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326" r:id="rId30"/>
    <p:sldId id="327" r:id="rId31"/>
    <p:sldId id="285" r:id="rId32"/>
    <p:sldId id="286" r:id="rId33"/>
    <p:sldId id="320" r:id="rId34"/>
    <p:sldId id="321" r:id="rId35"/>
    <p:sldId id="322" r:id="rId36"/>
    <p:sldId id="323" r:id="rId37"/>
    <p:sldId id="324" r:id="rId38"/>
    <p:sldId id="325"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8" r:id="rId70"/>
    <p:sldId id="319" r:id="rId71"/>
    <p:sldId id="328"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A65165-3A7B-4251-B2A8-B4DDCB91C3EF}" type="datetimeFigureOut">
              <a:rPr lang="en-US" smtClean="0"/>
              <a:pPr/>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263A-303F-49AF-A30D-EF563E9E0A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A65165-3A7B-4251-B2A8-B4DDCB91C3EF}" type="datetimeFigureOut">
              <a:rPr lang="en-US" smtClean="0"/>
              <a:pPr/>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263A-303F-49AF-A30D-EF563E9E0A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A65165-3A7B-4251-B2A8-B4DDCB91C3EF}" type="datetimeFigureOut">
              <a:rPr lang="en-US" smtClean="0"/>
              <a:pPr/>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263A-303F-49AF-A30D-EF563E9E0A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A65165-3A7B-4251-B2A8-B4DDCB91C3EF}" type="datetimeFigureOut">
              <a:rPr lang="en-US" smtClean="0"/>
              <a:pPr/>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263A-303F-49AF-A30D-EF563E9E0A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A65165-3A7B-4251-B2A8-B4DDCB91C3EF}" type="datetimeFigureOut">
              <a:rPr lang="en-US" smtClean="0"/>
              <a:pPr/>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263A-303F-49AF-A30D-EF563E9E0A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A65165-3A7B-4251-B2A8-B4DDCB91C3EF}" type="datetimeFigureOut">
              <a:rPr lang="en-US" smtClean="0"/>
              <a:pPr/>
              <a:t>3/29/2019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263A-303F-49AF-A30D-EF563E9E0A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A65165-3A7B-4251-B2A8-B4DDCB91C3EF}" type="datetimeFigureOut">
              <a:rPr lang="en-US" smtClean="0"/>
              <a:pPr/>
              <a:t>3/29/2019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6C263A-303F-49AF-A30D-EF563E9E0A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A65165-3A7B-4251-B2A8-B4DDCB91C3EF}" type="datetimeFigureOut">
              <a:rPr lang="en-US" smtClean="0"/>
              <a:pPr/>
              <a:t>3/29/2019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6C263A-303F-49AF-A30D-EF563E9E0A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A65165-3A7B-4251-B2A8-B4DDCB91C3EF}" type="datetimeFigureOut">
              <a:rPr lang="en-US" smtClean="0"/>
              <a:pPr/>
              <a:t>3/29/2019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6C263A-303F-49AF-A30D-EF563E9E0A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A65165-3A7B-4251-B2A8-B4DDCB91C3EF}" type="datetimeFigureOut">
              <a:rPr lang="en-US" smtClean="0"/>
              <a:pPr/>
              <a:t>3/29/2019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263A-303F-49AF-A30D-EF563E9E0A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A65165-3A7B-4251-B2A8-B4DDCB91C3EF}" type="datetimeFigureOut">
              <a:rPr lang="en-US" smtClean="0"/>
              <a:pPr/>
              <a:t>3/29/2019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263A-303F-49AF-A30D-EF563E9E0A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65165-3A7B-4251-B2A8-B4DDCB91C3EF}" type="datetimeFigureOut">
              <a:rPr lang="en-US" smtClean="0"/>
              <a:pPr/>
              <a:t>3/29/2019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C263A-303F-49AF-A30D-EF563E9E0A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lvl="0" algn="ctr">
              <a:buNone/>
            </a:pPr>
            <a:r>
              <a:rPr lang="en-US" sz="2600" b="1" dirty="0" smtClean="0">
                <a:latin typeface="Times New Roman" pitchFamily="18" charset="0"/>
                <a:cs typeface="Times New Roman" pitchFamily="18" charset="0"/>
              </a:rPr>
              <a:t>6. TRANSLOCATION</a:t>
            </a:r>
            <a:r>
              <a:rPr lang="en-US" sz="2600" b="1" dirty="0">
                <a:latin typeface="Times New Roman" pitchFamily="18" charset="0"/>
                <a:cs typeface="Times New Roman" pitchFamily="18" charset="0"/>
              </a:rPr>
              <a:t>, INTRODUCTION AND REINTRODUCTION OF ANIMALS</a:t>
            </a:r>
            <a:endParaRPr lang="en-US" sz="2600" dirty="0">
              <a:latin typeface="Times New Roman" pitchFamily="18" charset="0"/>
              <a:cs typeface="Times New Roman" pitchFamily="18" charset="0"/>
            </a:endParaRPr>
          </a:p>
          <a:p>
            <a:pPr algn="just">
              <a:buNone/>
            </a:pPr>
            <a:r>
              <a:rPr lang="en-US" sz="2400" dirty="0">
                <a:latin typeface="Times New Roman" pitchFamily="18" charset="0"/>
                <a:cs typeface="Times New Roman" pitchFamily="18" charset="0"/>
              </a:rPr>
              <a:t> </a:t>
            </a:r>
          </a:p>
          <a:p>
            <a:pPr algn="just"/>
            <a:r>
              <a:rPr lang="en-US" sz="2400" dirty="0">
                <a:latin typeface="Times New Roman" pitchFamily="18" charset="0"/>
                <a:cs typeface="Times New Roman" pitchFamily="18" charset="0"/>
              </a:rPr>
              <a:t>Translocation of animals means moving or transferring animals from one area/location to another. </a:t>
            </a:r>
            <a:endParaRPr lang="en-US" sz="2400" dirty="0" smtClean="0">
              <a:latin typeface="Times New Roman" pitchFamily="18" charset="0"/>
              <a:cs typeface="Times New Roman" pitchFamily="18" charset="0"/>
            </a:endParaRPr>
          </a:p>
          <a:p>
            <a:pPr algn="just"/>
            <a:r>
              <a:rPr lang="en-US" sz="2400" dirty="0" err="1" smtClean="0">
                <a:latin typeface="Times New Roman" pitchFamily="18" charset="0"/>
                <a:cs typeface="Times New Roman" pitchFamily="18" charset="0"/>
              </a:rPr>
              <a:t>Translocated</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animals may </a:t>
            </a:r>
            <a:r>
              <a:rPr lang="en-US" sz="2400" dirty="0" smtClean="0">
                <a:latin typeface="Times New Roman" pitchFamily="18" charset="0"/>
                <a:cs typeface="Times New Roman" pitchFamily="18" charset="0"/>
              </a:rPr>
              <a:t> be exotic </a:t>
            </a:r>
            <a:r>
              <a:rPr lang="en-US" sz="2400" dirty="0">
                <a:latin typeface="Times New Roman" pitchFamily="18" charset="0"/>
                <a:cs typeface="Times New Roman" pitchFamily="18" charset="0"/>
              </a:rPr>
              <a:t>or endemic species.</a:t>
            </a:r>
          </a:p>
          <a:p>
            <a:pPr algn="just"/>
            <a:r>
              <a:rPr lang="en-US" sz="2400" b="1" dirty="0" smtClean="0">
                <a:latin typeface="Times New Roman" pitchFamily="18" charset="0"/>
                <a:cs typeface="Times New Roman" pitchFamily="18" charset="0"/>
              </a:rPr>
              <a:t>Translocation</a:t>
            </a:r>
            <a:r>
              <a:rPr lang="en-US" sz="2400" dirty="0">
                <a:latin typeface="Times New Roman" pitchFamily="18" charset="0"/>
                <a:cs typeface="Times New Roman" pitchFamily="18" charset="0"/>
              </a:rPr>
              <a:t> in wildlife conservation is the capture, transport and release or introduction of species, from one location to another.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contrasts with reintroduction, a term which is generally used to denote the introduction into the wild of species from captive stock.</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Autofit/>
          </a:bodyPr>
          <a:lstStyle/>
          <a:p>
            <a:pPr lvl="0" algn="ctr">
              <a:buNone/>
            </a:pPr>
            <a:r>
              <a:rPr lang="en-US" sz="2800" b="1" dirty="0" smtClean="0">
                <a:latin typeface="Times New Roman" pitchFamily="18" charset="0"/>
                <a:cs typeface="Times New Roman" pitchFamily="18" charset="0"/>
              </a:rPr>
              <a:t>7. Ecological </a:t>
            </a:r>
            <a:r>
              <a:rPr lang="en-US" sz="2800" b="1" dirty="0">
                <a:latin typeface="Times New Roman" pitchFamily="18" charset="0"/>
                <a:cs typeface="Times New Roman" pitchFamily="18" charset="0"/>
              </a:rPr>
              <a:t>principles in wildlife management planning and conservation</a:t>
            </a:r>
            <a:endParaRPr lang="en-US" sz="2800" dirty="0">
              <a:latin typeface="Times New Roman" pitchFamily="18" charset="0"/>
              <a:cs typeface="Times New Roman" pitchFamily="18" charset="0"/>
            </a:endParaRPr>
          </a:p>
          <a:p>
            <a:pPr algn="just"/>
            <a:r>
              <a:rPr lang="en-US" sz="2400" b="1" dirty="0" err="1" smtClean="0">
                <a:latin typeface="Times New Roman" pitchFamily="18" charset="0"/>
                <a:cs typeface="Times New Roman" pitchFamily="18" charset="0"/>
              </a:rPr>
              <a:t>Megadiversity</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countries and hotspots:</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Few number </a:t>
            </a:r>
            <a:r>
              <a:rPr lang="en-US" sz="2400" dirty="0">
                <a:latin typeface="Times New Roman" pitchFamily="18" charset="0"/>
                <a:cs typeface="Times New Roman" pitchFamily="18" charset="0"/>
              </a:rPr>
              <a:t>of countries situated mainly in the tropics possess a large fraction of the world's species diversity, and introduced the concept of "</a:t>
            </a:r>
            <a:r>
              <a:rPr lang="en-US" sz="2400" dirty="0" err="1">
                <a:latin typeface="Times New Roman" pitchFamily="18" charset="0"/>
                <a:cs typeface="Times New Roman" pitchFamily="18" charset="0"/>
              </a:rPr>
              <a:t>megadiversity</a:t>
            </a:r>
            <a:r>
              <a:rPr lang="en-US" sz="2400" dirty="0">
                <a:latin typeface="Times New Roman" pitchFamily="18" charset="0"/>
                <a:cs typeface="Times New Roman" pitchFamily="18" charset="0"/>
              </a:rPr>
              <a:t> countries".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McNeely </a:t>
            </a:r>
            <a:r>
              <a:rPr lang="en-US" sz="2400" i="1" dirty="0">
                <a:latin typeface="Times New Roman" pitchFamily="18" charset="0"/>
                <a:cs typeface="Times New Roman" pitchFamily="18" charset="0"/>
              </a:rPr>
              <a:t>et al.</a:t>
            </a:r>
            <a:r>
              <a:rPr lang="en-US" sz="2400" dirty="0">
                <a:latin typeface="Times New Roman" pitchFamily="18" charset="0"/>
                <a:cs typeface="Times New Roman" pitchFamily="18" charset="0"/>
              </a:rPr>
              <a:t> (1990) used country-species lists of vertebrates, </a:t>
            </a:r>
            <a:r>
              <a:rPr lang="en-US" sz="2400" dirty="0" err="1" smtClean="0">
                <a:latin typeface="Times New Roman" pitchFamily="18" charset="0"/>
                <a:cs typeface="Times New Roman" pitchFamily="18" charset="0"/>
              </a:rPr>
              <a:t>swallo</a:t>
            </a:r>
            <a:r>
              <a:rPr lang="en-US" sz="2400" dirty="0" smtClean="0">
                <a:latin typeface="Times New Roman" pitchFamily="18" charset="0"/>
                <a:cs typeface="Times New Roman" pitchFamily="18" charset="0"/>
              </a:rPr>
              <a:t> tail </a:t>
            </a:r>
            <a:r>
              <a:rPr lang="en-US" sz="2400" dirty="0">
                <a:latin typeface="Times New Roman" pitchFamily="18" charset="0"/>
                <a:cs typeface="Times New Roman" pitchFamily="18" charset="0"/>
              </a:rPr>
              <a:t>butterflies and higher plants and identified </a:t>
            </a:r>
            <a:r>
              <a:rPr lang="en-US" sz="2400" dirty="0" smtClean="0">
                <a:latin typeface="Times New Roman" pitchFamily="18" charset="0"/>
                <a:cs typeface="Times New Roman" pitchFamily="18" charset="0"/>
              </a:rPr>
              <a:t>12 </a:t>
            </a:r>
            <a:r>
              <a:rPr lang="en-US" sz="2400" dirty="0" err="1">
                <a:latin typeface="Times New Roman" pitchFamily="18" charset="0"/>
                <a:cs typeface="Times New Roman" pitchFamily="18" charset="0"/>
              </a:rPr>
              <a:t>megadiversity</a:t>
            </a:r>
            <a:r>
              <a:rPr lang="en-US" sz="2400" dirty="0">
                <a:latin typeface="Times New Roman" pitchFamily="18" charset="0"/>
                <a:cs typeface="Times New Roman" pitchFamily="18" charset="0"/>
              </a:rPr>
              <a:t> countries: Mexico, Colombia, Ecuador, Peru, Brazil, Zaire, Madagascar, China, India, Malaysia, Indonesia and Australia.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These </a:t>
            </a:r>
            <a:r>
              <a:rPr lang="en-US" sz="2400" dirty="0">
                <a:latin typeface="Times New Roman" pitchFamily="18" charset="0"/>
                <a:cs typeface="Times New Roman" pitchFamily="18" charset="0"/>
              </a:rPr>
              <a:t>countries together hold </a:t>
            </a:r>
            <a:r>
              <a:rPr lang="en-US" sz="2400" dirty="0" err="1">
                <a:latin typeface="Times New Roman" pitchFamily="18" charset="0"/>
                <a:cs typeface="Times New Roman" pitchFamily="18" charset="0"/>
              </a:rPr>
              <a:t>upto</a:t>
            </a:r>
            <a:r>
              <a:rPr lang="en-US" sz="2400" dirty="0">
                <a:latin typeface="Times New Roman" pitchFamily="18" charset="0"/>
                <a:cs typeface="Times New Roman" pitchFamily="18" charset="0"/>
              </a:rPr>
              <a:t> 70 percent of the global diversity of </a:t>
            </a:r>
            <a:r>
              <a:rPr lang="en-US" sz="2400" dirty="0" err="1">
                <a:latin typeface="Times New Roman" pitchFamily="18" charset="0"/>
                <a:cs typeface="Times New Roman" pitchFamily="18" charset="0"/>
              </a:rPr>
              <a:t>vertebrtes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swallotail</a:t>
            </a:r>
            <a:r>
              <a:rPr lang="en-US" sz="2400" dirty="0">
                <a:latin typeface="Times New Roman" pitchFamily="18" charset="0"/>
                <a:cs typeface="Times New Roman" pitchFamily="18" charset="0"/>
              </a:rPr>
              <a:t> butterflies and higher plants.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just"/>
            <a:r>
              <a:rPr lang="en-US" sz="2400" dirty="0">
                <a:latin typeface="Times New Roman" pitchFamily="18" charset="0"/>
                <a:cs typeface="Times New Roman" pitchFamily="18" charset="0"/>
              </a:rPr>
              <a:t>Wildlife is not uniformly distributed all over the world or even in the tropics.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There </a:t>
            </a:r>
            <a:r>
              <a:rPr lang="en-US" sz="2400" dirty="0">
                <a:latin typeface="Times New Roman" pitchFamily="18" charset="0"/>
                <a:cs typeface="Times New Roman" pitchFamily="18" charset="0"/>
              </a:rPr>
              <a:t>are certain areas with rich diversity than other parts of the world.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Endemism </a:t>
            </a:r>
            <a:r>
              <a:rPr lang="en-US" sz="2400" dirty="0">
                <a:latin typeface="Times New Roman" pitchFamily="18" charset="0"/>
                <a:cs typeface="Times New Roman" pitchFamily="18" charset="0"/>
              </a:rPr>
              <a:t>is also not common with all regions. Some areas with specific vegetative and climatic conditions </a:t>
            </a:r>
            <a:r>
              <a:rPr lang="en-US" sz="2400" dirty="0" err="1">
                <a:latin typeface="Times New Roman" pitchFamily="18" charset="0"/>
                <a:cs typeface="Times New Roman" pitchFamily="18" charset="0"/>
              </a:rPr>
              <a:t>harbour</a:t>
            </a:r>
            <a:r>
              <a:rPr lang="en-US" sz="2400" dirty="0">
                <a:latin typeface="Times New Roman" pitchFamily="18" charset="0"/>
                <a:cs typeface="Times New Roman" pitchFamily="18" charset="0"/>
              </a:rPr>
              <a:t> more endemic species when compared to other areas. </a:t>
            </a:r>
            <a:endParaRPr lang="en-US" sz="2400" dirty="0" smtClean="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Some such areas with large number of endemics are more threatened due to more intensive human activities.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Areas characterized </a:t>
            </a:r>
            <a:r>
              <a:rPr lang="en-US" sz="2400" dirty="0">
                <a:latin typeface="Times New Roman" pitchFamily="18" charset="0"/>
                <a:cs typeface="Times New Roman" pitchFamily="18" charset="0"/>
              </a:rPr>
              <a:t>with these three features (</a:t>
            </a:r>
            <a:r>
              <a:rPr lang="en-US" sz="2400" i="1" dirty="0">
                <a:latin typeface="Times New Roman" pitchFamily="18" charset="0"/>
                <a:cs typeface="Times New Roman" pitchFamily="18" charset="0"/>
              </a:rPr>
              <a:t>viz</a:t>
            </a:r>
            <a:r>
              <a:rPr lang="en-US" sz="2400" dirty="0">
                <a:latin typeface="Times New Roman" pitchFamily="18" charset="0"/>
                <a:cs typeface="Times New Roman" pitchFamily="18" charset="0"/>
              </a:rPr>
              <a:t>., species richness, endemism and threat) are identified as hotspots for conservation </a:t>
            </a:r>
            <a:r>
              <a:rPr lang="en-US" sz="2400" dirty="0" smtClean="0">
                <a:latin typeface="Times New Roman" pitchFamily="18" charset="0"/>
                <a:cs typeface="Times New Roman" pitchFamily="18" charset="0"/>
              </a:rPr>
              <a:t>priorities. </a:t>
            </a:r>
          </a:p>
          <a:p>
            <a:pPr algn="just"/>
            <a:r>
              <a:rPr lang="en-US" sz="2400" dirty="0">
                <a:latin typeface="Times New Roman" pitchFamily="18" charset="0"/>
                <a:cs typeface="Times New Roman" pitchFamily="18" charset="0"/>
              </a:rPr>
              <a:t>There are 34 such hotspots (including the highlands of Ethiopia) so far </a:t>
            </a:r>
            <a:r>
              <a:rPr lang="en-US" sz="2400" dirty="0" smtClean="0">
                <a:latin typeface="Times New Roman" pitchFamily="18" charset="0"/>
                <a:cs typeface="Times New Roman" pitchFamily="18" charset="0"/>
              </a:rPr>
              <a:t>identified.</a:t>
            </a:r>
            <a:endParaRPr lang="en-US" sz="24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algn="just"/>
            <a:r>
              <a:rPr lang="en-US" sz="2400" dirty="0">
                <a:latin typeface="Times New Roman" pitchFamily="18" charset="0"/>
                <a:cs typeface="Times New Roman" pitchFamily="18" charset="0"/>
              </a:rPr>
              <a:t>Although 'hot-spots' occupy a tiny fragment of the land, they are the exclusive show room of one fifth of the world's plant species.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During </a:t>
            </a:r>
            <a:r>
              <a:rPr lang="en-US" sz="2400" dirty="0">
                <a:latin typeface="Times New Roman" pitchFamily="18" charset="0"/>
                <a:cs typeface="Times New Roman" pitchFamily="18" charset="0"/>
              </a:rPr>
              <a:t>the past few decades of developmental era, we have altered even such 'hot-spots' in different parts of the world</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buNone/>
            </a:pPr>
            <a:r>
              <a:rPr lang="en-US" sz="2400" b="1" dirty="0" smtClean="0">
                <a:latin typeface="Times New Roman" pitchFamily="18" charset="0"/>
                <a:cs typeface="Times New Roman" pitchFamily="18" charset="0"/>
              </a:rPr>
              <a:t>Keystone </a:t>
            </a:r>
            <a:r>
              <a:rPr lang="en-US" sz="2400" b="1" dirty="0">
                <a:latin typeface="Times New Roman" pitchFamily="18" charset="0"/>
                <a:cs typeface="Times New Roman" pitchFamily="18" charset="0"/>
              </a:rPr>
              <a:t>species, umbrella species and flagship species concepts:  </a:t>
            </a:r>
            <a:endParaRPr lang="en-US" sz="2400" b="1"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Certain </a:t>
            </a:r>
            <a:r>
              <a:rPr lang="en-US" sz="2400" dirty="0">
                <a:latin typeface="Times New Roman" pitchFamily="18" charset="0"/>
                <a:cs typeface="Times New Roman" pitchFamily="18" charset="0"/>
              </a:rPr>
              <a:t>species of animals or plants may be considered as more important for conservation efforts in any area.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This </a:t>
            </a:r>
            <a:r>
              <a:rPr lang="en-US" sz="2400" dirty="0">
                <a:latin typeface="Times New Roman" pitchFamily="18" charset="0"/>
                <a:cs typeface="Times New Roman" pitchFamily="18" charset="0"/>
              </a:rPr>
              <a:t>is based on the relative importance of few such species, which may have an overall control or dependence of other species or the ecosystem in general.</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just"/>
            <a:r>
              <a:rPr lang="en-US" sz="2400" b="1" i="1" dirty="0">
                <a:latin typeface="Times New Roman" pitchFamily="18" charset="0"/>
                <a:cs typeface="Times New Roman" pitchFamily="18" charset="0"/>
              </a:rPr>
              <a:t>Keystone species:</a:t>
            </a:r>
            <a:r>
              <a:rPr lang="en-US" sz="2400" b="1"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a plant or animal that plays a unique and crucial role in the way an </a:t>
            </a:r>
            <a:r>
              <a:rPr lang="en-US" sz="2400" dirty="0" smtClean="0">
                <a:latin typeface="Times New Roman" pitchFamily="18" charset="0"/>
                <a:cs typeface="Times New Roman" pitchFamily="18" charset="0"/>
              </a:rPr>
              <a:t>ecosystem functions.</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abundance there may be only few, but in effect they may be supporting several other species in the ecosystem.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For </a:t>
            </a:r>
            <a:r>
              <a:rPr lang="en-US" sz="2400" dirty="0">
                <a:latin typeface="Times New Roman" pitchFamily="18" charset="0"/>
                <a:cs typeface="Times New Roman" pitchFamily="18" charset="0"/>
              </a:rPr>
              <a:t>example, consider the case of </a:t>
            </a:r>
            <a:r>
              <a:rPr lang="en-US" sz="2400" i="1" dirty="0" err="1">
                <a:latin typeface="Times New Roman" pitchFamily="18" charset="0"/>
                <a:cs typeface="Times New Roman" pitchFamily="18" charset="0"/>
              </a:rPr>
              <a:t>Ficus</a:t>
            </a:r>
            <a:r>
              <a:rPr lang="en-US" sz="2400" dirty="0">
                <a:latin typeface="Times New Roman" pitchFamily="18" charset="0"/>
                <a:cs typeface="Times New Roman" pitchFamily="18" charset="0"/>
              </a:rPr>
              <a:t> in a tropical ecosystem.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Even </a:t>
            </a:r>
            <a:r>
              <a:rPr lang="en-US" sz="2400" dirty="0">
                <a:latin typeface="Times New Roman" pitchFamily="18" charset="0"/>
                <a:cs typeface="Times New Roman" pitchFamily="18" charset="0"/>
              </a:rPr>
              <a:t>if they are not seen in large numbers, a remarkably large number of birds and insects in addition to mammals may directly depend upon them during the flowering and fruiting seasons of long duration.  </a:t>
            </a:r>
            <a:r>
              <a:rPr lang="en-US" sz="2400" dirty="0" smtClean="0">
                <a:latin typeface="Times New Roman" pitchFamily="18" charset="0"/>
                <a:cs typeface="Times New Roman" pitchFamily="18" charset="0"/>
              </a:rPr>
              <a:t>I</a:t>
            </a:r>
          </a:p>
          <a:p>
            <a:pPr algn="just"/>
            <a:r>
              <a:rPr lang="en-US" sz="2400" dirty="0">
                <a:latin typeface="Times New Roman" pitchFamily="18" charset="0"/>
                <a:cs typeface="Times New Roman" pitchFamily="18" charset="0"/>
              </a:rPr>
              <a:t>I</a:t>
            </a:r>
            <a:r>
              <a:rPr lang="en-US" sz="2400" dirty="0" smtClean="0">
                <a:latin typeface="Times New Roman" pitchFamily="18" charset="0"/>
                <a:cs typeface="Times New Roman" pitchFamily="18" charset="0"/>
              </a:rPr>
              <a:t>n </a:t>
            </a:r>
            <a:r>
              <a:rPr lang="en-US" sz="2400" dirty="0">
                <a:latin typeface="Times New Roman" pitchFamily="18" charset="0"/>
                <a:cs typeface="Times New Roman" pitchFamily="18" charset="0"/>
              </a:rPr>
              <a:t>other words, a species, which is not seen in large abundance in a natural habitat, may form a key element in hosting and feeding a variety of organisms in the habitat.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algn="just"/>
            <a:r>
              <a:rPr lang="en-US" sz="2400" dirty="0">
                <a:latin typeface="Times New Roman" pitchFamily="18" charset="0"/>
                <a:cs typeface="Times New Roman" pitchFamily="18" charset="0"/>
              </a:rPr>
              <a:t>The principle involved is conservation of specific species to support biodiversity in the area.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not only their effects as fed upon or feed upon, they are also responsible for maintaining a physical environment wherein diversity is protected and organisms are dispersed appropriately. </a:t>
            </a:r>
            <a:endParaRPr lang="en-US" sz="2400" dirty="0" smtClean="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Keystone species can be cited from all habitat types and from all ecosystems.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impacts of keystone species on its community or ecosystem are large than can be expected from their abundance.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Such </a:t>
            </a:r>
            <a:r>
              <a:rPr lang="en-US" sz="2400" dirty="0">
                <a:latin typeface="Times New Roman" pitchFamily="18" charset="0"/>
                <a:cs typeface="Times New Roman" pitchFamily="18" charset="0"/>
              </a:rPr>
              <a:t>impacts may be easily revealed when such species or the individuals of them are altogether eliminated from the ecosystem.  </a:t>
            </a:r>
          </a:p>
          <a:p>
            <a:pPr algn="just"/>
            <a:endParaRPr lang="en-US" sz="24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rmAutofit/>
          </a:bodyPr>
          <a:lstStyle/>
          <a:p>
            <a:pPr algn="just"/>
            <a:r>
              <a:rPr lang="en-US" sz="2400" b="1" i="1" dirty="0">
                <a:latin typeface="Times New Roman" pitchFamily="18" charset="0"/>
                <a:cs typeface="Times New Roman" pitchFamily="18" charset="0"/>
              </a:rPr>
              <a:t>Umbrella species</a:t>
            </a:r>
            <a:r>
              <a:rPr lang="en-US" sz="2400" dirty="0">
                <a:latin typeface="Times New Roman" pitchFamily="18" charset="0"/>
                <a:cs typeface="Times New Roman" pitchFamily="18" charset="0"/>
              </a:rPr>
              <a:t> are species selected for making conservation-related decisions, typically because protecting these species indirectly protects the many other species that make up the ecological community of its habitat</a:t>
            </a:r>
            <a:r>
              <a:rPr lang="en-US" sz="2400" dirty="0" smtClean="0">
                <a:latin typeface="Times New Roman" pitchFamily="18" charset="0"/>
                <a:cs typeface="Times New Roman" pitchFamily="18" charset="0"/>
              </a:rPr>
              <a:t>. </a:t>
            </a:r>
          </a:p>
          <a:p>
            <a:pPr algn="just"/>
            <a:r>
              <a:rPr lang="en-US" sz="2400" dirty="0">
                <a:latin typeface="Times New Roman" pitchFamily="18" charset="0"/>
                <a:cs typeface="Times New Roman" pitchFamily="18" charset="0"/>
              </a:rPr>
              <a:t>There are several organisms, which have a wider range of habitat use. </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Eg</a:t>
            </a:r>
            <a:r>
              <a:rPr lang="en-US" sz="2400" dirty="0" smtClean="0">
                <a:latin typeface="Times New Roman" pitchFamily="18" charset="0"/>
                <a:cs typeface="Times New Roman" pitchFamily="18" charset="0"/>
              </a:rPr>
              <a:t>. Elephant , tiger</a:t>
            </a:r>
          </a:p>
          <a:p>
            <a:pPr algn="just"/>
            <a:r>
              <a:rPr lang="en-US" sz="2400" dirty="0">
                <a:latin typeface="Times New Roman" pitchFamily="18" charset="0"/>
                <a:cs typeface="Times New Roman" pitchFamily="18" charset="0"/>
              </a:rPr>
              <a:t>Under the cover of few such species, several of the species in the area would get protection.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Such </a:t>
            </a:r>
            <a:r>
              <a:rPr lang="en-US" sz="2400" dirty="0">
                <a:latin typeface="Times New Roman" pitchFamily="18" charset="0"/>
                <a:cs typeface="Times New Roman" pitchFamily="18" charset="0"/>
              </a:rPr>
              <a:t>major species, which are responsible for conservation of the area and indirectly responsible for conservation of several other species from the threat of extinction, are known as umbrella species.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concept of conservation activities with reference to any one such species is the umbrella species concept.  </a:t>
            </a:r>
            <a:endParaRPr lang="en-US" sz="2400" dirty="0" smtClean="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745163"/>
          </a:xfrm>
        </p:spPr>
        <p:txBody>
          <a:bodyPr>
            <a:normAutofit/>
          </a:bodyPr>
          <a:lstStyle/>
          <a:p>
            <a:pPr algn="just"/>
            <a:r>
              <a:rPr lang="en-US" sz="2400" dirty="0" smtClean="0">
                <a:latin typeface="Times New Roman" pitchFamily="18" charset="0"/>
                <a:cs typeface="Times New Roman" pitchFamily="18" charset="0"/>
              </a:rPr>
              <a:t>The umbrella species concept is aimed not only to conserve a single species, but also to conserve a variety of other species as a chain response of conservation initiatives.   </a:t>
            </a:r>
          </a:p>
          <a:p>
            <a:pPr algn="just"/>
            <a:r>
              <a:rPr lang="en-US" sz="2400" dirty="0">
                <a:latin typeface="Times New Roman" pitchFamily="18" charset="0"/>
                <a:cs typeface="Times New Roman" pitchFamily="18" charset="0"/>
              </a:rPr>
              <a:t>Umbrella species are also responsible for natural control of several organisms in their habitats on which they depend upon directly and indirectly.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For </a:t>
            </a:r>
            <a:r>
              <a:rPr lang="en-US" sz="2400" dirty="0">
                <a:latin typeface="Times New Roman" pitchFamily="18" charset="0"/>
                <a:cs typeface="Times New Roman" pitchFamily="18" charset="0"/>
              </a:rPr>
              <a:t>example, tiger is responsible for the control of populations of larger herbivores, which in turn is responsible for the growth, development and control of herbs, shrubs and grasses in the area. </a:t>
            </a:r>
            <a:endParaRPr lang="en-US" sz="2400" dirty="0" smtClean="0">
              <a:latin typeface="Times New Roman" pitchFamily="18" charset="0"/>
              <a:cs typeface="Times New Roman" pitchFamily="18" charset="0"/>
            </a:endParaRPr>
          </a:p>
          <a:p>
            <a:pPr algn="just"/>
            <a:r>
              <a:rPr lang="en-US" sz="2400" b="1" i="1" dirty="0" smtClean="0">
                <a:latin typeface="Times New Roman" pitchFamily="18" charset="0"/>
                <a:cs typeface="Times New Roman" pitchFamily="18" charset="0"/>
              </a:rPr>
              <a:t>Flagship </a:t>
            </a:r>
            <a:r>
              <a:rPr lang="en-US" sz="2400" b="1" i="1" dirty="0">
                <a:latin typeface="Times New Roman" pitchFamily="18" charset="0"/>
                <a:cs typeface="Times New Roman" pitchFamily="18" charset="0"/>
              </a:rPr>
              <a:t>species:</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is a species selected to act as an icon or symbol for a defined habitat, issue, campaign or environmental cause.</a:t>
            </a:r>
            <a:endParaRPr lang="en-US" sz="24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just"/>
            <a:r>
              <a:rPr lang="en-US" sz="2400" dirty="0" smtClean="0">
                <a:latin typeface="Times New Roman" pitchFamily="18" charset="0"/>
                <a:cs typeface="Times New Roman" pitchFamily="18" charset="0"/>
              </a:rPr>
              <a:t>there are several species of organisms, which are more attractive than others to laymen as well as to the general public. </a:t>
            </a:r>
          </a:p>
          <a:p>
            <a:pPr algn="just"/>
            <a:r>
              <a:rPr lang="en-US" sz="2400" dirty="0" smtClean="0">
                <a:latin typeface="Times New Roman" pitchFamily="18" charset="0"/>
                <a:cs typeface="Times New Roman" pitchFamily="18" charset="0"/>
              </a:rPr>
              <a:t>The features, which may be responsible for such special attraction of an organism, can be borrowed for conservation slogan or to develop a conservation motto, which will be impressive and can be passed on through millions of people all over the world. </a:t>
            </a:r>
          </a:p>
          <a:p>
            <a:pPr algn="just"/>
            <a:r>
              <a:rPr lang="en-US" sz="2400" dirty="0" smtClean="0">
                <a:latin typeface="Times New Roman" pitchFamily="18" charset="0"/>
                <a:cs typeface="Times New Roman" pitchFamily="18" charset="0"/>
              </a:rPr>
              <a:t>Such organisms can be a large animal or a smaller one; it can be a plant or an animal, but a special feature of it should be attractive by which the public should appreciate.  </a:t>
            </a:r>
          </a:p>
          <a:p>
            <a:pPr algn="just"/>
            <a:r>
              <a:rPr lang="en-US" sz="2400" dirty="0" smtClean="0">
                <a:latin typeface="Times New Roman" pitchFamily="18" charset="0"/>
                <a:cs typeface="Times New Roman" pitchFamily="18" charset="0"/>
              </a:rPr>
              <a:t>For example, animals such as panda, cheetah, tiger, rhino, elephant, mandrill, etc. would form excellent flagship species among animals. </a:t>
            </a:r>
            <a:endParaRPr lang="en-US" sz="2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just"/>
            <a:r>
              <a:rPr lang="en-US" sz="2400" dirty="0" smtClean="0">
                <a:latin typeface="Times New Roman" pitchFamily="18" charset="0"/>
                <a:cs typeface="Times New Roman" pitchFamily="18" charset="0"/>
              </a:rPr>
              <a:t>Such species can also serve as indicator species, as they can be observed carefully on a long-term basis and their population fluctuations can be assessed so as to reveal the environmental quality, from time to time.  </a:t>
            </a:r>
          </a:p>
          <a:p>
            <a:pPr algn="just"/>
            <a:r>
              <a:rPr lang="en-US" sz="2400" dirty="0" smtClean="0">
                <a:latin typeface="Times New Roman" pitchFamily="18" charset="0"/>
                <a:cs typeface="Times New Roman" pitchFamily="18" charset="0"/>
              </a:rPr>
              <a:t>In case, there is need for conservation of any area, a prominent species of that area can be considered as a flagship species.  </a:t>
            </a:r>
          </a:p>
          <a:p>
            <a:pPr algn="just"/>
            <a:r>
              <a:rPr lang="en-US" sz="2400" dirty="0" smtClean="0">
                <a:latin typeface="Times New Roman" pitchFamily="18" charset="0"/>
                <a:cs typeface="Times New Roman" pitchFamily="18" charset="0"/>
              </a:rPr>
              <a:t>For example, the Ethiopian wolf forms one of the flagship species of Ethiopia, for the conservation of which the Bale Mountains National Park has been established.</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a:bodyPr>
          <a:lstStyle/>
          <a:p>
            <a:pPr algn="just">
              <a:buNone/>
            </a:pPr>
            <a:r>
              <a:rPr lang="en-US" sz="2400" b="1" dirty="0" smtClean="0">
                <a:latin typeface="Times New Roman" pitchFamily="18" charset="0"/>
                <a:cs typeface="Times New Roman" pitchFamily="18" charset="0"/>
              </a:rPr>
              <a:t>Sustainable use of wildlife resources: </a:t>
            </a:r>
            <a:r>
              <a:rPr lang="en-US" sz="2400"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Sustainable use of wildlife resources is the use of organisms, their populations or natural ecosystems at a rate within its optimum capacity for renewal without affecting the populations and the ecosystems of which they are part and parcel. </a:t>
            </a:r>
          </a:p>
          <a:p>
            <a:pPr algn="just"/>
            <a:r>
              <a:rPr lang="en-US" sz="2400" dirty="0" smtClean="0">
                <a:latin typeface="Times New Roman" pitchFamily="18" charset="0"/>
                <a:cs typeface="Times New Roman" pitchFamily="18" charset="0"/>
              </a:rPr>
              <a:t>It should be in a manner compatible with conservation of the diversity on a long-term basis. </a:t>
            </a:r>
          </a:p>
          <a:p>
            <a:pPr algn="just"/>
            <a:r>
              <a:rPr lang="en-US" sz="2400" dirty="0" smtClean="0">
                <a:latin typeface="Times New Roman" pitchFamily="18" charset="0"/>
                <a:cs typeface="Times New Roman" pitchFamily="18" charset="0"/>
              </a:rPr>
              <a:t>Indiscriminate extraction of the resource depletes it, eventually resulting in the elimination of the resource, as a result of which the associated ecosystems would also deplete on a long term basis without giving a chance for rejuvenation.  </a:t>
            </a:r>
          </a:p>
          <a:p>
            <a:pPr algn="just"/>
            <a:r>
              <a:rPr lang="en-US" sz="2400" dirty="0" smtClean="0">
                <a:latin typeface="Times New Roman" pitchFamily="18" charset="0"/>
                <a:cs typeface="Times New Roman" pitchFamily="18" charset="0"/>
              </a:rPr>
              <a:t>Sustainable development is possible only through the judicious use of natural resources without destruction, so as to make available for the future generations. </a:t>
            </a:r>
          </a:p>
          <a:p>
            <a:pPr algn="just"/>
            <a:endParaRPr lang="en-US" sz="2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943600"/>
          </a:xfrm>
        </p:spPr>
        <p:txBody>
          <a:bodyPr>
            <a:normAutofit/>
          </a:bodyPr>
          <a:lstStyle/>
          <a:p>
            <a:pPr algn="just"/>
            <a:r>
              <a:rPr lang="en-US" sz="2400" dirty="0">
                <a:latin typeface="Times New Roman" pitchFamily="18" charset="0"/>
                <a:cs typeface="Times New Roman" pitchFamily="18" charset="0"/>
              </a:rPr>
              <a:t>Translocation is an effective management strategy in conservation biology.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decreases the risk of extinction by increasing the range of a species, increasing the numbers in a critical population, or establishing new populations thus reducing the risk of extinction.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This </a:t>
            </a:r>
            <a:r>
              <a:rPr lang="en-US" sz="2400" dirty="0">
                <a:latin typeface="Times New Roman" pitchFamily="18" charset="0"/>
                <a:cs typeface="Times New Roman" pitchFamily="18" charset="0"/>
              </a:rPr>
              <a:t>improves the level of biodiversity in the ecosystem</a:t>
            </a:r>
            <a:r>
              <a:rPr lang="en-US" sz="2400" dirty="0" smtClean="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Translocation may be expensive and is often subject to public analysis, particularly when the species involved is charismatic or perceived as dangerous (for example wolf reintroduction).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Translocation </a:t>
            </a:r>
            <a:r>
              <a:rPr lang="en-US" sz="2400" dirty="0">
                <a:latin typeface="Times New Roman" pitchFamily="18" charset="0"/>
                <a:cs typeface="Times New Roman" pitchFamily="18" charset="0"/>
              </a:rPr>
              <a:t>as a tool is used to reduce the risk of a catastrophe to a species with a single population, to improve genetic heterogeneity of separated populations of a species, to aid the natural recovery of a species or re-establish a species where barriers might prevent it from doing so naturally.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lnSpcReduction="10000"/>
          </a:bodyPr>
          <a:lstStyle/>
          <a:p>
            <a:pPr algn="just"/>
            <a:r>
              <a:rPr lang="en-US" sz="2600" b="1" i="1" dirty="0" smtClean="0">
                <a:latin typeface="Times New Roman" pitchFamily="18" charset="0"/>
                <a:cs typeface="Times New Roman" pitchFamily="18" charset="0"/>
              </a:rPr>
              <a:t>In-situ</a:t>
            </a:r>
            <a:r>
              <a:rPr lang="en-US" sz="2600" b="1" dirty="0" smtClean="0">
                <a:latin typeface="Times New Roman" pitchFamily="18" charset="0"/>
                <a:cs typeface="Times New Roman" pitchFamily="18" charset="0"/>
              </a:rPr>
              <a:t> Gene banks: a new category of protected area:  </a:t>
            </a:r>
            <a:r>
              <a:rPr lang="en-US" sz="2600" dirty="0" smtClean="0">
                <a:latin typeface="Times New Roman" pitchFamily="18" charset="0"/>
                <a:cs typeface="Times New Roman" pitchFamily="18" charset="0"/>
              </a:rPr>
              <a:t>Conservation of genetic resources is the ultimate objective of conservation efforts.  </a:t>
            </a:r>
          </a:p>
          <a:p>
            <a:pPr algn="just"/>
            <a:r>
              <a:rPr lang="en-US" sz="2600" dirty="0" smtClean="0">
                <a:latin typeface="Times New Roman" pitchFamily="18" charset="0"/>
                <a:cs typeface="Times New Roman" pitchFamily="18" charset="0"/>
              </a:rPr>
              <a:t>It is now realized that conservation is most effectively carried out if the resources are conserved in the natural habitat itself rather than transferring and re-establishing in other areas (</a:t>
            </a:r>
            <a:r>
              <a:rPr lang="en-US" sz="2600" i="1" dirty="0" smtClean="0">
                <a:latin typeface="Times New Roman" pitchFamily="18" charset="0"/>
                <a:cs typeface="Times New Roman" pitchFamily="18" charset="0"/>
              </a:rPr>
              <a:t>ex-situ</a:t>
            </a:r>
            <a:r>
              <a:rPr lang="en-US" sz="2600" dirty="0" smtClean="0">
                <a:latin typeface="Times New Roman" pitchFamily="18" charset="0"/>
                <a:cs typeface="Times New Roman" pitchFamily="18" charset="0"/>
              </a:rPr>
              <a:t>). </a:t>
            </a:r>
          </a:p>
          <a:p>
            <a:pPr algn="just"/>
            <a:r>
              <a:rPr lang="en-US" sz="2600" dirty="0" smtClean="0">
                <a:latin typeface="Times New Roman" pitchFamily="18" charset="0"/>
                <a:cs typeface="Times New Roman" pitchFamily="18" charset="0"/>
              </a:rPr>
              <a:t>Only in essential situations that relocation of organisms is advised.  So, whatever is the ultimate objective of the type of conservation </a:t>
            </a:r>
            <a:r>
              <a:rPr lang="en-US" sz="2600" dirty="0" err="1" smtClean="0">
                <a:latin typeface="Times New Roman" pitchFamily="18" charset="0"/>
                <a:cs typeface="Times New Roman" pitchFamily="18" charset="0"/>
              </a:rPr>
              <a:t>programme</a:t>
            </a:r>
            <a:r>
              <a:rPr lang="en-US" sz="2600" dirty="0" smtClean="0">
                <a:latin typeface="Times New Roman" pitchFamily="18" charset="0"/>
                <a:cs typeface="Times New Roman" pitchFamily="18" charset="0"/>
              </a:rPr>
              <a:t>, conservation of organisms and their habitats in their natural set up is to be achieved. </a:t>
            </a:r>
          </a:p>
          <a:p>
            <a:pPr algn="just"/>
            <a:r>
              <a:rPr lang="en-US" sz="2600" i="1" dirty="0" smtClean="0">
                <a:latin typeface="Times New Roman" pitchFamily="18" charset="0"/>
                <a:cs typeface="Times New Roman" pitchFamily="18" charset="0"/>
              </a:rPr>
              <a:t>In-situ</a:t>
            </a:r>
            <a:r>
              <a:rPr lang="en-US" sz="2600" dirty="0" smtClean="0">
                <a:latin typeface="Times New Roman" pitchFamily="18" charset="0"/>
                <a:cs typeface="Times New Roman" pitchFamily="18" charset="0"/>
              </a:rPr>
              <a:t> gene banks are sites where wild gene pools of value for plant and animal breeding, new domestication and biotechnology (including genetic engineering) are protected and maintained in their natural habitats.</a:t>
            </a:r>
          </a:p>
          <a:p>
            <a:pPr algn="just"/>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just"/>
            <a:r>
              <a:rPr lang="en-US" sz="2400" dirty="0" smtClean="0">
                <a:latin typeface="Times New Roman" pitchFamily="18" charset="0"/>
                <a:cs typeface="Times New Roman" pitchFamily="18" charset="0"/>
              </a:rPr>
              <a:t>‘Gene pool’ denotes the total number of genes responsible for different characters of an organism present in a group of interbreeding plants or animals.  </a:t>
            </a:r>
          </a:p>
          <a:p>
            <a:pPr algn="just"/>
            <a:r>
              <a:rPr lang="en-US" sz="2400" dirty="0" smtClean="0">
                <a:latin typeface="Times New Roman" pitchFamily="18" charset="0"/>
                <a:cs typeface="Times New Roman" pitchFamily="18" charset="0"/>
              </a:rPr>
              <a:t>It is the sum total of genes in a population. </a:t>
            </a:r>
          </a:p>
          <a:p>
            <a:pPr algn="just"/>
            <a:r>
              <a:rPr lang="en-US" sz="2400" dirty="0" smtClean="0">
                <a:latin typeface="Times New Roman" pitchFamily="18" charset="0"/>
                <a:cs typeface="Times New Roman" pitchFamily="18" charset="0"/>
              </a:rPr>
              <a:t>The gene pool in a population can be conserved only if the entire population is conserved in the natural habitat.  </a:t>
            </a:r>
          </a:p>
          <a:p>
            <a:pPr algn="just"/>
            <a:r>
              <a:rPr lang="en-US" sz="2400" dirty="0" smtClean="0">
                <a:latin typeface="Times New Roman" pitchFamily="18" charset="0"/>
                <a:cs typeface="Times New Roman" pitchFamily="18" charset="0"/>
              </a:rPr>
              <a:t>This means several species present in such a community would be benefited, and the ultimate result will be not only conservation of the gene pool of one population, but the gene pools of several interdependent populations in that habitat.</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just"/>
            <a:r>
              <a:rPr lang="en-US" sz="2400" b="1" dirty="0" smtClean="0">
                <a:latin typeface="Times New Roman" pitchFamily="18" charset="0"/>
                <a:cs typeface="Times New Roman" pitchFamily="18" charset="0"/>
              </a:rPr>
              <a:t>Botanical garden and zoo as </a:t>
            </a:r>
            <a:r>
              <a:rPr lang="en-US" sz="2400" b="1" i="1" dirty="0" smtClean="0">
                <a:latin typeface="Times New Roman" pitchFamily="18" charset="0"/>
                <a:cs typeface="Times New Roman" pitchFamily="18" charset="0"/>
              </a:rPr>
              <a:t>ex-situ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centres</a:t>
            </a:r>
            <a:r>
              <a:rPr lang="en-US" sz="2400" b="1" dirty="0" smtClean="0">
                <a:latin typeface="Times New Roman" pitchFamily="18" charset="0"/>
                <a:cs typeface="Times New Roman" pitchFamily="18" charset="0"/>
              </a:rPr>
              <a:t> of conservation and education:  </a:t>
            </a:r>
          </a:p>
          <a:p>
            <a:pPr algn="just"/>
            <a:r>
              <a:rPr lang="en-US" sz="2400" dirty="0" smtClean="0">
                <a:latin typeface="Times New Roman" pitchFamily="18" charset="0"/>
                <a:cs typeface="Times New Roman" pitchFamily="18" charset="0"/>
              </a:rPr>
              <a:t>Botanic gardens and zoos act as </a:t>
            </a:r>
            <a:r>
              <a:rPr lang="en-US" sz="2400" i="1" dirty="0" smtClean="0">
                <a:latin typeface="Times New Roman" pitchFamily="18" charset="0"/>
                <a:cs typeface="Times New Roman" pitchFamily="18" charset="0"/>
              </a:rPr>
              <a:t>ex-situ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centres</a:t>
            </a:r>
            <a:r>
              <a:rPr lang="en-US" sz="2400" dirty="0" smtClean="0">
                <a:latin typeface="Times New Roman" pitchFamily="18" charset="0"/>
                <a:cs typeface="Times New Roman" pitchFamily="18" charset="0"/>
              </a:rPr>
              <a:t> of conservation and nature education.</a:t>
            </a:r>
          </a:p>
          <a:p>
            <a:pPr algn="just"/>
            <a:r>
              <a:rPr lang="en-US" sz="2400" dirty="0" smtClean="0">
                <a:latin typeface="Times New Roman" pitchFamily="18" charset="0"/>
                <a:cs typeface="Times New Roman" pitchFamily="18" charset="0"/>
              </a:rPr>
              <a:t>When a species is threatened with extinction as a result of human interactions in its natural habitats, such a population can be </a:t>
            </a:r>
            <a:r>
              <a:rPr lang="en-US" sz="2400" dirty="0" err="1" smtClean="0">
                <a:latin typeface="Times New Roman" pitchFamily="18" charset="0"/>
                <a:cs typeface="Times New Roman" pitchFamily="18" charset="0"/>
              </a:rPr>
              <a:t>translocated</a:t>
            </a:r>
            <a:r>
              <a:rPr lang="en-US" sz="2400" dirty="0" smtClean="0">
                <a:latin typeface="Times New Roman" pitchFamily="18" charset="0"/>
                <a:cs typeface="Times New Roman" pitchFamily="18" charset="0"/>
              </a:rPr>
              <a:t> into a botanic garden (plant) or a zoo (animal). </a:t>
            </a:r>
          </a:p>
          <a:p>
            <a:pPr algn="just"/>
            <a:r>
              <a:rPr lang="en-US" sz="2400" dirty="0" smtClean="0">
                <a:latin typeface="Times New Roman" pitchFamily="18" charset="0"/>
                <a:cs typeface="Times New Roman" pitchFamily="18" charset="0"/>
              </a:rPr>
              <a:t>They can be managed in such areas under human control and when their populations increase in good numbers, they can be relocated in to suitable natural habitats. </a:t>
            </a:r>
          </a:p>
          <a:p>
            <a:pPr algn="just"/>
            <a:r>
              <a:rPr lang="en-US" sz="2400" dirty="0" smtClean="0">
                <a:latin typeface="Times New Roman" pitchFamily="18" charset="0"/>
                <a:cs typeface="Times New Roman" pitchFamily="18" charset="0"/>
              </a:rPr>
              <a:t>When zoo reared animals are relocated in to natural habitats, care must be taken until they get familiarized with the environment where they are introduced.</a:t>
            </a:r>
            <a:endParaRPr lang="en-US" sz="24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lvl="0" algn="ctr">
              <a:buNone/>
            </a:pPr>
            <a:r>
              <a:rPr lang="en-US" sz="2400" b="1" dirty="0" smtClean="0">
                <a:latin typeface="Times New Roman" pitchFamily="18" charset="0"/>
                <a:cs typeface="Times New Roman" pitchFamily="18" charset="0"/>
              </a:rPr>
              <a:t>8. THREATS TO WILDLIFE</a:t>
            </a:r>
          </a:p>
          <a:p>
            <a:pPr algn="just"/>
            <a:r>
              <a:rPr lang="en-US" sz="2400" dirty="0" smtClean="0">
                <a:latin typeface="Times New Roman" pitchFamily="18" charset="0"/>
                <a:cs typeface="Times New Roman" pitchFamily="18" charset="0"/>
              </a:rPr>
              <a:t>Although Ethiopia has a rich diversity of species, growing human pressure during the last century has caused considerable destruction to different habitats. </a:t>
            </a:r>
          </a:p>
          <a:p>
            <a:pPr algn="just"/>
            <a:r>
              <a:rPr lang="en-US" sz="2400" dirty="0" smtClean="0">
                <a:latin typeface="Times New Roman" pitchFamily="18" charset="0"/>
                <a:cs typeface="Times New Roman" pitchFamily="18" charset="0"/>
              </a:rPr>
              <a:t>Many of the national parks and other wildlife conservation areas have been severely damaged by nearby communities and/or business developments.</a:t>
            </a:r>
          </a:p>
          <a:p>
            <a:pPr algn="just"/>
            <a:r>
              <a:rPr lang="en-US" sz="2400" b="1" dirty="0" smtClean="0">
                <a:latin typeface="Times New Roman" pitchFamily="18" charset="0"/>
                <a:cs typeface="Times New Roman" pitchFamily="18" charset="0"/>
              </a:rPr>
              <a:t>Wildlife species continue to decline at an alarming rate because of several factors:</a:t>
            </a:r>
            <a:endParaRPr lang="en-US" sz="2400" dirty="0" smtClean="0">
              <a:latin typeface="Times New Roman" pitchFamily="18" charset="0"/>
              <a:cs typeface="Times New Roman" pitchFamily="18" charset="0"/>
            </a:endParaRPr>
          </a:p>
          <a:p>
            <a:pPr lvl="0" algn="just"/>
            <a:r>
              <a:rPr lang="en-US" sz="2400" dirty="0" smtClean="0">
                <a:latin typeface="Times New Roman" pitchFamily="18" charset="0"/>
                <a:cs typeface="Times New Roman" pitchFamily="18" charset="0"/>
              </a:rPr>
              <a:t>Impact of ever increasing human population</a:t>
            </a:r>
          </a:p>
          <a:p>
            <a:pPr lvl="0" algn="just"/>
            <a:r>
              <a:rPr lang="en-US" sz="2400" dirty="0" smtClean="0">
                <a:latin typeface="Times New Roman" pitchFamily="18" charset="0"/>
                <a:cs typeface="Times New Roman" pitchFamily="18" charset="0"/>
              </a:rPr>
              <a:t>Expansion of human settlement and land cleared for agriculture</a:t>
            </a:r>
          </a:p>
          <a:p>
            <a:pPr lvl="0" algn="just"/>
            <a:r>
              <a:rPr lang="en-US" sz="2400" dirty="0" smtClean="0">
                <a:latin typeface="Times New Roman" pitchFamily="18" charset="0"/>
                <a:cs typeface="Times New Roman" pitchFamily="18" charset="0"/>
              </a:rPr>
              <a:t>Lack of conductive mechanisms for public participation in wildlife conservation processes</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lvl="0" algn="just"/>
            <a:r>
              <a:rPr lang="en-US" sz="2400" dirty="0" smtClean="0">
                <a:latin typeface="Times New Roman" pitchFamily="18" charset="0"/>
                <a:cs typeface="Times New Roman" pitchFamily="18" charset="0"/>
              </a:rPr>
              <a:t>Illegal hunting</a:t>
            </a:r>
          </a:p>
          <a:p>
            <a:pPr lvl="0" algn="just"/>
            <a:r>
              <a:rPr lang="en-US" sz="2400" dirty="0" smtClean="0">
                <a:latin typeface="Times New Roman" pitchFamily="18" charset="0"/>
                <a:cs typeface="Times New Roman" pitchFamily="18" charset="0"/>
              </a:rPr>
              <a:t>Overgrazing resulting from livestock encroachment</a:t>
            </a:r>
          </a:p>
          <a:p>
            <a:pPr lvl="0" algn="just"/>
            <a:r>
              <a:rPr lang="en-US" sz="2400" dirty="0" smtClean="0">
                <a:latin typeface="Times New Roman" pitchFamily="18" charset="0"/>
                <a:cs typeface="Times New Roman" pitchFamily="18" charset="0"/>
              </a:rPr>
              <a:t>Inadequate financial and logistic support for all conservation areas</a:t>
            </a:r>
          </a:p>
          <a:p>
            <a:pPr lvl="0" algn="just"/>
            <a:r>
              <a:rPr lang="en-US" sz="2400" dirty="0" smtClean="0">
                <a:latin typeface="Times New Roman" pitchFamily="18" charset="0"/>
                <a:cs typeface="Times New Roman" pitchFamily="18" charset="0"/>
              </a:rPr>
              <a:t>Insufficient current data on wildlife resources</a:t>
            </a:r>
          </a:p>
          <a:p>
            <a:pPr lvl="0" algn="just"/>
            <a:r>
              <a:rPr lang="en-US" sz="2400" dirty="0" smtClean="0">
                <a:latin typeface="Times New Roman" pitchFamily="18" charset="0"/>
                <a:cs typeface="Times New Roman" pitchFamily="18" charset="0"/>
              </a:rPr>
              <a:t>Inadequate law-enforcement mechanisms</a:t>
            </a:r>
          </a:p>
          <a:p>
            <a:pPr lvl="0" algn="just"/>
            <a:r>
              <a:rPr lang="en-US" sz="2400" dirty="0" smtClean="0">
                <a:latin typeface="Times New Roman" pitchFamily="18" charset="0"/>
                <a:cs typeface="Times New Roman" pitchFamily="18" charset="0"/>
              </a:rPr>
              <a:t>Low public awareness of the value of wildlife</a:t>
            </a:r>
          </a:p>
          <a:p>
            <a:pPr lvl="0" algn="just"/>
            <a:r>
              <a:rPr lang="en-US" sz="2400" dirty="0" smtClean="0">
                <a:latin typeface="Times New Roman" pitchFamily="18" charset="0"/>
                <a:cs typeface="Times New Roman" pitchFamily="18" charset="0"/>
              </a:rPr>
              <a:t>Lack of institutional capacity</a:t>
            </a:r>
          </a:p>
          <a:p>
            <a:pPr lvl="0" algn="just"/>
            <a:r>
              <a:rPr lang="en-US" sz="2400" dirty="0" smtClean="0">
                <a:latin typeface="Times New Roman" pitchFamily="18" charset="0"/>
                <a:cs typeface="Times New Roman" pitchFamily="18" charset="0"/>
              </a:rPr>
              <a:t>Inadequate land use policy</a:t>
            </a:r>
            <a:endParaRPr lang="en-US" sz="24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a:bodyPr>
          <a:lstStyle/>
          <a:p>
            <a:pPr algn="just">
              <a:buNone/>
            </a:pPr>
            <a:r>
              <a:rPr lang="en-US" sz="2400" dirty="0" smtClean="0">
                <a:latin typeface="Times New Roman" pitchFamily="18" charset="0"/>
                <a:cs typeface="Times New Roman" pitchFamily="18" charset="0"/>
              </a:rPr>
              <a:t>8.1</a:t>
            </a:r>
            <a:r>
              <a:rPr lang="en-US" sz="2400" b="1" dirty="0" smtClean="0">
                <a:latin typeface="Times New Roman" pitchFamily="18" charset="0"/>
                <a:cs typeface="Times New Roman" pitchFamily="18" charset="0"/>
              </a:rPr>
              <a:t>. Habitat destruction</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lvl="0" algn="just"/>
            <a:r>
              <a:rPr lang="en-US" sz="2400" dirty="0" smtClean="0">
                <a:latin typeface="Times New Roman" pitchFamily="18" charset="0"/>
                <a:cs typeface="Times New Roman" pitchFamily="18" charset="0"/>
              </a:rPr>
              <a:t>Habitat destruction is defined as the complete elimination of a localized or regional ecosystem leading to the total loss of its former biological function </a:t>
            </a:r>
          </a:p>
          <a:p>
            <a:pPr algn="just"/>
            <a:r>
              <a:rPr lang="en-US" sz="2400" dirty="0" smtClean="0">
                <a:latin typeface="Times New Roman" pitchFamily="18" charset="0"/>
                <a:cs typeface="Times New Roman" pitchFamily="18" charset="0"/>
              </a:rPr>
              <a:t> </a:t>
            </a:r>
          </a:p>
          <a:p>
            <a:pPr lvl="0" algn="just"/>
            <a:r>
              <a:rPr lang="en-US" sz="2400" dirty="0" smtClean="0">
                <a:latin typeface="Times New Roman" pitchFamily="18" charset="0"/>
                <a:cs typeface="Times New Roman" pitchFamily="18" charset="0"/>
              </a:rPr>
              <a:t>Habitat destruction occurs when a natural habitat, such as a forest or wetland, is altered so dramatically that it no longer supports the species it originally sustained. </a:t>
            </a:r>
          </a:p>
          <a:p>
            <a:pPr lvl="0" algn="just"/>
            <a:r>
              <a:rPr lang="en-US" sz="2400" dirty="0" smtClean="0">
                <a:latin typeface="Times New Roman" pitchFamily="18" charset="0"/>
                <a:cs typeface="Times New Roman" pitchFamily="18" charset="0"/>
              </a:rPr>
              <a:t>Plant and animal populations are destroyed or displaced, leading to a loss of biodiversity. </a:t>
            </a:r>
          </a:p>
          <a:p>
            <a:pPr lvl="0" algn="just"/>
            <a:r>
              <a:rPr lang="en-US" sz="2400" dirty="0" smtClean="0">
                <a:latin typeface="Times New Roman" pitchFamily="18" charset="0"/>
                <a:cs typeface="Times New Roman" pitchFamily="18" charset="0"/>
              </a:rPr>
              <a:t>Globally, agriculture is the biggest cause of habitat destruction. </a:t>
            </a:r>
          </a:p>
          <a:p>
            <a:pPr lvl="0" algn="just"/>
            <a:r>
              <a:rPr lang="en-US" sz="2400" dirty="0" smtClean="0">
                <a:latin typeface="Times New Roman" pitchFamily="18" charset="0"/>
                <a:cs typeface="Times New Roman" pitchFamily="18" charset="0"/>
              </a:rPr>
              <a:t>Other human activities, such as mining, clear-cut logging, and urban sprawl, also destroy or severely degrade habitats. </a:t>
            </a:r>
            <a:endParaRPr lang="en-US" sz="24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just"/>
            <a:r>
              <a:rPr lang="en-US" sz="2400" dirty="0" smtClean="0">
                <a:latin typeface="Times New Roman" pitchFamily="18" charset="0"/>
                <a:cs typeface="Times New Roman" pitchFamily="18" charset="0"/>
              </a:rPr>
              <a:t>In developing nations, where most habitat loss is now occurring, the drivers of environmental change have shifted fundamentally in recent decades. </a:t>
            </a:r>
          </a:p>
          <a:p>
            <a:pPr algn="just"/>
            <a:r>
              <a:rPr lang="en-US" sz="2400" dirty="0" smtClean="0">
                <a:latin typeface="Times New Roman" pitchFamily="18" charset="0"/>
                <a:cs typeface="Times New Roman" pitchFamily="18" charset="0"/>
              </a:rPr>
              <a:t>Instead of being caused mostly by small-scale farmers and rural residents, habitat loss, especially in the tropics, is now substantially driven by globalization promoting intensive agriculture and other industrial activities.</a:t>
            </a:r>
          </a:p>
          <a:p>
            <a:pPr lvl="0"/>
            <a:r>
              <a:rPr lang="en-US" sz="2400" dirty="0" smtClean="0">
                <a:latin typeface="Times New Roman" pitchFamily="18" charset="0"/>
                <a:cs typeface="Times New Roman" pitchFamily="18" charset="0"/>
              </a:rPr>
              <a:t>When this occurs, three interrelated processes take place: </a:t>
            </a:r>
          </a:p>
          <a:p>
            <a:pPr lvl="0" algn="just"/>
            <a:r>
              <a:rPr lang="en-US" sz="2400" dirty="0" smtClean="0">
                <a:latin typeface="Times New Roman" pitchFamily="18" charset="0"/>
                <a:cs typeface="Times New Roman" pitchFamily="18" charset="0"/>
              </a:rPr>
              <a:t>a reduction in the total amount of the original vegetation (i.e. habitat loss); </a:t>
            </a:r>
          </a:p>
          <a:p>
            <a:pPr lvl="0" algn="just"/>
            <a:r>
              <a:rPr lang="en-US" sz="2400" dirty="0" smtClean="0">
                <a:latin typeface="Times New Roman" pitchFamily="18" charset="0"/>
                <a:cs typeface="Times New Roman" pitchFamily="18" charset="0"/>
              </a:rPr>
              <a:t>subdivision of the remaining vegetation into fragments, remnants or patches (i.e. habitat fragmentation); and introduction of new forms of land-use to replace vegetation that is lost. </a:t>
            </a:r>
          </a:p>
          <a:p>
            <a:pPr algn="just"/>
            <a:endParaRPr lang="en-US" sz="24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lvl="0" algn="just"/>
            <a:r>
              <a:rPr lang="en-US" sz="2400" dirty="0" smtClean="0">
                <a:latin typeface="Times New Roman" pitchFamily="18" charset="0"/>
                <a:cs typeface="Times New Roman" pitchFamily="18" charset="0"/>
              </a:rPr>
              <a:t>These three processes are closely intertwined such that it is often difficult to separate the relative effect of each on the species or community of concern. </a:t>
            </a:r>
          </a:p>
          <a:p>
            <a:pPr lvl="0" algn="just"/>
            <a:r>
              <a:rPr lang="en-US" sz="2400" dirty="0" smtClean="0">
                <a:latin typeface="Times New Roman" pitchFamily="18" charset="0"/>
                <a:cs typeface="Times New Roman" pitchFamily="18" charset="0"/>
              </a:rPr>
              <a:t>Species show many kinds of responses to habitat fragmentation: some are advantaged and increase in abundance, while others decline and become locally extinct. </a:t>
            </a:r>
          </a:p>
          <a:p>
            <a:pPr lvl="0" algn="just"/>
            <a:r>
              <a:rPr lang="en-US" sz="2400" dirty="0" smtClean="0">
                <a:latin typeface="Times New Roman" pitchFamily="18" charset="0"/>
                <a:cs typeface="Times New Roman" pitchFamily="18" charset="0"/>
              </a:rPr>
              <a:t>Understanding these diverse patterns, and the processes underlying them, is an essential foundation for conservation. Those managing fragmented required for a single individual or breeding unit, or for a self-sustaining population. </a:t>
            </a:r>
          </a:p>
          <a:p>
            <a:pPr lvl="0" algn="just"/>
            <a:r>
              <a:rPr lang="en-US" sz="2400" dirty="0" smtClean="0">
                <a:latin typeface="Times New Roman" pitchFamily="18" charset="0"/>
                <a:cs typeface="Times New Roman" pitchFamily="18" charset="0"/>
              </a:rPr>
              <a:t>Some species persist in fragmented landscapes by incorporating multiple fragments in their territory or daily foraging movements.</a:t>
            </a:r>
            <a:endParaRPr lang="en-US" sz="24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lvl="0" algn="just"/>
            <a:r>
              <a:rPr lang="en-US" sz="2400" dirty="0" smtClean="0">
                <a:latin typeface="Times New Roman" pitchFamily="18" charset="0"/>
                <a:cs typeface="Times New Roman" pitchFamily="18" charset="0"/>
              </a:rPr>
              <a:t>The loss and fragmentation of habitat make it difficult for migratory species to find places to rest and feed along their migration routes.</a:t>
            </a:r>
          </a:p>
          <a:p>
            <a:pPr lvl="0" algn="just"/>
            <a:r>
              <a:rPr lang="en-US" sz="2400" dirty="0" smtClean="0">
                <a:latin typeface="Times New Roman" pitchFamily="18" charset="0"/>
                <a:cs typeface="Times New Roman" pitchFamily="18" charset="0"/>
              </a:rPr>
              <a:t>Habitat degradation: Pollution, invasive species and disruption of ecosystem processes (such as changing the intensity of fires in an ecosystem) are some of the ways habitats can become so degraded that they no longer support native wildlife. </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user\Pictures\field picture\P1012771.JPG"/>
          <p:cNvPicPr>
            <a:picLocks noGrp="1" noChangeAspect="1" noChangeArrowheads="1"/>
          </p:cNvPicPr>
          <p:nvPr>
            <p:ph idx="1"/>
          </p:nvPr>
        </p:nvPicPr>
        <p:blipFill>
          <a:blip r:embed="rId2" cstate="print"/>
          <a:srcRect/>
          <a:stretch>
            <a:fillRect/>
          </a:stretch>
        </p:blipFill>
        <p:spPr bwMode="auto">
          <a:xfrm>
            <a:off x="304800" y="228600"/>
            <a:ext cx="4419600" cy="3314700"/>
          </a:xfrm>
          <a:prstGeom prst="rect">
            <a:avLst/>
          </a:prstGeom>
          <a:noFill/>
        </p:spPr>
      </p:pic>
      <p:pic>
        <p:nvPicPr>
          <p:cNvPr id="5" name="Picture 4"/>
          <p:cNvPicPr>
            <a:picLocks noChangeAspect="1" noChangeArrowheads="1"/>
          </p:cNvPicPr>
          <p:nvPr/>
        </p:nvPicPr>
        <p:blipFill>
          <a:blip r:embed="rId3" cstate="print"/>
          <a:srcRect t="9947"/>
          <a:stretch>
            <a:fillRect/>
          </a:stretch>
        </p:blipFill>
        <p:spPr bwMode="auto">
          <a:xfrm>
            <a:off x="4626861" y="3048000"/>
            <a:ext cx="4517139" cy="351295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just"/>
            <a:r>
              <a:rPr lang="en-US" sz="2600" dirty="0" smtClean="0">
                <a:latin typeface="Times New Roman" pitchFamily="18" charset="0"/>
                <a:cs typeface="Times New Roman" pitchFamily="18" charset="0"/>
              </a:rPr>
              <a:t>It is also used to move ecological features out of the way of development.</a:t>
            </a:r>
          </a:p>
          <a:p>
            <a:pPr algn="just"/>
            <a:r>
              <a:rPr lang="en-US" sz="2600" dirty="0">
                <a:latin typeface="Times New Roman" pitchFamily="18" charset="0"/>
                <a:cs typeface="Times New Roman" pitchFamily="18" charset="0"/>
              </a:rPr>
              <a:t>Translocation is an effective conservation tool but its use either on its own or in conjunction with other conservation solutions needs rigorous justification. </a:t>
            </a:r>
            <a:endParaRPr lang="en-US" sz="2600" dirty="0" smtClean="0">
              <a:latin typeface="Times New Roman" pitchFamily="18" charset="0"/>
              <a:cs typeface="Times New Roman" pitchFamily="18" charset="0"/>
            </a:endParaRPr>
          </a:p>
          <a:p>
            <a:pPr algn="just"/>
            <a:r>
              <a:rPr lang="en-US" sz="2600" dirty="0" smtClean="0">
                <a:latin typeface="Times New Roman" pitchFamily="18" charset="0"/>
                <a:cs typeface="Times New Roman" pitchFamily="18" charset="0"/>
              </a:rPr>
              <a:t>Feasibility </a:t>
            </a:r>
            <a:r>
              <a:rPr lang="en-US" sz="2600" dirty="0">
                <a:latin typeface="Times New Roman" pitchFamily="18" charset="0"/>
                <a:cs typeface="Times New Roman" pitchFamily="18" charset="0"/>
              </a:rPr>
              <a:t>assessment should include a balance of the conservation benefits against the costs and risks of both the translocation and alternative conservation actions. </a:t>
            </a:r>
            <a:endParaRPr lang="en-US" sz="2600" dirty="0" smtClean="0">
              <a:latin typeface="Times New Roman" pitchFamily="18" charset="0"/>
              <a:cs typeface="Times New Roman" pitchFamily="18" charset="0"/>
            </a:endParaRPr>
          </a:p>
          <a:p>
            <a:pPr algn="just"/>
            <a:r>
              <a:rPr lang="en-US" sz="2600" dirty="0" smtClean="0">
                <a:latin typeface="Times New Roman" pitchFamily="18" charset="0"/>
                <a:cs typeface="Times New Roman" pitchFamily="18" charset="0"/>
              </a:rPr>
              <a:t>Risks </a:t>
            </a:r>
            <a:r>
              <a:rPr lang="en-US" sz="2600" dirty="0">
                <a:latin typeface="Times New Roman" pitchFamily="18" charset="0"/>
                <a:cs typeface="Times New Roman" pitchFamily="18" charset="0"/>
              </a:rPr>
              <a:t>in a translocation are multiple, affecting in many ways the focal species, their associated communities and ecosystem functions in both source and destination areas; there are also risks around human concerns. </a:t>
            </a:r>
            <a:endParaRPr lang="en-US" sz="2600"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Pictures\field picture\P1012729.JPG"/>
          <p:cNvPicPr>
            <a:picLocks noGrp="1" noChangeAspect="1" noChangeArrowheads="1"/>
          </p:cNvPicPr>
          <p:nvPr>
            <p:ph idx="1"/>
          </p:nvPr>
        </p:nvPicPr>
        <p:blipFill>
          <a:blip r:embed="rId2" cstate="print"/>
          <a:srcRect/>
          <a:stretch>
            <a:fillRect/>
          </a:stretch>
        </p:blipFill>
        <p:spPr bwMode="auto">
          <a:xfrm>
            <a:off x="0" y="0"/>
            <a:ext cx="4572000" cy="3543300"/>
          </a:xfrm>
          <a:prstGeom prst="rect">
            <a:avLst/>
          </a:prstGeom>
          <a:noFill/>
        </p:spPr>
      </p:pic>
      <p:pic>
        <p:nvPicPr>
          <p:cNvPr id="5" name="Picture 4" descr="20"/>
          <p:cNvPicPr>
            <a:picLocks noChangeAspect="1" noChangeArrowheads="1"/>
          </p:cNvPicPr>
          <p:nvPr/>
        </p:nvPicPr>
        <p:blipFill>
          <a:blip r:embed="rId3" cstate="print"/>
          <a:srcRect l="1334" t="3333" r="1334" b="6667"/>
          <a:stretch>
            <a:fillRect/>
          </a:stretch>
        </p:blipFill>
        <p:spPr>
          <a:xfrm>
            <a:off x="4495800" y="0"/>
            <a:ext cx="4634975" cy="3505200"/>
          </a:xfrm>
          <a:prstGeom prst="rect">
            <a:avLst/>
          </a:prstGeom>
          <a:effectLst>
            <a:outerShdw blurRad="292100" dist="139700" dir="2700000" algn="tl" rotWithShape="0">
              <a:srgbClr val="333333">
                <a:alpha val="65000"/>
              </a:srgbClr>
            </a:outerShdw>
          </a:effectLst>
        </p:spPr>
      </p:pic>
      <p:pic>
        <p:nvPicPr>
          <p:cNvPr id="6" name="Content Placeholder 4" descr="9"/>
          <p:cNvPicPr>
            <a:picLocks noChangeAspect="1" noChangeArrowheads="1"/>
          </p:cNvPicPr>
          <p:nvPr/>
        </p:nvPicPr>
        <p:blipFill>
          <a:blip r:embed="rId4" cstate="print"/>
          <a:srcRect/>
          <a:stretch>
            <a:fillRect/>
          </a:stretch>
        </p:blipFill>
        <p:spPr>
          <a:xfrm>
            <a:off x="2362200" y="3581400"/>
            <a:ext cx="4953000" cy="3048000"/>
          </a:xfrm>
          <a:prstGeom prst="rect">
            <a:avLst/>
          </a:prstGeom>
          <a:effectLst>
            <a:outerShdw blurRad="292100" dist="139700" dir="2700000" algn="tl" rotWithShape="0">
              <a:srgbClr val="333333">
                <a:alpha val="65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buNone/>
            </a:pPr>
            <a:r>
              <a:rPr lang="en-US" sz="2400" b="1" dirty="0" smtClean="0">
                <a:latin typeface="Times New Roman" pitchFamily="18" charset="0"/>
                <a:cs typeface="Times New Roman" pitchFamily="18" charset="0"/>
              </a:rPr>
              <a:t>8.3. Poaching/Illegal hunting</a:t>
            </a:r>
          </a:p>
          <a:p>
            <a:r>
              <a:rPr lang="en-US" sz="2400" b="1" dirty="0" smtClean="0">
                <a:latin typeface="Times New Roman" pitchFamily="18" charset="0"/>
                <a:cs typeface="Times New Roman" pitchFamily="18" charset="0"/>
              </a:rPr>
              <a:t>Poaching</a:t>
            </a:r>
            <a:r>
              <a:rPr lang="en-US" sz="2400" dirty="0" smtClean="0">
                <a:latin typeface="Times New Roman" pitchFamily="18" charset="0"/>
                <a:cs typeface="Times New Roman" pitchFamily="18" charset="0"/>
              </a:rPr>
              <a:t> has been defined as the illegal hunting, killing or capturing of wild animals. </a:t>
            </a:r>
          </a:p>
          <a:p>
            <a:pPr lvl="0" algn="just"/>
            <a:r>
              <a:rPr lang="en-US" sz="2400" dirty="0" smtClean="0">
                <a:latin typeface="Times New Roman" pitchFamily="18" charset="0"/>
                <a:cs typeface="Times New Roman" pitchFamily="18" charset="0"/>
              </a:rPr>
              <a:t>Poaching is one of the most serious threats to the survival of animal populations. </a:t>
            </a:r>
          </a:p>
          <a:p>
            <a:pPr lvl="0" algn="just"/>
            <a:r>
              <a:rPr lang="en-US" sz="2400" dirty="0" smtClean="0">
                <a:latin typeface="Times New Roman" pitchFamily="18" charset="0"/>
                <a:cs typeface="Times New Roman" pitchFamily="18" charset="0"/>
              </a:rPr>
              <a:t>It is considered to have a detrimental effect on biodiversity both within and outside protected areas as wildlife populations decline, species are depleted locally, and the functionality of ecosystems is disturbed. </a:t>
            </a:r>
          </a:p>
          <a:p>
            <a:pPr lvl="0" algn="just"/>
            <a:r>
              <a:rPr lang="en-US" sz="2400" dirty="0" smtClean="0">
                <a:latin typeface="Times New Roman" pitchFamily="18" charset="0"/>
                <a:cs typeface="Times New Roman" pitchFamily="18" charset="0"/>
              </a:rPr>
              <a:t>Illegal trapping, poaching, and other demands for wildlife are a huge problem throughout the world. </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lvl="0" algn="just"/>
            <a:r>
              <a:rPr lang="en-US" sz="2400" dirty="0" smtClean="0">
                <a:latin typeface="Times New Roman" pitchFamily="18" charset="0"/>
                <a:cs typeface="Times New Roman" pitchFamily="18" charset="0"/>
              </a:rPr>
              <a:t>Many species are sought for their use as valuable products. </a:t>
            </a:r>
          </a:p>
          <a:p>
            <a:pPr lvl="0" algn="just"/>
            <a:r>
              <a:rPr lang="en-US" sz="2400" dirty="0" smtClean="0">
                <a:latin typeface="Times New Roman" pitchFamily="18" charset="0"/>
                <a:cs typeface="Times New Roman" pitchFamily="18" charset="0"/>
              </a:rPr>
              <a:t>Snakes are sought for their skins, elephants for their ivory tusks, rhino for their horn and birds for their feathers. </a:t>
            </a:r>
          </a:p>
          <a:p>
            <a:pPr lvl="0" algn="just"/>
            <a:r>
              <a:rPr lang="en-US" sz="2400" dirty="0" smtClean="0">
                <a:latin typeface="Times New Roman" pitchFamily="18" charset="0"/>
                <a:cs typeface="Times New Roman" pitchFamily="18" charset="0"/>
              </a:rPr>
              <a:t>Wildlife are also trapped or taken from wild populations to be sold or bred in the pet trade. </a:t>
            </a:r>
          </a:p>
          <a:p>
            <a:pPr lvl="0" algn="just"/>
            <a:r>
              <a:rPr lang="en-US" sz="2400" dirty="0" smtClean="0">
                <a:latin typeface="Times New Roman" pitchFamily="18" charset="0"/>
                <a:cs typeface="Times New Roman" pitchFamily="18" charset="0"/>
              </a:rPr>
              <a:t>The worldwide demand for pets and medicinal products drives the illegal trade of wildlife, especially rare species. </a:t>
            </a:r>
          </a:p>
          <a:p>
            <a:pPr lvl="0" algn="just"/>
            <a:r>
              <a:rPr lang="en-US" sz="2400" dirty="0" smtClean="0">
                <a:latin typeface="Times New Roman" pitchFamily="18" charset="0"/>
                <a:cs typeface="Times New Roman" pitchFamily="18" charset="0"/>
              </a:rPr>
              <a:t>In many parts of the world, people kill wildlife for food or to protect their food source. </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cstate="print"/>
          <a:srcRect/>
          <a:stretch>
            <a:fillRect/>
          </a:stretch>
        </p:blipFill>
        <p:spPr bwMode="auto">
          <a:xfrm>
            <a:off x="332875" y="304800"/>
            <a:ext cx="3858126" cy="2819400"/>
          </a:xfrm>
          <a:prstGeom prst="rect">
            <a:avLst/>
          </a:prstGeom>
          <a:noFill/>
          <a:ln w="9525">
            <a:noFill/>
            <a:miter lim="800000"/>
            <a:headEnd/>
            <a:tailEnd/>
          </a:ln>
        </p:spPr>
      </p:pic>
      <p:pic>
        <p:nvPicPr>
          <p:cNvPr id="5" name="Picture 2" descr="C:\Users\user\Desktop\field picture\IMG_0745.JPG"/>
          <p:cNvPicPr>
            <a:picLocks noChangeAspect="1" noChangeArrowheads="1"/>
          </p:cNvPicPr>
          <p:nvPr/>
        </p:nvPicPr>
        <p:blipFill>
          <a:blip r:embed="rId3" cstate="print"/>
          <a:srcRect/>
          <a:stretch>
            <a:fillRect/>
          </a:stretch>
        </p:blipFill>
        <p:spPr bwMode="auto">
          <a:xfrm>
            <a:off x="4339238" y="304799"/>
            <a:ext cx="4423761" cy="2895601"/>
          </a:xfrm>
          <a:prstGeom prst="rect">
            <a:avLst/>
          </a:prstGeom>
          <a:noFill/>
        </p:spPr>
      </p:pic>
      <p:pic>
        <p:nvPicPr>
          <p:cNvPr id="6" name="Picture 4" descr="ivory-bust-1"/>
          <p:cNvPicPr>
            <a:picLocks noChangeAspect="1" noChangeArrowheads="1"/>
          </p:cNvPicPr>
          <p:nvPr/>
        </p:nvPicPr>
        <p:blipFill>
          <a:blip r:embed="rId4" cstate="print"/>
          <a:srcRect l="12000" t="14400"/>
          <a:stretch>
            <a:fillRect/>
          </a:stretch>
        </p:blipFill>
        <p:spPr bwMode="auto">
          <a:xfrm>
            <a:off x="1905000" y="3200400"/>
            <a:ext cx="5334000" cy="330558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african rhino"/>
          <p:cNvPicPr>
            <a:picLocks noGrp="1"/>
          </p:cNvPicPr>
          <p:nvPr>
            <p:ph idx="1"/>
          </p:nvPr>
        </p:nvPicPr>
        <p:blipFill>
          <a:blip r:embed="rId2" cstate="print"/>
          <a:srcRect/>
          <a:stretch>
            <a:fillRect/>
          </a:stretch>
        </p:blipFill>
        <p:spPr bwMode="auto">
          <a:xfrm>
            <a:off x="381000" y="990600"/>
            <a:ext cx="4514850" cy="3363119"/>
          </a:xfrm>
          <a:prstGeom prst="rect">
            <a:avLst/>
          </a:prstGeom>
          <a:noFill/>
          <a:ln w="9525">
            <a:noFill/>
            <a:miter lim="800000"/>
            <a:headEnd/>
            <a:tailEnd/>
          </a:ln>
        </p:spPr>
      </p:pic>
      <p:pic>
        <p:nvPicPr>
          <p:cNvPr id="5" name="Picture 6" descr="photo"/>
          <p:cNvPicPr>
            <a:picLocks noChangeAspect="1" noChangeArrowheads="1"/>
          </p:cNvPicPr>
          <p:nvPr/>
        </p:nvPicPr>
        <p:blipFill>
          <a:blip r:embed="rId3" cstate="print"/>
          <a:srcRect t="7385" b="7385"/>
          <a:stretch>
            <a:fillRect/>
          </a:stretch>
        </p:blipFill>
        <p:spPr bwMode="auto">
          <a:xfrm>
            <a:off x="6019800" y="304800"/>
            <a:ext cx="2590800" cy="3381814"/>
          </a:xfrm>
          <a:prstGeom prst="rect">
            <a:avLst/>
          </a:prstGeom>
          <a:noFill/>
          <a:ln w="9525">
            <a:noFill/>
            <a:miter lim="800000"/>
            <a:headEnd/>
            <a:tailEnd/>
          </a:ln>
        </p:spPr>
      </p:pic>
      <p:pic>
        <p:nvPicPr>
          <p:cNvPr id="6" name="Picture 7" descr="black_rhino_horns"/>
          <p:cNvPicPr>
            <a:picLocks noChangeAspect="1" noChangeArrowheads="1"/>
          </p:cNvPicPr>
          <p:nvPr/>
        </p:nvPicPr>
        <p:blipFill>
          <a:blip r:embed="rId4" cstate="print"/>
          <a:srcRect/>
          <a:stretch>
            <a:fillRect/>
          </a:stretch>
        </p:blipFill>
        <p:spPr bwMode="auto">
          <a:xfrm>
            <a:off x="6324600" y="4114800"/>
            <a:ext cx="1885950" cy="2235200"/>
          </a:xfrm>
          <a:prstGeom prst="rect">
            <a:avLst/>
          </a:prstGeom>
          <a:noFill/>
          <a:ln w="9525">
            <a:solidFill>
              <a:srgbClr val="FF0066"/>
            </a:solid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warthog-07"/>
          <p:cNvPicPr>
            <a:picLocks noGrp="1" noChangeAspect="1" noChangeArrowheads="1"/>
          </p:cNvPicPr>
          <p:nvPr>
            <p:ph idx="1"/>
          </p:nvPr>
        </p:nvPicPr>
        <p:blipFill>
          <a:blip r:embed="rId2" cstate="print"/>
          <a:srcRect/>
          <a:stretch>
            <a:fillRect/>
          </a:stretch>
        </p:blipFill>
        <p:spPr bwMode="auto">
          <a:xfrm>
            <a:off x="685800" y="685800"/>
            <a:ext cx="3556000" cy="3342640"/>
          </a:xfrm>
          <a:prstGeom prst="rect">
            <a:avLst/>
          </a:prstGeom>
          <a:noFill/>
          <a:ln w="9525">
            <a:noFill/>
            <a:miter lim="800000"/>
            <a:headEnd/>
            <a:tailEnd/>
          </a:ln>
        </p:spPr>
      </p:pic>
      <p:pic>
        <p:nvPicPr>
          <p:cNvPr id="5" name="Picture 4" descr="9303_1"/>
          <p:cNvPicPr>
            <a:picLocks noChangeAspect="1" noChangeArrowheads="1"/>
          </p:cNvPicPr>
          <p:nvPr/>
        </p:nvPicPr>
        <p:blipFill>
          <a:blip r:embed="rId3" cstate="print"/>
          <a:srcRect b="10056"/>
          <a:stretch>
            <a:fillRect/>
          </a:stretch>
        </p:blipFill>
        <p:spPr bwMode="auto">
          <a:xfrm>
            <a:off x="4724400" y="838200"/>
            <a:ext cx="4191000" cy="4722019"/>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nimal-picture-hippo-mouth-laurenz-animalpicture"/>
          <p:cNvPicPr>
            <a:picLocks noGrp="1" noChangeAspect="1" noChangeArrowheads="1"/>
          </p:cNvPicPr>
          <p:nvPr>
            <p:ph idx="1"/>
          </p:nvPr>
        </p:nvPicPr>
        <p:blipFill>
          <a:blip r:embed="rId2" cstate="print"/>
          <a:srcRect/>
          <a:stretch>
            <a:fillRect/>
          </a:stretch>
        </p:blipFill>
        <p:spPr bwMode="auto">
          <a:xfrm>
            <a:off x="457200" y="914400"/>
            <a:ext cx="4381500" cy="3810000"/>
          </a:xfrm>
          <a:prstGeom prst="rect">
            <a:avLst/>
          </a:prstGeom>
          <a:noFill/>
          <a:ln w="9525">
            <a:noFill/>
            <a:miter lim="800000"/>
            <a:headEnd/>
            <a:tailEnd/>
          </a:ln>
        </p:spPr>
      </p:pic>
      <p:pic>
        <p:nvPicPr>
          <p:cNvPr id="5" name="Picture 6" descr="Tup_Hippo_tusks"/>
          <p:cNvPicPr>
            <a:picLocks noChangeAspect="1" noChangeArrowheads="1"/>
          </p:cNvPicPr>
          <p:nvPr/>
        </p:nvPicPr>
        <p:blipFill>
          <a:blip r:embed="rId3" cstate="print"/>
          <a:srcRect/>
          <a:stretch>
            <a:fillRect/>
          </a:stretch>
        </p:blipFill>
        <p:spPr bwMode="auto">
          <a:xfrm>
            <a:off x="5181600" y="533400"/>
            <a:ext cx="3657600" cy="3473450"/>
          </a:xfrm>
          <a:prstGeom prst="rect">
            <a:avLst/>
          </a:prstGeom>
          <a:noFill/>
          <a:ln w="9525">
            <a:noFill/>
            <a:miter lim="800000"/>
            <a:headEnd/>
            <a:tailEnd/>
          </a:ln>
        </p:spPr>
      </p:pic>
      <p:pic>
        <p:nvPicPr>
          <p:cNvPr id="6" name="Picture 8" descr="hippo_curved"/>
          <p:cNvPicPr>
            <a:picLocks noChangeAspect="1" noChangeArrowheads="1"/>
          </p:cNvPicPr>
          <p:nvPr/>
        </p:nvPicPr>
        <p:blipFill>
          <a:blip r:embed="rId4" cstate="print"/>
          <a:srcRect/>
          <a:stretch>
            <a:fillRect/>
          </a:stretch>
        </p:blipFill>
        <p:spPr bwMode="auto">
          <a:xfrm>
            <a:off x="5257800" y="4114800"/>
            <a:ext cx="3623979" cy="24384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Leopard"/>
          <p:cNvPicPr>
            <a:picLocks noGrp="1" noChangeAspect="1" noChangeArrowheads="1"/>
          </p:cNvPicPr>
          <p:nvPr>
            <p:ph idx="1"/>
          </p:nvPr>
        </p:nvPicPr>
        <p:blipFill>
          <a:blip r:embed="rId2" cstate="print"/>
          <a:srcRect/>
          <a:stretch>
            <a:fillRect/>
          </a:stretch>
        </p:blipFill>
        <p:spPr bwMode="auto">
          <a:xfrm>
            <a:off x="457200" y="304800"/>
            <a:ext cx="4914528" cy="2514600"/>
          </a:xfrm>
          <a:prstGeom prst="rect">
            <a:avLst/>
          </a:prstGeom>
          <a:noFill/>
          <a:ln w="9525">
            <a:noFill/>
            <a:miter lim="800000"/>
            <a:headEnd/>
            <a:tailEnd/>
          </a:ln>
        </p:spPr>
      </p:pic>
      <p:pic>
        <p:nvPicPr>
          <p:cNvPr id="5" name="Picture 6" descr="AfricanServalTanzania500ds"/>
          <p:cNvPicPr>
            <a:picLocks noChangeAspect="1" noChangeArrowheads="1"/>
          </p:cNvPicPr>
          <p:nvPr/>
        </p:nvPicPr>
        <p:blipFill>
          <a:blip r:embed="rId3" cstate="print"/>
          <a:srcRect l="5661" t="7895" r="5661" b="7895"/>
          <a:stretch>
            <a:fillRect/>
          </a:stretch>
        </p:blipFill>
        <p:spPr bwMode="auto">
          <a:xfrm>
            <a:off x="626012" y="3203917"/>
            <a:ext cx="3733800" cy="3176588"/>
          </a:xfrm>
          <a:prstGeom prst="rect">
            <a:avLst/>
          </a:prstGeom>
          <a:noFill/>
          <a:ln w="9525">
            <a:noFill/>
            <a:miter lim="800000"/>
            <a:headEnd/>
            <a:tailEnd/>
          </a:ln>
        </p:spPr>
      </p:pic>
      <p:pic>
        <p:nvPicPr>
          <p:cNvPr id="6" name="Picture 12" descr="Cheetah on the hunt"/>
          <p:cNvPicPr>
            <a:picLocks noChangeAspect="1" noChangeArrowheads="1"/>
          </p:cNvPicPr>
          <p:nvPr/>
        </p:nvPicPr>
        <p:blipFill>
          <a:blip r:embed="rId4" cstate="print"/>
          <a:srcRect l="4800" r="4800" b="4729"/>
          <a:stretch>
            <a:fillRect/>
          </a:stretch>
        </p:blipFill>
        <p:spPr bwMode="auto">
          <a:xfrm>
            <a:off x="4876800" y="3429000"/>
            <a:ext cx="3962400" cy="3152775"/>
          </a:xfrm>
          <a:prstGeom prst="rect">
            <a:avLst/>
          </a:prstGeom>
          <a:noFill/>
          <a:ln w="9525">
            <a:solidFill>
              <a:srgbClr val="FF0000"/>
            </a:solidFill>
            <a:miter lim="800000"/>
            <a:headEnd/>
            <a:tailEnd/>
          </a:ln>
        </p:spPr>
      </p:pic>
      <p:sp>
        <p:nvSpPr>
          <p:cNvPr id="7" name="TextBox 6"/>
          <p:cNvSpPr txBox="1"/>
          <p:nvPr/>
        </p:nvSpPr>
        <p:spPr>
          <a:xfrm>
            <a:off x="5943600" y="990600"/>
            <a:ext cx="2209800" cy="369332"/>
          </a:xfrm>
          <a:prstGeom prst="rect">
            <a:avLst/>
          </a:prstGeom>
          <a:noFill/>
        </p:spPr>
        <p:txBody>
          <a:bodyPr wrap="square" rtlCol="0">
            <a:spAutoFit/>
          </a:bodyPr>
          <a:lstStyle/>
          <a:p>
            <a:r>
              <a:rPr lang="en-US" dirty="0" smtClean="0"/>
              <a:t>For their skin</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SC04125"/>
          <p:cNvPicPr>
            <a:picLocks noGrp="1" noChangeAspect="1" noChangeArrowheads="1"/>
          </p:cNvPicPr>
          <p:nvPr>
            <p:ph idx="1"/>
          </p:nvPr>
        </p:nvPicPr>
        <p:blipFill>
          <a:blip r:embed="rId2" cstate="print"/>
          <a:srcRect t="9000"/>
          <a:stretch>
            <a:fillRect/>
          </a:stretch>
        </p:blipFill>
        <p:spPr>
          <a:xfrm>
            <a:off x="686404" y="441801"/>
            <a:ext cx="7949596" cy="5425599"/>
          </a:xfrm>
          <a:effectLst>
            <a:outerShdw blurRad="292100" dist="139700" dir="2700000" algn="tl" rotWithShape="0">
              <a:srgbClr val="333333">
                <a:alpha val="65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a:bodyPr>
          <a:lstStyle/>
          <a:p>
            <a:pPr algn="just">
              <a:buNone/>
            </a:pPr>
            <a:r>
              <a:rPr lang="en-US" sz="2400" b="1" dirty="0" smtClean="0">
                <a:latin typeface="Times New Roman" pitchFamily="18" charset="0"/>
                <a:cs typeface="Times New Roman" pitchFamily="18" charset="0"/>
              </a:rPr>
              <a:t>8.4. Pollution</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Pollution is man-made waste or by-products that are released into the environment. </a:t>
            </a:r>
          </a:p>
          <a:p>
            <a:pPr algn="just"/>
            <a:r>
              <a:rPr lang="en-US" sz="2400" dirty="0" smtClean="0">
                <a:latin typeface="Times New Roman" pitchFamily="18" charset="0"/>
                <a:cs typeface="Times New Roman" pitchFamily="18" charset="0"/>
              </a:rPr>
              <a:t>Pollutants can change ecosystems and can have severe effects on people, wildlife and the natural environment. </a:t>
            </a:r>
          </a:p>
          <a:p>
            <a:pPr algn="just"/>
            <a:r>
              <a:rPr lang="en-US" sz="2400" dirty="0" smtClean="0">
                <a:latin typeface="Times New Roman" pitchFamily="18" charset="0"/>
                <a:cs typeface="Times New Roman" pitchFamily="18" charset="0"/>
              </a:rPr>
              <a:t>Many organisms ingest or absorb harmful toxins that ultimately get passed along through the food chain. Persistent pollutants, like DDT, PCBs, and heavy metals bio-accumulate (are stored in fat) in predators. </a:t>
            </a:r>
          </a:p>
          <a:p>
            <a:pPr algn="just"/>
            <a:r>
              <a:rPr lang="en-US" sz="2400" dirty="0" smtClean="0">
                <a:latin typeface="Times New Roman" pitchFamily="18" charset="0"/>
                <a:cs typeface="Times New Roman" pitchFamily="18" charset="0"/>
              </a:rPr>
              <a:t>All of the effects, especially over the long-term, are unknown. In many species bio-accumulation can be associated with reduced reproduction or death. </a:t>
            </a:r>
          </a:p>
          <a:p>
            <a:pPr algn="just"/>
            <a:r>
              <a:rPr lang="en-US" sz="2400" dirty="0" smtClean="0">
                <a:latin typeface="Times New Roman" pitchFamily="18" charset="0"/>
                <a:cs typeface="Times New Roman" pitchFamily="18" charset="0"/>
              </a:rPr>
              <a:t>For example, the widespread and heavy use of persistent pesticides (DDT and DDE) in the 1950’s caused severe declines in many species of raptors. </a:t>
            </a:r>
            <a:endParaRPr lang="en-US"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just"/>
            <a:r>
              <a:rPr lang="en-US" sz="2600" dirty="0" smtClean="0">
                <a:latin typeface="Times New Roman" pitchFamily="18" charset="0"/>
                <a:cs typeface="Times New Roman" pitchFamily="18" charset="0"/>
              </a:rPr>
              <a:t>Any proposed translocation should have a comprehensive risk assessment with a level of effort appropriate to the situation. </a:t>
            </a:r>
          </a:p>
          <a:p>
            <a:pPr algn="just"/>
            <a:r>
              <a:rPr lang="en-US" sz="2600" dirty="0" smtClean="0">
                <a:latin typeface="Times New Roman" pitchFamily="18" charset="0"/>
                <a:cs typeface="Times New Roman" pitchFamily="18" charset="0"/>
              </a:rPr>
              <a:t>Where risk is high and/or uncertainty remains about risks and their impacts, a translocation should not proceed.</a:t>
            </a:r>
          </a:p>
          <a:p>
            <a:pPr algn="just">
              <a:buNone/>
            </a:pPr>
            <a:r>
              <a:rPr lang="en-US" sz="2600" dirty="0" smtClean="0">
                <a:latin typeface="Times New Roman" pitchFamily="18" charset="0"/>
                <a:cs typeface="Times New Roman" pitchFamily="18" charset="0"/>
              </a:rPr>
              <a:t> </a:t>
            </a:r>
          </a:p>
          <a:p>
            <a:pPr algn="just"/>
            <a:r>
              <a:rPr lang="en-US" sz="2600" dirty="0">
                <a:latin typeface="Times New Roman" pitchFamily="18" charset="0"/>
                <a:cs typeface="Times New Roman" pitchFamily="18" charset="0"/>
              </a:rPr>
              <a:t>Translocations can be classified as </a:t>
            </a:r>
          </a:p>
          <a:p>
            <a:pPr lvl="0" algn="just">
              <a:buNone/>
            </a:pPr>
            <a:r>
              <a:rPr lang="en-US" sz="2600" dirty="0" err="1" smtClean="0">
                <a:latin typeface="Times New Roman" pitchFamily="18" charset="0"/>
                <a:cs typeface="Times New Roman" pitchFamily="18" charset="0"/>
              </a:rPr>
              <a:t>i</a:t>
            </a:r>
            <a:r>
              <a:rPr lang="en-US" sz="2600" dirty="0" smtClean="0">
                <a:latin typeface="Times New Roman" pitchFamily="18" charset="0"/>
                <a:cs typeface="Times New Roman" pitchFamily="18" charset="0"/>
              </a:rPr>
              <a:t>) Introductions </a:t>
            </a:r>
            <a:r>
              <a:rPr lang="en-US" sz="2600" dirty="0">
                <a:latin typeface="Times New Roman" pitchFamily="18" charset="0"/>
                <a:cs typeface="Times New Roman" pitchFamily="18" charset="0"/>
              </a:rPr>
              <a:t>into areas outside the historical distribution of the species</a:t>
            </a:r>
          </a:p>
          <a:p>
            <a:pPr lvl="0" algn="just">
              <a:buNone/>
            </a:pPr>
            <a:r>
              <a:rPr lang="en-US" sz="2600" dirty="0" smtClean="0">
                <a:latin typeface="Times New Roman" pitchFamily="18" charset="0"/>
                <a:cs typeface="Times New Roman" pitchFamily="18" charset="0"/>
              </a:rPr>
              <a:t>ii) Reintroductions </a:t>
            </a:r>
            <a:r>
              <a:rPr lang="en-US" sz="2600" dirty="0">
                <a:latin typeface="Times New Roman" pitchFamily="18" charset="0"/>
                <a:cs typeface="Times New Roman" pitchFamily="18" charset="0"/>
              </a:rPr>
              <a:t>within the species’ distribution range either as reintroductions to areas where the species has died out or translocations to boost declining populations</a:t>
            </a:r>
          </a:p>
          <a:p>
            <a:pPr algn="just"/>
            <a:endParaRPr lang="en-US"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normAutofit/>
          </a:bodyPr>
          <a:lstStyle/>
          <a:p>
            <a:pPr algn="just"/>
            <a:r>
              <a:rPr lang="en-US" sz="2600" dirty="0" smtClean="0">
                <a:latin typeface="Times New Roman" pitchFamily="18" charset="0"/>
                <a:cs typeface="Times New Roman" pitchFamily="18" charset="0"/>
              </a:rPr>
              <a:t>At the time, the effects of DDT on wildlife and the environment were unknown. </a:t>
            </a:r>
          </a:p>
          <a:p>
            <a:pPr algn="just"/>
            <a:r>
              <a:rPr lang="en-US" sz="2600" dirty="0" smtClean="0">
                <a:latin typeface="Times New Roman" pitchFamily="18" charset="0"/>
                <a:cs typeface="Times New Roman" pitchFamily="18" charset="0"/>
              </a:rPr>
              <a:t>It was quickly absorbed into soils and the environment and it was found to persist for a very long time.</a:t>
            </a:r>
          </a:p>
          <a:p>
            <a:pPr algn="just"/>
            <a:r>
              <a:rPr lang="en-US" sz="2600" dirty="0" smtClean="0">
                <a:latin typeface="Times New Roman" pitchFamily="18" charset="0"/>
                <a:cs typeface="Times New Roman" pitchFamily="18" charset="0"/>
              </a:rPr>
              <a:t>It caused egg shells to thin by inhibiting the production of calcium, which reduced their rate of reproduction.</a:t>
            </a:r>
          </a:p>
          <a:p>
            <a:pPr algn="just"/>
            <a:r>
              <a:rPr lang="en-US" sz="2600" dirty="0" smtClean="0">
                <a:latin typeface="Times New Roman" pitchFamily="18" charset="0"/>
                <a:cs typeface="Times New Roman" pitchFamily="18" charset="0"/>
              </a:rPr>
              <a:t>DDT is highly toxic to fish. It accumulates and gets concentrated through the food chain. </a:t>
            </a:r>
          </a:p>
          <a:p>
            <a:pPr algn="just"/>
            <a:r>
              <a:rPr lang="en-US" sz="2600" dirty="0" smtClean="0">
                <a:latin typeface="Times New Roman" pitchFamily="18" charset="0"/>
                <a:cs typeface="Times New Roman" pitchFamily="18" charset="0"/>
              </a:rPr>
              <a:t>When they were consumed by fish-eating raptors the DDT contributed to their decline. </a:t>
            </a:r>
          </a:p>
          <a:p>
            <a:pPr algn="just"/>
            <a:r>
              <a:rPr lang="en-US" sz="2600" dirty="0" smtClean="0">
                <a:latin typeface="Times New Roman" pitchFamily="18" charset="0"/>
                <a:cs typeface="Times New Roman" pitchFamily="18" charset="0"/>
              </a:rPr>
              <a:t>Since then, many pollutants have been banned in the U.S.; however, trace amounts are still found in many raptors and large fish.</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just"/>
            <a:r>
              <a:rPr lang="en-US" sz="2400" dirty="0" smtClean="0">
                <a:latin typeface="Times New Roman" pitchFamily="18" charset="0"/>
                <a:cs typeface="Times New Roman" pitchFamily="18" charset="0"/>
              </a:rPr>
              <a:t>Non-point source pollution can also have major impacts, but it is hard to measure because it comes from all across our landscape. </a:t>
            </a:r>
          </a:p>
          <a:p>
            <a:pPr algn="just"/>
            <a:r>
              <a:rPr lang="en-US" sz="2400" dirty="0" smtClean="0">
                <a:latin typeface="Times New Roman" pitchFamily="18" charset="0"/>
                <a:cs typeface="Times New Roman" pitchFamily="18" charset="0"/>
              </a:rPr>
              <a:t>When the rain falls and washes our roads clean, for example, the runoff carries car oil, metals, sediment, trace toxins, and litter (and even heat) down the storm drains and into nearby streams and rivers. </a:t>
            </a:r>
          </a:p>
          <a:p>
            <a:pPr algn="just"/>
            <a:r>
              <a:rPr lang="en-US" sz="2400" dirty="0" smtClean="0">
                <a:latin typeface="Times New Roman" pitchFamily="18" charset="0"/>
                <a:cs typeface="Times New Roman" pitchFamily="18" charset="0"/>
              </a:rPr>
              <a:t>It washes fertilizers, pesticides, pet waste and grass clippings from our lawns; farm fields give up soil, nutrients, and chemicals too. </a:t>
            </a:r>
          </a:p>
          <a:p>
            <a:pPr algn="just"/>
            <a:r>
              <a:rPr lang="en-US" sz="2400" dirty="0" smtClean="0">
                <a:latin typeface="Times New Roman" pitchFamily="18" charset="0"/>
                <a:cs typeface="Times New Roman" pitchFamily="18" charset="0"/>
              </a:rPr>
              <a:t>Fish spawning habitat may become smothered with silt. </a:t>
            </a:r>
          </a:p>
          <a:p>
            <a:pPr algn="just"/>
            <a:r>
              <a:rPr lang="en-US" sz="2400" dirty="0" smtClean="0">
                <a:latin typeface="Times New Roman" pitchFamily="18" charset="0"/>
                <a:cs typeface="Times New Roman" pitchFamily="18" charset="0"/>
              </a:rPr>
              <a:t>The extra nutrients and higher temperatures can cause oxygen-stealing blooms of algae and </a:t>
            </a:r>
            <a:r>
              <a:rPr lang="en-US" sz="2400" dirty="0" err="1" smtClean="0">
                <a:latin typeface="Times New Roman" pitchFamily="18" charset="0"/>
                <a:cs typeface="Times New Roman" pitchFamily="18" charset="0"/>
              </a:rPr>
              <a:t>eutrophication</a:t>
            </a:r>
            <a:r>
              <a:rPr lang="en-US" sz="2400" dirty="0" smtClean="0">
                <a:latin typeface="Times New Roman" pitchFamily="18" charset="0"/>
                <a:cs typeface="Times New Roman" pitchFamily="18" charset="0"/>
              </a:rPr>
              <a:t> in water bodies. </a:t>
            </a:r>
            <a:endParaRPr lang="en-US" sz="2400"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just"/>
            <a:r>
              <a:rPr lang="en-US" sz="2400" dirty="0" smtClean="0">
                <a:latin typeface="Times New Roman" pitchFamily="18" charset="0"/>
                <a:cs typeface="Times New Roman" pitchFamily="18" charset="0"/>
              </a:rPr>
              <a:t>Even the road salt that helps keep us safe in winter will accumulate in wetlands, causing problems for amphibians, aquatic animals, and plants.</a:t>
            </a:r>
          </a:p>
          <a:p>
            <a:pPr algn="just"/>
            <a:r>
              <a:rPr lang="en-US" sz="2400" dirty="0" smtClean="0">
                <a:latin typeface="Times New Roman" pitchFamily="18" charset="0"/>
                <a:cs typeface="Times New Roman" pitchFamily="18" charset="0"/>
              </a:rPr>
              <a:t>On the plus side, non-point source pollution is one threat we can all do something about, with a little care and education.</a:t>
            </a:r>
            <a:endParaRPr lang="en-US" sz="2400" dirty="0">
              <a:latin typeface="Times New Roman" pitchFamily="18" charset="0"/>
              <a:cs typeface="Times New Roman" pitchFamily="18" charset="0"/>
            </a:endParaRPr>
          </a:p>
        </p:txBody>
      </p:sp>
      <p:pic>
        <p:nvPicPr>
          <p:cNvPr id="4" name="Picture 3" descr="Image of Litter and trash pollute many of our lakes, rivers, estuaries, and oceans."/>
          <p:cNvPicPr/>
          <p:nvPr/>
        </p:nvPicPr>
        <p:blipFill>
          <a:blip r:embed="rId2" cstate="print"/>
          <a:srcRect/>
          <a:stretch>
            <a:fillRect/>
          </a:stretch>
        </p:blipFill>
        <p:spPr bwMode="auto">
          <a:xfrm>
            <a:off x="2743200" y="2571750"/>
            <a:ext cx="3352800" cy="2381250"/>
          </a:xfrm>
          <a:prstGeom prst="rect">
            <a:avLst/>
          </a:prstGeom>
          <a:noFill/>
          <a:ln w="9525">
            <a:noFill/>
            <a:miter lim="800000"/>
            <a:headEnd/>
            <a:tailEnd/>
          </a:ln>
        </p:spPr>
      </p:pic>
      <p:sp>
        <p:nvSpPr>
          <p:cNvPr id="5" name="Rectangle 4"/>
          <p:cNvSpPr/>
          <p:nvPr/>
        </p:nvSpPr>
        <p:spPr>
          <a:xfrm>
            <a:off x="990600" y="5181600"/>
            <a:ext cx="7696200" cy="400110"/>
          </a:xfrm>
          <a:prstGeom prst="rect">
            <a:avLst/>
          </a:prstGeom>
        </p:spPr>
        <p:txBody>
          <a:bodyPr wrap="square">
            <a:spAutoFit/>
          </a:bodyPr>
          <a:lstStyle/>
          <a:p>
            <a:r>
              <a:rPr lang="en-US" sz="2000" dirty="0" smtClean="0">
                <a:latin typeface="Times New Roman" pitchFamily="18" charset="0"/>
                <a:cs typeface="Times New Roman" pitchFamily="18" charset="0"/>
              </a:rPr>
              <a:t>Litter and trash pollute many of our lakes, rivers, estuaries, and oceans. </a:t>
            </a:r>
            <a:r>
              <a:rPr lang="en-US" dirty="0" smtClean="0"/>
              <a:t> </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a:bodyPr>
          <a:lstStyle/>
          <a:p>
            <a:pPr algn="just"/>
            <a:r>
              <a:rPr lang="en-US" sz="2400" dirty="0" smtClean="0">
                <a:latin typeface="Times New Roman" pitchFamily="18" charset="0"/>
                <a:cs typeface="Times New Roman" pitchFamily="18" charset="0"/>
              </a:rPr>
              <a:t>Persistent marine debris, such as plastic bags and bottle caps, balloons, discarded fishing line, and medical waste threatens many forms of marine life. </a:t>
            </a:r>
          </a:p>
          <a:p>
            <a:pPr algn="just"/>
            <a:r>
              <a:rPr lang="en-US" sz="2400" dirty="0" smtClean="0">
                <a:latin typeface="Times New Roman" pitchFamily="18" charset="0"/>
                <a:cs typeface="Times New Roman" pitchFamily="18" charset="0"/>
              </a:rPr>
              <a:t>Such items may snare drown, or restrict the movement of marine life or may be ingested and ultimately lead to the death of that animal. </a:t>
            </a:r>
          </a:p>
          <a:p>
            <a:pPr algn="just"/>
            <a:r>
              <a:rPr lang="en-US" sz="2400" dirty="0" smtClean="0">
                <a:latin typeface="Times New Roman" pitchFamily="18" charset="0"/>
                <a:cs typeface="Times New Roman" pitchFamily="18" charset="0"/>
              </a:rPr>
              <a:t>Such debris may take several hundred years to break down, thereby threatening wildlife for many years.</a:t>
            </a:r>
          </a:p>
          <a:p>
            <a:pPr algn="just"/>
            <a:r>
              <a:rPr lang="en-US" sz="2400" dirty="0" smtClean="0">
                <a:latin typeface="Times New Roman" pitchFamily="18" charset="0"/>
                <a:cs typeface="Times New Roman" pitchFamily="18" charset="0"/>
              </a:rPr>
              <a:t>Another form of pollution is noise pollution. </a:t>
            </a:r>
          </a:p>
          <a:p>
            <a:pPr algn="just"/>
            <a:r>
              <a:rPr lang="en-US" sz="2400" dirty="0" smtClean="0">
                <a:latin typeface="Times New Roman" pitchFamily="18" charset="0"/>
                <a:cs typeface="Times New Roman" pitchFamily="18" charset="0"/>
              </a:rPr>
              <a:t>Whales’ primary means of communication, navigation, locating food, locating mates, and avoiding predators and other threats is through their sense of hearing, which is much more highly developed than that of humans.</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algn="just"/>
            <a:r>
              <a:rPr lang="en-US" sz="2400" dirty="0" smtClean="0">
                <a:latin typeface="Times New Roman" pitchFamily="18" charset="0"/>
                <a:cs typeface="Times New Roman" pitchFamily="18" charset="0"/>
              </a:rPr>
              <a:t>Noise pollution created by ship traffic or offshore construction may negatively impact whales by disrupting their normal behavior. </a:t>
            </a:r>
          </a:p>
          <a:p>
            <a:pPr algn="just"/>
            <a:r>
              <a:rPr lang="en-US" sz="2400" dirty="0" smtClean="0">
                <a:latin typeface="Times New Roman" pitchFamily="18" charset="0"/>
                <a:cs typeface="Times New Roman" pitchFamily="18" charset="0"/>
              </a:rPr>
              <a:t>Active sonar, such as that used by the Navy, also threatens marine mammals by disrupting navigation, foraging and communication abilities.</a:t>
            </a:r>
          </a:p>
          <a:p>
            <a:pPr algn="just"/>
            <a:r>
              <a:rPr lang="en-US" sz="2400" dirty="0" smtClean="0">
                <a:latin typeface="Times New Roman" pitchFamily="18" charset="0"/>
                <a:cs typeface="Times New Roman" pitchFamily="18" charset="0"/>
              </a:rPr>
              <a:t>There have been instances of whale stranding and death caused by acoustic trauma. </a:t>
            </a:r>
          </a:p>
          <a:p>
            <a:pPr algn="just"/>
            <a:r>
              <a:rPr lang="en-US" sz="2400" dirty="0" smtClean="0">
                <a:latin typeface="Times New Roman" pitchFamily="18" charset="0"/>
                <a:cs typeface="Times New Roman" pitchFamily="18" charset="0"/>
              </a:rPr>
              <a:t>This may be due to a fatal injury within the structure of the ear, or may result from the distressed animal surfacing too rapidly and developing nitrogen bubbles within their blood (decompression sickness).</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just">
              <a:buNone/>
            </a:pPr>
            <a:r>
              <a:rPr lang="en-US" sz="2400" b="1" dirty="0" smtClean="0">
                <a:latin typeface="Times New Roman" pitchFamily="18" charset="0"/>
                <a:cs typeface="Times New Roman" pitchFamily="18" charset="0"/>
              </a:rPr>
              <a:t>8.5. Introduction of Exotic Species</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Exotic species (invasive species) area species either accidentally or deliberately introduced by human actions in to places beyond its natural geographical range. </a:t>
            </a:r>
          </a:p>
          <a:p>
            <a:pPr algn="just"/>
            <a:r>
              <a:rPr lang="en-US" sz="2400" dirty="0" smtClean="0">
                <a:latin typeface="Times New Roman" pitchFamily="18" charset="0"/>
                <a:cs typeface="Times New Roman" pitchFamily="18" charset="0"/>
              </a:rPr>
              <a:t>Exotic species are species that were introduced to North America that reduce biodiversity of native species. </a:t>
            </a:r>
          </a:p>
          <a:p>
            <a:pPr algn="just"/>
            <a:r>
              <a:rPr lang="en-US" sz="2400" dirty="0" smtClean="0">
                <a:latin typeface="Times New Roman" pitchFamily="18" charset="0"/>
                <a:cs typeface="Times New Roman" pitchFamily="18" charset="0"/>
              </a:rPr>
              <a:t>Many exotics were accidentally introduced during the colonial times when many plants (from other continents) were used as packing materials on ships.</a:t>
            </a:r>
          </a:p>
          <a:p>
            <a:pPr algn="just"/>
            <a:r>
              <a:rPr lang="en-US" sz="2400" dirty="0" smtClean="0">
                <a:latin typeface="Times New Roman" pitchFamily="18" charset="0"/>
                <a:cs typeface="Times New Roman" pitchFamily="18" charset="0"/>
              </a:rPr>
              <a:t>Exotic species can affect native populations of wildlife by displacing them or altering their habitat. </a:t>
            </a:r>
          </a:p>
          <a:p>
            <a:pPr algn="just"/>
            <a:r>
              <a:rPr lang="en-US" sz="2400" dirty="0" smtClean="0">
                <a:latin typeface="Times New Roman" pitchFamily="18" charset="0"/>
                <a:cs typeface="Times New Roman" pitchFamily="18" charset="0"/>
              </a:rPr>
              <a:t>Most exotics are able to quickly adapt to our environment.</a:t>
            </a:r>
            <a:endParaRPr lang="en-US" sz="2400"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just"/>
            <a:r>
              <a:rPr lang="en-US" sz="2400" dirty="0" smtClean="0">
                <a:latin typeface="Times New Roman" pitchFamily="18" charset="0"/>
                <a:cs typeface="Times New Roman" pitchFamily="18" charset="0"/>
              </a:rPr>
              <a:t>For example, house cats are not native and can have devastating effects on bird populations. </a:t>
            </a:r>
          </a:p>
          <a:p>
            <a:pPr algn="just"/>
            <a:r>
              <a:rPr lang="en-US" sz="2400" dirty="0" smtClean="0">
                <a:latin typeface="Times New Roman" pitchFamily="18" charset="0"/>
                <a:cs typeface="Times New Roman" pitchFamily="18" charset="0"/>
              </a:rPr>
              <a:t>Surveys have shown that only 35% of the known 77 million pet cats are kept indoors (American Bird Conservancy). </a:t>
            </a:r>
          </a:p>
          <a:p>
            <a:pPr algn="just"/>
            <a:r>
              <a:rPr lang="en-US" sz="2400" dirty="0" smtClean="0">
                <a:latin typeface="Times New Roman" pitchFamily="18" charset="0"/>
                <a:cs typeface="Times New Roman" pitchFamily="18" charset="0"/>
              </a:rPr>
              <a:t>Feral cats compete with native predators, reproduce quickly, and transmit disease.</a:t>
            </a:r>
          </a:p>
          <a:p>
            <a:pPr algn="just"/>
            <a:r>
              <a:rPr lang="en-US" sz="2400" dirty="0" smtClean="0">
                <a:latin typeface="Times New Roman" pitchFamily="18" charset="0"/>
                <a:cs typeface="Times New Roman" pitchFamily="18" charset="0"/>
              </a:rPr>
              <a:t>It is estimated that hundreds of millions of birds and billions of small mammals are killed by feral cats each year (American Bird Conservancy). </a:t>
            </a:r>
          </a:p>
          <a:p>
            <a:pPr algn="just"/>
            <a:r>
              <a:rPr lang="en-US" sz="2400" dirty="0" smtClean="0">
                <a:latin typeface="Times New Roman" pitchFamily="18" charset="0"/>
                <a:cs typeface="Times New Roman" pitchFamily="18" charset="0"/>
              </a:rPr>
              <a:t>Cats are opportunistic and kill a variety of birds. </a:t>
            </a:r>
          </a:p>
          <a:p>
            <a:pPr algn="just"/>
            <a:r>
              <a:rPr lang="en-US" sz="2400" dirty="0" smtClean="0">
                <a:latin typeface="Times New Roman" pitchFamily="18" charset="0"/>
                <a:cs typeface="Times New Roman" pitchFamily="18" charset="0"/>
              </a:rPr>
              <a:t>Common birds like Cardinals and endangered birds like the Piping plover all can fall prey to feral cats.</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just">
              <a:buNone/>
            </a:pPr>
            <a:r>
              <a:rPr lang="en-GB" sz="2400" dirty="0" smtClean="0">
                <a:latin typeface="Times New Roman" pitchFamily="18" charset="0"/>
                <a:cs typeface="Times New Roman" pitchFamily="18" charset="0"/>
              </a:rPr>
              <a:t>8.6. </a:t>
            </a:r>
            <a:r>
              <a:rPr lang="en-GB" sz="2400" b="1" dirty="0" smtClean="0">
                <a:latin typeface="Times New Roman" pitchFamily="18" charset="0"/>
                <a:cs typeface="Times New Roman" pitchFamily="18" charset="0"/>
              </a:rPr>
              <a:t>Climate change</a:t>
            </a:r>
            <a:endParaRPr lang="en-US" sz="2400" b="1"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Climate Change or global warming is the overall increase in average temperatures on Earth. </a:t>
            </a:r>
          </a:p>
          <a:p>
            <a:pPr algn="just"/>
            <a:r>
              <a:rPr lang="en-US" sz="2400" dirty="0" smtClean="0">
                <a:latin typeface="Times New Roman" pitchFamily="18" charset="0"/>
                <a:cs typeface="Times New Roman" pitchFamily="18" charset="0"/>
              </a:rPr>
              <a:t>The rate of warming has increased dramatically due to the increased outputs of greenhouse gases (particularly carbon dioxide) since the industrial revolution. </a:t>
            </a:r>
          </a:p>
          <a:p>
            <a:pPr algn="just"/>
            <a:r>
              <a:rPr lang="en-US" sz="2400" dirty="0" smtClean="0">
                <a:latin typeface="Times New Roman" pitchFamily="18" charset="0"/>
                <a:cs typeface="Times New Roman" pitchFamily="18" charset="0"/>
              </a:rPr>
              <a:t>Its effects on wildlife are dramatic. </a:t>
            </a:r>
          </a:p>
          <a:p>
            <a:pPr algn="just"/>
            <a:r>
              <a:rPr lang="en-US" sz="2400" dirty="0" smtClean="0">
                <a:latin typeface="Times New Roman" pitchFamily="18" charset="0"/>
                <a:cs typeface="Times New Roman" pitchFamily="18" charset="0"/>
              </a:rPr>
              <a:t>Entire populations will be effected.</a:t>
            </a:r>
          </a:p>
          <a:p>
            <a:pPr algn="just"/>
            <a:r>
              <a:rPr lang="en-US" sz="2400" dirty="0" smtClean="0">
                <a:latin typeface="Times New Roman" pitchFamily="18" charset="0"/>
                <a:cs typeface="Times New Roman" pitchFamily="18" charset="0"/>
              </a:rPr>
              <a:t>Many species are already in jeopardy of becoming extinct, like the Polar bear. </a:t>
            </a:r>
          </a:p>
          <a:p>
            <a:pPr algn="just"/>
            <a:r>
              <a:rPr lang="en-US" sz="2400" dirty="0" smtClean="0">
                <a:latin typeface="Times New Roman" pitchFamily="18" charset="0"/>
                <a:cs typeface="Times New Roman" pitchFamily="18" charset="0"/>
              </a:rPr>
              <a:t>Other species will have to adapt to a warmer planet. </a:t>
            </a:r>
          </a:p>
          <a:p>
            <a:pPr algn="just"/>
            <a:r>
              <a:rPr lang="en-US" sz="2400" dirty="0" smtClean="0">
                <a:latin typeface="Times New Roman" pitchFamily="18" charset="0"/>
                <a:cs typeface="Times New Roman" pitchFamily="18" charset="0"/>
              </a:rPr>
              <a:t>It is believed that many ecosystems will shift north.</a:t>
            </a:r>
            <a:endParaRPr lang="en-US" sz="2400"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lgn="just"/>
            <a:r>
              <a:rPr lang="en-GB" sz="2400" dirty="0" smtClean="0">
                <a:latin typeface="Times New Roman" pitchFamily="18" charset="0"/>
                <a:cs typeface="Times New Roman" pitchFamily="18" charset="0"/>
              </a:rPr>
              <a:t>Climate change may also significantly alter the chemical balance of the seas, off-shore currents, and plankton distribution and abundance, thereby affecting migration routes of marine species and impacting the entire food web.</a:t>
            </a:r>
            <a:endParaRPr lang="en-US" sz="2400" b="1" dirty="0" smtClean="0">
              <a:latin typeface="Times New Roman" pitchFamily="18" charset="0"/>
              <a:cs typeface="Times New Roman" pitchFamily="18" charset="0"/>
            </a:endParaRP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noAutofit/>
          </a:bodyPr>
          <a:lstStyle/>
          <a:p>
            <a:pPr algn="just">
              <a:buNone/>
            </a:pPr>
            <a:r>
              <a:rPr lang="en-GB" sz="2400" b="1" dirty="0" smtClean="0">
                <a:latin typeface="Times New Roman" pitchFamily="18" charset="0"/>
                <a:cs typeface="Times New Roman" pitchFamily="18" charset="0"/>
              </a:rPr>
              <a:t>9. WILDLIFE-HUMAN CONFLICTS AND CONTROL METHODS</a:t>
            </a:r>
            <a:endParaRPr lang="en-US" sz="2400" b="1"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Vermin</a:t>
            </a:r>
            <a:r>
              <a:rPr lang="en-US" sz="2400" dirty="0" smtClean="0">
                <a:latin typeface="Times New Roman" pitchFamily="18" charset="0"/>
                <a:cs typeface="Times New Roman" pitchFamily="18" charset="0"/>
              </a:rPr>
              <a:t>: Wild animals that cause damage to cultivated crops, livestock and human</a:t>
            </a:r>
          </a:p>
          <a:p>
            <a:pPr algn="just"/>
            <a:r>
              <a:rPr lang="en-US" sz="2400" b="1" dirty="0" smtClean="0">
                <a:latin typeface="Times New Roman" pitchFamily="18" charset="0"/>
                <a:cs typeface="Times New Roman" pitchFamily="18" charset="0"/>
              </a:rPr>
              <a:t>Pest</a:t>
            </a:r>
            <a:r>
              <a:rPr lang="en-US" sz="2400" dirty="0" smtClean="0">
                <a:latin typeface="Times New Roman" pitchFamily="18" charset="0"/>
                <a:cs typeface="Times New Roman" pitchFamily="18" charset="0"/>
              </a:rPr>
              <a:t>:	Animals that cause harm directly or indirectly to mankind and his/her properties</a:t>
            </a:r>
          </a:p>
          <a:p>
            <a:pPr algn="just">
              <a:buNone/>
            </a:pP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9.1 Wildlife damages</a:t>
            </a:r>
            <a:r>
              <a:rPr lang="en-US" sz="2400"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Wildlife damages are negative values of wildlife to mankind.</a:t>
            </a:r>
          </a:p>
          <a:p>
            <a:pPr algn="just"/>
            <a:r>
              <a:rPr lang="en-US" sz="2400" dirty="0" smtClean="0">
                <a:latin typeface="Times New Roman" pitchFamily="18" charset="0"/>
                <a:cs typeface="Times New Roman" pitchFamily="18" charset="0"/>
              </a:rPr>
              <a:t> A wildlife manager may be called upon to attend to such damages. </a:t>
            </a:r>
          </a:p>
          <a:p>
            <a:pPr algn="just"/>
            <a:r>
              <a:rPr lang="en-US" sz="2400" dirty="0" smtClean="0">
                <a:latin typeface="Times New Roman" pitchFamily="18" charset="0"/>
                <a:cs typeface="Times New Roman" pitchFamily="18" charset="0"/>
              </a:rPr>
              <a:t>On the other hand, wildlife damage can be viewed as conflicts between wildlife and their environment.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US" sz="2400" dirty="0">
                <a:latin typeface="Times New Roman" pitchFamily="18" charset="0"/>
                <a:cs typeface="Times New Roman" pitchFamily="18" charset="0"/>
              </a:rPr>
              <a:t>Objectives:</a:t>
            </a:r>
          </a:p>
          <a:p>
            <a:pPr lvl="2" algn="just"/>
            <a:r>
              <a:rPr lang="en-US" dirty="0">
                <a:latin typeface="Times New Roman" pitchFamily="18" charset="0"/>
                <a:cs typeface="Times New Roman" pitchFamily="18" charset="0"/>
              </a:rPr>
              <a:t>Conservation through relocation of threatened species</a:t>
            </a:r>
          </a:p>
          <a:p>
            <a:pPr lvl="2" algn="just"/>
            <a:r>
              <a:rPr lang="en-US" dirty="0">
                <a:latin typeface="Times New Roman" pitchFamily="18" charset="0"/>
                <a:cs typeface="Times New Roman" pitchFamily="18" charset="0"/>
              </a:rPr>
              <a:t>Arrest declining population</a:t>
            </a:r>
          </a:p>
          <a:p>
            <a:pPr lvl="2" algn="just"/>
            <a:r>
              <a:rPr lang="en-US" dirty="0">
                <a:latin typeface="Times New Roman" pitchFamily="18" charset="0"/>
                <a:cs typeface="Times New Roman" pitchFamily="18" charset="0"/>
              </a:rPr>
              <a:t>Control problem/competitive species</a:t>
            </a:r>
          </a:p>
          <a:p>
            <a:pPr lvl="2" algn="just"/>
            <a:r>
              <a:rPr lang="en-US" dirty="0">
                <a:latin typeface="Times New Roman" pitchFamily="18" charset="0"/>
                <a:cs typeface="Times New Roman" pitchFamily="18" charset="0"/>
              </a:rPr>
              <a:t>Control Diseases</a:t>
            </a:r>
          </a:p>
          <a:p>
            <a:pPr lvl="2" algn="just"/>
            <a:r>
              <a:rPr lang="en-US" dirty="0">
                <a:latin typeface="Times New Roman" pitchFamily="18" charset="0"/>
                <a:cs typeface="Times New Roman" pitchFamily="18" charset="0"/>
              </a:rPr>
              <a:t>Restocking population i.e. </a:t>
            </a:r>
            <a:r>
              <a:rPr lang="en-US" b="1" dirty="0">
                <a:latin typeface="Times New Roman" pitchFamily="18" charset="0"/>
                <a:cs typeface="Times New Roman" pitchFamily="18" charset="0"/>
              </a:rPr>
              <a:t>Re-establish populations</a:t>
            </a:r>
            <a:r>
              <a:rPr lang="en-US" dirty="0">
                <a:latin typeface="Times New Roman" pitchFamily="18" charset="0"/>
                <a:cs typeface="Times New Roman" pitchFamily="18" charset="0"/>
              </a:rPr>
              <a:t> in areas where they have gone extinct</a:t>
            </a:r>
          </a:p>
          <a:p>
            <a:pPr lvl="2" algn="just"/>
            <a:r>
              <a:rPr lang="en-US" dirty="0">
                <a:latin typeface="Times New Roman" pitchFamily="18" charset="0"/>
                <a:cs typeface="Times New Roman" pitchFamily="18" charset="0"/>
              </a:rPr>
              <a:t>Breeding in captivity, farming/ranching</a:t>
            </a:r>
          </a:p>
          <a:p>
            <a:pPr lvl="2" algn="just"/>
            <a:r>
              <a:rPr lang="en-US" dirty="0" smtClean="0">
                <a:latin typeface="Times New Roman" pitchFamily="18" charset="0"/>
                <a:cs typeface="Times New Roman" pitchFamily="18" charset="0"/>
              </a:rPr>
              <a:t>Economic </a:t>
            </a:r>
          </a:p>
          <a:p>
            <a:pPr lvl="2" algn="just"/>
            <a:r>
              <a:rPr lang="en-US" dirty="0" smtClean="0">
                <a:latin typeface="Times New Roman" pitchFamily="18" charset="0"/>
                <a:cs typeface="Times New Roman" pitchFamily="18" charset="0"/>
              </a:rPr>
              <a:t> Recreational</a:t>
            </a:r>
            <a:endParaRPr lang="en-US"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just"/>
            <a:r>
              <a:rPr lang="en-US" sz="2400" dirty="0" smtClean="0">
                <a:latin typeface="Times New Roman" pitchFamily="18" charset="0"/>
                <a:cs typeface="Times New Roman" pitchFamily="18" charset="0"/>
              </a:rPr>
              <a:t>Also we can say that damage is described as harm or injury that causes loss of value and they arise naturally or from man’s activities. </a:t>
            </a:r>
          </a:p>
          <a:p>
            <a:pPr algn="just"/>
            <a:r>
              <a:rPr lang="en-US" sz="2400" dirty="0" smtClean="0">
                <a:latin typeface="Times New Roman" pitchFamily="18" charset="0"/>
                <a:cs typeface="Times New Roman" pitchFamily="18" charset="0"/>
              </a:rPr>
              <a:t>By the nature of damage, they are in many cases not quantified when presented by many publics. </a:t>
            </a:r>
          </a:p>
          <a:p>
            <a:pPr algn="just"/>
            <a:r>
              <a:rPr lang="en-US" sz="2400" dirty="0" smtClean="0">
                <a:latin typeface="Times New Roman" pitchFamily="18" charset="0"/>
                <a:cs typeface="Times New Roman" pitchFamily="18" charset="0"/>
              </a:rPr>
              <a:t>In attending to wildlife damages, a wildlife manager, first and far most ought to assess them before instituting control measures.</a:t>
            </a:r>
          </a:p>
          <a:p>
            <a:pPr algn="just"/>
            <a:r>
              <a:rPr lang="en-US" sz="2400" dirty="0" smtClean="0">
                <a:latin typeface="Times New Roman" pitchFamily="18" charset="0"/>
                <a:cs typeface="Times New Roman" pitchFamily="18" charset="0"/>
              </a:rPr>
              <a:t>In the other hand Wildlife conflicts are negative values of wildlife to mankind. </a:t>
            </a:r>
          </a:p>
          <a:p>
            <a:pPr algn="just"/>
            <a:r>
              <a:rPr lang="en-US" sz="2400" dirty="0" smtClean="0">
                <a:latin typeface="Times New Roman" pitchFamily="18" charset="0"/>
                <a:cs typeface="Times New Roman" pitchFamily="18" charset="0"/>
              </a:rPr>
              <a:t>The conflicts arise from damage caused by wildlife and a wildlife manager may be called upon to attend to such damages. </a:t>
            </a:r>
          </a:p>
          <a:p>
            <a:pPr algn="just"/>
            <a:endParaRPr lang="en-US"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just"/>
            <a:r>
              <a:rPr lang="en-US" sz="2400" dirty="0" smtClean="0">
                <a:latin typeface="Times New Roman" pitchFamily="18" charset="0"/>
                <a:cs typeface="Times New Roman" pitchFamily="18" charset="0"/>
              </a:rPr>
              <a:t>On the other hand, wildlife damage can be viewed as conflicts between wildlife and their environment. </a:t>
            </a:r>
          </a:p>
          <a:p>
            <a:pPr algn="just"/>
            <a:r>
              <a:rPr lang="en-US" sz="2400" dirty="0" smtClean="0">
                <a:latin typeface="Times New Roman" pitchFamily="18" charset="0"/>
                <a:cs typeface="Times New Roman" pitchFamily="18" charset="0"/>
              </a:rPr>
              <a:t>All in all there are evident that there is crisis looming the continent of Africa, as the relationship between wild animals and human being which otherwise could have been cordial is deteriorating as days go by.</a:t>
            </a:r>
          </a:p>
          <a:p>
            <a:pPr>
              <a:buNone/>
            </a:pPr>
            <a:endParaRPr lang="en-US" sz="2400" b="1" dirty="0" smtClean="0">
              <a:latin typeface="Times New Roman" pitchFamily="18" charset="0"/>
              <a:cs typeface="Times New Roman" pitchFamily="18" charset="0"/>
            </a:endParaRPr>
          </a:p>
          <a:p>
            <a:pPr>
              <a:buNone/>
            </a:pPr>
            <a:r>
              <a:rPr lang="en-US" sz="2400" b="1" dirty="0" smtClean="0">
                <a:latin typeface="Times New Roman" pitchFamily="18" charset="0"/>
                <a:cs typeface="Times New Roman" pitchFamily="18" charset="0"/>
              </a:rPr>
              <a:t>Problem animals can be classified in to two.</a:t>
            </a:r>
          </a:p>
          <a:p>
            <a:pPr>
              <a:buNone/>
            </a:pPr>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I: Species that require large areas e.g. Elephants</a:t>
            </a:r>
          </a:p>
          <a:p>
            <a:r>
              <a:rPr lang="en-US" sz="2400" dirty="0" smtClean="0">
                <a:latin typeface="Times New Roman" pitchFamily="18" charset="0"/>
                <a:cs typeface="Times New Roman" pitchFamily="18" charset="0"/>
              </a:rPr>
              <a:t>II: Species that require small areas</a:t>
            </a:r>
          </a:p>
          <a:p>
            <a:pPr algn="just"/>
            <a:endParaRPr lang="en-US" sz="2400"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algn="just">
              <a:buNone/>
            </a:pPr>
            <a:r>
              <a:rPr lang="en-US" sz="2400" b="1" dirty="0" smtClean="0">
                <a:latin typeface="Times New Roman" pitchFamily="18" charset="0"/>
                <a:cs typeface="Times New Roman" pitchFamily="18" charset="0"/>
              </a:rPr>
              <a:t>9.2 Identification and Assessment of Wildlife Damage:</a:t>
            </a:r>
            <a:endParaRPr lang="en-US" sz="2400" dirty="0" smtClean="0">
              <a:latin typeface="Times New Roman" pitchFamily="18" charset="0"/>
              <a:cs typeface="Times New Roman" pitchFamily="18" charset="0"/>
            </a:endParaRPr>
          </a:p>
          <a:p>
            <a:pPr lvl="0" algn="just">
              <a:buNone/>
            </a:pP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Identify the type of damage e.g. Crop raiding, fouling, infrastructure, predation, lose of human life</a:t>
            </a:r>
          </a:p>
          <a:p>
            <a:pPr lvl="0" algn="just">
              <a:buNone/>
            </a:pPr>
            <a:r>
              <a:rPr lang="en-US" sz="2400" dirty="0" smtClean="0">
                <a:latin typeface="Times New Roman" pitchFamily="18" charset="0"/>
                <a:cs typeface="Times New Roman" pitchFamily="18" charset="0"/>
              </a:rPr>
              <a:t>ii) Identify the animal causing damage: e.g. Elephants, Lions, Birds, Crocodiles, Baboons, Rodents</a:t>
            </a:r>
          </a:p>
          <a:p>
            <a:pPr lvl="0" algn="just">
              <a:buNone/>
            </a:pPr>
            <a:r>
              <a:rPr lang="en-US" sz="2400" dirty="0" smtClean="0">
                <a:latin typeface="Times New Roman" pitchFamily="18" charset="0"/>
                <a:cs typeface="Times New Roman" pitchFamily="18" charset="0"/>
              </a:rPr>
              <a:t>iii) Identify the time damage is caused: e.g. Day, Night, Year round</a:t>
            </a:r>
          </a:p>
          <a:p>
            <a:pPr lvl="0" algn="just">
              <a:buNone/>
            </a:pPr>
            <a:r>
              <a:rPr lang="en-US" sz="2400" dirty="0" smtClean="0">
                <a:latin typeface="Times New Roman" pitchFamily="18" charset="0"/>
                <a:cs typeface="Times New Roman" pitchFamily="18" charset="0"/>
              </a:rPr>
              <a:t>iv) Describe the magnitude of the damage –Full description on the state of the damage at its qualification</a:t>
            </a:r>
          </a:p>
          <a:p>
            <a:pPr algn="just">
              <a:buNone/>
            </a:pPr>
            <a:endParaRPr lang="en-US" sz="2400"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algn="just">
              <a:buNone/>
            </a:pPr>
            <a:r>
              <a:rPr lang="en-US" sz="2400" b="1" dirty="0" smtClean="0">
                <a:latin typeface="Times New Roman" pitchFamily="18" charset="0"/>
                <a:cs typeface="Times New Roman" pitchFamily="18" charset="0"/>
              </a:rPr>
              <a:t>9.3 Forms of wildlife Damage/conflicts</a:t>
            </a:r>
          </a:p>
          <a:p>
            <a:pPr algn="just"/>
            <a:r>
              <a:rPr lang="en-US" sz="2400" dirty="0" smtClean="0">
                <a:latin typeface="Times New Roman" pitchFamily="18" charset="0"/>
                <a:cs typeface="Times New Roman" pitchFamily="18" charset="0"/>
              </a:rPr>
              <a:t>Wildlife damages can be classified in different forms ranging from the type or kind of harm or injury caused to the system or organism affected. </a:t>
            </a:r>
          </a:p>
          <a:p>
            <a:pPr algn="just"/>
            <a:r>
              <a:rPr lang="en-US" sz="2400" dirty="0" smtClean="0">
                <a:latin typeface="Times New Roman" pitchFamily="18" charset="0"/>
                <a:cs typeface="Times New Roman" pitchFamily="18" charset="0"/>
              </a:rPr>
              <a:t>The forms of damage described here are a mix of both the kind of harm/injury resulting from the wildlife, as well as the systems affected.</a:t>
            </a:r>
          </a:p>
          <a:p>
            <a:pPr algn="just">
              <a:buNone/>
            </a:pPr>
            <a:r>
              <a:rPr lang="en-US" sz="2400" b="1" dirty="0" smtClean="0">
                <a:latin typeface="Times New Roman" pitchFamily="18" charset="0"/>
                <a:cs typeface="Times New Roman" pitchFamily="18" charset="0"/>
              </a:rPr>
              <a:t>a. Crop Damage:</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This is negative effect of wildlife on crops production. </a:t>
            </a:r>
          </a:p>
          <a:p>
            <a:pPr algn="just"/>
            <a:r>
              <a:rPr lang="en-US" sz="2400" dirty="0" smtClean="0">
                <a:latin typeface="Times New Roman" pitchFamily="18" charset="0"/>
                <a:cs typeface="Times New Roman" pitchFamily="18" charset="0"/>
              </a:rPr>
              <a:t>The damage can either be from direct feeding to mechanical damage. </a:t>
            </a:r>
          </a:p>
          <a:p>
            <a:pPr algn="just"/>
            <a:r>
              <a:rPr lang="en-US" sz="2400" dirty="0" smtClean="0">
                <a:latin typeface="Times New Roman" pitchFamily="18" charset="0"/>
                <a:cs typeface="Times New Roman" pitchFamily="18" charset="0"/>
              </a:rPr>
              <a:t>Mechanical damage include among others: trampling, debarking, and breaking the whole or part of plant</a:t>
            </a:r>
            <a:r>
              <a:rPr lang="en-US" dirty="0" smtClean="0"/>
              <a:t>.</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normAutofit fontScale="92500"/>
          </a:bodyPr>
          <a:lstStyle/>
          <a:p>
            <a:pPr algn="just"/>
            <a:r>
              <a:rPr lang="en-US" sz="2600" dirty="0" smtClean="0">
                <a:latin typeface="Times New Roman" pitchFamily="18" charset="0"/>
                <a:cs typeface="Times New Roman" pitchFamily="18" charset="0"/>
              </a:rPr>
              <a:t>Wild animals are responsible for crop damage in rural areas.  </a:t>
            </a:r>
          </a:p>
          <a:p>
            <a:pPr algn="just"/>
            <a:r>
              <a:rPr lang="en-US" sz="2600" dirty="0" smtClean="0">
                <a:latin typeface="Times New Roman" pitchFamily="18" charset="0"/>
                <a:cs typeface="Times New Roman" pitchFamily="18" charset="0"/>
              </a:rPr>
              <a:t>During foraging activities, wild animals also forage in villages around forests.  </a:t>
            </a:r>
          </a:p>
          <a:p>
            <a:pPr algn="just"/>
            <a:r>
              <a:rPr lang="en-US" sz="2600" dirty="0" smtClean="0">
                <a:latin typeface="Times New Roman" pitchFamily="18" charset="0"/>
                <a:cs typeface="Times New Roman" pitchFamily="18" charset="0"/>
              </a:rPr>
              <a:t>Crop damage by various species of primates, deer, wild boar, porcupine, elephants and birds are well known.  </a:t>
            </a:r>
          </a:p>
          <a:p>
            <a:pPr algn="just"/>
            <a:r>
              <a:rPr lang="en-US" sz="2600" dirty="0" smtClean="0">
                <a:latin typeface="Times New Roman" pitchFamily="18" charset="0"/>
                <a:cs typeface="Times New Roman" pitchFamily="18" charset="0"/>
              </a:rPr>
              <a:t>Poor farmers can not withstand such problems if their crop is raided by wild animals.  </a:t>
            </a:r>
          </a:p>
          <a:p>
            <a:pPr algn="just"/>
            <a:r>
              <a:rPr lang="en-US" sz="2600" dirty="0" smtClean="0">
                <a:latin typeface="Times New Roman" pitchFamily="18" charset="0"/>
                <a:cs typeface="Times New Roman" pitchFamily="18" charset="0"/>
              </a:rPr>
              <a:t>Small carnivores raid poultry farms; tigers and leopards lift cattle and other domestic animals in villages nearby forest areas. </a:t>
            </a:r>
          </a:p>
          <a:p>
            <a:pPr algn="just"/>
            <a:r>
              <a:rPr lang="en-US" sz="2600" dirty="0" smtClean="0">
                <a:latin typeface="Times New Roman" pitchFamily="18" charset="0"/>
                <a:cs typeface="Times New Roman" pitchFamily="18" charset="0"/>
              </a:rPr>
              <a:t>Foresters experience wildlife damage to seeds and seedlings of crop species, or bark damage to growing trees.  </a:t>
            </a:r>
          </a:p>
          <a:p>
            <a:pPr algn="just"/>
            <a:r>
              <a:rPr lang="en-US" sz="2600" dirty="0" smtClean="0">
                <a:latin typeface="Times New Roman" pitchFamily="18" charset="0"/>
                <a:cs typeface="Times New Roman" pitchFamily="18" charset="0"/>
              </a:rPr>
              <a:t>Elephants and various species of </a:t>
            </a:r>
            <a:r>
              <a:rPr lang="en-US" sz="2600" dirty="0" err="1" smtClean="0">
                <a:latin typeface="Times New Roman" pitchFamily="18" charset="0"/>
                <a:cs typeface="Times New Roman" pitchFamily="18" charset="0"/>
              </a:rPr>
              <a:t>artiodactyles</a:t>
            </a:r>
            <a:r>
              <a:rPr lang="en-US" sz="2600" dirty="0" smtClean="0">
                <a:latin typeface="Times New Roman" pitchFamily="18" charset="0"/>
                <a:cs typeface="Times New Roman" pitchFamily="18" charset="0"/>
              </a:rPr>
              <a:t> have the behaviour of debarking trees to substitute their mineral requirements. </a:t>
            </a:r>
            <a:endParaRPr lang="en-US" sz="2600" b="1" dirty="0" smtClean="0">
              <a:latin typeface="Times New Roman" pitchFamily="18" charset="0"/>
              <a:cs typeface="Times New Roman" pitchFamily="18" charset="0"/>
            </a:endParaRP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algn="just">
              <a:buNone/>
            </a:pPr>
            <a:r>
              <a:rPr lang="en-US" sz="2400" b="1" dirty="0" smtClean="0">
                <a:latin typeface="Times New Roman" pitchFamily="18" charset="0"/>
                <a:cs typeface="Times New Roman" pitchFamily="18" charset="0"/>
              </a:rPr>
              <a:t>b. Predation on livestock</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Predators (carnivores, birds of prey, crocodiles) preying livestock, man, and poultry</a:t>
            </a:r>
          </a:p>
          <a:p>
            <a:pPr algn="just">
              <a:buNone/>
            </a:pPr>
            <a:r>
              <a:rPr lang="en-US" sz="2400" b="1" dirty="0" smtClean="0">
                <a:latin typeface="Times New Roman" pitchFamily="18" charset="0"/>
                <a:cs typeface="Times New Roman" pitchFamily="18" charset="0"/>
              </a:rPr>
              <a:t>c. Injuries to human</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Wild animals make direct or accidental attack to human leading to injuries (e.g. Buffalo and elephants) and/or loss of life.</a:t>
            </a:r>
          </a:p>
          <a:p>
            <a:pPr algn="just">
              <a:buNone/>
            </a:pPr>
            <a:r>
              <a:rPr lang="en-US" sz="2400" b="1" dirty="0" smtClean="0">
                <a:latin typeface="Times New Roman" pitchFamily="18" charset="0"/>
                <a:cs typeface="Times New Roman" pitchFamily="18" charset="0"/>
              </a:rPr>
              <a:t>d. Disease transmission:</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Some wildlife species act as host of pathogenic parasites that can be transmitted to other animals. </a:t>
            </a:r>
          </a:p>
          <a:p>
            <a:pPr algn="just"/>
            <a:r>
              <a:rPr lang="en-US" sz="2400" dirty="0" smtClean="0">
                <a:latin typeface="Times New Roman" pitchFamily="18" charset="0"/>
                <a:cs typeface="Times New Roman" pitchFamily="18" charset="0"/>
              </a:rPr>
              <a:t>In other extent wildlife species may accidentally be carriers of pathogens from one site to the other.</a:t>
            </a:r>
            <a:endParaRPr lang="en-US" sz="2400" dirty="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lgn="just">
              <a:buNone/>
            </a:pPr>
            <a:r>
              <a:rPr lang="en-US" sz="2400" b="1" dirty="0" smtClean="0">
                <a:latin typeface="Times New Roman" pitchFamily="18" charset="0"/>
                <a:cs typeface="Times New Roman" pitchFamily="18" charset="0"/>
              </a:rPr>
              <a:t>e. Pollution:</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Wild animals especially birds pollute human habitations through fouling, noise etc.</a:t>
            </a:r>
          </a:p>
          <a:p>
            <a:pPr algn="just">
              <a:buNone/>
            </a:pPr>
            <a:r>
              <a:rPr lang="en-US" sz="2400" b="1" dirty="0" smtClean="0">
                <a:latin typeface="Times New Roman" pitchFamily="18" charset="0"/>
                <a:cs typeface="Times New Roman" pitchFamily="18" charset="0"/>
              </a:rPr>
              <a:t>f. Deformation of infrastructures:</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Wild animals destroy and/or damage infrastructures such as houses, vessels, roads, communication media, utilities, households etc.</a:t>
            </a:r>
          </a:p>
          <a:p>
            <a:r>
              <a:rPr lang="en-US" dirty="0" smtClean="0">
                <a:solidFill>
                  <a:srgbClr val="FF0000"/>
                </a:solidFill>
              </a:rPr>
              <a:t>Summary Of Conflicts/Damages:</a:t>
            </a:r>
            <a:endParaRPr lang="en-US" dirty="0">
              <a:solidFill>
                <a:srgbClr val="FF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304800"/>
          <a:ext cx="8229600" cy="6338542"/>
        </p:xfrm>
        <a:graphic>
          <a:graphicData uri="http://schemas.openxmlformats.org/drawingml/2006/table">
            <a:tbl>
              <a:tblPr firstRow="1" bandRow="1">
                <a:tableStyleId>{5C22544A-7EE6-4342-B048-85BDC9FD1C3A}</a:tableStyleId>
              </a:tblPr>
              <a:tblGrid>
                <a:gridCol w="2743200"/>
                <a:gridCol w="2743200"/>
                <a:gridCol w="2743200"/>
              </a:tblGrid>
              <a:tr h="426071">
                <a:tc>
                  <a:txBody>
                    <a:bodyPr/>
                    <a:lstStyle/>
                    <a:p>
                      <a:pPr marL="0" marR="0" algn="just">
                        <a:lnSpc>
                          <a:spcPct val="150000"/>
                        </a:lnSpc>
                        <a:spcBef>
                          <a:spcPts val="0"/>
                        </a:spcBef>
                        <a:spcAft>
                          <a:spcPts val="0"/>
                        </a:spcAft>
                      </a:pPr>
                      <a:r>
                        <a:rPr lang="en-US" sz="1600" b="1" dirty="0">
                          <a:latin typeface="Times New Roman"/>
                          <a:ea typeface="Times New Roman"/>
                        </a:rPr>
                        <a:t>TYPE OF DAMAGE</a:t>
                      </a:r>
                      <a:endParaRPr lang="en-US" sz="1600" dirty="0">
                        <a:latin typeface="Times New Roman"/>
                        <a:ea typeface="Times New Roman"/>
                      </a:endParaRPr>
                    </a:p>
                  </a:txBody>
                  <a:tcPr marL="68580" marR="68580" marT="0" marB="0"/>
                </a:tc>
                <a:tc>
                  <a:txBody>
                    <a:bodyPr/>
                    <a:lstStyle/>
                    <a:p>
                      <a:pPr marL="0" marR="0" algn="just">
                        <a:lnSpc>
                          <a:spcPct val="150000"/>
                        </a:lnSpc>
                        <a:spcBef>
                          <a:spcPts val="1200"/>
                        </a:spcBef>
                        <a:spcAft>
                          <a:spcPts val="300"/>
                        </a:spcAft>
                      </a:pPr>
                      <a:r>
                        <a:rPr lang="en-US" sz="1600" b="1" kern="1600">
                          <a:latin typeface="Times New Roman"/>
                          <a:ea typeface="Times New Roman"/>
                        </a:rPr>
                        <a:t>MODE OF DAMAGE</a:t>
                      </a:r>
                      <a:endParaRPr lang="en-US" sz="1600" b="1" kern="1600">
                        <a:latin typeface="Calibri"/>
                        <a:ea typeface="Times New Roman"/>
                      </a:endParaRPr>
                    </a:p>
                  </a:txBody>
                  <a:tcPr marL="68580" marR="68580" marT="0" marB="0"/>
                </a:tc>
                <a:tc>
                  <a:txBody>
                    <a:bodyPr/>
                    <a:lstStyle/>
                    <a:p>
                      <a:pPr marL="0" marR="0" algn="just">
                        <a:lnSpc>
                          <a:spcPct val="150000"/>
                        </a:lnSpc>
                        <a:spcBef>
                          <a:spcPts val="1200"/>
                        </a:spcBef>
                        <a:spcAft>
                          <a:spcPts val="300"/>
                        </a:spcAft>
                      </a:pPr>
                      <a:r>
                        <a:rPr lang="en-US" sz="1600" b="1" kern="1600" dirty="0">
                          <a:latin typeface="Times New Roman"/>
                          <a:ea typeface="Times New Roman"/>
                        </a:rPr>
                        <a:t>DAMAGE CAUSED TO</a:t>
                      </a:r>
                      <a:endParaRPr lang="en-US" sz="1600" b="1" kern="1600" dirty="0">
                        <a:latin typeface="Calibri"/>
                        <a:ea typeface="Times New Roman"/>
                      </a:endParaRPr>
                    </a:p>
                  </a:txBody>
                  <a:tcPr marL="68580" marR="68580" marT="0" marB="0"/>
                </a:tc>
              </a:tr>
              <a:tr h="630352">
                <a:tc>
                  <a:txBody>
                    <a:bodyPr/>
                    <a:lstStyle/>
                    <a:p>
                      <a:pPr marL="0" marR="0" algn="just">
                        <a:lnSpc>
                          <a:spcPct val="150000"/>
                        </a:lnSpc>
                        <a:spcBef>
                          <a:spcPts val="0"/>
                        </a:spcBef>
                        <a:spcAft>
                          <a:spcPts val="0"/>
                        </a:spcAft>
                      </a:pPr>
                      <a:r>
                        <a:rPr lang="en-US" sz="1600" dirty="0">
                          <a:latin typeface="Times New Roman"/>
                          <a:ea typeface="Times New Roman"/>
                        </a:rPr>
                        <a:t>1..   Crop raiding</a:t>
                      </a:r>
                    </a:p>
                  </a:txBody>
                  <a:tcPr marL="68580" marR="68580" marT="0" marB="0"/>
                </a:tc>
                <a:tc>
                  <a:txBody>
                    <a:bodyPr/>
                    <a:lstStyle/>
                    <a:p>
                      <a:pPr marL="342900" marR="0" lvl="0" indent="-342900" algn="just">
                        <a:lnSpc>
                          <a:spcPct val="150000"/>
                        </a:lnSpc>
                        <a:spcBef>
                          <a:spcPts val="0"/>
                        </a:spcBef>
                        <a:spcAft>
                          <a:spcPts val="0"/>
                        </a:spcAft>
                        <a:buFont typeface="+mj-lt"/>
                        <a:buAutoNum type="arabicPeriod"/>
                      </a:pPr>
                      <a:r>
                        <a:rPr lang="en-US" sz="1600" dirty="0">
                          <a:latin typeface="Times New Roman"/>
                          <a:ea typeface="Times New Roman"/>
                        </a:rPr>
                        <a:t>Direct consumption</a:t>
                      </a:r>
                    </a:p>
                    <a:p>
                      <a:pPr marL="342900" marR="0" lvl="0" indent="-342900" algn="just">
                        <a:lnSpc>
                          <a:spcPct val="150000"/>
                        </a:lnSpc>
                        <a:spcBef>
                          <a:spcPts val="0"/>
                        </a:spcBef>
                        <a:spcAft>
                          <a:spcPts val="0"/>
                        </a:spcAft>
                        <a:buFont typeface="+mj-lt"/>
                        <a:buAutoNum type="arabicPeriod"/>
                      </a:pPr>
                      <a:r>
                        <a:rPr lang="en-US" sz="1600" dirty="0">
                          <a:latin typeface="Times New Roman"/>
                          <a:ea typeface="Times New Roman"/>
                        </a:rPr>
                        <a:t>Indirect damage e.g. trampling</a:t>
                      </a:r>
                    </a:p>
                  </a:txBody>
                  <a:tcPr marL="68580" marR="68580" marT="0" marB="0"/>
                </a:tc>
                <a:tc>
                  <a:txBody>
                    <a:bodyPr/>
                    <a:lstStyle/>
                    <a:p>
                      <a:pPr marL="342900" marR="0" lvl="0" indent="-342900" algn="just">
                        <a:lnSpc>
                          <a:spcPct val="150000"/>
                        </a:lnSpc>
                        <a:spcBef>
                          <a:spcPts val="0"/>
                        </a:spcBef>
                        <a:spcAft>
                          <a:spcPts val="0"/>
                        </a:spcAft>
                        <a:buFont typeface="+mj-lt"/>
                        <a:buAutoNum type="arabicPeriod"/>
                      </a:pPr>
                      <a:r>
                        <a:rPr lang="en-US" sz="1600" dirty="0">
                          <a:latin typeface="Times New Roman"/>
                          <a:ea typeface="Times New Roman"/>
                        </a:rPr>
                        <a:t>Cash and food crops e.g. maize, wheat, sugar cane etc.</a:t>
                      </a:r>
                    </a:p>
                  </a:txBody>
                  <a:tcPr marL="68580" marR="68580" marT="0" marB="0"/>
                </a:tc>
              </a:tr>
              <a:tr h="630352">
                <a:tc>
                  <a:txBody>
                    <a:bodyPr/>
                    <a:lstStyle/>
                    <a:p>
                      <a:pPr marL="0" marR="0" algn="just">
                        <a:lnSpc>
                          <a:spcPct val="150000"/>
                        </a:lnSpc>
                        <a:spcBef>
                          <a:spcPts val="0"/>
                        </a:spcBef>
                        <a:spcAft>
                          <a:spcPts val="0"/>
                        </a:spcAft>
                      </a:pPr>
                      <a:r>
                        <a:rPr lang="en-US" sz="1600" dirty="0">
                          <a:latin typeface="Times New Roman"/>
                          <a:ea typeface="Times New Roman"/>
                        </a:rPr>
                        <a:t>2.  Livestock predation</a:t>
                      </a:r>
                    </a:p>
                  </a:txBody>
                  <a:tcPr marL="68580" marR="68580" marT="0" marB="0"/>
                </a:tc>
                <a:tc>
                  <a:txBody>
                    <a:bodyPr/>
                    <a:lstStyle/>
                    <a:p>
                      <a:pPr marL="342900" marR="0" lvl="0" indent="-342900" algn="just">
                        <a:lnSpc>
                          <a:spcPct val="150000"/>
                        </a:lnSpc>
                        <a:spcBef>
                          <a:spcPts val="0"/>
                        </a:spcBef>
                        <a:spcAft>
                          <a:spcPts val="0"/>
                        </a:spcAft>
                        <a:buFont typeface="+mj-lt"/>
                        <a:buAutoNum type="arabicPeriod"/>
                      </a:pPr>
                      <a:r>
                        <a:rPr lang="en-US" sz="1600" dirty="0">
                          <a:latin typeface="Times New Roman"/>
                          <a:ea typeface="Times New Roman"/>
                        </a:rPr>
                        <a:t>Preying and killing</a:t>
                      </a:r>
                    </a:p>
                  </a:txBody>
                  <a:tcPr marL="68580" marR="68580" marT="0" marB="0"/>
                </a:tc>
                <a:tc>
                  <a:txBody>
                    <a:bodyPr/>
                    <a:lstStyle/>
                    <a:p>
                      <a:pPr marL="342900" marR="0" lvl="0" indent="-342900" algn="just">
                        <a:lnSpc>
                          <a:spcPct val="150000"/>
                        </a:lnSpc>
                        <a:spcBef>
                          <a:spcPts val="0"/>
                        </a:spcBef>
                        <a:spcAft>
                          <a:spcPts val="0"/>
                        </a:spcAft>
                        <a:buFont typeface="+mj-lt"/>
                        <a:buAutoNum type="arabicPeriod"/>
                      </a:pPr>
                      <a:r>
                        <a:rPr lang="en-US" sz="1600">
                          <a:latin typeface="Times New Roman"/>
                          <a:ea typeface="Times New Roman"/>
                        </a:rPr>
                        <a:t>Domestic animals e.g. cows, goats etc.</a:t>
                      </a:r>
                    </a:p>
                  </a:txBody>
                  <a:tcPr marL="68580" marR="68580" marT="0" marB="0"/>
                </a:tc>
              </a:tr>
              <a:tr h="426071">
                <a:tc>
                  <a:txBody>
                    <a:bodyPr/>
                    <a:lstStyle/>
                    <a:p>
                      <a:pPr marL="0" marR="0" algn="just">
                        <a:lnSpc>
                          <a:spcPct val="150000"/>
                        </a:lnSpc>
                        <a:spcBef>
                          <a:spcPts val="0"/>
                        </a:spcBef>
                        <a:spcAft>
                          <a:spcPts val="0"/>
                        </a:spcAft>
                      </a:pPr>
                      <a:r>
                        <a:rPr lang="en-US" sz="1600">
                          <a:latin typeface="Times New Roman"/>
                          <a:ea typeface="Times New Roman"/>
                        </a:rPr>
                        <a:t>3.  Diseases transmission</a:t>
                      </a:r>
                    </a:p>
                  </a:txBody>
                  <a:tcPr marL="68580" marR="68580" marT="0" marB="0"/>
                </a:tc>
                <a:tc>
                  <a:txBody>
                    <a:bodyPr/>
                    <a:lstStyle/>
                    <a:p>
                      <a:pPr marL="342900" marR="0" lvl="0" indent="-342900" algn="just">
                        <a:lnSpc>
                          <a:spcPct val="150000"/>
                        </a:lnSpc>
                        <a:spcBef>
                          <a:spcPts val="0"/>
                        </a:spcBef>
                        <a:spcAft>
                          <a:spcPts val="0"/>
                        </a:spcAft>
                        <a:buFont typeface="+mj-lt"/>
                        <a:buAutoNum type="arabicPeriod"/>
                      </a:pPr>
                      <a:r>
                        <a:rPr lang="en-US" sz="1600" dirty="0" err="1">
                          <a:latin typeface="Times New Roman"/>
                          <a:ea typeface="Times New Roman"/>
                        </a:rPr>
                        <a:t>Zoonotic</a:t>
                      </a:r>
                      <a:r>
                        <a:rPr lang="en-US" sz="1600" dirty="0">
                          <a:latin typeface="Times New Roman"/>
                          <a:ea typeface="Times New Roman"/>
                        </a:rPr>
                        <a:t> (e.g. communicable)</a:t>
                      </a:r>
                    </a:p>
                  </a:txBody>
                  <a:tcPr marL="68580" marR="68580" marT="0" marB="0"/>
                </a:tc>
                <a:tc>
                  <a:txBody>
                    <a:bodyPr/>
                    <a:lstStyle/>
                    <a:p>
                      <a:pPr marL="342900" marR="0" lvl="0" indent="-342900" algn="just">
                        <a:lnSpc>
                          <a:spcPct val="150000"/>
                        </a:lnSpc>
                        <a:spcBef>
                          <a:spcPts val="0"/>
                        </a:spcBef>
                        <a:spcAft>
                          <a:spcPts val="0"/>
                        </a:spcAft>
                        <a:buFont typeface="+mj-lt"/>
                        <a:buAutoNum type="arabicPeriod"/>
                      </a:pPr>
                      <a:r>
                        <a:rPr lang="en-US" sz="1600">
                          <a:latin typeface="Times New Roman"/>
                          <a:ea typeface="Times New Roman"/>
                        </a:rPr>
                        <a:t>Livestock and human beings</a:t>
                      </a:r>
                    </a:p>
                  </a:txBody>
                  <a:tcPr marL="68580" marR="68580" marT="0" marB="0"/>
                </a:tc>
              </a:tr>
              <a:tr h="426071">
                <a:tc>
                  <a:txBody>
                    <a:bodyPr/>
                    <a:lstStyle/>
                    <a:p>
                      <a:pPr marL="0" marR="0" algn="just">
                        <a:lnSpc>
                          <a:spcPct val="150000"/>
                        </a:lnSpc>
                        <a:spcBef>
                          <a:spcPts val="0"/>
                        </a:spcBef>
                        <a:spcAft>
                          <a:spcPts val="0"/>
                        </a:spcAft>
                      </a:pPr>
                      <a:r>
                        <a:rPr lang="en-US" sz="1600">
                          <a:latin typeface="Times New Roman"/>
                          <a:ea typeface="Times New Roman"/>
                        </a:rPr>
                        <a:t>4.  Injury/loss of life</a:t>
                      </a:r>
                    </a:p>
                  </a:txBody>
                  <a:tcPr marL="68580" marR="68580" marT="0" marB="0"/>
                </a:tc>
                <a:tc>
                  <a:txBody>
                    <a:bodyPr/>
                    <a:lstStyle/>
                    <a:p>
                      <a:pPr marL="342900" marR="0" lvl="0" indent="-342900" algn="just">
                        <a:lnSpc>
                          <a:spcPct val="150000"/>
                        </a:lnSpc>
                        <a:spcBef>
                          <a:spcPts val="0"/>
                        </a:spcBef>
                        <a:spcAft>
                          <a:spcPts val="0"/>
                        </a:spcAft>
                        <a:buFont typeface="+mj-lt"/>
                        <a:buAutoNum type="arabicPeriod"/>
                      </a:pPr>
                      <a:r>
                        <a:rPr lang="en-US" sz="1600" dirty="0">
                          <a:latin typeface="Times New Roman"/>
                          <a:ea typeface="Times New Roman"/>
                        </a:rPr>
                        <a:t>Killing, injury or eating</a:t>
                      </a:r>
                    </a:p>
                  </a:txBody>
                  <a:tcPr marL="68580" marR="68580" marT="0" marB="0"/>
                </a:tc>
                <a:tc>
                  <a:txBody>
                    <a:bodyPr/>
                    <a:lstStyle/>
                    <a:p>
                      <a:pPr marL="342900" marR="0" lvl="0" indent="-342900" algn="just">
                        <a:lnSpc>
                          <a:spcPct val="150000"/>
                        </a:lnSpc>
                        <a:spcBef>
                          <a:spcPts val="0"/>
                        </a:spcBef>
                        <a:spcAft>
                          <a:spcPts val="0"/>
                        </a:spcAft>
                        <a:buFont typeface="+mj-lt"/>
                        <a:buAutoNum type="arabicPeriod"/>
                      </a:pPr>
                      <a:r>
                        <a:rPr lang="en-US" sz="1600">
                          <a:latin typeface="Times New Roman"/>
                          <a:ea typeface="Times New Roman"/>
                        </a:rPr>
                        <a:t>Human beings</a:t>
                      </a:r>
                    </a:p>
                  </a:txBody>
                  <a:tcPr marL="68580" marR="68580" marT="0" marB="0"/>
                </a:tc>
              </a:tr>
              <a:tr h="945529">
                <a:tc>
                  <a:txBody>
                    <a:bodyPr/>
                    <a:lstStyle/>
                    <a:p>
                      <a:pPr marL="0" marR="0" algn="just">
                        <a:lnSpc>
                          <a:spcPct val="150000"/>
                        </a:lnSpc>
                        <a:spcBef>
                          <a:spcPts val="0"/>
                        </a:spcBef>
                        <a:spcAft>
                          <a:spcPts val="0"/>
                        </a:spcAft>
                      </a:pPr>
                      <a:r>
                        <a:rPr lang="en-US" sz="1600">
                          <a:latin typeface="Times New Roman"/>
                          <a:ea typeface="Times New Roman"/>
                        </a:rPr>
                        <a:t>5.  Destruction of infrastructure</a:t>
                      </a:r>
                    </a:p>
                  </a:txBody>
                  <a:tcPr marL="68580" marR="68580" marT="0" marB="0"/>
                </a:tc>
                <a:tc>
                  <a:txBody>
                    <a:bodyPr/>
                    <a:lstStyle/>
                    <a:p>
                      <a:pPr marL="342900" marR="0" lvl="0" indent="-342900" algn="just">
                        <a:lnSpc>
                          <a:spcPct val="150000"/>
                        </a:lnSpc>
                        <a:spcBef>
                          <a:spcPts val="0"/>
                        </a:spcBef>
                        <a:spcAft>
                          <a:spcPts val="0"/>
                        </a:spcAft>
                        <a:buFont typeface="+mj-lt"/>
                        <a:buAutoNum type="arabicPeriod"/>
                      </a:pPr>
                      <a:r>
                        <a:rPr lang="en-US" sz="1600" dirty="0">
                          <a:latin typeface="Times New Roman"/>
                          <a:ea typeface="Times New Roman"/>
                        </a:rPr>
                        <a:t>Demolition</a:t>
                      </a:r>
                    </a:p>
                    <a:p>
                      <a:pPr marL="342900" marR="0" lvl="0" indent="-342900" algn="just">
                        <a:lnSpc>
                          <a:spcPct val="150000"/>
                        </a:lnSpc>
                        <a:spcBef>
                          <a:spcPts val="0"/>
                        </a:spcBef>
                        <a:spcAft>
                          <a:spcPts val="0"/>
                        </a:spcAft>
                        <a:buFont typeface="+mj-lt"/>
                        <a:buAutoNum type="arabicPeriod"/>
                      </a:pPr>
                      <a:r>
                        <a:rPr lang="en-US" sz="1600" dirty="0">
                          <a:latin typeface="Times New Roman"/>
                          <a:ea typeface="Times New Roman"/>
                        </a:rPr>
                        <a:t>Nesting</a:t>
                      </a:r>
                    </a:p>
                    <a:p>
                      <a:pPr marL="342900" marR="0" lvl="0" indent="-342900" algn="just">
                        <a:lnSpc>
                          <a:spcPct val="150000"/>
                        </a:lnSpc>
                        <a:spcBef>
                          <a:spcPts val="0"/>
                        </a:spcBef>
                        <a:spcAft>
                          <a:spcPts val="0"/>
                        </a:spcAft>
                        <a:buFont typeface="+mj-lt"/>
                        <a:buAutoNum type="arabicPeriod"/>
                      </a:pPr>
                      <a:r>
                        <a:rPr lang="en-US" sz="1600" dirty="0">
                          <a:latin typeface="Times New Roman"/>
                          <a:ea typeface="Times New Roman"/>
                        </a:rPr>
                        <a:t>Collisions</a:t>
                      </a:r>
                    </a:p>
                  </a:txBody>
                  <a:tcPr marL="68580" marR="68580" marT="0" marB="0"/>
                </a:tc>
                <a:tc>
                  <a:txBody>
                    <a:bodyPr/>
                    <a:lstStyle/>
                    <a:p>
                      <a:pPr marL="342900" marR="0" lvl="0" indent="-342900" algn="just">
                        <a:lnSpc>
                          <a:spcPct val="150000"/>
                        </a:lnSpc>
                        <a:spcBef>
                          <a:spcPts val="0"/>
                        </a:spcBef>
                        <a:spcAft>
                          <a:spcPts val="0"/>
                        </a:spcAft>
                        <a:buFont typeface="+mj-lt"/>
                        <a:buAutoNum type="arabicPeriod"/>
                      </a:pPr>
                      <a:r>
                        <a:rPr lang="en-US" sz="1600" dirty="0">
                          <a:latin typeface="Times New Roman"/>
                          <a:ea typeface="Times New Roman"/>
                        </a:rPr>
                        <a:t>Buildings, Roads</a:t>
                      </a:r>
                    </a:p>
                    <a:p>
                      <a:pPr marL="342900" marR="0" lvl="0" indent="-342900" algn="just">
                        <a:lnSpc>
                          <a:spcPct val="150000"/>
                        </a:lnSpc>
                        <a:spcBef>
                          <a:spcPts val="0"/>
                        </a:spcBef>
                        <a:spcAft>
                          <a:spcPts val="0"/>
                        </a:spcAft>
                        <a:buFont typeface="+mj-lt"/>
                        <a:buAutoNum type="arabicPeriod"/>
                      </a:pPr>
                      <a:r>
                        <a:rPr lang="en-US" sz="1600" dirty="0">
                          <a:latin typeface="Times New Roman"/>
                          <a:ea typeface="Times New Roman"/>
                        </a:rPr>
                        <a:t>Vessels </a:t>
                      </a:r>
                      <a:r>
                        <a:rPr lang="en-US" sz="1600" dirty="0" err="1">
                          <a:latin typeface="Times New Roman"/>
                          <a:ea typeface="Times New Roman"/>
                        </a:rPr>
                        <a:t>e.g</a:t>
                      </a:r>
                      <a:r>
                        <a:rPr lang="en-US" sz="1600" dirty="0">
                          <a:latin typeface="Times New Roman"/>
                          <a:ea typeface="Times New Roman"/>
                        </a:rPr>
                        <a:t> aircrafts</a:t>
                      </a:r>
                    </a:p>
                    <a:p>
                      <a:pPr marL="342900" marR="0" lvl="0" indent="-342900" algn="just">
                        <a:lnSpc>
                          <a:spcPct val="150000"/>
                        </a:lnSpc>
                        <a:spcBef>
                          <a:spcPts val="0"/>
                        </a:spcBef>
                        <a:spcAft>
                          <a:spcPts val="0"/>
                        </a:spcAft>
                        <a:buFont typeface="+mj-lt"/>
                        <a:buAutoNum type="arabicPeriod"/>
                      </a:pPr>
                      <a:r>
                        <a:rPr lang="en-US" sz="1600" dirty="0">
                          <a:latin typeface="Times New Roman"/>
                          <a:ea typeface="Times New Roman"/>
                        </a:rPr>
                        <a:t>Communication equipment</a:t>
                      </a:r>
                    </a:p>
                  </a:txBody>
                  <a:tcPr marL="68580" marR="68580" marT="0" marB="0"/>
                </a:tc>
              </a:tr>
              <a:tr h="515468">
                <a:tc>
                  <a:txBody>
                    <a:bodyPr/>
                    <a:lstStyle/>
                    <a:p>
                      <a:pPr marL="0" marR="0" algn="just">
                        <a:lnSpc>
                          <a:spcPct val="150000"/>
                        </a:lnSpc>
                        <a:spcBef>
                          <a:spcPts val="0"/>
                        </a:spcBef>
                        <a:spcAft>
                          <a:spcPts val="0"/>
                        </a:spcAft>
                      </a:pPr>
                      <a:r>
                        <a:rPr lang="en-US" sz="1600" dirty="0">
                          <a:latin typeface="Times New Roman"/>
                          <a:ea typeface="Times New Roman"/>
                        </a:rPr>
                        <a:t>6.  Destruction of habitats</a:t>
                      </a:r>
                    </a:p>
                  </a:txBody>
                  <a:tcPr marL="68580" marR="68580" marT="0" marB="0">
                    <a:lnB w="12700" cap="flat" cmpd="sng" algn="ctr">
                      <a:solidFill>
                        <a:schemeClr val="tx1"/>
                      </a:solidFill>
                      <a:prstDash val="solid"/>
                      <a:round/>
                      <a:headEnd type="none" w="med" len="med"/>
                      <a:tailEnd type="none" w="med" len="med"/>
                    </a:lnB>
                  </a:tcPr>
                </a:tc>
                <a:tc>
                  <a:txBody>
                    <a:bodyPr/>
                    <a:lstStyle/>
                    <a:p>
                      <a:pPr marL="342900" marR="0" lvl="0" indent="-342900" algn="just">
                        <a:lnSpc>
                          <a:spcPct val="150000"/>
                        </a:lnSpc>
                        <a:spcBef>
                          <a:spcPts val="0"/>
                        </a:spcBef>
                        <a:spcAft>
                          <a:spcPts val="0"/>
                        </a:spcAft>
                        <a:buFont typeface="+mj-lt"/>
                        <a:buAutoNum type="arabicPeriod"/>
                      </a:pPr>
                      <a:r>
                        <a:rPr lang="en-US" sz="1600">
                          <a:latin typeface="Times New Roman"/>
                          <a:ea typeface="Times New Roman"/>
                        </a:rPr>
                        <a:t>Debarking</a:t>
                      </a:r>
                    </a:p>
                    <a:p>
                      <a:pPr marL="342900" marR="0" lvl="0" indent="-342900" algn="just">
                        <a:lnSpc>
                          <a:spcPct val="150000"/>
                        </a:lnSpc>
                        <a:spcBef>
                          <a:spcPts val="0"/>
                        </a:spcBef>
                        <a:spcAft>
                          <a:spcPts val="0"/>
                        </a:spcAft>
                        <a:buFont typeface="+mj-lt"/>
                        <a:buAutoNum type="arabicPeriod"/>
                      </a:pPr>
                      <a:r>
                        <a:rPr lang="en-US" sz="1600">
                          <a:latin typeface="Times New Roman"/>
                          <a:ea typeface="Times New Roman"/>
                        </a:rPr>
                        <a:t>Uprooting</a:t>
                      </a:r>
                    </a:p>
                  </a:txBody>
                  <a:tcPr marL="68580" marR="68580" marT="0" marB="0">
                    <a:lnB w="12700" cap="flat" cmpd="sng" algn="ctr">
                      <a:solidFill>
                        <a:schemeClr val="tx1"/>
                      </a:solidFill>
                      <a:prstDash val="solid"/>
                      <a:round/>
                      <a:headEnd type="none" w="med" len="med"/>
                      <a:tailEnd type="none" w="med" len="med"/>
                    </a:lnB>
                  </a:tcPr>
                </a:tc>
                <a:tc>
                  <a:txBody>
                    <a:bodyPr/>
                    <a:lstStyle/>
                    <a:p>
                      <a:pPr marL="342900" marR="0" lvl="0" indent="-342900" algn="just">
                        <a:lnSpc>
                          <a:spcPct val="150000"/>
                        </a:lnSpc>
                        <a:spcBef>
                          <a:spcPts val="0"/>
                        </a:spcBef>
                        <a:spcAft>
                          <a:spcPts val="0"/>
                        </a:spcAft>
                        <a:buFont typeface="+mj-lt"/>
                        <a:buAutoNum type="arabicPeriod"/>
                      </a:pPr>
                      <a:r>
                        <a:rPr lang="en-US" sz="1600" dirty="0">
                          <a:latin typeface="Times New Roman"/>
                          <a:ea typeface="Times New Roman"/>
                        </a:rPr>
                        <a:t>Ecosystem</a:t>
                      </a:r>
                    </a:p>
                  </a:txBody>
                  <a:tcPr marL="68580" marR="68580" marT="0" marB="0">
                    <a:lnB w="12700" cap="flat" cmpd="sng" algn="ctr">
                      <a:solidFill>
                        <a:schemeClr val="tx1"/>
                      </a:solidFill>
                      <a:prstDash val="solid"/>
                      <a:round/>
                      <a:headEnd type="none" w="med" len="med"/>
                      <a:tailEnd type="none" w="med" len="med"/>
                    </a:lnB>
                  </a:tcPr>
                </a:tc>
              </a:tr>
              <a:tr h="0">
                <a:tc>
                  <a:txBody>
                    <a:bodyPr/>
                    <a:lstStyle/>
                    <a:p>
                      <a:pPr marL="0" marR="0" algn="just">
                        <a:lnSpc>
                          <a:spcPct val="150000"/>
                        </a:lnSpc>
                        <a:spcBef>
                          <a:spcPts val="0"/>
                        </a:spcBef>
                        <a:spcAft>
                          <a:spcPts val="0"/>
                        </a:spcAft>
                      </a:pPr>
                      <a:r>
                        <a:rPr lang="en-US" sz="1600" dirty="0">
                          <a:latin typeface="Times New Roman"/>
                          <a:ea typeface="Times New Roman"/>
                        </a:rPr>
                        <a:t>7.  Pollution</a:t>
                      </a:r>
                    </a:p>
                  </a:txBody>
                  <a:tcPr marL="68580" marR="68580" marT="0" marB="0">
                    <a:lnT w="12700" cap="flat" cmpd="sng" algn="ctr">
                      <a:solidFill>
                        <a:schemeClr val="tx1"/>
                      </a:solidFill>
                      <a:prstDash val="solid"/>
                      <a:round/>
                      <a:headEnd type="none" w="med" len="med"/>
                      <a:tailEnd type="none" w="med" len="med"/>
                    </a:lnT>
                  </a:tcPr>
                </a:tc>
                <a:tc>
                  <a:txBody>
                    <a:bodyPr/>
                    <a:lstStyle/>
                    <a:p>
                      <a:pPr marL="342900" marR="0" lvl="0" indent="-342900" algn="just">
                        <a:lnSpc>
                          <a:spcPct val="150000"/>
                        </a:lnSpc>
                        <a:spcBef>
                          <a:spcPts val="0"/>
                        </a:spcBef>
                        <a:spcAft>
                          <a:spcPts val="0"/>
                        </a:spcAft>
                        <a:buFont typeface="+mj-lt"/>
                        <a:buAutoNum type="arabicPeriod"/>
                      </a:pPr>
                      <a:r>
                        <a:rPr lang="en-US" sz="1600">
                          <a:latin typeface="Times New Roman"/>
                          <a:ea typeface="Times New Roman"/>
                        </a:rPr>
                        <a:t>Noise</a:t>
                      </a:r>
                    </a:p>
                    <a:p>
                      <a:pPr marL="342900" marR="0" lvl="0" indent="-342900" algn="just">
                        <a:lnSpc>
                          <a:spcPct val="150000"/>
                        </a:lnSpc>
                        <a:spcBef>
                          <a:spcPts val="0"/>
                        </a:spcBef>
                        <a:spcAft>
                          <a:spcPts val="0"/>
                        </a:spcAft>
                        <a:buFont typeface="+mj-lt"/>
                        <a:buAutoNum type="arabicPeriod"/>
                      </a:pPr>
                      <a:r>
                        <a:rPr lang="en-US" sz="1600">
                          <a:latin typeface="Times New Roman"/>
                          <a:ea typeface="Times New Roman"/>
                        </a:rPr>
                        <a:t>Smell</a:t>
                      </a:r>
                    </a:p>
                    <a:p>
                      <a:pPr marL="342900" marR="0" lvl="0" indent="-342900" algn="just">
                        <a:lnSpc>
                          <a:spcPct val="150000"/>
                        </a:lnSpc>
                        <a:spcBef>
                          <a:spcPts val="0"/>
                        </a:spcBef>
                        <a:spcAft>
                          <a:spcPts val="0"/>
                        </a:spcAft>
                        <a:buFont typeface="+mj-lt"/>
                        <a:buAutoNum type="arabicPeriod"/>
                      </a:pPr>
                      <a:r>
                        <a:rPr lang="en-US" sz="1600">
                          <a:latin typeface="Times New Roman"/>
                          <a:ea typeface="Times New Roman"/>
                        </a:rPr>
                        <a:t>Fouling</a:t>
                      </a:r>
                    </a:p>
                  </a:txBody>
                  <a:tcPr marL="68580" marR="68580" marT="0" marB="0">
                    <a:lnT w="12700" cap="flat" cmpd="sng" algn="ctr">
                      <a:solidFill>
                        <a:schemeClr val="tx1"/>
                      </a:solidFill>
                      <a:prstDash val="solid"/>
                      <a:round/>
                      <a:headEnd type="none" w="med" len="med"/>
                      <a:tailEnd type="none" w="med" len="med"/>
                    </a:lnT>
                  </a:tcPr>
                </a:tc>
                <a:tc>
                  <a:txBody>
                    <a:bodyPr/>
                    <a:lstStyle/>
                    <a:p>
                      <a:pPr marL="342900" marR="0" lvl="0" indent="-342900" algn="just">
                        <a:lnSpc>
                          <a:spcPct val="150000"/>
                        </a:lnSpc>
                        <a:spcBef>
                          <a:spcPts val="0"/>
                        </a:spcBef>
                        <a:spcAft>
                          <a:spcPts val="0"/>
                        </a:spcAft>
                        <a:buFont typeface="+mj-lt"/>
                        <a:buAutoNum type="arabicPeriod"/>
                      </a:pPr>
                      <a:r>
                        <a:rPr lang="en-US" sz="1600" dirty="0">
                          <a:latin typeface="Times New Roman"/>
                          <a:ea typeface="Times New Roman"/>
                        </a:rPr>
                        <a:t>Human beings</a:t>
                      </a:r>
                    </a:p>
                    <a:p>
                      <a:pPr marL="342900" marR="0" lvl="0" indent="-342900" algn="just">
                        <a:lnSpc>
                          <a:spcPct val="150000"/>
                        </a:lnSpc>
                        <a:spcBef>
                          <a:spcPts val="0"/>
                        </a:spcBef>
                        <a:spcAft>
                          <a:spcPts val="0"/>
                        </a:spcAft>
                        <a:buFont typeface="+mj-lt"/>
                        <a:buAutoNum type="arabicPeriod"/>
                      </a:pPr>
                      <a:r>
                        <a:rPr lang="en-US" sz="1600" dirty="0">
                          <a:latin typeface="Times New Roman"/>
                          <a:ea typeface="Times New Roman"/>
                        </a:rPr>
                        <a:t>Habitat</a:t>
                      </a:r>
                    </a:p>
                  </a:txBody>
                  <a:tcPr marL="68580" marR="68580" marT="0" marB="0">
                    <a:lnT w="12700" cap="flat" cmpd="sng" algn="ctr">
                      <a:solidFill>
                        <a:schemeClr val="tx1"/>
                      </a:solidFill>
                      <a:prstDash val="solid"/>
                      <a:round/>
                      <a:headEnd type="none" w="med" len="med"/>
                      <a:tailEnd type="none" w="med" len="med"/>
                    </a:lnT>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algn="just">
              <a:buNone/>
            </a:pPr>
            <a:r>
              <a:rPr lang="en-US" sz="2400" b="1" dirty="0" smtClean="0">
                <a:latin typeface="Times New Roman" pitchFamily="18" charset="0"/>
                <a:cs typeface="Times New Roman" pitchFamily="18" charset="0"/>
              </a:rPr>
              <a:t>ANIMAL DAMAGE CONTROL METHODS</a:t>
            </a:r>
            <a:endParaRPr lang="en-US" sz="2400" dirty="0" smtClean="0">
              <a:latin typeface="Times New Roman" pitchFamily="18" charset="0"/>
              <a:cs typeface="Times New Roman" pitchFamily="18" charset="0"/>
            </a:endParaRPr>
          </a:p>
          <a:p>
            <a:pPr algn="just">
              <a:buNone/>
            </a:pPr>
            <a:r>
              <a:rPr lang="en-US" sz="2400" b="1" dirty="0" err="1" smtClean="0">
                <a:latin typeface="Times New Roman" pitchFamily="18" charset="0"/>
                <a:cs typeface="Times New Roman" pitchFamily="18" charset="0"/>
              </a:rPr>
              <a:t>i</a:t>
            </a:r>
            <a:r>
              <a:rPr lang="en-US" sz="2400" b="1" dirty="0" smtClean="0">
                <a:latin typeface="Times New Roman" pitchFamily="18" charset="0"/>
                <a:cs typeface="Times New Roman" pitchFamily="18" charset="0"/>
              </a:rPr>
              <a:t>) Biological control</a:t>
            </a:r>
          </a:p>
          <a:p>
            <a:pPr algn="just"/>
            <a:r>
              <a:rPr lang="en-US" sz="2400" dirty="0" smtClean="0">
                <a:latin typeface="Times New Roman" pitchFamily="18" charset="0"/>
                <a:cs typeface="Times New Roman" pitchFamily="18" charset="0"/>
              </a:rPr>
              <a:t>Introduction of competitive exotics</a:t>
            </a:r>
          </a:p>
          <a:p>
            <a:pPr algn="just"/>
            <a:r>
              <a:rPr lang="en-US" sz="2400" dirty="0" smtClean="0">
                <a:latin typeface="Times New Roman" pitchFamily="18" charset="0"/>
                <a:cs typeface="Times New Roman" pitchFamily="18" charset="0"/>
              </a:rPr>
              <a:t>Use decoy organisms</a:t>
            </a:r>
          </a:p>
          <a:p>
            <a:pPr algn="just"/>
            <a:r>
              <a:rPr lang="en-US" sz="2400" dirty="0" smtClean="0">
                <a:latin typeface="Times New Roman" pitchFamily="18" charset="0"/>
                <a:cs typeface="Times New Roman" pitchFamily="18" charset="0"/>
              </a:rPr>
              <a:t>Habitat management –Buffer zone</a:t>
            </a:r>
          </a:p>
          <a:p>
            <a:pPr algn="just"/>
            <a:r>
              <a:rPr lang="en-US" sz="2400" dirty="0" smtClean="0">
                <a:latin typeface="Times New Roman" pitchFamily="18" charset="0"/>
                <a:cs typeface="Times New Roman" pitchFamily="18" charset="0"/>
              </a:rPr>
              <a:t>Public education: Train peoples the effect of their activities e.g. feeling animals </a:t>
            </a:r>
          </a:p>
          <a:p>
            <a:pPr>
              <a:buNone/>
            </a:pPr>
            <a:r>
              <a:rPr lang="en-US" sz="2400" b="1" dirty="0" smtClean="0">
                <a:latin typeface="Times New Roman" pitchFamily="18" charset="0"/>
                <a:cs typeface="Times New Roman" pitchFamily="18" charset="0"/>
              </a:rPr>
              <a:t>ii) Mechanical Control</a:t>
            </a:r>
          </a:p>
          <a:p>
            <a:r>
              <a:rPr lang="en-US" sz="2400" b="1" dirty="0" smtClean="0">
                <a:latin typeface="Times New Roman" pitchFamily="18" charset="0"/>
                <a:cs typeface="Times New Roman" pitchFamily="18" charset="0"/>
              </a:rPr>
              <a:t>Barriers</a:t>
            </a:r>
            <a:r>
              <a:rPr lang="en-US" sz="2400" dirty="0" smtClean="0">
                <a:latin typeface="Times New Roman" pitchFamily="18" charset="0"/>
                <a:cs typeface="Times New Roman" pitchFamily="18" charset="0"/>
              </a:rPr>
              <a:t> –Use of Canals, moats, ditches, fences, barbed wires, electrical, construction of trenches, wire strands, grating</a:t>
            </a:r>
          </a:p>
          <a:p>
            <a:r>
              <a:rPr lang="en-US" sz="2400" b="1" dirty="0" smtClean="0">
                <a:latin typeface="Times New Roman" pitchFamily="18" charset="0"/>
                <a:cs typeface="Times New Roman" pitchFamily="18" charset="0"/>
              </a:rPr>
              <a:t>Scaring method</a:t>
            </a:r>
            <a:r>
              <a:rPr lang="en-US" sz="2400" dirty="0" smtClean="0">
                <a:latin typeface="Times New Roman" pitchFamily="18" charset="0"/>
                <a:cs typeface="Times New Roman" pitchFamily="18" charset="0"/>
              </a:rPr>
              <a:t>: models, alarm, chasing etc</a:t>
            </a:r>
          </a:p>
          <a:p>
            <a:r>
              <a:rPr lang="en-US" sz="2400" b="1" dirty="0" smtClean="0">
                <a:latin typeface="Times New Roman" pitchFamily="18" charset="0"/>
                <a:cs typeface="Times New Roman" pitchFamily="18" charset="0"/>
              </a:rPr>
              <a:t>Shooting and Trapping</a:t>
            </a:r>
            <a:endParaRPr lang="en-US" sz="2400" dirty="0" smtClean="0">
              <a:latin typeface="Times New Roman" pitchFamily="18" charset="0"/>
              <a:cs typeface="Times New Roman" pitchFamily="18" charset="0"/>
            </a:endParaRP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buNone/>
            </a:pPr>
            <a:r>
              <a:rPr lang="en-US" sz="2400" b="1" dirty="0" smtClean="0">
                <a:latin typeface="Times New Roman" pitchFamily="18" charset="0"/>
                <a:cs typeface="Times New Roman" pitchFamily="18" charset="0"/>
              </a:rPr>
              <a:t>iii) Chemical control</a:t>
            </a:r>
          </a:p>
          <a:p>
            <a:r>
              <a:rPr lang="en-US" sz="2400" dirty="0" smtClean="0">
                <a:latin typeface="Times New Roman" pitchFamily="18" charset="0"/>
                <a:cs typeface="Times New Roman" pitchFamily="18" charset="0"/>
              </a:rPr>
              <a:t>Poisoning, Repellents, Exploders, anti-fertility compounds, hormones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just">
              <a:buNone/>
            </a:pPr>
            <a:r>
              <a:rPr lang="en-US" sz="2400" b="1" dirty="0">
                <a:latin typeface="Times New Roman" pitchFamily="18" charset="0"/>
                <a:cs typeface="Times New Roman" pitchFamily="18" charset="0"/>
              </a:rPr>
              <a:t>Risks</a:t>
            </a:r>
          </a:p>
          <a:p>
            <a:pPr lvl="0" algn="just"/>
            <a:r>
              <a:rPr lang="en-US" sz="2400" dirty="0">
                <a:latin typeface="Times New Roman" pitchFamily="18" charset="0"/>
                <a:cs typeface="Times New Roman" pitchFamily="18" charset="0"/>
              </a:rPr>
              <a:t>Biological –hybridization</a:t>
            </a:r>
          </a:p>
          <a:p>
            <a:pPr lvl="0" algn="just"/>
            <a:r>
              <a:rPr lang="en-US" sz="2400" dirty="0">
                <a:latin typeface="Times New Roman" pitchFamily="18" charset="0"/>
                <a:cs typeface="Times New Roman" pitchFamily="18" charset="0"/>
              </a:rPr>
              <a:t>Species loss through the process</a:t>
            </a:r>
          </a:p>
          <a:p>
            <a:pPr lvl="0" algn="just"/>
            <a:r>
              <a:rPr lang="en-US" sz="2400" dirty="0">
                <a:latin typeface="Times New Roman" pitchFamily="18" charset="0"/>
                <a:cs typeface="Times New Roman" pitchFamily="18" charset="0"/>
              </a:rPr>
              <a:t>Introduction of exotics</a:t>
            </a:r>
          </a:p>
          <a:p>
            <a:pPr lvl="0" algn="just"/>
            <a:r>
              <a:rPr lang="en-US" sz="2400" dirty="0">
                <a:latin typeface="Times New Roman" pitchFamily="18" charset="0"/>
                <a:cs typeface="Times New Roman" pitchFamily="18" charset="0"/>
              </a:rPr>
              <a:t>Disease transmission</a:t>
            </a:r>
          </a:p>
          <a:p>
            <a:pPr lvl="0" algn="just"/>
            <a:r>
              <a:rPr lang="en-US" sz="2400" dirty="0">
                <a:latin typeface="Times New Roman" pitchFamily="18" charset="0"/>
                <a:cs typeface="Times New Roman" pitchFamily="18" charset="0"/>
              </a:rPr>
              <a:t>Lack of knowledge and expertise –Technical know-how</a:t>
            </a:r>
          </a:p>
          <a:p>
            <a:pPr lvl="0" algn="just"/>
            <a:r>
              <a:rPr lang="en-US" sz="2400" dirty="0">
                <a:latin typeface="Times New Roman" pitchFamily="18" charset="0"/>
                <a:cs typeface="Times New Roman" pitchFamily="18" charset="0"/>
              </a:rPr>
              <a:t>Failure to manage </a:t>
            </a:r>
            <a:r>
              <a:rPr lang="en-US" sz="2400" dirty="0" smtClean="0">
                <a:latin typeface="Times New Roman" pitchFamily="18" charset="0"/>
                <a:cs typeface="Times New Roman" pitchFamily="18" charset="0"/>
              </a:rPr>
              <a:t>and </a:t>
            </a:r>
            <a:r>
              <a:rPr lang="en-US" sz="2400" dirty="0">
                <a:latin typeface="Times New Roman" pitchFamily="18" charset="0"/>
                <a:cs typeface="Times New Roman" pitchFamily="18" charset="0"/>
              </a:rPr>
              <a:t>monitor the animals before and </a:t>
            </a:r>
            <a:r>
              <a:rPr lang="en-US" sz="2400" dirty="0" smtClean="0">
                <a:latin typeface="Times New Roman" pitchFamily="18" charset="0"/>
                <a:cs typeface="Times New Roman" pitchFamily="18" charset="0"/>
              </a:rPr>
              <a:t>after</a:t>
            </a:r>
          </a:p>
          <a:p>
            <a:endParaRPr lang="en-US" sz="2400" b="1" dirty="0" smtClean="0"/>
          </a:p>
          <a:p>
            <a:pPr algn="just"/>
            <a:r>
              <a:rPr lang="en-US" sz="2400" b="1" dirty="0" smtClean="0">
                <a:latin typeface="Times New Roman" pitchFamily="18" charset="0"/>
                <a:cs typeface="Times New Roman" pitchFamily="18" charset="0"/>
              </a:rPr>
              <a:t>Introduction</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is the intentional movement and release of an organism outside its indigenous range. </a:t>
            </a:r>
          </a:p>
          <a:p>
            <a:pPr algn="just"/>
            <a:r>
              <a:rPr lang="en-US" sz="2400" dirty="0" smtClean="0">
                <a:latin typeface="Times New Roman" pitchFamily="18" charset="0"/>
                <a:cs typeface="Times New Roman" pitchFamily="18" charset="0"/>
              </a:rPr>
              <a:t>Reintroduction</a:t>
            </a:r>
            <a:r>
              <a:rPr lang="en-US" sz="2400" dirty="0">
                <a:latin typeface="Times New Roman" pitchFamily="18" charset="0"/>
                <a:cs typeface="Times New Roman" pitchFamily="18" charset="0"/>
              </a:rPr>
              <a:t> is the deliberate release of a species into the wild, from captivity or relocated from other areas where the species survives.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a:bodyPr>
          <a:lstStyle/>
          <a:p>
            <a:pPr algn="ctr">
              <a:buNone/>
            </a:pPr>
            <a:r>
              <a:rPr lang="en-US" sz="2800" b="1" dirty="0" smtClean="0">
                <a:latin typeface="Times New Roman" pitchFamily="18" charset="0"/>
                <a:cs typeface="Times New Roman" pitchFamily="18" charset="0"/>
              </a:rPr>
              <a:t>10. ETHIOPIAN WILDLIFE</a:t>
            </a:r>
          </a:p>
          <a:p>
            <a:pPr algn="ctr">
              <a:buNone/>
            </a:pPr>
            <a:r>
              <a:rPr lang="en-US" sz="2800" b="1"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10.1. </a:t>
            </a:r>
            <a:r>
              <a:rPr lang="en-US" sz="2800" b="1" dirty="0" smtClean="0">
                <a:latin typeface="Times New Roman" pitchFamily="18" charset="0"/>
                <a:cs typeface="Times New Roman" pitchFamily="18" charset="0"/>
              </a:rPr>
              <a:t>History of wildlife development in Ethiopia</a:t>
            </a: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The conservation of Ethiopia’s unique biodiversity had a varied history. </a:t>
            </a:r>
          </a:p>
          <a:p>
            <a:pPr algn="just"/>
            <a:r>
              <a:rPr lang="en-US" sz="2800" dirty="0" smtClean="0">
                <a:latin typeface="Times New Roman" pitchFamily="18" charset="0"/>
                <a:cs typeface="Times New Roman" pitchFamily="18" charset="0"/>
              </a:rPr>
              <a:t>The effort towards conservation had been for the first time started during the reign of Emperor </a:t>
            </a:r>
            <a:r>
              <a:rPr lang="en-US" sz="2800" dirty="0" err="1" smtClean="0">
                <a:latin typeface="Times New Roman" pitchFamily="18" charset="0"/>
                <a:cs typeface="Times New Roman" pitchFamily="18" charset="0"/>
              </a:rPr>
              <a:t>Zerea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Yacob</a:t>
            </a:r>
            <a:r>
              <a:rPr lang="en-US" sz="2800" dirty="0" smtClean="0">
                <a:latin typeface="Times New Roman" pitchFamily="18" charset="0"/>
                <a:cs typeface="Times New Roman" pitchFamily="18" charset="0"/>
              </a:rPr>
              <a:t> (1434-1468) following the loss of forest covers on </a:t>
            </a:r>
            <a:r>
              <a:rPr lang="en-US" sz="2800" dirty="0" err="1" smtClean="0">
                <a:latin typeface="Times New Roman" pitchFamily="18" charset="0"/>
                <a:cs typeface="Times New Roman" pitchFamily="18" charset="0"/>
              </a:rPr>
              <a:t>Wachacha</a:t>
            </a:r>
            <a:r>
              <a:rPr lang="en-US" sz="2800" dirty="0" smtClean="0">
                <a:latin typeface="Times New Roman" pitchFamily="18" charset="0"/>
                <a:cs typeface="Times New Roman" pitchFamily="18" charset="0"/>
              </a:rPr>
              <a:t> Mountain near Addis Ababa. </a:t>
            </a:r>
          </a:p>
          <a:p>
            <a:pPr algn="just"/>
            <a:r>
              <a:rPr lang="en-US" sz="2800" dirty="0" smtClean="0">
                <a:latin typeface="Times New Roman" pitchFamily="18" charset="0"/>
                <a:cs typeface="Times New Roman" pitchFamily="18" charset="0"/>
              </a:rPr>
              <a:t>This effort was resource-oriented tree planting activity that gave rise to the legal establishment of </a:t>
            </a:r>
            <a:r>
              <a:rPr lang="en-US" sz="2800" dirty="0" err="1" smtClean="0">
                <a:latin typeface="Times New Roman" pitchFamily="18" charset="0"/>
                <a:cs typeface="Times New Roman" pitchFamily="18" charset="0"/>
              </a:rPr>
              <a:t>Menagasha</a:t>
            </a:r>
            <a:r>
              <a:rPr lang="en-US" sz="2800" dirty="0" smtClean="0">
                <a:latin typeface="Times New Roman" pitchFamily="18" charset="0"/>
                <a:cs typeface="Times New Roman" pitchFamily="18" charset="0"/>
              </a:rPr>
              <a:t> forest in 1958, representing the oldest conservation areas in the continent and still existing today.</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just"/>
            <a:r>
              <a:rPr lang="en-US" sz="2600" dirty="0" smtClean="0">
                <a:latin typeface="Times New Roman" pitchFamily="18" charset="0"/>
                <a:cs typeface="Times New Roman" pitchFamily="18" charset="0"/>
              </a:rPr>
              <a:t>The first attempt of protecting wildlife was made by Emperor </a:t>
            </a:r>
            <a:r>
              <a:rPr lang="en-US" sz="2600" dirty="0" err="1" smtClean="0">
                <a:latin typeface="Times New Roman" pitchFamily="18" charset="0"/>
                <a:cs typeface="Times New Roman" pitchFamily="18" charset="0"/>
              </a:rPr>
              <a:t>Menelik</a:t>
            </a:r>
            <a:r>
              <a:rPr lang="en-US" sz="2600" dirty="0" smtClean="0">
                <a:latin typeface="Times New Roman" pitchFamily="18" charset="0"/>
                <a:cs typeface="Times New Roman" pitchFamily="18" charset="0"/>
              </a:rPr>
              <a:t> II. </a:t>
            </a:r>
          </a:p>
          <a:p>
            <a:pPr algn="just"/>
            <a:r>
              <a:rPr lang="en-US" sz="2600" dirty="0" smtClean="0">
                <a:latin typeface="Times New Roman" pitchFamily="18" charset="0"/>
                <a:cs typeface="Times New Roman" pitchFamily="18" charset="0"/>
              </a:rPr>
              <a:t>The Emperor declared the first wildlife conservation law in 1909 to stop indiscriminate hunting of large mammals. </a:t>
            </a:r>
          </a:p>
          <a:p>
            <a:pPr algn="just"/>
            <a:r>
              <a:rPr lang="en-US" sz="2600" dirty="0" smtClean="0">
                <a:latin typeface="Times New Roman" pitchFamily="18" charset="0"/>
                <a:cs typeface="Times New Roman" pitchFamily="18" charset="0"/>
              </a:rPr>
              <a:t>Because wildlife were considered as infinite sources of food and other materials, there had been severe damage especially of large mammals. </a:t>
            </a:r>
          </a:p>
          <a:p>
            <a:pPr algn="just"/>
            <a:r>
              <a:rPr lang="en-US" sz="2600" dirty="0" smtClean="0">
                <a:latin typeface="Times New Roman" pitchFamily="18" charset="0"/>
                <a:cs typeface="Times New Roman" pitchFamily="18" charset="0"/>
              </a:rPr>
              <a:t>The law prohibited killing of wildlife, particularly elephants, without the permission of hunting authorities who were appointed by the Emperor. </a:t>
            </a:r>
          </a:p>
          <a:p>
            <a:pPr algn="just"/>
            <a:r>
              <a:rPr lang="en-US" sz="2600" dirty="0" smtClean="0">
                <a:latin typeface="Times New Roman" pitchFamily="18" charset="0"/>
                <a:cs typeface="Times New Roman" pitchFamily="18" charset="0"/>
              </a:rPr>
              <a:t>But there was no responsible authority or institution regarding wildlife. </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lgn="just"/>
            <a:r>
              <a:rPr lang="en-US" sz="2400" dirty="0" smtClean="0">
                <a:latin typeface="Times New Roman" pitchFamily="18" charset="0"/>
                <a:cs typeface="Times New Roman" pitchFamily="18" charset="0"/>
              </a:rPr>
              <a:t>Eventually, the Ethiopian wildlife Conservation Authority (EWCA) was established pursuant to proclamation No. 581/2007. </a:t>
            </a:r>
          </a:p>
          <a:p>
            <a:pPr algn="just"/>
            <a:r>
              <a:rPr lang="en-US" sz="2400" dirty="0" smtClean="0">
                <a:latin typeface="Times New Roman" pitchFamily="18" charset="0"/>
                <a:cs typeface="Times New Roman" pitchFamily="18" charset="0"/>
              </a:rPr>
              <a:t>Since its inception, EWCA has been dedicated on the active participation of the community surrounding the park and other protected areas for wildlife conservation. </a:t>
            </a:r>
            <a:endParaRPr lang="en-US" sz="2400" dirty="0">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buNone/>
            </a:pPr>
            <a:r>
              <a:rPr lang="en-US" b="1" dirty="0" smtClean="0"/>
              <a:t>10.2. Diversity of Ethiopia’s wildlife</a:t>
            </a:r>
            <a:endParaRPr lang="en-US" dirty="0" smtClean="0"/>
          </a:p>
          <a:p>
            <a:pPr algn="just"/>
            <a:r>
              <a:rPr lang="en-US" sz="2400" dirty="0" smtClean="0">
                <a:latin typeface="Times New Roman" pitchFamily="18" charset="0"/>
                <a:cs typeface="Times New Roman" pitchFamily="18" charset="0"/>
              </a:rPr>
              <a:t>Ethiopia is rich in biodiversity resources. </a:t>
            </a:r>
          </a:p>
          <a:p>
            <a:pPr algn="just"/>
            <a:r>
              <a:rPr lang="en-US" sz="2400" dirty="0" smtClean="0">
                <a:latin typeface="Times New Roman" pitchFamily="18" charset="0"/>
                <a:cs typeface="Times New Roman" pitchFamily="18" charset="0"/>
              </a:rPr>
              <a:t>This made the country as one of the most biologically diverse countries of the world. </a:t>
            </a:r>
          </a:p>
          <a:p>
            <a:pPr algn="just"/>
            <a:r>
              <a:rPr lang="en-US" sz="2400" dirty="0" smtClean="0">
                <a:latin typeface="Times New Roman" pitchFamily="18" charset="0"/>
                <a:cs typeface="Times New Roman" pitchFamily="18" charset="0"/>
              </a:rPr>
              <a:t>This believed to be as a result of large diversity of ecological conditions determined by topographic variation. </a:t>
            </a:r>
          </a:p>
          <a:p>
            <a:pPr algn="just"/>
            <a:r>
              <a:rPr lang="en-US" sz="2400" dirty="0" smtClean="0">
                <a:latin typeface="Times New Roman" pitchFamily="18" charset="0"/>
                <a:cs typeface="Times New Roman" pitchFamily="18" charset="0"/>
              </a:rPr>
              <a:t>Most of the areas in the country are characterized by extensive highlands and contain the largest extent of Afro-alpine habitats in Africa.</a:t>
            </a: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00" y="1600200"/>
          <a:ext cx="7620000" cy="3840480"/>
        </p:xfrm>
        <a:graphic>
          <a:graphicData uri="http://schemas.openxmlformats.org/drawingml/2006/table">
            <a:tbl>
              <a:tblPr firstRow="1" bandRow="1">
                <a:tableStyleId>{5C22544A-7EE6-4342-B048-85BDC9FD1C3A}</a:tableStyleId>
              </a:tblPr>
              <a:tblGrid>
                <a:gridCol w="705556"/>
                <a:gridCol w="1732844"/>
                <a:gridCol w="2286000"/>
                <a:gridCol w="2895600"/>
              </a:tblGrid>
              <a:tr h="294640">
                <a:tc>
                  <a:txBody>
                    <a:bodyPr/>
                    <a:lstStyle/>
                    <a:p>
                      <a:pPr marL="0" marR="0" algn="just">
                        <a:lnSpc>
                          <a:spcPct val="150000"/>
                        </a:lnSpc>
                        <a:spcBef>
                          <a:spcPts val="0"/>
                        </a:spcBef>
                        <a:spcAft>
                          <a:spcPts val="0"/>
                        </a:spcAft>
                      </a:pPr>
                      <a:r>
                        <a:rPr lang="en-US" sz="2400" dirty="0">
                          <a:latin typeface="Times New Roman"/>
                          <a:ea typeface="Times New Roman"/>
                        </a:rPr>
                        <a:t>No</a:t>
                      </a:r>
                    </a:p>
                  </a:txBody>
                  <a:tcPr marL="68580" marR="68580" marT="0" marB="0"/>
                </a:tc>
                <a:tc>
                  <a:txBody>
                    <a:bodyPr/>
                    <a:lstStyle/>
                    <a:p>
                      <a:pPr marL="0" marR="0" algn="just">
                        <a:lnSpc>
                          <a:spcPct val="150000"/>
                        </a:lnSpc>
                        <a:spcBef>
                          <a:spcPts val="0"/>
                        </a:spcBef>
                        <a:spcAft>
                          <a:spcPts val="0"/>
                        </a:spcAft>
                      </a:pPr>
                      <a:r>
                        <a:rPr lang="en-US" sz="2400" dirty="0">
                          <a:latin typeface="Times New Roman"/>
                          <a:ea typeface="Times New Roman"/>
                        </a:rPr>
                        <a:t>Class</a:t>
                      </a:r>
                    </a:p>
                  </a:txBody>
                  <a:tcPr marL="68580" marR="68580" marT="0" marB="0"/>
                </a:tc>
                <a:tc>
                  <a:txBody>
                    <a:bodyPr/>
                    <a:lstStyle/>
                    <a:p>
                      <a:pPr marL="0" marR="0" algn="just">
                        <a:lnSpc>
                          <a:spcPct val="150000"/>
                        </a:lnSpc>
                        <a:spcBef>
                          <a:spcPts val="0"/>
                        </a:spcBef>
                        <a:spcAft>
                          <a:spcPts val="0"/>
                        </a:spcAft>
                      </a:pPr>
                      <a:r>
                        <a:rPr lang="en-US" sz="2400" dirty="0">
                          <a:latin typeface="Times New Roman"/>
                          <a:ea typeface="Times New Roman"/>
                        </a:rPr>
                        <a:t> Number species</a:t>
                      </a:r>
                    </a:p>
                  </a:txBody>
                  <a:tcPr marL="68580" marR="68580" marT="0" marB="0"/>
                </a:tc>
                <a:tc>
                  <a:txBody>
                    <a:bodyPr/>
                    <a:lstStyle/>
                    <a:p>
                      <a:pPr marL="0" marR="0">
                        <a:lnSpc>
                          <a:spcPct val="150000"/>
                        </a:lnSpc>
                        <a:spcBef>
                          <a:spcPts val="0"/>
                        </a:spcBef>
                        <a:spcAft>
                          <a:spcPts val="0"/>
                        </a:spcAft>
                      </a:pPr>
                      <a:r>
                        <a:rPr lang="en-US" sz="2400">
                          <a:latin typeface="Times New Roman"/>
                          <a:ea typeface="Times New Roman"/>
                        </a:rPr>
                        <a:t>Number of Endemics species</a:t>
                      </a:r>
                    </a:p>
                  </a:txBody>
                  <a:tcPr marL="68580" marR="68580" marT="0" marB="0"/>
                </a:tc>
              </a:tr>
              <a:tr h="294640">
                <a:tc>
                  <a:txBody>
                    <a:bodyPr/>
                    <a:lstStyle/>
                    <a:p>
                      <a:pPr marL="0" marR="0" algn="just">
                        <a:lnSpc>
                          <a:spcPct val="150000"/>
                        </a:lnSpc>
                        <a:spcBef>
                          <a:spcPts val="0"/>
                        </a:spcBef>
                        <a:spcAft>
                          <a:spcPts val="0"/>
                        </a:spcAft>
                      </a:pPr>
                      <a:r>
                        <a:rPr lang="en-US" sz="2400">
                          <a:latin typeface="Times New Roman"/>
                          <a:ea typeface="Times New Roman"/>
                        </a:rPr>
                        <a:t>1</a:t>
                      </a:r>
                    </a:p>
                  </a:txBody>
                  <a:tcPr marL="68580" marR="68580" marT="0" marB="0"/>
                </a:tc>
                <a:tc>
                  <a:txBody>
                    <a:bodyPr/>
                    <a:lstStyle/>
                    <a:p>
                      <a:pPr marL="0" marR="0" algn="just">
                        <a:lnSpc>
                          <a:spcPct val="150000"/>
                        </a:lnSpc>
                        <a:spcBef>
                          <a:spcPts val="0"/>
                        </a:spcBef>
                        <a:spcAft>
                          <a:spcPts val="0"/>
                        </a:spcAft>
                      </a:pPr>
                      <a:r>
                        <a:rPr lang="en-US" sz="2400" dirty="0" smtClean="0">
                          <a:latin typeface="Times New Roman"/>
                          <a:ea typeface="Times New Roman"/>
                        </a:rPr>
                        <a:t>Mammals</a:t>
                      </a:r>
                      <a:endParaRPr lang="en-US" sz="2400" dirty="0">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en-US" sz="2400">
                          <a:latin typeface="Times New Roman"/>
                          <a:ea typeface="Times New Roman"/>
                        </a:rPr>
                        <a:t>320</a:t>
                      </a:r>
                    </a:p>
                  </a:txBody>
                  <a:tcPr marL="68580" marR="68580" marT="0" marB="0"/>
                </a:tc>
                <a:tc>
                  <a:txBody>
                    <a:bodyPr/>
                    <a:lstStyle/>
                    <a:p>
                      <a:pPr marL="0" marR="0" algn="just">
                        <a:lnSpc>
                          <a:spcPct val="150000"/>
                        </a:lnSpc>
                        <a:spcBef>
                          <a:spcPts val="0"/>
                        </a:spcBef>
                        <a:spcAft>
                          <a:spcPts val="0"/>
                        </a:spcAft>
                      </a:pPr>
                      <a:r>
                        <a:rPr lang="en-US" sz="2400" dirty="0" smtClean="0">
                          <a:latin typeface="Times New Roman"/>
                          <a:ea typeface="Times New Roman"/>
                        </a:rPr>
                        <a:t>55</a:t>
                      </a:r>
                      <a:endParaRPr lang="en-US" sz="2400" dirty="0">
                        <a:latin typeface="Times New Roman"/>
                        <a:ea typeface="Times New Roman"/>
                      </a:endParaRPr>
                    </a:p>
                  </a:txBody>
                  <a:tcPr marL="68580" marR="68580" marT="0" marB="0"/>
                </a:tc>
              </a:tr>
              <a:tr h="294640">
                <a:tc>
                  <a:txBody>
                    <a:bodyPr/>
                    <a:lstStyle/>
                    <a:p>
                      <a:pPr marL="0" marR="0" algn="just">
                        <a:lnSpc>
                          <a:spcPct val="150000"/>
                        </a:lnSpc>
                        <a:spcBef>
                          <a:spcPts val="0"/>
                        </a:spcBef>
                        <a:spcAft>
                          <a:spcPts val="0"/>
                        </a:spcAft>
                      </a:pPr>
                      <a:r>
                        <a:rPr lang="en-US" sz="2400">
                          <a:latin typeface="Times New Roman"/>
                          <a:ea typeface="Times New Roman"/>
                        </a:rPr>
                        <a:t>2</a:t>
                      </a:r>
                    </a:p>
                  </a:txBody>
                  <a:tcPr marL="68580" marR="68580" marT="0" marB="0"/>
                </a:tc>
                <a:tc>
                  <a:txBody>
                    <a:bodyPr/>
                    <a:lstStyle/>
                    <a:p>
                      <a:pPr marL="0" marR="0" algn="just">
                        <a:lnSpc>
                          <a:spcPct val="150000"/>
                        </a:lnSpc>
                        <a:spcBef>
                          <a:spcPts val="0"/>
                        </a:spcBef>
                        <a:spcAft>
                          <a:spcPts val="0"/>
                        </a:spcAft>
                      </a:pPr>
                      <a:r>
                        <a:rPr lang="en-US" sz="2400" dirty="0">
                          <a:latin typeface="Times New Roman"/>
                          <a:ea typeface="Times New Roman"/>
                        </a:rPr>
                        <a:t>Aves</a:t>
                      </a:r>
                    </a:p>
                  </a:txBody>
                  <a:tcPr marL="68580" marR="68580" marT="0" marB="0"/>
                </a:tc>
                <a:tc>
                  <a:txBody>
                    <a:bodyPr/>
                    <a:lstStyle/>
                    <a:p>
                      <a:pPr marL="0" marR="0" algn="just">
                        <a:lnSpc>
                          <a:spcPct val="150000"/>
                        </a:lnSpc>
                        <a:spcBef>
                          <a:spcPts val="0"/>
                        </a:spcBef>
                        <a:spcAft>
                          <a:spcPts val="0"/>
                        </a:spcAft>
                      </a:pPr>
                      <a:r>
                        <a:rPr lang="en-US" sz="2400" dirty="0" smtClean="0">
                          <a:latin typeface="Times New Roman"/>
                          <a:ea typeface="Times New Roman"/>
                        </a:rPr>
                        <a:t>918</a:t>
                      </a:r>
                      <a:endParaRPr lang="en-US" sz="2400" dirty="0">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en-US" sz="2400" dirty="0" smtClean="0">
                          <a:latin typeface="Times New Roman"/>
                          <a:ea typeface="Times New Roman"/>
                        </a:rPr>
                        <a:t>19</a:t>
                      </a:r>
                      <a:endParaRPr lang="en-US" sz="2400" dirty="0">
                        <a:latin typeface="Times New Roman"/>
                        <a:ea typeface="Times New Roman"/>
                      </a:endParaRPr>
                    </a:p>
                  </a:txBody>
                  <a:tcPr marL="68580" marR="68580" marT="0" marB="0"/>
                </a:tc>
              </a:tr>
              <a:tr h="294640">
                <a:tc>
                  <a:txBody>
                    <a:bodyPr/>
                    <a:lstStyle/>
                    <a:p>
                      <a:pPr marL="0" marR="0" algn="just">
                        <a:lnSpc>
                          <a:spcPct val="150000"/>
                        </a:lnSpc>
                        <a:spcBef>
                          <a:spcPts val="0"/>
                        </a:spcBef>
                        <a:spcAft>
                          <a:spcPts val="0"/>
                        </a:spcAft>
                      </a:pPr>
                      <a:r>
                        <a:rPr lang="en-US" sz="2400">
                          <a:latin typeface="Times New Roman"/>
                          <a:ea typeface="Times New Roman"/>
                        </a:rPr>
                        <a:t>3</a:t>
                      </a:r>
                    </a:p>
                  </a:txBody>
                  <a:tcPr marL="68580" marR="68580" marT="0" marB="0"/>
                </a:tc>
                <a:tc>
                  <a:txBody>
                    <a:bodyPr/>
                    <a:lstStyle/>
                    <a:p>
                      <a:pPr marL="0" marR="0" algn="just">
                        <a:lnSpc>
                          <a:spcPct val="150000"/>
                        </a:lnSpc>
                        <a:spcBef>
                          <a:spcPts val="0"/>
                        </a:spcBef>
                        <a:spcAft>
                          <a:spcPts val="0"/>
                        </a:spcAft>
                      </a:pPr>
                      <a:r>
                        <a:rPr lang="en-US" sz="2400" dirty="0">
                          <a:latin typeface="Times New Roman"/>
                          <a:ea typeface="Times New Roman"/>
                        </a:rPr>
                        <a:t>Reptiles</a:t>
                      </a:r>
                    </a:p>
                  </a:txBody>
                  <a:tcPr marL="68580" marR="68580" marT="0" marB="0"/>
                </a:tc>
                <a:tc>
                  <a:txBody>
                    <a:bodyPr/>
                    <a:lstStyle/>
                    <a:p>
                      <a:pPr marL="0" marR="0" algn="just">
                        <a:lnSpc>
                          <a:spcPct val="150000"/>
                        </a:lnSpc>
                        <a:spcBef>
                          <a:spcPts val="0"/>
                        </a:spcBef>
                        <a:spcAft>
                          <a:spcPts val="0"/>
                        </a:spcAft>
                      </a:pPr>
                      <a:r>
                        <a:rPr lang="en-US" sz="2400">
                          <a:latin typeface="Times New Roman"/>
                          <a:ea typeface="Times New Roman"/>
                        </a:rPr>
                        <a:t>240</a:t>
                      </a:r>
                    </a:p>
                  </a:txBody>
                  <a:tcPr marL="68580" marR="68580" marT="0" marB="0"/>
                </a:tc>
                <a:tc>
                  <a:txBody>
                    <a:bodyPr/>
                    <a:lstStyle/>
                    <a:p>
                      <a:pPr marL="0" marR="0" algn="just">
                        <a:lnSpc>
                          <a:spcPct val="150000"/>
                        </a:lnSpc>
                        <a:spcBef>
                          <a:spcPts val="0"/>
                        </a:spcBef>
                        <a:spcAft>
                          <a:spcPts val="0"/>
                        </a:spcAft>
                      </a:pPr>
                      <a:r>
                        <a:rPr lang="en-US" sz="2400">
                          <a:latin typeface="Times New Roman"/>
                          <a:ea typeface="Times New Roman"/>
                        </a:rPr>
                        <a:t>15</a:t>
                      </a:r>
                    </a:p>
                  </a:txBody>
                  <a:tcPr marL="68580" marR="68580" marT="0" marB="0"/>
                </a:tc>
              </a:tr>
              <a:tr h="294640">
                <a:tc>
                  <a:txBody>
                    <a:bodyPr/>
                    <a:lstStyle/>
                    <a:p>
                      <a:pPr marL="0" marR="0" algn="just">
                        <a:lnSpc>
                          <a:spcPct val="150000"/>
                        </a:lnSpc>
                        <a:spcBef>
                          <a:spcPts val="0"/>
                        </a:spcBef>
                        <a:spcAft>
                          <a:spcPts val="0"/>
                        </a:spcAft>
                      </a:pPr>
                      <a:r>
                        <a:rPr lang="en-US" sz="2400">
                          <a:latin typeface="Times New Roman"/>
                          <a:ea typeface="Times New Roman"/>
                        </a:rPr>
                        <a:t>4</a:t>
                      </a:r>
                    </a:p>
                  </a:txBody>
                  <a:tcPr marL="68580" marR="68580" marT="0" marB="0"/>
                </a:tc>
                <a:tc>
                  <a:txBody>
                    <a:bodyPr/>
                    <a:lstStyle/>
                    <a:p>
                      <a:pPr marL="0" marR="0" algn="just">
                        <a:lnSpc>
                          <a:spcPct val="150000"/>
                        </a:lnSpc>
                        <a:spcBef>
                          <a:spcPts val="0"/>
                        </a:spcBef>
                        <a:spcAft>
                          <a:spcPts val="0"/>
                        </a:spcAft>
                      </a:pPr>
                      <a:r>
                        <a:rPr lang="en-US" sz="2400" dirty="0">
                          <a:latin typeface="Times New Roman"/>
                          <a:ea typeface="Times New Roman"/>
                        </a:rPr>
                        <a:t>Amphibians</a:t>
                      </a:r>
                    </a:p>
                  </a:txBody>
                  <a:tcPr marL="68580" marR="68580" marT="0" marB="0"/>
                </a:tc>
                <a:tc>
                  <a:txBody>
                    <a:bodyPr/>
                    <a:lstStyle/>
                    <a:p>
                      <a:pPr marL="0" marR="0" algn="just">
                        <a:lnSpc>
                          <a:spcPct val="150000"/>
                        </a:lnSpc>
                        <a:spcBef>
                          <a:spcPts val="0"/>
                        </a:spcBef>
                        <a:spcAft>
                          <a:spcPts val="0"/>
                        </a:spcAft>
                      </a:pPr>
                      <a:r>
                        <a:rPr lang="en-US" sz="2400">
                          <a:latin typeface="Times New Roman"/>
                          <a:ea typeface="Times New Roman"/>
                        </a:rPr>
                        <a:t>71</a:t>
                      </a:r>
                    </a:p>
                  </a:txBody>
                  <a:tcPr marL="68580" marR="68580" marT="0" marB="0"/>
                </a:tc>
                <a:tc>
                  <a:txBody>
                    <a:bodyPr/>
                    <a:lstStyle/>
                    <a:p>
                      <a:pPr marL="0" marR="0" algn="just">
                        <a:lnSpc>
                          <a:spcPct val="150000"/>
                        </a:lnSpc>
                        <a:spcBef>
                          <a:spcPts val="0"/>
                        </a:spcBef>
                        <a:spcAft>
                          <a:spcPts val="0"/>
                        </a:spcAft>
                      </a:pPr>
                      <a:r>
                        <a:rPr lang="en-US" sz="2400" dirty="0">
                          <a:latin typeface="Times New Roman"/>
                          <a:ea typeface="Times New Roman"/>
                        </a:rPr>
                        <a:t>30</a:t>
                      </a:r>
                    </a:p>
                  </a:txBody>
                  <a:tcPr marL="68580" marR="68580" marT="0" marB="0"/>
                </a:tc>
              </a:tr>
              <a:tr h="294640">
                <a:tc>
                  <a:txBody>
                    <a:bodyPr/>
                    <a:lstStyle/>
                    <a:p>
                      <a:pPr marL="0" marR="0" algn="just">
                        <a:lnSpc>
                          <a:spcPct val="150000"/>
                        </a:lnSpc>
                        <a:spcBef>
                          <a:spcPts val="0"/>
                        </a:spcBef>
                        <a:spcAft>
                          <a:spcPts val="0"/>
                        </a:spcAft>
                      </a:pPr>
                      <a:r>
                        <a:rPr lang="en-US" sz="2400">
                          <a:latin typeface="Times New Roman"/>
                          <a:ea typeface="Times New Roman"/>
                        </a:rPr>
                        <a:t>5</a:t>
                      </a:r>
                    </a:p>
                  </a:txBody>
                  <a:tcPr marL="68580" marR="68580" marT="0" marB="0"/>
                </a:tc>
                <a:tc>
                  <a:txBody>
                    <a:bodyPr/>
                    <a:lstStyle/>
                    <a:p>
                      <a:pPr marL="0" marR="0" algn="just">
                        <a:lnSpc>
                          <a:spcPct val="150000"/>
                        </a:lnSpc>
                        <a:spcBef>
                          <a:spcPts val="0"/>
                        </a:spcBef>
                        <a:spcAft>
                          <a:spcPts val="0"/>
                        </a:spcAft>
                      </a:pPr>
                      <a:r>
                        <a:rPr lang="en-US" sz="2400">
                          <a:latin typeface="Times New Roman"/>
                          <a:ea typeface="Times New Roman"/>
                        </a:rPr>
                        <a:t>Fishes</a:t>
                      </a:r>
                    </a:p>
                  </a:txBody>
                  <a:tcPr marL="68580" marR="68580" marT="0" marB="0"/>
                </a:tc>
                <a:tc>
                  <a:txBody>
                    <a:bodyPr/>
                    <a:lstStyle/>
                    <a:p>
                      <a:pPr marL="0" marR="0" algn="just">
                        <a:lnSpc>
                          <a:spcPct val="150000"/>
                        </a:lnSpc>
                        <a:spcBef>
                          <a:spcPts val="0"/>
                        </a:spcBef>
                        <a:spcAft>
                          <a:spcPts val="0"/>
                        </a:spcAft>
                      </a:pPr>
                      <a:r>
                        <a:rPr lang="en-US" sz="2400" dirty="0">
                          <a:latin typeface="Times New Roman"/>
                          <a:ea typeface="Times New Roman"/>
                        </a:rPr>
                        <a:t>180</a:t>
                      </a:r>
                    </a:p>
                  </a:txBody>
                  <a:tcPr marL="68580" marR="68580" marT="0" marB="0"/>
                </a:tc>
                <a:tc>
                  <a:txBody>
                    <a:bodyPr/>
                    <a:lstStyle/>
                    <a:p>
                      <a:pPr marL="0" marR="0" algn="just">
                        <a:lnSpc>
                          <a:spcPct val="150000"/>
                        </a:lnSpc>
                        <a:spcBef>
                          <a:spcPts val="0"/>
                        </a:spcBef>
                        <a:spcAft>
                          <a:spcPts val="0"/>
                        </a:spcAft>
                      </a:pPr>
                      <a:r>
                        <a:rPr lang="en-US" sz="2400" dirty="0">
                          <a:latin typeface="Times New Roman"/>
                          <a:ea typeface="Times New Roman"/>
                        </a:rPr>
                        <a:t>40</a:t>
                      </a:r>
                    </a:p>
                  </a:txBody>
                  <a:tcPr marL="68580" marR="68580" marT="0" marB="0"/>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a:ln>
            <a:solidFill>
              <a:schemeClr val="bg1"/>
            </a:solidFill>
          </a:ln>
        </p:spPr>
        <p:txBody>
          <a:bodyPr>
            <a:normAutofit/>
          </a:bodyPr>
          <a:lstStyle/>
          <a:p>
            <a:pPr algn="just">
              <a:buNone/>
            </a:pPr>
            <a:r>
              <a:rPr lang="en-US" sz="2600" b="1" dirty="0" smtClean="0">
                <a:latin typeface="Times New Roman" pitchFamily="18" charset="0"/>
                <a:cs typeface="Times New Roman" pitchFamily="18" charset="0"/>
              </a:rPr>
              <a:t>10.3. Protected Wildlife Areas of Ethiopia </a:t>
            </a:r>
            <a:endParaRPr lang="en-US" sz="2600" dirty="0" smtClean="0">
              <a:latin typeface="Times New Roman" pitchFamily="18" charset="0"/>
              <a:cs typeface="Times New Roman" pitchFamily="18" charset="0"/>
            </a:endParaRPr>
          </a:p>
          <a:p>
            <a:pPr algn="just"/>
            <a:r>
              <a:rPr lang="en-US" sz="2600" dirty="0" smtClean="0">
                <a:latin typeface="Times New Roman" pitchFamily="18" charset="0"/>
                <a:cs typeface="Times New Roman" pitchFamily="18" charset="0"/>
              </a:rPr>
              <a:t>Ethiopia’s Protected Area System is larger than the global average, covering 14% of its landmass.</a:t>
            </a:r>
          </a:p>
          <a:p>
            <a:pPr algn="just"/>
            <a:r>
              <a:rPr lang="en-US" sz="2600" dirty="0" smtClean="0">
                <a:latin typeface="Times New Roman" pitchFamily="18" charset="0"/>
                <a:cs typeface="Times New Roman" pitchFamily="18" charset="0"/>
              </a:rPr>
              <a:t>But there are still unique ecosystems that are not represented. </a:t>
            </a:r>
          </a:p>
          <a:p>
            <a:pPr algn="just"/>
            <a:r>
              <a:rPr lang="en-US" sz="2600" dirty="0" smtClean="0">
                <a:latin typeface="Times New Roman" pitchFamily="18" charset="0"/>
                <a:cs typeface="Times New Roman" pitchFamily="18" charset="0"/>
              </a:rPr>
              <a:t>Currently, there are 8 reserves, 18 controlled hunting areas, </a:t>
            </a:r>
            <a:r>
              <a:rPr lang="en-US" sz="2600" dirty="0" smtClean="0">
                <a:latin typeface="Times New Roman" pitchFamily="18" charset="0"/>
                <a:cs typeface="Times New Roman" pitchFamily="18" charset="0"/>
              </a:rPr>
              <a:t>3 </a:t>
            </a:r>
            <a:r>
              <a:rPr lang="en-US" sz="2600" dirty="0" smtClean="0">
                <a:latin typeface="Times New Roman" pitchFamily="18" charset="0"/>
                <a:cs typeface="Times New Roman" pitchFamily="18" charset="0"/>
              </a:rPr>
              <a:t>sanctuaries and 24 National Parks in the country</a:t>
            </a:r>
            <a:r>
              <a:rPr lang="en-US" sz="2600" dirty="0" smtClean="0">
                <a:solidFill>
                  <a:srgbClr val="FF0000"/>
                </a:solidFill>
                <a:latin typeface="Times New Roman" pitchFamily="18" charset="0"/>
                <a:cs typeface="Times New Roman" pitchFamily="18" charset="0"/>
              </a:rPr>
              <a:t>. </a:t>
            </a:r>
          </a:p>
          <a:p>
            <a:pPr algn="just"/>
            <a:r>
              <a:rPr lang="en-US" sz="2600" dirty="0" smtClean="0">
                <a:latin typeface="Times New Roman" pitchFamily="18" charset="0"/>
                <a:cs typeface="Times New Roman" pitchFamily="18" charset="0"/>
              </a:rPr>
              <a:t>Protected areas under the control of the federal government (EWCA) are 11 National Parks and 2 Sanctuaries. </a:t>
            </a:r>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algn="just"/>
            <a:r>
              <a:rPr lang="en-US" sz="2600" dirty="0" smtClean="0">
                <a:latin typeface="Times New Roman" pitchFamily="18" charset="0"/>
                <a:cs typeface="Times New Roman" pitchFamily="18" charset="0"/>
              </a:rPr>
              <a:t>Wildlife conservation areas in Ethiopia fall in to two groups:</a:t>
            </a:r>
          </a:p>
          <a:p>
            <a:pPr lvl="0" algn="just"/>
            <a:r>
              <a:rPr lang="en-US" sz="2600" b="1" dirty="0" smtClean="0">
                <a:latin typeface="Times New Roman" pitchFamily="18" charset="0"/>
                <a:cs typeface="Times New Roman" pitchFamily="18" charset="0"/>
              </a:rPr>
              <a:t>Principal wildlife conservation areas</a:t>
            </a:r>
            <a:r>
              <a:rPr lang="en-US" sz="2600" dirty="0" smtClean="0">
                <a:latin typeface="Times New Roman" pitchFamily="18" charset="0"/>
                <a:cs typeface="Times New Roman" pitchFamily="18" charset="0"/>
              </a:rPr>
              <a:t>: which include national parks and sanctuaries, are areas where conservation has been active for some time and where a certain degree of </a:t>
            </a:r>
            <a:r>
              <a:rPr lang="en-US" sz="2600" dirty="0" err="1" smtClean="0">
                <a:latin typeface="Times New Roman" pitchFamily="18" charset="0"/>
                <a:cs typeface="Times New Roman" pitchFamily="18" charset="0"/>
              </a:rPr>
              <a:t>infustructure</a:t>
            </a:r>
            <a:r>
              <a:rPr lang="en-US" sz="2600" dirty="0" smtClean="0">
                <a:latin typeface="Times New Roman" pitchFamily="18" charset="0"/>
                <a:cs typeface="Times New Roman" pitchFamily="18" charset="0"/>
              </a:rPr>
              <a:t> development has been reached. </a:t>
            </a:r>
          </a:p>
          <a:p>
            <a:pPr lvl="0" algn="just"/>
            <a:r>
              <a:rPr lang="en-US" sz="2600" b="1" dirty="0" smtClean="0">
                <a:latin typeface="Times New Roman" pitchFamily="18" charset="0"/>
                <a:cs typeface="Times New Roman" pitchFamily="18" charset="0"/>
              </a:rPr>
              <a:t>Secondary wildlife conservation areas</a:t>
            </a:r>
            <a:r>
              <a:rPr lang="en-US" sz="2600" dirty="0" smtClean="0">
                <a:latin typeface="Times New Roman" pitchFamily="18" charset="0"/>
                <a:cs typeface="Times New Roman" pitchFamily="18" charset="0"/>
              </a:rPr>
              <a:t>: which include wildlife reserves and controlled hunting areas, areas where no development activity has taken place, and where management has been limited to the control of activities by hunting companies. </a:t>
            </a: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lvl="0">
              <a:buNone/>
            </a:pPr>
            <a:r>
              <a:rPr lang="en-US" sz="2800" dirty="0" smtClean="0">
                <a:latin typeface="Times New Roman" pitchFamily="18" charset="0"/>
                <a:cs typeface="Times New Roman" pitchFamily="18" charset="0"/>
              </a:rPr>
              <a:t>1. NATIONAL PARKS</a:t>
            </a:r>
          </a:p>
          <a:p>
            <a:pPr>
              <a:buNone/>
            </a:pPr>
            <a:endParaRPr lang="en-US" dirty="0"/>
          </a:p>
        </p:txBody>
      </p:sp>
      <p:graphicFrame>
        <p:nvGraphicFramePr>
          <p:cNvPr id="5" name="Table 4"/>
          <p:cNvGraphicFramePr>
            <a:graphicFrameLocks noGrp="1"/>
          </p:cNvGraphicFramePr>
          <p:nvPr/>
        </p:nvGraphicFramePr>
        <p:xfrm>
          <a:off x="457200" y="914401"/>
          <a:ext cx="7924800" cy="5943601"/>
        </p:xfrm>
        <a:graphic>
          <a:graphicData uri="http://schemas.openxmlformats.org/drawingml/2006/table">
            <a:tbl>
              <a:tblPr firstRow="1" bandRow="1">
                <a:tableStyleId>{5C22544A-7EE6-4342-B048-85BDC9FD1C3A}</a:tableStyleId>
              </a:tblPr>
              <a:tblGrid>
                <a:gridCol w="533400"/>
                <a:gridCol w="2514600"/>
                <a:gridCol w="2209800"/>
                <a:gridCol w="1676400"/>
                <a:gridCol w="990600"/>
              </a:tblGrid>
              <a:tr h="715844">
                <a:tc>
                  <a:txBody>
                    <a:bodyPr/>
                    <a:lstStyle/>
                    <a:p>
                      <a:pPr marL="0" marR="0">
                        <a:spcBef>
                          <a:spcPts val="0"/>
                        </a:spcBef>
                        <a:spcAft>
                          <a:spcPts val="0"/>
                        </a:spcAft>
                      </a:pPr>
                      <a:r>
                        <a:rPr lang="en-US" sz="2000" dirty="0">
                          <a:latin typeface="Times New Roman"/>
                          <a:ea typeface="Times New Roman"/>
                        </a:rPr>
                        <a:t>No</a:t>
                      </a:r>
                    </a:p>
                  </a:txBody>
                  <a:tcPr marL="68580" marR="68580" marT="0" marB="0"/>
                </a:tc>
                <a:tc>
                  <a:txBody>
                    <a:bodyPr/>
                    <a:lstStyle/>
                    <a:p>
                      <a:pPr marL="0" marR="0">
                        <a:spcBef>
                          <a:spcPts val="0"/>
                        </a:spcBef>
                        <a:spcAft>
                          <a:spcPts val="0"/>
                        </a:spcAft>
                      </a:pPr>
                      <a:r>
                        <a:rPr lang="en-US" sz="2000" dirty="0">
                          <a:latin typeface="Times New Roman"/>
                          <a:ea typeface="Times New Roman"/>
                        </a:rPr>
                        <a:t>Name of the National parks</a:t>
                      </a:r>
                    </a:p>
                  </a:txBody>
                  <a:tcPr marL="68580" marR="68580" marT="0" marB="0" anchor="ctr"/>
                </a:tc>
                <a:tc>
                  <a:txBody>
                    <a:bodyPr/>
                    <a:lstStyle/>
                    <a:p>
                      <a:pPr marL="0" marR="0">
                        <a:spcBef>
                          <a:spcPts val="0"/>
                        </a:spcBef>
                        <a:spcAft>
                          <a:spcPts val="0"/>
                        </a:spcAft>
                      </a:pPr>
                      <a:r>
                        <a:rPr lang="en-US" sz="2000">
                          <a:latin typeface="Times New Roman"/>
                          <a:ea typeface="Times New Roman"/>
                        </a:rPr>
                        <a:t>Location</a:t>
                      </a:r>
                    </a:p>
                  </a:txBody>
                  <a:tcPr marL="68580" marR="68580" marT="0" marB="0" anchor="ctr"/>
                </a:tc>
                <a:tc>
                  <a:txBody>
                    <a:bodyPr/>
                    <a:lstStyle/>
                    <a:p>
                      <a:pPr marL="0" marR="0">
                        <a:spcBef>
                          <a:spcPts val="0"/>
                        </a:spcBef>
                        <a:spcAft>
                          <a:spcPts val="0"/>
                        </a:spcAft>
                      </a:pPr>
                      <a:r>
                        <a:rPr lang="en-US" sz="2000" dirty="0">
                          <a:latin typeface="Times New Roman"/>
                          <a:ea typeface="Times New Roman"/>
                        </a:rPr>
                        <a:t>Year established</a:t>
                      </a:r>
                    </a:p>
                  </a:txBody>
                  <a:tcPr marL="68580" marR="68580" marT="0" marB="0" anchor="ctr"/>
                </a:tc>
                <a:tc>
                  <a:txBody>
                    <a:bodyPr/>
                    <a:lstStyle/>
                    <a:p>
                      <a:pPr marL="0" marR="0">
                        <a:spcBef>
                          <a:spcPts val="0"/>
                        </a:spcBef>
                        <a:spcAft>
                          <a:spcPts val="0"/>
                        </a:spcAft>
                      </a:pPr>
                      <a:r>
                        <a:rPr lang="en-US" sz="2000" dirty="0">
                          <a:latin typeface="Times New Roman"/>
                          <a:ea typeface="Times New Roman"/>
                        </a:rPr>
                        <a:t>Area In km2</a:t>
                      </a:r>
                    </a:p>
                  </a:txBody>
                  <a:tcPr marL="68580" marR="68580" marT="0" marB="0" anchor="ctr"/>
                </a:tc>
              </a:tr>
              <a:tr h="586993">
                <a:tc>
                  <a:txBody>
                    <a:bodyPr/>
                    <a:lstStyle/>
                    <a:p>
                      <a:pPr marL="0" marR="0">
                        <a:spcBef>
                          <a:spcPts val="0"/>
                        </a:spcBef>
                        <a:spcAft>
                          <a:spcPts val="0"/>
                        </a:spcAft>
                      </a:pPr>
                      <a:r>
                        <a:rPr lang="en-US" sz="2000">
                          <a:latin typeface="Times New Roman"/>
                          <a:ea typeface="Times New Roman"/>
                        </a:rPr>
                        <a:t>1</a:t>
                      </a:r>
                    </a:p>
                  </a:txBody>
                  <a:tcPr marL="68580" marR="68580" marT="0" marB="0" anchor="ctr"/>
                </a:tc>
                <a:tc>
                  <a:txBody>
                    <a:bodyPr/>
                    <a:lstStyle/>
                    <a:p>
                      <a:pPr marL="0" marR="0">
                        <a:spcBef>
                          <a:spcPts val="0"/>
                        </a:spcBef>
                        <a:spcAft>
                          <a:spcPts val="0"/>
                        </a:spcAft>
                      </a:pPr>
                      <a:r>
                        <a:rPr lang="en-US" sz="2000">
                          <a:latin typeface="Times New Roman"/>
                          <a:ea typeface="Times New Roman"/>
                        </a:rPr>
                        <a:t>Awash</a:t>
                      </a:r>
                    </a:p>
                  </a:txBody>
                  <a:tcPr marL="68580" marR="68580" marT="0" marB="0" anchor="ctr"/>
                </a:tc>
                <a:tc>
                  <a:txBody>
                    <a:bodyPr/>
                    <a:lstStyle/>
                    <a:p>
                      <a:pPr marL="0" marR="0">
                        <a:spcBef>
                          <a:spcPts val="0"/>
                        </a:spcBef>
                        <a:spcAft>
                          <a:spcPts val="0"/>
                        </a:spcAft>
                      </a:pPr>
                      <a:r>
                        <a:rPr lang="en-US" sz="2000" dirty="0" err="1">
                          <a:latin typeface="Times New Roman"/>
                          <a:ea typeface="Times New Roman"/>
                        </a:rPr>
                        <a:t>Oromiya</a:t>
                      </a:r>
                      <a:r>
                        <a:rPr lang="en-US" sz="2000" dirty="0">
                          <a:latin typeface="Times New Roman"/>
                          <a:ea typeface="Times New Roman"/>
                        </a:rPr>
                        <a:t> &amp; Afar(F)</a:t>
                      </a:r>
                    </a:p>
                  </a:txBody>
                  <a:tcPr marL="68580" marR="68580" marT="0" marB="0" anchor="ctr"/>
                </a:tc>
                <a:tc>
                  <a:txBody>
                    <a:bodyPr/>
                    <a:lstStyle/>
                    <a:p>
                      <a:pPr marL="0" marR="0">
                        <a:spcBef>
                          <a:spcPts val="0"/>
                        </a:spcBef>
                        <a:spcAft>
                          <a:spcPts val="0"/>
                        </a:spcAft>
                      </a:pPr>
                      <a:r>
                        <a:rPr lang="en-US" sz="2000">
                          <a:latin typeface="Times New Roman"/>
                          <a:ea typeface="Times New Roman"/>
                        </a:rPr>
                        <a:t>1958</a:t>
                      </a:r>
                    </a:p>
                  </a:txBody>
                  <a:tcPr marL="68580" marR="68580" marT="0" marB="0" anchor="ctr"/>
                </a:tc>
                <a:tc>
                  <a:txBody>
                    <a:bodyPr/>
                    <a:lstStyle/>
                    <a:p>
                      <a:pPr marL="0" marR="0">
                        <a:spcBef>
                          <a:spcPts val="0"/>
                        </a:spcBef>
                        <a:spcAft>
                          <a:spcPts val="0"/>
                        </a:spcAft>
                      </a:pPr>
                      <a:r>
                        <a:rPr lang="en-US" sz="2000">
                          <a:latin typeface="Times New Roman"/>
                          <a:ea typeface="Times New Roman"/>
                        </a:rPr>
                        <a:t>756</a:t>
                      </a:r>
                    </a:p>
                  </a:txBody>
                  <a:tcPr marL="68580" marR="68580" marT="0" marB="0" anchor="ctr"/>
                </a:tc>
              </a:tr>
              <a:tr h="586993">
                <a:tc>
                  <a:txBody>
                    <a:bodyPr/>
                    <a:lstStyle/>
                    <a:p>
                      <a:pPr marL="0" marR="0">
                        <a:spcBef>
                          <a:spcPts val="0"/>
                        </a:spcBef>
                        <a:spcAft>
                          <a:spcPts val="0"/>
                        </a:spcAft>
                      </a:pPr>
                      <a:r>
                        <a:rPr lang="en-US" sz="2000">
                          <a:latin typeface="Times New Roman"/>
                          <a:ea typeface="Times New Roman"/>
                        </a:rPr>
                        <a:t>2</a:t>
                      </a:r>
                    </a:p>
                  </a:txBody>
                  <a:tcPr marL="68580" marR="68580" marT="0" marB="0" anchor="ctr"/>
                </a:tc>
                <a:tc>
                  <a:txBody>
                    <a:bodyPr/>
                    <a:lstStyle/>
                    <a:p>
                      <a:pPr marL="0" marR="0">
                        <a:spcBef>
                          <a:spcPts val="0"/>
                        </a:spcBef>
                        <a:spcAft>
                          <a:spcPts val="0"/>
                        </a:spcAft>
                      </a:pPr>
                      <a:r>
                        <a:rPr lang="en-US" sz="2000" dirty="0">
                          <a:latin typeface="Times New Roman"/>
                          <a:ea typeface="Times New Roman"/>
                        </a:rPr>
                        <a:t>Simian Mountains</a:t>
                      </a:r>
                    </a:p>
                  </a:txBody>
                  <a:tcPr marL="68580" marR="68580" marT="0" marB="0" anchor="ctr"/>
                </a:tc>
                <a:tc>
                  <a:txBody>
                    <a:bodyPr/>
                    <a:lstStyle/>
                    <a:p>
                      <a:pPr marL="0" marR="0">
                        <a:spcBef>
                          <a:spcPts val="0"/>
                        </a:spcBef>
                        <a:spcAft>
                          <a:spcPts val="0"/>
                        </a:spcAft>
                      </a:pPr>
                      <a:r>
                        <a:rPr lang="en-US" sz="2000">
                          <a:latin typeface="Times New Roman"/>
                          <a:ea typeface="Times New Roman"/>
                        </a:rPr>
                        <a:t>Amhara R. S(F)</a:t>
                      </a:r>
                    </a:p>
                  </a:txBody>
                  <a:tcPr marL="68580" marR="68580" marT="0" marB="0" anchor="ctr"/>
                </a:tc>
                <a:tc>
                  <a:txBody>
                    <a:bodyPr/>
                    <a:lstStyle/>
                    <a:p>
                      <a:pPr marL="0" marR="0">
                        <a:spcBef>
                          <a:spcPts val="0"/>
                        </a:spcBef>
                        <a:spcAft>
                          <a:spcPts val="0"/>
                        </a:spcAft>
                      </a:pPr>
                      <a:r>
                        <a:rPr lang="en-US" sz="2000">
                          <a:latin typeface="Times New Roman"/>
                          <a:ea typeface="Times New Roman"/>
                        </a:rPr>
                        <a:t>1959</a:t>
                      </a:r>
                    </a:p>
                  </a:txBody>
                  <a:tcPr marL="68580" marR="68580" marT="0" marB="0" anchor="ctr"/>
                </a:tc>
                <a:tc>
                  <a:txBody>
                    <a:bodyPr/>
                    <a:lstStyle/>
                    <a:p>
                      <a:pPr marL="0" marR="0">
                        <a:spcBef>
                          <a:spcPts val="0"/>
                        </a:spcBef>
                        <a:spcAft>
                          <a:spcPts val="0"/>
                        </a:spcAft>
                      </a:pPr>
                      <a:r>
                        <a:rPr lang="en-US" sz="2000">
                          <a:latin typeface="Times New Roman"/>
                          <a:ea typeface="Times New Roman"/>
                        </a:rPr>
                        <a:t>412</a:t>
                      </a:r>
                    </a:p>
                  </a:txBody>
                  <a:tcPr marL="68580" marR="68580" marT="0" marB="0" anchor="ctr"/>
                </a:tc>
              </a:tr>
              <a:tr h="586993">
                <a:tc>
                  <a:txBody>
                    <a:bodyPr/>
                    <a:lstStyle/>
                    <a:p>
                      <a:pPr marL="0" marR="0">
                        <a:spcBef>
                          <a:spcPts val="0"/>
                        </a:spcBef>
                        <a:spcAft>
                          <a:spcPts val="0"/>
                        </a:spcAft>
                      </a:pPr>
                      <a:r>
                        <a:rPr lang="en-US" sz="2000">
                          <a:latin typeface="Times New Roman"/>
                          <a:ea typeface="Times New Roman"/>
                        </a:rPr>
                        <a:t>3</a:t>
                      </a:r>
                    </a:p>
                  </a:txBody>
                  <a:tcPr marL="68580" marR="68580" marT="0" marB="0" anchor="ctr"/>
                </a:tc>
                <a:tc>
                  <a:txBody>
                    <a:bodyPr/>
                    <a:lstStyle/>
                    <a:p>
                      <a:pPr marL="0" marR="0">
                        <a:spcBef>
                          <a:spcPts val="0"/>
                        </a:spcBef>
                        <a:spcAft>
                          <a:spcPts val="0"/>
                        </a:spcAft>
                      </a:pPr>
                      <a:r>
                        <a:rPr lang="en-US" sz="2000" dirty="0" err="1">
                          <a:latin typeface="Times New Roman"/>
                          <a:ea typeface="Times New Roman"/>
                        </a:rPr>
                        <a:t>Alatish</a:t>
                      </a:r>
                      <a:endParaRPr lang="en-US" sz="2000" dirty="0">
                        <a:latin typeface="Times New Roman"/>
                        <a:ea typeface="Times New Roman"/>
                      </a:endParaRPr>
                    </a:p>
                  </a:txBody>
                  <a:tcPr marL="68580" marR="68580" marT="0" marB="0" anchor="ctr"/>
                </a:tc>
                <a:tc>
                  <a:txBody>
                    <a:bodyPr/>
                    <a:lstStyle/>
                    <a:p>
                      <a:pPr marL="0" marR="0">
                        <a:spcBef>
                          <a:spcPts val="0"/>
                        </a:spcBef>
                        <a:spcAft>
                          <a:spcPts val="0"/>
                        </a:spcAft>
                      </a:pPr>
                      <a:r>
                        <a:rPr lang="en-US" sz="2000">
                          <a:latin typeface="Times New Roman"/>
                          <a:ea typeface="Times New Roman"/>
                        </a:rPr>
                        <a:t>Amhara R. S(F)</a:t>
                      </a:r>
                    </a:p>
                  </a:txBody>
                  <a:tcPr marL="68580" marR="68580" marT="0" marB="0" anchor="ctr"/>
                </a:tc>
                <a:tc>
                  <a:txBody>
                    <a:bodyPr/>
                    <a:lstStyle/>
                    <a:p>
                      <a:pPr marL="0" marR="0">
                        <a:spcBef>
                          <a:spcPts val="0"/>
                        </a:spcBef>
                        <a:spcAft>
                          <a:spcPts val="0"/>
                        </a:spcAft>
                      </a:pPr>
                      <a:r>
                        <a:rPr lang="en-US" sz="2000" dirty="0">
                          <a:latin typeface="Times New Roman"/>
                          <a:ea typeface="Times New Roman"/>
                        </a:rPr>
                        <a:t>1997</a:t>
                      </a:r>
                    </a:p>
                  </a:txBody>
                  <a:tcPr marL="68580" marR="68580" marT="0" marB="0" anchor="ctr"/>
                </a:tc>
                <a:tc>
                  <a:txBody>
                    <a:bodyPr/>
                    <a:lstStyle/>
                    <a:p>
                      <a:pPr marL="0" marR="0">
                        <a:spcBef>
                          <a:spcPts val="0"/>
                        </a:spcBef>
                        <a:spcAft>
                          <a:spcPts val="0"/>
                        </a:spcAft>
                      </a:pPr>
                      <a:r>
                        <a:rPr lang="en-US" sz="2000" dirty="0">
                          <a:latin typeface="Times New Roman"/>
                          <a:ea typeface="Times New Roman"/>
                        </a:rPr>
                        <a:t>2666</a:t>
                      </a:r>
                    </a:p>
                  </a:txBody>
                  <a:tcPr marL="68580" marR="68580" marT="0" marB="0" anchor="ctr"/>
                </a:tc>
              </a:tr>
              <a:tr h="715844">
                <a:tc>
                  <a:txBody>
                    <a:bodyPr/>
                    <a:lstStyle/>
                    <a:p>
                      <a:pPr marL="0" marR="0">
                        <a:spcBef>
                          <a:spcPts val="0"/>
                        </a:spcBef>
                        <a:spcAft>
                          <a:spcPts val="0"/>
                        </a:spcAft>
                      </a:pPr>
                      <a:r>
                        <a:rPr lang="en-US" sz="2000">
                          <a:latin typeface="Times New Roman"/>
                          <a:ea typeface="Times New Roman"/>
                        </a:rPr>
                        <a:t>4</a:t>
                      </a:r>
                    </a:p>
                  </a:txBody>
                  <a:tcPr marL="68580" marR="68580" marT="0" marB="0" anchor="ctr"/>
                </a:tc>
                <a:tc>
                  <a:txBody>
                    <a:bodyPr/>
                    <a:lstStyle/>
                    <a:p>
                      <a:pPr marL="0" marR="0">
                        <a:spcBef>
                          <a:spcPts val="0"/>
                        </a:spcBef>
                        <a:spcAft>
                          <a:spcPts val="0"/>
                        </a:spcAft>
                      </a:pPr>
                      <a:r>
                        <a:rPr lang="en-US" sz="2000">
                          <a:latin typeface="Times New Roman"/>
                          <a:ea typeface="Times New Roman"/>
                        </a:rPr>
                        <a:t>Bahir Dar Blue Nile river Millennium</a:t>
                      </a:r>
                    </a:p>
                  </a:txBody>
                  <a:tcPr marL="68580" marR="68580" marT="0" marB="0" anchor="ctr"/>
                </a:tc>
                <a:tc>
                  <a:txBody>
                    <a:bodyPr/>
                    <a:lstStyle/>
                    <a:p>
                      <a:pPr marL="0" marR="0">
                        <a:spcBef>
                          <a:spcPts val="0"/>
                        </a:spcBef>
                        <a:spcAft>
                          <a:spcPts val="0"/>
                        </a:spcAft>
                      </a:pPr>
                      <a:r>
                        <a:rPr lang="en-US" sz="2000" dirty="0" err="1">
                          <a:latin typeface="Times New Roman"/>
                          <a:ea typeface="Times New Roman"/>
                        </a:rPr>
                        <a:t>Amhara</a:t>
                      </a:r>
                      <a:r>
                        <a:rPr lang="en-US" sz="2000" dirty="0">
                          <a:latin typeface="Times New Roman"/>
                          <a:ea typeface="Times New Roman"/>
                        </a:rPr>
                        <a:t> R.S</a:t>
                      </a:r>
                    </a:p>
                  </a:txBody>
                  <a:tcPr marL="68580" marR="68580" marT="0" marB="0" anchor="ctr"/>
                </a:tc>
                <a:tc>
                  <a:txBody>
                    <a:bodyPr/>
                    <a:lstStyle/>
                    <a:p>
                      <a:pPr marL="0" marR="0">
                        <a:spcBef>
                          <a:spcPts val="0"/>
                        </a:spcBef>
                        <a:spcAft>
                          <a:spcPts val="0"/>
                        </a:spcAft>
                      </a:pPr>
                      <a:r>
                        <a:rPr lang="en-US" sz="2000">
                          <a:latin typeface="Times New Roman"/>
                          <a:ea typeface="Times New Roman"/>
                        </a:rPr>
                        <a:t>2008</a:t>
                      </a:r>
                    </a:p>
                  </a:txBody>
                  <a:tcPr marL="68580" marR="68580" marT="0" marB="0" anchor="ctr"/>
                </a:tc>
                <a:tc>
                  <a:txBody>
                    <a:bodyPr/>
                    <a:lstStyle/>
                    <a:p>
                      <a:pPr marL="0" marR="0">
                        <a:spcBef>
                          <a:spcPts val="0"/>
                        </a:spcBef>
                        <a:spcAft>
                          <a:spcPts val="0"/>
                        </a:spcAft>
                      </a:pPr>
                      <a:r>
                        <a:rPr lang="en-US" sz="2000">
                          <a:latin typeface="Times New Roman"/>
                          <a:ea typeface="Times New Roman"/>
                        </a:rPr>
                        <a:t>4729</a:t>
                      </a:r>
                    </a:p>
                  </a:txBody>
                  <a:tcPr marL="68580" marR="68580" marT="0" marB="0" anchor="ctr"/>
                </a:tc>
              </a:tr>
              <a:tr h="402962">
                <a:tc>
                  <a:txBody>
                    <a:bodyPr/>
                    <a:lstStyle/>
                    <a:p>
                      <a:pPr marL="0" marR="0">
                        <a:spcBef>
                          <a:spcPts val="0"/>
                        </a:spcBef>
                        <a:spcAft>
                          <a:spcPts val="0"/>
                        </a:spcAft>
                      </a:pPr>
                      <a:r>
                        <a:rPr lang="en-US" sz="2000">
                          <a:latin typeface="Times New Roman"/>
                          <a:ea typeface="Times New Roman"/>
                        </a:rPr>
                        <a:t>5</a:t>
                      </a:r>
                    </a:p>
                  </a:txBody>
                  <a:tcPr marL="68580" marR="68580" marT="0" marB="0" anchor="ctr"/>
                </a:tc>
                <a:tc>
                  <a:txBody>
                    <a:bodyPr/>
                    <a:lstStyle/>
                    <a:p>
                      <a:pPr marL="0" marR="0">
                        <a:spcBef>
                          <a:spcPts val="0"/>
                        </a:spcBef>
                        <a:spcAft>
                          <a:spcPts val="0"/>
                        </a:spcAft>
                      </a:pPr>
                      <a:r>
                        <a:rPr lang="en-US" sz="2000">
                          <a:latin typeface="Times New Roman"/>
                          <a:ea typeface="Times New Roman"/>
                        </a:rPr>
                        <a:t>Borena saynt</a:t>
                      </a:r>
                    </a:p>
                  </a:txBody>
                  <a:tcPr marL="68580" marR="68580" marT="0" marB="0" anchor="ctr"/>
                </a:tc>
                <a:tc>
                  <a:txBody>
                    <a:bodyPr/>
                    <a:lstStyle/>
                    <a:p>
                      <a:pPr marL="0" marR="0">
                        <a:spcBef>
                          <a:spcPts val="0"/>
                        </a:spcBef>
                        <a:spcAft>
                          <a:spcPts val="0"/>
                        </a:spcAft>
                      </a:pPr>
                      <a:r>
                        <a:rPr lang="en-US" sz="2000" dirty="0" err="1">
                          <a:latin typeface="Times New Roman"/>
                          <a:ea typeface="Times New Roman"/>
                        </a:rPr>
                        <a:t>Amhara</a:t>
                      </a:r>
                      <a:r>
                        <a:rPr lang="en-US" sz="2000" dirty="0">
                          <a:latin typeface="Times New Roman"/>
                          <a:ea typeface="Times New Roman"/>
                        </a:rPr>
                        <a:t> R.S</a:t>
                      </a:r>
                    </a:p>
                  </a:txBody>
                  <a:tcPr marL="68580" marR="68580" marT="0" marB="0" anchor="ctr"/>
                </a:tc>
                <a:tc>
                  <a:txBody>
                    <a:bodyPr/>
                    <a:lstStyle/>
                    <a:p>
                      <a:pPr marL="0" marR="0">
                        <a:spcBef>
                          <a:spcPts val="0"/>
                        </a:spcBef>
                        <a:spcAft>
                          <a:spcPts val="0"/>
                        </a:spcAft>
                      </a:pPr>
                      <a:r>
                        <a:rPr lang="en-US" sz="2000">
                          <a:latin typeface="Times New Roman"/>
                          <a:ea typeface="Times New Roman"/>
                        </a:rPr>
                        <a:t>2001</a:t>
                      </a:r>
                    </a:p>
                  </a:txBody>
                  <a:tcPr marL="68580" marR="68580" marT="0" marB="0" anchor="ctr"/>
                </a:tc>
                <a:tc>
                  <a:txBody>
                    <a:bodyPr/>
                    <a:lstStyle/>
                    <a:p>
                      <a:pPr marL="0" marR="0">
                        <a:spcBef>
                          <a:spcPts val="0"/>
                        </a:spcBef>
                        <a:spcAft>
                          <a:spcPts val="0"/>
                        </a:spcAft>
                      </a:pPr>
                      <a:r>
                        <a:rPr lang="en-US" sz="2000" dirty="0">
                          <a:latin typeface="Times New Roman"/>
                          <a:ea typeface="Times New Roman"/>
                        </a:rPr>
                        <a:t>4325</a:t>
                      </a:r>
                    </a:p>
                  </a:txBody>
                  <a:tcPr marL="68580" marR="68580" marT="0" marB="0" anchor="ctr"/>
                </a:tc>
              </a:tr>
              <a:tr h="586993">
                <a:tc>
                  <a:txBody>
                    <a:bodyPr/>
                    <a:lstStyle/>
                    <a:p>
                      <a:pPr marL="0" marR="0">
                        <a:spcBef>
                          <a:spcPts val="0"/>
                        </a:spcBef>
                        <a:spcAft>
                          <a:spcPts val="0"/>
                        </a:spcAft>
                      </a:pPr>
                      <a:r>
                        <a:rPr lang="en-US" sz="2000">
                          <a:latin typeface="Times New Roman"/>
                          <a:ea typeface="Times New Roman"/>
                        </a:rPr>
                        <a:t>6</a:t>
                      </a:r>
                    </a:p>
                  </a:txBody>
                  <a:tcPr marL="68580" marR="68580" marT="0" marB="0" anchor="ctr"/>
                </a:tc>
                <a:tc>
                  <a:txBody>
                    <a:bodyPr/>
                    <a:lstStyle/>
                    <a:p>
                      <a:pPr marL="0" marR="0">
                        <a:spcBef>
                          <a:spcPts val="0"/>
                        </a:spcBef>
                        <a:spcAft>
                          <a:spcPts val="0"/>
                        </a:spcAft>
                      </a:pPr>
                      <a:r>
                        <a:rPr lang="en-US" sz="2000">
                          <a:latin typeface="Times New Roman"/>
                          <a:ea typeface="Times New Roman"/>
                        </a:rPr>
                        <a:t>Bale Mountains</a:t>
                      </a:r>
                    </a:p>
                  </a:txBody>
                  <a:tcPr marL="68580" marR="68580" marT="0" marB="0" anchor="ctr"/>
                </a:tc>
                <a:tc>
                  <a:txBody>
                    <a:bodyPr/>
                    <a:lstStyle/>
                    <a:p>
                      <a:pPr marL="0" marR="0">
                        <a:spcBef>
                          <a:spcPts val="0"/>
                        </a:spcBef>
                        <a:spcAft>
                          <a:spcPts val="0"/>
                        </a:spcAft>
                      </a:pPr>
                      <a:r>
                        <a:rPr lang="en-US" sz="2000">
                          <a:latin typeface="Times New Roman"/>
                          <a:ea typeface="Times New Roman"/>
                        </a:rPr>
                        <a:t>Oromiya R.S(F)</a:t>
                      </a:r>
                    </a:p>
                  </a:txBody>
                  <a:tcPr marL="68580" marR="68580" marT="0" marB="0" anchor="ctr"/>
                </a:tc>
                <a:tc>
                  <a:txBody>
                    <a:bodyPr/>
                    <a:lstStyle/>
                    <a:p>
                      <a:pPr marL="0" marR="0">
                        <a:spcBef>
                          <a:spcPts val="0"/>
                        </a:spcBef>
                        <a:spcAft>
                          <a:spcPts val="0"/>
                        </a:spcAft>
                      </a:pPr>
                      <a:r>
                        <a:rPr lang="en-US" sz="2000" dirty="0">
                          <a:latin typeface="Times New Roman"/>
                          <a:ea typeface="Times New Roman"/>
                        </a:rPr>
                        <a:t>1962</a:t>
                      </a:r>
                    </a:p>
                  </a:txBody>
                  <a:tcPr marL="68580" marR="68580" marT="0" marB="0" anchor="ctr"/>
                </a:tc>
                <a:tc>
                  <a:txBody>
                    <a:bodyPr/>
                    <a:lstStyle/>
                    <a:p>
                      <a:pPr marL="0" marR="0">
                        <a:spcBef>
                          <a:spcPts val="0"/>
                        </a:spcBef>
                        <a:spcAft>
                          <a:spcPts val="0"/>
                        </a:spcAft>
                      </a:pPr>
                      <a:r>
                        <a:rPr lang="en-US" sz="2000" dirty="0">
                          <a:latin typeface="Times New Roman"/>
                          <a:ea typeface="Times New Roman"/>
                        </a:rPr>
                        <a:t>2200</a:t>
                      </a:r>
                    </a:p>
                  </a:txBody>
                  <a:tcPr marL="68580" marR="68580" marT="0" marB="0" anchor="ctr"/>
                </a:tc>
              </a:tr>
              <a:tr h="586993">
                <a:tc>
                  <a:txBody>
                    <a:bodyPr/>
                    <a:lstStyle/>
                    <a:p>
                      <a:pPr marL="0" marR="0">
                        <a:spcBef>
                          <a:spcPts val="0"/>
                        </a:spcBef>
                        <a:spcAft>
                          <a:spcPts val="0"/>
                        </a:spcAft>
                      </a:pPr>
                      <a:r>
                        <a:rPr lang="en-US" sz="2000" dirty="0">
                          <a:latin typeface="Times New Roman"/>
                          <a:ea typeface="Times New Roman"/>
                        </a:rPr>
                        <a:t>7</a:t>
                      </a:r>
                    </a:p>
                  </a:txBody>
                  <a:tcPr marL="68580" marR="68580" marT="0" marB="0" anchor="ctr"/>
                </a:tc>
                <a:tc>
                  <a:txBody>
                    <a:bodyPr/>
                    <a:lstStyle/>
                    <a:p>
                      <a:pPr marL="0" marR="0">
                        <a:spcBef>
                          <a:spcPts val="0"/>
                        </a:spcBef>
                        <a:spcAft>
                          <a:spcPts val="0"/>
                        </a:spcAft>
                      </a:pPr>
                      <a:r>
                        <a:rPr lang="en-US" sz="2000">
                          <a:latin typeface="Times New Roman"/>
                          <a:ea typeface="Times New Roman"/>
                        </a:rPr>
                        <a:t>Abijata lakes</a:t>
                      </a:r>
                    </a:p>
                  </a:txBody>
                  <a:tcPr marL="68580" marR="68580" marT="0" marB="0" anchor="ctr"/>
                </a:tc>
                <a:tc>
                  <a:txBody>
                    <a:bodyPr/>
                    <a:lstStyle/>
                    <a:p>
                      <a:pPr marL="0" marR="0">
                        <a:spcBef>
                          <a:spcPts val="0"/>
                        </a:spcBef>
                        <a:spcAft>
                          <a:spcPts val="0"/>
                        </a:spcAft>
                      </a:pPr>
                      <a:r>
                        <a:rPr lang="en-US" sz="2000">
                          <a:latin typeface="Times New Roman"/>
                          <a:ea typeface="Times New Roman"/>
                        </a:rPr>
                        <a:t>Oromiya R.S(F)</a:t>
                      </a:r>
                    </a:p>
                  </a:txBody>
                  <a:tcPr marL="68580" marR="68580" marT="0" marB="0" anchor="ctr"/>
                </a:tc>
                <a:tc>
                  <a:txBody>
                    <a:bodyPr/>
                    <a:lstStyle/>
                    <a:p>
                      <a:pPr marL="0" marR="0">
                        <a:spcBef>
                          <a:spcPts val="0"/>
                        </a:spcBef>
                        <a:spcAft>
                          <a:spcPts val="0"/>
                        </a:spcAft>
                      </a:pPr>
                      <a:r>
                        <a:rPr lang="en-US" sz="2000">
                          <a:latin typeface="Times New Roman"/>
                          <a:ea typeface="Times New Roman"/>
                        </a:rPr>
                        <a:t>1963</a:t>
                      </a:r>
                    </a:p>
                  </a:txBody>
                  <a:tcPr marL="68580" marR="68580" marT="0" marB="0" anchor="ctr"/>
                </a:tc>
                <a:tc>
                  <a:txBody>
                    <a:bodyPr/>
                    <a:lstStyle/>
                    <a:p>
                      <a:pPr marL="0" marR="0">
                        <a:spcBef>
                          <a:spcPts val="0"/>
                        </a:spcBef>
                        <a:spcAft>
                          <a:spcPts val="0"/>
                        </a:spcAft>
                      </a:pPr>
                      <a:r>
                        <a:rPr lang="en-US" sz="2000" dirty="0">
                          <a:latin typeface="Times New Roman"/>
                          <a:ea typeface="Times New Roman"/>
                        </a:rPr>
                        <a:t>887</a:t>
                      </a:r>
                    </a:p>
                  </a:txBody>
                  <a:tcPr marL="68580" marR="68580" marT="0" marB="0" anchor="ctr"/>
                </a:tc>
              </a:tr>
              <a:tr h="586993">
                <a:tc>
                  <a:txBody>
                    <a:bodyPr/>
                    <a:lstStyle/>
                    <a:p>
                      <a:pPr marL="0" marR="0">
                        <a:spcBef>
                          <a:spcPts val="0"/>
                        </a:spcBef>
                        <a:spcAft>
                          <a:spcPts val="0"/>
                        </a:spcAft>
                      </a:pPr>
                      <a:r>
                        <a:rPr lang="en-US" sz="2000">
                          <a:latin typeface="Times New Roman"/>
                          <a:ea typeface="Times New Roman"/>
                        </a:rPr>
                        <a:t>8</a:t>
                      </a:r>
                    </a:p>
                  </a:txBody>
                  <a:tcPr marL="68580" marR="68580" marT="0" marB="0" anchor="ctr"/>
                </a:tc>
                <a:tc>
                  <a:txBody>
                    <a:bodyPr/>
                    <a:lstStyle/>
                    <a:p>
                      <a:pPr marL="0" marR="0">
                        <a:spcBef>
                          <a:spcPts val="0"/>
                        </a:spcBef>
                        <a:spcAft>
                          <a:spcPts val="0"/>
                        </a:spcAft>
                      </a:pPr>
                      <a:r>
                        <a:rPr lang="en-US" sz="2000">
                          <a:latin typeface="Times New Roman"/>
                          <a:ea typeface="Times New Roman"/>
                        </a:rPr>
                        <a:t>Omo</a:t>
                      </a:r>
                    </a:p>
                  </a:txBody>
                  <a:tcPr marL="68580" marR="68580" marT="0" marB="0" anchor="ctr"/>
                </a:tc>
                <a:tc>
                  <a:txBody>
                    <a:bodyPr/>
                    <a:lstStyle/>
                    <a:p>
                      <a:pPr marL="0" marR="0">
                        <a:spcBef>
                          <a:spcPts val="0"/>
                        </a:spcBef>
                        <a:spcAft>
                          <a:spcPts val="0"/>
                        </a:spcAft>
                      </a:pPr>
                      <a:r>
                        <a:rPr lang="en-US" sz="2000" dirty="0">
                          <a:latin typeface="Times New Roman"/>
                          <a:ea typeface="Times New Roman"/>
                        </a:rPr>
                        <a:t>S.N.N.P R.S(F)</a:t>
                      </a:r>
                    </a:p>
                  </a:txBody>
                  <a:tcPr marL="68580" marR="68580" marT="0" marB="0" anchor="ctr"/>
                </a:tc>
                <a:tc>
                  <a:txBody>
                    <a:bodyPr/>
                    <a:lstStyle/>
                    <a:p>
                      <a:pPr marL="0" marR="0">
                        <a:spcBef>
                          <a:spcPts val="0"/>
                        </a:spcBef>
                        <a:spcAft>
                          <a:spcPts val="0"/>
                        </a:spcAft>
                      </a:pPr>
                      <a:r>
                        <a:rPr lang="en-US" sz="2000" dirty="0">
                          <a:latin typeface="Times New Roman"/>
                          <a:ea typeface="Times New Roman"/>
                        </a:rPr>
                        <a:t>1959</a:t>
                      </a:r>
                    </a:p>
                  </a:txBody>
                  <a:tcPr marL="68580" marR="68580" marT="0" marB="0" anchor="ctr"/>
                </a:tc>
                <a:tc>
                  <a:txBody>
                    <a:bodyPr/>
                    <a:lstStyle/>
                    <a:p>
                      <a:pPr marL="0" marR="0">
                        <a:spcBef>
                          <a:spcPts val="0"/>
                        </a:spcBef>
                        <a:spcAft>
                          <a:spcPts val="0"/>
                        </a:spcAft>
                      </a:pPr>
                      <a:r>
                        <a:rPr lang="en-US" sz="2000" dirty="0">
                          <a:latin typeface="Times New Roman"/>
                          <a:ea typeface="Times New Roman"/>
                        </a:rPr>
                        <a:t>3566</a:t>
                      </a:r>
                    </a:p>
                  </a:txBody>
                  <a:tcPr marL="68580" marR="68580" marT="0" marB="0" anchor="ctr"/>
                </a:tc>
              </a:tr>
              <a:tr h="586993">
                <a:tc>
                  <a:txBody>
                    <a:bodyPr/>
                    <a:lstStyle/>
                    <a:p>
                      <a:pPr marL="0" marR="0">
                        <a:spcBef>
                          <a:spcPts val="0"/>
                        </a:spcBef>
                        <a:spcAft>
                          <a:spcPts val="0"/>
                        </a:spcAft>
                      </a:pPr>
                      <a:r>
                        <a:rPr lang="en-US" sz="2000" dirty="0">
                          <a:latin typeface="Times New Roman"/>
                          <a:ea typeface="Times New Roman"/>
                        </a:rPr>
                        <a:t>9</a:t>
                      </a:r>
                    </a:p>
                  </a:txBody>
                  <a:tcPr marL="68580" marR="68580" marT="0" marB="0" anchor="ctr"/>
                </a:tc>
                <a:tc>
                  <a:txBody>
                    <a:bodyPr/>
                    <a:lstStyle/>
                    <a:p>
                      <a:pPr marL="0" marR="0">
                        <a:spcBef>
                          <a:spcPts val="0"/>
                        </a:spcBef>
                        <a:spcAft>
                          <a:spcPts val="0"/>
                        </a:spcAft>
                      </a:pPr>
                      <a:r>
                        <a:rPr lang="en-US" sz="2000" dirty="0" err="1">
                          <a:latin typeface="Times New Roman"/>
                          <a:ea typeface="Times New Roman"/>
                        </a:rPr>
                        <a:t>Nech</a:t>
                      </a:r>
                      <a:r>
                        <a:rPr lang="en-US" sz="2000" dirty="0">
                          <a:latin typeface="Times New Roman"/>
                          <a:ea typeface="Times New Roman"/>
                        </a:rPr>
                        <a:t> </a:t>
                      </a:r>
                      <a:r>
                        <a:rPr lang="en-US" sz="2000" dirty="0" err="1">
                          <a:latin typeface="Times New Roman"/>
                          <a:ea typeface="Times New Roman"/>
                        </a:rPr>
                        <a:t>sar</a:t>
                      </a:r>
                      <a:endParaRPr lang="en-US" sz="2000" dirty="0">
                        <a:latin typeface="Times New Roman"/>
                        <a:ea typeface="Times New Roman"/>
                      </a:endParaRPr>
                    </a:p>
                  </a:txBody>
                  <a:tcPr marL="68580" marR="68580" marT="0" marB="0" anchor="ctr"/>
                </a:tc>
                <a:tc>
                  <a:txBody>
                    <a:bodyPr/>
                    <a:lstStyle/>
                    <a:p>
                      <a:pPr marL="0" marR="0">
                        <a:spcBef>
                          <a:spcPts val="0"/>
                        </a:spcBef>
                        <a:spcAft>
                          <a:spcPts val="0"/>
                        </a:spcAft>
                      </a:pPr>
                      <a:r>
                        <a:rPr lang="en-US" sz="2000" dirty="0">
                          <a:latin typeface="Times New Roman"/>
                          <a:ea typeface="Times New Roman"/>
                        </a:rPr>
                        <a:t>S.N.N.P R.S(F)</a:t>
                      </a:r>
                    </a:p>
                  </a:txBody>
                  <a:tcPr marL="68580" marR="68580" marT="0" marB="0" anchor="ctr"/>
                </a:tc>
                <a:tc>
                  <a:txBody>
                    <a:bodyPr/>
                    <a:lstStyle/>
                    <a:p>
                      <a:pPr marL="0" marR="0">
                        <a:spcBef>
                          <a:spcPts val="0"/>
                        </a:spcBef>
                        <a:spcAft>
                          <a:spcPts val="0"/>
                        </a:spcAft>
                      </a:pPr>
                      <a:r>
                        <a:rPr lang="en-US" sz="2000" dirty="0">
                          <a:latin typeface="Times New Roman"/>
                          <a:ea typeface="Times New Roman"/>
                        </a:rPr>
                        <a:t>1966</a:t>
                      </a:r>
                    </a:p>
                  </a:txBody>
                  <a:tcPr marL="68580" marR="68580" marT="0" marB="0" anchor="ctr"/>
                </a:tc>
                <a:tc>
                  <a:txBody>
                    <a:bodyPr/>
                    <a:lstStyle/>
                    <a:p>
                      <a:pPr marL="0" marR="0">
                        <a:spcBef>
                          <a:spcPts val="0"/>
                        </a:spcBef>
                        <a:spcAft>
                          <a:spcPts val="0"/>
                        </a:spcAft>
                      </a:pPr>
                      <a:r>
                        <a:rPr lang="en-US" sz="2000" dirty="0">
                          <a:latin typeface="Times New Roman"/>
                          <a:ea typeface="Times New Roman"/>
                        </a:rPr>
                        <a:t>514</a:t>
                      </a: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533400"/>
          <a:ext cx="8229600" cy="4658360"/>
        </p:xfrm>
        <a:graphic>
          <a:graphicData uri="http://schemas.openxmlformats.org/drawingml/2006/table">
            <a:tbl>
              <a:tblPr firstRow="1" bandRow="1">
                <a:tableStyleId>{5C22544A-7EE6-4342-B048-85BDC9FD1C3A}</a:tableStyleId>
              </a:tblPr>
              <a:tblGrid>
                <a:gridCol w="762000"/>
                <a:gridCol w="2529840"/>
                <a:gridCol w="1645920"/>
                <a:gridCol w="1645920"/>
                <a:gridCol w="1645920"/>
              </a:tblGrid>
              <a:tr h="370840">
                <a:tc>
                  <a:txBody>
                    <a:bodyPr/>
                    <a:lstStyle/>
                    <a:p>
                      <a:pPr marL="0" marR="0">
                        <a:spcBef>
                          <a:spcPts val="0"/>
                        </a:spcBef>
                        <a:spcAft>
                          <a:spcPts val="0"/>
                        </a:spcAft>
                      </a:pPr>
                      <a:r>
                        <a:rPr lang="en-US" sz="2000" dirty="0">
                          <a:latin typeface="Times New Roman"/>
                          <a:ea typeface="Times New Roman"/>
                        </a:rPr>
                        <a:t>10</a:t>
                      </a:r>
                    </a:p>
                  </a:txBody>
                  <a:tcPr marL="68580" marR="68580" marT="0" marB="0" anchor="ctr"/>
                </a:tc>
                <a:tc>
                  <a:txBody>
                    <a:bodyPr/>
                    <a:lstStyle/>
                    <a:p>
                      <a:pPr marL="0" marR="0">
                        <a:spcBef>
                          <a:spcPts val="0"/>
                        </a:spcBef>
                        <a:spcAft>
                          <a:spcPts val="0"/>
                        </a:spcAft>
                      </a:pPr>
                      <a:r>
                        <a:rPr lang="en-US" sz="2000">
                          <a:latin typeface="Times New Roman"/>
                          <a:ea typeface="Times New Roman"/>
                        </a:rPr>
                        <a:t>Mago</a:t>
                      </a:r>
                    </a:p>
                  </a:txBody>
                  <a:tcPr marL="68580" marR="68580" marT="0" marB="0" anchor="ctr"/>
                </a:tc>
                <a:tc>
                  <a:txBody>
                    <a:bodyPr/>
                    <a:lstStyle/>
                    <a:p>
                      <a:pPr marL="0" marR="0">
                        <a:spcBef>
                          <a:spcPts val="0"/>
                        </a:spcBef>
                        <a:spcAft>
                          <a:spcPts val="0"/>
                        </a:spcAft>
                      </a:pPr>
                      <a:r>
                        <a:rPr lang="en-US" sz="2000">
                          <a:latin typeface="Times New Roman"/>
                          <a:ea typeface="Times New Roman"/>
                        </a:rPr>
                        <a:t>S.N.N.P R.S</a:t>
                      </a:r>
                    </a:p>
                  </a:txBody>
                  <a:tcPr marL="68580" marR="68580" marT="0" marB="0" anchor="ctr"/>
                </a:tc>
                <a:tc>
                  <a:txBody>
                    <a:bodyPr/>
                    <a:lstStyle/>
                    <a:p>
                      <a:pPr marL="0" marR="0">
                        <a:spcBef>
                          <a:spcPts val="0"/>
                        </a:spcBef>
                        <a:spcAft>
                          <a:spcPts val="0"/>
                        </a:spcAft>
                      </a:pPr>
                      <a:r>
                        <a:rPr lang="en-US" sz="2000">
                          <a:latin typeface="Times New Roman"/>
                          <a:ea typeface="Times New Roman"/>
                        </a:rPr>
                        <a:t>1974</a:t>
                      </a:r>
                    </a:p>
                  </a:txBody>
                  <a:tcPr marL="68580" marR="68580" marT="0" marB="0" anchor="ctr"/>
                </a:tc>
                <a:tc>
                  <a:txBody>
                    <a:bodyPr/>
                    <a:lstStyle/>
                    <a:p>
                      <a:pPr marL="0" marR="0">
                        <a:spcBef>
                          <a:spcPts val="0"/>
                        </a:spcBef>
                        <a:spcAft>
                          <a:spcPts val="0"/>
                        </a:spcAft>
                      </a:pPr>
                      <a:r>
                        <a:rPr lang="en-US" sz="2000">
                          <a:latin typeface="Times New Roman"/>
                          <a:ea typeface="Times New Roman"/>
                        </a:rPr>
                        <a:t>1942</a:t>
                      </a:r>
                    </a:p>
                  </a:txBody>
                  <a:tcPr marL="68580" marR="68580" marT="0" marB="0" anchor="ctr"/>
                </a:tc>
              </a:tr>
              <a:tr h="370840">
                <a:tc>
                  <a:txBody>
                    <a:bodyPr/>
                    <a:lstStyle/>
                    <a:p>
                      <a:pPr marL="0" marR="0">
                        <a:spcBef>
                          <a:spcPts val="0"/>
                        </a:spcBef>
                        <a:spcAft>
                          <a:spcPts val="0"/>
                        </a:spcAft>
                      </a:pPr>
                      <a:r>
                        <a:rPr lang="en-US" sz="2000" dirty="0">
                          <a:latin typeface="Times New Roman"/>
                          <a:ea typeface="Times New Roman"/>
                        </a:rPr>
                        <a:t>11</a:t>
                      </a:r>
                    </a:p>
                  </a:txBody>
                  <a:tcPr marL="68580" marR="68580" marT="0" marB="0" anchor="ctr"/>
                </a:tc>
                <a:tc>
                  <a:txBody>
                    <a:bodyPr/>
                    <a:lstStyle/>
                    <a:p>
                      <a:pPr marL="0" marR="0">
                        <a:spcBef>
                          <a:spcPts val="0"/>
                        </a:spcBef>
                        <a:spcAft>
                          <a:spcPts val="0"/>
                        </a:spcAft>
                      </a:pPr>
                      <a:r>
                        <a:rPr lang="en-US" sz="2000">
                          <a:latin typeface="Times New Roman"/>
                          <a:ea typeface="Times New Roman"/>
                        </a:rPr>
                        <a:t>Chebera Churchura</a:t>
                      </a:r>
                    </a:p>
                  </a:txBody>
                  <a:tcPr marL="68580" marR="68580" marT="0" marB="0" anchor="ctr"/>
                </a:tc>
                <a:tc>
                  <a:txBody>
                    <a:bodyPr/>
                    <a:lstStyle/>
                    <a:p>
                      <a:pPr marL="0" marR="0">
                        <a:spcBef>
                          <a:spcPts val="0"/>
                        </a:spcBef>
                        <a:spcAft>
                          <a:spcPts val="0"/>
                        </a:spcAft>
                      </a:pPr>
                      <a:r>
                        <a:rPr lang="en-US" sz="2000">
                          <a:latin typeface="Times New Roman"/>
                          <a:ea typeface="Times New Roman"/>
                        </a:rPr>
                        <a:t>S.N.N.P R.S</a:t>
                      </a:r>
                    </a:p>
                  </a:txBody>
                  <a:tcPr marL="68580" marR="68580" marT="0" marB="0" anchor="ctr"/>
                </a:tc>
                <a:tc>
                  <a:txBody>
                    <a:bodyPr/>
                    <a:lstStyle/>
                    <a:p>
                      <a:pPr marL="0" marR="0">
                        <a:spcBef>
                          <a:spcPts val="0"/>
                        </a:spcBef>
                        <a:spcAft>
                          <a:spcPts val="0"/>
                        </a:spcAft>
                      </a:pPr>
                      <a:r>
                        <a:rPr lang="en-US" sz="2000">
                          <a:latin typeface="Times New Roman"/>
                          <a:ea typeface="Times New Roman"/>
                        </a:rPr>
                        <a:t>1997</a:t>
                      </a:r>
                    </a:p>
                  </a:txBody>
                  <a:tcPr marL="68580" marR="68580" marT="0" marB="0" anchor="ctr"/>
                </a:tc>
                <a:tc>
                  <a:txBody>
                    <a:bodyPr/>
                    <a:lstStyle/>
                    <a:p>
                      <a:pPr marL="0" marR="0">
                        <a:spcBef>
                          <a:spcPts val="0"/>
                        </a:spcBef>
                        <a:spcAft>
                          <a:spcPts val="0"/>
                        </a:spcAft>
                      </a:pPr>
                      <a:r>
                        <a:rPr lang="en-US" sz="2000">
                          <a:latin typeface="Times New Roman"/>
                          <a:ea typeface="Times New Roman"/>
                        </a:rPr>
                        <a:t>1190</a:t>
                      </a:r>
                    </a:p>
                  </a:txBody>
                  <a:tcPr marL="68580" marR="68580" marT="0" marB="0" anchor="ctr"/>
                </a:tc>
              </a:tr>
              <a:tr h="370840">
                <a:tc>
                  <a:txBody>
                    <a:bodyPr/>
                    <a:lstStyle/>
                    <a:p>
                      <a:pPr marL="0" marR="0">
                        <a:spcBef>
                          <a:spcPts val="0"/>
                        </a:spcBef>
                        <a:spcAft>
                          <a:spcPts val="0"/>
                        </a:spcAft>
                      </a:pPr>
                      <a:r>
                        <a:rPr lang="en-US" sz="2000" dirty="0">
                          <a:latin typeface="Times New Roman"/>
                          <a:ea typeface="Times New Roman"/>
                        </a:rPr>
                        <a:t>12</a:t>
                      </a:r>
                    </a:p>
                  </a:txBody>
                  <a:tcPr marL="68580" marR="68580" marT="0" marB="0" anchor="ctr"/>
                </a:tc>
                <a:tc>
                  <a:txBody>
                    <a:bodyPr/>
                    <a:lstStyle/>
                    <a:p>
                      <a:pPr marL="0" marR="0">
                        <a:spcBef>
                          <a:spcPts val="0"/>
                        </a:spcBef>
                        <a:spcAft>
                          <a:spcPts val="0"/>
                        </a:spcAft>
                      </a:pPr>
                      <a:r>
                        <a:rPr lang="en-US" sz="2000">
                          <a:latin typeface="Times New Roman"/>
                          <a:ea typeface="Times New Roman"/>
                        </a:rPr>
                        <a:t>Maze</a:t>
                      </a:r>
                    </a:p>
                  </a:txBody>
                  <a:tcPr marL="68580" marR="68580" marT="0" marB="0" anchor="ctr"/>
                </a:tc>
                <a:tc>
                  <a:txBody>
                    <a:bodyPr/>
                    <a:lstStyle/>
                    <a:p>
                      <a:pPr marL="0" marR="0">
                        <a:spcBef>
                          <a:spcPts val="0"/>
                        </a:spcBef>
                        <a:spcAft>
                          <a:spcPts val="0"/>
                        </a:spcAft>
                      </a:pPr>
                      <a:r>
                        <a:rPr lang="en-US" sz="2000">
                          <a:latin typeface="Times New Roman"/>
                          <a:ea typeface="Times New Roman"/>
                        </a:rPr>
                        <a:t>S.N.N.P R.S</a:t>
                      </a:r>
                    </a:p>
                  </a:txBody>
                  <a:tcPr marL="68580" marR="68580" marT="0" marB="0" anchor="ctr"/>
                </a:tc>
                <a:tc>
                  <a:txBody>
                    <a:bodyPr/>
                    <a:lstStyle/>
                    <a:p>
                      <a:pPr marL="0" marR="0">
                        <a:spcBef>
                          <a:spcPts val="0"/>
                        </a:spcBef>
                        <a:spcAft>
                          <a:spcPts val="0"/>
                        </a:spcAft>
                      </a:pPr>
                      <a:r>
                        <a:rPr lang="en-US" sz="2000">
                          <a:latin typeface="Times New Roman"/>
                          <a:ea typeface="Times New Roman"/>
                        </a:rPr>
                        <a:t>1997</a:t>
                      </a:r>
                    </a:p>
                  </a:txBody>
                  <a:tcPr marL="68580" marR="68580" marT="0" marB="0" anchor="ctr"/>
                </a:tc>
                <a:tc>
                  <a:txBody>
                    <a:bodyPr/>
                    <a:lstStyle/>
                    <a:p>
                      <a:pPr marL="0" marR="0">
                        <a:spcBef>
                          <a:spcPts val="0"/>
                        </a:spcBef>
                        <a:spcAft>
                          <a:spcPts val="0"/>
                        </a:spcAft>
                      </a:pPr>
                      <a:r>
                        <a:rPr lang="en-US" sz="2000">
                          <a:latin typeface="Times New Roman"/>
                          <a:ea typeface="Times New Roman"/>
                        </a:rPr>
                        <a:t>202</a:t>
                      </a:r>
                    </a:p>
                  </a:txBody>
                  <a:tcPr marL="68580" marR="68580" marT="0" marB="0" anchor="ctr"/>
                </a:tc>
              </a:tr>
              <a:tr h="370840">
                <a:tc>
                  <a:txBody>
                    <a:bodyPr/>
                    <a:lstStyle/>
                    <a:p>
                      <a:pPr marL="0" marR="0">
                        <a:spcBef>
                          <a:spcPts val="0"/>
                        </a:spcBef>
                        <a:spcAft>
                          <a:spcPts val="0"/>
                        </a:spcAft>
                      </a:pPr>
                      <a:r>
                        <a:rPr lang="en-US" sz="2000" dirty="0">
                          <a:latin typeface="Times New Roman"/>
                          <a:ea typeface="Times New Roman"/>
                        </a:rPr>
                        <a:t>13</a:t>
                      </a:r>
                    </a:p>
                  </a:txBody>
                  <a:tcPr marL="68580" marR="68580" marT="0" marB="0" anchor="ctr"/>
                </a:tc>
                <a:tc>
                  <a:txBody>
                    <a:bodyPr/>
                    <a:lstStyle/>
                    <a:p>
                      <a:pPr marL="0" marR="0">
                        <a:spcBef>
                          <a:spcPts val="0"/>
                        </a:spcBef>
                        <a:spcAft>
                          <a:spcPts val="0"/>
                        </a:spcAft>
                      </a:pPr>
                      <a:r>
                        <a:rPr lang="en-US" sz="2000">
                          <a:latin typeface="Times New Roman"/>
                          <a:ea typeface="Times New Roman"/>
                        </a:rPr>
                        <a:t>Yangudi-rassa</a:t>
                      </a:r>
                    </a:p>
                  </a:txBody>
                  <a:tcPr marL="68580" marR="68580" marT="0" marB="0" anchor="ctr"/>
                </a:tc>
                <a:tc>
                  <a:txBody>
                    <a:bodyPr/>
                    <a:lstStyle/>
                    <a:p>
                      <a:pPr marL="0" marR="0">
                        <a:spcBef>
                          <a:spcPts val="0"/>
                        </a:spcBef>
                        <a:spcAft>
                          <a:spcPts val="0"/>
                        </a:spcAft>
                      </a:pPr>
                      <a:r>
                        <a:rPr lang="en-US" sz="2000">
                          <a:latin typeface="Times New Roman"/>
                          <a:ea typeface="Times New Roman"/>
                        </a:rPr>
                        <a:t>Afar R.S(F)</a:t>
                      </a:r>
                    </a:p>
                  </a:txBody>
                  <a:tcPr marL="68580" marR="68580" marT="0" marB="0" anchor="ctr"/>
                </a:tc>
                <a:tc>
                  <a:txBody>
                    <a:bodyPr/>
                    <a:lstStyle/>
                    <a:p>
                      <a:pPr marL="0" marR="0">
                        <a:spcBef>
                          <a:spcPts val="0"/>
                        </a:spcBef>
                        <a:spcAft>
                          <a:spcPts val="0"/>
                        </a:spcAft>
                      </a:pPr>
                      <a:r>
                        <a:rPr lang="en-US" sz="2000">
                          <a:latin typeface="Times New Roman"/>
                          <a:ea typeface="Times New Roman"/>
                        </a:rPr>
                        <a:t>1969</a:t>
                      </a:r>
                    </a:p>
                  </a:txBody>
                  <a:tcPr marL="68580" marR="68580" marT="0" marB="0" anchor="ctr"/>
                </a:tc>
                <a:tc>
                  <a:txBody>
                    <a:bodyPr/>
                    <a:lstStyle/>
                    <a:p>
                      <a:pPr marL="0" marR="0">
                        <a:spcBef>
                          <a:spcPts val="0"/>
                        </a:spcBef>
                        <a:spcAft>
                          <a:spcPts val="0"/>
                        </a:spcAft>
                      </a:pPr>
                      <a:r>
                        <a:rPr lang="en-US" sz="2000">
                          <a:latin typeface="Times New Roman"/>
                          <a:ea typeface="Times New Roman"/>
                        </a:rPr>
                        <a:t>4731</a:t>
                      </a:r>
                    </a:p>
                  </a:txBody>
                  <a:tcPr marL="68580" marR="68580" marT="0" marB="0" anchor="ctr"/>
                </a:tc>
              </a:tr>
              <a:tr h="370840">
                <a:tc>
                  <a:txBody>
                    <a:bodyPr/>
                    <a:lstStyle/>
                    <a:p>
                      <a:pPr marL="0" marR="0">
                        <a:spcBef>
                          <a:spcPts val="0"/>
                        </a:spcBef>
                        <a:spcAft>
                          <a:spcPts val="0"/>
                        </a:spcAft>
                      </a:pPr>
                      <a:r>
                        <a:rPr lang="en-US" sz="2000" dirty="0">
                          <a:latin typeface="Times New Roman"/>
                          <a:ea typeface="Times New Roman"/>
                        </a:rPr>
                        <a:t>14</a:t>
                      </a:r>
                    </a:p>
                  </a:txBody>
                  <a:tcPr marL="68580" marR="68580" marT="0" marB="0" anchor="ctr"/>
                </a:tc>
                <a:tc>
                  <a:txBody>
                    <a:bodyPr/>
                    <a:lstStyle/>
                    <a:p>
                      <a:pPr marL="0" marR="0">
                        <a:spcBef>
                          <a:spcPts val="0"/>
                        </a:spcBef>
                        <a:spcAft>
                          <a:spcPts val="0"/>
                        </a:spcAft>
                      </a:pPr>
                      <a:r>
                        <a:rPr lang="en-US" sz="2000" dirty="0" err="1">
                          <a:latin typeface="Times New Roman"/>
                          <a:ea typeface="Times New Roman"/>
                        </a:rPr>
                        <a:t>Gambela</a:t>
                      </a:r>
                      <a:endParaRPr lang="en-US" sz="2000" dirty="0">
                        <a:latin typeface="Times New Roman"/>
                        <a:ea typeface="Times New Roman"/>
                      </a:endParaRPr>
                    </a:p>
                  </a:txBody>
                  <a:tcPr marL="68580" marR="68580" marT="0" marB="0" anchor="ctr"/>
                </a:tc>
                <a:tc>
                  <a:txBody>
                    <a:bodyPr/>
                    <a:lstStyle/>
                    <a:p>
                      <a:pPr marL="0" marR="0">
                        <a:spcBef>
                          <a:spcPts val="0"/>
                        </a:spcBef>
                        <a:spcAft>
                          <a:spcPts val="0"/>
                        </a:spcAft>
                      </a:pPr>
                      <a:r>
                        <a:rPr lang="en-US" sz="2000">
                          <a:latin typeface="Times New Roman"/>
                          <a:ea typeface="Times New Roman"/>
                        </a:rPr>
                        <a:t>Gambela R.S(F)</a:t>
                      </a:r>
                    </a:p>
                  </a:txBody>
                  <a:tcPr marL="68580" marR="68580" marT="0" marB="0" anchor="ctr"/>
                </a:tc>
                <a:tc>
                  <a:txBody>
                    <a:bodyPr/>
                    <a:lstStyle/>
                    <a:p>
                      <a:pPr marL="0" marR="0">
                        <a:spcBef>
                          <a:spcPts val="0"/>
                        </a:spcBef>
                        <a:spcAft>
                          <a:spcPts val="0"/>
                        </a:spcAft>
                      </a:pPr>
                      <a:r>
                        <a:rPr lang="en-US" sz="2000">
                          <a:latin typeface="Times New Roman"/>
                          <a:ea typeface="Times New Roman"/>
                        </a:rPr>
                        <a:t>1966</a:t>
                      </a:r>
                    </a:p>
                  </a:txBody>
                  <a:tcPr marL="68580" marR="68580" marT="0" marB="0" anchor="ctr"/>
                </a:tc>
                <a:tc>
                  <a:txBody>
                    <a:bodyPr/>
                    <a:lstStyle/>
                    <a:p>
                      <a:pPr marL="0" marR="0">
                        <a:spcBef>
                          <a:spcPts val="0"/>
                        </a:spcBef>
                        <a:spcAft>
                          <a:spcPts val="0"/>
                        </a:spcAft>
                      </a:pPr>
                      <a:r>
                        <a:rPr lang="en-US" sz="2000" dirty="0">
                          <a:latin typeface="Times New Roman"/>
                          <a:ea typeface="Times New Roman"/>
                        </a:rPr>
                        <a:t>5061</a:t>
                      </a:r>
                    </a:p>
                  </a:txBody>
                  <a:tcPr marL="68580" marR="68580" marT="0" marB="0" anchor="ctr"/>
                </a:tc>
              </a:tr>
              <a:tr h="370840">
                <a:tc>
                  <a:txBody>
                    <a:bodyPr/>
                    <a:lstStyle/>
                    <a:p>
                      <a:pPr marL="0" marR="0">
                        <a:spcBef>
                          <a:spcPts val="0"/>
                        </a:spcBef>
                        <a:spcAft>
                          <a:spcPts val="0"/>
                        </a:spcAft>
                      </a:pPr>
                      <a:r>
                        <a:rPr lang="en-US" sz="2000" dirty="0">
                          <a:latin typeface="Times New Roman"/>
                          <a:ea typeface="Times New Roman"/>
                        </a:rPr>
                        <a:t>15</a:t>
                      </a:r>
                    </a:p>
                  </a:txBody>
                  <a:tcPr marL="68580" marR="68580" marT="0" marB="0" anchor="ctr"/>
                </a:tc>
                <a:tc>
                  <a:txBody>
                    <a:bodyPr/>
                    <a:lstStyle/>
                    <a:p>
                      <a:pPr marL="0" marR="0">
                        <a:spcBef>
                          <a:spcPts val="0"/>
                        </a:spcBef>
                        <a:spcAft>
                          <a:spcPts val="0"/>
                        </a:spcAft>
                      </a:pPr>
                      <a:r>
                        <a:rPr lang="en-US" sz="2000" dirty="0" err="1">
                          <a:latin typeface="Times New Roman"/>
                          <a:ea typeface="Times New Roman"/>
                        </a:rPr>
                        <a:t>Geraile</a:t>
                      </a:r>
                      <a:endParaRPr lang="en-US" sz="2000" dirty="0">
                        <a:latin typeface="Times New Roman"/>
                        <a:ea typeface="Times New Roman"/>
                      </a:endParaRPr>
                    </a:p>
                  </a:txBody>
                  <a:tcPr marL="68580" marR="68580" marT="0" marB="0" anchor="ctr"/>
                </a:tc>
                <a:tc>
                  <a:txBody>
                    <a:bodyPr/>
                    <a:lstStyle/>
                    <a:p>
                      <a:pPr marL="0" marR="0">
                        <a:spcBef>
                          <a:spcPts val="0"/>
                        </a:spcBef>
                        <a:spcAft>
                          <a:spcPts val="0"/>
                        </a:spcAft>
                      </a:pPr>
                      <a:r>
                        <a:rPr lang="en-US" sz="2000" dirty="0">
                          <a:latin typeface="Times New Roman"/>
                          <a:ea typeface="Times New Roman"/>
                        </a:rPr>
                        <a:t>Somali R.S (F)</a:t>
                      </a:r>
                    </a:p>
                  </a:txBody>
                  <a:tcPr marL="68580" marR="68580" marT="0" marB="0" anchor="ctr"/>
                </a:tc>
                <a:tc>
                  <a:txBody>
                    <a:bodyPr/>
                    <a:lstStyle/>
                    <a:p>
                      <a:pPr marL="0" marR="0">
                        <a:spcBef>
                          <a:spcPts val="0"/>
                        </a:spcBef>
                        <a:spcAft>
                          <a:spcPts val="0"/>
                        </a:spcAft>
                      </a:pPr>
                      <a:r>
                        <a:rPr lang="en-US" sz="2000" dirty="0">
                          <a:latin typeface="Times New Roman"/>
                          <a:ea typeface="Times New Roman"/>
                        </a:rPr>
                        <a:t>1998</a:t>
                      </a:r>
                    </a:p>
                  </a:txBody>
                  <a:tcPr marL="68580" marR="68580" marT="0" marB="0" anchor="ctr"/>
                </a:tc>
                <a:tc>
                  <a:txBody>
                    <a:bodyPr/>
                    <a:lstStyle/>
                    <a:p>
                      <a:pPr marL="0" marR="0">
                        <a:spcBef>
                          <a:spcPts val="0"/>
                        </a:spcBef>
                        <a:spcAft>
                          <a:spcPts val="0"/>
                        </a:spcAft>
                      </a:pPr>
                      <a:r>
                        <a:rPr lang="en-US" sz="2000" dirty="0">
                          <a:latin typeface="Times New Roman"/>
                          <a:ea typeface="Times New Roman"/>
                        </a:rPr>
                        <a:t>3558</a:t>
                      </a:r>
                    </a:p>
                  </a:txBody>
                  <a:tcPr marL="68580" marR="68580" marT="0" marB="0" anchor="ctr"/>
                </a:tc>
              </a:tr>
              <a:tr h="370840">
                <a:tc>
                  <a:txBody>
                    <a:bodyPr/>
                    <a:lstStyle/>
                    <a:p>
                      <a:pPr marL="0" marR="0">
                        <a:spcBef>
                          <a:spcPts val="0"/>
                        </a:spcBef>
                        <a:spcAft>
                          <a:spcPts val="0"/>
                        </a:spcAft>
                      </a:pPr>
                      <a:r>
                        <a:rPr lang="en-US" sz="2000">
                          <a:latin typeface="Times New Roman"/>
                          <a:ea typeface="Times New Roman"/>
                        </a:rPr>
                        <a:t>16</a:t>
                      </a:r>
                    </a:p>
                  </a:txBody>
                  <a:tcPr marL="68580" marR="68580" marT="0" marB="0" anchor="ctr"/>
                </a:tc>
                <a:tc>
                  <a:txBody>
                    <a:bodyPr/>
                    <a:lstStyle/>
                    <a:p>
                      <a:pPr marL="0" marR="0">
                        <a:spcBef>
                          <a:spcPts val="0"/>
                        </a:spcBef>
                        <a:spcAft>
                          <a:spcPts val="0"/>
                        </a:spcAft>
                      </a:pPr>
                      <a:r>
                        <a:rPr lang="en-US" sz="2000">
                          <a:latin typeface="Times New Roman"/>
                          <a:ea typeface="Times New Roman"/>
                        </a:rPr>
                        <a:t>Dati Wolel</a:t>
                      </a:r>
                    </a:p>
                  </a:txBody>
                  <a:tcPr marL="68580" marR="68580" marT="0" marB="0" anchor="ctr"/>
                </a:tc>
                <a:tc>
                  <a:txBody>
                    <a:bodyPr/>
                    <a:lstStyle/>
                    <a:p>
                      <a:pPr marL="0" marR="0">
                        <a:spcBef>
                          <a:spcPts val="0"/>
                        </a:spcBef>
                        <a:spcAft>
                          <a:spcPts val="0"/>
                        </a:spcAft>
                      </a:pPr>
                      <a:r>
                        <a:rPr lang="en-US" sz="2000" dirty="0" err="1">
                          <a:latin typeface="Times New Roman"/>
                          <a:ea typeface="Times New Roman"/>
                        </a:rPr>
                        <a:t>Oromia</a:t>
                      </a:r>
                      <a:r>
                        <a:rPr lang="en-US" sz="2000" dirty="0">
                          <a:latin typeface="Times New Roman"/>
                          <a:ea typeface="Times New Roman"/>
                        </a:rPr>
                        <a:t> R.S</a:t>
                      </a:r>
                    </a:p>
                  </a:txBody>
                  <a:tcPr marL="68580" marR="68580" marT="0" marB="0" anchor="ctr"/>
                </a:tc>
                <a:tc>
                  <a:txBody>
                    <a:bodyPr/>
                    <a:lstStyle/>
                    <a:p>
                      <a:pPr marL="0" marR="0">
                        <a:spcBef>
                          <a:spcPts val="0"/>
                        </a:spcBef>
                        <a:spcAft>
                          <a:spcPts val="0"/>
                        </a:spcAft>
                      </a:pPr>
                      <a:r>
                        <a:rPr lang="en-US" sz="2000">
                          <a:latin typeface="Times New Roman"/>
                          <a:ea typeface="Times New Roman"/>
                        </a:rPr>
                        <a:t>1998</a:t>
                      </a:r>
                    </a:p>
                  </a:txBody>
                  <a:tcPr marL="68580" marR="68580" marT="0" marB="0" anchor="ctr"/>
                </a:tc>
                <a:tc>
                  <a:txBody>
                    <a:bodyPr/>
                    <a:lstStyle/>
                    <a:p>
                      <a:pPr marL="0" marR="0">
                        <a:spcBef>
                          <a:spcPts val="0"/>
                        </a:spcBef>
                        <a:spcAft>
                          <a:spcPts val="0"/>
                        </a:spcAft>
                      </a:pPr>
                      <a:r>
                        <a:rPr lang="en-US" sz="2000">
                          <a:latin typeface="Times New Roman"/>
                          <a:ea typeface="Times New Roman"/>
                        </a:rPr>
                        <a:t>431</a:t>
                      </a:r>
                    </a:p>
                  </a:txBody>
                  <a:tcPr marL="68580" marR="68580" marT="0" marB="0" anchor="ctr"/>
                </a:tc>
              </a:tr>
              <a:tr h="370840">
                <a:tc>
                  <a:txBody>
                    <a:bodyPr/>
                    <a:lstStyle/>
                    <a:p>
                      <a:pPr marL="0" marR="0">
                        <a:spcBef>
                          <a:spcPts val="0"/>
                        </a:spcBef>
                        <a:spcAft>
                          <a:spcPts val="0"/>
                        </a:spcAft>
                      </a:pPr>
                      <a:r>
                        <a:rPr lang="en-US" sz="2000">
                          <a:latin typeface="Times New Roman"/>
                          <a:ea typeface="Times New Roman"/>
                        </a:rPr>
                        <a:t>17</a:t>
                      </a:r>
                    </a:p>
                  </a:txBody>
                  <a:tcPr marL="68580" marR="68580" marT="0" marB="0" anchor="ctr"/>
                </a:tc>
                <a:tc>
                  <a:txBody>
                    <a:bodyPr/>
                    <a:lstStyle/>
                    <a:p>
                      <a:pPr marL="0" marR="0">
                        <a:spcBef>
                          <a:spcPts val="0"/>
                        </a:spcBef>
                        <a:spcAft>
                          <a:spcPts val="0"/>
                        </a:spcAft>
                      </a:pPr>
                      <a:r>
                        <a:rPr lang="en-US" sz="2000">
                          <a:latin typeface="Times New Roman"/>
                          <a:ea typeface="Times New Roman"/>
                        </a:rPr>
                        <a:t>Yabello</a:t>
                      </a:r>
                    </a:p>
                  </a:txBody>
                  <a:tcPr marL="68580" marR="68580" marT="0" marB="0" anchor="ctr"/>
                </a:tc>
                <a:tc>
                  <a:txBody>
                    <a:bodyPr/>
                    <a:lstStyle/>
                    <a:p>
                      <a:pPr marL="0" marR="0">
                        <a:spcBef>
                          <a:spcPts val="0"/>
                        </a:spcBef>
                        <a:spcAft>
                          <a:spcPts val="0"/>
                        </a:spcAft>
                      </a:pPr>
                      <a:r>
                        <a:rPr lang="en-US" sz="2000" dirty="0" err="1">
                          <a:latin typeface="Times New Roman"/>
                          <a:ea typeface="Times New Roman"/>
                        </a:rPr>
                        <a:t>Oromia</a:t>
                      </a:r>
                      <a:r>
                        <a:rPr lang="en-US" sz="2000" dirty="0">
                          <a:latin typeface="Times New Roman"/>
                          <a:ea typeface="Times New Roman"/>
                        </a:rPr>
                        <a:t> R.S</a:t>
                      </a:r>
                    </a:p>
                  </a:txBody>
                  <a:tcPr marL="68580" marR="68580" marT="0" marB="0" anchor="ctr"/>
                </a:tc>
                <a:tc>
                  <a:txBody>
                    <a:bodyPr/>
                    <a:lstStyle/>
                    <a:p>
                      <a:pPr marL="0" marR="0">
                        <a:spcBef>
                          <a:spcPts val="0"/>
                        </a:spcBef>
                        <a:spcAft>
                          <a:spcPts val="0"/>
                        </a:spcAft>
                      </a:pPr>
                      <a:r>
                        <a:rPr lang="en-US" sz="2000">
                          <a:latin typeface="Times New Roman"/>
                          <a:ea typeface="Times New Roman"/>
                        </a:rPr>
                        <a:t>1978</a:t>
                      </a:r>
                    </a:p>
                  </a:txBody>
                  <a:tcPr marL="68580" marR="68580" marT="0" marB="0" anchor="ctr"/>
                </a:tc>
                <a:tc>
                  <a:txBody>
                    <a:bodyPr/>
                    <a:lstStyle/>
                    <a:p>
                      <a:pPr marL="0" marR="0">
                        <a:spcBef>
                          <a:spcPts val="0"/>
                        </a:spcBef>
                        <a:spcAft>
                          <a:spcPts val="0"/>
                        </a:spcAft>
                      </a:pPr>
                      <a:r>
                        <a:rPr lang="en-US" sz="2000">
                          <a:latin typeface="Times New Roman"/>
                          <a:ea typeface="Times New Roman"/>
                        </a:rPr>
                        <a:t>2500</a:t>
                      </a:r>
                    </a:p>
                  </a:txBody>
                  <a:tcPr marL="68580" marR="68580" marT="0" marB="0" anchor="ctr"/>
                </a:tc>
              </a:tr>
              <a:tr h="370840">
                <a:tc>
                  <a:txBody>
                    <a:bodyPr/>
                    <a:lstStyle/>
                    <a:p>
                      <a:pPr marL="0" marR="0">
                        <a:spcBef>
                          <a:spcPts val="0"/>
                        </a:spcBef>
                        <a:spcAft>
                          <a:spcPts val="0"/>
                        </a:spcAft>
                      </a:pPr>
                      <a:r>
                        <a:rPr lang="en-US" sz="2000">
                          <a:latin typeface="Times New Roman"/>
                          <a:ea typeface="Times New Roman"/>
                        </a:rPr>
                        <a:t>18</a:t>
                      </a:r>
                    </a:p>
                  </a:txBody>
                  <a:tcPr marL="68580" marR="68580" marT="0" marB="0" anchor="ctr"/>
                </a:tc>
                <a:tc>
                  <a:txBody>
                    <a:bodyPr/>
                    <a:lstStyle/>
                    <a:p>
                      <a:pPr marL="0" marR="0">
                        <a:spcBef>
                          <a:spcPts val="0"/>
                        </a:spcBef>
                        <a:spcAft>
                          <a:spcPts val="0"/>
                        </a:spcAft>
                      </a:pPr>
                      <a:r>
                        <a:rPr lang="en-US" sz="2000">
                          <a:latin typeface="Times New Roman"/>
                          <a:ea typeface="Times New Roman"/>
                        </a:rPr>
                        <a:t>Gibe Sheleko</a:t>
                      </a:r>
                    </a:p>
                  </a:txBody>
                  <a:tcPr marL="68580" marR="68580" marT="0" marB="0" anchor="ctr"/>
                </a:tc>
                <a:tc>
                  <a:txBody>
                    <a:bodyPr/>
                    <a:lstStyle/>
                    <a:p>
                      <a:pPr marL="0" marR="0">
                        <a:spcBef>
                          <a:spcPts val="0"/>
                        </a:spcBef>
                        <a:spcAft>
                          <a:spcPts val="0"/>
                        </a:spcAft>
                      </a:pPr>
                      <a:r>
                        <a:rPr lang="en-US" sz="2000">
                          <a:latin typeface="Times New Roman"/>
                          <a:ea typeface="Times New Roman"/>
                        </a:rPr>
                        <a:t>S.N.N.P R.S</a:t>
                      </a:r>
                    </a:p>
                  </a:txBody>
                  <a:tcPr marL="68580" marR="68580" marT="0" marB="0" anchor="ctr"/>
                </a:tc>
                <a:tc>
                  <a:txBody>
                    <a:bodyPr/>
                    <a:lstStyle/>
                    <a:p>
                      <a:pPr marL="0" marR="0">
                        <a:spcBef>
                          <a:spcPts val="0"/>
                        </a:spcBef>
                        <a:spcAft>
                          <a:spcPts val="0"/>
                        </a:spcAft>
                      </a:pPr>
                      <a:r>
                        <a:rPr lang="en-US" sz="2000">
                          <a:latin typeface="Times New Roman"/>
                          <a:ea typeface="Times New Roman"/>
                        </a:rPr>
                        <a:t>2001</a:t>
                      </a:r>
                    </a:p>
                  </a:txBody>
                  <a:tcPr marL="68580" marR="68580" marT="0" marB="0" anchor="ctr"/>
                </a:tc>
                <a:tc>
                  <a:txBody>
                    <a:bodyPr/>
                    <a:lstStyle/>
                    <a:p>
                      <a:pPr marL="0" marR="0">
                        <a:spcBef>
                          <a:spcPts val="0"/>
                        </a:spcBef>
                        <a:spcAft>
                          <a:spcPts val="0"/>
                        </a:spcAft>
                      </a:pPr>
                      <a:r>
                        <a:rPr lang="en-US" sz="2000" dirty="0">
                          <a:latin typeface="Times New Roman"/>
                          <a:ea typeface="Times New Roman"/>
                        </a:rPr>
                        <a:t>248</a:t>
                      </a:r>
                    </a:p>
                  </a:txBody>
                  <a:tcPr marL="68580" marR="68580" marT="0" marB="0" anchor="ctr"/>
                </a:tc>
              </a:tr>
              <a:tr h="472440">
                <a:tc>
                  <a:txBody>
                    <a:bodyPr/>
                    <a:lstStyle/>
                    <a:p>
                      <a:pPr marL="0" marR="0">
                        <a:spcBef>
                          <a:spcPts val="0"/>
                        </a:spcBef>
                        <a:spcAft>
                          <a:spcPts val="0"/>
                        </a:spcAft>
                      </a:pPr>
                      <a:r>
                        <a:rPr lang="en-US" sz="2000" dirty="0">
                          <a:latin typeface="Times New Roman"/>
                          <a:ea typeface="Times New Roman"/>
                        </a:rPr>
                        <a:t>19</a:t>
                      </a:r>
                    </a:p>
                  </a:txBody>
                  <a:tcPr marL="68580" marR="68580" marT="0" marB="0" anchor="ctr"/>
                </a:tc>
                <a:tc>
                  <a:txBody>
                    <a:bodyPr/>
                    <a:lstStyle/>
                    <a:p>
                      <a:pPr marL="0" marR="0">
                        <a:spcBef>
                          <a:spcPts val="0"/>
                        </a:spcBef>
                        <a:spcAft>
                          <a:spcPts val="0"/>
                        </a:spcAft>
                      </a:pPr>
                      <a:r>
                        <a:rPr lang="en-US" sz="2000">
                          <a:latin typeface="Times New Roman"/>
                          <a:ea typeface="Times New Roman"/>
                        </a:rPr>
                        <a:t>Loka Abaya</a:t>
                      </a:r>
                    </a:p>
                  </a:txBody>
                  <a:tcPr marL="68580" marR="68580" marT="0" marB="0" anchor="ctr"/>
                </a:tc>
                <a:tc>
                  <a:txBody>
                    <a:bodyPr/>
                    <a:lstStyle/>
                    <a:p>
                      <a:pPr marL="0" marR="0">
                        <a:spcBef>
                          <a:spcPts val="0"/>
                        </a:spcBef>
                        <a:spcAft>
                          <a:spcPts val="0"/>
                        </a:spcAft>
                      </a:pPr>
                      <a:r>
                        <a:rPr lang="en-US" sz="2000">
                          <a:latin typeface="Times New Roman"/>
                          <a:ea typeface="Times New Roman"/>
                        </a:rPr>
                        <a:t>S.N.N.P R.S</a:t>
                      </a:r>
                    </a:p>
                  </a:txBody>
                  <a:tcPr marL="68580" marR="68580" marT="0" marB="0" anchor="ctr"/>
                </a:tc>
                <a:tc>
                  <a:txBody>
                    <a:bodyPr/>
                    <a:lstStyle/>
                    <a:p>
                      <a:pPr marL="0" marR="0">
                        <a:spcBef>
                          <a:spcPts val="0"/>
                        </a:spcBef>
                        <a:spcAft>
                          <a:spcPts val="0"/>
                        </a:spcAft>
                      </a:pPr>
                      <a:r>
                        <a:rPr lang="en-US" sz="2000">
                          <a:latin typeface="Times New Roman"/>
                          <a:ea typeface="Times New Roman"/>
                        </a:rPr>
                        <a:t>2001</a:t>
                      </a:r>
                    </a:p>
                  </a:txBody>
                  <a:tcPr marL="68580" marR="68580" marT="0" marB="0" anchor="ctr"/>
                </a:tc>
                <a:tc>
                  <a:txBody>
                    <a:bodyPr/>
                    <a:lstStyle/>
                    <a:p>
                      <a:pPr marL="0" marR="0">
                        <a:spcBef>
                          <a:spcPts val="0"/>
                        </a:spcBef>
                        <a:spcAft>
                          <a:spcPts val="0"/>
                        </a:spcAft>
                      </a:pPr>
                      <a:r>
                        <a:rPr lang="en-US" sz="2000" dirty="0">
                          <a:latin typeface="Times New Roman"/>
                          <a:ea typeface="Times New Roman"/>
                        </a:rPr>
                        <a:t>500</a:t>
                      </a:r>
                    </a:p>
                  </a:txBody>
                  <a:tcPr marL="68580" marR="68580" marT="0" marB="0" anchor="ctr"/>
                </a:tc>
              </a:tr>
              <a:tr h="370840">
                <a:tc>
                  <a:txBody>
                    <a:bodyPr/>
                    <a:lstStyle/>
                    <a:p>
                      <a:pPr marL="0" marR="0">
                        <a:spcBef>
                          <a:spcPts val="0"/>
                        </a:spcBef>
                        <a:spcAft>
                          <a:spcPts val="0"/>
                        </a:spcAft>
                      </a:pPr>
                      <a:r>
                        <a:rPr lang="en-US" sz="2000" dirty="0">
                          <a:latin typeface="Times New Roman"/>
                          <a:ea typeface="Times New Roman"/>
                        </a:rPr>
                        <a:t>20</a:t>
                      </a:r>
                    </a:p>
                  </a:txBody>
                  <a:tcPr marL="68580" marR="68580" marT="0" marB="0" anchor="ctr"/>
                </a:tc>
                <a:tc>
                  <a:txBody>
                    <a:bodyPr/>
                    <a:lstStyle/>
                    <a:p>
                      <a:pPr marL="0" marR="0">
                        <a:spcBef>
                          <a:spcPts val="0"/>
                        </a:spcBef>
                        <a:spcAft>
                          <a:spcPts val="0"/>
                        </a:spcAft>
                      </a:pPr>
                      <a:r>
                        <a:rPr lang="en-US" sz="2000" dirty="0" err="1">
                          <a:latin typeface="Times New Roman"/>
                          <a:ea typeface="Times New Roman"/>
                        </a:rPr>
                        <a:t>Kafeta</a:t>
                      </a:r>
                      <a:r>
                        <a:rPr lang="en-US" sz="2000" dirty="0">
                          <a:latin typeface="Times New Roman"/>
                          <a:ea typeface="Times New Roman"/>
                        </a:rPr>
                        <a:t> </a:t>
                      </a:r>
                      <a:r>
                        <a:rPr lang="en-US" sz="2000" dirty="0" err="1">
                          <a:latin typeface="Times New Roman"/>
                          <a:ea typeface="Times New Roman"/>
                        </a:rPr>
                        <a:t>Shiraro</a:t>
                      </a:r>
                      <a:endParaRPr lang="en-US" sz="2000" dirty="0">
                        <a:latin typeface="Times New Roman"/>
                        <a:ea typeface="Times New Roman"/>
                      </a:endParaRPr>
                    </a:p>
                  </a:txBody>
                  <a:tcPr marL="68580" marR="68580" marT="0" marB="0" anchor="ctr"/>
                </a:tc>
                <a:tc>
                  <a:txBody>
                    <a:bodyPr/>
                    <a:lstStyle/>
                    <a:p>
                      <a:pPr marL="0" marR="0">
                        <a:spcBef>
                          <a:spcPts val="0"/>
                        </a:spcBef>
                        <a:spcAft>
                          <a:spcPts val="0"/>
                        </a:spcAft>
                      </a:pPr>
                      <a:r>
                        <a:rPr lang="en-US" sz="2000" dirty="0" err="1">
                          <a:latin typeface="Times New Roman"/>
                          <a:ea typeface="Times New Roman"/>
                        </a:rPr>
                        <a:t>Tigray</a:t>
                      </a:r>
                      <a:r>
                        <a:rPr lang="en-US" sz="2000" dirty="0">
                          <a:latin typeface="Times New Roman"/>
                          <a:ea typeface="Times New Roman"/>
                        </a:rPr>
                        <a:t> R.S(F)</a:t>
                      </a:r>
                    </a:p>
                  </a:txBody>
                  <a:tcPr marL="68580" marR="68580" marT="0" marB="0" anchor="ctr"/>
                </a:tc>
                <a:tc>
                  <a:txBody>
                    <a:bodyPr/>
                    <a:lstStyle/>
                    <a:p>
                      <a:pPr marL="0" marR="0">
                        <a:spcBef>
                          <a:spcPts val="0"/>
                        </a:spcBef>
                        <a:spcAft>
                          <a:spcPts val="0"/>
                        </a:spcAft>
                      </a:pPr>
                      <a:r>
                        <a:rPr lang="en-US" sz="2000" dirty="0">
                          <a:latin typeface="Times New Roman"/>
                          <a:ea typeface="Times New Roman"/>
                        </a:rPr>
                        <a:t>1999</a:t>
                      </a:r>
                    </a:p>
                  </a:txBody>
                  <a:tcPr marL="68580" marR="68580" marT="0" marB="0" anchor="ctr"/>
                </a:tc>
                <a:tc>
                  <a:txBody>
                    <a:bodyPr/>
                    <a:lstStyle/>
                    <a:p>
                      <a:pPr marL="0" marR="0">
                        <a:spcBef>
                          <a:spcPts val="0"/>
                        </a:spcBef>
                        <a:spcAft>
                          <a:spcPts val="0"/>
                        </a:spcAft>
                      </a:pPr>
                      <a:r>
                        <a:rPr lang="en-US" sz="2000" dirty="0">
                          <a:latin typeface="Times New Roman"/>
                          <a:ea typeface="Times New Roman"/>
                        </a:rPr>
                        <a:t>5000</a:t>
                      </a: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381000"/>
          <a:ext cx="8229600" cy="2560320"/>
        </p:xfrm>
        <a:graphic>
          <a:graphicData uri="http://schemas.openxmlformats.org/drawingml/2006/table">
            <a:tbl>
              <a:tblPr firstRow="1" bandRow="1">
                <a:tableStyleId>{5C22544A-7EE6-4342-B048-85BDC9FD1C3A}</a:tableStyleId>
              </a:tblPr>
              <a:tblGrid>
                <a:gridCol w="762000"/>
                <a:gridCol w="2529840"/>
                <a:gridCol w="1645920"/>
                <a:gridCol w="1645920"/>
                <a:gridCol w="1645920"/>
              </a:tblGrid>
              <a:tr h="370840">
                <a:tc>
                  <a:txBody>
                    <a:bodyPr/>
                    <a:lstStyle/>
                    <a:p>
                      <a:r>
                        <a:rPr lang="en-US" sz="1800" dirty="0" smtClean="0">
                          <a:latin typeface="Times New Roman" pitchFamily="18" charset="0"/>
                          <a:cs typeface="Times New Roman" pitchFamily="18" charset="0"/>
                        </a:rPr>
                        <a:t>21</a:t>
                      </a:r>
                      <a:endParaRPr lang="en-US" sz="1800" dirty="0">
                        <a:latin typeface="Times New Roman" pitchFamily="18" charset="0"/>
                        <a:cs typeface="Times New Roman" pitchFamily="18" charset="0"/>
                      </a:endParaRPr>
                    </a:p>
                  </a:txBody>
                  <a:tcPr/>
                </a:tc>
                <a:tc>
                  <a:txBody>
                    <a:bodyPr/>
                    <a:lstStyle/>
                    <a:p>
                      <a:r>
                        <a:rPr lang="en-US" sz="1800" dirty="0" err="1" smtClean="0">
                          <a:latin typeface="Times New Roman" pitchFamily="18" charset="0"/>
                          <a:cs typeface="Times New Roman" pitchFamily="18" charset="0"/>
                        </a:rPr>
                        <a:t>Bakusa</a:t>
                      </a:r>
                      <a:endParaRPr lang="en-US" sz="18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latin typeface="Times New Roman" pitchFamily="18" charset="0"/>
                          <a:ea typeface="Times New Roman"/>
                          <a:cs typeface="Times New Roman" pitchFamily="18" charset="0"/>
                        </a:rPr>
                        <a:t>Amhara</a:t>
                      </a:r>
                      <a:r>
                        <a:rPr lang="en-US" sz="1800" dirty="0" smtClean="0">
                          <a:latin typeface="Times New Roman" pitchFamily="18" charset="0"/>
                          <a:ea typeface="Times New Roman"/>
                          <a:cs typeface="Times New Roman" pitchFamily="18" charset="0"/>
                        </a:rPr>
                        <a:t> R.S (R) </a:t>
                      </a:r>
                    </a:p>
                  </a:txBody>
                  <a:tcPr/>
                </a:tc>
                <a:tc>
                  <a:txBody>
                    <a:bodyPr/>
                    <a:lstStyle/>
                    <a:p>
                      <a:r>
                        <a:rPr lang="en-US" sz="1800" dirty="0" smtClean="0">
                          <a:latin typeface="Times New Roman" pitchFamily="18" charset="0"/>
                          <a:cs typeface="Times New Roman" pitchFamily="18" charset="0"/>
                        </a:rPr>
                        <a:t>2000</a:t>
                      </a:r>
                      <a:endParaRPr lang="en-US" sz="1800" dirty="0">
                        <a:latin typeface="Times New Roman" pitchFamily="18" charset="0"/>
                        <a:cs typeface="Times New Roman" pitchFamily="18" charset="0"/>
                      </a:endParaRPr>
                    </a:p>
                  </a:txBody>
                  <a:tcPr/>
                </a:tc>
                <a:tc>
                  <a:txBody>
                    <a:bodyPr/>
                    <a:lstStyle/>
                    <a:p>
                      <a:endParaRPr lang="en-US" sz="1800" dirty="0">
                        <a:latin typeface="Times New Roman" pitchFamily="18" charset="0"/>
                        <a:cs typeface="Times New Roman" pitchFamily="18" charset="0"/>
                      </a:endParaRPr>
                    </a:p>
                  </a:txBody>
                  <a:tcPr/>
                </a:tc>
              </a:tr>
              <a:tr h="370840">
                <a:tc>
                  <a:txBody>
                    <a:bodyPr/>
                    <a:lstStyle/>
                    <a:p>
                      <a:r>
                        <a:rPr lang="en-US" sz="1800" dirty="0" smtClean="0">
                          <a:latin typeface="Times New Roman" pitchFamily="18" charset="0"/>
                          <a:cs typeface="Times New Roman" pitchFamily="18" charset="0"/>
                        </a:rPr>
                        <a:t>22</a:t>
                      </a:r>
                      <a:endParaRPr lang="en-US" sz="1800" dirty="0">
                        <a:latin typeface="Times New Roman" pitchFamily="18" charset="0"/>
                        <a:cs typeface="Times New Roman" pitchFamily="18" charset="0"/>
                      </a:endParaRPr>
                    </a:p>
                  </a:txBody>
                  <a:tcPr/>
                </a:tc>
                <a:tc>
                  <a:txBody>
                    <a:bodyPr/>
                    <a:lstStyle/>
                    <a:p>
                      <a:r>
                        <a:rPr lang="en-US" sz="1800" dirty="0" err="1" smtClean="0">
                          <a:latin typeface="Times New Roman" pitchFamily="18" charset="0"/>
                          <a:cs typeface="Times New Roman" pitchFamily="18" charset="0"/>
                        </a:rPr>
                        <a:t>Borena</a:t>
                      </a:r>
                      <a:r>
                        <a:rPr lang="en-US" sz="1800" dirty="0" smtClean="0">
                          <a:latin typeface="Times New Roman" pitchFamily="18" charset="0"/>
                          <a:cs typeface="Times New Roman" pitchFamily="18" charset="0"/>
                        </a:rPr>
                        <a:t>/</a:t>
                      </a:r>
                      <a:r>
                        <a:rPr lang="en-US" sz="1800" dirty="0" err="1" smtClean="0">
                          <a:latin typeface="Times New Roman" pitchFamily="18" charset="0"/>
                          <a:cs typeface="Times New Roman" pitchFamily="18" charset="0"/>
                        </a:rPr>
                        <a:t>Yabelo</a:t>
                      </a:r>
                      <a:endParaRPr lang="en-US" sz="1800" dirty="0">
                        <a:latin typeface="Times New Roman" pitchFamily="18" charset="0"/>
                        <a:cs typeface="Times New Roman" pitchFamily="18" charset="0"/>
                      </a:endParaRPr>
                    </a:p>
                  </a:txBody>
                  <a:tcPr/>
                </a:tc>
                <a:tc>
                  <a:txBody>
                    <a:bodyPr/>
                    <a:lstStyle/>
                    <a:p>
                      <a:pPr marL="0" marR="0">
                        <a:spcBef>
                          <a:spcPts val="0"/>
                        </a:spcBef>
                        <a:spcAft>
                          <a:spcPts val="0"/>
                        </a:spcAft>
                      </a:pPr>
                      <a:r>
                        <a:rPr lang="en-US" sz="1800" dirty="0" err="1" smtClean="0">
                          <a:latin typeface="Times New Roman" pitchFamily="18" charset="0"/>
                          <a:ea typeface="Times New Roman"/>
                          <a:cs typeface="Times New Roman" pitchFamily="18" charset="0"/>
                        </a:rPr>
                        <a:t>Oromia</a:t>
                      </a:r>
                      <a:r>
                        <a:rPr lang="en-US" sz="1800" dirty="0" smtClean="0">
                          <a:latin typeface="Times New Roman" pitchFamily="18" charset="0"/>
                          <a:ea typeface="Times New Roman"/>
                          <a:cs typeface="Times New Roman" pitchFamily="18" charset="0"/>
                        </a:rPr>
                        <a:t> R.S</a:t>
                      </a:r>
                    </a:p>
                    <a:p>
                      <a:r>
                        <a:rPr lang="en-US" sz="1800" dirty="0" smtClean="0">
                          <a:latin typeface="Times New Roman" pitchFamily="18" charset="0"/>
                          <a:cs typeface="Times New Roman" pitchFamily="18" charset="0"/>
                        </a:rPr>
                        <a:t> (R) </a:t>
                      </a:r>
                      <a:endParaRPr lang="en-US" sz="1800" dirty="0">
                        <a:latin typeface="Times New Roman" pitchFamily="18" charset="0"/>
                        <a:cs typeface="Times New Roman" pitchFamily="18" charset="0"/>
                      </a:endParaRPr>
                    </a:p>
                  </a:txBody>
                  <a:tcPr/>
                </a:tc>
                <a:tc>
                  <a:txBody>
                    <a:bodyPr/>
                    <a:lstStyle/>
                    <a:p>
                      <a:r>
                        <a:rPr lang="en-US" sz="1800" dirty="0" smtClean="0">
                          <a:latin typeface="Times New Roman" pitchFamily="18" charset="0"/>
                          <a:cs typeface="Times New Roman" pitchFamily="18" charset="0"/>
                        </a:rPr>
                        <a:t>1978</a:t>
                      </a:r>
                      <a:endParaRPr lang="en-US" sz="1800" dirty="0">
                        <a:latin typeface="Times New Roman" pitchFamily="18" charset="0"/>
                        <a:cs typeface="Times New Roman" pitchFamily="18" charset="0"/>
                      </a:endParaRPr>
                    </a:p>
                  </a:txBody>
                  <a:tcPr/>
                </a:tc>
                <a:tc>
                  <a:txBody>
                    <a:bodyPr/>
                    <a:lstStyle/>
                    <a:p>
                      <a:r>
                        <a:rPr lang="en-US" sz="1800" dirty="0" smtClean="0">
                          <a:latin typeface="Times New Roman" pitchFamily="18" charset="0"/>
                          <a:cs typeface="Times New Roman" pitchFamily="18" charset="0"/>
                        </a:rPr>
                        <a:t>1000</a:t>
                      </a:r>
                      <a:endParaRPr lang="en-US" sz="1800" dirty="0">
                        <a:latin typeface="Times New Roman" pitchFamily="18" charset="0"/>
                        <a:cs typeface="Times New Roman" pitchFamily="18" charset="0"/>
                      </a:endParaRPr>
                    </a:p>
                  </a:txBody>
                  <a:tcPr/>
                </a:tc>
              </a:tr>
              <a:tr h="370840">
                <a:tc>
                  <a:txBody>
                    <a:bodyPr/>
                    <a:lstStyle/>
                    <a:p>
                      <a:r>
                        <a:rPr lang="en-US" sz="1800" dirty="0" smtClean="0">
                          <a:latin typeface="Times New Roman" pitchFamily="18" charset="0"/>
                          <a:cs typeface="Times New Roman" pitchFamily="18" charset="0"/>
                        </a:rPr>
                        <a:t>23</a:t>
                      </a:r>
                      <a:endParaRPr lang="en-US" sz="1800" dirty="0">
                        <a:latin typeface="Times New Roman" pitchFamily="18" charset="0"/>
                        <a:cs typeface="Times New Roman" pitchFamily="18" charset="0"/>
                      </a:endParaRPr>
                    </a:p>
                  </a:txBody>
                  <a:tcPr/>
                </a:tc>
                <a:tc>
                  <a:txBody>
                    <a:bodyPr/>
                    <a:lstStyle/>
                    <a:p>
                      <a:r>
                        <a:rPr lang="en-US" sz="1800" dirty="0" err="1" smtClean="0">
                          <a:latin typeface="Times New Roman" pitchFamily="18" charset="0"/>
                          <a:cs typeface="Times New Roman" pitchFamily="18" charset="0"/>
                        </a:rPr>
                        <a:t>Alidege</a:t>
                      </a:r>
                      <a:endParaRPr lang="en-US" sz="18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latin typeface="Times New Roman" pitchFamily="18" charset="0"/>
                          <a:ea typeface="Times New Roman"/>
                          <a:cs typeface="Times New Roman" pitchFamily="18" charset="0"/>
                        </a:rPr>
                        <a:t>Oromia</a:t>
                      </a:r>
                      <a:r>
                        <a:rPr lang="en-US" sz="1800" dirty="0" smtClean="0">
                          <a:latin typeface="Times New Roman" pitchFamily="18" charset="0"/>
                          <a:ea typeface="Times New Roman"/>
                          <a:cs typeface="Times New Roman" pitchFamily="18" charset="0"/>
                        </a:rPr>
                        <a:t> R.S &amp; </a:t>
                      </a:r>
                      <a:r>
                        <a:rPr lang="en-US" sz="1800" dirty="0" err="1" smtClean="0">
                          <a:latin typeface="Times New Roman" pitchFamily="18" charset="0"/>
                          <a:ea typeface="Times New Roman"/>
                          <a:cs typeface="Times New Roman" pitchFamily="18" charset="0"/>
                        </a:rPr>
                        <a:t>AfarR.S</a:t>
                      </a:r>
                      <a:r>
                        <a:rPr lang="en-US" sz="1800" dirty="0" smtClean="0">
                          <a:latin typeface="Times New Roman" pitchFamily="18" charset="0"/>
                          <a:ea typeface="Times New Roman"/>
                          <a:cs typeface="Times New Roman" pitchFamily="18" charset="0"/>
                        </a:rPr>
                        <a:t>(F)</a:t>
                      </a:r>
                    </a:p>
                  </a:txBody>
                  <a:tcPr/>
                </a:tc>
                <a:tc>
                  <a:txBody>
                    <a:bodyPr/>
                    <a:lstStyle/>
                    <a:p>
                      <a:r>
                        <a:rPr lang="en-US" sz="1800" dirty="0" smtClean="0">
                          <a:latin typeface="Times New Roman" pitchFamily="18" charset="0"/>
                          <a:cs typeface="Times New Roman" pitchFamily="18" charset="0"/>
                        </a:rPr>
                        <a:t>2006</a:t>
                      </a:r>
                      <a:endParaRPr lang="en-US" sz="1800" dirty="0">
                        <a:latin typeface="Times New Roman" pitchFamily="18" charset="0"/>
                        <a:cs typeface="Times New Roman" pitchFamily="18" charset="0"/>
                      </a:endParaRPr>
                    </a:p>
                  </a:txBody>
                  <a:tcPr/>
                </a:tc>
                <a:tc>
                  <a:txBody>
                    <a:bodyPr/>
                    <a:lstStyle/>
                    <a:p>
                      <a:r>
                        <a:rPr lang="en-US" sz="1800" dirty="0" smtClean="0">
                          <a:latin typeface="Times New Roman" pitchFamily="18" charset="0"/>
                          <a:cs typeface="Times New Roman" pitchFamily="18" charset="0"/>
                        </a:rPr>
                        <a:t>1099</a:t>
                      </a:r>
                      <a:endParaRPr lang="en-US" sz="1800" dirty="0">
                        <a:latin typeface="Times New Roman" pitchFamily="18" charset="0"/>
                        <a:cs typeface="Times New Roman" pitchFamily="18" charset="0"/>
                      </a:endParaRPr>
                    </a:p>
                  </a:txBody>
                  <a:tcPr/>
                </a:tc>
              </a:tr>
              <a:tr h="370840">
                <a:tc>
                  <a:txBody>
                    <a:bodyPr/>
                    <a:lstStyle/>
                    <a:p>
                      <a:r>
                        <a:rPr lang="en-US" sz="1800" dirty="0" smtClean="0">
                          <a:latin typeface="Times New Roman" pitchFamily="18" charset="0"/>
                          <a:cs typeface="Times New Roman" pitchFamily="18" charset="0"/>
                        </a:rPr>
                        <a:t>24</a:t>
                      </a:r>
                      <a:endParaRPr lang="en-US" sz="1800" dirty="0">
                        <a:latin typeface="Times New Roman" pitchFamily="18" charset="0"/>
                        <a:cs typeface="Times New Roman" pitchFamily="18" charset="0"/>
                      </a:endParaRPr>
                    </a:p>
                  </a:txBody>
                  <a:tcPr/>
                </a:tc>
                <a:tc>
                  <a:txBody>
                    <a:bodyPr/>
                    <a:lstStyle/>
                    <a:p>
                      <a:r>
                        <a:rPr lang="en-US" sz="1800" dirty="0" err="1" smtClean="0">
                          <a:latin typeface="Times New Roman" pitchFamily="18" charset="0"/>
                          <a:cs typeface="Times New Roman" pitchFamily="18" charset="0"/>
                        </a:rPr>
                        <a:t>Bejmiz</a:t>
                      </a:r>
                      <a:r>
                        <a:rPr lang="en-US" sz="18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a:txBody>
                  <a:tcPr/>
                </a:tc>
                <a:tc>
                  <a:txBody>
                    <a:bodyPr/>
                    <a:lstStyle/>
                    <a:p>
                      <a:r>
                        <a:rPr lang="en-US" sz="1800" dirty="0" err="1" smtClean="0">
                          <a:latin typeface="Times New Roman" pitchFamily="18" charset="0"/>
                          <a:cs typeface="Times New Roman" pitchFamily="18" charset="0"/>
                        </a:rPr>
                        <a:t>Benishangu</a:t>
                      </a:r>
                      <a:r>
                        <a:rPr lang="en-US" sz="1800" baseline="0" dirty="0" err="1" smtClean="0">
                          <a:latin typeface="Times New Roman" pitchFamily="18" charset="0"/>
                          <a:cs typeface="Times New Roman" pitchFamily="18" charset="0"/>
                        </a:rPr>
                        <a:t>l</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Gumz</a:t>
                      </a:r>
                      <a:r>
                        <a:rPr lang="en-US" sz="1800" baseline="0" dirty="0" smtClean="0">
                          <a:latin typeface="Times New Roman" pitchFamily="18" charset="0"/>
                          <a:cs typeface="Times New Roman" pitchFamily="18" charset="0"/>
                        </a:rPr>
                        <a:t> R.S</a:t>
                      </a:r>
                      <a:endParaRPr lang="en-US" sz="1800" dirty="0">
                        <a:latin typeface="Times New Roman" pitchFamily="18" charset="0"/>
                        <a:cs typeface="Times New Roman" pitchFamily="18" charset="0"/>
                      </a:endParaRPr>
                    </a:p>
                  </a:txBody>
                  <a:tcPr/>
                </a:tc>
                <a:tc>
                  <a:txBody>
                    <a:bodyPr/>
                    <a:lstStyle/>
                    <a:p>
                      <a:r>
                        <a:rPr lang="en-US" sz="1800" dirty="0" smtClean="0">
                          <a:latin typeface="Times New Roman" pitchFamily="18" charset="0"/>
                          <a:cs typeface="Times New Roman" pitchFamily="18" charset="0"/>
                        </a:rPr>
                        <a:t>2006</a:t>
                      </a:r>
                      <a:endParaRPr lang="en-US" sz="1800" dirty="0">
                        <a:latin typeface="Times New Roman" pitchFamily="18" charset="0"/>
                        <a:cs typeface="Times New Roman" pitchFamily="18" charset="0"/>
                      </a:endParaRPr>
                    </a:p>
                  </a:txBody>
                  <a:tcPr/>
                </a:tc>
                <a:tc>
                  <a:txBody>
                    <a:bodyPr/>
                    <a:lstStyle/>
                    <a:p>
                      <a:r>
                        <a:rPr lang="en-US" sz="1800" dirty="0" smtClean="0">
                          <a:latin typeface="Times New Roman" pitchFamily="18" charset="0"/>
                          <a:cs typeface="Times New Roman" pitchFamily="18" charset="0"/>
                        </a:rPr>
                        <a:t>1685</a:t>
                      </a:r>
                      <a:endParaRPr lang="en-US" sz="1800" dirty="0">
                        <a:latin typeface="Times New Roman" pitchFamily="18" charset="0"/>
                        <a:cs typeface="Times New Roman" pitchFamily="18" charset="0"/>
                      </a:endParaRPr>
                    </a:p>
                  </a:txBody>
                  <a:tcPr/>
                </a:tc>
              </a:tr>
            </a:tbl>
          </a:graphicData>
        </a:graphic>
      </p:graphicFrame>
      <p:sp>
        <p:nvSpPr>
          <p:cNvPr id="5" name="Rectangle 4"/>
          <p:cNvSpPr/>
          <p:nvPr/>
        </p:nvSpPr>
        <p:spPr>
          <a:xfrm>
            <a:off x="533400" y="3505200"/>
            <a:ext cx="5715000" cy="677108"/>
          </a:xfrm>
          <a:prstGeom prst="rect">
            <a:avLst/>
          </a:prstGeom>
        </p:spPr>
        <p:txBody>
          <a:bodyPr wrap="square">
            <a:spAutoFit/>
          </a:bodyPr>
          <a:lstStyle/>
          <a:p>
            <a:r>
              <a:rPr lang="en-US" b="1" dirty="0" smtClean="0">
                <a:latin typeface="Times New Roman" pitchFamily="18" charset="0"/>
                <a:cs typeface="Times New Roman" pitchFamily="18" charset="0"/>
              </a:rPr>
              <a:t>Note: ‘ R.S ’ stands for Regional State.</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(F) ’ stands </a:t>
            </a:r>
            <a:r>
              <a:rPr lang="en-US" sz="2000" b="1" dirty="0" smtClean="0">
                <a:latin typeface="Times New Roman" pitchFamily="18" charset="0"/>
                <a:cs typeface="Times New Roman" pitchFamily="18" charset="0"/>
              </a:rPr>
              <a:t>for</a:t>
            </a:r>
            <a:r>
              <a:rPr lang="en-US" b="1" dirty="0" smtClean="0">
                <a:latin typeface="Times New Roman" pitchFamily="18" charset="0"/>
                <a:cs typeface="Times New Roman" pitchFamily="18" charset="0"/>
              </a:rPr>
              <a:t> Administering by Federal government</a:t>
            </a:r>
            <a:endParaRPr lang="en-US"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just"/>
            <a:r>
              <a:rPr lang="en-GB" sz="2400" dirty="0">
                <a:latin typeface="Times New Roman" pitchFamily="18" charset="0"/>
                <a:cs typeface="Times New Roman" pitchFamily="18" charset="0"/>
              </a:rPr>
              <a:t>A species that needs reintroduction is usually one whose existence has become threatened or endangered in the wild. </a:t>
            </a:r>
            <a:endParaRPr lang="en-GB" sz="2400" dirty="0" smtClean="0">
              <a:latin typeface="Times New Roman" pitchFamily="18" charset="0"/>
              <a:cs typeface="Times New Roman" pitchFamily="18" charset="0"/>
            </a:endParaRPr>
          </a:p>
          <a:p>
            <a:pPr algn="just"/>
            <a:r>
              <a:rPr lang="en-GB" sz="2400" dirty="0" smtClean="0">
                <a:latin typeface="Times New Roman" pitchFamily="18" charset="0"/>
                <a:cs typeface="Times New Roman" pitchFamily="18" charset="0"/>
              </a:rPr>
              <a:t>Because </a:t>
            </a:r>
            <a:r>
              <a:rPr lang="en-GB" sz="2400" dirty="0">
                <a:latin typeface="Times New Roman" pitchFamily="18" charset="0"/>
                <a:cs typeface="Times New Roman" pitchFamily="18" charset="0"/>
              </a:rPr>
              <a:t>reintroduction may involve returning native species to localities where they had been extirpated, some prefer the term "reestablishment</a:t>
            </a:r>
            <a:r>
              <a:rPr lang="en-GB" sz="2400" dirty="0" smtClean="0">
                <a:latin typeface="Times New Roman" pitchFamily="18" charset="0"/>
                <a:cs typeface="Times New Roman" pitchFamily="18" charset="0"/>
              </a:rPr>
              <a:t>".   </a:t>
            </a:r>
          </a:p>
          <a:p>
            <a:pPr algn="just"/>
            <a:r>
              <a:rPr lang="en-US" sz="2400" dirty="0">
                <a:latin typeface="Times New Roman" pitchFamily="18" charset="0"/>
                <a:cs typeface="Times New Roman" pitchFamily="18" charset="0"/>
              </a:rPr>
              <a:t>Reintroduction and translocation are both important tools for population and species management.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Translocation </a:t>
            </a:r>
            <a:r>
              <a:rPr lang="en-US" sz="2400" dirty="0">
                <a:latin typeface="Times New Roman" pitchFamily="18" charset="0"/>
                <a:cs typeface="Times New Roman" pitchFamily="18" charset="0"/>
              </a:rPr>
              <a:t>moves wild-caught animals from one natural location to another, while Reintroduction moves captive-born animals into their natural historical range</a:t>
            </a:r>
            <a:r>
              <a:rPr lang="en-US" sz="2400" dirty="0" smtClean="0">
                <a:latin typeface="Times New Roman" pitchFamily="18" charset="0"/>
                <a:cs typeface="Times New Roman" pitchFamily="18" charset="0"/>
              </a:rPr>
              <a:t>.  </a:t>
            </a:r>
          </a:p>
          <a:p>
            <a:pPr algn="just"/>
            <a:r>
              <a:rPr lang="en-US" sz="2400" dirty="0">
                <a:latin typeface="Times New Roman" pitchFamily="18" charset="0"/>
                <a:cs typeface="Times New Roman" pitchFamily="18" charset="0"/>
              </a:rPr>
              <a:t>Much of the behavioral research required to obtain reproduction will also be critical for reintroduction, which depends on the development of behaviorally competent individuals.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219200"/>
          <a:ext cx="7772400" cy="1483360"/>
        </p:xfrm>
        <a:graphic>
          <a:graphicData uri="http://schemas.openxmlformats.org/drawingml/2006/table">
            <a:tbl>
              <a:tblPr firstRow="1" bandRow="1">
                <a:tableStyleId>{5C22544A-7EE6-4342-B048-85BDC9FD1C3A}</a:tableStyleId>
              </a:tblPr>
              <a:tblGrid>
                <a:gridCol w="1007533"/>
                <a:gridCol w="2101427"/>
                <a:gridCol w="1554480"/>
                <a:gridCol w="1554480"/>
                <a:gridCol w="1554480"/>
              </a:tblGrid>
              <a:tr h="370840">
                <a:tc>
                  <a:txBody>
                    <a:bodyPr/>
                    <a:lstStyle/>
                    <a:p>
                      <a:r>
                        <a:rPr lang="en-US" dirty="0" smtClean="0"/>
                        <a:t>No</a:t>
                      </a:r>
                      <a:endParaRPr lang="en-US" dirty="0"/>
                    </a:p>
                  </a:txBody>
                  <a:tcPr/>
                </a:tc>
                <a:tc>
                  <a:txBody>
                    <a:bodyPr/>
                    <a:lstStyle/>
                    <a:p>
                      <a:pPr marL="0" marR="0">
                        <a:spcBef>
                          <a:spcPts val="0"/>
                        </a:spcBef>
                        <a:spcAft>
                          <a:spcPts val="0"/>
                        </a:spcAft>
                      </a:pPr>
                      <a:r>
                        <a:rPr lang="en-US" sz="1200" dirty="0">
                          <a:latin typeface="Times New Roman"/>
                          <a:ea typeface="Times New Roman"/>
                        </a:rPr>
                        <a:t>Name of </a:t>
                      </a:r>
                      <a:r>
                        <a:rPr lang="en-US" sz="1200" dirty="0" smtClean="0">
                          <a:latin typeface="Times New Roman"/>
                          <a:ea typeface="Times New Roman"/>
                        </a:rPr>
                        <a:t>the  Sanctuaries</a:t>
                      </a:r>
                      <a:endParaRPr lang="en-US" sz="1200" dirty="0">
                        <a:latin typeface="Times New Roman"/>
                        <a:ea typeface="Times New Roman"/>
                      </a:endParaRPr>
                    </a:p>
                  </a:txBody>
                  <a:tcPr marL="68580" marR="68580" marT="0" marB="0" anchor="ctr"/>
                </a:tc>
                <a:tc>
                  <a:txBody>
                    <a:bodyPr/>
                    <a:lstStyle/>
                    <a:p>
                      <a:pPr marL="0" marR="0">
                        <a:spcBef>
                          <a:spcPts val="0"/>
                        </a:spcBef>
                        <a:spcAft>
                          <a:spcPts val="0"/>
                        </a:spcAft>
                      </a:pPr>
                      <a:r>
                        <a:rPr lang="en-US" sz="1200">
                          <a:latin typeface="Times New Roman"/>
                          <a:ea typeface="Times New Roman"/>
                        </a:rPr>
                        <a:t>Location</a:t>
                      </a:r>
                    </a:p>
                  </a:txBody>
                  <a:tcPr marL="68580" marR="68580" marT="0" marB="0" anchor="ctr"/>
                </a:tc>
                <a:tc>
                  <a:txBody>
                    <a:bodyPr/>
                    <a:lstStyle/>
                    <a:p>
                      <a:pPr marL="0" marR="0">
                        <a:spcBef>
                          <a:spcPts val="0"/>
                        </a:spcBef>
                        <a:spcAft>
                          <a:spcPts val="0"/>
                        </a:spcAft>
                      </a:pPr>
                      <a:r>
                        <a:rPr lang="en-US" sz="1200">
                          <a:latin typeface="Times New Roman"/>
                          <a:ea typeface="Times New Roman"/>
                        </a:rPr>
                        <a:t>Year established</a:t>
                      </a:r>
                    </a:p>
                  </a:txBody>
                  <a:tcPr marL="68580" marR="68580" marT="0" marB="0" anchor="ctr"/>
                </a:tc>
                <a:tc>
                  <a:txBody>
                    <a:bodyPr/>
                    <a:lstStyle/>
                    <a:p>
                      <a:pPr marL="0" marR="0">
                        <a:spcBef>
                          <a:spcPts val="0"/>
                        </a:spcBef>
                        <a:spcAft>
                          <a:spcPts val="0"/>
                        </a:spcAft>
                      </a:pPr>
                      <a:r>
                        <a:rPr lang="en-US" sz="1200" dirty="0">
                          <a:latin typeface="Times New Roman"/>
                          <a:ea typeface="Times New Roman"/>
                        </a:rPr>
                        <a:t>Area</a:t>
                      </a:r>
                      <a:br>
                        <a:rPr lang="en-US" sz="1200" dirty="0">
                          <a:latin typeface="Times New Roman"/>
                          <a:ea typeface="Times New Roman"/>
                        </a:rPr>
                      </a:br>
                      <a:r>
                        <a:rPr lang="en-US" sz="1200" dirty="0">
                          <a:latin typeface="Times New Roman"/>
                          <a:ea typeface="Times New Roman"/>
                        </a:rPr>
                        <a:t>In km2</a:t>
                      </a:r>
                    </a:p>
                  </a:txBody>
                  <a:tcPr marL="68580" marR="68580" marT="0" marB="0" anchor="ctr"/>
                </a:tc>
              </a:tr>
              <a:tr h="370840">
                <a:tc>
                  <a:txBody>
                    <a:bodyPr/>
                    <a:lstStyle/>
                    <a:p>
                      <a:r>
                        <a:rPr lang="en-US" dirty="0" smtClean="0"/>
                        <a:t>1</a:t>
                      </a:r>
                      <a:endParaRPr lang="en-US" dirty="0"/>
                    </a:p>
                  </a:txBody>
                  <a:tcPr/>
                </a:tc>
                <a:tc>
                  <a:txBody>
                    <a:bodyPr/>
                    <a:lstStyle/>
                    <a:p>
                      <a:pPr marL="0" marR="0">
                        <a:spcBef>
                          <a:spcPts val="0"/>
                        </a:spcBef>
                        <a:spcAft>
                          <a:spcPts val="0"/>
                        </a:spcAft>
                      </a:pPr>
                      <a:r>
                        <a:rPr lang="en-US" sz="1200" dirty="0" err="1">
                          <a:latin typeface="Times New Roman"/>
                          <a:ea typeface="Times New Roman"/>
                        </a:rPr>
                        <a:t>Babile</a:t>
                      </a:r>
                      <a:r>
                        <a:rPr lang="en-US" sz="1200" dirty="0">
                          <a:latin typeface="Times New Roman"/>
                          <a:ea typeface="Times New Roman"/>
                        </a:rPr>
                        <a:t> elephant</a:t>
                      </a:r>
                    </a:p>
                  </a:txBody>
                  <a:tcPr marL="68580" marR="68580" marT="0" marB="0" anchor="ctr"/>
                </a:tc>
                <a:tc>
                  <a:txBody>
                    <a:bodyPr/>
                    <a:lstStyle/>
                    <a:p>
                      <a:pPr marL="0" marR="0">
                        <a:spcBef>
                          <a:spcPts val="0"/>
                        </a:spcBef>
                        <a:spcAft>
                          <a:spcPts val="0"/>
                        </a:spcAft>
                      </a:pPr>
                      <a:r>
                        <a:rPr lang="en-US" sz="1200">
                          <a:latin typeface="Times New Roman"/>
                          <a:ea typeface="Times New Roman"/>
                        </a:rPr>
                        <a:t>Oromiya &amp; Somali R.(F)</a:t>
                      </a:r>
                    </a:p>
                  </a:txBody>
                  <a:tcPr marL="68580" marR="68580" marT="0" marB="0" anchor="ctr"/>
                </a:tc>
                <a:tc>
                  <a:txBody>
                    <a:bodyPr/>
                    <a:lstStyle/>
                    <a:p>
                      <a:pPr marL="0" marR="0">
                        <a:spcBef>
                          <a:spcPts val="0"/>
                        </a:spcBef>
                        <a:spcAft>
                          <a:spcPts val="0"/>
                        </a:spcAft>
                      </a:pPr>
                      <a:r>
                        <a:rPr lang="en-US" sz="1200">
                          <a:latin typeface="Times New Roman"/>
                          <a:ea typeface="Times New Roman"/>
                        </a:rPr>
                        <a:t>1962</a:t>
                      </a:r>
                    </a:p>
                  </a:txBody>
                  <a:tcPr marL="68580" marR="68580" marT="0" marB="0" anchor="ctr"/>
                </a:tc>
                <a:tc>
                  <a:txBody>
                    <a:bodyPr/>
                    <a:lstStyle/>
                    <a:p>
                      <a:pPr marL="0" marR="0">
                        <a:spcBef>
                          <a:spcPts val="0"/>
                        </a:spcBef>
                        <a:spcAft>
                          <a:spcPts val="0"/>
                        </a:spcAft>
                      </a:pPr>
                      <a:r>
                        <a:rPr lang="en-US" sz="1200" dirty="0" smtClean="0">
                          <a:latin typeface="Times New Roman"/>
                          <a:ea typeface="Times New Roman"/>
                        </a:rPr>
                        <a:t>69873</a:t>
                      </a:r>
                      <a:endParaRPr lang="en-US" sz="1200" dirty="0">
                        <a:latin typeface="Times New Roman"/>
                        <a:ea typeface="Times New Roman"/>
                      </a:endParaRPr>
                    </a:p>
                  </a:txBody>
                  <a:tcPr marL="68580" marR="68580" marT="0" marB="0" anchor="ctr"/>
                </a:tc>
              </a:tr>
              <a:tr h="370840">
                <a:tc>
                  <a:txBody>
                    <a:bodyPr/>
                    <a:lstStyle/>
                    <a:p>
                      <a:r>
                        <a:rPr lang="en-US" dirty="0" smtClean="0"/>
                        <a:t>2</a:t>
                      </a:r>
                      <a:endParaRPr lang="en-US" dirty="0"/>
                    </a:p>
                  </a:txBody>
                  <a:tcPr/>
                </a:tc>
                <a:tc>
                  <a:txBody>
                    <a:bodyPr/>
                    <a:lstStyle/>
                    <a:p>
                      <a:pPr marL="0" marR="0">
                        <a:spcBef>
                          <a:spcPts val="0"/>
                        </a:spcBef>
                        <a:spcAft>
                          <a:spcPts val="0"/>
                        </a:spcAft>
                      </a:pPr>
                      <a:r>
                        <a:rPr lang="en-US" sz="1200">
                          <a:latin typeface="Times New Roman"/>
                          <a:ea typeface="Times New Roman"/>
                        </a:rPr>
                        <a:t>Senkele</a:t>
                      </a:r>
                    </a:p>
                  </a:txBody>
                  <a:tcPr marL="68580" marR="68580" marT="0" marB="0" anchor="ctr"/>
                </a:tc>
                <a:tc>
                  <a:txBody>
                    <a:bodyPr/>
                    <a:lstStyle/>
                    <a:p>
                      <a:pPr marL="0" marR="0">
                        <a:spcBef>
                          <a:spcPts val="0"/>
                        </a:spcBef>
                        <a:spcAft>
                          <a:spcPts val="0"/>
                        </a:spcAft>
                      </a:pPr>
                      <a:r>
                        <a:rPr lang="en-US" sz="1200">
                          <a:latin typeface="Times New Roman"/>
                          <a:ea typeface="Times New Roman"/>
                        </a:rPr>
                        <a:t>Oromiya &amp; S.N.N.P R.S(F)</a:t>
                      </a:r>
                    </a:p>
                  </a:txBody>
                  <a:tcPr marL="68580" marR="68580" marT="0" marB="0" anchor="ctr"/>
                </a:tc>
                <a:tc>
                  <a:txBody>
                    <a:bodyPr/>
                    <a:lstStyle/>
                    <a:p>
                      <a:pPr marL="0" marR="0">
                        <a:spcBef>
                          <a:spcPts val="0"/>
                        </a:spcBef>
                        <a:spcAft>
                          <a:spcPts val="0"/>
                        </a:spcAft>
                      </a:pPr>
                      <a:r>
                        <a:rPr lang="en-US" sz="1200">
                          <a:latin typeface="Times New Roman"/>
                          <a:ea typeface="Times New Roman"/>
                        </a:rPr>
                        <a:t>1964</a:t>
                      </a:r>
                    </a:p>
                  </a:txBody>
                  <a:tcPr marL="68580" marR="68580" marT="0" marB="0" anchor="ctr"/>
                </a:tc>
                <a:tc>
                  <a:txBody>
                    <a:bodyPr/>
                    <a:lstStyle/>
                    <a:p>
                      <a:pPr marL="0" marR="0">
                        <a:spcBef>
                          <a:spcPts val="0"/>
                        </a:spcBef>
                        <a:spcAft>
                          <a:spcPts val="0"/>
                        </a:spcAft>
                      </a:pPr>
                      <a:r>
                        <a:rPr lang="en-US" sz="1200">
                          <a:latin typeface="Times New Roman"/>
                          <a:ea typeface="Times New Roman"/>
                        </a:rPr>
                        <a:t>54</a:t>
                      </a:r>
                    </a:p>
                  </a:txBody>
                  <a:tcPr marL="68580" marR="68580" marT="0" marB="0" anchor="ctr"/>
                </a:tc>
              </a:tr>
              <a:tr h="370840">
                <a:tc>
                  <a:txBody>
                    <a:bodyPr/>
                    <a:lstStyle/>
                    <a:p>
                      <a:r>
                        <a:rPr lang="en-US" dirty="0" smtClean="0"/>
                        <a:t>3</a:t>
                      </a:r>
                      <a:endParaRPr lang="en-US" dirty="0"/>
                    </a:p>
                  </a:txBody>
                  <a:tcPr/>
                </a:tc>
                <a:tc>
                  <a:txBody>
                    <a:bodyPr/>
                    <a:lstStyle/>
                    <a:p>
                      <a:pPr marL="0" marR="0">
                        <a:spcBef>
                          <a:spcPts val="0"/>
                        </a:spcBef>
                        <a:spcAft>
                          <a:spcPts val="0"/>
                        </a:spcAft>
                      </a:pPr>
                      <a:r>
                        <a:rPr lang="en-US" sz="1200" dirty="0" err="1">
                          <a:latin typeface="Times New Roman"/>
                          <a:ea typeface="Times New Roman"/>
                        </a:rPr>
                        <a:t>Deara</a:t>
                      </a:r>
                      <a:endParaRPr lang="en-US" sz="1200" dirty="0">
                        <a:latin typeface="Times New Roman"/>
                        <a:ea typeface="Times New Roman"/>
                      </a:endParaRPr>
                    </a:p>
                  </a:txBody>
                  <a:tcPr marL="68580" marR="68580" marT="0" marB="0" anchor="ctr"/>
                </a:tc>
                <a:tc>
                  <a:txBody>
                    <a:bodyPr/>
                    <a:lstStyle/>
                    <a:p>
                      <a:pPr marL="0" marR="0">
                        <a:spcBef>
                          <a:spcPts val="0"/>
                        </a:spcBef>
                        <a:spcAft>
                          <a:spcPts val="0"/>
                        </a:spcAft>
                      </a:pPr>
                      <a:r>
                        <a:rPr lang="en-US" sz="1200" dirty="0" err="1">
                          <a:latin typeface="Times New Roman"/>
                          <a:ea typeface="Times New Roman"/>
                        </a:rPr>
                        <a:t>Oromiya</a:t>
                      </a:r>
                      <a:r>
                        <a:rPr lang="en-US" sz="1200" dirty="0">
                          <a:latin typeface="Times New Roman"/>
                          <a:ea typeface="Times New Roman"/>
                        </a:rPr>
                        <a:t> </a:t>
                      </a:r>
                      <a:r>
                        <a:rPr lang="en-US" sz="1200" dirty="0" smtClean="0">
                          <a:latin typeface="Times New Roman"/>
                          <a:ea typeface="Times New Roman"/>
                        </a:rPr>
                        <a:t>R.S (R) </a:t>
                      </a:r>
                      <a:endParaRPr lang="en-US" sz="1200" dirty="0">
                        <a:latin typeface="Times New Roman"/>
                        <a:ea typeface="Times New Roman"/>
                      </a:endParaRPr>
                    </a:p>
                  </a:txBody>
                  <a:tcPr marL="68580" marR="68580" marT="0" marB="0" anchor="ctr"/>
                </a:tc>
                <a:tc>
                  <a:txBody>
                    <a:bodyPr/>
                    <a:lstStyle/>
                    <a:p>
                      <a:pPr marL="0" marR="0">
                        <a:spcBef>
                          <a:spcPts val="0"/>
                        </a:spcBef>
                        <a:spcAft>
                          <a:spcPts val="0"/>
                        </a:spcAft>
                      </a:pPr>
                      <a:r>
                        <a:rPr lang="en-US" sz="1200">
                          <a:latin typeface="Times New Roman"/>
                          <a:ea typeface="Times New Roman"/>
                        </a:rPr>
                        <a:t>1986</a:t>
                      </a:r>
                    </a:p>
                  </a:txBody>
                  <a:tcPr marL="68580" marR="68580" marT="0" marB="0" anchor="ctr"/>
                </a:tc>
                <a:tc>
                  <a:txBody>
                    <a:bodyPr/>
                    <a:lstStyle/>
                    <a:p>
                      <a:pPr marL="0" marR="0">
                        <a:spcBef>
                          <a:spcPts val="0"/>
                        </a:spcBef>
                        <a:spcAft>
                          <a:spcPts val="0"/>
                        </a:spcAft>
                      </a:pPr>
                      <a:r>
                        <a:rPr lang="en-US" sz="1200" dirty="0">
                          <a:latin typeface="Times New Roman"/>
                          <a:ea typeface="Times New Roman"/>
                        </a:rPr>
                        <a:t>19.4</a:t>
                      </a:r>
                    </a:p>
                  </a:txBody>
                  <a:tcPr marL="68580" marR="68580" marT="0" marB="0" anchor="ctr"/>
                </a:tc>
              </a:tr>
            </a:tbl>
          </a:graphicData>
        </a:graphic>
      </p:graphicFrame>
      <p:sp>
        <p:nvSpPr>
          <p:cNvPr id="7" name="TextBox 6"/>
          <p:cNvSpPr txBox="1"/>
          <p:nvPr/>
        </p:nvSpPr>
        <p:spPr>
          <a:xfrm>
            <a:off x="533400" y="685800"/>
            <a:ext cx="5791200" cy="461665"/>
          </a:xfrm>
          <a:prstGeom prst="rect">
            <a:avLst/>
          </a:prstGeom>
          <a:noFill/>
        </p:spPr>
        <p:txBody>
          <a:bodyPr wrap="square" rtlCol="0">
            <a:spAutoFit/>
          </a:bodyPr>
          <a:lstStyle/>
          <a:p>
            <a:pPr lvl="0"/>
            <a:r>
              <a:rPr lang="en-US" sz="2400" dirty="0" smtClean="0">
                <a:latin typeface="Times New Roman" pitchFamily="18" charset="0"/>
                <a:cs typeface="Times New Roman" pitchFamily="18" charset="0"/>
              </a:rPr>
              <a:t>2. WILDLIFE </a:t>
            </a:r>
            <a:r>
              <a:rPr lang="en-US" sz="2400" dirty="0" smtClean="0">
                <a:latin typeface="Times New Roman" pitchFamily="18" charset="0"/>
                <a:cs typeface="Times New Roman" pitchFamily="18" charset="0"/>
              </a:rPr>
              <a:t>SANCTUARIES</a:t>
            </a:r>
            <a:endParaRPr lang="en-US" sz="2400" dirty="0">
              <a:latin typeface="Times New Roman" pitchFamily="18" charset="0"/>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lvl="0">
              <a:buNone/>
            </a:pPr>
            <a:r>
              <a:rPr lang="en-US" sz="2400" dirty="0" smtClean="0">
                <a:latin typeface="Times New Roman" pitchFamily="18" charset="0"/>
                <a:cs typeface="Times New Roman" pitchFamily="18" charset="0"/>
              </a:rPr>
              <a:t>3. COMMUNITY </a:t>
            </a:r>
            <a:r>
              <a:rPr lang="en-US" sz="2400" dirty="0" smtClean="0">
                <a:latin typeface="Times New Roman" pitchFamily="18" charset="0"/>
                <a:cs typeface="Times New Roman" pitchFamily="18" charset="0"/>
              </a:rPr>
              <a:t>CONSERVATION AREAS</a:t>
            </a:r>
          </a:p>
          <a:p>
            <a:endParaRPr lang="en-US" dirty="0"/>
          </a:p>
        </p:txBody>
      </p:sp>
      <p:graphicFrame>
        <p:nvGraphicFramePr>
          <p:cNvPr id="5" name="Table 4"/>
          <p:cNvGraphicFramePr>
            <a:graphicFrameLocks noGrp="1"/>
          </p:cNvGraphicFramePr>
          <p:nvPr/>
        </p:nvGraphicFramePr>
        <p:xfrm>
          <a:off x="685800" y="1397000"/>
          <a:ext cx="7772400" cy="2331720"/>
        </p:xfrm>
        <a:graphic>
          <a:graphicData uri="http://schemas.openxmlformats.org/drawingml/2006/table">
            <a:tbl>
              <a:tblPr firstRow="1" bandRow="1">
                <a:tableStyleId>{5C22544A-7EE6-4342-B048-85BDC9FD1C3A}</a:tableStyleId>
              </a:tblPr>
              <a:tblGrid>
                <a:gridCol w="768699"/>
                <a:gridCol w="2340261"/>
                <a:gridCol w="1554480"/>
                <a:gridCol w="1554480"/>
                <a:gridCol w="1554480"/>
              </a:tblGrid>
              <a:tr h="370840">
                <a:tc>
                  <a:txBody>
                    <a:bodyPr/>
                    <a:lstStyle/>
                    <a:p>
                      <a:pPr marL="0" marR="0">
                        <a:spcBef>
                          <a:spcPts val="0"/>
                        </a:spcBef>
                        <a:spcAft>
                          <a:spcPts val="0"/>
                        </a:spcAft>
                      </a:pPr>
                      <a:r>
                        <a:rPr lang="en-US" sz="1600" dirty="0">
                          <a:latin typeface="Times New Roman" pitchFamily="18" charset="0"/>
                          <a:ea typeface="Times New Roman"/>
                          <a:cs typeface="Times New Roman" pitchFamily="18" charset="0"/>
                        </a:rPr>
                        <a:t>No</a:t>
                      </a:r>
                    </a:p>
                  </a:txBody>
                  <a:tcPr marL="68580" marR="68580" marT="0" marB="0"/>
                </a:tc>
                <a:tc>
                  <a:txBody>
                    <a:bodyPr/>
                    <a:lstStyle/>
                    <a:p>
                      <a:pPr marL="0" marR="0">
                        <a:spcBef>
                          <a:spcPts val="0"/>
                        </a:spcBef>
                        <a:spcAft>
                          <a:spcPts val="0"/>
                        </a:spcAft>
                      </a:pPr>
                      <a:r>
                        <a:rPr lang="en-US" sz="1600" dirty="0">
                          <a:latin typeface="Times New Roman" pitchFamily="18" charset="0"/>
                          <a:ea typeface="Times New Roman"/>
                          <a:cs typeface="Times New Roman" pitchFamily="18" charset="0"/>
                        </a:rPr>
                        <a:t>Name of the Community </a:t>
                      </a:r>
                      <a:r>
                        <a:rPr lang="en-US" sz="1600" dirty="0" smtClean="0">
                          <a:latin typeface="Times New Roman" pitchFamily="18" charset="0"/>
                          <a:ea typeface="Times New Roman"/>
                          <a:cs typeface="Times New Roman" pitchFamily="18" charset="0"/>
                        </a:rPr>
                        <a:t>Conservation </a:t>
                      </a:r>
                      <a:r>
                        <a:rPr lang="en-US" sz="1600" dirty="0">
                          <a:latin typeface="Times New Roman" pitchFamily="18" charset="0"/>
                          <a:ea typeface="Times New Roman"/>
                          <a:cs typeface="Times New Roman" pitchFamily="18" charset="0"/>
                        </a:rPr>
                        <a:t>areas</a:t>
                      </a:r>
                    </a:p>
                  </a:txBody>
                  <a:tcPr marL="68580" marR="68580" marT="0" marB="0" anchor="ctr"/>
                </a:tc>
                <a:tc>
                  <a:txBody>
                    <a:bodyPr/>
                    <a:lstStyle/>
                    <a:p>
                      <a:pPr marL="0" marR="0">
                        <a:spcBef>
                          <a:spcPts val="0"/>
                        </a:spcBef>
                        <a:spcAft>
                          <a:spcPts val="0"/>
                        </a:spcAft>
                      </a:pPr>
                      <a:r>
                        <a:rPr lang="en-US" sz="1600">
                          <a:latin typeface="Times New Roman" pitchFamily="18" charset="0"/>
                          <a:ea typeface="Times New Roman"/>
                          <a:cs typeface="Times New Roman" pitchFamily="18" charset="0"/>
                        </a:rPr>
                        <a:t>Location</a:t>
                      </a:r>
                    </a:p>
                  </a:txBody>
                  <a:tcPr marL="68580" marR="68580" marT="0" marB="0" anchor="ctr"/>
                </a:tc>
                <a:tc>
                  <a:txBody>
                    <a:bodyPr/>
                    <a:lstStyle/>
                    <a:p>
                      <a:pPr marL="0" marR="0">
                        <a:spcBef>
                          <a:spcPts val="0"/>
                        </a:spcBef>
                        <a:spcAft>
                          <a:spcPts val="0"/>
                        </a:spcAft>
                      </a:pPr>
                      <a:r>
                        <a:rPr lang="en-US" sz="1600">
                          <a:latin typeface="Times New Roman" pitchFamily="18" charset="0"/>
                          <a:ea typeface="Times New Roman"/>
                          <a:cs typeface="Times New Roman" pitchFamily="18" charset="0"/>
                        </a:rPr>
                        <a:t>Year of establishment</a:t>
                      </a:r>
                      <a:br>
                        <a:rPr lang="en-US" sz="1600">
                          <a:latin typeface="Times New Roman" pitchFamily="18" charset="0"/>
                          <a:ea typeface="Times New Roman"/>
                          <a:cs typeface="Times New Roman" pitchFamily="18" charset="0"/>
                        </a:rPr>
                      </a:br>
                      <a:r>
                        <a:rPr lang="en-US" sz="1600">
                          <a:latin typeface="Times New Roman" pitchFamily="18" charset="0"/>
                          <a:ea typeface="Times New Roman"/>
                          <a:cs typeface="Times New Roman" pitchFamily="18" charset="0"/>
                        </a:rPr>
                        <a:t>(E.C)</a:t>
                      </a:r>
                    </a:p>
                  </a:txBody>
                  <a:tcPr marL="68580" marR="68580" marT="0" marB="0" anchor="ctr"/>
                </a:tc>
                <a:tc>
                  <a:txBody>
                    <a:bodyPr/>
                    <a:lstStyle/>
                    <a:p>
                      <a:pPr marL="0" marR="0">
                        <a:spcBef>
                          <a:spcPts val="0"/>
                        </a:spcBef>
                        <a:spcAft>
                          <a:spcPts val="0"/>
                        </a:spcAft>
                      </a:pPr>
                      <a:r>
                        <a:rPr lang="en-US" sz="1600" dirty="0">
                          <a:latin typeface="Times New Roman" pitchFamily="18" charset="0"/>
                          <a:ea typeface="Times New Roman"/>
                          <a:cs typeface="Times New Roman" pitchFamily="18" charset="0"/>
                        </a:rPr>
                        <a:t>Area</a:t>
                      </a:r>
                      <a:br>
                        <a:rPr lang="en-US" sz="1600" dirty="0">
                          <a:latin typeface="Times New Roman" pitchFamily="18" charset="0"/>
                          <a:ea typeface="Times New Roman"/>
                          <a:cs typeface="Times New Roman" pitchFamily="18" charset="0"/>
                        </a:rPr>
                      </a:br>
                      <a:r>
                        <a:rPr lang="en-US" sz="1600" dirty="0">
                          <a:latin typeface="Times New Roman" pitchFamily="18" charset="0"/>
                          <a:ea typeface="Times New Roman"/>
                          <a:cs typeface="Times New Roman" pitchFamily="18" charset="0"/>
                        </a:rPr>
                        <a:t>In km2</a:t>
                      </a:r>
                    </a:p>
                  </a:txBody>
                  <a:tcPr marL="68580" marR="68580" marT="0" marB="0" anchor="ctr"/>
                </a:tc>
              </a:tr>
              <a:tr h="370840">
                <a:tc>
                  <a:txBody>
                    <a:bodyPr/>
                    <a:lstStyle/>
                    <a:p>
                      <a:pPr marL="0" marR="0">
                        <a:spcBef>
                          <a:spcPts val="0"/>
                        </a:spcBef>
                        <a:spcAft>
                          <a:spcPts val="0"/>
                        </a:spcAft>
                      </a:pPr>
                      <a:r>
                        <a:rPr lang="en-US" sz="1600" dirty="0">
                          <a:latin typeface="Times New Roman" pitchFamily="18" charset="0"/>
                          <a:ea typeface="Times New Roman"/>
                          <a:cs typeface="Times New Roman" pitchFamily="18" charset="0"/>
                        </a:rPr>
                        <a:t>1</a:t>
                      </a:r>
                    </a:p>
                  </a:txBody>
                  <a:tcPr marL="68580" marR="68580" marT="0" marB="0"/>
                </a:tc>
                <a:tc>
                  <a:txBody>
                    <a:bodyPr/>
                    <a:lstStyle/>
                    <a:p>
                      <a:pPr marL="0" marR="0">
                        <a:spcBef>
                          <a:spcPts val="0"/>
                        </a:spcBef>
                        <a:spcAft>
                          <a:spcPts val="0"/>
                        </a:spcAft>
                      </a:pPr>
                      <a:r>
                        <a:rPr lang="en-US" sz="1600" dirty="0" err="1">
                          <a:latin typeface="Times New Roman" pitchFamily="18" charset="0"/>
                          <a:ea typeface="Times New Roman"/>
                          <a:cs typeface="Times New Roman" pitchFamily="18" charset="0"/>
                        </a:rPr>
                        <a:t>Simien</a:t>
                      </a:r>
                      <a:r>
                        <a:rPr lang="en-US" sz="1600" dirty="0">
                          <a:latin typeface="Times New Roman" pitchFamily="18" charset="0"/>
                          <a:ea typeface="Times New Roman"/>
                          <a:cs typeface="Times New Roman" pitchFamily="18" charset="0"/>
                        </a:rPr>
                        <a:t> Gibe</a:t>
                      </a:r>
                    </a:p>
                  </a:txBody>
                  <a:tcPr marL="68580" marR="68580" marT="0" marB="0" anchor="ctr"/>
                </a:tc>
                <a:tc>
                  <a:txBody>
                    <a:bodyPr/>
                    <a:lstStyle/>
                    <a:p>
                      <a:pPr marL="0" marR="0">
                        <a:spcBef>
                          <a:spcPts val="0"/>
                        </a:spcBef>
                        <a:spcAft>
                          <a:spcPts val="0"/>
                        </a:spcAft>
                      </a:pPr>
                      <a:r>
                        <a:rPr lang="en-US" sz="1600">
                          <a:latin typeface="Times New Roman" pitchFamily="18" charset="0"/>
                          <a:ea typeface="Times New Roman"/>
                          <a:cs typeface="Times New Roman" pitchFamily="18" charset="0"/>
                        </a:rPr>
                        <a:t>S.N.N.P R.S</a:t>
                      </a:r>
                    </a:p>
                  </a:txBody>
                  <a:tcPr marL="68580" marR="68580" marT="0" marB="0" anchor="ctr"/>
                </a:tc>
                <a:tc>
                  <a:txBody>
                    <a:bodyPr/>
                    <a:lstStyle/>
                    <a:p>
                      <a:pPr marL="0" marR="0">
                        <a:spcBef>
                          <a:spcPts val="0"/>
                        </a:spcBef>
                        <a:spcAft>
                          <a:spcPts val="0"/>
                        </a:spcAft>
                      </a:pPr>
                      <a:r>
                        <a:rPr lang="en-US" sz="1600">
                          <a:latin typeface="Times New Roman" pitchFamily="18" charset="0"/>
                          <a:ea typeface="Times New Roman"/>
                          <a:cs typeface="Times New Roman" pitchFamily="18" charset="0"/>
                        </a:rPr>
                        <a:t>2001</a:t>
                      </a:r>
                    </a:p>
                  </a:txBody>
                  <a:tcPr marL="68580" marR="68580" marT="0" marB="0" anchor="ctr"/>
                </a:tc>
                <a:tc>
                  <a:txBody>
                    <a:bodyPr/>
                    <a:lstStyle/>
                    <a:p>
                      <a:pPr marL="0" marR="0">
                        <a:spcBef>
                          <a:spcPts val="0"/>
                        </a:spcBef>
                        <a:spcAft>
                          <a:spcPts val="0"/>
                        </a:spcAft>
                      </a:pPr>
                      <a:r>
                        <a:rPr lang="en-US" sz="1600">
                          <a:latin typeface="Times New Roman" pitchFamily="18" charset="0"/>
                          <a:ea typeface="Times New Roman"/>
                          <a:cs typeface="Times New Roman" pitchFamily="18" charset="0"/>
                        </a:rPr>
                        <a:t>49</a:t>
                      </a:r>
                    </a:p>
                  </a:txBody>
                  <a:tcPr marL="68580" marR="68580" marT="0" marB="0" anchor="ctr"/>
                </a:tc>
              </a:tr>
              <a:tr h="370840">
                <a:tc>
                  <a:txBody>
                    <a:bodyPr/>
                    <a:lstStyle/>
                    <a:p>
                      <a:pPr marL="0" marR="0">
                        <a:spcBef>
                          <a:spcPts val="0"/>
                        </a:spcBef>
                        <a:spcAft>
                          <a:spcPts val="0"/>
                        </a:spcAft>
                      </a:pPr>
                      <a:r>
                        <a:rPr lang="en-US" sz="1600">
                          <a:latin typeface="Times New Roman" pitchFamily="18" charset="0"/>
                          <a:ea typeface="Times New Roman"/>
                          <a:cs typeface="Times New Roman" pitchFamily="18" charset="0"/>
                        </a:rPr>
                        <a:t>2</a:t>
                      </a:r>
                    </a:p>
                  </a:txBody>
                  <a:tcPr marL="68580" marR="68580" marT="0" marB="0"/>
                </a:tc>
                <a:tc>
                  <a:txBody>
                    <a:bodyPr/>
                    <a:lstStyle/>
                    <a:p>
                      <a:pPr marL="0" marR="0">
                        <a:spcBef>
                          <a:spcPts val="0"/>
                        </a:spcBef>
                        <a:spcAft>
                          <a:spcPts val="0"/>
                        </a:spcAft>
                      </a:pPr>
                      <a:r>
                        <a:rPr lang="en-US" sz="1600" dirty="0" err="1">
                          <a:latin typeface="Times New Roman" pitchFamily="18" charset="0"/>
                          <a:ea typeface="Times New Roman"/>
                          <a:cs typeface="Times New Roman" pitchFamily="18" charset="0"/>
                        </a:rPr>
                        <a:t>Garameba</a:t>
                      </a:r>
                      <a:endParaRPr lang="en-US" sz="1600" dirty="0">
                        <a:latin typeface="Times New Roman" pitchFamily="18" charset="0"/>
                        <a:ea typeface="Times New Roman"/>
                        <a:cs typeface="Times New Roman" pitchFamily="18" charset="0"/>
                      </a:endParaRPr>
                    </a:p>
                  </a:txBody>
                  <a:tcPr marL="68580" marR="68580" marT="0" marB="0" anchor="ctr"/>
                </a:tc>
                <a:tc>
                  <a:txBody>
                    <a:bodyPr/>
                    <a:lstStyle/>
                    <a:p>
                      <a:pPr marL="0" marR="0">
                        <a:spcBef>
                          <a:spcPts val="0"/>
                        </a:spcBef>
                        <a:spcAft>
                          <a:spcPts val="0"/>
                        </a:spcAft>
                      </a:pPr>
                      <a:r>
                        <a:rPr lang="en-US" sz="1600">
                          <a:latin typeface="Times New Roman" pitchFamily="18" charset="0"/>
                          <a:ea typeface="Times New Roman"/>
                          <a:cs typeface="Times New Roman" pitchFamily="18" charset="0"/>
                        </a:rPr>
                        <a:t>S.N.N.P R.S</a:t>
                      </a:r>
                    </a:p>
                  </a:txBody>
                  <a:tcPr marL="68580" marR="68580" marT="0" marB="0" anchor="ctr"/>
                </a:tc>
                <a:tc>
                  <a:txBody>
                    <a:bodyPr/>
                    <a:lstStyle/>
                    <a:p>
                      <a:pPr marL="0" marR="0">
                        <a:spcBef>
                          <a:spcPts val="0"/>
                        </a:spcBef>
                        <a:spcAft>
                          <a:spcPts val="0"/>
                        </a:spcAft>
                      </a:pPr>
                      <a:r>
                        <a:rPr lang="en-US" sz="1600">
                          <a:latin typeface="Times New Roman" pitchFamily="18" charset="0"/>
                          <a:ea typeface="Times New Roman"/>
                          <a:cs typeface="Times New Roman" pitchFamily="18" charset="0"/>
                        </a:rPr>
                        <a:t>2001</a:t>
                      </a:r>
                    </a:p>
                  </a:txBody>
                  <a:tcPr marL="68580" marR="68580" marT="0" marB="0" anchor="ctr"/>
                </a:tc>
                <a:tc>
                  <a:txBody>
                    <a:bodyPr/>
                    <a:lstStyle/>
                    <a:p>
                      <a:pPr marL="0" marR="0">
                        <a:spcBef>
                          <a:spcPts val="0"/>
                        </a:spcBef>
                        <a:spcAft>
                          <a:spcPts val="0"/>
                        </a:spcAft>
                      </a:pPr>
                      <a:r>
                        <a:rPr lang="en-US" sz="1600">
                          <a:latin typeface="Times New Roman" pitchFamily="18" charset="0"/>
                          <a:ea typeface="Times New Roman"/>
                          <a:cs typeface="Times New Roman" pitchFamily="18" charset="0"/>
                        </a:rPr>
                        <a:t>25</a:t>
                      </a:r>
                    </a:p>
                  </a:txBody>
                  <a:tcPr marL="68580" marR="68580" marT="0" marB="0" anchor="ctr"/>
                </a:tc>
              </a:tr>
              <a:tr h="370840">
                <a:tc>
                  <a:txBody>
                    <a:bodyPr/>
                    <a:lstStyle/>
                    <a:p>
                      <a:pPr marL="0" marR="0">
                        <a:spcBef>
                          <a:spcPts val="0"/>
                        </a:spcBef>
                        <a:spcAft>
                          <a:spcPts val="0"/>
                        </a:spcAft>
                      </a:pPr>
                      <a:r>
                        <a:rPr lang="en-US" sz="1600">
                          <a:latin typeface="Times New Roman" pitchFamily="18" charset="0"/>
                          <a:ea typeface="Times New Roman"/>
                          <a:cs typeface="Times New Roman" pitchFamily="18" charset="0"/>
                        </a:rPr>
                        <a:t>3</a:t>
                      </a:r>
                    </a:p>
                  </a:txBody>
                  <a:tcPr marL="68580" marR="68580" marT="0" marB="0"/>
                </a:tc>
                <a:tc>
                  <a:txBody>
                    <a:bodyPr/>
                    <a:lstStyle/>
                    <a:p>
                      <a:pPr marL="0" marR="0">
                        <a:spcBef>
                          <a:spcPts val="0"/>
                        </a:spcBef>
                        <a:spcAft>
                          <a:spcPts val="0"/>
                        </a:spcAft>
                      </a:pPr>
                      <a:r>
                        <a:rPr lang="en-US" sz="1600" dirty="0" err="1" smtClean="0">
                          <a:solidFill>
                            <a:srgbClr val="000000"/>
                          </a:solidFill>
                          <a:latin typeface="Times New Roman" pitchFamily="18" charset="0"/>
                          <a:ea typeface="Times New Roman"/>
                          <a:cs typeface="Times New Roman" pitchFamily="18" charset="0"/>
                        </a:rPr>
                        <a:t>Guassa</a:t>
                      </a:r>
                      <a:endParaRPr lang="en-US" sz="1600" dirty="0">
                        <a:latin typeface="Times New Roman" pitchFamily="18" charset="0"/>
                        <a:ea typeface="Times New Roman"/>
                        <a:cs typeface="Times New Roman" pitchFamily="18" charset="0"/>
                      </a:endParaRPr>
                    </a:p>
                  </a:txBody>
                  <a:tcPr marL="68580" marR="68580" marT="0" marB="0" anchor="ctr"/>
                </a:tc>
                <a:tc>
                  <a:txBody>
                    <a:bodyPr/>
                    <a:lstStyle/>
                    <a:p>
                      <a:pPr marL="0" marR="0">
                        <a:spcBef>
                          <a:spcPts val="0"/>
                        </a:spcBef>
                        <a:spcAft>
                          <a:spcPts val="0"/>
                        </a:spcAft>
                      </a:pPr>
                      <a:r>
                        <a:rPr lang="en-US" sz="1600" dirty="0" err="1">
                          <a:solidFill>
                            <a:srgbClr val="000000"/>
                          </a:solidFill>
                          <a:latin typeface="Times New Roman" pitchFamily="18" charset="0"/>
                          <a:ea typeface="Times New Roman"/>
                          <a:cs typeface="Times New Roman" pitchFamily="18" charset="0"/>
                        </a:rPr>
                        <a:t>Amhara</a:t>
                      </a:r>
                      <a:r>
                        <a:rPr lang="en-US" sz="1600" dirty="0">
                          <a:solidFill>
                            <a:srgbClr val="000000"/>
                          </a:solidFill>
                          <a:latin typeface="Times New Roman" pitchFamily="18" charset="0"/>
                          <a:ea typeface="Times New Roman"/>
                          <a:cs typeface="Times New Roman" pitchFamily="18" charset="0"/>
                        </a:rPr>
                        <a:t> R.S</a:t>
                      </a:r>
                      <a:endParaRPr lang="en-US" sz="1600" dirty="0">
                        <a:latin typeface="Times New Roman" pitchFamily="18" charset="0"/>
                        <a:ea typeface="Times New Roman"/>
                        <a:cs typeface="Times New Roman" pitchFamily="18" charset="0"/>
                      </a:endParaRPr>
                    </a:p>
                  </a:txBody>
                  <a:tcPr marL="68580" marR="68580" marT="0" marB="0" anchor="ctr"/>
                </a:tc>
                <a:tc>
                  <a:txBody>
                    <a:bodyPr/>
                    <a:lstStyle/>
                    <a:p>
                      <a:pPr marL="0" marR="0">
                        <a:spcBef>
                          <a:spcPts val="0"/>
                        </a:spcBef>
                        <a:spcAft>
                          <a:spcPts val="0"/>
                        </a:spcAft>
                      </a:pPr>
                      <a:r>
                        <a:rPr lang="en-US" sz="1600" dirty="0">
                          <a:latin typeface="Times New Roman" pitchFamily="18" charset="0"/>
                          <a:ea typeface="Times New Roman"/>
                          <a:cs typeface="Times New Roman" pitchFamily="18" charset="0"/>
                        </a:rPr>
                        <a:t/>
                      </a:r>
                      <a:br>
                        <a:rPr lang="en-US" sz="1600" dirty="0">
                          <a:latin typeface="Times New Roman" pitchFamily="18" charset="0"/>
                          <a:ea typeface="Times New Roman"/>
                          <a:cs typeface="Times New Roman" pitchFamily="18" charset="0"/>
                        </a:rPr>
                      </a:br>
                      <a:endParaRPr lang="en-US" sz="1600" dirty="0">
                        <a:latin typeface="Times New Roman" pitchFamily="18" charset="0"/>
                        <a:ea typeface="Times New Roman"/>
                        <a:cs typeface="Times New Roman" pitchFamily="18" charset="0"/>
                      </a:endParaRPr>
                    </a:p>
                  </a:txBody>
                  <a:tcPr marL="68580" marR="68580" marT="0" marB="0" anchor="ctr"/>
                </a:tc>
                <a:tc>
                  <a:txBody>
                    <a:bodyPr/>
                    <a:lstStyle/>
                    <a:p>
                      <a:pPr marL="0" marR="0">
                        <a:spcBef>
                          <a:spcPts val="0"/>
                        </a:spcBef>
                        <a:spcAft>
                          <a:spcPts val="0"/>
                        </a:spcAft>
                      </a:pPr>
                      <a:r>
                        <a:rPr lang="en-US" sz="1600" smtClean="0">
                          <a:latin typeface="Times New Roman" pitchFamily="18" charset="0"/>
                          <a:ea typeface="Times New Roman"/>
                          <a:cs typeface="Times New Roman" pitchFamily="18" charset="0"/>
                        </a:rPr>
                        <a:t>78</a:t>
                      </a:r>
                      <a:endParaRPr lang="en-US" sz="1600" dirty="0">
                        <a:latin typeface="Times New Roman" pitchFamily="18" charset="0"/>
                        <a:ea typeface="Times New Roman"/>
                        <a:cs typeface="Times New Roman" pitchFamily="18" charset="0"/>
                      </a:endParaRPr>
                    </a:p>
                  </a:txBody>
                  <a:tcPr marL="68580" marR="68580" marT="0" marB="0" anchor="ctr"/>
                </a:tc>
              </a:tr>
              <a:tr h="370840">
                <a:tc>
                  <a:txBody>
                    <a:bodyPr/>
                    <a:lstStyle/>
                    <a:p>
                      <a:endParaRPr lang="en-US" sz="1600" dirty="0">
                        <a:latin typeface="Times New Roman" pitchFamily="18" charset="0"/>
                        <a:cs typeface="Times New Roman" pitchFamily="18" charset="0"/>
                      </a:endParaRPr>
                    </a:p>
                  </a:txBody>
                  <a:tcPr/>
                </a:tc>
                <a:tc>
                  <a:txBody>
                    <a:bodyPr/>
                    <a:lstStyle/>
                    <a:p>
                      <a:endParaRPr lang="en-US" sz="1600">
                        <a:latin typeface="Times New Roman" pitchFamily="18" charset="0"/>
                        <a:cs typeface="Times New Roman" pitchFamily="18" charset="0"/>
                      </a:endParaRPr>
                    </a:p>
                  </a:txBody>
                  <a:tcPr/>
                </a:tc>
                <a:tc>
                  <a:txBody>
                    <a:bodyPr/>
                    <a:lstStyle/>
                    <a:p>
                      <a:endParaRPr lang="en-US" sz="1600" dirty="0">
                        <a:latin typeface="Times New Roman" pitchFamily="18" charset="0"/>
                        <a:cs typeface="Times New Roman" pitchFamily="18" charset="0"/>
                      </a:endParaRPr>
                    </a:p>
                  </a:txBody>
                  <a:tcPr/>
                </a:tc>
                <a:tc>
                  <a:txBody>
                    <a:bodyPr/>
                    <a:lstStyle/>
                    <a:p>
                      <a:endParaRPr lang="en-US" sz="1600" dirty="0">
                        <a:latin typeface="Times New Roman" pitchFamily="18" charset="0"/>
                        <a:cs typeface="Times New Roman" pitchFamily="18" charset="0"/>
                      </a:endParaRPr>
                    </a:p>
                  </a:txBody>
                  <a:tcPr/>
                </a:tc>
                <a:tc>
                  <a:txBody>
                    <a:bodyPr/>
                    <a:lstStyle/>
                    <a:p>
                      <a:endParaRPr lang="en-US" sz="16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just"/>
            <a:r>
              <a:rPr lang="en-GB" sz="2400" dirty="0">
                <a:latin typeface="Times New Roman" pitchFamily="18" charset="0"/>
                <a:cs typeface="Times New Roman" pitchFamily="18" charset="0"/>
              </a:rPr>
              <a:t>More </a:t>
            </a:r>
            <a:r>
              <a:rPr lang="en-GB" sz="2400" dirty="0" err="1">
                <a:latin typeface="Times New Roman" pitchFamily="18" charset="0"/>
                <a:cs typeface="Times New Roman" pitchFamily="18" charset="0"/>
              </a:rPr>
              <a:t>behavioral</a:t>
            </a:r>
            <a:r>
              <a:rPr lang="en-GB" sz="2400" dirty="0">
                <a:latin typeface="Times New Roman" pitchFamily="18" charset="0"/>
                <a:cs typeface="Times New Roman" pitchFamily="18" charset="0"/>
              </a:rPr>
              <a:t> research to select the best candidates and prepare them for the very different challenges that await them in nature will be essential also. </a:t>
            </a:r>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Behaviorists </a:t>
            </a:r>
            <a:r>
              <a:rPr lang="en-US" sz="2400" dirty="0">
                <a:latin typeface="Times New Roman" pitchFamily="18" charset="0"/>
                <a:cs typeface="Times New Roman" pitchFamily="18" charset="0"/>
              </a:rPr>
              <a:t>will again play a crucial role in post-release monitoring to determine the behavioral deficiencies that limit the success of reintroductions.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There </a:t>
            </a:r>
            <a:r>
              <a:rPr lang="en-US" sz="2400" dirty="0">
                <a:latin typeface="Times New Roman" pitchFamily="18" charset="0"/>
                <a:cs typeface="Times New Roman" pitchFamily="18" charset="0"/>
              </a:rPr>
              <a:t>may be no other conservation action where the skills of behavioral researchers are more essential than reintroduction." In situ conservation means "on site". </a:t>
            </a:r>
            <a:endParaRPr lang="en-US" sz="2400" dirty="0" smtClean="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In-situ conservation is the conservation of species diversity within normal and natural habitats and ecosystems. </a:t>
            </a:r>
            <a:endParaRPr lang="en-US" sz="2400" dirty="0" smtClean="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The challenge in using in-situ methods is to expand our vision of protected areas to include multiple use and extractive reserves to develop new models for conservation.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just"/>
            <a:r>
              <a:rPr lang="en-GB" sz="2400" dirty="0">
                <a:latin typeface="Times New Roman" pitchFamily="18" charset="0"/>
                <a:cs typeface="Times New Roman" pitchFamily="18" charset="0"/>
              </a:rPr>
              <a:t>In-Situ conservation uses innovative proposals such as damaged ecosystems to preserve rare, endangered, and threatened species and to expand the range of options available for economic development.</a:t>
            </a:r>
            <a:r>
              <a:rPr lang="en-GB" sz="2400" baseline="30000" dirty="0">
                <a:latin typeface="Times New Roman" pitchFamily="18" charset="0"/>
                <a:cs typeface="Times New Roman" pitchFamily="18" charset="0"/>
              </a:rPr>
              <a:t> </a:t>
            </a:r>
            <a:endParaRPr lang="en-GB" sz="2400" baseline="30000" dirty="0" smtClean="0">
              <a:latin typeface="Times New Roman" pitchFamily="18" charset="0"/>
              <a:cs typeface="Times New Roman" pitchFamily="18" charset="0"/>
            </a:endParaRPr>
          </a:p>
          <a:p>
            <a:pPr algn="just"/>
            <a:r>
              <a:rPr lang="en-GB" sz="2400" dirty="0" smtClean="0">
                <a:latin typeface="Times New Roman" pitchFamily="18" charset="0"/>
                <a:cs typeface="Times New Roman" pitchFamily="18" charset="0"/>
              </a:rPr>
              <a:t>Ex-situ </a:t>
            </a:r>
            <a:r>
              <a:rPr lang="en-GB" sz="2400" dirty="0">
                <a:latin typeface="Times New Roman" pitchFamily="18" charset="0"/>
                <a:cs typeface="Times New Roman" pitchFamily="18" charset="0"/>
              </a:rPr>
              <a:t>conservation means literally, "off-site conservation". </a:t>
            </a:r>
            <a:endParaRPr lang="en-GB" sz="2400" dirty="0" smtClean="0">
              <a:latin typeface="Times New Roman" pitchFamily="18" charset="0"/>
              <a:cs typeface="Times New Roman" pitchFamily="18" charset="0"/>
            </a:endParaRPr>
          </a:p>
          <a:p>
            <a:pPr algn="just"/>
            <a:r>
              <a:rPr lang="en-GB" sz="2400" dirty="0" smtClean="0">
                <a:latin typeface="Times New Roman" pitchFamily="18" charset="0"/>
                <a:cs typeface="Times New Roman" pitchFamily="18" charset="0"/>
              </a:rPr>
              <a:t>It </a:t>
            </a:r>
            <a:r>
              <a:rPr lang="en-GB" sz="2400" dirty="0">
                <a:latin typeface="Times New Roman" pitchFamily="18" charset="0"/>
                <a:cs typeface="Times New Roman" pitchFamily="18" charset="0"/>
              </a:rPr>
              <a:t>is the process of protecting an endangered species of plant or animal outside of its natural habitat. </a:t>
            </a:r>
            <a:endParaRPr lang="en-GB" sz="2400" dirty="0" smtClean="0">
              <a:latin typeface="Times New Roman" pitchFamily="18" charset="0"/>
              <a:cs typeface="Times New Roman" pitchFamily="18" charset="0"/>
            </a:endParaRPr>
          </a:p>
          <a:p>
            <a:pPr algn="just"/>
            <a:r>
              <a:rPr lang="en-GB" sz="2400" dirty="0" smtClean="0">
                <a:latin typeface="Times New Roman" pitchFamily="18" charset="0"/>
                <a:cs typeface="Times New Roman" pitchFamily="18" charset="0"/>
              </a:rPr>
              <a:t>Capturing </a:t>
            </a:r>
            <a:r>
              <a:rPr lang="en-GB" sz="2400" dirty="0">
                <a:latin typeface="Times New Roman" pitchFamily="18" charset="0"/>
                <a:cs typeface="Times New Roman" pitchFamily="18" charset="0"/>
              </a:rPr>
              <a:t>and relocating part of a population from a threatened habitat and placing it in a new location where it may have a better chance of survival is one example. </a:t>
            </a:r>
            <a:endParaRPr lang="en-GB" sz="2400" dirty="0" smtClean="0">
              <a:latin typeface="Times New Roman" pitchFamily="18" charset="0"/>
              <a:cs typeface="Times New Roman" pitchFamily="18" charset="0"/>
            </a:endParaRPr>
          </a:p>
          <a:p>
            <a:pPr algn="just"/>
            <a:r>
              <a:rPr lang="en-GB" sz="2400" dirty="0" smtClean="0">
                <a:latin typeface="Times New Roman" pitchFamily="18" charset="0"/>
                <a:cs typeface="Times New Roman" pitchFamily="18" charset="0"/>
              </a:rPr>
              <a:t>Ex-situ </a:t>
            </a:r>
            <a:r>
              <a:rPr lang="en-GB" sz="2400" dirty="0">
                <a:latin typeface="Times New Roman" pitchFamily="18" charset="0"/>
                <a:cs typeface="Times New Roman" pitchFamily="18" charset="0"/>
              </a:rPr>
              <a:t>conservation should only be used when In-Situ conservation impossible.</a:t>
            </a:r>
            <a:endParaRPr lang="en-US" sz="2400" b="1"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TotalTime>
  <Words>4511</Words>
  <Application>Microsoft Office PowerPoint</Application>
  <PresentationFormat>On-screen Show (4:3)</PresentationFormat>
  <Paragraphs>527</Paragraphs>
  <Slides>71</Slides>
  <Notes>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Mesele Yihune</dc:creator>
  <cp:lastModifiedBy>Mesele Yihune</cp:lastModifiedBy>
  <cp:revision>119</cp:revision>
  <dcterms:created xsi:type="dcterms:W3CDTF">2019-02-20T12:15:15Z</dcterms:created>
  <dcterms:modified xsi:type="dcterms:W3CDTF">2019-03-29T13:17:02Z</dcterms:modified>
</cp:coreProperties>
</file>