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412" r:id="rId2"/>
    <p:sldId id="410" r:id="rId3"/>
    <p:sldId id="411" r:id="rId4"/>
    <p:sldId id="329" r:id="rId5"/>
    <p:sldId id="337" r:id="rId6"/>
    <p:sldId id="313" r:id="rId7"/>
    <p:sldId id="315" r:id="rId8"/>
    <p:sldId id="316" r:id="rId9"/>
    <p:sldId id="406" r:id="rId10"/>
    <p:sldId id="407" r:id="rId11"/>
    <p:sldId id="408" r:id="rId12"/>
    <p:sldId id="409" r:id="rId13"/>
    <p:sldId id="338" r:id="rId14"/>
    <p:sldId id="286" r:id="rId15"/>
    <p:sldId id="383" r:id="rId16"/>
    <p:sldId id="258" r:id="rId17"/>
    <p:sldId id="256" r:id="rId18"/>
    <p:sldId id="259" r:id="rId19"/>
    <p:sldId id="260" r:id="rId20"/>
    <p:sldId id="261" r:id="rId21"/>
    <p:sldId id="262" r:id="rId22"/>
    <p:sldId id="263" r:id="rId23"/>
    <p:sldId id="264" r:id="rId24"/>
    <p:sldId id="266" r:id="rId25"/>
    <p:sldId id="267" r:id="rId26"/>
    <p:sldId id="265" r:id="rId27"/>
    <p:sldId id="268" r:id="rId28"/>
    <p:sldId id="270" r:id="rId29"/>
    <p:sldId id="269" r:id="rId30"/>
    <p:sldId id="272" r:id="rId31"/>
    <p:sldId id="273" r:id="rId32"/>
    <p:sldId id="271" r:id="rId33"/>
    <p:sldId id="274" r:id="rId34"/>
    <p:sldId id="275" r:id="rId35"/>
    <p:sldId id="276" r:id="rId36"/>
    <p:sldId id="288" r:id="rId37"/>
    <p:sldId id="357" r:id="rId38"/>
    <p:sldId id="354" r:id="rId39"/>
    <p:sldId id="359" r:id="rId40"/>
    <p:sldId id="356" r:id="rId41"/>
    <p:sldId id="355" r:id="rId42"/>
    <p:sldId id="327" r:id="rId43"/>
    <p:sldId id="352" r:id="rId44"/>
    <p:sldId id="326" r:id="rId45"/>
    <p:sldId id="353" r:id="rId46"/>
    <p:sldId id="358" r:id="rId47"/>
    <p:sldId id="370" r:id="rId48"/>
    <p:sldId id="360" r:id="rId49"/>
    <p:sldId id="399" r:id="rId50"/>
    <p:sldId id="369" r:id="rId51"/>
    <p:sldId id="371" r:id="rId52"/>
    <p:sldId id="362" r:id="rId53"/>
    <p:sldId id="372" r:id="rId54"/>
    <p:sldId id="373" r:id="rId55"/>
    <p:sldId id="374" r:id="rId56"/>
    <p:sldId id="375" r:id="rId57"/>
    <p:sldId id="361" r:id="rId58"/>
    <p:sldId id="376" r:id="rId59"/>
    <p:sldId id="377" r:id="rId60"/>
    <p:sldId id="339" r:id="rId61"/>
    <p:sldId id="340" r:id="rId62"/>
    <p:sldId id="341" r:id="rId63"/>
    <p:sldId id="342" r:id="rId64"/>
    <p:sldId id="343" r:id="rId65"/>
    <p:sldId id="344" r:id="rId66"/>
    <p:sldId id="345" r:id="rId67"/>
    <p:sldId id="378" r:id="rId68"/>
    <p:sldId id="346" r:id="rId69"/>
    <p:sldId id="405" r:id="rId70"/>
    <p:sldId id="347" r:id="rId71"/>
    <p:sldId id="348" r:id="rId72"/>
    <p:sldId id="318" r:id="rId73"/>
    <p:sldId id="319" r:id="rId74"/>
    <p:sldId id="317" r:id="rId75"/>
    <p:sldId id="284" r:id="rId76"/>
    <p:sldId id="363" r:id="rId77"/>
    <p:sldId id="364" r:id="rId78"/>
    <p:sldId id="365" r:id="rId79"/>
    <p:sldId id="366" r:id="rId80"/>
    <p:sldId id="367" r:id="rId81"/>
    <p:sldId id="368" r:id="rId82"/>
    <p:sldId id="285" r:id="rId83"/>
    <p:sldId id="290" r:id="rId84"/>
    <p:sldId id="404" r:id="rId85"/>
    <p:sldId id="379" r:id="rId86"/>
    <p:sldId id="292" r:id="rId87"/>
    <p:sldId id="380" r:id="rId88"/>
    <p:sldId id="293" r:id="rId89"/>
    <p:sldId id="386" r:id="rId90"/>
    <p:sldId id="387" r:id="rId91"/>
    <p:sldId id="381" r:id="rId92"/>
    <p:sldId id="291" r:id="rId93"/>
    <p:sldId id="382" r:id="rId94"/>
    <p:sldId id="384" r:id="rId95"/>
    <p:sldId id="385" r:id="rId96"/>
    <p:sldId id="294" r:id="rId97"/>
    <p:sldId id="295" r:id="rId98"/>
    <p:sldId id="299" r:id="rId99"/>
    <p:sldId id="300" r:id="rId100"/>
    <p:sldId id="301" r:id="rId101"/>
    <p:sldId id="389" r:id="rId102"/>
    <p:sldId id="302" r:id="rId103"/>
    <p:sldId id="394" r:id="rId104"/>
    <p:sldId id="303" r:id="rId105"/>
    <p:sldId id="400" r:id="rId106"/>
    <p:sldId id="393" r:id="rId107"/>
    <p:sldId id="390" r:id="rId108"/>
    <p:sldId id="391" r:id="rId109"/>
    <p:sldId id="304" r:id="rId110"/>
    <p:sldId id="305" r:id="rId111"/>
    <p:sldId id="392" r:id="rId112"/>
    <p:sldId id="395" r:id="rId113"/>
    <p:sldId id="396" r:id="rId114"/>
    <p:sldId id="306" r:id="rId115"/>
    <p:sldId id="397" r:id="rId116"/>
    <p:sldId id="398" r:id="rId117"/>
    <p:sldId id="401" r:id="rId118"/>
    <p:sldId id="307" r:id="rId119"/>
    <p:sldId id="308" r:id="rId120"/>
    <p:sldId id="309" r:id="rId121"/>
    <p:sldId id="402" r:id="rId122"/>
    <p:sldId id="403" r:id="rId123"/>
    <p:sldId id="310" r:id="rId124"/>
    <p:sldId id="311" r:id="rId125"/>
    <p:sldId id="312" r:id="rId12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5" d="100"/>
          <a:sy n="65" d="100"/>
        </p:scale>
        <p:origin x="66" y="234"/>
      </p:cViewPr>
      <p:guideLst>
        <p:guide orient="horz" pos="2160"/>
        <p:guide pos="3840"/>
      </p:guideLst>
    </p:cSldViewPr>
  </p:slideViewPr>
  <p:notesTextViewPr>
    <p:cViewPr>
      <p:scale>
        <a:sx n="1" d="1"/>
        <a:sy n="1" d="1"/>
      </p:scale>
      <p:origin x="0" y="0"/>
    </p:cViewPr>
  </p:notesTextViewPr>
  <p:sorterViewPr>
    <p:cViewPr>
      <p:scale>
        <a:sx n="72" d="100"/>
        <a:sy n="72" d="100"/>
      </p:scale>
      <p:origin x="0" y="110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jpe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74.jpe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74.jpe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0747521A-94AB-414B-AABA-0AAD433DC507}" type="datetimeFigureOut">
              <a:rPr lang="en-US" smtClean="0"/>
              <a:pPr/>
              <a:t>5/2/2020</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26FAAA4-7F06-4AC3-A20B-515DAB2AE4A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C52F485-6164-4E5E-A611-2337F160F746}" type="datetimeFigureOut">
              <a:rPr lang="en-US" smtClean="0"/>
              <a:pPr/>
              <a:t>5/2/2020</a:t>
            </a:fld>
            <a:endParaRPr lang="en-US"/>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2660629-D972-4C85-8015-D99E193BA8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13</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103</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104</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105</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106</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107</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108</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109</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110</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111</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14</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113</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114</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115</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116</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117</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118</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119</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120</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121</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15</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123</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124</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77DBB7-5D4D-404F-A0E6-461ACF3153FB}" type="slidenum">
              <a:rPr lang="en-GB" smtClean="0"/>
              <a:pPr/>
              <a:t>9</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5789A-902C-4661-847C-2FBC8F7B87CD}" type="slidenum">
              <a:rPr lang="en-US" smtClean="0"/>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66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E48B5-BC57-4155-A02C-D8C2A98CC3BD}" type="slidenum">
              <a:rPr lang="en-US" smtClean="0"/>
              <a:pPr/>
              <a:t>67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5789A-902C-4661-847C-2FBC8F7B87CD}" type="slidenum">
              <a:rPr lang="en-US" smtClean="0"/>
              <a:pPr/>
              <a:t>68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69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5789A-902C-4661-847C-2FBC8F7B87CD}" type="slidenum">
              <a:rPr lang="en-US" smtClean="0"/>
              <a:pPr/>
              <a:t>70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25789A-902C-4661-847C-2FBC8F7B87CD}" type="slidenum">
              <a:rPr lang="en-US" smtClean="0"/>
              <a:pPr/>
              <a:t>71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77DBB7-5D4D-404F-A0E6-461ACF3153FB}" type="slidenum">
              <a:rPr lang="en-GB" smtClean="0"/>
              <a:pPr/>
              <a:t>10</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74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75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76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77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78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79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80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AF1532-A6DF-454A-B060-CD9A55FC789E}" type="slidenum">
              <a:rPr lang="en-US" smtClean="0"/>
              <a:pPr/>
              <a:t>81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77DBB7-5D4D-404F-A0E6-461ACF3153FB}" type="slidenum">
              <a:rPr lang="en-GB" smtClean="0"/>
              <a:pPr/>
              <a:t>11</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86</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87</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89</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91</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77DBB7-5D4D-404F-A0E6-461ACF3153FB}" type="slidenum">
              <a:rPr lang="en-GB" smtClean="0"/>
              <a:pPr/>
              <a:t>12</a:t>
            </a:fld>
            <a:endParaRPr lang="en-GB"/>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95</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96</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97</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98</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99</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100</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101</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60629-D972-4C85-8015-D99E193BA8F5}" type="slidenum">
              <a:rPr lang="en-US" smtClean="0"/>
              <a:pPr/>
              <a:t>102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93EC4F-1DD2-40EF-8FFC-98269BB6C8B3}"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3227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93EC4F-1DD2-40EF-8FFC-98269BB6C8B3}"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15681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93EC4F-1DD2-40EF-8FFC-98269BB6C8B3}"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79335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93EC4F-1DD2-40EF-8FFC-98269BB6C8B3}"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45000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93EC4F-1DD2-40EF-8FFC-98269BB6C8B3}"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97285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93EC4F-1DD2-40EF-8FFC-98269BB6C8B3}"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50865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93EC4F-1DD2-40EF-8FFC-98269BB6C8B3}"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89015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93EC4F-1DD2-40EF-8FFC-98269BB6C8B3}"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45720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3EC4F-1DD2-40EF-8FFC-98269BB6C8B3}"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17760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93EC4F-1DD2-40EF-8FFC-98269BB6C8B3}"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426948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93EC4F-1DD2-40EF-8FFC-98269BB6C8B3}"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83DF1-8BE3-4F02-B415-86ED7ADD69A5}" type="slidenum">
              <a:rPr lang="en-US" smtClean="0"/>
              <a:pPr/>
              <a:t>‹#›</a:t>
            </a:fld>
            <a:endParaRPr lang="en-US"/>
          </a:p>
        </p:txBody>
      </p:sp>
    </p:spTree>
    <p:extLst>
      <p:ext uri="{BB962C8B-B14F-4D97-AF65-F5344CB8AC3E}">
        <p14:creationId xmlns:p14="http://schemas.microsoft.com/office/powerpoint/2010/main" val="33585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3EC4F-1DD2-40EF-8FFC-98269BB6C8B3}" type="datetimeFigureOut">
              <a:rPr lang="en-US" smtClean="0"/>
              <a:pPr/>
              <a:t>5/2/2020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83DF1-8BE3-4F02-B415-86ED7ADD69A5}" type="slidenum">
              <a:rPr lang="en-US" smtClean="0"/>
              <a:pPr/>
              <a:t>‹#›</a:t>
            </a:fld>
            <a:endParaRPr lang="en-US"/>
          </a:p>
        </p:txBody>
      </p:sp>
    </p:spTree>
    <p:extLst>
      <p:ext uri="{BB962C8B-B14F-4D97-AF65-F5344CB8AC3E}">
        <p14:creationId xmlns:p14="http://schemas.microsoft.com/office/powerpoint/2010/main" val="4290294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3.png"/></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microsoft.com/office/2007/relationships/hdphoto" Target="../media/hdphoto31.wdp"/></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7" Type="http://schemas.microsoft.com/office/2007/relationships/hdphoto" Target="../media/hdphoto33.wdp"/><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microsoft.com/office/2007/relationships/hdphoto" Target="../media/hdphoto32.wdp"/></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57.png"/><Relationship Id="rId4" Type="http://schemas.microsoft.com/office/2007/relationships/hdphoto" Target="../media/hdphoto34.wdp"/></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microsoft.com/office/2007/relationships/hdphoto" Target="../media/hdphoto35.wdp"/></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microsoft.com/office/2007/relationships/hdphoto" Target="../media/hdphoto36.wdp"/></Relationships>
</file>

<file path=ppt/slides/_rels/slide1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microsoft.com/office/2007/relationships/hdphoto" Target="../media/hdphoto37.wdp"/></Relationships>
</file>

<file path=ppt/slides/_rels/slide10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6.png"/><Relationship Id="rId7" Type="http://schemas.microsoft.com/office/2007/relationships/hdphoto" Target="../media/hdphoto38.wdp"/><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microsoft.com/office/2007/relationships/hdphoto" Target="../media/hdphoto39.wdp"/></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08.xml"/><Relationship Id="rId7"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78.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7.png"/><Relationship Id="rId9" Type="http://schemas.openxmlformats.org/officeDocument/2006/relationships/image" Target="../media/image176.wmf"/></Relationships>
</file>

<file path=ppt/slides/_rels/slide1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microsoft.com/office/2007/relationships/hdphoto" Target="../media/hdphoto40.wdp"/><Relationship Id="rId5" Type="http://schemas.openxmlformats.org/officeDocument/2006/relationships/image" Target="../media/image182.png"/><Relationship Id="rId4" Type="http://schemas.openxmlformats.org/officeDocument/2006/relationships/image" Target="../media/image181.png"/></Relationships>
</file>

<file path=ppt/slides/_rels/slide11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microsoft.com/office/2007/relationships/hdphoto" Target="../media/hdphoto41.wdp"/><Relationship Id="rId4" Type="http://schemas.openxmlformats.org/officeDocument/2006/relationships/image" Target="../media/image184.png"/></Relationships>
</file>

<file path=ppt/slides/_rels/slide114.xml.rels><?xml version="1.0" encoding="UTF-8" standalone="yes"?>
<Relationships xmlns="http://schemas.openxmlformats.org/package/2006/relationships"><Relationship Id="rId8" Type="http://schemas.openxmlformats.org/officeDocument/2006/relationships/image" Target="../media/image190.png"/><Relationship Id="rId13" Type="http://schemas.microsoft.com/office/2007/relationships/hdphoto" Target="../media/hdphoto42.wdp"/><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11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microsoft.com/office/2007/relationships/hdphoto" Target="../media/hdphoto43.wdp"/></Relationships>
</file>

<file path=ppt/slides/_rels/slide11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microsoft.com/office/2007/relationships/hdphoto" Target="../media/hdphoto44.wdp"/></Relationships>
</file>

<file path=ppt/slides/_rels/slide118.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119.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8.png"/><Relationship Id="rId7" Type="http://schemas.openxmlformats.org/officeDocument/2006/relationships/image" Target="../media/image211.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210.png"/><Relationship Id="rId5" Type="http://schemas.microsoft.com/office/2007/relationships/hdphoto" Target="../media/hdphoto45.wdp"/><Relationship Id="rId4" Type="http://schemas.openxmlformats.org/officeDocument/2006/relationships/image" Target="../media/image20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20.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notesSlide" Target="../notesSlides/notesSlide117.xml"/><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microsoft.com/office/2007/relationships/hdphoto" Target="../media/hdphoto46.wdp"/><Relationship Id="rId4" Type="http://schemas.openxmlformats.org/officeDocument/2006/relationships/image" Target="../media/image218.png"/></Relationships>
</file>

<file path=ppt/slides/_rels/slide12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220.png"/><Relationship Id="rId4" Type="http://schemas.microsoft.com/office/2007/relationships/hdphoto" Target="../media/hdphoto47.wdp"/></Relationships>
</file>

<file path=ppt/slides/_rels/slide123.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225.png"/></Relationships>
</file>

<file path=ppt/slides/_rels/slide124.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3" Type="http://schemas.openxmlformats.org/officeDocument/2006/relationships/image" Target="../media/image226.png"/><Relationship Id="rId7" Type="http://schemas.microsoft.com/office/2007/relationships/hdphoto" Target="../media/hdphoto49.wdp"/><Relationship Id="rId12" Type="http://schemas.openxmlformats.org/officeDocument/2006/relationships/image" Target="../media/image234.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3.png"/><Relationship Id="rId5" Type="http://schemas.openxmlformats.org/officeDocument/2006/relationships/image" Target="../media/image228.png"/><Relationship Id="rId10" Type="http://schemas.openxmlformats.org/officeDocument/2006/relationships/image" Target="../media/image232.png"/><Relationship Id="rId4" Type="http://schemas.openxmlformats.org/officeDocument/2006/relationships/image" Target="../media/image227.png"/><Relationship Id="rId9" Type="http://schemas.openxmlformats.org/officeDocument/2006/relationships/image" Target="../media/image231.png"/><Relationship Id="rId14" Type="http://schemas.openxmlformats.org/officeDocument/2006/relationships/image" Target="../media/image236.png"/></Relationships>
</file>

<file path=ppt/slides/_rels/slide125.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en.citizendium.org/wiki/File:Binary_Boiling_Point_Diagram.png" TargetMode="Externa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lorien.ncl.ac.uk/ming/distil/distilpri.ht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3" Type="http://schemas.openxmlformats.org/officeDocument/2006/relationships/hyperlink" Target="http://lorien.ncl.ac.uk/ming/distil/distilvle.ht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6.png"/><Relationship Id="rId7" Type="http://schemas.openxmlformats.org/officeDocument/2006/relationships/image" Target="../media/image58.png"/><Relationship Id="rId12" Type="http://schemas.microsoft.com/office/2007/relationships/hdphoto" Target="../media/hdphoto13.wdp"/><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1.wmf"/><Relationship Id="rId4"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61.xml"/><Relationship Id="rId7" Type="http://schemas.openxmlformats.org/officeDocument/2006/relationships/image" Target="../media/image79.png"/><Relationship Id="rId12"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8.png"/><Relationship Id="rId11" Type="http://schemas.openxmlformats.org/officeDocument/2006/relationships/image" Target="../media/image75.wmf"/><Relationship Id="rId5" Type="http://schemas.openxmlformats.org/officeDocument/2006/relationships/image" Target="../media/image77.png"/><Relationship Id="rId10" Type="http://schemas.openxmlformats.org/officeDocument/2006/relationships/oleObject" Target="../embeddings/oleObject6.bin"/><Relationship Id="rId4" Type="http://schemas.openxmlformats.org/officeDocument/2006/relationships/image" Target="../media/image76.png"/><Relationship Id="rId9"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3.png"/><Relationship Id="rId5" Type="http://schemas.openxmlformats.org/officeDocument/2006/relationships/image" Target="../media/image92.w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4.wmf"/><Relationship Id="rId5" Type="http://schemas.openxmlformats.org/officeDocument/2006/relationships/oleObject" Target="../embeddings/oleObject8.bin"/><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6.wmf"/><Relationship Id="rId5" Type="http://schemas.openxmlformats.org/officeDocument/2006/relationships/oleObject" Target="../embeddings/oleObject9.bin"/><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microsoft.com/office/2007/relationships/hdphoto" Target="../media/hdphoto15.wdp"/></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microsoft.com/office/2007/relationships/hdphoto" Target="../media/hdphoto16.wdp"/></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17.wdp"/></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18.wdp"/></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microsoft.com/office/2007/relationships/hdphoto" Target="../media/hdphoto19.wdp"/></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microsoft.com/office/2007/relationships/hdphoto" Target="../media/hdphoto20.wdp"/></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13.png"/><Relationship Id="rId4" Type="http://schemas.microsoft.com/office/2007/relationships/hdphoto" Target="../media/hdphoto21.wd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22.wdp"/></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16.png"/><Relationship Id="rId4" Type="http://schemas.microsoft.com/office/2007/relationships/hdphoto" Target="../media/hdphoto23.wdp"/></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microsoft.com/office/2007/relationships/hdphoto" Target="../media/hdphoto25.wdp"/></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26.wdp"/></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microsoft.com/office/2007/relationships/hdphoto" Target="../media/hdphoto27.wdp"/></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microsoft.com/office/2007/relationships/hdphoto" Target="../media/hdphoto28.wdp"/></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microsoft.com/office/2007/relationships/hdphoto" Target="../media/hdphoto29.wdp"/></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microsoft.com/office/2007/relationships/hdphoto" Target="../media/hdphoto30.wdp"/></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35.png"/><Relationship Id="rId4" Type="http://schemas.microsoft.com/office/2007/relationships/hdphoto" Target="../media/hdphoto30.wdp"/></Relationships>
</file>

<file path=ppt/slides/_rels/slide9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71FAC-7B75-4277-BA1F-75505EF775E0}"/>
              </a:ext>
            </a:extLst>
          </p:cNvPr>
          <p:cNvSpPr txBox="1"/>
          <p:nvPr/>
        </p:nvSpPr>
        <p:spPr>
          <a:xfrm>
            <a:off x="3942794" y="2286000"/>
            <a:ext cx="4035593" cy="1292662"/>
          </a:xfrm>
          <a:prstGeom prst="rect">
            <a:avLst/>
          </a:prstGeom>
          <a:noFill/>
        </p:spPr>
        <p:txBody>
          <a:bodyPr wrap="none" rtlCol="0">
            <a:spAutoFit/>
          </a:bodyPr>
          <a:lstStyle/>
          <a:p>
            <a:pPr algn="ctr"/>
            <a:r>
              <a:rPr lang="en-US" sz="3200" b="1" dirty="0">
                <a:solidFill>
                  <a:srgbClr val="FFC000"/>
                </a:solidFill>
              </a:rPr>
              <a:t>Chapter Three </a:t>
            </a:r>
          </a:p>
          <a:p>
            <a:pPr algn="ctr"/>
            <a:endParaRPr lang="en-US" dirty="0"/>
          </a:p>
          <a:p>
            <a:pPr algn="ctr"/>
            <a:r>
              <a:rPr lang="en-US" sz="2800" b="1" dirty="0">
                <a:solidFill>
                  <a:srgbClr val="FF0000"/>
                </a:solidFill>
              </a:rPr>
              <a:t>Distillation column design</a:t>
            </a:r>
          </a:p>
        </p:txBody>
      </p:sp>
      <p:sp>
        <p:nvSpPr>
          <p:cNvPr id="3" name="TextBox 2">
            <a:extLst>
              <a:ext uri="{FF2B5EF4-FFF2-40B4-BE49-F238E27FC236}">
                <a16:creationId xmlns:a16="http://schemas.microsoft.com/office/drawing/2014/main" id="{07481B48-8169-4F24-9033-A6F870D76814}"/>
              </a:ext>
            </a:extLst>
          </p:cNvPr>
          <p:cNvSpPr txBox="1"/>
          <p:nvPr/>
        </p:nvSpPr>
        <p:spPr>
          <a:xfrm>
            <a:off x="10304432" y="6488668"/>
            <a:ext cx="1887568" cy="369332"/>
          </a:xfrm>
          <a:prstGeom prst="rect">
            <a:avLst/>
          </a:prstGeom>
          <a:noFill/>
        </p:spPr>
        <p:txBody>
          <a:bodyPr wrap="none" rtlCol="0">
            <a:spAutoFit/>
          </a:bodyPr>
          <a:lstStyle/>
          <a:p>
            <a:r>
              <a:rPr lang="en-US" dirty="0"/>
              <a:t>©Solomon </a:t>
            </a:r>
            <a:r>
              <a:rPr lang="en-US" dirty="0" err="1"/>
              <a:t>bogale</a:t>
            </a:r>
            <a:endParaRPr lang="en-US" dirty="0"/>
          </a:p>
        </p:txBody>
      </p:sp>
    </p:spTree>
    <p:extLst>
      <p:ext uri="{BB962C8B-B14F-4D97-AF65-F5344CB8AC3E}">
        <p14:creationId xmlns:p14="http://schemas.microsoft.com/office/powerpoint/2010/main" val="241972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2844801" y="1066800"/>
          <a:ext cx="7634817" cy="5259388"/>
        </p:xfrm>
        <a:graphic>
          <a:graphicData uri="http://schemas.openxmlformats.org/presentationml/2006/ole">
            <mc:AlternateContent xmlns:mc="http://schemas.openxmlformats.org/markup-compatibility/2006">
              <mc:Choice xmlns:v="urn:schemas-microsoft-com:vml" Requires="v">
                <p:oleObj spid="_x0000_s250887" name="Worksheet" r:id="rId4" imgW="5724449" imgH="5257800" progId="Excel.Sheet.8">
                  <p:embed/>
                </p:oleObj>
              </mc:Choice>
              <mc:Fallback>
                <p:oleObj name="Worksheet" r:id="rId4" imgW="5724449" imgH="52578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801" y="1066800"/>
                        <a:ext cx="7634817" cy="52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Rectangle 3"/>
          <p:cNvSpPr>
            <a:spLocks noGrp="1" noChangeArrowheads="1"/>
          </p:cNvSpPr>
          <p:nvPr>
            <p:ph type="title" idx="4294967295"/>
          </p:nvPr>
        </p:nvSpPr>
        <p:spPr>
          <a:xfrm>
            <a:off x="1564217" y="152400"/>
            <a:ext cx="10363200" cy="838200"/>
          </a:xfrm>
        </p:spPr>
        <p:txBody>
          <a:bodyPr/>
          <a:lstStyle/>
          <a:p>
            <a:r>
              <a:rPr lang="en-IE" sz="3600"/>
              <a:t>Alternatively use T-x-y Diagram</a:t>
            </a:r>
            <a:endParaRPr lang="en-GB" sz="3600"/>
          </a:p>
        </p:txBody>
      </p:sp>
      <p:sp>
        <p:nvSpPr>
          <p:cNvPr id="33796" name="Line 4"/>
          <p:cNvSpPr>
            <a:spLocks noChangeShapeType="1"/>
          </p:cNvSpPr>
          <p:nvPr/>
        </p:nvSpPr>
        <p:spPr bwMode="auto">
          <a:xfrm flipV="1">
            <a:off x="5181600" y="3962400"/>
            <a:ext cx="0" cy="1524000"/>
          </a:xfrm>
          <a:prstGeom prst="line">
            <a:avLst/>
          </a:prstGeom>
          <a:noFill/>
          <a:ln w="28575">
            <a:solidFill>
              <a:schemeClr val="tx1"/>
            </a:solidFill>
            <a:round/>
            <a:headEnd/>
            <a:tailEnd type="triangle" w="med" len="med"/>
          </a:ln>
          <a:effectLst/>
        </p:spPr>
        <p:txBody>
          <a:bodyPr wrap="none"/>
          <a:lstStyle/>
          <a:p>
            <a:endParaRPr lang="en-US"/>
          </a:p>
        </p:txBody>
      </p:sp>
      <p:sp>
        <p:nvSpPr>
          <p:cNvPr id="33797" name="Line 5"/>
          <p:cNvSpPr>
            <a:spLocks noChangeShapeType="1"/>
          </p:cNvSpPr>
          <p:nvPr/>
        </p:nvSpPr>
        <p:spPr bwMode="auto">
          <a:xfrm>
            <a:off x="5181600" y="3962400"/>
            <a:ext cx="2336800" cy="0"/>
          </a:xfrm>
          <a:prstGeom prst="line">
            <a:avLst/>
          </a:prstGeom>
          <a:noFill/>
          <a:ln w="28575">
            <a:solidFill>
              <a:schemeClr val="tx1"/>
            </a:solidFill>
            <a:round/>
            <a:headEnd/>
            <a:tailEnd type="triangle" w="med" len="med"/>
          </a:ln>
          <a:effectLst/>
        </p:spPr>
        <p:txBody>
          <a:bodyPr wrap="none"/>
          <a:lstStyle/>
          <a:p>
            <a:endParaRPr lang="en-US"/>
          </a:p>
        </p:txBody>
      </p:sp>
      <p:sp>
        <p:nvSpPr>
          <p:cNvPr id="33798" name="Line 6"/>
          <p:cNvSpPr>
            <a:spLocks noChangeShapeType="1"/>
          </p:cNvSpPr>
          <p:nvPr/>
        </p:nvSpPr>
        <p:spPr bwMode="auto">
          <a:xfrm>
            <a:off x="7518400" y="3962400"/>
            <a:ext cx="0" cy="685800"/>
          </a:xfrm>
          <a:prstGeom prst="line">
            <a:avLst/>
          </a:prstGeom>
          <a:noFill/>
          <a:ln w="28575">
            <a:solidFill>
              <a:schemeClr val="tx1"/>
            </a:solidFill>
            <a:round/>
            <a:headEnd/>
            <a:tailEnd type="triangle" w="med" len="med"/>
          </a:ln>
          <a:effectLst/>
        </p:spPr>
        <p:txBody>
          <a:bodyPr wrap="none"/>
          <a:lstStyle/>
          <a:p>
            <a:endParaRPr lang="en-US"/>
          </a:p>
        </p:txBody>
      </p:sp>
      <p:sp>
        <p:nvSpPr>
          <p:cNvPr id="33799" name="Line 7"/>
          <p:cNvSpPr>
            <a:spLocks noChangeShapeType="1"/>
          </p:cNvSpPr>
          <p:nvPr/>
        </p:nvSpPr>
        <p:spPr bwMode="auto">
          <a:xfrm>
            <a:off x="7518400" y="4648200"/>
            <a:ext cx="1422400" cy="0"/>
          </a:xfrm>
          <a:prstGeom prst="line">
            <a:avLst/>
          </a:prstGeom>
          <a:noFill/>
          <a:ln w="28575">
            <a:solidFill>
              <a:schemeClr val="tx1"/>
            </a:solidFill>
            <a:round/>
            <a:headEnd/>
            <a:tailEnd type="triangle" w="med" len="med"/>
          </a:ln>
          <a:effectLst/>
        </p:spPr>
        <p:txBody>
          <a:bodyPr wrap="none"/>
          <a:lstStyle/>
          <a:p>
            <a:endParaRPr lang="en-US"/>
          </a:p>
        </p:txBody>
      </p:sp>
      <p:sp>
        <p:nvSpPr>
          <p:cNvPr id="33800" name="Line 8"/>
          <p:cNvSpPr>
            <a:spLocks noChangeShapeType="1"/>
          </p:cNvSpPr>
          <p:nvPr/>
        </p:nvSpPr>
        <p:spPr bwMode="auto">
          <a:xfrm>
            <a:off x="8940800" y="4648200"/>
            <a:ext cx="0" cy="304800"/>
          </a:xfrm>
          <a:prstGeom prst="line">
            <a:avLst/>
          </a:prstGeom>
          <a:noFill/>
          <a:ln w="28575">
            <a:solidFill>
              <a:schemeClr val="tx1"/>
            </a:solidFill>
            <a:round/>
            <a:headEnd/>
            <a:tailEnd type="triangle" w="med" len="med"/>
          </a:ln>
          <a:effectLst/>
        </p:spPr>
        <p:txBody>
          <a:bodyPr wrap="none"/>
          <a:lstStyle/>
          <a:p>
            <a:endParaRPr lang="en-US"/>
          </a:p>
        </p:txBody>
      </p:sp>
      <p:sp>
        <p:nvSpPr>
          <p:cNvPr id="33801" name="Line 9"/>
          <p:cNvSpPr>
            <a:spLocks noChangeShapeType="1"/>
          </p:cNvSpPr>
          <p:nvPr/>
        </p:nvSpPr>
        <p:spPr bwMode="auto">
          <a:xfrm>
            <a:off x="8940800" y="4953000"/>
            <a:ext cx="711200" cy="0"/>
          </a:xfrm>
          <a:prstGeom prst="line">
            <a:avLst/>
          </a:prstGeom>
          <a:noFill/>
          <a:ln w="28575">
            <a:solidFill>
              <a:schemeClr val="tx1"/>
            </a:solidFill>
            <a:round/>
            <a:headEnd/>
            <a:tailEnd type="triangle" w="med" len="med"/>
          </a:ln>
          <a:effectLst/>
        </p:spPr>
        <p:txBody>
          <a:bodyPr wrap="none"/>
          <a:lstStyle/>
          <a:p>
            <a:endParaRPr lang="en-US"/>
          </a:p>
        </p:txBody>
      </p:sp>
      <p:sp>
        <p:nvSpPr>
          <p:cNvPr id="33802" name="Line 10"/>
          <p:cNvSpPr>
            <a:spLocks noChangeShapeType="1"/>
          </p:cNvSpPr>
          <p:nvPr/>
        </p:nvSpPr>
        <p:spPr bwMode="auto">
          <a:xfrm>
            <a:off x="9652000" y="4953000"/>
            <a:ext cx="0" cy="152400"/>
          </a:xfrm>
          <a:prstGeom prst="line">
            <a:avLst/>
          </a:prstGeom>
          <a:noFill/>
          <a:ln w="28575">
            <a:solidFill>
              <a:schemeClr val="tx1"/>
            </a:solidFill>
            <a:round/>
            <a:headEnd/>
            <a:tailEnd/>
          </a:ln>
          <a:effectLst/>
        </p:spPr>
        <p:txBody>
          <a:bodyPr wrap="none"/>
          <a:lstStyle/>
          <a:p>
            <a:endParaRPr lang="en-US"/>
          </a:p>
        </p:txBody>
      </p:sp>
      <p:sp>
        <p:nvSpPr>
          <p:cNvPr id="33803" name="Line 11"/>
          <p:cNvSpPr>
            <a:spLocks noChangeShapeType="1"/>
          </p:cNvSpPr>
          <p:nvPr/>
        </p:nvSpPr>
        <p:spPr bwMode="auto">
          <a:xfrm>
            <a:off x="9652000" y="5105400"/>
            <a:ext cx="304800" cy="0"/>
          </a:xfrm>
          <a:prstGeom prst="line">
            <a:avLst/>
          </a:prstGeom>
          <a:noFill/>
          <a:ln w="28575">
            <a:solidFill>
              <a:schemeClr val="tx1"/>
            </a:solidFill>
            <a:round/>
            <a:headEnd/>
            <a:tailEnd/>
          </a:ln>
          <a:effectLst/>
        </p:spPr>
        <p:txBody>
          <a:bodyPr wrap="none"/>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65211" y="510587"/>
            <a:ext cx="2202026" cy="285334"/>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print"/>
          <a:stretch>
            <a:fillRect/>
          </a:stretch>
        </p:blipFill>
        <p:spPr>
          <a:xfrm>
            <a:off x="687690" y="523693"/>
            <a:ext cx="2382999" cy="259122"/>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1532446" y="1383772"/>
            <a:ext cx="2556199" cy="507854"/>
          </a:xfrm>
          <a:prstGeom prst="rect">
            <a:avLst/>
          </a:prstGeom>
        </p:spPr>
      </p:pic>
      <p:pic>
        <p:nvPicPr>
          <p:cNvPr id="6" name="Picture 5"/>
          <p:cNvPicPr>
            <a:picLocks noChangeAspect="1"/>
          </p:cNvPicPr>
          <p:nvPr/>
        </p:nvPicPr>
        <p:blipFill>
          <a:blip r:embed="rId6"/>
          <a:stretch>
            <a:fillRect/>
          </a:stretch>
        </p:blipFill>
        <p:spPr>
          <a:xfrm>
            <a:off x="2028011" y="2507160"/>
            <a:ext cx="2257618" cy="542697"/>
          </a:xfrm>
          <a:prstGeom prst="rect">
            <a:avLst/>
          </a:prstGeom>
        </p:spPr>
      </p:pic>
      <p:sp>
        <p:nvSpPr>
          <p:cNvPr id="7" name="Striped Right Arrow 6"/>
          <p:cNvSpPr/>
          <p:nvPr/>
        </p:nvSpPr>
        <p:spPr>
          <a:xfrm>
            <a:off x="895815" y="2464915"/>
            <a:ext cx="978408" cy="484632"/>
          </a:xfrm>
          <a:prstGeom prst="striped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95221" y="2597514"/>
            <a:ext cx="2169568" cy="369332"/>
          </a:xfrm>
          <a:prstGeom prst="rect">
            <a:avLst/>
          </a:prstGeom>
          <a:noFill/>
          <a:ln cmpd="thinThick">
            <a:solidFill>
              <a:srgbClr val="00B050"/>
            </a:solidFill>
          </a:ln>
        </p:spPr>
        <p:txBody>
          <a:bodyPr wrap="none" rtlCol="0">
            <a:spAutoFit/>
          </a:bodyPr>
          <a:lstStyle/>
          <a:p>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Nominal diameter )</a:t>
            </a:r>
          </a:p>
        </p:txBody>
      </p:sp>
      <p:sp>
        <p:nvSpPr>
          <p:cNvPr id="17" name="Rectangle 16"/>
          <p:cNvSpPr/>
          <p:nvPr/>
        </p:nvSpPr>
        <p:spPr>
          <a:xfrm>
            <a:off x="629587" y="3852473"/>
            <a:ext cx="10777928" cy="2554545"/>
          </a:xfrm>
          <a:prstGeom prst="rect">
            <a:avLst/>
          </a:prstGeom>
          <a:ln w="38100">
            <a:solidFill>
              <a:srgbClr val="FFC000"/>
            </a:solidFill>
          </a:ln>
        </p:spPr>
        <p:txBody>
          <a:bodyPr wrap="square">
            <a:spAutoFit/>
          </a:bodyPr>
          <a:lstStyle/>
          <a:p>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Use the higher value of the tower diameter for the uniformity between sections, if the difference is not greater than 20%. Higher area than the design area can be taken care by reducing the perforated area. </a:t>
            </a:r>
          </a:p>
          <a:p>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a:p>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The nearest recommended shell (nominal diameter 2400 mm) fabricated from carbon steel or stainless steel sheet in IS 2844-1964: ID 2403 mm with minimum wall thickness: 8 mm for carbon steel) and 6 mm for stainless steel. 	</a:t>
            </a:r>
          </a:p>
        </p:txBody>
      </p:sp>
      <p:sp>
        <p:nvSpPr>
          <p:cNvPr id="18" name="TextBox 17"/>
          <p:cNvSpPr txBox="1"/>
          <p:nvPr/>
        </p:nvSpPr>
        <p:spPr>
          <a:xfrm>
            <a:off x="614598" y="3297837"/>
            <a:ext cx="984565" cy="523220"/>
          </a:xfrm>
          <a:prstGeom prst="rect">
            <a:avLst/>
          </a:prstGeom>
          <a:solidFill>
            <a:srgbClr val="FFC000"/>
          </a:solidFill>
          <a:ln>
            <a:solidFill>
              <a:srgbClr val="FFC000"/>
            </a:solidFill>
          </a:ln>
        </p:spPr>
        <p:txBody>
          <a:bodyPr wrap="none" rtlCol="0">
            <a:spAutoFit/>
          </a:bodyPr>
          <a:lstStyle/>
          <a:p>
            <a:r>
              <a:rPr lang="en-US" sz="2800" b="1" dirty="0">
                <a:latin typeface="Arial" pitchFamily="34" charset="0"/>
                <a:cs typeface="Arial" pitchFamily="34" charset="0"/>
              </a:rPr>
              <a:t>Note</a:t>
            </a:r>
          </a:p>
        </p:txBody>
      </p:sp>
    </p:spTree>
    <p:extLst>
      <p:ext uri="{BB962C8B-B14F-4D97-AF65-F5344CB8AC3E}">
        <p14:creationId xmlns:p14="http://schemas.microsoft.com/office/powerpoint/2010/main" val="2443814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46591" y="211173"/>
            <a:ext cx="4265527" cy="6386507"/>
          </a:xfrm>
          <a:prstGeom prst="rect">
            <a:avLst/>
          </a:prstGeom>
        </p:spPr>
      </p:pic>
      <p:pic>
        <p:nvPicPr>
          <p:cNvPr id="15" name="Picture 14"/>
          <p:cNvPicPr>
            <a:picLocks noChangeAspect="1"/>
          </p:cNvPicPr>
          <p:nvPr/>
        </p:nvPicPr>
        <p:blipFill>
          <a:blip r:embed="rId5" cstate="print"/>
          <a:stretch>
            <a:fillRect/>
          </a:stretch>
        </p:blipFill>
        <p:spPr>
          <a:xfrm>
            <a:off x="2056465" y="3119663"/>
            <a:ext cx="3536366" cy="1250960"/>
          </a:xfrm>
          <a:prstGeom prst="rect">
            <a:avLst/>
          </a:prstGeom>
          <a:ln w="88900" cap="sq" cmpd="thickThin">
            <a:solidFill>
              <a:srgbClr val="000000"/>
            </a:solidFill>
            <a:prstDash val="solid"/>
            <a:miter lim="800000"/>
          </a:ln>
          <a:effectLst>
            <a:innerShdw blurRad="76200">
              <a:srgbClr val="000000"/>
            </a:innerShdw>
          </a:effectLst>
        </p:spPr>
      </p:pic>
      <p:sp>
        <p:nvSpPr>
          <p:cNvPr id="16" name="Striped Right Arrow 15"/>
          <p:cNvSpPr/>
          <p:nvPr/>
        </p:nvSpPr>
        <p:spPr>
          <a:xfrm>
            <a:off x="796593" y="3614344"/>
            <a:ext cx="978408" cy="484632"/>
          </a:xfrm>
          <a:prstGeom prst="striped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0558" y="336242"/>
            <a:ext cx="6864380" cy="461665"/>
          </a:xfrm>
          <a:prstGeom prst="rect">
            <a:avLst/>
          </a:prstGeom>
        </p:spPr>
        <p:txBody>
          <a:bodyPr wrap="none">
            <a:spAutoFit/>
          </a:bodyPr>
          <a:lstStyle/>
          <a:p>
            <a:r>
              <a:rPr lang="en-US" sz="2400" b="1" dirty="0">
                <a:latin typeface="Arial" pitchFamily="34" charset="0"/>
                <a:cs typeface="Arial" pitchFamily="34" charset="0"/>
              </a:rPr>
              <a:t>Step #5: Selection of liquid-flow arrangement </a:t>
            </a:r>
            <a:endParaRPr lang="en-US" sz="2400" dirty="0">
              <a:latin typeface="Arial" pitchFamily="34" charset="0"/>
              <a:cs typeface="Arial" pitchFamily="34" charset="0"/>
            </a:endParaRPr>
          </a:p>
        </p:txBody>
      </p:sp>
      <p:pic>
        <p:nvPicPr>
          <p:cNvPr id="134146" name="Picture 2"/>
          <p:cNvPicPr>
            <a:picLocks noChangeAspect="1" noChangeArrowheads="1"/>
          </p:cNvPicPr>
          <p:nvPr/>
        </p:nvPicPr>
        <p:blipFill>
          <a:blip r:embed="rId6"/>
          <a:srcRect/>
          <a:stretch>
            <a:fillRect/>
          </a:stretch>
        </p:blipFill>
        <p:spPr bwMode="auto">
          <a:xfrm>
            <a:off x="505216" y="900345"/>
            <a:ext cx="7647511" cy="1153305"/>
          </a:xfrm>
          <a:prstGeom prst="rect">
            <a:avLst/>
          </a:prstGeom>
          <a:noFill/>
          <a:ln w="9525">
            <a:noFill/>
            <a:miter lim="800000"/>
            <a:headEnd/>
            <a:tailEnd/>
          </a:ln>
          <a:effectLst/>
        </p:spPr>
      </p:pic>
      <p:cxnSp>
        <p:nvCxnSpPr>
          <p:cNvPr id="19" name="Straight Connector 18"/>
          <p:cNvCxnSpPr/>
          <p:nvPr/>
        </p:nvCxnSpPr>
        <p:spPr>
          <a:xfrm rot="16200000" flipV="1">
            <a:off x="8724744" y="4362606"/>
            <a:ext cx="3252866" cy="14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924925" y="2743200"/>
            <a:ext cx="1409700" cy="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943975" y="3438525"/>
            <a:ext cx="1409700" cy="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5-Point Star 27"/>
          <p:cNvSpPr/>
          <p:nvPr/>
        </p:nvSpPr>
        <p:spPr>
          <a:xfrm>
            <a:off x="10238282" y="3312826"/>
            <a:ext cx="194872" cy="224853"/>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10225790" y="2610787"/>
            <a:ext cx="194872" cy="224853"/>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154650" y="2503357"/>
            <a:ext cx="825867" cy="400110"/>
          </a:xfrm>
          <a:prstGeom prst="rect">
            <a:avLst/>
          </a:prstGeom>
          <a:noFill/>
        </p:spPr>
        <p:txBody>
          <a:bodyPr wrap="none" rtlCol="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0.012</a:t>
            </a:r>
          </a:p>
        </p:txBody>
      </p:sp>
      <p:sp>
        <p:nvSpPr>
          <p:cNvPr id="31" name="TextBox 30"/>
          <p:cNvSpPr txBox="1"/>
          <p:nvPr/>
        </p:nvSpPr>
        <p:spPr>
          <a:xfrm>
            <a:off x="8157148" y="3210394"/>
            <a:ext cx="825867" cy="400110"/>
          </a:xfrm>
          <a:prstGeom prst="rect">
            <a:avLst/>
          </a:prstGeom>
          <a:noFill/>
        </p:spPr>
        <p:txBody>
          <a:bodyPr wrap="none" rtlCol="0">
            <a:spAutoFit/>
          </a:bodyPr>
          <a:lstStyle/>
          <a:p>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0.007</a:t>
            </a:r>
          </a:p>
        </p:txBody>
      </p:sp>
    </p:spTree>
    <p:extLst>
      <p:ext uri="{BB962C8B-B14F-4D97-AF65-F5344CB8AC3E}">
        <p14:creationId xmlns:p14="http://schemas.microsoft.com/office/powerpoint/2010/main" val="24438149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3443" y="1289154"/>
            <a:ext cx="4373055" cy="40737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5172" name="Picture 4"/>
          <p:cNvPicPr>
            <a:picLocks noChangeAspect="1" noChangeArrowheads="1"/>
          </p:cNvPicPr>
          <p:nvPr/>
        </p:nvPicPr>
        <p:blipFill>
          <a:blip r:embed="rId5"/>
          <a:srcRect/>
          <a:stretch>
            <a:fillRect/>
          </a:stretch>
        </p:blipFill>
        <p:spPr bwMode="auto">
          <a:xfrm>
            <a:off x="436198" y="350161"/>
            <a:ext cx="5953125" cy="371475"/>
          </a:xfrm>
          <a:prstGeom prst="rect">
            <a:avLst/>
          </a:prstGeom>
          <a:noFill/>
          <a:ln w="9525">
            <a:noFill/>
            <a:miter lim="800000"/>
            <a:headEnd/>
            <a:tailEnd/>
          </a:ln>
          <a:effectLst/>
        </p:spPr>
      </p:pic>
      <p:pic>
        <p:nvPicPr>
          <p:cNvPr id="135191" name="Picture 2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5850458" y="1140189"/>
            <a:ext cx="6067425" cy="4457700"/>
          </a:xfrm>
          <a:prstGeom prst="rect">
            <a:avLst/>
          </a:prstGeom>
          <a:noFill/>
          <a:ln w="9525">
            <a:noFill/>
            <a:miter lim="800000"/>
            <a:headEnd/>
            <a:tailEnd/>
          </a:ln>
          <a:effectLst/>
        </p:spPr>
      </p:pic>
    </p:spTree>
    <p:extLst>
      <p:ext uri="{BB962C8B-B14F-4D97-AF65-F5344CB8AC3E}">
        <p14:creationId xmlns:p14="http://schemas.microsoft.com/office/powerpoint/2010/main" val="40118219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0" name="Picture 1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8907"/>
          <a:stretch>
            <a:fillRect/>
          </a:stretch>
        </p:blipFill>
        <p:spPr bwMode="auto">
          <a:xfrm>
            <a:off x="7170470" y="160243"/>
            <a:ext cx="4842897" cy="6240557"/>
          </a:xfrm>
          <a:prstGeom prst="rect">
            <a:avLst/>
          </a:prstGeom>
          <a:noFill/>
          <a:ln w="9525">
            <a:noFill/>
            <a:miter lim="800000"/>
            <a:headEnd/>
            <a:tailEnd/>
          </a:ln>
          <a:effectLst/>
        </p:spPr>
      </p:pic>
      <p:pic>
        <p:nvPicPr>
          <p:cNvPr id="135181" name="Picture 13"/>
          <p:cNvPicPr>
            <a:picLocks noChangeAspect="1" noChangeArrowheads="1"/>
          </p:cNvPicPr>
          <p:nvPr/>
        </p:nvPicPr>
        <p:blipFill>
          <a:blip r:embed="rId5"/>
          <a:srcRect/>
          <a:stretch>
            <a:fillRect/>
          </a:stretch>
        </p:blipFill>
        <p:spPr bwMode="auto">
          <a:xfrm>
            <a:off x="446271" y="518702"/>
            <a:ext cx="6259826" cy="5897088"/>
          </a:xfrm>
          <a:prstGeom prst="rect">
            <a:avLst/>
          </a:prstGeom>
          <a:noFill/>
          <a:ln w="9525">
            <a:noFill/>
            <a:miter lim="800000"/>
            <a:headEnd/>
            <a:tailEnd/>
          </a:ln>
          <a:effectLst/>
        </p:spPr>
      </p:pic>
    </p:spTree>
    <p:extLst>
      <p:ext uri="{BB962C8B-B14F-4D97-AF65-F5344CB8AC3E}">
        <p14:creationId xmlns:p14="http://schemas.microsoft.com/office/powerpoint/2010/main" val="40118219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69155" y="2108059"/>
            <a:ext cx="2350122" cy="282543"/>
          </a:xfrm>
          <a:prstGeom prst="rect">
            <a:avLst/>
          </a:prstGeom>
        </p:spPr>
      </p:pic>
      <p:pic>
        <p:nvPicPr>
          <p:cNvPr id="6" name="Picture 5"/>
          <p:cNvPicPr>
            <a:picLocks noChangeAspect="1"/>
          </p:cNvPicPr>
          <p:nvPr/>
        </p:nvPicPr>
        <p:blipFill>
          <a:blip r:embed="rId4" cstate="print"/>
          <a:stretch>
            <a:fillRect/>
          </a:stretch>
        </p:blipFill>
        <p:spPr>
          <a:xfrm>
            <a:off x="341683" y="3824922"/>
            <a:ext cx="4297837" cy="340246"/>
          </a:xfrm>
          <a:prstGeom prst="rect">
            <a:avLst/>
          </a:prstGeom>
        </p:spPr>
      </p:pic>
      <p:pic>
        <p:nvPicPr>
          <p:cNvPr id="7" name="Picture 6"/>
          <p:cNvPicPr>
            <a:picLocks noChangeAspect="1"/>
          </p:cNvPicPr>
          <p:nvPr/>
        </p:nvPicPr>
        <p:blipFill>
          <a:blip r:embed="rId5" cstate="print"/>
          <a:stretch>
            <a:fillRect/>
          </a:stretch>
        </p:blipFill>
        <p:spPr>
          <a:xfrm>
            <a:off x="1611906" y="4447524"/>
            <a:ext cx="2297727" cy="1914181"/>
          </a:xfrm>
          <a:prstGeom prst="rect">
            <a:avLst/>
          </a:prstGeom>
        </p:spPr>
      </p:pic>
      <p:sp>
        <p:nvSpPr>
          <p:cNvPr id="9" name="Notched Right Arrow 8"/>
          <p:cNvSpPr/>
          <p:nvPr/>
        </p:nvSpPr>
        <p:spPr>
          <a:xfrm>
            <a:off x="4589155" y="5285191"/>
            <a:ext cx="1517715" cy="575035"/>
          </a:xfrm>
          <a:prstGeom prst="notchedRightArrow">
            <a:avLst>
              <a:gd name="adj1" fmla="val 59836"/>
              <a:gd name="adj2" fmla="val 97541"/>
            </a:avLst>
          </a:prstGeom>
          <a:noFill/>
          <a:ln w="28575">
            <a:solidFill>
              <a:srgbClr val="FF0000"/>
            </a:solidFill>
            <a:prstDash val="sys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4596" y="227723"/>
            <a:ext cx="10807908" cy="923330"/>
          </a:xfrm>
          <a:prstGeom prst="rect">
            <a:avLst/>
          </a:prstGeom>
          <a:ln>
            <a:solidFill>
              <a:srgbClr val="00B050"/>
            </a:solid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For the first trial,</a:t>
            </a:r>
          </a:p>
          <a:p>
            <a:r>
              <a:rPr lang="en-US" b="1" spc="50" dirty="0">
                <a:ln w="11430"/>
                <a:effectLst>
                  <a:outerShdw blurRad="76200" dist="50800" dir="5400000" algn="tl" rotWithShape="0">
                    <a:srgbClr val="000000">
                      <a:alpha val="65000"/>
                    </a:srgbClr>
                  </a:outerShdw>
                </a:effectLst>
                <a:latin typeface="Arial" pitchFamily="34" charset="0"/>
                <a:cs typeface="Arial" pitchFamily="34" charset="0"/>
              </a:rPr>
              <a:t>consider hole diameter: </a:t>
            </a:r>
            <a:r>
              <a:rPr lang="en-US" b="1" spc="50" dirty="0" err="1">
                <a:ln w="11430"/>
                <a:effectLst>
                  <a:outerShdw blurRad="76200" dist="50800" dir="5400000" algn="tl" rotWithShape="0">
                    <a:srgbClr val="000000">
                      <a:alpha val="65000"/>
                    </a:srgbClr>
                  </a:outerShdw>
                </a:effectLst>
                <a:latin typeface="Arial" pitchFamily="34" charset="0"/>
                <a:cs typeface="Arial" pitchFamily="34" charset="0"/>
              </a:rPr>
              <a:t>D</a:t>
            </a:r>
            <a:r>
              <a:rPr lang="en-US" b="1" spc="50" baseline="-25000" dirty="0" err="1">
                <a:ln w="11430"/>
                <a:effectLst>
                  <a:outerShdw blurRad="76200" dist="50800" dir="5400000" algn="tl" rotWithShape="0">
                    <a:srgbClr val="000000">
                      <a:alpha val="65000"/>
                    </a:srgbClr>
                  </a:outerShdw>
                </a:effectLst>
                <a:latin typeface="Arial" pitchFamily="34" charset="0"/>
                <a:cs typeface="Arial" pitchFamily="34" charset="0"/>
              </a:rPr>
              <a:t>ℎ</a:t>
            </a:r>
            <a:r>
              <a:rPr lang="en-US" b="1" spc="50" dirty="0">
                <a:ln w="11430"/>
                <a:effectLst>
                  <a:outerShdw blurRad="76200" dist="50800" dir="5400000" algn="tl" rotWithShape="0">
                    <a:srgbClr val="000000">
                      <a:alpha val="65000"/>
                    </a:srgbClr>
                  </a:outerShdw>
                </a:effectLst>
                <a:latin typeface="Arial" pitchFamily="34" charset="0"/>
                <a:cs typeface="Arial" pitchFamily="34" charset="0"/>
              </a:rPr>
              <a:t>=12 mm (1/2 inch). The plate thickness = hole diameter is selected for the first trial.</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t>
            </a:r>
          </a:p>
        </p:txBody>
      </p:sp>
      <p:pic>
        <p:nvPicPr>
          <p:cNvPr id="136194" name="Picture 2"/>
          <p:cNvPicPr>
            <a:picLocks noChangeAspect="1" noChangeArrowheads="1"/>
          </p:cNvPicPr>
          <p:nvPr/>
        </p:nvPicPr>
        <p:blipFill>
          <a:blip r:embed="rId6"/>
          <a:srcRect/>
          <a:stretch>
            <a:fillRect/>
          </a:stretch>
        </p:blipFill>
        <p:spPr bwMode="auto">
          <a:xfrm>
            <a:off x="4397817" y="1580994"/>
            <a:ext cx="4295775" cy="1657350"/>
          </a:xfrm>
          <a:prstGeom prst="rect">
            <a:avLst/>
          </a:prstGeom>
          <a:noFill/>
          <a:ln w="9525">
            <a:noFill/>
            <a:miter lim="800000"/>
            <a:headEnd/>
            <a:tailEnd/>
          </a:ln>
          <a:effectLst/>
        </p:spPr>
      </p:pic>
      <p:pic>
        <p:nvPicPr>
          <p:cNvPr id="136196" name="Picture 4"/>
          <p:cNvPicPr>
            <a:picLocks noChangeAspect="1" noChangeArrowheads="1"/>
          </p:cNvPicPr>
          <p:nvPr/>
        </p:nvPicPr>
        <p:blipFill>
          <a:blip r:embed="rId7"/>
          <a:srcRect/>
          <a:stretch>
            <a:fillRect/>
          </a:stretch>
        </p:blipFill>
        <p:spPr bwMode="auto">
          <a:xfrm>
            <a:off x="6761108" y="4362943"/>
            <a:ext cx="3381375" cy="2105025"/>
          </a:xfrm>
          <a:prstGeom prst="rect">
            <a:avLst/>
          </a:prstGeom>
          <a:noFill/>
          <a:ln w="9525">
            <a:noFill/>
            <a:miter lim="800000"/>
            <a:headEnd/>
            <a:tailEnd/>
          </a:ln>
          <a:effectLst/>
        </p:spPr>
      </p:pic>
    </p:spTree>
    <p:extLst>
      <p:ext uri="{BB962C8B-B14F-4D97-AF65-F5344CB8AC3E}">
        <p14:creationId xmlns:p14="http://schemas.microsoft.com/office/powerpoint/2010/main" val="16110053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171" y="1199553"/>
            <a:ext cx="10653486" cy="2031325"/>
          </a:xfrm>
          <a:prstGeom prst="rect">
            <a:avLst/>
          </a:prstGeom>
        </p:spPr>
        <p:txBody>
          <a:bodyPr wrap="square">
            <a:spAutoFit/>
          </a:bodyPr>
          <a:lstStyle/>
          <a:p>
            <a:r>
              <a:rPr lang="en-US" dirty="0">
                <a:latin typeface="Arial" pitchFamily="34" charset="0"/>
                <a:cs typeface="Arial" pitchFamily="34" charset="0"/>
              </a:rPr>
              <a:t>Weeping occurs at low vapor/gas flow rates. The upward vapor flow through the plate perforations prevents the liquid from leaking through the tray perforation. At low vapor flow rates, liquid start to leak/rain through the perforation (called </a:t>
            </a:r>
            <a:r>
              <a:rPr lang="en-US" b="1" dirty="0">
                <a:latin typeface="Arial" pitchFamily="34" charset="0"/>
                <a:cs typeface="Arial" pitchFamily="34" charset="0"/>
              </a:rPr>
              <a:t>weeping</a:t>
            </a:r>
            <a:r>
              <a:rPr lang="en-US" dirty="0">
                <a:latin typeface="Arial" pitchFamily="34" charset="0"/>
                <a:cs typeface="Arial" pitchFamily="34" charset="0"/>
              </a:rPr>
              <a:t>). </a:t>
            </a:r>
          </a:p>
          <a:p>
            <a:endParaRPr lang="en-US" dirty="0">
              <a:latin typeface="Arial" pitchFamily="34" charset="0"/>
              <a:cs typeface="Arial" pitchFamily="34" charset="0"/>
            </a:endParaRPr>
          </a:p>
          <a:p>
            <a:r>
              <a:rPr lang="en-US" dirty="0">
                <a:latin typeface="Arial" pitchFamily="34" charset="0"/>
                <a:cs typeface="Arial" pitchFamily="34" charset="0"/>
              </a:rPr>
              <a:t>When none of the liquid reaches the </a:t>
            </a:r>
            <a:r>
              <a:rPr lang="en-US" dirty="0" err="1">
                <a:latin typeface="Arial" pitchFamily="34" charset="0"/>
                <a:cs typeface="Arial" pitchFamily="34" charset="0"/>
              </a:rPr>
              <a:t>downcomer</a:t>
            </a:r>
            <a:r>
              <a:rPr lang="en-US" dirty="0">
                <a:latin typeface="Arial" pitchFamily="34" charset="0"/>
                <a:cs typeface="Arial" pitchFamily="34" charset="0"/>
              </a:rPr>
              <a:t> at extreme weeping condition at very low vapor flow rate, it is called </a:t>
            </a:r>
            <a:r>
              <a:rPr lang="en-US" b="1" dirty="0">
                <a:latin typeface="Arial" pitchFamily="34" charset="0"/>
                <a:cs typeface="Arial" pitchFamily="34" charset="0"/>
              </a:rPr>
              <a:t>dumping</a:t>
            </a:r>
            <a:r>
              <a:rPr lang="en-US" dirty="0">
                <a:latin typeface="Arial" pitchFamily="34" charset="0"/>
                <a:cs typeface="Arial" pitchFamily="34" charset="0"/>
              </a:rPr>
              <a:t>. The weeping tendency increases with increasing fractional hole area and liquid flow rates. </a:t>
            </a:r>
          </a:p>
        </p:txBody>
      </p:sp>
      <p:sp>
        <p:nvSpPr>
          <p:cNvPr id="3" name="Rectangle 2"/>
          <p:cNvSpPr/>
          <p:nvPr/>
        </p:nvSpPr>
        <p:spPr>
          <a:xfrm>
            <a:off x="652614" y="573705"/>
            <a:ext cx="3039615" cy="461665"/>
          </a:xfrm>
          <a:prstGeom prst="rect">
            <a:avLst/>
          </a:prstGeom>
        </p:spPr>
        <p:txBody>
          <a:bodyPr wrap="none">
            <a:spAutoFit/>
          </a:bodyPr>
          <a:lstStyle/>
          <a:p>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Sieve tray weeping </a:t>
            </a:r>
          </a:p>
        </p:txBody>
      </p:sp>
      <p:sp>
        <p:nvSpPr>
          <p:cNvPr id="4" name="Rectangle 3"/>
          <p:cNvSpPr/>
          <p:nvPr/>
        </p:nvSpPr>
        <p:spPr>
          <a:xfrm>
            <a:off x="653142" y="3503136"/>
            <a:ext cx="10522858" cy="923330"/>
          </a:xfrm>
          <a:prstGeom prst="rect">
            <a:avLst/>
          </a:prstGeom>
        </p:spPr>
        <p:txBody>
          <a:bodyPr wrap="square">
            <a:spAutoFit/>
          </a:bodyPr>
          <a:lstStyle/>
          <a:p>
            <a:r>
              <a:rPr lang="en-US" dirty="0">
                <a:latin typeface="Arial" pitchFamily="34" charset="0"/>
                <a:cs typeface="Arial" pitchFamily="34" charset="0"/>
              </a:rPr>
              <a:t>The vapor velocity at the weep point (where liquid leakage through holes starts) is the minimum value for stable operation. For a chosen hole area, the minimum operating vapor flow velocity (</a:t>
            </a:r>
            <a:r>
              <a:rPr lang="en-US" b="1" dirty="0">
                <a:latin typeface="Arial" pitchFamily="34" charset="0"/>
                <a:cs typeface="Arial" pitchFamily="34" charset="0"/>
              </a:rPr>
              <a:t>𝑈</a:t>
            </a:r>
            <a:r>
              <a:rPr lang="en-US" b="1" baseline="-25000" dirty="0">
                <a:latin typeface="Arial" pitchFamily="34" charset="0"/>
                <a:cs typeface="Arial" pitchFamily="34" charset="0"/>
              </a:rPr>
              <a:t>𝑚𝑖𝑛,𝑜𝑝</a:t>
            </a:r>
            <a:r>
              <a:rPr lang="en-US" dirty="0">
                <a:latin typeface="Arial" pitchFamily="34" charset="0"/>
                <a:cs typeface="Arial" pitchFamily="34" charset="0"/>
              </a:rPr>
              <a:t>) at minimum flow rate for stable operation should be above weep point vapor velocity.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852" y="1593741"/>
            <a:ext cx="6220918" cy="36933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q"/>
            </a:pPr>
            <a:r>
              <a:rPr lang="en-US" dirty="0">
                <a:latin typeface="Arial" pitchFamily="34" charset="0"/>
                <a:cs typeface="Arial" pitchFamily="34" charset="0"/>
              </a:rPr>
              <a:t>The height of the weir determines the volume of liquid</a:t>
            </a:r>
          </a:p>
          <a:p>
            <a:r>
              <a:rPr lang="en-US" dirty="0">
                <a:latin typeface="Arial" pitchFamily="34" charset="0"/>
                <a:cs typeface="Arial" pitchFamily="34" charset="0"/>
              </a:rPr>
              <a:t>on the plate and is an important factor in determining </a:t>
            </a:r>
          </a:p>
          <a:p>
            <a:r>
              <a:rPr lang="en-US" dirty="0">
                <a:latin typeface="Arial" pitchFamily="34" charset="0"/>
                <a:cs typeface="Arial" pitchFamily="34" charset="0"/>
              </a:rPr>
              <a:t>the plate efficiency. </a:t>
            </a:r>
          </a:p>
          <a:p>
            <a:endParaRPr lang="en-US" dirty="0">
              <a:latin typeface="Arial" pitchFamily="34" charset="0"/>
              <a:cs typeface="Arial" pitchFamily="34" charset="0"/>
            </a:endParaRPr>
          </a:p>
          <a:p>
            <a:pPr>
              <a:buFont typeface="Wingdings" pitchFamily="2" charset="2"/>
              <a:buChar char="q"/>
            </a:pPr>
            <a:r>
              <a:rPr lang="en-US" dirty="0">
                <a:latin typeface="Arial" pitchFamily="34" charset="0"/>
                <a:cs typeface="Arial" pitchFamily="34" charset="0"/>
              </a:rPr>
              <a:t>A high weir will increase the plate efficiency but at the </a:t>
            </a:r>
          </a:p>
          <a:p>
            <a:r>
              <a:rPr lang="en-US" dirty="0">
                <a:latin typeface="Arial" pitchFamily="34" charset="0"/>
                <a:cs typeface="Arial" pitchFamily="34" charset="0"/>
              </a:rPr>
              <a:t>expense of a higher plate pressure drop.</a:t>
            </a:r>
          </a:p>
          <a:p>
            <a:r>
              <a:rPr lang="en-US" dirty="0">
                <a:latin typeface="Arial" pitchFamily="34" charset="0"/>
                <a:cs typeface="Arial" pitchFamily="34" charset="0"/>
              </a:rPr>
              <a:t> </a:t>
            </a:r>
          </a:p>
          <a:p>
            <a:pPr>
              <a:buFont typeface="Wingdings" pitchFamily="2" charset="2"/>
              <a:buChar char="q"/>
            </a:pPr>
            <a:r>
              <a:rPr lang="en-US" dirty="0">
                <a:latin typeface="Arial" pitchFamily="34" charset="0"/>
                <a:cs typeface="Arial" pitchFamily="34" charset="0"/>
              </a:rPr>
              <a:t>For columns operating </a:t>
            </a:r>
            <a:r>
              <a:rPr lang="en-US" i="1" dirty="0">
                <a:solidFill>
                  <a:srgbClr val="00B050"/>
                </a:solidFill>
                <a:latin typeface="Arial" pitchFamily="34" charset="0"/>
                <a:cs typeface="Arial" pitchFamily="34" charset="0"/>
              </a:rPr>
              <a:t>above atmospheric pressure </a:t>
            </a:r>
          </a:p>
          <a:p>
            <a:r>
              <a:rPr lang="en-US" dirty="0">
                <a:latin typeface="Arial" pitchFamily="34" charset="0"/>
                <a:cs typeface="Arial" pitchFamily="34" charset="0"/>
              </a:rPr>
              <a:t>the weir heights will normally be between 40 mm to 90 mm;</a:t>
            </a:r>
          </a:p>
          <a:p>
            <a:r>
              <a:rPr lang="en-US" b="1" dirty="0">
                <a:latin typeface="Arial" pitchFamily="34" charset="0"/>
                <a:cs typeface="Arial" pitchFamily="34" charset="0"/>
              </a:rPr>
              <a:t>40 to 50 mm is recommended</a:t>
            </a:r>
            <a:r>
              <a:rPr lang="en-US" dirty="0">
                <a:latin typeface="Arial" pitchFamily="34" charset="0"/>
                <a:cs typeface="Arial" pitchFamily="34" charset="0"/>
              </a:rPr>
              <a:t>.</a:t>
            </a:r>
          </a:p>
          <a:p>
            <a:r>
              <a:rPr lang="en-US" dirty="0">
                <a:latin typeface="Arial" pitchFamily="34" charset="0"/>
                <a:cs typeface="Arial" pitchFamily="34" charset="0"/>
              </a:rPr>
              <a:t> </a:t>
            </a:r>
          </a:p>
          <a:p>
            <a:pPr>
              <a:buFont typeface="Wingdings" pitchFamily="2" charset="2"/>
              <a:buChar char="q"/>
            </a:pPr>
            <a:r>
              <a:rPr lang="en-US" dirty="0">
                <a:latin typeface="Arial" pitchFamily="34" charset="0"/>
                <a:cs typeface="Arial" pitchFamily="34" charset="0"/>
              </a:rPr>
              <a:t>For </a:t>
            </a:r>
            <a:r>
              <a:rPr lang="en-US" i="1" dirty="0">
                <a:solidFill>
                  <a:srgbClr val="00B050"/>
                </a:solidFill>
                <a:latin typeface="Arial" pitchFamily="34" charset="0"/>
                <a:cs typeface="Arial" pitchFamily="34" charset="0"/>
              </a:rPr>
              <a:t>vacuum operation </a:t>
            </a:r>
            <a:r>
              <a:rPr lang="en-US" dirty="0">
                <a:latin typeface="Arial" pitchFamily="34" charset="0"/>
                <a:cs typeface="Arial" pitchFamily="34" charset="0"/>
              </a:rPr>
              <a:t>lower weir heights are used to </a:t>
            </a:r>
          </a:p>
          <a:p>
            <a:r>
              <a:rPr lang="en-US" dirty="0">
                <a:latin typeface="Arial" pitchFamily="34" charset="0"/>
                <a:cs typeface="Arial" pitchFamily="34" charset="0"/>
              </a:rPr>
              <a:t>reduce the pressure drop; </a:t>
            </a:r>
            <a:r>
              <a:rPr lang="en-US" b="1" dirty="0">
                <a:latin typeface="Arial" pitchFamily="34" charset="0"/>
                <a:cs typeface="Arial" pitchFamily="34" charset="0"/>
              </a:rPr>
              <a:t>6 to 12 mm is recommended.</a:t>
            </a:r>
          </a:p>
        </p:txBody>
      </p:sp>
      <p:sp>
        <p:nvSpPr>
          <p:cNvPr id="3" name="Rectangle 2"/>
          <p:cNvSpPr/>
          <p:nvPr/>
        </p:nvSpPr>
        <p:spPr>
          <a:xfrm>
            <a:off x="685451" y="815928"/>
            <a:ext cx="1923155"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Weir height</a:t>
            </a:r>
          </a:p>
        </p:txBody>
      </p:sp>
      <p:pic>
        <p:nvPicPr>
          <p:cNvPr id="139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522296" y="614050"/>
            <a:ext cx="5407143" cy="5426986"/>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132515" y="599607"/>
            <a:ext cx="10260010" cy="5848633"/>
          </a:xfrm>
          <a:prstGeom prst="rect">
            <a:avLst/>
          </a:prstGeom>
          <a:noFill/>
          <a:ln w="9525">
            <a:noFill/>
            <a:miter lim="800000"/>
            <a:headEnd/>
            <a:tailEnd/>
          </a:ln>
          <a:effectLst/>
        </p:spPr>
      </p:pic>
      <p:sp>
        <p:nvSpPr>
          <p:cNvPr id="3" name="TextBox 2"/>
          <p:cNvSpPr txBox="1"/>
          <p:nvPr/>
        </p:nvSpPr>
        <p:spPr>
          <a:xfrm>
            <a:off x="4557010" y="2593298"/>
            <a:ext cx="113364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Liquid </a:t>
            </a:r>
          </a:p>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flow rate</a:t>
            </a:r>
          </a:p>
        </p:txBody>
      </p:sp>
      <p:sp>
        <p:nvSpPr>
          <p:cNvPr id="4" name="Bent Arrow 3"/>
          <p:cNvSpPr/>
          <p:nvPr/>
        </p:nvSpPr>
        <p:spPr>
          <a:xfrm rot="5400000">
            <a:off x="5643795" y="2870618"/>
            <a:ext cx="509667" cy="434715"/>
          </a:xfrm>
          <a:prstGeom prst="ben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403298" y="4064833"/>
            <a:ext cx="877163" cy="646331"/>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weir </a:t>
            </a:r>
          </a:p>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length</a:t>
            </a:r>
          </a:p>
        </p:txBody>
      </p:sp>
      <p:sp>
        <p:nvSpPr>
          <p:cNvPr id="6" name="Bent Arrow 5"/>
          <p:cNvSpPr/>
          <p:nvPr/>
        </p:nvSpPr>
        <p:spPr>
          <a:xfrm rot="5400000" flipH="1" flipV="1">
            <a:off x="5931108" y="3922428"/>
            <a:ext cx="509667" cy="434715"/>
          </a:xfrm>
          <a:prstGeom prst="ben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107165" y="557213"/>
            <a:ext cx="10277475" cy="5743575"/>
          </a:xfrm>
          <a:prstGeom prst="rect">
            <a:avLst/>
          </a:prstGeom>
          <a:noFill/>
          <a:ln w="9525">
            <a:noFill/>
            <a:miter lim="800000"/>
            <a:headEnd/>
            <a:tailEnd/>
          </a:ln>
          <a:effectLst/>
        </p:spPr>
      </p:pic>
      <p:sp>
        <p:nvSpPr>
          <p:cNvPr id="4" name="TextBox 3"/>
          <p:cNvSpPr txBox="1"/>
          <p:nvPr/>
        </p:nvSpPr>
        <p:spPr>
          <a:xfrm>
            <a:off x="3987383" y="1723868"/>
            <a:ext cx="4689297"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000" b="1" dirty="0">
                <a:solidFill>
                  <a:srgbClr val="00B0F0"/>
                </a:solidFill>
                <a:latin typeface="Arial" pitchFamily="34" charset="0"/>
                <a:cs typeface="Arial" pitchFamily="34" charset="0"/>
              </a:rPr>
              <a:t>Weir height h</a:t>
            </a:r>
            <a:r>
              <a:rPr lang="en-US" sz="2000" b="1" baseline="-25000" dirty="0">
                <a:solidFill>
                  <a:srgbClr val="00B0F0"/>
                </a:solidFill>
                <a:latin typeface="Arial" pitchFamily="34" charset="0"/>
                <a:cs typeface="Arial" pitchFamily="34" charset="0"/>
              </a:rPr>
              <a:t>w</a:t>
            </a:r>
            <a:r>
              <a:rPr lang="en-US" sz="2000" b="1" dirty="0">
                <a:solidFill>
                  <a:srgbClr val="00B0F0"/>
                </a:solidFill>
                <a:latin typeface="Arial" pitchFamily="34" charset="0"/>
                <a:cs typeface="Arial" pitchFamily="34" charset="0"/>
              </a:rPr>
              <a:t> = 40mm is considered</a:t>
            </a:r>
          </a:p>
        </p:txBody>
      </p:sp>
      <p:cxnSp>
        <p:nvCxnSpPr>
          <p:cNvPr id="6" name="Straight Arrow Connector 5"/>
          <p:cNvCxnSpPr/>
          <p:nvPr/>
        </p:nvCxnSpPr>
        <p:spPr>
          <a:xfrm rot="10800000">
            <a:off x="2338467" y="1573967"/>
            <a:ext cx="1588957" cy="359764"/>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8709285" y="1214204"/>
            <a:ext cx="704538" cy="644577"/>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634481" y="347273"/>
            <a:ext cx="3732246" cy="1047400"/>
          </a:xfrm>
          <a:prstGeom prst="rect">
            <a:avLst/>
          </a:prstGeom>
        </p:spPr>
      </p:pic>
      <p:pic>
        <p:nvPicPr>
          <p:cNvPr id="5" name="Picture 4"/>
          <p:cNvPicPr>
            <a:picLocks noChangeAspect="1"/>
          </p:cNvPicPr>
          <p:nvPr/>
        </p:nvPicPr>
        <p:blipFill>
          <a:blip r:embed="rId4"/>
          <a:stretch>
            <a:fillRect/>
          </a:stretch>
        </p:blipFill>
        <p:spPr>
          <a:xfrm>
            <a:off x="305922" y="2478652"/>
            <a:ext cx="5314900" cy="1447622"/>
          </a:xfrm>
          <a:prstGeom prst="rect">
            <a:avLst/>
          </a:prstGeom>
        </p:spPr>
      </p:pic>
      <p:pic>
        <p:nvPicPr>
          <p:cNvPr id="6" name="Picture 5"/>
          <p:cNvPicPr>
            <a:picLocks noChangeAspect="1"/>
          </p:cNvPicPr>
          <p:nvPr/>
        </p:nvPicPr>
        <p:blipFill>
          <a:blip r:embed="rId5" cstate="print"/>
          <a:stretch>
            <a:fillRect/>
          </a:stretch>
        </p:blipFill>
        <p:spPr>
          <a:xfrm>
            <a:off x="215980" y="4264090"/>
            <a:ext cx="5308420" cy="2271621"/>
          </a:xfrm>
          <a:prstGeom prst="rect">
            <a:avLst/>
          </a:prstGeom>
        </p:spPr>
      </p:pic>
      <p:pic>
        <p:nvPicPr>
          <p:cNvPr id="138244"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5793699" y="494676"/>
            <a:ext cx="5791200" cy="4991100"/>
          </a:xfrm>
          <a:prstGeom prst="rect">
            <a:avLst/>
          </a:prstGeom>
          <a:noFill/>
          <a:ln w="9525">
            <a:noFill/>
            <a:miter lim="800000"/>
            <a:headEnd/>
            <a:tailEnd/>
          </a:ln>
          <a:effectLst/>
        </p:spPr>
      </p:pic>
      <p:pic>
        <p:nvPicPr>
          <p:cNvPr id="138245" name="Picture 5"/>
          <p:cNvPicPr>
            <a:picLocks noChangeAspect="1" noChangeArrowheads="1"/>
          </p:cNvPicPr>
          <p:nvPr/>
        </p:nvPicPr>
        <p:blipFill>
          <a:blip r:embed="rId8"/>
          <a:srcRect/>
          <a:stretch>
            <a:fillRect/>
          </a:stretch>
        </p:blipFill>
        <p:spPr bwMode="auto">
          <a:xfrm>
            <a:off x="9293981" y="5752087"/>
            <a:ext cx="409575" cy="390525"/>
          </a:xfrm>
          <a:prstGeom prst="rect">
            <a:avLst/>
          </a:prstGeom>
          <a:ln>
            <a:noFill/>
          </a:ln>
          <a:effectLst>
            <a:outerShdw blurRad="292100" dist="139700" dir="2700000" algn="tl" rotWithShape="0">
              <a:srgbClr val="333333">
                <a:alpha val="65000"/>
              </a:srgbClr>
            </a:outerShdw>
          </a:effectLst>
        </p:spPr>
      </p:pic>
      <p:sp>
        <p:nvSpPr>
          <p:cNvPr id="13" name="Bent Arrow 12"/>
          <p:cNvSpPr/>
          <p:nvPr/>
        </p:nvSpPr>
        <p:spPr>
          <a:xfrm flipV="1">
            <a:off x="8679305" y="5486399"/>
            <a:ext cx="584616" cy="569627"/>
          </a:xfrm>
          <a:prstGeom prst="bentArrow">
            <a:avLst>
              <a:gd name="adj1" fmla="val 17105"/>
              <a:gd name="adj2" fmla="val 25000"/>
              <a:gd name="adj3" fmla="val 25000"/>
              <a:gd name="adj4" fmla="val 25329"/>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pic>
        <p:nvPicPr>
          <p:cNvPr id="14" name="Picture 2"/>
          <p:cNvPicPr>
            <a:picLocks noChangeAspect="1" noChangeArrowheads="1"/>
          </p:cNvPicPr>
          <p:nvPr/>
        </p:nvPicPr>
        <p:blipFill>
          <a:blip r:embed="rId9"/>
          <a:srcRect/>
          <a:stretch>
            <a:fillRect/>
          </a:stretch>
        </p:blipFill>
        <p:spPr bwMode="auto">
          <a:xfrm>
            <a:off x="183083" y="1829425"/>
            <a:ext cx="2771775" cy="381000"/>
          </a:xfrm>
          <a:prstGeom prst="rect">
            <a:avLst/>
          </a:prstGeom>
          <a:noFill/>
          <a:ln w="9525">
            <a:noFill/>
            <a:miter lim="800000"/>
            <a:headEnd/>
            <a:tailEnd/>
          </a:ln>
          <a:effectLst/>
        </p:spPr>
      </p:pic>
    </p:spTree>
    <p:extLst>
      <p:ext uri="{BB962C8B-B14F-4D97-AF65-F5344CB8AC3E}">
        <p14:creationId xmlns:p14="http://schemas.microsoft.com/office/powerpoint/2010/main" val="3205768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625601" y="2038350"/>
            <a:ext cx="2705100" cy="3028950"/>
            <a:chOff x="690" y="1494"/>
            <a:chExt cx="1278" cy="1908"/>
          </a:xfrm>
        </p:grpSpPr>
        <p:sp>
          <p:nvSpPr>
            <p:cNvPr id="27652" name="Rectangle 4"/>
            <p:cNvSpPr>
              <a:spLocks noChangeArrowheads="1"/>
            </p:cNvSpPr>
            <p:nvPr/>
          </p:nvSpPr>
          <p:spPr bwMode="auto">
            <a:xfrm>
              <a:off x="690" y="2208"/>
              <a:ext cx="540" cy="804"/>
            </a:xfrm>
            <a:prstGeom prst="rect">
              <a:avLst/>
            </a:prstGeom>
            <a:noFill/>
            <a:ln w="9525">
              <a:solidFill>
                <a:schemeClr val="tx1"/>
              </a:solidFill>
              <a:miter lim="800000"/>
              <a:headEnd/>
              <a:tailEnd/>
            </a:ln>
            <a:effectLst/>
          </p:spPr>
          <p:txBody>
            <a:bodyPr wrap="none" anchor="ctr"/>
            <a:lstStyle/>
            <a:p>
              <a:endParaRPr lang="en-US"/>
            </a:p>
          </p:txBody>
        </p:sp>
        <p:sp>
          <p:nvSpPr>
            <p:cNvPr id="27653" name="Line 5"/>
            <p:cNvSpPr>
              <a:spLocks noChangeShapeType="1"/>
            </p:cNvSpPr>
            <p:nvPr/>
          </p:nvSpPr>
          <p:spPr bwMode="auto">
            <a:xfrm flipV="1">
              <a:off x="690" y="2112"/>
              <a:ext cx="252" cy="96"/>
            </a:xfrm>
            <a:prstGeom prst="line">
              <a:avLst/>
            </a:prstGeom>
            <a:noFill/>
            <a:ln w="9525">
              <a:solidFill>
                <a:schemeClr val="tx1"/>
              </a:solidFill>
              <a:round/>
              <a:headEnd/>
              <a:tailEnd/>
            </a:ln>
            <a:effectLst/>
          </p:spPr>
          <p:txBody>
            <a:bodyPr wrap="none" anchor="ctr"/>
            <a:lstStyle/>
            <a:p>
              <a:endParaRPr lang="en-US"/>
            </a:p>
          </p:txBody>
        </p:sp>
        <p:sp>
          <p:nvSpPr>
            <p:cNvPr id="27654" name="Line 6"/>
            <p:cNvSpPr>
              <a:spLocks noChangeShapeType="1"/>
            </p:cNvSpPr>
            <p:nvPr/>
          </p:nvSpPr>
          <p:spPr bwMode="auto">
            <a:xfrm flipV="1">
              <a:off x="942" y="1494"/>
              <a:ext cx="0" cy="618"/>
            </a:xfrm>
            <a:prstGeom prst="line">
              <a:avLst/>
            </a:prstGeom>
            <a:noFill/>
            <a:ln w="9525">
              <a:solidFill>
                <a:schemeClr val="tx1"/>
              </a:solidFill>
              <a:round/>
              <a:headEnd/>
              <a:tailEnd/>
            </a:ln>
            <a:effectLst/>
          </p:spPr>
          <p:txBody>
            <a:bodyPr wrap="none" anchor="ctr"/>
            <a:lstStyle/>
            <a:p>
              <a:endParaRPr lang="en-US"/>
            </a:p>
          </p:txBody>
        </p:sp>
        <p:sp>
          <p:nvSpPr>
            <p:cNvPr id="27655" name="Line 7"/>
            <p:cNvSpPr>
              <a:spLocks noChangeShapeType="1"/>
            </p:cNvSpPr>
            <p:nvPr/>
          </p:nvSpPr>
          <p:spPr bwMode="auto">
            <a:xfrm>
              <a:off x="942" y="1494"/>
              <a:ext cx="270" cy="0"/>
            </a:xfrm>
            <a:prstGeom prst="line">
              <a:avLst/>
            </a:prstGeom>
            <a:noFill/>
            <a:ln w="9525">
              <a:solidFill>
                <a:schemeClr val="tx1"/>
              </a:solidFill>
              <a:round/>
              <a:headEnd/>
              <a:tailEnd/>
            </a:ln>
            <a:effectLst/>
          </p:spPr>
          <p:txBody>
            <a:bodyPr wrap="none" anchor="ctr"/>
            <a:lstStyle/>
            <a:p>
              <a:endParaRPr lang="en-US"/>
            </a:p>
          </p:txBody>
        </p:sp>
        <p:sp>
          <p:nvSpPr>
            <p:cNvPr id="27656" name="Line 8"/>
            <p:cNvSpPr>
              <a:spLocks noChangeShapeType="1"/>
            </p:cNvSpPr>
            <p:nvPr/>
          </p:nvSpPr>
          <p:spPr bwMode="auto">
            <a:xfrm>
              <a:off x="1212" y="1494"/>
              <a:ext cx="534" cy="384"/>
            </a:xfrm>
            <a:prstGeom prst="line">
              <a:avLst/>
            </a:prstGeom>
            <a:noFill/>
            <a:ln w="9525">
              <a:solidFill>
                <a:schemeClr val="tx1"/>
              </a:solidFill>
              <a:round/>
              <a:headEnd/>
              <a:tailEnd/>
            </a:ln>
            <a:effectLst/>
          </p:spPr>
          <p:txBody>
            <a:bodyPr wrap="none" anchor="ctr"/>
            <a:lstStyle/>
            <a:p>
              <a:endParaRPr lang="en-US"/>
            </a:p>
          </p:txBody>
        </p:sp>
        <p:sp>
          <p:nvSpPr>
            <p:cNvPr id="27657" name="Rectangle 9"/>
            <p:cNvSpPr>
              <a:spLocks noChangeArrowheads="1"/>
            </p:cNvSpPr>
            <p:nvPr/>
          </p:nvSpPr>
          <p:spPr bwMode="auto">
            <a:xfrm>
              <a:off x="1494" y="2022"/>
              <a:ext cx="408" cy="456"/>
            </a:xfrm>
            <a:prstGeom prst="rect">
              <a:avLst/>
            </a:prstGeom>
            <a:noFill/>
            <a:ln w="9525">
              <a:solidFill>
                <a:schemeClr val="tx1"/>
              </a:solidFill>
              <a:miter lim="800000"/>
              <a:headEnd/>
              <a:tailEnd/>
            </a:ln>
            <a:effectLst/>
          </p:spPr>
          <p:txBody>
            <a:bodyPr wrap="none" anchor="ctr"/>
            <a:lstStyle/>
            <a:p>
              <a:endParaRPr lang="en-US"/>
            </a:p>
          </p:txBody>
        </p:sp>
        <p:sp>
          <p:nvSpPr>
            <p:cNvPr id="27658" name="Line 10"/>
            <p:cNvSpPr>
              <a:spLocks noChangeShapeType="1"/>
            </p:cNvSpPr>
            <p:nvPr/>
          </p:nvSpPr>
          <p:spPr bwMode="auto">
            <a:xfrm flipH="1" flipV="1">
              <a:off x="978" y="2106"/>
              <a:ext cx="252" cy="96"/>
            </a:xfrm>
            <a:prstGeom prst="line">
              <a:avLst/>
            </a:prstGeom>
            <a:noFill/>
            <a:ln w="9525">
              <a:solidFill>
                <a:schemeClr val="tx1"/>
              </a:solidFill>
              <a:round/>
              <a:headEnd/>
              <a:tailEnd/>
            </a:ln>
            <a:effectLst/>
          </p:spPr>
          <p:txBody>
            <a:bodyPr wrap="none" anchor="ctr"/>
            <a:lstStyle/>
            <a:p>
              <a:endParaRPr lang="en-US"/>
            </a:p>
          </p:txBody>
        </p:sp>
        <p:sp>
          <p:nvSpPr>
            <p:cNvPr id="27659" name="Line 11"/>
            <p:cNvSpPr>
              <a:spLocks noChangeShapeType="1"/>
            </p:cNvSpPr>
            <p:nvPr/>
          </p:nvSpPr>
          <p:spPr bwMode="auto">
            <a:xfrm flipV="1">
              <a:off x="978" y="1536"/>
              <a:ext cx="0" cy="564"/>
            </a:xfrm>
            <a:prstGeom prst="line">
              <a:avLst/>
            </a:prstGeom>
            <a:noFill/>
            <a:ln w="9525">
              <a:solidFill>
                <a:schemeClr val="tx1"/>
              </a:solidFill>
              <a:round/>
              <a:headEnd/>
              <a:tailEnd/>
            </a:ln>
            <a:effectLst/>
          </p:spPr>
          <p:txBody>
            <a:bodyPr wrap="none" anchor="ctr"/>
            <a:lstStyle/>
            <a:p>
              <a:endParaRPr lang="en-US"/>
            </a:p>
          </p:txBody>
        </p:sp>
        <p:sp>
          <p:nvSpPr>
            <p:cNvPr id="27660" name="Line 12"/>
            <p:cNvSpPr>
              <a:spLocks noChangeShapeType="1"/>
            </p:cNvSpPr>
            <p:nvPr/>
          </p:nvSpPr>
          <p:spPr bwMode="auto">
            <a:xfrm>
              <a:off x="1188" y="1530"/>
              <a:ext cx="510" cy="360"/>
            </a:xfrm>
            <a:prstGeom prst="line">
              <a:avLst/>
            </a:prstGeom>
            <a:noFill/>
            <a:ln w="9525">
              <a:solidFill>
                <a:schemeClr val="tx1"/>
              </a:solidFill>
              <a:round/>
              <a:headEnd/>
              <a:tailEnd/>
            </a:ln>
            <a:effectLst/>
          </p:spPr>
          <p:txBody>
            <a:bodyPr wrap="none" anchor="ctr"/>
            <a:lstStyle/>
            <a:p>
              <a:endParaRPr lang="en-US"/>
            </a:p>
          </p:txBody>
        </p:sp>
        <p:sp>
          <p:nvSpPr>
            <p:cNvPr id="27661" name="Line 13"/>
            <p:cNvSpPr>
              <a:spLocks noChangeShapeType="1"/>
            </p:cNvSpPr>
            <p:nvPr/>
          </p:nvSpPr>
          <p:spPr bwMode="auto">
            <a:xfrm flipH="1">
              <a:off x="978" y="1530"/>
              <a:ext cx="210" cy="0"/>
            </a:xfrm>
            <a:prstGeom prst="line">
              <a:avLst/>
            </a:prstGeom>
            <a:noFill/>
            <a:ln w="9525">
              <a:solidFill>
                <a:schemeClr val="tx1"/>
              </a:solidFill>
              <a:round/>
              <a:headEnd/>
              <a:tailEnd/>
            </a:ln>
            <a:effectLst/>
          </p:spPr>
          <p:txBody>
            <a:bodyPr wrap="none" anchor="ctr"/>
            <a:lstStyle/>
            <a:p>
              <a:endParaRPr lang="en-US"/>
            </a:p>
          </p:txBody>
        </p:sp>
        <p:sp>
          <p:nvSpPr>
            <p:cNvPr id="27662" name="Line 14"/>
            <p:cNvSpPr>
              <a:spLocks noChangeShapeType="1"/>
            </p:cNvSpPr>
            <p:nvPr/>
          </p:nvSpPr>
          <p:spPr bwMode="auto">
            <a:xfrm>
              <a:off x="924" y="1596"/>
              <a:ext cx="72" cy="0"/>
            </a:xfrm>
            <a:prstGeom prst="line">
              <a:avLst/>
            </a:prstGeom>
            <a:noFill/>
            <a:ln w="9525">
              <a:solidFill>
                <a:schemeClr val="tx1"/>
              </a:solidFill>
              <a:round/>
              <a:headEnd/>
              <a:tailEnd/>
            </a:ln>
            <a:effectLst/>
          </p:spPr>
          <p:txBody>
            <a:bodyPr wrap="none" anchor="ctr"/>
            <a:lstStyle/>
            <a:p>
              <a:endParaRPr lang="en-US"/>
            </a:p>
          </p:txBody>
        </p:sp>
        <p:sp>
          <p:nvSpPr>
            <p:cNvPr id="27663" name="Line 15"/>
            <p:cNvSpPr>
              <a:spLocks noChangeShapeType="1"/>
            </p:cNvSpPr>
            <p:nvPr/>
          </p:nvSpPr>
          <p:spPr bwMode="auto">
            <a:xfrm>
              <a:off x="924" y="1620"/>
              <a:ext cx="72" cy="0"/>
            </a:xfrm>
            <a:prstGeom prst="line">
              <a:avLst/>
            </a:prstGeom>
            <a:noFill/>
            <a:ln w="9525">
              <a:solidFill>
                <a:schemeClr val="tx1"/>
              </a:solidFill>
              <a:round/>
              <a:headEnd/>
              <a:tailEnd/>
            </a:ln>
            <a:effectLst/>
          </p:spPr>
          <p:txBody>
            <a:bodyPr wrap="none" anchor="ctr"/>
            <a:lstStyle/>
            <a:p>
              <a:endParaRPr lang="en-US"/>
            </a:p>
          </p:txBody>
        </p:sp>
        <p:sp>
          <p:nvSpPr>
            <p:cNvPr id="27664" name="Freeform 16"/>
            <p:cNvSpPr>
              <a:spLocks/>
            </p:cNvSpPr>
            <p:nvPr/>
          </p:nvSpPr>
          <p:spPr bwMode="auto">
            <a:xfrm>
              <a:off x="696" y="2678"/>
              <a:ext cx="534" cy="46"/>
            </a:xfrm>
            <a:custGeom>
              <a:avLst/>
              <a:gdLst/>
              <a:ahLst/>
              <a:cxnLst>
                <a:cxn ang="0">
                  <a:pos x="0" y="28"/>
                </a:cxn>
                <a:cxn ang="0">
                  <a:pos x="54" y="4"/>
                </a:cxn>
                <a:cxn ang="0">
                  <a:pos x="108" y="16"/>
                </a:cxn>
                <a:cxn ang="0">
                  <a:pos x="120" y="34"/>
                </a:cxn>
                <a:cxn ang="0">
                  <a:pos x="138" y="46"/>
                </a:cxn>
                <a:cxn ang="0">
                  <a:pos x="276" y="22"/>
                </a:cxn>
                <a:cxn ang="0">
                  <a:pos x="318" y="4"/>
                </a:cxn>
                <a:cxn ang="0">
                  <a:pos x="384" y="46"/>
                </a:cxn>
                <a:cxn ang="0">
                  <a:pos x="450" y="4"/>
                </a:cxn>
                <a:cxn ang="0">
                  <a:pos x="504" y="40"/>
                </a:cxn>
                <a:cxn ang="0">
                  <a:pos x="534" y="34"/>
                </a:cxn>
              </a:cxnLst>
              <a:rect l="0" t="0" r="r" b="b"/>
              <a:pathLst>
                <a:path w="534" h="46">
                  <a:moveTo>
                    <a:pt x="0" y="28"/>
                  </a:moveTo>
                  <a:cubicBezTo>
                    <a:pt x="16" y="17"/>
                    <a:pt x="54" y="4"/>
                    <a:pt x="54" y="4"/>
                  </a:cubicBezTo>
                  <a:cubicBezTo>
                    <a:pt x="54" y="4"/>
                    <a:pt x="100" y="10"/>
                    <a:pt x="108" y="16"/>
                  </a:cubicBezTo>
                  <a:cubicBezTo>
                    <a:pt x="114" y="21"/>
                    <a:pt x="115" y="29"/>
                    <a:pt x="120" y="34"/>
                  </a:cubicBezTo>
                  <a:cubicBezTo>
                    <a:pt x="125" y="39"/>
                    <a:pt x="132" y="42"/>
                    <a:pt x="138" y="46"/>
                  </a:cubicBezTo>
                  <a:cubicBezTo>
                    <a:pt x="186" y="41"/>
                    <a:pt x="228" y="29"/>
                    <a:pt x="276" y="22"/>
                  </a:cubicBezTo>
                  <a:cubicBezTo>
                    <a:pt x="286" y="15"/>
                    <a:pt x="304" y="0"/>
                    <a:pt x="318" y="4"/>
                  </a:cubicBezTo>
                  <a:cubicBezTo>
                    <a:pt x="343" y="10"/>
                    <a:pt x="347" y="37"/>
                    <a:pt x="384" y="46"/>
                  </a:cubicBezTo>
                  <a:cubicBezTo>
                    <a:pt x="410" y="31"/>
                    <a:pt x="429" y="25"/>
                    <a:pt x="450" y="4"/>
                  </a:cubicBezTo>
                  <a:cubicBezTo>
                    <a:pt x="475" y="12"/>
                    <a:pt x="479" y="32"/>
                    <a:pt x="504" y="40"/>
                  </a:cubicBezTo>
                  <a:cubicBezTo>
                    <a:pt x="514" y="38"/>
                    <a:pt x="534" y="34"/>
                    <a:pt x="534" y="34"/>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665" name="Rectangle 17"/>
            <p:cNvSpPr>
              <a:spLocks noChangeArrowheads="1"/>
            </p:cNvSpPr>
            <p:nvPr/>
          </p:nvSpPr>
          <p:spPr bwMode="auto">
            <a:xfrm>
              <a:off x="900" y="3198"/>
              <a:ext cx="48" cy="138"/>
            </a:xfrm>
            <a:prstGeom prst="rect">
              <a:avLst/>
            </a:prstGeom>
            <a:noFill/>
            <a:ln w="9525">
              <a:solidFill>
                <a:schemeClr val="tx1"/>
              </a:solidFill>
              <a:miter lim="800000"/>
              <a:headEnd/>
              <a:tailEnd/>
            </a:ln>
            <a:effectLst/>
          </p:spPr>
          <p:txBody>
            <a:bodyPr wrap="none" anchor="ctr"/>
            <a:lstStyle/>
            <a:p>
              <a:endParaRPr lang="en-US"/>
            </a:p>
          </p:txBody>
        </p:sp>
        <p:sp>
          <p:nvSpPr>
            <p:cNvPr id="27666" name="Rectangle 18"/>
            <p:cNvSpPr>
              <a:spLocks noChangeArrowheads="1"/>
            </p:cNvSpPr>
            <p:nvPr/>
          </p:nvSpPr>
          <p:spPr bwMode="auto">
            <a:xfrm>
              <a:off x="834" y="3336"/>
              <a:ext cx="180" cy="66"/>
            </a:xfrm>
            <a:prstGeom prst="rect">
              <a:avLst/>
            </a:prstGeom>
            <a:noFill/>
            <a:ln w="9525">
              <a:solidFill>
                <a:schemeClr val="tx1"/>
              </a:solidFill>
              <a:miter lim="800000"/>
              <a:headEnd/>
              <a:tailEnd/>
            </a:ln>
            <a:effectLst/>
          </p:spPr>
          <p:txBody>
            <a:bodyPr wrap="none" anchor="ctr"/>
            <a:lstStyle/>
            <a:p>
              <a:endParaRPr lang="en-US"/>
            </a:p>
          </p:txBody>
        </p:sp>
        <p:sp>
          <p:nvSpPr>
            <p:cNvPr id="27667" name="Freeform 19"/>
            <p:cNvSpPr>
              <a:spLocks/>
            </p:cNvSpPr>
            <p:nvPr/>
          </p:nvSpPr>
          <p:spPr bwMode="auto">
            <a:xfrm>
              <a:off x="894" y="2967"/>
              <a:ext cx="73" cy="225"/>
            </a:xfrm>
            <a:custGeom>
              <a:avLst/>
              <a:gdLst/>
              <a:ahLst/>
              <a:cxnLst>
                <a:cxn ang="0">
                  <a:pos x="30" y="225"/>
                </a:cxn>
                <a:cxn ang="0">
                  <a:pos x="12" y="219"/>
                </a:cxn>
                <a:cxn ang="0">
                  <a:pos x="0" y="183"/>
                </a:cxn>
                <a:cxn ang="0">
                  <a:pos x="48" y="105"/>
                </a:cxn>
                <a:cxn ang="0">
                  <a:pos x="66" y="159"/>
                </a:cxn>
                <a:cxn ang="0">
                  <a:pos x="30" y="225"/>
                </a:cxn>
              </a:cxnLst>
              <a:rect l="0" t="0" r="r" b="b"/>
              <a:pathLst>
                <a:path w="73" h="225">
                  <a:moveTo>
                    <a:pt x="30" y="225"/>
                  </a:moveTo>
                  <a:cubicBezTo>
                    <a:pt x="24" y="223"/>
                    <a:pt x="16" y="224"/>
                    <a:pt x="12" y="219"/>
                  </a:cubicBezTo>
                  <a:cubicBezTo>
                    <a:pt x="5" y="209"/>
                    <a:pt x="0" y="183"/>
                    <a:pt x="0" y="183"/>
                  </a:cubicBezTo>
                  <a:cubicBezTo>
                    <a:pt x="9" y="149"/>
                    <a:pt x="29" y="134"/>
                    <a:pt x="48" y="105"/>
                  </a:cubicBezTo>
                  <a:cubicBezTo>
                    <a:pt x="63" y="0"/>
                    <a:pt x="57" y="124"/>
                    <a:pt x="66" y="159"/>
                  </a:cubicBezTo>
                  <a:cubicBezTo>
                    <a:pt x="61" y="203"/>
                    <a:pt x="73" y="225"/>
                    <a:pt x="30" y="225"/>
                  </a:cubicBezTo>
                  <a:close/>
                </a:path>
              </a:pathLst>
            </a:custGeom>
            <a:solidFill>
              <a:srgbClr val="FF6600"/>
            </a:solidFill>
            <a:ln w="9525" cap="flat" cmpd="sng">
              <a:solidFill>
                <a:schemeClr val="tx1"/>
              </a:solidFill>
              <a:prstDash val="solid"/>
              <a:round/>
              <a:headEnd/>
              <a:tailEnd/>
            </a:ln>
            <a:effectLst/>
          </p:spPr>
          <p:txBody>
            <a:bodyPr wrap="none" anchor="ctr"/>
            <a:lstStyle/>
            <a:p>
              <a:endParaRPr lang="en-US"/>
            </a:p>
          </p:txBody>
        </p:sp>
        <p:sp>
          <p:nvSpPr>
            <p:cNvPr id="27668" name="Freeform 20"/>
            <p:cNvSpPr>
              <a:spLocks/>
            </p:cNvSpPr>
            <p:nvPr/>
          </p:nvSpPr>
          <p:spPr bwMode="auto">
            <a:xfrm>
              <a:off x="1698" y="1901"/>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69" name="Freeform 21"/>
            <p:cNvSpPr>
              <a:spLocks/>
            </p:cNvSpPr>
            <p:nvPr/>
          </p:nvSpPr>
          <p:spPr bwMode="auto">
            <a:xfrm>
              <a:off x="1698" y="207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70" name="Freeform 22"/>
            <p:cNvSpPr>
              <a:spLocks/>
            </p:cNvSpPr>
            <p:nvPr/>
          </p:nvSpPr>
          <p:spPr bwMode="auto">
            <a:xfrm>
              <a:off x="1704" y="222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71" name="Freeform 23"/>
            <p:cNvSpPr>
              <a:spLocks/>
            </p:cNvSpPr>
            <p:nvPr/>
          </p:nvSpPr>
          <p:spPr bwMode="auto">
            <a:xfrm>
              <a:off x="1500" y="2364"/>
              <a:ext cx="402" cy="36"/>
            </a:xfrm>
            <a:custGeom>
              <a:avLst/>
              <a:gdLst/>
              <a:ahLst/>
              <a:cxnLst>
                <a:cxn ang="0">
                  <a:pos x="0" y="12"/>
                </a:cxn>
                <a:cxn ang="0">
                  <a:pos x="156" y="0"/>
                </a:cxn>
                <a:cxn ang="0">
                  <a:pos x="216" y="18"/>
                </a:cxn>
                <a:cxn ang="0">
                  <a:pos x="300" y="36"/>
                </a:cxn>
                <a:cxn ang="0">
                  <a:pos x="402" y="18"/>
                </a:cxn>
              </a:cxnLst>
              <a:rect l="0" t="0" r="r" b="b"/>
              <a:pathLst>
                <a:path w="402" h="36">
                  <a:moveTo>
                    <a:pt x="0" y="12"/>
                  </a:moveTo>
                  <a:cubicBezTo>
                    <a:pt x="21" y="10"/>
                    <a:pt x="141" y="0"/>
                    <a:pt x="156" y="0"/>
                  </a:cubicBezTo>
                  <a:cubicBezTo>
                    <a:pt x="166" y="0"/>
                    <a:pt x="213" y="17"/>
                    <a:pt x="216" y="18"/>
                  </a:cubicBezTo>
                  <a:cubicBezTo>
                    <a:pt x="284" y="32"/>
                    <a:pt x="256" y="25"/>
                    <a:pt x="300" y="36"/>
                  </a:cubicBezTo>
                  <a:cubicBezTo>
                    <a:pt x="336" y="30"/>
                    <a:pt x="365" y="18"/>
                    <a:pt x="402" y="18"/>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672" name="Line 24"/>
            <p:cNvSpPr>
              <a:spLocks noChangeShapeType="1"/>
            </p:cNvSpPr>
            <p:nvPr/>
          </p:nvSpPr>
          <p:spPr bwMode="auto">
            <a:xfrm>
              <a:off x="1452" y="2496"/>
              <a:ext cx="504" cy="0"/>
            </a:xfrm>
            <a:prstGeom prst="line">
              <a:avLst/>
            </a:prstGeom>
            <a:noFill/>
            <a:ln w="38100">
              <a:solidFill>
                <a:schemeClr val="tx1"/>
              </a:solidFill>
              <a:round/>
              <a:headEnd/>
              <a:tailEnd/>
            </a:ln>
            <a:effectLst/>
          </p:spPr>
          <p:txBody>
            <a:bodyPr wrap="none" anchor="ctr"/>
            <a:lstStyle/>
            <a:p>
              <a:endParaRPr lang="en-US"/>
            </a:p>
          </p:txBody>
        </p:sp>
        <p:sp>
          <p:nvSpPr>
            <p:cNvPr id="27673" name="Line 25"/>
            <p:cNvSpPr>
              <a:spLocks noChangeShapeType="1"/>
            </p:cNvSpPr>
            <p:nvPr/>
          </p:nvSpPr>
          <p:spPr bwMode="auto">
            <a:xfrm flipH="1">
              <a:off x="1434" y="2496"/>
              <a:ext cx="108" cy="510"/>
            </a:xfrm>
            <a:prstGeom prst="line">
              <a:avLst/>
            </a:prstGeom>
            <a:noFill/>
            <a:ln w="38100">
              <a:solidFill>
                <a:schemeClr val="tx1"/>
              </a:solidFill>
              <a:round/>
              <a:headEnd/>
              <a:tailEnd/>
            </a:ln>
            <a:effectLst/>
          </p:spPr>
          <p:txBody>
            <a:bodyPr wrap="none" anchor="ctr"/>
            <a:lstStyle/>
            <a:p>
              <a:endParaRPr lang="en-US"/>
            </a:p>
          </p:txBody>
        </p:sp>
        <p:sp>
          <p:nvSpPr>
            <p:cNvPr id="27674" name="Line 26"/>
            <p:cNvSpPr>
              <a:spLocks noChangeShapeType="1"/>
            </p:cNvSpPr>
            <p:nvPr/>
          </p:nvSpPr>
          <p:spPr bwMode="auto">
            <a:xfrm>
              <a:off x="1860" y="2502"/>
              <a:ext cx="108" cy="510"/>
            </a:xfrm>
            <a:prstGeom prst="line">
              <a:avLst/>
            </a:prstGeom>
            <a:noFill/>
            <a:ln w="38100">
              <a:solidFill>
                <a:schemeClr val="tx1"/>
              </a:solidFill>
              <a:round/>
              <a:headEnd/>
              <a:tailEnd/>
            </a:ln>
            <a:effectLst/>
          </p:spPr>
          <p:txBody>
            <a:bodyPr wrap="none" anchor="ctr"/>
            <a:lstStyle/>
            <a:p>
              <a:endParaRPr lang="en-US"/>
            </a:p>
          </p:txBody>
        </p:sp>
      </p:grpSp>
      <p:grpSp>
        <p:nvGrpSpPr>
          <p:cNvPr id="3" name="Group 27"/>
          <p:cNvGrpSpPr>
            <a:grpSpLocks/>
          </p:cNvGrpSpPr>
          <p:nvPr/>
        </p:nvGrpSpPr>
        <p:grpSpPr bwMode="auto">
          <a:xfrm>
            <a:off x="5181601" y="2057400"/>
            <a:ext cx="2705100" cy="3028950"/>
            <a:chOff x="690" y="1494"/>
            <a:chExt cx="1278" cy="1908"/>
          </a:xfrm>
        </p:grpSpPr>
        <p:sp>
          <p:nvSpPr>
            <p:cNvPr id="27676" name="Rectangle 28"/>
            <p:cNvSpPr>
              <a:spLocks noChangeArrowheads="1"/>
            </p:cNvSpPr>
            <p:nvPr/>
          </p:nvSpPr>
          <p:spPr bwMode="auto">
            <a:xfrm>
              <a:off x="690" y="2208"/>
              <a:ext cx="540" cy="804"/>
            </a:xfrm>
            <a:prstGeom prst="rect">
              <a:avLst/>
            </a:prstGeom>
            <a:noFill/>
            <a:ln w="9525">
              <a:solidFill>
                <a:schemeClr val="tx1"/>
              </a:solidFill>
              <a:miter lim="800000"/>
              <a:headEnd/>
              <a:tailEnd/>
            </a:ln>
            <a:effectLst/>
          </p:spPr>
          <p:txBody>
            <a:bodyPr wrap="none" anchor="ctr"/>
            <a:lstStyle/>
            <a:p>
              <a:endParaRPr lang="en-US"/>
            </a:p>
          </p:txBody>
        </p:sp>
        <p:sp>
          <p:nvSpPr>
            <p:cNvPr id="27677" name="Line 29"/>
            <p:cNvSpPr>
              <a:spLocks noChangeShapeType="1"/>
            </p:cNvSpPr>
            <p:nvPr/>
          </p:nvSpPr>
          <p:spPr bwMode="auto">
            <a:xfrm flipV="1">
              <a:off x="690" y="2112"/>
              <a:ext cx="252" cy="96"/>
            </a:xfrm>
            <a:prstGeom prst="line">
              <a:avLst/>
            </a:prstGeom>
            <a:noFill/>
            <a:ln w="9525">
              <a:solidFill>
                <a:schemeClr val="tx1"/>
              </a:solidFill>
              <a:round/>
              <a:headEnd/>
              <a:tailEnd/>
            </a:ln>
            <a:effectLst/>
          </p:spPr>
          <p:txBody>
            <a:bodyPr wrap="none" anchor="ctr"/>
            <a:lstStyle/>
            <a:p>
              <a:endParaRPr lang="en-US"/>
            </a:p>
          </p:txBody>
        </p:sp>
        <p:sp>
          <p:nvSpPr>
            <p:cNvPr id="27678" name="Line 30"/>
            <p:cNvSpPr>
              <a:spLocks noChangeShapeType="1"/>
            </p:cNvSpPr>
            <p:nvPr/>
          </p:nvSpPr>
          <p:spPr bwMode="auto">
            <a:xfrm flipV="1">
              <a:off x="942" y="1494"/>
              <a:ext cx="0" cy="618"/>
            </a:xfrm>
            <a:prstGeom prst="line">
              <a:avLst/>
            </a:prstGeom>
            <a:noFill/>
            <a:ln w="9525">
              <a:solidFill>
                <a:schemeClr val="tx1"/>
              </a:solidFill>
              <a:round/>
              <a:headEnd/>
              <a:tailEnd/>
            </a:ln>
            <a:effectLst/>
          </p:spPr>
          <p:txBody>
            <a:bodyPr wrap="none" anchor="ctr"/>
            <a:lstStyle/>
            <a:p>
              <a:endParaRPr lang="en-US"/>
            </a:p>
          </p:txBody>
        </p:sp>
        <p:sp>
          <p:nvSpPr>
            <p:cNvPr id="27679" name="Line 31"/>
            <p:cNvSpPr>
              <a:spLocks noChangeShapeType="1"/>
            </p:cNvSpPr>
            <p:nvPr/>
          </p:nvSpPr>
          <p:spPr bwMode="auto">
            <a:xfrm>
              <a:off x="942" y="1494"/>
              <a:ext cx="270" cy="0"/>
            </a:xfrm>
            <a:prstGeom prst="line">
              <a:avLst/>
            </a:prstGeom>
            <a:noFill/>
            <a:ln w="9525">
              <a:solidFill>
                <a:schemeClr val="tx1"/>
              </a:solidFill>
              <a:round/>
              <a:headEnd/>
              <a:tailEnd/>
            </a:ln>
            <a:effectLst/>
          </p:spPr>
          <p:txBody>
            <a:bodyPr wrap="none" anchor="ctr"/>
            <a:lstStyle/>
            <a:p>
              <a:endParaRPr lang="en-US"/>
            </a:p>
          </p:txBody>
        </p:sp>
        <p:sp>
          <p:nvSpPr>
            <p:cNvPr id="27680" name="Line 32"/>
            <p:cNvSpPr>
              <a:spLocks noChangeShapeType="1"/>
            </p:cNvSpPr>
            <p:nvPr/>
          </p:nvSpPr>
          <p:spPr bwMode="auto">
            <a:xfrm>
              <a:off x="1212" y="1494"/>
              <a:ext cx="534" cy="384"/>
            </a:xfrm>
            <a:prstGeom prst="line">
              <a:avLst/>
            </a:prstGeom>
            <a:noFill/>
            <a:ln w="9525">
              <a:solidFill>
                <a:schemeClr val="tx1"/>
              </a:solidFill>
              <a:round/>
              <a:headEnd/>
              <a:tailEnd/>
            </a:ln>
            <a:effectLst/>
          </p:spPr>
          <p:txBody>
            <a:bodyPr wrap="none" anchor="ctr"/>
            <a:lstStyle/>
            <a:p>
              <a:endParaRPr lang="en-US"/>
            </a:p>
          </p:txBody>
        </p:sp>
        <p:sp>
          <p:nvSpPr>
            <p:cNvPr id="27681" name="Rectangle 33"/>
            <p:cNvSpPr>
              <a:spLocks noChangeArrowheads="1"/>
            </p:cNvSpPr>
            <p:nvPr/>
          </p:nvSpPr>
          <p:spPr bwMode="auto">
            <a:xfrm>
              <a:off x="1494" y="2022"/>
              <a:ext cx="408" cy="456"/>
            </a:xfrm>
            <a:prstGeom prst="rect">
              <a:avLst/>
            </a:prstGeom>
            <a:noFill/>
            <a:ln w="9525">
              <a:solidFill>
                <a:schemeClr val="tx1"/>
              </a:solidFill>
              <a:miter lim="800000"/>
              <a:headEnd/>
              <a:tailEnd/>
            </a:ln>
            <a:effectLst/>
          </p:spPr>
          <p:txBody>
            <a:bodyPr wrap="none" anchor="ctr"/>
            <a:lstStyle/>
            <a:p>
              <a:endParaRPr lang="en-US"/>
            </a:p>
          </p:txBody>
        </p:sp>
        <p:sp>
          <p:nvSpPr>
            <p:cNvPr id="27682" name="Line 34"/>
            <p:cNvSpPr>
              <a:spLocks noChangeShapeType="1"/>
            </p:cNvSpPr>
            <p:nvPr/>
          </p:nvSpPr>
          <p:spPr bwMode="auto">
            <a:xfrm flipH="1" flipV="1">
              <a:off x="978" y="2106"/>
              <a:ext cx="252" cy="96"/>
            </a:xfrm>
            <a:prstGeom prst="line">
              <a:avLst/>
            </a:prstGeom>
            <a:noFill/>
            <a:ln w="9525">
              <a:solidFill>
                <a:schemeClr val="tx1"/>
              </a:solidFill>
              <a:round/>
              <a:headEnd/>
              <a:tailEnd/>
            </a:ln>
            <a:effectLst/>
          </p:spPr>
          <p:txBody>
            <a:bodyPr wrap="none" anchor="ctr"/>
            <a:lstStyle/>
            <a:p>
              <a:endParaRPr lang="en-US"/>
            </a:p>
          </p:txBody>
        </p:sp>
        <p:sp>
          <p:nvSpPr>
            <p:cNvPr id="27683" name="Line 35"/>
            <p:cNvSpPr>
              <a:spLocks noChangeShapeType="1"/>
            </p:cNvSpPr>
            <p:nvPr/>
          </p:nvSpPr>
          <p:spPr bwMode="auto">
            <a:xfrm flipV="1">
              <a:off x="978" y="1536"/>
              <a:ext cx="0" cy="564"/>
            </a:xfrm>
            <a:prstGeom prst="line">
              <a:avLst/>
            </a:prstGeom>
            <a:noFill/>
            <a:ln w="9525">
              <a:solidFill>
                <a:schemeClr val="tx1"/>
              </a:solidFill>
              <a:round/>
              <a:headEnd/>
              <a:tailEnd/>
            </a:ln>
            <a:effectLst/>
          </p:spPr>
          <p:txBody>
            <a:bodyPr wrap="none" anchor="ctr"/>
            <a:lstStyle/>
            <a:p>
              <a:endParaRPr lang="en-US"/>
            </a:p>
          </p:txBody>
        </p:sp>
        <p:sp>
          <p:nvSpPr>
            <p:cNvPr id="27684" name="Line 36"/>
            <p:cNvSpPr>
              <a:spLocks noChangeShapeType="1"/>
            </p:cNvSpPr>
            <p:nvPr/>
          </p:nvSpPr>
          <p:spPr bwMode="auto">
            <a:xfrm>
              <a:off x="1188" y="1530"/>
              <a:ext cx="510" cy="360"/>
            </a:xfrm>
            <a:prstGeom prst="line">
              <a:avLst/>
            </a:prstGeom>
            <a:noFill/>
            <a:ln w="9525">
              <a:solidFill>
                <a:schemeClr val="tx1"/>
              </a:solidFill>
              <a:round/>
              <a:headEnd/>
              <a:tailEnd/>
            </a:ln>
            <a:effectLst/>
          </p:spPr>
          <p:txBody>
            <a:bodyPr wrap="none" anchor="ctr"/>
            <a:lstStyle/>
            <a:p>
              <a:endParaRPr lang="en-US"/>
            </a:p>
          </p:txBody>
        </p:sp>
        <p:sp>
          <p:nvSpPr>
            <p:cNvPr id="27685" name="Line 37"/>
            <p:cNvSpPr>
              <a:spLocks noChangeShapeType="1"/>
            </p:cNvSpPr>
            <p:nvPr/>
          </p:nvSpPr>
          <p:spPr bwMode="auto">
            <a:xfrm flipH="1">
              <a:off x="978" y="1530"/>
              <a:ext cx="210" cy="0"/>
            </a:xfrm>
            <a:prstGeom prst="line">
              <a:avLst/>
            </a:prstGeom>
            <a:noFill/>
            <a:ln w="9525">
              <a:solidFill>
                <a:schemeClr val="tx1"/>
              </a:solidFill>
              <a:round/>
              <a:headEnd/>
              <a:tailEnd/>
            </a:ln>
            <a:effectLst/>
          </p:spPr>
          <p:txBody>
            <a:bodyPr wrap="none" anchor="ctr"/>
            <a:lstStyle/>
            <a:p>
              <a:endParaRPr lang="en-US"/>
            </a:p>
          </p:txBody>
        </p:sp>
        <p:sp>
          <p:nvSpPr>
            <p:cNvPr id="27686" name="Line 38"/>
            <p:cNvSpPr>
              <a:spLocks noChangeShapeType="1"/>
            </p:cNvSpPr>
            <p:nvPr/>
          </p:nvSpPr>
          <p:spPr bwMode="auto">
            <a:xfrm>
              <a:off x="924" y="1596"/>
              <a:ext cx="72" cy="0"/>
            </a:xfrm>
            <a:prstGeom prst="line">
              <a:avLst/>
            </a:prstGeom>
            <a:noFill/>
            <a:ln w="9525">
              <a:solidFill>
                <a:schemeClr val="tx1"/>
              </a:solidFill>
              <a:round/>
              <a:headEnd/>
              <a:tailEnd/>
            </a:ln>
            <a:effectLst/>
          </p:spPr>
          <p:txBody>
            <a:bodyPr wrap="none" anchor="ctr"/>
            <a:lstStyle/>
            <a:p>
              <a:endParaRPr lang="en-US"/>
            </a:p>
          </p:txBody>
        </p:sp>
        <p:sp>
          <p:nvSpPr>
            <p:cNvPr id="27687" name="Line 39"/>
            <p:cNvSpPr>
              <a:spLocks noChangeShapeType="1"/>
            </p:cNvSpPr>
            <p:nvPr/>
          </p:nvSpPr>
          <p:spPr bwMode="auto">
            <a:xfrm>
              <a:off x="924" y="1620"/>
              <a:ext cx="72" cy="0"/>
            </a:xfrm>
            <a:prstGeom prst="line">
              <a:avLst/>
            </a:prstGeom>
            <a:noFill/>
            <a:ln w="9525">
              <a:solidFill>
                <a:schemeClr val="tx1"/>
              </a:solidFill>
              <a:round/>
              <a:headEnd/>
              <a:tailEnd/>
            </a:ln>
            <a:effectLst/>
          </p:spPr>
          <p:txBody>
            <a:bodyPr wrap="none" anchor="ctr"/>
            <a:lstStyle/>
            <a:p>
              <a:endParaRPr lang="en-US"/>
            </a:p>
          </p:txBody>
        </p:sp>
        <p:sp>
          <p:nvSpPr>
            <p:cNvPr id="27688" name="Freeform 40"/>
            <p:cNvSpPr>
              <a:spLocks/>
            </p:cNvSpPr>
            <p:nvPr/>
          </p:nvSpPr>
          <p:spPr bwMode="auto">
            <a:xfrm>
              <a:off x="696" y="2678"/>
              <a:ext cx="534" cy="46"/>
            </a:xfrm>
            <a:custGeom>
              <a:avLst/>
              <a:gdLst/>
              <a:ahLst/>
              <a:cxnLst>
                <a:cxn ang="0">
                  <a:pos x="0" y="28"/>
                </a:cxn>
                <a:cxn ang="0">
                  <a:pos x="54" y="4"/>
                </a:cxn>
                <a:cxn ang="0">
                  <a:pos x="108" y="16"/>
                </a:cxn>
                <a:cxn ang="0">
                  <a:pos x="120" y="34"/>
                </a:cxn>
                <a:cxn ang="0">
                  <a:pos x="138" y="46"/>
                </a:cxn>
                <a:cxn ang="0">
                  <a:pos x="276" y="22"/>
                </a:cxn>
                <a:cxn ang="0">
                  <a:pos x="318" y="4"/>
                </a:cxn>
                <a:cxn ang="0">
                  <a:pos x="384" y="46"/>
                </a:cxn>
                <a:cxn ang="0">
                  <a:pos x="450" y="4"/>
                </a:cxn>
                <a:cxn ang="0">
                  <a:pos x="504" y="40"/>
                </a:cxn>
                <a:cxn ang="0">
                  <a:pos x="534" y="34"/>
                </a:cxn>
              </a:cxnLst>
              <a:rect l="0" t="0" r="r" b="b"/>
              <a:pathLst>
                <a:path w="534" h="46">
                  <a:moveTo>
                    <a:pt x="0" y="28"/>
                  </a:moveTo>
                  <a:cubicBezTo>
                    <a:pt x="16" y="17"/>
                    <a:pt x="54" y="4"/>
                    <a:pt x="54" y="4"/>
                  </a:cubicBezTo>
                  <a:cubicBezTo>
                    <a:pt x="54" y="4"/>
                    <a:pt x="100" y="10"/>
                    <a:pt x="108" y="16"/>
                  </a:cubicBezTo>
                  <a:cubicBezTo>
                    <a:pt x="114" y="21"/>
                    <a:pt x="115" y="29"/>
                    <a:pt x="120" y="34"/>
                  </a:cubicBezTo>
                  <a:cubicBezTo>
                    <a:pt x="125" y="39"/>
                    <a:pt x="132" y="42"/>
                    <a:pt x="138" y="46"/>
                  </a:cubicBezTo>
                  <a:cubicBezTo>
                    <a:pt x="186" y="41"/>
                    <a:pt x="228" y="29"/>
                    <a:pt x="276" y="22"/>
                  </a:cubicBezTo>
                  <a:cubicBezTo>
                    <a:pt x="286" y="15"/>
                    <a:pt x="304" y="0"/>
                    <a:pt x="318" y="4"/>
                  </a:cubicBezTo>
                  <a:cubicBezTo>
                    <a:pt x="343" y="10"/>
                    <a:pt x="347" y="37"/>
                    <a:pt x="384" y="46"/>
                  </a:cubicBezTo>
                  <a:cubicBezTo>
                    <a:pt x="410" y="31"/>
                    <a:pt x="429" y="25"/>
                    <a:pt x="450" y="4"/>
                  </a:cubicBezTo>
                  <a:cubicBezTo>
                    <a:pt x="475" y="12"/>
                    <a:pt x="479" y="32"/>
                    <a:pt x="504" y="40"/>
                  </a:cubicBezTo>
                  <a:cubicBezTo>
                    <a:pt x="514" y="38"/>
                    <a:pt x="534" y="34"/>
                    <a:pt x="534" y="34"/>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689" name="Rectangle 41"/>
            <p:cNvSpPr>
              <a:spLocks noChangeArrowheads="1"/>
            </p:cNvSpPr>
            <p:nvPr/>
          </p:nvSpPr>
          <p:spPr bwMode="auto">
            <a:xfrm>
              <a:off x="900" y="3198"/>
              <a:ext cx="48" cy="138"/>
            </a:xfrm>
            <a:prstGeom prst="rect">
              <a:avLst/>
            </a:prstGeom>
            <a:noFill/>
            <a:ln w="9525">
              <a:solidFill>
                <a:schemeClr val="tx1"/>
              </a:solidFill>
              <a:miter lim="800000"/>
              <a:headEnd/>
              <a:tailEnd/>
            </a:ln>
            <a:effectLst/>
          </p:spPr>
          <p:txBody>
            <a:bodyPr wrap="none" anchor="ctr"/>
            <a:lstStyle/>
            <a:p>
              <a:endParaRPr lang="en-US"/>
            </a:p>
          </p:txBody>
        </p:sp>
        <p:sp>
          <p:nvSpPr>
            <p:cNvPr id="27690" name="Rectangle 42"/>
            <p:cNvSpPr>
              <a:spLocks noChangeArrowheads="1"/>
            </p:cNvSpPr>
            <p:nvPr/>
          </p:nvSpPr>
          <p:spPr bwMode="auto">
            <a:xfrm>
              <a:off x="834" y="3336"/>
              <a:ext cx="180" cy="66"/>
            </a:xfrm>
            <a:prstGeom prst="rect">
              <a:avLst/>
            </a:prstGeom>
            <a:noFill/>
            <a:ln w="9525">
              <a:solidFill>
                <a:schemeClr val="tx1"/>
              </a:solidFill>
              <a:miter lim="800000"/>
              <a:headEnd/>
              <a:tailEnd/>
            </a:ln>
            <a:effectLst/>
          </p:spPr>
          <p:txBody>
            <a:bodyPr wrap="none" anchor="ctr"/>
            <a:lstStyle/>
            <a:p>
              <a:endParaRPr lang="en-US"/>
            </a:p>
          </p:txBody>
        </p:sp>
        <p:sp>
          <p:nvSpPr>
            <p:cNvPr id="27691" name="Freeform 43"/>
            <p:cNvSpPr>
              <a:spLocks/>
            </p:cNvSpPr>
            <p:nvPr/>
          </p:nvSpPr>
          <p:spPr bwMode="auto">
            <a:xfrm>
              <a:off x="894" y="2967"/>
              <a:ext cx="73" cy="225"/>
            </a:xfrm>
            <a:custGeom>
              <a:avLst/>
              <a:gdLst/>
              <a:ahLst/>
              <a:cxnLst>
                <a:cxn ang="0">
                  <a:pos x="30" y="225"/>
                </a:cxn>
                <a:cxn ang="0">
                  <a:pos x="12" y="219"/>
                </a:cxn>
                <a:cxn ang="0">
                  <a:pos x="0" y="183"/>
                </a:cxn>
                <a:cxn ang="0">
                  <a:pos x="48" y="105"/>
                </a:cxn>
                <a:cxn ang="0">
                  <a:pos x="66" y="159"/>
                </a:cxn>
                <a:cxn ang="0">
                  <a:pos x="30" y="225"/>
                </a:cxn>
              </a:cxnLst>
              <a:rect l="0" t="0" r="r" b="b"/>
              <a:pathLst>
                <a:path w="73" h="225">
                  <a:moveTo>
                    <a:pt x="30" y="225"/>
                  </a:moveTo>
                  <a:cubicBezTo>
                    <a:pt x="24" y="223"/>
                    <a:pt x="16" y="224"/>
                    <a:pt x="12" y="219"/>
                  </a:cubicBezTo>
                  <a:cubicBezTo>
                    <a:pt x="5" y="209"/>
                    <a:pt x="0" y="183"/>
                    <a:pt x="0" y="183"/>
                  </a:cubicBezTo>
                  <a:cubicBezTo>
                    <a:pt x="9" y="149"/>
                    <a:pt x="29" y="134"/>
                    <a:pt x="48" y="105"/>
                  </a:cubicBezTo>
                  <a:cubicBezTo>
                    <a:pt x="63" y="0"/>
                    <a:pt x="57" y="124"/>
                    <a:pt x="66" y="159"/>
                  </a:cubicBezTo>
                  <a:cubicBezTo>
                    <a:pt x="61" y="203"/>
                    <a:pt x="73" y="225"/>
                    <a:pt x="30" y="225"/>
                  </a:cubicBezTo>
                  <a:close/>
                </a:path>
              </a:pathLst>
            </a:custGeom>
            <a:solidFill>
              <a:srgbClr val="FF6600"/>
            </a:solidFill>
            <a:ln w="9525" cap="flat" cmpd="sng">
              <a:solidFill>
                <a:schemeClr val="tx1"/>
              </a:solidFill>
              <a:prstDash val="solid"/>
              <a:round/>
              <a:headEnd/>
              <a:tailEnd/>
            </a:ln>
            <a:effectLst/>
          </p:spPr>
          <p:txBody>
            <a:bodyPr wrap="none" anchor="ctr"/>
            <a:lstStyle/>
            <a:p>
              <a:endParaRPr lang="en-US"/>
            </a:p>
          </p:txBody>
        </p:sp>
        <p:sp>
          <p:nvSpPr>
            <p:cNvPr id="27692" name="Freeform 44"/>
            <p:cNvSpPr>
              <a:spLocks/>
            </p:cNvSpPr>
            <p:nvPr/>
          </p:nvSpPr>
          <p:spPr bwMode="auto">
            <a:xfrm>
              <a:off x="1698" y="1901"/>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93" name="Freeform 45"/>
            <p:cNvSpPr>
              <a:spLocks/>
            </p:cNvSpPr>
            <p:nvPr/>
          </p:nvSpPr>
          <p:spPr bwMode="auto">
            <a:xfrm>
              <a:off x="1698" y="207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94" name="Freeform 46"/>
            <p:cNvSpPr>
              <a:spLocks/>
            </p:cNvSpPr>
            <p:nvPr/>
          </p:nvSpPr>
          <p:spPr bwMode="auto">
            <a:xfrm>
              <a:off x="1704" y="222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695" name="Freeform 47"/>
            <p:cNvSpPr>
              <a:spLocks/>
            </p:cNvSpPr>
            <p:nvPr/>
          </p:nvSpPr>
          <p:spPr bwMode="auto">
            <a:xfrm>
              <a:off x="1500" y="2364"/>
              <a:ext cx="402" cy="36"/>
            </a:xfrm>
            <a:custGeom>
              <a:avLst/>
              <a:gdLst/>
              <a:ahLst/>
              <a:cxnLst>
                <a:cxn ang="0">
                  <a:pos x="0" y="12"/>
                </a:cxn>
                <a:cxn ang="0">
                  <a:pos x="156" y="0"/>
                </a:cxn>
                <a:cxn ang="0">
                  <a:pos x="216" y="18"/>
                </a:cxn>
                <a:cxn ang="0">
                  <a:pos x="300" y="36"/>
                </a:cxn>
                <a:cxn ang="0">
                  <a:pos x="402" y="18"/>
                </a:cxn>
              </a:cxnLst>
              <a:rect l="0" t="0" r="r" b="b"/>
              <a:pathLst>
                <a:path w="402" h="36">
                  <a:moveTo>
                    <a:pt x="0" y="12"/>
                  </a:moveTo>
                  <a:cubicBezTo>
                    <a:pt x="21" y="10"/>
                    <a:pt x="141" y="0"/>
                    <a:pt x="156" y="0"/>
                  </a:cubicBezTo>
                  <a:cubicBezTo>
                    <a:pt x="166" y="0"/>
                    <a:pt x="213" y="17"/>
                    <a:pt x="216" y="18"/>
                  </a:cubicBezTo>
                  <a:cubicBezTo>
                    <a:pt x="284" y="32"/>
                    <a:pt x="256" y="25"/>
                    <a:pt x="300" y="36"/>
                  </a:cubicBezTo>
                  <a:cubicBezTo>
                    <a:pt x="336" y="30"/>
                    <a:pt x="365" y="18"/>
                    <a:pt x="402" y="18"/>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696" name="Line 48"/>
            <p:cNvSpPr>
              <a:spLocks noChangeShapeType="1"/>
            </p:cNvSpPr>
            <p:nvPr/>
          </p:nvSpPr>
          <p:spPr bwMode="auto">
            <a:xfrm>
              <a:off x="1452" y="2496"/>
              <a:ext cx="504" cy="0"/>
            </a:xfrm>
            <a:prstGeom prst="line">
              <a:avLst/>
            </a:prstGeom>
            <a:noFill/>
            <a:ln w="38100">
              <a:solidFill>
                <a:schemeClr val="tx1"/>
              </a:solidFill>
              <a:round/>
              <a:headEnd/>
              <a:tailEnd/>
            </a:ln>
            <a:effectLst/>
          </p:spPr>
          <p:txBody>
            <a:bodyPr wrap="none" anchor="ctr"/>
            <a:lstStyle/>
            <a:p>
              <a:endParaRPr lang="en-US"/>
            </a:p>
          </p:txBody>
        </p:sp>
        <p:sp>
          <p:nvSpPr>
            <p:cNvPr id="27697" name="Line 49"/>
            <p:cNvSpPr>
              <a:spLocks noChangeShapeType="1"/>
            </p:cNvSpPr>
            <p:nvPr/>
          </p:nvSpPr>
          <p:spPr bwMode="auto">
            <a:xfrm flipH="1">
              <a:off x="1434" y="2496"/>
              <a:ext cx="108" cy="510"/>
            </a:xfrm>
            <a:prstGeom prst="line">
              <a:avLst/>
            </a:prstGeom>
            <a:noFill/>
            <a:ln w="38100">
              <a:solidFill>
                <a:schemeClr val="tx1"/>
              </a:solidFill>
              <a:round/>
              <a:headEnd/>
              <a:tailEnd/>
            </a:ln>
            <a:effectLst/>
          </p:spPr>
          <p:txBody>
            <a:bodyPr wrap="none" anchor="ctr"/>
            <a:lstStyle/>
            <a:p>
              <a:endParaRPr lang="en-US"/>
            </a:p>
          </p:txBody>
        </p:sp>
        <p:sp>
          <p:nvSpPr>
            <p:cNvPr id="27698" name="Line 50"/>
            <p:cNvSpPr>
              <a:spLocks noChangeShapeType="1"/>
            </p:cNvSpPr>
            <p:nvPr/>
          </p:nvSpPr>
          <p:spPr bwMode="auto">
            <a:xfrm>
              <a:off x="1860" y="2502"/>
              <a:ext cx="108" cy="510"/>
            </a:xfrm>
            <a:prstGeom prst="line">
              <a:avLst/>
            </a:prstGeom>
            <a:noFill/>
            <a:ln w="38100">
              <a:solidFill>
                <a:schemeClr val="tx1"/>
              </a:solidFill>
              <a:round/>
              <a:headEnd/>
              <a:tailEnd/>
            </a:ln>
            <a:effectLst/>
          </p:spPr>
          <p:txBody>
            <a:bodyPr wrap="none" anchor="ctr"/>
            <a:lstStyle/>
            <a:p>
              <a:endParaRPr lang="en-US"/>
            </a:p>
          </p:txBody>
        </p:sp>
      </p:grpSp>
      <p:sp>
        <p:nvSpPr>
          <p:cNvPr id="27699" name="Line 51"/>
          <p:cNvSpPr>
            <a:spLocks noChangeShapeType="1"/>
          </p:cNvSpPr>
          <p:nvPr/>
        </p:nvSpPr>
        <p:spPr bwMode="auto">
          <a:xfrm>
            <a:off x="4267200" y="3257550"/>
            <a:ext cx="812800" cy="762000"/>
          </a:xfrm>
          <a:prstGeom prst="line">
            <a:avLst/>
          </a:prstGeom>
          <a:noFill/>
          <a:ln w="38100">
            <a:solidFill>
              <a:schemeClr val="tx1"/>
            </a:solidFill>
            <a:round/>
            <a:headEnd/>
            <a:tailEnd type="triangle" w="med" len="med"/>
          </a:ln>
          <a:effectLst/>
        </p:spPr>
        <p:txBody>
          <a:bodyPr wrap="none" anchor="ctr"/>
          <a:lstStyle/>
          <a:p>
            <a:endParaRPr lang="en-US"/>
          </a:p>
        </p:txBody>
      </p:sp>
      <p:grpSp>
        <p:nvGrpSpPr>
          <p:cNvPr id="4" name="Group 52"/>
          <p:cNvGrpSpPr>
            <a:grpSpLocks/>
          </p:cNvGrpSpPr>
          <p:nvPr/>
        </p:nvGrpSpPr>
        <p:grpSpPr bwMode="auto">
          <a:xfrm>
            <a:off x="8737601" y="2038350"/>
            <a:ext cx="2705100" cy="3028950"/>
            <a:chOff x="690" y="1494"/>
            <a:chExt cx="1278" cy="1908"/>
          </a:xfrm>
        </p:grpSpPr>
        <p:sp>
          <p:nvSpPr>
            <p:cNvPr id="27701" name="Rectangle 53"/>
            <p:cNvSpPr>
              <a:spLocks noChangeArrowheads="1"/>
            </p:cNvSpPr>
            <p:nvPr/>
          </p:nvSpPr>
          <p:spPr bwMode="auto">
            <a:xfrm>
              <a:off x="690" y="2208"/>
              <a:ext cx="540" cy="804"/>
            </a:xfrm>
            <a:prstGeom prst="rect">
              <a:avLst/>
            </a:prstGeom>
            <a:noFill/>
            <a:ln w="9525">
              <a:solidFill>
                <a:schemeClr val="tx1"/>
              </a:solidFill>
              <a:miter lim="800000"/>
              <a:headEnd/>
              <a:tailEnd/>
            </a:ln>
            <a:effectLst/>
          </p:spPr>
          <p:txBody>
            <a:bodyPr wrap="none" anchor="ctr"/>
            <a:lstStyle/>
            <a:p>
              <a:endParaRPr lang="en-US"/>
            </a:p>
          </p:txBody>
        </p:sp>
        <p:sp>
          <p:nvSpPr>
            <p:cNvPr id="27702" name="Line 54"/>
            <p:cNvSpPr>
              <a:spLocks noChangeShapeType="1"/>
            </p:cNvSpPr>
            <p:nvPr/>
          </p:nvSpPr>
          <p:spPr bwMode="auto">
            <a:xfrm flipV="1">
              <a:off x="690" y="2112"/>
              <a:ext cx="252" cy="96"/>
            </a:xfrm>
            <a:prstGeom prst="line">
              <a:avLst/>
            </a:prstGeom>
            <a:noFill/>
            <a:ln w="9525">
              <a:solidFill>
                <a:schemeClr val="tx1"/>
              </a:solidFill>
              <a:round/>
              <a:headEnd/>
              <a:tailEnd/>
            </a:ln>
            <a:effectLst/>
          </p:spPr>
          <p:txBody>
            <a:bodyPr wrap="none" anchor="ctr"/>
            <a:lstStyle/>
            <a:p>
              <a:endParaRPr lang="en-US"/>
            </a:p>
          </p:txBody>
        </p:sp>
        <p:sp>
          <p:nvSpPr>
            <p:cNvPr id="27703" name="Line 55"/>
            <p:cNvSpPr>
              <a:spLocks noChangeShapeType="1"/>
            </p:cNvSpPr>
            <p:nvPr/>
          </p:nvSpPr>
          <p:spPr bwMode="auto">
            <a:xfrm flipV="1">
              <a:off x="942" y="1494"/>
              <a:ext cx="0" cy="618"/>
            </a:xfrm>
            <a:prstGeom prst="line">
              <a:avLst/>
            </a:prstGeom>
            <a:noFill/>
            <a:ln w="9525">
              <a:solidFill>
                <a:schemeClr val="tx1"/>
              </a:solidFill>
              <a:round/>
              <a:headEnd/>
              <a:tailEnd/>
            </a:ln>
            <a:effectLst/>
          </p:spPr>
          <p:txBody>
            <a:bodyPr wrap="none" anchor="ctr"/>
            <a:lstStyle/>
            <a:p>
              <a:endParaRPr lang="en-US"/>
            </a:p>
          </p:txBody>
        </p:sp>
        <p:sp>
          <p:nvSpPr>
            <p:cNvPr id="27704" name="Line 56"/>
            <p:cNvSpPr>
              <a:spLocks noChangeShapeType="1"/>
            </p:cNvSpPr>
            <p:nvPr/>
          </p:nvSpPr>
          <p:spPr bwMode="auto">
            <a:xfrm>
              <a:off x="942" y="1494"/>
              <a:ext cx="270" cy="0"/>
            </a:xfrm>
            <a:prstGeom prst="line">
              <a:avLst/>
            </a:prstGeom>
            <a:noFill/>
            <a:ln w="9525">
              <a:solidFill>
                <a:schemeClr val="tx1"/>
              </a:solidFill>
              <a:round/>
              <a:headEnd/>
              <a:tailEnd/>
            </a:ln>
            <a:effectLst/>
          </p:spPr>
          <p:txBody>
            <a:bodyPr wrap="none" anchor="ctr"/>
            <a:lstStyle/>
            <a:p>
              <a:endParaRPr lang="en-US"/>
            </a:p>
          </p:txBody>
        </p:sp>
        <p:sp>
          <p:nvSpPr>
            <p:cNvPr id="27705" name="Line 57"/>
            <p:cNvSpPr>
              <a:spLocks noChangeShapeType="1"/>
            </p:cNvSpPr>
            <p:nvPr/>
          </p:nvSpPr>
          <p:spPr bwMode="auto">
            <a:xfrm>
              <a:off x="1212" y="1494"/>
              <a:ext cx="534" cy="384"/>
            </a:xfrm>
            <a:prstGeom prst="line">
              <a:avLst/>
            </a:prstGeom>
            <a:noFill/>
            <a:ln w="9525">
              <a:solidFill>
                <a:schemeClr val="tx1"/>
              </a:solidFill>
              <a:round/>
              <a:headEnd/>
              <a:tailEnd/>
            </a:ln>
            <a:effectLst/>
          </p:spPr>
          <p:txBody>
            <a:bodyPr wrap="none" anchor="ctr"/>
            <a:lstStyle/>
            <a:p>
              <a:endParaRPr lang="en-US"/>
            </a:p>
          </p:txBody>
        </p:sp>
        <p:sp>
          <p:nvSpPr>
            <p:cNvPr id="27706" name="Rectangle 58"/>
            <p:cNvSpPr>
              <a:spLocks noChangeArrowheads="1"/>
            </p:cNvSpPr>
            <p:nvPr/>
          </p:nvSpPr>
          <p:spPr bwMode="auto">
            <a:xfrm>
              <a:off x="1494" y="2022"/>
              <a:ext cx="408" cy="456"/>
            </a:xfrm>
            <a:prstGeom prst="rect">
              <a:avLst/>
            </a:prstGeom>
            <a:noFill/>
            <a:ln w="9525">
              <a:solidFill>
                <a:schemeClr val="tx1"/>
              </a:solidFill>
              <a:miter lim="800000"/>
              <a:headEnd/>
              <a:tailEnd/>
            </a:ln>
            <a:effectLst/>
          </p:spPr>
          <p:txBody>
            <a:bodyPr wrap="none" anchor="ctr"/>
            <a:lstStyle/>
            <a:p>
              <a:endParaRPr lang="en-US"/>
            </a:p>
          </p:txBody>
        </p:sp>
        <p:sp>
          <p:nvSpPr>
            <p:cNvPr id="27707" name="Line 59"/>
            <p:cNvSpPr>
              <a:spLocks noChangeShapeType="1"/>
            </p:cNvSpPr>
            <p:nvPr/>
          </p:nvSpPr>
          <p:spPr bwMode="auto">
            <a:xfrm flipH="1" flipV="1">
              <a:off x="978" y="2106"/>
              <a:ext cx="252" cy="96"/>
            </a:xfrm>
            <a:prstGeom prst="line">
              <a:avLst/>
            </a:prstGeom>
            <a:noFill/>
            <a:ln w="9525">
              <a:solidFill>
                <a:schemeClr val="tx1"/>
              </a:solidFill>
              <a:round/>
              <a:headEnd/>
              <a:tailEnd/>
            </a:ln>
            <a:effectLst/>
          </p:spPr>
          <p:txBody>
            <a:bodyPr wrap="none" anchor="ctr"/>
            <a:lstStyle/>
            <a:p>
              <a:endParaRPr lang="en-US"/>
            </a:p>
          </p:txBody>
        </p:sp>
        <p:sp>
          <p:nvSpPr>
            <p:cNvPr id="27708" name="Line 60"/>
            <p:cNvSpPr>
              <a:spLocks noChangeShapeType="1"/>
            </p:cNvSpPr>
            <p:nvPr/>
          </p:nvSpPr>
          <p:spPr bwMode="auto">
            <a:xfrm flipV="1">
              <a:off x="978" y="1536"/>
              <a:ext cx="0" cy="564"/>
            </a:xfrm>
            <a:prstGeom prst="line">
              <a:avLst/>
            </a:prstGeom>
            <a:noFill/>
            <a:ln w="9525">
              <a:solidFill>
                <a:schemeClr val="tx1"/>
              </a:solidFill>
              <a:round/>
              <a:headEnd/>
              <a:tailEnd/>
            </a:ln>
            <a:effectLst/>
          </p:spPr>
          <p:txBody>
            <a:bodyPr wrap="none" anchor="ctr"/>
            <a:lstStyle/>
            <a:p>
              <a:endParaRPr lang="en-US"/>
            </a:p>
          </p:txBody>
        </p:sp>
        <p:sp>
          <p:nvSpPr>
            <p:cNvPr id="27709" name="Line 61"/>
            <p:cNvSpPr>
              <a:spLocks noChangeShapeType="1"/>
            </p:cNvSpPr>
            <p:nvPr/>
          </p:nvSpPr>
          <p:spPr bwMode="auto">
            <a:xfrm>
              <a:off x="1188" y="1530"/>
              <a:ext cx="510" cy="360"/>
            </a:xfrm>
            <a:prstGeom prst="line">
              <a:avLst/>
            </a:prstGeom>
            <a:noFill/>
            <a:ln w="9525">
              <a:solidFill>
                <a:schemeClr val="tx1"/>
              </a:solidFill>
              <a:round/>
              <a:headEnd/>
              <a:tailEnd/>
            </a:ln>
            <a:effectLst/>
          </p:spPr>
          <p:txBody>
            <a:bodyPr wrap="none" anchor="ctr"/>
            <a:lstStyle/>
            <a:p>
              <a:endParaRPr lang="en-US"/>
            </a:p>
          </p:txBody>
        </p:sp>
        <p:sp>
          <p:nvSpPr>
            <p:cNvPr id="27710" name="Line 62"/>
            <p:cNvSpPr>
              <a:spLocks noChangeShapeType="1"/>
            </p:cNvSpPr>
            <p:nvPr/>
          </p:nvSpPr>
          <p:spPr bwMode="auto">
            <a:xfrm flipH="1">
              <a:off x="978" y="1530"/>
              <a:ext cx="210" cy="0"/>
            </a:xfrm>
            <a:prstGeom prst="line">
              <a:avLst/>
            </a:prstGeom>
            <a:noFill/>
            <a:ln w="9525">
              <a:solidFill>
                <a:schemeClr val="tx1"/>
              </a:solidFill>
              <a:round/>
              <a:headEnd/>
              <a:tailEnd/>
            </a:ln>
            <a:effectLst/>
          </p:spPr>
          <p:txBody>
            <a:bodyPr wrap="none" anchor="ctr"/>
            <a:lstStyle/>
            <a:p>
              <a:endParaRPr lang="en-US"/>
            </a:p>
          </p:txBody>
        </p:sp>
        <p:sp>
          <p:nvSpPr>
            <p:cNvPr id="27711" name="Line 63"/>
            <p:cNvSpPr>
              <a:spLocks noChangeShapeType="1"/>
            </p:cNvSpPr>
            <p:nvPr/>
          </p:nvSpPr>
          <p:spPr bwMode="auto">
            <a:xfrm>
              <a:off x="924" y="1596"/>
              <a:ext cx="72" cy="0"/>
            </a:xfrm>
            <a:prstGeom prst="line">
              <a:avLst/>
            </a:prstGeom>
            <a:noFill/>
            <a:ln w="9525">
              <a:solidFill>
                <a:schemeClr val="tx1"/>
              </a:solidFill>
              <a:round/>
              <a:headEnd/>
              <a:tailEnd/>
            </a:ln>
            <a:effectLst/>
          </p:spPr>
          <p:txBody>
            <a:bodyPr wrap="none" anchor="ctr"/>
            <a:lstStyle/>
            <a:p>
              <a:endParaRPr lang="en-US"/>
            </a:p>
          </p:txBody>
        </p:sp>
        <p:sp>
          <p:nvSpPr>
            <p:cNvPr id="27712" name="Line 64"/>
            <p:cNvSpPr>
              <a:spLocks noChangeShapeType="1"/>
            </p:cNvSpPr>
            <p:nvPr/>
          </p:nvSpPr>
          <p:spPr bwMode="auto">
            <a:xfrm>
              <a:off x="924" y="1620"/>
              <a:ext cx="72" cy="0"/>
            </a:xfrm>
            <a:prstGeom prst="line">
              <a:avLst/>
            </a:prstGeom>
            <a:noFill/>
            <a:ln w="9525">
              <a:solidFill>
                <a:schemeClr val="tx1"/>
              </a:solidFill>
              <a:round/>
              <a:headEnd/>
              <a:tailEnd/>
            </a:ln>
            <a:effectLst/>
          </p:spPr>
          <p:txBody>
            <a:bodyPr wrap="none" anchor="ctr"/>
            <a:lstStyle/>
            <a:p>
              <a:endParaRPr lang="en-US"/>
            </a:p>
          </p:txBody>
        </p:sp>
        <p:sp>
          <p:nvSpPr>
            <p:cNvPr id="27713" name="Freeform 65"/>
            <p:cNvSpPr>
              <a:spLocks/>
            </p:cNvSpPr>
            <p:nvPr/>
          </p:nvSpPr>
          <p:spPr bwMode="auto">
            <a:xfrm>
              <a:off x="696" y="2678"/>
              <a:ext cx="534" cy="46"/>
            </a:xfrm>
            <a:custGeom>
              <a:avLst/>
              <a:gdLst/>
              <a:ahLst/>
              <a:cxnLst>
                <a:cxn ang="0">
                  <a:pos x="0" y="28"/>
                </a:cxn>
                <a:cxn ang="0">
                  <a:pos x="54" y="4"/>
                </a:cxn>
                <a:cxn ang="0">
                  <a:pos x="108" y="16"/>
                </a:cxn>
                <a:cxn ang="0">
                  <a:pos x="120" y="34"/>
                </a:cxn>
                <a:cxn ang="0">
                  <a:pos x="138" y="46"/>
                </a:cxn>
                <a:cxn ang="0">
                  <a:pos x="276" y="22"/>
                </a:cxn>
                <a:cxn ang="0">
                  <a:pos x="318" y="4"/>
                </a:cxn>
                <a:cxn ang="0">
                  <a:pos x="384" y="46"/>
                </a:cxn>
                <a:cxn ang="0">
                  <a:pos x="450" y="4"/>
                </a:cxn>
                <a:cxn ang="0">
                  <a:pos x="504" y="40"/>
                </a:cxn>
                <a:cxn ang="0">
                  <a:pos x="534" y="34"/>
                </a:cxn>
              </a:cxnLst>
              <a:rect l="0" t="0" r="r" b="b"/>
              <a:pathLst>
                <a:path w="534" h="46">
                  <a:moveTo>
                    <a:pt x="0" y="28"/>
                  </a:moveTo>
                  <a:cubicBezTo>
                    <a:pt x="16" y="17"/>
                    <a:pt x="54" y="4"/>
                    <a:pt x="54" y="4"/>
                  </a:cubicBezTo>
                  <a:cubicBezTo>
                    <a:pt x="54" y="4"/>
                    <a:pt x="100" y="10"/>
                    <a:pt x="108" y="16"/>
                  </a:cubicBezTo>
                  <a:cubicBezTo>
                    <a:pt x="114" y="21"/>
                    <a:pt x="115" y="29"/>
                    <a:pt x="120" y="34"/>
                  </a:cubicBezTo>
                  <a:cubicBezTo>
                    <a:pt x="125" y="39"/>
                    <a:pt x="132" y="42"/>
                    <a:pt x="138" y="46"/>
                  </a:cubicBezTo>
                  <a:cubicBezTo>
                    <a:pt x="186" y="41"/>
                    <a:pt x="228" y="29"/>
                    <a:pt x="276" y="22"/>
                  </a:cubicBezTo>
                  <a:cubicBezTo>
                    <a:pt x="286" y="15"/>
                    <a:pt x="304" y="0"/>
                    <a:pt x="318" y="4"/>
                  </a:cubicBezTo>
                  <a:cubicBezTo>
                    <a:pt x="343" y="10"/>
                    <a:pt x="347" y="37"/>
                    <a:pt x="384" y="46"/>
                  </a:cubicBezTo>
                  <a:cubicBezTo>
                    <a:pt x="410" y="31"/>
                    <a:pt x="429" y="25"/>
                    <a:pt x="450" y="4"/>
                  </a:cubicBezTo>
                  <a:cubicBezTo>
                    <a:pt x="475" y="12"/>
                    <a:pt x="479" y="32"/>
                    <a:pt x="504" y="40"/>
                  </a:cubicBezTo>
                  <a:cubicBezTo>
                    <a:pt x="514" y="38"/>
                    <a:pt x="534" y="34"/>
                    <a:pt x="534" y="34"/>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714" name="Rectangle 66"/>
            <p:cNvSpPr>
              <a:spLocks noChangeArrowheads="1"/>
            </p:cNvSpPr>
            <p:nvPr/>
          </p:nvSpPr>
          <p:spPr bwMode="auto">
            <a:xfrm>
              <a:off x="900" y="3198"/>
              <a:ext cx="48" cy="138"/>
            </a:xfrm>
            <a:prstGeom prst="rect">
              <a:avLst/>
            </a:prstGeom>
            <a:noFill/>
            <a:ln w="9525">
              <a:solidFill>
                <a:schemeClr val="tx1"/>
              </a:solidFill>
              <a:miter lim="800000"/>
              <a:headEnd/>
              <a:tailEnd/>
            </a:ln>
            <a:effectLst/>
          </p:spPr>
          <p:txBody>
            <a:bodyPr wrap="none" anchor="ctr"/>
            <a:lstStyle/>
            <a:p>
              <a:endParaRPr lang="en-US"/>
            </a:p>
          </p:txBody>
        </p:sp>
        <p:sp>
          <p:nvSpPr>
            <p:cNvPr id="27715" name="Rectangle 67"/>
            <p:cNvSpPr>
              <a:spLocks noChangeArrowheads="1"/>
            </p:cNvSpPr>
            <p:nvPr/>
          </p:nvSpPr>
          <p:spPr bwMode="auto">
            <a:xfrm>
              <a:off x="834" y="3336"/>
              <a:ext cx="180" cy="66"/>
            </a:xfrm>
            <a:prstGeom prst="rect">
              <a:avLst/>
            </a:prstGeom>
            <a:noFill/>
            <a:ln w="9525">
              <a:solidFill>
                <a:schemeClr val="tx1"/>
              </a:solidFill>
              <a:miter lim="800000"/>
              <a:headEnd/>
              <a:tailEnd/>
            </a:ln>
            <a:effectLst/>
          </p:spPr>
          <p:txBody>
            <a:bodyPr wrap="none" anchor="ctr"/>
            <a:lstStyle/>
            <a:p>
              <a:endParaRPr lang="en-US"/>
            </a:p>
          </p:txBody>
        </p:sp>
        <p:sp>
          <p:nvSpPr>
            <p:cNvPr id="27716" name="Freeform 68"/>
            <p:cNvSpPr>
              <a:spLocks/>
            </p:cNvSpPr>
            <p:nvPr/>
          </p:nvSpPr>
          <p:spPr bwMode="auto">
            <a:xfrm>
              <a:off x="894" y="2967"/>
              <a:ext cx="73" cy="225"/>
            </a:xfrm>
            <a:custGeom>
              <a:avLst/>
              <a:gdLst/>
              <a:ahLst/>
              <a:cxnLst>
                <a:cxn ang="0">
                  <a:pos x="30" y="225"/>
                </a:cxn>
                <a:cxn ang="0">
                  <a:pos x="12" y="219"/>
                </a:cxn>
                <a:cxn ang="0">
                  <a:pos x="0" y="183"/>
                </a:cxn>
                <a:cxn ang="0">
                  <a:pos x="48" y="105"/>
                </a:cxn>
                <a:cxn ang="0">
                  <a:pos x="66" y="159"/>
                </a:cxn>
                <a:cxn ang="0">
                  <a:pos x="30" y="225"/>
                </a:cxn>
              </a:cxnLst>
              <a:rect l="0" t="0" r="r" b="b"/>
              <a:pathLst>
                <a:path w="73" h="225">
                  <a:moveTo>
                    <a:pt x="30" y="225"/>
                  </a:moveTo>
                  <a:cubicBezTo>
                    <a:pt x="24" y="223"/>
                    <a:pt x="16" y="224"/>
                    <a:pt x="12" y="219"/>
                  </a:cubicBezTo>
                  <a:cubicBezTo>
                    <a:pt x="5" y="209"/>
                    <a:pt x="0" y="183"/>
                    <a:pt x="0" y="183"/>
                  </a:cubicBezTo>
                  <a:cubicBezTo>
                    <a:pt x="9" y="149"/>
                    <a:pt x="29" y="134"/>
                    <a:pt x="48" y="105"/>
                  </a:cubicBezTo>
                  <a:cubicBezTo>
                    <a:pt x="63" y="0"/>
                    <a:pt x="57" y="124"/>
                    <a:pt x="66" y="159"/>
                  </a:cubicBezTo>
                  <a:cubicBezTo>
                    <a:pt x="61" y="203"/>
                    <a:pt x="73" y="225"/>
                    <a:pt x="30" y="225"/>
                  </a:cubicBezTo>
                  <a:close/>
                </a:path>
              </a:pathLst>
            </a:custGeom>
            <a:solidFill>
              <a:srgbClr val="FF6600"/>
            </a:solidFill>
            <a:ln w="9525" cap="flat" cmpd="sng">
              <a:solidFill>
                <a:schemeClr val="tx1"/>
              </a:solidFill>
              <a:prstDash val="solid"/>
              <a:round/>
              <a:headEnd/>
              <a:tailEnd/>
            </a:ln>
            <a:effectLst/>
          </p:spPr>
          <p:txBody>
            <a:bodyPr wrap="none" anchor="ctr"/>
            <a:lstStyle/>
            <a:p>
              <a:endParaRPr lang="en-US"/>
            </a:p>
          </p:txBody>
        </p:sp>
        <p:sp>
          <p:nvSpPr>
            <p:cNvPr id="27717" name="Freeform 69"/>
            <p:cNvSpPr>
              <a:spLocks/>
            </p:cNvSpPr>
            <p:nvPr/>
          </p:nvSpPr>
          <p:spPr bwMode="auto">
            <a:xfrm>
              <a:off x="1698" y="1901"/>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718" name="Freeform 70"/>
            <p:cNvSpPr>
              <a:spLocks/>
            </p:cNvSpPr>
            <p:nvPr/>
          </p:nvSpPr>
          <p:spPr bwMode="auto">
            <a:xfrm>
              <a:off x="1698" y="207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719" name="Freeform 71"/>
            <p:cNvSpPr>
              <a:spLocks/>
            </p:cNvSpPr>
            <p:nvPr/>
          </p:nvSpPr>
          <p:spPr bwMode="auto">
            <a:xfrm>
              <a:off x="1704" y="2225"/>
              <a:ext cx="54" cy="95"/>
            </a:xfrm>
            <a:custGeom>
              <a:avLst/>
              <a:gdLst/>
              <a:ahLst/>
              <a:cxnLst>
                <a:cxn ang="0">
                  <a:pos x="18" y="1"/>
                </a:cxn>
                <a:cxn ang="0">
                  <a:pos x="6" y="37"/>
                </a:cxn>
                <a:cxn ang="0">
                  <a:pos x="0" y="55"/>
                </a:cxn>
                <a:cxn ang="0">
                  <a:pos x="36" y="85"/>
                </a:cxn>
                <a:cxn ang="0">
                  <a:pos x="36" y="31"/>
                </a:cxn>
                <a:cxn ang="0">
                  <a:pos x="18" y="1"/>
                </a:cxn>
              </a:cxnLst>
              <a:rect l="0" t="0" r="r" b="b"/>
              <a:pathLst>
                <a:path w="54" h="95">
                  <a:moveTo>
                    <a:pt x="18" y="1"/>
                  </a:moveTo>
                  <a:cubicBezTo>
                    <a:pt x="14" y="13"/>
                    <a:pt x="10" y="25"/>
                    <a:pt x="6" y="37"/>
                  </a:cubicBezTo>
                  <a:cubicBezTo>
                    <a:pt x="4" y="43"/>
                    <a:pt x="0" y="55"/>
                    <a:pt x="0" y="55"/>
                  </a:cubicBezTo>
                  <a:cubicBezTo>
                    <a:pt x="9" y="82"/>
                    <a:pt x="5" y="95"/>
                    <a:pt x="36" y="85"/>
                  </a:cubicBezTo>
                  <a:cubicBezTo>
                    <a:pt x="54" y="32"/>
                    <a:pt x="53" y="65"/>
                    <a:pt x="36" y="31"/>
                  </a:cubicBezTo>
                  <a:cubicBezTo>
                    <a:pt x="20" y="0"/>
                    <a:pt x="41" y="24"/>
                    <a:pt x="18" y="1"/>
                  </a:cubicBezTo>
                  <a:close/>
                </a:path>
              </a:pathLst>
            </a:custGeom>
            <a:solidFill>
              <a:schemeClr val="accent1"/>
            </a:solidFill>
            <a:ln w="9525" cap="flat" cmpd="sng">
              <a:solidFill>
                <a:schemeClr val="tx1"/>
              </a:solidFill>
              <a:prstDash val="solid"/>
              <a:round/>
              <a:headEnd/>
              <a:tailEnd/>
            </a:ln>
            <a:effectLst/>
          </p:spPr>
          <p:txBody>
            <a:bodyPr wrap="none" anchor="ctr"/>
            <a:lstStyle/>
            <a:p>
              <a:endParaRPr lang="en-US"/>
            </a:p>
          </p:txBody>
        </p:sp>
        <p:sp>
          <p:nvSpPr>
            <p:cNvPr id="27720" name="Freeform 72"/>
            <p:cNvSpPr>
              <a:spLocks/>
            </p:cNvSpPr>
            <p:nvPr/>
          </p:nvSpPr>
          <p:spPr bwMode="auto">
            <a:xfrm>
              <a:off x="1500" y="2364"/>
              <a:ext cx="402" cy="36"/>
            </a:xfrm>
            <a:custGeom>
              <a:avLst/>
              <a:gdLst/>
              <a:ahLst/>
              <a:cxnLst>
                <a:cxn ang="0">
                  <a:pos x="0" y="12"/>
                </a:cxn>
                <a:cxn ang="0">
                  <a:pos x="156" y="0"/>
                </a:cxn>
                <a:cxn ang="0">
                  <a:pos x="216" y="18"/>
                </a:cxn>
                <a:cxn ang="0">
                  <a:pos x="300" y="36"/>
                </a:cxn>
                <a:cxn ang="0">
                  <a:pos x="402" y="18"/>
                </a:cxn>
              </a:cxnLst>
              <a:rect l="0" t="0" r="r" b="b"/>
              <a:pathLst>
                <a:path w="402" h="36">
                  <a:moveTo>
                    <a:pt x="0" y="12"/>
                  </a:moveTo>
                  <a:cubicBezTo>
                    <a:pt x="21" y="10"/>
                    <a:pt x="141" y="0"/>
                    <a:pt x="156" y="0"/>
                  </a:cubicBezTo>
                  <a:cubicBezTo>
                    <a:pt x="166" y="0"/>
                    <a:pt x="213" y="17"/>
                    <a:pt x="216" y="18"/>
                  </a:cubicBezTo>
                  <a:cubicBezTo>
                    <a:pt x="284" y="32"/>
                    <a:pt x="256" y="25"/>
                    <a:pt x="300" y="36"/>
                  </a:cubicBezTo>
                  <a:cubicBezTo>
                    <a:pt x="336" y="30"/>
                    <a:pt x="365" y="18"/>
                    <a:pt x="402" y="18"/>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27721" name="Line 73"/>
            <p:cNvSpPr>
              <a:spLocks noChangeShapeType="1"/>
            </p:cNvSpPr>
            <p:nvPr/>
          </p:nvSpPr>
          <p:spPr bwMode="auto">
            <a:xfrm>
              <a:off x="1452" y="2496"/>
              <a:ext cx="504" cy="0"/>
            </a:xfrm>
            <a:prstGeom prst="line">
              <a:avLst/>
            </a:prstGeom>
            <a:noFill/>
            <a:ln w="38100">
              <a:solidFill>
                <a:schemeClr val="tx1"/>
              </a:solidFill>
              <a:round/>
              <a:headEnd/>
              <a:tailEnd/>
            </a:ln>
            <a:effectLst/>
          </p:spPr>
          <p:txBody>
            <a:bodyPr wrap="none" anchor="ctr"/>
            <a:lstStyle/>
            <a:p>
              <a:endParaRPr lang="en-US"/>
            </a:p>
          </p:txBody>
        </p:sp>
        <p:sp>
          <p:nvSpPr>
            <p:cNvPr id="27722" name="Line 74"/>
            <p:cNvSpPr>
              <a:spLocks noChangeShapeType="1"/>
            </p:cNvSpPr>
            <p:nvPr/>
          </p:nvSpPr>
          <p:spPr bwMode="auto">
            <a:xfrm flipH="1">
              <a:off x="1434" y="2496"/>
              <a:ext cx="108" cy="510"/>
            </a:xfrm>
            <a:prstGeom prst="line">
              <a:avLst/>
            </a:prstGeom>
            <a:noFill/>
            <a:ln w="38100">
              <a:solidFill>
                <a:schemeClr val="tx1"/>
              </a:solidFill>
              <a:round/>
              <a:headEnd/>
              <a:tailEnd/>
            </a:ln>
            <a:effectLst/>
          </p:spPr>
          <p:txBody>
            <a:bodyPr wrap="none" anchor="ctr"/>
            <a:lstStyle/>
            <a:p>
              <a:endParaRPr lang="en-US"/>
            </a:p>
          </p:txBody>
        </p:sp>
        <p:sp>
          <p:nvSpPr>
            <p:cNvPr id="27723" name="Line 75"/>
            <p:cNvSpPr>
              <a:spLocks noChangeShapeType="1"/>
            </p:cNvSpPr>
            <p:nvPr/>
          </p:nvSpPr>
          <p:spPr bwMode="auto">
            <a:xfrm>
              <a:off x="1860" y="2502"/>
              <a:ext cx="108" cy="510"/>
            </a:xfrm>
            <a:prstGeom prst="line">
              <a:avLst/>
            </a:prstGeom>
            <a:noFill/>
            <a:ln w="38100">
              <a:solidFill>
                <a:schemeClr val="tx1"/>
              </a:solidFill>
              <a:round/>
              <a:headEnd/>
              <a:tailEnd/>
            </a:ln>
            <a:effectLst/>
          </p:spPr>
          <p:txBody>
            <a:bodyPr wrap="none" anchor="ctr"/>
            <a:lstStyle/>
            <a:p>
              <a:endParaRPr lang="en-US"/>
            </a:p>
          </p:txBody>
        </p:sp>
      </p:grpSp>
      <p:sp>
        <p:nvSpPr>
          <p:cNvPr id="27724" name="Line 76"/>
          <p:cNvSpPr>
            <a:spLocks noChangeShapeType="1"/>
          </p:cNvSpPr>
          <p:nvPr/>
        </p:nvSpPr>
        <p:spPr bwMode="auto">
          <a:xfrm>
            <a:off x="7823200" y="3257550"/>
            <a:ext cx="812800" cy="762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7725" name="Text Box 77"/>
          <p:cNvSpPr txBox="1">
            <a:spLocks noChangeArrowheads="1"/>
          </p:cNvSpPr>
          <p:nvPr/>
        </p:nvSpPr>
        <p:spPr bwMode="auto">
          <a:xfrm>
            <a:off x="1422400" y="5334000"/>
            <a:ext cx="10261600" cy="646331"/>
          </a:xfrm>
          <a:prstGeom prst="rect">
            <a:avLst/>
          </a:prstGeom>
          <a:noFill/>
          <a:ln w="9525">
            <a:noFill/>
            <a:miter lim="800000"/>
            <a:headEnd/>
            <a:tailEnd/>
          </a:ln>
          <a:effectLst/>
        </p:spPr>
        <p:txBody>
          <a:bodyPr>
            <a:spAutoFit/>
          </a:bodyPr>
          <a:lstStyle/>
          <a:p>
            <a:pPr eaLnBrk="0" hangingPunct="0">
              <a:spcBef>
                <a:spcPct val="50000"/>
              </a:spcBef>
            </a:pPr>
            <a:r>
              <a:rPr lang="en-US"/>
              <a:t>Boil the mixture, condense the vapour and collect the distillate.  Repeat the procedure until the desired purity is obtained.</a:t>
            </a:r>
          </a:p>
        </p:txBody>
      </p:sp>
      <p:sp>
        <p:nvSpPr>
          <p:cNvPr id="27726" name="Rectangle 78"/>
          <p:cNvSpPr>
            <a:spLocks noGrp="1" noChangeArrowheads="1"/>
          </p:cNvSpPr>
          <p:nvPr>
            <p:ph type="title" idx="4294967295"/>
          </p:nvPr>
        </p:nvSpPr>
        <p:spPr>
          <a:xfrm>
            <a:off x="1422400" y="533400"/>
            <a:ext cx="10363200" cy="609600"/>
          </a:xfrm>
        </p:spPr>
        <p:txBody>
          <a:bodyPr/>
          <a:lstStyle/>
          <a:p>
            <a:r>
              <a:rPr lang="en-IE" sz="2400"/>
              <a:t>How to separate a binary mixture – Pot still</a:t>
            </a:r>
            <a:endParaRPr lang="en-GB" sz="24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59185" y="111968"/>
            <a:ext cx="7329581" cy="5464373"/>
          </a:xfrm>
          <a:prstGeom prst="rect">
            <a:avLst/>
          </a:prstGeom>
        </p:spPr>
      </p:pic>
      <p:pic>
        <p:nvPicPr>
          <p:cNvPr id="3" name="Picture 2"/>
          <p:cNvPicPr>
            <a:picLocks noChangeAspect="1"/>
          </p:cNvPicPr>
          <p:nvPr/>
        </p:nvPicPr>
        <p:blipFill>
          <a:blip r:embed="rId5"/>
          <a:stretch>
            <a:fillRect/>
          </a:stretch>
        </p:blipFill>
        <p:spPr>
          <a:xfrm>
            <a:off x="544144" y="1204714"/>
            <a:ext cx="4207737" cy="1856236"/>
          </a:xfrm>
          <a:prstGeom prst="rect">
            <a:avLst/>
          </a:prstGeom>
        </p:spPr>
      </p:pic>
      <p:pic>
        <p:nvPicPr>
          <p:cNvPr id="142341" name="Picture 5"/>
          <p:cNvPicPr>
            <a:picLocks noChangeAspect="1" noChangeArrowheads="1"/>
          </p:cNvPicPr>
          <p:nvPr/>
        </p:nvPicPr>
        <p:blipFill>
          <a:blip r:embed="rId6"/>
          <a:srcRect/>
          <a:stretch>
            <a:fillRect/>
          </a:stretch>
        </p:blipFill>
        <p:spPr bwMode="auto">
          <a:xfrm>
            <a:off x="301997" y="3702572"/>
            <a:ext cx="3102332" cy="340168"/>
          </a:xfrm>
          <a:prstGeom prst="rect">
            <a:avLst/>
          </a:prstGeom>
          <a:noFill/>
          <a:ln w="9525">
            <a:noFill/>
            <a:miter lim="800000"/>
            <a:headEnd/>
            <a:tailEnd/>
          </a:ln>
          <a:effectLst/>
        </p:spPr>
      </p:pic>
      <p:pic>
        <p:nvPicPr>
          <p:cNvPr id="142342" name="Picture 6"/>
          <p:cNvPicPr>
            <a:picLocks noChangeAspect="1" noChangeArrowheads="1"/>
          </p:cNvPicPr>
          <p:nvPr/>
        </p:nvPicPr>
        <p:blipFill>
          <a:blip r:embed="rId7"/>
          <a:srcRect/>
          <a:stretch>
            <a:fillRect/>
          </a:stretch>
        </p:blipFill>
        <p:spPr bwMode="auto">
          <a:xfrm>
            <a:off x="488898" y="4382436"/>
            <a:ext cx="4438650" cy="1181100"/>
          </a:xfrm>
          <a:prstGeom prst="rect">
            <a:avLst/>
          </a:prstGeom>
          <a:noFill/>
          <a:ln w="9525">
            <a:noFill/>
            <a:miter lim="800000"/>
            <a:headEnd/>
            <a:tailEnd/>
          </a:ln>
          <a:effectLst/>
        </p:spPr>
      </p:pic>
      <p:pic>
        <p:nvPicPr>
          <p:cNvPr id="13" name="Picture 2"/>
          <p:cNvPicPr>
            <a:picLocks noChangeAspect="1" noChangeArrowheads="1"/>
          </p:cNvPicPr>
          <p:nvPr/>
        </p:nvPicPr>
        <p:blipFill>
          <a:blip r:embed="rId8"/>
          <a:srcRect/>
          <a:stretch>
            <a:fillRect/>
          </a:stretch>
        </p:blipFill>
        <p:spPr bwMode="auto">
          <a:xfrm>
            <a:off x="407935" y="435340"/>
            <a:ext cx="2771775" cy="381000"/>
          </a:xfrm>
          <a:prstGeom prst="rect">
            <a:avLst/>
          </a:prstGeom>
          <a:noFill/>
          <a:ln w="9525">
            <a:noFill/>
            <a:miter lim="800000"/>
            <a:headEnd/>
            <a:tailEnd/>
          </a:ln>
          <a:effectLst/>
        </p:spPr>
      </p:pic>
    </p:spTree>
    <p:extLst>
      <p:ext uri="{BB962C8B-B14F-4D97-AF65-F5344CB8AC3E}">
        <p14:creationId xmlns:p14="http://schemas.microsoft.com/office/powerpoint/2010/main" val="34696045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rot="16200000" flipH="1">
            <a:off x="2117361" y="3414010"/>
            <a:ext cx="6858000" cy="299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82615" y="179882"/>
            <a:ext cx="5318775" cy="6460761"/>
            <a:chOff x="182615" y="179882"/>
            <a:chExt cx="5318775" cy="6460761"/>
          </a:xfrm>
        </p:grpSpPr>
        <p:pic>
          <p:nvPicPr>
            <p:cNvPr id="140310" name="Picture 22"/>
            <p:cNvPicPr>
              <a:picLocks noChangeAspect="1" noChangeArrowheads="1"/>
            </p:cNvPicPr>
            <p:nvPr/>
          </p:nvPicPr>
          <p:blipFill>
            <a:blip r:embed="rId4"/>
            <a:srcRect/>
            <a:stretch>
              <a:fillRect/>
            </a:stretch>
          </p:blipFill>
          <p:spPr bwMode="auto">
            <a:xfrm>
              <a:off x="439241" y="5120000"/>
              <a:ext cx="4035249" cy="771134"/>
            </a:xfrm>
            <a:prstGeom prst="rect">
              <a:avLst/>
            </a:prstGeom>
            <a:noFill/>
            <a:ln w="9525">
              <a:noFill/>
              <a:miter lim="800000"/>
              <a:headEnd/>
              <a:tailEnd/>
            </a:ln>
            <a:effectLst/>
          </p:spPr>
        </p:pic>
        <p:pic>
          <p:nvPicPr>
            <p:cNvPr id="140311" name="Picture 23"/>
            <p:cNvPicPr>
              <a:picLocks noChangeAspect="1" noChangeArrowheads="1"/>
            </p:cNvPicPr>
            <p:nvPr/>
          </p:nvPicPr>
          <p:blipFill>
            <a:blip r:embed="rId5"/>
            <a:srcRect/>
            <a:stretch>
              <a:fillRect/>
            </a:stretch>
          </p:blipFill>
          <p:spPr bwMode="auto">
            <a:xfrm>
              <a:off x="228287" y="4497049"/>
              <a:ext cx="3102332" cy="340168"/>
            </a:xfrm>
            <a:prstGeom prst="rect">
              <a:avLst/>
            </a:prstGeom>
            <a:noFill/>
            <a:ln w="9525">
              <a:noFill/>
              <a:miter lim="800000"/>
              <a:headEnd/>
              <a:tailEnd/>
            </a:ln>
            <a:effectLst/>
          </p:spPr>
        </p:pic>
        <p:pic>
          <p:nvPicPr>
            <p:cNvPr id="28" name="Picture 3"/>
            <p:cNvPicPr>
              <a:picLocks noChangeAspect="1" noChangeArrowheads="1"/>
            </p:cNvPicPr>
            <p:nvPr/>
          </p:nvPicPr>
          <p:blipFill>
            <a:blip r:embed="rId6"/>
            <a:srcRect/>
            <a:stretch>
              <a:fillRect/>
            </a:stretch>
          </p:blipFill>
          <p:spPr bwMode="auto">
            <a:xfrm>
              <a:off x="182615" y="1200853"/>
              <a:ext cx="5318775" cy="1109673"/>
            </a:xfrm>
            <a:prstGeom prst="rect">
              <a:avLst/>
            </a:prstGeom>
            <a:noFill/>
            <a:ln w="9525">
              <a:noFill/>
              <a:miter lim="800000"/>
              <a:headEnd/>
              <a:tailEnd/>
            </a:ln>
            <a:effectLst/>
          </p:spPr>
        </p:pic>
        <p:pic>
          <p:nvPicPr>
            <p:cNvPr id="29" name="Picture 2"/>
            <p:cNvPicPr>
              <a:picLocks noChangeAspect="1" noChangeArrowheads="1"/>
            </p:cNvPicPr>
            <p:nvPr/>
          </p:nvPicPr>
          <p:blipFill>
            <a:blip r:embed="rId7"/>
            <a:srcRect/>
            <a:stretch>
              <a:fillRect/>
            </a:stretch>
          </p:blipFill>
          <p:spPr bwMode="auto">
            <a:xfrm>
              <a:off x="243043" y="480311"/>
              <a:ext cx="2771775" cy="381000"/>
            </a:xfrm>
            <a:prstGeom prst="rect">
              <a:avLst/>
            </a:prstGeom>
            <a:noFill/>
            <a:ln w="9525">
              <a:noFill/>
              <a:miter lim="800000"/>
              <a:headEnd/>
              <a:tailEnd/>
            </a:ln>
            <a:effectLst/>
          </p:spPr>
        </p:pic>
        <p:grpSp>
          <p:nvGrpSpPr>
            <p:cNvPr id="35" name="Group 34"/>
            <p:cNvGrpSpPr/>
            <p:nvPr/>
          </p:nvGrpSpPr>
          <p:grpSpPr>
            <a:xfrm>
              <a:off x="1708879" y="3117954"/>
              <a:ext cx="2323475" cy="659567"/>
              <a:chOff x="1693889" y="2758190"/>
              <a:chExt cx="2323475" cy="659567"/>
            </a:xfrm>
          </p:grpSpPr>
          <p:graphicFrame>
            <p:nvGraphicFramePr>
              <p:cNvPr id="32" name="Object 31"/>
              <p:cNvGraphicFramePr>
                <a:graphicFrameLocks noChangeAspect="1"/>
              </p:cNvGraphicFramePr>
              <p:nvPr/>
            </p:nvGraphicFramePr>
            <p:xfrm>
              <a:off x="1711376" y="2878112"/>
              <a:ext cx="2222068" cy="524655"/>
            </p:xfrm>
            <a:graphic>
              <a:graphicData uri="http://schemas.openxmlformats.org/presentationml/2006/ole">
                <mc:AlternateContent xmlns:mc="http://schemas.openxmlformats.org/markup-compatibility/2006">
                  <mc:Choice xmlns:v="urn:schemas-microsoft-com:vml" Requires="v">
                    <p:oleObj spid="_x0000_s140317" name="Equation" r:id="rId8" imgW="914400" imgH="215640" progId="Equation.3">
                      <p:embed/>
                    </p:oleObj>
                  </mc:Choice>
                  <mc:Fallback>
                    <p:oleObj name="Equation" r:id="rId8" imgW="914400" imgH="215640" progId="Equation.3">
                      <p:embed/>
                      <p:pic>
                        <p:nvPicPr>
                          <p:cNvPr id="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1376" y="2878112"/>
                            <a:ext cx="2222068" cy="524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Flowchart: Alternate Process 33"/>
              <p:cNvSpPr/>
              <p:nvPr/>
            </p:nvSpPr>
            <p:spPr>
              <a:xfrm>
                <a:off x="1693889" y="2758190"/>
                <a:ext cx="2323475" cy="659567"/>
              </a:xfrm>
              <a:prstGeom prst="flowChartAlternate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60"/>
            <p:cNvSpPr/>
            <p:nvPr/>
          </p:nvSpPr>
          <p:spPr>
            <a:xfrm>
              <a:off x="612098" y="1633928"/>
              <a:ext cx="1726368" cy="1514006"/>
            </a:xfrm>
            <a:custGeom>
              <a:avLst/>
              <a:gdLst>
                <a:gd name="connsiteX0" fmla="*/ 1636427 w 1636427"/>
                <a:gd name="connsiteY0" fmla="*/ 0 h 1469036"/>
                <a:gd name="connsiteX1" fmla="*/ 602105 w 1636427"/>
                <a:gd name="connsiteY1" fmla="*/ 89941 h 1469036"/>
                <a:gd name="connsiteX2" fmla="*/ 62459 w 1636427"/>
                <a:gd name="connsiteY2" fmla="*/ 434715 h 1469036"/>
                <a:gd name="connsiteX3" fmla="*/ 227351 w 1636427"/>
                <a:gd name="connsiteY3" fmla="*/ 1229194 h 1469036"/>
                <a:gd name="connsiteX4" fmla="*/ 1021830 w 1636427"/>
                <a:gd name="connsiteY4" fmla="*/ 1469036 h 1469036"/>
                <a:gd name="connsiteX5" fmla="*/ 1021830 w 1636427"/>
                <a:gd name="connsiteY5" fmla="*/ 1469036 h 146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427" h="1469036">
                  <a:moveTo>
                    <a:pt x="1636427" y="0"/>
                  </a:moveTo>
                  <a:cubicBezTo>
                    <a:pt x="1250430" y="8744"/>
                    <a:pt x="864433" y="17489"/>
                    <a:pt x="602105" y="89941"/>
                  </a:cubicBezTo>
                  <a:cubicBezTo>
                    <a:pt x="339777" y="162394"/>
                    <a:pt x="124918" y="244840"/>
                    <a:pt x="62459" y="434715"/>
                  </a:cubicBezTo>
                  <a:cubicBezTo>
                    <a:pt x="0" y="624590"/>
                    <a:pt x="67456" y="1056807"/>
                    <a:pt x="227351" y="1229194"/>
                  </a:cubicBezTo>
                  <a:cubicBezTo>
                    <a:pt x="387246" y="1401581"/>
                    <a:pt x="1021830" y="1469036"/>
                    <a:pt x="1021830" y="1469036"/>
                  </a:cubicBezTo>
                  <a:lnTo>
                    <a:pt x="1021830" y="1469036"/>
                  </a:lnTo>
                </a:path>
              </a:pathLst>
            </a:custGeom>
            <a:ln w="28575">
              <a:solidFill>
                <a:srgbClr val="C0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2368446" y="1499017"/>
              <a:ext cx="434715" cy="34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eft Brace 63"/>
            <p:cNvSpPr/>
            <p:nvPr/>
          </p:nvSpPr>
          <p:spPr>
            <a:xfrm>
              <a:off x="4152276" y="179882"/>
              <a:ext cx="1319135" cy="6460761"/>
            </a:xfrm>
            <a:prstGeom prst="leftBrace">
              <a:avLst>
                <a:gd name="adj1" fmla="val 154602"/>
                <a:gd name="adj2" fmla="val 50000"/>
              </a:avLst>
            </a:prstGeom>
            <a:ln w="28575">
              <a:solidFill>
                <a:srgbClr val="C0000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0316" name="Picture 28"/>
          <p:cNvPicPr>
            <a:picLocks noChangeAspect="1" noChangeArrowheads="1"/>
          </p:cNvPicPr>
          <p:nvPr/>
        </p:nvPicPr>
        <p:blipFill>
          <a:blip r:embed="rId10"/>
          <a:srcRect/>
          <a:stretch>
            <a:fillRect/>
          </a:stretch>
        </p:blipFill>
        <p:spPr bwMode="auto">
          <a:xfrm>
            <a:off x="5682433" y="374753"/>
            <a:ext cx="6326485" cy="5904719"/>
          </a:xfrm>
          <a:prstGeom prst="rect">
            <a:avLst/>
          </a:prstGeom>
          <a:noFill/>
          <a:ln w="9525">
            <a:noFill/>
            <a:miter lim="800000"/>
            <a:headEnd/>
            <a:tailEnd/>
          </a:ln>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797" y="576084"/>
            <a:ext cx="2993127" cy="369332"/>
          </a:xfrm>
          <a:prstGeom prst="rect">
            <a:avLst/>
          </a:prstGeom>
        </p:spPr>
        <p:txBody>
          <a:bodyPr wrap="none">
            <a:spAutoFit/>
          </a:bodyPr>
          <a:lstStyle/>
          <a:p>
            <a:r>
              <a:rPr lang="en-US" b="1" dirty="0">
                <a:latin typeface="Arial" pitchFamily="34" charset="0"/>
                <a:cs typeface="Arial" pitchFamily="34" charset="0"/>
              </a:rPr>
              <a:t>Perforation area per tray  </a:t>
            </a:r>
          </a:p>
        </p:txBody>
      </p:sp>
      <p:pic>
        <p:nvPicPr>
          <p:cNvPr id="141314" name="Picture 2"/>
          <p:cNvPicPr>
            <a:picLocks noChangeAspect="1" noChangeArrowheads="1"/>
          </p:cNvPicPr>
          <p:nvPr/>
        </p:nvPicPr>
        <p:blipFill>
          <a:blip r:embed="rId3"/>
          <a:srcRect/>
          <a:stretch>
            <a:fillRect/>
          </a:stretch>
        </p:blipFill>
        <p:spPr bwMode="auto">
          <a:xfrm>
            <a:off x="7388121" y="909871"/>
            <a:ext cx="3689458" cy="1338653"/>
          </a:xfrm>
          <a:prstGeom prst="rect">
            <a:avLst/>
          </a:prstGeom>
          <a:noFill/>
          <a:ln w="9525">
            <a:noFill/>
            <a:miter lim="800000"/>
            <a:headEnd/>
            <a:tailEnd/>
          </a:ln>
          <a:effectLst/>
        </p:spPr>
      </p:pic>
      <p:pic>
        <p:nvPicPr>
          <p:cNvPr id="141316" name="Picture 4"/>
          <p:cNvPicPr>
            <a:picLocks noChangeAspect="1" noChangeArrowheads="1"/>
          </p:cNvPicPr>
          <p:nvPr/>
        </p:nvPicPr>
        <p:blipFill>
          <a:blip r:embed="rId4"/>
          <a:srcRect/>
          <a:stretch>
            <a:fillRect/>
          </a:stretch>
        </p:blipFill>
        <p:spPr bwMode="auto">
          <a:xfrm>
            <a:off x="6315230" y="2455497"/>
            <a:ext cx="5653915" cy="392633"/>
          </a:xfrm>
          <a:prstGeom prst="rect">
            <a:avLst/>
          </a:prstGeom>
          <a:noFill/>
          <a:ln w="9525">
            <a:noFill/>
            <a:miter lim="800000"/>
            <a:headEnd/>
            <a:tailEnd/>
          </a:ln>
          <a:effectLst/>
        </p:spPr>
      </p:pic>
      <p:pic>
        <p:nvPicPr>
          <p:cNvPr id="141317"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249290" y="594610"/>
            <a:ext cx="5667375" cy="5638800"/>
          </a:xfrm>
          <a:prstGeom prst="rect">
            <a:avLst/>
          </a:prstGeom>
          <a:noFill/>
          <a:ln w="9525">
            <a:noFill/>
            <a:miter lim="800000"/>
            <a:headEnd/>
            <a:tailEnd/>
          </a:ln>
          <a:effectLst/>
        </p:spPr>
      </p:pic>
      <p:cxnSp>
        <p:nvCxnSpPr>
          <p:cNvPr id="7" name="Straight Connector 6"/>
          <p:cNvCxnSpPr/>
          <p:nvPr/>
        </p:nvCxnSpPr>
        <p:spPr>
          <a:xfrm rot="16200000" flipH="1">
            <a:off x="2627026" y="3414010"/>
            <a:ext cx="6858000" cy="299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455765" y="3911715"/>
            <a:ext cx="5386466" cy="1569660"/>
          </a:xfrm>
          <a:prstGeom prst="rect">
            <a:avLst/>
          </a:prstGeom>
          <a:scene3d>
            <a:camera prst="isometricRightUp"/>
            <a:lightRig rig="threePt" dir="t"/>
          </a:scene3d>
          <a:sp3d>
            <a:bevelT w="139700" h="139700" prst="divot"/>
          </a:sp3d>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Therefore, the minimum operating velocity both in top and bottom sections are above the weep point velocity. 	</a:t>
            </a:r>
          </a:p>
        </p:txBody>
      </p:sp>
      <p:cxnSp>
        <p:nvCxnSpPr>
          <p:cNvPr id="10" name="Straight Connector 9"/>
          <p:cNvCxnSpPr/>
          <p:nvPr/>
        </p:nvCxnSpPr>
        <p:spPr>
          <a:xfrm rot="5400000" flipH="1" flipV="1">
            <a:off x="1414351" y="4100287"/>
            <a:ext cx="2743993" cy="79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86743" y="2728686"/>
            <a:ext cx="1959428" cy="2902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60686" y="2510971"/>
            <a:ext cx="652743"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95</a:t>
            </a:r>
            <a:r>
              <a:rPr lang="en-US" sz="2400" b="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o</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07714" y="88652"/>
            <a:ext cx="3500923" cy="266375"/>
          </a:xfrm>
          <a:prstGeom prst="rect">
            <a:avLst/>
          </a:prstGeom>
        </p:spPr>
      </p:pic>
      <p:pic>
        <p:nvPicPr>
          <p:cNvPr id="145413"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529269" y="583516"/>
            <a:ext cx="8905875" cy="60198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9739086" y="1414306"/>
            <a:ext cx="2264228"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t>Residual gas pressure head (𝒉</a:t>
            </a:r>
            <a:r>
              <a:rPr lang="en-US" b="1" baseline="-25000" dirty="0"/>
              <a:t>𝒓</a:t>
            </a:r>
            <a:r>
              <a:rPr lang="en-US" b="1" dirty="0"/>
              <a:t>): </a:t>
            </a:r>
          </a:p>
          <a:p>
            <a:r>
              <a:rPr lang="en-US" dirty="0"/>
              <a:t>The residual pressure drop results mainly from the surface tension as the gas releases from a perforation.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66773" y="1025769"/>
            <a:ext cx="4470913" cy="845397"/>
          </a:xfrm>
          <a:prstGeom prst="rect">
            <a:avLst/>
          </a:prstGeom>
        </p:spPr>
      </p:pic>
      <p:pic>
        <p:nvPicPr>
          <p:cNvPr id="10" name="Picture 9"/>
          <p:cNvPicPr>
            <a:picLocks noChangeAspect="1"/>
          </p:cNvPicPr>
          <p:nvPr/>
        </p:nvPicPr>
        <p:blipFill>
          <a:blip r:embed="rId4" cstate="print"/>
          <a:stretch>
            <a:fillRect/>
          </a:stretch>
        </p:blipFill>
        <p:spPr>
          <a:xfrm>
            <a:off x="384132" y="1841185"/>
            <a:ext cx="3633692" cy="1109324"/>
          </a:xfrm>
          <a:prstGeom prst="rect">
            <a:avLst/>
          </a:prstGeom>
        </p:spPr>
      </p:pic>
      <p:pic>
        <p:nvPicPr>
          <p:cNvPr id="12" name="Picture 11"/>
          <p:cNvPicPr>
            <a:picLocks noChangeAspect="1"/>
          </p:cNvPicPr>
          <p:nvPr/>
        </p:nvPicPr>
        <p:blipFill>
          <a:blip r:embed="rId5" cstate="print"/>
          <a:stretch>
            <a:fillRect/>
          </a:stretch>
        </p:blipFill>
        <p:spPr>
          <a:xfrm>
            <a:off x="369142" y="3214053"/>
            <a:ext cx="4573424" cy="1151775"/>
          </a:xfrm>
          <a:prstGeom prst="rect">
            <a:avLst/>
          </a:prstGeom>
        </p:spPr>
      </p:pic>
      <p:pic>
        <p:nvPicPr>
          <p:cNvPr id="13" name="Picture 12"/>
          <p:cNvPicPr>
            <a:picLocks noChangeAspect="1"/>
          </p:cNvPicPr>
          <p:nvPr/>
        </p:nvPicPr>
        <p:blipFill>
          <a:blip r:embed="rId6" cstate="print"/>
          <a:stretch>
            <a:fillRect/>
          </a:stretch>
        </p:blipFill>
        <p:spPr>
          <a:xfrm>
            <a:off x="3987466" y="4384589"/>
            <a:ext cx="1973420" cy="789369"/>
          </a:xfrm>
          <a:prstGeom prst="rect">
            <a:avLst/>
          </a:prstGeom>
        </p:spPr>
      </p:pic>
      <p:pic>
        <p:nvPicPr>
          <p:cNvPr id="14" name="Picture 13"/>
          <p:cNvPicPr>
            <a:picLocks noChangeAspect="1"/>
          </p:cNvPicPr>
          <p:nvPr/>
        </p:nvPicPr>
        <p:blipFill>
          <a:blip r:embed="rId7" cstate="print"/>
          <a:stretch>
            <a:fillRect/>
          </a:stretch>
        </p:blipFill>
        <p:spPr>
          <a:xfrm>
            <a:off x="4521684" y="5259714"/>
            <a:ext cx="2482174" cy="241200"/>
          </a:xfrm>
          <a:prstGeom prst="rect">
            <a:avLst/>
          </a:prstGeom>
        </p:spPr>
      </p:pic>
      <p:pic>
        <p:nvPicPr>
          <p:cNvPr id="15" name="Picture 14"/>
          <p:cNvPicPr>
            <a:picLocks noChangeAspect="1"/>
          </p:cNvPicPr>
          <p:nvPr/>
        </p:nvPicPr>
        <p:blipFill>
          <a:blip r:embed="rId8" cstate="print"/>
          <a:stretch>
            <a:fillRect/>
          </a:stretch>
        </p:blipFill>
        <p:spPr>
          <a:xfrm>
            <a:off x="914567" y="4223921"/>
            <a:ext cx="2839041" cy="228894"/>
          </a:xfrm>
          <a:prstGeom prst="rect">
            <a:avLst/>
          </a:prstGeom>
        </p:spPr>
      </p:pic>
      <p:pic>
        <p:nvPicPr>
          <p:cNvPr id="16" name="Picture 15"/>
          <p:cNvPicPr>
            <a:picLocks noChangeAspect="1"/>
          </p:cNvPicPr>
          <p:nvPr/>
        </p:nvPicPr>
        <p:blipFill>
          <a:blip r:embed="rId9" cstate="print"/>
          <a:stretch>
            <a:fillRect/>
          </a:stretch>
        </p:blipFill>
        <p:spPr>
          <a:xfrm>
            <a:off x="531700" y="421063"/>
            <a:ext cx="1652485" cy="248783"/>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p:cNvPicPr>
            <a:picLocks noChangeAspect="1"/>
          </p:cNvPicPr>
          <p:nvPr/>
        </p:nvPicPr>
        <p:blipFill>
          <a:blip r:embed="rId10" cstate="print"/>
          <a:stretch>
            <a:fillRect/>
          </a:stretch>
        </p:blipFill>
        <p:spPr>
          <a:xfrm>
            <a:off x="515957" y="5551075"/>
            <a:ext cx="2147357" cy="272918"/>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p:cNvPicPr>
            <a:picLocks noChangeAspect="1"/>
          </p:cNvPicPr>
          <p:nvPr/>
        </p:nvPicPr>
        <p:blipFill>
          <a:blip r:embed="rId11"/>
          <a:stretch>
            <a:fillRect/>
          </a:stretch>
        </p:blipFill>
        <p:spPr>
          <a:xfrm>
            <a:off x="1176338" y="6139089"/>
            <a:ext cx="1949417" cy="441377"/>
          </a:xfrm>
          <a:prstGeom prst="rect">
            <a:avLst/>
          </a:prstGeom>
        </p:spPr>
      </p:pic>
      <p:pic>
        <p:nvPicPr>
          <p:cNvPr id="144391" name="Picture 7"/>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rcRect/>
          <a:stretch>
            <a:fillRect/>
          </a:stretch>
        </p:blipFill>
        <p:spPr bwMode="auto">
          <a:xfrm>
            <a:off x="6850506" y="180361"/>
            <a:ext cx="4931763" cy="6401706"/>
          </a:xfrm>
          <a:prstGeom prst="rect">
            <a:avLst/>
          </a:prstGeom>
          <a:noFill/>
          <a:ln w="9525">
            <a:noFill/>
            <a:miter lim="800000"/>
            <a:headEnd/>
            <a:tailEnd/>
          </a:ln>
          <a:effectLst/>
        </p:spPr>
      </p:pic>
      <p:cxnSp>
        <p:nvCxnSpPr>
          <p:cNvPr id="25" name="Straight Connector 24"/>
          <p:cNvCxnSpPr/>
          <p:nvPr/>
        </p:nvCxnSpPr>
        <p:spPr>
          <a:xfrm rot="16200000" flipV="1">
            <a:off x="8229600" y="3732551"/>
            <a:ext cx="4362138" cy="1499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74963" y="1528997"/>
            <a:ext cx="2788171" cy="15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444155">
            <a:off x="7555043" y="1004342"/>
            <a:ext cx="809837"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0.88</a:t>
            </a:r>
          </a:p>
        </p:txBody>
      </p:sp>
    </p:spTree>
    <p:extLst>
      <p:ext uri="{BB962C8B-B14F-4D97-AF65-F5344CB8AC3E}">
        <p14:creationId xmlns:p14="http://schemas.microsoft.com/office/powerpoint/2010/main" val="1498433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771" y="1340508"/>
            <a:ext cx="10580914" cy="923330"/>
          </a:xfrm>
          <a:prstGeom prst="rect">
            <a:avLst/>
          </a:prstGeom>
        </p:spPr>
        <p:txBody>
          <a:bodyPr wrap="square">
            <a:sp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downcomer</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area and plate spacing must be such that the level of the liquid and froth in the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downcomer</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is well below the top of the outlet weir on the plate above. If the level rises above the outlet weir the column will flood.</a:t>
            </a:r>
          </a:p>
        </p:txBody>
      </p:sp>
      <p:sp>
        <p:nvSpPr>
          <p:cNvPr id="3" name="Rectangle 2"/>
          <p:cNvSpPr/>
          <p:nvPr/>
        </p:nvSpPr>
        <p:spPr>
          <a:xfrm>
            <a:off x="886182" y="849477"/>
            <a:ext cx="3416320"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b="1" dirty="0" err="1">
                <a:latin typeface="Arial" pitchFamily="34" charset="0"/>
                <a:cs typeface="Arial" pitchFamily="34" charset="0"/>
              </a:rPr>
              <a:t>Downcomer</a:t>
            </a:r>
            <a:r>
              <a:rPr lang="en-US" b="1" dirty="0">
                <a:latin typeface="Arial" pitchFamily="34" charset="0"/>
                <a:cs typeface="Arial" pitchFamily="34" charset="0"/>
              </a:rPr>
              <a:t> design [back-up]</a:t>
            </a:r>
            <a:endParaRPr lang="en-US" dirty="0">
              <a:latin typeface="Arial" pitchFamily="34" charset="0"/>
              <a:cs typeface="Arial" pitchFamily="34" charset="0"/>
            </a:endParaRPr>
          </a:p>
        </p:txBody>
      </p:sp>
      <p:sp>
        <p:nvSpPr>
          <p:cNvPr id="4" name="Rectangle 3"/>
          <p:cNvSpPr/>
          <p:nvPr/>
        </p:nvSpPr>
        <p:spPr>
          <a:xfrm>
            <a:off x="769256" y="2298451"/>
            <a:ext cx="10522857"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back-up of liquid in the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downcomer</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is caused by the pressure drop over the plate (the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downcomer</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effect forms one leg of a U-tube) and the resistance to flow in the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downcomer</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itself</a:t>
            </a:r>
          </a:p>
        </p:txBody>
      </p:sp>
      <p:sp>
        <p:nvSpPr>
          <p:cNvPr id="5" name="Rectangle 4"/>
          <p:cNvSpPr/>
          <p:nvPr/>
        </p:nvSpPr>
        <p:spPr>
          <a:xfrm>
            <a:off x="798285" y="3169308"/>
            <a:ext cx="1053737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latin typeface="Arial" pitchFamily="34" charset="0"/>
                <a:cs typeface="Arial" pitchFamily="34" charset="0"/>
              </a:rPr>
              <a:t>where </a:t>
            </a:r>
            <a:r>
              <a:rPr lang="en-US" b="1" dirty="0">
                <a:latin typeface="Arial" pitchFamily="34" charset="0"/>
                <a:cs typeface="Arial" pitchFamily="34" charset="0"/>
              </a:rPr>
              <a:t>h</a:t>
            </a:r>
            <a:r>
              <a:rPr lang="en-US" b="1" baseline="-25000" dirty="0">
                <a:latin typeface="Arial" pitchFamily="34" charset="0"/>
                <a:cs typeface="Arial" pitchFamily="34" charset="0"/>
              </a:rPr>
              <a:t>ap</a:t>
            </a:r>
            <a:r>
              <a:rPr lang="en-US" dirty="0">
                <a:latin typeface="Arial" pitchFamily="34" charset="0"/>
                <a:cs typeface="Arial" pitchFamily="34" charset="0"/>
              </a:rPr>
              <a:t> is height of the bottom edge of the apron above the plate. This height is normally set at 5 to 10 mm  below the outlet weir height</a:t>
            </a:r>
          </a:p>
        </p:txBody>
      </p:sp>
      <p:pic>
        <p:nvPicPr>
          <p:cNvPr id="146434" name="Picture 2"/>
          <p:cNvPicPr>
            <a:picLocks noChangeAspect="1" noChangeArrowheads="1"/>
          </p:cNvPicPr>
          <p:nvPr/>
        </p:nvPicPr>
        <p:blipFill>
          <a:blip r:embed="rId3"/>
          <a:srcRect/>
          <a:stretch>
            <a:fillRect/>
          </a:stretch>
        </p:blipFill>
        <p:spPr bwMode="auto">
          <a:xfrm>
            <a:off x="2176009" y="3987348"/>
            <a:ext cx="2695628" cy="395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798285" y="5236981"/>
            <a:ext cx="10711543" cy="923330"/>
          </a:xfrm>
          <a:prstGeom prst="rect">
            <a:avLst/>
          </a:prstGeom>
        </p:spPr>
        <p:txBody>
          <a:bodyPr wrap="square">
            <a:spAutoFit/>
          </a:bodyPr>
          <a:lstStyle/>
          <a:p>
            <a:r>
              <a:rPr lang="en-US" dirty="0">
                <a:latin typeface="Arial" pitchFamily="34" charset="0"/>
                <a:cs typeface="Arial" pitchFamily="34" charset="0"/>
              </a:rPr>
              <a:t>Sufficient residence time must be allowed in the </a:t>
            </a:r>
            <a:r>
              <a:rPr lang="en-US" dirty="0" err="1">
                <a:latin typeface="Arial" pitchFamily="34" charset="0"/>
                <a:cs typeface="Arial" pitchFamily="34" charset="0"/>
              </a:rPr>
              <a:t>downcomer</a:t>
            </a:r>
            <a:r>
              <a:rPr lang="en-US" dirty="0">
                <a:latin typeface="Arial" pitchFamily="34" charset="0"/>
                <a:cs typeface="Arial" pitchFamily="34" charset="0"/>
              </a:rPr>
              <a:t> for the entrained </a:t>
            </a:r>
            <a:r>
              <a:rPr lang="en-US" dirty="0" err="1">
                <a:latin typeface="Arial" pitchFamily="34" charset="0"/>
                <a:cs typeface="Arial" pitchFamily="34" charset="0"/>
              </a:rPr>
              <a:t>vapour</a:t>
            </a:r>
            <a:r>
              <a:rPr lang="en-US" dirty="0">
                <a:latin typeface="Arial" pitchFamily="34" charset="0"/>
                <a:cs typeface="Arial" pitchFamily="34" charset="0"/>
              </a:rPr>
              <a:t> to</a:t>
            </a:r>
          </a:p>
          <a:p>
            <a:r>
              <a:rPr lang="en-US" dirty="0">
                <a:latin typeface="Arial" pitchFamily="34" charset="0"/>
                <a:cs typeface="Arial" pitchFamily="34" charset="0"/>
              </a:rPr>
              <a:t>disengage from the liquid stream; to prevent heavily “aerated” liquid being carried under</a:t>
            </a:r>
          </a:p>
          <a:p>
            <a:r>
              <a:rPr lang="en-US" dirty="0">
                <a:latin typeface="Arial" pitchFamily="34" charset="0"/>
                <a:cs typeface="Arial" pitchFamily="34" charset="0"/>
              </a:rPr>
              <a:t>the </a:t>
            </a:r>
            <a:r>
              <a:rPr lang="en-US" dirty="0" err="1">
                <a:latin typeface="Arial" pitchFamily="34" charset="0"/>
                <a:cs typeface="Arial" pitchFamily="34" charset="0"/>
              </a:rPr>
              <a:t>downcomer</a:t>
            </a:r>
            <a:r>
              <a:rPr lang="en-US" dirty="0">
                <a:latin typeface="Arial" pitchFamily="34" charset="0"/>
                <a:cs typeface="Arial" pitchFamily="34" charset="0"/>
              </a:rPr>
              <a:t>.</a:t>
            </a:r>
            <a:r>
              <a:rPr lang="en-US" dirty="0"/>
              <a:t> The value of </a:t>
            </a:r>
            <a:r>
              <a:rPr lang="en-US" b="1" dirty="0"/>
              <a:t>𝑡</a:t>
            </a:r>
            <a:r>
              <a:rPr lang="en-US" b="1" baseline="-25000" dirty="0"/>
              <a:t>𝑑𝑟𝑡</a:t>
            </a:r>
            <a:r>
              <a:rPr lang="en-US" b="1" dirty="0"/>
              <a:t>&gt;3 s </a:t>
            </a:r>
            <a:r>
              <a:rPr lang="en-US" dirty="0"/>
              <a:t>is suggested. </a:t>
            </a:r>
            <a:endParaRPr lang="en-US" dirty="0">
              <a:latin typeface="Arial" pitchFamily="34" charset="0"/>
              <a:cs typeface="Arial" pitchFamily="34" charset="0"/>
            </a:endParaRPr>
          </a:p>
        </p:txBody>
      </p:sp>
      <p:sp>
        <p:nvSpPr>
          <p:cNvPr id="8" name="Rectangle 7"/>
          <p:cNvSpPr/>
          <p:nvPr/>
        </p:nvSpPr>
        <p:spPr>
          <a:xfrm>
            <a:off x="831143" y="4782849"/>
            <a:ext cx="3185487" cy="36933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b="1" dirty="0" err="1">
                <a:latin typeface="Arial" pitchFamily="34" charset="0"/>
                <a:cs typeface="Arial" pitchFamily="34" charset="0"/>
              </a:rPr>
              <a:t>Downcomer</a:t>
            </a:r>
            <a:r>
              <a:rPr lang="en-US" b="1" dirty="0">
                <a:latin typeface="Arial" pitchFamily="34" charset="0"/>
                <a:cs typeface="Arial" pitchFamily="34" charset="0"/>
              </a:rPr>
              <a:t> residence time</a:t>
            </a:r>
          </a:p>
        </p:txBody>
      </p:sp>
      <p:sp>
        <p:nvSpPr>
          <p:cNvPr id="9" name="Rectangle 8"/>
          <p:cNvSpPr/>
          <p:nvPr/>
        </p:nvSpPr>
        <p:spPr>
          <a:xfrm>
            <a:off x="261258" y="203200"/>
            <a:ext cx="10000343" cy="461665"/>
          </a:xfrm>
          <a:prstGeom prst="rect">
            <a:avLst/>
          </a:prstGeom>
        </p:spPr>
        <p:txBody>
          <a:bodyPr wrap="square">
            <a:spAutoFit/>
          </a:bodyPr>
          <a:lstStyle/>
          <a:p>
            <a:r>
              <a:rPr lang="en-US" sz="2400" b="1" dirty="0">
                <a:latin typeface="Arial" pitchFamily="34" charset="0"/>
                <a:cs typeface="Arial" pitchFamily="34" charset="0"/>
              </a:rPr>
              <a:t>Step # 9: </a:t>
            </a:r>
            <a:r>
              <a:rPr lang="en-US" sz="2400" b="1" dirty="0" err="1">
                <a:latin typeface="Arial" pitchFamily="34" charset="0"/>
                <a:cs typeface="Arial" pitchFamily="34" charset="0"/>
              </a:rPr>
              <a:t>Downcomer</a:t>
            </a:r>
            <a:r>
              <a:rPr lang="en-US" sz="2400" b="1" dirty="0">
                <a:latin typeface="Arial" pitchFamily="34" charset="0"/>
                <a:cs typeface="Arial" pitchFamily="34" charset="0"/>
              </a:rPr>
              <a:t> backup liquid and </a:t>
            </a:r>
            <a:r>
              <a:rPr lang="en-US" sz="2400" b="1" dirty="0" err="1">
                <a:latin typeface="Arial" pitchFamily="34" charset="0"/>
                <a:cs typeface="Arial" pitchFamily="34" charset="0"/>
              </a:rPr>
              <a:t>downcomer</a:t>
            </a:r>
            <a:r>
              <a:rPr lang="en-US" sz="2400" b="1" dirty="0">
                <a:latin typeface="Arial" pitchFamily="34" charset="0"/>
                <a:cs typeface="Arial" pitchFamily="34" charset="0"/>
              </a:rPr>
              <a:t> residence time </a:t>
            </a:r>
            <a:endParaRPr lang="en-US" sz="2400" dirty="0">
              <a:latin typeface="Arial" pitchFamily="34" charset="0"/>
              <a:cs typeface="Arial"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9"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88950" y="786946"/>
            <a:ext cx="11296650" cy="4819650"/>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959007" y="629587"/>
            <a:ext cx="10452785" cy="5696262"/>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906527" y="414695"/>
            <a:ext cx="1505239" cy="21713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stretch>
            <a:fillRect/>
          </a:stretch>
        </p:blipFill>
        <p:spPr>
          <a:xfrm>
            <a:off x="856394" y="1220322"/>
            <a:ext cx="4137101" cy="417889"/>
          </a:xfrm>
          <a:prstGeom prst="rect">
            <a:avLst/>
          </a:prstGeom>
        </p:spPr>
      </p:pic>
      <p:pic>
        <p:nvPicPr>
          <p:cNvPr id="7" name="Picture 6"/>
          <p:cNvPicPr>
            <a:picLocks noChangeAspect="1"/>
          </p:cNvPicPr>
          <p:nvPr/>
        </p:nvPicPr>
        <p:blipFill>
          <a:blip r:embed="rId5" cstate="print"/>
          <a:stretch>
            <a:fillRect/>
          </a:stretch>
        </p:blipFill>
        <p:spPr>
          <a:xfrm>
            <a:off x="8161313" y="441527"/>
            <a:ext cx="2952925" cy="858334"/>
          </a:xfrm>
          <a:prstGeom prst="rect">
            <a:avLst/>
          </a:prstGeom>
          <a:ln>
            <a:solidFill>
              <a:srgbClr val="FF0000"/>
            </a:solidFill>
          </a:ln>
        </p:spPr>
      </p:pic>
      <p:sp>
        <p:nvSpPr>
          <p:cNvPr id="15" name="Rectangle 14"/>
          <p:cNvSpPr/>
          <p:nvPr/>
        </p:nvSpPr>
        <p:spPr>
          <a:xfrm>
            <a:off x="6633030" y="3307807"/>
            <a:ext cx="534125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latin typeface="Arial" pitchFamily="34" charset="0"/>
                <a:cs typeface="Arial" pitchFamily="34" charset="0"/>
              </a:rPr>
              <a:t>Where    </a:t>
            </a:r>
            <a:r>
              <a:rPr lang="en-US" b="1" dirty="0" err="1">
                <a:latin typeface="Arial" pitchFamily="34" charset="0"/>
                <a:cs typeface="Arial" pitchFamily="34" charset="0"/>
              </a:rPr>
              <a:t>L</a:t>
            </a:r>
            <a:r>
              <a:rPr lang="en-US" b="1" baseline="-25000" dirty="0" err="1">
                <a:latin typeface="Arial" pitchFamily="34" charset="0"/>
                <a:cs typeface="Arial" pitchFamily="34" charset="0"/>
              </a:rPr>
              <a:t>wd</a:t>
            </a:r>
            <a:r>
              <a:rPr lang="en-US" dirty="0">
                <a:latin typeface="Arial" pitchFamily="34" charset="0"/>
                <a:cs typeface="Arial" pitchFamily="34" charset="0"/>
              </a:rPr>
              <a:t> = liquid flow rate in </a:t>
            </a:r>
            <a:r>
              <a:rPr lang="en-US" dirty="0" err="1">
                <a:latin typeface="Arial" pitchFamily="34" charset="0"/>
                <a:cs typeface="Arial" pitchFamily="34" charset="0"/>
              </a:rPr>
              <a:t>downcomer</a:t>
            </a:r>
            <a:r>
              <a:rPr lang="en-US" dirty="0">
                <a:latin typeface="Arial" pitchFamily="34" charset="0"/>
                <a:cs typeface="Arial" pitchFamily="34" charset="0"/>
              </a:rPr>
              <a:t>, kg/s,</a:t>
            </a:r>
          </a:p>
          <a:p>
            <a:pPr lvl="2"/>
            <a:r>
              <a:rPr lang="en-US" b="1" dirty="0">
                <a:latin typeface="Arial" pitchFamily="34" charset="0"/>
                <a:cs typeface="Arial" pitchFamily="34" charset="0"/>
              </a:rPr>
              <a:t>A</a:t>
            </a:r>
            <a:r>
              <a:rPr lang="en-US" b="1" baseline="-25000" dirty="0">
                <a:latin typeface="Arial" pitchFamily="34" charset="0"/>
                <a:cs typeface="Arial" pitchFamily="34" charset="0"/>
              </a:rPr>
              <a:t>m</a:t>
            </a:r>
            <a:r>
              <a:rPr lang="en-US" dirty="0">
                <a:latin typeface="Arial" pitchFamily="34" charset="0"/>
                <a:cs typeface="Arial" pitchFamily="34" charset="0"/>
              </a:rPr>
              <a:t> = either the </a:t>
            </a:r>
            <a:r>
              <a:rPr lang="en-US" dirty="0" err="1">
                <a:latin typeface="Arial" pitchFamily="34" charset="0"/>
                <a:cs typeface="Arial" pitchFamily="34" charset="0"/>
              </a:rPr>
              <a:t>downcomer</a:t>
            </a:r>
            <a:r>
              <a:rPr lang="en-US" dirty="0">
                <a:latin typeface="Arial" pitchFamily="34" charset="0"/>
                <a:cs typeface="Arial" pitchFamily="34" charset="0"/>
              </a:rPr>
              <a:t> area </a:t>
            </a:r>
            <a:r>
              <a:rPr lang="en-US" b="1" dirty="0">
                <a:latin typeface="Arial" pitchFamily="34" charset="0"/>
                <a:cs typeface="Arial" pitchFamily="34" charset="0"/>
              </a:rPr>
              <a:t>A</a:t>
            </a:r>
            <a:r>
              <a:rPr lang="en-US" b="1" baseline="-25000" dirty="0">
                <a:latin typeface="Arial" pitchFamily="34" charset="0"/>
                <a:cs typeface="Arial" pitchFamily="34" charset="0"/>
              </a:rPr>
              <a:t>d</a:t>
            </a:r>
            <a:r>
              <a:rPr lang="en-US" dirty="0">
                <a:latin typeface="Arial" pitchFamily="34" charset="0"/>
                <a:cs typeface="Arial" pitchFamily="34" charset="0"/>
              </a:rPr>
              <a:t> or    the clearance area under the </a:t>
            </a:r>
            <a:r>
              <a:rPr lang="en-US" dirty="0" err="1">
                <a:latin typeface="Arial" pitchFamily="34" charset="0"/>
                <a:cs typeface="Arial" pitchFamily="34" charset="0"/>
              </a:rPr>
              <a:t>downcomer</a:t>
            </a:r>
            <a:r>
              <a:rPr lang="en-US" dirty="0">
                <a:latin typeface="Arial" pitchFamily="34" charset="0"/>
                <a:cs typeface="Arial" pitchFamily="34" charset="0"/>
              </a:rPr>
              <a:t> </a:t>
            </a:r>
            <a:r>
              <a:rPr lang="en-US" b="1" dirty="0" err="1">
                <a:latin typeface="Arial" pitchFamily="34" charset="0"/>
                <a:cs typeface="Arial" pitchFamily="34" charset="0"/>
              </a:rPr>
              <a:t>A</a:t>
            </a:r>
            <a:r>
              <a:rPr lang="en-US" b="1" baseline="-25000" dirty="0" err="1">
                <a:latin typeface="Arial" pitchFamily="34" charset="0"/>
                <a:cs typeface="Arial" pitchFamily="34" charset="0"/>
              </a:rPr>
              <a:t>ap</a:t>
            </a:r>
            <a:r>
              <a:rPr lang="en-US" dirty="0">
                <a:latin typeface="Arial" pitchFamily="34" charset="0"/>
                <a:cs typeface="Arial" pitchFamily="34" charset="0"/>
              </a:rPr>
              <a:t>; whichever is the smaller, m</a:t>
            </a:r>
            <a:r>
              <a:rPr lang="en-US" baseline="30000" dirty="0">
                <a:latin typeface="Arial" pitchFamily="34" charset="0"/>
                <a:cs typeface="Arial" pitchFamily="34" charset="0"/>
              </a:rPr>
              <a:t>2</a:t>
            </a:r>
            <a:r>
              <a:rPr lang="en-US" dirty="0">
                <a:latin typeface="Arial" pitchFamily="34" charset="0"/>
                <a:cs typeface="Arial" pitchFamily="34" charset="0"/>
              </a:rPr>
              <a:t>.</a:t>
            </a:r>
          </a:p>
        </p:txBody>
      </p:sp>
      <p:sp>
        <p:nvSpPr>
          <p:cNvPr id="16" name="Rectangle 15"/>
          <p:cNvSpPr/>
          <p:nvPr/>
        </p:nvSpPr>
        <p:spPr>
          <a:xfrm>
            <a:off x="7518401" y="4578421"/>
            <a:ext cx="44704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err="1">
                <a:latin typeface="Arial" pitchFamily="34" charset="0"/>
                <a:cs typeface="Arial" pitchFamily="34" charset="0"/>
              </a:rPr>
              <a:t>h</a:t>
            </a:r>
            <a:r>
              <a:rPr lang="en-US" b="1" baseline="-25000" dirty="0" err="1">
                <a:latin typeface="Arial" pitchFamily="34" charset="0"/>
                <a:cs typeface="Arial" pitchFamily="34" charset="0"/>
              </a:rPr>
              <a:t>b</a:t>
            </a:r>
            <a:r>
              <a:rPr lang="en-US" dirty="0">
                <a:latin typeface="Arial" pitchFamily="34" charset="0"/>
                <a:cs typeface="Arial" pitchFamily="34" charset="0"/>
              </a:rPr>
              <a:t>  = </a:t>
            </a:r>
            <a:r>
              <a:rPr lang="en-US" dirty="0" err="1">
                <a:latin typeface="Arial" pitchFamily="34" charset="0"/>
                <a:cs typeface="Arial" pitchFamily="34" charset="0"/>
              </a:rPr>
              <a:t>downcomer</a:t>
            </a:r>
            <a:r>
              <a:rPr lang="en-US" dirty="0">
                <a:latin typeface="Arial" pitchFamily="34" charset="0"/>
                <a:cs typeface="Arial" pitchFamily="34" charset="0"/>
              </a:rPr>
              <a:t> back-up, </a:t>
            </a:r>
          </a:p>
          <a:p>
            <a:pPr lvl="1"/>
            <a:r>
              <a:rPr lang="en-US" dirty="0">
                <a:latin typeface="Arial" pitchFamily="34" charset="0"/>
                <a:cs typeface="Arial" pitchFamily="34" charset="0"/>
              </a:rPr>
              <a:t>  measured from plate surface, mm,</a:t>
            </a:r>
          </a:p>
          <a:p>
            <a:r>
              <a:rPr lang="en-US" b="1" dirty="0" err="1">
                <a:latin typeface="Arial" pitchFamily="34" charset="0"/>
                <a:cs typeface="Arial" pitchFamily="34" charset="0"/>
              </a:rPr>
              <a:t>h</a:t>
            </a:r>
            <a:r>
              <a:rPr lang="en-US" b="1" baseline="-25000" dirty="0" err="1">
                <a:latin typeface="Arial" pitchFamily="34" charset="0"/>
                <a:cs typeface="Arial" pitchFamily="34" charset="0"/>
              </a:rPr>
              <a:t>dc</a:t>
            </a:r>
            <a:r>
              <a:rPr lang="en-US" dirty="0">
                <a:latin typeface="Arial" pitchFamily="34" charset="0"/>
                <a:cs typeface="Arial" pitchFamily="34" charset="0"/>
              </a:rPr>
              <a:t> = head loss in the </a:t>
            </a:r>
            <a:r>
              <a:rPr lang="en-US" dirty="0" err="1">
                <a:latin typeface="Arial" pitchFamily="34" charset="0"/>
                <a:cs typeface="Arial" pitchFamily="34" charset="0"/>
              </a:rPr>
              <a:t>downcomer</a:t>
            </a:r>
            <a:r>
              <a:rPr lang="en-US" dirty="0">
                <a:latin typeface="Arial" pitchFamily="34" charset="0"/>
                <a:cs typeface="Arial" pitchFamily="34" charset="0"/>
              </a:rPr>
              <a:t>, mm.</a:t>
            </a:r>
          </a:p>
        </p:txBody>
      </p:sp>
      <p:sp>
        <p:nvSpPr>
          <p:cNvPr id="17" name="Oval 16"/>
          <p:cNvSpPr/>
          <p:nvPr/>
        </p:nvSpPr>
        <p:spPr>
          <a:xfrm>
            <a:off x="4441371" y="1088572"/>
            <a:ext cx="638627" cy="653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 Arrow 17"/>
          <p:cNvSpPr/>
          <p:nvPr/>
        </p:nvSpPr>
        <p:spPr>
          <a:xfrm>
            <a:off x="4746172" y="798286"/>
            <a:ext cx="3352800" cy="275772"/>
          </a:xfrm>
          <a:prstGeom prst="ben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6"/>
          <a:stretch>
            <a:fillRect/>
          </a:stretch>
        </p:blipFill>
        <p:spPr>
          <a:xfrm>
            <a:off x="950870" y="5312230"/>
            <a:ext cx="5170107" cy="551542"/>
          </a:xfrm>
          <a:prstGeom prst="rect">
            <a:avLst/>
          </a:prstGeom>
        </p:spPr>
      </p:pic>
      <p:pic>
        <p:nvPicPr>
          <p:cNvPr id="147458" name="Picture 2"/>
          <p:cNvPicPr>
            <a:picLocks noChangeAspect="1" noChangeArrowheads="1"/>
          </p:cNvPicPr>
          <p:nvPr/>
        </p:nvPicPr>
        <p:blipFill>
          <a:blip r:embed="rId7"/>
          <a:srcRect/>
          <a:stretch>
            <a:fillRect/>
          </a:stretch>
        </p:blipFill>
        <p:spPr bwMode="auto">
          <a:xfrm>
            <a:off x="943428" y="5988504"/>
            <a:ext cx="4255407" cy="652615"/>
          </a:xfrm>
          <a:prstGeom prst="rect">
            <a:avLst/>
          </a:prstGeom>
          <a:noFill/>
          <a:ln w="9525">
            <a:noFill/>
            <a:miter lim="800000"/>
            <a:headEnd/>
            <a:tailEnd/>
          </a:ln>
          <a:effectLst/>
        </p:spPr>
      </p:pic>
      <p:sp>
        <p:nvSpPr>
          <p:cNvPr id="21" name="Right Arrow 20"/>
          <p:cNvSpPr/>
          <p:nvPr/>
        </p:nvSpPr>
        <p:spPr>
          <a:xfrm>
            <a:off x="5473959" y="6220408"/>
            <a:ext cx="432963" cy="251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61786" y="6152274"/>
            <a:ext cx="1922107" cy="461665"/>
          </a:xfrm>
          <a:prstGeom prst="rect">
            <a:avLst/>
          </a:prstGeom>
          <a:noFill/>
          <a:ln w="57150" cmpd="tri">
            <a:solidFill>
              <a:schemeClr val="accent1"/>
            </a:solidFill>
          </a:ln>
        </p:spPr>
        <p:txBody>
          <a:bodyPr wrap="square" rtlCol="0">
            <a:spAutoFit/>
          </a:bodyPr>
          <a:lstStyle/>
          <a:p>
            <a:r>
              <a:rPr lang="en-US" sz="24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No flooding</a:t>
            </a:r>
          </a:p>
        </p:txBody>
      </p:sp>
      <p:pic>
        <p:nvPicPr>
          <p:cNvPr id="147459" name="Picture 3"/>
          <p:cNvPicPr>
            <a:picLocks noChangeAspect="1" noChangeArrowheads="1"/>
          </p:cNvPicPr>
          <p:nvPr/>
        </p:nvPicPr>
        <p:blipFill>
          <a:blip r:embed="rId8"/>
          <a:srcRect/>
          <a:stretch>
            <a:fillRect/>
          </a:stretch>
        </p:blipFill>
        <p:spPr bwMode="auto">
          <a:xfrm>
            <a:off x="727882" y="1807837"/>
            <a:ext cx="7186925" cy="442796"/>
          </a:xfrm>
          <a:prstGeom prst="rect">
            <a:avLst/>
          </a:prstGeom>
          <a:noFill/>
          <a:ln w="9525">
            <a:noFill/>
            <a:miter lim="800000"/>
            <a:headEnd/>
            <a:tailEnd/>
          </a:ln>
          <a:effectLst/>
        </p:spPr>
      </p:pic>
      <p:pic>
        <p:nvPicPr>
          <p:cNvPr id="147460" name="Picture 4"/>
          <p:cNvPicPr>
            <a:picLocks noChangeAspect="1" noChangeArrowheads="1"/>
          </p:cNvPicPr>
          <p:nvPr/>
        </p:nvPicPr>
        <p:blipFill>
          <a:blip r:embed="rId9"/>
          <a:srcRect/>
          <a:stretch>
            <a:fillRect/>
          </a:stretch>
        </p:blipFill>
        <p:spPr bwMode="auto">
          <a:xfrm>
            <a:off x="1985025" y="2418101"/>
            <a:ext cx="3305175" cy="342900"/>
          </a:xfrm>
          <a:prstGeom prst="rect">
            <a:avLst/>
          </a:prstGeom>
          <a:noFill/>
          <a:ln w="9525">
            <a:noFill/>
            <a:miter lim="800000"/>
            <a:headEnd/>
            <a:tailEnd/>
          </a:ln>
          <a:effectLst/>
        </p:spPr>
      </p:pic>
      <p:pic>
        <p:nvPicPr>
          <p:cNvPr id="147461" name="Picture 5"/>
          <p:cNvPicPr>
            <a:picLocks noChangeAspect="1" noChangeArrowheads="1"/>
          </p:cNvPicPr>
          <p:nvPr/>
        </p:nvPicPr>
        <p:blipFill>
          <a:blip r:embed="rId10"/>
          <a:srcRect/>
          <a:stretch>
            <a:fillRect/>
          </a:stretch>
        </p:blipFill>
        <p:spPr bwMode="auto">
          <a:xfrm>
            <a:off x="766996" y="2963915"/>
            <a:ext cx="3503857" cy="498813"/>
          </a:xfrm>
          <a:prstGeom prst="rect">
            <a:avLst/>
          </a:prstGeom>
          <a:noFill/>
          <a:ln w="9525">
            <a:noFill/>
            <a:miter lim="800000"/>
            <a:headEnd/>
            <a:tailEnd/>
          </a:ln>
          <a:effectLst/>
        </p:spPr>
      </p:pic>
      <p:pic>
        <p:nvPicPr>
          <p:cNvPr id="147462" name="Picture 6"/>
          <p:cNvPicPr>
            <a:picLocks noChangeAspect="1" noChangeArrowheads="1"/>
          </p:cNvPicPr>
          <p:nvPr/>
        </p:nvPicPr>
        <p:blipFill>
          <a:blip r:embed="rId11"/>
          <a:srcRect/>
          <a:stretch>
            <a:fillRect/>
          </a:stretch>
        </p:blipFill>
        <p:spPr bwMode="auto">
          <a:xfrm>
            <a:off x="847648" y="3707410"/>
            <a:ext cx="5054708" cy="699697"/>
          </a:xfrm>
          <a:prstGeom prst="rect">
            <a:avLst/>
          </a:prstGeom>
          <a:noFill/>
          <a:ln w="9525">
            <a:noFill/>
            <a:miter lim="800000"/>
            <a:headEnd/>
            <a:tailEnd/>
          </a:ln>
          <a:effectLst/>
        </p:spPr>
      </p:pic>
      <p:pic>
        <p:nvPicPr>
          <p:cNvPr id="147463" name="Picture 7"/>
          <p:cNvPicPr>
            <a:picLocks noChangeAspect="1" noChangeArrowheads="1"/>
          </p:cNvPicPr>
          <p:nvPr/>
        </p:nvPicPr>
        <p:blipFill>
          <a:blip r:embed="rId12"/>
          <a:srcRect/>
          <a:stretch>
            <a:fillRect/>
          </a:stretch>
        </p:blipFill>
        <p:spPr bwMode="auto">
          <a:xfrm>
            <a:off x="901519" y="4631179"/>
            <a:ext cx="5754522" cy="375535"/>
          </a:xfrm>
          <a:prstGeom prst="rect">
            <a:avLst/>
          </a:prstGeom>
          <a:noFill/>
          <a:ln w="9525">
            <a:noFill/>
            <a:miter lim="800000"/>
            <a:headEnd/>
            <a:tailEnd/>
          </a:ln>
          <a:effectLst/>
        </p:spPr>
      </p:pic>
    </p:spTree>
    <p:extLst>
      <p:ext uri="{BB962C8B-B14F-4D97-AF65-F5344CB8AC3E}">
        <p14:creationId xmlns:p14="http://schemas.microsoft.com/office/powerpoint/2010/main" val="373634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8653" y="3386495"/>
            <a:ext cx="3574217" cy="391026"/>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56055" y="1968663"/>
            <a:ext cx="7505700" cy="4695825"/>
          </a:xfrm>
          <a:prstGeom prst="rect">
            <a:avLst/>
          </a:prstGeom>
        </p:spPr>
      </p:pic>
      <p:pic>
        <p:nvPicPr>
          <p:cNvPr id="143362" name="Picture 2"/>
          <p:cNvPicPr>
            <a:picLocks noChangeAspect="1" noChangeArrowheads="1"/>
          </p:cNvPicPr>
          <p:nvPr/>
        </p:nvPicPr>
        <p:blipFill>
          <a:blip r:embed="rId6"/>
          <a:srcRect/>
          <a:stretch>
            <a:fillRect/>
          </a:stretch>
        </p:blipFill>
        <p:spPr bwMode="auto">
          <a:xfrm>
            <a:off x="565490" y="4078728"/>
            <a:ext cx="4369601" cy="1602543"/>
          </a:xfrm>
          <a:prstGeom prst="rect">
            <a:avLst/>
          </a:prstGeom>
          <a:noFill/>
          <a:ln w="9525">
            <a:noFill/>
            <a:miter lim="800000"/>
            <a:headEnd/>
            <a:tailEnd/>
          </a:ln>
          <a:effectLst/>
        </p:spPr>
      </p:pic>
      <p:pic>
        <p:nvPicPr>
          <p:cNvPr id="143364" name="Picture 4"/>
          <p:cNvPicPr>
            <a:picLocks noChangeAspect="1" noChangeArrowheads="1"/>
          </p:cNvPicPr>
          <p:nvPr/>
        </p:nvPicPr>
        <p:blipFill>
          <a:blip r:embed="rId7"/>
          <a:srcRect/>
          <a:stretch>
            <a:fillRect/>
          </a:stretch>
        </p:blipFill>
        <p:spPr bwMode="auto">
          <a:xfrm>
            <a:off x="753100" y="1436167"/>
            <a:ext cx="3926330" cy="392633"/>
          </a:xfrm>
          <a:prstGeom prst="rect">
            <a:avLst/>
          </a:prstGeom>
          <a:noFill/>
          <a:ln w="9525">
            <a:noFill/>
            <a:miter lim="800000"/>
            <a:headEnd/>
            <a:tailEnd/>
          </a:ln>
          <a:effectLst/>
        </p:spPr>
      </p:pic>
      <p:pic>
        <p:nvPicPr>
          <p:cNvPr id="143367" name="Picture 7"/>
          <p:cNvPicPr>
            <a:picLocks noChangeAspect="1" noChangeArrowheads="1"/>
          </p:cNvPicPr>
          <p:nvPr/>
        </p:nvPicPr>
        <p:blipFill>
          <a:blip r:embed="rId8"/>
          <a:srcRect/>
          <a:stretch>
            <a:fillRect/>
          </a:stretch>
        </p:blipFill>
        <p:spPr bwMode="auto">
          <a:xfrm>
            <a:off x="514662" y="479685"/>
            <a:ext cx="4034743" cy="724993"/>
          </a:xfrm>
          <a:prstGeom prst="rect">
            <a:avLst/>
          </a:prstGeom>
          <a:noFill/>
          <a:ln w="9525">
            <a:noFill/>
            <a:miter lim="800000"/>
            <a:headEnd/>
            <a:tailEnd/>
          </a:ln>
          <a:effectLst/>
        </p:spPr>
      </p:pic>
      <p:sp>
        <p:nvSpPr>
          <p:cNvPr id="19" name="Right Arrow 18"/>
          <p:cNvSpPr/>
          <p:nvPr/>
        </p:nvSpPr>
        <p:spPr>
          <a:xfrm>
            <a:off x="4694470" y="704027"/>
            <a:ext cx="432963" cy="251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387229" y="306109"/>
            <a:ext cx="6170188" cy="1569660"/>
          </a:xfrm>
          <a:prstGeom prst="rect">
            <a:avLst/>
          </a:prstGeom>
          <a:noFill/>
          <a:ln w="57150" cmpd="tri">
            <a:solidFill>
              <a:schemeClr val="accent1"/>
            </a:solidFill>
          </a:ln>
        </p:spPr>
        <p:txBody>
          <a:bodyPr wrap="square" rtlCol="0">
            <a:spAutoFit/>
          </a:bodyPr>
          <a:lstStyle/>
          <a:p>
            <a:r>
              <a:rPr lang="en-US" sz="24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Sufficient time for the vapor to disengage and clear liquid will go through the down comer to the plate below</a:t>
            </a:r>
          </a:p>
        </p:txBody>
      </p:sp>
    </p:spTree>
    <p:extLst>
      <p:ext uri="{BB962C8B-B14F-4D97-AF65-F5344CB8AC3E}">
        <p14:creationId xmlns:p14="http://schemas.microsoft.com/office/powerpoint/2010/main" val="64868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1320800" y="304800"/>
            <a:ext cx="10363200" cy="685800"/>
          </a:xfrm>
          <a:noFill/>
          <a:ln/>
        </p:spPr>
        <p:txBody>
          <a:bodyPr/>
          <a:lstStyle/>
          <a:p>
            <a:r>
              <a:rPr lang="en-US" sz="3600"/>
              <a:t>Each still is a step on the x-y curve</a:t>
            </a:r>
          </a:p>
        </p:txBody>
      </p:sp>
      <p:graphicFrame>
        <p:nvGraphicFramePr>
          <p:cNvPr id="34819" name="Object 1027"/>
          <p:cNvGraphicFramePr>
            <a:graphicFrameLocks noChangeAspect="1"/>
          </p:cNvGraphicFramePr>
          <p:nvPr/>
        </p:nvGraphicFramePr>
        <p:xfrm>
          <a:off x="812800" y="960438"/>
          <a:ext cx="7622117" cy="5287962"/>
        </p:xfrm>
        <a:graphic>
          <a:graphicData uri="http://schemas.openxmlformats.org/presentationml/2006/ole">
            <mc:AlternateContent xmlns:mc="http://schemas.openxmlformats.org/markup-compatibility/2006">
              <mc:Choice xmlns:v="urn:schemas-microsoft-com:vml" Requires="v">
                <p:oleObj spid="_x0000_s251911" name="Worksheet" r:id="rId4" imgW="5715000" imgH="5286451" progId="Excel.Sheet.8">
                  <p:embed/>
                </p:oleObj>
              </mc:Choice>
              <mc:Fallback>
                <p:oleObj name="Worksheet" r:id="rId4" imgW="5715000" imgH="5286451"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960438"/>
                        <a:ext cx="7622117" cy="5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0" name="Text Box 1028"/>
          <p:cNvSpPr txBox="1">
            <a:spLocks noChangeArrowheads="1"/>
          </p:cNvSpPr>
          <p:nvPr/>
        </p:nvSpPr>
        <p:spPr bwMode="auto">
          <a:xfrm>
            <a:off x="8432800" y="993775"/>
            <a:ext cx="3149600" cy="2031325"/>
          </a:xfrm>
          <a:prstGeom prst="rect">
            <a:avLst/>
          </a:prstGeom>
          <a:noFill/>
          <a:ln w="9525">
            <a:noFill/>
            <a:miter lim="800000"/>
            <a:headEnd/>
            <a:tailEnd/>
          </a:ln>
          <a:effectLst/>
        </p:spPr>
        <p:txBody>
          <a:bodyPr>
            <a:spAutoFit/>
          </a:bodyPr>
          <a:lstStyle/>
          <a:p>
            <a:pPr eaLnBrk="0" hangingPunct="0">
              <a:spcBef>
                <a:spcPct val="50000"/>
              </a:spcBef>
            </a:pPr>
            <a:r>
              <a:rPr lang="en-US" sz="1800"/>
              <a:t>Step off each stage using the x=y line gives the same result</a:t>
            </a:r>
          </a:p>
          <a:p>
            <a:pPr eaLnBrk="0" hangingPunct="0">
              <a:spcBef>
                <a:spcPct val="50000"/>
              </a:spcBef>
            </a:pPr>
            <a:r>
              <a:rPr lang="en-US" sz="1800"/>
              <a:t>Each step is an ideal stage in distillation</a:t>
            </a:r>
          </a:p>
          <a:p>
            <a:pPr eaLnBrk="0" hangingPunct="0">
              <a:spcBef>
                <a:spcPct val="50000"/>
              </a:spcBef>
            </a:pPr>
            <a:r>
              <a:rPr lang="en-US" sz="1800"/>
              <a:t>4 ideal stages to go from 20% Meth to 95% Meth</a:t>
            </a:r>
          </a:p>
        </p:txBody>
      </p:sp>
      <p:sp>
        <p:nvSpPr>
          <p:cNvPr id="34821" name="Line 1029"/>
          <p:cNvSpPr>
            <a:spLocks noChangeShapeType="1"/>
          </p:cNvSpPr>
          <p:nvPr/>
        </p:nvSpPr>
        <p:spPr bwMode="auto">
          <a:xfrm flipV="1">
            <a:off x="3149600" y="3276600"/>
            <a:ext cx="0" cy="2209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4822" name="Line 1030"/>
          <p:cNvSpPr>
            <a:spLocks noChangeShapeType="1"/>
          </p:cNvSpPr>
          <p:nvPr/>
        </p:nvSpPr>
        <p:spPr bwMode="auto">
          <a:xfrm flipH="1">
            <a:off x="3149600" y="3276600"/>
            <a:ext cx="2336800" cy="0"/>
          </a:xfrm>
          <a:prstGeom prst="line">
            <a:avLst/>
          </a:prstGeom>
          <a:noFill/>
          <a:ln w="38100">
            <a:solidFill>
              <a:schemeClr val="tx1"/>
            </a:solidFill>
            <a:round/>
            <a:headEnd type="triangle" w="med" len="med"/>
            <a:tailEnd/>
          </a:ln>
          <a:effectLst/>
        </p:spPr>
        <p:txBody>
          <a:bodyPr wrap="none" anchor="ctr"/>
          <a:lstStyle/>
          <a:p>
            <a:endParaRPr lang="en-US"/>
          </a:p>
        </p:txBody>
      </p:sp>
      <p:sp>
        <p:nvSpPr>
          <p:cNvPr id="34823" name="Line 1031"/>
          <p:cNvSpPr>
            <a:spLocks noChangeShapeType="1"/>
          </p:cNvSpPr>
          <p:nvPr/>
        </p:nvSpPr>
        <p:spPr bwMode="auto">
          <a:xfrm flipV="1">
            <a:off x="5486400" y="2438400"/>
            <a:ext cx="0" cy="8382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4824" name="Line 1032"/>
          <p:cNvSpPr>
            <a:spLocks noChangeShapeType="1"/>
          </p:cNvSpPr>
          <p:nvPr/>
        </p:nvSpPr>
        <p:spPr bwMode="auto">
          <a:xfrm flipH="1">
            <a:off x="5486400" y="2438400"/>
            <a:ext cx="1422400" cy="0"/>
          </a:xfrm>
          <a:prstGeom prst="line">
            <a:avLst/>
          </a:prstGeom>
          <a:noFill/>
          <a:ln w="38100">
            <a:solidFill>
              <a:schemeClr val="tx1"/>
            </a:solidFill>
            <a:round/>
            <a:headEnd type="triangle" w="med" len="med"/>
            <a:tailEnd/>
          </a:ln>
          <a:effectLst/>
        </p:spPr>
        <p:txBody>
          <a:bodyPr wrap="none" anchor="ctr"/>
          <a:lstStyle/>
          <a:p>
            <a:endParaRPr lang="en-US"/>
          </a:p>
        </p:txBody>
      </p:sp>
      <p:sp>
        <p:nvSpPr>
          <p:cNvPr id="34825" name="Line 1033"/>
          <p:cNvSpPr>
            <a:spLocks noChangeShapeType="1"/>
          </p:cNvSpPr>
          <p:nvPr/>
        </p:nvSpPr>
        <p:spPr bwMode="auto">
          <a:xfrm flipV="1">
            <a:off x="6908800" y="2057400"/>
            <a:ext cx="0" cy="381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4826" name="Line 1034"/>
          <p:cNvSpPr>
            <a:spLocks noChangeShapeType="1"/>
          </p:cNvSpPr>
          <p:nvPr/>
        </p:nvSpPr>
        <p:spPr bwMode="auto">
          <a:xfrm flipH="1">
            <a:off x="6908800" y="2057400"/>
            <a:ext cx="711200" cy="0"/>
          </a:xfrm>
          <a:prstGeom prst="line">
            <a:avLst/>
          </a:prstGeom>
          <a:noFill/>
          <a:ln w="38100">
            <a:solidFill>
              <a:schemeClr val="tx1"/>
            </a:solidFill>
            <a:round/>
            <a:headEnd type="triangle" w="med" len="med"/>
            <a:tailEnd/>
          </a:ln>
          <a:effectLst/>
        </p:spPr>
        <p:txBody>
          <a:bodyPr wrap="none" anchor="ctr"/>
          <a:lstStyle/>
          <a:p>
            <a:endParaRPr lang="en-US"/>
          </a:p>
        </p:txBody>
      </p:sp>
      <p:sp>
        <p:nvSpPr>
          <p:cNvPr id="34827" name="Line 1035"/>
          <p:cNvSpPr>
            <a:spLocks noChangeShapeType="1"/>
          </p:cNvSpPr>
          <p:nvPr/>
        </p:nvSpPr>
        <p:spPr bwMode="auto">
          <a:xfrm flipV="1">
            <a:off x="7620000" y="1905000"/>
            <a:ext cx="0" cy="152400"/>
          </a:xfrm>
          <a:prstGeom prst="line">
            <a:avLst/>
          </a:prstGeom>
          <a:noFill/>
          <a:ln w="38100">
            <a:solidFill>
              <a:schemeClr val="tx1"/>
            </a:solidFill>
            <a:round/>
            <a:headEnd/>
            <a:tailEnd/>
          </a:ln>
          <a:effectLst/>
        </p:spPr>
        <p:txBody>
          <a:bodyPr wrap="none" anchor="ctr"/>
          <a:lstStyle/>
          <a:p>
            <a:endParaRPr lang="en-US"/>
          </a:p>
        </p:txBody>
      </p:sp>
      <p:sp>
        <p:nvSpPr>
          <p:cNvPr id="34828" name="Text Box 1036"/>
          <p:cNvSpPr txBox="1">
            <a:spLocks noChangeArrowheads="1"/>
          </p:cNvSpPr>
          <p:nvPr/>
        </p:nvSpPr>
        <p:spPr bwMode="auto">
          <a:xfrm>
            <a:off x="3230034" y="3622675"/>
            <a:ext cx="301686" cy="369332"/>
          </a:xfrm>
          <a:prstGeom prst="rect">
            <a:avLst/>
          </a:prstGeom>
          <a:noFill/>
          <a:ln w="9525">
            <a:noFill/>
            <a:miter lim="800000"/>
            <a:headEnd/>
            <a:tailEnd/>
          </a:ln>
          <a:effectLst/>
        </p:spPr>
        <p:txBody>
          <a:bodyPr wrap="none">
            <a:spAutoFit/>
          </a:bodyPr>
          <a:lstStyle/>
          <a:p>
            <a:pPr eaLnBrk="0" hangingPunct="0"/>
            <a:r>
              <a:rPr lang="en-US"/>
              <a:t>1</a:t>
            </a:r>
          </a:p>
        </p:txBody>
      </p:sp>
      <p:sp>
        <p:nvSpPr>
          <p:cNvPr id="34829" name="Text Box 1037"/>
          <p:cNvSpPr txBox="1">
            <a:spLocks noChangeArrowheads="1"/>
          </p:cNvSpPr>
          <p:nvPr/>
        </p:nvSpPr>
        <p:spPr bwMode="auto">
          <a:xfrm>
            <a:off x="7315200" y="1447800"/>
            <a:ext cx="301686" cy="369332"/>
          </a:xfrm>
          <a:prstGeom prst="rect">
            <a:avLst/>
          </a:prstGeom>
          <a:noFill/>
          <a:ln w="9525">
            <a:noFill/>
            <a:miter lim="800000"/>
            <a:headEnd/>
            <a:tailEnd/>
          </a:ln>
          <a:effectLst/>
        </p:spPr>
        <p:txBody>
          <a:bodyPr wrap="none">
            <a:spAutoFit/>
          </a:bodyPr>
          <a:lstStyle/>
          <a:p>
            <a:pPr eaLnBrk="0" hangingPunct="0"/>
            <a:r>
              <a:rPr lang="en-US"/>
              <a:t>4</a:t>
            </a:r>
          </a:p>
        </p:txBody>
      </p:sp>
      <p:sp>
        <p:nvSpPr>
          <p:cNvPr id="34830" name="Text Box 1038"/>
          <p:cNvSpPr txBox="1">
            <a:spLocks noChangeArrowheads="1"/>
          </p:cNvSpPr>
          <p:nvPr/>
        </p:nvSpPr>
        <p:spPr bwMode="auto">
          <a:xfrm>
            <a:off x="6400800" y="1905000"/>
            <a:ext cx="301686" cy="369332"/>
          </a:xfrm>
          <a:prstGeom prst="rect">
            <a:avLst/>
          </a:prstGeom>
          <a:noFill/>
          <a:ln w="9525">
            <a:noFill/>
            <a:miter lim="800000"/>
            <a:headEnd/>
            <a:tailEnd/>
          </a:ln>
          <a:effectLst/>
        </p:spPr>
        <p:txBody>
          <a:bodyPr wrap="none">
            <a:spAutoFit/>
          </a:bodyPr>
          <a:lstStyle/>
          <a:p>
            <a:pPr eaLnBrk="0" hangingPunct="0"/>
            <a:r>
              <a:rPr lang="en-US"/>
              <a:t>3</a:t>
            </a:r>
          </a:p>
        </p:txBody>
      </p:sp>
      <p:sp>
        <p:nvSpPr>
          <p:cNvPr id="34831" name="Text Box 1039"/>
          <p:cNvSpPr txBox="1">
            <a:spLocks noChangeArrowheads="1"/>
          </p:cNvSpPr>
          <p:nvPr/>
        </p:nvSpPr>
        <p:spPr bwMode="auto">
          <a:xfrm>
            <a:off x="5588000" y="2590800"/>
            <a:ext cx="301686" cy="369332"/>
          </a:xfrm>
          <a:prstGeom prst="rect">
            <a:avLst/>
          </a:prstGeom>
          <a:noFill/>
          <a:ln w="9525">
            <a:noFill/>
            <a:miter lim="800000"/>
            <a:headEnd/>
            <a:tailEnd/>
          </a:ln>
          <a:effectLst/>
        </p:spPr>
        <p:txBody>
          <a:bodyPr wrap="none">
            <a:spAutoFit/>
          </a:bodyPr>
          <a:lstStyle/>
          <a:p>
            <a:pPr eaLnBrk="0" hangingPunct="0"/>
            <a:r>
              <a:rPr lang="en-US"/>
              <a:t>2</a:t>
            </a:r>
          </a:p>
        </p:txBody>
      </p:sp>
      <p:sp>
        <p:nvSpPr>
          <p:cNvPr id="34832" name="Line 1040"/>
          <p:cNvSpPr>
            <a:spLocks noChangeShapeType="1"/>
          </p:cNvSpPr>
          <p:nvPr/>
        </p:nvSpPr>
        <p:spPr bwMode="auto">
          <a:xfrm>
            <a:off x="7620000" y="1905000"/>
            <a:ext cx="203200" cy="0"/>
          </a:xfrm>
          <a:prstGeom prst="line">
            <a:avLst/>
          </a:prstGeom>
          <a:noFill/>
          <a:ln w="38100">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48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48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48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48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48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48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4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animBg="1"/>
      <p:bldP spid="34823" grpId="0" animBg="1"/>
      <p:bldP spid="34824" grpId="0" animBg="1"/>
      <p:bldP spid="34825" grpId="0" animBg="1"/>
      <p:bldP spid="34826" grpId="0" animBg="1"/>
      <p:bldP spid="34827" grpId="0" animBg="1"/>
      <p:bldP spid="34828" grpId="0" autoUpdateAnimBg="0"/>
      <p:bldP spid="34829" grpId="0" autoUpdateAnimBg="0"/>
      <p:bldP spid="34830" grpId="0" autoUpdateAnimBg="0"/>
      <p:bldP spid="34831" grpId="0" autoUpdateAnimBg="0"/>
      <p:bldP spid="3483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536054" y="275208"/>
            <a:ext cx="2192156" cy="1545218"/>
          </a:xfrm>
          <a:prstGeom prst="rect">
            <a:avLst/>
          </a:prstGeom>
        </p:spPr>
      </p:pic>
      <p:pic>
        <p:nvPicPr>
          <p:cNvPr id="150532" name="Picture 4"/>
          <p:cNvPicPr>
            <a:picLocks noChangeAspect="1" noChangeArrowheads="1"/>
          </p:cNvPicPr>
          <p:nvPr/>
        </p:nvPicPr>
        <p:blipFill>
          <a:blip r:embed="rId5"/>
          <a:srcRect/>
          <a:stretch>
            <a:fillRect/>
          </a:stretch>
        </p:blipFill>
        <p:spPr bwMode="auto">
          <a:xfrm>
            <a:off x="6372693" y="194247"/>
            <a:ext cx="5562600" cy="6438900"/>
          </a:xfrm>
          <a:prstGeom prst="rect">
            <a:avLst/>
          </a:prstGeom>
          <a:noFill/>
          <a:ln w="9525">
            <a:noFill/>
            <a:miter lim="800000"/>
            <a:headEnd/>
            <a:tailEnd/>
          </a:ln>
          <a:effectLst/>
        </p:spPr>
      </p:pic>
      <p:cxnSp>
        <p:nvCxnSpPr>
          <p:cNvPr id="22" name="Straight Connector 21"/>
          <p:cNvCxnSpPr/>
          <p:nvPr/>
        </p:nvCxnSpPr>
        <p:spPr>
          <a:xfrm flipV="1">
            <a:off x="7193280" y="2203553"/>
            <a:ext cx="1159512" cy="763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595068" y="3887649"/>
            <a:ext cx="3363913" cy="776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4491" y="2419875"/>
            <a:ext cx="1928733" cy="646331"/>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For equilateral </a:t>
            </a:r>
          </a:p>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triangular pitch </a:t>
            </a:r>
          </a:p>
        </p:txBody>
      </p:sp>
      <p:pic>
        <p:nvPicPr>
          <p:cNvPr id="150533" name="Picture 5"/>
          <p:cNvPicPr>
            <a:picLocks noChangeAspect="1" noChangeArrowheads="1"/>
          </p:cNvPicPr>
          <p:nvPr/>
        </p:nvPicPr>
        <p:blipFill>
          <a:blip r:embed="rId6"/>
          <a:srcRect/>
          <a:stretch>
            <a:fillRect/>
          </a:stretch>
        </p:blipFill>
        <p:spPr bwMode="auto">
          <a:xfrm>
            <a:off x="3277380" y="2263516"/>
            <a:ext cx="2054438" cy="929389"/>
          </a:xfrm>
          <a:prstGeom prst="rect">
            <a:avLst/>
          </a:prstGeom>
          <a:noFill/>
          <a:ln w="9525">
            <a:noFill/>
            <a:miter lim="800000"/>
            <a:headEnd/>
            <a:tailEnd/>
          </a:ln>
          <a:effectLst/>
        </p:spPr>
      </p:pic>
      <p:sp>
        <p:nvSpPr>
          <p:cNvPr id="27" name="Isosceles Triangle 26"/>
          <p:cNvSpPr/>
          <p:nvPr/>
        </p:nvSpPr>
        <p:spPr>
          <a:xfrm rot="5400000">
            <a:off x="2383437" y="2518348"/>
            <a:ext cx="644577" cy="389745"/>
          </a:xfrm>
          <a:prstGeom prst="triangl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uble Brace 27"/>
          <p:cNvSpPr/>
          <p:nvPr/>
        </p:nvSpPr>
        <p:spPr>
          <a:xfrm>
            <a:off x="3072984" y="2188565"/>
            <a:ext cx="2503357" cy="1019331"/>
          </a:xfrm>
          <a:prstGeom prst="bracePair">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4841823" y="3897442"/>
            <a:ext cx="941283" cy="369332"/>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Pitch </a:t>
            </a:r>
          </a:p>
        </p:txBody>
      </p:sp>
      <p:sp>
        <p:nvSpPr>
          <p:cNvPr id="30" name="Lightning Bolt 29"/>
          <p:cNvSpPr/>
          <p:nvPr/>
        </p:nvSpPr>
        <p:spPr>
          <a:xfrm rot="11860751">
            <a:off x="4803838" y="3235654"/>
            <a:ext cx="510684" cy="61904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Object 31"/>
          <p:cNvGraphicFramePr>
            <a:graphicFrameLocks noChangeAspect="1"/>
          </p:cNvGraphicFramePr>
          <p:nvPr/>
        </p:nvGraphicFramePr>
        <p:xfrm>
          <a:off x="633151" y="4146810"/>
          <a:ext cx="4042667" cy="1528276"/>
        </p:xfrm>
        <a:graphic>
          <a:graphicData uri="http://schemas.openxmlformats.org/presentationml/2006/ole">
            <mc:AlternateContent xmlns:mc="http://schemas.openxmlformats.org/markup-compatibility/2006">
              <mc:Choice xmlns:v="urn:schemas-microsoft-com:vml" Requires="v">
                <p:oleObj spid="_x0000_s150539" name="Equation" r:id="rId7" imgW="1879560" imgH="711000" progId="Equation.3">
                  <p:embed/>
                </p:oleObj>
              </mc:Choice>
              <mc:Fallback>
                <p:oleObj name="Equation" r:id="rId7" imgW="1879560" imgH="7110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151" y="4146810"/>
                        <a:ext cx="4042667" cy="15282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988532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0099" y="671856"/>
            <a:ext cx="2167421" cy="35298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611244" y="1078371"/>
            <a:ext cx="8483871" cy="51918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833438" y="595313"/>
            <a:ext cx="7294562" cy="6019784"/>
          </a:xfrm>
          <a:prstGeom prst="rect">
            <a:avLst/>
          </a:prstGeom>
          <a:noFill/>
          <a:ln w="9525">
            <a:noFill/>
            <a:miter lim="800000"/>
            <a:headEnd/>
            <a:tailEnd/>
          </a:ln>
          <a:effectLst/>
        </p:spPr>
      </p:pic>
      <p:pic>
        <p:nvPicPr>
          <p:cNvPr id="3" name="Picture 2"/>
          <p:cNvPicPr>
            <a:picLocks noChangeAspect="1"/>
          </p:cNvPicPr>
          <p:nvPr/>
        </p:nvPicPr>
        <p:blipFill>
          <a:blip r:embed="rId5" cstate="print"/>
          <a:stretch>
            <a:fillRect/>
          </a:stretch>
        </p:blipFill>
        <p:spPr>
          <a:xfrm>
            <a:off x="238862" y="209591"/>
            <a:ext cx="6520218" cy="298409"/>
          </a:xfrm>
          <a:prstGeom prst="rect">
            <a:avLst/>
          </a:prstGeom>
        </p:spPr>
      </p:pic>
      <p:sp>
        <p:nvSpPr>
          <p:cNvPr id="4" name="Rectangle 3"/>
          <p:cNvSpPr/>
          <p:nvPr/>
        </p:nvSpPr>
        <p:spPr>
          <a:xfrm>
            <a:off x="8273144" y="2930436"/>
            <a:ext cx="3555999" cy="3139321"/>
          </a:xfrm>
          <a:prstGeom prst="rect">
            <a:avLst/>
          </a:prstGeom>
          <a:no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The actual flooding is below the design flooding value of 80%. </a:t>
            </a:r>
          </a:p>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Usually, Ψ&lt;0.1 is desirable.</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below this figure the effect</a:t>
            </a:r>
          </a:p>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on efficiency will be small.  However, the optimum design value may be above this.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80805" y="195077"/>
            <a:ext cx="6520218" cy="298409"/>
          </a:xfrm>
          <a:prstGeom prst="rect">
            <a:avLst/>
          </a:prstGeom>
        </p:spPr>
      </p:pic>
      <p:pic>
        <p:nvPicPr>
          <p:cNvPr id="3" name="Picture 2"/>
          <p:cNvPicPr>
            <a:picLocks noChangeAspect="1"/>
          </p:cNvPicPr>
          <p:nvPr/>
        </p:nvPicPr>
        <p:blipFill>
          <a:blip r:embed="rId4"/>
          <a:stretch>
            <a:fillRect/>
          </a:stretch>
        </p:blipFill>
        <p:spPr>
          <a:xfrm>
            <a:off x="716732" y="744028"/>
            <a:ext cx="1262897" cy="225230"/>
          </a:xfrm>
          <a:prstGeom prst="rect">
            <a:avLst/>
          </a:prstGeom>
        </p:spPr>
      </p:pic>
      <p:pic>
        <p:nvPicPr>
          <p:cNvPr id="4" name="Picture 3"/>
          <p:cNvPicPr>
            <a:picLocks noChangeAspect="1"/>
          </p:cNvPicPr>
          <p:nvPr/>
        </p:nvPicPr>
        <p:blipFill>
          <a:blip r:embed="rId5" cstate="print"/>
          <a:stretch>
            <a:fillRect/>
          </a:stretch>
        </p:blipFill>
        <p:spPr>
          <a:xfrm>
            <a:off x="1453989" y="1206492"/>
            <a:ext cx="4009813" cy="2176756"/>
          </a:xfrm>
          <a:prstGeom prst="rect">
            <a:avLst/>
          </a:prstGeom>
        </p:spPr>
      </p:pic>
      <p:pic>
        <p:nvPicPr>
          <p:cNvPr id="5" name="Picture 4"/>
          <p:cNvPicPr>
            <a:picLocks noChangeAspect="1"/>
          </p:cNvPicPr>
          <p:nvPr/>
        </p:nvPicPr>
        <p:blipFill>
          <a:blip r:embed="rId6" cstate="print"/>
          <a:stretch>
            <a:fillRect/>
          </a:stretch>
        </p:blipFill>
        <p:spPr>
          <a:xfrm>
            <a:off x="1876682" y="3605096"/>
            <a:ext cx="1979629" cy="374841"/>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717284" y="220717"/>
            <a:ext cx="5271679" cy="6400800"/>
          </a:xfrm>
          <a:prstGeom prst="rect">
            <a:avLst/>
          </a:prstGeom>
        </p:spPr>
      </p:pic>
      <p:pic>
        <p:nvPicPr>
          <p:cNvPr id="7" name="Picture 6"/>
          <p:cNvPicPr>
            <a:picLocks noChangeAspect="1"/>
          </p:cNvPicPr>
          <p:nvPr/>
        </p:nvPicPr>
        <p:blipFill>
          <a:blip r:embed="rId9"/>
          <a:stretch>
            <a:fillRect/>
          </a:stretch>
        </p:blipFill>
        <p:spPr>
          <a:xfrm>
            <a:off x="1181190" y="4211925"/>
            <a:ext cx="4377782" cy="2218501"/>
          </a:xfrm>
          <a:prstGeom prst="rect">
            <a:avLst/>
          </a:prstGeom>
        </p:spPr>
      </p:pic>
    </p:spTree>
    <p:extLst>
      <p:ext uri="{BB962C8B-B14F-4D97-AF65-F5344CB8AC3E}">
        <p14:creationId xmlns:p14="http://schemas.microsoft.com/office/powerpoint/2010/main" val="30297170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0915" y="329934"/>
            <a:ext cx="3792460" cy="623841"/>
          </a:xfrm>
          <a:prstGeom prst="rect">
            <a:avLst/>
          </a:prstGeom>
        </p:spPr>
      </p:pic>
      <p:pic>
        <p:nvPicPr>
          <p:cNvPr id="3" name="Picture 2"/>
          <p:cNvPicPr>
            <a:picLocks noChangeAspect="1"/>
          </p:cNvPicPr>
          <p:nvPr/>
        </p:nvPicPr>
        <p:blipFill>
          <a:blip r:embed="rId4" cstate="print"/>
          <a:stretch>
            <a:fillRect/>
          </a:stretch>
        </p:blipFill>
        <p:spPr>
          <a:xfrm>
            <a:off x="2247145" y="1205523"/>
            <a:ext cx="2984467" cy="723186"/>
          </a:xfrm>
          <a:prstGeom prst="rect">
            <a:avLst/>
          </a:prstGeom>
        </p:spPr>
      </p:pic>
      <p:pic>
        <p:nvPicPr>
          <p:cNvPr id="4" name="Picture 3"/>
          <p:cNvPicPr>
            <a:picLocks noChangeAspect="1"/>
          </p:cNvPicPr>
          <p:nvPr/>
        </p:nvPicPr>
        <p:blipFill>
          <a:blip r:embed="rId5"/>
          <a:stretch>
            <a:fillRect/>
          </a:stretch>
        </p:blipFill>
        <p:spPr>
          <a:xfrm>
            <a:off x="439993" y="1301136"/>
            <a:ext cx="1736692" cy="53196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238875" y="485199"/>
            <a:ext cx="5953125" cy="6153673"/>
          </a:xfrm>
          <a:prstGeom prst="rect">
            <a:avLst/>
          </a:prstGeom>
        </p:spPr>
      </p:pic>
      <p:pic>
        <p:nvPicPr>
          <p:cNvPr id="9" name="Picture 8"/>
          <p:cNvPicPr>
            <a:picLocks noChangeAspect="1"/>
          </p:cNvPicPr>
          <p:nvPr/>
        </p:nvPicPr>
        <p:blipFill>
          <a:blip r:embed="rId8" cstate="print"/>
          <a:stretch>
            <a:fillRect/>
          </a:stretch>
        </p:blipFill>
        <p:spPr>
          <a:xfrm rot="649569">
            <a:off x="5976564" y="2042410"/>
            <a:ext cx="1309066" cy="1038225"/>
          </a:xfrm>
          <a:prstGeom prst="rect">
            <a:avLst/>
          </a:prstGeom>
        </p:spPr>
      </p:pic>
      <p:pic>
        <p:nvPicPr>
          <p:cNvPr id="11" name="Picture 10"/>
          <p:cNvPicPr>
            <a:picLocks noChangeAspect="1"/>
          </p:cNvPicPr>
          <p:nvPr/>
        </p:nvPicPr>
        <p:blipFill>
          <a:blip r:embed="rId9" cstate="print"/>
          <a:stretch>
            <a:fillRect/>
          </a:stretch>
        </p:blipFill>
        <p:spPr>
          <a:xfrm>
            <a:off x="528637" y="2700662"/>
            <a:ext cx="2709863" cy="265547"/>
          </a:xfrm>
          <a:prstGeom prst="rect">
            <a:avLst/>
          </a:prstGeom>
        </p:spPr>
      </p:pic>
      <p:pic>
        <p:nvPicPr>
          <p:cNvPr id="12" name="Picture 11"/>
          <p:cNvPicPr>
            <a:picLocks noChangeAspect="1"/>
          </p:cNvPicPr>
          <p:nvPr/>
        </p:nvPicPr>
        <p:blipFill>
          <a:blip r:embed="rId10"/>
          <a:stretch>
            <a:fillRect/>
          </a:stretch>
        </p:blipFill>
        <p:spPr>
          <a:xfrm>
            <a:off x="922953" y="3160962"/>
            <a:ext cx="3192641" cy="577200"/>
          </a:xfrm>
          <a:prstGeom prst="rect">
            <a:avLst/>
          </a:prstGeom>
        </p:spPr>
      </p:pic>
      <p:pic>
        <p:nvPicPr>
          <p:cNvPr id="13" name="Picture 12"/>
          <p:cNvPicPr>
            <a:picLocks noChangeAspect="1"/>
          </p:cNvPicPr>
          <p:nvPr/>
        </p:nvPicPr>
        <p:blipFill>
          <a:blip r:embed="rId11"/>
          <a:stretch>
            <a:fillRect/>
          </a:stretch>
        </p:blipFill>
        <p:spPr>
          <a:xfrm>
            <a:off x="611045" y="3841236"/>
            <a:ext cx="4142871" cy="549055"/>
          </a:xfrm>
          <a:prstGeom prst="rect">
            <a:avLst/>
          </a:prstGeom>
        </p:spPr>
      </p:pic>
      <p:pic>
        <p:nvPicPr>
          <p:cNvPr id="14" name="Picture 13"/>
          <p:cNvPicPr>
            <a:picLocks noChangeAspect="1"/>
          </p:cNvPicPr>
          <p:nvPr/>
        </p:nvPicPr>
        <p:blipFill>
          <a:blip r:embed="rId12"/>
          <a:stretch>
            <a:fillRect/>
          </a:stretch>
        </p:blipFill>
        <p:spPr>
          <a:xfrm>
            <a:off x="837632" y="4572120"/>
            <a:ext cx="3534344" cy="398295"/>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3" cstate="print"/>
          <a:stretch>
            <a:fillRect/>
          </a:stretch>
        </p:blipFill>
        <p:spPr>
          <a:xfrm>
            <a:off x="837632" y="5314635"/>
            <a:ext cx="2210211" cy="988183"/>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p:cNvSpPr txBox="1"/>
          <p:nvPr/>
        </p:nvSpPr>
        <p:spPr>
          <a:xfrm>
            <a:off x="3744798" y="5577893"/>
            <a:ext cx="1656223"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Desirable </a:t>
            </a:r>
          </a:p>
        </p:txBody>
      </p:sp>
      <p:sp>
        <p:nvSpPr>
          <p:cNvPr id="17" name="Right Brace 16"/>
          <p:cNvSpPr/>
          <p:nvPr/>
        </p:nvSpPr>
        <p:spPr>
          <a:xfrm>
            <a:off x="3257897" y="5152244"/>
            <a:ext cx="276225" cy="1324756"/>
          </a:xfrm>
          <a:prstGeom prst="rightBrace">
            <a:avLst>
              <a:gd name="adj1" fmla="val 89436"/>
              <a:gd name="adj2" fmla="val 51438"/>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2578" name="Picture 2"/>
          <p:cNvPicPr>
            <a:picLocks noChangeAspect="1" noChangeArrowheads="1"/>
          </p:cNvPicPr>
          <p:nvPr/>
        </p:nvPicPr>
        <p:blipFill>
          <a:blip r:embed="rId14"/>
          <a:srcRect/>
          <a:stretch>
            <a:fillRect/>
          </a:stretch>
        </p:blipFill>
        <p:spPr bwMode="auto">
          <a:xfrm>
            <a:off x="5083724" y="3055485"/>
            <a:ext cx="2054312" cy="631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30327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838" y="168707"/>
            <a:ext cx="3814762" cy="321830"/>
          </a:xfrm>
          <a:prstGeom prst="rect">
            <a:avLst/>
          </a:prstGeom>
        </p:spPr>
      </p:pic>
      <p:pic>
        <p:nvPicPr>
          <p:cNvPr id="3" name="Picture 2"/>
          <p:cNvPicPr>
            <a:picLocks noChangeAspect="1"/>
          </p:cNvPicPr>
          <p:nvPr/>
        </p:nvPicPr>
        <p:blipFill>
          <a:blip r:embed="rId4" cstate="print"/>
          <a:stretch>
            <a:fillRect/>
          </a:stretch>
        </p:blipFill>
        <p:spPr>
          <a:xfrm>
            <a:off x="2293144" y="771612"/>
            <a:ext cx="1469231" cy="376149"/>
          </a:xfrm>
          <a:prstGeom prst="rect">
            <a:avLst/>
          </a:prstGeom>
        </p:spPr>
      </p:pic>
      <p:pic>
        <p:nvPicPr>
          <p:cNvPr id="4" name="Picture 3"/>
          <p:cNvPicPr>
            <a:picLocks noChangeAspect="1"/>
          </p:cNvPicPr>
          <p:nvPr/>
        </p:nvPicPr>
        <p:blipFill>
          <a:blip r:embed="rId5"/>
          <a:stretch>
            <a:fillRect/>
          </a:stretch>
        </p:blipFill>
        <p:spPr>
          <a:xfrm>
            <a:off x="2008585" y="1285875"/>
            <a:ext cx="788252" cy="828675"/>
          </a:xfrm>
          <a:prstGeom prst="rect">
            <a:avLst/>
          </a:prstGeom>
        </p:spPr>
      </p:pic>
      <p:pic>
        <p:nvPicPr>
          <p:cNvPr id="5" name="Picture 4"/>
          <p:cNvPicPr>
            <a:picLocks noChangeAspect="1"/>
          </p:cNvPicPr>
          <p:nvPr/>
        </p:nvPicPr>
        <p:blipFill>
          <a:blip r:embed="rId6"/>
          <a:stretch>
            <a:fillRect/>
          </a:stretch>
        </p:blipFill>
        <p:spPr>
          <a:xfrm>
            <a:off x="3223212" y="1285875"/>
            <a:ext cx="815388" cy="842962"/>
          </a:xfrm>
          <a:prstGeom prst="rect">
            <a:avLst/>
          </a:prstGeom>
        </p:spPr>
      </p:pic>
      <p:pic>
        <p:nvPicPr>
          <p:cNvPr id="6" name="Picture 5"/>
          <p:cNvPicPr>
            <a:picLocks noChangeAspect="1"/>
          </p:cNvPicPr>
          <p:nvPr/>
        </p:nvPicPr>
        <p:blipFill>
          <a:blip r:embed="rId7" cstate="print"/>
          <a:stretch>
            <a:fillRect/>
          </a:stretch>
        </p:blipFill>
        <p:spPr>
          <a:xfrm>
            <a:off x="2008585" y="2252664"/>
            <a:ext cx="2497932" cy="452842"/>
          </a:xfrm>
          <a:prstGeom prst="rect">
            <a:avLst/>
          </a:prstGeom>
        </p:spPr>
      </p:pic>
      <p:pic>
        <p:nvPicPr>
          <p:cNvPr id="7" name="Picture 6"/>
          <p:cNvPicPr>
            <a:picLocks noChangeAspect="1"/>
          </p:cNvPicPr>
          <p:nvPr/>
        </p:nvPicPr>
        <p:blipFill>
          <a:blip r:embed="rId8" cstate="print"/>
          <a:stretch>
            <a:fillRect/>
          </a:stretch>
        </p:blipFill>
        <p:spPr>
          <a:xfrm>
            <a:off x="223838" y="3253845"/>
            <a:ext cx="3748087" cy="334159"/>
          </a:xfrm>
          <a:prstGeom prst="rect">
            <a:avLst/>
          </a:prstGeom>
        </p:spPr>
      </p:pic>
      <p:pic>
        <p:nvPicPr>
          <p:cNvPr id="9" name="Picture 8"/>
          <p:cNvPicPr>
            <a:picLocks noChangeAspect="1"/>
          </p:cNvPicPr>
          <p:nvPr/>
        </p:nvPicPr>
        <p:blipFill>
          <a:blip r:embed="rId9" cstate="print"/>
          <a:stretch>
            <a:fillRect/>
          </a:stretch>
        </p:blipFill>
        <p:spPr>
          <a:xfrm>
            <a:off x="1285875" y="3716361"/>
            <a:ext cx="3680412" cy="1175784"/>
          </a:xfrm>
          <a:prstGeom prst="rect">
            <a:avLst/>
          </a:prstGeom>
        </p:spPr>
      </p:pic>
    </p:spTree>
    <p:extLst>
      <p:ext uri="{BB962C8B-B14F-4D97-AF65-F5344CB8AC3E}">
        <p14:creationId xmlns:p14="http://schemas.microsoft.com/office/powerpoint/2010/main" val="310982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09601" y="1295400"/>
            <a:ext cx="11010900" cy="5219700"/>
          </a:xfrm>
          <a:prstGeom prst="rect">
            <a:avLst/>
          </a:prstGeom>
          <a:noFill/>
          <a:ln w="9525">
            <a:noFill/>
            <a:miter lim="800000"/>
            <a:headEnd/>
            <a:tailEnd/>
          </a:ln>
          <a:effectLst/>
        </p:spPr>
      </p:pic>
      <p:sp>
        <p:nvSpPr>
          <p:cNvPr id="3" name="Title 1"/>
          <p:cNvSpPr txBox="1">
            <a:spLocks/>
          </p:cNvSpPr>
          <p:nvPr/>
        </p:nvSpPr>
        <p:spPr>
          <a:xfrm>
            <a:off x="914400" y="304800"/>
            <a:ext cx="10617200" cy="1092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Different Parts of Distillation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553" t="8134" r="16776" b="8313"/>
          <a:stretch/>
        </p:blipFill>
        <p:spPr>
          <a:xfrm>
            <a:off x="2313992" y="821094"/>
            <a:ext cx="7716416" cy="5281126"/>
          </a:xfrm>
          <a:prstGeom prst="rect">
            <a:avLst/>
          </a:prstGeom>
        </p:spPr>
      </p:pic>
    </p:spTree>
    <p:extLst>
      <p:ext uri="{BB962C8B-B14F-4D97-AF65-F5344CB8AC3E}">
        <p14:creationId xmlns:p14="http://schemas.microsoft.com/office/powerpoint/2010/main" val="6177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srcRect/>
          <a:stretch>
            <a:fillRect/>
          </a:stretch>
        </p:blipFill>
        <p:spPr bwMode="auto">
          <a:xfrm>
            <a:off x="769964" y="434715"/>
            <a:ext cx="10543891" cy="593813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5990" y="0"/>
            <a:ext cx="10409324" cy="6858000"/>
          </a:xfrm>
          <a:prstGeom prst="rect">
            <a:avLst/>
          </a:prstGeom>
        </p:spPr>
      </p:pic>
    </p:spTree>
    <p:extLst>
      <p:ext uri="{BB962C8B-B14F-4D97-AF65-F5344CB8AC3E}">
        <p14:creationId xmlns:p14="http://schemas.microsoft.com/office/powerpoint/2010/main" val="344775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9228" y="271461"/>
            <a:ext cx="11491682" cy="6464071"/>
          </a:xfrm>
          <a:prstGeom prst="rect">
            <a:avLst/>
          </a:prstGeom>
        </p:spPr>
      </p:pic>
    </p:spTree>
    <p:extLst>
      <p:ext uri="{BB962C8B-B14F-4D97-AF65-F5344CB8AC3E}">
        <p14:creationId xmlns:p14="http://schemas.microsoft.com/office/powerpoint/2010/main" val="174888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285" y="263979"/>
            <a:ext cx="11374363" cy="6398079"/>
          </a:xfrm>
          <a:prstGeom prst="rect">
            <a:avLst/>
          </a:prstGeom>
        </p:spPr>
      </p:pic>
    </p:spTree>
    <p:extLst>
      <p:ext uri="{BB962C8B-B14F-4D97-AF65-F5344CB8AC3E}">
        <p14:creationId xmlns:p14="http://schemas.microsoft.com/office/powerpoint/2010/main" val="1777166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171" y="250372"/>
            <a:ext cx="11335655" cy="6376306"/>
          </a:xfrm>
          <a:prstGeom prst="rect">
            <a:avLst/>
          </a:prstGeom>
        </p:spPr>
      </p:pic>
    </p:spTree>
    <p:extLst>
      <p:ext uri="{BB962C8B-B14F-4D97-AF65-F5344CB8AC3E}">
        <p14:creationId xmlns:p14="http://schemas.microsoft.com/office/powerpoint/2010/main" val="89524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25BFB-820F-4E27-8F1D-3BB280B1F431}"/>
              </a:ext>
            </a:extLst>
          </p:cNvPr>
          <p:cNvSpPr/>
          <p:nvPr/>
        </p:nvSpPr>
        <p:spPr>
          <a:xfrm>
            <a:off x="555521" y="439597"/>
            <a:ext cx="9783097" cy="5769272"/>
          </a:xfrm>
          <a:prstGeom prst="rect">
            <a:avLst/>
          </a:prstGeom>
        </p:spPr>
        <p:txBody>
          <a:bodyPr wrap="square">
            <a:spAutoFit/>
          </a:bodyPr>
          <a:lstStyle/>
          <a:p>
            <a:r>
              <a:rPr lang="en-US" sz="4000" b="1" dirty="0"/>
              <a:t>Introduction </a:t>
            </a:r>
          </a:p>
          <a:p>
            <a:endParaRPr lang="en-US" sz="4000" b="1" dirty="0"/>
          </a:p>
          <a:p>
            <a:r>
              <a:rPr lang="en-US" sz="2400" b="1" u="sng" dirty="0"/>
              <a:t>DISTILLATION PROCESSES</a:t>
            </a:r>
          </a:p>
          <a:p>
            <a:endParaRPr lang="en-US" sz="2800" b="1" dirty="0"/>
          </a:p>
          <a:p>
            <a:pPr>
              <a:lnSpc>
                <a:spcPct val="150000"/>
              </a:lnSpc>
            </a:pPr>
            <a:r>
              <a:rPr lang="en-US" sz="2000" dirty="0"/>
              <a:t>Distillation is the process of converting liquid into its </a:t>
            </a:r>
            <a:r>
              <a:rPr lang="en-US" sz="2000" dirty="0" err="1"/>
              <a:t>vapours</a:t>
            </a:r>
            <a:r>
              <a:rPr lang="en-US" sz="2000" dirty="0"/>
              <a:t> by heating and reconverting it again into liquid by condensing the </a:t>
            </a:r>
            <a:r>
              <a:rPr lang="en-US" sz="2000" dirty="0" err="1"/>
              <a:t>vapours</a:t>
            </a:r>
            <a:r>
              <a:rPr lang="en-US" sz="2000" dirty="0"/>
              <a:t>. It is  method of separating substances which differ in their </a:t>
            </a:r>
            <a:r>
              <a:rPr lang="en-US" sz="2000" dirty="0" err="1"/>
              <a:t>vapour</a:t>
            </a:r>
            <a:r>
              <a:rPr lang="en-US" sz="2000" dirty="0"/>
              <a:t> pressures(relative volatility).</a:t>
            </a:r>
          </a:p>
          <a:p>
            <a:pPr>
              <a:lnSpc>
                <a:spcPct val="150000"/>
              </a:lnSpc>
            </a:pPr>
            <a:endParaRPr lang="en-US" sz="2000" dirty="0"/>
          </a:p>
          <a:p>
            <a:pPr>
              <a:lnSpc>
                <a:spcPct val="150000"/>
              </a:lnSpc>
            </a:pPr>
            <a:r>
              <a:rPr lang="en-US" sz="2000" dirty="0"/>
              <a:t>The distillation process is carried out in an apparatus which consists of</a:t>
            </a:r>
          </a:p>
          <a:p>
            <a:pPr marL="457200" indent="-457200">
              <a:lnSpc>
                <a:spcPct val="150000"/>
              </a:lnSpc>
              <a:buAutoNum type="alphaLcParenBoth"/>
            </a:pPr>
            <a:r>
              <a:rPr lang="en-US" sz="2000" dirty="0"/>
              <a:t>Still, in which volatile material is boiled. </a:t>
            </a:r>
          </a:p>
          <a:p>
            <a:pPr marL="457200" indent="-457200">
              <a:lnSpc>
                <a:spcPct val="150000"/>
              </a:lnSpc>
              <a:buAutoNum type="alphaLcParenBoth"/>
            </a:pPr>
            <a:r>
              <a:rPr lang="en-US" sz="2000" dirty="0"/>
              <a:t>(b) Condenser, in which </a:t>
            </a:r>
            <a:r>
              <a:rPr lang="en-US" sz="2000" dirty="0" err="1"/>
              <a:t>vapours</a:t>
            </a:r>
            <a:r>
              <a:rPr lang="en-US" sz="2000" dirty="0"/>
              <a:t> are condensed. </a:t>
            </a:r>
          </a:p>
          <a:p>
            <a:pPr marL="457200" indent="-457200">
              <a:lnSpc>
                <a:spcPct val="150000"/>
              </a:lnSpc>
              <a:buAutoNum type="alphaLcParenBoth"/>
            </a:pPr>
            <a:r>
              <a:rPr lang="en-US" sz="2000" dirty="0"/>
              <a:t>(c) Receiver, in which distillate is collected. </a:t>
            </a:r>
          </a:p>
        </p:txBody>
      </p:sp>
    </p:spTree>
    <p:extLst>
      <p:ext uri="{BB962C8B-B14F-4D97-AF65-F5344CB8AC3E}">
        <p14:creationId xmlns:p14="http://schemas.microsoft.com/office/powerpoint/2010/main" val="42673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485" y="138792"/>
            <a:ext cx="11625941" cy="6539592"/>
          </a:xfrm>
          <a:prstGeom prst="rect">
            <a:avLst/>
          </a:prstGeom>
        </p:spPr>
      </p:pic>
    </p:spTree>
    <p:extLst>
      <p:ext uri="{BB962C8B-B14F-4D97-AF65-F5344CB8AC3E}">
        <p14:creationId xmlns:p14="http://schemas.microsoft.com/office/powerpoint/2010/main" val="4278598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742" y="130627"/>
            <a:ext cx="11785603" cy="6629402"/>
          </a:xfrm>
          <a:prstGeom prst="rect">
            <a:avLst/>
          </a:prstGeom>
        </p:spPr>
      </p:pic>
    </p:spTree>
    <p:extLst>
      <p:ext uri="{BB962C8B-B14F-4D97-AF65-F5344CB8AC3E}">
        <p14:creationId xmlns:p14="http://schemas.microsoft.com/office/powerpoint/2010/main" val="280126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257" y="231323"/>
            <a:ext cx="11517085" cy="6478360"/>
          </a:xfrm>
          <a:prstGeom prst="rect">
            <a:avLst/>
          </a:prstGeom>
        </p:spPr>
      </p:pic>
    </p:spTree>
    <p:extLst>
      <p:ext uri="{BB962C8B-B14F-4D97-AF65-F5344CB8AC3E}">
        <p14:creationId xmlns:p14="http://schemas.microsoft.com/office/powerpoint/2010/main" val="1315889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888" y="108857"/>
            <a:ext cx="11567884" cy="6506935"/>
          </a:xfrm>
          <a:prstGeom prst="rect">
            <a:avLst/>
          </a:prstGeom>
        </p:spPr>
      </p:pic>
    </p:spTree>
    <p:extLst>
      <p:ext uri="{BB962C8B-B14F-4D97-AF65-F5344CB8AC3E}">
        <p14:creationId xmlns:p14="http://schemas.microsoft.com/office/powerpoint/2010/main" val="1251754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085" y="0"/>
            <a:ext cx="11985172" cy="6741659"/>
          </a:xfrm>
          <a:prstGeom prst="rect">
            <a:avLst/>
          </a:prstGeom>
        </p:spPr>
      </p:pic>
    </p:spTree>
    <p:extLst>
      <p:ext uri="{BB962C8B-B14F-4D97-AF65-F5344CB8AC3E}">
        <p14:creationId xmlns:p14="http://schemas.microsoft.com/office/powerpoint/2010/main" val="337042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5057" y="187778"/>
            <a:ext cx="11495314" cy="6466114"/>
          </a:xfrm>
          <a:prstGeom prst="rect">
            <a:avLst/>
          </a:prstGeom>
        </p:spPr>
      </p:pic>
    </p:spTree>
    <p:extLst>
      <p:ext uri="{BB962C8B-B14F-4D97-AF65-F5344CB8AC3E}">
        <p14:creationId xmlns:p14="http://schemas.microsoft.com/office/powerpoint/2010/main" val="363545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971" y="0"/>
            <a:ext cx="11930742" cy="6711042"/>
          </a:xfrm>
          <a:prstGeom prst="rect">
            <a:avLst/>
          </a:prstGeom>
        </p:spPr>
      </p:pic>
    </p:spTree>
    <p:extLst>
      <p:ext uri="{BB962C8B-B14F-4D97-AF65-F5344CB8AC3E}">
        <p14:creationId xmlns:p14="http://schemas.microsoft.com/office/powerpoint/2010/main" val="4016599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87778"/>
            <a:ext cx="11538858" cy="6490608"/>
          </a:xfrm>
          <a:prstGeom prst="rect">
            <a:avLst/>
          </a:prstGeom>
        </p:spPr>
      </p:pic>
    </p:spTree>
    <p:extLst>
      <p:ext uri="{BB962C8B-B14F-4D97-AF65-F5344CB8AC3E}">
        <p14:creationId xmlns:p14="http://schemas.microsoft.com/office/powerpoint/2010/main" val="363298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6828" y="349703"/>
            <a:ext cx="11255828" cy="6331403"/>
          </a:xfrm>
          <a:prstGeom prst="rect">
            <a:avLst/>
          </a:prstGeom>
        </p:spPr>
      </p:pic>
    </p:spTree>
    <p:extLst>
      <p:ext uri="{BB962C8B-B14F-4D97-AF65-F5344CB8AC3E}">
        <p14:creationId xmlns:p14="http://schemas.microsoft.com/office/powerpoint/2010/main" val="412576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486" y="244926"/>
            <a:ext cx="11571514" cy="6508977"/>
          </a:xfrm>
          <a:prstGeom prst="rect">
            <a:avLst/>
          </a:prstGeom>
        </p:spPr>
      </p:pic>
    </p:spTree>
    <p:extLst>
      <p:ext uri="{BB962C8B-B14F-4D97-AF65-F5344CB8AC3E}">
        <p14:creationId xmlns:p14="http://schemas.microsoft.com/office/powerpoint/2010/main" val="103716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BD0F0-18A3-4668-8DF2-6EC6B69E1F4C}"/>
              </a:ext>
            </a:extLst>
          </p:cNvPr>
          <p:cNvSpPr/>
          <p:nvPr/>
        </p:nvSpPr>
        <p:spPr>
          <a:xfrm>
            <a:off x="1543665" y="1103274"/>
            <a:ext cx="8382000" cy="4220835"/>
          </a:xfrm>
          <a:prstGeom prst="rect">
            <a:avLst/>
          </a:prstGeom>
        </p:spPr>
        <p:txBody>
          <a:bodyPr wrap="square">
            <a:spAutoFit/>
          </a:bodyPr>
          <a:lstStyle/>
          <a:p>
            <a:r>
              <a:rPr lang="en-US" sz="2800" b="1" dirty="0"/>
              <a:t>TYPES OF DISTILLATION PROCESSES</a:t>
            </a:r>
          </a:p>
          <a:p>
            <a:r>
              <a:rPr lang="en-US" sz="2800" b="1" dirty="0"/>
              <a:t> </a:t>
            </a:r>
          </a:p>
          <a:p>
            <a:pPr>
              <a:lnSpc>
                <a:spcPct val="150000"/>
              </a:lnSpc>
            </a:pPr>
            <a:r>
              <a:rPr lang="en-US" sz="2400" dirty="0"/>
              <a:t>The following are the various types of distillations: </a:t>
            </a:r>
          </a:p>
          <a:p>
            <a:pPr marL="342900" indent="-342900">
              <a:lnSpc>
                <a:spcPct val="150000"/>
              </a:lnSpc>
              <a:buAutoNum type="arabicPeriod"/>
            </a:pPr>
            <a:r>
              <a:rPr lang="en-US" sz="2400" dirty="0"/>
              <a:t>Simple distillation </a:t>
            </a:r>
          </a:p>
          <a:p>
            <a:pPr marL="342900" indent="-342900">
              <a:lnSpc>
                <a:spcPct val="150000"/>
              </a:lnSpc>
              <a:buAutoNum type="arabicPeriod"/>
            </a:pPr>
            <a:r>
              <a:rPr lang="en-US" sz="2400" dirty="0"/>
              <a:t>Distillation under reduced pressure </a:t>
            </a:r>
          </a:p>
          <a:p>
            <a:pPr marL="342900" indent="-342900">
              <a:lnSpc>
                <a:spcPct val="150000"/>
              </a:lnSpc>
              <a:buAutoNum type="arabicPeriod"/>
            </a:pPr>
            <a:r>
              <a:rPr lang="en-US" sz="2400" dirty="0"/>
              <a:t>Fractional distillation </a:t>
            </a:r>
          </a:p>
          <a:p>
            <a:pPr marL="342900" indent="-342900">
              <a:lnSpc>
                <a:spcPct val="150000"/>
              </a:lnSpc>
              <a:buAutoNum type="arabicPeriod"/>
            </a:pPr>
            <a:r>
              <a:rPr lang="en-US" sz="2400" dirty="0"/>
              <a:t>Steam distillation </a:t>
            </a:r>
          </a:p>
          <a:p>
            <a:pPr marL="342900" indent="-342900">
              <a:lnSpc>
                <a:spcPct val="150000"/>
              </a:lnSpc>
              <a:buAutoNum type="arabicPeriod"/>
            </a:pPr>
            <a:r>
              <a:rPr lang="en-US" sz="2400" dirty="0"/>
              <a:t>Destructive distillation</a:t>
            </a:r>
          </a:p>
        </p:txBody>
      </p:sp>
    </p:spTree>
    <p:extLst>
      <p:ext uri="{BB962C8B-B14F-4D97-AF65-F5344CB8AC3E}">
        <p14:creationId xmlns:p14="http://schemas.microsoft.com/office/powerpoint/2010/main" val="3168019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5057" y="78242"/>
            <a:ext cx="11898086" cy="6692673"/>
          </a:xfrm>
          <a:prstGeom prst="rect">
            <a:avLst/>
          </a:prstGeom>
        </p:spPr>
      </p:pic>
    </p:spTree>
    <p:extLst>
      <p:ext uri="{BB962C8B-B14F-4D97-AF65-F5344CB8AC3E}">
        <p14:creationId xmlns:p14="http://schemas.microsoft.com/office/powerpoint/2010/main" val="816941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514" y="204786"/>
            <a:ext cx="11571514" cy="6508977"/>
          </a:xfrm>
          <a:prstGeom prst="rect">
            <a:avLst/>
          </a:prstGeom>
        </p:spPr>
      </p:pic>
    </p:spTree>
    <p:extLst>
      <p:ext uri="{BB962C8B-B14F-4D97-AF65-F5344CB8AC3E}">
        <p14:creationId xmlns:p14="http://schemas.microsoft.com/office/powerpoint/2010/main" val="570950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286" y="373516"/>
            <a:ext cx="11527972" cy="6484484"/>
          </a:xfrm>
          <a:prstGeom prst="rect">
            <a:avLst/>
          </a:prstGeom>
        </p:spPr>
      </p:pic>
    </p:spTree>
    <p:extLst>
      <p:ext uri="{BB962C8B-B14F-4D97-AF65-F5344CB8AC3E}">
        <p14:creationId xmlns:p14="http://schemas.microsoft.com/office/powerpoint/2010/main" val="149164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371" y="154441"/>
            <a:ext cx="11723914" cy="6594702"/>
          </a:xfrm>
          <a:prstGeom prst="rect">
            <a:avLst/>
          </a:prstGeom>
        </p:spPr>
      </p:pic>
    </p:spTree>
    <p:extLst>
      <p:ext uri="{BB962C8B-B14F-4D97-AF65-F5344CB8AC3E}">
        <p14:creationId xmlns:p14="http://schemas.microsoft.com/office/powerpoint/2010/main" val="2686232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83029"/>
            <a:ext cx="11484429" cy="6459992"/>
          </a:xfrm>
          <a:prstGeom prst="rect">
            <a:avLst/>
          </a:prstGeom>
        </p:spPr>
      </p:pic>
    </p:spTree>
    <p:extLst>
      <p:ext uri="{BB962C8B-B14F-4D97-AF65-F5344CB8AC3E}">
        <p14:creationId xmlns:p14="http://schemas.microsoft.com/office/powerpoint/2010/main" val="735293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592" y="185057"/>
            <a:ext cx="11645294" cy="6550478"/>
          </a:xfrm>
          <a:prstGeom prst="rect">
            <a:avLst/>
          </a:prstGeom>
        </p:spPr>
      </p:pic>
    </p:spTree>
    <p:extLst>
      <p:ext uri="{BB962C8B-B14F-4D97-AF65-F5344CB8AC3E}">
        <p14:creationId xmlns:p14="http://schemas.microsoft.com/office/powerpoint/2010/main" val="2515569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3061" y="311674"/>
            <a:ext cx="10954139" cy="6161703"/>
          </a:xfrm>
          <a:prstGeom prst="rect">
            <a:avLst/>
          </a:prstGeom>
        </p:spPr>
      </p:pic>
    </p:spTree>
    <p:extLst>
      <p:ext uri="{BB962C8B-B14F-4D97-AF65-F5344CB8AC3E}">
        <p14:creationId xmlns:p14="http://schemas.microsoft.com/office/powerpoint/2010/main" val="1535633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wermac.org/images/distillation_column11.gif"/>
          <p:cNvPicPr/>
          <p:nvPr/>
        </p:nvPicPr>
        <p:blipFill>
          <a:blip r:embed="rId3">
            <a:extLst>
              <a:ext uri="{28A0092B-C50C-407E-A947-70E740481C1C}">
                <a14:useLocalDpi xmlns:a14="http://schemas.microsoft.com/office/drawing/2010/main" val="0"/>
              </a:ext>
            </a:extLst>
          </a:blip>
          <a:srcRect/>
          <a:stretch>
            <a:fillRect/>
          </a:stretch>
        </p:blipFill>
        <p:spPr bwMode="auto">
          <a:xfrm>
            <a:off x="2619375" y="342900"/>
            <a:ext cx="6953250" cy="6172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6265889" y="209863"/>
            <a:ext cx="5321508" cy="6265888"/>
          </a:xfrm>
          <a:prstGeom prst="rect">
            <a:avLst/>
          </a:prstGeom>
          <a:noFill/>
          <a:ln>
            <a:noFill/>
          </a:ln>
        </p:spPr>
      </p:pic>
      <p:pic>
        <p:nvPicPr>
          <p:cNvPr id="3" name="Picture 2" descr="http://3.bp.blogspot.com/_jwzEb3tcs7U/TJIcr3YDRnI/AAAAAAAAAJE/I9EF8dBz3e4/s1600/flooding.png"/>
          <p:cNvPicPr/>
          <p:nvPr/>
        </p:nvPicPr>
        <p:blipFill>
          <a:blip r:embed="rId4">
            <a:extLst>
              <a:ext uri="{28A0092B-C50C-407E-A947-70E740481C1C}">
                <a14:useLocalDpi xmlns:a14="http://schemas.microsoft.com/office/drawing/2010/main" val="0"/>
              </a:ext>
            </a:extLst>
          </a:blip>
          <a:srcRect/>
          <a:stretch>
            <a:fillRect/>
          </a:stretch>
        </p:blipFill>
        <p:spPr bwMode="auto">
          <a:xfrm>
            <a:off x="464695" y="284813"/>
            <a:ext cx="5441430" cy="5981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distillationgroup.com/questions/08_Fig02.gif?136,178"/>
          <p:cNvPicPr/>
          <p:nvPr/>
        </p:nvPicPr>
        <p:blipFill>
          <a:blip r:embed="rId3">
            <a:extLst>
              <a:ext uri="{28A0092B-C50C-407E-A947-70E740481C1C}">
                <a14:useLocalDpi xmlns:a14="http://schemas.microsoft.com/office/drawing/2010/main" val="0"/>
              </a:ext>
            </a:extLst>
          </a:blip>
          <a:srcRect/>
          <a:stretch>
            <a:fillRect/>
          </a:stretch>
        </p:blipFill>
        <p:spPr bwMode="auto">
          <a:xfrm>
            <a:off x="899410" y="224854"/>
            <a:ext cx="4317167" cy="6220918"/>
          </a:xfrm>
          <a:prstGeom prst="rect">
            <a:avLst/>
          </a:prstGeom>
          <a:noFill/>
          <a:ln>
            <a:noFill/>
          </a:ln>
        </p:spPr>
      </p:pic>
      <p:pic>
        <p:nvPicPr>
          <p:cNvPr id="3" name="Picture 2" descr="http://www.cherd.ichemejournals.com/cms/attachment/2020817654/2040990021/gr1.jpg"/>
          <p:cNvPicPr/>
          <p:nvPr/>
        </p:nvPicPr>
        <p:blipFill>
          <a:blip r:embed="rId4">
            <a:extLst>
              <a:ext uri="{28A0092B-C50C-407E-A947-70E740481C1C}">
                <a14:useLocalDpi xmlns:a14="http://schemas.microsoft.com/office/drawing/2010/main" val="0"/>
              </a:ext>
            </a:extLst>
          </a:blip>
          <a:srcRect/>
          <a:stretch>
            <a:fillRect/>
          </a:stretch>
        </p:blipFill>
        <p:spPr bwMode="auto">
          <a:xfrm>
            <a:off x="6221185" y="899886"/>
            <a:ext cx="4911272" cy="38707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35635" y="243590"/>
            <a:ext cx="9602449" cy="1143000"/>
          </a:xfrm>
        </p:spPr>
        <p:txBody>
          <a:bodyPr>
            <a:normAutofit fontScale="90000"/>
          </a:bodyPr>
          <a:lstStyle/>
          <a:p>
            <a:pPr eaLnBrk="1" hangingPunct="1"/>
            <a:r>
              <a:rPr lang="en-US" altLang="ja-JP" b="1" dirty="0">
                <a:solidFill>
                  <a:srgbClr val="000000"/>
                </a:solidFill>
                <a:latin typeface="Arial" panose="020B0604020202020204" pitchFamily="34" charset="0"/>
                <a:ea typeface="ＭＳ Ｐゴシック" panose="020B0600070205080204" pitchFamily="34" charset="-128"/>
              </a:rPr>
              <a:t>TYPES OF DISTILLATION COLUMNS</a:t>
            </a:r>
          </a:p>
        </p:txBody>
      </p:sp>
      <p:sp>
        <p:nvSpPr>
          <p:cNvPr id="6147" name="Rectangle 3"/>
          <p:cNvSpPr>
            <a:spLocks noGrp="1" noChangeArrowheads="1"/>
          </p:cNvSpPr>
          <p:nvPr>
            <p:ph type="body" idx="1"/>
          </p:nvPr>
        </p:nvSpPr>
        <p:spPr>
          <a:xfrm>
            <a:off x="1828800" y="1600200"/>
            <a:ext cx="8839200" cy="4495800"/>
          </a:xfrm>
        </p:spPr>
        <p:txBody>
          <a:bodyPr>
            <a:normAutofit lnSpcReduction="10000"/>
          </a:bodyPr>
          <a:lstStyle/>
          <a:p>
            <a:pPr eaLnBrk="1" hangingPunct="1">
              <a:lnSpc>
                <a:spcPct val="90000"/>
              </a:lnSpc>
              <a:buFontTx/>
              <a:buNone/>
            </a:pPr>
            <a:r>
              <a:rPr lang="en-US" altLang="ja-JP" sz="2000" b="1">
                <a:latin typeface="Verdana" panose="020B0604030504040204" pitchFamily="34" charset="0"/>
                <a:ea typeface="ＭＳ Ｐゴシック" panose="020B0600070205080204" pitchFamily="34" charset="-128"/>
                <a:cs typeface="Arial" panose="020B0604020202020204" pitchFamily="34" charset="0"/>
              </a:rPr>
              <a:t>Batch and Continuous Columns</a:t>
            </a:r>
          </a:p>
          <a:p>
            <a:pPr eaLnBrk="1" hangingPunct="1">
              <a:lnSpc>
                <a:spcPct val="90000"/>
              </a:lnSpc>
              <a:buFontTx/>
              <a:buNone/>
            </a:pPr>
            <a:r>
              <a:rPr lang="en-US" altLang="ja-JP" sz="1400">
                <a:latin typeface="Verdana" panose="020B0604030504040204" pitchFamily="34" charset="0"/>
                <a:ea typeface="ＭＳ Ｐゴシック" panose="020B0600070205080204" pitchFamily="34" charset="-128"/>
                <a:cs typeface="Arial" panose="020B0604020202020204" pitchFamily="34" charset="0"/>
              </a:rPr>
              <a:t>	</a:t>
            </a:r>
            <a:r>
              <a:rPr lang="en-US" altLang="ja-JP" sz="2000">
                <a:latin typeface="Verdana" panose="020B0604030504040204" pitchFamily="34" charset="0"/>
                <a:ea typeface="ＭＳ Ｐゴシック" panose="020B0600070205080204" pitchFamily="34" charset="-128"/>
                <a:cs typeface="Arial" panose="020B0604020202020204" pitchFamily="34" charset="0"/>
              </a:rPr>
              <a:t>One way of classifying distillation column type is to look at how they are operated. Thus we have: </a:t>
            </a:r>
            <a:r>
              <a:rPr lang="en-US" altLang="ja-JP" sz="2000">
                <a:solidFill>
                  <a:srgbClr val="FF0000"/>
                </a:solidFill>
                <a:latin typeface="Verdana" panose="020B0604030504040204" pitchFamily="34" charset="0"/>
                <a:ea typeface="ＭＳ Ｐゴシック" panose="020B0600070205080204" pitchFamily="34" charset="-128"/>
                <a:cs typeface="Arial" panose="020B0604020202020204" pitchFamily="34" charset="0"/>
              </a:rPr>
              <a:t>batch </a:t>
            </a:r>
            <a:r>
              <a:rPr lang="en-US" altLang="ja-JP" sz="2000">
                <a:latin typeface="Verdana" panose="020B0604030504040204" pitchFamily="34" charset="0"/>
                <a:ea typeface="ＭＳ Ｐゴシック" panose="020B0600070205080204" pitchFamily="34" charset="-128"/>
                <a:cs typeface="Arial" panose="020B0604020202020204" pitchFamily="34" charset="0"/>
              </a:rPr>
              <a:t>and  </a:t>
            </a:r>
            <a:r>
              <a:rPr lang="en-US" altLang="ja-JP" sz="2000">
                <a:solidFill>
                  <a:srgbClr val="FF0000"/>
                </a:solidFill>
                <a:latin typeface="Verdana" panose="020B0604030504040204" pitchFamily="34" charset="0"/>
                <a:ea typeface="ＭＳ Ｐゴシック" panose="020B0600070205080204" pitchFamily="34" charset="-128"/>
                <a:cs typeface="Arial" panose="020B0604020202020204" pitchFamily="34" charset="0"/>
              </a:rPr>
              <a:t>continuous</a:t>
            </a:r>
            <a:r>
              <a:rPr lang="en-US" altLang="ja-JP" sz="2000">
                <a:latin typeface="Verdana" panose="020B0604030504040204" pitchFamily="34" charset="0"/>
                <a:ea typeface="ＭＳ Ｐゴシック" panose="020B0600070205080204" pitchFamily="34" charset="-128"/>
                <a:cs typeface="Arial" panose="020B0604020202020204" pitchFamily="34" charset="0"/>
              </a:rPr>
              <a:t> columns.</a:t>
            </a:r>
          </a:p>
          <a:p>
            <a:pPr eaLnBrk="1" hangingPunct="1">
              <a:lnSpc>
                <a:spcPct val="90000"/>
              </a:lnSpc>
              <a:buFontTx/>
              <a:buNone/>
            </a:pPr>
            <a:r>
              <a:rPr lang="en-US" altLang="ja-JP" sz="2000" b="1" u="sng">
                <a:latin typeface="Verdana" panose="020B0604030504040204" pitchFamily="34" charset="0"/>
                <a:ea typeface="ＭＳ Ｐゴシック" panose="020B0600070205080204" pitchFamily="34" charset="-128"/>
                <a:cs typeface="Arial" panose="020B0604020202020204" pitchFamily="34" charset="0"/>
              </a:rPr>
              <a:t>Batch Columns</a:t>
            </a:r>
            <a:endParaRPr lang="en-US" altLang="ja-JP" sz="2000">
              <a:latin typeface="Verdana" panose="020B0604030504040204" pitchFamily="34" charset="0"/>
              <a:ea typeface="ＭＳ Ｐゴシック" panose="020B0600070205080204" pitchFamily="34" charset="-128"/>
              <a:cs typeface="Arial" panose="020B0604020202020204" pitchFamily="34" charset="0"/>
            </a:endParaRPr>
          </a:p>
          <a:p>
            <a:pPr eaLnBrk="1" hangingPunct="1">
              <a:lnSpc>
                <a:spcPct val="90000"/>
              </a:lnSpc>
              <a:buFontTx/>
              <a:buNone/>
            </a:pPr>
            <a:r>
              <a:rPr lang="en-US" altLang="ja-JP" sz="2000">
                <a:latin typeface="Verdana" panose="020B0604030504040204" pitchFamily="34" charset="0"/>
                <a:ea typeface="ＭＳ Ｐゴシック" panose="020B0600070205080204" pitchFamily="34" charset="-128"/>
                <a:cs typeface="Arial" panose="020B0604020202020204" pitchFamily="34" charset="0"/>
              </a:rPr>
              <a:t>	In batch operation</a:t>
            </a:r>
            <a:r>
              <a:rPr lang="en-US" altLang="ja-JP" sz="1800">
                <a:latin typeface="Verdana" panose="020B0604030504040204" pitchFamily="34" charset="0"/>
                <a:ea typeface="ＭＳ Ｐゴシック" panose="020B0600070205080204" pitchFamily="34" charset="-128"/>
                <a:cs typeface="Arial" panose="020B0604020202020204" pitchFamily="34" charset="0"/>
              </a:rPr>
              <a:t>, </a:t>
            </a:r>
            <a:r>
              <a:rPr lang="en-US" altLang="ja-JP" sz="2000">
                <a:latin typeface="Verdana" panose="020B0604030504040204" pitchFamily="34" charset="0"/>
                <a:ea typeface="ＭＳ Ｐゴシック" panose="020B0600070205080204" pitchFamily="34" charset="-128"/>
                <a:cs typeface="Arial" panose="020B0604020202020204" pitchFamily="34" charset="0"/>
              </a:rPr>
              <a:t>the feed to the column is introduced batch-wise. That is, the column is charged with a 'batch' and then the distillation process is carried out. When the desired task is achieved, a next batch of feed is introduced.</a:t>
            </a:r>
          </a:p>
          <a:p>
            <a:pPr eaLnBrk="1" hangingPunct="1">
              <a:lnSpc>
                <a:spcPct val="90000"/>
              </a:lnSpc>
              <a:buFontTx/>
              <a:buNone/>
            </a:pPr>
            <a:r>
              <a:rPr lang="en-US" altLang="ja-JP" sz="2000" b="1" u="sng">
                <a:latin typeface="Verdana" panose="020B0604030504040204" pitchFamily="34" charset="0"/>
                <a:ea typeface="ＭＳ Ｐゴシック" panose="020B0600070205080204" pitchFamily="34" charset="-128"/>
                <a:cs typeface="Arial" panose="020B0604020202020204" pitchFamily="34" charset="0"/>
              </a:rPr>
              <a:t>Continuous Columns</a:t>
            </a:r>
            <a:endParaRPr lang="en-US" altLang="ja-JP" sz="2000">
              <a:latin typeface="Verdana" panose="020B0604030504040204" pitchFamily="34" charset="0"/>
              <a:ea typeface="ＭＳ Ｐゴシック" panose="020B0600070205080204" pitchFamily="34" charset="-128"/>
              <a:cs typeface="Arial" panose="020B0604020202020204" pitchFamily="34" charset="0"/>
            </a:endParaRPr>
          </a:p>
          <a:p>
            <a:pPr eaLnBrk="1" hangingPunct="1">
              <a:lnSpc>
                <a:spcPct val="90000"/>
              </a:lnSpc>
              <a:buFontTx/>
              <a:buNone/>
            </a:pPr>
            <a:r>
              <a:rPr lang="en-US" altLang="ja-JP" sz="2000">
                <a:latin typeface="Verdana" panose="020B0604030504040204" pitchFamily="34" charset="0"/>
                <a:ea typeface="ＭＳ Ｐゴシック" panose="020B0600070205080204" pitchFamily="34" charset="-128"/>
                <a:cs typeface="Arial" panose="020B0604020202020204" pitchFamily="34" charset="0"/>
              </a:rPr>
              <a:t>	In contrast, continuous columns process a continuous feed stream. No interruptions occur unless there is a problem with the column or surrounding process units. They are capable of handling high throughputs and are the most common of the two types. We shall concentrate only on this class of columns.</a:t>
            </a:r>
          </a:p>
          <a:p>
            <a:pPr eaLnBrk="1" hangingPunct="1">
              <a:lnSpc>
                <a:spcPct val="90000"/>
              </a:lnSpc>
              <a:buFontTx/>
              <a:buNone/>
            </a:pPr>
            <a:endParaRPr lang="en-US" altLang="ja-JP" sz="200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66249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wermac.org/images/distillation_column8.jpg"/>
          <p:cNvPicPr/>
          <p:nvPr/>
        </p:nvPicPr>
        <p:blipFill>
          <a:blip r:embed="rId3">
            <a:extLst>
              <a:ext uri="{28A0092B-C50C-407E-A947-70E740481C1C}">
                <a14:useLocalDpi xmlns:a14="http://schemas.microsoft.com/office/drawing/2010/main" val="0"/>
              </a:ext>
            </a:extLst>
          </a:blip>
          <a:srcRect/>
          <a:stretch>
            <a:fillRect/>
          </a:stretch>
        </p:blipFill>
        <p:spPr bwMode="auto">
          <a:xfrm>
            <a:off x="1873770" y="584616"/>
            <a:ext cx="7698855" cy="587614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wermac.org/images/distillation_column5.gif"/>
          <p:cNvPicPr/>
          <p:nvPr/>
        </p:nvPicPr>
        <p:blipFill>
          <a:blip r:embed="rId3">
            <a:extLst>
              <a:ext uri="{28A0092B-C50C-407E-A947-70E740481C1C}">
                <a14:useLocalDpi xmlns:a14="http://schemas.microsoft.com/office/drawing/2010/main" val="0"/>
              </a:ext>
            </a:extLst>
          </a:blip>
          <a:srcRect/>
          <a:stretch>
            <a:fillRect/>
          </a:stretch>
        </p:blipFill>
        <p:spPr bwMode="auto">
          <a:xfrm>
            <a:off x="2274601" y="347272"/>
            <a:ext cx="6953250" cy="2895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3538" y="429209"/>
            <a:ext cx="7615238" cy="6062078"/>
          </a:xfrm>
          <a:prstGeom prst="rect">
            <a:avLst/>
          </a:prstGeom>
        </p:spPr>
      </p:pic>
    </p:spTree>
    <p:extLst>
      <p:ext uri="{BB962C8B-B14F-4D97-AF65-F5344CB8AC3E}">
        <p14:creationId xmlns:p14="http://schemas.microsoft.com/office/powerpoint/2010/main" val="416209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3"/>
          <a:srcRect/>
          <a:stretch>
            <a:fillRect/>
          </a:stretch>
        </p:blipFill>
        <p:spPr bwMode="auto">
          <a:xfrm>
            <a:off x="3029695" y="284813"/>
            <a:ext cx="5376212" cy="3767272"/>
          </a:xfrm>
          <a:prstGeom prst="rect">
            <a:avLst/>
          </a:prstGeom>
          <a:noFill/>
          <a:ln w="9525">
            <a:noFill/>
            <a:miter lim="800000"/>
            <a:headEnd/>
            <a:tailEnd/>
          </a:ln>
          <a:effectLst/>
        </p:spPr>
      </p:pic>
      <p:pic>
        <p:nvPicPr>
          <p:cNvPr id="3" name="Picture 2" descr="http://www.wermac.org/images/distillation_column6.gif"/>
          <p:cNvPicPr/>
          <p:nvPr/>
        </p:nvPicPr>
        <p:blipFill>
          <a:blip r:embed="rId4">
            <a:extLst>
              <a:ext uri="{28A0092B-C50C-407E-A947-70E740481C1C}">
                <a14:useLocalDpi xmlns:a14="http://schemas.microsoft.com/office/drawing/2010/main" val="0"/>
              </a:ext>
            </a:extLst>
          </a:blip>
          <a:srcRect/>
          <a:stretch>
            <a:fillRect/>
          </a:stretch>
        </p:blipFill>
        <p:spPr bwMode="auto">
          <a:xfrm>
            <a:off x="2124699" y="4667563"/>
            <a:ext cx="6953250" cy="1600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5388" y="666750"/>
            <a:ext cx="7157116" cy="5548312"/>
          </a:xfrm>
          <a:prstGeom prst="rect">
            <a:avLst/>
          </a:prstGeom>
        </p:spPr>
      </p:pic>
    </p:spTree>
    <p:extLst>
      <p:ext uri="{BB962C8B-B14F-4D97-AF65-F5344CB8AC3E}">
        <p14:creationId xmlns:p14="http://schemas.microsoft.com/office/powerpoint/2010/main" val="2662460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812800" y="381000"/>
            <a:ext cx="4241800" cy="2724150"/>
          </a:xfrm>
          <a:prstGeom prst="rect">
            <a:avLst/>
          </a:prstGeom>
          <a:noFill/>
          <a:ln w="9525">
            <a:noFill/>
            <a:miter lim="800000"/>
            <a:headEnd/>
            <a:tailEnd/>
          </a:ln>
          <a:effectLst/>
        </p:spPr>
      </p:pic>
      <p:sp>
        <p:nvSpPr>
          <p:cNvPr id="3" name="Rectangle 2"/>
          <p:cNvSpPr/>
          <p:nvPr/>
        </p:nvSpPr>
        <p:spPr>
          <a:xfrm>
            <a:off x="1930400" y="3276600"/>
            <a:ext cx="1384418" cy="369332"/>
          </a:xfrm>
          <a:prstGeom prst="rect">
            <a:avLst/>
          </a:prstGeom>
        </p:spPr>
        <p:txBody>
          <a:bodyPr wrap="none">
            <a:spAutoFit/>
          </a:bodyPr>
          <a:lstStyle/>
          <a:p>
            <a:r>
              <a:rPr lang="en-US" b="1" dirty="0"/>
              <a:t>Bubble caps </a:t>
            </a:r>
            <a:endParaRPr lang="en-US" dirty="0"/>
          </a:p>
        </p:txBody>
      </p:sp>
      <p:pic>
        <p:nvPicPr>
          <p:cNvPr id="3075" name="Picture 3"/>
          <p:cNvPicPr>
            <a:picLocks noChangeAspect="1" noChangeArrowheads="1"/>
          </p:cNvPicPr>
          <p:nvPr/>
        </p:nvPicPr>
        <p:blipFill>
          <a:blip r:embed="rId4"/>
          <a:srcRect/>
          <a:stretch>
            <a:fillRect/>
          </a:stretch>
        </p:blipFill>
        <p:spPr bwMode="auto">
          <a:xfrm>
            <a:off x="203201" y="4038601"/>
            <a:ext cx="6464300" cy="1857375"/>
          </a:xfrm>
          <a:prstGeom prst="rect">
            <a:avLst/>
          </a:prstGeom>
          <a:noFill/>
          <a:ln w="9525">
            <a:noFill/>
            <a:miter lim="800000"/>
            <a:headEnd/>
            <a:tailEnd/>
          </a:ln>
          <a:effectLst/>
        </p:spPr>
      </p:pic>
      <p:sp>
        <p:nvSpPr>
          <p:cNvPr id="5" name="Rectangle 4"/>
          <p:cNvSpPr/>
          <p:nvPr/>
        </p:nvSpPr>
        <p:spPr>
          <a:xfrm>
            <a:off x="1930400" y="6172200"/>
            <a:ext cx="1181670" cy="369332"/>
          </a:xfrm>
          <a:prstGeom prst="rect">
            <a:avLst/>
          </a:prstGeom>
        </p:spPr>
        <p:txBody>
          <a:bodyPr wrap="none">
            <a:spAutoFit/>
          </a:bodyPr>
          <a:lstStyle/>
          <a:p>
            <a:r>
              <a:rPr lang="en-US" b="1" dirty="0"/>
              <a:t>Valve tray </a:t>
            </a:r>
            <a:endParaRPr lang="en-US" dirty="0"/>
          </a:p>
        </p:txBody>
      </p:sp>
      <p:pic>
        <p:nvPicPr>
          <p:cNvPr id="3076" name="Picture 4"/>
          <p:cNvPicPr>
            <a:picLocks noChangeAspect="1" noChangeArrowheads="1"/>
          </p:cNvPicPr>
          <p:nvPr/>
        </p:nvPicPr>
        <p:blipFill>
          <a:blip r:embed="rId5"/>
          <a:srcRect/>
          <a:stretch>
            <a:fillRect/>
          </a:stretch>
        </p:blipFill>
        <p:spPr bwMode="auto">
          <a:xfrm>
            <a:off x="5588001" y="685801"/>
            <a:ext cx="6337300" cy="1762125"/>
          </a:xfrm>
          <a:prstGeom prst="rect">
            <a:avLst/>
          </a:prstGeom>
          <a:noFill/>
          <a:ln w="9525">
            <a:noFill/>
            <a:miter lim="800000"/>
            <a:headEnd/>
            <a:tailEnd/>
          </a:ln>
          <a:effectLst/>
        </p:spPr>
      </p:pic>
      <p:sp>
        <p:nvSpPr>
          <p:cNvPr id="7" name="Rectangle 6"/>
          <p:cNvSpPr/>
          <p:nvPr/>
        </p:nvSpPr>
        <p:spPr>
          <a:xfrm>
            <a:off x="7112001" y="2667000"/>
            <a:ext cx="1167627" cy="369332"/>
          </a:xfrm>
          <a:prstGeom prst="rect">
            <a:avLst/>
          </a:prstGeom>
        </p:spPr>
        <p:txBody>
          <a:bodyPr wrap="none">
            <a:spAutoFit/>
          </a:bodyPr>
          <a:lstStyle/>
          <a:p>
            <a:r>
              <a:rPr lang="en-US" b="1" dirty="0"/>
              <a:t>Sieve tray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wermac.org/images/distillation_column12.jpg"/>
          <p:cNvPicPr/>
          <p:nvPr/>
        </p:nvPicPr>
        <p:blipFill>
          <a:blip r:embed="rId3">
            <a:extLst>
              <a:ext uri="{28A0092B-C50C-407E-A947-70E740481C1C}">
                <a14:useLocalDpi xmlns:a14="http://schemas.microsoft.com/office/drawing/2010/main" val="0"/>
              </a:ext>
            </a:extLst>
          </a:blip>
          <a:srcRect/>
          <a:stretch>
            <a:fillRect/>
          </a:stretch>
        </p:blipFill>
        <p:spPr bwMode="auto">
          <a:xfrm>
            <a:off x="1933730" y="224852"/>
            <a:ext cx="8049719" cy="63558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3795" name="Rectangle 3"/>
          <p:cNvSpPr>
            <a:spLocks noGrp="1" noChangeArrowheads="1"/>
          </p:cNvSpPr>
          <p:nvPr>
            <p:ph type="body" idx="1"/>
          </p:nvPr>
        </p:nvSpPr>
        <p:spPr>
          <a:xfrm>
            <a:off x="853190" y="2605114"/>
            <a:ext cx="10659256" cy="1936906"/>
          </a:xfrm>
        </p:spPr>
        <p:txBody>
          <a:bodyPr/>
          <a:lstStyle/>
          <a:p>
            <a:pPr eaLnBrk="1" hangingPunct="1">
              <a:buFontTx/>
              <a:buNone/>
            </a:pPr>
            <a:r>
              <a:rPr lang="en-US" altLang="ja-JP" sz="2400" dirty="0">
                <a:latin typeface="Verdana" pitchFamily="34" charset="0"/>
                <a:ea typeface="ＭＳ Ｐゴシック" charset="-128"/>
              </a:rPr>
              <a:t>  Distillation columns are designed based on the boiling point properties of the components in the mixtures being separated. Thus the sizes, particularly the height, of distillation columns are determined by the </a:t>
            </a:r>
            <a:r>
              <a:rPr lang="en-US" altLang="ja-JP" sz="2400" dirty="0" err="1">
                <a:latin typeface="Verdana" pitchFamily="34" charset="0"/>
                <a:ea typeface="ＭＳ Ｐゴシック" charset="-128"/>
              </a:rPr>
              <a:t>vapour</a:t>
            </a:r>
            <a:r>
              <a:rPr lang="en-US" altLang="ja-JP" sz="2400" dirty="0">
                <a:latin typeface="Verdana" pitchFamily="34" charset="0"/>
                <a:ea typeface="ＭＳ Ｐゴシック" charset="-128"/>
              </a:rPr>
              <a:t> liquid equilibrium (VLE) data for the mixtures.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hemguide.co.uk/physical/phaseeqia/bpcompi4.gif"/>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7993" y="629587"/>
            <a:ext cx="4943475" cy="3957403"/>
          </a:xfrm>
          <a:prstGeom prst="rect">
            <a:avLst/>
          </a:prstGeom>
          <a:noFill/>
          <a:ln>
            <a:noFill/>
          </a:ln>
        </p:spPr>
      </p:pic>
      <p:pic>
        <p:nvPicPr>
          <p:cNvPr id="3" name="Picture 2" descr="http://en.citizendium.org/images/1/12/Binary_Boiling_Point_Diagram.p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384873" y="302770"/>
            <a:ext cx="4872740" cy="4658974"/>
          </a:xfrm>
          <a:prstGeom prst="rect">
            <a:avLst/>
          </a:prstGeom>
          <a:noFill/>
          <a:ln>
            <a:noFill/>
          </a:ln>
        </p:spPr>
      </p:pic>
      <p:sp>
        <p:nvSpPr>
          <p:cNvPr id="4" name="Rectangle 3"/>
          <p:cNvSpPr/>
          <p:nvPr/>
        </p:nvSpPr>
        <p:spPr>
          <a:xfrm>
            <a:off x="1517661" y="4923233"/>
            <a:ext cx="9134808"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Binary boiling point diagram  (T-</a:t>
            </a:r>
            <a:r>
              <a:rPr lang="en-U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xy</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a:t>
            </a:r>
          </a:p>
        </p:txBody>
      </p:sp>
      <p:sp>
        <p:nvSpPr>
          <p:cNvPr id="5" name="Rectangle 4"/>
          <p:cNvSpPr/>
          <p:nvPr/>
        </p:nvSpPr>
        <p:spPr>
          <a:xfrm>
            <a:off x="299802" y="5751918"/>
            <a:ext cx="11602387" cy="646331"/>
          </a:xfrm>
          <a:prstGeom prst="rect">
            <a:avLst/>
          </a:prstGeom>
        </p:spPr>
        <p:txBody>
          <a:bodyPr wrap="square">
            <a:spAutoFit/>
          </a:bodyPr>
          <a:lstStyle/>
          <a:p>
            <a:r>
              <a:rPr lang="en-US" altLang="ja-JP" b="1" dirty="0">
                <a:latin typeface="Arial" pitchFamily="34" charset="0"/>
                <a:ea typeface="ＭＳ Ｐゴシック" charset="-128"/>
                <a:cs typeface="Arial" pitchFamily="34" charset="0"/>
              </a:rPr>
              <a:t>The </a:t>
            </a:r>
            <a:r>
              <a:rPr lang="en-US" altLang="ja-JP" b="1" dirty="0">
                <a:solidFill>
                  <a:srgbClr val="FF0000"/>
                </a:solidFill>
                <a:latin typeface="Arial" pitchFamily="34" charset="0"/>
                <a:ea typeface="ＭＳ Ｐゴシック" charset="-128"/>
                <a:cs typeface="Arial" pitchFamily="34" charset="0"/>
              </a:rPr>
              <a:t>boiling point diagram</a:t>
            </a:r>
            <a:r>
              <a:rPr lang="en-US" altLang="ja-JP" b="1" dirty="0">
                <a:latin typeface="Arial" pitchFamily="34" charset="0"/>
                <a:ea typeface="ＭＳ Ｐゴシック" charset="-128"/>
                <a:cs typeface="Arial" pitchFamily="34" charset="0"/>
              </a:rPr>
              <a:t> shows how the equilibrium compositions of the components in a liquid mixture vary with temperature at a fixed pressure. </a:t>
            </a:r>
            <a:endParaRPr lang="en-US" b="1" dirty="0">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old.iupac.org/didac/Didac%20Eng/Didac05/Content/Diagram/ST07a.jpg"/>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200" y="290286"/>
            <a:ext cx="9564914" cy="63572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44775" y="266946"/>
            <a:ext cx="4716571" cy="2731087"/>
          </a:xfrm>
          <a:prstGeom prst="rect">
            <a:avLst/>
          </a:prstGeom>
          <a:noFill/>
          <a:ln w="9525">
            <a:noFill/>
            <a:miter lim="800000"/>
            <a:headEnd/>
            <a:tailEnd/>
          </a:ln>
          <a:effectLst/>
        </p:spPr>
      </p:pic>
      <p:sp>
        <p:nvSpPr>
          <p:cNvPr id="5" name="Rectangle 4"/>
          <p:cNvSpPr/>
          <p:nvPr/>
        </p:nvSpPr>
        <p:spPr>
          <a:xfrm>
            <a:off x="872427" y="3139403"/>
            <a:ext cx="2993320"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Batch Still Distillation Process</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4640234" y="3072984"/>
            <a:ext cx="7301150" cy="3384498"/>
          </a:xfrm>
          <a:prstGeom prst="rect">
            <a:avLst/>
          </a:prstGeom>
          <a:noFill/>
          <a:ln w="9525">
            <a:noFill/>
            <a:miter lim="800000"/>
            <a:headEnd/>
            <a:tailEnd/>
          </a:ln>
          <a:effectLst/>
        </p:spPr>
      </p:pic>
      <p:sp>
        <p:nvSpPr>
          <p:cNvPr id="7" name="Rectangle 6"/>
          <p:cNvSpPr/>
          <p:nvPr/>
        </p:nvSpPr>
        <p:spPr>
          <a:xfrm>
            <a:off x="7299726" y="2419875"/>
            <a:ext cx="2483500"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Still Distillation in Series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DISTILLATION PRINCIPLES</a:t>
            </a:r>
          </a:p>
        </p:txBody>
      </p:sp>
      <p:sp>
        <p:nvSpPr>
          <p:cNvPr id="30723" name="Rectangle 3"/>
          <p:cNvSpPr>
            <a:spLocks noGrp="1" noChangeArrowheads="1"/>
          </p:cNvSpPr>
          <p:nvPr>
            <p:ph type="body" idx="1"/>
          </p:nvPr>
        </p:nvSpPr>
        <p:spPr/>
        <p:txBody>
          <a:bodyPr/>
          <a:lstStyle/>
          <a:p>
            <a:pPr eaLnBrk="1" hangingPunct="1">
              <a:buFontTx/>
              <a:buNone/>
            </a:pPr>
            <a:r>
              <a:rPr lang="en-US" altLang="ja-JP" sz="2400">
                <a:latin typeface="Verdana" pitchFamily="34" charset="0"/>
                <a:ea typeface="ＭＳ Ｐゴシック" charset="-128"/>
              </a:rPr>
              <a:t>The </a:t>
            </a:r>
            <a:r>
              <a:rPr lang="en-US" altLang="ja-JP" sz="2400" b="1">
                <a:latin typeface="Verdana" pitchFamily="34" charset="0"/>
                <a:ea typeface="ＭＳ Ｐゴシック" charset="-128"/>
              </a:rPr>
              <a:t>dew-point is the temperature at which the saturated vapour starts to condense</a:t>
            </a:r>
            <a:r>
              <a:rPr lang="en-US" altLang="ja-JP" sz="2400">
                <a:latin typeface="Verdana" pitchFamily="34" charset="0"/>
                <a:ea typeface="ＭＳ Ｐゴシック" charset="-128"/>
              </a:rPr>
              <a:t>. </a:t>
            </a:r>
          </a:p>
          <a:p>
            <a:pPr eaLnBrk="1" hangingPunct="1">
              <a:buFontTx/>
              <a:buNone/>
            </a:pPr>
            <a:r>
              <a:rPr lang="en-US" altLang="ja-JP" sz="2400">
                <a:latin typeface="Verdana" pitchFamily="34" charset="0"/>
                <a:ea typeface="ＭＳ Ｐゴシック" charset="-128"/>
              </a:rPr>
              <a:t>The </a:t>
            </a:r>
            <a:r>
              <a:rPr lang="en-US" altLang="ja-JP" sz="2400" b="1">
                <a:latin typeface="Verdana" pitchFamily="34" charset="0"/>
                <a:ea typeface="ＭＳ Ｐゴシック" charset="-128"/>
              </a:rPr>
              <a:t>bubble-point is the temperature at which the liquid starts to boil</a:t>
            </a:r>
            <a:r>
              <a:rPr lang="en-US" altLang="ja-JP" sz="2400">
                <a:latin typeface="Verdana" pitchFamily="34" charset="0"/>
                <a:ea typeface="ＭＳ Ｐゴシック" charset="-128"/>
              </a:rPr>
              <a:t>.</a:t>
            </a:r>
          </a:p>
          <a:p>
            <a:pPr eaLnBrk="1" hangingPunct="1">
              <a:buFontTx/>
              <a:buNone/>
            </a:pPr>
            <a:r>
              <a:rPr lang="en-US" altLang="ja-JP" sz="2400">
                <a:latin typeface="Verdana" pitchFamily="34" charset="0"/>
                <a:ea typeface="ＭＳ Ｐゴシック" charset="-128"/>
              </a:rPr>
              <a:t>The region above the dew-point curve shows the equilibrium composition of the </a:t>
            </a:r>
            <a:r>
              <a:rPr lang="en-US" altLang="ja-JP" sz="2400">
                <a:solidFill>
                  <a:srgbClr val="FF0000"/>
                </a:solidFill>
                <a:latin typeface="Verdana" pitchFamily="34" charset="0"/>
                <a:ea typeface="ＭＳ Ｐゴシック" charset="-128"/>
              </a:rPr>
              <a:t>superheated </a:t>
            </a:r>
            <a:r>
              <a:rPr lang="en-US" altLang="ja-JP" sz="2400">
                <a:latin typeface="Verdana" pitchFamily="34" charset="0"/>
                <a:ea typeface="ＭＳ Ｐゴシック" charset="-128"/>
              </a:rPr>
              <a:t>vapour while the region below the bubble-point curve shows the equilibrium composition of the </a:t>
            </a:r>
            <a:r>
              <a:rPr lang="en-US" altLang="ja-JP" sz="2400">
                <a:solidFill>
                  <a:srgbClr val="FF0000"/>
                </a:solidFill>
                <a:latin typeface="Verdana" pitchFamily="34" charset="0"/>
                <a:ea typeface="ＭＳ Ｐゴシック" charset="-128"/>
              </a:rPr>
              <a:t>subcooled</a:t>
            </a:r>
            <a:r>
              <a:rPr lang="en-US" altLang="ja-JP" sz="2400">
                <a:latin typeface="Verdana" pitchFamily="34" charset="0"/>
                <a:ea typeface="ＭＳ Ｐゴシック" charset="-128"/>
              </a:rPr>
              <a:t> liquid.</a:t>
            </a:r>
          </a:p>
          <a:p>
            <a:pPr eaLnBrk="1" hangingPunct="1">
              <a:buFontTx/>
              <a:buNone/>
            </a:pPr>
            <a:endParaRPr lang="en-US" altLang="ja-JP" sz="2400">
              <a:ea typeface="ＭＳ Ｐゴシック"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4819" name="Rectangle 3"/>
          <p:cNvSpPr>
            <a:spLocks noGrp="1" noChangeArrowheads="1"/>
          </p:cNvSpPr>
          <p:nvPr>
            <p:ph type="body" idx="1"/>
          </p:nvPr>
        </p:nvSpPr>
        <p:spPr>
          <a:xfrm>
            <a:off x="179883" y="2232286"/>
            <a:ext cx="6775554" cy="3239125"/>
          </a:xfrm>
        </p:spPr>
        <p:txBody>
          <a:bodyPr>
            <a:normAutofit/>
          </a:bodyPr>
          <a:lstStyle/>
          <a:p>
            <a:pPr eaLnBrk="1" hangingPunct="1">
              <a:lnSpc>
                <a:spcPct val="90000"/>
              </a:lnSpc>
              <a:buFontTx/>
              <a:buNone/>
            </a:pPr>
            <a:r>
              <a:rPr lang="ja-JP" altLang="en-US" sz="2000" b="1">
                <a:latin typeface="Arial" charset="0"/>
                <a:ea typeface="ＭＳ Ｐゴシック" charset="-128"/>
              </a:rPr>
              <a:t>	</a:t>
            </a:r>
            <a:r>
              <a:rPr lang="en-US" altLang="ja-JP" sz="2000" b="1" dirty="0" err="1">
                <a:latin typeface="Arial" charset="0"/>
                <a:ea typeface="ＭＳ Ｐゴシック" charset="-128"/>
              </a:rPr>
              <a:t>Vapour</a:t>
            </a:r>
            <a:r>
              <a:rPr lang="en-US" altLang="ja-JP" sz="2000" b="1" dirty="0">
                <a:latin typeface="Arial" charset="0"/>
                <a:ea typeface="ＭＳ Ｐゴシック" charset="-128"/>
              </a:rPr>
              <a:t>-Liquid-Equilibrium (VLE) Curves</a:t>
            </a:r>
          </a:p>
          <a:p>
            <a:pPr eaLnBrk="1" hangingPunct="1">
              <a:lnSpc>
                <a:spcPct val="90000"/>
              </a:lnSpc>
              <a:buFontTx/>
              <a:buNone/>
            </a:pPr>
            <a:r>
              <a:rPr lang="en-US" altLang="ja-JP" sz="2000" dirty="0">
                <a:latin typeface="Verdana" pitchFamily="34" charset="0"/>
                <a:ea typeface="ＭＳ Ｐゴシック" charset="-128"/>
              </a:rPr>
              <a:t> 	Constant pressure VLE data is obtained from </a:t>
            </a:r>
            <a:r>
              <a:rPr lang="en-US" altLang="ja-JP" sz="2000" dirty="0">
                <a:latin typeface="Verdana" pitchFamily="34" charset="0"/>
                <a:ea typeface="ＭＳ Ｐゴシック" charset="-128"/>
                <a:hlinkClick r:id="rId3"/>
              </a:rPr>
              <a:t>boiling point diagrams</a:t>
            </a:r>
            <a:r>
              <a:rPr lang="en-US" altLang="ja-JP" sz="2000" dirty="0">
                <a:latin typeface="Verdana" pitchFamily="34" charset="0"/>
                <a:ea typeface="ＭＳ Ｐゴシック" charset="-128"/>
              </a:rPr>
              <a:t>. VLE data of binary mixtures is often presented as a plot, as shown in the figure on the right. The VLE plot expresses the bubble-point and the dew-point of a binary mixture at constant pressure. The curved line is called the </a:t>
            </a:r>
            <a:r>
              <a:rPr lang="en-US" altLang="ja-JP" sz="2000" dirty="0">
                <a:solidFill>
                  <a:srgbClr val="FF0000"/>
                </a:solidFill>
                <a:latin typeface="Verdana" pitchFamily="34" charset="0"/>
                <a:ea typeface="ＭＳ Ｐゴシック" charset="-128"/>
              </a:rPr>
              <a:t>equilibrium line</a:t>
            </a:r>
            <a:r>
              <a:rPr lang="en-US" altLang="ja-JP" sz="2000" dirty="0">
                <a:latin typeface="Verdana" pitchFamily="34" charset="0"/>
                <a:ea typeface="ＭＳ Ｐゴシック" charset="-128"/>
              </a:rPr>
              <a:t> and describes the compositions of the liquid and </a:t>
            </a:r>
            <a:r>
              <a:rPr lang="en-US" altLang="ja-JP" sz="2000" dirty="0" err="1">
                <a:latin typeface="Verdana" pitchFamily="34" charset="0"/>
                <a:ea typeface="ＭＳ Ｐゴシック" charset="-128"/>
              </a:rPr>
              <a:t>vapour</a:t>
            </a:r>
            <a:r>
              <a:rPr lang="en-US" altLang="ja-JP" sz="2000" dirty="0">
                <a:latin typeface="Verdana" pitchFamily="34" charset="0"/>
                <a:ea typeface="ＭＳ Ｐゴシック" charset="-128"/>
              </a:rPr>
              <a:t> in equilibrium at some fixed pressure. </a:t>
            </a:r>
          </a:p>
        </p:txBody>
      </p:sp>
      <p:sp>
        <p:nvSpPr>
          <p:cNvPr id="34820" name="Rectangle 4"/>
          <p:cNvSpPr>
            <a:spLocks noChangeArrowheads="1"/>
          </p:cNvSpPr>
          <p:nvPr/>
        </p:nvSpPr>
        <p:spPr bwMode="auto">
          <a:xfrm>
            <a:off x="4008967" y="1914525"/>
            <a:ext cx="12192000" cy="369332"/>
          </a:xfrm>
          <a:prstGeom prst="rect">
            <a:avLst/>
          </a:prstGeom>
          <a:noFill/>
          <a:ln w="9525">
            <a:noFill/>
            <a:miter lim="800000"/>
            <a:headEnd/>
            <a:tailEnd/>
          </a:ln>
          <a:effectLst/>
        </p:spPr>
        <p:txBody>
          <a:bodyPr>
            <a:spAutoFit/>
          </a:bodyPr>
          <a:lstStyle/>
          <a:p>
            <a:pPr eaLnBrk="1" hangingPunct="1"/>
            <a:endParaRPr lang="en-US"/>
          </a:p>
        </p:txBody>
      </p:sp>
      <p:pic>
        <p:nvPicPr>
          <p:cNvPr id="34821" name="Picture 6" descr="vle1.gif (3430 bytes)"/>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7000406" y="1952469"/>
            <a:ext cx="4936761" cy="3804899"/>
          </a:xfrm>
          <a:prstGeom prst="rect">
            <a:avLst/>
          </a:prstGeom>
          <a:noFill/>
          <a:ln w="9525">
            <a:noFill/>
            <a:miter lim="800000"/>
            <a:headEnd/>
            <a:tailEnd/>
          </a:ln>
        </p:spPr>
      </p:pic>
      <p:cxnSp>
        <p:nvCxnSpPr>
          <p:cNvPr id="7" name="Straight Connector 6"/>
          <p:cNvCxnSpPr/>
          <p:nvPr/>
        </p:nvCxnSpPr>
        <p:spPr>
          <a:xfrm rot="5400000" flipH="1" flipV="1">
            <a:off x="8534400" y="4251960"/>
            <a:ext cx="1844040" cy="1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7955280" y="3291840"/>
            <a:ext cx="1478280" cy="1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8298180" y="4411980"/>
            <a:ext cx="1493520" cy="1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7970520" y="3688080"/>
            <a:ext cx="10668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l="3750" t="12887" r="39693" b="41752"/>
          <a:stretch>
            <a:fillRect/>
          </a:stretch>
        </p:blipFill>
        <p:spPr bwMode="auto">
          <a:xfrm>
            <a:off x="442209" y="509666"/>
            <a:ext cx="11406662" cy="5546359"/>
          </a:xfrm>
          <a:prstGeom prst="rect">
            <a:avLst/>
          </a:prstGeom>
          <a:noFill/>
          <a:ln w="9525">
            <a:noFill/>
            <a:miter lim="800000"/>
            <a:headEnd/>
            <a:tailEnd/>
          </a:ln>
        </p:spPr>
      </p:pic>
      <p:cxnSp>
        <p:nvCxnSpPr>
          <p:cNvPr id="4" name="Straight Connector 3"/>
          <p:cNvCxnSpPr/>
          <p:nvPr/>
        </p:nvCxnSpPr>
        <p:spPr>
          <a:xfrm flipV="1">
            <a:off x="1074057" y="2819400"/>
            <a:ext cx="2202543" cy="1088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066801" y="3316515"/>
            <a:ext cx="3185159" cy="5805"/>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582951" y="4061144"/>
            <a:ext cx="2491223" cy="2950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043421" y="4047463"/>
            <a:ext cx="2468500" cy="1963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251200" y="4325257"/>
            <a:ext cx="1973943" cy="1588"/>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6888480" y="4404362"/>
            <a:ext cx="1859281" cy="1"/>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6984640" y="4033880"/>
            <a:ext cx="2599505" cy="18144"/>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487713" y="4317999"/>
            <a:ext cx="1973944" cy="14515"/>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a:off x="7147560" y="3489960"/>
            <a:ext cx="670560" cy="15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162800" y="2743200"/>
            <a:ext cx="1097280" cy="158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39840" y="3322321"/>
            <a:ext cx="929640" cy="523220"/>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0.46</a:t>
            </a:r>
          </a:p>
        </p:txBody>
      </p:sp>
      <p:sp>
        <p:nvSpPr>
          <p:cNvPr id="42" name="TextBox 41"/>
          <p:cNvSpPr txBox="1"/>
          <p:nvPr/>
        </p:nvSpPr>
        <p:spPr>
          <a:xfrm>
            <a:off x="3017520" y="5273041"/>
            <a:ext cx="929640" cy="523220"/>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0.46</a:t>
            </a:r>
          </a:p>
        </p:txBody>
      </p:sp>
      <p:sp>
        <p:nvSpPr>
          <p:cNvPr id="45" name="TextBox 44"/>
          <p:cNvSpPr txBox="1"/>
          <p:nvPr/>
        </p:nvSpPr>
        <p:spPr>
          <a:xfrm>
            <a:off x="1173480" y="5318761"/>
            <a:ext cx="929640" cy="523220"/>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0.15</a:t>
            </a:r>
          </a:p>
        </p:txBody>
      </p:sp>
      <p:sp>
        <p:nvSpPr>
          <p:cNvPr id="49" name="TextBox 48"/>
          <p:cNvSpPr txBox="1"/>
          <p:nvPr/>
        </p:nvSpPr>
        <p:spPr>
          <a:xfrm>
            <a:off x="7239000" y="5425441"/>
            <a:ext cx="929640" cy="523220"/>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0.15</a:t>
            </a:r>
          </a:p>
        </p:txBody>
      </p:sp>
      <p:sp>
        <p:nvSpPr>
          <p:cNvPr id="50" name="TextBox 49"/>
          <p:cNvSpPr txBox="1"/>
          <p:nvPr/>
        </p:nvSpPr>
        <p:spPr>
          <a:xfrm rot="16200000">
            <a:off x="2042160" y="5486401"/>
            <a:ext cx="92964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0.28</a:t>
            </a:r>
          </a:p>
        </p:txBody>
      </p:sp>
      <p:sp>
        <p:nvSpPr>
          <p:cNvPr id="51" name="TextBox 50"/>
          <p:cNvSpPr txBox="1"/>
          <p:nvPr/>
        </p:nvSpPr>
        <p:spPr>
          <a:xfrm rot="16200000">
            <a:off x="7863840" y="5608321"/>
            <a:ext cx="92964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0.28</a:t>
            </a:r>
          </a:p>
        </p:txBody>
      </p:sp>
      <p:sp>
        <p:nvSpPr>
          <p:cNvPr id="61" name="TextBox 60"/>
          <p:cNvSpPr txBox="1"/>
          <p:nvPr/>
        </p:nvSpPr>
        <p:spPr>
          <a:xfrm>
            <a:off x="4023360" y="5288281"/>
            <a:ext cx="92964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0.67</a:t>
            </a:r>
          </a:p>
        </p:txBody>
      </p:sp>
      <p:sp>
        <p:nvSpPr>
          <p:cNvPr id="64" name="TextBox 63"/>
          <p:cNvSpPr txBox="1"/>
          <p:nvPr/>
        </p:nvSpPr>
        <p:spPr>
          <a:xfrm>
            <a:off x="6324600" y="2453641"/>
            <a:ext cx="92964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0.67</a:t>
            </a:r>
          </a:p>
        </p:txBody>
      </p:sp>
      <p:sp>
        <p:nvSpPr>
          <p:cNvPr id="68" name="TextBox 67"/>
          <p:cNvSpPr txBox="1"/>
          <p:nvPr/>
        </p:nvSpPr>
        <p:spPr>
          <a:xfrm>
            <a:off x="182880" y="2545081"/>
            <a:ext cx="929640" cy="523220"/>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110</a:t>
            </a:r>
          </a:p>
        </p:txBody>
      </p:sp>
      <p:sp>
        <p:nvSpPr>
          <p:cNvPr id="69" name="TextBox 68"/>
          <p:cNvSpPr txBox="1"/>
          <p:nvPr/>
        </p:nvSpPr>
        <p:spPr>
          <a:xfrm>
            <a:off x="198120" y="3017521"/>
            <a:ext cx="92964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100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0"/>
            <a:ext cx="10363200" cy="1143000"/>
          </a:xfrm>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5843" name="Rectangle 3"/>
          <p:cNvSpPr>
            <a:spLocks noGrp="1" noChangeArrowheads="1"/>
          </p:cNvSpPr>
          <p:nvPr>
            <p:ph type="body" idx="1"/>
          </p:nvPr>
        </p:nvSpPr>
        <p:spPr>
          <a:xfrm>
            <a:off x="406400" y="1066800"/>
            <a:ext cx="11277600" cy="4114800"/>
          </a:xfrm>
        </p:spPr>
        <p:txBody>
          <a:bodyPr/>
          <a:lstStyle/>
          <a:p>
            <a:pPr eaLnBrk="1" hangingPunct="1">
              <a:buFontTx/>
              <a:buNone/>
            </a:pPr>
            <a:r>
              <a:rPr lang="en-US" altLang="ja-JP" sz="2000">
                <a:latin typeface="Arial" charset="0"/>
                <a:ea typeface="ＭＳ Ｐゴシック" charset="-128"/>
              </a:rPr>
              <a:t>This particular VLE plot shows a binary mixture that has a uniform vapour-liquid equilibrium that is relatively easy to separate. The next two VLE plots below on the other hand, shows non-ideal systems which will present more difficult separations. We can tell from the shapes of the curves and this will be explained further later on.</a:t>
            </a:r>
            <a:r>
              <a:rPr lang="en-US" altLang="ja-JP" sz="2000">
                <a:latin typeface="Verdana" pitchFamily="34" charset="0"/>
                <a:ea typeface="ＭＳ Ｐゴシック" charset="-128"/>
              </a:rPr>
              <a:t> </a:t>
            </a:r>
          </a:p>
          <a:p>
            <a:pPr eaLnBrk="1" hangingPunct="1">
              <a:buFontTx/>
              <a:buNone/>
            </a:pPr>
            <a:endParaRPr lang="en-US" altLang="ja-JP" sz="2000">
              <a:ea typeface="ＭＳ Ｐゴシック" charset="-128"/>
            </a:endParaRPr>
          </a:p>
        </p:txBody>
      </p:sp>
      <p:sp>
        <p:nvSpPr>
          <p:cNvPr id="35844" name="Rectangle 4"/>
          <p:cNvSpPr>
            <a:spLocks noChangeArrowheads="1"/>
          </p:cNvSpPr>
          <p:nvPr/>
        </p:nvSpPr>
        <p:spPr bwMode="auto">
          <a:xfrm>
            <a:off x="539751" y="1839913"/>
            <a:ext cx="12192000" cy="369332"/>
          </a:xfrm>
          <a:prstGeom prst="rect">
            <a:avLst/>
          </a:prstGeom>
          <a:noFill/>
          <a:ln w="9525">
            <a:noFill/>
            <a:miter lim="800000"/>
            <a:headEnd/>
            <a:tailEnd/>
          </a:ln>
          <a:effectLst/>
        </p:spPr>
        <p:txBody>
          <a:bodyPr>
            <a:spAutoFit/>
          </a:bodyPr>
          <a:lstStyle/>
          <a:p>
            <a:pPr eaLnBrk="1" hangingPunct="1"/>
            <a:endParaRPr lang="en-US"/>
          </a:p>
        </p:txBody>
      </p:sp>
      <p:pic>
        <p:nvPicPr>
          <p:cNvPr id="35845" name="Picture 6" descr="vle2.gif (3018 bytes)"/>
          <p:cNvPicPr>
            <a:picLocks noChangeAspect="1" noChangeArrowheads="1"/>
          </p:cNvPicPr>
          <p:nvPr/>
        </p:nvPicPr>
        <p:blipFill>
          <a:blip r:embed="rId3"/>
          <a:srcRect/>
          <a:stretch>
            <a:fillRect/>
          </a:stretch>
        </p:blipFill>
        <p:spPr bwMode="auto">
          <a:xfrm>
            <a:off x="711200" y="2819400"/>
            <a:ext cx="4986867" cy="4038600"/>
          </a:xfrm>
          <a:prstGeom prst="rect">
            <a:avLst/>
          </a:prstGeom>
          <a:noFill/>
          <a:ln w="9525">
            <a:noFill/>
            <a:miter lim="800000"/>
            <a:headEnd/>
            <a:tailEnd/>
          </a:ln>
        </p:spPr>
      </p:pic>
      <p:sp>
        <p:nvSpPr>
          <p:cNvPr id="35846" name="Rectangle 7"/>
          <p:cNvSpPr>
            <a:spLocks noChangeArrowheads="1"/>
          </p:cNvSpPr>
          <p:nvPr/>
        </p:nvSpPr>
        <p:spPr bwMode="auto">
          <a:xfrm>
            <a:off x="531284" y="1863725"/>
            <a:ext cx="12192000" cy="369332"/>
          </a:xfrm>
          <a:prstGeom prst="rect">
            <a:avLst/>
          </a:prstGeom>
          <a:noFill/>
          <a:ln w="9525">
            <a:noFill/>
            <a:miter lim="800000"/>
            <a:headEnd/>
            <a:tailEnd/>
          </a:ln>
          <a:effectLst/>
        </p:spPr>
        <p:txBody>
          <a:bodyPr>
            <a:spAutoFit/>
          </a:bodyPr>
          <a:lstStyle/>
          <a:p>
            <a:pPr eaLnBrk="1" hangingPunct="1"/>
            <a:endParaRPr lang="en-US"/>
          </a:p>
        </p:txBody>
      </p:sp>
      <p:pic>
        <p:nvPicPr>
          <p:cNvPr id="35847" name="Picture 9" descr="vle3.gif (3007 bytes)"/>
          <p:cNvPicPr>
            <a:picLocks noChangeAspect="1" noChangeArrowheads="1"/>
          </p:cNvPicPr>
          <p:nvPr/>
        </p:nvPicPr>
        <p:blipFill>
          <a:blip r:embed="rId4"/>
          <a:srcRect/>
          <a:stretch>
            <a:fillRect/>
          </a:stretch>
        </p:blipFill>
        <p:spPr bwMode="auto">
          <a:xfrm>
            <a:off x="6299200" y="3048000"/>
            <a:ext cx="4775200" cy="3810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a:xfrm>
            <a:off x="914400" y="304800"/>
            <a:ext cx="10363200" cy="1143000"/>
          </a:xfrm>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6867" name="Rectangle 1027"/>
          <p:cNvSpPr>
            <a:spLocks noGrp="1" noChangeArrowheads="1"/>
          </p:cNvSpPr>
          <p:nvPr>
            <p:ph type="body" idx="1"/>
          </p:nvPr>
        </p:nvSpPr>
        <p:spPr>
          <a:xfrm>
            <a:off x="914400" y="1752600"/>
            <a:ext cx="10363200" cy="4114800"/>
          </a:xfrm>
        </p:spPr>
        <p:txBody>
          <a:bodyPr/>
          <a:lstStyle/>
          <a:p>
            <a:pPr eaLnBrk="1" hangingPunct="1">
              <a:buFontTx/>
              <a:buNone/>
            </a:pPr>
            <a:r>
              <a:rPr lang="en-US" altLang="ja-JP" sz="2000">
                <a:latin typeface="Verdana" pitchFamily="34" charset="0"/>
                <a:ea typeface="ＭＳ Ｐゴシック" charset="-128"/>
              </a:rPr>
              <a:t>The most intriguing VLE curves are generated by azeotropic systems. </a:t>
            </a:r>
            <a:r>
              <a:rPr lang="en-US" altLang="ja-JP" sz="2000">
                <a:solidFill>
                  <a:srgbClr val="FF0000"/>
                </a:solidFill>
                <a:latin typeface="Verdana" pitchFamily="34" charset="0"/>
                <a:ea typeface="ＭＳ Ｐゴシック" charset="-128"/>
              </a:rPr>
              <a:t>An azeotrope is a liquid mixture which when vaporised, produces the same composition as the liquid</a:t>
            </a:r>
            <a:r>
              <a:rPr lang="en-US" altLang="ja-JP" sz="2000">
                <a:latin typeface="Verdana" pitchFamily="34" charset="0"/>
                <a:ea typeface="ＭＳ Ｐゴシック" charset="-128"/>
              </a:rPr>
              <a:t>. The two VLE plots below, show two different azeotropic systems, one with a minimum boiling point and one with a maximum boiling point. In both plots, the equilibrium curves cross the diagonal lines, and this are </a:t>
            </a:r>
            <a:r>
              <a:rPr lang="en-US" altLang="ja-JP" sz="2000">
                <a:solidFill>
                  <a:srgbClr val="FF0000"/>
                </a:solidFill>
                <a:latin typeface="Verdana" pitchFamily="34" charset="0"/>
                <a:ea typeface="ＭＳ Ｐゴシック" charset="-128"/>
              </a:rPr>
              <a:t>azeotropic points</a:t>
            </a:r>
            <a:r>
              <a:rPr lang="en-US" altLang="ja-JP" sz="2000">
                <a:latin typeface="Verdana" pitchFamily="34" charset="0"/>
                <a:ea typeface="ＭＳ Ｐゴシック" charset="-128"/>
              </a:rPr>
              <a:t> where the azeotropes occur. In other words azeotropic systems give rise to VLE plots where the equilibrium curves crosses the diagonals. </a:t>
            </a:r>
          </a:p>
          <a:p>
            <a:pPr eaLnBrk="1" hangingPunct="1">
              <a:buFontTx/>
              <a:buNone/>
            </a:pPr>
            <a:endParaRPr lang="en-US" altLang="ja-JP" sz="2000">
              <a:ea typeface="ＭＳ Ｐゴシック" charset="-128"/>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4400" y="304800"/>
            <a:ext cx="10363200" cy="1143000"/>
          </a:xfrm>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7891" name="Rectangle 4"/>
          <p:cNvSpPr>
            <a:spLocks noChangeArrowheads="1"/>
          </p:cNvSpPr>
          <p:nvPr/>
        </p:nvSpPr>
        <p:spPr bwMode="auto">
          <a:xfrm>
            <a:off x="514351" y="1885950"/>
            <a:ext cx="12192000" cy="369332"/>
          </a:xfrm>
          <a:prstGeom prst="rect">
            <a:avLst/>
          </a:prstGeom>
          <a:noFill/>
          <a:ln w="9525">
            <a:noFill/>
            <a:miter lim="800000"/>
            <a:headEnd/>
            <a:tailEnd/>
          </a:ln>
          <a:effectLst/>
        </p:spPr>
        <p:txBody>
          <a:bodyPr>
            <a:spAutoFit/>
          </a:bodyPr>
          <a:lstStyle/>
          <a:p>
            <a:pPr eaLnBrk="1" hangingPunct="1"/>
            <a:endParaRPr lang="en-US"/>
          </a:p>
        </p:txBody>
      </p:sp>
      <p:pic>
        <p:nvPicPr>
          <p:cNvPr id="37892" name="Picture 6" descr="azeo1.gif (3671 byt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09600" y="1295401"/>
            <a:ext cx="10769600" cy="4232275"/>
          </a:xfrm>
          <a:prstGeom prst="rect">
            <a:avLst/>
          </a:prstGeom>
          <a:noFill/>
          <a:ln w="9525">
            <a:noFill/>
            <a:miter lim="800000"/>
            <a:headEnd/>
            <a:tailEnd/>
          </a:ln>
        </p:spPr>
      </p:pic>
      <p:sp>
        <p:nvSpPr>
          <p:cNvPr id="37893" name="Text Box 7"/>
          <p:cNvSpPr txBox="1">
            <a:spLocks noChangeArrowheads="1"/>
          </p:cNvSpPr>
          <p:nvPr/>
        </p:nvSpPr>
        <p:spPr bwMode="auto">
          <a:xfrm>
            <a:off x="711200" y="5715001"/>
            <a:ext cx="11480800" cy="1158875"/>
          </a:xfrm>
          <a:prstGeom prst="rect">
            <a:avLst/>
          </a:prstGeom>
          <a:noFill/>
          <a:ln w="9525">
            <a:noFill/>
            <a:miter lim="800000"/>
            <a:headEnd/>
            <a:tailEnd/>
          </a:ln>
          <a:effectLst/>
        </p:spPr>
        <p:txBody>
          <a:bodyPr>
            <a:spAutoFit/>
          </a:bodyPr>
          <a:lstStyle/>
          <a:p>
            <a:pPr eaLnBrk="1" hangingPunct="1">
              <a:spcBef>
                <a:spcPct val="50000"/>
              </a:spcBef>
            </a:pPr>
            <a:r>
              <a:rPr lang="en-US" sz="2000">
                <a:latin typeface="Verdana" pitchFamily="34" charset="0"/>
              </a:rPr>
              <a:t>Note the shapes of the respective equilibrium lines in relation to the diagonal lines that bisect the VLE plots. </a:t>
            </a:r>
          </a:p>
          <a:p>
            <a:pPr eaLnBrk="1" hangingPunct="1">
              <a:spcBef>
                <a:spcPct val="50000"/>
              </a:spcBef>
            </a:pPr>
            <a:endParaRPr lang="en-US" sz="200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VAPOUR LIQUID EQUILIBRIA</a:t>
            </a:r>
          </a:p>
        </p:txBody>
      </p:sp>
      <p:sp>
        <p:nvSpPr>
          <p:cNvPr id="38915" name="Rectangle 1027"/>
          <p:cNvSpPr>
            <a:spLocks noGrp="1" noChangeArrowheads="1"/>
          </p:cNvSpPr>
          <p:nvPr>
            <p:ph type="body" idx="1"/>
          </p:nvPr>
        </p:nvSpPr>
        <p:spPr/>
        <p:txBody>
          <a:bodyPr/>
          <a:lstStyle/>
          <a:p>
            <a:pPr eaLnBrk="1" hangingPunct="1">
              <a:lnSpc>
                <a:spcPct val="90000"/>
              </a:lnSpc>
              <a:buFontTx/>
              <a:buNone/>
            </a:pPr>
            <a:r>
              <a:rPr lang="ja-JP" altLang="en-US" sz="2000">
                <a:latin typeface="Verdana" pitchFamily="34" charset="0"/>
                <a:ea typeface="ＭＳ Ｐゴシック" charset="-128"/>
              </a:rPr>
              <a:t>	</a:t>
            </a:r>
            <a:r>
              <a:rPr lang="en-US" altLang="ja-JP" sz="2000">
                <a:latin typeface="Verdana" pitchFamily="34" charset="0"/>
                <a:ea typeface="ＭＳ Ｐゴシック" charset="-128"/>
              </a:rPr>
              <a:t>Both plots are however, obtained from homogenous azeotropic systems. An azeotrope that contains one liquid phase in contact with vapour is called a </a:t>
            </a:r>
            <a:r>
              <a:rPr lang="en-US" altLang="ja-JP" sz="2000">
                <a:solidFill>
                  <a:srgbClr val="FF0000"/>
                </a:solidFill>
                <a:latin typeface="Verdana" pitchFamily="34" charset="0"/>
                <a:ea typeface="ＭＳ Ｐゴシック" charset="-128"/>
              </a:rPr>
              <a:t>homogenous azeotrope</a:t>
            </a:r>
            <a:r>
              <a:rPr lang="en-US" altLang="ja-JP" sz="2000">
                <a:latin typeface="Verdana" pitchFamily="34" charset="0"/>
                <a:ea typeface="ＭＳ Ｐゴシック" charset="-128"/>
              </a:rPr>
              <a:t>. </a:t>
            </a:r>
            <a:r>
              <a:rPr lang="en-US" altLang="ja-JP" sz="2000" b="1">
                <a:solidFill>
                  <a:schemeClr val="accent2"/>
                </a:solidFill>
                <a:latin typeface="Verdana" pitchFamily="34" charset="0"/>
                <a:ea typeface="ＭＳ Ｐゴシック" charset="-128"/>
              </a:rPr>
              <a:t>A homogenous azeotrope cannot be separated by conventional distillation</a:t>
            </a:r>
            <a:r>
              <a:rPr lang="en-US" altLang="ja-JP" sz="2000">
                <a:latin typeface="Verdana" pitchFamily="34" charset="0"/>
                <a:ea typeface="ＭＳ Ｐゴシック" charset="-128"/>
              </a:rPr>
              <a:t>. However, </a:t>
            </a:r>
            <a:r>
              <a:rPr lang="en-US" altLang="ja-JP" sz="2000">
                <a:solidFill>
                  <a:srgbClr val="FF0000"/>
                </a:solidFill>
                <a:latin typeface="Verdana" pitchFamily="34" charset="0"/>
                <a:ea typeface="ＭＳ Ｐゴシック" charset="-128"/>
              </a:rPr>
              <a:t>vacumn distillation</a:t>
            </a:r>
            <a:r>
              <a:rPr lang="en-US" altLang="ja-JP" sz="2000">
                <a:latin typeface="Verdana" pitchFamily="34" charset="0"/>
                <a:ea typeface="ＭＳ Ｐゴシック" charset="-128"/>
              </a:rPr>
              <a:t> may be used as the lower pressures can shift the azeotropic point.Alternatively, an additional substance may added to shift the azeotropic point to a more ‘favourable’ position. </a:t>
            </a:r>
          </a:p>
          <a:p>
            <a:pPr eaLnBrk="1" hangingPunct="1">
              <a:lnSpc>
                <a:spcPct val="90000"/>
              </a:lnSpc>
            </a:pPr>
            <a:r>
              <a:rPr lang="en-US" altLang="ja-JP" sz="2000">
                <a:latin typeface="Verdana" pitchFamily="34" charset="0"/>
                <a:ea typeface="ＭＳ Ｐゴシック" charset="-128"/>
              </a:rPr>
              <a:t>When this additional component appears in appreciable amounts at the top of the column, the operation is called </a:t>
            </a:r>
            <a:r>
              <a:rPr lang="en-US" altLang="ja-JP" sz="2000">
                <a:solidFill>
                  <a:srgbClr val="FF0000"/>
                </a:solidFill>
                <a:latin typeface="Verdana" pitchFamily="34" charset="0"/>
                <a:ea typeface="ＭＳ Ｐゴシック" charset="-128"/>
              </a:rPr>
              <a:t>azeotropic distillation</a:t>
            </a:r>
            <a:r>
              <a:rPr lang="en-US" altLang="ja-JP" sz="2000">
                <a:latin typeface="Verdana" pitchFamily="34" charset="0"/>
                <a:ea typeface="ＭＳ Ｐゴシック" charset="-128"/>
              </a:rPr>
              <a:t>. </a:t>
            </a:r>
          </a:p>
          <a:p>
            <a:pPr eaLnBrk="1" hangingPunct="1">
              <a:lnSpc>
                <a:spcPct val="90000"/>
              </a:lnSpc>
            </a:pPr>
            <a:r>
              <a:rPr lang="en-US" altLang="ja-JP" sz="2000">
                <a:latin typeface="Verdana" pitchFamily="34" charset="0"/>
                <a:ea typeface="ＭＳ Ｐゴシック" charset="-128"/>
              </a:rPr>
              <a:t>When the additional component appears mostly at the bottom of the column, the operation is called </a:t>
            </a:r>
            <a:r>
              <a:rPr lang="en-US" altLang="ja-JP" sz="2000">
                <a:solidFill>
                  <a:srgbClr val="FF0000"/>
                </a:solidFill>
                <a:latin typeface="Verdana" pitchFamily="34" charset="0"/>
                <a:ea typeface="ＭＳ Ｐゴシック" charset="-128"/>
              </a:rPr>
              <a:t>extractive distillation</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72197" y="299803"/>
            <a:ext cx="5786203" cy="6056025"/>
          </a:xfrm>
          <a:prstGeom prst="rect">
            <a:avLst/>
          </a:prstGeom>
          <a:noFill/>
          <a:ln>
            <a:noFill/>
          </a:ln>
        </p:spPr>
      </p:pic>
      <p:sp>
        <p:nvSpPr>
          <p:cNvPr id="3" name="TextBox 2"/>
          <p:cNvSpPr txBox="1"/>
          <p:nvPr/>
        </p:nvSpPr>
        <p:spPr>
          <a:xfrm>
            <a:off x="209863" y="1603947"/>
            <a:ext cx="3389069"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VLE diagram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DISTILLATION COLUMN DESIGN</a:t>
            </a:r>
          </a:p>
        </p:txBody>
      </p:sp>
      <p:sp>
        <p:nvSpPr>
          <p:cNvPr id="43011" name="Rectangle 3"/>
          <p:cNvSpPr>
            <a:spLocks noGrp="1" noChangeArrowheads="1"/>
          </p:cNvSpPr>
          <p:nvPr>
            <p:ph type="body" idx="1"/>
          </p:nvPr>
        </p:nvSpPr>
        <p:spPr/>
        <p:txBody>
          <a:bodyPr/>
          <a:lstStyle/>
          <a:p>
            <a:pPr eaLnBrk="1" hangingPunct="1">
              <a:buFontTx/>
              <a:buNone/>
            </a:pPr>
            <a:r>
              <a:rPr lang="en-US" altLang="ja-JP" sz="2400" dirty="0">
                <a:latin typeface="Verdana" pitchFamily="34" charset="0"/>
                <a:ea typeface="ＭＳ Ｐゴシック" charset="-128"/>
              </a:rPr>
              <a:t>As mentioned, distillation columns are designed using </a:t>
            </a:r>
            <a:r>
              <a:rPr lang="en-US" altLang="ja-JP" sz="2400" dirty="0">
                <a:latin typeface="Verdana" pitchFamily="34" charset="0"/>
                <a:ea typeface="ＭＳ Ｐゴシック" charset="-128"/>
                <a:hlinkClick r:id="rId3"/>
              </a:rPr>
              <a:t>VLE data</a:t>
            </a:r>
            <a:r>
              <a:rPr lang="en-US" altLang="ja-JP" sz="2400" dirty="0">
                <a:latin typeface="Verdana" pitchFamily="34" charset="0"/>
                <a:ea typeface="ＭＳ Ｐゴシック" charset="-128"/>
              </a:rPr>
              <a:t> for the mixtures to be separated. The </a:t>
            </a:r>
            <a:r>
              <a:rPr lang="en-US" altLang="ja-JP" sz="2400" dirty="0" err="1">
                <a:latin typeface="Verdana" pitchFamily="34" charset="0"/>
                <a:ea typeface="ＭＳ Ｐゴシック" charset="-128"/>
              </a:rPr>
              <a:t>vapour</a:t>
            </a:r>
            <a:r>
              <a:rPr lang="en-US" altLang="ja-JP" sz="2400" dirty="0">
                <a:latin typeface="Verdana" pitchFamily="34" charset="0"/>
                <a:ea typeface="ＭＳ Ｐゴシック" charset="-128"/>
              </a:rPr>
              <a:t>-liquid equilibrium characteristics (indicated by the shape of the equilibrium curve) of the mixture will determine the number of stages, and hence the number of trays, required for the separation. This is illustrated clearly by applying the </a:t>
            </a:r>
            <a:r>
              <a:rPr lang="en-US" altLang="ja-JP" sz="2400" dirty="0">
                <a:solidFill>
                  <a:srgbClr val="FF0000"/>
                </a:solidFill>
                <a:latin typeface="Verdana" pitchFamily="34" charset="0"/>
                <a:ea typeface="ＭＳ Ｐゴシック" charset="-128"/>
              </a:rPr>
              <a:t>McCabe-Thiele</a:t>
            </a:r>
            <a:r>
              <a:rPr lang="en-US" altLang="ja-JP" sz="2400" dirty="0">
                <a:latin typeface="Verdana" pitchFamily="34" charset="0"/>
                <a:ea typeface="ＭＳ Ｐゴシック" charset="-128"/>
              </a:rPr>
              <a:t> method to design a binary column.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DISTILLATION COLUMN DESIGN</a:t>
            </a:r>
          </a:p>
        </p:txBody>
      </p:sp>
      <p:sp>
        <p:nvSpPr>
          <p:cNvPr id="44035" name="Rectangle 3"/>
          <p:cNvSpPr>
            <a:spLocks noGrp="1" noChangeArrowheads="1"/>
          </p:cNvSpPr>
          <p:nvPr>
            <p:ph type="body" idx="1"/>
          </p:nvPr>
        </p:nvSpPr>
        <p:spPr/>
        <p:txBody>
          <a:bodyPr/>
          <a:lstStyle/>
          <a:p>
            <a:pPr eaLnBrk="1" hangingPunct="1">
              <a:buFontTx/>
              <a:buNone/>
            </a:pPr>
            <a:r>
              <a:rPr lang="en-US" altLang="ja-JP" sz="2000" b="1">
                <a:latin typeface="Arial" charset="0"/>
                <a:ea typeface="ＭＳ Ｐゴシック" charset="-128"/>
              </a:rPr>
              <a:t>McCABE-THIELE DESIGN METHOD</a:t>
            </a:r>
          </a:p>
          <a:p>
            <a:pPr eaLnBrk="1" hangingPunct="1">
              <a:buFontTx/>
              <a:buNone/>
            </a:pPr>
            <a:r>
              <a:rPr lang="en-US" altLang="ja-JP" sz="2000">
                <a:latin typeface="Verdana" pitchFamily="34" charset="0"/>
                <a:ea typeface="ＭＳ Ｐゴシック" charset="-128"/>
              </a:rPr>
              <a:t>The McCabe-Thiele approach is a graphical one, and uses the VLE plot to determine the theoretical number of stages required to effect the separation of a binary mixture. It assumes </a:t>
            </a:r>
            <a:r>
              <a:rPr lang="en-US" altLang="ja-JP" sz="2000">
                <a:solidFill>
                  <a:srgbClr val="FF0000"/>
                </a:solidFill>
                <a:latin typeface="Verdana" pitchFamily="34" charset="0"/>
                <a:ea typeface="ＭＳ Ｐゴシック" charset="-128"/>
              </a:rPr>
              <a:t>constant molar overflow</a:t>
            </a:r>
            <a:r>
              <a:rPr lang="en-US" altLang="ja-JP" sz="2000">
                <a:latin typeface="Verdana" pitchFamily="34" charset="0"/>
                <a:ea typeface="ＭＳ Ｐゴシック" charset="-128"/>
              </a:rPr>
              <a:t> and this implies that: </a:t>
            </a:r>
          </a:p>
          <a:p>
            <a:pPr eaLnBrk="1" hangingPunct="1"/>
            <a:r>
              <a:rPr lang="en-US" altLang="ja-JP" sz="2000">
                <a:latin typeface="Verdana" pitchFamily="34" charset="0"/>
                <a:ea typeface="ＭＳ Ｐゴシック" charset="-128"/>
              </a:rPr>
              <a:t>molal heats of vaporization of the components are roughly the same</a:t>
            </a:r>
          </a:p>
          <a:p>
            <a:pPr eaLnBrk="1" hangingPunct="1"/>
            <a:r>
              <a:rPr lang="en-US" altLang="ja-JP" sz="2000">
                <a:latin typeface="Verdana" pitchFamily="34" charset="0"/>
                <a:ea typeface="ＭＳ Ｐゴシック" charset="-128"/>
              </a:rPr>
              <a:t>heat effects (heats of solution, heat losses to and from column, etc.) are negligible</a:t>
            </a:r>
          </a:p>
          <a:p>
            <a:pPr eaLnBrk="1" hangingPunct="1"/>
            <a:r>
              <a:rPr lang="en-US" altLang="ja-JP" sz="2000">
                <a:latin typeface="Verdana" pitchFamily="34" charset="0"/>
                <a:ea typeface="ＭＳ Ｐゴシック" charset="-128"/>
              </a:rPr>
              <a:t>for every mole of vapor condensed, 1 mole of liquid is vaporized</a:t>
            </a:r>
          </a:p>
          <a:p>
            <a:pPr eaLnBrk="1" hangingPunct="1">
              <a:buFontTx/>
              <a:buNone/>
            </a:pPr>
            <a:endParaRPr lang="en-US" altLang="ja-JP" sz="2000">
              <a:ea typeface="ＭＳ Ｐゴシック"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59"/>
          <a:stretch/>
        </p:blipFill>
        <p:spPr>
          <a:xfrm>
            <a:off x="1281112" y="85724"/>
            <a:ext cx="9186863" cy="6581775"/>
          </a:xfrm>
          <a:prstGeom prst="rect">
            <a:avLst/>
          </a:prstGeom>
        </p:spPr>
      </p:pic>
    </p:spTree>
    <p:extLst>
      <p:ext uri="{BB962C8B-B14F-4D97-AF65-F5344CB8AC3E}">
        <p14:creationId xmlns:p14="http://schemas.microsoft.com/office/powerpoint/2010/main" val="1015452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502400" y="2362201"/>
            <a:ext cx="5411933" cy="2976563"/>
          </a:xfrm>
          <a:prstGeom prst="rect">
            <a:avLst/>
          </a:prstGeom>
          <a:noFill/>
          <a:ln w="9525">
            <a:noFill/>
            <a:miter lim="800000"/>
            <a:headEnd/>
            <a:tailEnd/>
          </a:ln>
          <a:effectLst/>
        </p:spPr>
      </p:pic>
      <p:pic>
        <p:nvPicPr>
          <p:cNvPr id="6349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406400" y="152400"/>
            <a:ext cx="10090912" cy="1981200"/>
          </a:xfrm>
          <a:prstGeom prst="rect">
            <a:avLst/>
          </a:prstGeom>
          <a:noFill/>
          <a:ln w="9525">
            <a:noFill/>
            <a:miter lim="800000"/>
            <a:headEnd/>
            <a:tailEnd/>
          </a:ln>
          <a:effectLst/>
        </p:spPr>
      </p:pic>
      <p:pic>
        <p:nvPicPr>
          <p:cNvPr id="63492"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406400" y="2438400"/>
            <a:ext cx="6070600" cy="1809750"/>
          </a:xfrm>
          <a:prstGeom prst="rect">
            <a:avLst/>
          </a:prstGeom>
          <a:noFill/>
          <a:ln w="9525">
            <a:noFill/>
            <a:miter lim="800000"/>
            <a:headEnd/>
            <a:tailEnd/>
          </a:ln>
          <a:effectLst/>
        </p:spPr>
      </p:pic>
      <p:pic>
        <p:nvPicPr>
          <p:cNvPr id="63493"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a:stretch>
            <a:fillRect/>
          </a:stretch>
        </p:blipFill>
        <p:spPr bwMode="auto">
          <a:xfrm>
            <a:off x="508001" y="4267201"/>
            <a:ext cx="7581900" cy="1304925"/>
          </a:xfrm>
          <a:prstGeom prst="rect">
            <a:avLst/>
          </a:prstGeom>
          <a:noFill/>
          <a:ln w="9525">
            <a:noFill/>
            <a:miter lim="800000"/>
            <a:headEnd/>
            <a:tailEnd/>
          </a:ln>
          <a:effectLst/>
        </p:spPr>
      </p:pic>
      <p:pic>
        <p:nvPicPr>
          <p:cNvPr id="63494" name="Picture 6"/>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rcRect/>
          <a:stretch>
            <a:fillRect/>
          </a:stretch>
        </p:blipFill>
        <p:spPr bwMode="auto">
          <a:xfrm>
            <a:off x="1016000" y="5562600"/>
            <a:ext cx="4521200" cy="228600"/>
          </a:xfrm>
          <a:prstGeom prst="rect">
            <a:avLst/>
          </a:prstGeom>
          <a:noFill/>
          <a:ln w="9525">
            <a:noFill/>
            <a:miter lim="800000"/>
            <a:headEnd/>
            <a:tailEnd/>
          </a:ln>
          <a:effectLst/>
        </p:spPr>
      </p:pic>
      <p:sp>
        <p:nvSpPr>
          <p:cNvPr id="7" name="TextBox 6"/>
          <p:cNvSpPr txBox="1"/>
          <p:nvPr/>
        </p:nvSpPr>
        <p:spPr>
          <a:xfrm rot="19880803">
            <a:off x="2328854" y="2336800"/>
            <a:ext cx="8240141" cy="1323439"/>
          </a:xfrm>
          <a:prstGeom prst="rect">
            <a:avLst/>
          </a:prstGeom>
          <a:noFill/>
          <a:scene3d>
            <a:camera prst="perspectiveHeroicExtremeRightFacing"/>
            <a:lightRig rig="threePt" dir="t"/>
          </a:scene3d>
        </p:spPr>
        <p:txBody>
          <a:bodyPr wrap="none" rtlCol="0">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Stage by stage design </a:t>
            </a:r>
          </a:p>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calculation of a distillation Tower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457200"/>
            <a:ext cx="10566400" cy="923330"/>
          </a:xfrm>
          <a:prstGeom prst="rect">
            <a:avLst/>
          </a:prstGeom>
        </p:spPr>
        <p:txBody>
          <a:bodyPr wrap="square">
            <a:spAutoFit/>
          </a:bodyPr>
          <a:lstStyle/>
          <a:p>
            <a:r>
              <a:rPr lang="en-US" dirty="0"/>
              <a:t>In an equilibrium stage (theoretical plate) the liquid and </a:t>
            </a:r>
            <a:r>
              <a:rPr lang="en-US" dirty="0" err="1"/>
              <a:t>vapour</a:t>
            </a:r>
            <a:r>
              <a:rPr lang="en-US" dirty="0"/>
              <a:t> streams leaving the stage are taken to be in equilibrium, and their compositions are determined by the </a:t>
            </a:r>
            <a:r>
              <a:rPr lang="en-US" dirty="0" err="1"/>
              <a:t>vapour</a:t>
            </a:r>
            <a:r>
              <a:rPr lang="en-US" dirty="0"/>
              <a:t> liquid equilibrium relationship for the system .</a:t>
            </a:r>
          </a:p>
        </p:txBody>
      </p:sp>
      <p:graphicFrame>
        <p:nvGraphicFramePr>
          <p:cNvPr id="3" name="Object 2"/>
          <p:cNvGraphicFramePr>
            <a:graphicFrameLocks noChangeAspect="1"/>
          </p:cNvGraphicFramePr>
          <p:nvPr/>
        </p:nvGraphicFramePr>
        <p:xfrm>
          <a:off x="1422401" y="1524000"/>
          <a:ext cx="1817511" cy="533400"/>
        </p:xfrm>
        <a:graphic>
          <a:graphicData uri="http://schemas.openxmlformats.org/presentationml/2006/ole">
            <mc:AlternateContent xmlns:mc="http://schemas.openxmlformats.org/markup-compatibility/2006">
              <mc:Choice xmlns:v="urn:schemas-microsoft-com:vml" Requires="v">
                <p:oleObj spid="_x0000_s3084" name="Equation" r:id="rId4" imgW="583920" imgH="228600" progId="Equation.3">
                  <p:embed/>
                </p:oleObj>
              </mc:Choice>
              <mc:Fallback>
                <p:oleObj name="Equation" r:id="rId4" imgW="58392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1524000"/>
                        <a:ext cx="1817511"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812800" y="3048000"/>
            <a:ext cx="10871200" cy="923330"/>
          </a:xfrm>
          <a:prstGeom prst="rect">
            <a:avLst/>
          </a:prstGeom>
        </p:spPr>
        <p:txBody>
          <a:bodyPr wrap="square">
            <a:spAutoFit/>
          </a:bodyPr>
          <a:lstStyle/>
          <a:p>
            <a:r>
              <a:rPr lang="en-US" dirty="0"/>
              <a:t>In addition to the equations arising from the material and energy balances over a</a:t>
            </a:r>
          </a:p>
          <a:p>
            <a:r>
              <a:rPr lang="en-US" dirty="0"/>
              <a:t>stage, and the equilibrium relationships, there will be a fourth relationship, the summation equation for the liquid and </a:t>
            </a:r>
            <a:r>
              <a:rPr lang="en-US" dirty="0" err="1"/>
              <a:t>vapour</a:t>
            </a:r>
            <a:r>
              <a:rPr lang="en-US" dirty="0"/>
              <a:t> compositions:</a:t>
            </a:r>
          </a:p>
        </p:txBody>
      </p:sp>
      <p:graphicFrame>
        <p:nvGraphicFramePr>
          <p:cNvPr id="64515" name="Object 3"/>
          <p:cNvGraphicFramePr>
            <a:graphicFrameLocks noChangeAspect="1"/>
          </p:cNvGraphicFramePr>
          <p:nvPr/>
        </p:nvGraphicFramePr>
        <p:xfrm>
          <a:off x="1320800" y="4038600"/>
          <a:ext cx="3596216" cy="592138"/>
        </p:xfrm>
        <a:graphic>
          <a:graphicData uri="http://schemas.openxmlformats.org/presentationml/2006/ole">
            <mc:AlternateContent xmlns:mc="http://schemas.openxmlformats.org/markup-compatibility/2006">
              <mc:Choice xmlns:v="urn:schemas-microsoft-com:vml" Requires="v">
                <p:oleObj spid="_x0000_s3085" name="Equation" r:id="rId6" imgW="1155600" imgH="253800" progId="Equation.3">
                  <p:embed/>
                </p:oleObj>
              </mc:Choice>
              <mc:Fallback>
                <p:oleObj name="Equation" r:id="rId6" imgW="1155600" imgH="253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800" y="4038600"/>
                        <a:ext cx="3596216"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812800" y="2057400"/>
            <a:ext cx="10668000" cy="646331"/>
          </a:xfrm>
          <a:prstGeom prst="rect">
            <a:avLst/>
          </a:prstGeom>
        </p:spPr>
        <p:txBody>
          <a:bodyPr wrap="square">
            <a:spAutoFit/>
          </a:bodyPr>
          <a:lstStyle/>
          <a:p>
            <a:r>
              <a:rPr lang="en-US" dirty="0"/>
              <a:t>The performance of real stages is related to an equilibrium stage by the concept of plate efficiencies for plate contactors, and “height of an equivalent theoretical plate” for packed columns.</a:t>
            </a:r>
          </a:p>
        </p:txBody>
      </p:sp>
      <p:sp>
        <p:nvSpPr>
          <p:cNvPr id="7" name="TextBox 6"/>
          <p:cNvSpPr txBox="1"/>
          <p:nvPr/>
        </p:nvSpPr>
        <p:spPr>
          <a:xfrm>
            <a:off x="1074057" y="5326743"/>
            <a:ext cx="9093067" cy="646331"/>
          </a:xfrm>
          <a:prstGeom prst="rect">
            <a:avLst/>
          </a:prstGeom>
          <a:noFill/>
          <a:scene3d>
            <a:camera prst="isometricOffAxis1Right"/>
            <a:lightRig rig="threePt" dir="t"/>
          </a:scene3d>
        </p:spPr>
        <p:txBody>
          <a:bodyPr wrap="none" rtlCol="0">
            <a:sp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For now M</a:t>
            </a:r>
            <a:r>
              <a:rPr lang="en-US" sz="3600" b="1" cap="sm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Cabe Thiele approach</a:t>
            </a:r>
          </a:p>
        </p:txBody>
      </p:sp>
      <p:sp>
        <p:nvSpPr>
          <p:cNvPr id="8" name="Striped Right Arrow 7"/>
          <p:cNvSpPr/>
          <p:nvPr/>
        </p:nvSpPr>
        <p:spPr>
          <a:xfrm rot="5400000">
            <a:off x="9415416" y="5287554"/>
            <a:ext cx="1393517" cy="484632"/>
          </a:xfrm>
          <a:prstGeom prst="stripedRightArrow">
            <a:avLst>
              <a:gd name="adj1" fmla="val 50001"/>
              <a:gd name="adj2" fmla="val 88934"/>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3"/>
          <a:srcRect/>
          <a:stretch>
            <a:fillRect/>
          </a:stretch>
        </p:blipFill>
        <p:spPr bwMode="auto">
          <a:xfrm>
            <a:off x="6400801" y="533400"/>
            <a:ext cx="5552612" cy="4876800"/>
          </a:xfrm>
          <a:prstGeom prst="rect">
            <a:avLst/>
          </a:prstGeom>
          <a:noFill/>
          <a:ln w="9525">
            <a:noFill/>
            <a:miter lim="800000"/>
            <a:headEnd/>
            <a:tailEnd/>
          </a:ln>
          <a:effectLst/>
        </p:spPr>
      </p:pic>
      <p:sp>
        <p:nvSpPr>
          <p:cNvPr id="4" name="Rectangle 3"/>
          <p:cNvSpPr/>
          <p:nvPr/>
        </p:nvSpPr>
        <p:spPr>
          <a:xfrm>
            <a:off x="9144000" y="5181601"/>
            <a:ext cx="2641600" cy="461665"/>
          </a:xfrm>
          <a:prstGeom prst="rect">
            <a:avLst/>
          </a:prstGeom>
          <a:scene3d>
            <a:camera prst="orthographicFront"/>
            <a:lightRig rig="flat" dir="tl">
              <a:rot lat="0" lon="0" rev="6600000"/>
            </a:lightRig>
          </a:scene3d>
          <a:sp3d>
            <a:bevelT/>
          </a:sp3d>
        </p:spPr>
        <p:txBody>
          <a:bodyPr wrap="square">
            <a:spAutoFit/>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Above feed</a:t>
            </a:r>
          </a:p>
        </p:txBody>
      </p:sp>
      <p:sp>
        <p:nvSpPr>
          <p:cNvPr id="5" name="Rectangle 4"/>
          <p:cNvSpPr/>
          <p:nvPr/>
        </p:nvSpPr>
        <p:spPr>
          <a:xfrm>
            <a:off x="508001" y="228600"/>
            <a:ext cx="1774075" cy="369332"/>
          </a:xfrm>
          <a:prstGeom prst="rect">
            <a:avLst/>
          </a:prstGeom>
        </p:spPr>
        <p:txBody>
          <a:bodyPr wrap="none">
            <a:spAutoFit/>
          </a:bodyPr>
          <a:lstStyle/>
          <a:p>
            <a:r>
              <a:rPr lang="en-US" i="1" dirty="0"/>
              <a:t>Material balance</a:t>
            </a:r>
            <a:endParaRPr lang="en-US" dirty="0"/>
          </a:p>
        </p:txBody>
      </p:sp>
      <p:sp>
        <p:nvSpPr>
          <p:cNvPr id="6" name="Rectangle 5"/>
          <p:cNvSpPr/>
          <p:nvPr/>
        </p:nvSpPr>
        <p:spPr>
          <a:xfrm>
            <a:off x="914400" y="685800"/>
            <a:ext cx="1185902" cy="369332"/>
          </a:xfrm>
          <a:prstGeom prst="rect">
            <a:avLst/>
          </a:prstGeom>
        </p:spPr>
        <p:txBody>
          <a:bodyPr wrap="none">
            <a:spAutoFit/>
          </a:bodyPr>
          <a:lstStyle/>
          <a:p>
            <a:r>
              <a:rPr lang="en-US" dirty="0"/>
              <a:t>Total flows</a:t>
            </a:r>
          </a:p>
        </p:txBody>
      </p:sp>
      <p:pic>
        <p:nvPicPr>
          <p:cNvPr id="65540" name="Picture 4"/>
          <p:cNvPicPr>
            <a:picLocks noChangeAspect="1" noChangeArrowheads="1"/>
          </p:cNvPicPr>
          <p:nvPr/>
        </p:nvPicPr>
        <p:blipFill>
          <a:blip r:embed="rId4"/>
          <a:srcRect/>
          <a:stretch>
            <a:fillRect/>
          </a:stretch>
        </p:blipFill>
        <p:spPr bwMode="auto">
          <a:xfrm>
            <a:off x="2743200" y="685800"/>
            <a:ext cx="2302933" cy="381000"/>
          </a:xfrm>
          <a:prstGeom prst="rect">
            <a:avLst/>
          </a:prstGeom>
          <a:noFill/>
          <a:ln w="9525">
            <a:noFill/>
            <a:miter lim="800000"/>
            <a:headEnd/>
            <a:tailEnd/>
          </a:ln>
          <a:effectLst/>
        </p:spPr>
      </p:pic>
      <p:sp>
        <p:nvSpPr>
          <p:cNvPr id="8" name="Rectangle 7"/>
          <p:cNvSpPr/>
          <p:nvPr/>
        </p:nvSpPr>
        <p:spPr>
          <a:xfrm>
            <a:off x="914401" y="1219200"/>
            <a:ext cx="1621791" cy="369332"/>
          </a:xfrm>
          <a:prstGeom prst="rect">
            <a:avLst/>
          </a:prstGeom>
        </p:spPr>
        <p:txBody>
          <a:bodyPr wrap="none">
            <a:spAutoFit/>
          </a:bodyPr>
          <a:lstStyle/>
          <a:p>
            <a:r>
              <a:rPr lang="en-US" dirty="0"/>
              <a:t>For component</a:t>
            </a:r>
          </a:p>
        </p:txBody>
      </p:sp>
      <p:pic>
        <p:nvPicPr>
          <p:cNvPr id="65541" name="Picture 5"/>
          <p:cNvPicPr>
            <a:picLocks noChangeAspect="1" noChangeArrowheads="1"/>
          </p:cNvPicPr>
          <p:nvPr/>
        </p:nvPicPr>
        <p:blipFill>
          <a:blip r:embed="rId5"/>
          <a:srcRect/>
          <a:stretch>
            <a:fillRect/>
          </a:stretch>
        </p:blipFill>
        <p:spPr bwMode="auto">
          <a:xfrm>
            <a:off x="3149600" y="1219200"/>
            <a:ext cx="3643587" cy="381000"/>
          </a:xfrm>
          <a:prstGeom prst="rect">
            <a:avLst/>
          </a:prstGeom>
          <a:noFill/>
          <a:ln w="9525">
            <a:noFill/>
            <a:miter lim="800000"/>
            <a:headEnd/>
            <a:tailEnd/>
          </a:ln>
          <a:effectLst/>
        </p:spPr>
      </p:pic>
      <p:sp>
        <p:nvSpPr>
          <p:cNvPr id="10" name="Rectangle 9"/>
          <p:cNvSpPr/>
          <p:nvPr/>
        </p:nvSpPr>
        <p:spPr>
          <a:xfrm>
            <a:off x="508001" y="1600200"/>
            <a:ext cx="1609543" cy="369332"/>
          </a:xfrm>
          <a:prstGeom prst="rect">
            <a:avLst/>
          </a:prstGeom>
        </p:spPr>
        <p:txBody>
          <a:bodyPr wrap="none">
            <a:spAutoFit/>
          </a:bodyPr>
          <a:lstStyle/>
          <a:p>
            <a:r>
              <a:rPr lang="en-US" i="1" dirty="0"/>
              <a:t>Energy balance</a:t>
            </a:r>
            <a:endParaRPr lang="en-US" dirty="0"/>
          </a:p>
        </p:txBody>
      </p:sp>
      <p:sp>
        <p:nvSpPr>
          <p:cNvPr id="11" name="Rectangle 10"/>
          <p:cNvSpPr/>
          <p:nvPr/>
        </p:nvSpPr>
        <p:spPr>
          <a:xfrm>
            <a:off x="914401" y="1981200"/>
            <a:ext cx="2353593" cy="369332"/>
          </a:xfrm>
          <a:prstGeom prst="rect">
            <a:avLst/>
          </a:prstGeom>
        </p:spPr>
        <p:txBody>
          <a:bodyPr wrap="none">
            <a:spAutoFit/>
          </a:bodyPr>
          <a:lstStyle/>
          <a:p>
            <a:r>
              <a:rPr lang="en-US" dirty="0"/>
              <a:t>total stream enthalpies</a:t>
            </a:r>
          </a:p>
        </p:txBody>
      </p:sp>
      <p:pic>
        <p:nvPicPr>
          <p:cNvPr id="65542" name="Picture 6"/>
          <p:cNvPicPr>
            <a:picLocks noChangeAspect="1" noChangeArrowheads="1"/>
          </p:cNvPicPr>
          <p:nvPr/>
        </p:nvPicPr>
        <p:blipFill>
          <a:blip r:embed="rId6"/>
          <a:srcRect/>
          <a:stretch>
            <a:fillRect/>
          </a:stretch>
        </p:blipFill>
        <p:spPr bwMode="auto">
          <a:xfrm>
            <a:off x="1320800" y="2362200"/>
            <a:ext cx="4741333" cy="381000"/>
          </a:xfrm>
          <a:prstGeom prst="rect">
            <a:avLst/>
          </a:prstGeom>
          <a:noFill/>
          <a:ln w="9525">
            <a:noFill/>
            <a:miter lim="800000"/>
            <a:headEnd/>
            <a:tailEnd/>
          </a:ln>
          <a:effectLst/>
        </p:spPr>
      </p:pic>
      <p:pic>
        <p:nvPicPr>
          <p:cNvPr id="65543" name="Picture 7"/>
          <p:cNvPicPr>
            <a:picLocks noChangeAspect="1" noChangeArrowheads="1"/>
          </p:cNvPicPr>
          <p:nvPr/>
        </p:nvPicPr>
        <p:blipFill>
          <a:blip r:embed="rId7"/>
          <a:srcRect/>
          <a:stretch>
            <a:fillRect/>
          </a:stretch>
        </p:blipFill>
        <p:spPr bwMode="auto">
          <a:xfrm>
            <a:off x="1524001" y="2895600"/>
            <a:ext cx="4408409" cy="762000"/>
          </a:xfrm>
          <a:prstGeom prst="rect">
            <a:avLst/>
          </a:prstGeom>
          <a:noFill/>
          <a:ln w="9525">
            <a:noFill/>
            <a:miter lim="800000"/>
            <a:headEnd/>
            <a:tailEnd/>
          </a:ln>
          <a:effectLst/>
        </p:spPr>
      </p:pic>
      <p:sp>
        <p:nvSpPr>
          <p:cNvPr id="14" name="Left Brace 13"/>
          <p:cNvSpPr/>
          <p:nvPr/>
        </p:nvSpPr>
        <p:spPr>
          <a:xfrm>
            <a:off x="609600" y="685800"/>
            <a:ext cx="609600" cy="914400"/>
          </a:xfrm>
          <a:prstGeom prst="leftBrace">
            <a:avLst>
              <a:gd name="adj1" fmla="val 5000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98641" y="1163783"/>
            <a:ext cx="828195" cy="2175163"/>
          </a:xfrm>
          <a:custGeom>
            <a:avLst/>
            <a:gdLst>
              <a:gd name="connsiteX0" fmla="*/ 191655 w 621146"/>
              <a:gd name="connsiteY0" fmla="*/ 0 h 2175163"/>
              <a:gd name="connsiteX1" fmla="*/ 39255 w 621146"/>
              <a:gd name="connsiteY1" fmla="*/ 471054 h 2175163"/>
              <a:gd name="connsiteX2" fmla="*/ 427183 w 621146"/>
              <a:gd name="connsiteY2" fmla="*/ 1260763 h 2175163"/>
              <a:gd name="connsiteX3" fmla="*/ 205510 w 621146"/>
              <a:gd name="connsiteY3" fmla="*/ 1939636 h 2175163"/>
              <a:gd name="connsiteX4" fmla="*/ 621146 w 621146"/>
              <a:gd name="connsiteY4" fmla="*/ 2175163 h 2175163"/>
              <a:gd name="connsiteX5" fmla="*/ 621146 w 621146"/>
              <a:gd name="connsiteY5" fmla="*/ 2175163 h 21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146" h="2175163">
                <a:moveTo>
                  <a:pt x="191655" y="0"/>
                </a:moveTo>
                <a:cubicBezTo>
                  <a:pt x="95827" y="130463"/>
                  <a:pt x="0" y="260927"/>
                  <a:pt x="39255" y="471054"/>
                </a:cubicBezTo>
                <a:cubicBezTo>
                  <a:pt x="78510" y="681181"/>
                  <a:pt x="399474" y="1015999"/>
                  <a:pt x="427183" y="1260763"/>
                </a:cubicBezTo>
                <a:cubicBezTo>
                  <a:pt x="454892" y="1505527"/>
                  <a:pt x="173183" y="1787236"/>
                  <a:pt x="205510" y="1939636"/>
                </a:cubicBezTo>
                <a:cubicBezTo>
                  <a:pt x="237837" y="2092036"/>
                  <a:pt x="621146" y="2175163"/>
                  <a:pt x="621146" y="2175163"/>
                </a:cubicBezTo>
                <a:lnTo>
                  <a:pt x="621146" y="2175163"/>
                </a:lnTo>
              </a:path>
            </a:pathLst>
          </a:custGeom>
          <a:ln w="28575" cmpd="dbl">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1117600" y="2971800"/>
            <a:ext cx="711200" cy="762000"/>
          </a:xfrm>
          <a:prstGeom prst="leftBrace">
            <a:avLst>
              <a:gd name="adj1" fmla="val 5000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5544" name="Picture 8"/>
          <p:cNvPicPr>
            <a:picLocks noChangeAspect="1" noChangeArrowheads="1"/>
          </p:cNvPicPr>
          <p:nvPr/>
        </p:nvPicPr>
        <p:blipFill>
          <a:blip r:embed="rId8"/>
          <a:srcRect/>
          <a:stretch>
            <a:fillRect/>
          </a:stretch>
        </p:blipFill>
        <p:spPr bwMode="auto">
          <a:xfrm>
            <a:off x="304800" y="4343400"/>
            <a:ext cx="6722539" cy="381000"/>
          </a:xfrm>
          <a:prstGeom prst="rect">
            <a:avLst/>
          </a:prstGeom>
          <a:noFill/>
          <a:ln w="9525">
            <a:noFill/>
            <a:miter lim="800000"/>
            <a:headEnd/>
            <a:tailEnd/>
          </a:ln>
          <a:effectLst/>
        </p:spPr>
      </p:pic>
      <p:sp>
        <p:nvSpPr>
          <p:cNvPr id="18" name="Left Brace 17"/>
          <p:cNvSpPr/>
          <p:nvPr/>
        </p:nvSpPr>
        <p:spPr>
          <a:xfrm rot="1069126" flipH="1">
            <a:off x="6246580" y="1093440"/>
            <a:ext cx="609600" cy="1805841"/>
          </a:xfrm>
          <a:prstGeom prst="leftBrace">
            <a:avLst>
              <a:gd name="adj1" fmla="val 5000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48219" y="2050474"/>
            <a:ext cx="1293091" cy="2292927"/>
          </a:xfrm>
          <a:custGeom>
            <a:avLst/>
            <a:gdLst>
              <a:gd name="connsiteX0" fmla="*/ 678872 w 969818"/>
              <a:gd name="connsiteY0" fmla="*/ 0 h 2105891"/>
              <a:gd name="connsiteX1" fmla="*/ 886691 w 969818"/>
              <a:gd name="connsiteY1" fmla="*/ 498763 h 2105891"/>
              <a:gd name="connsiteX2" fmla="*/ 180109 w 969818"/>
              <a:gd name="connsiteY2" fmla="*/ 1468582 h 2105891"/>
              <a:gd name="connsiteX3" fmla="*/ 0 w 969818"/>
              <a:gd name="connsiteY3" fmla="*/ 2105891 h 2105891"/>
              <a:gd name="connsiteX4" fmla="*/ 0 w 969818"/>
              <a:gd name="connsiteY4" fmla="*/ 2105891 h 2105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18" h="2105891">
                <a:moveTo>
                  <a:pt x="678872" y="0"/>
                </a:moveTo>
                <a:cubicBezTo>
                  <a:pt x="824345" y="126999"/>
                  <a:pt x="969818" y="253999"/>
                  <a:pt x="886691" y="498763"/>
                </a:cubicBezTo>
                <a:cubicBezTo>
                  <a:pt x="803564" y="743527"/>
                  <a:pt x="327891" y="1200727"/>
                  <a:pt x="180109" y="1468582"/>
                </a:cubicBezTo>
                <a:cubicBezTo>
                  <a:pt x="32327" y="1736437"/>
                  <a:pt x="0" y="2105891"/>
                  <a:pt x="0" y="2105891"/>
                </a:cubicBezTo>
                <a:lnTo>
                  <a:pt x="0" y="2105891"/>
                </a:lnTo>
              </a:path>
            </a:pathLst>
          </a:cu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5545" name="Picture 9"/>
          <p:cNvPicPr>
            <a:picLocks noChangeAspect="1" noChangeArrowheads="1"/>
          </p:cNvPicPr>
          <p:nvPr/>
        </p:nvPicPr>
        <p:blipFill>
          <a:blip r:embed="rId9"/>
          <a:srcRect/>
          <a:stretch>
            <a:fillRect/>
          </a:stretch>
        </p:blipFill>
        <p:spPr bwMode="auto">
          <a:xfrm>
            <a:off x="1422400" y="5029200"/>
            <a:ext cx="4414981" cy="762000"/>
          </a:xfrm>
          <a:prstGeom prst="rect">
            <a:avLst/>
          </a:prstGeom>
          <a:ln w="228600" cap="sq" cmpd="thickThin">
            <a:solidFill>
              <a:srgbClr val="00B0F0"/>
            </a:solidFill>
            <a:prstDash val="solid"/>
            <a:miter lim="800000"/>
          </a:ln>
          <a:effectLst>
            <a:innerShdw blurRad="76200">
              <a:srgbClr val="000000"/>
            </a:innerShdw>
          </a:effectLst>
        </p:spPr>
      </p:pic>
      <p:sp>
        <p:nvSpPr>
          <p:cNvPr id="21" name="Rectangle 20"/>
          <p:cNvSpPr/>
          <p:nvPr/>
        </p:nvSpPr>
        <p:spPr>
          <a:xfrm>
            <a:off x="914400" y="6096000"/>
            <a:ext cx="10261600" cy="369332"/>
          </a:xfrm>
          <a:prstGeom prst="rect">
            <a:avLst/>
          </a:prstGeom>
        </p:spPr>
        <p:txBody>
          <a:bodyPr wrap="square">
            <a:spAutoFit/>
          </a:bodyPr>
          <a:lstStyle/>
          <a:p>
            <a:r>
              <a:rPr lang="en-US" dirty="0"/>
              <a:t>where </a:t>
            </a:r>
            <a:r>
              <a:rPr lang="en-US" b="1" dirty="0"/>
              <a:t>L</a:t>
            </a:r>
            <a:r>
              <a:rPr lang="en-US" dirty="0"/>
              <a:t> = the constant liquid flow in the rectifying section = the reflux flow, </a:t>
            </a:r>
            <a:r>
              <a:rPr lang="en-US" b="1" dirty="0"/>
              <a:t>L</a:t>
            </a:r>
            <a:r>
              <a:rPr lang="en-US" b="1" baseline="-25000" dirty="0"/>
              <a:t>0</a:t>
            </a:r>
            <a:r>
              <a:rPr lang="en-US" dirty="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6908800" y="381000"/>
            <a:ext cx="4721741" cy="5562600"/>
          </a:xfrm>
          <a:prstGeom prst="rect">
            <a:avLst/>
          </a:prstGeom>
          <a:noFill/>
          <a:ln w="9525">
            <a:noFill/>
            <a:miter lim="800000"/>
            <a:headEnd/>
            <a:tailEnd/>
          </a:ln>
          <a:effectLst/>
        </p:spPr>
      </p:pic>
      <p:sp>
        <p:nvSpPr>
          <p:cNvPr id="3" name="Rectangle 2"/>
          <p:cNvSpPr/>
          <p:nvPr/>
        </p:nvSpPr>
        <p:spPr>
          <a:xfrm>
            <a:off x="9347200" y="5943601"/>
            <a:ext cx="2438400" cy="461665"/>
          </a:xfrm>
          <a:prstGeom prst="rect">
            <a:avLst/>
          </a:prstGeom>
          <a:scene3d>
            <a:camera prst="orthographicFront"/>
            <a:lightRig rig="flat" dir="tl">
              <a:rot lat="0" lon="0" rev="6600000"/>
            </a:lightRig>
          </a:scene3d>
          <a:sp3d>
            <a:bevelT/>
          </a:sp3d>
        </p:spPr>
        <p:txBody>
          <a:bodyPr wrap="square">
            <a:spAutoFit/>
            <a:sp3d extrusionH="25400" contourW="8890">
              <a:bevelT w="38100" h="31750"/>
              <a:contourClr>
                <a:schemeClr val="accent2">
                  <a:shade val="75000"/>
                </a:schemeClr>
              </a:contourClr>
            </a:sp3d>
          </a:bodyPr>
          <a:lstStyle/>
          <a:p>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Below feed</a:t>
            </a:r>
          </a:p>
        </p:txBody>
      </p:sp>
      <p:sp>
        <p:nvSpPr>
          <p:cNvPr id="4" name="Rectangle 3"/>
          <p:cNvSpPr/>
          <p:nvPr/>
        </p:nvSpPr>
        <p:spPr>
          <a:xfrm>
            <a:off x="304800" y="152401"/>
            <a:ext cx="6096000" cy="369332"/>
          </a:xfrm>
          <a:prstGeom prst="rect">
            <a:avLst/>
          </a:prstGeom>
        </p:spPr>
        <p:txBody>
          <a:bodyPr>
            <a:spAutoFit/>
          </a:bodyPr>
          <a:lstStyle/>
          <a:p>
            <a:r>
              <a:rPr lang="en-US" dirty="0"/>
              <a:t>Analogous equations can be written for the stripping section,</a:t>
            </a:r>
          </a:p>
        </p:txBody>
      </p:sp>
      <p:pic>
        <p:nvPicPr>
          <p:cNvPr id="66563" name="Picture 3"/>
          <p:cNvPicPr>
            <a:picLocks noChangeAspect="1" noChangeArrowheads="1"/>
          </p:cNvPicPr>
          <p:nvPr/>
        </p:nvPicPr>
        <p:blipFill>
          <a:blip r:embed="rId4"/>
          <a:srcRect/>
          <a:stretch>
            <a:fillRect/>
          </a:stretch>
        </p:blipFill>
        <p:spPr bwMode="auto">
          <a:xfrm>
            <a:off x="812800" y="914400"/>
            <a:ext cx="4557712" cy="838200"/>
          </a:xfrm>
          <a:prstGeom prst="rect">
            <a:avLst/>
          </a:prstGeom>
          <a:noFill/>
          <a:ln w="9525">
            <a:noFill/>
            <a:miter lim="800000"/>
            <a:headEnd/>
            <a:tailEnd/>
          </a:ln>
          <a:effectLst/>
        </p:spPr>
      </p:pic>
      <p:pic>
        <p:nvPicPr>
          <p:cNvPr id="66564" name="Picture 4"/>
          <p:cNvPicPr>
            <a:picLocks noChangeAspect="1" noChangeArrowheads="1"/>
          </p:cNvPicPr>
          <p:nvPr/>
        </p:nvPicPr>
        <p:blipFill>
          <a:blip r:embed="rId5"/>
          <a:srcRect/>
          <a:stretch>
            <a:fillRect/>
          </a:stretch>
        </p:blipFill>
        <p:spPr bwMode="auto">
          <a:xfrm>
            <a:off x="711200" y="1828800"/>
            <a:ext cx="6127261" cy="457200"/>
          </a:xfrm>
          <a:prstGeom prst="rect">
            <a:avLst/>
          </a:prstGeom>
          <a:noFill/>
          <a:ln w="9525">
            <a:noFill/>
            <a:miter lim="800000"/>
            <a:headEnd/>
            <a:tailEnd/>
          </a:ln>
          <a:effectLst/>
        </p:spPr>
      </p:pic>
      <p:sp>
        <p:nvSpPr>
          <p:cNvPr id="7" name="Rectangle 6"/>
          <p:cNvSpPr/>
          <p:nvPr/>
        </p:nvSpPr>
        <p:spPr>
          <a:xfrm>
            <a:off x="508000" y="2514600"/>
            <a:ext cx="6604000" cy="1200329"/>
          </a:xfrm>
          <a:prstGeom prst="rect">
            <a:avLst/>
          </a:prstGeom>
        </p:spPr>
        <p:txBody>
          <a:bodyPr wrap="square">
            <a:spAutoFit/>
          </a:bodyPr>
          <a:lstStyle/>
          <a:p>
            <a:r>
              <a:rPr lang="en-US" dirty="0"/>
              <a:t>At constant pressure, the stage temperatures will be functions of the </a:t>
            </a:r>
            <a:r>
              <a:rPr lang="en-US" dirty="0" err="1"/>
              <a:t>vapour</a:t>
            </a:r>
            <a:r>
              <a:rPr lang="en-US" dirty="0"/>
              <a:t> and liquid compositions only (dew and bubble points) and the specific enthalpies will therefore also be functions of composition</a:t>
            </a:r>
          </a:p>
        </p:txBody>
      </p:sp>
      <p:sp>
        <p:nvSpPr>
          <p:cNvPr id="8" name="Freeform 7"/>
          <p:cNvSpPr/>
          <p:nvPr/>
        </p:nvSpPr>
        <p:spPr>
          <a:xfrm>
            <a:off x="7007322" y="1309254"/>
            <a:ext cx="3959321" cy="3932382"/>
          </a:xfrm>
          <a:custGeom>
            <a:avLst/>
            <a:gdLst>
              <a:gd name="connsiteX0" fmla="*/ 2018145 w 2969491"/>
              <a:gd name="connsiteY0" fmla="*/ 658091 h 3932382"/>
              <a:gd name="connsiteX1" fmla="*/ 1657927 w 2969491"/>
              <a:gd name="connsiteY1" fmla="*/ 422564 h 3932382"/>
              <a:gd name="connsiteX2" fmla="*/ 1339273 w 2969491"/>
              <a:gd name="connsiteY2" fmla="*/ 131619 h 3932382"/>
              <a:gd name="connsiteX3" fmla="*/ 591127 w 2969491"/>
              <a:gd name="connsiteY3" fmla="*/ 48491 h 3932382"/>
              <a:gd name="connsiteX4" fmla="*/ 383309 w 2969491"/>
              <a:gd name="connsiteY4" fmla="*/ 422564 h 3932382"/>
              <a:gd name="connsiteX5" fmla="*/ 64654 w 2969491"/>
              <a:gd name="connsiteY5" fmla="*/ 824346 h 3932382"/>
              <a:gd name="connsiteX6" fmla="*/ 203200 w 2969491"/>
              <a:gd name="connsiteY6" fmla="*/ 2029691 h 3932382"/>
              <a:gd name="connsiteX7" fmla="*/ 50800 w 2969491"/>
              <a:gd name="connsiteY7" fmla="*/ 2750128 h 3932382"/>
              <a:gd name="connsiteX8" fmla="*/ 508000 w 2969491"/>
              <a:gd name="connsiteY8" fmla="*/ 3456710 h 3932382"/>
              <a:gd name="connsiteX9" fmla="*/ 1214582 w 2969491"/>
              <a:gd name="connsiteY9" fmla="*/ 3678382 h 3932382"/>
              <a:gd name="connsiteX10" fmla="*/ 1976582 w 2969491"/>
              <a:gd name="connsiteY10" fmla="*/ 3872346 h 3932382"/>
              <a:gd name="connsiteX11" fmla="*/ 2849418 w 2969491"/>
              <a:gd name="connsiteY11" fmla="*/ 3692237 h 3932382"/>
              <a:gd name="connsiteX12" fmla="*/ 2697018 w 2969491"/>
              <a:gd name="connsiteY12" fmla="*/ 2431473 h 3932382"/>
              <a:gd name="connsiteX13" fmla="*/ 2544618 w 2969491"/>
              <a:gd name="connsiteY13" fmla="*/ 1683328 h 3932382"/>
              <a:gd name="connsiteX14" fmla="*/ 2170545 w 2969491"/>
              <a:gd name="connsiteY14" fmla="*/ 1226128 h 3932382"/>
              <a:gd name="connsiteX15" fmla="*/ 2115127 w 2969491"/>
              <a:gd name="connsiteY15" fmla="*/ 768928 h 3932382"/>
              <a:gd name="connsiteX16" fmla="*/ 2018145 w 2969491"/>
              <a:gd name="connsiteY16" fmla="*/ 658091 h 393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9491" h="3932382">
                <a:moveTo>
                  <a:pt x="2018145" y="658091"/>
                </a:moveTo>
                <a:cubicBezTo>
                  <a:pt x="1941945" y="600364"/>
                  <a:pt x="1771072" y="510309"/>
                  <a:pt x="1657927" y="422564"/>
                </a:cubicBezTo>
                <a:cubicBezTo>
                  <a:pt x="1544782" y="334819"/>
                  <a:pt x="1517073" y="193965"/>
                  <a:pt x="1339273" y="131619"/>
                </a:cubicBezTo>
                <a:cubicBezTo>
                  <a:pt x="1161473" y="69273"/>
                  <a:pt x="750454" y="0"/>
                  <a:pt x="591127" y="48491"/>
                </a:cubicBezTo>
                <a:cubicBezTo>
                  <a:pt x="431800" y="96982"/>
                  <a:pt x="471054" y="293255"/>
                  <a:pt x="383309" y="422564"/>
                </a:cubicBezTo>
                <a:cubicBezTo>
                  <a:pt x="295564" y="551873"/>
                  <a:pt x="94672" y="556492"/>
                  <a:pt x="64654" y="824346"/>
                </a:cubicBezTo>
                <a:cubicBezTo>
                  <a:pt x="34636" y="1092200"/>
                  <a:pt x="205509" y="1708727"/>
                  <a:pt x="203200" y="2029691"/>
                </a:cubicBezTo>
                <a:cubicBezTo>
                  <a:pt x="200891" y="2350655"/>
                  <a:pt x="0" y="2512292"/>
                  <a:pt x="50800" y="2750128"/>
                </a:cubicBezTo>
                <a:cubicBezTo>
                  <a:pt x="101600" y="2987964"/>
                  <a:pt x="314036" y="3302001"/>
                  <a:pt x="508000" y="3456710"/>
                </a:cubicBezTo>
                <a:cubicBezTo>
                  <a:pt x="701964" y="3611419"/>
                  <a:pt x="969818" y="3609109"/>
                  <a:pt x="1214582" y="3678382"/>
                </a:cubicBezTo>
                <a:cubicBezTo>
                  <a:pt x="1459346" y="3747655"/>
                  <a:pt x="1704109" y="3870037"/>
                  <a:pt x="1976582" y="3872346"/>
                </a:cubicBezTo>
                <a:cubicBezTo>
                  <a:pt x="2249055" y="3874655"/>
                  <a:pt x="2729345" y="3932382"/>
                  <a:pt x="2849418" y="3692237"/>
                </a:cubicBezTo>
                <a:cubicBezTo>
                  <a:pt x="2969491" y="3452092"/>
                  <a:pt x="2747818" y="2766291"/>
                  <a:pt x="2697018" y="2431473"/>
                </a:cubicBezTo>
                <a:cubicBezTo>
                  <a:pt x="2646218" y="2096655"/>
                  <a:pt x="2632363" y="1884219"/>
                  <a:pt x="2544618" y="1683328"/>
                </a:cubicBezTo>
                <a:cubicBezTo>
                  <a:pt x="2456873" y="1482437"/>
                  <a:pt x="2242127" y="1378528"/>
                  <a:pt x="2170545" y="1226128"/>
                </a:cubicBezTo>
                <a:cubicBezTo>
                  <a:pt x="2098963" y="1073728"/>
                  <a:pt x="2145145" y="868219"/>
                  <a:pt x="2115127" y="768928"/>
                </a:cubicBezTo>
                <a:cubicBezTo>
                  <a:pt x="2085109" y="669637"/>
                  <a:pt x="2094345" y="715818"/>
                  <a:pt x="2018145" y="658091"/>
                </a:cubicBez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5" name="Picture 5"/>
          <p:cNvPicPr>
            <a:picLocks noChangeAspect="1" noChangeArrowheads="1"/>
          </p:cNvPicPr>
          <p:nvPr/>
        </p:nvPicPr>
        <p:blipFill>
          <a:blip r:embed="rId6"/>
          <a:srcRect/>
          <a:stretch>
            <a:fillRect/>
          </a:stretch>
        </p:blipFill>
        <p:spPr bwMode="auto">
          <a:xfrm>
            <a:off x="1117600" y="4419600"/>
            <a:ext cx="4747491" cy="762000"/>
          </a:xfrm>
          <a:prstGeom prst="rect">
            <a:avLst/>
          </a:prstGeom>
          <a:ln w="228600" cap="sq" cmpd="thickThin">
            <a:solidFill>
              <a:srgbClr val="00B0F0"/>
            </a:solidFill>
            <a:prstDash val="solid"/>
            <a:miter lim="800000"/>
          </a:ln>
          <a:effectLst>
            <a:innerShdw blurRad="76200">
              <a:srgbClr val="000000"/>
            </a:innerShdw>
          </a:effectLst>
        </p:spPr>
      </p:pic>
      <p:sp>
        <p:nvSpPr>
          <p:cNvPr id="10" name="Rectangle 9"/>
          <p:cNvSpPr/>
          <p:nvPr/>
        </p:nvSpPr>
        <p:spPr>
          <a:xfrm>
            <a:off x="711200" y="5562600"/>
            <a:ext cx="7823200" cy="369332"/>
          </a:xfrm>
          <a:prstGeom prst="rect">
            <a:avLst/>
          </a:prstGeom>
        </p:spPr>
        <p:txBody>
          <a:bodyPr wrap="square">
            <a:spAutoFit/>
          </a:bodyPr>
          <a:lstStyle/>
          <a:p>
            <a:r>
              <a:rPr lang="en-US" b="1" i="1" dirty="0"/>
              <a:t>V’ </a:t>
            </a:r>
            <a:r>
              <a:rPr lang="en-US" dirty="0"/>
              <a:t>= is the constant </a:t>
            </a:r>
            <a:r>
              <a:rPr lang="en-US" dirty="0" err="1"/>
              <a:t>vapour</a:t>
            </a:r>
            <a:r>
              <a:rPr lang="en-US" dirty="0"/>
              <a:t> flow in the stripping section.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4"/>
          <a:srcRect/>
          <a:stretch>
            <a:fillRect/>
          </a:stretch>
        </p:blipFill>
        <p:spPr bwMode="auto">
          <a:xfrm>
            <a:off x="1320800" y="609600"/>
            <a:ext cx="1961931" cy="381000"/>
          </a:xfrm>
          <a:prstGeom prst="rect">
            <a:avLst/>
          </a:prstGeom>
          <a:noFill/>
          <a:ln w="9525">
            <a:noFill/>
            <a:miter lim="800000"/>
            <a:headEnd/>
            <a:tailEnd/>
          </a:ln>
          <a:effectLst/>
        </p:spPr>
      </p:pic>
      <p:pic>
        <p:nvPicPr>
          <p:cNvPr id="67587" name="Picture 3"/>
          <p:cNvPicPr>
            <a:picLocks noChangeAspect="1" noChangeArrowheads="1"/>
          </p:cNvPicPr>
          <p:nvPr/>
        </p:nvPicPr>
        <p:blipFill>
          <a:blip r:embed="rId5"/>
          <a:srcRect/>
          <a:stretch>
            <a:fillRect/>
          </a:stretch>
        </p:blipFill>
        <p:spPr bwMode="auto">
          <a:xfrm>
            <a:off x="609600" y="152400"/>
            <a:ext cx="9180285" cy="381000"/>
          </a:xfrm>
          <a:prstGeom prst="rect">
            <a:avLst/>
          </a:prstGeom>
          <a:noFill/>
          <a:ln w="9525">
            <a:noFill/>
            <a:miter lim="800000"/>
            <a:headEnd/>
            <a:tailEnd/>
          </a:ln>
          <a:effectLst/>
        </p:spPr>
      </p:pic>
      <p:pic>
        <p:nvPicPr>
          <p:cNvPr id="67588" name="Picture 4"/>
          <p:cNvPicPr>
            <a:picLocks noChangeAspect="1" noChangeArrowheads="1"/>
          </p:cNvPicPr>
          <p:nvPr/>
        </p:nvPicPr>
        <p:blipFill>
          <a:blip r:embed="rId6"/>
          <a:srcRect/>
          <a:stretch>
            <a:fillRect/>
          </a:stretch>
        </p:blipFill>
        <p:spPr bwMode="auto">
          <a:xfrm>
            <a:off x="1219200" y="1143000"/>
            <a:ext cx="3657600" cy="801384"/>
          </a:xfrm>
          <a:prstGeom prst="rect">
            <a:avLst/>
          </a:prstGeom>
          <a:noFill/>
          <a:ln w="9525">
            <a:noFill/>
            <a:miter lim="800000"/>
            <a:headEnd/>
            <a:tailEnd/>
          </a:ln>
          <a:effectLst/>
        </p:spPr>
      </p:pic>
      <p:pic>
        <p:nvPicPr>
          <p:cNvPr id="67589" name="Picture 5"/>
          <p:cNvPicPr>
            <a:picLocks noChangeAspect="1" noChangeArrowheads="1"/>
          </p:cNvPicPr>
          <p:nvPr/>
        </p:nvPicPr>
        <p:blipFill>
          <a:blip r:embed="rId7"/>
          <a:srcRect/>
          <a:stretch>
            <a:fillRect/>
          </a:stretch>
        </p:blipFill>
        <p:spPr bwMode="auto">
          <a:xfrm>
            <a:off x="1524001" y="2743200"/>
            <a:ext cx="1809751" cy="361950"/>
          </a:xfrm>
          <a:prstGeom prst="rect">
            <a:avLst/>
          </a:prstGeom>
          <a:noFill/>
          <a:ln w="9525">
            <a:noFill/>
            <a:miter lim="800000"/>
            <a:headEnd/>
            <a:tailEnd/>
          </a:ln>
          <a:effectLst/>
        </p:spPr>
      </p:pic>
      <p:pic>
        <p:nvPicPr>
          <p:cNvPr id="67591" name="Picture 7"/>
          <p:cNvPicPr>
            <a:picLocks noChangeAspect="1" noChangeArrowheads="1"/>
          </p:cNvPicPr>
          <p:nvPr/>
        </p:nvPicPr>
        <p:blipFill>
          <a:blip r:embed="rId8"/>
          <a:srcRect/>
          <a:stretch>
            <a:fillRect/>
          </a:stretch>
        </p:blipFill>
        <p:spPr bwMode="auto">
          <a:xfrm>
            <a:off x="711200" y="2217672"/>
            <a:ext cx="9631680" cy="373128"/>
          </a:xfrm>
          <a:prstGeom prst="rect">
            <a:avLst/>
          </a:prstGeom>
          <a:noFill/>
          <a:ln w="9525">
            <a:noFill/>
            <a:miter lim="800000"/>
            <a:headEnd/>
            <a:tailEnd/>
          </a:ln>
          <a:effectLst/>
        </p:spPr>
      </p:pic>
      <p:pic>
        <p:nvPicPr>
          <p:cNvPr id="67592" name="Picture 8"/>
          <p:cNvPicPr>
            <a:picLocks noChangeAspect="1" noChangeArrowheads="1"/>
          </p:cNvPicPr>
          <p:nvPr/>
        </p:nvPicPr>
        <p:blipFill>
          <a:blip r:embed="rId9"/>
          <a:srcRect/>
          <a:stretch>
            <a:fillRect/>
          </a:stretch>
        </p:blipFill>
        <p:spPr bwMode="auto">
          <a:xfrm>
            <a:off x="1219200" y="3276601"/>
            <a:ext cx="3464205" cy="804863"/>
          </a:xfrm>
          <a:prstGeom prst="rect">
            <a:avLst/>
          </a:prstGeom>
          <a:noFill/>
          <a:ln w="9525">
            <a:noFill/>
            <a:miter lim="800000"/>
            <a:headEnd/>
            <a:tailEnd/>
          </a:ln>
          <a:effectLst/>
        </p:spPr>
      </p:pic>
      <p:sp>
        <p:nvSpPr>
          <p:cNvPr id="11" name="Rounded Rectangle 10"/>
          <p:cNvSpPr/>
          <p:nvPr/>
        </p:nvSpPr>
        <p:spPr>
          <a:xfrm>
            <a:off x="2540000" y="1143000"/>
            <a:ext cx="406400" cy="762000"/>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235200" y="3276600"/>
            <a:ext cx="406400" cy="762000"/>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946400" y="1828800"/>
            <a:ext cx="4572000" cy="1066800"/>
          </a:xfrm>
          <a:prstGeom prst="line">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2641600" y="2895600"/>
            <a:ext cx="4775200" cy="457200"/>
          </a:xfrm>
          <a:prstGeom prst="line">
            <a:avLst/>
          </a:prstGeom>
          <a:ln w="28575">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416801" y="2667000"/>
            <a:ext cx="785793" cy="369332"/>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slopes</a:t>
            </a:r>
          </a:p>
        </p:txBody>
      </p:sp>
      <p:sp>
        <p:nvSpPr>
          <p:cNvPr id="18" name="Rectangle 17"/>
          <p:cNvSpPr/>
          <p:nvPr/>
        </p:nvSpPr>
        <p:spPr>
          <a:xfrm>
            <a:off x="1117600" y="4495801"/>
            <a:ext cx="8432800" cy="646331"/>
          </a:xfrm>
          <a:prstGeom prst="rect">
            <a:avLst/>
          </a:prstGeom>
          <a:ln>
            <a:solidFill>
              <a:srgbClr val="0070C0"/>
            </a:solidFill>
          </a:ln>
        </p:spPr>
        <p:txBody>
          <a:bodyPr wrap="square">
            <a:spAutoFit/>
          </a:bodyPr>
          <a:lstStyle/>
          <a:p>
            <a:r>
              <a:rPr lang="en-US" dirty="0"/>
              <a:t>They are referred to as </a:t>
            </a:r>
            <a:r>
              <a:rPr lang="en-US" b="1" i="1" dirty="0"/>
              <a:t>operating lines</a:t>
            </a:r>
            <a:r>
              <a:rPr lang="en-US" i="1" dirty="0"/>
              <a:t>, and give the relationship between the liquid and </a:t>
            </a:r>
            <a:r>
              <a:rPr lang="en-US" i="1" dirty="0" err="1"/>
              <a:t>vapour</a:t>
            </a:r>
            <a:r>
              <a:rPr lang="en-US" i="1" dirty="0"/>
              <a:t> compositions between </a:t>
            </a:r>
            <a:r>
              <a:rPr lang="en-US" dirty="0"/>
              <a:t>stages.</a:t>
            </a:r>
          </a:p>
        </p:txBody>
      </p:sp>
      <p:sp>
        <p:nvSpPr>
          <p:cNvPr id="19" name="Rounded Rectangle 18"/>
          <p:cNvSpPr/>
          <p:nvPr/>
        </p:nvSpPr>
        <p:spPr>
          <a:xfrm>
            <a:off x="1219200" y="3200400"/>
            <a:ext cx="38608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219200" y="1066800"/>
            <a:ext cx="38608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Brace 20"/>
          <p:cNvSpPr/>
          <p:nvPr/>
        </p:nvSpPr>
        <p:spPr>
          <a:xfrm>
            <a:off x="304800" y="1676400"/>
            <a:ext cx="914400" cy="1981200"/>
          </a:xfrm>
          <a:prstGeom prst="leftBrace">
            <a:avLst>
              <a:gd name="adj1" fmla="val 93181"/>
              <a:gd name="adj2" fmla="val 3391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72413" y="2355274"/>
            <a:ext cx="843588" cy="2479963"/>
          </a:xfrm>
          <a:custGeom>
            <a:avLst/>
            <a:gdLst>
              <a:gd name="connsiteX0" fmla="*/ 106218 w 632691"/>
              <a:gd name="connsiteY0" fmla="*/ 0 h 2479963"/>
              <a:gd name="connsiteX1" fmla="*/ 50800 w 632691"/>
              <a:gd name="connsiteY1" fmla="*/ 249382 h 2479963"/>
              <a:gd name="connsiteX2" fmla="*/ 161636 w 632691"/>
              <a:gd name="connsiteY2" fmla="*/ 1260763 h 2479963"/>
              <a:gd name="connsiteX3" fmla="*/ 78509 w 632691"/>
              <a:gd name="connsiteY3" fmla="*/ 2189018 h 2479963"/>
              <a:gd name="connsiteX4" fmla="*/ 632691 w 632691"/>
              <a:gd name="connsiteY4" fmla="*/ 2479963 h 2479963"/>
              <a:gd name="connsiteX5" fmla="*/ 632691 w 632691"/>
              <a:gd name="connsiteY5" fmla="*/ 2479963 h 24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91" h="2479963">
                <a:moveTo>
                  <a:pt x="106218" y="0"/>
                </a:moveTo>
                <a:cubicBezTo>
                  <a:pt x="73891" y="19627"/>
                  <a:pt x="41564" y="39255"/>
                  <a:pt x="50800" y="249382"/>
                </a:cubicBezTo>
                <a:cubicBezTo>
                  <a:pt x="60036" y="459509"/>
                  <a:pt x="157018" y="937490"/>
                  <a:pt x="161636" y="1260763"/>
                </a:cubicBezTo>
                <a:cubicBezTo>
                  <a:pt x="166254" y="1584036"/>
                  <a:pt x="0" y="1985818"/>
                  <a:pt x="78509" y="2189018"/>
                </a:cubicBezTo>
                <a:cubicBezTo>
                  <a:pt x="157018" y="2392218"/>
                  <a:pt x="632691" y="2479963"/>
                  <a:pt x="632691" y="2479963"/>
                </a:cubicBezTo>
                <a:lnTo>
                  <a:pt x="632691" y="2479963"/>
                </a:ln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406400" y="5334001"/>
            <a:ext cx="10871200" cy="369332"/>
          </a:xfrm>
          <a:prstGeom prst="rect">
            <a:avLst/>
          </a:prstGeom>
        </p:spPr>
        <p:txBody>
          <a:bodyPr wrap="square">
            <a:spAutoFit/>
          </a:bodyPr>
          <a:lstStyle/>
          <a:p>
            <a:r>
              <a:rPr lang="en-US" dirty="0"/>
              <a:t>Equations are conveniently solved by the graphical method developed by </a:t>
            </a:r>
            <a:r>
              <a:rPr lang="en-US" b="1" dirty="0"/>
              <a:t>McCabe and Thiele</a:t>
            </a:r>
            <a:r>
              <a:rPr lang="en-US" dirty="0"/>
              <a:t> (1925).</a:t>
            </a:r>
          </a:p>
        </p:txBody>
      </p:sp>
      <p:graphicFrame>
        <p:nvGraphicFramePr>
          <p:cNvPr id="24" name="Object 23"/>
          <p:cNvGraphicFramePr>
            <a:graphicFrameLocks noChangeAspect="1"/>
          </p:cNvGraphicFramePr>
          <p:nvPr/>
        </p:nvGraphicFramePr>
        <p:xfrm>
          <a:off x="6705599" y="609600"/>
          <a:ext cx="4763492" cy="1524000"/>
        </p:xfrm>
        <a:graphic>
          <a:graphicData uri="http://schemas.openxmlformats.org/presentationml/2006/ole">
            <mc:AlternateContent xmlns:mc="http://schemas.openxmlformats.org/markup-compatibility/2006">
              <mc:Choice xmlns:v="urn:schemas-microsoft-com:vml" Requires="v">
                <p:oleObj spid="_x0000_s4103" name="Equation" r:id="rId10" imgW="1904760" imgH="812520" progId="Equation.3">
                  <p:embed/>
                </p:oleObj>
              </mc:Choice>
              <mc:Fallback>
                <p:oleObj name="Equation" r:id="rId10" imgW="1904760" imgH="81252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599" y="609600"/>
                        <a:ext cx="4763492" cy="1524000"/>
                      </a:xfrm>
                      <a:prstGeom prst="rect">
                        <a:avLst/>
                      </a:prstGeom>
                      <a:blipFill dpi="0" rotWithShape="0">
                        <a:blip r:embed="rId12"/>
                        <a:srcRect/>
                        <a:tile tx="0" ty="0" sx="100000" sy="100000" flip="none" algn="tl"/>
                      </a:blipFill>
                      <a:ln w="38100">
                        <a:solidFill>
                          <a:srgbClr val="000000"/>
                        </a:solidFill>
                        <a:miter lim="800000"/>
                        <a:headEnd/>
                        <a:tailEnd/>
                      </a:ln>
                    </p:spPr>
                  </p:pic>
                </p:oleObj>
              </mc:Fallback>
            </mc:AlternateContent>
          </a:graphicData>
        </a:graphic>
      </p:graphicFrame>
      <p:cxnSp>
        <p:nvCxnSpPr>
          <p:cNvPr id="26" name="Straight Connector 25"/>
          <p:cNvCxnSpPr>
            <a:endCxn id="20" idx="3"/>
          </p:cNvCxnSpPr>
          <p:nvPr/>
        </p:nvCxnSpPr>
        <p:spPr>
          <a:xfrm rot="10800000" flipV="1">
            <a:off x="5080000" y="609600"/>
            <a:ext cx="1625600" cy="914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3"/>
          </p:cNvCxnSpPr>
          <p:nvPr/>
        </p:nvCxnSpPr>
        <p:spPr>
          <a:xfrm>
            <a:off x="5080000" y="1524000"/>
            <a:ext cx="1625600" cy="609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274638"/>
            <a:ext cx="10972800" cy="995362"/>
          </a:xfrm>
        </p:spPr>
        <p:txBody>
          <a:bodyPr/>
          <a:lstStyle/>
          <a:p>
            <a:pPr algn="ctr" eaLnBrk="1" hangingPunct="1"/>
            <a:r>
              <a:rPr lang="en-US" dirty="0"/>
              <a:t>McCabe-Thiele Graphical Method</a:t>
            </a:r>
          </a:p>
        </p:txBody>
      </p:sp>
      <p:pic>
        <p:nvPicPr>
          <p:cNvPr id="6861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524000" y="1203960"/>
            <a:ext cx="8128000" cy="52832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840" y="335281"/>
            <a:ext cx="9276080" cy="369332"/>
          </a:xfrm>
          <a:prstGeom prst="rect">
            <a:avLst/>
          </a:prstGeom>
        </p:spPr>
        <p:txBody>
          <a:bodyPr wrap="square">
            <a:spAutoFit/>
          </a:bodyPr>
          <a:lstStyle/>
          <a:p>
            <a:pPr>
              <a:buFont typeface="Wingdings" pitchFamily="2" charset="2"/>
              <a:buChar char="v"/>
            </a:pPr>
            <a:r>
              <a:rPr lang="en-US" dirty="0">
                <a:latin typeface="Arial" pitchFamily="34" charset="0"/>
                <a:cs typeface="Arial" pitchFamily="34" charset="0"/>
              </a:rPr>
              <a:t>The top and bottom operating lines intersect the diagonal at </a:t>
            </a:r>
            <a:r>
              <a:rPr lang="en-US" b="1" dirty="0" err="1">
                <a:latin typeface="Arial" pitchFamily="34" charset="0"/>
                <a:cs typeface="Arial" pitchFamily="34" charset="0"/>
              </a:rPr>
              <a:t>x</a:t>
            </a:r>
            <a:r>
              <a:rPr lang="en-US" b="1" baseline="-25000" dirty="0" err="1">
                <a:latin typeface="Arial" pitchFamily="34" charset="0"/>
                <a:cs typeface="Arial" pitchFamily="34" charset="0"/>
              </a:rPr>
              <a:t>d</a:t>
            </a:r>
            <a:r>
              <a:rPr lang="en-US" dirty="0">
                <a:latin typeface="Arial" pitchFamily="34" charset="0"/>
                <a:cs typeface="Arial" pitchFamily="34" charset="0"/>
              </a:rPr>
              <a:t> and </a:t>
            </a:r>
            <a:r>
              <a:rPr lang="en-US" b="1" dirty="0" err="1">
                <a:latin typeface="Arial" pitchFamily="34" charset="0"/>
                <a:cs typeface="Arial" pitchFamily="34" charset="0"/>
              </a:rPr>
              <a:t>x</a:t>
            </a:r>
            <a:r>
              <a:rPr lang="en-US" b="1" baseline="-25000" dirty="0" err="1">
                <a:latin typeface="Arial" pitchFamily="34" charset="0"/>
                <a:cs typeface="Arial" pitchFamily="34" charset="0"/>
              </a:rPr>
              <a:t>b</a:t>
            </a:r>
            <a:r>
              <a:rPr lang="en-US" dirty="0">
                <a:latin typeface="Arial" pitchFamily="34" charset="0"/>
                <a:cs typeface="Arial" pitchFamily="34" charset="0"/>
              </a:rPr>
              <a:t> respectively;</a:t>
            </a:r>
          </a:p>
        </p:txBody>
      </p:sp>
      <p:sp>
        <p:nvSpPr>
          <p:cNvPr id="5" name="Rectangle 4"/>
          <p:cNvSpPr/>
          <p:nvPr/>
        </p:nvSpPr>
        <p:spPr>
          <a:xfrm>
            <a:off x="406400" y="1066800"/>
            <a:ext cx="10972800" cy="646331"/>
          </a:xfrm>
          <a:prstGeom prst="rect">
            <a:avLst/>
          </a:prstGeom>
        </p:spPr>
        <p:txBody>
          <a:bodyPr wrap="square">
            <a:spAutoFit/>
          </a:bodyPr>
          <a:lstStyle/>
          <a:p>
            <a:pPr>
              <a:buFont typeface="Wingdings" pitchFamily="2" charset="2"/>
              <a:buChar char="v"/>
            </a:pPr>
            <a:r>
              <a:rPr lang="en-US" dirty="0">
                <a:latin typeface="Arial" pitchFamily="34" charset="0"/>
                <a:cs typeface="Arial" pitchFamily="34" charset="0"/>
              </a:rPr>
              <a:t>The point of intersection of the two operating lines is dependent on the phase condition of the feed. The line on which the intersection occurs is called the </a:t>
            </a:r>
            <a:r>
              <a:rPr lang="en-US" b="1" i="1" dirty="0">
                <a:latin typeface="Arial" pitchFamily="34" charset="0"/>
                <a:cs typeface="Arial" pitchFamily="34" charset="0"/>
              </a:rPr>
              <a:t>q line</a:t>
            </a:r>
            <a:r>
              <a:rPr lang="en-US" dirty="0">
                <a:latin typeface="Arial" pitchFamily="34" charset="0"/>
                <a:cs typeface="Arial" pitchFamily="34" charset="0"/>
              </a:rPr>
              <a:t>. The </a:t>
            </a:r>
            <a:r>
              <a:rPr lang="en-US" b="1" dirty="0">
                <a:latin typeface="Arial" pitchFamily="34" charset="0"/>
                <a:cs typeface="Arial" pitchFamily="34" charset="0"/>
              </a:rPr>
              <a:t>q line</a:t>
            </a:r>
            <a:r>
              <a:rPr lang="en-US" dirty="0">
                <a:latin typeface="Arial" pitchFamily="34" charset="0"/>
                <a:cs typeface="Arial" pitchFamily="34" charset="0"/>
              </a:rPr>
              <a:t> is found as follows:</a:t>
            </a:r>
          </a:p>
        </p:txBody>
      </p:sp>
      <p:pic>
        <p:nvPicPr>
          <p:cNvPr id="69634" name="Picture 2"/>
          <p:cNvPicPr>
            <a:picLocks noChangeAspect="1" noChangeArrowheads="1"/>
          </p:cNvPicPr>
          <p:nvPr/>
        </p:nvPicPr>
        <p:blipFill>
          <a:blip r:embed="rId3"/>
          <a:srcRect/>
          <a:stretch>
            <a:fillRect/>
          </a:stretch>
        </p:blipFill>
        <p:spPr bwMode="auto">
          <a:xfrm>
            <a:off x="1651001" y="2331720"/>
            <a:ext cx="5753100" cy="800100"/>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9265" name="Picture 1"/>
          <p:cNvPicPr>
            <a:picLocks noChangeAspect="1" noChangeArrowheads="1"/>
          </p:cNvPicPr>
          <p:nvPr/>
        </p:nvPicPr>
        <p:blipFill>
          <a:blip r:embed="rId4"/>
          <a:srcRect/>
          <a:stretch>
            <a:fillRect/>
          </a:stretch>
        </p:blipFill>
        <p:spPr bwMode="auto">
          <a:xfrm>
            <a:off x="1823084" y="3658553"/>
            <a:ext cx="5886305" cy="1126807"/>
          </a:xfrm>
          <a:prstGeom prst="rect">
            <a:avLst/>
          </a:prstGeom>
          <a:noFill/>
          <a:ln w="9525">
            <a:noFill/>
            <a:miter lim="800000"/>
            <a:headEnd/>
            <a:tailEnd/>
          </a:ln>
          <a:effectLst/>
        </p:spPr>
      </p:pic>
      <p:pic>
        <p:nvPicPr>
          <p:cNvPr id="139267" name="Picture 3"/>
          <p:cNvPicPr>
            <a:picLocks noChangeAspect="1" noChangeArrowheads="1"/>
          </p:cNvPicPr>
          <p:nvPr/>
        </p:nvPicPr>
        <p:blipFill>
          <a:blip r:embed="rId5"/>
          <a:srcRect/>
          <a:stretch>
            <a:fillRect/>
          </a:stretch>
        </p:blipFill>
        <p:spPr bwMode="auto">
          <a:xfrm>
            <a:off x="1624013" y="5425441"/>
            <a:ext cx="7013585" cy="8229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ja-JP" sz="4000" b="1">
                <a:solidFill>
                  <a:srgbClr val="000000"/>
                </a:solidFill>
                <a:latin typeface="Arial" charset="0"/>
                <a:ea typeface="ＭＳ Ｐゴシック" charset="-128"/>
              </a:rPr>
              <a:t>DISTILLATION COLUMN DESIGN</a:t>
            </a:r>
          </a:p>
        </p:txBody>
      </p:sp>
      <p:sp>
        <p:nvSpPr>
          <p:cNvPr id="67587" name="Rectangle 3"/>
          <p:cNvSpPr>
            <a:spLocks noGrp="1" noChangeArrowheads="1"/>
          </p:cNvSpPr>
          <p:nvPr>
            <p:ph type="body" idx="1"/>
          </p:nvPr>
        </p:nvSpPr>
        <p:spPr>
          <a:xfrm>
            <a:off x="6400800" y="1981200"/>
            <a:ext cx="5791200" cy="4114800"/>
          </a:xfrm>
        </p:spPr>
        <p:txBody>
          <a:bodyPr/>
          <a:lstStyle/>
          <a:p>
            <a:pPr eaLnBrk="1" hangingPunct="1">
              <a:buFontTx/>
              <a:buNone/>
            </a:pPr>
            <a:r>
              <a:rPr lang="en-US" altLang="ja-JP" sz="2000">
                <a:latin typeface="Verdana" pitchFamily="34" charset="0"/>
                <a:ea typeface="ＭＳ Ｐゴシック" charset="-128"/>
              </a:rPr>
              <a:t>Depending on the state of the feed, the feed lines will have different slopes. For example, </a:t>
            </a:r>
          </a:p>
          <a:p>
            <a:pPr lvl="1" eaLnBrk="1" hangingPunct="1">
              <a:buFontTx/>
              <a:buNone/>
            </a:pPr>
            <a:r>
              <a:rPr lang="en-US" altLang="ja-JP" sz="2000">
                <a:latin typeface="Verdana" pitchFamily="34" charset="0"/>
                <a:ea typeface="ＭＳ Ｐゴシック" charset="-128"/>
              </a:rPr>
              <a:t>q = 0 (saturated vapour) </a:t>
            </a:r>
          </a:p>
          <a:p>
            <a:pPr lvl="1" eaLnBrk="1" hangingPunct="1">
              <a:buFontTx/>
              <a:buNone/>
            </a:pPr>
            <a:r>
              <a:rPr lang="en-US" altLang="ja-JP" sz="2000">
                <a:latin typeface="Verdana" pitchFamily="34" charset="0"/>
                <a:ea typeface="ＭＳ Ｐゴシック" charset="-128"/>
              </a:rPr>
              <a:t>q = 1 (saturated liquid) </a:t>
            </a:r>
          </a:p>
          <a:p>
            <a:pPr lvl="1" eaLnBrk="1" hangingPunct="1">
              <a:buFontTx/>
              <a:buNone/>
            </a:pPr>
            <a:r>
              <a:rPr lang="en-US" altLang="ja-JP" sz="2000">
                <a:latin typeface="Verdana" pitchFamily="34" charset="0"/>
                <a:ea typeface="ＭＳ Ｐゴシック" charset="-128"/>
              </a:rPr>
              <a:t>0 &lt; q &lt; 1 (mix of liquid and vapour) </a:t>
            </a:r>
          </a:p>
          <a:p>
            <a:pPr lvl="1" eaLnBrk="1" hangingPunct="1">
              <a:buFontTx/>
              <a:buNone/>
            </a:pPr>
            <a:r>
              <a:rPr lang="en-US" altLang="ja-JP" sz="2000">
                <a:latin typeface="Verdana" pitchFamily="34" charset="0"/>
                <a:ea typeface="ＭＳ Ｐゴシック" charset="-128"/>
              </a:rPr>
              <a:t>q &gt; 1 (subcooled liquid) </a:t>
            </a:r>
          </a:p>
          <a:p>
            <a:pPr lvl="1" eaLnBrk="1" hangingPunct="1">
              <a:buFontTx/>
              <a:buNone/>
            </a:pPr>
            <a:r>
              <a:rPr lang="en-US" altLang="ja-JP" sz="2000">
                <a:latin typeface="Verdana" pitchFamily="34" charset="0"/>
                <a:ea typeface="ＭＳ Ｐゴシック" charset="-128"/>
              </a:rPr>
              <a:t>q &lt; 0 (superheated vapour) </a:t>
            </a:r>
          </a:p>
          <a:p>
            <a:pPr eaLnBrk="1" hangingPunct="1">
              <a:buFontTx/>
              <a:buNone/>
            </a:pPr>
            <a:r>
              <a:rPr lang="en-US" altLang="ja-JP" sz="2000">
                <a:latin typeface="Verdana" pitchFamily="34" charset="0"/>
                <a:ea typeface="ＭＳ Ｐゴシック" charset="-128"/>
              </a:rPr>
              <a:t>The q-lines for the various feed conditions are shown in the diagram on the left. </a:t>
            </a:r>
          </a:p>
          <a:p>
            <a:pPr eaLnBrk="1" hangingPunct="1">
              <a:buFontTx/>
              <a:buNone/>
            </a:pPr>
            <a:endParaRPr lang="en-US" altLang="ja-JP" sz="2000">
              <a:ea typeface="ＭＳ Ｐゴシック" charset="-128"/>
            </a:endParaRPr>
          </a:p>
        </p:txBody>
      </p:sp>
      <p:sp>
        <p:nvSpPr>
          <p:cNvPr id="67588" name="Rectangle 4"/>
          <p:cNvSpPr>
            <a:spLocks noChangeArrowheads="1"/>
          </p:cNvSpPr>
          <p:nvPr/>
        </p:nvSpPr>
        <p:spPr bwMode="auto">
          <a:xfrm>
            <a:off x="3689351" y="1793875"/>
            <a:ext cx="12192000" cy="369332"/>
          </a:xfrm>
          <a:prstGeom prst="rect">
            <a:avLst/>
          </a:prstGeom>
          <a:noFill/>
          <a:ln w="9525">
            <a:noFill/>
            <a:miter lim="800000"/>
            <a:headEnd/>
            <a:tailEnd/>
          </a:ln>
          <a:effectLst/>
        </p:spPr>
        <p:txBody>
          <a:bodyPr>
            <a:spAutoFit/>
          </a:bodyPr>
          <a:lstStyle/>
          <a:p>
            <a:pPr eaLnBrk="1" hangingPunct="1"/>
            <a:endParaRPr lang="en-US"/>
          </a:p>
        </p:txBody>
      </p:sp>
      <p:pic>
        <p:nvPicPr>
          <p:cNvPr id="67589" name="Picture 6" descr="feedlin.gif (2571 bytes)"/>
          <p:cNvPicPr>
            <a:picLocks noChangeAspect="1" noChangeArrowheads="1"/>
          </p:cNvPicPr>
          <p:nvPr/>
        </p:nvPicPr>
        <p:blipFill>
          <a:blip r:embed="rId3"/>
          <a:srcRect/>
          <a:stretch>
            <a:fillRect/>
          </a:stretch>
        </p:blipFill>
        <p:spPr bwMode="auto">
          <a:xfrm>
            <a:off x="304800" y="1905000"/>
            <a:ext cx="5892800" cy="4114800"/>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1320800" y="152400"/>
            <a:ext cx="7924800" cy="639762"/>
          </a:xfrm>
        </p:spPr>
        <p:txBody>
          <a:bodyPr>
            <a:normAutofit fontScale="90000"/>
          </a:bodyPr>
          <a:lstStyle/>
          <a:p>
            <a:pPr algn="ctr" eaLnBrk="1" hangingPunct="1"/>
            <a:r>
              <a:rPr lang="en-US" dirty="0"/>
              <a:t>Possible Feed Conditions</a:t>
            </a:r>
          </a:p>
        </p:txBody>
      </p:sp>
      <p:pic>
        <p:nvPicPr>
          <p:cNvPr id="19470" name="Picture 14"/>
          <p:cNvPicPr>
            <a:picLocks noChangeAspect="1" noChangeArrowheads="1"/>
          </p:cNvPicPr>
          <p:nvPr/>
        </p:nvPicPr>
        <p:blipFill>
          <a:blip r:embed="rId3"/>
          <a:srcRect/>
          <a:stretch>
            <a:fillRect/>
          </a:stretch>
        </p:blipFill>
        <p:spPr bwMode="auto">
          <a:xfrm>
            <a:off x="508000" y="990600"/>
            <a:ext cx="2743200" cy="2587924"/>
          </a:xfrm>
          <a:prstGeom prst="rect">
            <a:avLst/>
          </a:prstGeom>
          <a:noFill/>
          <a:ln w="9525">
            <a:noFill/>
            <a:miter lim="800000"/>
            <a:headEnd/>
            <a:tailEnd/>
          </a:ln>
          <a:effectLst/>
        </p:spPr>
      </p:pic>
      <p:pic>
        <p:nvPicPr>
          <p:cNvPr id="19471" name="Picture 15"/>
          <p:cNvPicPr>
            <a:picLocks noChangeAspect="1" noChangeArrowheads="1"/>
          </p:cNvPicPr>
          <p:nvPr/>
        </p:nvPicPr>
        <p:blipFill>
          <a:blip r:embed="rId4"/>
          <a:srcRect/>
          <a:stretch>
            <a:fillRect/>
          </a:stretch>
        </p:blipFill>
        <p:spPr bwMode="auto">
          <a:xfrm>
            <a:off x="3962400" y="1066800"/>
            <a:ext cx="2438400" cy="2519680"/>
          </a:xfrm>
          <a:prstGeom prst="rect">
            <a:avLst/>
          </a:prstGeom>
          <a:noFill/>
          <a:ln w="9525">
            <a:noFill/>
            <a:miter lim="800000"/>
            <a:headEnd/>
            <a:tailEnd/>
          </a:ln>
          <a:effectLst/>
        </p:spPr>
      </p:pic>
      <p:pic>
        <p:nvPicPr>
          <p:cNvPr id="19472" name="Picture 16"/>
          <p:cNvPicPr>
            <a:picLocks noChangeAspect="1" noChangeArrowheads="1"/>
          </p:cNvPicPr>
          <p:nvPr/>
        </p:nvPicPr>
        <p:blipFill>
          <a:blip r:embed="rId5"/>
          <a:srcRect/>
          <a:stretch>
            <a:fillRect/>
          </a:stretch>
        </p:blipFill>
        <p:spPr bwMode="auto">
          <a:xfrm>
            <a:off x="7518400" y="914400"/>
            <a:ext cx="2546349" cy="2594642"/>
          </a:xfrm>
          <a:prstGeom prst="rect">
            <a:avLst/>
          </a:prstGeom>
          <a:noFill/>
          <a:ln w="9525">
            <a:noFill/>
            <a:miter lim="800000"/>
            <a:headEnd/>
            <a:tailEnd/>
          </a:ln>
          <a:effectLst/>
        </p:spPr>
      </p:pic>
      <p:pic>
        <p:nvPicPr>
          <p:cNvPr id="19473" name="Picture 17"/>
          <p:cNvPicPr>
            <a:picLocks noChangeAspect="1" noChangeArrowheads="1"/>
          </p:cNvPicPr>
          <p:nvPr/>
        </p:nvPicPr>
        <p:blipFill>
          <a:blip r:embed="rId6"/>
          <a:srcRect/>
          <a:stretch>
            <a:fillRect/>
          </a:stretch>
        </p:blipFill>
        <p:spPr bwMode="auto">
          <a:xfrm>
            <a:off x="508000" y="4114801"/>
            <a:ext cx="2743200" cy="2491189"/>
          </a:xfrm>
          <a:prstGeom prst="rect">
            <a:avLst/>
          </a:prstGeom>
          <a:noFill/>
          <a:ln w="9525">
            <a:noFill/>
            <a:miter lim="800000"/>
            <a:headEnd/>
            <a:tailEnd/>
          </a:ln>
          <a:effectLst/>
        </p:spPr>
      </p:pic>
      <p:pic>
        <p:nvPicPr>
          <p:cNvPr id="19474" name="Picture 18"/>
          <p:cNvPicPr>
            <a:picLocks noChangeAspect="1" noChangeArrowheads="1"/>
          </p:cNvPicPr>
          <p:nvPr/>
        </p:nvPicPr>
        <p:blipFill>
          <a:blip r:embed="rId7"/>
          <a:srcRect/>
          <a:stretch>
            <a:fillRect/>
          </a:stretch>
        </p:blipFill>
        <p:spPr bwMode="auto">
          <a:xfrm>
            <a:off x="5689600" y="3962400"/>
            <a:ext cx="2540000" cy="2547938"/>
          </a:xfrm>
          <a:prstGeom prst="rect">
            <a:avLst/>
          </a:prstGeom>
          <a:noFill/>
          <a:ln w="9525">
            <a:noFill/>
            <a:miter lim="800000"/>
            <a:headEnd/>
            <a:tailEnd/>
          </a:ln>
          <a:effectLst/>
        </p:spPr>
      </p:pic>
      <p:sp>
        <p:nvSpPr>
          <p:cNvPr id="22" name="TextBox 21"/>
          <p:cNvSpPr txBox="1"/>
          <p:nvPr/>
        </p:nvSpPr>
        <p:spPr>
          <a:xfrm>
            <a:off x="914401" y="3657600"/>
            <a:ext cx="1948419"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Sub-cooled liquid</a:t>
            </a:r>
          </a:p>
        </p:txBody>
      </p:sp>
      <p:sp>
        <p:nvSpPr>
          <p:cNvPr id="23" name="TextBox 22"/>
          <p:cNvSpPr txBox="1"/>
          <p:nvPr/>
        </p:nvSpPr>
        <p:spPr>
          <a:xfrm>
            <a:off x="4064001" y="3581400"/>
            <a:ext cx="212699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Bubble point liquid</a:t>
            </a:r>
          </a:p>
        </p:txBody>
      </p:sp>
      <p:sp>
        <p:nvSpPr>
          <p:cNvPr id="24" name="TextBox 23"/>
          <p:cNvSpPr txBox="1"/>
          <p:nvPr/>
        </p:nvSpPr>
        <p:spPr>
          <a:xfrm>
            <a:off x="7620000" y="3429000"/>
            <a:ext cx="207524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Partially vaporized</a:t>
            </a:r>
          </a:p>
        </p:txBody>
      </p:sp>
      <p:sp>
        <p:nvSpPr>
          <p:cNvPr id="25" name="TextBox 24"/>
          <p:cNvSpPr txBox="1"/>
          <p:nvPr/>
        </p:nvSpPr>
        <p:spPr>
          <a:xfrm>
            <a:off x="3352801" y="5715000"/>
            <a:ext cx="1870769"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Dew point vapor</a:t>
            </a:r>
          </a:p>
        </p:txBody>
      </p:sp>
      <p:sp>
        <p:nvSpPr>
          <p:cNvPr id="26" name="TextBox 25"/>
          <p:cNvSpPr txBox="1"/>
          <p:nvPr/>
        </p:nvSpPr>
        <p:spPr>
          <a:xfrm>
            <a:off x="8432800" y="5638800"/>
            <a:ext cx="2191306"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Super-heated vapor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5204778" y="905510"/>
          <a:ext cx="6488112" cy="5581650"/>
        </p:xfrm>
        <a:graphic>
          <a:graphicData uri="http://schemas.openxmlformats.org/presentationml/2006/ole">
            <mc:AlternateContent xmlns:mc="http://schemas.openxmlformats.org/markup-compatibility/2006">
              <mc:Choice xmlns:v="urn:schemas-microsoft-com:vml" Requires="v">
                <p:oleObj spid="_x0000_s248839" name="Equation" r:id="rId4" imgW="2361960" imgH="2031840" progId="Equation.3">
                  <p:embed/>
                </p:oleObj>
              </mc:Choice>
              <mc:Fallback>
                <p:oleObj name="Equation" r:id="rId4" imgW="2361960" imgH="20318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778" y="905510"/>
                        <a:ext cx="6488112" cy="5581650"/>
                      </a:xfrm>
                      <a:prstGeom prst="rect">
                        <a:avLst/>
                      </a:prstGeom>
                      <a:noFill/>
                      <a:ln w="2857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8840" name="Picture 8"/>
          <p:cNvPicPr>
            <a:picLocks noChangeAspect="1" noChangeArrowheads="1"/>
          </p:cNvPicPr>
          <p:nvPr/>
        </p:nvPicPr>
        <p:blipFill>
          <a:blip r:embed="rId6"/>
          <a:srcRect/>
          <a:stretch>
            <a:fillRect/>
          </a:stretch>
        </p:blipFill>
        <p:spPr bwMode="auto">
          <a:xfrm>
            <a:off x="590550" y="952500"/>
            <a:ext cx="3086100" cy="3733800"/>
          </a:xfrm>
          <a:prstGeom prst="rect">
            <a:avLst/>
          </a:prstGeom>
          <a:noFill/>
          <a:ln w="9525">
            <a:noFill/>
            <a:miter lim="800000"/>
            <a:headEnd/>
            <a:tailEnd/>
          </a:ln>
          <a:effectLst/>
        </p:spPr>
      </p:pic>
      <p:sp>
        <p:nvSpPr>
          <p:cNvPr id="11" name="TextBox 10"/>
          <p:cNvSpPr txBox="1"/>
          <p:nvPr/>
        </p:nvSpPr>
        <p:spPr>
          <a:xfrm>
            <a:off x="457200" y="243840"/>
            <a:ext cx="10161756" cy="646331"/>
          </a:xfrm>
          <a:prstGeom prst="rect">
            <a:avLst/>
          </a:prstGeom>
          <a:noFill/>
        </p:spPr>
        <p:txBody>
          <a:bodyPr wrap="non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Material and energy balance on the feed plate</a:t>
            </a:r>
          </a:p>
        </p:txBody>
      </p:sp>
      <p:sp>
        <p:nvSpPr>
          <p:cNvPr id="12" name="Rectangle 11"/>
          <p:cNvSpPr/>
          <p:nvPr/>
        </p:nvSpPr>
        <p:spPr>
          <a:xfrm>
            <a:off x="548640" y="5128736"/>
            <a:ext cx="3886200" cy="1292662"/>
          </a:xfrm>
          <a:prstGeom prst="rect">
            <a:avLst/>
          </a:prstGeom>
          <a:solidFill>
            <a:schemeClr val="accent4">
              <a:lumMod val="40000"/>
              <a:lumOff val="60000"/>
            </a:schemeClr>
          </a:solidFill>
        </p:spPr>
        <p:txBody>
          <a:bodyPr wrap="square">
            <a:spAutoFit/>
          </a:bodyPr>
          <a:lstStyle/>
          <a:p>
            <a:r>
              <a:rPr lang="en-US" sz="2400" b="1" i="1" dirty="0">
                <a:latin typeface="Arial" pitchFamily="34" charset="0"/>
                <a:cs typeface="Arial" pitchFamily="34" charset="0"/>
              </a:rPr>
              <a:t>q</a:t>
            </a:r>
            <a:r>
              <a:rPr lang="en-US" dirty="0">
                <a:latin typeface="Arial" pitchFamily="34" charset="0"/>
                <a:cs typeface="Arial" pitchFamily="34" charset="0"/>
              </a:rPr>
              <a:t> </a:t>
            </a:r>
            <a:r>
              <a:rPr lang="en-US" i="1" dirty="0">
                <a:latin typeface="Arial" pitchFamily="34" charset="0"/>
                <a:cs typeface="Arial" pitchFamily="34" charset="0"/>
              </a:rPr>
              <a:t>can also be considered as the number of moles of saturated liquid produced on the feed plate by each mole of feed added to the tower.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2562" y="304801"/>
            <a:ext cx="8466428" cy="6062662"/>
          </a:xfrm>
          <a:prstGeom prst="rect">
            <a:avLst/>
          </a:prstGeom>
        </p:spPr>
      </p:pic>
    </p:spTree>
    <p:extLst>
      <p:ext uri="{BB962C8B-B14F-4D97-AF65-F5344CB8AC3E}">
        <p14:creationId xmlns:p14="http://schemas.microsoft.com/office/powerpoint/2010/main" val="3347247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838200" y="365126"/>
            <a:ext cx="8610600" cy="777875"/>
          </a:xfrm>
        </p:spPr>
        <p:txBody>
          <a:bodyPr/>
          <a:lstStyle/>
          <a:p>
            <a:pPr algn="ctr" eaLnBrk="1" hangingPunct="1"/>
            <a:r>
              <a:rPr lang="en-US" dirty="0"/>
              <a:t>Minimum Reflux Ratio</a:t>
            </a:r>
          </a:p>
        </p:txBody>
      </p:sp>
      <p:pic>
        <p:nvPicPr>
          <p:cNvPr id="8195" name="Content Placeholder 3" descr="33.png"/>
          <p:cNvPicPr>
            <a:picLocks noGrp="1" noChangeAspect="1"/>
          </p:cNvPicPr>
          <p:nvPr>
            <p:ph idx="1"/>
          </p:nvPr>
        </p:nvPicPr>
        <p:blipFill>
          <a:blip r:embed="rId4"/>
          <a:srcRect l="-1625" t="-967" r="-388" b="-1164"/>
          <a:stretch>
            <a:fillRect/>
          </a:stretch>
        </p:blipFill>
        <p:spPr>
          <a:xfrm>
            <a:off x="914401" y="1371600"/>
            <a:ext cx="7597775" cy="5022850"/>
          </a:xfrm>
        </p:spPr>
      </p:pic>
      <p:sp>
        <p:nvSpPr>
          <p:cNvPr id="4" name="Rectangle 3"/>
          <p:cNvSpPr/>
          <p:nvPr/>
        </p:nvSpPr>
        <p:spPr>
          <a:xfrm>
            <a:off x="8128000" y="1676400"/>
            <a:ext cx="3860800" cy="1477328"/>
          </a:xfrm>
          <a:prstGeom prst="rect">
            <a:avLst/>
          </a:prstGeom>
          <a:ln>
            <a:solidFill>
              <a:schemeClr val="tx1"/>
            </a:solidFill>
          </a:ln>
        </p:spPr>
        <p:txBody>
          <a:bodyPr wrap="square">
            <a:spAutoFit/>
          </a:bodyPr>
          <a:lstStyle/>
          <a:p>
            <a:r>
              <a:rPr lang="en-US" dirty="0"/>
              <a:t>minimum reflux occurs where the top operating line</a:t>
            </a:r>
          </a:p>
          <a:p>
            <a:r>
              <a:rPr lang="en-US" dirty="0"/>
              <a:t>just touches the equilibrium curve at the point where the </a:t>
            </a:r>
            <a:r>
              <a:rPr lang="en-US" b="1" dirty="0"/>
              <a:t>q line </a:t>
            </a:r>
            <a:r>
              <a:rPr lang="en-US" dirty="0"/>
              <a:t>cuts the curve.</a:t>
            </a:r>
          </a:p>
        </p:txBody>
      </p:sp>
      <p:cxnSp>
        <p:nvCxnSpPr>
          <p:cNvPr id="6" name="Straight Connector 5"/>
          <p:cNvCxnSpPr/>
          <p:nvPr/>
        </p:nvCxnSpPr>
        <p:spPr>
          <a:xfrm rot="10800000" flipV="1">
            <a:off x="1727200" y="2057400"/>
            <a:ext cx="5689600" cy="1143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nvGraphicFramePr>
        <p:xfrm>
          <a:off x="508001" y="2895600"/>
          <a:ext cx="1068916" cy="681038"/>
        </p:xfrm>
        <a:graphic>
          <a:graphicData uri="http://schemas.openxmlformats.org/presentationml/2006/ole">
            <mc:AlternateContent xmlns:mc="http://schemas.openxmlformats.org/markup-compatibility/2006">
              <mc:Choice xmlns:v="urn:schemas-microsoft-com:vml" Requires="v">
                <p:oleObj spid="_x0000_s5127" name="Equation" r:id="rId5" imgW="507960" imgH="431640" progId="Equation.3">
                  <p:embed/>
                </p:oleObj>
              </mc:Choice>
              <mc:Fallback>
                <p:oleObj name="Equation" r:id="rId5" imgW="507960" imgH="431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1" y="2895600"/>
                        <a:ext cx="1068916" cy="681038"/>
                      </a:xfrm>
                      <a:prstGeom prst="rect">
                        <a:avLst/>
                      </a:prstGeom>
                      <a:blipFill dpi="0" rotWithShape="0">
                        <a:blip r:embed="rId7"/>
                        <a:srcRect/>
                        <a:tile tx="0" ty="0" sx="100000" sy="100000" flip="none" algn="tl"/>
                      </a:blipFill>
                      <a:ln w="28575">
                        <a:solidFill>
                          <a:srgbClr val="000000"/>
                        </a:solidFill>
                        <a:miter lim="800000"/>
                        <a:headEnd/>
                        <a:tailEnd/>
                      </a:ln>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11200" y="152400"/>
            <a:ext cx="8737600" cy="838200"/>
          </a:xfrm>
        </p:spPr>
        <p:txBody>
          <a:bodyPr/>
          <a:lstStyle/>
          <a:p>
            <a:pPr algn="ctr" eaLnBrk="1" hangingPunct="1"/>
            <a:r>
              <a:rPr lang="en-US" dirty="0"/>
              <a:t>Optimal Feed Stage</a:t>
            </a:r>
          </a:p>
        </p:txBody>
      </p:sp>
      <p:pic>
        <p:nvPicPr>
          <p:cNvPr id="9219" name="Content Placeholder 3" descr="44.png"/>
          <p:cNvPicPr>
            <a:picLocks noGrp="1" noChangeAspect="1"/>
          </p:cNvPicPr>
          <p:nvPr>
            <p:ph idx="1"/>
          </p:nvPr>
        </p:nvPicPr>
        <p:blipFill>
          <a:blip r:embed="rId4"/>
          <a:srcRect l="-499" r="-43"/>
          <a:stretch>
            <a:fillRect/>
          </a:stretch>
        </p:blipFill>
        <p:spPr>
          <a:xfrm>
            <a:off x="1625601" y="990600"/>
            <a:ext cx="7688263" cy="5424488"/>
          </a:xfrm>
        </p:spPr>
      </p:pic>
      <p:cxnSp>
        <p:nvCxnSpPr>
          <p:cNvPr id="4" name="Straight Connector 3"/>
          <p:cNvCxnSpPr/>
          <p:nvPr/>
        </p:nvCxnSpPr>
        <p:spPr>
          <a:xfrm rot="10800000" flipV="1">
            <a:off x="3095624" y="1720850"/>
            <a:ext cx="5080000" cy="25146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nvGraphicFramePr>
        <p:xfrm>
          <a:off x="2282824" y="3778250"/>
          <a:ext cx="747184" cy="620712"/>
        </p:xfrm>
        <a:graphic>
          <a:graphicData uri="http://schemas.openxmlformats.org/presentationml/2006/ole">
            <mc:AlternateContent xmlns:mc="http://schemas.openxmlformats.org/markup-compatibility/2006">
              <mc:Choice xmlns:v="urn:schemas-microsoft-com:vml" Requires="v">
                <p:oleObj spid="_x0000_s6151" name="Equation" r:id="rId5" imgW="355320" imgH="393480" progId="Equation.3">
                  <p:embed/>
                </p:oleObj>
              </mc:Choice>
              <mc:Fallback>
                <p:oleObj name="Equation" r:id="rId5" imgW="35532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2824" y="3778250"/>
                        <a:ext cx="747184" cy="620712"/>
                      </a:xfrm>
                      <a:prstGeom prst="rect">
                        <a:avLst/>
                      </a:prstGeom>
                      <a:blipFill dpi="0" rotWithShape="0">
                        <a:blip r:embed="rId7"/>
                        <a:srcRect/>
                        <a:tile tx="0" ty="0" sx="100000" sy="100000" flip="none" algn="tl"/>
                      </a:blipFill>
                      <a:ln w="28575">
                        <a:solidFill>
                          <a:srgbClr val="000000"/>
                        </a:solidFill>
                        <a:miter lim="800000"/>
                        <a:headEnd/>
                        <a:tailEnd/>
                      </a:ln>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62139" y="110967"/>
            <a:ext cx="4386262" cy="6456519"/>
          </a:xfrm>
          <a:prstGeom prst="rect">
            <a:avLst/>
          </a:prstGeom>
        </p:spPr>
      </p:pic>
      <p:sp>
        <p:nvSpPr>
          <p:cNvPr id="3" name="TextBox 2"/>
          <p:cNvSpPr txBox="1"/>
          <p:nvPr/>
        </p:nvSpPr>
        <p:spPr>
          <a:xfrm>
            <a:off x="7191375" y="1876425"/>
            <a:ext cx="4324261" cy="923330"/>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How to determine each stage temperature</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From VLE diagram by projecting from y-x to</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884504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62238" y="0"/>
            <a:ext cx="4662488" cy="6688968"/>
          </a:xfrm>
          <a:prstGeom prst="rect">
            <a:avLst/>
          </a:prstGeom>
        </p:spPr>
      </p:pic>
      <p:cxnSp>
        <p:nvCxnSpPr>
          <p:cNvPr id="6" name="Straight Arrow Connector 5"/>
          <p:cNvCxnSpPr/>
          <p:nvPr/>
        </p:nvCxnSpPr>
        <p:spPr>
          <a:xfrm flipH="1">
            <a:off x="6686550" y="4695825"/>
            <a:ext cx="1828800" cy="82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686550" y="5524500"/>
            <a:ext cx="2019300" cy="257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39135" y="4049494"/>
            <a:ext cx="2430281" cy="646331"/>
          </a:xfrm>
          <a:prstGeom prst="rect">
            <a:avLst/>
          </a:prstGeom>
          <a:noFill/>
        </p:spPr>
        <p:txBody>
          <a:bodyPr wrap="none" rtlCol="0">
            <a:sp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Inlet Temp. of distillate </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the condenser </a:t>
            </a:r>
          </a:p>
        </p:txBody>
      </p:sp>
      <p:sp>
        <p:nvSpPr>
          <p:cNvPr id="10" name="TextBox 9"/>
          <p:cNvSpPr txBox="1"/>
          <p:nvPr/>
        </p:nvSpPr>
        <p:spPr>
          <a:xfrm>
            <a:off x="8705850" y="5119687"/>
            <a:ext cx="2605009" cy="646331"/>
          </a:xfrm>
          <a:prstGeom prst="rect">
            <a:avLst/>
          </a:prstGeom>
          <a:noFill/>
        </p:spPr>
        <p:txBody>
          <a:bodyPr wrap="none" rtlCol="0">
            <a:sp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Outlet Temp. of distillate </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from the condenser </a:t>
            </a:r>
          </a:p>
        </p:txBody>
      </p:sp>
    </p:spTree>
    <p:extLst>
      <p:ext uri="{BB962C8B-B14F-4D97-AF65-F5344CB8AC3E}">
        <p14:creationId xmlns:p14="http://schemas.microsoft.com/office/powerpoint/2010/main" val="3744430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95662" y="364218"/>
            <a:ext cx="4900613" cy="6222319"/>
          </a:xfrm>
          <a:prstGeom prst="rect">
            <a:avLst/>
          </a:prstGeom>
        </p:spPr>
      </p:pic>
    </p:spTree>
    <p:extLst>
      <p:ext uri="{BB962C8B-B14F-4D97-AF65-F5344CB8AC3E}">
        <p14:creationId xmlns:p14="http://schemas.microsoft.com/office/powerpoint/2010/main" val="994587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10899" t="18940"/>
          <a:stretch>
            <a:fillRect/>
          </a:stretch>
        </p:blipFill>
        <p:spPr>
          <a:xfrm>
            <a:off x="1051560" y="762000"/>
            <a:ext cx="10252165" cy="5246369"/>
          </a:xfrm>
          <a:prstGeom prst="rect">
            <a:avLst/>
          </a:prstGeom>
        </p:spPr>
      </p:pic>
    </p:spTree>
    <p:extLst>
      <p:ext uri="{BB962C8B-B14F-4D97-AF65-F5344CB8AC3E}">
        <p14:creationId xmlns:p14="http://schemas.microsoft.com/office/powerpoint/2010/main" val="1446702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04799" y="152400"/>
            <a:ext cx="11699831" cy="6248400"/>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28275" y="286270"/>
            <a:ext cx="11354125" cy="603833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508000" y="381000"/>
            <a:ext cx="11332323" cy="6019800"/>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noChangeArrowheads="1"/>
          </p:cNvPicPr>
          <p:nvPr/>
        </p:nvPicPr>
        <p:blipFill>
          <a:blip r:embed="rId3"/>
          <a:srcRect/>
          <a:stretch>
            <a:fillRect/>
          </a:stretch>
        </p:blipFill>
        <p:spPr bwMode="auto">
          <a:xfrm>
            <a:off x="406400" y="228600"/>
            <a:ext cx="11573383" cy="61722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66837" y="175575"/>
            <a:ext cx="8958263" cy="6582411"/>
          </a:xfrm>
          <a:prstGeom prst="rect">
            <a:avLst/>
          </a:prstGeom>
        </p:spPr>
      </p:pic>
    </p:spTree>
    <p:extLst>
      <p:ext uri="{BB962C8B-B14F-4D97-AF65-F5344CB8AC3E}">
        <p14:creationId xmlns:p14="http://schemas.microsoft.com/office/powerpoint/2010/main" val="4854313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3"/>
          <a:srcRect/>
          <a:stretch>
            <a:fillRect/>
          </a:stretch>
        </p:blipFill>
        <p:spPr bwMode="auto">
          <a:xfrm>
            <a:off x="304799" y="152400"/>
            <a:ext cx="11722953" cy="62484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noChangeArrowheads="1"/>
          </p:cNvPicPr>
          <p:nvPr/>
        </p:nvPicPr>
        <p:blipFill>
          <a:blip r:embed="rId3"/>
          <a:srcRect/>
          <a:stretch>
            <a:fillRect/>
          </a:stretch>
        </p:blipFill>
        <p:spPr bwMode="auto">
          <a:xfrm>
            <a:off x="406400" y="228600"/>
            <a:ext cx="11502768" cy="4495800"/>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556" t="10428" r="29139" b="3079"/>
          <a:stretch/>
        </p:blipFill>
        <p:spPr>
          <a:xfrm>
            <a:off x="1295400" y="1253126"/>
            <a:ext cx="4389120" cy="5169905"/>
          </a:xfrm>
          <a:prstGeom prst="rect">
            <a:avLst/>
          </a:prstGeom>
        </p:spPr>
      </p:pic>
      <p:pic>
        <p:nvPicPr>
          <p:cNvPr id="3" name="Picture 2"/>
          <p:cNvPicPr>
            <a:picLocks noChangeAspect="1"/>
          </p:cNvPicPr>
          <p:nvPr/>
        </p:nvPicPr>
        <p:blipFill rotWithShape="1">
          <a:blip r:embed="rId4"/>
          <a:srcRect l="24946" t="4102" r="25709" b="4223"/>
          <a:stretch/>
        </p:blipFill>
        <p:spPr>
          <a:xfrm>
            <a:off x="6492240" y="1097280"/>
            <a:ext cx="5074920" cy="5303520"/>
          </a:xfrm>
          <a:prstGeom prst="rect">
            <a:avLst/>
          </a:prstGeom>
        </p:spPr>
      </p:pic>
      <p:sp>
        <p:nvSpPr>
          <p:cNvPr id="4" name="TextBox 3"/>
          <p:cNvSpPr txBox="1"/>
          <p:nvPr/>
        </p:nvSpPr>
        <p:spPr>
          <a:xfrm>
            <a:off x="640080" y="396240"/>
            <a:ext cx="3135795" cy="76944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Sieve plate</a:t>
            </a:r>
          </a:p>
        </p:txBody>
      </p:sp>
      <p:pic>
        <p:nvPicPr>
          <p:cNvPr id="5" name="Picture 1"/>
          <p:cNvPicPr>
            <a:picLocks noChangeAspect="1" noChangeArrowheads="1"/>
          </p:cNvPicPr>
          <p:nvPr/>
        </p:nvPicPr>
        <p:blipFill>
          <a:blip r:embed="rId5"/>
          <a:srcRect/>
          <a:stretch>
            <a:fillRect/>
          </a:stretch>
        </p:blipFill>
        <p:spPr bwMode="auto">
          <a:xfrm>
            <a:off x="7226619" y="761556"/>
            <a:ext cx="2267902" cy="294767"/>
          </a:xfrm>
          <a:prstGeom prst="rect">
            <a:avLst/>
          </a:prstGeom>
          <a:noFill/>
          <a:ln w="9525">
            <a:noFill/>
            <a:miter lim="800000"/>
            <a:headEnd/>
            <a:tailEnd/>
          </a:ln>
          <a:effectLst/>
        </p:spPr>
      </p:pic>
      <p:pic>
        <p:nvPicPr>
          <p:cNvPr id="6" name="Picture 2"/>
          <p:cNvPicPr>
            <a:picLocks noChangeAspect="1" noChangeArrowheads="1"/>
          </p:cNvPicPr>
          <p:nvPr/>
        </p:nvPicPr>
        <p:blipFill>
          <a:blip r:embed="rId6"/>
          <a:srcRect/>
          <a:stretch>
            <a:fillRect/>
          </a:stretch>
        </p:blipFill>
        <p:spPr bwMode="auto">
          <a:xfrm>
            <a:off x="8489634" y="6065973"/>
            <a:ext cx="2406966" cy="298631"/>
          </a:xfrm>
          <a:prstGeom prst="rect">
            <a:avLst/>
          </a:prstGeom>
          <a:noFill/>
          <a:ln w="9525">
            <a:noFill/>
            <a:miter lim="800000"/>
            <a:headEnd/>
            <a:tailEnd/>
          </a:ln>
          <a:effectLst/>
        </p:spPr>
      </p:pic>
    </p:spTree>
    <p:extLst>
      <p:ext uri="{BB962C8B-B14F-4D97-AF65-F5344CB8AC3E}">
        <p14:creationId xmlns:p14="http://schemas.microsoft.com/office/powerpoint/2010/main" val="19948657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14017" y="407769"/>
            <a:ext cx="10043652" cy="6450232"/>
            <a:chOff x="2323323" y="98173"/>
            <a:chExt cx="6904654" cy="6249193"/>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9240" r="25624" b="4995"/>
            <a:stretch/>
          </p:blipFill>
          <p:spPr>
            <a:xfrm>
              <a:off x="2323323" y="98173"/>
              <a:ext cx="6904654" cy="6249193"/>
            </a:xfrm>
            <a:prstGeom prst="rect">
              <a:avLst/>
            </a:prstGeom>
          </p:spPr>
        </p:pic>
        <p:pic>
          <p:nvPicPr>
            <p:cNvPr id="5" name="Picture 4"/>
            <p:cNvPicPr>
              <a:picLocks noChangeAspect="1"/>
            </p:cNvPicPr>
            <p:nvPr/>
          </p:nvPicPr>
          <p:blipFill>
            <a:blip r:embed="rId5" cstate="print"/>
            <a:stretch>
              <a:fillRect/>
            </a:stretch>
          </p:blipFill>
          <p:spPr>
            <a:xfrm>
              <a:off x="7987004" y="3966350"/>
              <a:ext cx="914400" cy="510787"/>
            </a:xfrm>
            <a:prstGeom prst="rect">
              <a:avLst/>
            </a:prstGeom>
          </p:spPr>
        </p:pic>
      </p:grpSp>
      <p:sp>
        <p:nvSpPr>
          <p:cNvPr id="7" name="TextBox 6"/>
          <p:cNvSpPr txBox="1"/>
          <p:nvPr/>
        </p:nvSpPr>
        <p:spPr>
          <a:xfrm rot="17191119">
            <a:off x="-633968" y="2130131"/>
            <a:ext cx="3667992" cy="584775"/>
          </a:xfrm>
          <a:prstGeom prst="rect">
            <a:avLst/>
          </a:prstGeom>
          <a:noFill/>
        </p:spPr>
        <p:txBody>
          <a:bodyPr wrap="none" rtlCol="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Design procedure</a:t>
            </a:r>
          </a:p>
        </p:txBody>
      </p:sp>
    </p:spTree>
    <p:extLst>
      <p:ext uri="{BB962C8B-B14F-4D97-AF65-F5344CB8AC3E}">
        <p14:creationId xmlns:p14="http://schemas.microsoft.com/office/powerpoint/2010/main" val="24244868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7480" y="184112"/>
            <a:ext cx="9006840" cy="64910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10000"/>
              </a:lnSpc>
            </a:pPr>
            <a:r>
              <a:rPr lang="en-US" b="1" dirty="0">
                <a:solidFill>
                  <a:srgbClr val="FF0000"/>
                </a:solidFill>
                <a:latin typeface="Arial" pitchFamily="34" charset="0"/>
                <a:cs typeface="Arial" pitchFamily="34" charset="0"/>
              </a:rPr>
              <a:t>Step #1</a:t>
            </a:r>
            <a:r>
              <a:rPr lang="en-US" b="1" dirty="0">
                <a:latin typeface="Arial" pitchFamily="34" charset="0"/>
                <a:cs typeface="Arial" pitchFamily="34" charset="0"/>
              </a:rPr>
              <a:t>: Determine the number of theoretical plate and vapor and liquid flow-rates separately both in top and bottom sections. </a:t>
            </a:r>
          </a:p>
          <a:p>
            <a:pPr>
              <a:lnSpc>
                <a:spcPct val="110000"/>
              </a:lnSpc>
            </a:pPr>
            <a:r>
              <a:rPr lang="en-US" b="1" dirty="0">
                <a:solidFill>
                  <a:srgbClr val="FF0000"/>
                </a:solidFill>
                <a:latin typeface="Arial" pitchFamily="34" charset="0"/>
                <a:cs typeface="Arial" pitchFamily="34" charset="0"/>
              </a:rPr>
              <a:t>Step #2</a:t>
            </a:r>
            <a:r>
              <a:rPr lang="en-US" b="1" dirty="0">
                <a:latin typeface="Arial" pitchFamily="34" charset="0"/>
                <a:cs typeface="Arial" pitchFamily="34" charset="0"/>
              </a:rPr>
              <a:t>: Obtain the physical properties of the system </a:t>
            </a:r>
          </a:p>
          <a:p>
            <a:pPr>
              <a:lnSpc>
                <a:spcPct val="110000"/>
              </a:lnSpc>
            </a:pPr>
            <a:r>
              <a:rPr lang="en-US" b="1" dirty="0">
                <a:solidFill>
                  <a:srgbClr val="FF0000"/>
                </a:solidFill>
                <a:latin typeface="Arial" pitchFamily="34" charset="0"/>
                <a:cs typeface="Arial" pitchFamily="34" charset="0"/>
              </a:rPr>
              <a:t>Step #3</a:t>
            </a:r>
            <a:r>
              <a:rPr lang="en-US" b="1" dirty="0">
                <a:latin typeface="Arial" pitchFamily="34" charset="0"/>
                <a:cs typeface="Arial" pitchFamily="34" charset="0"/>
              </a:rPr>
              <a:t>: Select a trial plate spacing </a:t>
            </a:r>
          </a:p>
          <a:p>
            <a:pPr>
              <a:lnSpc>
                <a:spcPct val="110000"/>
              </a:lnSpc>
            </a:pPr>
            <a:r>
              <a:rPr lang="en-US" b="1" dirty="0">
                <a:solidFill>
                  <a:srgbClr val="FF0000"/>
                </a:solidFill>
                <a:latin typeface="Arial" pitchFamily="34" charset="0"/>
                <a:cs typeface="Arial" pitchFamily="34" charset="0"/>
              </a:rPr>
              <a:t>Step #4</a:t>
            </a:r>
            <a:r>
              <a:rPr lang="en-US" b="1" dirty="0">
                <a:latin typeface="Arial" pitchFamily="34" charset="0"/>
                <a:cs typeface="Arial" pitchFamily="34" charset="0"/>
              </a:rPr>
              <a:t>: Estimate the column diameter based on flooding considerations </a:t>
            </a:r>
          </a:p>
          <a:p>
            <a:pPr>
              <a:lnSpc>
                <a:spcPct val="110000"/>
              </a:lnSpc>
            </a:pPr>
            <a:r>
              <a:rPr lang="en-US" b="1" dirty="0">
                <a:solidFill>
                  <a:srgbClr val="FF0000"/>
                </a:solidFill>
                <a:latin typeface="Arial" pitchFamily="34" charset="0"/>
                <a:cs typeface="Arial" pitchFamily="34" charset="0"/>
              </a:rPr>
              <a:t>Step #5</a:t>
            </a:r>
            <a:r>
              <a:rPr lang="en-US" b="1" dirty="0">
                <a:latin typeface="Arial" pitchFamily="34" charset="0"/>
                <a:cs typeface="Arial" pitchFamily="34" charset="0"/>
              </a:rPr>
              <a:t>: Decide the liquid flow arrangement (reverse, single-pass, or multiple-pass). A guideline is provided in Figure 11.28 ([3] page 568). </a:t>
            </a:r>
          </a:p>
          <a:p>
            <a:pPr>
              <a:lnSpc>
                <a:spcPct val="110000"/>
              </a:lnSpc>
            </a:pPr>
            <a:r>
              <a:rPr lang="en-US" b="1" dirty="0">
                <a:solidFill>
                  <a:srgbClr val="FF0000"/>
                </a:solidFill>
                <a:latin typeface="Arial" pitchFamily="34" charset="0"/>
                <a:cs typeface="Arial" pitchFamily="34" charset="0"/>
              </a:rPr>
              <a:t>Step #6</a:t>
            </a:r>
            <a:r>
              <a:rPr lang="en-US" b="1" dirty="0">
                <a:latin typeface="Arial" pitchFamily="34" charset="0"/>
                <a:cs typeface="Arial" pitchFamily="34" charset="0"/>
              </a:rPr>
              <a:t>: Make a provisional tray layout including </a:t>
            </a:r>
            <a:r>
              <a:rPr lang="en-US" b="1" dirty="0" err="1">
                <a:latin typeface="Arial" pitchFamily="34" charset="0"/>
                <a:cs typeface="Arial" pitchFamily="34" charset="0"/>
              </a:rPr>
              <a:t>downcomer</a:t>
            </a:r>
            <a:r>
              <a:rPr lang="en-US" b="1" dirty="0">
                <a:latin typeface="Arial" pitchFamily="34" charset="0"/>
                <a:cs typeface="Arial" pitchFamily="34" charset="0"/>
              </a:rPr>
              <a:t> area, active area, perforated area, hole area and size, weir height, weir length </a:t>
            </a:r>
          </a:p>
          <a:p>
            <a:pPr>
              <a:lnSpc>
                <a:spcPct val="110000"/>
              </a:lnSpc>
            </a:pPr>
            <a:r>
              <a:rPr lang="en-US" b="1" dirty="0">
                <a:solidFill>
                  <a:srgbClr val="FF0000"/>
                </a:solidFill>
                <a:latin typeface="Arial" pitchFamily="34" charset="0"/>
                <a:cs typeface="Arial" pitchFamily="34" charset="0"/>
              </a:rPr>
              <a:t>Step #7</a:t>
            </a:r>
            <a:r>
              <a:rPr lang="en-US" b="1" dirty="0">
                <a:latin typeface="Arial" pitchFamily="34" charset="0"/>
                <a:cs typeface="Arial" pitchFamily="34" charset="0"/>
              </a:rPr>
              <a:t>: Check the weeping rate, if not satisfactory go back to </a:t>
            </a:r>
          </a:p>
          <a:p>
            <a:pPr>
              <a:lnSpc>
                <a:spcPct val="110000"/>
              </a:lnSpc>
            </a:pPr>
            <a:r>
              <a:rPr lang="en-US" b="1" dirty="0">
                <a:latin typeface="Arial" pitchFamily="34" charset="0"/>
                <a:cs typeface="Arial" pitchFamily="34" charset="0"/>
              </a:rPr>
              <a:t>step #6 and reselect tray layout </a:t>
            </a:r>
          </a:p>
          <a:p>
            <a:pPr>
              <a:lnSpc>
                <a:spcPct val="110000"/>
              </a:lnSpc>
            </a:pPr>
            <a:r>
              <a:rPr lang="en-US" b="1" dirty="0">
                <a:solidFill>
                  <a:srgbClr val="FF0000"/>
                </a:solidFill>
                <a:latin typeface="Arial" pitchFamily="34" charset="0"/>
                <a:cs typeface="Arial" pitchFamily="34" charset="0"/>
              </a:rPr>
              <a:t>Step #8</a:t>
            </a:r>
            <a:r>
              <a:rPr lang="en-US" b="1" dirty="0">
                <a:latin typeface="Arial" pitchFamily="34" charset="0"/>
                <a:cs typeface="Arial" pitchFamily="34" charset="0"/>
              </a:rPr>
              <a:t>: Check the plate pressure drop, if too high return to step #6 </a:t>
            </a:r>
          </a:p>
          <a:p>
            <a:pPr>
              <a:lnSpc>
                <a:spcPct val="110000"/>
              </a:lnSpc>
            </a:pPr>
            <a:r>
              <a:rPr lang="en-US" b="1" dirty="0">
                <a:solidFill>
                  <a:srgbClr val="FF0000"/>
                </a:solidFill>
                <a:latin typeface="Arial" pitchFamily="34" charset="0"/>
                <a:cs typeface="Arial" pitchFamily="34" charset="0"/>
              </a:rPr>
              <a:t>Step #9</a:t>
            </a:r>
            <a:r>
              <a:rPr lang="en-US" b="1" dirty="0">
                <a:latin typeface="Arial" pitchFamily="34" charset="0"/>
                <a:cs typeface="Arial" pitchFamily="34" charset="0"/>
              </a:rPr>
              <a:t>: Check </a:t>
            </a:r>
            <a:r>
              <a:rPr lang="en-US" b="1" dirty="0" err="1">
                <a:latin typeface="Arial" pitchFamily="34" charset="0"/>
                <a:cs typeface="Arial" pitchFamily="34" charset="0"/>
              </a:rPr>
              <a:t>downcomer</a:t>
            </a:r>
            <a:r>
              <a:rPr lang="en-US" b="1" dirty="0">
                <a:latin typeface="Arial" pitchFamily="34" charset="0"/>
                <a:cs typeface="Arial" pitchFamily="34" charset="0"/>
              </a:rPr>
              <a:t> back-up, if too high go back to step #6 or #3 </a:t>
            </a:r>
          </a:p>
          <a:p>
            <a:pPr>
              <a:lnSpc>
                <a:spcPct val="110000"/>
              </a:lnSpc>
            </a:pPr>
            <a:r>
              <a:rPr lang="en-US" b="1" dirty="0">
                <a:solidFill>
                  <a:srgbClr val="FF0000"/>
                </a:solidFill>
                <a:latin typeface="Arial" pitchFamily="34" charset="0"/>
                <a:cs typeface="Arial" pitchFamily="34" charset="0"/>
              </a:rPr>
              <a:t>Step #10</a:t>
            </a:r>
            <a:r>
              <a:rPr lang="en-US" b="1" dirty="0">
                <a:latin typeface="Arial" pitchFamily="34" charset="0"/>
                <a:cs typeface="Arial" pitchFamily="34" charset="0"/>
              </a:rPr>
              <a:t>: Decide plate layout including calming zones and </a:t>
            </a:r>
            <a:r>
              <a:rPr lang="en-US" b="1" dirty="0" err="1">
                <a:latin typeface="Arial" pitchFamily="34" charset="0"/>
                <a:cs typeface="Arial" pitchFamily="34" charset="0"/>
              </a:rPr>
              <a:t>unperforated</a:t>
            </a:r>
            <a:r>
              <a:rPr lang="en-US" b="1" dirty="0">
                <a:latin typeface="Arial" pitchFamily="34" charset="0"/>
                <a:cs typeface="Arial" pitchFamily="34" charset="0"/>
              </a:rPr>
              <a:t> areas and check hole pitch, if unsatisfactory return to step #6 </a:t>
            </a:r>
          </a:p>
          <a:p>
            <a:pPr>
              <a:lnSpc>
                <a:spcPct val="110000"/>
              </a:lnSpc>
            </a:pPr>
            <a:r>
              <a:rPr lang="en-US" b="1" dirty="0">
                <a:solidFill>
                  <a:srgbClr val="FF0000"/>
                </a:solidFill>
                <a:latin typeface="Arial" pitchFamily="34" charset="0"/>
                <a:cs typeface="Arial" pitchFamily="34" charset="0"/>
              </a:rPr>
              <a:t>Step #11</a:t>
            </a:r>
            <a:r>
              <a:rPr lang="en-US" b="1" dirty="0">
                <a:latin typeface="Arial" pitchFamily="34" charset="0"/>
                <a:cs typeface="Arial" pitchFamily="34" charset="0"/>
              </a:rPr>
              <a:t>: Recalculate the percentage of flooding based upon selected tower diameter </a:t>
            </a:r>
          </a:p>
          <a:p>
            <a:pPr>
              <a:lnSpc>
                <a:spcPct val="110000"/>
              </a:lnSpc>
            </a:pPr>
            <a:r>
              <a:rPr lang="en-US" b="1" dirty="0">
                <a:solidFill>
                  <a:srgbClr val="FF0000"/>
                </a:solidFill>
                <a:latin typeface="Arial" pitchFamily="34" charset="0"/>
                <a:cs typeface="Arial" pitchFamily="34" charset="0"/>
              </a:rPr>
              <a:t>Step #12</a:t>
            </a:r>
            <a:r>
              <a:rPr lang="en-US" b="1" dirty="0">
                <a:latin typeface="Arial" pitchFamily="34" charset="0"/>
                <a:cs typeface="Arial" pitchFamily="34" charset="0"/>
              </a:rPr>
              <a:t>: Check for entrainment, if too high then return to step #4 </a:t>
            </a:r>
          </a:p>
          <a:p>
            <a:pPr>
              <a:lnSpc>
                <a:spcPct val="110000"/>
              </a:lnSpc>
            </a:pPr>
            <a:r>
              <a:rPr lang="en-US" b="1" dirty="0">
                <a:solidFill>
                  <a:srgbClr val="FF0000"/>
                </a:solidFill>
                <a:latin typeface="Arial" pitchFamily="34" charset="0"/>
                <a:cs typeface="Arial" pitchFamily="34" charset="0"/>
              </a:rPr>
              <a:t>Step #13</a:t>
            </a:r>
            <a:r>
              <a:rPr lang="en-US" b="1" dirty="0">
                <a:latin typeface="Arial" pitchFamily="34" charset="0"/>
                <a:cs typeface="Arial" pitchFamily="34" charset="0"/>
              </a:rPr>
              <a:t>: Optimize design: repeat steps #3 to #9 to find smallest diameter and plate spacing acceptable to get the lowest cost for the specified application </a:t>
            </a:r>
          </a:p>
          <a:p>
            <a:pPr>
              <a:lnSpc>
                <a:spcPct val="110000"/>
              </a:lnSpc>
            </a:pPr>
            <a:r>
              <a:rPr lang="en-US" b="1" dirty="0">
                <a:solidFill>
                  <a:srgbClr val="FF0000"/>
                </a:solidFill>
                <a:latin typeface="Arial" pitchFamily="34" charset="0"/>
                <a:cs typeface="Arial" pitchFamily="34" charset="0"/>
              </a:rPr>
              <a:t>Step #14</a:t>
            </a:r>
            <a:r>
              <a:rPr lang="en-US" b="1" dirty="0">
                <a:latin typeface="Arial" pitchFamily="34" charset="0"/>
                <a:cs typeface="Arial" pitchFamily="34" charset="0"/>
              </a:rPr>
              <a:t>: Finalize design: draw up the plate specification and sketch the layout </a:t>
            </a:r>
            <a:endParaRPr lang="en-US" dirty="0">
              <a:latin typeface="Arial" pitchFamily="34" charset="0"/>
              <a:cs typeface="Arial" pitchFamily="34" charset="0"/>
            </a:endParaRPr>
          </a:p>
        </p:txBody>
      </p:sp>
      <p:sp>
        <p:nvSpPr>
          <p:cNvPr id="3" name="TextBox 2"/>
          <p:cNvSpPr txBox="1"/>
          <p:nvPr/>
        </p:nvSpPr>
        <p:spPr>
          <a:xfrm rot="18071688">
            <a:off x="-450157" y="2284959"/>
            <a:ext cx="3667992" cy="584775"/>
          </a:xfrm>
          <a:prstGeom prst="rect">
            <a:avLst/>
          </a:prstGeom>
          <a:noFill/>
        </p:spPr>
        <p:txBody>
          <a:bodyPr wrap="none" rtlCol="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Design procedure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529" y="229638"/>
            <a:ext cx="10807908" cy="378206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150000"/>
              </a:lnSpc>
            </a:pPr>
            <a:r>
              <a:rPr lang="en-US" sz="2400" b="1" dirty="0">
                <a:latin typeface="Arial" pitchFamily="34" charset="0"/>
                <a:cs typeface="Arial" pitchFamily="34" charset="0"/>
              </a:rPr>
              <a:t>Design problem</a:t>
            </a:r>
            <a:r>
              <a:rPr lang="en-US" b="1" dirty="0">
                <a:latin typeface="Arial" pitchFamily="34" charset="0"/>
                <a:cs typeface="Arial" pitchFamily="34" charset="0"/>
              </a:rPr>
              <a:t> </a:t>
            </a:r>
          </a:p>
          <a:p>
            <a:pPr algn="just">
              <a:lnSpc>
                <a:spcPct val="150000"/>
              </a:lnSpc>
            </a:pPr>
            <a:r>
              <a:rPr lang="en-US" dirty="0">
                <a:latin typeface="Times New Roman" panose="02020603050405020304" pitchFamily="18" charset="0"/>
                <a:cs typeface="Times New Roman" panose="02020603050405020304" pitchFamily="18" charset="0"/>
              </a:rPr>
              <a:t>Design a continuous distillation column (plate) to recover acetone from a 50-50 mole % acetone-water mixture available at 30°C. The feed stream flow rate is 25,000 kg/h. The top product should contain at least 95 mole% acetone and the bottom product should contain &lt;1 % acetone by mole. Consider </a:t>
            </a:r>
            <a:r>
              <a:rPr lang="en-US" dirty="0" err="1">
                <a:latin typeface="Times New Roman" panose="02020603050405020304" pitchFamily="18" charset="0"/>
                <a:cs typeface="Times New Roman" panose="02020603050405020304" pitchFamily="18" charset="0"/>
              </a:rPr>
              <a:t>reboiler</a:t>
            </a:r>
            <a:r>
              <a:rPr lang="en-US" dirty="0">
                <a:latin typeface="Times New Roman" panose="02020603050405020304" pitchFamily="18" charset="0"/>
                <a:cs typeface="Times New Roman" panose="02020603050405020304" pitchFamily="18" charset="0"/>
              </a:rPr>
              <a:t> as equivalent to one stage. This column is operated at atmospheric pressure (top tray). Column efficiency of 60% and pressure drop per plate of 1.25 </a:t>
            </a:r>
            <a:r>
              <a:rPr lang="en-US" dirty="0" err="1">
                <a:latin typeface="Times New Roman" panose="02020603050405020304" pitchFamily="18" charset="0"/>
                <a:cs typeface="Times New Roman" panose="02020603050405020304" pitchFamily="18" charset="0"/>
              </a:rPr>
              <a:t>kPa</a:t>
            </a:r>
            <a:r>
              <a:rPr lang="en-US" dirty="0">
                <a:latin typeface="Times New Roman" panose="02020603050405020304" pitchFamily="18" charset="0"/>
                <a:cs typeface="Times New Roman" panose="02020603050405020304" pitchFamily="18" charset="0"/>
              </a:rPr>
              <a:t> may be assumed. You can take the minimum liquid flow as 70% of the maximum rate both above and below the feed plate. The vapor liquid equilibrium (VLE) data for the acetone-water system at atmospheric pressure is provided in the Table below. </a:t>
            </a:r>
          </a:p>
        </p:txBody>
      </p:sp>
      <p:sp>
        <p:nvSpPr>
          <p:cNvPr id="3" name="Rectangle 2"/>
          <p:cNvSpPr/>
          <p:nvPr/>
        </p:nvSpPr>
        <p:spPr>
          <a:xfrm>
            <a:off x="689547" y="4856096"/>
            <a:ext cx="11107712" cy="923330"/>
          </a:xfrm>
          <a:prstGeom prst="rect">
            <a:avLst/>
          </a:prstGeom>
        </p:spPr>
        <p:txBody>
          <a:bodyPr wrap="square">
            <a:spAutoFit/>
          </a:bodyPr>
          <a:lstStyle/>
          <a:p>
            <a:r>
              <a:rPr lang="en-US" b="1" dirty="0"/>
              <a:t>Data given: </a:t>
            </a:r>
          </a:p>
          <a:p>
            <a:r>
              <a:rPr lang="en-US" b="1" dirty="0"/>
              <a:t>Latent heat of water= 41,360 J/mol; latent heat of acetone= 28,410 J/mol Specific heat of water=75.3 J/</a:t>
            </a:r>
            <a:r>
              <a:rPr lang="en-US" b="1" dirty="0" err="1"/>
              <a:t>mol°C</a:t>
            </a:r>
            <a:r>
              <a:rPr lang="en-US" b="1" dirty="0"/>
              <a:t> (mean); Specific heat of acetone 128 J/</a:t>
            </a:r>
            <a:r>
              <a:rPr lang="en-US" b="1" dirty="0" err="1"/>
              <a:t>mol°C</a:t>
            </a:r>
            <a:r>
              <a:rPr lang="en-US" b="1" dirty="0"/>
              <a:t> (mean) </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73224" y="462784"/>
            <a:ext cx="10745755" cy="6044487"/>
          </a:xfrm>
          <a:prstGeom prst="rect">
            <a:avLst/>
          </a:prstGeom>
        </p:spPr>
      </p:pic>
    </p:spTree>
    <p:extLst>
      <p:ext uri="{BB962C8B-B14F-4D97-AF65-F5344CB8AC3E}">
        <p14:creationId xmlns:p14="http://schemas.microsoft.com/office/powerpoint/2010/main" val="939601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a:stretch>
        </p:blipFill>
        <p:spPr bwMode="auto">
          <a:xfrm>
            <a:off x="314794" y="764498"/>
            <a:ext cx="11524449" cy="1181256"/>
          </a:xfrm>
          <a:prstGeom prst="rect">
            <a:avLst/>
          </a:prstGeom>
          <a:noFill/>
          <a:ln w="9525">
            <a:noFill/>
            <a:miter lim="800000"/>
            <a:headEnd/>
            <a:tailEnd/>
          </a:ln>
          <a:effectLst/>
        </p:spPr>
      </p:pic>
      <p:sp>
        <p:nvSpPr>
          <p:cNvPr id="3" name="Rectangle 2"/>
          <p:cNvSpPr/>
          <p:nvPr/>
        </p:nvSpPr>
        <p:spPr>
          <a:xfrm>
            <a:off x="2870645" y="336242"/>
            <a:ext cx="5493812" cy="369332"/>
          </a:xfrm>
          <a:prstGeom prst="rect">
            <a:avLst/>
          </a:prstGeom>
        </p:spPr>
        <p:txBody>
          <a:bodyPr wrap="none">
            <a:spAutoFit/>
          </a:bodyPr>
          <a:lstStyle/>
          <a:p>
            <a:r>
              <a:rPr lang="en-US" b="1" dirty="0">
                <a:latin typeface="Arial" pitchFamily="34" charset="0"/>
                <a:cs typeface="Arial" pitchFamily="34" charset="0"/>
              </a:rPr>
              <a:t>VLE data for the acetone-water system at 1 atm. </a:t>
            </a:r>
            <a:endParaRPr lang="en-US" dirty="0">
              <a:latin typeface="Arial" pitchFamily="34" charset="0"/>
              <a:cs typeface="Arial" pitchFamily="34" charset="0"/>
            </a:endParaRPr>
          </a:p>
        </p:txBody>
      </p:sp>
      <p:sp>
        <p:nvSpPr>
          <p:cNvPr id="4" name="Rectangle 3"/>
          <p:cNvSpPr/>
          <p:nvPr/>
        </p:nvSpPr>
        <p:spPr>
          <a:xfrm>
            <a:off x="1319133" y="2056523"/>
            <a:ext cx="9758597" cy="369332"/>
          </a:xfrm>
          <a:prstGeom prst="rect">
            <a:avLst/>
          </a:prstGeom>
        </p:spPr>
        <p:txBody>
          <a:bodyPr wrap="square">
            <a:spAutoFit/>
          </a:bodyPr>
          <a:lstStyle/>
          <a:p>
            <a:r>
              <a:rPr lang="en-US" dirty="0">
                <a:latin typeface="Arial" pitchFamily="34" charset="0"/>
                <a:cs typeface="Arial" pitchFamily="34" charset="0"/>
              </a:rPr>
              <a:t>𝑥= Mole fraction of acetone in liquid; 𝑦= Mole fraction of acetone in vapor; BP: Bubble point </a:t>
            </a:r>
          </a:p>
        </p:txBody>
      </p:sp>
      <p:sp>
        <p:nvSpPr>
          <p:cNvPr id="5" name="Rectangle 4"/>
          <p:cNvSpPr/>
          <p:nvPr/>
        </p:nvSpPr>
        <p:spPr>
          <a:xfrm>
            <a:off x="749510" y="2705326"/>
            <a:ext cx="7674963" cy="923330"/>
          </a:xfrm>
          <a:prstGeom prst="rect">
            <a:avLst/>
          </a:prstGeom>
        </p:spPr>
        <p:txBody>
          <a:bodyPr wrap="square">
            <a:spAutoFit/>
          </a:bodyPr>
          <a:lstStyle/>
          <a:p>
            <a:r>
              <a:rPr lang="en-US" dirty="0">
                <a:latin typeface="Arial" pitchFamily="34" charset="0"/>
                <a:cs typeface="Arial" pitchFamily="34" charset="0"/>
              </a:rPr>
              <a:t>Bubble point of feed (from the data shown in table) = 59.95°C </a:t>
            </a:r>
          </a:p>
          <a:p>
            <a:r>
              <a:rPr lang="en-US" dirty="0">
                <a:latin typeface="Arial" pitchFamily="34" charset="0"/>
                <a:cs typeface="Arial" pitchFamily="34" charset="0"/>
              </a:rPr>
              <a:t>Latent heat of the feed = 28,410×0.5 + 41,360×(1 - 0.5) = 34,885 J/mol </a:t>
            </a:r>
          </a:p>
          <a:p>
            <a:r>
              <a:rPr lang="en-US" dirty="0">
                <a:latin typeface="Arial" pitchFamily="34" charset="0"/>
                <a:cs typeface="Arial" pitchFamily="34" charset="0"/>
              </a:rPr>
              <a:t>Specific heat of the feed = (128×0.5) + 75.3× (1 - 0.5)= 101.75 J/mol °C </a:t>
            </a:r>
          </a:p>
        </p:txBody>
      </p:sp>
      <p:sp>
        <p:nvSpPr>
          <p:cNvPr id="6" name="Rectangle 5"/>
          <p:cNvSpPr/>
          <p:nvPr/>
        </p:nvSpPr>
        <p:spPr>
          <a:xfrm>
            <a:off x="754506" y="3660471"/>
            <a:ext cx="9963462" cy="369332"/>
          </a:xfrm>
          <a:prstGeom prst="rect">
            <a:avLst/>
          </a:prstGeom>
        </p:spPr>
        <p:txBody>
          <a:bodyPr wrap="square">
            <a:spAutoFit/>
          </a:bodyPr>
          <a:lstStyle/>
          <a:p>
            <a:r>
              <a:rPr lang="en-US" dirty="0">
                <a:latin typeface="Arial" pitchFamily="34" charset="0"/>
                <a:cs typeface="Arial" pitchFamily="34" charset="0"/>
              </a:rPr>
              <a:t>Heat required to vaporize 1 mole of the given feed = (59.95 - 30) ×101.75 + 34,885=37933 J </a:t>
            </a:r>
          </a:p>
        </p:txBody>
      </p:sp>
      <p:pic>
        <p:nvPicPr>
          <p:cNvPr id="12390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1104978" y="4101918"/>
            <a:ext cx="8124944" cy="799865"/>
          </a:xfrm>
          <a:prstGeom prst="rect">
            <a:avLst/>
          </a:prstGeom>
          <a:noFill/>
          <a:ln w="9525">
            <a:noFill/>
            <a:miter lim="800000"/>
            <a:headEnd/>
            <a:tailEnd/>
          </a:ln>
          <a:effectLst/>
        </p:spPr>
      </p:pic>
      <p:pic>
        <p:nvPicPr>
          <p:cNvPr id="123908" name="Picture 4"/>
          <p:cNvPicPr>
            <a:picLocks noChangeAspect="1" noChangeArrowheads="1"/>
          </p:cNvPicPr>
          <p:nvPr/>
        </p:nvPicPr>
        <p:blipFill>
          <a:blip r:embed="rId7"/>
          <a:srcRect/>
          <a:stretch>
            <a:fillRect/>
          </a:stretch>
        </p:blipFill>
        <p:spPr bwMode="auto">
          <a:xfrm>
            <a:off x="1881344" y="5416836"/>
            <a:ext cx="5552143" cy="65418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79882" y="569626"/>
            <a:ext cx="7961986" cy="5666281"/>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5"/>
          <a:srcRect/>
          <a:stretch>
            <a:fillRect/>
          </a:stretch>
        </p:blipFill>
        <p:spPr bwMode="auto">
          <a:xfrm>
            <a:off x="8129978" y="3741139"/>
            <a:ext cx="3867150" cy="1924050"/>
          </a:xfrm>
          <a:prstGeom prst="rect">
            <a:avLst/>
          </a:prstGeom>
          <a:noFill/>
          <a:ln w="9525">
            <a:noFill/>
            <a:miter lim="800000"/>
            <a:headEnd/>
            <a:tailEnd/>
          </a:ln>
          <a:effectLst/>
        </p:spPr>
      </p:pic>
      <p:pic>
        <p:nvPicPr>
          <p:cNvPr id="192513" name="Picture 1"/>
          <p:cNvPicPr>
            <a:picLocks noChangeAspect="1" noChangeArrowheads="1"/>
          </p:cNvPicPr>
          <p:nvPr/>
        </p:nvPicPr>
        <p:blipFill>
          <a:blip r:embed="rId6"/>
          <a:srcRect/>
          <a:stretch>
            <a:fillRect/>
          </a:stretch>
        </p:blipFill>
        <p:spPr bwMode="auto">
          <a:xfrm>
            <a:off x="8968740" y="635318"/>
            <a:ext cx="2514600" cy="2905125"/>
          </a:xfrm>
          <a:prstGeom prst="rect">
            <a:avLst/>
          </a:prstGeom>
          <a:noFill/>
          <a:ln w="9525">
            <a:noFill/>
            <a:miter lim="800000"/>
            <a:headEnd/>
            <a:tailEnd/>
          </a:ln>
          <a:effectLst/>
        </p:spPr>
      </p:pic>
    </p:spTree>
    <p:extLst>
      <p:ext uri="{BB962C8B-B14F-4D97-AF65-F5344CB8AC3E}">
        <p14:creationId xmlns:p14="http://schemas.microsoft.com/office/powerpoint/2010/main" val="96997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srcRect/>
          <a:stretch>
            <a:fillRect/>
          </a:stretch>
        </p:blipFill>
        <p:spPr bwMode="auto">
          <a:xfrm>
            <a:off x="923521" y="284813"/>
            <a:ext cx="10062897" cy="2203554"/>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4"/>
          <a:srcRect/>
          <a:stretch>
            <a:fillRect/>
          </a:stretch>
        </p:blipFill>
        <p:spPr bwMode="auto">
          <a:xfrm>
            <a:off x="875506" y="2680584"/>
            <a:ext cx="10188777" cy="2251179"/>
          </a:xfrm>
          <a:prstGeom prst="rect">
            <a:avLst/>
          </a:prstGeom>
          <a:noFill/>
          <a:ln w="9525">
            <a:noFill/>
            <a:miter lim="800000"/>
            <a:headEnd/>
            <a:tailEnd/>
          </a:ln>
          <a:effectLst/>
        </p:spPr>
      </p:pic>
      <p:sp>
        <p:nvSpPr>
          <p:cNvPr id="4" name="Rectangle 3"/>
          <p:cNvSpPr/>
          <p:nvPr/>
        </p:nvSpPr>
        <p:spPr>
          <a:xfrm>
            <a:off x="1015372" y="5043154"/>
            <a:ext cx="5827236" cy="46166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(Assuming constant molar overflow) </a:t>
            </a:r>
          </a:p>
        </p:txBody>
      </p:sp>
      <p:pic>
        <p:nvPicPr>
          <p:cNvPr id="131076" name="Picture 4"/>
          <p:cNvPicPr>
            <a:picLocks noChangeAspect="1" noChangeArrowheads="1"/>
          </p:cNvPicPr>
          <p:nvPr/>
        </p:nvPicPr>
        <p:blipFill>
          <a:blip r:embed="rId5"/>
          <a:srcRect/>
          <a:stretch>
            <a:fillRect/>
          </a:stretch>
        </p:blipFill>
        <p:spPr bwMode="auto">
          <a:xfrm>
            <a:off x="908779" y="5709926"/>
            <a:ext cx="7603454" cy="82578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1320800" y="304800"/>
            <a:ext cx="10363200" cy="685800"/>
          </a:xfrm>
          <a:noFill/>
          <a:ln/>
        </p:spPr>
        <p:txBody>
          <a:bodyPr/>
          <a:lstStyle/>
          <a:p>
            <a:r>
              <a:rPr lang="en-US" sz="3600"/>
              <a:t>Boil and Cool 4 times</a:t>
            </a:r>
          </a:p>
        </p:txBody>
      </p:sp>
      <p:graphicFrame>
        <p:nvGraphicFramePr>
          <p:cNvPr id="32771" name="Object 1027"/>
          <p:cNvGraphicFramePr>
            <a:graphicFrameLocks noChangeAspect="1"/>
          </p:cNvGraphicFramePr>
          <p:nvPr/>
        </p:nvGraphicFramePr>
        <p:xfrm>
          <a:off x="812800" y="960438"/>
          <a:ext cx="7622117" cy="5287962"/>
        </p:xfrm>
        <a:graphic>
          <a:graphicData uri="http://schemas.openxmlformats.org/presentationml/2006/ole">
            <mc:AlternateContent xmlns:mc="http://schemas.openxmlformats.org/markup-compatibility/2006">
              <mc:Choice xmlns:v="urn:schemas-microsoft-com:vml" Requires="v">
                <p:oleObj spid="_x0000_s249863" name="Worksheet" r:id="rId4" imgW="5715000" imgH="5286451" progId="Excel.Sheet.8">
                  <p:embed/>
                </p:oleObj>
              </mc:Choice>
              <mc:Fallback>
                <p:oleObj name="Worksheet" r:id="rId4" imgW="5715000" imgH="5286451"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960438"/>
                        <a:ext cx="7622117" cy="52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Line 1029"/>
          <p:cNvSpPr>
            <a:spLocks noChangeShapeType="1"/>
          </p:cNvSpPr>
          <p:nvPr/>
        </p:nvSpPr>
        <p:spPr bwMode="auto">
          <a:xfrm flipV="1">
            <a:off x="3149600" y="3276600"/>
            <a:ext cx="0" cy="2209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4" name="Line 1030"/>
          <p:cNvSpPr>
            <a:spLocks noChangeShapeType="1"/>
          </p:cNvSpPr>
          <p:nvPr/>
        </p:nvSpPr>
        <p:spPr bwMode="auto">
          <a:xfrm flipH="1">
            <a:off x="1828800" y="3276600"/>
            <a:ext cx="13208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5" name="Line 1031"/>
          <p:cNvSpPr>
            <a:spLocks noChangeShapeType="1"/>
          </p:cNvSpPr>
          <p:nvPr/>
        </p:nvSpPr>
        <p:spPr bwMode="auto">
          <a:xfrm flipV="1">
            <a:off x="5486400" y="2438400"/>
            <a:ext cx="0" cy="3048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6" name="Line 1032"/>
          <p:cNvSpPr>
            <a:spLocks noChangeShapeType="1"/>
          </p:cNvSpPr>
          <p:nvPr/>
        </p:nvSpPr>
        <p:spPr bwMode="auto">
          <a:xfrm flipH="1">
            <a:off x="1828800" y="2438400"/>
            <a:ext cx="36576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7" name="Line 1033"/>
          <p:cNvSpPr>
            <a:spLocks noChangeShapeType="1"/>
          </p:cNvSpPr>
          <p:nvPr/>
        </p:nvSpPr>
        <p:spPr bwMode="auto">
          <a:xfrm flipV="1">
            <a:off x="6908800" y="2057400"/>
            <a:ext cx="0" cy="3429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8" name="Line 1034"/>
          <p:cNvSpPr>
            <a:spLocks noChangeShapeType="1"/>
          </p:cNvSpPr>
          <p:nvPr/>
        </p:nvSpPr>
        <p:spPr bwMode="auto">
          <a:xfrm flipH="1">
            <a:off x="1828800" y="2057400"/>
            <a:ext cx="50800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79" name="Line 1035"/>
          <p:cNvSpPr>
            <a:spLocks noChangeShapeType="1"/>
          </p:cNvSpPr>
          <p:nvPr/>
        </p:nvSpPr>
        <p:spPr bwMode="auto">
          <a:xfrm flipV="1">
            <a:off x="7721600" y="1828800"/>
            <a:ext cx="0" cy="36576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80" name="Line 1036"/>
          <p:cNvSpPr>
            <a:spLocks noChangeShapeType="1"/>
          </p:cNvSpPr>
          <p:nvPr/>
        </p:nvSpPr>
        <p:spPr bwMode="auto">
          <a:xfrm flipH="1">
            <a:off x="1828800" y="1828800"/>
            <a:ext cx="58928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32781" name="Text Box 1037"/>
          <p:cNvSpPr txBox="1">
            <a:spLocks noChangeArrowheads="1"/>
          </p:cNvSpPr>
          <p:nvPr/>
        </p:nvSpPr>
        <p:spPr bwMode="auto">
          <a:xfrm>
            <a:off x="3230034" y="3622675"/>
            <a:ext cx="301686" cy="369332"/>
          </a:xfrm>
          <a:prstGeom prst="rect">
            <a:avLst/>
          </a:prstGeom>
          <a:noFill/>
          <a:ln w="9525">
            <a:noFill/>
            <a:miter lim="800000"/>
            <a:headEnd/>
            <a:tailEnd/>
          </a:ln>
          <a:effectLst/>
        </p:spPr>
        <p:txBody>
          <a:bodyPr wrap="none">
            <a:spAutoFit/>
          </a:bodyPr>
          <a:lstStyle/>
          <a:p>
            <a:pPr eaLnBrk="0" hangingPunct="0"/>
            <a:r>
              <a:rPr lang="en-US"/>
              <a:t>1</a:t>
            </a:r>
          </a:p>
        </p:txBody>
      </p:sp>
      <p:sp>
        <p:nvSpPr>
          <p:cNvPr id="32782" name="Text Box 1038"/>
          <p:cNvSpPr txBox="1">
            <a:spLocks noChangeArrowheads="1"/>
          </p:cNvSpPr>
          <p:nvPr/>
        </p:nvSpPr>
        <p:spPr bwMode="auto">
          <a:xfrm>
            <a:off x="7721600" y="3581400"/>
            <a:ext cx="301686" cy="369332"/>
          </a:xfrm>
          <a:prstGeom prst="rect">
            <a:avLst/>
          </a:prstGeom>
          <a:noFill/>
          <a:ln w="9525">
            <a:noFill/>
            <a:miter lim="800000"/>
            <a:headEnd/>
            <a:tailEnd/>
          </a:ln>
          <a:effectLst/>
        </p:spPr>
        <p:txBody>
          <a:bodyPr wrap="none">
            <a:spAutoFit/>
          </a:bodyPr>
          <a:lstStyle/>
          <a:p>
            <a:pPr eaLnBrk="0" hangingPunct="0"/>
            <a:r>
              <a:rPr lang="en-US"/>
              <a:t>4</a:t>
            </a:r>
          </a:p>
        </p:txBody>
      </p:sp>
      <p:sp>
        <p:nvSpPr>
          <p:cNvPr id="32783" name="Text Box 1039"/>
          <p:cNvSpPr txBox="1">
            <a:spLocks noChangeArrowheads="1"/>
          </p:cNvSpPr>
          <p:nvPr/>
        </p:nvSpPr>
        <p:spPr bwMode="auto">
          <a:xfrm>
            <a:off x="6908800" y="3581400"/>
            <a:ext cx="301686" cy="369332"/>
          </a:xfrm>
          <a:prstGeom prst="rect">
            <a:avLst/>
          </a:prstGeom>
          <a:noFill/>
          <a:ln w="9525">
            <a:noFill/>
            <a:miter lim="800000"/>
            <a:headEnd/>
            <a:tailEnd/>
          </a:ln>
          <a:effectLst/>
        </p:spPr>
        <p:txBody>
          <a:bodyPr wrap="none">
            <a:spAutoFit/>
          </a:bodyPr>
          <a:lstStyle/>
          <a:p>
            <a:pPr eaLnBrk="0" hangingPunct="0"/>
            <a:r>
              <a:rPr lang="en-US"/>
              <a:t>3</a:t>
            </a:r>
          </a:p>
        </p:txBody>
      </p:sp>
      <p:sp>
        <p:nvSpPr>
          <p:cNvPr id="32784" name="Text Box 1040"/>
          <p:cNvSpPr txBox="1">
            <a:spLocks noChangeArrowheads="1"/>
          </p:cNvSpPr>
          <p:nvPr/>
        </p:nvSpPr>
        <p:spPr bwMode="auto">
          <a:xfrm>
            <a:off x="5588000" y="3581400"/>
            <a:ext cx="301686" cy="369332"/>
          </a:xfrm>
          <a:prstGeom prst="rect">
            <a:avLst/>
          </a:prstGeom>
          <a:noFill/>
          <a:ln w="9525">
            <a:noFill/>
            <a:miter lim="800000"/>
            <a:headEnd/>
            <a:tailEnd/>
          </a:ln>
          <a:effectLst/>
        </p:spPr>
        <p:txBody>
          <a:bodyPr wrap="none">
            <a:spAutoFit/>
          </a:bodyPr>
          <a:lstStyle/>
          <a:p>
            <a:pPr eaLnBrk="0" hangingPunct="0"/>
            <a:r>
              <a:rPr lang="en-US"/>
              <a:t>2</a:t>
            </a:r>
          </a:p>
        </p:txBody>
      </p:sp>
      <p:sp>
        <p:nvSpPr>
          <p:cNvPr id="32785" name="Text Box 1041"/>
          <p:cNvSpPr txBox="1">
            <a:spLocks noChangeArrowheads="1"/>
          </p:cNvSpPr>
          <p:nvPr/>
        </p:nvSpPr>
        <p:spPr bwMode="auto">
          <a:xfrm>
            <a:off x="8432800" y="1828800"/>
            <a:ext cx="3149600" cy="915988"/>
          </a:xfrm>
          <a:prstGeom prst="rect">
            <a:avLst/>
          </a:prstGeom>
          <a:noFill/>
          <a:ln w="9525">
            <a:noFill/>
            <a:miter lim="800000"/>
            <a:headEnd/>
            <a:tailEnd/>
          </a:ln>
          <a:effectLst/>
        </p:spPr>
        <p:txBody>
          <a:bodyPr>
            <a:spAutoFit/>
          </a:bodyPr>
          <a:lstStyle/>
          <a:p>
            <a:pPr eaLnBrk="0" hangingPunct="0">
              <a:spcBef>
                <a:spcPct val="50000"/>
              </a:spcBef>
            </a:pPr>
            <a:r>
              <a:rPr lang="en-US" sz="1800"/>
              <a:t>Boiling a liquid with Xa of 0.2 produces a vapour with Ya of 0.57</a:t>
            </a:r>
          </a:p>
        </p:txBody>
      </p:sp>
      <p:sp>
        <p:nvSpPr>
          <p:cNvPr id="32786" name="Text Box 1042"/>
          <p:cNvSpPr txBox="1">
            <a:spLocks noChangeArrowheads="1"/>
          </p:cNvSpPr>
          <p:nvPr/>
        </p:nvSpPr>
        <p:spPr bwMode="auto">
          <a:xfrm>
            <a:off x="8432800" y="2722564"/>
            <a:ext cx="3149600" cy="915987"/>
          </a:xfrm>
          <a:prstGeom prst="rect">
            <a:avLst/>
          </a:prstGeom>
          <a:noFill/>
          <a:ln w="9525">
            <a:noFill/>
            <a:miter lim="800000"/>
            <a:headEnd/>
            <a:tailEnd/>
          </a:ln>
          <a:effectLst/>
        </p:spPr>
        <p:txBody>
          <a:bodyPr>
            <a:spAutoFit/>
          </a:bodyPr>
          <a:lstStyle/>
          <a:p>
            <a:pPr eaLnBrk="0" hangingPunct="0">
              <a:spcBef>
                <a:spcPct val="50000"/>
              </a:spcBef>
            </a:pPr>
            <a:r>
              <a:rPr lang="en-US" sz="1800"/>
              <a:t>Boiling a liquid with Xa of 0.57 produces a vapour with Ya of 0.82</a:t>
            </a:r>
          </a:p>
        </p:txBody>
      </p:sp>
      <p:sp>
        <p:nvSpPr>
          <p:cNvPr id="32787" name="Text Box 1043"/>
          <p:cNvSpPr txBox="1">
            <a:spLocks noChangeArrowheads="1"/>
          </p:cNvSpPr>
          <p:nvPr/>
        </p:nvSpPr>
        <p:spPr bwMode="auto">
          <a:xfrm>
            <a:off x="8432800" y="3616325"/>
            <a:ext cx="3149600" cy="915988"/>
          </a:xfrm>
          <a:prstGeom prst="rect">
            <a:avLst/>
          </a:prstGeom>
          <a:noFill/>
          <a:ln w="9525">
            <a:noFill/>
            <a:miter lim="800000"/>
            <a:headEnd/>
            <a:tailEnd/>
          </a:ln>
          <a:effectLst/>
        </p:spPr>
        <p:txBody>
          <a:bodyPr>
            <a:spAutoFit/>
          </a:bodyPr>
          <a:lstStyle/>
          <a:p>
            <a:pPr eaLnBrk="0" hangingPunct="0">
              <a:spcBef>
                <a:spcPct val="50000"/>
              </a:spcBef>
            </a:pPr>
            <a:r>
              <a:rPr lang="en-US" sz="1800"/>
              <a:t>Boiling a liquid with Xa of 0.81 produces a vapour with Ya of 0.93</a:t>
            </a:r>
          </a:p>
        </p:txBody>
      </p:sp>
      <p:sp>
        <p:nvSpPr>
          <p:cNvPr id="32788" name="Text Box 1044"/>
          <p:cNvSpPr txBox="1">
            <a:spLocks noChangeArrowheads="1"/>
          </p:cNvSpPr>
          <p:nvPr/>
        </p:nvSpPr>
        <p:spPr bwMode="auto">
          <a:xfrm>
            <a:off x="8432800" y="4510089"/>
            <a:ext cx="3149600" cy="915987"/>
          </a:xfrm>
          <a:prstGeom prst="rect">
            <a:avLst/>
          </a:prstGeom>
          <a:noFill/>
          <a:ln w="9525">
            <a:noFill/>
            <a:miter lim="800000"/>
            <a:headEnd/>
            <a:tailEnd/>
          </a:ln>
          <a:effectLst/>
        </p:spPr>
        <p:txBody>
          <a:bodyPr>
            <a:spAutoFit/>
          </a:bodyPr>
          <a:lstStyle/>
          <a:p>
            <a:pPr eaLnBrk="0" hangingPunct="0">
              <a:spcBef>
                <a:spcPct val="50000"/>
              </a:spcBef>
            </a:pPr>
            <a:r>
              <a:rPr lang="en-US" sz="1800"/>
              <a:t>Boiling a liquid with Xa of 0.93 produces a vapour with Ya of 0.98</a:t>
            </a:r>
          </a:p>
        </p:txBody>
      </p:sp>
      <p:sp>
        <p:nvSpPr>
          <p:cNvPr id="32789" name="Line 1045"/>
          <p:cNvSpPr>
            <a:spLocks noChangeShapeType="1"/>
          </p:cNvSpPr>
          <p:nvPr/>
        </p:nvSpPr>
        <p:spPr bwMode="auto">
          <a:xfrm>
            <a:off x="1930400" y="3352800"/>
            <a:ext cx="3454400" cy="2057400"/>
          </a:xfrm>
          <a:prstGeom prst="line">
            <a:avLst/>
          </a:prstGeom>
          <a:noFill/>
          <a:ln w="9525">
            <a:solidFill>
              <a:schemeClr val="tx1"/>
            </a:solidFill>
            <a:prstDash val="dash"/>
            <a:miter lim="800000"/>
            <a:headEnd/>
            <a:tailEnd type="triangle" w="med" len="med"/>
          </a:ln>
          <a:effectLst/>
        </p:spPr>
        <p:txBody>
          <a:bodyPr wrap="none"/>
          <a:lstStyle/>
          <a:p>
            <a:endParaRPr lang="en-US"/>
          </a:p>
        </p:txBody>
      </p:sp>
      <p:sp>
        <p:nvSpPr>
          <p:cNvPr id="32790" name="Line 1046"/>
          <p:cNvSpPr>
            <a:spLocks noChangeShapeType="1"/>
          </p:cNvSpPr>
          <p:nvPr/>
        </p:nvSpPr>
        <p:spPr bwMode="auto">
          <a:xfrm>
            <a:off x="1828800" y="2438400"/>
            <a:ext cx="4978400" cy="2971800"/>
          </a:xfrm>
          <a:prstGeom prst="line">
            <a:avLst/>
          </a:prstGeom>
          <a:noFill/>
          <a:ln w="9525">
            <a:solidFill>
              <a:schemeClr val="tx1"/>
            </a:solidFill>
            <a:prstDash val="dash"/>
            <a:miter lim="800000"/>
            <a:headEnd/>
            <a:tailEnd type="triangle" w="med" len="med"/>
          </a:ln>
          <a:effectLst/>
        </p:spPr>
        <p:txBody>
          <a:bodyPr wrap="none"/>
          <a:lstStyle/>
          <a:p>
            <a:endParaRPr lang="en-US"/>
          </a:p>
        </p:txBody>
      </p:sp>
      <p:sp>
        <p:nvSpPr>
          <p:cNvPr id="32791" name="Line 1047"/>
          <p:cNvSpPr>
            <a:spLocks noChangeShapeType="1"/>
          </p:cNvSpPr>
          <p:nvPr/>
        </p:nvSpPr>
        <p:spPr bwMode="auto">
          <a:xfrm>
            <a:off x="1828800" y="2057400"/>
            <a:ext cx="5892800" cy="3429000"/>
          </a:xfrm>
          <a:prstGeom prst="line">
            <a:avLst/>
          </a:prstGeom>
          <a:noFill/>
          <a:ln w="9525">
            <a:solidFill>
              <a:schemeClr val="tx1"/>
            </a:solidFill>
            <a:prstDash val="dash"/>
            <a:miter lim="800000"/>
            <a:headEnd/>
            <a:tailEnd type="triangle" w="med" len="med"/>
          </a:ln>
          <a:effectLst/>
        </p:spPr>
        <p:txBody>
          <a:bodyPr wrap="none"/>
          <a:lstStyle/>
          <a:p>
            <a:endParaRPr lang="en-US"/>
          </a:p>
        </p:txBody>
      </p:sp>
      <p:sp>
        <p:nvSpPr>
          <p:cNvPr id="32792" name="Text Box 1048"/>
          <p:cNvSpPr txBox="1">
            <a:spLocks noChangeArrowheads="1"/>
          </p:cNvSpPr>
          <p:nvPr/>
        </p:nvSpPr>
        <p:spPr bwMode="auto">
          <a:xfrm>
            <a:off x="1706034" y="6061075"/>
            <a:ext cx="632289" cy="369332"/>
          </a:xfrm>
          <a:prstGeom prst="rect">
            <a:avLst/>
          </a:prstGeom>
          <a:noFill/>
          <a:ln w="9525">
            <a:noFill/>
            <a:miter lim="800000"/>
            <a:headEnd/>
            <a:tailEnd/>
          </a:ln>
          <a:effectLst/>
        </p:spPr>
        <p:txBody>
          <a:bodyPr wrap="none">
            <a:spAutoFit/>
          </a:bodyPr>
          <a:lstStyle/>
          <a:p>
            <a:r>
              <a:rPr lang="en-IE"/>
              <a:t>Start</a:t>
            </a:r>
            <a:endParaRPr lang="en-GB"/>
          </a:p>
        </p:txBody>
      </p:sp>
      <p:sp>
        <p:nvSpPr>
          <p:cNvPr id="32793" name="Line 1049"/>
          <p:cNvSpPr>
            <a:spLocks noChangeShapeType="1"/>
          </p:cNvSpPr>
          <p:nvPr/>
        </p:nvSpPr>
        <p:spPr bwMode="auto">
          <a:xfrm flipV="1">
            <a:off x="2540000" y="5638800"/>
            <a:ext cx="406400" cy="533400"/>
          </a:xfrm>
          <a:prstGeom prst="line">
            <a:avLst/>
          </a:prstGeom>
          <a:noFill/>
          <a:ln w="9525">
            <a:solidFill>
              <a:schemeClr val="tx1"/>
            </a:solidFill>
            <a:miter lim="800000"/>
            <a:headEnd/>
            <a:tailEnd type="triangle" w="med" len="med"/>
          </a:ln>
          <a:effectLst/>
        </p:spPr>
        <p:txBody>
          <a:bodyPr wrap="none"/>
          <a:lstStyle/>
          <a:p>
            <a:endParaRPr lang="en-US"/>
          </a:p>
        </p:txBody>
      </p:sp>
      <p:sp>
        <p:nvSpPr>
          <p:cNvPr id="32794" name="Text Box 1050"/>
          <p:cNvSpPr txBox="1">
            <a:spLocks noChangeArrowheads="1"/>
          </p:cNvSpPr>
          <p:nvPr/>
        </p:nvSpPr>
        <p:spPr bwMode="auto">
          <a:xfrm>
            <a:off x="1016000" y="990600"/>
            <a:ext cx="729687" cy="369332"/>
          </a:xfrm>
          <a:prstGeom prst="rect">
            <a:avLst/>
          </a:prstGeom>
          <a:noFill/>
          <a:ln w="9525">
            <a:noFill/>
            <a:miter lim="800000"/>
            <a:headEnd/>
            <a:tailEnd/>
          </a:ln>
          <a:effectLst/>
        </p:spPr>
        <p:txBody>
          <a:bodyPr wrap="none">
            <a:spAutoFit/>
          </a:bodyPr>
          <a:lstStyle/>
          <a:p>
            <a:r>
              <a:rPr lang="en-IE"/>
              <a:t>Finish</a:t>
            </a:r>
            <a:endParaRPr lang="en-GB"/>
          </a:p>
        </p:txBody>
      </p:sp>
      <p:sp>
        <p:nvSpPr>
          <p:cNvPr id="32795" name="Line 1051"/>
          <p:cNvSpPr>
            <a:spLocks noChangeShapeType="1"/>
          </p:cNvSpPr>
          <p:nvPr/>
        </p:nvSpPr>
        <p:spPr bwMode="auto">
          <a:xfrm>
            <a:off x="1320800" y="1371600"/>
            <a:ext cx="508000" cy="381000"/>
          </a:xfrm>
          <a:prstGeom prst="line">
            <a:avLst/>
          </a:prstGeom>
          <a:noFill/>
          <a:ln w="9525">
            <a:solidFill>
              <a:schemeClr val="tx1"/>
            </a:solidFill>
            <a:miter lim="800000"/>
            <a:headEnd/>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85"/>
                                        </p:tgtEl>
                                        <p:attrNameLst>
                                          <p:attrName>style.visibility</p:attrName>
                                        </p:attrNameLst>
                                      </p:cBhvr>
                                      <p:to>
                                        <p:strVal val="visible"/>
                                      </p:to>
                                    </p:set>
                                    <p:anim calcmode="lin" valueType="num">
                                      <p:cBhvr additive="base">
                                        <p:cTn id="7" dur="500" fill="hold"/>
                                        <p:tgtEl>
                                          <p:spTgt spid="32785"/>
                                        </p:tgtEl>
                                        <p:attrNameLst>
                                          <p:attrName>ppt_x</p:attrName>
                                        </p:attrNameLst>
                                      </p:cBhvr>
                                      <p:tavLst>
                                        <p:tav tm="0">
                                          <p:val>
                                            <p:strVal val="0-#ppt_w/2"/>
                                          </p:val>
                                        </p:tav>
                                        <p:tav tm="100000">
                                          <p:val>
                                            <p:strVal val="#ppt_x"/>
                                          </p:val>
                                        </p:tav>
                                      </p:tavLst>
                                    </p:anim>
                                    <p:anim calcmode="lin" valueType="num">
                                      <p:cBhvr additive="base">
                                        <p:cTn id="8" dur="500" fill="hold"/>
                                        <p:tgtEl>
                                          <p:spTgt spid="327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3"/>
                                        </p:tgtEl>
                                        <p:attrNameLst>
                                          <p:attrName>style.visibility</p:attrName>
                                        </p:attrNameLst>
                                      </p:cBhvr>
                                      <p:to>
                                        <p:strVal val="visible"/>
                                      </p:to>
                                    </p:set>
                                    <p:anim calcmode="lin" valueType="num">
                                      <p:cBhvr additive="base">
                                        <p:cTn id="13" dur="500" fill="hold"/>
                                        <p:tgtEl>
                                          <p:spTgt spid="32773"/>
                                        </p:tgtEl>
                                        <p:attrNameLst>
                                          <p:attrName>ppt_x</p:attrName>
                                        </p:attrNameLst>
                                      </p:cBhvr>
                                      <p:tavLst>
                                        <p:tav tm="0">
                                          <p:val>
                                            <p:strVal val="#ppt_x"/>
                                          </p:val>
                                        </p:tav>
                                        <p:tav tm="100000">
                                          <p:val>
                                            <p:strVal val="#ppt_x"/>
                                          </p:val>
                                        </p:tav>
                                      </p:tavLst>
                                    </p:anim>
                                    <p:anim calcmode="lin" valueType="num">
                                      <p:cBhvr additive="base">
                                        <p:cTn id="14" dur="500" fill="hold"/>
                                        <p:tgtEl>
                                          <p:spTgt spid="327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cBhvr additive="base">
                                        <p:cTn id="19" dur="500" fill="hold"/>
                                        <p:tgtEl>
                                          <p:spTgt spid="32774"/>
                                        </p:tgtEl>
                                        <p:attrNameLst>
                                          <p:attrName>ppt_x</p:attrName>
                                        </p:attrNameLst>
                                      </p:cBhvr>
                                      <p:tavLst>
                                        <p:tav tm="0">
                                          <p:val>
                                            <p:strVal val="1+#ppt_w/2"/>
                                          </p:val>
                                        </p:tav>
                                        <p:tav tm="100000">
                                          <p:val>
                                            <p:strVal val="#ppt_x"/>
                                          </p:val>
                                        </p:tav>
                                      </p:tavLst>
                                    </p:anim>
                                    <p:anim calcmode="lin" valueType="num">
                                      <p:cBhvr additive="base">
                                        <p:cTn id="20"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81"/>
                                        </p:tgtEl>
                                        <p:attrNameLst>
                                          <p:attrName>style.visibility</p:attrName>
                                        </p:attrNameLst>
                                      </p:cBhvr>
                                      <p:to>
                                        <p:strVal val="visible"/>
                                      </p:to>
                                    </p:set>
                                    <p:anim calcmode="lin" valueType="num">
                                      <p:cBhvr additive="base">
                                        <p:cTn id="25" dur="500" fill="hold"/>
                                        <p:tgtEl>
                                          <p:spTgt spid="32781"/>
                                        </p:tgtEl>
                                        <p:attrNameLst>
                                          <p:attrName>ppt_x</p:attrName>
                                        </p:attrNameLst>
                                      </p:cBhvr>
                                      <p:tavLst>
                                        <p:tav tm="0">
                                          <p:val>
                                            <p:strVal val="0-#ppt_w/2"/>
                                          </p:val>
                                        </p:tav>
                                        <p:tav tm="100000">
                                          <p:val>
                                            <p:strVal val="#ppt_x"/>
                                          </p:val>
                                        </p:tav>
                                      </p:tavLst>
                                    </p:anim>
                                    <p:anim calcmode="lin" valueType="num">
                                      <p:cBhvr additive="base">
                                        <p:cTn id="26" dur="500" fill="hold"/>
                                        <p:tgtEl>
                                          <p:spTgt spid="3278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86"/>
                                        </p:tgtEl>
                                        <p:attrNameLst>
                                          <p:attrName>style.visibility</p:attrName>
                                        </p:attrNameLst>
                                      </p:cBhvr>
                                      <p:to>
                                        <p:strVal val="visible"/>
                                      </p:to>
                                    </p:set>
                                    <p:anim calcmode="lin" valueType="num">
                                      <p:cBhvr additive="base">
                                        <p:cTn id="31" dur="500" fill="hold"/>
                                        <p:tgtEl>
                                          <p:spTgt spid="32786"/>
                                        </p:tgtEl>
                                        <p:attrNameLst>
                                          <p:attrName>ppt_x</p:attrName>
                                        </p:attrNameLst>
                                      </p:cBhvr>
                                      <p:tavLst>
                                        <p:tav tm="0">
                                          <p:val>
                                            <p:strVal val="0-#ppt_w/2"/>
                                          </p:val>
                                        </p:tav>
                                        <p:tav tm="100000">
                                          <p:val>
                                            <p:strVal val="#ppt_x"/>
                                          </p:val>
                                        </p:tav>
                                      </p:tavLst>
                                    </p:anim>
                                    <p:anim calcmode="lin" valueType="num">
                                      <p:cBhvr additive="base">
                                        <p:cTn id="32" dur="500" fill="hold"/>
                                        <p:tgtEl>
                                          <p:spTgt spid="3278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5"/>
                                        </p:tgtEl>
                                        <p:attrNameLst>
                                          <p:attrName>style.visibility</p:attrName>
                                        </p:attrNameLst>
                                      </p:cBhvr>
                                      <p:to>
                                        <p:strVal val="visible"/>
                                      </p:to>
                                    </p:set>
                                    <p:anim calcmode="lin" valueType="num">
                                      <p:cBhvr additive="base">
                                        <p:cTn id="37" dur="500" fill="hold"/>
                                        <p:tgtEl>
                                          <p:spTgt spid="32775"/>
                                        </p:tgtEl>
                                        <p:attrNameLst>
                                          <p:attrName>ppt_x</p:attrName>
                                        </p:attrNameLst>
                                      </p:cBhvr>
                                      <p:tavLst>
                                        <p:tav tm="0">
                                          <p:val>
                                            <p:strVal val="#ppt_x"/>
                                          </p:val>
                                        </p:tav>
                                        <p:tav tm="100000">
                                          <p:val>
                                            <p:strVal val="#ppt_x"/>
                                          </p:val>
                                        </p:tav>
                                      </p:tavLst>
                                    </p:anim>
                                    <p:anim calcmode="lin" valueType="num">
                                      <p:cBhvr additive="base">
                                        <p:cTn id="38"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2776"/>
                                        </p:tgtEl>
                                        <p:attrNameLst>
                                          <p:attrName>style.visibility</p:attrName>
                                        </p:attrNameLst>
                                      </p:cBhvr>
                                      <p:to>
                                        <p:strVal val="visible"/>
                                      </p:to>
                                    </p:set>
                                    <p:anim calcmode="lin" valueType="num">
                                      <p:cBhvr additive="base">
                                        <p:cTn id="43" dur="500" fill="hold"/>
                                        <p:tgtEl>
                                          <p:spTgt spid="32776"/>
                                        </p:tgtEl>
                                        <p:attrNameLst>
                                          <p:attrName>ppt_x</p:attrName>
                                        </p:attrNameLst>
                                      </p:cBhvr>
                                      <p:tavLst>
                                        <p:tav tm="0">
                                          <p:val>
                                            <p:strVal val="1+#ppt_w/2"/>
                                          </p:val>
                                        </p:tav>
                                        <p:tav tm="100000">
                                          <p:val>
                                            <p:strVal val="#ppt_x"/>
                                          </p:val>
                                        </p:tav>
                                      </p:tavLst>
                                    </p:anim>
                                    <p:anim calcmode="lin" valueType="num">
                                      <p:cBhvr additive="base">
                                        <p:cTn id="44" dur="500" fill="hold"/>
                                        <p:tgtEl>
                                          <p:spTgt spid="3277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2784"/>
                                        </p:tgtEl>
                                        <p:attrNameLst>
                                          <p:attrName>style.visibility</p:attrName>
                                        </p:attrNameLst>
                                      </p:cBhvr>
                                      <p:to>
                                        <p:strVal val="visible"/>
                                      </p:to>
                                    </p:set>
                                    <p:anim calcmode="lin" valueType="num">
                                      <p:cBhvr additive="base">
                                        <p:cTn id="49" dur="500" fill="hold"/>
                                        <p:tgtEl>
                                          <p:spTgt spid="32784"/>
                                        </p:tgtEl>
                                        <p:attrNameLst>
                                          <p:attrName>ppt_x</p:attrName>
                                        </p:attrNameLst>
                                      </p:cBhvr>
                                      <p:tavLst>
                                        <p:tav tm="0">
                                          <p:val>
                                            <p:strVal val="0-#ppt_w/2"/>
                                          </p:val>
                                        </p:tav>
                                        <p:tav tm="100000">
                                          <p:val>
                                            <p:strVal val="#ppt_x"/>
                                          </p:val>
                                        </p:tav>
                                      </p:tavLst>
                                    </p:anim>
                                    <p:anim calcmode="lin" valueType="num">
                                      <p:cBhvr additive="base">
                                        <p:cTn id="50" dur="500" fill="hold"/>
                                        <p:tgtEl>
                                          <p:spTgt spid="3278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2787"/>
                                        </p:tgtEl>
                                        <p:attrNameLst>
                                          <p:attrName>style.visibility</p:attrName>
                                        </p:attrNameLst>
                                      </p:cBhvr>
                                      <p:to>
                                        <p:strVal val="visible"/>
                                      </p:to>
                                    </p:set>
                                    <p:anim calcmode="lin" valueType="num">
                                      <p:cBhvr additive="base">
                                        <p:cTn id="55" dur="500" fill="hold"/>
                                        <p:tgtEl>
                                          <p:spTgt spid="32787"/>
                                        </p:tgtEl>
                                        <p:attrNameLst>
                                          <p:attrName>ppt_x</p:attrName>
                                        </p:attrNameLst>
                                      </p:cBhvr>
                                      <p:tavLst>
                                        <p:tav tm="0">
                                          <p:val>
                                            <p:strVal val="0-#ppt_w/2"/>
                                          </p:val>
                                        </p:tav>
                                        <p:tav tm="100000">
                                          <p:val>
                                            <p:strVal val="#ppt_x"/>
                                          </p:val>
                                        </p:tav>
                                      </p:tavLst>
                                    </p:anim>
                                    <p:anim calcmode="lin" valueType="num">
                                      <p:cBhvr additive="base">
                                        <p:cTn id="56" dur="500" fill="hold"/>
                                        <p:tgtEl>
                                          <p:spTgt spid="3278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2777"/>
                                        </p:tgtEl>
                                        <p:attrNameLst>
                                          <p:attrName>style.visibility</p:attrName>
                                        </p:attrNameLst>
                                      </p:cBhvr>
                                      <p:to>
                                        <p:strVal val="visible"/>
                                      </p:to>
                                    </p:set>
                                    <p:anim calcmode="lin" valueType="num">
                                      <p:cBhvr additive="base">
                                        <p:cTn id="61" dur="500" fill="hold"/>
                                        <p:tgtEl>
                                          <p:spTgt spid="32777"/>
                                        </p:tgtEl>
                                        <p:attrNameLst>
                                          <p:attrName>ppt_x</p:attrName>
                                        </p:attrNameLst>
                                      </p:cBhvr>
                                      <p:tavLst>
                                        <p:tav tm="0">
                                          <p:val>
                                            <p:strVal val="#ppt_x"/>
                                          </p:val>
                                        </p:tav>
                                        <p:tav tm="100000">
                                          <p:val>
                                            <p:strVal val="#ppt_x"/>
                                          </p:val>
                                        </p:tav>
                                      </p:tavLst>
                                    </p:anim>
                                    <p:anim calcmode="lin" valueType="num">
                                      <p:cBhvr additive="base">
                                        <p:cTn id="62" dur="500" fill="hold"/>
                                        <p:tgtEl>
                                          <p:spTgt spid="3277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2778"/>
                                        </p:tgtEl>
                                        <p:attrNameLst>
                                          <p:attrName>style.visibility</p:attrName>
                                        </p:attrNameLst>
                                      </p:cBhvr>
                                      <p:to>
                                        <p:strVal val="visible"/>
                                      </p:to>
                                    </p:set>
                                    <p:anim calcmode="lin" valueType="num">
                                      <p:cBhvr additive="base">
                                        <p:cTn id="67" dur="500" fill="hold"/>
                                        <p:tgtEl>
                                          <p:spTgt spid="32778"/>
                                        </p:tgtEl>
                                        <p:attrNameLst>
                                          <p:attrName>ppt_x</p:attrName>
                                        </p:attrNameLst>
                                      </p:cBhvr>
                                      <p:tavLst>
                                        <p:tav tm="0">
                                          <p:val>
                                            <p:strVal val="1+#ppt_w/2"/>
                                          </p:val>
                                        </p:tav>
                                        <p:tav tm="100000">
                                          <p:val>
                                            <p:strVal val="#ppt_x"/>
                                          </p:val>
                                        </p:tav>
                                      </p:tavLst>
                                    </p:anim>
                                    <p:anim calcmode="lin" valueType="num">
                                      <p:cBhvr additive="base">
                                        <p:cTn id="68" dur="500" fill="hold"/>
                                        <p:tgtEl>
                                          <p:spTgt spid="3277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2783"/>
                                        </p:tgtEl>
                                        <p:attrNameLst>
                                          <p:attrName>style.visibility</p:attrName>
                                        </p:attrNameLst>
                                      </p:cBhvr>
                                      <p:to>
                                        <p:strVal val="visible"/>
                                      </p:to>
                                    </p:set>
                                    <p:anim calcmode="lin" valueType="num">
                                      <p:cBhvr additive="base">
                                        <p:cTn id="73" dur="500" fill="hold"/>
                                        <p:tgtEl>
                                          <p:spTgt spid="32783"/>
                                        </p:tgtEl>
                                        <p:attrNameLst>
                                          <p:attrName>ppt_x</p:attrName>
                                        </p:attrNameLst>
                                      </p:cBhvr>
                                      <p:tavLst>
                                        <p:tav tm="0">
                                          <p:val>
                                            <p:strVal val="0-#ppt_w/2"/>
                                          </p:val>
                                        </p:tav>
                                        <p:tav tm="100000">
                                          <p:val>
                                            <p:strVal val="#ppt_x"/>
                                          </p:val>
                                        </p:tav>
                                      </p:tavLst>
                                    </p:anim>
                                    <p:anim calcmode="lin" valueType="num">
                                      <p:cBhvr additive="base">
                                        <p:cTn id="74" dur="500" fill="hold"/>
                                        <p:tgtEl>
                                          <p:spTgt spid="32783"/>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32788"/>
                                        </p:tgtEl>
                                        <p:attrNameLst>
                                          <p:attrName>style.visibility</p:attrName>
                                        </p:attrNameLst>
                                      </p:cBhvr>
                                      <p:to>
                                        <p:strVal val="visible"/>
                                      </p:to>
                                    </p:set>
                                    <p:anim calcmode="lin" valueType="num">
                                      <p:cBhvr additive="base">
                                        <p:cTn id="79" dur="500" fill="hold"/>
                                        <p:tgtEl>
                                          <p:spTgt spid="32788"/>
                                        </p:tgtEl>
                                        <p:attrNameLst>
                                          <p:attrName>ppt_x</p:attrName>
                                        </p:attrNameLst>
                                      </p:cBhvr>
                                      <p:tavLst>
                                        <p:tav tm="0">
                                          <p:val>
                                            <p:strVal val="0-#ppt_w/2"/>
                                          </p:val>
                                        </p:tav>
                                        <p:tav tm="100000">
                                          <p:val>
                                            <p:strVal val="#ppt_x"/>
                                          </p:val>
                                        </p:tav>
                                      </p:tavLst>
                                    </p:anim>
                                    <p:anim calcmode="lin" valueType="num">
                                      <p:cBhvr additive="base">
                                        <p:cTn id="80" dur="500" fill="hold"/>
                                        <p:tgtEl>
                                          <p:spTgt spid="3278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2779"/>
                                        </p:tgtEl>
                                        <p:attrNameLst>
                                          <p:attrName>style.visibility</p:attrName>
                                        </p:attrNameLst>
                                      </p:cBhvr>
                                      <p:to>
                                        <p:strVal val="visible"/>
                                      </p:to>
                                    </p:set>
                                    <p:anim calcmode="lin" valueType="num">
                                      <p:cBhvr additive="base">
                                        <p:cTn id="85" dur="500" fill="hold"/>
                                        <p:tgtEl>
                                          <p:spTgt spid="32779"/>
                                        </p:tgtEl>
                                        <p:attrNameLst>
                                          <p:attrName>ppt_x</p:attrName>
                                        </p:attrNameLst>
                                      </p:cBhvr>
                                      <p:tavLst>
                                        <p:tav tm="0">
                                          <p:val>
                                            <p:strVal val="#ppt_x"/>
                                          </p:val>
                                        </p:tav>
                                        <p:tav tm="100000">
                                          <p:val>
                                            <p:strVal val="#ppt_x"/>
                                          </p:val>
                                        </p:tav>
                                      </p:tavLst>
                                    </p:anim>
                                    <p:anim calcmode="lin" valueType="num">
                                      <p:cBhvr additive="base">
                                        <p:cTn id="86" dur="500" fill="hold"/>
                                        <p:tgtEl>
                                          <p:spTgt spid="3277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32780"/>
                                        </p:tgtEl>
                                        <p:attrNameLst>
                                          <p:attrName>style.visibility</p:attrName>
                                        </p:attrNameLst>
                                      </p:cBhvr>
                                      <p:to>
                                        <p:strVal val="visible"/>
                                      </p:to>
                                    </p:set>
                                    <p:anim calcmode="lin" valueType="num">
                                      <p:cBhvr additive="base">
                                        <p:cTn id="91" dur="500" fill="hold"/>
                                        <p:tgtEl>
                                          <p:spTgt spid="32780"/>
                                        </p:tgtEl>
                                        <p:attrNameLst>
                                          <p:attrName>ppt_x</p:attrName>
                                        </p:attrNameLst>
                                      </p:cBhvr>
                                      <p:tavLst>
                                        <p:tav tm="0">
                                          <p:val>
                                            <p:strVal val="1+#ppt_w/2"/>
                                          </p:val>
                                        </p:tav>
                                        <p:tav tm="100000">
                                          <p:val>
                                            <p:strVal val="#ppt_x"/>
                                          </p:val>
                                        </p:tav>
                                      </p:tavLst>
                                    </p:anim>
                                    <p:anim calcmode="lin" valueType="num">
                                      <p:cBhvr additive="base">
                                        <p:cTn id="92" dur="500" fill="hold"/>
                                        <p:tgtEl>
                                          <p:spTgt spid="3278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32782"/>
                                        </p:tgtEl>
                                        <p:attrNameLst>
                                          <p:attrName>style.visibility</p:attrName>
                                        </p:attrNameLst>
                                      </p:cBhvr>
                                      <p:to>
                                        <p:strVal val="visible"/>
                                      </p:to>
                                    </p:set>
                                    <p:anim calcmode="lin" valueType="num">
                                      <p:cBhvr additive="base">
                                        <p:cTn id="97" dur="500" fill="hold"/>
                                        <p:tgtEl>
                                          <p:spTgt spid="32782"/>
                                        </p:tgtEl>
                                        <p:attrNameLst>
                                          <p:attrName>ppt_x</p:attrName>
                                        </p:attrNameLst>
                                      </p:cBhvr>
                                      <p:tavLst>
                                        <p:tav tm="0">
                                          <p:val>
                                            <p:strVal val="0-#ppt_w/2"/>
                                          </p:val>
                                        </p:tav>
                                        <p:tav tm="100000">
                                          <p:val>
                                            <p:strVal val="#ppt_x"/>
                                          </p:val>
                                        </p:tav>
                                      </p:tavLst>
                                    </p:anim>
                                    <p:anim calcmode="lin" valueType="num">
                                      <p:cBhvr additive="base">
                                        <p:cTn id="98" dur="500" fill="hold"/>
                                        <p:tgtEl>
                                          <p:spTgt spid="327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animBg="1"/>
      <p:bldP spid="32775" grpId="0" animBg="1"/>
      <p:bldP spid="32776" grpId="0" animBg="1"/>
      <p:bldP spid="32777" grpId="0" animBg="1"/>
      <p:bldP spid="32778" grpId="0" animBg="1"/>
      <p:bldP spid="32779" grpId="0" animBg="1"/>
      <p:bldP spid="32780" grpId="0" animBg="1"/>
      <p:bldP spid="32781" grpId="0" autoUpdateAnimBg="0"/>
      <p:bldP spid="32782" grpId="0" autoUpdateAnimBg="0"/>
      <p:bldP spid="32783" grpId="0" autoUpdateAnimBg="0"/>
      <p:bldP spid="32784" grpId="0" autoUpdateAnimBg="0"/>
      <p:bldP spid="32785" grpId="0" autoUpdateAnimBg="0"/>
      <p:bldP spid="32786" grpId="0" autoUpdateAnimBg="0"/>
      <p:bldP spid="32787" grpId="0" autoUpdateAnimBg="0"/>
      <p:bldP spid="32788"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536822" y="884420"/>
            <a:ext cx="11232979" cy="5141626"/>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51440" y="860899"/>
            <a:ext cx="3140560"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latin typeface="Arial" pitchFamily="34" charset="0"/>
                <a:cs typeface="Arial" pitchFamily="34" charset="0"/>
              </a:rPr>
              <a:t>Estimation of physical properties </a:t>
            </a:r>
            <a:endParaRPr lang="en-US" sz="2400" dirty="0">
              <a:latin typeface="Arial" pitchFamily="34" charset="0"/>
              <a:cs typeface="Arial" pitchFamily="34" charset="0"/>
            </a:endParaRPr>
          </a:p>
        </p:txBody>
      </p:sp>
      <p:sp>
        <p:nvSpPr>
          <p:cNvPr id="4" name="Rectangle 3"/>
          <p:cNvSpPr/>
          <p:nvPr/>
        </p:nvSpPr>
        <p:spPr>
          <a:xfrm>
            <a:off x="9302367" y="441173"/>
            <a:ext cx="1382110" cy="461665"/>
          </a:xfrm>
          <a:prstGeom prst="rect">
            <a:avLst/>
          </a:prstGeom>
        </p:spPr>
        <p:txBody>
          <a:bodyPr wrap="none">
            <a:spAutoFit/>
          </a:bodyPr>
          <a:lstStyle/>
          <a:p>
            <a:r>
              <a:rPr lang="en-US" sz="2400" b="1" dirty="0">
                <a:latin typeface="Arial" pitchFamily="34" charset="0"/>
                <a:cs typeface="Arial" pitchFamily="34" charset="0"/>
              </a:rPr>
              <a:t>Step #2:</a:t>
            </a:r>
          </a:p>
        </p:txBody>
      </p:sp>
      <p:pic>
        <p:nvPicPr>
          <p:cNvPr id="1863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548640" y="218746"/>
            <a:ext cx="8431530" cy="6286829"/>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44918" y="666807"/>
            <a:ext cx="6883465" cy="1795405"/>
          </a:xfrm>
          <a:prstGeom prst="rect">
            <a:avLst/>
          </a:prstGeom>
        </p:spPr>
      </p:pic>
      <p:pic>
        <p:nvPicPr>
          <p:cNvPr id="128002" name="Picture 2"/>
          <p:cNvPicPr>
            <a:picLocks noChangeAspect="1" noChangeArrowheads="1"/>
          </p:cNvPicPr>
          <p:nvPr/>
        </p:nvPicPr>
        <p:blipFill>
          <a:blip r:embed="rId4"/>
          <a:srcRect/>
          <a:stretch>
            <a:fillRect/>
          </a:stretch>
        </p:blipFill>
        <p:spPr bwMode="auto">
          <a:xfrm>
            <a:off x="1027842" y="2811749"/>
            <a:ext cx="9896475" cy="3752850"/>
          </a:xfrm>
          <a:prstGeom prst="rect">
            <a:avLst/>
          </a:prstGeom>
          <a:noFill/>
          <a:ln w="9525">
            <a:noFill/>
            <a:miter lim="800000"/>
            <a:headEnd/>
            <a:tailEnd/>
          </a:ln>
          <a:effectLst/>
        </p:spPr>
      </p:pic>
    </p:spTree>
    <p:extLst>
      <p:ext uri="{BB962C8B-B14F-4D97-AF65-F5344CB8AC3E}">
        <p14:creationId xmlns:p14="http://schemas.microsoft.com/office/powerpoint/2010/main" val="1579368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853" y="209863"/>
            <a:ext cx="3897442" cy="461665"/>
          </a:xfrm>
          <a:prstGeom prst="rect">
            <a:avLst/>
          </a:prstGeom>
        </p:spPr>
        <p:txBody>
          <a:bodyPr wrap="square">
            <a:spAutoFit/>
          </a:bodyPr>
          <a:lstStyle/>
          <a:p>
            <a:r>
              <a:rPr lang="en-US" sz="2400" b="1" dirty="0">
                <a:latin typeface="Arial" pitchFamily="34" charset="0"/>
                <a:cs typeface="Arial" pitchFamily="34" charset="0"/>
              </a:rPr>
              <a:t>Step #3: Plate spacing </a:t>
            </a:r>
            <a:endParaRPr lang="en-US" sz="2400" dirty="0">
              <a:latin typeface="Arial" pitchFamily="34" charset="0"/>
              <a:cs typeface="Arial" pitchFamily="34" charset="0"/>
            </a:endParaRPr>
          </a:p>
        </p:txBody>
      </p:sp>
      <p:sp>
        <p:nvSpPr>
          <p:cNvPr id="3" name="Rectangle 2"/>
          <p:cNvSpPr/>
          <p:nvPr/>
        </p:nvSpPr>
        <p:spPr>
          <a:xfrm>
            <a:off x="329784" y="786585"/>
            <a:ext cx="11257613" cy="923330"/>
          </a:xfrm>
          <a:prstGeom prst="rect">
            <a:avLst/>
          </a:prstGeom>
        </p:spPr>
        <p:txBody>
          <a:bodyPr wrap="square">
            <a:spAutoFit/>
          </a:bodyPr>
          <a:lstStyle/>
          <a:p>
            <a:r>
              <a:rPr lang="en-US" dirty="0">
                <a:latin typeface="Arial" pitchFamily="34" charset="0"/>
                <a:cs typeface="Arial" pitchFamily="34" charset="0"/>
              </a:rPr>
              <a:t>Plate spacing of 600 mm is considered for the first trial to calculate capacity parameter (𝐶</a:t>
            </a:r>
            <a:r>
              <a:rPr lang="en-US" baseline="-25000" dirty="0">
                <a:latin typeface="Arial" pitchFamily="34" charset="0"/>
                <a:cs typeface="Arial" pitchFamily="34" charset="0"/>
              </a:rPr>
              <a:t>𝑠𝑏</a:t>
            </a:r>
            <a:r>
              <a:rPr lang="en-US" dirty="0">
                <a:latin typeface="Arial" pitchFamily="34" charset="0"/>
                <a:cs typeface="Arial" pitchFamily="34" charset="0"/>
              </a:rPr>
              <a:t>) for the estimation of maximum allowable vapor velocity through the net plate area</a:t>
            </a:r>
            <a:r>
              <a:rPr lang="en-US" b="1" dirty="0">
                <a:latin typeface="Arial" pitchFamily="34" charset="0"/>
                <a:cs typeface="Arial" pitchFamily="34" charset="0"/>
              </a:rPr>
              <a:t>. The suggested plate spacing is 600 mm for column diameter&gt;1.5 m. </a:t>
            </a:r>
            <a:endParaRPr lang="en-US" dirty="0">
              <a:latin typeface="Arial" pitchFamily="34" charset="0"/>
              <a:cs typeface="Arial" pitchFamily="34" charset="0"/>
            </a:endParaRPr>
          </a:p>
        </p:txBody>
      </p:sp>
      <p:sp>
        <p:nvSpPr>
          <p:cNvPr id="9" name="Rectangle 8"/>
          <p:cNvSpPr/>
          <p:nvPr/>
        </p:nvSpPr>
        <p:spPr>
          <a:xfrm>
            <a:off x="192485" y="4758341"/>
            <a:ext cx="4065537" cy="461665"/>
          </a:xfrm>
          <a:prstGeom prst="rect">
            <a:avLst/>
          </a:prstGeom>
        </p:spPr>
        <p:txBody>
          <a:bodyPr wrap="none">
            <a:spAutoFit/>
          </a:bodyPr>
          <a:lstStyle/>
          <a:p>
            <a:r>
              <a:rPr lang="en-US" sz="2400" b="1" dirty="0">
                <a:latin typeface="Arial" pitchFamily="34" charset="0"/>
                <a:cs typeface="Arial" pitchFamily="34" charset="0"/>
              </a:rPr>
              <a:t>Step #4: Column diameter </a:t>
            </a:r>
            <a:endParaRPr lang="en-US" sz="2400" dirty="0">
              <a:latin typeface="Arial" pitchFamily="34" charset="0"/>
              <a:cs typeface="Arial" pitchFamily="34" charset="0"/>
            </a:endParaRPr>
          </a:p>
        </p:txBody>
      </p:sp>
      <p:pic>
        <p:nvPicPr>
          <p:cNvPr id="126982" name="Picture 6"/>
          <p:cNvPicPr>
            <a:picLocks noChangeAspect="1" noChangeArrowheads="1"/>
          </p:cNvPicPr>
          <p:nvPr/>
        </p:nvPicPr>
        <p:blipFill>
          <a:blip r:embed="rId3"/>
          <a:srcRect/>
          <a:stretch>
            <a:fillRect/>
          </a:stretch>
        </p:blipFill>
        <p:spPr bwMode="auto">
          <a:xfrm>
            <a:off x="501110" y="5411450"/>
            <a:ext cx="8823709" cy="1222714"/>
          </a:xfrm>
          <a:prstGeom prst="rect">
            <a:avLst/>
          </a:prstGeom>
          <a:noFill/>
          <a:ln w="9525">
            <a:noFill/>
            <a:miter lim="800000"/>
            <a:headEnd/>
            <a:tailEnd/>
          </a:ln>
          <a:effectLst/>
        </p:spPr>
      </p:pic>
      <p:pic>
        <p:nvPicPr>
          <p:cNvPr id="11" name="Picture 10"/>
          <p:cNvPicPr>
            <a:picLocks noChangeAspect="1"/>
          </p:cNvPicPr>
          <p:nvPr/>
        </p:nvPicPr>
        <p:blipFill>
          <a:blip r:embed="rId4"/>
          <a:stretch>
            <a:fillRect/>
          </a:stretch>
        </p:blipFill>
        <p:spPr>
          <a:xfrm>
            <a:off x="756932" y="1980490"/>
            <a:ext cx="10696575" cy="244792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230021" y="185035"/>
            <a:ext cx="8391525" cy="645795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7"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218544" y="147098"/>
            <a:ext cx="7662083" cy="6368001"/>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02083" y="391259"/>
            <a:ext cx="9141083" cy="2455122"/>
          </a:xfrm>
          <a:prstGeom prst="rect">
            <a:avLst/>
          </a:prstGeom>
        </p:spPr>
      </p:pic>
      <p:pic>
        <p:nvPicPr>
          <p:cNvPr id="7" name="Picture 6"/>
          <p:cNvPicPr>
            <a:picLocks noChangeAspect="1"/>
          </p:cNvPicPr>
          <p:nvPr/>
        </p:nvPicPr>
        <p:blipFill>
          <a:blip r:embed="rId4" cstate="print"/>
          <a:stretch>
            <a:fillRect/>
          </a:stretch>
        </p:blipFill>
        <p:spPr>
          <a:xfrm>
            <a:off x="3973770" y="2865628"/>
            <a:ext cx="2838582" cy="1093552"/>
          </a:xfrm>
          <a:prstGeom prst="rect">
            <a:avLst/>
          </a:prstGeom>
        </p:spPr>
      </p:pic>
    </p:spTree>
    <p:extLst>
      <p:ext uri="{BB962C8B-B14F-4D97-AF65-F5344CB8AC3E}">
        <p14:creationId xmlns:p14="http://schemas.microsoft.com/office/powerpoint/2010/main" val="24130796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592" r="21453" b="11507"/>
          <a:stretch/>
        </p:blipFill>
        <p:spPr>
          <a:xfrm>
            <a:off x="1150070" y="205031"/>
            <a:ext cx="9785408" cy="6586334"/>
          </a:xfrm>
          <a:prstGeom prst="rect">
            <a:avLst/>
          </a:prstGeom>
        </p:spPr>
      </p:pic>
    </p:spTree>
    <p:extLst>
      <p:ext uri="{BB962C8B-B14F-4D97-AF65-F5344CB8AC3E}">
        <p14:creationId xmlns:p14="http://schemas.microsoft.com/office/powerpoint/2010/main" val="5006396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592" r="21453" b="11507"/>
          <a:stretch/>
        </p:blipFill>
        <p:spPr>
          <a:xfrm>
            <a:off x="1150070" y="205031"/>
            <a:ext cx="9785408" cy="6586334"/>
          </a:xfrm>
          <a:prstGeom prst="rect">
            <a:avLst/>
          </a:prstGeom>
        </p:spPr>
      </p:pic>
      <p:cxnSp>
        <p:nvCxnSpPr>
          <p:cNvPr id="4" name="Straight Connector 3"/>
          <p:cNvCxnSpPr/>
          <p:nvPr/>
        </p:nvCxnSpPr>
        <p:spPr>
          <a:xfrm flipV="1">
            <a:off x="3853543" y="1772816"/>
            <a:ext cx="9330" cy="373224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07298" y="1754155"/>
            <a:ext cx="1455575" cy="3732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26971" y="5505061"/>
            <a:ext cx="713657" cy="369332"/>
          </a:xfrm>
          <a:prstGeom prst="rect">
            <a:avLst/>
          </a:prstGeom>
          <a:noFill/>
        </p:spPr>
        <p:txBody>
          <a:bodyPr wrap="none" rtlCol="0">
            <a:spAutoFit/>
          </a:bodyPr>
          <a:lstStyle/>
          <a:p>
            <a:r>
              <a:rPr lang="en-US" b="1" dirty="0">
                <a:ln w="22225">
                  <a:solidFill>
                    <a:schemeClr val="accent2"/>
                  </a:solidFill>
                  <a:prstDash val="solid"/>
                </a:ln>
                <a:solidFill>
                  <a:schemeClr val="accent2">
                    <a:lumMod val="40000"/>
                    <a:lumOff val="60000"/>
                  </a:schemeClr>
                </a:solidFill>
              </a:rPr>
              <a:t>0.033</a:t>
            </a:r>
          </a:p>
        </p:txBody>
      </p:sp>
      <p:sp>
        <p:nvSpPr>
          <p:cNvPr id="8" name="TextBox 7"/>
          <p:cNvSpPr txBox="1"/>
          <p:nvPr/>
        </p:nvSpPr>
        <p:spPr>
          <a:xfrm>
            <a:off x="1813866" y="1569489"/>
            <a:ext cx="593432" cy="369332"/>
          </a:xfrm>
          <a:prstGeom prst="rect">
            <a:avLst/>
          </a:prstGeom>
          <a:noFill/>
        </p:spPr>
        <p:txBody>
          <a:bodyPr wrap="none" rtlCol="0">
            <a:spAutoFit/>
          </a:bodyPr>
          <a:lstStyle/>
          <a:p>
            <a:r>
              <a:rPr lang="en-US" b="1" dirty="0">
                <a:ln w="22225">
                  <a:solidFill>
                    <a:schemeClr val="accent2"/>
                  </a:solidFill>
                  <a:prstDash val="solid"/>
                </a:ln>
                <a:solidFill>
                  <a:schemeClr val="accent2">
                    <a:lumMod val="40000"/>
                    <a:lumOff val="60000"/>
                  </a:schemeClr>
                </a:solidFill>
              </a:rPr>
              <a:t>0.12</a:t>
            </a:r>
          </a:p>
        </p:txBody>
      </p:sp>
      <p:pic>
        <p:nvPicPr>
          <p:cNvPr id="9" name="Picture 8"/>
          <p:cNvPicPr>
            <a:picLocks noChangeAspect="1"/>
          </p:cNvPicPr>
          <p:nvPr/>
        </p:nvPicPr>
        <p:blipFill>
          <a:blip r:embed="rId5" cstate="print"/>
          <a:stretch>
            <a:fillRect/>
          </a:stretch>
        </p:blipFill>
        <p:spPr>
          <a:xfrm>
            <a:off x="9069354" y="863988"/>
            <a:ext cx="2466781" cy="565541"/>
          </a:xfrm>
          <a:prstGeom prst="rect">
            <a:avLst/>
          </a:prstGeom>
          <a:ln w="88900" cap="sq" cmpd="thickThin">
            <a:solidFill>
              <a:srgbClr val="000000"/>
            </a:solidFill>
            <a:prstDash val="solid"/>
            <a:miter lim="800000"/>
          </a:ln>
          <a:effectLst>
            <a:innerShdw blurRad="76200">
              <a:srgbClr val="000000"/>
            </a:innerShdw>
          </a:effectLst>
        </p:spPr>
      </p:pic>
      <p:sp>
        <p:nvSpPr>
          <p:cNvPr id="10" name="Striped Right Arrow 9"/>
          <p:cNvSpPr/>
          <p:nvPr/>
        </p:nvSpPr>
        <p:spPr>
          <a:xfrm rot="20814108">
            <a:off x="7727856" y="1311207"/>
            <a:ext cx="1346284" cy="484632"/>
          </a:xfrm>
          <a:prstGeom prst="stripedRightArrow">
            <a:avLst>
              <a:gd name="adj1" fmla="val 50687"/>
              <a:gd name="adj2" fmla="val 7508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895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44107" y="1272204"/>
            <a:ext cx="2894919" cy="1418918"/>
          </a:xfrm>
          <a:prstGeom prst="rect">
            <a:avLst/>
          </a:prstGeom>
        </p:spPr>
      </p:pic>
      <p:pic>
        <p:nvPicPr>
          <p:cNvPr id="3" name="Picture 2"/>
          <p:cNvPicPr>
            <a:picLocks noChangeAspect="1"/>
          </p:cNvPicPr>
          <p:nvPr/>
        </p:nvPicPr>
        <p:blipFill>
          <a:blip r:embed="rId4" cstate="print"/>
          <a:stretch>
            <a:fillRect/>
          </a:stretch>
        </p:blipFill>
        <p:spPr>
          <a:xfrm>
            <a:off x="896166" y="2825565"/>
            <a:ext cx="2413604" cy="419878"/>
          </a:xfrm>
          <a:prstGeom prst="rect">
            <a:avLst/>
          </a:prstGeom>
        </p:spPr>
      </p:pic>
      <p:pic>
        <p:nvPicPr>
          <p:cNvPr id="7" name="Picture 6"/>
          <p:cNvPicPr>
            <a:picLocks noChangeAspect="1"/>
          </p:cNvPicPr>
          <p:nvPr/>
        </p:nvPicPr>
        <p:blipFill>
          <a:blip r:embed="rId5"/>
          <a:stretch>
            <a:fillRect/>
          </a:stretch>
        </p:blipFill>
        <p:spPr>
          <a:xfrm>
            <a:off x="4571356" y="2755996"/>
            <a:ext cx="3897475" cy="1058255"/>
          </a:xfrm>
          <a:prstGeom prst="rect">
            <a:avLst/>
          </a:prstGeom>
        </p:spPr>
      </p:pic>
      <p:pic>
        <p:nvPicPr>
          <p:cNvPr id="8" name="Picture 7"/>
          <p:cNvPicPr>
            <a:picLocks noChangeAspect="1"/>
          </p:cNvPicPr>
          <p:nvPr/>
        </p:nvPicPr>
        <p:blipFill>
          <a:blip r:embed="rId6" cstate="print"/>
          <a:stretch>
            <a:fillRect/>
          </a:stretch>
        </p:blipFill>
        <p:spPr>
          <a:xfrm rot="16200000" flipH="1">
            <a:off x="4556399" y="4094176"/>
            <a:ext cx="1097610" cy="788230"/>
          </a:xfrm>
          <a:prstGeom prst="rect">
            <a:avLst/>
          </a:prstGeom>
        </p:spPr>
      </p:pic>
      <p:pic>
        <p:nvPicPr>
          <p:cNvPr id="9" name="Picture 8"/>
          <p:cNvPicPr>
            <a:picLocks noChangeAspect="1"/>
          </p:cNvPicPr>
          <p:nvPr/>
        </p:nvPicPr>
        <p:blipFill>
          <a:blip r:embed="rId7" cstate="print"/>
          <a:stretch>
            <a:fillRect/>
          </a:stretch>
        </p:blipFill>
        <p:spPr>
          <a:xfrm>
            <a:off x="5548470" y="4239530"/>
            <a:ext cx="2549542" cy="721568"/>
          </a:xfrm>
          <a:prstGeom prst="rect">
            <a:avLst/>
          </a:prstGeom>
        </p:spPr>
      </p:pic>
      <p:pic>
        <p:nvPicPr>
          <p:cNvPr id="10" name="Picture 9"/>
          <p:cNvPicPr>
            <a:picLocks noChangeAspect="1"/>
          </p:cNvPicPr>
          <p:nvPr/>
        </p:nvPicPr>
        <p:blipFill>
          <a:blip r:embed="rId8" cstate="print"/>
          <a:stretch>
            <a:fillRect/>
          </a:stretch>
        </p:blipFill>
        <p:spPr>
          <a:xfrm>
            <a:off x="9157001" y="4041021"/>
            <a:ext cx="1623526" cy="1223385"/>
          </a:xfrm>
          <a:prstGeom prst="rect">
            <a:avLst/>
          </a:prstGeom>
        </p:spPr>
      </p:pic>
      <p:sp>
        <p:nvSpPr>
          <p:cNvPr id="11" name="Striped Right Arrow 10"/>
          <p:cNvSpPr/>
          <p:nvPr/>
        </p:nvSpPr>
        <p:spPr>
          <a:xfrm>
            <a:off x="8334284" y="4418317"/>
            <a:ext cx="671805" cy="363992"/>
          </a:xfrm>
          <a:prstGeom prst="stripedRightArrow">
            <a:avLst>
              <a:gd name="adj1" fmla="val 42298"/>
              <a:gd name="adj2" fmla="val 711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print"/>
          <a:stretch>
            <a:fillRect/>
          </a:stretch>
        </p:blipFill>
        <p:spPr>
          <a:xfrm>
            <a:off x="9216962" y="5425766"/>
            <a:ext cx="1765332" cy="340932"/>
          </a:xfrm>
          <a:prstGeom prst="rect">
            <a:avLst/>
          </a:prstGeom>
        </p:spPr>
      </p:pic>
      <p:pic>
        <p:nvPicPr>
          <p:cNvPr id="6" name="Picture 5"/>
          <p:cNvPicPr>
            <a:picLocks noChangeAspect="1"/>
          </p:cNvPicPr>
          <p:nvPr/>
        </p:nvPicPr>
        <p:blipFill>
          <a:blip r:embed="rId10" cstate="print"/>
          <a:stretch>
            <a:fillRect/>
          </a:stretch>
        </p:blipFill>
        <p:spPr>
          <a:xfrm>
            <a:off x="693349" y="417844"/>
            <a:ext cx="2382999" cy="259122"/>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a:blip r:embed="rId11" cstate="print"/>
          <a:stretch>
            <a:fillRect/>
          </a:stretch>
        </p:blipFill>
        <p:spPr>
          <a:xfrm>
            <a:off x="3555408" y="410309"/>
            <a:ext cx="1767331" cy="274623"/>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12"/>
          <a:stretch>
            <a:fillRect/>
          </a:stretch>
        </p:blipFill>
        <p:spPr>
          <a:xfrm>
            <a:off x="614597" y="3387774"/>
            <a:ext cx="3427522" cy="3192908"/>
          </a:xfrm>
          <a:prstGeom prst="rect">
            <a:avLst/>
          </a:prstGeom>
          <a:ln w="28575">
            <a:solidFill>
              <a:srgbClr val="FF0000"/>
            </a:solidFill>
          </a:ln>
        </p:spPr>
      </p:pic>
      <p:pic>
        <p:nvPicPr>
          <p:cNvPr id="133122" name="Picture 2"/>
          <p:cNvPicPr>
            <a:picLocks noChangeAspect="1" noChangeArrowheads="1"/>
          </p:cNvPicPr>
          <p:nvPr/>
        </p:nvPicPr>
        <p:blipFill>
          <a:blip r:embed="rId13"/>
          <a:srcRect/>
          <a:stretch>
            <a:fillRect/>
          </a:stretch>
        </p:blipFill>
        <p:spPr bwMode="auto">
          <a:xfrm>
            <a:off x="6329207" y="380688"/>
            <a:ext cx="4810125" cy="2019300"/>
          </a:xfrm>
          <a:prstGeom prst="rect">
            <a:avLst/>
          </a:prstGeom>
          <a:noFill/>
          <a:ln w="9525">
            <a:noFill/>
            <a:miter lim="800000"/>
            <a:headEnd/>
            <a:tailEnd/>
          </a:ln>
          <a:effectLst/>
        </p:spPr>
      </p:pic>
    </p:spTree>
    <p:extLst>
      <p:ext uri="{BB962C8B-B14F-4D97-AF65-F5344CB8AC3E}">
        <p14:creationId xmlns:p14="http://schemas.microsoft.com/office/powerpoint/2010/main" val="912590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31226</TotalTime>
  <Words>3141</Words>
  <Application>Microsoft Office PowerPoint</Application>
  <PresentationFormat>Widescreen</PresentationFormat>
  <Paragraphs>373</Paragraphs>
  <Slides>125</Slides>
  <Notes>122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34" baseType="lpstr">
      <vt:lpstr>Arial</vt:lpstr>
      <vt:lpstr>Calibri</vt:lpstr>
      <vt:lpstr>Calibri Light</vt:lpstr>
      <vt:lpstr>Times New Roman</vt:lpstr>
      <vt:lpstr>Verdana</vt:lpstr>
      <vt:lpstr>Wingdings</vt:lpstr>
      <vt:lpstr>Office Theme</vt:lpstr>
      <vt:lpstr>Worksheet</vt:lpstr>
      <vt:lpstr>Equation</vt:lpstr>
      <vt:lpstr>PowerPoint Presentation</vt:lpstr>
      <vt:lpstr>PowerPoint Presentation</vt:lpstr>
      <vt:lpstr>PowerPoint Presentation</vt:lpstr>
      <vt:lpstr>TYPES OF DISTILLATION COLUMNS</vt:lpstr>
      <vt:lpstr>PowerPoint Presentation</vt:lpstr>
      <vt:lpstr>PowerPoint Presentation</vt:lpstr>
      <vt:lpstr>PowerPoint Presentation</vt:lpstr>
      <vt:lpstr>PowerPoint Presentation</vt:lpstr>
      <vt:lpstr>Boil and Cool 4 times</vt:lpstr>
      <vt:lpstr>Alternatively use T-x-y Diagram</vt:lpstr>
      <vt:lpstr>How to separate a binary mixture – Pot still</vt:lpstr>
      <vt:lpstr>Each still is a step on the x-y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VAPOUR LIQUID EQUILIBRIA</vt:lpstr>
      <vt:lpstr>PowerPoint Presentation</vt:lpstr>
      <vt:lpstr>PowerPoint Presentation</vt:lpstr>
      <vt:lpstr>DISTILLATION PRINCIPLES</vt:lpstr>
      <vt:lpstr>VAPOUR LIQUID EQUILIBRIA</vt:lpstr>
      <vt:lpstr>PowerPoint Presentation</vt:lpstr>
      <vt:lpstr>VAPOUR LIQUID EQUILIBRIA</vt:lpstr>
      <vt:lpstr>VAPOUR LIQUID EQUILIBRIA</vt:lpstr>
      <vt:lpstr>VAPOUR LIQUID EQUILIBRIA</vt:lpstr>
      <vt:lpstr>VAPOUR LIQUID EQUILIBRIA</vt:lpstr>
      <vt:lpstr>PowerPoint Presentation</vt:lpstr>
      <vt:lpstr>DISTILLATION COLUMN DESIGN</vt:lpstr>
      <vt:lpstr>DISTILLATION COLUMN DESIGN</vt:lpstr>
      <vt:lpstr>PowerPoint Presentation</vt:lpstr>
      <vt:lpstr>PowerPoint Presentation</vt:lpstr>
      <vt:lpstr>PowerPoint Presentation</vt:lpstr>
      <vt:lpstr>PowerPoint Presentation</vt:lpstr>
      <vt:lpstr>PowerPoint Presentation</vt:lpstr>
      <vt:lpstr>McCabe-Thiele Graphical Method</vt:lpstr>
      <vt:lpstr>PowerPoint Presentation</vt:lpstr>
      <vt:lpstr>DISTILLATION COLUMN DESIGN</vt:lpstr>
      <vt:lpstr>Possible Feed Conditions</vt:lpstr>
      <vt:lpstr>PowerPoint Presentation</vt:lpstr>
      <vt:lpstr>Minimum Reflux Ratio</vt:lpstr>
      <vt:lpstr>Optimal Feed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kassa bogale</dc:creator>
  <cp:lastModifiedBy>zemzem</cp:lastModifiedBy>
  <cp:revision>470</cp:revision>
  <dcterms:created xsi:type="dcterms:W3CDTF">2017-03-07T12:02:11Z</dcterms:created>
  <dcterms:modified xsi:type="dcterms:W3CDTF">2020-05-02T09:09:08Z</dcterms:modified>
</cp:coreProperties>
</file>