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10" r:id="rId2"/>
    <p:sldId id="311" r:id="rId3"/>
    <p:sldId id="308" r:id="rId4"/>
    <p:sldId id="291" r:id="rId5"/>
    <p:sldId id="298" r:id="rId6"/>
    <p:sldId id="292" r:id="rId7"/>
    <p:sldId id="293" r:id="rId8"/>
    <p:sldId id="295" r:id="rId9"/>
    <p:sldId id="296" r:id="rId10"/>
    <p:sldId id="297"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304" r:id="rId26"/>
    <p:sldId id="306" r:id="rId27"/>
    <p:sldId id="271" r:id="rId28"/>
    <p:sldId id="299" r:id="rId29"/>
    <p:sldId id="313" r:id="rId30"/>
    <p:sldId id="272" r:id="rId31"/>
    <p:sldId id="273" r:id="rId32"/>
    <p:sldId id="274" r:id="rId33"/>
    <p:sldId id="288" r:id="rId34"/>
    <p:sldId id="275" r:id="rId35"/>
    <p:sldId id="289" r:id="rId36"/>
    <p:sldId id="303" r:id="rId37"/>
    <p:sldId id="302" r:id="rId38"/>
    <p:sldId id="276" r:id="rId39"/>
    <p:sldId id="277" r:id="rId40"/>
    <p:sldId id="278" r:id="rId41"/>
    <p:sldId id="279" r:id="rId42"/>
    <p:sldId id="280" r:id="rId43"/>
    <p:sldId id="281" r:id="rId44"/>
    <p:sldId id="282" r:id="rId45"/>
    <p:sldId id="283" r:id="rId46"/>
    <p:sldId id="301" r:id="rId47"/>
    <p:sldId id="284" r:id="rId48"/>
    <p:sldId id="300" r:id="rId49"/>
    <p:sldId id="285" r:id="rId50"/>
    <p:sldId id="286" r:id="rId51"/>
    <p:sldId id="287" r:id="rId52"/>
    <p:sldId id="314"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47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80B350-EFD9-416D-91C0-F13709682AA9}" type="datetimeFigureOut">
              <a:rPr lang="en-US" smtClean="0"/>
              <a:pPr/>
              <a:t>6/10/2020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77E817-0020-4BA5-B43D-47D85021A42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r>
              <a:rPr lang="es-MX" dirty="0" err="1" smtClean="0"/>
              <a:t>Hoof</a:t>
            </a:r>
            <a:r>
              <a:rPr lang="es-MX" dirty="0" smtClean="0"/>
              <a:t> </a:t>
            </a:r>
            <a:r>
              <a:rPr lang="es-MX" dirty="0" err="1" smtClean="0"/>
              <a:t>disease</a:t>
            </a:r>
            <a:endParaRPr lang="es-MX" dirty="0"/>
          </a:p>
        </p:txBody>
      </p:sp>
      <p:sp>
        <p:nvSpPr>
          <p:cNvPr id="4" name="3 Marcador de número de diapositiva"/>
          <p:cNvSpPr>
            <a:spLocks noGrp="1"/>
          </p:cNvSpPr>
          <p:nvPr>
            <p:ph type="sldNum" sz="quarter" idx="10"/>
          </p:nvPr>
        </p:nvSpPr>
        <p:spPr/>
        <p:txBody>
          <a:bodyPr/>
          <a:lstStyle/>
          <a:p>
            <a:fld id="{1BDC2DFD-9242-4DA1-9E0D-A2AB00A3CDF4}" type="slidenum">
              <a:rPr lang="es-MX" smtClean="0"/>
              <a:pPr/>
              <a:t>29</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44CA0B-6024-4133-8B53-A76365102071}" type="datetimeFigureOut">
              <a:rPr lang="en-US" smtClean="0"/>
              <a:pPr/>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E8A47-04EB-4113-B2C6-29E118A12EA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4CA0B-6024-4133-8B53-A76365102071}" type="datetimeFigureOut">
              <a:rPr lang="en-US" smtClean="0"/>
              <a:pPr/>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E8A47-04EB-4113-B2C6-29E118A12E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4CA0B-6024-4133-8B53-A76365102071}" type="datetimeFigureOut">
              <a:rPr lang="en-US" smtClean="0"/>
              <a:pPr/>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E8A47-04EB-4113-B2C6-29E118A12E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4CA0B-6024-4133-8B53-A76365102071}" type="datetimeFigureOut">
              <a:rPr lang="en-US" smtClean="0"/>
              <a:pPr/>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E8A47-04EB-4113-B2C6-29E118A12E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44CA0B-6024-4133-8B53-A76365102071}" type="datetimeFigureOut">
              <a:rPr lang="en-US" smtClean="0"/>
              <a:pPr/>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E8A47-04EB-4113-B2C6-29E118A12EA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44CA0B-6024-4133-8B53-A76365102071}" type="datetimeFigureOut">
              <a:rPr lang="en-US" smtClean="0"/>
              <a:pPr/>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E8A47-04EB-4113-B2C6-29E118A12E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44CA0B-6024-4133-8B53-A76365102071}" type="datetimeFigureOut">
              <a:rPr lang="en-US" smtClean="0"/>
              <a:pPr/>
              <a:t>6/10/2020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5E8A47-04EB-4113-B2C6-29E118A12E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44CA0B-6024-4133-8B53-A76365102071}" type="datetimeFigureOut">
              <a:rPr lang="en-US" smtClean="0"/>
              <a:pPr/>
              <a:t>6/10/2020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5E8A47-04EB-4113-B2C6-29E118A12E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4CA0B-6024-4133-8B53-A76365102071}" type="datetimeFigureOut">
              <a:rPr lang="en-US" smtClean="0"/>
              <a:pPr/>
              <a:t>6/10/2020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5E8A47-04EB-4113-B2C6-29E118A12E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4CA0B-6024-4133-8B53-A76365102071}" type="datetimeFigureOut">
              <a:rPr lang="en-US" smtClean="0"/>
              <a:pPr/>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E8A47-04EB-4113-B2C6-29E118A12E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4CA0B-6024-4133-8B53-A76365102071}" type="datetimeFigureOut">
              <a:rPr lang="en-US" smtClean="0"/>
              <a:pPr/>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E8A47-04EB-4113-B2C6-29E118A12EA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4CA0B-6024-4133-8B53-A76365102071}" type="datetimeFigureOut">
              <a:rPr lang="en-US" smtClean="0"/>
              <a:pPr/>
              <a:t>6/10/2020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E8A47-04EB-4113-B2C6-29E118A12EA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50825" y="0"/>
            <a:ext cx="8569325" cy="620713"/>
          </a:xfrm>
          <a:noFill/>
          <a:ln w="101600">
            <a:solidFill>
              <a:schemeClr val="bg1"/>
            </a:solidFill>
          </a:ln>
        </p:spPr>
        <p:txBody>
          <a:bodyPr>
            <a:normAutofit fontScale="90000"/>
          </a:bodyPr>
          <a:lstStyle/>
          <a:p>
            <a:pPr eaLnBrk="1" hangingPunct="1"/>
            <a:r>
              <a:rPr lang="en-GB" sz="4000" smtClean="0"/>
              <a:t>Donkey paired with ox for ploughing </a:t>
            </a:r>
            <a:endParaRPr lang="en-US" sz="4000" smtClean="0"/>
          </a:p>
        </p:txBody>
      </p:sp>
      <p:pic>
        <p:nvPicPr>
          <p:cNvPr id="28675" name="Picture 3"/>
          <p:cNvPicPr>
            <a:picLocks noGrp="1" noChangeAspect="1" noChangeArrowheads="1"/>
          </p:cNvPicPr>
          <p:nvPr>
            <p:ph idx="1"/>
          </p:nvPr>
        </p:nvPicPr>
        <p:blipFill>
          <a:blip r:embed="rId2" cstate="print"/>
          <a:srcRect/>
          <a:stretch>
            <a:fillRect/>
          </a:stretch>
        </p:blipFill>
        <p:spPr>
          <a:xfrm rot="5400000">
            <a:off x="1943100" y="-711199"/>
            <a:ext cx="5329237" cy="8424862"/>
          </a:xfrm>
          <a:noFill/>
          <a:ln w="101600">
            <a:solidFill>
              <a:schemeClr val="bg1"/>
            </a:solidFill>
          </a:ln>
        </p:spPr>
      </p:pic>
      <p:pic>
        <p:nvPicPr>
          <p:cNvPr id="28676" name="Picture 4" descr="1013671_10151479296588201_2057955653_n"/>
          <p:cNvPicPr>
            <a:picLocks noChangeAspect="1" noChangeArrowheads="1"/>
          </p:cNvPicPr>
          <p:nvPr/>
        </p:nvPicPr>
        <p:blipFill>
          <a:blip r:embed="rId3" cstate="print"/>
          <a:srcRect/>
          <a:stretch>
            <a:fillRect/>
          </a:stretch>
        </p:blipFill>
        <p:spPr bwMode="auto">
          <a:xfrm>
            <a:off x="7199313" y="549275"/>
            <a:ext cx="1944687" cy="1944688"/>
          </a:xfrm>
          <a:prstGeom prst="rect">
            <a:avLst/>
          </a:prstGeom>
          <a:noFill/>
          <a:ln w="9525">
            <a:noFill/>
            <a:miter lim="800000"/>
            <a:headEnd/>
            <a:tailEnd/>
          </a:ln>
        </p:spPr>
      </p:pic>
      <p:pic>
        <p:nvPicPr>
          <p:cNvPr id="28677" name="Picture 6"/>
          <p:cNvPicPr>
            <a:picLocks noChangeAspect="1" noChangeArrowheads="1"/>
          </p:cNvPicPr>
          <p:nvPr/>
        </p:nvPicPr>
        <p:blipFill>
          <a:blip r:embed="rId4" cstate="print"/>
          <a:srcRect/>
          <a:stretch>
            <a:fillRect/>
          </a:stretch>
        </p:blipFill>
        <p:spPr bwMode="auto">
          <a:xfrm>
            <a:off x="0" y="404813"/>
            <a:ext cx="1511300"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lvl="1"/>
            <a:r>
              <a:rPr lang="en-US" dirty="0" smtClean="0">
                <a:latin typeface="Times New Roman" pitchFamily="18" charset="0"/>
                <a:cs typeface="Times New Roman" pitchFamily="18" charset="0"/>
              </a:rPr>
              <a:t>Wok can cause stress and predispose animals to further health problems. Draft animals are vulnerable to illness than other animals kept for other forms of production.</a:t>
            </a:r>
          </a:p>
          <a:p>
            <a:pPr lvl="1"/>
            <a:r>
              <a:rPr lang="en-US" dirty="0" smtClean="0">
                <a:latin typeface="Times New Roman" pitchFamily="18" charset="0"/>
                <a:cs typeface="Times New Roman" pitchFamily="18" charset="0"/>
              </a:rPr>
              <a:t>Draft animals need to be easily handled and get used to human beings i.e. there should be good companionship between the animal and the operator/farmer </a:t>
            </a:r>
          </a:p>
          <a:p>
            <a:pPr lvl="1"/>
            <a:r>
              <a:rPr lang="en-US" dirty="0" smtClean="0">
                <a:latin typeface="Times New Roman" pitchFamily="18" charset="0"/>
                <a:cs typeface="Times New Roman" pitchFamily="18" charset="0"/>
              </a:rPr>
              <a:t>Veterinary service is required at specific times for instance in case of injuries</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3200" b="1" dirty="0" smtClean="0">
                <a:latin typeface="Times New Roman" pitchFamily="18" charset="0"/>
                <a:cs typeface="Times New Roman" pitchFamily="18" charset="0"/>
              </a:rPr>
              <a:t>Management of work oxen</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5059363"/>
          </a:xfrm>
        </p:spPr>
        <p:txBody>
          <a:bodyPr>
            <a:noAutofit/>
          </a:bodyPr>
          <a:lstStyle/>
          <a:p>
            <a:pPr lvl="0">
              <a:buNone/>
            </a:pPr>
            <a:r>
              <a:rPr lang="en-US" sz="2800" b="1" i="1" dirty="0" smtClean="0">
                <a:latin typeface="Times New Roman" pitchFamily="18" charset="0"/>
                <a:cs typeface="Times New Roman" pitchFamily="18" charset="0"/>
              </a:rPr>
              <a:t>Age </a:t>
            </a:r>
            <a:r>
              <a:rPr lang="en-US" sz="2800" b="1" i="1" dirty="0">
                <a:latin typeface="Times New Roman" pitchFamily="18" charset="0"/>
                <a:cs typeface="Times New Roman" pitchFamily="18" charset="0"/>
              </a:rPr>
              <a:t>of a bullock for work</a:t>
            </a:r>
            <a:endParaRPr lang="en-US" sz="2800" dirty="0">
              <a:latin typeface="Times New Roman" pitchFamily="18" charset="0"/>
              <a:cs typeface="Times New Roman" pitchFamily="18" charset="0"/>
            </a:endParaRPr>
          </a:p>
          <a:p>
            <a:pPr lvl="1"/>
            <a:r>
              <a:rPr lang="en-US" sz="2400" dirty="0">
                <a:latin typeface="Times New Roman" pitchFamily="18" charset="0"/>
                <a:cs typeface="Times New Roman" pitchFamily="18" charset="0"/>
              </a:rPr>
              <a:t>Indigenous bullocks of about 4 years of age are the best for work. Animals of exotic and crossbreeds may be ready for work even at earlier ages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lvl="1"/>
            <a:r>
              <a:rPr lang="en-US" sz="2400" dirty="0">
                <a:latin typeface="Times New Roman" pitchFamily="18" charset="0"/>
                <a:cs typeface="Times New Roman" pitchFamily="18" charset="0"/>
              </a:rPr>
              <a:t>Advantage of using bullocks at the indicated (optimum) age:</a:t>
            </a:r>
          </a:p>
          <a:p>
            <a:pPr lvl="3">
              <a:buFont typeface="Wingdings" pitchFamily="2" charset="2"/>
              <a:buChar char="§"/>
            </a:pPr>
            <a:r>
              <a:rPr lang="en-US" sz="2400" dirty="0" smtClean="0">
                <a:latin typeface="Times New Roman" pitchFamily="18" charset="0"/>
                <a:cs typeface="Times New Roman" pitchFamily="18" charset="0"/>
              </a:rPr>
              <a:t>At this age bullocks are strong enough to work well and also will have several years of working life</a:t>
            </a:r>
          </a:p>
          <a:p>
            <a:pPr lvl="3">
              <a:buFont typeface="Wingdings" pitchFamily="2" charset="2"/>
              <a:buChar char="§"/>
            </a:pPr>
            <a:r>
              <a:rPr lang="en-US" sz="2400" dirty="0" smtClean="0">
                <a:latin typeface="Times New Roman" pitchFamily="18" charset="0"/>
                <a:cs typeface="Times New Roman" pitchFamily="18" charset="0"/>
              </a:rPr>
              <a:t>Reduces the risk of yoke injuries and growth retardation which is a common problem when oxen are used at early ages</a:t>
            </a:r>
          </a:p>
          <a:p>
            <a:pPr lvl="3">
              <a:buFont typeface="Wingdings" pitchFamily="2" charset="2"/>
              <a:buChar char="§"/>
            </a:pPr>
            <a:r>
              <a:rPr lang="en-US" sz="2400" dirty="0" smtClean="0">
                <a:latin typeface="Times New Roman" pitchFamily="18" charset="0"/>
                <a:cs typeface="Times New Roman" pitchFamily="18" charset="0"/>
              </a:rPr>
              <a:t>Too old animals are difficult to train</a:t>
            </a:r>
          </a:p>
          <a:p>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b="1" dirty="0">
                <a:latin typeface="Times New Roman" pitchFamily="18" charset="0"/>
                <a:cs typeface="Times New Roman" pitchFamily="18" charset="0"/>
              </a:rPr>
              <a:t>Selection of work oxen</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800" dirty="0">
                <a:latin typeface="Times New Roman" pitchFamily="18" charset="0"/>
                <a:cs typeface="Times New Roman" pitchFamily="18" charset="0"/>
              </a:rPr>
              <a:t>Working oxen can be selected </a:t>
            </a:r>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pPr lvl="1"/>
            <a:r>
              <a:rPr lang="en-US" dirty="0">
                <a:latin typeface="Times New Roman" pitchFamily="18" charset="0"/>
                <a:cs typeface="Times New Roman" pitchFamily="18" charset="0"/>
              </a:rPr>
              <a:t>steady animals with short legs</a:t>
            </a:r>
          </a:p>
          <a:p>
            <a:pPr lvl="1"/>
            <a:r>
              <a:rPr lang="en-US" dirty="0">
                <a:latin typeface="Times New Roman" pitchFamily="18" charset="0"/>
                <a:cs typeface="Times New Roman" pitchFamily="18" charset="0"/>
              </a:rPr>
              <a:t>strong muscles under a fine short haired coat</a:t>
            </a:r>
          </a:p>
          <a:p>
            <a:pPr lvl="1"/>
            <a:r>
              <a:rPr lang="en-US" dirty="0">
                <a:latin typeface="Times New Roman" pitchFamily="18" charset="0"/>
                <a:cs typeface="Times New Roman" pitchFamily="18" charset="0"/>
              </a:rPr>
              <a:t>powerful short neck</a:t>
            </a:r>
          </a:p>
          <a:p>
            <a:pPr lvl="1"/>
            <a:r>
              <a:rPr lang="en-US" dirty="0">
                <a:latin typeface="Times New Roman" pitchFamily="18" charset="0"/>
                <a:cs typeface="Times New Roman" pitchFamily="18" charset="0"/>
              </a:rPr>
              <a:t>strong healthy bulls with a good spirit but still </a:t>
            </a:r>
            <a:r>
              <a:rPr lang="en-US" dirty="0" smtClean="0">
                <a:latin typeface="Times New Roman" pitchFamily="18" charset="0"/>
                <a:cs typeface="Times New Roman" pitchFamily="18" charset="0"/>
              </a:rPr>
              <a:t>manageable</a:t>
            </a:r>
            <a:endParaRPr lang="en-US" dirty="0">
              <a:latin typeface="Times New Roman" pitchFamily="18" charset="0"/>
              <a:cs typeface="Times New Roman" pitchFamily="18" charset="0"/>
            </a:endParaRPr>
          </a:p>
          <a:p>
            <a:pPr>
              <a:buNone/>
            </a:pPr>
            <a:r>
              <a:rPr lang="en-US" sz="2800" dirty="0">
                <a:latin typeface="Times New Roman" pitchFamily="18" charset="0"/>
                <a:cs typeface="Times New Roman" pitchFamily="18" charset="0"/>
              </a:rPr>
              <a:t> </a:t>
            </a:r>
          </a:p>
          <a:p>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Training </a:t>
            </a:r>
            <a:r>
              <a:rPr lang="en-US" sz="3200" b="1" dirty="0">
                <a:latin typeface="Times New Roman" pitchFamily="18" charset="0"/>
                <a:cs typeface="Times New Roman" pitchFamily="18" charset="0"/>
              </a:rPr>
              <a:t>of work oxen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800" dirty="0">
                <a:latin typeface="Times New Roman" pitchFamily="18" charset="0"/>
                <a:cs typeface="Times New Roman" pitchFamily="18" charset="0"/>
              </a:rPr>
              <a:t>Training for tillage could be started at 2 to 4 years of age. </a:t>
            </a:r>
            <a:r>
              <a:rPr lang="en-US" sz="2800" dirty="0" smtClean="0">
                <a:latin typeface="Times New Roman" pitchFamily="18" charset="0"/>
                <a:cs typeface="Times New Roman" pitchFamily="18" charset="0"/>
              </a:rPr>
              <a:t>Training </a:t>
            </a:r>
            <a:r>
              <a:rPr lang="en-US" sz="2800" dirty="0">
                <a:latin typeface="Times New Roman" pitchFamily="18" charset="0"/>
                <a:cs typeface="Times New Roman" pitchFamily="18" charset="0"/>
              </a:rPr>
              <a:t>period normally lasts between 3 to 4 weeks.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However</a:t>
            </a:r>
            <a:r>
              <a:rPr lang="en-US" sz="2800" dirty="0">
                <a:latin typeface="Times New Roman" pitchFamily="18" charset="0"/>
                <a:cs typeface="Times New Roman" pitchFamily="18" charset="0"/>
              </a:rPr>
              <a:t>, the duration may depend on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lvl="1"/>
            <a:r>
              <a:rPr lang="en-US" dirty="0">
                <a:latin typeface="Times New Roman" pitchFamily="18" charset="0"/>
                <a:cs typeface="Times New Roman" pitchFamily="18" charset="0"/>
              </a:rPr>
              <a:t>the experience of oxen handlers</a:t>
            </a:r>
          </a:p>
          <a:p>
            <a:pPr lvl="1"/>
            <a:r>
              <a:rPr lang="en-US" dirty="0">
                <a:latin typeface="Times New Roman" pitchFamily="18" charset="0"/>
                <a:cs typeface="Times New Roman" pitchFamily="18" charset="0"/>
              </a:rPr>
              <a:t>age of the animal</a:t>
            </a:r>
          </a:p>
          <a:p>
            <a:pPr lvl="1"/>
            <a:r>
              <a:rPr lang="en-US" dirty="0">
                <a:latin typeface="Times New Roman" pitchFamily="18" charset="0"/>
                <a:cs typeface="Times New Roman" pitchFamily="18" charset="0"/>
              </a:rPr>
              <a:t>character and condition of the animal i.e. aggressive and bad tempered animals require longer periods of training</a:t>
            </a:r>
          </a:p>
          <a:p>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normAutofit/>
          </a:bodyPr>
          <a:lstStyle/>
          <a:p>
            <a:r>
              <a:rPr lang="en-US" sz="3200" b="1" dirty="0">
                <a:latin typeface="Times New Roman" pitchFamily="18" charset="0"/>
                <a:cs typeface="Times New Roman" pitchFamily="18" charset="0"/>
              </a:rPr>
              <a:t>Time and duration of work</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8229600" cy="5943600"/>
          </a:xfrm>
        </p:spPr>
        <p:txBody>
          <a:bodyPr>
            <a:noAutofit/>
          </a:bodyPr>
          <a:lstStyle/>
          <a:p>
            <a:pPr algn="just"/>
            <a:r>
              <a:rPr lang="en-US" sz="2800" b="1" dirty="0">
                <a:latin typeface="Times New Roman" pitchFamily="18" charset="0"/>
                <a:cs typeface="Times New Roman" pitchFamily="18" charset="0"/>
              </a:rPr>
              <a:t>Time</a:t>
            </a:r>
            <a:r>
              <a:rPr lang="en-US" sz="2800" dirty="0">
                <a:latin typeface="Times New Roman" pitchFamily="18" charset="0"/>
                <a:cs typeface="Times New Roman" pitchFamily="18" charset="0"/>
              </a:rPr>
              <a:t>: working during the coolest parts of the day is preferred. Otherwise oxen will be heat </a:t>
            </a:r>
            <a:r>
              <a:rPr lang="en-US" sz="2800" dirty="0" smtClean="0">
                <a:latin typeface="Times New Roman" pitchFamily="18" charset="0"/>
                <a:cs typeface="Times New Roman" pitchFamily="18" charset="0"/>
              </a:rPr>
              <a:t>stressed</a:t>
            </a:r>
          </a:p>
          <a:p>
            <a:pPr algn="just">
              <a:buNone/>
            </a:pPr>
            <a:endParaRPr lang="en-US" sz="2800" dirty="0">
              <a:latin typeface="Times New Roman" pitchFamily="18" charset="0"/>
              <a:cs typeface="Times New Roman" pitchFamily="18" charset="0"/>
            </a:endParaRPr>
          </a:p>
          <a:p>
            <a:pPr algn="just"/>
            <a:r>
              <a:rPr lang="en-US" sz="2800" b="1" dirty="0">
                <a:latin typeface="Times New Roman" pitchFamily="18" charset="0"/>
                <a:cs typeface="Times New Roman" pitchFamily="18" charset="0"/>
              </a:rPr>
              <a:t>Duration:</a:t>
            </a:r>
            <a:r>
              <a:rPr lang="en-US" sz="2800" dirty="0">
                <a:latin typeface="Times New Roman" pitchFamily="18" charset="0"/>
                <a:cs typeface="Times New Roman" pitchFamily="18" charset="0"/>
              </a:rPr>
              <a:t> Oxen should not be overworked. The duration of work expected </a:t>
            </a:r>
            <a:r>
              <a:rPr lang="en-US" sz="2800" dirty="0" smtClean="0">
                <a:latin typeface="Times New Roman" pitchFamily="18" charset="0"/>
                <a:cs typeface="Times New Roman" pitchFamily="18" charset="0"/>
              </a:rPr>
              <a:t>from </a:t>
            </a:r>
            <a:r>
              <a:rPr lang="en-US" sz="2800" dirty="0">
                <a:latin typeface="Times New Roman" pitchFamily="18" charset="0"/>
                <a:cs typeface="Times New Roman" pitchFamily="18" charset="0"/>
              </a:rPr>
              <a:t>an animal depends on the </a:t>
            </a:r>
            <a:r>
              <a:rPr lang="en-US" sz="2800" b="1" dirty="0">
                <a:latin typeface="Times New Roman" pitchFamily="18" charset="0"/>
                <a:cs typeface="Times New Roman" pitchFamily="18" charset="0"/>
              </a:rPr>
              <a:t>feed input, body condition and physiological state of the animal i.e. incase of </a:t>
            </a:r>
            <a:r>
              <a:rPr lang="en-US" sz="2800" b="1" dirty="0" smtClean="0">
                <a:latin typeface="Times New Roman" pitchFamily="18" charset="0"/>
                <a:cs typeface="Times New Roman" pitchFamily="18" charset="0"/>
              </a:rPr>
              <a:t>cows</a:t>
            </a:r>
          </a:p>
          <a:p>
            <a:pPr algn="just"/>
            <a:endParaRPr lang="en-US" sz="2800" b="1"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Thus the duration of work should be adjusted considering the above conditions. The recommended average duration of work for good conditioned oxen that are on good state of nutrition for </a:t>
            </a:r>
            <a:r>
              <a:rPr lang="en-US" sz="2800" dirty="0" err="1">
                <a:latin typeface="Times New Roman" pitchFamily="18" charset="0"/>
                <a:cs typeface="Times New Roman" pitchFamily="18" charset="0"/>
              </a:rPr>
              <a:t>ploughing</a:t>
            </a:r>
            <a:r>
              <a:rPr lang="en-US" sz="2800" dirty="0">
                <a:latin typeface="Times New Roman" pitchFamily="18" charset="0"/>
                <a:cs typeface="Times New Roman" pitchFamily="18" charset="0"/>
              </a:rPr>
              <a:t> is about </a:t>
            </a:r>
            <a:r>
              <a:rPr lang="en-US" sz="2800" b="1" dirty="0">
                <a:latin typeface="Times New Roman" pitchFamily="18" charset="0"/>
                <a:cs typeface="Times New Roman" pitchFamily="18" charset="0"/>
              </a:rPr>
              <a:t>5 to 6 </a:t>
            </a:r>
            <a:r>
              <a:rPr lang="en-US" sz="2800" dirty="0">
                <a:latin typeface="Times New Roman" pitchFamily="18" charset="0"/>
                <a:cs typeface="Times New Roman" pitchFamily="18" charset="0"/>
              </a:rPr>
              <a:t>hours per day.</a:t>
            </a:r>
          </a:p>
          <a:p>
            <a:pPr algn="just"/>
            <a:r>
              <a:rPr lang="en-US" sz="2800" dirty="0">
                <a:latin typeface="Times New Roman" pitchFamily="18" charset="0"/>
                <a:cs typeface="Times New Roman" pitchFamily="18" charset="0"/>
              </a:rPr>
              <a:t> </a:t>
            </a:r>
          </a:p>
          <a:p>
            <a:pPr algn="just"/>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itchFamily="18" charset="0"/>
                <a:cs typeface="Times New Roman" pitchFamily="18" charset="0"/>
              </a:rPr>
              <a:t>Avoiding seasonal use of draft oxen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4830763"/>
          </a:xfrm>
        </p:spPr>
        <p:txBody>
          <a:bodyPr>
            <a:noAutofit/>
          </a:bodyPr>
          <a:lstStyle/>
          <a:p>
            <a:pPr algn="just"/>
            <a:r>
              <a:rPr lang="en-US" sz="2800" dirty="0">
                <a:latin typeface="Times New Roman" pitchFamily="18" charset="0"/>
                <a:cs typeface="Times New Roman" pitchFamily="18" charset="0"/>
              </a:rPr>
              <a:t>Oxen are intensively used during the cultivation period and become almost idle for the rest of the year. Thus oxen will be under stress at the start of the cultivation period i.e. after long period of rest. Hence seasonality of work need to avoided to prevent oxen from work stress.</a:t>
            </a:r>
          </a:p>
          <a:p>
            <a:pPr algn="just"/>
            <a:r>
              <a:rPr lang="en-US" sz="2800" dirty="0">
                <a:latin typeface="Times New Roman" pitchFamily="18" charset="0"/>
                <a:cs typeface="Times New Roman" pitchFamily="18" charset="0"/>
              </a:rPr>
              <a:t>This can be done by using oxen </a:t>
            </a:r>
            <a:r>
              <a:rPr lang="en-US" sz="2800" dirty="0" smtClean="0">
                <a:latin typeface="Times New Roman" pitchFamily="18" charset="0"/>
                <a:cs typeface="Times New Roman" pitchFamily="18" charset="0"/>
              </a:rPr>
              <a:t>in </a:t>
            </a:r>
            <a:r>
              <a:rPr lang="en-US" sz="2800" dirty="0">
                <a:latin typeface="Times New Roman" pitchFamily="18" charset="0"/>
                <a:cs typeface="Times New Roman" pitchFamily="18" charset="0"/>
              </a:rPr>
              <a:t>other operations outside the cultivation period e.g. Cart pulling. This will keep oxen trained and exercised year round and reduces the risk of work stress at the start of peak working period.</a:t>
            </a:r>
          </a:p>
          <a:p>
            <a:pPr algn="just"/>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r>
              <a:rPr lang="en-US" sz="3200" b="1" dirty="0" smtClean="0">
                <a:latin typeface="Times New Roman" pitchFamily="18" charset="0"/>
                <a:cs typeface="Times New Roman" pitchFamily="18" charset="0"/>
              </a:rPr>
              <a:t>Care </a:t>
            </a:r>
            <a:r>
              <a:rPr lang="en-US" sz="3200" b="1" dirty="0">
                <a:latin typeface="Times New Roman" pitchFamily="18" charset="0"/>
                <a:cs typeface="Times New Roman" pitchFamily="18" charset="0"/>
              </a:rPr>
              <a:t>of the feet</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906963"/>
          </a:xfrm>
        </p:spPr>
        <p:txBody>
          <a:bodyPr>
            <a:noAutofit/>
          </a:bodyPr>
          <a:lstStyle/>
          <a:p>
            <a:pPr lvl="0" algn="just">
              <a:buFont typeface="Wingdings" pitchFamily="2" charset="2"/>
              <a:buChar char="ü"/>
            </a:pPr>
            <a:r>
              <a:rPr lang="en-US" sz="2800" dirty="0">
                <a:latin typeface="Times New Roman" pitchFamily="18" charset="0"/>
                <a:cs typeface="Times New Roman" pitchFamily="18" charset="0"/>
              </a:rPr>
              <a:t>Oxen should not be made to plough if the ground is dry, if possible shoeing is </a:t>
            </a:r>
            <a:r>
              <a:rPr lang="en-US" sz="2800" dirty="0" smtClean="0">
                <a:latin typeface="Times New Roman" pitchFamily="18" charset="0"/>
                <a:cs typeface="Times New Roman" pitchFamily="18" charset="0"/>
              </a:rPr>
              <a:t>preferred</a:t>
            </a:r>
          </a:p>
          <a:p>
            <a:pPr lvl="0" algn="just">
              <a:buFont typeface="Wingdings" pitchFamily="2" charset="2"/>
              <a:buChar char="ü"/>
            </a:pPr>
            <a:endParaRPr lang="en-US" sz="2800" dirty="0">
              <a:latin typeface="Times New Roman" pitchFamily="18" charset="0"/>
              <a:cs typeface="Times New Roman" pitchFamily="18" charset="0"/>
            </a:endParaRPr>
          </a:p>
          <a:p>
            <a:pPr lvl="0" algn="just">
              <a:buFont typeface="Wingdings" pitchFamily="2" charset="2"/>
              <a:buChar char="ü"/>
            </a:pPr>
            <a:r>
              <a:rPr lang="en-US" sz="2800" dirty="0">
                <a:latin typeface="Times New Roman" pitchFamily="18" charset="0"/>
                <a:cs typeface="Times New Roman" pitchFamily="18" charset="0"/>
              </a:rPr>
              <a:t>Regular checking and removal of packed clay between the claws as this may result in lameness due pressure. Any damage to the </a:t>
            </a:r>
            <a:r>
              <a:rPr lang="en-US" sz="2800" dirty="0" err="1">
                <a:latin typeface="Times New Roman" pitchFamily="18" charset="0"/>
                <a:cs typeface="Times New Roman" pitchFamily="18" charset="0"/>
              </a:rPr>
              <a:t>interdigital</a:t>
            </a:r>
            <a:r>
              <a:rPr lang="en-US" sz="2800" dirty="0">
                <a:latin typeface="Times New Roman" pitchFamily="18" charset="0"/>
                <a:cs typeface="Times New Roman" pitchFamily="18" charset="0"/>
              </a:rPr>
              <a:t> skin either by stones ,thorns predispose to </a:t>
            </a:r>
            <a:r>
              <a:rPr lang="en-US" sz="2800" dirty="0" err="1">
                <a:latin typeface="Times New Roman" pitchFamily="18" charset="0"/>
                <a:cs typeface="Times New Roman" pitchFamily="18" charset="0"/>
              </a:rPr>
              <a:t>interdigital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collibacllosis</a:t>
            </a:r>
            <a:r>
              <a:rPr lang="en-US" sz="2800" dirty="0">
                <a:latin typeface="Times New Roman" pitchFamily="18" charset="0"/>
                <a:cs typeface="Times New Roman" pitchFamily="18" charset="0"/>
              </a:rPr>
              <a:t>.</a:t>
            </a:r>
          </a:p>
          <a:p>
            <a:pPr lvl="0" algn="just"/>
            <a:endParaRPr lang="en-US" sz="2800" dirty="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just">
              <a:buFont typeface="Wingdings" pitchFamily="2" charset="2"/>
              <a:buChar char="ü"/>
            </a:pPr>
            <a:r>
              <a:rPr lang="en-US" sz="2800" dirty="0" smtClean="0">
                <a:latin typeface="Times New Roman" pitchFamily="18" charset="0"/>
                <a:cs typeface="Times New Roman" pitchFamily="18" charset="0"/>
              </a:rPr>
              <a:t>Stabling areas should be kept clean and dry. Muddy or wet floors where animals are kept during the night increase hoof moisture content and predispose to certain hoof problems. </a:t>
            </a:r>
          </a:p>
          <a:p>
            <a:pPr algn="just">
              <a:buFont typeface="Wingdings" pitchFamily="2" charset="2"/>
              <a:buChar char="ü"/>
            </a:pPr>
            <a:r>
              <a:rPr lang="en-US" sz="2800" dirty="0" smtClean="0">
                <a:latin typeface="Times New Roman" pitchFamily="18" charset="0"/>
                <a:cs typeface="Times New Roman" pitchFamily="18" charset="0"/>
              </a:rPr>
              <a:t>Wet hooves become soft and liable to physical damage. Moreover, the muddy condition predisposes them to mud fever/pastern dermatitis (hoof disease due to infection with </a:t>
            </a:r>
            <a:r>
              <a:rPr lang="en-US" sz="2800" dirty="0" err="1" smtClean="0">
                <a:latin typeface="Times New Roman" pitchFamily="18" charset="0"/>
                <a:cs typeface="Times New Roman" pitchFamily="18" charset="0"/>
              </a:rPr>
              <a:t>dermatophlus</a:t>
            </a:r>
            <a:r>
              <a:rPr lang="en-US" sz="2800" dirty="0" smtClean="0">
                <a:latin typeface="Times New Roman" pitchFamily="18" charset="0"/>
                <a:cs typeface="Times New Roman" pitchFamily="18" charset="0"/>
              </a:rPr>
              <a:t> organisms).</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Castration of working bulls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906963"/>
          </a:xfrm>
        </p:spPr>
        <p:txBody>
          <a:bodyPr>
            <a:normAutofit/>
          </a:bodyPr>
          <a:lstStyle/>
          <a:p>
            <a:pPr algn="just"/>
            <a:r>
              <a:rPr lang="en-US" sz="2800" dirty="0">
                <a:latin typeface="Times New Roman" pitchFamily="18" charset="0"/>
                <a:cs typeface="Times New Roman" pitchFamily="18" charset="0"/>
              </a:rPr>
              <a:t>Bulls to be used for </a:t>
            </a:r>
            <a:r>
              <a:rPr lang="en-US" sz="2800" dirty="0" smtClean="0">
                <a:latin typeface="Times New Roman" pitchFamily="18" charset="0"/>
                <a:cs typeface="Times New Roman" pitchFamily="18" charset="0"/>
              </a:rPr>
              <a:t>work </a:t>
            </a:r>
            <a:r>
              <a:rPr lang="en-US" sz="2800" dirty="0">
                <a:latin typeface="Times New Roman" pitchFamily="18" charset="0"/>
                <a:cs typeface="Times New Roman" pitchFamily="18" charset="0"/>
              </a:rPr>
              <a:t>should be castrated. Because castrates are more docile than entire males. Castration avoids undesirable aggressive behavior of bulls which is associated with sex hormones</a:t>
            </a:r>
            <a:r>
              <a:rPr lang="en-US" sz="2800" dirty="0" smtClean="0">
                <a:latin typeface="Times New Roman" pitchFamily="18" charset="0"/>
                <a:cs typeface="Times New Roman" pitchFamily="18" charset="0"/>
              </a:rPr>
              <a:t>.</a:t>
            </a:r>
          </a:p>
          <a:p>
            <a:pPr algn="just"/>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In most countries of the tropics, Castration is carried out very late often at about 4 years of age. This is advantageous (desirable) for bulls kept for wok. Such animals should be castrated after the animal has developed secondary sexual characteristics of males which are desirable for working bulls.</a:t>
            </a:r>
          </a:p>
          <a:p>
            <a:pPr algn="just"/>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just"/>
            <a:r>
              <a:rPr lang="en-US" sz="2800" dirty="0">
                <a:latin typeface="Times New Roman" pitchFamily="18" charset="0"/>
                <a:cs typeface="Times New Roman" pitchFamily="18" charset="0"/>
              </a:rPr>
              <a:t>These include:</a:t>
            </a:r>
          </a:p>
          <a:p>
            <a:pPr lvl="1" algn="just"/>
            <a:r>
              <a:rPr lang="en-US" dirty="0">
                <a:latin typeface="Times New Roman" pitchFamily="18" charset="0"/>
                <a:cs typeface="Times New Roman" pitchFamily="18" charset="0"/>
              </a:rPr>
              <a:t>Development of heavy short neck and powerful shoulders</a:t>
            </a:r>
          </a:p>
          <a:p>
            <a:pPr lvl="1" algn="just"/>
            <a:r>
              <a:rPr lang="en-US" dirty="0">
                <a:latin typeface="Times New Roman" pitchFamily="18" charset="0"/>
                <a:cs typeface="Times New Roman" pitchFamily="18" charset="0"/>
              </a:rPr>
              <a:t>Strong musculature and well developed hump</a:t>
            </a:r>
          </a:p>
          <a:p>
            <a:pPr lvl="1" algn="just"/>
            <a:r>
              <a:rPr lang="en-US" dirty="0">
                <a:latin typeface="Times New Roman" pitchFamily="18" charset="0"/>
                <a:cs typeface="Times New Roman" pitchFamily="18" charset="0"/>
              </a:rPr>
              <a:t>The body characteristics confer strength to the animal and also facilitate the fitting of the </a:t>
            </a:r>
            <a:r>
              <a:rPr lang="en-US" dirty="0" smtClean="0">
                <a:latin typeface="Times New Roman" pitchFamily="18" charset="0"/>
                <a:cs typeface="Times New Roman" pitchFamily="18" charset="0"/>
              </a:rPr>
              <a:t>yoke.</a:t>
            </a:r>
          </a:p>
          <a:p>
            <a:pPr lvl="1" algn="just">
              <a:buFont typeface="Arial" pitchFamily="34" charset="0"/>
              <a:buChar char="•"/>
            </a:pPr>
            <a:r>
              <a:rPr lang="en-US" dirty="0" smtClean="0">
                <a:latin typeface="Times New Roman" pitchFamily="18" charset="0"/>
                <a:cs typeface="Times New Roman" pitchFamily="18" charset="0"/>
              </a:rPr>
              <a:t>However</a:t>
            </a:r>
            <a:r>
              <a:rPr lang="en-US" dirty="0">
                <a:latin typeface="Times New Roman" pitchFamily="18" charset="0"/>
                <a:cs typeface="Times New Roman" pitchFamily="18" charset="0"/>
              </a:rPr>
              <a:t>, those animals kept for beef purposes should be started at early ages minimize fat deposition which is mostly regarded as undesirable.</a:t>
            </a:r>
          </a:p>
          <a:p>
            <a:pPr algn="just">
              <a:buNone/>
            </a:pPr>
            <a:r>
              <a:rPr lang="en-US" sz="2800" dirty="0">
                <a:latin typeface="Times New Roman" pitchFamily="18" charset="0"/>
                <a:cs typeface="Times New Roman" pitchFamily="18" charset="0"/>
              </a:rPr>
              <a:t> </a:t>
            </a:r>
          </a:p>
          <a:p>
            <a:pPr algn="just"/>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E:\DSCN0415.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itchFamily="18" charset="0"/>
                <a:cs typeface="Times New Roman" pitchFamily="18" charset="0"/>
              </a:rPr>
              <a:t>Improving the genetic potential </a:t>
            </a:r>
            <a:r>
              <a:rPr lang="en-US" sz="3200" b="1" dirty="0" smtClean="0">
                <a:latin typeface="Times New Roman" pitchFamily="18" charset="0"/>
                <a:cs typeface="Times New Roman" pitchFamily="18" charset="0"/>
              </a:rPr>
              <a:t>for</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power </a:t>
            </a:r>
            <a:r>
              <a:rPr lang="en-US" sz="3200" b="1" dirty="0" smtClean="0">
                <a:latin typeface="Times New Roman" pitchFamily="18" charset="0"/>
                <a:cs typeface="Times New Roman" pitchFamily="18" charset="0"/>
              </a:rPr>
              <a:t>output </a:t>
            </a:r>
            <a:r>
              <a:rPr lang="en-US" sz="3200" b="1" dirty="0">
                <a:latin typeface="Times New Roman" pitchFamily="18" charset="0"/>
                <a:cs typeface="Times New Roman" pitchFamily="18" charset="0"/>
              </a:rPr>
              <a:t>in cattle</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678363"/>
          </a:xfrm>
        </p:spPr>
        <p:txBody>
          <a:bodyPr>
            <a:noAutofit/>
          </a:bodyPr>
          <a:lstStyle/>
          <a:p>
            <a:pPr algn="just"/>
            <a:r>
              <a:rPr lang="en-US" sz="2800" dirty="0">
                <a:latin typeface="Times New Roman" pitchFamily="18" charset="0"/>
                <a:cs typeface="Times New Roman" pitchFamily="18" charset="0"/>
              </a:rPr>
              <a:t>Supply of animal power can be improved through enhancing the genetic potential for work capacity. </a:t>
            </a: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strategies to be followed include</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lvl="1" algn="just">
              <a:buFont typeface="Wingdings" pitchFamily="2" charset="2"/>
              <a:buChar char="v"/>
            </a:pPr>
            <a:r>
              <a:rPr lang="en-US" dirty="0">
                <a:latin typeface="Times New Roman" pitchFamily="18" charset="0"/>
                <a:cs typeface="Times New Roman" pitchFamily="18" charset="0"/>
              </a:rPr>
              <a:t>Selection and breeding of large sized and better performing indigenous cattle. This help to improve the work performance of the indigenous cattle stock </a:t>
            </a:r>
          </a:p>
          <a:p>
            <a:pPr lvl="1" algn="just">
              <a:buFont typeface="Wingdings" pitchFamily="2" charset="2"/>
              <a:buChar char="v"/>
            </a:pPr>
            <a:r>
              <a:rPr lang="en-US" dirty="0">
                <a:latin typeface="Times New Roman" pitchFamily="18" charset="0"/>
                <a:cs typeface="Times New Roman" pitchFamily="18" charset="0"/>
              </a:rPr>
              <a:t>Crossbreeding indigenous zebu breeds with exotic European breeds. </a:t>
            </a:r>
          </a:p>
          <a:p>
            <a:pPr algn="just"/>
            <a:endParaRPr lang="en-US" sz="2800" dirty="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algn="just"/>
            <a:endParaRPr lang="en-US" dirty="0" smtClean="0">
              <a:latin typeface="Times New Roman" pitchFamily="18" charset="0"/>
              <a:cs typeface="Times New Roman" pitchFamily="18" charset="0"/>
            </a:endParaRPr>
          </a:p>
          <a:p>
            <a:pPr lvl="1" algn="just"/>
            <a:r>
              <a:rPr lang="en-US" dirty="0" smtClean="0">
                <a:latin typeface="Times New Roman" pitchFamily="18" charset="0"/>
                <a:cs typeface="Times New Roman" pitchFamily="18" charset="0"/>
              </a:rPr>
              <a:t>F1 crosses </a:t>
            </a:r>
            <a:r>
              <a:rPr lang="en-US" dirty="0" err="1" smtClean="0">
                <a:latin typeface="Times New Roman" pitchFamily="18" charset="0"/>
                <a:cs typeface="Times New Roman" pitchFamily="18" charset="0"/>
              </a:rPr>
              <a:t>Bos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indicus</a:t>
            </a:r>
            <a:r>
              <a:rPr lang="en-US" dirty="0" smtClean="0">
                <a:latin typeface="Times New Roman" pitchFamily="18" charset="0"/>
                <a:cs typeface="Times New Roman" pitchFamily="18" charset="0"/>
              </a:rPr>
              <a:t> (zebu) and </a:t>
            </a:r>
            <a:r>
              <a:rPr lang="en-US" dirty="0" err="1" smtClean="0">
                <a:latin typeface="Times New Roman" pitchFamily="18" charset="0"/>
                <a:cs typeface="Times New Roman" pitchFamily="18" charset="0"/>
              </a:rPr>
              <a:t>Bos</a:t>
            </a:r>
            <a:r>
              <a:rPr lang="en-US" dirty="0" smtClean="0">
                <a:latin typeface="Times New Roman" pitchFamily="18" charset="0"/>
                <a:cs typeface="Times New Roman" pitchFamily="18" charset="0"/>
              </a:rPr>
              <a:t> Taurus have more power than indigenous bullocks. </a:t>
            </a:r>
          </a:p>
          <a:p>
            <a:pPr lvl="1" algn="just"/>
            <a:endParaRPr lang="en-US" dirty="0" smtClean="0">
              <a:latin typeface="Times New Roman" pitchFamily="18" charset="0"/>
              <a:cs typeface="Times New Roman" pitchFamily="18" charset="0"/>
            </a:endParaRPr>
          </a:p>
          <a:p>
            <a:pPr lvl="1" algn="just"/>
            <a:r>
              <a:rPr lang="en-US" dirty="0" smtClean="0">
                <a:latin typeface="Times New Roman" pitchFamily="18" charset="0"/>
                <a:cs typeface="Times New Roman" pitchFamily="18" charset="0"/>
              </a:rPr>
              <a:t>However, studies indicate they are suitable when only properly fed and managed (require higher management input) and are best used in early hours of the morning (because they had lower heat tolerance capacity than zebu breeds).</a:t>
            </a:r>
          </a:p>
          <a:p>
            <a:pPr lvl="1" algn="just">
              <a:buNone/>
            </a:pPr>
            <a:r>
              <a:rPr lang="en-US" dirty="0" smtClean="0">
                <a:latin typeface="Times New Roman" pitchFamily="18" charset="0"/>
                <a:cs typeface="Times New Roman" pitchFamily="18" charset="0"/>
              </a:rPr>
              <a: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3200" b="1" dirty="0">
                <a:latin typeface="Times New Roman" pitchFamily="18" charset="0"/>
                <a:cs typeface="Times New Roman" pitchFamily="18" charset="0"/>
              </a:rPr>
              <a:t>Management of working </a:t>
            </a:r>
            <a:r>
              <a:rPr lang="en-US" sz="3200" b="1" dirty="0" err="1">
                <a:latin typeface="Times New Roman" pitchFamily="18" charset="0"/>
                <a:cs typeface="Times New Roman" pitchFamily="18" charset="0"/>
              </a:rPr>
              <a:t>Equidae</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4983163"/>
          </a:xfrm>
        </p:spPr>
        <p:txBody>
          <a:bodyPr>
            <a:noAutofit/>
          </a:bodyPr>
          <a:lstStyle/>
          <a:p>
            <a:pPr algn="just">
              <a:lnSpc>
                <a:spcPct val="150000"/>
              </a:lnSpc>
            </a:pPr>
            <a:r>
              <a:rPr lang="en-US" sz="2800" b="1" i="1" dirty="0">
                <a:latin typeface="Times New Roman" pitchFamily="18" charset="0"/>
                <a:cs typeface="Times New Roman" pitchFamily="18" charset="0"/>
              </a:rPr>
              <a:t>Care of the feet</a:t>
            </a:r>
            <a:endParaRPr lang="en-US" sz="2800" b="1" dirty="0">
              <a:latin typeface="Times New Roman" pitchFamily="18" charset="0"/>
              <a:cs typeface="Times New Roman" pitchFamily="18" charset="0"/>
            </a:endParaRPr>
          </a:p>
          <a:p>
            <a:pPr lvl="1" algn="just">
              <a:lnSpc>
                <a:spcPct val="150000"/>
              </a:lnSpc>
            </a:pPr>
            <a:r>
              <a:rPr lang="en-US" dirty="0">
                <a:latin typeface="Times New Roman" pitchFamily="18" charset="0"/>
                <a:cs typeface="Times New Roman" pitchFamily="18" charset="0"/>
              </a:rPr>
              <a:t>The ability of a working equine chiefly lies in its ability to move. There is an old saying ‘no foot-no horse’.</a:t>
            </a:r>
          </a:p>
          <a:p>
            <a:pPr lvl="1" algn="just">
              <a:lnSpc>
                <a:spcPct val="150000"/>
              </a:lnSpc>
            </a:pPr>
            <a:r>
              <a:rPr lang="en-US" dirty="0">
                <a:latin typeface="Times New Roman" pitchFamily="18" charset="0"/>
                <a:cs typeface="Times New Roman" pitchFamily="18" charset="0"/>
              </a:rPr>
              <a:t>Hoof trimming</a:t>
            </a:r>
          </a:p>
          <a:p>
            <a:pPr lvl="1" algn="just">
              <a:lnSpc>
                <a:spcPct val="150000"/>
              </a:lnSpc>
            </a:pPr>
            <a:r>
              <a:rPr lang="en-US" dirty="0">
                <a:latin typeface="Times New Roman" pitchFamily="18" charset="0"/>
                <a:cs typeface="Times New Roman" pitchFamily="18" charset="0"/>
              </a:rPr>
              <a:t>In their natural environments, equines have hooves hard enough and with a sufficient rate of growth to compensate for normal wear and tear.</a:t>
            </a:r>
          </a:p>
          <a:p>
            <a:pPr lvl="1" algn="just">
              <a:lnSpc>
                <a:spcPct val="150000"/>
              </a:lnSpc>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pPr>
              <a:lnSpc>
                <a:spcPct val="150000"/>
              </a:lnSpc>
            </a:pPr>
            <a:r>
              <a:rPr lang="en-US" sz="2800" dirty="0" smtClean="0">
                <a:latin typeface="Times New Roman" pitchFamily="18" charset="0"/>
                <a:cs typeface="Times New Roman" pitchFamily="18" charset="0"/>
              </a:rPr>
              <a:t>Excessive hoof growth in </a:t>
            </a:r>
            <a:r>
              <a:rPr lang="en-US" sz="2800" dirty="0" err="1" smtClean="0">
                <a:latin typeface="Times New Roman" pitchFamily="18" charset="0"/>
                <a:cs typeface="Times New Roman" pitchFamily="18" charset="0"/>
              </a:rPr>
              <a:t>equidae</a:t>
            </a:r>
            <a:r>
              <a:rPr lang="en-US" sz="2800" dirty="0" smtClean="0">
                <a:latin typeface="Times New Roman" pitchFamily="18" charset="0"/>
                <a:cs typeface="Times New Roman" pitchFamily="18" charset="0"/>
              </a:rPr>
              <a:t> occurs under two conditions;</a:t>
            </a:r>
          </a:p>
          <a:p>
            <a:pPr lvl="1">
              <a:lnSpc>
                <a:spcPct val="150000"/>
              </a:lnSpc>
            </a:pPr>
            <a:r>
              <a:rPr lang="en-US" dirty="0" smtClean="0">
                <a:latin typeface="Times New Roman" pitchFamily="18" charset="0"/>
                <a:cs typeface="Times New Roman" pitchFamily="18" charset="0"/>
              </a:rPr>
              <a:t>In case of unshod equines which are on soft ground or housed</a:t>
            </a:r>
          </a:p>
          <a:p>
            <a:pPr lvl="1">
              <a:lnSpc>
                <a:spcPct val="150000"/>
              </a:lnSpc>
            </a:pPr>
            <a:r>
              <a:rPr lang="en-US" dirty="0" smtClean="0">
                <a:latin typeface="Times New Roman" pitchFamily="18" charset="0"/>
                <a:cs typeface="Times New Roman" pitchFamily="18" charset="0"/>
              </a:rPr>
              <a:t>In shod animals</a:t>
            </a:r>
          </a:p>
          <a:p>
            <a:pPr>
              <a:lnSpc>
                <a:spcPct val="150000"/>
              </a:lnSpc>
            </a:pPr>
            <a:r>
              <a:rPr lang="en-US" sz="2800" dirty="0" smtClean="0">
                <a:latin typeface="Times New Roman" pitchFamily="18" charset="0"/>
                <a:cs typeface="Times New Roman" pitchFamily="18" charset="0"/>
              </a:rPr>
              <a:t>Thus, there a need for regular checks up of the feet under these two conditions.</a:t>
            </a:r>
          </a:p>
          <a:p>
            <a:pPr>
              <a:lnSpc>
                <a:spcPct val="150000"/>
              </a:lnSpc>
              <a:buNone/>
            </a:pPr>
            <a:endParaRPr lang="en-US" sz="2800" dirty="0"/>
          </a:p>
        </p:txBody>
      </p:sp>
      <p:sp>
        <p:nvSpPr>
          <p:cNvPr id="4" name="TextBox 3"/>
          <p:cNvSpPr txBox="1"/>
          <p:nvPr/>
        </p:nvSpPr>
        <p:spPr>
          <a:xfrm>
            <a:off x="6172200" y="0"/>
            <a:ext cx="2133600" cy="369332"/>
          </a:xfrm>
          <a:prstGeom prst="rect">
            <a:avLst/>
          </a:prstGeom>
          <a:noFill/>
        </p:spPr>
        <p:txBody>
          <a:bodyPr wrap="square" rtlCol="0">
            <a:spAutoFit/>
          </a:bodyPr>
          <a:lstStyle/>
          <a:p>
            <a:endParaRPr lang="en-US" dirty="0"/>
          </a:p>
        </p:txBody>
      </p:sp>
      <p:graphicFrame>
        <p:nvGraphicFramePr>
          <p:cNvPr id="1026" name="Object 2"/>
          <p:cNvGraphicFramePr>
            <a:graphicFrameLocks noChangeAspect="1"/>
          </p:cNvGraphicFramePr>
          <p:nvPr/>
        </p:nvGraphicFramePr>
        <p:xfrm>
          <a:off x="5334000" y="4876800"/>
          <a:ext cx="2362200" cy="1766674"/>
        </p:xfrm>
        <a:graphic>
          <a:graphicData uri="http://schemas.openxmlformats.org/presentationml/2006/ole">
            <mc:AlternateContent xmlns:mc="http://schemas.openxmlformats.org/markup-compatibility/2006">
              <mc:Choice xmlns:v="urn:schemas-microsoft-com:vml" Requires="v">
                <p:oleObj spid="_x0000_s1027" name="Photo Editor Photo" r:id="rId3" imgW="4038095" imgH="3019048" progId="">
                  <p:embed/>
                </p:oleObj>
              </mc:Choice>
              <mc:Fallback>
                <p:oleObj name="Photo Editor Photo" r:id="rId3" imgW="4038095" imgH="3019048"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876800"/>
                        <a:ext cx="2362200" cy="1766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629400"/>
          </a:xfrm>
        </p:spPr>
        <p:txBody>
          <a:bodyPr>
            <a:noAutofit/>
          </a:bodyPr>
          <a:lstStyle/>
          <a:p>
            <a:pPr>
              <a:lnSpc>
                <a:spcPct val="150000"/>
              </a:lnSpc>
            </a:pPr>
            <a:r>
              <a:rPr lang="en-US" sz="2800" dirty="0">
                <a:latin typeface="Times New Roman" pitchFamily="18" charset="0"/>
                <a:cs typeface="Times New Roman" pitchFamily="18" charset="0"/>
              </a:rPr>
              <a:t>Excessively grown hooves result in difficulty in walking which may finally lead to lameness. </a:t>
            </a:r>
            <a:r>
              <a:rPr lang="en-US" sz="2800" dirty="0" smtClean="0">
                <a:latin typeface="Times New Roman" pitchFamily="18" charset="0"/>
                <a:cs typeface="Times New Roman" pitchFamily="18" charset="0"/>
              </a:rPr>
              <a:t> (every </a:t>
            </a:r>
            <a:r>
              <a:rPr lang="en-US" sz="2800" dirty="0">
                <a:latin typeface="Times New Roman" pitchFamily="18" charset="0"/>
                <a:cs typeface="Times New Roman" pitchFamily="18" charset="0"/>
              </a:rPr>
              <a:t>6 weeks for horses </a:t>
            </a:r>
            <a:r>
              <a:rPr lang="en-US" sz="2800" dirty="0" smtClean="0">
                <a:latin typeface="Times New Roman" pitchFamily="18" charset="0"/>
                <a:cs typeface="Times New Roman" pitchFamily="18" charset="0"/>
              </a:rPr>
              <a:t>and every </a:t>
            </a:r>
            <a:r>
              <a:rPr lang="en-US" sz="2800" dirty="0">
                <a:latin typeface="Times New Roman" pitchFamily="18" charset="0"/>
                <a:cs typeface="Times New Roman" pitchFamily="18" charset="0"/>
              </a:rPr>
              <a:t>4-6 weeks in case of mules and donkeys</a:t>
            </a:r>
            <a:r>
              <a:rPr lang="en-US" sz="2800" dirty="0" smtClean="0">
                <a:latin typeface="Times New Roman" pitchFamily="18" charset="0"/>
                <a:cs typeface="Times New Roman" pitchFamily="18" charset="0"/>
              </a:rPr>
              <a:t>.) </a:t>
            </a:r>
          </a:p>
          <a:p>
            <a:pPr>
              <a:lnSpc>
                <a:spcPct val="150000"/>
              </a:lnSpc>
            </a:pPr>
            <a:r>
              <a:rPr lang="en-US" sz="2800" dirty="0" smtClean="0">
                <a:latin typeface="Times New Roman" pitchFamily="18" charset="0"/>
                <a:cs typeface="Times New Roman" pitchFamily="18" charset="0"/>
              </a:rPr>
              <a:t>Trimming </a:t>
            </a:r>
            <a:r>
              <a:rPr lang="en-US" sz="2800" dirty="0">
                <a:latin typeface="Times New Roman" pitchFamily="18" charset="0"/>
                <a:cs typeface="Times New Roman" pitchFamily="18" charset="0"/>
              </a:rPr>
              <a:t>helps to maintain their normal foot axis and the correct proportions (shape &amp; level) of the hoof. </a:t>
            </a:r>
            <a:endParaRPr lang="en-US" sz="2800" dirty="0" smtClean="0">
              <a:latin typeface="Times New Roman" pitchFamily="18" charset="0"/>
              <a:cs typeface="Times New Roman" pitchFamily="18" charset="0"/>
            </a:endParaRPr>
          </a:p>
          <a:p>
            <a:pPr>
              <a:lnSpc>
                <a:spcPct val="150000"/>
              </a:lnSpc>
            </a:pPr>
            <a:r>
              <a:rPr lang="en-US" sz="2800" dirty="0" smtClean="0">
                <a:latin typeface="Times New Roman" pitchFamily="18" charset="0"/>
                <a:cs typeface="Times New Roman" pitchFamily="18" charset="0"/>
              </a:rPr>
              <a:t>In </a:t>
            </a:r>
            <a:r>
              <a:rPr lang="en-US" sz="2800" dirty="0">
                <a:latin typeface="Times New Roman" pitchFamily="18" charset="0"/>
                <a:cs typeface="Times New Roman" pitchFamily="18" charset="0"/>
              </a:rPr>
              <a:t>case of unshod </a:t>
            </a:r>
            <a:r>
              <a:rPr lang="en-US" sz="2800" dirty="0" err="1">
                <a:latin typeface="Times New Roman" pitchFamily="18" charset="0"/>
                <a:cs typeface="Times New Roman" pitchFamily="18" charset="0"/>
              </a:rPr>
              <a:t>equidae</a:t>
            </a:r>
            <a:r>
              <a:rPr lang="en-US" sz="2800" dirty="0">
                <a:latin typeface="Times New Roman" pitchFamily="18" charset="0"/>
                <a:cs typeface="Times New Roman" pitchFamily="18" charset="0"/>
              </a:rPr>
              <a:t> that are working on hard surfaces, the frequency of hoof trimming is dependent on the normal hoof wear and tear.</a:t>
            </a:r>
          </a:p>
          <a:p>
            <a:pPr>
              <a:lnSpc>
                <a:spcPct val="150000"/>
              </a:lnSpc>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908" y="87854"/>
            <a:ext cx="8229600" cy="944068"/>
          </a:xfrm>
          <a:ln>
            <a:solidFill>
              <a:srgbClr val="92D050"/>
            </a:solidFill>
          </a:ln>
        </p:spPr>
        <p:txBody>
          <a:bodyPr>
            <a:normAutofit/>
          </a:bodyPr>
          <a:lstStyle/>
          <a:p>
            <a:r>
              <a:rPr lang="en-US" b="1" dirty="0" smtClean="0">
                <a:latin typeface="Times New Roman" pitchFamily="18" charset="0"/>
                <a:cs typeface="Times New Roman" pitchFamily="18" charset="0"/>
              </a:rPr>
              <a:t>Hoof trimming Tools/Farrier kit</a:t>
            </a:r>
            <a:endParaRPr lang="en-US" b="1" dirty="0">
              <a:latin typeface="Times New Roman" pitchFamily="18" charset="0"/>
              <a:cs typeface="Times New Roman" pitchFamily="18" charset="0"/>
            </a:endParaRPr>
          </a:p>
        </p:txBody>
      </p:sp>
      <p:pic>
        <p:nvPicPr>
          <p:cNvPr id="4" name="Picture 4" descr="B70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429073"/>
            <a:ext cx="6934200" cy="4876800"/>
          </a:xfrm>
          <a:prstGeom prst="rect">
            <a:avLst/>
          </a:prstGeom>
          <a:solidFill>
            <a:schemeClr val="accent3"/>
          </a:solidFill>
          <a:effectLst>
            <a:outerShdw blurRad="50800" dist="50800" dir="5400000" algn="ctr" rotWithShape="0">
              <a:schemeClr val="accent3"/>
            </a:outerShdw>
          </a:effectLst>
          <a:extLst/>
        </p:spPr>
      </p:pic>
      <p:sp>
        <p:nvSpPr>
          <p:cNvPr id="5" name="Text Box 5"/>
          <p:cNvSpPr txBox="1">
            <a:spLocks noChangeArrowheads="1"/>
          </p:cNvSpPr>
          <p:nvPr/>
        </p:nvSpPr>
        <p:spPr bwMode="auto">
          <a:xfrm>
            <a:off x="1600200" y="1143000"/>
            <a:ext cx="1130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dirty="0">
                <a:solidFill>
                  <a:srgbClr val="7030A0"/>
                </a:solidFill>
              </a:rPr>
              <a:t>Nippers</a:t>
            </a:r>
          </a:p>
        </p:txBody>
      </p:sp>
      <p:sp>
        <p:nvSpPr>
          <p:cNvPr id="6" name="Rectangle 5"/>
          <p:cNvSpPr/>
          <p:nvPr/>
        </p:nvSpPr>
        <p:spPr>
          <a:xfrm>
            <a:off x="5237305" y="2202153"/>
            <a:ext cx="1351652" cy="369332"/>
          </a:xfrm>
          <a:prstGeom prst="rect">
            <a:avLst/>
          </a:prstGeom>
        </p:spPr>
        <p:txBody>
          <a:bodyPr wrap="none">
            <a:spAutoFit/>
          </a:bodyPr>
          <a:lstStyle/>
          <a:p>
            <a:r>
              <a:rPr lang="en-US" b="1" dirty="0">
                <a:solidFill>
                  <a:srgbClr val="7030A0"/>
                </a:solidFill>
              </a:rPr>
              <a:t>Hoof Knife</a:t>
            </a:r>
          </a:p>
        </p:txBody>
      </p:sp>
      <p:sp>
        <p:nvSpPr>
          <p:cNvPr id="7" name="Text Box 9"/>
          <p:cNvSpPr txBox="1">
            <a:spLocks noChangeArrowheads="1"/>
          </p:cNvSpPr>
          <p:nvPr/>
        </p:nvSpPr>
        <p:spPr bwMode="auto">
          <a:xfrm>
            <a:off x="6809953" y="3145323"/>
            <a:ext cx="227315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000" b="1" u="sng" dirty="0">
                <a:solidFill>
                  <a:srgbClr val="7030A0"/>
                </a:solidFill>
              </a:rPr>
              <a:t>Hoof </a:t>
            </a:r>
            <a:r>
              <a:rPr lang="en-US" sz="2000" b="1" u="sng" dirty="0" smtClean="0">
                <a:solidFill>
                  <a:srgbClr val="7030A0"/>
                </a:solidFill>
              </a:rPr>
              <a:t>Pick</a:t>
            </a:r>
            <a:endParaRPr lang="en-US" sz="2400" b="1" u="sng" dirty="0" smtClean="0">
              <a:solidFill>
                <a:srgbClr val="7030A0"/>
              </a:solidFill>
              <a:latin typeface="Gill Sans MT" panose="020B0502020104020203" pitchFamily="34" charset="0"/>
            </a:endParaRPr>
          </a:p>
          <a:p>
            <a:pPr eaLnBrk="0" hangingPunct="0"/>
            <a:r>
              <a:rPr lang="en-US" sz="2400" dirty="0" smtClean="0">
                <a:latin typeface="Gill Sans MT" panose="020B0502020104020203" pitchFamily="34" charset="0"/>
              </a:rPr>
              <a:t>to remove foreign materials </a:t>
            </a:r>
          </a:p>
          <a:p>
            <a:pPr eaLnBrk="0" hangingPunct="0"/>
            <a:r>
              <a:rPr lang="en-US" sz="2400" dirty="0" smtClean="0">
                <a:latin typeface="Gill Sans MT" panose="020B0502020104020203" pitchFamily="34" charset="0"/>
              </a:rPr>
              <a:t>from sole &amp; frog</a:t>
            </a:r>
            <a:endParaRPr lang="en-US" sz="2400" dirty="0">
              <a:latin typeface="Gill Sans MT" panose="020B0502020104020203" pitchFamily="34" charset="0"/>
            </a:endParaRPr>
          </a:p>
        </p:txBody>
      </p:sp>
      <p:sp>
        <p:nvSpPr>
          <p:cNvPr id="8" name="Text Box 10"/>
          <p:cNvSpPr txBox="1">
            <a:spLocks noChangeArrowheads="1"/>
          </p:cNvSpPr>
          <p:nvPr/>
        </p:nvSpPr>
        <p:spPr bwMode="auto">
          <a:xfrm>
            <a:off x="2871183" y="5983581"/>
            <a:ext cx="15392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dirty="0">
                <a:solidFill>
                  <a:srgbClr val="7030A0"/>
                </a:solidFill>
              </a:rPr>
              <a:t>Hoof </a:t>
            </a:r>
            <a:r>
              <a:rPr lang="en-US" sz="2000" b="1" dirty="0" smtClean="0">
                <a:solidFill>
                  <a:srgbClr val="7030A0"/>
                </a:solidFill>
              </a:rPr>
              <a:t>Rasp </a:t>
            </a:r>
            <a:endParaRPr lang="en-US" sz="2000" b="1" dirty="0">
              <a:solidFill>
                <a:srgbClr val="7030A0"/>
              </a:solidFill>
            </a:endParaRPr>
          </a:p>
        </p:txBody>
      </p:sp>
      <p:sp>
        <p:nvSpPr>
          <p:cNvPr id="9" name="Rectangle 8"/>
          <p:cNvSpPr/>
          <p:nvPr/>
        </p:nvSpPr>
        <p:spPr>
          <a:xfrm>
            <a:off x="2705497" y="1450898"/>
            <a:ext cx="2531808" cy="3941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Gill Sans MT" panose="020B0502020104020203" pitchFamily="34" charset="0"/>
              </a:rPr>
              <a:t>Used to remove excessive hoof </a:t>
            </a:r>
          </a:p>
          <a:p>
            <a:pPr algn="ctr"/>
            <a:r>
              <a:rPr lang="en-US" sz="3200" dirty="0" smtClean="0">
                <a:solidFill>
                  <a:srgbClr val="FF0000"/>
                </a:solidFill>
                <a:latin typeface="Gill Sans MT" panose="020B0502020104020203" pitchFamily="34" charset="0"/>
              </a:rPr>
              <a:t>wall length</a:t>
            </a:r>
            <a:endParaRPr lang="en-US" sz="3200" dirty="0">
              <a:solidFill>
                <a:srgbClr val="FF0000"/>
              </a:solidFill>
              <a:latin typeface="Gill Sans MT" panose="020B0502020104020203" pitchFamily="34" charset="0"/>
            </a:endParaRPr>
          </a:p>
        </p:txBody>
      </p:sp>
      <p:sp>
        <p:nvSpPr>
          <p:cNvPr id="10" name="Right Arrow 9"/>
          <p:cNvSpPr/>
          <p:nvPr/>
        </p:nvSpPr>
        <p:spPr>
          <a:xfrm>
            <a:off x="2610526" y="2331419"/>
            <a:ext cx="521314" cy="345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179042" y="6416951"/>
            <a:ext cx="5252720" cy="400110"/>
          </a:xfrm>
          <a:prstGeom prst="rect">
            <a:avLst/>
          </a:prstGeom>
          <a:noFill/>
        </p:spPr>
        <p:txBody>
          <a:bodyPr wrap="none" rtlCol="0">
            <a:spAutoFit/>
          </a:bodyPr>
          <a:lstStyle/>
          <a:p>
            <a:r>
              <a:rPr lang="en-US" sz="2000" dirty="0" smtClean="0">
                <a:latin typeface="Gill Sans MT" panose="020B0502020104020203" pitchFamily="34" charset="0"/>
              </a:rPr>
              <a:t>Used to make hoof wall levelled and smooth /file</a:t>
            </a:r>
            <a:endParaRPr lang="en-US" sz="2000" dirty="0">
              <a:latin typeface="Gill Sans MT" panose="020B0502020104020203" pitchFamily="34" charset="0"/>
            </a:endParaRPr>
          </a:p>
        </p:txBody>
      </p:sp>
      <p:sp>
        <p:nvSpPr>
          <p:cNvPr id="12" name="TextBox 11"/>
          <p:cNvSpPr txBox="1"/>
          <p:nvPr/>
        </p:nvSpPr>
        <p:spPr>
          <a:xfrm>
            <a:off x="6350475" y="2158697"/>
            <a:ext cx="2397579" cy="830997"/>
          </a:xfrm>
          <a:prstGeom prst="rect">
            <a:avLst/>
          </a:prstGeom>
          <a:noFill/>
        </p:spPr>
        <p:txBody>
          <a:bodyPr wrap="none" rtlCol="0">
            <a:spAutoFit/>
          </a:bodyPr>
          <a:lstStyle/>
          <a:p>
            <a:r>
              <a:rPr lang="en-US" sz="2400" dirty="0" smtClean="0">
                <a:latin typeface="Gill Sans MT" panose="020B0502020104020203" pitchFamily="34" charset="0"/>
              </a:rPr>
              <a:t> - to correct frog </a:t>
            </a:r>
          </a:p>
          <a:p>
            <a:r>
              <a:rPr lang="en-US" sz="2400" dirty="0" smtClean="0">
                <a:latin typeface="Gill Sans MT" panose="020B0502020104020203" pitchFamily="34" charset="0"/>
              </a:rPr>
              <a:t>and sole</a:t>
            </a:r>
            <a:endParaRPr lang="en-US" sz="2400" dirty="0">
              <a:latin typeface="Gill Sans MT" panose="020B0502020104020203" pitchFamily="34" charset="0"/>
            </a:endParaRPr>
          </a:p>
        </p:txBody>
      </p:sp>
    </p:spTree>
    <p:extLst>
      <p:ext uri="{BB962C8B-B14F-4D97-AF65-F5344CB8AC3E}">
        <p14:creationId xmlns:p14="http://schemas.microsoft.com/office/powerpoint/2010/main" val="33865952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79512" y="2780928"/>
            <a:ext cx="3888432" cy="3543033"/>
          </a:xfrm>
          <a:prstGeom prst="rect">
            <a:avLst/>
          </a:prstGeom>
        </p:spPr>
      </p:pic>
      <p:pic>
        <p:nvPicPr>
          <p:cNvPr id="5" name="Picture 4"/>
          <p:cNvPicPr>
            <a:picLocks noChangeAspect="1"/>
          </p:cNvPicPr>
          <p:nvPr/>
        </p:nvPicPr>
        <p:blipFill>
          <a:blip r:embed="rId3" cstate="print"/>
          <a:stretch>
            <a:fillRect/>
          </a:stretch>
        </p:blipFill>
        <p:spPr>
          <a:xfrm>
            <a:off x="4499992" y="2767923"/>
            <a:ext cx="4248472" cy="3455475"/>
          </a:xfrm>
          <a:prstGeom prst="rect">
            <a:avLst/>
          </a:prstGeom>
        </p:spPr>
      </p:pic>
      <p:pic>
        <p:nvPicPr>
          <p:cNvPr id="6" name="Picture 5"/>
          <p:cNvPicPr>
            <a:picLocks noChangeAspect="1"/>
          </p:cNvPicPr>
          <p:nvPr/>
        </p:nvPicPr>
        <p:blipFill>
          <a:blip r:embed="rId4" cstate="print"/>
          <a:stretch>
            <a:fillRect/>
          </a:stretch>
        </p:blipFill>
        <p:spPr>
          <a:xfrm>
            <a:off x="8040060" y="159612"/>
            <a:ext cx="708404" cy="2351250"/>
          </a:xfrm>
          <a:prstGeom prst="rect">
            <a:avLst/>
          </a:prstGeom>
        </p:spPr>
      </p:pic>
      <p:pic>
        <p:nvPicPr>
          <p:cNvPr id="7" name="Picture 4" descr="A:\Figure2-.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05" y="32094"/>
            <a:ext cx="4969532" cy="27488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871206" y="620688"/>
            <a:ext cx="3185487" cy="369332"/>
          </a:xfrm>
          <a:prstGeom prst="rect">
            <a:avLst/>
          </a:prstGeom>
          <a:solidFill>
            <a:srgbClr val="FFC000"/>
          </a:solidFill>
        </p:spPr>
        <p:txBody>
          <a:bodyPr wrap="none" rtlCol="0">
            <a:spAutoFit/>
          </a:bodyPr>
          <a:lstStyle/>
          <a:p>
            <a:r>
              <a:rPr lang="en-US" b="1" dirty="0" smtClean="0"/>
              <a:t>Principles of hoof trimming</a:t>
            </a:r>
            <a:endParaRPr lang="en-US" b="1" dirty="0"/>
          </a:p>
        </p:txBody>
      </p:sp>
      <p:sp>
        <p:nvSpPr>
          <p:cNvPr id="9" name="TextBox 8"/>
          <p:cNvSpPr txBox="1"/>
          <p:nvPr/>
        </p:nvSpPr>
        <p:spPr>
          <a:xfrm>
            <a:off x="4827129" y="1247081"/>
            <a:ext cx="3390865" cy="707886"/>
          </a:xfrm>
          <a:prstGeom prst="rect">
            <a:avLst/>
          </a:prstGeom>
          <a:noFill/>
        </p:spPr>
        <p:txBody>
          <a:bodyPr wrap="none" rtlCol="0">
            <a:spAutoFit/>
          </a:bodyPr>
          <a:lstStyle/>
          <a:p>
            <a:pPr marL="457200" indent="-457200">
              <a:buAutoNum type="arabicPeriod"/>
            </a:pPr>
            <a:r>
              <a:rPr lang="en-US" sz="2000" dirty="0" smtClean="0">
                <a:solidFill>
                  <a:srgbClr val="FF0000"/>
                </a:solidFill>
              </a:rPr>
              <a:t>Hoof pastern axis (HPA)</a:t>
            </a:r>
          </a:p>
          <a:p>
            <a:pPr marL="457200" indent="-457200">
              <a:buAutoNum type="arabicPeriod"/>
            </a:pPr>
            <a:r>
              <a:rPr lang="en-US" sz="2000" dirty="0" err="1" smtClean="0">
                <a:solidFill>
                  <a:srgbClr val="FF0000"/>
                </a:solidFill>
              </a:rPr>
              <a:t>Mediolateral</a:t>
            </a:r>
            <a:r>
              <a:rPr lang="en-US" sz="2000" dirty="0" smtClean="0">
                <a:solidFill>
                  <a:srgbClr val="FF0000"/>
                </a:solidFill>
              </a:rPr>
              <a:t> balance</a:t>
            </a:r>
            <a:endParaRPr lang="en-US" sz="2000" dirty="0">
              <a:solidFill>
                <a:srgbClr val="FF0000"/>
              </a:solidFill>
            </a:endParaRPr>
          </a:p>
        </p:txBody>
      </p:sp>
    </p:spTree>
    <p:extLst>
      <p:ext uri="{BB962C8B-B14F-4D97-AF65-F5344CB8AC3E}">
        <p14:creationId xmlns:p14="http://schemas.microsoft.com/office/powerpoint/2010/main" val="2953375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lvl="0"/>
            <a:r>
              <a:rPr lang="en-US" b="1" dirty="0" smtClean="0"/>
              <a:t>Shoeing</a:t>
            </a:r>
            <a:br>
              <a:rPr lang="en-US" b="1" dirty="0" smtClean="0"/>
            </a:br>
            <a:endParaRPr lang="en-US" b="1" dirty="0"/>
          </a:p>
        </p:txBody>
      </p:sp>
      <p:sp>
        <p:nvSpPr>
          <p:cNvPr id="3" name="Content Placeholder 2"/>
          <p:cNvSpPr>
            <a:spLocks noGrp="1"/>
          </p:cNvSpPr>
          <p:nvPr>
            <p:ph idx="1"/>
          </p:nvPr>
        </p:nvSpPr>
        <p:spPr>
          <a:xfrm>
            <a:off x="457200" y="609600"/>
            <a:ext cx="8229600" cy="6248400"/>
          </a:xfrm>
        </p:spPr>
        <p:txBody>
          <a:bodyPr>
            <a:noAutofit/>
          </a:bodyPr>
          <a:lstStyle/>
          <a:p>
            <a:pPr algn="just">
              <a:lnSpc>
                <a:spcPct val="150000"/>
              </a:lnSpc>
            </a:pPr>
            <a:r>
              <a:rPr lang="en-US" sz="2800" dirty="0" smtClean="0">
                <a:latin typeface="Times New Roman" pitchFamily="18" charset="0"/>
                <a:cs typeface="Times New Roman" pitchFamily="18" charset="0"/>
              </a:rPr>
              <a:t>Shoeing </a:t>
            </a:r>
            <a:r>
              <a:rPr lang="en-US" sz="2800" dirty="0">
                <a:latin typeface="Times New Roman" pitchFamily="18" charset="0"/>
                <a:cs typeface="Times New Roman" pitchFamily="18" charset="0"/>
              </a:rPr>
              <a:t>is a skilled practice and should not be attempted by persons who do not have proper and sufficient experience. It should be done by personnel’s trained for the purpose i.e. </a:t>
            </a:r>
            <a:r>
              <a:rPr lang="en-US" sz="2800" dirty="0" err="1" smtClean="0">
                <a:latin typeface="Times New Roman" pitchFamily="18" charset="0"/>
                <a:cs typeface="Times New Roman" pitchFamily="18" charset="0"/>
              </a:rPr>
              <a:t>farriers</a:t>
            </a:r>
            <a:r>
              <a:rPr lang="en-US" sz="2800" dirty="0">
                <a:latin typeface="Times New Roman" pitchFamily="18" charset="0"/>
                <a:cs typeface="Times New Roman" pitchFamily="18" charset="0"/>
              </a:rPr>
              <a:t> </a:t>
            </a:r>
          </a:p>
          <a:p>
            <a:pPr algn="just">
              <a:lnSpc>
                <a:spcPct val="150000"/>
              </a:lnSpc>
            </a:pPr>
            <a:r>
              <a:rPr lang="en-US" sz="2800" dirty="0">
                <a:latin typeface="Times New Roman" pitchFamily="18" charset="0"/>
                <a:cs typeface="Times New Roman" pitchFamily="18" charset="0"/>
              </a:rPr>
              <a:t>Shoeing is conducted for the following reasons;</a:t>
            </a:r>
          </a:p>
          <a:p>
            <a:pPr lvl="1" algn="just">
              <a:lnSpc>
                <a:spcPct val="150000"/>
              </a:lnSpc>
            </a:pPr>
            <a:r>
              <a:rPr lang="en-US" dirty="0">
                <a:latin typeface="Times New Roman" pitchFamily="18" charset="0"/>
                <a:cs typeface="Times New Roman" pitchFamily="18" charset="0"/>
              </a:rPr>
              <a:t>to prevent excessive wear and splitting of hooves if the animal works on harder surfaces than their natural environments</a:t>
            </a:r>
          </a:p>
          <a:p>
            <a:pPr algn="just">
              <a:lnSpc>
                <a:spcPct val="150000"/>
              </a:lnSpc>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lnSpc>
                <a:spcPct val="150000"/>
              </a:lnSpc>
            </a:pPr>
            <a:r>
              <a:rPr lang="en-US" dirty="0" smtClean="0">
                <a:latin typeface="Times New Roman" pitchFamily="18" charset="0"/>
                <a:cs typeface="Times New Roman" pitchFamily="18" charset="0"/>
              </a:rPr>
              <a:t>to prevent from sliding while animals work on smooth or slippery surfaces</a:t>
            </a:r>
          </a:p>
          <a:p>
            <a:pPr lvl="1">
              <a:lnSpc>
                <a:spcPct val="150000"/>
              </a:lnSpc>
            </a:pPr>
            <a:r>
              <a:rPr lang="en-US" dirty="0" smtClean="0">
                <a:latin typeface="Times New Roman" pitchFamily="18" charset="0"/>
                <a:cs typeface="Times New Roman" pitchFamily="18" charset="0"/>
              </a:rPr>
              <a:t>to correct faulty hoof structure and to compliment or correct the gait</a:t>
            </a:r>
          </a:p>
          <a:p>
            <a:pPr>
              <a:lnSpc>
                <a:spcPct val="150000"/>
              </a:lnSpc>
              <a:buNone/>
            </a:pPr>
            <a:r>
              <a:rPr lang="en-US" sz="2800" dirty="0" smtClean="0">
                <a:latin typeface="Times New Roman" pitchFamily="18" charset="0"/>
                <a:cs typeface="Times New Roman" pitchFamily="18" charset="0"/>
              </a:rPr>
              <a:t>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Título"/>
          <p:cNvSpPr>
            <a:spLocks noGrp="1"/>
          </p:cNvSpPr>
          <p:nvPr>
            <p:ph type="ctrTitle"/>
          </p:nvPr>
        </p:nvSpPr>
        <p:spPr>
          <a:xfrm>
            <a:off x="1571604" y="4572008"/>
            <a:ext cx="3000396" cy="584741"/>
          </a:xfrm>
          <a:effectLst>
            <a:outerShdw blurRad="50800" dist="38100" dir="5400000" algn="t" rotWithShape="0">
              <a:prstClr val="black">
                <a:alpha val="40000"/>
              </a:prstClr>
            </a:outerShdw>
          </a:effectLst>
        </p:spPr>
        <p:txBody>
          <a:bodyPr wrap="square">
            <a:spAutoFit/>
          </a:bodyPr>
          <a:lstStyle/>
          <a:p>
            <a:r>
              <a:rPr lang="es-MX" sz="3200" b="1" dirty="0" err="1" smtClean="0">
                <a:solidFill>
                  <a:srgbClr val="003296"/>
                </a:solidFill>
                <a:latin typeface="Arial" pitchFamily="34" charset="0"/>
                <a:cs typeface="Arial" pitchFamily="34" charset="0"/>
              </a:rPr>
              <a:t>What</a:t>
            </a:r>
            <a:r>
              <a:rPr lang="es-MX" sz="3200" b="1" dirty="0" smtClean="0">
                <a:solidFill>
                  <a:srgbClr val="003296"/>
                </a:solidFill>
                <a:latin typeface="Arial" pitchFamily="34" charset="0"/>
                <a:cs typeface="Arial" pitchFamily="34" charset="0"/>
              </a:rPr>
              <a:t>?</a:t>
            </a:r>
            <a:endParaRPr lang="es-MX" sz="3200" b="1" dirty="0" smtClean="0">
              <a:solidFill>
                <a:srgbClr val="A88000"/>
              </a:solidFill>
              <a:latin typeface="Arial" pitchFamily="34" charset="0"/>
              <a:cs typeface="Arial" pitchFamily="34" charset="0"/>
            </a:endParaRPr>
          </a:p>
        </p:txBody>
      </p:sp>
      <p:pic>
        <p:nvPicPr>
          <p:cNvPr id="14" name="13 Imagen" descr="IMG_4717.JPG"/>
          <p:cNvPicPr>
            <a:picLocks noChangeAspect="1"/>
          </p:cNvPicPr>
          <p:nvPr/>
        </p:nvPicPr>
        <p:blipFill>
          <a:blip r:embed="rId3" cstate="print"/>
          <a:stretch>
            <a:fillRect/>
          </a:stretch>
        </p:blipFill>
        <p:spPr bwMode="auto">
          <a:xfrm>
            <a:off x="4714876" y="500042"/>
            <a:ext cx="3929090" cy="2946818"/>
          </a:xfrm>
          <a:prstGeom prst="rect">
            <a:avLst/>
          </a:prstGeom>
          <a:ln>
            <a:noFill/>
          </a:ln>
          <a:effectLst>
            <a:softEdge rad="112500"/>
          </a:effectLst>
        </p:spPr>
      </p:pic>
      <p:pic>
        <p:nvPicPr>
          <p:cNvPr id="18" name="17 Imagen" descr="IMG_4717.JPG"/>
          <p:cNvPicPr>
            <a:picLocks noChangeAspect="1"/>
          </p:cNvPicPr>
          <p:nvPr/>
        </p:nvPicPr>
        <p:blipFill>
          <a:blip r:embed="rId4" cstate="print"/>
          <a:srcRect b="7879"/>
          <a:stretch>
            <a:fillRect/>
          </a:stretch>
        </p:blipFill>
        <p:spPr bwMode="auto">
          <a:xfrm>
            <a:off x="4714876" y="3500438"/>
            <a:ext cx="3929090" cy="2714644"/>
          </a:xfrm>
          <a:prstGeom prst="rect">
            <a:avLst/>
          </a:prstGeom>
          <a:ln>
            <a:noFill/>
          </a:ln>
          <a:effectLst>
            <a:softEdge rad="112500"/>
          </a:effectLst>
        </p:spPr>
      </p:pic>
      <p:pic>
        <p:nvPicPr>
          <p:cNvPr id="19" name="2 Imagen" descr="IMG_4717.JPG"/>
          <p:cNvPicPr>
            <a:picLocks noChangeAspect="1"/>
          </p:cNvPicPr>
          <p:nvPr/>
        </p:nvPicPr>
        <p:blipFill>
          <a:blip r:embed="rId5" cstate="print"/>
          <a:srcRect l="7812" t="7812" r="20703" b="21875"/>
          <a:stretch>
            <a:fillRect/>
          </a:stretch>
        </p:blipFill>
        <p:spPr bwMode="auto">
          <a:xfrm rot="5400000">
            <a:off x="1050900" y="1020746"/>
            <a:ext cx="3970365" cy="2928958"/>
          </a:xfrm>
          <a:prstGeom prst="rect">
            <a:avLst/>
          </a:prstGeom>
          <a:ln>
            <a:noFill/>
          </a:ln>
          <a:effectLst>
            <a:softEdge rad="112500"/>
          </a:effectLst>
        </p:spPr>
      </p:pic>
      <p:sp>
        <p:nvSpPr>
          <p:cNvPr id="15" name="Rectangle 3"/>
          <p:cNvSpPr txBox="1">
            <a:spLocks noChangeArrowheads="1"/>
          </p:cNvSpPr>
          <p:nvPr/>
        </p:nvSpPr>
        <p:spPr bwMode="auto">
          <a:xfrm>
            <a:off x="1500166" y="5280041"/>
            <a:ext cx="3214710" cy="577851"/>
          </a:xfrm>
          <a:prstGeom prst="rect">
            <a:avLst/>
          </a:prstGeom>
          <a:noFill/>
          <a:ln w="9525">
            <a:noFill/>
            <a:miter lim="800000"/>
            <a:headEnd/>
            <a:tailEnd/>
          </a:ln>
        </p:spPr>
        <p:txBody>
          <a:bodyPr lIns="91426" tIns="45713" rIns="91426" bIns="45713"/>
          <a:lstStyle/>
          <a:p>
            <a:pPr algn="ctr">
              <a:spcBef>
                <a:spcPct val="20000"/>
              </a:spcBef>
              <a:defRPr/>
            </a:pPr>
            <a:r>
              <a:rPr lang="es-ES" sz="2400" b="1" kern="0" dirty="0" err="1" smtClean="0">
                <a:solidFill>
                  <a:schemeClr val="accent5">
                    <a:lumMod val="75000"/>
                  </a:schemeClr>
                </a:solidFill>
                <a:latin typeface="Arial" pitchFamily="34" charset="0"/>
                <a:cs typeface="Arial" pitchFamily="34" charset="0"/>
              </a:rPr>
              <a:t>Hoof</a:t>
            </a:r>
            <a:r>
              <a:rPr lang="es-ES" sz="2400" b="1" kern="0" dirty="0" smtClean="0">
                <a:solidFill>
                  <a:schemeClr val="accent5">
                    <a:lumMod val="75000"/>
                  </a:schemeClr>
                </a:solidFill>
                <a:latin typeface="Arial" pitchFamily="34" charset="0"/>
                <a:cs typeface="Arial" pitchFamily="34" charset="0"/>
              </a:rPr>
              <a:t> </a:t>
            </a:r>
            <a:r>
              <a:rPr lang="es-ES" sz="2400" b="1" kern="0" dirty="0" err="1" smtClean="0">
                <a:solidFill>
                  <a:schemeClr val="accent5">
                    <a:lumMod val="75000"/>
                  </a:schemeClr>
                </a:solidFill>
                <a:latin typeface="Arial" pitchFamily="34" charset="0"/>
                <a:cs typeface="Arial" pitchFamily="34" charset="0"/>
              </a:rPr>
              <a:t>disease</a:t>
            </a:r>
            <a:endParaRPr lang="es-ES" sz="2400" b="1" kern="0" dirty="0">
              <a:solidFill>
                <a:schemeClr val="accent5">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b="1" u="sng" dirty="0" smtClean="0">
                <a:latin typeface="Times New Roman" pitchFamily="18" charset="0"/>
                <a:cs typeface="Times New Roman" pitchFamily="18" charset="0"/>
              </a:rPr>
              <a:t>Health problems associated with work</a:t>
            </a:r>
            <a:br>
              <a:rPr lang="en-US" sz="3200" b="1" u="sng" dirty="0" smtClean="0">
                <a:latin typeface="Times New Roman" pitchFamily="18" charset="0"/>
                <a:cs typeface="Times New Roman" pitchFamily="18" charset="0"/>
              </a:rPr>
            </a:br>
            <a:r>
              <a:rPr lang="en-US" sz="3200" b="1" u="sng"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89037"/>
            <a:ext cx="8229600" cy="4983163"/>
          </a:xfrm>
        </p:spPr>
        <p:txBody>
          <a:bodyPr>
            <a:noAutofit/>
          </a:bodyPr>
          <a:lstStyle/>
          <a:p>
            <a:r>
              <a:rPr lang="en-US" dirty="0" smtClean="0">
                <a:latin typeface="Times New Roman" pitchFamily="18" charset="0"/>
                <a:cs typeface="Times New Roman" pitchFamily="18" charset="0"/>
              </a:rPr>
              <a:t>Apart from general ailments draft animals are prone to specific diseases associated with work like yoke galls, back sores, horn injuries, </a:t>
            </a:r>
            <a:r>
              <a:rPr lang="en-US" dirty="0" err="1" smtClean="0">
                <a:latin typeface="Times New Roman" pitchFamily="18" charset="0"/>
                <a:cs typeface="Times New Roman" pitchFamily="18" charset="0"/>
              </a:rPr>
              <a:t>luxation</a:t>
            </a:r>
            <a:r>
              <a:rPr lang="en-US" dirty="0" smtClean="0">
                <a:latin typeface="Times New Roman" pitchFamily="18" charset="0"/>
                <a:cs typeface="Times New Roman" pitchFamily="18" charset="0"/>
              </a:rPr>
              <a:t> of patella, hoof injuries, cancer and various skin diseases.</a:t>
            </a:r>
          </a:p>
          <a:p>
            <a:r>
              <a:rPr lang="en-US" dirty="0" smtClean="0">
                <a:latin typeface="Times New Roman" pitchFamily="18" charset="0"/>
                <a:cs typeface="Times New Roman" pitchFamily="18" charset="0"/>
              </a:rPr>
              <a:t> Theses health problems occur due to improper management. Some of the conditions which predispose draft animals to specific health problems include:</a:t>
            </a:r>
          </a:p>
          <a:p>
            <a:pPr>
              <a:buNone/>
            </a:pPr>
            <a:r>
              <a:rPr lang="en-US" dirty="0" smtClean="0">
                <a:latin typeface="Times New Roman" pitchFamily="18" charset="0"/>
                <a:cs typeface="Times New Roman" pitchFamily="18" charset="0"/>
              </a:rPr>
              <a:t> </a:t>
            </a: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pPr lvl="0"/>
            <a:r>
              <a:rPr lang="en-US" sz="3200" dirty="0">
                <a:latin typeface="Times New Roman" pitchFamily="18" charset="0"/>
                <a:cs typeface="Times New Roman" pitchFamily="18" charset="0"/>
              </a:rPr>
              <a:t>Maintaining proper hoof moisture</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685800"/>
            <a:ext cx="8153400" cy="6172200"/>
          </a:xfrm>
        </p:spPr>
        <p:txBody>
          <a:bodyPr>
            <a:noAutofit/>
          </a:bodyPr>
          <a:lstStyle/>
          <a:p>
            <a:pPr algn="just">
              <a:lnSpc>
                <a:spcPct val="150000"/>
              </a:lnSpc>
            </a:pPr>
            <a:r>
              <a:rPr lang="en-US" sz="2800" dirty="0">
                <a:latin typeface="Times New Roman" pitchFamily="18" charset="0"/>
                <a:cs typeface="Times New Roman" pitchFamily="18" charset="0"/>
              </a:rPr>
              <a:t>Proper hoof moisture contents is important in the maintenance of good hooves as moist hooves are liable to cracking and splitting.</a:t>
            </a:r>
          </a:p>
          <a:p>
            <a:pPr algn="just"/>
            <a:r>
              <a:rPr lang="en-US" sz="2800" dirty="0">
                <a:latin typeface="Times New Roman" pitchFamily="18" charset="0"/>
                <a:cs typeface="Times New Roman" pitchFamily="18" charset="0"/>
              </a:rPr>
              <a:t>Factors, which increase hoof moisture content in </a:t>
            </a:r>
            <a:r>
              <a:rPr lang="en-US" sz="2800" dirty="0" err="1">
                <a:latin typeface="Times New Roman" pitchFamily="18" charset="0"/>
                <a:cs typeface="Times New Roman" pitchFamily="18" charset="0"/>
              </a:rPr>
              <a:t>equidae</a:t>
            </a:r>
            <a:r>
              <a:rPr lang="en-US" sz="2800" dirty="0">
                <a:latin typeface="Times New Roman" pitchFamily="18" charset="0"/>
                <a:cs typeface="Times New Roman" pitchFamily="18" charset="0"/>
              </a:rPr>
              <a:t>, include;</a:t>
            </a:r>
          </a:p>
          <a:p>
            <a:pPr lvl="1" algn="just"/>
            <a:r>
              <a:rPr lang="en-US" dirty="0">
                <a:latin typeface="Times New Roman" pitchFamily="18" charset="0"/>
                <a:cs typeface="Times New Roman" pitchFamily="18" charset="0"/>
              </a:rPr>
              <a:t>Stabling in deep manure (mud or urine): this also may result in </a:t>
            </a:r>
            <a:r>
              <a:rPr lang="en-US" dirty="0" smtClean="0">
                <a:latin typeface="Times New Roman" pitchFamily="18" charset="0"/>
                <a:cs typeface="Times New Roman" pitchFamily="18" charset="0"/>
              </a:rPr>
              <a:t>certain </a:t>
            </a:r>
            <a:r>
              <a:rPr lang="en-US" dirty="0">
                <a:latin typeface="Times New Roman" pitchFamily="18" charset="0"/>
                <a:cs typeface="Times New Roman" pitchFamily="18" charset="0"/>
              </a:rPr>
              <a:t>hoof diseases such as greasy </a:t>
            </a:r>
            <a:r>
              <a:rPr lang="en-US" dirty="0" smtClean="0">
                <a:latin typeface="Times New Roman" pitchFamily="18" charset="0"/>
                <a:cs typeface="Times New Roman" pitchFamily="18" charset="0"/>
              </a:rPr>
              <a:t>heel(Mud fever)caused by </a:t>
            </a:r>
            <a:r>
              <a:rPr lang="en-US" dirty="0" err="1">
                <a:latin typeface="Times New Roman" pitchFamily="18" charset="0"/>
                <a:cs typeface="Times New Roman" pitchFamily="18" charset="0"/>
              </a:rPr>
              <a:t>dermatophylus</a:t>
            </a:r>
            <a:r>
              <a:rPr lang="en-US" dirty="0">
                <a:latin typeface="Times New Roman" pitchFamily="18" charset="0"/>
                <a:cs typeface="Times New Roman" pitchFamily="18" charset="0"/>
              </a:rPr>
              <a:t> organisms </a:t>
            </a:r>
            <a:r>
              <a:rPr lang="en-US" dirty="0" smtClean="0">
                <a:latin typeface="Times New Roman" pitchFamily="18" charset="0"/>
                <a:cs typeface="Times New Roman" pitchFamily="18" charset="0"/>
              </a:rPr>
              <a:t>and thrush (</a:t>
            </a:r>
            <a:r>
              <a:rPr lang="en-US" i="1" dirty="0" err="1" smtClean="0">
                <a:latin typeface="Times New Roman" pitchFamily="18" charset="0"/>
                <a:cs typeface="Times New Roman" pitchFamily="18" charset="0"/>
              </a:rPr>
              <a:t>Fusobacterium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necrophorum</a:t>
            </a:r>
            <a:r>
              <a:rPr lang="en-US" i="1" dirty="0" smtClean="0">
                <a:latin typeface="Times New Roman" pitchFamily="18" charset="0"/>
                <a:cs typeface="Times New Roman" pitchFamily="18" charset="0"/>
              </a:rPr>
              <a:t>)</a:t>
            </a:r>
            <a:endParaRPr lang="en-US" i="1" dirty="0">
              <a:latin typeface="Times New Roman" pitchFamily="18" charset="0"/>
              <a:cs typeface="Times New Roman" pitchFamily="18" charset="0"/>
            </a:endParaRPr>
          </a:p>
          <a:p>
            <a:pPr lvl="1" algn="just"/>
            <a:r>
              <a:rPr lang="en-US" dirty="0">
                <a:latin typeface="Times New Roman" pitchFamily="18" charset="0"/>
                <a:cs typeface="Times New Roman" pitchFamily="18" charset="0"/>
              </a:rPr>
              <a:t>Daily packing of saturated clay in the bottom of the hoof</a:t>
            </a:r>
          </a:p>
          <a:p>
            <a:pPr algn="just"/>
            <a:endParaRPr lang="en-US" sz="28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lnSpc>
                <a:spcPct val="150000"/>
              </a:lnSpc>
            </a:pPr>
            <a:r>
              <a:rPr lang="en-US" dirty="0" smtClean="0">
                <a:latin typeface="Times New Roman" pitchFamily="18" charset="0"/>
                <a:cs typeface="Times New Roman" pitchFamily="18" charset="0"/>
              </a:rPr>
              <a:t>Stabling areas should be kept dry and clean. </a:t>
            </a:r>
          </a:p>
          <a:p>
            <a:pPr>
              <a:lnSpc>
                <a:spcPct val="150000"/>
              </a:lnSpc>
            </a:pPr>
            <a:r>
              <a:rPr lang="en-US" dirty="0" smtClean="0">
                <a:latin typeface="Times New Roman" pitchFamily="18" charset="0"/>
                <a:cs typeface="Times New Roman" pitchFamily="18" charset="0"/>
              </a:rPr>
              <a:t>Each day the feet of all stabled </a:t>
            </a:r>
            <a:r>
              <a:rPr lang="en-US" dirty="0" err="1" smtClean="0">
                <a:latin typeface="Times New Roman" pitchFamily="18" charset="0"/>
                <a:cs typeface="Times New Roman" pitchFamily="18" charset="0"/>
              </a:rPr>
              <a:t>equidae</a:t>
            </a:r>
            <a:r>
              <a:rPr lang="en-US" dirty="0" smtClean="0">
                <a:latin typeface="Times New Roman" pitchFamily="18" charset="0"/>
                <a:cs typeface="Times New Roman" pitchFamily="18" charset="0"/>
              </a:rPr>
              <a:t> should be examined for any abnormality. </a:t>
            </a:r>
          </a:p>
          <a:p>
            <a:pPr>
              <a:lnSpc>
                <a:spcPct val="150000"/>
              </a:lnSpc>
            </a:pPr>
            <a:r>
              <a:rPr lang="en-US" dirty="0" smtClean="0">
                <a:latin typeface="Times New Roman" pitchFamily="18" charset="0"/>
                <a:cs typeface="Times New Roman" pitchFamily="18" charset="0"/>
              </a:rPr>
              <a:t>Hooves should be cleaned out using hoof pick.</a:t>
            </a:r>
          </a:p>
          <a:p>
            <a:pPr>
              <a:lnSpc>
                <a:spcPct val="150000"/>
              </a:lnSpc>
            </a:pPr>
            <a:r>
              <a:rPr lang="en-US" dirty="0" smtClean="0">
                <a:latin typeface="Times New Roman" pitchFamily="18" charset="0"/>
                <a:cs typeface="Times New Roman" pitchFamily="18" charset="0"/>
              </a:rPr>
              <a:t>“If you care for your draught animal, you will take good care of its hoofs.”</a:t>
            </a:r>
          </a:p>
          <a:p>
            <a:pPr>
              <a:lnSpc>
                <a:spcPct val="150000"/>
              </a:lnSpc>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pPr lvl="0"/>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Grooming</a:t>
            </a:r>
            <a:br>
              <a:rPr lang="en-US" sz="3200" b="1" dirty="0" smtClean="0">
                <a:latin typeface="Times New Roman" pitchFamily="18" charset="0"/>
                <a:cs typeface="Times New Roman" pitchFamily="18" charset="0"/>
              </a:rPr>
            </a:b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382000" cy="5410200"/>
          </a:xfrm>
        </p:spPr>
        <p:txBody>
          <a:bodyPr>
            <a:noAutofit/>
          </a:bodyPr>
          <a:lstStyle/>
          <a:p>
            <a:pPr algn="just">
              <a:lnSpc>
                <a:spcPct val="150000"/>
              </a:lnSpc>
            </a:pPr>
            <a:r>
              <a:rPr lang="en-US" sz="2800" dirty="0" smtClean="0">
                <a:latin typeface="Times New Roman" pitchFamily="18" charset="0"/>
                <a:cs typeface="Times New Roman" pitchFamily="18" charset="0"/>
              </a:rPr>
              <a:t>Grooming </a:t>
            </a:r>
            <a:r>
              <a:rPr lang="en-US" sz="2800" dirty="0">
                <a:latin typeface="Times New Roman" pitchFamily="18" charset="0"/>
                <a:cs typeface="Times New Roman" pitchFamily="18" charset="0"/>
              </a:rPr>
              <a:t>is a process of cleaning the skin and coat by means of friction and massage. It has certain advantages, which include;</a:t>
            </a:r>
          </a:p>
          <a:p>
            <a:pPr lvl="1" algn="just">
              <a:lnSpc>
                <a:spcPct val="150000"/>
              </a:lnSpc>
            </a:pPr>
            <a:r>
              <a:rPr lang="en-US" dirty="0">
                <a:latin typeface="Times New Roman" pitchFamily="18" charset="0"/>
                <a:cs typeface="Times New Roman" pitchFamily="18" charset="0"/>
              </a:rPr>
              <a:t>Removes the internal waste of their body which has been exuded through the pores of the </a:t>
            </a:r>
            <a:r>
              <a:rPr lang="en-US" dirty="0" smtClean="0">
                <a:latin typeface="Times New Roman" pitchFamily="18" charset="0"/>
                <a:cs typeface="Times New Roman" pitchFamily="18" charset="0"/>
              </a:rPr>
              <a:t>skin, dust, sand ,mud and </a:t>
            </a:r>
            <a:r>
              <a:rPr lang="en-US" dirty="0" err="1" smtClean="0">
                <a:latin typeface="Times New Roman" pitchFamily="18" charset="0"/>
                <a:cs typeface="Times New Roman" pitchFamily="18" charset="0"/>
              </a:rPr>
              <a:t>ectoparasites</a:t>
            </a:r>
            <a:endParaRPr lang="en-US" dirty="0">
              <a:latin typeface="Times New Roman" pitchFamily="18" charset="0"/>
              <a:cs typeface="Times New Roman" pitchFamily="18" charset="0"/>
            </a:endParaRPr>
          </a:p>
          <a:p>
            <a:pPr lvl="1" algn="just">
              <a:lnSpc>
                <a:spcPct val="150000"/>
              </a:lnSpc>
            </a:pPr>
            <a:r>
              <a:rPr lang="en-US" dirty="0" smtClean="0">
                <a:latin typeface="Times New Roman" pitchFamily="18" charset="0"/>
                <a:cs typeface="Times New Roman" pitchFamily="18" charset="0"/>
              </a:rPr>
              <a:t>improves </a:t>
            </a:r>
            <a:r>
              <a:rPr lang="en-US" dirty="0">
                <a:latin typeface="Times New Roman" pitchFamily="18" charset="0"/>
                <a:cs typeface="Times New Roman" pitchFamily="18" charset="0"/>
              </a:rPr>
              <a:t>blood flow to the </a:t>
            </a:r>
            <a:r>
              <a:rPr lang="en-US" dirty="0" smtClean="0">
                <a:latin typeface="Times New Roman" pitchFamily="18" charset="0"/>
                <a:cs typeface="Times New Roman" pitchFamily="18" charset="0"/>
              </a:rPr>
              <a:t>skins and superficial muscles </a:t>
            </a:r>
            <a:r>
              <a:rPr lang="en-US" dirty="0">
                <a:latin typeface="Times New Roman" pitchFamily="18" charset="0"/>
                <a:cs typeface="Times New Roman" pitchFamily="18" charset="0"/>
              </a:rPr>
              <a:t>and helps the skin to be healthy</a:t>
            </a:r>
            <a:r>
              <a:rPr lang="en-US" dirty="0" smtClean="0">
                <a:latin typeface="Times New Roman" pitchFamily="18" charset="0"/>
                <a:cs typeface="Times New Roman" pitchFamily="18" charset="0"/>
              </a:rPr>
              <a:t>.</a:t>
            </a:r>
          </a:p>
          <a:p>
            <a:pPr lvl="1" algn="just">
              <a:lnSpc>
                <a:spcPct val="150000"/>
              </a:lnSpc>
            </a:pPr>
            <a:endParaRPr lang="en-US"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lvl="1" algn="just"/>
            <a:r>
              <a:rPr lang="en-US" dirty="0" smtClean="0">
                <a:latin typeface="Times New Roman" pitchFamily="18" charset="0"/>
                <a:cs typeface="Times New Roman" pitchFamily="18" charset="0"/>
              </a:rPr>
              <a:t>Allows time to develop trust between animals and owners  and gives chance to the owner to see any abnormality on skin</a:t>
            </a:r>
          </a:p>
          <a:p>
            <a:pPr lvl="1" algn="just">
              <a:buFont typeface="Arial" pitchFamily="34" charset="0"/>
              <a:buChar char="•"/>
            </a:pPr>
            <a:r>
              <a:rPr lang="en-US" dirty="0" smtClean="0">
                <a:latin typeface="Times New Roman" pitchFamily="18" charset="0"/>
                <a:cs typeface="Times New Roman" pitchFamily="18" charset="0"/>
              </a:rPr>
              <a:t>Grooming should be done regularly and thoroughly. </a:t>
            </a:r>
          </a:p>
          <a:p>
            <a:pPr lvl="1" algn="just">
              <a:buFont typeface="Arial" pitchFamily="34" charset="0"/>
              <a:buChar char="•"/>
            </a:pPr>
            <a:r>
              <a:rPr lang="en-US" dirty="0" smtClean="0">
                <a:latin typeface="Times New Roman" pitchFamily="18" charset="0"/>
                <a:cs typeface="Times New Roman" pitchFamily="18" charset="0"/>
              </a:rPr>
              <a:t>Horses on fast and heavy work accompanied by heavy feeding require more frequent grooming than idle or horses on light work</a:t>
            </a:r>
          </a:p>
          <a:p>
            <a:pPr algn="just"/>
            <a:endParaRPr lang="en-US" sz="2800" dirty="0" smtClean="0">
              <a:latin typeface="Times New Roman" pitchFamily="18" charset="0"/>
              <a:cs typeface="Times New Roman" pitchFamily="18" charset="0"/>
            </a:endParaRPr>
          </a:p>
          <a:p>
            <a:pPr algn="just"/>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Autofit/>
          </a:bodyPr>
          <a:lstStyle/>
          <a:p>
            <a:pPr lvl="0"/>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Use of proper harnesses</a:t>
            </a:r>
            <a:br>
              <a:rPr lang="en-US" sz="3200" b="1" dirty="0" smtClean="0">
                <a:latin typeface="Times New Roman" pitchFamily="18" charset="0"/>
                <a:cs typeface="Times New Roman" pitchFamily="18" charset="0"/>
              </a:rPr>
            </a:b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334000"/>
          </a:xfrm>
        </p:spPr>
        <p:txBody>
          <a:bodyPr>
            <a:noAutofit/>
          </a:bodyPr>
          <a:lstStyle/>
          <a:p>
            <a:pPr algn="just">
              <a:lnSpc>
                <a:spcPct val="150000"/>
              </a:lnSpc>
            </a:pPr>
            <a:r>
              <a:rPr lang="en-US" sz="2800" b="1" dirty="0" smtClean="0">
                <a:latin typeface="Times New Roman" pitchFamily="18" charset="0"/>
                <a:cs typeface="Times New Roman" pitchFamily="18" charset="0"/>
              </a:rPr>
              <a:t>Harness</a:t>
            </a:r>
            <a:r>
              <a:rPr lang="en-US" sz="2800" dirty="0" smtClean="0">
                <a:latin typeface="Times New Roman" pitchFamily="18" charset="0"/>
                <a:cs typeface="Times New Roman" pitchFamily="18" charset="0"/>
              </a:rPr>
              <a:t> is a system or a device that is fitted on the working animal. Example yoke, cart, saddle, hobble, bits, straps, halter  etc </a:t>
            </a:r>
          </a:p>
          <a:p>
            <a:pPr algn="just">
              <a:lnSpc>
                <a:spcPct val="150000"/>
              </a:lnSpc>
            </a:pPr>
            <a:r>
              <a:rPr lang="en-US" sz="2800" dirty="0" smtClean="0">
                <a:latin typeface="Times New Roman" pitchFamily="18" charset="0"/>
                <a:cs typeface="Times New Roman" pitchFamily="18" charset="0"/>
              </a:rPr>
              <a:t>Harnesses </a:t>
            </a:r>
            <a:r>
              <a:rPr lang="en-US" sz="2800" dirty="0">
                <a:latin typeface="Times New Roman" pitchFamily="18" charset="0"/>
                <a:cs typeface="Times New Roman" pitchFamily="18" charset="0"/>
              </a:rPr>
              <a:t>should be individually made and well fitted to each animal</a:t>
            </a:r>
            <a:r>
              <a:rPr lang="en-US" sz="2800" dirty="0" smtClean="0">
                <a:latin typeface="Times New Roman" pitchFamily="18" charset="0"/>
                <a:cs typeface="Times New Roman" pitchFamily="18" charset="0"/>
              </a:rPr>
              <a:t>.</a:t>
            </a:r>
          </a:p>
          <a:p>
            <a:pPr algn="just">
              <a:lnSpc>
                <a:spcPct val="150000"/>
              </a:lnSpc>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This helps to prevent spread of certain skin diseases such as mange </a:t>
            </a:r>
            <a:r>
              <a:rPr lang="en-US" sz="2800" dirty="0" smtClean="0">
                <a:latin typeface="Times New Roman" pitchFamily="18" charset="0"/>
                <a:cs typeface="Times New Roman" pitchFamily="18" charset="0"/>
              </a:rPr>
              <a:t>mites, </a:t>
            </a:r>
            <a:r>
              <a:rPr lang="en-US" sz="2800" dirty="0" err="1" smtClean="0">
                <a:latin typeface="Times New Roman" pitchFamily="18" charset="0"/>
                <a:cs typeface="Times New Roman" pitchFamily="18" charset="0"/>
              </a:rPr>
              <a:t>dermatophyllosis</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and ringworm</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lgn="just">
              <a:lnSpc>
                <a:spcPct val="150000"/>
              </a:lnSpc>
            </a:pPr>
            <a:r>
              <a:rPr lang="en-US" sz="2800" dirty="0" smtClean="0">
                <a:latin typeface="Times New Roman" pitchFamily="18" charset="0"/>
                <a:cs typeface="Times New Roman" pitchFamily="18" charset="0"/>
              </a:rPr>
              <a:t>The harness should also be properly fitted to the animal not to hamper natural movement, breathing or blood circulation and to avoid injuries. </a:t>
            </a:r>
          </a:p>
          <a:p>
            <a:pPr algn="just">
              <a:lnSpc>
                <a:spcPct val="150000"/>
              </a:lnSpc>
            </a:pPr>
            <a:r>
              <a:rPr lang="en-US" sz="2800" dirty="0" smtClean="0">
                <a:latin typeface="Times New Roman" pitchFamily="18" charset="0"/>
                <a:cs typeface="Times New Roman" pitchFamily="18" charset="0"/>
              </a:rPr>
              <a:t>Because abrasions from improperly fitting harnessing device may provide a suitable site for diseases such as Tetanus, </a:t>
            </a:r>
            <a:r>
              <a:rPr lang="en-US" sz="2800" dirty="0" err="1" smtClean="0">
                <a:latin typeface="Times New Roman" pitchFamily="18" charset="0"/>
                <a:cs typeface="Times New Roman" pitchFamily="18" charset="0"/>
              </a:rPr>
              <a:t>lymphangitis</a:t>
            </a:r>
            <a:r>
              <a:rPr lang="en-US" sz="2800" dirty="0" smtClean="0">
                <a:latin typeface="Times New Roman" pitchFamily="18" charset="0"/>
                <a:cs typeface="Times New Roman" pitchFamily="18" charset="0"/>
              </a:rPr>
              <a:t> (epizootic and ulcerative), </a:t>
            </a:r>
            <a:r>
              <a:rPr lang="en-US" sz="2800" dirty="0" err="1" smtClean="0">
                <a:latin typeface="Times New Roman" pitchFamily="18" charset="0"/>
                <a:cs typeface="Times New Roman" pitchFamily="18" charset="0"/>
              </a:rPr>
              <a:t>cutaneous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sporotrichosis</a:t>
            </a:r>
            <a:r>
              <a:rPr lang="en-US" sz="2800" dirty="0" smtClean="0">
                <a:latin typeface="Times New Roman" pitchFamily="18" charset="0"/>
                <a:cs typeface="Times New Roman" pitchFamily="18" charset="0"/>
              </a:rPr>
              <a:t>  and contagious </a:t>
            </a:r>
            <a:r>
              <a:rPr lang="en-US" sz="2800" dirty="0" err="1" smtClean="0">
                <a:latin typeface="Times New Roman" pitchFamily="18" charset="0"/>
                <a:cs typeface="Times New Roman" pitchFamily="18" charset="0"/>
              </a:rPr>
              <a:t>postular</a:t>
            </a:r>
            <a:r>
              <a:rPr lang="en-US" sz="2800" dirty="0" smtClean="0">
                <a:latin typeface="Times New Roman" pitchFamily="18" charset="0"/>
                <a:cs typeface="Times New Roman" pitchFamily="18" charset="0"/>
              </a:rPr>
              <a:t> dermatitis</a:t>
            </a:r>
          </a:p>
          <a:p>
            <a:pPr algn="just">
              <a:lnSpc>
                <a:spcPct val="150000"/>
              </a:lnSpc>
            </a:pPr>
            <a:endParaRPr lang="en-US" sz="28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p:nvPr/>
        </p:nvPicPr>
        <p:blipFill>
          <a:blip r:embed="rId2" cstate="print"/>
          <a:srcRect/>
          <a:stretch>
            <a:fillRect/>
          </a:stretch>
        </p:blipFill>
        <p:spPr bwMode="auto">
          <a:xfrm>
            <a:off x="533400" y="1596390"/>
            <a:ext cx="8229600" cy="449961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02497.JPG"/>
          <p:cNvPicPr>
            <a:picLocks noChangeAspect="1"/>
          </p:cNvPicPr>
          <p:nvPr/>
        </p:nvPicPr>
        <p:blipFill>
          <a:blip r:embed="rId2" cstate="print"/>
          <a:srcRect l="17268" t="9593" r="10782" b="11742"/>
          <a:stretch>
            <a:fillRect/>
          </a:stretch>
        </p:blipFill>
        <p:spPr bwMode="auto">
          <a:xfrm>
            <a:off x="457200" y="1371600"/>
            <a:ext cx="4344168" cy="3560763"/>
          </a:xfrm>
          <a:prstGeom prst="rect">
            <a:avLst/>
          </a:prstGeom>
          <a:noFill/>
          <a:ln w="9525">
            <a:noFill/>
            <a:miter lim="800000"/>
            <a:headEnd/>
            <a:tailEnd/>
          </a:ln>
        </p:spPr>
      </p:pic>
      <p:pic>
        <p:nvPicPr>
          <p:cNvPr id="3" name="Picture 2" descr="C:\Users\Dr Sicay\Pictures\Dabafyed Camel\New folder\DSC08142 - Copy.JPG"/>
          <p:cNvPicPr>
            <a:picLocks noChangeAspect="1" noChangeArrowheads="1"/>
          </p:cNvPicPr>
          <p:nvPr/>
        </p:nvPicPr>
        <p:blipFill>
          <a:blip r:embed="rId3" cstate="print"/>
          <a:srcRect/>
          <a:stretch>
            <a:fillRect/>
          </a:stretch>
        </p:blipFill>
        <p:spPr bwMode="auto">
          <a:xfrm>
            <a:off x="5257800" y="1320247"/>
            <a:ext cx="3276600" cy="3632751"/>
          </a:xfrm>
          <a:prstGeom prst="rect">
            <a:avLst/>
          </a:prstGeom>
          <a:noFill/>
        </p:spPr>
      </p:pic>
      <p:sp>
        <p:nvSpPr>
          <p:cNvPr id="5" name="TextBox 4"/>
          <p:cNvSpPr txBox="1"/>
          <p:nvPr/>
        </p:nvSpPr>
        <p:spPr>
          <a:xfrm>
            <a:off x="2438400" y="304800"/>
            <a:ext cx="4267200" cy="1077218"/>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Management </a:t>
            </a:r>
          </a:p>
          <a:p>
            <a:pPr algn="ctr"/>
            <a:r>
              <a:rPr lang="en-US" sz="3200" b="1" dirty="0" smtClean="0">
                <a:latin typeface="Times New Roman" pitchFamily="18" charset="0"/>
                <a:cs typeface="Times New Roman" pitchFamily="18" charset="0"/>
              </a:rPr>
              <a:t>of working camels</a:t>
            </a:r>
            <a:endParaRPr lang="en-US" sz="3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itchFamily="18" charset="0"/>
                <a:cs typeface="Times New Roman" pitchFamily="18" charset="0"/>
              </a:rPr>
              <a:t>Management of draft camels</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5059363"/>
          </a:xfrm>
        </p:spPr>
        <p:txBody>
          <a:bodyPr>
            <a:normAutofit/>
          </a:bodyPr>
          <a:lstStyle/>
          <a:p>
            <a:pPr algn="just"/>
            <a:r>
              <a:rPr lang="en-US" sz="3600" dirty="0">
                <a:latin typeface="Times New Roman" pitchFamily="18" charset="0"/>
                <a:cs typeface="Times New Roman" pitchFamily="18" charset="0"/>
              </a:rPr>
              <a:t>Camels are good work animals. </a:t>
            </a:r>
            <a:endParaRPr lang="en-US" sz="3600" dirty="0" smtClean="0">
              <a:latin typeface="Times New Roman" pitchFamily="18" charset="0"/>
              <a:cs typeface="Times New Roman" pitchFamily="18" charset="0"/>
            </a:endParaRPr>
          </a:p>
          <a:p>
            <a:pPr algn="just"/>
            <a:r>
              <a:rPr lang="en-US" sz="3600" dirty="0" smtClean="0">
                <a:latin typeface="Times New Roman" pitchFamily="18" charset="0"/>
                <a:cs typeface="Times New Roman" pitchFamily="18" charset="0"/>
              </a:rPr>
              <a:t>They </a:t>
            </a:r>
            <a:r>
              <a:rPr lang="en-US" sz="3600" dirty="0">
                <a:latin typeface="Times New Roman" pitchFamily="18" charset="0"/>
                <a:cs typeface="Times New Roman" pitchFamily="18" charset="0"/>
              </a:rPr>
              <a:t>are amenable patient animals that can easily be trained for work. </a:t>
            </a:r>
            <a:endParaRPr lang="en-US" sz="3600" dirty="0" smtClean="0">
              <a:latin typeface="Times New Roman" pitchFamily="18" charset="0"/>
              <a:cs typeface="Times New Roman" pitchFamily="18" charset="0"/>
            </a:endParaRPr>
          </a:p>
          <a:p>
            <a:pPr algn="just"/>
            <a:r>
              <a:rPr lang="en-US" sz="3600" dirty="0" smtClean="0">
                <a:latin typeface="Times New Roman" pitchFamily="18" charset="0"/>
                <a:cs typeface="Times New Roman" pitchFamily="18" charset="0"/>
              </a:rPr>
              <a:t>Despite </a:t>
            </a:r>
            <a:r>
              <a:rPr lang="en-US" sz="3600" dirty="0">
                <a:latin typeface="Times New Roman" pitchFamily="18" charset="0"/>
                <a:cs typeface="Times New Roman" pitchFamily="18" charset="0"/>
              </a:rPr>
              <a:t>of this docility, they can be </a:t>
            </a:r>
            <a:r>
              <a:rPr lang="en-US" sz="3600" dirty="0" smtClean="0">
                <a:latin typeface="Times New Roman" pitchFamily="18" charset="0"/>
                <a:cs typeface="Times New Roman" pitchFamily="18" charset="0"/>
              </a:rPr>
              <a:t>savage </a:t>
            </a:r>
            <a:r>
              <a:rPr lang="en-US" sz="3600" dirty="0">
                <a:latin typeface="Times New Roman" pitchFamily="18" charset="0"/>
                <a:cs typeface="Times New Roman" pitchFamily="18" charset="0"/>
              </a:rPr>
              <a:t>and violent under certain physiological conditions and improperly handled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Castration</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457200" y="914400"/>
            <a:ext cx="8229600" cy="5791200"/>
          </a:xfrm>
        </p:spPr>
        <p:txBody>
          <a:bodyPr>
            <a:noAutofit/>
          </a:bodyPr>
          <a:lstStyle/>
          <a:p>
            <a:pPr algn="just"/>
            <a:r>
              <a:rPr lang="en-US" sz="2800" dirty="0" smtClean="0">
                <a:latin typeface="Times New Roman" pitchFamily="18" charset="0"/>
                <a:cs typeface="Times New Roman" pitchFamily="18" charset="0"/>
              </a:rPr>
              <a:t>Castration </a:t>
            </a:r>
            <a:r>
              <a:rPr lang="en-US" sz="2800" dirty="0">
                <a:latin typeface="Times New Roman" pitchFamily="18" charset="0"/>
                <a:cs typeface="Times New Roman" pitchFamily="18" charset="0"/>
              </a:rPr>
              <a:t>is an important management practice in camels that are kept for work. </a:t>
            </a:r>
            <a:endParaRPr lang="en-US" sz="2800" dirty="0" smtClean="0">
              <a:latin typeface="Times New Roman" pitchFamily="18" charset="0"/>
              <a:cs typeface="Times New Roman" pitchFamily="18" charset="0"/>
            </a:endParaRP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It </a:t>
            </a:r>
            <a:r>
              <a:rPr lang="en-US" sz="2800" dirty="0">
                <a:latin typeface="Times New Roman" pitchFamily="18" charset="0"/>
                <a:cs typeface="Times New Roman" pitchFamily="18" charset="0"/>
              </a:rPr>
              <a:t>avoids the undesirable behavior of male camel during the breeding season. During the breeding season un-castrated camels become aggressive and unmanageable. Such behavior is known as rutting</a:t>
            </a:r>
            <a:r>
              <a:rPr lang="en-US" sz="2800" dirty="0" smtClean="0">
                <a:latin typeface="Times New Roman" pitchFamily="18" charset="0"/>
                <a:cs typeface="Times New Roman" pitchFamily="18" charset="0"/>
              </a:rPr>
              <a:t>.</a:t>
            </a: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During rutting, the male changes from a docile phlegmatic animal to a vicious biting and belligerent animal. Due to this behavior entire males to be used for work should be castrated.</a:t>
            </a:r>
          </a:p>
          <a:p>
            <a:pPr algn="just">
              <a:buNone/>
            </a:pPr>
            <a:endParaRPr lang="en-US" sz="2800" dirty="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lvl="1">
              <a:buFont typeface="Wingdings" pitchFamily="2" charset="2"/>
              <a:buChar char="Ø"/>
            </a:pPr>
            <a:r>
              <a:rPr lang="en-US" dirty="0" smtClean="0">
                <a:latin typeface="Times New Roman" pitchFamily="18" charset="0"/>
                <a:cs typeface="Times New Roman" pitchFamily="18" charset="0"/>
              </a:rPr>
              <a:t>When draft animals are first made to work for long periods injuries are liable to occur during the first weeks of work in oxen before the skin has become hardened to the inevitable friction. Such friction is exaggerated if an inexperienced animal is used for work due to unsteady friction.</a:t>
            </a:r>
          </a:p>
          <a:p>
            <a:pPr lvl="1">
              <a:buNone/>
            </a:pPr>
            <a:endParaRPr lang="en-US" dirty="0" smtClean="0">
              <a:latin typeface="Times New Roman" pitchFamily="18" charset="0"/>
              <a:cs typeface="Times New Roman" pitchFamily="18" charset="0"/>
            </a:endParaRPr>
          </a:p>
          <a:p>
            <a:pPr lvl="1">
              <a:buFont typeface="Wingdings" pitchFamily="2" charset="2"/>
              <a:buChar char="Ø"/>
            </a:pPr>
            <a:r>
              <a:rPr lang="en-US" dirty="0" smtClean="0">
                <a:latin typeface="Times New Roman" pitchFamily="18" charset="0"/>
                <a:cs typeface="Times New Roman" pitchFamily="18" charset="0"/>
              </a:rPr>
              <a:t>When there is excessive pressure exerted by the weight of the load for prolonged periods on the hump or back.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10000"/>
          </a:bodyPr>
          <a:lstStyle/>
          <a:p>
            <a:pPr algn="just"/>
            <a:r>
              <a:rPr lang="en-US" dirty="0">
                <a:latin typeface="Times New Roman" pitchFamily="18" charset="0"/>
                <a:cs typeface="Times New Roman" pitchFamily="18" charset="0"/>
              </a:rPr>
              <a:t>Advantages of castrating working camels:</a:t>
            </a:r>
          </a:p>
          <a:p>
            <a:pPr lvl="0" algn="just"/>
            <a:r>
              <a:rPr lang="en-US" dirty="0">
                <a:latin typeface="Times New Roman" pitchFamily="18" charset="0"/>
                <a:cs typeface="Times New Roman" pitchFamily="18" charset="0"/>
              </a:rPr>
              <a:t>It avoids fighting among male camels during rutting period</a:t>
            </a:r>
          </a:p>
          <a:p>
            <a:pPr lvl="1" algn="just"/>
            <a:r>
              <a:rPr lang="en-US" dirty="0" smtClean="0">
                <a:latin typeface="Times New Roman" pitchFamily="18" charset="0"/>
                <a:cs typeface="Times New Roman" pitchFamily="18" charset="0"/>
              </a:rPr>
              <a:t>become </a:t>
            </a:r>
            <a:r>
              <a:rPr lang="en-US" dirty="0">
                <a:latin typeface="Times New Roman" pitchFamily="18" charset="0"/>
                <a:cs typeface="Times New Roman" pitchFamily="18" charset="0"/>
              </a:rPr>
              <a:t>more docile and easily manageable than entire males. </a:t>
            </a:r>
            <a:endParaRPr lang="en-US" dirty="0" smtClean="0">
              <a:latin typeface="Times New Roman" pitchFamily="18" charset="0"/>
              <a:cs typeface="Times New Roman" pitchFamily="18" charset="0"/>
            </a:endParaRPr>
          </a:p>
          <a:p>
            <a:pPr lvl="1" algn="just"/>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avoids the aggressive behavior of masculine characteristics associated with hormonal influence.</a:t>
            </a:r>
          </a:p>
          <a:p>
            <a:pPr algn="just"/>
            <a:r>
              <a:rPr lang="en-US" sz="3000" b="1" dirty="0">
                <a:latin typeface="Times New Roman" pitchFamily="18" charset="0"/>
                <a:cs typeface="Times New Roman" pitchFamily="18" charset="0"/>
              </a:rPr>
              <a:t>Age timing of castration</a:t>
            </a:r>
            <a:r>
              <a:rPr lang="en-US" sz="3000" dirty="0">
                <a:latin typeface="Times New Roman" pitchFamily="18" charset="0"/>
                <a:cs typeface="Times New Roman" pitchFamily="18" charset="0"/>
              </a:rPr>
              <a:t>: Generally camels are castrated rather late in most of Eastern Africa. Major reason for this is that selection decision whether to retain an animal for breeding or not is only made when animals approach sexual maturity. It is easier to judge the potential development of a camel at sexual maturity</a:t>
            </a:r>
            <a:r>
              <a:rPr lang="en-US" dirty="0">
                <a:latin typeface="Times New Roman" pitchFamily="18" charset="0"/>
                <a:cs typeface="Times New Roman" pitchFamily="18" charset="0"/>
              </a:rPr>
              <a:t> </a:t>
            </a:r>
          </a:p>
          <a:p>
            <a:pPr algn="just"/>
            <a:endParaRPr lang="en-US"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172200"/>
          </a:xfrm>
        </p:spPr>
        <p:txBody>
          <a:bodyPr>
            <a:normAutofit/>
          </a:bodyPr>
          <a:lstStyle/>
          <a:p>
            <a:pPr algn="just"/>
            <a:r>
              <a:rPr lang="en-US" dirty="0">
                <a:latin typeface="Times New Roman" pitchFamily="18" charset="0"/>
                <a:cs typeface="Times New Roman" pitchFamily="18" charset="0"/>
              </a:rPr>
              <a:t>Males castrated at about 4 year’s age are usually used for slaughter. Because there will be faster rate of hump development until the time of slaughter i.e. about 6 years of age.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If </a:t>
            </a:r>
            <a:r>
              <a:rPr lang="en-US" dirty="0">
                <a:latin typeface="Times New Roman" pitchFamily="18" charset="0"/>
                <a:cs typeface="Times New Roman" pitchFamily="18" charset="0"/>
              </a:rPr>
              <a:t>the animal is to be used for pack or draft, castration should be done after the animal has reached full sexual maturity at 7-9 years of age. By this time the hump will not develop any more to the same proportion after castration as those castrated at earlier ages.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324600"/>
          </a:xfrm>
        </p:spPr>
        <p:txBody>
          <a:bodyPr>
            <a:noAutofit/>
          </a:bodyPr>
          <a:lstStyle/>
          <a:p>
            <a:pPr algn="just"/>
            <a:r>
              <a:rPr lang="en-US" dirty="0">
                <a:latin typeface="Times New Roman" pitchFamily="18" charset="0"/>
                <a:cs typeface="Times New Roman" pitchFamily="18" charset="0"/>
              </a:rPr>
              <a:t>Because large sized hump is not required in working camels as that meant for slaughter it would be cumbersome </a:t>
            </a:r>
            <a:r>
              <a:rPr lang="en-US" dirty="0" smtClean="0">
                <a:latin typeface="Times New Roman" pitchFamily="18" charset="0"/>
                <a:cs typeface="Times New Roman" pitchFamily="18" charset="0"/>
              </a:rPr>
              <a:t>during </a:t>
            </a:r>
            <a:r>
              <a:rPr lang="en-US" dirty="0">
                <a:latin typeface="Times New Roman" pitchFamily="18" charset="0"/>
                <a:cs typeface="Times New Roman" pitchFamily="18" charset="0"/>
              </a:rPr>
              <a:t>saddling and loading</a:t>
            </a:r>
            <a:r>
              <a:rPr lang="en-US" dirty="0" smtClean="0">
                <a:latin typeface="Times New Roman" pitchFamily="18" charset="0"/>
                <a:cs typeface="Times New Roman" pitchFamily="18" charset="0"/>
              </a:rPr>
              <a:t>.</a:t>
            </a:r>
          </a:p>
          <a:p>
            <a:pPr algn="just">
              <a:buNone/>
            </a:pPr>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Castration of camels could be carried out in the coolest season of the year. This helps to reduce fly problem and infection which may delay healing.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Castration </a:t>
            </a:r>
            <a:r>
              <a:rPr lang="en-US" dirty="0">
                <a:latin typeface="Times New Roman" pitchFamily="18" charset="0"/>
                <a:cs typeface="Times New Roman" pitchFamily="18" charset="0"/>
              </a:rPr>
              <a:t>should be done in camels that are in good body condition for a fast healing process.</a:t>
            </a:r>
          </a:p>
          <a:p>
            <a:pPr algn="just"/>
            <a:endParaRPr lang="en-US"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3200" b="1" dirty="0" smtClean="0">
                <a:latin typeface="Times New Roman" pitchFamily="18" charset="0"/>
                <a:cs typeface="Times New Roman" pitchFamily="18" charset="0"/>
              </a:rPr>
              <a:t>Selection of working camels</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762000"/>
            <a:ext cx="8229600" cy="5715000"/>
          </a:xfrm>
        </p:spPr>
        <p:txBody>
          <a:bodyPr>
            <a:noAutofit/>
          </a:bodyPr>
          <a:lstStyle/>
          <a:p>
            <a:pPr algn="just"/>
            <a:r>
              <a:rPr lang="en-US" dirty="0" smtClean="0">
                <a:latin typeface="Times New Roman" pitchFamily="18" charset="0"/>
                <a:cs typeface="Times New Roman" pitchFamily="18" charset="0"/>
              </a:rPr>
              <a:t>There </a:t>
            </a:r>
            <a:r>
              <a:rPr lang="en-US" dirty="0">
                <a:latin typeface="Times New Roman" pitchFamily="18" charset="0"/>
                <a:cs typeface="Times New Roman" pitchFamily="18" charset="0"/>
              </a:rPr>
              <a:t>are certain body conformations to be considered in selecting working camels.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Commonly </a:t>
            </a:r>
            <a:r>
              <a:rPr lang="en-US" dirty="0">
                <a:latin typeface="Times New Roman" pitchFamily="18" charset="0"/>
                <a:cs typeface="Times New Roman" pitchFamily="18" charset="0"/>
              </a:rPr>
              <a:t>observed conformation </a:t>
            </a:r>
            <a:r>
              <a:rPr lang="en-US" dirty="0" smtClean="0">
                <a:latin typeface="Times New Roman" pitchFamily="18" charset="0"/>
                <a:cs typeface="Times New Roman" pitchFamily="18" charset="0"/>
              </a:rPr>
              <a:t>fault </a:t>
            </a:r>
            <a:r>
              <a:rPr lang="en-US" dirty="0">
                <a:latin typeface="Times New Roman" pitchFamily="18" charset="0"/>
                <a:cs typeface="Times New Roman" pitchFamily="18" charset="0"/>
              </a:rPr>
              <a:t>in camels which are undesirable for working camels include:</a:t>
            </a:r>
          </a:p>
          <a:p>
            <a:pPr lvl="1" algn="just"/>
            <a:r>
              <a:rPr lang="en-US" sz="3200" dirty="0">
                <a:latin typeface="Times New Roman" pitchFamily="18" charset="0"/>
                <a:cs typeface="Times New Roman" pitchFamily="18" charset="0"/>
              </a:rPr>
              <a:t>Angular deformities of the skeleton especially of the limbs. Such problem is common in very young camels </a:t>
            </a:r>
            <a:r>
              <a:rPr lang="en-US" sz="3200" dirty="0" smtClean="0">
                <a:latin typeface="Times New Roman" pitchFamily="18" charset="0"/>
                <a:cs typeface="Times New Roman" pitchFamily="18" charset="0"/>
              </a:rPr>
              <a:t>legs : angular </a:t>
            </a:r>
            <a:r>
              <a:rPr lang="en-US" sz="3200" dirty="0">
                <a:latin typeface="Times New Roman" pitchFamily="18" charset="0"/>
                <a:cs typeface="Times New Roman" pitchFamily="18" charset="0"/>
              </a:rPr>
              <a:t>deformity of the </a:t>
            </a:r>
            <a:r>
              <a:rPr lang="en-US" sz="3200" dirty="0" smtClean="0">
                <a:latin typeface="Times New Roman" pitchFamily="18" charset="0"/>
                <a:cs typeface="Times New Roman" pitchFamily="18" charset="0"/>
              </a:rPr>
              <a:t>fetlock</a:t>
            </a:r>
          </a:p>
          <a:p>
            <a:pPr lvl="1" algn="just"/>
            <a:r>
              <a:rPr lang="en-US" sz="3200" dirty="0" err="1" smtClean="0">
                <a:latin typeface="Times New Roman" pitchFamily="18" charset="0"/>
                <a:cs typeface="Times New Roman" pitchFamily="18" charset="0"/>
              </a:rPr>
              <a:t>Hyperflexion</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of the fetlock due to extreme contraction of the flexor </a:t>
            </a:r>
            <a:r>
              <a:rPr lang="en-US" sz="3200" dirty="0" smtClean="0">
                <a:latin typeface="Times New Roman" pitchFamily="18" charset="0"/>
                <a:cs typeface="Times New Roman" pitchFamily="18" charset="0"/>
              </a:rPr>
              <a:t>tendons</a:t>
            </a:r>
          </a:p>
          <a:p>
            <a:pPr algn="just"/>
            <a:endParaRPr lang="en-US"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0"/>
            <a:ext cx="3810000" cy="6477000"/>
          </a:xfrm>
        </p:spPr>
        <p:txBody>
          <a:bodyPr>
            <a:noAutofit/>
          </a:bodyPr>
          <a:lstStyle/>
          <a:p>
            <a:pPr algn="just"/>
            <a:endParaRPr lang="en-US" sz="20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Bruising knees which is most commonly seen in large sized and huge camels</a:t>
            </a:r>
          </a:p>
          <a:p>
            <a:pPr lvl="0" algn="just">
              <a:buNone/>
            </a:pPr>
            <a:endParaRPr lang="en-US" sz="2400" dirty="0" smtClean="0">
              <a:latin typeface="Times New Roman" pitchFamily="18" charset="0"/>
              <a:cs typeface="Times New Roman" pitchFamily="18" charset="0"/>
            </a:endParaRPr>
          </a:p>
          <a:p>
            <a:pPr lvl="0" algn="just"/>
            <a:r>
              <a:rPr lang="en-US" sz="2400" dirty="0" smtClean="0">
                <a:latin typeface="Times New Roman" pitchFamily="18" charset="0"/>
                <a:cs typeface="Times New Roman" pitchFamily="18" charset="0"/>
              </a:rPr>
              <a:t>Narrow chest which can be related to nutritional deficiencies during the early post-natal growth stages. Narrow chest can predispose to other problems like bruising elbows which may result in injury impairing the working ability of the animal</a:t>
            </a:r>
          </a:p>
          <a:p>
            <a:pPr algn="just"/>
            <a:endParaRPr lang="en-US" sz="2000"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648200" y="1524000"/>
            <a:ext cx="4343400"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Age and average duration for work</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5486400"/>
          </a:xfrm>
        </p:spPr>
        <p:txBody>
          <a:bodyPr>
            <a:noAutofit/>
          </a:bodyPr>
          <a:lstStyle/>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Young </a:t>
            </a:r>
            <a:r>
              <a:rPr lang="en-US" sz="2800" dirty="0">
                <a:latin typeface="Times New Roman" pitchFamily="18" charset="0"/>
                <a:cs typeface="Times New Roman" pitchFamily="18" charset="0"/>
              </a:rPr>
              <a:t>animals should be trained to handling from the earliest age. Young camels should be first loaded with empty saddles and later with some load on it </a:t>
            </a:r>
            <a:r>
              <a:rPr lang="en-US" sz="2800" dirty="0" err="1">
                <a:latin typeface="Times New Roman" pitchFamily="18" charset="0"/>
                <a:cs typeface="Times New Roman" pitchFamily="18" charset="0"/>
              </a:rPr>
              <a:t>i.e</a:t>
            </a:r>
            <a:r>
              <a:rPr lang="en-US" sz="2800" dirty="0">
                <a:latin typeface="Times New Roman" pitchFamily="18" charset="0"/>
                <a:cs typeface="Times New Roman" pitchFamily="18" charset="0"/>
              </a:rPr>
              <a:t> with gradual increment the load. However, camels should not brought to full work until they are 6 years of age</a:t>
            </a:r>
            <a:r>
              <a:rPr lang="en-US" sz="2800" dirty="0" smtClean="0">
                <a:latin typeface="Times New Roman" pitchFamily="18" charset="0"/>
                <a:cs typeface="Times New Roman" pitchFamily="18" charset="0"/>
              </a:rPr>
              <a:t>.</a:t>
            </a:r>
          </a:p>
          <a:p>
            <a:pPr algn="just">
              <a:buNone/>
            </a:pPr>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The average duration of work in camels should not exceed 6 hours per </a:t>
            </a:r>
            <a:r>
              <a:rPr lang="en-US" sz="2800" dirty="0" smtClean="0">
                <a:latin typeface="Times New Roman" pitchFamily="18" charset="0"/>
                <a:cs typeface="Times New Roman" pitchFamily="18" charset="0"/>
              </a:rPr>
              <a:t>day. Over </a:t>
            </a:r>
            <a:r>
              <a:rPr lang="en-US" sz="2800" dirty="0">
                <a:latin typeface="Times New Roman" pitchFamily="18" charset="0"/>
                <a:cs typeface="Times New Roman" pitchFamily="18" charset="0"/>
              </a:rPr>
              <a:t>working leads to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stress.</a:t>
            </a:r>
          </a:p>
          <a:p>
            <a:pPr algn="just">
              <a:buNone/>
            </a:pP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algn="just">
              <a:buNone/>
            </a:pPr>
            <a:r>
              <a:rPr lang="en-US" sz="2800" dirty="0">
                <a:latin typeface="Times New Roman" pitchFamily="18" charset="0"/>
                <a:cs typeface="Times New Roman" pitchFamily="18" charset="0"/>
              </a:rPr>
              <a:t> </a:t>
            </a:r>
          </a:p>
          <a:p>
            <a:pPr algn="just"/>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5592763"/>
          </a:xfrm>
        </p:spPr>
        <p:txBody>
          <a:bodyPr/>
          <a:lstStyle/>
          <a:p>
            <a:r>
              <a:rPr lang="en-US" dirty="0" smtClean="0">
                <a:latin typeface="Times New Roman" pitchFamily="18" charset="0"/>
                <a:cs typeface="Times New Roman" pitchFamily="18" charset="0"/>
              </a:rPr>
              <a:t>Working camels need to be retired from work for a definite period each year. This is usually during the rainy season when the conditions for work are difficult</a:t>
            </a:r>
          </a:p>
          <a:p>
            <a:endParaRPr lang="en-US" dirty="0"/>
          </a:p>
        </p:txBody>
      </p:sp>
      <p:pic>
        <p:nvPicPr>
          <p:cNvPr id="4" name="Picture 3" descr="Camel and Calf"/>
          <p:cNvPicPr/>
          <p:nvPr/>
        </p:nvPicPr>
        <p:blipFill>
          <a:blip r:embed="rId2" cstate="print"/>
          <a:srcRect/>
          <a:stretch>
            <a:fillRect/>
          </a:stretch>
        </p:blipFill>
        <p:spPr bwMode="auto">
          <a:xfrm>
            <a:off x="1676400" y="2743200"/>
            <a:ext cx="5105400" cy="329779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001000" cy="609600"/>
          </a:xfrm>
        </p:spPr>
        <p:txBody>
          <a:bodyPr>
            <a:normAutofit fontScale="90000"/>
          </a:bodyPr>
          <a:lstStyle/>
          <a:p>
            <a:r>
              <a:rPr lang="en-US" sz="2800" b="1" dirty="0" smtClean="0">
                <a:latin typeface="Times New Roman" pitchFamily="18" charset="0"/>
                <a:cs typeface="Times New Roman" pitchFamily="18" charset="0"/>
              </a:rPr>
              <a:t>Harnessing or packing</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609600"/>
            <a:ext cx="8305800" cy="5867400"/>
          </a:xfrm>
        </p:spPr>
        <p:txBody>
          <a:bodyPr>
            <a:noAutofit/>
          </a:bodyPr>
          <a:lstStyle/>
          <a:p>
            <a:pPr algn="just"/>
            <a:r>
              <a:rPr lang="en-US" sz="2800" dirty="0" smtClean="0">
                <a:latin typeface="Times New Roman" pitchFamily="18" charset="0"/>
                <a:cs typeface="Times New Roman" pitchFamily="18" charset="0"/>
              </a:rPr>
              <a:t>In </a:t>
            </a:r>
            <a:r>
              <a:rPr lang="en-US" sz="2800" dirty="0">
                <a:latin typeface="Times New Roman" pitchFamily="18" charset="0"/>
                <a:cs typeface="Times New Roman" pitchFamily="18" charset="0"/>
              </a:rPr>
              <a:t>Eastern Africa, camels are mainly used as pack animals. However, the pack saddles </a:t>
            </a:r>
            <a:r>
              <a:rPr lang="en-US" sz="2800" dirty="0" smtClean="0">
                <a:latin typeface="Times New Roman" pitchFamily="18" charset="0"/>
                <a:cs typeface="Times New Roman" pitchFamily="18" charset="0"/>
              </a:rPr>
              <a:t>used </a:t>
            </a:r>
            <a:r>
              <a:rPr lang="en-US" sz="2800" dirty="0">
                <a:latin typeface="Times New Roman" pitchFamily="18" charset="0"/>
                <a:cs typeface="Times New Roman" pitchFamily="18" charset="0"/>
              </a:rPr>
              <a:t>are usually a collection of sticks, ropes and pieces of raw hide. </a:t>
            </a:r>
            <a:endParaRPr lang="en-US" sz="2800" dirty="0" smtClean="0">
              <a:latin typeface="Times New Roman" pitchFamily="18" charset="0"/>
              <a:cs typeface="Times New Roman" pitchFamily="18" charset="0"/>
            </a:endParaRPr>
          </a:p>
          <a:p>
            <a:pPr algn="just"/>
            <a:endParaRPr lang="en-US" sz="2800" dirty="0" smtClean="0">
              <a:latin typeface="Times New Roman" pitchFamily="18" charset="0"/>
              <a:cs typeface="Times New Roman" pitchFamily="18" charset="0"/>
            </a:endParaRPr>
          </a:p>
          <a:p>
            <a:pPr algn="just">
              <a:buNone/>
            </a:pPr>
            <a:endParaRPr lang="en-US" sz="2800" dirty="0" smtClean="0">
              <a:latin typeface="Times New Roman" pitchFamily="18" charset="0"/>
              <a:cs typeface="Times New Roman" pitchFamily="18" charset="0"/>
            </a:endParaRPr>
          </a:p>
          <a:p>
            <a:pPr algn="just">
              <a:buNone/>
            </a:pPr>
            <a:endParaRPr lang="en-US" sz="2800" dirty="0" smtClean="0">
              <a:latin typeface="Times New Roman" pitchFamily="18" charset="0"/>
              <a:cs typeface="Times New Roman" pitchFamily="18" charset="0"/>
            </a:endParaRPr>
          </a:p>
          <a:p>
            <a:pPr algn="just">
              <a:buNone/>
            </a:pPr>
            <a:endParaRPr lang="en-US" sz="2800"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 </a:t>
            </a:r>
          </a:p>
          <a:p>
            <a:pPr algn="just"/>
            <a:endParaRPr lang="en-US" sz="2800" dirty="0">
              <a:latin typeface="Times New Roman" pitchFamily="18" charset="0"/>
              <a:cs typeface="Times New Roman" pitchFamily="18" charset="0"/>
            </a:endParaRPr>
          </a:p>
        </p:txBody>
      </p:sp>
      <p:pic>
        <p:nvPicPr>
          <p:cNvPr id="4" name="Picture 2" descr="C:\Users\Dr Sicay\Pictures\Dabafyed Camel\New folder\DSC08142 - Copy.JPG"/>
          <p:cNvPicPr>
            <a:picLocks noChangeAspect="1" noChangeArrowheads="1"/>
          </p:cNvPicPr>
          <p:nvPr/>
        </p:nvPicPr>
        <p:blipFill>
          <a:blip r:embed="rId2" cstate="print"/>
          <a:srcRect/>
          <a:stretch>
            <a:fillRect/>
          </a:stretch>
        </p:blipFill>
        <p:spPr bwMode="auto">
          <a:xfrm>
            <a:off x="2514600" y="2083904"/>
            <a:ext cx="4114800" cy="4562062"/>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10000"/>
          </a:bodyPr>
          <a:lstStyle/>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Back sore is the most common problem due to inappropriate saddling and packing systems. Saddle sore may result in abscess formation or deep wounds that are usually infested by fly larvae.</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In the traditional management system wounds take several months to years for healing. This is because camel owners usually do not give rest for working camels until the wound heals which causes the suffering of the animal.</a:t>
            </a:r>
          </a:p>
          <a:p>
            <a:pPr>
              <a:buNone/>
            </a:pPr>
            <a:endParaRPr lang="en-US" dirty="0" smtClean="0">
              <a:latin typeface="Times New Roman" pitchFamily="18" charset="0"/>
              <a:cs typeface="Times New Roman" pitchFamily="18" charset="0"/>
            </a:endParaRP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200" b="1" dirty="0" smtClean="0">
                <a:latin typeface="Times New Roman" pitchFamily="18" charset="0"/>
                <a:cs typeface="Times New Roman" pitchFamily="18" charset="0"/>
              </a:rPr>
              <a:t>Control and prevention of back sores</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5059363"/>
          </a:xfrm>
        </p:spPr>
        <p:txBody>
          <a:bodyPr>
            <a:noAutofit/>
          </a:bodyPr>
          <a:lstStyle/>
          <a:p>
            <a:pPr lvl="0" algn="just"/>
            <a:r>
              <a:rPr lang="en-US" sz="2800" dirty="0" smtClean="0">
                <a:latin typeface="Times New Roman" pitchFamily="18" charset="0"/>
                <a:cs typeface="Times New Roman" pitchFamily="18" charset="0"/>
              </a:rPr>
              <a:t>improved </a:t>
            </a:r>
            <a:r>
              <a:rPr lang="en-US" sz="2800" dirty="0">
                <a:latin typeface="Times New Roman" pitchFamily="18" charset="0"/>
                <a:cs typeface="Times New Roman" pitchFamily="18" charset="0"/>
              </a:rPr>
              <a:t>management through use of comfortable harness or saddle with adequate padding</a:t>
            </a:r>
          </a:p>
          <a:p>
            <a:pPr lvl="0" algn="just"/>
            <a:r>
              <a:rPr lang="en-US" sz="2800" dirty="0">
                <a:latin typeface="Times New Roman" pitchFamily="18" charset="0"/>
                <a:cs typeface="Times New Roman" pitchFamily="18" charset="0"/>
              </a:rPr>
              <a:t>good sanitation/hygiene of body surface making contact with the harness</a:t>
            </a:r>
          </a:p>
          <a:p>
            <a:pPr lvl="0" algn="just"/>
            <a:r>
              <a:rPr lang="en-US" sz="2800" dirty="0">
                <a:latin typeface="Times New Roman" pitchFamily="18" charset="0"/>
                <a:cs typeface="Times New Roman" pitchFamily="18" charset="0"/>
              </a:rPr>
              <a:t>proper loading/packing of camels keeping proper balance of the load on the back </a:t>
            </a:r>
          </a:p>
          <a:p>
            <a:pPr lvl="0" algn="just"/>
            <a:r>
              <a:rPr lang="en-US" sz="2800" dirty="0">
                <a:latin typeface="Times New Roman" pitchFamily="18" charset="0"/>
                <a:cs typeface="Times New Roman" pitchFamily="18" charset="0"/>
              </a:rPr>
              <a:t>avoiding use of camels suffering from back/hump sore until healing occurs </a:t>
            </a:r>
          </a:p>
          <a:p>
            <a:pPr lvl="0" algn="just"/>
            <a:r>
              <a:rPr lang="en-US" sz="2800" dirty="0">
                <a:latin typeface="Times New Roman" pitchFamily="18" charset="0"/>
                <a:cs typeface="Times New Roman" pitchFamily="18" charset="0"/>
              </a:rPr>
              <a:t>proper management and handling of wounds/abscesses i.e. wound should be properly treated as early as possible</a:t>
            </a:r>
          </a:p>
          <a:p>
            <a:pPr algn="just"/>
            <a:endParaRPr lang="en-US" sz="28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55637"/>
            <a:ext cx="8229600" cy="5668963"/>
          </a:xfrm>
        </p:spPr>
        <p:txBody>
          <a:bodyPr>
            <a:normAutofit/>
          </a:bodyPr>
          <a:lstStyle/>
          <a:p>
            <a:pPr lvl="2">
              <a:buFont typeface="Wingdings" pitchFamily="2" charset="2"/>
              <a:buChar char="v"/>
            </a:pPr>
            <a:r>
              <a:rPr lang="en-US" sz="2800" dirty="0" smtClean="0">
                <a:latin typeface="Times New Roman" pitchFamily="18" charset="0"/>
                <a:cs typeface="Times New Roman" pitchFamily="18" charset="0"/>
              </a:rPr>
              <a:t>In this case the tissues beneath the skin may be deprived of their blood supply resulting in deeper wounds or injuries due to tissue necrosis.</a:t>
            </a:r>
          </a:p>
          <a:p>
            <a:pPr lvl="2">
              <a:buNone/>
            </a:pPr>
            <a:endParaRPr lang="en-US" sz="2800" dirty="0" smtClean="0">
              <a:latin typeface="Times New Roman" pitchFamily="18" charset="0"/>
              <a:cs typeface="Times New Roman" pitchFamily="18" charset="0"/>
            </a:endParaRPr>
          </a:p>
          <a:p>
            <a:pPr lvl="0">
              <a:buFont typeface="Wingdings" pitchFamily="2" charset="2"/>
              <a:buChar char="Ø"/>
            </a:pPr>
            <a:r>
              <a:rPr lang="en-US" sz="2800" dirty="0" smtClean="0">
                <a:latin typeface="Times New Roman" pitchFamily="18" charset="0"/>
                <a:cs typeface="Times New Roman" pitchFamily="18" charset="0"/>
              </a:rPr>
              <a:t>Inadequate padding under the harness</a:t>
            </a:r>
          </a:p>
          <a:p>
            <a:pPr lvl="0">
              <a:buFont typeface="Wingdings" pitchFamily="2" charset="2"/>
              <a:buChar char="Ø"/>
            </a:pPr>
            <a:r>
              <a:rPr lang="en-US" sz="2800" dirty="0" smtClean="0">
                <a:latin typeface="Times New Roman" pitchFamily="18" charset="0"/>
                <a:cs typeface="Times New Roman" pitchFamily="18" charset="0"/>
              </a:rPr>
              <a:t>Excessive and unbalanced load on the back of pack animals</a:t>
            </a:r>
          </a:p>
          <a:p>
            <a:pPr lvl="0">
              <a:buFont typeface="Wingdings" pitchFamily="2" charset="2"/>
              <a:buChar char="Ø"/>
            </a:pPr>
            <a:r>
              <a:rPr lang="en-US" sz="2800" dirty="0" smtClean="0">
                <a:latin typeface="Times New Roman" pitchFamily="18" charset="0"/>
                <a:cs typeface="Times New Roman" pitchFamily="18" charset="0"/>
              </a:rPr>
              <a:t>Injuries may also occur due to bruising caused by the rough surface of the harness</a:t>
            </a:r>
          </a:p>
          <a:p>
            <a:pPr lvl="0">
              <a:buFont typeface="Wingdings" pitchFamily="2" charset="2"/>
              <a:buChar char="Ø"/>
            </a:pPr>
            <a:r>
              <a:rPr lang="en-US" sz="2800" dirty="0" smtClean="0">
                <a:latin typeface="Times New Roman" pitchFamily="18" charset="0"/>
                <a:cs typeface="Times New Roman" pitchFamily="18" charset="0"/>
              </a:rPr>
              <a:t>Hoof injuries may result when draft animals re made to work on hard surfaces</a:t>
            </a:r>
          </a:p>
          <a:p>
            <a:pPr>
              <a:buNone/>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Autofit/>
          </a:bodyPr>
          <a:lstStyle/>
          <a:p>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Foot care</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8382000" cy="5715000"/>
          </a:xfrm>
        </p:spPr>
        <p:txBody>
          <a:bodyPr>
            <a:normAutofit/>
          </a:bodyPr>
          <a:lstStyle/>
          <a:p>
            <a:pPr algn="just"/>
            <a:r>
              <a:rPr lang="en-US" sz="2800" dirty="0" smtClean="0">
                <a:latin typeface="Times New Roman" pitchFamily="18" charset="0"/>
                <a:cs typeface="Times New Roman" pitchFamily="18" charset="0"/>
              </a:rPr>
              <a:t>In </a:t>
            </a:r>
            <a:r>
              <a:rPr lang="en-US" sz="2800" dirty="0">
                <a:latin typeface="Times New Roman" pitchFamily="18" charset="0"/>
                <a:cs typeface="Times New Roman" pitchFamily="18" charset="0"/>
              </a:rPr>
              <a:t>camels deep solar wound is a common problem in the rainy season due to penetration by foreign bodies. This is because humid and wet weather results in excessive wetting of the solar pad. As a result the foot pad becomes soft </a:t>
            </a:r>
            <a:r>
              <a:rPr lang="en-US" sz="2800" dirty="0" smtClean="0">
                <a:latin typeface="Times New Roman" pitchFamily="18" charset="0"/>
                <a:cs typeface="Times New Roman" pitchFamily="18" charset="0"/>
              </a:rPr>
              <a:t>and susceptible </a:t>
            </a:r>
            <a:r>
              <a:rPr lang="en-US" sz="2800" dirty="0">
                <a:latin typeface="Times New Roman" pitchFamily="18" charset="0"/>
                <a:cs typeface="Times New Roman" pitchFamily="18" charset="0"/>
              </a:rPr>
              <a:t>to physical damage resulting wound</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Excessive growth of the solar (foot) pad is also another common foot problem in camels that are kept on soft soil for extremely long period. Such problem may result in lameness</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just">
              <a:buNone/>
            </a:pPr>
            <a:r>
              <a:rPr lang="en-US" sz="2800" dirty="0">
                <a:latin typeface="Times New Roman" pitchFamily="18" charset="0"/>
                <a:cs typeface="Times New Roman" pitchFamily="18" charset="0"/>
              </a:rPr>
              <a:t> </a:t>
            </a:r>
          </a:p>
        </p:txBody>
      </p:sp>
      <p:pic>
        <p:nvPicPr>
          <p:cNvPr id="4" name="Picture 3" descr="https://images.robertharding.com/preview/RM/RH/HORIZONTAL/"/>
          <p:cNvPicPr/>
          <p:nvPr/>
        </p:nvPicPr>
        <p:blipFill>
          <a:blip r:embed="rId2" cstate="print"/>
          <a:srcRect/>
          <a:stretch>
            <a:fillRect/>
          </a:stretch>
        </p:blipFill>
        <p:spPr bwMode="auto">
          <a:xfrm>
            <a:off x="4343400" y="4876800"/>
            <a:ext cx="3581400" cy="1745297"/>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Control and prevention of foot problems</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lvl="0" algn="just"/>
            <a:r>
              <a:rPr lang="en-US" dirty="0" smtClean="0"/>
              <a:t>camels should not be made to work during the wet/rainy season</a:t>
            </a:r>
          </a:p>
          <a:p>
            <a:pPr lvl="0" algn="just"/>
            <a:r>
              <a:rPr lang="en-US" dirty="0" smtClean="0"/>
              <a:t>avoid camels from grazing on areas with rocky or stony surfaces and thorny vegetation during the humid and wet weather conditions</a:t>
            </a:r>
          </a:p>
          <a:p>
            <a:pPr algn="just"/>
            <a:r>
              <a:rPr lang="en-US" dirty="0" smtClean="0"/>
              <a:t>Keep camels on a fairly hard ground surface to maintain the normal rate of foot pad growth</a:t>
            </a:r>
          </a:p>
          <a:p>
            <a:pPr algn="just"/>
            <a:endParaRPr lang="en-US" dirty="0" smtClean="0"/>
          </a:p>
          <a:p>
            <a:pPr algn="just"/>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Dr Sicay\Pictures\Photo Camel Conference pics by alicia.sully@gmail.com\IMG_6281 camels.JPG"/>
          <p:cNvPicPr>
            <a:picLocks noGrp="1" noChangeAspect="1" noChangeArrowheads="1"/>
          </p:cNvPicPr>
          <p:nvPr>
            <p:ph idx="1"/>
          </p:nvPr>
        </p:nvPicPr>
        <p:blipFill>
          <a:blip r:embed="rId2" cstate="print"/>
          <a:srcRect/>
          <a:stretch>
            <a:fillRect/>
          </a:stretch>
        </p:blipFill>
        <p:spPr bwMode="auto">
          <a:xfrm>
            <a:off x="186928" y="228600"/>
            <a:ext cx="8957072" cy="5971381"/>
          </a:xfrm>
          <a:prstGeom prst="rect">
            <a:avLst/>
          </a:prstGeom>
          <a:noFill/>
        </p:spPr>
      </p:pic>
      <p:sp>
        <p:nvSpPr>
          <p:cNvPr id="5" name="TextBox 4"/>
          <p:cNvSpPr txBox="1"/>
          <p:nvPr/>
        </p:nvSpPr>
        <p:spPr>
          <a:xfrm>
            <a:off x="2209800" y="381000"/>
            <a:ext cx="4572000" cy="1015663"/>
          </a:xfrm>
          <a:prstGeom prst="rect">
            <a:avLst/>
          </a:prstGeom>
          <a:noFill/>
        </p:spPr>
        <p:txBody>
          <a:bodyPr wrap="square" rtlCol="0">
            <a:spAutoFit/>
          </a:bodyPr>
          <a:lstStyle/>
          <a:p>
            <a:pPr algn="ctr"/>
            <a:r>
              <a:rPr lang="en-US" sz="6000" b="1" dirty="0" smtClean="0">
                <a:latin typeface="Times New Roman" pitchFamily="18" charset="0"/>
                <a:cs typeface="Times New Roman" pitchFamily="18" charset="0"/>
              </a:rPr>
              <a:t>Thank you!!!</a:t>
            </a:r>
            <a:endParaRPr lang="en-US" sz="6000" b="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lvl="0">
              <a:buFont typeface="Wingdings" pitchFamily="2" charset="2"/>
              <a:buChar char="Ø"/>
            </a:pPr>
            <a:r>
              <a:rPr lang="en-US" sz="2800" dirty="0" smtClean="0">
                <a:latin typeface="Times New Roman" pitchFamily="18" charset="0"/>
                <a:cs typeface="Times New Roman" pitchFamily="18" charset="0"/>
              </a:rPr>
              <a:t>Injuries may also occur when animals are bitten by inexperienced operator during training </a:t>
            </a:r>
          </a:p>
          <a:p>
            <a:pPr lvl="0">
              <a:buFont typeface="Wingdings" pitchFamily="2" charset="2"/>
              <a:buChar char="Ø"/>
            </a:pPr>
            <a:endParaRPr lang="en-US" sz="2800" dirty="0" smtClean="0">
              <a:latin typeface="Times New Roman" pitchFamily="18" charset="0"/>
              <a:cs typeface="Times New Roman" pitchFamily="18" charset="0"/>
            </a:endParaRPr>
          </a:p>
          <a:p>
            <a:pPr lvl="0">
              <a:buFont typeface="Wingdings" pitchFamily="2" charset="2"/>
              <a:buChar char="Ø"/>
            </a:pPr>
            <a:r>
              <a:rPr lang="en-US" sz="2800" dirty="0" smtClean="0">
                <a:latin typeface="Times New Roman" pitchFamily="18" charset="0"/>
                <a:cs typeface="Times New Roman" pitchFamily="18" charset="0"/>
              </a:rPr>
              <a:t>Using a single harness for different animals. This is due to injury arising from improper fitting of the harness and transmission of certain skin diseases</a:t>
            </a:r>
            <a:r>
              <a:rPr lang="en-US" dirty="0" smtClean="0"/>
              <a:t>.</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Health management practices to prevent specific health problems associated with work</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906963"/>
          </a:xfrm>
        </p:spPr>
        <p:txBody>
          <a:bodyPr>
            <a:noAutofit/>
          </a:bodyPr>
          <a:lstStyle/>
          <a:p>
            <a:pPr lvl="1"/>
            <a:r>
              <a:rPr lang="en-US" dirty="0" smtClean="0">
                <a:latin typeface="Times New Roman" pitchFamily="18" charset="0"/>
                <a:cs typeface="Times New Roman" pitchFamily="18" charset="0"/>
              </a:rPr>
              <a:t>Initial work periods should be short</a:t>
            </a:r>
          </a:p>
          <a:p>
            <a:pPr lvl="1"/>
            <a:r>
              <a:rPr lang="en-US" dirty="0" smtClean="0">
                <a:latin typeface="Times New Roman" pitchFamily="18" charset="0"/>
                <a:cs typeface="Times New Roman" pitchFamily="18" charset="0"/>
              </a:rPr>
              <a:t>The skin that makes contact with the harness should be kept clean</a:t>
            </a:r>
          </a:p>
          <a:p>
            <a:pPr lvl="1"/>
            <a:r>
              <a:rPr lang="en-US" dirty="0" smtClean="0">
                <a:latin typeface="Times New Roman" pitchFamily="18" charset="0"/>
                <a:cs typeface="Times New Roman" pitchFamily="18" charset="0"/>
              </a:rPr>
              <a:t>The harness should have a broad and smooth bearing surface</a:t>
            </a:r>
          </a:p>
          <a:p>
            <a:pPr lvl="1"/>
            <a:r>
              <a:rPr lang="en-US" dirty="0" smtClean="0">
                <a:latin typeface="Times New Roman" pitchFamily="18" charset="0"/>
                <a:cs typeface="Times New Roman" pitchFamily="18" charset="0"/>
              </a:rPr>
              <a:t>The skin should be greased when animals are used for traction are made to work during the rain</a:t>
            </a:r>
          </a:p>
          <a:p>
            <a:pPr lvl="1"/>
            <a:r>
              <a:rPr lang="en-US" dirty="0" smtClean="0">
                <a:latin typeface="Times New Roman" pitchFamily="18" charset="0"/>
                <a:cs typeface="Times New Roman" pitchFamily="18" charset="0"/>
              </a:rPr>
              <a:t>Draft animals need to be shod if they are used on hard surfaces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lvl="1"/>
            <a:r>
              <a:rPr lang="en-US" dirty="0" smtClean="0">
                <a:latin typeface="Times New Roman" pitchFamily="18" charset="0"/>
                <a:cs typeface="Times New Roman" pitchFamily="18" charset="0"/>
              </a:rPr>
              <a:t>Proper wound management whenever it occurs</a:t>
            </a:r>
          </a:p>
          <a:p>
            <a:pPr lvl="1"/>
            <a:r>
              <a:rPr lang="en-US" dirty="0" smtClean="0">
                <a:latin typeface="Times New Roman" pitchFamily="18" charset="0"/>
                <a:cs typeface="Times New Roman" pitchFamily="18" charset="0"/>
              </a:rPr>
              <a:t>Avoid use of too young animals for work particularly bulls</a:t>
            </a:r>
          </a:p>
          <a:p>
            <a:pPr lvl="1"/>
            <a:r>
              <a:rPr lang="en-US" dirty="0" smtClean="0">
                <a:latin typeface="Times New Roman" pitchFamily="18" charset="0"/>
                <a:cs typeface="Times New Roman" pitchFamily="18" charset="0"/>
              </a:rPr>
              <a:t>Avoid use of the same harness for different animals i.e. harnesses should be individually made to avoid transmission of skin diseases</a:t>
            </a:r>
          </a:p>
          <a:p>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atin typeface="Times New Roman" pitchFamily="18" charset="0"/>
                <a:cs typeface="Times New Roman" pitchFamily="18" charset="0"/>
              </a:rPr>
              <a:t>Care and management of draft animal</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791200"/>
          </a:xfrm>
        </p:spPr>
        <p:txBody>
          <a:bodyPr>
            <a:normAutofit/>
          </a:bodyPr>
          <a:lstStyle/>
          <a:p>
            <a:pPr>
              <a:buNone/>
            </a:pPr>
            <a:r>
              <a:rPr lang="en-US" sz="2800" b="1"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Although draft animal management and husbandry is almost the same as for other animals, there are special features that make their management slightly to be different. These include:</a:t>
            </a:r>
          </a:p>
          <a:p>
            <a:pPr lvl="1"/>
            <a:r>
              <a:rPr lang="en-US" dirty="0" smtClean="0">
                <a:latin typeface="Times New Roman" pitchFamily="18" charset="0"/>
                <a:cs typeface="Times New Roman" pitchFamily="18" charset="0"/>
              </a:rPr>
              <a:t>Draft animals have to able to work when they might be the least able to do so i.e. at the end of the dry season when feed resources are scarce</a:t>
            </a:r>
          </a:p>
          <a:p>
            <a:pPr lvl="1"/>
            <a:r>
              <a:rPr lang="en-US" dirty="0" smtClean="0">
                <a:latin typeface="Times New Roman" pitchFamily="18" charset="0"/>
                <a:cs typeface="Times New Roman" pitchFamily="18" charset="0"/>
              </a:rPr>
              <a:t>Husbandry practices such as vaccination and mating of draft cows need to be timed considering work requirements</a:t>
            </a:r>
          </a:p>
          <a:p>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2620</TotalTime>
  <Words>2979</Words>
  <Application>Microsoft Office PowerPoint</Application>
  <PresentationFormat>On-screen Show (4:3)</PresentationFormat>
  <Paragraphs>218</Paragraphs>
  <Slides>52</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9" baseType="lpstr">
      <vt:lpstr>Arial</vt:lpstr>
      <vt:lpstr>Calibri</vt:lpstr>
      <vt:lpstr>Gill Sans MT</vt:lpstr>
      <vt:lpstr>Times New Roman</vt:lpstr>
      <vt:lpstr>Wingdings</vt:lpstr>
      <vt:lpstr>Office Theme</vt:lpstr>
      <vt:lpstr>Photo Editor Photo</vt:lpstr>
      <vt:lpstr>Donkey paired with ox for ploughing </vt:lpstr>
      <vt:lpstr>PowerPoint Presentation</vt:lpstr>
      <vt:lpstr> Health problems associated with work   </vt:lpstr>
      <vt:lpstr>PowerPoint Presentation</vt:lpstr>
      <vt:lpstr>PowerPoint Presentation</vt:lpstr>
      <vt:lpstr>PowerPoint Presentation</vt:lpstr>
      <vt:lpstr>  Health management practices to prevent specific health problems associated with work   </vt:lpstr>
      <vt:lpstr>PowerPoint Presentation</vt:lpstr>
      <vt:lpstr>Care and management of draft animal </vt:lpstr>
      <vt:lpstr>PowerPoint Presentation</vt:lpstr>
      <vt:lpstr>Management of work oxen </vt:lpstr>
      <vt:lpstr>Selection of work oxen </vt:lpstr>
      <vt:lpstr>Training of work oxen</vt:lpstr>
      <vt:lpstr>Time and duration of work</vt:lpstr>
      <vt:lpstr>Avoiding seasonal use of draft oxen</vt:lpstr>
      <vt:lpstr>Care of the feet</vt:lpstr>
      <vt:lpstr>PowerPoint Presentation</vt:lpstr>
      <vt:lpstr> Castration of working bulls</vt:lpstr>
      <vt:lpstr>PowerPoint Presentation</vt:lpstr>
      <vt:lpstr>Improving the genetic potential for  power output in cattle</vt:lpstr>
      <vt:lpstr>PowerPoint Presentation</vt:lpstr>
      <vt:lpstr>Management of working Equidae </vt:lpstr>
      <vt:lpstr>PowerPoint Presentation</vt:lpstr>
      <vt:lpstr>PowerPoint Presentation</vt:lpstr>
      <vt:lpstr>Hoof trimming Tools/Farrier kit</vt:lpstr>
      <vt:lpstr>PowerPoint Presentation</vt:lpstr>
      <vt:lpstr>Shoeing </vt:lpstr>
      <vt:lpstr>PowerPoint Presentation</vt:lpstr>
      <vt:lpstr>What?</vt:lpstr>
      <vt:lpstr>Maintaining proper hoof moisture </vt:lpstr>
      <vt:lpstr>PowerPoint Presentation</vt:lpstr>
      <vt:lpstr> Grooming </vt:lpstr>
      <vt:lpstr>PowerPoint Presentation</vt:lpstr>
      <vt:lpstr> Use of proper harnesses </vt:lpstr>
      <vt:lpstr>PowerPoint Presentation</vt:lpstr>
      <vt:lpstr>PowerPoint Presentation</vt:lpstr>
      <vt:lpstr>PowerPoint Presentation</vt:lpstr>
      <vt:lpstr>Management of draft camels </vt:lpstr>
      <vt:lpstr>Castration </vt:lpstr>
      <vt:lpstr>PowerPoint Presentation</vt:lpstr>
      <vt:lpstr>PowerPoint Presentation</vt:lpstr>
      <vt:lpstr>PowerPoint Presentation</vt:lpstr>
      <vt:lpstr>Selection of working camels </vt:lpstr>
      <vt:lpstr>PowerPoint Presentation</vt:lpstr>
      <vt:lpstr> Age and average duration for work </vt:lpstr>
      <vt:lpstr>PowerPoint Presentation</vt:lpstr>
      <vt:lpstr>Harnessing or packing </vt:lpstr>
      <vt:lpstr>PowerPoint Presentation</vt:lpstr>
      <vt:lpstr>Control and prevention of back sores</vt:lpstr>
      <vt:lpstr> Foot care </vt:lpstr>
      <vt:lpstr> Control and prevention of foot problems </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Shiferaw</dc:creator>
  <cp:lastModifiedBy>User</cp:lastModifiedBy>
  <cp:revision>73</cp:revision>
  <dcterms:created xsi:type="dcterms:W3CDTF">2012-05-04T19:06:40Z</dcterms:created>
  <dcterms:modified xsi:type="dcterms:W3CDTF">2020-06-10T05:46:00Z</dcterms:modified>
</cp:coreProperties>
</file>