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73" r:id="rId2"/>
    <p:sldId id="374" r:id="rId3"/>
    <p:sldId id="332" r:id="rId4"/>
    <p:sldId id="333" r:id="rId5"/>
    <p:sldId id="335" r:id="rId6"/>
    <p:sldId id="394" r:id="rId7"/>
    <p:sldId id="393" r:id="rId8"/>
    <p:sldId id="376" r:id="rId9"/>
    <p:sldId id="336" r:id="rId10"/>
    <p:sldId id="357" r:id="rId11"/>
    <p:sldId id="358" r:id="rId12"/>
    <p:sldId id="338" r:id="rId13"/>
    <p:sldId id="339" r:id="rId14"/>
    <p:sldId id="395" r:id="rId15"/>
    <p:sldId id="340" r:id="rId16"/>
    <p:sldId id="379" r:id="rId17"/>
    <p:sldId id="341" r:id="rId18"/>
    <p:sldId id="382" r:id="rId19"/>
    <p:sldId id="384" r:id="rId20"/>
    <p:sldId id="388" r:id="rId21"/>
    <p:sldId id="390" r:id="rId22"/>
    <p:sldId id="342" r:id="rId23"/>
    <p:sldId id="392" r:id="rId24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D7664-195D-4A83-8E65-5F85C34B04F0}" type="datetimeFigureOut">
              <a:rPr lang="en-IN" smtClean="0"/>
              <a:pPr/>
              <a:t>03-01-2017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C6098-3AAF-453E-AE5D-4AF4AD5BB8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9DDA-36FD-43D0-8C42-72F94B5E44D2}" type="datetimeFigureOut">
              <a:rPr lang="en-IN" smtClean="0"/>
              <a:pPr/>
              <a:t>03-01-2017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B1F54-5395-4987-B875-F77AB7A0B9E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>
                <a:latin typeface="Times New Roman" pitchFamily="18" charset="0"/>
                <a:cs typeface="Times New Roman" pitchFamily="18" charset="0"/>
              </a:rPr>
              <a:t>Translation </a:t>
            </a:r>
            <a:endParaRPr lang="en-S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pPr marL="371475" indent="-371475" algn="just">
              <a:buFont typeface="Wingdings" pitchFamily="2" charset="2"/>
              <a:buChar char="Ø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flow of genetic information in cells is from DNA to RNA to protein. 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71475" indent="-371475" algn="just">
              <a:buFont typeface="Wingdings" pitchFamily="2" charset="2"/>
              <a:buChar char="Ø"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  Translation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mRNA —&gt; protein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in which the mRNA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sequence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is decoded (translated) into an amino acid sequence. 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sequence of nucleotides in a gene (DNA) specifies the sequence of nucleotides in a molecule of messenger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RNA</a:t>
            </a:r>
          </a:p>
          <a:p>
            <a:pPr algn="just"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sequence of nucleotides in the mRNA specifies the sequence of amino acids in the polypeptide chain.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334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tRNA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066800"/>
            <a:ext cx="51053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80000"/>
              </a:lnSpc>
            </a:pPr>
            <a:r>
              <a:rPr lang="en-IN" sz="3200" b="1" dirty="0" smtClean="0"/>
              <a:t/>
            </a:r>
            <a:br>
              <a:rPr lang="en-IN" sz="3200" b="1" dirty="0" smtClean="0"/>
            </a:b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Protein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Biosynthesis </a:t>
            </a:r>
            <a:br>
              <a:rPr lang="en-IN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/>
          <a:lstStyle/>
          <a:p>
            <a:pPr algn="just">
              <a:lnSpc>
                <a:spcPct val="200000"/>
              </a:lnSpc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Takes Place in Five Stages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Activation of amino acids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Initiation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Enlongation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Termination and release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Folding and Posttranslational Processing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Activation of Amino Acids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4876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the synthesis of a polypeptide with a defined sequence, two fundamental chemical requirements must be met: 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carboxyl group of each amino acid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must be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activated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to facilitate formation of a peptide bond, 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link must be established between each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amino acid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in the mRNA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that encodes 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200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Attaching the right amino acid to the right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tRNA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critical.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This reaction takes place in the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cytosol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not on the ribosome.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Each of the 20 amino acids is covalently attached to a specific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tRNA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at the expense of ATP energy, using Mg2+ dependent activating enzymes known as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aminoacyltRNA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synthetases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When attached to their amino acid (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aminoacylated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)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tRNAs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are said to be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“charged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Initiation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mRNA bearing the code for the polypeptide to be made binds to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two smaller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ribosomal subunits and to the initiating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aminoacyl-tRNA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large ribosomal subunit then binds to form an initiation complex. </a:t>
            </a:r>
          </a:p>
          <a:p>
            <a:pPr algn="just">
              <a:buFont typeface="Wingdings" pitchFamily="2" charset="2"/>
              <a:buChar char="ü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initiating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aminoacyl-tRNA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base pairs with the mRNA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codon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that signals the beginning of the polypeptide. </a:t>
            </a:r>
          </a:p>
          <a:p>
            <a:pPr algn="just">
              <a:buFont typeface="Wingdings" pitchFamily="2" charset="2"/>
              <a:buChar char="ü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process, which requires GTP, is promoted by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cytosolic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proteins called 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initiation factors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9588" y="3276600"/>
            <a:ext cx="3175000" cy="1776413"/>
            <a:chOff x="0" y="2064"/>
            <a:chExt cx="2000" cy="1119"/>
          </a:xfrm>
        </p:grpSpPr>
        <p:sp>
          <p:nvSpPr>
            <p:cNvPr id="22552" name="Freeform 3"/>
            <p:cNvSpPr>
              <a:spLocks/>
            </p:cNvSpPr>
            <p:nvPr/>
          </p:nvSpPr>
          <p:spPr bwMode="auto">
            <a:xfrm>
              <a:off x="432" y="2064"/>
              <a:ext cx="1568" cy="1119"/>
            </a:xfrm>
            <a:custGeom>
              <a:avLst/>
              <a:gdLst>
                <a:gd name="T0" fmla="*/ 384 w 1399"/>
                <a:gd name="T1" fmla="*/ 1064 h 1119"/>
                <a:gd name="T2" fmla="*/ 96 w 1399"/>
                <a:gd name="T3" fmla="*/ 920 h 1119"/>
                <a:gd name="T4" fmla="*/ 96 w 1399"/>
                <a:gd name="T5" fmla="*/ 488 h 1119"/>
                <a:gd name="T6" fmla="*/ 672 w 1399"/>
                <a:gd name="T7" fmla="*/ 8 h 1119"/>
                <a:gd name="T8" fmla="*/ 1296 w 1399"/>
                <a:gd name="T9" fmla="*/ 440 h 1119"/>
                <a:gd name="T10" fmla="*/ 1248 w 1399"/>
                <a:gd name="T11" fmla="*/ 1016 h 1119"/>
                <a:gd name="T12" fmla="*/ 384 w 1399"/>
                <a:gd name="T13" fmla="*/ 1064 h 1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9"/>
                <a:gd name="T22" fmla="*/ 0 h 1119"/>
                <a:gd name="T23" fmla="*/ 1399 w 1399"/>
                <a:gd name="T24" fmla="*/ 1119 h 1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9" h="1119">
                  <a:moveTo>
                    <a:pt x="384" y="1064"/>
                  </a:moveTo>
                  <a:cubicBezTo>
                    <a:pt x="192" y="1048"/>
                    <a:pt x="144" y="1016"/>
                    <a:pt x="96" y="920"/>
                  </a:cubicBezTo>
                  <a:cubicBezTo>
                    <a:pt x="48" y="824"/>
                    <a:pt x="0" y="639"/>
                    <a:pt x="96" y="488"/>
                  </a:cubicBezTo>
                  <a:cubicBezTo>
                    <a:pt x="191" y="336"/>
                    <a:pt x="472" y="15"/>
                    <a:pt x="672" y="8"/>
                  </a:cubicBezTo>
                  <a:cubicBezTo>
                    <a:pt x="871" y="0"/>
                    <a:pt x="1200" y="272"/>
                    <a:pt x="1296" y="440"/>
                  </a:cubicBezTo>
                  <a:cubicBezTo>
                    <a:pt x="1391" y="607"/>
                    <a:pt x="1399" y="912"/>
                    <a:pt x="1248" y="1016"/>
                  </a:cubicBezTo>
                  <a:cubicBezTo>
                    <a:pt x="1096" y="1119"/>
                    <a:pt x="576" y="1080"/>
                    <a:pt x="384" y="1064"/>
                  </a:cubicBezTo>
                  <a:close/>
                </a:path>
              </a:pathLst>
            </a:custGeom>
            <a:gradFill rotWithShape="0">
              <a:gsLst>
                <a:gs pos="0">
                  <a:srgbClr val="5E4700"/>
                </a:gs>
                <a:gs pos="100000">
                  <a:srgbClr val="CC99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553" name="Freeform 4"/>
            <p:cNvSpPr>
              <a:spLocks/>
            </p:cNvSpPr>
            <p:nvPr/>
          </p:nvSpPr>
          <p:spPr bwMode="auto">
            <a:xfrm>
              <a:off x="985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554" name="Freeform 5"/>
            <p:cNvSpPr>
              <a:spLocks/>
            </p:cNvSpPr>
            <p:nvPr/>
          </p:nvSpPr>
          <p:spPr bwMode="auto">
            <a:xfrm>
              <a:off x="1321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555" name="Freeform 6"/>
            <p:cNvSpPr>
              <a:spLocks/>
            </p:cNvSpPr>
            <p:nvPr/>
          </p:nvSpPr>
          <p:spPr bwMode="auto">
            <a:xfrm>
              <a:off x="672" y="2400"/>
              <a:ext cx="288" cy="480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556" name="Text Box 7"/>
            <p:cNvSpPr txBox="1">
              <a:spLocks noChangeArrowheads="1"/>
            </p:cNvSpPr>
            <p:nvPr/>
          </p:nvSpPr>
          <p:spPr bwMode="auto">
            <a:xfrm>
              <a:off x="1321" y="229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2557" name="Text Box 8"/>
            <p:cNvSpPr txBox="1">
              <a:spLocks noChangeArrowheads="1"/>
            </p:cNvSpPr>
            <p:nvPr/>
          </p:nvSpPr>
          <p:spPr bwMode="auto">
            <a:xfrm>
              <a:off x="720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2558" name="Text Box 9"/>
            <p:cNvSpPr txBox="1">
              <a:spLocks noChangeArrowheads="1"/>
            </p:cNvSpPr>
            <p:nvPr/>
          </p:nvSpPr>
          <p:spPr bwMode="auto">
            <a:xfrm>
              <a:off x="0" y="2400"/>
              <a:ext cx="586" cy="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Large subunit</a:t>
              </a:r>
            </a:p>
          </p:txBody>
        </p:sp>
        <p:sp>
          <p:nvSpPr>
            <p:cNvPr id="22559" name="Text Box 10"/>
            <p:cNvSpPr txBox="1">
              <a:spLocks noChangeArrowheads="1"/>
            </p:cNvSpPr>
            <p:nvPr/>
          </p:nvSpPr>
          <p:spPr bwMode="auto">
            <a:xfrm>
              <a:off x="975" y="2294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09600" y="4876800"/>
            <a:ext cx="3113088" cy="798513"/>
            <a:chOff x="63" y="3072"/>
            <a:chExt cx="1961" cy="503"/>
          </a:xfrm>
        </p:grpSpPr>
        <p:sp>
          <p:nvSpPr>
            <p:cNvPr id="22547" name="Text Box 12"/>
            <p:cNvSpPr txBox="1">
              <a:spLocks noChangeArrowheads="1"/>
            </p:cNvSpPr>
            <p:nvPr/>
          </p:nvSpPr>
          <p:spPr bwMode="auto">
            <a:xfrm>
              <a:off x="63" y="3184"/>
              <a:ext cx="586" cy="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Small subunit</a:t>
              </a: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593" y="3072"/>
              <a:ext cx="1431" cy="503"/>
              <a:chOff x="593" y="3072"/>
              <a:chExt cx="1431" cy="503"/>
            </a:xfrm>
          </p:grpSpPr>
          <p:sp>
            <p:nvSpPr>
              <p:cNvPr id="22549" name="Freeform 14"/>
              <p:cNvSpPr>
                <a:spLocks/>
              </p:cNvSpPr>
              <p:nvPr/>
            </p:nvSpPr>
            <p:spPr bwMode="auto">
              <a:xfrm>
                <a:off x="593" y="3072"/>
                <a:ext cx="1431" cy="503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31"/>
                  <a:gd name="T34" fmla="*/ 0 h 503"/>
                  <a:gd name="T35" fmla="*/ 1431 w 1431"/>
                  <a:gd name="T36" fmla="*/ 503 h 5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E4700"/>
                  </a:gs>
                  <a:gs pos="100000">
                    <a:srgbClr val="CC99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550" name="Freeform 15"/>
              <p:cNvSpPr>
                <a:spLocks/>
              </p:cNvSpPr>
              <p:nvPr/>
            </p:nvSpPr>
            <p:spPr bwMode="auto">
              <a:xfrm>
                <a:off x="1322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551" name="Freeform 16"/>
              <p:cNvSpPr>
                <a:spLocks/>
              </p:cNvSpPr>
              <p:nvPr/>
            </p:nvSpPr>
            <p:spPr bwMode="auto">
              <a:xfrm>
                <a:off x="985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sp>
        <p:nvSpPr>
          <p:cNvPr id="22532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Translation - Initiation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422400" y="2590800"/>
            <a:ext cx="1179513" cy="2220913"/>
            <a:chOff x="2160" y="1632"/>
            <a:chExt cx="743" cy="1399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160" y="1632"/>
              <a:ext cx="689" cy="1337"/>
              <a:chOff x="2160" y="1632"/>
              <a:chExt cx="689" cy="1337"/>
            </a:xfrm>
          </p:grpSpPr>
          <p:sp>
            <p:nvSpPr>
              <p:cNvPr id="22542" name="Line 20"/>
              <p:cNvSpPr>
                <a:spLocks noChangeShapeType="1"/>
              </p:cNvSpPr>
              <p:nvPr/>
            </p:nvSpPr>
            <p:spPr bwMode="auto">
              <a:xfrm>
                <a:off x="2352" y="1824"/>
                <a:ext cx="48" cy="48"/>
              </a:xfrm>
              <a:prstGeom prst="line">
                <a:avLst/>
              </a:prstGeom>
              <a:noFill/>
              <a:ln w="38100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2460" y="1819"/>
                <a:ext cx="389" cy="1150"/>
                <a:chOff x="2844" y="1339"/>
                <a:chExt cx="389" cy="1150"/>
              </a:xfrm>
            </p:grpSpPr>
            <p:sp>
              <p:nvSpPr>
                <p:cNvPr id="19478" name="Rectangle 22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19479" name="Rectangle 23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sp>
            <p:nvSpPr>
              <p:cNvPr id="22544" name="Oval 24"/>
              <p:cNvSpPr>
                <a:spLocks noChangeArrowheads="1"/>
              </p:cNvSpPr>
              <p:nvPr/>
            </p:nvSpPr>
            <p:spPr bwMode="auto">
              <a:xfrm>
                <a:off x="2160" y="1632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fMet</a:t>
                </a:r>
              </a:p>
            </p:txBody>
          </p:sp>
        </p:grpSp>
        <p:sp>
          <p:nvSpPr>
            <p:cNvPr id="22541" name="Text Box 25"/>
            <p:cNvSpPr txBox="1">
              <a:spLocks noChangeArrowheads="1"/>
            </p:cNvSpPr>
            <p:nvPr/>
          </p:nvSpPr>
          <p:spPr bwMode="auto">
            <a:xfrm>
              <a:off x="2544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UAC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914400" y="4724400"/>
            <a:ext cx="7862888" cy="639763"/>
            <a:chOff x="576" y="2976"/>
            <a:chExt cx="4953" cy="403"/>
          </a:xfrm>
        </p:grpSpPr>
        <p:sp>
          <p:nvSpPr>
            <p:cNvPr id="22535" name="Line 27"/>
            <p:cNvSpPr>
              <a:spLocks noChangeShapeType="1"/>
            </p:cNvSpPr>
            <p:nvPr/>
          </p:nvSpPr>
          <p:spPr bwMode="auto">
            <a:xfrm>
              <a:off x="768" y="3145"/>
              <a:ext cx="4496" cy="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6" name="Text Box 28"/>
            <p:cNvSpPr txBox="1">
              <a:spLocks noChangeArrowheads="1"/>
            </p:cNvSpPr>
            <p:nvPr/>
          </p:nvSpPr>
          <p:spPr bwMode="auto">
            <a:xfrm>
              <a:off x="701" y="2976"/>
              <a:ext cx="475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GAG...CU</a:t>
              </a:r>
              <a:r>
                <a:rPr lang="en-US" sz="1400" b="1">
                  <a:solidFill>
                    <a:srgbClr val="FF99CC"/>
                  </a:solidFill>
                </a:rPr>
                <a:t>-AUG--UUC--CUU--AGU--GGU--AGA--GCU--GUA--UGA-</a:t>
              </a:r>
              <a:r>
                <a:rPr lang="en-US" sz="1400" b="1">
                  <a:solidFill>
                    <a:schemeClr val="accent1"/>
                  </a:solidFill>
                </a:rPr>
                <a:t>AT GCA...T</a:t>
              </a:r>
              <a:r>
                <a:rPr lang="en-US" sz="1400" b="1">
                  <a:solidFill>
                    <a:srgbClr val="660033"/>
                  </a:solidFill>
                </a:rPr>
                <a:t>AAAAAA</a:t>
              </a:r>
              <a:endParaRPr lang="en-US" sz="1400" b="1">
                <a:solidFill>
                  <a:schemeClr val="accent1"/>
                </a:solidFill>
              </a:endParaRPr>
            </a:p>
          </p:txBody>
        </p:sp>
        <p:sp>
          <p:nvSpPr>
            <p:cNvPr id="22537" name="Text Box 29"/>
            <p:cNvSpPr txBox="1">
              <a:spLocks noChangeArrowheads="1"/>
            </p:cNvSpPr>
            <p:nvPr/>
          </p:nvSpPr>
          <p:spPr bwMode="auto">
            <a:xfrm>
              <a:off x="576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5’</a:t>
              </a:r>
            </a:p>
          </p:txBody>
        </p:sp>
        <p:sp>
          <p:nvSpPr>
            <p:cNvPr id="22538" name="Text Box 30"/>
            <p:cNvSpPr txBox="1">
              <a:spLocks noChangeArrowheads="1"/>
            </p:cNvSpPr>
            <p:nvPr/>
          </p:nvSpPr>
          <p:spPr bwMode="auto">
            <a:xfrm>
              <a:off x="742" y="3167"/>
              <a:ext cx="49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CC0099"/>
                  </a:solidFill>
                </a:rPr>
                <a:t>mRNA</a:t>
              </a:r>
            </a:p>
          </p:txBody>
        </p:sp>
        <p:sp>
          <p:nvSpPr>
            <p:cNvPr id="22539" name="Text Box 31"/>
            <p:cNvSpPr txBox="1">
              <a:spLocks noChangeArrowheads="1"/>
            </p:cNvSpPr>
            <p:nvPr/>
          </p:nvSpPr>
          <p:spPr bwMode="auto">
            <a:xfrm>
              <a:off x="5280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3’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Elongation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nascent polypeptide is lengthened by covalent attachment of successive amino acid units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each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aminoacid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is carried to the ribosome and correctly positioned by its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tRNA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which base-pairs to its corresponding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codon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mRNA. </a:t>
            </a:r>
          </a:p>
          <a:p>
            <a:pPr algn="just">
              <a:buFont typeface="Wingdings" pitchFamily="2" charset="2"/>
              <a:buChar char="Ø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Elongation requires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cytosolic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proteins known as elongation factors.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binding of each incoming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aminoacyl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tRNA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the movement of the ribosome along the mRNA are facilitated by the hydrolysis of GTP as each residue is added to the growing polypeptide.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0" y="3276600"/>
            <a:ext cx="3417888" cy="2398713"/>
            <a:chOff x="192" y="2064"/>
            <a:chExt cx="2153" cy="1511"/>
          </a:xfrm>
        </p:grpSpPr>
        <p:sp>
          <p:nvSpPr>
            <p:cNvPr id="23587" name="Freeform 3"/>
            <p:cNvSpPr>
              <a:spLocks/>
            </p:cNvSpPr>
            <p:nvPr/>
          </p:nvSpPr>
          <p:spPr bwMode="auto">
            <a:xfrm>
              <a:off x="753" y="2064"/>
              <a:ext cx="1568" cy="1119"/>
            </a:xfrm>
            <a:custGeom>
              <a:avLst/>
              <a:gdLst>
                <a:gd name="T0" fmla="*/ 384 w 1399"/>
                <a:gd name="T1" fmla="*/ 1064 h 1119"/>
                <a:gd name="T2" fmla="*/ 96 w 1399"/>
                <a:gd name="T3" fmla="*/ 920 h 1119"/>
                <a:gd name="T4" fmla="*/ 96 w 1399"/>
                <a:gd name="T5" fmla="*/ 488 h 1119"/>
                <a:gd name="T6" fmla="*/ 672 w 1399"/>
                <a:gd name="T7" fmla="*/ 8 h 1119"/>
                <a:gd name="T8" fmla="*/ 1296 w 1399"/>
                <a:gd name="T9" fmla="*/ 440 h 1119"/>
                <a:gd name="T10" fmla="*/ 1248 w 1399"/>
                <a:gd name="T11" fmla="*/ 1016 h 1119"/>
                <a:gd name="T12" fmla="*/ 384 w 1399"/>
                <a:gd name="T13" fmla="*/ 1064 h 1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9"/>
                <a:gd name="T22" fmla="*/ 0 h 1119"/>
                <a:gd name="T23" fmla="*/ 1399 w 1399"/>
                <a:gd name="T24" fmla="*/ 1119 h 1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9" h="1119">
                  <a:moveTo>
                    <a:pt x="384" y="1064"/>
                  </a:moveTo>
                  <a:cubicBezTo>
                    <a:pt x="192" y="1048"/>
                    <a:pt x="144" y="1016"/>
                    <a:pt x="96" y="920"/>
                  </a:cubicBezTo>
                  <a:cubicBezTo>
                    <a:pt x="48" y="824"/>
                    <a:pt x="0" y="639"/>
                    <a:pt x="96" y="488"/>
                  </a:cubicBezTo>
                  <a:cubicBezTo>
                    <a:pt x="191" y="336"/>
                    <a:pt x="472" y="15"/>
                    <a:pt x="672" y="8"/>
                  </a:cubicBezTo>
                  <a:cubicBezTo>
                    <a:pt x="871" y="0"/>
                    <a:pt x="1200" y="272"/>
                    <a:pt x="1296" y="440"/>
                  </a:cubicBezTo>
                  <a:cubicBezTo>
                    <a:pt x="1391" y="607"/>
                    <a:pt x="1399" y="912"/>
                    <a:pt x="1248" y="1016"/>
                  </a:cubicBezTo>
                  <a:cubicBezTo>
                    <a:pt x="1096" y="1119"/>
                    <a:pt x="576" y="1080"/>
                    <a:pt x="384" y="1064"/>
                  </a:cubicBezTo>
                  <a:close/>
                </a:path>
              </a:pathLst>
            </a:custGeom>
            <a:gradFill rotWithShape="0">
              <a:gsLst>
                <a:gs pos="0">
                  <a:srgbClr val="5E4700"/>
                </a:gs>
                <a:gs pos="100000">
                  <a:srgbClr val="CC99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3588" name="Freeform 4"/>
            <p:cNvSpPr>
              <a:spLocks/>
            </p:cNvSpPr>
            <p:nvPr/>
          </p:nvSpPr>
          <p:spPr bwMode="auto">
            <a:xfrm>
              <a:off x="1306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3589" name="Freeform 5"/>
            <p:cNvSpPr>
              <a:spLocks/>
            </p:cNvSpPr>
            <p:nvPr/>
          </p:nvSpPr>
          <p:spPr bwMode="auto">
            <a:xfrm>
              <a:off x="1642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3590" name="Freeform 6"/>
            <p:cNvSpPr>
              <a:spLocks/>
            </p:cNvSpPr>
            <p:nvPr/>
          </p:nvSpPr>
          <p:spPr bwMode="auto">
            <a:xfrm>
              <a:off x="993" y="2400"/>
              <a:ext cx="288" cy="480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3591" name="Text Box 7"/>
            <p:cNvSpPr txBox="1">
              <a:spLocks noChangeArrowheads="1"/>
            </p:cNvSpPr>
            <p:nvPr/>
          </p:nvSpPr>
          <p:spPr bwMode="auto">
            <a:xfrm>
              <a:off x="1642" y="229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3592" name="Text Box 8"/>
            <p:cNvSpPr txBox="1">
              <a:spLocks noChangeArrowheads="1"/>
            </p:cNvSpPr>
            <p:nvPr/>
          </p:nvSpPr>
          <p:spPr bwMode="auto">
            <a:xfrm>
              <a:off x="1041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3593" name="Text Box 9"/>
            <p:cNvSpPr txBox="1">
              <a:spLocks noChangeArrowheads="1"/>
            </p:cNvSpPr>
            <p:nvPr/>
          </p:nvSpPr>
          <p:spPr bwMode="auto">
            <a:xfrm>
              <a:off x="192" y="2400"/>
              <a:ext cx="71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Ribosome</a:t>
              </a:r>
            </a:p>
          </p:txBody>
        </p:sp>
        <p:sp>
          <p:nvSpPr>
            <p:cNvPr id="23594" name="Text Box 10"/>
            <p:cNvSpPr txBox="1">
              <a:spLocks noChangeArrowheads="1"/>
            </p:cNvSpPr>
            <p:nvPr/>
          </p:nvSpPr>
          <p:spPr bwMode="auto">
            <a:xfrm>
              <a:off x="1296" y="2294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14" y="3072"/>
              <a:ext cx="1431" cy="503"/>
              <a:chOff x="593" y="3072"/>
              <a:chExt cx="1431" cy="503"/>
            </a:xfrm>
          </p:grpSpPr>
          <p:sp>
            <p:nvSpPr>
              <p:cNvPr id="23596" name="Freeform 12"/>
              <p:cNvSpPr>
                <a:spLocks/>
              </p:cNvSpPr>
              <p:nvPr/>
            </p:nvSpPr>
            <p:spPr bwMode="auto">
              <a:xfrm>
                <a:off x="593" y="3072"/>
                <a:ext cx="1431" cy="503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31"/>
                  <a:gd name="T34" fmla="*/ 0 h 503"/>
                  <a:gd name="T35" fmla="*/ 1431 w 1431"/>
                  <a:gd name="T36" fmla="*/ 503 h 5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E4700"/>
                  </a:gs>
                  <a:gs pos="100000">
                    <a:srgbClr val="CC99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3597" name="Freeform 13"/>
              <p:cNvSpPr>
                <a:spLocks/>
              </p:cNvSpPr>
              <p:nvPr/>
            </p:nvSpPr>
            <p:spPr bwMode="auto">
              <a:xfrm>
                <a:off x="1322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3598" name="Freeform 14"/>
              <p:cNvSpPr>
                <a:spLocks/>
              </p:cNvSpPr>
              <p:nvPr/>
            </p:nvSpPr>
            <p:spPr bwMode="auto">
              <a:xfrm>
                <a:off x="985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800600" y="1905000"/>
            <a:ext cx="2730500" cy="2667000"/>
            <a:chOff x="3024" y="1200"/>
            <a:chExt cx="1720" cy="1680"/>
          </a:xfrm>
        </p:grpSpPr>
        <p:sp>
          <p:nvSpPr>
            <p:cNvPr id="23577" name="Freeform 16"/>
            <p:cNvSpPr>
              <a:spLocks/>
            </p:cNvSpPr>
            <p:nvPr/>
          </p:nvSpPr>
          <p:spPr bwMode="auto">
            <a:xfrm>
              <a:off x="3024" y="2160"/>
              <a:ext cx="336" cy="720"/>
            </a:xfrm>
            <a:custGeom>
              <a:avLst/>
              <a:gdLst>
                <a:gd name="T0" fmla="*/ 336 w 336"/>
                <a:gd name="T1" fmla="*/ 0 h 720"/>
                <a:gd name="T2" fmla="*/ 144 w 336"/>
                <a:gd name="T3" fmla="*/ 144 h 720"/>
                <a:gd name="T4" fmla="*/ 48 w 336"/>
                <a:gd name="T5" fmla="*/ 432 h 720"/>
                <a:gd name="T6" fmla="*/ 0 w 336"/>
                <a:gd name="T7" fmla="*/ 72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720"/>
                <a:gd name="T14" fmla="*/ 336 w 336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720">
                  <a:moveTo>
                    <a:pt x="336" y="0"/>
                  </a:moveTo>
                  <a:cubicBezTo>
                    <a:pt x="263" y="36"/>
                    <a:pt x="191" y="72"/>
                    <a:pt x="144" y="144"/>
                  </a:cubicBezTo>
                  <a:cubicBezTo>
                    <a:pt x="96" y="215"/>
                    <a:pt x="71" y="336"/>
                    <a:pt x="48" y="432"/>
                  </a:cubicBezTo>
                  <a:cubicBezTo>
                    <a:pt x="24" y="527"/>
                    <a:pt x="12" y="623"/>
                    <a:pt x="0" y="720"/>
                  </a:cubicBezTo>
                </a:path>
              </a:pathLst>
            </a:custGeom>
            <a:noFill/>
            <a:ln w="5715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ar-IQ"/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3216" y="1200"/>
              <a:ext cx="1528" cy="1460"/>
              <a:chOff x="3216" y="1200"/>
              <a:chExt cx="1528" cy="1460"/>
            </a:xfrm>
          </p:grpSpPr>
          <p:sp>
            <p:nvSpPr>
              <p:cNvPr id="23579" name="Line 18"/>
              <p:cNvSpPr>
                <a:spLocks noChangeShapeType="1"/>
              </p:cNvSpPr>
              <p:nvPr/>
            </p:nvSpPr>
            <p:spPr bwMode="auto">
              <a:xfrm flipH="1" flipV="1">
                <a:off x="3394" y="1398"/>
                <a:ext cx="28" cy="82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 rot="849528">
                <a:off x="3312" y="1440"/>
                <a:ext cx="443" cy="1220"/>
                <a:chOff x="3216" y="1339"/>
                <a:chExt cx="443" cy="1220"/>
              </a:xfrm>
            </p:grpSpPr>
            <p:grpSp>
              <p:nvGrpSpPr>
                <p:cNvPr id="7" name="Group 20"/>
                <p:cNvGrpSpPr>
                  <a:grpSpLocks/>
                </p:cNvGrpSpPr>
                <p:nvPr/>
              </p:nvGrpSpPr>
              <p:grpSpPr bwMode="auto">
                <a:xfrm>
                  <a:off x="3216" y="1339"/>
                  <a:ext cx="389" cy="1150"/>
                  <a:chOff x="2844" y="1339"/>
                  <a:chExt cx="389" cy="1150"/>
                </a:xfrm>
              </p:grpSpPr>
              <p:sp>
                <p:nvSpPr>
                  <p:cNvPr id="2050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983" y="1673"/>
                    <a:ext cx="249" cy="81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IQ"/>
                  </a:p>
                </p:txBody>
              </p:sp>
              <p:sp>
                <p:nvSpPr>
                  <p:cNvPr id="20502" name="Rectangle 22"/>
                  <p:cNvSpPr>
                    <a:spLocks noChangeArrowheads="1"/>
                  </p:cNvSpPr>
                  <p:nvPr/>
                </p:nvSpPr>
                <p:spPr bwMode="auto">
                  <a:xfrm rot="-2539455">
                    <a:off x="2842" y="1338"/>
                    <a:ext cx="249" cy="49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18900000" scaled="1"/>
                  </a:gra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IQ"/>
                  </a:p>
                </p:txBody>
              </p:sp>
            </p:grpSp>
            <p:sp>
              <p:nvSpPr>
                <p:cNvPr id="2358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300" y="2367"/>
                  <a:ext cx="359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solidFill>
                        <a:schemeClr val="bg2"/>
                      </a:solidFill>
                    </a:rPr>
                    <a:t>UCU</a:t>
                  </a:r>
                </a:p>
              </p:txBody>
            </p:sp>
          </p:grpSp>
          <p:sp>
            <p:nvSpPr>
              <p:cNvPr id="23581" name="AutoShape 2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240" cy="228"/>
              </a:xfrm>
              <a:prstGeom prst="pentagon">
                <a:avLst/>
              </a:prstGeom>
              <a:solidFill>
                <a:schemeClr val="accent2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Arg</a:t>
                </a:r>
              </a:p>
            </p:txBody>
          </p:sp>
          <p:sp>
            <p:nvSpPr>
              <p:cNvPr id="23582" name="Text Box 25"/>
              <p:cNvSpPr txBox="1">
                <a:spLocks noChangeArrowheads="1"/>
              </p:cNvSpPr>
              <p:nvPr/>
            </p:nvSpPr>
            <p:spPr bwMode="auto">
              <a:xfrm>
                <a:off x="3686" y="1583"/>
                <a:ext cx="105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chemeClr val="accent1"/>
                    </a:solidFill>
                  </a:rPr>
                  <a:t>Aminoacyl tRNA</a:t>
                </a:r>
              </a:p>
            </p:txBody>
          </p:sp>
        </p:grp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1600200" y="1751013"/>
            <a:ext cx="3008313" cy="3060700"/>
            <a:chOff x="1008" y="1103"/>
            <a:chExt cx="1895" cy="1928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1008" y="1103"/>
              <a:ext cx="1841" cy="1866"/>
              <a:chOff x="1008" y="1103"/>
              <a:chExt cx="1841" cy="1866"/>
            </a:xfrm>
          </p:grpSpPr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460" y="1819"/>
                <a:ext cx="389" cy="1150"/>
                <a:chOff x="2844" y="1339"/>
                <a:chExt cx="389" cy="1150"/>
              </a:xfrm>
            </p:grpSpPr>
            <p:sp>
              <p:nvSpPr>
                <p:cNvPr id="20509" name="Rectangle 29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1008" y="1103"/>
                <a:ext cx="1440" cy="769"/>
                <a:chOff x="1008" y="1103"/>
                <a:chExt cx="1440" cy="769"/>
              </a:xfrm>
            </p:grpSpPr>
            <p:sp>
              <p:nvSpPr>
                <p:cNvPr id="23568" name="Freeform 32"/>
                <p:cNvSpPr>
                  <a:spLocks/>
                </p:cNvSpPr>
                <p:nvPr/>
              </p:nvSpPr>
              <p:spPr bwMode="auto">
                <a:xfrm>
                  <a:off x="1056" y="1296"/>
                  <a:ext cx="1392" cy="576"/>
                </a:xfrm>
                <a:custGeom>
                  <a:avLst/>
                  <a:gdLst>
                    <a:gd name="T0" fmla="*/ 1392 w 1392"/>
                    <a:gd name="T1" fmla="*/ 576 h 576"/>
                    <a:gd name="T2" fmla="*/ 1200 w 1392"/>
                    <a:gd name="T3" fmla="*/ 384 h 576"/>
                    <a:gd name="T4" fmla="*/ 960 w 1392"/>
                    <a:gd name="T5" fmla="*/ 288 h 576"/>
                    <a:gd name="T6" fmla="*/ 528 w 1392"/>
                    <a:gd name="T7" fmla="*/ 288 h 576"/>
                    <a:gd name="T8" fmla="*/ 96 w 1392"/>
                    <a:gd name="T9" fmla="*/ 96 h 576"/>
                    <a:gd name="T10" fmla="*/ 0 w 1392"/>
                    <a:gd name="T11" fmla="*/ 0 h 57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92"/>
                    <a:gd name="T19" fmla="*/ 0 h 576"/>
                    <a:gd name="T20" fmla="*/ 1392 w 1392"/>
                    <a:gd name="T21" fmla="*/ 576 h 57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92" h="576">
                      <a:moveTo>
                        <a:pt x="1392" y="576"/>
                      </a:moveTo>
                      <a:cubicBezTo>
                        <a:pt x="1331" y="503"/>
                        <a:pt x="1271" y="431"/>
                        <a:pt x="1200" y="384"/>
                      </a:cubicBezTo>
                      <a:cubicBezTo>
                        <a:pt x="1128" y="336"/>
                        <a:pt x="1072" y="304"/>
                        <a:pt x="960" y="288"/>
                      </a:cubicBezTo>
                      <a:cubicBezTo>
                        <a:pt x="848" y="272"/>
                        <a:pt x="671" y="319"/>
                        <a:pt x="528" y="288"/>
                      </a:cubicBezTo>
                      <a:cubicBezTo>
                        <a:pt x="384" y="256"/>
                        <a:pt x="184" y="144"/>
                        <a:pt x="96" y="96"/>
                      </a:cubicBezTo>
                      <a:cubicBezTo>
                        <a:pt x="8" y="48"/>
                        <a:pt x="4" y="24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3569" name="Rectangle 33"/>
                <p:cNvSpPr>
                  <a:spLocks noChangeArrowheads="1"/>
                </p:cNvSpPr>
                <p:nvPr/>
              </p:nvSpPr>
              <p:spPr bwMode="auto">
                <a:xfrm>
                  <a:off x="1296" y="1392"/>
                  <a:ext cx="240" cy="240"/>
                </a:xfrm>
                <a:prstGeom prst="rect">
                  <a:avLst/>
                </a:prstGeom>
                <a:solidFill>
                  <a:srgbClr val="FF66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 b="1">
                      <a:solidFill>
                        <a:schemeClr val="bg2"/>
                      </a:solidFill>
                    </a:rPr>
                    <a:t>Phe</a:t>
                  </a:r>
                </a:p>
              </p:txBody>
            </p:sp>
            <p:sp>
              <p:nvSpPr>
                <p:cNvPr id="23570" name="AutoShape 34"/>
                <p:cNvSpPr>
                  <a:spLocks noChangeArrowheads="1"/>
                </p:cNvSpPr>
                <p:nvPr/>
              </p:nvSpPr>
              <p:spPr bwMode="auto">
                <a:xfrm>
                  <a:off x="1584" y="1440"/>
                  <a:ext cx="288" cy="24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333333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 b="1"/>
                    <a:t>Leu</a:t>
                  </a:r>
                </a:p>
              </p:txBody>
            </p:sp>
            <p:sp>
              <p:nvSpPr>
                <p:cNvPr id="23571" name="Oval 35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 b="1">
                      <a:solidFill>
                        <a:schemeClr val="bg2"/>
                      </a:solidFill>
                    </a:rPr>
                    <a:t>Met</a:t>
                  </a:r>
                </a:p>
              </p:txBody>
            </p:sp>
            <p:sp>
              <p:nvSpPr>
                <p:cNvPr id="23572" name="AutoShape 36"/>
                <p:cNvSpPr>
                  <a:spLocks noChangeArrowheads="1"/>
                </p:cNvSpPr>
                <p:nvPr/>
              </p:nvSpPr>
              <p:spPr bwMode="auto">
                <a:xfrm>
                  <a:off x="1920" y="1488"/>
                  <a:ext cx="336" cy="253"/>
                </a:xfrm>
                <a:prstGeom prst="parallelogram">
                  <a:avLst>
                    <a:gd name="adj" fmla="val 33202"/>
                  </a:avLst>
                </a:prstGeom>
                <a:solidFill>
                  <a:srgbClr val="66FF33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 b="1">
                      <a:solidFill>
                        <a:schemeClr val="bg2"/>
                      </a:solidFill>
                    </a:rPr>
                    <a:t>Ser</a:t>
                  </a:r>
                </a:p>
              </p:txBody>
            </p:sp>
            <p:sp>
              <p:nvSpPr>
                <p:cNvPr id="23573" name="AutoShape 37"/>
                <p:cNvSpPr>
                  <a:spLocks noChangeArrowheads="1"/>
                </p:cNvSpPr>
                <p:nvPr/>
              </p:nvSpPr>
              <p:spPr bwMode="auto">
                <a:xfrm>
                  <a:off x="2208" y="1632"/>
                  <a:ext cx="240" cy="240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FF9966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 b="1">
                      <a:solidFill>
                        <a:schemeClr val="bg2"/>
                      </a:solidFill>
                    </a:rPr>
                    <a:t>Gly</a:t>
                  </a:r>
                </a:p>
              </p:txBody>
            </p:sp>
            <p:sp>
              <p:nvSpPr>
                <p:cNvPr id="235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430" y="1103"/>
                  <a:ext cx="764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>
                      <a:solidFill>
                        <a:srgbClr val="808080"/>
                      </a:solidFill>
                    </a:rPr>
                    <a:t>Polypeptide</a:t>
                  </a:r>
                </a:p>
              </p:txBody>
            </p:sp>
          </p:grpSp>
        </p:grpSp>
        <p:sp>
          <p:nvSpPr>
            <p:cNvPr id="23565" name="Text Box 39"/>
            <p:cNvSpPr txBox="1">
              <a:spLocks noChangeArrowheads="1"/>
            </p:cNvSpPr>
            <p:nvPr/>
          </p:nvSpPr>
          <p:spPr bwMode="auto">
            <a:xfrm>
              <a:off x="2544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CCA</a:t>
              </a:r>
            </a:p>
          </p:txBody>
        </p:sp>
      </p:grpSp>
      <p:sp>
        <p:nvSpPr>
          <p:cNvPr id="23557" name="Rectangle 4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Translation - Elongation</a:t>
            </a:r>
          </a:p>
        </p:txBody>
      </p: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914400" y="4724400"/>
            <a:ext cx="7862888" cy="639763"/>
            <a:chOff x="576" y="2976"/>
            <a:chExt cx="4953" cy="403"/>
          </a:xfrm>
        </p:grpSpPr>
        <p:sp>
          <p:nvSpPr>
            <p:cNvPr id="23559" name="Line 42"/>
            <p:cNvSpPr>
              <a:spLocks noChangeShapeType="1"/>
            </p:cNvSpPr>
            <p:nvPr/>
          </p:nvSpPr>
          <p:spPr bwMode="auto">
            <a:xfrm>
              <a:off x="768" y="3145"/>
              <a:ext cx="4496" cy="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43"/>
            <p:cNvSpPr txBox="1">
              <a:spLocks noChangeArrowheads="1"/>
            </p:cNvSpPr>
            <p:nvPr/>
          </p:nvSpPr>
          <p:spPr bwMode="auto">
            <a:xfrm>
              <a:off x="701" y="2976"/>
              <a:ext cx="475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GAG...CU</a:t>
              </a:r>
              <a:r>
                <a:rPr lang="en-US" sz="1400" b="1">
                  <a:solidFill>
                    <a:srgbClr val="FF99CC"/>
                  </a:solidFill>
                </a:rPr>
                <a:t>-AUG--UUC--CUU--AGU--GGU--AGA--GCU--GUA--UGA-</a:t>
              </a:r>
              <a:r>
                <a:rPr lang="en-US" sz="1400" b="1">
                  <a:solidFill>
                    <a:schemeClr val="accent1"/>
                  </a:solidFill>
                </a:rPr>
                <a:t>AT GCA...T</a:t>
              </a:r>
              <a:r>
                <a:rPr lang="en-US" sz="1400" b="1">
                  <a:solidFill>
                    <a:srgbClr val="660033"/>
                  </a:solidFill>
                </a:rPr>
                <a:t>AAAAAA</a:t>
              </a:r>
              <a:endParaRPr lang="en-US" sz="1400" b="1">
                <a:solidFill>
                  <a:schemeClr val="accent1"/>
                </a:solidFill>
              </a:endParaRPr>
            </a:p>
          </p:txBody>
        </p:sp>
        <p:sp>
          <p:nvSpPr>
            <p:cNvPr id="23561" name="Text Box 44"/>
            <p:cNvSpPr txBox="1">
              <a:spLocks noChangeArrowheads="1"/>
            </p:cNvSpPr>
            <p:nvPr/>
          </p:nvSpPr>
          <p:spPr bwMode="auto">
            <a:xfrm>
              <a:off x="576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5’</a:t>
              </a:r>
            </a:p>
          </p:txBody>
        </p:sp>
        <p:sp>
          <p:nvSpPr>
            <p:cNvPr id="23562" name="Text Box 45"/>
            <p:cNvSpPr txBox="1">
              <a:spLocks noChangeArrowheads="1"/>
            </p:cNvSpPr>
            <p:nvPr/>
          </p:nvSpPr>
          <p:spPr bwMode="auto">
            <a:xfrm>
              <a:off x="742" y="3167"/>
              <a:ext cx="49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CC0099"/>
                  </a:solidFill>
                </a:rPr>
                <a:t>mRNA</a:t>
              </a:r>
            </a:p>
          </p:txBody>
        </p:sp>
        <p:sp>
          <p:nvSpPr>
            <p:cNvPr id="23563" name="Text Box 46"/>
            <p:cNvSpPr txBox="1">
              <a:spLocks noChangeArrowheads="1"/>
            </p:cNvSpPr>
            <p:nvPr/>
          </p:nvSpPr>
          <p:spPr bwMode="auto">
            <a:xfrm>
              <a:off x="5280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3’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0" y="3276600"/>
            <a:ext cx="3417888" cy="2398713"/>
            <a:chOff x="192" y="2064"/>
            <a:chExt cx="2153" cy="1511"/>
          </a:xfrm>
        </p:grpSpPr>
        <p:sp>
          <p:nvSpPr>
            <p:cNvPr id="24609" name="Freeform 3"/>
            <p:cNvSpPr>
              <a:spLocks/>
            </p:cNvSpPr>
            <p:nvPr/>
          </p:nvSpPr>
          <p:spPr bwMode="auto">
            <a:xfrm>
              <a:off x="753" y="2064"/>
              <a:ext cx="1568" cy="1119"/>
            </a:xfrm>
            <a:custGeom>
              <a:avLst/>
              <a:gdLst>
                <a:gd name="T0" fmla="*/ 384 w 1399"/>
                <a:gd name="T1" fmla="*/ 1064 h 1119"/>
                <a:gd name="T2" fmla="*/ 96 w 1399"/>
                <a:gd name="T3" fmla="*/ 920 h 1119"/>
                <a:gd name="T4" fmla="*/ 96 w 1399"/>
                <a:gd name="T5" fmla="*/ 488 h 1119"/>
                <a:gd name="T6" fmla="*/ 672 w 1399"/>
                <a:gd name="T7" fmla="*/ 8 h 1119"/>
                <a:gd name="T8" fmla="*/ 1296 w 1399"/>
                <a:gd name="T9" fmla="*/ 440 h 1119"/>
                <a:gd name="T10" fmla="*/ 1248 w 1399"/>
                <a:gd name="T11" fmla="*/ 1016 h 1119"/>
                <a:gd name="T12" fmla="*/ 384 w 1399"/>
                <a:gd name="T13" fmla="*/ 1064 h 1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9"/>
                <a:gd name="T22" fmla="*/ 0 h 1119"/>
                <a:gd name="T23" fmla="*/ 1399 w 1399"/>
                <a:gd name="T24" fmla="*/ 1119 h 1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9" h="1119">
                  <a:moveTo>
                    <a:pt x="384" y="1064"/>
                  </a:moveTo>
                  <a:cubicBezTo>
                    <a:pt x="192" y="1048"/>
                    <a:pt x="144" y="1016"/>
                    <a:pt x="96" y="920"/>
                  </a:cubicBezTo>
                  <a:cubicBezTo>
                    <a:pt x="48" y="824"/>
                    <a:pt x="0" y="639"/>
                    <a:pt x="96" y="488"/>
                  </a:cubicBezTo>
                  <a:cubicBezTo>
                    <a:pt x="191" y="336"/>
                    <a:pt x="472" y="15"/>
                    <a:pt x="672" y="8"/>
                  </a:cubicBezTo>
                  <a:cubicBezTo>
                    <a:pt x="871" y="0"/>
                    <a:pt x="1200" y="272"/>
                    <a:pt x="1296" y="440"/>
                  </a:cubicBezTo>
                  <a:cubicBezTo>
                    <a:pt x="1391" y="607"/>
                    <a:pt x="1399" y="912"/>
                    <a:pt x="1248" y="1016"/>
                  </a:cubicBezTo>
                  <a:cubicBezTo>
                    <a:pt x="1096" y="1119"/>
                    <a:pt x="576" y="1080"/>
                    <a:pt x="384" y="1064"/>
                  </a:cubicBezTo>
                  <a:close/>
                </a:path>
              </a:pathLst>
            </a:custGeom>
            <a:gradFill rotWithShape="0">
              <a:gsLst>
                <a:gs pos="0">
                  <a:srgbClr val="5E4700"/>
                </a:gs>
                <a:gs pos="100000">
                  <a:srgbClr val="CC99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4610" name="Freeform 4"/>
            <p:cNvSpPr>
              <a:spLocks/>
            </p:cNvSpPr>
            <p:nvPr/>
          </p:nvSpPr>
          <p:spPr bwMode="auto">
            <a:xfrm>
              <a:off x="1306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4611" name="Freeform 5"/>
            <p:cNvSpPr>
              <a:spLocks/>
            </p:cNvSpPr>
            <p:nvPr/>
          </p:nvSpPr>
          <p:spPr bwMode="auto">
            <a:xfrm>
              <a:off x="1642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4612" name="Freeform 6"/>
            <p:cNvSpPr>
              <a:spLocks/>
            </p:cNvSpPr>
            <p:nvPr/>
          </p:nvSpPr>
          <p:spPr bwMode="auto">
            <a:xfrm>
              <a:off x="993" y="2400"/>
              <a:ext cx="288" cy="480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4613" name="Text Box 7"/>
            <p:cNvSpPr txBox="1">
              <a:spLocks noChangeArrowheads="1"/>
            </p:cNvSpPr>
            <p:nvPr/>
          </p:nvSpPr>
          <p:spPr bwMode="auto">
            <a:xfrm>
              <a:off x="1642" y="229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614" name="Text Box 8"/>
            <p:cNvSpPr txBox="1">
              <a:spLocks noChangeArrowheads="1"/>
            </p:cNvSpPr>
            <p:nvPr/>
          </p:nvSpPr>
          <p:spPr bwMode="auto">
            <a:xfrm>
              <a:off x="1041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4615" name="Text Box 9"/>
            <p:cNvSpPr txBox="1">
              <a:spLocks noChangeArrowheads="1"/>
            </p:cNvSpPr>
            <p:nvPr/>
          </p:nvSpPr>
          <p:spPr bwMode="auto">
            <a:xfrm>
              <a:off x="192" y="2400"/>
              <a:ext cx="71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Ribosome</a:t>
              </a:r>
            </a:p>
          </p:txBody>
        </p:sp>
        <p:sp>
          <p:nvSpPr>
            <p:cNvPr id="24616" name="Text Box 10"/>
            <p:cNvSpPr txBox="1">
              <a:spLocks noChangeArrowheads="1"/>
            </p:cNvSpPr>
            <p:nvPr/>
          </p:nvSpPr>
          <p:spPr bwMode="auto">
            <a:xfrm>
              <a:off x="1296" y="2294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14" y="3072"/>
              <a:ext cx="1431" cy="503"/>
              <a:chOff x="593" y="3072"/>
              <a:chExt cx="1431" cy="503"/>
            </a:xfrm>
          </p:grpSpPr>
          <p:sp>
            <p:nvSpPr>
              <p:cNvPr id="24618" name="Freeform 12"/>
              <p:cNvSpPr>
                <a:spLocks/>
              </p:cNvSpPr>
              <p:nvPr/>
            </p:nvSpPr>
            <p:spPr bwMode="auto">
              <a:xfrm>
                <a:off x="593" y="3072"/>
                <a:ext cx="1431" cy="503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31"/>
                  <a:gd name="T34" fmla="*/ 0 h 503"/>
                  <a:gd name="T35" fmla="*/ 1431 w 1431"/>
                  <a:gd name="T36" fmla="*/ 503 h 5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E4700"/>
                  </a:gs>
                  <a:gs pos="100000">
                    <a:srgbClr val="CC99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4619" name="Freeform 13"/>
              <p:cNvSpPr>
                <a:spLocks/>
              </p:cNvSpPr>
              <p:nvPr/>
            </p:nvSpPr>
            <p:spPr bwMode="auto">
              <a:xfrm>
                <a:off x="1322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4620" name="Freeform 14"/>
              <p:cNvSpPr>
                <a:spLocks/>
              </p:cNvSpPr>
              <p:nvPr/>
            </p:nvSpPr>
            <p:spPr bwMode="auto">
              <a:xfrm>
                <a:off x="985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600200" y="1751013"/>
            <a:ext cx="2286000" cy="1220787"/>
            <a:chOff x="1008" y="1103"/>
            <a:chExt cx="1440" cy="769"/>
          </a:xfrm>
        </p:grpSpPr>
        <p:sp>
          <p:nvSpPr>
            <p:cNvPr id="24602" name="Freeform 16"/>
            <p:cNvSpPr>
              <a:spLocks/>
            </p:cNvSpPr>
            <p:nvPr/>
          </p:nvSpPr>
          <p:spPr bwMode="auto">
            <a:xfrm>
              <a:off x="1056" y="1296"/>
              <a:ext cx="1392" cy="576"/>
            </a:xfrm>
            <a:custGeom>
              <a:avLst/>
              <a:gdLst>
                <a:gd name="T0" fmla="*/ 1392 w 1392"/>
                <a:gd name="T1" fmla="*/ 576 h 576"/>
                <a:gd name="T2" fmla="*/ 1200 w 1392"/>
                <a:gd name="T3" fmla="*/ 384 h 576"/>
                <a:gd name="T4" fmla="*/ 960 w 1392"/>
                <a:gd name="T5" fmla="*/ 288 h 576"/>
                <a:gd name="T6" fmla="*/ 528 w 1392"/>
                <a:gd name="T7" fmla="*/ 288 h 576"/>
                <a:gd name="T8" fmla="*/ 96 w 1392"/>
                <a:gd name="T9" fmla="*/ 96 h 576"/>
                <a:gd name="T10" fmla="*/ 0 w 1392"/>
                <a:gd name="T11" fmla="*/ 0 h 5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2"/>
                <a:gd name="T19" fmla="*/ 0 h 576"/>
                <a:gd name="T20" fmla="*/ 1392 w 1392"/>
                <a:gd name="T21" fmla="*/ 576 h 5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2" h="576">
                  <a:moveTo>
                    <a:pt x="1392" y="576"/>
                  </a:moveTo>
                  <a:cubicBezTo>
                    <a:pt x="1331" y="503"/>
                    <a:pt x="1271" y="431"/>
                    <a:pt x="1200" y="384"/>
                  </a:cubicBezTo>
                  <a:cubicBezTo>
                    <a:pt x="1128" y="336"/>
                    <a:pt x="1072" y="304"/>
                    <a:pt x="960" y="288"/>
                  </a:cubicBezTo>
                  <a:cubicBezTo>
                    <a:pt x="848" y="272"/>
                    <a:pt x="671" y="319"/>
                    <a:pt x="528" y="288"/>
                  </a:cubicBezTo>
                  <a:cubicBezTo>
                    <a:pt x="384" y="256"/>
                    <a:pt x="184" y="144"/>
                    <a:pt x="96" y="96"/>
                  </a:cubicBezTo>
                  <a:cubicBezTo>
                    <a:pt x="8" y="48"/>
                    <a:pt x="4" y="24"/>
                    <a:pt x="0" y="0"/>
                  </a:cubicBezTo>
                </a:path>
              </a:pathLst>
            </a:cu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4603" name="Rectangle 17"/>
            <p:cNvSpPr>
              <a:spLocks noChangeArrowheads="1"/>
            </p:cNvSpPr>
            <p:nvPr/>
          </p:nvSpPr>
          <p:spPr bwMode="auto">
            <a:xfrm>
              <a:off x="1296" y="1392"/>
              <a:ext cx="240" cy="240"/>
            </a:xfrm>
            <a:prstGeom prst="rect">
              <a:avLst/>
            </a:prstGeom>
            <a:solidFill>
              <a:srgbClr val="FF66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Phe</a:t>
              </a:r>
            </a:p>
          </p:txBody>
        </p:sp>
        <p:sp>
          <p:nvSpPr>
            <p:cNvPr id="24604" name="AutoShape 18"/>
            <p:cNvSpPr>
              <a:spLocks noChangeArrowheads="1"/>
            </p:cNvSpPr>
            <p:nvPr/>
          </p:nvSpPr>
          <p:spPr bwMode="auto">
            <a:xfrm>
              <a:off x="1584" y="1440"/>
              <a:ext cx="288" cy="249"/>
            </a:xfrm>
            <a:prstGeom prst="triangle">
              <a:avLst>
                <a:gd name="adj" fmla="val 50000"/>
              </a:avLst>
            </a:prstGeom>
            <a:solidFill>
              <a:srgbClr val="333333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/>
                <a:t>Leu</a:t>
              </a:r>
            </a:p>
          </p:txBody>
        </p:sp>
        <p:sp>
          <p:nvSpPr>
            <p:cNvPr id="24605" name="Oval 19"/>
            <p:cNvSpPr>
              <a:spLocks noChangeArrowheads="1"/>
            </p:cNvSpPr>
            <p:nvPr/>
          </p:nvSpPr>
          <p:spPr bwMode="auto">
            <a:xfrm>
              <a:off x="1008" y="124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Met</a:t>
              </a:r>
            </a:p>
          </p:txBody>
        </p:sp>
        <p:sp>
          <p:nvSpPr>
            <p:cNvPr id="24606" name="AutoShape 20"/>
            <p:cNvSpPr>
              <a:spLocks noChangeArrowheads="1"/>
            </p:cNvSpPr>
            <p:nvPr/>
          </p:nvSpPr>
          <p:spPr bwMode="auto">
            <a:xfrm>
              <a:off x="1920" y="1488"/>
              <a:ext cx="336" cy="253"/>
            </a:xfrm>
            <a:prstGeom prst="parallelogram">
              <a:avLst>
                <a:gd name="adj" fmla="val 33202"/>
              </a:avLst>
            </a:prstGeom>
            <a:solidFill>
              <a:srgbClr val="66FF33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Ser</a:t>
              </a:r>
            </a:p>
          </p:txBody>
        </p:sp>
        <p:sp>
          <p:nvSpPr>
            <p:cNvPr id="24607" name="AutoShape 21"/>
            <p:cNvSpPr>
              <a:spLocks noChangeArrowheads="1"/>
            </p:cNvSpPr>
            <p:nvPr/>
          </p:nvSpPr>
          <p:spPr bwMode="auto">
            <a:xfrm>
              <a:off x="2208" y="1632"/>
              <a:ext cx="240" cy="240"/>
            </a:xfrm>
            <a:prstGeom prst="octagon">
              <a:avLst>
                <a:gd name="adj" fmla="val 29287"/>
              </a:avLst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Gly</a:t>
              </a:r>
            </a:p>
          </p:txBody>
        </p:sp>
        <p:sp>
          <p:nvSpPr>
            <p:cNvPr id="24608" name="Text Box 22"/>
            <p:cNvSpPr txBox="1">
              <a:spLocks noChangeArrowheads="1"/>
            </p:cNvSpPr>
            <p:nvPr/>
          </p:nvSpPr>
          <p:spPr bwMode="auto">
            <a:xfrm>
              <a:off x="1430" y="1103"/>
              <a:ext cx="76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808080"/>
                  </a:solidFill>
                </a:rPr>
                <a:t>Polypeptide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4191000" y="2514600"/>
            <a:ext cx="381000" cy="444500"/>
            <a:chOff x="2832" y="1536"/>
            <a:chExt cx="240" cy="280"/>
          </a:xfrm>
        </p:grpSpPr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 flipH="1" flipV="1">
              <a:off x="3010" y="1734"/>
              <a:ext cx="28" cy="8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AutoShape 25"/>
            <p:cNvSpPr>
              <a:spLocks noChangeArrowheads="1"/>
            </p:cNvSpPr>
            <p:nvPr/>
          </p:nvSpPr>
          <p:spPr bwMode="auto">
            <a:xfrm>
              <a:off x="2832" y="1536"/>
              <a:ext cx="240" cy="228"/>
            </a:xfrm>
            <a:prstGeom prst="pentagon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Arg</a:t>
              </a:r>
            </a:p>
          </p:txBody>
        </p:sp>
      </p:grpSp>
      <p:sp>
        <p:nvSpPr>
          <p:cNvPr id="24581" name="Text Box 26"/>
          <p:cNvSpPr txBox="1">
            <a:spLocks noChangeArrowheads="1"/>
          </p:cNvSpPr>
          <p:nvPr/>
        </p:nvSpPr>
        <p:spPr bwMode="auto">
          <a:xfrm>
            <a:off x="5241925" y="3046413"/>
            <a:ext cx="167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1"/>
                </a:solidFill>
              </a:rPr>
              <a:t>Aminoacyl tRNA</a:t>
            </a: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48175" y="2887663"/>
            <a:ext cx="706438" cy="1924050"/>
            <a:chOff x="2832" y="1819"/>
            <a:chExt cx="445" cy="1212"/>
          </a:xfrm>
        </p:grpSpPr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832" y="1819"/>
              <a:ext cx="389" cy="1150"/>
              <a:chOff x="2844" y="1339"/>
              <a:chExt cx="389" cy="1150"/>
            </a:xfrm>
          </p:grpSpPr>
          <p:sp>
            <p:nvSpPr>
              <p:cNvPr id="21533" name="Rectangle 29"/>
              <p:cNvSpPr>
                <a:spLocks noChangeArrowheads="1"/>
              </p:cNvSpPr>
              <p:nvPr/>
            </p:nvSpPr>
            <p:spPr bwMode="auto">
              <a:xfrm>
                <a:off x="2984" y="1673"/>
                <a:ext cx="249" cy="816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1534" name="Rectangle 30"/>
              <p:cNvSpPr>
                <a:spLocks noChangeArrowheads="1"/>
              </p:cNvSpPr>
              <p:nvPr/>
            </p:nvSpPr>
            <p:spPr bwMode="auto">
              <a:xfrm rot="-2539455">
                <a:off x="2844" y="1339"/>
                <a:ext cx="249" cy="490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4597" name="Text Box 31"/>
            <p:cNvSpPr txBox="1">
              <a:spLocks noChangeArrowheads="1"/>
            </p:cNvSpPr>
            <p:nvPr/>
          </p:nvSpPr>
          <p:spPr bwMode="auto">
            <a:xfrm>
              <a:off x="2918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UCU</a:t>
              </a: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3905250" y="2887663"/>
            <a:ext cx="703263" cy="1924050"/>
            <a:chOff x="2460" y="1819"/>
            <a:chExt cx="443" cy="1212"/>
          </a:xfrm>
        </p:grpSpPr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2460" y="1819"/>
              <a:ext cx="389" cy="1150"/>
              <a:chOff x="2844" y="1339"/>
              <a:chExt cx="389" cy="1150"/>
            </a:xfrm>
          </p:grpSpPr>
          <p:sp>
            <p:nvSpPr>
              <p:cNvPr id="21538" name="Rectangle 34"/>
              <p:cNvSpPr>
                <a:spLocks noChangeArrowheads="1"/>
              </p:cNvSpPr>
              <p:nvPr/>
            </p:nvSpPr>
            <p:spPr bwMode="auto">
              <a:xfrm>
                <a:off x="2984" y="1673"/>
                <a:ext cx="249" cy="816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 rot="-2539455">
                <a:off x="2844" y="1339"/>
                <a:ext cx="249" cy="490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4593" name="Text Box 36"/>
            <p:cNvSpPr txBox="1">
              <a:spLocks noChangeArrowheads="1"/>
            </p:cNvSpPr>
            <p:nvPr/>
          </p:nvSpPr>
          <p:spPr bwMode="auto">
            <a:xfrm>
              <a:off x="2544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CCA</a:t>
              </a:r>
            </a:p>
          </p:txBody>
        </p:sp>
      </p:grpSp>
      <p:sp>
        <p:nvSpPr>
          <p:cNvPr id="21541" name="Freeform 37"/>
          <p:cNvSpPr>
            <a:spLocks/>
          </p:cNvSpPr>
          <p:nvPr/>
        </p:nvSpPr>
        <p:spPr bwMode="auto">
          <a:xfrm>
            <a:off x="3810000" y="2362200"/>
            <a:ext cx="457200" cy="152400"/>
          </a:xfrm>
          <a:custGeom>
            <a:avLst/>
            <a:gdLst>
              <a:gd name="T0" fmla="*/ 0 w 288"/>
              <a:gd name="T1" fmla="*/ 96 h 96"/>
              <a:gd name="T2" fmla="*/ 96 w 288"/>
              <a:gd name="T3" fmla="*/ 0 h 96"/>
              <a:gd name="T4" fmla="*/ 288 w 288"/>
              <a:gd name="T5" fmla="*/ 96 h 96"/>
              <a:gd name="T6" fmla="*/ 0 60000 65536"/>
              <a:gd name="T7" fmla="*/ 0 60000 65536"/>
              <a:gd name="T8" fmla="*/ 0 60000 65536"/>
              <a:gd name="T9" fmla="*/ 0 w 288"/>
              <a:gd name="T10" fmla="*/ 0 h 96"/>
              <a:gd name="T11" fmla="*/ 288 w 28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96">
                <a:moveTo>
                  <a:pt x="0" y="96"/>
                </a:moveTo>
                <a:cubicBezTo>
                  <a:pt x="24" y="48"/>
                  <a:pt x="48" y="0"/>
                  <a:pt x="96" y="0"/>
                </a:cubicBezTo>
                <a:cubicBezTo>
                  <a:pt x="144" y="0"/>
                  <a:pt x="216" y="48"/>
                  <a:pt x="288" y="96"/>
                </a:cubicBezTo>
              </a:path>
            </a:pathLst>
          </a:custGeom>
          <a:noFill/>
          <a:ln w="57150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24585" name="Rectangle 3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Translation - Elongation</a:t>
            </a:r>
          </a:p>
        </p:txBody>
      </p: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914400" y="4724400"/>
            <a:ext cx="7862888" cy="639763"/>
            <a:chOff x="576" y="2976"/>
            <a:chExt cx="4953" cy="403"/>
          </a:xfrm>
        </p:grpSpPr>
        <p:sp>
          <p:nvSpPr>
            <p:cNvPr id="24587" name="Line 40"/>
            <p:cNvSpPr>
              <a:spLocks noChangeShapeType="1"/>
            </p:cNvSpPr>
            <p:nvPr/>
          </p:nvSpPr>
          <p:spPr bwMode="auto">
            <a:xfrm>
              <a:off x="768" y="3145"/>
              <a:ext cx="4496" cy="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Text Box 41"/>
            <p:cNvSpPr txBox="1">
              <a:spLocks noChangeArrowheads="1"/>
            </p:cNvSpPr>
            <p:nvPr/>
          </p:nvSpPr>
          <p:spPr bwMode="auto">
            <a:xfrm>
              <a:off x="701" y="2976"/>
              <a:ext cx="475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GAG...CU</a:t>
              </a:r>
              <a:r>
                <a:rPr lang="en-US" sz="1400" b="1">
                  <a:solidFill>
                    <a:srgbClr val="FF99CC"/>
                  </a:solidFill>
                </a:rPr>
                <a:t>-AUG--UUC--CUU--AGU--GGU--AGA--GCU--GUA--UGA-</a:t>
              </a:r>
              <a:r>
                <a:rPr lang="en-US" sz="1400" b="1">
                  <a:solidFill>
                    <a:schemeClr val="accent1"/>
                  </a:solidFill>
                </a:rPr>
                <a:t>AT GCA...T</a:t>
              </a:r>
              <a:r>
                <a:rPr lang="en-US" sz="1400" b="1">
                  <a:solidFill>
                    <a:srgbClr val="660033"/>
                  </a:solidFill>
                </a:rPr>
                <a:t>AAAAAA</a:t>
              </a:r>
              <a:endParaRPr lang="en-US" sz="1400" b="1">
                <a:solidFill>
                  <a:schemeClr val="accent1"/>
                </a:solidFill>
              </a:endParaRPr>
            </a:p>
          </p:txBody>
        </p:sp>
        <p:sp>
          <p:nvSpPr>
            <p:cNvPr id="24589" name="Text Box 42"/>
            <p:cNvSpPr txBox="1">
              <a:spLocks noChangeArrowheads="1"/>
            </p:cNvSpPr>
            <p:nvPr/>
          </p:nvSpPr>
          <p:spPr bwMode="auto">
            <a:xfrm>
              <a:off x="576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5’</a:t>
              </a:r>
            </a:p>
          </p:txBody>
        </p:sp>
        <p:sp>
          <p:nvSpPr>
            <p:cNvPr id="24590" name="Text Box 43"/>
            <p:cNvSpPr txBox="1">
              <a:spLocks noChangeArrowheads="1"/>
            </p:cNvSpPr>
            <p:nvPr/>
          </p:nvSpPr>
          <p:spPr bwMode="auto">
            <a:xfrm>
              <a:off x="742" y="3167"/>
              <a:ext cx="49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CC0099"/>
                  </a:solidFill>
                </a:rPr>
                <a:t>mRNA</a:t>
              </a:r>
            </a:p>
          </p:txBody>
        </p:sp>
        <p:sp>
          <p:nvSpPr>
            <p:cNvPr id="24591" name="Text Box 44"/>
            <p:cNvSpPr txBox="1">
              <a:spLocks noChangeArrowheads="1"/>
            </p:cNvSpPr>
            <p:nvPr/>
          </p:nvSpPr>
          <p:spPr bwMode="auto">
            <a:xfrm>
              <a:off x="5280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3’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fr-BE" sz="3200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SG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1388" t="14645" r="44934" b="16476"/>
          <a:stretch>
            <a:fillRect/>
          </a:stretch>
        </p:blipFill>
        <p:spPr bwMode="auto">
          <a:xfrm>
            <a:off x="990600" y="914400"/>
            <a:ext cx="7086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19400" y="3276600"/>
            <a:ext cx="3417888" cy="2398713"/>
            <a:chOff x="192" y="2064"/>
            <a:chExt cx="2153" cy="1511"/>
          </a:xfrm>
        </p:grpSpPr>
        <p:sp>
          <p:nvSpPr>
            <p:cNvPr id="28713" name="Freeform 3"/>
            <p:cNvSpPr>
              <a:spLocks/>
            </p:cNvSpPr>
            <p:nvPr/>
          </p:nvSpPr>
          <p:spPr bwMode="auto">
            <a:xfrm>
              <a:off x="753" y="2064"/>
              <a:ext cx="1568" cy="1119"/>
            </a:xfrm>
            <a:custGeom>
              <a:avLst/>
              <a:gdLst>
                <a:gd name="T0" fmla="*/ 384 w 1399"/>
                <a:gd name="T1" fmla="*/ 1064 h 1119"/>
                <a:gd name="T2" fmla="*/ 96 w 1399"/>
                <a:gd name="T3" fmla="*/ 920 h 1119"/>
                <a:gd name="T4" fmla="*/ 96 w 1399"/>
                <a:gd name="T5" fmla="*/ 488 h 1119"/>
                <a:gd name="T6" fmla="*/ 672 w 1399"/>
                <a:gd name="T7" fmla="*/ 8 h 1119"/>
                <a:gd name="T8" fmla="*/ 1296 w 1399"/>
                <a:gd name="T9" fmla="*/ 440 h 1119"/>
                <a:gd name="T10" fmla="*/ 1248 w 1399"/>
                <a:gd name="T11" fmla="*/ 1016 h 1119"/>
                <a:gd name="T12" fmla="*/ 384 w 1399"/>
                <a:gd name="T13" fmla="*/ 1064 h 1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9"/>
                <a:gd name="T22" fmla="*/ 0 h 1119"/>
                <a:gd name="T23" fmla="*/ 1399 w 1399"/>
                <a:gd name="T24" fmla="*/ 1119 h 1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9" h="1119">
                  <a:moveTo>
                    <a:pt x="384" y="1064"/>
                  </a:moveTo>
                  <a:cubicBezTo>
                    <a:pt x="192" y="1048"/>
                    <a:pt x="144" y="1016"/>
                    <a:pt x="96" y="920"/>
                  </a:cubicBezTo>
                  <a:cubicBezTo>
                    <a:pt x="48" y="824"/>
                    <a:pt x="0" y="639"/>
                    <a:pt x="96" y="488"/>
                  </a:cubicBezTo>
                  <a:cubicBezTo>
                    <a:pt x="191" y="336"/>
                    <a:pt x="472" y="15"/>
                    <a:pt x="672" y="8"/>
                  </a:cubicBezTo>
                  <a:cubicBezTo>
                    <a:pt x="871" y="0"/>
                    <a:pt x="1200" y="272"/>
                    <a:pt x="1296" y="440"/>
                  </a:cubicBezTo>
                  <a:cubicBezTo>
                    <a:pt x="1391" y="607"/>
                    <a:pt x="1399" y="912"/>
                    <a:pt x="1248" y="1016"/>
                  </a:cubicBezTo>
                  <a:cubicBezTo>
                    <a:pt x="1096" y="1119"/>
                    <a:pt x="576" y="1080"/>
                    <a:pt x="384" y="1064"/>
                  </a:cubicBezTo>
                  <a:close/>
                </a:path>
              </a:pathLst>
            </a:custGeom>
            <a:gradFill rotWithShape="0">
              <a:gsLst>
                <a:gs pos="0">
                  <a:srgbClr val="5E4700"/>
                </a:gs>
                <a:gs pos="100000">
                  <a:srgbClr val="CC99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4" name="Freeform 4"/>
            <p:cNvSpPr>
              <a:spLocks/>
            </p:cNvSpPr>
            <p:nvPr/>
          </p:nvSpPr>
          <p:spPr bwMode="auto">
            <a:xfrm>
              <a:off x="1306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5" name="Freeform 5"/>
            <p:cNvSpPr>
              <a:spLocks/>
            </p:cNvSpPr>
            <p:nvPr/>
          </p:nvSpPr>
          <p:spPr bwMode="auto">
            <a:xfrm>
              <a:off x="1642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6" name="Freeform 6"/>
            <p:cNvSpPr>
              <a:spLocks/>
            </p:cNvSpPr>
            <p:nvPr/>
          </p:nvSpPr>
          <p:spPr bwMode="auto">
            <a:xfrm>
              <a:off x="993" y="2400"/>
              <a:ext cx="288" cy="480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7" name="Text Box 7"/>
            <p:cNvSpPr txBox="1">
              <a:spLocks noChangeArrowheads="1"/>
            </p:cNvSpPr>
            <p:nvPr/>
          </p:nvSpPr>
          <p:spPr bwMode="auto">
            <a:xfrm>
              <a:off x="1642" y="229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8718" name="Text Box 8"/>
            <p:cNvSpPr txBox="1">
              <a:spLocks noChangeArrowheads="1"/>
            </p:cNvSpPr>
            <p:nvPr/>
          </p:nvSpPr>
          <p:spPr bwMode="auto">
            <a:xfrm>
              <a:off x="1041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8719" name="Text Box 9"/>
            <p:cNvSpPr txBox="1">
              <a:spLocks noChangeArrowheads="1"/>
            </p:cNvSpPr>
            <p:nvPr/>
          </p:nvSpPr>
          <p:spPr bwMode="auto">
            <a:xfrm>
              <a:off x="192" y="2400"/>
              <a:ext cx="71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Ribosome</a:t>
              </a:r>
            </a:p>
          </p:txBody>
        </p:sp>
        <p:sp>
          <p:nvSpPr>
            <p:cNvPr id="28720" name="Text Box 10"/>
            <p:cNvSpPr txBox="1">
              <a:spLocks noChangeArrowheads="1"/>
            </p:cNvSpPr>
            <p:nvPr/>
          </p:nvSpPr>
          <p:spPr bwMode="auto">
            <a:xfrm>
              <a:off x="1296" y="2294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14" y="3072"/>
              <a:ext cx="1431" cy="503"/>
              <a:chOff x="593" y="3072"/>
              <a:chExt cx="1431" cy="503"/>
            </a:xfrm>
          </p:grpSpPr>
          <p:sp>
            <p:nvSpPr>
              <p:cNvPr id="28722" name="Freeform 12"/>
              <p:cNvSpPr>
                <a:spLocks/>
              </p:cNvSpPr>
              <p:nvPr/>
            </p:nvSpPr>
            <p:spPr bwMode="auto">
              <a:xfrm>
                <a:off x="593" y="3072"/>
                <a:ext cx="1431" cy="503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31"/>
                  <a:gd name="T34" fmla="*/ 0 h 503"/>
                  <a:gd name="T35" fmla="*/ 1431 w 1431"/>
                  <a:gd name="T36" fmla="*/ 503 h 5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E4700"/>
                  </a:gs>
                  <a:gs pos="100000">
                    <a:srgbClr val="CC99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723" name="Freeform 13"/>
              <p:cNvSpPr>
                <a:spLocks/>
              </p:cNvSpPr>
              <p:nvPr/>
            </p:nvSpPr>
            <p:spPr bwMode="auto">
              <a:xfrm>
                <a:off x="1322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724" name="Freeform 14"/>
              <p:cNvSpPr>
                <a:spLocks/>
              </p:cNvSpPr>
              <p:nvPr/>
            </p:nvSpPr>
            <p:spPr bwMode="auto">
              <a:xfrm>
                <a:off x="985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sp>
        <p:nvSpPr>
          <p:cNvPr id="28675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Translation - Elongation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 rot="-1669636">
            <a:off x="2667000" y="2209800"/>
            <a:ext cx="703263" cy="1924050"/>
            <a:chOff x="2460" y="1819"/>
            <a:chExt cx="443" cy="1212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460" y="1819"/>
              <a:ext cx="389" cy="1150"/>
              <a:chOff x="2844" y="1339"/>
              <a:chExt cx="389" cy="1150"/>
            </a:xfrm>
          </p:grpSpPr>
          <p:sp>
            <p:nvSpPr>
              <p:cNvPr id="25618" name="Rectangle 18"/>
              <p:cNvSpPr>
                <a:spLocks noChangeArrowheads="1"/>
              </p:cNvSpPr>
              <p:nvPr/>
            </p:nvSpPr>
            <p:spPr bwMode="auto">
              <a:xfrm>
                <a:off x="2983" y="1672"/>
                <a:ext cx="249" cy="816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5619" name="Rectangle 19"/>
              <p:cNvSpPr>
                <a:spLocks noChangeArrowheads="1"/>
              </p:cNvSpPr>
              <p:nvPr/>
            </p:nvSpPr>
            <p:spPr bwMode="auto">
              <a:xfrm rot="-2539455">
                <a:off x="2845" y="1338"/>
                <a:ext cx="249" cy="490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8710" name="Text Box 20"/>
            <p:cNvSpPr txBox="1">
              <a:spLocks noChangeArrowheads="1"/>
            </p:cNvSpPr>
            <p:nvPr/>
          </p:nvSpPr>
          <p:spPr bwMode="auto">
            <a:xfrm>
              <a:off x="2544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CCA</a:t>
              </a:r>
            </a:p>
          </p:txBody>
        </p:sp>
      </p:grpSp>
      <p:sp>
        <p:nvSpPr>
          <p:cNvPr id="28677" name="Arc 21"/>
          <p:cNvSpPr>
            <a:spLocks/>
          </p:cNvSpPr>
          <p:nvPr/>
        </p:nvSpPr>
        <p:spPr bwMode="auto">
          <a:xfrm>
            <a:off x="3505200" y="3200400"/>
            <a:ext cx="838200" cy="6858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 cap="rnd">
            <a:solidFill>
              <a:schemeClr val="accent2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ar-IQ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931988" y="1371600"/>
            <a:ext cx="3173412" cy="3440113"/>
            <a:chOff x="1248" y="864"/>
            <a:chExt cx="1999" cy="2167"/>
          </a:xfrm>
        </p:grpSpPr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2640" y="1584"/>
              <a:ext cx="240" cy="280"/>
              <a:chOff x="2832" y="1536"/>
              <a:chExt cx="240" cy="280"/>
            </a:xfrm>
          </p:grpSpPr>
          <p:sp>
            <p:nvSpPr>
              <p:cNvPr id="28707" name="Line 24"/>
              <p:cNvSpPr>
                <a:spLocks noChangeShapeType="1"/>
              </p:cNvSpPr>
              <p:nvPr/>
            </p:nvSpPr>
            <p:spPr bwMode="auto">
              <a:xfrm flipH="1" flipV="1">
                <a:off x="3010" y="1734"/>
                <a:ext cx="28" cy="82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8" name="AutoShape 25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240" cy="228"/>
              </a:xfrm>
              <a:prstGeom prst="pentagon">
                <a:avLst/>
              </a:prstGeom>
              <a:solidFill>
                <a:schemeClr val="accent2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Arg</a:t>
                </a: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2802" y="1819"/>
              <a:ext cx="445" cy="1212"/>
              <a:chOff x="2832" y="1819"/>
              <a:chExt cx="445" cy="1212"/>
            </a:xfrm>
          </p:grpSpPr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>
                <a:off x="2832" y="1819"/>
                <a:ext cx="389" cy="1150"/>
                <a:chOff x="2844" y="1339"/>
                <a:chExt cx="389" cy="1150"/>
              </a:xfrm>
            </p:grpSpPr>
            <p:sp>
              <p:nvSpPr>
                <p:cNvPr id="25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5629" name="Rectangle 29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sp>
            <p:nvSpPr>
              <p:cNvPr id="28704" name="Text Box 30"/>
              <p:cNvSpPr txBox="1">
                <a:spLocks noChangeArrowheads="1"/>
              </p:cNvSpPr>
              <p:nvPr/>
            </p:nvSpPr>
            <p:spPr bwMode="auto">
              <a:xfrm>
                <a:off x="2918" y="2839"/>
                <a:ext cx="359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chemeClr val="bg2"/>
                    </a:solidFill>
                  </a:rPr>
                  <a:t>UCU</a:t>
                </a:r>
              </a:p>
            </p:txBody>
          </p: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1248" y="864"/>
              <a:ext cx="1440" cy="769"/>
              <a:chOff x="1008" y="1103"/>
              <a:chExt cx="1440" cy="769"/>
            </a:xfrm>
          </p:grpSpPr>
          <p:sp>
            <p:nvSpPr>
              <p:cNvPr id="28696" name="Freeform 32"/>
              <p:cNvSpPr>
                <a:spLocks/>
              </p:cNvSpPr>
              <p:nvPr/>
            </p:nvSpPr>
            <p:spPr bwMode="auto">
              <a:xfrm>
                <a:off x="1056" y="1296"/>
                <a:ext cx="1392" cy="576"/>
              </a:xfrm>
              <a:custGeom>
                <a:avLst/>
                <a:gdLst>
                  <a:gd name="T0" fmla="*/ 1392 w 1392"/>
                  <a:gd name="T1" fmla="*/ 576 h 576"/>
                  <a:gd name="T2" fmla="*/ 1200 w 1392"/>
                  <a:gd name="T3" fmla="*/ 384 h 576"/>
                  <a:gd name="T4" fmla="*/ 960 w 1392"/>
                  <a:gd name="T5" fmla="*/ 288 h 576"/>
                  <a:gd name="T6" fmla="*/ 528 w 1392"/>
                  <a:gd name="T7" fmla="*/ 288 h 576"/>
                  <a:gd name="T8" fmla="*/ 96 w 1392"/>
                  <a:gd name="T9" fmla="*/ 96 h 576"/>
                  <a:gd name="T10" fmla="*/ 0 w 1392"/>
                  <a:gd name="T11" fmla="*/ 0 h 5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92"/>
                  <a:gd name="T19" fmla="*/ 0 h 576"/>
                  <a:gd name="T20" fmla="*/ 1392 w 1392"/>
                  <a:gd name="T21" fmla="*/ 576 h 5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92" h="576">
                    <a:moveTo>
                      <a:pt x="1392" y="576"/>
                    </a:moveTo>
                    <a:cubicBezTo>
                      <a:pt x="1331" y="503"/>
                      <a:pt x="1271" y="431"/>
                      <a:pt x="1200" y="384"/>
                    </a:cubicBezTo>
                    <a:cubicBezTo>
                      <a:pt x="1128" y="336"/>
                      <a:pt x="1072" y="304"/>
                      <a:pt x="960" y="288"/>
                    </a:cubicBezTo>
                    <a:cubicBezTo>
                      <a:pt x="848" y="272"/>
                      <a:pt x="671" y="319"/>
                      <a:pt x="528" y="288"/>
                    </a:cubicBezTo>
                    <a:cubicBezTo>
                      <a:pt x="384" y="256"/>
                      <a:pt x="184" y="144"/>
                      <a:pt x="96" y="96"/>
                    </a:cubicBezTo>
                    <a:cubicBezTo>
                      <a:pt x="8" y="48"/>
                      <a:pt x="4" y="24"/>
                      <a:pt x="0" y="0"/>
                    </a:cubicBezTo>
                  </a:path>
                </a:pathLst>
              </a:cu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697" name="Rectangle 33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240" cy="240"/>
              </a:xfrm>
              <a:prstGeom prst="rect">
                <a:avLst/>
              </a:prstGeom>
              <a:solidFill>
                <a:srgbClr val="FF66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Phe</a:t>
                </a:r>
              </a:p>
            </p:txBody>
          </p:sp>
          <p:sp>
            <p:nvSpPr>
              <p:cNvPr id="28698" name="AutoShape 34"/>
              <p:cNvSpPr>
                <a:spLocks noChangeArrowheads="1"/>
              </p:cNvSpPr>
              <p:nvPr/>
            </p:nvSpPr>
            <p:spPr bwMode="auto">
              <a:xfrm>
                <a:off x="1584" y="1440"/>
                <a:ext cx="288" cy="249"/>
              </a:xfrm>
              <a:prstGeom prst="triangle">
                <a:avLst>
                  <a:gd name="adj" fmla="val 50000"/>
                </a:avLst>
              </a:prstGeom>
              <a:solidFill>
                <a:srgbClr val="333333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Leu</a:t>
                </a:r>
              </a:p>
            </p:txBody>
          </p:sp>
          <p:sp>
            <p:nvSpPr>
              <p:cNvPr id="28699" name="Oval 35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Met</a:t>
                </a:r>
              </a:p>
            </p:txBody>
          </p:sp>
          <p:sp>
            <p:nvSpPr>
              <p:cNvPr id="28700" name="AutoShape 36"/>
              <p:cNvSpPr>
                <a:spLocks noChangeArrowheads="1"/>
              </p:cNvSpPr>
              <p:nvPr/>
            </p:nvSpPr>
            <p:spPr bwMode="auto">
              <a:xfrm>
                <a:off x="1920" y="1488"/>
                <a:ext cx="336" cy="253"/>
              </a:xfrm>
              <a:prstGeom prst="parallelogram">
                <a:avLst>
                  <a:gd name="adj" fmla="val 33202"/>
                </a:avLst>
              </a:prstGeom>
              <a:solidFill>
                <a:srgbClr val="66FF33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Ser</a:t>
                </a:r>
              </a:p>
            </p:txBody>
          </p:sp>
          <p:sp>
            <p:nvSpPr>
              <p:cNvPr id="28701" name="AutoShape 37"/>
              <p:cNvSpPr>
                <a:spLocks noChangeArrowheads="1"/>
              </p:cNvSpPr>
              <p:nvPr/>
            </p:nvSpPr>
            <p:spPr bwMode="auto">
              <a:xfrm>
                <a:off x="2208" y="1632"/>
                <a:ext cx="240" cy="240"/>
              </a:xfrm>
              <a:prstGeom prst="octagon">
                <a:avLst>
                  <a:gd name="adj" fmla="val 29287"/>
                </a:avLst>
              </a:prstGeom>
              <a:solidFill>
                <a:srgbClr val="FF9966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Gly</a:t>
                </a:r>
              </a:p>
            </p:txBody>
          </p:sp>
          <p:sp>
            <p:nvSpPr>
              <p:cNvPr id="28702" name="Text Box 38"/>
              <p:cNvSpPr txBox="1">
                <a:spLocks noChangeArrowheads="1"/>
              </p:cNvSpPr>
              <p:nvPr/>
            </p:nvSpPr>
            <p:spPr bwMode="auto">
              <a:xfrm>
                <a:off x="1430" y="1103"/>
                <a:ext cx="76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808080"/>
                    </a:solidFill>
                  </a:rPr>
                  <a:t>Polypeptide</a:t>
                </a:r>
              </a:p>
            </p:txBody>
          </p:sp>
        </p:grp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648200" y="2514600"/>
            <a:ext cx="973138" cy="2297113"/>
            <a:chOff x="2928" y="1584"/>
            <a:chExt cx="613" cy="1447"/>
          </a:xfrm>
        </p:grpSpPr>
        <p:sp>
          <p:nvSpPr>
            <p:cNvPr id="28686" name="Line 40"/>
            <p:cNvSpPr>
              <a:spLocks noChangeShapeType="1"/>
            </p:cNvSpPr>
            <p:nvPr/>
          </p:nvSpPr>
          <p:spPr bwMode="auto">
            <a:xfrm flipH="1" flipV="1">
              <a:off x="3106" y="1782"/>
              <a:ext cx="28" cy="8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3090" y="1819"/>
              <a:ext cx="451" cy="1212"/>
              <a:chOff x="2832" y="1819"/>
              <a:chExt cx="451" cy="1212"/>
            </a:xfrm>
          </p:grpSpPr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>
                <a:off x="2832" y="1819"/>
                <a:ext cx="389" cy="1150"/>
                <a:chOff x="2844" y="1339"/>
                <a:chExt cx="389" cy="1150"/>
              </a:xfrm>
            </p:grpSpPr>
            <p:sp>
              <p:nvSpPr>
                <p:cNvPr id="25643" name="Rectangle 43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5644" name="Rectangle 44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sp>
            <p:nvSpPr>
              <p:cNvPr id="28690" name="Text Box 45"/>
              <p:cNvSpPr txBox="1">
                <a:spLocks noChangeArrowheads="1"/>
              </p:cNvSpPr>
              <p:nvPr/>
            </p:nvSpPr>
            <p:spPr bwMode="auto">
              <a:xfrm>
                <a:off x="2918" y="2839"/>
                <a:ext cx="365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chemeClr val="bg2"/>
                    </a:solidFill>
                  </a:rPr>
                  <a:t>CGA</a:t>
                </a:r>
              </a:p>
            </p:txBody>
          </p:sp>
        </p:grpSp>
        <p:sp>
          <p:nvSpPr>
            <p:cNvPr id="28688" name="AutoShape 46"/>
            <p:cNvSpPr>
              <a:spLocks noChangeArrowheads="1"/>
            </p:cNvSpPr>
            <p:nvPr/>
          </p:nvSpPr>
          <p:spPr bwMode="auto">
            <a:xfrm>
              <a:off x="2928" y="1584"/>
              <a:ext cx="288" cy="217"/>
            </a:xfrm>
            <a:prstGeom prst="parallelogram">
              <a:avLst>
                <a:gd name="adj" fmla="val 33180"/>
              </a:avLst>
            </a:prstGeom>
            <a:solidFill>
              <a:srgbClr val="FF99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Ala</a:t>
              </a: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914400" y="4724400"/>
            <a:ext cx="7862888" cy="639763"/>
            <a:chOff x="576" y="2976"/>
            <a:chExt cx="4953" cy="403"/>
          </a:xfrm>
        </p:grpSpPr>
        <p:sp>
          <p:nvSpPr>
            <p:cNvPr id="28681" name="Line 48"/>
            <p:cNvSpPr>
              <a:spLocks noChangeShapeType="1"/>
            </p:cNvSpPr>
            <p:nvPr/>
          </p:nvSpPr>
          <p:spPr bwMode="auto">
            <a:xfrm>
              <a:off x="768" y="3145"/>
              <a:ext cx="4496" cy="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Text Box 49"/>
            <p:cNvSpPr txBox="1">
              <a:spLocks noChangeArrowheads="1"/>
            </p:cNvSpPr>
            <p:nvPr/>
          </p:nvSpPr>
          <p:spPr bwMode="auto">
            <a:xfrm>
              <a:off x="701" y="2976"/>
              <a:ext cx="475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GAG...CU</a:t>
              </a:r>
              <a:r>
                <a:rPr lang="en-US" sz="1400" b="1">
                  <a:solidFill>
                    <a:srgbClr val="FF99CC"/>
                  </a:solidFill>
                </a:rPr>
                <a:t>-AUG--UUC--CUU--AGU--GGU--AGA--GCU--GUA--UGA-</a:t>
              </a:r>
              <a:r>
                <a:rPr lang="en-US" sz="1400" b="1">
                  <a:solidFill>
                    <a:schemeClr val="accent1"/>
                  </a:solidFill>
                </a:rPr>
                <a:t>AT GCA...T</a:t>
              </a:r>
              <a:r>
                <a:rPr lang="en-US" sz="1400" b="1">
                  <a:solidFill>
                    <a:srgbClr val="660033"/>
                  </a:solidFill>
                </a:rPr>
                <a:t>AAAAAA</a:t>
              </a:r>
              <a:endParaRPr lang="en-US" sz="1400" b="1">
                <a:solidFill>
                  <a:schemeClr val="accent1"/>
                </a:solidFill>
              </a:endParaRPr>
            </a:p>
          </p:txBody>
        </p:sp>
        <p:sp>
          <p:nvSpPr>
            <p:cNvPr id="28683" name="Text Box 50"/>
            <p:cNvSpPr txBox="1">
              <a:spLocks noChangeArrowheads="1"/>
            </p:cNvSpPr>
            <p:nvPr/>
          </p:nvSpPr>
          <p:spPr bwMode="auto">
            <a:xfrm>
              <a:off x="576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5’</a:t>
              </a:r>
            </a:p>
          </p:txBody>
        </p:sp>
        <p:sp>
          <p:nvSpPr>
            <p:cNvPr id="28684" name="Text Box 51"/>
            <p:cNvSpPr txBox="1">
              <a:spLocks noChangeArrowheads="1"/>
            </p:cNvSpPr>
            <p:nvPr/>
          </p:nvSpPr>
          <p:spPr bwMode="auto">
            <a:xfrm>
              <a:off x="742" y="3167"/>
              <a:ext cx="49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CC0099"/>
                  </a:solidFill>
                </a:rPr>
                <a:t>mRNA</a:t>
              </a:r>
            </a:p>
          </p:txBody>
        </p:sp>
        <p:sp>
          <p:nvSpPr>
            <p:cNvPr id="28685" name="Text Box 52"/>
            <p:cNvSpPr txBox="1">
              <a:spLocks noChangeArrowheads="1"/>
            </p:cNvSpPr>
            <p:nvPr/>
          </p:nvSpPr>
          <p:spPr bwMode="auto">
            <a:xfrm>
              <a:off x="5280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3’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19400" y="3276600"/>
            <a:ext cx="3417888" cy="2398713"/>
            <a:chOff x="192" y="2064"/>
            <a:chExt cx="2153" cy="1511"/>
          </a:xfrm>
        </p:grpSpPr>
        <p:sp>
          <p:nvSpPr>
            <p:cNvPr id="28713" name="Freeform 3"/>
            <p:cNvSpPr>
              <a:spLocks/>
            </p:cNvSpPr>
            <p:nvPr/>
          </p:nvSpPr>
          <p:spPr bwMode="auto">
            <a:xfrm>
              <a:off x="753" y="2064"/>
              <a:ext cx="1568" cy="1119"/>
            </a:xfrm>
            <a:custGeom>
              <a:avLst/>
              <a:gdLst>
                <a:gd name="T0" fmla="*/ 384 w 1399"/>
                <a:gd name="T1" fmla="*/ 1064 h 1119"/>
                <a:gd name="T2" fmla="*/ 96 w 1399"/>
                <a:gd name="T3" fmla="*/ 920 h 1119"/>
                <a:gd name="T4" fmla="*/ 96 w 1399"/>
                <a:gd name="T5" fmla="*/ 488 h 1119"/>
                <a:gd name="T6" fmla="*/ 672 w 1399"/>
                <a:gd name="T7" fmla="*/ 8 h 1119"/>
                <a:gd name="T8" fmla="*/ 1296 w 1399"/>
                <a:gd name="T9" fmla="*/ 440 h 1119"/>
                <a:gd name="T10" fmla="*/ 1248 w 1399"/>
                <a:gd name="T11" fmla="*/ 1016 h 1119"/>
                <a:gd name="T12" fmla="*/ 384 w 1399"/>
                <a:gd name="T13" fmla="*/ 1064 h 1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9"/>
                <a:gd name="T22" fmla="*/ 0 h 1119"/>
                <a:gd name="T23" fmla="*/ 1399 w 1399"/>
                <a:gd name="T24" fmla="*/ 1119 h 1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9" h="1119">
                  <a:moveTo>
                    <a:pt x="384" y="1064"/>
                  </a:moveTo>
                  <a:cubicBezTo>
                    <a:pt x="192" y="1048"/>
                    <a:pt x="144" y="1016"/>
                    <a:pt x="96" y="920"/>
                  </a:cubicBezTo>
                  <a:cubicBezTo>
                    <a:pt x="48" y="824"/>
                    <a:pt x="0" y="639"/>
                    <a:pt x="96" y="488"/>
                  </a:cubicBezTo>
                  <a:cubicBezTo>
                    <a:pt x="191" y="336"/>
                    <a:pt x="472" y="15"/>
                    <a:pt x="672" y="8"/>
                  </a:cubicBezTo>
                  <a:cubicBezTo>
                    <a:pt x="871" y="0"/>
                    <a:pt x="1200" y="272"/>
                    <a:pt x="1296" y="440"/>
                  </a:cubicBezTo>
                  <a:cubicBezTo>
                    <a:pt x="1391" y="607"/>
                    <a:pt x="1399" y="912"/>
                    <a:pt x="1248" y="1016"/>
                  </a:cubicBezTo>
                  <a:cubicBezTo>
                    <a:pt x="1096" y="1119"/>
                    <a:pt x="576" y="1080"/>
                    <a:pt x="384" y="1064"/>
                  </a:cubicBezTo>
                  <a:close/>
                </a:path>
              </a:pathLst>
            </a:custGeom>
            <a:gradFill rotWithShape="0">
              <a:gsLst>
                <a:gs pos="0">
                  <a:srgbClr val="5E4700"/>
                </a:gs>
                <a:gs pos="100000">
                  <a:srgbClr val="CC99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4" name="Freeform 4"/>
            <p:cNvSpPr>
              <a:spLocks/>
            </p:cNvSpPr>
            <p:nvPr/>
          </p:nvSpPr>
          <p:spPr bwMode="auto">
            <a:xfrm>
              <a:off x="1306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5" name="Freeform 5"/>
            <p:cNvSpPr>
              <a:spLocks/>
            </p:cNvSpPr>
            <p:nvPr/>
          </p:nvSpPr>
          <p:spPr bwMode="auto">
            <a:xfrm>
              <a:off x="1642" y="2256"/>
              <a:ext cx="288" cy="864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6" name="Freeform 6"/>
            <p:cNvSpPr>
              <a:spLocks/>
            </p:cNvSpPr>
            <p:nvPr/>
          </p:nvSpPr>
          <p:spPr bwMode="auto">
            <a:xfrm>
              <a:off x="993" y="2400"/>
              <a:ext cx="288" cy="480"/>
            </a:xfrm>
            <a:custGeom>
              <a:avLst/>
              <a:gdLst>
                <a:gd name="T0" fmla="*/ 0 w 480"/>
                <a:gd name="T1" fmla="*/ 0 h 1619"/>
                <a:gd name="T2" fmla="*/ 0 w 480"/>
                <a:gd name="T3" fmla="*/ 1536 h 1619"/>
                <a:gd name="T4" fmla="*/ 144 w 480"/>
                <a:gd name="T5" fmla="*/ 1619 h 1619"/>
                <a:gd name="T6" fmla="*/ 336 w 480"/>
                <a:gd name="T7" fmla="*/ 1619 h 1619"/>
                <a:gd name="T8" fmla="*/ 480 w 480"/>
                <a:gd name="T9" fmla="*/ 1536 h 1619"/>
                <a:gd name="T10" fmla="*/ 480 w 480"/>
                <a:gd name="T11" fmla="*/ 0 h 1619"/>
                <a:gd name="T12" fmla="*/ 336 w 480"/>
                <a:gd name="T13" fmla="*/ 83 h 1619"/>
                <a:gd name="T14" fmla="*/ 144 w 480"/>
                <a:gd name="T15" fmla="*/ 83 h 1619"/>
                <a:gd name="T16" fmla="*/ 48 w 480"/>
                <a:gd name="T17" fmla="*/ 27 h 16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0"/>
                <a:gd name="T28" fmla="*/ 0 h 1619"/>
                <a:gd name="T29" fmla="*/ 480 w 480"/>
                <a:gd name="T30" fmla="*/ 1619 h 16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0" h="1619">
                  <a:moveTo>
                    <a:pt x="0" y="0"/>
                  </a:moveTo>
                  <a:lnTo>
                    <a:pt x="0" y="1536"/>
                  </a:lnTo>
                  <a:lnTo>
                    <a:pt x="144" y="1619"/>
                  </a:lnTo>
                  <a:lnTo>
                    <a:pt x="336" y="1619"/>
                  </a:lnTo>
                  <a:lnTo>
                    <a:pt x="480" y="1536"/>
                  </a:lnTo>
                  <a:lnTo>
                    <a:pt x="480" y="0"/>
                  </a:lnTo>
                  <a:lnTo>
                    <a:pt x="336" y="83"/>
                  </a:lnTo>
                  <a:lnTo>
                    <a:pt x="144" y="83"/>
                  </a:lnTo>
                  <a:lnTo>
                    <a:pt x="48" y="27"/>
                  </a:lnTo>
                </a:path>
              </a:pathLst>
            </a:custGeom>
            <a:gradFill rotWithShape="0">
              <a:gsLst>
                <a:gs pos="0">
                  <a:srgbClr val="996600"/>
                </a:gs>
                <a:gs pos="100000">
                  <a:srgbClr val="472F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8717" name="Text Box 7"/>
            <p:cNvSpPr txBox="1">
              <a:spLocks noChangeArrowheads="1"/>
            </p:cNvSpPr>
            <p:nvPr/>
          </p:nvSpPr>
          <p:spPr bwMode="auto">
            <a:xfrm>
              <a:off x="1642" y="229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8718" name="Text Box 8"/>
            <p:cNvSpPr txBox="1">
              <a:spLocks noChangeArrowheads="1"/>
            </p:cNvSpPr>
            <p:nvPr/>
          </p:nvSpPr>
          <p:spPr bwMode="auto">
            <a:xfrm>
              <a:off x="1041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8719" name="Text Box 9"/>
            <p:cNvSpPr txBox="1">
              <a:spLocks noChangeArrowheads="1"/>
            </p:cNvSpPr>
            <p:nvPr/>
          </p:nvSpPr>
          <p:spPr bwMode="auto">
            <a:xfrm>
              <a:off x="192" y="2400"/>
              <a:ext cx="71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996600"/>
                  </a:solidFill>
                </a:rPr>
                <a:t>Ribosome</a:t>
              </a:r>
            </a:p>
          </p:txBody>
        </p:sp>
        <p:sp>
          <p:nvSpPr>
            <p:cNvPr id="28720" name="Text Box 10"/>
            <p:cNvSpPr txBox="1">
              <a:spLocks noChangeArrowheads="1"/>
            </p:cNvSpPr>
            <p:nvPr/>
          </p:nvSpPr>
          <p:spPr bwMode="auto">
            <a:xfrm>
              <a:off x="1296" y="2294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14" y="3072"/>
              <a:ext cx="1431" cy="503"/>
              <a:chOff x="593" y="3072"/>
              <a:chExt cx="1431" cy="503"/>
            </a:xfrm>
          </p:grpSpPr>
          <p:sp>
            <p:nvSpPr>
              <p:cNvPr id="28722" name="Freeform 12"/>
              <p:cNvSpPr>
                <a:spLocks/>
              </p:cNvSpPr>
              <p:nvPr/>
            </p:nvSpPr>
            <p:spPr bwMode="auto">
              <a:xfrm>
                <a:off x="593" y="3072"/>
                <a:ext cx="1431" cy="503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31"/>
                  <a:gd name="T34" fmla="*/ 0 h 503"/>
                  <a:gd name="T35" fmla="*/ 1431 w 1431"/>
                  <a:gd name="T36" fmla="*/ 503 h 5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E4700"/>
                  </a:gs>
                  <a:gs pos="100000">
                    <a:srgbClr val="CC99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723" name="Freeform 13"/>
              <p:cNvSpPr>
                <a:spLocks/>
              </p:cNvSpPr>
              <p:nvPr/>
            </p:nvSpPr>
            <p:spPr bwMode="auto">
              <a:xfrm>
                <a:off x="1322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724" name="Freeform 14"/>
              <p:cNvSpPr>
                <a:spLocks/>
              </p:cNvSpPr>
              <p:nvPr/>
            </p:nvSpPr>
            <p:spPr bwMode="auto">
              <a:xfrm>
                <a:off x="985" y="3072"/>
                <a:ext cx="288" cy="96"/>
              </a:xfrm>
              <a:custGeom>
                <a:avLst/>
                <a:gdLst>
                  <a:gd name="T0" fmla="*/ 0 w 480"/>
                  <a:gd name="T1" fmla="*/ 0 h 1619"/>
                  <a:gd name="T2" fmla="*/ 0 w 480"/>
                  <a:gd name="T3" fmla="*/ 1536 h 1619"/>
                  <a:gd name="T4" fmla="*/ 144 w 480"/>
                  <a:gd name="T5" fmla="*/ 1619 h 1619"/>
                  <a:gd name="T6" fmla="*/ 336 w 480"/>
                  <a:gd name="T7" fmla="*/ 1619 h 1619"/>
                  <a:gd name="T8" fmla="*/ 480 w 480"/>
                  <a:gd name="T9" fmla="*/ 1536 h 1619"/>
                  <a:gd name="T10" fmla="*/ 480 w 480"/>
                  <a:gd name="T11" fmla="*/ 0 h 1619"/>
                  <a:gd name="T12" fmla="*/ 336 w 480"/>
                  <a:gd name="T13" fmla="*/ 83 h 1619"/>
                  <a:gd name="T14" fmla="*/ 144 w 480"/>
                  <a:gd name="T15" fmla="*/ 83 h 1619"/>
                  <a:gd name="T16" fmla="*/ 48 w 480"/>
                  <a:gd name="T17" fmla="*/ 27 h 16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619"/>
                  <a:gd name="T29" fmla="*/ 480 w 480"/>
                  <a:gd name="T30" fmla="*/ 1619 h 16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619">
                    <a:moveTo>
                      <a:pt x="0" y="0"/>
                    </a:moveTo>
                    <a:lnTo>
                      <a:pt x="0" y="1536"/>
                    </a:lnTo>
                    <a:lnTo>
                      <a:pt x="144" y="1619"/>
                    </a:lnTo>
                    <a:lnTo>
                      <a:pt x="336" y="1619"/>
                    </a:lnTo>
                    <a:lnTo>
                      <a:pt x="480" y="1536"/>
                    </a:lnTo>
                    <a:lnTo>
                      <a:pt x="480" y="0"/>
                    </a:lnTo>
                    <a:lnTo>
                      <a:pt x="336" y="83"/>
                    </a:lnTo>
                    <a:lnTo>
                      <a:pt x="144" y="83"/>
                    </a:lnTo>
                    <a:lnTo>
                      <a:pt x="48" y="27"/>
                    </a:lnTo>
                  </a:path>
                </a:pathLst>
              </a:custGeom>
              <a:gradFill rotWithShape="0">
                <a:gsLst>
                  <a:gs pos="0">
                    <a:srgbClr val="996600"/>
                  </a:gs>
                  <a:gs pos="100000">
                    <a:srgbClr val="472F00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sp>
        <p:nvSpPr>
          <p:cNvPr id="28675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Translation - Elongation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 rot="-1669636">
            <a:off x="2667000" y="2209800"/>
            <a:ext cx="703263" cy="1924050"/>
            <a:chOff x="2460" y="1819"/>
            <a:chExt cx="443" cy="1212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460" y="1819"/>
              <a:ext cx="389" cy="1150"/>
              <a:chOff x="2844" y="1339"/>
              <a:chExt cx="389" cy="1150"/>
            </a:xfrm>
          </p:grpSpPr>
          <p:sp>
            <p:nvSpPr>
              <p:cNvPr id="25618" name="Rectangle 18"/>
              <p:cNvSpPr>
                <a:spLocks noChangeArrowheads="1"/>
              </p:cNvSpPr>
              <p:nvPr/>
            </p:nvSpPr>
            <p:spPr bwMode="auto">
              <a:xfrm>
                <a:off x="2983" y="1672"/>
                <a:ext cx="249" cy="816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5619" name="Rectangle 19"/>
              <p:cNvSpPr>
                <a:spLocks noChangeArrowheads="1"/>
              </p:cNvSpPr>
              <p:nvPr/>
            </p:nvSpPr>
            <p:spPr bwMode="auto">
              <a:xfrm rot="-2539455">
                <a:off x="2845" y="1338"/>
                <a:ext cx="249" cy="490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8710" name="Text Box 20"/>
            <p:cNvSpPr txBox="1">
              <a:spLocks noChangeArrowheads="1"/>
            </p:cNvSpPr>
            <p:nvPr/>
          </p:nvSpPr>
          <p:spPr bwMode="auto">
            <a:xfrm>
              <a:off x="2544" y="2839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</a:rPr>
                <a:t>CCA</a:t>
              </a:r>
            </a:p>
          </p:txBody>
        </p:sp>
      </p:grpSp>
      <p:sp>
        <p:nvSpPr>
          <p:cNvPr id="28677" name="Arc 21"/>
          <p:cNvSpPr>
            <a:spLocks/>
          </p:cNvSpPr>
          <p:nvPr/>
        </p:nvSpPr>
        <p:spPr bwMode="auto">
          <a:xfrm>
            <a:off x="3505200" y="3200400"/>
            <a:ext cx="838200" cy="6858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 cap="rnd">
            <a:solidFill>
              <a:schemeClr val="accent2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ar-IQ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931988" y="1371600"/>
            <a:ext cx="3173412" cy="3440113"/>
            <a:chOff x="1248" y="864"/>
            <a:chExt cx="1999" cy="2167"/>
          </a:xfrm>
        </p:grpSpPr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2640" y="1584"/>
              <a:ext cx="240" cy="280"/>
              <a:chOff x="2832" y="1536"/>
              <a:chExt cx="240" cy="280"/>
            </a:xfrm>
          </p:grpSpPr>
          <p:sp>
            <p:nvSpPr>
              <p:cNvPr id="28707" name="Line 24"/>
              <p:cNvSpPr>
                <a:spLocks noChangeShapeType="1"/>
              </p:cNvSpPr>
              <p:nvPr/>
            </p:nvSpPr>
            <p:spPr bwMode="auto">
              <a:xfrm flipH="1" flipV="1">
                <a:off x="3010" y="1734"/>
                <a:ext cx="28" cy="82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8" name="AutoShape 25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240" cy="228"/>
              </a:xfrm>
              <a:prstGeom prst="pentagon">
                <a:avLst/>
              </a:prstGeom>
              <a:solidFill>
                <a:schemeClr val="accent2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Arg</a:t>
                </a: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2802" y="1819"/>
              <a:ext cx="445" cy="1212"/>
              <a:chOff x="2832" y="1819"/>
              <a:chExt cx="445" cy="1212"/>
            </a:xfrm>
          </p:grpSpPr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>
                <a:off x="2832" y="1819"/>
                <a:ext cx="389" cy="1150"/>
                <a:chOff x="2844" y="1339"/>
                <a:chExt cx="389" cy="1150"/>
              </a:xfrm>
            </p:grpSpPr>
            <p:sp>
              <p:nvSpPr>
                <p:cNvPr id="25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5629" name="Rectangle 29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sp>
            <p:nvSpPr>
              <p:cNvPr id="28704" name="Text Box 30"/>
              <p:cNvSpPr txBox="1">
                <a:spLocks noChangeArrowheads="1"/>
              </p:cNvSpPr>
              <p:nvPr/>
            </p:nvSpPr>
            <p:spPr bwMode="auto">
              <a:xfrm>
                <a:off x="2918" y="2839"/>
                <a:ext cx="359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chemeClr val="bg2"/>
                    </a:solidFill>
                  </a:rPr>
                  <a:t>UCU</a:t>
                </a:r>
              </a:p>
            </p:txBody>
          </p: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1248" y="864"/>
              <a:ext cx="1440" cy="769"/>
              <a:chOff x="1008" y="1103"/>
              <a:chExt cx="1440" cy="769"/>
            </a:xfrm>
          </p:grpSpPr>
          <p:sp>
            <p:nvSpPr>
              <p:cNvPr id="28696" name="Freeform 32"/>
              <p:cNvSpPr>
                <a:spLocks/>
              </p:cNvSpPr>
              <p:nvPr/>
            </p:nvSpPr>
            <p:spPr bwMode="auto">
              <a:xfrm>
                <a:off x="1056" y="1296"/>
                <a:ext cx="1392" cy="576"/>
              </a:xfrm>
              <a:custGeom>
                <a:avLst/>
                <a:gdLst>
                  <a:gd name="T0" fmla="*/ 1392 w 1392"/>
                  <a:gd name="T1" fmla="*/ 576 h 576"/>
                  <a:gd name="T2" fmla="*/ 1200 w 1392"/>
                  <a:gd name="T3" fmla="*/ 384 h 576"/>
                  <a:gd name="T4" fmla="*/ 960 w 1392"/>
                  <a:gd name="T5" fmla="*/ 288 h 576"/>
                  <a:gd name="T6" fmla="*/ 528 w 1392"/>
                  <a:gd name="T7" fmla="*/ 288 h 576"/>
                  <a:gd name="T8" fmla="*/ 96 w 1392"/>
                  <a:gd name="T9" fmla="*/ 96 h 576"/>
                  <a:gd name="T10" fmla="*/ 0 w 1392"/>
                  <a:gd name="T11" fmla="*/ 0 h 5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92"/>
                  <a:gd name="T19" fmla="*/ 0 h 576"/>
                  <a:gd name="T20" fmla="*/ 1392 w 1392"/>
                  <a:gd name="T21" fmla="*/ 576 h 5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92" h="576">
                    <a:moveTo>
                      <a:pt x="1392" y="576"/>
                    </a:moveTo>
                    <a:cubicBezTo>
                      <a:pt x="1331" y="503"/>
                      <a:pt x="1271" y="431"/>
                      <a:pt x="1200" y="384"/>
                    </a:cubicBezTo>
                    <a:cubicBezTo>
                      <a:pt x="1128" y="336"/>
                      <a:pt x="1072" y="304"/>
                      <a:pt x="960" y="288"/>
                    </a:cubicBezTo>
                    <a:cubicBezTo>
                      <a:pt x="848" y="272"/>
                      <a:pt x="671" y="319"/>
                      <a:pt x="528" y="288"/>
                    </a:cubicBezTo>
                    <a:cubicBezTo>
                      <a:pt x="384" y="256"/>
                      <a:pt x="184" y="144"/>
                      <a:pt x="96" y="96"/>
                    </a:cubicBezTo>
                    <a:cubicBezTo>
                      <a:pt x="8" y="48"/>
                      <a:pt x="4" y="24"/>
                      <a:pt x="0" y="0"/>
                    </a:cubicBezTo>
                  </a:path>
                </a:pathLst>
              </a:cu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8697" name="Rectangle 33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240" cy="240"/>
              </a:xfrm>
              <a:prstGeom prst="rect">
                <a:avLst/>
              </a:prstGeom>
              <a:solidFill>
                <a:srgbClr val="FF66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Phe</a:t>
                </a:r>
              </a:p>
            </p:txBody>
          </p:sp>
          <p:sp>
            <p:nvSpPr>
              <p:cNvPr id="28698" name="AutoShape 34"/>
              <p:cNvSpPr>
                <a:spLocks noChangeArrowheads="1"/>
              </p:cNvSpPr>
              <p:nvPr/>
            </p:nvSpPr>
            <p:spPr bwMode="auto">
              <a:xfrm>
                <a:off x="1584" y="1440"/>
                <a:ext cx="288" cy="249"/>
              </a:xfrm>
              <a:prstGeom prst="triangle">
                <a:avLst>
                  <a:gd name="adj" fmla="val 50000"/>
                </a:avLst>
              </a:prstGeom>
              <a:solidFill>
                <a:srgbClr val="333333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Leu</a:t>
                </a:r>
              </a:p>
            </p:txBody>
          </p:sp>
          <p:sp>
            <p:nvSpPr>
              <p:cNvPr id="28699" name="Oval 35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Met</a:t>
                </a:r>
              </a:p>
            </p:txBody>
          </p:sp>
          <p:sp>
            <p:nvSpPr>
              <p:cNvPr id="28700" name="AutoShape 36"/>
              <p:cNvSpPr>
                <a:spLocks noChangeArrowheads="1"/>
              </p:cNvSpPr>
              <p:nvPr/>
            </p:nvSpPr>
            <p:spPr bwMode="auto">
              <a:xfrm>
                <a:off x="1920" y="1488"/>
                <a:ext cx="336" cy="253"/>
              </a:xfrm>
              <a:prstGeom prst="parallelogram">
                <a:avLst>
                  <a:gd name="adj" fmla="val 33202"/>
                </a:avLst>
              </a:prstGeom>
              <a:solidFill>
                <a:srgbClr val="66FF33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Ser</a:t>
                </a:r>
              </a:p>
            </p:txBody>
          </p:sp>
          <p:sp>
            <p:nvSpPr>
              <p:cNvPr id="28701" name="AutoShape 37"/>
              <p:cNvSpPr>
                <a:spLocks noChangeArrowheads="1"/>
              </p:cNvSpPr>
              <p:nvPr/>
            </p:nvSpPr>
            <p:spPr bwMode="auto">
              <a:xfrm>
                <a:off x="2208" y="1632"/>
                <a:ext cx="240" cy="240"/>
              </a:xfrm>
              <a:prstGeom prst="octagon">
                <a:avLst>
                  <a:gd name="adj" fmla="val 29287"/>
                </a:avLst>
              </a:prstGeom>
              <a:solidFill>
                <a:srgbClr val="FF9966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chemeClr val="bg2"/>
                    </a:solidFill>
                  </a:rPr>
                  <a:t>Gly</a:t>
                </a:r>
              </a:p>
            </p:txBody>
          </p:sp>
          <p:sp>
            <p:nvSpPr>
              <p:cNvPr id="28702" name="Text Box 38"/>
              <p:cNvSpPr txBox="1">
                <a:spLocks noChangeArrowheads="1"/>
              </p:cNvSpPr>
              <p:nvPr/>
            </p:nvSpPr>
            <p:spPr bwMode="auto">
              <a:xfrm>
                <a:off x="1430" y="1103"/>
                <a:ext cx="76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808080"/>
                    </a:solidFill>
                  </a:rPr>
                  <a:t>Polypeptide</a:t>
                </a:r>
              </a:p>
            </p:txBody>
          </p:sp>
        </p:grp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648200" y="2514600"/>
            <a:ext cx="973138" cy="2297113"/>
            <a:chOff x="2928" y="1584"/>
            <a:chExt cx="613" cy="1447"/>
          </a:xfrm>
        </p:grpSpPr>
        <p:sp>
          <p:nvSpPr>
            <p:cNvPr id="28686" name="Line 40"/>
            <p:cNvSpPr>
              <a:spLocks noChangeShapeType="1"/>
            </p:cNvSpPr>
            <p:nvPr/>
          </p:nvSpPr>
          <p:spPr bwMode="auto">
            <a:xfrm flipH="1" flipV="1">
              <a:off x="3106" y="1782"/>
              <a:ext cx="28" cy="8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3090" y="1819"/>
              <a:ext cx="451" cy="1212"/>
              <a:chOff x="2832" y="1819"/>
              <a:chExt cx="451" cy="1212"/>
            </a:xfrm>
          </p:grpSpPr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>
                <a:off x="2832" y="1819"/>
                <a:ext cx="389" cy="1150"/>
                <a:chOff x="2844" y="1339"/>
                <a:chExt cx="389" cy="1150"/>
              </a:xfrm>
            </p:grpSpPr>
            <p:sp>
              <p:nvSpPr>
                <p:cNvPr id="25643" name="Rectangle 43"/>
                <p:cNvSpPr>
                  <a:spLocks noChangeArrowheads="1"/>
                </p:cNvSpPr>
                <p:nvPr/>
              </p:nvSpPr>
              <p:spPr bwMode="auto">
                <a:xfrm>
                  <a:off x="2984" y="1673"/>
                  <a:ext cx="249" cy="81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5644" name="Rectangle 44"/>
                <p:cNvSpPr>
                  <a:spLocks noChangeArrowheads="1"/>
                </p:cNvSpPr>
                <p:nvPr/>
              </p:nvSpPr>
              <p:spPr bwMode="auto">
                <a:xfrm rot="-2539455">
                  <a:off x="2844" y="1339"/>
                  <a:ext cx="249" cy="490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  <p:sp>
            <p:nvSpPr>
              <p:cNvPr id="28690" name="Text Box 45"/>
              <p:cNvSpPr txBox="1">
                <a:spLocks noChangeArrowheads="1"/>
              </p:cNvSpPr>
              <p:nvPr/>
            </p:nvSpPr>
            <p:spPr bwMode="auto">
              <a:xfrm>
                <a:off x="2918" y="2839"/>
                <a:ext cx="365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chemeClr val="bg2"/>
                    </a:solidFill>
                  </a:rPr>
                  <a:t>CGA</a:t>
                </a:r>
              </a:p>
            </p:txBody>
          </p:sp>
        </p:grpSp>
        <p:sp>
          <p:nvSpPr>
            <p:cNvPr id="28688" name="AutoShape 46"/>
            <p:cNvSpPr>
              <a:spLocks noChangeArrowheads="1"/>
            </p:cNvSpPr>
            <p:nvPr/>
          </p:nvSpPr>
          <p:spPr bwMode="auto">
            <a:xfrm>
              <a:off x="2928" y="1584"/>
              <a:ext cx="288" cy="217"/>
            </a:xfrm>
            <a:prstGeom prst="parallelogram">
              <a:avLst>
                <a:gd name="adj" fmla="val 33180"/>
              </a:avLst>
            </a:prstGeom>
            <a:solidFill>
              <a:srgbClr val="FF99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</a:rPr>
                <a:t>Ala</a:t>
              </a: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914400" y="4724400"/>
            <a:ext cx="7862888" cy="639763"/>
            <a:chOff x="576" y="2976"/>
            <a:chExt cx="4953" cy="403"/>
          </a:xfrm>
        </p:grpSpPr>
        <p:sp>
          <p:nvSpPr>
            <p:cNvPr id="28681" name="Line 48"/>
            <p:cNvSpPr>
              <a:spLocks noChangeShapeType="1"/>
            </p:cNvSpPr>
            <p:nvPr/>
          </p:nvSpPr>
          <p:spPr bwMode="auto">
            <a:xfrm>
              <a:off x="768" y="3145"/>
              <a:ext cx="4496" cy="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Text Box 49"/>
            <p:cNvSpPr txBox="1">
              <a:spLocks noChangeArrowheads="1"/>
            </p:cNvSpPr>
            <p:nvPr/>
          </p:nvSpPr>
          <p:spPr bwMode="auto">
            <a:xfrm>
              <a:off x="701" y="2976"/>
              <a:ext cx="475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accent1"/>
                  </a:solidFill>
                </a:rPr>
                <a:t>GAG...CU</a:t>
              </a:r>
              <a:r>
                <a:rPr lang="en-US" sz="1400" b="1">
                  <a:solidFill>
                    <a:srgbClr val="FF99CC"/>
                  </a:solidFill>
                </a:rPr>
                <a:t>-AUG--UUC--CUU--AGU--GGU--AGA--GCU--GUA--UGA-</a:t>
              </a:r>
              <a:r>
                <a:rPr lang="en-US" sz="1400" b="1">
                  <a:solidFill>
                    <a:schemeClr val="accent1"/>
                  </a:solidFill>
                </a:rPr>
                <a:t>AT GCA...T</a:t>
              </a:r>
              <a:r>
                <a:rPr lang="en-US" sz="1400" b="1">
                  <a:solidFill>
                    <a:srgbClr val="660033"/>
                  </a:solidFill>
                </a:rPr>
                <a:t>AAAAAA</a:t>
              </a:r>
              <a:endParaRPr lang="en-US" sz="1400" b="1">
                <a:solidFill>
                  <a:schemeClr val="accent1"/>
                </a:solidFill>
              </a:endParaRPr>
            </a:p>
          </p:txBody>
        </p:sp>
        <p:sp>
          <p:nvSpPr>
            <p:cNvPr id="28683" name="Text Box 50"/>
            <p:cNvSpPr txBox="1">
              <a:spLocks noChangeArrowheads="1"/>
            </p:cNvSpPr>
            <p:nvPr/>
          </p:nvSpPr>
          <p:spPr bwMode="auto">
            <a:xfrm>
              <a:off x="576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5’</a:t>
              </a:r>
            </a:p>
          </p:txBody>
        </p:sp>
        <p:sp>
          <p:nvSpPr>
            <p:cNvPr id="28684" name="Text Box 51"/>
            <p:cNvSpPr txBox="1">
              <a:spLocks noChangeArrowheads="1"/>
            </p:cNvSpPr>
            <p:nvPr/>
          </p:nvSpPr>
          <p:spPr bwMode="auto">
            <a:xfrm>
              <a:off x="742" y="3167"/>
              <a:ext cx="49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CC0099"/>
                  </a:solidFill>
                </a:rPr>
                <a:t>mRNA</a:t>
              </a:r>
            </a:p>
          </p:txBody>
        </p:sp>
        <p:sp>
          <p:nvSpPr>
            <p:cNvPr id="28685" name="Text Box 52"/>
            <p:cNvSpPr txBox="1">
              <a:spLocks noChangeArrowheads="1"/>
            </p:cNvSpPr>
            <p:nvPr/>
          </p:nvSpPr>
          <p:spPr bwMode="auto">
            <a:xfrm>
              <a:off x="5280" y="2976"/>
              <a:ext cx="2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C0099"/>
                  </a:solidFill>
                </a:rPr>
                <a:t>3’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Termination and Release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Completion of the polypeptide chain is signalled by a termination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codon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mRNA.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new polypeptide is released from the ribosome, aided by proteins called release factors.</a:t>
            </a:r>
            <a:r>
              <a:rPr lang="en-IN" sz="2400" b="1" i="1" dirty="0" smtClean="0"/>
              <a:t> </a:t>
            </a: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Folding and Posttranslational Processing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order to achieve its biologically active form, the new polypeptide must fold into its proper three-dimensional conformation.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Before or after folding, the new polypeptide may undergo enzymatic processing, including removal of one or more amino acids (usually from the amino terminus); addition of acetyl,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phosphoryl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methyl, carboxyl, or other groups to certain amino acid residues; proteolytic cleavage; and/or attachment of oligosaccharides or prosthetic groups.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2400" y="1371600"/>
            <a:ext cx="8866188" cy="2360613"/>
            <a:chOff x="96" y="864"/>
            <a:chExt cx="5585" cy="1487"/>
          </a:xfrm>
        </p:grpSpPr>
        <p:sp>
          <p:nvSpPr>
            <p:cNvPr id="29731" name="Line 3"/>
            <p:cNvSpPr>
              <a:spLocks noChangeShapeType="1"/>
            </p:cNvSpPr>
            <p:nvPr/>
          </p:nvSpPr>
          <p:spPr bwMode="auto">
            <a:xfrm flipH="1" flipV="1">
              <a:off x="4385" y="1582"/>
              <a:ext cx="0" cy="2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Line 4"/>
            <p:cNvSpPr>
              <a:spLocks noChangeShapeType="1"/>
            </p:cNvSpPr>
            <p:nvPr/>
          </p:nvSpPr>
          <p:spPr bwMode="auto">
            <a:xfrm>
              <a:off x="2050" y="2012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Line 5"/>
            <p:cNvSpPr>
              <a:spLocks noChangeShapeType="1"/>
            </p:cNvSpPr>
            <p:nvPr/>
          </p:nvSpPr>
          <p:spPr bwMode="auto">
            <a:xfrm>
              <a:off x="1956" y="1930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6"/>
            <p:cNvSpPr>
              <a:spLocks noChangeShapeType="1"/>
            </p:cNvSpPr>
            <p:nvPr/>
          </p:nvSpPr>
          <p:spPr bwMode="auto">
            <a:xfrm>
              <a:off x="1856" y="1840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7"/>
            <p:cNvSpPr>
              <a:spLocks noChangeShapeType="1"/>
            </p:cNvSpPr>
            <p:nvPr/>
          </p:nvSpPr>
          <p:spPr bwMode="auto">
            <a:xfrm>
              <a:off x="1774" y="1778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Line 8"/>
            <p:cNvSpPr>
              <a:spLocks noChangeShapeType="1"/>
            </p:cNvSpPr>
            <p:nvPr/>
          </p:nvSpPr>
          <p:spPr bwMode="auto">
            <a:xfrm>
              <a:off x="1680" y="1696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Line 9"/>
            <p:cNvSpPr>
              <a:spLocks noChangeShapeType="1"/>
            </p:cNvSpPr>
            <p:nvPr/>
          </p:nvSpPr>
          <p:spPr bwMode="auto">
            <a:xfrm>
              <a:off x="1580" y="1606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Line 10"/>
            <p:cNvSpPr>
              <a:spLocks noChangeShapeType="1"/>
            </p:cNvSpPr>
            <p:nvPr/>
          </p:nvSpPr>
          <p:spPr bwMode="auto">
            <a:xfrm>
              <a:off x="2522" y="2220"/>
              <a:ext cx="0" cy="9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Line 11"/>
            <p:cNvSpPr>
              <a:spLocks noChangeShapeType="1"/>
            </p:cNvSpPr>
            <p:nvPr/>
          </p:nvSpPr>
          <p:spPr bwMode="auto">
            <a:xfrm>
              <a:off x="2432" y="2204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Line 12"/>
            <p:cNvSpPr>
              <a:spLocks noChangeShapeType="1"/>
            </p:cNvSpPr>
            <p:nvPr/>
          </p:nvSpPr>
          <p:spPr bwMode="auto">
            <a:xfrm>
              <a:off x="2340" y="2178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Line 13"/>
            <p:cNvSpPr>
              <a:spLocks noChangeShapeType="1"/>
            </p:cNvSpPr>
            <p:nvPr/>
          </p:nvSpPr>
          <p:spPr bwMode="auto">
            <a:xfrm>
              <a:off x="2246" y="2140"/>
              <a:ext cx="0" cy="1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Line 14"/>
            <p:cNvSpPr>
              <a:spLocks noChangeShapeType="1"/>
            </p:cNvSpPr>
            <p:nvPr/>
          </p:nvSpPr>
          <p:spPr bwMode="auto">
            <a:xfrm>
              <a:off x="2146" y="2078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Line 15"/>
            <p:cNvSpPr>
              <a:spLocks noChangeShapeType="1"/>
            </p:cNvSpPr>
            <p:nvPr/>
          </p:nvSpPr>
          <p:spPr bwMode="auto">
            <a:xfrm flipV="1">
              <a:off x="2596" y="87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Line 16"/>
            <p:cNvSpPr>
              <a:spLocks noChangeShapeType="1"/>
            </p:cNvSpPr>
            <p:nvPr/>
          </p:nvSpPr>
          <p:spPr bwMode="auto">
            <a:xfrm flipV="1">
              <a:off x="2512" y="87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Line 17"/>
            <p:cNvSpPr>
              <a:spLocks noChangeShapeType="1"/>
            </p:cNvSpPr>
            <p:nvPr/>
          </p:nvSpPr>
          <p:spPr bwMode="auto">
            <a:xfrm flipV="1">
              <a:off x="2428" y="88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Line 18"/>
            <p:cNvSpPr>
              <a:spLocks noChangeShapeType="1"/>
            </p:cNvSpPr>
            <p:nvPr/>
          </p:nvSpPr>
          <p:spPr bwMode="auto">
            <a:xfrm flipV="1">
              <a:off x="1862" y="1085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Line 19"/>
            <p:cNvSpPr>
              <a:spLocks noChangeShapeType="1"/>
            </p:cNvSpPr>
            <p:nvPr/>
          </p:nvSpPr>
          <p:spPr bwMode="auto">
            <a:xfrm flipV="1">
              <a:off x="1768" y="1157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8" name="Line 20"/>
            <p:cNvSpPr>
              <a:spLocks noChangeShapeType="1"/>
            </p:cNvSpPr>
            <p:nvPr/>
          </p:nvSpPr>
          <p:spPr bwMode="auto">
            <a:xfrm flipV="1">
              <a:off x="1668" y="1249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Line 21"/>
            <p:cNvSpPr>
              <a:spLocks noChangeShapeType="1"/>
            </p:cNvSpPr>
            <p:nvPr/>
          </p:nvSpPr>
          <p:spPr bwMode="auto">
            <a:xfrm flipV="1">
              <a:off x="1586" y="1319"/>
              <a:ext cx="0" cy="11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0" name="Line 22"/>
            <p:cNvSpPr>
              <a:spLocks noChangeShapeType="1"/>
            </p:cNvSpPr>
            <p:nvPr/>
          </p:nvSpPr>
          <p:spPr bwMode="auto">
            <a:xfrm flipV="1">
              <a:off x="1492" y="1391"/>
              <a:ext cx="0" cy="12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1" name="Line 23"/>
            <p:cNvSpPr>
              <a:spLocks noChangeShapeType="1"/>
            </p:cNvSpPr>
            <p:nvPr/>
          </p:nvSpPr>
          <p:spPr bwMode="auto">
            <a:xfrm flipV="1">
              <a:off x="2334" y="900"/>
              <a:ext cx="0" cy="9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2" name="Line 24"/>
            <p:cNvSpPr>
              <a:spLocks noChangeShapeType="1"/>
            </p:cNvSpPr>
            <p:nvPr/>
          </p:nvSpPr>
          <p:spPr bwMode="auto">
            <a:xfrm flipV="1">
              <a:off x="2244" y="908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Line 25"/>
            <p:cNvSpPr>
              <a:spLocks noChangeShapeType="1"/>
            </p:cNvSpPr>
            <p:nvPr/>
          </p:nvSpPr>
          <p:spPr bwMode="auto">
            <a:xfrm flipV="1">
              <a:off x="2152" y="932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Line 26"/>
            <p:cNvSpPr>
              <a:spLocks noChangeShapeType="1"/>
            </p:cNvSpPr>
            <p:nvPr/>
          </p:nvSpPr>
          <p:spPr bwMode="auto">
            <a:xfrm flipV="1">
              <a:off x="2058" y="968"/>
              <a:ext cx="0" cy="10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Line 27"/>
            <p:cNvSpPr>
              <a:spLocks noChangeShapeType="1"/>
            </p:cNvSpPr>
            <p:nvPr/>
          </p:nvSpPr>
          <p:spPr bwMode="auto">
            <a:xfrm flipV="1">
              <a:off x="1958" y="1012"/>
              <a:ext cx="0" cy="125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Line 28"/>
            <p:cNvSpPr>
              <a:spLocks noChangeShapeType="1"/>
            </p:cNvSpPr>
            <p:nvPr/>
          </p:nvSpPr>
          <p:spPr bwMode="auto">
            <a:xfrm>
              <a:off x="1486" y="1426"/>
              <a:ext cx="0" cy="2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7" name="Line 29"/>
            <p:cNvSpPr>
              <a:spLocks noChangeShapeType="1"/>
            </p:cNvSpPr>
            <p:nvPr/>
          </p:nvSpPr>
          <p:spPr bwMode="auto">
            <a:xfrm>
              <a:off x="3472" y="223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8" name="Line 30"/>
            <p:cNvSpPr>
              <a:spLocks noChangeShapeType="1"/>
            </p:cNvSpPr>
            <p:nvPr/>
          </p:nvSpPr>
          <p:spPr bwMode="auto">
            <a:xfrm>
              <a:off x="3388" y="223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9" name="Line 31"/>
            <p:cNvSpPr>
              <a:spLocks noChangeShapeType="1"/>
            </p:cNvSpPr>
            <p:nvPr/>
          </p:nvSpPr>
          <p:spPr bwMode="auto">
            <a:xfrm>
              <a:off x="3304" y="224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0" name="Line 32"/>
            <p:cNvSpPr>
              <a:spLocks noChangeShapeType="1"/>
            </p:cNvSpPr>
            <p:nvPr/>
          </p:nvSpPr>
          <p:spPr bwMode="auto">
            <a:xfrm>
              <a:off x="2868" y="225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1" name="Line 33"/>
            <p:cNvSpPr>
              <a:spLocks noChangeShapeType="1"/>
            </p:cNvSpPr>
            <p:nvPr/>
          </p:nvSpPr>
          <p:spPr bwMode="auto">
            <a:xfrm>
              <a:off x="2784" y="225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2" name="Line 34"/>
            <p:cNvSpPr>
              <a:spLocks noChangeShapeType="1"/>
            </p:cNvSpPr>
            <p:nvPr/>
          </p:nvSpPr>
          <p:spPr bwMode="auto">
            <a:xfrm>
              <a:off x="2700" y="224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3" name="Line 35"/>
            <p:cNvSpPr>
              <a:spLocks noChangeShapeType="1"/>
            </p:cNvSpPr>
            <p:nvPr/>
          </p:nvSpPr>
          <p:spPr bwMode="auto">
            <a:xfrm>
              <a:off x="2616" y="224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4" name="Line 36"/>
            <p:cNvSpPr>
              <a:spLocks noChangeShapeType="1"/>
            </p:cNvSpPr>
            <p:nvPr/>
          </p:nvSpPr>
          <p:spPr bwMode="auto">
            <a:xfrm>
              <a:off x="3214" y="224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5" name="Line 37"/>
            <p:cNvSpPr>
              <a:spLocks noChangeShapeType="1"/>
            </p:cNvSpPr>
            <p:nvPr/>
          </p:nvSpPr>
          <p:spPr bwMode="auto">
            <a:xfrm>
              <a:off x="3130" y="2252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6" name="Line 38"/>
            <p:cNvSpPr>
              <a:spLocks noChangeShapeType="1"/>
            </p:cNvSpPr>
            <p:nvPr/>
          </p:nvSpPr>
          <p:spPr bwMode="auto">
            <a:xfrm>
              <a:off x="3046" y="225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7" name="Line 39"/>
            <p:cNvSpPr>
              <a:spLocks noChangeShapeType="1"/>
            </p:cNvSpPr>
            <p:nvPr/>
          </p:nvSpPr>
          <p:spPr bwMode="auto">
            <a:xfrm>
              <a:off x="2962" y="225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8" name="Line 40"/>
            <p:cNvSpPr>
              <a:spLocks noChangeShapeType="1"/>
            </p:cNvSpPr>
            <p:nvPr/>
          </p:nvSpPr>
          <p:spPr bwMode="auto">
            <a:xfrm>
              <a:off x="3556" y="221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9" name="Line 41"/>
            <p:cNvSpPr>
              <a:spLocks noChangeShapeType="1"/>
            </p:cNvSpPr>
            <p:nvPr/>
          </p:nvSpPr>
          <p:spPr bwMode="auto">
            <a:xfrm flipV="1">
              <a:off x="3284" y="89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Line 42"/>
            <p:cNvSpPr>
              <a:spLocks noChangeShapeType="1"/>
            </p:cNvSpPr>
            <p:nvPr/>
          </p:nvSpPr>
          <p:spPr bwMode="auto">
            <a:xfrm flipV="1">
              <a:off x="3200" y="88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1" name="Line 43"/>
            <p:cNvSpPr>
              <a:spLocks noChangeShapeType="1"/>
            </p:cNvSpPr>
            <p:nvPr/>
          </p:nvSpPr>
          <p:spPr bwMode="auto">
            <a:xfrm flipV="1">
              <a:off x="3116" y="88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2" name="Line 44"/>
            <p:cNvSpPr>
              <a:spLocks noChangeShapeType="1"/>
            </p:cNvSpPr>
            <p:nvPr/>
          </p:nvSpPr>
          <p:spPr bwMode="auto">
            <a:xfrm flipV="1">
              <a:off x="2680" y="87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3" name="Line 45"/>
            <p:cNvSpPr>
              <a:spLocks noChangeShapeType="1"/>
            </p:cNvSpPr>
            <p:nvPr/>
          </p:nvSpPr>
          <p:spPr bwMode="auto">
            <a:xfrm flipV="1">
              <a:off x="3026" y="87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4" name="Line 46"/>
            <p:cNvSpPr>
              <a:spLocks noChangeShapeType="1"/>
            </p:cNvSpPr>
            <p:nvPr/>
          </p:nvSpPr>
          <p:spPr bwMode="auto">
            <a:xfrm flipV="1">
              <a:off x="2942" y="872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5" name="Line 47"/>
            <p:cNvSpPr>
              <a:spLocks noChangeShapeType="1"/>
            </p:cNvSpPr>
            <p:nvPr/>
          </p:nvSpPr>
          <p:spPr bwMode="auto">
            <a:xfrm flipV="1">
              <a:off x="2858" y="86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6" name="Line 48"/>
            <p:cNvSpPr>
              <a:spLocks noChangeShapeType="1"/>
            </p:cNvSpPr>
            <p:nvPr/>
          </p:nvSpPr>
          <p:spPr bwMode="auto">
            <a:xfrm flipV="1">
              <a:off x="2774" y="86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7" name="Line 49"/>
            <p:cNvSpPr>
              <a:spLocks noChangeShapeType="1"/>
            </p:cNvSpPr>
            <p:nvPr/>
          </p:nvSpPr>
          <p:spPr bwMode="auto">
            <a:xfrm flipV="1">
              <a:off x="3368" y="90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8" name="Line 50"/>
            <p:cNvSpPr>
              <a:spLocks noChangeShapeType="1"/>
            </p:cNvSpPr>
            <p:nvPr/>
          </p:nvSpPr>
          <p:spPr bwMode="auto">
            <a:xfrm flipH="1" flipV="1">
              <a:off x="3821" y="1094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9" name="Line 51"/>
            <p:cNvSpPr>
              <a:spLocks noChangeShapeType="1"/>
            </p:cNvSpPr>
            <p:nvPr/>
          </p:nvSpPr>
          <p:spPr bwMode="auto">
            <a:xfrm flipH="1" flipV="1">
              <a:off x="3915" y="1175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0" name="Line 52"/>
            <p:cNvSpPr>
              <a:spLocks noChangeShapeType="1"/>
            </p:cNvSpPr>
            <p:nvPr/>
          </p:nvSpPr>
          <p:spPr bwMode="auto">
            <a:xfrm flipH="1" flipV="1">
              <a:off x="4015" y="1259"/>
              <a:ext cx="0" cy="1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1" name="Line 53"/>
            <p:cNvSpPr>
              <a:spLocks noChangeShapeType="1"/>
            </p:cNvSpPr>
            <p:nvPr/>
          </p:nvSpPr>
          <p:spPr bwMode="auto">
            <a:xfrm flipH="1" flipV="1">
              <a:off x="4097" y="1332"/>
              <a:ext cx="0" cy="1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2" name="Line 54"/>
            <p:cNvSpPr>
              <a:spLocks noChangeShapeType="1"/>
            </p:cNvSpPr>
            <p:nvPr/>
          </p:nvSpPr>
          <p:spPr bwMode="auto">
            <a:xfrm flipH="1" flipV="1">
              <a:off x="4191" y="1399"/>
              <a:ext cx="0" cy="12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3" name="Line 55"/>
            <p:cNvSpPr>
              <a:spLocks noChangeShapeType="1"/>
            </p:cNvSpPr>
            <p:nvPr/>
          </p:nvSpPr>
          <p:spPr bwMode="auto">
            <a:xfrm flipH="1" flipV="1">
              <a:off x="4291" y="1495"/>
              <a:ext cx="0" cy="11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4" name="Line 56"/>
            <p:cNvSpPr>
              <a:spLocks noChangeShapeType="1"/>
            </p:cNvSpPr>
            <p:nvPr/>
          </p:nvSpPr>
          <p:spPr bwMode="auto">
            <a:xfrm flipH="1" flipV="1">
              <a:off x="3439" y="919"/>
              <a:ext cx="0" cy="10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5" name="Line 57"/>
            <p:cNvSpPr>
              <a:spLocks noChangeShapeType="1"/>
            </p:cNvSpPr>
            <p:nvPr/>
          </p:nvSpPr>
          <p:spPr bwMode="auto">
            <a:xfrm flipH="1" flipV="1">
              <a:off x="3531" y="942"/>
              <a:ext cx="0" cy="105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6" name="Line 58"/>
            <p:cNvSpPr>
              <a:spLocks noChangeShapeType="1"/>
            </p:cNvSpPr>
            <p:nvPr/>
          </p:nvSpPr>
          <p:spPr bwMode="auto">
            <a:xfrm flipH="1" flipV="1">
              <a:off x="3625" y="978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7" name="Line 59"/>
            <p:cNvSpPr>
              <a:spLocks noChangeShapeType="1"/>
            </p:cNvSpPr>
            <p:nvPr/>
          </p:nvSpPr>
          <p:spPr bwMode="auto">
            <a:xfrm flipH="1" flipV="1">
              <a:off x="3725" y="1021"/>
              <a:ext cx="0" cy="12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8" name="Line 60"/>
            <p:cNvSpPr>
              <a:spLocks noChangeShapeType="1"/>
            </p:cNvSpPr>
            <p:nvPr/>
          </p:nvSpPr>
          <p:spPr bwMode="auto">
            <a:xfrm flipH="1">
              <a:off x="4009" y="2005"/>
              <a:ext cx="0" cy="11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9" name="Line 61"/>
            <p:cNvSpPr>
              <a:spLocks noChangeShapeType="1"/>
            </p:cNvSpPr>
            <p:nvPr/>
          </p:nvSpPr>
          <p:spPr bwMode="auto">
            <a:xfrm flipH="1">
              <a:off x="4103" y="1925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0" name="Line 62"/>
            <p:cNvSpPr>
              <a:spLocks noChangeShapeType="1"/>
            </p:cNvSpPr>
            <p:nvPr/>
          </p:nvSpPr>
          <p:spPr bwMode="auto">
            <a:xfrm flipH="1">
              <a:off x="4203" y="1836"/>
              <a:ext cx="0" cy="11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Line 63"/>
            <p:cNvSpPr>
              <a:spLocks noChangeShapeType="1"/>
            </p:cNvSpPr>
            <p:nvPr/>
          </p:nvSpPr>
          <p:spPr bwMode="auto">
            <a:xfrm flipH="1">
              <a:off x="4285" y="1776"/>
              <a:ext cx="0" cy="10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Line 64"/>
            <p:cNvSpPr>
              <a:spLocks noChangeShapeType="1"/>
            </p:cNvSpPr>
            <p:nvPr/>
          </p:nvSpPr>
          <p:spPr bwMode="auto">
            <a:xfrm flipH="1">
              <a:off x="3627" y="2193"/>
              <a:ext cx="0" cy="103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3" name="Line 65"/>
            <p:cNvSpPr>
              <a:spLocks noChangeShapeType="1"/>
            </p:cNvSpPr>
            <p:nvPr/>
          </p:nvSpPr>
          <p:spPr bwMode="auto">
            <a:xfrm flipH="1">
              <a:off x="3719" y="2168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4" name="Line 66"/>
            <p:cNvSpPr>
              <a:spLocks noChangeShapeType="1"/>
            </p:cNvSpPr>
            <p:nvPr/>
          </p:nvSpPr>
          <p:spPr bwMode="auto">
            <a:xfrm flipH="1">
              <a:off x="3813" y="2131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5" name="Line 67"/>
            <p:cNvSpPr>
              <a:spLocks noChangeShapeType="1"/>
            </p:cNvSpPr>
            <p:nvPr/>
          </p:nvSpPr>
          <p:spPr bwMode="auto">
            <a:xfrm flipH="1">
              <a:off x="3913" y="2070"/>
              <a:ext cx="0" cy="123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6" name="Line 68"/>
            <p:cNvSpPr>
              <a:spLocks noChangeShapeType="1"/>
            </p:cNvSpPr>
            <p:nvPr/>
          </p:nvSpPr>
          <p:spPr bwMode="auto">
            <a:xfrm>
              <a:off x="1248" y="1440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7" name="Line 69"/>
            <p:cNvSpPr>
              <a:spLocks noChangeShapeType="1"/>
            </p:cNvSpPr>
            <p:nvPr/>
          </p:nvSpPr>
          <p:spPr bwMode="auto">
            <a:xfrm>
              <a:off x="1152" y="1392"/>
              <a:ext cx="0" cy="33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8" name="Line 70"/>
            <p:cNvSpPr>
              <a:spLocks noChangeShapeType="1"/>
            </p:cNvSpPr>
            <p:nvPr/>
          </p:nvSpPr>
          <p:spPr bwMode="auto">
            <a:xfrm>
              <a:off x="1056" y="1372"/>
              <a:ext cx="0" cy="4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9" name="Line 71"/>
            <p:cNvSpPr>
              <a:spLocks noChangeShapeType="1"/>
            </p:cNvSpPr>
            <p:nvPr/>
          </p:nvSpPr>
          <p:spPr bwMode="auto">
            <a:xfrm>
              <a:off x="960" y="1392"/>
              <a:ext cx="0" cy="43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" name="Line 72"/>
            <p:cNvSpPr>
              <a:spLocks noChangeShapeType="1"/>
            </p:cNvSpPr>
            <p:nvPr/>
          </p:nvSpPr>
          <p:spPr bwMode="auto">
            <a:xfrm>
              <a:off x="864" y="1440"/>
              <a:ext cx="0" cy="38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1" name="Line 73"/>
            <p:cNvSpPr>
              <a:spLocks noChangeShapeType="1"/>
            </p:cNvSpPr>
            <p:nvPr/>
          </p:nvSpPr>
          <p:spPr bwMode="auto">
            <a:xfrm>
              <a:off x="768" y="1504"/>
              <a:ext cx="0" cy="3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2" name="Line 74"/>
            <p:cNvSpPr>
              <a:spLocks noChangeShapeType="1"/>
            </p:cNvSpPr>
            <p:nvPr/>
          </p:nvSpPr>
          <p:spPr bwMode="auto">
            <a:xfrm>
              <a:off x="672" y="1584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3" name="Line 75"/>
            <p:cNvSpPr>
              <a:spLocks noChangeShapeType="1"/>
            </p:cNvSpPr>
            <p:nvPr/>
          </p:nvSpPr>
          <p:spPr bwMode="auto">
            <a:xfrm>
              <a:off x="5184" y="1440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4" name="Line 76"/>
            <p:cNvSpPr>
              <a:spLocks noChangeShapeType="1"/>
            </p:cNvSpPr>
            <p:nvPr/>
          </p:nvSpPr>
          <p:spPr bwMode="auto">
            <a:xfrm>
              <a:off x="5088" y="1392"/>
              <a:ext cx="0" cy="33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5" name="Line 77"/>
            <p:cNvSpPr>
              <a:spLocks noChangeShapeType="1"/>
            </p:cNvSpPr>
            <p:nvPr/>
          </p:nvSpPr>
          <p:spPr bwMode="auto">
            <a:xfrm>
              <a:off x="4992" y="1372"/>
              <a:ext cx="0" cy="4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6" name="Line 78"/>
            <p:cNvSpPr>
              <a:spLocks noChangeShapeType="1"/>
            </p:cNvSpPr>
            <p:nvPr/>
          </p:nvSpPr>
          <p:spPr bwMode="auto">
            <a:xfrm>
              <a:off x="4896" y="1392"/>
              <a:ext cx="0" cy="43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7" name="Line 79"/>
            <p:cNvSpPr>
              <a:spLocks noChangeShapeType="1"/>
            </p:cNvSpPr>
            <p:nvPr/>
          </p:nvSpPr>
          <p:spPr bwMode="auto">
            <a:xfrm>
              <a:off x="4800" y="1440"/>
              <a:ext cx="0" cy="38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8" name="Line 80"/>
            <p:cNvSpPr>
              <a:spLocks noChangeShapeType="1"/>
            </p:cNvSpPr>
            <p:nvPr/>
          </p:nvSpPr>
          <p:spPr bwMode="auto">
            <a:xfrm>
              <a:off x="4704" y="1504"/>
              <a:ext cx="0" cy="3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9" name="Line 81"/>
            <p:cNvSpPr>
              <a:spLocks noChangeShapeType="1"/>
            </p:cNvSpPr>
            <p:nvPr/>
          </p:nvSpPr>
          <p:spPr bwMode="auto">
            <a:xfrm>
              <a:off x="4608" y="1584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0" name="Freeform 82"/>
            <p:cNvSpPr>
              <a:spLocks/>
            </p:cNvSpPr>
            <p:nvPr/>
          </p:nvSpPr>
          <p:spPr bwMode="auto">
            <a:xfrm>
              <a:off x="240" y="864"/>
              <a:ext cx="5189" cy="984"/>
            </a:xfrm>
            <a:custGeom>
              <a:avLst/>
              <a:gdLst>
                <a:gd name="T0" fmla="*/ 0 w 5376"/>
                <a:gd name="T1" fmla="*/ 504 h 984"/>
                <a:gd name="T2" fmla="*/ 672 w 5376"/>
                <a:gd name="T3" fmla="*/ 984 h 984"/>
                <a:gd name="T4" fmla="*/ 1344 w 5376"/>
                <a:gd name="T5" fmla="*/ 504 h 984"/>
                <a:gd name="T6" fmla="*/ 2016 w 5376"/>
                <a:gd name="T7" fmla="*/ 72 h 984"/>
                <a:gd name="T8" fmla="*/ 3360 w 5376"/>
                <a:gd name="T9" fmla="*/ 72 h 984"/>
                <a:gd name="T10" fmla="*/ 4032 w 5376"/>
                <a:gd name="T11" fmla="*/ 504 h 984"/>
                <a:gd name="T12" fmla="*/ 4704 w 5376"/>
                <a:gd name="T13" fmla="*/ 984 h 984"/>
                <a:gd name="T14" fmla="*/ 5376 w 5376"/>
                <a:gd name="T15" fmla="*/ 504 h 9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376"/>
                <a:gd name="T25" fmla="*/ 0 h 984"/>
                <a:gd name="T26" fmla="*/ 5376 w 5376"/>
                <a:gd name="T27" fmla="*/ 984 h 9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376" h="984">
                  <a:moveTo>
                    <a:pt x="0" y="504"/>
                  </a:moveTo>
                  <a:cubicBezTo>
                    <a:pt x="224" y="744"/>
                    <a:pt x="448" y="984"/>
                    <a:pt x="672" y="984"/>
                  </a:cubicBezTo>
                  <a:cubicBezTo>
                    <a:pt x="896" y="984"/>
                    <a:pt x="1120" y="655"/>
                    <a:pt x="1344" y="504"/>
                  </a:cubicBezTo>
                  <a:cubicBezTo>
                    <a:pt x="1567" y="352"/>
                    <a:pt x="1680" y="143"/>
                    <a:pt x="2016" y="72"/>
                  </a:cubicBezTo>
                  <a:cubicBezTo>
                    <a:pt x="2351" y="0"/>
                    <a:pt x="3024" y="0"/>
                    <a:pt x="3360" y="72"/>
                  </a:cubicBezTo>
                  <a:cubicBezTo>
                    <a:pt x="3695" y="143"/>
                    <a:pt x="3808" y="352"/>
                    <a:pt x="4032" y="504"/>
                  </a:cubicBezTo>
                  <a:cubicBezTo>
                    <a:pt x="4255" y="655"/>
                    <a:pt x="4480" y="984"/>
                    <a:pt x="4704" y="984"/>
                  </a:cubicBezTo>
                  <a:cubicBezTo>
                    <a:pt x="4928" y="984"/>
                    <a:pt x="5152" y="744"/>
                    <a:pt x="5376" y="504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9811" name="Freeform 83"/>
            <p:cNvSpPr>
              <a:spLocks/>
            </p:cNvSpPr>
            <p:nvPr/>
          </p:nvSpPr>
          <p:spPr bwMode="auto">
            <a:xfrm>
              <a:off x="425" y="1368"/>
              <a:ext cx="5143" cy="983"/>
            </a:xfrm>
            <a:custGeom>
              <a:avLst/>
              <a:gdLst>
                <a:gd name="T0" fmla="*/ 0 w 5328"/>
                <a:gd name="T1" fmla="*/ 480 h 983"/>
                <a:gd name="T2" fmla="*/ 672 w 5328"/>
                <a:gd name="T3" fmla="*/ 0 h 983"/>
                <a:gd name="T4" fmla="*/ 1344 w 5328"/>
                <a:gd name="T5" fmla="*/ 480 h 983"/>
                <a:gd name="T6" fmla="*/ 2016 w 5328"/>
                <a:gd name="T7" fmla="*/ 912 h 983"/>
                <a:gd name="T8" fmla="*/ 3360 w 5328"/>
                <a:gd name="T9" fmla="*/ 912 h 983"/>
                <a:gd name="T10" fmla="*/ 4032 w 5328"/>
                <a:gd name="T11" fmla="*/ 480 h 983"/>
                <a:gd name="T12" fmla="*/ 4704 w 5328"/>
                <a:gd name="T13" fmla="*/ 0 h 983"/>
                <a:gd name="T14" fmla="*/ 5328 w 5328"/>
                <a:gd name="T15" fmla="*/ 480 h 9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328"/>
                <a:gd name="T25" fmla="*/ 0 h 983"/>
                <a:gd name="T26" fmla="*/ 5328 w 5328"/>
                <a:gd name="T27" fmla="*/ 983 h 9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328" h="983">
                  <a:moveTo>
                    <a:pt x="0" y="480"/>
                  </a:moveTo>
                  <a:cubicBezTo>
                    <a:pt x="224" y="240"/>
                    <a:pt x="448" y="0"/>
                    <a:pt x="672" y="0"/>
                  </a:cubicBezTo>
                  <a:cubicBezTo>
                    <a:pt x="896" y="0"/>
                    <a:pt x="1120" y="328"/>
                    <a:pt x="1344" y="480"/>
                  </a:cubicBezTo>
                  <a:cubicBezTo>
                    <a:pt x="1567" y="631"/>
                    <a:pt x="1680" y="840"/>
                    <a:pt x="2016" y="912"/>
                  </a:cubicBezTo>
                  <a:cubicBezTo>
                    <a:pt x="2351" y="983"/>
                    <a:pt x="3024" y="983"/>
                    <a:pt x="3360" y="912"/>
                  </a:cubicBezTo>
                  <a:cubicBezTo>
                    <a:pt x="3695" y="840"/>
                    <a:pt x="3808" y="631"/>
                    <a:pt x="4032" y="480"/>
                  </a:cubicBezTo>
                  <a:cubicBezTo>
                    <a:pt x="4255" y="328"/>
                    <a:pt x="4488" y="0"/>
                    <a:pt x="4704" y="0"/>
                  </a:cubicBezTo>
                  <a:cubicBezTo>
                    <a:pt x="4920" y="0"/>
                    <a:pt x="5124" y="240"/>
                    <a:pt x="5328" y="48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9812" name="Text Box 84"/>
            <p:cNvSpPr txBox="1">
              <a:spLocks noChangeArrowheads="1"/>
            </p:cNvSpPr>
            <p:nvPr/>
          </p:nvSpPr>
          <p:spPr bwMode="auto">
            <a:xfrm>
              <a:off x="5376" y="1248"/>
              <a:ext cx="20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3’</a:t>
              </a:r>
            </a:p>
          </p:txBody>
        </p:sp>
        <p:sp>
          <p:nvSpPr>
            <p:cNvPr id="29813" name="Text Box 85"/>
            <p:cNvSpPr txBox="1">
              <a:spLocks noChangeArrowheads="1"/>
            </p:cNvSpPr>
            <p:nvPr/>
          </p:nvSpPr>
          <p:spPr bwMode="auto">
            <a:xfrm>
              <a:off x="5472" y="1824"/>
              <a:ext cx="20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5’</a:t>
              </a:r>
            </a:p>
          </p:txBody>
        </p:sp>
        <p:sp>
          <p:nvSpPr>
            <p:cNvPr id="29814" name="Text Box 86"/>
            <p:cNvSpPr txBox="1">
              <a:spLocks noChangeArrowheads="1"/>
            </p:cNvSpPr>
            <p:nvPr/>
          </p:nvSpPr>
          <p:spPr bwMode="auto">
            <a:xfrm>
              <a:off x="96" y="1248"/>
              <a:ext cx="20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5’</a:t>
              </a:r>
            </a:p>
          </p:txBody>
        </p:sp>
        <p:sp>
          <p:nvSpPr>
            <p:cNvPr id="29815" name="Text Box 87"/>
            <p:cNvSpPr txBox="1">
              <a:spLocks noChangeArrowheads="1"/>
            </p:cNvSpPr>
            <p:nvPr/>
          </p:nvSpPr>
          <p:spPr bwMode="auto">
            <a:xfrm>
              <a:off x="240" y="1776"/>
              <a:ext cx="20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3’</a:t>
              </a:r>
            </a:p>
          </p:txBody>
        </p:sp>
      </p:grpSp>
      <p:sp>
        <p:nvSpPr>
          <p:cNvPr id="29699" name="Rectangle 88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smtClean="0"/>
              <a:t>Transcription And Translation In Prokaryotes</a:t>
            </a:r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447800" y="3352800"/>
            <a:ext cx="3937000" cy="2108200"/>
            <a:chOff x="912" y="2112"/>
            <a:chExt cx="2480" cy="1328"/>
          </a:xfrm>
        </p:grpSpPr>
        <p:grpSp>
          <p:nvGrpSpPr>
            <p:cNvPr id="4" name="Group 90"/>
            <p:cNvGrpSpPr>
              <a:grpSpLocks/>
            </p:cNvGrpSpPr>
            <p:nvPr/>
          </p:nvGrpSpPr>
          <p:grpSpPr bwMode="auto">
            <a:xfrm>
              <a:off x="912" y="2112"/>
              <a:ext cx="2480" cy="1328"/>
              <a:chOff x="912" y="2112"/>
              <a:chExt cx="2480" cy="1328"/>
            </a:xfrm>
          </p:grpSpPr>
          <p:grpSp>
            <p:nvGrpSpPr>
              <p:cNvPr id="5" name="Group 91"/>
              <p:cNvGrpSpPr>
                <a:grpSpLocks/>
              </p:cNvGrpSpPr>
              <p:nvPr/>
            </p:nvGrpSpPr>
            <p:grpSpPr bwMode="auto">
              <a:xfrm>
                <a:off x="912" y="2112"/>
                <a:ext cx="1872" cy="951"/>
                <a:chOff x="912" y="2112"/>
                <a:chExt cx="1872" cy="951"/>
              </a:xfrm>
            </p:grpSpPr>
            <p:sp>
              <p:nvSpPr>
                <p:cNvPr id="29724" name="Freeform 92"/>
                <p:cNvSpPr>
                  <a:spLocks/>
                </p:cNvSpPr>
                <p:nvPr/>
              </p:nvSpPr>
              <p:spPr bwMode="auto">
                <a:xfrm>
                  <a:off x="928" y="2168"/>
                  <a:ext cx="1856" cy="895"/>
                </a:xfrm>
                <a:custGeom>
                  <a:avLst/>
                  <a:gdLst>
                    <a:gd name="T0" fmla="*/ 1856 w 1856"/>
                    <a:gd name="T1" fmla="*/ 856 h 895"/>
                    <a:gd name="T2" fmla="*/ 1568 w 1856"/>
                    <a:gd name="T3" fmla="*/ 856 h 895"/>
                    <a:gd name="T4" fmla="*/ 1328 w 1856"/>
                    <a:gd name="T5" fmla="*/ 616 h 895"/>
                    <a:gd name="T6" fmla="*/ 1040 w 1856"/>
                    <a:gd name="T7" fmla="*/ 376 h 895"/>
                    <a:gd name="T8" fmla="*/ 512 w 1856"/>
                    <a:gd name="T9" fmla="*/ 280 h 895"/>
                    <a:gd name="T10" fmla="*/ 80 w 1856"/>
                    <a:gd name="T11" fmla="*/ 40 h 895"/>
                    <a:gd name="T12" fmla="*/ 32 w 1856"/>
                    <a:gd name="T13" fmla="*/ 40 h 89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56"/>
                    <a:gd name="T22" fmla="*/ 0 h 895"/>
                    <a:gd name="T23" fmla="*/ 1856 w 1856"/>
                    <a:gd name="T24" fmla="*/ 895 h 89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56" h="895">
                      <a:moveTo>
                        <a:pt x="1856" y="856"/>
                      </a:moveTo>
                      <a:cubicBezTo>
                        <a:pt x="1755" y="875"/>
                        <a:pt x="1655" y="895"/>
                        <a:pt x="1568" y="856"/>
                      </a:cubicBezTo>
                      <a:cubicBezTo>
                        <a:pt x="1480" y="816"/>
                        <a:pt x="1416" y="696"/>
                        <a:pt x="1328" y="616"/>
                      </a:cubicBezTo>
                      <a:cubicBezTo>
                        <a:pt x="1240" y="536"/>
                        <a:pt x="1176" y="432"/>
                        <a:pt x="1040" y="376"/>
                      </a:cubicBezTo>
                      <a:cubicBezTo>
                        <a:pt x="904" y="320"/>
                        <a:pt x="671" y="335"/>
                        <a:pt x="512" y="280"/>
                      </a:cubicBezTo>
                      <a:cubicBezTo>
                        <a:pt x="352" y="224"/>
                        <a:pt x="160" y="80"/>
                        <a:pt x="80" y="40"/>
                      </a:cubicBezTo>
                      <a:cubicBezTo>
                        <a:pt x="0" y="0"/>
                        <a:pt x="16" y="20"/>
                        <a:pt x="32" y="40"/>
                      </a:cubicBezTo>
                    </a:path>
                  </a:pathLst>
                </a:custGeom>
                <a:noFill/>
                <a:ln w="57150">
                  <a:solidFill>
                    <a:srgbClr val="66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5" name="Oval 93"/>
                <p:cNvSpPr>
                  <a:spLocks noChangeArrowheads="1"/>
                </p:cNvSpPr>
                <p:nvPr/>
              </p:nvSpPr>
              <p:spPr bwMode="auto">
                <a:xfrm>
                  <a:off x="1502" y="2379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6" name="AutoShape 94"/>
                <p:cNvSpPr>
                  <a:spLocks noChangeArrowheads="1"/>
                </p:cNvSpPr>
                <p:nvPr/>
              </p:nvSpPr>
              <p:spPr bwMode="auto">
                <a:xfrm>
                  <a:off x="912" y="2112"/>
                  <a:ext cx="240" cy="228"/>
                </a:xfrm>
                <a:prstGeom prst="pentagon">
                  <a:avLst/>
                </a:prstGeom>
                <a:solidFill>
                  <a:schemeClr val="accent2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7" name="AutoShape 95"/>
                <p:cNvSpPr>
                  <a:spLocks noChangeArrowheads="1"/>
                </p:cNvSpPr>
                <p:nvPr/>
              </p:nvSpPr>
              <p:spPr bwMode="auto">
                <a:xfrm>
                  <a:off x="1759" y="2373"/>
                  <a:ext cx="288" cy="288"/>
                </a:xfrm>
                <a:prstGeom prst="diamond">
                  <a:avLst/>
                </a:prstGeom>
                <a:solidFill>
                  <a:srgbClr val="99CC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8" name="Rectangle 96"/>
                <p:cNvSpPr>
                  <a:spLocks noChangeArrowheads="1"/>
                </p:cNvSpPr>
                <p:nvPr/>
              </p:nvSpPr>
              <p:spPr bwMode="auto">
                <a:xfrm>
                  <a:off x="1225" y="2273"/>
                  <a:ext cx="192" cy="192"/>
                </a:xfrm>
                <a:prstGeom prst="rect">
                  <a:avLst/>
                </a:prstGeom>
                <a:solidFill>
                  <a:srgbClr val="FF66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9" name="AutoShape 97"/>
                <p:cNvSpPr>
                  <a:spLocks noChangeArrowheads="1"/>
                </p:cNvSpPr>
                <p:nvPr/>
              </p:nvSpPr>
              <p:spPr bwMode="auto">
                <a:xfrm>
                  <a:off x="2046" y="2536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333333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30" name="AutoShape 98"/>
                <p:cNvSpPr>
                  <a:spLocks noChangeArrowheads="1"/>
                </p:cNvSpPr>
                <p:nvPr/>
              </p:nvSpPr>
              <p:spPr bwMode="auto">
                <a:xfrm>
                  <a:off x="2256" y="2832"/>
                  <a:ext cx="288" cy="217"/>
                </a:xfrm>
                <a:custGeom>
                  <a:avLst/>
                  <a:gdLst>
                    <a:gd name="T0" fmla="*/ 252 w 21600"/>
                    <a:gd name="T1" fmla="*/ 109 h 21600"/>
                    <a:gd name="T2" fmla="*/ 144 w 21600"/>
                    <a:gd name="T3" fmla="*/ 217 h 21600"/>
                    <a:gd name="T4" fmla="*/ 36 w 21600"/>
                    <a:gd name="T5" fmla="*/ 109 h 21600"/>
                    <a:gd name="T6" fmla="*/ 14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79 h 21600"/>
                    <a:gd name="T14" fmla="*/ 17100 w 21600"/>
                    <a:gd name="T15" fmla="*/ 17121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</p:grpSp>
          <p:grpSp>
            <p:nvGrpSpPr>
              <p:cNvPr id="6" name="Group 99"/>
              <p:cNvGrpSpPr>
                <a:grpSpLocks/>
              </p:cNvGrpSpPr>
              <p:nvPr/>
            </p:nvGrpSpPr>
            <p:grpSpPr bwMode="auto">
              <a:xfrm>
                <a:off x="2622" y="2559"/>
                <a:ext cx="770" cy="881"/>
                <a:chOff x="2622" y="2559"/>
                <a:chExt cx="770" cy="881"/>
              </a:xfrm>
            </p:grpSpPr>
            <p:sp>
              <p:nvSpPr>
                <p:cNvPr id="29722" name="Freeform 100"/>
                <p:cNvSpPr>
                  <a:spLocks/>
                </p:cNvSpPr>
                <p:nvPr/>
              </p:nvSpPr>
              <p:spPr bwMode="auto">
                <a:xfrm rot="-3571392">
                  <a:off x="2576" y="2605"/>
                  <a:ext cx="672" cy="579"/>
                </a:xfrm>
                <a:custGeom>
                  <a:avLst/>
                  <a:gdLst>
                    <a:gd name="T0" fmla="*/ 384 w 1399"/>
                    <a:gd name="T1" fmla="*/ 1064 h 1119"/>
                    <a:gd name="T2" fmla="*/ 96 w 1399"/>
                    <a:gd name="T3" fmla="*/ 920 h 1119"/>
                    <a:gd name="T4" fmla="*/ 96 w 1399"/>
                    <a:gd name="T5" fmla="*/ 488 h 1119"/>
                    <a:gd name="T6" fmla="*/ 672 w 1399"/>
                    <a:gd name="T7" fmla="*/ 8 h 1119"/>
                    <a:gd name="T8" fmla="*/ 1296 w 1399"/>
                    <a:gd name="T9" fmla="*/ 440 h 1119"/>
                    <a:gd name="T10" fmla="*/ 1248 w 1399"/>
                    <a:gd name="T11" fmla="*/ 1016 h 1119"/>
                    <a:gd name="T12" fmla="*/ 384 w 1399"/>
                    <a:gd name="T13" fmla="*/ 1064 h 11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399"/>
                    <a:gd name="T22" fmla="*/ 0 h 1119"/>
                    <a:gd name="T23" fmla="*/ 1399 w 1399"/>
                    <a:gd name="T24" fmla="*/ 1119 h 111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399" h="1119">
                      <a:moveTo>
                        <a:pt x="384" y="1064"/>
                      </a:moveTo>
                      <a:cubicBezTo>
                        <a:pt x="192" y="1048"/>
                        <a:pt x="144" y="1016"/>
                        <a:pt x="96" y="920"/>
                      </a:cubicBezTo>
                      <a:cubicBezTo>
                        <a:pt x="48" y="824"/>
                        <a:pt x="0" y="639"/>
                        <a:pt x="96" y="488"/>
                      </a:cubicBezTo>
                      <a:cubicBezTo>
                        <a:pt x="191" y="336"/>
                        <a:pt x="472" y="15"/>
                        <a:pt x="672" y="8"/>
                      </a:cubicBezTo>
                      <a:cubicBezTo>
                        <a:pt x="871" y="0"/>
                        <a:pt x="1200" y="272"/>
                        <a:pt x="1296" y="440"/>
                      </a:cubicBezTo>
                      <a:cubicBezTo>
                        <a:pt x="1391" y="607"/>
                        <a:pt x="1399" y="912"/>
                        <a:pt x="1248" y="1016"/>
                      </a:cubicBezTo>
                      <a:cubicBezTo>
                        <a:pt x="1096" y="1119"/>
                        <a:pt x="576" y="1080"/>
                        <a:pt x="384" y="10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23" name="Freeform 101"/>
                <p:cNvSpPr>
                  <a:spLocks/>
                </p:cNvSpPr>
                <p:nvPr/>
              </p:nvSpPr>
              <p:spPr bwMode="auto">
                <a:xfrm rot="-3571392">
                  <a:off x="2918" y="2966"/>
                  <a:ext cx="688" cy="260"/>
                </a:xfrm>
                <a:custGeom>
                  <a:avLst/>
                  <a:gdLst>
                    <a:gd name="T0" fmla="*/ 200 w 1431"/>
                    <a:gd name="T1" fmla="*/ 16 h 503"/>
                    <a:gd name="T2" fmla="*/ 56 w 1431"/>
                    <a:gd name="T3" fmla="*/ 112 h 503"/>
                    <a:gd name="T4" fmla="*/ 8 w 1431"/>
                    <a:gd name="T5" fmla="*/ 256 h 503"/>
                    <a:gd name="T6" fmla="*/ 104 w 1431"/>
                    <a:gd name="T7" fmla="*/ 400 h 503"/>
                    <a:gd name="T8" fmla="*/ 392 w 1431"/>
                    <a:gd name="T9" fmla="*/ 496 h 503"/>
                    <a:gd name="T10" fmla="*/ 632 w 1431"/>
                    <a:gd name="T11" fmla="*/ 400 h 503"/>
                    <a:gd name="T12" fmla="*/ 1160 w 1431"/>
                    <a:gd name="T13" fmla="*/ 496 h 503"/>
                    <a:gd name="T14" fmla="*/ 1400 w 1431"/>
                    <a:gd name="T15" fmla="*/ 352 h 503"/>
                    <a:gd name="T16" fmla="*/ 1352 w 1431"/>
                    <a:gd name="T17" fmla="*/ 112 h 503"/>
                    <a:gd name="T18" fmla="*/ 1016 w 1431"/>
                    <a:gd name="T19" fmla="*/ 16 h 503"/>
                    <a:gd name="T20" fmla="*/ 200 w 1431"/>
                    <a:gd name="T21" fmla="*/ 16 h 50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31"/>
                    <a:gd name="T34" fmla="*/ 0 h 503"/>
                    <a:gd name="T35" fmla="*/ 1431 w 1431"/>
                    <a:gd name="T36" fmla="*/ 503 h 50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31" h="503">
                      <a:moveTo>
                        <a:pt x="200" y="16"/>
                      </a:moveTo>
                      <a:cubicBezTo>
                        <a:pt x="40" y="32"/>
                        <a:pt x="88" y="72"/>
                        <a:pt x="56" y="112"/>
                      </a:cubicBezTo>
                      <a:cubicBezTo>
                        <a:pt x="24" y="152"/>
                        <a:pt x="0" y="208"/>
                        <a:pt x="8" y="256"/>
                      </a:cubicBezTo>
                      <a:cubicBezTo>
                        <a:pt x="16" y="304"/>
                        <a:pt x="40" y="360"/>
                        <a:pt x="104" y="400"/>
                      </a:cubicBezTo>
                      <a:cubicBezTo>
                        <a:pt x="167" y="439"/>
                        <a:pt x="304" y="496"/>
                        <a:pt x="392" y="496"/>
                      </a:cubicBezTo>
                      <a:cubicBezTo>
                        <a:pt x="480" y="496"/>
                        <a:pt x="504" y="400"/>
                        <a:pt x="632" y="400"/>
                      </a:cubicBezTo>
                      <a:cubicBezTo>
                        <a:pt x="760" y="400"/>
                        <a:pt x="1032" y="503"/>
                        <a:pt x="1160" y="496"/>
                      </a:cubicBezTo>
                      <a:cubicBezTo>
                        <a:pt x="1287" y="488"/>
                        <a:pt x="1368" y="415"/>
                        <a:pt x="1400" y="352"/>
                      </a:cubicBezTo>
                      <a:cubicBezTo>
                        <a:pt x="1431" y="288"/>
                        <a:pt x="1416" y="168"/>
                        <a:pt x="1352" y="112"/>
                      </a:cubicBezTo>
                      <a:cubicBezTo>
                        <a:pt x="1288" y="56"/>
                        <a:pt x="1208" y="32"/>
                        <a:pt x="1016" y="16"/>
                      </a:cubicBezTo>
                      <a:cubicBezTo>
                        <a:pt x="824" y="0"/>
                        <a:pt x="360" y="0"/>
                        <a:pt x="200" y="1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</p:grpSp>
        </p:grpSp>
        <p:sp>
          <p:nvSpPr>
            <p:cNvPr id="29719" name="Text Box 102"/>
            <p:cNvSpPr txBox="1">
              <a:spLocks noChangeArrowheads="1"/>
            </p:cNvSpPr>
            <p:nvPr/>
          </p:nvSpPr>
          <p:spPr bwMode="auto">
            <a:xfrm>
              <a:off x="2592" y="2736"/>
              <a:ext cx="65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Ribosome</a:t>
              </a:r>
            </a:p>
          </p:txBody>
        </p:sp>
      </p:grpSp>
      <p:grpSp>
        <p:nvGrpSpPr>
          <p:cNvPr id="7" name="Group 103"/>
          <p:cNvGrpSpPr>
            <a:grpSpLocks/>
          </p:cNvGrpSpPr>
          <p:nvPr/>
        </p:nvGrpSpPr>
        <p:grpSpPr bwMode="auto">
          <a:xfrm>
            <a:off x="1066800" y="4114800"/>
            <a:ext cx="2312988" cy="1804988"/>
            <a:chOff x="672" y="2592"/>
            <a:chExt cx="1457" cy="1137"/>
          </a:xfrm>
        </p:grpSpPr>
        <p:grpSp>
          <p:nvGrpSpPr>
            <p:cNvPr id="8" name="Group 104"/>
            <p:cNvGrpSpPr>
              <a:grpSpLocks/>
            </p:cNvGrpSpPr>
            <p:nvPr/>
          </p:nvGrpSpPr>
          <p:grpSpPr bwMode="auto">
            <a:xfrm>
              <a:off x="672" y="2592"/>
              <a:ext cx="1457" cy="1137"/>
              <a:chOff x="672" y="2592"/>
              <a:chExt cx="1457" cy="1137"/>
            </a:xfrm>
          </p:grpSpPr>
          <p:grpSp>
            <p:nvGrpSpPr>
              <p:cNvPr id="9" name="Group 105"/>
              <p:cNvGrpSpPr>
                <a:grpSpLocks/>
              </p:cNvGrpSpPr>
              <p:nvPr/>
            </p:nvGrpSpPr>
            <p:grpSpPr bwMode="auto">
              <a:xfrm>
                <a:off x="672" y="2592"/>
                <a:ext cx="816" cy="584"/>
                <a:chOff x="672" y="2592"/>
                <a:chExt cx="816" cy="584"/>
              </a:xfrm>
            </p:grpSpPr>
            <p:sp>
              <p:nvSpPr>
                <p:cNvPr id="29714" name="Freeform 106"/>
                <p:cNvSpPr>
                  <a:spLocks/>
                </p:cNvSpPr>
                <p:nvPr/>
              </p:nvSpPr>
              <p:spPr bwMode="auto">
                <a:xfrm>
                  <a:off x="672" y="2688"/>
                  <a:ext cx="816" cy="488"/>
                </a:xfrm>
                <a:custGeom>
                  <a:avLst/>
                  <a:gdLst>
                    <a:gd name="T0" fmla="*/ 816 w 816"/>
                    <a:gd name="T1" fmla="*/ 480 h 488"/>
                    <a:gd name="T2" fmla="*/ 624 w 816"/>
                    <a:gd name="T3" fmla="*/ 432 h 488"/>
                    <a:gd name="T4" fmla="*/ 432 w 816"/>
                    <a:gd name="T5" fmla="*/ 144 h 488"/>
                    <a:gd name="T6" fmla="*/ 0 w 816"/>
                    <a:gd name="T7" fmla="*/ 0 h 48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16"/>
                    <a:gd name="T13" fmla="*/ 0 h 488"/>
                    <a:gd name="T14" fmla="*/ 816 w 816"/>
                    <a:gd name="T15" fmla="*/ 488 h 48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16" h="488">
                      <a:moveTo>
                        <a:pt x="816" y="480"/>
                      </a:moveTo>
                      <a:cubicBezTo>
                        <a:pt x="752" y="484"/>
                        <a:pt x="688" y="488"/>
                        <a:pt x="624" y="432"/>
                      </a:cubicBezTo>
                      <a:cubicBezTo>
                        <a:pt x="560" y="376"/>
                        <a:pt x="535" y="215"/>
                        <a:pt x="432" y="144"/>
                      </a:cubicBezTo>
                      <a:cubicBezTo>
                        <a:pt x="328" y="72"/>
                        <a:pt x="164" y="36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rgbClr val="66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15" name="Oval 107"/>
                <p:cNvSpPr>
                  <a:spLocks noChangeArrowheads="1"/>
                </p:cNvSpPr>
                <p:nvPr/>
              </p:nvSpPr>
              <p:spPr bwMode="auto">
                <a:xfrm>
                  <a:off x="1200" y="297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16" name="AutoShape 108"/>
                <p:cNvSpPr>
                  <a:spLocks noChangeArrowheads="1"/>
                </p:cNvSpPr>
                <p:nvPr/>
              </p:nvSpPr>
              <p:spPr bwMode="auto">
                <a:xfrm>
                  <a:off x="720" y="2592"/>
                  <a:ext cx="240" cy="228"/>
                </a:xfrm>
                <a:prstGeom prst="pentagon">
                  <a:avLst/>
                </a:prstGeom>
                <a:solidFill>
                  <a:schemeClr val="accent2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1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025" y="2768"/>
                  <a:ext cx="192" cy="192"/>
                </a:xfrm>
                <a:prstGeom prst="rect">
                  <a:avLst/>
                </a:prstGeom>
                <a:solidFill>
                  <a:srgbClr val="FF66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</p:grpSp>
          <p:grpSp>
            <p:nvGrpSpPr>
              <p:cNvPr id="10" name="Group 110"/>
              <p:cNvGrpSpPr>
                <a:grpSpLocks/>
              </p:cNvGrpSpPr>
              <p:nvPr/>
            </p:nvGrpSpPr>
            <p:grpSpPr bwMode="auto">
              <a:xfrm rot="3896779">
                <a:off x="1304" y="2903"/>
                <a:ext cx="770" cy="881"/>
                <a:chOff x="2622" y="2559"/>
                <a:chExt cx="770" cy="881"/>
              </a:xfrm>
            </p:grpSpPr>
            <p:sp>
              <p:nvSpPr>
                <p:cNvPr id="29712" name="Freeform 111"/>
                <p:cNvSpPr>
                  <a:spLocks/>
                </p:cNvSpPr>
                <p:nvPr/>
              </p:nvSpPr>
              <p:spPr bwMode="auto">
                <a:xfrm rot="-3571392">
                  <a:off x="2576" y="2605"/>
                  <a:ext cx="672" cy="579"/>
                </a:xfrm>
                <a:custGeom>
                  <a:avLst/>
                  <a:gdLst>
                    <a:gd name="T0" fmla="*/ 384 w 1399"/>
                    <a:gd name="T1" fmla="*/ 1064 h 1119"/>
                    <a:gd name="T2" fmla="*/ 96 w 1399"/>
                    <a:gd name="T3" fmla="*/ 920 h 1119"/>
                    <a:gd name="T4" fmla="*/ 96 w 1399"/>
                    <a:gd name="T5" fmla="*/ 488 h 1119"/>
                    <a:gd name="T6" fmla="*/ 672 w 1399"/>
                    <a:gd name="T7" fmla="*/ 8 h 1119"/>
                    <a:gd name="T8" fmla="*/ 1296 w 1399"/>
                    <a:gd name="T9" fmla="*/ 440 h 1119"/>
                    <a:gd name="T10" fmla="*/ 1248 w 1399"/>
                    <a:gd name="T11" fmla="*/ 1016 h 1119"/>
                    <a:gd name="T12" fmla="*/ 384 w 1399"/>
                    <a:gd name="T13" fmla="*/ 1064 h 11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399"/>
                    <a:gd name="T22" fmla="*/ 0 h 1119"/>
                    <a:gd name="T23" fmla="*/ 1399 w 1399"/>
                    <a:gd name="T24" fmla="*/ 1119 h 111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399" h="1119">
                      <a:moveTo>
                        <a:pt x="384" y="1064"/>
                      </a:moveTo>
                      <a:cubicBezTo>
                        <a:pt x="192" y="1048"/>
                        <a:pt x="144" y="1016"/>
                        <a:pt x="96" y="920"/>
                      </a:cubicBezTo>
                      <a:cubicBezTo>
                        <a:pt x="48" y="824"/>
                        <a:pt x="0" y="639"/>
                        <a:pt x="96" y="488"/>
                      </a:cubicBezTo>
                      <a:cubicBezTo>
                        <a:pt x="191" y="336"/>
                        <a:pt x="472" y="15"/>
                        <a:pt x="672" y="8"/>
                      </a:cubicBezTo>
                      <a:cubicBezTo>
                        <a:pt x="871" y="0"/>
                        <a:pt x="1200" y="272"/>
                        <a:pt x="1296" y="440"/>
                      </a:cubicBezTo>
                      <a:cubicBezTo>
                        <a:pt x="1391" y="607"/>
                        <a:pt x="1399" y="912"/>
                        <a:pt x="1248" y="1016"/>
                      </a:cubicBezTo>
                      <a:cubicBezTo>
                        <a:pt x="1096" y="1119"/>
                        <a:pt x="576" y="1080"/>
                        <a:pt x="384" y="10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  <p:sp>
              <p:nvSpPr>
                <p:cNvPr id="29713" name="Freeform 112"/>
                <p:cNvSpPr>
                  <a:spLocks/>
                </p:cNvSpPr>
                <p:nvPr/>
              </p:nvSpPr>
              <p:spPr bwMode="auto">
                <a:xfrm rot="-3571392">
                  <a:off x="2918" y="2966"/>
                  <a:ext cx="688" cy="260"/>
                </a:xfrm>
                <a:custGeom>
                  <a:avLst/>
                  <a:gdLst>
                    <a:gd name="T0" fmla="*/ 200 w 1431"/>
                    <a:gd name="T1" fmla="*/ 16 h 503"/>
                    <a:gd name="T2" fmla="*/ 56 w 1431"/>
                    <a:gd name="T3" fmla="*/ 112 h 503"/>
                    <a:gd name="T4" fmla="*/ 8 w 1431"/>
                    <a:gd name="T5" fmla="*/ 256 h 503"/>
                    <a:gd name="T6" fmla="*/ 104 w 1431"/>
                    <a:gd name="T7" fmla="*/ 400 h 503"/>
                    <a:gd name="T8" fmla="*/ 392 w 1431"/>
                    <a:gd name="T9" fmla="*/ 496 h 503"/>
                    <a:gd name="T10" fmla="*/ 632 w 1431"/>
                    <a:gd name="T11" fmla="*/ 400 h 503"/>
                    <a:gd name="T12" fmla="*/ 1160 w 1431"/>
                    <a:gd name="T13" fmla="*/ 496 h 503"/>
                    <a:gd name="T14" fmla="*/ 1400 w 1431"/>
                    <a:gd name="T15" fmla="*/ 352 h 503"/>
                    <a:gd name="T16" fmla="*/ 1352 w 1431"/>
                    <a:gd name="T17" fmla="*/ 112 h 503"/>
                    <a:gd name="T18" fmla="*/ 1016 w 1431"/>
                    <a:gd name="T19" fmla="*/ 16 h 503"/>
                    <a:gd name="T20" fmla="*/ 200 w 1431"/>
                    <a:gd name="T21" fmla="*/ 16 h 50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31"/>
                    <a:gd name="T34" fmla="*/ 0 h 503"/>
                    <a:gd name="T35" fmla="*/ 1431 w 1431"/>
                    <a:gd name="T36" fmla="*/ 503 h 50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31" h="503">
                      <a:moveTo>
                        <a:pt x="200" y="16"/>
                      </a:moveTo>
                      <a:cubicBezTo>
                        <a:pt x="40" y="32"/>
                        <a:pt x="88" y="72"/>
                        <a:pt x="56" y="112"/>
                      </a:cubicBezTo>
                      <a:cubicBezTo>
                        <a:pt x="24" y="152"/>
                        <a:pt x="0" y="208"/>
                        <a:pt x="8" y="256"/>
                      </a:cubicBezTo>
                      <a:cubicBezTo>
                        <a:pt x="16" y="304"/>
                        <a:pt x="40" y="360"/>
                        <a:pt x="104" y="400"/>
                      </a:cubicBezTo>
                      <a:cubicBezTo>
                        <a:pt x="167" y="439"/>
                        <a:pt x="304" y="496"/>
                        <a:pt x="392" y="496"/>
                      </a:cubicBezTo>
                      <a:cubicBezTo>
                        <a:pt x="480" y="496"/>
                        <a:pt x="504" y="400"/>
                        <a:pt x="632" y="400"/>
                      </a:cubicBezTo>
                      <a:cubicBezTo>
                        <a:pt x="760" y="400"/>
                        <a:pt x="1032" y="503"/>
                        <a:pt x="1160" y="496"/>
                      </a:cubicBezTo>
                      <a:cubicBezTo>
                        <a:pt x="1287" y="488"/>
                        <a:pt x="1368" y="415"/>
                        <a:pt x="1400" y="352"/>
                      </a:cubicBezTo>
                      <a:cubicBezTo>
                        <a:pt x="1431" y="288"/>
                        <a:pt x="1416" y="168"/>
                        <a:pt x="1352" y="112"/>
                      </a:cubicBezTo>
                      <a:cubicBezTo>
                        <a:pt x="1288" y="56"/>
                        <a:pt x="1208" y="32"/>
                        <a:pt x="1016" y="16"/>
                      </a:cubicBezTo>
                      <a:cubicBezTo>
                        <a:pt x="824" y="0"/>
                        <a:pt x="360" y="0"/>
                        <a:pt x="200" y="1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IQ"/>
                </a:p>
              </p:txBody>
            </p:sp>
          </p:grpSp>
        </p:grpSp>
        <p:sp>
          <p:nvSpPr>
            <p:cNvPr id="29709" name="Text Box 113"/>
            <p:cNvSpPr txBox="1">
              <a:spLocks noChangeArrowheads="1"/>
            </p:cNvSpPr>
            <p:nvPr/>
          </p:nvSpPr>
          <p:spPr bwMode="auto">
            <a:xfrm>
              <a:off x="1392" y="3120"/>
              <a:ext cx="65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Ribosome</a:t>
              </a:r>
            </a:p>
          </p:txBody>
        </p:sp>
      </p:grp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152400" y="2971800"/>
            <a:ext cx="6400800" cy="2590800"/>
            <a:chOff x="96" y="1872"/>
            <a:chExt cx="4032" cy="1632"/>
          </a:xfrm>
        </p:grpSpPr>
        <p:grpSp>
          <p:nvGrpSpPr>
            <p:cNvPr id="12" name="Group 115"/>
            <p:cNvGrpSpPr>
              <a:grpSpLocks/>
            </p:cNvGrpSpPr>
            <p:nvPr/>
          </p:nvGrpSpPr>
          <p:grpSpPr bwMode="auto">
            <a:xfrm>
              <a:off x="96" y="2280"/>
              <a:ext cx="3552" cy="1224"/>
              <a:chOff x="96" y="2280"/>
              <a:chExt cx="3552" cy="1224"/>
            </a:xfrm>
          </p:grpSpPr>
          <p:sp>
            <p:nvSpPr>
              <p:cNvPr id="29705" name="Freeform 116"/>
              <p:cNvSpPr>
                <a:spLocks/>
              </p:cNvSpPr>
              <p:nvPr/>
            </p:nvSpPr>
            <p:spPr bwMode="auto">
              <a:xfrm>
                <a:off x="240" y="2280"/>
                <a:ext cx="3408" cy="1223"/>
              </a:xfrm>
              <a:custGeom>
                <a:avLst/>
                <a:gdLst>
                  <a:gd name="T0" fmla="*/ 3504 w 3504"/>
                  <a:gd name="T1" fmla="*/ 0 h 1223"/>
                  <a:gd name="T2" fmla="*/ 3120 w 3504"/>
                  <a:gd name="T3" fmla="*/ 336 h 1223"/>
                  <a:gd name="T4" fmla="*/ 3024 w 3504"/>
                  <a:gd name="T5" fmla="*/ 720 h 1223"/>
                  <a:gd name="T6" fmla="*/ 2544 w 3504"/>
                  <a:gd name="T7" fmla="*/ 1104 h 1223"/>
                  <a:gd name="T8" fmla="*/ 1536 w 3504"/>
                  <a:gd name="T9" fmla="*/ 1200 h 1223"/>
                  <a:gd name="T10" fmla="*/ 624 w 3504"/>
                  <a:gd name="T11" fmla="*/ 960 h 1223"/>
                  <a:gd name="T12" fmla="*/ 0 w 3504"/>
                  <a:gd name="T13" fmla="*/ 1104 h 12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04"/>
                  <a:gd name="T22" fmla="*/ 0 h 1223"/>
                  <a:gd name="T23" fmla="*/ 3504 w 3504"/>
                  <a:gd name="T24" fmla="*/ 1223 h 12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04" h="1223">
                    <a:moveTo>
                      <a:pt x="3504" y="0"/>
                    </a:moveTo>
                    <a:cubicBezTo>
                      <a:pt x="3351" y="108"/>
                      <a:pt x="3199" y="216"/>
                      <a:pt x="3120" y="336"/>
                    </a:cubicBezTo>
                    <a:cubicBezTo>
                      <a:pt x="3040" y="455"/>
                      <a:pt x="3119" y="592"/>
                      <a:pt x="3024" y="720"/>
                    </a:cubicBezTo>
                    <a:cubicBezTo>
                      <a:pt x="2928" y="847"/>
                      <a:pt x="2791" y="1024"/>
                      <a:pt x="2544" y="1104"/>
                    </a:cubicBezTo>
                    <a:cubicBezTo>
                      <a:pt x="2296" y="1183"/>
                      <a:pt x="1855" y="1223"/>
                      <a:pt x="1536" y="1200"/>
                    </a:cubicBezTo>
                    <a:cubicBezTo>
                      <a:pt x="1216" y="1176"/>
                      <a:pt x="879" y="975"/>
                      <a:pt x="624" y="960"/>
                    </a:cubicBezTo>
                    <a:cubicBezTo>
                      <a:pt x="368" y="944"/>
                      <a:pt x="184" y="1024"/>
                      <a:pt x="0" y="1104"/>
                    </a:cubicBezTo>
                  </a:path>
                </a:pathLst>
              </a:custGeom>
              <a:noFill/>
              <a:ln w="76200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9706" name="Text Box 117"/>
              <p:cNvSpPr txBox="1">
                <a:spLocks noChangeArrowheads="1"/>
              </p:cNvSpPr>
              <p:nvPr/>
            </p:nvSpPr>
            <p:spPr bwMode="auto">
              <a:xfrm>
                <a:off x="96" y="3312"/>
                <a:ext cx="209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5’</a:t>
                </a:r>
              </a:p>
            </p:txBody>
          </p:sp>
          <p:sp>
            <p:nvSpPr>
              <p:cNvPr id="29707" name="Text Box 118"/>
              <p:cNvSpPr txBox="1">
                <a:spLocks noChangeArrowheads="1"/>
              </p:cNvSpPr>
              <p:nvPr/>
            </p:nvSpPr>
            <p:spPr bwMode="auto">
              <a:xfrm>
                <a:off x="518" y="2995"/>
                <a:ext cx="59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FF66FF"/>
                    </a:solidFill>
                  </a:rPr>
                  <a:t>mRNA</a:t>
                </a:r>
              </a:p>
            </p:txBody>
          </p:sp>
        </p:grpSp>
        <p:sp>
          <p:nvSpPr>
            <p:cNvPr id="9335" name="Oval 119"/>
            <p:cNvSpPr>
              <a:spLocks noChangeArrowheads="1"/>
            </p:cNvSpPr>
            <p:nvPr/>
          </p:nvSpPr>
          <p:spPr bwMode="auto">
            <a:xfrm>
              <a:off x="3456" y="1872"/>
              <a:ext cx="672" cy="672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/>
                <a:t>RNA</a:t>
              </a:r>
            </a:p>
            <a:p>
              <a:pPr algn="ctr">
                <a:defRPr/>
              </a:pPr>
              <a:r>
                <a:rPr lang="en-US" b="1"/>
                <a:t>Pol.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is the correspondence between the mRNA nucleotides and the amino acids of the  protein?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Proteins are formed from 20 amino acids in humans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2286000"/>
          <a:ext cx="3429000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0"/>
              </a:tblGrid>
              <a:tr h="2057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Codons of one nucleotide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3400" y="2362200"/>
            <a:ext cx="3733800" cy="1905000"/>
            <a:chOff x="528" y="1776"/>
            <a:chExt cx="2544" cy="1392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28" y="1776"/>
              <a:ext cx="2544" cy="13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528" y="1776"/>
              <a:ext cx="2496" cy="13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29200" y="2057400"/>
          <a:ext cx="3733800" cy="2209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2209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Codons of two nucleotide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AA 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GA   CA   UA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AG   GG   CG   UG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AC   GC  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CC 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UC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   GU   CU   UU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953000" y="2209800"/>
            <a:ext cx="3581400" cy="1905000"/>
            <a:chOff x="528" y="1776"/>
            <a:chExt cx="2544" cy="1392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528" y="1776"/>
              <a:ext cx="2544" cy="13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528" y="1776"/>
              <a:ext cx="2496" cy="13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2133600" y="4495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6553200" y="44196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71600" y="5105400"/>
          <a:ext cx="20574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CAN ONLY ENCODE 4 AMINO ACIDS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715000" y="5181600"/>
          <a:ext cx="220980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CAN ONLY ENCODE 16 AMINO ACIDS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304800" y="914400"/>
            <a:ext cx="8610600" cy="489364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Codons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three nucleotides: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AAA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AGA    ACA    AUA    AAG    AGG    ACG    AUG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AAC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AGC   ACC    AUC    AAU    AGU    ACU     AUU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GAA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GGA   GCA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GUA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GAG    GGG   GCG    GUG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GAC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GGC  GCC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GUC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GAU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GGU    GCU    GUU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CAA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CGA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CCA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CUA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CAG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CGG   CCG     CUG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CAC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CGC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CCC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CUC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CAU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CGU   CCU     CUU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UAA   UGA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UCA    UUA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UAG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UGG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UCG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UUG</a:t>
            </a: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UAC   UGC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UCC    UUC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UAU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UGU    UCU    UUU </a:t>
            </a:r>
          </a:p>
          <a:p>
            <a:pPr eaLnBrk="0" hangingPunc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64 potential codons =&gt; sufficient!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Genetic Code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a 3 to 1 correspondence between RNA nucleotides and amino acids.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three nucleotides used to encode one amino acid are called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codon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genetic code refers to which codons encode which amino acids.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start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codon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AUG=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methionine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and three stop codons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UAA, UAG or UGA)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 overlapping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Genetic code is universal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genetic code is degenerate - some codons encode the same amino acid</a:t>
            </a:r>
          </a:p>
          <a:p>
            <a:pPr algn="just"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60740" presetClass="entr" presetSubtype="355333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genetic code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226"/>
          <a:stretch>
            <a:fillRect/>
          </a:stretch>
        </p:blipFill>
        <p:spPr>
          <a:xfrm>
            <a:off x="381000" y="838200"/>
            <a:ext cx="85344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Ribosome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Ribosomes are massive assemblies of proteins and pieces of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rRNA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that form discrete “small” and “large” subunits.  </a:t>
            </a:r>
            <a:br>
              <a:rPr lang="en-US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Prokaryotes:50S+30S=70S  Eukaryotes:60S+40S=80S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Ribosomes work free in the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cytosol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or when membrane bound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i.e. Rough Endoplasmic Reticulum (RER)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Ø"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Small ribosomal subunit bind mRNA first, then Large subunit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762000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Cont….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60198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 has four RNA-lined binding sites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mRNA-Site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A-Site (aminoacyl-tRNA)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P-Site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peptidyl-tRNA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E-Site empty tRNA exits from here!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call a ribosome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ribozyme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because 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enzyme-like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activity but it is made of RNA at its active site, not protein!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Proteins associated with it help regulate its shape and activity but are not entirely critical for its activity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</TotalTime>
  <Words>1024</Words>
  <Application>Microsoft Office PowerPoint</Application>
  <PresentationFormat>On-screen Show (4:3)</PresentationFormat>
  <Paragraphs>197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Translation </vt:lpstr>
      <vt:lpstr>Cont…</vt:lpstr>
      <vt:lpstr>What is the correspondence between the mRNA nucleotides and the amino acids of the  protein?</vt:lpstr>
      <vt:lpstr>Cont…</vt:lpstr>
      <vt:lpstr>The Genetic Code</vt:lpstr>
      <vt:lpstr>The genetic code</vt:lpstr>
      <vt:lpstr>Slide 7</vt:lpstr>
      <vt:lpstr>Ribosome</vt:lpstr>
      <vt:lpstr>Cont….</vt:lpstr>
      <vt:lpstr>Slide 10</vt:lpstr>
      <vt:lpstr>tRNA</vt:lpstr>
      <vt:lpstr> Protein Biosynthesis  </vt:lpstr>
      <vt:lpstr>Activation of Amino Acids</vt:lpstr>
      <vt:lpstr>Cont…</vt:lpstr>
      <vt:lpstr>Initiation</vt:lpstr>
      <vt:lpstr>Translation - Initiation</vt:lpstr>
      <vt:lpstr>Elongation</vt:lpstr>
      <vt:lpstr>Translation - Elongation</vt:lpstr>
      <vt:lpstr>Translation - Elongation</vt:lpstr>
      <vt:lpstr>Translation - Elongation</vt:lpstr>
      <vt:lpstr>Translation - Elongation</vt:lpstr>
      <vt:lpstr>Termination and Release</vt:lpstr>
      <vt:lpstr>Transcription And Translation In Prokaryotes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Replication Begins at an Origin and Usually Proceeds Bidirectionally</dc:title>
  <dc:creator>Dr. Bedaso</dc:creator>
  <cp:lastModifiedBy>Windows User</cp:lastModifiedBy>
  <cp:revision>317</cp:revision>
  <dcterms:created xsi:type="dcterms:W3CDTF">2006-08-16T00:00:00Z</dcterms:created>
  <dcterms:modified xsi:type="dcterms:W3CDTF">2017-01-03T19:15:11Z</dcterms:modified>
</cp:coreProperties>
</file>