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264" r:id="rId3"/>
    <p:sldId id="259" r:id="rId4"/>
    <p:sldId id="260" r:id="rId5"/>
    <p:sldId id="261" r:id="rId6"/>
    <p:sldId id="263" r:id="rId7"/>
    <p:sldId id="277" r:id="rId8"/>
    <p:sldId id="278" r:id="rId9"/>
    <p:sldId id="262" r:id="rId10"/>
    <p:sldId id="265" r:id="rId11"/>
    <p:sldId id="266" r:id="rId12"/>
    <p:sldId id="267" r:id="rId13"/>
    <p:sldId id="275" r:id="rId14"/>
    <p:sldId id="268" r:id="rId15"/>
    <p:sldId id="270" r:id="rId16"/>
    <p:sldId id="271" r:id="rId17"/>
    <p:sldId id="272" r:id="rId18"/>
    <p:sldId id="273" r:id="rId19"/>
    <p:sldId id="276" r:id="rId20"/>
    <p:sldId id="274" r:id="rId21"/>
    <p:sldId id="279" r:id="rId22"/>
    <p:sldId id="280" r:id="rId23"/>
    <p:sldId id="283" r:id="rId24"/>
    <p:sldId id="284" r:id="rId25"/>
    <p:sldId id="302" r:id="rId26"/>
    <p:sldId id="285" r:id="rId27"/>
    <p:sldId id="286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301" r:id="rId39"/>
    <p:sldId id="309" r:id="rId40"/>
    <p:sldId id="300" r:id="rId41"/>
    <p:sldId id="298" r:id="rId42"/>
    <p:sldId id="308" r:id="rId43"/>
    <p:sldId id="303" r:id="rId44"/>
    <p:sldId id="304" r:id="rId45"/>
    <p:sldId id="305" r:id="rId46"/>
    <p:sldId id="307" r:id="rId47"/>
    <p:sldId id="306" r:id="rId48"/>
    <p:sldId id="311" r:id="rId49"/>
    <p:sldId id="332" r:id="rId50"/>
    <p:sldId id="312" r:id="rId51"/>
    <p:sldId id="334" r:id="rId52"/>
    <p:sldId id="313" r:id="rId53"/>
    <p:sldId id="314" r:id="rId54"/>
    <p:sldId id="315" r:id="rId55"/>
    <p:sldId id="316" r:id="rId56"/>
    <p:sldId id="317" r:id="rId57"/>
    <p:sldId id="320" r:id="rId58"/>
    <p:sldId id="318" r:id="rId59"/>
    <p:sldId id="319" r:id="rId60"/>
    <p:sldId id="321" r:id="rId61"/>
    <p:sldId id="322" r:id="rId62"/>
    <p:sldId id="323" r:id="rId63"/>
    <p:sldId id="324" r:id="rId64"/>
    <p:sldId id="325" r:id="rId65"/>
    <p:sldId id="326" r:id="rId66"/>
    <p:sldId id="330" r:id="rId67"/>
    <p:sldId id="327" r:id="rId68"/>
    <p:sldId id="328" r:id="rId69"/>
    <p:sldId id="329" r:id="rId70"/>
    <p:sldId id="331" r:id="rId71"/>
    <p:sldId id="33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fo@avantpage.com" initials="A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E2E71-7F83-4E83-AFE3-086A9E0F1020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37CB-0B30-4CF6-B8DC-4574E968B8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72FCA-1D43-4C2D-B6B0-D5904CD26AD4}" type="slidenum">
              <a:rPr lang="en-US"/>
              <a:pPr/>
              <a:t>27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2197C-44A0-405F-89B7-DC11DBC2786B}" type="slidenum">
              <a:rPr lang="en-US"/>
              <a:pPr/>
              <a:t>41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53D42-2C9A-4244-B1B5-36328EF6BC75}" type="slidenum">
              <a:rPr lang="en-US"/>
              <a:pPr/>
              <a:t>48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5DEE7E-69A3-4E93-81F5-638759077A60}" type="slidenum">
              <a:rPr lang="en-US"/>
              <a:pPr/>
              <a:t>54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17" tIns="45709" rIns="91417" bIns="45709"/>
          <a:lstStyle/>
          <a:p>
            <a:endParaRPr lang="el-GR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C505E-F8A7-4F7C-9CCA-83643DBE8DAB}" type="slidenum">
              <a:rPr lang="en-US"/>
              <a:pPr/>
              <a:t>28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778CC-93EF-4A7C-B106-6737044C30C4}" type="slidenum">
              <a:rPr lang="en-US"/>
              <a:pPr/>
              <a:t>29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475D6D-F117-4F29-86C8-57E3ADF270EF}" type="slidenum">
              <a:rPr lang="en-US"/>
              <a:pPr/>
              <a:t>30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Legend:</a:t>
            </a:r>
            <a:br>
              <a:rPr lang="en-US" b="1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The linear double-stranded DNA lambda genome contains about 50,000 nucleotide pairs and encodes 50-60 different proteins. When the lambda DNA enters the cell the ends join to form a circular DNA molecule. The bacteriophage can multiply in E. coli by a </a:t>
            </a:r>
            <a:r>
              <a:rPr lang="en-US" dirty="0" err="1" smtClean="0"/>
              <a:t>lytic</a:t>
            </a:r>
            <a:r>
              <a:rPr lang="en-US" dirty="0" smtClean="0"/>
              <a:t> pathway, which destroys the cell, or it can enter a latent </a:t>
            </a:r>
            <a:r>
              <a:rPr lang="en-US" dirty="0" err="1" smtClean="0"/>
              <a:t>prophage</a:t>
            </a:r>
            <a:r>
              <a:rPr lang="en-US" dirty="0" smtClean="0"/>
              <a:t> state. Damage to a cell carrying a lambda </a:t>
            </a:r>
            <a:r>
              <a:rPr lang="en-US" dirty="0" err="1" smtClean="0"/>
              <a:t>prophage</a:t>
            </a:r>
            <a:r>
              <a:rPr lang="en-US" dirty="0" smtClean="0"/>
              <a:t> induces the </a:t>
            </a:r>
            <a:r>
              <a:rPr lang="en-US" dirty="0" err="1" smtClean="0"/>
              <a:t>prophage</a:t>
            </a:r>
            <a:r>
              <a:rPr lang="en-US" dirty="0" smtClean="0"/>
              <a:t> to exit from the host chromosome and shift to </a:t>
            </a:r>
            <a:r>
              <a:rPr lang="en-US" dirty="0" err="1" smtClean="0"/>
              <a:t>lytic</a:t>
            </a:r>
            <a:r>
              <a:rPr lang="en-US" dirty="0" smtClean="0"/>
              <a:t> growth (green arrows). The entrance and exit of the lambda DNA from the bacterial chromosome are site-specific recombination events.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E68BC6-B10D-4FF9-AE8D-A4957D78959A}" type="slidenum">
              <a:rPr lang="en-US"/>
              <a:pPr/>
              <a:t>31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D1601-07F1-4A75-8364-7D1EEA5D5301}" type="slidenum">
              <a:rPr lang="en-US"/>
              <a:pPr/>
              <a:t>32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A1E32D-E46E-49A9-BF6D-4B84463E4BC4}" type="slidenum">
              <a:rPr lang="en-US"/>
              <a:pPr/>
              <a:t>33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9D0C2C-03B4-4C66-AC2E-9399D4673175}" type="slidenum">
              <a:rPr lang="en-US"/>
              <a:pPr/>
              <a:t>34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DDB975-1E54-449D-813E-0525D5217E76}" type="slidenum">
              <a:rPr lang="en-US"/>
              <a:pPr/>
              <a:t>36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848693-93AD-45A7-A981-64A389F4B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83E98-F88D-4095-A05F-D77A3F7BB668}" type="datetimeFigureOut">
              <a:rPr lang="en-US" smtClean="0"/>
              <a:pPr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3360D-4EDF-4407-AFED-8482783F2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../../../Program%20Files/TurningPoint/2003/Questions.html" TargetMode="Externa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../../../Program%20Files/TurningPoint/2003/Questions.html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../../Program%20Files/TurningPoint/2003/Question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engineering/</a:t>
            </a:r>
            <a:r>
              <a:rPr lang="fr-B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 manipulation or Recombinant DNA Technology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400" dirty="0"/>
              <a:t>Gene manipulation </a:t>
            </a:r>
            <a:r>
              <a:rPr lang="fr-BE" sz="2400" dirty="0" err="1"/>
              <a:t>is</a:t>
            </a:r>
            <a:r>
              <a:rPr lang="fr-BE" sz="2400" dirty="0"/>
              <a:t> the formation of new combinations of heritable material,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BE" sz="2400" dirty="0"/>
              <a:t> by the insertion of nucleic </a:t>
            </a:r>
            <a:r>
              <a:rPr lang="fr-BE" sz="2400" dirty="0" err="1"/>
              <a:t>acid</a:t>
            </a:r>
            <a:r>
              <a:rPr lang="fr-BE" sz="2400" dirty="0"/>
              <a:t> molecules,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BE" sz="2400" dirty="0"/>
              <a:t> produced by whatever means outside the cell,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fr-BE" sz="2400" dirty="0"/>
              <a:t> </a:t>
            </a:r>
            <a:r>
              <a:rPr lang="fr-BE" sz="2400" dirty="0" err="1"/>
              <a:t>into</a:t>
            </a:r>
            <a:r>
              <a:rPr lang="fr-BE" sz="2400" dirty="0"/>
              <a:t> any virus, bacterial plasmid or other vector system</a:t>
            </a:r>
          </a:p>
          <a:p>
            <a:pPr>
              <a:spcBef>
                <a:spcPct val="50000"/>
              </a:spcBef>
            </a:pPr>
            <a:r>
              <a:rPr lang="fr-BE" sz="2400" dirty="0" err="1"/>
              <a:t>so</a:t>
            </a:r>
            <a:r>
              <a:rPr lang="fr-BE" sz="2400" dirty="0"/>
              <a:t> as to </a:t>
            </a:r>
            <a:r>
              <a:rPr lang="fr-BE" sz="2400" dirty="0" err="1"/>
              <a:t>allow</a:t>
            </a:r>
            <a:r>
              <a:rPr lang="fr-BE" sz="2400" dirty="0"/>
              <a:t> </a:t>
            </a:r>
            <a:r>
              <a:rPr lang="fr-BE" sz="2400" dirty="0" err="1"/>
              <a:t>their</a:t>
            </a:r>
            <a:r>
              <a:rPr lang="fr-BE" sz="2400" dirty="0"/>
              <a:t> incorporation </a:t>
            </a:r>
            <a:r>
              <a:rPr lang="fr-BE" sz="2400" dirty="0" err="1"/>
              <a:t>into</a:t>
            </a:r>
            <a:r>
              <a:rPr lang="fr-BE" sz="2400" dirty="0"/>
              <a:t> a host </a:t>
            </a:r>
            <a:r>
              <a:rPr lang="fr-BE" sz="2400" dirty="0" err="1"/>
              <a:t>organism</a:t>
            </a:r>
            <a:r>
              <a:rPr lang="fr-BE" sz="2400" dirty="0"/>
              <a:t> in </a:t>
            </a:r>
            <a:r>
              <a:rPr lang="fr-BE" sz="2400" dirty="0" err="1"/>
              <a:t>which</a:t>
            </a:r>
            <a:r>
              <a:rPr lang="fr-BE" sz="2400" dirty="0"/>
              <a:t> </a:t>
            </a:r>
            <a:r>
              <a:rPr lang="fr-BE" sz="2400" dirty="0" err="1"/>
              <a:t>they</a:t>
            </a:r>
            <a:r>
              <a:rPr lang="fr-BE" sz="2400" dirty="0"/>
              <a:t> do not </a:t>
            </a:r>
            <a:r>
              <a:rPr lang="fr-BE" sz="2400" dirty="0" err="1"/>
              <a:t>naturally</a:t>
            </a:r>
            <a:r>
              <a:rPr lang="fr-BE" sz="2400" dirty="0"/>
              <a:t> </a:t>
            </a:r>
            <a:r>
              <a:rPr lang="fr-BE" sz="2400" dirty="0" err="1"/>
              <a:t>occur</a:t>
            </a:r>
            <a:r>
              <a:rPr lang="fr-BE" sz="2400" dirty="0"/>
              <a:t>, </a:t>
            </a:r>
          </a:p>
          <a:p>
            <a:pPr>
              <a:spcBef>
                <a:spcPct val="50000"/>
              </a:spcBef>
            </a:pPr>
            <a:r>
              <a:rPr lang="fr-BE" sz="2400" dirty="0"/>
              <a:t>but in </a:t>
            </a:r>
            <a:r>
              <a:rPr lang="fr-BE" sz="2400" dirty="0" err="1"/>
              <a:t>which</a:t>
            </a:r>
            <a:r>
              <a:rPr lang="fr-BE" sz="2400" dirty="0"/>
              <a:t> </a:t>
            </a:r>
            <a:r>
              <a:rPr lang="fr-BE" sz="2400" dirty="0" err="1"/>
              <a:t>they</a:t>
            </a:r>
            <a:r>
              <a:rPr lang="fr-BE" sz="2400" dirty="0"/>
              <a:t> are capable of continued </a:t>
            </a:r>
            <a:r>
              <a:rPr lang="fr-BE" dirty="0"/>
              <a:t>propagation.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3600" dirty="0" smtClean="0"/>
              <a:t>Cont…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dirty="0"/>
              <a:t>They bind to a specific sequence but cut un-specifically some 100 to 1000 </a:t>
            </a:r>
            <a:r>
              <a:rPr lang="en-GB" dirty="0" err="1"/>
              <a:t>bp</a:t>
            </a:r>
            <a:r>
              <a:rPr lang="en-GB" dirty="0"/>
              <a:t> in the 3' direction. </a:t>
            </a:r>
            <a:endParaRPr lang="en-GB" dirty="0" smtClean="0"/>
          </a:p>
          <a:p>
            <a:pPr lvl="0" algn="just"/>
            <a:r>
              <a:rPr lang="en-GB" dirty="0" smtClean="0"/>
              <a:t>The </a:t>
            </a:r>
            <a:r>
              <a:rPr lang="en-GB" dirty="0"/>
              <a:t>enzyme from </a:t>
            </a:r>
            <a:r>
              <a:rPr lang="en-GB" i="1" dirty="0"/>
              <a:t>E. coli K</a:t>
            </a:r>
            <a:r>
              <a:rPr lang="en-GB" dirty="0"/>
              <a:t> is an example of a type I restriction enzyme. </a:t>
            </a:r>
            <a:endParaRPr lang="en-GB" dirty="0" smtClean="0"/>
          </a:p>
          <a:p>
            <a:pPr lvl="0" algn="just"/>
            <a:r>
              <a:rPr lang="en-GB" dirty="0" smtClean="0"/>
              <a:t>The </a:t>
            </a:r>
            <a:r>
              <a:rPr lang="en-GB" dirty="0"/>
              <a:t>type I restriction enzymes are of limited use in gene manipulation.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2.Class II enzymes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These are </a:t>
            </a:r>
            <a:r>
              <a:rPr lang="en-GB" dirty="0"/>
              <a:t>expressed from 2 different genes as two single proteins. </a:t>
            </a:r>
            <a:endParaRPr lang="en-GB" dirty="0" smtClean="0"/>
          </a:p>
          <a:p>
            <a:pPr algn="just"/>
            <a:r>
              <a:rPr lang="en-GB" dirty="0" smtClean="0"/>
              <a:t>They </a:t>
            </a:r>
            <a:r>
              <a:rPr lang="en-GB" dirty="0"/>
              <a:t>hydrolyse fixed phosphodiester bonds in both DNA strands within or very near the recognition sequence</a:t>
            </a:r>
            <a:r>
              <a:rPr lang="en-GB" dirty="0" smtClean="0"/>
              <a:t>.</a:t>
            </a:r>
          </a:p>
          <a:p>
            <a:pPr algn="just"/>
            <a:r>
              <a:rPr lang="en-GB" dirty="0"/>
              <a:t>Class II restriction enzymes are by far the most important tools for the synthesis of recombinant DNA because of their absolute sequence specificity for both the binding and cleavage reactions.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 smtClean="0"/>
              <a:t>Class III restriction enzymes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These are </a:t>
            </a:r>
            <a:r>
              <a:rPr lang="en-GB" dirty="0"/>
              <a:t>also expressed from 2 </a:t>
            </a:r>
            <a:r>
              <a:rPr lang="en-GB" dirty="0" smtClean="0"/>
              <a:t>genes</a:t>
            </a:r>
          </a:p>
          <a:p>
            <a:pPr lvl="0" algn="just"/>
            <a:r>
              <a:rPr lang="en-GB" dirty="0"/>
              <a:t>Type III restriction enzymes recognise specific sequences, but cleave 25 to 27 </a:t>
            </a:r>
            <a:r>
              <a:rPr lang="en-GB" dirty="0" err="1"/>
              <a:t>bp</a:t>
            </a:r>
            <a:r>
              <a:rPr lang="en-GB" dirty="0"/>
              <a:t> outside of this region in the 3' direction. </a:t>
            </a:r>
            <a:endParaRPr lang="en-GB" dirty="0" smtClean="0"/>
          </a:p>
          <a:p>
            <a:pPr lvl="0" algn="just"/>
            <a:r>
              <a:rPr lang="en-GB" dirty="0" smtClean="0"/>
              <a:t>Their </a:t>
            </a:r>
            <a:r>
              <a:rPr lang="en-GB" dirty="0"/>
              <a:t>activity is dependent on magnesium ions and ATP, but not on S-</a:t>
            </a:r>
            <a:r>
              <a:rPr lang="en-GB" dirty="0" err="1"/>
              <a:t>adenosylmethionine</a:t>
            </a:r>
            <a:r>
              <a:rPr lang="en-GB" dirty="0"/>
              <a:t>.</a:t>
            </a:r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Recognition Sequences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30638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082675" algn="l"/>
              </a:tabLst>
            </a:pPr>
            <a:r>
              <a:rPr lang="en-US" sz="2400" dirty="0" err="1"/>
              <a:t>EcoRI</a:t>
            </a:r>
            <a:r>
              <a:rPr lang="en-US" sz="2400" dirty="0"/>
              <a:t>	G/AATTC</a:t>
            </a:r>
          </a:p>
          <a:p>
            <a:pPr>
              <a:tabLst>
                <a:tab pos="1082675" algn="l"/>
              </a:tabLst>
            </a:pPr>
            <a:r>
              <a:rPr lang="en-US" dirty="0"/>
              <a:t>	</a:t>
            </a:r>
            <a:endParaRPr lang="en-US" sz="2400" dirty="0"/>
          </a:p>
          <a:p>
            <a:pPr>
              <a:tabLst>
                <a:tab pos="1082675" algn="l"/>
              </a:tabLst>
            </a:pPr>
            <a:r>
              <a:rPr lang="en-US" sz="2400" dirty="0" err="1"/>
              <a:t>BamHI</a:t>
            </a:r>
            <a:r>
              <a:rPr lang="en-US" sz="2400" dirty="0"/>
              <a:t>	G/GATCC</a:t>
            </a:r>
          </a:p>
          <a:p>
            <a:pPr>
              <a:tabLst>
                <a:tab pos="1082675" algn="l"/>
              </a:tabLst>
            </a:pPr>
            <a:endParaRPr lang="en-US" sz="2400" dirty="0"/>
          </a:p>
          <a:p>
            <a:pPr>
              <a:tabLst>
                <a:tab pos="1082675" algn="l"/>
              </a:tabLst>
            </a:pPr>
            <a:r>
              <a:rPr lang="en-US" sz="2400" dirty="0" err="1"/>
              <a:t>HindIII</a:t>
            </a:r>
            <a:r>
              <a:rPr lang="en-US" sz="2400" dirty="0"/>
              <a:t> 	A/AGCCT</a:t>
            </a:r>
            <a:r>
              <a:rPr lang="en-US" dirty="0"/>
              <a:t>		</a:t>
            </a:r>
          </a:p>
          <a:p>
            <a:pPr>
              <a:tabLst>
                <a:tab pos="1082675" algn="l"/>
              </a:tabLst>
            </a:pPr>
            <a:r>
              <a:rPr lang="en-US" sz="2400" dirty="0" err="1"/>
              <a:t>PstI</a:t>
            </a:r>
            <a:r>
              <a:rPr lang="en-US" sz="2400" dirty="0"/>
              <a:t>	CTGCA/G</a:t>
            </a:r>
            <a:endParaRPr lang="en-US" dirty="0"/>
          </a:p>
          <a:p>
            <a:pPr>
              <a:tabLst>
                <a:tab pos="1082675" algn="l"/>
              </a:tabLst>
            </a:pPr>
            <a:endParaRPr lang="en-US" sz="2400" dirty="0"/>
          </a:p>
          <a:p>
            <a:pPr>
              <a:tabLst>
                <a:tab pos="1082675" algn="l"/>
              </a:tabLst>
            </a:pPr>
            <a:r>
              <a:rPr lang="en-US" sz="2400" dirty="0" err="1"/>
              <a:t>PmeI</a:t>
            </a:r>
            <a:r>
              <a:rPr lang="en-US" sz="2400" dirty="0"/>
              <a:t>	GTTT/AAAC</a:t>
            </a:r>
          </a:p>
          <a:p>
            <a:pPr>
              <a:tabLst>
                <a:tab pos="1082675" algn="l"/>
              </a:tabLst>
            </a:pPr>
            <a:endParaRPr lang="en-US" sz="2400" dirty="0"/>
          </a:p>
          <a:p>
            <a:pPr>
              <a:tabLst>
                <a:tab pos="1082675" algn="l"/>
              </a:tabLst>
            </a:pPr>
            <a:r>
              <a:rPr lang="en-US" sz="2400" dirty="0" err="1"/>
              <a:t>HincII</a:t>
            </a:r>
            <a:r>
              <a:rPr lang="en-US" sz="2400" dirty="0"/>
              <a:t>   	GTY/RAC</a:t>
            </a:r>
          </a:p>
          <a:p>
            <a:pPr>
              <a:tabLst>
                <a:tab pos="1082675" algn="l"/>
              </a:tabLst>
            </a:pPr>
            <a:endParaRPr lang="en-US" sz="2400" dirty="0"/>
          </a:p>
          <a:p>
            <a:pPr>
              <a:tabLst>
                <a:tab pos="1082675" algn="l"/>
              </a:tabLst>
            </a:pPr>
            <a:r>
              <a:rPr lang="en-US" sz="2400" dirty="0" err="1"/>
              <a:t>FunII</a:t>
            </a:r>
            <a:r>
              <a:rPr lang="en-US" sz="2400" dirty="0"/>
              <a:t>	G/AATTC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479925" y="1411288"/>
            <a:ext cx="417300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Features</a:t>
            </a:r>
          </a:p>
          <a:p>
            <a:r>
              <a:rPr lang="en-US" sz="2400" dirty="0" err="1"/>
              <a:t>Palindromic</a:t>
            </a:r>
            <a:endParaRPr lang="en-US" sz="2400" dirty="0"/>
          </a:p>
          <a:p>
            <a:r>
              <a:rPr lang="en-US" sz="2400" dirty="0"/>
              <a:t>Length</a:t>
            </a:r>
          </a:p>
          <a:p>
            <a:r>
              <a:rPr lang="en-US" sz="2400" dirty="0"/>
              <a:t>	4 cutters, 6 cutters etc</a:t>
            </a:r>
          </a:p>
          <a:p>
            <a:r>
              <a:rPr lang="en-US" sz="2400" dirty="0"/>
              <a:t>Site of cleavage</a:t>
            </a:r>
          </a:p>
          <a:p>
            <a:r>
              <a:rPr lang="en-US" sz="2400" dirty="0"/>
              <a:t>	Sticky ends</a:t>
            </a:r>
          </a:p>
          <a:p>
            <a:r>
              <a:rPr lang="en-US" sz="2400" dirty="0"/>
              <a:t>		3’ overhang</a:t>
            </a:r>
          </a:p>
          <a:p>
            <a:r>
              <a:rPr lang="en-US" sz="2400" dirty="0"/>
              <a:t>		5’ overhang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blunt </a:t>
            </a:r>
            <a:r>
              <a:rPr lang="en-US" sz="2400" dirty="0"/>
              <a:t>end</a:t>
            </a:r>
          </a:p>
          <a:p>
            <a:r>
              <a:rPr lang="en-US" sz="2400" dirty="0" smtClean="0"/>
              <a:t>Compatibility</a:t>
            </a:r>
            <a:endParaRPr lang="en-US" sz="2400" dirty="0"/>
          </a:p>
          <a:p>
            <a:r>
              <a:rPr lang="en-US" sz="2400" dirty="0"/>
              <a:t>Multiple Recognition sequences</a:t>
            </a:r>
          </a:p>
          <a:p>
            <a:r>
              <a:rPr lang="en-US" sz="2400" dirty="0"/>
              <a:t>Isoschisomers</a:t>
            </a:r>
          </a:p>
          <a:p>
            <a:r>
              <a:rPr lang="en-US" sz="2400" dirty="0"/>
              <a:t>Type II </a:t>
            </a:r>
            <a:r>
              <a:rPr lang="en-US" sz="2400" dirty="0" err="1"/>
              <a:t>vs</a:t>
            </a:r>
            <a:r>
              <a:rPr lang="en-US" sz="2400" dirty="0"/>
              <a:t> Type III RE	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3200" dirty="0" smtClean="0"/>
              <a:t>Cont…</a:t>
            </a:r>
            <a:endParaRPr lang="en-US" sz="32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restriction enzyme always cuts at the same recognition sequence.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Produce the same gel banding pattern (fingerprint)</a:t>
            </a:r>
          </a:p>
          <a:p>
            <a:pPr eaLnBrk="1" hangingPunct="1">
              <a:lnSpc>
                <a:spcPct val="11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restriction sequences are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palindromic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400" dirty="0" smtClean="0"/>
              <a:t>   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1600" dirty="0" smtClean="0"/>
              <a:t>  </a:t>
            </a:r>
            <a:endParaRPr lang="en-US" sz="2400" dirty="0" smtClean="0"/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pPr algn="l"/>
            <a:r>
              <a:rPr lang="en-US" smtClean="0">
                <a:latin typeface="Times New Roman" pitchFamily="18" charset="0"/>
                <a:cs typeface="Times New Roman" pitchFamily="18" charset="0"/>
              </a:rPr>
              <a:t>What is a Palindrome?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924800" cy="43434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palindrome is anything that reads the same forwards and backwards: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English palindromes: Mom, Dad, </a:t>
            </a:r>
            <a:r>
              <a:rPr lang="fi-FI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Tarzan raised Desi 	Arnaz rat.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DNA Palindrome is defined as any double 		stranded DNA in which reading in the 5’ to 3’ 	direction in both strands is the  same</a:t>
            </a:r>
          </a:p>
          <a:p>
            <a:pPr algn="l">
              <a:buFont typeface="Arial" pitchFamily="34" charset="0"/>
              <a:buChar char="•"/>
            </a:pPr>
            <a:endParaRPr lang="en-US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22839" t="16667" r="22108" b="12500"/>
          <a:stretch>
            <a:fillRect/>
          </a:stretch>
        </p:blipFill>
        <p:spPr bwMode="auto">
          <a:xfrm>
            <a:off x="457200" y="6858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838200"/>
          </a:xfrm>
        </p:spPr>
        <p:txBody>
          <a:bodyPr/>
          <a:lstStyle/>
          <a:p>
            <a:pPr algn="l"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Sticky end cutters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588" y="1163638"/>
            <a:ext cx="8229600" cy="2341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Most restriction enzymes make staggered cuts ;  staggered cuts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	produce single stranded sticky-ends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DNA from different sources can be joined because of </a:t>
            </a:r>
            <a:r>
              <a:rPr lang="en-US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sticky-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end overhangs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3863" y="3481388"/>
            <a:ext cx="7434262" cy="2322512"/>
            <a:chOff x="267" y="2193"/>
            <a:chExt cx="4683" cy="1463"/>
          </a:xfrm>
        </p:grpSpPr>
        <p:pic>
          <p:nvPicPr>
            <p:cNvPr id="15366" name="Picture 5"/>
            <p:cNvPicPr>
              <a:picLocks noChangeArrowheads="1"/>
            </p:cNvPicPr>
            <p:nvPr/>
          </p:nvPicPr>
          <p:blipFill>
            <a:blip r:embed="rId3">
              <a:lum bright="-6000"/>
            </a:blip>
            <a:srcRect/>
            <a:stretch>
              <a:fillRect/>
            </a:stretch>
          </p:blipFill>
          <p:spPr bwMode="auto">
            <a:xfrm>
              <a:off x="786" y="3113"/>
              <a:ext cx="4152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5367" name="Picture 6"/>
            <p:cNvPicPr>
              <a:picLocks noChangeArrowheads="1"/>
            </p:cNvPicPr>
            <p:nvPr/>
          </p:nvPicPr>
          <p:blipFill>
            <a:blip r:embed="rId4">
              <a:lum bright="-6000"/>
            </a:blip>
            <a:srcRect/>
            <a:stretch>
              <a:fillRect/>
            </a:stretch>
          </p:blipFill>
          <p:spPr bwMode="auto">
            <a:xfrm>
              <a:off x="774" y="2289"/>
              <a:ext cx="4176" cy="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368" name="Rectangle 7"/>
            <p:cNvSpPr>
              <a:spLocks noChangeArrowheads="1"/>
            </p:cNvSpPr>
            <p:nvPr/>
          </p:nvSpPr>
          <p:spPr bwMode="auto">
            <a:xfrm>
              <a:off x="336" y="3202"/>
              <a:ext cx="420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it-IT" sz="1400" b="1" i="1">
                  <a:latin typeface="Times New Roman" pitchFamily="18" charset="0"/>
                </a:rPr>
                <a:t>Eco</a:t>
              </a:r>
              <a:r>
                <a:rPr lang="en-US" altLang="it-IT" sz="1400" b="1">
                  <a:latin typeface="Times New Roman" pitchFamily="18" charset="0"/>
                </a:rPr>
                <a:t>RI</a:t>
              </a:r>
            </a:p>
          </p:txBody>
        </p:sp>
        <p:sp>
          <p:nvSpPr>
            <p:cNvPr id="15369" name="Rectangle 8"/>
            <p:cNvSpPr>
              <a:spLocks noChangeArrowheads="1"/>
            </p:cNvSpPr>
            <p:nvPr/>
          </p:nvSpPr>
          <p:spPr bwMode="auto">
            <a:xfrm>
              <a:off x="267" y="2418"/>
              <a:ext cx="488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it-IT" sz="1400" b="1" i="1">
                  <a:latin typeface="Times New Roman" pitchFamily="18" charset="0"/>
                </a:rPr>
                <a:t>Hin</a:t>
              </a:r>
              <a:r>
                <a:rPr lang="en-US" altLang="it-IT" sz="1400" b="1">
                  <a:latin typeface="Times New Roman" pitchFamily="18" charset="0"/>
                </a:rPr>
                <a:t>dIII</a:t>
              </a:r>
            </a:p>
          </p:txBody>
        </p:sp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 flipH="1" flipV="1">
              <a:off x="1866" y="3515"/>
              <a:ext cx="1" cy="14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Rectangle 10"/>
            <p:cNvSpPr>
              <a:spLocks noChangeArrowheads="1"/>
            </p:cNvSpPr>
            <p:nvPr/>
          </p:nvSpPr>
          <p:spPr bwMode="auto">
            <a:xfrm rot="960000">
              <a:off x="3256" y="2329"/>
              <a:ext cx="440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altLang="it-IT" sz="1200" b="1">
                  <a:solidFill>
                    <a:srgbClr val="FF0000"/>
                  </a:solidFill>
                  <a:latin typeface="Times New Roman" pitchFamily="18" charset="0"/>
                </a:rPr>
                <a:t>- OH 3’</a:t>
              </a:r>
            </a:p>
          </p:txBody>
        </p:sp>
        <p:sp>
          <p:nvSpPr>
            <p:cNvPr id="15372" name="Rectangle 11"/>
            <p:cNvSpPr>
              <a:spLocks noChangeArrowheads="1"/>
            </p:cNvSpPr>
            <p:nvPr/>
          </p:nvSpPr>
          <p:spPr bwMode="auto">
            <a:xfrm rot="1260000">
              <a:off x="3530" y="2202"/>
              <a:ext cx="368" cy="1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it-IT" sz="1400" b="1">
                  <a:solidFill>
                    <a:srgbClr val="FF0000"/>
                  </a:solidFill>
                  <a:latin typeface="Times New Roman" pitchFamily="18" charset="0"/>
                </a:rPr>
                <a:t>5’ P -</a:t>
              </a:r>
            </a:p>
          </p:txBody>
        </p:sp>
        <p:sp>
          <p:nvSpPr>
            <p:cNvPr id="15373" name="Rectangle 12"/>
            <p:cNvSpPr>
              <a:spLocks noChangeArrowheads="1"/>
            </p:cNvSpPr>
            <p:nvPr/>
          </p:nvSpPr>
          <p:spPr bwMode="auto">
            <a:xfrm rot="-2100000">
              <a:off x="3815" y="2514"/>
              <a:ext cx="333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it-IT" sz="1200" b="1">
                  <a:solidFill>
                    <a:srgbClr val="FF0000"/>
                  </a:solidFill>
                  <a:latin typeface="Times New Roman" pitchFamily="18" charset="0"/>
                </a:rPr>
                <a:t>- P 5’</a:t>
              </a:r>
            </a:p>
          </p:txBody>
        </p:sp>
        <p:sp>
          <p:nvSpPr>
            <p:cNvPr id="15374" name="Rectangle 13"/>
            <p:cNvSpPr>
              <a:spLocks noChangeArrowheads="1"/>
            </p:cNvSpPr>
            <p:nvPr/>
          </p:nvSpPr>
          <p:spPr bwMode="auto">
            <a:xfrm rot="-1740000">
              <a:off x="4071" y="2695"/>
              <a:ext cx="424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it-IT" sz="1200" b="1">
                  <a:solidFill>
                    <a:srgbClr val="FF0000"/>
                  </a:solidFill>
                  <a:latin typeface="Times New Roman" pitchFamily="18" charset="0"/>
                </a:rPr>
                <a:t>3’ OH -</a:t>
              </a:r>
            </a:p>
          </p:txBody>
        </p:sp>
        <p:sp>
          <p:nvSpPr>
            <p:cNvPr id="15375" name="Line 14"/>
            <p:cNvSpPr>
              <a:spLocks noChangeShapeType="1"/>
            </p:cNvSpPr>
            <p:nvPr/>
          </p:nvSpPr>
          <p:spPr bwMode="auto">
            <a:xfrm>
              <a:off x="1302" y="3049"/>
              <a:ext cx="8" cy="1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15"/>
            <p:cNvSpPr>
              <a:spLocks noChangeShapeType="1"/>
            </p:cNvSpPr>
            <p:nvPr/>
          </p:nvSpPr>
          <p:spPr bwMode="auto">
            <a:xfrm flipH="1" flipV="1">
              <a:off x="1882" y="2683"/>
              <a:ext cx="1" cy="14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16"/>
            <p:cNvSpPr>
              <a:spLocks noChangeShapeType="1"/>
            </p:cNvSpPr>
            <p:nvPr/>
          </p:nvSpPr>
          <p:spPr bwMode="auto">
            <a:xfrm>
              <a:off x="1302" y="2193"/>
              <a:ext cx="8" cy="16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AutoShape 17"/>
            <p:cNvSpPr>
              <a:spLocks noChangeArrowheads="1"/>
            </p:cNvSpPr>
            <p:nvPr/>
          </p:nvSpPr>
          <p:spPr bwMode="auto">
            <a:xfrm>
              <a:off x="2461" y="2453"/>
              <a:ext cx="230" cy="140"/>
            </a:xfrm>
            <a:prstGeom prst="rightArrow">
              <a:avLst>
                <a:gd name="adj1" fmla="val 50000"/>
                <a:gd name="adj2" fmla="val 410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AutoShape 18"/>
            <p:cNvSpPr>
              <a:spLocks noChangeArrowheads="1"/>
            </p:cNvSpPr>
            <p:nvPr/>
          </p:nvSpPr>
          <p:spPr bwMode="auto">
            <a:xfrm>
              <a:off x="2493" y="3277"/>
              <a:ext cx="230" cy="140"/>
            </a:xfrm>
            <a:prstGeom prst="rightArrow">
              <a:avLst>
                <a:gd name="adj1" fmla="val 50000"/>
                <a:gd name="adj2" fmla="val 410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5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/>
          <a:lstStyle/>
          <a:p>
            <a:pPr algn="l"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Blunt end cutters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3250" y="3581400"/>
            <a:ext cx="7426325" cy="2374900"/>
            <a:chOff x="380" y="2256"/>
            <a:chExt cx="4678" cy="1496"/>
          </a:xfrm>
        </p:grpSpPr>
        <p:pic>
          <p:nvPicPr>
            <p:cNvPr id="16392" name="Picture 4"/>
            <p:cNvPicPr>
              <a:picLocks noChangeArrowheads="1"/>
            </p:cNvPicPr>
            <p:nvPr/>
          </p:nvPicPr>
          <p:blipFill>
            <a:blip r:embed="rId3">
              <a:lum bright="-12000"/>
            </a:blip>
            <a:srcRect/>
            <a:stretch>
              <a:fillRect/>
            </a:stretch>
          </p:blipFill>
          <p:spPr bwMode="auto">
            <a:xfrm>
              <a:off x="802" y="2288"/>
              <a:ext cx="4256" cy="5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6393" name="Picture 5"/>
            <p:cNvPicPr>
              <a:picLocks noChangeArrowheads="1"/>
            </p:cNvPicPr>
            <p:nvPr/>
          </p:nvPicPr>
          <p:blipFill>
            <a:blip r:embed="rId4">
              <a:lum bright="-12000"/>
            </a:blip>
            <a:srcRect/>
            <a:stretch>
              <a:fillRect/>
            </a:stretch>
          </p:blipFill>
          <p:spPr bwMode="auto">
            <a:xfrm>
              <a:off x="818" y="3160"/>
              <a:ext cx="4224" cy="4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6394" name="Rectangle 6"/>
            <p:cNvSpPr>
              <a:spLocks noChangeArrowheads="1"/>
            </p:cNvSpPr>
            <p:nvPr/>
          </p:nvSpPr>
          <p:spPr bwMode="auto">
            <a:xfrm>
              <a:off x="494" y="2445"/>
              <a:ext cx="32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it-IT" sz="1400" b="1" i="1">
                  <a:solidFill>
                    <a:schemeClr val="bg1"/>
                  </a:solidFill>
                  <a:latin typeface="Times New Roman" pitchFamily="18" charset="0"/>
                </a:rPr>
                <a:t>Alu</a:t>
              </a:r>
              <a:r>
                <a:rPr lang="en-US" altLang="it-IT" sz="1400" b="1">
                  <a:solidFill>
                    <a:schemeClr val="bg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6395" name="Rectangle 7"/>
            <p:cNvSpPr>
              <a:spLocks noChangeArrowheads="1"/>
            </p:cNvSpPr>
            <p:nvPr/>
          </p:nvSpPr>
          <p:spPr bwMode="auto">
            <a:xfrm>
              <a:off x="380" y="3301"/>
              <a:ext cx="443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it-IT" sz="1400" b="1" i="1">
                  <a:solidFill>
                    <a:schemeClr val="bg1"/>
                  </a:solidFill>
                  <a:latin typeface="Times New Roman" pitchFamily="18" charset="0"/>
                </a:rPr>
                <a:t>Hae</a:t>
              </a:r>
              <a:r>
                <a:rPr lang="en-US" altLang="it-IT" sz="1400" b="1">
                  <a:solidFill>
                    <a:schemeClr val="bg1"/>
                  </a:solidFill>
                  <a:latin typeface="Times New Roman" pitchFamily="18" charset="0"/>
                </a:rPr>
                <a:t>III</a:t>
              </a:r>
            </a:p>
          </p:txBody>
        </p:sp>
        <p:sp>
          <p:nvSpPr>
            <p:cNvPr id="16396" name="Line 8"/>
            <p:cNvSpPr>
              <a:spLocks noChangeShapeType="1"/>
            </p:cNvSpPr>
            <p:nvPr/>
          </p:nvSpPr>
          <p:spPr bwMode="auto">
            <a:xfrm>
              <a:off x="1642" y="2256"/>
              <a:ext cx="0" cy="6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9"/>
            <p:cNvSpPr>
              <a:spLocks noChangeShapeType="1"/>
            </p:cNvSpPr>
            <p:nvPr/>
          </p:nvSpPr>
          <p:spPr bwMode="auto">
            <a:xfrm>
              <a:off x="1650" y="3072"/>
              <a:ext cx="0" cy="6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8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22860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Some restriction enzymes cut DNA at opposite bases and leave blunt ended DNA fragments</a:t>
            </a:r>
          </a:p>
          <a:p>
            <a:pPr eaLnBrk="1" hangingPunct="1">
              <a:buFont typeface="Arial" pitchFamily="34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These are called blunt end cutters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3919538" y="3957638"/>
            <a:ext cx="365125" cy="222250"/>
          </a:xfrm>
          <a:prstGeom prst="rightArrow">
            <a:avLst>
              <a:gd name="adj1" fmla="val 50000"/>
              <a:gd name="adj2" fmla="val 410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021138" y="5316538"/>
            <a:ext cx="365125" cy="222250"/>
          </a:xfrm>
          <a:prstGeom prst="rightArrow">
            <a:avLst>
              <a:gd name="adj1" fmla="val 50000"/>
              <a:gd name="adj2" fmla="val 410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7" grpId="0" animBg="1"/>
      <p:bldP spid="501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1"/>
          <p:cNvPicPr>
            <a:picLocks noChangeAspect="1" noChangeArrowheads="1"/>
          </p:cNvPicPr>
          <p:nvPr/>
        </p:nvPicPr>
        <p:blipFill>
          <a:blip r:embed="rId2"/>
          <a:srcRect l="17778" t="5556" r="13333" b="7037"/>
          <a:stretch>
            <a:fillRect/>
          </a:stretch>
        </p:blipFill>
        <p:spPr bwMode="auto">
          <a:xfrm>
            <a:off x="1295400" y="388938"/>
            <a:ext cx="6477000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/>
              <a:t>Requirements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nl-BE" dirty="0" smtClean="0"/>
              <a:t>Tool to cut DNA precisely = Restriction enzyme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nl-BE" dirty="0" smtClean="0"/>
              <a:t>Tool to join (ligate) DNA to replicon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nl-BE" dirty="0" smtClean="0"/>
              <a:t>Cloning vector (= replicon)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nl-BE" dirty="0" smtClean="0"/>
              <a:t>Method to transform (bacterial) cells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nl-BE" dirty="0" smtClean="0"/>
              <a:t>Cloning strategies</a:t>
            </a: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nl-BE" dirty="0" smtClean="0"/>
              <a:t>Selection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4800"/>
            <a:ext cx="7391400" cy="6858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Typical Restriction Digest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370013" y="1371600"/>
            <a:ext cx="60975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743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Sterile, deionized water 		16.3 µl</a:t>
            </a:r>
          </a:p>
          <a:p>
            <a:pPr>
              <a:tabLst>
                <a:tab pos="2743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RE 10X Buffer 			 2.0 µl</a:t>
            </a:r>
          </a:p>
          <a:p>
            <a:pPr>
              <a:tabLst>
                <a:tab pos="2743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Acetylated BSA, 10µg/µl 		0.2 µl</a:t>
            </a:r>
          </a:p>
          <a:p>
            <a:pPr>
              <a:tabLst>
                <a:tab pos="2743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DNA, 1µg/µl 			1.0 µl</a:t>
            </a:r>
          </a:p>
          <a:p>
            <a:pPr>
              <a:tabLst>
                <a:tab pos="2743200" algn="l"/>
              </a:tabLst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2743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Mix by pipetting, then add:</a:t>
            </a:r>
          </a:p>
          <a:p>
            <a:pPr>
              <a:tabLst>
                <a:tab pos="2743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Restriction Enzyme, 10u/µl 		0.5 µl</a:t>
            </a:r>
          </a:p>
          <a:p>
            <a:pPr>
              <a:tabLst>
                <a:tab pos="2743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Final volume 			20.0 µl</a:t>
            </a:r>
          </a:p>
        </p:txBody>
      </p:sp>
      <p:sp>
        <p:nvSpPr>
          <p:cNvPr id="19460" name="FlagCount" hidden="1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u="sng" dirty="0"/>
              <a:t>Joining DNA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GB" dirty="0"/>
              <a:t>There are 5 methods that can be used for </a:t>
            </a:r>
            <a:r>
              <a:rPr lang="en-GB" dirty="0" smtClean="0"/>
              <a:t>joining DNA </a:t>
            </a:r>
            <a:r>
              <a:rPr lang="en-GB" dirty="0"/>
              <a:t>fragments </a:t>
            </a:r>
            <a:r>
              <a:rPr lang="en-GB" i="1" dirty="0"/>
              <a:t>in vitro</a:t>
            </a:r>
            <a:r>
              <a:rPr lang="en-GB" dirty="0"/>
              <a:t>:</a:t>
            </a:r>
            <a:endParaRPr lang="en-US" dirty="0"/>
          </a:p>
          <a:p>
            <a:pPr lvl="0" algn="just">
              <a:buNone/>
            </a:pPr>
            <a:r>
              <a:rPr lang="en-GB" dirty="0" smtClean="0"/>
              <a:t>1.Terminal </a:t>
            </a:r>
            <a:r>
              <a:rPr lang="en-GB" dirty="0" err="1"/>
              <a:t>deoxynucleotidyl</a:t>
            </a:r>
            <a:r>
              <a:rPr lang="en-GB" dirty="0"/>
              <a:t> </a:t>
            </a:r>
            <a:r>
              <a:rPr lang="en-GB" dirty="0" err="1"/>
              <a:t>transferase</a:t>
            </a:r>
            <a:r>
              <a:rPr lang="en-GB" dirty="0"/>
              <a:t> synthesises </a:t>
            </a:r>
            <a:r>
              <a:rPr lang="en-GB" dirty="0" err="1"/>
              <a:t>homopolymeric</a:t>
            </a:r>
            <a:r>
              <a:rPr lang="en-GB" dirty="0"/>
              <a:t> 3' single stranded tails at the ends </a:t>
            </a:r>
            <a:r>
              <a:rPr lang="en-GB" dirty="0" smtClean="0"/>
              <a:t>of </a:t>
            </a:r>
            <a:r>
              <a:rPr lang="en-GB" dirty="0"/>
              <a:t>the fragments. </a:t>
            </a:r>
            <a:endParaRPr lang="en-GB" dirty="0" smtClean="0"/>
          </a:p>
          <a:p>
            <a:pPr lvl="0" algn="just"/>
            <a:r>
              <a:rPr lang="en-GB" dirty="0" smtClean="0"/>
              <a:t>   Two DNA molecules tailed by complementary bases will anneal spontaneously.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3200" dirty="0" smtClean="0"/>
              <a:t>Cont…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en-GB" dirty="0" smtClean="0"/>
              <a:t>2.DNA </a:t>
            </a:r>
            <a:r>
              <a:rPr lang="en-GB" dirty="0" err="1" smtClean="0"/>
              <a:t>ligase</a:t>
            </a:r>
            <a:r>
              <a:rPr lang="en-GB" dirty="0" smtClean="0"/>
              <a:t> (from </a:t>
            </a:r>
            <a:r>
              <a:rPr lang="en-GB" i="1" dirty="0" smtClean="0"/>
              <a:t>E. coli</a:t>
            </a:r>
            <a:r>
              <a:rPr lang="en-GB" dirty="0" smtClean="0"/>
              <a:t>) joins covalently the annealed cohesive ends produced by certain restriction enzymes.</a:t>
            </a:r>
          </a:p>
          <a:p>
            <a:pPr lvl="0" algn="just">
              <a:buNone/>
            </a:pPr>
            <a:r>
              <a:rPr lang="en-GB" dirty="0" smtClean="0"/>
              <a:t>    It needs NAD+ as a co-factor</a:t>
            </a:r>
            <a:endParaRPr lang="en-US" dirty="0" smtClean="0"/>
          </a:p>
          <a:p>
            <a:pPr lvl="0" algn="just">
              <a:buNone/>
            </a:pPr>
            <a:r>
              <a:rPr lang="en-GB" dirty="0" smtClean="0"/>
              <a:t>3.T4 DNA </a:t>
            </a:r>
            <a:r>
              <a:rPr lang="en-GB" dirty="0" err="1" smtClean="0"/>
              <a:t>ligase</a:t>
            </a:r>
            <a:r>
              <a:rPr lang="en-GB" dirty="0" smtClean="0"/>
              <a:t> catalyses the phosphodiester bond formation also between blunt ended fragments. Its co-factor is </a:t>
            </a:r>
            <a:r>
              <a:rPr lang="en-GB" dirty="0" err="1" smtClean="0"/>
              <a:t>rATP</a:t>
            </a:r>
            <a:endParaRPr lang="en-US" dirty="0" smtClean="0"/>
          </a:p>
          <a:p>
            <a:pPr lvl="0" algn="just">
              <a:buNone/>
            </a:pPr>
            <a:r>
              <a:rPr lang="en-GB" dirty="0" smtClean="0"/>
              <a:t>4.Topoisomerase mediated DNA joining</a:t>
            </a:r>
            <a:endParaRPr lang="en-US" dirty="0" smtClean="0"/>
          </a:p>
          <a:p>
            <a:pPr lvl="0" algn="just">
              <a:buNone/>
            </a:pPr>
            <a:r>
              <a:rPr lang="en-GB" dirty="0" smtClean="0"/>
              <a:t>5.The LIC method (LIC: Ligation independent cloning)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smtClean="0">
                <a:latin typeface="Arial Unicode MS" pitchFamily="34" charset="-128"/>
              </a:rPr>
              <a:t>Cloning Vectors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305800" cy="4114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 Unicode MS" pitchFamily="34" charset="-128"/>
              </a:rPr>
              <a:t>A vector is used to amplify a single molecule of DNA into many copes.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 Unicode MS" pitchFamily="34" charset="-128"/>
              </a:rPr>
              <a:t>A DNA fragment must be inserted into a cloning vector.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 Unicode MS" pitchFamily="34" charset="-128"/>
              </a:rPr>
              <a:t>A cloning vector is a DNA molecule that has an origin of replication and is capable of replicating in a bacterial cell.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Arial Unicode MS" pitchFamily="34" charset="-128"/>
              </a:rPr>
              <a:t>Most vectors are genetically engineered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dirty="0" smtClean="0">
                <a:latin typeface="Arial Unicode MS" pitchFamily="34" charset="-128"/>
              </a:rPr>
              <a:t>plasmids 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dirty="0" smtClean="0">
                <a:latin typeface="Arial Unicode MS" pitchFamily="34" charset="-128"/>
              </a:rPr>
              <a:t>phages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dirty="0" smtClean="0">
                <a:latin typeface="Arial Unicode MS" pitchFamily="34" charset="-128"/>
              </a:rPr>
              <a:t>cosmid vectors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dirty="0" smtClean="0">
                <a:latin typeface="Arial Unicode MS" pitchFamily="34" charset="-128"/>
              </a:rPr>
              <a:t> bacterial artificial chromosomes and </a:t>
            </a:r>
          </a:p>
          <a:p>
            <a:pPr>
              <a:lnSpc>
                <a:spcPct val="90000"/>
              </a:lnSpc>
              <a:buFont typeface="Courier New" pitchFamily="49" charset="0"/>
              <a:buChar char="o"/>
            </a:pPr>
            <a:r>
              <a:rPr lang="en-US" altLang="en-US" sz="2800" dirty="0" smtClean="0">
                <a:latin typeface="Arial Unicode MS" pitchFamily="34" charset="-128"/>
              </a:rPr>
              <a:t>yeast artificial chromosomes.</a:t>
            </a:r>
          </a:p>
          <a:p>
            <a:pPr>
              <a:lnSpc>
                <a:spcPct val="90000"/>
              </a:lnSpc>
            </a:pPr>
            <a:endParaRPr lang="en-US" altLang="en-US" sz="280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24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 Unicode MS" pitchFamily="34" charset="-128"/>
              </a:rPr>
              <a:t>1.Plasmid Cloning Vectors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1600200"/>
            <a:ext cx="5334000" cy="5029200"/>
          </a:xfrm>
        </p:spPr>
        <p:txBody>
          <a:bodyPr>
            <a:normAutofit lnSpcReduction="10000"/>
          </a:bodyPr>
          <a:lstStyle/>
          <a:p>
            <a:r>
              <a:rPr lang="en-US" altLang="en-US" sz="1800" dirty="0" smtClean="0">
                <a:latin typeface="Arial Unicode MS" pitchFamily="34" charset="-128"/>
              </a:rPr>
              <a:t>Plasmids are circular, double-stranded DNA molecules that exist in bacteria and in the nuclei of some eukaryotic cells. </a:t>
            </a:r>
          </a:p>
          <a:p>
            <a:r>
              <a:rPr lang="en-US" altLang="en-US" sz="1800" dirty="0" smtClean="0">
                <a:latin typeface="Arial Unicode MS" pitchFamily="34" charset="-128"/>
              </a:rPr>
              <a:t>They can replicate independently of the host cell.  </a:t>
            </a:r>
          </a:p>
          <a:p>
            <a:r>
              <a:rPr lang="en-US" altLang="en-US" sz="1800" dirty="0" smtClean="0">
                <a:latin typeface="Arial Unicode MS" pitchFamily="34" charset="-128"/>
              </a:rPr>
              <a:t>The size of plasmids ranges from a few kb to near 100 kb</a:t>
            </a:r>
          </a:p>
          <a:p>
            <a:r>
              <a:rPr lang="en-US" altLang="en-US" sz="1800" dirty="0" smtClean="0">
                <a:latin typeface="Arial Unicode MS" pitchFamily="34" charset="-128"/>
              </a:rPr>
              <a:t>Can hold up to 10 kb fragments</a:t>
            </a:r>
          </a:p>
          <a:p>
            <a:r>
              <a:rPr lang="en-US" altLang="en-US" sz="1800" dirty="0" smtClean="0">
                <a:latin typeface="Arial Unicode MS" pitchFamily="34" charset="-128"/>
              </a:rPr>
              <a:t>Plasmids have an origin of replication, antibiotic resistance genes as markers, and several unique restriction sites.</a:t>
            </a:r>
          </a:p>
          <a:p>
            <a:r>
              <a:rPr lang="en-US" altLang="en-US" sz="1800" dirty="0" smtClean="0">
                <a:latin typeface="Arial Unicode MS" pitchFamily="34" charset="-128"/>
              </a:rPr>
              <a:t>After culture growth, the clone fragment can be recovered easily.  </a:t>
            </a:r>
          </a:p>
          <a:p>
            <a:r>
              <a:rPr lang="en-US" altLang="en-US" sz="1800" dirty="0" smtClean="0">
                <a:latin typeface="Arial Unicode MS" pitchFamily="34" charset="-128"/>
              </a:rPr>
              <a:t>The cells are </a:t>
            </a:r>
            <a:r>
              <a:rPr lang="en-US" altLang="en-US" sz="1800" dirty="0" err="1" smtClean="0">
                <a:latin typeface="Arial Unicode MS" pitchFamily="34" charset="-128"/>
              </a:rPr>
              <a:t>lysed</a:t>
            </a:r>
            <a:r>
              <a:rPr lang="en-US" altLang="en-US" sz="1800" dirty="0" smtClean="0">
                <a:latin typeface="Arial Unicode MS" pitchFamily="34" charset="-128"/>
              </a:rPr>
              <a:t> and the DNA is isolated and purified.</a:t>
            </a:r>
          </a:p>
          <a:p>
            <a:r>
              <a:rPr lang="en-US" altLang="en-US" sz="1800" dirty="0" smtClean="0">
                <a:latin typeface="Arial Unicode MS" pitchFamily="34" charset="-128"/>
              </a:rPr>
              <a:t>A DNA fragment can be kept indefinitely if mixed with glycerol in a –70 degrees C freezer.</a:t>
            </a:r>
          </a:p>
        </p:txBody>
      </p:sp>
      <p:pic>
        <p:nvPicPr>
          <p:cNvPr id="3078" name="Picture 6" descr="C:\My Documents\Cathy\TIP2\pBR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3481382" cy="45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00"/>
                            </p:stCondLst>
                            <p:childTnLst>
                              <p:par>
                                <p:cTn id="3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900"/>
                            </p:stCondLst>
                            <p:childTnLst>
                              <p:par>
                                <p:cTn id="4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4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900"/>
                            </p:stCondLst>
                            <p:childTnLst>
                              <p:par>
                                <p:cTn id="50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 lIns="0" tIns="182880" rIns="0" bIns="0" anchor="t"/>
          <a:lstStyle/>
          <a:p>
            <a:pPr eaLnBrk="1" hangingPunct="1">
              <a:lnSpc>
                <a:spcPts val="1800"/>
              </a:lnSpc>
            </a:pPr>
            <a:r>
              <a:rPr lang="en-US" sz="1200" b="1" dirty="0" smtClean="0">
                <a:solidFill>
                  <a:srgbClr val="FF0000"/>
                </a:solidFill>
                <a:latin typeface="Verdana" pitchFamily="34" charset="0"/>
                <a:cs typeface="Verdana" pitchFamily="34" charset="0"/>
              </a:rPr>
              <a:t> </a:t>
            </a:r>
            <a:r>
              <a:rPr lang="en-US" sz="1200" b="1" dirty="0" smtClean="0">
                <a:latin typeface="Verdana" pitchFamily="34" charset="0"/>
                <a:cs typeface="Verdana" pitchFamily="34" charset="0"/>
              </a:rPr>
              <a:t>Basic components of a plasmid cloning vector that can replicate within an E. coli cell.</a:t>
            </a:r>
            <a:endParaRPr lang="en-US" sz="1200" b="1" dirty="0" smtClean="0">
              <a:latin typeface="Verdana" pitchFamily="34" charset="0"/>
              <a:cs typeface="Verdana" pitchFamily="34" charset="0"/>
              <a:sym typeface="Lucida Grande" charset="0"/>
            </a:endParaRPr>
          </a:p>
        </p:txBody>
      </p:sp>
      <p:pic>
        <p:nvPicPr>
          <p:cNvPr id="74755" name="Picture 2" descr="fg05_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" y="688975"/>
            <a:ext cx="793750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Rectangle 1"/>
          <p:cNvSpPr>
            <a:spLocks noChangeArrowheads="1"/>
          </p:cNvSpPr>
          <p:nvPr/>
        </p:nvSpPr>
        <p:spPr bwMode="auto">
          <a:xfrm>
            <a:off x="381000" y="482600"/>
            <a:ext cx="4495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>
                <a:solidFill>
                  <a:srgbClr val="000000"/>
                </a:solidFill>
              </a:rPr>
              <a:t>3 important features</a:t>
            </a:r>
            <a:r>
              <a:rPr lang="en-US" sz="1600">
                <a:solidFill>
                  <a:srgbClr val="000000"/>
                </a:solidFill>
              </a:rPr>
              <a:t>: Cloning site, Ori-an origin of replication, A selectable marker (amp</a:t>
            </a:r>
            <a:r>
              <a:rPr lang="en-US" sz="1600" baseline="30000">
                <a:solidFill>
                  <a:srgbClr val="000000"/>
                </a:solidFill>
              </a:rPr>
              <a:t>r</a:t>
            </a:r>
            <a:r>
              <a:rPr lang="en-US" sz="160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 bwMode="auto">
          <a:xfrm>
            <a:off x="500034" y="428604"/>
            <a:ext cx="7858180" cy="5715040"/>
            <a:chOff x="144" y="816"/>
            <a:chExt cx="5472" cy="3218"/>
          </a:xfrm>
        </p:grpSpPr>
        <p:pic>
          <p:nvPicPr>
            <p:cNvPr id="5" name="Picture 4" descr="pgloma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2" y="816"/>
              <a:ext cx="3268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4" y="1776"/>
              <a:ext cx="1056" cy="50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Arial" charset="0"/>
                </a:rPr>
                <a:t>Origin of Replication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00" y="1968"/>
              <a:ext cx="672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/>
            </p:cNvSpPr>
            <p:nvPr/>
          </p:nvSpPr>
          <p:spPr bwMode="auto">
            <a:xfrm>
              <a:off x="4368" y="3312"/>
              <a:ext cx="432" cy="576"/>
            </a:xfrm>
            <a:prstGeom prst="rightBrace">
              <a:avLst>
                <a:gd name="adj1" fmla="val 11111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800" y="3312"/>
              <a:ext cx="816" cy="72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Arial" charset="0"/>
                </a:rPr>
                <a:t>Multiple Cloning Site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4752" y="1248"/>
              <a:ext cx="864" cy="503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 err="1">
                  <a:solidFill>
                    <a:srgbClr val="7030A0"/>
                  </a:solidFill>
                  <a:latin typeface="Arial" charset="0"/>
                </a:rPr>
                <a:t>Promotor</a:t>
              </a:r>
              <a:r>
                <a:rPr lang="en-US" sz="2000" b="1" dirty="0">
                  <a:solidFill>
                    <a:srgbClr val="7030A0"/>
                  </a:solidFill>
                  <a:latin typeface="Arial" charset="0"/>
                </a:rPr>
                <a:t> Site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3696" y="1488"/>
              <a:ext cx="1056" cy="7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40" y="3072"/>
              <a:ext cx="1056" cy="722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Arial" charset="0"/>
                </a:rPr>
                <a:t>Antibiotic Resistance Gene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296" y="3072"/>
              <a:ext cx="864" cy="3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ASMID"/>
          <p:cNvPicPr>
            <a:picLocks noChangeAspect="1" noChangeArrowheads="1"/>
          </p:cNvPicPr>
          <p:nvPr/>
        </p:nvPicPr>
        <p:blipFill>
          <a:blip r:embed="rId3"/>
          <a:srcRect b="5446"/>
          <a:stretch>
            <a:fillRect/>
          </a:stretch>
        </p:blipFill>
        <p:spPr bwMode="auto">
          <a:xfrm>
            <a:off x="2514600" y="11430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70013" y="349250"/>
            <a:ext cx="7313612" cy="6572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Cloning into a Plasmid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990600"/>
            <a:ext cx="861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2800" b="1">
                <a:solidFill>
                  <a:schemeClr val="tx2"/>
                </a:solidFill>
                <a:latin typeface="Arial" charset="0"/>
              </a:rPr>
              <a:t>The Major Limitation of Cloning in Plasmids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990600" y="18288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Aft>
                <a:spcPct val="600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 b="1" dirty="0"/>
              <a:t>Upper limit for clone DNA size is 12 kb</a:t>
            </a:r>
          </a:p>
          <a:p>
            <a:pPr marL="342900" indent="-342900" eaLnBrk="1" hangingPunct="1">
              <a:spcAft>
                <a:spcPct val="600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 b="1" dirty="0"/>
              <a:t>Requires the preparation of “competent” host cells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 b="1" dirty="0"/>
              <a:t>Inefficient for generating genomic libraries as overlapping regions needed to place in proper sequence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 b="1" dirty="0"/>
              <a:t>Preference for smaller clones to be transformed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 b="1" dirty="0"/>
              <a:t>If it is an expression vector there are often limitations regarding eukaryotic protein expression</a:t>
            </a:r>
          </a:p>
          <a:p>
            <a:pPr marL="342900" indent="-342900" eaLnBrk="1" hangingPunct="1">
              <a:spcAft>
                <a:spcPct val="60000"/>
              </a:spcAft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en-US" sz="2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3716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3600" b="1" dirty="0" smtClean="0">
                <a:solidFill>
                  <a:schemeClr val="tx2"/>
                </a:solidFill>
                <a:latin typeface="Arial" charset="0"/>
              </a:rPr>
              <a:t>2.Bacteriophage </a:t>
            </a:r>
            <a:r>
              <a:rPr lang="en-US" sz="3600" b="1" dirty="0">
                <a:solidFill>
                  <a:schemeClr val="tx2"/>
                </a:solidFill>
                <a:latin typeface="Arial" charset="0"/>
              </a:rPr>
              <a:t>lambda (</a:t>
            </a:r>
            <a:r>
              <a:rPr lang="en-US" sz="3600" b="1" dirty="0">
                <a:solidFill>
                  <a:schemeClr val="tx2"/>
                </a:solidFill>
                <a:latin typeface="Arial" charset="0"/>
                <a:cs typeface="Times New Roman" pitchFamily="18" charset="0"/>
                <a:sym typeface="Inso If1 SILDoulosL" pitchFamily="2" charset="2"/>
              </a:rPr>
              <a:t>λ</a:t>
            </a:r>
            <a:r>
              <a:rPr lang="en-US" sz="3600" b="1" dirty="0">
                <a:solidFill>
                  <a:schemeClr val="tx2"/>
                </a:solidFill>
                <a:latin typeface="Arial" charset="0"/>
                <a:sym typeface="Inso If1 SILDoulosL" pitchFamily="2" charset="2"/>
              </a:rPr>
              <a:t>)</a:t>
            </a:r>
            <a:endParaRPr lang="en-US" sz="3600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8435" name="Picture 3" descr="002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5058">
            <a:off x="2971800" y="4343400"/>
            <a:ext cx="24384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5549900" y="1981200"/>
            <a:ext cx="3505200" cy="483209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buClr>
                <a:schemeClr val="tx2"/>
              </a:buClr>
              <a:buSzPct val="70000"/>
              <a:buFontTx/>
              <a:buChar char="o"/>
            </a:pPr>
            <a:r>
              <a:rPr lang="en-US" sz="2800" dirty="0">
                <a:latin typeface="Arial" charset="0"/>
              </a:rPr>
              <a:t>  A virus that infects bacteria</a:t>
            </a:r>
          </a:p>
          <a:p>
            <a:pPr eaLnBrk="1" hangingPunct="1">
              <a:buClr>
                <a:schemeClr val="tx2"/>
              </a:buClr>
              <a:buSzPct val="70000"/>
              <a:buFontTx/>
              <a:buChar char="o"/>
            </a:pPr>
            <a:r>
              <a:rPr lang="en-US" sz="2800" dirty="0">
                <a:latin typeface="Arial" charset="0"/>
              </a:rPr>
              <a:t>  In 1971 Alan Campbell showed that the central third of the genome was not required for </a:t>
            </a:r>
            <a:r>
              <a:rPr lang="en-US" sz="2800" dirty="0" err="1">
                <a:latin typeface="Arial" charset="0"/>
              </a:rPr>
              <a:t>lytic</a:t>
            </a:r>
            <a:r>
              <a:rPr lang="en-US" sz="2800" dirty="0">
                <a:latin typeface="Arial" charset="0"/>
              </a:rPr>
              <a:t> growth.  </a:t>
            </a:r>
            <a:endParaRPr lang="en-US" sz="2800" dirty="0" smtClean="0">
              <a:latin typeface="Arial" charset="0"/>
            </a:endParaRPr>
          </a:p>
          <a:p>
            <a:pPr eaLnBrk="1" hangingPunct="1">
              <a:buClr>
                <a:schemeClr val="tx2"/>
              </a:buClr>
              <a:buSzPct val="70000"/>
              <a:buFontTx/>
              <a:buChar char="o"/>
            </a:pPr>
            <a:r>
              <a:rPr lang="en-US" sz="2800" dirty="0" smtClean="0">
                <a:latin typeface="Arial" charset="0"/>
              </a:rPr>
              <a:t>People </a:t>
            </a:r>
            <a:r>
              <a:rPr lang="en-US" sz="2800" dirty="0">
                <a:latin typeface="Arial" charset="0"/>
              </a:rPr>
              <a:t>started to replace it with </a:t>
            </a:r>
            <a:r>
              <a:rPr lang="en-US" sz="2800" i="1" dirty="0">
                <a:latin typeface="Arial" charset="0"/>
              </a:rPr>
              <a:t>E. coli</a:t>
            </a:r>
            <a:r>
              <a:rPr lang="en-US" sz="2800" dirty="0">
                <a:latin typeface="Arial" charset="0"/>
              </a:rPr>
              <a:t> DNA</a:t>
            </a:r>
          </a:p>
        </p:txBody>
      </p:sp>
      <p:pic>
        <p:nvPicPr>
          <p:cNvPr id="18437" name="Picture 5" descr="bacterioph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96158">
            <a:off x="334963" y="1854200"/>
            <a:ext cx="3124200" cy="2911475"/>
          </a:xfrm>
          <a:prstGeom prst="rect">
            <a:avLst/>
          </a:prstGeom>
          <a:noFill/>
          <a:ln w="9525">
            <a:solidFill>
              <a:srgbClr val="808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800" dirty="0"/>
              <a:t>CLEAVING AND JOINING DNA MOLECULES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/>
              <a:t>1. Cleavage of DNA by mechanical shearing</a:t>
            </a:r>
            <a:endParaRPr lang="en-US" dirty="0"/>
          </a:p>
          <a:p>
            <a:pPr algn="just"/>
            <a:r>
              <a:rPr lang="en-GB" dirty="0"/>
              <a:t>The DNA molecule is a long thin thread sufficiently rigid to be broken by shear forces in solution, like intense sonication with ultrasound or like high speed stirring in a blender. </a:t>
            </a:r>
            <a:endParaRPr lang="en-GB" dirty="0" smtClean="0"/>
          </a:p>
          <a:p>
            <a:pPr algn="just"/>
            <a:r>
              <a:rPr lang="en-GB" dirty="0" smtClean="0"/>
              <a:t>Breakage </a:t>
            </a:r>
            <a:r>
              <a:rPr lang="en-GB" dirty="0"/>
              <a:t>occurs essentially at random with respect to the DNA sequence.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324600" y="304800"/>
            <a:ext cx="2590800" cy="5386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Lambda genome is approximately 49 kb in length.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Only 30 kb is required for lytic growth.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Thus, one could clone 19 kb of “foreign” DNA.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Packaging efficiency 78%-100% of the lambda genome.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3716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Cont…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14400" y="1752600"/>
            <a:ext cx="3352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 b="1" dirty="0" smtClean="0"/>
              <a:t>constraint </a:t>
            </a:r>
            <a:r>
              <a:rPr lang="en-US" sz="2100" b="1" dirty="0"/>
              <a:t>on the amount of DNA that will fit inside it (~ 55kb)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 b="1" dirty="0"/>
              <a:t>By the early 1970’s we knew that a good portion of lambda was not required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 b="1" dirty="0"/>
              <a:t>“Junk” DNA</a:t>
            </a:r>
          </a:p>
        </p:txBody>
      </p:sp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5715000" y="2819400"/>
            <a:ext cx="2895600" cy="2895600"/>
          </a:xfrm>
          <a:prstGeom prst="ellipse">
            <a:avLst/>
          </a:prstGeom>
          <a:noFill/>
          <a:ln w="381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867400" y="1828800"/>
            <a:ext cx="2743200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COS site: Cohesive “sticky” ends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010400" y="2667000"/>
            <a:ext cx="381000" cy="304800"/>
          </a:xfrm>
          <a:prstGeom prst="rect">
            <a:avLst/>
          </a:prstGeom>
          <a:solidFill>
            <a:schemeClr val="bg2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410200" y="2362200"/>
            <a:ext cx="1143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Lysis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267200" y="4495800"/>
            <a:ext cx="1524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Arial" charset="0"/>
              </a:rPr>
              <a:t>Lysogeny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848600" y="2514600"/>
            <a:ext cx="990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Head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391400" y="3505200"/>
            <a:ext cx="685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Tail</a:t>
            </a: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rot="-1609611">
            <a:off x="5867400" y="2971800"/>
            <a:ext cx="2590800" cy="2590800"/>
          </a:xfrm>
          <a:custGeom>
            <a:avLst/>
            <a:gdLst>
              <a:gd name="T0" fmla="*/ 1295400 w 21600"/>
              <a:gd name="T1" fmla="*/ 2590800 h 21600"/>
              <a:gd name="T2" fmla="*/ 2483090 w 21600"/>
              <a:gd name="T3" fmla="*/ 1669746 h 21600"/>
              <a:gd name="T4" fmla="*/ 1295400 w 21600"/>
              <a:gd name="T5" fmla="*/ 2490646 h 21600"/>
              <a:gd name="T6" fmla="*/ 107710 w 21600"/>
              <a:gd name="T7" fmla="*/ 16697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43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0304" y="13795"/>
                </a:moveTo>
                <a:cubicBezTo>
                  <a:pt x="18996" y="17943"/>
                  <a:pt x="15149" y="20764"/>
                  <a:pt x="10800" y="20765"/>
                </a:cubicBezTo>
                <a:cubicBezTo>
                  <a:pt x="6450" y="20765"/>
                  <a:pt x="2603" y="17943"/>
                  <a:pt x="1295" y="13795"/>
                </a:cubicBezTo>
                <a:lnTo>
                  <a:pt x="499" y="14046"/>
                </a:lnTo>
                <a:cubicBezTo>
                  <a:pt x="1916" y="18542"/>
                  <a:pt x="6086" y="21600"/>
                  <a:pt x="10800" y="21600"/>
                </a:cubicBezTo>
                <a:cubicBezTo>
                  <a:pt x="15513" y="21599"/>
                  <a:pt x="19683" y="18542"/>
                  <a:pt x="21100" y="14046"/>
                </a:cubicBezTo>
                <a:close/>
              </a:path>
            </a:pathLst>
          </a:custGeom>
          <a:solidFill>
            <a:srgbClr val="969696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 rot="-11987460">
            <a:off x="5867400" y="2971800"/>
            <a:ext cx="2590800" cy="2590800"/>
          </a:xfrm>
          <a:custGeom>
            <a:avLst/>
            <a:gdLst>
              <a:gd name="G0" fmla="+- 9931 0 0"/>
              <a:gd name="G1" fmla="+- 5303664 0 0"/>
              <a:gd name="G2" fmla="+- 0 0 5303664"/>
              <a:gd name="T0" fmla="*/ 0 256 1"/>
              <a:gd name="T1" fmla="*/ 180 256 1"/>
              <a:gd name="G3" fmla="+- 5303664 T0 T1"/>
              <a:gd name="T2" fmla="*/ 0 256 1"/>
              <a:gd name="T3" fmla="*/ 90 256 1"/>
              <a:gd name="G4" fmla="+- 5303664 T2 T3"/>
              <a:gd name="G5" fmla="*/ G4 2 1"/>
              <a:gd name="T4" fmla="*/ 90 256 1"/>
              <a:gd name="T5" fmla="*/ 0 256 1"/>
              <a:gd name="G6" fmla="+- 5303664 T4 T5"/>
              <a:gd name="G7" fmla="*/ G6 2 1"/>
              <a:gd name="G8" fmla="abs 530366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931"/>
              <a:gd name="G18" fmla="*/ 9931 1 2"/>
              <a:gd name="G19" fmla="+- G18 5400 0"/>
              <a:gd name="G20" fmla="cos G19 5303664"/>
              <a:gd name="G21" fmla="sin G19 5303664"/>
              <a:gd name="G22" fmla="+- G20 10800 0"/>
              <a:gd name="G23" fmla="+- G21 10800 0"/>
              <a:gd name="G24" fmla="+- 10800 0 G20"/>
              <a:gd name="G25" fmla="+- 9931 10800 0"/>
              <a:gd name="G26" fmla="?: G9 G17 G25"/>
              <a:gd name="G27" fmla="?: G9 0 21600"/>
              <a:gd name="G28" fmla="cos 10800 5303664"/>
              <a:gd name="G29" fmla="sin 10800 5303664"/>
              <a:gd name="G30" fmla="sin 9931 5303664"/>
              <a:gd name="G31" fmla="+- G28 10800 0"/>
              <a:gd name="G32" fmla="+- G29 10800 0"/>
              <a:gd name="G33" fmla="+- G30 10800 0"/>
              <a:gd name="G34" fmla="?: G4 0 G31"/>
              <a:gd name="G35" fmla="?: 5303664 G34 0"/>
              <a:gd name="G36" fmla="?: G6 G35 G31"/>
              <a:gd name="G37" fmla="+- 21600 0 G36"/>
              <a:gd name="G38" fmla="?: G4 0 G33"/>
              <a:gd name="G39" fmla="?: 5303664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2434 w 21600"/>
              <a:gd name="T15" fmla="*/ 21036 h 21600"/>
              <a:gd name="T16" fmla="*/ 10800 w 21600"/>
              <a:gd name="T17" fmla="*/ 20731 h 21600"/>
              <a:gd name="T18" fmla="*/ 9166 w 21600"/>
              <a:gd name="T19" fmla="*/ 21036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365" y="20606"/>
                </a:moveTo>
                <a:cubicBezTo>
                  <a:pt x="11848" y="20689"/>
                  <a:pt x="11324" y="20730"/>
                  <a:pt x="10800" y="20731"/>
                </a:cubicBezTo>
                <a:cubicBezTo>
                  <a:pt x="10275" y="20731"/>
                  <a:pt x="9751" y="20689"/>
                  <a:pt x="9234" y="20606"/>
                </a:cubicBezTo>
                <a:lnTo>
                  <a:pt x="9097" y="21464"/>
                </a:lnTo>
                <a:cubicBezTo>
                  <a:pt x="9660" y="21554"/>
                  <a:pt x="10229" y="21600"/>
                  <a:pt x="10800" y="21600"/>
                </a:cubicBezTo>
                <a:cubicBezTo>
                  <a:pt x="11370" y="21599"/>
                  <a:pt x="11939" y="21554"/>
                  <a:pt x="12502" y="21464"/>
                </a:cubicBezTo>
                <a:close/>
              </a:path>
            </a:pathLst>
          </a:cu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 rot="4897522">
            <a:off x="5867400" y="2971800"/>
            <a:ext cx="2590800" cy="2590800"/>
          </a:xfrm>
          <a:custGeom>
            <a:avLst/>
            <a:gdLst>
              <a:gd name="T0" fmla="*/ 1295400 w 21600"/>
              <a:gd name="T1" fmla="*/ 2590800 h 21600"/>
              <a:gd name="T2" fmla="*/ 1985920 w 21600"/>
              <a:gd name="T3" fmla="*/ 2341915 h 21600"/>
              <a:gd name="T4" fmla="*/ 1295400 w 21600"/>
              <a:gd name="T5" fmla="*/ 2507798 h 21600"/>
              <a:gd name="T6" fmla="*/ 604880 w 21600"/>
              <a:gd name="T7" fmla="*/ 234191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031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366" y="19237"/>
                </a:moveTo>
                <a:cubicBezTo>
                  <a:pt x="14714" y="20327"/>
                  <a:pt x="12779" y="20907"/>
                  <a:pt x="10800" y="20908"/>
                </a:cubicBezTo>
                <a:cubicBezTo>
                  <a:pt x="8820" y="20908"/>
                  <a:pt x="6885" y="20327"/>
                  <a:pt x="5233" y="19237"/>
                </a:cubicBezTo>
                <a:lnTo>
                  <a:pt x="4852" y="19814"/>
                </a:lnTo>
                <a:cubicBezTo>
                  <a:pt x="6617" y="20979"/>
                  <a:pt x="8685" y="21600"/>
                  <a:pt x="10800" y="21600"/>
                </a:cubicBezTo>
                <a:cubicBezTo>
                  <a:pt x="12914" y="21599"/>
                  <a:pt x="14982" y="20979"/>
                  <a:pt x="16747" y="19814"/>
                </a:cubicBezTo>
                <a:close/>
              </a:path>
            </a:pathLst>
          </a:cu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AutoShape 14"/>
          <p:cNvSpPr>
            <a:spLocks noChangeArrowheads="1"/>
          </p:cNvSpPr>
          <p:nvPr/>
        </p:nvSpPr>
        <p:spPr bwMode="auto">
          <a:xfrm rot="-7392202">
            <a:off x="5867400" y="2971800"/>
            <a:ext cx="2590800" cy="2590800"/>
          </a:xfrm>
          <a:custGeom>
            <a:avLst/>
            <a:gdLst>
              <a:gd name="T0" fmla="*/ 1295400 w 21600"/>
              <a:gd name="T1" fmla="*/ 2590800 h 21600"/>
              <a:gd name="T2" fmla="*/ 1626806 w 21600"/>
              <a:gd name="T3" fmla="*/ 2499282 h 21600"/>
              <a:gd name="T4" fmla="*/ 1295400 w 21600"/>
              <a:gd name="T5" fmla="*/ 2497363 h 21600"/>
              <a:gd name="T6" fmla="*/ 963993 w 21600"/>
              <a:gd name="T7" fmla="*/ 249928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48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459" y="20461"/>
                </a:moveTo>
                <a:cubicBezTo>
                  <a:pt x="12593" y="20700"/>
                  <a:pt x="11698" y="20820"/>
                  <a:pt x="10800" y="20821"/>
                </a:cubicBezTo>
                <a:cubicBezTo>
                  <a:pt x="9901" y="20821"/>
                  <a:pt x="9006" y="20700"/>
                  <a:pt x="8140" y="20461"/>
                </a:cubicBezTo>
                <a:lnTo>
                  <a:pt x="7933" y="21212"/>
                </a:lnTo>
                <a:cubicBezTo>
                  <a:pt x="8867" y="21469"/>
                  <a:pt x="9831" y="21600"/>
                  <a:pt x="10800" y="21600"/>
                </a:cubicBezTo>
                <a:cubicBezTo>
                  <a:pt x="11768" y="21599"/>
                  <a:pt x="12732" y="21469"/>
                  <a:pt x="13666" y="21212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 rot="-9245616">
            <a:off x="5867400" y="2971800"/>
            <a:ext cx="2590800" cy="2590800"/>
          </a:xfrm>
          <a:custGeom>
            <a:avLst/>
            <a:gdLst>
              <a:gd name="T0" fmla="*/ 1295400 w 21600"/>
              <a:gd name="T1" fmla="*/ 2590800 h 21600"/>
              <a:gd name="T2" fmla="*/ 1593102 w 21600"/>
              <a:gd name="T3" fmla="*/ 2508518 h 21600"/>
              <a:gd name="T4" fmla="*/ 1295400 w 21600"/>
              <a:gd name="T5" fmla="*/ 2498443 h 21600"/>
              <a:gd name="T6" fmla="*/ 997698 w 21600"/>
              <a:gd name="T7" fmla="*/ 250851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52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190" y="20540"/>
                </a:moveTo>
                <a:cubicBezTo>
                  <a:pt x="12408" y="20732"/>
                  <a:pt x="11605" y="20829"/>
                  <a:pt x="10800" y="20830"/>
                </a:cubicBezTo>
                <a:cubicBezTo>
                  <a:pt x="9994" y="20830"/>
                  <a:pt x="9191" y="20732"/>
                  <a:pt x="8409" y="20540"/>
                </a:cubicBezTo>
                <a:lnTo>
                  <a:pt x="8225" y="21288"/>
                </a:lnTo>
                <a:cubicBezTo>
                  <a:pt x="9068" y="21495"/>
                  <a:pt x="9932" y="21600"/>
                  <a:pt x="10800" y="21600"/>
                </a:cubicBezTo>
                <a:cubicBezTo>
                  <a:pt x="11667" y="21599"/>
                  <a:pt x="12531" y="21495"/>
                  <a:pt x="13374" y="21288"/>
                </a:cubicBez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 rot="-35063892">
            <a:off x="5867400" y="2971800"/>
            <a:ext cx="2590800" cy="2590800"/>
          </a:xfrm>
          <a:custGeom>
            <a:avLst/>
            <a:gdLst>
              <a:gd name="G0" fmla="+- 9778 0 0"/>
              <a:gd name="G1" fmla="+- 5124800 0 0"/>
              <a:gd name="G2" fmla="+- 0 0 5124800"/>
              <a:gd name="T0" fmla="*/ 0 256 1"/>
              <a:gd name="T1" fmla="*/ 180 256 1"/>
              <a:gd name="G3" fmla="+- 5124800 T0 T1"/>
              <a:gd name="T2" fmla="*/ 0 256 1"/>
              <a:gd name="T3" fmla="*/ 90 256 1"/>
              <a:gd name="G4" fmla="+- 5124800 T2 T3"/>
              <a:gd name="G5" fmla="*/ G4 2 1"/>
              <a:gd name="T4" fmla="*/ 90 256 1"/>
              <a:gd name="T5" fmla="*/ 0 256 1"/>
              <a:gd name="G6" fmla="+- 5124800 T4 T5"/>
              <a:gd name="G7" fmla="*/ G6 2 1"/>
              <a:gd name="G8" fmla="abs 51248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778"/>
              <a:gd name="G18" fmla="*/ 9778 1 2"/>
              <a:gd name="G19" fmla="+- G18 5400 0"/>
              <a:gd name="G20" fmla="cos G19 5124800"/>
              <a:gd name="G21" fmla="sin G19 5124800"/>
              <a:gd name="G22" fmla="+- G20 10800 0"/>
              <a:gd name="G23" fmla="+- G21 10800 0"/>
              <a:gd name="G24" fmla="+- 10800 0 G20"/>
              <a:gd name="G25" fmla="+- 9778 10800 0"/>
              <a:gd name="G26" fmla="?: G9 G17 G25"/>
              <a:gd name="G27" fmla="?: G9 0 21600"/>
              <a:gd name="G28" fmla="cos 10800 5124800"/>
              <a:gd name="G29" fmla="sin 10800 5124800"/>
              <a:gd name="G30" fmla="sin 9778 5124800"/>
              <a:gd name="G31" fmla="+- G28 10800 0"/>
              <a:gd name="G32" fmla="+- G29 10800 0"/>
              <a:gd name="G33" fmla="+- G30 10800 0"/>
              <a:gd name="G34" fmla="?: G4 0 G31"/>
              <a:gd name="G35" fmla="?: 5124800 G34 0"/>
              <a:gd name="G36" fmla="?: G6 G35 G31"/>
              <a:gd name="G37" fmla="+- 21600 0 G36"/>
              <a:gd name="G38" fmla="?: G4 0 G33"/>
              <a:gd name="G39" fmla="?: 5124800 G38 G32"/>
              <a:gd name="G40" fmla="?: G6 G39 0"/>
              <a:gd name="G41" fmla="?: G4 G32 21600"/>
              <a:gd name="G42" fmla="?: G6 G41 G33"/>
              <a:gd name="T12" fmla="*/ 10800 w 21600"/>
              <a:gd name="T13" fmla="*/ 21600 h 21600"/>
              <a:gd name="T14" fmla="*/ 12904 w 21600"/>
              <a:gd name="T15" fmla="*/ 20871 h 21600"/>
              <a:gd name="T16" fmla="*/ 10800 w 21600"/>
              <a:gd name="T17" fmla="*/ 20578 h 21600"/>
              <a:gd name="T18" fmla="*/ 8696 w 21600"/>
              <a:gd name="T19" fmla="*/ 20871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2799" y="20371"/>
                </a:moveTo>
                <a:cubicBezTo>
                  <a:pt x="12142" y="20508"/>
                  <a:pt x="11471" y="20577"/>
                  <a:pt x="10800" y="20578"/>
                </a:cubicBezTo>
                <a:cubicBezTo>
                  <a:pt x="10128" y="20578"/>
                  <a:pt x="9457" y="20508"/>
                  <a:pt x="8800" y="20371"/>
                </a:cubicBezTo>
                <a:lnTo>
                  <a:pt x="8591" y="21371"/>
                </a:lnTo>
                <a:cubicBezTo>
                  <a:pt x="9317" y="21523"/>
                  <a:pt x="10057" y="21600"/>
                  <a:pt x="10800" y="21600"/>
                </a:cubicBezTo>
                <a:cubicBezTo>
                  <a:pt x="11542" y="21599"/>
                  <a:pt x="12282" y="21523"/>
                  <a:pt x="13008" y="21371"/>
                </a:cubicBezTo>
                <a:close/>
              </a:path>
            </a:pathLst>
          </a:cu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572000" y="2819400"/>
            <a:ext cx="1828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latin typeface="Arial" charset="0"/>
              </a:rPr>
              <a:t>Replication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324600" y="3962400"/>
            <a:ext cx="1828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Circularized lambda</a:t>
            </a:r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5562600" y="3429000"/>
            <a:ext cx="533400" cy="228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105400" y="3200400"/>
            <a:ext cx="5397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i="1">
                <a:latin typeface="Times New Roman" pitchFamily="18" charset="0"/>
              </a:rPr>
              <a:t>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66800" y="1828800"/>
            <a:ext cx="3657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b="1" dirty="0"/>
              <a:t>Eliminate the non-essential parts of lambda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500" b="1" dirty="0"/>
              <a:t>Can now insert large pieces of DNA (~ 20 kb)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1524000"/>
            <a:ext cx="4267200" cy="3276600"/>
            <a:chOff x="2880" y="1440"/>
            <a:chExt cx="2688" cy="2064"/>
          </a:xfrm>
        </p:grpSpPr>
        <p:sp>
          <p:nvSpPr>
            <p:cNvPr id="21510" name="AutoShape 5"/>
            <p:cNvSpPr>
              <a:spLocks noChangeArrowheads="1"/>
            </p:cNvSpPr>
            <p:nvPr/>
          </p:nvSpPr>
          <p:spPr bwMode="auto">
            <a:xfrm>
              <a:off x="3648" y="1776"/>
              <a:ext cx="1776" cy="1440"/>
            </a:xfrm>
            <a:custGeom>
              <a:avLst/>
              <a:gdLst>
                <a:gd name="T0" fmla="*/ 888 w 21600"/>
                <a:gd name="T1" fmla="*/ 0 h 21600"/>
                <a:gd name="T2" fmla="*/ 67 w 21600"/>
                <a:gd name="T3" fmla="*/ 929 h 21600"/>
                <a:gd name="T4" fmla="*/ 888 w 21600"/>
                <a:gd name="T5" fmla="*/ 46 h 21600"/>
                <a:gd name="T6" fmla="*/ 1709 w 21600"/>
                <a:gd name="T7" fmla="*/ 92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12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146" y="13825"/>
                  </a:moveTo>
                  <a:cubicBezTo>
                    <a:pt x="839" y="12846"/>
                    <a:pt x="683" y="11826"/>
                    <a:pt x="683" y="10800"/>
                  </a:cubicBezTo>
                  <a:cubicBezTo>
                    <a:pt x="683" y="5212"/>
                    <a:pt x="5212" y="683"/>
                    <a:pt x="10800" y="683"/>
                  </a:cubicBezTo>
                  <a:cubicBezTo>
                    <a:pt x="16387" y="683"/>
                    <a:pt x="20917" y="5212"/>
                    <a:pt x="20917" y="10800"/>
                  </a:cubicBezTo>
                  <a:cubicBezTo>
                    <a:pt x="20917" y="11826"/>
                    <a:pt x="20760" y="12846"/>
                    <a:pt x="20453" y="13825"/>
                  </a:cubicBezTo>
                  <a:lnTo>
                    <a:pt x="21105" y="14030"/>
                  </a:lnTo>
                  <a:cubicBezTo>
                    <a:pt x="21433" y="12984"/>
                    <a:pt x="21600" y="1189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895"/>
                    <a:pt x="166" y="12984"/>
                    <a:pt x="494" y="14030"/>
                  </a:cubicBezTo>
                  <a:close/>
                </a:path>
              </a:pathLst>
            </a:cu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Text Box 6"/>
            <p:cNvSpPr txBox="1">
              <a:spLocks noChangeArrowheads="1"/>
            </p:cNvSpPr>
            <p:nvPr/>
          </p:nvSpPr>
          <p:spPr bwMode="auto">
            <a:xfrm>
              <a:off x="4176" y="1440"/>
              <a:ext cx="768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COS</a:t>
              </a:r>
            </a:p>
          </p:txBody>
        </p:sp>
        <p:sp>
          <p:nvSpPr>
            <p:cNvPr id="21512" name="Rectangle 7"/>
            <p:cNvSpPr>
              <a:spLocks noChangeArrowheads="1"/>
            </p:cNvSpPr>
            <p:nvPr/>
          </p:nvSpPr>
          <p:spPr bwMode="auto">
            <a:xfrm>
              <a:off x="4416" y="1680"/>
              <a:ext cx="240" cy="192"/>
            </a:xfrm>
            <a:prstGeom prst="rect">
              <a:avLst/>
            </a:prstGeom>
            <a:solidFill>
              <a:schemeClr val="bg2"/>
            </a:solidFill>
            <a:ln w="381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Text Box 8"/>
            <p:cNvSpPr txBox="1">
              <a:spLocks noChangeArrowheads="1"/>
            </p:cNvSpPr>
            <p:nvPr/>
          </p:nvSpPr>
          <p:spPr bwMode="auto">
            <a:xfrm>
              <a:off x="3408" y="1488"/>
              <a:ext cx="72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Lysis</a:t>
              </a:r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4944" y="1584"/>
              <a:ext cx="624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Head</a:t>
              </a:r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4656" y="2208"/>
              <a:ext cx="43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Tail</a:t>
              </a:r>
            </a:p>
          </p:txBody>
        </p:sp>
        <p:sp>
          <p:nvSpPr>
            <p:cNvPr id="54283" name="AutoShape 11"/>
            <p:cNvSpPr>
              <a:spLocks noChangeArrowheads="1"/>
            </p:cNvSpPr>
            <p:nvPr/>
          </p:nvSpPr>
          <p:spPr bwMode="auto">
            <a:xfrm rot="-11987460">
              <a:off x="3696" y="1872"/>
              <a:ext cx="1632" cy="1632"/>
            </a:xfrm>
            <a:custGeom>
              <a:avLst/>
              <a:gdLst>
                <a:gd name="G0" fmla="+- 9931 0 0"/>
                <a:gd name="G1" fmla="+- 5303664 0 0"/>
                <a:gd name="G2" fmla="+- 0 0 5303664"/>
                <a:gd name="T0" fmla="*/ 0 256 1"/>
                <a:gd name="T1" fmla="*/ 180 256 1"/>
                <a:gd name="G3" fmla="+- 5303664 T0 T1"/>
                <a:gd name="T2" fmla="*/ 0 256 1"/>
                <a:gd name="T3" fmla="*/ 90 256 1"/>
                <a:gd name="G4" fmla="+- 5303664 T2 T3"/>
                <a:gd name="G5" fmla="*/ G4 2 1"/>
                <a:gd name="T4" fmla="*/ 90 256 1"/>
                <a:gd name="T5" fmla="*/ 0 256 1"/>
                <a:gd name="G6" fmla="+- 5303664 T4 T5"/>
                <a:gd name="G7" fmla="*/ G6 2 1"/>
                <a:gd name="G8" fmla="abs 530366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31"/>
                <a:gd name="G18" fmla="*/ 9931 1 2"/>
                <a:gd name="G19" fmla="+- G18 5400 0"/>
                <a:gd name="G20" fmla="cos G19 5303664"/>
                <a:gd name="G21" fmla="sin G19 5303664"/>
                <a:gd name="G22" fmla="+- G20 10800 0"/>
                <a:gd name="G23" fmla="+- G21 10800 0"/>
                <a:gd name="G24" fmla="+- 10800 0 G20"/>
                <a:gd name="G25" fmla="+- 9931 10800 0"/>
                <a:gd name="G26" fmla="?: G9 G17 G25"/>
                <a:gd name="G27" fmla="?: G9 0 21600"/>
                <a:gd name="G28" fmla="cos 10800 5303664"/>
                <a:gd name="G29" fmla="sin 10800 5303664"/>
                <a:gd name="G30" fmla="sin 9931 5303664"/>
                <a:gd name="G31" fmla="+- G28 10800 0"/>
                <a:gd name="G32" fmla="+- G29 10800 0"/>
                <a:gd name="G33" fmla="+- G30 10800 0"/>
                <a:gd name="G34" fmla="?: G4 0 G31"/>
                <a:gd name="G35" fmla="?: 5303664 G34 0"/>
                <a:gd name="G36" fmla="?: G6 G35 G31"/>
                <a:gd name="G37" fmla="+- 21600 0 G36"/>
                <a:gd name="G38" fmla="?: G4 0 G33"/>
                <a:gd name="G39" fmla="?: 530366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2434 w 21600"/>
                <a:gd name="T15" fmla="*/ 21036 h 21600"/>
                <a:gd name="T16" fmla="*/ 10800 w 21600"/>
                <a:gd name="T17" fmla="*/ 20731 h 21600"/>
                <a:gd name="T18" fmla="*/ 9166 w 21600"/>
                <a:gd name="T19" fmla="*/ 21036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365" y="20606"/>
                  </a:moveTo>
                  <a:cubicBezTo>
                    <a:pt x="11848" y="20689"/>
                    <a:pt x="11324" y="20730"/>
                    <a:pt x="10800" y="20731"/>
                  </a:cubicBezTo>
                  <a:cubicBezTo>
                    <a:pt x="10275" y="20731"/>
                    <a:pt x="9751" y="20689"/>
                    <a:pt x="9234" y="20606"/>
                  </a:cubicBezTo>
                  <a:lnTo>
                    <a:pt x="9097" y="21464"/>
                  </a:lnTo>
                  <a:cubicBezTo>
                    <a:pt x="9660" y="21554"/>
                    <a:pt x="10229" y="21600"/>
                    <a:pt x="10800" y="21600"/>
                  </a:cubicBezTo>
                  <a:cubicBezTo>
                    <a:pt x="11370" y="21599"/>
                    <a:pt x="11939" y="21554"/>
                    <a:pt x="12502" y="2146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17" name="AutoShape 12"/>
            <p:cNvSpPr>
              <a:spLocks noChangeArrowheads="1"/>
            </p:cNvSpPr>
            <p:nvPr/>
          </p:nvSpPr>
          <p:spPr bwMode="auto">
            <a:xfrm rot="-7392202">
              <a:off x="3696" y="1872"/>
              <a:ext cx="1632" cy="1632"/>
            </a:xfrm>
            <a:custGeom>
              <a:avLst/>
              <a:gdLst>
                <a:gd name="T0" fmla="*/ 816 w 21600"/>
                <a:gd name="T1" fmla="*/ 1632 h 21600"/>
                <a:gd name="T2" fmla="*/ 1025 w 21600"/>
                <a:gd name="T3" fmla="*/ 1574 h 21600"/>
                <a:gd name="T4" fmla="*/ 816 w 21600"/>
                <a:gd name="T5" fmla="*/ 1573 h 21600"/>
                <a:gd name="T6" fmla="*/ 607 w 21600"/>
                <a:gd name="T7" fmla="*/ 1574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4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459" y="20461"/>
                  </a:moveTo>
                  <a:cubicBezTo>
                    <a:pt x="12593" y="20700"/>
                    <a:pt x="11698" y="20820"/>
                    <a:pt x="10800" y="20821"/>
                  </a:cubicBezTo>
                  <a:cubicBezTo>
                    <a:pt x="9901" y="20821"/>
                    <a:pt x="9006" y="20700"/>
                    <a:pt x="8140" y="20461"/>
                  </a:cubicBezTo>
                  <a:lnTo>
                    <a:pt x="7933" y="21212"/>
                  </a:lnTo>
                  <a:cubicBezTo>
                    <a:pt x="8867" y="21469"/>
                    <a:pt x="9831" y="21600"/>
                    <a:pt x="10800" y="21600"/>
                  </a:cubicBezTo>
                  <a:cubicBezTo>
                    <a:pt x="11768" y="21599"/>
                    <a:pt x="12732" y="21469"/>
                    <a:pt x="13666" y="21212"/>
                  </a:cubicBezTo>
                  <a:close/>
                </a:path>
              </a:pathLst>
            </a:custGeom>
            <a:gradFill rotWithShape="0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AutoShape 13"/>
            <p:cNvSpPr>
              <a:spLocks noChangeArrowheads="1"/>
            </p:cNvSpPr>
            <p:nvPr/>
          </p:nvSpPr>
          <p:spPr bwMode="auto">
            <a:xfrm rot="-9245616">
              <a:off x="3696" y="1872"/>
              <a:ext cx="1632" cy="1632"/>
            </a:xfrm>
            <a:custGeom>
              <a:avLst/>
              <a:gdLst>
                <a:gd name="T0" fmla="*/ 816 w 21600"/>
                <a:gd name="T1" fmla="*/ 1632 h 21600"/>
                <a:gd name="T2" fmla="*/ 1004 w 21600"/>
                <a:gd name="T3" fmla="*/ 1580 h 21600"/>
                <a:gd name="T4" fmla="*/ 816 w 21600"/>
                <a:gd name="T5" fmla="*/ 1574 h 21600"/>
                <a:gd name="T6" fmla="*/ 628 w 21600"/>
                <a:gd name="T7" fmla="*/ 158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5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190" y="20540"/>
                  </a:moveTo>
                  <a:cubicBezTo>
                    <a:pt x="12408" y="20732"/>
                    <a:pt x="11605" y="20829"/>
                    <a:pt x="10800" y="20830"/>
                  </a:cubicBezTo>
                  <a:cubicBezTo>
                    <a:pt x="9994" y="20830"/>
                    <a:pt x="9191" y="20732"/>
                    <a:pt x="8409" y="20540"/>
                  </a:cubicBezTo>
                  <a:lnTo>
                    <a:pt x="8225" y="21288"/>
                  </a:lnTo>
                  <a:cubicBezTo>
                    <a:pt x="9068" y="21495"/>
                    <a:pt x="9932" y="21600"/>
                    <a:pt x="10800" y="21600"/>
                  </a:cubicBezTo>
                  <a:cubicBezTo>
                    <a:pt x="11667" y="21599"/>
                    <a:pt x="12531" y="21495"/>
                    <a:pt x="13374" y="21288"/>
                  </a:cubicBezTo>
                  <a:close/>
                </a:path>
              </a:pathLst>
            </a:cu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6" name="AutoShape 14"/>
            <p:cNvSpPr>
              <a:spLocks noChangeArrowheads="1"/>
            </p:cNvSpPr>
            <p:nvPr/>
          </p:nvSpPr>
          <p:spPr bwMode="auto">
            <a:xfrm rot="-35063892">
              <a:off x="3696" y="1872"/>
              <a:ext cx="1632" cy="1632"/>
            </a:xfrm>
            <a:custGeom>
              <a:avLst/>
              <a:gdLst>
                <a:gd name="G0" fmla="+- 9778 0 0"/>
                <a:gd name="G1" fmla="+- 5124800 0 0"/>
                <a:gd name="G2" fmla="+- 0 0 5124800"/>
                <a:gd name="T0" fmla="*/ 0 256 1"/>
                <a:gd name="T1" fmla="*/ 180 256 1"/>
                <a:gd name="G3" fmla="+- 5124800 T0 T1"/>
                <a:gd name="T2" fmla="*/ 0 256 1"/>
                <a:gd name="T3" fmla="*/ 90 256 1"/>
                <a:gd name="G4" fmla="+- 5124800 T2 T3"/>
                <a:gd name="G5" fmla="*/ G4 2 1"/>
                <a:gd name="T4" fmla="*/ 90 256 1"/>
                <a:gd name="T5" fmla="*/ 0 256 1"/>
                <a:gd name="G6" fmla="+- 5124800 T4 T5"/>
                <a:gd name="G7" fmla="*/ G6 2 1"/>
                <a:gd name="G8" fmla="abs 51248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778"/>
                <a:gd name="G18" fmla="*/ 9778 1 2"/>
                <a:gd name="G19" fmla="+- G18 5400 0"/>
                <a:gd name="G20" fmla="cos G19 5124800"/>
                <a:gd name="G21" fmla="sin G19 5124800"/>
                <a:gd name="G22" fmla="+- G20 10800 0"/>
                <a:gd name="G23" fmla="+- G21 10800 0"/>
                <a:gd name="G24" fmla="+- 10800 0 G20"/>
                <a:gd name="G25" fmla="+- 9778 10800 0"/>
                <a:gd name="G26" fmla="?: G9 G17 G25"/>
                <a:gd name="G27" fmla="?: G9 0 21600"/>
                <a:gd name="G28" fmla="cos 10800 5124800"/>
                <a:gd name="G29" fmla="sin 10800 5124800"/>
                <a:gd name="G30" fmla="sin 9778 5124800"/>
                <a:gd name="G31" fmla="+- G28 10800 0"/>
                <a:gd name="G32" fmla="+- G29 10800 0"/>
                <a:gd name="G33" fmla="+- G30 10800 0"/>
                <a:gd name="G34" fmla="?: G4 0 G31"/>
                <a:gd name="G35" fmla="?: 5124800 G34 0"/>
                <a:gd name="G36" fmla="?: G6 G35 G31"/>
                <a:gd name="G37" fmla="+- 21600 0 G36"/>
                <a:gd name="G38" fmla="?: G4 0 G33"/>
                <a:gd name="G39" fmla="?: 51248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21600 h 21600"/>
                <a:gd name="T14" fmla="*/ 12904 w 21600"/>
                <a:gd name="T15" fmla="*/ 20871 h 21600"/>
                <a:gd name="T16" fmla="*/ 10800 w 21600"/>
                <a:gd name="T17" fmla="*/ 20578 h 21600"/>
                <a:gd name="T18" fmla="*/ 8696 w 21600"/>
                <a:gd name="T19" fmla="*/ 2087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2799" y="20371"/>
                  </a:moveTo>
                  <a:cubicBezTo>
                    <a:pt x="12142" y="20508"/>
                    <a:pt x="11471" y="20577"/>
                    <a:pt x="10800" y="20578"/>
                  </a:cubicBezTo>
                  <a:cubicBezTo>
                    <a:pt x="10128" y="20578"/>
                    <a:pt x="9457" y="20508"/>
                    <a:pt x="8800" y="20371"/>
                  </a:cubicBezTo>
                  <a:lnTo>
                    <a:pt x="8591" y="21371"/>
                  </a:lnTo>
                  <a:cubicBezTo>
                    <a:pt x="9317" y="21523"/>
                    <a:pt x="10057" y="21600"/>
                    <a:pt x="10800" y="21600"/>
                  </a:cubicBezTo>
                  <a:cubicBezTo>
                    <a:pt x="11542" y="21599"/>
                    <a:pt x="12282" y="21523"/>
                    <a:pt x="13008" y="2137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2880" y="1776"/>
              <a:ext cx="1152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latin typeface="Arial" charset="0"/>
                </a:rPr>
                <a:t>Replication</a:t>
              </a:r>
            </a:p>
          </p:txBody>
        </p:sp>
        <p:sp>
          <p:nvSpPr>
            <p:cNvPr id="21521" name="Line 16"/>
            <p:cNvSpPr>
              <a:spLocks noChangeShapeType="1"/>
            </p:cNvSpPr>
            <p:nvPr/>
          </p:nvSpPr>
          <p:spPr bwMode="auto">
            <a:xfrm>
              <a:off x="3504" y="2160"/>
              <a:ext cx="336" cy="14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Text Box 17"/>
            <p:cNvSpPr txBox="1">
              <a:spLocks noChangeArrowheads="1"/>
            </p:cNvSpPr>
            <p:nvPr/>
          </p:nvSpPr>
          <p:spPr bwMode="auto">
            <a:xfrm>
              <a:off x="3216" y="2016"/>
              <a:ext cx="340" cy="28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i="1">
                  <a:latin typeface="Times New Roman" pitchFamily="18" charset="0"/>
                </a:rPr>
                <a:t>ori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g_3_5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7980363" cy="629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3716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1" hangingPunct="1"/>
            <a:r>
              <a:rPr lang="en-US" sz="2000" b="1" dirty="0">
                <a:latin typeface="Arial" charset="0"/>
              </a:rPr>
              <a:t>Lambda was great: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19200" y="16764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Larger insert size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/>
              <a:t>Introducing phage DNA into </a:t>
            </a:r>
            <a:r>
              <a:rPr lang="en-US" sz="2100" i="1"/>
              <a:t>E.coli</a:t>
            </a:r>
            <a:r>
              <a:rPr lang="en-US" sz="2100"/>
              <a:t> by phage infection is much more efficient than transforming </a:t>
            </a:r>
            <a:r>
              <a:rPr lang="en-US" sz="2100" i="1"/>
              <a:t>E.coli</a:t>
            </a:r>
            <a:r>
              <a:rPr lang="en-US" sz="2100"/>
              <a:t> with plasmid DNA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71538" y="3071810"/>
            <a:ext cx="6996138" cy="91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100" dirty="0" smtClean="0"/>
              <a:t>The problem is  you Have </a:t>
            </a:r>
            <a:r>
              <a:rPr lang="en-US" sz="2100" dirty="0"/>
              <a:t>to work with plaques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Arial Unicode MS" pitchFamily="34" charset="-128"/>
              </a:rPr>
              <a:t>3.Cosmid Cloning Vectors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14488"/>
            <a:ext cx="7739090" cy="4381512"/>
          </a:xfrm>
        </p:spPr>
        <p:txBody>
          <a:bodyPr>
            <a:normAutofit/>
          </a:bodyPr>
          <a:lstStyle/>
          <a:p>
            <a:r>
              <a:rPr lang="en-US" altLang="en-US" sz="2000" dirty="0" smtClean="0">
                <a:latin typeface="Arial Unicode MS" pitchFamily="34" charset="-128"/>
              </a:rPr>
              <a:t>Fragments from 30 to 46 kb can be accommodated by a cosmid vector.</a:t>
            </a:r>
          </a:p>
          <a:p>
            <a:r>
              <a:rPr lang="en-US" altLang="en-US" sz="2000" dirty="0" smtClean="0">
                <a:latin typeface="Arial Unicode MS" pitchFamily="34" charset="-128"/>
              </a:rPr>
              <a:t>Cosmids combine essential elements of a plasmid and Lambda systems.</a:t>
            </a:r>
          </a:p>
          <a:p>
            <a:r>
              <a:rPr lang="en-US" altLang="en-US" sz="2000" dirty="0" smtClean="0">
                <a:latin typeface="Arial Unicode MS" pitchFamily="34" charset="-128"/>
              </a:rPr>
              <a:t>Cosmids are extracted from bacteria and mixed with restriction endonucleases.</a:t>
            </a:r>
          </a:p>
          <a:p>
            <a:r>
              <a:rPr lang="en-US" altLang="en-US" sz="2000" dirty="0" smtClean="0">
                <a:latin typeface="Arial Unicode MS" pitchFamily="34" charset="-128"/>
              </a:rPr>
              <a:t>Cleaved cosmids are mixed with foreign DNA that has been cleaved with the same endonuclease.</a:t>
            </a:r>
          </a:p>
          <a:p>
            <a:r>
              <a:rPr lang="en-US" altLang="en-US" sz="2000" dirty="0" smtClean="0">
                <a:latin typeface="Arial Unicode MS" pitchFamily="34" charset="-128"/>
              </a:rPr>
              <a:t>Recombinant cosmids are packaged into lambda caspids</a:t>
            </a:r>
          </a:p>
          <a:p>
            <a:r>
              <a:rPr lang="en-US" altLang="en-US" sz="2000" dirty="0" smtClean="0">
                <a:latin typeface="Arial Unicode MS" pitchFamily="34" charset="-128"/>
              </a:rPr>
              <a:t>Recombinant cosmid is injected into the bacterial cell where the rcosmid arranges into a circle and replicates as a plasmid.</a:t>
            </a:r>
          </a:p>
          <a:p>
            <a:r>
              <a:rPr lang="en-US" altLang="en-US" sz="2000" dirty="0" smtClean="0">
                <a:latin typeface="Arial Unicode MS" pitchFamily="34" charset="-128"/>
              </a:rPr>
              <a:t> It can be maintained and recovered just as plasmids.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ChangeArrowheads="1"/>
          </p:cNvSpPr>
          <p:nvPr/>
        </p:nvSpPr>
        <p:spPr bwMode="auto">
          <a:xfrm>
            <a:off x="838200" y="1524000"/>
            <a:ext cx="464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/>
              <a:t>Hybrid vectors: plasmids that contain bacteriophage lambda </a:t>
            </a:r>
            <a:r>
              <a:rPr lang="en-US" sz="2000" dirty="0" err="1">
                <a:solidFill>
                  <a:srgbClr val="FF0000"/>
                </a:solidFill>
              </a:rPr>
              <a:t>cos</a:t>
            </a:r>
            <a:r>
              <a:rPr lang="en-US" sz="2000" dirty="0">
                <a:solidFill>
                  <a:srgbClr val="FF0000"/>
                </a:solidFill>
              </a:rPr>
              <a:t> sites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/>
              <a:t>DNA </a:t>
            </a:r>
            <a:r>
              <a:rPr lang="en-US" sz="2000" dirty="0" smtClean="0"/>
              <a:t> is cloned </a:t>
            </a:r>
            <a:r>
              <a:rPr lang="en-US" sz="2000" dirty="0"/>
              <a:t>into restriction site, the cosmid packaged into viral particles and these phages used to infect </a:t>
            </a:r>
            <a:r>
              <a:rPr lang="en-US" sz="2000" i="1" dirty="0" err="1"/>
              <a:t>E.coli</a:t>
            </a:r>
            <a:endParaRPr lang="en-US" sz="2000" i="1" dirty="0"/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/>
              <a:t>Cosmid can replicate in bacterial cell, so infected cells grow into normal colonies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/>
              <a:t>Insert DNA limited by the amount of DNA that can fit into phage capsule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r>
              <a:rPr lang="en-US" sz="2000" dirty="0"/>
              <a:t>Somewhat unstable, difficult to maintain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562600" y="1600200"/>
            <a:ext cx="3581400" cy="5073650"/>
            <a:chOff x="3504" y="336"/>
            <a:chExt cx="2256" cy="3196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504" y="336"/>
              <a:ext cx="2090" cy="2208"/>
              <a:chOff x="3503" y="816"/>
              <a:chExt cx="2090" cy="2208"/>
            </a:xfrm>
          </p:grpSpPr>
          <p:sp>
            <p:nvSpPr>
              <p:cNvPr id="24584" name="Oval 3"/>
              <p:cNvSpPr>
                <a:spLocks noChangeArrowheads="1"/>
              </p:cNvSpPr>
              <p:nvPr/>
            </p:nvSpPr>
            <p:spPr bwMode="auto">
              <a:xfrm>
                <a:off x="3504" y="816"/>
                <a:ext cx="1824" cy="1776"/>
              </a:xfrm>
              <a:prstGeom prst="ellips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Rectangle 4"/>
              <p:cNvSpPr>
                <a:spLocks noChangeArrowheads="1"/>
              </p:cNvSpPr>
              <p:nvPr/>
            </p:nvSpPr>
            <p:spPr bwMode="auto">
              <a:xfrm rot="-153235">
                <a:off x="4368" y="2496"/>
                <a:ext cx="192" cy="144"/>
              </a:xfrm>
              <a:prstGeom prst="rect">
                <a:avLst/>
              </a:prstGeom>
              <a:solidFill>
                <a:srgbClr val="FF3300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6" name="Text Box 5"/>
              <p:cNvSpPr txBox="1">
                <a:spLocks noChangeArrowheads="1"/>
              </p:cNvSpPr>
              <p:nvPr/>
            </p:nvSpPr>
            <p:spPr bwMode="auto">
              <a:xfrm>
                <a:off x="4254" y="2208"/>
                <a:ext cx="432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>
                    <a:latin typeface="Arial" charset="0"/>
                  </a:rPr>
                  <a:t>cos</a:t>
                </a:r>
              </a:p>
            </p:txBody>
          </p:sp>
          <p:sp>
            <p:nvSpPr>
              <p:cNvPr id="24587" name="Text Box 6"/>
              <p:cNvSpPr txBox="1">
                <a:spLocks noChangeArrowheads="1"/>
              </p:cNvSpPr>
              <p:nvPr/>
            </p:nvSpPr>
            <p:spPr bwMode="auto">
              <a:xfrm>
                <a:off x="3656" y="1639"/>
                <a:ext cx="485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latin typeface="Arial" charset="0"/>
                  </a:rPr>
                  <a:t>Tet</a:t>
                </a:r>
                <a:r>
                  <a:rPr lang="en-US" sz="2400" baseline="30000">
                    <a:latin typeface="Arial" charset="0"/>
                  </a:rPr>
                  <a:t>R</a:t>
                </a:r>
              </a:p>
            </p:txBody>
          </p:sp>
          <p:sp>
            <p:nvSpPr>
              <p:cNvPr id="24588" name="Line 7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0" cy="288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9" name="Text Box 8"/>
              <p:cNvSpPr txBox="1">
                <a:spLocks noChangeArrowheads="1"/>
              </p:cNvSpPr>
              <p:nvPr/>
            </p:nvSpPr>
            <p:spPr bwMode="auto">
              <a:xfrm>
                <a:off x="3936" y="2736"/>
                <a:ext cx="816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sz="2400" i="1">
                    <a:latin typeface="Arial" charset="0"/>
                  </a:rPr>
                  <a:t>Eco</a:t>
                </a:r>
                <a:r>
                  <a:rPr lang="en-US" sz="2400">
                    <a:latin typeface="Arial" charset="0"/>
                  </a:rPr>
                  <a:t>RI</a:t>
                </a:r>
              </a:p>
            </p:txBody>
          </p:sp>
          <p:sp>
            <p:nvSpPr>
              <p:cNvPr id="24590" name="Text Box 9"/>
              <p:cNvSpPr txBox="1">
                <a:spLocks noChangeArrowheads="1"/>
              </p:cNvSpPr>
              <p:nvPr/>
            </p:nvSpPr>
            <p:spPr bwMode="auto">
              <a:xfrm>
                <a:off x="4080" y="1427"/>
                <a:ext cx="746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latin typeface="Arial" charset="0"/>
                  </a:rPr>
                  <a:t>21.5 kb</a:t>
                </a:r>
              </a:p>
            </p:txBody>
          </p:sp>
          <p:sp>
            <p:nvSpPr>
              <p:cNvPr id="24591" name="AutoShape 10"/>
              <p:cNvSpPr>
                <a:spLocks noChangeArrowheads="1"/>
              </p:cNvSpPr>
              <p:nvPr/>
            </p:nvSpPr>
            <p:spPr bwMode="auto">
              <a:xfrm rot="3530365">
                <a:off x="3687" y="960"/>
                <a:ext cx="1632" cy="1584"/>
              </a:xfrm>
              <a:custGeom>
                <a:avLst/>
                <a:gdLst>
                  <a:gd name="T0" fmla="*/ 816 w 21600"/>
                  <a:gd name="T1" fmla="*/ 0 h 21600"/>
                  <a:gd name="T2" fmla="*/ 607 w 21600"/>
                  <a:gd name="T3" fmla="*/ 65 h 21600"/>
                  <a:gd name="T4" fmla="*/ 816 w 21600"/>
                  <a:gd name="T5" fmla="*/ 74 h 21600"/>
                  <a:gd name="T6" fmla="*/ 1025 w 21600"/>
                  <a:gd name="T7" fmla="*/ 65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6181 w 21600"/>
                  <a:gd name="T13" fmla="*/ 0 h 21600"/>
                  <a:gd name="T14" fmla="*/ 15419 w 21600"/>
                  <a:gd name="T15" fmla="*/ 19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8166" y="1364"/>
                    </a:moveTo>
                    <a:cubicBezTo>
                      <a:pt x="9023" y="1125"/>
                      <a:pt x="9909" y="1003"/>
                      <a:pt x="10800" y="1004"/>
                    </a:cubicBezTo>
                    <a:cubicBezTo>
                      <a:pt x="11690" y="1004"/>
                      <a:pt x="12576" y="1125"/>
                      <a:pt x="13433" y="1364"/>
                    </a:cubicBezTo>
                    <a:lnTo>
                      <a:pt x="13703" y="397"/>
                    </a:lnTo>
                    <a:cubicBezTo>
                      <a:pt x="12758" y="133"/>
                      <a:pt x="11781" y="-1"/>
                      <a:pt x="10799" y="0"/>
                    </a:cubicBezTo>
                    <a:cubicBezTo>
                      <a:pt x="9818" y="0"/>
                      <a:pt x="8841" y="133"/>
                      <a:pt x="7896" y="397"/>
                    </a:cubicBezTo>
                    <a:close/>
                  </a:path>
                </a:pathLst>
              </a:custGeom>
              <a:solidFill>
                <a:schemeClr val="hlink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92" name="Text Box 11"/>
              <p:cNvSpPr txBox="1">
                <a:spLocks noChangeArrowheads="1"/>
              </p:cNvSpPr>
              <p:nvPr/>
            </p:nvSpPr>
            <p:spPr bwMode="auto">
              <a:xfrm>
                <a:off x="5263" y="1120"/>
                <a:ext cx="3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>
                    <a:latin typeface="Arial" charset="0"/>
                  </a:rPr>
                  <a:t>ori</a:t>
                </a:r>
              </a:p>
            </p:txBody>
          </p:sp>
          <p:sp>
            <p:nvSpPr>
              <p:cNvPr id="24593" name="Arc 12"/>
              <p:cNvSpPr>
                <a:spLocks/>
              </p:cNvSpPr>
              <p:nvPr/>
            </p:nvSpPr>
            <p:spPr bwMode="auto">
              <a:xfrm rot="7968347" flipV="1">
                <a:off x="3608" y="1645"/>
                <a:ext cx="227" cy="437"/>
              </a:xfrm>
              <a:custGeom>
                <a:avLst/>
                <a:gdLst>
                  <a:gd name="T0" fmla="*/ 40 w 19820"/>
                  <a:gd name="T1" fmla="*/ 0 h 21320"/>
                  <a:gd name="T2" fmla="*/ 227 w 19820"/>
                  <a:gd name="T3" fmla="*/ 261 h 21320"/>
                  <a:gd name="T4" fmla="*/ 0 w 19820"/>
                  <a:gd name="T5" fmla="*/ 437 h 21320"/>
                  <a:gd name="T6" fmla="*/ 0 60000 65536"/>
                  <a:gd name="T7" fmla="*/ 0 60000 65536"/>
                  <a:gd name="T8" fmla="*/ 0 60000 65536"/>
                  <a:gd name="T9" fmla="*/ 0 w 19820"/>
                  <a:gd name="T10" fmla="*/ 0 h 21320"/>
                  <a:gd name="T11" fmla="*/ 19820 w 19820"/>
                  <a:gd name="T12" fmla="*/ 21320 h 213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20" h="21320" fill="none" extrusionOk="0">
                    <a:moveTo>
                      <a:pt x="3466" y="-1"/>
                    </a:moveTo>
                    <a:cubicBezTo>
                      <a:pt x="10730" y="1180"/>
                      <a:pt x="16893" y="5979"/>
                      <a:pt x="19819" y="12733"/>
                    </a:cubicBezTo>
                  </a:path>
                  <a:path w="19820" h="21320" stroke="0" extrusionOk="0">
                    <a:moveTo>
                      <a:pt x="3466" y="-1"/>
                    </a:moveTo>
                    <a:cubicBezTo>
                      <a:pt x="10730" y="1180"/>
                      <a:pt x="16893" y="5979"/>
                      <a:pt x="19819" y="12733"/>
                    </a:cubicBezTo>
                    <a:lnTo>
                      <a:pt x="0" y="21320"/>
                    </a:lnTo>
                    <a:close/>
                  </a:path>
                </a:pathLst>
              </a:custGeom>
              <a:noFill/>
              <a:ln w="101600">
                <a:solidFill>
                  <a:srgbClr val="3333CC"/>
                </a:solidFill>
                <a:round/>
                <a:headEnd type="triangle" w="sm" len="sm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582" name="Text Box 14"/>
            <p:cNvSpPr txBox="1">
              <a:spLocks noChangeArrowheads="1"/>
            </p:cNvSpPr>
            <p:nvPr/>
          </p:nvSpPr>
          <p:spPr bwMode="auto">
            <a:xfrm>
              <a:off x="4128" y="2688"/>
              <a:ext cx="1632" cy="84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00B0F0"/>
                  </a:solidFill>
                  <a:latin typeface="Arial" charset="0"/>
                </a:rPr>
                <a:t>Cos site is the only requirement for packaging into phage particle</a:t>
              </a:r>
            </a:p>
          </p:txBody>
        </p:sp>
        <p:sp>
          <p:nvSpPr>
            <p:cNvPr id="24583" name="Line 15"/>
            <p:cNvSpPr>
              <a:spLocks noChangeShapeType="1"/>
            </p:cNvSpPr>
            <p:nvPr/>
          </p:nvSpPr>
          <p:spPr bwMode="auto">
            <a:xfrm flipH="1" flipV="1">
              <a:off x="4704" y="2208"/>
              <a:ext cx="288" cy="4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Rectangle 16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4114800" cy="53498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b="1" dirty="0" smtClean="0"/>
              <a:t>Cont…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2800" dirty="0" smtClean="0">
                <a:latin typeface="Arial Unicode MS" pitchFamily="34" charset="-128"/>
              </a:rPr>
              <a:t>4.Bacterial Artificial Chromosomes(BACs) and </a:t>
            </a:r>
            <a:br>
              <a:rPr lang="en-US" altLang="en-US" sz="2800" dirty="0" smtClean="0">
                <a:latin typeface="Arial Unicode MS" pitchFamily="34" charset="-128"/>
              </a:rPr>
            </a:br>
            <a:endParaRPr lang="en-US" altLang="en-US" sz="2800" dirty="0" smtClean="0">
              <a:latin typeface="Arial Unicode MS" pitchFamily="34" charset="-128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43050"/>
            <a:ext cx="7696224" cy="422435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BACs can hold up to 300 </a:t>
            </a:r>
            <a:r>
              <a:rPr lang="en-US" altLang="en-US" sz="2400" dirty="0" err="1" smtClean="0">
                <a:latin typeface="Arial Unicode MS" pitchFamily="34" charset="-128"/>
              </a:rPr>
              <a:t>kbs</a:t>
            </a:r>
            <a:r>
              <a:rPr lang="en-US" altLang="en-US" sz="2400" dirty="0" smtClean="0">
                <a:latin typeface="Arial Unicode MS" pitchFamily="34" charset="-128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The F factor of </a:t>
            </a:r>
            <a:r>
              <a:rPr lang="en-US" altLang="en-US" sz="2400" dirty="0" err="1" smtClean="0">
                <a:latin typeface="Arial Unicode MS" pitchFamily="34" charset="-128"/>
              </a:rPr>
              <a:t>E.coli</a:t>
            </a:r>
            <a:r>
              <a:rPr lang="en-US" altLang="en-US" sz="2400" dirty="0" smtClean="0">
                <a:latin typeface="Arial Unicode MS" pitchFamily="34" charset="-128"/>
              </a:rPr>
              <a:t> is capable of handling large segments of DNA.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Recombinant BACs are introduced into </a:t>
            </a:r>
            <a:r>
              <a:rPr lang="en-US" altLang="en-US" sz="2400" dirty="0" err="1" smtClean="0">
                <a:latin typeface="Arial Unicode MS" pitchFamily="34" charset="-128"/>
              </a:rPr>
              <a:t>E.coli</a:t>
            </a:r>
            <a:r>
              <a:rPr lang="en-US" altLang="en-US" sz="2400" dirty="0" smtClean="0">
                <a:latin typeface="Arial Unicode MS" pitchFamily="34" charset="-128"/>
              </a:rPr>
              <a:t> by </a:t>
            </a:r>
            <a:r>
              <a:rPr lang="en-US" altLang="en-US" sz="2400" dirty="0" err="1" smtClean="0">
                <a:latin typeface="Arial Unicode MS" pitchFamily="34" charset="-128"/>
              </a:rPr>
              <a:t>electroportation</a:t>
            </a:r>
            <a:r>
              <a:rPr lang="en-US" altLang="en-US" sz="2400" dirty="0" smtClean="0">
                <a:latin typeface="Arial Unicode MS" pitchFamily="34" charset="-128"/>
              </a:rPr>
              <a:t> ( a brief high-voltage current).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 Once in the cell, the </a:t>
            </a:r>
            <a:r>
              <a:rPr lang="en-US" altLang="en-US" sz="2400" dirty="0" err="1" smtClean="0">
                <a:latin typeface="Arial Unicode MS" pitchFamily="34" charset="-128"/>
              </a:rPr>
              <a:t>rBAC</a:t>
            </a:r>
            <a:r>
              <a:rPr lang="en-US" altLang="en-US" sz="2400" dirty="0" smtClean="0">
                <a:latin typeface="Arial Unicode MS" pitchFamily="34" charset="-128"/>
              </a:rPr>
              <a:t> replicates like an F factor.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Has a set of regulatory genes, </a:t>
            </a:r>
            <a:r>
              <a:rPr lang="en-US" altLang="en-US" sz="2400" dirty="0" err="1" smtClean="0">
                <a:latin typeface="Arial Unicode MS" pitchFamily="34" charset="-128"/>
              </a:rPr>
              <a:t>OriS</a:t>
            </a:r>
            <a:r>
              <a:rPr lang="en-US" altLang="en-US" sz="2400" dirty="0" smtClean="0">
                <a:latin typeface="Arial Unicode MS" pitchFamily="34" charset="-128"/>
              </a:rPr>
              <a:t>, and </a:t>
            </a:r>
            <a:r>
              <a:rPr lang="en-US" altLang="en-US" sz="2400" dirty="0" err="1" smtClean="0">
                <a:latin typeface="Arial Unicode MS" pitchFamily="34" charset="-128"/>
              </a:rPr>
              <a:t>repE</a:t>
            </a:r>
            <a:r>
              <a:rPr lang="en-US" altLang="en-US" sz="2400" dirty="0" smtClean="0">
                <a:latin typeface="Arial Unicode MS" pitchFamily="34" charset="-128"/>
              </a:rPr>
              <a:t> which control F-factor replication, and </a:t>
            </a:r>
            <a:r>
              <a:rPr lang="en-US" altLang="en-US" sz="2400" dirty="0" err="1" smtClean="0">
                <a:latin typeface="Arial Unicode MS" pitchFamily="34" charset="-128"/>
              </a:rPr>
              <a:t>parA</a:t>
            </a:r>
            <a:r>
              <a:rPr lang="en-US" altLang="en-US" sz="2400" dirty="0" smtClean="0">
                <a:latin typeface="Arial Unicode MS" pitchFamily="34" charset="-128"/>
              </a:rPr>
              <a:t> and </a:t>
            </a:r>
            <a:r>
              <a:rPr lang="en-US" altLang="en-US" sz="2400" dirty="0" err="1" smtClean="0">
                <a:latin typeface="Arial Unicode MS" pitchFamily="34" charset="-128"/>
              </a:rPr>
              <a:t>parB</a:t>
            </a:r>
            <a:r>
              <a:rPr lang="en-US" altLang="en-US" sz="2400" dirty="0" smtClean="0">
                <a:latin typeface="Arial Unicode MS" pitchFamily="34" charset="-128"/>
              </a:rPr>
              <a:t> which limit the number of copies to one or two.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A </a:t>
            </a:r>
            <a:r>
              <a:rPr lang="en-US" altLang="en-US" sz="2400" dirty="0" err="1" smtClean="0">
                <a:latin typeface="Arial Unicode MS" pitchFamily="34" charset="-128"/>
              </a:rPr>
              <a:t>chloramphenicol</a:t>
            </a:r>
            <a:r>
              <a:rPr lang="en-US" altLang="en-US" sz="2400" dirty="0" smtClean="0">
                <a:latin typeface="Arial Unicode MS" pitchFamily="34" charset="-128"/>
              </a:rPr>
              <a:t> resistance gene, and a cloning segment.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500" dirty="0" smtClean="0"/>
              <a:t>BACs (Bacterial artificial chromosomes)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Large low copy number plasmids (have </a:t>
            </a:r>
            <a:r>
              <a:rPr lang="en-US" sz="2100" dirty="0" err="1" smtClean="0"/>
              <a:t>ori</a:t>
            </a:r>
            <a:r>
              <a:rPr lang="en-US" sz="2100" dirty="0" smtClean="0"/>
              <a:t> and selectable marker)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Can be </a:t>
            </a:r>
            <a:r>
              <a:rPr lang="en-US" sz="2100" dirty="0" err="1" smtClean="0"/>
              <a:t>electroporated</a:t>
            </a:r>
            <a:r>
              <a:rPr lang="en-US" sz="2100" dirty="0" smtClean="0"/>
              <a:t> into </a:t>
            </a:r>
            <a:r>
              <a:rPr lang="en-US" sz="2100" i="1" dirty="0" smtClean="0"/>
              <a:t>E. coli</a:t>
            </a:r>
            <a:endParaRPr lang="en-US" sz="2100" dirty="0" smtClean="0"/>
          </a:p>
          <a:p>
            <a:pPr lvl="1">
              <a:lnSpc>
                <a:spcPct val="90000"/>
              </a:lnSpc>
            </a:pPr>
            <a:r>
              <a:rPr lang="en-US" sz="2100" dirty="0" smtClean="0"/>
              <a:t>Useful for sequencing genomes, because insert size 100 - 300kb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ano\Desktop\human-genome-project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072494" cy="6060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sz="3600" b="1" u="sng" dirty="0"/>
              <a:t>2. Cleavage by non-specific </a:t>
            </a:r>
            <a:r>
              <a:rPr lang="en-GB" sz="3600" b="1" u="sng" dirty="0" err="1"/>
              <a:t>endonucleases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non-specific </a:t>
            </a:r>
            <a:r>
              <a:rPr lang="en-GB" dirty="0" err="1"/>
              <a:t>endonucleases</a:t>
            </a:r>
            <a:r>
              <a:rPr lang="en-GB" dirty="0"/>
              <a:t> such as </a:t>
            </a:r>
            <a:r>
              <a:rPr lang="en-GB" i="1" dirty="0" err="1"/>
              <a:t>DNAase</a:t>
            </a:r>
            <a:r>
              <a:rPr lang="en-GB" i="1" dirty="0"/>
              <a:t> I</a:t>
            </a:r>
            <a:r>
              <a:rPr lang="en-GB" dirty="0"/>
              <a:t> can be used in order to cut the DNA molecule in an essentially random </a:t>
            </a:r>
            <a:r>
              <a:rPr lang="en-GB" dirty="0" smtClean="0"/>
              <a:t>fashion.</a:t>
            </a:r>
          </a:p>
          <a:p>
            <a:pPr>
              <a:buNone/>
            </a:pPr>
            <a:r>
              <a:rPr lang="en-GB" b="1" u="sng" dirty="0"/>
              <a:t>3. Cleavage of DNA with restriction enzymes</a:t>
            </a:r>
            <a:endParaRPr lang="en-US" dirty="0"/>
          </a:p>
          <a:p>
            <a:pPr algn="just"/>
            <a:r>
              <a:rPr lang="en-GB" dirty="0"/>
              <a:t>Before 1970 there was no method available for cutting a DNA molecule into discrete fragments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 </a:t>
            </a:r>
            <a:r>
              <a:rPr lang="en-GB" dirty="0"/>
              <a:t>A breakthrough was achieved when it was discovered that host-controlled restriction and modification (= HCRM) involves specific </a:t>
            </a:r>
            <a:r>
              <a:rPr lang="en-GB" dirty="0" err="1"/>
              <a:t>endonucleases</a:t>
            </a:r>
            <a:r>
              <a:rPr lang="en-GB" dirty="0"/>
              <a:t> (= restriction endonuclease or enzyme).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sz="3200" dirty="0" smtClean="0">
                <a:latin typeface="Arial Unicode MS" pitchFamily="34" charset="-128"/>
              </a:rPr>
              <a:t>5.Yeast Artificial Chromosomes(YACs)</a:t>
            </a:r>
            <a:endParaRPr lang="en-US" sz="32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YACs can hold up to 500 </a:t>
            </a:r>
            <a:r>
              <a:rPr lang="en-US" altLang="en-US" sz="2400" dirty="0" err="1" smtClean="0">
                <a:latin typeface="Arial Unicode MS" pitchFamily="34" charset="-128"/>
              </a:rPr>
              <a:t>kbs</a:t>
            </a:r>
            <a:r>
              <a:rPr lang="en-US" altLang="en-US" sz="2400" dirty="0" smtClean="0">
                <a:latin typeface="Arial Unicode MS" pitchFamily="34" charset="-128"/>
              </a:rPr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YACs are designed to replicate as plasmids in bacteria when  no foreign DNA is present.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Once a fragment is inserted, YACs are transferred to cells, they then replicate as eukaryotic chromosomes.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YACs contain:  a yeast </a:t>
            </a:r>
            <a:r>
              <a:rPr lang="en-US" altLang="en-US" sz="2400" dirty="0" err="1" smtClean="0">
                <a:latin typeface="Arial Unicode MS" pitchFamily="34" charset="-128"/>
              </a:rPr>
              <a:t>centromere</a:t>
            </a:r>
            <a:r>
              <a:rPr lang="en-US" altLang="en-US" sz="2400" dirty="0" smtClean="0">
                <a:latin typeface="Arial Unicode MS" pitchFamily="34" charset="-128"/>
              </a:rPr>
              <a:t>, two yeast telomeres, a bacterial origin of replication, and bacterial selectable markers.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</a:rPr>
              <a:t>YAC </a:t>
            </a:r>
            <a:r>
              <a:rPr lang="en-US" altLang="en-US" sz="2400" dirty="0" err="1" smtClean="0">
                <a:latin typeface="Arial Unicode MS" pitchFamily="34" charset="-128"/>
              </a:rPr>
              <a:t>plasmid</a:t>
            </a:r>
            <a:r>
              <a:rPr lang="en-US" altLang="en-US" sz="2400" dirty="0" err="1" smtClean="0">
                <a:latin typeface="Arial Unicode MS" pitchFamily="34" charset="-128"/>
                <a:sym typeface="Wingdings" pitchFamily="2" charset="2"/>
              </a:rPr>
              <a:t>Yeast</a:t>
            </a:r>
            <a:r>
              <a:rPr lang="en-US" altLang="en-US" sz="2400" dirty="0" smtClean="0">
                <a:latin typeface="Arial Unicode MS" pitchFamily="34" charset="-128"/>
                <a:sym typeface="Wingdings" pitchFamily="2" charset="2"/>
              </a:rPr>
              <a:t> chromosome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en-US" sz="2400" dirty="0" smtClean="0">
                <a:latin typeface="Arial Unicode MS" pitchFamily="34" charset="-128"/>
                <a:sym typeface="Wingdings" pitchFamily="2" charset="2"/>
              </a:rPr>
              <a:t>DNA is inserted to a unique restriction site, and cleaves the plasmid with another restriction endonuclease that removes a fragment of DNA and causes the YAC to become linear. Once in the cell, the </a:t>
            </a:r>
            <a:r>
              <a:rPr lang="en-US" altLang="en-US" sz="2400" dirty="0" err="1" smtClean="0">
                <a:latin typeface="Arial Unicode MS" pitchFamily="34" charset="-128"/>
                <a:sym typeface="Wingdings" pitchFamily="2" charset="2"/>
              </a:rPr>
              <a:t>rYAC</a:t>
            </a:r>
            <a:r>
              <a:rPr lang="en-US" altLang="en-US" sz="2400" dirty="0" smtClean="0">
                <a:latin typeface="Arial Unicode MS" pitchFamily="34" charset="-128"/>
                <a:sym typeface="Wingdings" pitchFamily="2" charset="2"/>
              </a:rPr>
              <a:t> replicates as a chromosome, also replicating the foreign DNA.</a:t>
            </a:r>
            <a:endParaRPr lang="en-US" altLang="en-US" sz="2400" dirty="0" smtClean="0"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74800"/>
            <a:ext cx="8229600" cy="5283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YAC (Yeast Artificial Chromosome)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Can be grown in </a:t>
            </a:r>
            <a:r>
              <a:rPr lang="en-US" sz="2100" i="1" dirty="0" err="1" smtClean="0"/>
              <a:t>E.coli</a:t>
            </a:r>
            <a:r>
              <a:rPr lang="en-US" sz="2100" dirty="0" smtClean="0"/>
              <a:t> and Yeast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Miniature chromosome (contains </a:t>
            </a:r>
            <a:r>
              <a:rPr lang="en-US" sz="2100" dirty="0" err="1" smtClean="0"/>
              <a:t>ori</a:t>
            </a:r>
            <a:r>
              <a:rPr lang="en-US" sz="2100" dirty="0" smtClean="0"/>
              <a:t>, selectable markers, two telomeres, and a </a:t>
            </a:r>
            <a:r>
              <a:rPr lang="en-US" sz="2100" dirty="0" err="1" smtClean="0"/>
              <a:t>centromere</a:t>
            </a:r>
            <a:endParaRPr lang="en-US" sz="21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100" dirty="0" smtClean="0"/>
              <a:t>Can accept 200 kb -1000 kb; useful for sequencing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Cont..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Yeast artificial chromosome vector (YAC) </a:t>
            </a:r>
            <a:endParaRPr lang="nl-BE" sz="3600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F54F123-2808-4E4E-B2F8-A2F974A24E7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143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b="1" smtClean="0">
                <a:solidFill>
                  <a:srgbClr val="C00000"/>
                </a:solidFill>
              </a:rPr>
              <a:t>Transformation</a:t>
            </a:r>
            <a:endParaRPr lang="nl-NL" b="1" smtClean="0">
              <a:solidFill>
                <a:srgbClr val="C00000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08025" y="1643050"/>
            <a:ext cx="715012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buFontTx/>
              <a:buAutoNum type="arabicPeriod"/>
            </a:pPr>
            <a:r>
              <a:rPr lang="fr-BE" sz="2800" dirty="0"/>
              <a:t>Chemical </a:t>
            </a:r>
            <a:r>
              <a:rPr lang="fr-BE" sz="2800" dirty="0" smtClean="0"/>
              <a:t>compétente </a:t>
            </a:r>
            <a:r>
              <a:rPr lang="fr-BE" sz="2800" i="1" dirty="0"/>
              <a:t>E.coli</a:t>
            </a:r>
          </a:p>
          <a:p>
            <a:pPr marL="914400" lvl="1" indent="-457200" eaLnBrk="0" hangingPunct="0"/>
            <a:r>
              <a:rPr lang="fr-BE" sz="2800" dirty="0"/>
              <a:t>	CaCl</a:t>
            </a:r>
            <a:r>
              <a:rPr lang="fr-BE" sz="2800" baseline="-25000" dirty="0"/>
              <a:t>2</a:t>
            </a:r>
            <a:r>
              <a:rPr lang="fr-BE" sz="2800" dirty="0"/>
              <a:t> treatment</a:t>
            </a:r>
          </a:p>
          <a:p>
            <a:pPr marL="457200" indent="-457200" eaLnBrk="0" hangingPunct="0">
              <a:buFontTx/>
              <a:buAutoNum type="arabicPeriod"/>
            </a:pPr>
            <a:endParaRPr lang="fr-BE" sz="2800" dirty="0"/>
          </a:p>
          <a:p>
            <a:pPr marL="457200" indent="-457200" eaLnBrk="0" hangingPunct="0">
              <a:buFontTx/>
              <a:buAutoNum type="arabicPeriod"/>
            </a:pPr>
            <a:r>
              <a:rPr lang="fr-BE" sz="2800" dirty="0"/>
              <a:t>Electro-</a:t>
            </a:r>
            <a:r>
              <a:rPr lang="fr-BE" sz="2800" dirty="0" err="1"/>
              <a:t>competent</a:t>
            </a:r>
            <a:r>
              <a:rPr lang="fr-BE" sz="2800" dirty="0"/>
              <a:t> </a:t>
            </a:r>
            <a:r>
              <a:rPr lang="fr-BE" sz="2800" i="1" dirty="0"/>
              <a:t>E.coli</a:t>
            </a:r>
          </a:p>
          <a:p>
            <a:pPr marL="457200" indent="-457200" eaLnBrk="0" hangingPunct="0">
              <a:buFontTx/>
              <a:buAutoNum type="arabicPeriod"/>
            </a:pPr>
            <a:endParaRPr lang="fr-BE" sz="2800" dirty="0"/>
          </a:p>
          <a:p>
            <a:pPr marL="457200" indent="-457200" eaLnBrk="0" hangingPunct="0">
              <a:buFontTx/>
              <a:buAutoNum type="arabicPeriod"/>
            </a:pPr>
            <a:r>
              <a:rPr lang="fr-BE" sz="2800" dirty="0"/>
              <a:t>In vitro packaging </a:t>
            </a:r>
            <a:r>
              <a:rPr lang="fr-BE" sz="2800" dirty="0" smtClean="0"/>
              <a:t>for </a:t>
            </a:r>
            <a:r>
              <a:rPr lang="fr-BE" sz="2800" dirty="0"/>
              <a:t>phage </a:t>
            </a:r>
            <a:r>
              <a:rPr lang="fr-BE" sz="2800" dirty="0">
                <a:latin typeface="Symbol" pitchFamily="18" charset="2"/>
              </a:rPr>
              <a:t>l</a:t>
            </a:r>
            <a:endParaRPr lang="fr-BE" sz="2800" dirty="0"/>
          </a:p>
          <a:p>
            <a:pPr marL="457200" indent="-457200" eaLnBrk="0" hangingPunct="0">
              <a:buFontTx/>
              <a:buAutoNum type="arabicPeriod"/>
            </a:pPr>
            <a:endParaRPr lang="fr-BE" sz="2800" dirty="0"/>
          </a:p>
          <a:p>
            <a:pPr marL="457200" indent="-457200" eaLnBrk="0" hangingPunct="0">
              <a:buFontTx/>
              <a:buAutoNum type="arabicPeriod"/>
            </a:pPr>
            <a:r>
              <a:rPr lang="fr-BE" sz="2800" dirty="0"/>
              <a:t>Bio-gun</a:t>
            </a:r>
          </a:p>
          <a:p>
            <a:pPr marL="457200" indent="-457200" eaLnBrk="0" hangingPunct="0">
              <a:buFontTx/>
              <a:buAutoNum type="arabicPeriod"/>
            </a:pPr>
            <a:endParaRPr lang="fr-BE" sz="2800" dirty="0"/>
          </a:p>
          <a:p>
            <a:pPr marL="457200" indent="-457200" eaLnBrk="0" hangingPunct="0">
              <a:buFontTx/>
              <a:buAutoNum type="arabicPeriod"/>
            </a:pPr>
            <a:r>
              <a:rPr lang="fr-BE" sz="2800" dirty="0" smtClean="0"/>
              <a:t>Micro-injection</a:t>
            </a:r>
            <a:endParaRPr lang="fr-BE" sz="2800" dirty="0"/>
          </a:p>
          <a:p>
            <a:pPr marL="457200" indent="-457200" eaLnBrk="0" hangingPunct="0"/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A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713788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142976" y="285728"/>
            <a:ext cx="391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dirty="0"/>
              <a:t>CaCl</a:t>
            </a:r>
            <a:r>
              <a:rPr lang="nl-BE" baseline="-25000" dirty="0"/>
              <a:t>2</a:t>
            </a:r>
            <a:r>
              <a:rPr lang="nl-BE" dirty="0"/>
              <a:t> or chemical compentent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38200" y="457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01625"/>
            <a:ext cx="5832475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827088" y="5013325"/>
            <a:ext cx="2405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dirty="0"/>
              <a:t>Electro competent</a:t>
            </a:r>
          </a:p>
        </p:txBody>
      </p:sp>
      <p:pic>
        <p:nvPicPr>
          <p:cNvPr id="38916" name="Picture 6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41288"/>
            <a:ext cx="24955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product_title_btx_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573463"/>
            <a:ext cx="3851275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288" y="41497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BE" sz="2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Figure 33</a:t>
            </a:r>
            <a:endParaRPr lang="nl-NL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t3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1743075"/>
            <a:ext cx="6057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38200" y="357166"/>
            <a:ext cx="6091254" cy="48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nl-NL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3042" y="642918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/>
            <a:r>
              <a:rPr lang="fr-BE" dirty="0" smtClean="0"/>
              <a:t>In vitro packaging van phage </a:t>
            </a:r>
            <a:r>
              <a:rPr lang="fr-BE" dirty="0" smtClean="0">
                <a:latin typeface="Symbol" pitchFamily="18" charset="2"/>
              </a:rPr>
              <a:t>l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Fig15-14_DNA_transform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7425" y="1143000"/>
            <a:ext cx="46291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00232" y="642918"/>
            <a:ext cx="2068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/>
              <a:t>Micro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6-01"/>
          <p:cNvPicPr>
            <a:picLocks noChangeAspect="1" noChangeArrowheads="1"/>
          </p:cNvPicPr>
          <p:nvPr/>
        </p:nvPicPr>
        <p:blipFill>
          <a:blip r:embed="rId3">
            <a:lum bright="-8000" contrast="8000"/>
          </a:blip>
          <a:srcRect/>
          <a:stretch>
            <a:fillRect/>
          </a:stretch>
        </p:blipFill>
        <p:spPr bwMode="auto">
          <a:xfrm>
            <a:off x="0" y="1233488"/>
            <a:ext cx="9144000" cy="5405437"/>
          </a:xfrm>
          <a:prstGeom prst="rect">
            <a:avLst/>
          </a:prstGeom>
          <a:noFill/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068388" y="355600"/>
            <a:ext cx="7313612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Futura" pitchFamily="96" charset="0"/>
              </a:rPr>
              <a:t>summary </a:t>
            </a:r>
            <a:r>
              <a:rPr lang="en-US" sz="2800" dirty="0">
                <a:latin typeface="Futura" pitchFamily="96" charset="0"/>
              </a:rPr>
              <a:t>of strategies for cloning genes</a:t>
            </a:r>
          </a:p>
        </p:txBody>
      </p:sp>
      <p:sp>
        <p:nvSpPr>
          <p:cNvPr id="54276" name="AutoShape 4"/>
          <p:cNvSpPr>
            <a:spLocks noChangeArrowheads="1"/>
          </p:cNvSpPr>
          <p:nvPr/>
        </p:nvSpPr>
        <p:spPr bwMode="auto">
          <a:xfrm>
            <a:off x="66675" y="5921375"/>
            <a:ext cx="8991600" cy="830263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NA LIBRARY&#10;The term &quot;library&quot; can refer to a population of&#10;organisms, each of which carries a DNA molecule&#10;inserted into ..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BE" sz="3200" dirty="0" smtClean="0"/>
              <a:t>Cont…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HCRM are most readily observed when </a:t>
            </a:r>
            <a:r>
              <a:rPr lang="en-GB" dirty="0" err="1"/>
              <a:t>bacteriophages</a:t>
            </a:r>
            <a:r>
              <a:rPr lang="en-GB" dirty="0"/>
              <a:t> are transferred from one bacterial host strain to another. </a:t>
            </a:r>
            <a:endParaRPr lang="en-GB" dirty="0" smtClean="0"/>
          </a:p>
          <a:p>
            <a:pPr algn="just"/>
            <a:r>
              <a:rPr lang="en-GB" dirty="0" smtClean="0"/>
              <a:t>The </a:t>
            </a:r>
            <a:r>
              <a:rPr lang="en-GB" dirty="0" err="1"/>
              <a:t>phages</a:t>
            </a:r>
            <a:r>
              <a:rPr lang="en-GB" dirty="0"/>
              <a:t> are said to be restricted by the second host strain. </a:t>
            </a:r>
            <a:endParaRPr lang="en-GB" dirty="0" smtClean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phage DNA is degraded soon after injection into a non permissive host by restriction enzymes. </a:t>
            </a:r>
            <a:endParaRPr lang="en-GB" dirty="0" smtClean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non-heritable change conferred upon the phage that allows it to be re-plated on a strain without restriction is called modification</a:t>
            </a:r>
            <a:r>
              <a:rPr lang="en-GB" dirty="0" smtClean="0"/>
              <a:t>.</a:t>
            </a:r>
          </a:p>
          <a:p>
            <a:pPr algn="just"/>
            <a:r>
              <a:rPr lang="en-GB" dirty="0" smtClean="0"/>
              <a:t> </a:t>
            </a:r>
            <a:r>
              <a:rPr lang="en-GB" dirty="0"/>
              <a:t>Modification involves methylation of certain bases (A or C) within the recognition sequence of the restriction enzyme.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Gene Library construction</a:t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/>
            </a:r>
            <a:br>
              <a:rPr lang="en-US" sz="28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Eukaryotic gene organization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65338"/>
            <a:ext cx="8763000" cy="407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269875" algn="l"/>
                <a:tab pos="450850" algn="l"/>
              </a:tabLst>
            </a:pPr>
            <a:endParaRPr lang="en-US">
              <a:latin typeface="Arial" pitchFamily="34" charset="0"/>
            </a:endParaRPr>
          </a:p>
        </p:txBody>
      </p:sp>
      <p:sp>
        <p:nvSpPr>
          <p:cNvPr id="26630" name="Line 8"/>
          <p:cNvSpPr>
            <a:spLocks noChangeShapeType="1"/>
          </p:cNvSpPr>
          <p:nvPr/>
        </p:nvSpPr>
        <p:spPr bwMode="auto">
          <a:xfrm flipH="1">
            <a:off x="2133600" y="44196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H="1">
            <a:off x="1371600" y="44196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Line 10"/>
          <p:cNvSpPr>
            <a:spLocks noChangeShapeType="1"/>
          </p:cNvSpPr>
          <p:nvPr/>
        </p:nvSpPr>
        <p:spPr bwMode="auto">
          <a:xfrm flipH="1">
            <a:off x="228600" y="4419600"/>
            <a:ext cx="685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309563" y="5273675"/>
            <a:ext cx="9858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enhancers</a:t>
            </a:r>
          </a:p>
          <a:p>
            <a:r>
              <a:rPr lang="en-US" sz="1400">
                <a:solidFill>
                  <a:srgbClr val="000000"/>
                </a:solidFill>
              </a:rPr>
              <a:t>silencers</a:t>
            </a: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 flipV="1">
            <a:off x="533400" y="4495800"/>
            <a:ext cx="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2857496"/>
            <a:ext cx="7772400" cy="3243284"/>
          </a:xfrm>
        </p:spPr>
        <p:txBody>
          <a:bodyPr>
            <a:normAutofit/>
          </a:bodyPr>
          <a:lstStyle/>
          <a:p>
            <a:r>
              <a:rPr lang="fr-BE" dirty="0" smtClean="0"/>
              <a:t>	1.</a:t>
            </a:r>
            <a:r>
              <a:rPr lang="fr-BE" dirty="0" err="1" smtClean="0"/>
              <a:t>Genomic</a:t>
            </a:r>
            <a:r>
              <a:rPr lang="fr-BE" dirty="0" smtClean="0"/>
              <a:t> Library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fr-BE" dirty="0" smtClean="0"/>
              <a:t>2.CDNA Library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1000108"/>
            <a:ext cx="6400800" cy="752492"/>
          </a:xfrm>
        </p:spPr>
        <p:txBody>
          <a:bodyPr/>
          <a:lstStyle/>
          <a:p>
            <a:r>
              <a:rPr lang="fr-BE" dirty="0" smtClean="0"/>
              <a:t>Types of DNA liberaries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2590800" cy="2743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1.Genomic library construction</a:t>
            </a:r>
          </a:p>
        </p:txBody>
      </p:sp>
      <p:pic>
        <p:nvPicPr>
          <p:cNvPr id="27650" name="Picture 5" descr="gene cloni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76200"/>
            <a:ext cx="4470400" cy="6705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657600" cy="5562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Screening a genomic library using DNA hybridization to a (radio-)labeled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DNA probe</a:t>
            </a:r>
            <a:b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Note: a cDNA is commonly (radio-)labeled and used as a DNA probe to screen a genomic library</a:t>
            </a:r>
            <a:endParaRPr lang="en-US" sz="24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28674" name="Picture 7" descr="F07-18-L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76200"/>
            <a:ext cx="44196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ea typeface="ＭＳ Ｐゴシック" pitchFamily="34" charset="-128"/>
              </a:rPr>
              <a:t>How many genomic clones must be screened to find your gene?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ea typeface="ＭＳ Ｐゴシック" pitchFamily="34" charset="-128"/>
              </a:rPr>
              <a:t>Theoretically, you will need to screen N clones where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N=</a:t>
            </a:r>
            <a:r>
              <a:rPr lang="en-US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ln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(1-P)/</a:t>
            </a:r>
            <a:r>
              <a:rPr lang="en-US" sz="2800" dirty="0" err="1" smtClean="0">
                <a:solidFill>
                  <a:srgbClr val="FF0000"/>
                </a:solidFill>
                <a:ea typeface="ＭＳ Ｐゴシック" pitchFamily="34" charset="-128"/>
              </a:rPr>
              <a:t>ln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34" charset="-128"/>
              </a:rPr>
              <a:t>(1-f)</a:t>
            </a:r>
            <a:r>
              <a:rPr lang="en-US" sz="2800" dirty="0" smtClean="0">
                <a:ea typeface="ＭＳ Ｐゴシック" pitchFamily="34" charset="-128"/>
              </a:rPr>
              <a:t> where P=the probability of finding your gene and f=the average size of the cloned genomic sequence in your vector divided by the total genome size.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ea typeface="ＭＳ Ｐゴシック" pitchFamily="34" charset="-128"/>
              </a:rPr>
              <a:t>How many clones must you screen to find your gene in a human gene library packaged in lambda vector with 99% certainty?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6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ea typeface="ＭＳ Ｐゴシック" pitchFamily="34" charset="-128"/>
              </a:rPr>
              <a:t>N=</a:t>
            </a:r>
            <a:r>
              <a:rPr lang="en-US" sz="2800" dirty="0" err="1" smtClean="0">
                <a:ea typeface="ＭＳ Ｐゴシック" pitchFamily="34" charset="-128"/>
              </a:rPr>
              <a:t>ln</a:t>
            </a:r>
            <a:r>
              <a:rPr lang="en-US" sz="2800" dirty="0" smtClean="0">
                <a:ea typeface="ＭＳ Ｐゴシック" pitchFamily="34" charset="-128"/>
              </a:rPr>
              <a:t>(1-0.99)/</a:t>
            </a:r>
            <a:r>
              <a:rPr lang="en-US" sz="2800" dirty="0" err="1" smtClean="0">
                <a:ea typeface="ＭＳ Ｐゴシック" pitchFamily="34" charset="-128"/>
              </a:rPr>
              <a:t>ln</a:t>
            </a:r>
            <a:r>
              <a:rPr lang="en-US" sz="2800" dirty="0" smtClean="0">
                <a:ea typeface="ＭＳ Ｐゴシック" pitchFamily="34" charset="-128"/>
              </a:rPr>
              <a:t>(1-20kb/2.8 x 10</a:t>
            </a:r>
            <a:r>
              <a:rPr lang="en-US" sz="2800" baseline="30000" dirty="0" smtClean="0">
                <a:ea typeface="ＭＳ Ｐゴシック" pitchFamily="34" charset="-128"/>
              </a:rPr>
              <a:t>6</a:t>
            </a:r>
            <a:r>
              <a:rPr lang="en-US" sz="2800" dirty="0" smtClean="0">
                <a:ea typeface="ＭＳ Ｐゴシック" pitchFamily="34" charset="-128"/>
              </a:rPr>
              <a:t>kb)= 6.4 x 10</a:t>
            </a:r>
            <a:r>
              <a:rPr lang="en-US" sz="2800" baseline="30000" dirty="0" smtClean="0">
                <a:ea typeface="ＭＳ Ｐゴシック" pitchFamily="34" charset="-128"/>
              </a:rPr>
              <a:t>5</a:t>
            </a:r>
            <a:r>
              <a:rPr lang="en-US" sz="2800" dirty="0" smtClean="0">
                <a:ea typeface="ＭＳ Ｐゴシック" pitchFamily="34" charset="-128"/>
              </a:rPr>
              <a:t> clones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500174"/>
            <a:ext cx="4572000" cy="502445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The first step in making a cDNA library: Purification of </a:t>
            </a:r>
            <a:r>
              <a:rPr lang="en-US" sz="3200" dirty="0" err="1" smtClean="0">
                <a:ea typeface="ＭＳ Ｐゴシック" pitchFamily="34" charset="-128"/>
              </a:rPr>
              <a:t>polyadenylated</a:t>
            </a:r>
            <a:r>
              <a:rPr lang="en-US" sz="3200" dirty="0" smtClean="0">
                <a:ea typeface="ＭＳ Ｐゴシック" pitchFamily="34" charset="-128"/>
              </a:rPr>
              <a:t> mRNA using </a:t>
            </a:r>
            <a:r>
              <a:rPr lang="en-US" sz="3200" dirty="0" err="1" smtClean="0">
                <a:ea typeface="ＭＳ Ｐゴシック" pitchFamily="34" charset="-128"/>
              </a:rPr>
              <a:t>oligo</a:t>
            </a:r>
            <a:r>
              <a:rPr lang="en-US" sz="3200" dirty="0" smtClean="0">
                <a:ea typeface="ＭＳ Ｐゴシック" pitchFamily="34" charset="-128"/>
              </a:rPr>
              <a:t>(</a:t>
            </a:r>
            <a:r>
              <a:rPr lang="en-US" sz="3200" dirty="0" err="1" smtClean="0">
                <a:ea typeface="ＭＳ Ｐゴシック" pitchFamily="34" charset="-128"/>
              </a:rPr>
              <a:t>dT</a:t>
            </a:r>
            <a:r>
              <a:rPr lang="en-US" sz="3200" dirty="0" smtClean="0">
                <a:ea typeface="ＭＳ Ｐゴシック" pitchFamily="34" charset="-128"/>
              </a:rPr>
              <a:t>)-cellulose</a:t>
            </a:r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!</a:t>
            </a:r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  <a:t/>
            </a:r>
            <a:br>
              <a:rPr lang="en-US" sz="3200" dirty="0" smtClean="0">
                <a:solidFill>
                  <a:srgbClr val="FF0000"/>
                </a:solidFill>
                <a:ea typeface="ＭＳ Ｐゴシック" pitchFamily="34" charset="-128"/>
              </a:rPr>
            </a:br>
            <a:endParaRPr lang="en-US" sz="32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2770" name="Picture 6" descr="F07-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94263" y="152400"/>
            <a:ext cx="3487737" cy="6629400"/>
          </a:xfrm>
        </p:spPr>
      </p:pic>
      <p:sp>
        <p:nvSpPr>
          <p:cNvPr id="4" name="Rectangle 3"/>
          <p:cNvSpPr/>
          <p:nvPr/>
        </p:nvSpPr>
        <p:spPr>
          <a:xfrm>
            <a:off x="857224" y="714356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a typeface="ＭＳ Ｐゴシック" pitchFamily="34" charset="-128"/>
              </a:rPr>
              <a:t>2.cDNA library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4648200" cy="6248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34" charset="-128"/>
              </a:rPr>
              <a:t>Complementary DNA or cDNA cloning:</a:t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cDNA library construction</a:t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/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2800" dirty="0" smtClean="0">
                <a:ea typeface="ＭＳ Ｐゴシック" pitchFamily="34" charset="-128"/>
              </a:rPr>
              <a:t>Note: </a:t>
            </a:r>
            <a:r>
              <a:rPr lang="en-US" sz="2800" dirty="0" err="1" smtClean="0">
                <a:ea typeface="ＭＳ Ｐゴシック" pitchFamily="34" charset="-128"/>
              </a:rPr>
              <a:t>ds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dirty="0" err="1" smtClean="0">
                <a:ea typeface="ＭＳ Ｐゴシック" pitchFamily="34" charset="-128"/>
              </a:rPr>
              <a:t>cDNAs</a:t>
            </a:r>
            <a:r>
              <a:rPr lang="en-US" sz="2800" dirty="0" smtClean="0">
                <a:ea typeface="ＭＳ Ｐゴシック" pitchFamily="34" charset="-128"/>
              </a:rPr>
              <a:t> are typically placed in a cloning vector such as bacteriophage lambda (</a:t>
            </a:r>
            <a:r>
              <a:rPr lang="en-US" sz="2800" dirty="0" smtClean="0">
                <a:latin typeface="Symbol" pitchFamily="18" charset="2"/>
                <a:ea typeface="ＭＳ Ｐゴシック" pitchFamily="34" charset="-128"/>
              </a:rPr>
              <a:t>l</a:t>
            </a:r>
            <a:r>
              <a:rPr lang="en-US" sz="2800" dirty="0" smtClean="0">
                <a:ea typeface="ＭＳ Ｐゴシック" pitchFamily="34" charset="-128"/>
              </a:rPr>
              <a:t>) or a plasmid</a:t>
            </a:r>
          </a:p>
        </p:txBody>
      </p:sp>
      <p:pic>
        <p:nvPicPr>
          <p:cNvPr id="34818" name="Picture 5" descr="F07-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76200"/>
            <a:ext cx="2986088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2684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There are several possible ways to screen a </a:t>
            </a:r>
            <a:r>
              <a:rPr lang="en-US" sz="4000" dirty="0" err="1" smtClean="0">
                <a:ea typeface="+mj-ea"/>
              </a:rPr>
              <a:t>cDNA</a:t>
            </a:r>
            <a:r>
              <a:rPr lang="en-US" sz="4000" dirty="0" smtClean="0">
                <a:ea typeface="+mj-ea"/>
              </a:rPr>
              <a:t> library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76400"/>
            <a:ext cx="8610600" cy="4876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Using a DNA probe with a homologous sequence (e.g., a homologous cDNA or gene clone from a related species)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Using an oligonucleotide probe based on a known amino acid sequence (requires purification of the protein and some peptide sequencing)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</a:rPr>
              <a:t>Using an antibody against the protein of interest (note: this requires use of an expression vector)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2819400" cy="3886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Screening a cDNA library using DNA hybridization to a (radio-)labeled DNA probe</a:t>
            </a:r>
          </a:p>
        </p:txBody>
      </p:sp>
      <p:pic>
        <p:nvPicPr>
          <p:cNvPr id="38914" name="Picture 3" descr="F07-18-L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0" y="76200"/>
            <a:ext cx="44196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268413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34" charset="-128"/>
              </a:rPr>
              <a:t>summary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057400"/>
            <a:ext cx="7924800" cy="40386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make and screen gene libraries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 to make and screen cDNA libraries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Several different cloning vectors including plasmids, bacteriophage lambda , cosmids, BACS and YACS.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ig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285728"/>
            <a:ext cx="5894961" cy="536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25p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60350"/>
            <a:ext cx="3516306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Recombinant DNA Technology: </a:t>
            </a:r>
            <a:br>
              <a:rPr lang="en-US" dirty="0" smtClean="0"/>
            </a:br>
            <a:r>
              <a:rPr lang="en-US" dirty="0" smtClean="0"/>
              <a:t>Steps (1)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/>
            <a:r>
              <a:rPr lang="en-US" dirty="0" smtClean="0"/>
              <a:t>DNA extracted from human cells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DNA treated with </a:t>
            </a:r>
            <a:r>
              <a:rPr lang="en-US" b="1" dirty="0" smtClean="0"/>
              <a:t>restriction enzyme, </a:t>
            </a:r>
            <a:r>
              <a:rPr lang="en-US" dirty="0" smtClean="0"/>
              <a:t>cuts the DNA at specific sites, produce “sticky end”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Bacterial </a:t>
            </a:r>
            <a:r>
              <a:rPr lang="en-US" b="1" dirty="0" smtClean="0"/>
              <a:t>plasmid </a:t>
            </a:r>
            <a:r>
              <a:rPr lang="en-US" dirty="0" smtClean="0"/>
              <a:t>cut with same enzyme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Plasmid functions as </a:t>
            </a:r>
            <a:r>
              <a:rPr lang="en-US" b="1" dirty="0" smtClean="0"/>
              <a:t>vector</a:t>
            </a:r>
            <a:r>
              <a:rPr lang="en-US" dirty="0" smtClean="0"/>
              <a:t> and carries human DNA into bacterial cells</a:t>
            </a:r>
          </a:p>
          <a:p>
            <a:pPr marL="514350" indent="-514350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Recombinant DNA Technology:</a:t>
            </a:r>
            <a:br>
              <a:rPr lang="en-US" dirty="0" smtClean="0"/>
            </a:br>
            <a:r>
              <a:rPr lang="en-US" dirty="0" smtClean="0"/>
              <a:t>Steps (2)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5181600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n-US" smtClean="0"/>
              <a:t>Fragments of human DNA and plasmid mixed together and join</a:t>
            </a:r>
          </a:p>
          <a:p>
            <a:pPr marL="514350" indent="-514350">
              <a:buFont typeface="Wingdings" pitchFamily="2" charset="2"/>
              <a:buNone/>
            </a:pPr>
            <a:endParaRPr lang="en-US" smtClean="0"/>
          </a:p>
          <a:p>
            <a:pPr marL="514350" indent="-514350"/>
            <a:r>
              <a:rPr lang="en-US" smtClean="0"/>
              <a:t>Plasmids enter the bacterial cells, copy themselves, carry recombinant DNA into bacteria</a:t>
            </a:r>
          </a:p>
          <a:p>
            <a:pPr marL="514350" indent="-514350"/>
            <a:endParaRPr lang="en-US" smtClean="0"/>
          </a:p>
          <a:p>
            <a:pPr marL="514350" indent="-514350"/>
            <a:r>
              <a:rPr lang="en-US" smtClean="0"/>
              <a:t>Bacteria express gene, synthesize the human protein, can be used for treatments, vaccines, or other purposes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7963" y="2393950"/>
            <a:ext cx="2716212" cy="2805113"/>
            <a:chOff x="931" y="1508"/>
            <a:chExt cx="1711" cy="1767"/>
          </a:xfrm>
        </p:grpSpPr>
        <p:pic>
          <p:nvPicPr>
            <p:cNvPr id="75779" name="Picture 3" descr="06p1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31" y="1508"/>
              <a:ext cx="1711" cy="920"/>
            </a:xfrm>
            <a:prstGeom prst="rect">
              <a:avLst/>
            </a:prstGeom>
            <a:noFill/>
          </p:spPr>
        </p:pic>
        <p:sp>
          <p:nvSpPr>
            <p:cNvPr id="75780" name="Text Box 4"/>
            <p:cNvSpPr txBox="1">
              <a:spLocks noChangeArrowheads="1"/>
            </p:cNvSpPr>
            <p:nvPr/>
          </p:nvSpPr>
          <p:spPr bwMode="auto">
            <a:xfrm>
              <a:off x="1200" y="2352"/>
              <a:ext cx="1152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1800" b="1"/>
                <a:t>2  The same restriction enzymes cut the same base sequences in plasmid DNA.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326063" y="3541713"/>
            <a:ext cx="3497262" cy="2952750"/>
            <a:chOff x="3355" y="2231"/>
            <a:chExt cx="2203" cy="1860"/>
          </a:xfrm>
        </p:grpSpPr>
        <p:pic>
          <p:nvPicPr>
            <p:cNvPr id="75782" name="Picture 6" descr="06p104 copy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55" y="2231"/>
              <a:ext cx="2203" cy="1028"/>
            </a:xfrm>
            <a:prstGeom prst="rect">
              <a:avLst/>
            </a:prstGeom>
            <a:noFill/>
          </p:spPr>
        </p:pic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3744" y="3168"/>
              <a:ext cx="1539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1800" b="1"/>
                <a:t>5  Recombinant DNA inserted into host cells is copied each time the host cells divide.</a:t>
              </a:r>
            </a:p>
          </p:txBody>
        </p:sp>
      </p:grpSp>
      <p:sp>
        <p:nvSpPr>
          <p:cNvPr id="75784" name="Rectangle 8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8548688" y="6584950"/>
            <a:ext cx="59531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/>
              <a:t>p. 104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566738"/>
            <a:ext cx="2990850" cy="3763962"/>
            <a:chOff x="0" y="357"/>
            <a:chExt cx="1884" cy="2371"/>
          </a:xfrm>
        </p:grpSpPr>
        <p:pic>
          <p:nvPicPr>
            <p:cNvPr id="75787" name="Picture 11" descr="06p104 copy 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9" y="357"/>
              <a:ext cx="1655" cy="1282"/>
            </a:xfrm>
            <a:prstGeom prst="rect">
              <a:avLst/>
            </a:prstGeom>
            <a:noFill/>
          </p:spPr>
        </p:pic>
        <p:sp>
          <p:nvSpPr>
            <p:cNvPr id="75788" name="Text Box 12"/>
            <p:cNvSpPr txBox="1">
              <a:spLocks noChangeArrowheads="1"/>
            </p:cNvSpPr>
            <p:nvPr/>
          </p:nvSpPr>
          <p:spPr bwMode="auto">
            <a:xfrm>
              <a:off x="0" y="1632"/>
              <a:ext cx="1152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1800" b="1"/>
                <a:t>1  Restriction enzymes cut specific base sequences everywhere they occur </a:t>
              </a:r>
            </a:p>
            <a:p>
              <a:pPr eaLnBrk="1" hangingPunct="1"/>
              <a:r>
                <a:rPr lang="en-US" sz="1800" b="1"/>
                <a:t>in human chromosomes.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181600" y="461963"/>
            <a:ext cx="3810000" cy="3746500"/>
            <a:chOff x="3264" y="291"/>
            <a:chExt cx="2400" cy="2360"/>
          </a:xfrm>
        </p:grpSpPr>
        <p:pic>
          <p:nvPicPr>
            <p:cNvPr id="75790" name="Picture 14" descr="06p104 cop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70" y="291"/>
              <a:ext cx="1282" cy="1553"/>
            </a:xfrm>
            <a:prstGeom prst="rect">
              <a:avLst/>
            </a:prstGeom>
            <a:noFill/>
          </p:spPr>
        </p:pic>
        <p:sp>
          <p:nvSpPr>
            <p:cNvPr id="75791" name="Text Box 15"/>
            <p:cNvSpPr txBox="1">
              <a:spLocks noChangeArrowheads="1"/>
            </p:cNvSpPr>
            <p:nvPr/>
          </p:nvSpPr>
          <p:spPr bwMode="auto">
            <a:xfrm>
              <a:off x="3264" y="1728"/>
              <a:ext cx="240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1800" b="1"/>
                <a:t>4  The result is recombinant DNA molecules with both human and plasmid DNA.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3690938" y="703263"/>
            <a:ext cx="2100262" cy="5227637"/>
            <a:chOff x="2325" y="443"/>
            <a:chExt cx="1323" cy="3293"/>
          </a:xfrm>
        </p:grpSpPr>
        <p:pic>
          <p:nvPicPr>
            <p:cNvPr id="75793" name="Picture 17" descr="06p104 copy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CFDFF"/>
                </a:clrFrom>
                <a:clrTo>
                  <a:srgbClr val="FCFD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31" y="443"/>
              <a:ext cx="638" cy="2299"/>
            </a:xfrm>
            <a:prstGeom prst="rect">
              <a:avLst/>
            </a:prstGeom>
            <a:noFill/>
          </p:spPr>
        </p:pic>
        <p:sp>
          <p:nvSpPr>
            <p:cNvPr id="75794" name="Text Box 18"/>
            <p:cNvSpPr txBox="1">
              <a:spLocks noChangeArrowheads="1"/>
            </p:cNvSpPr>
            <p:nvPr/>
          </p:nvSpPr>
          <p:spPr bwMode="auto">
            <a:xfrm>
              <a:off x="2325" y="2640"/>
              <a:ext cx="1323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1800" b="1"/>
                <a:t>3  The plasmid DNA and the human DNA fragments are mixed in a solution with enzymes that link them together.</a:t>
              </a:r>
            </a:p>
          </p:txBody>
        </p:sp>
      </p:grp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8077200" y="6324600"/>
            <a:ext cx="104775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8040"/>
                </a:solidFill>
              </a:rPr>
              <a:t>Stepped Art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2727325" y="268288"/>
            <a:ext cx="4652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Recombinant DNA Technology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Is hGH Produced?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smtClean="0"/>
              <a:t>Recombinant DNA technology</a:t>
            </a:r>
          </a:p>
          <a:p>
            <a:endParaRPr lang="en-US" b="1" smtClean="0"/>
          </a:p>
          <a:p>
            <a:r>
              <a:rPr lang="en-US" smtClean="0"/>
              <a:t>Transferred gene for hGH from a human cell DNA to a bacterial cell</a:t>
            </a:r>
          </a:p>
          <a:p>
            <a:endParaRPr lang="en-US" smtClean="0"/>
          </a:p>
          <a:p>
            <a:r>
              <a:rPr lang="en-US" smtClean="0"/>
              <a:t>Creating a </a:t>
            </a:r>
            <a:r>
              <a:rPr lang="en-US" b="1" smtClean="0"/>
              <a:t>transgenic organism</a:t>
            </a:r>
          </a:p>
          <a:p>
            <a:endParaRPr lang="en-US" smtClean="0"/>
          </a:p>
          <a:p>
            <a:r>
              <a:rPr lang="en-US" smtClean="0"/>
              <a:t>Transgenic bacterial cell and its descendants manufacture hGH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Transgenic Plants and Animals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Production of medically important proteins</a:t>
            </a:r>
          </a:p>
          <a:p>
            <a:endParaRPr lang="en-US" b="1" smtClean="0"/>
          </a:p>
          <a:p>
            <a:r>
              <a:rPr lang="en-US" b="1" smtClean="0"/>
              <a:t>Transgenic crops </a:t>
            </a:r>
            <a:r>
              <a:rPr lang="en-US" smtClean="0"/>
              <a:t>or genetically modified (GM), plants with new characteristics</a:t>
            </a:r>
          </a:p>
          <a:p>
            <a:pPr lvl="1"/>
            <a:r>
              <a:rPr lang="en-US" smtClean="0"/>
              <a:t>Resistance to </a:t>
            </a:r>
            <a:r>
              <a:rPr lang="en-US" b="1" smtClean="0"/>
              <a:t>herbicides, </a:t>
            </a:r>
            <a:r>
              <a:rPr lang="en-US" smtClean="0"/>
              <a:t>insects, or viral or fungal diseases</a:t>
            </a:r>
          </a:p>
          <a:p>
            <a:pPr lvl="1"/>
            <a:r>
              <a:rPr lang="en-US" smtClean="0"/>
              <a:t>Increase the nutritional value of crops</a:t>
            </a:r>
          </a:p>
          <a:p>
            <a:endParaRPr lang="en-US" smtClean="0"/>
          </a:p>
          <a:p>
            <a:r>
              <a:rPr lang="en-US" smtClean="0"/>
              <a:t>Pigs for xenotransplants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Transgenic Crops</a:t>
            </a:r>
          </a:p>
        </p:txBody>
      </p:sp>
      <p:pic>
        <p:nvPicPr>
          <p:cNvPr id="17413" name="Picture1" descr="06p106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153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Pigs for Possible Organ Transplant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9858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HLA ( </a:t>
            </a:r>
            <a:r>
              <a:rPr lang="en-US" sz="2400" b="1" dirty="0" smtClean="0"/>
              <a:t>human leukocyte antigen</a:t>
            </a:r>
            <a:r>
              <a:rPr lang="en-US" sz="2400" dirty="0" smtClean="0"/>
              <a:t> (</a:t>
            </a:r>
            <a:r>
              <a:rPr lang="en-US" sz="2400" b="1" dirty="0" smtClean="0"/>
              <a:t>HLA</a:t>
            </a:r>
            <a:r>
              <a:rPr lang="en-US" sz="2400" dirty="0" smtClean="0"/>
              <a:t>))  transferred to pig embryos</a:t>
            </a:r>
          </a:p>
        </p:txBody>
      </p:sp>
      <p:pic>
        <p:nvPicPr>
          <p:cNvPr id="22534" name="Picture1" descr="06p107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0375" y="2133600"/>
            <a:ext cx="5683250" cy="434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Transgenic Tobacco Produce hGH</a:t>
            </a:r>
          </a:p>
        </p:txBody>
      </p:sp>
      <p:pic>
        <p:nvPicPr>
          <p:cNvPr id="18437" name="Picture1" descr="06p10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" y="1219200"/>
            <a:ext cx="8367713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Insulin from Recombinant DNA </a:t>
            </a:r>
          </a:p>
        </p:txBody>
      </p:sp>
      <p:pic>
        <p:nvPicPr>
          <p:cNvPr id="19461" name="Picture1" descr="06p10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075" y="1279525"/>
            <a:ext cx="7681913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Golden Rice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96200" cy="1485896"/>
          </a:xfrm>
        </p:spPr>
        <p:txBody>
          <a:bodyPr/>
          <a:lstStyle/>
          <a:p>
            <a:r>
              <a:rPr lang="en-US" dirty="0" smtClean="0"/>
              <a:t>Genes </a:t>
            </a:r>
            <a:r>
              <a:rPr lang="en-US" dirty="0" smtClean="0"/>
              <a:t>for beta carotene </a:t>
            </a:r>
            <a:r>
              <a:rPr lang="en-US" dirty="0" smtClean="0"/>
              <a:t>and bacteria </a:t>
            </a:r>
          </a:p>
          <a:p>
            <a:pPr>
              <a:buNone/>
            </a:pPr>
            <a:r>
              <a:rPr lang="en-US" dirty="0" smtClean="0"/>
              <a:t>    Produce beta carotene </a:t>
            </a:r>
          </a:p>
        </p:txBody>
      </p:sp>
      <p:pic>
        <p:nvPicPr>
          <p:cNvPr id="20486" name="Picture1" descr="06p107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8050" y="2971800"/>
            <a:ext cx="47863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Restriction Endonucleases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14363" y="1600200"/>
            <a:ext cx="7881937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smtClean="0"/>
              <a:t>Also called restriction enzymes</a:t>
            </a:r>
          </a:p>
          <a:p>
            <a:pPr marL="0" indent="0"/>
            <a:endParaRPr lang="en-US" sz="2400" smtClean="0"/>
          </a:p>
          <a:p>
            <a:pPr marL="0" indent="0">
              <a:buFont typeface="Wingdings" pitchFamily="2" charset="2"/>
              <a:buNone/>
            </a:pPr>
            <a:r>
              <a:rPr lang="en-US" sz="2400" smtClean="0"/>
              <a:t>1962: “molecular scissors” discovered in in bacteria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/>
          </a:p>
          <a:p>
            <a:pPr marL="0" indent="0">
              <a:buFont typeface="Wingdings" pitchFamily="2" charset="2"/>
              <a:buNone/>
            </a:pPr>
            <a:r>
              <a:rPr lang="en-US" sz="2400" smtClean="0"/>
              <a:t>E. coli bacteria have an enzymatic immune system that recognizes and destroys foreign DNA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/>
          </a:p>
          <a:p>
            <a:pPr marL="0" indent="0">
              <a:buFont typeface="Wingdings" pitchFamily="2" charset="2"/>
              <a:buNone/>
            </a:pPr>
            <a:r>
              <a:rPr lang="en-US" sz="2400" smtClean="0"/>
              <a:t>3,000 enzymes have been identified, around 200 have unique properties, many are purified and available commercially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Are Transgenic Organisms Safe?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Important to address by research and testing</a:t>
            </a:r>
          </a:p>
          <a:p>
            <a:pPr lvl="1"/>
            <a:r>
              <a:rPr lang="en-US" smtClean="0"/>
              <a:t>Health and environmental risks</a:t>
            </a:r>
          </a:p>
          <a:p>
            <a:pPr lvl="1"/>
            <a:r>
              <a:rPr lang="en-US" smtClean="0"/>
              <a:t>Economic and social issues</a:t>
            </a:r>
          </a:p>
          <a:p>
            <a:pPr lvl="1"/>
            <a:r>
              <a:rPr lang="en-US" smtClean="0"/>
              <a:t>Educate public </a:t>
            </a:r>
          </a:p>
          <a:p>
            <a:endParaRPr lang="en-US" smtClean="0"/>
          </a:p>
          <a:p>
            <a:r>
              <a:rPr lang="en-US" smtClean="0"/>
              <a:t>Potential health risks</a:t>
            </a:r>
          </a:p>
          <a:p>
            <a:endParaRPr lang="en-US" sz="3000" smtClean="0"/>
          </a:p>
          <a:p>
            <a:r>
              <a:rPr lang="en-US" smtClean="0"/>
              <a:t>Environmental risks, transfer of transgenes to wild plants, and reduction in biodiversity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Thank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Restriction Endonucleases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008063" y="2043113"/>
            <a:ext cx="7286625" cy="3382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/>
              <a:t>Named for bacterial genus, species, strain, and type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pPr>
              <a:buFont typeface="Wingdings" pitchFamily="2" charset="2"/>
              <a:buNone/>
            </a:pPr>
            <a:r>
              <a:rPr lang="en-US" sz="2400" smtClean="0"/>
              <a:t>			Example: </a:t>
            </a:r>
            <a:r>
              <a:rPr lang="en-US" sz="2400" smtClean="0">
                <a:solidFill>
                  <a:srgbClr val="FF0066"/>
                </a:solidFill>
              </a:rPr>
              <a:t>E</a:t>
            </a:r>
            <a:r>
              <a:rPr lang="en-US" sz="2400" smtClean="0">
                <a:solidFill>
                  <a:srgbClr val="00CC00"/>
                </a:solidFill>
              </a:rPr>
              <a:t>co</a:t>
            </a:r>
            <a:r>
              <a:rPr lang="en-US" sz="2400" smtClean="0">
                <a:solidFill>
                  <a:srgbClr val="0066FF"/>
                </a:solidFill>
              </a:rPr>
              <a:t>R</a:t>
            </a:r>
            <a:r>
              <a:rPr lang="en-US" sz="2400" smtClean="0">
                <a:solidFill>
                  <a:srgbClr val="FFFF00"/>
                </a:solidFill>
              </a:rPr>
              <a:t>1</a:t>
            </a:r>
          </a:p>
          <a:p>
            <a:pPr>
              <a:buFont typeface="Wingdings" pitchFamily="2" charset="2"/>
              <a:buNone/>
            </a:pPr>
            <a:r>
              <a:rPr lang="en-US" sz="2400" smtClean="0"/>
              <a:t>				Genus: </a:t>
            </a:r>
            <a:r>
              <a:rPr lang="en-US" sz="2400" smtClean="0">
                <a:solidFill>
                  <a:srgbClr val="FF0066"/>
                </a:solidFill>
              </a:rPr>
              <a:t>E</a:t>
            </a:r>
            <a:r>
              <a:rPr lang="en-US" sz="2400" smtClean="0"/>
              <a:t>scherichia</a:t>
            </a:r>
            <a:br>
              <a:rPr lang="en-US" sz="2400" smtClean="0"/>
            </a:br>
            <a:r>
              <a:rPr lang="en-US" sz="2400" smtClean="0"/>
              <a:t>			Species: </a:t>
            </a:r>
            <a:r>
              <a:rPr lang="en-US" sz="2400" smtClean="0">
                <a:solidFill>
                  <a:srgbClr val="00CC00"/>
                </a:solidFill>
              </a:rPr>
              <a:t>co</a:t>
            </a:r>
            <a:r>
              <a:rPr lang="en-US" sz="2400" smtClean="0"/>
              <a:t>li</a:t>
            </a:r>
            <a:br>
              <a:rPr lang="en-US" sz="2400" smtClean="0"/>
            </a:br>
            <a:r>
              <a:rPr lang="en-US" sz="2400" smtClean="0"/>
              <a:t>			Strain: </a:t>
            </a:r>
            <a:r>
              <a:rPr lang="en-US" sz="2400" smtClean="0">
                <a:solidFill>
                  <a:srgbClr val="0066FF"/>
                </a:solidFill>
              </a:rPr>
              <a:t>R</a:t>
            </a:r>
            <a:br>
              <a:rPr lang="en-US" sz="2400" smtClean="0">
                <a:solidFill>
                  <a:srgbClr val="0066FF"/>
                </a:solidFill>
              </a:rPr>
            </a:br>
            <a:r>
              <a:rPr lang="en-US" sz="2400" smtClean="0">
                <a:solidFill>
                  <a:srgbClr val="0066FF"/>
                </a:solidFill>
              </a:rPr>
              <a:t>			</a:t>
            </a:r>
            <a:r>
              <a:rPr lang="en-US" sz="2400" smtClean="0"/>
              <a:t>Order discovered: </a:t>
            </a:r>
            <a:r>
              <a:rPr lang="en-US" sz="2400" smtClean="0">
                <a:solidFill>
                  <a:srgbClr val="FFFF00"/>
                </a:solidFill>
              </a:rPr>
              <a:t>1</a:t>
            </a:r>
          </a:p>
          <a:p>
            <a:pPr>
              <a:buFont typeface="Wingdings" pitchFamily="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/>
              <a:t>Classification of restriction enzymes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There are 3 </a:t>
            </a:r>
            <a:r>
              <a:rPr lang="en-GB" dirty="0"/>
              <a:t>classes according to the gene organisation and the mode of action:</a:t>
            </a:r>
            <a:endParaRPr lang="en-US" dirty="0"/>
          </a:p>
          <a:p>
            <a:pPr>
              <a:buNone/>
            </a:pPr>
            <a:r>
              <a:rPr lang="en-GB" u="sng" dirty="0" smtClean="0"/>
              <a:t>1.Class </a:t>
            </a:r>
            <a:r>
              <a:rPr lang="en-GB" u="sng" dirty="0"/>
              <a:t>or type I restriction </a:t>
            </a:r>
            <a:r>
              <a:rPr lang="en-GB" u="sng" dirty="0" smtClean="0"/>
              <a:t>enzymes</a:t>
            </a:r>
          </a:p>
          <a:p>
            <a:pPr algn="just">
              <a:buNone/>
            </a:pPr>
            <a:r>
              <a:rPr lang="en-GB" dirty="0" smtClean="0"/>
              <a:t>These are </a:t>
            </a:r>
            <a:r>
              <a:rPr lang="en-GB" dirty="0"/>
              <a:t>encoded by 3 gene </a:t>
            </a:r>
            <a:r>
              <a:rPr lang="en-GB" dirty="0" smtClean="0"/>
              <a:t>segments expressing </a:t>
            </a:r>
            <a:r>
              <a:rPr lang="en-GB" dirty="0"/>
              <a:t>the functions for sequence specificity, restriction and methylation.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2433</Words>
  <Application>Microsoft Office PowerPoint</Application>
  <PresentationFormat>On-screen Show (4:3)</PresentationFormat>
  <Paragraphs>361</Paragraphs>
  <Slides>71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Genetic engineering/ Gene manipulation or Recombinant DNA Technology</vt:lpstr>
      <vt:lpstr>Requirements </vt:lpstr>
      <vt:lpstr>CLEAVING AND JOINING DNA MOLECULES</vt:lpstr>
      <vt:lpstr>2. Cleavage by non-specific endonucleases </vt:lpstr>
      <vt:lpstr>Cont…</vt:lpstr>
      <vt:lpstr>Slide 6</vt:lpstr>
      <vt:lpstr>Restriction Endonucleases</vt:lpstr>
      <vt:lpstr>Restriction Endonucleases</vt:lpstr>
      <vt:lpstr>Classification of restriction enzymes </vt:lpstr>
      <vt:lpstr>Cont…</vt:lpstr>
      <vt:lpstr>2.Class II enzymes</vt:lpstr>
      <vt:lpstr>Class III restriction enzymes</vt:lpstr>
      <vt:lpstr>Recognition Sequences</vt:lpstr>
      <vt:lpstr>Cont…</vt:lpstr>
      <vt:lpstr>What is a Palindrome?</vt:lpstr>
      <vt:lpstr>Slide 16</vt:lpstr>
      <vt:lpstr>Sticky end cutters</vt:lpstr>
      <vt:lpstr>Blunt end cutters</vt:lpstr>
      <vt:lpstr>Slide 19</vt:lpstr>
      <vt:lpstr>Typical Restriction Digest</vt:lpstr>
      <vt:lpstr>Joining DNA molecules</vt:lpstr>
      <vt:lpstr>Cont…</vt:lpstr>
      <vt:lpstr>Cloning Vectors</vt:lpstr>
      <vt:lpstr>1.Plasmid Cloning Vectors</vt:lpstr>
      <vt:lpstr> Basic components of a plasmid cloning vector that can replicate within an E. coli cell.</vt:lpstr>
      <vt:lpstr>Slide 26</vt:lpstr>
      <vt:lpstr>Cloning into a Plasmid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3.Cosmid Cloning Vectors</vt:lpstr>
      <vt:lpstr>Cont…</vt:lpstr>
      <vt:lpstr>4.Bacterial Artificial Chromosomes(BACs) and  </vt:lpstr>
      <vt:lpstr>Cont…</vt:lpstr>
      <vt:lpstr>Slide 39</vt:lpstr>
      <vt:lpstr>5.Yeast Artificial Chromosomes(YACs)</vt:lpstr>
      <vt:lpstr>Cont..</vt:lpstr>
      <vt:lpstr>Yeast artificial chromosome vector (YAC) </vt:lpstr>
      <vt:lpstr>Transformation</vt:lpstr>
      <vt:lpstr>Slide 44</vt:lpstr>
      <vt:lpstr>Slide 45</vt:lpstr>
      <vt:lpstr>Slide 46</vt:lpstr>
      <vt:lpstr>Slide 47</vt:lpstr>
      <vt:lpstr>Slide 48</vt:lpstr>
      <vt:lpstr>Slide 49</vt:lpstr>
      <vt:lpstr> Gene Library construction  Eukaryotic gene organization</vt:lpstr>
      <vt:lpstr> 1.Genomic Library   2.CDNA Library  </vt:lpstr>
      <vt:lpstr>1.Genomic library construction</vt:lpstr>
      <vt:lpstr>Screening a genomic library using DNA hybridization to a (radio-)labeled DNA probe   Note: a cDNA is commonly (radio-)labeled and used as a DNA probe to screen a genomic library</vt:lpstr>
      <vt:lpstr>How many genomic clones must be screened to find your gene?</vt:lpstr>
      <vt:lpstr>The first step in making a cDNA library: Purification of polyadenylated mRNA using oligo(dT)-cellulose  !  </vt:lpstr>
      <vt:lpstr>Complementary DNA or cDNA cloning: cDNA library construction   Note: ds cDNAs are typically placed in a cloning vector such as bacteriophage lambda (l) or a plasmid</vt:lpstr>
      <vt:lpstr>There are several possible ways to screen a cDNA library</vt:lpstr>
      <vt:lpstr>Screening a cDNA library using DNA hybridization to a (radio-)labeled DNA probe</vt:lpstr>
      <vt:lpstr>summary</vt:lpstr>
      <vt:lpstr>Recombinant DNA Technology:  Steps (1)</vt:lpstr>
      <vt:lpstr> Recombinant DNA Technology: Steps (2)</vt:lpstr>
      <vt:lpstr>Slide 62</vt:lpstr>
      <vt:lpstr>How Is hGH Produced?</vt:lpstr>
      <vt:lpstr>Other Transgenic Plants and Animals </vt:lpstr>
      <vt:lpstr>Transgenic Crops</vt:lpstr>
      <vt:lpstr>Pigs for Possible Organ Transplant</vt:lpstr>
      <vt:lpstr>Transgenic Tobacco Produce hGH</vt:lpstr>
      <vt:lpstr>Insulin from Recombinant DNA </vt:lpstr>
      <vt:lpstr>Golden Rice</vt:lpstr>
      <vt:lpstr> Are Transgenic Organisms Safe?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engineering</dc:title>
  <dc:creator>Windows User</dc:creator>
  <cp:lastModifiedBy>Windows User</cp:lastModifiedBy>
  <cp:revision>40</cp:revision>
  <dcterms:created xsi:type="dcterms:W3CDTF">2016-04-30T16:56:50Z</dcterms:created>
  <dcterms:modified xsi:type="dcterms:W3CDTF">2016-05-12T07:08:34Z</dcterms:modified>
</cp:coreProperties>
</file>