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</p:sldMasterIdLst>
  <p:notesMasterIdLst>
    <p:notesMasterId r:id="rId34"/>
  </p:notesMasterIdLst>
  <p:handoutMasterIdLst>
    <p:handoutMasterId r:id="rId35"/>
  </p:handoutMasterIdLst>
  <p:sldIdLst>
    <p:sldId id="256" r:id="rId2"/>
    <p:sldId id="317" r:id="rId3"/>
    <p:sldId id="260" r:id="rId4"/>
    <p:sldId id="269" r:id="rId5"/>
    <p:sldId id="261" r:id="rId6"/>
    <p:sldId id="265" r:id="rId7"/>
    <p:sldId id="321" r:id="rId8"/>
    <p:sldId id="342" r:id="rId9"/>
    <p:sldId id="274" r:id="rId10"/>
    <p:sldId id="322" r:id="rId11"/>
    <p:sldId id="275" r:id="rId12"/>
    <p:sldId id="279" r:id="rId13"/>
    <p:sldId id="310" r:id="rId14"/>
    <p:sldId id="284" r:id="rId15"/>
    <p:sldId id="292" r:id="rId16"/>
    <p:sldId id="314" r:id="rId17"/>
    <p:sldId id="313" r:id="rId18"/>
    <p:sldId id="315" r:id="rId19"/>
    <p:sldId id="309" r:id="rId20"/>
    <p:sldId id="294" r:id="rId21"/>
    <p:sldId id="316" r:id="rId22"/>
    <p:sldId id="338" r:id="rId23"/>
    <p:sldId id="337" r:id="rId24"/>
    <p:sldId id="296" r:id="rId25"/>
    <p:sldId id="339" r:id="rId26"/>
    <p:sldId id="341" r:id="rId27"/>
    <p:sldId id="329" r:id="rId28"/>
    <p:sldId id="282" r:id="rId29"/>
    <p:sldId id="335" r:id="rId30"/>
    <p:sldId id="344" r:id="rId31"/>
    <p:sldId id="347" r:id="rId32"/>
    <p:sldId id="346" r:id="rId33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33CC"/>
    <a:srgbClr val="000000"/>
    <a:srgbClr val="F81B04"/>
    <a:srgbClr val="5A0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64"/>
    </p:cViewPr>
  </p:sorterViewPr>
  <p:notesViewPr>
    <p:cSldViewPr>
      <p:cViewPr varScale="1">
        <p:scale>
          <a:sx n="39" d="100"/>
          <a:sy n="39" d="100"/>
        </p:scale>
        <p:origin x="-1518" y="-10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B3D15D-6E12-446A-8D06-BCEB666FC61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19F8E0-72AB-48E8-BE0F-AB5726F14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12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810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0" y="3329941"/>
            <a:ext cx="743712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58664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810" y="6658664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27C85578-FAFB-4817-AFCF-C6EF8FDB9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8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85578-FAFB-4817-AFCF-C6EF8FDB910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85578-FAFB-4817-AFCF-C6EF8FDB910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94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85578-FAFB-4817-AFCF-C6EF8FDB91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6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85578-FAFB-4817-AFCF-C6EF8FDB91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62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8E3FA-8084-4B59-A30F-17259C8388A8}" type="slidenum">
              <a:rPr lang="en-US"/>
              <a:pPr/>
              <a:t>13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CELL CYCLE NON-SPECIFIC: Agents that act on tumor stem cells when they are traversing the cell cycle and when they are in the resting phase.</a:t>
            </a:r>
          </a:p>
          <a:p>
            <a:pPr eaLnBrk="1" hangingPunct="1"/>
            <a:r>
              <a:rPr lang="en-US"/>
              <a:t>CELL CYCLE SPECIFIC: Agents that acts selectively on tumor stem cells when thay are traversing the cell cycle and not when they are in the G0 phase.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85578-FAFB-4817-AFCF-C6EF8FDB910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48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85578-FAFB-4817-AFCF-C6EF8FDB910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0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85578-FAFB-4817-AFCF-C6EF8FDB910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08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85578-FAFB-4817-AFCF-C6EF8FDB910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75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E3E7B3-5AF6-4245-8654-8210953B1B66}" type="slidenum">
              <a:rPr lang="en-US"/>
              <a:pPr/>
              <a:t>18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SWIVEL:A type of joint between two parts of an object that enables one part to turn without other.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2D83C7-A9DC-4F96-9328-8DD58C40885C}" type="slidenum">
              <a:rPr lang="en-US"/>
              <a:pPr/>
              <a:t>19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TUBULIN:A class of protein that form mitotic spindle during cell division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85578-FAFB-4817-AFCF-C6EF8FDB91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55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85578-FAFB-4817-AFCF-C6EF8FDB910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39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85578-FAFB-4817-AFCF-C6EF8FDB910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60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85578-FAFB-4817-AFCF-C6EF8FDB91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66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85578-FAFB-4817-AFCF-C6EF8FDB910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394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1231A-A39E-4801-9A4F-153D1C40F978}" type="slidenum">
              <a:rPr lang="en-US"/>
              <a:pPr/>
              <a:t>24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85578-FAFB-4817-AFCF-C6EF8FDB910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542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85578-FAFB-4817-AFCF-C6EF8FDB910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516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85578-FAFB-4817-AFCF-C6EF8FDB910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145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85578-FAFB-4817-AFCF-C6EF8FDB910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452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85578-FAFB-4817-AFCF-C6EF8FDB910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12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85578-FAFB-4817-AFCF-C6EF8FDB91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676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85578-FAFB-4817-AFCF-C6EF8FDB910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55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85578-FAFB-4817-AFCF-C6EF8FDB91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76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85578-FAFB-4817-AFCF-C6EF8FDB91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16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85578-FAFB-4817-AFCF-C6EF8FDB910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3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85578-FAFB-4817-AFCF-C6EF8FDB91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80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85578-FAFB-4817-AFCF-C6EF8FDB91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36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2599E7-8C0E-4677-A774-62E6EDEB36BF}" type="slidenum">
              <a:rPr lang="en-US"/>
              <a:pPr/>
              <a:t>9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PROTO-ONCOGENES: They regulate the normal growth and development of the body.</a:t>
            </a:r>
          </a:p>
          <a:p>
            <a:pPr eaLnBrk="1" hangingPunct="1"/>
            <a:r>
              <a:rPr lang="en-US"/>
              <a:t>ONCOGENES: Confer malignancy on a cell or agents that have tendency to cause cancer.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558342-F8F7-471C-BC04-AEFF68D1462F}" type="datetime1">
              <a:rPr lang="en-US" smtClean="0"/>
              <a:t>4/29/2020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20EC051-4081-435E-B9C7-F93C3D3933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8FD691-CA61-4958-8A30-0096745560C6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AA8B4-5783-4DB8-BDF0-A41372CC14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AB9A6A-F2A6-46BC-9267-A5B880575ACB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A4A8B-3CD0-4E53-AAEF-3817A2BA8F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E26C3-51C6-4C3E-8060-4149B12C0F83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89E41-BB1A-4D7A-B012-7C886CEF3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9C0252-74D3-40F0-9215-F2F2A1FDE6FB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A288-B5B9-4F19-9036-F684372AD3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727E2A-8788-4BEC-A432-23C99E5AF348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4B0542F3-A191-454B-B7AF-2CAF5731AC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896AFD-F3AB-429F-BF9E-BA7422243CD2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5D8AB-DC2A-406E-A546-B31C86F0B9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BBD1CB-400F-448F-8B82-4319CFAD80D4}" type="datetime1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101A8-7E5C-42B8-9380-D1A73AF5F4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EC11CF-D5B1-48AA-84D4-BB93CD32A78E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328A3-7C7C-4B52-909B-1F45E3CF63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AA00B-EE00-4D8D-92F0-32187C0237D2}" type="datetime1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2D791-CA76-475B-BF7E-B70FA5A04E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D74FB-707B-4B31-8F0D-FFC7762835DF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F672B-C9D7-4A70-B723-E36EB7DF2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D79BE-4F3A-4D4B-A6BA-F77D226C32C7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2139F0B3-3074-4655-8EB6-FF70AF2FD7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40F7DC9-80BC-4516-B07F-3DA4993E7EB0}" type="datetime1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BCB49ABF-B0FE-4147-AE42-F7A11006BB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 spd="med">
    <p:wipe dir="d"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takele.beyene@aau.edu.e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akelebeyene@gmail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2624" y="3759672"/>
            <a:ext cx="6480048" cy="248872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Takele Beyene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AAU-CVMA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bakele.beyene@aau.edu.et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447800"/>
            <a:ext cx="6480048" cy="230124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latin typeface="Comic Sans MS" pitchFamily="66" charset="0"/>
              </a:rPr>
              <a:t>ANTI-CANCER Agents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EB9F4-AF54-4BCC-8014-F91761CCA29D}"/>
              </a:ext>
            </a:extLst>
          </p:cNvPr>
          <p:cNvPicPr/>
          <p:nvPr/>
        </p:nvPicPr>
        <p:blipFill>
          <a:blip r:embed="rId3">
            <a:lum bright="18000" contrast="18000"/>
          </a:blip>
          <a:srcRect/>
          <a:stretch>
            <a:fillRect/>
          </a:stretch>
        </p:blipFill>
        <p:spPr bwMode="auto">
          <a:xfrm>
            <a:off x="3445438" y="152400"/>
            <a:ext cx="1507562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altLang="zh-CN" sz="3600" b="1" dirty="0">
                <a:solidFill>
                  <a:srgbClr val="FF3300"/>
                </a:solidFill>
                <a:latin typeface="Comic Sans MS" pitchFamily="66" charset="0"/>
              </a:rPr>
              <a:t>Advances in Cancer Chemotherapy</a:t>
            </a:r>
            <a:r>
              <a:rPr lang="en-US" altLang="zh-CN" dirty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447800"/>
            <a:ext cx="8686800" cy="42672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zh-CN" b="1" u="sng" dirty="0">
                <a:solidFill>
                  <a:srgbClr val="0000FF"/>
                </a:solidFill>
                <a:latin typeface="Comic Sans MS" pitchFamily="66" charset="0"/>
                <a:ea typeface="隶书" pitchFamily="49" charset="-122"/>
              </a:rPr>
              <a:t>Treatment options of cancer:</a:t>
            </a:r>
          </a:p>
          <a:p>
            <a:pPr algn="just">
              <a:lnSpc>
                <a:spcPct val="120000"/>
              </a:lnSpc>
            </a:pPr>
            <a:r>
              <a:rPr lang="en-US" altLang="zh-CN" sz="2800" b="1" dirty="0">
                <a:latin typeface="Comic Sans MS" pitchFamily="66" charset="0"/>
              </a:rPr>
              <a:t>Surgery: </a:t>
            </a:r>
            <a:r>
              <a:rPr lang="en-US" altLang="zh-CN" sz="2800" b="1" dirty="0">
                <a:solidFill>
                  <a:srgbClr val="006600"/>
                </a:solidFill>
                <a:latin typeface="Comic Sans MS" pitchFamily="66" charset="0"/>
              </a:rPr>
              <a:t>before 1955</a:t>
            </a:r>
          </a:p>
          <a:p>
            <a:pPr algn="just">
              <a:lnSpc>
                <a:spcPct val="120000"/>
              </a:lnSpc>
            </a:pPr>
            <a:r>
              <a:rPr lang="en-US" altLang="zh-CN" sz="2800" b="1" dirty="0">
                <a:latin typeface="Comic Sans MS" pitchFamily="66" charset="0"/>
              </a:rPr>
              <a:t>Radiotherapy: </a:t>
            </a:r>
            <a:r>
              <a:rPr lang="en-US" altLang="zh-CN" sz="2800" b="1" dirty="0">
                <a:solidFill>
                  <a:srgbClr val="006600"/>
                </a:solidFill>
                <a:latin typeface="Comic Sans MS" pitchFamily="66" charset="0"/>
              </a:rPr>
              <a:t>1955~1965</a:t>
            </a:r>
          </a:p>
          <a:p>
            <a:pPr algn="just">
              <a:lnSpc>
                <a:spcPct val="120000"/>
              </a:lnSpc>
            </a:pPr>
            <a:r>
              <a:rPr lang="en-US" altLang="zh-CN" sz="2800" b="1" dirty="0">
                <a:latin typeface="Comic Sans MS" pitchFamily="66" charset="0"/>
              </a:rPr>
              <a:t>Chemotherapy: </a:t>
            </a:r>
            <a:r>
              <a:rPr lang="en-US" altLang="zh-CN" sz="2800" b="1" dirty="0">
                <a:solidFill>
                  <a:srgbClr val="006600"/>
                </a:solidFill>
                <a:latin typeface="Comic Sans MS" pitchFamily="66" charset="0"/>
              </a:rPr>
              <a:t>after 1965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Comic Sans MS" pitchFamily="66" charset="0"/>
              </a:rPr>
              <a:t>Immunotherapy and Gene therapy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altLang="zh-CN" sz="2800" b="1" u="sng" dirty="0">
              <a:solidFill>
                <a:srgbClr val="0000FF"/>
              </a:solidFill>
              <a:latin typeface="Comic Sans MS" pitchFamily="66" charset="0"/>
              <a:ea typeface="隶书" pitchFamily="49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sz="2800" b="1" u="sng" dirty="0">
                <a:solidFill>
                  <a:srgbClr val="0000FF"/>
                </a:solidFill>
                <a:latin typeface="Comic Sans MS" pitchFamily="66" charset="0"/>
                <a:ea typeface="隶书" pitchFamily="49" charset="-122"/>
              </a:rPr>
              <a:t>The treatment of a patient with cancer may aim to:</a:t>
            </a:r>
          </a:p>
          <a:p>
            <a:pPr>
              <a:lnSpc>
                <a:spcPct val="90000"/>
              </a:lnSpc>
            </a:pPr>
            <a:endParaRPr lang="en-US" altLang="zh-CN" sz="2800" b="1" dirty="0"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altLang="zh-CN" b="1" dirty="0">
                <a:latin typeface="Comic Sans MS" pitchFamily="66" charset="0"/>
              </a:rPr>
              <a:t>give palliation, for example prompt relief of unpleasant symptoms such as superior vena cava obstruction from a mediastinal tumor</a:t>
            </a:r>
          </a:p>
          <a:p>
            <a:pPr>
              <a:lnSpc>
                <a:spcPct val="90000"/>
              </a:lnSpc>
            </a:pPr>
            <a:endParaRPr lang="en-US" altLang="zh-CN" sz="2800" b="1" dirty="0"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altLang="zh-CN" b="1" dirty="0">
                <a:latin typeface="Comic Sans MS" pitchFamily="66" charset="0"/>
              </a:rPr>
              <a:t>induce ‘remission’ -</a:t>
            </a:r>
            <a:r>
              <a:rPr lang="en-US" b="1" dirty="0"/>
              <a:t> </a:t>
            </a:r>
            <a:r>
              <a:rPr lang="en-US" sz="2200" b="1" dirty="0"/>
              <a:t>slowing of disease</a:t>
            </a:r>
            <a:endParaRPr lang="en-US" dirty="0"/>
          </a:p>
          <a:p>
            <a:pPr>
              <a:lnSpc>
                <a:spcPct val="90000"/>
              </a:lnSpc>
            </a:pPr>
            <a:endParaRPr lang="en-US" altLang="zh-CN" sz="2800" b="1" dirty="0"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altLang="zh-CN" b="1" dirty="0">
                <a:latin typeface="Comic Sans MS" pitchFamily="66" charset="0"/>
              </a:rPr>
              <a:t>cure.</a:t>
            </a:r>
          </a:p>
          <a:p>
            <a:pPr>
              <a:lnSpc>
                <a:spcPct val="120000"/>
              </a:lnSpc>
            </a:pPr>
            <a:endParaRPr lang="en-US" altLang="zh-CN" sz="2800" b="1" dirty="0">
              <a:latin typeface="Comic Sans MS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A288-B5B9-4F19-9036-F684372AD31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latin typeface="Century Gothic" pitchFamily="34" charset="0"/>
              </a:rPr>
              <a:t>CLASSIFICATION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914400"/>
            <a:ext cx="4419600" cy="5105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768350" indent="-711200" eaLnBrk="1" hangingPunct="1">
              <a:buFont typeface="Wingdings" pitchFamily="2" charset="2"/>
              <a:buAutoNum type="romanUcPeriod"/>
              <a:defRPr/>
            </a:pPr>
            <a:r>
              <a:rPr lang="en-US" sz="2000" b="1" dirty="0">
                <a:solidFill>
                  <a:srgbClr val="F81B04"/>
                </a:solidFill>
              </a:rPr>
              <a:t>ALKYLATING AGENTS</a:t>
            </a:r>
          </a:p>
          <a:p>
            <a:pPr marL="1168400" lvl="1" indent="-711200" eaLnBrk="1" hangingPunct="1">
              <a:buFont typeface="Wingdings" pitchFamily="2" charset="2"/>
              <a:buAutoNum type="alphaUcPeriod"/>
              <a:defRPr/>
            </a:pPr>
            <a:r>
              <a:rPr lang="en-US" sz="2000" dirty="0"/>
              <a:t>Nitrogen Mustards: </a:t>
            </a:r>
            <a:r>
              <a:rPr lang="en-US" sz="17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Cyclophosphamide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168400" lvl="1" indent="-711200" eaLnBrk="1" hangingPunct="1">
              <a:buFont typeface="Wingdings" pitchFamily="2" charset="2"/>
              <a:buAutoNum type="alphaUcPeriod"/>
              <a:defRPr/>
            </a:pPr>
            <a:r>
              <a:rPr lang="en-US" sz="2000" dirty="0"/>
              <a:t>Alkyl </a:t>
            </a:r>
            <a:r>
              <a:rPr lang="en-US" sz="2000" dirty="0" err="1"/>
              <a:t>Sulfonates</a:t>
            </a:r>
            <a:r>
              <a:rPr lang="en-US" sz="2000" dirty="0"/>
              <a:t>: </a:t>
            </a: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Busulfan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168400" lvl="1" indent="-711200" eaLnBrk="1" hangingPunct="1">
              <a:buFont typeface="Wingdings" pitchFamily="2" charset="2"/>
              <a:buAutoNum type="alphaUcPeriod"/>
              <a:defRPr/>
            </a:pPr>
            <a:r>
              <a:rPr lang="en-US" sz="2000" dirty="0" err="1"/>
              <a:t>Nitrosoureas</a:t>
            </a:r>
            <a:r>
              <a:rPr lang="en-US" sz="2000" dirty="0"/>
              <a:t>: </a:t>
            </a: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Carmustine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, </a:t>
            </a: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Lomustine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Streptozocin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212850" lvl="1" indent="-812800" eaLnBrk="1" hangingPunct="1">
              <a:buFont typeface="Wingdings" pitchFamily="2" charset="2"/>
              <a:buAutoNum type="alphaUcPeriod"/>
              <a:defRPr/>
            </a:pPr>
            <a:r>
              <a:rPr lang="en-US" sz="2000" dirty="0" err="1"/>
              <a:t>Ethylenimines</a:t>
            </a:r>
            <a:endParaRPr lang="en-US" sz="2000" dirty="0"/>
          </a:p>
          <a:p>
            <a:pPr marL="1212850" lvl="1" indent="-812800" eaLnBrk="1" hangingPunct="1">
              <a:buFont typeface="Wingdings" pitchFamily="2" charset="2"/>
              <a:buAutoNum type="alphaUcPeriod"/>
              <a:defRPr/>
            </a:pPr>
            <a:r>
              <a:rPr lang="en-US" sz="2000" dirty="0" err="1"/>
              <a:t>Triazenes</a:t>
            </a:r>
            <a:r>
              <a:rPr lang="en-US" sz="2000" dirty="0"/>
              <a:t>: </a:t>
            </a: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Dacarbazine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768350" indent="-711200" eaLnBrk="1" hangingPunct="1">
              <a:buFont typeface="Wingdings" pitchFamily="2" charset="2"/>
              <a:buAutoNum type="romanUcPeriod"/>
              <a:defRPr/>
            </a:pPr>
            <a:r>
              <a:rPr lang="en-US" sz="2000" b="1" dirty="0">
                <a:solidFill>
                  <a:srgbClr val="F81B04"/>
                </a:solidFill>
              </a:rPr>
              <a:t>ANTI-METABOLITE</a:t>
            </a:r>
          </a:p>
          <a:p>
            <a:pPr marL="1212850" lvl="1" indent="-812800" eaLnBrk="1" hangingPunct="1">
              <a:buFont typeface="+mj-lt"/>
              <a:buAutoNum type="alphaUcPeriod"/>
              <a:defRPr/>
            </a:pPr>
            <a:r>
              <a:rPr lang="en-US" sz="2000" b="1" dirty="0" err="1"/>
              <a:t>Folate</a:t>
            </a:r>
            <a:r>
              <a:rPr lang="en-US" sz="2000" b="1" dirty="0"/>
              <a:t> Antagonist</a:t>
            </a:r>
          </a:p>
          <a:p>
            <a:pPr marL="2025650" lvl="3" indent="-711200" eaLnBrk="1" hangingPunct="1">
              <a:buFont typeface="Wingdings" pitchFamily="2" charset="2"/>
              <a:buChar char="Ø"/>
              <a:defRPr/>
            </a:pP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Methotrexate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212850" lvl="1" indent="-812800" eaLnBrk="1" hangingPunct="1">
              <a:buNone/>
              <a:defRPr/>
            </a:pPr>
            <a:r>
              <a:rPr lang="en-US" sz="2000" b="1" dirty="0"/>
              <a:t>B. 	</a:t>
            </a:r>
            <a:r>
              <a:rPr lang="en-US" sz="2000" b="1" dirty="0" err="1"/>
              <a:t>Purine</a:t>
            </a:r>
            <a:r>
              <a:rPr lang="en-US" sz="2000" b="1" dirty="0"/>
              <a:t> Analogues</a:t>
            </a:r>
          </a:p>
          <a:p>
            <a:pPr marL="1568450" lvl="2" indent="-711200" eaLnBrk="1" hangingPunct="1">
              <a:buFont typeface="Wingdings" pitchFamily="2" charset="2"/>
              <a:buChar char="Ø"/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Thioguanine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(6-TG), </a:t>
            </a: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Mercaptopurine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(6-MP)</a:t>
            </a:r>
          </a:p>
          <a:p>
            <a:pPr marL="1212850" lvl="1" indent="-812800" eaLnBrk="1" hangingPunct="1">
              <a:buNone/>
              <a:defRPr/>
            </a:pPr>
            <a:r>
              <a:rPr lang="en-US" sz="2000" dirty="0"/>
              <a:t>C. 	</a:t>
            </a:r>
            <a:r>
              <a:rPr lang="en-US" sz="2000" b="1" dirty="0" err="1"/>
              <a:t>Pyrimidine</a:t>
            </a:r>
            <a:r>
              <a:rPr lang="en-US" sz="2000" b="1" dirty="0"/>
              <a:t> Analogues</a:t>
            </a:r>
          </a:p>
          <a:p>
            <a:pPr marL="1568450" lvl="2" indent="-711200" eaLnBrk="1" hangingPunct="1">
              <a:buFont typeface="Wingdings" pitchFamily="2" charset="2"/>
              <a:buChar char="Ø"/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Cytarabine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Fluorouracil (5-FU)</a:t>
            </a:r>
          </a:p>
          <a:p>
            <a:pPr marL="1212850" lvl="1" indent="-812800" eaLnBrk="1" hangingPunct="1">
              <a:buNone/>
              <a:defRPr/>
            </a:pPr>
            <a:endParaRPr lang="en-US" sz="2000" dirty="0">
              <a:solidFill>
                <a:schemeClr val="accent5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858603" y="914400"/>
            <a:ext cx="4132997" cy="5105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8350" indent="-71120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>
                <a:solidFill>
                  <a:srgbClr val="F81B04"/>
                </a:solidFill>
              </a:rPr>
              <a:t>III. ANTIBIOTICS</a:t>
            </a:r>
          </a:p>
          <a:p>
            <a:pPr marL="1168400" lvl="1" indent="-711200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2000" dirty="0"/>
              <a:t>Anthracyclines</a:t>
            </a:r>
          </a:p>
          <a:p>
            <a:pPr marL="1981200" lvl="3" indent="-609600" fontAlgn="auto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Doxorubicin,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Daunorubicin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Idarubicin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168400" lvl="1" indent="-711200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2000" dirty="0" err="1"/>
              <a:t>Bleomycins</a:t>
            </a:r>
            <a:endParaRPr lang="en-US" sz="2000" dirty="0"/>
          </a:p>
          <a:p>
            <a:pPr marL="1168400" lvl="1" indent="-711200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2000" dirty="0" err="1"/>
              <a:t>Mitomycin</a:t>
            </a:r>
            <a:endParaRPr lang="en-US" sz="2000" dirty="0"/>
          </a:p>
          <a:p>
            <a:pPr marL="1168400" lvl="1" indent="-711200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2000" dirty="0" err="1"/>
              <a:t>Dactinomycin</a:t>
            </a:r>
            <a:endParaRPr lang="en-US" sz="2000" dirty="0"/>
          </a:p>
          <a:p>
            <a:pPr marL="812800" indent="-812800" fontAlgn="auto">
              <a:spcAft>
                <a:spcPts val="0"/>
              </a:spcAft>
              <a:buFontTx/>
              <a:buAutoNum type="romanUcPeriod" startAt="4"/>
              <a:defRPr/>
            </a:pPr>
            <a:r>
              <a:rPr lang="en-US" sz="1800" b="1" dirty="0">
                <a:solidFill>
                  <a:srgbClr val="F81B04"/>
                </a:solidFill>
              </a:rPr>
              <a:t>PLANT-DERIVED PRODUCTS</a:t>
            </a:r>
          </a:p>
          <a:p>
            <a:pPr marL="1168400" lvl="1" indent="-711200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2000" dirty="0" err="1"/>
              <a:t>Vinca</a:t>
            </a:r>
            <a:r>
              <a:rPr lang="en-US" sz="2000" dirty="0"/>
              <a:t> Alkaloids: 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Vincristine, Vinblastine</a:t>
            </a:r>
          </a:p>
          <a:p>
            <a:pPr marL="1168400" lvl="1" indent="-711200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2000" dirty="0" err="1"/>
              <a:t>Epipodophyllotoxins</a:t>
            </a:r>
            <a:r>
              <a:rPr lang="en-US" sz="2000" dirty="0"/>
              <a:t>: 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Etoposide, </a:t>
            </a: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Teniposide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168400" lvl="1" indent="-711200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2000" dirty="0" err="1"/>
              <a:t>Taxanes</a:t>
            </a:r>
            <a:r>
              <a:rPr lang="en-US" sz="2000" dirty="0"/>
              <a:t>: 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Paclitaxel</a:t>
            </a:r>
          </a:p>
          <a:p>
            <a:pPr marL="812800" indent="-812800" fontAlgn="auto">
              <a:spcAft>
                <a:spcPts val="0"/>
              </a:spcAft>
              <a:buClr>
                <a:schemeClr val="tx1"/>
              </a:buClr>
              <a:buFontTx/>
              <a:buAutoNum type="romanUcPeriod" startAt="4"/>
              <a:defRPr/>
            </a:pPr>
            <a:r>
              <a:rPr lang="en-US" sz="2000" b="1" dirty="0">
                <a:solidFill>
                  <a:srgbClr val="F81B04"/>
                </a:solidFill>
              </a:rPr>
              <a:t>ENZYMES</a:t>
            </a:r>
          </a:p>
          <a:p>
            <a:pPr marL="1168400" lvl="1" indent="-711200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2000" dirty="0"/>
              <a:t>L-</a:t>
            </a:r>
            <a:r>
              <a:rPr lang="en-US" sz="2000" dirty="0" err="1"/>
              <a:t>Asparaginase</a:t>
            </a:r>
            <a:endParaRPr lang="en-US" sz="2000" dirty="0"/>
          </a:p>
          <a:p>
            <a:pPr marL="1168400" lvl="1" indent="-711200" fontAlgn="auto">
              <a:spcAft>
                <a:spcPts val="0"/>
              </a:spcAft>
              <a:buFont typeface="Wingdings 2"/>
              <a:buNone/>
              <a:defRPr/>
            </a:pPr>
            <a:endParaRPr lang="en-US" sz="2000" dirty="0"/>
          </a:p>
          <a:p>
            <a:pPr marL="1168400" lvl="1" indent="-711200" fontAlgn="auto">
              <a:spcAft>
                <a:spcPts val="0"/>
              </a:spcAft>
              <a:buFontTx/>
              <a:buAutoNum type="romanUcPeriod" startAt="3"/>
              <a:defRPr/>
            </a:pPr>
            <a:endParaRPr lang="en-US" sz="2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A288-B5B9-4F19-9036-F684372AD31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304800"/>
            <a:ext cx="7239000" cy="5905500"/>
          </a:xfrm>
        </p:spPr>
        <p:txBody>
          <a:bodyPr/>
          <a:lstStyle/>
          <a:p>
            <a:pPr marL="812800" indent="-812800" eaLnBrk="1" hangingPunct="1">
              <a:buFontTx/>
              <a:buAutoNum type="romanUcPeriod" startAt="6"/>
              <a:defRPr/>
            </a:pPr>
            <a:r>
              <a:rPr lang="en-US" sz="2400" b="1" dirty="0">
                <a:solidFill>
                  <a:srgbClr val="F81B04"/>
                </a:solidFill>
              </a:rPr>
              <a:t>HORMONAL AGENTS</a:t>
            </a:r>
          </a:p>
          <a:p>
            <a:pPr marL="1168400" lvl="1" indent="-711200" eaLnBrk="1" hangingPunct="1">
              <a:buFontTx/>
              <a:buAutoNum type="alphaUcPeriod"/>
              <a:defRPr/>
            </a:pPr>
            <a:r>
              <a:rPr lang="en-US" sz="2400" dirty="0"/>
              <a:t>Glucocorticoids</a:t>
            </a:r>
          </a:p>
          <a:p>
            <a:pPr marL="1168400" lvl="1" indent="-711200" eaLnBrk="1" hangingPunct="1">
              <a:buFontTx/>
              <a:buAutoNum type="alphaUcPeriod"/>
              <a:defRPr/>
            </a:pPr>
            <a:r>
              <a:rPr lang="en-US" sz="2400" dirty="0"/>
              <a:t>Estrogens/Anti-estrogen</a:t>
            </a:r>
          </a:p>
          <a:p>
            <a:pPr marL="1524000" lvl="2" indent="-609600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Tamoxifen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Estramustine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phosphate</a:t>
            </a:r>
          </a:p>
          <a:p>
            <a:pPr marL="1168400" lvl="1" indent="-711200" eaLnBrk="1" hangingPunct="1">
              <a:buFontTx/>
              <a:buAutoNum type="alphaUcPeriod"/>
              <a:defRPr/>
            </a:pPr>
            <a:r>
              <a:rPr lang="en-US" sz="2400" dirty="0"/>
              <a:t>Androgens/Anti-androgens: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Flutamide</a:t>
            </a:r>
            <a:endParaRPr lang="en-US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168400" lvl="1" indent="-711200" eaLnBrk="1" hangingPunct="1">
              <a:buFontTx/>
              <a:buAutoNum type="alphaUcPeriod"/>
              <a:defRPr/>
            </a:pPr>
            <a:r>
              <a:rPr lang="en-US" sz="2400" dirty="0" err="1"/>
              <a:t>Progestins</a:t>
            </a:r>
            <a:endParaRPr lang="en-US" sz="2400" dirty="0"/>
          </a:p>
          <a:p>
            <a:pPr marL="1168400" lvl="1" indent="-711200" eaLnBrk="1" hangingPunct="1">
              <a:buFontTx/>
              <a:buAutoNum type="alphaUcPeriod"/>
              <a:defRPr/>
            </a:pPr>
            <a:r>
              <a:rPr lang="en-US" sz="2400" dirty="0"/>
              <a:t>LH-RH Antagonist: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Buserelin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Lueprolide</a:t>
            </a:r>
            <a:endParaRPr lang="en-US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168400" lvl="1" indent="-711200" eaLnBrk="1" hangingPunct="1">
              <a:buFontTx/>
              <a:buAutoNum type="alphaUcPeriod"/>
              <a:defRPr/>
            </a:pPr>
            <a:r>
              <a:rPr lang="en-US" sz="2400" dirty="0" err="1"/>
              <a:t>Octreotide</a:t>
            </a:r>
            <a:r>
              <a:rPr lang="en-US" sz="2400" dirty="0"/>
              <a:t> acetate</a:t>
            </a:r>
          </a:p>
          <a:p>
            <a:pPr marL="812800" indent="-812800" eaLnBrk="1" hangingPunct="1">
              <a:lnSpc>
                <a:spcPct val="90000"/>
              </a:lnSpc>
              <a:buClr>
                <a:schemeClr val="tx1"/>
              </a:buClr>
              <a:buFontTx/>
              <a:buAutoNum type="romanUcPeriod" startAt="7"/>
              <a:defRPr/>
            </a:pPr>
            <a:r>
              <a:rPr lang="en-US" sz="2400" b="1" dirty="0">
                <a:solidFill>
                  <a:srgbClr val="F81B04"/>
                </a:solidFill>
              </a:rPr>
              <a:t>IMMUNOMODULATING AGENTS</a:t>
            </a:r>
          </a:p>
          <a:p>
            <a:pPr marL="1568450" lvl="2" indent="-711200" eaLnBrk="1" hangingPunct="1">
              <a:lnSpc>
                <a:spcPct val="90000"/>
              </a:lnSpc>
              <a:buFontTx/>
              <a:buAutoNum type="alphaUcPeriod"/>
              <a:defRPr/>
            </a:pPr>
            <a:r>
              <a:rPr lang="en-US" dirty="0" err="1"/>
              <a:t>Levamisole</a:t>
            </a:r>
            <a:endParaRPr lang="en-US" dirty="0"/>
          </a:p>
          <a:p>
            <a:pPr marL="1568450" lvl="2" indent="-711200" eaLnBrk="1" hangingPunct="1">
              <a:lnSpc>
                <a:spcPct val="90000"/>
              </a:lnSpc>
              <a:buFontTx/>
              <a:buAutoNum type="alphaUcPeriod"/>
              <a:defRPr/>
            </a:pPr>
            <a:r>
              <a:rPr lang="en-US" dirty="0" err="1"/>
              <a:t>Interferons</a:t>
            </a:r>
            <a:r>
              <a:rPr lang="en-US" dirty="0"/>
              <a:t>: 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Interferon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alfa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568450" lvl="2" indent="-711200" eaLnBrk="1" hangingPunct="1">
              <a:buFontTx/>
              <a:buAutoNum type="alphaUcPeriod"/>
              <a:defRPr/>
            </a:pPr>
            <a:r>
              <a:rPr lang="en-US" dirty="0"/>
              <a:t>Interleukins: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Aldesleukin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812800" indent="-812800" eaLnBrk="1" hangingPunct="1">
              <a:lnSpc>
                <a:spcPct val="90000"/>
              </a:lnSpc>
              <a:buFontTx/>
              <a:buAutoNum type="romanUcPeriod" startAt="7"/>
              <a:defRPr/>
            </a:pPr>
            <a:r>
              <a:rPr lang="en-US" sz="2400" b="1" dirty="0">
                <a:solidFill>
                  <a:srgbClr val="F81B04"/>
                </a:solidFill>
              </a:rPr>
              <a:t> MISCELLANEOUS AGENTS</a:t>
            </a:r>
          </a:p>
          <a:p>
            <a:pPr marL="812800" indent="-812800" eaLnBrk="1" hangingPunct="1">
              <a:lnSpc>
                <a:spcPct val="90000"/>
              </a:lnSpc>
              <a:buNone/>
              <a:defRPr/>
            </a:pPr>
            <a:r>
              <a:rPr lang="en-US" sz="2400" dirty="0"/>
              <a:t>	</a:t>
            </a:r>
            <a:r>
              <a:rPr lang="en-US" sz="2400" dirty="0" err="1"/>
              <a:t>Hydroxyurea</a:t>
            </a:r>
            <a:r>
              <a:rPr lang="en-US" sz="2400" dirty="0"/>
              <a:t>, </a:t>
            </a:r>
            <a:r>
              <a:rPr lang="en-US" sz="2400" dirty="0" err="1"/>
              <a:t>Procarbazine</a:t>
            </a:r>
            <a:r>
              <a:rPr lang="en-US" sz="2400" dirty="0"/>
              <a:t>, </a:t>
            </a:r>
            <a:r>
              <a:rPr lang="en-US" sz="2400" dirty="0" err="1"/>
              <a:t>Mitotane</a:t>
            </a:r>
            <a:r>
              <a:rPr lang="en-US" sz="2400" dirty="0"/>
              <a:t>, </a:t>
            </a:r>
            <a:r>
              <a:rPr lang="en-US" sz="2400" dirty="0" err="1"/>
              <a:t>Cisplatin</a:t>
            </a:r>
            <a:r>
              <a:rPr lang="en-US" sz="2400" dirty="0"/>
              <a:t>, </a:t>
            </a:r>
            <a:r>
              <a:rPr lang="en-US" sz="2400" dirty="0" err="1"/>
              <a:t>Carboplatin</a:t>
            </a:r>
            <a:endParaRPr lang="en-US" sz="2400" dirty="0"/>
          </a:p>
          <a:p>
            <a:pPr marL="1568450" lvl="2" indent="-711200" eaLnBrk="1" hangingPunct="1">
              <a:buNone/>
              <a:defRPr/>
            </a:pP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168400" lvl="1" indent="-711200" eaLnBrk="1" hangingPunct="1">
              <a:buNone/>
              <a:defRPr/>
            </a:pPr>
            <a:endParaRPr lang="en-US" sz="2400" dirty="0"/>
          </a:p>
          <a:p>
            <a:pPr marL="1168400" lvl="1" indent="-711200" eaLnBrk="1" hangingPunct="1">
              <a:buFontTx/>
              <a:buNone/>
              <a:defRPr/>
            </a:pP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A288-B5B9-4F19-9036-F684372AD31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chemeClr val="tx1"/>
                </a:solidFill>
              </a:rPr>
              <a:t>PHASE SPECIFIC DRUGS</a:t>
            </a:r>
          </a:p>
        </p:txBody>
      </p:sp>
      <p:graphicFrame>
        <p:nvGraphicFramePr>
          <p:cNvPr id="107558" name="Group 3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26602553"/>
              </p:ext>
            </p:extLst>
          </p:nvPr>
        </p:nvGraphicFramePr>
        <p:xfrm>
          <a:off x="838200" y="1066800"/>
          <a:ext cx="7848600" cy="5067648"/>
        </p:xfrm>
        <a:graphic>
          <a:graphicData uri="http://schemas.openxmlformats.org/drawingml/2006/table">
            <a:tbl>
              <a:tblPr/>
              <a:tblGrid>
                <a:gridCol w="39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CELL CYCLE SPECIFIC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CELL CYCLE NON SPECIFIC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 Phase: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Cytosine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arabinoside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, 6-MP,MTX,5-Fu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Alkylating agents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5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 Phase: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Vincristine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Vinblastine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Paclitaxel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Taxol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Taxotere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Antibiotics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G2 Phase: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Bleomycin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Nitrosoureas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0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G1 Phase: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5-Fu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Cisplatin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Procarbazine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A288-B5B9-4F19-9036-F684372AD31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latin typeface="Century Gothic" pitchFamily="34" charset="0"/>
              </a:rPr>
              <a:t>Mode of Action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marL="990600" lvl="1" indent="-533400" algn="just" eaLnBrk="1" hangingPunct="1">
              <a:buFont typeface="Wingdings" pitchFamily="2" charset="2"/>
              <a:buChar char="q"/>
              <a:defRPr/>
            </a:pPr>
            <a:r>
              <a:rPr lang="en-US" sz="3200" dirty="0">
                <a:solidFill>
                  <a:srgbClr val="F81B04"/>
                </a:solidFill>
              </a:rPr>
              <a:t>ALKYLATING AGENTS</a:t>
            </a:r>
          </a:p>
          <a:p>
            <a:pPr marL="590550" indent="-533400" algn="just" eaLnBrk="1" hangingPunct="1">
              <a:buFont typeface="Wingdings" pitchFamily="2" charset="2"/>
              <a:buChar char="Ø"/>
              <a:defRPr/>
            </a:pPr>
            <a:r>
              <a:rPr lang="en-US" sz="2800" dirty="0"/>
              <a:t>The agents form reactive molecular species that alkylate nucleophilic groups on DNA bases, particularly the N-7 position of 	guanine.</a:t>
            </a:r>
          </a:p>
          <a:p>
            <a:pPr marL="590550" indent="-533400" algn="just" eaLnBrk="1" hangingPunct="1">
              <a:buFont typeface="Wingdings" pitchFamily="2" charset="2"/>
              <a:buChar char="Ø"/>
              <a:defRPr/>
            </a:pPr>
            <a:r>
              <a:rPr lang="en-US" sz="2800" dirty="0"/>
              <a:t>This leads to cross-linking of bases, </a:t>
            </a:r>
            <a:r>
              <a:rPr lang="en-US" sz="2800" dirty="0">
                <a:solidFill>
                  <a:srgbClr val="FF0000"/>
                </a:solidFill>
              </a:rPr>
              <a:t>abnormal base pairing</a:t>
            </a:r>
            <a:r>
              <a:rPr lang="en-US" sz="2800" dirty="0"/>
              <a:t>, and </a:t>
            </a:r>
            <a:r>
              <a:rPr lang="en-US" sz="2800" dirty="0">
                <a:solidFill>
                  <a:srgbClr val="FF0000"/>
                </a:solidFill>
              </a:rPr>
              <a:t>DNA strand breakage</a:t>
            </a:r>
            <a:r>
              <a:rPr lang="en-US" sz="2800" dirty="0"/>
              <a:t>.</a:t>
            </a:r>
            <a:endParaRPr lang="en-US" sz="3600" dirty="0">
              <a:solidFill>
                <a:srgbClr val="F81B04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A288-B5B9-4F19-9036-F684372AD31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304800"/>
            <a:ext cx="8229600" cy="5867400"/>
          </a:xfrm>
        </p:spPr>
        <p:txBody>
          <a:bodyPr/>
          <a:lstStyle/>
          <a:p>
            <a:pPr marL="609600" indent="-609600" algn="just"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3600" b="1" dirty="0">
                <a:solidFill>
                  <a:srgbClr val="F81B04"/>
                </a:solidFill>
              </a:rPr>
              <a:t>ANTI-METABOLITES</a:t>
            </a:r>
          </a:p>
          <a:p>
            <a:pPr marL="990600" lvl="1" indent="-533400" algn="just" eaLnBrk="1" hangingPunct="1">
              <a:buFont typeface="Wingdings" pitchFamily="2" charset="2"/>
              <a:buAutoNum type="arabicPeriod"/>
              <a:defRPr/>
            </a:pPr>
            <a:r>
              <a:rPr lang="en-US" sz="2800" b="1" dirty="0">
                <a:solidFill>
                  <a:srgbClr val="FF33CC"/>
                </a:solidFill>
                <a:effectLst/>
              </a:rPr>
              <a:t>FOLATE ANTAGONIST:</a:t>
            </a:r>
          </a:p>
          <a:p>
            <a:pPr marL="609600" indent="-609600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dirty="0"/>
              <a:t>These agents </a:t>
            </a:r>
            <a:r>
              <a:rPr lang="en-US" sz="2800" dirty="0">
                <a:solidFill>
                  <a:srgbClr val="0070C0"/>
                </a:solidFill>
              </a:rPr>
              <a:t>competitively inhibits the binding of folic acid to the enzyme </a:t>
            </a:r>
            <a:r>
              <a:rPr lang="en-US" sz="2800" b="1" dirty="0" err="1">
                <a:solidFill>
                  <a:srgbClr val="0070C0"/>
                </a:solidFill>
              </a:rPr>
              <a:t>dihydrofolate</a:t>
            </a:r>
            <a:r>
              <a:rPr lang="en-US" sz="2800" b="1" dirty="0">
                <a:solidFill>
                  <a:srgbClr val="0070C0"/>
                </a:solidFill>
              </a:rPr>
              <a:t> reductase </a:t>
            </a:r>
            <a:r>
              <a:rPr lang="en-US" sz="2800" dirty="0"/>
              <a:t>and thus catalyzes the formation of </a:t>
            </a:r>
            <a:r>
              <a:rPr lang="en-US" sz="2800" dirty="0" err="1"/>
              <a:t>tetrahydrofolate</a:t>
            </a:r>
            <a:r>
              <a:rPr lang="en-US" sz="2800" dirty="0"/>
              <a:t>.</a:t>
            </a:r>
          </a:p>
          <a:p>
            <a:pPr marL="609600" indent="-609600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sz="2800" dirty="0"/>
          </a:p>
          <a:p>
            <a:pPr marL="609600" indent="-609600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dirty="0"/>
              <a:t>Tetrahydrofolate in turn converted to N5, N10 methylenetetrahydrofolate which is essential co-factor for the synthesis of thymidylate, purines, methionine and glycine.</a:t>
            </a:r>
          </a:p>
          <a:p>
            <a:pPr marL="609600" indent="-609600" algn="just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FF33CC"/>
                </a:solidFill>
              </a:rPr>
              <a:t>Block the biosynthesis of </a:t>
            </a:r>
            <a:r>
              <a:rPr lang="en-US" sz="2800" dirty="0" err="1">
                <a:solidFill>
                  <a:srgbClr val="FF33CC"/>
                </a:solidFill>
              </a:rPr>
              <a:t>thymidylate</a:t>
            </a:r>
            <a:r>
              <a:rPr lang="en-US" sz="2800" dirty="0">
                <a:solidFill>
                  <a:srgbClr val="FF33CC"/>
                </a:solidFill>
              </a:rPr>
              <a:t> and </a:t>
            </a:r>
            <a:r>
              <a:rPr lang="en-US" sz="2800" dirty="0" err="1">
                <a:solidFill>
                  <a:srgbClr val="FF33CC"/>
                </a:solidFill>
              </a:rPr>
              <a:t>purines</a:t>
            </a:r>
            <a:r>
              <a:rPr lang="en-US" sz="2800" dirty="0">
                <a:solidFill>
                  <a:srgbClr val="FF33CC"/>
                </a:solidFill>
              </a:rPr>
              <a:t> </a:t>
            </a:r>
            <a:r>
              <a:rPr lang="en-US" sz="2800" dirty="0"/>
              <a:t>resulting in inhibition of DNA synthesis.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A288-B5B9-4F19-9036-F684372AD31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762000"/>
            <a:ext cx="82296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          	Dihydrofolate reductase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Folic Acid                          		Tetrahydrofolate</a:t>
            </a:r>
          </a:p>
          <a:p>
            <a:pPr eaLnBrk="1" hangingPunct="1">
              <a:buNone/>
              <a:defRPr/>
            </a:pPr>
            <a:r>
              <a:rPr lang="en-US" dirty="0"/>
              <a:t>	(FH2) 		(-)                       (FH4)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                 		MTX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2705100" y="2506638"/>
            <a:ext cx="1752600" cy="242887"/>
          </a:xfrm>
          <a:prstGeom prst="rightArrow">
            <a:avLst>
              <a:gd name="adj1" fmla="val 50000"/>
              <a:gd name="adj2" fmla="val 901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 flipV="1">
            <a:off x="3429000" y="323224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5172600" y="3777552"/>
            <a:ext cx="1319214" cy="228600"/>
          </a:xfrm>
          <a:prstGeom prst="rightArrow">
            <a:avLst>
              <a:gd name="adj1" fmla="val 50000"/>
              <a:gd name="adj2" fmla="val 901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62400" y="4952999"/>
            <a:ext cx="396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Thymidylate, purines synthesis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581400" y="1905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47800" y="152400"/>
            <a:ext cx="4297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81B04"/>
                </a:solidFill>
              </a:rPr>
              <a:t>ANTI-METABOLITES---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A288-B5B9-4F19-9036-F684372AD31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2209800"/>
            <a:ext cx="4683210" cy="384226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990600" lvl="1" indent="-533400" algn="just" eaLnBrk="1" hangingPunct="1">
              <a:buFontTx/>
              <a:buNone/>
              <a:defRPr/>
            </a:pPr>
            <a:r>
              <a:rPr lang="en-US" sz="2400" b="1" dirty="0"/>
              <a:t>	</a:t>
            </a:r>
          </a:p>
          <a:p>
            <a:pPr marL="990600" lvl="1" indent="-533400" algn="just" eaLnBrk="1" hangingPunct="1">
              <a:buFontTx/>
              <a:buNone/>
              <a:defRPr/>
            </a:pPr>
            <a:r>
              <a:rPr lang="en-US" sz="2400" b="1" dirty="0"/>
              <a:t>                         5-FU</a:t>
            </a:r>
          </a:p>
          <a:p>
            <a:pPr marL="990600" lvl="1" indent="-533400" algn="just" eaLnBrk="1" hangingPunct="1">
              <a:buFontTx/>
              <a:buNone/>
              <a:defRPr/>
            </a:pPr>
            <a:endParaRPr lang="en-US" sz="2400" b="1" dirty="0"/>
          </a:p>
          <a:p>
            <a:pPr marL="990600" lvl="1" indent="-533400" algn="just" eaLnBrk="1" hangingPunct="1">
              <a:buFontTx/>
              <a:buNone/>
              <a:defRPr/>
            </a:pPr>
            <a:r>
              <a:rPr lang="en-US" dirty="0" err="1"/>
              <a:t>Uridylate</a:t>
            </a:r>
            <a:r>
              <a:rPr lang="en-US" dirty="0"/>
              <a:t>        </a:t>
            </a:r>
            <a:r>
              <a:rPr lang="en-US" dirty="0">
                <a:latin typeface="Century Gothic"/>
              </a:rPr>
              <a:t>­</a:t>
            </a:r>
            <a:r>
              <a:rPr lang="en-US" dirty="0"/>
              <a:t>                </a:t>
            </a:r>
            <a:r>
              <a:rPr lang="en-US" dirty="0" err="1"/>
              <a:t>Thymidylate</a:t>
            </a:r>
            <a:endParaRPr lang="en-US" dirty="0"/>
          </a:p>
          <a:p>
            <a:pPr marL="990600" lvl="1" indent="-533400" algn="just" eaLnBrk="1" hangingPunct="1">
              <a:buFontTx/>
              <a:buNone/>
              <a:defRPr/>
            </a:pPr>
            <a:r>
              <a:rPr lang="en-US" dirty="0"/>
              <a:t>(</a:t>
            </a:r>
            <a:r>
              <a:rPr lang="en-US" dirty="0" err="1"/>
              <a:t>dUMP</a:t>
            </a:r>
            <a:r>
              <a:rPr lang="en-US" dirty="0"/>
              <a:t>)                           (</a:t>
            </a:r>
            <a:r>
              <a:rPr lang="en-US" dirty="0" err="1"/>
              <a:t>dTMP</a:t>
            </a:r>
            <a:r>
              <a:rPr lang="en-US" dirty="0"/>
              <a:t>) </a:t>
            </a:r>
          </a:p>
          <a:p>
            <a:pPr marL="990600" lvl="1" indent="-533400" algn="just" eaLnBrk="1" hangingPunct="1">
              <a:buFontTx/>
              <a:buNone/>
              <a:defRPr/>
            </a:pPr>
            <a:r>
              <a:rPr lang="en-US" dirty="0"/>
              <a:t>                      </a:t>
            </a:r>
          </a:p>
          <a:p>
            <a:pPr marL="990600" lvl="1" indent="-533400" algn="just" eaLnBrk="1" hangingPunct="1">
              <a:buFontTx/>
              <a:buNone/>
              <a:defRPr/>
            </a:pPr>
            <a:r>
              <a:rPr lang="en-US" dirty="0"/>
              <a:t>                </a:t>
            </a:r>
            <a:r>
              <a:rPr lang="en-US" dirty="0" err="1"/>
              <a:t>Thymdylate</a:t>
            </a:r>
            <a:r>
              <a:rPr lang="en-US" dirty="0"/>
              <a:t> </a:t>
            </a:r>
            <a:r>
              <a:rPr lang="en-US" dirty="0" err="1"/>
              <a:t>synthetase</a:t>
            </a:r>
            <a:endParaRPr lang="en-US" dirty="0"/>
          </a:p>
        </p:txBody>
      </p:sp>
      <p:sp>
        <p:nvSpPr>
          <p:cNvPr id="34820" name="AutoShape 11"/>
          <p:cNvSpPr>
            <a:spLocks noChangeArrowheads="1"/>
          </p:cNvSpPr>
          <p:nvPr/>
        </p:nvSpPr>
        <p:spPr bwMode="auto">
          <a:xfrm>
            <a:off x="1905000" y="4038600"/>
            <a:ext cx="1585913" cy="242887"/>
          </a:xfrm>
          <a:prstGeom prst="rightArrow">
            <a:avLst>
              <a:gd name="adj1" fmla="val 50000"/>
              <a:gd name="adj2" fmla="val 816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Line 12"/>
          <p:cNvSpPr>
            <a:spLocks noChangeShapeType="1"/>
          </p:cNvSpPr>
          <p:nvPr/>
        </p:nvSpPr>
        <p:spPr bwMode="auto">
          <a:xfrm flipV="1">
            <a:off x="2895600" y="4245732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2895600" y="310714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0" y="304800"/>
            <a:ext cx="2930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81B04"/>
                </a:solidFill>
              </a:rPr>
              <a:t>ANTI-METABOLITES----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" y="657832"/>
            <a:ext cx="838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 algn="just" eaLnBrk="1" hangingPunct="1">
              <a:buNone/>
              <a:defRPr/>
            </a:pPr>
            <a:r>
              <a:rPr lang="en-US" sz="2000" b="1" dirty="0">
                <a:solidFill>
                  <a:srgbClr val="FF33CC"/>
                </a:solidFill>
              </a:rPr>
              <a:t>2. PYRIMIDINE ANALOGUES</a:t>
            </a:r>
          </a:p>
          <a:p>
            <a:pPr marL="990600" lvl="1" indent="-533400" algn="just" eaLnBrk="1" hangingPunct="1">
              <a:buNone/>
              <a:defRPr/>
            </a:pPr>
            <a:endParaRPr lang="en-US" sz="1400" b="1" dirty="0">
              <a:solidFill>
                <a:srgbClr val="FF33CC"/>
              </a:solidFill>
            </a:endParaRPr>
          </a:p>
          <a:p>
            <a:pPr marL="533400" indent="-533400" algn="just" eaLnBrk="1" hangingPunct="1">
              <a:buFont typeface="Wingdings" panose="05000000000000000000" pitchFamily="2" charset="2"/>
              <a:buChar char="q"/>
              <a:defRPr/>
            </a:pPr>
            <a:r>
              <a:rPr lang="en-US" sz="1600" b="1" dirty="0"/>
              <a:t>The active metabolite that inhibit DNA synthesis is the </a:t>
            </a:r>
            <a:r>
              <a:rPr lang="en-US" sz="1600" b="1" dirty="0" err="1"/>
              <a:t>deoxyribonucleotides</a:t>
            </a:r>
            <a:r>
              <a:rPr lang="en-US" sz="1600" b="1" dirty="0"/>
              <a:t> 5-fluoro-2-deoxyuridine 5-phosphate.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6610" y="2209800"/>
            <a:ext cx="3393990" cy="3657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A288-B5B9-4F19-9036-F684372AD31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304800"/>
            <a:ext cx="8382000" cy="6096000"/>
          </a:xfrm>
        </p:spPr>
        <p:txBody>
          <a:bodyPr>
            <a:normAutofit/>
          </a:bodyPr>
          <a:lstStyle/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800" dirty="0"/>
              <a:t> </a:t>
            </a:r>
            <a:r>
              <a:rPr lang="en-US" sz="2800" b="1" dirty="0">
                <a:effectLst/>
              </a:rPr>
              <a:t>ANTIBIOTICS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>
              <a:effectLst/>
            </a:endParaRPr>
          </a:p>
          <a:p>
            <a:pPr lvl="1" algn="just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dirty="0"/>
              <a:t>It binds to DNA and inhibit the synthesis of both DNA &amp; RNA.</a:t>
            </a:r>
          </a:p>
          <a:p>
            <a:pPr lvl="1" algn="just" eaLnBrk="1" hangingPunct="1">
              <a:lnSpc>
                <a:spcPct val="90000"/>
              </a:lnSpc>
              <a:buFontTx/>
              <a:buChar char="-"/>
              <a:defRPr/>
            </a:pPr>
            <a:endParaRPr lang="en-US" sz="2800" dirty="0"/>
          </a:p>
          <a:p>
            <a:pPr lvl="1" algn="just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dirty="0"/>
              <a:t>Its cytotoxic action is mediated by Topoisomerase II.</a:t>
            </a:r>
          </a:p>
          <a:p>
            <a:pPr lvl="1" algn="just" eaLnBrk="1" hangingPunct="1">
              <a:lnSpc>
                <a:spcPct val="90000"/>
              </a:lnSpc>
              <a:buFontTx/>
              <a:buChar char="-"/>
              <a:defRPr/>
            </a:pPr>
            <a:endParaRPr lang="en-US" sz="2800" dirty="0"/>
          </a:p>
          <a:p>
            <a:pPr lvl="1" algn="just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dirty="0"/>
              <a:t>The drug </a:t>
            </a:r>
            <a:r>
              <a:rPr lang="en-US" sz="2800" dirty="0" err="1"/>
              <a:t>interplace</a:t>
            </a:r>
            <a:r>
              <a:rPr lang="en-US" sz="2800" dirty="0"/>
              <a:t> in the DNA and </a:t>
            </a:r>
            <a:r>
              <a:rPr lang="en-US" sz="2800" dirty="0" err="1"/>
              <a:t>stablize</a:t>
            </a:r>
            <a:r>
              <a:rPr lang="en-US" sz="2800" dirty="0"/>
              <a:t> the </a:t>
            </a:r>
            <a:r>
              <a:rPr lang="en-US" sz="2800" b="1" dirty="0">
                <a:solidFill>
                  <a:srgbClr val="FF0000"/>
                </a:solidFill>
              </a:rPr>
              <a:t>DNA topoisomerase II </a:t>
            </a:r>
          </a:p>
          <a:p>
            <a:pPr lvl="3" algn="just">
              <a:lnSpc>
                <a:spcPct val="90000"/>
              </a:lnSpc>
              <a:buFontTx/>
              <a:buChar char="-"/>
              <a:defRPr/>
            </a:pPr>
            <a:r>
              <a:rPr lang="en-US" sz="2800" dirty="0"/>
              <a:t>(the enzyme that prevent the DNA molecule to become enlarge during mitotic segregation during replication of the DNA helix)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A288-B5B9-4F19-9036-F684372AD31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/>
          </a:bodyPr>
          <a:lstStyle/>
          <a:p>
            <a:pPr lvl="1" algn="just" eaLnBrk="1" hangingPunct="1">
              <a:buFontTx/>
              <a:buNone/>
              <a:defRPr/>
            </a:pPr>
            <a:endParaRPr lang="en-US" dirty="0"/>
          </a:p>
          <a:p>
            <a:pPr lvl="1" algn="just" eaLnBrk="1" hangingPunct="1">
              <a:buFont typeface="Wingdings" pitchFamily="2" charset="2"/>
              <a:buChar char="q"/>
              <a:defRPr/>
            </a:pPr>
            <a:r>
              <a:rPr lang="en-US" sz="3200" dirty="0"/>
              <a:t> </a:t>
            </a:r>
            <a:r>
              <a:rPr lang="en-US" sz="3200" b="1" dirty="0">
                <a:solidFill>
                  <a:schemeClr val="accent2"/>
                </a:solidFill>
              </a:rPr>
              <a:t>ANTI-MITOTIC (PLANT DERIVED)</a:t>
            </a:r>
          </a:p>
          <a:p>
            <a:pPr lvl="1" algn="just" eaLnBrk="1" hangingPunct="1">
              <a:buFont typeface="Wingdings" pitchFamily="2" charset="2"/>
              <a:buNone/>
              <a:defRPr/>
            </a:pPr>
            <a:endParaRPr lang="en-US" sz="3200" dirty="0"/>
          </a:p>
          <a:p>
            <a:pPr lvl="1" algn="just" eaLnBrk="1" hangingPunct="1">
              <a:buFontTx/>
              <a:buChar char="-"/>
              <a:defRPr/>
            </a:pPr>
            <a:r>
              <a:rPr lang="en-US" sz="2800" dirty="0"/>
              <a:t>They have ability to bind specifically to </a:t>
            </a:r>
            <a:r>
              <a:rPr lang="en-US" sz="2800" dirty="0" err="1"/>
              <a:t>tubulin</a:t>
            </a:r>
            <a:r>
              <a:rPr lang="en-US" sz="2800" dirty="0"/>
              <a:t> and block its ability to polymerize with </a:t>
            </a:r>
            <a:r>
              <a:rPr lang="en-US" sz="2800" dirty="0" err="1"/>
              <a:t>tubulin</a:t>
            </a:r>
            <a:r>
              <a:rPr lang="en-US" sz="2800" dirty="0"/>
              <a:t> into microtubules. </a:t>
            </a:r>
          </a:p>
          <a:p>
            <a:pPr lvl="1" algn="just" eaLnBrk="1" hangingPunct="1">
              <a:buFontTx/>
              <a:buChar char="-"/>
              <a:defRPr/>
            </a:pPr>
            <a:endParaRPr lang="en-US" sz="2800" dirty="0"/>
          </a:p>
          <a:p>
            <a:pPr lvl="1" algn="just" eaLnBrk="1" hangingPunct="1">
              <a:buFontTx/>
              <a:buChar char="-"/>
              <a:defRPr/>
            </a:pPr>
            <a:r>
              <a:rPr lang="en-US" sz="2800" dirty="0"/>
              <a:t>Cell division is arrested in metaphase. </a:t>
            </a:r>
          </a:p>
          <a:p>
            <a:pPr lvl="1" algn="just" eaLnBrk="1" hangingPunct="1">
              <a:buFontTx/>
              <a:buChar char="-"/>
              <a:defRPr/>
            </a:pPr>
            <a:endParaRPr lang="en-US" sz="2800" dirty="0"/>
          </a:p>
          <a:p>
            <a:pPr lvl="1" algn="just" eaLnBrk="1" hangingPunct="1">
              <a:buFontTx/>
              <a:buChar char="-"/>
              <a:defRPr/>
            </a:pPr>
            <a:r>
              <a:rPr lang="en-US" sz="2800" dirty="0"/>
              <a:t>Cells blocked in mitosis undergo changes characteristic of apoptosis.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A288-B5B9-4F19-9036-F684372AD31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At the end of this lecture you should be able to: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/>
              <a:t>Know the characteristics of cancer cells,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/>
              <a:t>the MOA of the classes of anticancer drugs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/>
              <a:t>Mechanisms of resistance to anticancer drugs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/>
              <a:t>Define the term Multidrug Resistance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/>
              <a:t>Know the advantages of combination chemotherapy,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/>
              <a:t>Identify adverse drug reactions of antineoplastic drugs</a:t>
            </a:r>
          </a:p>
          <a:p>
            <a:pPr marL="514350" indent="-51435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A288-B5B9-4F19-9036-F684372AD31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 lnSpcReduction="10000"/>
          </a:bodyPr>
          <a:lstStyle/>
          <a:p>
            <a:pPr lvl="1" algn="just" eaLnBrk="1" hangingPunct="1"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chemeClr val="accent2"/>
                </a:solidFill>
              </a:rPr>
              <a:t>ENZYMES</a:t>
            </a:r>
          </a:p>
          <a:p>
            <a:pPr lvl="1" algn="just" eaLnBrk="1" hangingPunct="1">
              <a:buFontTx/>
              <a:buChar char="-"/>
              <a:defRPr/>
            </a:pPr>
            <a:r>
              <a:rPr lang="en-US" sz="2800" b="1" dirty="0">
                <a:solidFill>
                  <a:schemeClr val="accent2"/>
                </a:solidFill>
              </a:rPr>
              <a:t>L-</a:t>
            </a:r>
            <a:r>
              <a:rPr lang="en-US" sz="2800" b="1" dirty="0" err="1">
                <a:solidFill>
                  <a:schemeClr val="accent2"/>
                </a:solidFill>
              </a:rPr>
              <a:t>asparaginase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catalyzes the hydrolysis of </a:t>
            </a:r>
            <a:r>
              <a:rPr lang="en-US" sz="2800" dirty="0">
                <a:solidFill>
                  <a:srgbClr val="FF0000"/>
                </a:solidFill>
              </a:rPr>
              <a:t>L-</a:t>
            </a:r>
            <a:r>
              <a:rPr lang="en-US" sz="2800" dirty="0" err="1">
                <a:solidFill>
                  <a:srgbClr val="FF0000"/>
                </a:solidFill>
              </a:rPr>
              <a:t>Asparagine</a:t>
            </a:r>
            <a:r>
              <a:rPr lang="en-US" sz="2800" dirty="0">
                <a:solidFill>
                  <a:srgbClr val="FF0000"/>
                </a:solidFill>
              </a:rPr>
              <a:t> to aspartic acid &amp; ammonia</a:t>
            </a:r>
            <a:r>
              <a:rPr lang="en-US" sz="2800" dirty="0"/>
              <a:t>. </a:t>
            </a:r>
          </a:p>
          <a:p>
            <a:pPr lvl="1" algn="just" eaLnBrk="1" hangingPunct="1">
              <a:buFontTx/>
              <a:buChar char="-"/>
              <a:defRPr/>
            </a:pPr>
            <a:endParaRPr lang="en-US" sz="2800" dirty="0"/>
          </a:p>
          <a:p>
            <a:pPr lvl="1" algn="just" eaLnBrk="1" hangingPunct="1">
              <a:buFontTx/>
              <a:buChar char="-"/>
              <a:defRPr/>
            </a:pPr>
            <a:r>
              <a:rPr lang="en-US" sz="2800" dirty="0"/>
              <a:t>It also hydrolyze L-</a:t>
            </a:r>
            <a:r>
              <a:rPr lang="en-US" sz="2800" dirty="0" err="1"/>
              <a:t>glutamic</a:t>
            </a:r>
            <a:r>
              <a:rPr lang="en-US" sz="2800" dirty="0"/>
              <a:t> acid.</a:t>
            </a:r>
          </a:p>
          <a:p>
            <a:pPr lvl="1" algn="just" eaLnBrk="1" hangingPunct="1">
              <a:buFontTx/>
              <a:buChar char="-"/>
              <a:defRPr/>
            </a:pPr>
            <a:endParaRPr lang="en-US" sz="2800" dirty="0"/>
          </a:p>
          <a:p>
            <a:pPr lvl="1" algn="just" eaLnBrk="1" hangingPunct="1">
              <a:buFontTx/>
              <a:buChar char="-"/>
              <a:defRPr/>
            </a:pPr>
            <a:r>
              <a:rPr lang="en-US" sz="2800" dirty="0"/>
              <a:t>Tumor cell are </a:t>
            </a:r>
            <a:r>
              <a:rPr lang="en-US" sz="2800" b="1" dirty="0">
                <a:solidFill>
                  <a:srgbClr val="FF0000"/>
                </a:solidFill>
              </a:rPr>
              <a:t>deficient of enzyme </a:t>
            </a:r>
            <a:r>
              <a:rPr lang="en-US" sz="2800" b="1" dirty="0" err="1">
                <a:solidFill>
                  <a:srgbClr val="FF0000"/>
                </a:solidFill>
              </a:rPr>
              <a:t>asparagine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synthetase</a:t>
            </a:r>
            <a:r>
              <a:rPr lang="en-US" sz="2800" dirty="0"/>
              <a:t> &amp; cannot synthesize </a:t>
            </a:r>
            <a:r>
              <a:rPr lang="en-US" sz="2800" dirty="0" err="1"/>
              <a:t>asparagine</a:t>
            </a:r>
            <a:r>
              <a:rPr lang="en-US" sz="2800" dirty="0"/>
              <a:t>.</a:t>
            </a:r>
          </a:p>
          <a:p>
            <a:pPr lvl="1" algn="just" eaLnBrk="1" hangingPunct="1">
              <a:buFontTx/>
              <a:buChar char="-"/>
              <a:defRPr/>
            </a:pPr>
            <a:endParaRPr lang="en-US" sz="2800" dirty="0"/>
          </a:p>
          <a:p>
            <a:pPr lvl="1" algn="just" eaLnBrk="1" hangingPunct="1">
              <a:buFontTx/>
              <a:buChar char="-"/>
              <a:defRPr/>
            </a:pPr>
            <a:r>
              <a:rPr lang="en-US" sz="2800" b="1" dirty="0">
                <a:solidFill>
                  <a:srgbClr val="FF0000"/>
                </a:solidFill>
              </a:rPr>
              <a:t>Depletion of this </a:t>
            </a:r>
            <a:r>
              <a:rPr lang="en-US" sz="2800" b="1" dirty="0" err="1">
                <a:solidFill>
                  <a:srgbClr val="FF0000"/>
                </a:solidFill>
              </a:rPr>
              <a:t>asparagine</a:t>
            </a:r>
            <a:r>
              <a:rPr lang="en-US" sz="2800" b="1" dirty="0">
                <a:solidFill>
                  <a:srgbClr val="FF0000"/>
                </a:solidFill>
              </a:rPr>
              <a:t> &amp; glutamine </a:t>
            </a:r>
            <a:r>
              <a:rPr lang="en-US" sz="2800" dirty="0"/>
              <a:t>inhibits the protein synthesis in cell lacking this enzyme with subsequent </a:t>
            </a:r>
            <a:r>
              <a:rPr lang="en-US" sz="2800" dirty="0">
                <a:solidFill>
                  <a:srgbClr val="00B0F0"/>
                </a:solidFill>
              </a:rPr>
              <a:t>inhibition of nucleic acid synthesis </a:t>
            </a:r>
            <a:r>
              <a:rPr lang="en-US" sz="2800" dirty="0"/>
              <a:t>&amp; cell death.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A288-B5B9-4F19-9036-F684372AD31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304800"/>
            <a:ext cx="8229600" cy="6096000"/>
          </a:xfrm>
        </p:spPr>
        <p:txBody>
          <a:bodyPr/>
          <a:lstStyle/>
          <a:p>
            <a:pPr lvl="1" algn="just" eaLnBrk="1" hangingPunct="1">
              <a:buFont typeface="Wingdings" pitchFamily="2" charset="2"/>
              <a:buChar char="q"/>
              <a:defRPr/>
            </a:pPr>
            <a:r>
              <a:rPr lang="en-US" sz="2400" dirty="0"/>
              <a:t> </a:t>
            </a:r>
            <a:r>
              <a:rPr lang="en-US" b="1" dirty="0">
                <a:solidFill>
                  <a:srgbClr val="F81B04"/>
                </a:solidFill>
                <a:effectLst/>
              </a:rPr>
              <a:t>HORMONAL AGENTS</a:t>
            </a:r>
            <a:endParaRPr lang="en-US" sz="2400" b="1" dirty="0">
              <a:solidFill>
                <a:srgbClr val="F81B04"/>
              </a:solidFill>
              <a:effectLst/>
            </a:endParaRPr>
          </a:p>
          <a:p>
            <a:pPr lvl="1" algn="just" eaLnBrk="1" hangingPunct="1">
              <a:buFont typeface="Wingdings" pitchFamily="2" charset="2"/>
              <a:buNone/>
              <a:defRPr/>
            </a:pPr>
            <a:endParaRPr lang="en-US" sz="2400" b="1" dirty="0">
              <a:solidFill>
                <a:srgbClr val="F81B04"/>
              </a:solidFill>
              <a:effectLst/>
            </a:endParaRPr>
          </a:p>
          <a:p>
            <a:pPr lvl="1" algn="just" eaLnBrk="1" hangingPunct="1">
              <a:buFontTx/>
              <a:buChar char="-"/>
              <a:defRPr/>
            </a:pPr>
            <a:r>
              <a:rPr lang="en-US" sz="2800" dirty="0"/>
              <a:t>Estrogens act by binding to </a:t>
            </a:r>
            <a:r>
              <a:rPr lang="en-US" sz="2800" dirty="0" err="1"/>
              <a:t>cytoplasmic</a:t>
            </a:r>
            <a:r>
              <a:rPr lang="en-US" sz="2800" dirty="0"/>
              <a:t> protein receptor.</a:t>
            </a:r>
          </a:p>
          <a:p>
            <a:pPr lvl="1" algn="just" eaLnBrk="1" hangingPunct="1">
              <a:buFontTx/>
              <a:buChar char="-"/>
              <a:defRPr/>
            </a:pPr>
            <a:endParaRPr lang="en-US" sz="2800" dirty="0"/>
          </a:p>
          <a:p>
            <a:pPr lvl="1" algn="just" eaLnBrk="1" hangingPunct="1">
              <a:buFontTx/>
              <a:buChar char="-"/>
              <a:defRPr/>
            </a:pPr>
            <a:r>
              <a:rPr lang="en-US" sz="2800" dirty="0"/>
              <a:t>The hormone-receptor complex is </a:t>
            </a:r>
            <a:r>
              <a:rPr lang="en-US" sz="2800" dirty="0" err="1"/>
              <a:t>translocated</a:t>
            </a:r>
            <a:r>
              <a:rPr lang="en-US" sz="2800" dirty="0"/>
              <a:t> into nucleus &amp; induces the synthesis of </a:t>
            </a:r>
            <a:r>
              <a:rPr lang="en-US" sz="2800" dirty="0" err="1"/>
              <a:t>rRNA</a:t>
            </a:r>
            <a:r>
              <a:rPr lang="en-US" sz="2800" dirty="0"/>
              <a:t> &amp; mRNA at specific site on the DNA of the target cell.</a:t>
            </a:r>
          </a:p>
          <a:p>
            <a:pPr lvl="1" algn="just" eaLnBrk="1" hangingPunct="1">
              <a:buFontTx/>
              <a:buChar char="-"/>
              <a:defRPr/>
            </a:pPr>
            <a:endParaRPr lang="en-US" sz="2800" b="1" dirty="0">
              <a:solidFill>
                <a:srgbClr val="FFFF00"/>
              </a:solidFill>
            </a:endParaRPr>
          </a:p>
          <a:p>
            <a:pPr lvl="1" algn="just" eaLnBrk="1" hangingPunct="1">
              <a:buFontTx/>
              <a:buChar char="-"/>
              <a:defRPr/>
            </a:pPr>
            <a:r>
              <a:rPr lang="en-US" sz="2800" b="1" dirty="0" err="1">
                <a:solidFill>
                  <a:schemeClr val="accent2"/>
                </a:solidFill>
              </a:rPr>
              <a:t>Tamoxifen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binds to estrogen receptors within the cell &amp; competes with endogenous estrogen.</a:t>
            </a:r>
          </a:p>
          <a:p>
            <a:pPr lvl="1" algn="just" eaLnBrk="1" hangingPunct="1">
              <a:buFontTx/>
              <a:buChar char="-"/>
              <a:defRPr/>
            </a:pPr>
            <a:r>
              <a:rPr lang="en-US" sz="2800" dirty="0"/>
              <a:t>It directly inhibits the in-vitro growth of tumor cells.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A288-B5B9-4F19-9036-F684372AD31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33CC"/>
                </a:solidFill>
              </a:rPr>
              <a:t>Conventional Chemotherapy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382000" cy="5105399"/>
          </a:xfrm>
        </p:spPr>
        <p:txBody>
          <a:bodyPr>
            <a:normAutofit/>
          </a:bodyPr>
          <a:lstStyle/>
          <a:p>
            <a:r>
              <a:rPr lang="en-US" sz="3200" b="1" dirty="0"/>
              <a:t>Problems</a:t>
            </a:r>
            <a:r>
              <a:rPr lang="en-US" sz="2800" dirty="0"/>
              <a:t>:</a:t>
            </a:r>
          </a:p>
          <a:p>
            <a:endParaRPr lang="en-US" sz="2800" dirty="0"/>
          </a:p>
          <a:p>
            <a:pPr>
              <a:buNone/>
            </a:pPr>
            <a:r>
              <a:rPr lang="en-US" sz="2800" dirty="0"/>
              <a:t>1) Lack of selectivity </a:t>
            </a:r>
            <a:r>
              <a:rPr lang="en-US" sz="2800" dirty="0">
                <a:latin typeface="Century Gothic"/>
              </a:rPr>
              <a:t>→</a:t>
            </a:r>
            <a:r>
              <a:rPr lang="en-US" sz="2800" dirty="0"/>
              <a:t> many toxic side effects!</a:t>
            </a:r>
          </a:p>
          <a:p>
            <a:pPr>
              <a:buNone/>
            </a:pPr>
            <a:r>
              <a:rPr lang="en-US" sz="2800" dirty="0"/>
              <a:t>– Supportive therapies</a:t>
            </a:r>
          </a:p>
          <a:p>
            <a:pPr lvl="2">
              <a:buNone/>
            </a:pPr>
            <a:r>
              <a:rPr lang="en-US" sz="2400" dirty="0"/>
              <a:t>• Nausea- </a:t>
            </a:r>
            <a:r>
              <a:rPr lang="en-US" sz="2400" dirty="0" err="1"/>
              <a:t>antiemetics</a:t>
            </a:r>
            <a:endParaRPr lang="en-US" sz="2400" dirty="0"/>
          </a:p>
          <a:p>
            <a:pPr lvl="2">
              <a:buNone/>
            </a:pPr>
            <a:r>
              <a:rPr lang="en-US" sz="2400" dirty="0"/>
              <a:t>• </a:t>
            </a:r>
            <a:r>
              <a:rPr lang="en-US" sz="2400" dirty="0" err="1"/>
              <a:t>Myelosuppression</a:t>
            </a:r>
            <a:r>
              <a:rPr lang="en-US" sz="2400" dirty="0"/>
              <a:t>- hematopoietic growth factors, bone marrow transplant, antibiotics</a:t>
            </a:r>
          </a:p>
          <a:p>
            <a:pPr>
              <a:buNone/>
            </a:pPr>
            <a:r>
              <a:rPr lang="en-US" sz="2800" dirty="0"/>
              <a:t>2) Resistance </a:t>
            </a:r>
            <a:r>
              <a:rPr lang="en-US" sz="2800" dirty="0">
                <a:latin typeface="Century Gothic"/>
              </a:rPr>
              <a:t>→</a:t>
            </a:r>
            <a:r>
              <a:rPr lang="en-US" sz="2800" dirty="0"/>
              <a:t> tumor cells do not die in response to anticancer drugs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A288-B5B9-4F19-9036-F684372AD31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there no cure for cancer?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3200" b="1" dirty="0"/>
              <a:t>Resistance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dirty="0"/>
              <a:t>Metastasis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dirty="0"/>
              <a:t>Tumor heterogeneity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dirty="0"/>
              <a:t>Cancer stem cells</a:t>
            </a:r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A288-B5B9-4F19-9036-F684372AD31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FF33CC"/>
                </a:solidFill>
                <a:latin typeface="Comic Sans MS" pitchFamily="66" charset="0"/>
              </a:rPr>
              <a:t>MECHANISM OF DRUG RESISTANCE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229600" cy="4343400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 sz="3200" dirty="0"/>
              <a:t>Increased DNA repair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3200" dirty="0"/>
              <a:t>Formation of trapping agents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3200" dirty="0"/>
              <a:t>Changes in target enzymes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3200" dirty="0"/>
              <a:t>Decreased activation of Pro-drugs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3200" dirty="0"/>
              <a:t>Inactivation of anti-cancer drugs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3200" dirty="0"/>
              <a:t>Decreased drug accumulation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A288-B5B9-4F19-9036-F684372AD31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Multidrug Resistance (MDR)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763000" cy="5181600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Many patients that receive chemotherapy developed MDR </a:t>
            </a:r>
            <a:r>
              <a:rPr lang="en-US" sz="2800" dirty="0">
                <a:latin typeface="Century Gothic"/>
              </a:rPr>
              <a:t>→</a:t>
            </a:r>
            <a:r>
              <a:rPr lang="en-US" sz="2800" dirty="0"/>
              <a:t> common cause of chemotherapy failure:</a:t>
            </a:r>
          </a:p>
          <a:p>
            <a:pPr lvl="1" algn="just"/>
            <a:r>
              <a:rPr lang="en-US" dirty="0"/>
              <a:t>Cells exposed to a single drug develop resistance to a broad range of </a:t>
            </a:r>
            <a:r>
              <a:rPr lang="en-US" dirty="0" err="1"/>
              <a:t>cytotoxic</a:t>
            </a:r>
            <a:r>
              <a:rPr lang="en-US" dirty="0"/>
              <a:t> agents</a:t>
            </a:r>
          </a:p>
          <a:p>
            <a:pPr lvl="1" algn="just"/>
            <a:r>
              <a:rPr lang="en-US" dirty="0"/>
              <a:t>Majority of tumors develop MDR through over-expression of the drug efflux pump </a:t>
            </a:r>
            <a:r>
              <a:rPr lang="en-US" dirty="0">
                <a:solidFill>
                  <a:schemeClr val="accent2"/>
                </a:solidFill>
              </a:rPr>
              <a:t>P-glycoprotein</a:t>
            </a:r>
            <a:r>
              <a:rPr lang="en-US" dirty="0">
                <a:latin typeface="Century Gothic"/>
              </a:rPr>
              <a:t>→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Actively pumps out drugs of tumor cell</a:t>
            </a:r>
          </a:p>
          <a:p>
            <a:endParaRPr lang="en-US" sz="1200" dirty="0"/>
          </a:p>
          <a:p>
            <a:r>
              <a:rPr lang="en-US" sz="2800" dirty="0"/>
              <a:t>Drugs that develop resistance: </a:t>
            </a:r>
          </a:p>
          <a:p>
            <a:pPr lvl="1"/>
            <a:r>
              <a:rPr lang="en-US" sz="2800" dirty="0" err="1"/>
              <a:t>vinca</a:t>
            </a:r>
            <a:r>
              <a:rPr lang="en-US" sz="2800" dirty="0"/>
              <a:t> alkaloids, </a:t>
            </a:r>
            <a:r>
              <a:rPr lang="en-US" sz="2800" dirty="0" err="1"/>
              <a:t>anthracyclines</a:t>
            </a:r>
            <a:r>
              <a:rPr lang="en-US" sz="2800" dirty="0"/>
              <a:t>, </a:t>
            </a:r>
            <a:r>
              <a:rPr lang="en-US" sz="2800" dirty="0" err="1"/>
              <a:t>taxol</a:t>
            </a:r>
            <a:r>
              <a:rPr lang="en-US" sz="2800" dirty="0"/>
              <a:t>, </a:t>
            </a:r>
            <a:r>
              <a:rPr lang="en-US" sz="2800" dirty="0" err="1"/>
              <a:t>epipodophyllotoxins</a:t>
            </a:r>
            <a:endParaRPr lang="en-US" sz="2800" dirty="0"/>
          </a:p>
          <a:p>
            <a:endParaRPr lang="en-US" sz="1200" dirty="0"/>
          </a:p>
          <a:p>
            <a:r>
              <a:rPr lang="en-US" sz="2800" dirty="0"/>
              <a:t>Drugs NOT affected by resistance: </a:t>
            </a:r>
          </a:p>
          <a:p>
            <a:pPr lvl="1"/>
            <a:r>
              <a:rPr lang="en-US" sz="2800" dirty="0" err="1"/>
              <a:t>methotrexate</a:t>
            </a:r>
            <a:r>
              <a:rPr lang="en-US" sz="2800" dirty="0"/>
              <a:t>, </a:t>
            </a:r>
            <a:r>
              <a:rPr lang="en-US" sz="2800" dirty="0" err="1"/>
              <a:t>cytarabine</a:t>
            </a:r>
            <a:r>
              <a:rPr lang="en-US" sz="2800" dirty="0"/>
              <a:t>, </a:t>
            </a:r>
            <a:r>
              <a:rPr lang="en-US" sz="2800" dirty="0" err="1"/>
              <a:t>cyclophosphamide</a:t>
            </a:r>
            <a:r>
              <a:rPr lang="en-US" sz="2800" dirty="0"/>
              <a:t> and </a:t>
            </a:r>
            <a:r>
              <a:rPr lang="en-US" sz="2800" dirty="0" err="1"/>
              <a:t>camptothecin</a:t>
            </a:r>
            <a:endParaRPr lang="en-US" sz="2800" dirty="0"/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A288-B5B9-4F19-9036-F684372AD31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Combination Chemotherapy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200" dirty="0"/>
              <a:t>Drug resistance can be circumvented by combination chemotherapy</a:t>
            </a:r>
          </a:p>
          <a:p>
            <a:r>
              <a:rPr lang="en-US" sz="3200" dirty="0"/>
              <a:t>Select drugs with: </a:t>
            </a:r>
          </a:p>
          <a:p>
            <a:pPr marL="514350" indent="-514350">
              <a:buAutoNum type="arabicParenR"/>
            </a:pPr>
            <a:r>
              <a:rPr lang="en-US" sz="3200" dirty="0"/>
              <a:t>proven efficacy against tumor type when used alone</a:t>
            </a:r>
          </a:p>
          <a:p>
            <a:pPr marL="514350" indent="-514350" algn="just">
              <a:buAutoNum type="arabicParenR"/>
            </a:pPr>
            <a:r>
              <a:rPr lang="en-US" sz="3200" dirty="0"/>
              <a:t>different mechanism of action (complementary)</a:t>
            </a:r>
          </a:p>
          <a:p>
            <a:pPr marL="514350" indent="-514350">
              <a:buAutoNum type="arabicParenR"/>
            </a:pPr>
            <a:r>
              <a:rPr lang="en-US" sz="3200" dirty="0"/>
              <a:t>non-overlapping toxicities</a:t>
            </a:r>
          </a:p>
          <a:p>
            <a:pPr lvl="2"/>
            <a:r>
              <a:rPr lang="en-US" sz="2800" dirty="0"/>
              <a:t>Synergy-</a:t>
            </a:r>
          </a:p>
          <a:p>
            <a:pPr lvl="2"/>
            <a:r>
              <a:rPr lang="en-US" sz="2800" dirty="0" err="1"/>
              <a:t>Aditivity</a:t>
            </a:r>
            <a:r>
              <a:rPr lang="en-US" sz="2800" dirty="0"/>
              <a:t>-</a:t>
            </a:r>
          </a:p>
          <a:p>
            <a:pPr lvl="2"/>
            <a:r>
              <a:rPr lang="en-US" sz="2800" dirty="0"/>
              <a:t>Antagonism-</a:t>
            </a:r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A288-B5B9-4F19-9036-F684372AD31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Drug Delivery: </a:t>
            </a:r>
            <a:r>
              <a:rPr lang="en-US" dirty="0" err="1">
                <a:solidFill>
                  <a:srgbClr val="FF33CC"/>
                </a:solidFill>
              </a:rPr>
              <a:t>Liposomes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46236"/>
            <a:ext cx="5867400" cy="475456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A strategy to improve already existing therapies</a:t>
            </a:r>
          </a:p>
          <a:p>
            <a:pPr marL="514350" indent="-514350">
              <a:buNone/>
            </a:pPr>
            <a:r>
              <a:rPr lang="en-US" sz="2800" dirty="0"/>
              <a:t>1. Improves drug properties</a:t>
            </a:r>
          </a:p>
          <a:p>
            <a:pPr lvl="1">
              <a:buNone/>
            </a:pPr>
            <a:r>
              <a:rPr lang="en-US" sz="2800" dirty="0"/>
              <a:t>– solubility</a:t>
            </a:r>
          </a:p>
          <a:p>
            <a:pPr lvl="1">
              <a:buNone/>
            </a:pPr>
            <a:r>
              <a:rPr lang="en-US" sz="2800" dirty="0"/>
              <a:t>– increases drug circulation time (degradation)</a:t>
            </a:r>
          </a:p>
          <a:p>
            <a:pPr lvl="1">
              <a:buNone/>
            </a:pPr>
            <a:r>
              <a:rPr lang="en-US" sz="2800" dirty="0"/>
              <a:t>– improves accumulation at tumor sites</a:t>
            </a:r>
          </a:p>
          <a:p>
            <a:pPr>
              <a:buNone/>
            </a:pPr>
            <a:r>
              <a:rPr lang="en-US" sz="2800" dirty="0"/>
              <a:t>2.  Reduce toxicity</a:t>
            </a:r>
          </a:p>
          <a:p>
            <a:pPr lvl="1">
              <a:buNone/>
            </a:pPr>
            <a:r>
              <a:rPr lang="en-US" sz="2800" dirty="0"/>
              <a:t>– Liposomal Doxorubicin</a:t>
            </a:r>
          </a:p>
          <a:p>
            <a:pPr lvl="1">
              <a:buNone/>
            </a:pPr>
            <a:r>
              <a:rPr lang="en-US" sz="2800" dirty="0"/>
              <a:t>– Liposomal Amphotericin B</a:t>
            </a:r>
          </a:p>
          <a:p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362200"/>
            <a:ext cx="1905000" cy="2133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A288-B5B9-4F19-9036-F684372AD31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latin typeface="Century Gothic" pitchFamily="34" charset="0"/>
              </a:rPr>
              <a:t>SIDE EFFECTS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906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dirty="0">
                <a:solidFill>
                  <a:srgbClr val="F81B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 Marrow Suppression</a:t>
            </a:r>
          </a:p>
          <a:p>
            <a:pPr marL="1371600" lvl="2" indent="-457200" eaLnBrk="1" hangingPunct="1"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Decreased WBC’s &amp; Platelets count</a:t>
            </a: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dirty="0">
                <a:solidFill>
                  <a:srgbClr val="F81B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Gastrointestinal </a:t>
            </a:r>
          </a:p>
          <a:p>
            <a:pPr marL="1371600" lvl="2" indent="-457200" eaLnBrk="1" hangingPunct="1"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Nausea &amp; Vomiting, Anorexia, Alterations in taste perception,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Mucositis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Stomatitis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dysphagia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esophagitis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dirty="0" err="1">
                <a:solidFill>
                  <a:srgbClr val="F81B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Allopecia</a:t>
            </a:r>
            <a:endParaRPr lang="en-US" dirty="0">
              <a:solidFill>
                <a:srgbClr val="F81B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dirty="0">
                <a:solidFill>
                  <a:srgbClr val="F81B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Phlebitis</a:t>
            </a: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dirty="0" err="1">
                <a:solidFill>
                  <a:srgbClr val="F81B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Nephrotoxicity</a:t>
            </a:r>
            <a:endParaRPr lang="en-US" dirty="0">
              <a:solidFill>
                <a:srgbClr val="F81B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dirty="0" err="1">
                <a:solidFill>
                  <a:srgbClr val="F81B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Hepatotoxicity</a:t>
            </a:r>
            <a:endParaRPr lang="en-US" dirty="0">
              <a:solidFill>
                <a:srgbClr val="F81B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0600" lvl="1" indent="-533400" eaLnBrk="1" hangingPunct="1">
              <a:buFontTx/>
              <a:buAutoNum type="arabicPeriod" startAt="7"/>
              <a:defRPr/>
            </a:pPr>
            <a:r>
              <a:rPr lang="en-US" dirty="0" err="1">
                <a:solidFill>
                  <a:srgbClr val="F81B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Cardiotoxicity</a:t>
            </a:r>
            <a:endParaRPr lang="en-US" dirty="0">
              <a:solidFill>
                <a:srgbClr val="F81B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0600" lvl="1" indent="-533400" eaLnBrk="1" hangingPunct="1">
              <a:buFontTx/>
              <a:buAutoNum type="arabicPeriod" startAt="7"/>
              <a:defRPr/>
            </a:pPr>
            <a:r>
              <a:rPr lang="en-US" dirty="0">
                <a:solidFill>
                  <a:srgbClr val="F81B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Pulmonary Toxicity</a:t>
            </a:r>
          </a:p>
          <a:p>
            <a:pPr marL="1371600" lvl="2" indent="-457200" eaLnBrk="1" hangingPunct="1">
              <a:buClr>
                <a:schemeClr val="tx1"/>
              </a:buClr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Hypersensitivity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pneumonitis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Allergic interstitial pneumonia</a:t>
            </a:r>
          </a:p>
          <a:p>
            <a:pPr marL="990600" lvl="1" indent="-533400" eaLnBrk="1" hangingPunct="1">
              <a:buFontTx/>
              <a:buAutoNum type="arabicPeriod" startAt="7"/>
              <a:defRPr/>
            </a:pPr>
            <a:r>
              <a:rPr lang="en-US" dirty="0">
                <a:solidFill>
                  <a:srgbClr val="F81B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Neurotoxicity</a:t>
            </a:r>
          </a:p>
          <a:p>
            <a:pPr marL="990600" lvl="1" indent="-533400" eaLnBrk="1" hangingPunct="1">
              <a:buFontTx/>
              <a:buAutoNum type="arabicPeriod" startAt="7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F81B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Reproductive toxicity</a:t>
            </a:r>
          </a:p>
          <a:p>
            <a:pPr marL="1371600" lvl="2" indent="-457200" eaLnBrk="1" hangingPunct="1">
              <a:buClr>
                <a:schemeClr val="tx1"/>
              </a:buClr>
              <a:buFontTx/>
              <a:buChar char="•"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Oligospermia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0600" lvl="1" indent="-533400" eaLnBrk="1" hangingPunct="1">
              <a:buFontTx/>
              <a:buAutoNum type="arabicPeriod"/>
              <a:defRPr/>
            </a:pPr>
            <a:endParaRPr lang="en-US" dirty="0">
              <a:solidFill>
                <a:srgbClr val="F81B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A288-B5B9-4F19-9036-F684372AD31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BC00C-E983-4987-B5F7-2FFBB35C6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</p:spTree>
  </p:cSld>
  <p:clrMapOvr>
    <a:masterClrMapping/>
  </p:clrMapOvr>
  <p:transition spd="med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33CC"/>
                </a:solidFill>
              </a:rPr>
              <a:t>Summary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458200" cy="533399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800" dirty="0"/>
              <a:t>Anticancer drugs target rapidly growing cells (normal and cancer)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Most drugs either damage DNA or inhibit DNA synthesis or mitosis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Resistance to chemotherapy can arise due to increased expression of p-glycoprotein, a drug efflux pump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Existing drugs may be improved (made less toxic) by utilizing drug delivery systems, such as </a:t>
            </a:r>
            <a:r>
              <a:rPr lang="en-US" sz="2800" dirty="0" err="1"/>
              <a:t>liposomes</a:t>
            </a:r>
            <a:endParaRPr lang="en-US" sz="2800" dirty="0"/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Understanding cancer cell biology has led to more selective drug treatment such as </a:t>
            </a:r>
            <a:r>
              <a:rPr lang="en-US" sz="2800" dirty="0" err="1"/>
              <a:t>Gleevec</a:t>
            </a:r>
            <a:r>
              <a:rPr lang="en-US" sz="2800" dirty="0"/>
              <a:t> and </a:t>
            </a:r>
            <a:r>
              <a:rPr lang="en-US" sz="2800" dirty="0" err="1"/>
              <a:t>Herceptin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A288-B5B9-4F19-9036-F684372AD31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CN" b="1" dirty="0">
                <a:solidFill>
                  <a:srgbClr val="FF3300"/>
                </a:solidFill>
                <a:latin typeface="Comic Sans MS" pitchFamily="66" charset="0"/>
              </a:rPr>
              <a:t>Overview</a:t>
            </a:r>
            <a:br>
              <a:rPr lang="en-US" altLang="zh-CN" b="1" dirty="0">
                <a:solidFill>
                  <a:srgbClr val="FF3300"/>
                </a:solidFill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90600"/>
            <a:ext cx="8229600" cy="5181600"/>
          </a:xfrm>
        </p:spPr>
        <p:txBody>
          <a:bodyPr>
            <a:noAutofit/>
          </a:bodyPr>
          <a:lstStyle/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en-US" sz="2400" dirty="0"/>
              <a:t>Cancer or Neoplasm is a disease in which there </a:t>
            </a:r>
            <a:r>
              <a:rPr lang="en-US" sz="2400" dirty="0">
                <a:solidFill>
                  <a:srgbClr val="FF0000"/>
                </a:solidFill>
              </a:rPr>
              <a:t>is uncontrolled multiplication and spread within the body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of abnormal forms of the body’s own cells.</a:t>
            </a:r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en-US" sz="2400" dirty="0"/>
              <a:t>Cancer harms the body when </a:t>
            </a:r>
            <a:r>
              <a:rPr lang="en-US" sz="2400" dirty="0">
                <a:solidFill>
                  <a:srgbClr val="FF0000"/>
                </a:solidFill>
              </a:rPr>
              <a:t>damaged cells divide uncontrollably to form lumps or masses of tissue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called </a:t>
            </a:r>
            <a:r>
              <a:rPr lang="en-US" sz="2400" b="1" dirty="0">
                <a:solidFill>
                  <a:srgbClr val="FF0000"/>
                </a:solidFill>
              </a:rPr>
              <a:t>tumor</a:t>
            </a:r>
          </a:p>
          <a:p>
            <a:pPr algn="just"/>
            <a:r>
              <a:rPr lang="en-US" altLang="zh-CN" sz="2200" b="1" dirty="0">
                <a:latin typeface="Calibri Light" panose="020F0302020204030204" pitchFamily="34" charset="0"/>
              </a:rPr>
              <a:t>Cancer occurs after normal cells have been transformed into neoplastic cells through alteration of their genetic material and the abnormal expression of certain genes. </a:t>
            </a:r>
          </a:p>
          <a:p>
            <a:pPr algn="just"/>
            <a:endParaRPr lang="en-US" altLang="zh-CN" sz="2200" b="1" dirty="0">
              <a:latin typeface="Calibri Light" panose="020F0302020204030204" pitchFamily="34" charset="0"/>
            </a:endParaRPr>
          </a:p>
          <a:p>
            <a:pPr algn="just"/>
            <a:r>
              <a:rPr lang="en-US" altLang="zh-CN" sz="2200" b="1" dirty="0">
                <a:latin typeface="Calibri Light" panose="020F0302020204030204" pitchFamily="34" charset="0"/>
              </a:rPr>
              <a:t>Neoplastic cells usually exhibit chromosomal abnormalities and the loss of their differentiated properties. </a:t>
            </a:r>
          </a:p>
          <a:p>
            <a:pPr lvl="1" algn="just"/>
            <a:r>
              <a:rPr lang="en-US" altLang="zh-CN" sz="2200" b="1" dirty="0">
                <a:latin typeface="Calibri Light" panose="020F0302020204030204" pitchFamily="34" charset="0"/>
              </a:rPr>
              <a:t>These changes lead to uncontrolled cell division and many result in the invasion of previously unaffected organs, a process called </a:t>
            </a:r>
            <a:r>
              <a:rPr lang="en-US" altLang="zh-CN" sz="2200" b="1" dirty="0">
                <a:solidFill>
                  <a:srgbClr val="FF33CC"/>
                </a:solidFill>
                <a:latin typeface="Calibri Light" panose="020F0302020204030204" pitchFamily="34" charset="0"/>
              </a:rPr>
              <a:t>metastasis</a:t>
            </a:r>
            <a:r>
              <a:rPr lang="en-US" altLang="zh-CN" sz="2200" b="1" dirty="0">
                <a:latin typeface="Calibri Light" panose="020F0302020204030204" pitchFamily="34" charset="0"/>
              </a:rPr>
              <a:t>.</a:t>
            </a: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A288-B5B9-4F19-9036-F684372AD31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we met our Learning Objectives?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458200" cy="51816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Know the characteristics of cancer cells,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the MOA of the classes of anticancer drugs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Mechanisms of resistance to anticancer drugs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Define the term Multidrug Resistance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Know the advantages of combination chemotherapy,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Identify adverse drug reactions of </a:t>
            </a:r>
            <a:r>
              <a:rPr lang="en-US" dirty="0" err="1"/>
              <a:t>antineoplastic</a:t>
            </a:r>
            <a:r>
              <a:rPr lang="en-US" dirty="0"/>
              <a:t> drugs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A288-B5B9-4F19-9036-F684372AD31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41662"/>
      </p:ext>
    </p:extLst>
  </p:cSld>
  <p:clrMapOvr>
    <a:masterClrMapping/>
  </p:clrMapOvr>
  <p:transition spd="med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FF11D-CCD2-49D2-85B6-13C4E443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materials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22687E-EFD0-4E8D-A806-F89346300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DF001-F07B-4D0E-8315-7831BCDFB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A288-B5B9-4F19-9036-F684372AD31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14CD2C-3DD1-436A-BD80-AE4B4F37A5E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Textbook</a:t>
            </a:r>
          </a:p>
          <a:p>
            <a:r>
              <a:rPr lang="en-US" dirty="0" err="1"/>
              <a:t>Rivire</a:t>
            </a:r>
            <a:r>
              <a:rPr lang="en-US" dirty="0"/>
              <a:t> JE and </a:t>
            </a:r>
            <a:r>
              <a:rPr lang="en-US" dirty="0" err="1"/>
              <a:t>Papich</a:t>
            </a:r>
            <a:r>
              <a:rPr lang="en-US" dirty="0"/>
              <a:t> MG (2018): Veterinary Pharmacology and therapeutics 10</a:t>
            </a:r>
            <a:r>
              <a:rPr lang="en-US" baseline="30000" dirty="0"/>
              <a:t>th</a:t>
            </a:r>
            <a:r>
              <a:rPr lang="en-US" dirty="0"/>
              <a:t> ed.</a:t>
            </a:r>
          </a:p>
          <a:p>
            <a:pPr marL="0" indent="0" algn="ctr">
              <a:buNone/>
            </a:pPr>
            <a:r>
              <a:rPr lang="en-US" dirty="0"/>
              <a:t>OR</a:t>
            </a:r>
          </a:p>
          <a:p>
            <a:r>
              <a:rPr lang="en-US" dirty="0" err="1"/>
              <a:t>Rivire</a:t>
            </a:r>
            <a:r>
              <a:rPr lang="en-US" dirty="0"/>
              <a:t> JE and </a:t>
            </a:r>
            <a:r>
              <a:rPr lang="en-US" dirty="0" err="1"/>
              <a:t>Papich</a:t>
            </a:r>
            <a:r>
              <a:rPr lang="en-US"/>
              <a:t> MG (2016): Veterinary Pharmacology and therapeutics 9</a:t>
            </a:r>
            <a:r>
              <a:rPr lang="en-US" baseline="30000"/>
              <a:t>th</a:t>
            </a:r>
            <a:r>
              <a:rPr lang="en-US"/>
              <a:t> ed.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48995"/>
      </p:ext>
    </p:extLst>
  </p:cSld>
  <p:clrMapOvr>
    <a:masterClrMapping/>
  </p:clrMapOvr>
  <p:transition spd="med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illiams.edu/dean/AcademicPeerAdvisingSite/Website%20Images/Ques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4953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Takele Beyene; AAU-CVMA Department of BMS ©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A288-B5B9-4F19-9036-F684372AD31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3017C9-0B9F-4A34-9ADE-0039282DE5E2}"/>
              </a:ext>
            </a:extLst>
          </p:cNvPr>
          <p:cNvSpPr/>
          <p:nvPr/>
        </p:nvSpPr>
        <p:spPr>
          <a:xfrm>
            <a:off x="838200" y="4419600"/>
            <a:ext cx="5897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 can send your questions to:</a:t>
            </a:r>
          </a:p>
          <a:p>
            <a:pPr algn="ctr"/>
            <a:endParaRPr lang="en-US" dirty="0">
              <a:solidFill>
                <a:srgbClr val="0070C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takele.beyene@aau.edu.et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takelebeyene@gmail.com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6374824"/>
      </p:ext>
    </p:extLst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Comic Sans MS" pitchFamily="66" charset="0"/>
              </a:rPr>
              <a:t>CHARACTERISTICS OF CANCER CELLS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990600" lvl="1" indent="-533400" algn="just" eaLnBrk="1" hangingPunct="1">
              <a:buFont typeface="Wingdings" pitchFamily="2" charset="2"/>
              <a:buChar char="q"/>
              <a:defRPr/>
            </a:pPr>
            <a:r>
              <a:rPr lang="en-US" sz="3200" dirty="0"/>
              <a:t>There are four characteristics that distinguish them from normal cell.</a:t>
            </a:r>
          </a:p>
          <a:p>
            <a:pPr marL="1274064" lvl="2" indent="-533400" algn="just">
              <a:buFont typeface="Wingdings" pitchFamily="2" charset="2"/>
              <a:buChar char="Ø"/>
              <a:defRPr/>
            </a:pPr>
            <a:r>
              <a:rPr lang="en-US" sz="2800" dirty="0"/>
              <a:t>Uncontrolled proliferation / Hyperplasia</a:t>
            </a:r>
          </a:p>
          <a:p>
            <a:pPr marL="1274064" lvl="2" indent="-533400" algn="just">
              <a:buFont typeface="Wingdings" pitchFamily="2" charset="2"/>
              <a:buChar char="Ø"/>
              <a:defRPr/>
            </a:pPr>
            <a:r>
              <a:rPr lang="en-US" sz="2800" dirty="0"/>
              <a:t>Dedifferentiation and loss of function</a:t>
            </a:r>
          </a:p>
          <a:p>
            <a:pPr marL="1274064" lvl="2" indent="-533400" algn="just">
              <a:buFont typeface="Wingdings" pitchFamily="2" charset="2"/>
              <a:buChar char="Ø"/>
              <a:defRPr/>
            </a:pPr>
            <a:r>
              <a:rPr lang="en-US" sz="2800" dirty="0"/>
              <a:t>Invasiveness-</a:t>
            </a:r>
            <a:r>
              <a:rPr lang="en-US" sz="2800" b="1" dirty="0"/>
              <a:t> </a:t>
            </a:r>
            <a:r>
              <a:rPr lang="en-US" sz="2800" dirty="0"/>
              <a:t>attacking adjacent tissue</a:t>
            </a:r>
          </a:p>
          <a:p>
            <a:pPr marL="1274064" lvl="2" indent="-533400" algn="just">
              <a:buFont typeface="Wingdings" pitchFamily="2" charset="2"/>
              <a:buChar char="Ø"/>
              <a:defRPr/>
            </a:pPr>
            <a:r>
              <a:rPr lang="en-US" sz="2800" dirty="0"/>
              <a:t>Metastasis</a:t>
            </a:r>
          </a:p>
          <a:p>
            <a:pPr marL="864870" lvl="1" indent="-533400" algn="just">
              <a:buFont typeface="Wingdings" panose="05000000000000000000" pitchFamily="2" charset="2"/>
              <a:buChar char="q"/>
              <a:defRPr/>
            </a:pPr>
            <a:r>
              <a:rPr lang="en-US" sz="3200" dirty="0"/>
              <a:t>different rates of cellular drug uptake, and increased cellular response to selected anticancer drugs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A288-B5B9-4F19-9036-F684372AD31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Comic Sans MS" pitchFamily="66" charset="0"/>
              </a:rPr>
              <a:t>FORMS OF CANCER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609600" indent="-609600" algn="just" eaLnBrk="1" hangingPunct="1">
              <a:buFontTx/>
              <a:buAutoNum type="arabicPeriod"/>
              <a:defRPr/>
            </a:pPr>
            <a:r>
              <a:rPr lang="en-US" sz="2800" b="1" dirty="0"/>
              <a:t>BENIGN TUMOR</a:t>
            </a:r>
          </a:p>
          <a:p>
            <a:pPr marL="609600" indent="-609600" algn="just" eaLnBrk="1" hangingPunct="1">
              <a:buFontTx/>
              <a:buNone/>
              <a:defRPr/>
            </a:pPr>
            <a:r>
              <a:rPr lang="en-US" sz="2800" dirty="0"/>
              <a:t>	A tumor that stops growing by itself, does not invade other tissues and does not metastasize.</a:t>
            </a:r>
          </a:p>
          <a:p>
            <a:pPr marL="609600" indent="-609600" algn="just" eaLnBrk="1" hangingPunct="1">
              <a:buFontTx/>
              <a:buNone/>
              <a:defRPr/>
            </a:pPr>
            <a:endParaRPr lang="en-US" sz="2800" dirty="0"/>
          </a:p>
          <a:p>
            <a:pPr marL="609600" indent="-609600" algn="just" eaLnBrk="1" hangingPunct="1">
              <a:buFontTx/>
              <a:buNone/>
              <a:defRPr/>
            </a:pPr>
            <a:r>
              <a:rPr lang="en-US" sz="2800" dirty="0"/>
              <a:t>2. </a:t>
            </a:r>
            <a:r>
              <a:rPr lang="en-US" sz="2800" b="1" dirty="0"/>
              <a:t>MALIGNANT TUMOR</a:t>
            </a:r>
          </a:p>
          <a:p>
            <a:pPr marL="609600" indent="-609600" algn="just" eaLnBrk="1" hangingPunct="1">
              <a:buFontTx/>
              <a:buNone/>
              <a:defRPr/>
            </a:pPr>
            <a:r>
              <a:rPr lang="en-US" sz="2800" dirty="0"/>
              <a:t>	A tumor that starts growing itself and invade the other tissues and metastasize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A288-B5B9-4F19-9036-F684372AD31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latin typeface="Comic Sans MS" pitchFamily="66" charset="0"/>
              </a:rPr>
              <a:t>CAUSES OF CANCER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6304" y="838200"/>
            <a:ext cx="4120896" cy="5105400"/>
          </a:xfrm>
          <a:ln>
            <a:solidFill>
              <a:srgbClr val="3333FF"/>
            </a:solidFill>
          </a:ln>
        </p:spPr>
        <p:txBody>
          <a:bodyPr>
            <a:normAutofit/>
          </a:bodyPr>
          <a:lstStyle/>
          <a:p>
            <a:pPr marL="609600" indent="-609600" algn="just" eaLnBrk="1" hangingPunct="1">
              <a:buNone/>
              <a:defRPr/>
            </a:pPr>
            <a:r>
              <a:rPr lang="en-US" sz="2400" b="1" dirty="0">
                <a:solidFill>
                  <a:srgbClr val="F81B04"/>
                </a:solidFill>
              </a:rPr>
              <a:t>1. CHEMICAL CARCINOGENS</a:t>
            </a:r>
          </a:p>
          <a:p>
            <a:pPr marL="1009650" lvl="1" indent="-609600" algn="just" eaLnBrk="1" hangingPunct="1">
              <a:buFont typeface="Wingdings" pitchFamily="2" charset="2"/>
              <a:buChar char="ü"/>
              <a:defRPr/>
            </a:pPr>
            <a:r>
              <a:rPr lang="en-US" dirty="0"/>
              <a:t>Tobacco, benzene, formalin, etc.	</a:t>
            </a:r>
          </a:p>
          <a:p>
            <a:pPr marL="609600" indent="-609600" algn="just" eaLnBrk="1" hangingPunct="1">
              <a:buNone/>
              <a:defRPr/>
            </a:pPr>
            <a:r>
              <a:rPr lang="en-US" sz="2400" b="1" dirty="0">
                <a:solidFill>
                  <a:srgbClr val="F81B04"/>
                </a:solidFill>
              </a:rPr>
              <a:t>2. IONIZING RADIATIONS</a:t>
            </a:r>
          </a:p>
          <a:p>
            <a:pPr marL="1009650" lvl="1" indent="-609600" algn="just" eaLnBrk="1" hangingPunct="1">
              <a:buFont typeface="Wingdings" pitchFamily="2" charset="2"/>
              <a:buChar char="ü"/>
              <a:defRPr/>
            </a:pPr>
            <a:r>
              <a:rPr lang="en-US" dirty="0"/>
              <a:t>Ultra-</a:t>
            </a:r>
            <a:r>
              <a:rPr lang="en-US" dirty="0" err="1"/>
              <a:t>voilet</a:t>
            </a:r>
            <a:r>
              <a:rPr lang="en-US" dirty="0"/>
              <a:t> radiations, Sun Radiations</a:t>
            </a:r>
          </a:p>
          <a:p>
            <a:pPr marL="609600" indent="-609600" algn="just" eaLnBrk="1" hangingPunct="1">
              <a:buNone/>
              <a:defRPr/>
            </a:pPr>
            <a:r>
              <a:rPr lang="en-US" sz="2400" b="1" dirty="0">
                <a:solidFill>
                  <a:srgbClr val="F81B04"/>
                </a:solidFill>
              </a:rPr>
              <a:t>3. VIRAL &amp; BACTERIAL INFECTIONS</a:t>
            </a:r>
          </a:p>
          <a:p>
            <a:pPr marL="990600" lvl="1" indent="-533400" algn="just" eaLnBrk="1" hangingPunct="1">
              <a:buFont typeface="Wingdings" pitchFamily="2" charset="2"/>
              <a:buChar char="ü"/>
              <a:defRPr/>
            </a:pPr>
            <a:r>
              <a:rPr lang="en-US" dirty="0" err="1"/>
              <a:t>Papilloma</a:t>
            </a:r>
            <a:r>
              <a:rPr lang="en-US" dirty="0"/>
              <a:t> virus</a:t>
            </a:r>
          </a:p>
          <a:p>
            <a:pPr marL="990600" lvl="1" indent="-533400" algn="just" eaLnBrk="1" hangingPunct="1">
              <a:buFont typeface="Wingdings" pitchFamily="2" charset="2"/>
              <a:buChar char="ü"/>
              <a:defRPr/>
            </a:pPr>
            <a:r>
              <a:rPr lang="en-US" dirty="0"/>
              <a:t>Hepatitis B &amp; C virus</a:t>
            </a:r>
          </a:p>
          <a:p>
            <a:pPr marL="990600" lvl="1" indent="-533400" algn="just" eaLnBrk="1" hangingPunct="1">
              <a:buFont typeface="Wingdings" pitchFamily="2" charset="2"/>
              <a:buChar char="ü"/>
              <a:defRPr/>
            </a:pPr>
            <a:r>
              <a:rPr lang="en-US" dirty="0"/>
              <a:t>Human T-</a:t>
            </a:r>
            <a:r>
              <a:rPr lang="en-US" dirty="0" err="1"/>
              <a:t>Lymphotropic</a:t>
            </a:r>
            <a:r>
              <a:rPr lang="en-US" dirty="0"/>
              <a:t> virus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 algn="just" eaLnBrk="1" hangingPunct="1">
              <a:lnSpc>
                <a:spcPct val="90000"/>
              </a:lnSpc>
              <a:buNone/>
              <a:defRPr/>
            </a:pPr>
            <a:endParaRPr lang="en-US" sz="2400" dirty="0"/>
          </a:p>
          <a:p>
            <a:pPr marL="990600" lvl="1" indent="-533400" algn="just" eaLnBrk="1" hangingPunct="1">
              <a:buFont typeface="Wingdings" pitchFamily="2" charset="2"/>
              <a:buChar char="ü"/>
              <a:defRPr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A288-B5B9-4F19-9036-F684372AD31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1FDE48-20FA-4117-8FD8-AA7B2E883CB3}"/>
              </a:ext>
            </a:extLst>
          </p:cNvPr>
          <p:cNvSpPr/>
          <p:nvPr/>
        </p:nvSpPr>
        <p:spPr>
          <a:xfrm>
            <a:off x="4572000" y="1143000"/>
            <a:ext cx="4267200" cy="3311676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marL="590550" indent="-533400" algn="just" eaLnBrk="1" hangingPunct="1"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81B04"/>
                </a:solidFill>
              </a:rPr>
              <a:t>4</a:t>
            </a:r>
            <a:r>
              <a:rPr lang="en-US" sz="2000" dirty="0">
                <a:solidFill>
                  <a:srgbClr val="F81B04"/>
                </a:solidFill>
              </a:rPr>
              <a:t>.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81B04"/>
                </a:solidFill>
              </a:rPr>
              <a:t>HORMONAL IMBALANCE</a:t>
            </a:r>
          </a:p>
          <a:p>
            <a:pPr marL="990600" lvl="1" indent="-533400" algn="just" eaLnBrk="1" hangingPunct="1">
              <a:buFont typeface="Wingdings" pitchFamily="2" charset="2"/>
              <a:buChar char="Ø"/>
              <a:defRPr/>
            </a:pPr>
            <a:r>
              <a:rPr lang="en-US" sz="2000" dirty="0" err="1"/>
              <a:t>Hyperestrogenic</a:t>
            </a:r>
            <a:r>
              <a:rPr lang="en-US" sz="2000" dirty="0"/>
              <a:t> state</a:t>
            </a:r>
          </a:p>
          <a:p>
            <a:pPr algn="just" eaLnBrk="1" hangingPunct="1">
              <a:lnSpc>
                <a:spcPct val="90000"/>
              </a:lnSpc>
              <a:buNone/>
              <a:defRPr/>
            </a:pPr>
            <a:endParaRPr lang="en-US" sz="2000" b="1" dirty="0">
              <a:solidFill>
                <a:srgbClr val="F81B04"/>
              </a:solidFill>
            </a:endParaRPr>
          </a:p>
          <a:p>
            <a:pPr algn="just" eaLnBrk="1" hangingPunct="1">
              <a:lnSpc>
                <a:spcPct val="90000"/>
              </a:lnSpc>
              <a:buNone/>
              <a:defRPr/>
            </a:pPr>
            <a:r>
              <a:rPr lang="en-US" sz="2000" b="1" dirty="0">
                <a:solidFill>
                  <a:srgbClr val="F81B04"/>
                </a:solidFill>
              </a:rPr>
              <a:t>5. </a:t>
            </a:r>
            <a:r>
              <a:rPr lang="en-US" sz="2000" dirty="0">
                <a:solidFill>
                  <a:srgbClr val="F81B04"/>
                </a:solidFill>
              </a:rPr>
              <a:t>IMMUNE SYSTEM DYSFUNCTION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dirty="0"/>
              <a:t> </a:t>
            </a:r>
            <a:r>
              <a:rPr lang="en-US" sz="2000" dirty="0" err="1"/>
              <a:t>Immunideficiency</a:t>
            </a:r>
            <a:endParaRPr lang="en-US" sz="2000" dirty="0"/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dirty="0"/>
              <a:t>IgA deficiency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>
              <a:solidFill>
                <a:srgbClr val="F81B04"/>
              </a:solidFill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F81B04"/>
                </a:solidFill>
              </a:rPr>
              <a:t>6.</a:t>
            </a:r>
            <a:r>
              <a:rPr lang="en-US" sz="2400" b="1" dirty="0">
                <a:solidFill>
                  <a:srgbClr val="F81B04"/>
                </a:solidFill>
              </a:rPr>
              <a:t> </a:t>
            </a:r>
            <a:r>
              <a:rPr lang="en-US" sz="2400" dirty="0">
                <a:solidFill>
                  <a:srgbClr val="F81B04"/>
                </a:solidFill>
              </a:rPr>
              <a:t>HERIDITY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dirty="0"/>
              <a:t> Mutation in genes BRCA 1 &amp; BRCA 2</a:t>
            </a:r>
          </a:p>
          <a:p>
            <a:pPr lvl="1" algn="just" eaLnBrk="1" hangingPunct="1">
              <a:lnSpc>
                <a:spcPct val="90000"/>
              </a:lnSpc>
              <a:buNone/>
              <a:defRPr/>
            </a:pPr>
            <a:endParaRPr lang="en-US" sz="2000" dirty="0"/>
          </a:p>
        </p:txBody>
      </p:sp>
    </p:spTree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7772400" cy="1143000"/>
          </a:xfrm>
        </p:spPr>
        <p:txBody>
          <a:bodyPr/>
          <a:lstStyle/>
          <a:p>
            <a:r>
              <a:rPr lang="en-US" dirty="0">
                <a:latin typeface="Comic Sans MS" pitchFamily="66" charset="0"/>
              </a:rPr>
              <a:t>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1534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This starts with the cell ‘gearing up’ for division by synthesizing the components necessary for DNA replication.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five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phases</a:t>
            </a:r>
            <a:r>
              <a:rPr lang="en-US" sz="2800" dirty="0"/>
              <a:t> of the cell cycle: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</a:t>
            </a:r>
            <a:r>
              <a:rPr lang="en-US" sz="2400" baseline="-25000" dirty="0"/>
              <a:t>1</a:t>
            </a:r>
            <a:r>
              <a:rPr lang="en-US" sz="2400" dirty="0"/>
              <a:t>: enzymes needed for DNA synthesis are produced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S: DNA synthesis and replication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</a:t>
            </a:r>
            <a:r>
              <a:rPr lang="en-US" sz="2400" baseline="-25000" dirty="0"/>
              <a:t>2</a:t>
            </a:r>
            <a:r>
              <a:rPr lang="en-US" sz="2400" dirty="0"/>
              <a:t>: RNA and protein synthesis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M: mitosis phase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</a:t>
            </a:r>
            <a:r>
              <a:rPr lang="en-US" sz="2400" baseline="-25000" dirty="0"/>
              <a:t>0</a:t>
            </a:r>
            <a:r>
              <a:rPr lang="en-US" sz="2400" dirty="0"/>
              <a:t>: resting phase(</a:t>
            </a:r>
            <a:r>
              <a:rPr lang="en-US" sz="2400" dirty="0">
                <a:cs typeface="Times New Roman" pitchFamily="18" charset="0"/>
              </a:rPr>
              <a:t>cell are not </a:t>
            </a:r>
            <a:r>
              <a:rPr lang="en-US" sz="2400" dirty="0">
                <a:solidFill>
                  <a:srgbClr val="3333FF"/>
                </a:solidFill>
                <a:cs typeface="Times New Roman" pitchFamily="18" charset="0"/>
              </a:rPr>
              <a:t>dividing </a:t>
            </a:r>
            <a:r>
              <a:rPr lang="en-US" sz="2400" dirty="0">
                <a:cs typeface="Times New Roman" pitchFamily="18" charset="0"/>
              </a:rPr>
              <a:t>but </a:t>
            </a:r>
            <a:r>
              <a:rPr lang="en-US" sz="2400" dirty="0">
                <a:solidFill>
                  <a:srgbClr val="3333FF"/>
                </a:solidFill>
                <a:cs typeface="Times New Roman" pitchFamily="18" charset="0"/>
              </a:rPr>
              <a:t>re-enter </a:t>
            </a:r>
            <a:r>
              <a:rPr lang="en-US" sz="2400" dirty="0">
                <a:cs typeface="Times New Roman" pitchFamily="18" charset="0"/>
              </a:rPr>
              <a:t>the cycle)</a:t>
            </a:r>
            <a:endParaRPr lang="en-US" sz="2400" dirty="0"/>
          </a:p>
          <a:p>
            <a:r>
              <a:rPr lang="en-US" sz="2800" dirty="0"/>
              <a:t>Two checkpoints, one between </a:t>
            </a:r>
            <a:r>
              <a:rPr lang="en-US" sz="2800" dirty="0">
                <a:solidFill>
                  <a:srgbClr val="3333FF"/>
                </a:solidFill>
              </a:rPr>
              <a:t>G1 &amp; S </a:t>
            </a:r>
            <a:r>
              <a:rPr lang="en-US" sz="2800" dirty="0"/>
              <a:t>and one between </a:t>
            </a:r>
            <a:r>
              <a:rPr lang="en-US" sz="2800" dirty="0">
                <a:solidFill>
                  <a:srgbClr val="3333FF"/>
                </a:solidFill>
              </a:rPr>
              <a:t>G2 and M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A288-B5B9-4F19-9036-F684372AD31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eopclc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Takele Beyene; AAU-CVMA Department of BMS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89E41-BB1A-4D7A-B012-7C886CEF357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89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>
                <a:latin typeface="Century Gothic" pitchFamily="34" charset="0"/>
              </a:rPr>
              <a:t>GENESIS OF CANCER CELL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609600" indent="-609600" algn="just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A normal cell turns into a cancer cell because of a mutation in its DNA, which can be inherited or acquired.</a:t>
            </a:r>
          </a:p>
          <a:p>
            <a:pPr marL="609600" indent="-609600" algn="just" eaLnBrk="1" hangingPunct="1">
              <a:buFont typeface="Wingdings" pitchFamily="2" charset="2"/>
              <a:buChar char="§"/>
              <a:defRPr/>
            </a:pPr>
            <a:endParaRPr lang="en-US" sz="3200" dirty="0"/>
          </a:p>
          <a:p>
            <a:pPr marL="609600" indent="-609600" algn="just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Two main categories of </a:t>
            </a:r>
            <a:r>
              <a:rPr lang="en-US" sz="3200" b="1" dirty="0">
                <a:solidFill>
                  <a:srgbClr val="FF0000"/>
                </a:solidFill>
              </a:rPr>
              <a:t>genetic change which lead to cancer</a:t>
            </a:r>
            <a:r>
              <a:rPr lang="en-US" sz="3200" dirty="0"/>
              <a:t>:</a:t>
            </a:r>
          </a:p>
          <a:p>
            <a:pPr marL="990600" lvl="1" indent="-533400" algn="just" eaLnBrk="1" hangingPunct="1">
              <a:buFont typeface="Wingdings" pitchFamily="2" charset="2"/>
              <a:buAutoNum type="arabicPeriod"/>
              <a:defRPr/>
            </a:pPr>
            <a:r>
              <a:rPr lang="en-US" sz="2800" dirty="0"/>
              <a:t>The inactivation of tumor suppressor genes</a:t>
            </a:r>
          </a:p>
          <a:p>
            <a:pPr marL="990600" lvl="1" indent="-533400" algn="just" eaLnBrk="1" hangingPunct="1">
              <a:buFont typeface="Wingdings" pitchFamily="2" charset="2"/>
              <a:buAutoNum type="arabicPeriod"/>
              <a:defRPr/>
            </a:pPr>
            <a:r>
              <a:rPr lang="en-US" sz="2800" dirty="0"/>
              <a:t>The activation of proto-</a:t>
            </a:r>
            <a:r>
              <a:rPr lang="en-US" sz="2800" dirty="0" err="1"/>
              <a:t>oncogenes</a:t>
            </a:r>
            <a:r>
              <a:rPr lang="en-US" sz="2800" dirty="0"/>
              <a:t> to </a:t>
            </a:r>
            <a:r>
              <a:rPr lang="en-US" sz="2800" dirty="0" err="1"/>
              <a:t>oncogenes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Takele Beyene; AAU-CVMA Department of BMS ©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CA288-B5B9-4F19-9036-F684372AD31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2075</TotalTime>
  <Words>2009</Words>
  <Application>Microsoft Office PowerPoint</Application>
  <PresentationFormat>On-screen Show (4:3)</PresentationFormat>
  <Paragraphs>386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 Light</vt:lpstr>
      <vt:lpstr>Century Gothic</vt:lpstr>
      <vt:lpstr>Comic Sans MS</vt:lpstr>
      <vt:lpstr>Franklin Gothic Book</vt:lpstr>
      <vt:lpstr>Perpetua</vt:lpstr>
      <vt:lpstr>Tahoma</vt:lpstr>
      <vt:lpstr>Wingdings</vt:lpstr>
      <vt:lpstr>Wingdings 2</vt:lpstr>
      <vt:lpstr>Equity</vt:lpstr>
      <vt:lpstr>ANTI-CANCER Agents</vt:lpstr>
      <vt:lpstr>Learning Objectives </vt:lpstr>
      <vt:lpstr>Overview </vt:lpstr>
      <vt:lpstr>CHARACTERISTICS OF CANCER CELLS</vt:lpstr>
      <vt:lpstr>FORMS OF CANCER</vt:lpstr>
      <vt:lpstr>CAUSES OF CANCER</vt:lpstr>
      <vt:lpstr>CELL CYCLE</vt:lpstr>
      <vt:lpstr>PowerPoint Presentation</vt:lpstr>
      <vt:lpstr>GENESIS OF CANCER CELL</vt:lpstr>
      <vt:lpstr>Advances in Cancer Chemotherapy </vt:lpstr>
      <vt:lpstr>CLASSIFICATION</vt:lpstr>
      <vt:lpstr>PowerPoint Presentation</vt:lpstr>
      <vt:lpstr>PHASE SPECIFIC DRUGS</vt:lpstr>
      <vt:lpstr>Mode of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Conventional Chemotherapy</vt:lpstr>
      <vt:lpstr>Why is there no cure for cancer? </vt:lpstr>
      <vt:lpstr>MECHANISM OF DRUG RESISTANCE</vt:lpstr>
      <vt:lpstr>Multidrug Resistance (MDR)</vt:lpstr>
      <vt:lpstr>Combination Chemotherapy</vt:lpstr>
      <vt:lpstr>Drug Delivery: Liposomes</vt:lpstr>
      <vt:lpstr>SIDE EFFECTS</vt:lpstr>
      <vt:lpstr>Summary Points</vt:lpstr>
      <vt:lpstr>Have we met our Learning Objectives?</vt:lpstr>
      <vt:lpstr>Reading materials</vt:lpstr>
      <vt:lpstr>PowerPoint Presentation</vt:lpstr>
    </vt:vector>
  </TitlesOfParts>
  <Company>NAILA WAHEED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Anticancer agents</dc:title>
  <dc:creator>takele.beyene@aau.edu.et</dc:creator>
  <cp:lastModifiedBy>Takele B Tufa</cp:lastModifiedBy>
  <cp:revision>115</cp:revision>
  <cp:lastPrinted>2019-04-12T06:18:34Z</cp:lastPrinted>
  <dcterms:created xsi:type="dcterms:W3CDTF">2009-11-26T15:42:50Z</dcterms:created>
  <dcterms:modified xsi:type="dcterms:W3CDTF">2020-04-29T03:57:14Z</dcterms:modified>
</cp:coreProperties>
</file>