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4"/>
  </p:notesMasterIdLst>
  <p:handoutMasterIdLst>
    <p:handoutMasterId r:id="rId35"/>
  </p:handoutMasterIdLst>
  <p:sldIdLst>
    <p:sldId id="274" r:id="rId2"/>
    <p:sldId id="347" r:id="rId3"/>
    <p:sldId id="293" r:id="rId4"/>
    <p:sldId id="324" r:id="rId5"/>
    <p:sldId id="337" r:id="rId6"/>
    <p:sldId id="326" r:id="rId7"/>
    <p:sldId id="327" r:id="rId8"/>
    <p:sldId id="338" r:id="rId9"/>
    <p:sldId id="345" r:id="rId10"/>
    <p:sldId id="368" r:id="rId11"/>
    <p:sldId id="275" r:id="rId12"/>
    <p:sldId id="294" r:id="rId13"/>
    <p:sldId id="339" r:id="rId14"/>
    <p:sldId id="340" r:id="rId15"/>
    <p:sldId id="341" r:id="rId16"/>
    <p:sldId id="342" r:id="rId17"/>
    <p:sldId id="344" r:id="rId18"/>
    <p:sldId id="296" r:id="rId19"/>
    <p:sldId id="297" r:id="rId20"/>
    <p:sldId id="336" r:id="rId21"/>
    <p:sldId id="348" r:id="rId22"/>
    <p:sldId id="299" r:id="rId23"/>
    <p:sldId id="300" r:id="rId24"/>
    <p:sldId id="352" r:id="rId25"/>
    <p:sldId id="369" r:id="rId26"/>
    <p:sldId id="303" r:id="rId27"/>
    <p:sldId id="351" r:id="rId28"/>
    <p:sldId id="358" r:id="rId29"/>
    <p:sldId id="360" r:id="rId30"/>
    <p:sldId id="365" r:id="rId31"/>
    <p:sldId id="370" r:id="rId32"/>
    <p:sldId id="366" r:id="rId3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6699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207" autoAdjust="0"/>
    <p:restoredTop sz="94333" autoAdjust="0"/>
  </p:normalViewPr>
  <p:slideViewPr>
    <p:cSldViewPr>
      <p:cViewPr varScale="1">
        <p:scale>
          <a:sx n="77" d="100"/>
          <a:sy n="77" d="100"/>
        </p:scale>
        <p:origin x="103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62400" cy="3429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5" y="0"/>
            <a:ext cx="3962400" cy="3429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2C84B02B-7125-4FD6-9013-2AF67EE0B6D2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513910"/>
            <a:ext cx="3962400" cy="3429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5" y="6513910"/>
            <a:ext cx="3962400" cy="3429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CAEE462C-1F63-41DA-8676-EC91BA904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858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62400" cy="3429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5" y="0"/>
            <a:ext cx="3962400" cy="3429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15AF2452-5FB0-4510-8F1A-04E5EC2EDA6E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1"/>
            <a:ext cx="7315200" cy="3086100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13910"/>
            <a:ext cx="3962400" cy="3429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5" y="6513910"/>
            <a:ext cx="3962400" cy="3429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FE605524-E7F5-4B3F-B187-EF7D477258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93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09" indent="-285734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2937" indent="-22858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112" indent="-22858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287" indent="-22858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8810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FEF75D2F-8C13-4087-9973-A923CAA9E0D8}" type="slidenum">
              <a:rPr lang="en-CA" altLang="en-US" sz="1200"/>
              <a:pPr eaLnBrk="1" hangingPunct="1"/>
              <a:t>10</a:t>
            </a:fld>
            <a:endParaRPr lang="en-CA" altLang="en-US" sz="12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A- COX -&gt;  Oxidation  1- C9-11 endoperoxide    2-  C15 hydroperoxide 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n-US" altLang="en-US"/>
              <a:t> PGG2</a:t>
            </a:r>
          </a:p>
          <a:p>
            <a:pPr eaLnBrk="1" hangingPunct="1"/>
            <a:r>
              <a:rPr lang="en-US" altLang="en-US"/>
              <a:t>B- Peroxidase moiety of COX </a:t>
            </a:r>
            <a:r>
              <a:rPr lang="en-US" altLang="en-US">
                <a:sym typeface="Wingdings" panose="05000000000000000000" pitchFamily="2" charset="2"/>
              </a:rPr>
              <a:t> adds a 15-hydroxyl group : needed for biological activity  PGH2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6563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569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4A86FC-3F47-4181-8401-FD94C37666C6}" type="slidenum">
              <a:rPr lang="en-US"/>
              <a:pPr/>
              <a:t>13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E0AE641-8CE5-4211-9CA8-8C72B7706511}" type="slidenum">
              <a:rPr lang="en-US"/>
              <a:pPr/>
              <a:t>14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E95E976-3222-4FFC-8306-77FECC6599D8}" type="slidenum">
              <a:rPr lang="en-US"/>
              <a:pPr/>
              <a:t>15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665F82D-367C-4D97-AC66-6428B7071DA1}" type="slidenum">
              <a:rPr lang="en-US"/>
              <a:pPr/>
              <a:t>16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48129A2-4AAF-4B68-9B90-0C5A506B53DC}" type="slidenum">
              <a:rPr lang="en-US"/>
              <a:pPr/>
              <a:t>17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257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76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576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0AB592-87DD-4A5A-A9C2-5957E539A290}" type="slidenum">
              <a:rPr lang="en-US"/>
              <a:pPr/>
              <a:t>20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l"/>
            <a:r>
              <a:rPr lang="en-US" b="1" i="1" dirty="0">
                <a:solidFill>
                  <a:srgbClr val="000080"/>
                </a:solidFill>
              </a:rPr>
              <a:t>Cushing</a:t>
            </a:r>
            <a:r>
              <a:rPr lang="ja-JP" altLang="en-US" b="1" i="1">
                <a:solidFill>
                  <a:srgbClr val="000080"/>
                </a:solidFill>
                <a:latin typeface="Arial" pitchFamily="34" charset="0"/>
              </a:rPr>
              <a:t>’</a:t>
            </a:r>
            <a:r>
              <a:rPr lang="en-US" altLang="ja-JP" b="1" i="1" dirty="0">
                <a:solidFill>
                  <a:srgbClr val="000080"/>
                </a:solidFill>
              </a:rPr>
              <a:t>s </a:t>
            </a:r>
            <a:r>
              <a:rPr lang="en-US" b="1" i="1" dirty="0">
                <a:solidFill>
                  <a:srgbClr val="000080"/>
                </a:solidFill>
              </a:rPr>
              <a:t>syndrome</a:t>
            </a:r>
            <a:r>
              <a:rPr lang="en-US" b="1" i="1" dirty="0">
                <a:solidFill>
                  <a:srgbClr val="0000FF"/>
                </a:solidFill>
              </a:rPr>
              <a:t>=</a:t>
            </a:r>
            <a:r>
              <a:rPr lang="en-US" dirty="0"/>
              <a:t>excessive production of the hormone ACTH by the pituitary gland</a:t>
            </a: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115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1265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477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598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558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BF7A727-B562-4D44-8667-CA17B4AB25F6}" type="slidenum">
              <a:rPr lang="en-US"/>
              <a:pPr/>
              <a:t>27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173E90-AE8E-4947-A61A-E317D8B958E8}" type="slidenum">
              <a:rPr lang="en-US"/>
              <a:pPr/>
              <a:t>29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64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96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9CF1A8-415F-4F1B-BB3A-CCAAEB05CD88}" type="slidenum">
              <a:rPr lang="en-US"/>
              <a:pPr/>
              <a:t>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78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16398EC-FAF7-4759-A966-959757E991C1}" type="slidenum">
              <a:rPr lang="en-US"/>
              <a:pPr/>
              <a:t>6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  <a:p>
            <a:pPr eaLnBrk="1" hangingPunct="1"/>
            <a:endParaRPr lang="en-US">
              <a:latin typeface="Arial" pitchFamily="34" charset="0"/>
            </a:endParaRPr>
          </a:p>
          <a:p>
            <a:pPr eaLnBrk="1" hangingPunct="1"/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0483802-A053-4F84-B908-E1056A393C21}" type="slidenum">
              <a:rPr lang="en-US"/>
              <a:pPr/>
              <a:t>7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096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05524-E7F5-4B3F-B187-EF7D477258F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3077-C50A-4B3D-8856-740E4C334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570A49-F58C-4ECD-9DF7-C574A5140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3B9A9-C501-467B-9986-47CA9C788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A7A30-9BE3-4BDA-9FB1-D633A0311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161C3-F3BE-4129-ADDE-EAA9754F8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63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3DED1-8FE5-49B6-8EFD-88284AC35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9334F-8EFE-4795-B62E-09DD52703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6DABF-070F-4AB4-9644-A7D6CD356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5080B-37C1-43E0-AE45-337466A73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BC362-FEE8-4BDC-9C03-FBE893273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8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E5A6D6-CAB5-4BBC-B7EB-73BA3A9721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EF05EF-A94F-4454-B9E4-6D0BE4366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6DD8D-2B3A-4595-A4A0-C353F1E99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8D7AC-F3AB-4BDE-AAC9-205B2F278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7BDEF-F7D3-40EC-A4DD-3DD1A42B1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1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19847-2FF7-4434-ADEB-ACA82C1F0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4961E-C22B-4DD5-BB7F-8ED152326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5BF04-13D4-43D5-A7DF-BB0023F22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57686-7839-4B96-ABE0-0201EF35B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84383-3681-4EBE-8EE1-F639C4E4C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4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7C793-D363-45B9-BA89-9303620E3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B3EDF-7C0E-40CA-A479-01C6A234F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A5B51E-567F-4AEC-AD3B-7ECF6D18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B7189-1BD6-4449-80A7-E6AB3A8DA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76D23-DBFE-4AB6-995D-293F3435E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5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DA3D1-EB79-4069-80FE-9FFC09062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D7F0C-A677-4636-835F-1BD4E75D79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327A16-9D3D-4116-B98C-04B19E286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2BED25-D1FE-4C45-B1DD-78520BAD2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F9ECA-CCBA-44A8-BDBA-EACFE4C65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C46C0-ACEA-4B0D-A03D-BEA1C0246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89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45909-7987-496F-908F-63BBEDF4E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21C87-5854-4063-9B3B-59DAF0B4E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DACDF-B950-4A1A-B0BB-60AD2239A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5555B2-EC7B-482A-815F-673B66BB9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CB397-822D-4276-82E0-A4B954A51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ABAD1C-EA72-461F-B898-7975BA71C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9088BD-91A1-4576-B09F-2F2F71E37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2556D7-BD80-4EBA-A69D-6085F0FE0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6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F5C32-34FB-4167-9DAF-EEC4FE9E0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F548D8-6A29-4983-839F-06FA759A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9253A6-47AF-4AA2-994B-C05634541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A45014-7BBD-4114-B4F1-6DD9829F5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1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32258F-175A-4F10-8C4F-CA55D24CC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05CF27-ACFA-4F63-9FA7-F12916FFF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F3C49B-3C87-4BF8-95B2-A3DF272B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0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D9D13-B6E3-4112-A761-F546EC0AB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1B3BA-054A-46B7-95E7-ACBD2F447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3EF55-BC8D-4543-8B7D-7A80EC5D9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F58A91-0A6B-4587-BEEF-6F798BD8F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C8F5A0-2707-41F6-BD6D-594253596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8C38C0-E8A7-4813-9FF8-4DC278953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78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7FCAA-5D5F-48DB-A04F-3B9B2B0D6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238232-63AD-49EF-B073-BC14CE997C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915126-8C11-4085-86CF-469856C706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5A00AD-2936-4529-BE40-1B144A077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3D1FF-0F53-45A8-A3BF-C81E2FAEE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B180A-FF6C-42CD-BFBB-9B7353C29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84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DCECA8-6023-4ECA-8D80-95B70DAC2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C766B5-72AB-4B4C-972D-08C26B2CE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B630F-8C4C-49C5-B004-2B1996309E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18841-9967-4CA1-BE26-A9E00A23CED6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6022F-552A-4900-8EEF-665CEECC96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Takele Beyene, CVMA-AAU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8C7DD-A29E-4D7C-89EF-FC8D6C7225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FB5E7-CAD7-4643-8BD4-CC26D8F6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8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3" name="Rectangle 2"/>
          <p:cNvSpPr/>
          <p:nvPr/>
        </p:nvSpPr>
        <p:spPr>
          <a:xfrm>
            <a:off x="1459538" y="2590800"/>
            <a:ext cx="68974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Anti-Inflammatory Drugs (AIDs)</a:t>
            </a:r>
            <a:endParaRPr lang="en-US" sz="4000" dirty="0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AC0323C5-A0A7-4384-9D5D-C05E8A7992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733800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277227EC-DA20-4911-855F-ECC46A0B09A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2171635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Cyclooxygenase pathw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679881"/>
            <a:ext cx="8382000" cy="5945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685800" y="152400"/>
            <a:ext cx="7391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 dirty="0"/>
              <a:t> Cyclooxygenase Pathway</a:t>
            </a:r>
            <a:endParaRPr lang="en-CA" altLang="en-US" b="1" dirty="0"/>
          </a:p>
        </p:txBody>
      </p:sp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6096000" y="6477000"/>
            <a:ext cx="2819400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300"/>
              <a:t>Basic and Clinical Pharmacology, 2005</a:t>
            </a:r>
          </a:p>
        </p:txBody>
      </p:sp>
      <p:sp>
        <p:nvSpPr>
          <p:cNvPr id="12294" name="Line 7"/>
          <p:cNvSpPr>
            <a:spLocks noChangeShapeType="1"/>
          </p:cNvSpPr>
          <p:nvPr/>
        </p:nvSpPr>
        <p:spPr bwMode="auto">
          <a:xfrm>
            <a:off x="3342200" y="1600199"/>
            <a:ext cx="315399" cy="41365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Text Box 9"/>
          <p:cNvSpPr txBox="1">
            <a:spLocks noChangeArrowheads="1"/>
          </p:cNvSpPr>
          <p:nvPr/>
        </p:nvSpPr>
        <p:spPr bwMode="auto">
          <a:xfrm>
            <a:off x="2754313" y="1219200"/>
            <a:ext cx="522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rgbClr val="FF6600"/>
                </a:solidFill>
              </a:rPr>
              <a:t>C</a:t>
            </a:r>
            <a:r>
              <a:rPr lang="en-US" altLang="en-US" sz="1400" b="1" baseline="-25000">
                <a:solidFill>
                  <a:srgbClr val="FF6600"/>
                </a:solidFill>
              </a:rPr>
              <a:t>9-11</a:t>
            </a:r>
            <a:endParaRPr lang="en-US" altLang="en-US" sz="1400" b="1">
              <a:solidFill>
                <a:srgbClr val="FF6600"/>
              </a:solidFill>
            </a:endParaRPr>
          </a:p>
        </p:txBody>
      </p:sp>
      <p:grpSp>
        <p:nvGrpSpPr>
          <p:cNvPr id="12296" name="Group 11"/>
          <p:cNvGrpSpPr>
            <a:grpSpLocks/>
          </p:cNvGrpSpPr>
          <p:nvPr/>
        </p:nvGrpSpPr>
        <p:grpSpPr bwMode="auto">
          <a:xfrm>
            <a:off x="4465496" y="2038441"/>
            <a:ext cx="731837" cy="304800"/>
            <a:chOff x="3552" y="1200"/>
            <a:chExt cx="461" cy="192"/>
          </a:xfrm>
        </p:grpSpPr>
        <p:sp>
          <p:nvSpPr>
            <p:cNvPr id="12303" name="Line 8"/>
            <p:cNvSpPr>
              <a:spLocks noChangeShapeType="1"/>
            </p:cNvSpPr>
            <p:nvPr/>
          </p:nvSpPr>
          <p:spPr bwMode="auto">
            <a:xfrm flipH="1">
              <a:off x="3552" y="1296"/>
              <a:ext cx="19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Text Box 10"/>
            <p:cNvSpPr txBox="1">
              <a:spLocks noChangeArrowheads="1"/>
            </p:cNvSpPr>
            <p:nvPr/>
          </p:nvSpPr>
          <p:spPr bwMode="auto">
            <a:xfrm>
              <a:off x="3744" y="1200"/>
              <a:ext cx="2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400" b="1" dirty="0">
                  <a:solidFill>
                    <a:srgbClr val="FF6600"/>
                  </a:solidFill>
                </a:rPr>
                <a:t>C</a:t>
              </a:r>
              <a:r>
                <a:rPr lang="en-US" altLang="en-US" sz="1400" b="1" baseline="-25000" dirty="0">
                  <a:solidFill>
                    <a:srgbClr val="FF6600"/>
                  </a:solidFill>
                </a:rPr>
                <a:t>15</a:t>
              </a:r>
              <a:endParaRPr lang="en-US" altLang="en-US" sz="1400" b="1" dirty="0">
                <a:solidFill>
                  <a:srgbClr val="FF6600"/>
                </a:solidFill>
              </a:endParaRPr>
            </a:p>
          </p:txBody>
        </p:sp>
      </p:grpSp>
      <p:sp>
        <p:nvSpPr>
          <p:cNvPr id="12297" name="Text Box 14"/>
          <p:cNvSpPr txBox="1">
            <a:spLocks noChangeArrowheads="1"/>
          </p:cNvSpPr>
          <p:nvPr/>
        </p:nvSpPr>
        <p:spPr bwMode="auto">
          <a:xfrm>
            <a:off x="3810000" y="4038600"/>
            <a:ext cx="8690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 b="1" dirty="0">
                <a:solidFill>
                  <a:srgbClr val="FF6600"/>
                </a:solidFill>
              </a:rPr>
              <a:t>C</a:t>
            </a:r>
            <a:r>
              <a:rPr lang="en-US" altLang="en-US" sz="1400" b="1" baseline="-25000" dirty="0">
                <a:solidFill>
                  <a:srgbClr val="FF6600"/>
                </a:solidFill>
              </a:rPr>
              <a:t>15</a:t>
            </a:r>
            <a:endParaRPr lang="en-US" altLang="en-US" sz="1400" b="1" dirty="0">
              <a:solidFill>
                <a:srgbClr val="FF6600"/>
              </a:solidFill>
            </a:endParaRPr>
          </a:p>
        </p:txBody>
      </p:sp>
      <p:sp>
        <p:nvSpPr>
          <p:cNvPr id="12298" name="Line 15"/>
          <p:cNvSpPr>
            <a:spLocks noChangeShapeType="1"/>
          </p:cNvSpPr>
          <p:nvPr/>
        </p:nvSpPr>
        <p:spPr bwMode="auto">
          <a:xfrm flipV="1">
            <a:off x="4229100" y="4040088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Text Box 16"/>
          <p:cNvSpPr txBox="1">
            <a:spLocks noChangeArrowheads="1"/>
          </p:cNvSpPr>
          <p:nvPr/>
        </p:nvSpPr>
        <p:spPr bwMode="auto">
          <a:xfrm>
            <a:off x="6614319" y="1921782"/>
            <a:ext cx="220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b="1" dirty="0">
                <a:solidFill>
                  <a:srgbClr val="0070C0"/>
                </a:solidFill>
              </a:rPr>
              <a:t>Unstable endoperoxide</a:t>
            </a:r>
            <a:endParaRPr lang="en-CA" altLang="en-US" sz="1600" b="1" dirty="0">
              <a:solidFill>
                <a:srgbClr val="0070C0"/>
              </a:solidFill>
            </a:endParaRPr>
          </a:p>
        </p:txBody>
      </p:sp>
      <p:sp>
        <p:nvSpPr>
          <p:cNvPr id="12300" name="AutoShape 17"/>
          <p:cNvSpPr>
            <a:spLocks noChangeArrowheads="1"/>
          </p:cNvSpPr>
          <p:nvPr/>
        </p:nvSpPr>
        <p:spPr bwMode="auto">
          <a:xfrm>
            <a:off x="6176704" y="2013857"/>
            <a:ext cx="381000" cy="152400"/>
          </a:xfrm>
          <a:prstGeom prst="lef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1" name="AutoShape 18"/>
          <p:cNvSpPr>
            <a:spLocks noChangeArrowheads="1"/>
          </p:cNvSpPr>
          <p:nvPr/>
        </p:nvSpPr>
        <p:spPr bwMode="auto">
          <a:xfrm rot="20304795">
            <a:off x="3377580" y="4456770"/>
            <a:ext cx="381000" cy="1524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2" name="Text Box 19"/>
          <p:cNvSpPr txBox="1">
            <a:spLocks noChangeArrowheads="1"/>
          </p:cNvSpPr>
          <p:nvPr/>
        </p:nvSpPr>
        <p:spPr bwMode="auto">
          <a:xfrm>
            <a:off x="2255696" y="4609918"/>
            <a:ext cx="220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b="1" dirty="0">
                <a:solidFill>
                  <a:schemeClr val="accent1"/>
                </a:solidFill>
              </a:rPr>
              <a:t>      </a:t>
            </a:r>
            <a:r>
              <a:rPr lang="en-US" altLang="en-US" sz="1600" b="1" dirty="0">
                <a:solidFill>
                  <a:srgbClr val="0070C0"/>
                </a:solidFill>
              </a:rPr>
              <a:t>Hydroperoxide</a:t>
            </a:r>
            <a:endParaRPr lang="en-CA" altLang="en-US" sz="1600" b="1" dirty="0">
              <a:solidFill>
                <a:srgbClr val="0070C0"/>
              </a:solidFill>
            </a:endParaRPr>
          </a:p>
        </p:txBody>
      </p:sp>
      <p:sp>
        <p:nvSpPr>
          <p:cNvPr id="16" name="Line 4">
            <a:extLst>
              <a:ext uri="{FF2B5EF4-FFF2-40B4-BE49-F238E27FC236}">
                <a16:creationId xmlns:a16="http://schemas.microsoft.com/office/drawing/2014/main" id="{A07F88DD-0E77-46A5-B665-EA14A57267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496" y="583710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656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1813249" y="1066800"/>
            <a:ext cx="6172200" cy="1219200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8100000" scaled="1"/>
            <a:tileRect/>
          </a:gra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 dirty="0">
                <a:solidFill>
                  <a:schemeClr val="tx2"/>
                </a:solidFill>
              </a:rPr>
              <a:t>Anti-Inflammatory Drugs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2057400" y="2806639"/>
            <a:ext cx="5486400" cy="142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AutoNum type="alphaUcPeriod"/>
            </a:pPr>
            <a:r>
              <a:rPr lang="en-US" sz="2800" b="1" dirty="0">
                <a:solidFill>
                  <a:srgbClr val="FF0000"/>
                </a:solidFill>
              </a:rPr>
              <a:t>Steroidal AIDs</a:t>
            </a:r>
          </a:p>
          <a:p>
            <a:pPr marL="514350" indent="-51435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AutoNum type="alphaUcPeriod"/>
            </a:pPr>
            <a:r>
              <a:rPr lang="en-US" sz="2800" b="1" dirty="0">
                <a:solidFill>
                  <a:srgbClr val="FF0000"/>
                </a:solidFill>
              </a:rPr>
              <a:t>Non-steroidal AIDs</a:t>
            </a:r>
          </a:p>
          <a:p>
            <a:pPr marL="514350" indent="-51435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AutoNum type="alphaUcPeriod"/>
            </a:pPr>
            <a:r>
              <a:rPr lang="en-US" sz="2800" b="1" dirty="0">
                <a:solidFill>
                  <a:srgbClr val="FF0000"/>
                </a:solidFill>
              </a:rPr>
              <a:t>Anti-histamines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492052" cy="51054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None/>
            </a:pPr>
            <a:r>
              <a:rPr lang="en-US" sz="2400" b="1" i="1" dirty="0">
                <a:solidFill>
                  <a:srgbClr val="FF0000"/>
                </a:solidFill>
              </a:rPr>
              <a:t>Corticosteroids</a:t>
            </a:r>
            <a:r>
              <a:rPr lang="en-US" sz="2400" dirty="0"/>
              <a:t> 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are hormones produced by the adrenal cortex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Two groups of corticosteroids used in veterinary medicine: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/>
              <a:t>Glucocorticoids 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/>
              <a:t>Mineralocorticoids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en-US" sz="2400" b="1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FF0000"/>
                </a:solidFill>
              </a:rPr>
              <a:t>Glucocorticoids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Naturally occurring glucocorticoids: cortisol (=hydrocortisone)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Have anti-inflammatory effects due to their inhibition of phospholipase (PLA2)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Raise the concentration of liver glycogen and increase blood glucose levels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Affect carbohydrate, protein, and fat metabolism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Are regulated by negative feedback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366935" y="304800"/>
            <a:ext cx="75776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A- Steroidal </a:t>
            </a:r>
            <a:r>
              <a:rPr lang="en-US" sz="3200" b="1" dirty="0"/>
              <a:t>Anti-inflammatory Agents</a:t>
            </a:r>
            <a:endParaRPr lang="en-GB" sz="3200" b="1" dirty="0">
              <a:solidFill>
                <a:schemeClr val="tx2"/>
              </a:solidFill>
            </a:endParaRP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50E77B0C-D8B2-49EB-80E7-59C3307062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140" y="983867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80772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b="1">
                <a:solidFill>
                  <a:srgbClr val="10146F"/>
                </a:solidFill>
                <a:latin typeface="Times" charset="0"/>
                <a:ea typeface="+mj-ea"/>
              </a:rPr>
              <a:t>The Mighty Corticosteroids</a:t>
            </a:r>
            <a:endParaRPr lang="en-US" b="1">
              <a:solidFill>
                <a:srgbClr val="10146F"/>
              </a:solidFill>
              <a:ea typeface="+mj-ea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15363" name="AutoShape 6"/>
          <p:cNvSpPr>
            <a:spLocks noChangeArrowheads="1"/>
          </p:cNvSpPr>
          <p:nvPr/>
        </p:nvSpPr>
        <p:spPr bwMode="auto">
          <a:xfrm>
            <a:off x="1371600" y="5410200"/>
            <a:ext cx="7162800" cy="1371600"/>
          </a:xfrm>
          <a:prstGeom prst="irregularSeal1">
            <a:avLst/>
          </a:prstGeom>
          <a:solidFill>
            <a:srgbClr val="9B002E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Inflammation (redness, edema,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warmth, pain, tissue destruction)</a:t>
            </a:r>
          </a:p>
        </p:txBody>
      </p:sp>
      <p:sp>
        <p:nvSpPr>
          <p:cNvPr id="15364" name="AutoShape 8"/>
          <p:cNvSpPr>
            <a:spLocks noChangeArrowheads="1"/>
          </p:cNvSpPr>
          <p:nvPr/>
        </p:nvSpPr>
        <p:spPr bwMode="auto">
          <a:xfrm>
            <a:off x="2705100" y="4454525"/>
            <a:ext cx="3733800" cy="685800"/>
          </a:xfrm>
          <a:prstGeom prst="hexagon">
            <a:avLst>
              <a:gd name="adj" fmla="val 136111"/>
              <a:gd name="vf" fmla="val 115470"/>
            </a:avLst>
          </a:prstGeom>
          <a:solidFill>
            <a:srgbClr val="F3A59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Inflammatory mediators</a:t>
            </a:r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2514600" y="3382963"/>
            <a:ext cx="4114800" cy="457200"/>
          </a:xfrm>
          <a:prstGeom prst="rect">
            <a:avLst/>
          </a:prstGeom>
          <a:solidFill>
            <a:srgbClr val="FDED9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Leukocyte &amp; endothelial cell activation</a:t>
            </a:r>
          </a:p>
        </p:txBody>
      </p:sp>
      <p:sp>
        <p:nvSpPr>
          <p:cNvPr id="15366" name="AutoShape 12"/>
          <p:cNvSpPr>
            <a:spLocks noChangeArrowheads="1"/>
          </p:cNvSpPr>
          <p:nvPr/>
        </p:nvSpPr>
        <p:spPr bwMode="auto">
          <a:xfrm>
            <a:off x="838200" y="2133600"/>
            <a:ext cx="1752600" cy="609600"/>
          </a:xfrm>
          <a:prstGeom prst="plaque">
            <a:avLst>
              <a:gd name="adj" fmla="val 16667"/>
            </a:avLst>
          </a:prstGeom>
          <a:solidFill>
            <a:srgbClr val="FEEFD2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dirty="0"/>
              <a:t>Tissue injury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5367" name="AutoShape 13"/>
          <p:cNvSpPr>
            <a:spLocks noChangeArrowheads="1"/>
          </p:cNvSpPr>
          <p:nvPr/>
        </p:nvSpPr>
        <p:spPr bwMode="auto">
          <a:xfrm>
            <a:off x="3581400" y="2082800"/>
            <a:ext cx="1981200" cy="685800"/>
          </a:xfrm>
          <a:prstGeom prst="plaque">
            <a:avLst>
              <a:gd name="adj" fmla="val 16667"/>
            </a:avLst>
          </a:prstGeom>
          <a:solidFill>
            <a:srgbClr val="FEEFD2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Adaptive immune</a:t>
            </a:r>
          </a:p>
          <a:p>
            <a:pPr algn="ctr"/>
            <a:r>
              <a:rPr lang="en-US" sz="1800"/>
              <a:t>system</a:t>
            </a:r>
          </a:p>
        </p:txBody>
      </p:sp>
      <p:sp>
        <p:nvSpPr>
          <p:cNvPr id="15368" name="AutoShape 14"/>
          <p:cNvSpPr>
            <a:spLocks noChangeArrowheads="1"/>
          </p:cNvSpPr>
          <p:nvPr/>
        </p:nvSpPr>
        <p:spPr bwMode="auto">
          <a:xfrm>
            <a:off x="7086600" y="2082800"/>
            <a:ext cx="1905000" cy="685800"/>
          </a:xfrm>
          <a:prstGeom prst="plaque">
            <a:avLst>
              <a:gd name="adj" fmla="val 16667"/>
            </a:avLst>
          </a:prstGeom>
          <a:solidFill>
            <a:srgbClr val="FEEFD2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Innate immune</a:t>
            </a:r>
          </a:p>
          <a:p>
            <a:pPr algn="ctr"/>
            <a:r>
              <a:rPr lang="en-US" sz="1800"/>
              <a:t>system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4572000" y="1092200"/>
            <a:ext cx="1905000" cy="381000"/>
          </a:xfrm>
          <a:prstGeom prst="rect">
            <a:avLst/>
          </a:prstGeom>
          <a:solidFill>
            <a:srgbClr val="F7BB8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Perceived threat</a:t>
            </a:r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15370" name="Line 25"/>
          <p:cNvSpPr>
            <a:spLocks noChangeShapeType="1"/>
          </p:cNvSpPr>
          <p:nvPr/>
        </p:nvSpPr>
        <p:spPr bwMode="auto">
          <a:xfrm>
            <a:off x="2057400" y="2895600"/>
            <a:ext cx="6096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26"/>
          <p:cNvSpPr>
            <a:spLocks noChangeShapeType="1"/>
          </p:cNvSpPr>
          <p:nvPr/>
        </p:nvSpPr>
        <p:spPr bwMode="auto">
          <a:xfrm rot="6060057">
            <a:off x="6400800" y="2844800"/>
            <a:ext cx="6096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28"/>
          <p:cNvSpPr>
            <a:spLocks noChangeShapeType="1"/>
          </p:cNvSpPr>
          <p:nvPr/>
        </p:nvSpPr>
        <p:spPr bwMode="auto">
          <a:xfrm>
            <a:off x="4572000" y="2808288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29"/>
          <p:cNvSpPr>
            <a:spLocks noChangeShapeType="1"/>
          </p:cNvSpPr>
          <p:nvPr/>
        </p:nvSpPr>
        <p:spPr bwMode="auto">
          <a:xfrm>
            <a:off x="7924800" y="15494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30"/>
          <p:cNvSpPr>
            <a:spLocks noChangeShapeType="1"/>
          </p:cNvSpPr>
          <p:nvPr/>
        </p:nvSpPr>
        <p:spPr bwMode="auto">
          <a:xfrm rot="1639737">
            <a:off x="4953000" y="14732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Rectangle 31"/>
          <p:cNvSpPr>
            <a:spLocks noChangeArrowheads="1"/>
          </p:cNvSpPr>
          <p:nvPr/>
        </p:nvSpPr>
        <p:spPr bwMode="auto">
          <a:xfrm>
            <a:off x="7239000" y="1092200"/>
            <a:ext cx="1066800" cy="381000"/>
          </a:xfrm>
          <a:prstGeom prst="rect">
            <a:avLst/>
          </a:prstGeom>
          <a:solidFill>
            <a:srgbClr val="F7BB8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Infection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5376" name="Line 32"/>
          <p:cNvSpPr>
            <a:spLocks noChangeShapeType="1"/>
          </p:cNvSpPr>
          <p:nvPr/>
        </p:nvSpPr>
        <p:spPr bwMode="auto">
          <a:xfrm>
            <a:off x="4572000" y="387985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33"/>
          <p:cNvSpPr>
            <a:spLocks noChangeShapeType="1"/>
          </p:cNvSpPr>
          <p:nvPr/>
        </p:nvSpPr>
        <p:spPr bwMode="auto">
          <a:xfrm>
            <a:off x="4572000" y="5181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34"/>
          <p:cNvSpPr>
            <a:spLocks noChangeShapeType="1"/>
          </p:cNvSpPr>
          <p:nvPr/>
        </p:nvSpPr>
        <p:spPr bwMode="auto">
          <a:xfrm rot="-1639737" flipH="1" flipV="1">
            <a:off x="5786438" y="1785938"/>
            <a:ext cx="1404937" cy="7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AutoShape 37"/>
          <p:cNvSpPr>
            <a:spLocks noChangeArrowheads="1"/>
          </p:cNvSpPr>
          <p:nvPr/>
        </p:nvSpPr>
        <p:spPr bwMode="auto">
          <a:xfrm rot="16200000" flipV="1">
            <a:off x="6286500" y="3644900"/>
            <a:ext cx="1371600" cy="1295400"/>
          </a:xfrm>
          <a:custGeom>
            <a:avLst/>
            <a:gdLst>
              <a:gd name="T0" fmla="*/ 30850773 w 21600"/>
              <a:gd name="T1" fmla="*/ 1686839 h 21600"/>
              <a:gd name="T2" fmla="*/ 10322560 w 21600"/>
              <a:gd name="T3" fmla="*/ 59618380 h 21600"/>
              <a:gd name="T4" fmla="*/ 32584640 w 21600"/>
              <a:gd name="T5" fmla="*/ 6754551 h 21600"/>
              <a:gd name="T6" fmla="*/ 97971606 w 21600"/>
              <a:gd name="T7" fmla="*/ 39804344 h 21600"/>
              <a:gd name="T8" fmla="*/ 83842607 w 21600"/>
              <a:gd name="T9" fmla="*/ 51921487 h 21600"/>
              <a:gd name="T10" fmla="*/ 70257930 w 21600"/>
              <a:gd name="T11" fmla="*/ 3931515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124" y="10984"/>
                </a:moveTo>
                <a:cubicBezTo>
                  <a:pt x="20125" y="10923"/>
                  <a:pt x="20126" y="10861"/>
                  <a:pt x="20126" y="10800"/>
                </a:cubicBezTo>
                <a:cubicBezTo>
                  <a:pt x="20126" y="5649"/>
                  <a:pt x="15950" y="1474"/>
                  <a:pt x="10800" y="1474"/>
                </a:cubicBezTo>
                <a:cubicBezTo>
                  <a:pt x="5649" y="1474"/>
                  <a:pt x="1474" y="5649"/>
                  <a:pt x="1474" y="10800"/>
                </a:cubicBezTo>
                <a:cubicBezTo>
                  <a:pt x="1473" y="12715"/>
                  <a:pt x="2063" y="14584"/>
                  <a:pt x="3163" y="16153"/>
                </a:cubicBezTo>
                <a:lnTo>
                  <a:pt x="1956" y="16999"/>
                </a:lnTo>
                <a:cubicBezTo>
                  <a:pt x="683" y="15182"/>
                  <a:pt x="0" y="13018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599" y="10871"/>
                  <a:pt x="21599" y="10942"/>
                  <a:pt x="21597" y="11014"/>
                </a:cubicBezTo>
                <a:lnTo>
                  <a:pt x="24297" y="11067"/>
                </a:lnTo>
                <a:lnTo>
                  <a:pt x="20793" y="14436"/>
                </a:lnTo>
                <a:lnTo>
                  <a:pt x="17424" y="10931"/>
                </a:lnTo>
                <a:lnTo>
                  <a:pt x="20124" y="10984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Rectangle 107"/>
          <p:cNvSpPr>
            <a:spLocks noChangeArrowheads="1"/>
          </p:cNvSpPr>
          <p:nvPr/>
        </p:nvSpPr>
        <p:spPr bwMode="auto">
          <a:xfrm>
            <a:off x="2362200" y="1524000"/>
            <a:ext cx="2436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136428"/>
                </a:solidFill>
                <a:latin typeface="Myriad Pro" charset="0"/>
              </a:rPr>
              <a:t>Corticosteroids</a:t>
            </a:r>
          </a:p>
        </p:txBody>
      </p:sp>
      <p:sp>
        <p:nvSpPr>
          <p:cNvPr id="15381" name="Rectangle 108"/>
          <p:cNvSpPr>
            <a:spLocks noChangeArrowheads="1"/>
          </p:cNvSpPr>
          <p:nvPr/>
        </p:nvSpPr>
        <p:spPr bwMode="auto">
          <a:xfrm>
            <a:off x="2362200" y="2819400"/>
            <a:ext cx="2209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136428"/>
                </a:solidFill>
                <a:latin typeface="Myriad Pro" charset="0"/>
              </a:rPr>
              <a:t>Corticosteroids</a:t>
            </a:r>
          </a:p>
        </p:txBody>
      </p:sp>
      <p:sp>
        <p:nvSpPr>
          <p:cNvPr id="15382" name="Rectangle 109"/>
          <p:cNvSpPr>
            <a:spLocks noChangeArrowheads="1"/>
          </p:cNvSpPr>
          <p:nvPr/>
        </p:nvSpPr>
        <p:spPr bwMode="auto">
          <a:xfrm>
            <a:off x="1371599" y="4876800"/>
            <a:ext cx="19050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136428"/>
                </a:solidFill>
                <a:latin typeface="Myriad Pro" charset="0"/>
              </a:rPr>
              <a:t>Corticosteroids</a:t>
            </a:r>
          </a:p>
        </p:txBody>
      </p:sp>
      <p:sp>
        <p:nvSpPr>
          <p:cNvPr id="15383" name="Rectangle 110"/>
          <p:cNvSpPr>
            <a:spLocks noChangeArrowheads="1"/>
          </p:cNvSpPr>
          <p:nvPr/>
        </p:nvSpPr>
        <p:spPr bwMode="auto">
          <a:xfrm>
            <a:off x="5105400" y="3962400"/>
            <a:ext cx="2436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136428"/>
                </a:solidFill>
                <a:latin typeface="Myriad Pro" charset="0"/>
              </a:rPr>
              <a:t>Corticosteroids</a:t>
            </a:r>
          </a:p>
        </p:txBody>
      </p:sp>
      <p:sp>
        <p:nvSpPr>
          <p:cNvPr id="25" name="Line 4">
            <a:extLst>
              <a:ext uri="{FF2B5EF4-FFF2-40B4-BE49-F238E27FC236}">
                <a16:creationId xmlns:a16="http://schemas.microsoft.com/office/drawing/2014/main" id="{CB1317CC-4832-4C6C-B8BE-2CEF14EB65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845821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10146F"/>
                </a:solidFill>
                <a:latin typeface="Times" charset="0"/>
                <a:ea typeface="+mj-ea"/>
              </a:rPr>
              <a:t>Glucocorticoids Regulate Transcription</a:t>
            </a:r>
            <a:endParaRPr lang="en-US" sz="3600" b="1" dirty="0">
              <a:solidFill>
                <a:srgbClr val="10146F"/>
              </a:solidFill>
              <a:ea typeface="+mj-ea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5943600" y="6461125"/>
            <a:ext cx="2667000" cy="320675"/>
          </a:xfrm>
        </p:spPr>
        <p:txBody>
          <a:bodyPr/>
          <a:lstStyle/>
          <a:p>
            <a:r>
              <a:rPr lang="en-US" dirty="0"/>
              <a:t>Takele Beyene, CVMA-AAU</a:t>
            </a:r>
          </a:p>
        </p:txBody>
      </p:sp>
      <p:sp>
        <p:nvSpPr>
          <p:cNvPr id="16387" name="Rectangle 7"/>
          <p:cNvSpPr>
            <a:spLocks noChangeArrowheads="1"/>
          </p:cNvSpPr>
          <p:nvPr/>
        </p:nvSpPr>
        <p:spPr bwMode="auto">
          <a:xfrm>
            <a:off x="457200" y="5842337"/>
            <a:ext cx="868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GR- </a:t>
            </a:r>
            <a:r>
              <a:rPr lang="en-US" b="1" dirty="0" err="1"/>
              <a:t>glucocorticoid</a:t>
            </a:r>
            <a:r>
              <a:rPr lang="en-US" b="1" dirty="0"/>
              <a:t> receptor; </a:t>
            </a:r>
            <a:r>
              <a:rPr lang="en-US" b="1" dirty="0">
                <a:solidFill>
                  <a:srgbClr val="FF0000"/>
                </a:solidFill>
              </a:rPr>
              <a:t>HSP-</a:t>
            </a:r>
            <a:r>
              <a:rPr lang="en-US" b="1" dirty="0"/>
              <a:t> heat shock protein</a:t>
            </a:r>
            <a:r>
              <a:rPr lang="en-US" b="1" dirty="0">
                <a:solidFill>
                  <a:srgbClr val="FF0000"/>
                </a:solidFill>
              </a:rPr>
              <a:t>; IP- </a:t>
            </a:r>
            <a:r>
              <a:rPr lang="en-US" b="1" dirty="0" err="1"/>
              <a:t>immunophilin</a:t>
            </a:r>
            <a:r>
              <a:rPr lang="en-US" b="1" dirty="0"/>
              <a:t>; </a:t>
            </a:r>
            <a:r>
              <a:rPr lang="en-US" b="1" dirty="0">
                <a:solidFill>
                  <a:srgbClr val="FF0000"/>
                </a:solidFill>
              </a:rPr>
              <a:t>GRE-- </a:t>
            </a:r>
            <a:r>
              <a:rPr lang="en-US" b="1" dirty="0" err="1"/>
              <a:t>glucocorticoid</a:t>
            </a:r>
            <a:r>
              <a:rPr lang="en-US" b="1" dirty="0"/>
              <a:t> receptor element; </a:t>
            </a:r>
            <a:r>
              <a:rPr lang="en-US" b="1" dirty="0">
                <a:solidFill>
                  <a:srgbClr val="FF0000"/>
                </a:solidFill>
              </a:rPr>
              <a:t>IL-</a:t>
            </a:r>
            <a:r>
              <a:rPr lang="en-US" b="1" dirty="0" err="1"/>
              <a:t>intrleukin</a:t>
            </a:r>
            <a:r>
              <a:rPr lang="en-US" b="1" dirty="0"/>
              <a:t>; </a:t>
            </a:r>
            <a:r>
              <a:rPr lang="en-US" b="1" dirty="0">
                <a:solidFill>
                  <a:srgbClr val="FF0000"/>
                </a:solidFill>
              </a:rPr>
              <a:t>TNF</a:t>
            </a:r>
            <a:r>
              <a:rPr lang="en-US" b="1" dirty="0"/>
              <a:t>-tissue necrosis factor; </a:t>
            </a:r>
            <a:r>
              <a:rPr lang="en-US" b="1" dirty="0">
                <a:solidFill>
                  <a:srgbClr val="FF0000"/>
                </a:solidFill>
              </a:rPr>
              <a:t>IF-interferon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1638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776288"/>
            <a:ext cx="8534400" cy="509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257800" y="914400"/>
            <a:ext cx="1188146" cy="5847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charset="0"/>
                <a:cs typeface="Times New Roman" charset="0"/>
              </a:rPr>
              <a:t>MOA</a:t>
            </a:r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345F3DE3-9041-447F-A903-C8761F0516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753428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2652" y="76200"/>
            <a:ext cx="8931348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10146F"/>
                </a:solidFill>
                <a:latin typeface="Times" charset="0"/>
                <a:ea typeface="+mj-ea"/>
              </a:rPr>
              <a:t>Corticosteroids Inhibit Eicosanoid Production</a:t>
            </a:r>
            <a:endParaRPr lang="en-US" sz="3600" b="1" dirty="0">
              <a:solidFill>
                <a:srgbClr val="10146F"/>
              </a:solidFill>
              <a:ea typeface="+mj-e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pic>
        <p:nvPicPr>
          <p:cNvPr id="17411" name="Picture 3" descr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5825" y="2041525"/>
            <a:ext cx="4832350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4267200" y="31242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133600" y="32004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 dirty="0"/>
              <a:t>Phospholipase A</a:t>
            </a:r>
            <a:r>
              <a:rPr lang="en-US" sz="2000" i="1" baseline="-25000" dirty="0"/>
              <a:t>2</a:t>
            </a:r>
            <a:endParaRPr lang="en-US" sz="2000" dirty="0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048000" y="3657600"/>
            <a:ext cx="1925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err="1"/>
              <a:t>Arachidonic</a:t>
            </a:r>
            <a:r>
              <a:rPr lang="en-US" sz="2000" dirty="0"/>
              <a:t> acid</a:t>
            </a:r>
            <a:endParaRPr lang="en-US" sz="2000" i="1" dirty="0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 flipH="1">
            <a:off x="2819400" y="4114800"/>
            <a:ext cx="762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4419600" y="4191000"/>
            <a:ext cx="762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4419600" y="5105400"/>
            <a:ext cx="39006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/>
              <a:t>Prostaglandins &amp; </a:t>
            </a:r>
            <a:r>
              <a:rPr lang="en-US" sz="2000" dirty="0" err="1"/>
              <a:t>Thromboxanes</a:t>
            </a:r>
            <a:endParaRPr lang="en-US" sz="2000" dirty="0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1971460" y="5105400"/>
            <a:ext cx="165301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dirty="0" err="1"/>
              <a:t>Leukotrienes</a:t>
            </a:r>
            <a:endParaRPr lang="en-US" sz="2000" dirty="0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4876800" y="4191000"/>
            <a:ext cx="30075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 dirty="0" err="1">
                <a:solidFill>
                  <a:srgbClr val="CC0099"/>
                </a:solidFill>
              </a:rPr>
              <a:t>Cyclooxygenase</a:t>
            </a:r>
            <a:r>
              <a:rPr lang="en-US" sz="2000" b="1" i="1" dirty="0">
                <a:solidFill>
                  <a:srgbClr val="CC0099"/>
                </a:solidFill>
              </a:rPr>
              <a:t> (COX)</a:t>
            </a:r>
            <a:endParaRPr lang="en-US" sz="2000" b="1" dirty="0">
              <a:solidFill>
                <a:srgbClr val="CC0099"/>
              </a:solidFill>
            </a:endParaRP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1981200" y="4343400"/>
            <a:ext cx="18966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 dirty="0" err="1">
                <a:solidFill>
                  <a:srgbClr val="CC0099"/>
                </a:solidFill>
              </a:rPr>
              <a:t>Lipoxygenase</a:t>
            </a:r>
            <a:endParaRPr lang="en-US" sz="2000" b="1" i="1" dirty="0">
              <a:solidFill>
                <a:srgbClr val="CC0099"/>
              </a:solidFill>
            </a:endParaRPr>
          </a:p>
        </p:txBody>
      </p:sp>
      <p:sp>
        <p:nvSpPr>
          <p:cNvPr id="17421" name="Line 19"/>
          <p:cNvSpPr>
            <a:spLocks noChangeShapeType="1"/>
          </p:cNvSpPr>
          <p:nvPr/>
        </p:nvSpPr>
        <p:spPr bwMode="auto">
          <a:xfrm flipH="1">
            <a:off x="6172200" y="3565524"/>
            <a:ext cx="381000" cy="625475"/>
          </a:xfrm>
          <a:prstGeom prst="line">
            <a:avLst/>
          </a:prstGeom>
          <a:noFill/>
          <a:ln w="28575">
            <a:solidFill>
              <a:srgbClr val="881A1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Oval 20"/>
          <p:cNvSpPr>
            <a:spLocks noChangeArrowheads="1"/>
          </p:cNvSpPr>
          <p:nvPr/>
        </p:nvSpPr>
        <p:spPr bwMode="auto">
          <a:xfrm>
            <a:off x="6248400" y="3657600"/>
            <a:ext cx="304800" cy="320676"/>
          </a:xfrm>
          <a:prstGeom prst="ellipse">
            <a:avLst/>
          </a:prstGeom>
          <a:solidFill>
            <a:schemeClr val="bg1"/>
          </a:solidFill>
          <a:ln w="19050">
            <a:solidFill>
              <a:srgbClr val="881A1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21"/>
          <p:cNvSpPr>
            <a:spLocks noChangeShapeType="1"/>
          </p:cNvSpPr>
          <p:nvPr/>
        </p:nvSpPr>
        <p:spPr bwMode="auto">
          <a:xfrm>
            <a:off x="6324600" y="3810000"/>
            <a:ext cx="228600" cy="76200"/>
          </a:xfrm>
          <a:prstGeom prst="line">
            <a:avLst/>
          </a:prstGeom>
          <a:noFill/>
          <a:ln w="28575">
            <a:solidFill>
              <a:srgbClr val="881A1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Rectangle 22"/>
          <p:cNvSpPr>
            <a:spLocks noChangeArrowheads="1"/>
          </p:cNvSpPr>
          <p:nvPr/>
        </p:nvSpPr>
        <p:spPr bwMode="auto">
          <a:xfrm>
            <a:off x="6269038" y="2590800"/>
            <a:ext cx="2682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2000" b="1" i="1">
                <a:solidFill>
                  <a:srgbClr val="881A11"/>
                </a:solidFill>
                <a:latin typeface="Myriad Pro" charset="0"/>
              </a:rPr>
              <a:t>Corticosteroids</a:t>
            </a:r>
          </a:p>
          <a:p>
            <a:pPr algn="r"/>
            <a:r>
              <a:rPr lang="en-US" sz="2000" b="1" i="1">
                <a:solidFill>
                  <a:srgbClr val="881A11"/>
                </a:solidFill>
                <a:latin typeface="Myriad Pro" charset="0"/>
              </a:rPr>
              <a:t>inhibit induction</a:t>
            </a:r>
          </a:p>
          <a:p>
            <a:pPr algn="r"/>
            <a:r>
              <a:rPr lang="en-US" sz="2000" b="1" i="1">
                <a:solidFill>
                  <a:srgbClr val="881A11"/>
                </a:solidFill>
                <a:latin typeface="Myriad Pro" charset="0"/>
              </a:rPr>
              <a:t>of COX-2 expression</a:t>
            </a:r>
            <a:endParaRPr lang="en-US" sz="2000" b="1" i="1">
              <a:solidFill>
                <a:srgbClr val="9B002E"/>
              </a:solidFill>
              <a:latin typeface="Myriad Pro" charset="0"/>
            </a:endParaRPr>
          </a:p>
        </p:txBody>
      </p:sp>
      <p:sp>
        <p:nvSpPr>
          <p:cNvPr id="17425" name="Rectangle 29"/>
          <p:cNvSpPr>
            <a:spLocks noChangeArrowheads="1"/>
          </p:cNvSpPr>
          <p:nvPr/>
        </p:nvSpPr>
        <p:spPr bwMode="auto">
          <a:xfrm>
            <a:off x="0" y="1889125"/>
            <a:ext cx="213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i="1" dirty="0">
                <a:solidFill>
                  <a:srgbClr val="FF0000"/>
                </a:solidFill>
                <a:latin typeface="Myriad Pro" charset="0"/>
              </a:rPr>
              <a:t>Corticosteroids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762000" y="2286000"/>
            <a:ext cx="533400" cy="609600"/>
            <a:chOff x="624" y="1632"/>
            <a:chExt cx="336" cy="384"/>
          </a:xfrm>
        </p:grpSpPr>
        <p:sp>
          <p:nvSpPr>
            <p:cNvPr id="17432" name="Line 33"/>
            <p:cNvSpPr>
              <a:spLocks noChangeShapeType="1"/>
            </p:cNvSpPr>
            <p:nvPr/>
          </p:nvSpPr>
          <p:spPr bwMode="auto">
            <a:xfrm rot="19142273" flipH="1">
              <a:off x="624" y="1632"/>
              <a:ext cx="336" cy="384"/>
            </a:xfrm>
            <a:prstGeom prst="line">
              <a:avLst/>
            </a:prstGeom>
            <a:noFill/>
            <a:ln w="28575">
              <a:solidFill>
                <a:srgbClr val="881A1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3" name="Oval 34"/>
            <p:cNvSpPr>
              <a:spLocks noChangeArrowheads="1"/>
            </p:cNvSpPr>
            <p:nvPr/>
          </p:nvSpPr>
          <p:spPr bwMode="auto">
            <a:xfrm>
              <a:off x="672" y="1738"/>
              <a:ext cx="240" cy="19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881A1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6" name="Line 31"/>
            <p:cNvSpPr>
              <a:spLocks noChangeShapeType="1"/>
            </p:cNvSpPr>
            <p:nvPr/>
          </p:nvSpPr>
          <p:spPr bwMode="auto">
            <a:xfrm flipH="1" flipV="1">
              <a:off x="720" y="1824"/>
              <a:ext cx="96" cy="0"/>
            </a:xfrm>
            <a:prstGeom prst="line">
              <a:avLst/>
            </a:prstGeom>
            <a:noFill/>
            <a:ln w="28575">
              <a:solidFill>
                <a:srgbClr val="881A1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27" name="Rectangle 37"/>
          <p:cNvSpPr>
            <a:spLocks noChangeArrowheads="1"/>
          </p:cNvSpPr>
          <p:nvPr/>
        </p:nvSpPr>
        <p:spPr bwMode="auto">
          <a:xfrm>
            <a:off x="152400" y="3108325"/>
            <a:ext cx="1238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 dirty="0" err="1">
                <a:solidFill>
                  <a:srgbClr val="FF0000"/>
                </a:solidFill>
              </a:rPr>
              <a:t>Lipocortin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sp>
        <p:nvSpPr>
          <p:cNvPr id="17428" name="Line 103"/>
          <p:cNvSpPr>
            <a:spLocks noChangeShapeType="1"/>
          </p:cNvSpPr>
          <p:nvPr/>
        </p:nvSpPr>
        <p:spPr bwMode="auto">
          <a:xfrm rot="13742273" flipH="1">
            <a:off x="1775586" y="3181491"/>
            <a:ext cx="342900" cy="419100"/>
          </a:xfrm>
          <a:prstGeom prst="line">
            <a:avLst/>
          </a:prstGeom>
          <a:noFill/>
          <a:ln w="28575">
            <a:solidFill>
              <a:srgbClr val="600E6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06"/>
          <p:cNvGrpSpPr>
            <a:grpSpLocks/>
          </p:cNvGrpSpPr>
          <p:nvPr/>
        </p:nvGrpSpPr>
        <p:grpSpPr bwMode="auto">
          <a:xfrm>
            <a:off x="1600200" y="3276600"/>
            <a:ext cx="381000" cy="304800"/>
            <a:chOff x="1080" y="1776"/>
            <a:chExt cx="96" cy="96"/>
          </a:xfrm>
        </p:grpSpPr>
        <p:sp>
          <p:nvSpPr>
            <p:cNvPr id="17430" name="Oval 104"/>
            <p:cNvSpPr>
              <a:spLocks noChangeArrowheads="1"/>
            </p:cNvSpPr>
            <p:nvPr/>
          </p:nvSpPr>
          <p:spPr bwMode="auto">
            <a:xfrm>
              <a:off x="1080" y="1776"/>
              <a:ext cx="96" cy="9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600E6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1" name="Line 105"/>
            <p:cNvSpPr>
              <a:spLocks noChangeShapeType="1"/>
            </p:cNvSpPr>
            <p:nvPr/>
          </p:nvSpPr>
          <p:spPr bwMode="auto">
            <a:xfrm>
              <a:off x="1104" y="1824"/>
              <a:ext cx="48" cy="0"/>
            </a:xfrm>
            <a:prstGeom prst="line">
              <a:avLst/>
            </a:prstGeom>
            <a:noFill/>
            <a:ln w="28575">
              <a:solidFill>
                <a:srgbClr val="600E6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" name="Line 21"/>
          <p:cNvSpPr>
            <a:spLocks noChangeShapeType="1"/>
          </p:cNvSpPr>
          <p:nvPr/>
        </p:nvSpPr>
        <p:spPr bwMode="auto">
          <a:xfrm>
            <a:off x="990600" y="2514600"/>
            <a:ext cx="0" cy="228600"/>
          </a:xfrm>
          <a:prstGeom prst="line">
            <a:avLst/>
          </a:prstGeom>
          <a:noFill/>
          <a:ln w="28575">
            <a:solidFill>
              <a:srgbClr val="881A1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3"/>
          <p:cNvSpPr>
            <a:spLocks noChangeArrowheads="1"/>
          </p:cNvSpPr>
          <p:nvPr/>
        </p:nvSpPr>
        <p:spPr bwMode="auto">
          <a:xfrm>
            <a:off x="1295400" y="5943600"/>
            <a:ext cx="2306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Inflammatory effects</a:t>
            </a:r>
          </a:p>
          <a:p>
            <a:pPr algn="ctr"/>
            <a:r>
              <a:rPr lang="en-US" sz="2000" dirty="0"/>
              <a:t>(esp. in asthma)</a:t>
            </a:r>
          </a:p>
        </p:txBody>
      </p:sp>
      <p:sp>
        <p:nvSpPr>
          <p:cNvPr id="30" name="Rectangle 24"/>
          <p:cNvSpPr>
            <a:spLocks noChangeArrowheads="1"/>
          </p:cNvSpPr>
          <p:nvPr/>
        </p:nvSpPr>
        <p:spPr bwMode="auto">
          <a:xfrm>
            <a:off x="4343400" y="6172200"/>
            <a:ext cx="2306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Inflammatory effects</a:t>
            </a:r>
          </a:p>
        </p:txBody>
      </p:sp>
      <p:sp>
        <p:nvSpPr>
          <p:cNvPr id="31" name="Rectangle 25"/>
          <p:cNvSpPr>
            <a:spLocks noChangeArrowheads="1"/>
          </p:cNvSpPr>
          <p:nvPr/>
        </p:nvSpPr>
        <p:spPr bwMode="auto">
          <a:xfrm>
            <a:off x="7162800" y="6156325"/>
            <a:ext cx="14684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136428"/>
                </a:solidFill>
              </a:rPr>
              <a:t>Homeostatic</a:t>
            </a:r>
          </a:p>
          <a:p>
            <a:pPr algn="ctr"/>
            <a:r>
              <a:rPr lang="en-US" sz="2000" dirty="0">
                <a:solidFill>
                  <a:srgbClr val="136428"/>
                </a:solidFill>
              </a:rPr>
              <a:t>functions</a:t>
            </a:r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>
            <a:off x="7162800" y="5486400"/>
            <a:ext cx="6096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8"/>
          <p:cNvSpPr>
            <a:spLocks noChangeShapeType="1"/>
          </p:cNvSpPr>
          <p:nvPr/>
        </p:nvSpPr>
        <p:spPr bwMode="auto">
          <a:xfrm flipH="1">
            <a:off x="4953000" y="5410200"/>
            <a:ext cx="3048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8"/>
          <p:cNvSpPr>
            <a:spLocks noChangeShapeType="1"/>
          </p:cNvSpPr>
          <p:nvPr/>
        </p:nvSpPr>
        <p:spPr bwMode="auto">
          <a:xfrm flipH="1">
            <a:off x="2438400" y="5486400"/>
            <a:ext cx="228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4">
            <a:extLst>
              <a:ext uri="{FF2B5EF4-FFF2-40B4-BE49-F238E27FC236}">
                <a16:creationId xmlns:a16="http://schemas.microsoft.com/office/drawing/2014/main" id="{BB7FEDD1-0B1B-4E7F-84CD-8418A88B22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015424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534400" cy="83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10146F"/>
                </a:solidFill>
                <a:latin typeface="Times" charset="0"/>
                <a:ea typeface="+mj-ea"/>
              </a:rPr>
              <a:t>Glucocorticoids Are Powerful </a:t>
            </a:r>
            <a:r>
              <a:rPr lang="en-US" sz="2400" b="1" dirty="0" err="1">
                <a:solidFill>
                  <a:srgbClr val="10146F"/>
                </a:solidFill>
                <a:latin typeface="Times" charset="0"/>
                <a:ea typeface="+mj-ea"/>
              </a:rPr>
              <a:t>Immuno</a:t>
            </a:r>
            <a:r>
              <a:rPr lang="en-US" sz="2400" b="1" dirty="0">
                <a:solidFill>
                  <a:srgbClr val="10146F"/>
                </a:solidFill>
                <a:latin typeface="Times" charset="0"/>
                <a:ea typeface="+mj-ea"/>
              </a:rPr>
              <a:t>-suppressants</a:t>
            </a:r>
            <a:endParaRPr lang="en-US" sz="2800" b="1" dirty="0">
              <a:solidFill>
                <a:srgbClr val="10146F"/>
              </a:solidFill>
              <a:ea typeface="+mj-ea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pic>
        <p:nvPicPr>
          <p:cNvPr id="18435" name="Picture 5"/>
          <p:cNvPicPr>
            <a:picLocks noChangeAspect="1" noChangeArrowheads="1"/>
          </p:cNvPicPr>
          <p:nvPr/>
        </p:nvPicPr>
        <p:blipFill>
          <a:blip r:embed="rId3" cstate="print"/>
          <a:srcRect t="7362"/>
          <a:stretch>
            <a:fillRect/>
          </a:stretch>
        </p:blipFill>
        <p:spPr bwMode="auto">
          <a:xfrm>
            <a:off x="457200" y="1285875"/>
            <a:ext cx="83058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457200" y="5562600"/>
            <a:ext cx="8229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b="1" i="1" dirty="0"/>
              <a:t>Corticosteroids </a:t>
            </a:r>
            <a:r>
              <a:rPr lang="en-US" b="1" i="1" dirty="0">
                <a:solidFill>
                  <a:srgbClr val="002060"/>
                </a:solidFill>
              </a:rPr>
              <a:t>affect immune function</a:t>
            </a:r>
            <a:r>
              <a:rPr lang="en-US" b="1" i="1" dirty="0"/>
              <a:t>, although less inhibition of humoral arm than cell-mediated arm;</a:t>
            </a:r>
          </a:p>
          <a:p>
            <a:pPr algn="just">
              <a:buFont typeface="Wingdings" pitchFamily="2" charset="2"/>
              <a:buChar char="Ø"/>
            </a:pPr>
            <a:r>
              <a:rPr lang="en-US" b="1" i="1" dirty="0"/>
              <a:t>also  induce </a:t>
            </a:r>
            <a:r>
              <a:rPr lang="en-US" b="1" i="1" dirty="0">
                <a:solidFill>
                  <a:srgbClr val="002060"/>
                </a:solidFill>
              </a:rPr>
              <a:t>apoptosis in rapidly-dividing </a:t>
            </a:r>
            <a:r>
              <a:rPr lang="en-US" b="1" i="1" dirty="0"/>
              <a:t>leukocytes</a:t>
            </a:r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403CAA74-37E7-4980-9FA0-52BBE09436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825184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8458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solidFill>
                  <a:srgbClr val="10146F"/>
                </a:solidFill>
                <a:latin typeface="Times" charset="0"/>
                <a:ea typeface="+mj-ea"/>
              </a:rPr>
              <a:t>Adrenal Suppression with Chronic Systemic use of Glucocorticoids</a:t>
            </a:r>
            <a:endParaRPr lang="en-US" sz="3200" b="1" dirty="0">
              <a:solidFill>
                <a:srgbClr val="10146F"/>
              </a:solidFill>
              <a:ea typeface="+mj-e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743200" y="1219200"/>
            <a:ext cx="2746375" cy="2662171"/>
            <a:chOff x="642" y="1056"/>
            <a:chExt cx="1730" cy="1749"/>
          </a:xfrm>
        </p:grpSpPr>
        <p:sp>
          <p:nvSpPr>
            <p:cNvPr id="21526" name="Freeform 19" descr="50%"/>
            <p:cNvSpPr>
              <a:spLocks/>
            </p:cNvSpPr>
            <p:nvPr/>
          </p:nvSpPr>
          <p:spPr bwMode="auto">
            <a:xfrm>
              <a:off x="642" y="1632"/>
              <a:ext cx="894" cy="1152"/>
            </a:xfrm>
            <a:custGeom>
              <a:avLst/>
              <a:gdLst>
                <a:gd name="T0" fmla="*/ 783 w 894"/>
                <a:gd name="T1" fmla="*/ 0 h 1152"/>
                <a:gd name="T2" fmla="*/ 846 w 894"/>
                <a:gd name="T3" fmla="*/ 55 h 1152"/>
                <a:gd name="T4" fmla="*/ 853 w 894"/>
                <a:gd name="T5" fmla="*/ 73 h 1152"/>
                <a:gd name="T6" fmla="*/ 867 w 894"/>
                <a:gd name="T7" fmla="*/ 86 h 1152"/>
                <a:gd name="T8" fmla="*/ 894 w 894"/>
                <a:gd name="T9" fmla="*/ 184 h 1152"/>
                <a:gd name="T10" fmla="*/ 846 w 894"/>
                <a:gd name="T11" fmla="*/ 538 h 1152"/>
                <a:gd name="T12" fmla="*/ 818 w 894"/>
                <a:gd name="T13" fmla="*/ 637 h 1152"/>
                <a:gd name="T14" fmla="*/ 777 w 894"/>
                <a:gd name="T15" fmla="*/ 790 h 1152"/>
                <a:gd name="T16" fmla="*/ 735 w 894"/>
                <a:gd name="T17" fmla="*/ 900 h 1152"/>
                <a:gd name="T18" fmla="*/ 701 w 894"/>
                <a:gd name="T19" fmla="*/ 944 h 1152"/>
                <a:gd name="T20" fmla="*/ 680 w 894"/>
                <a:gd name="T21" fmla="*/ 999 h 1152"/>
                <a:gd name="T22" fmla="*/ 576 w 894"/>
                <a:gd name="T23" fmla="*/ 1097 h 1152"/>
                <a:gd name="T24" fmla="*/ 521 w 894"/>
                <a:gd name="T25" fmla="*/ 1127 h 1152"/>
                <a:gd name="T26" fmla="*/ 465 w 894"/>
                <a:gd name="T27" fmla="*/ 1152 h 1152"/>
                <a:gd name="T28" fmla="*/ 286 w 894"/>
                <a:gd name="T29" fmla="*/ 1145 h 1152"/>
                <a:gd name="T30" fmla="*/ 243 w 894"/>
                <a:gd name="T31" fmla="*/ 1133 h 1152"/>
                <a:gd name="T32" fmla="*/ 209 w 894"/>
                <a:gd name="T33" fmla="*/ 1109 h 1152"/>
                <a:gd name="T34" fmla="*/ 85 w 894"/>
                <a:gd name="T35" fmla="*/ 1041 h 1152"/>
                <a:gd name="T36" fmla="*/ 33 w 894"/>
                <a:gd name="T37" fmla="*/ 846 h 1152"/>
                <a:gd name="T38" fmla="*/ 33 w 894"/>
                <a:gd name="T39" fmla="*/ 690 h 1152"/>
                <a:gd name="T40" fmla="*/ 80 w 894"/>
                <a:gd name="T41" fmla="*/ 625 h 1152"/>
                <a:gd name="T42" fmla="*/ 139 w 894"/>
                <a:gd name="T43" fmla="*/ 545 h 1152"/>
                <a:gd name="T44" fmla="*/ 216 w 894"/>
                <a:gd name="T45" fmla="*/ 508 h 1152"/>
                <a:gd name="T46" fmla="*/ 292 w 894"/>
                <a:gd name="T47" fmla="*/ 471 h 1152"/>
                <a:gd name="T48" fmla="*/ 327 w 894"/>
                <a:gd name="T49" fmla="*/ 447 h 1152"/>
                <a:gd name="T50" fmla="*/ 452 w 894"/>
                <a:gd name="T51" fmla="*/ 410 h 1152"/>
                <a:gd name="T52" fmla="*/ 487 w 894"/>
                <a:gd name="T53" fmla="*/ 385 h 1152"/>
                <a:gd name="T54" fmla="*/ 569 w 894"/>
                <a:gd name="T55" fmla="*/ 362 h 1152"/>
                <a:gd name="T56" fmla="*/ 610 w 894"/>
                <a:gd name="T57" fmla="*/ 349 h 1152"/>
                <a:gd name="T58" fmla="*/ 632 w 894"/>
                <a:gd name="T59" fmla="*/ 343 h 1152"/>
                <a:gd name="T60" fmla="*/ 645 w 894"/>
                <a:gd name="T61" fmla="*/ 288 h 1152"/>
                <a:gd name="T62" fmla="*/ 666 w 894"/>
                <a:gd name="T63" fmla="*/ 239 h 1152"/>
                <a:gd name="T64" fmla="*/ 707 w 894"/>
                <a:gd name="T65" fmla="*/ 171 h 1152"/>
                <a:gd name="T66" fmla="*/ 707 w 894"/>
                <a:gd name="T67" fmla="*/ 123 h 1152"/>
                <a:gd name="T68" fmla="*/ 725 w 894"/>
                <a:gd name="T69" fmla="*/ 111 h 1152"/>
                <a:gd name="T70" fmla="*/ 761 w 894"/>
                <a:gd name="T71" fmla="*/ 57 h 1152"/>
                <a:gd name="T72" fmla="*/ 783 w 894"/>
                <a:gd name="T73" fmla="*/ 0 h 115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94"/>
                <a:gd name="T112" fmla="*/ 0 h 1152"/>
                <a:gd name="T113" fmla="*/ 894 w 894"/>
                <a:gd name="T114" fmla="*/ 1152 h 115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94" h="1152">
                  <a:moveTo>
                    <a:pt x="783" y="0"/>
                  </a:moveTo>
                  <a:cubicBezTo>
                    <a:pt x="808" y="14"/>
                    <a:pt x="825" y="36"/>
                    <a:pt x="846" y="55"/>
                  </a:cubicBezTo>
                  <a:cubicBezTo>
                    <a:pt x="848" y="61"/>
                    <a:pt x="848" y="67"/>
                    <a:pt x="853" y="73"/>
                  </a:cubicBezTo>
                  <a:cubicBezTo>
                    <a:pt x="856" y="78"/>
                    <a:pt x="864" y="80"/>
                    <a:pt x="867" y="86"/>
                  </a:cubicBezTo>
                  <a:cubicBezTo>
                    <a:pt x="884" y="116"/>
                    <a:pt x="885" y="151"/>
                    <a:pt x="894" y="184"/>
                  </a:cubicBezTo>
                  <a:cubicBezTo>
                    <a:pt x="886" y="297"/>
                    <a:pt x="886" y="429"/>
                    <a:pt x="846" y="538"/>
                  </a:cubicBezTo>
                  <a:cubicBezTo>
                    <a:pt x="839" y="572"/>
                    <a:pt x="826" y="603"/>
                    <a:pt x="818" y="637"/>
                  </a:cubicBezTo>
                  <a:cubicBezTo>
                    <a:pt x="805" y="689"/>
                    <a:pt x="798" y="740"/>
                    <a:pt x="777" y="790"/>
                  </a:cubicBezTo>
                  <a:cubicBezTo>
                    <a:pt x="770" y="836"/>
                    <a:pt x="771" y="867"/>
                    <a:pt x="735" y="900"/>
                  </a:cubicBezTo>
                  <a:cubicBezTo>
                    <a:pt x="727" y="924"/>
                    <a:pt x="729" y="935"/>
                    <a:pt x="701" y="944"/>
                  </a:cubicBezTo>
                  <a:cubicBezTo>
                    <a:pt x="693" y="961"/>
                    <a:pt x="689" y="981"/>
                    <a:pt x="680" y="999"/>
                  </a:cubicBezTo>
                  <a:cubicBezTo>
                    <a:pt x="665" y="1025"/>
                    <a:pt x="605" y="1088"/>
                    <a:pt x="576" y="1097"/>
                  </a:cubicBezTo>
                  <a:cubicBezTo>
                    <a:pt x="555" y="1109"/>
                    <a:pt x="543" y="1120"/>
                    <a:pt x="521" y="1127"/>
                  </a:cubicBezTo>
                  <a:cubicBezTo>
                    <a:pt x="503" y="1141"/>
                    <a:pt x="487" y="1144"/>
                    <a:pt x="465" y="1152"/>
                  </a:cubicBezTo>
                  <a:cubicBezTo>
                    <a:pt x="405" y="1149"/>
                    <a:pt x="345" y="1150"/>
                    <a:pt x="286" y="1145"/>
                  </a:cubicBezTo>
                  <a:cubicBezTo>
                    <a:pt x="270" y="1143"/>
                    <a:pt x="243" y="1133"/>
                    <a:pt x="243" y="1133"/>
                  </a:cubicBezTo>
                  <a:cubicBezTo>
                    <a:pt x="231" y="1099"/>
                    <a:pt x="247" y="1125"/>
                    <a:pt x="209" y="1109"/>
                  </a:cubicBezTo>
                  <a:cubicBezTo>
                    <a:pt x="177" y="1095"/>
                    <a:pt x="116" y="1059"/>
                    <a:pt x="85" y="1041"/>
                  </a:cubicBezTo>
                  <a:cubicBezTo>
                    <a:pt x="38" y="980"/>
                    <a:pt x="62" y="912"/>
                    <a:pt x="33" y="846"/>
                  </a:cubicBezTo>
                  <a:cubicBezTo>
                    <a:pt x="27" y="791"/>
                    <a:pt x="0" y="740"/>
                    <a:pt x="33" y="690"/>
                  </a:cubicBezTo>
                  <a:cubicBezTo>
                    <a:pt x="47" y="668"/>
                    <a:pt x="67" y="647"/>
                    <a:pt x="80" y="625"/>
                  </a:cubicBezTo>
                  <a:cubicBezTo>
                    <a:pt x="97" y="594"/>
                    <a:pt x="99" y="556"/>
                    <a:pt x="139" y="545"/>
                  </a:cubicBezTo>
                  <a:cubicBezTo>
                    <a:pt x="161" y="526"/>
                    <a:pt x="190" y="520"/>
                    <a:pt x="216" y="508"/>
                  </a:cubicBezTo>
                  <a:cubicBezTo>
                    <a:pt x="245" y="494"/>
                    <a:pt x="257" y="480"/>
                    <a:pt x="292" y="471"/>
                  </a:cubicBezTo>
                  <a:cubicBezTo>
                    <a:pt x="305" y="463"/>
                    <a:pt x="314" y="452"/>
                    <a:pt x="327" y="447"/>
                  </a:cubicBezTo>
                  <a:cubicBezTo>
                    <a:pt x="363" y="430"/>
                    <a:pt x="412" y="421"/>
                    <a:pt x="452" y="410"/>
                  </a:cubicBezTo>
                  <a:cubicBezTo>
                    <a:pt x="464" y="402"/>
                    <a:pt x="473" y="390"/>
                    <a:pt x="487" y="385"/>
                  </a:cubicBezTo>
                  <a:cubicBezTo>
                    <a:pt x="510" y="374"/>
                    <a:pt x="542" y="370"/>
                    <a:pt x="569" y="362"/>
                  </a:cubicBezTo>
                  <a:cubicBezTo>
                    <a:pt x="583" y="357"/>
                    <a:pt x="596" y="353"/>
                    <a:pt x="610" y="349"/>
                  </a:cubicBezTo>
                  <a:cubicBezTo>
                    <a:pt x="617" y="346"/>
                    <a:pt x="632" y="343"/>
                    <a:pt x="632" y="343"/>
                  </a:cubicBezTo>
                  <a:cubicBezTo>
                    <a:pt x="666" y="322"/>
                    <a:pt x="680" y="318"/>
                    <a:pt x="645" y="288"/>
                  </a:cubicBezTo>
                  <a:cubicBezTo>
                    <a:pt x="635" y="261"/>
                    <a:pt x="634" y="247"/>
                    <a:pt x="666" y="239"/>
                  </a:cubicBezTo>
                  <a:cubicBezTo>
                    <a:pt x="683" y="214"/>
                    <a:pt x="683" y="189"/>
                    <a:pt x="707" y="171"/>
                  </a:cubicBezTo>
                  <a:cubicBezTo>
                    <a:pt x="710" y="164"/>
                    <a:pt x="702" y="128"/>
                    <a:pt x="707" y="123"/>
                  </a:cubicBezTo>
                  <a:cubicBezTo>
                    <a:pt x="712" y="117"/>
                    <a:pt x="722" y="118"/>
                    <a:pt x="725" y="111"/>
                  </a:cubicBezTo>
                  <a:cubicBezTo>
                    <a:pt x="732" y="89"/>
                    <a:pt x="758" y="79"/>
                    <a:pt x="761" y="57"/>
                  </a:cubicBezTo>
                  <a:cubicBezTo>
                    <a:pt x="761" y="10"/>
                    <a:pt x="796" y="23"/>
                    <a:pt x="783" y="0"/>
                  </a:cubicBezTo>
                  <a:close/>
                </a:path>
              </a:pathLst>
            </a:custGeom>
            <a:pattFill prst="pct50">
              <a:fgClr>
                <a:schemeClr val="accent2"/>
              </a:fgClr>
              <a:bgClr>
                <a:srgbClr val="FFFFFF"/>
              </a:bgClr>
            </a:patt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7" name="Freeform 9"/>
            <p:cNvSpPr>
              <a:spLocks/>
            </p:cNvSpPr>
            <p:nvPr/>
          </p:nvSpPr>
          <p:spPr bwMode="auto">
            <a:xfrm>
              <a:off x="672" y="1118"/>
              <a:ext cx="843" cy="1687"/>
            </a:xfrm>
            <a:custGeom>
              <a:avLst/>
              <a:gdLst>
                <a:gd name="T0" fmla="*/ 99 w 843"/>
                <a:gd name="T1" fmla="*/ 0 h 1687"/>
                <a:gd name="T2" fmla="*/ 81 w 843"/>
                <a:gd name="T3" fmla="*/ 130 h 1687"/>
                <a:gd name="T4" fmla="*/ 81 w 843"/>
                <a:gd name="T5" fmla="*/ 360 h 1687"/>
                <a:gd name="T6" fmla="*/ 124 w 843"/>
                <a:gd name="T7" fmla="*/ 453 h 1687"/>
                <a:gd name="T8" fmla="*/ 174 w 843"/>
                <a:gd name="T9" fmla="*/ 484 h 1687"/>
                <a:gd name="T10" fmla="*/ 192 w 843"/>
                <a:gd name="T11" fmla="*/ 490 h 1687"/>
                <a:gd name="T12" fmla="*/ 229 w 843"/>
                <a:gd name="T13" fmla="*/ 484 h 1687"/>
                <a:gd name="T14" fmla="*/ 248 w 843"/>
                <a:gd name="T15" fmla="*/ 453 h 1687"/>
                <a:gd name="T16" fmla="*/ 279 w 843"/>
                <a:gd name="T17" fmla="*/ 403 h 1687"/>
                <a:gd name="T18" fmla="*/ 354 w 843"/>
                <a:gd name="T19" fmla="*/ 310 h 1687"/>
                <a:gd name="T20" fmla="*/ 409 w 843"/>
                <a:gd name="T21" fmla="*/ 286 h 1687"/>
                <a:gd name="T22" fmla="*/ 471 w 843"/>
                <a:gd name="T23" fmla="*/ 254 h 1687"/>
                <a:gd name="T24" fmla="*/ 571 w 843"/>
                <a:gd name="T25" fmla="*/ 261 h 1687"/>
                <a:gd name="T26" fmla="*/ 620 w 843"/>
                <a:gd name="T27" fmla="*/ 273 h 1687"/>
                <a:gd name="T28" fmla="*/ 670 w 843"/>
                <a:gd name="T29" fmla="*/ 304 h 1687"/>
                <a:gd name="T30" fmla="*/ 695 w 843"/>
                <a:gd name="T31" fmla="*/ 360 h 1687"/>
                <a:gd name="T32" fmla="*/ 707 w 843"/>
                <a:gd name="T33" fmla="*/ 397 h 1687"/>
                <a:gd name="T34" fmla="*/ 676 w 843"/>
                <a:gd name="T35" fmla="*/ 633 h 1687"/>
                <a:gd name="T36" fmla="*/ 651 w 843"/>
                <a:gd name="T37" fmla="*/ 707 h 1687"/>
                <a:gd name="T38" fmla="*/ 595 w 843"/>
                <a:gd name="T39" fmla="*/ 757 h 1687"/>
                <a:gd name="T40" fmla="*/ 608 w 843"/>
                <a:gd name="T41" fmla="*/ 825 h 1687"/>
                <a:gd name="T42" fmla="*/ 589 w 843"/>
                <a:gd name="T43" fmla="*/ 837 h 1687"/>
                <a:gd name="T44" fmla="*/ 583 w 843"/>
                <a:gd name="T45" fmla="*/ 856 h 1687"/>
                <a:gd name="T46" fmla="*/ 546 w 843"/>
                <a:gd name="T47" fmla="*/ 868 h 1687"/>
                <a:gd name="T48" fmla="*/ 490 w 843"/>
                <a:gd name="T49" fmla="*/ 893 h 1687"/>
                <a:gd name="T50" fmla="*/ 378 w 843"/>
                <a:gd name="T51" fmla="*/ 930 h 1687"/>
                <a:gd name="T52" fmla="*/ 323 w 843"/>
                <a:gd name="T53" fmla="*/ 955 h 1687"/>
                <a:gd name="T54" fmla="*/ 248 w 843"/>
                <a:gd name="T55" fmla="*/ 992 h 1687"/>
                <a:gd name="T56" fmla="*/ 236 w 843"/>
                <a:gd name="T57" fmla="*/ 1005 h 1687"/>
                <a:gd name="T58" fmla="*/ 217 w 843"/>
                <a:gd name="T59" fmla="*/ 1017 h 1687"/>
                <a:gd name="T60" fmla="*/ 205 w 843"/>
                <a:gd name="T61" fmla="*/ 1036 h 1687"/>
                <a:gd name="T62" fmla="*/ 149 w 843"/>
                <a:gd name="T63" fmla="*/ 1054 h 1687"/>
                <a:gd name="T64" fmla="*/ 112 w 843"/>
                <a:gd name="T65" fmla="*/ 1067 h 1687"/>
                <a:gd name="T66" fmla="*/ 93 w 843"/>
                <a:gd name="T67" fmla="*/ 1073 h 1687"/>
                <a:gd name="T68" fmla="*/ 81 w 843"/>
                <a:gd name="T69" fmla="*/ 1092 h 1687"/>
                <a:gd name="T70" fmla="*/ 43 w 843"/>
                <a:gd name="T71" fmla="*/ 1116 h 1687"/>
                <a:gd name="T72" fmla="*/ 31 w 843"/>
                <a:gd name="T73" fmla="*/ 1154 h 1687"/>
                <a:gd name="T74" fmla="*/ 25 w 843"/>
                <a:gd name="T75" fmla="*/ 1172 h 1687"/>
                <a:gd name="T76" fmla="*/ 12 w 843"/>
                <a:gd name="T77" fmla="*/ 1185 h 1687"/>
                <a:gd name="T78" fmla="*/ 0 w 843"/>
                <a:gd name="T79" fmla="*/ 1222 h 1687"/>
                <a:gd name="T80" fmla="*/ 19 w 843"/>
                <a:gd name="T81" fmla="*/ 1414 h 1687"/>
                <a:gd name="T82" fmla="*/ 50 w 843"/>
                <a:gd name="T83" fmla="*/ 1501 h 1687"/>
                <a:gd name="T84" fmla="*/ 81 w 843"/>
                <a:gd name="T85" fmla="*/ 1544 h 1687"/>
                <a:gd name="T86" fmla="*/ 198 w 843"/>
                <a:gd name="T87" fmla="*/ 1625 h 1687"/>
                <a:gd name="T88" fmla="*/ 254 w 843"/>
                <a:gd name="T89" fmla="*/ 1650 h 1687"/>
                <a:gd name="T90" fmla="*/ 347 w 843"/>
                <a:gd name="T91" fmla="*/ 1687 h 1687"/>
                <a:gd name="T92" fmla="*/ 440 w 843"/>
                <a:gd name="T93" fmla="*/ 1681 h 1687"/>
                <a:gd name="T94" fmla="*/ 459 w 843"/>
                <a:gd name="T95" fmla="*/ 1668 h 1687"/>
                <a:gd name="T96" fmla="*/ 533 w 843"/>
                <a:gd name="T97" fmla="*/ 1637 h 1687"/>
                <a:gd name="T98" fmla="*/ 595 w 843"/>
                <a:gd name="T99" fmla="*/ 1588 h 1687"/>
                <a:gd name="T100" fmla="*/ 670 w 843"/>
                <a:gd name="T101" fmla="*/ 1495 h 1687"/>
                <a:gd name="T102" fmla="*/ 713 w 843"/>
                <a:gd name="T103" fmla="*/ 1402 h 1687"/>
                <a:gd name="T104" fmla="*/ 750 w 843"/>
                <a:gd name="T105" fmla="*/ 1278 h 1687"/>
                <a:gd name="T106" fmla="*/ 769 w 843"/>
                <a:gd name="T107" fmla="*/ 1141 h 1687"/>
                <a:gd name="T108" fmla="*/ 788 w 843"/>
                <a:gd name="T109" fmla="*/ 1092 h 1687"/>
                <a:gd name="T110" fmla="*/ 800 w 843"/>
                <a:gd name="T111" fmla="*/ 1054 h 1687"/>
                <a:gd name="T112" fmla="*/ 831 w 843"/>
                <a:gd name="T113" fmla="*/ 906 h 1687"/>
                <a:gd name="T114" fmla="*/ 843 w 843"/>
                <a:gd name="T115" fmla="*/ 875 h 168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43"/>
                <a:gd name="T175" fmla="*/ 0 h 1687"/>
                <a:gd name="T176" fmla="*/ 843 w 843"/>
                <a:gd name="T177" fmla="*/ 1687 h 168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43" h="1687">
                  <a:moveTo>
                    <a:pt x="99" y="0"/>
                  </a:moveTo>
                  <a:cubicBezTo>
                    <a:pt x="88" y="43"/>
                    <a:pt x="91" y="87"/>
                    <a:pt x="81" y="130"/>
                  </a:cubicBezTo>
                  <a:cubicBezTo>
                    <a:pt x="74" y="235"/>
                    <a:pt x="68" y="255"/>
                    <a:pt x="81" y="360"/>
                  </a:cubicBezTo>
                  <a:cubicBezTo>
                    <a:pt x="84" y="392"/>
                    <a:pt x="90" y="442"/>
                    <a:pt x="124" y="453"/>
                  </a:cubicBezTo>
                  <a:cubicBezTo>
                    <a:pt x="143" y="483"/>
                    <a:pt x="128" y="469"/>
                    <a:pt x="174" y="484"/>
                  </a:cubicBezTo>
                  <a:cubicBezTo>
                    <a:pt x="180" y="485"/>
                    <a:pt x="192" y="490"/>
                    <a:pt x="192" y="490"/>
                  </a:cubicBezTo>
                  <a:cubicBezTo>
                    <a:pt x="204" y="488"/>
                    <a:pt x="217" y="488"/>
                    <a:pt x="229" y="484"/>
                  </a:cubicBezTo>
                  <a:cubicBezTo>
                    <a:pt x="245" y="478"/>
                    <a:pt x="242" y="465"/>
                    <a:pt x="248" y="453"/>
                  </a:cubicBezTo>
                  <a:cubicBezTo>
                    <a:pt x="256" y="435"/>
                    <a:pt x="265" y="417"/>
                    <a:pt x="279" y="403"/>
                  </a:cubicBezTo>
                  <a:cubicBezTo>
                    <a:pt x="291" y="364"/>
                    <a:pt x="323" y="334"/>
                    <a:pt x="354" y="310"/>
                  </a:cubicBezTo>
                  <a:cubicBezTo>
                    <a:pt x="369" y="297"/>
                    <a:pt x="409" y="286"/>
                    <a:pt x="409" y="286"/>
                  </a:cubicBezTo>
                  <a:cubicBezTo>
                    <a:pt x="429" y="265"/>
                    <a:pt x="441" y="260"/>
                    <a:pt x="471" y="254"/>
                  </a:cubicBezTo>
                  <a:cubicBezTo>
                    <a:pt x="504" y="256"/>
                    <a:pt x="537" y="256"/>
                    <a:pt x="571" y="261"/>
                  </a:cubicBezTo>
                  <a:cubicBezTo>
                    <a:pt x="587" y="263"/>
                    <a:pt x="620" y="273"/>
                    <a:pt x="620" y="273"/>
                  </a:cubicBezTo>
                  <a:cubicBezTo>
                    <a:pt x="635" y="288"/>
                    <a:pt x="648" y="297"/>
                    <a:pt x="670" y="304"/>
                  </a:cubicBezTo>
                  <a:cubicBezTo>
                    <a:pt x="687" y="331"/>
                    <a:pt x="681" y="319"/>
                    <a:pt x="695" y="360"/>
                  </a:cubicBezTo>
                  <a:cubicBezTo>
                    <a:pt x="699" y="372"/>
                    <a:pt x="707" y="397"/>
                    <a:pt x="707" y="397"/>
                  </a:cubicBezTo>
                  <a:cubicBezTo>
                    <a:pt x="705" y="439"/>
                    <a:pt x="726" y="578"/>
                    <a:pt x="676" y="633"/>
                  </a:cubicBezTo>
                  <a:cubicBezTo>
                    <a:pt x="669" y="652"/>
                    <a:pt x="661" y="688"/>
                    <a:pt x="651" y="707"/>
                  </a:cubicBezTo>
                  <a:cubicBezTo>
                    <a:pt x="638" y="728"/>
                    <a:pt x="611" y="740"/>
                    <a:pt x="595" y="757"/>
                  </a:cubicBezTo>
                  <a:cubicBezTo>
                    <a:pt x="584" y="788"/>
                    <a:pt x="566" y="811"/>
                    <a:pt x="608" y="825"/>
                  </a:cubicBezTo>
                  <a:cubicBezTo>
                    <a:pt x="601" y="829"/>
                    <a:pt x="593" y="831"/>
                    <a:pt x="589" y="837"/>
                  </a:cubicBezTo>
                  <a:cubicBezTo>
                    <a:pt x="584" y="842"/>
                    <a:pt x="588" y="852"/>
                    <a:pt x="583" y="856"/>
                  </a:cubicBezTo>
                  <a:cubicBezTo>
                    <a:pt x="572" y="863"/>
                    <a:pt x="546" y="868"/>
                    <a:pt x="546" y="868"/>
                  </a:cubicBezTo>
                  <a:cubicBezTo>
                    <a:pt x="529" y="884"/>
                    <a:pt x="512" y="885"/>
                    <a:pt x="490" y="893"/>
                  </a:cubicBezTo>
                  <a:cubicBezTo>
                    <a:pt x="463" y="921"/>
                    <a:pt x="415" y="924"/>
                    <a:pt x="378" y="930"/>
                  </a:cubicBezTo>
                  <a:cubicBezTo>
                    <a:pt x="355" y="936"/>
                    <a:pt x="344" y="947"/>
                    <a:pt x="323" y="955"/>
                  </a:cubicBezTo>
                  <a:cubicBezTo>
                    <a:pt x="306" y="971"/>
                    <a:pt x="271" y="984"/>
                    <a:pt x="248" y="992"/>
                  </a:cubicBezTo>
                  <a:cubicBezTo>
                    <a:pt x="244" y="996"/>
                    <a:pt x="240" y="1001"/>
                    <a:pt x="236" y="1005"/>
                  </a:cubicBezTo>
                  <a:cubicBezTo>
                    <a:pt x="230" y="1009"/>
                    <a:pt x="222" y="1011"/>
                    <a:pt x="217" y="1017"/>
                  </a:cubicBezTo>
                  <a:cubicBezTo>
                    <a:pt x="211" y="1022"/>
                    <a:pt x="211" y="1032"/>
                    <a:pt x="205" y="1036"/>
                  </a:cubicBezTo>
                  <a:cubicBezTo>
                    <a:pt x="188" y="1046"/>
                    <a:pt x="167" y="1047"/>
                    <a:pt x="149" y="1054"/>
                  </a:cubicBezTo>
                  <a:cubicBezTo>
                    <a:pt x="136" y="1058"/>
                    <a:pt x="124" y="1062"/>
                    <a:pt x="112" y="1067"/>
                  </a:cubicBezTo>
                  <a:cubicBezTo>
                    <a:pt x="105" y="1069"/>
                    <a:pt x="93" y="1073"/>
                    <a:pt x="93" y="1073"/>
                  </a:cubicBezTo>
                  <a:cubicBezTo>
                    <a:pt x="89" y="1079"/>
                    <a:pt x="86" y="1087"/>
                    <a:pt x="81" y="1092"/>
                  </a:cubicBezTo>
                  <a:cubicBezTo>
                    <a:pt x="69" y="1101"/>
                    <a:pt x="43" y="1116"/>
                    <a:pt x="43" y="1116"/>
                  </a:cubicBezTo>
                  <a:cubicBezTo>
                    <a:pt x="39" y="1128"/>
                    <a:pt x="31" y="1154"/>
                    <a:pt x="31" y="1154"/>
                  </a:cubicBezTo>
                  <a:cubicBezTo>
                    <a:pt x="29" y="1160"/>
                    <a:pt x="28" y="1166"/>
                    <a:pt x="25" y="1172"/>
                  </a:cubicBezTo>
                  <a:cubicBezTo>
                    <a:pt x="21" y="1177"/>
                    <a:pt x="14" y="1179"/>
                    <a:pt x="12" y="1185"/>
                  </a:cubicBezTo>
                  <a:cubicBezTo>
                    <a:pt x="6" y="1196"/>
                    <a:pt x="0" y="1222"/>
                    <a:pt x="0" y="1222"/>
                  </a:cubicBezTo>
                  <a:cubicBezTo>
                    <a:pt x="3" y="1289"/>
                    <a:pt x="1" y="1350"/>
                    <a:pt x="19" y="1414"/>
                  </a:cubicBezTo>
                  <a:cubicBezTo>
                    <a:pt x="28" y="1446"/>
                    <a:pt x="25" y="1478"/>
                    <a:pt x="50" y="1501"/>
                  </a:cubicBezTo>
                  <a:cubicBezTo>
                    <a:pt x="64" y="1544"/>
                    <a:pt x="49" y="1534"/>
                    <a:pt x="81" y="1544"/>
                  </a:cubicBezTo>
                  <a:cubicBezTo>
                    <a:pt x="110" y="1575"/>
                    <a:pt x="156" y="1614"/>
                    <a:pt x="198" y="1625"/>
                  </a:cubicBezTo>
                  <a:cubicBezTo>
                    <a:pt x="215" y="1635"/>
                    <a:pt x="254" y="1650"/>
                    <a:pt x="254" y="1650"/>
                  </a:cubicBezTo>
                  <a:cubicBezTo>
                    <a:pt x="284" y="1678"/>
                    <a:pt x="304" y="1681"/>
                    <a:pt x="347" y="1687"/>
                  </a:cubicBezTo>
                  <a:cubicBezTo>
                    <a:pt x="378" y="1685"/>
                    <a:pt x="409" y="1686"/>
                    <a:pt x="440" y="1681"/>
                  </a:cubicBezTo>
                  <a:cubicBezTo>
                    <a:pt x="447" y="1679"/>
                    <a:pt x="451" y="1671"/>
                    <a:pt x="459" y="1668"/>
                  </a:cubicBezTo>
                  <a:cubicBezTo>
                    <a:pt x="482" y="1657"/>
                    <a:pt x="509" y="1646"/>
                    <a:pt x="533" y="1637"/>
                  </a:cubicBezTo>
                  <a:cubicBezTo>
                    <a:pt x="560" y="1611"/>
                    <a:pt x="555" y="1597"/>
                    <a:pt x="595" y="1588"/>
                  </a:cubicBezTo>
                  <a:cubicBezTo>
                    <a:pt x="623" y="1559"/>
                    <a:pt x="639" y="1522"/>
                    <a:pt x="670" y="1495"/>
                  </a:cubicBezTo>
                  <a:cubicBezTo>
                    <a:pt x="679" y="1464"/>
                    <a:pt x="695" y="1428"/>
                    <a:pt x="713" y="1402"/>
                  </a:cubicBezTo>
                  <a:cubicBezTo>
                    <a:pt x="726" y="1360"/>
                    <a:pt x="741" y="1320"/>
                    <a:pt x="750" y="1278"/>
                  </a:cubicBezTo>
                  <a:cubicBezTo>
                    <a:pt x="754" y="1223"/>
                    <a:pt x="754" y="1191"/>
                    <a:pt x="769" y="1141"/>
                  </a:cubicBezTo>
                  <a:cubicBezTo>
                    <a:pt x="773" y="1124"/>
                    <a:pt x="782" y="1108"/>
                    <a:pt x="788" y="1092"/>
                  </a:cubicBezTo>
                  <a:cubicBezTo>
                    <a:pt x="792" y="1079"/>
                    <a:pt x="800" y="1054"/>
                    <a:pt x="800" y="1054"/>
                  </a:cubicBezTo>
                  <a:cubicBezTo>
                    <a:pt x="803" y="997"/>
                    <a:pt x="800" y="952"/>
                    <a:pt x="831" y="906"/>
                  </a:cubicBezTo>
                  <a:cubicBezTo>
                    <a:pt x="838" y="882"/>
                    <a:pt x="834" y="892"/>
                    <a:pt x="843" y="875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8" name="Freeform 10"/>
            <p:cNvSpPr>
              <a:spLocks/>
            </p:cNvSpPr>
            <p:nvPr/>
          </p:nvSpPr>
          <p:spPr bwMode="auto">
            <a:xfrm>
              <a:off x="1317" y="1155"/>
              <a:ext cx="800" cy="1600"/>
            </a:xfrm>
            <a:custGeom>
              <a:avLst/>
              <a:gdLst>
                <a:gd name="T0" fmla="*/ 0 w 800"/>
                <a:gd name="T1" fmla="*/ 1514 h 1600"/>
                <a:gd name="T2" fmla="*/ 93 w 800"/>
                <a:gd name="T3" fmla="*/ 1551 h 1600"/>
                <a:gd name="T4" fmla="*/ 130 w 800"/>
                <a:gd name="T5" fmla="*/ 1563 h 1600"/>
                <a:gd name="T6" fmla="*/ 149 w 800"/>
                <a:gd name="T7" fmla="*/ 1569 h 1600"/>
                <a:gd name="T8" fmla="*/ 242 w 800"/>
                <a:gd name="T9" fmla="*/ 1600 h 1600"/>
                <a:gd name="T10" fmla="*/ 428 w 800"/>
                <a:gd name="T11" fmla="*/ 1551 h 1600"/>
                <a:gd name="T12" fmla="*/ 447 w 800"/>
                <a:gd name="T13" fmla="*/ 1538 h 1600"/>
                <a:gd name="T14" fmla="*/ 484 w 800"/>
                <a:gd name="T15" fmla="*/ 1526 h 1600"/>
                <a:gd name="T16" fmla="*/ 509 w 800"/>
                <a:gd name="T17" fmla="*/ 1495 h 1600"/>
                <a:gd name="T18" fmla="*/ 515 w 800"/>
                <a:gd name="T19" fmla="*/ 1476 h 1600"/>
                <a:gd name="T20" fmla="*/ 527 w 800"/>
                <a:gd name="T21" fmla="*/ 1458 h 1600"/>
                <a:gd name="T22" fmla="*/ 540 w 800"/>
                <a:gd name="T23" fmla="*/ 1390 h 1600"/>
                <a:gd name="T24" fmla="*/ 502 w 800"/>
                <a:gd name="T25" fmla="*/ 1110 h 1600"/>
                <a:gd name="T26" fmla="*/ 465 w 800"/>
                <a:gd name="T27" fmla="*/ 1017 h 1600"/>
                <a:gd name="T28" fmla="*/ 434 w 800"/>
                <a:gd name="T29" fmla="*/ 968 h 1600"/>
                <a:gd name="T30" fmla="*/ 409 w 800"/>
                <a:gd name="T31" fmla="*/ 918 h 1600"/>
                <a:gd name="T32" fmla="*/ 403 w 800"/>
                <a:gd name="T33" fmla="*/ 900 h 1600"/>
                <a:gd name="T34" fmla="*/ 391 w 800"/>
                <a:gd name="T35" fmla="*/ 887 h 1600"/>
                <a:gd name="T36" fmla="*/ 354 w 800"/>
                <a:gd name="T37" fmla="*/ 819 h 1600"/>
                <a:gd name="T38" fmla="*/ 316 w 800"/>
                <a:gd name="T39" fmla="*/ 633 h 1600"/>
                <a:gd name="T40" fmla="*/ 322 w 800"/>
                <a:gd name="T41" fmla="*/ 559 h 1600"/>
                <a:gd name="T42" fmla="*/ 360 w 800"/>
                <a:gd name="T43" fmla="*/ 509 h 1600"/>
                <a:gd name="T44" fmla="*/ 422 w 800"/>
                <a:gd name="T45" fmla="*/ 447 h 1600"/>
                <a:gd name="T46" fmla="*/ 453 w 800"/>
                <a:gd name="T47" fmla="*/ 410 h 1600"/>
                <a:gd name="T48" fmla="*/ 459 w 800"/>
                <a:gd name="T49" fmla="*/ 385 h 1600"/>
                <a:gd name="T50" fmla="*/ 521 w 800"/>
                <a:gd name="T51" fmla="*/ 335 h 1600"/>
                <a:gd name="T52" fmla="*/ 577 w 800"/>
                <a:gd name="T53" fmla="*/ 280 h 1600"/>
                <a:gd name="T54" fmla="*/ 633 w 800"/>
                <a:gd name="T55" fmla="*/ 230 h 1600"/>
                <a:gd name="T56" fmla="*/ 670 w 800"/>
                <a:gd name="T57" fmla="*/ 186 h 1600"/>
                <a:gd name="T58" fmla="*/ 726 w 800"/>
                <a:gd name="T59" fmla="*/ 118 h 1600"/>
                <a:gd name="T60" fmla="*/ 781 w 800"/>
                <a:gd name="T61" fmla="*/ 44 h 1600"/>
                <a:gd name="T62" fmla="*/ 800 w 800"/>
                <a:gd name="T63" fmla="*/ 0 h 160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800"/>
                <a:gd name="T97" fmla="*/ 0 h 1600"/>
                <a:gd name="T98" fmla="*/ 800 w 800"/>
                <a:gd name="T99" fmla="*/ 1600 h 160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800" h="1600">
                  <a:moveTo>
                    <a:pt x="0" y="1514"/>
                  </a:moveTo>
                  <a:cubicBezTo>
                    <a:pt x="34" y="1525"/>
                    <a:pt x="58" y="1540"/>
                    <a:pt x="93" y="1551"/>
                  </a:cubicBezTo>
                  <a:cubicBezTo>
                    <a:pt x="105" y="1554"/>
                    <a:pt x="117" y="1559"/>
                    <a:pt x="130" y="1563"/>
                  </a:cubicBezTo>
                  <a:cubicBezTo>
                    <a:pt x="136" y="1565"/>
                    <a:pt x="149" y="1569"/>
                    <a:pt x="149" y="1569"/>
                  </a:cubicBezTo>
                  <a:cubicBezTo>
                    <a:pt x="170" y="1592"/>
                    <a:pt x="211" y="1595"/>
                    <a:pt x="242" y="1600"/>
                  </a:cubicBezTo>
                  <a:cubicBezTo>
                    <a:pt x="303" y="1582"/>
                    <a:pt x="366" y="1570"/>
                    <a:pt x="428" y="1551"/>
                  </a:cubicBezTo>
                  <a:cubicBezTo>
                    <a:pt x="434" y="1546"/>
                    <a:pt x="439" y="1541"/>
                    <a:pt x="447" y="1538"/>
                  </a:cubicBezTo>
                  <a:cubicBezTo>
                    <a:pt x="458" y="1532"/>
                    <a:pt x="484" y="1526"/>
                    <a:pt x="484" y="1526"/>
                  </a:cubicBezTo>
                  <a:cubicBezTo>
                    <a:pt x="491" y="1514"/>
                    <a:pt x="502" y="1506"/>
                    <a:pt x="509" y="1495"/>
                  </a:cubicBezTo>
                  <a:cubicBezTo>
                    <a:pt x="512" y="1489"/>
                    <a:pt x="512" y="1481"/>
                    <a:pt x="515" y="1476"/>
                  </a:cubicBezTo>
                  <a:cubicBezTo>
                    <a:pt x="518" y="1469"/>
                    <a:pt x="523" y="1464"/>
                    <a:pt x="527" y="1458"/>
                  </a:cubicBezTo>
                  <a:cubicBezTo>
                    <a:pt x="530" y="1435"/>
                    <a:pt x="540" y="1413"/>
                    <a:pt x="540" y="1390"/>
                  </a:cubicBezTo>
                  <a:cubicBezTo>
                    <a:pt x="540" y="1291"/>
                    <a:pt x="533" y="1201"/>
                    <a:pt x="502" y="1110"/>
                  </a:cubicBezTo>
                  <a:cubicBezTo>
                    <a:pt x="492" y="1082"/>
                    <a:pt x="485" y="1037"/>
                    <a:pt x="465" y="1017"/>
                  </a:cubicBezTo>
                  <a:cubicBezTo>
                    <a:pt x="458" y="996"/>
                    <a:pt x="450" y="982"/>
                    <a:pt x="434" y="968"/>
                  </a:cubicBezTo>
                  <a:cubicBezTo>
                    <a:pt x="420" y="925"/>
                    <a:pt x="431" y="940"/>
                    <a:pt x="409" y="918"/>
                  </a:cubicBezTo>
                  <a:cubicBezTo>
                    <a:pt x="407" y="912"/>
                    <a:pt x="406" y="905"/>
                    <a:pt x="403" y="900"/>
                  </a:cubicBezTo>
                  <a:cubicBezTo>
                    <a:pt x="400" y="894"/>
                    <a:pt x="393" y="892"/>
                    <a:pt x="391" y="887"/>
                  </a:cubicBezTo>
                  <a:cubicBezTo>
                    <a:pt x="375" y="856"/>
                    <a:pt x="382" y="838"/>
                    <a:pt x="354" y="819"/>
                  </a:cubicBezTo>
                  <a:cubicBezTo>
                    <a:pt x="337" y="759"/>
                    <a:pt x="327" y="694"/>
                    <a:pt x="316" y="633"/>
                  </a:cubicBezTo>
                  <a:cubicBezTo>
                    <a:pt x="318" y="608"/>
                    <a:pt x="317" y="583"/>
                    <a:pt x="322" y="559"/>
                  </a:cubicBezTo>
                  <a:cubicBezTo>
                    <a:pt x="326" y="534"/>
                    <a:pt x="346" y="526"/>
                    <a:pt x="360" y="509"/>
                  </a:cubicBezTo>
                  <a:cubicBezTo>
                    <a:pt x="381" y="482"/>
                    <a:pt x="392" y="465"/>
                    <a:pt x="422" y="447"/>
                  </a:cubicBezTo>
                  <a:cubicBezTo>
                    <a:pt x="431" y="433"/>
                    <a:pt x="445" y="424"/>
                    <a:pt x="453" y="410"/>
                  </a:cubicBezTo>
                  <a:cubicBezTo>
                    <a:pt x="456" y="402"/>
                    <a:pt x="454" y="392"/>
                    <a:pt x="459" y="385"/>
                  </a:cubicBezTo>
                  <a:cubicBezTo>
                    <a:pt x="466" y="373"/>
                    <a:pt x="507" y="349"/>
                    <a:pt x="521" y="335"/>
                  </a:cubicBezTo>
                  <a:cubicBezTo>
                    <a:pt x="529" y="310"/>
                    <a:pt x="552" y="287"/>
                    <a:pt x="577" y="280"/>
                  </a:cubicBezTo>
                  <a:cubicBezTo>
                    <a:pt x="594" y="261"/>
                    <a:pt x="611" y="243"/>
                    <a:pt x="633" y="230"/>
                  </a:cubicBezTo>
                  <a:cubicBezTo>
                    <a:pt x="640" y="206"/>
                    <a:pt x="653" y="202"/>
                    <a:pt x="670" y="186"/>
                  </a:cubicBezTo>
                  <a:cubicBezTo>
                    <a:pt x="679" y="157"/>
                    <a:pt x="695" y="127"/>
                    <a:pt x="726" y="118"/>
                  </a:cubicBezTo>
                  <a:cubicBezTo>
                    <a:pt x="741" y="85"/>
                    <a:pt x="749" y="59"/>
                    <a:pt x="781" y="44"/>
                  </a:cubicBezTo>
                  <a:cubicBezTo>
                    <a:pt x="786" y="29"/>
                    <a:pt x="789" y="12"/>
                    <a:pt x="800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9" name="Freeform 11"/>
            <p:cNvSpPr>
              <a:spLocks/>
            </p:cNvSpPr>
            <p:nvPr/>
          </p:nvSpPr>
          <p:spPr bwMode="auto">
            <a:xfrm>
              <a:off x="1776" y="1056"/>
              <a:ext cx="596" cy="536"/>
            </a:xfrm>
            <a:custGeom>
              <a:avLst/>
              <a:gdLst>
                <a:gd name="T0" fmla="*/ 0 w 596"/>
                <a:gd name="T1" fmla="*/ 521 h 536"/>
                <a:gd name="T2" fmla="*/ 155 w 596"/>
                <a:gd name="T3" fmla="*/ 509 h 536"/>
                <a:gd name="T4" fmla="*/ 193 w 596"/>
                <a:gd name="T5" fmla="*/ 484 h 536"/>
                <a:gd name="T6" fmla="*/ 230 w 596"/>
                <a:gd name="T7" fmla="*/ 472 h 536"/>
                <a:gd name="T8" fmla="*/ 292 w 596"/>
                <a:gd name="T9" fmla="*/ 416 h 536"/>
                <a:gd name="T10" fmla="*/ 341 w 596"/>
                <a:gd name="T11" fmla="*/ 385 h 536"/>
                <a:gd name="T12" fmla="*/ 379 w 596"/>
                <a:gd name="T13" fmla="*/ 354 h 536"/>
                <a:gd name="T14" fmla="*/ 422 w 596"/>
                <a:gd name="T15" fmla="*/ 310 h 536"/>
                <a:gd name="T16" fmla="*/ 472 w 596"/>
                <a:gd name="T17" fmla="*/ 217 h 536"/>
                <a:gd name="T18" fmla="*/ 515 w 596"/>
                <a:gd name="T19" fmla="*/ 155 h 536"/>
                <a:gd name="T20" fmla="*/ 534 w 596"/>
                <a:gd name="T21" fmla="*/ 99 h 536"/>
                <a:gd name="T22" fmla="*/ 565 w 596"/>
                <a:gd name="T23" fmla="*/ 68 h 536"/>
                <a:gd name="T24" fmla="*/ 596 w 596"/>
                <a:gd name="T25" fmla="*/ 0 h 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96"/>
                <a:gd name="T40" fmla="*/ 0 h 536"/>
                <a:gd name="T41" fmla="*/ 596 w 596"/>
                <a:gd name="T42" fmla="*/ 536 h 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96" h="536">
                  <a:moveTo>
                    <a:pt x="0" y="521"/>
                  </a:moveTo>
                  <a:cubicBezTo>
                    <a:pt x="51" y="518"/>
                    <a:pt x="110" y="536"/>
                    <a:pt x="155" y="509"/>
                  </a:cubicBezTo>
                  <a:cubicBezTo>
                    <a:pt x="199" y="481"/>
                    <a:pt x="124" y="510"/>
                    <a:pt x="193" y="484"/>
                  </a:cubicBezTo>
                  <a:cubicBezTo>
                    <a:pt x="205" y="479"/>
                    <a:pt x="230" y="472"/>
                    <a:pt x="230" y="472"/>
                  </a:cubicBezTo>
                  <a:cubicBezTo>
                    <a:pt x="243" y="451"/>
                    <a:pt x="269" y="423"/>
                    <a:pt x="292" y="416"/>
                  </a:cubicBezTo>
                  <a:cubicBezTo>
                    <a:pt x="309" y="403"/>
                    <a:pt x="320" y="391"/>
                    <a:pt x="341" y="385"/>
                  </a:cubicBezTo>
                  <a:cubicBezTo>
                    <a:pt x="374" y="351"/>
                    <a:pt x="327" y="397"/>
                    <a:pt x="379" y="354"/>
                  </a:cubicBezTo>
                  <a:cubicBezTo>
                    <a:pt x="396" y="339"/>
                    <a:pt x="402" y="323"/>
                    <a:pt x="422" y="310"/>
                  </a:cubicBezTo>
                  <a:cubicBezTo>
                    <a:pt x="427" y="285"/>
                    <a:pt x="453" y="235"/>
                    <a:pt x="472" y="217"/>
                  </a:cubicBezTo>
                  <a:cubicBezTo>
                    <a:pt x="480" y="190"/>
                    <a:pt x="503" y="180"/>
                    <a:pt x="515" y="155"/>
                  </a:cubicBezTo>
                  <a:cubicBezTo>
                    <a:pt x="523" y="137"/>
                    <a:pt x="522" y="114"/>
                    <a:pt x="534" y="99"/>
                  </a:cubicBezTo>
                  <a:cubicBezTo>
                    <a:pt x="542" y="87"/>
                    <a:pt x="565" y="68"/>
                    <a:pt x="565" y="68"/>
                  </a:cubicBezTo>
                  <a:cubicBezTo>
                    <a:pt x="572" y="44"/>
                    <a:pt x="585" y="22"/>
                    <a:pt x="596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816" y="1248"/>
              <a:ext cx="493" cy="1395"/>
              <a:chOff x="816" y="1248"/>
              <a:chExt cx="493" cy="1395"/>
            </a:xfrm>
          </p:grpSpPr>
          <p:sp>
            <p:nvSpPr>
              <p:cNvPr id="21531" name="Freeform 13"/>
              <p:cNvSpPr>
                <a:spLocks/>
              </p:cNvSpPr>
              <p:nvPr/>
            </p:nvSpPr>
            <p:spPr bwMode="auto">
              <a:xfrm>
                <a:off x="816" y="1248"/>
                <a:ext cx="396" cy="1395"/>
              </a:xfrm>
              <a:custGeom>
                <a:avLst/>
                <a:gdLst>
                  <a:gd name="T0" fmla="*/ 269 w 396"/>
                  <a:gd name="T1" fmla="*/ 0 h 1395"/>
                  <a:gd name="T2" fmla="*/ 344 w 396"/>
                  <a:gd name="T3" fmla="*/ 93 h 1395"/>
                  <a:gd name="T4" fmla="*/ 387 w 396"/>
                  <a:gd name="T5" fmla="*/ 211 h 1395"/>
                  <a:gd name="T6" fmla="*/ 381 w 396"/>
                  <a:gd name="T7" fmla="*/ 446 h 1395"/>
                  <a:gd name="T8" fmla="*/ 325 w 396"/>
                  <a:gd name="T9" fmla="*/ 682 h 1395"/>
                  <a:gd name="T10" fmla="*/ 300 w 396"/>
                  <a:gd name="T11" fmla="*/ 750 h 1395"/>
                  <a:gd name="T12" fmla="*/ 294 w 396"/>
                  <a:gd name="T13" fmla="*/ 862 h 1395"/>
                  <a:gd name="T14" fmla="*/ 257 w 396"/>
                  <a:gd name="T15" fmla="*/ 874 h 1395"/>
                  <a:gd name="T16" fmla="*/ 195 w 396"/>
                  <a:gd name="T17" fmla="*/ 899 h 1395"/>
                  <a:gd name="T18" fmla="*/ 145 w 396"/>
                  <a:gd name="T19" fmla="*/ 911 h 1395"/>
                  <a:gd name="T20" fmla="*/ 89 w 396"/>
                  <a:gd name="T21" fmla="*/ 967 h 1395"/>
                  <a:gd name="T22" fmla="*/ 52 w 396"/>
                  <a:gd name="T23" fmla="*/ 1023 h 1395"/>
                  <a:gd name="T24" fmla="*/ 21 w 396"/>
                  <a:gd name="T25" fmla="*/ 1097 h 1395"/>
                  <a:gd name="T26" fmla="*/ 46 w 396"/>
                  <a:gd name="T27" fmla="*/ 1395 h 1395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96"/>
                  <a:gd name="T43" fmla="*/ 0 h 1395"/>
                  <a:gd name="T44" fmla="*/ 396 w 396"/>
                  <a:gd name="T45" fmla="*/ 1395 h 1395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96" h="1395">
                    <a:moveTo>
                      <a:pt x="269" y="0"/>
                    </a:moveTo>
                    <a:cubicBezTo>
                      <a:pt x="282" y="34"/>
                      <a:pt x="308" y="79"/>
                      <a:pt x="344" y="93"/>
                    </a:cubicBezTo>
                    <a:cubicBezTo>
                      <a:pt x="356" y="133"/>
                      <a:pt x="368" y="173"/>
                      <a:pt x="387" y="211"/>
                    </a:cubicBezTo>
                    <a:cubicBezTo>
                      <a:pt x="396" y="289"/>
                      <a:pt x="393" y="367"/>
                      <a:pt x="381" y="446"/>
                    </a:cubicBezTo>
                    <a:cubicBezTo>
                      <a:pt x="374" y="520"/>
                      <a:pt x="384" y="622"/>
                      <a:pt x="325" y="682"/>
                    </a:cubicBezTo>
                    <a:cubicBezTo>
                      <a:pt x="317" y="705"/>
                      <a:pt x="306" y="726"/>
                      <a:pt x="300" y="750"/>
                    </a:cubicBezTo>
                    <a:cubicBezTo>
                      <a:pt x="298" y="787"/>
                      <a:pt x="306" y="826"/>
                      <a:pt x="294" y="862"/>
                    </a:cubicBezTo>
                    <a:cubicBezTo>
                      <a:pt x="289" y="874"/>
                      <a:pt x="268" y="868"/>
                      <a:pt x="257" y="874"/>
                    </a:cubicBezTo>
                    <a:cubicBezTo>
                      <a:pt x="236" y="883"/>
                      <a:pt x="216" y="893"/>
                      <a:pt x="195" y="899"/>
                    </a:cubicBezTo>
                    <a:cubicBezTo>
                      <a:pt x="178" y="903"/>
                      <a:pt x="145" y="911"/>
                      <a:pt x="145" y="911"/>
                    </a:cubicBezTo>
                    <a:cubicBezTo>
                      <a:pt x="130" y="934"/>
                      <a:pt x="112" y="952"/>
                      <a:pt x="89" y="967"/>
                    </a:cubicBezTo>
                    <a:cubicBezTo>
                      <a:pt x="74" y="989"/>
                      <a:pt x="71" y="1003"/>
                      <a:pt x="52" y="1023"/>
                    </a:cubicBezTo>
                    <a:cubicBezTo>
                      <a:pt x="43" y="1048"/>
                      <a:pt x="29" y="1070"/>
                      <a:pt x="21" y="1097"/>
                    </a:cubicBezTo>
                    <a:cubicBezTo>
                      <a:pt x="7" y="1195"/>
                      <a:pt x="0" y="1304"/>
                      <a:pt x="46" y="1395"/>
                    </a:cubicBezTo>
                  </a:path>
                </a:pathLst>
              </a:custGeom>
              <a:noFill/>
              <a:ln w="38100" cmpd="sng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2" name="Freeform 14"/>
              <p:cNvSpPr>
                <a:spLocks/>
              </p:cNvSpPr>
              <p:nvPr/>
            </p:nvSpPr>
            <p:spPr bwMode="auto">
              <a:xfrm>
                <a:off x="1129" y="2103"/>
                <a:ext cx="136" cy="360"/>
              </a:xfrm>
              <a:custGeom>
                <a:avLst/>
                <a:gdLst>
                  <a:gd name="T0" fmla="*/ 0 w 136"/>
                  <a:gd name="T1" fmla="*/ 0 h 360"/>
                  <a:gd name="T2" fmla="*/ 6 w 136"/>
                  <a:gd name="T3" fmla="*/ 75 h 360"/>
                  <a:gd name="T4" fmla="*/ 18 w 136"/>
                  <a:gd name="T5" fmla="*/ 93 h 360"/>
                  <a:gd name="T6" fmla="*/ 43 w 136"/>
                  <a:gd name="T7" fmla="*/ 174 h 360"/>
                  <a:gd name="T8" fmla="*/ 62 w 136"/>
                  <a:gd name="T9" fmla="*/ 311 h 360"/>
                  <a:gd name="T10" fmla="*/ 136 w 136"/>
                  <a:gd name="T11" fmla="*/ 360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6"/>
                  <a:gd name="T19" fmla="*/ 0 h 360"/>
                  <a:gd name="T20" fmla="*/ 136 w 136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6" h="360">
                    <a:moveTo>
                      <a:pt x="0" y="0"/>
                    </a:moveTo>
                    <a:cubicBezTo>
                      <a:pt x="2" y="25"/>
                      <a:pt x="1" y="50"/>
                      <a:pt x="6" y="75"/>
                    </a:cubicBezTo>
                    <a:cubicBezTo>
                      <a:pt x="7" y="82"/>
                      <a:pt x="15" y="86"/>
                      <a:pt x="18" y="93"/>
                    </a:cubicBezTo>
                    <a:cubicBezTo>
                      <a:pt x="27" y="117"/>
                      <a:pt x="37" y="148"/>
                      <a:pt x="43" y="174"/>
                    </a:cubicBezTo>
                    <a:cubicBezTo>
                      <a:pt x="51" y="215"/>
                      <a:pt x="36" y="277"/>
                      <a:pt x="62" y="311"/>
                    </a:cubicBezTo>
                    <a:cubicBezTo>
                      <a:pt x="79" y="333"/>
                      <a:pt x="111" y="347"/>
                      <a:pt x="136" y="360"/>
                    </a:cubicBezTo>
                  </a:path>
                </a:pathLst>
              </a:custGeom>
              <a:noFill/>
              <a:ln w="38100" cmpd="sng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3" name="Freeform 15"/>
              <p:cNvSpPr>
                <a:spLocks/>
              </p:cNvSpPr>
              <p:nvPr/>
            </p:nvSpPr>
            <p:spPr bwMode="auto">
              <a:xfrm>
                <a:off x="960" y="2160"/>
                <a:ext cx="194" cy="217"/>
              </a:xfrm>
              <a:custGeom>
                <a:avLst/>
                <a:gdLst>
                  <a:gd name="T0" fmla="*/ 194 w 194"/>
                  <a:gd name="T1" fmla="*/ 0 h 217"/>
                  <a:gd name="T2" fmla="*/ 163 w 194"/>
                  <a:gd name="T3" fmla="*/ 6 h 217"/>
                  <a:gd name="T4" fmla="*/ 83 w 194"/>
                  <a:gd name="T5" fmla="*/ 93 h 217"/>
                  <a:gd name="T6" fmla="*/ 39 w 194"/>
                  <a:gd name="T7" fmla="*/ 130 h 217"/>
                  <a:gd name="T8" fmla="*/ 14 w 194"/>
                  <a:gd name="T9" fmla="*/ 168 h 217"/>
                  <a:gd name="T10" fmla="*/ 2 w 194"/>
                  <a:gd name="T11" fmla="*/ 217 h 2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4"/>
                  <a:gd name="T19" fmla="*/ 0 h 217"/>
                  <a:gd name="T20" fmla="*/ 194 w 194"/>
                  <a:gd name="T21" fmla="*/ 217 h 2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4" h="217">
                    <a:moveTo>
                      <a:pt x="194" y="0"/>
                    </a:moveTo>
                    <a:cubicBezTo>
                      <a:pt x="183" y="2"/>
                      <a:pt x="172" y="1"/>
                      <a:pt x="163" y="6"/>
                    </a:cubicBezTo>
                    <a:cubicBezTo>
                      <a:pt x="127" y="21"/>
                      <a:pt x="129" y="77"/>
                      <a:pt x="83" y="93"/>
                    </a:cubicBezTo>
                    <a:cubicBezTo>
                      <a:pt x="65" y="108"/>
                      <a:pt x="52" y="109"/>
                      <a:pt x="39" y="130"/>
                    </a:cubicBezTo>
                    <a:cubicBezTo>
                      <a:pt x="30" y="142"/>
                      <a:pt x="14" y="168"/>
                      <a:pt x="14" y="168"/>
                    </a:cubicBezTo>
                    <a:cubicBezTo>
                      <a:pt x="0" y="208"/>
                      <a:pt x="2" y="192"/>
                      <a:pt x="2" y="217"/>
                    </a:cubicBezTo>
                  </a:path>
                </a:pathLst>
              </a:custGeom>
              <a:noFill/>
              <a:ln w="38100" cmpd="sng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4" name="Freeform 16"/>
              <p:cNvSpPr>
                <a:spLocks/>
              </p:cNvSpPr>
              <p:nvPr/>
            </p:nvSpPr>
            <p:spPr bwMode="auto">
              <a:xfrm>
                <a:off x="1104" y="2112"/>
                <a:ext cx="205" cy="235"/>
              </a:xfrm>
              <a:custGeom>
                <a:avLst/>
                <a:gdLst>
                  <a:gd name="T0" fmla="*/ 0 w 205"/>
                  <a:gd name="T1" fmla="*/ 0 h 235"/>
                  <a:gd name="T2" fmla="*/ 87 w 205"/>
                  <a:gd name="T3" fmla="*/ 6 h 235"/>
                  <a:gd name="T4" fmla="*/ 124 w 205"/>
                  <a:gd name="T5" fmla="*/ 18 h 235"/>
                  <a:gd name="T6" fmla="*/ 137 w 205"/>
                  <a:gd name="T7" fmla="*/ 31 h 235"/>
                  <a:gd name="T8" fmla="*/ 155 w 205"/>
                  <a:gd name="T9" fmla="*/ 37 h 235"/>
                  <a:gd name="T10" fmla="*/ 168 w 205"/>
                  <a:gd name="T11" fmla="*/ 86 h 235"/>
                  <a:gd name="T12" fmla="*/ 199 w 205"/>
                  <a:gd name="T13" fmla="*/ 179 h 235"/>
                  <a:gd name="T14" fmla="*/ 205 w 205"/>
                  <a:gd name="T15" fmla="*/ 235 h 23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5"/>
                  <a:gd name="T25" fmla="*/ 0 h 235"/>
                  <a:gd name="T26" fmla="*/ 205 w 205"/>
                  <a:gd name="T27" fmla="*/ 235 h 23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5" h="235">
                    <a:moveTo>
                      <a:pt x="0" y="0"/>
                    </a:moveTo>
                    <a:cubicBezTo>
                      <a:pt x="29" y="2"/>
                      <a:pt x="58" y="1"/>
                      <a:pt x="87" y="6"/>
                    </a:cubicBezTo>
                    <a:cubicBezTo>
                      <a:pt x="99" y="7"/>
                      <a:pt x="124" y="18"/>
                      <a:pt x="124" y="18"/>
                    </a:cubicBezTo>
                    <a:cubicBezTo>
                      <a:pt x="128" y="22"/>
                      <a:pt x="131" y="27"/>
                      <a:pt x="137" y="31"/>
                    </a:cubicBezTo>
                    <a:cubicBezTo>
                      <a:pt x="142" y="34"/>
                      <a:pt x="151" y="32"/>
                      <a:pt x="155" y="37"/>
                    </a:cubicBezTo>
                    <a:cubicBezTo>
                      <a:pt x="156" y="38"/>
                      <a:pt x="167" y="83"/>
                      <a:pt x="168" y="86"/>
                    </a:cubicBezTo>
                    <a:cubicBezTo>
                      <a:pt x="177" y="117"/>
                      <a:pt x="188" y="147"/>
                      <a:pt x="199" y="179"/>
                    </a:cubicBezTo>
                    <a:cubicBezTo>
                      <a:pt x="205" y="226"/>
                      <a:pt x="205" y="208"/>
                      <a:pt x="205" y="235"/>
                    </a:cubicBezTo>
                  </a:path>
                </a:pathLst>
              </a:custGeom>
              <a:noFill/>
              <a:ln w="38100" cmpd="sng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08" name="Freeform 17" descr="50%"/>
          <p:cNvSpPr>
            <a:spLocks/>
          </p:cNvSpPr>
          <p:nvPr/>
        </p:nvSpPr>
        <p:spPr bwMode="auto">
          <a:xfrm>
            <a:off x="2895600" y="4724400"/>
            <a:ext cx="2416175" cy="886201"/>
          </a:xfrm>
          <a:custGeom>
            <a:avLst/>
            <a:gdLst>
              <a:gd name="T0" fmla="*/ 1741428998 w 1522"/>
              <a:gd name="T1" fmla="*/ 47883759 h 744"/>
              <a:gd name="T2" fmla="*/ 1507053351 w 1522"/>
              <a:gd name="T3" fmla="*/ 141128753 h 744"/>
              <a:gd name="T4" fmla="*/ 1428929326 w 1522"/>
              <a:gd name="T5" fmla="*/ 186491551 h 744"/>
              <a:gd name="T6" fmla="*/ 1396166511 w 1522"/>
              <a:gd name="T7" fmla="*/ 219254415 h 744"/>
              <a:gd name="T8" fmla="*/ 1302921554 w 1522"/>
              <a:gd name="T9" fmla="*/ 249496280 h 744"/>
              <a:gd name="T10" fmla="*/ 1101309119 w 1522"/>
              <a:gd name="T11" fmla="*/ 375504051 h 744"/>
              <a:gd name="T12" fmla="*/ 960180414 w 1522"/>
              <a:gd name="T13" fmla="*/ 483870040 h 744"/>
              <a:gd name="T14" fmla="*/ 677922806 w 1522"/>
              <a:gd name="T15" fmla="*/ 655240608 h 744"/>
              <a:gd name="T16" fmla="*/ 413305592 w 1522"/>
              <a:gd name="T17" fmla="*/ 907256349 h 744"/>
              <a:gd name="T18" fmla="*/ 350302499 w 1522"/>
              <a:gd name="T19" fmla="*/ 985381961 h 744"/>
              <a:gd name="T20" fmla="*/ 302418752 w 1522"/>
              <a:gd name="T21" fmla="*/ 1078626918 h 744"/>
              <a:gd name="T22" fmla="*/ 241935022 w 1522"/>
              <a:gd name="T23" fmla="*/ 1156752530 h 744"/>
              <a:gd name="T24" fmla="*/ 163810947 w 1522"/>
              <a:gd name="T25" fmla="*/ 1280239352 h 744"/>
              <a:gd name="T26" fmla="*/ 83165948 w 1522"/>
              <a:gd name="T27" fmla="*/ 1358364964 h 744"/>
              <a:gd name="T28" fmla="*/ 52924083 w 1522"/>
              <a:gd name="T29" fmla="*/ 1610380506 h 744"/>
              <a:gd name="T30" fmla="*/ 163810947 w 1522"/>
              <a:gd name="T31" fmla="*/ 1655743304 h 744"/>
              <a:gd name="T32" fmla="*/ 647680941 w 1522"/>
              <a:gd name="T33" fmla="*/ 1766630539 h 744"/>
              <a:gd name="T34" fmla="*/ 897175734 w 1522"/>
              <a:gd name="T35" fmla="*/ 1781751472 h 744"/>
              <a:gd name="T36" fmla="*/ 1585178963 w 1522"/>
              <a:gd name="T37" fmla="*/ 1874996428 h 744"/>
              <a:gd name="T38" fmla="*/ 2147483647 w 1522"/>
              <a:gd name="T39" fmla="*/ 1844754563 h 744"/>
              <a:gd name="T40" fmla="*/ 2147483647 w 1522"/>
              <a:gd name="T41" fmla="*/ 1766630539 h 744"/>
              <a:gd name="T42" fmla="*/ 2147483647 w 1522"/>
              <a:gd name="T43" fmla="*/ 1655743304 h 744"/>
              <a:gd name="T44" fmla="*/ 2147483647 w 1522"/>
              <a:gd name="T45" fmla="*/ 1547375827 h 744"/>
              <a:gd name="T46" fmla="*/ 2147483647 w 1522"/>
              <a:gd name="T47" fmla="*/ 1156752530 h 744"/>
              <a:gd name="T48" fmla="*/ 2147483647 w 1522"/>
              <a:gd name="T49" fmla="*/ 1063505985 h 744"/>
              <a:gd name="T50" fmla="*/ 2147483647 w 1522"/>
              <a:gd name="T51" fmla="*/ 985381961 h 744"/>
              <a:gd name="T52" fmla="*/ 2147483647 w 1522"/>
              <a:gd name="T53" fmla="*/ 937498214 h 744"/>
              <a:gd name="T54" fmla="*/ 2147483647 w 1522"/>
              <a:gd name="T55" fmla="*/ 672882490 h 744"/>
              <a:gd name="T56" fmla="*/ 2147483647 w 1522"/>
              <a:gd name="T57" fmla="*/ 640119676 h 744"/>
              <a:gd name="T58" fmla="*/ 2147483647 w 1522"/>
              <a:gd name="T59" fmla="*/ 624998743 h 744"/>
              <a:gd name="T60" fmla="*/ 2147483647 w 1522"/>
              <a:gd name="T61" fmla="*/ 405745916 h 744"/>
              <a:gd name="T62" fmla="*/ 2147483647 w 1522"/>
              <a:gd name="T63" fmla="*/ 297378439 h 744"/>
              <a:gd name="T64" fmla="*/ 2101810432 w 1522"/>
              <a:gd name="T65" fmla="*/ 249496280 h 744"/>
              <a:gd name="T66" fmla="*/ 1882557702 w 1522"/>
              <a:gd name="T67" fmla="*/ 126007821 h 744"/>
              <a:gd name="T68" fmla="*/ 1771670863 w 1522"/>
              <a:gd name="T69" fmla="*/ 47883759 h 744"/>
              <a:gd name="T70" fmla="*/ 1726308065 w 1522"/>
              <a:gd name="T71" fmla="*/ 30241877 h 744"/>
              <a:gd name="T72" fmla="*/ 1678424318 w 1522"/>
              <a:gd name="T73" fmla="*/ 15120939 h 744"/>
              <a:gd name="T74" fmla="*/ 1741428998 w 1522"/>
              <a:gd name="T75" fmla="*/ 47883759 h 74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522"/>
              <a:gd name="T115" fmla="*/ 0 h 744"/>
              <a:gd name="T116" fmla="*/ 1522 w 1522"/>
              <a:gd name="T117" fmla="*/ 744 h 744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522" h="744">
                <a:moveTo>
                  <a:pt x="691" y="19"/>
                </a:moveTo>
                <a:cubicBezTo>
                  <a:pt x="657" y="29"/>
                  <a:pt x="631" y="44"/>
                  <a:pt x="598" y="56"/>
                </a:cubicBezTo>
                <a:cubicBezTo>
                  <a:pt x="560" y="90"/>
                  <a:pt x="611" y="46"/>
                  <a:pt x="567" y="74"/>
                </a:cubicBezTo>
                <a:cubicBezTo>
                  <a:pt x="561" y="77"/>
                  <a:pt x="559" y="84"/>
                  <a:pt x="554" y="87"/>
                </a:cubicBezTo>
                <a:cubicBezTo>
                  <a:pt x="542" y="92"/>
                  <a:pt x="517" y="99"/>
                  <a:pt x="517" y="99"/>
                </a:cubicBezTo>
                <a:cubicBezTo>
                  <a:pt x="505" y="111"/>
                  <a:pt x="454" y="143"/>
                  <a:pt x="437" y="149"/>
                </a:cubicBezTo>
                <a:cubicBezTo>
                  <a:pt x="417" y="166"/>
                  <a:pt x="406" y="183"/>
                  <a:pt x="381" y="192"/>
                </a:cubicBezTo>
                <a:cubicBezTo>
                  <a:pt x="343" y="217"/>
                  <a:pt x="310" y="240"/>
                  <a:pt x="269" y="260"/>
                </a:cubicBezTo>
                <a:cubicBezTo>
                  <a:pt x="236" y="295"/>
                  <a:pt x="196" y="325"/>
                  <a:pt x="164" y="360"/>
                </a:cubicBezTo>
                <a:cubicBezTo>
                  <a:pt x="149" y="404"/>
                  <a:pt x="170" y="351"/>
                  <a:pt x="139" y="391"/>
                </a:cubicBezTo>
                <a:cubicBezTo>
                  <a:pt x="130" y="401"/>
                  <a:pt x="127" y="416"/>
                  <a:pt x="120" y="428"/>
                </a:cubicBezTo>
                <a:cubicBezTo>
                  <a:pt x="105" y="470"/>
                  <a:pt x="125" y="421"/>
                  <a:pt x="96" y="459"/>
                </a:cubicBezTo>
                <a:cubicBezTo>
                  <a:pt x="84" y="473"/>
                  <a:pt x="78" y="493"/>
                  <a:pt x="65" y="508"/>
                </a:cubicBezTo>
                <a:cubicBezTo>
                  <a:pt x="55" y="519"/>
                  <a:pt x="33" y="539"/>
                  <a:pt x="33" y="539"/>
                </a:cubicBezTo>
                <a:cubicBezTo>
                  <a:pt x="21" y="575"/>
                  <a:pt x="0" y="594"/>
                  <a:pt x="21" y="639"/>
                </a:cubicBezTo>
                <a:cubicBezTo>
                  <a:pt x="23" y="644"/>
                  <a:pt x="57" y="654"/>
                  <a:pt x="65" y="657"/>
                </a:cubicBezTo>
                <a:cubicBezTo>
                  <a:pt x="102" y="697"/>
                  <a:pt x="209" y="697"/>
                  <a:pt x="257" y="701"/>
                </a:cubicBezTo>
                <a:cubicBezTo>
                  <a:pt x="289" y="703"/>
                  <a:pt x="323" y="705"/>
                  <a:pt x="356" y="707"/>
                </a:cubicBezTo>
                <a:cubicBezTo>
                  <a:pt x="447" y="719"/>
                  <a:pt x="537" y="735"/>
                  <a:pt x="629" y="744"/>
                </a:cubicBezTo>
                <a:cubicBezTo>
                  <a:pt x="792" y="738"/>
                  <a:pt x="986" y="715"/>
                  <a:pt x="1156" y="732"/>
                </a:cubicBezTo>
                <a:cubicBezTo>
                  <a:pt x="1398" y="723"/>
                  <a:pt x="1305" y="738"/>
                  <a:pt x="1423" y="701"/>
                </a:cubicBezTo>
                <a:cubicBezTo>
                  <a:pt x="1441" y="680"/>
                  <a:pt x="1458" y="665"/>
                  <a:pt x="1485" y="657"/>
                </a:cubicBezTo>
                <a:cubicBezTo>
                  <a:pt x="1499" y="634"/>
                  <a:pt x="1495" y="622"/>
                  <a:pt x="1522" y="614"/>
                </a:cubicBezTo>
                <a:cubicBezTo>
                  <a:pt x="1513" y="567"/>
                  <a:pt x="1503" y="498"/>
                  <a:pt x="1472" y="459"/>
                </a:cubicBezTo>
                <a:cubicBezTo>
                  <a:pt x="1458" y="442"/>
                  <a:pt x="1433" y="433"/>
                  <a:pt x="1417" y="422"/>
                </a:cubicBezTo>
                <a:cubicBezTo>
                  <a:pt x="1374" y="393"/>
                  <a:pt x="1436" y="426"/>
                  <a:pt x="1392" y="391"/>
                </a:cubicBezTo>
                <a:cubicBezTo>
                  <a:pt x="1380" y="382"/>
                  <a:pt x="1365" y="379"/>
                  <a:pt x="1354" y="372"/>
                </a:cubicBezTo>
                <a:cubicBezTo>
                  <a:pt x="1334" y="290"/>
                  <a:pt x="1290" y="287"/>
                  <a:pt x="1218" y="267"/>
                </a:cubicBezTo>
                <a:cubicBezTo>
                  <a:pt x="1205" y="263"/>
                  <a:pt x="1193" y="257"/>
                  <a:pt x="1181" y="254"/>
                </a:cubicBezTo>
                <a:cubicBezTo>
                  <a:pt x="1172" y="252"/>
                  <a:pt x="1164" y="250"/>
                  <a:pt x="1156" y="248"/>
                </a:cubicBezTo>
                <a:cubicBezTo>
                  <a:pt x="1101" y="213"/>
                  <a:pt x="1043" y="180"/>
                  <a:pt x="982" y="161"/>
                </a:cubicBezTo>
                <a:cubicBezTo>
                  <a:pt x="962" y="131"/>
                  <a:pt x="922" y="128"/>
                  <a:pt x="889" y="118"/>
                </a:cubicBezTo>
                <a:cubicBezTo>
                  <a:pt x="870" y="112"/>
                  <a:pt x="834" y="99"/>
                  <a:pt x="834" y="99"/>
                </a:cubicBezTo>
                <a:cubicBezTo>
                  <a:pt x="809" y="76"/>
                  <a:pt x="778" y="60"/>
                  <a:pt x="747" y="50"/>
                </a:cubicBezTo>
                <a:cubicBezTo>
                  <a:pt x="734" y="37"/>
                  <a:pt x="718" y="28"/>
                  <a:pt x="703" y="19"/>
                </a:cubicBezTo>
                <a:cubicBezTo>
                  <a:pt x="697" y="15"/>
                  <a:pt x="691" y="14"/>
                  <a:pt x="685" y="12"/>
                </a:cubicBezTo>
                <a:cubicBezTo>
                  <a:pt x="678" y="9"/>
                  <a:pt x="661" y="0"/>
                  <a:pt x="666" y="6"/>
                </a:cubicBezTo>
                <a:cubicBezTo>
                  <a:pt x="672" y="13"/>
                  <a:pt x="682" y="14"/>
                  <a:pt x="691" y="19"/>
                </a:cubicBezTo>
                <a:close/>
              </a:path>
            </a:pathLst>
          </a:custGeom>
          <a:pattFill prst="pct50">
            <a:fgClr>
              <a:schemeClr val="accent2"/>
            </a:fgClr>
            <a:bgClr>
              <a:srgbClr val="FFFFFF"/>
            </a:bgClr>
          </a:pattFill>
          <a:ln w="38100" cmpd="sng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Freeform 18"/>
          <p:cNvSpPr>
            <a:spLocks/>
          </p:cNvSpPr>
          <p:nvPr/>
        </p:nvSpPr>
        <p:spPr bwMode="auto">
          <a:xfrm>
            <a:off x="3124200" y="5030071"/>
            <a:ext cx="1604169" cy="559174"/>
          </a:xfrm>
          <a:custGeom>
            <a:avLst/>
            <a:gdLst>
              <a:gd name="T0" fmla="*/ 997657242 w 1522"/>
              <a:gd name="T1" fmla="*/ 22943412 h 744"/>
              <a:gd name="T2" fmla="*/ 863384674 w 1522"/>
              <a:gd name="T3" fmla="*/ 67621466 h 744"/>
              <a:gd name="T4" fmla="*/ 818627152 w 1522"/>
              <a:gd name="T5" fmla="*/ 89357223 h 744"/>
              <a:gd name="T6" fmla="*/ 799858527 w 1522"/>
              <a:gd name="T7" fmla="*/ 105054648 h 744"/>
              <a:gd name="T8" fmla="*/ 746437638 w 1522"/>
              <a:gd name="T9" fmla="*/ 119545507 h 744"/>
              <a:gd name="T10" fmla="*/ 630934896 w 1522"/>
              <a:gd name="T11" fmla="*/ 179921011 h 744"/>
              <a:gd name="T12" fmla="*/ 550083068 w 1522"/>
              <a:gd name="T13" fmla="*/ 231845036 h 744"/>
              <a:gd name="T14" fmla="*/ 388378509 w 1522"/>
              <a:gd name="T15" fmla="*/ 313957413 h 744"/>
              <a:gd name="T16" fmla="*/ 236781536 w 1522"/>
              <a:gd name="T17" fmla="*/ 434709450 h 744"/>
              <a:gd name="T18" fmla="*/ 200686178 w 1522"/>
              <a:gd name="T19" fmla="*/ 472142615 h 744"/>
              <a:gd name="T20" fmla="*/ 173254187 w 1522"/>
              <a:gd name="T21" fmla="*/ 516821759 h 744"/>
              <a:gd name="T22" fmla="*/ 138603087 w 1522"/>
              <a:gd name="T23" fmla="*/ 554254923 h 744"/>
              <a:gd name="T24" fmla="*/ 93845564 w 1522"/>
              <a:gd name="T25" fmla="*/ 613423966 h 744"/>
              <a:gd name="T26" fmla="*/ 47644930 w 1522"/>
              <a:gd name="T27" fmla="*/ 650857130 h 744"/>
              <a:gd name="T28" fmla="*/ 30319389 w 1522"/>
              <a:gd name="T29" fmla="*/ 771609168 h 744"/>
              <a:gd name="T30" fmla="*/ 93845564 w 1522"/>
              <a:gd name="T31" fmla="*/ 793344908 h 744"/>
              <a:gd name="T32" fmla="*/ 371052977 w 1522"/>
              <a:gd name="T33" fmla="*/ 846475497 h 744"/>
              <a:gd name="T34" fmla="*/ 513987710 w 1522"/>
              <a:gd name="T35" fmla="*/ 853721476 h 744"/>
              <a:gd name="T36" fmla="*/ 908142197 w 1522"/>
              <a:gd name="T37" fmla="*/ 898399522 h 744"/>
              <a:gd name="T38" fmla="*/ 1669017978 w 1522"/>
              <a:gd name="T39" fmla="*/ 883909761 h 744"/>
              <a:gd name="T40" fmla="*/ 2054508948 w 1522"/>
              <a:gd name="T41" fmla="*/ 846475497 h 744"/>
              <a:gd name="T42" fmla="*/ 2144023993 w 1522"/>
              <a:gd name="T43" fmla="*/ 793344908 h 744"/>
              <a:gd name="T44" fmla="*/ 2147483647 w 1522"/>
              <a:gd name="T45" fmla="*/ 741420884 h 744"/>
              <a:gd name="T46" fmla="*/ 2125254167 w 1522"/>
              <a:gd name="T47" fmla="*/ 554254923 h 744"/>
              <a:gd name="T48" fmla="*/ 2045845581 w 1522"/>
              <a:gd name="T49" fmla="*/ 509575780 h 744"/>
              <a:gd name="T50" fmla="*/ 2009751425 w 1522"/>
              <a:gd name="T51" fmla="*/ 472142615 h 744"/>
              <a:gd name="T52" fmla="*/ 1954887443 w 1522"/>
              <a:gd name="T53" fmla="*/ 449200310 h 744"/>
              <a:gd name="T54" fmla="*/ 1758533023 w 1522"/>
              <a:gd name="T55" fmla="*/ 322409957 h 744"/>
              <a:gd name="T56" fmla="*/ 1705112134 w 1522"/>
              <a:gd name="T57" fmla="*/ 306711433 h 744"/>
              <a:gd name="T58" fmla="*/ 1669017978 w 1522"/>
              <a:gd name="T59" fmla="*/ 299466553 h 744"/>
              <a:gd name="T60" fmla="*/ 1417798374 w 1522"/>
              <a:gd name="T61" fmla="*/ 194411871 h 744"/>
              <a:gd name="T62" fmla="*/ 1283527007 w 1522"/>
              <a:gd name="T63" fmla="*/ 142487812 h 744"/>
              <a:gd name="T64" fmla="*/ 1204118122 w 1522"/>
              <a:gd name="T65" fmla="*/ 119545507 h 744"/>
              <a:gd name="T66" fmla="*/ 1078508920 w 1522"/>
              <a:gd name="T67" fmla="*/ 60376585 h 744"/>
              <a:gd name="T68" fmla="*/ 1014982773 w 1522"/>
              <a:gd name="T69" fmla="*/ 22943412 h 744"/>
              <a:gd name="T70" fmla="*/ 988993875 w 1522"/>
              <a:gd name="T71" fmla="*/ 14490864 h 744"/>
              <a:gd name="T72" fmla="*/ 961561884 w 1522"/>
              <a:gd name="T73" fmla="*/ 7244883 h 744"/>
              <a:gd name="T74" fmla="*/ 997657242 w 1522"/>
              <a:gd name="T75" fmla="*/ 22943412 h 74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522"/>
              <a:gd name="T115" fmla="*/ 0 h 744"/>
              <a:gd name="T116" fmla="*/ 1522 w 1522"/>
              <a:gd name="T117" fmla="*/ 744 h 744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522" h="744">
                <a:moveTo>
                  <a:pt x="691" y="19"/>
                </a:moveTo>
                <a:cubicBezTo>
                  <a:pt x="657" y="29"/>
                  <a:pt x="631" y="44"/>
                  <a:pt x="598" y="56"/>
                </a:cubicBezTo>
                <a:cubicBezTo>
                  <a:pt x="560" y="90"/>
                  <a:pt x="611" y="46"/>
                  <a:pt x="567" y="74"/>
                </a:cubicBezTo>
                <a:cubicBezTo>
                  <a:pt x="561" y="77"/>
                  <a:pt x="559" y="84"/>
                  <a:pt x="554" y="87"/>
                </a:cubicBezTo>
                <a:cubicBezTo>
                  <a:pt x="542" y="92"/>
                  <a:pt x="517" y="99"/>
                  <a:pt x="517" y="99"/>
                </a:cubicBezTo>
                <a:cubicBezTo>
                  <a:pt x="505" y="111"/>
                  <a:pt x="454" y="143"/>
                  <a:pt x="437" y="149"/>
                </a:cubicBezTo>
                <a:cubicBezTo>
                  <a:pt x="417" y="166"/>
                  <a:pt x="406" y="183"/>
                  <a:pt x="381" y="192"/>
                </a:cubicBezTo>
                <a:cubicBezTo>
                  <a:pt x="343" y="217"/>
                  <a:pt x="310" y="240"/>
                  <a:pt x="269" y="260"/>
                </a:cubicBezTo>
                <a:cubicBezTo>
                  <a:pt x="236" y="295"/>
                  <a:pt x="196" y="325"/>
                  <a:pt x="164" y="360"/>
                </a:cubicBezTo>
                <a:cubicBezTo>
                  <a:pt x="149" y="404"/>
                  <a:pt x="170" y="351"/>
                  <a:pt x="139" y="391"/>
                </a:cubicBezTo>
                <a:cubicBezTo>
                  <a:pt x="130" y="401"/>
                  <a:pt x="127" y="416"/>
                  <a:pt x="120" y="428"/>
                </a:cubicBezTo>
                <a:cubicBezTo>
                  <a:pt x="105" y="470"/>
                  <a:pt x="125" y="421"/>
                  <a:pt x="96" y="459"/>
                </a:cubicBezTo>
                <a:cubicBezTo>
                  <a:pt x="84" y="473"/>
                  <a:pt x="78" y="493"/>
                  <a:pt x="65" y="508"/>
                </a:cubicBezTo>
                <a:cubicBezTo>
                  <a:pt x="55" y="519"/>
                  <a:pt x="33" y="539"/>
                  <a:pt x="33" y="539"/>
                </a:cubicBezTo>
                <a:cubicBezTo>
                  <a:pt x="21" y="575"/>
                  <a:pt x="0" y="594"/>
                  <a:pt x="21" y="639"/>
                </a:cubicBezTo>
                <a:cubicBezTo>
                  <a:pt x="23" y="644"/>
                  <a:pt x="57" y="654"/>
                  <a:pt x="65" y="657"/>
                </a:cubicBezTo>
                <a:cubicBezTo>
                  <a:pt x="102" y="697"/>
                  <a:pt x="209" y="697"/>
                  <a:pt x="257" y="701"/>
                </a:cubicBezTo>
                <a:cubicBezTo>
                  <a:pt x="289" y="703"/>
                  <a:pt x="323" y="705"/>
                  <a:pt x="356" y="707"/>
                </a:cubicBezTo>
                <a:cubicBezTo>
                  <a:pt x="447" y="719"/>
                  <a:pt x="537" y="735"/>
                  <a:pt x="629" y="744"/>
                </a:cubicBezTo>
                <a:cubicBezTo>
                  <a:pt x="792" y="738"/>
                  <a:pt x="986" y="715"/>
                  <a:pt x="1156" y="732"/>
                </a:cubicBezTo>
                <a:cubicBezTo>
                  <a:pt x="1398" y="723"/>
                  <a:pt x="1305" y="738"/>
                  <a:pt x="1423" y="701"/>
                </a:cubicBezTo>
                <a:cubicBezTo>
                  <a:pt x="1441" y="680"/>
                  <a:pt x="1458" y="665"/>
                  <a:pt x="1485" y="657"/>
                </a:cubicBezTo>
                <a:cubicBezTo>
                  <a:pt x="1499" y="634"/>
                  <a:pt x="1495" y="622"/>
                  <a:pt x="1522" y="614"/>
                </a:cubicBezTo>
                <a:cubicBezTo>
                  <a:pt x="1513" y="567"/>
                  <a:pt x="1503" y="498"/>
                  <a:pt x="1472" y="459"/>
                </a:cubicBezTo>
                <a:cubicBezTo>
                  <a:pt x="1458" y="442"/>
                  <a:pt x="1433" y="433"/>
                  <a:pt x="1417" y="422"/>
                </a:cubicBezTo>
                <a:cubicBezTo>
                  <a:pt x="1374" y="393"/>
                  <a:pt x="1436" y="426"/>
                  <a:pt x="1392" y="391"/>
                </a:cubicBezTo>
                <a:cubicBezTo>
                  <a:pt x="1380" y="382"/>
                  <a:pt x="1365" y="379"/>
                  <a:pt x="1354" y="372"/>
                </a:cubicBezTo>
                <a:cubicBezTo>
                  <a:pt x="1334" y="290"/>
                  <a:pt x="1290" y="287"/>
                  <a:pt x="1218" y="267"/>
                </a:cubicBezTo>
                <a:cubicBezTo>
                  <a:pt x="1205" y="263"/>
                  <a:pt x="1193" y="257"/>
                  <a:pt x="1181" y="254"/>
                </a:cubicBezTo>
                <a:cubicBezTo>
                  <a:pt x="1172" y="252"/>
                  <a:pt x="1164" y="250"/>
                  <a:pt x="1156" y="248"/>
                </a:cubicBezTo>
                <a:cubicBezTo>
                  <a:pt x="1101" y="213"/>
                  <a:pt x="1043" y="180"/>
                  <a:pt x="982" y="161"/>
                </a:cubicBezTo>
                <a:cubicBezTo>
                  <a:pt x="962" y="131"/>
                  <a:pt x="922" y="128"/>
                  <a:pt x="889" y="118"/>
                </a:cubicBezTo>
                <a:cubicBezTo>
                  <a:pt x="870" y="112"/>
                  <a:pt x="834" y="99"/>
                  <a:pt x="834" y="99"/>
                </a:cubicBezTo>
                <a:cubicBezTo>
                  <a:pt x="809" y="76"/>
                  <a:pt x="778" y="60"/>
                  <a:pt x="747" y="50"/>
                </a:cubicBezTo>
                <a:cubicBezTo>
                  <a:pt x="734" y="37"/>
                  <a:pt x="718" y="28"/>
                  <a:pt x="703" y="19"/>
                </a:cubicBezTo>
                <a:cubicBezTo>
                  <a:pt x="697" y="15"/>
                  <a:pt x="691" y="14"/>
                  <a:pt x="685" y="12"/>
                </a:cubicBezTo>
                <a:cubicBezTo>
                  <a:pt x="678" y="9"/>
                  <a:pt x="661" y="0"/>
                  <a:pt x="666" y="6"/>
                </a:cubicBezTo>
                <a:cubicBezTo>
                  <a:pt x="672" y="13"/>
                  <a:pt x="682" y="14"/>
                  <a:pt x="691" y="19"/>
                </a:cubicBezTo>
                <a:close/>
              </a:path>
            </a:pathLst>
          </a:custGeom>
          <a:solidFill>
            <a:schemeClr val="bg1"/>
          </a:solidFill>
          <a:ln w="38100" cmpd="sng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22"/>
          <p:cNvSpPr>
            <a:spLocks noChangeArrowheads="1"/>
          </p:cNvSpPr>
          <p:nvPr/>
        </p:nvSpPr>
        <p:spPr bwMode="auto">
          <a:xfrm>
            <a:off x="3124200" y="1143000"/>
            <a:ext cx="16979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Hypothalamus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21511" name="Rectangle 23"/>
          <p:cNvSpPr>
            <a:spLocks noChangeArrowheads="1"/>
          </p:cNvSpPr>
          <p:nvPr/>
        </p:nvSpPr>
        <p:spPr bwMode="auto">
          <a:xfrm>
            <a:off x="1558984" y="2798320"/>
            <a:ext cx="10823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Anterior</a:t>
            </a:r>
          </a:p>
          <a:p>
            <a:r>
              <a:rPr lang="en-US" sz="2000" dirty="0">
                <a:solidFill>
                  <a:srgbClr val="FF0000"/>
                </a:solidFill>
              </a:rPr>
              <a:t>pituitary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21512" name="Rectangle 24"/>
          <p:cNvSpPr>
            <a:spLocks noChangeArrowheads="1"/>
          </p:cNvSpPr>
          <p:nvPr/>
        </p:nvSpPr>
        <p:spPr bwMode="auto">
          <a:xfrm>
            <a:off x="3124200" y="5273338"/>
            <a:ext cx="1665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Adrenal cortex</a:t>
            </a:r>
            <a:endParaRPr lang="en-US" sz="2400" b="1" dirty="0">
              <a:solidFill>
                <a:srgbClr val="008000"/>
              </a:solidFill>
            </a:endParaRPr>
          </a:p>
        </p:txBody>
      </p:sp>
      <p:sp>
        <p:nvSpPr>
          <p:cNvPr id="21513" name="Rectangle 25"/>
          <p:cNvSpPr>
            <a:spLocks noChangeArrowheads="1"/>
          </p:cNvSpPr>
          <p:nvPr/>
        </p:nvSpPr>
        <p:spPr bwMode="auto">
          <a:xfrm>
            <a:off x="2514600" y="2209800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4080"/>
                </a:solidFill>
                <a:latin typeface="Geneva" charset="0"/>
              </a:rPr>
              <a:t>CRH</a:t>
            </a:r>
            <a:endParaRPr lang="en-US" sz="2000" dirty="0">
              <a:solidFill>
                <a:srgbClr val="008000"/>
              </a:solidFill>
            </a:endParaRPr>
          </a:p>
        </p:txBody>
      </p:sp>
      <p:sp>
        <p:nvSpPr>
          <p:cNvPr id="21514" name="Rectangle 26"/>
          <p:cNvSpPr>
            <a:spLocks noChangeArrowheads="1"/>
          </p:cNvSpPr>
          <p:nvPr/>
        </p:nvSpPr>
        <p:spPr bwMode="auto">
          <a:xfrm>
            <a:off x="2819400" y="4343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 dirty="0">
                <a:solidFill>
                  <a:srgbClr val="004080"/>
                </a:solidFill>
                <a:latin typeface="Geneva" charset="0"/>
              </a:rPr>
              <a:t>ACTH</a:t>
            </a:r>
            <a:endParaRPr lang="en-US" b="1" dirty="0">
              <a:solidFill>
                <a:srgbClr val="004080"/>
              </a:solidFill>
              <a:latin typeface="Geneva" charset="0"/>
            </a:endParaRPr>
          </a:p>
        </p:txBody>
      </p:sp>
      <p:sp>
        <p:nvSpPr>
          <p:cNvPr id="21515" name="Line 27"/>
          <p:cNvSpPr>
            <a:spLocks noChangeShapeType="1"/>
          </p:cNvSpPr>
          <p:nvPr/>
        </p:nvSpPr>
        <p:spPr bwMode="auto">
          <a:xfrm>
            <a:off x="3352800" y="3962400"/>
            <a:ext cx="5334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Rectangle 28"/>
          <p:cNvSpPr>
            <a:spLocks noChangeArrowheads="1"/>
          </p:cNvSpPr>
          <p:nvPr/>
        </p:nvSpPr>
        <p:spPr bwMode="auto">
          <a:xfrm>
            <a:off x="6096000" y="5257800"/>
            <a:ext cx="19145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004080"/>
                </a:solidFill>
                <a:latin typeface="Geneva" charset="0"/>
              </a:rPr>
              <a:t>cortisol,</a:t>
            </a:r>
          </a:p>
          <a:p>
            <a:r>
              <a:rPr lang="en-US" b="1" i="1">
                <a:solidFill>
                  <a:srgbClr val="004080"/>
                </a:solidFill>
                <a:latin typeface="Geneva" charset="0"/>
              </a:rPr>
              <a:t>aldosterone</a:t>
            </a:r>
            <a:endParaRPr lang="en-US" b="1">
              <a:solidFill>
                <a:srgbClr val="004080"/>
              </a:solidFill>
              <a:latin typeface="Geneva" charset="0"/>
            </a:endParaRPr>
          </a:p>
        </p:txBody>
      </p:sp>
      <p:sp>
        <p:nvSpPr>
          <p:cNvPr id="21517" name="Line 29"/>
          <p:cNvSpPr>
            <a:spLocks noChangeShapeType="1"/>
          </p:cNvSpPr>
          <p:nvPr/>
        </p:nvSpPr>
        <p:spPr bwMode="auto">
          <a:xfrm>
            <a:off x="5181600" y="5562600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1518" name="Picture 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1295400"/>
            <a:ext cx="210661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9" name="Rectangle 31"/>
          <p:cNvSpPr>
            <a:spLocks noChangeArrowheads="1"/>
          </p:cNvSpPr>
          <p:nvPr/>
        </p:nvSpPr>
        <p:spPr bwMode="auto">
          <a:xfrm>
            <a:off x="5638800" y="3352800"/>
            <a:ext cx="162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800000"/>
                </a:solidFill>
              </a:rPr>
              <a:t>prednisone</a:t>
            </a:r>
            <a:endParaRPr lang="en-US" b="1" i="1" dirty="0">
              <a:solidFill>
                <a:srgbClr val="004080"/>
              </a:solidFill>
              <a:latin typeface="Geneva" charset="0"/>
            </a:endParaRP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4114800" y="3276600"/>
            <a:ext cx="1600200" cy="533400"/>
            <a:chOff x="1872" y="2064"/>
            <a:chExt cx="384" cy="192"/>
          </a:xfrm>
        </p:grpSpPr>
        <p:sp>
          <p:nvSpPr>
            <p:cNvPr id="21524" name="Line 32"/>
            <p:cNvSpPr>
              <a:spLocks noChangeShapeType="1"/>
            </p:cNvSpPr>
            <p:nvPr/>
          </p:nvSpPr>
          <p:spPr bwMode="auto">
            <a:xfrm flipH="1">
              <a:off x="1872" y="2160"/>
              <a:ext cx="384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5" name="Line 33"/>
            <p:cNvSpPr>
              <a:spLocks noChangeShapeType="1"/>
            </p:cNvSpPr>
            <p:nvPr/>
          </p:nvSpPr>
          <p:spPr bwMode="auto">
            <a:xfrm>
              <a:off x="1872" y="2064"/>
              <a:ext cx="0" cy="192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 rot="2925664">
            <a:off x="3955504" y="2375574"/>
            <a:ext cx="2200850" cy="431588"/>
            <a:chOff x="1872" y="2064"/>
            <a:chExt cx="384" cy="192"/>
          </a:xfrm>
        </p:grpSpPr>
        <p:sp>
          <p:nvSpPr>
            <p:cNvPr id="21522" name="Line 36"/>
            <p:cNvSpPr>
              <a:spLocks noChangeShapeType="1"/>
            </p:cNvSpPr>
            <p:nvPr/>
          </p:nvSpPr>
          <p:spPr bwMode="auto">
            <a:xfrm flipH="1">
              <a:off x="1872" y="2160"/>
              <a:ext cx="384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3" name="Line 37"/>
            <p:cNvSpPr>
              <a:spLocks noChangeShapeType="1"/>
            </p:cNvSpPr>
            <p:nvPr/>
          </p:nvSpPr>
          <p:spPr bwMode="auto">
            <a:xfrm>
              <a:off x="1872" y="2064"/>
              <a:ext cx="0" cy="192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" name="Rectangle 30"/>
          <p:cNvSpPr/>
          <p:nvPr/>
        </p:nvSpPr>
        <p:spPr>
          <a:xfrm>
            <a:off x="1500505" y="5805456"/>
            <a:ext cx="74337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</a:rPr>
              <a:t>Long term use will inhibit body’s glucocorticoid activity and the body’s ability to produce this substance naturally</a:t>
            </a:r>
          </a:p>
        </p:txBody>
      </p:sp>
      <p:sp>
        <p:nvSpPr>
          <p:cNvPr id="33" name="Line 4">
            <a:extLst>
              <a:ext uri="{FF2B5EF4-FFF2-40B4-BE49-F238E27FC236}">
                <a16:creationId xmlns:a16="http://schemas.microsoft.com/office/drawing/2014/main" id="{9C2E5FC9-231E-41E5-8ECD-31DAD558E1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220" y="981555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Rectangle 8"/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7467600" cy="914400"/>
          </a:xfrm>
        </p:spPr>
        <p:txBody>
          <a:bodyPr/>
          <a:lstStyle/>
          <a:p>
            <a:r>
              <a:rPr lang="en-US" sz="4000" b="1" dirty="0"/>
              <a:t>Glucocorticoids</a:t>
            </a:r>
            <a:endParaRPr lang="en-US" b="1" dirty="0"/>
          </a:p>
        </p:txBody>
      </p:sp>
      <p:sp>
        <p:nvSpPr>
          <p:cNvPr id="11273" name="Rectangle 9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534400" cy="5257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May be categorized as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 Short-acting (duration of action &lt; 12 hours)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Cortisone and hydrocortisone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Intermediate-acting (duration of action 12–36 hours)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Prednisone, </a:t>
            </a:r>
            <a:r>
              <a:rPr lang="en-US" sz="2400" dirty="0" err="1"/>
              <a:t>prednisolone</a:t>
            </a:r>
            <a:r>
              <a:rPr lang="en-US" sz="2400" dirty="0"/>
              <a:t>, </a:t>
            </a:r>
            <a:r>
              <a:rPr lang="en-US" sz="2400" dirty="0" err="1"/>
              <a:t>prednisolone</a:t>
            </a:r>
            <a:r>
              <a:rPr lang="en-US" sz="2400" dirty="0"/>
              <a:t> sodium </a:t>
            </a:r>
            <a:r>
              <a:rPr lang="en-US" sz="2400" dirty="0" err="1"/>
              <a:t>succinate</a:t>
            </a:r>
            <a:r>
              <a:rPr lang="en-US" sz="2400" dirty="0"/>
              <a:t>, </a:t>
            </a:r>
            <a:r>
              <a:rPr lang="en-US" sz="2400" dirty="0" err="1"/>
              <a:t>methylprednisolone</a:t>
            </a:r>
            <a:r>
              <a:rPr lang="en-US" sz="2400" dirty="0"/>
              <a:t>, 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Long-acting (duration of action &gt; 36 hours)</a:t>
            </a:r>
          </a:p>
          <a:p>
            <a:pPr lvl="2">
              <a:lnSpc>
                <a:spcPct val="90000"/>
              </a:lnSpc>
            </a:pPr>
            <a:r>
              <a:rPr lang="en-US" sz="2400" dirty="0" err="1"/>
              <a:t>Dexamethasone</a:t>
            </a:r>
            <a:r>
              <a:rPr lang="en-US" sz="2400" dirty="0"/>
              <a:t>, </a:t>
            </a:r>
            <a:r>
              <a:rPr lang="en-US" sz="2400" dirty="0" err="1"/>
              <a:t>betamethasone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3200" dirty="0"/>
          </a:p>
          <a:p>
            <a:pPr>
              <a:lnSpc>
                <a:spcPct val="90000"/>
              </a:lnSpc>
            </a:pPr>
            <a:r>
              <a:rPr lang="en-US" sz="2800" dirty="0"/>
              <a:t>May be given orally, parenterally, or topically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78438DB8-9ED0-46FF-A826-3E29DF9055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114051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7467600" cy="914400"/>
          </a:xfrm>
        </p:spPr>
        <p:txBody>
          <a:bodyPr/>
          <a:lstStyle/>
          <a:p>
            <a:r>
              <a:rPr lang="en-US" sz="3200" b="1" dirty="0"/>
              <a:t>Glucocorticoid clinical Use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85800" y="1371600"/>
            <a:ext cx="3962400" cy="487680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b="1" dirty="0">
                <a:solidFill>
                  <a:srgbClr val="00B050"/>
                </a:solidFill>
              </a:rPr>
              <a:t>Benefits</a:t>
            </a:r>
            <a:r>
              <a:rPr lang="en-US" sz="2800" dirty="0">
                <a:solidFill>
                  <a:srgbClr val="00B050"/>
                </a:solidFill>
              </a:rPr>
              <a:t>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/>
              <a:t>Reduce inflammation and pain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/>
              <a:t>Relieve </a:t>
            </a:r>
            <a:r>
              <a:rPr lang="en-US" sz="2400" dirty="0" err="1"/>
              <a:t>pruritus</a:t>
            </a:r>
            <a:endParaRPr lang="en-US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/>
              <a:t>Reduce scarring by delaying wound healing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/>
              <a:t>Reduce tissue damage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2060"/>
                </a:solidFill>
              </a:rPr>
              <a:t>Organ rejection reaction </a:t>
            </a:r>
          </a:p>
          <a:p>
            <a:pPr lvl="1" algn="just"/>
            <a:endParaRPr lang="en-US" sz="2400" dirty="0"/>
          </a:p>
        </p:txBody>
      </p:sp>
      <p:sp>
        <p:nvSpPr>
          <p:cNvPr id="1229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876800" y="1371600"/>
            <a:ext cx="4114800" cy="4800600"/>
          </a:xfrm>
          <a:ln>
            <a:solidFill>
              <a:srgbClr val="FF0000"/>
            </a:solidFill>
          </a:ln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400" b="1" dirty="0">
                <a:solidFill>
                  <a:srgbClr val="FF0000"/>
                </a:solidFill>
              </a:rPr>
              <a:t>Drawbacks</a:t>
            </a:r>
            <a:r>
              <a:rPr lang="en-US" sz="2400" dirty="0"/>
              <a:t>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200" dirty="0"/>
              <a:t>Delay wound healing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200" dirty="0"/>
              <a:t>Increase risk of infection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200" dirty="0"/>
              <a:t>May cause GI ulceration and bleeding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200" dirty="0"/>
              <a:t>Increase the risk of corneal ulceration if corneal damage exists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2200" dirty="0"/>
              <a:t>May induce abortion in some species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C4C4C385-4A5D-4581-8905-4F757E5F89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114051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/>
              <a:t>Understand the inflammatory cascades</a:t>
            </a:r>
          </a:p>
          <a:p>
            <a:pPr lvl="1"/>
            <a:r>
              <a:rPr lang="en-US" sz="2800" dirty="0"/>
              <a:t>Know inflammation mediators</a:t>
            </a:r>
          </a:p>
          <a:p>
            <a:pPr lvl="1"/>
            <a:r>
              <a:rPr lang="en-US" sz="2800" dirty="0"/>
              <a:t>Know drugs commonly used in VM to treat inflammation</a:t>
            </a:r>
          </a:p>
          <a:p>
            <a:pPr lvl="1"/>
            <a:r>
              <a:rPr lang="en-US" sz="2800" dirty="0"/>
              <a:t> Know SEs associated with AIDs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B1AE246A-2AF0-4775-8E55-50CC191A7F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524000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153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10146F"/>
                </a:solidFill>
                <a:latin typeface="Times" charset="0"/>
                <a:ea typeface="+mj-ea"/>
              </a:rPr>
              <a:t>Toxicity of Chronic Systemic Glucocorticoids</a:t>
            </a:r>
            <a:endParaRPr lang="en-US" sz="3600" b="1" dirty="0">
              <a:solidFill>
                <a:srgbClr val="10146F"/>
              </a:solidFill>
              <a:ea typeface="+mj-ea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2362200" y="6324600"/>
            <a:ext cx="441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>
              <a:latin typeface="Arial" pitchFamily="34" charset="0"/>
            </a:endParaRPr>
          </a:p>
        </p:txBody>
      </p:sp>
      <p:pic>
        <p:nvPicPr>
          <p:cNvPr id="20484" name="Picture 8" descr="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481" y="1371600"/>
            <a:ext cx="134143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Rectangle 9"/>
          <p:cNvSpPr>
            <a:spLocks noChangeArrowheads="1"/>
          </p:cNvSpPr>
          <p:nvPr/>
        </p:nvSpPr>
        <p:spPr bwMode="auto">
          <a:xfrm>
            <a:off x="1657159" y="3886200"/>
            <a:ext cx="1365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200" b="1" i="1" dirty="0">
                <a:solidFill>
                  <a:srgbClr val="000080"/>
                </a:solidFill>
              </a:rPr>
              <a:t>Cushing</a:t>
            </a:r>
            <a:r>
              <a:rPr lang="ja-JP" altLang="en-US" sz="2200" b="1" i="1" dirty="0">
                <a:solidFill>
                  <a:srgbClr val="000080"/>
                </a:solidFill>
                <a:latin typeface="Arial" pitchFamily="34" charset="0"/>
              </a:rPr>
              <a:t>’</a:t>
            </a:r>
            <a:r>
              <a:rPr lang="en-US" altLang="ja-JP" sz="2200" b="1" i="1" dirty="0">
                <a:solidFill>
                  <a:srgbClr val="000080"/>
                </a:solidFill>
              </a:rPr>
              <a:t>s</a:t>
            </a:r>
          </a:p>
          <a:p>
            <a:pPr algn="ctr"/>
            <a:r>
              <a:rPr lang="en-US" sz="2200" b="1" i="1" dirty="0">
                <a:solidFill>
                  <a:srgbClr val="000080"/>
                </a:solidFill>
              </a:rPr>
              <a:t>syndrome</a:t>
            </a:r>
            <a:endParaRPr lang="en-US" sz="2200" b="1" i="1" dirty="0">
              <a:solidFill>
                <a:srgbClr val="0000FF"/>
              </a:solidFill>
            </a:endParaRPr>
          </a:p>
        </p:txBody>
      </p:sp>
      <p:sp>
        <p:nvSpPr>
          <p:cNvPr id="20486" name="Text Box 10"/>
          <p:cNvSpPr txBox="1">
            <a:spLocks noChangeArrowheads="1"/>
          </p:cNvSpPr>
          <p:nvPr/>
        </p:nvSpPr>
        <p:spPr bwMode="auto">
          <a:xfrm>
            <a:off x="3352800" y="1371600"/>
            <a:ext cx="5486400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Times" charset="0"/>
              <a:buChar char="•"/>
            </a:pPr>
            <a:r>
              <a:rPr lang="en-US" sz="2600" dirty="0">
                <a:solidFill>
                  <a:srgbClr val="008000"/>
                </a:solidFill>
              </a:rPr>
              <a:t> Fat redistribution</a:t>
            </a:r>
          </a:p>
          <a:p>
            <a:pPr>
              <a:buFont typeface="Times" charset="0"/>
              <a:buChar char="•"/>
            </a:pPr>
            <a:r>
              <a:rPr lang="en-US" sz="2600" dirty="0">
                <a:solidFill>
                  <a:srgbClr val="008000"/>
                </a:solidFill>
              </a:rPr>
              <a:t> Hypertension</a:t>
            </a:r>
          </a:p>
          <a:p>
            <a:pPr>
              <a:buFont typeface="Times" charset="0"/>
              <a:buChar char="•"/>
            </a:pPr>
            <a:r>
              <a:rPr lang="en-US" sz="2600" dirty="0">
                <a:solidFill>
                  <a:srgbClr val="008000"/>
                </a:solidFill>
              </a:rPr>
              <a:t> Glucose intolerance</a:t>
            </a:r>
          </a:p>
          <a:p>
            <a:pPr>
              <a:buFont typeface="Times" charset="0"/>
              <a:buChar char="•"/>
            </a:pPr>
            <a:r>
              <a:rPr lang="en-US" sz="2600" dirty="0">
                <a:solidFill>
                  <a:srgbClr val="400080"/>
                </a:solidFill>
              </a:rPr>
              <a:t>Osteoporosis </a:t>
            </a:r>
            <a:r>
              <a:rPr lang="en-US" sz="1800" dirty="0">
                <a:solidFill>
                  <a:srgbClr val="400080"/>
                </a:solidFill>
              </a:rPr>
              <a:t>(prevent with bisphosphonates)</a:t>
            </a:r>
            <a:endParaRPr lang="en-US" sz="2600" dirty="0">
              <a:solidFill>
                <a:srgbClr val="008000"/>
              </a:solidFill>
            </a:endParaRPr>
          </a:p>
          <a:p>
            <a:pPr>
              <a:buFont typeface="Times" charset="0"/>
              <a:buChar char="•"/>
            </a:pPr>
            <a:r>
              <a:rPr lang="en-US" sz="2600" dirty="0">
                <a:solidFill>
                  <a:srgbClr val="008000"/>
                </a:solidFill>
              </a:rPr>
              <a:t> Cataracts</a:t>
            </a:r>
          </a:p>
          <a:p>
            <a:pPr>
              <a:buFont typeface="Times" charset="0"/>
              <a:buChar char="•"/>
            </a:pPr>
            <a:r>
              <a:rPr lang="en-US" sz="2600" dirty="0">
                <a:solidFill>
                  <a:srgbClr val="400080"/>
                </a:solidFill>
              </a:rPr>
              <a:t> Gastric ulcers </a:t>
            </a:r>
            <a:r>
              <a:rPr lang="en-US" sz="1800" dirty="0">
                <a:solidFill>
                  <a:srgbClr val="400080"/>
                </a:solidFill>
              </a:rPr>
              <a:t>(prevent with </a:t>
            </a:r>
            <a:r>
              <a:rPr lang="en-US" sz="1800" dirty="0" err="1">
                <a:solidFill>
                  <a:srgbClr val="400080"/>
                </a:solidFill>
              </a:rPr>
              <a:t>omeprazole</a:t>
            </a:r>
            <a:r>
              <a:rPr lang="en-US" sz="1800" dirty="0">
                <a:solidFill>
                  <a:srgbClr val="400080"/>
                </a:solidFill>
              </a:rPr>
              <a:t>, </a:t>
            </a:r>
            <a:r>
              <a:rPr lang="en-US" sz="1800" dirty="0" err="1">
                <a:solidFill>
                  <a:srgbClr val="400080"/>
                </a:solidFill>
              </a:rPr>
              <a:t>misoprostol</a:t>
            </a:r>
            <a:r>
              <a:rPr lang="en-US" sz="1800" dirty="0">
                <a:solidFill>
                  <a:srgbClr val="400080"/>
                </a:solidFill>
              </a:rPr>
              <a:t>)</a:t>
            </a:r>
            <a:endParaRPr lang="en-US" sz="1800" dirty="0">
              <a:solidFill>
                <a:srgbClr val="008000"/>
              </a:solidFill>
            </a:endParaRPr>
          </a:p>
          <a:p>
            <a:pPr>
              <a:buFont typeface="Times" charset="0"/>
              <a:buChar char="•"/>
            </a:pPr>
            <a:r>
              <a:rPr lang="en-US" sz="2600" dirty="0">
                <a:solidFill>
                  <a:srgbClr val="008000"/>
                </a:solidFill>
              </a:rPr>
              <a:t> Impaired wound healing</a:t>
            </a:r>
          </a:p>
          <a:p>
            <a:pPr>
              <a:buFont typeface="Times" charset="0"/>
              <a:buChar char="•"/>
            </a:pPr>
            <a:r>
              <a:rPr lang="en-US" sz="2600" dirty="0">
                <a:solidFill>
                  <a:srgbClr val="008000"/>
                </a:solidFill>
              </a:rPr>
              <a:t>Risk of infection</a:t>
            </a:r>
          </a:p>
          <a:p>
            <a:pPr>
              <a:buFont typeface="Times" charset="0"/>
              <a:buChar char="•"/>
            </a:pPr>
            <a:r>
              <a:rPr lang="en-US" sz="2600" dirty="0">
                <a:solidFill>
                  <a:srgbClr val="008000"/>
                </a:solidFill>
              </a:rPr>
              <a:t> CNS effects, including psychosis</a:t>
            </a:r>
          </a:p>
          <a:p>
            <a:pPr>
              <a:buFont typeface="Times" charset="0"/>
              <a:buChar char="•"/>
            </a:pPr>
            <a:r>
              <a:rPr lang="en-US" sz="2600" dirty="0">
                <a:solidFill>
                  <a:srgbClr val="008000"/>
                </a:solidFill>
              </a:rPr>
              <a:t> Growth inhibition in young</a:t>
            </a: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993D5CCC-D891-4A2C-BACE-212BF542EDF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114051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1905000"/>
            <a:ext cx="7543800" cy="12192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dirty="0">
                <a:solidFill>
                  <a:srgbClr val="FF0000"/>
                </a:solidFill>
              </a:rPr>
              <a:t>B- Nonsteroidal Anti-inflammatory Drugs (NSAIDs)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4600" y="3581400"/>
            <a:ext cx="57150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b="1" i="1" dirty="0">
                <a:solidFill>
                  <a:srgbClr val="990099"/>
                </a:solidFill>
              </a:rPr>
              <a:t>They are divided into:</a:t>
            </a:r>
          </a:p>
          <a:p>
            <a:pPr eaLnBrk="1" hangingPunct="1">
              <a:buFont typeface="Wingdings" pitchFamily="2" charset="2"/>
              <a:buNone/>
            </a:pPr>
            <a:endParaRPr lang="en-US" dirty="0">
              <a:solidFill>
                <a:srgbClr val="990099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b="1" dirty="0">
                <a:solidFill>
                  <a:srgbClr val="0000FF"/>
                </a:solidFill>
              </a:rPr>
              <a:t>  	</a:t>
            </a:r>
            <a:r>
              <a:rPr lang="en-US" sz="2400" b="1" dirty="0">
                <a:solidFill>
                  <a:srgbClr val="0000FF"/>
                </a:solidFill>
              </a:rPr>
              <a:t>A-</a:t>
            </a:r>
            <a:r>
              <a:rPr lang="en-US" sz="2400" b="1" dirty="0" err="1">
                <a:solidFill>
                  <a:srgbClr val="0000FF"/>
                </a:solidFill>
              </a:rPr>
              <a:t>Salicylate</a:t>
            </a:r>
            <a:r>
              <a:rPr lang="en-US" sz="2400" b="1" dirty="0">
                <a:solidFill>
                  <a:srgbClr val="0000FF"/>
                </a:solidFill>
              </a:rPr>
              <a:t> (</a:t>
            </a:r>
            <a:r>
              <a:rPr lang="en-US" sz="2400" b="1" i="1" dirty="0">
                <a:solidFill>
                  <a:srgbClr val="0000FF"/>
                </a:solidFill>
              </a:rPr>
              <a:t>e.g. aspirin</a:t>
            </a:r>
            <a:r>
              <a:rPr lang="en-US" sz="2400" b="1" dirty="0">
                <a:solidFill>
                  <a:srgbClr val="0000FF"/>
                </a:solidFill>
              </a:rPr>
              <a:t>)</a:t>
            </a:r>
            <a:r>
              <a:rPr lang="en-US" sz="2400" b="1" dirty="0"/>
              <a:t>  </a:t>
            </a:r>
            <a:r>
              <a:rPr lang="en-US" sz="2400" b="1" dirty="0">
                <a:solidFill>
                  <a:srgbClr val="990099"/>
                </a:solidFill>
              </a:rPr>
              <a:t>and,</a:t>
            </a:r>
            <a:endParaRPr lang="en-US" sz="2400" dirty="0">
              <a:solidFill>
                <a:srgbClr val="990099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/>
              <a:t>  	</a:t>
            </a:r>
            <a:r>
              <a:rPr lang="en-US" sz="2400" b="1" dirty="0">
                <a:solidFill>
                  <a:srgbClr val="0000FF"/>
                </a:solidFill>
              </a:rPr>
              <a:t>B-Non-</a:t>
            </a:r>
            <a:r>
              <a:rPr lang="en-US" sz="2400" b="1" dirty="0" err="1">
                <a:solidFill>
                  <a:srgbClr val="0000FF"/>
                </a:solidFill>
              </a:rPr>
              <a:t>salicylate</a:t>
            </a:r>
            <a:r>
              <a:rPr lang="en-US" sz="2400" b="1" dirty="0">
                <a:solidFill>
                  <a:srgbClr val="0000FF"/>
                </a:solidFill>
              </a:rPr>
              <a:t> (</a:t>
            </a:r>
            <a:r>
              <a:rPr lang="en-US" sz="2400" b="1" i="1" dirty="0">
                <a:solidFill>
                  <a:srgbClr val="0000FF"/>
                </a:solidFill>
              </a:rPr>
              <a:t>e.g. ibuprofen</a:t>
            </a:r>
            <a:r>
              <a:rPr lang="en-US" sz="2400" b="1" dirty="0">
                <a:solidFill>
                  <a:srgbClr val="0000FF"/>
                </a:solidFill>
              </a:rPr>
              <a:t>).</a:t>
            </a:r>
            <a:endParaRPr lang="en-US" sz="2400" dirty="0">
              <a:solidFill>
                <a:srgbClr val="0000FF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A9243C55-FB55-4608-97B2-1DE2D3229D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821889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DD6628E2-B12D-4D67-941F-AEED959CF7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101340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7467600" cy="838200"/>
          </a:xfrm>
          <a:noFill/>
        </p:spPr>
        <p:txBody>
          <a:bodyPr/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NSAIDs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53842"/>
            <a:ext cx="8229600" cy="4161157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sz="2400" dirty="0"/>
              <a:t>NSAIDs work by inhibiting cyclooxygenase: </a:t>
            </a:r>
          </a:p>
          <a:p>
            <a:pPr lvl="1" algn="just">
              <a:lnSpc>
                <a:spcPct val="80000"/>
              </a:lnSpc>
            </a:pPr>
            <a:r>
              <a:rPr lang="en-US" sz="2000" dirty="0"/>
              <a:t>Cox-1 is involved with the stomach and kidneys</a:t>
            </a:r>
          </a:p>
          <a:p>
            <a:pPr lvl="1" algn="just">
              <a:lnSpc>
                <a:spcPct val="80000"/>
              </a:lnSpc>
            </a:pPr>
            <a:r>
              <a:rPr lang="en-US" sz="2000" dirty="0"/>
              <a:t>Cox-2 is involved with inflammation</a:t>
            </a:r>
          </a:p>
          <a:p>
            <a:pPr algn="just">
              <a:lnSpc>
                <a:spcPct val="80000"/>
              </a:lnSpc>
            </a:pPr>
            <a:endParaRPr lang="en-US" sz="2400" dirty="0"/>
          </a:p>
          <a:p>
            <a:pPr algn="just">
              <a:lnSpc>
                <a:spcPct val="80000"/>
              </a:lnSpc>
            </a:pPr>
            <a:r>
              <a:rPr lang="en-US" sz="2400" dirty="0"/>
              <a:t>NSAIDs are also referred to as </a:t>
            </a:r>
            <a:r>
              <a:rPr lang="en-US" sz="2400" i="1" dirty="0"/>
              <a:t>prostaglandin inhibitors</a:t>
            </a:r>
          </a:p>
          <a:p>
            <a:pPr algn="just">
              <a:lnSpc>
                <a:spcPct val="80000"/>
              </a:lnSpc>
            </a:pPr>
            <a:endParaRPr lang="en-US" sz="2400" dirty="0"/>
          </a:p>
          <a:p>
            <a:pPr algn="just">
              <a:lnSpc>
                <a:spcPct val="80000"/>
              </a:lnSpc>
            </a:pPr>
            <a:r>
              <a:rPr lang="en-US" sz="2400" dirty="0"/>
              <a:t>NSAIDs have fewer side effects than glucocorticoids</a:t>
            </a:r>
          </a:p>
          <a:p>
            <a:pPr algn="just">
              <a:lnSpc>
                <a:spcPct val="80000"/>
              </a:lnSpc>
            </a:pPr>
            <a:endParaRPr lang="en-US" sz="2400" dirty="0"/>
          </a:p>
          <a:p>
            <a:pPr algn="just">
              <a:lnSpc>
                <a:spcPct val="80000"/>
              </a:lnSpc>
            </a:pPr>
            <a:r>
              <a:rPr lang="en-US" sz="2400" dirty="0"/>
              <a:t>Side effects include:</a:t>
            </a:r>
          </a:p>
          <a:p>
            <a:pPr lvl="1" algn="just">
              <a:lnSpc>
                <a:spcPct val="80000"/>
              </a:lnSpc>
            </a:pPr>
            <a:r>
              <a:rPr lang="en-US" sz="2400" dirty="0"/>
              <a:t>GI ulceration and bleeding and </a:t>
            </a:r>
          </a:p>
          <a:p>
            <a:pPr lvl="1" algn="just">
              <a:lnSpc>
                <a:spcPct val="80000"/>
              </a:lnSpc>
            </a:pPr>
            <a:r>
              <a:rPr lang="en-US" sz="2400" dirty="0"/>
              <a:t>bone marrow suppression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A0F6041B-0D29-49DE-BEC5-7C143B0C0F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114051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1845"/>
            <a:ext cx="7467600" cy="762000"/>
          </a:xfrm>
        </p:spPr>
        <p:txBody>
          <a:bodyPr/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NSAIDs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763000" cy="6096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Salicylates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80000"/>
              </a:lnSpc>
            </a:pPr>
            <a:r>
              <a:rPr lang="en-US" sz="2000" dirty="0"/>
              <a:t>Potent inhibitors of PG synthesis 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2000" dirty="0"/>
              <a:t>	E.g. Aspirin</a:t>
            </a:r>
            <a:r>
              <a:rPr lang="en-US" sz="2000" b="1" i="1" u="sng" dirty="0">
                <a:solidFill>
                  <a:srgbClr val="990099"/>
                </a:solidFill>
              </a:rPr>
              <a:t> (acetylsalicylic acid)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Side effects include gastrointestinal problems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rgbClr val="FF0000"/>
                </a:solidFill>
              </a:rPr>
              <a:t>Aspirin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Not veterinary licensed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dirty="0">
                <a:solidFill>
                  <a:srgbClr val="C00000"/>
                </a:solidFill>
                <a:cs typeface="Times New Roman" charset="0"/>
              </a:rPr>
              <a:t>A-Antipyretic action:</a:t>
            </a:r>
          </a:p>
          <a:p>
            <a:pPr indent="0" algn="just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en-US" sz="2000" dirty="0">
                <a:cs typeface="Times New Roman" charset="0"/>
              </a:rPr>
              <a:t>Rapidly effective in febrile patient through central effect due </a:t>
            </a:r>
            <a:r>
              <a:rPr lang="en-US" sz="2000" dirty="0">
                <a:solidFill>
                  <a:srgbClr val="0070C0"/>
                </a:solidFill>
                <a:cs typeface="Times New Roman" charset="0"/>
              </a:rPr>
              <a:t>to inhibited 	PGE2 synthesis from hypothalamus in 	response to pyrogens.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solidFill>
                  <a:srgbClr val="A50021"/>
                </a:solidFill>
                <a:cs typeface="Times New Roman" charset="0"/>
              </a:rPr>
              <a:t>B-Anti-inflammatory effects: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dirty="0">
                <a:cs typeface="Times New Roman" charset="0"/>
              </a:rPr>
              <a:t>Due to inhibition of PG synthesis.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solidFill>
                  <a:srgbClr val="A50021"/>
                </a:solidFill>
                <a:cs typeface="Times New Roman" charset="0"/>
              </a:rPr>
              <a:t>C-Analgesic effects: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cs typeface="Times New Roman" charset="0"/>
              </a:rPr>
              <a:t>	-Effective for low-to-moderate pain (</a:t>
            </a:r>
            <a:r>
              <a:rPr lang="en-US" sz="2000" i="1" dirty="0">
                <a:cs typeface="Times New Roman" charset="0"/>
              </a:rPr>
              <a:t>musculoskeletal</a:t>
            </a:r>
            <a:r>
              <a:rPr lang="en-US" sz="2000" dirty="0">
                <a:cs typeface="Times New Roman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cs typeface="Times New Roman" charset="0"/>
              </a:rPr>
              <a:t>	</a:t>
            </a:r>
            <a:r>
              <a:rPr lang="en-US" sz="2000" dirty="0">
                <a:solidFill>
                  <a:srgbClr val="FF0000"/>
                </a:solidFill>
                <a:cs typeface="Times New Roman" charset="0"/>
              </a:rPr>
              <a:t>Mechanism of pain relief:</a:t>
            </a:r>
            <a:r>
              <a:rPr lang="en-US" sz="2000" dirty="0">
                <a:cs typeface="Times New Roman" charset="0"/>
              </a:rPr>
              <a:t>		</a:t>
            </a:r>
          </a:p>
          <a:p>
            <a:pPr marL="514350" indent="-514350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i="1" dirty="0">
                <a:cs typeface="Times New Roman" charset="0"/>
              </a:rPr>
              <a:t>Peripheral:  inhibition of PGs in  inflamed tissue.</a:t>
            </a:r>
            <a:endParaRPr lang="en-US" sz="2000" dirty="0">
              <a:cs typeface="Times New Roman" charset="0"/>
            </a:endParaRPr>
          </a:p>
          <a:p>
            <a:pPr marL="514350" indent="-514350"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000" i="1" dirty="0">
                <a:cs typeface="Times New Roman" charset="0"/>
              </a:rPr>
              <a:t>Central: the analgesic site in hypothalamus is closer to 	 antipyretic region.</a:t>
            </a:r>
            <a:endParaRPr lang="en-US" sz="2000" dirty="0">
              <a:cs typeface="Times New Roman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marL="457200" lvl="1" indent="0" algn="just">
              <a:lnSpc>
                <a:spcPct val="90000"/>
              </a:lnSpc>
              <a:buNone/>
            </a:pPr>
            <a:endParaRPr lang="en-US" sz="2000" dirty="0">
              <a:cs typeface="Times New Roman" charset="0"/>
            </a:endParaRPr>
          </a:p>
          <a:p>
            <a:pPr>
              <a:lnSpc>
                <a:spcPct val="80000"/>
              </a:lnSpc>
            </a:pPr>
            <a:endParaRPr lang="en-US" sz="2000" b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CDDEAE03-58A0-4F01-AAB6-A2A87C75B0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716281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200"/>
            <a:ext cx="7467600" cy="609600"/>
          </a:xfrm>
        </p:spPr>
        <p:txBody>
          <a:bodyPr/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NSAIDs…cont’d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534400" cy="58674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2400" b="1" dirty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sz="2400" b="1" dirty="0" err="1"/>
              <a:t>Pyrazolone</a:t>
            </a:r>
            <a:r>
              <a:rPr lang="en-US" sz="2400" b="1" dirty="0"/>
              <a:t> derivatives </a:t>
            </a:r>
          </a:p>
          <a:p>
            <a:pPr lvl="1" algn="just">
              <a:lnSpc>
                <a:spcPct val="80000"/>
              </a:lnSpc>
            </a:pPr>
            <a:r>
              <a:rPr lang="en-US" sz="2400" dirty="0"/>
              <a:t>Inhibit PG synthesis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0070C0"/>
                </a:solidFill>
              </a:rPr>
              <a:t>Phenylbutazone</a:t>
            </a:r>
            <a:r>
              <a:rPr lang="en-US" sz="2400" dirty="0"/>
              <a:t> </a:t>
            </a:r>
          </a:p>
          <a:p>
            <a:pPr lvl="1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an </a:t>
            </a:r>
            <a:r>
              <a:rPr lang="en-US" sz="2400" dirty="0">
                <a:solidFill>
                  <a:srgbClr val="FF0000"/>
                </a:solidFill>
              </a:rPr>
              <a:t>analgesic, antipyretic, and anti-inflammatory</a:t>
            </a:r>
          </a:p>
          <a:p>
            <a:pPr lvl="1" algn="just">
              <a:lnSpc>
                <a:spcPct val="80000"/>
              </a:lnSpc>
            </a:pPr>
            <a:r>
              <a:rPr lang="en-US" sz="2400" dirty="0"/>
              <a:t>Used in equine medicine for musculoskeletal pain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2400" b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sz="2400" b="1" dirty="0"/>
              <a:t>Propionic acid derivatives </a:t>
            </a:r>
            <a:r>
              <a:rPr lang="en-US" sz="2400" dirty="0"/>
              <a:t>(the </a:t>
            </a:r>
            <a:r>
              <a:rPr lang="en-US" sz="2400" i="1" dirty="0"/>
              <a:t>–fen</a:t>
            </a:r>
            <a:r>
              <a:rPr lang="en-US" sz="2400" dirty="0"/>
              <a:t> drugs)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Block both cyclooxygenase and lipoxygenase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FF0000"/>
                </a:solidFill>
              </a:rPr>
              <a:t>Carprofen-</a:t>
            </a:r>
            <a:r>
              <a:rPr lang="en-US" sz="2400" dirty="0"/>
              <a:t> cats &amp; dogs do not tolerate long term t/t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endParaRPr lang="en-US" sz="2400" dirty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FF0000"/>
                </a:solidFill>
              </a:rPr>
              <a:t>Ibuprofen- </a:t>
            </a:r>
            <a:r>
              <a:rPr lang="en-US" sz="2400" dirty="0"/>
              <a:t>used in dogs (approved for human) 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FF0000"/>
                </a:solidFill>
              </a:rPr>
              <a:t>Ketoprofen-</a:t>
            </a:r>
            <a:r>
              <a:rPr lang="en-US" sz="2400" dirty="0"/>
              <a:t> injectable &amp; tablet are licensed for cats &amp; dogs 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2400" dirty="0"/>
              <a:t>Side effects: GIT problems and possible liver &amp; kidney toxicities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2400" b="1" dirty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7C11959F-1D29-43EF-BB83-9D85AED34D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914400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1600" y="76200"/>
            <a:ext cx="7467600" cy="609600"/>
          </a:xfrm>
        </p:spPr>
        <p:txBody>
          <a:bodyPr/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NSAIDs…cont’d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15621"/>
            <a:ext cx="8153400" cy="478037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FF0000"/>
                </a:solidFill>
              </a:rPr>
              <a:t>Flunixin </a:t>
            </a:r>
            <a:r>
              <a:rPr lang="en-US" sz="2400" b="1" dirty="0" err="1">
                <a:solidFill>
                  <a:srgbClr val="FF0000"/>
                </a:solidFill>
              </a:rPr>
              <a:t>meglumine</a:t>
            </a:r>
            <a:endParaRPr lang="en-US" sz="2400" b="1" dirty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2400" dirty="0"/>
              <a:t>Inhibits COX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Used in cattle and horses for musculoskeletal and colic (visceral) pain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Is a potent </a:t>
            </a:r>
            <a:r>
              <a:rPr lang="en-US" sz="2400" dirty="0">
                <a:solidFill>
                  <a:srgbClr val="FF0000"/>
                </a:solidFill>
              </a:rPr>
              <a:t>analgesic, antipyretic, and anti-inflammatory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FF0000"/>
                </a:solidFill>
              </a:rPr>
              <a:t>Toxicity: GI upset, limits its use in dogs to 2-3 days.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8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FF0000"/>
                </a:solidFill>
              </a:rPr>
              <a:t>Paracetamol</a:t>
            </a:r>
          </a:p>
          <a:p>
            <a:pPr lvl="1"/>
            <a:r>
              <a:rPr lang="en-US" sz="2400" dirty="0"/>
              <a:t>Cats lack </a:t>
            </a:r>
            <a:r>
              <a:rPr lang="en-US" sz="2400" dirty="0" err="1"/>
              <a:t>glucuronyl</a:t>
            </a:r>
            <a:r>
              <a:rPr lang="en-US" sz="2400" dirty="0"/>
              <a:t> transferase enzyme, required to metabolize the drug.</a:t>
            </a:r>
          </a:p>
          <a:p>
            <a:pPr lvl="1"/>
            <a:r>
              <a:rPr lang="en-US" sz="2400" dirty="0"/>
              <a:t>Antipyretic &amp; analgesic with poor anti-</a:t>
            </a:r>
            <a:r>
              <a:rPr lang="en-US" sz="2400" dirty="0" err="1"/>
              <a:t>infilammatory</a:t>
            </a:r>
            <a:endParaRPr lang="en-US" sz="2400" dirty="0"/>
          </a:p>
          <a:p>
            <a:pPr lvl="1"/>
            <a:r>
              <a:rPr lang="en-US" sz="2400" dirty="0"/>
              <a:t>MOA: do not inhibit COX, but modulate the concentration of PG intermediates.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07AEEF41-8157-493E-8621-F917BE2827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033" y="977851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0697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7467600" cy="3810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NSAIDs…cont’d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838200"/>
            <a:ext cx="8229600" cy="5791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b="1" dirty="0"/>
              <a:t>Cox-2 selective inhibitors</a:t>
            </a:r>
          </a:p>
          <a:p>
            <a:pPr lvl="1"/>
            <a:r>
              <a:rPr lang="en-US" sz="2200" dirty="0"/>
              <a:t>Inhibit cyclooxygenase-2 without interfering with the protective cyclooxygenase-1</a:t>
            </a:r>
          </a:p>
          <a:p>
            <a:pPr lvl="1"/>
            <a:r>
              <a:rPr lang="en-US" sz="2200" dirty="0"/>
              <a:t>E.g.  </a:t>
            </a:r>
            <a:r>
              <a:rPr lang="en-US" sz="2200" b="1" dirty="0" err="1">
                <a:solidFill>
                  <a:srgbClr val="FF0000"/>
                </a:solidFill>
              </a:rPr>
              <a:t>deracoxib</a:t>
            </a:r>
            <a:r>
              <a:rPr lang="en-US" sz="2200" dirty="0"/>
              <a:t> and </a:t>
            </a:r>
            <a:r>
              <a:rPr lang="en-US" sz="2200" b="1" dirty="0" err="1">
                <a:solidFill>
                  <a:srgbClr val="FF0000"/>
                </a:solidFill>
              </a:rPr>
              <a:t>meloxicam</a:t>
            </a:r>
            <a:endParaRPr lang="en-US" sz="2200" b="1" dirty="0">
              <a:solidFill>
                <a:srgbClr val="FF0000"/>
              </a:solidFill>
            </a:endParaRPr>
          </a:p>
          <a:p>
            <a:pPr lvl="1"/>
            <a:r>
              <a:rPr lang="en-US" sz="2200" dirty="0">
                <a:solidFill>
                  <a:srgbClr val="FF0000"/>
                </a:solidFill>
              </a:rPr>
              <a:t>Meloxicam</a:t>
            </a:r>
            <a:r>
              <a:rPr lang="en-US" sz="2200" dirty="0"/>
              <a:t> </a:t>
            </a:r>
            <a:r>
              <a:rPr lang="en-US" sz="2000" dirty="0"/>
              <a:t>is eliminated as glucuronide conjugates (cats have a deficiency of bilirubin-</a:t>
            </a:r>
            <a:r>
              <a:rPr lang="en-US" sz="2000" dirty="0" err="1"/>
              <a:t>glucuronoside</a:t>
            </a:r>
            <a:r>
              <a:rPr lang="en-US" sz="2000" dirty="0"/>
              <a:t> </a:t>
            </a:r>
            <a:r>
              <a:rPr lang="en-US" sz="2000" dirty="0" err="1"/>
              <a:t>glucuronsyl</a:t>
            </a:r>
            <a:r>
              <a:rPr lang="en-US" sz="2000" dirty="0"/>
              <a:t> </a:t>
            </a:r>
            <a:r>
              <a:rPr lang="en-US" sz="2000" dirty="0" err="1"/>
              <a:t>transferese</a:t>
            </a:r>
            <a:r>
              <a:rPr lang="en-US" sz="2000" dirty="0"/>
              <a:t> enzyme)</a:t>
            </a:r>
          </a:p>
          <a:p>
            <a:pPr lvl="1"/>
            <a:r>
              <a:rPr lang="en-US" sz="2200" dirty="0"/>
              <a:t>Side effect include anorexia, vomiting, and lethargy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2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400" b="1" dirty="0"/>
              <a:t>Dual-pathway NSAIDs</a:t>
            </a:r>
          </a:p>
          <a:p>
            <a:pPr lvl="1" algn="just"/>
            <a:r>
              <a:rPr lang="en-US" sz="2200" dirty="0"/>
              <a:t>Block arachidonic acid cycle (both cyclooxygenase and lipoxygenase pathways)</a:t>
            </a:r>
          </a:p>
          <a:p>
            <a:pPr lvl="1" algn="just"/>
            <a:r>
              <a:rPr lang="en-US" sz="2200" dirty="0"/>
              <a:t>Are analgesics and anti-inflammatories</a:t>
            </a:r>
          </a:p>
          <a:p>
            <a:pPr lvl="1" algn="just"/>
            <a:r>
              <a:rPr lang="en-US" sz="2200" dirty="0"/>
              <a:t>E.g. </a:t>
            </a:r>
            <a:r>
              <a:rPr lang="en-US" sz="2200" dirty="0" err="1">
                <a:solidFill>
                  <a:srgbClr val="FF0000"/>
                </a:solidFill>
              </a:rPr>
              <a:t>tepoxalin</a:t>
            </a:r>
            <a:r>
              <a:rPr lang="en-US" sz="2200" dirty="0"/>
              <a:t>, which is a rapidly disintegrating tablet used for osteoarthritis in dogs</a:t>
            </a:r>
          </a:p>
          <a:p>
            <a:pPr marL="457200" lvl="1" indent="0">
              <a:buNone/>
            </a:pPr>
            <a:endParaRPr lang="en-US" sz="2200" dirty="0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CD5B7239-E9B6-4230-A539-E2378C46B0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701040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762000"/>
          </a:xfrm>
          <a:noFill/>
          <a:ln>
            <a:solidFill>
              <a:srgbClr val="FFFF00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10146F"/>
                </a:solidFill>
                <a:latin typeface="Times" charset="0"/>
                <a:ea typeface="+mj-ea"/>
              </a:rPr>
              <a:t>C. H</a:t>
            </a:r>
            <a:r>
              <a:rPr lang="en-US" sz="3200" b="1" baseline="-25000" dirty="0">
                <a:solidFill>
                  <a:srgbClr val="10146F"/>
                </a:solidFill>
                <a:latin typeface="Times" charset="0"/>
                <a:ea typeface="+mj-ea"/>
              </a:rPr>
              <a:t>1</a:t>
            </a:r>
            <a:r>
              <a:rPr lang="en-US" sz="3200" b="1" dirty="0">
                <a:solidFill>
                  <a:srgbClr val="10146F"/>
                </a:solidFill>
                <a:latin typeface="Times" charset="0"/>
                <a:ea typeface="+mj-ea"/>
              </a:rPr>
              <a:t> Histamine Antagonists</a:t>
            </a:r>
            <a:endParaRPr lang="en-US" sz="3600" b="1" dirty="0">
              <a:solidFill>
                <a:srgbClr val="10146F"/>
              </a:solidFill>
              <a:ea typeface="+mj-ea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graphicFrame>
        <p:nvGraphicFramePr>
          <p:cNvPr id="35903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06559"/>
              </p:ext>
            </p:extLst>
          </p:nvPr>
        </p:nvGraphicFramePr>
        <p:xfrm>
          <a:off x="914400" y="1264378"/>
          <a:ext cx="7848600" cy="3665549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68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Prototype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Properties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Clinical Uses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30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136428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Loratadine (Claritin)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136428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Fexofenadine (Allegra)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36428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Low affinity for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136428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muscarinic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36428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 receptors,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136428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doesn</a:t>
                      </a:r>
                      <a:r>
                        <a:rPr kumimoji="0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36428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’</a:t>
                      </a:r>
                      <a:r>
                        <a:rPr kumimoji="0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36428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t cross BBB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136428"/>
                        </a:solidFill>
                        <a:effectLst/>
                        <a:latin typeface="Times" charset="0"/>
                        <a:ea typeface="MS PGothic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136428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Allergic reactions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9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Diphenhydramine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   (Benadryl)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Muscarinic antagonist, crosses BBB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Allergic reactions, dystonic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rxn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 to dopamine blockers, OTC sleep aid, antiemetic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" charset="0"/>
                        <a:ea typeface="MS PGothic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357" name="Rectangle 37"/>
          <p:cNvSpPr>
            <a:spLocks noChangeArrowheads="1"/>
          </p:cNvSpPr>
          <p:nvPr/>
        </p:nvSpPr>
        <p:spPr bwMode="auto">
          <a:xfrm>
            <a:off x="609600" y="5173403"/>
            <a:ext cx="833223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solidFill>
                  <a:srgbClr val="1B2779"/>
                </a:solidFill>
              </a:rPr>
              <a:t>However, in the case of severe hypersensitivity reactions, including anaphylaxis, drugs of choice are: Epinephrine (need </a:t>
            </a:r>
            <a:r>
              <a:rPr lang="en-US" sz="2000" dirty="0">
                <a:solidFill>
                  <a:srgbClr val="1B2779"/>
                </a:solidFill>
                <a:latin typeface="Symbol" pitchFamily="18" charset="2"/>
                <a:sym typeface="Symbol" pitchFamily="18" charset="2"/>
              </a:rPr>
              <a:t></a:t>
            </a:r>
            <a:r>
              <a:rPr lang="en-US" sz="2000" baseline="-25000" dirty="0">
                <a:solidFill>
                  <a:srgbClr val="1B2779"/>
                </a:solidFill>
              </a:rPr>
              <a:t>1</a:t>
            </a:r>
            <a:r>
              <a:rPr lang="en-US" sz="2000" dirty="0">
                <a:solidFill>
                  <a:srgbClr val="1B2779"/>
                </a:solidFill>
              </a:rPr>
              <a:t> vasoconstriction and </a:t>
            </a:r>
            <a:r>
              <a:rPr lang="en-US" sz="2000" dirty="0">
                <a:solidFill>
                  <a:srgbClr val="1B2779"/>
                </a:solidFill>
                <a:latin typeface="Symbol" pitchFamily="18" charset="2"/>
                <a:sym typeface="Symbol" pitchFamily="18" charset="2"/>
              </a:rPr>
              <a:t></a:t>
            </a:r>
            <a:r>
              <a:rPr lang="en-US" sz="2000" baseline="-25000" dirty="0">
                <a:solidFill>
                  <a:srgbClr val="1B2779"/>
                </a:solidFill>
              </a:rPr>
              <a:t>2</a:t>
            </a:r>
            <a:r>
              <a:rPr lang="en-US" sz="2000" dirty="0">
                <a:solidFill>
                  <a:srgbClr val="1B2779"/>
                </a:solidFill>
              </a:rPr>
              <a:t> bronchodilator) and corticosteroids!</a:t>
            </a:r>
            <a:endParaRPr lang="en-US" sz="2000" b="1" dirty="0">
              <a:solidFill>
                <a:srgbClr val="800080"/>
              </a:solidFill>
            </a:endParaRPr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41A40507-A9C3-4BDF-9F7A-BAE17B4A19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975183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0519"/>
            <a:ext cx="7886700" cy="763532"/>
          </a:xfrm>
        </p:spPr>
        <p:txBody>
          <a:bodyPr/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4800600"/>
          </a:xfrm>
        </p:spPr>
        <p:txBody>
          <a:bodyPr/>
          <a:lstStyle/>
          <a:p>
            <a:pPr marL="457200" indent="-457200" algn="just">
              <a:lnSpc>
                <a:spcPts val="2880"/>
              </a:lnSpc>
              <a:buFont typeface="Wingdings" pitchFamily="2" charset="2"/>
              <a:buChar char="Ø"/>
            </a:pPr>
            <a:r>
              <a:rPr lang="en-US" sz="2400" dirty="0"/>
              <a:t>GC may help to disseminate infectious microorganisms</a:t>
            </a:r>
          </a:p>
          <a:p>
            <a:pPr marL="457200" indent="-457200" algn="just">
              <a:lnSpc>
                <a:spcPts val="2880"/>
              </a:lnSpc>
              <a:buFont typeface="Wingdings" pitchFamily="2" charset="2"/>
              <a:buChar char="Ø"/>
            </a:pPr>
            <a:endParaRPr lang="en-US" sz="2400" dirty="0"/>
          </a:p>
          <a:p>
            <a:pPr marL="457200" indent="-457200" algn="just">
              <a:lnSpc>
                <a:spcPts val="2880"/>
              </a:lnSpc>
              <a:buFont typeface="Wingdings" pitchFamily="2" charset="2"/>
              <a:buChar char="Ø"/>
            </a:pPr>
            <a:r>
              <a:rPr lang="en-US" sz="2400" dirty="0"/>
              <a:t>Use caution when giving high dose of GC to pregnant animals</a:t>
            </a:r>
          </a:p>
          <a:p>
            <a:pPr marL="457200" indent="-457200" algn="just">
              <a:lnSpc>
                <a:spcPts val="2880"/>
              </a:lnSpc>
              <a:buFont typeface="Wingdings" pitchFamily="2" charset="2"/>
              <a:buChar char="Ø"/>
            </a:pPr>
            <a:endParaRPr lang="en-US" sz="2400" dirty="0"/>
          </a:p>
          <a:p>
            <a:pPr marL="457200" indent="-457200" algn="just">
              <a:lnSpc>
                <a:spcPts val="2880"/>
              </a:lnSpc>
              <a:buFont typeface="Wingdings" pitchFamily="2" charset="2"/>
              <a:buChar char="Ø"/>
            </a:pPr>
            <a:r>
              <a:rPr lang="en-US" sz="2400" dirty="0"/>
              <a:t>Use alternate-day dosing at the lowest possible doses to prevent iatrogenic Cushing’s disease</a:t>
            </a:r>
          </a:p>
          <a:p>
            <a:pPr marL="457200" indent="-457200" algn="just">
              <a:lnSpc>
                <a:spcPts val="2880"/>
              </a:lnSpc>
              <a:buFont typeface="Wingdings" pitchFamily="2" charset="2"/>
              <a:buChar char="Ø"/>
            </a:pPr>
            <a:endParaRPr lang="en-US" sz="2400" dirty="0"/>
          </a:p>
          <a:p>
            <a:pPr marL="457200" indent="-457200" algn="just">
              <a:lnSpc>
                <a:spcPts val="2880"/>
              </a:lnSpc>
              <a:buFont typeface="Wingdings" pitchFamily="2" charset="2"/>
              <a:buChar char="Ø"/>
            </a:pPr>
            <a:r>
              <a:rPr lang="en-US" sz="2400" dirty="0"/>
              <a:t>Taper animals off GC to prevent iatrogenic Addison’s disease</a:t>
            </a:r>
            <a:r>
              <a:rPr lang="en-US" dirty="0"/>
              <a:t>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F2DC9899-342D-481A-83FD-DC2878187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114051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077200" cy="762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800" b="1" dirty="0">
                <a:solidFill>
                  <a:srgbClr val="10146F"/>
                </a:solidFill>
                <a:latin typeface="Times" charset="0"/>
                <a:ea typeface="+mj-ea"/>
              </a:rPr>
              <a:t>Eicosanoids As Drugs</a:t>
            </a:r>
            <a:br>
              <a:rPr lang="en-US" sz="4000" b="1" dirty="0">
                <a:solidFill>
                  <a:srgbClr val="10146F"/>
                </a:solidFill>
                <a:latin typeface="Times" charset="0"/>
                <a:ea typeface="+mj-ea"/>
              </a:rPr>
            </a:br>
            <a:r>
              <a:rPr lang="en-US" sz="2000" b="1" dirty="0">
                <a:solidFill>
                  <a:srgbClr val="10146F"/>
                </a:solidFill>
                <a:latin typeface="Times" charset="0"/>
                <a:ea typeface="+mj-ea"/>
              </a:rPr>
              <a:t>(Additional info )</a:t>
            </a:r>
            <a:endParaRPr lang="en-US" b="1" dirty="0">
              <a:solidFill>
                <a:srgbClr val="10146F"/>
              </a:solidFill>
              <a:ea typeface="+mj-ea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828800" y="6553200"/>
            <a:ext cx="6781800" cy="228600"/>
          </a:xfrm>
        </p:spPr>
        <p:txBody>
          <a:bodyPr/>
          <a:lstStyle/>
          <a:p>
            <a:r>
              <a:rPr lang="en-US" dirty="0"/>
              <a:t>Takele Beyene, CVMA-AAU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041525" y="15081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5482" name="Group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37846"/>
              </p:ext>
            </p:extLst>
          </p:nvPr>
        </p:nvGraphicFramePr>
        <p:xfrm>
          <a:off x="533400" y="1066800"/>
          <a:ext cx="8458201" cy="5513397"/>
        </p:xfrm>
        <a:graphic>
          <a:graphicData uri="http://schemas.openxmlformats.org/drawingml/2006/table">
            <a:tbl>
              <a:tblPr/>
              <a:tblGrid>
                <a:gridCol w="1955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56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7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3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Drug Name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MS PGothic" pitchFamily="34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Analog of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Clinical Use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Epoprostenol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MS PGothic" pitchFamily="34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PGI</a:t>
                      </a:r>
                      <a:r>
                        <a:rPr kumimoji="0" lang="en-US" sz="2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Pulmonary hypertension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0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Dinoprostone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" charset="0"/>
                        <a:ea typeface="MS PGothic" pitchFamily="34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PGE</a:t>
                      </a:r>
                      <a:r>
                        <a:rPr kumimoji="0" lang="en-US" sz="2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Medical abortion, relax uterine cervix in preparation for induction of labor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Misoprostol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PGE</a:t>
                      </a:r>
                      <a:r>
                        <a:rPr kumimoji="0" lang="en-US" sz="2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Peptic ulcer, medical abortion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15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Alprostadil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MS PGothic" pitchFamily="34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PGE</a:t>
                      </a:r>
                      <a:r>
                        <a:rPr kumimoji="0" lang="en-US" sz="2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1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MS PGothic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Maintain a patent (open) ductus arteriosus in neonates with certain cardiac malformations until emergency surgery; erectile dysfunction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40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Carboprost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" charset="0"/>
                        <a:ea typeface="MS PGothic" pitchFamily="34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PGF</a:t>
                      </a:r>
                      <a:r>
                        <a:rPr kumimoji="0" lang="en-US" sz="2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2</a:t>
                      </a:r>
                      <a:r>
                        <a:rPr kumimoji="0" lang="en-US" sz="2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ea typeface="MS PGothic" pitchFamily="34" charset="-128"/>
                          <a:sym typeface="Symbol" pitchFamily="18" charset="2"/>
                        </a:rPr>
                        <a:t></a:t>
                      </a: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MS PGothic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Labor induction (parturition),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luteolysis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, abortion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Latanoprost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MS PGothic" pitchFamily="34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PGF</a:t>
                      </a:r>
                      <a:r>
                        <a:rPr kumimoji="0" lang="en-US" sz="2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2</a:t>
                      </a:r>
                      <a:r>
                        <a:rPr kumimoji="0" lang="en-US" sz="2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ea typeface="MS PGothic" pitchFamily="34" charset="-128"/>
                          <a:sym typeface="Symbol" pitchFamily="18" charset="2"/>
                        </a:rPr>
                        <a:t>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MS PGothic" pitchFamily="34" charset="-128"/>
                        </a:rPr>
                        <a:t>Glaucoma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Line 4">
            <a:extLst>
              <a:ext uri="{FF2B5EF4-FFF2-40B4-BE49-F238E27FC236}">
                <a16:creationId xmlns:a16="http://schemas.microsoft.com/office/drawing/2014/main" id="{FE13FBC4-9CC1-4A3A-8CBA-F1C42D7C03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922021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562157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8017" y="1352917"/>
            <a:ext cx="7769772" cy="71596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b="1" dirty="0"/>
              <a:t>What is Inflammation?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905000"/>
            <a:ext cx="8305800" cy="402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/>
              <a:t>is a useful and normal process that consists of a series of events, including: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2400" dirty="0"/>
              <a:t> vascular changes and 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2400" dirty="0"/>
              <a:t>release of chemicals that help to destroy harmful agents at the injury site and repair damaged tissue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endParaRPr lang="en-US" sz="2000" dirty="0"/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/>
              <a:t>Vasodilation increases permeability of blood vessels in the early phase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endParaRPr lang="en-US" sz="2400" dirty="0"/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/>
              <a:t>Accumulation of leukocytes, reduced blood flow, chemical release (histamine, prostaglandin, and bradykinin) and tissue damage in cellular phase</a:t>
            </a:r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8118CF3B-A403-4CCF-8635-96C03E68A6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114051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Have we met our objectives?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191000"/>
          </a:xfrm>
        </p:spPr>
        <p:txBody>
          <a:bodyPr>
            <a:normAutofit/>
          </a:bodyPr>
          <a:lstStyle/>
          <a:p>
            <a:pPr lvl="1" algn="just">
              <a:buFont typeface="Courier New" panose="02070309020205020404" pitchFamily="49" charset="0"/>
              <a:buChar char="o"/>
            </a:pPr>
            <a:r>
              <a:rPr lang="en-US" sz="2800" dirty="0"/>
              <a:t>What are you understood about  inflammatory cascades?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US" sz="2800" dirty="0"/>
              <a:t>What are the inflammation mediators?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US" sz="2800" dirty="0"/>
              <a:t>What are drugs commonly used in vet. Medicine to treat inflammation?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US" sz="2800" dirty="0"/>
              <a:t>Describe the MOA of GC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US" sz="2800" dirty="0"/>
              <a:t> What are the SEs associated with AIDs?</a:t>
            </a:r>
          </a:p>
          <a:p>
            <a:endParaRPr lang="en-GB" sz="2400" dirty="0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B6217F6A-4D7F-47C1-8AD6-E9DB821E38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524000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8209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A0BFC-3F98-49E9-AF2F-32E88BA47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materials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B55B74-4124-4734-80D7-1ECE148F7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174D976-88A3-4655-AF81-BDC9E548A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Textbook</a:t>
            </a:r>
          </a:p>
          <a:p>
            <a:r>
              <a:rPr lang="en-US" dirty="0" err="1"/>
              <a:t>Rivire</a:t>
            </a:r>
            <a:r>
              <a:rPr lang="en-US" dirty="0"/>
              <a:t> JE and </a:t>
            </a:r>
            <a:r>
              <a:rPr lang="en-US" dirty="0" err="1"/>
              <a:t>Papich</a:t>
            </a:r>
            <a:r>
              <a:rPr lang="en-US" dirty="0"/>
              <a:t> MG (2018): Veterinary Pharmacology and therapeutics 10</a:t>
            </a:r>
            <a:r>
              <a:rPr lang="en-US" baseline="30000" dirty="0"/>
              <a:t>th</a:t>
            </a:r>
            <a:r>
              <a:rPr lang="en-US" dirty="0"/>
              <a:t> ed.</a:t>
            </a:r>
          </a:p>
          <a:p>
            <a:pPr marL="0" indent="0" algn="ctr">
              <a:buNone/>
            </a:pPr>
            <a:r>
              <a:rPr lang="en-US" dirty="0"/>
              <a:t>OR</a:t>
            </a:r>
          </a:p>
          <a:p>
            <a:r>
              <a:rPr lang="en-US" dirty="0" err="1"/>
              <a:t>Rivire</a:t>
            </a:r>
            <a:r>
              <a:rPr lang="en-US" dirty="0"/>
              <a:t> JE and </a:t>
            </a:r>
            <a:r>
              <a:rPr lang="en-US" dirty="0" err="1"/>
              <a:t>Papich</a:t>
            </a:r>
            <a:r>
              <a:rPr lang="en-US" dirty="0"/>
              <a:t> MG (2016): Veterinary Pharmacology and therapeutics 9</a:t>
            </a:r>
            <a:r>
              <a:rPr lang="en-US" baseline="30000" dirty="0"/>
              <a:t>th</a:t>
            </a:r>
            <a:r>
              <a:rPr lang="en-US" dirty="0"/>
              <a:t> 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9462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286000"/>
            <a:ext cx="3886200" cy="1143000"/>
          </a:xfrm>
        </p:spPr>
        <p:txBody>
          <a:bodyPr/>
          <a:lstStyle/>
          <a:p>
            <a:r>
              <a:rPr lang="en-GB" sz="4800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829441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80772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b="1">
                <a:solidFill>
                  <a:srgbClr val="10146F"/>
                </a:solidFill>
                <a:latin typeface="Times" charset="0"/>
                <a:ea typeface="+mj-ea"/>
              </a:rPr>
              <a:t>The Inflammatory Cascade</a:t>
            </a:r>
            <a:endParaRPr lang="en-US" b="1">
              <a:solidFill>
                <a:srgbClr val="10146F"/>
              </a:solidFill>
              <a:ea typeface="+mj-ea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609600" y="5410200"/>
            <a:ext cx="7924800" cy="1371600"/>
          </a:xfrm>
          <a:prstGeom prst="irregularSeal1">
            <a:avLst/>
          </a:prstGeom>
          <a:solidFill>
            <a:srgbClr val="9B002E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</a:rPr>
              <a:t>Inflammation (redness, edema,</a:t>
            </a:r>
          </a:p>
          <a:p>
            <a:pPr algn="ctr"/>
            <a:r>
              <a:rPr lang="en-US" sz="2000">
                <a:solidFill>
                  <a:schemeClr val="bg1"/>
                </a:solidFill>
              </a:rPr>
              <a:t>warmth, pain, tissue destruction)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2705100" y="4454525"/>
            <a:ext cx="3733800" cy="685800"/>
          </a:xfrm>
          <a:prstGeom prst="hexagon">
            <a:avLst>
              <a:gd name="adj" fmla="val 136111"/>
              <a:gd name="vf" fmla="val 115470"/>
            </a:avLst>
          </a:prstGeom>
          <a:solidFill>
            <a:srgbClr val="F3A59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Inflammatory mediators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514600" y="3382963"/>
            <a:ext cx="4114800" cy="457200"/>
          </a:xfrm>
          <a:prstGeom prst="rect">
            <a:avLst/>
          </a:prstGeom>
          <a:solidFill>
            <a:srgbClr val="FDED9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Leukocyte &amp; endothelial cell activation</a:t>
            </a: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609600" y="2082800"/>
            <a:ext cx="1752600" cy="609600"/>
          </a:xfrm>
          <a:prstGeom prst="plaque">
            <a:avLst>
              <a:gd name="adj" fmla="val 16667"/>
            </a:avLst>
          </a:prstGeom>
          <a:solidFill>
            <a:srgbClr val="FEEFD2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dirty="0"/>
              <a:t>Tissue injury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3581400" y="2082800"/>
            <a:ext cx="1981200" cy="685800"/>
          </a:xfrm>
          <a:prstGeom prst="plaque">
            <a:avLst>
              <a:gd name="adj" fmla="val 16667"/>
            </a:avLst>
          </a:prstGeom>
          <a:solidFill>
            <a:srgbClr val="FEEFD2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Adaptive immune</a:t>
            </a:r>
          </a:p>
          <a:p>
            <a:pPr algn="ctr"/>
            <a:r>
              <a:rPr lang="en-US" sz="1800"/>
              <a:t>system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7086600" y="2082800"/>
            <a:ext cx="1905000" cy="685800"/>
          </a:xfrm>
          <a:prstGeom prst="plaque">
            <a:avLst>
              <a:gd name="adj" fmla="val 16667"/>
            </a:avLst>
          </a:prstGeom>
          <a:solidFill>
            <a:srgbClr val="FEEFD2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Innate immune</a:t>
            </a:r>
          </a:p>
          <a:p>
            <a:pPr algn="ctr"/>
            <a:r>
              <a:rPr lang="en-US" sz="1800"/>
              <a:t>system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4572000" y="1092200"/>
            <a:ext cx="1905000" cy="381000"/>
          </a:xfrm>
          <a:prstGeom prst="rect">
            <a:avLst/>
          </a:prstGeom>
          <a:solidFill>
            <a:srgbClr val="F7BB8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dirty="0"/>
              <a:t>Perceived threat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1981200" y="2743200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rot="6060057">
            <a:off x="6595095" y="2872061"/>
            <a:ext cx="709936" cy="51532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4572000" y="2808288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7924800" y="15494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rot="1639737">
            <a:off x="4953000" y="14732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7239000" y="1092200"/>
            <a:ext cx="1066800" cy="381000"/>
          </a:xfrm>
          <a:prstGeom prst="rect">
            <a:avLst/>
          </a:prstGeom>
          <a:solidFill>
            <a:srgbClr val="F7BB8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Infection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4572000" y="387985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4572000" y="5181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rot="-1639737" flipH="1" flipV="1">
            <a:off x="5786438" y="1785938"/>
            <a:ext cx="1404937" cy="7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/>
          <p:cNvSpPr>
            <a:spLocks noChangeArrowheads="1"/>
          </p:cNvSpPr>
          <p:nvPr/>
        </p:nvSpPr>
        <p:spPr bwMode="auto">
          <a:xfrm rot="16200000" flipV="1">
            <a:off x="6286500" y="3644900"/>
            <a:ext cx="1371600" cy="1295400"/>
          </a:xfrm>
          <a:custGeom>
            <a:avLst/>
            <a:gdLst>
              <a:gd name="T0" fmla="*/ 30850773 w 21600"/>
              <a:gd name="T1" fmla="*/ 1686839 h 21600"/>
              <a:gd name="T2" fmla="*/ 10322560 w 21600"/>
              <a:gd name="T3" fmla="*/ 59618380 h 21600"/>
              <a:gd name="T4" fmla="*/ 32584640 w 21600"/>
              <a:gd name="T5" fmla="*/ 6754551 h 21600"/>
              <a:gd name="T6" fmla="*/ 97971606 w 21600"/>
              <a:gd name="T7" fmla="*/ 39804344 h 21600"/>
              <a:gd name="T8" fmla="*/ 83842607 w 21600"/>
              <a:gd name="T9" fmla="*/ 51921487 h 21600"/>
              <a:gd name="T10" fmla="*/ 70257930 w 21600"/>
              <a:gd name="T11" fmla="*/ 3931515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124" y="10984"/>
                </a:moveTo>
                <a:cubicBezTo>
                  <a:pt x="20125" y="10923"/>
                  <a:pt x="20126" y="10861"/>
                  <a:pt x="20126" y="10800"/>
                </a:cubicBezTo>
                <a:cubicBezTo>
                  <a:pt x="20126" y="5649"/>
                  <a:pt x="15950" y="1474"/>
                  <a:pt x="10800" y="1474"/>
                </a:cubicBezTo>
                <a:cubicBezTo>
                  <a:pt x="5649" y="1474"/>
                  <a:pt x="1474" y="5649"/>
                  <a:pt x="1474" y="10800"/>
                </a:cubicBezTo>
                <a:cubicBezTo>
                  <a:pt x="1473" y="12715"/>
                  <a:pt x="2063" y="14584"/>
                  <a:pt x="3163" y="16153"/>
                </a:cubicBezTo>
                <a:lnTo>
                  <a:pt x="1956" y="16999"/>
                </a:lnTo>
                <a:cubicBezTo>
                  <a:pt x="683" y="15182"/>
                  <a:pt x="0" y="13018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599" y="10871"/>
                  <a:pt x="21599" y="10942"/>
                  <a:pt x="21597" y="11014"/>
                </a:cubicBezTo>
                <a:lnTo>
                  <a:pt x="24297" y="11067"/>
                </a:lnTo>
                <a:lnTo>
                  <a:pt x="20793" y="14436"/>
                </a:lnTo>
                <a:lnTo>
                  <a:pt x="17424" y="10931"/>
                </a:lnTo>
                <a:lnTo>
                  <a:pt x="20124" y="10984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69" name="AutoShape 93"/>
          <p:cNvSpPr>
            <a:spLocks noChangeArrowheads="1"/>
          </p:cNvSpPr>
          <p:nvPr/>
        </p:nvSpPr>
        <p:spPr bwMode="auto">
          <a:xfrm>
            <a:off x="1295400" y="4419600"/>
            <a:ext cx="990600" cy="838200"/>
          </a:xfrm>
          <a:prstGeom prst="star5">
            <a:avLst/>
          </a:prstGeom>
          <a:solidFill>
            <a:srgbClr val="13642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rgbClr val="000000">
                <a:alpha val="74998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ea typeface="ＭＳ Ｐゴシック" charset="0"/>
              </a:rPr>
              <a:t>1</a:t>
            </a:r>
            <a:endParaRPr lang="en-US" dirty="0">
              <a:ea typeface="ＭＳ Ｐゴシック" charset="0"/>
            </a:endParaRPr>
          </a:p>
        </p:txBody>
      </p:sp>
      <p:sp>
        <p:nvSpPr>
          <p:cNvPr id="22" name="Line 4">
            <a:extLst>
              <a:ext uri="{FF2B5EF4-FFF2-40B4-BE49-F238E27FC236}">
                <a16:creationId xmlns:a16="http://schemas.microsoft.com/office/drawing/2014/main" id="{D6F7A815-58D7-4F6D-91F8-E7F36954F93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806005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959486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>
                <a:solidFill>
                  <a:srgbClr val="FF0000"/>
                </a:solidFill>
              </a:rPr>
              <a:t>Chemical Mediators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382000" cy="44196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4000" dirty="0"/>
              <a:t>Numerous chemical involve to increase leakage of blood and fluid: </a:t>
            </a:r>
          </a:p>
          <a:p>
            <a:pPr lvl="2" algn="just"/>
            <a:r>
              <a:rPr lang="en-US" sz="3300" dirty="0"/>
              <a:t>Histamines </a:t>
            </a:r>
          </a:p>
          <a:p>
            <a:pPr lvl="2" algn="just"/>
            <a:r>
              <a:rPr lang="en-US" sz="3300" dirty="0"/>
              <a:t>Prostaglandins</a:t>
            </a:r>
          </a:p>
          <a:p>
            <a:pPr lvl="2" algn="just"/>
            <a:r>
              <a:rPr lang="en-US" sz="3300" dirty="0" err="1"/>
              <a:t>Kinins</a:t>
            </a:r>
            <a:r>
              <a:rPr lang="en-US" sz="3300" dirty="0"/>
              <a:t> </a:t>
            </a:r>
          </a:p>
          <a:p>
            <a:pPr lvl="1" algn="just" eaLnBrk="1" hangingPunct="1">
              <a:lnSpc>
                <a:spcPct val="90000"/>
              </a:lnSpc>
            </a:pP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A744AF82-1B6E-436C-8358-CC34C847A21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288" y="1370330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"/>
            <a:ext cx="8153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err="1">
                <a:solidFill>
                  <a:srgbClr val="1B2779"/>
                </a:solidFill>
                <a:latin typeface="Times" charset="0"/>
                <a:ea typeface="+mj-ea"/>
              </a:rPr>
              <a:t>IgE</a:t>
            </a:r>
            <a:r>
              <a:rPr lang="en-US" sz="3200" b="1" dirty="0">
                <a:solidFill>
                  <a:srgbClr val="1B2779"/>
                </a:solidFill>
                <a:latin typeface="Times" charset="0"/>
                <a:ea typeface="+mj-ea"/>
              </a:rPr>
              <a:t>-Mediated Mast Cell </a:t>
            </a:r>
            <a:r>
              <a:rPr lang="en-US" sz="3200" b="1" dirty="0" err="1">
                <a:solidFill>
                  <a:srgbClr val="1B2779"/>
                </a:solidFill>
                <a:latin typeface="Times" charset="0"/>
                <a:ea typeface="+mj-ea"/>
              </a:rPr>
              <a:t>Degranulation</a:t>
            </a:r>
            <a:endParaRPr lang="en-US" sz="3600" b="1" dirty="0">
              <a:solidFill>
                <a:srgbClr val="10146F"/>
              </a:solidFill>
              <a:ea typeface="+mj-ea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12291" name="Rectangle 25"/>
          <p:cNvSpPr>
            <a:spLocks noChangeArrowheads="1"/>
          </p:cNvSpPr>
          <p:nvPr/>
        </p:nvSpPr>
        <p:spPr bwMode="auto">
          <a:xfrm>
            <a:off x="114300" y="65532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pic>
        <p:nvPicPr>
          <p:cNvPr id="12292" name="Picture 26" descr="image0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981200"/>
            <a:ext cx="6210300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AutoShape 55"/>
          <p:cNvSpPr>
            <a:spLocks/>
          </p:cNvSpPr>
          <p:nvPr/>
        </p:nvSpPr>
        <p:spPr bwMode="auto">
          <a:xfrm rot="5453409">
            <a:off x="5981700" y="4276335"/>
            <a:ext cx="228600" cy="1752600"/>
          </a:xfrm>
          <a:prstGeom prst="leftBrace">
            <a:avLst>
              <a:gd name="adj1" fmla="val 63889"/>
              <a:gd name="adj2" fmla="val 50000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Line 57"/>
          <p:cNvSpPr>
            <a:spLocks noChangeShapeType="1"/>
          </p:cNvSpPr>
          <p:nvPr/>
        </p:nvSpPr>
        <p:spPr bwMode="auto">
          <a:xfrm flipH="1">
            <a:off x="6019800" y="4114800"/>
            <a:ext cx="609600" cy="90993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58"/>
          <p:cNvSpPr>
            <a:spLocks noChangeArrowheads="1"/>
          </p:cNvSpPr>
          <p:nvPr/>
        </p:nvSpPr>
        <p:spPr bwMode="auto">
          <a:xfrm>
            <a:off x="5181600" y="5257800"/>
            <a:ext cx="16002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0000FF"/>
                </a:solidFill>
              </a:rPr>
              <a:t>Histamine</a:t>
            </a:r>
          </a:p>
          <a:p>
            <a:r>
              <a:rPr lang="en-US" sz="2200" b="1">
                <a:solidFill>
                  <a:srgbClr val="0000FF"/>
                </a:solidFill>
              </a:rPr>
              <a:t>Proteases</a:t>
            </a:r>
          </a:p>
          <a:p>
            <a:r>
              <a:rPr lang="en-US" sz="2200" b="1">
                <a:solidFill>
                  <a:srgbClr val="0000FF"/>
                </a:solidFill>
              </a:rPr>
              <a:t>Heparin</a:t>
            </a:r>
            <a:endParaRPr lang="en-US" sz="2200" b="1">
              <a:solidFill>
                <a:srgbClr val="800080"/>
              </a:solidFill>
            </a:endParaRPr>
          </a:p>
        </p:txBody>
      </p:sp>
      <p:sp>
        <p:nvSpPr>
          <p:cNvPr id="12296" name="Rectangle 81"/>
          <p:cNvSpPr>
            <a:spLocks noChangeArrowheads="1"/>
          </p:cNvSpPr>
          <p:nvPr/>
        </p:nvSpPr>
        <p:spPr bwMode="auto">
          <a:xfrm>
            <a:off x="1524000" y="1447800"/>
            <a:ext cx="2895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Resting Mast Cell</a:t>
            </a:r>
          </a:p>
        </p:txBody>
      </p:sp>
      <p:sp>
        <p:nvSpPr>
          <p:cNvPr id="12297" name="Rectangle 82"/>
          <p:cNvSpPr>
            <a:spLocks noChangeArrowheads="1"/>
          </p:cNvSpPr>
          <p:nvPr/>
        </p:nvSpPr>
        <p:spPr bwMode="auto">
          <a:xfrm>
            <a:off x="4876800" y="1447800"/>
            <a:ext cx="3126177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</a:rPr>
              <a:t>Activated Mast Cell</a:t>
            </a:r>
          </a:p>
        </p:txBody>
      </p:sp>
      <p:sp>
        <p:nvSpPr>
          <p:cNvPr id="11" name="Line 4">
            <a:extLst>
              <a:ext uri="{FF2B5EF4-FFF2-40B4-BE49-F238E27FC236}">
                <a16:creationId xmlns:a16="http://schemas.microsoft.com/office/drawing/2014/main" id="{2201F517-C01D-4E50-A0C2-723071205A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807168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80772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b="1">
                <a:solidFill>
                  <a:srgbClr val="1B2779"/>
                </a:solidFill>
                <a:latin typeface="Times" charset="0"/>
                <a:ea typeface="+mj-ea"/>
              </a:rPr>
              <a:t>Histamine</a:t>
            </a:r>
            <a:endParaRPr lang="en-US" b="1">
              <a:solidFill>
                <a:srgbClr val="10146F"/>
              </a:solidFill>
              <a:ea typeface="+mj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pic>
        <p:nvPicPr>
          <p:cNvPr id="1331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990600"/>
            <a:ext cx="79248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8"/>
          <p:cNvSpPr>
            <a:spLocks noChangeArrowheads="1"/>
          </p:cNvSpPr>
          <p:nvPr/>
        </p:nvSpPr>
        <p:spPr bwMode="auto">
          <a:xfrm>
            <a:off x="6248400" y="2438400"/>
            <a:ext cx="2314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i="1">
                <a:solidFill>
                  <a:srgbClr val="881A11"/>
                </a:solidFill>
                <a:latin typeface="Myriad Pro" charset="0"/>
              </a:rPr>
              <a:t>Cimetidine,</a:t>
            </a:r>
          </a:p>
          <a:p>
            <a:pPr algn="ctr"/>
            <a:r>
              <a:rPr lang="en-US" sz="2000" b="1" i="1">
                <a:solidFill>
                  <a:srgbClr val="881A11"/>
                </a:solidFill>
                <a:latin typeface="Myriad Pro" charset="0"/>
              </a:rPr>
              <a:t>              ranitidine</a:t>
            </a:r>
            <a:endParaRPr lang="en-US" sz="2000" b="1" i="1">
              <a:solidFill>
                <a:srgbClr val="9B002E"/>
              </a:solidFill>
              <a:latin typeface="Myriad Pro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335713" y="2819400"/>
            <a:ext cx="533400" cy="609600"/>
            <a:chOff x="4320" y="1536"/>
            <a:chExt cx="336" cy="384"/>
          </a:xfrm>
        </p:grpSpPr>
        <p:sp>
          <p:nvSpPr>
            <p:cNvPr id="13318" name="Line 10"/>
            <p:cNvSpPr>
              <a:spLocks noChangeShapeType="1"/>
            </p:cNvSpPr>
            <p:nvPr/>
          </p:nvSpPr>
          <p:spPr bwMode="auto">
            <a:xfrm flipH="1">
              <a:off x="4320" y="1536"/>
              <a:ext cx="336" cy="384"/>
            </a:xfrm>
            <a:prstGeom prst="line">
              <a:avLst/>
            </a:prstGeom>
            <a:noFill/>
            <a:ln w="28575">
              <a:solidFill>
                <a:srgbClr val="881A1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9" name="Oval 11"/>
            <p:cNvSpPr>
              <a:spLocks noChangeArrowheads="1"/>
            </p:cNvSpPr>
            <p:nvPr/>
          </p:nvSpPr>
          <p:spPr bwMode="auto">
            <a:xfrm>
              <a:off x="4440" y="1680"/>
              <a:ext cx="96" cy="9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881A1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0" name="Line 12"/>
            <p:cNvSpPr>
              <a:spLocks noChangeShapeType="1"/>
            </p:cNvSpPr>
            <p:nvPr/>
          </p:nvSpPr>
          <p:spPr bwMode="auto">
            <a:xfrm>
              <a:off x="4464" y="1728"/>
              <a:ext cx="48" cy="0"/>
            </a:xfrm>
            <a:prstGeom prst="line">
              <a:avLst/>
            </a:prstGeom>
            <a:noFill/>
            <a:ln w="28575">
              <a:solidFill>
                <a:srgbClr val="881A1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" name="Line 4">
            <a:extLst>
              <a:ext uri="{FF2B5EF4-FFF2-40B4-BE49-F238E27FC236}">
                <a16:creationId xmlns:a16="http://schemas.microsoft.com/office/drawing/2014/main" id="{AF6AB038-B0FB-4587-BC53-300DF9B9A7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777241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930274"/>
          </a:xfrm>
        </p:spPr>
        <p:txBody>
          <a:bodyPr/>
          <a:lstStyle/>
          <a:p>
            <a:pPr eaLnBrk="1" hangingPunct="1"/>
            <a:r>
              <a:rPr lang="en-US" sz="4000" b="1" dirty="0">
                <a:solidFill>
                  <a:srgbClr val="002060"/>
                </a:solidFill>
              </a:rPr>
              <a:t>Prostaglandins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600" dirty="0"/>
              <a:t>Found in almost every tissue and body fluid</a:t>
            </a:r>
          </a:p>
          <a:p>
            <a:pPr eaLnBrk="1" hangingPunct="1"/>
            <a:r>
              <a:rPr lang="en-US" sz="3600" dirty="0"/>
              <a:t>Causes:</a:t>
            </a:r>
          </a:p>
          <a:p>
            <a:pPr lvl="1" algn="just" eaLnBrk="1" hangingPunct="1"/>
            <a:r>
              <a:rPr lang="en-US" sz="3200" dirty="0"/>
              <a:t>Increase VD at low levels</a:t>
            </a:r>
          </a:p>
          <a:p>
            <a:pPr lvl="1" algn="just" eaLnBrk="1" hangingPunct="1"/>
            <a:r>
              <a:rPr lang="en-US" sz="3200" dirty="0"/>
              <a:t>Increase vascular permeability and pain producing activity of other substances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Takele Beyene, CVMA-AAU</a:t>
            </a:r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896B3FDE-DB17-49F0-92FE-07AE213D75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295400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/>
              <a:t>Eicosanoids</a:t>
            </a:r>
            <a:endParaRPr lang="en-US" dirty="0"/>
          </a:p>
        </p:txBody>
      </p:sp>
      <p:pic>
        <p:nvPicPr>
          <p:cNvPr id="4" name="Picture 5" descr="42933-16-02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1752600" y="1447800"/>
            <a:ext cx="6858000" cy="3581400"/>
          </a:xfrm>
          <a:prstGeom prst="rect">
            <a:avLst/>
          </a:prstGeom>
          <a:noFill/>
          <a:ln/>
        </p:spPr>
      </p:pic>
      <p:sp>
        <p:nvSpPr>
          <p:cNvPr id="5" name="Rectangle 4"/>
          <p:cNvSpPr/>
          <p:nvPr/>
        </p:nvSpPr>
        <p:spPr>
          <a:xfrm>
            <a:off x="7882116" y="1676400"/>
            <a:ext cx="1261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Bradykinin</a:t>
            </a:r>
            <a:endParaRPr lang="en-US" dirty="0"/>
          </a:p>
        </p:txBody>
      </p:sp>
      <p:pic>
        <p:nvPicPr>
          <p:cNvPr id="12" name="Picture 19" descr="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5105400"/>
            <a:ext cx="2057400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0" descr="TXA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86200" y="5181600"/>
            <a:ext cx="23526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1" descr="LT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0" y="5181600"/>
            <a:ext cx="2438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1524000" y="6324600"/>
            <a:ext cx="2286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600" b="1" dirty="0"/>
              <a:t>PGD</a:t>
            </a:r>
            <a:r>
              <a:rPr lang="en-US" sz="1600" b="1" baseline="-25000" dirty="0"/>
              <a:t>2</a:t>
            </a:r>
            <a:r>
              <a:rPr lang="en-US" sz="1600" b="1" dirty="0"/>
              <a:t>, PGF</a:t>
            </a:r>
            <a:r>
              <a:rPr lang="en-US" sz="1600" b="1" baseline="-25000" dirty="0"/>
              <a:t>2</a:t>
            </a:r>
            <a:r>
              <a:rPr lang="en-US" sz="1600" b="1" baseline="-25000" dirty="0">
                <a:sym typeface="Symbol" pitchFamily="18" charset="2"/>
              </a:rPr>
              <a:t></a:t>
            </a:r>
            <a:r>
              <a:rPr lang="en-US" sz="1600" b="1" dirty="0"/>
              <a:t>, PGI</a:t>
            </a:r>
            <a:r>
              <a:rPr lang="en-US" sz="1600" b="1" baseline="-25000" dirty="0"/>
              <a:t>2</a:t>
            </a:r>
            <a:endParaRPr lang="en-US" sz="1600" b="1" dirty="0"/>
          </a:p>
        </p:txBody>
      </p:sp>
      <p:sp>
        <p:nvSpPr>
          <p:cNvPr id="16" name="Rectangle 15"/>
          <p:cNvSpPr/>
          <p:nvPr/>
        </p:nvSpPr>
        <p:spPr>
          <a:xfrm>
            <a:off x="4114800" y="6211669"/>
            <a:ext cx="228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>
                <a:solidFill>
                  <a:srgbClr val="000000"/>
                </a:solidFill>
              </a:rPr>
              <a:t>TXA</a:t>
            </a:r>
            <a:r>
              <a:rPr lang="en-US" b="1" baseline="-25000" dirty="0">
                <a:solidFill>
                  <a:srgbClr val="000000"/>
                </a:solidFill>
              </a:rPr>
              <a:t>2</a:t>
            </a:r>
            <a:endParaRPr lang="en-US" sz="2400" b="1" dirty="0"/>
          </a:p>
        </p:txBody>
      </p:sp>
      <p:sp>
        <p:nvSpPr>
          <p:cNvPr id="17" name="Rectangle 16"/>
          <p:cNvSpPr/>
          <p:nvPr/>
        </p:nvSpPr>
        <p:spPr>
          <a:xfrm>
            <a:off x="6477000" y="6248400"/>
            <a:ext cx="177715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/>
              <a:t>LTC</a:t>
            </a:r>
            <a:r>
              <a:rPr lang="en-US" sz="1600" b="1" baseline="-25000" dirty="0"/>
              <a:t>4</a:t>
            </a:r>
            <a:r>
              <a:rPr lang="en-US" sz="1600" b="1" dirty="0"/>
              <a:t>, LTD</a:t>
            </a:r>
            <a:r>
              <a:rPr lang="en-US" sz="1600" b="1" baseline="-25000" dirty="0"/>
              <a:t>4</a:t>
            </a:r>
            <a:r>
              <a:rPr lang="en-US" sz="1600" b="1" dirty="0"/>
              <a:t>, LTE</a:t>
            </a:r>
            <a:r>
              <a:rPr lang="en-US" sz="1600" b="1" baseline="-25000" dirty="0"/>
              <a:t>4</a:t>
            </a:r>
            <a:endParaRPr lang="en-US" sz="2000" b="1" dirty="0"/>
          </a:p>
        </p:txBody>
      </p:sp>
      <p:pic>
        <p:nvPicPr>
          <p:cNvPr id="11" name="Picture 5" descr="arachidonat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24600" y="2362200"/>
            <a:ext cx="25908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Line 4">
            <a:extLst>
              <a:ext uri="{FF2B5EF4-FFF2-40B4-BE49-F238E27FC236}">
                <a16:creationId xmlns:a16="http://schemas.microsoft.com/office/drawing/2014/main" id="{CEA999FF-79DD-4348-B5C7-DCA5FCE7436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272540"/>
            <a:ext cx="8686800" cy="45719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1880</TotalTime>
  <Words>1533</Words>
  <Application>Microsoft Office PowerPoint</Application>
  <PresentationFormat>On-screen Show (4:3)</PresentationFormat>
  <Paragraphs>352</Paragraphs>
  <Slides>32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Arial</vt:lpstr>
      <vt:lpstr>Calibri</vt:lpstr>
      <vt:lpstr>Calibri Light</vt:lpstr>
      <vt:lpstr>Courier New</vt:lpstr>
      <vt:lpstr>Geneva</vt:lpstr>
      <vt:lpstr>Myriad Pro</vt:lpstr>
      <vt:lpstr>Symbol</vt:lpstr>
      <vt:lpstr>Times</vt:lpstr>
      <vt:lpstr>Times New Roman</vt:lpstr>
      <vt:lpstr>Wingdings</vt:lpstr>
      <vt:lpstr>Office Theme</vt:lpstr>
      <vt:lpstr>PowerPoint Presentation</vt:lpstr>
      <vt:lpstr>Learning Objectives</vt:lpstr>
      <vt:lpstr>Overview</vt:lpstr>
      <vt:lpstr>The Inflammatory Cascade</vt:lpstr>
      <vt:lpstr>Chemical Mediators</vt:lpstr>
      <vt:lpstr>IgE-Mediated Mast Cell Degranulation</vt:lpstr>
      <vt:lpstr>Histamine</vt:lpstr>
      <vt:lpstr>Prostaglandins</vt:lpstr>
      <vt:lpstr>Eicosanoids</vt:lpstr>
      <vt:lpstr>PowerPoint Presentation</vt:lpstr>
      <vt:lpstr>PowerPoint Presentation</vt:lpstr>
      <vt:lpstr>PowerPoint Presentation</vt:lpstr>
      <vt:lpstr>The Mighty Corticosteroids</vt:lpstr>
      <vt:lpstr>Glucocorticoids Regulate Transcription</vt:lpstr>
      <vt:lpstr>Corticosteroids Inhibit Eicosanoid Production</vt:lpstr>
      <vt:lpstr>Glucocorticoids Are Powerful Immuno-suppressants</vt:lpstr>
      <vt:lpstr>Adrenal Suppression with Chronic Systemic use of Glucocorticoids</vt:lpstr>
      <vt:lpstr>Glucocorticoids</vt:lpstr>
      <vt:lpstr>Glucocorticoid clinical Use</vt:lpstr>
      <vt:lpstr>Toxicity of Chronic Systemic Glucocorticoids</vt:lpstr>
      <vt:lpstr>PowerPoint Presentation</vt:lpstr>
      <vt:lpstr>NSAIDs</vt:lpstr>
      <vt:lpstr>Types of NSAIDs</vt:lpstr>
      <vt:lpstr>Types of NSAIDs…cont’d </vt:lpstr>
      <vt:lpstr>Types of NSAIDs…cont’d </vt:lpstr>
      <vt:lpstr>Types of NSAIDs…cont’d</vt:lpstr>
      <vt:lpstr>C. H1 Histamine Antagonists</vt:lpstr>
      <vt:lpstr>Summary</vt:lpstr>
      <vt:lpstr>Eicosanoids As Drugs (Additional info )</vt:lpstr>
      <vt:lpstr>Have we met our objectives?</vt:lpstr>
      <vt:lpstr>Reading materials</vt:lpstr>
      <vt:lpstr>THANK YOU</vt:lpstr>
    </vt:vector>
  </TitlesOfParts>
  <Company>SPL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Anti-inflammatory agents</dc:title>
  <dc:creator>takele.beyene@aau.edu.et</dc:creator>
  <cp:lastModifiedBy>Takele B Tufa</cp:lastModifiedBy>
  <cp:revision>143</cp:revision>
  <cp:lastPrinted>2019-04-16T07:34:33Z</cp:lastPrinted>
  <dcterms:created xsi:type="dcterms:W3CDTF">2003-07-09T18:36:34Z</dcterms:created>
  <dcterms:modified xsi:type="dcterms:W3CDTF">2020-04-26T21:11:10Z</dcterms:modified>
</cp:coreProperties>
</file>