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88" r:id="rId4"/>
    <p:sldMasterId id="2147483704" r:id="rId5"/>
  </p:sldMasterIdLst>
  <p:notesMasterIdLst>
    <p:notesMasterId r:id="rId70"/>
  </p:notesMasterIdLst>
  <p:handoutMasterIdLst>
    <p:handoutMasterId r:id="rId71"/>
  </p:handoutMasterIdLst>
  <p:sldIdLst>
    <p:sldId id="257" r:id="rId6"/>
    <p:sldId id="300" r:id="rId7"/>
    <p:sldId id="258" r:id="rId8"/>
    <p:sldId id="307" r:id="rId9"/>
    <p:sldId id="308" r:id="rId10"/>
    <p:sldId id="310" r:id="rId11"/>
    <p:sldId id="351" r:id="rId12"/>
    <p:sldId id="311" r:id="rId13"/>
    <p:sldId id="314" r:id="rId14"/>
    <p:sldId id="315" r:id="rId15"/>
    <p:sldId id="303" r:id="rId16"/>
    <p:sldId id="304" r:id="rId17"/>
    <p:sldId id="305" r:id="rId18"/>
    <p:sldId id="306" r:id="rId19"/>
    <p:sldId id="316" r:id="rId20"/>
    <p:sldId id="264" r:id="rId21"/>
    <p:sldId id="265" r:id="rId22"/>
    <p:sldId id="266" r:id="rId23"/>
    <p:sldId id="318" r:id="rId24"/>
    <p:sldId id="267" r:id="rId25"/>
    <p:sldId id="268" r:id="rId26"/>
    <p:sldId id="269" r:id="rId27"/>
    <p:sldId id="323" r:id="rId28"/>
    <p:sldId id="271" r:id="rId29"/>
    <p:sldId id="320" r:id="rId30"/>
    <p:sldId id="321" r:id="rId31"/>
    <p:sldId id="322" r:id="rId32"/>
    <p:sldId id="327" r:id="rId33"/>
    <p:sldId id="330" r:id="rId34"/>
    <p:sldId id="273" r:id="rId35"/>
    <p:sldId id="331" r:id="rId36"/>
    <p:sldId id="332" r:id="rId37"/>
    <p:sldId id="333" r:id="rId38"/>
    <p:sldId id="352" r:id="rId39"/>
    <p:sldId id="335" r:id="rId40"/>
    <p:sldId id="276" r:id="rId41"/>
    <p:sldId id="277" r:id="rId42"/>
    <p:sldId id="278" r:id="rId43"/>
    <p:sldId id="360" r:id="rId44"/>
    <p:sldId id="356" r:id="rId45"/>
    <p:sldId id="357" r:id="rId46"/>
    <p:sldId id="358" r:id="rId47"/>
    <p:sldId id="361" r:id="rId48"/>
    <p:sldId id="362" r:id="rId49"/>
    <p:sldId id="363" r:id="rId50"/>
    <p:sldId id="365" r:id="rId51"/>
    <p:sldId id="371" r:id="rId52"/>
    <p:sldId id="372" r:id="rId53"/>
    <p:sldId id="336" r:id="rId54"/>
    <p:sldId id="350" r:id="rId55"/>
    <p:sldId id="338" r:id="rId56"/>
    <p:sldId id="355" r:id="rId57"/>
    <p:sldId id="353" r:id="rId58"/>
    <p:sldId id="354" r:id="rId59"/>
    <p:sldId id="339" r:id="rId60"/>
    <p:sldId id="340" r:id="rId61"/>
    <p:sldId id="341" r:id="rId62"/>
    <p:sldId id="342" r:id="rId63"/>
    <p:sldId id="284" r:id="rId64"/>
    <p:sldId id="285" r:id="rId65"/>
    <p:sldId id="286" r:id="rId66"/>
    <p:sldId id="345" r:id="rId67"/>
    <p:sldId id="346" r:id="rId68"/>
    <p:sldId id="347" r:id="rId6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86477" autoAdjust="0"/>
  </p:normalViewPr>
  <p:slideViewPr>
    <p:cSldViewPr>
      <p:cViewPr>
        <p:scale>
          <a:sx n="125" d="100"/>
          <a:sy n="125" d="100"/>
        </p:scale>
        <p:origin x="-1224" y="-24"/>
      </p:cViewPr>
      <p:guideLst>
        <p:guide orient="horz" pos="2160"/>
        <p:guide pos="2880"/>
      </p:guideLst>
    </p:cSldViewPr>
  </p:slideViewPr>
  <p:outlineViewPr>
    <p:cViewPr>
      <p:scale>
        <a:sx n="33" d="100"/>
        <a:sy n="33" d="100"/>
      </p:scale>
      <p:origin x="0" y="2370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image" Target="../media/image34.wmf"/><Relationship Id="rId1" Type="http://schemas.openxmlformats.org/officeDocument/2006/relationships/image" Target="../media/image37.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image" Target="../media/image34.wmf"/><Relationship Id="rId1" Type="http://schemas.openxmlformats.org/officeDocument/2006/relationships/image" Target="../media/image37.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5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FCE37FDB-24E2-4F0B-989C-FB9167B3B3AE}" type="datetimeFigureOut">
              <a:rPr lang="en-US" smtClean="0"/>
              <a:t>5/2/2020</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0F6DF29E-F032-439B-8BFA-45E21D7302B2}" type="slidenum">
              <a:rPr lang="en-US" smtClean="0"/>
              <a:t>‹#›</a:t>
            </a:fld>
            <a:endParaRPr lang="en-US"/>
          </a:p>
        </p:txBody>
      </p:sp>
    </p:spTree>
    <p:extLst>
      <p:ext uri="{BB962C8B-B14F-4D97-AF65-F5344CB8AC3E}">
        <p14:creationId xmlns:p14="http://schemas.microsoft.com/office/powerpoint/2010/main" val="87999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9AFF75F-D204-4378-A322-AFEF3EB58B59}" type="datetimeFigureOut">
              <a:rPr lang="en-US" smtClean="0"/>
              <a:t>5/2/2020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B499EA6-80EA-4F60-8B9B-E84AD445B173}" type="slidenum">
              <a:rPr lang="en-US" smtClean="0"/>
              <a:t>‹#›</a:t>
            </a:fld>
            <a:endParaRPr lang="en-US"/>
          </a:p>
        </p:txBody>
      </p:sp>
    </p:spTree>
    <p:extLst>
      <p:ext uri="{BB962C8B-B14F-4D97-AF65-F5344CB8AC3E}">
        <p14:creationId xmlns:p14="http://schemas.microsoft.com/office/powerpoint/2010/main" val="4195233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85A953-35C1-4AB0-9F5D-75715FFA8287}" type="datetime1">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7599C-71E8-43D9-975C-E6D18D653DE1}" type="slidenum">
              <a:rPr lang="en-US" smtClean="0"/>
              <a:t>‹#›</a:t>
            </a:fld>
            <a:endParaRPr lang="en-US"/>
          </a:p>
        </p:txBody>
      </p:sp>
    </p:spTree>
    <p:extLst>
      <p:ext uri="{BB962C8B-B14F-4D97-AF65-F5344CB8AC3E}">
        <p14:creationId xmlns:p14="http://schemas.microsoft.com/office/powerpoint/2010/main" val="2229640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BBBB0-D23D-4A83-987B-C8E3D7B6867C}" type="datetime1">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7599C-71E8-43D9-975C-E6D18D653DE1}" type="slidenum">
              <a:rPr lang="en-US" smtClean="0"/>
              <a:t>‹#›</a:t>
            </a:fld>
            <a:endParaRPr lang="en-US"/>
          </a:p>
        </p:txBody>
      </p:sp>
    </p:spTree>
    <p:extLst>
      <p:ext uri="{BB962C8B-B14F-4D97-AF65-F5344CB8AC3E}">
        <p14:creationId xmlns:p14="http://schemas.microsoft.com/office/powerpoint/2010/main" val="3923217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69F221-3F23-41B6-ABE1-26BBD1687601}" type="datetime1">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7599C-71E8-43D9-975C-E6D18D653DE1}" type="slidenum">
              <a:rPr lang="en-US" smtClean="0"/>
              <a:t>‹#›</a:t>
            </a:fld>
            <a:endParaRPr lang="en-US"/>
          </a:p>
        </p:txBody>
      </p:sp>
    </p:spTree>
    <p:extLst>
      <p:ext uri="{BB962C8B-B14F-4D97-AF65-F5344CB8AC3E}">
        <p14:creationId xmlns:p14="http://schemas.microsoft.com/office/powerpoint/2010/main" val="3014919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941D8D-5C57-43C3-B042-500D4A639346}" type="datetime1">
              <a:rPr lang="en-US" smtClean="0">
                <a:solidFill>
                  <a:prstClr val="black">
                    <a:tint val="75000"/>
                  </a:prstClr>
                </a:solidFill>
              </a:r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54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6D529-6E76-471C-B893-CADC9B72EA4B}" type="datetime1">
              <a:rPr lang="en-US" smtClean="0">
                <a:solidFill>
                  <a:prstClr val="black">
                    <a:tint val="75000"/>
                  </a:prstClr>
                </a:solidFill>
              </a:r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3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B932A1-E745-4D60-B74D-68C8D8CB763B}" type="datetime1">
              <a:rPr lang="en-US" smtClean="0">
                <a:solidFill>
                  <a:prstClr val="black">
                    <a:tint val="75000"/>
                  </a:prstClr>
                </a:solidFill>
              </a:r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110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166C86-0091-4B67-BA27-CBFB7708BB19}" type="datetime1">
              <a:rPr lang="en-US" smtClean="0">
                <a:solidFill>
                  <a:prstClr val="black">
                    <a:tint val="75000"/>
                  </a:prstClr>
                </a:solidFill>
              </a:rPr>
              <a:t>5/2/2020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2364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564A99-0E8B-4B2E-8C18-C712DF9E8B81}" type="datetime1">
              <a:rPr lang="en-US" smtClean="0">
                <a:solidFill>
                  <a:prstClr val="black">
                    <a:tint val="75000"/>
                  </a:prstClr>
                </a:solidFill>
              </a:rPr>
              <a:t>5/2/2020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11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B3B578-045E-4F72-A9C1-B58B8ED2C437}" type="datetime1">
              <a:rPr lang="en-US" smtClean="0">
                <a:solidFill>
                  <a:prstClr val="black">
                    <a:tint val="75000"/>
                  </a:prstClr>
                </a:solidFill>
              </a:rPr>
              <a:t>5/2/2020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3467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78990-7B3C-47D2-88A5-CF5AAC584C6B}" type="datetime1">
              <a:rPr lang="en-US" smtClean="0">
                <a:solidFill>
                  <a:prstClr val="black">
                    <a:tint val="75000"/>
                  </a:prstClr>
                </a:solidFill>
              </a:rPr>
              <a:t>5/2/2020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3234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53D913-E8A2-4D08-A26A-31E917D94678}" type="datetime1">
              <a:rPr lang="en-US" smtClean="0">
                <a:solidFill>
                  <a:prstClr val="black">
                    <a:tint val="75000"/>
                  </a:prstClr>
                </a:solidFill>
              </a:rPr>
              <a:t>5/2/2020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79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7B8D54-C85A-4A10-959F-9EA5C6A00090}" type="datetime1">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7599C-71E8-43D9-975C-E6D18D653DE1}" type="slidenum">
              <a:rPr lang="en-US" smtClean="0"/>
              <a:t>‹#›</a:t>
            </a:fld>
            <a:endParaRPr lang="en-US"/>
          </a:p>
        </p:txBody>
      </p:sp>
    </p:spTree>
    <p:extLst>
      <p:ext uri="{BB962C8B-B14F-4D97-AF65-F5344CB8AC3E}">
        <p14:creationId xmlns:p14="http://schemas.microsoft.com/office/powerpoint/2010/main" val="3165430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EB694-31C4-4353-830E-CB2ACDDBA483}" type="datetime1">
              <a:rPr lang="en-US" smtClean="0">
                <a:solidFill>
                  <a:prstClr val="black">
                    <a:tint val="75000"/>
                  </a:prstClr>
                </a:solidFill>
              </a:rPr>
              <a:t>5/2/2020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199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D75145-2162-436F-8348-1505FA1D62D9}" type="datetime1">
              <a:rPr lang="en-US" smtClean="0">
                <a:solidFill>
                  <a:prstClr val="black">
                    <a:tint val="75000"/>
                  </a:prstClr>
                </a:solidFill>
              </a:r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4639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42CC3-60FA-4246-A72A-4C0CCDB40AC6}" type="datetime1">
              <a:rPr lang="en-US" smtClean="0">
                <a:solidFill>
                  <a:prstClr val="black">
                    <a:tint val="75000"/>
                  </a:prstClr>
                </a:solidFill>
              </a:r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421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A0A3F8-740F-4491-96BE-4F1B067F64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7538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089601-847A-447C-B872-FB88619340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4016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8E177D-3838-4D40-A166-9AC8DABF15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6536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BD852F-9A1E-4F6B-BE28-5ED760AE78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57303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22D7E3B-6BB6-4B5B-A0DF-1A01C1DE90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91834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98E43B8-F4BE-45DF-B9BB-2B3BAEDEC4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8777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D624475-9E9E-4FC8-AD05-CB85C0C4D8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4555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10528D-DAA5-4FD1-A9BD-D652FDC2AD8E}" type="datetime1">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7599C-71E8-43D9-975C-E6D18D653DE1}" type="slidenum">
              <a:rPr lang="en-US" smtClean="0"/>
              <a:t>‹#›</a:t>
            </a:fld>
            <a:endParaRPr lang="en-US"/>
          </a:p>
        </p:txBody>
      </p:sp>
    </p:spTree>
    <p:extLst>
      <p:ext uri="{BB962C8B-B14F-4D97-AF65-F5344CB8AC3E}">
        <p14:creationId xmlns:p14="http://schemas.microsoft.com/office/powerpoint/2010/main" val="16142259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9418F6-6CA3-4109-94A0-4FCE27252B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19300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49C4BD-5BE9-4BAB-911B-B9ED16AB5E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904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6D5DE5-B9B3-41E5-AA73-06FBB6A20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1632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5FDF7E-100B-4D1D-9C2D-C625773D3D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0865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AD33A7BE-BFDE-452A-9955-4DE83A0568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0496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1EAEA6-5B15-4C76-AE4E-1841ADCEC0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17128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B7FED474-2ED7-432D-831B-FF85759DC0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36920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92C7467-9EDC-46B7-8416-1202567A0E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1447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FBFD73-3397-48E4-9A9A-4B622BEFDA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45787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4D41DD-131F-49AF-A5B1-828A9AF02C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9533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600202"/>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104321-90E6-4529-9EE9-D9593B4EA302}" type="datetime1">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7599C-71E8-43D9-975C-E6D18D653DE1}" type="slidenum">
              <a:rPr lang="en-US" smtClean="0"/>
              <a:t>‹#›</a:t>
            </a:fld>
            <a:endParaRPr lang="en-US"/>
          </a:p>
        </p:txBody>
      </p:sp>
    </p:spTree>
    <p:extLst>
      <p:ext uri="{BB962C8B-B14F-4D97-AF65-F5344CB8AC3E}">
        <p14:creationId xmlns:p14="http://schemas.microsoft.com/office/powerpoint/2010/main" val="9513608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611ED1-7606-4128-9146-B77944D441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7459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286176-BAB5-483F-9F69-550D67741D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21860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CEFB4BA-26F0-409A-BA0C-E80A4622AE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7659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64EBE4E-3B4F-4CCF-8551-D0F2AC12F2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02013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8E20851-316B-4A82-A7BE-A324FB1BD2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83160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038314-E37A-4BCE-BD48-E26B6523E5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09820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70AAB9-5971-477A-9BDC-C82E207931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4553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AE6DE0-EDBA-4B23-AA91-AC26CC2883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85622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63A823-E41C-4DA9-BD0F-885FD096DC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93417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ED089DF-0DC7-4861-AD84-85320B13FE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99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E24BFD-232D-4BE5-A4AE-CDBB4D2602A3}" type="datetime1">
              <a:rPr lang="en-US" smtClean="0"/>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C7599C-71E8-43D9-975C-E6D18D653DE1}" type="slidenum">
              <a:rPr lang="en-US" smtClean="0"/>
              <a:t>‹#›</a:t>
            </a:fld>
            <a:endParaRPr lang="en-US"/>
          </a:p>
        </p:txBody>
      </p:sp>
    </p:spTree>
    <p:extLst>
      <p:ext uri="{BB962C8B-B14F-4D97-AF65-F5344CB8AC3E}">
        <p14:creationId xmlns:p14="http://schemas.microsoft.com/office/powerpoint/2010/main" val="3526841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60A7F3-C93D-46A6-868A-AD9D3CD379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37231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3190A9D-F014-4622-9C90-1CBD96E592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02801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F55EF92-851A-4857-8F79-FBA496EE11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78364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FBFD73-3397-48E4-9A9A-4B622BEFDA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49523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4D41DD-131F-49AF-A5B1-828A9AF02C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72429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611ED1-7606-4128-9146-B77944D441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79267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286176-BAB5-483F-9F69-550D67741D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71460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CEFB4BA-26F0-409A-BA0C-E80A4622AE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0314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64EBE4E-3B4F-4CCF-8551-D0F2AC12F2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28490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8E20851-316B-4A82-A7BE-A324FB1BD2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8994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1AE0B8-FDE3-4F91-B6AA-B19FDC92E72F}" type="datetime1">
              <a:rPr lang="en-US" smtClean="0"/>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C7599C-71E8-43D9-975C-E6D18D653DE1}" type="slidenum">
              <a:rPr lang="en-US" smtClean="0"/>
              <a:t>‹#›</a:t>
            </a:fld>
            <a:endParaRPr lang="en-US"/>
          </a:p>
        </p:txBody>
      </p:sp>
    </p:spTree>
    <p:extLst>
      <p:ext uri="{BB962C8B-B14F-4D97-AF65-F5344CB8AC3E}">
        <p14:creationId xmlns:p14="http://schemas.microsoft.com/office/powerpoint/2010/main" val="27905767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038314-E37A-4BCE-BD48-E26B6523E5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36698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70AAB9-5971-477A-9BDC-C82E207931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67742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AE6DE0-EDBA-4B23-AA91-AC26CC2883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76899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63A823-E41C-4DA9-BD0F-885FD096DC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95360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ED089DF-0DC7-4861-AD84-85320B13FE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78503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60A7F3-C93D-46A6-868A-AD9D3CD379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1511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3190A9D-F014-4622-9C90-1CBD96E592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69635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F55EF92-851A-4857-8F79-FBA496EE11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9494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8D971-35D2-4B85-9905-F140BB3EB23E}" type="datetime1">
              <a:rPr lang="en-US" smtClean="0"/>
              <a:t>5/2/2020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C7599C-71E8-43D9-975C-E6D18D653DE1}" type="slidenum">
              <a:rPr lang="en-US" smtClean="0"/>
              <a:t>‹#›</a:t>
            </a:fld>
            <a:endParaRPr lang="en-US"/>
          </a:p>
        </p:txBody>
      </p:sp>
    </p:spTree>
    <p:extLst>
      <p:ext uri="{BB962C8B-B14F-4D97-AF65-F5344CB8AC3E}">
        <p14:creationId xmlns:p14="http://schemas.microsoft.com/office/powerpoint/2010/main" val="3077012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8F1802-E960-4DCC-A3EA-57C9788D369C}" type="datetime1">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7599C-71E8-43D9-975C-E6D18D653DE1}" type="slidenum">
              <a:rPr lang="en-US" smtClean="0"/>
              <a:t>‹#›</a:t>
            </a:fld>
            <a:endParaRPr lang="en-US"/>
          </a:p>
        </p:txBody>
      </p:sp>
    </p:spTree>
    <p:extLst>
      <p:ext uri="{BB962C8B-B14F-4D97-AF65-F5344CB8AC3E}">
        <p14:creationId xmlns:p14="http://schemas.microsoft.com/office/powerpoint/2010/main" val="3725677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90B250-36AD-4BC0-A9C1-D059C91F9063}" type="datetime1">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7599C-71E8-43D9-975C-E6D18D653DE1}" type="slidenum">
              <a:rPr lang="en-US" smtClean="0"/>
              <a:t>‹#›</a:t>
            </a:fld>
            <a:endParaRPr lang="en-US"/>
          </a:p>
        </p:txBody>
      </p:sp>
    </p:spTree>
    <p:extLst>
      <p:ext uri="{BB962C8B-B14F-4D97-AF65-F5344CB8AC3E}">
        <p14:creationId xmlns:p14="http://schemas.microsoft.com/office/powerpoint/2010/main" val="461182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theme" Target="../theme/theme5.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1E1522-FD33-417A-9D02-20D3022A1C0D}" type="datetime1">
              <a:rPr lang="en-US" smtClean="0"/>
              <a:t>5/2/2020</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C7599C-71E8-43D9-975C-E6D18D653DE1}" type="slidenum">
              <a:rPr lang="en-US" smtClean="0"/>
              <a:t>‹#›</a:t>
            </a:fld>
            <a:endParaRPr lang="en-US"/>
          </a:p>
        </p:txBody>
      </p:sp>
    </p:spTree>
    <p:extLst>
      <p:ext uri="{BB962C8B-B14F-4D97-AF65-F5344CB8AC3E}">
        <p14:creationId xmlns:p14="http://schemas.microsoft.com/office/powerpoint/2010/main" val="1783777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215B7-E05C-4197-BADE-18D10528EA2F}" type="datetime1">
              <a:rPr lang="en-US" smtClean="0">
                <a:solidFill>
                  <a:prstClr val="black">
                    <a:tint val="75000"/>
                  </a:prstClr>
                </a:solidFill>
              </a:rPr>
              <a:t>5/2/2020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404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fontAlgn="base">
              <a:spcBef>
                <a:spcPct val="0"/>
              </a:spcBef>
              <a:spcAft>
                <a:spcPct val="0"/>
              </a:spcAft>
              <a:defRPr/>
            </a:pPr>
            <a:fld id="{5A1D55C9-3F9E-47C1-8D36-9A504F07CAB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0544731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fontAlgn="base">
              <a:spcBef>
                <a:spcPct val="0"/>
              </a:spcBef>
              <a:spcAft>
                <a:spcPct val="0"/>
              </a:spcAft>
              <a:defRPr/>
            </a:pPr>
            <a:fld id="{A896B13C-C089-438E-B725-268278B594C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1681022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fontAlgn="base">
              <a:spcBef>
                <a:spcPct val="0"/>
              </a:spcBef>
              <a:spcAft>
                <a:spcPct val="0"/>
              </a:spcAft>
              <a:defRPr/>
            </a:pPr>
            <a:fld id="{A896B13C-C089-438E-B725-268278B594C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02538516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www.saburchill.com/IBbiology/bio_hp.html" TargetMode="External"/><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www.saburchill.com/IBbiology/bio_hp.html" TargetMode="External"/><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6.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4.bin"/><Relationship Id="rId4" Type="http://schemas.openxmlformats.org/officeDocument/2006/relationships/image" Target="../media/image17.wmf"/></Relationships>
</file>

<file path=ppt/slides/_rels/slide25.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36.xml"/><Relationship Id="rId1" Type="http://schemas.openxmlformats.org/officeDocument/2006/relationships/vmlDrawing" Target="../drawings/vmlDrawing4.vml"/><Relationship Id="rId6" Type="http://schemas.openxmlformats.org/officeDocument/2006/relationships/image" Target="../media/image20.wmf"/><Relationship Id="rId5" Type="http://schemas.openxmlformats.org/officeDocument/2006/relationships/oleObject" Target="../embeddings/oleObject6.bin"/><Relationship Id="rId4" Type="http://schemas.openxmlformats.org/officeDocument/2006/relationships/image" Target="../media/image19.wmf"/></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wmf"/><Relationship Id="rId2" Type="http://schemas.openxmlformats.org/officeDocument/2006/relationships/slideLayout" Target="../slideLayouts/slideLayout24.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22.wmf"/><Relationship Id="rId4"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4.xml"/><Relationship Id="rId1" Type="http://schemas.openxmlformats.org/officeDocument/2006/relationships/vmlDrawing" Target="../drawings/vmlDrawing6.vml"/><Relationship Id="rId6" Type="http://schemas.openxmlformats.org/officeDocument/2006/relationships/image" Target="../media/image25.wmf"/><Relationship Id="rId5" Type="http://schemas.openxmlformats.org/officeDocument/2006/relationships/oleObject" Target="../embeddings/oleObject11.bin"/><Relationship Id="rId4" Type="http://schemas.openxmlformats.org/officeDocument/2006/relationships/image" Target="../media/image24.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9.xml"/><Relationship Id="rId1" Type="http://schemas.openxmlformats.org/officeDocument/2006/relationships/vmlDrawing" Target="../drawings/vmlDrawing7.vml"/><Relationship Id="rId6" Type="http://schemas.openxmlformats.org/officeDocument/2006/relationships/image" Target="../media/image30.wmf"/><Relationship Id="rId5" Type="http://schemas.openxmlformats.org/officeDocument/2006/relationships/oleObject" Target="../embeddings/oleObject14.bin"/><Relationship Id="rId4" Type="http://schemas.openxmlformats.org/officeDocument/2006/relationships/image" Target="../media/image29.wmf"/></Relationships>
</file>

<file path=ppt/slides/_rels/slide33.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39.xml"/><Relationship Id="rId1" Type="http://schemas.openxmlformats.org/officeDocument/2006/relationships/vmlDrawing" Target="../drawings/vmlDrawing8.vml"/><Relationship Id="rId6" Type="http://schemas.openxmlformats.org/officeDocument/2006/relationships/image" Target="../media/image31.wmf"/><Relationship Id="rId5" Type="http://schemas.openxmlformats.org/officeDocument/2006/relationships/oleObject" Target="../embeddings/oleObject16.bin"/><Relationship Id="rId4" Type="http://schemas.openxmlformats.org/officeDocument/2006/relationships/image" Target="../media/image22.wmf"/></Relationships>
</file>

<file path=ppt/slides/_rels/slide34.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39.xml"/><Relationship Id="rId1" Type="http://schemas.openxmlformats.org/officeDocument/2006/relationships/vmlDrawing" Target="../drawings/vmlDrawing9.vml"/><Relationship Id="rId6" Type="http://schemas.openxmlformats.org/officeDocument/2006/relationships/image" Target="../media/image34.wmf"/><Relationship Id="rId5" Type="http://schemas.openxmlformats.org/officeDocument/2006/relationships/oleObject" Target="../embeddings/oleObject19.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21.bin"/></Relationships>
</file>

<file path=ppt/slides/_rels/slide35.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oleObject" Target="../embeddings/oleObject27.bin"/><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40.wmf"/><Relationship Id="rId2" Type="http://schemas.openxmlformats.org/officeDocument/2006/relationships/slideLayout" Target="../slideLayouts/slideLayout41.xml"/><Relationship Id="rId16" Type="http://schemas.openxmlformats.org/officeDocument/2006/relationships/image" Target="../media/image42.wmf"/><Relationship Id="rId1" Type="http://schemas.openxmlformats.org/officeDocument/2006/relationships/vmlDrawing" Target="../drawings/vmlDrawing10.vml"/><Relationship Id="rId6" Type="http://schemas.openxmlformats.org/officeDocument/2006/relationships/image" Target="../media/image34.wmf"/><Relationship Id="rId11" Type="http://schemas.openxmlformats.org/officeDocument/2006/relationships/oleObject" Target="../embeddings/oleObject26.bin"/><Relationship Id="rId5" Type="http://schemas.openxmlformats.org/officeDocument/2006/relationships/oleObject" Target="../embeddings/oleObject23.bin"/><Relationship Id="rId15" Type="http://schemas.openxmlformats.org/officeDocument/2006/relationships/oleObject" Target="../embeddings/oleObject28.bin"/><Relationship Id="rId10" Type="http://schemas.openxmlformats.org/officeDocument/2006/relationships/image" Target="../media/image39.wmf"/><Relationship Id="rId4" Type="http://schemas.openxmlformats.org/officeDocument/2006/relationships/image" Target="../media/image37.wmf"/><Relationship Id="rId9" Type="http://schemas.openxmlformats.org/officeDocument/2006/relationships/oleObject" Target="../embeddings/oleObject25.bin"/><Relationship Id="rId14" Type="http://schemas.openxmlformats.org/officeDocument/2006/relationships/image" Target="../media/image41.wmf"/></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oleObject" Target="../embeddings/oleObject34.bin"/><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40.wmf"/><Relationship Id="rId2" Type="http://schemas.openxmlformats.org/officeDocument/2006/relationships/slideLayout" Target="../slideLayouts/slideLayout26.xml"/><Relationship Id="rId16" Type="http://schemas.openxmlformats.org/officeDocument/2006/relationships/image" Target="../media/image42.wmf"/><Relationship Id="rId1" Type="http://schemas.openxmlformats.org/officeDocument/2006/relationships/vmlDrawing" Target="../drawings/vmlDrawing11.vml"/><Relationship Id="rId6" Type="http://schemas.openxmlformats.org/officeDocument/2006/relationships/image" Target="../media/image34.wmf"/><Relationship Id="rId11" Type="http://schemas.openxmlformats.org/officeDocument/2006/relationships/oleObject" Target="../embeddings/oleObject33.bin"/><Relationship Id="rId5" Type="http://schemas.openxmlformats.org/officeDocument/2006/relationships/oleObject" Target="../embeddings/oleObject30.bin"/><Relationship Id="rId15" Type="http://schemas.openxmlformats.org/officeDocument/2006/relationships/oleObject" Target="../embeddings/oleObject35.bin"/><Relationship Id="rId10" Type="http://schemas.openxmlformats.org/officeDocument/2006/relationships/image" Target="../media/image39.wmf"/><Relationship Id="rId4" Type="http://schemas.openxmlformats.org/officeDocument/2006/relationships/image" Target="../media/image37.wmf"/><Relationship Id="rId9" Type="http://schemas.openxmlformats.org/officeDocument/2006/relationships/oleObject" Target="../embeddings/oleObject32.bin"/><Relationship Id="rId14" Type="http://schemas.openxmlformats.org/officeDocument/2006/relationships/image" Target="../media/image41.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65.xml"/><Relationship Id="rId1" Type="http://schemas.openxmlformats.org/officeDocument/2006/relationships/vmlDrawing" Target="../drawings/vmlDrawing12.vml"/><Relationship Id="rId4" Type="http://schemas.openxmlformats.org/officeDocument/2006/relationships/image" Target="../media/image34.wmf"/></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3.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67.xml"/><Relationship Id="rId1" Type="http://schemas.openxmlformats.org/officeDocument/2006/relationships/vmlDrawing" Target="../drawings/vmlDrawing13.vml"/><Relationship Id="rId6" Type="http://schemas.openxmlformats.org/officeDocument/2006/relationships/image" Target="../media/image34.wmf"/><Relationship Id="rId5" Type="http://schemas.openxmlformats.org/officeDocument/2006/relationships/oleObject" Target="../embeddings/oleObject38.bin"/><Relationship Id="rId4" Type="http://schemas.openxmlformats.org/officeDocument/2006/relationships/image" Target="../media/image57.wmf"/></Relationships>
</file>

<file path=ppt/slides/_rels/slide56.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59.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54.xml"/><Relationship Id="rId1" Type="http://schemas.openxmlformats.org/officeDocument/2006/relationships/vmlDrawing" Target="../drawings/vmlDrawing14.vml"/><Relationship Id="rId5" Type="http://schemas.openxmlformats.org/officeDocument/2006/relationships/image" Target="../media/image60.png"/><Relationship Id="rId4" Type="http://schemas.openxmlformats.org/officeDocument/2006/relationships/image" Target="../media/image59.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54.xml"/><Relationship Id="rId1" Type="http://schemas.openxmlformats.org/officeDocument/2006/relationships/vmlDrawing" Target="../drawings/vmlDrawing15.vml"/><Relationship Id="rId5" Type="http://schemas.openxmlformats.org/officeDocument/2006/relationships/image" Target="../media/image62.png"/><Relationship Id="rId4" Type="http://schemas.openxmlformats.org/officeDocument/2006/relationships/image" Target="../media/image61.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13.xml"/><Relationship Id="rId4" Type="http://schemas.openxmlformats.org/officeDocument/2006/relationships/image" Target="../media/image66.png"/></Relationships>
</file>

<file path=ppt/slides/_rels/slide6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3.xml"/><Relationship Id="rId4" Type="http://schemas.openxmlformats.org/officeDocument/2006/relationships/image" Target="../media/image69.png"/></Relationships>
</file>

<file path=ppt/slides/_rels/slide6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82845"/>
            <a:ext cx="7886700" cy="4564731"/>
          </a:xfrm>
        </p:spPr>
        <p:txBody>
          <a:bodyPr>
            <a:normAutofit/>
          </a:bodyPr>
          <a:lstStyle/>
          <a:p>
            <a:pPr marL="0" indent="0" algn="ctr">
              <a:buNone/>
            </a:pPr>
            <a:endParaRPr lang="en-US" sz="4800" dirty="0" smtClean="0">
              <a:latin typeface="Times New Roman" panose="02020603050405020304" pitchFamily="18" charset="0"/>
              <a:cs typeface="Times New Roman" panose="02020603050405020304" pitchFamily="18" charset="0"/>
            </a:endParaRPr>
          </a:p>
          <a:p>
            <a:pPr marL="0" indent="0" algn="ctr">
              <a:buNone/>
            </a:pPr>
            <a:r>
              <a:rPr lang="en-US" sz="6000" b="1" dirty="0" smtClean="0">
                <a:latin typeface="Times New Roman" panose="02020603050405020304" pitchFamily="18" charset="0"/>
                <a:cs typeface="Times New Roman" panose="02020603050405020304" pitchFamily="18" charset="0"/>
              </a:rPr>
              <a:t>Chapter Two</a:t>
            </a:r>
            <a:endParaRPr lang="en-US" sz="6000" b="1" dirty="0">
              <a:latin typeface="Times New Roman" panose="02020603050405020304" pitchFamily="18" charset="0"/>
              <a:cs typeface="Times New Roman" panose="02020603050405020304" pitchFamily="18" charset="0"/>
            </a:endParaRPr>
          </a:p>
          <a:p>
            <a:pPr marL="0" indent="0" algn="ctr">
              <a:buNone/>
            </a:pPr>
            <a:r>
              <a:rPr lang="en-US" sz="6000" b="1" dirty="0" smtClean="0">
                <a:latin typeface="Times New Roman" panose="02020603050405020304" pitchFamily="18" charset="0"/>
                <a:cs typeface="Times New Roman" panose="02020603050405020304" pitchFamily="18" charset="0"/>
              </a:rPr>
              <a:t>Enzyme Kinetics</a:t>
            </a:r>
          </a:p>
          <a:p>
            <a:pPr marL="0" indent="0" algn="ctr">
              <a:buNone/>
            </a:pPr>
            <a:r>
              <a:rPr lang="en-US" sz="2400" b="1" dirty="0" smtClean="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fld id="{21CD3BEB-BC7C-4FB5-9C9E-FC2CFE00110B}" type="datetime1">
              <a:rPr lang="en-US" smtClean="0">
                <a:solidFill>
                  <a:prstClr val="black">
                    <a:tint val="75000"/>
                  </a:prstClr>
                </a:solidFill>
              </a:rPr>
              <a:t>5/2/2020</a:t>
            </a:fld>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B48CD23-0D50-4559-82D2-69929C27B591}"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4198566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latin typeface="Times New Roman" panose="02020603050405020304" pitchFamily="18" charset="0"/>
                <a:cs typeface="Times New Roman" panose="02020603050405020304" pitchFamily="18" charset="0"/>
              </a:rPr>
              <a:t>Oxidoreductases</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oxidases – oxidize, reductases - reduce</a:t>
            </a:r>
          </a:p>
          <a:p>
            <a:r>
              <a:rPr lang="en-US" dirty="0">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Transferases</a:t>
            </a:r>
          </a:p>
          <a:p>
            <a:pPr marL="0" indent="0">
              <a:buNone/>
            </a:pP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    transaminases – transfer amino groups</a:t>
            </a:r>
          </a:p>
          <a:p>
            <a:pPr marL="0" indent="0">
              <a:buNone/>
            </a:pP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     Kinases – transfer phosphate groups</a:t>
            </a:r>
          </a:p>
          <a:p>
            <a:r>
              <a:rPr lang="en-US" dirty="0" smtClean="0">
                <a:latin typeface="Times New Roman" panose="02020603050405020304" pitchFamily="18" charset="0"/>
                <a:cs typeface="Times New Roman" panose="02020603050405020304" pitchFamily="18" charset="0"/>
              </a:rPr>
              <a:t>Hydrolases</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proteases – hydrolyze peptide bonds</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Lipases – hydrolyze lipid ester bonds</a:t>
            </a:r>
          </a:p>
          <a:p>
            <a:r>
              <a:rPr lang="en-US" dirty="0" smtClean="0">
                <a:solidFill>
                  <a:prstClr val="black"/>
                </a:solidFill>
                <a:latin typeface="Times New Roman" panose="02020603050405020304" pitchFamily="18" charset="0"/>
                <a:cs typeface="Times New Roman" panose="02020603050405020304" pitchFamily="18" charset="0"/>
              </a:rPr>
              <a:t>Lyases</a:t>
            </a:r>
          </a:p>
          <a:p>
            <a:pPr marL="0" indent="0">
              <a:buNone/>
            </a:pP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     carboxylases – add CO2</a:t>
            </a:r>
          </a:p>
          <a:p>
            <a:pPr marL="0" indent="0">
              <a:buNone/>
            </a:pP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      hydrolases- add H2O</a:t>
            </a:r>
          </a:p>
          <a:p>
            <a:endParaRPr lang="en-US" b="1" dirty="0" smtClean="0">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97B6D529-6E76-471C-B893-CADC9B72EA4B}"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1097805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latin typeface="Times New Roman" panose="02020603050405020304" pitchFamily="18" charset="0"/>
                <a:cs typeface="Times New Roman" panose="02020603050405020304" pitchFamily="18" charset="0"/>
              </a:rPr>
              <a:t>How enzyme work</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lvl="0" fontAlgn="base">
              <a:lnSpc>
                <a:spcPct val="100000"/>
              </a:lnSpc>
              <a:spcBef>
                <a:spcPct val="20000"/>
              </a:spcBef>
              <a:spcAft>
                <a:spcPct val="0"/>
              </a:spcAft>
              <a:buClr>
                <a:srgbClr val="660000"/>
              </a:buClr>
              <a:buSzPct val="70000"/>
            </a:pPr>
            <a:r>
              <a:rPr lang="en-GB" altLang="en-US" kern="0" dirty="0" smtClean="0">
                <a:solidFill>
                  <a:srgbClr val="000000"/>
                </a:solidFill>
                <a:latin typeface="Times New Roman"/>
              </a:rPr>
              <a:t> Chemical </a:t>
            </a:r>
            <a:r>
              <a:rPr lang="en-GB" altLang="en-US" kern="0" dirty="0">
                <a:solidFill>
                  <a:srgbClr val="000000"/>
                </a:solidFill>
                <a:latin typeface="Times New Roman"/>
              </a:rPr>
              <a:t>reactions need an initial input of energy = </a:t>
            </a:r>
            <a:r>
              <a:rPr lang="en-GB" altLang="en-US" b="1" kern="0" dirty="0">
                <a:solidFill>
                  <a:srgbClr val="000000"/>
                </a:solidFill>
                <a:latin typeface="Times New Roman"/>
              </a:rPr>
              <a:t>THE ACTIVATION ENERGY</a:t>
            </a:r>
            <a:endParaRPr lang="fr-FR" altLang="en-US" b="1" kern="0" dirty="0">
              <a:solidFill>
                <a:srgbClr val="000000"/>
              </a:solidFill>
              <a:latin typeface="Times New Roman"/>
            </a:endParaRPr>
          </a:p>
          <a:p>
            <a:pPr lvl="0" fontAlgn="base">
              <a:lnSpc>
                <a:spcPct val="100000"/>
              </a:lnSpc>
              <a:spcBef>
                <a:spcPct val="20000"/>
              </a:spcBef>
              <a:spcAft>
                <a:spcPct val="0"/>
              </a:spcAft>
              <a:buClr>
                <a:srgbClr val="660000"/>
              </a:buClr>
              <a:buSzPct val="70000"/>
            </a:pPr>
            <a:r>
              <a:rPr lang="en-GB" altLang="en-US" kern="0" dirty="0" smtClean="0">
                <a:solidFill>
                  <a:srgbClr val="000000"/>
                </a:solidFill>
                <a:latin typeface="Times New Roman"/>
              </a:rPr>
              <a:t> During </a:t>
            </a:r>
            <a:r>
              <a:rPr lang="en-GB" altLang="en-US" kern="0" dirty="0">
                <a:solidFill>
                  <a:srgbClr val="000000"/>
                </a:solidFill>
                <a:latin typeface="Times New Roman"/>
              </a:rPr>
              <a:t>this part of the reaction the molecules are said to be in a </a:t>
            </a:r>
            <a:r>
              <a:rPr lang="en-GB" altLang="en-US" b="1" kern="0" dirty="0">
                <a:solidFill>
                  <a:srgbClr val="000000"/>
                </a:solidFill>
                <a:latin typeface="Times New Roman"/>
              </a:rPr>
              <a:t>transition state</a:t>
            </a:r>
            <a:endParaRPr lang="en-US" dirty="0"/>
          </a:p>
        </p:txBody>
      </p:sp>
      <p:sp>
        <p:nvSpPr>
          <p:cNvPr id="4" name="Date Placeholder 3"/>
          <p:cNvSpPr>
            <a:spLocks noGrp="1"/>
          </p:cNvSpPr>
          <p:nvPr>
            <p:ph type="dt" sz="half" idx="10"/>
          </p:nvPr>
        </p:nvSpPr>
        <p:spPr/>
        <p:txBody>
          <a:bodyPr/>
          <a:lstStyle/>
          <a:p>
            <a:fld id="{98AD0CA9-C340-4200-8508-899D6A02F6F8}"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1438879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Reaction pathway</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371601"/>
            <a:ext cx="7886700" cy="4343400"/>
          </a:xfrm>
        </p:spPr>
        <p:txBody>
          <a:bodyPr/>
          <a:lstStyle/>
          <a:p>
            <a:pPr marL="0" lvl="0" indent="0" fontAlgn="base">
              <a:lnSpc>
                <a:spcPct val="100000"/>
              </a:lnSpc>
              <a:spcBef>
                <a:spcPct val="50000"/>
              </a:spcBef>
              <a:spcAft>
                <a:spcPct val="0"/>
              </a:spcAft>
              <a:buNone/>
            </a:pPr>
            <a:endParaRPr lang="en-US" altLang="en-US" sz="1200" dirty="0">
              <a:solidFill>
                <a:srgbClr val="000000"/>
              </a:solidFill>
              <a:latin typeface="Arial" charset="0"/>
              <a:cs typeface="Arial" charset="0"/>
            </a:endParaRPr>
          </a:p>
          <a:p>
            <a:pPr marL="0" indent="0">
              <a:buNone/>
            </a:pPr>
            <a:endParaRPr lang="en-US" dirty="0"/>
          </a:p>
        </p:txBody>
      </p:sp>
      <p:pic>
        <p:nvPicPr>
          <p:cNvPr id="4" name="Picture 5" descr="ReactionPathExo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70075"/>
            <a:ext cx="6989763"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Date Placeholder 4"/>
          <p:cNvSpPr>
            <a:spLocks noGrp="1"/>
          </p:cNvSpPr>
          <p:nvPr>
            <p:ph type="dt" sz="half" idx="10"/>
          </p:nvPr>
        </p:nvSpPr>
        <p:spPr/>
        <p:txBody>
          <a:bodyPr/>
          <a:lstStyle/>
          <a:p>
            <a:fld id="{DF236740-AD32-4494-A855-1B6924D29DFB}" type="datetime1">
              <a:rPr lang="en-US" smtClean="0">
                <a:solidFill>
                  <a:prstClr val="black">
                    <a:tint val="75000"/>
                  </a:prstClr>
                </a:solidFill>
              </a:rPr>
              <a:t>5/2/2020</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12</a:t>
            </a:fld>
            <a:endParaRPr lang="en-US" dirty="0">
              <a:solidFill>
                <a:prstClr val="black">
                  <a:tint val="75000"/>
                </a:prstClr>
              </a:solidFill>
            </a:endParaRPr>
          </a:p>
        </p:txBody>
      </p:sp>
      <p:sp>
        <p:nvSpPr>
          <p:cNvPr id="7" name="TextBox 6"/>
          <p:cNvSpPr txBox="1"/>
          <p:nvPr/>
        </p:nvSpPr>
        <p:spPr>
          <a:xfrm>
            <a:off x="685800" y="6218409"/>
            <a:ext cx="2514599" cy="646331"/>
          </a:xfrm>
          <a:prstGeom prst="rect">
            <a:avLst/>
          </a:prstGeom>
          <a:noFill/>
        </p:spPr>
        <p:txBody>
          <a:bodyPr wrap="square" rtlCol="0">
            <a:spAutoFit/>
          </a:bodyPr>
          <a:lstStyle/>
          <a:p>
            <a:pPr lvl="0"/>
            <a:r>
              <a:rPr lang="en-US" dirty="0" smtClean="0"/>
              <a:t> </a:t>
            </a:r>
            <a:r>
              <a:rPr lang="en-US" altLang="en-US" sz="1400" dirty="0">
                <a:solidFill>
                  <a:srgbClr val="000000"/>
                </a:solidFill>
                <a:latin typeface="Arial" charset="0"/>
                <a:cs typeface="Arial" charset="0"/>
              </a:rPr>
              <a:t>© 2007 Paul </a:t>
            </a:r>
            <a:r>
              <a:rPr lang="en-US" altLang="en-US" sz="1400" dirty="0" err="1">
                <a:solidFill>
                  <a:srgbClr val="000000"/>
                </a:solidFill>
                <a:latin typeface="Arial" charset="0"/>
                <a:cs typeface="Arial" charset="0"/>
              </a:rPr>
              <a:t>Billiet</a:t>
            </a:r>
            <a:r>
              <a:rPr lang="en-US" altLang="en-US" sz="1400" dirty="0">
                <a:solidFill>
                  <a:srgbClr val="000000"/>
                </a:solidFill>
                <a:latin typeface="Arial" charset="0"/>
                <a:cs typeface="Arial" charset="0"/>
              </a:rPr>
              <a:t> </a:t>
            </a:r>
            <a:r>
              <a:rPr lang="en-US" altLang="en-US" sz="1400" dirty="0">
                <a:solidFill>
                  <a:srgbClr val="000000"/>
                </a:solidFill>
                <a:latin typeface="Arial" charset="0"/>
                <a:cs typeface="Arial" charset="0"/>
                <a:hlinkClick r:id="rId3"/>
              </a:rPr>
              <a:t>ODWS</a:t>
            </a:r>
            <a:endParaRPr lang="en-US" altLang="en-US" sz="1400" dirty="0">
              <a:solidFill>
                <a:srgbClr val="000000"/>
              </a:solidFill>
              <a:latin typeface="Arial" charset="0"/>
              <a:cs typeface="Arial" charset="0"/>
            </a:endParaRPr>
          </a:p>
          <a:p>
            <a:endParaRPr lang="en-US" dirty="0"/>
          </a:p>
        </p:txBody>
      </p:sp>
    </p:spTree>
    <p:extLst>
      <p:ext uri="{BB962C8B-B14F-4D97-AF65-F5344CB8AC3E}">
        <p14:creationId xmlns:p14="http://schemas.microsoft.com/office/powerpoint/2010/main" val="3917857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altLang="en-US" sz="3600" b="1" kern="0" dirty="0" smtClean="0">
                <a:latin typeface="Times New Roman"/>
              </a:rPr>
              <a:t>How can reactions </a:t>
            </a:r>
            <a:r>
              <a:rPr lang="fr-FR" altLang="en-US" sz="3600" b="1" kern="0" dirty="0">
                <a:latin typeface="Times New Roman"/>
              </a:rPr>
              <a:t>go faster</a:t>
            </a:r>
            <a:endParaRPr lang="en-US" sz="3600" dirty="0"/>
          </a:p>
        </p:txBody>
      </p:sp>
      <p:sp>
        <p:nvSpPr>
          <p:cNvPr id="3" name="Content Placeholder 2"/>
          <p:cNvSpPr>
            <a:spLocks noGrp="1"/>
          </p:cNvSpPr>
          <p:nvPr>
            <p:ph idx="1"/>
          </p:nvPr>
        </p:nvSpPr>
        <p:spPr>
          <a:xfrm>
            <a:off x="304800" y="1825625"/>
            <a:ext cx="8210550" cy="3965575"/>
          </a:xfrm>
        </p:spPr>
        <p:txBody>
          <a:bodyPr/>
          <a:lstStyle/>
          <a:p>
            <a:pPr lvl="0" fontAlgn="base">
              <a:lnSpc>
                <a:spcPct val="100000"/>
              </a:lnSpc>
              <a:spcBef>
                <a:spcPct val="20000"/>
              </a:spcBef>
              <a:spcAft>
                <a:spcPct val="0"/>
              </a:spcAft>
              <a:buClr>
                <a:srgbClr val="660000"/>
              </a:buClr>
              <a:buSzPct val="70000"/>
            </a:pPr>
            <a:r>
              <a:rPr lang="en-GB" altLang="en-US" kern="0" dirty="0">
                <a:solidFill>
                  <a:srgbClr val="000000"/>
                </a:solidFill>
                <a:latin typeface="Times New Roman"/>
              </a:rPr>
              <a:t>Increasing the temperature make molecules move faster </a:t>
            </a:r>
          </a:p>
          <a:p>
            <a:pPr lvl="0" fontAlgn="base">
              <a:lnSpc>
                <a:spcPct val="100000"/>
              </a:lnSpc>
              <a:spcBef>
                <a:spcPct val="20000"/>
              </a:spcBef>
              <a:spcAft>
                <a:spcPct val="0"/>
              </a:spcAft>
              <a:buClr>
                <a:srgbClr val="660000"/>
              </a:buClr>
              <a:buSzPct val="70000"/>
            </a:pPr>
            <a:r>
              <a:rPr lang="en-GB" altLang="en-US" kern="0" dirty="0">
                <a:solidFill>
                  <a:srgbClr val="000000"/>
                </a:solidFill>
                <a:latin typeface="Times New Roman"/>
              </a:rPr>
              <a:t>Biological systems are very sensitive to temperature changes.</a:t>
            </a:r>
            <a:endParaRPr lang="fr-FR" altLang="en-US" kern="0" dirty="0">
              <a:solidFill>
                <a:srgbClr val="000000"/>
              </a:solidFill>
              <a:latin typeface="Times New Roman"/>
            </a:endParaRPr>
          </a:p>
          <a:p>
            <a:pPr lvl="0" fontAlgn="base">
              <a:lnSpc>
                <a:spcPct val="100000"/>
              </a:lnSpc>
              <a:spcBef>
                <a:spcPct val="20000"/>
              </a:spcBef>
              <a:spcAft>
                <a:spcPct val="0"/>
              </a:spcAft>
              <a:buClr>
                <a:srgbClr val="660000"/>
              </a:buClr>
              <a:buSzPct val="70000"/>
            </a:pPr>
            <a:r>
              <a:rPr lang="en-GB" altLang="en-US" kern="0" dirty="0">
                <a:solidFill>
                  <a:srgbClr val="000000"/>
                </a:solidFill>
                <a:latin typeface="Times New Roman"/>
              </a:rPr>
              <a:t>Enzymes can increase the rate of reactions without increasing the temperature. </a:t>
            </a:r>
          </a:p>
          <a:p>
            <a:pPr lvl="0" fontAlgn="base">
              <a:lnSpc>
                <a:spcPct val="100000"/>
              </a:lnSpc>
              <a:spcBef>
                <a:spcPct val="20000"/>
              </a:spcBef>
              <a:spcAft>
                <a:spcPct val="0"/>
              </a:spcAft>
              <a:buClr>
                <a:srgbClr val="660000"/>
              </a:buClr>
              <a:buSzPct val="70000"/>
            </a:pPr>
            <a:r>
              <a:rPr lang="en-GB" altLang="en-US" kern="0" dirty="0">
                <a:solidFill>
                  <a:srgbClr val="000000"/>
                </a:solidFill>
                <a:latin typeface="Times New Roman"/>
              </a:rPr>
              <a:t>They do this by lowering the activation energy. </a:t>
            </a:r>
          </a:p>
          <a:p>
            <a:pPr lvl="0" fontAlgn="base">
              <a:lnSpc>
                <a:spcPct val="100000"/>
              </a:lnSpc>
              <a:spcBef>
                <a:spcPct val="20000"/>
              </a:spcBef>
              <a:spcAft>
                <a:spcPct val="0"/>
              </a:spcAft>
              <a:buClr>
                <a:srgbClr val="660000"/>
              </a:buClr>
              <a:buSzPct val="70000"/>
            </a:pPr>
            <a:r>
              <a:rPr lang="en-GB" altLang="en-US" kern="0" dirty="0">
                <a:solidFill>
                  <a:srgbClr val="000000"/>
                </a:solidFill>
                <a:latin typeface="Times New Roman"/>
              </a:rPr>
              <a:t>They create a new reaction pathway “a short </a:t>
            </a:r>
            <a:r>
              <a:rPr lang="en-GB" altLang="en-US" kern="0" dirty="0" smtClean="0">
                <a:solidFill>
                  <a:srgbClr val="000000"/>
                </a:solidFill>
                <a:latin typeface="Times New Roman"/>
              </a:rPr>
              <a:t>cut</a:t>
            </a:r>
          </a:p>
          <a:p>
            <a:pPr marL="0" lvl="0" indent="0" fontAlgn="base">
              <a:lnSpc>
                <a:spcPct val="100000"/>
              </a:lnSpc>
              <a:spcBef>
                <a:spcPct val="20000"/>
              </a:spcBef>
              <a:spcAft>
                <a:spcPct val="0"/>
              </a:spcAft>
              <a:buClr>
                <a:srgbClr val="660000"/>
              </a:buClr>
              <a:buSzPct val="70000"/>
              <a:buNone/>
            </a:pPr>
            <a:endParaRPr lang="en-US" dirty="0"/>
          </a:p>
        </p:txBody>
      </p:sp>
      <p:sp>
        <p:nvSpPr>
          <p:cNvPr id="6" name="Date Placeholder 5"/>
          <p:cNvSpPr>
            <a:spLocks noGrp="1"/>
          </p:cNvSpPr>
          <p:nvPr>
            <p:ph type="dt" sz="half" idx="10"/>
          </p:nvPr>
        </p:nvSpPr>
        <p:spPr/>
        <p:txBody>
          <a:bodyPr/>
          <a:lstStyle/>
          <a:p>
            <a:fld id="{94E2F957-A840-4C21-A109-DE06FCFB9DBD}" type="datetime1">
              <a:rPr lang="en-US" smtClean="0">
                <a:solidFill>
                  <a:prstClr val="black">
                    <a:tint val="75000"/>
                  </a:prstClr>
                </a:solidFill>
              </a:rPr>
              <a:t>5/2/2020</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48CD23-0D50-4559-82D2-69929C27B591}"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591310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An Enzyme controlled Pathway</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825625"/>
            <a:ext cx="7886700" cy="4041775"/>
          </a:xfrm>
        </p:spPr>
        <p:txBody>
          <a:bodyPr/>
          <a:lstStyle/>
          <a:p>
            <a:endParaRPr lang="en-US" dirty="0"/>
          </a:p>
        </p:txBody>
      </p:sp>
      <p:pic>
        <p:nvPicPr>
          <p:cNvPr id="4" name="Picture 5" descr="EnzymePath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828800"/>
            <a:ext cx="6840538" cy="396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Date Placeholder 4"/>
          <p:cNvSpPr>
            <a:spLocks noGrp="1"/>
          </p:cNvSpPr>
          <p:nvPr>
            <p:ph type="dt" sz="half" idx="10"/>
          </p:nvPr>
        </p:nvSpPr>
        <p:spPr/>
        <p:txBody>
          <a:bodyPr/>
          <a:lstStyle/>
          <a:p>
            <a:fld id="{25BB13AA-31AA-4BF9-825D-36C8F3D8B940}" type="datetime1">
              <a:rPr lang="en-US" smtClean="0">
                <a:solidFill>
                  <a:prstClr val="black">
                    <a:tint val="75000"/>
                  </a:prstClr>
                </a:solidFill>
              </a:rPr>
              <a:t>5/2/2020</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14</a:t>
            </a:fld>
            <a:endParaRPr lang="en-US">
              <a:solidFill>
                <a:prstClr val="black">
                  <a:tint val="75000"/>
                </a:prstClr>
              </a:solidFill>
            </a:endParaRPr>
          </a:p>
        </p:txBody>
      </p:sp>
      <p:sp>
        <p:nvSpPr>
          <p:cNvPr id="7" name="TextBox 6"/>
          <p:cNvSpPr txBox="1"/>
          <p:nvPr/>
        </p:nvSpPr>
        <p:spPr>
          <a:xfrm>
            <a:off x="2133600" y="6172200"/>
            <a:ext cx="2667000" cy="276999"/>
          </a:xfrm>
          <a:prstGeom prst="rect">
            <a:avLst/>
          </a:prstGeom>
          <a:noFill/>
        </p:spPr>
        <p:txBody>
          <a:bodyPr wrap="square" rtlCol="0">
            <a:spAutoFit/>
          </a:bodyPr>
          <a:lstStyle/>
          <a:p>
            <a:pPr lvl="0" fontAlgn="base">
              <a:spcBef>
                <a:spcPct val="50000"/>
              </a:spcBef>
              <a:spcAft>
                <a:spcPct val="0"/>
              </a:spcAft>
            </a:pPr>
            <a:r>
              <a:rPr lang="en-US" altLang="en-US" sz="1200" dirty="0">
                <a:solidFill>
                  <a:srgbClr val="000000"/>
                </a:solidFill>
                <a:latin typeface="Arial" charset="0"/>
                <a:cs typeface="Arial" charset="0"/>
              </a:rPr>
              <a:t>© 2007 Paul Billiet </a:t>
            </a:r>
            <a:r>
              <a:rPr lang="en-US" altLang="en-US" sz="1200" dirty="0">
                <a:solidFill>
                  <a:srgbClr val="000000"/>
                </a:solidFill>
                <a:latin typeface="Arial" charset="0"/>
                <a:cs typeface="Arial" charset="0"/>
                <a:hlinkClick r:id="rId3"/>
              </a:rPr>
              <a:t>ODWS</a:t>
            </a:r>
            <a:endParaRPr lang="en-US" altLang="en-US" sz="1200" dirty="0">
              <a:solidFill>
                <a:srgbClr val="000000"/>
              </a:solidFill>
              <a:latin typeface="Arial" charset="0"/>
              <a:cs typeface="Arial" charset="0"/>
            </a:endParaRPr>
          </a:p>
        </p:txBody>
      </p:sp>
    </p:spTree>
    <p:extLst>
      <p:ext uri="{BB962C8B-B14F-4D97-AF65-F5344CB8AC3E}">
        <p14:creationId xmlns:p14="http://schemas.microsoft.com/office/powerpoint/2010/main" val="502994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Enzyme Kinetics </a:t>
            </a:r>
            <a:endParaRPr lang="en-US" sz="3600" dirty="0"/>
          </a:p>
        </p:txBody>
      </p:sp>
      <p:sp>
        <p:nvSpPr>
          <p:cNvPr id="3" name="Content Placeholder 2"/>
          <p:cNvSpPr>
            <a:spLocks noGrp="1"/>
          </p:cNvSpPr>
          <p:nvPr>
            <p:ph idx="1"/>
          </p:nvPr>
        </p:nvSpPr>
        <p:spPr/>
        <p:txBody>
          <a:bodyPr/>
          <a:lstStyle/>
          <a:p>
            <a:pPr marL="0" indent="0">
              <a:buNone/>
            </a:pPr>
            <a:r>
              <a:rPr lang="en-US" b="1" dirty="0" smtClean="0"/>
              <a:t>What is kinetics?</a:t>
            </a:r>
          </a:p>
          <a:p>
            <a:r>
              <a:rPr lang="en-US" dirty="0"/>
              <a:t> </a:t>
            </a:r>
            <a:r>
              <a:rPr lang="en-US" dirty="0" smtClean="0"/>
              <a:t>is the study of the rate and mechanism in the reactor</a:t>
            </a:r>
          </a:p>
          <a:p>
            <a:pPr marL="0" indent="0">
              <a:buNone/>
            </a:pPr>
            <a:r>
              <a:rPr lang="en-US" b="1" dirty="0" smtClean="0"/>
              <a:t>Why enzyme kinetics?</a:t>
            </a:r>
          </a:p>
          <a:p>
            <a:r>
              <a:rPr lang="en-US" dirty="0" smtClean="0"/>
              <a:t>Quantitative description of </a:t>
            </a:r>
            <a:r>
              <a:rPr lang="en-US" dirty="0" err="1" smtClean="0"/>
              <a:t>biocatalysis</a:t>
            </a:r>
            <a:endParaRPr lang="en-US" dirty="0" smtClean="0"/>
          </a:p>
          <a:p>
            <a:r>
              <a:rPr lang="en-US" dirty="0" smtClean="0"/>
              <a:t>Understand catalytic mechanism</a:t>
            </a:r>
          </a:p>
          <a:p>
            <a:r>
              <a:rPr lang="en-US" dirty="0" smtClean="0"/>
              <a:t>Find effector inhibitors</a:t>
            </a:r>
          </a:p>
          <a:p>
            <a:r>
              <a:rPr lang="en-US" dirty="0" smtClean="0"/>
              <a:t>Understand regulation of activity</a:t>
            </a:r>
          </a:p>
          <a:p>
            <a:endParaRPr lang="en-US" dirty="0"/>
          </a:p>
        </p:txBody>
      </p:sp>
      <p:sp>
        <p:nvSpPr>
          <p:cNvPr id="4" name="Date Placeholder 3"/>
          <p:cNvSpPr>
            <a:spLocks noGrp="1"/>
          </p:cNvSpPr>
          <p:nvPr>
            <p:ph type="dt" sz="half" idx="10"/>
          </p:nvPr>
        </p:nvSpPr>
        <p:spPr/>
        <p:txBody>
          <a:bodyPr/>
          <a:lstStyle/>
          <a:p>
            <a:fld id="{97B6D529-6E76-471C-B893-CADC9B72EA4B}"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2023896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17716"/>
          </a:xfrm>
        </p:spPr>
        <p:txBody>
          <a:bodyPr>
            <a:normAutofit/>
          </a:bodyPr>
          <a:lstStyle/>
          <a:p>
            <a:r>
              <a:rPr lang="en-US" sz="3600" b="1" dirty="0">
                <a:solidFill>
                  <a:prstClr val="black"/>
                </a:solidFill>
                <a:latin typeface="Times New Roman" panose="02020603050405020304" pitchFamily="18" charset="0"/>
                <a:cs typeface="Times New Roman" panose="02020603050405020304" pitchFamily="18" charset="0"/>
              </a:rPr>
              <a:t>Enzyme Kinetics </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082842"/>
            <a:ext cx="8286750" cy="5426242"/>
          </a:xfrm>
        </p:spPr>
        <p:txBody>
          <a:bodyPr>
            <a:normAutofit/>
          </a:bodyPr>
          <a:lstStyle/>
          <a:p>
            <a:pPr algn="just"/>
            <a:r>
              <a:rPr lang="en-US" dirty="0" smtClean="0">
                <a:latin typeface="Times New Roman" panose="02020603050405020304" pitchFamily="18" charset="0"/>
                <a:cs typeface="Times New Roman" panose="02020603050405020304" pitchFamily="18" charset="0"/>
              </a:rPr>
              <a:t>Assume </a:t>
            </a:r>
            <a:r>
              <a:rPr lang="en-US" dirty="0">
                <a:latin typeface="Times New Roman" panose="02020603050405020304" pitchFamily="18" charset="0"/>
                <a:cs typeface="Times New Roman" panose="02020603050405020304" pitchFamily="18" charset="0"/>
              </a:rPr>
              <a:t>that a substrate (S) is converted to a product (P) with the help of </a:t>
            </a:r>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enzyme (E) in a reactor </a:t>
            </a:r>
            <a:r>
              <a:rPr lang="en-US" dirty="0" smtClean="0">
                <a:latin typeface="Times New Roman" panose="02020603050405020304" pitchFamily="18" charset="0"/>
                <a:cs typeface="Times New Roman" panose="02020603050405020304" pitchFamily="18" charset="0"/>
              </a:rPr>
              <a:t>as:</a:t>
            </a:r>
          </a:p>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             P      </a:t>
            </a:r>
          </a:p>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 If you measure the concentrations of substrate and product with respect </a:t>
            </a:r>
            <a:r>
              <a:rPr lang="en-US" dirty="0" smtClean="0">
                <a:latin typeface="Times New Roman" panose="02020603050405020304" pitchFamily="18" charset="0"/>
                <a:cs typeface="Times New Roman" panose="02020603050405020304" pitchFamily="18" charset="0"/>
              </a:rPr>
              <a:t>to time</a:t>
            </a:r>
            <a:r>
              <a:rPr lang="en-US" dirty="0">
                <a:latin typeface="Times New Roman" panose="02020603050405020304" pitchFamily="18" charset="0"/>
                <a:cs typeface="Times New Roman" panose="02020603050405020304" pitchFamily="18" charset="0"/>
              </a:rPr>
              <a:t>, the product concentration will increase and reach a maximum </a:t>
            </a:r>
            <a:r>
              <a:rPr lang="en-US" dirty="0" smtClean="0">
                <a:latin typeface="Times New Roman" panose="02020603050405020304" pitchFamily="18" charset="0"/>
                <a:cs typeface="Times New Roman" panose="02020603050405020304" pitchFamily="18" charset="0"/>
              </a:rPr>
              <a:t>value, whereas </a:t>
            </a:r>
            <a:r>
              <a:rPr lang="en-US" dirty="0">
                <a:latin typeface="Times New Roman" panose="02020603050405020304" pitchFamily="18" charset="0"/>
                <a:cs typeface="Times New Roman" panose="02020603050405020304" pitchFamily="18" charset="0"/>
              </a:rPr>
              <a:t>the substrate concentration will decrease as shown in </a:t>
            </a:r>
            <a:r>
              <a:rPr lang="en-US" dirty="0" smtClean="0">
                <a:latin typeface="Times New Roman" panose="02020603050405020304" pitchFamily="18" charset="0"/>
                <a:cs typeface="Times New Roman" panose="02020603050405020304" pitchFamily="18" charset="0"/>
              </a:rPr>
              <a:t>the figure below.</a:t>
            </a:r>
            <a:endParaRPr lang="en-US" dirty="0">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flipV="1">
            <a:off x="3707840" y="2286000"/>
            <a:ext cx="1046747"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p:cNvSpPr txBox="1"/>
          <p:nvPr/>
        </p:nvSpPr>
        <p:spPr>
          <a:xfrm flipH="1">
            <a:off x="3638511" y="1824197"/>
            <a:ext cx="1295397" cy="523220"/>
          </a:xfrm>
          <a:prstGeom prst="rect">
            <a:avLst/>
          </a:prstGeom>
          <a:noFill/>
        </p:spPr>
        <p:txBody>
          <a:bodyPr wrap="square" rtlCol="0">
            <a:spAutoFit/>
          </a:bodyPr>
          <a:lstStyle/>
          <a:p>
            <a:r>
              <a:rPr lang="en-US" sz="2800" dirty="0">
                <a:solidFill>
                  <a:prstClr val="black"/>
                </a:solidFill>
                <a:latin typeface="Times New Roman" panose="02020603050405020304" pitchFamily="18" charset="0"/>
                <a:cs typeface="Times New Roman" panose="02020603050405020304" pitchFamily="18" charset="0"/>
              </a:rPr>
              <a:t>   </a:t>
            </a:r>
            <a:r>
              <a:rPr lang="en-US" sz="2800" i="1" dirty="0">
                <a:solidFill>
                  <a:prstClr val="black"/>
                </a:solidFill>
                <a:latin typeface="Times New Roman" panose="02020603050405020304" pitchFamily="18" charset="0"/>
                <a:cs typeface="Times New Roman" panose="02020603050405020304" pitchFamily="18" charset="0"/>
              </a:rPr>
              <a:t>E</a:t>
            </a:r>
          </a:p>
        </p:txBody>
      </p:sp>
      <p:sp>
        <p:nvSpPr>
          <p:cNvPr id="4" name="Date Placeholder 3"/>
          <p:cNvSpPr>
            <a:spLocks noGrp="1"/>
          </p:cNvSpPr>
          <p:nvPr>
            <p:ph type="dt" sz="half" idx="10"/>
          </p:nvPr>
        </p:nvSpPr>
        <p:spPr/>
        <p:txBody>
          <a:bodyPr/>
          <a:lstStyle/>
          <a:p>
            <a:fld id="{DC7C3D00-009D-47D0-A178-443606446AAB}" type="datetime1">
              <a:rPr lang="en-US" smtClean="0">
                <a:solidFill>
                  <a:prstClr val="black">
                    <a:tint val="75000"/>
                  </a:prstClr>
                </a:solidFill>
              </a:rPr>
              <a:t>5/2/2020</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48CD23-0D50-4559-82D2-69929C27B591}"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4218536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698" y="360951"/>
            <a:ext cx="7886700" cy="5888205"/>
          </a:xfrm>
        </p:spPr>
        <p:txBody>
          <a:bodyPr/>
          <a:lstStyle/>
          <a:p>
            <a:pPr algn="just"/>
            <a:r>
              <a:rPr lang="en-US" dirty="0"/>
              <a:t> </a:t>
            </a:r>
            <a:r>
              <a:rPr lang="en-US" dirty="0">
                <a:latin typeface="Times New Roman" panose="02020603050405020304" pitchFamily="18" charset="0"/>
                <a:cs typeface="Times New Roman" panose="02020603050405020304" pitchFamily="18" charset="0"/>
              </a:rPr>
              <a:t>The rate of reaction can be expressed in terms of either the change of the </a:t>
            </a:r>
            <a:r>
              <a:rPr lang="en-US" dirty="0" smtClean="0">
                <a:latin typeface="Times New Roman" panose="02020603050405020304" pitchFamily="18" charset="0"/>
                <a:cs typeface="Times New Roman" panose="02020603050405020304" pitchFamily="18" charset="0"/>
              </a:rPr>
              <a:t>substrate </a:t>
            </a:r>
            <a:r>
              <a:rPr lang="en-US" dirty="0">
                <a:latin typeface="Times New Roman" panose="02020603050405020304" pitchFamily="18" charset="0"/>
                <a:cs typeface="Times New Roman" panose="02020603050405020304" pitchFamily="18" charset="0"/>
              </a:rPr>
              <a:t>CS or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product concentrations CP as follows</a:t>
            </a:r>
            <a:r>
              <a:rPr lang="en-US" dirty="0" smtClean="0">
                <a:latin typeface="Times New Roman" panose="02020603050405020304" pitchFamily="18" charset="0"/>
                <a:cs typeface="Times New Roman" panose="02020603050405020304" pitchFamily="18" charset="0"/>
              </a:rPr>
              <a:t>:</a:t>
            </a:r>
          </a:p>
          <a:p>
            <a:pPr marL="0" indent="0" algn="just">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stretch>
            <a:fillRect/>
          </a:stretch>
        </p:blipFill>
        <p:spPr>
          <a:xfrm>
            <a:off x="3344405" y="1676400"/>
            <a:ext cx="1050131" cy="685799"/>
          </a:xfrm>
          <a:prstGeom prst="rect">
            <a:avLst/>
          </a:prstGeom>
        </p:spPr>
      </p:pic>
      <p:pic>
        <p:nvPicPr>
          <p:cNvPr id="5" name="Picture 4"/>
          <p:cNvPicPr>
            <a:picLocks noChangeAspect="1"/>
          </p:cNvPicPr>
          <p:nvPr/>
        </p:nvPicPr>
        <p:blipFill>
          <a:blip r:embed="rId3" cstate="print"/>
          <a:stretch>
            <a:fillRect/>
          </a:stretch>
        </p:blipFill>
        <p:spPr>
          <a:xfrm>
            <a:off x="3344404" y="2362200"/>
            <a:ext cx="957263" cy="761999"/>
          </a:xfrm>
          <a:prstGeom prst="rect">
            <a:avLst/>
          </a:prstGeom>
        </p:spPr>
      </p:pic>
      <p:pic>
        <p:nvPicPr>
          <p:cNvPr id="6" name="Picture 5"/>
          <p:cNvPicPr>
            <a:picLocks noChangeAspect="1"/>
          </p:cNvPicPr>
          <p:nvPr/>
        </p:nvPicPr>
        <p:blipFill>
          <a:blip r:embed="rId4" cstate="print"/>
          <a:stretch>
            <a:fillRect/>
          </a:stretch>
        </p:blipFill>
        <p:spPr>
          <a:xfrm>
            <a:off x="738814" y="3248524"/>
            <a:ext cx="2757488" cy="2590800"/>
          </a:xfrm>
          <a:prstGeom prst="rect">
            <a:avLst/>
          </a:prstGeom>
        </p:spPr>
      </p:pic>
      <p:pic>
        <p:nvPicPr>
          <p:cNvPr id="7" name="Picture 6"/>
          <p:cNvPicPr>
            <a:picLocks noChangeAspect="1"/>
          </p:cNvPicPr>
          <p:nvPr/>
        </p:nvPicPr>
        <p:blipFill>
          <a:blip r:embed="rId5" cstate="print"/>
          <a:stretch>
            <a:fillRect/>
          </a:stretch>
        </p:blipFill>
        <p:spPr>
          <a:xfrm>
            <a:off x="4465032" y="3305175"/>
            <a:ext cx="2850356" cy="2714625"/>
          </a:xfrm>
          <a:prstGeom prst="rect">
            <a:avLst/>
          </a:prstGeom>
        </p:spPr>
      </p:pic>
      <p:pic>
        <p:nvPicPr>
          <p:cNvPr id="8" name="Picture 7"/>
          <p:cNvPicPr>
            <a:picLocks noChangeAspect="1"/>
          </p:cNvPicPr>
          <p:nvPr/>
        </p:nvPicPr>
        <p:blipFill>
          <a:blip r:embed="rId6" cstate="print"/>
          <a:stretch>
            <a:fillRect/>
          </a:stretch>
        </p:blipFill>
        <p:spPr>
          <a:xfrm>
            <a:off x="476565" y="5867151"/>
            <a:ext cx="3679031" cy="533400"/>
          </a:xfrm>
          <a:prstGeom prst="rect">
            <a:avLst/>
          </a:prstGeom>
        </p:spPr>
      </p:pic>
      <p:pic>
        <p:nvPicPr>
          <p:cNvPr id="9" name="Picture 8"/>
          <p:cNvPicPr>
            <a:picLocks noChangeAspect="1"/>
          </p:cNvPicPr>
          <p:nvPr/>
        </p:nvPicPr>
        <p:blipFill>
          <a:blip r:embed="rId7" cstate="print"/>
          <a:stretch>
            <a:fillRect/>
          </a:stretch>
        </p:blipFill>
        <p:spPr>
          <a:xfrm>
            <a:off x="4465033" y="5987218"/>
            <a:ext cx="3521869" cy="523875"/>
          </a:xfrm>
          <a:prstGeom prst="rect">
            <a:avLst/>
          </a:prstGeom>
        </p:spPr>
      </p:pic>
      <p:sp>
        <p:nvSpPr>
          <p:cNvPr id="2" name="Date Placeholder 1"/>
          <p:cNvSpPr>
            <a:spLocks noGrp="1"/>
          </p:cNvSpPr>
          <p:nvPr>
            <p:ph type="dt" sz="half" idx="10"/>
          </p:nvPr>
        </p:nvSpPr>
        <p:spPr/>
        <p:txBody>
          <a:bodyPr/>
          <a:lstStyle/>
          <a:p>
            <a:fld id="{872C9B9A-BC8E-4DE8-8AFB-C3F7B9DF6744}" type="datetime1">
              <a:rPr lang="en-US" smtClean="0">
                <a:solidFill>
                  <a:prstClr val="black">
                    <a:tint val="75000"/>
                  </a:prstClr>
                </a:solidFill>
              </a:rPr>
              <a:t>5/2/2020</a:t>
            </a:fld>
            <a:endParaRPr lang="en-US">
              <a:solidFill>
                <a:prstClr val="black">
                  <a:tint val="75000"/>
                </a:prstClr>
              </a:solidFill>
            </a:endParaRPr>
          </a:p>
        </p:txBody>
      </p:sp>
      <p:sp>
        <p:nvSpPr>
          <p:cNvPr id="10" name="Slide Number Placeholder 9"/>
          <p:cNvSpPr>
            <a:spLocks noGrp="1"/>
          </p:cNvSpPr>
          <p:nvPr>
            <p:ph type="sldNum" sz="quarter" idx="12"/>
          </p:nvPr>
        </p:nvSpPr>
        <p:spPr/>
        <p:txBody>
          <a:bodyPr/>
          <a:lstStyle/>
          <a:p>
            <a:fld id="{5B48CD23-0D50-4559-82D2-69929C27B591}"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2385242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09077"/>
            <a:ext cx="7886700" cy="6063915"/>
          </a:xfrm>
        </p:spPr>
        <p:txBody>
          <a:bodyPr>
            <a:normAutofit/>
          </a:bodyPr>
          <a:lstStyle/>
          <a:p>
            <a:pPr marL="0" indent="0">
              <a:buNone/>
            </a:pP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If </a:t>
            </a:r>
            <a:r>
              <a:rPr lang="en-US" dirty="0" smtClean="0">
                <a:latin typeface="Times New Roman" panose="02020603050405020304" pitchFamily="18" charset="0"/>
                <a:cs typeface="Times New Roman" panose="02020603050405020304" pitchFamily="18" charset="0"/>
              </a:rPr>
              <a:t>we </a:t>
            </a:r>
            <a:r>
              <a:rPr lang="en-US" dirty="0">
                <a:latin typeface="Times New Roman" panose="02020603050405020304" pitchFamily="18" charset="0"/>
                <a:cs typeface="Times New Roman" panose="02020603050405020304" pitchFamily="18" charset="0"/>
              </a:rPr>
              <a:t>measure the initial reaction rate at different levels of substrate and </a:t>
            </a:r>
            <a:r>
              <a:rPr lang="en-US" dirty="0" smtClean="0">
                <a:latin typeface="Times New Roman" panose="02020603050405020304" pitchFamily="18" charset="0"/>
                <a:cs typeface="Times New Roman" panose="02020603050405020304" pitchFamily="18" charset="0"/>
              </a:rPr>
              <a:t>enzyme </a:t>
            </a:r>
            <a:r>
              <a:rPr lang="en-US" dirty="0">
                <a:latin typeface="Times New Roman" panose="02020603050405020304" pitchFamily="18" charset="0"/>
                <a:cs typeface="Times New Roman" panose="02020603050405020304" pitchFamily="18" charset="0"/>
              </a:rPr>
              <a:t>concentrations, we obtain a series of curves like the one shown in </a:t>
            </a:r>
            <a:r>
              <a:rPr lang="en-US" dirty="0" smtClean="0">
                <a:latin typeface="Times New Roman" panose="02020603050405020304" pitchFamily="18" charset="0"/>
                <a:cs typeface="Times New Roman" panose="02020603050405020304" pitchFamily="18" charset="0"/>
              </a:rPr>
              <a:t>Figure below. </a:t>
            </a:r>
            <a:r>
              <a:rPr lang="en-US" dirty="0">
                <a:latin typeface="Times New Roman" panose="02020603050405020304" pitchFamily="18" charset="0"/>
                <a:cs typeface="Times New Roman" panose="02020603050405020304" pitchFamily="18" charset="0"/>
              </a:rPr>
              <a:t>From these curves we can conclude the following: </a:t>
            </a:r>
            <a:endParaRPr lang="en-US" dirty="0" smtClean="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fld id="{4AE8A73C-BF08-4469-BEFD-1525A6B493B8}" type="datetime1">
              <a:rPr lang="en-US" smtClean="0">
                <a:solidFill>
                  <a:prstClr val="black">
                    <a:tint val="75000"/>
                  </a:prstClr>
                </a:solidFill>
              </a:rPr>
              <a:t>5/2/2020</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B48CD23-0D50-4559-82D2-69929C27B591}" type="slidenum">
              <a:rPr lang="en-US" smtClean="0">
                <a:solidFill>
                  <a:prstClr val="black">
                    <a:tint val="75000"/>
                  </a:prstClr>
                </a:solidFill>
              </a:rPr>
              <a:pPr/>
              <a:t>18</a:t>
            </a:fld>
            <a:endParaRPr lang="en-US">
              <a:solidFill>
                <a:prstClr val="black">
                  <a:tint val="75000"/>
                </a:prstClr>
              </a:solidFill>
            </a:endParaRPr>
          </a:p>
        </p:txBody>
      </p:sp>
      <p:pic>
        <p:nvPicPr>
          <p:cNvPr id="5" name="Picture 4" descr="http://www.ncbi.nlm.nih.gov/books/bookres.fcgi/stryer/ch8f12.gif"/>
          <p:cNvPicPr/>
          <p:nvPr/>
        </p:nvPicPr>
        <p:blipFill>
          <a:blip r:embed="rId2" cstate="print"/>
          <a:srcRect/>
          <a:stretch>
            <a:fillRect/>
          </a:stretch>
        </p:blipFill>
        <p:spPr bwMode="auto">
          <a:xfrm>
            <a:off x="838200" y="3200400"/>
            <a:ext cx="3560617" cy="2971800"/>
          </a:xfrm>
          <a:prstGeom prst="rect">
            <a:avLst/>
          </a:prstGeom>
          <a:noFill/>
          <a:ln w="9525">
            <a:noFill/>
            <a:miter lim="800000"/>
            <a:headEnd/>
            <a:tailEnd/>
          </a:ln>
        </p:spPr>
      </p:pic>
      <p:pic>
        <p:nvPicPr>
          <p:cNvPr id="6" name="Picture 5" descr="http://www.ncbi.nlm.nih.gov/books/bookres.fcgi/stryer/ch8f11.gif"/>
          <p:cNvPicPr/>
          <p:nvPr/>
        </p:nvPicPr>
        <p:blipFill>
          <a:blip r:embed="rId3" cstate="print"/>
          <a:srcRect/>
          <a:stretch>
            <a:fillRect/>
          </a:stretch>
        </p:blipFill>
        <p:spPr bwMode="auto">
          <a:xfrm>
            <a:off x="4953000" y="2819401"/>
            <a:ext cx="3886200" cy="3332328"/>
          </a:xfrm>
          <a:prstGeom prst="rect">
            <a:avLst/>
          </a:prstGeom>
          <a:noFill/>
          <a:ln w="9525">
            <a:noFill/>
            <a:miter lim="800000"/>
            <a:headEnd/>
            <a:tailEnd/>
          </a:ln>
        </p:spPr>
      </p:pic>
    </p:spTree>
    <p:extLst>
      <p:ext uri="{BB962C8B-B14F-4D97-AF65-F5344CB8AC3E}">
        <p14:creationId xmlns:p14="http://schemas.microsoft.com/office/powerpoint/2010/main" val="2522605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Enzyme kinetics</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a:bodyPr>
          <a:lstStyle/>
          <a:p>
            <a:pPr marL="971550" lvl="1" indent="-514350" algn="just">
              <a:buFont typeface="+mj-lt"/>
              <a:buAutoNum type="arabicPeriod"/>
            </a:pPr>
            <a:r>
              <a:rPr lang="en-US" sz="2800" dirty="0" smtClean="0">
                <a:solidFill>
                  <a:prstClr val="black"/>
                </a:solidFill>
                <a:latin typeface="Times New Roman" panose="02020603050405020304" pitchFamily="18" charset="0"/>
                <a:cs typeface="Times New Roman" panose="02020603050405020304" pitchFamily="18" charset="0"/>
              </a:rPr>
              <a:t>The </a:t>
            </a:r>
            <a:r>
              <a:rPr lang="en-US" sz="2800" dirty="0">
                <a:solidFill>
                  <a:prstClr val="black"/>
                </a:solidFill>
                <a:latin typeface="Times New Roman" panose="02020603050405020304" pitchFamily="18" charset="0"/>
                <a:cs typeface="Times New Roman" panose="02020603050405020304" pitchFamily="18" charset="0"/>
              </a:rPr>
              <a:t>reaction rate is proportional to the substrate </a:t>
            </a:r>
            <a:r>
              <a:rPr lang="en-US" sz="2800" dirty="0" smtClean="0">
                <a:solidFill>
                  <a:prstClr val="black"/>
                </a:solidFill>
                <a:latin typeface="Times New Roman" panose="02020603050405020304" pitchFamily="18" charset="0"/>
                <a:cs typeface="Times New Roman" panose="02020603050405020304" pitchFamily="18" charset="0"/>
              </a:rPr>
              <a:t>concentration (that is, first-order reaction) when </a:t>
            </a:r>
            <a:r>
              <a:rPr lang="en-US" sz="2800" dirty="0">
                <a:solidFill>
                  <a:prstClr val="black"/>
                </a:solidFill>
                <a:latin typeface="Times New Roman" panose="02020603050405020304" pitchFamily="18" charset="0"/>
                <a:cs typeface="Times New Roman" panose="02020603050405020304" pitchFamily="18" charset="0"/>
              </a:rPr>
              <a:t>the substrate concentration is in the low range. </a:t>
            </a:r>
          </a:p>
          <a:p>
            <a:pPr marL="971550" lvl="1" indent="-514350" algn="just">
              <a:buFont typeface="+mj-lt"/>
              <a:buAutoNum type="arabicPeriod"/>
            </a:pPr>
            <a:r>
              <a:rPr lang="en-US" sz="2800" dirty="0">
                <a:solidFill>
                  <a:prstClr val="black"/>
                </a:solidFill>
                <a:latin typeface="Times New Roman" panose="02020603050405020304" pitchFamily="18" charset="0"/>
                <a:cs typeface="Times New Roman" panose="02020603050405020304" pitchFamily="18" charset="0"/>
              </a:rPr>
              <a:t>The reaction rate does not depend on the substrate concentration when the substrate concentration is high, since the reaction rate changes gradually from first order to zero order as the substrate concentration is increased. </a:t>
            </a:r>
          </a:p>
          <a:p>
            <a:pPr marL="971550" lvl="1" indent="-514350" algn="just">
              <a:buFont typeface="+mj-lt"/>
              <a:buAutoNum type="arabicPeriod"/>
            </a:pPr>
            <a:r>
              <a:rPr lang="en-US" sz="2800" dirty="0">
                <a:solidFill>
                  <a:prstClr val="black"/>
                </a:solidFill>
                <a:latin typeface="Times New Roman" panose="02020603050405020304" pitchFamily="18" charset="0"/>
                <a:cs typeface="Times New Roman" panose="02020603050405020304" pitchFamily="18" charset="0"/>
              </a:rPr>
              <a:t>The maximum reaction rate </a:t>
            </a:r>
            <a:r>
              <a:rPr lang="en-US" sz="2800" dirty="0" smtClean="0">
                <a:solidFill>
                  <a:prstClr val="black"/>
                </a:solidFill>
                <a:latin typeface="Times New Roman" panose="02020603050405020304" pitchFamily="18" charset="0"/>
                <a:cs typeface="Times New Roman" panose="02020603050405020304" pitchFamily="18" charset="0"/>
              </a:rPr>
              <a:t>V</a:t>
            </a:r>
            <a:r>
              <a:rPr lang="en-US" sz="2800" baseline="-25000" dirty="0" smtClean="0">
                <a:solidFill>
                  <a:prstClr val="black"/>
                </a:solidFill>
                <a:latin typeface="Times New Roman" panose="02020603050405020304" pitchFamily="18" charset="0"/>
                <a:cs typeface="Times New Roman" panose="02020603050405020304" pitchFamily="18" charset="0"/>
              </a:rPr>
              <a:t>max</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is proportional to the enzyme concentration within the range of the enzyme tested. </a:t>
            </a:r>
          </a:p>
          <a:p>
            <a:endParaRPr lang="en-US" dirty="0"/>
          </a:p>
        </p:txBody>
      </p:sp>
      <p:sp>
        <p:nvSpPr>
          <p:cNvPr id="4" name="Date Placeholder 3"/>
          <p:cNvSpPr>
            <a:spLocks noGrp="1"/>
          </p:cNvSpPr>
          <p:nvPr>
            <p:ph type="dt" sz="half" idx="10"/>
          </p:nvPr>
        </p:nvSpPr>
        <p:spPr/>
        <p:txBody>
          <a:bodyPr/>
          <a:lstStyle/>
          <a:p>
            <a:fld id="{97B6D529-6E76-471C-B893-CADC9B72EA4B}"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2036555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prstClr val="black"/>
                </a:solidFill>
              </a:rPr>
              <a:t>contents</a:t>
            </a:r>
            <a:endParaRPr lang="en-US" sz="2800" b="1" dirty="0"/>
          </a:p>
        </p:txBody>
      </p:sp>
      <p:sp>
        <p:nvSpPr>
          <p:cNvPr id="3" name="Content Placeholder 2"/>
          <p:cNvSpPr>
            <a:spLocks noGrp="1"/>
          </p:cNvSpPr>
          <p:nvPr>
            <p:ph idx="1"/>
          </p:nvPr>
        </p:nvSpPr>
        <p:spPr/>
        <p:txBody>
          <a:bodyPr>
            <a:normAutofit fontScale="92500" lnSpcReduction="20000"/>
          </a:bodyPr>
          <a:lstStyle/>
          <a:p>
            <a:pPr marL="0" lvl="0" indent="0">
              <a:buNone/>
            </a:pPr>
            <a:r>
              <a:rPr lang="en-US" sz="1800" b="1" dirty="0">
                <a:solidFill>
                  <a:prstClr val="black"/>
                </a:solidFill>
                <a:latin typeface="Times-Roman"/>
              </a:rPr>
              <a:t>Introduction</a:t>
            </a:r>
          </a:p>
          <a:p>
            <a:pPr lvl="0"/>
            <a:r>
              <a:rPr lang="en-US" sz="1800" dirty="0" smtClean="0">
                <a:solidFill>
                  <a:prstClr val="black"/>
                </a:solidFill>
                <a:latin typeface="Times-Roman"/>
              </a:rPr>
              <a:t>Nomenclature </a:t>
            </a:r>
            <a:r>
              <a:rPr lang="en-US" sz="1800" dirty="0">
                <a:solidFill>
                  <a:prstClr val="black"/>
                </a:solidFill>
                <a:latin typeface="Times-Roman"/>
              </a:rPr>
              <a:t>of </a:t>
            </a:r>
            <a:r>
              <a:rPr lang="en-US" sz="1800" dirty="0" smtClean="0">
                <a:solidFill>
                  <a:prstClr val="black"/>
                </a:solidFill>
                <a:latin typeface="Times-Roman"/>
              </a:rPr>
              <a:t>Enzymes</a:t>
            </a:r>
          </a:p>
          <a:p>
            <a:pPr lvl="0"/>
            <a:r>
              <a:rPr lang="en-US" sz="1800" dirty="0" smtClean="0">
                <a:solidFill>
                  <a:prstClr val="black"/>
                </a:solidFill>
                <a:latin typeface="Times-Roman"/>
              </a:rPr>
              <a:t>How enzymes work?</a:t>
            </a:r>
            <a:endParaRPr lang="en-US" sz="1800" dirty="0">
              <a:solidFill>
                <a:prstClr val="black"/>
              </a:solidFill>
              <a:latin typeface="Times-Roman"/>
            </a:endParaRPr>
          </a:p>
          <a:p>
            <a:pPr lvl="0"/>
            <a:r>
              <a:rPr lang="en-US" sz="1800" dirty="0">
                <a:solidFill>
                  <a:prstClr val="black"/>
                </a:solidFill>
                <a:latin typeface="Times-Roman"/>
              </a:rPr>
              <a:t>Commercial Applications of </a:t>
            </a:r>
            <a:r>
              <a:rPr lang="en-US" sz="1800" dirty="0" smtClean="0">
                <a:solidFill>
                  <a:prstClr val="black"/>
                </a:solidFill>
                <a:latin typeface="Times-Roman"/>
              </a:rPr>
              <a:t>Enzymes</a:t>
            </a:r>
          </a:p>
          <a:p>
            <a:pPr marL="0" lvl="0" indent="0">
              <a:buNone/>
            </a:pPr>
            <a:r>
              <a:rPr lang="en-US" sz="1800" b="1" dirty="0" smtClean="0">
                <a:solidFill>
                  <a:prstClr val="black"/>
                </a:solidFill>
                <a:latin typeface="Times-Roman"/>
              </a:rPr>
              <a:t>Enzyme Kinetics</a:t>
            </a:r>
          </a:p>
          <a:p>
            <a:pPr lvl="0"/>
            <a:r>
              <a:rPr lang="en-US" sz="1800" dirty="0" smtClean="0">
                <a:solidFill>
                  <a:prstClr val="black"/>
                </a:solidFill>
                <a:latin typeface="Times-Roman"/>
              </a:rPr>
              <a:t>Michaelis-Menten </a:t>
            </a:r>
            <a:r>
              <a:rPr lang="en-US" sz="1800" dirty="0">
                <a:solidFill>
                  <a:prstClr val="black"/>
                </a:solidFill>
                <a:latin typeface="Times-Roman"/>
              </a:rPr>
              <a:t>Approach</a:t>
            </a:r>
          </a:p>
          <a:p>
            <a:pPr lvl="0"/>
            <a:r>
              <a:rPr lang="en-US" sz="1800" dirty="0">
                <a:solidFill>
                  <a:prstClr val="black"/>
                </a:solidFill>
                <a:latin typeface="Times-Roman"/>
              </a:rPr>
              <a:t>Briggs-Haldane Approach</a:t>
            </a:r>
          </a:p>
          <a:p>
            <a:pPr lvl="0"/>
            <a:r>
              <a:rPr lang="en-US" sz="1800" dirty="0">
                <a:solidFill>
                  <a:prstClr val="black"/>
                </a:solidFill>
                <a:latin typeface="Times-Roman"/>
              </a:rPr>
              <a:t>Evaluation of Kinetic Parameters</a:t>
            </a:r>
          </a:p>
          <a:p>
            <a:pPr marL="0" lvl="0" indent="0">
              <a:buNone/>
            </a:pPr>
            <a:r>
              <a:rPr lang="en-US" sz="1800" b="1" dirty="0">
                <a:solidFill>
                  <a:prstClr val="black"/>
                </a:solidFill>
                <a:latin typeface="Times-Roman"/>
              </a:rPr>
              <a:t>Enzyme Reactor with Simple Kinetics</a:t>
            </a:r>
          </a:p>
          <a:p>
            <a:pPr lvl="0"/>
            <a:r>
              <a:rPr lang="en-US" sz="1800" dirty="0">
                <a:solidFill>
                  <a:prstClr val="black"/>
                </a:solidFill>
                <a:latin typeface="Times-Roman"/>
              </a:rPr>
              <a:t>Batch or Steady-State Plug-Flow Reactor</a:t>
            </a:r>
          </a:p>
          <a:p>
            <a:pPr lvl="0"/>
            <a:r>
              <a:rPr lang="en-US" sz="1800" dirty="0">
                <a:solidFill>
                  <a:prstClr val="black"/>
                </a:solidFill>
                <a:latin typeface="Times-Roman"/>
              </a:rPr>
              <a:t>Continuous Stirred-Tank Reactor</a:t>
            </a:r>
          </a:p>
          <a:p>
            <a:pPr marL="0" lvl="0" indent="0">
              <a:buNone/>
            </a:pPr>
            <a:r>
              <a:rPr lang="en-US" sz="1800" b="1" dirty="0">
                <a:solidFill>
                  <a:prstClr val="black"/>
                </a:solidFill>
                <a:latin typeface="Times-Roman"/>
              </a:rPr>
              <a:t>Inhibition of Enzyme Reactions</a:t>
            </a:r>
          </a:p>
          <a:p>
            <a:pPr lvl="0"/>
            <a:r>
              <a:rPr lang="en-US" sz="1800" dirty="0">
                <a:solidFill>
                  <a:prstClr val="black"/>
                </a:solidFill>
                <a:latin typeface="Times-Roman"/>
              </a:rPr>
              <a:t>Competitive Inhibition</a:t>
            </a:r>
          </a:p>
          <a:p>
            <a:pPr lvl="0"/>
            <a:r>
              <a:rPr lang="en-US" sz="1800" dirty="0">
                <a:solidFill>
                  <a:prstClr val="black"/>
                </a:solidFill>
                <a:latin typeface="Times-Roman"/>
              </a:rPr>
              <a:t>Noncompetitive Inhibition</a:t>
            </a:r>
          </a:p>
          <a:p>
            <a:pPr marL="0" lvl="0" indent="0">
              <a:buNone/>
            </a:pPr>
            <a:r>
              <a:rPr lang="en-US" sz="1800" b="1" dirty="0">
                <a:solidFill>
                  <a:prstClr val="black"/>
                </a:solidFill>
                <a:latin typeface="Times-Roman"/>
              </a:rPr>
              <a:t>Other Influences on Enzyme Activity</a:t>
            </a:r>
          </a:p>
          <a:p>
            <a:r>
              <a:rPr lang="en-US" sz="1800" dirty="0">
                <a:solidFill>
                  <a:prstClr val="black"/>
                </a:solidFill>
                <a:latin typeface="Times-Roman"/>
              </a:rPr>
              <a:t>Effect of </a:t>
            </a:r>
            <a:r>
              <a:rPr lang="en-US" sz="1800" dirty="0" smtClean="0">
                <a:solidFill>
                  <a:prstClr val="black"/>
                </a:solidFill>
                <a:latin typeface="Times-Roman"/>
              </a:rPr>
              <a:t>Temperature</a:t>
            </a:r>
            <a:endParaRPr lang="en-US" sz="1800" dirty="0">
              <a:solidFill>
                <a:prstClr val="black"/>
              </a:solidFill>
              <a:latin typeface="Times-Roman"/>
            </a:endParaRPr>
          </a:p>
          <a:p>
            <a:pPr lvl="0"/>
            <a:r>
              <a:rPr lang="en-US" sz="1800" dirty="0">
                <a:solidFill>
                  <a:prstClr val="black"/>
                </a:solidFill>
                <a:latin typeface="Times-Roman"/>
              </a:rPr>
              <a:t>Effect of </a:t>
            </a:r>
            <a:r>
              <a:rPr lang="en-US" sz="1800" dirty="0" smtClean="0">
                <a:solidFill>
                  <a:prstClr val="black"/>
                </a:solidFill>
                <a:latin typeface="Times-Roman"/>
              </a:rPr>
              <a:t>pH</a:t>
            </a:r>
            <a:endParaRPr lang="en-US" dirty="0"/>
          </a:p>
        </p:txBody>
      </p:sp>
      <p:sp>
        <p:nvSpPr>
          <p:cNvPr id="4" name="Date Placeholder 3"/>
          <p:cNvSpPr>
            <a:spLocks noGrp="1"/>
          </p:cNvSpPr>
          <p:nvPr>
            <p:ph type="dt" sz="half" idx="10"/>
          </p:nvPr>
        </p:nvSpPr>
        <p:spPr/>
        <p:txBody>
          <a:bodyPr/>
          <a:lstStyle/>
          <a:p>
            <a:fld id="{52492390-A28C-47AA-A90D-FEFB30DECBF2}" type="datetime1">
              <a:rPr lang="en-US" smtClean="0"/>
              <a:t>5/2/2020</a:t>
            </a:fld>
            <a:endParaRPr lang="en-US" dirty="0"/>
          </a:p>
        </p:txBody>
      </p:sp>
      <p:sp>
        <p:nvSpPr>
          <p:cNvPr id="5" name="Slide Number Placeholder 4"/>
          <p:cNvSpPr>
            <a:spLocks noGrp="1"/>
          </p:cNvSpPr>
          <p:nvPr>
            <p:ph type="sldNum" sz="quarter" idx="12"/>
          </p:nvPr>
        </p:nvSpPr>
        <p:spPr/>
        <p:txBody>
          <a:bodyPr/>
          <a:lstStyle/>
          <a:p>
            <a:fld id="{6AC7599C-71E8-43D9-975C-E6D18D653DE1}" type="slidenum">
              <a:rPr lang="en-US" smtClean="0"/>
              <a:t>2</a:t>
            </a:fld>
            <a:endParaRPr lang="en-US" dirty="0"/>
          </a:p>
        </p:txBody>
      </p:sp>
    </p:spTree>
    <p:extLst>
      <p:ext uri="{BB962C8B-B14F-4D97-AF65-F5344CB8AC3E}">
        <p14:creationId xmlns:p14="http://schemas.microsoft.com/office/powerpoint/2010/main" val="31317722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97042"/>
            <a:ext cx="8286750" cy="6232358"/>
          </a:xfrm>
        </p:spPr>
        <p:txBody>
          <a:bodyPr/>
          <a:lstStyle/>
          <a:p>
            <a:pPr algn="just"/>
            <a:r>
              <a:rPr lang="en-US" dirty="0">
                <a:latin typeface="Times New Roman" panose="02020603050405020304" pitchFamily="18" charset="0"/>
                <a:cs typeface="Times New Roman" panose="02020603050405020304" pitchFamily="18" charset="0"/>
              </a:rPr>
              <a:t>Henri observed this behavior in 1902 (Bailey and </a:t>
            </a:r>
            <a:r>
              <a:rPr lang="en-US" dirty="0" err="1">
                <a:latin typeface="Times New Roman" panose="02020603050405020304" pitchFamily="18" charset="0"/>
                <a:cs typeface="Times New Roman" panose="02020603050405020304" pitchFamily="18" charset="0"/>
              </a:rPr>
              <a:t>Ollis</a:t>
            </a:r>
            <a:r>
              <a:rPr lang="en-US" dirty="0">
                <a:latin typeface="Times New Roman" panose="02020603050405020304" pitchFamily="18" charset="0"/>
                <a:cs typeface="Times New Roman" panose="02020603050405020304" pitchFamily="18" charset="0"/>
              </a:rPr>
              <a:t>, p. 100, 1986) and </a:t>
            </a:r>
            <a:r>
              <a:rPr lang="en-US" dirty="0" smtClean="0">
                <a:latin typeface="Times New Roman" panose="02020603050405020304" pitchFamily="18" charset="0"/>
                <a:cs typeface="Times New Roman" panose="02020603050405020304" pitchFamily="18" charset="0"/>
              </a:rPr>
              <a:t>proposed </a:t>
            </a:r>
            <a:r>
              <a:rPr lang="en-US" dirty="0">
                <a:latin typeface="Times New Roman" panose="02020603050405020304" pitchFamily="18" charset="0"/>
                <a:cs typeface="Times New Roman" panose="02020603050405020304" pitchFamily="18" charset="0"/>
              </a:rPr>
              <a:t>the rate </a:t>
            </a:r>
            <a:r>
              <a:rPr lang="en-US" dirty="0" smtClean="0">
                <a:latin typeface="Times New Roman" panose="02020603050405020304" pitchFamily="18" charset="0"/>
                <a:cs typeface="Times New Roman" panose="02020603050405020304" pitchFamily="18" charset="0"/>
              </a:rPr>
              <a:t>equation</a:t>
            </a:r>
          </a:p>
          <a:p>
            <a:pPr marL="0" indent="0" algn="just">
              <a:buNone/>
            </a:pPr>
            <a:r>
              <a:rPr lang="en-US" dirty="0" smtClean="0">
                <a:latin typeface="Times New Roman" panose="02020603050405020304" pitchFamily="18" charset="0"/>
                <a:cs typeface="Times New Roman" panose="02020603050405020304" pitchFamily="18" charset="0"/>
              </a:rPr>
              <a:t>                 </a:t>
            </a:r>
          </a:p>
          <a:p>
            <a:pPr marL="0" indent="0" algn="just">
              <a:buNone/>
            </a:pPr>
            <a:endParaRPr lang="en-US" dirty="0" smtClean="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where V</a:t>
            </a:r>
            <a:r>
              <a:rPr lang="en-US" baseline="-25000" dirty="0" smtClean="0">
                <a:latin typeface="Times New Roman" panose="02020603050405020304" pitchFamily="18" charset="0"/>
                <a:cs typeface="Times New Roman" panose="02020603050405020304" pitchFamily="18" charset="0"/>
              </a:rPr>
              <a:t>max</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K</a:t>
            </a:r>
            <a:r>
              <a:rPr lang="en-US" baseline="-25000"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are kinetic parameters which need to be experimentally determined. </a:t>
            </a:r>
            <a:r>
              <a:rPr lang="en-US" dirty="0" smtClean="0">
                <a:latin typeface="Times New Roman" panose="02020603050405020304" pitchFamily="18" charset="0"/>
                <a:cs typeface="Times New Roman" panose="02020603050405020304" pitchFamily="18" charset="0"/>
              </a:rPr>
              <a:t>The equation expresses </a:t>
            </a:r>
            <a:r>
              <a:rPr lang="en-US" dirty="0">
                <a:latin typeface="Times New Roman" panose="02020603050405020304" pitchFamily="18" charset="0"/>
                <a:cs typeface="Times New Roman" panose="02020603050405020304" pitchFamily="18" charset="0"/>
              </a:rPr>
              <a:t>the three preceding observations fairly well</a:t>
            </a:r>
            <a:r>
              <a:rPr lang="en-US" dirty="0" smtClean="0">
                <a:latin typeface="Times New Roman" panose="02020603050405020304" pitchFamily="18" charset="0"/>
                <a:cs typeface="Times New Roman" panose="02020603050405020304" pitchFamily="18" charset="0"/>
              </a:rPr>
              <a:t>.</a:t>
            </a:r>
          </a:p>
          <a:p>
            <a:pPr algn="just"/>
            <a:r>
              <a:rPr lang="en-US" dirty="0" smtClean="0">
                <a:latin typeface="Times New Roman" panose="02020603050405020304" pitchFamily="18" charset="0"/>
                <a:cs typeface="Times New Roman" panose="02020603050405020304" pitchFamily="18" charset="0"/>
              </a:rPr>
              <a:t>Since the above equation </a:t>
            </a:r>
            <a:r>
              <a:rPr lang="en-US" dirty="0">
                <a:latin typeface="Times New Roman" panose="02020603050405020304" pitchFamily="18" charset="0"/>
                <a:cs typeface="Times New Roman" panose="02020603050405020304" pitchFamily="18" charset="0"/>
              </a:rPr>
              <a:t>describes the experimental results well, we need to find the </a:t>
            </a:r>
            <a:r>
              <a:rPr lang="en-US" dirty="0" smtClean="0">
                <a:latin typeface="Times New Roman" panose="02020603050405020304" pitchFamily="18" charset="0"/>
                <a:cs typeface="Times New Roman" panose="02020603050405020304" pitchFamily="18" charset="0"/>
              </a:rPr>
              <a:t>kinetic </a:t>
            </a:r>
            <a:r>
              <a:rPr lang="en-US" dirty="0">
                <a:latin typeface="Times New Roman" panose="02020603050405020304" pitchFamily="18" charset="0"/>
                <a:cs typeface="Times New Roman" panose="02020603050405020304" pitchFamily="18" charset="0"/>
              </a:rPr>
              <a:t>mechanisms which support this equation</a:t>
            </a:r>
            <a:r>
              <a:rPr lang="en-US" dirty="0" smtClean="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Brown (1902) proposed that an enzyme forms a complex with its </a:t>
            </a:r>
            <a:r>
              <a:rPr lang="en-US" dirty="0" smtClean="0">
                <a:latin typeface="Times New Roman" panose="02020603050405020304" pitchFamily="18" charset="0"/>
                <a:cs typeface="Times New Roman" panose="02020603050405020304" pitchFamily="18" charset="0"/>
              </a:rPr>
              <a:t>substrate</a:t>
            </a:r>
            <a:r>
              <a:rPr lang="en-US" dirty="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0" indent="0">
              <a:buNone/>
            </a:pPr>
            <a:r>
              <a:rPr lang="en-US" dirty="0"/>
              <a:t> </a:t>
            </a:r>
            <a:r>
              <a:rPr lang="en-US" dirty="0" smtClean="0"/>
              <a:t>      </a:t>
            </a:r>
            <a:endParaRPr lang="en-US" dirty="0"/>
          </a:p>
        </p:txBody>
      </p:sp>
      <p:pic>
        <p:nvPicPr>
          <p:cNvPr id="5" name="Picture 4"/>
          <p:cNvPicPr>
            <a:picLocks noChangeAspect="1"/>
          </p:cNvPicPr>
          <p:nvPr/>
        </p:nvPicPr>
        <p:blipFill>
          <a:blip r:embed="rId3" cstate="print"/>
          <a:stretch>
            <a:fillRect/>
          </a:stretch>
        </p:blipFill>
        <p:spPr>
          <a:xfrm>
            <a:off x="4953000" y="5630779"/>
            <a:ext cx="2667000" cy="1074821"/>
          </a:xfrm>
          <a:prstGeom prst="rect">
            <a:avLst/>
          </a:prstGeom>
        </p:spPr>
      </p:pic>
      <p:sp>
        <p:nvSpPr>
          <p:cNvPr id="2" name="Date Placeholder 1"/>
          <p:cNvSpPr>
            <a:spLocks noGrp="1"/>
          </p:cNvSpPr>
          <p:nvPr>
            <p:ph type="dt" sz="half" idx="10"/>
          </p:nvPr>
        </p:nvSpPr>
        <p:spPr/>
        <p:txBody>
          <a:bodyPr/>
          <a:lstStyle/>
          <a:p>
            <a:fld id="{0333F020-3D20-4DBC-AC23-9F1F16052365}" type="datetime1">
              <a:rPr lang="en-US" smtClean="0">
                <a:solidFill>
                  <a:prstClr val="black">
                    <a:tint val="75000"/>
                  </a:prstClr>
                </a:solidFill>
              </a:rPr>
              <a:t>5/2/2020</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20</a:t>
            </a:fld>
            <a:endParaRPr lang="en-US">
              <a:solidFill>
                <a:prstClr val="black">
                  <a:tint val="75000"/>
                </a:prstClr>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470868138"/>
              </p:ext>
            </p:extLst>
          </p:nvPr>
        </p:nvGraphicFramePr>
        <p:xfrm>
          <a:off x="2667000" y="1295399"/>
          <a:ext cx="3300413" cy="990601"/>
        </p:xfrm>
        <a:graphic>
          <a:graphicData uri="http://schemas.openxmlformats.org/presentationml/2006/ole">
            <mc:AlternateContent xmlns:mc="http://schemas.openxmlformats.org/markup-compatibility/2006">
              <mc:Choice xmlns:v="urn:schemas-microsoft-com:vml" Requires="v">
                <p:oleObj spid="_x0000_s1308" name="Equation" r:id="rId4" imgW="850680" imgH="431640" progId="Equation.3">
                  <p:embed/>
                </p:oleObj>
              </mc:Choice>
              <mc:Fallback>
                <p:oleObj name="Equation" r:id="rId4" imgW="850680" imgH="431640" progId="Equation.3">
                  <p:embed/>
                  <p:pic>
                    <p:nvPicPr>
                      <p:cNvPr id="0" name="Object 7"/>
                      <p:cNvPicPr>
                        <a:picLocks noChangeAspect="1" noChangeArrowheads="1"/>
                      </p:cNvPicPr>
                      <p:nvPr/>
                    </p:nvPicPr>
                    <p:blipFill>
                      <a:blip r:embed="rId5"/>
                      <a:srcRect/>
                      <a:stretch>
                        <a:fillRect/>
                      </a:stretch>
                    </p:blipFill>
                    <p:spPr bwMode="auto">
                      <a:xfrm>
                        <a:off x="2667000" y="1295399"/>
                        <a:ext cx="3300413" cy="99060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28031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09077"/>
            <a:ext cx="7886700" cy="5767889"/>
          </a:xfrm>
        </p:spPr>
        <p:txBody>
          <a:bodyPr>
            <a:normAutofit fontScale="92500" lnSpcReduction="10000"/>
          </a:bodyPr>
          <a:lstStyle/>
          <a:p>
            <a:pPr algn="just"/>
            <a:r>
              <a:rPr lang="en-US" dirty="0">
                <a:latin typeface="Times New Roman" panose="02020603050405020304" pitchFamily="18" charset="0"/>
                <a:cs typeface="Times New Roman" panose="02020603050405020304" pitchFamily="18" charset="0"/>
              </a:rPr>
              <a:t>One of the original theories to account for the formation of the </a:t>
            </a:r>
            <a:r>
              <a:rPr lang="en-US" dirty="0" smtClean="0">
                <a:latin typeface="Times New Roman" panose="02020603050405020304" pitchFamily="18" charset="0"/>
                <a:cs typeface="Times New Roman" panose="02020603050405020304" pitchFamily="18" charset="0"/>
              </a:rPr>
              <a:t>enzyme-substrate complex </a:t>
            </a:r>
            <a:r>
              <a:rPr lang="en-US" dirty="0">
                <a:latin typeface="Times New Roman" panose="02020603050405020304" pitchFamily="18" charset="0"/>
                <a:cs typeface="Times New Roman" panose="02020603050405020304" pitchFamily="18" charset="0"/>
              </a:rPr>
              <a:t>is the </a:t>
            </a:r>
            <a:r>
              <a:rPr lang="en-US" dirty="0" smtClean="0">
                <a:latin typeface="Times New Roman" panose="02020603050405020304" pitchFamily="18" charset="0"/>
                <a:cs typeface="Times New Roman" panose="02020603050405020304" pitchFamily="18" charset="0"/>
              </a:rPr>
              <a:t>“lock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key” </a:t>
            </a:r>
            <a:r>
              <a:rPr lang="en-US" dirty="0">
                <a:latin typeface="Times New Roman" panose="02020603050405020304" pitchFamily="18" charset="0"/>
                <a:cs typeface="Times New Roman" panose="02020603050405020304" pitchFamily="18" charset="0"/>
              </a:rPr>
              <a:t>theory</a:t>
            </a:r>
            <a:r>
              <a:rPr lang="en-US" dirty="0" smtClean="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The main concept of </a:t>
            </a: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hypothesis is that there is a topographical, structural compatibility </a:t>
            </a:r>
            <a:r>
              <a:rPr lang="en-US" dirty="0" smtClean="0">
                <a:latin typeface="Times New Roman" panose="02020603050405020304" pitchFamily="18" charset="0"/>
                <a:cs typeface="Times New Roman" panose="02020603050405020304" pitchFamily="18" charset="0"/>
              </a:rPr>
              <a:t>between </a:t>
            </a:r>
            <a:r>
              <a:rPr lang="en-US" dirty="0">
                <a:latin typeface="Times New Roman" panose="02020603050405020304" pitchFamily="18" charset="0"/>
                <a:cs typeface="Times New Roman" panose="02020603050405020304" pitchFamily="18" charset="0"/>
              </a:rPr>
              <a:t>an enzyme and a substrate which optimally favors the recognition of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substrate as shown in </a:t>
            </a:r>
            <a:r>
              <a:rPr lang="en-US" dirty="0" smtClean="0">
                <a:latin typeface="Times New Roman" panose="02020603050405020304" pitchFamily="18" charset="0"/>
                <a:cs typeface="Times New Roman" panose="02020603050405020304" pitchFamily="18" charset="0"/>
              </a:rPr>
              <a:t>Figure below</a:t>
            </a:r>
          </a:p>
          <a:p>
            <a:pPr algn="just"/>
            <a:endParaRPr lang="en-US" dirty="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reaction rate equation can be derived from the preceding mechanism </a:t>
            </a:r>
            <a:r>
              <a:rPr lang="en-US" dirty="0" smtClean="0">
                <a:latin typeface="Times New Roman" panose="02020603050405020304" pitchFamily="18" charset="0"/>
                <a:cs typeface="Times New Roman" panose="02020603050405020304" pitchFamily="18" charset="0"/>
              </a:rPr>
              <a:t>based </a:t>
            </a:r>
            <a:r>
              <a:rPr lang="en-US" dirty="0">
                <a:latin typeface="Times New Roman" panose="02020603050405020304" pitchFamily="18" charset="0"/>
                <a:cs typeface="Times New Roman" panose="02020603050405020304" pitchFamily="18" charset="0"/>
              </a:rPr>
              <a:t>on the following assumptions: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fld id="{0091E315-C2DC-43F4-8A82-A77A1E031C99}" type="datetime1">
              <a:rPr lang="en-US" smtClean="0">
                <a:solidFill>
                  <a:prstClr val="black">
                    <a:tint val="75000"/>
                  </a:prstClr>
                </a:solidFill>
              </a:rPr>
              <a:t>5/2/2020</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21</a:t>
            </a:fld>
            <a:endParaRPr lang="en-US" dirty="0">
              <a:solidFill>
                <a:prstClr val="black">
                  <a:tint val="75000"/>
                </a:prstClr>
              </a:solidFill>
            </a:endParaRPr>
          </a:p>
        </p:txBody>
      </p:sp>
      <p:pic>
        <p:nvPicPr>
          <p:cNvPr id="8" name="Picture 7"/>
          <p:cNvPicPr>
            <a:picLocks noChangeAspect="1"/>
          </p:cNvPicPr>
          <p:nvPr/>
        </p:nvPicPr>
        <p:blipFill>
          <a:blip r:embed="rId2" cstate="print"/>
          <a:stretch>
            <a:fillRect/>
          </a:stretch>
        </p:blipFill>
        <p:spPr>
          <a:xfrm>
            <a:off x="1828800" y="2819400"/>
            <a:ext cx="4876800" cy="2046621"/>
          </a:xfrm>
          <a:prstGeom prst="rect">
            <a:avLst/>
          </a:prstGeom>
        </p:spPr>
      </p:pic>
    </p:spTree>
    <p:extLst>
      <p:ext uri="{BB962C8B-B14F-4D97-AF65-F5344CB8AC3E}">
        <p14:creationId xmlns:p14="http://schemas.microsoft.com/office/powerpoint/2010/main" val="523257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93295"/>
            <a:ext cx="7886700" cy="5683668"/>
          </a:xfrm>
        </p:spPr>
        <p:txBody>
          <a:bodyPr/>
          <a:lstStyle/>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The total enzyme concentration stays constant during the reaction, that </a:t>
            </a:r>
            <a:r>
              <a:rPr lang="en-US" dirty="0" smtClean="0">
                <a:latin typeface="Times New Roman" panose="02020603050405020304" pitchFamily="18" charset="0"/>
                <a:cs typeface="Times New Roman" panose="02020603050405020304" pitchFamily="18" charset="0"/>
              </a:rPr>
              <a:t>is: </a:t>
            </a:r>
          </a:p>
          <a:p>
            <a:pPr marL="514350" indent="-514350" algn="just">
              <a:buFont typeface="+mj-lt"/>
              <a:buAutoNum type="arabicPeriod"/>
            </a:pPr>
            <a:endParaRPr lang="en-US" dirty="0" smtClean="0">
              <a:latin typeface="Times New Roman" panose="02020603050405020304" pitchFamily="18" charset="0"/>
              <a:cs typeface="Times New Roman" panose="02020603050405020304" pitchFamily="18" charset="0"/>
            </a:endParaRPr>
          </a:p>
          <a:p>
            <a:pPr marL="514350" indent="-514350" algn="just">
              <a:buFont typeface="+mj-lt"/>
              <a:buAutoNum type="arabicPeriod"/>
            </a:pPr>
            <a:endParaRPr lang="en-US" dirty="0" smtClean="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amount of an enzyme is very small compared to the amount of </a:t>
            </a:r>
            <a:r>
              <a:rPr lang="en-US" dirty="0" smtClean="0">
                <a:latin typeface="Times New Roman" panose="02020603050405020304" pitchFamily="18" charset="0"/>
                <a:cs typeface="Times New Roman" panose="02020603050405020304" pitchFamily="18" charset="0"/>
              </a:rPr>
              <a:t>substrate. Therefore</a:t>
            </a:r>
            <a:r>
              <a:rPr lang="en-US" dirty="0">
                <a:latin typeface="Times New Roman" panose="02020603050405020304" pitchFamily="18" charset="0"/>
                <a:cs typeface="Times New Roman" panose="02020603050405020304" pitchFamily="18" charset="0"/>
              </a:rPr>
              <a:t>, the formation of the enzyme-substrate complex </a:t>
            </a:r>
            <a:r>
              <a:rPr lang="en-US" dirty="0" smtClean="0">
                <a:latin typeface="Times New Roman" panose="02020603050405020304" pitchFamily="18" charset="0"/>
                <a:cs typeface="Times New Roman" panose="02020603050405020304" pitchFamily="18" charset="0"/>
              </a:rPr>
              <a:t>does </a:t>
            </a:r>
            <a:r>
              <a:rPr lang="en-US" dirty="0">
                <a:latin typeface="Times New Roman" panose="02020603050405020304" pitchFamily="18" charset="0"/>
                <a:cs typeface="Times New Roman" panose="02020603050405020304" pitchFamily="18" charset="0"/>
              </a:rPr>
              <a:t>not significantly deplete the substrate</a:t>
            </a:r>
            <a:r>
              <a:rPr lang="en-US" dirty="0" smtClean="0">
                <a:latin typeface="Times New Roman" panose="02020603050405020304" pitchFamily="18" charset="0"/>
                <a:cs typeface="Times New Roman" panose="02020603050405020304" pitchFamily="18" charset="0"/>
              </a:rPr>
              <a:t>.</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The product concentration is so low that product inhibition may be </a:t>
            </a:r>
            <a:r>
              <a:rPr lang="en-US" dirty="0" smtClean="0">
                <a:latin typeface="Times New Roman" panose="02020603050405020304" pitchFamily="18" charset="0"/>
                <a:cs typeface="Times New Roman" panose="02020603050405020304" pitchFamily="18" charset="0"/>
              </a:rPr>
              <a:t>considered </a:t>
            </a:r>
            <a:r>
              <a:rPr lang="en-US" dirty="0">
                <a:latin typeface="Times New Roman" panose="02020603050405020304" pitchFamily="18" charset="0"/>
                <a:cs typeface="Times New Roman" panose="02020603050405020304" pitchFamily="18" charset="0"/>
              </a:rPr>
              <a:t>negligible. </a:t>
            </a:r>
          </a:p>
        </p:txBody>
      </p:sp>
      <p:sp>
        <p:nvSpPr>
          <p:cNvPr id="2" name="Date Placeholder 1"/>
          <p:cNvSpPr>
            <a:spLocks noGrp="1"/>
          </p:cNvSpPr>
          <p:nvPr>
            <p:ph type="dt" sz="half" idx="10"/>
          </p:nvPr>
        </p:nvSpPr>
        <p:spPr/>
        <p:txBody>
          <a:bodyPr/>
          <a:lstStyle/>
          <a:p>
            <a:fld id="{2C95B998-FCBD-413B-B72D-F2EBE31787C5}" type="datetime1">
              <a:rPr lang="en-US" smtClean="0">
                <a:solidFill>
                  <a:prstClr val="black">
                    <a:tint val="75000"/>
                  </a:prstClr>
                </a:solidFill>
              </a:rPr>
              <a:t>5/2/2020</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B48CD23-0D50-4559-82D2-69929C27B591}" type="slidenum">
              <a:rPr lang="en-US" smtClean="0">
                <a:solidFill>
                  <a:prstClr val="black">
                    <a:tint val="75000"/>
                  </a:prstClr>
                </a:solidFill>
              </a:rPr>
              <a:pPr/>
              <a:t>22</a:t>
            </a:fld>
            <a:endParaRPr lang="en-US">
              <a:solidFill>
                <a:prstClr val="black">
                  <a:tint val="75000"/>
                </a:prstClr>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53081282"/>
              </p:ext>
            </p:extLst>
          </p:nvPr>
        </p:nvGraphicFramePr>
        <p:xfrm>
          <a:off x="2438400" y="1600200"/>
          <a:ext cx="3048000" cy="457200"/>
        </p:xfrm>
        <a:graphic>
          <a:graphicData uri="http://schemas.openxmlformats.org/presentationml/2006/ole">
            <mc:AlternateContent xmlns:mc="http://schemas.openxmlformats.org/markup-compatibility/2006">
              <mc:Choice xmlns:v="urn:schemas-microsoft-com:vml" Requires="v">
                <p:oleObj spid="_x0000_s2329" name="Equation" r:id="rId3" imgW="1091880" imgH="203040" progId="Equation.3">
                  <p:embed/>
                </p:oleObj>
              </mc:Choice>
              <mc:Fallback>
                <p:oleObj name="Equation" r:id="rId3" imgW="1091880" imgH="203040" progId="Equation.3">
                  <p:embed/>
                  <p:pic>
                    <p:nvPicPr>
                      <p:cNvPr id="0" name="Object 6"/>
                      <p:cNvPicPr>
                        <a:picLocks noChangeAspect="1" noChangeArrowheads="1"/>
                      </p:cNvPicPr>
                      <p:nvPr/>
                    </p:nvPicPr>
                    <p:blipFill>
                      <a:blip r:embed="rId4"/>
                      <a:srcRect/>
                      <a:stretch>
                        <a:fillRect/>
                      </a:stretch>
                    </p:blipFill>
                    <p:spPr bwMode="auto">
                      <a:xfrm>
                        <a:off x="2438400" y="1600200"/>
                        <a:ext cx="3048000" cy="4572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106450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ts val="1000"/>
              </a:spcBef>
            </a:pPr>
            <a:r>
              <a:rPr lang="en-US" sz="3600" b="1" dirty="0" smtClean="0">
                <a:solidFill>
                  <a:prstClr val="black"/>
                </a:solidFill>
                <a:latin typeface="Times New Roman" panose="02020603050405020304" pitchFamily="18" charset="0"/>
                <a:ea typeface="+mn-ea"/>
                <a:cs typeface="Times New Roman" panose="02020603050405020304" pitchFamily="18" charset="0"/>
              </a:rPr>
              <a:t>Michaelis-Menten</a:t>
            </a:r>
            <a:endParaRPr lang="en-US" sz="3600" dirty="0"/>
          </a:p>
        </p:txBody>
      </p:sp>
      <p:sp>
        <p:nvSpPr>
          <p:cNvPr id="3" name="Content Placeholder 2"/>
          <p:cNvSpPr>
            <a:spLocks noGrp="1"/>
          </p:cNvSpPr>
          <p:nvPr>
            <p:ph idx="1"/>
          </p:nvPr>
        </p:nvSpPr>
        <p:spPr/>
        <p:txBody>
          <a:bodyPr/>
          <a:lstStyle/>
          <a:p>
            <a:pPr lvl="0" algn="just"/>
            <a:r>
              <a:rPr lang="en-US" dirty="0">
                <a:solidFill>
                  <a:prstClr val="black"/>
                </a:solidFill>
                <a:latin typeface="Times New Roman" panose="02020603050405020304" pitchFamily="18" charset="0"/>
                <a:cs typeface="Times New Roman" panose="02020603050405020304" pitchFamily="18" charset="0"/>
              </a:rPr>
              <a:t>It is assumed that the product-releasing step, is much slower than the reversible reaction, and the slow step determines the rate, while the other is at equilibrium. </a:t>
            </a:r>
          </a:p>
          <a:p>
            <a:pPr lvl="0"/>
            <a:r>
              <a:rPr lang="en-US" b="1" dirty="0">
                <a:solidFill>
                  <a:prstClr val="black"/>
                </a:solidFill>
                <a:latin typeface="Times New Roman" panose="02020603050405020304" pitchFamily="18" charset="0"/>
                <a:cs typeface="Times New Roman" panose="02020603050405020304" pitchFamily="18" charset="0"/>
              </a:rPr>
              <a:t>The rapid equilibrium </a:t>
            </a:r>
            <a:r>
              <a:rPr lang="en-US" b="1" dirty="0" smtClean="0">
                <a:solidFill>
                  <a:prstClr val="black"/>
                </a:solidFill>
                <a:latin typeface="Times New Roman" panose="02020603050405020304" pitchFamily="18" charset="0"/>
                <a:cs typeface="Times New Roman" panose="02020603050405020304" pitchFamily="18" charset="0"/>
              </a:rPr>
              <a:t>assumption</a:t>
            </a:r>
            <a:r>
              <a:rPr lang="en-US" dirty="0" smtClean="0">
                <a:solidFill>
                  <a:prstClr val="black"/>
                </a:solidFill>
                <a:latin typeface="Times New Roman" panose="02020603050405020304" pitchFamily="18" charset="0"/>
                <a:cs typeface="Times New Roman" panose="02020603050405020304" pitchFamily="18" charset="0"/>
              </a:rPr>
              <a:t>: Assumes </a:t>
            </a:r>
            <a:r>
              <a:rPr lang="en-US" dirty="0">
                <a:solidFill>
                  <a:prstClr val="black"/>
                </a:solidFill>
                <a:latin typeface="Times New Roman" panose="02020603050405020304" pitchFamily="18" charset="0"/>
                <a:cs typeface="Times New Roman" panose="02020603050405020304" pitchFamily="18" charset="0"/>
              </a:rPr>
              <a:t>a rapid equilibrium between the enzyme and substrate to form an [ES] complex</a:t>
            </a:r>
            <a:r>
              <a:rPr lang="en-US" dirty="0">
                <a:solidFill>
                  <a:prstClr val="black"/>
                </a:solidFill>
              </a:rPr>
              <a:t>. </a:t>
            </a:r>
          </a:p>
          <a:p>
            <a:pPr marL="0" lvl="0" indent="0" algn="just">
              <a:buNone/>
            </a:pPr>
            <a:endParaRPr lang="en-US" dirty="0">
              <a:solidFill>
                <a:prstClr val="black"/>
              </a:solidFill>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97B6D529-6E76-471C-B893-CADC9B72EA4B}"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14148788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8650" y="372979"/>
            <a:ext cx="7886700" cy="5803984"/>
          </a:xfrm>
        </p:spPr>
        <p:txBody>
          <a:bodyPr>
            <a:normAutofit/>
          </a:bodyPr>
          <a:lstStyle/>
          <a:p>
            <a:r>
              <a:rPr lang="en-US" dirty="0">
                <a:latin typeface="Times New Roman" panose="02020603050405020304" pitchFamily="18" charset="0"/>
                <a:cs typeface="Times New Roman" panose="02020603050405020304" pitchFamily="18" charset="0"/>
              </a:rPr>
              <a:t>If the slower </a:t>
            </a:r>
            <a:r>
              <a:rPr lang="en-US" dirty="0" smtClean="0">
                <a:latin typeface="Times New Roman" panose="02020603050405020304" pitchFamily="18" charset="0"/>
                <a:cs typeface="Times New Roman" panose="02020603050405020304" pitchFamily="18" charset="0"/>
              </a:rPr>
              <a:t>reaction </a:t>
            </a:r>
            <a:r>
              <a:rPr lang="en-US" dirty="0">
                <a:latin typeface="Times New Roman" panose="02020603050405020304" pitchFamily="18" charset="0"/>
                <a:cs typeface="Times New Roman" panose="02020603050405020304" pitchFamily="18" charset="0"/>
              </a:rPr>
              <a:t>determines the overall rate of </a:t>
            </a:r>
            <a:r>
              <a:rPr lang="en-US" dirty="0" smtClean="0">
                <a:latin typeface="Times New Roman" panose="02020603050405020304" pitchFamily="18" charset="0"/>
                <a:cs typeface="Times New Roman" panose="02020603050405020304" pitchFamily="18" charset="0"/>
              </a:rPr>
              <a:t>reaction, then the rate </a:t>
            </a:r>
            <a:r>
              <a:rPr lang="en-US" dirty="0">
                <a:latin typeface="Times New Roman" panose="02020603050405020304" pitchFamily="18" charset="0"/>
                <a:cs typeface="Times New Roman" panose="02020603050405020304" pitchFamily="18" charset="0"/>
              </a:rPr>
              <a:t>of product </a:t>
            </a:r>
            <a:r>
              <a:rPr lang="en-US" dirty="0" smtClean="0">
                <a:latin typeface="Times New Roman" panose="02020603050405020304" pitchFamily="18" charset="0"/>
                <a:cs typeface="Times New Roman" panose="02020603050405020304" pitchFamily="18" charset="0"/>
              </a:rPr>
              <a:t>formation:</a:t>
            </a:r>
          </a:p>
          <a:p>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concentration of the enzyme-substrate </a:t>
            </a:r>
            <a:r>
              <a:rPr lang="en-US" dirty="0" smtClean="0">
                <a:latin typeface="Times New Roman" panose="02020603050405020304" pitchFamily="18" charset="0"/>
                <a:cs typeface="Times New Roman" panose="02020603050405020304" pitchFamily="18" charset="0"/>
              </a:rPr>
              <a:t>complex [ES], </a:t>
            </a:r>
            <a:r>
              <a:rPr lang="en-US" dirty="0">
                <a:latin typeface="Times New Roman" panose="02020603050405020304" pitchFamily="18" charset="0"/>
                <a:cs typeface="Times New Roman" panose="02020603050405020304" pitchFamily="18" charset="0"/>
              </a:rPr>
              <a:t>can be related to the substrate concentration </a:t>
            </a:r>
            <a:r>
              <a:rPr lang="en-US" dirty="0" smtClean="0">
                <a:latin typeface="Times New Roman" panose="02020603050405020304" pitchFamily="18" charset="0"/>
                <a:cs typeface="Times New Roman" panose="02020603050405020304" pitchFamily="18" charset="0"/>
              </a:rPr>
              <a:t>[S]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free-enzyme concentration </a:t>
            </a:r>
            <a:r>
              <a:rPr lang="en-US" dirty="0" smtClean="0">
                <a:latin typeface="Times New Roman" panose="02020603050405020304" pitchFamily="18" charset="0"/>
                <a:cs typeface="Times New Roman" panose="02020603050405020304" pitchFamily="18" charset="0"/>
              </a:rPr>
              <a:t>[E] </a:t>
            </a:r>
            <a:r>
              <a:rPr lang="en-US" dirty="0">
                <a:latin typeface="Times New Roman" panose="02020603050405020304" pitchFamily="18" charset="0"/>
                <a:cs typeface="Times New Roman" panose="02020603050405020304" pitchFamily="18" charset="0"/>
              </a:rPr>
              <a:t>from the assumption that the first reversible </a:t>
            </a:r>
            <a:r>
              <a:rPr lang="en-US" dirty="0" smtClean="0">
                <a:latin typeface="Times New Roman" panose="02020603050405020304" pitchFamily="18" charset="0"/>
                <a:cs typeface="Times New Roman" panose="02020603050405020304" pitchFamily="18" charset="0"/>
              </a:rPr>
              <a:t>reaction is </a:t>
            </a:r>
            <a:r>
              <a:rPr lang="en-US" dirty="0">
                <a:latin typeface="Times New Roman" panose="02020603050405020304" pitchFamily="18" charset="0"/>
                <a:cs typeface="Times New Roman" panose="02020603050405020304" pitchFamily="18" charset="0"/>
              </a:rPr>
              <a:t>in equilibrium. Then, the forward reaction is equal to the </a:t>
            </a:r>
            <a:r>
              <a:rPr lang="en-US" dirty="0" smtClean="0">
                <a:latin typeface="Times New Roman" panose="02020603050405020304" pitchFamily="18" charset="0"/>
                <a:cs typeface="Times New Roman" panose="02020603050405020304" pitchFamily="18" charset="0"/>
              </a:rPr>
              <a:t>reverse </a:t>
            </a:r>
            <a:r>
              <a:rPr lang="en-US" dirty="0">
                <a:latin typeface="Times New Roman" panose="02020603050405020304" pitchFamily="18" charset="0"/>
                <a:cs typeface="Times New Roman" panose="02020603050405020304" pitchFamily="18" charset="0"/>
              </a:rPr>
              <a:t>reaction so that </a:t>
            </a: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K</a:t>
            </a:r>
            <a:r>
              <a:rPr lang="en-US" baseline="-250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[E][S]=K</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[ES]</a:t>
            </a:r>
            <a:endParaRPr lang="en-US" dirty="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fld id="{1F55FF99-684D-41EE-86B5-D3A5E675638D}" type="datetime1">
              <a:rPr lang="en-US" smtClean="0">
                <a:solidFill>
                  <a:prstClr val="black">
                    <a:tint val="75000"/>
                  </a:prstClr>
                </a:solidFill>
              </a:rPr>
              <a:t>5/2/2020</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5B48CD23-0D50-4559-82D2-69929C27B591}" type="slidenum">
              <a:rPr lang="en-US" smtClean="0">
                <a:solidFill>
                  <a:prstClr val="black">
                    <a:tint val="75000"/>
                  </a:prstClr>
                </a:solidFill>
              </a:rPr>
              <a:pPr/>
              <a:t>24</a:t>
            </a:fld>
            <a:endParaRPr lang="en-US">
              <a:solidFill>
                <a:prstClr val="black">
                  <a:tint val="75000"/>
                </a:prstClr>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959280758"/>
              </p:ext>
            </p:extLst>
          </p:nvPr>
        </p:nvGraphicFramePr>
        <p:xfrm>
          <a:off x="2286000" y="1447799"/>
          <a:ext cx="2362200" cy="762001"/>
        </p:xfrm>
        <a:graphic>
          <a:graphicData uri="http://schemas.openxmlformats.org/presentationml/2006/ole">
            <mc:AlternateContent xmlns:mc="http://schemas.openxmlformats.org/markup-compatibility/2006">
              <mc:Choice xmlns:v="urn:schemas-microsoft-com:vml" Requires="v">
                <p:oleObj spid="_x0000_s3610" name="Equation" r:id="rId3" imgW="1168200" imgH="393480" progId="Equation.3">
                  <p:embed/>
                </p:oleObj>
              </mc:Choice>
              <mc:Fallback>
                <p:oleObj name="Equation" r:id="rId3" imgW="1168200" imgH="393480" progId="Equation.3">
                  <p:embed/>
                  <p:pic>
                    <p:nvPicPr>
                      <p:cNvPr id="0" name="Object 4"/>
                      <p:cNvPicPr>
                        <a:picLocks noChangeAspect="1" noChangeArrowheads="1"/>
                      </p:cNvPicPr>
                      <p:nvPr/>
                    </p:nvPicPr>
                    <p:blipFill>
                      <a:blip r:embed="rId4"/>
                      <a:srcRect/>
                      <a:stretch>
                        <a:fillRect/>
                      </a:stretch>
                    </p:blipFill>
                    <p:spPr bwMode="auto">
                      <a:xfrm>
                        <a:off x="2286000" y="1447799"/>
                        <a:ext cx="2362200" cy="762001"/>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214364088"/>
              </p:ext>
            </p:extLst>
          </p:nvPr>
        </p:nvGraphicFramePr>
        <p:xfrm>
          <a:off x="2667000" y="5562600"/>
          <a:ext cx="2819400" cy="457200"/>
        </p:xfrm>
        <a:graphic>
          <a:graphicData uri="http://schemas.openxmlformats.org/presentationml/2006/ole">
            <mc:AlternateContent xmlns:mc="http://schemas.openxmlformats.org/markup-compatibility/2006">
              <mc:Choice xmlns:v="urn:schemas-microsoft-com:vml" Requires="v">
                <p:oleObj spid="_x0000_s3611" name="Equation" r:id="rId5" imgW="1091880" imgH="203040" progId="Equation.3">
                  <p:embed/>
                </p:oleObj>
              </mc:Choice>
              <mc:Fallback>
                <p:oleObj name="Equation" r:id="rId5" imgW="1091880" imgH="2030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5562600"/>
                        <a:ext cx="2819400" cy="4572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130883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4"/>
          <p:cNvSpPr>
            <a:spLocks noGrp="1" noChangeArrowheads="1"/>
          </p:cNvSpPr>
          <p:nvPr>
            <p:ph type="title"/>
          </p:nvPr>
        </p:nvSpPr>
        <p:spPr/>
        <p:txBody>
          <a:bodyPr/>
          <a:lstStyle/>
          <a:p>
            <a:pPr algn="l" eaLnBrk="1" hangingPunct="1"/>
            <a:r>
              <a:rPr lang="en-US" sz="3600" b="1" dirty="0">
                <a:solidFill>
                  <a:prstClr val="black"/>
                </a:solidFill>
                <a:latin typeface="Times New Roman" panose="02020603050405020304" pitchFamily="18" charset="0"/>
                <a:cs typeface="Times New Roman" panose="02020603050405020304" pitchFamily="18" charset="0"/>
              </a:rPr>
              <a:t>Michaelis-Menten</a:t>
            </a:r>
            <a:endParaRPr lang="en-US" altLang="en-US" sz="3600" dirty="0" smtClean="0"/>
          </a:p>
        </p:txBody>
      </p:sp>
      <p:sp>
        <p:nvSpPr>
          <p:cNvPr id="10243" name="Rectangle 3"/>
          <p:cNvSpPr>
            <a:spLocks noGrp="1" noChangeArrowheads="1"/>
          </p:cNvSpPr>
          <p:nvPr>
            <p:ph type="body" sz="half" idx="1"/>
          </p:nvPr>
        </p:nvSpPr>
        <p:spPr>
          <a:xfrm>
            <a:off x="457200" y="1600200"/>
            <a:ext cx="8229600" cy="4525963"/>
          </a:xfrm>
        </p:spPr>
        <p:txBody>
          <a:bodyPr/>
          <a:lstStyle/>
          <a:p>
            <a:pPr algn="just" eaLnBrk="1" hangingPunct="1">
              <a:buFont typeface="Arial" panose="020B0604020202020204" pitchFamily="34" charset="0"/>
              <a:buChar char="•"/>
            </a:pPr>
            <a:r>
              <a:rPr lang="en-US" altLang="en-US" sz="2800" dirty="0" smtClean="0">
                <a:latin typeface="Times New Roman" panose="02020603050405020304" pitchFamily="18" charset="0"/>
                <a:cs typeface="Times New Roman" panose="02020603050405020304" pitchFamily="18" charset="0"/>
              </a:rPr>
              <a:t>The equilibrium constant       can be expressed by the following equation in a dilute system.</a:t>
            </a:r>
          </a:p>
          <a:p>
            <a:pPr eaLnBrk="1" hangingPunct="1"/>
            <a:endParaRPr lang="en-US" altLang="en-US" sz="2800" dirty="0" smtClean="0"/>
          </a:p>
        </p:txBody>
      </p:sp>
      <p:graphicFrame>
        <p:nvGraphicFramePr>
          <p:cNvPr id="10244" name="Object 4"/>
          <p:cNvGraphicFramePr>
            <a:graphicFrameLocks noGrp="1" noChangeAspect="1"/>
          </p:cNvGraphicFramePr>
          <p:nvPr>
            <p:ph sz="quarter" idx="2"/>
            <p:extLst>
              <p:ext uri="{D42A27DB-BD31-4B8C-83A1-F6EECF244321}">
                <p14:modId xmlns:p14="http://schemas.microsoft.com/office/powerpoint/2010/main" val="694321869"/>
              </p:ext>
            </p:extLst>
          </p:nvPr>
        </p:nvGraphicFramePr>
        <p:xfrm>
          <a:off x="2468563" y="4746625"/>
          <a:ext cx="2982912" cy="1135063"/>
        </p:xfrm>
        <a:graphic>
          <a:graphicData uri="http://schemas.openxmlformats.org/presentationml/2006/ole">
            <mc:AlternateContent xmlns:mc="http://schemas.openxmlformats.org/markup-compatibility/2006">
              <mc:Choice xmlns:v="urn:schemas-microsoft-com:vml" Requires="v">
                <p:oleObj spid="_x0000_s4858" name="Equation" r:id="rId3" imgW="1168200" imgH="444240" progId="Equation.3">
                  <p:embed/>
                </p:oleObj>
              </mc:Choice>
              <mc:Fallback>
                <p:oleObj name="Equation" r:id="rId3" imgW="1168200" imgH="444240" progId="Equation.3">
                  <p:embed/>
                  <p:pic>
                    <p:nvPicPr>
                      <p:cNvPr id="0" name=""/>
                      <p:cNvPicPr>
                        <a:picLocks noChangeAspect="1" noChangeArrowheads="1"/>
                      </p:cNvPicPr>
                      <p:nvPr/>
                    </p:nvPicPr>
                    <p:blipFill>
                      <a:blip r:embed="rId4"/>
                      <a:srcRect/>
                      <a:stretch>
                        <a:fillRect/>
                      </a:stretch>
                    </p:blipFill>
                    <p:spPr bwMode="auto">
                      <a:xfrm>
                        <a:off x="2468563" y="4746625"/>
                        <a:ext cx="2982912"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5" name="Object 13"/>
          <p:cNvGraphicFramePr>
            <a:graphicFrameLocks noGrp="1" noChangeAspect="1"/>
          </p:cNvGraphicFramePr>
          <p:nvPr>
            <p:ph sz="quarter" idx="3"/>
            <p:extLst>
              <p:ext uri="{D42A27DB-BD31-4B8C-83A1-F6EECF244321}">
                <p14:modId xmlns:p14="http://schemas.microsoft.com/office/powerpoint/2010/main" val="269303712"/>
              </p:ext>
            </p:extLst>
          </p:nvPr>
        </p:nvGraphicFramePr>
        <p:xfrm>
          <a:off x="4495800" y="1524000"/>
          <a:ext cx="685800" cy="685800"/>
        </p:xfrm>
        <a:graphic>
          <a:graphicData uri="http://schemas.openxmlformats.org/presentationml/2006/ole">
            <mc:AlternateContent xmlns:mc="http://schemas.openxmlformats.org/markup-compatibility/2006">
              <mc:Choice xmlns:v="urn:schemas-microsoft-com:vml" Requires="v">
                <p:oleObj spid="_x0000_s4859" name="Equation" r:id="rId5" imgW="241200" imgH="241200" progId="Equation.3">
                  <p:embed/>
                </p:oleObj>
              </mc:Choice>
              <mc:Fallback>
                <p:oleObj name="Equation" r:id="rId5" imgW="241200" imgH="241200" progId="Equation.3">
                  <p:embed/>
                  <p:pic>
                    <p:nvPicPr>
                      <p:cNvPr id="0" name=""/>
                      <p:cNvPicPr>
                        <a:picLocks noChangeAspect="1" noChangeArrowheads="1"/>
                      </p:cNvPicPr>
                      <p:nvPr/>
                    </p:nvPicPr>
                    <p:blipFill>
                      <a:blip r:embed="rId6"/>
                      <a:srcRect/>
                      <a:stretch>
                        <a:fillRect/>
                      </a:stretch>
                    </p:blipFill>
                    <p:spPr bwMode="auto">
                      <a:xfrm>
                        <a:off x="4495800" y="1524000"/>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18"/>
          <p:cNvGraphicFramePr>
            <a:graphicFrameLocks noChangeAspect="1"/>
          </p:cNvGraphicFramePr>
          <p:nvPr>
            <p:extLst>
              <p:ext uri="{D42A27DB-BD31-4B8C-83A1-F6EECF244321}">
                <p14:modId xmlns:p14="http://schemas.microsoft.com/office/powerpoint/2010/main" val="3058627007"/>
              </p:ext>
            </p:extLst>
          </p:nvPr>
        </p:nvGraphicFramePr>
        <p:xfrm>
          <a:off x="4129088" y="3046413"/>
          <a:ext cx="2724150" cy="901700"/>
        </p:xfrm>
        <a:graphic>
          <a:graphicData uri="http://schemas.openxmlformats.org/presentationml/2006/ole">
            <mc:AlternateContent xmlns:mc="http://schemas.openxmlformats.org/markup-compatibility/2006">
              <mc:Choice xmlns:v="urn:schemas-microsoft-com:vml" Requires="v">
                <p:oleObj spid="_x0000_s4860" name="Equation" r:id="rId7" imgW="825480" imgH="203040" progId="Equation.3">
                  <p:embed/>
                </p:oleObj>
              </mc:Choice>
              <mc:Fallback>
                <p:oleObj name="Equation" r:id="rId7" imgW="825480" imgH="203040" progId="Equation.3">
                  <p:embed/>
                  <p:pic>
                    <p:nvPicPr>
                      <p:cNvPr id="0" name=""/>
                      <p:cNvPicPr>
                        <a:picLocks noChangeAspect="1" noChangeArrowheads="1"/>
                      </p:cNvPicPr>
                      <p:nvPr/>
                    </p:nvPicPr>
                    <p:blipFill>
                      <a:blip r:embed="rId8"/>
                      <a:srcRect/>
                      <a:stretch>
                        <a:fillRect/>
                      </a:stretch>
                    </p:blipFill>
                    <p:spPr bwMode="auto">
                      <a:xfrm>
                        <a:off x="4129088" y="3046413"/>
                        <a:ext cx="2724150" cy="901700"/>
                      </a:xfrm>
                      <a:prstGeom prst="rect">
                        <a:avLst/>
                      </a:prstGeom>
                      <a:noFill/>
                      <a:ln>
                        <a:noFill/>
                      </a:ln>
                      <a:extLst/>
                    </p:spPr>
                  </p:pic>
                </p:oleObj>
              </mc:Fallback>
            </mc:AlternateContent>
          </a:graphicData>
        </a:graphic>
      </p:graphicFrame>
      <p:sp>
        <p:nvSpPr>
          <p:cNvPr id="10247" name="Text Box 19"/>
          <p:cNvSpPr txBox="1">
            <a:spLocks noChangeArrowheads="1"/>
          </p:cNvSpPr>
          <p:nvPr/>
        </p:nvSpPr>
        <p:spPr bwMode="auto">
          <a:xfrm>
            <a:off x="2271713" y="3343275"/>
            <a:ext cx="92710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en-US" altLang="en-US" sz="2800" i="1" dirty="0" smtClean="0">
                <a:solidFill>
                  <a:srgbClr val="000000"/>
                </a:solidFill>
              </a:rPr>
              <a:t>E+S</a:t>
            </a:r>
          </a:p>
        </p:txBody>
      </p:sp>
      <p:sp>
        <p:nvSpPr>
          <p:cNvPr id="10248" name="Text Box 20"/>
          <p:cNvSpPr txBox="1">
            <a:spLocks noChangeArrowheads="1"/>
          </p:cNvSpPr>
          <p:nvPr/>
        </p:nvSpPr>
        <p:spPr bwMode="auto">
          <a:xfrm>
            <a:off x="3429000" y="3733800"/>
            <a:ext cx="4667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en-US" altLang="en-US" sz="1800" i="1" dirty="0" smtClean="0">
                <a:solidFill>
                  <a:srgbClr val="000000"/>
                </a:solidFill>
              </a:rPr>
              <a:t>K2</a:t>
            </a:r>
          </a:p>
        </p:txBody>
      </p:sp>
      <p:sp>
        <p:nvSpPr>
          <p:cNvPr id="10249" name="Text Box 21"/>
          <p:cNvSpPr txBox="1">
            <a:spLocks noChangeArrowheads="1"/>
          </p:cNvSpPr>
          <p:nvPr/>
        </p:nvSpPr>
        <p:spPr bwMode="auto">
          <a:xfrm>
            <a:off x="3465513" y="3048000"/>
            <a:ext cx="6175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en-US" altLang="en-US" sz="1800" i="1" dirty="0" smtClean="0">
                <a:solidFill>
                  <a:srgbClr val="000000"/>
                </a:solidFill>
              </a:rPr>
              <a:t>K1</a:t>
            </a:r>
          </a:p>
        </p:txBody>
      </p:sp>
      <p:sp>
        <p:nvSpPr>
          <p:cNvPr id="10250" name="Line 22"/>
          <p:cNvSpPr>
            <a:spLocks noChangeShapeType="1"/>
          </p:cNvSpPr>
          <p:nvPr/>
        </p:nvSpPr>
        <p:spPr bwMode="auto">
          <a:xfrm>
            <a:off x="3505200" y="3505200"/>
            <a:ext cx="446088"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mtClean="0">
              <a:solidFill>
                <a:srgbClr val="000000"/>
              </a:solidFill>
            </a:endParaRPr>
          </a:p>
        </p:txBody>
      </p:sp>
      <p:sp>
        <p:nvSpPr>
          <p:cNvPr id="10251" name="Line 23"/>
          <p:cNvSpPr>
            <a:spLocks noChangeShapeType="1"/>
          </p:cNvSpPr>
          <p:nvPr/>
        </p:nvSpPr>
        <p:spPr bwMode="auto">
          <a:xfrm>
            <a:off x="3505200" y="3657600"/>
            <a:ext cx="446088" cy="1588"/>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6786636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6"/>
          <p:cNvSpPr>
            <a:spLocks noGrp="1" noChangeArrowheads="1"/>
          </p:cNvSpPr>
          <p:nvPr>
            <p:ph type="title"/>
          </p:nvPr>
        </p:nvSpPr>
        <p:spPr/>
        <p:txBody>
          <a:bodyPr/>
          <a:lstStyle/>
          <a:p>
            <a:pPr algn="l" eaLnBrk="1" hangingPunct="1"/>
            <a:r>
              <a:rPr lang="en-US" sz="3600" b="1" dirty="0">
                <a:solidFill>
                  <a:prstClr val="black"/>
                </a:solidFill>
                <a:latin typeface="Times New Roman" panose="02020603050405020304" pitchFamily="18" charset="0"/>
                <a:cs typeface="Times New Roman" panose="02020603050405020304" pitchFamily="18" charset="0"/>
              </a:rPr>
              <a:t>Michaelis-Menten</a:t>
            </a:r>
            <a:endParaRPr lang="en-US" altLang="en-US" sz="3600" dirty="0" smtClean="0"/>
          </a:p>
        </p:txBody>
      </p:sp>
      <mc:AlternateContent xmlns:mc="http://schemas.openxmlformats.org/markup-compatibility/2006" xmlns:a14="http://schemas.microsoft.com/office/drawing/2010/main">
        <mc:Choice Requires="a14">
          <p:sp>
            <p:nvSpPr>
              <p:cNvPr id="11267" name="Rectangle 17"/>
              <p:cNvSpPr>
                <a:spLocks noGrp="1" noChangeArrowheads="1"/>
              </p:cNvSpPr>
              <p:nvPr>
                <p:ph type="body" idx="1"/>
              </p:nvPr>
            </p:nvSpPr>
            <p:spPr>
              <a:xfrm>
                <a:off x="457200" y="1371600"/>
                <a:ext cx="8229600" cy="4525963"/>
              </a:xfrm>
            </p:spPr>
            <p:txBody>
              <a:bodyPr/>
              <a:lstStyle/>
              <a:p>
                <a:pPr eaLnBrk="1" hangingPunct="1">
                  <a:lnSpc>
                    <a:spcPct val="90000"/>
                  </a:lnSpc>
                  <a:buFont typeface="Arial" panose="020B0604020202020204" pitchFamily="34" charset="0"/>
                  <a:buChar char="•"/>
                </a:pPr>
                <a:r>
                  <a:rPr lang="en-US" altLang="en-US" sz="2800" dirty="0" smtClean="0"/>
                  <a:t>Then rearrange the above equation,</a:t>
                </a:r>
              </a:p>
              <a:p>
                <a:pPr eaLnBrk="1" hangingPunct="1">
                  <a:lnSpc>
                    <a:spcPct val="90000"/>
                  </a:lnSpc>
                  <a:buFontTx/>
                  <a:buNone/>
                </a:pPr>
                <a:endParaRPr lang="en-US" altLang="en-US" sz="2800" dirty="0" smtClean="0"/>
              </a:p>
              <a:p>
                <a:pPr eaLnBrk="1" hangingPunct="1">
                  <a:lnSpc>
                    <a:spcPct val="90000"/>
                  </a:lnSpc>
                  <a:buFontTx/>
                  <a:buNone/>
                </a:pPr>
                <a:r>
                  <a:rPr lang="en-US" altLang="en-US" sz="2800" dirty="0" smtClean="0"/>
                  <a:t>                        [ES]= </a:t>
                </a:r>
                <a14:m>
                  <m:oMath xmlns:m="http://schemas.openxmlformats.org/officeDocument/2006/math">
                    <m:f>
                      <m:fPr>
                        <m:ctrlPr>
                          <a:rPr lang="en-US" altLang="en-US" sz="2800" i="1" smtClean="0">
                            <a:latin typeface="Cambria Math"/>
                          </a:rPr>
                        </m:ctrlPr>
                      </m:fPr>
                      <m:num>
                        <m:d>
                          <m:dPr>
                            <m:begChr m:val="["/>
                            <m:endChr m:val="]"/>
                            <m:ctrlPr>
                              <a:rPr lang="en-US" altLang="en-US" sz="2800" b="0" i="1" smtClean="0">
                                <a:latin typeface="Cambria Math"/>
                              </a:rPr>
                            </m:ctrlPr>
                          </m:dPr>
                          <m:e>
                            <m:r>
                              <a:rPr lang="en-US" altLang="en-US" sz="2800" b="0" i="1" smtClean="0">
                                <a:latin typeface="Cambria Math"/>
                              </a:rPr>
                              <m:t>𝐸</m:t>
                            </m:r>
                          </m:e>
                        </m:d>
                        <m:r>
                          <a:rPr lang="en-US" altLang="en-US" sz="2800" b="0" i="1" smtClean="0">
                            <a:latin typeface="Cambria Math"/>
                          </a:rPr>
                          <m:t>[</m:t>
                        </m:r>
                        <m:r>
                          <a:rPr lang="en-US" altLang="en-US" sz="2800" b="0" i="1" smtClean="0">
                            <a:latin typeface="Cambria Math"/>
                          </a:rPr>
                          <m:t>𝑆</m:t>
                        </m:r>
                        <m:r>
                          <a:rPr lang="en-US" altLang="en-US" sz="2800" b="0" i="1" smtClean="0">
                            <a:latin typeface="Cambria Math"/>
                          </a:rPr>
                          <m:t>]</m:t>
                        </m:r>
                      </m:num>
                      <m:den>
                        <m:r>
                          <a:rPr lang="en-US" altLang="en-US" sz="2800" b="0" i="1" smtClean="0">
                            <a:latin typeface="Cambria Math"/>
                          </a:rPr>
                          <m:t>𝐾𝑚</m:t>
                        </m:r>
                      </m:den>
                    </m:f>
                  </m:oMath>
                </a14:m>
                <a:endParaRPr lang="en-US" altLang="en-US" sz="2800" dirty="0" smtClean="0"/>
              </a:p>
              <a:p>
                <a:pPr eaLnBrk="1" hangingPunct="1">
                  <a:lnSpc>
                    <a:spcPct val="90000"/>
                  </a:lnSpc>
                  <a:buFontTx/>
                  <a:buNone/>
                </a:pPr>
                <a:endParaRPr lang="en-US" altLang="en-US" sz="2800" dirty="0" smtClean="0"/>
              </a:p>
              <a:p>
                <a:pPr eaLnBrk="1" hangingPunct="1">
                  <a:lnSpc>
                    <a:spcPct val="90000"/>
                  </a:lnSpc>
                  <a:buFont typeface="Arial" panose="020B0604020202020204" pitchFamily="34" charset="0"/>
                  <a:buChar char="•"/>
                </a:pPr>
                <a:r>
                  <a:rPr lang="en-US" altLang="en-US" sz="2800" dirty="0" smtClean="0"/>
                  <a:t>Substituting [E] in the above equation with enzyme mass conservation equation </a:t>
                </a:r>
              </a:p>
              <a:p>
                <a:pPr eaLnBrk="1" hangingPunct="1">
                  <a:lnSpc>
                    <a:spcPct val="90000"/>
                  </a:lnSpc>
                  <a:buFontTx/>
                  <a:buNone/>
                </a:pPr>
                <a:endParaRPr lang="en-US" altLang="en-US" sz="2800" dirty="0" smtClean="0"/>
              </a:p>
              <a:p>
                <a:pPr eaLnBrk="1" hangingPunct="1">
                  <a:lnSpc>
                    <a:spcPct val="90000"/>
                  </a:lnSpc>
                  <a:buFontTx/>
                  <a:buNone/>
                </a:pPr>
                <a:endParaRPr lang="en-US" altLang="en-US" sz="2800" dirty="0" smtClean="0"/>
              </a:p>
              <a:p>
                <a:pPr eaLnBrk="1" hangingPunct="1">
                  <a:lnSpc>
                    <a:spcPct val="90000"/>
                  </a:lnSpc>
                  <a:buFontTx/>
                  <a:buNone/>
                </a:pPr>
                <a:r>
                  <a:rPr lang="en-US" altLang="en-US" sz="2800" dirty="0" smtClean="0"/>
                  <a:t>yields,</a:t>
                </a:r>
              </a:p>
            </p:txBody>
          </p:sp>
        </mc:Choice>
        <mc:Fallback xmlns="">
          <p:sp>
            <p:nvSpPr>
              <p:cNvPr id="11267" name="Rectangle 17"/>
              <p:cNvSpPr>
                <a:spLocks noGrp="1" noRot="1" noChangeAspect="1" noMove="1" noResize="1" noEditPoints="1" noAdjustHandles="1" noChangeArrowheads="1" noChangeShapeType="1" noTextEdit="1"/>
              </p:cNvSpPr>
              <p:nvPr>
                <p:ph type="body" idx="1"/>
              </p:nvPr>
            </p:nvSpPr>
            <p:spPr>
              <a:xfrm>
                <a:off x="457200" y="1371600"/>
                <a:ext cx="8229600" cy="4525963"/>
              </a:xfrm>
              <a:blipFill rotWithShape="1">
                <a:blip r:embed="rId3"/>
                <a:stretch>
                  <a:fillRect l="-1481" t="-2291" b="-539"/>
                </a:stretch>
              </a:blipFill>
            </p:spPr>
            <p:txBody>
              <a:bodyPr/>
              <a:lstStyle/>
              <a:p>
                <a:r>
                  <a:rPr lang="en-US">
                    <a:noFill/>
                  </a:rPr>
                  <a:t> </a:t>
                </a:r>
              </a:p>
            </p:txBody>
          </p:sp>
        </mc:Fallback>
      </mc:AlternateContent>
      <p:sp>
        <p:nvSpPr>
          <p:cNvPr id="11268"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en-US" altLang="en-US" sz="1800" smtClean="0">
              <a:solidFill>
                <a:srgbClr val="000000"/>
              </a:solidFill>
            </a:endParaRPr>
          </a:p>
        </p:txBody>
      </p:sp>
      <p:sp>
        <p:nvSpPr>
          <p:cNvPr id="11270"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en-US" altLang="en-US" sz="1800" smtClean="0">
              <a:solidFill>
                <a:srgbClr val="000000"/>
              </a:solidFill>
            </a:endParaRPr>
          </a:p>
        </p:txBody>
      </p:sp>
      <p:graphicFrame>
        <p:nvGraphicFramePr>
          <p:cNvPr id="11271" name="Object 20"/>
          <p:cNvGraphicFramePr>
            <a:graphicFrameLocks noChangeAspect="1"/>
          </p:cNvGraphicFramePr>
          <p:nvPr>
            <p:extLst>
              <p:ext uri="{D42A27DB-BD31-4B8C-83A1-F6EECF244321}">
                <p14:modId xmlns:p14="http://schemas.microsoft.com/office/powerpoint/2010/main" val="1842812164"/>
              </p:ext>
            </p:extLst>
          </p:nvPr>
        </p:nvGraphicFramePr>
        <p:xfrm>
          <a:off x="3124200" y="4495799"/>
          <a:ext cx="2667000" cy="609601"/>
        </p:xfrm>
        <a:graphic>
          <a:graphicData uri="http://schemas.openxmlformats.org/presentationml/2006/ole">
            <mc:AlternateContent xmlns:mc="http://schemas.openxmlformats.org/markup-compatibility/2006">
              <mc:Choice xmlns:v="urn:schemas-microsoft-com:vml" Requires="v">
                <p:oleObj spid="_x0000_s5644" name="Equation" r:id="rId4" imgW="1119619" imgH="258374" progId="Equation.3">
                  <p:embed/>
                </p:oleObj>
              </mc:Choice>
              <mc:Fallback>
                <p:oleObj name="Equation" r:id="rId4" imgW="1119619" imgH="258374"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495799"/>
                        <a:ext cx="2667000" cy="609601"/>
                      </a:xfrm>
                      <a:prstGeom prst="rect">
                        <a:avLst/>
                      </a:prstGeom>
                      <a:noFill/>
                      <a:ln>
                        <a:noFill/>
                      </a:ln>
                      <a:extLst/>
                    </p:spPr>
                  </p:pic>
                </p:oleObj>
              </mc:Fallback>
            </mc:AlternateContent>
          </a:graphicData>
        </a:graphic>
      </p:graphicFrame>
      <p:graphicFrame>
        <p:nvGraphicFramePr>
          <p:cNvPr id="11272" name="Object 22"/>
          <p:cNvGraphicFramePr>
            <a:graphicFrameLocks noChangeAspect="1"/>
          </p:cNvGraphicFramePr>
          <p:nvPr>
            <p:extLst>
              <p:ext uri="{D42A27DB-BD31-4B8C-83A1-F6EECF244321}">
                <p14:modId xmlns:p14="http://schemas.microsoft.com/office/powerpoint/2010/main" val="329883063"/>
              </p:ext>
            </p:extLst>
          </p:nvPr>
        </p:nvGraphicFramePr>
        <p:xfrm>
          <a:off x="2666999" y="5486400"/>
          <a:ext cx="4495801" cy="990600"/>
        </p:xfrm>
        <a:graphic>
          <a:graphicData uri="http://schemas.openxmlformats.org/presentationml/2006/ole">
            <mc:AlternateContent xmlns:mc="http://schemas.openxmlformats.org/markup-compatibility/2006">
              <mc:Choice xmlns:v="urn:schemas-microsoft-com:vml" Requires="v">
                <p:oleObj spid="_x0000_s5645" name="Equation" r:id="rId6" imgW="1574640" imgH="444240" progId="Equation.3">
                  <p:embed/>
                </p:oleObj>
              </mc:Choice>
              <mc:Fallback>
                <p:oleObj name="Equation" r:id="rId6" imgW="1574640" imgH="444240" progId="Equation.3">
                  <p:embed/>
                  <p:pic>
                    <p:nvPicPr>
                      <p:cNvPr id="0" name=""/>
                      <p:cNvPicPr>
                        <a:picLocks noChangeAspect="1" noChangeArrowheads="1"/>
                      </p:cNvPicPr>
                      <p:nvPr/>
                    </p:nvPicPr>
                    <p:blipFill>
                      <a:blip r:embed="rId7"/>
                      <a:srcRect/>
                      <a:stretch>
                        <a:fillRect/>
                      </a:stretch>
                    </p:blipFill>
                    <p:spPr bwMode="auto">
                      <a:xfrm>
                        <a:off x="2666999" y="5486400"/>
                        <a:ext cx="4495801" cy="9906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6259894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l" eaLnBrk="1" hangingPunct="1"/>
            <a:r>
              <a:rPr lang="en-US" sz="3600" b="1" dirty="0">
                <a:solidFill>
                  <a:prstClr val="black"/>
                </a:solidFill>
                <a:latin typeface="Times New Roman" panose="02020603050405020304" pitchFamily="18" charset="0"/>
                <a:cs typeface="Times New Roman" panose="02020603050405020304" pitchFamily="18" charset="0"/>
              </a:rPr>
              <a:t>Michaelis-Menten</a:t>
            </a:r>
            <a:endParaRPr lang="en-US" altLang="en-US" sz="3600" dirty="0" smtClean="0"/>
          </a:p>
        </p:txBody>
      </p:sp>
      <p:sp>
        <p:nvSpPr>
          <p:cNvPr id="12291" name="Rectangle 3"/>
          <p:cNvSpPr>
            <a:spLocks noGrp="1" noChangeArrowheads="1"/>
          </p:cNvSpPr>
          <p:nvPr>
            <p:ph type="body" idx="1"/>
          </p:nvPr>
        </p:nvSpPr>
        <p:spPr>
          <a:xfrm>
            <a:off x="457200" y="1371600"/>
            <a:ext cx="8305800" cy="609600"/>
          </a:xfrm>
        </p:spPr>
        <p:txBody>
          <a:bodyPr/>
          <a:lstStyle/>
          <a:p>
            <a:pPr eaLnBrk="1" hangingPunct="1">
              <a:buFont typeface="Arial" panose="020B0604020202020204" pitchFamily="34" charset="0"/>
              <a:buChar char="•"/>
            </a:pPr>
            <a:r>
              <a:rPr lang="en-US" altLang="en-US" sz="2800" dirty="0" smtClean="0">
                <a:latin typeface="Times New Roman" panose="02020603050405020304" pitchFamily="18" charset="0"/>
                <a:cs typeface="Times New Roman" panose="02020603050405020304" pitchFamily="18" charset="0"/>
              </a:rPr>
              <a:t>[ES] can be expressed in terms of [S],</a:t>
            </a:r>
          </a:p>
        </p:txBody>
      </p:sp>
      <p:sp>
        <p:nvSpPr>
          <p:cNvPr id="12292" name="Rectangle 5"/>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en-US" altLang="en-US" sz="1800" smtClean="0">
              <a:solidFill>
                <a:srgbClr val="000000"/>
              </a:solidFill>
            </a:endParaRPr>
          </a:p>
        </p:txBody>
      </p:sp>
      <p:graphicFrame>
        <p:nvGraphicFramePr>
          <p:cNvPr id="12293" name="Object 4"/>
          <p:cNvGraphicFramePr>
            <a:graphicFrameLocks noChangeAspect="1"/>
          </p:cNvGraphicFramePr>
          <p:nvPr>
            <p:extLst>
              <p:ext uri="{D42A27DB-BD31-4B8C-83A1-F6EECF244321}">
                <p14:modId xmlns:p14="http://schemas.microsoft.com/office/powerpoint/2010/main" val="1979046115"/>
              </p:ext>
            </p:extLst>
          </p:nvPr>
        </p:nvGraphicFramePr>
        <p:xfrm>
          <a:off x="2133600" y="1981199"/>
          <a:ext cx="3657600" cy="1233489"/>
        </p:xfrm>
        <a:graphic>
          <a:graphicData uri="http://schemas.openxmlformats.org/presentationml/2006/ole">
            <mc:AlternateContent xmlns:mc="http://schemas.openxmlformats.org/markup-compatibility/2006">
              <mc:Choice xmlns:v="urn:schemas-microsoft-com:vml" Requires="v">
                <p:oleObj spid="_x0000_s6906" name="Equation" r:id="rId3" imgW="1130040" imgH="444240" progId="Equation.3">
                  <p:embed/>
                </p:oleObj>
              </mc:Choice>
              <mc:Fallback>
                <p:oleObj name="Equation" r:id="rId3" imgW="1130040" imgH="444240" progId="Equation.3">
                  <p:embed/>
                  <p:pic>
                    <p:nvPicPr>
                      <p:cNvPr id="0" name=""/>
                      <p:cNvPicPr>
                        <a:picLocks noChangeAspect="1" noChangeArrowheads="1"/>
                      </p:cNvPicPr>
                      <p:nvPr/>
                    </p:nvPicPr>
                    <p:blipFill>
                      <a:blip r:embed="rId4"/>
                      <a:srcRect/>
                      <a:stretch>
                        <a:fillRect/>
                      </a:stretch>
                    </p:blipFill>
                    <p:spPr bwMode="auto">
                      <a:xfrm>
                        <a:off x="2133600" y="1981199"/>
                        <a:ext cx="3657600" cy="1233489"/>
                      </a:xfrm>
                      <a:prstGeom prst="rect">
                        <a:avLst/>
                      </a:prstGeom>
                      <a:noFill/>
                      <a:ln>
                        <a:noFill/>
                      </a:ln>
                      <a:extLst/>
                    </p:spPr>
                  </p:pic>
                </p:oleObj>
              </mc:Fallback>
            </mc:AlternateContent>
          </a:graphicData>
        </a:graphic>
      </p:graphicFrame>
      <p:sp>
        <p:nvSpPr>
          <p:cNvPr id="12294" name="Rectangle 6"/>
          <p:cNvSpPr>
            <a:spLocks noChangeArrowheads="1"/>
          </p:cNvSpPr>
          <p:nvPr/>
        </p:nvSpPr>
        <p:spPr bwMode="auto">
          <a:xfrm>
            <a:off x="381000" y="3271828"/>
            <a:ext cx="8382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457200" indent="-457200" eaLnBrk="1" fontAlgn="base" hangingPunct="1">
              <a:spcBef>
                <a:spcPct val="0"/>
              </a:spcBef>
              <a:spcAft>
                <a:spcPct val="0"/>
              </a:spcAft>
              <a:buFont typeface="Arial" panose="020B0604020202020204" pitchFamily="34" charset="0"/>
              <a:buChar char="•"/>
            </a:pPr>
            <a:r>
              <a:rPr lang="en-US" altLang="en-US" sz="2800" dirty="0" smtClean="0">
                <a:solidFill>
                  <a:srgbClr val="000000"/>
                </a:solidFill>
                <a:latin typeface="Times New Roman" panose="02020603050405020304" pitchFamily="18" charset="0"/>
                <a:cs typeface="Times New Roman" panose="02020603050405020304" pitchFamily="18" charset="0"/>
              </a:rPr>
              <a:t>Then the rate of production formation v can be expressed in terms of [S],</a:t>
            </a:r>
          </a:p>
        </p:txBody>
      </p:sp>
      <p:sp>
        <p:nvSpPr>
          <p:cNvPr id="12295"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en-US" altLang="en-US" sz="1800" smtClean="0">
              <a:solidFill>
                <a:srgbClr val="000000"/>
              </a:solidFill>
            </a:endParaRPr>
          </a:p>
        </p:txBody>
      </p:sp>
      <p:graphicFrame>
        <p:nvGraphicFramePr>
          <p:cNvPr id="12296" name="Object 7"/>
          <p:cNvGraphicFramePr>
            <a:graphicFrameLocks noChangeAspect="1"/>
          </p:cNvGraphicFramePr>
          <p:nvPr>
            <p:extLst>
              <p:ext uri="{D42A27DB-BD31-4B8C-83A1-F6EECF244321}">
                <p14:modId xmlns:p14="http://schemas.microsoft.com/office/powerpoint/2010/main" val="206593692"/>
              </p:ext>
            </p:extLst>
          </p:nvPr>
        </p:nvGraphicFramePr>
        <p:xfrm>
          <a:off x="457200" y="4343400"/>
          <a:ext cx="8305800" cy="1200151"/>
        </p:xfrm>
        <a:graphic>
          <a:graphicData uri="http://schemas.openxmlformats.org/presentationml/2006/ole">
            <mc:AlternateContent xmlns:mc="http://schemas.openxmlformats.org/markup-compatibility/2006">
              <mc:Choice xmlns:v="urn:schemas-microsoft-com:vml" Requires="v">
                <p:oleObj spid="_x0000_s6907" name="Equation" r:id="rId5" imgW="2692080" imgH="457200" progId="Equation.3">
                  <p:embed/>
                </p:oleObj>
              </mc:Choice>
              <mc:Fallback>
                <p:oleObj name="Equation" r:id="rId5" imgW="2692080" imgH="457200" progId="Equation.3">
                  <p:embed/>
                  <p:pic>
                    <p:nvPicPr>
                      <p:cNvPr id="0" name=""/>
                      <p:cNvPicPr>
                        <a:picLocks noChangeAspect="1" noChangeArrowheads="1"/>
                      </p:cNvPicPr>
                      <p:nvPr/>
                    </p:nvPicPr>
                    <p:blipFill>
                      <a:blip r:embed="rId6"/>
                      <a:srcRect/>
                      <a:stretch>
                        <a:fillRect/>
                      </a:stretch>
                    </p:blipFill>
                    <p:spPr bwMode="auto">
                      <a:xfrm>
                        <a:off x="457200" y="4343400"/>
                        <a:ext cx="8305800" cy="1200151"/>
                      </a:xfrm>
                      <a:prstGeom prst="rect">
                        <a:avLst/>
                      </a:prstGeom>
                      <a:noFill/>
                      <a:ln>
                        <a:noFill/>
                      </a:ln>
                      <a:extLst/>
                    </p:spPr>
                  </p:pic>
                </p:oleObj>
              </mc:Fallback>
            </mc:AlternateContent>
          </a:graphicData>
        </a:graphic>
      </p:graphicFrame>
      <p:sp>
        <p:nvSpPr>
          <p:cNvPr id="12297" name="Rectangle 10"/>
          <p:cNvSpPr>
            <a:spLocks noChangeArrowheads="1"/>
          </p:cNvSpPr>
          <p:nvPr/>
        </p:nvSpPr>
        <p:spPr bwMode="auto">
          <a:xfrm>
            <a:off x="228600" y="5605791"/>
            <a:ext cx="24701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en-US" altLang="en-US" sz="2800" dirty="0" smtClean="0">
                <a:solidFill>
                  <a:srgbClr val="000000"/>
                </a:solidFill>
                <a:latin typeface="Times New Roman" panose="02020603050405020304" pitchFamily="18" charset="0"/>
                <a:cs typeface="Times New Roman" panose="02020603050405020304" pitchFamily="18" charset="0"/>
              </a:rPr>
              <a:t>Where</a:t>
            </a:r>
            <a:r>
              <a:rPr lang="en-US" altLang="en-US" sz="2400" dirty="0" smtClean="0">
                <a:solidFill>
                  <a:srgbClr val="000000"/>
                </a:solidFill>
                <a:cs typeface="Times New Roman" pitchFamily="18" charset="0"/>
              </a:rPr>
              <a:t> </a:t>
            </a:r>
            <a:endParaRPr lang="en-US" altLang="en-US" sz="2400" dirty="0" smtClean="0">
              <a:solidFill>
                <a:srgbClr val="000000"/>
              </a:solidFill>
            </a:endParaRPr>
          </a:p>
        </p:txBody>
      </p:sp>
      <p:graphicFrame>
        <p:nvGraphicFramePr>
          <p:cNvPr id="12298" name="Object 9"/>
          <p:cNvGraphicFramePr>
            <a:graphicFrameLocks noChangeAspect="1"/>
          </p:cNvGraphicFramePr>
          <p:nvPr>
            <p:extLst>
              <p:ext uri="{D42A27DB-BD31-4B8C-83A1-F6EECF244321}">
                <p14:modId xmlns:p14="http://schemas.microsoft.com/office/powerpoint/2010/main" val="1528150524"/>
              </p:ext>
            </p:extLst>
          </p:nvPr>
        </p:nvGraphicFramePr>
        <p:xfrm>
          <a:off x="1234003" y="5541076"/>
          <a:ext cx="2505074" cy="666750"/>
        </p:xfrm>
        <a:graphic>
          <a:graphicData uri="http://schemas.openxmlformats.org/presentationml/2006/ole">
            <mc:AlternateContent xmlns:mc="http://schemas.openxmlformats.org/markup-compatibility/2006">
              <mc:Choice xmlns:v="urn:schemas-microsoft-com:vml" Requires="v">
                <p:oleObj spid="_x0000_s6908" name="Equation" r:id="rId7" imgW="774360" imgH="228600" progId="Equation.3">
                  <p:embed/>
                </p:oleObj>
              </mc:Choice>
              <mc:Fallback>
                <p:oleObj name="Equation" r:id="rId7" imgW="774360" imgH="228600" progId="Equation.3">
                  <p:embed/>
                  <p:pic>
                    <p:nvPicPr>
                      <p:cNvPr id="0" name=""/>
                      <p:cNvPicPr>
                        <a:picLocks noChangeAspect="1" noChangeArrowheads="1"/>
                      </p:cNvPicPr>
                      <p:nvPr/>
                    </p:nvPicPr>
                    <p:blipFill>
                      <a:blip r:embed="rId8"/>
                      <a:srcRect/>
                      <a:stretch>
                        <a:fillRect/>
                      </a:stretch>
                    </p:blipFill>
                    <p:spPr bwMode="auto">
                      <a:xfrm>
                        <a:off x="1234003" y="5541076"/>
                        <a:ext cx="2505074" cy="666750"/>
                      </a:xfrm>
                      <a:prstGeom prst="rect">
                        <a:avLst/>
                      </a:prstGeom>
                      <a:noFill/>
                      <a:ln>
                        <a:noFill/>
                      </a:ln>
                      <a:extLst/>
                    </p:spPr>
                  </p:pic>
                </p:oleObj>
              </mc:Fallback>
            </mc:AlternateContent>
          </a:graphicData>
        </a:graphic>
      </p:graphicFrame>
      <p:sp>
        <p:nvSpPr>
          <p:cNvPr id="2" name="TextBox 1"/>
          <p:cNvSpPr txBox="1"/>
          <p:nvPr/>
        </p:nvSpPr>
        <p:spPr>
          <a:xfrm>
            <a:off x="3886200" y="5867400"/>
            <a:ext cx="45720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r</a:t>
            </a:r>
            <a:r>
              <a:rPr lang="en-US" sz="2800" dirty="0" smtClean="0">
                <a:latin typeface="Times New Roman" panose="02020603050405020304" pitchFamily="18" charset="0"/>
                <a:cs typeface="Times New Roman" panose="02020603050405020304" pitchFamily="18" charset="0"/>
              </a:rPr>
              <a:t>epresents the maximum forward reaction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42868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Times New Roman" panose="02020603050405020304" pitchFamily="18" charset="0"/>
                <a:cs typeface="Times New Roman" panose="02020603050405020304" pitchFamily="18" charset="0"/>
              </a:rPr>
              <a:t>The significance of KM</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2800" dirty="0">
                <a:latin typeface="Times New Roman" panose="02020603050405020304" pitchFamily="18" charset="0"/>
                <a:cs typeface="Times New Roman" panose="02020603050405020304" pitchFamily="18" charset="0"/>
              </a:rPr>
              <a:t>KM is often called the Michaelis-Menten </a:t>
            </a:r>
            <a:r>
              <a:rPr lang="en-US" sz="2800" dirty="0" smtClean="0">
                <a:latin typeface="Times New Roman" panose="02020603050405020304" pitchFamily="18" charset="0"/>
                <a:cs typeface="Times New Roman" panose="02020603050405020304" pitchFamily="18" charset="0"/>
              </a:rPr>
              <a:t>constant</a:t>
            </a:r>
          </a:p>
          <a:p>
            <a:r>
              <a:rPr lang="en-US" sz="2800" dirty="0">
                <a:latin typeface="Times New Roman" panose="02020603050405020304" pitchFamily="18" charset="0"/>
                <a:cs typeface="Times New Roman" panose="02020603050405020304" pitchFamily="18" charset="0"/>
              </a:rPr>
              <a:t>The prime reminds us that it was derived by assuming rapid equilibrium in the step of enzyme-substrate complex formation</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Small </a:t>
            </a:r>
            <a:r>
              <a:rPr lang="en-US" sz="2800" dirty="0">
                <a:latin typeface="Times New Roman" panose="02020603050405020304" pitchFamily="18" charset="0"/>
                <a:cs typeface="Times New Roman" panose="02020603050405020304" pitchFamily="18" charset="0"/>
              </a:rPr>
              <a:t>Km means tight binding; high Km means weak </a:t>
            </a:r>
            <a:r>
              <a:rPr lang="en-US" sz="2800" dirty="0" smtClean="0">
                <a:latin typeface="Times New Roman" panose="02020603050405020304" pitchFamily="18" charset="0"/>
                <a:cs typeface="Times New Roman" panose="02020603050405020304" pitchFamily="18" charset="0"/>
              </a:rPr>
              <a:t>binding</a:t>
            </a:r>
          </a:p>
          <a:p>
            <a:r>
              <a:rPr lang="en-US" sz="2800" dirty="0">
                <a:latin typeface="Times New Roman" panose="02020603050405020304" pitchFamily="18" charset="0"/>
                <a:cs typeface="Times New Roman" panose="02020603050405020304" pitchFamily="18" charset="0"/>
              </a:rPr>
              <a:t> It corresponds to the substrate concentration, giving </a:t>
            </a:r>
            <a:r>
              <a:rPr lang="en-US" sz="2800" dirty="0" smtClean="0">
                <a:latin typeface="Times New Roman" panose="02020603050405020304" pitchFamily="18" charset="0"/>
                <a:cs typeface="Times New Roman" panose="02020603050405020304" pitchFamily="18" charset="0"/>
              </a:rPr>
              <a:t>the half maximum reaction velocity      </a:t>
            </a:r>
            <a:endParaRPr lang="en-US" sz="2800" dirty="0">
              <a:latin typeface="Times New Roman" panose="02020603050405020304" pitchFamily="18" charset="0"/>
              <a:cs typeface="Times New Roman" panose="02020603050405020304" pitchFamily="18" charset="0"/>
            </a:endParaRPr>
          </a:p>
          <a:p>
            <a:pPr marL="0" indent="0">
              <a:buNone/>
            </a:pPr>
            <a:endParaRPr lang="en-US" dirty="0" smtClean="0"/>
          </a:p>
          <a:p>
            <a:endParaRPr lang="en-US" dirty="0" smtClean="0"/>
          </a:p>
          <a:p>
            <a:endParaRPr lang="en-US" dirty="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090709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724400"/>
              </a:xfrm>
            </p:spPr>
            <p:txBody>
              <a:bodyPr/>
              <a:lstStyle/>
              <a:p>
                <a:r>
                  <a:rPr lang="en-US" dirty="0" smtClean="0"/>
                  <a:t>Km = </a:t>
                </a:r>
                <a14:m>
                  <m:oMath xmlns:m="http://schemas.openxmlformats.org/officeDocument/2006/math">
                    <m:f>
                      <m:fPr>
                        <m:ctrlPr>
                          <a:rPr lang="en-US" i="1" smtClean="0">
                            <a:latin typeface="Cambria Math"/>
                          </a:rPr>
                        </m:ctrlPr>
                      </m:fPr>
                      <m:num>
                        <m:r>
                          <a:rPr lang="en-US" b="0" i="1" smtClean="0">
                            <a:latin typeface="Cambria Math"/>
                          </a:rPr>
                          <m:t>𝐾</m:t>
                        </m:r>
                        <m:r>
                          <a:rPr lang="en-US" b="0" i="1" smtClean="0">
                            <a:latin typeface="Cambria Math"/>
                          </a:rPr>
                          <m:t>2</m:t>
                        </m:r>
                      </m:num>
                      <m:den>
                        <m:r>
                          <a:rPr lang="en-US" b="0" i="1" smtClean="0">
                            <a:latin typeface="Cambria Math"/>
                          </a:rPr>
                          <m:t>𝐾</m:t>
                        </m:r>
                        <m:r>
                          <a:rPr lang="en-US" b="0" i="1" smtClean="0">
                            <a:latin typeface="Cambria Math"/>
                          </a:rPr>
                          <m:t>1</m:t>
                        </m:r>
                      </m:den>
                    </m:f>
                  </m:oMath>
                </a14:m>
                <a:r>
                  <a:rPr lang="en-US" dirty="0" smtClean="0"/>
                  <a:t> ,  V= </a:t>
                </a:r>
                <a14:m>
                  <m:oMath xmlns:m="http://schemas.openxmlformats.org/officeDocument/2006/math">
                    <m:f>
                      <m:fPr>
                        <m:ctrlPr>
                          <a:rPr lang="en-US" i="1" smtClean="0">
                            <a:latin typeface="Cambria Math"/>
                          </a:rPr>
                        </m:ctrlPr>
                      </m:fPr>
                      <m:num>
                        <m:r>
                          <a:rPr lang="en-US" b="0" i="1" smtClean="0">
                            <a:latin typeface="Cambria Math"/>
                          </a:rPr>
                          <m:t>1</m:t>
                        </m:r>
                      </m:num>
                      <m:den>
                        <m:r>
                          <a:rPr lang="en-US" b="0" i="1" smtClean="0">
                            <a:latin typeface="Cambria Math"/>
                          </a:rPr>
                          <m:t>2</m:t>
                        </m:r>
                      </m:den>
                    </m:f>
                  </m:oMath>
                </a14:m>
                <a:r>
                  <a:rPr lang="en-US" dirty="0" smtClean="0"/>
                  <a:t> V</a:t>
                </a:r>
                <a:r>
                  <a:rPr lang="en-US" baseline="-25000" dirty="0" smtClean="0"/>
                  <a:t>m</a:t>
                </a:r>
                <a:r>
                  <a:rPr lang="en-US" dirty="0" smtClean="0"/>
                  <a:t> = </a:t>
                </a:r>
                <a14:m>
                  <m:oMath xmlns:m="http://schemas.openxmlformats.org/officeDocument/2006/math">
                    <m:f>
                      <m:fPr>
                        <m:ctrlPr>
                          <a:rPr lang="en-US" i="1" smtClean="0">
                            <a:latin typeface="Cambria Math"/>
                          </a:rPr>
                        </m:ctrlPr>
                      </m:fPr>
                      <m:num>
                        <m:r>
                          <a:rPr lang="en-US" b="0" i="1" smtClean="0">
                            <a:latin typeface="Cambria Math"/>
                          </a:rPr>
                          <m:t>𝑉𝑚</m:t>
                        </m:r>
                        <m:r>
                          <a:rPr lang="en-US" b="0" i="1" smtClean="0">
                            <a:latin typeface="Cambria Math"/>
                          </a:rPr>
                          <m:t>[</m:t>
                        </m:r>
                        <m:r>
                          <a:rPr lang="en-US" b="0" i="1" smtClean="0">
                            <a:latin typeface="Cambria Math"/>
                          </a:rPr>
                          <m:t>𝑆</m:t>
                        </m:r>
                        <m:r>
                          <a:rPr lang="en-US" b="0" i="1" smtClean="0">
                            <a:latin typeface="Cambria Math"/>
                          </a:rPr>
                          <m:t>]</m:t>
                        </m:r>
                      </m:num>
                      <m:den>
                        <m:r>
                          <a:rPr lang="en-US" b="0" i="1" smtClean="0">
                            <a:latin typeface="Cambria Math"/>
                          </a:rPr>
                          <m:t>𝐾𝑚</m:t>
                        </m:r>
                        <m:r>
                          <a:rPr lang="en-US" b="0" i="1" smtClean="0">
                            <a:latin typeface="Cambria Math"/>
                          </a:rPr>
                          <m:t>+[</m:t>
                        </m:r>
                        <m:r>
                          <a:rPr lang="en-US" b="0" i="1" smtClean="0">
                            <a:latin typeface="Cambria Math"/>
                          </a:rPr>
                          <m:t>𝑆</m:t>
                        </m:r>
                        <m:r>
                          <a:rPr lang="en-US" b="0" i="1" smtClean="0">
                            <a:latin typeface="Cambria Math"/>
                          </a:rPr>
                          <m:t>]</m:t>
                        </m:r>
                      </m:den>
                    </m:f>
                  </m:oMath>
                </a14:m>
                <a:r>
                  <a:rPr lang="en-US" baseline="-25000" dirty="0" smtClean="0"/>
                  <a:t>    </a:t>
                </a:r>
              </a:p>
              <a:p>
                <a:pPr marL="0" indent="0">
                  <a:buNone/>
                </a:pPr>
                <a:r>
                  <a:rPr lang="en-US" baseline="-25000" dirty="0" smtClean="0"/>
                  <a:t>-</a:t>
                </a:r>
                <a:r>
                  <a:rPr lang="en-US" dirty="0" smtClean="0"/>
                  <a:t> </a:t>
                </a:r>
                <a:r>
                  <a:rPr lang="en-US" baseline="-25000" dirty="0" smtClean="0">
                    <a:latin typeface="Times New Roman" panose="02020603050405020304" pitchFamily="18" charset="0"/>
                    <a:cs typeface="Times New Roman" panose="02020603050405020304" pitchFamily="18" charset="0"/>
                  </a:rPr>
                  <a:t>Re-arrange the above equation</a:t>
                </a:r>
              </a:p>
              <a:p>
                <a:pPr marL="0" indent="0">
                  <a:buNone/>
                </a:pPr>
                <a:r>
                  <a:rPr lang="en-US" baseline="-25000" dirty="0"/>
                  <a:t> </a:t>
                </a:r>
                <a:r>
                  <a:rPr lang="en-US" dirty="0" smtClean="0"/>
                  <a:t>       </a:t>
                </a:r>
                <a:r>
                  <a:rPr lang="en-US" baseline="-25000" dirty="0" smtClean="0"/>
                  <a:t> KM= [S]  when     </a:t>
                </a:r>
                <a:r>
                  <a:rPr lang="en-US" dirty="0"/>
                  <a:t>V= </a:t>
                </a:r>
                <a14:m>
                  <m:oMath xmlns:m="http://schemas.openxmlformats.org/officeDocument/2006/math">
                    <m:f>
                      <m:fPr>
                        <m:ctrlPr>
                          <a:rPr lang="en-US" i="1">
                            <a:latin typeface="Cambria Math"/>
                          </a:rPr>
                        </m:ctrlPr>
                      </m:fPr>
                      <m:num>
                        <m:r>
                          <a:rPr lang="en-US" i="1">
                            <a:latin typeface="Cambria Math"/>
                          </a:rPr>
                          <m:t>1</m:t>
                        </m:r>
                      </m:num>
                      <m:den>
                        <m:r>
                          <a:rPr lang="en-US" i="1">
                            <a:latin typeface="Cambria Math"/>
                          </a:rPr>
                          <m:t>2</m:t>
                        </m:r>
                      </m:den>
                    </m:f>
                  </m:oMath>
                </a14:m>
                <a:r>
                  <a:rPr lang="en-US" dirty="0"/>
                  <a:t> V</a:t>
                </a:r>
                <a:r>
                  <a:rPr lang="en-US" baseline="-25000" dirty="0"/>
                  <a:t>m</a:t>
                </a:r>
                <a:r>
                  <a:rPr lang="en-US" dirty="0"/>
                  <a:t> </a:t>
                </a:r>
                <a:endParaRPr lang="en-US" dirty="0" smtClean="0"/>
              </a:p>
              <a:p>
                <a:pPr marL="0" indent="0">
                  <a:buNone/>
                </a:pPr>
                <a:endParaRPr lang="en-US" baseline="-25000" dirty="0" smtClean="0"/>
              </a:p>
              <a:p>
                <a:pPr marL="0" indent="0">
                  <a:buNone/>
                </a:pPr>
                <a:r>
                  <a:rPr lang="en-US" baseline="-25000" dirty="0" smtClean="0"/>
                  <a:t>- </a:t>
                </a:r>
                <a:r>
                  <a:rPr lang="en-US" baseline="-25000" dirty="0" smtClean="0">
                    <a:latin typeface="Times New Roman" panose="02020603050405020304" pitchFamily="18" charset="0"/>
                    <a:cs typeface="Times New Roman" panose="02020603050405020304" pitchFamily="18" charset="0"/>
                  </a:rPr>
                  <a:t>Vm is the maximum forward velocity</a:t>
                </a:r>
              </a:p>
              <a:p>
                <a:pPr marL="0" indent="0">
                  <a:buNone/>
                </a:pPr>
                <a:r>
                  <a:rPr lang="en-US" baseline="-25000" dirty="0"/>
                  <a:t> </a:t>
                </a:r>
                <a:r>
                  <a:rPr lang="en-US" baseline="-25000" dirty="0" smtClean="0"/>
                  <a:t>               Vm= </a:t>
                </a:r>
                <a:r>
                  <a:rPr lang="en-US" baseline="-24000" dirty="0" smtClean="0"/>
                  <a:t>K3 [Eo]</a:t>
                </a:r>
              </a:p>
              <a:p>
                <a:pPr marL="0" indent="0">
                  <a:buNone/>
                </a:pPr>
                <a:r>
                  <a:rPr lang="en-US" baseline="-24000" dirty="0" smtClean="0"/>
                  <a:t>- </a:t>
                </a:r>
                <a:r>
                  <a:rPr lang="en-US" baseline="-24000" dirty="0" smtClean="0">
                    <a:latin typeface="Times New Roman" panose="02020603050405020304" pitchFamily="18" charset="0"/>
                    <a:cs typeface="Times New Roman" panose="02020603050405020304" pitchFamily="18" charset="0"/>
                  </a:rPr>
                  <a:t>It increases with initial </a:t>
                </a:r>
                <a:r>
                  <a:rPr lang="en-US" baseline="-25000" dirty="0" smtClean="0">
                    <a:latin typeface="Times New Roman" panose="02020603050405020304" pitchFamily="18" charset="0"/>
                    <a:cs typeface="Times New Roman" panose="02020603050405020304" pitchFamily="18" charset="0"/>
                  </a:rPr>
                  <a:t>enzyme concentration</a:t>
                </a:r>
              </a:p>
              <a:p>
                <a:pPr marL="0" indent="0">
                  <a:buNone/>
                </a:pPr>
                <a:r>
                  <a:rPr lang="en-US" baseline="-25000" dirty="0" smtClean="0">
                    <a:latin typeface="Times New Roman" panose="02020603050405020304" pitchFamily="18" charset="0"/>
                    <a:cs typeface="Times New Roman" panose="02020603050405020304" pitchFamily="18" charset="0"/>
                  </a:rPr>
                  <a:t>- It is determined by the rate constant K3 of the product formation and the initial enzyme concentration</a:t>
                </a:r>
              </a:p>
              <a:p>
                <a:pPr marL="0" indent="0">
                  <a:buNone/>
                </a:pPr>
                <a:endParaRPr lang="en-US" baseline="-25000" dirty="0" smtClean="0"/>
              </a:p>
              <a:p>
                <a:endParaRPr lang="en-US" baseline="-25000" dirty="0" smtClean="0"/>
              </a:p>
              <a:p>
                <a:pPr marL="0" indent="0">
                  <a:buNone/>
                </a:pPr>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724400"/>
              </a:xfrm>
              <a:blipFill rotWithShape="1">
                <a:blip r:embed="rId2"/>
                <a:stretch>
                  <a:fillRect l="-1630" r="-1333" b="-903"/>
                </a:stretch>
              </a:blipFill>
            </p:spPr>
            <p:txBody>
              <a:bodyPr/>
              <a:lstStyle/>
              <a:p>
                <a:r>
                  <a:rPr lang="en-US">
                    <a:noFill/>
                  </a:rPr>
                  <a:t> </a:t>
                </a:r>
              </a:p>
            </p:txBody>
          </p:sp>
        </mc:Fallback>
      </mc:AlternateContent>
    </p:spTree>
    <p:extLst>
      <p:ext uri="{BB962C8B-B14F-4D97-AF65-F5344CB8AC3E}">
        <p14:creationId xmlns:p14="http://schemas.microsoft.com/office/powerpoint/2010/main" val="3034007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22254"/>
          </a:xfrm>
        </p:spPr>
        <p:txBody>
          <a:bodyPr>
            <a:normAutofit/>
          </a:bodyPr>
          <a:lstStyle/>
          <a:p>
            <a:r>
              <a:rPr lang="en-US" sz="3600" b="1" dirty="0">
                <a:latin typeface="Times New Roman" panose="02020603050405020304" pitchFamily="18" charset="0"/>
                <a:cs typeface="Times New Roman" panose="02020603050405020304" pitchFamily="18" charset="0"/>
              </a:rPr>
              <a:t>Introduction</a:t>
            </a:r>
          </a:p>
        </p:txBody>
      </p:sp>
      <p:sp>
        <p:nvSpPr>
          <p:cNvPr id="3" name="Content Placeholder 2"/>
          <p:cNvSpPr>
            <a:spLocks noGrp="1"/>
          </p:cNvSpPr>
          <p:nvPr>
            <p:ph idx="1"/>
          </p:nvPr>
        </p:nvSpPr>
        <p:spPr>
          <a:xfrm>
            <a:off x="628650" y="1191129"/>
            <a:ext cx="7886700" cy="5402179"/>
          </a:xfrm>
        </p:spPr>
        <p:txBody>
          <a:bodyPr>
            <a:normAutofit/>
          </a:bodyPr>
          <a:lstStyle/>
          <a:p>
            <a:pPr algn="just"/>
            <a:r>
              <a:rPr lang="en-US" dirty="0">
                <a:latin typeface="Times New Roman" panose="02020603050405020304" pitchFamily="18" charset="0"/>
                <a:cs typeface="Times New Roman" panose="02020603050405020304" pitchFamily="18" charset="0"/>
              </a:rPr>
              <a:t> Enzymes are biological catalysts that are protein molecules in nature</a:t>
            </a:r>
            <a:r>
              <a:rPr lang="en-US" dirty="0" smtClean="0">
                <a:latin typeface="Times New Roman" panose="02020603050405020304" pitchFamily="18" charset="0"/>
                <a:cs typeface="Times New Roman" panose="02020603050405020304" pitchFamily="18" charset="0"/>
              </a:rPr>
              <a:t>.</a:t>
            </a:r>
          </a:p>
          <a:p>
            <a:pPr algn="just"/>
            <a:r>
              <a:rPr lang="en-US" dirty="0" smtClean="0">
                <a:latin typeface="Times New Roman" panose="02020603050405020304" pitchFamily="18" charset="0"/>
                <a:cs typeface="Times New Roman" panose="02020603050405020304" pitchFamily="18" charset="0"/>
              </a:rPr>
              <a:t>Catalysts </a:t>
            </a:r>
            <a:r>
              <a:rPr lang="en-US" dirty="0">
                <a:latin typeface="Times New Roman" panose="02020603050405020304" pitchFamily="18" charset="0"/>
                <a:cs typeface="Times New Roman" panose="02020603050405020304" pitchFamily="18" charset="0"/>
              </a:rPr>
              <a:t>are substances that increase the rate of chemical reactions without being used up</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Produced </a:t>
            </a:r>
            <a:r>
              <a:rPr lang="en-US" dirty="0">
                <a:latin typeface="Times New Roman" panose="02020603050405020304" pitchFamily="18" charset="0"/>
                <a:cs typeface="Times New Roman" panose="02020603050405020304" pitchFamily="18" charset="0"/>
              </a:rPr>
              <a:t>by living cells (animal, plant, and microorganism) and are </a:t>
            </a:r>
            <a:r>
              <a:rPr lang="en-US" dirty="0" smtClean="0">
                <a:latin typeface="Times New Roman" panose="02020603050405020304" pitchFamily="18" charset="0"/>
                <a:cs typeface="Times New Roman" panose="02020603050405020304" pitchFamily="18" charset="0"/>
              </a:rPr>
              <a:t>absolutely </a:t>
            </a:r>
            <a:r>
              <a:rPr lang="en-US" dirty="0">
                <a:latin typeface="Times New Roman" panose="02020603050405020304" pitchFamily="18" charset="0"/>
                <a:cs typeface="Times New Roman" panose="02020603050405020304" pitchFamily="18" charset="0"/>
              </a:rPr>
              <a:t>essential as catalysts in biochemical reactions</a:t>
            </a:r>
            <a:r>
              <a:rPr lang="en-US" dirty="0" smtClean="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 A major function </a:t>
            </a:r>
            <a:r>
              <a:rPr lang="en-US" dirty="0" smtClean="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enzymes in a living system is to catalyze the making and breaking of </a:t>
            </a:r>
            <a:r>
              <a:rPr lang="en-US" dirty="0" smtClean="0">
                <a:latin typeface="Times New Roman" panose="02020603050405020304" pitchFamily="18" charset="0"/>
                <a:cs typeface="Times New Roman" panose="02020603050405020304" pitchFamily="18" charset="0"/>
              </a:rPr>
              <a:t>chemical </a:t>
            </a:r>
            <a:r>
              <a:rPr lang="en-US" dirty="0">
                <a:latin typeface="Times New Roman" panose="02020603050405020304" pitchFamily="18" charset="0"/>
                <a:cs typeface="Times New Roman" panose="02020603050405020304" pitchFamily="18" charset="0"/>
              </a:rPr>
              <a:t>bonds</a:t>
            </a:r>
            <a:r>
              <a:rPr lang="en-US" dirty="0" smtClean="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 The catalytic ability of enzymes is due to its particular protein structure.</a:t>
            </a:r>
          </a:p>
        </p:txBody>
      </p:sp>
      <p:sp>
        <p:nvSpPr>
          <p:cNvPr id="4" name="Date Placeholder 3"/>
          <p:cNvSpPr>
            <a:spLocks noGrp="1"/>
          </p:cNvSpPr>
          <p:nvPr>
            <p:ph type="dt" sz="half" idx="10"/>
          </p:nvPr>
        </p:nvSpPr>
        <p:spPr/>
        <p:txBody>
          <a:bodyPr/>
          <a:lstStyle/>
          <a:p>
            <a:fld id="{8051CDBD-11A7-4013-833A-367721508DB5}" type="datetime1">
              <a:rPr lang="en-US" smtClean="0">
                <a:solidFill>
                  <a:prstClr val="black">
                    <a:tint val="75000"/>
                  </a:prstClr>
                </a:solidFill>
              </a:rPr>
              <a:t>5/2/2020</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6175570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29389"/>
            <a:ext cx="7886700" cy="6172200"/>
          </a:xfrm>
        </p:spPr>
        <p:txBody>
          <a:bodyPr/>
          <a:lstStyle/>
          <a:p>
            <a:pPr>
              <a:buFontTx/>
              <a:buNone/>
            </a:pPr>
            <a:r>
              <a:rPr lang="en-US" b="1" dirty="0">
                <a:latin typeface="Times New Roman" panose="02020603050405020304" pitchFamily="18" charset="0"/>
                <a:cs typeface="Times New Roman" panose="02020603050405020304" pitchFamily="18" charset="0"/>
              </a:rPr>
              <a:t>Briggs-Haldane</a:t>
            </a:r>
            <a:r>
              <a:rPr lang="en-US" b="1" i="1" dirty="0">
                <a:latin typeface="Times New Roman" panose="02020603050405020304" pitchFamily="18" charset="0"/>
                <a:cs typeface="Times New Roman" panose="02020603050405020304" pitchFamily="18" charset="0"/>
              </a:rPr>
              <a:t> </a:t>
            </a:r>
            <a:endParaRPr lang="en-US" b="1" i="1" dirty="0" smtClean="0">
              <a:latin typeface="Times New Roman" panose="02020603050405020304" pitchFamily="18" charset="0"/>
              <a:cs typeface="Times New Roman" panose="02020603050405020304" pitchFamily="18" charset="0"/>
            </a:endParaRPr>
          </a:p>
          <a:p>
            <a:pPr>
              <a:buFontTx/>
              <a:buNone/>
            </a:pPr>
            <a:r>
              <a:rPr lang="en-US" b="1" dirty="0" smtClean="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quasi-steady-state assumption: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 system (batch reactor) is used in which the initial substrate concentration [S</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greatly exceeds the initial enzyme concentration [E</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p>
          <a:p>
            <a:pPr>
              <a:buFontTx/>
              <a:buNone/>
            </a:pPr>
            <a:r>
              <a:rPr lang="en-US" dirty="0">
                <a:latin typeface="Times New Roman" panose="02020603050405020304" pitchFamily="18" charset="0"/>
                <a:cs typeface="Times New Roman" panose="02020603050405020304" pitchFamily="18" charset="0"/>
              </a:rPr>
              <a:t>	since [E</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was small, </a:t>
            </a:r>
          </a:p>
          <a:p>
            <a:pPr>
              <a:buFontTx/>
              <a:buNone/>
            </a:pPr>
            <a:r>
              <a:rPr lang="en-US" b="1" dirty="0">
                <a:latin typeface="Times New Roman" panose="02020603050405020304" pitchFamily="18" charset="0"/>
                <a:cs typeface="Times New Roman" panose="02020603050405020304" pitchFamily="18" charset="0"/>
              </a:rPr>
              <a:t>				d[ES]/dt ≈ 0</a:t>
            </a:r>
          </a:p>
          <a:p>
            <a:pPr>
              <a:buFontTx/>
              <a:buNone/>
            </a:pPr>
            <a:endParaRPr lang="en-US" sz="1000"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shown that in a closed system the quasi-steady-state hypothesis is valid after a brief transient if [S0]&gt;&gt; [E0].</a:t>
            </a:r>
          </a:p>
          <a:p>
            <a:endParaRPr lang="en-US" dirty="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fld id="{4FEB034E-FCCF-4F6D-BA3A-D9A2A4E062F6}" type="datetime1">
              <a:rPr lang="en-US" smtClean="0">
                <a:solidFill>
                  <a:prstClr val="black">
                    <a:tint val="75000"/>
                  </a:prstClr>
                </a:solidFill>
              </a:rPr>
              <a:t>5/2/2020</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B48CD23-0D50-4559-82D2-69929C27B591}"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24415502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6"/>
          <p:cNvSpPr>
            <a:spLocks noChangeArrowheads="1"/>
          </p:cNvSpPr>
          <p:nvPr/>
        </p:nvSpPr>
        <p:spPr bwMode="auto">
          <a:xfrm>
            <a:off x="1371600" y="5962650"/>
            <a:ext cx="6160661"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Aft>
                <a:spcPct val="0"/>
              </a:spcAft>
              <a:buFontTx/>
              <a:buNone/>
            </a:pPr>
            <a:r>
              <a:rPr lang="en-US" altLang="en-US" sz="2400" dirty="0" smtClean="0">
                <a:solidFill>
                  <a:srgbClr val="000000"/>
                </a:solidFill>
                <a:latin typeface="Times New Roman" panose="02020603050405020304" pitchFamily="18" charset="0"/>
                <a:cs typeface="Times New Roman" panose="02020603050405020304" pitchFamily="18" charset="0"/>
              </a:rPr>
              <a:t>The quasi-steady-state hypothesis is valid after a</a:t>
            </a:r>
          </a:p>
          <a:p>
            <a:pPr eaLnBrk="1" fontAlgn="base" hangingPunct="1">
              <a:spcAft>
                <a:spcPct val="0"/>
              </a:spcAft>
              <a:buFontTx/>
              <a:buNone/>
            </a:pPr>
            <a:r>
              <a:rPr lang="en-US" altLang="en-US" sz="2400" dirty="0" smtClean="0">
                <a:solidFill>
                  <a:srgbClr val="000000"/>
                </a:solidFill>
                <a:latin typeface="Times New Roman" panose="02020603050405020304" pitchFamily="18" charset="0"/>
                <a:cs typeface="Times New Roman" panose="02020603050405020304" pitchFamily="18" charset="0"/>
              </a:rPr>
              <a:t> brief transient in a batch system if [S0]&gt;&gt; [E0].</a:t>
            </a:r>
          </a:p>
        </p:txBody>
      </p:sp>
      <p:pic>
        <p:nvPicPr>
          <p:cNvPr id="4" name="Picture 5"/>
          <p:cNvPicPr>
            <a:picLocks noChangeAspect="1" noChangeArrowheads="1"/>
          </p:cNvPicPr>
          <p:nvPr/>
        </p:nvPicPr>
        <p:blipFill>
          <a:blip r:embed="rId2" cstate="print"/>
          <a:srcRect/>
          <a:stretch>
            <a:fillRect/>
          </a:stretch>
        </p:blipFill>
        <p:spPr bwMode="auto">
          <a:xfrm>
            <a:off x="914400" y="304800"/>
            <a:ext cx="7696200" cy="5410200"/>
          </a:xfrm>
          <a:prstGeom prst="rect">
            <a:avLst/>
          </a:prstGeom>
          <a:noFill/>
          <a:ln w="9525">
            <a:noFill/>
            <a:miter lim="800000"/>
            <a:headEnd/>
            <a:tailEnd/>
          </a:ln>
        </p:spPr>
      </p:pic>
      <p:cxnSp>
        <p:nvCxnSpPr>
          <p:cNvPr id="3" name="Straight Connector 2"/>
          <p:cNvCxnSpPr/>
          <p:nvPr/>
        </p:nvCxnSpPr>
        <p:spPr bwMode="auto">
          <a:xfrm flipV="1">
            <a:off x="3429000" y="3200400"/>
            <a:ext cx="0" cy="990600"/>
          </a:xfrm>
          <a:prstGeom prst="line">
            <a:avLst/>
          </a:prstGeom>
          <a:ln>
            <a:solidFill>
              <a:srgbClr val="FF0000"/>
            </a:solidFill>
            <a:headEnd type="none" w="med" len="med"/>
            <a:tailEnd type="none" w="med" len="med"/>
          </a:ln>
          <a:extLst/>
        </p:spPr>
        <p:style>
          <a:lnRef idx="3">
            <a:schemeClr val="accent4"/>
          </a:lnRef>
          <a:fillRef idx="0">
            <a:schemeClr val="accent4"/>
          </a:fillRef>
          <a:effectRef idx="2">
            <a:schemeClr val="accent4"/>
          </a:effectRef>
          <a:fontRef idx="minor">
            <a:schemeClr val="tx1"/>
          </a:fontRef>
        </p:style>
      </p:cxnSp>
      <p:cxnSp>
        <p:nvCxnSpPr>
          <p:cNvPr id="6" name="Straight Connector 5"/>
          <p:cNvCxnSpPr/>
          <p:nvPr/>
        </p:nvCxnSpPr>
        <p:spPr bwMode="auto">
          <a:xfrm flipH="1">
            <a:off x="1981200" y="3200400"/>
            <a:ext cx="1447800" cy="0"/>
          </a:xfrm>
          <a:prstGeom prst="line">
            <a:avLst/>
          </a:prstGeom>
          <a:ln>
            <a:solidFill>
              <a:srgbClr val="FF0000"/>
            </a:solidFill>
            <a:headEnd type="none" w="med" len="med"/>
            <a:tailEnd type="none" w="med" len="med"/>
          </a:ln>
          <a:extLst/>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246574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l" eaLnBrk="1" hangingPunct="1"/>
            <a:r>
              <a:rPr lang="en-US" altLang="en-US" sz="3600" b="1" dirty="0" smtClean="0">
                <a:latin typeface="Times New Roman" panose="02020603050405020304" pitchFamily="18" charset="0"/>
                <a:cs typeface="Times New Roman" panose="02020603050405020304" pitchFamily="18" charset="0"/>
              </a:rPr>
              <a:t>Briggs-Haldane</a:t>
            </a:r>
            <a:r>
              <a:rPr lang="en-US" altLang="en-US" sz="3600" dirty="0" smtClean="0">
                <a:latin typeface="Times New Roman" panose="02020603050405020304" pitchFamily="18" charset="0"/>
                <a:cs typeface="Times New Roman" panose="02020603050405020304" pitchFamily="18" charset="0"/>
              </a:rPr>
              <a:t> </a:t>
            </a:r>
          </a:p>
        </p:txBody>
      </p:sp>
      <p:graphicFrame>
        <p:nvGraphicFramePr>
          <p:cNvPr id="17411" name="Object 5"/>
          <p:cNvGraphicFramePr>
            <a:graphicFrameLocks noChangeAspect="1"/>
          </p:cNvGraphicFramePr>
          <p:nvPr>
            <p:extLst>
              <p:ext uri="{D42A27DB-BD31-4B8C-83A1-F6EECF244321}">
                <p14:modId xmlns:p14="http://schemas.microsoft.com/office/powerpoint/2010/main" val="678470565"/>
              </p:ext>
            </p:extLst>
          </p:nvPr>
        </p:nvGraphicFramePr>
        <p:xfrm>
          <a:off x="914400" y="2436813"/>
          <a:ext cx="7239000" cy="1449387"/>
        </p:xfrm>
        <a:graphic>
          <a:graphicData uri="http://schemas.openxmlformats.org/presentationml/2006/ole">
            <mc:AlternateContent xmlns:mc="http://schemas.openxmlformats.org/markup-compatibility/2006">
              <mc:Choice xmlns:v="urn:schemas-microsoft-com:vml" Requires="v">
                <p:oleObj spid="_x0000_s11682" name="Equation" r:id="rId3" imgW="1942920" imgH="393480" progId="Equation.3">
                  <p:embed/>
                </p:oleObj>
              </mc:Choice>
              <mc:Fallback>
                <p:oleObj name="Equation" r:id="rId3" imgW="1942920" imgH="393480" progId="Equation.3">
                  <p:embed/>
                  <p:pic>
                    <p:nvPicPr>
                      <p:cNvPr id="0" name=""/>
                      <p:cNvPicPr>
                        <a:picLocks noChangeAspect="1" noChangeArrowheads="1"/>
                      </p:cNvPicPr>
                      <p:nvPr/>
                    </p:nvPicPr>
                    <p:blipFill>
                      <a:blip r:embed="rId4"/>
                      <a:srcRect/>
                      <a:stretch>
                        <a:fillRect/>
                      </a:stretch>
                    </p:blipFill>
                    <p:spPr bwMode="auto">
                      <a:xfrm>
                        <a:off x="914400" y="2436813"/>
                        <a:ext cx="7239000" cy="1449387"/>
                      </a:xfrm>
                      <a:prstGeom prst="rect">
                        <a:avLst/>
                      </a:prstGeom>
                      <a:noFill/>
                      <a:ln>
                        <a:noFill/>
                      </a:ln>
                    </p:spPr>
                  </p:pic>
                </p:oleObj>
              </mc:Fallback>
            </mc:AlternateContent>
          </a:graphicData>
        </a:graphic>
      </p:graphicFrame>
      <p:graphicFrame>
        <p:nvGraphicFramePr>
          <p:cNvPr id="17412" name="Object 4"/>
          <p:cNvGraphicFramePr>
            <a:graphicFrameLocks noChangeAspect="1"/>
          </p:cNvGraphicFramePr>
          <p:nvPr>
            <p:extLst>
              <p:ext uri="{D42A27DB-BD31-4B8C-83A1-F6EECF244321}">
                <p14:modId xmlns:p14="http://schemas.microsoft.com/office/powerpoint/2010/main" val="2518331578"/>
              </p:ext>
            </p:extLst>
          </p:nvPr>
        </p:nvGraphicFramePr>
        <p:xfrm>
          <a:off x="2438401" y="4724400"/>
          <a:ext cx="3505200" cy="1503363"/>
        </p:xfrm>
        <a:graphic>
          <a:graphicData uri="http://schemas.openxmlformats.org/presentationml/2006/ole">
            <mc:AlternateContent xmlns:mc="http://schemas.openxmlformats.org/markup-compatibility/2006">
              <mc:Choice xmlns:v="urn:schemas-microsoft-com:vml" Requires="v">
                <p:oleObj spid="_x0000_s11683" name="Equation" r:id="rId5" imgW="850680" imgH="444240" progId="Equation.3">
                  <p:embed/>
                </p:oleObj>
              </mc:Choice>
              <mc:Fallback>
                <p:oleObj name="Equation" r:id="rId5" imgW="850680" imgH="444240" progId="Equation.3">
                  <p:embed/>
                  <p:pic>
                    <p:nvPicPr>
                      <p:cNvPr id="0" name=""/>
                      <p:cNvPicPr>
                        <a:picLocks noChangeAspect="1" noChangeArrowheads="1"/>
                      </p:cNvPicPr>
                      <p:nvPr/>
                    </p:nvPicPr>
                    <p:blipFill>
                      <a:blip r:embed="rId6"/>
                      <a:srcRect/>
                      <a:stretch>
                        <a:fillRect/>
                      </a:stretch>
                    </p:blipFill>
                    <p:spPr bwMode="auto">
                      <a:xfrm>
                        <a:off x="2438401" y="4724400"/>
                        <a:ext cx="3505200" cy="1503363"/>
                      </a:xfrm>
                      <a:prstGeom prst="rect">
                        <a:avLst/>
                      </a:prstGeom>
                      <a:noFill/>
                      <a:ln>
                        <a:noFill/>
                      </a:ln>
                    </p:spPr>
                  </p:pic>
                </p:oleObj>
              </mc:Fallback>
            </mc:AlternateContent>
          </a:graphicData>
        </a:graphic>
      </p:graphicFrame>
      <p:sp>
        <p:nvSpPr>
          <p:cNvPr id="17413" name="Rectangle 6"/>
          <p:cNvSpPr>
            <a:spLocks noChangeArrowheads="1"/>
          </p:cNvSpPr>
          <p:nvPr/>
        </p:nvSpPr>
        <p:spPr bwMode="auto">
          <a:xfrm>
            <a:off x="304800" y="1444615"/>
            <a:ext cx="8610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en-US" altLang="en-US" sz="2800" dirty="0" smtClean="0">
                <a:solidFill>
                  <a:srgbClr val="000000"/>
                </a:solidFill>
                <a:latin typeface="Times New Roman" panose="02020603050405020304" pitchFamily="18" charset="0"/>
                <a:cs typeface="Times New Roman" panose="02020603050405020304" pitchFamily="18" charset="0"/>
              </a:rPr>
              <a:t>With such assumption, the equation representing the </a:t>
            </a:r>
          </a:p>
          <a:p>
            <a:pPr eaLnBrk="1" fontAlgn="base" hangingPunct="1">
              <a:spcBef>
                <a:spcPct val="0"/>
              </a:spcBef>
              <a:spcAft>
                <a:spcPct val="0"/>
              </a:spcAft>
              <a:buFontTx/>
              <a:buNone/>
            </a:pPr>
            <a:r>
              <a:rPr lang="en-US" altLang="en-US" sz="2800" dirty="0" smtClean="0">
                <a:solidFill>
                  <a:srgbClr val="000000"/>
                </a:solidFill>
                <a:latin typeface="Times New Roman" panose="02020603050405020304" pitchFamily="18" charset="0"/>
                <a:cs typeface="Times New Roman" panose="02020603050405020304" pitchFamily="18" charset="0"/>
              </a:rPr>
              <a:t>accumulation of [ES] becomes</a:t>
            </a:r>
          </a:p>
        </p:txBody>
      </p:sp>
      <p:sp>
        <p:nvSpPr>
          <p:cNvPr id="17414" name="Rectangle 7"/>
          <p:cNvSpPr>
            <a:spLocks noChangeArrowheads="1"/>
          </p:cNvSpPr>
          <p:nvPr/>
        </p:nvSpPr>
        <p:spPr bwMode="auto">
          <a:xfrm>
            <a:off x="1676400" y="4112568"/>
            <a:ext cx="48109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en-US" altLang="en-US" sz="2400" dirty="0" smtClean="0">
                <a:solidFill>
                  <a:srgbClr val="000000"/>
                </a:solidFill>
                <a:latin typeface="Times New Roman" panose="02020603050405020304" pitchFamily="18" charset="0"/>
                <a:cs typeface="Times New Roman" panose="02020603050405020304" pitchFamily="18" charset="0"/>
              </a:rPr>
              <a:t>Solving this algebraic equation yields</a:t>
            </a:r>
          </a:p>
        </p:txBody>
      </p:sp>
    </p:spTree>
    <p:extLst>
      <p:ext uri="{BB962C8B-B14F-4D97-AF65-F5344CB8AC3E}">
        <p14:creationId xmlns:p14="http://schemas.microsoft.com/office/powerpoint/2010/main" val="8189598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l" eaLnBrk="1" hangingPunct="1"/>
            <a:r>
              <a:rPr lang="en-US" altLang="en-US" sz="3600" b="1" dirty="0" smtClean="0">
                <a:latin typeface="Times New Roman" panose="02020603050405020304" pitchFamily="18" charset="0"/>
                <a:cs typeface="Times New Roman" panose="02020603050405020304" pitchFamily="18" charset="0"/>
              </a:rPr>
              <a:t>Briggs-Haldane</a:t>
            </a:r>
          </a:p>
        </p:txBody>
      </p:sp>
      <p:graphicFrame>
        <p:nvGraphicFramePr>
          <p:cNvPr id="18435" name="Object 6"/>
          <p:cNvGraphicFramePr>
            <a:graphicFrameLocks noChangeAspect="1"/>
          </p:cNvGraphicFramePr>
          <p:nvPr/>
        </p:nvGraphicFramePr>
        <p:xfrm>
          <a:off x="2362200" y="2057400"/>
          <a:ext cx="3700463" cy="557213"/>
        </p:xfrm>
        <a:graphic>
          <a:graphicData uri="http://schemas.openxmlformats.org/presentationml/2006/ole">
            <mc:AlternateContent xmlns:mc="http://schemas.openxmlformats.org/markup-compatibility/2006">
              <mc:Choice xmlns:v="urn:schemas-microsoft-com:vml" Requires="v">
                <p:oleObj spid="_x0000_s12914" name="Equation" r:id="rId3" imgW="1119619" imgH="258374" progId="Equation.3">
                  <p:embed/>
                </p:oleObj>
              </mc:Choice>
              <mc:Fallback>
                <p:oleObj name="Equation" r:id="rId3" imgW="1119619" imgH="25837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057400"/>
                        <a:ext cx="370046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36" name="Object 5"/>
          <p:cNvGraphicFramePr>
            <a:graphicFrameLocks noChangeAspect="1"/>
          </p:cNvGraphicFramePr>
          <p:nvPr>
            <p:extLst>
              <p:ext uri="{D42A27DB-BD31-4B8C-83A1-F6EECF244321}">
                <p14:modId xmlns:p14="http://schemas.microsoft.com/office/powerpoint/2010/main" val="1213469701"/>
              </p:ext>
            </p:extLst>
          </p:nvPr>
        </p:nvGraphicFramePr>
        <p:xfrm>
          <a:off x="2120900" y="3352799"/>
          <a:ext cx="4065588" cy="914401"/>
        </p:xfrm>
        <a:graphic>
          <a:graphicData uri="http://schemas.openxmlformats.org/presentationml/2006/ole">
            <mc:AlternateContent xmlns:mc="http://schemas.openxmlformats.org/markup-compatibility/2006">
              <mc:Choice xmlns:v="urn:schemas-microsoft-com:vml" Requires="v">
                <p:oleObj spid="_x0000_s12915" name="Equation" r:id="rId5" imgW="1307880" imgH="444240" progId="Equation.3">
                  <p:embed/>
                </p:oleObj>
              </mc:Choice>
              <mc:Fallback>
                <p:oleObj name="Equation" r:id="rId5" imgW="1307880" imgH="444240" progId="Equation.3">
                  <p:embed/>
                  <p:pic>
                    <p:nvPicPr>
                      <p:cNvPr id="0" name=""/>
                      <p:cNvPicPr>
                        <a:picLocks noChangeAspect="1" noChangeArrowheads="1"/>
                      </p:cNvPicPr>
                      <p:nvPr/>
                    </p:nvPicPr>
                    <p:blipFill>
                      <a:blip r:embed="rId6"/>
                      <a:srcRect/>
                      <a:stretch>
                        <a:fillRect/>
                      </a:stretch>
                    </p:blipFill>
                    <p:spPr bwMode="auto">
                      <a:xfrm>
                        <a:off x="2120900" y="3352799"/>
                        <a:ext cx="4065588" cy="914401"/>
                      </a:xfrm>
                      <a:prstGeom prst="rect">
                        <a:avLst/>
                      </a:prstGeom>
                      <a:noFill/>
                      <a:ln>
                        <a:noFill/>
                      </a:ln>
                    </p:spPr>
                  </p:pic>
                </p:oleObj>
              </mc:Fallback>
            </mc:AlternateContent>
          </a:graphicData>
        </a:graphic>
      </p:graphicFrame>
      <p:graphicFrame>
        <p:nvGraphicFramePr>
          <p:cNvPr id="18437" name="Object 4"/>
          <p:cNvGraphicFramePr>
            <a:graphicFrameLocks noChangeAspect="1"/>
          </p:cNvGraphicFramePr>
          <p:nvPr>
            <p:extLst>
              <p:ext uri="{D42A27DB-BD31-4B8C-83A1-F6EECF244321}">
                <p14:modId xmlns:p14="http://schemas.microsoft.com/office/powerpoint/2010/main" val="1124566681"/>
              </p:ext>
            </p:extLst>
          </p:nvPr>
        </p:nvGraphicFramePr>
        <p:xfrm>
          <a:off x="2320925" y="4953000"/>
          <a:ext cx="3360738" cy="1447800"/>
        </p:xfrm>
        <a:graphic>
          <a:graphicData uri="http://schemas.openxmlformats.org/presentationml/2006/ole">
            <mc:AlternateContent xmlns:mc="http://schemas.openxmlformats.org/markup-compatibility/2006">
              <mc:Choice xmlns:v="urn:schemas-microsoft-com:vml" Requires="v">
                <p:oleObj spid="_x0000_s12916" name="Equation" r:id="rId7" imgW="1104840" imgH="647640" progId="Equation.3">
                  <p:embed/>
                </p:oleObj>
              </mc:Choice>
              <mc:Fallback>
                <p:oleObj name="Equation" r:id="rId7" imgW="1104840" imgH="647640" progId="Equation.3">
                  <p:embed/>
                  <p:pic>
                    <p:nvPicPr>
                      <p:cNvPr id="0" name=""/>
                      <p:cNvPicPr>
                        <a:picLocks noChangeAspect="1" noChangeArrowheads="1"/>
                      </p:cNvPicPr>
                      <p:nvPr/>
                    </p:nvPicPr>
                    <p:blipFill>
                      <a:blip r:embed="rId8"/>
                      <a:srcRect/>
                      <a:stretch>
                        <a:fillRect/>
                      </a:stretch>
                    </p:blipFill>
                    <p:spPr bwMode="auto">
                      <a:xfrm>
                        <a:off x="2320925" y="4953000"/>
                        <a:ext cx="3360738" cy="1447800"/>
                      </a:xfrm>
                      <a:prstGeom prst="rect">
                        <a:avLst/>
                      </a:prstGeom>
                      <a:noFill/>
                      <a:ln>
                        <a:noFill/>
                      </a:ln>
                    </p:spPr>
                  </p:pic>
                </p:oleObj>
              </mc:Fallback>
            </mc:AlternateContent>
          </a:graphicData>
        </a:graphic>
      </p:graphicFrame>
      <p:sp>
        <p:nvSpPr>
          <p:cNvPr id="18438" name="Rectangle 7"/>
          <p:cNvSpPr>
            <a:spLocks noChangeArrowheads="1"/>
          </p:cNvSpPr>
          <p:nvPr/>
        </p:nvSpPr>
        <p:spPr bwMode="auto">
          <a:xfrm>
            <a:off x="762000" y="1445568"/>
            <a:ext cx="66303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en-US" altLang="en-US" sz="2400" dirty="0" smtClean="0">
                <a:solidFill>
                  <a:srgbClr val="000000"/>
                </a:solidFill>
                <a:latin typeface="Times New Roman" panose="02020603050405020304" pitchFamily="18" charset="0"/>
                <a:cs typeface="Times New Roman" panose="02020603050405020304" pitchFamily="18" charset="0"/>
              </a:rPr>
              <a:t>Substituting the enzyme mass conservation equation</a:t>
            </a:r>
          </a:p>
        </p:txBody>
      </p:sp>
      <p:sp>
        <p:nvSpPr>
          <p:cNvPr id="18439" name="Rectangle 8"/>
          <p:cNvSpPr>
            <a:spLocks noChangeArrowheads="1"/>
          </p:cNvSpPr>
          <p:nvPr/>
        </p:nvSpPr>
        <p:spPr bwMode="auto">
          <a:xfrm>
            <a:off x="914400" y="2664768"/>
            <a:ext cx="36327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en-US" altLang="en-US" sz="2400" dirty="0" smtClean="0">
                <a:solidFill>
                  <a:srgbClr val="000000"/>
                </a:solidFill>
                <a:latin typeface="Times New Roman" panose="02020603050405020304" pitchFamily="18" charset="0"/>
                <a:cs typeface="Times New Roman" panose="02020603050405020304" pitchFamily="18" charset="0"/>
              </a:rPr>
              <a:t>in the above equation yields</a:t>
            </a:r>
          </a:p>
        </p:txBody>
      </p:sp>
      <p:sp>
        <p:nvSpPr>
          <p:cNvPr id="18440" name="Rectangle 9"/>
          <p:cNvSpPr>
            <a:spLocks noChangeArrowheads="1"/>
          </p:cNvSpPr>
          <p:nvPr/>
        </p:nvSpPr>
        <p:spPr bwMode="auto">
          <a:xfrm>
            <a:off x="990600" y="4417368"/>
            <a:ext cx="4346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en-US" altLang="en-US" sz="2400" dirty="0" smtClean="0">
                <a:solidFill>
                  <a:srgbClr val="000000"/>
                </a:solidFill>
                <a:latin typeface="Times New Roman" panose="02020603050405020304" pitchFamily="18" charset="0"/>
                <a:cs typeface="Times New Roman" panose="02020603050405020304" pitchFamily="18" charset="0"/>
              </a:rPr>
              <a:t>Using [S] to represent [ES] yields</a:t>
            </a:r>
          </a:p>
        </p:txBody>
      </p:sp>
    </p:spTree>
    <p:extLst>
      <p:ext uri="{BB962C8B-B14F-4D97-AF65-F5344CB8AC3E}">
        <p14:creationId xmlns:p14="http://schemas.microsoft.com/office/powerpoint/2010/main" val="2066407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latin typeface="Times New Roman" panose="02020603050405020304" pitchFamily="18" charset="0"/>
                <a:cs typeface="Times New Roman" panose="02020603050405020304" pitchFamily="18" charset="0"/>
              </a:rPr>
              <a:t>Briggs-Haldane</a:t>
            </a:r>
          </a:p>
        </p:txBody>
      </p:sp>
      <p:sp>
        <p:nvSpPr>
          <p:cNvPr id="3" name="Content Placeholder 2"/>
          <p:cNvSpPr>
            <a:spLocks noGrp="1"/>
          </p:cNvSpPr>
          <p:nvPr>
            <p:ph idx="1"/>
          </p:nvPr>
        </p:nvSpPr>
        <p:spPr/>
        <p:txBody>
          <a:bodyPr/>
          <a:lstStyle/>
          <a:p>
            <a:r>
              <a:rPr lang="en-US" sz="2800" dirty="0" smtClean="0">
                <a:latin typeface="Times New Roman" panose="02020603050405020304" pitchFamily="18" charset="0"/>
                <a:cs typeface="Times New Roman" panose="02020603050405020304" pitchFamily="18" charset="0"/>
              </a:rPr>
              <a:t>Then the product formation rate becomes</a:t>
            </a:r>
          </a:p>
          <a:p>
            <a:r>
              <a:rPr lang="en-US" dirty="0" smtClean="0"/>
              <a:t>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435408974"/>
              </p:ext>
            </p:extLst>
          </p:nvPr>
        </p:nvGraphicFramePr>
        <p:xfrm>
          <a:off x="1295400" y="2220941"/>
          <a:ext cx="5630862" cy="1511300"/>
        </p:xfrm>
        <a:graphic>
          <a:graphicData uri="http://schemas.openxmlformats.org/presentationml/2006/ole">
            <mc:AlternateContent xmlns:mc="http://schemas.openxmlformats.org/markup-compatibility/2006">
              <mc:Choice xmlns:v="urn:schemas-microsoft-com:vml" Requires="v">
                <p:oleObj spid="_x0000_s20766" name="Equation" r:id="rId3" imgW="1752480" imgH="647640" progId="Equation.3">
                  <p:embed/>
                </p:oleObj>
              </mc:Choice>
              <mc:Fallback>
                <p:oleObj name="Equation" r:id="rId3" imgW="1752480" imgH="647640" progId="Equation.3">
                  <p:embed/>
                  <p:pic>
                    <p:nvPicPr>
                      <p:cNvPr id="0" name="Object 5"/>
                      <p:cNvPicPr>
                        <a:picLocks noChangeAspect="1" noChangeArrowheads="1"/>
                      </p:cNvPicPr>
                      <p:nvPr/>
                    </p:nvPicPr>
                    <p:blipFill>
                      <a:blip r:embed="rId4"/>
                      <a:srcRect/>
                      <a:stretch>
                        <a:fillRect/>
                      </a:stretch>
                    </p:blipFill>
                    <p:spPr bwMode="auto">
                      <a:xfrm>
                        <a:off x="1295400" y="2220941"/>
                        <a:ext cx="5630862" cy="1511300"/>
                      </a:xfrm>
                      <a:prstGeom prst="rect">
                        <a:avLst/>
                      </a:prstGeom>
                      <a:noFill/>
                      <a:ln>
                        <a:noFill/>
                      </a:ln>
                    </p:spPr>
                  </p:pic>
                </p:oleObj>
              </mc:Fallback>
            </mc:AlternateContent>
          </a:graphicData>
        </a:graphic>
      </p:graphicFrame>
      <p:sp>
        <p:nvSpPr>
          <p:cNvPr id="5" name="TextBox 4"/>
          <p:cNvSpPr txBox="1"/>
          <p:nvPr/>
        </p:nvSpPr>
        <p:spPr>
          <a:xfrm>
            <a:off x="1143000" y="3732241"/>
            <a:ext cx="914400" cy="369332"/>
          </a:xfrm>
          <a:prstGeom prst="rect">
            <a:avLst/>
          </a:prstGeom>
          <a:noFill/>
        </p:spPr>
        <p:txBody>
          <a:bodyPr wrap="square" rtlCol="0">
            <a:spAutoFit/>
          </a:bodyPr>
          <a:lstStyle/>
          <a:p>
            <a:r>
              <a:rPr lang="en-US" dirty="0" smtClean="0"/>
              <a:t>Then</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174385689"/>
              </p:ext>
            </p:extLst>
          </p:nvPr>
        </p:nvGraphicFramePr>
        <p:xfrm>
          <a:off x="2514600" y="3732241"/>
          <a:ext cx="2438400" cy="915959"/>
        </p:xfrm>
        <a:graphic>
          <a:graphicData uri="http://schemas.openxmlformats.org/presentationml/2006/ole">
            <mc:AlternateContent xmlns:mc="http://schemas.openxmlformats.org/markup-compatibility/2006">
              <mc:Choice xmlns:v="urn:schemas-microsoft-com:vml" Requires="v">
                <p:oleObj spid="_x0000_s20767" name="Equation" r:id="rId5" imgW="545863" imgH="291973" progId="Equation.3">
                  <p:embed/>
                </p:oleObj>
              </mc:Choice>
              <mc:Fallback>
                <p:oleObj name="Equation" r:id="rId5" imgW="545863" imgH="291973"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3732241"/>
                        <a:ext cx="2438400" cy="915959"/>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2785659"/>
              </p:ext>
            </p:extLst>
          </p:nvPr>
        </p:nvGraphicFramePr>
        <p:xfrm>
          <a:off x="1518313" y="4568825"/>
          <a:ext cx="2063087" cy="765175"/>
        </p:xfrm>
        <a:graphic>
          <a:graphicData uri="http://schemas.openxmlformats.org/presentationml/2006/ole">
            <mc:AlternateContent xmlns:mc="http://schemas.openxmlformats.org/markup-compatibility/2006">
              <mc:Choice xmlns:v="urn:schemas-microsoft-com:vml" Requires="v">
                <p:oleObj spid="_x0000_s20768" name="Equation" r:id="rId7" imgW="698400" imgH="266400" progId="Equation.3">
                  <p:embed/>
                </p:oleObj>
              </mc:Choice>
              <mc:Fallback>
                <p:oleObj name="Equation" r:id="rId7" imgW="698400" imgH="266400" progId="Equation.3">
                  <p:embed/>
                  <p:pic>
                    <p:nvPicPr>
                      <p:cNvPr id="0" name="Object 10"/>
                      <p:cNvPicPr>
                        <a:picLocks noChangeAspect="1" noChangeArrowheads="1"/>
                      </p:cNvPicPr>
                      <p:nvPr/>
                    </p:nvPicPr>
                    <p:blipFill>
                      <a:blip r:embed="rId8"/>
                      <a:srcRect/>
                      <a:stretch>
                        <a:fillRect/>
                      </a:stretch>
                    </p:blipFill>
                    <p:spPr bwMode="auto">
                      <a:xfrm>
                        <a:off x="1518313" y="4568825"/>
                        <a:ext cx="2063087" cy="765175"/>
                      </a:xfrm>
                      <a:prstGeom prst="rect">
                        <a:avLst/>
                      </a:prstGeom>
                      <a:noFill/>
                      <a:ln>
                        <a:noFill/>
                      </a:ln>
                    </p:spPr>
                  </p:pic>
                </p:oleObj>
              </mc:Fallback>
            </mc:AlternateContent>
          </a:graphicData>
        </a:graphic>
      </p:graphicFrame>
      <p:sp>
        <p:nvSpPr>
          <p:cNvPr id="8" name="TextBox 7"/>
          <p:cNvSpPr txBox="1"/>
          <p:nvPr/>
        </p:nvSpPr>
        <p:spPr>
          <a:xfrm>
            <a:off x="653974" y="4829033"/>
            <a:ext cx="864339" cy="369332"/>
          </a:xfrm>
          <a:prstGeom prst="rect">
            <a:avLst/>
          </a:prstGeom>
          <a:noFill/>
        </p:spPr>
        <p:txBody>
          <a:bodyPr wrap="none" rtlCol="0">
            <a:spAutoFit/>
          </a:bodyPr>
          <a:lstStyle/>
          <a:p>
            <a:r>
              <a:rPr lang="en-US" dirty="0" smtClean="0"/>
              <a:t>Where</a:t>
            </a:r>
            <a:endParaRPr lang="en-US" dirty="0"/>
          </a:p>
        </p:txBody>
      </p:sp>
      <p:sp>
        <p:nvSpPr>
          <p:cNvPr id="9" name="TextBox 8"/>
          <p:cNvSpPr txBox="1"/>
          <p:nvPr/>
        </p:nvSpPr>
        <p:spPr>
          <a:xfrm>
            <a:off x="3505200" y="4829033"/>
            <a:ext cx="5410200" cy="369332"/>
          </a:xfrm>
          <a:prstGeom prst="rect">
            <a:avLst/>
          </a:prstGeom>
          <a:noFill/>
        </p:spPr>
        <p:txBody>
          <a:bodyPr wrap="square" rtlCol="0">
            <a:spAutoFit/>
          </a:bodyPr>
          <a:lstStyle/>
          <a:p>
            <a:r>
              <a:rPr lang="en-US" dirty="0"/>
              <a:t>same as that for rapid equilibrium assumption.</a:t>
            </a:r>
          </a:p>
        </p:txBody>
      </p:sp>
      <p:graphicFrame>
        <p:nvGraphicFramePr>
          <p:cNvPr id="10" name="Object 9"/>
          <p:cNvGraphicFramePr>
            <a:graphicFrameLocks noChangeAspect="1"/>
          </p:cNvGraphicFramePr>
          <p:nvPr>
            <p:extLst>
              <p:ext uri="{D42A27DB-BD31-4B8C-83A1-F6EECF244321}">
                <p14:modId xmlns:p14="http://schemas.microsoft.com/office/powerpoint/2010/main" val="3028304629"/>
              </p:ext>
            </p:extLst>
          </p:nvPr>
        </p:nvGraphicFramePr>
        <p:xfrm>
          <a:off x="3200400" y="5518097"/>
          <a:ext cx="2698826" cy="1067937"/>
        </p:xfrm>
        <a:graphic>
          <a:graphicData uri="http://schemas.openxmlformats.org/presentationml/2006/ole">
            <mc:AlternateContent xmlns:mc="http://schemas.openxmlformats.org/markup-compatibility/2006">
              <mc:Choice xmlns:v="urn:schemas-microsoft-com:vml" Requires="v">
                <p:oleObj spid="_x0000_s20769" name="Equation" r:id="rId9" imgW="761760" imgH="444240" progId="Equation.3">
                  <p:embed/>
                </p:oleObj>
              </mc:Choice>
              <mc:Fallback>
                <p:oleObj name="Equation" r:id="rId9" imgW="761760" imgH="444240" progId="Equation.3">
                  <p:embed/>
                  <p:pic>
                    <p:nvPicPr>
                      <p:cNvPr id="0" name="Object 9"/>
                      <p:cNvPicPr>
                        <a:picLocks noChangeAspect="1" noChangeArrowheads="1"/>
                      </p:cNvPicPr>
                      <p:nvPr/>
                    </p:nvPicPr>
                    <p:blipFill>
                      <a:blip r:embed="rId10"/>
                      <a:srcRect/>
                      <a:stretch>
                        <a:fillRect/>
                      </a:stretch>
                    </p:blipFill>
                    <p:spPr bwMode="auto">
                      <a:xfrm>
                        <a:off x="3200400" y="5518097"/>
                        <a:ext cx="2698826" cy="1067937"/>
                      </a:xfrm>
                      <a:prstGeom prst="rect">
                        <a:avLst/>
                      </a:prstGeom>
                      <a:noFill/>
                      <a:ln>
                        <a:noFill/>
                      </a:ln>
                    </p:spPr>
                  </p:pic>
                </p:oleObj>
              </mc:Fallback>
            </mc:AlternateContent>
          </a:graphicData>
        </a:graphic>
      </p:graphicFrame>
      <p:sp>
        <p:nvSpPr>
          <p:cNvPr id="12" name="TextBox 11"/>
          <p:cNvSpPr txBox="1"/>
          <p:nvPr/>
        </p:nvSpPr>
        <p:spPr>
          <a:xfrm>
            <a:off x="1600200" y="5867400"/>
            <a:ext cx="1600200" cy="369332"/>
          </a:xfrm>
          <a:prstGeom prst="rect">
            <a:avLst/>
          </a:prstGeom>
          <a:noFill/>
        </p:spPr>
        <p:txBody>
          <a:bodyPr wrap="square" rtlCol="0">
            <a:spAutoFit/>
          </a:bodyPr>
          <a:lstStyle/>
          <a:p>
            <a:r>
              <a:rPr lang="en-US" dirty="0"/>
              <a:t>W</a:t>
            </a:r>
            <a:r>
              <a:rPr lang="en-US" dirty="0" smtClean="0"/>
              <a:t>here</a:t>
            </a:r>
            <a:endParaRPr lang="en-US" dirty="0"/>
          </a:p>
        </p:txBody>
      </p:sp>
    </p:spTree>
    <p:extLst>
      <p:ext uri="{BB962C8B-B14F-4D97-AF65-F5344CB8AC3E}">
        <p14:creationId xmlns:p14="http://schemas.microsoft.com/office/powerpoint/2010/main" val="2012507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eaLnBrk="1" hangingPunct="1"/>
            <a:r>
              <a:rPr lang="en-US" altLang="en-US" sz="3600" b="1" dirty="0" smtClean="0">
                <a:solidFill>
                  <a:schemeClr val="tx1"/>
                </a:solidFill>
                <a:latin typeface="Times New Roman" panose="02020603050405020304" pitchFamily="18" charset="0"/>
                <a:cs typeface="Times New Roman" panose="02020603050405020304" pitchFamily="18" charset="0"/>
              </a:rPr>
              <a:t>Comparison of the Two Approaches</a:t>
            </a:r>
            <a:endParaRPr lang="en-US" altLang="en-US" sz="4000" b="1" dirty="0" smtClean="0">
              <a:solidFill>
                <a:srgbClr val="FF0000"/>
              </a:solidFill>
            </a:endParaRPr>
          </a:p>
        </p:txBody>
      </p:sp>
      <p:graphicFrame>
        <p:nvGraphicFramePr>
          <p:cNvPr id="20483" name="Object 12"/>
          <p:cNvGraphicFramePr>
            <a:graphicFrameLocks noGrp="1" noChangeAspect="1"/>
          </p:cNvGraphicFramePr>
          <p:nvPr>
            <p:ph sz="half" idx="1"/>
            <p:extLst>
              <p:ext uri="{D42A27DB-BD31-4B8C-83A1-F6EECF244321}">
                <p14:modId xmlns:p14="http://schemas.microsoft.com/office/powerpoint/2010/main" val="1225949225"/>
              </p:ext>
            </p:extLst>
          </p:nvPr>
        </p:nvGraphicFramePr>
        <p:xfrm>
          <a:off x="3028950" y="4953000"/>
          <a:ext cx="1771650" cy="990600"/>
        </p:xfrm>
        <a:graphic>
          <a:graphicData uri="http://schemas.openxmlformats.org/presentationml/2006/ole">
            <mc:AlternateContent xmlns:mc="http://schemas.openxmlformats.org/markup-compatibility/2006">
              <mc:Choice xmlns:v="urn:schemas-microsoft-com:vml" Requires="v">
                <p:oleObj spid="_x0000_s20055" name="Equation" r:id="rId3" imgW="520560" imgH="444240" progId="Equation.3">
                  <p:embed/>
                </p:oleObj>
              </mc:Choice>
              <mc:Fallback>
                <p:oleObj name="Equation" r:id="rId3" imgW="520560" imgH="444240" progId="Equation.3">
                  <p:embed/>
                  <p:pic>
                    <p:nvPicPr>
                      <p:cNvPr id="0" name=""/>
                      <p:cNvPicPr>
                        <a:picLocks noChangeAspect="1" noChangeArrowheads="1"/>
                      </p:cNvPicPr>
                      <p:nvPr/>
                    </p:nvPicPr>
                    <p:blipFill>
                      <a:blip r:embed="rId4"/>
                      <a:srcRect/>
                      <a:stretch>
                        <a:fillRect/>
                      </a:stretch>
                    </p:blipFill>
                    <p:spPr bwMode="auto">
                      <a:xfrm>
                        <a:off x="3028950" y="4953000"/>
                        <a:ext cx="1771650" cy="990600"/>
                      </a:xfrm>
                      <a:prstGeom prst="rect">
                        <a:avLst/>
                      </a:prstGeom>
                      <a:noFill/>
                      <a:ln>
                        <a:noFill/>
                      </a:ln>
                      <a:effectLst/>
                    </p:spPr>
                  </p:pic>
                </p:oleObj>
              </mc:Fallback>
            </mc:AlternateContent>
          </a:graphicData>
        </a:graphic>
      </p:graphicFrame>
      <p:graphicFrame>
        <p:nvGraphicFramePr>
          <p:cNvPr id="20484" name="Object 4"/>
          <p:cNvGraphicFramePr>
            <a:graphicFrameLocks noChangeAspect="1"/>
          </p:cNvGraphicFramePr>
          <p:nvPr/>
        </p:nvGraphicFramePr>
        <p:xfrm>
          <a:off x="5791200" y="2667000"/>
          <a:ext cx="2438400" cy="1282700"/>
        </p:xfrm>
        <a:graphic>
          <a:graphicData uri="http://schemas.openxmlformats.org/presentationml/2006/ole">
            <mc:AlternateContent xmlns:mc="http://schemas.openxmlformats.org/markup-compatibility/2006">
              <mc:Choice xmlns:v="urn:schemas-microsoft-com:vml" Requires="v">
                <p:oleObj spid="_x0000_s20056" name="Equation" r:id="rId5" imgW="545863" imgH="291973" progId="Equation.3">
                  <p:embed/>
                </p:oleObj>
              </mc:Choice>
              <mc:Fallback>
                <p:oleObj name="Equation" r:id="rId5" imgW="545863" imgH="29197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2667000"/>
                        <a:ext cx="24384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85" name="Object 5"/>
          <p:cNvGraphicFramePr>
            <a:graphicFrameLocks noChangeAspect="1"/>
          </p:cNvGraphicFramePr>
          <p:nvPr>
            <p:extLst>
              <p:ext uri="{D42A27DB-BD31-4B8C-83A1-F6EECF244321}">
                <p14:modId xmlns:p14="http://schemas.microsoft.com/office/powerpoint/2010/main" val="1292393290"/>
              </p:ext>
            </p:extLst>
          </p:nvPr>
        </p:nvGraphicFramePr>
        <p:xfrm>
          <a:off x="6008689" y="4025900"/>
          <a:ext cx="2068512" cy="698500"/>
        </p:xfrm>
        <a:graphic>
          <a:graphicData uri="http://schemas.openxmlformats.org/presentationml/2006/ole">
            <mc:AlternateContent xmlns:mc="http://schemas.openxmlformats.org/markup-compatibility/2006">
              <mc:Choice xmlns:v="urn:schemas-microsoft-com:vml" Requires="v">
                <p:oleObj spid="_x0000_s20057" name="Equation" r:id="rId7" imgW="672840" imgH="228600" progId="Equation.3">
                  <p:embed/>
                </p:oleObj>
              </mc:Choice>
              <mc:Fallback>
                <p:oleObj name="Equation" r:id="rId7" imgW="672840" imgH="228600" progId="Equation.3">
                  <p:embed/>
                  <p:pic>
                    <p:nvPicPr>
                      <p:cNvPr id="0" name=""/>
                      <p:cNvPicPr>
                        <a:picLocks noChangeAspect="1" noChangeArrowheads="1"/>
                      </p:cNvPicPr>
                      <p:nvPr/>
                    </p:nvPicPr>
                    <p:blipFill>
                      <a:blip r:embed="rId8"/>
                      <a:srcRect/>
                      <a:stretch>
                        <a:fillRect/>
                      </a:stretch>
                    </p:blipFill>
                    <p:spPr bwMode="auto">
                      <a:xfrm>
                        <a:off x="6008689" y="4025900"/>
                        <a:ext cx="2068512" cy="698500"/>
                      </a:xfrm>
                      <a:prstGeom prst="rect">
                        <a:avLst/>
                      </a:prstGeom>
                      <a:noFill/>
                      <a:ln>
                        <a:noFill/>
                      </a:ln>
                    </p:spPr>
                  </p:pic>
                </p:oleObj>
              </mc:Fallback>
            </mc:AlternateContent>
          </a:graphicData>
        </a:graphic>
      </p:graphicFrame>
      <p:graphicFrame>
        <p:nvGraphicFramePr>
          <p:cNvPr id="20486" name="Object 6"/>
          <p:cNvGraphicFramePr>
            <a:graphicFrameLocks noChangeAspect="1"/>
          </p:cNvGraphicFramePr>
          <p:nvPr>
            <p:extLst>
              <p:ext uri="{D42A27DB-BD31-4B8C-83A1-F6EECF244321}">
                <p14:modId xmlns:p14="http://schemas.microsoft.com/office/powerpoint/2010/main" val="270890992"/>
              </p:ext>
            </p:extLst>
          </p:nvPr>
        </p:nvGraphicFramePr>
        <p:xfrm>
          <a:off x="6013450" y="4953000"/>
          <a:ext cx="2520950" cy="1066800"/>
        </p:xfrm>
        <a:graphic>
          <a:graphicData uri="http://schemas.openxmlformats.org/presentationml/2006/ole">
            <mc:AlternateContent xmlns:mc="http://schemas.openxmlformats.org/markup-compatibility/2006">
              <mc:Choice xmlns:v="urn:schemas-microsoft-com:vml" Requires="v">
                <p:oleObj spid="_x0000_s20058" name="Equation" r:id="rId9" imgW="761760" imgH="444240" progId="Equation.3">
                  <p:embed/>
                </p:oleObj>
              </mc:Choice>
              <mc:Fallback>
                <p:oleObj name="Equation" r:id="rId9" imgW="761760" imgH="444240" progId="Equation.3">
                  <p:embed/>
                  <p:pic>
                    <p:nvPicPr>
                      <p:cNvPr id="0" name=""/>
                      <p:cNvPicPr>
                        <a:picLocks noChangeAspect="1" noChangeArrowheads="1"/>
                      </p:cNvPicPr>
                      <p:nvPr/>
                    </p:nvPicPr>
                    <p:blipFill>
                      <a:blip r:embed="rId10"/>
                      <a:srcRect/>
                      <a:stretch>
                        <a:fillRect/>
                      </a:stretch>
                    </p:blipFill>
                    <p:spPr bwMode="auto">
                      <a:xfrm>
                        <a:off x="6013450" y="4953000"/>
                        <a:ext cx="2520950" cy="1066800"/>
                      </a:xfrm>
                      <a:prstGeom prst="rect">
                        <a:avLst/>
                      </a:prstGeom>
                      <a:noFill/>
                      <a:ln>
                        <a:noFill/>
                      </a:ln>
                    </p:spPr>
                  </p:pic>
                </p:oleObj>
              </mc:Fallback>
            </mc:AlternateContent>
          </a:graphicData>
        </a:graphic>
      </p:graphicFrame>
      <p:sp>
        <p:nvSpPr>
          <p:cNvPr id="20487" name="Rectangle 7"/>
          <p:cNvSpPr>
            <a:spLocks noChangeArrowheads="1"/>
          </p:cNvSpPr>
          <p:nvPr/>
        </p:nvSpPr>
        <p:spPr bwMode="auto">
          <a:xfrm>
            <a:off x="2286000" y="1598147"/>
            <a:ext cx="29113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en-US" altLang="en-US" sz="2800" dirty="0" smtClean="0">
                <a:solidFill>
                  <a:srgbClr val="000000"/>
                </a:solidFill>
                <a:latin typeface="Times New Roman" panose="02020603050405020304" pitchFamily="18" charset="0"/>
                <a:cs typeface="Times New Roman" panose="02020603050405020304" pitchFamily="18" charset="0"/>
              </a:rPr>
              <a:t>Michaelis-Menten</a:t>
            </a:r>
            <a:r>
              <a:rPr lang="en-US" altLang="en-US" sz="2800" dirty="0" smtClean="0">
                <a:solidFill>
                  <a:srgbClr val="000000"/>
                </a:solidFill>
                <a:cs typeface="Times New Roman" pitchFamily="18" charset="0"/>
              </a:rPr>
              <a:t> </a:t>
            </a:r>
            <a:endParaRPr lang="en-US" altLang="en-US" sz="2800" dirty="0" smtClean="0">
              <a:solidFill>
                <a:srgbClr val="000000"/>
              </a:solidFill>
            </a:endParaRPr>
          </a:p>
        </p:txBody>
      </p:sp>
      <p:graphicFrame>
        <p:nvGraphicFramePr>
          <p:cNvPr id="20490" name="Object 10"/>
          <p:cNvGraphicFramePr>
            <a:graphicFrameLocks noChangeAspect="1"/>
          </p:cNvGraphicFramePr>
          <p:nvPr>
            <p:extLst>
              <p:ext uri="{D42A27DB-BD31-4B8C-83A1-F6EECF244321}">
                <p14:modId xmlns:p14="http://schemas.microsoft.com/office/powerpoint/2010/main" val="2433056124"/>
              </p:ext>
            </p:extLst>
          </p:nvPr>
        </p:nvGraphicFramePr>
        <p:xfrm>
          <a:off x="2514599" y="3048000"/>
          <a:ext cx="2895601" cy="990600"/>
        </p:xfrm>
        <a:graphic>
          <a:graphicData uri="http://schemas.openxmlformats.org/presentationml/2006/ole">
            <mc:AlternateContent xmlns:mc="http://schemas.openxmlformats.org/markup-compatibility/2006">
              <mc:Choice xmlns:v="urn:schemas-microsoft-com:vml" Requires="v">
                <p:oleObj spid="_x0000_s20059" name="Equation" r:id="rId11" imgW="838080" imgH="444240" progId="Equation.3">
                  <p:embed/>
                </p:oleObj>
              </mc:Choice>
              <mc:Fallback>
                <p:oleObj name="Equation" r:id="rId11" imgW="838080" imgH="444240" progId="Equation.3">
                  <p:embed/>
                  <p:pic>
                    <p:nvPicPr>
                      <p:cNvPr id="0" name=""/>
                      <p:cNvPicPr>
                        <a:picLocks noChangeAspect="1" noChangeArrowheads="1"/>
                      </p:cNvPicPr>
                      <p:nvPr/>
                    </p:nvPicPr>
                    <p:blipFill>
                      <a:blip r:embed="rId12"/>
                      <a:srcRect/>
                      <a:stretch>
                        <a:fillRect/>
                      </a:stretch>
                    </p:blipFill>
                    <p:spPr bwMode="auto">
                      <a:xfrm>
                        <a:off x="2514599" y="3048000"/>
                        <a:ext cx="2895601" cy="990600"/>
                      </a:xfrm>
                      <a:prstGeom prst="rect">
                        <a:avLst/>
                      </a:prstGeom>
                      <a:noFill/>
                      <a:ln>
                        <a:noFill/>
                      </a:ln>
                      <a:extLst/>
                    </p:spPr>
                  </p:pic>
                </p:oleObj>
              </mc:Fallback>
            </mc:AlternateContent>
          </a:graphicData>
        </a:graphic>
      </p:graphicFrame>
      <p:graphicFrame>
        <p:nvGraphicFramePr>
          <p:cNvPr id="20491" name="Object 11"/>
          <p:cNvGraphicFramePr>
            <a:graphicFrameLocks noChangeAspect="1"/>
          </p:cNvGraphicFramePr>
          <p:nvPr>
            <p:extLst>
              <p:ext uri="{D42A27DB-BD31-4B8C-83A1-F6EECF244321}">
                <p14:modId xmlns:p14="http://schemas.microsoft.com/office/powerpoint/2010/main" val="4095256527"/>
              </p:ext>
            </p:extLst>
          </p:nvPr>
        </p:nvGraphicFramePr>
        <p:xfrm>
          <a:off x="2819400" y="3946525"/>
          <a:ext cx="2133600" cy="1014413"/>
        </p:xfrm>
        <a:graphic>
          <a:graphicData uri="http://schemas.openxmlformats.org/presentationml/2006/ole">
            <mc:AlternateContent xmlns:mc="http://schemas.openxmlformats.org/markup-compatibility/2006">
              <mc:Choice xmlns:v="urn:schemas-microsoft-com:vml" Requires="v">
                <p:oleObj spid="_x0000_s20060" name="Equation" r:id="rId13" imgW="698400" imgH="266400" progId="Equation.3">
                  <p:embed/>
                </p:oleObj>
              </mc:Choice>
              <mc:Fallback>
                <p:oleObj name="Equation" r:id="rId13" imgW="698400" imgH="266400" progId="Equation.3">
                  <p:embed/>
                  <p:pic>
                    <p:nvPicPr>
                      <p:cNvPr id="0" name=""/>
                      <p:cNvPicPr>
                        <a:picLocks noChangeAspect="1" noChangeArrowheads="1"/>
                      </p:cNvPicPr>
                      <p:nvPr/>
                    </p:nvPicPr>
                    <p:blipFill>
                      <a:blip r:embed="rId14"/>
                      <a:srcRect/>
                      <a:stretch>
                        <a:fillRect/>
                      </a:stretch>
                    </p:blipFill>
                    <p:spPr bwMode="auto">
                      <a:xfrm>
                        <a:off x="2819400" y="3946525"/>
                        <a:ext cx="2133600" cy="1014413"/>
                      </a:xfrm>
                      <a:prstGeom prst="rect">
                        <a:avLst/>
                      </a:prstGeom>
                      <a:noFill/>
                      <a:ln>
                        <a:noFill/>
                      </a:ln>
                    </p:spPr>
                  </p:pic>
                </p:oleObj>
              </mc:Fallback>
            </mc:AlternateContent>
          </a:graphicData>
        </a:graphic>
      </p:graphicFrame>
      <p:sp>
        <p:nvSpPr>
          <p:cNvPr id="20492" name="Rectangle 14"/>
          <p:cNvSpPr>
            <a:spLocks noChangeArrowheads="1"/>
          </p:cNvSpPr>
          <p:nvPr/>
        </p:nvSpPr>
        <p:spPr bwMode="auto">
          <a:xfrm>
            <a:off x="5867400" y="1598147"/>
            <a:ext cx="25555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en-US" altLang="en-US" sz="2800" dirty="0" smtClean="0">
                <a:solidFill>
                  <a:srgbClr val="000000"/>
                </a:solidFill>
                <a:latin typeface="Times New Roman" panose="02020603050405020304" pitchFamily="18" charset="0"/>
                <a:cs typeface="Times New Roman" panose="02020603050405020304" pitchFamily="18" charset="0"/>
              </a:rPr>
              <a:t>Briggs-Haldane</a:t>
            </a:r>
            <a:r>
              <a:rPr lang="en-US" altLang="en-US" sz="2800" dirty="0" smtClean="0">
                <a:solidFill>
                  <a:srgbClr val="000000"/>
                </a:solidFill>
                <a:cs typeface="Times New Roman" pitchFamily="18" charset="0"/>
              </a:rPr>
              <a:t> </a:t>
            </a:r>
            <a:endParaRPr lang="en-US" altLang="en-US" sz="2800" dirty="0" smtClean="0">
              <a:solidFill>
                <a:srgbClr val="000000"/>
              </a:solidFill>
            </a:endParaRPr>
          </a:p>
        </p:txBody>
      </p:sp>
      <p:sp>
        <p:nvSpPr>
          <p:cNvPr id="20493" name="Rectangle 15"/>
          <p:cNvSpPr>
            <a:spLocks noChangeArrowheads="1"/>
          </p:cNvSpPr>
          <p:nvPr/>
        </p:nvSpPr>
        <p:spPr bwMode="auto">
          <a:xfrm>
            <a:off x="6096000" y="2133600"/>
            <a:ext cx="1981200" cy="61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50000"/>
              </a:spcBef>
              <a:spcAft>
                <a:spcPct val="0"/>
              </a:spcAft>
              <a:buFontTx/>
              <a:buNone/>
            </a:pPr>
            <a:r>
              <a:rPr lang="en-US" altLang="en-US" sz="2400" dirty="0" smtClean="0">
                <a:solidFill>
                  <a:srgbClr val="000000"/>
                </a:solidFill>
              </a:rPr>
              <a:t>d[ES]/dt ≈ 0</a:t>
            </a:r>
          </a:p>
        </p:txBody>
      </p:sp>
      <p:graphicFrame>
        <p:nvGraphicFramePr>
          <p:cNvPr id="20494" name="Object 16"/>
          <p:cNvGraphicFramePr>
            <a:graphicFrameLocks noGrp="1" noChangeAspect="1"/>
          </p:cNvGraphicFramePr>
          <p:nvPr>
            <p:ph sz="half" idx="2"/>
            <p:extLst>
              <p:ext uri="{D42A27DB-BD31-4B8C-83A1-F6EECF244321}">
                <p14:modId xmlns:p14="http://schemas.microsoft.com/office/powerpoint/2010/main" val="2716248026"/>
              </p:ext>
            </p:extLst>
          </p:nvPr>
        </p:nvGraphicFramePr>
        <p:xfrm>
          <a:off x="2378075" y="2133600"/>
          <a:ext cx="2405063" cy="609600"/>
        </p:xfrm>
        <a:graphic>
          <a:graphicData uri="http://schemas.openxmlformats.org/presentationml/2006/ole">
            <mc:AlternateContent xmlns:mc="http://schemas.openxmlformats.org/markup-compatibility/2006">
              <mc:Choice xmlns:v="urn:schemas-microsoft-com:vml" Requires="v">
                <p:oleObj spid="_x0000_s20061" name="Equation" r:id="rId15" imgW="901440" imgH="228600" progId="Equation.3">
                  <p:embed/>
                </p:oleObj>
              </mc:Choice>
              <mc:Fallback>
                <p:oleObj name="Equation" r:id="rId15" imgW="901440" imgH="228600" progId="Equation.3">
                  <p:embed/>
                  <p:pic>
                    <p:nvPicPr>
                      <p:cNvPr id="0" name=""/>
                      <p:cNvPicPr>
                        <a:picLocks noChangeAspect="1" noChangeArrowheads="1"/>
                      </p:cNvPicPr>
                      <p:nvPr/>
                    </p:nvPicPr>
                    <p:blipFill>
                      <a:blip r:embed="rId16"/>
                      <a:srcRect/>
                      <a:stretch>
                        <a:fillRect/>
                      </a:stretch>
                    </p:blipFill>
                    <p:spPr bwMode="auto">
                      <a:xfrm>
                        <a:off x="2378075" y="2133600"/>
                        <a:ext cx="240506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95" name="Text Box 18"/>
          <p:cNvSpPr txBox="1">
            <a:spLocks noChangeArrowheads="1"/>
          </p:cNvSpPr>
          <p:nvPr/>
        </p:nvSpPr>
        <p:spPr bwMode="auto">
          <a:xfrm>
            <a:off x="457200" y="2136775"/>
            <a:ext cx="17748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en-US" altLang="en-US" sz="2400" dirty="0" smtClean="0">
                <a:solidFill>
                  <a:srgbClr val="000000"/>
                </a:solidFill>
                <a:latin typeface="Times New Roman" panose="02020603050405020304" pitchFamily="18" charset="0"/>
                <a:cs typeface="Times New Roman" panose="02020603050405020304" pitchFamily="18" charset="0"/>
              </a:rPr>
              <a:t>Assumptio</a:t>
            </a:r>
            <a:r>
              <a:rPr lang="en-US" altLang="en-US" sz="2400" dirty="0" smtClean="0">
                <a:solidFill>
                  <a:srgbClr val="000000"/>
                </a:solidFill>
              </a:rPr>
              <a:t>n:</a:t>
            </a:r>
          </a:p>
        </p:txBody>
      </p:sp>
      <p:sp>
        <p:nvSpPr>
          <p:cNvPr id="20496" name="Text Box 19"/>
          <p:cNvSpPr txBox="1">
            <a:spLocks noChangeArrowheads="1"/>
          </p:cNvSpPr>
          <p:nvPr/>
        </p:nvSpPr>
        <p:spPr bwMode="auto">
          <a:xfrm>
            <a:off x="533400" y="3200400"/>
            <a:ext cx="13789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en-US" altLang="en-US" sz="2400" dirty="0" smtClean="0">
                <a:solidFill>
                  <a:srgbClr val="000000"/>
                </a:solidFill>
                <a:latin typeface="Times New Roman" panose="02020603050405020304" pitchFamily="18" charset="0"/>
                <a:cs typeface="Times New Roman" panose="02020603050405020304" pitchFamily="18" charset="0"/>
              </a:rPr>
              <a:t>Equation</a:t>
            </a:r>
            <a:r>
              <a:rPr lang="en-US" altLang="en-US" sz="2400" dirty="0" smtClean="0">
                <a:solidFill>
                  <a:srgbClr val="000000"/>
                </a:solidFill>
              </a:rPr>
              <a:t>:</a:t>
            </a:r>
          </a:p>
        </p:txBody>
      </p:sp>
      <p:sp>
        <p:nvSpPr>
          <p:cNvPr id="20497" name="Text Box 20"/>
          <p:cNvSpPr txBox="1">
            <a:spLocks noChangeArrowheads="1"/>
          </p:cNvSpPr>
          <p:nvPr/>
        </p:nvSpPr>
        <p:spPr bwMode="auto">
          <a:xfrm>
            <a:off x="457200" y="4038600"/>
            <a:ext cx="2286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en-US" altLang="en-US" sz="2000" dirty="0" smtClean="0">
                <a:solidFill>
                  <a:srgbClr val="000000"/>
                </a:solidFill>
                <a:latin typeface="Times New Roman" panose="02020603050405020304" pitchFamily="18" charset="0"/>
                <a:cs typeface="Times New Roman" panose="02020603050405020304" pitchFamily="18" charset="0"/>
              </a:rPr>
              <a:t>Maximum forward </a:t>
            </a:r>
          </a:p>
          <a:p>
            <a:pPr eaLnBrk="1" fontAlgn="base" hangingPunct="1">
              <a:spcBef>
                <a:spcPct val="0"/>
              </a:spcBef>
              <a:spcAft>
                <a:spcPct val="0"/>
              </a:spcAft>
              <a:buFontTx/>
              <a:buNone/>
            </a:pPr>
            <a:r>
              <a:rPr lang="en-US" altLang="en-US" sz="2000" dirty="0" smtClean="0">
                <a:solidFill>
                  <a:srgbClr val="000000"/>
                </a:solidFill>
                <a:latin typeface="Times New Roman" panose="02020603050405020304" pitchFamily="18" charset="0"/>
                <a:cs typeface="Times New Roman" panose="02020603050405020304" pitchFamily="18" charset="0"/>
              </a:rPr>
              <a:t>reaction rate:</a:t>
            </a:r>
          </a:p>
        </p:txBody>
      </p:sp>
      <p:sp>
        <p:nvSpPr>
          <p:cNvPr id="20498" name="Text Box 21"/>
          <p:cNvSpPr txBox="1">
            <a:spLocks noChangeArrowheads="1"/>
          </p:cNvSpPr>
          <p:nvPr/>
        </p:nvSpPr>
        <p:spPr bwMode="auto">
          <a:xfrm>
            <a:off x="457200" y="4953000"/>
            <a:ext cx="2286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en-US" altLang="en-US" sz="2000" dirty="0" smtClean="0">
                <a:solidFill>
                  <a:srgbClr val="000000"/>
                </a:solidFill>
                <a:latin typeface="Times New Roman" panose="02020603050405020304" pitchFamily="18" charset="0"/>
                <a:cs typeface="Times New Roman" panose="02020603050405020304" pitchFamily="18" charset="0"/>
              </a:rPr>
              <a:t>Constant:</a:t>
            </a:r>
          </a:p>
        </p:txBody>
      </p:sp>
    </p:spTree>
    <p:extLst>
      <p:ext uri="{BB962C8B-B14F-4D97-AF65-F5344CB8AC3E}">
        <p14:creationId xmlns:p14="http://schemas.microsoft.com/office/powerpoint/2010/main" val="24530539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348919"/>
            <a:ext cx="8088229" cy="5828047"/>
          </a:xfrm>
        </p:spPr>
        <p:txBody>
          <a:bodyPr/>
          <a:lstStyle/>
          <a:p>
            <a:pPr marL="0" indent="0">
              <a:buNone/>
            </a:pPr>
            <a:r>
              <a:rPr lang="en-US" b="1" u="sng" dirty="0">
                <a:latin typeface="Times New Roman" panose="02020603050405020304" pitchFamily="18" charset="0"/>
                <a:cs typeface="Times New Roman" panose="02020603050405020304" pitchFamily="18" charset="0"/>
              </a:rPr>
              <a:t>Example 1</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When glucose is converted to fructose by </a:t>
            </a:r>
            <a:r>
              <a:rPr lang="en-US" dirty="0" smtClean="0">
                <a:latin typeface="Times New Roman" panose="02020603050405020304" pitchFamily="18" charset="0"/>
                <a:cs typeface="Times New Roman" panose="02020603050405020304" pitchFamily="18" charset="0"/>
              </a:rPr>
              <a:t>glucose isomerase</a:t>
            </a:r>
            <a:r>
              <a:rPr lang="en-US" dirty="0">
                <a:latin typeface="Times New Roman" panose="02020603050405020304" pitchFamily="18" charset="0"/>
                <a:cs typeface="Times New Roman" panose="02020603050405020304" pitchFamily="18" charset="0"/>
              </a:rPr>
              <a:t>, the </a:t>
            </a:r>
            <a:r>
              <a:rPr lang="en-US" dirty="0" smtClean="0">
                <a:latin typeface="Times New Roman" panose="02020603050405020304" pitchFamily="18" charset="0"/>
                <a:cs typeface="Times New Roman" panose="02020603050405020304" pitchFamily="18" charset="0"/>
              </a:rPr>
              <a:t>slow product formation step is also reversible as: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Derive </a:t>
            </a:r>
            <a:r>
              <a:rPr lang="en-US" dirty="0">
                <a:latin typeface="Times New Roman" panose="02020603050405020304" pitchFamily="18" charset="0"/>
                <a:cs typeface="Times New Roman" panose="02020603050405020304" pitchFamily="18" charset="0"/>
              </a:rPr>
              <a:t>the rate equation by employing (a) the Michaelis-Menten and (b) the </a:t>
            </a:r>
            <a:r>
              <a:rPr lang="en-US" dirty="0" smtClean="0">
                <a:latin typeface="Times New Roman" panose="02020603050405020304" pitchFamily="18" charset="0"/>
                <a:cs typeface="Times New Roman" panose="02020603050405020304" pitchFamily="18" charset="0"/>
              </a:rPr>
              <a:t>Briggs-Haldane </a:t>
            </a:r>
            <a:r>
              <a:rPr lang="en-US" dirty="0">
                <a:latin typeface="Times New Roman" panose="02020603050405020304" pitchFamily="18" charset="0"/>
                <a:cs typeface="Times New Roman" panose="02020603050405020304" pitchFamily="18" charset="0"/>
              </a:rPr>
              <a:t>approach. Explain when the rate equation derived by the </a:t>
            </a:r>
            <a:r>
              <a:rPr lang="en-US" dirty="0" smtClean="0">
                <a:latin typeface="Times New Roman" panose="02020603050405020304" pitchFamily="18" charset="0"/>
                <a:cs typeface="Times New Roman" panose="02020603050405020304" pitchFamily="18" charset="0"/>
              </a:rPr>
              <a:t>Briggs-Haldane </a:t>
            </a:r>
            <a:r>
              <a:rPr lang="en-US" dirty="0">
                <a:latin typeface="Times New Roman" panose="02020603050405020304" pitchFamily="18" charset="0"/>
                <a:cs typeface="Times New Roman" panose="02020603050405020304" pitchFamily="18" charset="0"/>
              </a:rPr>
              <a:t>approach can be simplified to that derived by the Michaelis-Menten approach. </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stretch>
            <a:fillRect/>
          </a:stretch>
        </p:blipFill>
        <p:spPr>
          <a:xfrm>
            <a:off x="3355683" y="1480638"/>
            <a:ext cx="1385888" cy="1057275"/>
          </a:xfrm>
          <a:prstGeom prst="rect">
            <a:avLst/>
          </a:prstGeom>
        </p:spPr>
      </p:pic>
      <p:sp>
        <p:nvSpPr>
          <p:cNvPr id="2" name="Date Placeholder 1"/>
          <p:cNvSpPr>
            <a:spLocks noGrp="1"/>
          </p:cNvSpPr>
          <p:nvPr>
            <p:ph type="dt" sz="half" idx="10"/>
          </p:nvPr>
        </p:nvSpPr>
        <p:spPr/>
        <p:txBody>
          <a:bodyPr/>
          <a:lstStyle/>
          <a:p>
            <a:fld id="{C3D0B43B-86C3-4C2F-ADA6-14B8231611D7}" type="datetime1">
              <a:rPr lang="en-US" smtClean="0">
                <a:solidFill>
                  <a:prstClr val="black">
                    <a:tint val="75000"/>
                  </a:prstClr>
                </a:solidFill>
              </a:rPr>
              <a:t>5/2/2020</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25487985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24853"/>
            <a:ext cx="7886700" cy="5852110"/>
          </a:xfrm>
        </p:spPr>
        <p:txBody>
          <a:bodyPr/>
          <a:lstStyle/>
          <a:p>
            <a:pPr marL="0" indent="0">
              <a:buNone/>
            </a:pPr>
            <a:r>
              <a:rPr lang="en-US" b="1" dirty="0" smtClean="0">
                <a:latin typeface="Times New Roman" panose="02020603050405020304" pitchFamily="18" charset="0"/>
                <a:cs typeface="Times New Roman" panose="02020603050405020304" pitchFamily="18" charset="0"/>
              </a:rPr>
              <a:t>Solution</a:t>
            </a:r>
          </a:p>
          <a:p>
            <a:pPr marL="0" indent="0">
              <a:buNone/>
            </a:pPr>
            <a:r>
              <a:rPr lang="en-US" dirty="0">
                <a:latin typeface="Times New Roman" panose="02020603050405020304" pitchFamily="18" charset="0"/>
                <a:cs typeface="Times New Roman" panose="02020603050405020304" pitchFamily="18" charset="0"/>
              </a:rPr>
              <a:t>Michaelis-Menten approach: The rate of product formation </a:t>
            </a:r>
            <a:r>
              <a:rPr lang="en-US" dirty="0" smtClean="0">
                <a:latin typeface="Times New Roman" panose="02020603050405020304" pitchFamily="18" charset="0"/>
                <a:cs typeface="Times New Roman" panose="02020603050405020304" pitchFamily="18" charset="0"/>
              </a:rPr>
              <a:t>is</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stretch>
            <a:fillRect/>
          </a:stretch>
        </p:blipFill>
        <p:spPr>
          <a:xfrm>
            <a:off x="2772340" y="1421231"/>
            <a:ext cx="1650206" cy="285750"/>
          </a:xfrm>
          <a:prstGeom prst="rect">
            <a:avLst/>
          </a:prstGeom>
        </p:spPr>
      </p:pic>
      <p:pic>
        <p:nvPicPr>
          <p:cNvPr id="5" name="Picture 4"/>
          <p:cNvPicPr>
            <a:picLocks noChangeAspect="1"/>
          </p:cNvPicPr>
          <p:nvPr/>
        </p:nvPicPr>
        <p:blipFill>
          <a:blip r:embed="rId3" cstate="print"/>
          <a:stretch>
            <a:fillRect/>
          </a:stretch>
        </p:blipFill>
        <p:spPr>
          <a:xfrm>
            <a:off x="2874607" y="1803235"/>
            <a:ext cx="1193006" cy="371475"/>
          </a:xfrm>
          <a:prstGeom prst="rect">
            <a:avLst/>
          </a:prstGeom>
        </p:spPr>
      </p:pic>
      <p:pic>
        <p:nvPicPr>
          <p:cNvPr id="6" name="Picture 5"/>
          <p:cNvPicPr>
            <a:picLocks noChangeAspect="1"/>
          </p:cNvPicPr>
          <p:nvPr/>
        </p:nvPicPr>
        <p:blipFill>
          <a:blip r:embed="rId4" cstate="print"/>
          <a:stretch>
            <a:fillRect/>
          </a:stretch>
        </p:blipFill>
        <p:spPr>
          <a:xfrm>
            <a:off x="2520053" y="2270962"/>
            <a:ext cx="2407444" cy="342900"/>
          </a:xfrm>
          <a:prstGeom prst="rect">
            <a:avLst/>
          </a:prstGeom>
        </p:spPr>
      </p:pic>
      <p:sp>
        <p:nvSpPr>
          <p:cNvPr id="2" name="Date Placeholder 1"/>
          <p:cNvSpPr>
            <a:spLocks noGrp="1"/>
          </p:cNvSpPr>
          <p:nvPr>
            <p:ph type="dt" sz="half" idx="10"/>
          </p:nvPr>
        </p:nvSpPr>
        <p:spPr/>
        <p:txBody>
          <a:bodyPr/>
          <a:lstStyle/>
          <a:p>
            <a:fld id="{152BC591-8619-40D6-B876-7EFF80BC9972}" type="datetime1">
              <a:rPr lang="en-US" smtClean="0">
                <a:solidFill>
                  <a:prstClr val="black">
                    <a:tint val="75000"/>
                  </a:prstClr>
                </a:solidFill>
              </a:rPr>
              <a:t>5/2/2020</a:t>
            </a:fld>
            <a:endParaRPr lang="en-US" dirty="0">
              <a:solidFill>
                <a:prstClr val="black">
                  <a:tint val="75000"/>
                </a:prstClr>
              </a:solidFill>
            </a:endParaRPr>
          </a:p>
        </p:txBody>
      </p:sp>
      <p:sp>
        <p:nvSpPr>
          <p:cNvPr id="10" name="Slide Number Placeholder 9"/>
          <p:cNvSpPr>
            <a:spLocks noGrp="1"/>
          </p:cNvSpPr>
          <p:nvPr>
            <p:ph type="sldNum" sz="quarter" idx="12"/>
          </p:nvPr>
        </p:nvSpPr>
        <p:spPr/>
        <p:txBody>
          <a:bodyPr/>
          <a:lstStyle/>
          <a:p>
            <a:fld id="{5B48CD23-0D50-4559-82D2-69929C27B591}" type="slidenum">
              <a:rPr lang="en-US" smtClean="0">
                <a:solidFill>
                  <a:prstClr val="black">
                    <a:tint val="75000"/>
                  </a:prstClr>
                </a:solidFill>
              </a:rPr>
              <a:pPr/>
              <a:t>37</a:t>
            </a:fld>
            <a:endParaRPr lang="en-US" dirty="0">
              <a:solidFill>
                <a:prstClr val="black">
                  <a:tint val="75000"/>
                </a:prstClr>
              </a:solidFill>
            </a:endParaRPr>
          </a:p>
        </p:txBody>
      </p:sp>
      <p:pic>
        <p:nvPicPr>
          <p:cNvPr id="8" name="Picture 7"/>
          <p:cNvPicPr>
            <a:picLocks noChangeAspect="1"/>
          </p:cNvPicPr>
          <p:nvPr/>
        </p:nvPicPr>
        <p:blipFill>
          <a:blip r:embed="rId5" cstate="print"/>
          <a:stretch>
            <a:fillRect/>
          </a:stretch>
        </p:blipFill>
        <p:spPr>
          <a:xfrm>
            <a:off x="2675772" y="2819400"/>
            <a:ext cx="1590675" cy="723900"/>
          </a:xfrm>
          <a:prstGeom prst="rect">
            <a:avLst/>
          </a:prstGeom>
        </p:spPr>
      </p:pic>
      <p:pic>
        <p:nvPicPr>
          <p:cNvPr id="9" name="Picture 8"/>
          <p:cNvPicPr>
            <a:picLocks noChangeAspect="1"/>
          </p:cNvPicPr>
          <p:nvPr/>
        </p:nvPicPr>
        <p:blipFill>
          <a:blip r:embed="rId6" cstate="print"/>
          <a:stretch>
            <a:fillRect/>
          </a:stretch>
        </p:blipFill>
        <p:spPr>
          <a:xfrm>
            <a:off x="2675772" y="3810000"/>
            <a:ext cx="1828800" cy="1123950"/>
          </a:xfrm>
          <a:prstGeom prst="rect">
            <a:avLst/>
          </a:prstGeom>
        </p:spPr>
      </p:pic>
      <p:pic>
        <p:nvPicPr>
          <p:cNvPr id="11" name="Picture 10"/>
          <p:cNvPicPr>
            <a:picLocks noChangeAspect="1"/>
          </p:cNvPicPr>
          <p:nvPr/>
        </p:nvPicPr>
        <p:blipFill>
          <a:blip r:embed="rId7" cstate="print"/>
          <a:stretch>
            <a:fillRect/>
          </a:stretch>
        </p:blipFill>
        <p:spPr>
          <a:xfrm>
            <a:off x="2675772" y="4915753"/>
            <a:ext cx="2952750" cy="1504950"/>
          </a:xfrm>
          <a:prstGeom prst="rect">
            <a:avLst/>
          </a:prstGeom>
        </p:spPr>
      </p:pic>
    </p:spTree>
    <p:extLst>
      <p:ext uri="{BB962C8B-B14F-4D97-AF65-F5344CB8AC3E}">
        <p14:creationId xmlns:p14="http://schemas.microsoft.com/office/powerpoint/2010/main" val="33349892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12821"/>
            <a:ext cx="7886700" cy="5864142"/>
          </a:xfrm>
        </p:spPr>
        <p:txBody>
          <a:bodyPr/>
          <a:lstStyle/>
          <a:p>
            <a:pPr marL="0" indent="0">
              <a:buNone/>
            </a:pPr>
            <a:r>
              <a:rPr lang="en-US" dirty="0">
                <a:latin typeface="Times New Roman" panose="02020603050405020304" pitchFamily="18" charset="0"/>
                <a:cs typeface="Times New Roman" panose="02020603050405020304" pitchFamily="18" charset="0"/>
              </a:rPr>
              <a:t>Briggs-Haldane approach: Assume that the change of the complex </a:t>
            </a:r>
          </a:p>
          <a:p>
            <a:pPr marL="0" indent="0">
              <a:buNone/>
            </a:pPr>
            <a:r>
              <a:rPr lang="en-US" dirty="0">
                <a:latin typeface="Times New Roman" panose="02020603050405020304" pitchFamily="18" charset="0"/>
                <a:cs typeface="Times New Roman" panose="02020603050405020304" pitchFamily="18" charset="0"/>
              </a:rPr>
              <a:t>concentration with </a:t>
            </a:r>
            <a:r>
              <a:rPr lang="en-US" dirty="0" smtClean="0">
                <a:latin typeface="Times New Roman" panose="02020603050405020304" pitchFamily="18" charset="0"/>
                <a:cs typeface="Times New Roman" panose="02020603050405020304" pitchFamily="18" charset="0"/>
              </a:rPr>
              <a:t>time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dC</a:t>
            </a:r>
            <a:r>
              <a:rPr lang="en-US" baseline="-25000" dirty="0" err="1">
                <a:latin typeface="Times New Roman" panose="02020603050405020304" pitchFamily="18" charset="0"/>
                <a:cs typeface="Times New Roman" panose="02020603050405020304" pitchFamily="18" charset="0"/>
              </a:rPr>
              <a:t>ES</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dt</a:t>
            </a:r>
            <a:r>
              <a:rPr lang="en-US" dirty="0">
                <a:latin typeface="Times New Roman" panose="02020603050405020304" pitchFamily="18" charset="0"/>
                <a:cs typeface="Times New Roman" panose="02020603050405020304" pitchFamily="18" charset="0"/>
              </a:rPr>
              <a:t>, is negligible. Then</a:t>
            </a:r>
            <a:r>
              <a:rPr lang="en-US" dirty="0" smtClean="0">
                <a:latin typeface="Times New Roman" panose="02020603050405020304" pitchFamily="18" charset="0"/>
                <a:cs typeface="Times New Roman" panose="02020603050405020304" pitchFamily="18" charset="0"/>
              </a:rPr>
              <a:t>,</a:t>
            </a:r>
          </a:p>
          <a:p>
            <a:pPr marL="0" indent="0">
              <a:buNone/>
            </a:pPr>
            <a:endParaRPr lang="en-US" dirty="0"/>
          </a:p>
        </p:txBody>
      </p:sp>
      <p:pic>
        <p:nvPicPr>
          <p:cNvPr id="4" name="Picture 3"/>
          <p:cNvPicPr>
            <a:picLocks noChangeAspect="1"/>
          </p:cNvPicPr>
          <p:nvPr/>
        </p:nvPicPr>
        <p:blipFill>
          <a:blip r:embed="rId2" cstate="print"/>
          <a:stretch>
            <a:fillRect/>
          </a:stretch>
        </p:blipFill>
        <p:spPr>
          <a:xfrm>
            <a:off x="2315892" y="2104522"/>
            <a:ext cx="3736181" cy="714877"/>
          </a:xfrm>
          <a:prstGeom prst="rect">
            <a:avLst/>
          </a:prstGeom>
        </p:spPr>
      </p:pic>
      <p:sp>
        <p:nvSpPr>
          <p:cNvPr id="2" name="Date Placeholder 1"/>
          <p:cNvSpPr>
            <a:spLocks noGrp="1"/>
          </p:cNvSpPr>
          <p:nvPr>
            <p:ph type="dt" sz="half" idx="10"/>
          </p:nvPr>
        </p:nvSpPr>
        <p:spPr/>
        <p:txBody>
          <a:bodyPr/>
          <a:lstStyle/>
          <a:p>
            <a:fld id="{5ACA31F6-7B6A-4E38-9E9C-1522D10B2F13}" type="datetime1">
              <a:rPr lang="en-US" smtClean="0">
                <a:solidFill>
                  <a:prstClr val="black">
                    <a:tint val="75000"/>
                  </a:prstClr>
                </a:solidFill>
              </a:rPr>
              <a:t>5/2/2020</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48CD23-0D50-4559-82D2-69929C27B591}" type="slidenum">
              <a:rPr lang="en-US" smtClean="0">
                <a:solidFill>
                  <a:prstClr val="black">
                    <a:tint val="75000"/>
                  </a:prstClr>
                </a:solidFill>
              </a:rPr>
              <a:pPr/>
              <a:t>38</a:t>
            </a:fld>
            <a:endParaRPr lang="en-US">
              <a:solidFill>
                <a:prstClr val="black">
                  <a:tint val="75000"/>
                </a:prstClr>
              </a:solidFill>
            </a:endParaRPr>
          </a:p>
        </p:txBody>
      </p:sp>
      <p:pic>
        <p:nvPicPr>
          <p:cNvPr id="6" name="Picture 5"/>
          <p:cNvPicPr>
            <a:picLocks noChangeAspect="1"/>
          </p:cNvPicPr>
          <p:nvPr/>
        </p:nvPicPr>
        <p:blipFill>
          <a:blip r:embed="rId3" cstate="print"/>
          <a:stretch>
            <a:fillRect/>
          </a:stretch>
        </p:blipFill>
        <p:spPr>
          <a:xfrm>
            <a:off x="2559969" y="3124200"/>
            <a:ext cx="3248025" cy="742950"/>
          </a:xfrm>
          <a:prstGeom prst="rect">
            <a:avLst/>
          </a:prstGeom>
        </p:spPr>
      </p:pic>
      <p:pic>
        <p:nvPicPr>
          <p:cNvPr id="8" name="Picture 7"/>
          <p:cNvPicPr>
            <a:picLocks noChangeAspect="1"/>
          </p:cNvPicPr>
          <p:nvPr/>
        </p:nvPicPr>
        <p:blipFill>
          <a:blip r:embed="rId4" cstate="print"/>
          <a:stretch>
            <a:fillRect/>
          </a:stretch>
        </p:blipFill>
        <p:spPr>
          <a:xfrm>
            <a:off x="2346599" y="4343400"/>
            <a:ext cx="3076575" cy="1504950"/>
          </a:xfrm>
          <a:prstGeom prst="rect">
            <a:avLst/>
          </a:prstGeom>
        </p:spPr>
      </p:pic>
    </p:spTree>
    <p:extLst>
      <p:ext uri="{BB962C8B-B14F-4D97-AF65-F5344CB8AC3E}">
        <p14:creationId xmlns:p14="http://schemas.microsoft.com/office/powerpoint/2010/main" val="7710162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b="1" dirty="0" smtClean="0">
                <a:latin typeface="Times New Roman" panose="02020603050405020304" pitchFamily="18" charset="0"/>
                <a:cs typeface="Times New Roman" panose="02020603050405020304" pitchFamily="18" charset="0"/>
              </a:rPr>
              <a:t>Recap</a:t>
            </a:r>
            <a:endParaRPr lang="en-US" sz="80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00494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Enzyme structure</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Enzymes are proteins</a:t>
            </a:r>
          </a:p>
          <a:p>
            <a:r>
              <a:rPr lang="en-US" dirty="0" smtClean="0">
                <a:latin typeface="Times New Roman" panose="02020603050405020304" pitchFamily="18" charset="0"/>
                <a:cs typeface="Times New Roman" panose="02020603050405020304" pitchFamily="18" charset="0"/>
              </a:rPr>
              <a:t>They have a globular shape</a:t>
            </a:r>
          </a:p>
          <a:p>
            <a:r>
              <a:rPr lang="en-US" dirty="0" smtClean="0">
                <a:latin typeface="Times New Roman" panose="02020603050405020304" pitchFamily="18" charset="0"/>
                <a:cs typeface="Times New Roman" panose="02020603050405020304" pitchFamily="18" charset="0"/>
              </a:rPr>
              <a:t>A complex 3-D structure</a:t>
            </a:r>
          </a:p>
          <a:p>
            <a:pPr marL="0" indent="0">
              <a:buNone/>
            </a:pPr>
            <a:endParaRPr lang="en-US" dirty="0"/>
          </a:p>
          <a:p>
            <a:pPr marL="0" indent="0">
              <a:buNone/>
            </a:pPr>
            <a:endParaRPr lang="en-US" dirty="0" smtClean="0"/>
          </a:p>
          <a:p>
            <a:pPr marL="0" indent="0">
              <a:buNone/>
            </a:pPr>
            <a:r>
              <a:rPr lang="en-US" dirty="0" smtClean="0">
                <a:latin typeface="Times New Roman" panose="02020603050405020304" pitchFamily="18" charset="0"/>
                <a:cs typeface="Times New Roman" panose="02020603050405020304" pitchFamily="18" charset="0"/>
              </a:rPr>
              <a:t>Molecular model of catalase</a:t>
            </a:r>
          </a:p>
          <a:p>
            <a:pPr marL="0" indent="0">
              <a:buNone/>
            </a:pPr>
            <a:endParaRPr lang="en-US" dirty="0"/>
          </a:p>
        </p:txBody>
      </p:sp>
      <p:sp>
        <p:nvSpPr>
          <p:cNvPr id="4" name="Date Placeholder 3"/>
          <p:cNvSpPr>
            <a:spLocks noGrp="1"/>
          </p:cNvSpPr>
          <p:nvPr>
            <p:ph type="dt" sz="half" idx="10"/>
          </p:nvPr>
        </p:nvSpPr>
        <p:spPr/>
        <p:txBody>
          <a:bodyPr/>
          <a:lstStyle/>
          <a:p>
            <a:fld id="{97B6D529-6E76-471C-B893-CADC9B72EA4B}" type="datetime1">
              <a:rPr lang="en-US" smtClean="0">
                <a:solidFill>
                  <a:prstClr val="black">
                    <a:tint val="75000"/>
                  </a:prstClr>
                </a:solidFill>
              </a:rPr>
              <a:t>5/2/2020</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4</a:t>
            </a:fld>
            <a:endParaRPr lang="en-US" dirty="0">
              <a:solidFill>
                <a:prstClr val="black">
                  <a:tint val="75000"/>
                </a:prstClr>
              </a:solidFill>
            </a:endParaRPr>
          </a:p>
        </p:txBody>
      </p:sp>
      <p:pic>
        <p:nvPicPr>
          <p:cNvPr id="21506" name="Picture 2" descr="http://www.4college.co.uk/a/ep/enzym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447800"/>
            <a:ext cx="3810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0538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altLang="en-US" sz="3600" b="1" kern="0" dirty="0">
                <a:solidFill>
                  <a:srgbClr val="000000"/>
                </a:solidFill>
                <a:latin typeface="Times New Roman" panose="02020603050405020304" pitchFamily="18" charset="0"/>
                <a:cs typeface="Times New Roman" panose="02020603050405020304" pitchFamily="18" charset="0"/>
              </a:rPr>
              <a:t>What are enzymes?</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Biological catalysts made up of proteins</a:t>
            </a:r>
          </a:p>
          <a:p>
            <a:endParaRPr lang="en-US" dirty="0"/>
          </a:p>
        </p:txBody>
      </p:sp>
      <p:sp>
        <p:nvSpPr>
          <p:cNvPr id="4" name="Date Placeholder 3"/>
          <p:cNvSpPr>
            <a:spLocks noGrp="1"/>
          </p:cNvSpPr>
          <p:nvPr>
            <p:ph type="dt" sz="half" idx="10"/>
          </p:nvPr>
        </p:nvSpPr>
        <p:spPr/>
        <p:txBody>
          <a:bodyPr/>
          <a:lstStyle/>
          <a:p>
            <a:fld id="{97B6D529-6E76-471C-B893-CADC9B72EA4B}"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40</a:t>
            </a:fld>
            <a:endParaRPr lang="en-US">
              <a:solidFill>
                <a:prstClr val="black">
                  <a:tint val="75000"/>
                </a:prstClr>
              </a:solidFill>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514601"/>
            <a:ext cx="5486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645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altLang="en-US" sz="3600" b="1" kern="0" dirty="0">
                <a:solidFill>
                  <a:srgbClr val="000000"/>
                </a:solidFill>
                <a:latin typeface="Times New Roman" panose="02020603050405020304" pitchFamily="18" charset="0"/>
                <a:cs typeface="Times New Roman" panose="02020603050405020304" pitchFamily="18" charset="0"/>
              </a:rPr>
              <a:t>Function of Enzymes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Enzymes </a:t>
            </a:r>
            <a:r>
              <a:rPr lang="en-US" b="1" dirty="0">
                <a:latin typeface="Times New Roman" panose="02020603050405020304" pitchFamily="18" charset="0"/>
                <a:cs typeface="Times New Roman" panose="02020603050405020304" pitchFamily="18" charset="0"/>
              </a:rPr>
              <a:t>speed up </a:t>
            </a:r>
            <a:r>
              <a:rPr lang="en-US" dirty="0">
                <a:latin typeface="Times New Roman" panose="02020603050405020304" pitchFamily="18" charset="0"/>
                <a:cs typeface="Times New Roman" panose="02020603050405020304" pitchFamily="18" charset="0"/>
              </a:rPr>
              <a:t>the rate of chemical reactions in the body; both breaking down (e.g.: starch into maltose)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building up reactions. (e.g: amino acids into proteins).</a:t>
            </a:r>
          </a:p>
          <a:p>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Enzymes </a:t>
            </a:r>
            <a:r>
              <a:rPr lang="en-US" b="1" dirty="0">
                <a:latin typeface="Times New Roman" panose="02020603050405020304" pitchFamily="18" charset="0"/>
                <a:cs typeface="Times New Roman" panose="02020603050405020304" pitchFamily="18" charset="0"/>
              </a:rPr>
              <a:t>lower</a:t>
            </a:r>
            <a:r>
              <a:rPr lang="en-US" dirty="0">
                <a:latin typeface="Times New Roman" panose="02020603050405020304" pitchFamily="18" charset="0"/>
                <a:cs typeface="Times New Roman" panose="02020603050405020304" pitchFamily="18" charset="0"/>
              </a:rPr>
              <a:t> the activation energy required to start a chemical reaction </a:t>
            </a:r>
          </a:p>
          <a:p>
            <a:endParaRPr lang="en-US" dirty="0"/>
          </a:p>
        </p:txBody>
      </p:sp>
      <p:sp>
        <p:nvSpPr>
          <p:cNvPr id="4" name="Date Placeholder 3"/>
          <p:cNvSpPr>
            <a:spLocks noGrp="1"/>
          </p:cNvSpPr>
          <p:nvPr>
            <p:ph type="dt" sz="half" idx="10"/>
          </p:nvPr>
        </p:nvSpPr>
        <p:spPr/>
        <p:txBody>
          <a:bodyPr/>
          <a:lstStyle/>
          <a:p>
            <a:fld id="{97B6D529-6E76-471C-B893-CADC9B72EA4B}"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1039453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altLang="en-US" sz="3600" b="1" kern="0" dirty="0">
                <a:solidFill>
                  <a:srgbClr val="000000"/>
                </a:solidFill>
                <a:latin typeface="Times New Roman" panose="02020603050405020304" pitchFamily="18" charset="0"/>
                <a:cs typeface="Times New Roman" panose="02020603050405020304" pitchFamily="18" charset="0"/>
              </a:rPr>
              <a:t>Characteristics of Enzymes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Enzymes are highly specific  in action.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Enzymes remain chemically unchanged   at the end of the reaction</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Enzymes are required in minute amounts.</a:t>
            </a:r>
          </a:p>
          <a:p>
            <a:endParaRPr lang="en-US" dirty="0"/>
          </a:p>
        </p:txBody>
      </p:sp>
      <p:sp>
        <p:nvSpPr>
          <p:cNvPr id="4" name="Date Placeholder 3"/>
          <p:cNvSpPr>
            <a:spLocks noGrp="1"/>
          </p:cNvSpPr>
          <p:nvPr>
            <p:ph type="dt" sz="half" idx="10"/>
          </p:nvPr>
        </p:nvSpPr>
        <p:spPr/>
        <p:txBody>
          <a:bodyPr/>
          <a:lstStyle/>
          <a:p>
            <a:fld id="{97B6D529-6E76-471C-B893-CADC9B72EA4B}"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42</a:t>
            </a:fld>
            <a:endParaRPr lang="en-US">
              <a:solidFill>
                <a:prstClr val="black">
                  <a:tint val="75000"/>
                </a:prstClr>
              </a:solidFill>
            </a:endParaRPr>
          </a:p>
        </p:txBody>
      </p:sp>
    </p:spTree>
    <p:extLst>
      <p:ext uri="{BB962C8B-B14F-4D97-AF65-F5344CB8AC3E}">
        <p14:creationId xmlns:p14="http://schemas.microsoft.com/office/powerpoint/2010/main" val="3992950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Naming of Enzyme</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t>Substrate + ase</a:t>
            </a:r>
          </a:p>
          <a:p>
            <a:pPr marL="0" indent="0">
              <a:buNone/>
            </a:pPr>
            <a:r>
              <a:rPr lang="en-US" dirty="0"/>
              <a:t> </a:t>
            </a:r>
            <a:r>
              <a:rPr lang="en-US" dirty="0" smtClean="0"/>
              <a:t>e.g: lactase</a:t>
            </a:r>
          </a:p>
          <a:p>
            <a:endParaRPr lang="en-US" dirty="0" smtClean="0"/>
          </a:p>
          <a:p>
            <a:r>
              <a:rPr lang="en-US" dirty="0"/>
              <a:t>T</a:t>
            </a:r>
            <a:r>
              <a:rPr lang="en-US" dirty="0" smtClean="0"/>
              <a:t>he reaction catalyze + ase</a:t>
            </a:r>
          </a:p>
          <a:p>
            <a:pPr marL="0" indent="0">
              <a:buNone/>
            </a:pPr>
            <a:r>
              <a:rPr lang="en-US" dirty="0"/>
              <a:t> </a:t>
            </a:r>
            <a:r>
              <a:rPr lang="en-US" dirty="0" smtClean="0"/>
              <a:t>e.g: glucose isomerase( glucose- fructose</a:t>
            </a:r>
          </a:p>
          <a:p>
            <a:endParaRPr lang="en-US" dirty="0" smtClean="0"/>
          </a:p>
          <a:p>
            <a:pPr marL="342900" lvl="0" indent="-342900" fontAlgn="base">
              <a:spcBef>
                <a:spcPct val="20000"/>
              </a:spcBef>
              <a:spcAft>
                <a:spcPct val="0"/>
              </a:spcAft>
              <a:buClr>
                <a:srgbClr val="330066"/>
              </a:buClr>
              <a:buSzPct val="70000"/>
              <a:buFont typeface="Wingdings" pitchFamily="2" charset="2"/>
              <a:buChar char="l"/>
            </a:pPr>
            <a:r>
              <a:rPr lang="nl-BE" sz="2400" kern="0" dirty="0">
                <a:solidFill>
                  <a:srgbClr val="000000"/>
                </a:solidFill>
                <a:latin typeface="Times New Roman" panose="02020603050405020304" pitchFamily="18" charset="0"/>
                <a:cs typeface="Times New Roman" panose="02020603050405020304" pitchFamily="18" charset="0"/>
              </a:rPr>
              <a:t>EC </a:t>
            </a:r>
            <a:r>
              <a:rPr lang="nl-BE" sz="2400" kern="0" dirty="0" smtClean="0">
                <a:solidFill>
                  <a:srgbClr val="FF3300"/>
                </a:solidFill>
                <a:latin typeface="Times New Roman" panose="02020603050405020304" pitchFamily="18" charset="0"/>
                <a:cs typeface="Times New Roman" panose="02020603050405020304" pitchFamily="18" charset="0"/>
              </a:rPr>
              <a:t>1.</a:t>
            </a:r>
            <a:r>
              <a:rPr lang="nl-BE" sz="2400" kern="0" dirty="0" smtClean="0">
                <a:solidFill>
                  <a:srgbClr val="33CC33"/>
                </a:solidFill>
                <a:latin typeface="Times New Roman" panose="02020603050405020304" pitchFamily="18" charset="0"/>
                <a:cs typeface="Times New Roman" panose="02020603050405020304" pitchFamily="18" charset="0"/>
              </a:rPr>
              <a:t>1.1</a:t>
            </a:r>
            <a:r>
              <a:rPr lang="nl-BE" sz="2400" kern="0" dirty="0" smtClean="0">
                <a:solidFill>
                  <a:srgbClr val="000000"/>
                </a:solidFill>
                <a:latin typeface="Times New Roman" panose="02020603050405020304" pitchFamily="18" charset="0"/>
                <a:cs typeface="Times New Roman" panose="02020603050405020304" pitchFamily="18" charset="0"/>
              </a:rPr>
              <a:t>.</a:t>
            </a:r>
            <a:r>
              <a:rPr lang="nl-BE" sz="2400" kern="0" dirty="0" smtClean="0">
                <a:solidFill>
                  <a:srgbClr val="6600FF"/>
                </a:solidFill>
                <a:latin typeface="Times New Roman" panose="02020603050405020304" pitchFamily="18" charset="0"/>
                <a:cs typeface="Times New Roman" panose="02020603050405020304" pitchFamily="18" charset="0"/>
              </a:rPr>
              <a:t>1 </a:t>
            </a:r>
          </a:p>
          <a:p>
            <a:pPr marL="0" lvl="0" indent="0" fontAlgn="base">
              <a:spcBef>
                <a:spcPct val="20000"/>
              </a:spcBef>
              <a:spcAft>
                <a:spcPct val="0"/>
              </a:spcAft>
              <a:buClr>
                <a:srgbClr val="330066"/>
              </a:buClr>
              <a:buSzPct val="70000"/>
              <a:buNone/>
            </a:pPr>
            <a:r>
              <a:rPr lang="nl-BE" sz="2400" kern="0" dirty="0" smtClean="0">
                <a:latin typeface="Times New Roman" panose="02020603050405020304" pitchFamily="18" charset="0"/>
                <a:cs typeface="Times New Roman" panose="02020603050405020304" pitchFamily="18" charset="0"/>
              </a:rPr>
              <a:t>e.g: the six classess</a:t>
            </a:r>
          </a:p>
          <a:p>
            <a:pPr marL="0" lvl="0" indent="0" fontAlgn="base">
              <a:spcBef>
                <a:spcPct val="20000"/>
              </a:spcBef>
              <a:spcAft>
                <a:spcPct val="0"/>
              </a:spcAft>
              <a:buClr>
                <a:srgbClr val="330066"/>
              </a:buClr>
              <a:buSzPct val="70000"/>
              <a:buNone/>
            </a:pPr>
            <a:r>
              <a:rPr lang="nl-BE" sz="2400" kern="0" dirty="0" smtClean="0">
                <a:solidFill>
                  <a:srgbClr val="6600FF"/>
                </a:solidFill>
                <a:latin typeface="Times New Roman" panose="02020603050405020304" pitchFamily="18" charset="0"/>
                <a:cs typeface="Times New Roman" panose="02020603050405020304" pitchFamily="18" charset="0"/>
              </a:rPr>
              <a:t>  </a:t>
            </a:r>
            <a:endParaRPr lang="nl-BE" sz="2400" kern="0" dirty="0">
              <a:solidFill>
                <a:srgbClr val="6600FF"/>
              </a:solidFill>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97B6D529-6E76-471C-B893-CADC9B72EA4B}"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val="2123232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altLang="en-US" sz="3600" b="1" kern="0" dirty="0">
                <a:solidFill>
                  <a:srgbClr val="000000"/>
                </a:solidFill>
                <a:latin typeface="Times New Roman" panose="02020603050405020304" pitchFamily="18" charset="0"/>
                <a:cs typeface="Times New Roman" panose="02020603050405020304" pitchFamily="18" charset="0"/>
              </a:rPr>
              <a:t>Mode of Action </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r>
              <a:rPr lang="en-US" sz="3000" dirty="0">
                <a:latin typeface="Times New Roman" panose="02020603050405020304" pitchFamily="18" charset="0"/>
                <a:cs typeface="Times New Roman" panose="02020603050405020304" pitchFamily="18" charset="0"/>
              </a:rPr>
              <a:t>Substrate fits in the enzyme active </a:t>
            </a:r>
            <a:r>
              <a:rPr lang="en-US" sz="3000" dirty="0" smtClean="0">
                <a:latin typeface="Times New Roman" panose="02020603050405020304" pitchFamily="18" charset="0"/>
                <a:cs typeface="Times New Roman" panose="02020603050405020304" pitchFamily="18" charset="0"/>
              </a:rPr>
              <a:t>site, just </a:t>
            </a:r>
            <a:r>
              <a:rPr lang="en-US" sz="3000" dirty="0">
                <a:latin typeface="Times New Roman" panose="02020603050405020304" pitchFamily="18" charset="0"/>
                <a:cs typeface="Times New Roman" panose="02020603050405020304" pitchFamily="18" charset="0"/>
              </a:rPr>
              <a:t>like a key fits into a lock. </a:t>
            </a:r>
            <a:endParaRPr lang="en-US" sz="3000" dirty="0" smtClean="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An enzyme-substrate complex is </a:t>
            </a:r>
            <a:r>
              <a:rPr lang="en-US" sz="3000" dirty="0" smtClean="0">
                <a:latin typeface="Times New Roman" panose="02020603050405020304" pitchFamily="18" charset="0"/>
                <a:cs typeface="Times New Roman" panose="02020603050405020304" pitchFamily="18" charset="0"/>
              </a:rPr>
              <a:t>formed</a:t>
            </a:r>
          </a:p>
          <a:p>
            <a:r>
              <a:rPr lang="en-US" sz="3000" dirty="0">
                <a:latin typeface="Times New Roman" panose="02020603050405020304" pitchFamily="18" charset="0"/>
                <a:cs typeface="Times New Roman" panose="02020603050405020304" pitchFamily="18" charset="0"/>
              </a:rPr>
              <a:t>Chemical reactions occur at the active site and products are formed.</a:t>
            </a:r>
          </a:p>
          <a:p>
            <a:endParaRPr lang="en-US" dirty="0"/>
          </a:p>
        </p:txBody>
      </p:sp>
      <p:sp>
        <p:nvSpPr>
          <p:cNvPr id="4" name="Date Placeholder 3"/>
          <p:cNvSpPr>
            <a:spLocks noGrp="1"/>
          </p:cNvSpPr>
          <p:nvPr>
            <p:ph type="dt" sz="half" idx="10"/>
          </p:nvPr>
        </p:nvSpPr>
        <p:spPr/>
        <p:txBody>
          <a:bodyPr/>
          <a:lstStyle/>
          <a:p>
            <a:fld id="{97B6D529-6E76-471C-B893-CADC9B72EA4B}"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44</a:t>
            </a:fld>
            <a:endParaRPr lang="en-US">
              <a:solidFill>
                <a:prstClr val="black">
                  <a:tint val="75000"/>
                </a:prstClr>
              </a:solidFill>
            </a:endParaRPr>
          </a:p>
        </p:txBody>
      </p:sp>
      <p:pic>
        <p:nvPicPr>
          <p:cNvPr id="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050" y="1447801"/>
            <a:ext cx="6481549"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8154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Enzyme kinetics</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is the study of the rate and mechanism in the </a:t>
            </a:r>
            <a:r>
              <a:rPr lang="en-US" dirty="0" smtClean="0">
                <a:latin typeface="Times New Roman" panose="02020603050405020304" pitchFamily="18" charset="0"/>
                <a:cs typeface="Times New Roman" panose="02020603050405020304" pitchFamily="18" charset="0"/>
              </a:rPr>
              <a:t>reactor</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Michaelis-Menten approach</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Briggs-Haldane approach</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Date Placeholder 3"/>
          <p:cNvSpPr>
            <a:spLocks noGrp="1"/>
          </p:cNvSpPr>
          <p:nvPr>
            <p:ph type="dt" sz="half" idx="10"/>
          </p:nvPr>
        </p:nvSpPr>
        <p:spPr/>
        <p:txBody>
          <a:bodyPr/>
          <a:lstStyle/>
          <a:p>
            <a:fld id="{97B6D529-6E76-471C-B893-CADC9B72EA4B}"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45</a:t>
            </a:fld>
            <a:endParaRPr lang="en-US">
              <a:solidFill>
                <a:prstClr val="black">
                  <a:tint val="75000"/>
                </a:prstClr>
              </a:solidFill>
            </a:endParaRPr>
          </a:p>
        </p:txBody>
      </p:sp>
    </p:spTree>
    <p:extLst>
      <p:ext uri="{BB962C8B-B14F-4D97-AF65-F5344CB8AC3E}">
        <p14:creationId xmlns:p14="http://schemas.microsoft.com/office/powerpoint/2010/main" val="1407347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eaLnBrk="1" hangingPunct="1"/>
            <a:r>
              <a:rPr lang="en-US" altLang="en-US" sz="3600" b="1" dirty="0" smtClean="0">
                <a:solidFill>
                  <a:schemeClr val="tx1"/>
                </a:solidFill>
                <a:latin typeface="Times New Roman" panose="02020603050405020304" pitchFamily="18" charset="0"/>
                <a:cs typeface="Times New Roman" panose="02020603050405020304" pitchFamily="18" charset="0"/>
              </a:rPr>
              <a:t>Comparison of the Two Approaches</a:t>
            </a:r>
            <a:endParaRPr lang="en-US" altLang="en-US" sz="4000" b="1" dirty="0" smtClean="0">
              <a:solidFill>
                <a:srgbClr val="FF0000"/>
              </a:solidFill>
            </a:endParaRPr>
          </a:p>
        </p:txBody>
      </p:sp>
      <p:graphicFrame>
        <p:nvGraphicFramePr>
          <p:cNvPr id="20483" name="Object 12"/>
          <p:cNvGraphicFramePr>
            <a:graphicFrameLocks noGrp="1" noChangeAspect="1"/>
          </p:cNvGraphicFramePr>
          <p:nvPr>
            <p:ph sz="half" idx="1"/>
            <p:extLst>
              <p:ext uri="{D42A27DB-BD31-4B8C-83A1-F6EECF244321}">
                <p14:modId xmlns:p14="http://schemas.microsoft.com/office/powerpoint/2010/main" val="2221274490"/>
              </p:ext>
            </p:extLst>
          </p:nvPr>
        </p:nvGraphicFramePr>
        <p:xfrm>
          <a:off x="3028950" y="4953000"/>
          <a:ext cx="1771650" cy="990600"/>
        </p:xfrm>
        <a:graphic>
          <a:graphicData uri="http://schemas.openxmlformats.org/presentationml/2006/ole">
            <mc:AlternateContent xmlns:mc="http://schemas.openxmlformats.org/markup-compatibility/2006">
              <mc:Choice xmlns:v="urn:schemas-microsoft-com:vml" Requires="v">
                <p:oleObj spid="_x0000_s22628" name="Equation" r:id="rId3" imgW="520560" imgH="444240" progId="Equation.3">
                  <p:embed/>
                </p:oleObj>
              </mc:Choice>
              <mc:Fallback>
                <p:oleObj name="Equation" r:id="rId3" imgW="520560" imgH="444240" progId="Equation.3">
                  <p:embed/>
                  <p:pic>
                    <p:nvPicPr>
                      <p:cNvPr id="0" name=""/>
                      <p:cNvPicPr>
                        <a:picLocks noChangeAspect="1" noChangeArrowheads="1"/>
                      </p:cNvPicPr>
                      <p:nvPr/>
                    </p:nvPicPr>
                    <p:blipFill>
                      <a:blip r:embed="rId4"/>
                      <a:srcRect/>
                      <a:stretch>
                        <a:fillRect/>
                      </a:stretch>
                    </p:blipFill>
                    <p:spPr bwMode="auto">
                      <a:xfrm>
                        <a:off x="3028950" y="4953000"/>
                        <a:ext cx="1771650" cy="990600"/>
                      </a:xfrm>
                      <a:prstGeom prst="rect">
                        <a:avLst/>
                      </a:prstGeom>
                      <a:noFill/>
                      <a:ln>
                        <a:noFill/>
                      </a:ln>
                      <a:effectLst/>
                    </p:spPr>
                  </p:pic>
                </p:oleObj>
              </mc:Fallback>
            </mc:AlternateContent>
          </a:graphicData>
        </a:graphic>
      </p:graphicFrame>
      <p:graphicFrame>
        <p:nvGraphicFramePr>
          <p:cNvPr id="20484" name="Object 4"/>
          <p:cNvGraphicFramePr>
            <a:graphicFrameLocks noChangeAspect="1"/>
          </p:cNvGraphicFramePr>
          <p:nvPr/>
        </p:nvGraphicFramePr>
        <p:xfrm>
          <a:off x="5791200" y="2667000"/>
          <a:ext cx="2438400" cy="1282700"/>
        </p:xfrm>
        <a:graphic>
          <a:graphicData uri="http://schemas.openxmlformats.org/presentationml/2006/ole">
            <mc:AlternateContent xmlns:mc="http://schemas.openxmlformats.org/markup-compatibility/2006">
              <mc:Choice xmlns:v="urn:schemas-microsoft-com:vml" Requires="v">
                <p:oleObj spid="_x0000_s22629" name="Equation" r:id="rId5" imgW="545863" imgH="291973" progId="Equation.3">
                  <p:embed/>
                </p:oleObj>
              </mc:Choice>
              <mc:Fallback>
                <p:oleObj name="Equation" r:id="rId5" imgW="545863" imgH="29197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2667000"/>
                        <a:ext cx="24384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85" name="Object 5"/>
          <p:cNvGraphicFramePr>
            <a:graphicFrameLocks noChangeAspect="1"/>
          </p:cNvGraphicFramePr>
          <p:nvPr>
            <p:extLst>
              <p:ext uri="{D42A27DB-BD31-4B8C-83A1-F6EECF244321}">
                <p14:modId xmlns:p14="http://schemas.microsoft.com/office/powerpoint/2010/main" val="3958856960"/>
              </p:ext>
            </p:extLst>
          </p:nvPr>
        </p:nvGraphicFramePr>
        <p:xfrm>
          <a:off x="6008689" y="4025900"/>
          <a:ext cx="2068512" cy="698500"/>
        </p:xfrm>
        <a:graphic>
          <a:graphicData uri="http://schemas.openxmlformats.org/presentationml/2006/ole">
            <mc:AlternateContent xmlns:mc="http://schemas.openxmlformats.org/markup-compatibility/2006">
              <mc:Choice xmlns:v="urn:schemas-microsoft-com:vml" Requires="v">
                <p:oleObj spid="_x0000_s22630" name="Equation" r:id="rId7" imgW="672840" imgH="228600" progId="Equation.3">
                  <p:embed/>
                </p:oleObj>
              </mc:Choice>
              <mc:Fallback>
                <p:oleObj name="Equation" r:id="rId7" imgW="672840" imgH="228600" progId="Equation.3">
                  <p:embed/>
                  <p:pic>
                    <p:nvPicPr>
                      <p:cNvPr id="0" name=""/>
                      <p:cNvPicPr>
                        <a:picLocks noChangeAspect="1" noChangeArrowheads="1"/>
                      </p:cNvPicPr>
                      <p:nvPr/>
                    </p:nvPicPr>
                    <p:blipFill>
                      <a:blip r:embed="rId8"/>
                      <a:srcRect/>
                      <a:stretch>
                        <a:fillRect/>
                      </a:stretch>
                    </p:blipFill>
                    <p:spPr bwMode="auto">
                      <a:xfrm>
                        <a:off x="6008689" y="4025900"/>
                        <a:ext cx="2068512" cy="698500"/>
                      </a:xfrm>
                      <a:prstGeom prst="rect">
                        <a:avLst/>
                      </a:prstGeom>
                      <a:noFill/>
                      <a:ln>
                        <a:noFill/>
                      </a:ln>
                    </p:spPr>
                  </p:pic>
                </p:oleObj>
              </mc:Fallback>
            </mc:AlternateContent>
          </a:graphicData>
        </a:graphic>
      </p:graphicFrame>
      <p:graphicFrame>
        <p:nvGraphicFramePr>
          <p:cNvPr id="20486" name="Object 6"/>
          <p:cNvGraphicFramePr>
            <a:graphicFrameLocks noChangeAspect="1"/>
          </p:cNvGraphicFramePr>
          <p:nvPr>
            <p:extLst>
              <p:ext uri="{D42A27DB-BD31-4B8C-83A1-F6EECF244321}">
                <p14:modId xmlns:p14="http://schemas.microsoft.com/office/powerpoint/2010/main" val="4035520451"/>
              </p:ext>
            </p:extLst>
          </p:nvPr>
        </p:nvGraphicFramePr>
        <p:xfrm>
          <a:off x="6013450" y="4953000"/>
          <a:ext cx="2520950" cy="1066800"/>
        </p:xfrm>
        <a:graphic>
          <a:graphicData uri="http://schemas.openxmlformats.org/presentationml/2006/ole">
            <mc:AlternateContent xmlns:mc="http://schemas.openxmlformats.org/markup-compatibility/2006">
              <mc:Choice xmlns:v="urn:schemas-microsoft-com:vml" Requires="v">
                <p:oleObj spid="_x0000_s22631" name="Equation" r:id="rId9" imgW="761760" imgH="444240" progId="Equation.3">
                  <p:embed/>
                </p:oleObj>
              </mc:Choice>
              <mc:Fallback>
                <p:oleObj name="Equation" r:id="rId9" imgW="761760" imgH="444240" progId="Equation.3">
                  <p:embed/>
                  <p:pic>
                    <p:nvPicPr>
                      <p:cNvPr id="0" name=""/>
                      <p:cNvPicPr>
                        <a:picLocks noChangeAspect="1" noChangeArrowheads="1"/>
                      </p:cNvPicPr>
                      <p:nvPr/>
                    </p:nvPicPr>
                    <p:blipFill>
                      <a:blip r:embed="rId10"/>
                      <a:srcRect/>
                      <a:stretch>
                        <a:fillRect/>
                      </a:stretch>
                    </p:blipFill>
                    <p:spPr bwMode="auto">
                      <a:xfrm>
                        <a:off x="6013450" y="4953000"/>
                        <a:ext cx="2520950" cy="1066800"/>
                      </a:xfrm>
                      <a:prstGeom prst="rect">
                        <a:avLst/>
                      </a:prstGeom>
                      <a:noFill/>
                      <a:ln>
                        <a:noFill/>
                      </a:ln>
                    </p:spPr>
                  </p:pic>
                </p:oleObj>
              </mc:Fallback>
            </mc:AlternateContent>
          </a:graphicData>
        </a:graphic>
      </p:graphicFrame>
      <p:sp>
        <p:nvSpPr>
          <p:cNvPr id="20487" name="Rectangle 7"/>
          <p:cNvSpPr>
            <a:spLocks noChangeArrowheads="1"/>
          </p:cNvSpPr>
          <p:nvPr/>
        </p:nvSpPr>
        <p:spPr bwMode="auto">
          <a:xfrm>
            <a:off x="2286000" y="1598147"/>
            <a:ext cx="29113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en-US" altLang="en-US" sz="2800" dirty="0" smtClean="0">
                <a:solidFill>
                  <a:srgbClr val="000000"/>
                </a:solidFill>
                <a:latin typeface="Times New Roman" panose="02020603050405020304" pitchFamily="18" charset="0"/>
                <a:cs typeface="Times New Roman" panose="02020603050405020304" pitchFamily="18" charset="0"/>
              </a:rPr>
              <a:t>Michaelis-Menten</a:t>
            </a:r>
            <a:r>
              <a:rPr lang="en-US" altLang="en-US" sz="2800" dirty="0" smtClean="0">
                <a:solidFill>
                  <a:srgbClr val="000000"/>
                </a:solidFill>
                <a:cs typeface="Times New Roman" pitchFamily="18" charset="0"/>
              </a:rPr>
              <a:t> </a:t>
            </a:r>
            <a:endParaRPr lang="en-US" altLang="en-US" sz="2800" dirty="0" smtClean="0">
              <a:solidFill>
                <a:srgbClr val="000000"/>
              </a:solidFill>
            </a:endParaRPr>
          </a:p>
        </p:txBody>
      </p:sp>
      <p:graphicFrame>
        <p:nvGraphicFramePr>
          <p:cNvPr id="20490" name="Object 10"/>
          <p:cNvGraphicFramePr>
            <a:graphicFrameLocks noChangeAspect="1"/>
          </p:cNvGraphicFramePr>
          <p:nvPr>
            <p:extLst>
              <p:ext uri="{D42A27DB-BD31-4B8C-83A1-F6EECF244321}">
                <p14:modId xmlns:p14="http://schemas.microsoft.com/office/powerpoint/2010/main" val="1557225142"/>
              </p:ext>
            </p:extLst>
          </p:nvPr>
        </p:nvGraphicFramePr>
        <p:xfrm>
          <a:off x="2514599" y="3048000"/>
          <a:ext cx="2895601" cy="990600"/>
        </p:xfrm>
        <a:graphic>
          <a:graphicData uri="http://schemas.openxmlformats.org/presentationml/2006/ole">
            <mc:AlternateContent xmlns:mc="http://schemas.openxmlformats.org/markup-compatibility/2006">
              <mc:Choice xmlns:v="urn:schemas-microsoft-com:vml" Requires="v">
                <p:oleObj spid="_x0000_s22632" name="Equation" r:id="rId11" imgW="838080" imgH="444240" progId="Equation.3">
                  <p:embed/>
                </p:oleObj>
              </mc:Choice>
              <mc:Fallback>
                <p:oleObj name="Equation" r:id="rId11" imgW="838080" imgH="444240" progId="Equation.3">
                  <p:embed/>
                  <p:pic>
                    <p:nvPicPr>
                      <p:cNvPr id="0" name=""/>
                      <p:cNvPicPr>
                        <a:picLocks noChangeAspect="1" noChangeArrowheads="1"/>
                      </p:cNvPicPr>
                      <p:nvPr/>
                    </p:nvPicPr>
                    <p:blipFill>
                      <a:blip r:embed="rId12"/>
                      <a:srcRect/>
                      <a:stretch>
                        <a:fillRect/>
                      </a:stretch>
                    </p:blipFill>
                    <p:spPr bwMode="auto">
                      <a:xfrm>
                        <a:off x="2514599" y="3048000"/>
                        <a:ext cx="2895601" cy="990600"/>
                      </a:xfrm>
                      <a:prstGeom prst="rect">
                        <a:avLst/>
                      </a:prstGeom>
                      <a:noFill/>
                      <a:ln>
                        <a:noFill/>
                      </a:ln>
                      <a:extLst/>
                    </p:spPr>
                  </p:pic>
                </p:oleObj>
              </mc:Fallback>
            </mc:AlternateContent>
          </a:graphicData>
        </a:graphic>
      </p:graphicFrame>
      <p:graphicFrame>
        <p:nvGraphicFramePr>
          <p:cNvPr id="20491" name="Object 11"/>
          <p:cNvGraphicFramePr>
            <a:graphicFrameLocks noChangeAspect="1"/>
          </p:cNvGraphicFramePr>
          <p:nvPr>
            <p:extLst>
              <p:ext uri="{D42A27DB-BD31-4B8C-83A1-F6EECF244321}">
                <p14:modId xmlns:p14="http://schemas.microsoft.com/office/powerpoint/2010/main" val="1287271794"/>
              </p:ext>
            </p:extLst>
          </p:nvPr>
        </p:nvGraphicFramePr>
        <p:xfrm>
          <a:off x="2819400" y="3946525"/>
          <a:ext cx="2133600" cy="1014413"/>
        </p:xfrm>
        <a:graphic>
          <a:graphicData uri="http://schemas.openxmlformats.org/presentationml/2006/ole">
            <mc:AlternateContent xmlns:mc="http://schemas.openxmlformats.org/markup-compatibility/2006">
              <mc:Choice xmlns:v="urn:schemas-microsoft-com:vml" Requires="v">
                <p:oleObj spid="_x0000_s22633" name="Equation" r:id="rId13" imgW="698400" imgH="266400" progId="Equation.3">
                  <p:embed/>
                </p:oleObj>
              </mc:Choice>
              <mc:Fallback>
                <p:oleObj name="Equation" r:id="rId13" imgW="698400" imgH="266400" progId="Equation.3">
                  <p:embed/>
                  <p:pic>
                    <p:nvPicPr>
                      <p:cNvPr id="0" name=""/>
                      <p:cNvPicPr>
                        <a:picLocks noChangeAspect="1" noChangeArrowheads="1"/>
                      </p:cNvPicPr>
                      <p:nvPr/>
                    </p:nvPicPr>
                    <p:blipFill>
                      <a:blip r:embed="rId14"/>
                      <a:srcRect/>
                      <a:stretch>
                        <a:fillRect/>
                      </a:stretch>
                    </p:blipFill>
                    <p:spPr bwMode="auto">
                      <a:xfrm>
                        <a:off x="2819400" y="3946525"/>
                        <a:ext cx="2133600" cy="1014413"/>
                      </a:xfrm>
                      <a:prstGeom prst="rect">
                        <a:avLst/>
                      </a:prstGeom>
                      <a:noFill/>
                      <a:ln>
                        <a:noFill/>
                      </a:ln>
                    </p:spPr>
                  </p:pic>
                </p:oleObj>
              </mc:Fallback>
            </mc:AlternateContent>
          </a:graphicData>
        </a:graphic>
      </p:graphicFrame>
      <p:sp>
        <p:nvSpPr>
          <p:cNvPr id="20492" name="Rectangle 14"/>
          <p:cNvSpPr>
            <a:spLocks noChangeArrowheads="1"/>
          </p:cNvSpPr>
          <p:nvPr/>
        </p:nvSpPr>
        <p:spPr bwMode="auto">
          <a:xfrm>
            <a:off x="5867400" y="1598147"/>
            <a:ext cx="25555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en-US" altLang="en-US" sz="2800" dirty="0" smtClean="0">
                <a:solidFill>
                  <a:srgbClr val="000000"/>
                </a:solidFill>
                <a:latin typeface="Times New Roman" panose="02020603050405020304" pitchFamily="18" charset="0"/>
                <a:cs typeface="Times New Roman" panose="02020603050405020304" pitchFamily="18" charset="0"/>
              </a:rPr>
              <a:t>Briggs-Haldane</a:t>
            </a:r>
            <a:r>
              <a:rPr lang="en-US" altLang="en-US" sz="2800" dirty="0" smtClean="0">
                <a:solidFill>
                  <a:srgbClr val="000000"/>
                </a:solidFill>
                <a:cs typeface="Times New Roman" pitchFamily="18" charset="0"/>
              </a:rPr>
              <a:t> </a:t>
            </a:r>
            <a:endParaRPr lang="en-US" altLang="en-US" sz="2800" dirty="0" smtClean="0">
              <a:solidFill>
                <a:srgbClr val="000000"/>
              </a:solidFill>
            </a:endParaRPr>
          </a:p>
        </p:txBody>
      </p:sp>
      <p:sp>
        <p:nvSpPr>
          <p:cNvPr id="20493" name="Rectangle 15"/>
          <p:cNvSpPr>
            <a:spLocks noChangeArrowheads="1"/>
          </p:cNvSpPr>
          <p:nvPr/>
        </p:nvSpPr>
        <p:spPr bwMode="auto">
          <a:xfrm>
            <a:off x="6096000" y="2133600"/>
            <a:ext cx="1981200" cy="61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50000"/>
              </a:spcBef>
              <a:spcAft>
                <a:spcPct val="0"/>
              </a:spcAft>
              <a:buFontTx/>
              <a:buNone/>
            </a:pPr>
            <a:r>
              <a:rPr lang="en-US" altLang="en-US" sz="2400" dirty="0" smtClean="0">
                <a:solidFill>
                  <a:srgbClr val="000000"/>
                </a:solidFill>
              </a:rPr>
              <a:t>d[ES]/dt ≈ 0</a:t>
            </a:r>
          </a:p>
        </p:txBody>
      </p:sp>
      <p:graphicFrame>
        <p:nvGraphicFramePr>
          <p:cNvPr id="20494" name="Object 16"/>
          <p:cNvGraphicFramePr>
            <a:graphicFrameLocks noGrp="1" noChangeAspect="1"/>
          </p:cNvGraphicFramePr>
          <p:nvPr>
            <p:ph sz="half" idx="2"/>
            <p:extLst>
              <p:ext uri="{D42A27DB-BD31-4B8C-83A1-F6EECF244321}">
                <p14:modId xmlns:p14="http://schemas.microsoft.com/office/powerpoint/2010/main" val="3099101609"/>
              </p:ext>
            </p:extLst>
          </p:nvPr>
        </p:nvGraphicFramePr>
        <p:xfrm>
          <a:off x="2378075" y="2133600"/>
          <a:ext cx="2405063" cy="609600"/>
        </p:xfrm>
        <a:graphic>
          <a:graphicData uri="http://schemas.openxmlformats.org/presentationml/2006/ole">
            <mc:AlternateContent xmlns:mc="http://schemas.openxmlformats.org/markup-compatibility/2006">
              <mc:Choice xmlns:v="urn:schemas-microsoft-com:vml" Requires="v">
                <p:oleObj spid="_x0000_s22634" name="Equation" r:id="rId15" imgW="901440" imgH="228600" progId="Equation.3">
                  <p:embed/>
                </p:oleObj>
              </mc:Choice>
              <mc:Fallback>
                <p:oleObj name="Equation" r:id="rId15" imgW="901440" imgH="228600" progId="Equation.3">
                  <p:embed/>
                  <p:pic>
                    <p:nvPicPr>
                      <p:cNvPr id="0" name=""/>
                      <p:cNvPicPr>
                        <a:picLocks noChangeAspect="1" noChangeArrowheads="1"/>
                      </p:cNvPicPr>
                      <p:nvPr/>
                    </p:nvPicPr>
                    <p:blipFill>
                      <a:blip r:embed="rId16"/>
                      <a:srcRect/>
                      <a:stretch>
                        <a:fillRect/>
                      </a:stretch>
                    </p:blipFill>
                    <p:spPr bwMode="auto">
                      <a:xfrm>
                        <a:off x="2378075" y="2133600"/>
                        <a:ext cx="240506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95" name="Text Box 18"/>
          <p:cNvSpPr txBox="1">
            <a:spLocks noChangeArrowheads="1"/>
          </p:cNvSpPr>
          <p:nvPr/>
        </p:nvSpPr>
        <p:spPr bwMode="auto">
          <a:xfrm>
            <a:off x="457200" y="2136775"/>
            <a:ext cx="17748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en-US" altLang="en-US" sz="2400" dirty="0" smtClean="0">
                <a:solidFill>
                  <a:srgbClr val="000000"/>
                </a:solidFill>
                <a:latin typeface="Times New Roman" panose="02020603050405020304" pitchFamily="18" charset="0"/>
                <a:cs typeface="Times New Roman" panose="02020603050405020304" pitchFamily="18" charset="0"/>
              </a:rPr>
              <a:t>Assumptio</a:t>
            </a:r>
            <a:r>
              <a:rPr lang="en-US" altLang="en-US" sz="2400" dirty="0" smtClean="0">
                <a:solidFill>
                  <a:srgbClr val="000000"/>
                </a:solidFill>
              </a:rPr>
              <a:t>n:</a:t>
            </a:r>
          </a:p>
        </p:txBody>
      </p:sp>
      <p:sp>
        <p:nvSpPr>
          <p:cNvPr id="20496" name="Text Box 19"/>
          <p:cNvSpPr txBox="1">
            <a:spLocks noChangeArrowheads="1"/>
          </p:cNvSpPr>
          <p:nvPr/>
        </p:nvSpPr>
        <p:spPr bwMode="auto">
          <a:xfrm>
            <a:off x="533400" y="3200400"/>
            <a:ext cx="13789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en-US" altLang="en-US" sz="2400" dirty="0" smtClean="0">
                <a:solidFill>
                  <a:srgbClr val="000000"/>
                </a:solidFill>
                <a:latin typeface="Times New Roman" panose="02020603050405020304" pitchFamily="18" charset="0"/>
                <a:cs typeface="Times New Roman" panose="02020603050405020304" pitchFamily="18" charset="0"/>
              </a:rPr>
              <a:t>Equation</a:t>
            </a:r>
            <a:r>
              <a:rPr lang="en-US" altLang="en-US" sz="2400" dirty="0" smtClean="0">
                <a:solidFill>
                  <a:srgbClr val="000000"/>
                </a:solidFill>
              </a:rPr>
              <a:t>:</a:t>
            </a:r>
          </a:p>
        </p:txBody>
      </p:sp>
      <p:sp>
        <p:nvSpPr>
          <p:cNvPr id="20497" name="Text Box 20"/>
          <p:cNvSpPr txBox="1">
            <a:spLocks noChangeArrowheads="1"/>
          </p:cNvSpPr>
          <p:nvPr/>
        </p:nvSpPr>
        <p:spPr bwMode="auto">
          <a:xfrm>
            <a:off x="457200" y="4038600"/>
            <a:ext cx="2286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en-US" altLang="en-US" sz="2000" dirty="0" smtClean="0">
                <a:solidFill>
                  <a:srgbClr val="000000"/>
                </a:solidFill>
                <a:latin typeface="Times New Roman" panose="02020603050405020304" pitchFamily="18" charset="0"/>
                <a:cs typeface="Times New Roman" panose="02020603050405020304" pitchFamily="18" charset="0"/>
              </a:rPr>
              <a:t>Maximum forward </a:t>
            </a:r>
          </a:p>
          <a:p>
            <a:pPr eaLnBrk="1" fontAlgn="base" hangingPunct="1">
              <a:spcBef>
                <a:spcPct val="0"/>
              </a:spcBef>
              <a:spcAft>
                <a:spcPct val="0"/>
              </a:spcAft>
              <a:buFontTx/>
              <a:buNone/>
            </a:pPr>
            <a:r>
              <a:rPr lang="en-US" altLang="en-US" sz="2000" dirty="0" smtClean="0">
                <a:solidFill>
                  <a:srgbClr val="000000"/>
                </a:solidFill>
                <a:latin typeface="Times New Roman" panose="02020603050405020304" pitchFamily="18" charset="0"/>
                <a:cs typeface="Times New Roman" panose="02020603050405020304" pitchFamily="18" charset="0"/>
              </a:rPr>
              <a:t>reaction rate:</a:t>
            </a:r>
          </a:p>
        </p:txBody>
      </p:sp>
      <p:sp>
        <p:nvSpPr>
          <p:cNvPr id="20498" name="Text Box 21"/>
          <p:cNvSpPr txBox="1">
            <a:spLocks noChangeArrowheads="1"/>
          </p:cNvSpPr>
          <p:nvPr/>
        </p:nvSpPr>
        <p:spPr bwMode="auto">
          <a:xfrm>
            <a:off x="457200" y="4953000"/>
            <a:ext cx="2286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en-US" altLang="en-US" sz="2000" dirty="0" smtClean="0">
                <a:solidFill>
                  <a:srgbClr val="000000"/>
                </a:solidFill>
                <a:latin typeface="Times New Roman" panose="02020603050405020304" pitchFamily="18" charset="0"/>
                <a:cs typeface="Times New Roman" panose="02020603050405020304" pitchFamily="18" charset="0"/>
              </a:rPr>
              <a:t>Constant:</a:t>
            </a:r>
          </a:p>
        </p:txBody>
      </p:sp>
    </p:spTree>
    <p:extLst>
      <p:ext uri="{BB962C8B-B14F-4D97-AF65-F5344CB8AC3E}">
        <p14:creationId xmlns:p14="http://schemas.microsoft.com/office/powerpoint/2010/main" val="28725177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smtClean="0">
                <a:latin typeface="Times New Roman" panose="02020603050405020304" pitchFamily="18" charset="0"/>
                <a:cs typeface="Times New Roman" panose="02020603050405020304" pitchFamily="18" charset="0"/>
              </a:rPr>
              <a:t>The theoretical maximal velocity</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lvl="0"/>
            <a:r>
              <a:rPr lang="en-US" sz="2800" dirty="0">
                <a:solidFill>
                  <a:srgbClr val="000000"/>
                </a:solidFill>
                <a:latin typeface="Times New Roman" panose="02020603050405020304" pitchFamily="18" charset="0"/>
                <a:cs typeface="Times New Roman" panose="02020603050405020304" pitchFamily="18" charset="0"/>
              </a:rPr>
              <a:t>Vmax is a constant </a:t>
            </a:r>
          </a:p>
          <a:p>
            <a:pPr lvl="0"/>
            <a:r>
              <a:rPr lang="en-US" sz="2800" dirty="0">
                <a:solidFill>
                  <a:srgbClr val="000000"/>
                </a:solidFill>
                <a:latin typeface="Times New Roman" panose="02020603050405020304" pitchFamily="18" charset="0"/>
                <a:cs typeface="Times New Roman" panose="02020603050405020304" pitchFamily="18" charset="0"/>
              </a:rPr>
              <a:t>Vmax is the theoretical maximal rate of the reaction - but it is NEVER achieved in reality </a:t>
            </a:r>
          </a:p>
          <a:p>
            <a:pPr lvl="0"/>
            <a:r>
              <a:rPr lang="en-US" sz="2800" dirty="0">
                <a:solidFill>
                  <a:srgbClr val="000000"/>
                </a:solidFill>
                <a:latin typeface="Times New Roman" panose="02020603050405020304" pitchFamily="18" charset="0"/>
                <a:cs typeface="Times New Roman" panose="02020603050405020304" pitchFamily="18" charset="0"/>
              </a:rPr>
              <a:t>To reach Vmax would require that ALL enzyme molecules are tightly bound with substrate </a:t>
            </a:r>
          </a:p>
          <a:p>
            <a:pPr lvl="0"/>
            <a:r>
              <a:rPr lang="en-US" sz="2800" dirty="0">
                <a:solidFill>
                  <a:srgbClr val="000000"/>
                </a:solidFill>
                <a:latin typeface="Times New Roman" panose="02020603050405020304" pitchFamily="18" charset="0"/>
                <a:cs typeface="Times New Roman" panose="02020603050405020304" pitchFamily="18" charset="0"/>
              </a:rPr>
              <a:t>Vmax is asymptotically approached as substrate is increased </a:t>
            </a:r>
          </a:p>
          <a:p>
            <a:endParaRPr lang="en-US" dirty="0"/>
          </a:p>
        </p:txBody>
      </p:sp>
    </p:spTree>
    <p:extLst>
      <p:ext uri="{BB962C8B-B14F-4D97-AF65-F5344CB8AC3E}">
        <p14:creationId xmlns:p14="http://schemas.microsoft.com/office/powerpoint/2010/main" val="15079603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smtClean="0">
                <a:latin typeface="Times New Roman" panose="02020603050405020304" pitchFamily="18" charset="0"/>
                <a:cs typeface="Times New Roman" panose="02020603050405020304" pitchFamily="18" charset="0"/>
              </a:rPr>
              <a:t>The meaning of KM</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2800" dirty="0" smtClean="0">
                <a:latin typeface="Times New Roman" panose="02020603050405020304" pitchFamily="18" charset="0"/>
                <a:cs typeface="Times New Roman" panose="02020603050405020304" pitchFamily="18" charset="0"/>
              </a:rPr>
              <a:t>Km </a:t>
            </a:r>
            <a:r>
              <a:rPr lang="en-US" sz="2800" dirty="0">
                <a:latin typeface="Times New Roman" panose="02020603050405020304" pitchFamily="18" charset="0"/>
                <a:cs typeface="Times New Roman" panose="02020603050405020304" pitchFamily="18" charset="0"/>
              </a:rPr>
              <a:t>is a constant; Km is a combination of rate constants describing the formation and breakdown of the ES </a:t>
            </a:r>
            <a:r>
              <a:rPr lang="en-US" sz="2800" dirty="0" smtClean="0">
                <a:latin typeface="Times New Roman" panose="02020603050405020304" pitchFamily="18" charset="0"/>
                <a:cs typeface="Times New Roman" panose="02020603050405020304" pitchFamily="18" charset="0"/>
              </a:rPr>
              <a:t>complex</a:t>
            </a:r>
          </a:p>
          <a:p>
            <a:r>
              <a:rPr lang="en-US" sz="2800" dirty="0">
                <a:latin typeface="Times New Roman" panose="02020603050405020304" pitchFamily="18" charset="0"/>
                <a:cs typeface="Times New Roman" panose="02020603050405020304" pitchFamily="18" charset="0"/>
              </a:rPr>
              <a:t>Km = [S] at ½ </a:t>
            </a:r>
            <a:r>
              <a:rPr lang="en-US" sz="2800" dirty="0" smtClean="0">
                <a:latin typeface="Times New Roman" panose="02020603050405020304" pitchFamily="18" charset="0"/>
                <a:cs typeface="Times New Roman" panose="02020603050405020304" pitchFamily="18" charset="0"/>
              </a:rPr>
              <a:t>Vmax</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Km represents the amount of substrate required to bind ½ of the available enzyme (binding constant of the enzyme for substrate)</a:t>
            </a:r>
          </a:p>
          <a:p>
            <a:r>
              <a:rPr lang="en-US" sz="2800" dirty="0" smtClean="0">
                <a:latin typeface="Times New Roman" panose="02020603050405020304" pitchFamily="18" charset="0"/>
                <a:cs typeface="Times New Roman" panose="02020603050405020304" pitchFamily="18" charset="0"/>
              </a:rPr>
              <a:t>Small </a:t>
            </a:r>
            <a:r>
              <a:rPr lang="en-US" sz="2800" dirty="0">
                <a:latin typeface="Times New Roman" panose="02020603050405020304" pitchFamily="18" charset="0"/>
                <a:cs typeface="Times New Roman" panose="02020603050405020304" pitchFamily="18" charset="0"/>
              </a:rPr>
              <a:t>Km means tight binding; high Km means weak binding</a:t>
            </a:r>
          </a:p>
          <a:p>
            <a:endParaRPr lang="en-US" dirty="0"/>
          </a:p>
        </p:txBody>
      </p:sp>
    </p:spTree>
    <p:extLst>
      <p:ext uri="{BB962C8B-B14F-4D97-AF65-F5344CB8AC3E}">
        <p14:creationId xmlns:p14="http://schemas.microsoft.com/office/powerpoint/2010/main" val="660219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838200"/>
            <a:ext cx="8229600" cy="1143000"/>
          </a:xfrm>
        </p:spPr>
        <p:txBody>
          <a:bodyPr/>
          <a:lstStyle/>
          <a:p>
            <a:pPr eaLnBrk="1" hangingPunct="1"/>
            <a:r>
              <a:rPr lang="en-US" altLang="en-US" sz="3600" b="1" dirty="0" smtClean="0">
                <a:latin typeface="Times New Roman" panose="02020603050405020304" pitchFamily="18" charset="0"/>
                <a:cs typeface="Times New Roman" panose="02020603050405020304" pitchFamily="18" charset="0"/>
              </a:rPr>
              <a:t>Experimentally Determining Rate Parameters for </a:t>
            </a:r>
            <a:br>
              <a:rPr lang="en-US" altLang="en-US" sz="3600" b="1" dirty="0" smtClean="0">
                <a:latin typeface="Times New Roman" panose="02020603050405020304" pitchFamily="18" charset="0"/>
                <a:cs typeface="Times New Roman" panose="02020603050405020304" pitchFamily="18" charset="0"/>
              </a:rPr>
            </a:br>
            <a:r>
              <a:rPr lang="en-US" altLang="en-US" sz="3600" b="1" dirty="0" smtClean="0">
                <a:latin typeface="Times New Roman" panose="02020603050405020304" pitchFamily="18" charset="0"/>
                <a:cs typeface="Times New Roman" panose="02020603050405020304" pitchFamily="18" charset="0"/>
              </a:rPr>
              <a:t>Michaelis-Menten Type Kinetics.</a:t>
            </a:r>
            <a:br>
              <a:rPr lang="en-US" altLang="en-US" sz="3600" b="1" dirty="0" smtClean="0">
                <a:latin typeface="Times New Roman" panose="02020603050405020304" pitchFamily="18" charset="0"/>
                <a:cs typeface="Times New Roman" panose="02020603050405020304" pitchFamily="18" charset="0"/>
              </a:rPr>
            </a:br>
            <a:endParaRPr lang="en-US" altLang="en-US" sz="3600" b="1" dirty="0" smtClean="0">
              <a:latin typeface="Times New Roman" panose="02020603050405020304" pitchFamily="18" charset="0"/>
              <a:cs typeface="Times New Roman" panose="02020603050405020304" pitchFamily="18" charset="0"/>
            </a:endParaRPr>
          </a:p>
        </p:txBody>
      </p:sp>
      <p:sp>
        <p:nvSpPr>
          <p:cNvPr id="21507" name="Rectangle 3"/>
          <p:cNvSpPr>
            <a:spLocks noGrp="1" noChangeArrowheads="1"/>
          </p:cNvSpPr>
          <p:nvPr>
            <p:ph type="body" sz="half" idx="1"/>
          </p:nvPr>
        </p:nvSpPr>
        <p:spPr>
          <a:xfrm>
            <a:off x="609600" y="3886200"/>
            <a:ext cx="8153400" cy="1676400"/>
          </a:xfrm>
        </p:spPr>
        <p:txBody>
          <a:bodyPr/>
          <a:lstStyle/>
          <a:p>
            <a:pPr eaLnBrk="1" hangingPunct="1">
              <a:buFontTx/>
              <a:buNone/>
            </a:pPr>
            <a:r>
              <a:rPr lang="en-US" altLang="en-US" sz="2800" dirty="0" smtClean="0">
                <a:latin typeface="Times New Roman" panose="02020603050405020304" pitchFamily="18" charset="0"/>
                <a:cs typeface="Times New Roman" panose="02020603050405020304" pitchFamily="18" charset="0"/>
              </a:rPr>
              <a:t>To determine the rate parameters:</a:t>
            </a:r>
          </a:p>
          <a:p>
            <a:pPr eaLnBrk="1" hangingPunct="1">
              <a:buFont typeface="Arial" panose="020B0604020202020204" pitchFamily="34" charset="0"/>
              <a:buChar char="•"/>
            </a:pPr>
            <a:r>
              <a:rPr lang="en-US" altLang="en-US" sz="2800" dirty="0" smtClean="0">
                <a:latin typeface="Times New Roman" panose="02020603050405020304" pitchFamily="18" charset="0"/>
                <a:cs typeface="Times New Roman" panose="02020603050405020304" pitchFamily="18" charset="0"/>
              </a:rPr>
              <a:t> Predict a specific enzyme catalysis system.</a:t>
            </a:r>
          </a:p>
          <a:p>
            <a:pPr eaLnBrk="1" hangingPunct="1">
              <a:buFont typeface="Arial" panose="020B0604020202020204" pitchFamily="34" charset="0"/>
              <a:buChar char="•"/>
            </a:pPr>
            <a:r>
              <a:rPr lang="en-US" altLang="en-US" sz="2800" dirty="0" smtClean="0">
                <a:latin typeface="Times New Roman" panose="02020603050405020304" pitchFamily="18" charset="0"/>
                <a:cs typeface="Times New Roman" panose="02020603050405020304" pitchFamily="18" charset="0"/>
              </a:rPr>
              <a:t>Design bioreactor</a:t>
            </a:r>
          </a:p>
        </p:txBody>
      </p:sp>
      <p:graphicFrame>
        <p:nvGraphicFramePr>
          <p:cNvPr id="21508" name="Object 4"/>
          <p:cNvGraphicFramePr>
            <a:graphicFrameLocks noGrp="1" noChangeAspect="1"/>
          </p:cNvGraphicFramePr>
          <p:nvPr>
            <p:ph sz="half" idx="2"/>
          </p:nvPr>
        </p:nvGraphicFramePr>
        <p:xfrm>
          <a:off x="3124200" y="2362200"/>
          <a:ext cx="2286000" cy="1222375"/>
        </p:xfrm>
        <a:graphic>
          <a:graphicData uri="http://schemas.openxmlformats.org/presentationml/2006/ole">
            <mc:AlternateContent xmlns:mc="http://schemas.openxmlformats.org/markup-compatibility/2006">
              <mc:Choice xmlns:v="urn:schemas-microsoft-com:vml" Requires="v">
                <p:oleObj spid="_x0000_s15552" name="Equation" r:id="rId3" imgW="545863" imgH="291973" progId="Equation.3">
                  <p:embed/>
                </p:oleObj>
              </mc:Choice>
              <mc:Fallback>
                <p:oleObj name="Equation" r:id="rId3" imgW="545863" imgH="29197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362200"/>
                        <a:ext cx="2286000" cy="122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44439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The Active site</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t>One part of an enzyme, is particularly important</a:t>
            </a:r>
          </a:p>
          <a:p>
            <a:r>
              <a:rPr lang="en-US" dirty="0" smtClean="0"/>
              <a:t>The shape and the environment inside the active site permits a chemical reaction to proceed more easily</a:t>
            </a:r>
            <a:endParaRPr lang="en-US" dirty="0"/>
          </a:p>
        </p:txBody>
      </p:sp>
      <p:sp>
        <p:nvSpPr>
          <p:cNvPr id="4" name="Date Placeholder 3"/>
          <p:cNvSpPr>
            <a:spLocks noGrp="1"/>
          </p:cNvSpPr>
          <p:nvPr>
            <p:ph type="dt" sz="half" idx="10"/>
          </p:nvPr>
        </p:nvSpPr>
        <p:spPr/>
        <p:txBody>
          <a:bodyPr/>
          <a:lstStyle/>
          <a:p>
            <a:fld id="{97B6D529-6E76-471C-B893-CADC9B72EA4B}" type="datetime1">
              <a:rPr lang="en-US" smtClean="0">
                <a:solidFill>
                  <a:prstClr val="black">
                    <a:tint val="75000"/>
                  </a:prstClr>
                </a:solidFill>
              </a:rPr>
              <a:t>5/2/2020</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5</a:t>
            </a:fld>
            <a:endParaRPr lang="en-US" dirty="0">
              <a:solidFill>
                <a:prstClr val="black">
                  <a:tint val="75000"/>
                </a:prstClr>
              </a:solidFill>
            </a:endParaRPr>
          </a:p>
        </p:txBody>
      </p:sp>
      <p:pic>
        <p:nvPicPr>
          <p:cNvPr id="22532" name="Picture 4" descr="https://upload.wikimedia.org/wikipedia/commons/thumb/a/ab/Inducedfit080.png/350px-Inducedfit0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505200"/>
            <a:ext cx="45720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5585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sz="3600" b="1" dirty="0">
                <a:latin typeface="Times New Roman" panose="02020603050405020304" pitchFamily="18" charset="0"/>
                <a:cs typeface="Times New Roman" panose="02020603050405020304" pitchFamily="18" charset="0"/>
              </a:rPr>
              <a:t>Determination of Vm and Km from initial-rate experiments</a:t>
            </a:r>
            <a:r>
              <a:rPr lang="en-US" sz="3600" dirty="0">
                <a:latin typeface="Times New Roman" panose="02020603050405020304" pitchFamily="18" charset="0"/>
                <a:cs typeface="Times New Roman" panose="02020603050405020304" pitchFamily="18" charset="0"/>
              </a:rPr>
              <a:t>.</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371600"/>
            <a:ext cx="8229600" cy="5334000"/>
          </a:xfrm>
        </p:spPr>
        <p:txBody>
          <a:bodyPr/>
          <a:lstStyle/>
          <a:p>
            <a:r>
              <a:rPr lang="en-US" sz="2800" dirty="0">
                <a:latin typeface="Times New Roman" panose="02020603050405020304" pitchFamily="18" charset="0"/>
                <a:cs typeface="Times New Roman" panose="02020603050405020304" pitchFamily="18" charset="0"/>
              </a:rPr>
              <a:t>A batch reactor is charged with known initial concentration of substrate [So] and enzyme [Eo] at specific conditions such as T, pH, and Ionic </a:t>
            </a:r>
            <a:r>
              <a:rPr lang="en-US" sz="2800" dirty="0" smtClean="0">
                <a:latin typeface="Times New Roman" panose="02020603050405020304" pitchFamily="18" charset="0"/>
                <a:cs typeface="Times New Roman" panose="02020603050405020304" pitchFamily="18" charset="0"/>
              </a:rPr>
              <a:t>Strength</a:t>
            </a:r>
          </a:p>
          <a:p>
            <a:r>
              <a:rPr lang="en-US" sz="2800" dirty="0">
                <a:latin typeface="Times New Roman" panose="02020603050405020304" pitchFamily="18" charset="0"/>
                <a:cs typeface="Times New Roman" panose="02020603050405020304" pitchFamily="18" charset="0"/>
              </a:rPr>
              <a:t>The product or substrate concentration is plotted against time</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The initial slope of this curve is estimated</a:t>
            </a:r>
            <a:r>
              <a:rPr lang="en-US" sz="2800" dirty="0" smtClean="0">
                <a:latin typeface="Times New Roman" panose="02020603050405020304" pitchFamily="18" charset="0"/>
                <a:cs typeface="Times New Roman" panose="02020603050405020304" pitchFamily="18" charset="0"/>
              </a:rPr>
              <a:t>.</a:t>
            </a:r>
          </a:p>
          <a:p>
            <a:pPr marL="0" indent="0">
              <a:buNone/>
            </a:pPr>
            <a:r>
              <a:rPr lang="en-US" sz="2800" dirty="0" smtClean="0">
                <a:latin typeface="Times New Roman" panose="02020603050405020304" pitchFamily="18" charset="0"/>
                <a:cs typeface="Times New Roman" panose="02020603050405020304" pitchFamily="18" charset="0"/>
              </a:rPr>
              <a:t>            v</a:t>
            </a:r>
            <a:r>
              <a:rPr lang="en-US" sz="2800" dirty="0">
                <a:latin typeface="Times New Roman" panose="02020603050405020304" pitchFamily="18" charset="0"/>
                <a:cs typeface="Times New Roman" panose="02020603050405020304" pitchFamily="18" charset="0"/>
              </a:rPr>
              <a:t>=(d[P]/dt)  , or = - (d[S]/dt) </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This value v depends on the values of [E0] and [S0</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Many such experiments can be used to generate many pairs of V and [S] data, these data can be plotted as v-[S].</a:t>
            </a:r>
          </a:p>
          <a:p>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7885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vmaxgraph"/>
          <p:cNvPicPr>
            <a:picLocks noChangeAspect="1" noChangeArrowheads="1"/>
          </p:cNvPicPr>
          <p:nvPr/>
        </p:nvPicPr>
        <p:blipFill>
          <a:blip r:embed="rId2" cstate="print"/>
          <a:srcRect/>
          <a:stretch>
            <a:fillRect/>
          </a:stretch>
        </p:blipFill>
        <p:spPr bwMode="auto">
          <a:xfrm>
            <a:off x="762000" y="685800"/>
            <a:ext cx="7162800" cy="5715000"/>
          </a:xfrm>
          <a:prstGeom prst="rect">
            <a:avLst/>
          </a:prstGeom>
          <a:noFill/>
        </p:spPr>
      </p:pic>
    </p:spTree>
    <p:extLst>
      <p:ext uri="{BB962C8B-B14F-4D97-AF65-F5344CB8AC3E}">
        <p14:creationId xmlns:p14="http://schemas.microsoft.com/office/powerpoint/2010/main" val="17655106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800" dirty="0" smtClean="0">
                <a:latin typeface="Times New Roman" panose="02020603050405020304" pitchFamily="18" charset="0"/>
                <a:cs typeface="Times New Roman" panose="02020603050405020304" pitchFamily="18" charset="0"/>
              </a:rPr>
              <a:t>Cont.…</a:t>
            </a:r>
            <a:endParaRPr lang="en-US" sz="3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2800" dirty="0" smtClean="0">
                <a:latin typeface="Times New Roman" panose="02020603050405020304" pitchFamily="18" charset="0"/>
                <a:cs typeface="Times New Roman" panose="02020603050405020304" pitchFamily="18" charset="0"/>
              </a:rPr>
              <a:t>It </a:t>
            </a:r>
            <a:r>
              <a:rPr lang="en-US" sz="2800" dirty="0">
                <a:latin typeface="Times New Roman" panose="02020603050405020304" pitchFamily="18" charset="0"/>
                <a:cs typeface="Times New Roman" panose="02020603050405020304" pitchFamily="18" charset="0"/>
              </a:rPr>
              <a:t>is an </a:t>
            </a:r>
            <a:r>
              <a:rPr lang="en-US" sz="2800" dirty="0" smtClean="0">
                <a:latin typeface="Times New Roman" panose="02020603050405020304" pitchFamily="18" charset="0"/>
                <a:cs typeface="Times New Roman" panose="02020603050405020304" pitchFamily="18" charset="0"/>
              </a:rPr>
              <a:t>unsatisfactory  </a:t>
            </a:r>
            <a:r>
              <a:rPr lang="en-US" sz="2800" dirty="0">
                <a:latin typeface="Times New Roman" panose="02020603050405020304" pitchFamily="18" charset="0"/>
                <a:cs typeface="Times New Roman" panose="02020603050405020304" pitchFamily="18" charset="0"/>
              </a:rPr>
              <a:t>plot in estimating </a:t>
            </a:r>
            <a:r>
              <a:rPr lang="en-US" sz="2800" dirty="0" smtClean="0">
                <a:latin typeface="Times New Roman" panose="02020603050405020304" pitchFamily="18" charset="0"/>
                <a:cs typeface="Times New Roman" panose="02020603050405020304" pitchFamily="18" charset="0"/>
              </a:rPr>
              <a:t>Vmax </a:t>
            </a:r>
            <a:r>
              <a:rPr lang="en-US" sz="2800" dirty="0">
                <a:latin typeface="Times New Roman" panose="02020603050405020304" pitchFamily="18" charset="0"/>
                <a:cs typeface="Times New Roman" panose="02020603050405020304" pitchFamily="18" charset="0"/>
              </a:rPr>
              <a:t>and KM because it </a:t>
            </a:r>
            <a:r>
              <a:rPr lang="en-US" sz="2800" dirty="0" smtClean="0">
                <a:latin typeface="Times New Roman" panose="02020603050405020304" pitchFamily="18" charset="0"/>
                <a:cs typeface="Times New Roman" panose="02020603050405020304" pitchFamily="18" charset="0"/>
              </a:rPr>
              <a:t>is difficult </a:t>
            </a:r>
            <a:r>
              <a:rPr lang="en-US" sz="2800" dirty="0">
                <a:latin typeface="Times New Roman" panose="02020603050405020304" pitchFamily="18" charset="0"/>
                <a:cs typeface="Times New Roman" panose="02020603050405020304" pitchFamily="18" charset="0"/>
              </a:rPr>
              <a:t>to estimate </a:t>
            </a:r>
            <a:r>
              <a:rPr lang="en-US" sz="2800" b="1" dirty="0">
                <a:latin typeface="Times New Roman" panose="02020603050405020304" pitchFamily="18" charset="0"/>
                <a:cs typeface="Times New Roman" panose="02020603050405020304" pitchFamily="18" charset="0"/>
              </a:rPr>
              <a:t>asymptotes accurately </a:t>
            </a:r>
            <a:r>
              <a:rPr lang="en-US" sz="2800" dirty="0">
                <a:latin typeface="Times New Roman" panose="02020603050405020304" pitchFamily="18" charset="0"/>
                <a:cs typeface="Times New Roman" panose="02020603050405020304" pitchFamily="18" charset="0"/>
              </a:rPr>
              <a:t>and also difficult to test </a:t>
            </a:r>
            <a:r>
              <a:rPr lang="en-US" sz="2800" dirty="0" smtClean="0">
                <a:latin typeface="Times New Roman" panose="02020603050405020304" pitchFamily="18" charset="0"/>
                <a:cs typeface="Times New Roman" panose="02020603050405020304" pitchFamily="18" charset="0"/>
              </a:rPr>
              <a:t>the </a:t>
            </a:r>
            <a:r>
              <a:rPr lang="en-US" sz="2800" b="1" dirty="0" smtClean="0">
                <a:latin typeface="Times New Roman" panose="02020603050405020304" pitchFamily="18" charset="0"/>
                <a:cs typeface="Times New Roman" panose="02020603050405020304" pitchFamily="18" charset="0"/>
              </a:rPr>
              <a:t>validity </a:t>
            </a:r>
            <a:r>
              <a:rPr lang="en-US" sz="2800" b="1" dirty="0">
                <a:latin typeface="Times New Roman" panose="02020603050405020304" pitchFamily="18" charset="0"/>
                <a:cs typeface="Times New Roman" panose="02020603050405020304" pitchFamily="18" charset="0"/>
              </a:rPr>
              <a:t>of the kinetic model. </a:t>
            </a:r>
            <a:endParaRPr lang="en-US" sz="2800" b="1"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Therefore</a:t>
            </a:r>
            <a:r>
              <a:rPr lang="en-US" sz="2800" dirty="0">
                <a:latin typeface="Times New Roman" panose="02020603050405020304" pitchFamily="18" charset="0"/>
                <a:cs typeface="Times New Roman" panose="02020603050405020304" pitchFamily="18" charset="0"/>
              </a:rPr>
              <a:t>, the Michaelis-Menten equation </a:t>
            </a:r>
            <a:r>
              <a:rPr lang="en-US" sz="2800" dirty="0" smtClean="0">
                <a:latin typeface="Times New Roman" panose="02020603050405020304" pitchFamily="18" charset="0"/>
                <a:cs typeface="Times New Roman" panose="02020603050405020304" pitchFamily="18" charset="0"/>
              </a:rPr>
              <a:t>is usually </a:t>
            </a:r>
            <a:r>
              <a:rPr lang="en-US" sz="2800" dirty="0">
                <a:latin typeface="Times New Roman" panose="02020603050405020304" pitchFamily="18" charset="0"/>
                <a:cs typeface="Times New Roman" panose="02020603050405020304" pitchFamily="18" charset="0"/>
              </a:rPr>
              <a:t>rearranged so that the results can be plotted as a straight line.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Some of the </a:t>
            </a:r>
            <a:r>
              <a:rPr lang="en-US" sz="2800" dirty="0">
                <a:latin typeface="Times New Roman" panose="02020603050405020304" pitchFamily="18" charset="0"/>
                <a:cs typeface="Times New Roman" panose="02020603050405020304" pitchFamily="18" charset="0"/>
              </a:rPr>
              <a:t>better known methods are presented here. </a:t>
            </a:r>
          </a:p>
        </p:txBody>
      </p:sp>
    </p:spTree>
    <p:extLst>
      <p:ext uri="{BB962C8B-B14F-4D97-AF65-F5344CB8AC3E}">
        <p14:creationId xmlns:p14="http://schemas.microsoft.com/office/powerpoint/2010/main" val="23025037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1" hangingPunct="1"/>
            <a:r>
              <a:rPr lang="en-US" altLang="en-US" sz="2800" b="1" kern="1200" dirty="0">
                <a:solidFill>
                  <a:srgbClr val="000000"/>
                </a:solidFill>
                <a:latin typeface="Times New Roman" panose="02020603050405020304" pitchFamily="18" charset="0"/>
                <a:ea typeface="+mn-ea"/>
                <a:cs typeface="Times New Roman" panose="02020603050405020304" pitchFamily="18" charset="0"/>
              </a:rPr>
              <a:t>Lineweaver-Burk Plot (Double-Reciprocal Plot) </a:t>
            </a:r>
            <a:br>
              <a:rPr lang="en-US" altLang="en-US" sz="2800" b="1" kern="1200" dirty="0">
                <a:solidFill>
                  <a:srgbClr val="000000"/>
                </a:solidFill>
                <a:latin typeface="Times New Roman" panose="02020603050405020304" pitchFamily="18" charset="0"/>
                <a:ea typeface="+mn-ea"/>
                <a:cs typeface="Times New Roman" panose="02020603050405020304" pitchFamily="18" charset="0"/>
              </a:rPr>
            </a:br>
            <a:endParaRPr lang="en-US" dirty="0"/>
          </a:p>
        </p:txBody>
      </p:sp>
      <p:sp>
        <p:nvSpPr>
          <p:cNvPr id="3" name="Content Placeholder 2"/>
          <p:cNvSpPr>
            <a:spLocks noGrp="1"/>
          </p:cNvSpPr>
          <p:nvPr>
            <p:ph idx="1"/>
          </p:nvPr>
        </p:nvSpPr>
        <p:spPr/>
        <p:txBody>
          <a:bodyPr/>
          <a:lstStyle/>
          <a:p>
            <a:r>
              <a:rPr lang="en-US" sz="2800" dirty="0">
                <a:latin typeface="Times New Roman" panose="02020603050405020304" pitchFamily="18" charset="0"/>
                <a:cs typeface="Times New Roman" panose="02020603050405020304" pitchFamily="18" charset="0"/>
              </a:rPr>
              <a:t>It is difficult to determine Vmax experimentally</a:t>
            </a:r>
          </a:p>
          <a:p>
            <a:r>
              <a:rPr lang="en-US" sz="2800" dirty="0">
                <a:latin typeface="Times New Roman" panose="02020603050405020304" pitchFamily="18" charset="0"/>
                <a:cs typeface="Times New Roman" panose="02020603050405020304" pitchFamily="18" charset="0"/>
              </a:rPr>
              <a:t>The equation for a hyperbola can be transformed into the equation for a straight line by taking the reciprocal of each </a:t>
            </a:r>
            <a:r>
              <a:rPr lang="en-US" sz="2800" dirty="0" smtClean="0">
                <a:latin typeface="Times New Roman" panose="02020603050405020304" pitchFamily="18" charset="0"/>
                <a:cs typeface="Times New Roman" panose="02020603050405020304" pitchFamily="18" charset="0"/>
              </a:rPr>
              <a:t>side</a:t>
            </a:r>
          </a:p>
          <a:p>
            <a:r>
              <a:rPr lang="en-US" sz="2800" dirty="0">
                <a:latin typeface="Times New Roman" panose="02020603050405020304" pitchFamily="18" charset="0"/>
                <a:cs typeface="Times New Roman" panose="02020603050405020304" pitchFamily="18" charset="0"/>
              </a:rPr>
              <a:t>The formula for a straight line is y = mx + b</a:t>
            </a:r>
          </a:p>
          <a:p>
            <a:endParaRPr lang="en-US" sz="2800" dirty="0">
              <a:latin typeface="Times New Roman" panose="02020603050405020304" pitchFamily="18" charset="0"/>
              <a:cs typeface="Times New Roman" panose="02020603050405020304" pitchFamily="18" charset="0"/>
            </a:endParaRPr>
          </a:p>
          <a:p>
            <a:endParaRPr lang="en-US" dirty="0" smtClean="0"/>
          </a:p>
          <a:p>
            <a:endParaRPr lang="en-US" dirty="0" smtClean="0"/>
          </a:p>
          <a:p>
            <a:endParaRPr lang="en-US" dirty="0"/>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114800"/>
            <a:ext cx="44958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35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1" hangingPunct="1"/>
            <a:r>
              <a:rPr lang="en-US" altLang="en-US" sz="2800" b="1" kern="1200" dirty="0">
                <a:solidFill>
                  <a:srgbClr val="000000"/>
                </a:solidFill>
                <a:latin typeface="Times New Roman" panose="02020603050405020304" pitchFamily="18" charset="0"/>
                <a:ea typeface="+mn-ea"/>
                <a:cs typeface="Times New Roman" panose="02020603050405020304" pitchFamily="18" charset="0"/>
              </a:rPr>
              <a:t>Lineweaver-Burk Plot (Double-Reciprocal Plot) </a:t>
            </a:r>
            <a:br>
              <a:rPr lang="en-US" altLang="en-US" sz="2800" b="1" kern="1200" dirty="0">
                <a:solidFill>
                  <a:srgbClr val="000000"/>
                </a:solidFill>
                <a:latin typeface="Times New Roman" panose="02020603050405020304" pitchFamily="18" charset="0"/>
                <a:ea typeface="+mn-ea"/>
                <a:cs typeface="Times New Roman" panose="02020603050405020304" pitchFamily="18" charset="0"/>
              </a:rPr>
            </a:br>
            <a:endParaRPr lang="en-US" dirty="0"/>
          </a:p>
        </p:txBody>
      </p:sp>
      <p:sp>
        <p:nvSpPr>
          <p:cNvPr id="3" name="Content Placeholder 2"/>
          <p:cNvSpPr>
            <a:spLocks noGrp="1"/>
          </p:cNvSpPr>
          <p:nvPr>
            <p:ph idx="1"/>
          </p:nvPr>
        </p:nvSpPr>
        <p:spPr/>
        <p:txBody>
          <a:bodyPr/>
          <a:lstStyle/>
          <a:p>
            <a:r>
              <a:rPr lang="en-US" sz="2800" dirty="0">
                <a:latin typeface="Times New Roman" panose="02020603050405020304" pitchFamily="18" charset="0"/>
                <a:cs typeface="Times New Roman" panose="02020603050405020304" pitchFamily="18" charset="0"/>
              </a:rPr>
              <a:t>A plot of 1/V versus 1/[S] will give a straight line with slope of KM/Vmax and y intercept of 1/Vmax</a:t>
            </a:r>
          </a:p>
          <a:p>
            <a:r>
              <a:rPr lang="en-US" sz="2800" dirty="0">
                <a:latin typeface="Times New Roman" panose="02020603050405020304" pitchFamily="18" charset="0"/>
                <a:cs typeface="Times New Roman" panose="02020603050405020304" pitchFamily="18" charset="0"/>
              </a:rPr>
              <a:t>Such a plot is known as a Lineweaver-Burk double reciprocal plot</a:t>
            </a:r>
          </a:p>
          <a:p>
            <a:endParaRPr lang="en-US" dirty="0"/>
          </a:p>
        </p:txBody>
      </p:sp>
    </p:spTree>
    <p:extLst>
      <p:ext uri="{BB962C8B-B14F-4D97-AF65-F5344CB8AC3E}">
        <p14:creationId xmlns:p14="http://schemas.microsoft.com/office/powerpoint/2010/main" val="27298833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4"/>
          <p:cNvGraphicFramePr>
            <a:graphicFrameLocks noChangeAspect="1"/>
          </p:cNvGraphicFramePr>
          <p:nvPr/>
        </p:nvGraphicFramePr>
        <p:xfrm>
          <a:off x="2819400" y="4495800"/>
          <a:ext cx="3200400" cy="1301750"/>
        </p:xfrm>
        <a:graphic>
          <a:graphicData uri="http://schemas.openxmlformats.org/presentationml/2006/ole">
            <mc:AlternateContent xmlns:mc="http://schemas.openxmlformats.org/markup-compatibility/2006">
              <mc:Choice xmlns:v="urn:schemas-microsoft-com:vml" Requires="v">
                <p:oleObj spid="_x0000_s16766" name="Equation" r:id="rId3" imgW="723586" imgH="291973" progId="Equation.3">
                  <p:embed/>
                </p:oleObj>
              </mc:Choice>
              <mc:Fallback>
                <p:oleObj name="Equation" r:id="rId3" imgW="723586" imgH="29197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495800"/>
                        <a:ext cx="32004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79" name="Rectangle 6"/>
          <p:cNvSpPr>
            <a:spLocks noChangeArrowheads="1"/>
          </p:cNvSpPr>
          <p:nvPr/>
        </p:nvSpPr>
        <p:spPr bwMode="auto">
          <a:xfrm>
            <a:off x="228600" y="485309"/>
            <a:ext cx="75835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en-US" altLang="en-US" sz="2800" b="1" dirty="0" smtClean="0">
                <a:solidFill>
                  <a:srgbClr val="000000"/>
                </a:solidFill>
                <a:latin typeface="Times New Roman" panose="02020603050405020304" pitchFamily="18" charset="0"/>
                <a:cs typeface="Times New Roman" panose="02020603050405020304" pitchFamily="18" charset="0"/>
              </a:rPr>
              <a:t>Lineweaver-Burk Plot (Double-Reciprocal Plot) </a:t>
            </a:r>
          </a:p>
        </p:txBody>
      </p:sp>
      <p:sp>
        <p:nvSpPr>
          <p:cNvPr id="24580" name="Rectangle 7"/>
          <p:cNvSpPr>
            <a:spLocks noChangeArrowheads="1"/>
          </p:cNvSpPr>
          <p:nvPr/>
        </p:nvSpPr>
        <p:spPr bwMode="auto">
          <a:xfrm>
            <a:off x="1084997" y="3552253"/>
            <a:ext cx="60019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en-US" altLang="en-US" sz="2800" dirty="0" smtClean="0">
                <a:solidFill>
                  <a:srgbClr val="000000"/>
                </a:solidFill>
                <a:latin typeface="Times New Roman" panose="02020603050405020304" pitchFamily="18" charset="0"/>
                <a:cs typeface="Times New Roman" panose="02020603050405020304" pitchFamily="18" charset="0"/>
              </a:rPr>
              <a:t>Linearizing it in double-reciprocal form</a:t>
            </a:r>
            <a:r>
              <a:rPr lang="en-US" altLang="en-US" sz="2800" dirty="0" smtClean="0">
                <a:solidFill>
                  <a:srgbClr val="000000"/>
                </a:solidFill>
                <a:cs typeface="Times New Roman" pitchFamily="18" charset="0"/>
              </a:rPr>
              <a:t>:</a:t>
            </a:r>
            <a:endParaRPr lang="en-US" altLang="en-US" sz="2800" dirty="0" smtClean="0">
              <a:solidFill>
                <a:srgbClr val="000000"/>
              </a:solidFill>
            </a:endParaRPr>
          </a:p>
        </p:txBody>
      </p:sp>
      <p:graphicFrame>
        <p:nvGraphicFramePr>
          <p:cNvPr id="24581" name="Object 11"/>
          <p:cNvGraphicFramePr>
            <a:graphicFrameLocks noGrp="1" noChangeAspect="1"/>
          </p:cNvGraphicFramePr>
          <p:nvPr>
            <p:ph/>
          </p:nvPr>
        </p:nvGraphicFramePr>
        <p:xfrm>
          <a:off x="2895600" y="1752600"/>
          <a:ext cx="2547938" cy="1362075"/>
        </p:xfrm>
        <a:graphic>
          <a:graphicData uri="http://schemas.openxmlformats.org/presentationml/2006/ole">
            <mc:AlternateContent xmlns:mc="http://schemas.openxmlformats.org/markup-compatibility/2006">
              <mc:Choice xmlns:v="urn:schemas-microsoft-com:vml" Requires="v">
                <p:oleObj spid="_x0000_s16767" name="Equation" r:id="rId5" imgW="545863" imgH="291973" progId="Equation.3">
                  <p:embed/>
                </p:oleObj>
              </mc:Choice>
              <mc:Fallback>
                <p:oleObj name="Equation" r:id="rId5" imgW="545863" imgH="29197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1752600"/>
                        <a:ext cx="2547938" cy="136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414480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ChangeArrowheads="1"/>
          </p:cNvSpPr>
          <p:nvPr/>
        </p:nvSpPr>
        <p:spPr bwMode="auto">
          <a:xfrm>
            <a:off x="533400" y="4274275"/>
            <a:ext cx="8229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342900" indent="-342900" eaLnBrk="1" fontAlgn="base" hangingPunct="1">
              <a:spcBef>
                <a:spcPct val="0"/>
              </a:spcBef>
              <a:spcAft>
                <a:spcPct val="0"/>
              </a:spcAft>
              <a:buFont typeface="Arial" panose="020B0604020202020204" pitchFamily="34" charset="0"/>
              <a:buChar char="•"/>
            </a:pPr>
            <a:r>
              <a:rPr lang="en-US" altLang="en-US" sz="2800" dirty="0" smtClean="0">
                <a:solidFill>
                  <a:srgbClr val="000000"/>
                </a:solidFill>
                <a:latin typeface="Times New Roman" panose="02020603050405020304" pitchFamily="18" charset="0"/>
                <a:cs typeface="Times New Roman" panose="02020603050405020304" pitchFamily="18" charset="0"/>
              </a:rPr>
              <a:t>A slope equals to Km/Vm </a:t>
            </a:r>
          </a:p>
          <a:p>
            <a:pPr marL="342900" indent="-342900" fontAlgn="base">
              <a:spcBef>
                <a:spcPct val="0"/>
              </a:spcBef>
              <a:spcAft>
                <a:spcPct val="0"/>
              </a:spcAft>
              <a:buFont typeface="Arial" panose="020B0604020202020204" pitchFamily="34" charset="0"/>
              <a:buChar char="•"/>
            </a:pPr>
            <a:r>
              <a:rPr lang="en-US" altLang="en-US" sz="2800" dirty="0" smtClean="0">
                <a:solidFill>
                  <a:srgbClr val="000000"/>
                </a:solidFill>
                <a:latin typeface="Times New Roman" panose="02020603050405020304" pitchFamily="18" charset="0"/>
                <a:cs typeface="Times New Roman" panose="02020603050405020304" pitchFamily="18" charset="0"/>
              </a:rPr>
              <a:t>y-intercept is 1/Vm.</a:t>
            </a:r>
          </a:p>
          <a:p>
            <a:pPr marL="342900" indent="-342900" fontAlgn="base">
              <a:spcBef>
                <a:spcPct val="0"/>
              </a:spcBef>
              <a:spcAft>
                <a:spcPct val="0"/>
              </a:spcAft>
              <a:buFont typeface="Arial" panose="020B0604020202020204" pitchFamily="34" charset="0"/>
              <a:buChar char="•"/>
            </a:pPr>
            <a:r>
              <a:rPr lang="en-US" altLang="en-US" sz="2800" dirty="0" smtClean="0">
                <a:solidFill>
                  <a:srgbClr val="000000"/>
                </a:solidFill>
                <a:latin typeface="Times New Roman" panose="02020603050405020304" pitchFamily="18" charset="0"/>
                <a:cs typeface="Times New Roman" panose="02020603050405020304" pitchFamily="18" charset="0"/>
              </a:rPr>
              <a:t>1/v approaches infinity as [S] decreases</a:t>
            </a:r>
          </a:p>
          <a:p>
            <a:pPr fontAlgn="base">
              <a:spcBef>
                <a:spcPct val="0"/>
              </a:spcBef>
              <a:spcAft>
                <a:spcPct val="0"/>
              </a:spcAft>
              <a:buFontTx/>
              <a:buNone/>
            </a:pPr>
            <a:r>
              <a:rPr lang="en-US" altLang="en-US" sz="2400" dirty="0" smtClean="0">
                <a:solidFill>
                  <a:srgbClr val="000000"/>
                </a:solidFill>
                <a:cs typeface="Times New Roman" pitchFamily="18" charset="0"/>
              </a:rPr>
              <a:t>	.</a:t>
            </a:r>
            <a:endParaRPr lang="en-US" altLang="en-US" sz="2400" dirty="0" smtClean="0">
              <a:solidFill>
                <a:srgbClr val="000000"/>
              </a:solidFill>
            </a:endParaRPr>
          </a:p>
        </p:txBody>
      </p:sp>
      <p:pic>
        <p:nvPicPr>
          <p:cNvPr id="5" name="Picture 4" descr="http://www.ncbi.nlm.nih.gov/books/bookres.fcgi/stryer/ch8f36.gif"/>
          <p:cNvPicPr/>
          <p:nvPr/>
        </p:nvPicPr>
        <p:blipFill>
          <a:blip r:embed="rId2" cstate="print"/>
          <a:srcRect/>
          <a:stretch>
            <a:fillRect/>
          </a:stretch>
        </p:blipFill>
        <p:spPr bwMode="auto">
          <a:xfrm>
            <a:off x="1828800" y="253536"/>
            <a:ext cx="3792998" cy="3465183"/>
          </a:xfrm>
          <a:prstGeom prst="rect">
            <a:avLst/>
          </a:prstGeom>
          <a:noFill/>
          <a:ln w="9525">
            <a:noFill/>
            <a:miter lim="800000"/>
            <a:headEnd/>
            <a:tailEnd/>
          </a:ln>
        </p:spPr>
      </p:pic>
    </p:spTree>
    <p:extLst>
      <p:ext uri="{BB962C8B-B14F-4D97-AF65-F5344CB8AC3E}">
        <p14:creationId xmlns:p14="http://schemas.microsoft.com/office/powerpoint/2010/main" val="26157431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z="3600" b="1" dirty="0" smtClean="0">
                <a:latin typeface="Times New Roman" panose="02020603050405020304" pitchFamily="18" charset="0"/>
                <a:cs typeface="Times New Roman" panose="02020603050405020304" pitchFamily="18" charset="0"/>
              </a:rPr>
              <a:t>Eadie-Hofstee Plot</a:t>
            </a:r>
          </a:p>
        </p:txBody>
      </p:sp>
      <p:sp>
        <p:nvSpPr>
          <p:cNvPr id="26627" name="Rectangle 6"/>
          <p:cNvSpPr>
            <a:spLocks noChangeArrowheads="1"/>
          </p:cNvSpPr>
          <p:nvPr/>
        </p:nvSpPr>
        <p:spPr bwMode="auto">
          <a:xfrm>
            <a:off x="0" y="293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en-US" altLang="en-US" sz="1800" dirty="0" smtClean="0">
              <a:solidFill>
                <a:srgbClr val="000000"/>
              </a:solidFill>
            </a:endParaRPr>
          </a:p>
        </p:txBody>
      </p:sp>
      <p:graphicFrame>
        <p:nvGraphicFramePr>
          <p:cNvPr id="26628" name="Object 5"/>
          <p:cNvGraphicFramePr>
            <a:graphicFrameLocks noChangeAspect="1"/>
          </p:cNvGraphicFramePr>
          <p:nvPr/>
        </p:nvGraphicFramePr>
        <p:xfrm>
          <a:off x="1219200" y="1524000"/>
          <a:ext cx="2895600" cy="1184275"/>
        </p:xfrm>
        <a:graphic>
          <a:graphicData uri="http://schemas.openxmlformats.org/presentationml/2006/ole">
            <mc:AlternateContent xmlns:mc="http://schemas.openxmlformats.org/markup-compatibility/2006">
              <mc:Choice xmlns:v="urn:schemas-microsoft-com:vml" Requires="v">
                <p:oleObj spid="_x0000_s17601" name="Equation" r:id="rId3" imgW="660113" imgH="266584" progId="Equation.3">
                  <p:embed/>
                </p:oleObj>
              </mc:Choice>
              <mc:Fallback>
                <p:oleObj name="Equation" r:id="rId3" imgW="660113" imgH="26658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524000"/>
                        <a:ext cx="28956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29" name="Rectangle 7"/>
          <p:cNvSpPr>
            <a:spLocks noChangeArrowheads="1"/>
          </p:cNvSpPr>
          <p:nvPr/>
        </p:nvSpPr>
        <p:spPr bwMode="auto">
          <a:xfrm>
            <a:off x="381000" y="5253028"/>
            <a:ext cx="8458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342900" indent="-342900" eaLnBrk="1" fontAlgn="base" hangingPunct="1">
              <a:spcBef>
                <a:spcPct val="0"/>
              </a:spcBef>
              <a:spcAft>
                <a:spcPct val="0"/>
              </a:spcAft>
              <a:buFont typeface="Arial" panose="020B0604020202020204" pitchFamily="34" charset="0"/>
              <a:buChar char="•"/>
            </a:pPr>
            <a:r>
              <a:rPr lang="en-US" altLang="en-US" sz="2800" dirty="0" smtClean="0">
                <a:solidFill>
                  <a:srgbClr val="000000"/>
                </a:solidFill>
                <a:latin typeface="Times New Roman" panose="02020603050405020304" pitchFamily="18" charset="0"/>
                <a:cs typeface="Times New Roman" panose="02020603050405020304" pitchFamily="18" charset="0"/>
              </a:rPr>
              <a:t>The slope is –Km</a:t>
            </a:r>
          </a:p>
          <a:p>
            <a:pPr marL="342900" indent="-342900" fontAlgn="base">
              <a:spcBef>
                <a:spcPct val="0"/>
              </a:spcBef>
              <a:spcAft>
                <a:spcPct val="0"/>
              </a:spcAft>
              <a:buFont typeface="Arial" panose="020B0604020202020204" pitchFamily="34" charset="0"/>
              <a:buChar char="•"/>
            </a:pPr>
            <a:r>
              <a:rPr lang="en-US" altLang="en-US" sz="2800" dirty="0" smtClean="0">
                <a:solidFill>
                  <a:srgbClr val="000000"/>
                </a:solidFill>
                <a:latin typeface="Times New Roman" panose="02020603050405020304" pitchFamily="18" charset="0"/>
                <a:cs typeface="Times New Roman" panose="02020603050405020304" pitchFamily="18" charset="0"/>
              </a:rPr>
              <a:t>y-intercept is Vm.</a:t>
            </a:r>
          </a:p>
        </p:txBody>
      </p:sp>
      <p:pic>
        <p:nvPicPr>
          <p:cNvPr id="2663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1600200"/>
            <a:ext cx="36576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8650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3600" b="1" dirty="0" smtClean="0">
                <a:latin typeface="Times New Roman" panose="02020603050405020304" pitchFamily="18" charset="0"/>
                <a:cs typeface="Times New Roman" panose="02020603050405020304" pitchFamily="18" charset="0"/>
              </a:rPr>
              <a:t>Hanes-Woolf (Langmuir) Plot</a:t>
            </a:r>
          </a:p>
        </p:txBody>
      </p:sp>
      <p:sp>
        <p:nvSpPr>
          <p:cNvPr id="27651" name="Rectangle 3"/>
          <p:cNvSpPr>
            <a:spLocks noGrp="1" noChangeArrowheads="1"/>
          </p:cNvSpPr>
          <p:nvPr>
            <p:ph type="body" idx="1"/>
          </p:nvPr>
        </p:nvSpPr>
        <p:spPr>
          <a:xfrm>
            <a:off x="457200" y="4953000"/>
            <a:ext cx="8229600" cy="1600200"/>
          </a:xfrm>
        </p:spPr>
        <p:txBody>
          <a:bodyPr/>
          <a:lstStyle/>
          <a:p>
            <a:pPr eaLnBrk="1" hangingPunct="1">
              <a:lnSpc>
                <a:spcPct val="90000"/>
              </a:lnSpc>
              <a:buFont typeface="Arial" panose="020B0604020202020204" pitchFamily="34" charset="0"/>
              <a:buChar char="•"/>
            </a:pPr>
            <a:r>
              <a:rPr lang="en-US" altLang="en-US" dirty="0" smtClean="0"/>
              <a:t> </a:t>
            </a:r>
            <a:r>
              <a:rPr lang="en-US" altLang="en-US" sz="2800" dirty="0">
                <a:latin typeface="Times New Roman" panose="02020603050405020304" pitchFamily="18" charset="0"/>
                <a:cs typeface="Times New Roman" panose="02020603050405020304" pitchFamily="18" charset="0"/>
              </a:rPr>
              <a:t>T</a:t>
            </a:r>
            <a:r>
              <a:rPr lang="en-US" altLang="en-US" sz="2800" dirty="0" smtClean="0">
                <a:latin typeface="Times New Roman" panose="02020603050405020304" pitchFamily="18" charset="0"/>
                <a:cs typeface="Times New Roman" panose="02020603050405020304" pitchFamily="18" charset="0"/>
              </a:rPr>
              <a:t>he slope is 1/</a:t>
            </a:r>
            <a:r>
              <a:rPr lang="en-US" altLang="en-US" sz="2800" dirty="0" err="1" smtClean="0">
                <a:latin typeface="Times New Roman" panose="02020603050405020304" pitchFamily="18" charset="0"/>
                <a:cs typeface="Times New Roman" panose="02020603050405020304" pitchFamily="18" charset="0"/>
              </a:rPr>
              <a:t>Vm</a:t>
            </a:r>
            <a:endParaRPr lang="en-US" altLang="en-US" sz="2800" dirty="0" smtClean="0">
              <a:latin typeface="Times New Roman" panose="02020603050405020304" pitchFamily="18" charset="0"/>
              <a:cs typeface="Times New Roman" panose="02020603050405020304" pitchFamily="18" charset="0"/>
            </a:endParaRPr>
          </a:p>
          <a:p>
            <a:pPr eaLnBrk="1" hangingPunct="1">
              <a:lnSpc>
                <a:spcPct val="90000"/>
              </a:lnSpc>
              <a:buFont typeface="Arial" panose="020B0604020202020204" pitchFamily="34" charset="0"/>
              <a:buChar char="•"/>
            </a:pPr>
            <a:r>
              <a:rPr lang="en-US" altLang="en-US" sz="2800" dirty="0" smtClean="0">
                <a:latin typeface="Times New Roman" panose="02020603050405020304" pitchFamily="18" charset="0"/>
                <a:cs typeface="Times New Roman" panose="02020603050405020304" pitchFamily="18" charset="0"/>
              </a:rPr>
              <a:t>y-axis intercept is Km/Vm</a:t>
            </a:r>
          </a:p>
        </p:txBody>
      </p:sp>
      <p:sp>
        <p:nvSpPr>
          <p:cNvPr id="27652" name="Rectangle 5"/>
          <p:cNvSpPr>
            <a:spLocks noChangeArrowheads="1"/>
          </p:cNvSpPr>
          <p:nvPr/>
        </p:nvSpPr>
        <p:spPr bwMode="auto">
          <a:xfrm>
            <a:off x="0" y="3252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en-US" altLang="en-US" sz="1800" dirty="0" smtClean="0">
              <a:solidFill>
                <a:srgbClr val="000000"/>
              </a:solidFill>
            </a:endParaRPr>
          </a:p>
        </p:txBody>
      </p:sp>
      <p:graphicFrame>
        <p:nvGraphicFramePr>
          <p:cNvPr id="27653" name="Object 4"/>
          <p:cNvGraphicFramePr>
            <a:graphicFrameLocks noChangeAspect="1"/>
          </p:cNvGraphicFramePr>
          <p:nvPr/>
        </p:nvGraphicFramePr>
        <p:xfrm>
          <a:off x="914400" y="2286000"/>
          <a:ext cx="2895600" cy="1039813"/>
        </p:xfrm>
        <a:graphic>
          <a:graphicData uri="http://schemas.openxmlformats.org/presentationml/2006/ole">
            <mc:AlternateContent xmlns:mc="http://schemas.openxmlformats.org/markup-compatibility/2006">
              <mc:Choice xmlns:v="urn:schemas-microsoft-com:vml" Requires="v">
                <p:oleObj spid="_x0000_s18625" name="Equation" r:id="rId3" imgW="774364" imgH="279279" progId="Equation.3">
                  <p:embed/>
                </p:oleObj>
              </mc:Choice>
              <mc:Fallback>
                <p:oleObj name="Equation" r:id="rId3" imgW="774364" imgH="27927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86000"/>
                        <a:ext cx="28956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76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200" y="1524000"/>
            <a:ext cx="4572000" cy="322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2177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72978"/>
            <a:ext cx="7886700" cy="5787190"/>
          </a:xfrm>
        </p:spPr>
        <p:txBody>
          <a:bodyPr>
            <a:normAutofit/>
          </a:bodyPr>
          <a:lstStyle/>
          <a:p>
            <a:pPr algn="just"/>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In </a:t>
            </a:r>
            <a:r>
              <a:rPr lang="en-US" b="1" dirty="0">
                <a:latin typeface="Times New Roman" panose="02020603050405020304" pitchFamily="18" charset="0"/>
                <a:cs typeface="Times New Roman" panose="02020603050405020304" pitchFamily="18" charset="0"/>
              </a:rPr>
              <a:t>conclusion</a:t>
            </a:r>
            <a:r>
              <a:rPr lang="en-US" dirty="0">
                <a:latin typeface="Times New Roman" panose="02020603050405020304" pitchFamily="18" charset="0"/>
                <a:cs typeface="Times New Roman" panose="02020603050405020304" pitchFamily="18" charset="0"/>
              </a:rPr>
              <a:t>, the values of the </a:t>
            </a:r>
            <a:r>
              <a:rPr lang="en-US" i="1" dirty="0">
                <a:latin typeface="Times New Roman" panose="02020603050405020304" pitchFamily="18" charset="0"/>
                <a:cs typeface="Times New Roman" panose="02020603050405020304" pitchFamily="18" charset="0"/>
              </a:rPr>
              <a:t>Michaelis-Menten</a:t>
            </a:r>
            <a:r>
              <a:rPr lang="en-US" dirty="0">
                <a:latin typeface="Times New Roman" panose="02020603050405020304" pitchFamily="18" charset="0"/>
                <a:cs typeface="Times New Roman" panose="02020603050405020304" pitchFamily="18" charset="0"/>
              </a:rPr>
              <a:t> kinetic parameters, V</a:t>
            </a:r>
            <a:r>
              <a:rPr lang="en-US" baseline="-25000" dirty="0" smtClean="0">
                <a:latin typeface="Times New Roman" panose="02020603050405020304" pitchFamily="18" charset="0"/>
                <a:cs typeface="Times New Roman" panose="02020603050405020304" pitchFamily="18" charset="0"/>
              </a:rPr>
              <a:t>max</a:t>
            </a:r>
            <a:r>
              <a:rPr lang="en-US" dirty="0" smtClean="0">
                <a:latin typeface="Times New Roman" panose="02020603050405020304" pitchFamily="18" charset="0"/>
                <a:cs typeface="Times New Roman" panose="02020603050405020304" pitchFamily="18" charset="0"/>
              </a:rPr>
              <a:t> and </a:t>
            </a:r>
            <a:r>
              <a:rPr lang="en-US" dirty="0">
                <a:latin typeface="Times New Roman" panose="02020603050405020304" pitchFamily="18" charset="0"/>
                <a:cs typeface="Times New Roman" panose="02020603050405020304" pitchFamily="18" charset="0"/>
              </a:rPr>
              <a:t>K</a:t>
            </a:r>
            <a:r>
              <a:rPr lang="en-US" baseline="-25000" dirty="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 can </a:t>
            </a:r>
            <a:r>
              <a:rPr lang="en-US" dirty="0">
                <a:latin typeface="Times New Roman" panose="02020603050405020304" pitchFamily="18" charset="0"/>
                <a:cs typeface="Times New Roman" panose="02020603050405020304" pitchFamily="18" charset="0"/>
              </a:rPr>
              <a:t>be estimated, as follows</a:t>
            </a:r>
            <a:r>
              <a:rPr lang="en-US" dirty="0" smtClean="0">
                <a:latin typeface="Times New Roman" panose="02020603050405020304" pitchFamily="18" charset="0"/>
                <a:cs typeface="Times New Roman" panose="02020603050405020304" pitchFamily="18" charset="0"/>
              </a:rPr>
              <a:t>:</a:t>
            </a:r>
          </a:p>
          <a:p>
            <a:pPr lvl="2" algn="just"/>
            <a:r>
              <a:rPr lang="en-US" sz="2800" dirty="0">
                <a:latin typeface="Times New Roman" panose="02020603050405020304" pitchFamily="18" charset="0"/>
                <a:cs typeface="Times New Roman" panose="02020603050405020304" pitchFamily="18" charset="0"/>
              </a:rPr>
              <a:t> Make a series of batch runs with different levels of substrate </a:t>
            </a:r>
            <a:r>
              <a:rPr lang="en-US" sz="2800" dirty="0" smtClean="0">
                <a:latin typeface="Times New Roman" panose="02020603050405020304" pitchFamily="18" charset="0"/>
                <a:cs typeface="Times New Roman" panose="02020603050405020304" pitchFamily="18" charset="0"/>
              </a:rPr>
              <a:t>concentration </a:t>
            </a:r>
            <a:r>
              <a:rPr lang="en-US" sz="2800" dirty="0">
                <a:latin typeface="Times New Roman" panose="02020603050405020304" pitchFamily="18" charset="0"/>
                <a:cs typeface="Times New Roman" panose="02020603050405020304" pitchFamily="18" charset="0"/>
              </a:rPr>
              <a:t>at a constant initial enzyme concentration and measure </a:t>
            </a: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change of product or substrate </a:t>
            </a:r>
            <a:r>
              <a:rPr lang="en-US" sz="2800" dirty="0" smtClean="0">
                <a:latin typeface="Times New Roman" panose="02020603050405020304" pitchFamily="18" charset="0"/>
                <a:cs typeface="Times New Roman" panose="02020603050405020304" pitchFamily="18" charset="0"/>
              </a:rPr>
              <a:t>concentration </a:t>
            </a:r>
            <a:r>
              <a:rPr lang="en-US" sz="2800" dirty="0">
                <a:latin typeface="Times New Roman" panose="02020603050405020304" pitchFamily="18" charset="0"/>
                <a:cs typeface="Times New Roman" panose="02020603050405020304" pitchFamily="18" charset="0"/>
              </a:rPr>
              <a:t>with respect to time</a:t>
            </a:r>
            <a:r>
              <a:rPr lang="en-US" sz="2800" dirty="0" smtClean="0">
                <a:latin typeface="Times New Roman" panose="02020603050405020304" pitchFamily="18" charset="0"/>
                <a:cs typeface="Times New Roman" panose="02020603050405020304" pitchFamily="18" charset="0"/>
              </a:rPr>
              <a:t>.</a:t>
            </a:r>
          </a:p>
          <a:p>
            <a:pPr lvl="2" algn="just"/>
            <a:r>
              <a:rPr lang="en-US" sz="2800" dirty="0">
                <a:latin typeface="Times New Roman" panose="02020603050405020304" pitchFamily="18" charset="0"/>
                <a:cs typeface="Times New Roman" panose="02020603050405020304" pitchFamily="18" charset="0"/>
              </a:rPr>
              <a:t> Estimate the initial rate of reaction from the C</a:t>
            </a:r>
            <a:r>
              <a:rPr lang="en-US" sz="2800" baseline="-25000" dirty="0">
                <a:latin typeface="Times New Roman" panose="02020603050405020304" pitchFamily="18" charset="0"/>
                <a:cs typeface="Times New Roman" panose="02020603050405020304" pitchFamily="18" charset="0"/>
              </a:rPr>
              <a:t>S</a:t>
            </a:r>
            <a:r>
              <a:rPr lang="en-US" sz="2800" dirty="0">
                <a:latin typeface="Times New Roman" panose="02020603050405020304" pitchFamily="18" charset="0"/>
                <a:cs typeface="Times New Roman" panose="02020603050405020304" pitchFamily="18" charset="0"/>
              </a:rPr>
              <a:t> or C</a:t>
            </a:r>
            <a:r>
              <a:rPr lang="en-US" sz="2800" baseline="-25000" dirty="0">
                <a:latin typeface="Times New Roman" panose="02020603050405020304" pitchFamily="18" charset="0"/>
                <a:cs typeface="Times New Roman" panose="02020603050405020304" pitchFamily="18" charset="0"/>
              </a:rPr>
              <a:t>P</a:t>
            </a:r>
            <a:r>
              <a:rPr lang="en-US" sz="2800" dirty="0">
                <a:latin typeface="Times New Roman" panose="02020603050405020304" pitchFamily="18" charset="0"/>
                <a:cs typeface="Times New Roman" panose="02020603050405020304" pitchFamily="18" charset="0"/>
              </a:rPr>
              <a:t> versus time </a:t>
            </a:r>
            <a:r>
              <a:rPr lang="en-US" sz="2800" dirty="0" smtClean="0">
                <a:latin typeface="Times New Roman" panose="02020603050405020304" pitchFamily="18" charset="0"/>
                <a:cs typeface="Times New Roman" panose="02020603050405020304" pitchFamily="18" charset="0"/>
              </a:rPr>
              <a:t>curves </a:t>
            </a:r>
            <a:r>
              <a:rPr lang="en-US" sz="2800" dirty="0">
                <a:latin typeface="Times New Roman" panose="02020603050405020304" pitchFamily="18" charset="0"/>
                <a:cs typeface="Times New Roman" panose="02020603050405020304" pitchFamily="18" charset="0"/>
              </a:rPr>
              <a:t>for different initial substrate concentrations</a:t>
            </a:r>
            <a:r>
              <a:rPr lang="en-US" sz="2800" dirty="0" smtClean="0">
                <a:latin typeface="Times New Roman" panose="02020603050405020304" pitchFamily="18" charset="0"/>
                <a:cs typeface="Times New Roman" panose="02020603050405020304" pitchFamily="18" charset="0"/>
              </a:rPr>
              <a:t>.</a:t>
            </a:r>
          </a:p>
          <a:p>
            <a:pPr lvl="2" algn="just"/>
            <a:r>
              <a:rPr lang="en-US" sz="2800" dirty="0">
                <a:latin typeface="Times New Roman" panose="02020603050405020304" pitchFamily="18" charset="0"/>
                <a:cs typeface="Times New Roman" panose="02020603050405020304" pitchFamily="18" charset="0"/>
              </a:rPr>
              <a:t> Estimate the kinetic parameters by plotting one of the three </a:t>
            </a:r>
            <a:r>
              <a:rPr lang="en-US" sz="2800" dirty="0" smtClean="0">
                <a:latin typeface="Times New Roman" panose="02020603050405020304" pitchFamily="18" charset="0"/>
                <a:cs typeface="Times New Roman" panose="02020603050405020304" pitchFamily="18" charset="0"/>
              </a:rPr>
              <a:t>plots explained </a:t>
            </a:r>
            <a:r>
              <a:rPr lang="en-US" sz="2800" dirty="0">
                <a:latin typeface="Times New Roman" panose="02020603050405020304" pitchFamily="18" charset="0"/>
                <a:cs typeface="Times New Roman" panose="02020603050405020304" pitchFamily="18" charset="0"/>
              </a:rPr>
              <a:t>in this </a:t>
            </a:r>
            <a:r>
              <a:rPr lang="en-US" sz="2800" dirty="0" smtClean="0">
                <a:latin typeface="Times New Roman" panose="02020603050405020304" pitchFamily="18" charset="0"/>
                <a:cs typeface="Times New Roman" panose="02020603050405020304" pitchFamily="18" charset="0"/>
              </a:rPr>
              <a:t>section. </a:t>
            </a:r>
            <a:endParaRPr lang="en-US" sz="2800" dirty="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fld id="{80787B79-DFB5-4DDC-89D7-3CCA377F9887}" type="datetime1">
              <a:rPr lang="en-US" smtClean="0">
                <a:solidFill>
                  <a:prstClr val="black">
                    <a:tint val="75000"/>
                  </a:prstClr>
                </a:solidFill>
              </a:rPr>
              <a:t>5/2/2020</a:t>
            </a:fld>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B48CD23-0D50-4559-82D2-69929C27B591}" type="slidenum">
              <a:rPr lang="en-US" smtClean="0">
                <a:solidFill>
                  <a:prstClr val="black">
                    <a:tint val="75000"/>
                  </a:prstClr>
                </a:solidFill>
              </a:rPr>
              <a:pPr/>
              <a:t>59</a:t>
            </a:fld>
            <a:endParaRPr lang="en-US" dirty="0">
              <a:solidFill>
                <a:prstClr val="black">
                  <a:tint val="75000"/>
                </a:prstClr>
              </a:solidFill>
            </a:endParaRPr>
          </a:p>
        </p:txBody>
      </p:sp>
    </p:spTree>
    <p:extLst>
      <p:ext uri="{BB962C8B-B14F-4D97-AF65-F5344CB8AC3E}">
        <p14:creationId xmlns:p14="http://schemas.microsoft.com/office/powerpoint/2010/main" val="3461379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The substrate</a:t>
            </a:r>
            <a:endParaRPr lang="en-US" sz="3600" dirty="0"/>
          </a:p>
        </p:txBody>
      </p:sp>
      <p:sp>
        <p:nvSpPr>
          <p:cNvPr id="3" name="Content Placeholder 2"/>
          <p:cNvSpPr>
            <a:spLocks noGrp="1"/>
          </p:cNvSpPr>
          <p:nvPr>
            <p:ph idx="1"/>
          </p:nvPr>
        </p:nvSpPr>
        <p:spPr/>
        <p:txBody>
          <a:bodyPr/>
          <a:lstStyle/>
          <a:p>
            <a:r>
              <a:rPr lang="en-US" dirty="0" smtClean="0"/>
              <a:t>The </a:t>
            </a:r>
            <a:r>
              <a:rPr lang="en-US" dirty="0"/>
              <a:t>substrate of an enzyme are the reactants that are activated by the enzyme </a:t>
            </a:r>
            <a:endParaRPr lang="en-US" dirty="0" smtClean="0"/>
          </a:p>
          <a:p>
            <a:r>
              <a:rPr lang="en-US" dirty="0"/>
              <a:t>Enzymes are specific to their substrates</a:t>
            </a:r>
          </a:p>
          <a:p>
            <a:r>
              <a:rPr lang="en-US" dirty="0"/>
              <a:t>The specificity is determined by the active </a:t>
            </a:r>
            <a:r>
              <a:rPr lang="en-US" dirty="0" smtClean="0"/>
              <a:t>site</a:t>
            </a:r>
          </a:p>
          <a:p>
            <a:pPr marL="0"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fld id="{97B6D529-6E76-471C-B893-CADC9B72EA4B}"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31176805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6138"/>
            <a:ext cx="7886700" cy="5864142"/>
          </a:xfrm>
        </p:spPr>
        <p:txBody>
          <a:bodyPr/>
          <a:lstStyle/>
          <a:p>
            <a:pPr marL="0" indent="0" algn="just">
              <a:buNone/>
            </a:pPr>
            <a:r>
              <a:rPr lang="en-US" b="1" dirty="0" smtClean="0">
                <a:latin typeface="Times New Roman" panose="02020603050405020304" pitchFamily="18" charset="0"/>
                <a:cs typeface="Times New Roman" panose="02020603050405020304" pitchFamily="18" charset="0"/>
              </a:rPr>
              <a:t>Example2</a:t>
            </a:r>
            <a:r>
              <a:rPr lang="en-US" i="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From </a:t>
            </a:r>
            <a:r>
              <a:rPr lang="en-US" dirty="0">
                <a:latin typeface="Times New Roman" panose="02020603050405020304" pitchFamily="18" charset="0"/>
                <a:cs typeface="Times New Roman" panose="02020603050405020304" pitchFamily="18" charset="0"/>
              </a:rPr>
              <a:t>a series of batch runs with a constant enzyme concentration, the </a:t>
            </a:r>
            <a:r>
              <a:rPr lang="en-US" dirty="0" smtClean="0">
                <a:latin typeface="Times New Roman" panose="02020603050405020304" pitchFamily="18" charset="0"/>
                <a:cs typeface="Times New Roman" panose="02020603050405020304" pitchFamily="18" charset="0"/>
              </a:rPr>
              <a:t>following </a:t>
            </a:r>
            <a:r>
              <a:rPr lang="en-US" dirty="0">
                <a:latin typeface="Times New Roman" panose="02020603050405020304" pitchFamily="18" charset="0"/>
                <a:cs typeface="Times New Roman" panose="02020603050405020304" pitchFamily="18" charset="0"/>
              </a:rPr>
              <a:t>initial rate data were obtained as a function of initial </a:t>
            </a:r>
            <a:r>
              <a:rPr lang="en-US" dirty="0" smtClean="0">
                <a:latin typeface="Times New Roman" panose="02020603050405020304" pitchFamily="18" charset="0"/>
                <a:cs typeface="Times New Roman" panose="02020603050405020304" pitchFamily="18" charset="0"/>
              </a:rPr>
              <a:t>substrate concentration.</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 </a:t>
            </a:r>
          </a:p>
          <a:p>
            <a:pPr marL="0" indent="0" algn="just">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stretch>
            <a:fillRect/>
          </a:stretch>
        </p:blipFill>
        <p:spPr>
          <a:xfrm>
            <a:off x="2450307" y="1891715"/>
            <a:ext cx="4243388" cy="3267075"/>
          </a:xfrm>
          <a:prstGeom prst="rect">
            <a:avLst/>
          </a:prstGeom>
        </p:spPr>
      </p:pic>
      <p:sp>
        <p:nvSpPr>
          <p:cNvPr id="2" name="Date Placeholder 1"/>
          <p:cNvSpPr>
            <a:spLocks noGrp="1"/>
          </p:cNvSpPr>
          <p:nvPr>
            <p:ph type="dt" sz="half" idx="10"/>
          </p:nvPr>
        </p:nvSpPr>
        <p:spPr/>
        <p:txBody>
          <a:bodyPr/>
          <a:lstStyle/>
          <a:p>
            <a:fld id="{F45AB769-3747-4D83-AC23-3CF0F630A993}" type="datetime1">
              <a:rPr lang="en-US" smtClean="0">
                <a:solidFill>
                  <a:prstClr val="black">
                    <a:tint val="75000"/>
                  </a:prstClr>
                </a:solidFill>
              </a:rPr>
              <a:t>5/2/2020</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60</a:t>
            </a:fld>
            <a:endParaRPr lang="en-US" dirty="0">
              <a:solidFill>
                <a:prstClr val="black">
                  <a:tint val="75000"/>
                </a:prstClr>
              </a:solidFill>
            </a:endParaRPr>
          </a:p>
        </p:txBody>
      </p:sp>
    </p:spTree>
    <p:extLst>
      <p:ext uri="{BB962C8B-B14F-4D97-AF65-F5344CB8AC3E}">
        <p14:creationId xmlns:p14="http://schemas.microsoft.com/office/powerpoint/2010/main" val="30657489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09077"/>
            <a:ext cx="7886700" cy="5767889"/>
          </a:xfrm>
        </p:spPr>
        <p:txBody>
          <a:bodyPr/>
          <a:lstStyle/>
          <a:p>
            <a:pPr marL="514350" indent="-514350" algn="just">
              <a:buFont typeface="+mj-lt"/>
              <a:buAutoNum type="alphaUcPeriod"/>
            </a:pPr>
            <a:r>
              <a:rPr lang="en-US" dirty="0" smtClean="0">
                <a:latin typeface="Times New Roman" panose="02020603050405020304" pitchFamily="18" charset="0"/>
                <a:cs typeface="Times New Roman" panose="02020603050405020304" pitchFamily="18" charset="0"/>
              </a:rPr>
              <a:t>Evaluate the </a:t>
            </a:r>
            <a:r>
              <a:rPr lang="en-US" i="1" dirty="0">
                <a:latin typeface="Times New Roman" panose="02020603050405020304" pitchFamily="18" charset="0"/>
                <a:cs typeface="Times New Roman" panose="02020603050405020304" pitchFamily="18" charset="0"/>
              </a:rPr>
              <a:t>Michaelis-Menten</a:t>
            </a:r>
            <a:r>
              <a:rPr lang="en-US" dirty="0">
                <a:latin typeface="Times New Roman" panose="02020603050405020304" pitchFamily="18" charset="0"/>
                <a:cs typeface="Times New Roman" panose="02020603050405020304" pitchFamily="18" charset="0"/>
              </a:rPr>
              <a:t> kinetic parameters by employing the </a:t>
            </a:r>
            <a:r>
              <a:rPr lang="en-US" i="1" dirty="0" smtClean="0">
                <a:latin typeface="Times New Roman" panose="02020603050405020304" pitchFamily="18" charset="0"/>
                <a:cs typeface="Times New Roman" panose="02020603050405020304" pitchFamily="18" charset="0"/>
              </a:rPr>
              <a:t>Langmuir </a:t>
            </a:r>
            <a:r>
              <a:rPr lang="en-US" i="1" dirty="0">
                <a:latin typeface="Times New Roman" panose="02020603050405020304" pitchFamily="18" charset="0"/>
                <a:cs typeface="Times New Roman" panose="02020603050405020304" pitchFamily="18" charset="0"/>
              </a:rPr>
              <a:t>plot</a:t>
            </a:r>
            <a:r>
              <a:rPr lang="en-US" dirty="0">
                <a:latin typeface="Times New Roman" panose="02020603050405020304" pitchFamily="18" charset="0"/>
                <a:cs typeface="Times New Roman" panose="02020603050405020304" pitchFamily="18" charset="0"/>
              </a:rPr>
              <a:t>, the </a:t>
            </a:r>
            <a:r>
              <a:rPr lang="en-US" i="1" dirty="0">
                <a:latin typeface="Times New Roman" panose="02020603050405020304" pitchFamily="18" charset="0"/>
                <a:cs typeface="Times New Roman" panose="02020603050405020304" pitchFamily="18" charset="0"/>
              </a:rPr>
              <a:t>Lineweaver-Burk plot</a:t>
            </a:r>
            <a:r>
              <a:rPr lang="en-US" dirty="0">
                <a:latin typeface="Times New Roman" panose="02020603050405020304" pitchFamily="18" charset="0"/>
                <a:cs typeface="Times New Roman" panose="02020603050405020304" pitchFamily="18" charset="0"/>
              </a:rPr>
              <a:t>, the </a:t>
            </a:r>
            <a:r>
              <a:rPr lang="en-US" i="1" dirty="0">
                <a:latin typeface="Times New Roman" panose="02020603050405020304" pitchFamily="18" charset="0"/>
                <a:cs typeface="Times New Roman" panose="02020603050405020304" pitchFamily="18" charset="0"/>
              </a:rPr>
              <a:t>Eadie-Hofstee plot</a:t>
            </a:r>
            <a:r>
              <a:rPr lang="en-US" dirty="0" smtClean="0">
                <a:latin typeface="Times New Roman" panose="02020603050405020304" pitchFamily="18" charset="0"/>
                <a:cs typeface="Times New Roman" panose="02020603050405020304" pitchFamily="18" charset="0"/>
              </a:rPr>
              <a:t>, In </a:t>
            </a:r>
            <a:r>
              <a:rPr lang="en-US" dirty="0">
                <a:latin typeface="Times New Roman" panose="02020603050405020304" pitchFamily="18" charset="0"/>
                <a:cs typeface="Times New Roman" panose="02020603050405020304" pitchFamily="18" charset="0"/>
              </a:rPr>
              <a:t>evaluating the kinetic parameters, do </a:t>
            </a:r>
            <a:r>
              <a:rPr lang="en-US" dirty="0" smtClean="0">
                <a:latin typeface="Times New Roman" panose="02020603050405020304" pitchFamily="18" charset="0"/>
                <a:cs typeface="Times New Roman" panose="02020603050405020304" pitchFamily="18" charset="0"/>
              </a:rPr>
              <a:t>not </a:t>
            </a:r>
            <a:r>
              <a:rPr lang="en-US" dirty="0">
                <a:latin typeface="Times New Roman" panose="02020603050405020304" pitchFamily="18" charset="0"/>
                <a:cs typeface="Times New Roman" panose="02020603050405020304" pitchFamily="18" charset="0"/>
              </a:rPr>
              <a:t>include data points which deviate systematically from the </a:t>
            </a:r>
            <a:r>
              <a:rPr lang="en-US" i="1" dirty="0">
                <a:latin typeface="Times New Roman" panose="02020603050405020304" pitchFamily="18" charset="0"/>
                <a:cs typeface="Times New Roman" panose="02020603050405020304" pitchFamily="18" charset="0"/>
              </a:rPr>
              <a:t>Michaelis-Menten model</a:t>
            </a:r>
            <a:r>
              <a:rPr lang="en-US" dirty="0">
                <a:latin typeface="Times New Roman" panose="02020603050405020304" pitchFamily="18" charset="0"/>
                <a:cs typeface="Times New Roman" panose="02020603050405020304" pitchFamily="18" charset="0"/>
              </a:rPr>
              <a:t> and explain the reason for the deviation</a:t>
            </a:r>
            <a:r>
              <a:rPr lang="en-US" dirty="0" smtClean="0">
                <a:latin typeface="Times New Roman" panose="02020603050405020304" pitchFamily="18" charset="0"/>
                <a:cs typeface="Times New Roman" panose="02020603050405020304" pitchFamily="18" charset="0"/>
              </a:rPr>
              <a:t>.</a:t>
            </a:r>
          </a:p>
          <a:p>
            <a:pPr marL="514350" indent="-514350" algn="just">
              <a:buFont typeface="+mj-lt"/>
              <a:buAutoNum type="alphaUcPeriod"/>
            </a:pPr>
            <a:r>
              <a:rPr lang="en-US" dirty="0">
                <a:latin typeface="Times New Roman" panose="02020603050405020304" pitchFamily="18" charset="0"/>
                <a:cs typeface="Times New Roman" panose="02020603050405020304" pitchFamily="18" charset="0"/>
              </a:rPr>
              <a:t>Compare the predictions from each method by plotting r versus C</a:t>
            </a:r>
            <a:r>
              <a:rPr lang="en-US" baseline="-25000" dirty="0">
                <a:latin typeface="Times New Roman" panose="02020603050405020304" pitchFamily="18" charset="0"/>
                <a:cs typeface="Times New Roman" panose="02020603050405020304" pitchFamily="18" charset="0"/>
              </a:rPr>
              <a:t>S </a:t>
            </a:r>
            <a:r>
              <a:rPr lang="en-US" dirty="0" smtClean="0">
                <a:latin typeface="Times New Roman" panose="02020603050405020304" pitchFamily="18" charset="0"/>
                <a:cs typeface="Times New Roman" panose="02020603050405020304" pitchFamily="18" charset="0"/>
              </a:rPr>
              <a:t>curves with </a:t>
            </a:r>
            <a:r>
              <a:rPr lang="en-US" dirty="0">
                <a:latin typeface="Times New Roman" panose="02020603050405020304" pitchFamily="18" charset="0"/>
                <a:cs typeface="Times New Roman" panose="02020603050405020304" pitchFamily="18" charset="0"/>
              </a:rPr>
              <a:t>the data points, and discuss the strengths and weaknesses of each </a:t>
            </a:r>
            <a:r>
              <a:rPr lang="en-US" smtClean="0">
                <a:latin typeface="Times New Roman" panose="02020603050405020304" pitchFamily="18" charset="0"/>
                <a:cs typeface="Times New Roman" panose="02020603050405020304" pitchFamily="18" charset="0"/>
              </a:rPr>
              <a:t>method.</a:t>
            </a:r>
            <a:endParaRPr lang="en-US" dirty="0" smtClean="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fld id="{B56CD9EE-4C78-4CDC-B3A9-554AF99BF431}" type="datetime1">
              <a:rPr lang="en-US" smtClean="0">
                <a:solidFill>
                  <a:prstClr val="black">
                    <a:tint val="75000"/>
                  </a:prstClr>
                </a:solidFill>
              </a:rPr>
              <a:t>5/2/2020</a:t>
            </a:fld>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B48CD23-0D50-4559-82D2-69929C27B591}" type="slidenum">
              <a:rPr lang="en-US" smtClean="0">
                <a:solidFill>
                  <a:prstClr val="black">
                    <a:tint val="75000"/>
                  </a:prstClr>
                </a:solidFill>
              </a:rPr>
              <a:pPr/>
              <a:t>61</a:t>
            </a:fld>
            <a:endParaRPr lang="en-US" dirty="0">
              <a:solidFill>
                <a:prstClr val="black">
                  <a:tint val="75000"/>
                </a:prstClr>
              </a:solidFill>
            </a:endParaRPr>
          </a:p>
        </p:txBody>
      </p:sp>
    </p:spTree>
    <p:extLst>
      <p:ext uri="{BB962C8B-B14F-4D97-AF65-F5344CB8AC3E}">
        <p14:creationId xmlns:p14="http://schemas.microsoft.com/office/powerpoint/2010/main" val="30107035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
            <a:ext cx="7886700" cy="1614489"/>
          </a:xfrm>
        </p:spPr>
        <p:txBody>
          <a:bodyPr>
            <a:normAutofit fontScale="90000"/>
          </a:bodyPr>
          <a:lstStyle/>
          <a:p>
            <a:r>
              <a:rPr lang="en-US" b="1" i="1" u="sng" dirty="0" smtClean="0">
                <a:latin typeface="Times New Roman" panose="02020603050405020304" pitchFamily="18" charset="0"/>
                <a:cs typeface="Times New Roman" panose="02020603050405020304" pitchFamily="18" charset="0"/>
              </a:rPr>
              <a:t/>
            </a:r>
            <a:br>
              <a:rPr lang="en-US" b="1" i="1" u="sng" dirty="0" smtClean="0">
                <a:latin typeface="Times New Roman" panose="02020603050405020304" pitchFamily="18" charset="0"/>
                <a:cs typeface="Times New Roman" panose="02020603050405020304" pitchFamily="18" charset="0"/>
              </a:rPr>
            </a:br>
            <a:r>
              <a:rPr lang="en-US" sz="4000" b="1" dirty="0" smtClean="0">
                <a:latin typeface="Times New Roman" panose="02020603050405020304" pitchFamily="18" charset="0"/>
                <a:cs typeface="Times New Roman" panose="02020603050405020304" pitchFamily="18" charset="0"/>
              </a:rPr>
              <a:t>Enzyme </a:t>
            </a:r>
            <a:r>
              <a:rPr lang="en-US" sz="4000" b="1" dirty="0">
                <a:latin typeface="Times New Roman" panose="02020603050405020304" pitchFamily="18" charset="0"/>
                <a:cs typeface="Times New Roman" panose="02020603050405020304" pitchFamily="18" charset="0"/>
              </a:rPr>
              <a:t>Reactor with Simple Kinetics</a:t>
            </a:r>
            <a:br>
              <a:rPr lang="en-US" sz="4000" b="1" dirty="0">
                <a:latin typeface="Times New Roman" panose="02020603050405020304" pitchFamily="18" charset="0"/>
                <a:cs typeface="Times New Roman" panose="02020603050405020304" pitchFamily="18" charset="0"/>
              </a:rPr>
            </a:br>
            <a:endParaRPr lang="en-US" sz="4000" dirty="0"/>
          </a:p>
        </p:txBody>
      </p:sp>
      <p:sp>
        <p:nvSpPr>
          <p:cNvPr id="3" name="Content Placeholder 2"/>
          <p:cNvSpPr>
            <a:spLocks noGrp="1"/>
          </p:cNvSpPr>
          <p:nvPr>
            <p:ph idx="1"/>
          </p:nvPr>
        </p:nvSpPr>
        <p:spPr>
          <a:xfrm>
            <a:off x="762000" y="1447800"/>
            <a:ext cx="7886700" cy="5113338"/>
          </a:xfrm>
        </p:spPr>
        <p:txBody>
          <a:bodyPr>
            <a:normAutofit fontScale="62500" lnSpcReduction="20000"/>
          </a:bodyPr>
          <a:lstStyle/>
          <a:p>
            <a:pPr marL="0" indent="0">
              <a:buNone/>
            </a:pPr>
            <a:r>
              <a:rPr lang="en-US" sz="4400" b="1" dirty="0" smtClean="0">
                <a:latin typeface="Times New Roman" panose="02020603050405020304" pitchFamily="18" charset="0"/>
                <a:cs typeface="Times New Roman" panose="02020603050405020304" pitchFamily="18" charset="0"/>
              </a:rPr>
              <a:t>Batch reactor</a:t>
            </a:r>
            <a:r>
              <a:rPr lang="en-US" sz="4400" dirty="0" smtClean="0">
                <a:latin typeface="Times New Roman" panose="02020603050405020304" pitchFamily="18" charset="0"/>
                <a:cs typeface="Times New Roman" panose="02020603050405020304" pitchFamily="18" charset="0"/>
              </a:rPr>
              <a:t>:</a:t>
            </a:r>
          </a:p>
          <a:p>
            <a:r>
              <a:rPr lang="en-US" sz="4400" dirty="0">
                <a:latin typeface="Times New Roman" panose="02020603050405020304" pitchFamily="18" charset="0"/>
                <a:cs typeface="Times New Roman" panose="02020603050405020304" pitchFamily="18" charset="0"/>
              </a:rPr>
              <a:t>An ideal batch reactor is assumed to be well mixed so that the contents are uniform in composition at all </a:t>
            </a:r>
            <a:r>
              <a:rPr lang="en-US" sz="4400" dirty="0" smtClean="0">
                <a:latin typeface="Times New Roman" panose="02020603050405020304" pitchFamily="18" charset="0"/>
                <a:cs typeface="Times New Roman" panose="02020603050405020304" pitchFamily="18" charset="0"/>
              </a:rPr>
              <a:t>times</a:t>
            </a:r>
          </a:p>
          <a:p>
            <a:r>
              <a:rPr lang="en-US" sz="4400" dirty="0">
                <a:latin typeface="Times New Roman" panose="02020603050405020304" pitchFamily="18" charset="0"/>
                <a:cs typeface="Times New Roman" panose="02020603050405020304" pitchFamily="18" charset="0"/>
              </a:rPr>
              <a:t>Assume that an enzyme reaction is initiated at t = 0 by adding enzyme and the reaction mechanism can be represented by the Michaelis-Menten equation </a:t>
            </a:r>
            <a:endParaRPr lang="en-US" sz="4400" dirty="0" smtClean="0">
              <a:latin typeface="Times New Roman" panose="02020603050405020304" pitchFamily="18" charset="0"/>
              <a:cs typeface="Times New Roman" panose="02020603050405020304" pitchFamily="18" charset="0"/>
            </a:endParaRPr>
          </a:p>
          <a:p>
            <a:endParaRPr lang="en-US" sz="4400" dirty="0" smtClean="0">
              <a:latin typeface="Times New Roman" panose="02020603050405020304" pitchFamily="18" charset="0"/>
              <a:cs typeface="Times New Roman" panose="02020603050405020304" pitchFamily="18" charset="0"/>
            </a:endParaRPr>
          </a:p>
          <a:p>
            <a:pPr marL="0" indent="0">
              <a:buNone/>
            </a:pPr>
            <a:endParaRPr lang="en-US" sz="4400" dirty="0" smtClean="0">
              <a:latin typeface="Times New Roman" panose="02020603050405020304" pitchFamily="18" charset="0"/>
              <a:cs typeface="Times New Roman" panose="02020603050405020304" pitchFamily="18" charset="0"/>
            </a:endParaRPr>
          </a:p>
          <a:p>
            <a:pPr marL="0" indent="0">
              <a:buNone/>
            </a:pPr>
            <a:r>
              <a:rPr lang="en-US" sz="4400" dirty="0" smtClean="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An equation expressing the change of the substrate concentration with respect to time can be obtained by integrating the above </a:t>
            </a:r>
            <a:r>
              <a:rPr lang="en-US" sz="4400" dirty="0" err="1" smtClean="0">
                <a:latin typeface="Times New Roman" panose="02020603050405020304" pitchFamily="18" charset="0"/>
                <a:cs typeface="Times New Roman" panose="02020603050405020304" pitchFamily="18" charset="0"/>
              </a:rPr>
              <a:t>Eq</a:t>
            </a:r>
            <a:r>
              <a:rPr lang="en-US" sz="4400" dirty="0" smtClean="0">
                <a:latin typeface="Times New Roman" panose="02020603050405020304" pitchFamily="18" charset="0"/>
                <a:cs typeface="Times New Roman" panose="02020603050405020304" pitchFamily="18" charset="0"/>
              </a:rPr>
              <a:t>:</a:t>
            </a:r>
          </a:p>
          <a:p>
            <a:endParaRPr lang="en-US" sz="4400" dirty="0">
              <a:latin typeface="Times New Roman" panose="02020603050405020304" pitchFamily="18" charset="0"/>
              <a:cs typeface="Times New Roman" panose="02020603050405020304" pitchFamily="18" charset="0"/>
            </a:endParaRPr>
          </a:p>
          <a:p>
            <a:endParaRPr lang="en-US" sz="4400" dirty="0" smtClean="0">
              <a:latin typeface="Times New Roman" panose="02020603050405020304" pitchFamily="18" charset="0"/>
              <a:cs typeface="Times New Roman" panose="02020603050405020304" pitchFamily="18" charset="0"/>
            </a:endParaRPr>
          </a:p>
          <a:p>
            <a:endParaRPr lang="en-US" dirty="0" smtClean="0"/>
          </a:p>
          <a:p>
            <a:endParaRPr lang="en-US" dirty="0" smtClean="0"/>
          </a:p>
          <a:p>
            <a:endParaRPr lang="en-US" dirty="0" smtClean="0"/>
          </a:p>
          <a:p>
            <a:pPr marL="0" indent="0">
              <a:buNone/>
            </a:pPr>
            <a:endParaRPr lang="en-US" dirty="0" smtClean="0"/>
          </a:p>
          <a:p>
            <a:endParaRPr lang="en-US" dirty="0"/>
          </a:p>
        </p:txBody>
      </p:sp>
      <p:sp>
        <p:nvSpPr>
          <p:cNvPr id="4" name="Date Placeholder 3"/>
          <p:cNvSpPr>
            <a:spLocks noGrp="1"/>
          </p:cNvSpPr>
          <p:nvPr>
            <p:ph type="dt" sz="half" idx="10"/>
          </p:nvPr>
        </p:nvSpPr>
        <p:spPr/>
        <p:txBody>
          <a:bodyPr/>
          <a:lstStyle/>
          <a:p>
            <a:fld id="{97B6D529-6E76-471C-B893-CADC9B72EA4B}"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62</a:t>
            </a:fld>
            <a:endParaRPr lang="en-US">
              <a:solidFill>
                <a:prstClr val="black">
                  <a:tint val="75000"/>
                </a:prstClr>
              </a:solidFill>
            </a:endParaRPr>
          </a:p>
        </p:txBody>
      </p:sp>
      <p:pic>
        <p:nvPicPr>
          <p:cNvPr id="19460" name="Picture 4" descr="C:\Users\tesfish\Desktop\Cap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810000"/>
            <a:ext cx="16764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886200"/>
            <a:ext cx="19685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9412" y="6113463"/>
            <a:ext cx="330358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01704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ts val="1000"/>
              </a:spcBef>
            </a:pPr>
            <a:r>
              <a:rPr lang="en-US" sz="3600" b="1" dirty="0">
                <a:solidFill>
                  <a:prstClr val="black"/>
                </a:solidFill>
                <a:latin typeface="Times New Roman" panose="02020603050405020304" pitchFamily="18" charset="0"/>
                <a:ea typeface="+mn-ea"/>
                <a:cs typeface="Times New Roman" panose="02020603050405020304" pitchFamily="18" charset="0"/>
              </a:rPr>
              <a:t>Continuous Stirred-Tank Reactor</a:t>
            </a:r>
            <a:br>
              <a:rPr lang="en-US" sz="3600" b="1" dirty="0">
                <a:solidFill>
                  <a:prstClr val="black"/>
                </a:solidFill>
                <a:latin typeface="Times New Roman" panose="02020603050405020304" pitchFamily="18" charset="0"/>
                <a:ea typeface="+mn-ea"/>
                <a:cs typeface="Times New Roman" panose="02020603050405020304" pitchFamily="18" charset="0"/>
              </a:rPr>
            </a:br>
            <a:endParaRPr lang="en-US" sz="3600" dirty="0"/>
          </a:p>
        </p:txBody>
      </p:sp>
      <p:sp>
        <p:nvSpPr>
          <p:cNvPr id="3" name="Content Placeholder 2"/>
          <p:cNvSpPr>
            <a:spLocks noGrp="1"/>
          </p:cNvSpPr>
          <p:nvPr>
            <p:ph idx="1"/>
          </p:nvPr>
        </p:nvSpPr>
        <p:spPr>
          <a:xfrm>
            <a:off x="628650" y="1219200"/>
            <a:ext cx="7886700" cy="4957763"/>
          </a:xfrm>
        </p:spPr>
        <p:txBody>
          <a:bodyPr>
            <a:normAutofit/>
          </a:bodyPr>
          <a:lstStyle/>
          <a:p>
            <a:pPr marL="0" indent="0">
              <a:buNone/>
            </a:pPr>
            <a:r>
              <a:rPr lang="en-US" b="1" dirty="0" smtClean="0"/>
              <a:t>Assumption</a:t>
            </a:r>
          </a:p>
          <a:p>
            <a:r>
              <a:rPr lang="en-US" dirty="0">
                <a:latin typeface="Times New Roman" panose="02020603050405020304" pitchFamily="18" charset="0"/>
                <a:cs typeface="Times New Roman" panose="02020603050405020304" pitchFamily="18" charset="0"/>
              </a:rPr>
              <a:t>The reactor contents are well mixed</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concentrations of the various components of the outlet stream are assumed to be the same as the concentrations of these components in the </a:t>
            </a:r>
            <a:r>
              <a:rPr lang="en-US" dirty="0" smtClean="0">
                <a:latin typeface="Times New Roman" panose="02020603050405020304" pitchFamily="18" charset="0"/>
                <a:cs typeface="Times New Roman" panose="02020603050405020304" pitchFamily="18" charset="0"/>
              </a:rPr>
              <a:t>reactor</a:t>
            </a:r>
          </a:p>
          <a:p>
            <a:endParaRPr lang="en-US" dirty="0" smtClean="0"/>
          </a:p>
          <a:p>
            <a:endParaRPr lang="en-US" dirty="0"/>
          </a:p>
          <a:p>
            <a:endParaRPr lang="en-US" dirty="0" smtClean="0"/>
          </a:p>
          <a:p>
            <a:r>
              <a:rPr lang="en-US" dirty="0">
                <a:latin typeface="Times New Roman" panose="02020603050405020304" pitchFamily="18" charset="0"/>
                <a:cs typeface="Times New Roman" panose="02020603050405020304" pitchFamily="18" charset="0"/>
              </a:rPr>
              <a:t>The substrate balance of a CSTR can be set up, as </a:t>
            </a:r>
            <a:r>
              <a:rPr lang="en-US" dirty="0" smtClean="0">
                <a:latin typeface="Times New Roman" panose="02020603050405020304" pitchFamily="18" charset="0"/>
                <a:cs typeface="Times New Roman" panose="02020603050405020304" pitchFamily="18" charset="0"/>
              </a:rPr>
              <a:t>follows  </a:t>
            </a:r>
            <a:endParaRPr lang="en-US" dirty="0">
              <a:latin typeface="Times New Roman" panose="02020603050405020304" pitchFamily="18" charset="0"/>
              <a:cs typeface="Times New Roman" panose="02020603050405020304" pitchFamily="18" charset="0"/>
            </a:endParaRPr>
          </a:p>
          <a:p>
            <a:endParaRPr lang="en-US" dirty="0" smtClean="0"/>
          </a:p>
          <a:p>
            <a:endParaRPr lang="en-US" dirty="0"/>
          </a:p>
        </p:txBody>
      </p:sp>
      <p:sp>
        <p:nvSpPr>
          <p:cNvPr id="4" name="Date Placeholder 3"/>
          <p:cNvSpPr>
            <a:spLocks noGrp="1"/>
          </p:cNvSpPr>
          <p:nvPr>
            <p:ph type="dt" sz="half" idx="10"/>
          </p:nvPr>
        </p:nvSpPr>
        <p:spPr/>
        <p:txBody>
          <a:bodyPr/>
          <a:lstStyle/>
          <a:p>
            <a:fld id="{97B6D529-6E76-471C-B893-CADC9B72EA4B}"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63</a:t>
            </a:fld>
            <a:endParaRPr lang="en-US">
              <a:solidFill>
                <a:prstClr val="black">
                  <a:tint val="75000"/>
                </a:prstClr>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039" y="3505200"/>
            <a:ext cx="2895600"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638800"/>
            <a:ext cx="370681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6086428"/>
            <a:ext cx="32131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9280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prstClr val="black"/>
                </a:solidFill>
                <a:latin typeface="Times New Roman" panose="02020603050405020304" pitchFamily="18" charset="0"/>
                <a:cs typeface="Times New Roman" panose="02020603050405020304" pitchFamily="18" charset="0"/>
              </a:rPr>
              <a:t>Continuous Stirred-Tank Reactor</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Where </a:t>
            </a:r>
            <a:r>
              <a:rPr lang="en-US" dirty="0">
                <a:latin typeface="Times New Roman" panose="02020603050405020304" pitchFamily="18" charset="0"/>
                <a:cs typeface="Times New Roman" panose="02020603050405020304" pitchFamily="18" charset="0"/>
              </a:rPr>
              <a:t>F is the flow rate and V is the volume of the reactor contents.</a:t>
            </a:r>
          </a:p>
          <a:p>
            <a:r>
              <a:rPr lang="en-US" dirty="0">
                <a:latin typeface="Times New Roman" panose="02020603050405020304" pitchFamily="18" charset="0"/>
                <a:cs typeface="Times New Roman" panose="02020603050405020304" pitchFamily="18" charset="0"/>
              </a:rPr>
              <a:t> For the steady-state CSTR, the substrate concentration of the reactor should be constant</a:t>
            </a:r>
            <a:r>
              <a:rPr lang="en-US" dirty="0" smtClean="0">
                <a:latin typeface="Times New Roman" panose="02020603050405020304" pitchFamily="18" charset="0"/>
                <a:cs typeface="Times New Roman" panose="02020603050405020304" pitchFamily="18" charset="0"/>
              </a:rPr>
              <a:t>.</a:t>
            </a:r>
          </a:p>
          <a:p>
            <a:endParaRPr lang="en-US" dirty="0" smtClean="0"/>
          </a:p>
          <a:p>
            <a:endParaRPr lang="en-US" dirty="0"/>
          </a:p>
          <a:p>
            <a:r>
              <a:rPr lang="en-US" dirty="0" smtClean="0">
                <a:latin typeface="Times New Roman" panose="02020603050405020304" pitchFamily="18" charset="0"/>
                <a:cs typeface="Times New Roman" panose="02020603050405020304" pitchFamily="18" charset="0"/>
              </a:rPr>
              <a:t>Where D is </a:t>
            </a:r>
            <a:r>
              <a:rPr lang="en-US" dirty="0">
                <a:latin typeface="Times New Roman" panose="02020603050405020304" pitchFamily="18" charset="0"/>
                <a:cs typeface="Times New Roman" panose="02020603050405020304" pitchFamily="18" charset="0"/>
              </a:rPr>
              <a:t>known as dilution rate, and is equal to the reciprocal of the residence time (τ)</a:t>
            </a:r>
          </a:p>
          <a:p>
            <a:r>
              <a:rPr lang="en-US" dirty="0">
                <a:latin typeface="Times New Roman" panose="02020603050405020304" pitchFamily="18" charset="0"/>
                <a:cs typeface="Times New Roman" panose="02020603050405020304" pitchFamily="18" charset="0"/>
              </a:rPr>
              <a:t> The above </a:t>
            </a:r>
            <a:r>
              <a:rPr lang="en-US" dirty="0" err="1">
                <a:latin typeface="Times New Roman" panose="02020603050405020304" pitchFamily="18" charset="0"/>
                <a:cs typeface="Times New Roman" panose="02020603050405020304" pitchFamily="18" charset="0"/>
              </a:rPr>
              <a:t>Eq.can</a:t>
            </a:r>
            <a:r>
              <a:rPr lang="en-US" dirty="0">
                <a:latin typeface="Times New Roman" panose="02020603050405020304" pitchFamily="18" charset="0"/>
                <a:cs typeface="Times New Roman" panose="02020603050405020304" pitchFamily="18" charset="0"/>
              </a:rPr>
              <a:t> be rearranged to give the linear relationship: </a:t>
            </a:r>
          </a:p>
          <a:p>
            <a:endParaRPr lang="en-US" dirty="0"/>
          </a:p>
          <a:p>
            <a:endParaRPr lang="en-US" dirty="0" smtClean="0"/>
          </a:p>
          <a:p>
            <a:endParaRPr lang="en-US" dirty="0" smtClean="0"/>
          </a:p>
          <a:p>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fld id="{97B6D529-6E76-471C-B893-CADC9B72EA4B}"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64</a:t>
            </a:fld>
            <a:endParaRPr lang="en-US">
              <a:solidFill>
                <a:prstClr val="black">
                  <a:tint val="75000"/>
                </a:prstClr>
              </a:solidFill>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704" y="3429000"/>
            <a:ext cx="280511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867400"/>
            <a:ext cx="1841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516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r>
              <a:rPr lang="en-US" sz="3600" b="1" dirty="0">
                <a:latin typeface="Times New Roman" panose="02020603050405020304" pitchFamily="18" charset="0"/>
                <a:cs typeface="Times New Roman" panose="02020603050405020304" pitchFamily="18" charset="0"/>
              </a:rPr>
              <a:t>Nomenclature of Enzymes </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628650" y="1143000"/>
            <a:ext cx="7886700" cy="5033963"/>
          </a:xfrm>
        </p:spPr>
        <p:txBody>
          <a:bodyPr>
            <a:normAutofit fontScale="92500" lnSpcReduction="20000"/>
          </a:bodyPr>
          <a:lstStyle/>
          <a:p>
            <a:pPr marL="0" indent="0">
              <a:buNone/>
            </a:pPr>
            <a:r>
              <a:rPr lang="en-US" dirty="0">
                <a:latin typeface="Times New Roman" panose="02020603050405020304" pitchFamily="18" charset="0"/>
                <a:cs typeface="Times New Roman" panose="02020603050405020304" pitchFamily="18" charset="0"/>
              </a:rPr>
              <a:t>Originally enzymes were given non-descriptive names such as:</a:t>
            </a:r>
          </a:p>
          <a:p>
            <a:r>
              <a:rPr lang="en-US" u="sng" dirty="0" smtClean="0">
                <a:latin typeface="Times New Roman" panose="02020603050405020304" pitchFamily="18" charset="0"/>
                <a:cs typeface="Times New Roman" panose="02020603050405020304" pitchFamily="18" charset="0"/>
              </a:rPr>
              <a:t>Rennin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curding of milk to start cheese-making process</a:t>
            </a:r>
          </a:p>
          <a:p>
            <a:r>
              <a:rPr lang="en-US" u="sng" dirty="0" smtClean="0">
                <a:latin typeface="Times New Roman" panose="02020603050405020304" pitchFamily="18" charset="0"/>
                <a:cs typeface="Times New Roman" panose="02020603050405020304" pitchFamily="18" charset="0"/>
              </a:rPr>
              <a:t>pepsin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hydrolyzes proteins at acidic pH  </a:t>
            </a:r>
          </a:p>
          <a:p>
            <a:pPr marL="0" indent="0">
              <a:buNone/>
            </a:pPr>
            <a:r>
              <a:rPr lang="en-US" b="1" dirty="0">
                <a:latin typeface="Times New Roman" panose="02020603050405020304" pitchFamily="18" charset="0"/>
                <a:cs typeface="Times New Roman" panose="02020603050405020304" pitchFamily="18" charset="0"/>
              </a:rPr>
              <a:t>Name of substrate + ase</a:t>
            </a:r>
          </a:p>
          <a:p>
            <a:r>
              <a:rPr lang="en-US" u="sng" dirty="0">
                <a:latin typeface="Times New Roman" panose="02020603050405020304" pitchFamily="18" charset="0"/>
                <a:cs typeface="Times New Roman" panose="02020603050405020304" pitchFamily="18" charset="0"/>
              </a:rPr>
              <a:t>lactase</a:t>
            </a:r>
            <a:r>
              <a:rPr lang="en-US" dirty="0">
                <a:latin typeface="Times New Roman" panose="02020603050405020304" pitchFamily="18" charset="0"/>
                <a:cs typeface="Times New Roman" panose="02020603050405020304" pitchFamily="18" charset="0"/>
              </a:rPr>
              <a:t>       lactose  </a:t>
            </a:r>
            <a:r>
              <a:rPr lang="en-US" dirty="0" smtClean="0">
                <a:latin typeface="Times New Roman" panose="02020603050405020304" pitchFamily="18" charset="0"/>
                <a:cs typeface="Times New Roman" panose="02020603050405020304" pitchFamily="18" charset="0"/>
              </a:rPr>
              <a:t>→ glucose </a:t>
            </a:r>
            <a:r>
              <a:rPr lang="en-US" dirty="0">
                <a:latin typeface="Times New Roman" panose="02020603050405020304" pitchFamily="18" charset="0"/>
                <a:cs typeface="Times New Roman" panose="02020603050405020304" pitchFamily="18" charset="0"/>
              </a:rPr>
              <a:t>+ galactose</a:t>
            </a:r>
          </a:p>
          <a:p>
            <a:r>
              <a:rPr lang="en-US" u="sng" dirty="0">
                <a:latin typeface="Times New Roman" panose="02020603050405020304" pitchFamily="18" charset="0"/>
                <a:cs typeface="Times New Roman" panose="02020603050405020304" pitchFamily="18" charset="0"/>
              </a:rPr>
              <a:t>Maltase</a:t>
            </a:r>
            <a:r>
              <a:rPr lang="en-US" dirty="0">
                <a:latin typeface="Times New Roman" panose="02020603050405020304" pitchFamily="18" charset="0"/>
                <a:cs typeface="Times New Roman" panose="02020603050405020304" pitchFamily="18" charset="0"/>
              </a:rPr>
              <a:t>      maltose → glucose</a:t>
            </a:r>
          </a:p>
          <a:p>
            <a:r>
              <a:rPr lang="en-US" u="sng" dirty="0" smtClean="0">
                <a:latin typeface="Times New Roman" panose="02020603050405020304" pitchFamily="18" charset="0"/>
                <a:cs typeface="Times New Roman" panose="02020603050405020304" pitchFamily="18" charset="0"/>
              </a:rPr>
              <a:t>Urease</a:t>
            </a:r>
            <a:r>
              <a:rPr lang="en-US" dirty="0" smtClean="0">
                <a:latin typeface="Times New Roman" panose="02020603050405020304" pitchFamily="18" charset="0"/>
                <a:cs typeface="Times New Roman" panose="02020603050405020304" pitchFamily="18" charset="0"/>
              </a:rPr>
              <a:t>        urea + H</a:t>
            </a:r>
            <a:r>
              <a:rPr lang="en-US" baseline="-25000" dirty="0" smtClean="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O  </a:t>
            </a:r>
            <a:r>
              <a:rPr lang="en-US" dirty="0" smtClean="0">
                <a:latin typeface="Times New Roman" panose="02020603050405020304" pitchFamily="18" charset="0"/>
                <a:cs typeface="Times New Roman" panose="02020603050405020304" pitchFamily="18" charset="0"/>
              </a:rPr>
              <a:t>→ 2NH3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CO2</a:t>
            </a:r>
          </a:p>
          <a:p>
            <a:pPr marL="0" indent="0">
              <a:buNone/>
            </a:pPr>
            <a:r>
              <a:rPr lang="en-US" b="1" dirty="0" smtClean="0">
                <a:latin typeface="Times New Roman" panose="02020603050405020304" pitchFamily="18" charset="0"/>
                <a:cs typeface="Times New Roman" panose="02020603050405020304" pitchFamily="18" charset="0"/>
              </a:rPr>
              <a:t>Reaction </a:t>
            </a:r>
            <a:r>
              <a:rPr lang="en-US" b="1" dirty="0">
                <a:latin typeface="Times New Roman" panose="02020603050405020304" pitchFamily="18" charset="0"/>
                <a:cs typeface="Times New Roman" panose="02020603050405020304" pitchFamily="18" charset="0"/>
              </a:rPr>
              <a:t>which is catalyzed + ase</a:t>
            </a:r>
          </a:p>
          <a:p>
            <a:r>
              <a:rPr lang="en-US" dirty="0">
                <a:latin typeface="Times New Roman" panose="02020603050405020304" pitchFamily="18" charset="0"/>
                <a:cs typeface="Times New Roman" panose="02020603050405020304" pitchFamily="18" charset="0"/>
              </a:rPr>
              <a:t>alcohol dehydrogenase  ethanol + NAD+ → acetaldehyde + NADH2</a:t>
            </a:r>
          </a:p>
          <a:p>
            <a:r>
              <a:rPr lang="en-US" dirty="0">
                <a:latin typeface="Times New Roman" panose="02020603050405020304" pitchFamily="18" charset="0"/>
                <a:cs typeface="Times New Roman" panose="02020603050405020304" pitchFamily="18" charset="0"/>
              </a:rPr>
              <a:t>glucose isomerase          glucose → fructose</a:t>
            </a:r>
          </a:p>
          <a:p>
            <a:endParaRPr lang="en-US" dirty="0"/>
          </a:p>
        </p:txBody>
      </p:sp>
      <p:sp>
        <p:nvSpPr>
          <p:cNvPr id="4" name="Date Placeholder 3"/>
          <p:cNvSpPr>
            <a:spLocks noGrp="1"/>
          </p:cNvSpPr>
          <p:nvPr>
            <p:ph type="dt" sz="half" idx="10"/>
          </p:nvPr>
        </p:nvSpPr>
        <p:spPr/>
        <p:txBody>
          <a:bodyPr/>
          <a:lstStyle/>
          <a:p>
            <a:fld id="{97B6D529-6E76-471C-B893-CADC9B72EA4B}"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3250269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anose="02020603050405020304" pitchFamily="18" charset="0"/>
                <a:cs typeface="Times New Roman" panose="02020603050405020304" pitchFamily="18" charset="0"/>
              </a:rPr>
              <a:t>cont.…..</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371600"/>
            <a:ext cx="7886700" cy="5029200"/>
          </a:xfrm>
        </p:spPr>
        <p:txBody>
          <a:bodyPr>
            <a:normAutofit fontScale="40000" lnSpcReduction="20000"/>
          </a:bodyPr>
          <a:lstStyle/>
          <a:p>
            <a:r>
              <a:rPr lang="en-US" sz="5900" dirty="0" smtClean="0">
                <a:latin typeface="Times New Roman" panose="02020603050405020304" pitchFamily="18" charset="0"/>
                <a:cs typeface="Times New Roman" panose="02020603050405020304" pitchFamily="18" charset="0"/>
              </a:rPr>
              <a:t>This system generated confusion as more enzyme were formed</a:t>
            </a:r>
          </a:p>
          <a:p>
            <a:r>
              <a:rPr lang="en-US" sz="5900" dirty="0" smtClean="0">
                <a:latin typeface="Times New Roman" panose="02020603050405020304" pitchFamily="18" charset="0"/>
                <a:cs typeface="Times New Roman" panose="02020603050405020304" pitchFamily="18" charset="0"/>
              </a:rPr>
              <a:t>The new system categorized all enzymes into six major classes.</a:t>
            </a:r>
          </a:p>
          <a:p>
            <a:pPr marL="342900" lvl="0" indent="-342900" fontAlgn="base">
              <a:spcBef>
                <a:spcPct val="20000"/>
              </a:spcBef>
              <a:spcAft>
                <a:spcPct val="0"/>
              </a:spcAft>
              <a:buClr>
                <a:srgbClr val="330066"/>
              </a:buClr>
              <a:buSzPct val="70000"/>
              <a:buFont typeface="Wingdings" pitchFamily="2" charset="2"/>
              <a:buChar char="l"/>
            </a:pPr>
            <a:r>
              <a:rPr lang="nl-BE" sz="5900" kern="0" dirty="0">
                <a:solidFill>
                  <a:srgbClr val="000000"/>
                </a:solidFill>
                <a:latin typeface="Times New Roman" panose="02020603050405020304" pitchFamily="18" charset="0"/>
                <a:cs typeface="Times New Roman" panose="02020603050405020304" pitchFamily="18" charset="0"/>
              </a:rPr>
              <a:t>EC </a:t>
            </a:r>
            <a:r>
              <a:rPr lang="nl-BE" sz="5900" kern="0" dirty="0">
                <a:solidFill>
                  <a:srgbClr val="FF3300"/>
                </a:solidFill>
                <a:latin typeface="Times New Roman" panose="02020603050405020304" pitchFamily="18" charset="0"/>
                <a:cs typeface="Times New Roman" panose="02020603050405020304" pitchFamily="18" charset="0"/>
              </a:rPr>
              <a:t>1.</a:t>
            </a:r>
            <a:r>
              <a:rPr lang="nl-BE" sz="5900" kern="0" dirty="0">
                <a:solidFill>
                  <a:srgbClr val="33CC33"/>
                </a:solidFill>
                <a:latin typeface="Times New Roman" panose="02020603050405020304" pitchFamily="18" charset="0"/>
                <a:cs typeface="Times New Roman" panose="02020603050405020304" pitchFamily="18" charset="0"/>
              </a:rPr>
              <a:t>1.1</a:t>
            </a:r>
            <a:r>
              <a:rPr lang="nl-BE" sz="5900" kern="0" dirty="0">
                <a:solidFill>
                  <a:srgbClr val="000000"/>
                </a:solidFill>
                <a:latin typeface="Times New Roman" panose="02020603050405020304" pitchFamily="18" charset="0"/>
                <a:cs typeface="Times New Roman" panose="02020603050405020304" pitchFamily="18" charset="0"/>
              </a:rPr>
              <a:t>.</a:t>
            </a:r>
            <a:r>
              <a:rPr lang="nl-BE" sz="5900" kern="0" dirty="0">
                <a:solidFill>
                  <a:srgbClr val="6600FF"/>
                </a:solidFill>
                <a:latin typeface="Times New Roman" panose="02020603050405020304" pitchFamily="18" charset="0"/>
                <a:cs typeface="Times New Roman" panose="02020603050405020304" pitchFamily="18" charset="0"/>
              </a:rPr>
              <a:t>1</a:t>
            </a:r>
          </a:p>
          <a:p>
            <a:pPr marL="692150" lvl="1" indent="-347663" fontAlgn="base">
              <a:spcBef>
                <a:spcPct val="20000"/>
              </a:spcBef>
              <a:spcAft>
                <a:spcPct val="0"/>
              </a:spcAft>
              <a:buClr>
                <a:srgbClr val="669999"/>
              </a:buClr>
              <a:buSzPct val="70000"/>
              <a:buFont typeface="Wingdings" pitchFamily="2" charset="2"/>
              <a:buChar char="l"/>
            </a:pPr>
            <a:r>
              <a:rPr lang="nl-BE" sz="5900" kern="0" dirty="0">
                <a:solidFill>
                  <a:srgbClr val="000000"/>
                </a:solidFill>
                <a:latin typeface="Times New Roman" panose="02020603050405020304" pitchFamily="18" charset="0"/>
                <a:cs typeface="Times New Roman" panose="02020603050405020304" pitchFamily="18" charset="0"/>
              </a:rPr>
              <a:t>Enzyme Commission</a:t>
            </a:r>
          </a:p>
          <a:p>
            <a:pPr marL="692150" lvl="1" indent="-347663" fontAlgn="base">
              <a:spcBef>
                <a:spcPct val="20000"/>
              </a:spcBef>
              <a:spcAft>
                <a:spcPct val="0"/>
              </a:spcAft>
              <a:buClr>
                <a:srgbClr val="669999"/>
              </a:buClr>
              <a:buSzPct val="70000"/>
              <a:buFont typeface="Wingdings" pitchFamily="2" charset="2"/>
              <a:buChar char="l"/>
            </a:pPr>
            <a:r>
              <a:rPr lang="nl-NL" sz="5900" b="1" kern="0" dirty="0">
                <a:solidFill>
                  <a:srgbClr val="FF3300"/>
                </a:solidFill>
                <a:latin typeface="Times New Roman" panose="02020603050405020304" pitchFamily="18" charset="0"/>
                <a:cs typeface="Times New Roman" panose="02020603050405020304" pitchFamily="18" charset="0"/>
              </a:rPr>
              <a:t>First No</a:t>
            </a:r>
            <a:r>
              <a:rPr lang="nl-NL" sz="5900" kern="0" dirty="0">
                <a:solidFill>
                  <a:srgbClr val="FF3300"/>
                </a:solidFill>
                <a:latin typeface="Times New Roman" panose="02020603050405020304" pitchFamily="18" charset="0"/>
                <a:cs typeface="Times New Roman" panose="02020603050405020304" pitchFamily="18" charset="0"/>
              </a:rPr>
              <a:t> indicates main class of reaction.</a:t>
            </a:r>
          </a:p>
          <a:p>
            <a:pPr marL="692150" lvl="1" indent="-347663" fontAlgn="base">
              <a:spcBef>
                <a:spcPct val="20000"/>
              </a:spcBef>
              <a:spcAft>
                <a:spcPct val="0"/>
              </a:spcAft>
              <a:buClr>
                <a:srgbClr val="669999"/>
              </a:buClr>
              <a:buSzPct val="70000"/>
              <a:buFont typeface="Wingdings" pitchFamily="2" charset="2"/>
              <a:buChar char="l"/>
            </a:pPr>
            <a:r>
              <a:rPr lang="nl-NL" sz="5900" b="1" kern="0" dirty="0">
                <a:solidFill>
                  <a:srgbClr val="99CC00"/>
                </a:solidFill>
                <a:latin typeface="Times New Roman" panose="02020603050405020304" pitchFamily="18" charset="0"/>
                <a:cs typeface="Times New Roman" panose="02020603050405020304" pitchFamily="18" charset="0"/>
              </a:rPr>
              <a:t>Second No</a:t>
            </a:r>
            <a:r>
              <a:rPr lang="nl-NL" sz="5900" kern="0" dirty="0">
                <a:solidFill>
                  <a:srgbClr val="99CC00"/>
                </a:solidFill>
                <a:latin typeface="Times New Roman" panose="02020603050405020304" pitchFamily="18" charset="0"/>
                <a:cs typeface="Times New Roman" panose="02020603050405020304" pitchFamily="18" charset="0"/>
              </a:rPr>
              <a:t> indicates subclass. </a:t>
            </a:r>
            <a:r>
              <a:rPr lang="nl-NL" sz="5900" b="1" kern="0" dirty="0">
                <a:solidFill>
                  <a:srgbClr val="99CC00"/>
                </a:solidFill>
                <a:latin typeface="Times New Roman" panose="02020603050405020304" pitchFamily="18" charset="0"/>
                <a:cs typeface="Times New Roman" panose="02020603050405020304" pitchFamily="18" charset="0"/>
              </a:rPr>
              <a:t>Third No</a:t>
            </a:r>
            <a:r>
              <a:rPr lang="nl-NL" sz="5900" kern="0" dirty="0">
                <a:solidFill>
                  <a:srgbClr val="99CC00"/>
                </a:solidFill>
                <a:latin typeface="Times New Roman" panose="02020603050405020304" pitchFamily="18" charset="0"/>
                <a:cs typeface="Times New Roman" panose="02020603050405020304" pitchFamily="18" charset="0"/>
              </a:rPr>
              <a:t> indicates sub-subclass.</a:t>
            </a:r>
          </a:p>
          <a:p>
            <a:pPr marL="692150" lvl="1" indent="-347663" fontAlgn="base">
              <a:spcBef>
                <a:spcPct val="20000"/>
              </a:spcBef>
              <a:spcAft>
                <a:spcPct val="0"/>
              </a:spcAft>
              <a:buClr>
                <a:srgbClr val="669999"/>
              </a:buClr>
              <a:buSzPct val="70000"/>
              <a:buFont typeface="Wingdings" pitchFamily="2" charset="2"/>
              <a:buChar char="l"/>
            </a:pPr>
            <a:r>
              <a:rPr lang="nl-NL" sz="5900" b="1" kern="0" dirty="0">
                <a:solidFill>
                  <a:srgbClr val="6600FF"/>
                </a:solidFill>
                <a:latin typeface="Times New Roman" panose="02020603050405020304" pitchFamily="18" charset="0"/>
                <a:cs typeface="Times New Roman" panose="02020603050405020304" pitchFamily="18" charset="0"/>
              </a:rPr>
              <a:t>Fourth No</a:t>
            </a:r>
            <a:r>
              <a:rPr lang="nl-NL" sz="5900" kern="0" dirty="0">
                <a:solidFill>
                  <a:srgbClr val="6600FF"/>
                </a:solidFill>
                <a:latin typeface="Times New Roman" panose="02020603050405020304" pitchFamily="18" charset="0"/>
                <a:cs typeface="Times New Roman" panose="02020603050405020304" pitchFamily="18" charset="0"/>
              </a:rPr>
              <a:t> is serial number of the enzyme in its particular subclass</a:t>
            </a:r>
            <a:r>
              <a:rPr lang="nl-NL" sz="5900" kern="0" dirty="0" smtClean="0">
                <a:solidFill>
                  <a:srgbClr val="000000"/>
                </a:solidFill>
                <a:latin typeface="Times New Roman" panose="02020603050405020304" pitchFamily="18" charset="0"/>
                <a:cs typeface="Times New Roman" panose="02020603050405020304" pitchFamily="18" charset="0"/>
              </a:rPr>
              <a:t>.</a:t>
            </a:r>
          </a:p>
          <a:p>
            <a:pPr marL="234950" indent="-347663" fontAlgn="base">
              <a:spcBef>
                <a:spcPct val="20000"/>
              </a:spcBef>
              <a:spcAft>
                <a:spcPct val="0"/>
              </a:spcAft>
              <a:buClr>
                <a:srgbClr val="669999"/>
              </a:buClr>
              <a:buSzPct val="70000"/>
              <a:buFont typeface="Wingdings" pitchFamily="2" charset="2"/>
              <a:buChar char="l"/>
            </a:pPr>
            <a:r>
              <a:rPr lang="en-US" sz="5900" kern="0" dirty="0" smtClean="0">
                <a:solidFill>
                  <a:srgbClr val="000000"/>
                </a:solidFill>
                <a:latin typeface="Times New Roman" panose="02020603050405020304" pitchFamily="18" charset="0"/>
                <a:cs typeface="Times New Roman" panose="02020603050405020304" pitchFamily="18" charset="0"/>
              </a:rPr>
              <a:t>Organism </a:t>
            </a:r>
            <a:r>
              <a:rPr lang="en-US" sz="5900" kern="0" dirty="0">
                <a:solidFill>
                  <a:srgbClr val="000000"/>
                </a:solidFill>
                <a:latin typeface="Times New Roman" panose="02020603050405020304" pitchFamily="18" charset="0"/>
                <a:cs typeface="Times New Roman" panose="02020603050405020304" pitchFamily="18" charset="0"/>
              </a:rPr>
              <a:t>of origin is always indicated</a:t>
            </a:r>
          </a:p>
          <a:p>
            <a:pPr marL="234950" indent="-347663" fontAlgn="base">
              <a:spcBef>
                <a:spcPct val="20000"/>
              </a:spcBef>
              <a:spcAft>
                <a:spcPct val="0"/>
              </a:spcAft>
              <a:buClr>
                <a:srgbClr val="669999"/>
              </a:buClr>
              <a:buSzPct val="70000"/>
              <a:buFont typeface="Wingdings" pitchFamily="2" charset="2"/>
              <a:buChar char="l"/>
            </a:pPr>
            <a:r>
              <a:rPr lang="nl-BE" sz="5900" dirty="0">
                <a:latin typeface="Times New Roman" panose="02020603050405020304" pitchFamily="18" charset="0"/>
                <a:cs typeface="Times New Roman" panose="02020603050405020304" pitchFamily="18" charset="0"/>
              </a:rPr>
              <a:t>Not all enzymes with EC number are active under the same condition</a:t>
            </a:r>
          </a:p>
          <a:p>
            <a:pPr marL="0" indent="0" fontAlgn="base">
              <a:spcBef>
                <a:spcPct val="20000"/>
              </a:spcBef>
              <a:spcAft>
                <a:spcPct val="0"/>
              </a:spcAft>
              <a:buClr>
                <a:srgbClr val="669999"/>
              </a:buClr>
              <a:buSzPct val="70000"/>
              <a:buNone/>
            </a:pPr>
            <a:r>
              <a:rPr lang="nl-NL" sz="4500" kern="0" dirty="0" smtClean="0">
                <a:solidFill>
                  <a:srgbClr val="000000"/>
                </a:solidFill>
                <a:latin typeface="Times New Roman" panose="02020603050405020304" pitchFamily="18" charset="0"/>
                <a:cs typeface="Times New Roman" panose="02020603050405020304" pitchFamily="18" charset="0"/>
              </a:rPr>
              <a:t> </a:t>
            </a:r>
            <a:endParaRPr lang="nl-BE" sz="4500" kern="0" dirty="0">
              <a:solidFill>
                <a:srgbClr val="000000"/>
              </a:solidFill>
              <a:latin typeface="Times New Roman" panose="02020603050405020304" pitchFamily="18" charset="0"/>
              <a:cs typeface="Times New Roman" panose="02020603050405020304" pitchFamily="18" charset="0"/>
            </a:endParaRPr>
          </a:p>
          <a:p>
            <a:pPr marL="342900" lvl="0" indent="-342900" fontAlgn="base">
              <a:spcBef>
                <a:spcPct val="20000"/>
              </a:spcBef>
              <a:spcAft>
                <a:spcPct val="0"/>
              </a:spcAft>
              <a:buClr>
                <a:srgbClr val="330066"/>
              </a:buClr>
              <a:buSzPct val="70000"/>
              <a:buFont typeface="Wingdings" pitchFamily="2" charset="2"/>
              <a:buChar char="l"/>
            </a:pPr>
            <a:endParaRPr lang="nl-BE" sz="2400" kern="0" dirty="0">
              <a:solidFill>
                <a:srgbClr val="000000"/>
              </a:solidFill>
              <a:latin typeface="Arial"/>
            </a:endParaRPr>
          </a:p>
          <a:p>
            <a:endParaRPr lang="en-US" dirty="0" smtClean="0"/>
          </a:p>
          <a:p>
            <a:endParaRPr lang="en-US" dirty="0"/>
          </a:p>
        </p:txBody>
      </p:sp>
      <p:sp>
        <p:nvSpPr>
          <p:cNvPr id="4" name="Date Placeholder 3"/>
          <p:cNvSpPr>
            <a:spLocks noGrp="1"/>
          </p:cNvSpPr>
          <p:nvPr>
            <p:ph type="dt" sz="half" idx="10"/>
          </p:nvPr>
        </p:nvSpPr>
        <p:spPr/>
        <p:txBody>
          <a:bodyPr/>
          <a:lstStyle/>
          <a:p>
            <a:fld id="{97B6D529-6E76-471C-B893-CADC9B72EA4B}" type="datetime1">
              <a:rPr lang="en-US" smtClean="0">
                <a:solidFill>
                  <a:prstClr val="black">
                    <a:tint val="75000"/>
                  </a:prstClr>
                </a:solidFill>
              </a:rPr>
              <a:t>5/2/2020</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2744008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anose="02020603050405020304" pitchFamily="18" charset="0"/>
                <a:cs typeface="Times New Roman" panose="02020603050405020304" pitchFamily="18" charset="0"/>
              </a:rPr>
              <a:t>Cont.…..</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1. Oxidoreductases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catalyse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oxidn</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redn</a:t>
            </a:r>
            <a:r>
              <a:rPr lang="en-US" dirty="0">
                <a:latin typeface="Times New Roman" panose="02020603050405020304" pitchFamily="18" charset="0"/>
                <a:cs typeface="Times New Roman" panose="02020603050405020304" pitchFamily="18" charset="0"/>
              </a:rPr>
              <a:t> reactions.</a:t>
            </a:r>
          </a:p>
          <a:p>
            <a:r>
              <a:rPr lang="en-US" b="1" dirty="0">
                <a:latin typeface="Times New Roman" panose="02020603050405020304" pitchFamily="18" charset="0"/>
                <a:cs typeface="Times New Roman" panose="02020603050405020304" pitchFamily="18" charset="0"/>
              </a:rPr>
              <a:t>2. Transferases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catalyse</a:t>
            </a:r>
            <a:r>
              <a:rPr lang="en-US" dirty="0">
                <a:latin typeface="Times New Roman" panose="02020603050405020304" pitchFamily="18" charset="0"/>
                <a:cs typeface="Times New Roman" panose="02020603050405020304" pitchFamily="18" charset="0"/>
              </a:rPr>
              <a:t> group-transfer reactions.</a:t>
            </a:r>
          </a:p>
          <a:p>
            <a:r>
              <a:rPr lang="en-US" b="1" dirty="0">
                <a:latin typeface="Times New Roman" panose="02020603050405020304" pitchFamily="18" charset="0"/>
                <a:cs typeface="Times New Roman" panose="02020603050405020304" pitchFamily="18" charset="0"/>
              </a:rPr>
              <a:t>3. Hydrolases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catalyse</a:t>
            </a:r>
            <a:r>
              <a:rPr lang="en-US" dirty="0">
                <a:latin typeface="Times New Roman" panose="02020603050405020304" pitchFamily="18" charset="0"/>
                <a:cs typeface="Times New Roman" panose="02020603050405020304" pitchFamily="18" charset="0"/>
              </a:rPr>
              <a:t> hydrolytic reactions.</a:t>
            </a:r>
          </a:p>
          <a:p>
            <a:r>
              <a:rPr lang="en-US" b="1" dirty="0">
                <a:latin typeface="Times New Roman" panose="02020603050405020304" pitchFamily="18" charset="0"/>
                <a:cs typeface="Times New Roman" panose="02020603050405020304" pitchFamily="18" charset="0"/>
              </a:rPr>
              <a:t>4. Lyases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catalyse</a:t>
            </a:r>
            <a:r>
              <a:rPr lang="en-US" dirty="0">
                <a:latin typeface="Times New Roman" panose="02020603050405020304" pitchFamily="18" charset="0"/>
                <a:cs typeface="Times New Roman" panose="02020603050405020304" pitchFamily="18" charset="0"/>
              </a:rPr>
              <a:t> addition groups to double bonds.</a:t>
            </a:r>
          </a:p>
          <a:p>
            <a:r>
              <a:rPr lang="en-US" b="1" dirty="0">
                <a:latin typeface="Times New Roman" panose="02020603050405020304" pitchFamily="18" charset="0"/>
                <a:cs typeface="Times New Roman" panose="02020603050405020304" pitchFamily="18" charset="0"/>
              </a:rPr>
              <a:t>5. Isomerases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catalyse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isomerisation</a:t>
            </a:r>
            <a:r>
              <a:rPr lang="en-US" dirty="0">
                <a:latin typeface="Times New Roman" panose="02020603050405020304" pitchFamily="18" charset="0"/>
                <a:cs typeface="Times New Roman" panose="02020603050405020304" pitchFamily="18" charset="0"/>
              </a:rPr>
              <a:t> reactions.</a:t>
            </a:r>
          </a:p>
          <a:p>
            <a:r>
              <a:rPr lang="en-US" b="1" dirty="0">
                <a:latin typeface="Times New Roman" panose="02020603050405020304" pitchFamily="18" charset="0"/>
                <a:cs typeface="Times New Roman" panose="02020603050405020304" pitchFamily="18" charset="0"/>
              </a:rPr>
              <a:t>6. Ligases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catalyse</a:t>
            </a:r>
            <a:r>
              <a:rPr lang="en-US" dirty="0">
                <a:latin typeface="Times New Roman" panose="02020603050405020304" pitchFamily="18" charset="0"/>
                <a:cs typeface="Times New Roman" panose="02020603050405020304" pitchFamily="18" charset="0"/>
              </a:rPr>
              <a:t> condensation of two molecules (coupled with cleavage of ATP, GTP etc.)</a:t>
            </a: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97B6D529-6E76-471C-B893-CADC9B72EA4B}"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1345166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3680</TotalTime>
  <Words>2769</Words>
  <Application>Microsoft Office PowerPoint</Application>
  <PresentationFormat>On-screen Show (4:3)</PresentationFormat>
  <Paragraphs>453</Paragraphs>
  <Slides>64</Slides>
  <Notes>0</Notes>
  <HiddenSlides>6</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64</vt:i4>
      </vt:variant>
    </vt:vector>
  </HeadingPairs>
  <TitlesOfParts>
    <vt:vector size="70" baseType="lpstr">
      <vt:lpstr>Office Theme</vt:lpstr>
      <vt:lpstr>1_Office Theme</vt:lpstr>
      <vt:lpstr>Default Design</vt:lpstr>
      <vt:lpstr>1_Default Design</vt:lpstr>
      <vt:lpstr>2_Default Design</vt:lpstr>
      <vt:lpstr>Equation</vt:lpstr>
      <vt:lpstr>PowerPoint Presentation</vt:lpstr>
      <vt:lpstr>contents</vt:lpstr>
      <vt:lpstr>Introduction</vt:lpstr>
      <vt:lpstr>Enzyme structure</vt:lpstr>
      <vt:lpstr>The Active site</vt:lpstr>
      <vt:lpstr>The substrate</vt:lpstr>
      <vt:lpstr>Nomenclature of Enzymes  </vt:lpstr>
      <vt:lpstr>cont.…..</vt:lpstr>
      <vt:lpstr>Cont.…..</vt:lpstr>
      <vt:lpstr>Cont.………</vt:lpstr>
      <vt:lpstr>How enzyme work</vt:lpstr>
      <vt:lpstr>Reaction pathway</vt:lpstr>
      <vt:lpstr>How can reactions go faster</vt:lpstr>
      <vt:lpstr>An Enzyme controlled Pathway</vt:lpstr>
      <vt:lpstr>Enzyme Kinetics </vt:lpstr>
      <vt:lpstr>Enzyme Kinetics </vt:lpstr>
      <vt:lpstr>PowerPoint Presentation</vt:lpstr>
      <vt:lpstr>PowerPoint Presentation</vt:lpstr>
      <vt:lpstr>Enzyme kinetics</vt:lpstr>
      <vt:lpstr>PowerPoint Presentation</vt:lpstr>
      <vt:lpstr>PowerPoint Presentation</vt:lpstr>
      <vt:lpstr>PowerPoint Presentation</vt:lpstr>
      <vt:lpstr>Michaelis-Menten</vt:lpstr>
      <vt:lpstr>PowerPoint Presentation</vt:lpstr>
      <vt:lpstr>Michaelis-Menten</vt:lpstr>
      <vt:lpstr>Michaelis-Menten</vt:lpstr>
      <vt:lpstr>Michaelis-Menten</vt:lpstr>
      <vt:lpstr>The significance of KM</vt:lpstr>
      <vt:lpstr>PowerPoint Presentation</vt:lpstr>
      <vt:lpstr>PowerPoint Presentation</vt:lpstr>
      <vt:lpstr>PowerPoint Presentation</vt:lpstr>
      <vt:lpstr>Briggs-Haldane </vt:lpstr>
      <vt:lpstr>Briggs-Haldane</vt:lpstr>
      <vt:lpstr>Briggs-Haldane</vt:lpstr>
      <vt:lpstr>Comparison of the Two Approaches</vt:lpstr>
      <vt:lpstr>PowerPoint Presentation</vt:lpstr>
      <vt:lpstr>PowerPoint Presentation</vt:lpstr>
      <vt:lpstr>PowerPoint Presentation</vt:lpstr>
      <vt:lpstr>Recap</vt:lpstr>
      <vt:lpstr>What are enzymes?</vt:lpstr>
      <vt:lpstr>Function of Enzymes</vt:lpstr>
      <vt:lpstr>Characteristics of Enzymes</vt:lpstr>
      <vt:lpstr>Naming of Enzyme</vt:lpstr>
      <vt:lpstr>Mode of Action </vt:lpstr>
      <vt:lpstr>Enzyme kinetics</vt:lpstr>
      <vt:lpstr>Comparison of the Two Approaches</vt:lpstr>
      <vt:lpstr>The theoretical maximal velocity</vt:lpstr>
      <vt:lpstr>The meaning of KM</vt:lpstr>
      <vt:lpstr>Experimentally Determining Rate Parameters for  Michaelis-Menten Type Kinetics. </vt:lpstr>
      <vt:lpstr>Determination of Vm and Km from initial-rate experiments. </vt:lpstr>
      <vt:lpstr>PowerPoint Presentation</vt:lpstr>
      <vt:lpstr>Cont.…</vt:lpstr>
      <vt:lpstr>Lineweaver-Burk Plot (Double-Reciprocal Plot)  </vt:lpstr>
      <vt:lpstr>Lineweaver-Burk Plot (Double-Reciprocal Plot)  </vt:lpstr>
      <vt:lpstr>PowerPoint Presentation</vt:lpstr>
      <vt:lpstr>PowerPoint Presentation</vt:lpstr>
      <vt:lpstr>Eadie-Hofstee Plot</vt:lpstr>
      <vt:lpstr>Hanes-Woolf (Langmuir) Plot</vt:lpstr>
      <vt:lpstr>PowerPoint Presentation</vt:lpstr>
      <vt:lpstr>PowerPoint Presentation</vt:lpstr>
      <vt:lpstr>PowerPoint Presentation</vt:lpstr>
      <vt:lpstr> Enzyme Reactor with Simple Kinetics </vt:lpstr>
      <vt:lpstr>Continuous Stirred-Tank Reactor </vt:lpstr>
      <vt:lpstr>Continuous Stirred-Tank Reactor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tesfish</dc:creator>
  <cp:lastModifiedBy>User</cp:lastModifiedBy>
  <cp:revision>249</cp:revision>
  <cp:lastPrinted>2016-03-18T05:26:29Z</cp:lastPrinted>
  <dcterms:created xsi:type="dcterms:W3CDTF">2016-03-13T18:05:21Z</dcterms:created>
  <dcterms:modified xsi:type="dcterms:W3CDTF">2020-05-02T10:08:53Z</dcterms:modified>
</cp:coreProperties>
</file>