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55"/>
  </p:notesMasterIdLst>
  <p:sldIdLst>
    <p:sldId id="256" r:id="rId11"/>
    <p:sldId id="260" r:id="rId12"/>
    <p:sldId id="271" r:id="rId13"/>
    <p:sldId id="276" r:id="rId14"/>
    <p:sldId id="272" r:id="rId15"/>
    <p:sldId id="277" r:id="rId16"/>
    <p:sldId id="278" r:id="rId17"/>
    <p:sldId id="306" r:id="rId18"/>
    <p:sldId id="279" r:id="rId19"/>
    <p:sldId id="291" r:id="rId20"/>
    <p:sldId id="307" r:id="rId21"/>
    <p:sldId id="308" r:id="rId22"/>
    <p:sldId id="309" r:id="rId23"/>
    <p:sldId id="280" r:id="rId24"/>
    <p:sldId id="281" r:id="rId25"/>
    <p:sldId id="310" r:id="rId26"/>
    <p:sldId id="311" r:id="rId27"/>
    <p:sldId id="283" r:id="rId28"/>
    <p:sldId id="312" r:id="rId29"/>
    <p:sldId id="292" r:id="rId30"/>
    <p:sldId id="284" r:id="rId31"/>
    <p:sldId id="313" r:id="rId32"/>
    <p:sldId id="314" r:id="rId33"/>
    <p:sldId id="315" r:id="rId34"/>
    <p:sldId id="316" r:id="rId35"/>
    <p:sldId id="285" r:id="rId36"/>
    <p:sldId id="286" r:id="rId37"/>
    <p:sldId id="287" r:id="rId38"/>
    <p:sldId id="317" r:id="rId39"/>
    <p:sldId id="324" r:id="rId40"/>
    <p:sldId id="318" r:id="rId41"/>
    <p:sldId id="319" r:id="rId42"/>
    <p:sldId id="320" r:id="rId43"/>
    <p:sldId id="321" r:id="rId44"/>
    <p:sldId id="270" r:id="rId45"/>
    <p:sldId id="294" r:id="rId46"/>
    <p:sldId id="295" r:id="rId47"/>
    <p:sldId id="296" r:id="rId48"/>
    <p:sldId id="297" r:id="rId49"/>
    <p:sldId id="298" r:id="rId50"/>
    <p:sldId id="269" r:id="rId51"/>
    <p:sldId id="301" r:id="rId52"/>
    <p:sldId id="322" r:id="rId53"/>
    <p:sldId id="32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AC2EB-AF96-4A6B-AE77-4C9F03C02505}"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996CA-16ED-437A-AE93-F3C690FD72D8}" type="slidenum">
              <a:rPr lang="en-US" smtClean="0"/>
              <a:t>‹#›</a:t>
            </a:fld>
            <a:endParaRPr lang="en-US"/>
          </a:p>
        </p:txBody>
      </p:sp>
    </p:spTree>
    <p:extLst>
      <p:ext uri="{BB962C8B-B14F-4D97-AF65-F5344CB8AC3E}">
        <p14:creationId xmlns:p14="http://schemas.microsoft.com/office/powerpoint/2010/main" val="68500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Enzyme inhibition may be reversible or irreversible</a:t>
            </a:r>
            <a:endParaRPr lang="en-US" dirty="0"/>
          </a:p>
        </p:txBody>
      </p:sp>
      <p:sp>
        <p:nvSpPr>
          <p:cNvPr id="4" name="Slide Number Placeholder 3"/>
          <p:cNvSpPr>
            <a:spLocks noGrp="1"/>
          </p:cNvSpPr>
          <p:nvPr>
            <p:ph type="sldNum" sz="quarter" idx="10"/>
          </p:nvPr>
        </p:nvSpPr>
        <p:spPr/>
        <p:txBody>
          <a:bodyPr/>
          <a:lstStyle/>
          <a:p>
            <a:fld id="{055996CA-16ED-437A-AE93-F3C690FD72D8}" type="slidenum">
              <a:rPr lang="en-US" smtClean="0"/>
              <a:t>5</a:t>
            </a:fld>
            <a:endParaRPr lang="en-US"/>
          </a:p>
        </p:txBody>
      </p:sp>
    </p:spTree>
    <p:extLst>
      <p:ext uri="{BB962C8B-B14F-4D97-AF65-F5344CB8AC3E}">
        <p14:creationId xmlns:p14="http://schemas.microsoft.com/office/powerpoint/2010/main" val="7057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There is a structural similarity between the inhibitor and the substrate</a:t>
            </a:r>
          </a:p>
          <a:p>
            <a:endParaRPr lang="en-US" dirty="0"/>
          </a:p>
        </p:txBody>
      </p:sp>
      <p:sp>
        <p:nvSpPr>
          <p:cNvPr id="4" name="Slide Number Placeholder 3"/>
          <p:cNvSpPr>
            <a:spLocks noGrp="1"/>
          </p:cNvSpPr>
          <p:nvPr>
            <p:ph type="sldNum" sz="quarter" idx="10"/>
          </p:nvPr>
        </p:nvSpPr>
        <p:spPr/>
        <p:txBody>
          <a:bodyPr/>
          <a:lstStyle/>
          <a:p>
            <a:fld id="{055996CA-16ED-437A-AE93-F3C690FD72D8}" type="slidenum">
              <a:rPr lang="en-US" smtClean="0"/>
              <a:t>7</a:t>
            </a:fld>
            <a:endParaRPr lang="en-US"/>
          </a:p>
        </p:txBody>
      </p:sp>
    </p:spTree>
    <p:extLst>
      <p:ext uri="{BB962C8B-B14F-4D97-AF65-F5344CB8AC3E}">
        <p14:creationId xmlns:p14="http://schemas.microsoft.com/office/powerpoint/2010/main" val="218586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 of a reaction increases</a:t>
            </a:r>
            <a:endParaRPr lang="en-US" dirty="0"/>
          </a:p>
        </p:txBody>
      </p:sp>
      <p:sp>
        <p:nvSpPr>
          <p:cNvPr id="4" name="Slide Number Placeholder 3"/>
          <p:cNvSpPr>
            <a:spLocks noGrp="1"/>
          </p:cNvSpPr>
          <p:nvPr>
            <p:ph type="sldNum" sz="quarter" idx="10"/>
          </p:nvPr>
        </p:nvSpPr>
        <p:spPr/>
        <p:txBody>
          <a:bodyPr/>
          <a:lstStyle/>
          <a:p>
            <a:fld id="{055996CA-16ED-437A-AE93-F3C690FD72D8}" type="slidenum">
              <a:rPr lang="en-US" smtClean="0"/>
              <a:t>37</a:t>
            </a:fld>
            <a:endParaRPr lang="en-US"/>
          </a:p>
        </p:txBody>
      </p:sp>
    </p:spTree>
    <p:extLst>
      <p:ext uri="{BB962C8B-B14F-4D97-AF65-F5344CB8AC3E}">
        <p14:creationId xmlns:p14="http://schemas.microsoft.com/office/powerpoint/2010/main" val="357677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Denature=unfold(take on a different</a:t>
            </a:r>
            <a:r>
              <a:rPr lang="en-US" baseline="0" dirty="0" smtClean="0"/>
              <a:t> shape)</a:t>
            </a:r>
            <a:endParaRPr lang="en-US" dirty="0"/>
          </a:p>
        </p:txBody>
      </p:sp>
      <p:sp>
        <p:nvSpPr>
          <p:cNvPr id="4" name="Slide Number Placeholder 3"/>
          <p:cNvSpPr>
            <a:spLocks noGrp="1"/>
          </p:cNvSpPr>
          <p:nvPr>
            <p:ph type="sldNum" sz="quarter" idx="10"/>
          </p:nvPr>
        </p:nvSpPr>
        <p:spPr/>
        <p:txBody>
          <a:bodyPr/>
          <a:lstStyle/>
          <a:p>
            <a:fld id="{055996CA-16ED-437A-AE93-F3C690FD72D8}" type="slidenum">
              <a:rPr lang="en-US" smtClean="0"/>
              <a:t>40</a:t>
            </a:fld>
            <a:endParaRPr lang="en-US"/>
          </a:p>
        </p:txBody>
      </p:sp>
    </p:spTree>
    <p:extLst>
      <p:ext uri="{BB962C8B-B14F-4D97-AF65-F5344CB8AC3E}">
        <p14:creationId xmlns:p14="http://schemas.microsoft.com/office/powerpoint/2010/main" val="166673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175765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6708137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2113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4049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450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8919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693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5591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3166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8736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803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42814592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25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41D8D-5C57-43C3-B042-500D4A639346}"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8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82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932A1-E745-4D60-B74D-68C8D8CB763B}"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5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66C86-0091-4B67-BA27-CBFB7708BB19}"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41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64A99-0E8B-4B2E-8C18-C712DF9E8B81}" type="datetime1">
              <a:rPr lang="en-US" smtClean="0">
                <a:solidFill>
                  <a:prstClr val="black">
                    <a:tint val="75000"/>
                  </a:prstClr>
                </a:solidFill>
              </a:rPr>
              <a:p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39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3B578-045E-4F72-A9C1-B58B8ED2C437}" type="datetime1">
              <a:rPr lang="en-US" smtClean="0">
                <a:solidFill>
                  <a:prstClr val="black">
                    <a:tint val="75000"/>
                  </a:prstClr>
                </a:solidFill>
              </a:rPr>
              <a:p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375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78990-7B3C-47D2-88A5-CF5AAC584C6B}" type="datetime1">
              <a:rPr lang="en-US" smtClean="0">
                <a:solidFill>
                  <a:prstClr val="black">
                    <a:tint val="75000"/>
                  </a:prstClr>
                </a:solidFill>
              </a:rPr>
              <a:p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23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3D913-E8A2-4D08-A26A-31E917D94678}"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8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E665A-8DEA-40E1-AE78-61056274AC8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246754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EB694-31C4-4353-830E-CB2ACDDBA483}"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20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75145-2162-436F-8348-1505FA1D62D9}"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42CC3-60FA-4246-A72A-4C0CCDB40AC6}"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97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364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7306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0943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6838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15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595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924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E665A-8DEA-40E1-AE78-61056274AC8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645483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03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379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9732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632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388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52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167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38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5750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80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E665A-8DEA-40E1-AE78-61056274AC84}"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1092408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6921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503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195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9816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299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207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4199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6168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2573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58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E665A-8DEA-40E1-AE78-61056274AC84}"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2959350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39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363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506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242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32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2142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8691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3525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349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95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E665A-8DEA-40E1-AE78-61056274AC84}"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885491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551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7577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944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945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3449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01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770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925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5013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667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E665A-8DEA-40E1-AE78-61056274AC84}"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3707057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163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658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17992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193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833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10476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8924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2719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6867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527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E665A-8DEA-40E1-AE78-61056274AC84}"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3861286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54270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3413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488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41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0044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170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9474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6956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6917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6DF17-99A3-4328-933A-2945A8A553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84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E665A-8DEA-40E1-AE78-61056274AC84}"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D2055-727B-4A6B-B910-83A57C17AA65}" type="slidenum">
              <a:rPr lang="en-US" smtClean="0"/>
              <a:t>‹#›</a:t>
            </a:fld>
            <a:endParaRPr lang="en-US"/>
          </a:p>
        </p:txBody>
      </p:sp>
    </p:spTree>
    <p:extLst>
      <p:ext uri="{BB962C8B-B14F-4D97-AF65-F5344CB8AC3E}">
        <p14:creationId xmlns:p14="http://schemas.microsoft.com/office/powerpoint/2010/main" val="2139145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B860B2-82B0-4A76-86E7-5C411DFED7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209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FEFB50-3EAA-441E-AB47-B53931816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92889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940577-EB2A-4A99-A7FB-3C1B5AAAE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95373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5DC0E1-C67B-4D77-A322-57CBEF852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980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71C226-5DAC-45DA-9320-7CF6590636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89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C84DB5-D759-4BE5-ACFA-363CB3EB1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2481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C2A59-8CE3-4B26-A2A8-838ABFD6E8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64609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313081-A4EF-463D-86DC-1E013CE58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30937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7B5D0E-8327-473A-AEA3-E5313252BA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60245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89263-9AB6-4762-B17D-46E3B7A44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08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E665A-8DEA-40E1-AE78-61056274AC84}" type="datetimeFigureOut">
              <a:rPr lang="en-US" smtClean="0"/>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D2055-727B-4A6B-B910-83A57C17AA65}" type="slidenum">
              <a:rPr lang="en-US" smtClean="0"/>
              <a:t>‹#›</a:t>
            </a:fld>
            <a:endParaRPr lang="en-US"/>
          </a:p>
        </p:txBody>
      </p:sp>
    </p:spTree>
    <p:extLst>
      <p:ext uri="{BB962C8B-B14F-4D97-AF65-F5344CB8AC3E}">
        <p14:creationId xmlns:p14="http://schemas.microsoft.com/office/powerpoint/2010/main" val="31938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E665A-8DEA-40E1-AE78-61056274AC84}" type="datetimeFigureOut">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D2055-727B-4A6B-B910-83A57C17A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173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215B7-E05C-4197-BADE-18D10528EA2F}"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589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4840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671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04632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341805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313185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786919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0" fontAlgn="base" hangingPunct="0">
              <a:spcBef>
                <a:spcPct val="0"/>
              </a:spcBef>
              <a:spcAft>
                <a:spcPct val="0"/>
              </a:spcAft>
            </a:pPr>
            <a:endParaRPr lang="en-US" altLang="en-US" smtClean="0">
              <a:solidFill>
                <a:srgbClr val="000000"/>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0" fontAlgn="base" hangingPunct="0">
              <a:spcBef>
                <a:spcPct val="0"/>
              </a:spcBef>
              <a:spcAft>
                <a:spcPct val="0"/>
              </a:spcAft>
            </a:pPr>
            <a:fld id="{82226F12-4BB5-495A-846D-6124CD783E08}"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056901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8" charset="0"/>
        </a:defRPr>
      </a:lvl2pPr>
      <a:lvl3pPr algn="ctr" rtl="0" eaLnBrk="0" fontAlgn="base" hangingPunct="0">
        <a:spcBef>
          <a:spcPct val="0"/>
        </a:spcBef>
        <a:spcAft>
          <a:spcPct val="0"/>
        </a:spcAft>
        <a:defRPr sz="4400">
          <a:solidFill>
            <a:schemeClr val="tx2"/>
          </a:solidFill>
          <a:latin typeface="Times" pitchFamily="28" charset="0"/>
        </a:defRPr>
      </a:lvl3pPr>
      <a:lvl4pPr algn="ctr" rtl="0" eaLnBrk="0" fontAlgn="base" hangingPunct="0">
        <a:spcBef>
          <a:spcPct val="0"/>
        </a:spcBef>
        <a:spcAft>
          <a:spcPct val="0"/>
        </a:spcAft>
        <a:defRPr sz="4400">
          <a:solidFill>
            <a:schemeClr val="tx2"/>
          </a:solidFill>
          <a:latin typeface="Times" pitchFamily="28" charset="0"/>
        </a:defRPr>
      </a:lvl4pPr>
      <a:lvl5pPr algn="ctr" rtl="0" eaLnBrk="0" fontAlgn="base" hangingPunct="0">
        <a:spcBef>
          <a:spcPct val="0"/>
        </a:spcBef>
        <a:spcAft>
          <a:spcPct val="0"/>
        </a:spcAft>
        <a:defRPr sz="4400">
          <a:solidFill>
            <a:schemeClr val="tx2"/>
          </a:solidFill>
          <a:latin typeface="Times" pitchFamily="28" charset="0"/>
        </a:defRPr>
      </a:lvl5pPr>
      <a:lvl6pPr marL="457200" algn="ctr" rtl="0" eaLnBrk="0" fontAlgn="base" hangingPunct="0">
        <a:spcBef>
          <a:spcPct val="0"/>
        </a:spcBef>
        <a:spcAft>
          <a:spcPct val="0"/>
        </a:spcAft>
        <a:defRPr sz="4400">
          <a:solidFill>
            <a:schemeClr val="tx2"/>
          </a:solidFill>
          <a:latin typeface="Times" pitchFamily="28" charset="0"/>
        </a:defRPr>
      </a:lvl6pPr>
      <a:lvl7pPr marL="914400" algn="ctr" rtl="0" eaLnBrk="0" fontAlgn="base" hangingPunct="0">
        <a:spcBef>
          <a:spcPct val="0"/>
        </a:spcBef>
        <a:spcAft>
          <a:spcPct val="0"/>
        </a:spcAft>
        <a:defRPr sz="4400">
          <a:solidFill>
            <a:schemeClr val="tx2"/>
          </a:solidFill>
          <a:latin typeface="Times" pitchFamily="28" charset="0"/>
        </a:defRPr>
      </a:lvl7pPr>
      <a:lvl8pPr marL="1371600" algn="ctr" rtl="0" eaLnBrk="0" fontAlgn="base" hangingPunct="0">
        <a:spcBef>
          <a:spcPct val="0"/>
        </a:spcBef>
        <a:spcAft>
          <a:spcPct val="0"/>
        </a:spcAft>
        <a:defRPr sz="4400">
          <a:solidFill>
            <a:schemeClr val="tx2"/>
          </a:solidFill>
          <a:latin typeface="Times" pitchFamily="28" charset="0"/>
        </a:defRPr>
      </a:lvl8pPr>
      <a:lvl9pPr marL="1828800" algn="ctr" rtl="0" eaLnBrk="0" fontAlgn="base" hangingPunct="0">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35.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68.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90.x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two</a:t>
            </a:r>
            <a:endParaRPr lang="en-US" dirty="0"/>
          </a:p>
        </p:txBody>
      </p:sp>
      <p:sp>
        <p:nvSpPr>
          <p:cNvPr id="3" name="Subtitle 2"/>
          <p:cNvSpPr>
            <a:spLocks noGrp="1"/>
          </p:cNvSpPr>
          <p:nvPr>
            <p:ph type="subTitle" idx="1"/>
          </p:nvPr>
        </p:nvSpPr>
        <p:spPr/>
        <p:txBody>
          <a:bodyPr>
            <a:normAutofit/>
          </a:bodyPr>
          <a:lstStyle/>
          <a:p>
            <a:r>
              <a:rPr lang="en-US" sz="4400" b="1" dirty="0" smtClean="0"/>
              <a:t>Enzyme kinetics</a:t>
            </a:r>
            <a:endParaRPr lang="en-US" sz="4400" b="1" dirty="0"/>
          </a:p>
        </p:txBody>
      </p:sp>
    </p:spTree>
    <p:extLst>
      <p:ext uri="{BB962C8B-B14F-4D97-AF65-F5344CB8AC3E}">
        <p14:creationId xmlns:p14="http://schemas.microsoft.com/office/powerpoint/2010/main" val="3971301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prstClr val="black"/>
                </a:solidFill>
                <a:latin typeface="Times New Roman" panose="02020603050405020304" pitchFamily="18" charset="0"/>
                <a:cs typeface="Times New Roman" panose="02020603050405020304" pitchFamily="18" charset="0"/>
              </a:rPr>
              <a:t>Competitive inhibition</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inhibition is most noticeable at low [S] but can be overcome at sufficiently high [S</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Vmax remains unaffected </a:t>
            </a:r>
            <a:endParaRPr lang="en-US" sz="2800" b="1" dirty="0" smtClean="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Attaining Vmax requires higher [S] in the presence of </a:t>
            </a:r>
            <a:r>
              <a:rPr lang="en-US" sz="2800" dirty="0" smtClean="0">
                <a:latin typeface="Times New Roman" panose="02020603050405020304" pitchFamily="18" charset="0"/>
                <a:cs typeface="Times New Roman" panose="02020603050405020304" pitchFamily="18" charset="0"/>
              </a:rPr>
              <a:t>competitive </a:t>
            </a:r>
            <a:r>
              <a:rPr lang="en-US" sz="2800" dirty="0">
                <a:latin typeface="Times New Roman" panose="02020603050405020304" pitchFamily="18" charset="0"/>
                <a:cs typeface="Times New Roman" panose="02020603050405020304" pitchFamily="18" charset="0"/>
              </a:rPr>
              <a:t>inhibitor</a:t>
            </a:r>
          </a:p>
          <a:p>
            <a:pPr marL="0" indent="0">
              <a:buNone/>
            </a:pPr>
            <a:r>
              <a:rPr lang="en-US" dirty="0" smtClean="0"/>
              <a:t> </a:t>
            </a:r>
            <a:r>
              <a:rPr lang="en-US" dirty="0"/>
              <a:t>             - </a:t>
            </a:r>
            <a:r>
              <a:rPr lang="en-US" sz="2800" b="1" dirty="0">
                <a:latin typeface="Times New Roman" panose="02020603050405020304" pitchFamily="18" charset="0"/>
                <a:cs typeface="Times New Roman" panose="02020603050405020304" pitchFamily="18" charset="0"/>
              </a:rPr>
              <a:t>Apparent Km is increased </a:t>
            </a:r>
            <a:endParaRPr lang="en-US" sz="2800" b="1"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44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685800" y="381000"/>
            <a:ext cx="7772400" cy="1143000"/>
          </a:xfrm>
        </p:spPr>
        <p:txBody>
          <a:bodyPr/>
          <a:lstStyle/>
          <a:p>
            <a:r>
              <a:rPr lang="en-US" altLang="en-US" sz="3600" b="1" dirty="0"/>
              <a:t>Competitive inhibitors alter the apparent </a:t>
            </a:r>
            <a:r>
              <a:rPr lang="en-US" altLang="en-US" sz="3600" b="1" i="1" dirty="0"/>
              <a:t>K</a:t>
            </a:r>
            <a:r>
              <a:rPr lang="en-US" altLang="en-US" sz="3600" b="1" baseline="-25000" dirty="0"/>
              <a:t>m</a:t>
            </a:r>
            <a:r>
              <a:rPr lang="en-US" altLang="en-US" sz="3600" b="1" dirty="0"/>
              <a:t>, not the V</a:t>
            </a:r>
            <a:r>
              <a:rPr lang="en-US" altLang="en-US" sz="3600" b="1" baseline="-25000" dirty="0"/>
              <a:t>max</a:t>
            </a:r>
          </a:p>
        </p:txBody>
      </p:sp>
      <p:pic>
        <p:nvPicPr>
          <p:cNvPr id="1434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52451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7"/>
          <p:cNvSpPr>
            <a:spLocks noGrp="1" noChangeArrowheads="1"/>
          </p:cNvSpPr>
          <p:nvPr>
            <p:ph type="body" idx="1"/>
          </p:nvPr>
        </p:nvSpPr>
        <p:spPr>
          <a:xfrm>
            <a:off x="5029200" y="3352800"/>
            <a:ext cx="4038600" cy="1371600"/>
          </a:xfrm>
        </p:spPr>
        <p:txBody>
          <a:bodyPr/>
          <a:lstStyle/>
          <a:p>
            <a:pPr>
              <a:buFontTx/>
              <a:buNone/>
            </a:pPr>
            <a:r>
              <a:rPr lang="en-US" altLang="en-US" sz="4000" b="1"/>
              <a:t>V</a:t>
            </a:r>
            <a:r>
              <a:rPr lang="en-US" altLang="en-US" sz="4000" b="1" baseline="-25000"/>
              <a:t>max,app</a:t>
            </a:r>
            <a:r>
              <a:rPr lang="en-US" altLang="en-US" sz="4000" b="1"/>
              <a:t>  = V</a:t>
            </a:r>
            <a:r>
              <a:rPr lang="en-US" altLang="en-US" sz="4000" b="1" baseline="-25000"/>
              <a:t>max</a:t>
            </a:r>
            <a:endParaRPr lang="en-US" altLang="en-US" sz="4000" b="1"/>
          </a:p>
          <a:p>
            <a:pPr>
              <a:buFontTx/>
              <a:buNone/>
            </a:pPr>
            <a:r>
              <a:rPr lang="en-US" altLang="en-US" sz="4000" b="1" i="1"/>
              <a:t>K</a:t>
            </a:r>
            <a:r>
              <a:rPr lang="en-US" altLang="en-US" sz="4000" b="1" baseline="-25000"/>
              <a:t>m,app</a:t>
            </a:r>
            <a:r>
              <a:rPr lang="en-US" altLang="en-US" sz="4000" b="1"/>
              <a:t>  &gt; </a:t>
            </a:r>
            <a:r>
              <a:rPr lang="en-US" altLang="en-US" sz="4000" b="1" i="1"/>
              <a:t>K</a:t>
            </a:r>
            <a:r>
              <a:rPr lang="en-US" altLang="en-US" sz="4000" b="1" baseline="-25000"/>
              <a:t>m</a:t>
            </a:r>
            <a:endParaRPr lang="en-US" altLang="en-US" b="1" baseline="-25000"/>
          </a:p>
        </p:txBody>
      </p:sp>
    </p:spTree>
    <p:extLst>
      <p:ext uri="{BB962C8B-B14F-4D97-AF65-F5344CB8AC3E}">
        <p14:creationId xmlns:p14="http://schemas.microsoft.com/office/powerpoint/2010/main" val="17610090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685800" y="304800"/>
            <a:ext cx="7772400" cy="1143000"/>
          </a:xfrm>
        </p:spPr>
        <p:txBody>
          <a:bodyPr/>
          <a:lstStyle/>
          <a:p>
            <a:r>
              <a:rPr lang="en-US" altLang="en-US" sz="3600" b="1"/>
              <a:t>The Lineweaver-Burk plot is diagnostic for competitive inhibition</a:t>
            </a:r>
            <a:endParaRPr lang="en-US" altLang="en-US"/>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88" y="1587500"/>
            <a:ext cx="74676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1936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8"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4063" y="3124200"/>
            <a:ext cx="4198937"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91" name="Group 7"/>
          <p:cNvGrpSpPr>
            <a:grpSpLocks/>
          </p:cNvGrpSpPr>
          <p:nvPr/>
        </p:nvGrpSpPr>
        <p:grpSpPr bwMode="auto">
          <a:xfrm>
            <a:off x="330200" y="1066800"/>
            <a:ext cx="4089400" cy="3144838"/>
            <a:chOff x="208" y="672"/>
            <a:chExt cx="2576" cy="1981"/>
          </a:xfrm>
        </p:grpSpPr>
        <p:pic>
          <p:nvPicPr>
            <p:cNvPr id="1638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672"/>
              <a:ext cx="2576" cy="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6"/>
            <p:cNvSpPr>
              <a:spLocks noChangeArrowheads="1"/>
            </p:cNvSpPr>
            <p:nvPr/>
          </p:nvSpPr>
          <p:spPr bwMode="auto">
            <a:xfrm>
              <a:off x="423" y="951"/>
              <a:ext cx="1544" cy="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fontAlgn="base" hangingPunct="0">
                <a:spcBef>
                  <a:spcPct val="0"/>
                </a:spcBef>
                <a:spcAft>
                  <a:spcPct val="0"/>
                </a:spcAft>
              </a:pPr>
              <a:r>
                <a:rPr lang="en-US" altLang="en-US" sz="2400" smtClean="0">
                  <a:solidFill>
                    <a:srgbClr val="FFFFFF"/>
                  </a:solidFill>
                </a:rPr>
                <a:t>Inhibitor competes with </a:t>
              </a:r>
            </a:p>
            <a:p>
              <a:pPr eaLnBrk="0" fontAlgn="base" hangingPunct="0">
                <a:spcBef>
                  <a:spcPct val="0"/>
                </a:spcBef>
                <a:spcAft>
                  <a:spcPct val="0"/>
                </a:spcAft>
              </a:pPr>
              <a:r>
                <a:rPr lang="en-US" altLang="en-US" sz="2400" smtClean="0">
                  <a:solidFill>
                    <a:srgbClr val="FFFFFF"/>
                  </a:solidFill>
                </a:rPr>
                <a:t>substrate, decreasing its apparent affinity:  </a:t>
              </a:r>
              <a:r>
                <a:rPr lang="en-US" altLang="en-US" sz="2400" i="1" smtClean="0">
                  <a:solidFill>
                    <a:srgbClr val="FFFFFF"/>
                  </a:solidFill>
                </a:rPr>
                <a:t>K</a:t>
              </a:r>
              <a:r>
                <a:rPr lang="en-US" altLang="en-US" sz="2400" baseline="-25000" smtClean="0">
                  <a:solidFill>
                    <a:srgbClr val="FFFFFF"/>
                  </a:solidFill>
                </a:rPr>
                <a:t>m,app</a:t>
              </a:r>
              <a:r>
                <a:rPr lang="en-US" altLang="en-US" sz="2400" smtClean="0">
                  <a:solidFill>
                    <a:srgbClr val="FFFFFF"/>
                  </a:solidFill>
                </a:rPr>
                <a:t> &gt; </a:t>
              </a:r>
              <a:r>
                <a:rPr lang="en-US" altLang="en-US" sz="2400" i="1" smtClean="0">
                  <a:solidFill>
                    <a:srgbClr val="FFFFFF"/>
                  </a:solidFill>
                </a:rPr>
                <a:t>K</a:t>
              </a:r>
              <a:r>
                <a:rPr lang="en-US" altLang="en-US" sz="2400" baseline="-25000" smtClean="0">
                  <a:solidFill>
                    <a:srgbClr val="FFFFFF"/>
                  </a:solidFill>
                </a:rPr>
                <a:t>m</a:t>
              </a:r>
            </a:p>
          </p:txBody>
        </p:sp>
      </p:grpSp>
      <p:sp>
        <p:nvSpPr>
          <p:cNvPr id="16392" name="Rectangle 8"/>
          <p:cNvSpPr>
            <a:spLocks noChangeArrowheads="1"/>
          </p:cNvSpPr>
          <p:nvPr/>
        </p:nvSpPr>
        <p:spPr bwMode="auto">
          <a:xfrm>
            <a:off x="1204913" y="5243513"/>
            <a:ext cx="3021012"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400" smtClean="0">
                <a:solidFill>
                  <a:srgbClr val="808080"/>
                </a:solidFill>
              </a:rPr>
              <a:t>Formation of EI</a:t>
            </a:r>
          </a:p>
          <a:p>
            <a:pPr eaLnBrk="0" fontAlgn="base" hangingPunct="0">
              <a:spcBef>
                <a:spcPct val="0"/>
              </a:spcBef>
              <a:spcAft>
                <a:spcPct val="0"/>
              </a:spcAft>
            </a:pPr>
            <a:r>
              <a:rPr lang="en-US" altLang="en-US" sz="2400" smtClean="0">
                <a:solidFill>
                  <a:srgbClr val="808080"/>
                </a:solidFill>
              </a:rPr>
              <a:t>complex shifts reaction</a:t>
            </a:r>
          </a:p>
          <a:p>
            <a:pPr eaLnBrk="0" fontAlgn="base" hangingPunct="0">
              <a:spcBef>
                <a:spcPct val="0"/>
              </a:spcBef>
              <a:spcAft>
                <a:spcPct val="0"/>
              </a:spcAft>
            </a:pPr>
            <a:r>
              <a:rPr lang="en-US" altLang="en-US" sz="2400" smtClean="0">
                <a:solidFill>
                  <a:srgbClr val="808080"/>
                </a:solidFill>
              </a:rPr>
              <a:t>to the left: </a:t>
            </a:r>
            <a:r>
              <a:rPr lang="en-US" altLang="en-US" sz="2400" i="1" smtClean="0">
                <a:solidFill>
                  <a:srgbClr val="808080"/>
                </a:solidFill>
              </a:rPr>
              <a:t>K</a:t>
            </a:r>
            <a:r>
              <a:rPr lang="en-US" altLang="en-US" sz="2400" baseline="-25000" smtClean="0">
                <a:solidFill>
                  <a:srgbClr val="808080"/>
                </a:solidFill>
              </a:rPr>
              <a:t>m,app</a:t>
            </a:r>
            <a:r>
              <a:rPr lang="en-US" altLang="en-US" sz="2400" smtClean="0">
                <a:solidFill>
                  <a:srgbClr val="808080"/>
                </a:solidFill>
              </a:rPr>
              <a:t> &gt; </a:t>
            </a:r>
            <a:r>
              <a:rPr lang="en-US" altLang="en-US" sz="2400" i="1" smtClean="0">
                <a:solidFill>
                  <a:srgbClr val="808080"/>
                </a:solidFill>
              </a:rPr>
              <a:t>K</a:t>
            </a:r>
            <a:r>
              <a:rPr lang="en-US" altLang="en-US" sz="2400" baseline="-25000" smtClean="0">
                <a:solidFill>
                  <a:srgbClr val="808080"/>
                </a:solidFill>
              </a:rPr>
              <a:t>m</a:t>
            </a:r>
          </a:p>
        </p:txBody>
      </p:sp>
      <p:sp>
        <p:nvSpPr>
          <p:cNvPr id="16394" name="Rectangle 10"/>
          <p:cNvSpPr>
            <a:spLocks noChangeArrowheads="1"/>
          </p:cNvSpPr>
          <p:nvPr/>
        </p:nvSpPr>
        <p:spPr bwMode="auto">
          <a:xfrm>
            <a:off x="6538913" y="5014913"/>
            <a:ext cx="207168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400" b="1" i="1" smtClean="0">
                <a:solidFill>
                  <a:srgbClr val="000000"/>
                </a:solidFill>
              </a:rPr>
              <a:t>K</a:t>
            </a:r>
            <a:r>
              <a:rPr lang="en-US" altLang="en-US" sz="2400" b="1" baseline="-25000" smtClean="0">
                <a:solidFill>
                  <a:srgbClr val="000000"/>
                </a:solidFill>
              </a:rPr>
              <a:t>m,app</a:t>
            </a:r>
            <a:r>
              <a:rPr lang="en-US" altLang="en-US" sz="2400" b="1" smtClean="0">
                <a:solidFill>
                  <a:srgbClr val="000000"/>
                </a:solidFill>
              </a:rPr>
              <a:t> &gt; </a:t>
            </a:r>
            <a:r>
              <a:rPr lang="en-US" altLang="en-US" sz="2400" b="1" i="1" smtClean="0">
                <a:solidFill>
                  <a:srgbClr val="000000"/>
                </a:solidFill>
              </a:rPr>
              <a:t>K</a:t>
            </a:r>
            <a:r>
              <a:rPr lang="en-US" altLang="en-US" sz="2400" b="1" baseline="-25000" smtClean="0">
                <a:solidFill>
                  <a:srgbClr val="000000"/>
                </a:solidFill>
              </a:rPr>
              <a:t>m</a:t>
            </a:r>
          </a:p>
          <a:p>
            <a:pPr eaLnBrk="0" fontAlgn="base" hangingPunct="0">
              <a:spcBef>
                <a:spcPct val="0"/>
              </a:spcBef>
              <a:spcAft>
                <a:spcPct val="0"/>
              </a:spcAft>
            </a:pPr>
            <a:r>
              <a:rPr lang="en-US" altLang="en-US" sz="2400" b="1" smtClean="0">
                <a:solidFill>
                  <a:srgbClr val="000000"/>
                </a:solidFill>
              </a:rPr>
              <a:t>V</a:t>
            </a:r>
            <a:r>
              <a:rPr lang="en-US" altLang="en-US" sz="2400" b="1" baseline="-25000" smtClean="0">
                <a:solidFill>
                  <a:srgbClr val="000000"/>
                </a:solidFill>
              </a:rPr>
              <a:t>max,app</a:t>
            </a:r>
            <a:r>
              <a:rPr lang="en-US" altLang="en-US" sz="2400" b="1" smtClean="0">
                <a:solidFill>
                  <a:srgbClr val="000000"/>
                </a:solidFill>
              </a:rPr>
              <a:t> = V</a:t>
            </a:r>
            <a:r>
              <a:rPr lang="en-US" altLang="en-US" sz="2400" b="1" baseline="-25000" smtClean="0">
                <a:solidFill>
                  <a:srgbClr val="000000"/>
                </a:solidFill>
              </a:rPr>
              <a:t>max</a:t>
            </a:r>
            <a:endParaRPr lang="en-US" altLang="en-US" sz="2400" baseline="-25000" smtClean="0">
              <a:solidFill>
                <a:srgbClr val="808080"/>
              </a:solidFill>
            </a:endParaRPr>
          </a:p>
        </p:txBody>
      </p:sp>
      <p:pic>
        <p:nvPicPr>
          <p:cNvPr id="16395"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279900"/>
            <a:ext cx="39878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6" name="Rectangle 12"/>
          <p:cNvSpPr>
            <a:spLocks noChangeArrowheads="1"/>
          </p:cNvSpPr>
          <p:nvPr/>
        </p:nvSpPr>
        <p:spPr bwMode="auto">
          <a:xfrm>
            <a:off x="1219200" y="5292725"/>
            <a:ext cx="3176588"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400" b="1" smtClean="0">
                <a:solidFill>
                  <a:srgbClr val="000000"/>
                </a:solidFill>
              </a:rPr>
              <a:t>Formation of EI</a:t>
            </a:r>
          </a:p>
          <a:p>
            <a:pPr eaLnBrk="0" fontAlgn="base" hangingPunct="0">
              <a:spcBef>
                <a:spcPct val="0"/>
              </a:spcBef>
              <a:spcAft>
                <a:spcPct val="0"/>
              </a:spcAft>
            </a:pPr>
            <a:r>
              <a:rPr lang="en-US" altLang="en-US" sz="2400" b="1" smtClean="0">
                <a:solidFill>
                  <a:srgbClr val="000000"/>
                </a:solidFill>
              </a:rPr>
              <a:t>complex shifts reaction</a:t>
            </a:r>
          </a:p>
          <a:p>
            <a:pPr eaLnBrk="0" fontAlgn="base" hangingPunct="0">
              <a:spcBef>
                <a:spcPct val="0"/>
              </a:spcBef>
              <a:spcAft>
                <a:spcPct val="0"/>
              </a:spcAft>
            </a:pPr>
            <a:r>
              <a:rPr lang="en-US" altLang="en-US" sz="2400" b="1" smtClean="0">
                <a:solidFill>
                  <a:srgbClr val="000000"/>
                </a:solidFill>
              </a:rPr>
              <a:t>to the left: </a:t>
            </a:r>
            <a:r>
              <a:rPr lang="en-US" altLang="en-US" sz="2400" b="1" i="1" smtClean="0">
                <a:solidFill>
                  <a:srgbClr val="000000"/>
                </a:solidFill>
              </a:rPr>
              <a:t>K</a:t>
            </a:r>
            <a:r>
              <a:rPr lang="en-US" altLang="en-US" sz="2400" b="1" baseline="-25000" smtClean="0">
                <a:solidFill>
                  <a:srgbClr val="000000"/>
                </a:solidFill>
              </a:rPr>
              <a:t>m,app</a:t>
            </a:r>
            <a:r>
              <a:rPr lang="en-US" altLang="en-US" sz="2400" b="1" smtClean="0">
                <a:solidFill>
                  <a:srgbClr val="000000"/>
                </a:solidFill>
              </a:rPr>
              <a:t> &gt; </a:t>
            </a:r>
            <a:r>
              <a:rPr lang="en-US" altLang="en-US" sz="2400" b="1" i="1" smtClean="0">
                <a:solidFill>
                  <a:srgbClr val="000000"/>
                </a:solidFill>
              </a:rPr>
              <a:t>K</a:t>
            </a:r>
            <a:r>
              <a:rPr lang="en-US" altLang="en-US" sz="2400" b="1" baseline="-25000" smtClean="0">
                <a:solidFill>
                  <a:srgbClr val="000000"/>
                </a:solidFill>
              </a:rPr>
              <a:t>m</a:t>
            </a:r>
            <a:endParaRPr lang="en-US" altLang="en-US" sz="2400" baseline="-25000" smtClean="0">
              <a:solidFill>
                <a:srgbClr val="808080"/>
              </a:solidFill>
            </a:endParaRPr>
          </a:p>
        </p:txBody>
      </p:sp>
      <p:sp>
        <p:nvSpPr>
          <p:cNvPr id="16398" name="Rectangle 14"/>
          <p:cNvSpPr>
            <a:spLocks noGrp="1" noChangeArrowheads="1"/>
          </p:cNvSpPr>
          <p:nvPr>
            <p:ph type="title"/>
          </p:nvPr>
        </p:nvSpPr>
        <p:spPr>
          <a:xfrm>
            <a:off x="381000" y="0"/>
            <a:ext cx="8763000" cy="1143000"/>
          </a:xfrm>
        </p:spPr>
        <p:txBody>
          <a:bodyPr/>
          <a:lstStyle/>
          <a:p>
            <a:r>
              <a:rPr lang="en-US" altLang="en-US" sz="2800" b="1"/>
              <a:t>Relating the Michaelis-Menten equation, the v vs. [S] plot, and the physical picture of competitive inhibition</a:t>
            </a:r>
            <a:endParaRPr lang="en-US" altLang="en-US"/>
          </a:p>
        </p:txBody>
      </p:sp>
    </p:spTree>
    <p:extLst>
      <p:ext uri="{BB962C8B-B14F-4D97-AF65-F5344CB8AC3E}">
        <p14:creationId xmlns:p14="http://schemas.microsoft.com/office/powerpoint/2010/main" val="41357498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Times New Roman" panose="02020603050405020304" pitchFamily="18" charset="0"/>
                <a:cs typeface="Times New Roman" panose="02020603050405020304" pitchFamily="18" charset="0"/>
              </a:rPr>
              <a:t>Competitive inhibition</a:t>
            </a:r>
          </a:p>
        </p:txBody>
      </p:sp>
      <p:sp>
        <p:nvSpPr>
          <p:cNvPr id="3" name="Content Placeholder 2"/>
          <p:cNvSpPr>
            <a:spLocks noGrp="1"/>
          </p:cNvSpPr>
          <p:nvPr>
            <p:ph idx="1"/>
          </p:nvPr>
        </p:nvSpPr>
        <p:spPr/>
        <p:txBody>
          <a:bodyPr/>
          <a:lstStyle/>
          <a:p>
            <a:r>
              <a:rPr lang="en-US" dirty="0" smtClean="0"/>
              <a:t>Assume rapid equilibrium and with the definition of</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670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2073"/>
            <a:ext cx="29813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55548"/>
            <a:ext cx="22669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392" y="4846060"/>
            <a:ext cx="39147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413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Times New Roman" panose="02020603050405020304" pitchFamily="18" charset="0"/>
                <a:cs typeface="Times New Roman" panose="02020603050405020304" pitchFamily="18" charset="0"/>
              </a:rPr>
              <a:t>Competitive inhibition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Simplifying</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28801"/>
            <a:ext cx="457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200400"/>
            <a:ext cx="3562350" cy="115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558145"/>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92966" y="4918364"/>
            <a:ext cx="1290738" cy="369332"/>
          </a:xfrm>
          <a:prstGeom prst="rect">
            <a:avLst/>
          </a:prstGeom>
          <a:noFill/>
        </p:spPr>
        <p:txBody>
          <a:bodyPr wrap="none" rtlCol="0">
            <a:spAutoFit/>
          </a:bodyPr>
          <a:lstStyle/>
          <a:p>
            <a:r>
              <a:rPr lang="en-US" dirty="0" smtClean="0"/>
              <a:t>When [I]=0,</a:t>
            </a:r>
            <a:endParaRPr lang="en-US"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00600"/>
            <a:ext cx="2133600" cy="64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638800"/>
            <a:ext cx="60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6166139"/>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5831443"/>
            <a:ext cx="4480714" cy="369332"/>
          </a:xfrm>
          <a:prstGeom prst="rect">
            <a:avLst/>
          </a:prstGeom>
          <a:noFill/>
        </p:spPr>
        <p:txBody>
          <a:bodyPr wrap="none" rtlCol="0">
            <a:spAutoFit/>
          </a:bodyPr>
          <a:lstStyle/>
          <a:p>
            <a:r>
              <a:rPr lang="en-US" b="1" u="sng" dirty="0" smtClean="0">
                <a:latin typeface="Times New Roman" panose="02020603050405020304" pitchFamily="18" charset="0"/>
                <a:cs typeface="Times New Roman" panose="02020603050405020304" pitchFamily="18" charset="0"/>
              </a:rPr>
              <a:t>Remains that of Michaelis-menten equation</a:t>
            </a:r>
            <a:endParaRPr lang="en-US"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60234" y="6302498"/>
            <a:ext cx="1353897" cy="369332"/>
          </a:xfrm>
          <a:prstGeom prst="rect">
            <a:avLst/>
          </a:prstGeom>
          <a:noFill/>
        </p:spPr>
        <p:txBody>
          <a:bodyPr wrap="none" rtlCol="0">
            <a:spAutoFit/>
          </a:bodyPr>
          <a:lstStyle/>
          <a:p>
            <a:r>
              <a:rPr lang="en-US" b="1" u="sng" dirty="0" smtClean="0">
                <a:latin typeface="Times New Roman" panose="02020603050405020304" pitchFamily="18" charset="0"/>
                <a:cs typeface="Times New Roman" panose="02020603050405020304" pitchFamily="18" charset="0"/>
              </a:rPr>
              <a:t>Is increased</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4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600" b="1"/>
              <a:t>Practical case:  Methanol poisoning</a:t>
            </a:r>
            <a:endParaRPr lang="en-US" altLang="en-US"/>
          </a:p>
        </p:txBody>
      </p:sp>
      <p:sp>
        <p:nvSpPr>
          <p:cNvPr id="47107" name="Rectangle 3"/>
          <p:cNvSpPr>
            <a:spLocks noGrp="1" noChangeArrowheads="1"/>
          </p:cNvSpPr>
          <p:nvPr>
            <p:ph type="body" idx="1"/>
          </p:nvPr>
        </p:nvSpPr>
        <p:spPr>
          <a:xfrm>
            <a:off x="4191000" y="1981200"/>
            <a:ext cx="4267200" cy="4114800"/>
          </a:xfrm>
        </p:spPr>
        <p:txBody>
          <a:bodyPr/>
          <a:lstStyle/>
          <a:p>
            <a:pPr>
              <a:buFontTx/>
              <a:buNone/>
            </a:pPr>
            <a:r>
              <a:rPr lang="en-US" altLang="en-US" sz="2400"/>
              <a:t>    </a:t>
            </a:r>
            <a:r>
              <a:rPr lang="en-US" altLang="en-US" sz="2400" b="1"/>
              <a:t>A wealthy visitor is taken to the emergency room, where he is diagnosed with methanol poisoning.  You are contacted by a 3rd year medical student and asked what to do?  How would you suggest treating this patient?</a:t>
            </a:r>
            <a:endParaRPr lang="en-US" altLang="en-US" sz="2400"/>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3657600" cy="32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91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895600" y="533400"/>
            <a:ext cx="6096000" cy="6096000"/>
          </a:xfrm>
        </p:spPr>
        <p:txBody>
          <a:bodyPr/>
          <a:lstStyle/>
          <a:p>
            <a:pPr>
              <a:buFontTx/>
              <a:buNone/>
            </a:pPr>
            <a:r>
              <a:rPr lang="en-US" altLang="en-US" sz="2400" b="1"/>
              <a:t>    Methanol (CH</a:t>
            </a:r>
            <a:r>
              <a:rPr lang="en-US" altLang="en-US" sz="2400" b="1" baseline="-25000"/>
              <a:t>3</a:t>
            </a:r>
            <a:r>
              <a:rPr lang="en-US" altLang="en-US" sz="2400" b="1"/>
              <a:t>OH) is metabolized to formaldehyde and formic acid by alcohol dehydrogenase.  You advisethe third year student to get the patient very drunk.  Since ethanol (CH</a:t>
            </a:r>
            <a:r>
              <a:rPr lang="en-US" altLang="en-US" sz="2400" b="1" baseline="-25000"/>
              <a:t>3</a:t>
            </a:r>
            <a:r>
              <a:rPr lang="en-US" altLang="en-US" sz="2400" b="1"/>
              <a:t>CH</a:t>
            </a:r>
            <a:r>
              <a:rPr lang="en-US" altLang="en-US" sz="2400" b="1" baseline="-25000"/>
              <a:t>2</a:t>
            </a:r>
            <a:r>
              <a:rPr lang="en-US" altLang="en-US" sz="2400" b="1"/>
              <a:t>OH) competes with methanol for the same binding site on alcohol dehydrogenase, it slows the metabolism of methanol, allowing the toxic metabolites to be disposed of before they build up to dangerous levels.  By the way, the patient was very grateful and decided to leave all their worldly possessions to the hospital.  Unfortunately, after being released from the hospital, he went to the casinos and lost everything he had.</a:t>
            </a:r>
          </a:p>
        </p:txBody>
      </p:sp>
      <p:pic>
        <p:nvPicPr>
          <p:cNvPr id="60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3276600" cy="252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7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prstClr val="black"/>
                </a:solidFill>
                <a:latin typeface="Times New Roman" panose="02020603050405020304" pitchFamily="18" charset="0"/>
                <a:cs typeface="Times New Roman" panose="02020603050405020304" pitchFamily="18" charset="0"/>
              </a:rPr>
              <a:t>Noncompetitive </a:t>
            </a:r>
            <a:r>
              <a:rPr lang="en-US" sz="3600" b="1" dirty="0">
                <a:solidFill>
                  <a:prstClr val="black"/>
                </a:solidFill>
                <a:latin typeface="Times New Roman" panose="02020603050405020304" pitchFamily="18" charset="0"/>
                <a:cs typeface="Times New Roman" panose="02020603050405020304" pitchFamily="18" charset="0"/>
              </a:rPr>
              <a:t>inhibition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5" descr="enzyminhibitie"/>
          <p:cNvPicPr>
            <a:picLocks noChangeAspect="1" noChangeArrowheads="1"/>
          </p:cNvPicPr>
          <p:nvPr/>
        </p:nvPicPr>
        <p:blipFill>
          <a:blip r:embed="rId2"/>
          <a:srcRect t="55161" r="50336"/>
          <a:stretch>
            <a:fillRect/>
          </a:stretch>
        </p:blipFill>
        <p:spPr bwMode="auto">
          <a:xfrm>
            <a:off x="471961" y="1447800"/>
            <a:ext cx="8367239" cy="4811071"/>
          </a:xfrm>
          <a:prstGeom prst="rect">
            <a:avLst/>
          </a:prstGeom>
          <a:noFill/>
          <a:ln w="9525">
            <a:noFill/>
            <a:miter lim="800000"/>
            <a:headEnd/>
            <a:tailEnd/>
          </a:ln>
        </p:spPr>
      </p:pic>
    </p:spTree>
    <p:extLst>
      <p:ext uri="{BB962C8B-B14F-4D97-AF65-F5344CB8AC3E}">
        <p14:creationId xmlns:p14="http://schemas.microsoft.com/office/powerpoint/2010/main" val="85328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AutoShape 2" descr="Parchment"/>
          <p:cNvSpPr>
            <a:spLocks noChangeArrowheads="1"/>
          </p:cNvSpPr>
          <p:nvPr/>
        </p:nvSpPr>
        <p:spPr bwMode="auto">
          <a:xfrm>
            <a:off x="4724400" y="2438400"/>
            <a:ext cx="2895600" cy="2819400"/>
          </a:xfrm>
          <a:prstGeom prst="wedgeRectCallout">
            <a:avLst>
              <a:gd name="adj1" fmla="val 62611"/>
              <a:gd name="adj2" fmla="val 39079"/>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2400" smtClean="0">
              <a:solidFill>
                <a:srgbClr val="000000"/>
              </a:solidFill>
            </a:endParaRP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655320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Rectangle 4"/>
          <p:cNvSpPr>
            <a:spLocks noGrp="1" noChangeArrowheads="1"/>
          </p:cNvSpPr>
          <p:nvPr>
            <p:ph type="title"/>
          </p:nvPr>
        </p:nvSpPr>
        <p:spPr>
          <a:xfrm>
            <a:off x="685800" y="304800"/>
            <a:ext cx="7772400" cy="1143000"/>
          </a:xfrm>
        </p:spPr>
        <p:txBody>
          <a:bodyPr/>
          <a:lstStyle/>
          <a:p>
            <a:r>
              <a:rPr lang="en-US" altLang="en-US" sz="4000" b="1"/>
              <a:t>Noncompetitive Inhibition - Reaction Mechanism</a:t>
            </a:r>
            <a:endParaRPr lang="en-US" altLang="en-US"/>
          </a:p>
        </p:txBody>
      </p:sp>
      <p:sp>
        <p:nvSpPr>
          <p:cNvPr id="101381" name="Rectangle 5"/>
          <p:cNvSpPr>
            <a:spLocks noGrp="1" noChangeArrowheads="1"/>
          </p:cNvSpPr>
          <p:nvPr>
            <p:ph type="body" idx="1"/>
          </p:nvPr>
        </p:nvSpPr>
        <p:spPr>
          <a:xfrm>
            <a:off x="4419600" y="2438400"/>
            <a:ext cx="3200400" cy="2971800"/>
          </a:xfrm>
        </p:spPr>
        <p:txBody>
          <a:bodyPr/>
          <a:lstStyle/>
          <a:p>
            <a:pPr>
              <a:buFontTx/>
              <a:buNone/>
            </a:pPr>
            <a:r>
              <a:rPr lang="en-US" altLang="en-US" sz="2600" b="1" dirty="0"/>
              <a:t>    In noncompetitive inhibition, the inhibitor binds enzyme irregardless of whether the substrate is bound</a:t>
            </a:r>
            <a:endParaRPr lang="en-US" altLang="en-US" dirty="0"/>
          </a:p>
        </p:txBody>
      </p:sp>
    </p:spTree>
    <p:extLst>
      <p:ext uri="{BB962C8B-B14F-4D97-AF65-F5344CB8AC3E}">
        <p14:creationId xmlns:p14="http://schemas.microsoft.com/office/powerpoint/2010/main" val="33866225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0" i="0" u="none" strike="noStrike" baseline="0" dirty="0" smtClean="0">
                <a:latin typeface="Times-Roman"/>
              </a:rPr>
              <a:t> </a:t>
            </a:r>
            <a:r>
              <a:rPr lang="en-US" b="1" i="0" u="none" strike="noStrike" baseline="0" dirty="0" smtClean="0">
                <a:latin typeface="Times-Roman"/>
              </a:rPr>
              <a:t>Introduction</a:t>
            </a:r>
          </a:p>
          <a:p>
            <a:r>
              <a:rPr lang="en-US" b="0" i="0" u="none" strike="noStrike" baseline="0" dirty="0" smtClean="0">
                <a:latin typeface="Times-Roman"/>
              </a:rPr>
              <a:t>Nomenclature of Enzymes</a:t>
            </a:r>
          </a:p>
          <a:p>
            <a:r>
              <a:rPr lang="en-US" b="0" i="0" u="none" strike="noStrike" baseline="0" dirty="0" smtClean="0">
                <a:latin typeface="Times-Roman"/>
              </a:rPr>
              <a:t>Commercial Applications of Enzymes</a:t>
            </a:r>
          </a:p>
          <a:p>
            <a:pPr marL="0" indent="0">
              <a:buNone/>
            </a:pPr>
            <a:r>
              <a:rPr lang="en-US" b="1" i="0" u="none" strike="noStrike" baseline="0" dirty="0" smtClean="0">
                <a:latin typeface="Times-Roman"/>
              </a:rPr>
              <a:t>Simple Enzyme Kinetics</a:t>
            </a:r>
          </a:p>
          <a:p>
            <a:r>
              <a:rPr lang="en-US" b="0" i="0" u="none" strike="noStrike" baseline="0" dirty="0" smtClean="0">
                <a:latin typeface="Times-Roman"/>
              </a:rPr>
              <a:t>Michaelis-Menten Approach</a:t>
            </a:r>
          </a:p>
          <a:p>
            <a:r>
              <a:rPr lang="en-US" b="0" i="0" u="none" strike="noStrike" baseline="0" dirty="0" smtClean="0">
                <a:latin typeface="Times-Roman"/>
              </a:rPr>
              <a:t>Briggs-Haldane Approach</a:t>
            </a:r>
          </a:p>
          <a:p>
            <a:r>
              <a:rPr lang="en-US" b="0" i="0" u="none" strike="noStrike" baseline="0" dirty="0" smtClean="0">
                <a:latin typeface="Times-Roman"/>
              </a:rPr>
              <a:t>Evaluation of Kinetic Parameters</a:t>
            </a:r>
          </a:p>
          <a:p>
            <a:pPr marL="0" indent="0">
              <a:buNone/>
            </a:pPr>
            <a:r>
              <a:rPr lang="en-US" b="1" i="0" u="none" strike="noStrike" baseline="0" dirty="0" smtClean="0">
                <a:latin typeface="Times-Roman"/>
              </a:rPr>
              <a:t>Enzyme Reactor with Simple Kinetics</a:t>
            </a:r>
          </a:p>
          <a:p>
            <a:r>
              <a:rPr lang="en-US" b="0" i="0" u="none" strike="noStrike" baseline="0" dirty="0" smtClean="0">
                <a:latin typeface="Times-Roman"/>
              </a:rPr>
              <a:t>Batch or Steady-State Plug-Flow Reactor</a:t>
            </a:r>
          </a:p>
          <a:p>
            <a:r>
              <a:rPr lang="en-US" b="0" i="0" u="none" strike="noStrike" baseline="0" dirty="0" smtClean="0">
                <a:latin typeface="Times-Roman"/>
              </a:rPr>
              <a:t>Continuous Stirred-Tank Reactor</a:t>
            </a:r>
          </a:p>
          <a:p>
            <a:pPr marL="0" indent="0">
              <a:buNone/>
            </a:pPr>
            <a:r>
              <a:rPr lang="en-US" b="1" i="0" u="none" strike="noStrike" baseline="0" dirty="0" smtClean="0">
                <a:latin typeface="Times-Roman"/>
              </a:rPr>
              <a:t>Inhibition of Enzyme Reactions</a:t>
            </a:r>
          </a:p>
          <a:p>
            <a:r>
              <a:rPr lang="en-US" b="0" i="0" u="none" strike="noStrike" baseline="0" dirty="0" smtClean="0">
                <a:latin typeface="Times-Roman"/>
              </a:rPr>
              <a:t>Competitive Inhibition</a:t>
            </a:r>
          </a:p>
          <a:p>
            <a:r>
              <a:rPr lang="en-US" b="0" i="0" u="none" strike="noStrike" baseline="0" dirty="0" smtClean="0">
                <a:latin typeface="Times-Roman"/>
              </a:rPr>
              <a:t>Noncompetitive Inhibition</a:t>
            </a:r>
          </a:p>
          <a:p>
            <a:pPr marL="0" indent="0">
              <a:buNone/>
            </a:pPr>
            <a:r>
              <a:rPr lang="en-US" b="1" i="0" u="none" strike="noStrike" baseline="0" dirty="0" smtClean="0">
                <a:latin typeface="Times-Roman"/>
              </a:rPr>
              <a:t>Other Influences on Enzyme Activity</a:t>
            </a:r>
          </a:p>
          <a:p>
            <a:r>
              <a:rPr lang="en-US" b="0" i="0" u="none" strike="noStrike" baseline="0" dirty="0" smtClean="0">
                <a:latin typeface="Times-Roman"/>
              </a:rPr>
              <a:t>Effect of </a:t>
            </a:r>
            <a:r>
              <a:rPr lang="en-US" dirty="0" smtClean="0">
                <a:latin typeface="Times-Roman"/>
              </a:rPr>
              <a:t>Temperature</a:t>
            </a:r>
            <a:endParaRPr lang="en-US" b="0" i="0" u="none" strike="noStrike" baseline="0" dirty="0" smtClean="0">
              <a:latin typeface="Times-Roman"/>
            </a:endParaRPr>
          </a:p>
          <a:p>
            <a:r>
              <a:rPr lang="en-US" b="0" i="0" u="none" strike="noStrike" baseline="0" dirty="0" smtClean="0">
                <a:latin typeface="Times-Roman"/>
              </a:rPr>
              <a:t>Effect of </a:t>
            </a:r>
            <a:r>
              <a:rPr lang="en-US" dirty="0" smtClean="0">
                <a:latin typeface="Times-Roman"/>
              </a:rPr>
              <a:t>pH</a:t>
            </a:r>
            <a:endParaRPr lang="en-US" dirty="0" smtClean="0"/>
          </a:p>
          <a:p>
            <a:endParaRPr lang="en-US" dirty="0"/>
          </a:p>
        </p:txBody>
      </p:sp>
    </p:spTree>
    <p:extLst>
      <p:ext uri="{BB962C8B-B14F-4D97-AF65-F5344CB8AC3E}">
        <p14:creationId xmlns:p14="http://schemas.microsoft.com/office/powerpoint/2010/main" val="1547474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prstClr val="black"/>
                </a:solidFill>
                <a:latin typeface="Times New Roman" panose="02020603050405020304" pitchFamily="18" charset="0"/>
                <a:cs typeface="Times New Roman" panose="02020603050405020304" pitchFamily="18" charset="0"/>
              </a:rPr>
              <a:t>Noncompetitive inhibition</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dirty="0" smtClean="0"/>
              <a:t>E + S  </a:t>
            </a:r>
          </a:p>
          <a:p>
            <a:endParaRPr lang="en-US" dirty="0" smtClean="0"/>
          </a:p>
          <a:p>
            <a:endParaRPr lang="en-US" dirty="0"/>
          </a:p>
          <a:p>
            <a:endParaRPr lang="en-US" dirty="0" smtClean="0"/>
          </a:p>
          <a:p>
            <a:endParaRPr lang="en-US" dirty="0" smtClean="0"/>
          </a:p>
          <a:p>
            <a:r>
              <a:rPr lang="en-US" sz="3000" dirty="0">
                <a:latin typeface="Times New Roman" panose="02020603050405020304" pitchFamily="18" charset="0"/>
                <a:cs typeface="Times New Roman" panose="02020603050405020304" pitchFamily="18" charset="0"/>
              </a:rPr>
              <a:t>Since noncompetitive inhibitors do not interfere in the binding of the substrate (the dissociation constant of ES and ESI have the same value km) </a:t>
            </a:r>
          </a:p>
          <a:p>
            <a:pPr marL="0" indent="0">
              <a:buNone/>
            </a:pPr>
            <a:r>
              <a:rPr lang="en-US" sz="3000" dirty="0">
                <a:latin typeface="Times New Roman" panose="02020603050405020304" pitchFamily="18" charset="0"/>
                <a:cs typeface="Times New Roman" panose="02020603050405020304" pitchFamily="18" charset="0"/>
              </a:rPr>
              <a:t>         - </a:t>
            </a:r>
            <a:r>
              <a:rPr lang="en-US" sz="3000" b="1" dirty="0">
                <a:latin typeface="Times New Roman" panose="02020603050405020304" pitchFamily="18" charset="0"/>
                <a:cs typeface="Times New Roman" panose="02020603050405020304" pitchFamily="18" charset="0"/>
              </a:rPr>
              <a:t>Km is not affected</a:t>
            </a:r>
          </a:p>
          <a:p>
            <a:endParaRPr lang="en-US" dirty="0"/>
          </a:p>
          <a:p>
            <a:endParaRPr lang="en-US" dirty="0"/>
          </a:p>
        </p:txBody>
      </p:sp>
      <p:cxnSp>
        <p:nvCxnSpPr>
          <p:cNvPr id="5" name="Straight Arrow Connector 4"/>
          <p:cNvCxnSpPr/>
          <p:nvPr/>
        </p:nvCxnSpPr>
        <p:spPr>
          <a:xfrm>
            <a:off x="1849582" y="1828800"/>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1849582" y="1953492"/>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1472406"/>
            <a:ext cx="2819401"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88993" y="1459467"/>
            <a:ext cx="473206" cy="369332"/>
          </a:xfrm>
          <a:prstGeom prst="rect">
            <a:avLst/>
          </a:prstGeom>
          <a:noFill/>
        </p:spPr>
        <p:txBody>
          <a:bodyPr wrap="none" rtlCol="0">
            <a:spAutoFit/>
          </a:bodyPr>
          <a:lstStyle/>
          <a:p>
            <a:r>
              <a:rPr lang="en-US" dirty="0" smtClean="0"/>
              <a:t>km</a:t>
            </a:r>
            <a:endParaRPr lang="en-US" dirty="0"/>
          </a:p>
        </p:txBody>
      </p:sp>
      <p:sp>
        <p:nvSpPr>
          <p:cNvPr id="11" name="TextBox 10"/>
          <p:cNvSpPr txBox="1"/>
          <p:nvPr/>
        </p:nvSpPr>
        <p:spPr>
          <a:xfrm>
            <a:off x="1186773" y="2258291"/>
            <a:ext cx="389850"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12556" y="2781511"/>
            <a:ext cx="304892"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212556" y="3304731"/>
            <a:ext cx="0" cy="3528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12" idx="2"/>
          </p:cNvCxnSpPr>
          <p:nvPr/>
        </p:nvCxnSpPr>
        <p:spPr>
          <a:xfrm flipH="1" flipV="1">
            <a:off x="1365002" y="3304731"/>
            <a:ext cx="8348" cy="3528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51702" y="3182689"/>
            <a:ext cx="484428"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kI</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1029462" y="3742775"/>
            <a:ext cx="859531" cy="461665"/>
          </a:xfrm>
          <a:prstGeom prst="rect">
            <a:avLst/>
          </a:prstGeom>
        </p:spPr>
        <p:txBody>
          <a:bodyPr wrap="none">
            <a:spAutoFit/>
          </a:bodyPr>
          <a:lstStyle/>
          <a:p>
            <a:pPr lvl="0" fontAlgn="base">
              <a:spcBef>
                <a:spcPct val="0"/>
              </a:spcBef>
              <a:spcAft>
                <a:spcPct val="0"/>
              </a:spcAft>
            </a:pPr>
            <a:r>
              <a:rPr lang="en-US" altLang="en-US" sz="2400" dirty="0">
                <a:solidFill>
                  <a:srgbClr val="000000"/>
                </a:solidFill>
                <a:latin typeface="Arial" pitchFamily="34" charset="0"/>
                <a:cs typeface="Arial" pitchFamily="34" charset="0"/>
              </a:rPr>
              <a:t>EI+S</a:t>
            </a:r>
          </a:p>
        </p:txBody>
      </p:sp>
      <p:cxnSp>
        <p:nvCxnSpPr>
          <p:cNvPr id="21" name="Straight Arrow Connector 20"/>
          <p:cNvCxnSpPr/>
          <p:nvPr/>
        </p:nvCxnSpPr>
        <p:spPr>
          <a:xfrm flipV="1">
            <a:off x="1849582" y="3886200"/>
            <a:ext cx="512617"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4" idx="1"/>
          </p:cNvCxnSpPr>
          <p:nvPr/>
        </p:nvCxnSpPr>
        <p:spPr>
          <a:xfrm flipH="1">
            <a:off x="1822950" y="3987462"/>
            <a:ext cx="53924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2362199" y="3756629"/>
            <a:ext cx="679994" cy="461665"/>
          </a:xfrm>
          <a:prstGeom prst="rect">
            <a:avLst/>
          </a:prstGeom>
        </p:spPr>
        <p:txBody>
          <a:bodyPr wrap="none">
            <a:spAutoFit/>
          </a:bodyPr>
          <a:lstStyle/>
          <a:p>
            <a:pPr lvl="0" fontAlgn="base">
              <a:spcBef>
                <a:spcPct val="0"/>
              </a:spcBef>
              <a:spcAft>
                <a:spcPct val="0"/>
              </a:spcAft>
            </a:pPr>
            <a:r>
              <a:rPr lang="en-US" altLang="en-US" sz="2400" dirty="0">
                <a:solidFill>
                  <a:srgbClr val="000000"/>
                </a:solidFill>
                <a:latin typeface="Arial" pitchFamily="34" charset="0"/>
                <a:cs typeface="Arial" pitchFamily="34" charset="0"/>
              </a:rPr>
              <a:t>ESI</a:t>
            </a:r>
          </a:p>
        </p:txBody>
      </p:sp>
      <p:sp>
        <p:nvSpPr>
          <p:cNvPr id="25" name="Rectangle 24"/>
          <p:cNvSpPr/>
          <p:nvPr/>
        </p:nvSpPr>
        <p:spPr>
          <a:xfrm>
            <a:off x="2475189" y="2206547"/>
            <a:ext cx="389850" cy="523220"/>
          </a:xfrm>
          <a:prstGeom prst="rect">
            <a:avLst/>
          </a:prstGeom>
        </p:spPr>
        <p:txBody>
          <a:bodyPr wrap="none">
            <a:spAutoFit/>
          </a:bodyPr>
          <a:lstStyle/>
          <a:p>
            <a:pPr lvl="0"/>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26" name="Rectangle 25"/>
          <p:cNvSpPr/>
          <p:nvPr/>
        </p:nvSpPr>
        <p:spPr>
          <a:xfrm>
            <a:off x="2502944" y="2781511"/>
            <a:ext cx="304892" cy="523220"/>
          </a:xfrm>
          <a:prstGeom prst="rect">
            <a:avLst/>
          </a:prstGeom>
        </p:spPr>
        <p:txBody>
          <a:bodyPr wrap="non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I</a:t>
            </a:r>
          </a:p>
        </p:txBody>
      </p:sp>
      <p:cxnSp>
        <p:nvCxnSpPr>
          <p:cNvPr id="28" name="Straight Arrow Connector 27"/>
          <p:cNvCxnSpPr>
            <a:stCxn id="26" idx="2"/>
          </p:cNvCxnSpPr>
          <p:nvPr/>
        </p:nvCxnSpPr>
        <p:spPr>
          <a:xfrm>
            <a:off x="2655390" y="3304731"/>
            <a:ext cx="0" cy="4380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2807836" y="3304732"/>
            <a:ext cx="0" cy="4380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2899435" y="3262143"/>
            <a:ext cx="484428" cy="523220"/>
          </a:xfrm>
          <a:prstGeom prst="rect">
            <a:avLst/>
          </a:prstGeom>
        </p:spPr>
        <p:txBody>
          <a:bodyPr wrap="non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kI</a:t>
            </a:r>
          </a:p>
        </p:txBody>
      </p:sp>
      <p:sp>
        <p:nvSpPr>
          <p:cNvPr id="35" name="Rectangle 34"/>
          <p:cNvSpPr/>
          <p:nvPr/>
        </p:nvSpPr>
        <p:spPr>
          <a:xfrm>
            <a:off x="1849582" y="3467639"/>
            <a:ext cx="473206" cy="369332"/>
          </a:xfrm>
          <a:prstGeom prst="rect">
            <a:avLst/>
          </a:prstGeom>
        </p:spPr>
        <p:txBody>
          <a:bodyPr wrap="none">
            <a:spAutoFit/>
          </a:bodyPr>
          <a:lstStyle/>
          <a:p>
            <a:pPr lvl="0"/>
            <a:r>
              <a:rPr lang="en-US" dirty="0">
                <a:solidFill>
                  <a:prstClr val="black"/>
                </a:solidFill>
              </a:rPr>
              <a:t>km</a:t>
            </a:r>
          </a:p>
        </p:txBody>
      </p:sp>
    </p:spTree>
    <p:extLst>
      <p:ext uri="{BB962C8B-B14F-4D97-AF65-F5344CB8AC3E}">
        <p14:creationId xmlns:p14="http://schemas.microsoft.com/office/powerpoint/2010/main" val="502994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prstClr val="black"/>
                </a:solidFill>
                <a:latin typeface="Times New Roman" panose="02020603050405020304" pitchFamily="18" charset="0"/>
                <a:cs typeface="Times New Roman" panose="02020603050405020304" pitchFamily="18" charset="0"/>
              </a:rPr>
              <a:t>Noncompetitive inhibition</a:t>
            </a:r>
            <a:endParaRPr lang="en-US" dirty="0"/>
          </a:p>
        </p:txBody>
      </p:sp>
      <p:sp>
        <p:nvSpPr>
          <p:cNvPr id="3" name="Content Placeholder 2"/>
          <p:cNvSpPr>
            <a:spLocks noGrp="1"/>
          </p:cNvSpPr>
          <p:nvPr>
            <p:ph idx="1"/>
          </p:nvPr>
        </p:nvSpPr>
        <p:spPr>
          <a:xfrm>
            <a:off x="457200" y="1219200"/>
            <a:ext cx="8229600" cy="4953000"/>
          </a:xfrm>
        </p:spPr>
        <p:txBody>
          <a:bodyPr>
            <a:normAutofit/>
          </a:bodyPr>
          <a:lstStyle/>
          <a:p>
            <a:r>
              <a:rPr lang="en-US" sz="2800" dirty="0" smtClean="0">
                <a:latin typeface="Times New Roman" panose="02020603050405020304" pitchFamily="18" charset="0"/>
                <a:cs typeface="Times New Roman" panose="02020603050405020304" pitchFamily="18" charset="0"/>
              </a:rPr>
              <a:t>However</a:t>
            </a:r>
            <a:r>
              <a:rPr lang="en-US" sz="2800" dirty="0">
                <a:latin typeface="Times New Roman" panose="02020603050405020304" pitchFamily="18" charset="0"/>
                <a:cs typeface="Times New Roman" panose="02020603050405020304" pitchFamily="18" charset="0"/>
              </a:rPr>
              <a:t>, increasing [S] can not abolish the inhibition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(ESI) complex are formed and these are incapable of progressing to reaction products</a:t>
            </a:r>
          </a:p>
          <a:p>
            <a:r>
              <a:rPr lang="en-US" sz="2800" dirty="0">
                <a:latin typeface="Times New Roman" panose="02020603050405020304" pitchFamily="18" charset="0"/>
                <a:cs typeface="Times New Roman" panose="02020603050405020304" pitchFamily="18" charset="0"/>
              </a:rPr>
              <a:t>The effect of a noncompetitive inhibitor is to reduce [ES] that can advance to </a:t>
            </a:r>
            <a:r>
              <a:rPr lang="en-US" sz="2800" dirty="0" smtClean="0">
                <a:latin typeface="Times New Roman" panose="02020603050405020304" pitchFamily="18" charset="0"/>
                <a:cs typeface="Times New Roman" panose="02020603050405020304" pitchFamily="18" charset="0"/>
              </a:rPr>
              <a:t>product</a:t>
            </a:r>
          </a:p>
          <a:p>
            <a:r>
              <a:rPr lang="en-US" sz="2800" dirty="0">
                <a:latin typeface="Times New Roman" panose="02020603050405020304" pitchFamily="18" charset="0"/>
                <a:cs typeface="Times New Roman" panose="02020603050405020304" pitchFamily="18" charset="0"/>
              </a:rPr>
              <a:t>Since Vmax = </a:t>
            </a:r>
            <a:r>
              <a:rPr lang="en-US" sz="2800" dirty="0" smtClean="0">
                <a:latin typeface="Times New Roman" panose="02020603050405020304" pitchFamily="18" charset="0"/>
                <a:cs typeface="Times New Roman" panose="02020603050405020304" pitchFamily="18" charset="0"/>
              </a:rPr>
              <a:t>k3[Eo], </a:t>
            </a:r>
            <a:r>
              <a:rPr lang="en-US" sz="2800" dirty="0">
                <a:latin typeface="Times New Roman" panose="02020603050405020304" pitchFamily="18" charset="0"/>
                <a:cs typeface="Times New Roman" panose="02020603050405020304" pitchFamily="18" charset="0"/>
              </a:rPr>
              <a:t>and the concentration of competent </a:t>
            </a:r>
            <a:r>
              <a:rPr lang="en-US" sz="2800" dirty="0" smtClean="0">
                <a:latin typeface="Times New Roman" panose="02020603050405020304" pitchFamily="18" charset="0"/>
                <a:cs typeface="Times New Roman" panose="02020603050405020304" pitchFamily="18" charset="0"/>
              </a:rPr>
              <a:t>Eo </a:t>
            </a:r>
            <a:r>
              <a:rPr lang="en-US" sz="2800" dirty="0">
                <a:latin typeface="Times New Roman" panose="02020603050405020304" pitchFamily="18" charset="0"/>
                <a:cs typeface="Times New Roman" panose="02020603050405020304" pitchFamily="18" charset="0"/>
              </a:rPr>
              <a:t>is diminished by the amount of ESI formed</a:t>
            </a:r>
          </a:p>
          <a:p>
            <a:pPr marL="0" indent="0">
              <a:buNone/>
            </a:pPr>
            <a:r>
              <a:rPr lang="en-US" sz="2800" dirty="0" smtClean="0">
                <a:latin typeface="Times New Roman" panose="02020603050405020304" pitchFamily="18" charset="0"/>
                <a:cs typeface="Times New Roman" panose="02020603050405020304" pitchFamily="18" charset="0"/>
              </a:rPr>
              <a:t>            - </a:t>
            </a:r>
            <a:r>
              <a:rPr lang="en-US" sz="2800" b="1" dirty="0" smtClean="0">
                <a:latin typeface="Times New Roman" panose="02020603050405020304" pitchFamily="18" charset="0"/>
                <a:cs typeface="Times New Roman" panose="02020603050405020304" pitchFamily="18" charset="0"/>
              </a:rPr>
              <a:t>Vmax </a:t>
            </a:r>
            <a:r>
              <a:rPr lang="en-US" sz="2800" b="1" dirty="0">
                <a:latin typeface="Times New Roman" panose="02020603050405020304" pitchFamily="18" charset="0"/>
                <a:cs typeface="Times New Roman" panose="02020603050405020304" pitchFamily="18" charset="0"/>
              </a:rPr>
              <a:t>is decreased</a:t>
            </a:r>
          </a:p>
          <a:p>
            <a:endParaRPr lang="en-US" sz="3300" dirty="0" smtClean="0">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2730216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04800"/>
            <a:ext cx="7772400" cy="1143000"/>
          </a:xfrm>
        </p:spPr>
        <p:txBody>
          <a:bodyPr/>
          <a:lstStyle/>
          <a:p>
            <a:r>
              <a:rPr lang="en-US" altLang="en-US" sz="3600" b="1"/>
              <a:t>Noncompetitive inhibitors decrease the V</a:t>
            </a:r>
            <a:r>
              <a:rPr lang="en-US" altLang="en-US" sz="3600" b="1" baseline="-25000"/>
              <a:t>max,app</a:t>
            </a:r>
            <a:r>
              <a:rPr lang="en-US" altLang="en-US" sz="3600" b="1"/>
              <a:t>, but don’t affect the </a:t>
            </a:r>
            <a:r>
              <a:rPr lang="en-US" altLang="en-US" sz="3600" b="1" i="1"/>
              <a:t>K</a:t>
            </a:r>
            <a:r>
              <a:rPr lang="en-US" altLang="en-US" sz="3600" b="1" baseline="-25000"/>
              <a:t>m</a:t>
            </a:r>
            <a:endParaRPr lang="en-US" altLang="en-US"/>
          </a:p>
        </p:txBody>
      </p:sp>
      <p:sp>
        <p:nvSpPr>
          <p:cNvPr id="102403" name="Rectangle 3"/>
          <p:cNvSpPr>
            <a:spLocks noGrp="1" noChangeArrowheads="1"/>
          </p:cNvSpPr>
          <p:nvPr>
            <p:ph type="body" idx="1"/>
          </p:nvPr>
        </p:nvSpPr>
        <p:spPr>
          <a:xfrm>
            <a:off x="5486400" y="4191000"/>
            <a:ext cx="3200400" cy="1371600"/>
          </a:xfrm>
        </p:spPr>
        <p:txBody>
          <a:bodyPr/>
          <a:lstStyle/>
          <a:p>
            <a:pPr>
              <a:buFontTx/>
              <a:buNone/>
            </a:pPr>
            <a:r>
              <a:rPr lang="en-US" altLang="en-US" sz="3600" b="1"/>
              <a:t>V</a:t>
            </a:r>
            <a:r>
              <a:rPr lang="en-US" altLang="en-US" sz="3600" b="1" baseline="-25000"/>
              <a:t>max,app</a:t>
            </a:r>
            <a:r>
              <a:rPr lang="en-US" altLang="en-US" sz="3600" b="1"/>
              <a:t>  &lt; V</a:t>
            </a:r>
            <a:r>
              <a:rPr lang="en-US" altLang="en-US" sz="3600" b="1" baseline="-25000"/>
              <a:t>max</a:t>
            </a:r>
            <a:endParaRPr lang="en-US" altLang="en-US" sz="3600" b="1"/>
          </a:p>
          <a:p>
            <a:pPr>
              <a:buFontTx/>
              <a:buNone/>
            </a:pPr>
            <a:r>
              <a:rPr lang="en-US" altLang="en-US" sz="3600" b="1" i="1"/>
              <a:t>K</a:t>
            </a:r>
            <a:r>
              <a:rPr lang="en-US" altLang="en-US" sz="3600" b="1" baseline="-25000"/>
              <a:t>m,app </a:t>
            </a:r>
            <a:r>
              <a:rPr lang="en-US" altLang="en-US" sz="3600" b="1"/>
              <a:t>= </a:t>
            </a:r>
            <a:r>
              <a:rPr lang="en-US" altLang="en-US" sz="3600" b="1" i="1"/>
              <a:t>K</a:t>
            </a:r>
            <a:r>
              <a:rPr lang="en-US" altLang="en-US" sz="3600" b="1" baseline="-25000"/>
              <a:t>m</a:t>
            </a:r>
            <a:endParaRPr lang="en-US" altLang="en-US" b="1"/>
          </a:p>
        </p:txBody>
      </p:sp>
      <p:pic>
        <p:nvPicPr>
          <p:cNvPr id="1024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35113"/>
            <a:ext cx="6858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7188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5105400" y="2590800"/>
            <a:ext cx="364966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800" b="1" smtClean="0">
                <a:solidFill>
                  <a:srgbClr val="000000"/>
                </a:solidFill>
              </a:rPr>
              <a:t>The inhibitor binds </a:t>
            </a:r>
          </a:p>
          <a:p>
            <a:pPr eaLnBrk="0" fontAlgn="base" hangingPunct="0">
              <a:spcBef>
                <a:spcPct val="0"/>
              </a:spcBef>
              <a:spcAft>
                <a:spcPct val="0"/>
              </a:spcAft>
            </a:pPr>
            <a:r>
              <a:rPr lang="en-US" altLang="en-US" sz="2800" b="1" smtClean="0">
                <a:solidFill>
                  <a:srgbClr val="000000"/>
                </a:solidFill>
              </a:rPr>
              <a:t>equally well to free </a:t>
            </a:r>
          </a:p>
          <a:p>
            <a:pPr eaLnBrk="0" fontAlgn="base" hangingPunct="0">
              <a:spcBef>
                <a:spcPct val="0"/>
              </a:spcBef>
              <a:spcAft>
                <a:spcPct val="0"/>
              </a:spcAft>
            </a:pPr>
            <a:r>
              <a:rPr lang="en-US" altLang="en-US" sz="2800" b="1" smtClean="0">
                <a:solidFill>
                  <a:srgbClr val="000000"/>
                </a:solidFill>
              </a:rPr>
              <a:t>enzyme and the ES </a:t>
            </a:r>
          </a:p>
          <a:p>
            <a:pPr eaLnBrk="0" fontAlgn="base" hangingPunct="0">
              <a:spcBef>
                <a:spcPct val="0"/>
              </a:spcBef>
              <a:spcAft>
                <a:spcPct val="0"/>
              </a:spcAft>
            </a:pPr>
            <a:r>
              <a:rPr lang="en-US" altLang="en-US" sz="2800" b="1" smtClean="0">
                <a:solidFill>
                  <a:srgbClr val="000000"/>
                </a:solidFill>
              </a:rPr>
              <a:t>complex, so it doesn’t </a:t>
            </a:r>
          </a:p>
          <a:p>
            <a:pPr eaLnBrk="0" fontAlgn="base" hangingPunct="0">
              <a:spcBef>
                <a:spcPct val="0"/>
              </a:spcBef>
              <a:spcAft>
                <a:spcPct val="0"/>
              </a:spcAft>
            </a:pPr>
            <a:r>
              <a:rPr lang="en-US" altLang="en-US" sz="2800" b="1" smtClean="0">
                <a:solidFill>
                  <a:srgbClr val="000000"/>
                </a:solidFill>
              </a:rPr>
              <a:t>alter apparent affinity </a:t>
            </a:r>
          </a:p>
          <a:p>
            <a:pPr eaLnBrk="0" fontAlgn="base" hangingPunct="0">
              <a:spcBef>
                <a:spcPct val="0"/>
              </a:spcBef>
              <a:spcAft>
                <a:spcPct val="0"/>
              </a:spcAft>
            </a:pPr>
            <a:r>
              <a:rPr lang="en-US" altLang="en-US" sz="2800" b="1" smtClean="0">
                <a:solidFill>
                  <a:srgbClr val="000000"/>
                </a:solidFill>
              </a:rPr>
              <a:t>of the enzyme for the </a:t>
            </a:r>
          </a:p>
          <a:p>
            <a:pPr eaLnBrk="0" fontAlgn="base" hangingPunct="0">
              <a:spcBef>
                <a:spcPct val="0"/>
              </a:spcBef>
              <a:spcAft>
                <a:spcPct val="0"/>
              </a:spcAft>
            </a:pPr>
            <a:r>
              <a:rPr lang="en-US" altLang="en-US" sz="2800" b="1" smtClean="0">
                <a:solidFill>
                  <a:srgbClr val="000000"/>
                </a:solidFill>
              </a:rPr>
              <a:t>substrate</a:t>
            </a:r>
          </a:p>
        </p:txBody>
      </p:sp>
      <p:sp>
        <p:nvSpPr>
          <p:cNvPr id="103427" name="Rectangle 3"/>
          <p:cNvSpPr>
            <a:spLocks noGrp="1" noChangeArrowheads="1"/>
          </p:cNvSpPr>
          <p:nvPr>
            <p:ph type="title"/>
          </p:nvPr>
        </p:nvSpPr>
        <p:spPr>
          <a:xfrm>
            <a:off x="685800" y="533400"/>
            <a:ext cx="7772400" cy="1143000"/>
          </a:xfrm>
        </p:spPr>
        <p:txBody>
          <a:bodyPr/>
          <a:lstStyle/>
          <a:p>
            <a:r>
              <a:rPr lang="en-US" altLang="en-US" sz="4000" b="1"/>
              <a:t>Why does </a:t>
            </a:r>
            <a:r>
              <a:rPr lang="en-US" altLang="en-US" sz="4000" b="1" i="1"/>
              <a:t>K</a:t>
            </a:r>
            <a:r>
              <a:rPr lang="en-US" altLang="en-US" sz="4000" b="1" baseline="-25000"/>
              <a:t>m,app</a:t>
            </a:r>
            <a:r>
              <a:rPr lang="en-US" altLang="en-US" sz="4000" b="1"/>
              <a:t> = </a:t>
            </a:r>
            <a:r>
              <a:rPr lang="en-US" altLang="en-US" sz="4000" b="1" i="1"/>
              <a:t>K</a:t>
            </a:r>
            <a:r>
              <a:rPr lang="en-US" altLang="en-US" sz="4000" b="1" baseline="-25000"/>
              <a:t>m</a:t>
            </a:r>
            <a:r>
              <a:rPr lang="en-US" altLang="en-US" sz="4000" b="1"/>
              <a:t> for noncompetitive inhibition?</a:t>
            </a:r>
            <a:endParaRPr lang="en-US" altLang="en-US"/>
          </a:p>
        </p:txBody>
      </p:sp>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93900"/>
            <a:ext cx="6629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6784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304800"/>
            <a:ext cx="8229600" cy="1143000"/>
          </a:xfrm>
        </p:spPr>
        <p:txBody>
          <a:bodyPr/>
          <a:lstStyle/>
          <a:p>
            <a:r>
              <a:rPr lang="en-US" altLang="en-US" sz="3600" b="1"/>
              <a:t>The Lineweaver-Burk plot is diagnostic for noncompetitive inhibition</a:t>
            </a:r>
            <a:endParaRPr lang="en-US" altLang="en-US"/>
          </a:p>
        </p:txBody>
      </p:sp>
      <p:pic>
        <p:nvPicPr>
          <p:cNvPr id="1044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 y="1562100"/>
            <a:ext cx="79756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6811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204913" y="5243513"/>
            <a:ext cx="3021012"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400" smtClean="0">
                <a:solidFill>
                  <a:srgbClr val="808080"/>
                </a:solidFill>
              </a:rPr>
              <a:t>Formation of EI</a:t>
            </a:r>
          </a:p>
          <a:p>
            <a:pPr eaLnBrk="0" fontAlgn="base" hangingPunct="0">
              <a:spcBef>
                <a:spcPct val="0"/>
              </a:spcBef>
              <a:spcAft>
                <a:spcPct val="0"/>
              </a:spcAft>
            </a:pPr>
            <a:r>
              <a:rPr lang="en-US" altLang="en-US" sz="2400" smtClean="0">
                <a:solidFill>
                  <a:srgbClr val="808080"/>
                </a:solidFill>
              </a:rPr>
              <a:t>complex shifts reaction</a:t>
            </a:r>
          </a:p>
          <a:p>
            <a:pPr eaLnBrk="0" fontAlgn="base" hangingPunct="0">
              <a:spcBef>
                <a:spcPct val="0"/>
              </a:spcBef>
              <a:spcAft>
                <a:spcPct val="0"/>
              </a:spcAft>
            </a:pPr>
            <a:r>
              <a:rPr lang="en-US" altLang="en-US" sz="2400" smtClean="0">
                <a:solidFill>
                  <a:srgbClr val="808080"/>
                </a:solidFill>
              </a:rPr>
              <a:t>to the left: </a:t>
            </a:r>
            <a:r>
              <a:rPr lang="en-US" altLang="en-US" sz="2400" i="1" smtClean="0">
                <a:solidFill>
                  <a:srgbClr val="808080"/>
                </a:solidFill>
              </a:rPr>
              <a:t>K</a:t>
            </a:r>
            <a:r>
              <a:rPr lang="en-US" altLang="en-US" sz="2400" baseline="-25000" smtClean="0">
                <a:solidFill>
                  <a:srgbClr val="808080"/>
                </a:solidFill>
              </a:rPr>
              <a:t>m,app</a:t>
            </a:r>
            <a:r>
              <a:rPr lang="en-US" altLang="en-US" sz="2400" smtClean="0">
                <a:solidFill>
                  <a:srgbClr val="808080"/>
                </a:solidFill>
              </a:rPr>
              <a:t> &gt; </a:t>
            </a:r>
            <a:r>
              <a:rPr lang="en-US" altLang="en-US" sz="2400" i="1" smtClean="0">
                <a:solidFill>
                  <a:srgbClr val="808080"/>
                </a:solidFill>
              </a:rPr>
              <a:t>K</a:t>
            </a:r>
            <a:r>
              <a:rPr lang="en-US" altLang="en-US" sz="2400" baseline="-25000" smtClean="0">
                <a:solidFill>
                  <a:srgbClr val="808080"/>
                </a:solidFill>
              </a:rPr>
              <a:t>m</a:t>
            </a:r>
          </a:p>
        </p:txBody>
      </p:sp>
      <p:sp>
        <p:nvSpPr>
          <p:cNvPr id="105475" name="Rectangle 3"/>
          <p:cNvSpPr>
            <a:spLocks noChangeArrowheads="1"/>
          </p:cNvSpPr>
          <p:nvPr/>
        </p:nvSpPr>
        <p:spPr bwMode="auto">
          <a:xfrm>
            <a:off x="6538913" y="5014913"/>
            <a:ext cx="1992312"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400" i="1" smtClean="0">
                <a:solidFill>
                  <a:srgbClr val="808080"/>
                </a:solidFill>
              </a:rPr>
              <a:t>K</a:t>
            </a:r>
            <a:r>
              <a:rPr lang="en-US" altLang="en-US" sz="2400" baseline="-25000" smtClean="0">
                <a:solidFill>
                  <a:srgbClr val="808080"/>
                </a:solidFill>
              </a:rPr>
              <a:t>m,app</a:t>
            </a:r>
            <a:r>
              <a:rPr lang="en-US" altLang="en-US" sz="2400" smtClean="0">
                <a:solidFill>
                  <a:srgbClr val="808080"/>
                </a:solidFill>
              </a:rPr>
              <a:t> &gt; </a:t>
            </a:r>
            <a:r>
              <a:rPr lang="en-US" altLang="en-US" sz="2400" i="1" smtClean="0">
                <a:solidFill>
                  <a:srgbClr val="808080"/>
                </a:solidFill>
              </a:rPr>
              <a:t>K</a:t>
            </a:r>
            <a:r>
              <a:rPr lang="en-US" altLang="en-US" sz="2400" baseline="-25000" smtClean="0">
                <a:solidFill>
                  <a:srgbClr val="808080"/>
                </a:solidFill>
              </a:rPr>
              <a:t>m</a:t>
            </a:r>
          </a:p>
          <a:p>
            <a:pPr eaLnBrk="0" fontAlgn="base" hangingPunct="0">
              <a:spcBef>
                <a:spcPct val="0"/>
              </a:spcBef>
              <a:spcAft>
                <a:spcPct val="0"/>
              </a:spcAft>
            </a:pPr>
            <a:r>
              <a:rPr lang="en-US" altLang="en-US" sz="2400" smtClean="0">
                <a:solidFill>
                  <a:srgbClr val="808080"/>
                </a:solidFill>
              </a:rPr>
              <a:t>V</a:t>
            </a:r>
            <a:r>
              <a:rPr lang="en-US" altLang="en-US" sz="2400" baseline="-25000" smtClean="0">
                <a:solidFill>
                  <a:srgbClr val="808080"/>
                </a:solidFill>
              </a:rPr>
              <a:t>max,app</a:t>
            </a:r>
            <a:r>
              <a:rPr lang="en-US" altLang="en-US" sz="2400" smtClean="0">
                <a:solidFill>
                  <a:srgbClr val="808080"/>
                </a:solidFill>
              </a:rPr>
              <a:t> = V</a:t>
            </a:r>
            <a:r>
              <a:rPr lang="en-US" altLang="en-US" sz="2400" baseline="-25000" smtClean="0">
                <a:solidFill>
                  <a:srgbClr val="808080"/>
                </a:solidFill>
              </a:rPr>
              <a:t>max</a:t>
            </a:r>
          </a:p>
        </p:txBody>
      </p:sp>
      <p:pic>
        <p:nvPicPr>
          <p:cNvPr id="10547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28700"/>
            <a:ext cx="4381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7"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0" y="3200400"/>
            <a:ext cx="42037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8" name="Rectangle 6"/>
          <p:cNvSpPr>
            <a:spLocks noChangeArrowheads="1"/>
          </p:cNvSpPr>
          <p:nvPr/>
        </p:nvSpPr>
        <p:spPr bwMode="auto">
          <a:xfrm>
            <a:off x="1052513" y="2309813"/>
            <a:ext cx="2325687"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1400" b="1" smtClean="0">
                <a:solidFill>
                  <a:srgbClr val="000000"/>
                </a:solidFill>
                <a:latin typeface="Helvetica" pitchFamily="28" charset="0"/>
              </a:rPr>
              <a:t>Inhibitor doesn’t interfere</a:t>
            </a:r>
          </a:p>
          <a:p>
            <a:pPr eaLnBrk="0" fontAlgn="base" hangingPunct="0">
              <a:spcBef>
                <a:spcPct val="0"/>
              </a:spcBef>
              <a:spcAft>
                <a:spcPct val="0"/>
              </a:spcAft>
            </a:pPr>
            <a:r>
              <a:rPr lang="en-US" altLang="en-US" sz="1400" b="1" smtClean="0">
                <a:solidFill>
                  <a:srgbClr val="000000"/>
                </a:solidFill>
                <a:latin typeface="Helvetica" pitchFamily="28" charset="0"/>
              </a:rPr>
              <a:t>with substrate binding,</a:t>
            </a:r>
          </a:p>
          <a:p>
            <a:pPr eaLnBrk="0" fontAlgn="base" hangingPunct="0">
              <a:spcBef>
                <a:spcPct val="0"/>
              </a:spcBef>
              <a:spcAft>
                <a:spcPct val="0"/>
              </a:spcAft>
            </a:pPr>
            <a:r>
              <a:rPr lang="en-US" altLang="en-US" sz="1400" b="1" i="1" smtClean="0">
                <a:solidFill>
                  <a:srgbClr val="000000"/>
                </a:solidFill>
                <a:latin typeface="Helvetica" pitchFamily="28" charset="0"/>
              </a:rPr>
              <a:t>K</a:t>
            </a:r>
            <a:r>
              <a:rPr lang="en-US" altLang="en-US" sz="1400" b="1" baseline="-25000" smtClean="0">
                <a:solidFill>
                  <a:srgbClr val="000000"/>
                </a:solidFill>
                <a:latin typeface="Helvetica" pitchFamily="28" charset="0"/>
              </a:rPr>
              <a:t>m,app</a:t>
            </a:r>
            <a:r>
              <a:rPr lang="en-US" altLang="en-US" sz="1400" b="1" smtClean="0">
                <a:solidFill>
                  <a:srgbClr val="000000"/>
                </a:solidFill>
                <a:latin typeface="Helvetica" pitchFamily="28" charset="0"/>
              </a:rPr>
              <a:t> = </a:t>
            </a:r>
            <a:r>
              <a:rPr lang="en-US" altLang="en-US" sz="1400" b="1" i="1" smtClean="0">
                <a:solidFill>
                  <a:srgbClr val="000000"/>
                </a:solidFill>
                <a:latin typeface="Helvetica" pitchFamily="28" charset="0"/>
              </a:rPr>
              <a:t>K</a:t>
            </a:r>
            <a:r>
              <a:rPr lang="en-US" altLang="en-US" sz="1400" b="1" baseline="-25000" smtClean="0">
                <a:solidFill>
                  <a:srgbClr val="000000"/>
                </a:solidFill>
                <a:latin typeface="Helvetica" pitchFamily="28" charset="0"/>
              </a:rPr>
              <a:t>m</a:t>
            </a:r>
            <a:endParaRPr lang="en-US" altLang="en-US" sz="1400" b="1" baseline="-25000" smtClean="0">
              <a:solidFill>
                <a:srgbClr val="808080"/>
              </a:solidFill>
              <a:latin typeface="Helvetica" pitchFamily="28" charset="0"/>
            </a:endParaRPr>
          </a:p>
        </p:txBody>
      </p:sp>
      <p:pic>
        <p:nvPicPr>
          <p:cNvPr id="105479"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 y="4432300"/>
            <a:ext cx="4140200"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0" name="Rectangle 8"/>
          <p:cNvSpPr>
            <a:spLocks noChangeArrowheads="1"/>
          </p:cNvSpPr>
          <p:nvPr/>
        </p:nvSpPr>
        <p:spPr bwMode="auto">
          <a:xfrm>
            <a:off x="2500313" y="4800600"/>
            <a:ext cx="2147887"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fontAlgn="base" hangingPunct="0">
              <a:spcBef>
                <a:spcPct val="0"/>
              </a:spcBef>
              <a:spcAft>
                <a:spcPct val="0"/>
              </a:spcAft>
            </a:pPr>
            <a:r>
              <a:rPr lang="en-US" altLang="en-US" b="1" smtClean="0">
                <a:solidFill>
                  <a:srgbClr val="000000"/>
                </a:solidFill>
              </a:rPr>
              <a:t>Even at high</a:t>
            </a:r>
          </a:p>
          <a:p>
            <a:pPr eaLnBrk="0" fontAlgn="base" hangingPunct="0">
              <a:spcBef>
                <a:spcPct val="0"/>
              </a:spcBef>
              <a:spcAft>
                <a:spcPct val="0"/>
              </a:spcAft>
            </a:pPr>
            <a:r>
              <a:rPr lang="en-US" altLang="en-US" b="1" smtClean="0">
                <a:solidFill>
                  <a:srgbClr val="000000"/>
                </a:solidFill>
              </a:rPr>
              <a:t>substrate levels,</a:t>
            </a:r>
          </a:p>
          <a:p>
            <a:pPr eaLnBrk="0" fontAlgn="base" hangingPunct="0">
              <a:spcBef>
                <a:spcPct val="0"/>
              </a:spcBef>
              <a:spcAft>
                <a:spcPct val="0"/>
              </a:spcAft>
            </a:pPr>
            <a:r>
              <a:rPr lang="en-US" altLang="en-US" b="1" smtClean="0">
                <a:solidFill>
                  <a:srgbClr val="000000"/>
                </a:solidFill>
              </a:rPr>
              <a:t>inhibitor still binds,</a:t>
            </a:r>
          </a:p>
          <a:p>
            <a:pPr eaLnBrk="0" fontAlgn="base" hangingPunct="0">
              <a:spcBef>
                <a:spcPct val="0"/>
              </a:spcBef>
              <a:spcAft>
                <a:spcPct val="0"/>
              </a:spcAft>
            </a:pPr>
            <a:r>
              <a:rPr lang="en-US" altLang="en-US" b="1" smtClean="0">
                <a:solidFill>
                  <a:srgbClr val="000000"/>
                </a:solidFill>
              </a:rPr>
              <a:t>[E]</a:t>
            </a:r>
            <a:r>
              <a:rPr lang="en-US" altLang="en-US" b="1" baseline="-25000" smtClean="0">
                <a:solidFill>
                  <a:srgbClr val="000000"/>
                </a:solidFill>
              </a:rPr>
              <a:t>t</a:t>
            </a:r>
            <a:r>
              <a:rPr lang="en-US" altLang="en-US" b="1" smtClean="0">
                <a:solidFill>
                  <a:srgbClr val="000000"/>
                </a:solidFill>
              </a:rPr>
              <a:t> &lt; [ES]</a:t>
            </a:r>
          </a:p>
          <a:p>
            <a:pPr eaLnBrk="0" fontAlgn="base" hangingPunct="0">
              <a:spcBef>
                <a:spcPct val="0"/>
              </a:spcBef>
              <a:spcAft>
                <a:spcPct val="0"/>
              </a:spcAft>
            </a:pPr>
            <a:r>
              <a:rPr lang="en-US" altLang="en-US" b="1" smtClean="0">
                <a:solidFill>
                  <a:srgbClr val="000000"/>
                </a:solidFill>
              </a:rPr>
              <a:t>V</a:t>
            </a:r>
            <a:r>
              <a:rPr lang="en-US" altLang="en-US" b="1" baseline="-25000" smtClean="0">
                <a:solidFill>
                  <a:srgbClr val="000000"/>
                </a:solidFill>
              </a:rPr>
              <a:t>max,app</a:t>
            </a:r>
            <a:r>
              <a:rPr lang="en-US" altLang="en-US" b="1" smtClean="0">
                <a:solidFill>
                  <a:srgbClr val="000000"/>
                </a:solidFill>
              </a:rPr>
              <a:t> &lt; V</a:t>
            </a:r>
            <a:r>
              <a:rPr lang="en-US" altLang="en-US" b="1" baseline="-25000" smtClean="0">
                <a:solidFill>
                  <a:srgbClr val="000000"/>
                </a:solidFill>
              </a:rPr>
              <a:t>max</a:t>
            </a:r>
            <a:r>
              <a:rPr lang="en-US" altLang="en-US" smtClean="0">
                <a:solidFill>
                  <a:srgbClr val="808080"/>
                </a:solidFill>
              </a:rPr>
              <a:t> </a:t>
            </a:r>
          </a:p>
        </p:txBody>
      </p:sp>
      <p:sp>
        <p:nvSpPr>
          <p:cNvPr id="105481" name="Rectangle 9"/>
          <p:cNvSpPr>
            <a:spLocks noChangeArrowheads="1"/>
          </p:cNvSpPr>
          <p:nvPr/>
        </p:nvSpPr>
        <p:spPr bwMode="auto">
          <a:xfrm>
            <a:off x="6843713" y="5083175"/>
            <a:ext cx="15970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b="1" smtClean="0">
                <a:solidFill>
                  <a:srgbClr val="000000"/>
                </a:solidFill>
              </a:rPr>
              <a:t>V</a:t>
            </a:r>
            <a:r>
              <a:rPr lang="en-US" altLang="en-US" b="1" baseline="-25000" smtClean="0">
                <a:solidFill>
                  <a:srgbClr val="000000"/>
                </a:solidFill>
              </a:rPr>
              <a:t>max,app</a:t>
            </a:r>
            <a:r>
              <a:rPr lang="en-US" altLang="en-US" b="1" smtClean="0">
                <a:solidFill>
                  <a:srgbClr val="000000"/>
                </a:solidFill>
              </a:rPr>
              <a:t> &lt; V</a:t>
            </a:r>
            <a:r>
              <a:rPr lang="en-US" altLang="en-US" b="1" baseline="-25000" smtClean="0">
                <a:solidFill>
                  <a:srgbClr val="000000"/>
                </a:solidFill>
              </a:rPr>
              <a:t>max</a:t>
            </a:r>
          </a:p>
          <a:p>
            <a:pPr eaLnBrk="0" fontAlgn="base" hangingPunct="0">
              <a:spcBef>
                <a:spcPct val="0"/>
              </a:spcBef>
              <a:spcAft>
                <a:spcPct val="0"/>
              </a:spcAft>
            </a:pPr>
            <a:endParaRPr lang="en-US" altLang="en-US" sz="1200" b="1" baseline="-25000" smtClean="0">
              <a:solidFill>
                <a:srgbClr val="000000"/>
              </a:solidFill>
            </a:endParaRPr>
          </a:p>
          <a:p>
            <a:pPr eaLnBrk="0" fontAlgn="base" hangingPunct="0">
              <a:spcBef>
                <a:spcPct val="0"/>
              </a:spcBef>
              <a:spcAft>
                <a:spcPct val="0"/>
              </a:spcAft>
            </a:pPr>
            <a:r>
              <a:rPr lang="en-US" altLang="en-US" b="1" i="1" smtClean="0">
                <a:solidFill>
                  <a:srgbClr val="000000"/>
                </a:solidFill>
              </a:rPr>
              <a:t>   K</a:t>
            </a:r>
            <a:r>
              <a:rPr lang="en-US" altLang="en-US" b="1" baseline="-25000" smtClean="0">
                <a:solidFill>
                  <a:srgbClr val="000000"/>
                </a:solidFill>
              </a:rPr>
              <a:t>m,app</a:t>
            </a:r>
            <a:r>
              <a:rPr lang="en-US" altLang="en-US" b="1" smtClean="0">
                <a:solidFill>
                  <a:srgbClr val="000000"/>
                </a:solidFill>
              </a:rPr>
              <a:t> = </a:t>
            </a:r>
            <a:r>
              <a:rPr lang="en-US" altLang="en-US" b="1" i="1" smtClean="0">
                <a:solidFill>
                  <a:srgbClr val="000000"/>
                </a:solidFill>
              </a:rPr>
              <a:t>K</a:t>
            </a:r>
            <a:r>
              <a:rPr lang="en-US" altLang="en-US" b="1" baseline="-25000" smtClean="0">
                <a:solidFill>
                  <a:srgbClr val="000000"/>
                </a:solidFill>
              </a:rPr>
              <a:t>m</a:t>
            </a:r>
            <a:endParaRPr lang="en-US" altLang="en-US" baseline="-25000" smtClean="0">
              <a:solidFill>
                <a:srgbClr val="808080"/>
              </a:solidFill>
            </a:endParaRPr>
          </a:p>
        </p:txBody>
      </p:sp>
      <p:sp>
        <p:nvSpPr>
          <p:cNvPr id="105482" name="Rectangle 10"/>
          <p:cNvSpPr>
            <a:spLocks noGrp="1" noChangeArrowheads="1"/>
          </p:cNvSpPr>
          <p:nvPr>
            <p:ph type="title"/>
          </p:nvPr>
        </p:nvSpPr>
        <p:spPr>
          <a:xfrm>
            <a:off x="0" y="0"/>
            <a:ext cx="9144000" cy="1143000"/>
          </a:xfrm>
        </p:spPr>
        <p:txBody>
          <a:bodyPr/>
          <a:lstStyle/>
          <a:p>
            <a:r>
              <a:rPr lang="en-US" altLang="en-US" sz="2800" b="1"/>
              <a:t>Relating the Michaelis-Menten equation, the v vs. [S] plot, and the physical picture of noncompetitive inhibition</a:t>
            </a:r>
          </a:p>
        </p:txBody>
      </p:sp>
    </p:spTree>
    <p:extLst>
      <p:ext uri="{BB962C8B-B14F-4D97-AF65-F5344CB8AC3E}">
        <p14:creationId xmlns:p14="http://schemas.microsoft.com/office/powerpoint/2010/main" val="56640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Times New Roman" panose="02020603050405020304" pitchFamily="18" charset="0"/>
                <a:cs typeface="Times New Roman" panose="02020603050405020304" pitchFamily="18" charset="0"/>
              </a:rPr>
              <a:t>Noncompetitive inhibition</a:t>
            </a:r>
          </a:p>
        </p:txBody>
      </p:sp>
      <p:sp>
        <p:nvSpPr>
          <p:cNvPr id="3" name="Content Placeholder 2"/>
          <p:cNvSpPr>
            <a:spLocks noGrp="1"/>
          </p:cNvSpPr>
          <p:nvPr>
            <p:ph idx="1"/>
          </p:nvPr>
        </p:nvSpPr>
        <p:spPr/>
        <p:txBody>
          <a:bodyPr>
            <a:normAutofit/>
          </a:bodyPr>
          <a:lstStyle/>
          <a:p>
            <a:pPr marL="0" indent="0">
              <a:buNone/>
            </a:pPr>
            <a:r>
              <a:rPr lang="en-US" dirty="0" smtClean="0"/>
              <a:t>Assume</a:t>
            </a:r>
          </a:p>
          <a:p>
            <a:r>
              <a:rPr lang="en-US" dirty="0" smtClean="0"/>
              <a:t>Rapid equilibrium</a:t>
            </a:r>
          </a:p>
          <a:p>
            <a:r>
              <a:rPr lang="en-US" dirty="0" smtClean="0"/>
              <a:t>Same equilibrium constant of inhibitor binding to E and ES……… KI</a:t>
            </a:r>
          </a:p>
          <a:p>
            <a:r>
              <a:rPr lang="en-US" dirty="0"/>
              <a:t>Same equilibrium constant of inhibitor binding to E and </a:t>
            </a:r>
            <a:r>
              <a:rPr lang="en-US" dirty="0" smtClean="0"/>
              <a:t>EI ……….KM</a:t>
            </a:r>
          </a:p>
          <a:p>
            <a:endParaRPr lang="en-US" dirty="0" smtClean="0"/>
          </a:p>
          <a:p>
            <a:pPr marL="0" indent="0">
              <a:buNone/>
            </a:pPr>
            <a:endParaRPr lang="en-US" dirty="0" smtClean="0"/>
          </a:p>
        </p:txBody>
      </p:sp>
    </p:spTree>
    <p:extLst>
      <p:ext uri="{BB962C8B-B14F-4D97-AF65-F5344CB8AC3E}">
        <p14:creationId xmlns:p14="http://schemas.microsoft.com/office/powerpoint/2010/main" val="3937480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Times New Roman" panose="02020603050405020304" pitchFamily="18" charset="0"/>
                <a:cs typeface="Times New Roman" panose="02020603050405020304" pitchFamily="18" charset="0"/>
              </a:rPr>
              <a:t>Noncompetitive inhibition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2365453" cy="76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364" y="3733801"/>
            <a:ext cx="3905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51339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1" y="2219327"/>
            <a:ext cx="5715000" cy="136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082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prstClr val="black"/>
                </a:solidFill>
                <a:latin typeface="Times New Roman" panose="02020603050405020304" pitchFamily="18" charset="0"/>
                <a:cs typeface="Times New Roman" panose="02020603050405020304" pitchFamily="18" charset="0"/>
              </a:rPr>
              <a:t>Noncompetitive inhibition</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4323810" cy="15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0"/>
            <a:ext cx="31242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32614"/>
            <a:ext cx="57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64" y="5638800"/>
            <a:ext cx="4038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62550"/>
            <a:ext cx="9620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599" y="4793218"/>
            <a:ext cx="4025461" cy="369332"/>
          </a:xfrm>
          <a:prstGeom prst="rect">
            <a:avLst/>
          </a:prstGeom>
          <a:noFill/>
        </p:spPr>
        <p:txBody>
          <a:bodyPr wrap="none" rtlCol="0">
            <a:spAutoFit/>
          </a:bodyPr>
          <a:lstStyle/>
          <a:p>
            <a:r>
              <a:rPr lang="en-US" b="1" u="sng" dirty="0" smtClean="0">
                <a:latin typeface="Times New Roman" panose="02020603050405020304" pitchFamily="18" charset="0"/>
                <a:cs typeface="Times New Roman" panose="02020603050405020304" pitchFamily="18" charset="0"/>
              </a:rPr>
              <a:t>Remains in Michaelis-menten equation</a:t>
            </a:r>
            <a:endParaRPr lang="en-US"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52600" y="5301734"/>
            <a:ext cx="1212833" cy="369332"/>
          </a:xfrm>
          <a:prstGeom prst="rect">
            <a:avLst/>
          </a:prstGeom>
          <a:noFill/>
        </p:spPr>
        <p:txBody>
          <a:bodyPr wrap="none" rtlCol="0">
            <a:spAutoFit/>
          </a:bodyPr>
          <a:lstStyle/>
          <a:p>
            <a:r>
              <a:rPr lang="en-US" b="1" u="sng" dirty="0" smtClean="0">
                <a:latin typeface="Times New Roman" panose="02020603050405020304" pitchFamily="18" charset="0"/>
                <a:cs typeface="Times New Roman" panose="02020603050405020304" pitchFamily="18" charset="0"/>
              </a:rPr>
              <a:t>Is reduced</a:t>
            </a:r>
            <a:endParaRPr lang="en-US"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648200" y="5947929"/>
            <a:ext cx="1345240" cy="369332"/>
          </a:xfrm>
          <a:prstGeom prst="rect">
            <a:avLst/>
          </a:prstGeom>
          <a:noFill/>
        </p:spPr>
        <p:txBody>
          <a:bodyPr wrap="none" rtlCol="0">
            <a:spAutoFit/>
          </a:bodyPr>
          <a:lstStyle/>
          <a:p>
            <a:r>
              <a:rPr lang="en-US" dirty="0" smtClean="0"/>
              <a:t>When [I}= 0,</a:t>
            </a:r>
            <a:endParaRPr lang="en-US" dirty="0"/>
          </a:p>
        </p:txBody>
      </p:sp>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5810250"/>
            <a:ext cx="2114550" cy="73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097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81000"/>
            <a:ext cx="7772400" cy="1143000"/>
          </a:xfrm>
        </p:spPr>
        <p:txBody>
          <a:bodyPr/>
          <a:lstStyle/>
          <a:p>
            <a:r>
              <a:rPr lang="en-US" altLang="en-US" sz="4000" b="1"/>
              <a:t>Uncompetitive Inhibition - Reaction Mechanism</a:t>
            </a:r>
            <a:endParaRPr lang="en-US" altLang="en-US"/>
          </a:p>
        </p:txBody>
      </p:sp>
      <p:sp>
        <p:nvSpPr>
          <p:cNvPr id="110595" name="Rectangle 3"/>
          <p:cNvSpPr>
            <a:spLocks noGrp="1" noChangeArrowheads="1"/>
          </p:cNvSpPr>
          <p:nvPr>
            <p:ph type="body" idx="1"/>
          </p:nvPr>
        </p:nvSpPr>
        <p:spPr>
          <a:xfrm>
            <a:off x="4876800" y="2438400"/>
            <a:ext cx="3962400" cy="3429000"/>
          </a:xfrm>
        </p:spPr>
        <p:txBody>
          <a:bodyPr/>
          <a:lstStyle/>
          <a:p>
            <a:pPr>
              <a:buFontTx/>
              <a:buNone/>
            </a:pPr>
            <a:r>
              <a:rPr lang="en-US" altLang="en-US"/>
              <a:t>   </a:t>
            </a:r>
            <a:r>
              <a:rPr lang="en-US" altLang="en-US" b="1"/>
              <a:t>In uncompetitive inhibition, the inhibitor binds only to the ES complex, it does not bind to the free enzyme</a:t>
            </a:r>
            <a:endParaRPr lang="en-US" altLang="en-US" sz="2800" b="1"/>
          </a:p>
        </p:txBody>
      </p:sp>
      <p:pic>
        <p:nvPicPr>
          <p:cNvPr id="110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6294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042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Times New Roman" panose="02020603050405020304" pitchFamily="18" charset="0"/>
                <a:cs typeface="Times New Roman" panose="02020603050405020304" pitchFamily="18" charset="0"/>
              </a:rPr>
              <a:t>Inhibition of enzyme kinetics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Inhibitors are chemicals that reduce the rate of </a:t>
            </a:r>
            <a:r>
              <a:rPr lang="en-US" sz="2800" dirty="0" smtClean="0">
                <a:latin typeface="Times New Roman" panose="02020603050405020304" pitchFamily="18" charset="0"/>
                <a:cs typeface="Times New Roman" panose="02020603050405020304" pitchFamily="18" charset="0"/>
              </a:rPr>
              <a:t>enzymatic reactions</a:t>
            </a:r>
          </a:p>
          <a:p>
            <a:r>
              <a:rPr lang="en-US" altLang="zh-CN" sz="2800" dirty="0" smtClean="0">
                <a:latin typeface="Times" panose="02020603050405020304" pitchFamily="18" charset="0"/>
                <a:cs typeface="Times" panose="02020603050405020304" pitchFamily="18" charset="0"/>
              </a:rPr>
              <a:t>Inhibitors </a:t>
            </a:r>
            <a:r>
              <a:rPr lang="en-US" altLang="zh-CN" sz="2800" dirty="0">
                <a:latin typeface="Times" panose="02020603050405020304" pitchFamily="18" charset="0"/>
                <a:cs typeface="Times" panose="02020603050405020304" pitchFamily="18" charset="0"/>
              </a:rPr>
              <a:t>– substance that binds to an enzyme and interferes with its </a:t>
            </a:r>
            <a:r>
              <a:rPr lang="en-US" altLang="zh-CN" sz="2800" dirty="0" smtClean="0">
                <a:latin typeface="Times" panose="02020603050405020304" pitchFamily="18" charset="0"/>
                <a:cs typeface="Times" panose="02020603050405020304" pitchFamily="18" charset="0"/>
              </a:rPr>
              <a:t>activity</a:t>
            </a:r>
            <a:endParaRPr lang="en-US" sz="2800" dirty="0" smtClean="0">
              <a:latin typeface="Times" panose="02020603050405020304" pitchFamily="18" charset="0"/>
              <a:cs typeface="Times" panose="02020603050405020304" pitchFamily="18" charset="0"/>
            </a:endParaRPr>
          </a:p>
          <a:p>
            <a:r>
              <a:rPr lang="en-US" sz="2800" dirty="0">
                <a:latin typeface="Times New Roman" panose="02020603050405020304" pitchFamily="18" charset="0"/>
                <a:cs typeface="Times New Roman" panose="02020603050405020304" pitchFamily="18" charset="0"/>
              </a:rPr>
              <a:t>The are usually specific and they work at low </a:t>
            </a:r>
            <a:r>
              <a:rPr lang="en-US" sz="2800" dirty="0" smtClean="0">
                <a:latin typeface="Times New Roman" panose="02020603050405020304" pitchFamily="18" charset="0"/>
                <a:cs typeface="Times New Roman" panose="02020603050405020304" pitchFamily="18" charset="0"/>
              </a:rPr>
              <a:t>concentrations</a:t>
            </a:r>
          </a:p>
          <a:p>
            <a:r>
              <a:rPr lang="en-US" sz="2800" dirty="0">
                <a:latin typeface="Times New Roman" panose="02020603050405020304" pitchFamily="18" charset="0"/>
                <a:cs typeface="Times New Roman" panose="02020603050405020304" pitchFamily="18" charset="0"/>
              </a:rPr>
              <a:t>They block the enzyme but they do not usually destroy </a:t>
            </a:r>
            <a:r>
              <a:rPr lang="en-US" sz="2800" dirty="0" smtClean="0">
                <a:latin typeface="Times New Roman" panose="02020603050405020304" pitchFamily="18" charset="0"/>
                <a:cs typeface="Times New Roman" panose="02020603050405020304" pitchFamily="18" charset="0"/>
              </a:rPr>
              <a:t>it</a:t>
            </a:r>
          </a:p>
          <a:p>
            <a:r>
              <a:rPr lang="en-US" sz="2800" dirty="0">
                <a:latin typeface="Times New Roman" panose="02020603050405020304" pitchFamily="18" charset="0"/>
                <a:cs typeface="Times New Roman" panose="02020603050405020304" pitchFamily="18" charset="0"/>
              </a:rPr>
              <a:t>Many drugs and poisons are inhibitors of enzymes in the nervous system</a:t>
            </a:r>
          </a:p>
        </p:txBody>
      </p:sp>
    </p:spTree>
    <p:extLst>
      <p:ext uri="{BB962C8B-B14F-4D97-AF65-F5344CB8AC3E}">
        <p14:creationId xmlns:p14="http://schemas.microsoft.com/office/powerpoint/2010/main" val="1358079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6324600" cy="646331"/>
          </a:xfrm>
          <a:prstGeom prst="rect">
            <a:avLst/>
          </a:prstGeom>
          <a:noFill/>
        </p:spPr>
        <p:txBody>
          <a:bodyPr wrap="square" rtlCol="0">
            <a:spAutoFit/>
          </a:bodyPr>
          <a:lstStyle/>
          <a:p>
            <a:r>
              <a:rPr lang="en-US" sz="3600" b="1" dirty="0" smtClean="0">
                <a:solidFill>
                  <a:prstClr val="black"/>
                </a:solidFill>
                <a:latin typeface="Times New Roman" panose="02020603050405020304" pitchFamily="18" charset="0"/>
                <a:cs typeface="Times New Roman" panose="02020603050405020304" pitchFamily="18" charset="0"/>
              </a:rPr>
              <a:t>Uncompetitive inhibition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874931"/>
            <a:ext cx="54102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The ES complex dissociates the substrate with a dissociation constant equal to </a:t>
            </a:r>
            <a:r>
              <a:rPr lang="en-US" sz="2800" dirty="0" smtClean="0">
                <a:solidFill>
                  <a:prstClr val="black"/>
                </a:solidFill>
                <a:latin typeface="Times New Roman" panose="02020603050405020304" pitchFamily="18" charset="0"/>
                <a:cs typeface="Times New Roman" panose="02020603050405020304" pitchFamily="18" charset="0"/>
              </a:rPr>
              <a:t>Km, </a:t>
            </a:r>
            <a:r>
              <a:rPr lang="en-US" sz="2800" dirty="0">
                <a:solidFill>
                  <a:prstClr val="black"/>
                </a:solidFill>
                <a:latin typeface="Times New Roman" panose="02020603050405020304" pitchFamily="18" charset="0"/>
                <a:cs typeface="Times New Roman" panose="02020603050405020304" pitchFamily="18" charset="0"/>
              </a:rPr>
              <a:t>whereas the ESI complex does not dissociate it </a:t>
            </a:r>
            <a:r>
              <a:rPr lang="en-US" sz="2800" dirty="0" smtClean="0">
                <a:solidFill>
                  <a:prstClr val="black"/>
                </a:solidFill>
                <a:latin typeface="Times New Roman" panose="02020603050405020304" pitchFamily="18" charset="0"/>
                <a:cs typeface="Times New Roman" panose="02020603050405020304" pitchFamily="18" charset="0"/>
              </a:rPr>
              <a:t>(i.e. </a:t>
            </a:r>
            <a:r>
              <a:rPr lang="en-US" sz="2800" dirty="0">
                <a:solidFill>
                  <a:prstClr val="black"/>
                </a:solidFill>
                <a:latin typeface="Times New Roman" panose="02020603050405020304" pitchFamily="18" charset="0"/>
                <a:cs typeface="Times New Roman" panose="02020603050405020304" pitchFamily="18" charset="0"/>
              </a:rPr>
              <a:t>has a </a:t>
            </a:r>
            <a:r>
              <a:rPr lang="en-US" sz="2800" dirty="0" smtClean="0">
                <a:solidFill>
                  <a:prstClr val="black"/>
                </a:solidFill>
                <a:latin typeface="Times New Roman" panose="02020603050405020304" pitchFamily="18" charset="0"/>
                <a:cs typeface="Times New Roman" panose="02020603050405020304" pitchFamily="18" charset="0"/>
              </a:rPr>
              <a:t>Km </a:t>
            </a:r>
            <a:r>
              <a:rPr lang="en-US" sz="2800" dirty="0">
                <a:solidFill>
                  <a:prstClr val="black"/>
                </a:solidFill>
                <a:latin typeface="Times New Roman" panose="02020603050405020304" pitchFamily="18" charset="0"/>
                <a:cs typeface="Times New Roman" panose="02020603050405020304" pitchFamily="18" charset="0"/>
              </a:rPr>
              <a:t>value equal to zero</a:t>
            </a:r>
            <a:r>
              <a:rPr lang="en-US" sz="2800" dirty="0" smtClean="0">
                <a:solidFill>
                  <a:prstClr val="black"/>
                </a:solidFill>
                <a:latin typeface="Times New Roman" panose="02020603050405020304" pitchFamily="18" charset="0"/>
                <a:cs typeface="Times New Roman" panose="02020603050405020304" pitchFamily="18" charset="0"/>
              </a:rPr>
              <a:t>)</a:t>
            </a:r>
          </a:p>
          <a:p>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 </a:t>
            </a:r>
            <a:r>
              <a:rPr lang="en-US" sz="2800" b="1" dirty="0" smtClean="0">
                <a:solidFill>
                  <a:prstClr val="black"/>
                </a:solidFill>
                <a:latin typeface="Times New Roman" panose="02020603050405020304" pitchFamily="18" charset="0"/>
                <a:cs typeface="Times New Roman" panose="02020603050405020304" pitchFamily="18" charset="0"/>
              </a:rPr>
              <a:t>Km </a:t>
            </a:r>
            <a:r>
              <a:rPr lang="en-US" sz="2800" b="1" dirty="0">
                <a:solidFill>
                  <a:prstClr val="black"/>
                </a:solidFill>
                <a:latin typeface="Times New Roman" panose="02020603050405020304" pitchFamily="18" charset="0"/>
                <a:cs typeface="Times New Roman" panose="02020603050405020304" pitchFamily="18" charset="0"/>
              </a:rPr>
              <a:t>is decreased</a:t>
            </a:r>
          </a:p>
        </p:txBody>
      </p:sp>
      <p:pic>
        <p:nvPicPr>
          <p:cNvPr id="9219" name="Picture 3" descr="C:\Users\tesfish\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80296"/>
            <a:ext cx="3314700" cy="2172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 y="3886200"/>
            <a:ext cx="8382000" cy="209288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Increasing [S] leads to increasing [ESI] (a complex incapable of progressing to reaction products), therefore the inhibition can not be removed</a:t>
            </a:r>
          </a:p>
          <a:p>
            <a:r>
              <a:rPr lang="en-US" sz="2800" dirty="0">
                <a:solidFill>
                  <a:prstClr val="black"/>
                </a:solidFill>
                <a:latin typeface="Times New Roman" panose="02020603050405020304" pitchFamily="18" charset="0"/>
                <a:cs typeface="Times New Roman" panose="02020603050405020304" pitchFamily="18" charset="0"/>
              </a:rPr>
              <a:t>            - </a:t>
            </a:r>
            <a:r>
              <a:rPr lang="en-US" sz="2800" b="1" dirty="0">
                <a:solidFill>
                  <a:prstClr val="black"/>
                </a:solidFill>
                <a:latin typeface="Times New Roman" panose="02020603050405020304" pitchFamily="18" charset="0"/>
                <a:cs typeface="Times New Roman" panose="02020603050405020304" pitchFamily="18" charset="0"/>
              </a:rPr>
              <a:t>Vmax is decreased</a:t>
            </a:r>
          </a:p>
          <a:p>
            <a:endParaRPr lang="en-US" dirty="0">
              <a:solidFill>
                <a:prstClr val="black"/>
              </a:solidFill>
            </a:endParaRPr>
          </a:p>
        </p:txBody>
      </p:sp>
    </p:spTree>
    <p:extLst>
      <p:ext uri="{BB962C8B-B14F-4D97-AF65-F5344CB8AC3E}">
        <p14:creationId xmlns:p14="http://schemas.microsoft.com/office/powerpoint/2010/main" val="373438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AutoShape 3"/>
          <p:cNvSpPr>
            <a:spLocks noChangeArrowheads="1"/>
          </p:cNvSpPr>
          <p:nvPr/>
        </p:nvSpPr>
        <p:spPr bwMode="auto">
          <a:xfrm>
            <a:off x="5562600" y="2667000"/>
            <a:ext cx="3352800" cy="2667000"/>
          </a:xfrm>
          <a:prstGeom prst="wedgeRoundRectCallout">
            <a:avLst>
              <a:gd name="adj1" fmla="val 31819"/>
              <a:gd name="adj2" fmla="val 57500"/>
              <a:gd name="adj3" fmla="val 16667"/>
            </a:avLst>
          </a:prstGeom>
          <a:solidFill>
            <a:srgbClr val="FFEFF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2400" smtClean="0">
              <a:solidFill>
                <a:srgbClr val="000000"/>
              </a:solidFill>
            </a:endParaRPr>
          </a:p>
        </p:txBody>
      </p:sp>
      <p:sp>
        <p:nvSpPr>
          <p:cNvPr id="113668" name="Rectangle 4"/>
          <p:cNvSpPr>
            <a:spLocks noGrp="1" noChangeArrowheads="1"/>
          </p:cNvSpPr>
          <p:nvPr>
            <p:ph type="title"/>
          </p:nvPr>
        </p:nvSpPr>
        <p:spPr>
          <a:xfrm>
            <a:off x="685800" y="152400"/>
            <a:ext cx="7772400" cy="1143000"/>
          </a:xfrm>
        </p:spPr>
        <p:txBody>
          <a:bodyPr/>
          <a:lstStyle/>
          <a:p>
            <a:r>
              <a:rPr lang="en-US" altLang="en-US" sz="4000" b="1"/>
              <a:t>Uncompetitive  inhibitors decrease both the V</a:t>
            </a:r>
            <a:r>
              <a:rPr lang="en-US" altLang="en-US" sz="4000" b="1" baseline="-25000"/>
              <a:t>max,app</a:t>
            </a:r>
            <a:r>
              <a:rPr lang="en-US" altLang="en-US" sz="4000" b="1"/>
              <a:t> and the </a:t>
            </a:r>
            <a:r>
              <a:rPr lang="en-US" altLang="en-US" sz="4000" b="1" i="1"/>
              <a:t>K</a:t>
            </a:r>
            <a:r>
              <a:rPr lang="en-US" altLang="en-US" sz="4000" b="1" baseline="-25000"/>
              <a:t>m,app</a:t>
            </a:r>
            <a:endParaRPr lang="en-US" altLang="en-US"/>
          </a:p>
        </p:txBody>
      </p:sp>
      <p:sp>
        <p:nvSpPr>
          <p:cNvPr id="113669" name="Rectangle 5"/>
          <p:cNvSpPr>
            <a:spLocks noGrp="1" noChangeArrowheads="1"/>
          </p:cNvSpPr>
          <p:nvPr>
            <p:ph type="body" idx="1"/>
          </p:nvPr>
        </p:nvSpPr>
        <p:spPr>
          <a:xfrm>
            <a:off x="5715000" y="1524000"/>
            <a:ext cx="3048000" cy="1371600"/>
          </a:xfrm>
        </p:spPr>
        <p:txBody>
          <a:bodyPr/>
          <a:lstStyle/>
          <a:p>
            <a:pPr>
              <a:buFontTx/>
              <a:buNone/>
            </a:pPr>
            <a:r>
              <a:rPr lang="en-US" altLang="en-US" b="1"/>
              <a:t>V</a:t>
            </a:r>
            <a:r>
              <a:rPr lang="en-US" altLang="en-US" b="1" baseline="-25000"/>
              <a:t>max,app</a:t>
            </a:r>
            <a:r>
              <a:rPr lang="en-US" altLang="en-US" b="1"/>
              <a:t>  &lt; V</a:t>
            </a:r>
            <a:r>
              <a:rPr lang="en-US" altLang="en-US" b="1" baseline="-25000"/>
              <a:t>max</a:t>
            </a:r>
            <a:endParaRPr lang="en-US" altLang="en-US" b="1"/>
          </a:p>
          <a:p>
            <a:pPr>
              <a:buFontTx/>
              <a:buNone/>
            </a:pPr>
            <a:r>
              <a:rPr lang="en-US" altLang="en-US" b="1" i="1"/>
              <a:t>K</a:t>
            </a:r>
            <a:r>
              <a:rPr lang="en-US" altLang="en-US" b="1" baseline="-25000"/>
              <a:t>m,app</a:t>
            </a:r>
            <a:r>
              <a:rPr lang="en-US" altLang="en-US" b="1"/>
              <a:t>  &lt; </a:t>
            </a:r>
            <a:r>
              <a:rPr lang="en-US" altLang="en-US" b="1" i="1"/>
              <a:t>K</a:t>
            </a:r>
            <a:r>
              <a:rPr lang="en-US" altLang="en-US" b="1" baseline="-25000"/>
              <a:t>m</a:t>
            </a:r>
          </a:p>
        </p:txBody>
      </p:sp>
      <p:sp>
        <p:nvSpPr>
          <p:cNvPr id="113670" name="Rectangle 6"/>
          <p:cNvSpPr>
            <a:spLocks noChangeArrowheads="1"/>
          </p:cNvSpPr>
          <p:nvPr/>
        </p:nvSpPr>
        <p:spPr bwMode="auto">
          <a:xfrm>
            <a:off x="5334000" y="2743200"/>
            <a:ext cx="36544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itchFamily="28" charset="0"/>
              </a:defRPr>
            </a:lvl1pPr>
            <a:lvl2pPr marL="742950" indent="-285750">
              <a:spcBef>
                <a:spcPct val="20000"/>
              </a:spcBef>
              <a:buChar char="–"/>
              <a:defRPr sz="2800">
                <a:solidFill>
                  <a:schemeClr val="tx1"/>
                </a:solidFill>
                <a:latin typeface="Times" pitchFamily="28" charset="0"/>
              </a:defRPr>
            </a:lvl2pPr>
            <a:lvl3pPr marL="1143000" indent="-228600">
              <a:spcBef>
                <a:spcPct val="20000"/>
              </a:spcBef>
              <a:buChar char="•"/>
              <a:defRPr sz="2400">
                <a:solidFill>
                  <a:schemeClr val="tx1"/>
                </a:solidFill>
                <a:latin typeface="Times" pitchFamily="28" charset="0"/>
              </a:defRPr>
            </a:lvl3pPr>
            <a:lvl4pPr marL="1600200" indent="-228600">
              <a:spcBef>
                <a:spcPct val="20000"/>
              </a:spcBef>
              <a:buChar char="–"/>
              <a:defRPr sz="2000">
                <a:solidFill>
                  <a:schemeClr val="tx1"/>
                </a:solidFill>
                <a:latin typeface="Times" pitchFamily="28" charset="0"/>
              </a:defRPr>
            </a:lvl4pPr>
            <a:lvl5pPr marL="2057400" indent="-228600">
              <a:spcBef>
                <a:spcPct val="20000"/>
              </a:spcBef>
              <a:buChar char="»"/>
              <a:defRPr sz="2000">
                <a:solidFill>
                  <a:schemeClr val="tx1"/>
                </a:solidFill>
                <a:latin typeface="Times" pitchFamily="28" charset="0"/>
              </a:defRPr>
            </a:lvl5pPr>
            <a:lvl6pPr marL="2514600" indent="-228600" eaLnBrk="0" fontAlgn="base" hangingPunct="0">
              <a:spcBef>
                <a:spcPct val="20000"/>
              </a:spcBef>
              <a:spcAft>
                <a:spcPct val="0"/>
              </a:spcAft>
              <a:buChar char="»"/>
              <a:defRPr sz="2000">
                <a:solidFill>
                  <a:schemeClr val="tx1"/>
                </a:solidFill>
                <a:latin typeface="Times" pitchFamily="28" charset="0"/>
              </a:defRPr>
            </a:lvl6pPr>
            <a:lvl7pPr marL="2971800" indent="-228600" eaLnBrk="0" fontAlgn="base" hangingPunct="0">
              <a:spcBef>
                <a:spcPct val="20000"/>
              </a:spcBef>
              <a:spcAft>
                <a:spcPct val="0"/>
              </a:spcAft>
              <a:buChar char="»"/>
              <a:defRPr sz="2000">
                <a:solidFill>
                  <a:schemeClr val="tx1"/>
                </a:solidFill>
                <a:latin typeface="Times" pitchFamily="28" charset="0"/>
              </a:defRPr>
            </a:lvl7pPr>
            <a:lvl8pPr marL="3429000" indent="-228600" eaLnBrk="0" fontAlgn="base" hangingPunct="0">
              <a:spcBef>
                <a:spcPct val="20000"/>
              </a:spcBef>
              <a:spcAft>
                <a:spcPct val="0"/>
              </a:spcAft>
              <a:buChar char="»"/>
              <a:defRPr sz="2000">
                <a:solidFill>
                  <a:schemeClr val="tx1"/>
                </a:solidFill>
                <a:latin typeface="Times" pitchFamily="28" charset="0"/>
              </a:defRPr>
            </a:lvl8pPr>
            <a:lvl9pPr marL="3886200" indent="-228600" eaLnBrk="0" fontAlgn="base" hangingPunct="0">
              <a:spcBef>
                <a:spcPct val="20000"/>
              </a:spcBef>
              <a:spcAft>
                <a:spcPct val="0"/>
              </a:spcAft>
              <a:buChar char="»"/>
              <a:defRPr sz="2000">
                <a:solidFill>
                  <a:schemeClr val="tx1"/>
                </a:solidFill>
                <a:latin typeface="Times" pitchFamily="28" charset="0"/>
              </a:defRPr>
            </a:lvl9pPr>
          </a:lstStyle>
          <a:p>
            <a:pPr eaLnBrk="0" fontAlgn="base" hangingPunct="0">
              <a:spcAft>
                <a:spcPct val="0"/>
              </a:spcAft>
              <a:buFontTx/>
              <a:buNone/>
            </a:pPr>
            <a:r>
              <a:rPr lang="en-US" altLang="en-US" sz="2400" b="1" smtClean="0">
                <a:solidFill>
                  <a:srgbClr val="000000"/>
                </a:solidFill>
              </a:rPr>
              <a:t>    </a:t>
            </a:r>
            <a:r>
              <a:rPr lang="en-US" altLang="en-US" sz="2000" b="1" smtClean="0">
                <a:solidFill>
                  <a:srgbClr val="003366"/>
                </a:solidFill>
              </a:rPr>
              <a:t>Notice that at low substrate concentrations, uncompetitive inhibitors have little effect on the reaction rate because the lower </a:t>
            </a:r>
            <a:r>
              <a:rPr lang="en-US" altLang="en-US" sz="2000" b="1" i="1" smtClean="0">
                <a:solidFill>
                  <a:srgbClr val="003366"/>
                </a:solidFill>
              </a:rPr>
              <a:t>K</a:t>
            </a:r>
            <a:r>
              <a:rPr lang="en-US" altLang="en-US" sz="2000" b="1" baseline="-25000" smtClean="0">
                <a:solidFill>
                  <a:srgbClr val="003366"/>
                </a:solidFill>
              </a:rPr>
              <a:t>m,app</a:t>
            </a:r>
            <a:r>
              <a:rPr lang="en-US" altLang="en-US" sz="2000" b="1" smtClean="0">
                <a:solidFill>
                  <a:srgbClr val="003366"/>
                </a:solidFill>
              </a:rPr>
              <a:t> of the enzyme offsets the decreased V</a:t>
            </a:r>
            <a:r>
              <a:rPr lang="en-US" altLang="en-US" sz="2000" b="1" baseline="-25000" smtClean="0">
                <a:solidFill>
                  <a:srgbClr val="003366"/>
                </a:solidFill>
              </a:rPr>
              <a:t>max,app</a:t>
            </a:r>
            <a:r>
              <a:rPr lang="en-US" altLang="en-US" sz="2000" b="1" smtClean="0">
                <a:solidFill>
                  <a:srgbClr val="003366"/>
                </a:solidFill>
              </a:rPr>
              <a:t> </a:t>
            </a:r>
          </a:p>
        </p:txBody>
      </p:sp>
      <p:pic>
        <p:nvPicPr>
          <p:cNvPr id="11367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54991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6526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AutoShape 3"/>
          <p:cNvSpPr>
            <a:spLocks noChangeArrowheads="1"/>
          </p:cNvSpPr>
          <p:nvPr/>
        </p:nvSpPr>
        <p:spPr bwMode="auto">
          <a:xfrm>
            <a:off x="5257800" y="2209800"/>
            <a:ext cx="3505200" cy="2286000"/>
          </a:xfrm>
          <a:prstGeom prst="wedgeRoundRectCallout">
            <a:avLst>
              <a:gd name="adj1" fmla="val 4528"/>
              <a:gd name="adj2" fmla="val 63056"/>
              <a:gd name="adj3" fmla="val 16667"/>
            </a:avLst>
          </a:prstGeom>
          <a:solidFill>
            <a:srgbClr val="FADCD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2400" smtClean="0">
              <a:solidFill>
                <a:srgbClr val="000000"/>
              </a:solidFill>
            </a:endParaRPr>
          </a:p>
        </p:txBody>
      </p:sp>
      <p:sp>
        <p:nvSpPr>
          <p:cNvPr id="118788" name="Rectangle 4"/>
          <p:cNvSpPr>
            <a:spLocks noGrp="1" noChangeArrowheads="1"/>
          </p:cNvSpPr>
          <p:nvPr>
            <p:ph type="title"/>
          </p:nvPr>
        </p:nvSpPr>
        <p:spPr>
          <a:xfrm>
            <a:off x="381000" y="228600"/>
            <a:ext cx="8382000" cy="1143000"/>
          </a:xfrm>
        </p:spPr>
        <p:txBody>
          <a:bodyPr/>
          <a:lstStyle/>
          <a:p>
            <a:r>
              <a:rPr lang="en-US" altLang="en-US" sz="3200" b="1"/>
              <a:t>Uncompetitive inhibitors decrease both the V</a:t>
            </a:r>
            <a:r>
              <a:rPr lang="en-US" altLang="en-US" sz="3200" b="1" baseline="-25000"/>
              <a:t>max,app</a:t>
            </a:r>
            <a:r>
              <a:rPr lang="en-US" altLang="en-US" sz="3200" b="1"/>
              <a:t> and the </a:t>
            </a:r>
            <a:r>
              <a:rPr lang="en-US" altLang="en-US" sz="3200" b="1" i="1"/>
              <a:t>K</a:t>
            </a:r>
            <a:r>
              <a:rPr lang="en-US" altLang="en-US" sz="3200" b="1" baseline="-25000"/>
              <a:t>m,app </a:t>
            </a:r>
            <a:r>
              <a:rPr lang="en-US" altLang="en-US" sz="3200" b="1"/>
              <a:t>of the enzyme</a:t>
            </a:r>
            <a:endParaRPr lang="en-US" altLang="en-US" sz="4000" b="1"/>
          </a:p>
        </p:txBody>
      </p:sp>
      <p:pic>
        <p:nvPicPr>
          <p:cNvPr id="1187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0" name="Rectangle 6"/>
          <p:cNvSpPr>
            <a:spLocks noGrp="1" noChangeArrowheads="1"/>
          </p:cNvSpPr>
          <p:nvPr>
            <p:ph type="body" idx="1"/>
          </p:nvPr>
        </p:nvSpPr>
        <p:spPr>
          <a:xfrm>
            <a:off x="5257800" y="2895600"/>
            <a:ext cx="3429000" cy="1828800"/>
          </a:xfrm>
          <a:noFill/>
          <a:ln/>
        </p:spPr>
        <p:txBody>
          <a:bodyPr/>
          <a:lstStyle/>
          <a:p>
            <a:pPr>
              <a:buFontTx/>
              <a:buNone/>
            </a:pPr>
            <a:r>
              <a:rPr lang="en-US" altLang="en-US" sz="2800" b="1"/>
              <a:t>   </a:t>
            </a:r>
            <a:endParaRPr lang="en-US" altLang="en-US"/>
          </a:p>
        </p:txBody>
      </p:sp>
      <p:sp>
        <p:nvSpPr>
          <p:cNvPr id="118791" name="Rectangle 7"/>
          <p:cNvSpPr>
            <a:spLocks noChangeArrowheads="1"/>
          </p:cNvSpPr>
          <p:nvPr/>
        </p:nvSpPr>
        <p:spPr bwMode="auto">
          <a:xfrm>
            <a:off x="5029200" y="2209800"/>
            <a:ext cx="3733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itchFamily="28" charset="0"/>
              </a:defRPr>
            </a:lvl1pPr>
            <a:lvl2pPr marL="742950" indent="-285750">
              <a:spcBef>
                <a:spcPct val="20000"/>
              </a:spcBef>
              <a:buChar char="–"/>
              <a:defRPr sz="2800">
                <a:solidFill>
                  <a:schemeClr val="tx1"/>
                </a:solidFill>
                <a:latin typeface="Times" pitchFamily="28" charset="0"/>
              </a:defRPr>
            </a:lvl2pPr>
            <a:lvl3pPr marL="1143000" indent="-228600">
              <a:spcBef>
                <a:spcPct val="20000"/>
              </a:spcBef>
              <a:buChar char="•"/>
              <a:defRPr sz="2400">
                <a:solidFill>
                  <a:schemeClr val="tx1"/>
                </a:solidFill>
                <a:latin typeface="Times" pitchFamily="28" charset="0"/>
              </a:defRPr>
            </a:lvl3pPr>
            <a:lvl4pPr marL="1600200" indent="-228600">
              <a:spcBef>
                <a:spcPct val="20000"/>
              </a:spcBef>
              <a:buChar char="–"/>
              <a:defRPr sz="2000">
                <a:solidFill>
                  <a:schemeClr val="tx1"/>
                </a:solidFill>
                <a:latin typeface="Times" pitchFamily="28" charset="0"/>
              </a:defRPr>
            </a:lvl4pPr>
            <a:lvl5pPr marL="2057400" indent="-228600">
              <a:spcBef>
                <a:spcPct val="20000"/>
              </a:spcBef>
              <a:buChar char="»"/>
              <a:defRPr sz="2000">
                <a:solidFill>
                  <a:schemeClr val="tx1"/>
                </a:solidFill>
                <a:latin typeface="Times" pitchFamily="28" charset="0"/>
              </a:defRPr>
            </a:lvl5pPr>
            <a:lvl6pPr marL="2514600" indent="-228600" eaLnBrk="0" fontAlgn="base" hangingPunct="0">
              <a:spcBef>
                <a:spcPct val="20000"/>
              </a:spcBef>
              <a:spcAft>
                <a:spcPct val="0"/>
              </a:spcAft>
              <a:buChar char="»"/>
              <a:defRPr sz="2000">
                <a:solidFill>
                  <a:schemeClr val="tx1"/>
                </a:solidFill>
                <a:latin typeface="Times" pitchFamily="28" charset="0"/>
              </a:defRPr>
            </a:lvl6pPr>
            <a:lvl7pPr marL="2971800" indent="-228600" eaLnBrk="0" fontAlgn="base" hangingPunct="0">
              <a:spcBef>
                <a:spcPct val="20000"/>
              </a:spcBef>
              <a:spcAft>
                <a:spcPct val="0"/>
              </a:spcAft>
              <a:buChar char="»"/>
              <a:defRPr sz="2000">
                <a:solidFill>
                  <a:schemeClr val="tx1"/>
                </a:solidFill>
                <a:latin typeface="Times" pitchFamily="28" charset="0"/>
              </a:defRPr>
            </a:lvl7pPr>
            <a:lvl8pPr marL="3429000" indent="-228600" eaLnBrk="0" fontAlgn="base" hangingPunct="0">
              <a:spcBef>
                <a:spcPct val="20000"/>
              </a:spcBef>
              <a:spcAft>
                <a:spcPct val="0"/>
              </a:spcAft>
              <a:buChar char="»"/>
              <a:defRPr sz="2000">
                <a:solidFill>
                  <a:schemeClr val="tx1"/>
                </a:solidFill>
                <a:latin typeface="Times" pitchFamily="28" charset="0"/>
              </a:defRPr>
            </a:lvl8pPr>
            <a:lvl9pPr marL="3886200" indent="-228600" eaLnBrk="0" fontAlgn="base" hangingPunct="0">
              <a:spcBef>
                <a:spcPct val="20000"/>
              </a:spcBef>
              <a:spcAft>
                <a:spcPct val="0"/>
              </a:spcAft>
              <a:buChar char="»"/>
              <a:defRPr sz="2000">
                <a:solidFill>
                  <a:schemeClr val="tx1"/>
                </a:solidFill>
                <a:latin typeface="Times" pitchFamily="28" charset="0"/>
              </a:defRPr>
            </a:lvl9pPr>
          </a:lstStyle>
          <a:p>
            <a:pPr eaLnBrk="0" fontAlgn="base" hangingPunct="0">
              <a:spcAft>
                <a:spcPct val="0"/>
              </a:spcAft>
              <a:buFontTx/>
              <a:buNone/>
            </a:pPr>
            <a:r>
              <a:rPr lang="en-US" altLang="en-US" sz="2400" b="1" smtClean="0">
                <a:solidFill>
                  <a:srgbClr val="000000"/>
                </a:solidFill>
              </a:rPr>
              <a:t>     Notice that uncompetitive inhibitors don’t bind to the free enzyme, so there is no EI complex in the reaction mechanism</a:t>
            </a:r>
            <a:endParaRPr lang="en-US" altLang="en-US" smtClean="0">
              <a:solidFill>
                <a:srgbClr val="000000"/>
              </a:solidFill>
            </a:endParaRPr>
          </a:p>
        </p:txBody>
      </p:sp>
    </p:spTree>
    <p:extLst>
      <p:ext uri="{BB962C8B-B14F-4D97-AF65-F5344CB8AC3E}">
        <p14:creationId xmlns:p14="http://schemas.microsoft.com/office/powerpoint/2010/main" val="20594142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0"/>
            <a:ext cx="7772400" cy="1143000"/>
          </a:xfrm>
        </p:spPr>
        <p:txBody>
          <a:bodyPr/>
          <a:lstStyle/>
          <a:p>
            <a:r>
              <a:rPr lang="en-US" altLang="en-US" sz="3600" b="1"/>
              <a:t>The Lineweaver-Burk plot is diagnostic for uncompetitive inhibition</a:t>
            </a:r>
            <a:endParaRPr lang="en-US" altLang="en-US"/>
          </a:p>
        </p:txBody>
      </p:sp>
      <p:pic>
        <p:nvPicPr>
          <p:cNvPr id="1198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88" y="1295400"/>
            <a:ext cx="77724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7345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066800"/>
            <a:ext cx="408781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9" name="Rectangle 3"/>
          <p:cNvSpPr>
            <a:spLocks noChangeArrowheads="1"/>
          </p:cNvSpPr>
          <p:nvPr/>
        </p:nvSpPr>
        <p:spPr bwMode="auto">
          <a:xfrm>
            <a:off x="1204913" y="5243513"/>
            <a:ext cx="3021012"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eaLnBrk="0" fontAlgn="base" hangingPunct="0">
              <a:spcBef>
                <a:spcPct val="0"/>
              </a:spcBef>
              <a:spcAft>
                <a:spcPct val="0"/>
              </a:spcAft>
            </a:pPr>
            <a:r>
              <a:rPr lang="en-US" altLang="en-US" sz="2400" smtClean="0">
                <a:solidFill>
                  <a:srgbClr val="808080"/>
                </a:solidFill>
              </a:rPr>
              <a:t>Formation of EI</a:t>
            </a:r>
          </a:p>
          <a:p>
            <a:pPr eaLnBrk="0" fontAlgn="base" hangingPunct="0">
              <a:spcBef>
                <a:spcPct val="0"/>
              </a:spcBef>
              <a:spcAft>
                <a:spcPct val="0"/>
              </a:spcAft>
            </a:pPr>
            <a:r>
              <a:rPr lang="en-US" altLang="en-US" sz="2400" smtClean="0">
                <a:solidFill>
                  <a:srgbClr val="808080"/>
                </a:solidFill>
              </a:rPr>
              <a:t>complex shifts reaction</a:t>
            </a:r>
          </a:p>
          <a:p>
            <a:pPr eaLnBrk="0" fontAlgn="base" hangingPunct="0">
              <a:spcBef>
                <a:spcPct val="0"/>
              </a:spcBef>
              <a:spcAft>
                <a:spcPct val="0"/>
              </a:spcAft>
            </a:pPr>
            <a:r>
              <a:rPr lang="en-US" altLang="en-US" sz="2400" smtClean="0">
                <a:solidFill>
                  <a:srgbClr val="808080"/>
                </a:solidFill>
              </a:rPr>
              <a:t>to the left: </a:t>
            </a:r>
            <a:r>
              <a:rPr lang="en-US" altLang="en-US" sz="2400" i="1" smtClean="0">
                <a:solidFill>
                  <a:srgbClr val="808080"/>
                </a:solidFill>
              </a:rPr>
              <a:t>K</a:t>
            </a:r>
            <a:r>
              <a:rPr lang="en-US" altLang="en-US" sz="2400" baseline="-25000" smtClean="0">
                <a:solidFill>
                  <a:srgbClr val="808080"/>
                </a:solidFill>
              </a:rPr>
              <a:t>m,app</a:t>
            </a:r>
            <a:r>
              <a:rPr lang="en-US" altLang="en-US" sz="2400" smtClean="0">
                <a:solidFill>
                  <a:srgbClr val="808080"/>
                </a:solidFill>
              </a:rPr>
              <a:t> &gt; </a:t>
            </a:r>
            <a:r>
              <a:rPr lang="en-US" altLang="en-US" sz="2400" i="1" smtClean="0">
                <a:solidFill>
                  <a:srgbClr val="808080"/>
                </a:solidFill>
              </a:rPr>
              <a:t>K</a:t>
            </a:r>
            <a:r>
              <a:rPr lang="en-US" altLang="en-US" sz="2400" baseline="-25000" smtClean="0">
                <a:solidFill>
                  <a:srgbClr val="808080"/>
                </a:solidFill>
              </a:rPr>
              <a:t>m</a:t>
            </a:r>
          </a:p>
        </p:txBody>
      </p:sp>
      <p:pic>
        <p:nvPicPr>
          <p:cNvPr id="13210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1011238"/>
            <a:ext cx="3173412"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3"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4587875"/>
            <a:ext cx="3973512"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4" name="Rectangle 8"/>
          <p:cNvSpPr>
            <a:spLocks noChangeArrowheads="1"/>
          </p:cNvSpPr>
          <p:nvPr/>
        </p:nvSpPr>
        <p:spPr bwMode="auto">
          <a:xfrm>
            <a:off x="2593975" y="5027613"/>
            <a:ext cx="1825625"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fontAlgn="base" hangingPunct="0">
              <a:spcBef>
                <a:spcPct val="0"/>
              </a:spcBef>
              <a:spcAft>
                <a:spcPct val="0"/>
              </a:spcAft>
            </a:pPr>
            <a:r>
              <a:rPr lang="en-US" altLang="en-US" b="1" smtClean="0">
                <a:solidFill>
                  <a:srgbClr val="000000"/>
                </a:solidFill>
              </a:rPr>
              <a:t>Even at high</a:t>
            </a:r>
          </a:p>
          <a:p>
            <a:pPr eaLnBrk="0" fontAlgn="base" hangingPunct="0">
              <a:spcBef>
                <a:spcPct val="0"/>
              </a:spcBef>
              <a:spcAft>
                <a:spcPct val="0"/>
              </a:spcAft>
            </a:pPr>
            <a:r>
              <a:rPr lang="en-US" altLang="en-US" b="1" smtClean="0">
                <a:solidFill>
                  <a:srgbClr val="000000"/>
                </a:solidFill>
              </a:rPr>
              <a:t>substrate levels,</a:t>
            </a:r>
          </a:p>
          <a:p>
            <a:pPr eaLnBrk="0" fontAlgn="base" hangingPunct="0">
              <a:spcBef>
                <a:spcPct val="0"/>
              </a:spcBef>
              <a:spcAft>
                <a:spcPct val="0"/>
              </a:spcAft>
            </a:pPr>
            <a:r>
              <a:rPr lang="en-US" altLang="en-US" b="1" smtClean="0">
                <a:solidFill>
                  <a:srgbClr val="000000"/>
                </a:solidFill>
              </a:rPr>
              <a:t>inhibitor binds,</a:t>
            </a:r>
          </a:p>
          <a:p>
            <a:pPr eaLnBrk="0" fontAlgn="base" hangingPunct="0">
              <a:spcBef>
                <a:spcPct val="0"/>
              </a:spcBef>
              <a:spcAft>
                <a:spcPct val="0"/>
              </a:spcAft>
            </a:pPr>
            <a:r>
              <a:rPr lang="en-US" altLang="en-US" b="1" smtClean="0">
                <a:solidFill>
                  <a:srgbClr val="000000"/>
                </a:solidFill>
              </a:rPr>
              <a:t>[E]</a:t>
            </a:r>
            <a:r>
              <a:rPr lang="en-US" altLang="en-US" b="1" baseline="-25000" smtClean="0">
                <a:solidFill>
                  <a:srgbClr val="000000"/>
                </a:solidFill>
              </a:rPr>
              <a:t>t</a:t>
            </a:r>
            <a:r>
              <a:rPr lang="en-US" altLang="en-US" b="1" smtClean="0">
                <a:solidFill>
                  <a:srgbClr val="000000"/>
                </a:solidFill>
              </a:rPr>
              <a:t> &lt; [ES]</a:t>
            </a:r>
          </a:p>
          <a:p>
            <a:pPr eaLnBrk="0" fontAlgn="base" hangingPunct="0">
              <a:spcBef>
                <a:spcPct val="0"/>
              </a:spcBef>
              <a:spcAft>
                <a:spcPct val="0"/>
              </a:spcAft>
            </a:pPr>
            <a:r>
              <a:rPr lang="en-US" altLang="en-US" b="1" smtClean="0">
                <a:solidFill>
                  <a:srgbClr val="000000"/>
                </a:solidFill>
              </a:rPr>
              <a:t>V</a:t>
            </a:r>
            <a:r>
              <a:rPr lang="en-US" altLang="en-US" b="1" baseline="-25000" smtClean="0">
                <a:solidFill>
                  <a:srgbClr val="000000"/>
                </a:solidFill>
              </a:rPr>
              <a:t>max,app</a:t>
            </a:r>
            <a:r>
              <a:rPr lang="en-US" altLang="en-US" b="1" smtClean="0">
                <a:solidFill>
                  <a:srgbClr val="000000"/>
                </a:solidFill>
              </a:rPr>
              <a:t> &lt; V</a:t>
            </a:r>
            <a:r>
              <a:rPr lang="en-US" altLang="en-US" b="1" baseline="-25000" smtClean="0">
                <a:solidFill>
                  <a:srgbClr val="000000"/>
                </a:solidFill>
              </a:rPr>
              <a:t>max</a:t>
            </a:r>
            <a:r>
              <a:rPr lang="en-US" altLang="en-US" smtClean="0">
                <a:solidFill>
                  <a:srgbClr val="808080"/>
                </a:solidFill>
              </a:rPr>
              <a:t> </a:t>
            </a:r>
          </a:p>
        </p:txBody>
      </p:sp>
      <p:sp>
        <p:nvSpPr>
          <p:cNvPr id="132105" name="Rectangle 9"/>
          <p:cNvSpPr>
            <a:spLocks noChangeArrowheads="1"/>
          </p:cNvSpPr>
          <p:nvPr/>
        </p:nvSpPr>
        <p:spPr bwMode="auto">
          <a:xfrm>
            <a:off x="914400" y="2757488"/>
            <a:ext cx="1981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fontAlgn="base" hangingPunct="0">
              <a:spcBef>
                <a:spcPct val="0"/>
              </a:spcBef>
              <a:spcAft>
                <a:spcPct val="0"/>
              </a:spcAft>
            </a:pPr>
            <a:r>
              <a:rPr lang="en-US" altLang="en-US" b="1" smtClean="0">
                <a:solidFill>
                  <a:srgbClr val="000000"/>
                </a:solidFill>
                <a:latin typeface="Helvetica" pitchFamily="28" charset="0"/>
              </a:rPr>
              <a:t>Inhibitor </a:t>
            </a:r>
          </a:p>
          <a:p>
            <a:pPr eaLnBrk="0" fontAlgn="base" hangingPunct="0">
              <a:spcBef>
                <a:spcPct val="0"/>
              </a:spcBef>
              <a:spcAft>
                <a:spcPct val="0"/>
              </a:spcAft>
            </a:pPr>
            <a:r>
              <a:rPr lang="en-US" altLang="en-US" b="1" smtClean="0">
                <a:solidFill>
                  <a:srgbClr val="000000"/>
                </a:solidFill>
                <a:latin typeface="Helvetica" pitchFamily="28" charset="0"/>
              </a:rPr>
              <a:t>increases</a:t>
            </a:r>
          </a:p>
          <a:p>
            <a:pPr eaLnBrk="0" fontAlgn="base" hangingPunct="0">
              <a:spcBef>
                <a:spcPct val="0"/>
              </a:spcBef>
              <a:spcAft>
                <a:spcPct val="0"/>
              </a:spcAft>
            </a:pPr>
            <a:r>
              <a:rPr lang="en-US" altLang="en-US" b="1" smtClean="0">
                <a:solidFill>
                  <a:srgbClr val="000000"/>
                </a:solidFill>
                <a:latin typeface="Helvetica" pitchFamily="28" charset="0"/>
              </a:rPr>
              <a:t>the amount of </a:t>
            </a:r>
          </a:p>
          <a:p>
            <a:pPr eaLnBrk="0" fontAlgn="base" hangingPunct="0">
              <a:spcBef>
                <a:spcPct val="0"/>
              </a:spcBef>
              <a:spcAft>
                <a:spcPct val="0"/>
              </a:spcAft>
            </a:pPr>
            <a:r>
              <a:rPr lang="en-US" altLang="en-US" b="1" smtClean="0">
                <a:solidFill>
                  <a:srgbClr val="000000"/>
                </a:solidFill>
                <a:latin typeface="Helvetica" pitchFamily="28" charset="0"/>
              </a:rPr>
              <a:t>enzyme bound</a:t>
            </a:r>
          </a:p>
          <a:p>
            <a:pPr eaLnBrk="0" fontAlgn="base" hangingPunct="0">
              <a:spcBef>
                <a:spcPct val="0"/>
              </a:spcBef>
              <a:spcAft>
                <a:spcPct val="0"/>
              </a:spcAft>
            </a:pPr>
            <a:r>
              <a:rPr lang="en-US" altLang="en-US" b="1" smtClean="0">
                <a:solidFill>
                  <a:srgbClr val="000000"/>
                </a:solidFill>
                <a:latin typeface="Helvetica" pitchFamily="28" charset="0"/>
              </a:rPr>
              <a:t>to substrate</a:t>
            </a:r>
          </a:p>
          <a:p>
            <a:pPr eaLnBrk="0" fontAlgn="base" hangingPunct="0">
              <a:spcBef>
                <a:spcPct val="0"/>
              </a:spcBef>
              <a:spcAft>
                <a:spcPct val="0"/>
              </a:spcAft>
            </a:pPr>
            <a:r>
              <a:rPr lang="en-US" altLang="en-US" b="1" i="1" smtClean="0">
                <a:solidFill>
                  <a:srgbClr val="000000"/>
                </a:solidFill>
                <a:latin typeface="Helvetica" pitchFamily="28" charset="0"/>
              </a:rPr>
              <a:t>K</a:t>
            </a:r>
            <a:r>
              <a:rPr lang="en-US" altLang="en-US" b="1" baseline="-25000" smtClean="0">
                <a:solidFill>
                  <a:srgbClr val="000000"/>
                </a:solidFill>
                <a:latin typeface="Helvetica" pitchFamily="28" charset="0"/>
              </a:rPr>
              <a:t>m,app</a:t>
            </a:r>
            <a:r>
              <a:rPr lang="en-US" altLang="en-US" b="1" smtClean="0">
                <a:solidFill>
                  <a:srgbClr val="000000"/>
                </a:solidFill>
                <a:latin typeface="Helvetica" pitchFamily="28" charset="0"/>
              </a:rPr>
              <a:t> &lt; </a:t>
            </a:r>
            <a:r>
              <a:rPr lang="en-US" altLang="en-US" b="1" i="1" smtClean="0">
                <a:solidFill>
                  <a:srgbClr val="000000"/>
                </a:solidFill>
                <a:latin typeface="Helvetica" pitchFamily="28" charset="0"/>
              </a:rPr>
              <a:t>K</a:t>
            </a:r>
            <a:r>
              <a:rPr lang="en-US" altLang="en-US" b="1" baseline="-25000" smtClean="0">
                <a:solidFill>
                  <a:srgbClr val="000000"/>
                </a:solidFill>
                <a:latin typeface="Helvetica" pitchFamily="28" charset="0"/>
              </a:rPr>
              <a:t>m</a:t>
            </a:r>
            <a:endParaRPr lang="en-US" altLang="en-US" b="1" baseline="-25000" smtClean="0">
              <a:solidFill>
                <a:srgbClr val="808080"/>
              </a:solidFill>
              <a:latin typeface="Helvetica" pitchFamily="28" charset="0"/>
            </a:endParaRPr>
          </a:p>
        </p:txBody>
      </p:sp>
      <p:sp>
        <p:nvSpPr>
          <p:cNvPr id="132106" name="Rectangle 10"/>
          <p:cNvSpPr>
            <a:spLocks noChangeArrowheads="1"/>
          </p:cNvSpPr>
          <p:nvPr/>
        </p:nvSpPr>
        <p:spPr bwMode="auto">
          <a:xfrm>
            <a:off x="6208713" y="2900363"/>
            <a:ext cx="1792287"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fontAlgn="base" hangingPunct="0">
              <a:spcBef>
                <a:spcPct val="0"/>
              </a:spcBef>
              <a:spcAft>
                <a:spcPct val="0"/>
              </a:spcAft>
            </a:pPr>
            <a:r>
              <a:rPr lang="en-US" altLang="en-US" b="1" smtClean="0">
                <a:solidFill>
                  <a:srgbClr val="000000"/>
                </a:solidFill>
              </a:rPr>
              <a:t>V</a:t>
            </a:r>
            <a:r>
              <a:rPr lang="en-US" altLang="en-US" b="1" baseline="-25000" smtClean="0">
                <a:solidFill>
                  <a:srgbClr val="000000"/>
                </a:solidFill>
              </a:rPr>
              <a:t>max,app</a:t>
            </a:r>
            <a:r>
              <a:rPr lang="en-US" altLang="en-US" b="1" smtClean="0">
                <a:solidFill>
                  <a:srgbClr val="000000"/>
                </a:solidFill>
              </a:rPr>
              <a:t> &lt; V</a:t>
            </a:r>
            <a:r>
              <a:rPr lang="en-US" altLang="en-US" b="1" baseline="-25000" smtClean="0">
                <a:solidFill>
                  <a:srgbClr val="000000"/>
                </a:solidFill>
              </a:rPr>
              <a:t>max</a:t>
            </a:r>
          </a:p>
          <a:p>
            <a:pPr eaLnBrk="0" fontAlgn="base" hangingPunct="0">
              <a:spcBef>
                <a:spcPct val="0"/>
              </a:spcBef>
              <a:spcAft>
                <a:spcPct val="0"/>
              </a:spcAft>
            </a:pPr>
            <a:endParaRPr lang="en-US" altLang="en-US" sz="1200" b="1" baseline="-25000" smtClean="0">
              <a:solidFill>
                <a:srgbClr val="000000"/>
              </a:solidFill>
            </a:endParaRPr>
          </a:p>
          <a:p>
            <a:pPr eaLnBrk="0" fontAlgn="base" hangingPunct="0">
              <a:spcBef>
                <a:spcPct val="0"/>
              </a:spcBef>
              <a:spcAft>
                <a:spcPct val="0"/>
              </a:spcAft>
            </a:pPr>
            <a:r>
              <a:rPr lang="en-US" altLang="en-US" b="1" i="1" smtClean="0">
                <a:solidFill>
                  <a:srgbClr val="000000"/>
                </a:solidFill>
              </a:rPr>
              <a:t>   K</a:t>
            </a:r>
            <a:r>
              <a:rPr lang="en-US" altLang="en-US" b="1" baseline="-25000" smtClean="0">
                <a:solidFill>
                  <a:srgbClr val="000000"/>
                </a:solidFill>
              </a:rPr>
              <a:t>m,app</a:t>
            </a:r>
            <a:r>
              <a:rPr lang="en-US" altLang="en-US" b="1" smtClean="0">
                <a:solidFill>
                  <a:srgbClr val="000000"/>
                </a:solidFill>
              </a:rPr>
              <a:t>&lt; </a:t>
            </a:r>
            <a:r>
              <a:rPr lang="en-US" altLang="en-US" b="1" i="1" smtClean="0">
                <a:solidFill>
                  <a:srgbClr val="000000"/>
                </a:solidFill>
              </a:rPr>
              <a:t>K</a:t>
            </a:r>
            <a:r>
              <a:rPr lang="en-US" altLang="en-US" b="1" baseline="-25000" smtClean="0">
                <a:solidFill>
                  <a:srgbClr val="000000"/>
                </a:solidFill>
              </a:rPr>
              <a:t>m</a:t>
            </a:r>
            <a:endParaRPr lang="en-US" altLang="en-US" baseline="-25000" smtClean="0">
              <a:solidFill>
                <a:srgbClr val="808080"/>
              </a:solidFill>
            </a:endParaRPr>
          </a:p>
        </p:txBody>
      </p:sp>
      <p:sp>
        <p:nvSpPr>
          <p:cNvPr id="132107" name="Rectangle 11"/>
          <p:cNvSpPr>
            <a:spLocks noGrp="1" noChangeArrowheads="1"/>
          </p:cNvSpPr>
          <p:nvPr>
            <p:ph type="title"/>
          </p:nvPr>
        </p:nvSpPr>
        <p:spPr>
          <a:xfrm>
            <a:off x="0" y="0"/>
            <a:ext cx="8915400" cy="1143000"/>
          </a:xfrm>
        </p:spPr>
        <p:txBody>
          <a:bodyPr/>
          <a:lstStyle/>
          <a:p>
            <a:r>
              <a:rPr lang="en-US" altLang="en-US" sz="2800" b="1"/>
              <a:t>Relating the Michaelis-Menten equation, the v vs. [S] plot, and the physical picture of uncompetitive inhibition</a:t>
            </a:r>
            <a:endParaRPr lang="en-US" altLang="en-US"/>
          </a:p>
        </p:txBody>
      </p:sp>
    </p:spTree>
    <p:extLst>
      <p:ext uri="{BB962C8B-B14F-4D97-AF65-F5344CB8AC3E}">
        <p14:creationId xmlns:p14="http://schemas.microsoft.com/office/powerpoint/2010/main" val="24176790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Effect of Temperature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Enzymes have an optimum temperature at which they are most </a:t>
            </a:r>
            <a:r>
              <a:rPr lang="en-US" dirty="0" smtClean="0">
                <a:latin typeface="Times New Roman" panose="02020603050405020304" pitchFamily="18" charset="0"/>
                <a:cs typeface="Times New Roman" panose="02020603050405020304" pitchFamily="18" charset="0"/>
              </a:rPr>
              <a:t>active</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optimum temperature for most human enzymes is normal body temperature, 37 </a:t>
            </a:r>
            <a:r>
              <a:rPr lang="en-US" dirty="0" smtClean="0">
                <a:latin typeface="Times New Roman" panose="02020603050405020304" pitchFamily="18" charset="0"/>
                <a:cs typeface="Times New Roman" panose="02020603050405020304" pitchFamily="18" charset="0"/>
              </a:rPr>
              <a:t>oC</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Above optimum temperature, enzymes lose activity due to disruption of intermolecular forces stabilizing the tertiary structure.</a:t>
            </a:r>
          </a:p>
          <a:p>
            <a:endParaRPr lang="en-US" dirty="0"/>
          </a:p>
        </p:txBody>
      </p:sp>
      <p:sp>
        <p:nvSpPr>
          <p:cNvPr id="4" name="Date Placeholder 3"/>
          <p:cNvSpPr>
            <a:spLocks noGrp="1"/>
          </p:cNvSpPr>
          <p:nvPr>
            <p:ph type="dt" sz="half" idx="10"/>
          </p:nvPr>
        </p:nvSpPr>
        <p:spPr/>
        <p:txBody>
          <a:bodyPr/>
          <a:lstStyle/>
          <a:p>
            <a:fld id="{0209D40A-10F6-4490-B9CF-1E33F03599D6}" type="datetime1">
              <a:rPr lang="en-US" smtClean="0">
                <a:solidFill>
                  <a:prstClr val="black">
                    <a:tint val="75000"/>
                  </a:prstClr>
                </a:solidFill>
              </a:rPr>
              <a:p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422539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0°C</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Low temperatures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low Kinetic Energy of enzymes and substrates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No/Very few enzyme-substrate complexes are formed</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Enzymes are inactivated. </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p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1947876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20°C (increasing temperature) </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Increasing the temperature will lead to the increase in kinetic energy of enzyme and substrate molecules.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Enzyme and substrate molecules move with increasing speed and collide more frequently with each other.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increases the rate of enzyme-substrate complex formation This increases the rate of enzyme-substrate complex formation and product formation. </a:t>
            </a:r>
          </a:p>
          <a:p>
            <a:endParaRPr lang="en-US" dirty="0"/>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p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1090998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kern="0" dirty="0">
                <a:solidFill>
                  <a:srgbClr val="000000"/>
                </a:solidFill>
                <a:latin typeface="Times New Roman" panose="02020603050405020304" pitchFamily="18" charset="0"/>
                <a:cs typeface="Times New Roman" panose="02020603050405020304" pitchFamily="18" charset="0"/>
              </a:rPr>
              <a:t>37°C</a:t>
            </a:r>
            <a:r>
              <a:rPr lang="en-US" altLang="en-US" sz="7000" kern="0" dirty="0">
                <a:solidFill>
                  <a:srgbClr val="000000"/>
                </a:solidFill>
                <a:latin typeface="Arial"/>
                <a:cs typeface="Arial"/>
              </a:rPr>
              <a:t> </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As the temperature continues to increase, the rate of enzyme activity also increases until the optimal temperature is reached.</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Optimal temperature is the temperature at which the enzyme works best.  Rate of product formation is highest!</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p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314343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kern="0" dirty="0">
                <a:solidFill>
                  <a:srgbClr val="000000"/>
                </a:solidFill>
                <a:latin typeface="Times New Roman" panose="02020603050405020304" pitchFamily="18" charset="0"/>
                <a:cs typeface="Times New Roman" panose="02020603050405020304" pitchFamily="18" charset="0"/>
              </a:rPr>
              <a:t>Beyond Optimal Temperatures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 high temperatures (&gt;60°C), weak bonds within the enzyme molecule are broken</a:t>
            </a:r>
          </a:p>
          <a:p>
            <a:r>
              <a:rPr lang="en-US" dirty="0">
                <a:latin typeface="Times New Roman" panose="02020603050405020304" pitchFamily="18" charset="0"/>
                <a:cs typeface="Times New Roman" panose="02020603050405020304" pitchFamily="18" charset="0"/>
              </a:rPr>
              <a:t>Enzyme loses its shape and its active site.</a:t>
            </a:r>
          </a:p>
          <a:p>
            <a:r>
              <a:rPr lang="en-US" dirty="0">
                <a:latin typeface="Times New Roman" panose="02020603050405020304" pitchFamily="18" charset="0"/>
                <a:cs typeface="Times New Roman" panose="02020603050405020304" pitchFamily="18" charset="0"/>
              </a:rPr>
              <a:t>Loss of shape leads to a loss of function.  Enzyme is said to have denatured  </a:t>
            </a:r>
          </a:p>
          <a:p>
            <a:r>
              <a:rPr lang="en-US" dirty="0">
                <a:latin typeface="Times New Roman" panose="02020603050405020304" pitchFamily="18" charset="0"/>
                <a:cs typeface="Times New Roman" panose="02020603050405020304" pitchFamily="18" charset="0"/>
              </a:rPr>
              <a:t>Denaturation is the change in 3D structure of an enzyme or any other protein caused by heat or chemicals such as acids or alkali, causing it to lose its function. </a:t>
            </a:r>
          </a:p>
          <a:p>
            <a:endParaRPr lang="en-US" dirty="0"/>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p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93337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Times New Roman" panose="02020603050405020304" pitchFamily="18" charset="0"/>
                <a:cs typeface="Times New Roman" panose="02020603050405020304" pitchFamily="18" charset="0"/>
              </a:rPr>
              <a:t>Need for inhibition</a:t>
            </a:r>
            <a:endParaRPr lang="en-US" sz="36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FF0000"/>
                </a:solidFill>
                <a:latin typeface="Times New Roman" panose="02020603050405020304" pitchFamily="18" charset="0"/>
                <a:cs typeface="Times New Roman" panose="02020603050405020304" pitchFamily="18" charset="0"/>
              </a:rPr>
              <a:t>To </a:t>
            </a:r>
            <a:r>
              <a:rPr lang="en-US" sz="2800" dirty="0">
                <a:solidFill>
                  <a:srgbClr val="FF0000"/>
                </a:solidFill>
                <a:latin typeface="Times New Roman" panose="02020603050405020304" pitchFamily="18" charset="0"/>
                <a:cs typeface="Times New Roman" panose="02020603050405020304" pitchFamily="18" charset="0"/>
              </a:rPr>
              <a:t>control the amount of product formed by reaction</a:t>
            </a:r>
            <a:r>
              <a:rPr lang="en-US" sz="2800" dirty="0" smtClean="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Product may stimulate a biochemical pathway that is needed at certain times (e.g. growth)</a:t>
            </a:r>
          </a:p>
          <a:p>
            <a:r>
              <a:rPr lang="en-US" sz="2800" dirty="0">
                <a:solidFill>
                  <a:srgbClr val="FF0000"/>
                </a:solidFill>
                <a:latin typeface="Times New Roman" panose="02020603050405020304" pitchFamily="18" charset="0"/>
                <a:cs typeface="Times New Roman" panose="02020603050405020304" pitchFamily="18" charset="0"/>
              </a:rPr>
              <a:t>Product may be biologically active over a narrow concentration range.</a:t>
            </a:r>
          </a:p>
          <a:p>
            <a:r>
              <a:rPr lang="en-US" sz="2800" dirty="0">
                <a:solidFill>
                  <a:srgbClr val="FF0000"/>
                </a:solidFill>
                <a:latin typeface="Times New Roman" panose="02020603050405020304" pitchFamily="18" charset="0"/>
                <a:cs typeface="Times New Roman" panose="02020603050405020304" pitchFamily="18" charset="0"/>
              </a:rPr>
              <a:t>Excess accumulation of products may require too much energy or interfere with other pathway</a:t>
            </a:r>
          </a:p>
        </p:txBody>
      </p:sp>
    </p:spTree>
    <p:extLst>
      <p:ext uri="{BB962C8B-B14F-4D97-AF65-F5344CB8AC3E}">
        <p14:creationId xmlns:p14="http://schemas.microsoft.com/office/powerpoint/2010/main" val="42417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Denaturation</a:t>
            </a:r>
            <a:endParaRPr lang="en-US" sz="3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7B6D529-6E76-471C-B893-CADC9B72EA4B}" type="datetime1">
              <a:rPr lang="en-US" smtClean="0">
                <a:solidFill>
                  <a:prstClr val="black">
                    <a:tint val="75000"/>
                  </a:prstClr>
                </a:solidFill>
              </a:rPr>
              <a:pPr/>
              <a:t>5/2/2020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40</a:t>
            </a:fld>
            <a:endParaRPr lang="en-US">
              <a:solidFill>
                <a:prstClr val="black">
                  <a:tint val="75000"/>
                </a:prst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7886700" cy="28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4876800"/>
            <a:ext cx="807720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Different enzymes denature at different temperatures. Most enzymes denature at </a:t>
            </a:r>
            <a:r>
              <a:rPr lang="en-US" sz="2000" dirty="0" smtClean="0">
                <a:latin typeface="Times New Roman" panose="02020603050405020304" pitchFamily="18" charset="0"/>
                <a:cs typeface="Times New Roman" panose="02020603050405020304" pitchFamily="18" charset="0"/>
              </a:rPr>
              <a:t>temperatures </a:t>
            </a:r>
            <a:r>
              <a:rPr lang="en-US" sz="2000" dirty="0">
                <a:latin typeface="Times New Roman" panose="02020603050405020304" pitchFamily="18" charset="0"/>
                <a:cs typeface="Times New Roman" panose="02020603050405020304" pitchFamily="18" charset="0"/>
              </a:rPr>
              <a:t>higher than 60°C. However, there are some enzymes that stay active </a:t>
            </a:r>
            <a:r>
              <a:rPr lang="en-US" sz="2000" dirty="0" smtClean="0">
                <a:latin typeface="Times New Roman" panose="02020603050405020304" pitchFamily="18" charset="0"/>
                <a:cs typeface="Times New Roman" panose="02020603050405020304" pitchFamily="18" charset="0"/>
              </a:rPr>
              <a:t>even at </a:t>
            </a:r>
            <a:r>
              <a:rPr lang="en-US" sz="2000" dirty="0">
                <a:latin typeface="Times New Roman" panose="02020603050405020304" pitchFamily="18" charset="0"/>
                <a:cs typeface="Times New Roman" panose="02020603050405020304" pitchFamily="18" charset="0"/>
              </a:rPr>
              <a:t>high temperatures like 80°C (Enzymes in the bacteria </a:t>
            </a:r>
            <a:r>
              <a:rPr lang="en-US" sz="2000" dirty="0" err="1">
                <a:latin typeface="Times New Roman" panose="02020603050405020304" pitchFamily="18" charset="0"/>
                <a:cs typeface="Times New Roman" panose="02020603050405020304" pitchFamily="18" charset="0"/>
              </a:rPr>
              <a:t>Thermus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aquaticus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5486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Effect of PH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When the enzyme environment is changed by pH, its tertiary structure is disrupted, altering the active site and causing the enzyme’s activity to decrease.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Enzymes are most active at a pH known as their optimum </a:t>
            </a:r>
            <a:r>
              <a:rPr lang="en-US" dirty="0" err="1">
                <a:latin typeface="Times New Roman" panose="02020603050405020304" pitchFamily="18" charset="0"/>
                <a:cs typeface="Times New Roman" panose="02020603050405020304" pitchFamily="18" charset="0"/>
              </a:rPr>
              <a:t>pH.</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optimum pH, the enzyme maintains its tertiary structure and its active site.</a:t>
            </a:r>
          </a:p>
          <a:p>
            <a:endParaRPr lang="en-US" dirty="0"/>
          </a:p>
        </p:txBody>
      </p:sp>
      <p:sp>
        <p:nvSpPr>
          <p:cNvPr id="4" name="Date Placeholder 3"/>
          <p:cNvSpPr>
            <a:spLocks noGrp="1"/>
          </p:cNvSpPr>
          <p:nvPr>
            <p:ph type="dt" sz="half" idx="10"/>
          </p:nvPr>
        </p:nvSpPr>
        <p:spPr/>
        <p:txBody>
          <a:bodyPr/>
          <a:lstStyle/>
          <a:p>
            <a:fld id="{DB4F78FF-5A22-432F-BF7D-4EF02930C5B5}" type="datetime1">
              <a:rPr lang="en-US" smtClean="0">
                <a:solidFill>
                  <a:prstClr val="black">
                    <a:tint val="75000"/>
                  </a:prstClr>
                </a:solidFill>
              </a:rPr>
              <a:pPr/>
              <a:t>5/2/2020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097640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78990-7B3C-47D2-88A5-CF5AAC584C6B}" type="datetime1">
              <a:rPr lang="en-US" smtClean="0">
                <a:solidFill>
                  <a:prstClr val="black">
                    <a:tint val="75000"/>
                  </a:prstClr>
                </a:solidFill>
              </a:rPr>
              <a:p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42</a:t>
            </a:fld>
            <a:endParaRPr lang="en-US">
              <a:solidFill>
                <a:prstClr val="black">
                  <a:tint val="75000"/>
                </a:prstClr>
              </a:solidFill>
            </a:endParaRPr>
          </a:p>
        </p:txBody>
      </p:sp>
      <p:sp>
        <p:nvSpPr>
          <p:cNvPr id="5" name="TextBox 4"/>
          <p:cNvSpPr txBox="1"/>
          <p:nvPr/>
        </p:nvSpPr>
        <p:spPr>
          <a:xfrm>
            <a:off x="457200" y="381000"/>
            <a:ext cx="800100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change in pH can alter the ionization of the R groups of the amino acids. When the charges on the amino acids change, hydrogen bonding within the protein molecule change and the molecule changes shape. The new shape may not be effective.</a:t>
            </a:r>
          </a:p>
        </p:txBody>
      </p:sp>
      <p:sp>
        <p:nvSpPr>
          <p:cNvPr id="6" name="AutoShape 4" descr="data:image/jpeg;base64,/9j/4AAQSkZJRgABAQAAAQABAAD/2wCEAAkGBxQTEhUUEhQVFRQXFxwYFxUYGBgYFxwdHBoZHBoYFxQYHCkhHBomGx8VITEhJSksLi4uFyEzRDMsNyotLisBCgoKDg0OGxAQGywkICQvNCwsLCwsLC8sLiwuMCwsLC0sLCwsLCwsLCwsLC0tLCw0LCwsLCwtLCwsLywsNCwsLP/AABEIAIoA6QMBEQACEQEDEQH/xAAbAAEAAgMBAQAAAAAAAAAAAAAABQYBAgQDB//EAEcQAAIBAwIDBAMKDAYBBQAAAAECAwAEERIhBRMxBiJBUQcyYRQXI1Rxc4GSk9MzNDVCUlNykaGywdEVFiRisbNDJYKjw9L/xAAZAQEAAwEBAAAAAAAAAAAAAAAAAgMFAQT/xAA1EQEAAgECAgcHAgYDAQAAAAAAAQIDESEEMQUSIkFRgZETMlJhcaGxwdEUI0JigvByksIk/9oADAMBAAIRAxEAPwD7jQRvab8TufmJf5GoIT0Ufkmz+a/qaC20CgUCgUCgUCgUCggu11xMsaCAkMz4IRoxOwCs2IOb3C+QNj4Z6daCtL21lhiTK+6MMwkLao50AlCYkiRHXUud3yqHbHjgJC349KBnBkYe7WC6goIhmKop7pPq4GR+40Gb3tiwiMsMKyLzWjQcxw0gSPU5REidiQ+tcAEYQtnwoMQdsZHMjrbLyIuQZJDNhgs0cUhYR6N9AffLDZc9dqCw8E4mLhGkUDl8xkjYHOsIdJf2d8OAPIA+OKCRoFAoFAoFAoFAoFAoFBG9pvxO5+Yl/kaghPRR+SbP5r+poLDccUhRxG80SyNgKjOoY5OBhScnJ2FB16qBmg0My6tORqxnTkZxnGcdcZ8aDfVQZoFAoFAoI7j0Fs8RF3y+VkH4QhVBByp1EjBz0OaCLl4Vw3CIVtgI1IVdSjC4DtsG3GCHyf0g3toJG3gthgpy+6rPkMDhZSWZyc+qxDHPjg0EUIOHPCkbLCsMcrpGrkIusMdXLyd8knp1zQdE3DbYrNawvHDLKo5ioUMmkKqjMbZ/8elQSNgR7KCT4OsKQpHAUMUY5a6CCo0d3GR4jGCPOg7qBQKBQKBQKBQKBQKBQRvab8TufmJf5GoIT0Ufkmz+a/qaDk472Ye7vLpWblwvbwRsxiRywzPrEcj+owBG4B9YbUHlce7VvJhqZYEQlO67KYhCcZl16Q/NyfVL7dcHYI7h8149s7K14F5FuzNIgdzLqBk5SoQxjMeNRQ+O3eBoOiP3Y0Cd25jdoypJ70i5u4hkMyZ/B6iA4zpG+cGgtXZyCSNrlHMjIs/wTSEsdBiiOzHcjWZP40E5QKBQKBQQPa7hElykax8s6XywfbKlWUhZNLFDv1AzjIyM5AV3gvYHlpGJkgcpNCxJGrKQ24iUbr+mA2OlBm+4HMvuS3jGNSvFcuqHliAPzCC22GPqAeUreRIDm4p2Wa6WVIZLZlMlyrYIJTmlSmSqk90DePu5wN6nfHemnXiY13jXwImJdidjZfdbS/AxowcsVyzFngEQZQy5SQH85XAK5GkE5qAl+xnAWtI2D6Azac6C5BKLp1d87ZxnSBt0y2M0FkFANBz+7o9bJrXWih2XI1KpzhiPAHDb+w0C3vo32R1buq+xB7rZ0tgH1Tg4Pjg0G81wqAFyFBIAJONycADPiTgYoMwXCuCUYMASMg53UkMPlBBH0UHpmgA0GaBQKBQRvab8TufmJf5GoIT0Ufkmz+a/qaC2YoK32iv5Gmjs4DpklBeR9IYRxDYnB21Me6M+2ozPcqvadYrVp2cvZY5nsrkh2RFeGULo5ke4IKDYMpwNjvnoPFGvKTHa2s1t6rOBUlpigzQKBQKBQKDBoKdxSCTiE7wrIY7KFtE+k4ed8BjEGHqxrlQx6nJGB1rUw3pwWKMk162S0a115VjWY1075nTbw5q5ibT8nNxW0ThksFxAqxWpIguY1A04Y4jl69Vc4J8Q3sFXYMtuPx3w5Z62T3qz37c6+ccnJjqTExyXiPff+NYq1tigzQYag+ew8LvRcm7MUeJZJVdAW5wiZBHHnPdwOXC2Bg98+3IeHDuD3kcls+hhClrZxzxDZ2ZTIrKHDbCMsrsN9WMZxmg8E4bfG71NHOImlyys7SKCl5E6OGaQjBhEh7qqAO7uaCTfg1xJzOYblQFuigWZky5uWaHdWye5pwOmDj2UHvY2N7/iAkeSQRBUwNOUKclQ6s3MAD87LbIT03xkUF1Sg2oFAoMZoI3tMf8AR3PzEv8AI1BC+ij8k2fzX9TQW3NBVuyK82W6uiPwkxjQ+ISHub7eLh9vYKhXfdTi3mbeP6NO145VxY3Pgk3JfpjTPhc7+ThDnOw1Vy+0xJk2tW3kta1YuZoFAoFAoFAoIbtbxU21rJKoy4AWMHprchE1Y8NRXNerguGjiOIrjnlzn6RvP2hG1tI1dHAuH8iCOLqVHePmxJZ2+UsWP01XxOb22Wb+PL5RHL7O1jSG/HOHrcW8sL+rIjIemdxjIJ8c04fNbDlrkrziYktGsaI3sHetLYwM/rhTG/Tdo2aNiMeBKnFejpLFGPirxXlrrH0mImPyjjnWqwV4UygwaCsdpO0klu7hI43SOAzyFpdDaVOGCjBBOOmSB0z1oOS37RTrLJqRWgN2sKsXxIokijI0oFxgMd8nxoOd+3E2gMLZWMkXPhRJdTGMTRxtzFC5DgOraV1ZIK9RuHq/bGXQjJFA3wMk0mZmUARSaGVdSA6vMMBpIwaDe17Q3HPmOhWt/dMMakuRIolhhPdQLjAZyTk+J8qCN4j2zuWVxFHErB4NEmpyjI9wsTAM0Y1dQNS5G5x0GQ75O2UgnkiECOFWfQySNgtBpyhZkCZJJBAJ0kYO/QPNu3DiJSYAZnmMSxqZMjEZkIkRkDq2ARjBzselBr74p+I3P1ov/wB0HVd9p3iiUNpMqSusxC5OiLBLLHnYuGhAycDmg5O2Q7bzinOs70NG8UkcUivG2kkZiLAhlJBBBoOf0Ufkmz+a/qaCW7U8Q5FpPLnBSNip29bGFxnrvjauTOkK8lurWZOynD+RaW8X6Mag/LjJ/jSsaRo7jr1axDm7e2+uwuPNEMg8sx9/f2bGuW5I5vclL8NuOZEkg6Oob94B6V2FlZ1jV0110oFAoFAoFBVe1bc26sLbwMpnb5IRkb/tlNvEZrT4H+XgzZv7erH+W341V33mIWlazFg1BU+wyiOW/gAwEui6g7HEiI2cfo5zg43rU6R7ePBl8aaekzCunfC21lrCgGgir7s/DNMJpkWRlUBQwBVSrFgwyMg5PnjYUHrcWcKhmZFADiZiR+euMOfaAB+6mrtYm0xWOcquLPXraLhsJt5mzIHwksoyWDhMYG5yA2Dk/m1RGS871rt92lPCcLSOpky9v5RrWPlM/rGvy1dVjwqxndRyVDQppFtIijR3w+sIRn1h6wJU1ZS8W+vg8mfhb4oi06TWeVo3ifPx+XNYjw+Ilu4uWdZCcdXUKFY+0BVA/ZFTedx/5XtMSL7mhxJnmDQMNqIJ1Dx3APy0G3+W7XU7+54tT+udIy3dKnPnkEg+dBhezNoIuT7ni5RYOU0ArqGMNjzGBvQSHuRP0F+qP7UHDP2et3eWR49TTRiOTJOCo8lzgHpuN9h5Cg47/hMVtY3SxBu9DKzMzM7seWRlncknYADJ2AoOP0Ufkmz+a/qaDPbw8z3Na9fdFwoYZweXH35DtvjAC58C4qF/BRm30r4yteKmvedzEGVlbBDAgg7jBGDkeVJcmNdkD6P5SbKNGyWhLwtnqTGxTJB6ZABx5EVDH7qGGeysdTWFAoFAoFBqxrkiq2A5vFrlz0t4Y4V88yfCsduoxoG/6J+nTyz1OAx1+O029OzH31lXHvzPgtYrNWDVyRVeHDl8Wulz+GghlGeuV1RMF8wAqE+Rf2itTLM36Pxz8NrV9e1Gv39EI9+VqFZibNAoME0FY41Mbi6S0X8GgEtwR5Z+DiJ/3EZI8lrz5O3eMfd3tbhaxw/DW4q3vW7NP/VvKOXzlZVUYr0MnnzcHF+FiRQykpMm8cgxkHyPmp6EeXlsahenW373p4biPZTMW3rO0x/vfHOJ/Rp2c4p7oi1EaZFJSRf0XU4YDxxnp7K5iv16696XG8L/AA+XqxvWd6z4xO8JWrHkKBQKBQRvab8TufmJf5GoIT0Ufkmz+a/qaDa/PM4tbruRDbyOceBkZVGo46ELt8lQmO1Ci2+WPlErXU17DCgqvZt+Xe31v0y63CjzEigMQOp3XfwqNZ30UY9r2r5rWKkvKBQKBQKDDVwVLsAS4vJz1lvJcDqQExGBq8R3cjyzitXpOIpOLHHdSPWd/wBUKd8/NbhWXCbDUFV4o+ji1mx6SQTxLj9LuS7+zSjfTitLD2+j8sR3Wrby3r+ZVz78StS1mrGaBQavQlWuxy6/dFwes0746eqh5a9P2a8+DfrW8ZavSnYnFg+Ckes9qfyswr0MoagrtonJv5VGy3CCUdPXj0o4+lSp+hjVFezlmO627SyT7Xga278c9XytrMem8eixLV7NZoFAoFBG9pvxO5+Yl/kagg/RQf8A0mz+a/qaDbgDc7iF9NkFY+XbLgj80a3zj2sm/wC0KhG9pU03yWn6QtlTXFBVONDlcTtJeizI9u/XGRmSPPh11gDx1eyoTtaJU32yRPjstS1NczQKBQKBQcPHbwQ280p6Rxu52z6qk9PGrcGKcuWlI75iPVy06RMo7sHYmGwgRtnK63G2zSEuw7u2AWIHsAr09J5oy8Xe0ctdI+kbR+EaRpVP14U2DQVTtaNN5wyTxFw8ePY8MgJ+itTge1w3EU/tifS0IX5wta1lps0Cgj+P3XKt5ZDtpjY538jjpUMlurWZeng8Xtc9KeMw8+zFoYrSCM9VjXVnc5Iy249pNcxV6tIhLj80ZuJyXjlMzp9OUfZKVY8hQQfaVtDW03TRMFY5x3ZAUxjx75j/AHVTlnSa2+f5e/gY69cmLxrrH1rv+NU0lXM9tR0oFAoI3tN+J3PzEv8AI1BW/RxciLglvI3RICx+QajXJnSHLTpGqS7AWpWyjd8h5i0z5yN5CW6H5RXK8lWCulN+/dZKkuKCsekKA+5DMn4S3ZZ1P7BywO4206s+zNQvy1U547OvhusNrcB0V13VlDA+wgEVNbE67vajpQKBQKCq+kZtVqIB61xNFCPkaRS3sPdB2PXNafRMacR7WeVKzb0iUMnLRZreMKoUdAMD6PZWZM6zrKb0oFBV/SLGRaCZetvLHPtt3Uca9+oAQudt9sVpdFTrxHs5/ria+cxt99EMnLVZIJAyhhuCMg+w1nTGk6JvSuAaCt9t2DRRQdTPPGmME90HW23iMLgg+DVRxG8RXxlqdExNcl83wVmfOY0jfzWGMYGBV7L11b0CghO2cRayn04DBCwJ8CuGB+Xaqs8a0l7+i7RXjMevLXSfPb9Unw+bXEjjoyq2/tANWVnWIl48tJx3tSe6Zj7uiuoFAoFBG9pvxO5+Yl/kago3ZlOZwOytwcG4VYtuuksS5B8DoDdajbeNFWXeOr4/7L6REgAAXYAYAHTAqS1vQKDyuIgylW6MCCPYdj/CjkxrsrPYScxpJZyH4S1coM7kxE5iYHx7uxPmDUKa6aKsM6R1Z7lrqa4oFAoMGgqnE3E3FLeEEYto2uH/AGnBjjGPYOY3mO6a08Mey4G+T45isfSN5/SPVCd7xHgta1lwmzXQoObiFsJY3jbdXUqfkIxU8eScd4vHON3JjVBdgZnFqIJfwtszQPnr3PUbp4xlDnxzXt6Uivt/a0928daPPn6W1Rx8tJ7lmrPTav0oKzL8PxJR1S1jLH5yQYUfQmT9K15/fzafD+WrX+R0fM9+S2n+Nec+u3lKzrXoZTNAoPG7iDoyHowIP0jFcmNdkqXmlotHduhuxk59zCJvXgZoWB69w4U/Suk/TVWCZ6mnhs9/Slf/AKJyRyvHXjz3n0nZP1czigUCgjO034nc/MS/9bUFF9DrPNbQOylYreERR5x3nY6pWHjsNCj/AN3txGN5U1t1rTPhs+mCpLmaBQKCpdrLWWGaO+t1LmMaLiMdXhznIHiyHJGPM1C2sTrCjJE1nrx5/RY+H30c0ayxMHRhlWB2qUTE7wuiYmNYdVddKBQaucDJ6CgqfYVjNJd3hHdml0wnbeKJQoYEfmltePkz45rU6SiMVcXDd9a62+Vp30+sQrpvrK3VlrCgUGGFBUeOTGyu1uiD7mmURXJ3IjZc8qUgfm76CfAYPhWpw9Y4rh5wR79Z1r84n3q/rHmhPZtr3d62owIBByCMgjp++svSY2lNpcyhVZmOAoyT7BXJmIjWXa1m8xWOcoDsRHqikuGzquJGk366clU8OmkA/SKp4eNa9ee/f9mn0raK5a4K8scRXz52+6yVeyygUGrCgrlz/przmHaK5wjHGyyrshJ/3L3flUedUT2MmvdP5adI/ieEnHHvY94jxrPP0nfT6rIKvZjNAoFBG9pfxS5+Yk/kahKE9FJzwq1O26ZONtyTXIjRGtYrGkLbXUigUCgUFZk4FLbyPLYlArnVJavkRs3i0bjeNjtnYg46VHSYnWFM0ms609GkHbKJCUu45LWQdRIpKEeayqCpFOv4ntqxtbZO8L4nFcJzIHWRMldS9MjGR/xXYnVZW0WjWHXmmqSo9sL15WSwt2PNn/Csp/BQ577EjcFhlV8z++tTo/FXHE8Xl92vKPiv3RHjpzlXef6YWbh9msMaxxjSiKFUeQHSs/JktkvN7zrM7pxERtDpqDpQKBQc95bLIjI6hkdSrKehBGCCPkrtb2paLV2mORoq0Dy8OASTVNYg92XdpYF20rKBu8YORqG6jGdtxp3jHx3ar2cvw91p75jwn5cpnkrjWm3c9+IXkd9i2t5A8TYaeVGBUJ1EYbxZyAMeC59mcjiMd4v7G0TE9+rW4SP4an8Vbn/RHjPj9K/efNZYECgKBgAYA9gqUREbQzptNp1nnL1rrhQKBQcPF+HLPE0T50sMZHUHqGHkQcEH2VG9IvWayu4fPbBljJTnH+6fSUFw7iklqy2982cnEVzvpcZwFkP5snTr1z1qimScc9XJ5S0eI4XHxMTn4SP+VO+PnHjX8LTrHnXpZHJnVQZoIztOf9Hc/MS/9bUHzn0e+kjhttw62hmuQkiR4ZeXMcHJ2yqEH6DQWL32uEfHB9lP93QPfa4R8cH2U/3dA99rhHxwfZT/AHdA99rhHxwfZT/d0D32uEfHB9lP93QD6WeEfHB9lP8Ad0GjelXg5GDdqR5GGfH/AF0GYvSrwdRhbtQPIQzD/wCugjeM+lKycqtvxCKJSfhJDBO0gG20SmPTk77tnHlXo4e2CutstZtPdHKPOefpo5Os8meCdveCWwbReFnc6pJXjnaR2xjLNy/4DAHgBTiOKyZ5jraREbREbREfL9+ZFYhJ++1wj44Psp/u687p77XCPjg+yn+7oM++1wj44Psp/u6DHvtcI+OD7Kf7ugH0s8I+OD7Kf7ugi+Iel2zD/Az27pjq4uUbPlgQGq7zk17MR6vZgpwc1/m2tE/KsTH5hH3HpFtJ+7NxOOGM+ssEFwXIx6pleM/vCioTTJbnbT6fu9NOJ4PBvjxzefG/L/rH7y8k7RcCiwbTiElo4G7RpOQ2/wD5I5IirHrvsfbgAVq4+Pv1YpmiMkR8XPytGk/oy8tpyXm87TPhtHo6+E+lG3jlCz8Qt5ocH4QQXEc2fAFRHoIycbYwB4k1zPbhL01x1tW3hrrX9/yhEW708PSzwj44Psp/u68SR77XCPjg+yn+7oHvtcI+OD7Kf7uge+1wj44Psp/u6B77XCPjg+yn+7oOe79J3BZFZJLpHVuqtDOQf/jrlqxaNJTx5L47Rek6THfDn7McXtpp+VwriDPpXWbeSORkCBlDaXkUEdRjveNURhtWexbbwlo24/FnrpxGOJt8VezPnHL7PommvRuy9Ib0GroCCDuDsR4H2Gg5xw6H9VH9Rf7UHLf8NUoRFHCrnozRqQPNtONyB4bUHH2UhSaztpZI42d4UZm0IMkqCTgACg9u0HD0FvIUMFvgZaZo0IjUeu+G2yFzgnYHGQRtQc3ZOASQl5Y1YF25TSRIkrRjGlpECgBidR6DbTsDmgkb61hSN2KwxhVZi7IulQASWbpsOp3HSgr/AGWhzcXEUuJAixMmtICSH1/CK0KAaDjAVhqBU9QRQWg8Oi/VR/UX+1BTO2/GobeWKBDbRSF4XkLiMHlNOqFFVhuWHMyR6oQ9MiguQ4bD+qj+ov8Aagi+1cKxWdxJDHCJVjYoWEaqGxgMWcaRg777bUHH2PRXWWKdNU8TAScxYD6yKV0NCiqUO53GRk5oLD/h0P6qP6i/2oKPxm7K3rroMdvC9vGzJHbshMxGGkV15hUsyx9wjGc77gBeP8Oh/VR/UX+1BycV4ZEYmxphwM8xEi1KF3OOYpXcAjcdCaCO7F2Ie1jlmxK0vwil44gyo26IQiKMhcZ26k0E4eGw/qo/qL/agpdxcML4qFHKW5jgxy4OQA0auQ5I5vOJbYr3N0/3UFz/AMNh/VR/UX+1APDov1Uf1F/tQUjgtxJ7tWOeI4kacFDDEIFEZzE8EqjU4aPSGyT3mPqkaaC8f4dD+qj+ov8Aaggu28BisppLZYUdI3bWY1YqFVjlVIwWyFAztuTvjFBCJM/uhHLRFDeC1NvyotOnl6uZq06+ZnfOdOPzfGgvA4dD+qj+ov8Aag3hs40OURFPTIUA/vAoPbFBmgUCgxig8rS2WNFjjUKiAKqgYAA6ADwAoPPiNhHPGY5kWSNvWRhlTjcZHy0GeH2EcKlYkCKTqIHicAZ/gKD3ZAQQQCDsQaDj4ZwmG3BEESRhjltIAycADOPYAPooO6g5ruxjlwJEV8FW7yg7qQynfyYAj2ig6aDSaIMpVgGUjBBGQQeoIoOfhvDYoF0QxrGpOSFGBnz/AOKDroOK44VC8qyvGjSKMK5GWABJA+gkn6aDtoPOeFXUqwBVgQQehB6gjyoNo0AAA2AGAPYKDag4m4XCZRMY1Mo6PjvdMfvxtQdtAoI+y4LbxO0kUKI7atTKuCdTam/e259tBIUHjd2ySo0cihkYFWUjIIOxBB6gig5l4NAJudyY+aBjmaRq6Y6/JtQd9AoFAoFAoFAoFAoFAoFAoFAoFB5XLEKxHUKSPoBoPl3+Y7m4tDiaOZilpKSiPEI5GuYgYmceBGSR1ABOMEUFs4PLcHiMouFjXFtGVEbs6/hJMnvKMGgtVAoFAoFAoFAoFAoFAoFAoFAoFAoFAoFAoFAoFAoFB43n4N/2W/4NBGdkkHuG22G8Eedv9goJcL4+PnQbUCgUCgUCgUCgUCgUCgU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766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78990-7B3C-47D2-88A5-CF5AAC584C6B}" type="datetime1">
              <a:rPr lang="en-US" smtClean="0">
                <a:solidFill>
                  <a:prstClr val="black">
                    <a:tint val="75000"/>
                  </a:prstClr>
                </a:solidFill>
              </a:rPr>
              <a:p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194142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78990-7B3C-47D2-88A5-CF5AAC584C6B}" type="datetime1">
              <a:rPr lang="en-US" smtClean="0">
                <a:solidFill>
                  <a:prstClr val="black">
                    <a:tint val="75000"/>
                  </a:prstClr>
                </a:solidFill>
              </a:rPr>
              <a:pPr/>
              <a:t>5/2/2020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B48CD23-0D50-4559-82D2-69929C27B591}" type="slidenum">
              <a:rPr lang="en-US" smtClean="0">
                <a:solidFill>
                  <a:prstClr val="black">
                    <a:tint val="75000"/>
                  </a:prstClr>
                </a:solidFill>
              </a:rPr>
              <a:pPr/>
              <a:t>44</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458200"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43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Times New Roman" panose="02020603050405020304" pitchFamily="18" charset="0"/>
                <a:cs typeface="Times New Roman" panose="02020603050405020304" pitchFamily="18" charset="0"/>
              </a:rPr>
              <a:t>Enzyme inhibitors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Reversible </a:t>
            </a:r>
            <a:r>
              <a:rPr lang="en-US" sz="2800" b="1" dirty="0">
                <a:latin typeface="Times New Roman" panose="02020603050405020304" pitchFamily="18" charset="0"/>
                <a:cs typeface="Times New Roman" panose="02020603050405020304" pitchFamily="18" charset="0"/>
              </a:rPr>
              <a:t>versus Irreversible </a:t>
            </a:r>
          </a:p>
          <a:p>
            <a:r>
              <a:rPr lang="en-US" sz="2800" dirty="0">
                <a:latin typeface="Times New Roman" panose="02020603050405020304" pitchFamily="18" charset="0"/>
                <a:cs typeface="Times New Roman" panose="02020603050405020304" pitchFamily="18" charset="0"/>
              </a:rPr>
              <a:t>Reversible inhibitors interact with an enzyme via noncovalent associations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Irreversible inhibitors interact with an enzyme via covalent associations </a:t>
            </a:r>
          </a:p>
          <a:p>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743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Times New Roman" panose="02020603050405020304" pitchFamily="18" charset="0"/>
                <a:cs typeface="Times New Roman" panose="02020603050405020304" pitchFamily="18" charset="0"/>
              </a:rPr>
              <a:t>Reversible enzyme inhibition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Competitive inhibition</a:t>
            </a:r>
          </a:p>
          <a:p>
            <a:r>
              <a:rPr lang="en-US" sz="2800" dirty="0" smtClean="0">
                <a:latin typeface="Times New Roman" panose="02020603050405020304" pitchFamily="18" charset="0"/>
                <a:cs typeface="Times New Roman" panose="02020603050405020304" pitchFamily="18" charset="0"/>
              </a:rPr>
              <a:t>Noncompetitive inhibition</a:t>
            </a:r>
          </a:p>
          <a:p>
            <a:r>
              <a:rPr lang="en-US" sz="2800" dirty="0" smtClean="0">
                <a:latin typeface="Times New Roman" panose="02020603050405020304" pitchFamily="18" charset="0"/>
                <a:cs typeface="Times New Roman" panose="02020603050405020304" pitchFamily="18" charset="0"/>
              </a:rPr>
              <a:t>Uncompetitive inhibition</a:t>
            </a:r>
          </a:p>
          <a:p>
            <a:endParaRPr lang="en-US" dirty="0" smtClean="0"/>
          </a:p>
          <a:p>
            <a:pPr marL="0" indent="0">
              <a:buNone/>
            </a:pPr>
            <a:endParaRPr lang="en-US" dirty="0"/>
          </a:p>
        </p:txBody>
      </p:sp>
    </p:spTree>
    <p:extLst>
      <p:ext uri="{BB962C8B-B14F-4D97-AF65-F5344CB8AC3E}">
        <p14:creationId xmlns:p14="http://schemas.microsoft.com/office/powerpoint/2010/main" val="411473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Times New Roman" panose="02020603050405020304" pitchFamily="18" charset="0"/>
                <a:cs typeface="Times New Roman" panose="02020603050405020304" pitchFamily="18" charset="0"/>
              </a:rPr>
              <a:t>Competitive inhibition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Competitive inhibitor competes with a substrate for the enzyme - substrate binding site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745" y="2743199"/>
            <a:ext cx="6934200" cy="396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94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304800" y="533400"/>
            <a:ext cx="8610600" cy="1143000"/>
          </a:xfrm>
        </p:spPr>
        <p:txBody>
          <a:bodyPr/>
          <a:lstStyle/>
          <a:p>
            <a:pPr algn="l"/>
            <a:r>
              <a:rPr lang="en-US" altLang="en-US" sz="3600" b="1" dirty="0"/>
              <a:t>Competitive Inhibition</a:t>
            </a:r>
            <a:br>
              <a:rPr lang="en-US" altLang="en-US" sz="3600" b="1" dirty="0"/>
            </a:br>
            <a:r>
              <a:rPr lang="en-US" altLang="en-US" sz="3600" b="1" dirty="0"/>
              <a:t>         -</a:t>
            </a:r>
            <a:r>
              <a:rPr lang="en-US" altLang="en-US" sz="3600" b="1" dirty="0" smtClean="0"/>
              <a:t>Reaction </a:t>
            </a:r>
            <a:r>
              <a:rPr lang="en-US" altLang="en-US" sz="3600" b="1" dirty="0"/>
              <a:t>Mechanism</a:t>
            </a:r>
            <a:endParaRPr lang="en-US" altLang="en-US" dirty="0"/>
          </a:p>
        </p:txBody>
      </p:sp>
      <p:sp>
        <p:nvSpPr>
          <p:cNvPr id="7175" name="Rectangle 7"/>
          <p:cNvSpPr>
            <a:spLocks noGrp="1" noChangeArrowheads="1"/>
          </p:cNvSpPr>
          <p:nvPr>
            <p:ph type="body" idx="1"/>
          </p:nvPr>
        </p:nvSpPr>
        <p:spPr>
          <a:xfrm>
            <a:off x="3657600" y="4419600"/>
            <a:ext cx="4953000" cy="1905000"/>
          </a:xfrm>
        </p:spPr>
        <p:txBody>
          <a:bodyPr/>
          <a:lstStyle/>
          <a:p>
            <a:pPr>
              <a:buFontTx/>
              <a:buNone/>
            </a:pPr>
            <a:r>
              <a:rPr lang="en-US" altLang="en-US" b="1"/>
              <a:t>   </a:t>
            </a:r>
            <a:r>
              <a:rPr lang="en-US" altLang="en-US" sz="2800" b="1"/>
              <a:t>In competitive inhibition, the inhibitor binds only to the free enzyme, not to the ES complex</a:t>
            </a:r>
            <a:endParaRPr lang="en-US" altLang="en-US" sz="2800"/>
          </a:p>
        </p:txBody>
      </p:sp>
      <p:pic>
        <p:nvPicPr>
          <p:cNvPr id="71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86000"/>
            <a:ext cx="5791200" cy="319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3229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Times New Roman" panose="02020603050405020304" pitchFamily="18" charset="0"/>
                <a:cs typeface="Times New Roman" panose="02020603050405020304" pitchFamily="18" charset="0"/>
              </a:rPr>
              <a:t>Competitive inhibition</a:t>
            </a:r>
            <a:endParaRPr lang="en-US" sz="3600" dirty="0"/>
          </a:p>
        </p:txBody>
      </p:sp>
      <p:sp>
        <p:nvSpPr>
          <p:cNvPr id="3" name="Content Placeholder 2"/>
          <p:cNvSpPr>
            <a:spLocks noGrp="1"/>
          </p:cNvSpPr>
          <p:nvPr>
            <p:ph idx="1"/>
          </p:nvPr>
        </p:nvSpPr>
        <p:spPr/>
        <p:txBody>
          <a:bodyPr/>
          <a:lstStyle/>
          <a:p>
            <a:r>
              <a:rPr lang="en-US" dirty="0" smtClean="0"/>
              <a:t>E + S </a:t>
            </a:r>
          </a:p>
          <a:p>
            <a:endParaRPr lang="en-US" dirty="0"/>
          </a:p>
          <a:p>
            <a:endParaRPr lang="en-US" dirty="0" smtClean="0"/>
          </a:p>
          <a:p>
            <a:endParaRPr lang="en-US" dirty="0"/>
          </a:p>
          <a:p>
            <a:endParaRPr lang="en-US" dirty="0" smtClean="0"/>
          </a:p>
          <a:p>
            <a:r>
              <a:rPr lang="en-US" sz="2800" dirty="0">
                <a:latin typeface="Times New Roman" panose="02020603050405020304" pitchFamily="18" charset="0"/>
                <a:cs typeface="Times New Roman" panose="02020603050405020304" pitchFamily="18" charset="0"/>
              </a:rPr>
              <a:t>Both the substrate and inhibitor compete for binding to the same form of the enzyme: free </a:t>
            </a:r>
            <a:r>
              <a:rPr lang="en-US" sz="2800" dirty="0" smtClean="0">
                <a:latin typeface="Times New Roman" panose="02020603050405020304" pitchFamily="18" charset="0"/>
                <a:cs typeface="Times New Roman" panose="02020603050405020304" pitchFamily="18" charset="0"/>
              </a:rPr>
              <a:t>form</a:t>
            </a:r>
          </a:p>
          <a:p>
            <a:r>
              <a:rPr lang="en-US" sz="2800" dirty="0">
                <a:latin typeface="Times New Roman" panose="02020603050405020304" pitchFamily="18" charset="0"/>
                <a:cs typeface="Times New Roman" panose="02020603050405020304" pitchFamily="18" charset="0"/>
              </a:rPr>
              <a:t>ESI complex is not formed </a:t>
            </a:r>
          </a:p>
          <a:p>
            <a:endParaRPr lang="en-US" sz="2800" dirty="0">
              <a:latin typeface="Times New Roman" panose="02020603050405020304" pitchFamily="18" charset="0"/>
              <a:cs typeface="Times New Roman" panose="02020603050405020304" pitchFamily="18" charset="0"/>
            </a:endParaRPr>
          </a:p>
          <a:p>
            <a:endParaRPr lang="en-US" dirty="0"/>
          </a:p>
        </p:txBody>
      </p:sp>
      <p:cxnSp>
        <p:nvCxnSpPr>
          <p:cNvPr id="5" name="Straight Arrow Connector 4"/>
          <p:cNvCxnSpPr/>
          <p:nvPr/>
        </p:nvCxnSpPr>
        <p:spPr>
          <a:xfrm>
            <a:off x="1828800" y="1905000"/>
            <a:ext cx="60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1828800" y="2057400"/>
            <a:ext cx="60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958760" y="1535668"/>
            <a:ext cx="421910" cy="369332"/>
          </a:xfrm>
          <a:prstGeom prst="rect">
            <a:avLst/>
          </a:prstGeom>
          <a:noFill/>
        </p:spPr>
        <p:txBody>
          <a:bodyPr wrap="none" rtlCol="0">
            <a:spAutoFit/>
          </a:bodyPr>
          <a:lstStyle/>
          <a:p>
            <a:r>
              <a:rPr lang="en-US" dirty="0" smtClean="0"/>
              <a:t>K1</a:t>
            </a:r>
            <a:endParaRPr lang="en-US" dirty="0"/>
          </a:p>
        </p:txBody>
      </p:sp>
      <p:sp>
        <p:nvSpPr>
          <p:cNvPr id="15" name="TextBox 14"/>
          <p:cNvSpPr txBox="1"/>
          <p:nvPr/>
        </p:nvSpPr>
        <p:spPr>
          <a:xfrm>
            <a:off x="1986469" y="2061957"/>
            <a:ext cx="421910" cy="369332"/>
          </a:xfrm>
          <a:prstGeom prst="rect">
            <a:avLst/>
          </a:prstGeom>
          <a:noFill/>
        </p:spPr>
        <p:txBody>
          <a:bodyPr wrap="none" rtlCol="0">
            <a:spAutoFit/>
          </a:bodyPr>
          <a:lstStyle/>
          <a:p>
            <a:r>
              <a:rPr lang="en-US" dirty="0" smtClean="0"/>
              <a:t>K2</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35668"/>
            <a:ext cx="2667000" cy="71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24105" y="2057400"/>
            <a:ext cx="386644"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105857" y="2480157"/>
            <a:ext cx="304892"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1313823" y="3192223"/>
            <a:ext cx="0" cy="4653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163782" y="3192223"/>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520554" y="3190973"/>
            <a:ext cx="564578"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KI</a:t>
            </a:r>
            <a:endParaRPr lang="en-US"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96051" y="3962400"/>
            <a:ext cx="524503"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EI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417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4848</TotalTime>
  <Words>1561</Words>
  <Application>Microsoft Office PowerPoint</Application>
  <PresentationFormat>On-screen Show (4:3)</PresentationFormat>
  <Paragraphs>251</Paragraphs>
  <Slides>44</Slides>
  <Notes>4</Notes>
  <HiddenSlides>1</HiddenSlides>
  <MMClips>0</MMClips>
  <ScaleCrop>false</ScaleCrop>
  <HeadingPairs>
    <vt:vector size="4" baseType="variant">
      <vt:variant>
        <vt:lpstr>Theme</vt:lpstr>
      </vt:variant>
      <vt:variant>
        <vt:i4>10</vt:i4>
      </vt:variant>
      <vt:variant>
        <vt:lpstr>Slide Titles</vt:lpstr>
      </vt:variant>
      <vt:variant>
        <vt:i4>44</vt:i4>
      </vt:variant>
    </vt:vector>
  </HeadingPairs>
  <TitlesOfParts>
    <vt:vector size="54" baseType="lpstr">
      <vt:lpstr>Office Theme</vt:lpstr>
      <vt:lpstr>1_Office Theme</vt:lpstr>
      <vt:lpstr>Blank Presentation</vt:lpstr>
      <vt:lpstr>1_Blank Presentation</vt:lpstr>
      <vt:lpstr>2_Blank Presentation</vt:lpstr>
      <vt:lpstr>3_Blank Presentation</vt:lpstr>
      <vt:lpstr>4_Blank Presentation</vt:lpstr>
      <vt:lpstr>5_Blank Presentation</vt:lpstr>
      <vt:lpstr>6_Blank Presentation</vt:lpstr>
      <vt:lpstr>2_Office Theme</vt:lpstr>
      <vt:lpstr>Chapter two</vt:lpstr>
      <vt:lpstr>Table of content</vt:lpstr>
      <vt:lpstr>Inhibition of enzyme kinetics</vt:lpstr>
      <vt:lpstr>Need for inhibition</vt:lpstr>
      <vt:lpstr>Enzyme inhibitors</vt:lpstr>
      <vt:lpstr>Reversible enzyme inhibition</vt:lpstr>
      <vt:lpstr>Competitive inhibition</vt:lpstr>
      <vt:lpstr>Competitive Inhibition          -Reaction Mechanism</vt:lpstr>
      <vt:lpstr>Competitive inhibition</vt:lpstr>
      <vt:lpstr>Competitive inhibition</vt:lpstr>
      <vt:lpstr>Competitive inhibitors alter the apparent Km, not the Vmax</vt:lpstr>
      <vt:lpstr>The Lineweaver-Burk plot is diagnostic for competitive inhibition</vt:lpstr>
      <vt:lpstr>Relating the Michaelis-Menten equation, the v vs. [S] plot, and the physical picture of competitive inhibition</vt:lpstr>
      <vt:lpstr>Competitive inhibition</vt:lpstr>
      <vt:lpstr>Competitive inhibition</vt:lpstr>
      <vt:lpstr>Practical case:  Methanol poisoning</vt:lpstr>
      <vt:lpstr>PowerPoint Presentation</vt:lpstr>
      <vt:lpstr>Noncompetitive inhibition</vt:lpstr>
      <vt:lpstr>Noncompetitive Inhibition - Reaction Mechanism</vt:lpstr>
      <vt:lpstr>Noncompetitive inhibition</vt:lpstr>
      <vt:lpstr>Noncompetitive inhibition</vt:lpstr>
      <vt:lpstr>Noncompetitive inhibitors decrease the Vmax,app, but don’t affect the Km</vt:lpstr>
      <vt:lpstr>Why does Km,app = Km for noncompetitive inhibition?</vt:lpstr>
      <vt:lpstr>The Lineweaver-Burk plot is diagnostic for noncompetitive inhibition</vt:lpstr>
      <vt:lpstr>Relating the Michaelis-Menten equation, the v vs. [S] plot, and the physical picture of noncompetitive inhibition</vt:lpstr>
      <vt:lpstr>Noncompetitive inhibition</vt:lpstr>
      <vt:lpstr>Noncompetitive inhibition</vt:lpstr>
      <vt:lpstr>Noncompetitive inhibition</vt:lpstr>
      <vt:lpstr>Uncompetitive Inhibition - Reaction Mechanism</vt:lpstr>
      <vt:lpstr>PowerPoint Presentation</vt:lpstr>
      <vt:lpstr>Uncompetitive  inhibitors decrease both the Vmax,app and the Km,app</vt:lpstr>
      <vt:lpstr>Uncompetitive inhibitors decrease both the Vmax,app and the Km,app of the enzyme</vt:lpstr>
      <vt:lpstr>The Lineweaver-Burk plot is diagnostic for uncompetitive inhibition</vt:lpstr>
      <vt:lpstr>Relating the Michaelis-Menten equation, the v vs. [S] plot, and the physical picture of uncompetitive inhibition</vt:lpstr>
      <vt:lpstr>Effect of Temperature</vt:lpstr>
      <vt:lpstr>0°C</vt:lpstr>
      <vt:lpstr>20°C (increasing temperature) </vt:lpstr>
      <vt:lpstr>37°C </vt:lpstr>
      <vt:lpstr>Beyond Optimal Temperatures</vt:lpstr>
      <vt:lpstr>Denaturation</vt:lpstr>
      <vt:lpstr>Effect of PH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dc:title>
  <dc:creator>tesfish</dc:creator>
  <cp:lastModifiedBy>User</cp:lastModifiedBy>
  <cp:revision>101</cp:revision>
  <dcterms:created xsi:type="dcterms:W3CDTF">2016-03-13T05:31:32Z</dcterms:created>
  <dcterms:modified xsi:type="dcterms:W3CDTF">2020-05-02T10:09:33Z</dcterms:modified>
</cp:coreProperties>
</file>