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256" r:id="rId4"/>
    <p:sldId id="257" r:id="rId5"/>
    <p:sldId id="259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68" r:id="rId14"/>
    <p:sldId id="301" r:id="rId15"/>
    <p:sldId id="270" r:id="rId16"/>
    <p:sldId id="271" r:id="rId17"/>
    <p:sldId id="272" r:id="rId18"/>
    <p:sldId id="273" r:id="rId19"/>
    <p:sldId id="307" r:id="rId20"/>
    <p:sldId id="278" r:id="rId21"/>
    <p:sldId id="279" r:id="rId22"/>
    <p:sldId id="309" r:id="rId23"/>
    <p:sldId id="310" r:id="rId24"/>
    <p:sldId id="311" r:id="rId25"/>
    <p:sldId id="274" r:id="rId26"/>
    <p:sldId id="281" r:id="rId27"/>
    <p:sldId id="302" r:id="rId28"/>
    <p:sldId id="303" r:id="rId29"/>
    <p:sldId id="304" r:id="rId30"/>
    <p:sldId id="305" r:id="rId31"/>
    <p:sldId id="276" r:id="rId32"/>
    <p:sldId id="285" r:id="rId33"/>
    <p:sldId id="286" r:id="rId34"/>
    <p:sldId id="288" r:id="rId35"/>
    <p:sldId id="283" r:id="rId36"/>
    <p:sldId id="290" r:id="rId37"/>
    <p:sldId id="291" r:id="rId38"/>
    <p:sldId id="312" r:id="rId39"/>
    <p:sldId id="293" r:id="rId40"/>
    <p:sldId id="295" r:id="rId41"/>
    <p:sldId id="297" r:id="rId42"/>
    <p:sldId id="313" r:id="rId43"/>
    <p:sldId id="315" r:id="rId44"/>
    <p:sldId id="31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9045-F0E4-4ACE-8362-6337CEDF1F6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F56E-582D-4D0E-8A2F-69903DEB9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EXTERNAL VS INTRAPARTICLE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3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smtClean="0">
                <a:latin typeface="TimesNewRoman"/>
              </a:rPr>
              <a:t>where </a:t>
            </a:r>
            <a:r>
              <a:rPr lang="en-US" sz="1200" b="0" i="1" u="none" strike="noStrike" baseline="0" dirty="0" err="1" smtClean="0">
                <a:latin typeface="TimesNewRoman,Italic"/>
              </a:rPr>
              <a:t>C</a:t>
            </a:r>
            <a:r>
              <a:rPr lang="en-US" sz="800" b="0" i="1" u="none" strike="noStrike" baseline="0" dirty="0" err="1" smtClean="0">
                <a:latin typeface="TimesNewRoman,Italic"/>
              </a:rPr>
              <a:t>Sb</a:t>
            </a:r>
            <a:r>
              <a:rPr lang="en-US" sz="800" b="0" i="1" u="none" strike="noStrike" baseline="0" dirty="0" smtClean="0">
                <a:latin typeface="TimesNewRoman,Italic"/>
              </a:rPr>
              <a:t> </a:t>
            </a:r>
            <a:r>
              <a:rPr lang="en-US" sz="1200" b="0" i="0" u="none" strike="noStrike" baseline="0" dirty="0" smtClean="0">
                <a:latin typeface="TimesNewRoman"/>
              </a:rPr>
              <a:t>and </a:t>
            </a:r>
            <a:r>
              <a:rPr lang="en-US" sz="1200" b="0" i="1" u="none" strike="noStrike" baseline="0" dirty="0" smtClean="0">
                <a:latin typeface="TimesNewRoman,Italic"/>
              </a:rPr>
              <a:t>C</a:t>
            </a:r>
            <a:r>
              <a:rPr lang="en-US" sz="800" b="0" i="1" u="none" strike="noStrike" baseline="0" dirty="0" smtClean="0">
                <a:latin typeface="TimesNewRoman,Italic"/>
              </a:rPr>
              <a:t>S </a:t>
            </a:r>
            <a:r>
              <a:rPr lang="en-US" sz="1200" b="0" i="0" u="none" strike="noStrike" baseline="0" dirty="0" smtClean="0">
                <a:latin typeface="TimesNewRoman"/>
              </a:rPr>
              <a:t>are substrate concentration in the bulk of the solution and at the immobilized enzyme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rate of mass transfer is proportional to the driving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 enzymatic reaction of an immobilized enzyme, </a:t>
            </a:r>
            <a:r>
              <a:rPr lang="en-US" b="1" dirty="0" smtClean="0"/>
              <a:t>the rate of</a:t>
            </a:r>
            <a:r>
              <a:rPr lang="en-US" b="1" baseline="0" dirty="0" smtClean="0"/>
              <a:t> </a:t>
            </a:r>
            <a:r>
              <a:rPr lang="en-US" b="1" dirty="0" smtClean="0"/>
              <a:t>substrate transfer is equal to that of substrate consumption</a:t>
            </a:r>
            <a:r>
              <a:rPr lang="en-US" dirty="0" smtClean="0"/>
              <a:t>. Therefore, if the</a:t>
            </a:r>
            <a:r>
              <a:rPr lang="en-US" baseline="0" dirty="0" smtClean="0"/>
              <a:t> </a:t>
            </a:r>
            <a:r>
              <a:rPr lang="en-US" dirty="0" smtClean="0"/>
              <a:t>enzyme reaction can be described by the Michaelis-Menten equation,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upon the magnitude 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the eqn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simplified, as follows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8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measure the extent which the reaction rate is lowered because of</a:t>
            </a:r>
            <a:r>
              <a:rPr lang="en-US" baseline="0" dirty="0" smtClean="0"/>
              <a:t> </a:t>
            </a:r>
            <a:r>
              <a:rPr lang="en-US" dirty="0" smtClean="0"/>
              <a:t>resistance to mass transfer, we can define the effectiveness factor of an</a:t>
            </a:r>
          </a:p>
          <a:p>
            <a:r>
              <a:rPr lang="en-US" dirty="0" smtClean="0"/>
              <a:t>immobilized enzyme, η,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F56E-582D-4D0E-8A2F-69903DEB9BD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77B8-33E2-40D1-B9B6-F11312A531C1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A99D-7BD9-4CAD-B633-E02262872AAF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8146-B053-417E-A392-8E9FBF63A3B4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72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238D-A549-460F-9CC6-AF2A615C6D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5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E61-5412-4BB8-8F48-9BDEE03E60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3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07F-86E4-478C-B97E-EDF5AB35965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50AD-9D1E-426A-9F4E-08F72710904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4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87BF-F80E-417F-B62C-A4C667D4F8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C1FC-2231-468B-82DF-99AE76B133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6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0529-9165-4E8A-A2C3-77C5ADE927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5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E864-2AA6-4821-8451-5E616015F8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2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7E30-8CFF-4AB0-8DF3-6834DDE6E45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07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76F5-BB81-47A5-8E1C-4A93E5C560E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05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4AB-E3EB-4E00-BB44-17F2980994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3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AA9A-4C16-4627-BE8C-1504784BCD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3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238D-A549-460F-9CC6-AF2A615C6DC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0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66E61-5412-4BB8-8F48-9BDEE03E605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0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507F-86E4-478C-B97E-EDF5AB359655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9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50AD-9D1E-426A-9F4E-08F72710904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1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C87BF-F80E-417F-B62C-A4C667D4F89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89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C1FC-2231-468B-82DF-99AE76B1335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7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0529-9165-4E8A-A2C3-77C5ADE927A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563E-1CD6-4BAB-9CAD-8C5F2607A116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4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CE864-2AA6-4821-8451-5E616015F8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76F5-BB81-47A5-8E1C-4A93E5C560ED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03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4AB-E3EB-4E00-BB44-17F2980994EC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67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AA9A-4C16-4627-BE8C-1504784BCD7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2287-5FFF-4BB3-88D8-710C393CA0A4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96C6-812A-4087-953D-18AB4B52814C}" type="datetime1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5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2F9E-D432-47A0-8291-338AE154DCC4}" type="datetime1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D011-4053-44F9-98B2-15E19A89F06D}" type="datetime1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5A70-C709-4E90-9594-64E17DBFDC37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B221-F6A4-4440-9D8B-224CAC6D10B4}" type="datetime1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89B8-E8A6-4D3B-8148-0AC57D021415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4CD0-206C-4829-A208-2D8AB78B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72987-6836-4C30-80F8-2F70AEE5C197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srgbClr val="000000"/>
                </a:solidFill>
              </a:rPr>
              <a:t>Prof. R. Shanthini                                                 30 Sept 2011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72987-6836-4C30-80F8-2F70AEE5C197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Three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534400" cy="1752600"/>
          </a:xfrm>
        </p:spPr>
        <p:txBody>
          <a:bodyPr>
            <a:normAutofit fontScale="925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7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Immobilized Enzyme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of enzyme Immobilization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methods of enzyme Immobilization are: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Entrapment(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immobilization(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linking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2" y="2133600"/>
            <a:ext cx="4362450" cy="443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286FD-1CD2-493B-A294-BBAE1CBC69AD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Entrapment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94665"/>
            <a:ext cx="8534400" cy="4525963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Entrapment is the physical enclosure of enzyme in a small space , simply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trapped inside the polymer matrix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are held or entrapped within the suitable gels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done in such a way as to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while allowing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 substrate.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 entrapment and membrane entrapment, including microencapsulation, are the two major methods of entrapment.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3197-B216-48FB-B263-805CD7A93041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Matrix entrapment     - membrane entrapment</a:t>
            </a:r>
            <a:endParaRPr lang="en-US" dirty="0"/>
          </a:p>
        </p:txBody>
      </p:sp>
      <p:pic>
        <p:nvPicPr>
          <p:cNvPr id="4" name="Picture 4" descr="entrp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772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ABF8-B540-4C05-BEBD-280114B2E0E1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Immobilization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physical binding of the enzyme on the surface of carrier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 may be organic or inorganic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adsorption involves the weak interactions like Vander Waal or hydrogen bonds.</a:t>
            </a: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3657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7782-543B-45E9-9E5C-423F66192379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Immobilization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Covalent binding</a:t>
            </a:r>
          </a:p>
          <a:p>
            <a:r>
              <a:rPr lang="en-US" sz="2800" dirty="0" smtClean="0">
                <a:latin typeface="Times New Roman"/>
              </a:rPr>
              <a:t>Retention </a:t>
            </a:r>
            <a:r>
              <a:rPr lang="en-US" sz="2800" dirty="0">
                <a:latin typeface="Times New Roman"/>
              </a:rPr>
              <a:t>of </a:t>
            </a:r>
            <a:r>
              <a:rPr lang="en-US" sz="2800" dirty="0" smtClean="0">
                <a:latin typeface="Times New Roman"/>
              </a:rPr>
              <a:t>Enzyme </a:t>
            </a:r>
            <a:r>
              <a:rPr lang="en-US" sz="2800" dirty="0">
                <a:latin typeface="Times New Roman"/>
              </a:rPr>
              <a:t>on support surfaces by covalent bond formation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widely used methods for enzyme immobilization</a:t>
            </a:r>
          </a:p>
          <a:p>
            <a:r>
              <a:rPr lang="en-US" sz="2800" dirty="0" smtClean="0">
                <a:latin typeface="Times New Roman"/>
              </a:rPr>
              <a:t>Enzyme </a:t>
            </a:r>
            <a:r>
              <a:rPr lang="en-US" sz="2800" dirty="0">
                <a:latin typeface="Times New Roman"/>
              </a:rPr>
              <a:t>bind to support material via certain functional groups, </a:t>
            </a:r>
            <a:r>
              <a:rPr lang="en-US" sz="2800" dirty="0" smtClean="0">
                <a:latin typeface="Times New Roman"/>
              </a:rPr>
              <a:t>such as </a:t>
            </a:r>
            <a:r>
              <a:rPr lang="en-US" sz="2800" dirty="0">
                <a:latin typeface="Times New Roman"/>
              </a:rPr>
              <a:t>amino, carboxyl, hydroxyl, and sulfhydryl groups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980708"/>
            <a:ext cx="3048000" cy="16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F68-4A8C-40B4-991F-FD23ACC4C4CD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Cross-linking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involves intermolecular cross linking of enzyme molecules in the presence/absence of solid support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5105400" cy="312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0723-059F-4549-80C8-A0D908D22BDE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01E-62F3-4FDD-82B8-7E533D7B97BD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56C3B-4602-4B93-A187-B55A03CB2734}" type="slidenum">
              <a:rPr lang="en-GB" altLang="en-US" sz="1400">
                <a:solidFill>
                  <a:srgbClr val="000000"/>
                </a:solidFill>
              </a:rPr>
              <a:pPr eaLnBrk="1" hangingPunct="1"/>
              <a:t>17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graphicFrame>
        <p:nvGraphicFramePr>
          <p:cNvPr id="310376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551656"/>
              </p:ext>
            </p:extLst>
          </p:nvPr>
        </p:nvGraphicFramePr>
        <p:xfrm>
          <a:off x="250825" y="672506"/>
          <a:ext cx="8893175" cy="5545139"/>
        </p:xfrm>
        <a:graphic>
          <a:graphicData uri="http://schemas.openxmlformats.org/drawingml/2006/table">
            <a:tbl>
              <a:tblPr/>
              <a:tblGrid>
                <a:gridCol w="2736850"/>
                <a:gridCol w="1511300"/>
                <a:gridCol w="1439862"/>
                <a:gridCol w="1584325"/>
                <a:gridCol w="1620838"/>
              </a:tblGrid>
              <a:tr h="801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Characteristics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Adsorption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Covalent coupling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Entrapment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Membrane confinement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Preparation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Difficult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Binding 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Enzyme leakage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Applicability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wide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Running problems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Matrix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Large diffusional barriers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Microbial protection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27709"/>
            <a:ext cx="8077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Comparison between the methods</a:t>
            </a:r>
          </a:p>
        </p:txBody>
      </p:sp>
    </p:spTree>
    <p:extLst>
      <p:ext uri="{BB962C8B-B14F-4D97-AF65-F5344CB8AC3E}">
        <p14:creationId xmlns:p14="http://schemas.microsoft.com/office/powerpoint/2010/main" val="36813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of immobilized enzymes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separation from reaction mixture, providing the ability to control reaction times and minimize the enzymes lost in the product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Re-use of enzymes for many reaction cycles, lowering the total production cost of enzyme mediated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of enzymes to provide pure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 provision of a better environment for enzyme activity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5C22-4486-43BB-9B17-F88868EB8C67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immobilized enzymes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diffusion resistance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activity upon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94BA-A364-43A7-B45A-4B0174F0772C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Immobilized Enzyme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Immobilized Techniques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mass transfer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084DF-E918-494B-A0E3-DD545588B4F2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2A0666-DF87-4A8C-B65A-7872536C8DA0}" type="slidenum">
              <a:rPr lang="en-GB" altLang="en-US" sz="1400">
                <a:solidFill>
                  <a:srgbClr val="000000"/>
                </a:solidFill>
              </a:rPr>
              <a:pPr eaLnBrk="1" hangingPunct="1"/>
              <a:t>20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pic>
        <p:nvPicPr>
          <p:cNvPr id="13317" name="Picture 3" descr="r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836613"/>
            <a:ext cx="4314825" cy="538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976688" y="855663"/>
            <a:ext cx="48434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Recycle packed column reactor </a:t>
            </a:r>
          </a:p>
        </p:txBody>
      </p:sp>
      <p:sp>
        <p:nvSpPr>
          <p:cNvPr id="319493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30241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- Allow the reactor to operate at high fluid velocities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41564"/>
            <a:ext cx="830421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Immobilized enzyme reactor (example)</a:t>
            </a:r>
          </a:p>
        </p:txBody>
      </p:sp>
    </p:spTree>
    <p:extLst>
      <p:ext uri="{BB962C8B-B14F-4D97-AF65-F5344CB8AC3E}">
        <p14:creationId xmlns:p14="http://schemas.microsoft.com/office/powerpoint/2010/main" val="110160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CB08F-8043-41C9-A4EB-3A03A06A9CCA}" type="slidenum">
              <a:rPr lang="en-GB" altLang="en-US" sz="140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129213" y="908050"/>
            <a:ext cx="33305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Fluidized bed reactor 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43211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- A high viscosity substrate solution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- A gaseous substrate or product in a continuous reaction system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- Care must be taken to avoid the destruction and decomposition of immobilized enzymes</a:t>
            </a:r>
          </a:p>
        </p:txBody>
      </p:sp>
      <p:pic>
        <p:nvPicPr>
          <p:cNvPr id="14343" name="Picture 6" descr="fluid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41767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411" y="17898"/>
            <a:ext cx="88392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Immobilized enzyme reactor (example)</a:t>
            </a:r>
          </a:p>
        </p:txBody>
      </p:sp>
    </p:spTree>
    <p:extLst>
      <p:ext uri="{BB962C8B-B14F-4D97-AF65-F5344CB8AC3E}">
        <p14:creationId xmlns:p14="http://schemas.microsoft.com/office/powerpoint/2010/main" val="19505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CC298F-4097-4FEF-8B9A-24DF2FB0978A}" type="slidenum">
              <a:rPr lang="en-GB" altLang="en-US" sz="140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en-US" sz="1400">
              <a:solidFill>
                <a:srgbClr val="000000"/>
              </a:solidFill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43211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- An immobilized enzyme tends to decompose upon physical stirring.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- The batch system is generally suitable for the production of rather small amounts of chemicals. </a:t>
            </a:r>
          </a:p>
        </p:txBody>
      </p:sp>
      <p:pic>
        <p:nvPicPr>
          <p:cNvPr id="15366" name="Picture 6" descr="cont-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484313"/>
            <a:ext cx="40735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5395913" y="1341438"/>
            <a:ext cx="2992437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Continuous stirred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0000"/>
                </a:solidFill>
              </a:rPr>
              <a:t>tank reactor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412" y="59461"/>
            <a:ext cx="893603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Immobilized enzyme reactor (example)</a:t>
            </a:r>
          </a:p>
        </p:txBody>
      </p:sp>
    </p:spTree>
    <p:extLst>
      <p:ext uri="{BB962C8B-B14F-4D97-AF65-F5344CB8AC3E}">
        <p14:creationId xmlns:p14="http://schemas.microsoft.com/office/powerpoint/2010/main" val="41252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mass transfer resistance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immobilization of enzymes may introduce a new problem which is absent in free soluble enzymes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mass-transfer resistance is present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particle 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immobilized enzyme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enzymes in polymeric matrix.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3835977" cy="247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5388768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diagram of z path of the substrate to z reaction site an immobilized enzyme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6FEE-612F-4054-B3D5-E24C04C9596E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follow the hypothetical path of a substrate from the liquid to the reaction site in an immobilized enzyme, it can be divided into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 algn="just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liquid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relatively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unmixed</a:t>
            </a:r>
            <a:r>
              <a:rPr lang="en-US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layer surrounding the immobilized enzyme</a:t>
            </a:r>
          </a:p>
          <a:p>
            <a:pPr marL="971550" lvl="1" indent="-514350" algn="just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relatively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unmixed liquid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 </a:t>
            </a:r>
          </a:p>
          <a:p>
            <a:pPr marL="971550" lvl="1" indent="-514350" algn="just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of the particle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site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enzyme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inert support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5A123-8857-4AF9-B6C7-E29A2CC6EA61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590550" y="774700"/>
            <a:ext cx="4651375" cy="5232400"/>
          </a:xfrm>
          <a:prstGeom prst="ellips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720725" y="920750"/>
            <a:ext cx="4459288" cy="50165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2816225" y="1530350"/>
            <a:ext cx="581025" cy="596900"/>
          </a:xfrm>
          <a:prstGeom prst="downArrow">
            <a:avLst>
              <a:gd name="adj1" fmla="val 50000"/>
              <a:gd name="adj2" fmla="val 51371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150938" y="1371600"/>
            <a:ext cx="3590925" cy="4038600"/>
          </a:xfrm>
          <a:prstGeom prst="ellipse">
            <a:avLst/>
          </a:prstGeom>
          <a:gradFill rotWithShape="0">
            <a:gsLst>
              <a:gs pos="0">
                <a:srgbClr val="FC3F3C"/>
              </a:gs>
              <a:gs pos="100000">
                <a:srgbClr val="FC3F3C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7308850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8662988" y="1300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683250" y="3967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829550" y="18002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589588" y="16383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6834188" y="1528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7464425" y="26019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4749800" y="141287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8053388" y="1071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7646988" y="2138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7850188" y="233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6796088" y="20240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8188325" y="1909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61563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53435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8243888" y="82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430963" y="1377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4273550" y="14287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4530725" y="614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8001000" y="6334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7497763" y="16748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35147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6767513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8502650" y="317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7169150" y="1316038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941388" y="1131888"/>
            <a:ext cx="3916362" cy="45593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8059738" y="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788988" y="996950"/>
            <a:ext cx="4256087" cy="48641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5822950" y="635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7105650" y="2508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8221663" y="23193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4937125" y="2214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8399463" y="533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7512050" y="80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8140700" y="4270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8428038" y="1660525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8" name="Oval 42"/>
          <p:cNvSpPr>
            <a:spLocks noChangeArrowheads="1"/>
          </p:cNvSpPr>
          <p:nvPr/>
        </p:nvSpPr>
        <p:spPr bwMode="auto">
          <a:xfrm>
            <a:off x="8391525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39" name="Oval 43"/>
          <p:cNvSpPr>
            <a:spLocks noChangeArrowheads="1"/>
          </p:cNvSpPr>
          <p:nvPr/>
        </p:nvSpPr>
        <p:spPr bwMode="auto">
          <a:xfrm>
            <a:off x="1054100" y="1247775"/>
            <a:ext cx="3687763" cy="4306888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7273925" y="209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7646988" y="847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2" name="Oval 46"/>
          <p:cNvSpPr>
            <a:spLocks noChangeArrowheads="1"/>
          </p:cNvSpPr>
          <p:nvPr/>
        </p:nvSpPr>
        <p:spPr bwMode="auto">
          <a:xfrm>
            <a:off x="5202238" y="334803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3" name="AutoShape 47"/>
          <p:cNvSpPr>
            <a:spLocks noChangeArrowheads="1"/>
          </p:cNvSpPr>
          <p:nvPr/>
        </p:nvSpPr>
        <p:spPr bwMode="auto">
          <a:xfrm rot="3240000">
            <a:off x="6963569" y="642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7029450" y="306228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H="1">
            <a:off x="4595813" y="2400300"/>
            <a:ext cx="381000" cy="266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 rot="19620000">
            <a:off x="2986088" y="4899025"/>
            <a:ext cx="4254500" cy="396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6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FFFFFF"/>
                </a:solidFill>
                <a:cs typeface="Arial" charset="0"/>
              </a:rPr>
              <a:t>CONCENTRATION   DIFFERENCE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 rot="19620000">
            <a:off x="4792663" y="2065338"/>
            <a:ext cx="2120900" cy="94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FILM </a:t>
            </a:r>
          </a:p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TRANSFER</a:t>
            </a: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5226050" y="5722938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DRIVING FORCE</a:t>
            </a:r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6343650" y="7842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5133975" y="2111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1" name="Oval 55"/>
          <p:cNvSpPr>
            <a:spLocks noChangeArrowheads="1"/>
          </p:cNvSpPr>
          <p:nvPr/>
        </p:nvSpPr>
        <p:spPr bwMode="auto">
          <a:xfrm>
            <a:off x="8007350" y="137636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2" name="Oval 56"/>
          <p:cNvSpPr>
            <a:spLocks noChangeArrowheads="1"/>
          </p:cNvSpPr>
          <p:nvPr/>
        </p:nvSpPr>
        <p:spPr bwMode="auto">
          <a:xfrm>
            <a:off x="6718300" y="952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6688138" y="50958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4" name="Oval 58"/>
          <p:cNvSpPr>
            <a:spLocks noChangeArrowheads="1"/>
          </p:cNvSpPr>
          <p:nvPr/>
        </p:nvSpPr>
        <p:spPr bwMode="auto">
          <a:xfrm>
            <a:off x="7537450" y="11604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5" name="Oval 59"/>
          <p:cNvSpPr>
            <a:spLocks noChangeArrowheads="1"/>
          </p:cNvSpPr>
          <p:nvPr/>
        </p:nvSpPr>
        <p:spPr bwMode="auto">
          <a:xfrm>
            <a:off x="5862638" y="423863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6" name="Oval 60"/>
          <p:cNvSpPr>
            <a:spLocks noChangeArrowheads="1"/>
          </p:cNvSpPr>
          <p:nvPr/>
        </p:nvSpPr>
        <p:spPr bwMode="auto">
          <a:xfrm>
            <a:off x="5988050" y="90011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7" name="Oval 61"/>
          <p:cNvSpPr>
            <a:spLocks noChangeArrowheads="1"/>
          </p:cNvSpPr>
          <p:nvPr/>
        </p:nvSpPr>
        <p:spPr bwMode="auto">
          <a:xfrm>
            <a:off x="6989763" y="59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8" name="Oval 62"/>
          <p:cNvSpPr>
            <a:spLocks noChangeArrowheads="1"/>
          </p:cNvSpPr>
          <p:nvPr/>
        </p:nvSpPr>
        <p:spPr bwMode="auto">
          <a:xfrm>
            <a:off x="6053138" y="311785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-5641975" y="1202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0" name="Oval 64"/>
          <p:cNvSpPr>
            <a:spLocks noChangeArrowheads="1"/>
          </p:cNvSpPr>
          <p:nvPr/>
        </p:nvSpPr>
        <p:spPr bwMode="auto">
          <a:xfrm>
            <a:off x="6237288" y="1635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1" name="Oval 65"/>
          <p:cNvSpPr>
            <a:spLocks noChangeArrowheads="1"/>
          </p:cNvSpPr>
          <p:nvPr/>
        </p:nvSpPr>
        <p:spPr bwMode="auto">
          <a:xfrm>
            <a:off x="2573338" y="228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2" name="Oval 66"/>
          <p:cNvSpPr>
            <a:spLocks noChangeArrowheads="1"/>
          </p:cNvSpPr>
          <p:nvPr/>
        </p:nvSpPr>
        <p:spPr bwMode="auto">
          <a:xfrm>
            <a:off x="7443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3" name="Oval 67"/>
          <p:cNvSpPr>
            <a:spLocks noChangeArrowheads="1"/>
          </p:cNvSpPr>
          <p:nvPr/>
        </p:nvSpPr>
        <p:spPr bwMode="auto">
          <a:xfrm>
            <a:off x="8797925" y="1604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4" name="Oval 68"/>
          <p:cNvSpPr>
            <a:spLocks noChangeArrowheads="1"/>
          </p:cNvSpPr>
          <p:nvPr/>
        </p:nvSpPr>
        <p:spPr bwMode="auto">
          <a:xfrm>
            <a:off x="6427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5" name="Oval 69"/>
          <p:cNvSpPr>
            <a:spLocks noChangeArrowheads="1"/>
          </p:cNvSpPr>
          <p:nvPr/>
        </p:nvSpPr>
        <p:spPr bwMode="auto">
          <a:xfrm>
            <a:off x="7246938" y="838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6" name="Oval 70"/>
          <p:cNvSpPr>
            <a:spLocks noChangeArrowheads="1"/>
          </p:cNvSpPr>
          <p:nvPr/>
        </p:nvSpPr>
        <p:spPr bwMode="auto">
          <a:xfrm>
            <a:off x="7653338" y="533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7" name="Oval 71"/>
          <p:cNvSpPr>
            <a:spLocks noChangeArrowheads="1"/>
          </p:cNvSpPr>
          <p:nvPr/>
        </p:nvSpPr>
        <p:spPr bwMode="auto">
          <a:xfrm>
            <a:off x="8697913" y="5794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8" name="Oval 72"/>
          <p:cNvSpPr>
            <a:spLocks noChangeArrowheads="1"/>
          </p:cNvSpPr>
          <p:nvPr/>
        </p:nvSpPr>
        <p:spPr bwMode="auto">
          <a:xfrm>
            <a:off x="8534400" y="304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69" name="Oval 73"/>
          <p:cNvSpPr>
            <a:spLocks noChangeArrowheads="1"/>
          </p:cNvSpPr>
          <p:nvPr/>
        </p:nvSpPr>
        <p:spPr bwMode="auto">
          <a:xfrm>
            <a:off x="8969375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0" name="Oval 74"/>
          <p:cNvSpPr>
            <a:spLocks noChangeArrowheads="1"/>
          </p:cNvSpPr>
          <p:nvPr/>
        </p:nvSpPr>
        <p:spPr bwMode="auto">
          <a:xfrm>
            <a:off x="8594725" y="842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1" name="Oval 75"/>
          <p:cNvSpPr>
            <a:spLocks noChangeArrowheads="1"/>
          </p:cNvSpPr>
          <p:nvPr/>
        </p:nvSpPr>
        <p:spPr bwMode="auto">
          <a:xfrm>
            <a:off x="5148263" y="990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2" name="Oval 76"/>
          <p:cNvSpPr>
            <a:spLocks noChangeArrowheads="1"/>
          </p:cNvSpPr>
          <p:nvPr/>
        </p:nvSpPr>
        <p:spPr bwMode="auto">
          <a:xfrm>
            <a:off x="8866188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3" name="Oval 77"/>
          <p:cNvSpPr>
            <a:spLocks noChangeArrowheads="1"/>
          </p:cNvSpPr>
          <p:nvPr/>
        </p:nvSpPr>
        <p:spPr bwMode="auto">
          <a:xfrm>
            <a:off x="5148263" y="1676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4" name="Oval 78"/>
          <p:cNvSpPr>
            <a:spLocks noChangeArrowheads="1"/>
          </p:cNvSpPr>
          <p:nvPr/>
        </p:nvSpPr>
        <p:spPr bwMode="auto">
          <a:xfrm>
            <a:off x="8737600" y="152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5" name="Oval 79"/>
          <p:cNvSpPr>
            <a:spLocks noChangeArrowheads="1"/>
          </p:cNvSpPr>
          <p:nvPr/>
        </p:nvSpPr>
        <p:spPr bwMode="auto">
          <a:xfrm>
            <a:off x="6027738" y="1295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6" name="Oval 80"/>
          <p:cNvSpPr>
            <a:spLocks noChangeArrowheads="1"/>
          </p:cNvSpPr>
          <p:nvPr/>
        </p:nvSpPr>
        <p:spPr bwMode="auto">
          <a:xfrm>
            <a:off x="8909050" y="488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7" name="Oval 81"/>
          <p:cNvSpPr>
            <a:spLocks noChangeArrowheads="1"/>
          </p:cNvSpPr>
          <p:nvPr/>
        </p:nvSpPr>
        <p:spPr bwMode="auto">
          <a:xfrm>
            <a:off x="4464050" y="2519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8" name="AutoShape 82"/>
          <p:cNvSpPr>
            <a:spLocks noChangeArrowheads="1"/>
          </p:cNvSpPr>
          <p:nvPr/>
        </p:nvSpPr>
        <p:spPr bwMode="auto">
          <a:xfrm rot="3240000">
            <a:off x="5469731" y="6643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79" name="AutoShape 83"/>
          <p:cNvSpPr>
            <a:spLocks noChangeArrowheads="1"/>
          </p:cNvSpPr>
          <p:nvPr/>
        </p:nvSpPr>
        <p:spPr bwMode="auto">
          <a:xfrm rot="3240000">
            <a:off x="6688931" y="22645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0" name="AutoShape 84"/>
          <p:cNvSpPr>
            <a:spLocks noChangeArrowheads="1"/>
          </p:cNvSpPr>
          <p:nvPr/>
        </p:nvSpPr>
        <p:spPr bwMode="auto">
          <a:xfrm rot="3240000">
            <a:off x="4521994" y="664369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1" name="AutoShape 85"/>
          <p:cNvSpPr>
            <a:spLocks noChangeArrowheads="1"/>
          </p:cNvSpPr>
          <p:nvPr/>
        </p:nvSpPr>
        <p:spPr bwMode="auto">
          <a:xfrm rot="3240000">
            <a:off x="6963569" y="9786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6310313" y="5113338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DIFFUSION</a:t>
            </a: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7789863" y="5334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HIGH</a:t>
            </a:r>
          </a:p>
        </p:txBody>
      </p:sp>
      <p:sp>
        <p:nvSpPr>
          <p:cNvPr id="4184" name="Oval 88"/>
          <p:cNvSpPr>
            <a:spLocks noChangeArrowheads="1"/>
          </p:cNvSpPr>
          <p:nvPr/>
        </p:nvSpPr>
        <p:spPr bwMode="auto">
          <a:xfrm>
            <a:off x="3116263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5" name="Oval 89"/>
          <p:cNvSpPr>
            <a:spLocks noChangeArrowheads="1"/>
          </p:cNvSpPr>
          <p:nvPr/>
        </p:nvSpPr>
        <p:spPr bwMode="auto">
          <a:xfrm>
            <a:off x="541338" y="6248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6" name="Oval 90"/>
          <p:cNvSpPr>
            <a:spLocks noChangeArrowheads="1"/>
          </p:cNvSpPr>
          <p:nvPr/>
        </p:nvSpPr>
        <p:spPr bwMode="auto">
          <a:xfrm>
            <a:off x="4605338" y="4419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7" name="Oval 91"/>
          <p:cNvSpPr>
            <a:spLocks noChangeArrowheads="1"/>
          </p:cNvSpPr>
          <p:nvPr/>
        </p:nvSpPr>
        <p:spPr bwMode="auto">
          <a:xfrm>
            <a:off x="203200" y="419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8" name="Oval 92"/>
          <p:cNvSpPr>
            <a:spLocks noChangeArrowheads="1"/>
          </p:cNvSpPr>
          <p:nvPr/>
        </p:nvSpPr>
        <p:spPr bwMode="auto">
          <a:xfrm>
            <a:off x="1287463" y="2209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89" name="Oval 93"/>
          <p:cNvSpPr>
            <a:spLocks noChangeArrowheads="1"/>
          </p:cNvSpPr>
          <p:nvPr/>
        </p:nvSpPr>
        <p:spPr bwMode="auto">
          <a:xfrm>
            <a:off x="1600200" y="304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0" name="Oval 94"/>
          <p:cNvSpPr>
            <a:spLocks noChangeArrowheads="1"/>
          </p:cNvSpPr>
          <p:nvPr/>
        </p:nvSpPr>
        <p:spPr bwMode="auto">
          <a:xfrm>
            <a:off x="1016000" y="31242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1" name="Oval 95"/>
          <p:cNvSpPr>
            <a:spLocks noChangeArrowheads="1"/>
          </p:cNvSpPr>
          <p:nvPr/>
        </p:nvSpPr>
        <p:spPr bwMode="auto">
          <a:xfrm>
            <a:off x="4064000" y="4724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2" name="Oval 96"/>
          <p:cNvSpPr>
            <a:spLocks noChangeArrowheads="1"/>
          </p:cNvSpPr>
          <p:nvPr/>
        </p:nvSpPr>
        <p:spPr bwMode="auto">
          <a:xfrm>
            <a:off x="2438400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3" name="Oval 97"/>
          <p:cNvSpPr>
            <a:spLocks noChangeArrowheads="1"/>
          </p:cNvSpPr>
          <p:nvPr/>
        </p:nvSpPr>
        <p:spPr bwMode="auto">
          <a:xfrm>
            <a:off x="4673600" y="3200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4" name="Oval 98"/>
          <p:cNvSpPr>
            <a:spLocks noChangeArrowheads="1"/>
          </p:cNvSpPr>
          <p:nvPr/>
        </p:nvSpPr>
        <p:spPr bwMode="auto">
          <a:xfrm>
            <a:off x="4198938" y="1981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5" name="Oval 99"/>
          <p:cNvSpPr>
            <a:spLocks noChangeArrowheads="1"/>
          </p:cNvSpPr>
          <p:nvPr/>
        </p:nvSpPr>
        <p:spPr bwMode="auto">
          <a:xfrm>
            <a:off x="1760538" y="1600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6" name="Oval 100"/>
          <p:cNvSpPr>
            <a:spLocks noChangeArrowheads="1"/>
          </p:cNvSpPr>
          <p:nvPr/>
        </p:nvSpPr>
        <p:spPr bwMode="auto">
          <a:xfrm>
            <a:off x="1557338" y="4724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7" name="Oval 101"/>
          <p:cNvSpPr>
            <a:spLocks noChangeArrowheads="1"/>
          </p:cNvSpPr>
          <p:nvPr/>
        </p:nvSpPr>
        <p:spPr bwMode="auto">
          <a:xfrm>
            <a:off x="1150938" y="3962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3454400" y="5181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3657600" y="144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0" name="Rectangle 104"/>
          <p:cNvSpPr>
            <a:spLocks noChangeArrowheads="1"/>
          </p:cNvSpPr>
          <p:nvPr/>
        </p:nvSpPr>
        <p:spPr bwMode="auto">
          <a:xfrm>
            <a:off x="1828800" y="2362200"/>
            <a:ext cx="233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Immobilized </a:t>
            </a:r>
          </a:p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Enzyme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2438400" y="525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7246938" y="1143000"/>
            <a:ext cx="1519237" cy="1581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9600" b="1" dirty="0">
                <a:cs typeface="Arial" charset="0"/>
              </a:rPr>
              <a:t>S</a:t>
            </a:r>
            <a:r>
              <a:rPr lang="en-US" altLang="en-US" sz="9600" b="1" baseline="-25000" dirty="0">
                <a:cs typeface="Arial" charset="0"/>
              </a:rPr>
              <a:t>b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824538" y="2362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791200" y="2133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6164263" y="1828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 rot="19620000">
            <a:off x="3592513" y="5397500"/>
            <a:ext cx="3181350" cy="396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6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FFFFFF"/>
                </a:solidFill>
                <a:cs typeface="Arial" charset="0"/>
              </a:rPr>
              <a:t>ELECTRIC ATTRACTION</a:t>
            </a:r>
          </a:p>
        </p:txBody>
      </p:sp>
      <p:sp>
        <p:nvSpPr>
          <p:cNvPr id="4207" name="Rectangle 111"/>
          <p:cNvSpPr>
            <a:spLocks noChangeArrowheads="1"/>
          </p:cNvSpPr>
          <p:nvPr/>
        </p:nvSpPr>
        <p:spPr bwMode="auto">
          <a:xfrm>
            <a:off x="1447800" y="3886200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FFFF"/>
                </a:solidFill>
                <a:cs typeface="Arial" charset="0"/>
              </a:rPr>
              <a:t>Low S concentration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0" y="457200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cs typeface="Arial" charset="0"/>
              </a:rPr>
              <a:t>Substrate</a:t>
            </a:r>
          </a:p>
        </p:txBody>
      </p:sp>
    </p:spTree>
    <p:extLst>
      <p:ext uri="{BB962C8B-B14F-4D97-AF65-F5344CB8AC3E}">
        <p14:creationId xmlns:p14="http://schemas.microsoft.com/office/powerpoint/2010/main" val="33296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590550" y="774700"/>
            <a:ext cx="4651375" cy="5232400"/>
          </a:xfrm>
          <a:prstGeom prst="ellips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720725" y="920750"/>
            <a:ext cx="4459288" cy="50165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816225" y="1530350"/>
            <a:ext cx="581025" cy="596900"/>
          </a:xfrm>
          <a:prstGeom prst="downArrow">
            <a:avLst>
              <a:gd name="adj1" fmla="val 50000"/>
              <a:gd name="adj2" fmla="val 51371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150938" y="1371600"/>
            <a:ext cx="3590925" cy="4038600"/>
          </a:xfrm>
          <a:prstGeom prst="ellipse">
            <a:avLst/>
          </a:prstGeom>
          <a:gradFill rotWithShape="0">
            <a:gsLst>
              <a:gs pos="0">
                <a:srgbClr val="FC3F3C"/>
              </a:gs>
              <a:gs pos="100000">
                <a:srgbClr val="FC3F3C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308850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8662988" y="1300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683250" y="3967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829550" y="18002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5589588" y="16383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6834188" y="1528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464425" y="26019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749800" y="141287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053388" y="1071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646988" y="2138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850188" y="233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6796088" y="20240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8188325" y="1909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1563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3435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8243888" y="82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6430963" y="1377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273550" y="14287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530725" y="614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8001000" y="6334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7497763" y="16748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5147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6767513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8502650" y="317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7169150" y="1316038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941388" y="1131888"/>
            <a:ext cx="3916362" cy="45593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8059738" y="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788988" y="996950"/>
            <a:ext cx="4256087" cy="48641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5822950" y="635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7105650" y="2508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8221663" y="23193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937125" y="2214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8399463" y="533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7512050" y="80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8140700" y="4270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8428038" y="1660525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8391525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1054100" y="1247775"/>
            <a:ext cx="3687763" cy="4306888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7273925" y="209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7646988" y="847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202238" y="334803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7" name="AutoShape 47"/>
          <p:cNvSpPr>
            <a:spLocks noChangeArrowheads="1"/>
          </p:cNvSpPr>
          <p:nvPr/>
        </p:nvSpPr>
        <p:spPr bwMode="auto">
          <a:xfrm rot="3240000">
            <a:off x="6963569" y="642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7029450" y="306228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>
            <a:off x="4595813" y="2400300"/>
            <a:ext cx="381000" cy="266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 rot="19620000">
            <a:off x="2986088" y="4899025"/>
            <a:ext cx="4254500" cy="396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6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FFFFFF"/>
                </a:solidFill>
                <a:cs typeface="Arial" charset="0"/>
              </a:rPr>
              <a:t>CONCENTRATION   DIFFERENCE</a:t>
            </a:r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 rot="19620000">
            <a:off x="4792663" y="2065338"/>
            <a:ext cx="2120900" cy="94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FILM </a:t>
            </a:r>
          </a:p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TRANSFER</a:t>
            </a:r>
          </a:p>
        </p:txBody>
      </p:sp>
      <p:sp>
        <p:nvSpPr>
          <p:cNvPr id="5172" name="Rectangle 52"/>
          <p:cNvSpPr>
            <a:spLocks noChangeArrowheads="1"/>
          </p:cNvSpPr>
          <p:nvPr/>
        </p:nvSpPr>
        <p:spPr bwMode="auto">
          <a:xfrm>
            <a:off x="5226050" y="5722938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DRIVING FORCE</a:t>
            </a:r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6343650" y="7842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5133975" y="2111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8007350" y="137636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6718300" y="952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6688138" y="50958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7537450" y="11604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5862638" y="423863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5988050" y="90011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6989763" y="59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6053138" y="311785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-5641975" y="1202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6237288" y="1635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2573338" y="228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7443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8797925" y="1604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6427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7246938" y="838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7653338" y="533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8697913" y="5794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8534400" y="304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8969375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8594725" y="842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5148263" y="990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8866188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148263" y="1676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8737600" y="152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6027738" y="1295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8909050" y="488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4464050" y="2519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2" name="AutoShape 82"/>
          <p:cNvSpPr>
            <a:spLocks noChangeArrowheads="1"/>
          </p:cNvSpPr>
          <p:nvPr/>
        </p:nvSpPr>
        <p:spPr bwMode="auto">
          <a:xfrm rot="3240000">
            <a:off x="5469731" y="6643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 rot="3240000">
            <a:off x="6688931" y="22645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4" name="AutoShape 84"/>
          <p:cNvSpPr>
            <a:spLocks noChangeArrowheads="1"/>
          </p:cNvSpPr>
          <p:nvPr/>
        </p:nvSpPr>
        <p:spPr bwMode="auto">
          <a:xfrm rot="3240000">
            <a:off x="4521994" y="664369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5" name="AutoShape 85"/>
          <p:cNvSpPr>
            <a:spLocks noChangeArrowheads="1"/>
          </p:cNvSpPr>
          <p:nvPr/>
        </p:nvSpPr>
        <p:spPr bwMode="auto">
          <a:xfrm rot="3240000">
            <a:off x="6963569" y="9786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6310313" y="5113338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DIFFUSION</a:t>
            </a:r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7789863" y="5334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HIGH</a:t>
            </a:r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3116263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41338" y="6248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4605338" y="4419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203200" y="419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1287463" y="2209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1287463" y="38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1016000" y="31242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4064000" y="4724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2438400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4673600" y="3200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4198938" y="1981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1760538" y="1600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1557338" y="4724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1150938" y="3962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3454400" y="5181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3657600" y="144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4" name="Rectangle 104"/>
          <p:cNvSpPr>
            <a:spLocks noChangeArrowheads="1"/>
          </p:cNvSpPr>
          <p:nvPr/>
        </p:nvSpPr>
        <p:spPr bwMode="auto">
          <a:xfrm>
            <a:off x="1828800" y="2362200"/>
            <a:ext cx="233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Immobilized </a:t>
            </a:r>
          </a:p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Enzyme</a:t>
            </a:r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2438400" y="525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7246938" y="1143000"/>
            <a:ext cx="1519237" cy="1581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9600" b="1" dirty="0">
                <a:cs typeface="Arial" charset="0"/>
              </a:rPr>
              <a:t>S</a:t>
            </a:r>
            <a:r>
              <a:rPr lang="en-US" altLang="en-US" sz="9600" b="1" baseline="-25000" dirty="0">
                <a:cs typeface="Arial" charset="0"/>
              </a:rPr>
              <a:t>b</a:t>
            </a:r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824538" y="2362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791200" y="2133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6164263" y="1828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30" name="Rectangle 110"/>
          <p:cNvSpPr>
            <a:spLocks noChangeArrowheads="1"/>
          </p:cNvSpPr>
          <p:nvPr/>
        </p:nvSpPr>
        <p:spPr bwMode="auto">
          <a:xfrm rot="19620000">
            <a:off x="3592513" y="5397500"/>
            <a:ext cx="3181350" cy="396875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6000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FFFFFF"/>
                </a:solidFill>
                <a:cs typeface="Arial" charset="0"/>
              </a:rPr>
              <a:t>ELECTRIC ATTRACTION</a:t>
            </a:r>
          </a:p>
        </p:txBody>
      </p:sp>
      <p:sp>
        <p:nvSpPr>
          <p:cNvPr id="5231" name="Rectangle 111"/>
          <p:cNvSpPr>
            <a:spLocks noChangeArrowheads="1"/>
          </p:cNvSpPr>
          <p:nvPr/>
        </p:nvSpPr>
        <p:spPr bwMode="auto">
          <a:xfrm>
            <a:off x="1447800" y="3886200"/>
            <a:ext cx="177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cs typeface="Arial" charset="0"/>
              </a:rPr>
              <a:t>REACTION</a:t>
            </a:r>
          </a:p>
        </p:txBody>
      </p:sp>
      <p:graphicFrame>
        <p:nvGraphicFramePr>
          <p:cNvPr id="5232" name="Object 112"/>
          <p:cNvGraphicFramePr>
            <a:graphicFrameLocks/>
          </p:cNvGraphicFramePr>
          <p:nvPr/>
        </p:nvGraphicFramePr>
        <p:xfrm>
          <a:off x="1066800" y="20574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Microsoft ClipArt Gallery" r:id="rId3" imgW="3759120" imgH="3644640" progId="MS_ClipArt_Gallery">
                  <p:embed/>
                </p:oleObj>
              </mc:Choice>
              <mc:Fallback>
                <p:oleObj name="Microsoft ClipArt Gallery" r:id="rId3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3" name="Object 113"/>
          <p:cNvGraphicFramePr>
            <a:graphicFrameLocks/>
          </p:cNvGraphicFramePr>
          <p:nvPr/>
        </p:nvGraphicFramePr>
        <p:xfrm>
          <a:off x="3962400" y="17526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Microsoft ClipArt Gallery" r:id="rId5" imgW="3759120" imgH="3644640" progId="MS_ClipArt_Gallery">
                  <p:embed/>
                </p:oleObj>
              </mc:Choice>
              <mc:Fallback>
                <p:oleObj name="Microsoft ClipArt Gallery" r:id="rId5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526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4" name="Object 114"/>
          <p:cNvGraphicFramePr>
            <a:graphicFrameLocks/>
          </p:cNvGraphicFramePr>
          <p:nvPr/>
        </p:nvGraphicFramePr>
        <p:xfrm>
          <a:off x="2286000" y="51054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Microsoft ClipArt Gallery" r:id="rId6" imgW="3759120" imgH="3644640" progId="MS_ClipArt_Gallery">
                  <p:embed/>
                </p:oleObj>
              </mc:Choice>
              <mc:Fallback>
                <p:oleObj name="Microsoft ClipArt Gallery" r:id="rId6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054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5" name="Object 115"/>
          <p:cNvGraphicFramePr>
            <a:graphicFrameLocks/>
          </p:cNvGraphicFramePr>
          <p:nvPr/>
        </p:nvGraphicFramePr>
        <p:xfrm>
          <a:off x="990600" y="37338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Microsoft ClipArt Gallery" r:id="rId7" imgW="3759120" imgH="3644640" progId="MS_ClipArt_Gallery">
                  <p:embed/>
                </p:oleObj>
              </mc:Choice>
              <mc:Fallback>
                <p:oleObj name="Microsoft ClipArt Gallery" r:id="rId7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6" name="Rectangle 116"/>
          <p:cNvSpPr>
            <a:spLocks noChangeArrowheads="1"/>
          </p:cNvSpPr>
          <p:nvPr/>
        </p:nvSpPr>
        <p:spPr bwMode="auto">
          <a:xfrm>
            <a:off x="609600" y="5867400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993300"/>
                </a:solidFill>
                <a:cs typeface="Arial" charset="0"/>
              </a:rPr>
              <a:t>PRODUCT</a:t>
            </a:r>
          </a:p>
        </p:txBody>
      </p:sp>
      <p:sp>
        <p:nvSpPr>
          <p:cNvPr id="5237" name="AutoShape 117"/>
          <p:cNvSpPr>
            <a:spLocks noChangeArrowheads="1"/>
          </p:cNvSpPr>
          <p:nvPr/>
        </p:nvSpPr>
        <p:spPr bwMode="auto">
          <a:xfrm rot="-1061063">
            <a:off x="1066800" y="5562600"/>
            <a:ext cx="1066800" cy="228600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590550" y="774700"/>
            <a:ext cx="4651375" cy="5232400"/>
          </a:xfrm>
          <a:prstGeom prst="ellips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720725" y="920750"/>
            <a:ext cx="4459288" cy="50165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816225" y="1530350"/>
            <a:ext cx="581025" cy="596900"/>
          </a:xfrm>
          <a:prstGeom prst="downArrow">
            <a:avLst>
              <a:gd name="adj1" fmla="val 50000"/>
              <a:gd name="adj2" fmla="val 51371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150938" y="1371600"/>
            <a:ext cx="3590925" cy="4038600"/>
          </a:xfrm>
          <a:prstGeom prst="ellipse">
            <a:avLst/>
          </a:prstGeom>
          <a:gradFill rotWithShape="0">
            <a:gsLst>
              <a:gs pos="0">
                <a:srgbClr val="FC3F3C"/>
              </a:gs>
              <a:gs pos="100000">
                <a:srgbClr val="FC3F3C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7308850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8662988" y="1300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5683250" y="3967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7829550" y="18002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5589588" y="16383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834188" y="1528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464425" y="26019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4749800" y="141287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8053388" y="1071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646988" y="2138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7850188" y="233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6796088" y="20240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8188325" y="1909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1563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3435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8243888" y="82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30963" y="1377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4273550" y="14287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4530725" y="614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01000" y="6334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7497763" y="16748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35147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767513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8502650" y="317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7169150" y="1316038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941388" y="1131888"/>
            <a:ext cx="3916362" cy="45593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8059738" y="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788988" y="996950"/>
            <a:ext cx="4256087" cy="48641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5822950" y="635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7105650" y="2508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8221663" y="23193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4937125" y="2214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8399463" y="533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7512050" y="80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8140700" y="4270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8428038" y="1660525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8391525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7273925" y="209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7646988" y="847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5202238" y="334803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 rot="3240000">
            <a:off x="6963569" y="642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7029450" y="306228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 flipH="1">
            <a:off x="4595813" y="2400300"/>
            <a:ext cx="381000" cy="266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 rot="19620000">
            <a:off x="4792663" y="2065338"/>
            <a:ext cx="2120900" cy="946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FILM </a:t>
            </a:r>
          </a:p>
          <a:p>
            <a:pPr eaLnBrk="0" hangingPunct="0"/>
            <a:r>
              <a:rPr lang="en-US" altLang="en-US" sz="2800" b="1" dirty="0">
                <a:solidFill>
                  <a:srgbClr val="78A1FD"/>
                </a:solidFill>
                <a:cs typeface="Arial" charset="0"/>
              </a:rPr>
              <a:t>TRANSFER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5226050" y="5722938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DRIVING FORCE</a:t>
            </a:r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>
            <a:off x="6343650" y="7842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5133975" y="2111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8007350" y="137636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6718300" y="952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6688138" y="50958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7537450" y="11604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1" name="Oval 57"/>
          <p:cNvSpPr>
            <a:spLocks noChangeArrowheads="1"/>
          </p:cNvSpPr>
          <p:nvPr/>
        </p:nvSpPr>
        <p:spPr bwMode="auto">
          <a:xfrm>
            <a:off x="5862638" y="423863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2" name="Oval 58"/>
          <p:cNvSpPr>
            <a:spLocks noChangeArrowheads="1"/>
          </p:cNvSpPr>
          <p:nvPr/>
        </p:nvSpPr>
        <p:spPr bwMode="auto">
          <a:xfrm>
            <a:off x="5988050" y="90011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3" name="Oval 59"/>
          <p:cNvSpPr>
            <a:spLocks noChangeArrowheads="1"/>
          </p:cNvSpPr>
          <p:nvPr/>
        </p:nvSpPr>
        <p:spPr bwMode="auto">
          <a:xfrm>
            <a:off x="6989763" y="59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4" name="Oval 60"/>
          <p:cNvSpPr>
            <a:spLocks noChangeArrowheads="1"/>
          </p:cNvSpPr>
          <p:nvPr/>
        </p:nvSpPr>
        <p:spPr bwMode="auto">
          <a:xfrm>
            <a:off x="6053138" y="311785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5" name="Oval 61"/>
          <p:cNvSpPr>
            <a:spLocks noChangeArrowheads="1"/>
          </p:cNvSpPr>
          <p:nvPr/>
        </p:nvSpPr>
        <p:spPr bwMode="auto">
          <a:xfrm>
            <a:off x="-5641975" y="1202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6" name="Oval 62"/>
          <p:cNvSpPr>
            <a:spLocks noChangeArrowheads="1"/>
          </p:cNvSpPr>
          <p:nvPr/>
        </p:nvSpPr>
        <p:spPr bwMode="auto">
          <a:xfrm>
            <a:off x="6237288" y="1635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7" name="Oval 63"/>
          <p:cNvSpPr>
            <a:spLocks noChangeArrowheads="1"/>
          </p:cNvSpPr>
          <p:nvPr/>
        </p:nvSpPr>
        <p:spPr bwMode="auto">
          <a:xfrm>
            <a:off x="2573338" y="228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8" name="Oval 64"/>
          <p:cNvSpPr>
            <a:spLocks noChangeArrowheads="1"/>
          </p:cNvSpPr>
          <p:nvPr/>
        </p:nvSpPr>
        <p:spPr bwMode="auto">
          <a:xfrm>
            <a:off x="7443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09" name="Oval 65"/>
          <p:cNvSpPr>
            <a:spLocks noChangeArrowheads="1"/>
          </p:cNvSpPr>
          <p:nvPr/>
        </p:nvSpPr>
        <p:spPr bwMode="auto">
          <a:xfrm>
            <a:off x="8797925" y="1604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6427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1" name="Oval 67"/>
          <p:cNvSpPr>
            <a:spLocks noChangeArrowheads="1"/>
          </p:cNvSpPr>
          <p:nvPr/>
        </p:nvSpPr>
        <p:spPr bwMode="auto">
          <a:xfrm>
            <a:off x="7246938" y="838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2" name="Oval 68"/>
          <p:cNvSpPr>
            <a:spLocks noChangeArrowheads="1"/>
          </p:cNvSpPr>
          <p:nvPr/>
        </p:nvSpPr>
        <p:spPr bwMode="auto">
          <a:xfrm>
            <a:off x="7653338" y="533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8697913" y="5794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4" name="Oval 70"/>
          <p:cNvSpPr>
            <a:spLocks noChangeArrowheads="1"/>
          </p:cNvSpPr>
          <p:nvPr/>
        </p:nvSpPr>
        <p:spPr bwMode="auto">
          <a:xfrm>
            <a:off x="8534400" y="304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5" name="Oval 71"/>
          <p:cNvSpPr>
            <a:spLocks noChangeArrowheads="1"/>
          </p:cNvSpPr>
          <p:nvPr/>
        </p:nvSpPr>
        <p:spPr bwMode="auto">
          <a:xfrm>
            <a:off x="8969375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8594725" y="842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5148263" y="990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8" name="Oval 74"/>
          <p:cNvSpPr>
            <a:spLocks noChangeArrowheads="1"/>
          </p:cNvSpPr>
          <p:nvPr/>
        </p:nvSpPr>
        <p:spPr bwMode="auto">
          <a:xfrm>
            <a:off x="8866188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5148263" y="1676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0" name="Oval 76"/>
          <p:cNvSpPr>
            <a:spLocks noChangeArrowheads="1"/>
          </p:cNvSpPr>
          <p:nvPr/>
        </p:nvSpPr>
        <p:spPr bwMode="auto">
          <a:xfrm>
            <a:off x="8737600" y="152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1" name="Oval 77"/>
          <p:cNvSpPr>
            <a:spLocks noChangeArrowheads="1"/>
          </p:cNvSpPr>
          <p:nvPr/>
        </p:nvSpPr>
        <p:spPr bwMode="auto">
          <a:xfrm>
            <a:off x="6027738" y="1295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2" name="Oval 78"/>
          <p:cNvSpPr>
            <a:spLocks noChangeArrowheads="1"/>
          </p:cNvSpPr>
          <p:nvPr/>
        </p:nvSpPr>
        <p:spPr bwMode="auto">
          <a:xfrm>
            <a:off x="8909050" y="488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4464050" y="2519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4" name="AutoShape 80"/>
          <p:cNvSpPr>
            <a:spLocks noChangeArrowheads="1"/>
          </p:cNvSpPr>
          <p:nvPr/>
        </p:nvSpPr>
        <p:spPr bwMode="auto">
          <a:xfrm rot="3240000">
            <a:off x="5469731" y="6643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5" name="AutoShape 81"/>
          <p:cNvSpPr>
            <a:spLocks noChangeArrowheads="1"/>
          </p:cNvSpPr>
          <p:nvPr/>
        </p:nvSpPr>
        <p:spPr bwMode="auto">
          <a:xfrm rot="3240000">
            <a:off x="6688931" y="22645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6" name="AutoShape 82"/>
          <p:cNvSpPr>
            <a:spLocks noChangeArrowheads="1"/>
          </p:cNvSpPr>
          <p:nvPr/>
        </p:nvSpPr>
        <p:spPr bwMode="auto">
          <a:xfrm rot="3240000">
            <a:off x="4521994" y="664369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7" name="AutoShape 83"/>
          <p:cNvSpPr>
            <a:spLocks noChangeArrowheads="1"/>
          </p:cNvSpPr>
          <p:nvPr/>
        </p:nvSpPr>
        <p:spPr bwMode="auto">
          <a:xfrm rot="3240000">
            <a:off x="6963569" y="9786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6310313" y="5113338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chemeClr val="tx2"/>
                </a:solidFill>
                <a:cs typeface="Arial" charset="0"/>
              </a:rPr>
              <a:t>DIFFUSION</a:t>
            </a:r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7789863" y="5334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HIGH</a:t>
            </a:r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3116263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541338" y="6248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4605338" y="4419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203200" y="419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4" name="Oval 90"/>
          <p:cNvSpPr>
            <a:spLocks noChangeArrowheads="1"/>
          </p:cNvSpPr>
          <p:nvPr/>
        </p:nvSpPr>
        <p:spPr bwMode="auto">
          <a:xfrm>
            <a:off x="1287463" y="2209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5" name="Oval 91"/>
          <p:cNvSpPr>
            <a:spLocks noChangeArrowheads="1"/>
          </p:cNvSpPr>
          <p:nvPr/>
        </p:nvSpPr>
        <p:spPr bwMode="auto">
          <a:xfrm>
            <a:off x="1287463" y="38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1016000" y="31242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7" name="Oval 93"/>
          <p:cNvSpPr>
            <a:spLocks noChangeArrowheads="1"/>
          </p:cNvSpPr>
          <p:nvPr/>
        </p:nvSpPr>
        <p:spPr bwMode="auto">
          <a:xfrm>
            <a:off x="4064000" y="4724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8" name="Oval 94"/>
          <p:cNvSpPr>
            <a:spLocks noChangeArrowheads="1"/>
          </p:cNvSpPr>
          <p:nvPr/>
        </p:nvSpPr>
        <p:spPr bwMode="auto">
          <a:xfrm>
            <a:off x="2438400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4673600" y="3200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4198938" y="1981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1760538" y="1600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1557338" y="4724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3" name="Oval 99"/>
          <p:cNvSpPr>
            <a:spLocks noChangeArrowheads="1"/>
          </p:cNvSpPr>
          <p:nvPr/>
        </p:nvSpPr>
        <p:spPr bwMode="auto">
          <a:xfrm>
            <a:off x="1150938" y="3962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4" name="Oval 100"/>
          <p:cNvSpPr>
            <a:spLocks noChangeArrowheads="1"/>
          </p:cNvSpPr>
          <p:nvPr/>
        </p:nvSpPr>
        <p:spPr bwMode="auto">
          <a:xfrm>
            <a:off x="3454400" y="5181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1828800" y="2362200"/>
            <a:ext cx="233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Immobilized </a:t>
            </a:r>
          </a:p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Enzyme</a:t>
            </a:r>
          </a:p>
        </p:txBody>
      </p:sp>
      <p:sp>
        <p:nvSpPr>
          <p:cNvPr id="6246" name="Oval 102"/>
          <p:cNvSpPr>
            <a:spLocks noChangeArrowheads="1"/>
          </p:cNvSpPr>
          <p:nvPr/>
        </p:nvSpPr>
        <p:spPr bwMode="auto">
          <a:xfrm>
            <a:off x="2438400" y="525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7246938" y="1143000"/>
            <a:ext cx="1519237" cy="1581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9600" b="1" dirty="0">
                <a:cs typeface="Arial" charset="0"/>
              </a:rPr>
              <a:t>S</a:t>
            </a:r>
            <a:r>
              <a:rPr lang="en-US" altLang="en-US" sz="9600" b="1" baseline="-25000" dirty="0">
                <a:cs typeface="Arial" charset="0"/>
              </a:rPr>
              <a:t>b</a:t>
            </a:r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5824538" y="2362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5791200" y="2133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0" name="Oval 106"/>
          <p:cNvSpPr>
            <a:spLocks noChangeArrowheads="1"/>
          </p:cNvSpPr>
          <p:nvPr/>
        </p:nvSpPr>
        <p:spPr bwMode="auto">
          <a:xfrm>
            <a:off x="6164263" y="1828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 rot="19620000">
            <a:off x="2014538" y="3906838"/>
            <a:ext cx="3243262" cy="946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800" b="1" dirty="0">
                <a:solidFill>
                  <a:srgbClr val="FAFD00"/>
                </a:solidFill>
                <a:cs typeface="Arial" charset="0"/>
              </a:rPr>
              <a:t>INTRA-PARTICLE </a:t>
            </a:r>
          </a:p>
          <a:p>
            <a:pPr eaLnBrk="0" hangingPunct="0"/>
            <a:r>
              <a:rPr lang="en-US" altLang="en-US" sz="2800" b="1" dirty="0">
                <a:solidFill>
                  <a:srgbClr val="FAFD00"/>
                </a:solidFill>
                <a:cs typeface="Arial" charset="0"/>
              </a:rPr>
              <a:t>TRANSFER</a:t>
            </a:r>
          </a:p>
        </p:txBody>
      </p:sp>
      <p:sp>
        <p:nvSpPr>
          <p:cNvPr id="6252" name="Oval 108"/>
          <p:cNvSpPr>
            <a:spLocks noChangeArrowheads="1"/>
          </p:cNvSpPr>
          <p:nvPr/>
        </p:nvSpPr>
        <p:spPr bwMode="auto">
          <a:xfrm>
            <a:off x="2590800" y="21336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3" name="Oval 109"/>
          <p:cNvSpPr>
            <a:spLocks noChangeArrowheads="1"/>
          </p:cNvSpPr>
          <p:nvPr/>
        </p:nvSpPr>
        <p:spPr bwMode="auto">
          <a:xfrm>
            <a:off x="1981200" y="32766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4" name="Oval 110"/>
          <p:cNvSpPr>
            <a:spLocks noChangeArrowheads="1"/>
          </p:cNvSpPr>
          <p:nvPr/>
        </p:nvSpPr>
        <p:spPr bwMode="auto">
          <a:xfrm>
            <a:off x="3200400" y="35814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3657600" y="33528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56" name="Oval 112"/>
          <p:cNvSpPr>
            <a:spLocks noChangeArrowheads="1"/>
          </p:cNvSpPr>
          <p:nvPr/>
        </p:nvSpPr>
        <p:spPr bwMode="auto">
          <a:xfrm>
            <a:off x="2057400" y="38862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590550" y="774700"/>
            <a:ext cx="4651375" cy="5232400"/>
          </a:xfrm>
          <a:prstGeom prst="ellipse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720725" y="920750"/>
            <a:ext cx="4459288" cy="50165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816225" y="1530350"/>
            <a:ext cx="581025" cy="596900"/>
          </a:xfrm>
          <a:prstGeom prst="downArrow">
            <a:avLst>
              <a:gd name="adj1" fmla="val 50000"/>
              <a:gd name="adj2" fmla="val 51371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150938" y="1371600"/>
            <a:ext cx="3590925" cy="4038600"/>
          </a:xfrm>
          <a:prstGeom prst="ellipse">
            <a:avLst/>
          </a:prstGeom>
          <a:gradFill rotWithShape="0">
            <a:gsLst>
              <a:gs pos="0">
                <a:srgbClr val="FC3F3C"/>
              </a:gs>
              <a:gs pos="100000">
                <a:srgbClr val="FC3F3C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7308850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8662988" y="1300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683250" y="3967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7829550" y="18002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5589588" y="16383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34188" y="1528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464425" y="26019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749800" y="141287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8053388" y="1071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7646988" y="2138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850188" y="233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6796088" y="20240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8188325" y="1909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61563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53435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8243888" y="82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6430963" y="1377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4273550" y="14287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4530725" y="614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8001000" y="6334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7497763" y="16748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3514725" y="5381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6767513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8502650" y="317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7169150" y="1316038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7199" name="Object 31"/>
          <p:cNvGraphicFramePr>
            <a:graphicFrameLocks/>
          </p:cNvGraphicFramePr>
          <p:nvPr/>
        </p:nvGraphicFramePr>
        <p:xfrm>
          <a:off x="1295400" y="30480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Microsoft ClipArt Gallery" r:id="rId4" imgW="3759120" imgH="3644640" progId="MS_ClipArt_Gallery">
                  <p:embed/>
                </p:oleObj>
              </mc:Choice>
              <mc:Fallback>
                <p:oleObj name="Microsoft ClipArt Gallery" r:id="rId4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941388" y="1131888"/>
            <a:ext cx="3916362" cy="45593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8059738" y="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788988" y="996950"/>
            <a:ext cx="4256087" cy="4864100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5822950" y="635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7105650" y="2508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8221663" y="23193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937125" y="2214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8399463" y="533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7512050" y="80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8140700" y="4270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8428038" y="1660525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8391525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1054100" y="1247775"/>
            <a:ext cx="3687763" cy="4306888"/>
          </a:xfrm>
          <a:prstGeom prst="ellipse">
            <a:avLst/>
          </a:prstGeom>
          <a:noFill/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7273925" y="20907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7646988" y="847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5202238" y="334803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 rot="3240000">
            <a:off x="6963569" y="642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7029450" y="306228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4595813" y="2400300"/>
            <a:ext cx="381000" cy="2667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19" name="Rectangle 51"/>
          <p:cNvSpPr>
            <a:spLocks noChangeArrowheads="1"/>
          </p:cNvSpPr>
          <p:nvPr/>
        </p:nvSpPr>
        <p:spPr bwMode="auto">
          <a:xfrm rot="19620000">
            <a:off x="4779963" y="2149475"/>
            <a:ext cx="1844675" cy="8223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78A1FD"/>
                </a:solidFill>
                <a:cs typeface="Arial" charset="0"/>
              </a:rPr>
              <a:t>FILM </a:t>
            </a:r>
          </a:p>
          <a:p>
            <a:pPr eaLnBrk="0" hangingPunct="0"/>
            <a:r>
              <a:rPr lang="en-US" altLang="en-US" sz="2400" b="1" dirty="0">
                <a:solidFill>
                  <a:srgbClr val="78A1FD"/>
                </a:solidFill>
                <a:cs typeface="Arial" charset="0"/>
              </a:rPr>
              <a:t>TRANSFER</a:t>
            </a:r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6343650" y="784225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5133975" y="2111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8007350" y="137636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6718300" y="952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6688138" y="509588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7537450" y="11604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5862638" y="423863"/>
            <a:ext cx="188912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5988050" y="900113"/>
            <a:ext cx="188913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6989763" y="59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29" name="Oval 61"/>
          <p:cNvSpPr>
            <a:spLocks noChangeArrowheads="1"/>
          </p:cNvSpPr>
          <p:nvPr/>
        </p:nvSpPr>
        <p:spPr bwMode="auto">
          <a:xfrm>
            <a:off x="6053138" y="311785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-5641975" y="12023725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6237288" y="16351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2573338" y="228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3" name="Oval 65"/>
          <p:cNvSpPr>
            <a:spLocks noChangeArrowheads="1"/>
          </p:cNvSpPr>
          <p:nvPr/>
        </p:nvSpPr>
        <p:spPr bwMode="auto">
          <a:xfrm>
            <a:off x="7443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8797925" y="1604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6427788" y="3095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7246938" y="838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7653338" y="533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8697913" y="5794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8534400" y="304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8969375" y="884238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8594725" y="8429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5148263" y="990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3" name="Oval 75"/>
          <p:cNvSpPr>
            <a:spLocks noChangeArrowheads="1"/>
          </p:cNvSpPr>
          <p:nvPr/>
        </p:nvSpPr>
        <p:spPr bwMode="auto">
          <a:xfrm>
            <a:off x="8866188" y="11477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4" name="Oval 76"/>
          <p:cNvSpPr>
            <a:spLocks noChangeArrowheads="1"/>
          </p:cNvSpPr>
          <p:nvPr/>
        </p:nvSpPr>
        <p:spPr bwMode="auto">
          <a:xfrm>
            <a:off x="5148263" y="1676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5" name="Oval 77"/>
          <p:cNvSpPr>
            <a:spLocks noChangeArrowheads="1"/>
          </p:cNvSpPr>
          <p:nvPr/>
        </p:nvSpPr>
        <p:spPr bwMode="auto">
          <a:xfrm>
            <a:off x="8737600" y="152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6" name="Oval 78"/>
          <p:cNvSpPr>
            <a:spLocks noChangeArrowheads="1"/>
          </p:cNvSpPr>
          <p:nvPr/>
        </p:nvSpPr>
        <p:spPr bwMode="auto">
          <a:xfrm>
            <a:off x="6027738" y="1295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8909050" y="48895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4464050" y="2519363"/>
            <a:ext cx="187325" cy="1984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49" name="AutoShape 81"/>
          <p:cNvSpPr>
            <a:spLocks noChangeArrowheads="1"/>
          </p:cNvSpPr>
          <p:nvPr/>
        </p:nvSpPr>
        <p:spPr bwMode="auto">
          <a:xfrm rot="3240000">
            <a:off x="5469731" y="6643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0" name="AutoShape 82"/>
          <p:cNvSpPr>
            <a:spLocks noChangeArrowheads="1"/>
          </p:cNvSpPr>
          <p:nvPr/>
        </p:nvSpPr>
        <p:spPr bwMode="auto">
          <a:xfrm rot="3240000">
            <a:off x="6688931" y="2264569"/>
            <a:ext cx="219075" cy="1004888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1" name="AutoShape 83"/>
          <p:cNvSpPr>
            <a:spLocks noChangeArrowheads="1"/>
          </p:cNvSpPr>
          <p:nvPr/>
        </p:nvSpPr>
        <p:spPr bwMode="auto">
          <a:xfrm rot="3240000">
            <a:off x="4521994" y="664369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 rot="3240000">
            <a:off x="6963569" y="978694"/>
            <a:ext cx="219075" cy="1004887"/>
          </a:xfrm>
          <a:prstGeom prst="downArrow">
            <a:avLst>
              <a:gd name="adj1" fmla="val 50000"/>
              <a:gd name="adj2" fmla="val 229369"/>
            </a:avLst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3" name="Rectangle 85"/>
          <p:cNvSpPr>
            <a:spLocks noChangeArrowheads="1"/>
          </p:cNvSpPr>
          <p:nvPr/>
        </p:nvSpPr>
        <p:spPr bwMode="auto">
          <a:xfrm>
            <a:off x="5181600" y="4800600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993300"/>
                </a:solidFill>
                <a:cs typeface="Arial" charset="0"/>
              </a:rPr>
              <a:t>PRODUCT</a:t>
            </a:r>
          </a:p>
        </p:txBody>
      </p:sp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7789863" y="5334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HIGH</a:t>
            </a:r>
          </a:p>
        </p:txBody>
      </p:sp>
      <p:sp>
        <p:nvSpPr>
          <p:cNvPr id="7255" name="Oval 87"/>
          <p:cNvSpPr>
            <a:spLocks noChangeArrowheads="1"/>
          </p:cNvSpPr>
          <p:nvPr/>
        </p:nvSpPr>
        <p:spPr bwMode="auto">
          <a:xfrm>
            <a:off x="3116263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6" name="Oval 88"/>
          <p:cNvSpPr>
            <a:spLocks noChangeArrowheads="1"/>
          </p:cNvSpPr>
          <p:nvPr/>
        </p:nvSpPr>
        <p:spPr bwMode="auto">
          <a:xfrm>
            <a:off x="541338" y="6248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7" name="Oval 89"/>
          <p:cNvSpPr>
            <a:spLocks noChangeArrowheads="1"/>
          </p:cNvSpPr>
          <p:nvPr/>
        </p:nvSpPr>
        <p:spPr bwMode="auto">
          <a:xfrm>
            <a:off x="4605338" y="44196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8" name="Oval 90"/>
          <p:cNvSpPr>
            <a:spLocks noChangeArrowheads="1"/>
          </p:cNvSpPr>
          <p:nvPr/>
        </p:nvSpPr>
        <p:spPr bwMode="auto">
          <a:xfrm>
            <a:off x="203200" y="419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59" name="Oval 91"/>
          <p:cNvSpPr>
            <a:spLocks noChangeArrowheads="1"/>
          </p:cNvSpPr>
          <p:nvPr/>
        </p:nvSpPr>
        <p:spPr bwMode="auto">
          <a:xfrm>
            <a:off x="1287463" y="2209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0" name="Oval 92"/>
          <p:cNvSpPr>
            <a:spLocks noChangeArrowheads="1"/>
          </p:cNvSpPr>
          <p:nvPr/>
        </p:nvSpPr>
        <p:spPr bwMode="auto">
          <a:xfrm>
            <a:off x="1287463" y="3810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1" name="Oval 93"/>
          <p:cNvSpPr>
            <a:spLocks noChangeArrowheads="1"/>
          </p:cNvSpPr>
          <p:nvPr/>
        </p:nvSpPr>
        <p:spPr bwMode="auto">
          <a:xfrm>
            <a:off x="1016000" y="31242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2" name="Oval 94"/>
          <p:cNvSpPr>
            <a:spLocks noChangeArrowheads="1"/>
          </p:cNvSpPr>
          <p:nvPr/>
        </p:nvSpPr>
        <p:spPr bwMode="auto">
          <a:xfrm>
            <a:off x="4064000" y="4724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3" name="Oval 95"/>
          <p:cNvSpPr>
            <a:spLocks noChangeArrowheads="1"/>
          </p:cNvSpPr>
          <p:nvPr/>
        </p:nvSpPr>
        <p:spPr bwMode="auto">
          <a:xfrm>
            <a:off x="2438400" y="1295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7264" name="Object 96"/>
          <p:cNvGraphicFramePr>
            <a:graphicFrameLocks/>
          </p:cNvGraphicFramePr>
          <p:nvPr/>
        </p:nvGraphicFramePr>
        <p:xfrm>
          <a:off x="3860800" y="45720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Microsoft ClipArt Gallery" r:id="rId6" imgW="3759120" imgH="3644640" progId="MS_ClipArt_Gallery">
                  <p:embed/>
                </p:oleObj>
              </mc:Choice>
              <mc:Fallback>
                <p:oleObj name="Microsoft ClipArt Gallery" r:id="rId6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45720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5" name="Object 97"/>
          <p:cNvGraphicFramePr>
            <a:graphicFrameLocks/>
          </p:cNvGraphicFramePr>
          <p:nvPr/>
        </p:nvGraphicFramePr>
        <p:xfrm>
          <a:off x="2362200" y="19812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Microsoft ClipArt Gallery" r:id="rId7" imgW="3759120" imgH="3644640" progId="MS_ClipArt_Gallery">
                  <p:embed/>
                </p:oleObj>
              </mc:Choice>
              <mc:Fallback>
                <p:oleObj name="Microsoft ClipArt Gallery" r:id="rId7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812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66" name="Oval 98"/>
          <p:cNvSpPr>
            <a:spLocks noChangeArrowheads="1"/>
          </p:cNvSpPr>
          <p:nvPr/>
        </p:nvSpPr>
        <p:spPr bwMode="auto">
          <a:xfrm>
            <a:off x="4673600" y="32004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7" name="Oval 99"/>
          <p:cNvSpPr>
            <a:spLocks noChangeArrowheads="1"/>
          </p:cNvSpPr>
          <p:nvPr/>
        </p:nvSpPr>
        <p:spPr bwMode="auto">
          <a:xfrm>
            <a:off x="4198938" y="1981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1760538" y="16002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69" name="Oval 101"/>
          <p:cNvSpPr>
            <a:spLocks noChangeArrowheads="1"/>
          </p:cNvSpPr>
          <p:nvPr/>
        </p:nvSpPr>
        <p:spPr bwMode="auto">
          <a:xfrm>
            <a:off x="1557338" y="4724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0" name="Oval 102"/>
          <p:cNvSpPr>
            <a:spLocks noChangeArrowheads="1"/>
          </p:cNvSpPr>
          <p:nvPr/>
        </p:nvSpPr>
        <p:spPr bwMode="auto">
          <a:xfrm>
            <a:off x="1150938" y="3962400"/>
            <a:ext cx="188912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" name="Oval 103"/>
          <p:cNvSpPr>
            <a:spLocks noChangeArrowheads="1"/>
          </p:cNvSpPr>
          <p:nvPr/>
        </p:nvSpPr>
        <p:spPr bwMode="auto">
          <a:xfrm>
            <a:off x="3454400" y="5181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2" name="Oval 104"/>
          <p:cNvSpPr>
            <a:spLocks noChangeArrowheads="1"/>
          </p:cNvSpPr>
          <p:nvPr/>
        </p:nvSpPr>
        <p:spPr bwMode="auto">
          <a:xfrm>
            <a:off x="1600200" y="3352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3" name="Rectangle 105"/>
          <p:cNvSpPr>
            <a:spLocks noChangeArrowheads="1"/>
          </p:cNvSpPr>
          <p:nvPr/>
        </p:nvSpPr>
        <p:spPr bwMode="auto">
          <a:xfrm>
            <a:off x="2057400" y="2514600"/>
            <a:ext cx="233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Immobilized </a:t>
            </a:r>
          </a:p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cs typeface="Arial" charset="0"/>
              </a:rPr>
              <a:t>Enzyme</a:t>
            </a:r>
          </a:p>
        </p:txBody>
      </p:sp>
      <p:sp>
        <p:nvSpPr>
          <p:cNvPr id="7274" name="Oval 106"/>
          <p:cNvSpPr>
            <a:spLocks noChangeArrowheads="1"/>
          </p:cNvSpPr>
          <p:nvPr/>
        </p:nvSpPr>
        <p:spPr bwMode="auto">
          <a:xfrm>
            <a:off x="2438400" y="5257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7246938" y="1143000"/>
            <a:ext cx="1519237" cy="158115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9600" b="1" dirty="0">
                <a:cs typeface="Arial" charset="0"/>
              </a:rPr>
              <a:t>S</a:t>
            </a:r>
            <a:r>
              <a:rPr lang="en-US" altLang="en-US" sz="9600" b="1" baseline="-25000" dirty="0">
                <a:cs typeface="Arial" charset="0"/>
              </a:rPr>
              <a:t>b</a:t>
            </a:r>
          </a:p>
        </p:txBody>
      </p:sp>
      <p:sp>
        <p:nvSpPr>
          <p:cNvPr id="7276" name="Oval 108"/>
          <p:cNvSpPr>
            <a:spLocks noChangeArrowheads="1"/>
          </p:cNvSpPr>
          <p:nvPr/>
        </p:nvSpPr>
        <p:spPr bwMode="auto">
          <a:xfrm>
            <a:off x="7543800" y="33528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7" name="Oval 109"/>
          <p:cNvSpPr>
            <a:spLocks noChangeArrowheads="1"/>
          </p:cNvSpPr>
          <p:nvPr/>
        </p:nvSpPr>
        <p:spPr bwMode="auto">
          <a:xfrm>
            <a:off x="5791200" y="21336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6164263" y="1828800"/>
            <a:ext cx="187325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9" name="Rectangle 111"/>
          <p:cNvSpPr>
            <a:spLocks noChangeArrowheads="1"/>
          </p:cNvSpPr>
          <p:nvPr/>
        </p:nvSpPr>
        <p:spPr bwMode="auto">
          <a:xfrm rot="19620000">
            <a:off x="1979613" y="3916363"/>
            <a:ext cx="3243262" cy="822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AFD00"/>
                </a:solidFill>
                <a:cs typeface="Arial" charset="0"/>
              </a:rPr>
              <a:t>INTRA-PARTICLE </a:t>
            </a:r>
          </a:p>
          <a:p>
            <a:pPr eaLnBrk="0" hangingPunct="0"/>
            <a:r>
              <a:rPr lang="en-US" altLang="en-US" sz="2400" b="1" dirty="0">
                <a:solidFill>
                  <a:srgbClr val="FAFD00"/>
                </a:solidFill>
                <a:cs typeface="Arial" charset="0"/>
              </a:rPr>
              <a:t>TRANSFER</a:t>
            </a:r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2590800" y="21336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81" name="Oval 113"/>
          <p:cNvSpPr>
            <a:spLocks noChangeArrowheads="1"/>
          </p:cNvSpPr>
          <p:nvPr/>
        </p:nvSpPr>
        <p:spPr bwMode="auto">
          <a:xfrm>
            <a:off x="1676400" y="32766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82" name="Oval 114"/>
          <p:cNvSpPr>
            <a:spLocks noChangeArrowheads="1"/>
          </p:cNvSpPr>
          <p:nvPr/>
        </p:nvSpPr>
        <p:spPr bwMode="auto">
          <a:xfrm>
            <a:off x="2438400" y="39624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83" name="Oval 115"/>
          <p:cNvSpPr>
            <a:spLocks noChangeArrowheads="1"/>
          </p:cNvSpPr>
          <p:nvPr/>
        </p:nvSpPr>
        <p:spPr bwMode="auto">
          <a:xfrm>
            <a:off x="3505200" y="20574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84" name="Oval 116"/>
          <p:cNvSpPr>
            <a:spLocks noChangeArrowheads="1"/>
          </p:cNvSpPr>
          <p:nvPr/>
        </p:nvSpPr>
        <p:spPr bwMode="auto">
          <a:xfrm>
            <a:off x="2057400" y="3886200"/>
            <a:ext cx="188913" cy="1984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85" name="Rectangle 117"/>
          <p:cNvSpPr>
            <a:spLocks noChangeArrowheads="1"/>
          </p:cNvSpPr>
          <p:nvPr/>
        </p:nvSpPr>
        <p:spPr bwMode="auto">
          <a:xfrm>
            <a:off x="1828800" y="3355975"/>
            <a:ext cx="177641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66FF33"/>
                </a:solidFill>
                <a:cs typeface="Arial" charset="0"/>
              </a:rPr>
              <a:t>REACTION</a:t>
            </a:r>
            <a:endParaRPr lang="en-US" altLang="en-US" sz="2400" dirty="0">
              <a:solidFill>
                <a:srgbClr val="66FF33"/>
              </a:solidFill>
              <a:cs typeface="Arial" charset="0"/>
            </a:endParaRPr>
          </a:p>
        </p:txBody>
      </p:sp>
      <p:sp>
        <p:nvSpPr>
          <p:cNvPr id="7286" name="AutoShape 118"/>
          <p:cNvSpPr>
            <a:spLocks noChangeArrowheads="1"/>
          </p:cNvSpPr>
          <p:nvPr/>
        </p:nvSpPr>
        <p:spPr bwMode="auto">
          <a:xfrm rot="3240000" flipH="1" flipV="1">
            <a:off x="4884738" y="3954462"/>
            <a:ext cx="293688" cy="1528763"/>
          </a:xfrm>
          <a:prstGeom prst="downArrow">
            <a:avLst>
              <a:gd name="adj1" fmla="val 50000"/>
              <a:gd name="adj2" fmla="val 26029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34DB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7287" name="Object 119"/>
          <p:cNvGraphicFramePr>
            <a:graphicFrameLocks/>
          </p:cNvGraphicFramePr>
          <p:nvPr/>
        </p:nvGraphicFramePr>
        <p:xfrm>
          <a:off x="5867400" y="4114800"/>
          <a:ext cx="59848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Microsoft ClipArt Gallery" r:id="rId8" imgW="3759120" imgH="3644640" progId="MS_ClipArt_Gallery">
                  <p:embed/>
                </p:oleObj>
              </mc:Choice>
              <mc:Fallback>
                <p:oleObj name="Microsoft ClipArt Gallery" r:id="rId8" imgW="3759120" imgH="364464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14800"/>
                        <a:ext cx="598488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1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resistance are divided into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two: </a:t>
            </a:r>
          </a:p>
          <a:p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resistance </a:t>
            </a:r>
          </a:p>
          <a:p>
            <a:pPr marL="0" lvl="0" indent="0" fontAlgn="base">
              <a:spcBef>
                <a:spcPct val="2500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transfer of substrate from the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bulk liquid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unmixed liquid film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 the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immobilized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during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through the relatively unmixed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film) 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Intra-particle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resistance </a:t>
            </a:r>
          </a:p>
          <a:p>
            <a:pPr marL="0" lvl="0" indent="0" fontAlgn="base">
              <a:spcBef>
                <a:spcPct val="25000"/>
              </a:spcBef>
              <a:spcAft>
                <a:spcPct val="0"/>
              </a:spcAft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diffusion from the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of the particle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site of the enzyme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inert support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CD2D6-EBA5-4000-8153-CEB808290D96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are expensive, they should be utilized in an efficient manner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catalytic molecules, enzymes are not directly used up. After the reaction the enzymes cannot be economically recovered for re-use and are generally wasted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enzyme residue remains to contaminate the product and its removal may involve extra purification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</a:p>
          <a:p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economic methods must be used to separate the enzyme from the reaction product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49530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4E6F-1B5B-4EB1-BC12-01ECBE3957FE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mass transfer resistance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63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are evenly distributed on the surface of a nonporous support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enzyme molecules are equally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diffuses through a thin liquid film surrounding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to reach the reactive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immobilization has not altered the enzyme structure and the M-M kinetic parameters (rmax, KM) are unaltered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427537" y="1662332"/>
            <a:ext cx="4640263" cy="4896440"/>
            <a:chOff x="3456" y="1824"/>
            <a:chExt cx="1920" cy="2009"/>
          </a:xfrm>
        </p:grpSpPr>
        <p:sp>
          <p:nvSpPr>
            <p:cNvPr id="6" name="Line 24"/>
            <p:cNvSpPr>
              <a:spLocks noChangeShapeType="1"/>
            </p:cNvSpPr>
            <p:nvPr/>
          </p:nvSpPr>
          <p:spPr bwMode="auto">
            <a:xfrm>
              <a:off x="3627" y="1935"/>
              <a:ext cx="0" cy="1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 flipH="1">
              <a:off x="3456" y="2199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H="1">
              <a:off x="3456" y="2023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 flipH="1">
              <a:off x="3456" y="2375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 flipH="1">
              <a:off x="3456" y="2551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H="1">
              <a:off x="3456" y="2727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H="1">
              <a:off x="3456" y="2903"/>
              <a:ext cx="17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 flipH="1">
              <a:off x="3456" y="3080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 flipH="1">
              <a:off x="3456" y="3256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33"/>
            <p:cNvGrpSpPr>
              <a:grpSpLocks/>
            </p:cNvGrpSpPr>
            <p:nvPr/>
          </p:nvGrpSpPr>
          <p:grpSpPr bwMode="auto">
            <a:xfrm>
              <a:off x="3627" y="2111"/>
              <a:ext cx="213" cy="88"/>
              <a:chOff x="2400" y="2208"/>
              <a:chExt cx="240" cy="96"/>
            </a:xfrm>
          </p:grpSpPr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6" name="Group 36"/>
            <p:cNvGrpSpPr>
              <a:grpSpLocks/>
            </p:cNvGrpSpPr>
            <p:nvPr/>
          </p:nvGrpSpPr>
          <p:grpSpPr bwMode="auto">
            <a:xfrm>
              <a:off x="3627" y="2287"/>
              <a:ext cx="213" cy="88"/>
              <a:chOff x="2400" y="2208"/>
              <a:chExt cx="240" cy="96"/>
            </a:xfrm>
          </p:grpSpPr>
          <p:sp>
            <p:nvSpPr>
              <p:cNvPr id="41" name="Line 37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7" name="Group 39"/>
            <p:cNvGrpSpPr>
              <a:grpSpLocks/>
            </p:cNvGrpSpPr>
            <p:nvPr/>
          </p:nvGrpSpPr>
          <p:grpSpPr bwMode="auto">
            <a:xfrm>
              <a:off x="3627" y="3168"/>
              <a:ext cx="213" cy="88"/>
              <a:chOff x="2400" y="2208"/>
              <a:chExt cx="240" cy="96"/>
            </a:xfrm>
          </p:grpSpPr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8" name="Group 42"/>
            <p:cNvGrpSpPr>
              <a:grpSpLocks/>
            </p:cNvGrpSpPr>
            <p:nvPr/>
          </p:nvGrpSpPr>
          <p:grpSpPr bwMode="auto">
            <a:xfrm>
              <a:off x="3627" y="2992"/>
              <a:ext cx="213" cy="88"/>
              <a:chOff x="2400" y="2208"/>
              <a:chExt cx="240" cy="96"/>
            </a:xfrm>
          </p:grpSpPr>
          <p:sp>
            <p:nvSpPr>
              <p:cNvPr id="37" name="Line 43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45"/>
            <p:cNvGrpSpPr>
              <a:grpSpLocks/>
            </p:cNvGrpSpPr>
            <p:nvPr/>
          </p:nvGrpSpPr>
          <p:grpSpPr bwMode="auto">
            <a:xfrm>
              <a:off x="3627" y="2815"/>
              <a:ext cx="213" cy="88"/>
              <a:chOff x="2400" y="2208"/>
              <a:chExt cx="240" cy="96"/>
            </a:xfrm>
          </p:grpSpPr>
          <p:sp>
            <p:nvSpPr>
              <p:cNvPr id="35" name="Line 46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0" name="Group 48"/>
            <p:cNvGrpSpPr>
              <a:grpSpLocks/>
            </p:cNvGrpSpPr>
            <p:nvPr/>
          </p:nvGrpSpPr>
          <p:grpSpPr bwMode="auto">
            <a:xfrm>
              <a:off x="3627" y="2639"/>
              <a:ext cx="213" cy="88"/>
              <a:chOff x="2400" y="2208"/>
              <a:chExt cx="240" cy="96"/>
            </a:xfrm>
          </p:grpSpPr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3627" y="2463"/>
              <a:ext cx="213" cy="88"/>
              <a:chOff x="2400" y="2208"/>
              <a:chExt cx="240" cy="96"/>
            </a:xfrm>
          </p:grpSpPr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4492" y="1920"/>
              <a:ext cx="165" cy="1512"/>
            </a:xfrm>
            <a:custGeom>
              <a:avLst/>
              <a:gdLst>
                <a:gd name="T0" fmla="*/ 55 w 185"/>
                <a:gd name="T1" fmla="*/ 0 h 1648"/>
                <a:gd name="T2" fmla="*/ 45 w 185"/>
                <a:gd name="T3" fmla="*/ 165 h 1648"/>
                <a:gd name="T4" fmla="*/ 18 w 185"/>
                <a:gd name="T5" fmla="*/ 256 h 1648"/>
                <a:gd name="T6" fmla="*/ 119 w 185"/>
                <a:gd name="T7" fmla="*/ 466 h 1648"/>
                <a:gd name="T8" fmla="*/ 36 w 185"/>
                <a:gd name="T9" fmla="*/ 759 h 1648"/>
                <a:gd name="T10" fmla="*/ 82 w 185"/>
                <a:gd name="T11" fmla="*/ 1042 h 1648"/>
                <a:gd name="T12" fmla="*/ 82 w 185"/>
                <a:gd name="T13" fmla="*/ 1253 h 1648"/>
                <a:gd name="T14" fmla="*/ 55 w 185"/>
                <a:gd name="T15" fmla="*/ 1307 h 1648"/>
                <a:gd name="T16" fmla="*/ 36 w 185"/>
                <a:gd name="T17" fmla="*/ 1362 h 1648"/>
                <a:gd name="T18" fmla="*/ 55 w 185"/>
                <a:gd name="T19" fmla="*/ 1563 h 1648"/>
                <a:gd name="T20" fmla="*/ 173 w 185"/>
                <a:gd name="T21" fmla="*/ 1637 h 1648"/>
                <a:gd name="T22" fmla="*/ 183 w 185"/>
                <a:gd name="T23" fmla="*/ 1591 h 1648"/>
                <a:gd name="T24" fmla="*/ 178 w 185"/>
                <a:gd name="T25" fmla="*/ 164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648">
                  <a:moveTo>
                    <a:pt x="55" y="0"/>
                  </a:moveTo>
                  <a:cubicBezTo>
                    <a:pt x="52" y="55"/>
                    <a:pt x="50" y="110"/>
                    <a:pt x="45" y="165"/>
                  </a:cubicBezTo>
                  <a:cubicBezTo>
                    <a:pt x="42" y="196"/>
                    <a:pt x="18" y="256"/>
                    <a:pt x="18" y="256"/>
                  </a:cubicBezTo>
                  <a:cubicBezTo>
                    <a:pt x="25" y="357"/>
                    <a:pt x="14" y="432"/>
                    <a:pt x="119" y="466"/>
                  </a:cubicBezTo>
                  <a:cubicBezTo>
                    <a:pt x="156" y="580"/>
                    <a:pt x="117" y="682"/>
                    <a:pt x="36" y="759"/>
                  </a:cubicBezTo>
                  <a:cubicBezTo>
                    <a:pt x="19" y="845"/>
                    <a:pt x="0" y="987"/>
                    <a:pt x="82" y="1042"/>
                  </a:cubicBezTo>
                  <a:cubicBezTo>
                    <a:pt x="104" y="1131"/>
                    <a:pt x="97" y="1088"/>
                    <a:pt x="82" y="1253"/>
                  </a:cubicBezTo>
                  <a:cubicBezTo>
                    <a:pt x="79" y="1283"/>
                    <a:pt x="67" y="1280"/>
                    <a:pt x="55" y="1307"/>
                  </a:cubicBezTo>
                  <a:cubicBezTo>
                    <a:pt x="47" y="1325"/>
                    <a:pt x="36" y="1362"/>
                    <a:pt x="36" y="1362"/>
                  </a:cubicBezTo>
                  <a:cubicBezTo>
                    <a:pt x="37" y="1371"/>
                    <a:pt x="45" y="1530"/>
                    <a:pt x="55" y="1563"/>
                  </a:cubicBezTo>
                  <a:cubicBezTo>
                    <a:pt x="64" y="1594"/>
                    <a:pt x="145" y="1627"/>
                    <a:pt x="173" y="1637"/>
                  </a:cubicBezTo>
                  <a:cubicBezTo>
                    <a:pt x="185" y="1603"/>
                    <a:pt x="183" y="1619"/>
                    <a:pt x="183" y="1591"/>
                  </a:cubicBezTo>
                  <a:lnTo>
                    <a:pt x="178" y="16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 flipV="1">
              <a:off x="3840" y="2287"/>
              <a:ext cx="683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>
              <a:off x="4523" y="2287"/>
              <a:ext cx="8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3797" y="3300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 Box 58"/>
            <p:cNvSpPr txBox="1">
              <a:spLocks noChangeArrowheads="1"/>
            </p:cNvSpPr>
            <p:nvPr/>
          </p:nvSpPr>
          <p:spPr bwMode="auto">
            <a:xfrm>
              <a:off x="3840" y="3312"/>
              <a:ext cx="41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Enzyme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auto">
            <a:xfrm>
              <a:off x="3648" y="1824"/>
              <a:ext cx="1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Ss</a:t>
              </a:r>
              <a:endPara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8" name="Text Box 60"/>
            <p:cNvSpPr txBox="1">
              <a:spLocks noChangeArrowheads="1"/>
            </p:cNvSpPr>
            <p:nvPr/>
          </p:nvSpPr>
          <p:spPr bwMode="auto">
            <a:xfrm>
              <a:off x="4800" y="1968"/>
              <a:ext cx="18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Sb</a:t>
              </a:r>
            </a:p>
          </p:txBody>
        </p:sp>
        <p:sp>
          <p:nvSpPr>
            <p:cNvPr id="29" name="AutoShape 61"/>
            <p:cNvSpPr>
              <a:spLocks/>
            </p:cNvSpPr>
            <p:nvPr/>
          </p:nvSpPr>
          <p:spPr bwMode="auto">
            <a:xfrm rot="16200000">
              <a:off x="4008" y="3144"/>
              <a:ext cx="240" cy="96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3600" y="3696"/>
              <a:ext cx="109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Liquid Film Thickness, L </a:t>
              </a:r>
            </a:p>
          </p:txBody>
        </p:sp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30</a:t>
            </a:fld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1763-60D5-4BE6-AD50-AE5EAB260E6C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9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49530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Diffusional mass transfer across the liquid film: </a:t>
            </a:r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J</a:t>
            </a:r>
            <a:r>
              <a:rPr lang="en-US" alt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altLang="en-US" sz="24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4162" y="3192266"/>
            <a:ext cx="2514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mass transfer coefficient (cm/s)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4162" y="3796979"/>
            <a:ext cx="293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concentration in the bulk solution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8996" y="4443311"/>
            <a:ext cx="3139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concentration at the immobilized enzyme surface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038600" y="1548631"/>
            <a:ext cx="4716463" cy="4798194"/>
            <a:chOff x="3456" y="1824"/>
            <a:chExt cx="1920" cy="2009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627" y="1935"/>
              <a:ext cx="0" cy="1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3456" y="2199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3456" y="2023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456" y="2375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3456" y="2551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3456" y="2727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456" y="2903"/>
              <a:ext cx="17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456" y="3080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3456" y="3256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3627" y="2111"/>
              <a:ext cx="213" cy="88"/>
              <a:chOff x="2400" y="2208"/>
              <a:chExt cx="240" cy="96"/>
            </a:xfrm>
          </p:grpSpPr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3627" y="2287"/>
              <a:ext cx="213" cy="88"/>
              <a:chOff x="2400" y="2208"/>
              <a:chExt cx="240" cy="96"/>
            </a:xfrm>
          </p:grpSpPr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627" y="3168"/>
              <a:ext cx="213" cy="88"/>
              <a:chOff x="2400" y="2208"/>
              <a:chExt cx="240" cy="96"/>
            </a:xfrm>
          </p:grpSpPr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627" y="2992"/>
              <a:ext cx="213" cy="88"/>
              <a:chOff x="2400" y="2208"/>
              <a:chExt cx="240" cy="96"/>
            </a:xfrm>
          </p:grpSpPr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627" y="2815"/>
              <a:ext cx="213" cy="88"/>
              <a:chOff x="2400" y="2208"/>
              <a:chExt cx="240" cy="96"/>
            </a:xfrm>
          </p:grpSpPr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3627" y="2639"/>
              <a:ext cx="213" cy="88"/>
              <a:chOff x="2400" y="2208"/>
              <a:chExt cx="240" cy="96"/>
            </a:xfrm>
          </p:grpSpPr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3627" y="2463"/>
              <a:ext cx="213" cy="88"/>
              <a:chOff x="2400" y="2208"/>
              <a:chExt cx="240" cy="96"/>
            </a:xfrm>
          </p:grpSpPr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492" y="1920"/>
              <a:ext cx="165" cy="1512"/>
            </a:xfrm>
            <a:custGeom>
              <a:avLst/>
              <a:gdLst>
                <a:gd name="T0" fmla="*/ 55 w 185"/>
                <a:gd name="T1" fmla="*/ 0 h 1648"/>
                <a:gd name="T2" fmla="*/ 45 w 185"/>
                <a:gd name="T3" fmla="*/ 165 h 1648"/>
                <a:gd name="T4" fmla="*/ 18 w 185"/>
                <a:gd name="T5" fmla="*/ 256 h 1648"/>
                <a:gd name="T6" fmla="*/ 119 w 185"/>
                <a:gd name="T7" fmla="*/ 466 h 1648"/>
                <a:gd name="T8" fmla="*/ 36 w 185"/>
                <a:gd name="T9" fmla="*/ 759 h 1648"/>
                <a:gd name="T10" fmla="*/ 82 w 185"/>
                <a:gd name="T11" fmla="*/ 1042 h 1648"/>
                <a:gd name="T12" fmla="*/ 82 w 185"/>
                <a:gd name="T13" fmla="*/ 1253 h 1648"/>
                <a:gd name="T14" fmla="*/ 55 w 185"/>
                <a:gd name="T15" fmla="*/ 1307 h 1648"/>
                <a:gd name="T16" fmla="*/ 36 w 185"/>
                <a:gd name="T17" fmla="*/ 1362 h 1648"/>
                <a:gd name="T18" fmla="*/ 55 w 185"/>
                <a:gd name="T19" fmla="*/ 1563 h 1648"/>
                <a:gd name="T20" fmla="*/ 173 w 185"/>
                <a:gd name="T21" fmla="*/ 1637 h 1648"/>
                <a:gd name="T22" fmla="*/ 183 w 185"/>
                <a:gd name="T23" fmla="*/ 1591 h 1648"/>
                <a:gd name="T24" fmla="*/ 178 w 185"/>
                <a:gd name="T25" fmla="*/ 164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648">
                  <a:moveTo>
                    <a:pt x="55" y="0"/>
                  </a:moveTo>
                  <a:cubicBezTo>
                    <a:pt x="52" y="55"/>
                    <a:pt x="50" y="110"/>
                    <a:pt x="45" y="165"/>
                  </a:cubicBezTo>
                  <a:cubicBezTo>
                    <a:pt x="42" y="196"/>
                    <a:pt x="18" y="256"/>
                    <a:pt x="18" y="256"/>
                  </a:cubicBezTo>
                  <a:cubicBezTo>
                    <a:pt x="25" y="357"/>
                    <a:pt x="14" y="432"/>
                    <a:pt x="119" y="466"/>
                  </a:cubicBezTo>
                  <a:cubicBezTo>
                    <a:pt x="156" y="580"/>
                    <a:pt x="117" y="682"/>
                    <a:pt x="36" y="759"/>
                  </a:cubicBezTo>
                  <a:cubicBezTo>
                    <a:pt x="19" y="845"/>
                    <a:pt x="0" y="987"/>
                    <a:pt x="82" y="1042"/>
                  </a:cubicBezTo>
                  <a:cubicBezTo>
                    <a:pt x="104" y="1131"/>
                    <a:pt x="97" y="1088"/>
                    <a:pt x="82" y="1253"/>
                  </a:cubicBezTo>
                  <a:cubicBezTo>
                    <a:pt x="79" y="1283"/>
                    <a:pt x="67" y="1280"/>
                    <a:pt x="55" y="1307"/>
                  </a:cubicBezTo>
                  <a:cubicBezTo>
                    <a:pt x="47" y="1325"/>
                    <a:pt x="36" y="1362"/>
                    <a:pt x="36" y="1362"/>
                  </a:cubicBezTo>
                  <a:cubicBezTo>
                    <a:pt x="37" y="1371"/>
                    <a:pt x="45" y="1530"/>
                    <a:pt x="55" y="1563"/>
                  </a:cubicBezTo>
                  <a:cubicBezTo>
                    <a:pt x="64" y="1594"/>
                    <a:pt x="145" y="1627"/>
                    <a:pt x="173" y="1637"/>
                  </a:cubicBezTo>
                  <a:cubicBezTo>
                    <a:pt x="185" y="1603"/>
                    <a:pt x="183" y="1619"/>
                    <a:pt x="183" y="1591"/>
                  </a:cubicBezTo>
                  <a:lnTo>
                    <a:pt x="178" y="16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V="1">
              <a:off x="3840" y="2287"/>
              <a:ext cx="683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4523" y="2287"/>
              <a:ext cx="8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797" y="3300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840" y="3312"/>
              <a:ext cx="41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Enzyme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3648" y="1824"/>
              <a:ext cx="1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Ss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800" y="1968"/>
              <a:ext cx="18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Sb</a:t>
              </a:r>
            </a:p>
          </p:txBody>
        </p:sp>
        <p:sp>
          <p:nvSpPr>
            <p:cNvPr id="32" name="AutoShape 41"/>
            <p:cNvSpPr>
              <a:spLocks/>
            </p:cNvSpPr>
            <p:nvPr/>
          </p:nvSpPr>
          <p:spPr bwMode="auto">
            <a:xfrm rot="16200000">
              <a:off x="4008" y="3144"/>
              <a:ext cx="240" cy="96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3600" y="3696"/>
              <a:ext cx="109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Liquid Film Thickness, L </a:t>
              </a:r>
            </a:p>
          </p:txBody>
        </p: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4114CD0-206C-4829-A208-2D8AB78BB854}" type="slidenum">
              <a:rPr lang="en-US" smtClean="0"/>
              <a:t>31</a:t>
            </a:fld>
            <a:endParaRPr lang="en-US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366A-232F-4C61-990F-66E838533577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495800" cy="49530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steady state, the reaction rate is equal to the mass-transfer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>
              <a:solidFill>
                <a:srgbClr val="000000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9026" y="3875364"/>
            <a:ext cx="2514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reaction rate per unit of external surface area (e.g.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/cm2.s)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6095" y="6346824"/>
            <a:ext cx="29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9026" y="5285336"/>
            <a:ext cx="31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M-M kinetic constant (e.g.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/cm3)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4038600" y="1548631"/>
            <a:ext cx="4716463" cy="4798194"/>
            <a:chOff x="3456" y="1824"/>
            <a:chExt cx="1920" cy="2009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627" y="1935"/>
              <a:ext cx="0" cy="1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3456" y="2199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3456" y="2023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456" y="2375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3456" y="2551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3456" y="2727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456" y="2903"/>
              <a:ext cx="171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3456" y="3080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3456" y="3256"/>
              <a:ext cx="171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" name="Group 13"/>
            <p:cNvGrpSpPr>
              <a:grpSpLocks/>
            </p:cNvGrpSpPr>
            <p:nvPr/>
          </p:nvGrpSpPr>
          <p:grpSpPr bwMode="auto">
            <a:xfrm>
              <a:off x="3627" y="2111"/>
              <a:ext cx="213" cy="88"/>
              <a:chOff x="2400" y="2208"/>
              <a:chExt cx="240" cy="96"/>
            </a:xfrm>
          </p:grpSpPr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3627" y="2287"/>
              <a:ext cx="213" cy="88"/>
              <a:chOff x="2400" y="2208"/>
              <a:chExt cx="240" cy="96"/>
            </a:xfrm>
          </p:grpSpPr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3627" y="3168"/>
              <a:ext cx="213" cy="88"/>
              <a:chOff x="2400" y="2208"/>
              <a:chExt cx="240" cy="96"/>
            </a:xfrm>
          </p:grpSpPr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627" y="2992"/>
              <a:ext cx="213" cy="88"/>
              <a:chOff x="2400" y="2208"/>
              <a:chExt cx="240" cy="96"/>
            </a:xfrm>
          </p:grpSpPr>
          <p:sp>
            <p:nvSpPr>
              <p:cNvPr id="40" name="Line 23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627" y="2815"/>
              <a:ext cx="213" cy="88"/>
              <a:chOff x="2400" y="2208"/>
              <a:chExt cx="240" cy="96"/>
            </a:xfrm>
          </p:grpSpPr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3627" y="2639"/>
              <a:ext cx="213" cy="88"/>
              <a:chOff x="2400" y="2208"/>
              <a:chExt cx="240" cy="96"/>
            </a:xfrm>
          </p:grpSpPr>
          <p:sp>
            <p:nvSpPr>
              <p:cNvPr id="36" name="Line 29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Freeform 30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4" name="Group 31"/>
            <p:cNvGrpSpPr>
              <a:grpSpLocks/>
            </p:cNvGrpSpPr>
            <p:nvPr/>
          </p:nvGrpSpPr>
          <p:grpSpPr bwMode="auto">
            <a:xfrm>
              <a:off x="3627" y="2463"/>
              <a:ext cx="213" cy="88"/>
              <a:chOff x="2400" y="2208"/>
              <a:chExt cx="240" cy="96"/>
            </a:xfrm>
          </p:grpSpPr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2496" y="2208"/>
                <a:ext cx="144" cy="96"/>
              </a:xfrm>
              <a:custGeom>
                <a:avLst/>
                <a:gdLst>
                  <a:gd name="T0" fmla="*/ 31 w 107"/>
                  <a:gd name="T1" fmla="*/ 46 h 101"/>
                  <a:gd name="T2" fmla="*/ 95 w 107"/>
                  <a:gd name="T3" fmla="*/ 101 h 101"/>
                  <a:gd name="T4" fmla="*/ 86 w 107"/>
                  <a:gd name="T5" fmla="*/ 0 h 101"/>
                  <a:gd name="T6" fmla="*/ 58 w 107"/>
                  <a:gd name="T7" fmla="*/ 9 h 101"/>
                  <a:gd name="T8" fmla="*/ 31 w 107"/>
                  <a:gd name="T9" fmla="*/ 4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01">
                    <a:moveTo>
                      <a:pt x="31" y="46"/>
                    </a:moveTo>
                    <a:cubicBezTo>
                      <a:pt x="43" y="82"/>
                      <a:pt x="60" y="88"/>
                      <a:pt x="95" y="101"/>
                    </a:cubicBezTo>
                    <a:cubicBezTo>
                      <a:pt x="107" y="63"/>
                      <a:pt x="94" y="40"/>
                      <a:pt x="86" y="0"/>
                    </a:cubicBezTo>
                    <a:cubicBezTo>
                      <a:pt x="77" y="3"/>
                      <a:pt x="65" y="2"/>
                      <a:pt x="58" y="9"/>
                    </a:cubicBezTo>
                    <a:cubicBezTo>
                      <a:pt x="0" y="67"/>
                      <a:pt x="90" y="17"/>
                      <a:pt x="31" y="46"/>
                    </a:cubicBez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kern="0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4492" y="1920"/>
              <a:ext cx="165" cy="1512"/>
            </a:xfrm>
            <a:custGeom>
              <a:avLst/>
              <a:gdLst>
                <a:gd name="T0" fmla="*/ 55 w 185"/>
                <a:gd name="T1" fmla="*/ 0 h 1648"/>
                <a:gd name="T2" fmla="*/ 45 w 185"/>
                <a:gd name="T3" fmla="*/ 165 h 1648"/>
                <a:gd name="T4" fmla="*/ 18 w 185"/>
                <a:gd name="T5" fmla="*/ 256 h 1648"/>
                <a:gd name="T6" fmla="*/ 119 w 185"/>
                <a:gd name="T7" fmla="*/ 466 h 1648"/>
                <a:gd name="T8" fmla="*/ 36 w 185"/>
                <a:gd name="T9" fmla="*/ 759 h 1648"/>
                <a:gd name="T10" fmla="*/ 82 w 185"/>
                <a:gd name="T11" fmla="*/ 1042 h 1648"/>
                <a:gd name="T12" fmla="*/ 82 w 185"/>
                <a:gd name="T13" fmla="*/ 1253 h 1648"/>
                <a:gd name="T14" fmla="*/ 55 w 185"/>
                <a:gd name="T15" fmla="*/ 1307 h 1648"/>
                <a:gd name="T16" fmla="*/ 36 w 185"/>
                <a:gd name="T17" fmla="*/ 1362 h 1648"/>
                <a:gd name="T18" fmla="*/ 55 w 185"/>
                <a:gd name="T19" fmla="*/ 1563 h 1648"/>
                <a:gd name="T20" fmla="*/ 173 w 185"/>
                <a:gd name="T21" fmla="*/ 1637 h 1648"/>
                <a:gd name="T22" fmla="*/ 183 w 185"/>
                <a:gd name="T23" fmla="*/ 1591 h 1648"/>
                <a:gd name="T24" fmla="*/ 178 w 185"/>
                <a:gd name="T25" fmla="*/ 1648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648">
                  <a:moveTo>
                    <a:pt x="55" y="0"/>
                  </a:moveTo>
                  <a:cubicBezTo>
                    <a:pt x="52" y="55"/>
                    <a:pt x="50" y="110"/>
                    <a:pt x="45" y="165"/>
                  </a:cubicBezTo>
                  <a:cubicBezTo>
                    <a:pt x="42" y="196"/>
                    <a:pt x="18" y="256"/>
                    <a:pt x="18" y="256"/>
                  </a:cubicBezTo>
                  <a:cubicBezTo>
                    <a:pt x="25" y="357"/>
                    <a:pt x="14" y="432"/>
                    <a:pt x="119" y="466"/>
                  </a:cubicBezTo>
                  <a:cubicBezTo>
                    <a:pt x="156" y="580"/>
                    <a:pt x="117" y="682"/>
                    <a:pt x="36" y="759"/>
                  </a:cubicBezTo>
                  <a:cubicBezTo>
                    <a:pt x="19" y="845"/>
                    <a:pt x="0" y="987"/>
                    <a:pt x="82" y="1042"/>
                  </a:cubicBezTo>
                  <a:cubicBezTo>
                    <a:pt x="104" y="1131"/>
                    <a:pt x="97" y="1088"/>
                    <a:pt x="82" y="1253"/>
                  </a:cubicBezTo>
                  <a:cubicBezTo>
                    <a:pt x="79" y="1283"/>
                    <a:pt x="67" y="1280"/>
                    <a:pt x="55" y="1307"/>
                  </a:cubicBezTo>
                  <a:cubicBezTo>
                    <a:pt x="47" y="1325"/>
                    <a:pt x="36" y="1362"/>
                    <a:pt x="36" y="1362"/>
                  </a:cubicBezTo>
                  <a:cubicBezTo>
                    <a:pt x="37" y="1371"/>
                    <a:pt x="45" y="1530"/>
                    <a:pt x="55" y="1563"/>
                  </a:cubicBezTo>
                  <a:cubicBezTo>
                    <a:pt x="64" y="1594"/>
                    <a:pt x="145" y="1627"/>
                    <a:pt x="173" y="1637"/>
                  </a:cubicBezTo>
                  <a:cubicBezTo>
                    <a:pt x="185" y="1603"/>
                    <a:pt x="183" y="1619"/>
                    <a:pt x="183" y="1591"/>
                  </a:cubicBezTo>
                  <a:lnTo>
                    <a:pt x="178" y="16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 flipV="1">
              <a:off x="3840" y="2287"/>
              <a:ext cx="683" cy="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>
              <a:off x="4523" y="2287"/>
              <a:ext cx="8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Line 37"/>
            <p:cNvSpPr>
              <a:spLocks noChangeShapeType="1"/>
            </p:cNvSpPr>
            <p:nvPr/>
          </p:nvSpPr>
          <p:spPr bwMode="auto">
            <a:xfrm>
              <a:off x="3797" y="3300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8"/>
            <p:cNvSpPr txBox="1">
              <a:spLocks noChangeArrowheads="1"/>
            </p:cNvSpPr>
            <p:nvPr/>
          </p:nvSpPr>
          <p:spPr bwMode="auto">
            <a:xfrm>
              <a:off x="3840" y="3312"/>
              <a:ext cx="41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kern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Enzyme</a:t>
              </a:r>
            </a:p>
          </p:txBody>
        </p: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>
              <a:off x="3648" y="1824"/>
              <a:ext cx="1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kern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Ss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800" y="1968"/>
              <a:ext cx="18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kern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Sb</a:t>
              </a:r>
            </a:p>
          </p:txBody>
        </p:sp>
        <p:sp>
          <p:nvSpPr>
            <p:cNvPr id="32" name="AutoShape 41"/>
            <p:cNvSpPr>
              <a:spLocks/>
            </p:cNvSpPr>
            <p:nvPr/>
          </p:nvSpPr>
          <p:spPr bwMode="auto">
            <a:xfrm rot="16200000">
              <a:off x="4008" y="3144"/>
              <a:ext cx="240" cy="96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3600" y="3696"/>
              <a:ext cx="109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kern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Liquid Film Thickness, L 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" y="2754904"/>
            <a:ext cx="19789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981201" y="28646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63213" y="2757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42" y="2622782"/>
            <a:ext cx="13287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1" name="Straight Connector 50"/>
          <p:cNvCxnSpPr/>
          <p:nvPr/>
        </p:nvCxnSpPr>
        <p:spPr>
          <a:xfrm>
            <a:off x="2281283" y="3127330"/>
            <a:ext cx="11786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456947" y="3179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352" y="3065549"/>
            <a:ext cx="1261627" cy="53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0" y="3769358"/>
            <a:ext cx="55042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" y="5113371"/>
            <a:ext cx="669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32</a:t>
            </a:fld>
            <a:endParaRPr lang="en-US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77CB-3814-4F69-9293-E583E2D1500C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External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equation can be expressed in dimensionless form as: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tesfish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3048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sfish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46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544A-291D-488C-BD5E-420D4F1A5462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Damköhler number (</a:t>
            </a: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56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tesfish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6629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109" y="27637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&gt;&gt; 1, rate of diffusion is slow and therefore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limiting, the overall rate of reaction is controlled by: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4209" y="379614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J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S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(C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Sb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– C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Ss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309" y="4365356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1, rate of reaction is slow and therefore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limiting, the overall rate of reaction is controlled by: 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tesfish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5137920"/>
            <a:ext cx="2466109" cy="80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091" y="5945832"/>
            <a:ext cx="797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 rates of diffusion and reaction are comparable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998-C74E-4A38-9513-099694318670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/>
            </a:r>
            <a:br>
              <a:rPr lang="en-US" altLang="en-US" sz="2800" b="1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Effectiveness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factor 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l-GR" altLang="en-US" sz="4000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b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measure the extent which the reaction rate is </a:t>
            </a:r>
            <a:r>
              <a:rPr lang="en-US" dirty="0" smtClean="0"/>
              <a:t>lowered because of resistance to mass transfer:</a:t>
            </a:r>
            <a:endParaRPr lang="en-US" dirty="0"/>
          </a:p>
        </p:txBody>
      </p:sp>
      <p:pic>
        <p:nvPicPr>
          <p:cNvPr id="5122" name="Picture 2" descr="C:\Users\tesfish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2590800"/>
            <a:ext cx="5562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esfish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3952220"/>
            <a:ext cx="556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7473" y="593342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factor is a function of </a:t>
            </a:r>
            <a:r>
              <a:rPr lang="el-G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C’</a:t>
            </a:r>
            <a:r>
              <a:rPr lang="en-US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CB4D-C6C6-4A96-8D66-96C3469A0311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NewRoman"/>
              </a:rPr>
              <a:t>where the effectiveness factor is a function of </a:t>
            </a:r>
            <a:r>
              <a:rPr lang="en-US" i="1" dirty="0" err="1">
                <a:latin typeface="TimesNewRoman,Italic"/>
              </a:rPr>
              <a:t>x</a:t>
            </a:r>
            <a:r>
              <a:rPr lang="en-US" sz="1600" i="1" dirty="0" err="1">
                <a:latin typeface="TimesNewRoman,Italic"/>
              </a:rPr>
              <a:t>S</a:t>
            </a:r>
            <a:r>
              <a:rPr lang="en-US" sz="1600" i="1" dirty="0">
                <a:latin typeface="TimesNewRoman,Italic"/>
              </a:rPr>
              <a:t> </a:t>
            </a:r>
            <a:r>
              <a:rPr lang="en-US" dirty="0">
                <a:latin typeface="TimesNewRoman"/>
              </a:rPr>
              <a:t>and </a:t>
            </a:r>
            <a:r>
              <a:rPr lang="el-G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NewRoman"/>
              </a:rPr>
              <a:t> </a:t>
            </a:r>
            <a:r>
              <a:rPr lang="en-US" dirty="0">
                <a:latin typeface="TimesNewRoman"/>
              </a:rPr>
              <a:t>If </a:t>
            </a:r>
            <a:r>
              <a:rPr lang="en-US" i="1" dirty="0" err="1">
                <a:latin typeface="TimesNewRoman,Italic"/>
              </a:rPr>
              <a:t>x</a:t>
            </a:r>
            <a:r>
              <a:rPr lang="en-US" sz="1600" i="1" dirty="0" err="1">
                <a:latin typeface="TimesNewRoman,Italic"/>
              </a:rPr>
              <a:t>S</a:t>
            </a:r>
            <a:r>
              <a:rPr lang="en-US" sz="1600" i="1" dirty="0">
                <a:latin typeface="TimesNewRoman,Italic"/>
              </a:rPr>
              <a:t> </a:t>
            </a:r>
            <a:r>
              <a:rPr lang="en-US" dirty="0">
                <a:latin typeface="TimesNewRoman"/>
              </a:rPr>
              <a:t>is equal to 1, the</a:t>
            </a:r>
          </a:p>
          <a:p>
            <a:r>
              <a:rPr lang="en-US" dirty="0">
                <a:latin typeface="TimesNewRoman"/>
              </a:rPr>
              <a:t>concentration at the surface </a:t>
            </a:r>
            <a:r>
              <a:rPr lang="en-US" i="1" dirty="0">
                <a:latin typeface="TimesNewRoman,Italic"/>
              </a:rPr>
              <a:t>C</a:t>
            </a:r>
            <a:r>
              <a:rPr lang="en-US" sz="1600" i="1" dirty="0">
                <a:latin typeface="TimesNewRoman,Italic"/>
              </a:rPr>
              <a:t>S </a:t>
            </a:r>
            <a:r>
              <a:rPr lang="en-US" dirty="0">
                <a:latin typeface="TimesNewRoman"/>
              </a:rPr>
              <a:t>is equal to the bulk concentration </a:t>
            </a:r>
            <a:r>
              <a:rPr lang="en-US" i="1" dirty="0" err="1">
                <a:latin typeface="TimesNewRoman,Italic"/>
              </a:rPr>
              <a:t>C</a:t>
            </a:r>
            <a:r>
              <a:rPr lang="en-US" sz="1600" i="1" dirty="0" err="1">
                <a:latin typeface="TimesNewRoman,Italic"/>
              </a:rPr>
              <a:t>Sb</a:t>
            </a:r>
            <a:r>
              <a:rPr lang="en-US" dirty="0" smtClean="0">
                <a:latin typeface="TimesNewRoman"/>
              </a:rPr>
              <a:t>. </a:t>
            </a:r>
            <a:endParaRPr lang="en-US" dirty="0">
              <a:latin typeface="TimesNewRoman"/>
            </a:endParaRPr>
          </a:p>
          <a:p>
            <a:r>
              <a:rPr lang="en-US" dirty="0">
                <a:latin typeface="TimesNewRoman"/>
              </a:rPr>
              <a:t>Substituting 1 for </a:t>
            </a:r>
            <a:r>
              <a:rPr lang="en-US" i="1" dirty="0" err="1">
                <a:latin typeface="TimesNewRoman,Italic"/>
              </a:rPr>
              <a:t>x</a:t>
            </a:r>
            <a:r>
              <a:rPr lang="en-US" sz="1600" i="1" dirty="0" err="1">
                <a:latin typeface="TimesNewRoman,Italic"/>
              </a:rPr>
              <a:t>S</a:t>
            </a:r>
            <a:r>
              <a:rPr lang="en-US" sz="1600" i="1" dirty="0">
                <a:latin typeface="TimesNewRoman,Italic"/>
              </a:rPr>
              <a:t> </a:t>
            </a:r>
            <a:r>
              <a:rPr lang="en-US" dirty="0">
                <a:latin typeface="TimesNewRoman"/>
              </a:rPr>
              <a:t>in the preceding equation yields </a:t>
            </a:r>
            <a:r>
              <a:rPr lang="el-GR" dirty="0"/>
              <a:t>η</a:t>
            </a:r>
            <a:r>
              <a:rPr lang="en-US" dirty="0" smtClean="0">
                <a:latin typeface="Symbol"/>
              </a:rPr>
              <a:t> </a:t>
            </a:r>
            <a:r>
              <a:rPr lang="en-US" dirty="0">
                <a:latin typeface="TimesNewRoman"/>
              </a:rPr>
              <a:t>= 1, which indicates</a:t>
            </a:r>
          </a:p>
          <a:p>
            <a:r>
              <a:rPr lang="en-US" dirty="0">
                <a:latin typeface="TimesNewRoman"/>
              </a:rPr>
              <a:t>that there is </a:t>
            </a:r>
            <a:r>
              <a:rPr lang="en-US" b="1" u="sng" dirty="0">
                <a:latin typeface="TimesNewRoman"/>
              </a:rPr>
              <a:t>no mass-transfer limitation</a:t>
            </a:r>
            <a:r>
              <a:rPr lang="en-US" dirty="0">
                <a:latin typeface="TimesNewRoman"/>
              </a:rPr>
              <a:t>. On the other hand, if </a:t>
            </a:r>
            <a:r>
              <a:rPr lang="en-US" i="1" dirty="0" err="1">
                <a:latin typeface="TimesNewRoman,Italic"/>
              </a:rPr>
              <a:t>x</a:t>
            </a:r>
            <a:r>
              <a:rPr lang="en-US" sz="1600" i="1" dirty="0" err="1">
                <a:latin typeface="TimesNewRoman,Italic"/>
              </a:rPr>
              <a:t>S</a:t>
            </a:r>
            <a:r>
              <a:rPr lang="en-US" sz="1600" i="1" dirty="0">
                <a:latin typeface="TimesNewRoman,Italic"/>
              </a:rPr>
              <a:t> </a:t>
            </a:r>
            <a:r>
              <a:rPr lang="en-US" sz="1600" i="1" dirty="0" smtClean="0">
                <a:latin typeface="TimesNewRoman,Italic"/>
              </a:rPr>
              <a:t> </a:t>
            </a:r>
            <a:r>
              <a:rPr lang="en-US" dirty="0" smtClean="0">
                <a:latin typeface="TimesNewRoman"/>
              </a:rPr>
              <a:t>approaches zero</a:t>
            </a:r>
            <a:r>
              <a:rPr lang="en-US" dirty="0">
                <a:latin typeface="TimesNewRoman"/>
              </a:rPr>
              <a:t>, </a:t>
            </a:r>
            <a:endParaRPr lang="en-US" dirty="0" smtClean="0">
              <a:latin typeface="TimesNewRoman"/>
            </a:endParaRPr>
          </a:p>
          <a:p>
            <a:r>
              <a:rPr lang="el-GR" dirty="0"/>
              <a:t>η </a:t>
            </a:r>
            <a:r>
              <a:rPr lang="en-US" dirty="0" smtClean="0"/>
              <a:t> </a:t>
            </a:r>
            <a:r>
              <a:rPr lang="en-US" dirty="0" smtClean="0">
                <a:latin typeface="TimesNewRoman"/>
              </a:rPr>
              <a:t>also </a:t>
            </a:r>
            <a:r>
              <a:rPr lang="en-US" dirty="0">
                <a:latin typeface="TimesNewRoman"/>
              </a:rPr>
              <a:t>approaches zero, which is the case when </a:t>
            </a:r>
            <a:r>
              <a:rPr lang="en-US" b="1" u="sng" dirty="0">
                <a:latin typeface="TimesNewRoman"/>
              </a:rPr>
              <a:t>the rate of mass </a:t>
            </a:r>
            <a:r>
              <a:rPr lang="en-US" b="1" u="sng" dirty="0" smtClean="0">
                <a:latin typeface="TimesNewRoman"/>
              </a:rPr>
              <a:t>transfer is </a:t>
            </a:r>
            <a:r>
              <a:rPr lang="en-US" b="1" u="sng" dirty="0">
                <a:latin typeface="TimesNewRoman"/>
              </a:rPr>
              <a:t>very slow compared to the reaction rate</a:t>
            </a:r>
            <a:r>
              <a:rPr lang="en-US" dirty="0" smtClean="0">
                <a:latin typeface="TimesNewRoman"/>
              </a:rPr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7E30-8CFF-4AB0-8DF3-6834DDE6E45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Intra-particle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mass transfer resistance </a:t>
            </a:r>
            <a:b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fontAlgn="base">
              <a:spcBef>
                <a:spcPct val="25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are uniformly distributed in spherical support particle.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diffuses through the tortuous pathway among pores to reach the enzyme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reacts with enzyme on the pore surface 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and reaction are simultaneous</a:t>
            </a:r>
          </a:p>
          <a:p>
            <a:pPr lvl="0" fontAlgn="base">
              <a:spcBef>
                <a:spcPct val="25000"/>
              </a:spcBef>
              <a:spcAft>
                <a:spcPct val="0"/>
              </a:spcAft>
            </a:pPr>
            <a:r>
              <a:rPr lang="en-US" alt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kinetics are M-M kinetics </a:t>
            </a:r>
          </a:p>
          <a:p>
            <a:pPr marL="0" lvl="0" indent="0" fontAlgn="base">
              <a:spcBef>
                <a:spcPct val="2500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523999"/>
            <a:ext cx="4044950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D581-6CBD-454A-B0D3-9C7B8EA5E26E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Intra-particle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resistance </a:t>
            </a:r>
            <a:b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internal diffusion limitations, the rate per unit volume is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the effectiveness factor as follows: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tesfish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2743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4221"/>
            <a:ext cx="8969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4393984"/>
            <a:ext cx="6699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5033747"/>
            <a:ext cx="762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43" y="5658312"/>
            <a:ext cx="536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3974750"/>
            <a:ext cx="489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cs typeface="Arial" charset="0"/>
              </a:rPr>
              <a:t>maximum reaction rate per volume of the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6508" y="4529199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cs typeface="Arial" charset="0"/>
              </a:rPr>
              <a:t>M-M constant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508" y="5168962"/>
            <a:ext cx="521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cs typeface="Arial" charset="0"/>
              </a:rPr>
              <a:t>substrate concentration on the surface of the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2905" y="5793527"/>
            <a:ext cx="201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cs typeface="Arial" charset="0"/>
              </a:rPr>
              <a:t>effectiveness factor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20E1-F91E-44D0-B0F8-54338F2927AE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Intra-particle mass transfer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effective factor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514600"/>
            <a:ext cx="807720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636" y="436864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l-GR" altLang="en-US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η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&lt; 1, the conversion is diffusion limited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l-GR" altLang="en-US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η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= 1, the conversion is limited by the reaction rate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39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0664-FF71-49DF-B4BD-51788E523023}" type="datetime1">
              <a:rPr lang="en-US" smtClean="0"/>
              <a:t>5/2/2020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enzyme and product using a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two-phase system</a:t>
            </a:r>
          </a:p>
          <a:p>
            <a:pPr marL="0" lvl="0" indent="0">
              <a:buNone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phase containing the enzyme</a:t>
            </a:r>
          </a:p>
          <a:p>
            <a:pPr lvl="0"/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phase containing the product</a:t>
            </a:r>
          </a:p>
          <a:p>
            <a:pPr marL="0" lvl="0" indent="0"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known as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</a:t>
            </a:r>
          </a:p>
          <a:p>
            <a:pPr marL="0" lvl="0" indent="0">
              <a:buNone/>
            </a:pPr>
            <a:endParaRPr lang="en-US" alt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altLang="en-US" sz="2600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8668-6995-480D-825C-2EC7BFFE6F34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77E30-8CFF-4AB0-8DF3-6834DDE6E45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86578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project(3/4)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019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b="1" u="sng" dirty="0">
                <a:latin typeface="Times New Roman"/>
                <a:ea typeface="Calibri"/>
                <a:cs typeface="Times New Roman"/>
              </a:rPr>
              <a:t>Industrial Bioprocess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 of yoghurt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Cheese 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 of Acetic acid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Ethanol 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Beer 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 of  High Fructose Syrups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Wine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Glutamate 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CFA2-5901-4203-AF81-18DFF9EAE87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86E-6314-437D-8377-EA3C547F49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514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6388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>10.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 Penicillin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11. Production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 Bakery yeast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12. Citric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acid 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13. Lactic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acid 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14. Vitamin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 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15. PLA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16. Propanediol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17. Biodiesel production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18. Production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of 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butter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Xanthan gum production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CFA2-5901-4203-AF81-18DFF9EAE873}" type="datetime1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F086E-6314-437D-8377-EA3C547F497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Immobilized enzyme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 immobilization  </a:t>
            </a:r>
            <a:r>
              <a:rPr lang="en-US" dirty="0" smtClean="0"/>
              <a:t>is a  </a:t>
            </a:r>
            <a:r>
              <a:rPr lang="en-US" dirty="0"/>
              <a:t>process  of </a:t>
            </a:r>
            <a:r>
              <a:rPr lang="en-US" u="sng" dirty="0"/>
              <a:t>confining</a:t>
            </a:r>
            <a:r>
              <a:rPr lang="en-US" dirty="0"/>
              <a:t>  the  enzyme  molecules to a solid </a:t>
            </a:r>
            <a:r>
              <a:rPr lang="en-US" u="sng" dirty="0"/>
              <a:t>support</a:t>
            </a:r>
            <a:r>
              <a:rPr lang="en-US" dirty="0"/>
              <a:t> over which a substrate is passed and converted to products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ntrp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886200"/>
            <a:ext cx="7391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D13-A46A-4CF1-BE59-A1C1D3800B41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Immobilized enzyme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immobilized enzyme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whose movement in space has been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either completely or to a small limited region.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644D3-1881-46D0-9FA1-A6BADA7E3789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Immobilize enzymes?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from degradation and deactivation.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Re-use of enzymes for many reaction cycles, lowering the total production cost of enzyme mediated reactions.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stop the reaction rapidly by removing the enzyme from the reaction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stability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separation of the enzyme from the product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0BAD-1028-4FE8-A34A-F7C8AB3EE689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carrier matrices for enzyme immobilization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Physically strong and stable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Regenerable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product inhibition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CC4D-A73D-4D56-93D8-3F33BD8A7134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alt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Immobilization criteria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 number of requirements to achieve a successful immobilization: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biological component must retain substantial biological activity after attachment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must have a long-term stability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sensitivity of the enzyme must be preserved after attachment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Overloading can block or inactivate the active site of the immobilized biomaterial, therefore, must be avoided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4CD0-206C-4829-A208-2D8AB78BB85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4738A-0754-4F2F-9B42-D99BB4280A03}" type="datetime1">
              <a:rPr lang="en-US" smtClean="0"/>
              <a:t>5/2/2020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16285</TotalTime>
  <Words>1759</Words>
  <Application>Microsoft Office PowerPoint</Application>
  <PresentationFormat>On-screen Show (4:3)</PresentationFormat>
  <Paragraphs>407</Paragraphs>
  <Slides>42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Office Theme</vt:lpstr>
      <vt:lpstr>Default Design</vt:lpstr>
      <vt:lpstr>1_Default Design</vt:lpstr>
      <vt:lpstr>Microsoft ClipArt Gallery</vt:lpstr>
      <vt:lpstr>Chapter Three</vt:lpstr>
      <vt:lpstr> Content </vt:lpstr>
      <vt:lpstr>Introduction</vt:lpstr>
      <vt:lpstr>Introduction</vt:lpstr>
      <vt:lpstr>Immobilized enzyme</vt:lpstr>
      <vt:lpstr>Immobilized enzyme</vt:lpstr>
      <vt:lpstr>Why Immobilize enzymes?</vt:lpstr>
      <vt:lpstr>An ideal carrier matrices for enzyme immobilization</vt:lpstr>
      <vt:lpstr>Immobilization criteria</vt:lpstr>
      <vt:lpstr>Methods of enzyme Immobilization</vt:lpstr>
      <vt:lpstr>Entrapment</vt:lpstr>
      <vt:lpstr>Entrapment</vt:lpstr>
      <vt:lpstr>Surface Immobilization</vt:lpstr>
      <vt:lpstr>Surface Immobilization</vt:lpstr>
      <vt:lpstr>Cross-linking</vt:lpstr>
      <vt:lpstr>PowerPoint Presentation</vt:lpstr>
      <vt:lpstr>PowerPoint Presentation</vt:lpstr>
      <vt:lpstr>Advantage of immobilized enzymes</vt:lpstr>
      <vt:lpstr>Disadvantage of immobilized enzymes</vt:lpstr>
      <vt:lpstr>PowerPoint Presentation</vt:lpstr>
      <vt:lpstr>PowerPoint Presentation</vt:lpstr>
      <vt:lpstr>PowerPoint Presentation</vt:lpstr>
      <vt:lpstr>Effect of mass transfer resistance</vt:lpstr>
      <vt:lpstr>Effect of mass transfer resistance</vt:lpstr>
      <vt:lpstr>PowerPoint Presentation</vt:lpstr>
      <vt:lpstr>PowerPoint Presentation</vt:lpstr>
      <vt:lpstr>PowerPoint Presentation</vt:lpstr>
      <vt:lpstr>PowerPoint Presentation</vt:lpstr>
      <vt:lpstr>Effect of mass transfer resistance</vt:lpstr>
      <vt:lpstr>External mass transfer resistance</vt:lpstr>
      <vt:lpstr>External mass transfer resistance</vt:lpstr>
      <vt:lpstr>External mass transfer resistance</vt:lpstr>
      <vt:lpstr> External mass transfer resistance</vt:lpstr>
      <vt:lpstr>Damköhler number (NDa)</vt:lpstr>
      <vt:lpstr>  Effectiveness factor (η) </vt:lpstr>
      <vt:lpstr>Tips</vt:lpstr>
      <vt:lpstr> Intra-particle mass transfer resistance  </vt:lpstr>
      <vt:lpstr> Intra-particle mass transfer resistance  </vt:lpstr>
      <vt:lpstr>Intra-particle mass transfer resistance</vt:lpstr>
      <vt:lpstr>PowerPoint Presentation</vt:lpstr>
      <vt:lpstr>Group project(3/4)</vt:lpstr>
      <vt:lpstr>cont.……..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Three</dc:title>
  <dc:creator>tesfish</dc:creator>
  <cp:lastModifiedBy>User</cp:lastModifiedBy>
  <cp:revision>138</cp:revision>
  <dcterms:created xsi:type="dcterms:W3CDTF">2016-03-25T10:20:41Z</dcterms:created>
  <dcterms:modified xsi:type="dcterms:W3CDTF">2020-05-02T10:07:08Z</dcterms:modified>
</cp:coreProperties>
</file>