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283" r:id="rId2"/>
    <p:sldId id="506" r:id="rId3"/>
    <p:sldId id="490" r:id="rId4"/>
    <p:sldId id="507" r:id="rId5"/>
    <p:sldId id="508" r:id="rId6"/>
    <p:sldId id="509" r:id="rId7"/>
    <p:sldId id="510" r:id="rId8"/>
    <p:sldId id="511" r:id="rId9"/>
    <p:sldId id="512" r:id="rId10"/>
    <p:sldId id="513" r:id="rId11"/>
    <p:sldId id="514" r:id="rId12"/>
    <p:sldId id="515" r:id="rId13"/>
    <p:sldId id="516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524" r:id="rId22"/>
    <p:sldId id="525" r:id="rId23"/>
    <p:sldId id="526" r:id="rId24"/>
    <p:sldId id="527" r:id="rId25"/>
    <p:sldId id="528" r:id="rId26"/>
    <p:sldId id="529" r:id="rId27"/>
    <p:sldId id="530" r:id="rId28"/>
    <p:sldId id="531" r:id="rId29"/>
    <p:sldId id="532" r:id="rId30"/>
    <p:sldId id="533" r:id="rId31"/>
    <p:sldId id="534" r:id="rId32"/>
    <p:sldId id="535" r:id="rId33"/>
    <p:sldId id="536" r:id="rId34"/>
    <p:sldId id="537" r:id="rId35"/>
    <p:sldId id="538" r:id="rId36"/>
    <p:sldId id="307" r:id="rId37"/>
    <p:sldId id="311" r:id="rId38"/>
    <p:sldId id="315" r:id="rId39"/>
    <p:sldId id="258" r:id="rId40"/>
    <p:sldId id="318" r:id="rId41"/>
    <p:sldId id="285" r:id="rId42"/>
    <p:sldId id="319" r:id="rId43"/>
    <p:sldId id="320" r:id="rId44"/>
    <p:sldId id="259" r:id="rId45"/>
    <p:sldId id="261" r:id="rId46"/>
    <p:sldId id="263" r:id="rId47"/>
    <p:sldId id="504" r:id="rId48"/>
    <p:sldId id="280" r:id="rId49"/>
    <p:sldId id="505" r:id="rId50"/>
    <p:sldId id="306" r:id="rId51"/>
    <p:sldId id="35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1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18" autoAdjust="0"/>
  </p:normalViewPr>
  <p:slideViewPr>
    <p:cSldViewPr>
      <p:cViewPr varScale="1">
        <p:scale>
          <a:sx n="75" d="100"/>
          <a:sy n="75" d="100"/>
        </p:scale>
        <p:origin x="10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BFEEE-D699-4338-828A-BB372CAFA0B0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6374576-B02E-4E4C-B6F8-60CE67C15935}">
      <dgm:prSet/>
      <dgm:spPr/>
      <dgm:t>
        <a:bodyPr/>
        <a:lstStyle/>
        <a:p>
          <a:r>
            <a:rPr lang="en-US" b="1"/>
            <a:t>What Makes a Good Insecticide?</a:t>
          </a:r>
          <a:endParaRPr lang="en-US"/>
        </a:p>
      </dgm:t>
    </dgm:pt>
    <dgm:pt modelId="{827B83AC-F454-4AA6-BEA9-E6F0ED96DE6D}" type="parTrans" cxnId="{39633A39-7E46-409F-9420-669E7F13B99B}">
      <dgm:prSet/>
      <dgm:spPr/>
      <dgm:t>
        <a:bodyPr/>
        <a:lstStyle/>
        <a:p>
          <a:endParaRPr lang="en-US"/>
        </a:p>
      </dgm:t>
    </dgm:pt>
    <dgm:pt modelId="{67E68A3F-72D3-4D98-B03A-E8B51D4B5880}" type="sibTrans" cxnId="{39633A39-7E46-409F-9420-669E7F13B99B}">
      <dgm:prSet/>
      <dgm:spPr/>
      <dgm:t>
        <a:bodyPr/>
        <a:lstStyle/>
        <a:p>
          <a:endParaRPr lang="en-US"/>
        </a:p>
      </dgm:t>
    </dgm:pt>
    <dgm:pt modelId="{84383735-CA19-4F5E-8964-FA79B50F97EB}">
      <dgm:prSet/>
      <dgm:spPr/>
      <dgm:t>
        <a:bodyPr/>
        <a:lstStyle/>
        <a:p>
          <a:r>
            <a:rPr lang="en-US"/>
            <a:t>Kills insects on “treated” surfaces or materials, crops, and animals</a:t>
          </a:r>
        </a:p>
      </dgm:t>
    </dgm:pt>
    <dgm:pt modelId="{F360AB89-7AC7-41F3-A224-F52D9D2D49C4}" type="parTrans" cxnId="{04D3F999-13FA-4B5A-BCB6-2B573A318CC7}">
      <dgm:prSet/>
      <dgm:spPr/>
      <dgm:t>
        <a:bodyPr/>
        <a:lstStyle/>
        <a:p>
          <a:endParaRPr lang="en-US"/>
        </a:p>
      </dgm:t>
    </dgm:pt>
    <dgm:pt modelId="{8DC68737-199B-4B96-99F7-A0E56B4C9B57}" type="sibTrans" cxnId="{04D3F999-13FA-4B5A-BCB6-2B573A318CC7}">
      <dgm:prSet/>
      <dgm:spPr/>
      <dgm:t>
        <a:bodyPr/>
        <a:lstStyle/>
        <a:p>
          <a:endParaRPr lang="en-US"/>
        </a:p>
      </dgm:t>
    </dgm:pt>
    <dgm:pt modelId="{E5E27376-ADA6-40A5-B616-739544A44114}">
      <dgm:prSet/>
      <dgm:spPr/>
      <dgm:t>
        <a:bodyPr/>
        <a:lstStyle/>
        <a:p>
          <a:r>
            <a:rPr lang="en-US"/>
            <a:t>Is effective for a long period of time</a:t>
          </a:r>
        </a:p>
      </dgm:t>
    </dgm:pt>
    <dgm:pt modelId="{51E66431-3250-4633-9354-6915C8C6BFF1}" type="parTrans" cxnId="{B065B6AD-B814-448B-AF6E-7B21847F58CB}">
      <dgm:prSet/>
      <dgm:spPr/>
      <dgm:t>
        <a:bodyPr/>
        <a:lstStyle/>
        <a:p>
          <a:endParaRPr lang="en-US"/>
        </a:p>
      </dgm:t>
    </dgm:pt>
    <dgm:pt modelId="{D3E92D7F-4310-43B7-B61D-2AA8F01ADBA3}" type="sibTrans" cxnId="{B065B6AD-B814-448B-AF6E-7B21847F58CB}">
      <dgm:prSet/>
      <dgm:spPr/>
      <dgm:t>
        <a:bodyPr/>
        <a:lstStyle/>
        <a:p>
          <a:endParaRPr lang="en-US"/>
        </a:p>
      </dgm:t>
    </dgm:pt>
    <dgm:pt modelId="{BC25DAC5-0539-4036-A1A3-009E295A50CE}">
      <dgm:prSet/>
      <dgm:spPr/>
      <dgm:t>
        <a:bodyPr/>
        <a:lstStyle/>
        <a:p>
          <a:r>
            <a:rPr lang="en-US"/>
            <a:t>Is without acute or short term effect on non-insect species</a:t>
          </a:r>
        </a:p>
      </dgm:t>
    </dgm:pt>
    <dgm:pt modelId="{07753ECB-E980-48A6-93F4-AE8B6851710A}" type="parTrans" cxnId="{558ED856-C408-4F05-A7F9-105B4427FF8B}">
      <dgm:prSet/>
      <dgm:spPr/>
      <dgm:t>
        <a:bodyPr/>
        <a:lstStyle/>
        <a:p>
          <a:endParaRPr lang="en-US"/>
        </a:p>
      </dgm:t>
    </dgm:pt>
    <dgm:pt modelId="{2BCC49DB-2F6E-4B90-A74D-06FC42C97382}" type="sibTrans" cxnId="{558ED856-C408-4F05-A7F9-105B4427FF8B}">
      <dgm:prSet/>
      <dgm:spPr/>
      <dgm:t>
        <a:bodyPr/>
        <a:lstStyle/>
        <a:p>
          <a:endParaRPr lang="en-US"/>
        </a:p>
      </dgm:t>
    </dgm:pt>
    <dgm:pt modelId="{3EA05A20-C0E8-47FC-A41A-A8BCD665FFEA}">
      <dgm:prSet/>
      <dgm:spPr/>
      <dgm:t>
        <a:bodyPr/>
        <a:lstStyle/>
        <a:p>
          <a:r>
            <a:rPr lang="en-US"/>
            <a:t>Is without long term effect on non-insect species</a:t>
          </a:r>
        </a:p>
      </dgm:t>
    </dgm:pt>
    <dgm:pt modelId="{CD46A6DD-FECF-4427-9F19-8D0366328557}" type="parTrans" cxnId="{DB46DBC6-7660-44C4-8836-F5E867DA79E8}">
      <dgm:prSet/>
      <dgm:spPr/>
      <dgm:t>
        <a:bodyPr/>
        <a:lstStyle/>
        <a:p>
          <a:endParaRPr lang="en-US"/>
        </a:p>
      </dgm:t>
    </dgm:pt>
    <dgm:pt modelId="{ACA29F0D-D259-4504-BA21-BAF71D711918}" type="sibTrans" cxnId="{DB46DBC6-7660-44C4-8836-F5E867DA79E8}">
      <dgm:prSet/>
      <dgm:spPr/>
      <dgm:t>
        <a:bodyPr/>
        <a:lstStyle/>
        <a:p>
          <a:endParaRPr lang="en-US"/>
        </a:p>
      </dgm:t>
    </dgm:pt>
    <dgm:pt modelId="{46F1BAC4-B1EF-415E-B308-B844392CA5D7}" type="pres">
      <dgm:prSet presAssocID="{A0BBFEEE-D699-4338-828A-BB372CAFA0B0}" presName="root" presStyleCnt="0">
        <dgm:presLayoutVars>
          <dgm:dir/>
          <dgm:resizeHandles val="exact"/>
        </dgm:presLayoutVars>
      </dgm:prSet>
      <dgm:spPr/>
    </dgm:pt>
    <dgm:pt modelId="{0F3DE3C8-F4F5-41CA-96E0-432D3C7D7D2E}" type="pres">
      <dgm:prSet presAssocID="{36374576-B02E-4E4C-B6F8-60CE67C15935}" presName="compNode" presStyleCnt="0"/>
      <dgm:spPr/>
    </dgm:pt>
    <dgm:pt modelId="{E9DA6010-3B68-4B7D-BF3A-99332D43655B}" type="pres">
      <dgm:prSet presAssocID="{36374576-B02E-4E4C-B6F8-60CE67C15935}" presName="bgRect" presStyleLbl="bgShp" presStyleIdx="0" presStyleCnt="5"/>
      <dgm:spPr/>
    </dgm:pt>
    <dgm:pt modelId="{769BEA5B-8D71-4596-9459-2A0B3F564BB7}" type="pres">
      <dgm:prSet presAssocID="{36374576-B02E-4E4C-B6F8-60CE67C1593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B44E2BB-1896-44CA-9ECF-B47F49EE1153}" type="pres">
      <dgm:prSet presAssocID="{36374576-B02E-4E4C-B6F8-60CE67C15935}" presName="spaceRect" presStyleCnt="0"/>
      <dgm:spPr/>
    </dgm:pt>
    <dgm:pt modelId="{AB85B502-D764-46F0-85EA-AF3F8E6029D8}" type="pres">
      <dgm:prSet presAssocID="{36374576-B02E-4E4C-B6F8-60CE67C15935}" presName="parTx" presStyleLbl="revTx" presStyleIdx="0" presStyleCnt="5">
        <dgm:presLayoutVars>
          <dgm:chMax val="0"/>
          <dgm:chPref val="0"/>
        </dgm:presLayoutVars>
      </dgm:prSet>
      <dgm:spPr/>
    </dgm:pt>
    <dgm:pt modelId="{CA3D6128-07B9-468D-BD5F-31CCE448C50D}" type="pres">
      <dgm:prSet presAssocID="{67E68A3F-72D3-4D98-B03A-E8B51D4B5880}" presName="sibTrans" presStyleCnt="0"/>
      <dgm:spPr/>
    </dgm:pt>
    <dgm:pt modelId="{714CBFA7-B4B0-4634-AAF9-76FA02D517ED}" type="pres">
      <dgm:prSet presAssocID="{84383735-CA19-4F5E-8964-FA79B50F97EB}" presName="compNode" presStyleCnt="0"/>
      <dgm:spPr/>
    </dgm:pt>
    <dgm:pt modelId="{0F186A2A-9383-4E9A-AC57-073EBEB00B56}" type="pres">
      <dgm:prSet presAssocID="{84383735-CA19-4F5E-8964-FA79B50F97EB}" presName="bgRect" presStyleLbl="bgShp" presStyleIdx="1" presStyleCnt="5"/>
      <dgm:spPr/>
    </dgm:pt>
    <dgm:pt modelId="{182FD11D-6F57-4018-8F2E-A4CFF3ADB20D}" type="pres">
      <dgm:prSet presAssocID="{84383735-CA19-4F5E-8964-FA79B50F97E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g"/>
        </a:ext>
      </dgm:extLst>
    </dgm:pt>
    <dgm:pt modelId="{CDB4905F-4C51-4FB7-A135-811040BDD2BC}" type="pres">
      <dgm:prSet presAssocID="{84383735-CA19-4F5E-8964-FA79B50F97EB}" presName="spaceRect" presStyleCnt="0"/>
      <dgm:spPr/>
    </dgm:pt>
    <dgm:pt modelId="{35D95EA5-50FA-4C7C-87D6-5C595E803AE7}" type="pres">
      <dgm:prSet presAssocID="{84383735-CA19-4F5E-8964-FA79B50F97EB}" presName="parTx" presStyleLbl="revTx" presStyleIdx="1" presStyleCnt="5">
        <dgm:presLayoutVars>
          <dgm:chMax val="0"/>
          <dgm:chPref val="0"/>
        </dgm:presLayoutVars>
      </dgm:prSet>
      <dgm:spPr/>
    </dgm:pt>
    <dgm:pt modelId="{8D022EFD-FC34-48C9-B11F-1F312B91A418}" type="pres">
      <dgm:prSet presAssocID="{8DC68737-199B-4B96-99F7-A0E56B4C9B57}" presName="sibTrans" presStyleCnt="0"/>
      <dgm:spPr/>
    </dgm:pt>
    <dgm:pt modelId="{432D127C-6AE1-427A-B0F9-26585B7AA0C6}" type="pres">
      <dgm:prSet presAssocID="{E5E27376-ADA6-40A5-B616-739544A44114}" presName="compNode" presStyleCnt="0"/>
      <dgm:spPr/>
    </dgm:pt>
    <dgm:pt modelId="{E1C6CE81-CFD8-4B21-944C-CF762DBA900E}" type="pres">
      <dgm:prSet presAssocID="{E5E27376-ADA6-40A5-B616-739544A44114}" presName="bgRect" presStyleLbl="bgShp" presStyleIdx="2" presStyleCnt="5"/>
      <dgm:spPr/>
    </dgm:pt>
    <dgm:pt modelId="{65D6571F-BB54-48B5-8A3E-3E83DB41A487}" type="pres">
      <dgm:prSet presAssocID="{E5E27376-ADA6-40A5-B616-739544A4411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C7E01E73-C6EA-429E-B2EF-5194B6B3F5A5}" type="pres">
      <dgm:prSet presAssocID="{E5E27376-ADA6-40A5-B616-739544A44114}" presName="spaceRect" presStyleCnt="0"/>
      <dgm:spPr/>
    </dgm:pt>
    <dgm:pt modelId="{188923AB-8901-467F-9F28-368BB9151C4E}" type="pres">
      <dgm:prSet presAssocID="{E5E27376-ADA6-40A5-B616-739544A44114}" presName="parTx" presStyleLbl="revTx" presStyleIdx="2" presStyleCnt="5">
        <dgm:presLayoutVars>
          <dgm:chMax val="0"/>
          <dgm:chPref val="0"/>
        </dgm:presLayoutVars>
      </dgm:prSet>
      <dgm:spPr/>
    </dgm:pt>
    <dgm:pt modelId="{3FD3DC54-AB58-46A6-BC95-2FA7AC1F0313}" type="pres">
      <dgm:prSet presAssocID="{D3E92D7F-4310-43B7-B61D-2AA8F01ADBA3}" presName="sibTrans" presStyleCnt="0"/>
      <dgm:spPr/>
    </dgm:pt>
    <dgm:pt modelId="{47E7B2B8-8584-4CD5-98D5-067C58DA9A3D}" type="pres">
      <dgm:prSet presAssocID="{BC25DAC5-0539-4036-A1A3-009E295A50CE}" presName="compNode" presStyleCnt="0"/>
      <dgm:spPr/>
    </dgm:pt>
    <dgm:pt modelId="{2B756211-666C-407E-BBF1-84D0D74DB25F}" type="pres">
      <dgm:prSet presAssocID="{BC25DAC5-0539-4036-A1A3-009E295A50CE}" presName="bgRect" presStyleLbl="bgShp" presStyleIdx="3" presStyleCnt="5"/>
      <dgm:spPr/>
    </dgm:pt>
    <dgm:pt modelId="{D324D9E7-407C-4F67-820D-FD917F46C376}" type="pres">
      <dgm:prSet presAssocID="{BC25DAC5-0539-4036-A1A3-009E295A50C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77A86584-4AC3-4E02-80E2-75CF3414DAB6}" type="pres">
      <dgm:prSet presAssocID="{BC25DAC5-0539-4036-A1A3-009E295A50CE}" presName="spaceRect" presStyleCnt="0"/>
      <dgm:spPr/>
    </dgm:pt>
    <dgm:pt modelId="{6FF773B7-BFFD-4F05-AC58-B7374D2C1281}" type="pres">
      <dgm:prSet presAssocID="{BC25DAC5-0539-4036-A1A3-009E295A50CE}" presName="parTx" presStyleLbl="revTx" presStyleIdx="3" presStyleCnt="5">
        <dgm:presLayoutVars>
          <dgm:chMax val="0"/>
          <dgm:chPref val="0"/>
        </dgm:presLayoutVars>
      </dgm:prSet>
      <dgm:spPr/>
    </dgm:pt>
    <dgm:pt modelId="{DD73FAFF-2006-4323-83CB-C6A613923F83}" type="pres">
      <dgm:prSet presAssocID="{2BCC49DB-2F6E-4B90-A74D-06FC42C97382}" presName="sibTrans" presStyleCnt="0"/>
      <dgm:spPr/>
    </dgm:pt>
    <dgm:pt modelId="{98397018-F83B-4207-8FBB-D993C5FEF0DA}" type="pres">
      <dgm:prSet presAssocID="{3EA05A20-C0E8-47FC-A41A-A8BCD665FFEA}" presName="compNode" presStyleCnt="0"/>
      <dgm:spPr/>
    </dgm:pt>
    <dgm:pt modelId="{A23688FC-F557-4721-8EE9-B5FE0EEF5BD5}" type="pres">
      <dgm:prSet presAssocID="{3EA05A20-C0E8-47FC-A41A-A8BCD665FFEA}" presName="bgRect" presStyleLbl="bgShp" presStyleIdx="4" presStyleCnt="5"/>
      <dgm:spPr/>
    </dgm:pt>
    <dgm:pt modelId="{9786A44A-2E91-420C-8FDF-266D56A850BA}" type="pres">
      <dgm:prSet presAssocID="{3EA05A20-C0E8-47FC-A41A-A8BCD665FFE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69235268-9AFD-48B0-9F98-5574C2DD40DB}" type="pres">
      <dgm:prSet presAssocID="{3EA05A20-C0E8-47FC-A41A-A8BCD665FFEA}" presName="spaceRect" presStyleCnt="0"/>
      <dgm:spPr/>
    </dgm:pt>
    <dgm:pt modelId="{C5C26C24-3EDD-481C-A268-2F4B845A75A5}" type="pres">
      <dgm:prSet presAssocID="{3EA05A20-C0E8-47FC-A41A-A8BCD665FFE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9633A39-7E46-409F-9420-669E7F13B99B}" srcId="{A0BBFEEE-D699-4338-828A-BB372CAFA0B0}" destId="{36374576-B02E-4E4C-B6F8-60CE67C15935}" srcOrd="0" destOrd="0" parTransId="{827B83AC-F454-4AA6-BEA9-E6F0ED96DE6D}" sibTransId="{67E68A3F-72D3-4D98-B03A-E8B51D4B5880}"/>
    <dgm:cxn modelId="{37CF2F61-B11E-4CFC-9E9A-D75CEB33AF98}" type="presOf" srcId="{36374576-B02E-4E4C-B6F8-60CE67C15935}" destId="{AB85B502-D764-46F0-85EA-AF3F8E6029D8}" srcOrd="0" destOrd="0" presId="urn:microsoft.com/office/officeart/2018/2/layout/IconVerticalSolidList"/>
    <dgm:cxn modelId="{80EA726D-463E-4C85-A1D9-3F2AA45F3D16}" type="presOf" srcId="{E5E27376-ADA6-40A5-B616-739544A44114}" destId="{188923AB-8901-467F-9F28-368BB9151C4E}" srcOrd="0" destOrd="0" presId="urn:microsoft.com/office/officeart/2018/2/layout/IconVerticalSolidList"/>
    <dgm:cxn modelId="{558ED856-C408-4F05-A7F9-105B4427FF8B}" srcId="{A0BBFEEE-D699-4338-828A-BB372CAFA0B0}" destId="{BC25DAC5-0539-4036-A1A3-009E295A50CE}" srcOrd="3" destOrd="0" parTransId="{07753ECB-E980-48A6-93F4-AE8B6851710A}" sibTransId="{2BCC49DB-2F6E-4B90-A74D-06FC42C97382}"/>
    <dgm:cxn modelId="{7121B288-4A81-42AA-8BD5-80013730AF08}" type="presOf" srcId="{A0BBFEEE-D699-4338-828A-BB372CAFA0B0}" destId="{46F1BAC4-B1EF-415E-B308-B844392CA5D7}" srcOrd="0" destOrd="0" presId="urn:microsoft.com/office/officeart/2018/2/layout/IconVerticalSolidList"/>
    <dgm:cxn modelId="{04D3F999-13FA-4B5A-BCB6-2B573A318CC7}" srcId="{A0BBFEEE-D699-4338-828A-BB372CAFA0B0}" destId="{84383735-CA19-4F5E-8964-FA79B50F97EB}" srcOrd="1" destOrd="0" parTransId="{F360AB89-7AC7-41F3-A224-F52D9D2D49C4}" sibTransId="{8DC68737-199B-4B96-99F7-A0E56B4C9B57}"/>
    <dgm:cxn modelId="{B065B6AD-B814-448B-AF6E-7B21847F58CB}" srcId="{A0BBFEEE-D699-4338-828A-BB372CAFA0B0}" destId="{E5E27376-ADA6-40A5-B616-739544A44114}" srcOrd="2" destOrd="0" parTransId="{51E66431-3250-4633-9354-6915C8C6BFF1}" sibTransId="{D3E92D7F-4310-43B7-B61D-2AA8F01ADBA3}"/>
    <dgm:cxn modelId="{DB54DDB6-600C-4F72-829E-27B14263E62F}" type="presOf" srcId="{BC25DAC5-0539-4036-A1A3-009E295A50CE}" destId="{6FF773B7-BFFD-4F05-AC58-B7374D2C1281}" srcOrd="0" destOrd="0" presId="urn:microsoft.com/office/officeart/2018/2/layout/IconVerticalSolidList"/>
    <dgm:cxn modelId="{254E84BD-7CF9-40B7-AD29-CD26FAA84070}" type="presOf" srcId="{3EA05A20-C0E8-47FC-A41A-A8BCD665FFEA}" destId="{C5C26C24-3EDD-481C-A268-2F4B845A75A5}" srcOrd="0" destOrd="0" presId="urn:microsoft.com/office/officeart/2018/2/layout/IconVerticalSolidList"/>
    <dgm:cxn modelId="{DB46DBC6-7660-44C4-8836-F5E867DA79E8}" srcId="{A0BBFEEE-D699-4338-828A-BB372CAFA0B0}" destId="{3EA05A20-C0E8-47FC-A41A-A8BCD665FFEA}" srcOrd="4" destOrd="0" parTransId="{CD46A6DD-FECF-4427-9F19-8D0366328557}" sibTransId="{ACA29F0D-D259-4504-BA21-BAF71D711918}"/>
    <dgm:cxn modelId="{856599CF-4E02-4CE9-9016-C1B03E573DE3}" type="presOf" srcId="{84383735-CA19-4F5E-8964-FA79B50F97EB}" destId="{35D95EA5-50FA-4C7C-87D6-5C595E803AE7}" srcOrd="0" destOrd="0" presId="urn:microsoft.com/office/officeart/2018/2/layout/IconVerticalSolidList"/>
    <dgm:cxn modelId="{FEA77C60-24C0-446F-AA60-6EC17510F5B2}" type="presParOf" srcId="{46F1BAC4-B1EF-415E-B308-B844392CA5D7}" destId="{0F3DE3C8-F4F5-41CA-96E0-432D3C7D7D2E}" srcOrd="0" destOrd="0" presId="urn:microsoft.com/office/officeart/2018/2/layout/IconVerticalSolidList"/>
    <dgm:cxn modelId="{3270D1B4-341A-4A1E-AB30-DB430AA82B47}" type="presParOf" srcId="{0F3DE3C8-F4F5-41CA-96E0-432D3C7D7D2E}" destId="{E9DA6010-3B68-4B7D-BF3A-99332D43655B}" srcOrd="0" destOrd="0" presId="urn:microsoft.com/office/officeart/2018/2/layout/IconVerticalSolidList"/>
    <dgm:cxn modelId="{D46A1A33-B03D-454D-89D4-8453162D158B}" type="presParOf" srcId="{0F3DE3C8-F4F5-41CA-96E0-432D3C7D7D2E}" destId="{769BEA5B-8D71-4596-9459-2A0B3F564BB7}" srcOrd="1" destOrd="0" presId="urn:microsoft.com/office/officeart/2018/2/layout/IconVerticalSolidList"/>
    <dgm:cxn modelId="{97DCB963-978F-4EA9-903B-E4447A7A6AFC}" type="presParOf" srcId="{0F3DE3C8-F4F5-41CA-96E0-432D3C7D7D2E}" destId="{9B44E2BB-1896-44CA-9ECF-B47F49EE1153}" srcOrd="2" destOrd="0" presId="urn:microsoft.com/office/officeart/2018/2/layout/IconVerticalSolidList"/>
    <dgm:cxn modelId="{4F04A8AE-5548-42A7-B6C0-5C99C09E6C54}" type="presParOf" srcId="{0F3DE3C8-F4F5-41CA-96E0-432D3C7D7D2E}" destId="{AB85B502-D764-46F0-85EA-AF3F8E6029D8}" srcOrd="3" destOrd="0" presId="urn:microsoft.com/office/officeart/2018/2/layout/IconVerticalSolidList"/>
    <dgm:cxn modelId="{A4DD713F-69A9-450D-AFD6-2B6C91B2AA46}" type="presParOf" srcId="{46F1BAC4-B1EF-415E-B308-B844392CA5D7}" destId="{CA3D6128-07B9-468D-BD5F-31CCE448C50D}" srcOrd="1" destOrd="0" presId="urn:microsoft.com/office/officeart/2018/2/layout/IconVerticalSolidList"/>
    <dgm:cxn modelId="{FE8F0104-F83E-4210-B432-9FAE621FEB95}" type="presParOf" srcId="{46F1BAC4-B1EF-415E-B308-B844392CA5D7}" destId="{714CBFA7-B4B0-4634-AAF9-76FA02D517ED}" srcOrd="2" destOrd="0" presId="urn:microsoft.com/office/officeart/2018/2/layout/IconVerticalSolidList"/>
    <dgm:cxn modelId="{235FD226-414E-4DB8-B4F3-E91BA3C65765}" type="presParOf" srcId="{714CBFA7-B4B0-4634-AAF9-76FA02D517ED}" destId="{0F186A2A-9383-4E9A-AC57-073EBEB00B56}" srcOrd="0" destOrd="0" presId="urn:microsoft.com/office/officeart/2018/2/layout/IconVerticalSolidList"/>
    <dgm:cxn modelId="{E82EEEC3-2CA6-4C23-B51E-EA8B8BB994B8}" type="presParOf" srcId="{714CBFA7-B4B0-4634-AAF9-76FA02D517ED}" destId="{182FD11D-6F57-4018-8F2E-A4CFF3ADB20D}" srcOrd="1" destOrd="0" presId="urn:microsoft.com/office/officeart/2018/2/layout/IconVerticalSolidList"/>
    <dgm:cxn modelId="{B1C1FBE4-761E-4AD4-85CB-6BB9899A417A}" type="presParOf" srcId="{714CBFA7-B4B0-4634-AAF9-76FA02D517ED}" destId="{CDB4905F-4C51-4FB7-A135-811040BDD2BC}" srcOrd="2" destOrd="0" presId="urn:microsoft.com/office/officeart/2018/2/layout/IconVerticalSolidList"/>
    <dgm:cxn modelId="{A5196792-DAFB-46EE-B7C5-43AAB923B9B9}" type="presParOf" srcId="{714CBFA7-B4B0-4634-AAF9-76FA02D517ED}" destId="{35D95EA5-50FA-4C7C-87D6-5C595E803AE7}" srcOrd="3" destOrd="0" presId="urn:microsoft.com/office/officeart/2018/2/layout/IconVerticalSolidList"/>
    <dgm:cxn modelId="{7CDEFBBD-EA10-49A8-968F-62D64D1BF794}" type="presParOf" srcId="{46F1BAC4-B1EF-415E-B308-B844392CA5D7}" destId="{8D022EFD-FC34-48C9-B11F-1F312B91A418}" srcOrd="3" destOrd="0" presId="urn:microsoft.com/office/officeart/2018/2/layout/IconVerticalSolidList"/>
    <dgm:cxn modelId="{6F6744CC-4608-428C-9C84-5F484139FE49}" type="presParOf" srcId="{46F1BAC4-B1EF-415E-B308-B844392CA5D7}" destId="{432D127C-6AE1-427A-B0F9-26585B7AA0C6}" srcOrd="4" destOrd="0" presId="urn:microsoft.com/office/officeart/2018/2/layout/IconVerticalSolidList"/>
    <dgm:cxn modelId="{EAEFF841-6815-466B-8AEF-7FAFC579BA6C}" type="presParOf" srcId="{432D127C-6AE1-427A-B0F9-26585B7AA0C6}" destId="{E1C6CE81-CFD8-4B21-944C-CF762DBA900E}" srcOrd="0" destOrd="0" presId="urn:microsoft.com/office/officeart/2018/2/layout/IconVerticalSolidList"/>
    <dgm:cxn modelId="{472A0AD0-7C24-40B9-98A6-CAAC10ABC869}" type="presParOf" srcId="{432D127C-6AE1-427A-B0F9-26585B7AA0C6}" destId="{65D6571F-BB54-48B5-8A3E-3E83DB41A487}" srcOrd="1" destOrd="0" presId="urn:microsoft.com/office/officeart/2018/2/layout/IconVerticalSolidList"/>
    <dgm:cxn modelId="{553654EA-CFBD-4975-8510-D90B094E3BD5}" type="presParOf" srcId="{432D127C-6AE1-427A-B0F9-26585B7AA0C6}" destId="{C7E01E73-C6EA-429E-B2EF-5194B6B3F5A5}" srcOrd="2" destOrd="0" presId="urn:microsoft.com/office/officeart/2018/2/layout/IconVerticalSolidList"/>
    <dgm:cxn modelId="{7FA948FC-3776-4E54-A6D5-E1CFA72EFECD}" type="presParOf" srcId="{432D127C-6AE1-427A-B0F9-26585B7AA0C6}" destId="{188923AB-8901-467F-9F28-368BB9151C4E}" srcOrd="3" destOrd="0" presId="urn:microsoft.com/office/officeart/2018/2/layout/IconVerticalSolidList"/>
    <dgm:cxn modelId="{961AA76F-C362-4888-87A6-04C47B571EA8}" type="presParOf" srcId="{46F1BAC4-B1EF-415E-B308-B844392CA5D7}" destId="{3FD3DC54-AB58-46A6-BC95-2FA7AC1F0313}" srcOrd="5" destOrd="0" presId="urn:microsoft.com/office/officeart/2018/2/layout/IconVerticalSolidList"/>
    <dgm:cxn modelId="{0A0EFF8D-93C4-42BD-8E26-8B82956E86A2}" type="presParOf" srcId="{46F1BAC4-B1EF-415E-B308-B844392CA5D7}" destId="{47E7B2B8-8584-4CD5-98D5-067C58DA9A3D}" srcOrd="6" destOrd="0" presId="urn:microsoft.com/office/officeart/2018/2/layout/IconVerticalSolidList"/>
    <dgm:cxn modelId="{3D99DF1F-E4EA-43DB-A66F-E078D4D80E43}" type="presParOf" srcId="{47E7B2B8-8584-4CD5-98D5-067C58DA9A3D}" destId="{2B756211-666C-407E-BBF1-84D0D74DB25F}" srcOrd="0" destOrd="0" presId="urn:microsoft.com/office/officeart/2018/2/layout/IconVerticalSolidList"/>
    <dgm:cxn modelId="{21854B8C-1F2F-471E-AED3-D0ACE905DF12}" type="presParOf" srcId="{47E7B2B8-8584-4CD5-98D5-067C58DA9A3D}" destId="{D324D9E7-407C-4F67-820D-FD917F46C376}" srcOrd="1" destOrd="0" presId="urn:microsoft.com/office/officeart/2018/2/layout/IconVerticalSolidList"/>
    <dgm:cxn modelId="{D326F4C6-EDE4-4DFB-AA18-5F1D4BD2D5F3}" type="presParOf" srcId="{47E7B2B8-8584-4CD5-98D5-067C58DA9A3D}" destId="{77A86584-4AC3-4E02-80E2-75CF3414DAB6}" srcOrd="2" destOrd="0" presId="urn:microsoft.com/office/officeart/2018/2/layout/IconVerticalSolidList"/>
    <dgm:cxn modelId="{8E8DE2F2-DB67-4DE2-B4B2-F9BA613C6417}" type="presParOf" srcId="{47E7B2B8-8584-4CD5-98D5-067C58DA9A3D}" destId="{6FF773B7-BFFD-4F05-AC58-B7374D2C1281}" srcOrd="3" destOrd="0" presId="urn:microsoft.com/office/officeart/2018/2/layout/IconVerticalSolidList"/>
    <dgm:cxn modelId="{DC350D11-F93B-4920-9B80-E6F610F6A045}" type="presParOf" srcId="{46F1BAC4-B1EF-415E-B308-B844392CA5D7}" destId="{DD73FAFF-2006-4323-83CB-C6A613923F83}" srcOrd="7" destOrd="0" presId="urn:microsoft.com/office/officeart/2018/2/layout/IconVerticalSolidList"/>
    <dgm:cxn modelId="{4A0C32D1-DAC9-4C09-B9D0-FF03CEE3590F}" type="presParOf" srcId="{46F1BAC4-B1EF-415E-B308-B844392CA5D7}" destId="{98397018-F83B-4207-8FBB-D993C5FEF0DA}" srcOrd="8" destOrd="0" presId="urn:microsoft.com/office/officeart/2018/2/layout/IconVerticalSolidList"/>
    <dgm:cxn modelId="{A9557398-58D5-46E6-81E9-1E5C73566A72}" type="presParOf" srcId="{98397018-F83B-4207-8FBB-D993C5FEF0DA}" destId="{A23688FC-F557-4721-8EE9-B5FE0EEF5BD5}" srcOrd="0" destOrd="0" presId="urn:microsoft.com/office/officeart/2018/2/layout/IconVerticalSolidList"/>
    <dgm:cxn modelId="{2C3CB9A7-FF6E-4D85-9190-3E22C86FB9A6}" type="presParOf" srcId="{98397018-F83B-4207-8FBB-D993C5FEF0DA}" destId="{9786A44A-2E91-420C-8FDF-266D56A850BA}" srcOrd="1" destOrd="0" presId="urn:microsoft.com/office/officeart/2018/2/layout/IconVerticalSolidList"/>
    <dgm:cxn modelId="{51806D5A-55CB-4926-A03A-5DA83DE360AB}" type="presParOf" srcId="{98397018-F83B-4207-8FBB-D993C5FEF0DA}" destId="{69235268-9AFD-48B0-9F98-5574C2DD40DB}" srcOrd="2" destOrd="0" presId="urn:microsoft.com/office/officeart/2018/2/layout/IconVerticalSolidList"/>
    <dgm:cxn modelId="{714C8F9F-303F-4B9D-B392-7F151D4C6DED}" type="presParOf" srcId="{98397018-F83B-4207-8FBB-D993C5FEF0DA}" destId="{C5C26C24-3EDD-481C-A268-2F4B845A75A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A6010-3B68-4B7D-BF3A-99332D43655B}">
      <dsp:nvSpPr>
        <dsp:cNvPr id="0" name=""/>
        <dsp:cNvSpPr/>
      </dsp:nvSpPr>
      <dsp:spPr>
        <a:xfrm>
          <a:off x="0" y="4281"/>
          <a:ext cx="7140870" cy="9120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bg1">
              <a:lumMod val="95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9BEA5B-8D71-4596-9459-2A0B3F564BB7}">
      <dsp:nvSpPr>
        <dsp:cNvPr id="0" name=""/>
        <dsp:cNvSpPr/>
      </dsp:nvSpPr>
      <dsp:spPr>
        <a:xfrm>
          <a:off x="275895" y="209493"/>
          <a:ext cx="501628" cy="501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85B502-D764-46F0-85EA-AF3F8E6029D8}">
      <dsp:nvSpPr>
        <dsp:cNvPr id="0" name=""/>
        <dsp:cNvSpPr/>
      </dsp:nvSpPr>
      <dsp:spPr>
        <a:xfrm>
          <a:off x="1053418" y="4281"/>
          <a:ext cx="6087451" cy="912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25" tIns="96525" rIns="96525" bIns="9652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What Makes a Good Insecticide?</a:t>
          </a:r>
          <a:endParaRPr lang="en-US" sz="1900" kern="1200"/>
        </a:p>
      </dsp:txBody>
      <dsp:txXfrm>
        <a:off x="1053418" y="4281"/>
        <a:ext cx="6087451" cy="912051"/>
      </dsp:txXfrm>
    </dsp:sp>
    <dsp:sp modelId="{0F186A2A-9383-4E9A-AC57-073EBEB00B56}">
      <dsp:nvSpPr>
        <dsp:cNvPr id="0" name=""/>
        <dsp:cNvSpPr/>
      </dsp:nvSpPr>
      <dsp:spPr>
        <a:xfrm>
          <a:off x="0" y="1144345"/>
          <a:ext cx="7140870" cy="9120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bg1">
              <a:lumMod val="95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2FD11D-6F57-4018-8F2E-A4CFF3ADB20D}">
      <dsp:nvSpPr>
        <dsp:cNvPr id="0" name=""/>
        <dsp:cNvSpPr/>
      </dsp:nvSpPr>
      <dsp:spPr>
        <a:xfrm>
          <a:off x="275895" y="1349557"/>
          <a:ext cx="501628" cy="501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95EA5-50FA-4C7C-87D6-5C595E803AE7}">
      <dsp:nvSpPr>
        <dsp:cNvPr id="0" name=""/>
        <dsp:cNvSpPr/>
      </dsp:nvSpPr>
      <dsp:spPr>
        <a:xfrm>
          <a:off x="1053418" y="1144345"/>
          <a:ext cx="6087451" cy="912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25" tIns="96525" rIns="96525" bIns="9652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Kills insects on “treated” surfaces or materials, crops, and animals</a:t>
          </a:r>
        </a:p>
      </dsp:txBody>
      <dsp:txXfrm>
        <a:off x="1053418" y="1144345"/>
        <a:ext cx="6087451" cy="912051"/>
      </dsp:txXfrm>
    </dsp:sp>
    <dsp:sp modelId="{E1C6CE81-CFD8-4B21-944C-CF762DBA900E}">
      <dsp:nvSpPr>
        <dsp:cNvPr id="0" name=""/>
        <dsp:cNvSpPr/>
      </dsp:nvSpPr>
      <dsp:spPr>
        <a:xfrm>
          <a:off x="0" y="2284409"/>
          <a:ext cx="7140870" cy="9120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bg1">
              <a:lumMod val="95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D6571F-BB54-48B5-8A3E-3E83DB41A487}">
      <dsp:nvSpPr>
        <dsp:cNvPr id="0" name=""/>
        <dsp:cNvSpPr/>
      </dsp:nvSpPr>
      <dsp:spPr>
        <a:xfrm>
          <a:off x="275895" y="2489620"/>
          <a:ext cx="501628" cy="501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4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8923AB-8901-467F-9F28-368BB9151C4E}">
      <dsp:nvSpPr>
        <dsp:cNvPr id="0" name=""/>
        <dsp:cNvSpPr/>
      </dsp:nvSpPr>
      <dsp:spPr>
        <a:xfrm>
          <a:off x="1053418" y="2284409"/>
          <a:ext cx="6087451" cy="912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25" tIns="96525" rIns="96525" bIns="9652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Is effective for a long period of time</a:t>
          </a:r>
        </a:p>
      </dsp:txBody>
      <dsp:txXfrm>
        <a:off x="1053418" y="2284409"/>
        <a:ext cx="6087451" cy="912051"/>
      </dsp:txXfrm>
    </dsp:sp>
    <dsp:sp modelId="{2B756211-666C-407E-BBF1-84D0D74DB25F}">
      <dsp:nvSpPr>
        <dsp:cNvPr id="0" name=""/>
        <dsp:cNvSpPr/>
      </dsp:nvSpPr>
      <dsp:spPr>
        <a:xfrm>
          <a:off x="0" y="3424473"/>
          <a:ext cx="7140870" cy="9120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bg1">
              <a:lumMod val="95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24D9E7-407C-4F67-820D-FD917F46C376}">
      <dsp:nvSpPr>
        <dsp:cNvPr id="0" name=""/>
        <dsp:cNvSpPr/>
      </dsp:nvSpPr>
      <dsp:spPr>
        <a:xfrm>
          <a:off x="275895" y="3629684"/>
          <a:ext cx="501628" cy="501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5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773B7-BFFD-4F05-AC58-B7374D2C1281}">
      <dsp:nvSpPr>
        <dsp:cNvPr id="0" name=""/>
        <dsp:cNvSpPr/>
      </dsp:nvSpPr>
      <dsp:spPr>
        <a:xfrm>
          <a:off x="1053418" y="3424473"/>
          <a:ext cx="6087451" cy="912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25" tIns="96525" rIns="96525" bIns="9652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Is without acute or short term effect on non-insect species</a:t>
          </a:r>
        </a:p>
      </dsp:txBody>
      <dsp:txXfrm>
        <a:off x="1053418" y="3424473"/>
        <a:ext cx="6087451" cy="912051"/>
      </dsp:txXfrm>
    </dsp:sp>
    <dsp:sp modelId="{A23688FC-F557-4721-8EE9-B5FE0EEF5BD5}">
      <dsp:nvSpPr>
        <dsp:cNvPr id="0" name=""/>
        <dsp:cNvSpPr/>
      </dsp:nvSpPr>
      <dsp:spPr>
        <a:xfrm>
          <a:off x="0" y="4564537"/>
          <a:ext cx="7140870" cy="9120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bg1">
              <a:lumMod val="95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86A44A-2E91-420C-8FDF-266D56A850BA}">
      <dsp:nvSpPr>
        <dsp:cNvPr id="0" name=""/>
        <dsp:cNvSpPr/>
      </dsp:nvSpPr>
      <dsp:spPr>
        <a:xfrm>
          <a:off x="275895" y="4769748"/>
          <a:ext cx="501628" cy="5016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6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C26C24-3EDD-481C-A268-2F4B845A75A5}">
      <dsp:nvSpPr>
        <dsp:cNvPr id="0" name=""/>
        <dsp:cNvSpPr/>
      </dsp:nvSpPr>
      <dsp:spPr>
        <a:xfrm>
          <a:off x="1053418" y="4564537"/>
          <a:ext cx="6087451" cy="912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25" tIns="96525" rIns="96525" bIns="9652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Is without long term effect on non-insect species</a:t>
          </a:r>
        </a:p>
      </dsp:txBody>
      <dsp:txXfrm>
        <a:off x="1053418" y="4564537"/>
        <a:ext cx="6087451" cy="912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AC0F2-1862-47AC-8BB1-C4D4A608D519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578C0-2609-4B44-BBAF-66A5DD5AD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578C0-2609-4B44-BBAF-66A5DD5AD45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0E0171-F147-47E4-91EA-9FE967CDE2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A5AAA-C7FD-43FD-9FA9-7FE63CF4049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3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D85620D-7DAB-44DB-B1F4-26FAC7091782}" type="datetime1">
              <a:rPr lang="en-US" smtClean="0"/>
              <a:t>5/12/2019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142B259-D1CC-4874-AF56-C542790DB8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B857-8836-4CA3-A92C-E6F5DF26EBF6}" type="datetime1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8C3C-B32F-40D7-86C2-B19458409C98}" type="datetime1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7F47-9FA3-4354-BBBD-B8B8A55CB220}" type="datetime1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E86943B-5D5E-4102-9B2D-2AF07DCDC369}" type="datetime1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142B259-D1CC-4874-AF56-C542790DB8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D722-9E66-488C-BBD3-CA145EA353C9}" type="datetime1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3509-1821-4E06-8D12-6710CCED89B8}" type="datetime1">
              <a:rPr lang="en-US" smtClean="0"/>
              <a:t>5/12/2019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4772-DECA-44B4-8FC4-0FDBBA57EFE1}" type="datetime1">
              <a:rPr lang="en-US" smtClean="0"/>
              <a:t>5/12/2019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5038-3467-429F-8D11-0106F1BC16D6}" type="datetime1">
              <a:rPr lang="en-US" smtClean="0"/>
              <a:t>5/12/2019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D1EB-89E5-4724-994B-2EE51A489D45}" type="datetime1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8D97-886D-4BFD-912D-94BA1299F102}" type="datetime1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773868-3BC4-44F3-8007-86D1AAEAC074}" type="datetime1">
              <a:rPr lang="en-US" smtClean="0"/>
              <a:t>5/12/2019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42B259-D1CC-4874-AF56-C542790DB8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8090" y="2133600"/>
            <a:ext cx="8229600" cy="1828800"/>
          </a:xfrm>
        </p:spPr>
        <p:txBody>
          <a:bodyPr>
            <a:noAutofit/>
          </a:bodyPr>
          <a:lstStyle/>
          <a:p>
            <a:pPr marL="0" indent="0"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None/>
            </a:pPr>
            <a:r>
              <a:rPr lang="en-US" sz="2800" b="1" dirty="0">
                <a:solidFill>
                  <a:srgbClr val="FF0000"/>
                </a:solidFill>
              </a:rPr>
              <a:t>Insecticides</a:t>
            </a:r>
          </a:p>
          <a:p>
            <a:pPr marL="0" indent="0"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None/>
            </a:pPr>
            <a:r>
              <a:rPr lang="en-US" sz="2800" b="1" dirty="0">
                <a:solidFill>
                  <a:srgbClr val="FF0000"/>
                </a:solidFill>
              </a:rPr>
              <a:t>Herbicides</a:t>
            </a:r>
          </a:p>
          <a:p>
            <a:pPr marL="0" indent="0"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None/>
            </a:pPr>
            <a:r>
              <a:rPr lang="en-US" sz="2800" b="1" dirty="0">
                <a:solidFill>
                  <a:srgbClr val="FF0000"/>
                </a:solidFill>
              </a:rPr>
              <a:t>Rodenticides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286E4C-965D-4408-BF46-FA1F425B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pic>
        <p:nvPicPr>
          <p:cNvPr id="5" name="Picture 2" descr="Addis Ababa University">
            <a:extLst>
              <a:ext uri="{FF2B5EF4-FFF2-40B4-BE49-F238E27FC236}">
                <a16:creationId xmlns:a16="http://schemas.microsoft.com/office/drawing/2014/main" id="{B68B42E2-128F-4893-9542-CBEB43FA3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2806" b="4526"/>
          <a:stretch/>
        </p:blipFill>
        <p:spPr bwMode="auto">
          <a:xfrm>
            <a:off x="2268722" y="304800"/>
            <a:ext cx="4606556" cy="5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C683-67F3-4E58-BD73-8DA2029B8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rial" charset="0"/>
              </a:rPr>
              <a:t>Treatment of </a:t>
            </a:r>
            <a:r>
              <a:rPr lang="en-US" b="1" dirty="0" err="1">
                <a:solidFill>
                  <a:schemeClr val="accent2"/>
                </a:solidFill>
                <a:latin typeface="Arial" charset="0"/>
              </a:rPr>
              <a:t>ChEase</a:t>
            </a:r>
            <a:r>
              <a:rPr lang="en-US" b="1" dirty="0">
                <a:solidFill>
                  <a:schemeClr val="accent2"/>
                </a:solidFill>
                <a:latin typeface="Arial" charset="0"/>
              </a:rPr>
              <a:t> Inhibitor Toxicity</a:t>
            </a:r>
            <a:r>
              <a:rPr lang="en-US" b="1" dirty="0">
                <a:latin typeface="Arial" charset="0"/>
              </a:rPr>
              <a:t>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1407-D741-42A0-893F-78922CDAC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E1E46-7184-43C3-A9BE-8AC95842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E365D2-A87B-4D91-9FD0-FA14CFA154D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Atropine</a:t>
            </a:r>
            <a:r>
              <a:rPr lang="en-US" dirty="0">
                <a:latin typeface="Arial" charset="0"/>
              </a:rPr>
              <a:t>	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Arial" charset="0"/>
              </a:rPr>
              <a:t>Blocks </a:t>
            </a:r>
            <a:r>
              <a:rPr lang="en-US" dirty="0" err="1">
                <a:latin typeface="Arial" charset="0"/>
              </a:rPr>
              <a:t>ACh</a:t>
            </a:r>
            <a:r>
              <a:rPr lang="en-US" dirty="0">
                <a:latin typeface="Arial" charset="0"/>
              </a:rPr>
              <a:t> effects at muscarinic sites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Arial" charset="0"/>
              </a:rPr>
              <a:t>Muscarinic sites more important</a:t>
            </a:r>
          </a:p>
          <a:p>
            <a:pPr lvl="2">
              <a:lnSpc>
                <a:spcPct val="80000"/>
              </a:lnSpc>
            </a:pPr>
            <a:r>
              <a:rPr lang="en-US" dirty="0" err="1">
                <a:latin typeface="Arial" charset="0"/>
              </a:rPr>
              <a:t>ACh</a:t>
            </a:r>
            <a:r>
              <a:rPr lang="en-US" dirty="0">
                <a:latin typeface="Arial" charset="0"/>
              </a:rPr>
              <a:t> sites for life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Arial" charset="0"/>
              </a:rPr>
              <a:t>Care in horses – ultrasensitive</a:t>
            </a:r>
          </a:p>
          <a:p>
            <a:pPr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Pralidoxime</a:t>
            </a:r>
          </a:p>
          <a:p>
            <a:pPr lvl="2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Acts on OP-cholinesterase complex</a:t>
            </a:r>
          </a:p>
          <a:p>
            <a:pPr lvl="3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releases OP residue</a:t>
            </a:r>
          </a:p>
          <a:p>
            <a:pPr lvl="3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reactivates cholinesterase</a:t>
            </a:r>
          </a:p>
          <a:p>
            <a:pPr lvl="2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No effect if "aging" has occurred</a:t>
            </a:r>
          </a:p>
          <a:p>
            <a:pPr lvl="2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Atropine first</a:t>
            </a:r>
          </a:p>
          <a:p>
            <a:pPr lvl="2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Not useful for carbamate poisoning</a:t>
            </a:r>
          </a:p>
          <a:p>
            <a:pPr lvl="2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Not harmful in carbamate poisoning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54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6955A-6551-40B0-961A-FF00D8CE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rial" charset="0"/>
              </a:rPr>
              <a:t>Treatment of </a:t>
            </a:r>
            <a:r>
              <a:rPr lang="en-US" b="1" dirty="0" err="1">
                <a:solidFill>
                  <a:schemeClr val="accent2"/>
                </a:solidFill>
                <a:latin typeface="Arial" charset="0"/>
              </a:rPr>
              <a:t>ChEase</a:t>
            </a:r>
            <a:r>
              <a:rPr lang="en-US" b="1" dirty="0">
                <a:solidFill>
                  <a:schemeClr val="accent2"/>
                </a:solidFill>
                <a:latin typeface="Arial" charset="0"/>
              </a:rPr>
              <a:t> Inhibitor Toxicity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18FA8-4219-460B-879D-A5C0F2D8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EB15C-1104-4990-A9C0-2AE4665D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3A265F-1253-48B8-B4C7-33002D01383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567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2"/>
                </a:solidFill>
                <a:latin typeface="Arial" charset="0"/>
              </a:rPr>
              <a:t>Activated Charcoal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2"/>
                </a:solidFill>
                <a:latin typeface="Arial" charset="0"/>
              </a:rPr>
              <a:t>Bathing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2"/>
                </a:solidFill>
                <a:latin typeface="Arial" charset="0"/>
              </a:rPr>
              <a:t>Artificial respiration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2"/>
                </a:solidFill>
                <a:latin typeface="Arial" charset="0"/>
              </a:rPr>
              <a:t>Control seizures	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2"/>
                </a:solidFill>
                <a:latin typeface="Arial" charset="0"/>
              </a:rPr>
              <a:t>barbiturates - phenobarbital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2"/>
                </a:solidFill>
                <a:latin typeface="Arial" charset="0"/>
              </a:rPr>
              <a:t>benzodiazepines - diazepam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2"/>
                </a:solidFill>
                <a:latin typeface="Arial" charset="0"/>
              </a:rPr>
              <a:t>Correct acid-base disturbances resulting from muscle activities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solidFill>
                  <a:schemeClr val="tx2"/>
                </a:solidFill>
                <a:latin typeface="Arial" charset="0"/>
              </a:rPr>
              <a:t>Rehydrate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Univers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96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9B15-E4B8-4868-A235-6AE0C692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charset="0"/>
              </a:rPr>
              <a:t>Nicotine as an Insecticide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62720A-751D-415A-AB22-B24682DFC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8E0DF-6AE7-4066-BC08-5EC6AC8C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F66CCD-FF03-49A3-9629-74F9135633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100" dirty="0">
                <a:latin typeface="Arial" charset="0"/>
              </a:rPr>
              <a:t>Not persistent in individuals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100" dirty="0">
                <a:latin typeface="Arial" charset="0"/>
              </a:rPr>
              <a:t>Not persistent in environment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100" dirty="0">
                <a:latin typeface="Arial" charset="0"/>
              </a:rPr>
              <a:t>No bioaccumulation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accent2"/>
                </a:solidFill>
                <a:latin typeface="Arial" charset="0"/>
              </a:rPr>
              <a:t>Nicotinoids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charset="0"/>
              </a:rPr>
              <a:t>Clothianidin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charset="0"/>
              </a:rPr>
              <a:t>Imidacloprid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charset="0"/>
              </a:rPr>
              <a:t>Thiacloprid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0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5AAA-4F6B-4669-B2C6-212086F2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rial" charset="0"/>
              </a:rPr>
              <a:t>Nicotine Toxicity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8451B5-F7C5-4D33-BB34-2B1D02377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AC7B5-4D8F-4C9D-BB6F-1AEA97A4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8AB9F1-3BA7-4EB5-B170-FD24074B359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Significantly toxic to all animals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Minimal difference in sensitivity of target insects and other animals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latin typeface="Arial" charset="0"/>
              </a:rPr>
              <a:t>Mechanism of Action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Acts at all nicotinic cholinergic receptors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CNS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ANS Ganglia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Skeletal Neuromuscular Junction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Mimics </a:t>
            </a:r>
            <a:r>
              <a:rPr lang="en-US" sz="2400" dirty="0" err="1">
                <a:latin typeface="Arial" charset="0"/>
              </a:rPr>
              <a:t>ACh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Activates &amp; desensitizes receptor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68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AF91-FE6A-4D2D-A623-F1ED375F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charset="0"/>
              </a:rPr>
              <a:t>Pyrethrins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 &amp; Pyrethroids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25259C-7169-4D84-A86C-B0B76FF4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F646F-309E-4458-AE89-9074C646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5441ED-A099-4806-9852-94F3F71B6A9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sz="2775" b="1" dirty="0" err="1">
                <a:solidFill>
                  <a:schemeClr val="accent2"/>
                </a:solidFill>
                <a:latin typeface="Arial" charset="0"/>
              </a:rPr>
              <a:t>Pyrethrins</a:t>
            </a:r>
            <a:endParaRPr lang="en-US" sz="2775" b="1" dirty="0">
              <a:solidFill>
                <a:schemeClr val="accent2"/>
              </a:solidFill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475" dirty="0">
                <a:latin typeface="Arial" charset="0"/>
              </a:rPr>
              <a:t>Natural – from Chrysanthemum</a:t>
            </a:r>
          </a:p>
          <a:p>
            <a:pPr>
              <a:lnSpc>
                <a:spcPct val="80000"/>
              </a:lnSpc>
            </a:pPr>
            <a:r>
              <a:rPr lang="en-US" sz="2775" b="1" dirty="0">
                <a:solidFill>
                  <a:schemeClr val="accent2"/>
                </a:solidFill>
                <a:latin typeface="Arial" charset="0"/>
              </a:rPr>
              <a:t>Pyrethroids</a:t>
            </a:r>
          </a:p>
          <a:p>
            <a:pPr lvl="1">
              <a:lnSpc>
                <a:spcPct val="80000"/>
              </a:lnSpc>
            </a:pPr>
            <a:r>
              <a:rPr lang="en-US" sz="2475" dirty="0">
                <a:latin typeface="Arial" charset="0"/>
              </a:rPr>
              <a:t>Synthetic</a:t>
            </a:r>
          </a:p>
          <a:p>
            <a:pPr lvl="2"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less toxic to non-insect species</a:t>
            </a:r>
          </a:p>
          <a:p>
            <a:pPr lvl="2"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better insecticides</a:t>
            </a:r>
          </a:p>
          <a:p>
            <a:pPr>
              <a:lnSpc>
                <a:spcPct val="80000"/>
              </a:lnSpc>
            </a:pPr>
            <a:endParaRPr lang="en-US" sz="2775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Environmental Stability	</a:t>
            </a:r>
          </a:p>
          <a:p>
            <a:pPr lvl="1">
              <a:lnSpc>
                <a:spcPct val="80000"/>
              </a:lnSpc>
            </a:pPr>
            <a:r>
              <a:rPr lang="en-US" sz="2475" dirty="0" err="1">
                <a:latin typeface="Arial" charset="0"/>
              </a:rPr>
              <a:t>Pyrethrins</a:t>
            </a:r>
            <a:r>
              <a:rPr lang="en-US" sz="2475" dirty="0">
                <a:latin typeface="Arial" charset="0"/>
              </a:rPr>
              <a:t> </a:t>
            </a:r>
            <a:r>
              <a:rPr lang="en-US" sz="2475" dirty="0">
                <a:latin typeface="Arial" charset="0"/>
                <a:sym typeface="Symbol" pitchFamily="18" charset="2"/>
              </a:rPr>
              <a:t> </a:t>
            </a:r>
            <a:r>
              <a:rPr lang="en-US" sz="2475" dirty="0">
                <a:latin typeface="Arial" charset="0"/>
              </a:rPr>
              <a:t>pyrethroids</a:t>
            </a:r>
          </a:p>
          <a:p>
            <a:pPr lvl="1">
              <a:lnSpc>
                <a:spcPct val="80000"/>
              </a:lnSpc>
            </a:pPr>
            <a:r>
              <a:rPr lang="en-US" sz="2475" dirty="0" err="1">
                <a:latin typeface="Arial" charset="0"/>
              </a:rPr>
              <a:t>Pyrethrins</a:t>
            </a:r>
            <a:r>
              <a:rPr lang="en-US" sz="2475" dirty="0">
                <a:latin typeface="Arial" charset="0"/>
              </a:rPr>
              <a:t> </a:t>
            </a:r>
          </a:p>
          <a:p>
            <a:pPr lvl="3"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light sensitive; degrade in air	</a:t>
            </a:r>
          </a:p>
          <a:p>
            <a:pPr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No Persistence in Individual Organism</a:t>
            </a:r>
          </a:p>
          <a:p>
            <a:pPr>
              <a:lnSpc>
                <a:spcPct val="80000"/>
              </a:lnSpc>
            </a:pPr>
            <a:endParaRPr lang="en-US" sz="2775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No bioaccumulation</a:t>
            </a:r>
          </a:p>
          <a:p>
            <a:pPr>
              <a:lnSpc>
                <a:spcPct val="80000"/>
              </a:lnSpc>
            </a:pPr>
            <a:endParaRPr lang="en-US" sz="2775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Toxicity</a:t>
            </a:r>
          </a:p>
          <a:p>
            <a:pPr lvl="1">
              <a:lnSpc>
                <a:spcPct val="80000"/>
              </a:lnSpc>
            </a:pPr>
            <a:r>
              <a:rPr lang="en-US" sz="2475" dirty="0">
                <a:latin typeface="Arial" charset="0"/>
              </a:rPr>
              <a:t>Greater at colder cell temperature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00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FE72A-83BB-4C88-B8EE-218F73E75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latin typeface="Arial" charset="0"/>
              </a:rPr>
              <a:t>Pyrethrins</a:t>
            </a:r>
            <a:r>
              <a:rPr lang="en-US" sz="2400" b="1" dirty="0">
                <a:solidFill>
                  <a:schemeClr val="accent2"/>
                </a:solidFill>
                <a:latin typeface="Arial" charset="0"/>
              </a:rPr>
              <a:t> &amp; Pyrethroids</a:t>
            </a: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F927AE-4629-43C0-9046-BCDCD923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F4CC0-C986-4D97-B736-D1B68C342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C9B1F1-696C-486F-9B98-D8CB07914A5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Mechanism of Action</a:t>
            </a:r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775" dirty="0">
                <a:latin typeface="Arial" charset="0"/>
              </a:rPr>
              <a:t>Affects Na-channel in membranes</a:t>
            </a:r>
          </a:p>
          <a:p>
            <a:pPr lvl="2">
              <a:lnSpc>
                <a:spcPct val="80000"/>
              </a:lnSpc>
            </a:pPr>
            <a:r>
              <a:rPr lang="en-US" sz="2775" dirty="0">
                <a:latin typeface="Arial" charset="0"/>
                <a:sym typeface="Symbol" pitchFamily="18" charset="2"/>
              </a:rPr>
              <a:t> </a:t>
            </a:r>
            <a:r>
              <a:rPr lang="en-US" sz="2775" dirty="0">
                <a:latin typeface="Arial" charset="0"/>
              </a:rPr>
              <a:t>membrane depolarization</a:t>
            </a:r>
          </a:p>
          <a:p>
            <a:pPr lvl="2"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	following action potential</a:t>
            </a:r>
          </a:p>
          <a:p>
            <a:pPr lvl="2">
              <a:lnSpc>
                <a:spcPct val="80000"/>
              </a:lnSpc>
              <a:buFont typeface="Symbol" pitchFamily="18" charset="2"/>
              <a:buChar char="®"/>
            </a:pPr>
            <a:r>
              <a:rPr lang="en-US" sz="2775" dirty="0">
                <a:latin typeface="Arial" charset="0"/>
              </a:rPr>
              <a:t>action potential bursting activity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Clinical Intoxication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Type II CS syndrome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Chewing movements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Profuse salivation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Pawing &amp; burrowing (rodents)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Body tremors and writhing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Wingdings 3" pitchFamily="18" charset="2"/>
              </a:rPr>
              <a:t>h</a:t>
            </a:r>
            <a:r>
              <a:rPr lang="en-US" sz="2400" dirty="0">
                <a:latin typeface="Arial" charset="0"/>
              </a:rPr>
              <a:t> Startle response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Seizures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pyrethroids containing </a:t>
            </a:r>
            <a:r>
              <a:rPr lang="en-US" sz="2400" dirty="0" err="1">
                <a:latin typeface="Arial" charset="0"/>
              </a:rPr>
              <a:t>cyano</a:t>
            </a:r>
            <a:r>
              <a:rPr lang="en-US" sz="2400" dirty="0">
                <a:latin typeface="Arial" charset="0"/>
              </a:rPr>
              <a:t> group</a:t>
            </a:r>
          </a:p>
          <a:p>
            <a:pPr lvl="3">
              <a:lnSpc>
                <a:spcPct val="80000"/>
              </a:lnSpc>
            </a:pPr>
            <a:r>
              <a:rPr lang="en-US" sz="2200" dirty="0">
                <a:latin typeface="Arial" charset="0"/>
              </a:rPr>
              <a:t>Cyfluthrin</a:t>
            </a:r>
          </a:p>
          <a:p>
            <a:pPr lvl="3">
              <a:lnSpc>
                <a:spcPct val="80000"/>
              </a:lnSpc>
            </a:pPr>
            <a:r>
              <a:rPr lang="en-US" sz="2400" dirty="0" err="1">
                <a:latin typeface="Arial" charset="0"/>
              </a:rPr>
              <a:t>Fenvalerate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56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8074D-2806-4493-AD8E-775C5CAB5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latin typeface="Arial" charset="0"/>
              </a:rPr>
              <a:t>Pyrethrins</a:t>
            </a:r>
            <a:r>
              <a:rPr lang="en-US" sz="2400" b="1" dirty="0">
                <a:solidFill>
                  <a:schemeClr val="accent2"/>
                </a:solidFill>
                <a:latin typeface="Arial" charset="0"/>
              </a:rPr>
              <a:t> &amp; Pyrethroids</a:t>
            </a: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095AC-581B-44EA-9AF8-7C4D75327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34273-D4C9-44E7-975F-FEFAC6AA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7389C8-7447-4590-AD96-5CCD3E11A6B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2"/>
                </a:solidFill>
                <a:latin typeface="Arial" charset="0"/>
              </a:rPr>
              <a:t>Diagnosis of Intoxication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History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Clinical Signs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No characteristic lesions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Tissue residue concentration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2"/>
                </a:solidFill>
                <a:latin typeface="Arial" charset="0"/>
              </a:rPr>
              <a:t>Treatment of Toxicity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Dermal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Bathe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Oral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Emetic, cathartic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Activated charcoal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Any Route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Counter CNS stimulant effects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Benzodiazepines - diazepam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Barbiturates - phenobarbital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Symptomatic care</a:t>
            </a:r>
            <a:endParaRPr lang="en-US" sz="1800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03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6FED8-4AB2-4A79-9998-8A8A223F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charset="0"/>
              </a:rPr>
              <a:t>Chlorinated Hydrocarbon Insecticides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F46AF-EE2B-4073-8B8B-07B37B8F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FCF71-C341-4065-9BF7-57E09FE9C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CB5C0C-B83C-40AF-9485-2F70ABAB1D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775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Uses in </a:t>
            </a:r>
          </a:p>
          <a:p>
            <a:pPr lvl="2"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agriculture</a:t>
            </a:r>
          </a:p>
          <a:p>
            <a:pPr lvl="2"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control of malaria</a:t>
            </a:r>
          </a:p>
          <a:p>
            <a:pPr lvl="2"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control of West Nile fever</a:t>
            </a:r>
          </a:p>
          <a:p>
            <a:pPr>
              <a:lnSpc>
                <a:spcPct val="80000"/>
              </a:lnSpc>
            </a:pPr>
            <a:endParaRPr lang="en-US" sz="2775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Persistent in individual</a:t>
            </a:r>
          </a:p>
          <a:p>
            <a:pPr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Persistent in environment</a:t>
            </a:r>
          </a:p>
          <a:p>
            <a:pPr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Regional bioaccumulation in plants</a:t>
            </a:r>
          </a:p>
          <a:p>
            <a:pPr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Bioaccumulation (in food chain)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3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4C6F-A7CF-4B66-8986-6BD122F5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charset="0"/>
              </a:rPr>
              <a:t>Chlorinated Hydrocarbon Insecticides</a:t>
            </a: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9044F-9BFB-4AB8-A21F-B66F608AA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CAEDF-604C-4437-97F3-804C950D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736957-9DAD-42F0-A48D-DA410D7FE45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DDT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Insecticidal properties noted 1939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Use started 1940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Effective &amp; cheap insecticide</a:t>
            </a:r>
          </a:p>
          <a:p>
            <a:pPr lvl="3"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BUT…	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Induces hepatic oxidases: alters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drug &amp; steroid metabolism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Carcinogen (?)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Not used in US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Human health hazard, &amp; increasing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insect resistance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47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56D1B-3716-4BD2-9997-A9CA569B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charset="0"/>
              </a:rPr>
              <a:t>Chlorinated Hydrocarbon Insecticides</a:t>
            </a: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BA845A-58D2-46B8-9E57-8C9885B17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167C9-7AA7-43B6-B067-E678A734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8BD4D6-7A20-4BA2-AF45-1BDE259115B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Chlorinated Ethane Derivatives</a:t>
            </a:r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Chlorinated </a:t>
            </a:r>
            <a:r>
              <a:rPr lang="en-US" sz="2400" dirty="0" err="1">
                <a:latin typeface="Arial" charset="0"/>
              </a:rPr>
              <a:t>Cyclodienes</a:t>
            </a:r>
            <a:endParaRPr lang="en-US" sz="2400" dirty="0">
              <a:latin typeface="Arial" charset="0"/>
            </a:endParaRPr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Hexachlorocyclohexanes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Replacements for DDT to achieve less toxicity to non-insects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Not used legally in US since 1972 with occasional exceptions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charset="0"/>
              </a:rPr>
              <a:t>Aldrin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charset="0"/>
              </a:rPr>
              <a:t>Chlordane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charset="0"/>
              </a:rPr>
              <a:t>DDT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charset="0"/>
              </a:rPr>
              <a:t>Dieldrin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charset="0"/>
              </a:rPr>
              <a:t>Heptachlor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charset="0"/>
              </a:rPr>
              <a:t>Lindane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Arial" charset="0"/>
              </a:rPr>
              <a:t>Methoxychlor</a:t>
            </a:r>
            <a:endParaRPr lang="en-US" sz="1800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8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B0CE4-EA75-4FC3-8FE8-682DE25B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Objectives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5CD012-F110-4C6A-8AB3-0CC5C030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C91C9-D044-44C3-B0AB-39EE349B0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5CDBE7-599D-4BA3-8591-D985618CB6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Be familiar with major categories of insecticides:</a:t>
            </a:r>
          </a:p>
          <a:p>
            <a:pPr lvl="1"/>
            <a:r>
              <a:rPr lang="en-US" dirty="0"/>
              <a:t>mechanism of action</a:t>
            </a:r>
          </a:p>
          <a:p>
            <a:pPr lvl="1"/>
            <a:r>
              <a:rPr lang="en-US" dirty="0"/>
              <a:t>effects on non-insect animals</a:t>
            </a:r>
          </a:p>
          <a:p>
            <a:pPr lvl="1"/>
            <a:r>
              <a:rPr lang="en-US" dirty="0"/>
              <a:t>clinical signs of toxicity</a:t>
            </a:r>
          </a:p>
          <a:p>
            <a:pPr lvl="1"/>
            <a:r>
              <a:rPr lang="en-US" dirty="0"/>
              <a:t>approaches for treating toxicity</a:t>
            </a:r>
          </a:p>
          <a:p>
            <a:pPr lvl="1"/>
            <a:r>
              <a:rPr lang="en-US" dirty="0"/>
              <a:t>persistence in environment</a:t>
            </a:r>
          </a:p>
          <a:p>
            <a:pPr lvl="1"/>
            <a:r>
              <a:rPr lang="en-US" dirty="0"/>
              <a:t>persistence in food chain</a:t>
            </a:r>
          </a:p>
          <a:p>
            <a:pPr lvl="1"/>
            <a:r>
              <a:rPr lang="en-US" dirty="0"/>
              <a:t>persistence in individual</a:t>
            </a:r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Know how each of the specific drugs in the “Drug List for Insecticides” fits into these objectives.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6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133BB-0878-4768-85A6-BF7F9D2E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rial" charset="0"/>
              </a:rPr>
              <a:t>Chlorinated Hydrocarbon Insecticides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F9EA6-6D86-40FA-8CEF-51082E86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63F50-3C59-40F4-93ED-5822157E1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E793BA-7944-4B23-93D6-5F90EEF3C96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Stability in the Environment</a:t>
            </a:r>
          </a:p>
          <a:p>
            <a:pPr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Absorption by Soil</a:t>
            </a:r>
          </a:p>
          <a:p>
            <a:pPr lvl="2"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Importance of soil composition</a:t>
            </a:r>
          </a:p>
          <a:p>
            <a:pPr lvl="3"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Sandy soil: chemicals wash through</a:t>
            </a:r>
          </a:p>
          <a:p>
            <a:pPr lvl="3"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Organic soil: chemical absorbed to soil</a:t>
            </a:r>
          </a:p>
          <a:p>
            <a:pPr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Persistence in Soil</a:t>
            </a:r>
          </a:p>
          <a:p>
            <a:pPr lvl="2"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Effect of one application may be</a:t>
            </a:r>
          </a:p>
          <a:p>
            <a:pPr lvl="2"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 persistent for years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Biological Magnification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Translocation in Plants</a:t>
            </a:r>
          </a:p>
          <a:p>
            <a:pPr lvl="1">
              <a:lnSpc>
                <a:spcPct val="80000"/>
              </a:lnSpc>
            </a:pPr>
            <a:r>
              <a:rPr lang="en-US" sz="2500" dirty="0">
                <a:latin typeface="Arial" charset="0"/>
              </a:rPr>
              <a:t>Variable concentration within plant after uptake through roots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Higher in “roughage” than in seeds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Persistence in individual 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“Concentrates” in fatty tissue</a:t>
            </a:r>
          </a:p>
          <a:p>
            <a:pPr lvl="1">
              <a:lnSpc>
                <a:spcPct val="80000"/>
              </a:lnSpc>
            </a:pPr>
            <a:r>
              <a:rPr lang="en-US" sz="2500" dirty="0">
                <a:latin typeface="Arial" charset="0"/>
              </a:rPr>
              <a:t>Fat serves to reduce effect of toxic compound during exposure</a:t>
            </a:r>
          </a:p>
          <a:p>
            <a:pPr lvl="1">
              <a:lnSpc>
                <a:spcPct val="80000"/>
              </a:lnSpc>
            </a:pPr>
            <a:r>
              <a:rPr lang="en-US" sz="2500" dirty="0">
                <a:latin typeface="Arial" charset="0"/>
              </a:rPr>
              <a:t>Fat serves as potential source of toxic compound beyond exposure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98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BB79-64AF-4ED0-B940-6B589AED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rial" charset="0"/>
              </a:rPr>
              <a:t>Chlorinated Hydrocarbon Insecticides</a:t>
            </a:r>
            <a:r>
              <a:rPr lang="en-US" b="1" dirty="0">
                <a:latin typeface="Arial" charset="0"/>
              </a:rPr>
              <a:t>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FB68AA-F4AF-46AE-93F5-A686EEA80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FF9E0-CF07-44C0-90A2-3D41D311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8C92FE-61DB-4508-80B2-AE40EBAB8B8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rgbClr val="FF0000"/>
                </a:solidFill>
                <a:latin typeface="Arial" charset="0"/>
              </a:rPr>
              <a:t>Clinical Intoxication</a:t>
            </a:r>
          </a:p>
          <a:p>
            <a:pPr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Behavioral Aberrations</a:t>
            </a:r>
          </a:p>
          <a:p>
            <a:pPr lvl="2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Hypersensitivity, Apprehension, Belligerence, Later Depression</a:t>
            </a:r>
          </a:p>
          <a:p>
            <a:pPr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Locomotor Aberrations</a:t>
            </a:r>
          </a:p>
          <a:p>
            <a:pPr lvl="2">
              <a:lnSpc>
                <a:spcPct val="80000"/>
              </a:lnSpc>
            </a:pPr>
            <a:r>
              <a:rPr lang="en-US" sz="1500" dirty="0" err="1">
                <a:latin typeface="Arial" charset="0"/>
              </a:rPr>
              <a:t>Fasiculations</a:t>
            </a:r>
            <a:r>
              <a:rPr lang="en-US" sz="1500" dirty="0">
                <a:latin typeface="Arial" charset="0"/>
              </a:rPr>
              <a:t>, Spasms, Seizures</a:t>
            </a:r>
          </a:p>
          <a:p>
            <a:pPr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Autonomic Phenomena</a:t>
            </a:r>
          </a:p>
          <a:p>
            <a:pPr lvl="2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Emesis, Salivation</a:t>
            </a:r>
          </a:p>
          <a:p>
            <a:pPr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Dependent Signs</a:t>
            </a:r>
          </a:p>
          <a:p>
            <a:pPr lvl="3">
              <a:lnSpc>
                <a:spcPct val="80000"/>
              </a:lnSpc>
            </a:pPr>
            <a:r>
              <a:rPr lang="en-US" sz="2100" dirty="0">
                <a:latin typeface="Wingdings 3" pitchFamily="18" charset="2"/>
              </a:rPr>
              <a:t>h</a:t>
            </a:r>
            <a:r>
              <a:rPr lang="en-US" sz="2100" dirty="0">
                <a:latin typeface="Arial" charset="0"/>
              </a:rPr>
              <a:t> body temperature</a:t>
            </a:r>
          </a:p>
          <a:p>
            <a:pPr lvl="3">
              <a:lnSpc>
                <a:spcPct val="80000"/>
              </a:lnSpc>
            </a:pPr>
            <a:r>
              <a:rPr lang="en-US" sz="2100" dirty="0">
                <a:latin typeface="Wingdings 3" pitchFamily="18" charset="2"/>
              </a:rPr>
              <a:t>h</a:t>
            </a:r>
            <a:r>
              <a:rPr lang="en-US" sz="2100" dirty="0">
                <a:latin typeface="Arial" charset="0"/>
              </a:rPr>
              <a:t> respiratory rate</a:t>
            </a:r>
          </a:p>
          <a:p>
            <a:pPr lvl="3">
              <a:lnSpc>
                <a:spcPct val="80000"/>
              </a:lnSpc>
            </a:pPr>
            <a:r>
              <a:rPr lang="en-US" sz="2100" dirty="0">
                <a:latin typeface="Wingdings 3" pitchFamily="18" charset="2"/>
              </a:rPr>
              <a:t>h</a:t>
            </a:r>
            <a:r>
              <a:rPr lang="en-US" sz="2100" dirty="0">
                <a:latin typeface="Arial" charset="0"/>
              </a:rPr>
              <a:t> depth of respiration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Diagnosis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History for potential exposure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Compatible clinical signs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Tissue residue analysis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Brain and liver residue- concentration most significant in diagnosis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Characteristic lesions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Pulmonary congestion and edema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Hemorrhages in GI tract</a:t>
            </a:r>
            <a:endParaRPr lang="en-US" sz="2100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17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E8A9-5FBF-4931-AB79-2D5EB497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charset="0"/>
              </a:rPr>
              <a:t>Chlorinated Hydrocarbon Insecticides</a:t>
            </a:r>
            <a:r>
              <a:rPr lang="en-US" b="1" dirty="0">
                <a:latin typeface="Arial" charset="0"/>
              </a:rPr>
              <a:t>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8F8F63-B323-4D30-8569-B78D8001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8A937-2BAA-4273-91FA-CDB65CEE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46195F-5F01-4347-A36B-482D2B9FFD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3100" b="1" dirty="0">
                <a:solidFill>
                  <a:srgbClr val="FF0000"/>
                </a:solidFill>
                <a:latin typeface="Arial" charset="0"/>
              </a:rPr>
              <a:t>Treatment of Toxicity</a:t>
            </a:r>
          </a:p>
          <a:p>
            <a:pPr lvl="1">
              <a:lnSpc>
                <a:spcPct val="80000"/>
              </a:lnSpc>
            </a:pPr>
            <a:r>
              <a:rPr lang="en-US" sz="2475" dirty="0">
                <a:latin typeface="Arial" charset="0"/>
              </a:rPr>
              <a:t>Skin-Bathe </a:t>
            </a:r>
          </a:p>
          <a:p>
            <a:pPr lvl="1">
              <a:lnSpc>
                <a:spcPct val="80000"/>
              </a:lnSpc>
            </a:pPr>
            <a:r>
              <a:rPr lang="en-US" sz="2475" dirty="0">
                <a:latin typeface="Arial" charset="0"/>
              </a:rPr>
              <a:t>GI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175" dirty="0">
                <a:latin typeface="Arial" charset="0"/>
              </a:rPr>
              <a:t>Induce Emesis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175" dirty="0">
                <a:latin typeface="Arial" charset="0"/>
              </a:rPr>
              <a:t>Activated charcoal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175" dirty="0">
                <a:latin typeface="Arial" charset="0"/>
              </a:rPr>
              <a:t>Cathartic</a:t>
            </a:r>
          </a:p>
          <a:p>
            <a:pPr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CNS</a:t>
            </a:r>
          </a:p>
          <a:p>
            <a:pPr lvl="1">
              <a:lnSpc>
                <a:spcPct val="80000"/>
              </a:lnSpc>
            </a:pPr>
            <a:r>
              <a:rPr lang="en-US" sz="2475" dirty="0">
                <a:latin typeface="Arial" charset="0"/>
              </a:rPr>
              <a:t>Control seizure activity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charset="0"/>
              </a:rPr>
              <a:t>Benzodiazepine (diazepam)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charset="0"/>
              </a:rPr>
              <a:t>Barbiturate (phenobarbital)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775" b="1" dirty="0">
                <a:solidFill>
                  <a:schemeClr val="accent2"/>
                </a:solidFill>
                <a:latin typeface="Arial" charset="0"/>
              </a:rPr>
              <a:t>Chlorinated Hydrocarbon Insecticides</a:t>
            </a:r>
            <a:r>
              <a:rPr lang="en-US" sz="2775" b="1" dirty="0">
                <a:latin typeface="Arial" charset="0"/>
              </a:rPr>
              <a:t> </a:t>
            </a:r>
            <a:r>
              <a:rPr lang="en-US" sz="2775" b="1" dirty="0">
                <a:solidFill>
                  <a:schemeClr val="accent2"/>
                </a:solidFill>
                <a:latin typeface="Arial" charset="0"/>
              </a:rPr>
              <a:t>Decontamination</a:t>
            </a:r>
          </a:p>
          <a:p>
            <a:pPr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Lactating animals </a:t>
            </a:r>
          </a:p>
          <a:p>
            <a:pPr lvl="2">
              <a:lnSpc>
                <a:spcPct val="80000"/>
              </a:lnSpc>
            </a:pPr>
            <a:r>
              <a:rPr lang="en-US" sz="2175" dirty="0">
                <a:latin typeface="Arial" charset="0"/>
              </a:rPr>
              <a:t>Residue removal quicker but milk contaminated</a:t>
            </a:r>
          </a:p>
          <a:p>
            <a:pPr lvl="2">
              <a:lnSpc>
                <a:spcPct val="80000"/>
              </a:lnSpc>
            </a:pPr>
            <a:r>
              <a:rPr lang="en-US" sz="2175" dirty="0">
                <a:latin typeface="Arial" charset="0"/>
              </a:rPr>
              <a:t>Administer iodinated casein to increase milk production</a:t>
            </a:r>
          </a:p>
          <a:p>
            <a:pPr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Young animals </a:t>
            </a:r>
          </a:p>
          <a:p>
            <a:pPr lvl="2">
              <a:lnSpc>
                <a:spcPct val="80000"/>
              </a:lnSpc>
            </a:pPr>
            <a:r>
              <a:rPr lang="en-US" sz="2175" dirty="0">
                <a:latin typeface="Arial" charset="0"/>
              </a:rPr>
              <a:t>“Eliminate" residues quicker</a:t>
            </a:r>
          </a:p>
          <a:p>
            <a:pPr lvl="2">
              <a:lnSpc>
                <a:spcPct val="80000"/>
              </a:lnSpc>
            </a:pPr>
            <a:r>
              <a:rPr lang="en-US" sz="2600" dirty="0">
                <a:latin typeface="Arial" charset="0"/>
              </a:rPr>
              <a:t>Actually it's </a:t>
            </a:r>
            <a:r>
              <a:rPr lang="en-US" sz="2600" dirty="0" err="1">
                <a:latin typeface="Wingdings 3" pitchFamily="18" charset="2"/>
              </a:rPr>
              <a:t>i</a:t>
            </a:r>
            <a:r>
              <a:rPr lang="en-US" sz="2600" dirty="0">
                <a:latin typeface="Arial" charset="0"/>
              </a:rPr>
              <a:t> due to </a:t>
            </a:r>
            <a:r>
              <a:rPr lang="en-US" sz="2600" dirty="0" err="1">
                <a:latin typeface="Wingdings 3" pitchFamily="18" charset="2"/>
              </a:rPr>
              <a:t>h</a:t>
            </a:r>
            <a:r>
              <a:rPr lang="en-US" sz="2600" dirty="0" err="1">
                <a:latin typeface="Arial" charset="0"/>
              </a:rPr>
              <a:t>body</a:t>
            </a:r>
            <a:endParaRPr lang="en-US" sz="2600" dirty="0">
              <a:latin typeface="Arial" charset="0"/>
            </a:endParaRPr>
          </a:p>
          <a:p>
            <a:pPr lvl="2">
              <a:lnSpc>
                <a:spcPct val="80000"/>
              </a:lnSpc>
            </a:pPr>
            <a:r>
              <a:rPr lang="en-US" sz="2600" dirty="0">
                <a:latin typeface="Arial" charset="0"/>
              </a:rPr>
              <a:t> mass not actual </a:t>
            </a:r>
            <a:r>
              <a:rPr lang="en-US" sz="2600" dirty="0">
                <a:latin typeface="Wingdings 3" pitchFamily="18" charset="2"/>
              </a:rPr>
              <a:t>h</a:t>
            </a:r>
            <a:r>
              <a:rPr lang="en-US" sz="2600" dirty="0">
                <a:latin typeface="Arial" charset="0"/>
              </a:rPr>
              <a:t> elimination</a:t>
            </a:r>
          </a:p>
          <a:p>
            <a:pPr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Fattened animals to pasture</a:t>
            </a:r>
          </a:p>
          <a:p>
            <a:pPr lvl="2"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Mobilize fat (be careful)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5484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DA72B-F07E-47AA-99F5-258B324F2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8" y="1307619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Herbicides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B43175-99F7-45D7-A600-4EF5F5BB5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366C9-79C1-4C4E-B584-4118064D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2" descr="http://www.thepetscentral.com/wp-content/uploads/2010/04/dog-eating-grass.jpg">
            <a:extLst>
              <a:ext uri="{FF2B5EF4-FFF2-40B4-BE49-F238E27FC236}">
                <a16:creationId xmlns:a16="http://schemas.microsoft.com/office/drawing/2014/main" id="{4EE63977-6650-494F-8161-0998DBE07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823" y="2924502"/>
            <a:ext cx="4514850" cy="2625879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2656014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8F2F9-F761-439C-8D74-476B91A3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74190-296A-4AE4-B4EF-4BF4CF30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66BD2B63-9FC6-48ED-BB43-68A13A6E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185" y="513147"/>
            <a:ext cx="16286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Herbicides</a:t>
            </a: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11D70565-49AC-4CAC-8279-3472377DA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028701"/>
            <a:ext cx="6229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35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5A898434-1575-4C3B-96F4-476AA72E3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1828800"/>
            <a:ext cx="277832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00" b="1" dirty="0">
                <a:solidFill>
                  <a:srgbClr val="0000FF"/>
                </a:solidFill>
              </a:rPr>
              <a:t>  PHENOXY FATTY ACIDS</a:t>
            </a:r>
            <a:r>
              <a:rPr lang="en-US" sz="1350" b="1" dirty="0"/>
              <a:t> </a:t>
            </a:r>
          </a:p>
        </p:txBody>
      </p:sp>
      <p:pic>
        <p:nvPicPr>
          <p:cNvPr id="9" name="Picture 18" descr="01080105">
            <a:extLst>
              <a:ext uri="{FF2B5EF4-FFF2-40B4-BE49-F238E27FC236}">
                <a16:creationId xmlns:a16="http://schemas.microsoft.com/office/drawing/2014/main" id="{668DB57B-0EDF-4B96-8015-DC97416DC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450" y="1428750"/>
            <a:ext cx="533400" cy="571500"/>
          </a:xfrm>
          <a:prstGeom prst="rect">
            <a:avLst/>
          </a:prstGeom>
          <a:noFill/>
        </p:spPr>
      </p:pic>
      <p:sp>
        <p:nvSpPr>
          <p:cNvPr id="10" name="Rectangle 19">
            <a:extLst>
              <a:ext uri="{FF2B5EF4-FFF2-40B4-BE49-F238E27FC236}">
                <a16:creationId xmlns:a16="http://schemas.microsoft.com/office/drawing/2014/main" id="{05DC6D1A-F528-45A4-AE77-15874FCCA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2209800"/>
            <a:ext cx="302550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00" b="1" dirty="0">
                <a:solidFill>
                  <a:srgbClr val="0000FF"/>
                </a:solidFill>
              </a:rPr>
              <a:t>  BIPYRIDYLIUM- PARAQUAT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DDF8952C-1EEA-42AA-A45E-1B1E83B19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2609850"/>
            <a:ext cx="260712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00" b="1" dirty="0">
                <a:solidFill>
                  <a:srgbClr val="0000FF"/>
                </a:solidFill>
              </a:rPr>
              <a:t>  DINITROCOMPOUNDS</a:t>
            </a: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365B29F4-3324-4192-A5CE-9C4B174E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1" y="2989660"/>
            <a:ext cx="174535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00" b="1" dirty="0">
                <a:solidFill>
                  <a:srgbClr val="0000FF"/>
                </a:solidFill>
              </a:rPr>
              <a:t>  CARBAMATES</a:t>
            </a:r>
          </a:p>
          <a:p>
            <a:pPr>
              <a:buFont typeface="Arial" pitchFamily="34" charset="0"/>
              <a:buChar char="•"/>
            </a:pPr>
            <a:endParaRPr lang="en-US" sz="1500" b="1" dirty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500" b="1" dirty="0">
                <a:solidFill>
                  <a:srgbClr val="0000FF"/>
                </a:solidFill>
              </a:rPr>
              <a:t>  TRIAZINES</a:t>
            </a:r>
          </a:p>
          <a:p>
            <a:pPr>
              <a:buFont typeface="Arial" pitchFamily="34" charset="0"/>
              <a:buChar char="•"/>
            </a:pPr>
            <a:endParaRPr lang="en-US" sz="1500" b="1" dirty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500" b="1" dirty="0">
                <a:solidFill>
                  <a:srgbClr val="0000FF"/>
                </a:solidFill>
              </a:rPr>
              <a:t>  GLYPHOSATE</a:t>
            </a:r>
          </a:p>
        </p:txBody>
      </p:sp>
    </p:spTree>
    <p:extLst>
      <p:ext uri="{BB962C8B-B14F-4D97-AF65-F5344CB8AC3E}">
        <p14:creationId xmlns:p14="http://schemas.microsoft.com/office/powerpoint/2010/main" val="751632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7E123-898A-443C-B8EA-035F744A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4041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PHENOXY FATTY ACIDS</a:t>
            </a:r>
            <a:r>
              <a:rPr lang="en-US" sz="1800" b="1" dirty="0"/>
              <a:t> </a:t>
            </a: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93E97C-86D6-4352-9CCA-D27C35D52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A70BA-12D1-4882-8067-BFB9CF9D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E2E50E-0711-47B2-A2D3-DBFBF8537C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543800" cy="4191000"/>
          </a:xfrm>
        </p:spPr>
        <p:txBody>
          <a:bodyPr>
            <a:normAutofit/>
          </a:bodyPr>
          <a:lstStyle/>
          <a:p>
            <a:pPr indent="342900"/>
            <a:r>
              <a:rPr lang="en-US" sz="2000" dirty="0"/>
              <a:t>As a group, these are the most commonly used herbicides. </a:t>
            </a:r>
          </a:p>
          <a:p>
            <a:pPr indent="342900"/>
            <a:r>
              <a:rPr lang="en-US" sz="2000" dirty="0"/>
              <a:t>Post-emergent control of broadleaf weeds. </a:t>
            </a:r>
          </a:p>
          <a:p>
            <a:pPr indent="342900"/>
            <a:r>
              <a:rPr lang="en-US" sz="2000" dirty="0"/>
              <a:t>Analogs to plant hormones. </a:t>
            </a:r>
          </a:p>
          <a:p>
            <a:pPr marL="731520" indent="-4572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Source</a:t>
            </a:r>
            <a:endParaRPr lang="en-US" sz="2000" dirty="0">
              <a:solidFill>
                <a:srgbClr val="0000FF"/>
              </a:solidFill>
            </a:endParaRPr>
          </a:p>
          <a:p>
            <a:pPr lvl="1" indent="342900"/>
            <a:r>
              <a:rPr lang="en-US" sz="2000" b="1" dirty="0"/>
              <a:t>2,4-D:   </a:t>
            </a:r>
            <a:r>
              <a:rPr lang="en-US" sz="2000" b="1" dirty="0" err="1"/>
              <a:t>dichlorophenoxyacetic</a:t>
            </a:r>
            <a:r>
              <a:rPr lang="en-US" sz="2000" b="1" dirty="0"/>
              <a:t> acid</a:t>
            </a:r>
          </a:p>
          <a:p>
            <a:pPr lvl="1" indent="342900"/>
            <a:r>
              <a:rPr lang="en-US" sz="2000" b="1" dirty="0"/>
              <a:t>2,4,5-T: </a:t>
            </a:r>
            <a:r>
              <a:rPr lang="en-US" sz="2000" b="1" dirty="0" err="1"/>
              <a:t>trichlorohenoxy</a:t>
            </a:r>
            <a:r>
              <a:rPr lang="en-US" sz="2000" b="1" dirty="0"/>
              <a:t> acetic acid</a:t>
            </a:r>
          </a:p>
          <a:p>
            <a:pPr lvl="1" indent="342900"/>
            <a:r>
              <a:rPr lang="en-US" sz="2000" b="1" dirty="0" err="1"/>
              <a:t>Silvex</a:t>
            </a:r>
            <a:r>
              <a:rPr lang="en-US" sz="2000" b="1" dirty="0"/>
              <a:t>:  </a:t>
            </a:r>
            <a:r>
              <a:rPr lang="en-US" sz="2000" b="1" dirty="0" err="1"/>
              <a:t>trichlorophenoxy</a:t>
            </a:r>
            <a:r>
              <a:rPr lang="en-US" sz="2000" b="1" dirty="0"/>
              <a:t> propionic acid</a:t>
            </a:r>
          </a:p>
          <a:p>
            <a:pPr lvl="1" indent="342900"/>
            <a:r>
              <a:rPr lang="en-US" sz="2000" b="1" dirty="0">
                <a:solidFill>
                  <a:srgbClr val="FF0000"/>
                </a:solidFill>
              </a:rPr>
              <a:t>2,4-D: Most common used home and garden herbicide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Exposure </a:t>
            </a:r>
            <a:endParaRPr lang="en-US" sz="2400" dirty="0">
              <a:solidFill>
                <a:srgbClr val="0000FF"/>
              </a:solidFill>
            </a:endParaRPr>
          </a:p>
          <a:p>
            <a:pPr lvl="1"/>
            <a:r>
              <a:rPr lang="en-US" sz="1700" dirty="0"/>
              <a:t>Ingestion of treated grasses, turf or pasture: diluted herbicide</a:t>
            </a:r>
          </a:p>
          <a:p>
            <a:pPr lvl="1"/>
            <a:r>
              <a:rPr lang="en-US" sz="1700" dirty="0"/>
              <a:t>Accidental ingestion, malicious poisoning:  undiluted herbicide</a:t>
            </a:r>
          </a:p>
          <a:p>
            <a:endParaRPr lang="en-US" sz="2000" dirty="0"/>
          </a:p>
        </p:txBody>
      </p:sp>
      <p:pic>
        <p:nvPicPr>
          <p:cNvPr id="6" name="Picture 2" descr="http://www.nufarm.com/Assets/18669/1/RRC-IC-6leaf-10-08-09-GT61-trt22lowreswebsite.jpg">
            <a:extLst>
              <a:ext uri="{FF2B5EF4-FFF2-40B4-BE49-F238E27FC236}">
                <a16:creationId xmlns:a16="http://schemas.microsoft.com/office/drawing/2014/main" id="{68680A97-D2FE-4637-A2A2-F5C012C14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284730"/>
            <a:ext cx="1905000" cy="1428750"/>
          </a:xfrm>
          <a:prstGeom prst="rect">
            <a:avLst/>
          </a:prstGeom>
          <a:noFill/>
        </p:spPr>
      </p:pic>
      <p:pic>
        <p:nvPicPr>
          <p:cNvPr id="7" name="Picture 7" descr="01080105">
            <a:extLst>
              <a:ext uri="{FF2B5EF4-FFF2-40B4-BE49-F238E27FC236}">
                <a16:creationId xmlns:a16="http://schemas.microsoft.com/office/drawing/2014/main" id="{CBE2C010-896E-44F4-9091-F2ACD9A8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180465"/>
            <a:ext cx="533400" cy="571500"/>
          </a:xfrm>
          <a:prstGeom prst="rect">
            <a:avLst/>
          </a:prstGeom>
          <a:noFill/>
        </p:spPr>
      </p:pic>
      <p:pic>
        <p:nvPicPr>
          <p:cNvPr id="8" name="Picture 12" descr="weedBgone">
            <a:extLst>
              <a:ext uri="{FF2B5EF4-FFF2-40B4-BE49-F238E27FC236}">
                <a16:creationId xmlns:a16="http://schemas.microsoft.com/office/drawing/2014/main" id="{88D07C3F-A36E-4B72-9F7F-6F808FC99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5334000"/>
            <a:ext cx="909638" cy="880109"/>
          </a:xfrm>
          <a:prstGeom prst="rect">
            <a:avLst/>
          </a:prstGeom>
          <a:noFill/>
        </p:spPr>
      </p:pic>
      <p:pic>
        <p:nvPicPr>
          <p:cNvPr id="9" name="Picture 21" descr="rtuweedkiller">
            <a:extLst>
              <a:ext uri="{FF2B5EF4-FFF2-40B4-BE49-F238E27FC236}">
                <a16:creationId xmlns:a16="http://schemas.microsoft.com/office/drawing/2014/main" id="{120F5A3C-0011-4E0F-8E4F-76272980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1205" y="5326119"/>
            <a:ext cx="502864" cy="1041255"/>
          </a:xfrm>
          <a:prstGeom prst="rect">
            <a:avLst/>
          </a:prstGeom>
          <a:noFill/>
        </p:spPr>
      </p:pic>
      <p:pic>
        <p:nvPicPr>
          <p:cNvPr id="10" name="Picture 2" descr="http://www.scotts.com/smg/templateFramework/images/microSites/SCOTTSCOM/images/brands/scotts/products/lawn_food/TB_winterguardFall_WandF.png">
            <a:extLst>
              <a:ext uri="{FF2B5EF4-FFF2-40B4-BE49-F238E27FC236}">
                <a16:creationId xmlns:a16="http://schemas.microsoft.com/office/drawing/2014/main" id="{3F99569C-43D9-45B0-9209-B49E9A80B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493" y="5265823"/>
            <a:ext cx="672620" cy="94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pare-N-Save 32 oz. 2, 4 D Broadleaf Weed Control">
            <a:extLst>
              <a:ext uri="{FF2B5EF4-FFF2-40B4-BE49-F238E27FC236}">
                <a16:creationId xmlns:a16="http://schemas.microsoft.com/office/drawing/2014/main" id="{2BD0CCFA-BD97-4EAF-AD9E-B5F2B3C92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50" y="5340654"/>
            <a:ext cx="922450" cy="8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082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8EF0-C6AC-415C-B617-A6A77106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Toxicodynamics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4F15C4-614C-4F56-AF1F-1A95B57A1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F12C3-E2B9-4E8B-A1BB-882A03B6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69FCA3-7D2C-4773-81AA-ECE906D9F3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3200" b="1" dirty="0">
              <a:solidFill>
                <a:srgbClr val="0000FF"/>
              </a:solidFill>
            </a:endParaRPr>
          </a:p>
          <a:p>
            <a:r>
              <a:rPr lang="en-US" sz="2800" b="1" dirty="0"/>
              <a:t>Widely distributed, little accumulation in fat.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Short half-life, not appreciably metabolized, excreted in urine</a:t>
            </a:r>
            <a:r>
              <a:rPr lang="en-US" sz="2800" b="1" dirty="0"/>
              <a:t>.</a:t>
            </a:r>
          </a:p>
          <a:p>
            <a:r>
              <a:rPr lang="en-US" sz="2800" b="1" dirty="0"/>
              <a:t>Not accumulated in milk.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Toxicity</a:t>
            </a:r>
            <a:r>
              <a:rPr lang="en-US" sz="2800" b="1" dirty="0">
                <a:solidFill>
                  <a:srgbClr val="0000FF"/>
                </a:solidFill>
              </a:rPr>
              <a:t>  </a:t>
            </a:r>
            <a:endParaRPr lang="en-US" sz="2800" dirty="0">
              <a:solidFill>
                <a:srgbClr val="0000FF"/>
              </a:solidFill>
            </a:endParaRPr>
          </a:p>
          <a:p>
            <a:pPr indent="342900"/>
            <a:r>
              <a:rPr lang="en-US" sz="2800" b="1" u="sng" dirty="0"/>
              <a:t>Dogs appear to be most sensitive (longer half-life).</a:t>
            </a:r>
          </a:p>
          <a:p>
            <a:pPr indent="342900"/>
            <a:r>
              <a:rPr lang="en-US" sz="2800" b="1" u="sng" dirty="0"/>
              <a:t>Dogs</a:t>
            </a:r>
          </a:p>
          <a:p>
            <a:pPr lvl="1" indent="342900"/>
            <a:r>
              <a:rPr lang="en-US" sz="2500" b="1" dirty="0"/>
              <a:t>LD50: 100 mg/kg</a:t>
            </a:r>
          </a:p>
          <a:p>
            <a:pPr lvl="1" indent="342900"/>
            <a:r>
              <a:rPr lang="en-US" sz="2500" b="1" dirty="0"/>
              <a:t>Multiple dosages of 20 mg/kg/day for 3 weeks or </a:t>
            </a:r>
            <a:r>
              <a:rPr lang="en-US" sz="2200" b="1" dirty="0"/>
              <a:t>25 mg/kg/day for 6 days</a:t>
            </a:r>
          </a:p>
          <a:p>
            <a:pPr indent="342900"/>
            <a:r>
              <a:rPr lang="en-US" sz="2800" b="1" u="sng" dirty="0"/>
              <a:t>Cattle (</a:t>
            </a:r>
            <a:r>
              <a:rPr lang="en-US" sz="2800" b="1" i="1" dirty="0">
                <a:solidFill>
                  <a:srgbClr val="FF0000"/>
                </a:solidFill>
              </a:rPr>
              <a:t>Effects GI motility)</a:t>
            </a:r>
            <a:endParaRPr lang="en-US" sz="2800" b="1" u="sng" dirty="0"/>
          </a:p>
          <a:p>
            <a:pPr lvl="1" indent="342900"/>
            <a:r>
              <a:rPr lang="en-US" sz="2500" b="1" dirty="0"/>
              <a:t>LD50: 200 mg/kg</a:t>
            </a:r>
          </a:p>
          <a:p>
            <a:pPr lvl="1" indent="342900"/>
            <a:r>
              <a:rPr lang="en-US" sz="2500" b="1" dirty="0"/>
              <a:t>100 mg/kg for 10-30 days</a:t>
            </a:r>
          </a:p>
          <a:p>
            <a:pPr indent="0">
              <a:buNone/>
            </a:pPr>
            <a:r>
              <a:rPr lang="en-US" sz="2800" b="1" dirty="0"/>
              <a:t>Single application to turf at 4 times recommended rate: No significant  toxicity for 7 days post exposure (canine).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61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7707-354E-4602-83DC-580D617C1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FF"/>
                </a:solidFill>
              </a:rPr>
              <a:t>Herbicides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8AFAC-850C-4654-BB12-1398CC3FA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B0275-C66D-4406-BC6B-A110ED2B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69B48F-E77F-4AF3-A3CC-08C2D55B1E9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en-US" sz="2800" b="1" dirty="0">
                <a:solidFill>
                  <a:srgbClr val="0000FF"/>
                </a:solidFill>
              </a:rPr>
              <a:t>Pathology</a:t>
            </a:r>
            <a:endParaRPr lang="en-US" sz="2800" dirty="0">
              <a:solidFill>
                <a:srgbClr val="0000FF"/>
              </a:solidFill>
            </a:endParaRPr>
          </a:p>
          <a:p>
            <a:pPr indent="342900"/>
            <a:r>
              <a:rPr lang="en-US" sz="2800" b="1" dirty="0"/>
              <a:t>Irritant to mucosal membranes: undiluted, concentrated forms</a:t>
            </a:r>
          </a:p>
          <a:p>
            <a:pPr indent="0">
              <a:buNone/>
            </a:pPr>
            <a:r>
              <a:rPr lang="en-US" sz="2800" b="1" dirty="0">
                <a:solidFill>
                  <a:srgbClr val="0000FF"/>
                </a:solidFill>
              </a:rPr>
              <a:t>Clinical Symptoms:</a:t>
            </a:r>
            <a:r>
              <a:rPr lang="en-US" sz="2800" b="1" dirty="0"/>
              <a:t> </a:t>
            </a:r>
          </a:p>
          <a:p>
            <a:pPr indent="342900"/>
            <a:r>
              <a:rPr lang="en-US" sz="2800" b="1" u="sng" dirty="0"/>
              <a:t>Dogs:</a:t>
            </a:r>
            <a:r>
              <a:rPr lang="en-US" sz="2800" b="1" dirty="0"/>
              <a:t> vomiting, passivity, </a:t>
            </a:r>
            <a:r>
              <a:rPr lang="en-US" sz="2800" b="1" u="sng" dirty="0"/>
              <a:t>myotonia</a:t>
            </a:r>
            <a:r>
              <a:rPr lang="en-US" sz="2800" b="1" dirty="0"/>
              <a:t>, ataxia, </a:t>
            </a:r>
            <a:r>
              <a:rPr lang="en-US" sz="2800" b="1" u="sng" dirty="0"/>
              <a:t>muscular weakness</a:t>
            </a:r>
            <a:r>
              <a:rPr lang="en-US" sz="2800" b="1" dirty="0"/>
              <a:t> 	        (posterior limbs), </a:t>
            </a:r>
            <a:r>
              <a:rPr lang="en-US" sz="2800" b="1" dirty="0" err="1"/>
              <a:t>clonic</a:t>
            </a:r>
            <a:r>
              <a:rPr lang="en-US" sz="2800" b="1" dirty="0"/>
              <a:t> spasms and coma.</a:t>
            </a:r>
          </a:p>
          <a:p>
            <a:pPr indent="342900"/>
            <a:r>
              <a:rPr lang="en-US" sz="2800" b="1" u="sng" dirty="0"/>
              <a:t>Cattle:</a:t>
            </a:r>
            <a:r>
              <a:rPr lang="en-US" sz="2800" b="1" dirty="0"/>
              <a:t> Depression, </a:t>
            </a:r>
            <a:r>
              <a:rPr lang="en-US" sz="2800" b="1" u="sng" dirty="0"/>
              <a:t>muscle weakness</a:t>
            </a:r>
          </a:p>
          <a:p>
            <a:pPr indent="342900"/>
            <a:r>
              <a:rPr lang="en-US" sz="2800" b="1" dirty="0"/>
              <a:t>Elevated serum alkaline phosphatase, lactate dehydrogenase, and 	creatine phosphokinase suggest </a:t>
            </a:r>
            <a:r>
              <a:rPr lang="en-US" sz="2800" b="1" u="sng" dirty="0"/>
              <a:t>liver,</a:t>
            </a:r>
            <a:r>
              <a:rPr lang="en-US" sz="2800" b="1" dirty="0"/>
              <a:t> </a:t>
            </a:r>
            <a:r>
              <a:rPr lang="en-US" sz="2800" b="1" u="sng" dirty="0"/>
              <a:t>kidney</a:t>
            </a:r>
            <a:r>
              <a:rPr lang="en-US" sz="2800" b="1" dirty="0"/>
              <a:t> </a:t>
            </a:r>
            <a:r>
              <a:rPr lang="en-US" sz="2800" b="1" u="sng" dirty="0"/>
              <a:t>and</a:t>
            </a:r>
            <a:r>
              <a:rPr lang="en-US" sz="2800" b="1" dirty="0"/>
              <a:t> </a:t>
            </a:r>
            <a:r>
              <a:rPr lang="en-US" sz="2800" b="1" u="sng" dirty="0"/>
              <a:t>muscle</a:t>
            </a:r>
            <a:r>
              <a:rPr lang="en-US" sz="2800" b="1" dirty="0"/>
              <a:t> cellular 	injury.</a:t>
            </a:r>
          </a:p>
          <a:p>
            <a:pPr indent="342900"/>
            <a:endParaRPr lang="en-US" sz="2800" b="1" u="sng" dirty="0">
              <a:solidFill>
                <a:srgbClr val="0000FF"/>
              </a:solidFill>
            </a:endParaRPr>
          </a:p>
          <a:p>
            <a:pPr indent="0">
              <a:buNone/>
            </a:pPr>
            <a:r>
              <a:rPr lang="en-US" sz="2800" b="1" dirty="0">
                <a:solidFill>
                  <a:srgbClr val="0000FF"/>
                </a:solidFill>
              </a:rPr>
              <a:t>Lesions:</a:t>
            </a:r>
          </a:p>
          <a:p>
            <a:pPr indent="342900"/>
            <a:r>
              <a:rPr lang="en-US" sz="2800" b="1" dirty="0"/>
              <a:t>Rumen stasis; bright green, undigested feed may be present in the 	rumen							</a:t>
            </a:r>
          </a:p>
          <a:p>
            <a:pPr indent="342900"/>
            <a:r>
              <a:rPr lang="en-US" sz="2800" b="1" dirty="0"/>
              <a:t>Liver is swollen and friable.</a:t>
            </a:r>
          </a:p>
          <a:p>
            <a:pPr indent="342900"/>
            <a:r>
              <a:rPr lang="en-US" sz="2800" b="1" dirty="0"/>
              <a:t>Mesenteric lymph nodes and vessels are hyperemic and enlarged</a:t>
            </a:r>
          </a:p>
          <a:p>
            <a:pPr indent="342900"/>
            <a:r>
              <a:rPr lang="en-US" sz="2800" b="1" dirty="0"/>
              <a:t>Evidence of epicardial hemorrhage; hydropericardium.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71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210DD-ED6E-46B0-8474-8D2F2834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FF"/>
                </a:solidFill>
              </a:rPr>
              <a:t>Herbicides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310B99-8D80-4DF0-9227-C56590F98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C5940-C356-42B1-92C3-CD4FCE17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59D8DE-DB2E-490B-9F72-99A49FF029A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Mechanism of Toxicity</a:t>
            </a:r>
            <a:endParaRPr lang="en-US" sz="2800" dirty="0">
              <a:solidFill>
                <a:srgbClr val="0000FF"/>
              </a:solidFill>
            </a:endParaRPr>
          </a:p>
          <a:p>
            <a:pPr lvl="1"/>
            <a:r>
              <a:rPr lang="en-US" sz="2000" b="1" dirty="0"/>
              <a:t>Muscle: Plasma membrane disruption (ion channels?)</a:t>
            </a:r>
            <a:endParaRPr lang="en-US" sz="2000" b="1" dirty="0">
              <a:solidFill>
                <a:srgbClr val="FF0000"/>
              </a:solidFill>
            </a:endParaRPr>
          </a:p>
          <a:p>
            <a:pPr lvl="1"/>
            <a:r>
              <a:rPr lang="en-US" sz="2000" b="1" dirty="0"/>
              <a:t>Inhibition of ribonuclease synthesis – effects protein synthesis</a:t>
            </a:r>
          </a:p>
          <a:p>
            <a:pPr lvl="1"/>
            <a:r>
              <a:rPr lang="en-US" sz="2000" b="1" dirty="0"/>
              <a:t>Uncoupling of oxidative phosphorylation – decrease ATP</a:t>
            </a:r>
          </a:p>
          <a:p>
            <a:pPr lvl="1"/>
            <a:r>
              <a:rPr lang="en-US" sz="2000" b="1" dirty="0"/>
              <a:t>Adducts with acetyl-CoA  = 2,4-D-Ach</a:t>
            </a:r>
          </a:p>
          <a:p>
            <a:pPr marL="560070" indent="-285750"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0000FF"/>
                </a:solidFill>
              </a:rPr>
              <a:t>Treatment</a:t>
            </a:r>
          </a:p>
          <a:p>
            <a:pPr lvl="1" indent="342900"/>
            <a:r>
              <a:rPr lang="en-US" sz="1500" b="1" dirty="0"/>
              <a:t>No specific antidotes</a:t>
            </a:r>
          </a:p>
          <a:p>
            <a:pPr lvl="1" indent="342900"/>
            <a:r>
              <a:rPr lang="en-US" sz="1500" b="1" dirty="0"/>
              <a:t>Charcoal is effective in cattle for recent ingestion; monitor rumen atony.</a:t>
            </a:r>
          </a:p>
          <a:p>
            <a:pPr lvl="1" indent="342900"/>
            <a:r>
              <a:rPr lang="en-US" sz="1500" b="1" dirty="0"/>
              <a:t>Alkaline diuresis should enhance clearance.</a:t>
            </a:r>
          </a:p>
          <a:p>
            <a:pPr lvl="1"/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25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924-5FBF-4C4A-B0E3-61A3DCA9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BIPYRIDYLIUM- PARAQUAT</a:t>
            </a:r>
            <a:r>
              <a:rPr lang="en-US" sz="2000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5A3C1-39BE-4A0E-B446-06843E83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011DB-020D-4E5C-B3CD-BD08BC75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6BF00E-C817-45B6-8416-C2D8FEC20FD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indent="342900"/>
            <a:endParaRPr lang="en-US" dirty="0"/>
          </a:p>
          <a:p>
            <a:pPr indent="342900"/>
            <a:endParaRPr lang="en-US" dirty="0"/>
          </a:p>
          <a:p>
            <a:pPr indent="342900"/>
            <a:r>
              <a:rPr lang="en-US" sz="2800" dirty="0"/>
              <a:t>(1,1’-dimethyl-4,4’-bipyridyl)</a:t>
            </a:r>
          </a:p>
          <a:p>
            <a:pPr indent="342900"/>
            <a:r>
              <a:rPr lang="en-US" sz="2800" dirty="0"/>
              <a:t>Contact herbicide used as a </a:t>
            </a:r>
            <a:r>
              <a:rPr lang="en-US" sz="2800" dirty="0" err="1"/>
              <a:t>dessicant</a:t>
            </a:r>
            <a:r>
              <a:rPr lang="en-US" sz="2800" dirty="0"/>
              <a:t>, defoliant</a:t>
            </a:r>
          </a:p>
          <a:p>
            <a:pPr indent="342900"/>
            <a:r>
              <a:rPr lang="en-US" sz="2800" dirty="0"/>
              <a:t> Water soluble, </a:t>
            </a:r>
            <a:r>
              <a:rPr lang="en-US" sz="2800" dirty="0">
                <a:solidFill>
                  <a:srgbClr val="FF0000"/>
                </a:solidFill>
              </a:rPr>
              <a:t>binds to clay soils</a:t>
            </a:r>
            <a:r>
              <a:rPr lang="en-US" sz="2800" dirty="0"/>
              <a:t>.</a:t>
            </a:r>
          </a:p>
          <a:p>
            <a:pPr indent="342900"/>
            <a:r>
              <a:rPr lang="en-US" sz="2800" b="1" dirty="0"/>
              <a:t> </a:t>
            </a:r>
            <a:r>
              <a:rPr lang="en-US" sz="2800" b="1" dirty="0">
                <a:solidFill>
                  <a:srgbClr val="0000FF"/>
                </a:solidFill>
              </a:rPr>
              <a:t>Source</a:t>
            </a:r>
          </a:p>
          <a:p>
            <a:pPr lvl="1" indent="342900"/>
            <a:r>
              <a:rPr lang="en-US" sz="2500" dirty="0"/>
              <a:t>Commercial preparations: </a:t>
            </a:r>
            <a:r>
              <a:rPr lang="en-US" sz="2500" dirty="0" err="1"/>
              <a:t>Dextron</a:t>
            </a:r>
            <a:r>
              <a:rPr lang="en-US" sz="2500" dirty="0"/>
              <a:t> X, </a:t>
            </a:r>
            <a:r>
              <a:rPr lang="en-US" sz="2500" dirty="0" err="1"/>
              <a:t>Dextrone</a:t>
            </a:r>
            <a:r>
              <a:rPr lang="en-US" sz="2500" dirty="0"/>
              <a:t>, </a:t>
            </a:r>
            <a:r>
              <a:rPr lang="en-US" sz="2500" dirty="0" err="1"/>
              <a:t>Herbaxon</a:t>
            </a:r>
            <a:r>
              <a:rPr lang="en-US" sz="2500" dirty="0"/>
              <a:t>,	</a:t>
            </a:r>
            <a:r>
              <a:rPr lang="en-US" sz="2500" dirty="0" err="1"/>
              <a:t>Toxer</a:t>
            </a:r>
            <a:r>
              <a:rPr lang="en-US" sz="2500" dirty="0"/>
              <a:t>.</a:t>
            </a:r>
          </a:p>
          <a:p>
            <a:pPr indent="342900"/>
            <a:r>
              <a:rPr lang="en-US" sz="2800" b="1" dirty="0"/>
              <a:t>	</a:t>
            </a:r>
            <a:r>
              <a:rPr lang="en-US" sz="2800" dirty="0"/>
              <a:t>Concentrated forms for agriculture (5-20%solutions). 	Diluted forms for domestic use</a:t>
            </a:r>
            <a:r>
              <a:rPr lang="en-US" sz="2800" b="1" dirty="0"/>
              <a:t>.</a:t>
            </a:r>
          </a:p>
          <a:p>
            <a:pPr indent="342900"/>
            <a:r>
              <a:rPr lang="en-US" sz="2800" b="1" dirty="0">
                <a:solidFill>
                  <a:srgbClr val="0000FF"/>
                </a:solidFill>
              </a:rPr>
              <a:t>Exposure</a:t>
            </a:r>
          </a:p>
          <a:p>
            <a:pPr indent="342900"/>
            <a:r>
              <a:rPr lang="en-US" sz="2800" b="1" dirty="0"/>
              <a:t>	</a:t>
            </a:r>
            <a:r>
              <a:rPr lang="en-US" sz="2800" dirty="0"/>
              <a:t>Toxicity from agricultural application is unlikely.</a:t>
            </a:r>
          </a:p>
          <a:p>
            <a:pPr indent="342900"/>
            <a:r>
              <a:rPr lang="en-US" sz="2800" dirty="0"/>
              <a:t>	Livestock: consumption of concentrates or tank mixes.</a:t>
            </a:r>
          </a:p>
          <a:p>
            <a:pPr indent="342900"/>
            <a:r>
              <a:rPr lang="en-US" sz="2800" dirty="0"/>
              <a:t>	Canine: malicious poisoning.</a:t>
            </a:r>
          </a:p>
          <a:p>
            <a:endParaRPr lang="en-US" dirty="0"/>
          </a:p>
        </p:txBody>
      </p:sp>
      <p:pic>
        <p:nvPicPr>
          <p:cNvPr id="6" name="Picture 2" descr="http://upload.wikimedia.org/wikipedia/commons/thumb/7/73/Paraquat.svg/1397px-Paraquat.svg.png">
            <a:extLst>
              <a:ext uri="{FF2B5EF4-FFF2-40B4-BE49-F238E27FC236}">
                <a16:creationId xmlns:a16="http://schemas.microsoft.com/office/drawing/2014/main" id="{69AD9AEC-DECC-4398-A35A-39411BD55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051" y="1371600"/>
            <a:ext cx="2893219" cy="919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492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Text Box 2">
            <a:extLst>
              <a:ext uri="{FF2B5EF4-FFF2-40B4-BE49-F238E27FC236}">
                <a16:creationId xmlns:a16="http://schemas.microsoft.com/office/drawing/2014/main" id="{15BC737F-965C-429A-AD54-44D5F1B80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689871"/>
              </p:ext>
            </p:extLst>
          </p:nvPr>
        </p:nvGraphicFramePr>
        <p:xfrm>
          <a:off x="838200" y="609600"/>
          <a:ext cx="7140870" cy="5480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8F36-B4E1-4B87-B821-C2C9511B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BIPYRIDYLIUM- PARAQUAT</a:t>
            </a:r>
            <a:r>
              <a:rPr lang="en-US" sz="2000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25F03D-F16B-440D-861F-F1AE09AD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B4999-30E9-4BEC-ACBB-78BA8B5B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AE6E67-9140-4F87-9E78-32CD6CBFBB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indent="342900"/>
            <a:r>
              <a:rPr lang="en-US" sz="2800" b="1" dirty="0" err="1">
                <a:solidFill>
                  <a:srgbClr val="0000FF"/>
                </a:solidFill>
              </a:rPr>
              <a:t>Toxicodynamics</a:t>
            </a:r>
            <a:endParaRPr lang="en-US" sz="2800" b="1" dirty="0">
              <a:solidFill>
                <a:srgbClr val="0000FF"/>
              </a:solidFill>
            </a:endParaRPr>
          </a:p>
          <a:p>
            <a:pPr indent="342900"/>
            <a:endParaRPr lang="en-US" sz="2800" dirty="0">
              <a:solidFill>
                <a:srgbClr val="0000FF"/>
              </a:solidFill>
            </a:endParaRPr>
          </a:p>
          <a:p>
            <a:pPr indent="342900"/>
            <a:r>
              <a:rPr lang="en-US" sz="2800" b="1" dirty="0"/>
              <a:t>Limited absorption (~20%)</a:t>
            </a:r>
          </a:p>
          <a:p>
            <a:pPr indent="342900"/>
            <a:endParaRPr lang="en-US" sz="2800" b="1" dirty="0"/>
          </a:p>
          <a:p>
            <a:pPr indent="342900"/>
            <a:r>
              <a:rPr lang="en-US" sz="2800" b="1" dirty="0"/>
              <a:t>Excreted in urine as unmetabolized compound</a:t>
            </a:r>
          </a:p>
          <a:p>
            <a:pPr indent="342900"/>
            <a:endParaRPr lang="en-US" sz="2800" b="1" dirty="0"/>
          </a:p>
          <a:p>
            <a:pPr indent="342900"/>
            <a:r>
              <a:rPr lang="en-US" sz="2800" b="1" dirty="0">
                <a:solidFill>
                  <a:srgbClr val="FF0000"/>
                </a:solidFill>
              </a:rPr>
              <a:t>Concentrates in the pulmonary tissue </a:t>
            </a:r>
            <a:r>
              <a:rPr lang="en-US" sz="2800" b="1" dirty="0"/>
              <a:t>via the polyamine transporter system (</a:t>
            </a:r>
            <a:r>
              <a:rPr lang="en-US" sz="2800" b="1" dirty="0" err="1"/>
              <a:t>calveoli</a:t>
            </a:r>
            <a:r>
              <a:rPr lang="en-US" sz="2800" b="1" dirty="0"/>
              <a:t>-dependent)</a:t>
            </a:r>
          </a:p>
          <a:p>
            <a:pPr indent="342900"/>
            <a:r>
              <a:rPr lang="en-US" sz="2800" b="1" dirty="0"/>
              <a:t>	(</a:t>
            </a:r>
            <a:r>
              <a:rPr lang="en-US" sz="2800" b="1" u="sng" dirty="0"/>
              <a:t>10-fold greater than other organs</a:t>
            </a:r>
            <a:r>
              <a:rPr lang="en-US" sz="2800" b="1" dirty="0"/>
              <a:t>)</a:t>
            </a:r>
          </a:p>
          <a:p>
            <a:pPr indent="342900"/>
            <a:endParaRPr lang="en-US" sz="2800" b="1" dirty="0"/>
          </a:p>
          <a:p>
            <a:pPr indent="342900"/>
            <a:r>
              <a:rPr lang="en-US" sz="2800" b="1" dirty="0">
                <a:solidFill>
                  <a:srgbClr val="0000FF"/>
                </a:solidFill>
              </a:rPr>
              <a:t>Toxicity</a:t>
            </a:r>
            <a:endParaRPr lang="en-US" sz="2800" dirty="0">
              <a:solidFill>
                <a:srgbClr val="0000FF"/>
              </a:solidFill>
            </a:endParaRPr>
          </a:p>
          <a:p>
            <a:pPr indent="342900"/>
            <a:r>
              <a:rPr lang="en-US" sz="2800" b="1" dirty="0"/>
              <a:t>25-75 mg/kg in cats, dogs, pigs, sheep, cattle and humans</a:t>
            </a:r>
          </a:p>
          <a:p>
            <a:pPr indent="342900"/>
            <a:r>
              <a:rPr lang="en-US" sz="2800" b="1" dirty="0"/>
              <a:t>100 mg/kg in laboratory rats</a:t>
            </a:r>
          </a:p>
          <a:p>
            <a:endParaRPr lang="en-US" dirty="0"/>
          </a:p>
        </p:txBody>
      </p:sp>
      <p:pic>
        <p:nvPicPr>
          <p:cNvPr id="6" name="Picture 5" descr="01080105">
            <a:extLst>
              <a:ext uri="{FF2B5EF4-FFF2-40B4-BE49-F238E27FC236}">
                <a16:creationId xmlns:a16="http://schemas.microsoft.com/office/drawing/2014/main" id="{F847A44F-45EA-4E20-93A9-E6811CF05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456777"/>
            <a:ext cx="5334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243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32E8A-B824-4CFF-B42D-076C357C1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BIPYRIDYLIUM- PARAQUAT</a:t>
            </a:r>
            <a:r>
              <a:rPr lang="en-US" sz="2000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CA4FA-4F45-45CF-AAB8-C3A7066D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BB1AB-4652-4B73-B428-EB1AB220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E3D97E-7FD9-4C3D-937A-F4B78972605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Pathology</a:t>
            </a:r>
            <a:endParaRPr lang="en-US" sz="3200" dirty="0">
              <a:solidFill>
                <a:srgbClr val="0000FF"/>
              </a:solidFill>
            </a:endParaRPr>
          </a:p>
          <a:p>
            <a:r>
              <a:rPr lang="en-US" sz="2800" u="sng" dirty="0"/>
              <a:t>Acute toxicosis</a:t>
            </a:r>
            <a:endParaRPr lang="en-US" sz="2800" dirty="0"/>
          </a:p>
          <a:p>
            <a:r>
              <a:rPr lang="en-US" sz="2800" dirty="0"/>
              <a:t>Early -  vomiting, GI irritation, diarrhea. High doses: ataxia, seizure</a:t>
            </a:r>
          </a:p>
          <a:p>
            <a:endParaRPr lang="en-US" sz="2800" dirty="0"/>
          </a:p>
          <a:p>
            <a:r>
              <a:rPr lang="en-US" sz="2800" dirty="0"/>
              <a:t>2-3 days – development of renal failure, hepatocellular necrosis. </a:t>
            </a:r>
          </a:p>
          <a:p>
            <a:pPr lvl="1"/>
            <a:r>
              <a:rPr lang="en-US" sz="2500" dirty="0"/>
              <a:t> </a:t>
            </a:r>
            <a:r>
              <a:rPr lang="en-US" sz="2500" u="sng" dirty="0"/>
              <a:t>Renal injury usually reverses </a:t>
            </a:r>
            <a:r>
              <a:rPr lang="en-US" sz="2500" dirty="0"/>
              <a:t>and function is recovered.</a:t>
            </a:r>
          </a:p>
          <a:p>
            <a:endParaRPr lang="en-US" sz="2800" dirty="0"/>
          </a:p>
          <a:p>
            <a:r>
              <a:rPr lang="en-US" sz="2800" dirty="0"/>
              <a:t>2-7 days – Pulmonary edema, severe </a:t>
            </a:r>
            <a:r>
              <a:rPr lang="en-US" sz="2800" u="sng" dirty="0"/>
              <a:t>respiratory distress</a:t>
            </a:r>
            <a:r>
              <a:rPr lang="en-US" sz="2800" dirty="0"/>
              <a:t>. </a:t>
            </a:r>
          </a:p>
          <a:p>
            <a:pPr lvl="1"/>
            <a:r>
              <a:rPr lang="en-US" sz="2500" dirty="0"/>
              <a:t>Delayed development of </a:t>
            </a:r>
            <a:r>
              <a:rPr lang="en-US" sz="2500" u="sng" dirty="0"/>
              <a:t>pulmonary fibrosis</a:t>
            </a:r>
            <a:r>
              <a:rPr lang="en-US" sz="2500" dirty="0"/>
              <a:t>. </a:t>
            </a:r>
          </a:p>
          <a:p>
            <a:pPr lvl="1"/>
            <a:r>
              <a:rPr lang="en-US" sz="2500" dirty="0"/>
              <a:t> </a:t>
            </a:r>
            <a:r>
              <a:rPr lang="en-US" sz="2500" u="sng" dirty="0"/>
              <a:t>Death within 8 days</a:t>
            </a:r>
          </a:p>
          <a:p>
            <a:endParaRPr lang="en-US" sz="2800" dirty="0"/>
          </a:p>
          <a:p>
            <a:r>
              <a:rPr lang="en-US" sz="2800" u="sng" dirty="0"/>
              <a:t>Chronic toxicosis</a:t>
            </a:r>
            <a:endParaRPr lang="en-US" sz="2800" dirty="0"/>
          </a:p>
          <a:p>
            <a:pPr lvl="1"/>
            <a:r>
              <a:rPr lang="en-US" sz="2500" dirty="0"/>
              <a:t> Mild(</a:t>
            </a:r>
            <a:r>
              <a:rPr lang="en-US" sz="2500" dirty="0" err="1"/>
              <a:t>er</a:t>
            </a:r>
            <a:r>
              <a:rPr lang="en-US" sz="2500" dirty="0"/>
              <a:t>) alveolar cell injury (type I cells); hyperplasia of type II cells</a:t>
            </a:r>
          </a:p>
          <a:p>
            <a:pPr lvl="1"/>
            <a:r>
              <a:rPr lang="en-US" sz="2500" dirty="0"/>
              <a:t> Delayed development of pulmonary fibrosis</a:t>
            </a:r>
          </a:p>
          <a:p>
            <a:endParaRPr lang="en-US" dirty="0"/>
          </a:p>
        </p:txBody>
      </p:sp>
      <p:pic>
        <p:nvPicPr>
          <p:cNvPr id="6" name="Picture 5" descr="01080105">
            <a:extLst>
              <a:ext uri="{FF2B5EF4-FFF2-40B4-BE49-F238E27FC236}">
                <a16:creationId xmlns:a16="http://schemas.microsoft.com/office/drawing/2014/main" id="{35810AB7-01FE-4050-AEB7-DF0272EAF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456777"/>
            <a:ext cx="5334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5900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40ADC-79A2-494A-A7DF-466F58A1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BIPYRIDYLIUM- PARAQUAT</a:t>
            </a:r>
            <a:r>
              <a:rPr lang="en-US" sz="2000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BDD910-0691-4881-9715-27D7ECEBC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55585-9C54-49C5-9128-5D986A97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0EBAE2-0860-408C-9C42-BE3E0D4C60C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Treatments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/>
              <a:t>Detoxification</a:t>
            </a:r>
          </a:p>
          <a:p>
            <a:r>
              <a:rPr lang="en-US" sz="2800" dirty="0"/>
              <a:t>Emetics- early</a:t>
            </a:r>
          </a:p>
          <a:p>
            <a:r>
              <a:rPr lang="en-US" sz="2800" dirty="0"/>
              <a:t>Bentonite, Fuller’s Earth – clay absorption</a:t>
            </a:r>
          </a:p>
          <a:p>
            <a:r>
              <a:rPr lang="en-US" sz="2800" dirty="0"/>
              <a:t>Supportive Therapy</a:t>
            </a:r>
          </a:p>
          <a:p>
            <a:pPr lvl="1"/>
            <a:r>
              <a:rPr lang="en-US" sz="2500" dirty="0"/>
              <a:t>Assisted ventilation.  </a:t>
            </a:r>
            <a:r>
              <a:rPr lang="en-US" sz="2500" dirty="0">
                <a:solidFill>
                  <a:srgbClr val="FF0000"/>
                </a:solidFill>
              </a:rPr>
              <a:t>Oxygen is contraindicated</a:t>
            </a:r>
            <a:r>
              <a:rPr lang="en-US" sz="2500" b="1" dirty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  <p:pic>
        <p:nvPicPr>
          <p:cNvPr id="6" name="Picture 5" descr="01080105">
            <a:extLst>
              <a:ext uri="{FF2B5EF4-FFF2-40B4-BE49-F238E27FC236}">
                <a16:creationId xmlns:a16="http://schemas.microsoft.com/office/drawing/2014/main" id="{66A6B3EE-C642-41ED-8B82-1EB7E4076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456777"/>
            <a:ext cx="5334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4453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359BB-02B4-44F3-B68B-3288E36C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Carbamates</a:t>
            </a:r>
            <a:r>
              <a:rPr lang="en-US" b="1" dirty="0"/>
              <a:t> (</a:t>
            </a:r>
            <a:r>
              <a:rPr lang="en-US" b="1" dirty="0" err="1"/>
              <a:t>chloropropham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8857B5-6C4B-4BBD-87DA-71CBC16F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9CFBC-EAC2-4581-94C2-CB5FED31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501604-713A-4644-8A9E-F9C9F662F49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indent="342900"/>
            <a:r>
              <a:rPr lang="en-US" sz="2000" dirty="0" err="1"/>
              <a:t>Asulum</a:t>
            </a:r>
            <a:r>
              <a:rPr lang="en-US" sz="2000" dirty="0"/>
              <a:t>, </a:t>
            </a:r>
            <a:r>
              <a:rPr lang="en-US" sz="2000" dirty="0" err="1"/>
              <a:t>Asulox</a:t>
            </a:r>
            <a:endParaRPr lang="en-US" sz="2000" dirty="0"/>
          </a:p>
          <a:p>
            <a:pPr indent="342900"/>
            <a:r>
              <a:rPr lang="en-US" sz="2000" dirty="0"/>
              <a:t>Herbicide preparations are </a:t>
            </a:r>
            <a:r>
              <a:rPr lang="en-US" sz="2000" u="sng" dirty="0"/>
              <a:t>less toxic</a:t>
            </a:r>
            <a:r>
              <a:rPr lang="en-US" sz="2000" dirty="0"/>
              <a:t> than </a:t>
            </a:r>
          </a:p>
          <a:p>
            <a:pPr indent="342900"/>
            <a:r>
              <a:rPr lang="en-US" sz="2000" dirty="0"/>
              <a:t>carbamates used in insecticides</a:t>
            </a:r>
          </a:p>
          <a:p>
            <a:pPr indent="342900"/>
            <a:r>
              <a:rPr lang="en-US" sz="2000" dirty="0"/>
              <a:t>Inhibits acetylcholinesterase (enhances cholinergic pathways) </a:t>
            </a:r>
            <a:r>
              <a:rPr lang="en-US" sz="2000" i="1" dirty="0"/>
              <a:t>(see Insecticide )</a:t>
            </a:r>
          </a:p>
          <a:p>
            <a:pPr indent="342900"/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 descr="01080105">
            <a:extLst>
              <a:ext uri="{FF2B5EF4-FFF2-40B4-BE49-F238E27FC236}">
                <a16:creationId xmlns:a16="http://schemas.microsoft.com/office/drawing/2014/main" id="{AF5612BA-9541-41B6-910B-5BFE78ACE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456777"/>
            <a:ext cx="5334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8089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6E3EA-062A-4DA2-983C-01811EEC8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Triazines </a:t>
            </a:r>
            <a:r>
              <a:rPr lang="en-US" b="1" dirty="0"/>
              <a:t>(Atrazine)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6840BC-BEF8-43A2-8CED-FD8EC7FB9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90DFA-C504-44E4-BE2E-7B8EC5E2D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E71856-5736-4A27-86ED-74A6EE983C2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342900"/>
            <a:r>
              <a:rPr lang="en-US" sz="2400" dirty="0"/>
              <a:t>heavy use agriculturally in Midwest</a:t>
            </a:r>
          </a:p>
          <a:p>
            <a:pPr indent="342900"/>
            <a:r>
              <a:rPr lang="en-US" sz="2400" dirty="0">
                <a:cs typeface="Times New Roman" pitchFamily="18" charset="0"/>
              </a:rPr>
              <a:t>domestic use in some Scotts Weed ‘N Feed products.</a:t>
            </a:r>
          </a:p>
          <a:p>
            <a:pPr indent="342900"/>
            <a:r>
              <a:rPr lang="en-US" sz="2400" dirty="0"/>
              <a:t>Plants: Blocks photosynthetic pathways</a:t>
            </a:r>
          </a:p>
          <a:p>
            <a:pPr indent="342900"/>
            <a:r>
              <a:rPr lang="en-US" sz="2400" dirty="0"/>
              <a:t>Mammals: Attenuates LH surge;</a:t>
            </a:r>
          </a:p>
          <a:p>
            <a:pPr indent="342900"/>
            <a:r>
              <a:rPr lang="en-US" sz="2400" dirty="0"/>
              <a:t>disrupts cyclicity, delayed puberty, altered lactation, 	pregnancy loss </a:t>
            </a:r>
          </a:p>
          <a:p>
            <a:pPr indent="342900"/>
            <a:r>
              <a:rPr lang="en-US" sz="2400" dirty="0"/>
              <a:t>Relatively toxic to ruminants</a:t>
            </a:r>
            <a:r>
              <a:rPr lang="en-US" sz="2400" dirty="0">
                <a:cs typeface="Times New Roman" pitchFamily="18" charset="0"/>
              </a:rPr>
              <a:t>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6" name="Picture 5" descr="01080105">
            <a:extLst>
              <a:ext uri="{FF2B5EF4-FFF2-40B4-BE49-F238E27FC236}">
                <a16:creationId xmlns:a16="http://schemas.microsoft.com/office/drawing/2014/main" id="{46FD6F55-B24B-44E2-B6CC-4AB9F1882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456777"/>
            <a:ext cx="5334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968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841EB-0C36-4004-A5EE-FBF8C678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Glyphosate</a:t>
            </a:r>
            <a:r>
              <a:rPr lang="en-US" b="1" dirty="0"/>
              <a:t> (ROUNDUP)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632BC6-1DBF-4DC1-9101-AF5B742F1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D0264-1DA2-43B8-B119-5637A044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3DCC0A-8897-4BE3-AF5F-AFFF4CE9235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indent="342900"/>
            <a:r>
              <a:rPr lang="en-US" sz="2800" dirty="0"/>
              <a:t>n-(</a:t>
            </a:r>
            <a:r>
              <a:rPr lang="en-US" sz="2800" dirty="0" err="1"/>
              <a:t>phosphonomethyl</a:t>
            </a:r>
            <a:r>
              <a:rPr lang="en-US" sz="2800" dirty="0"/>
              <a:t>) glycine</a:t>
            </a:r>
          </a:p>
          <a:p>
            <a:pPr indent="342900"/>
            <a:r>
              <a:rPr lang="en-US" sz="2800" dirty="0"/>
              <a:t>Second most used herbicide in domestic, public, and agriculture 	environments.</a:t>
            </a:r>
          </a:p>
          <a:p>
            <a:pPr indent="342900"/>
            <a:r>
              <a:rPr lang="en-US" sz="2800" dirty="0"/>
              <a:t>Wide margin of safety; mild intoxication has been reported in pets.</a:t>
            </a:r>
          </a:p>
          <a:p>
            <a:pPr indent="342900"/>
            <a:r>
              <a:rPr lang="en-US" sz="2800" dirty="0"/>
              <a:t>Toxicity related to: surfactant (15%v/v): fluid and electrolyte 	loss.</a:t>
            </a:r>
          </a:p>
          <a:p>
            <a:pPr indent="342900"/>
            <a:r>
              <a:rPr lang="en-US" sz="2800" dirty="0">
                <a:solidFill>
                  <a:srgbClr val="FF0000"/>
                </a:solidFill>
              </a:rPr>
              <a:t>Ocular irritant, contact dermatitis</a:t>
            </a:r>
          </a:p>
          <a:p>
            <a:r>
              <a:rPr lang="en-US" sz="2800" dirty="0"/>
              <a:t>Polyethoxylated </a:t>
            </a:r>
            <a:r>
              <a:rPr lang="en-US" sz="2800" dirty="0" err="1"/>
              <a:t>tallowamine</a:t>
            </a:r>
            <a:r>
              <a:rPr lang="en-US" sz="2800" dirty="0"/>
              <a:t> (organic surfactant)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in vitro cytotoxicity</a:t>
            </a:r>
          </a:p>
          <a:p>
            <a:r>
              <a:rPr lang="en-US" sz="2800" dirty="0"/>
              <a:t>LD50:  5,000 mg/kg for rats</a:t>
            </a:r>
          </a:p>
          <a:p>
            <a:r>
              <a:rPr lang="en-US" sz="2800" dirty="0"/>
              <a:t>          10,000 mg/kg in mice </a:t>
            </a:r>
          </a:p>
          <a:p>
            <a:r>
              <a:rPr lang="en-US" sz="2800" dirty="0"/>
              <a:t>            3,530 mg/kg in goats. </a:t>
            </a:r>
          </a:p>
          <a:p>
            <a:r>
              <a:rPr lang="en-US" sz="2800" dirty="0"/>
              <a:t>Acute dermal LD</a:t>
            </a:r>
            <a:r>
              <a:rPr lang="en-US" sz="2800" baseline="-25000" dirty="0"/>
              <a:t>50</a:t>
            </a:r>
            <a:r>
              <a:rPr lang="en-US" sz="2800" dirty="0"/>
              <a:t> in rabbits &gt; 2,000 mg/kg.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7" descr="roundup">
            <a:extLst>
              <a:ext uri="{FF2B5EF4-FFF2-40B4-BE49-F238E27FC236}">
                <a16:creationId xmlns:a16="http://schemas.microsoft.com/office/drawing/2014/main" id="{4AC88233-F543-465B-8E8A-210956F81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8400" y="4006908"/>
            <a:ext cx="1143000" cy="2324042"/>
          </a:xfrm>
          <a:prstGeom prst="rect">
            <a:avLst/>
          </a:prstGeom>
          <a:noFill/>
        </p:spPr>
      </p:pic>
      <p:pic>
        <p:nvPicPr>
          <p:cNvPr id="8" name="Picture 7" descr="01080105">
            <a:extLst>
              <a:ext uri="{FF2B5EF4-FFF2-40B4-BE49-F238E27FC236}">
                <a16:creationId xmlns:a16="http://schemas.microsoft.com/office/drawing/2014/main" id="{CC03617A-157A-4ED8-A059-FFB8086D8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456777"/>
            <a:ext cx="5334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4415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428751" y="1028701"/>
            <a:ext cx="1250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FF"/>
                </a:solidFill>
              </a:rPr>
              <a:t>Herbicides</a:t>
            </a:r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1371600" y="1371600"/>
            <a:ext cx="6229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35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257300" y="2523532"/>
            <a:ext cx="66294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42900"/>
            <a:endParaRPr lang="en-US" sz="1350" b="1" dirty="0">
              <a:solidFill>
                <a:srgbClr val="0000FF"/>
              </a:solidFill>
            </a:endParaRPr>
          </a:p>
          <a:p>
            <a:pPr indent="342900" eaLnBrk="0" hangingPunct="0"/>
            <a:endParaRPr lang="en-US" sz="1350" b="1" dirty="0"/>
          </a:p>
        </p:txBody>
      </p:sp>
      <p:sp>
        <p:nvSpPr>
          <p:cNvPr id="8" name="Rectangle 7"/>
          <p:cNvSpPr/>
          <p:nvPr/>
        </p:nvSpPr>
        <p:spPr>
          <a:xfrm>
            <a:off x="2000251" y="3972953"/>
            <a:ext cx="11079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/>
              <a:t>	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000250" y="941658"/>
            <a:ext cx="5314950" cy="1143000"/>
          </a:xfrm>
          <a:prstGeom prst="rect">
            <a:avLst/>
          </a:prstGeom>
          <a:solidFill>
            <a:schemeClr val="bg1"/>
          </a:solidFill>
          <a:ln w="101600" cmpd="tri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08089" y="1036909"/>
            <a:ext cx="313258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dirty="0">
                <a:solidFill>
                  <a:srgbClr val="FF0000"/>
                </a:solidFill>
              </a:rPr>
              <a:t>Rodenticides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078521" y="3086101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1350">
              <a:latin typeface="Times New Roman" pitchFamily="18" charset="0"/>
            </a:endParaRPr>
          </a:p>
        </p:txBody>
      </p:sp>
      <p:pic>
        <p:nvPicPr>
          <p:cNvPr id="36866" name="Picture 2" descr="http://marksprikbord.files.wordpress.com/2014/02/rat-on-c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362200"/>
            <a:ext cx="3750469" cy="307181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143000" y="857250"/>
            <a:ext cx="6858000" cy="4572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 b="1" i="1">
              <a:latin typeface="Arial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391228" y="867907"/>
            <a:ext cx="199125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Rodenticides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1650" y="1943100"/>
            <a:ext cx="3577069" cy="2959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US" dirty="0"/>
              <a:t>Exposure Risks – General</a:t>
            </a:r>
          </a:p>
          <a:p>
            <a:pPr>
              <a:lnSpc>
                <a:spcPct val="105000"/>
              </a:lnSpc>
            </a:pPr>
            <a:r>
              <a:rPr lang="en-US" dirty="0"/>
              <a:t>Rodenticides of Veterinary Concern:</a:t>
            </a:r>
          </a:p>
          <a:p>
            <a:pPr>
              <a:lnSpc>
                <a:spcPct val="105000"/>
              </a:lnSpc>
            </a:pPr>
            <a:r>
              <a:rPr lang="en-US" dirty="0"/>
              <a:t>	</a:t>
            </a:r>
            <a:r>
              <a:rPr lang="en-US" dirty="0" err="1"/>
              <a:t>Bromethalin</a:t>
            </a:r>
            <a:endParaRPr lang="en-US" dirty="0"/>
          </a:p>
          <a:p>
            <a:pPr>
              <a:lnSpc>
                <a:spcPct val="105000"/>
              </a:lnSpc>
            </a:pPr>
            <a:r>
              <a:rPr lang="en-US" dirty="0"/>
              <a:t>	Anticoagulants</a:t>
            </a:r>
          </a:p>
          <a:p>
            <a:pPr>
              <a:lnSpc>
                <a:spcPct val="105000"/>
              </a:lnSpc>
            </a:pPr>
            <a:r>
              <a:rPr lang="en-US" dirty="0"/>
              <a:t>	</a:t>
            </a:r>
            <a:r>
              <a:rPr lang="en-US" dirty="0" err="1"/>
              <a:t>Cholcalciferol</a:t>
            </a:r>
            <a:r>
              <a:rPr lang="en-US" dirty="0"/>
              <a:t> (Vitamin D)</a:t>
            </a:r>
          </a:p>
          <a:p>
            <a:pPr>
              <a:lnSpc>
                <a:spcPct val="105000"/>
              </a:lnSpc>
            </a:pPr>
            <a:r>
              <a:rPr lang="en-US" dirty="0"/>
              <a:t>	Metal Phosphides</a:t>
            </a:r>
          </a:p>
          <a:p>
            <a:pPr>
              <a:lnSpc>
                <a:spcPct val="105000"/>
              </a:lnSpc>
            </a:pPr>
            <a:r>
              <a:rPr lang="en-US" dirty="0"/>
              <a:t>	Strychnine</a:t>
            </a:r>
          </a:p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4651" y="4057651"/>
            <a:ext cx="1650067" cy="951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350" dirty="0"/>
              <a:t>Sources</a:t>
            </a:r>
          </a:p>
          <a:p>
            <a:pPr>
              <a:lnSpc>
                <a:spcPct val="105000"/>
              </a:lnSpc>
            </a:pPr>
            <a:r>
              <a:rPr lang="en-US" sz="1350" dirty="0" err="1">
                <a:solidFill>
                  <a:srgbClr val="FF0000"/>
                </a:solidFill>
              </a:rPr>
              <a:t>Toxicodynamics</a:t>
            </a:r>
            <a:endParaRPr lang="en-US" sz="1350" dirty="0">
              <a:solidFill>
                <a:srgbClr val="FF0000"/>
              </a:solidFill>
            </a:endParaRPr>
          </a:p>
          <a:p>
            <a:pPr>
              <a:lnSpc>
                <a:spcPct val="105000"/>
              </a:lnSpc>
            </a:pPr>
            <a:r>
              <a:rPr lang="en-US" sz="1350" dirty="0">
                <a:solidFill>
                  <a:srgbClr val="FF0000"/>
                </a:solidFill>
              </a:rPr>
              <a:t>Symptoms/Pathology</a:t>
            </a:r>
          </a:p>
          <a:p>
            <a:pPr>
              <a:lnSpc>
                <a:spcPct val="105000"/>
              </a:lnSpc>
            </a:pPr>
            <a:r>
              <a:rPr lang="en-US" sz="1350" dirty="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0451" y="1466199"/>
            <a:ext cx="13019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OUTLINE</a:t>
            </a:r>
          </a:p>
        </p:txBody>
      </p:sp>
      <p:pic>
        <p:nvPicPr>
          <p:cNvPr id="7" name="Picture 7" descr="ra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1" y="3314701"/>
            <a:ext cx="1983971" cy="1983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2692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143000" y="857250"/>
            <a:ext cx="6858000" cy="4572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 b="1" i="1">
              <a:latin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3028" y="1722991"/>
            <a:ext cx="6722435" cy="343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/>
            <a:r>
              <a:rPr lang="en-US" sz="1500" dirty="0">
                <a:solidFill>
                  <a:srgbClr val="009900"/>
                </a:solidFill>
              </a:rPr>
              <a:t>Introduction</a:t>
            </a:r>
          </a:p>
          <a:p>
            <a:pPr indent="342900"/>
            <a:r>
              <a:rPr lang="en-US" sz="1350" dirty="0">
                <a:solidFill>
                  <a:srgbClr val="009900"/>
                </a:solidFill>
              </a:rPr>
              <a:t>Sources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	Pastes and Pellets - formulated to be attractive and palatable for direct ingestion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	Tracking Powders – placed in high traffic areas,    consumed when grooming.</a:t>
            </a:r>
          </a:p>
          <a:p>
            <a:pPr indent="342900"/>
            <a:r>
              <a:rPr lang="en-US" sz="1350" dirty="0"/>
              <a:t>	</a:t>
            </a:r>
          </a:p>
          <a:p>
            <a:pPr indent="342900"/>
            <a:r>
              <a:rPr lang="en-US" sz="1350" dirty="0">
                <a:solidFill>
                  <a:srgbClr val="009900"/>
                </a:solidFill>
              </a:rPr>
              <a:t>Exposure</a:t>
            </a:r>
          </a:p>
          <a:p>
            <a:pPr indent="342900"/>
            <a:r>
              <a:rPr lang="en-US" sz="1350" dirty="0"/>
              <a:t>	Ignoring safety precautions</a:t>
            </a:r>
          </a:p>
          <a:p>
            <a:pPr indent="342900"/>
            <a:r>
              <a:rPr lang="en-US" sz="1350" dirty="0"/>
              <a:t>	Heavy use in place in good rodent control practice</a:t>
            </a:r>
          </a:p>
          <a:p>
            <a:pPr indent="342900"/>
            <a:r>
              <a:rPr lang="en-US" sz="1350" dirty="0"/>
              <a:t>	Malicious poisoning</a:t>
            </a:r>
          </a:p>
          <a:p>
            <a:pPr indent="342900"/>
            <a:endParaRPr lang="en-US" sz="1350" dirty="0"/>
          </a:p>
          <a:p>
            <a:pPr indent="342900"/>
            <a:r>
              <a:rPr lang="en-US" sz="1350" dirty="0">
                <a:solidFill>
                  <a:srgbClr val="009900"/>
                </a:solidFill>
              </a:rPr>
              <a:t>Risk of </a:t>
            </a:r>
            <a:r>
              <a:rPr lang="en-US" sz="1350" dirty="0" err="1">
                <a:solidFill>
                  <a:srgbClr val="009900"/>
                </a:solidFill>
              </a:rPr>
              <a:t>Toxicosis</a:t>
            </a:r>
            <a:r>
              <a:rPr lang="en-US" sz="1350" dirty="0"/>
              <a:t> </a:t>
            </a:r>
          </a:p>
          <a:p>
            <a:pPr indent="342900"/>
            <a:r>
              <a:rPr lang="en-US" sz="1350" dirty="0"/>
              <a:t>	Accessibility to pets, livestock, and wildlife</a:t>
            </a:r>
          </a:p>
          <a:p>
            <a:pPr indent="342900"/>
            <a:r>
              <a:rPr lang="en-US" sz="1350" dirty="0"/>
              <a:t>	Dogs: 5th most common intoxication; estimated 20% of  exposures are toxic</a:t>
            </a:r>
          </a:p>
          <a:p>
            <a:pPr indent="342900"/>
            <a:r>
              <a:rPr lang="en-US" sz="1350" dirty="0"/>
              <a:t>	Cats: rarely reported; difference in exposure rates? </a:t>
            </a:r>
          </a:p>
          <a:p>
            <a:pPr indent="342900"/>
            <a:r>
              <a:rPr lang="en-US" sz="1350" dirty="0"/>
              <a:t>	Livestock: Rare; controlled exposure environment.</a:t>
            </a:r>
          </a:p>
          <a:p>
            <a:pPr indent="342900"/>
            <a:r>
              <a:rPr lang="en-US" sz="1350" dirty="0"/>
              <a:t>	Wildlife: Secondary exposure</a:t>
            </a:r>
          </a:p>
        </p:txBody>
      </p:sp>
      <p:pic>
        <p:nvPicPr>
          <p:cNvPr id="4103" name="Picture 7" descr="ra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936" y="1352655"/>
            <a:ext cx="1657350" cy="1657350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391228" y="867907"/>
            <a:ext cx="199125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Rodenticides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85DE-8A18-4454-962D-6E247236F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Insecticidal Chemical Overexposure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23CEC3-A84B-484D-B6B3-1361006B0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B7C42-0AAB-4020-8016-FBDAA062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70BA68-043F-4E12-86FA-7C081693A75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Accidental overexposure when applied to crops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Accidental exposure when mixed with  animal feed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Accidental use of plant formulation rather than animal formulation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Accidental exposure following improper storage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Accidental overexposure when used medicinally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32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257300" y="1621076"/>
            <a:ext cx="3943350" cy="182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sz="1350" dirty="0"/>
              <a:t> Developed in 1980s : Vengeance,</a:t>
            </a:r>
          </a:p>
          <a:p>
            <a:r>
              <a:rPr lang="en-US" sz="1350" dirty="0"/>
              <a:t>	      Hotshot,  Sudden Death, Assault</a:t>
            </a:r>
          </a:p>
          <a:p>
            <a:endParaRPr lang="en-US" sz="1350" dirty="0"/>
          </a:p>
          <a:p>
            <a:r>
              <a:rPr lang="en-US" sz="1350" dirty="0"/>
              <a:t>Highly popular since 2014. Used to be the 3</a:t>
            </a:r>
            <a:r>
              <a:rPr lang="en-US" sz="1350" baseline="30000" dirty="0"/>
              <a:t>rd</a:t>
            </a:r>
            <a:r>
              <a:rPr lang="en-US" sz="1350" dirty="0"/>
              <a:t> or 4</a:t>
            </a:r>
            <a:r>
              <a:rPr lang="en-US" sz="1350" baseline="30000" dirty="0"/>
              <a:t>th</a:t>
            </a:r>
            <a:r>
              <a:rPr lang="en-US" sz="1350" dirty="0"/>
              <a:t> most commonly used rodenticide</a:t>
            </a:r>
          </a:p>
          <a:p>
            <a:r>
              <a:rPr lang="en-US" sz="1350" dirty="0"/>
              <a:t>Exposures: accidental ingestion by dogs and cats</a:t>
            </a:r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371600" y="3496475"/>
            <a:ext cx="4972050" cy="140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Toxicodynamics</a:t>
            </a:r>
            <a:r>
              <a:rPr lang="en-US" sz="1350" dirty="0"/>
              <a:t> </a:t>
            </a:r>
          </a:p>
          <a:p>
            <a:r>
              <a:rPr lang="en-US" sz="1350" dirty="0"/>
              <a:t>Rapid absorption from GI </a:t>
            </a:r>
          </a:p>
          <a:p>
            <a:r>
              <a:rPr lang="en-US" sz="1350" dirty="0" err="1"/>
              <a:t>Lipophilic</a:t>
            </a:r>
            <a:r>
              <a:rPr lang="en-US" sz="1350" dirty="0"/>
              <a:t>, localizes to fat, brain				    Metabolism: to </a:t>
            </a:r>
            <a:r>
              <a:rPr lang="en-US" sz="1350" dirty="0" err="1"/>
              <a:t>desmethyl</a:t>
            </a:r>
            <a:r>
              <a:rPr lang="en-US" sz="1350" dirty="0"/>
              <a:t> </a:t>
            </a:r>
            <a:r>
              <a:rPr lang="en-US" sz="1350" dirty="0" err="1"/>
              <a:t>bromethalin</a:t>
            </a:r>
            <a:endParaRPr lang="en-US" sz="1350" dirty="0"/>
          </a:p>
          <a:p>
            <a:r>
              <a:rPr lang="en-US" sz="1350" dirty="0"/>
              <a:t> 		</a:t>
            </a:r>
          </a:p>
          <a:p>
            <a:r>
              <a:rPr lang="en-US" sz="1350" dirty="0"/>
              <a:t>     </a:t>
            </a:r>
            <a:r>
              <a:rPr lang="en-US" sz="1350" dirty="0" err="1"/>
              <a:t>desmethy</a:t>
            </a:r>
            <a:r>
              <a:rPr lang="en-US" sz="1350" dirty="0"/>
              <a:t> </a:t>
            </a:r>
            <a:r>
              <a:rPr lang="en-US" sz="1350" dirty="0" err="1"/>
              <a:t>bromethalin</a:t>
            </a:r>
            <a:r>
              <a:rPr lang="en-US" sz="1350" dirty="0"/>
              <a:t> &gt;&gt; </a:t>
            </a:r>
            <a:r>
              <a:rPr lang="en-US" sz="1350" dirty="0" err="1"/>
              <a:t>bromethalin</a:t>
            </a:r>
            <a:endParaRPr lang="en-US" sz="1350" dirty="0"/>
          </a:p>
        </p:txBody>
      </p:sp>
      <p:pic>
        <p:nvPicPr>
          <p:cNvPr id="30727" name="Picture 7" descr="brome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9256" y="1436475"/>
            <a:ext cx="2938682" cy="1943100"/>
          </a:xfrm>
          <a:prstGeom prst="rect">
            <a:avLst/>
          </a:prstGeom>
          <a:noFill/>
        </p:spPr>
      </p:pic>
      <p:pic>
        <p:nvPicPr>
          <p:cNvPr id="5122" name="Picture 2" descr="http://ecx.images-amazon.com/images/I/91Uhs8XtepL._SL15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506152"/>
            <a:ext cx="2571750" cy="249459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 bwMode="auto">
          <a:xfrm>
            <a:off x="1125566" y="857251"/>
            <a:ext cx="6875435" cy="46834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indent="342900"/>
            <a:r>
              <a:rPr lang="en-US" sz="1950" dirty="0">
                <a:solidFill>
                  <a:schemeClr val="bg1"/>
                </a:solidFill>
                <a:cs typeface="Times New Roman" pitchFamily="18" charset="0"/>
              </a:rPr>
              <a:t>                           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BROMETHALIN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ra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650" y="1428750"/>
            <a:ext cx="1657350" cy="1657350"/>
          </a:xfrm>
          <a:prstGeom prst="rect">
            <a:avLst/>
          </a:prstGeom>
          <a:noFill/>
        </p:spPr>
      </p:pic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657350" y="1675761"/>
            <a:ext cx="282891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600">
              <a:solidFill>
                <a:srgbClr val="FF0000"/>
              </a:solidFill>
            </a:endParaRPr>
          </a:p>
          <a:p>
            <a:pPr eaLnBrk="0" hangingPunct="0"/>
            <a:r>
              <a:rPr lang="en-US" sz="1350">
                <a:solidFill>
                  <a:srgbClr val="FF0000"/>
                </a:solidFill>
                <a:cs typeface="Times New Roman" pitchFamily="18" charset="0"/>
              </a:rPr>
              <a:t>Uncouples oxidation phosphorylation</a:t>
            </a:r>
            <a:endParaRPr lang="en-US" sz="1350">
              <a:solidFill>
                <a:srgbClr val="FF0000"/>
              </a:solidFill>
            </a:endParaRPr>
          </a:p>
          <a:p>
            <a:pPr eaLnBrk="0" hangingPunct="0"/>
            <a:endParaRPr lang="en-US" sz="1350">
              <a:solidFill>
                <a:srgbClr val="FF0000"/>
              </a:solidFill>
            </a:endParaRPr>
          </a:p>
        </p:txBody>
      </p:sp>
      <p:grpSp>
        <p:nvGrpSpPr>
          <p:cNvPr id="31760" name="Group 16"/>
          <p:cNvGrpSpPr>
            <a:grpSpLocks/>
          </p:cNvGrpSpPr>
          <p:nvPr/>
        </p:nvGrpSpPr>
        <p:grpSpPr bwMode="auto">
          <a:xfrm>
            <a:off x="2047875" y="2033588"/>
            <a:ext cx="3119438" cy="561975"/>
            <a:chOff x="1148" y="1200"/>
            <a:chExt cx="2620" cy="472"/>
          </a:xfrm>
        </p:grpSpPr>
        <p:sp>
          <p:nvSpPr>
            <p:cNvPr id="31752" name="Line 8"/>
            <p:cNvSpPr>
              <a:spLocks noChangeShapeType="1"/>
            </p:cNvSpPr>
            <p:nvPr/>
          </p:nvSpPr>
          <p:spPr bwMode="auto">
            <a:xfrm>
              <a:off x="2112" y="1200"/>
              <a:ext cx="0" cy="21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1148" y="1420"/>
              <a:ext cx="26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350" dirty="0">
                  <a:cs typeface="Times New Roman" pitchFamily="18" charset="0"/>
                </a:rPr>
                <a:t>Decreases synthesis of ATP</a:t>
              </a:r>
              <a:endParaRPr lang="en-US" sz="1350" dirty="0"/>
            </a:p>
          </p:txBody>
        </p:sp>
      </p:grpSp>
      <p:grpSp>
        <p:nvGrpSpPr>
          <p:cNvPr id="31761" name="Group 17"/>
          <p:cNvGrpSpPr>
            <a:grpSpLocks/>
          </p:cNvGrpSpPr>
          <p:nvPr/>
        </p:nvGrpSpPr>
        <p:grpSpPr bwMode="auto">
          <a:xfrm>
            <a:off x="1709739" y="2686051"/>
            <a:ext cx="3249216" cy="759619"/>
            <a:chOff x="864" y="1728"/>
            <a:chExt cx="2729" cy="638"/>
          </a:xfrm>
        </p:grpSpPr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>
              <a:off x="2112" y="1728"/>
              <a:ext cx="0" cy="21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55" name="Rectangle 11"/>
            <p:cNvSpPr>
              <a:spLocks noChangeArrowheads="1"/>
            </p:cNvSpPr>
            <p:nvPr/>
          </p:nvSpPr>
          <p:spPr bwMode="auto">
            <a:xfrm>
              <a:off x="864" y="1765"/>
              <a:ext cx="2729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br>
                <a:rPr lang="en-US" sz="1350" dirty="0"/>
              </a:br>
              <a:r>
                <a:rPr lang="en-US" sz="1350" dirty="0">
                  <a:cs typeface="Times New Roman" pitchFamily="18" charset="0"/>
                </a:rPr>
                <a:t>Loss of cellular sodium/potassium exchange</a:t>
              </a:r>
              <a:endParaRPr lang="en-US" sz="1350" dirty="0"/>
            </a:p>
            <a:p>
              <a:pPr eaLnBrk="0" hangingPunct="0"/>
              <a:endParaRPr lang="en-US" sz="1350" dirty="0"/>
            </a:p>
          </p:txBody>
        </p:sp>
      </p:grpSp>
      <p:grpSp>
        <p:nvGrpSpPr>
          <p:cNvPr id="31764" name="Group 20"/>
          <p:cNvGrpSpPr>
            <a:grpSpLocks/>
          </p:cNvGrpSpPr>
          <p:nvPr/>
        </p:nvGrpSpPr>
        <p:grpSpPr bwMode="auto">
          <a:xfrm>
            <a:off x="2509838" y="3200401"/>
            <a:ext cx="1612106" cy="816769"/>
            <a:chOff x="1536" y="2304"/>
            <a:chExt cx="1354" cy="686"/>
          </a:xfrm>
        </p:grpSpPr>
        <p:sp>
          <p:nvSpPr>
            <p:cNvPr id="31751" name="Line 7"/>
            <p:cNvSpPr>
              <a:spLocks noChangeShapeType="1"/>
            </p:cNvSpPr>
            <p:nvPr/>
          </p:nvSpPr>
          <p:spPr bwMode="auto">
            <a:xfrm>
              <a:off x="2112" y="2304"/>
              <a:ext cx="0" cy="24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56" name="Rectangle 12"/>
            <p:cNvSpPr>
              <a:spLocks noChangeArrowheads="1"/>
            </p:cNvSpPr>
            <p:nvPr/>
          </p:nvSpPr>
          <p:spPr bwMode="auto">
            <a:xfrm>
              <a:off x="1536" y="2389"/>
              <a:ext cx="135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br>
                <a:rPr lang="en-US" sz="1350" dirty="0"/>
              </a:br>
              <a:r>
                <a:rPr lang="en-US" sz="1350" dirty="0">
                  <a:cs typeface="Times New Roman" pitchFamily="18" charset="0"/>
                </a:rPr>
                <a:t>Intracellular swelling</a:t>
              </a:r>
              <a:endParaRPr lang="en-US" sz="1350" dirty="0"/>
            </a:p>
            <a:p>
              <a:pPr eaLnBrk="0" hangingPunct="0"/>
              <a:endParaRPr lang="en-US" sz="1350" dirty="0"/>
            </a:p>
          </p:txBody>
        </p:sp>
      </p:grp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2909888" y="1371601"/>
            <a:ext cx="22304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Mechanism of Toxicity</a:t>
            </a:r>
            <a:endParaRPr lang="en-US"/>
          </a:p>
        </p:txBody>
      </p:sp>
      <p:grpSp>
        <p:nvGrpSpPr>
          <p:cNvPr id="31763" name="Group 19"/>
          <p:cNvGrpSpPr>
            <a:grpSpLocks/>
          </p:cNvGrpSpPr>
          <p:nvPr/>
        </p:nvGrpSpPr>
        <p:grpSpPr bwMode="auto">
          <a:xfrm>
            <a:off x="1959770" y="3771902"/>
            <a:ext cx="3295651" cy="1072754"/>
            <a:chOff x="1074" y="2832"/>
            <a:chExt cx="2768" cy="901"/>
          </a:xfrm>
        </p:grpSpPr>
        <p:sp>
          <p:nvSpPr>
            <p:cNvPr id="31757" name="Rectangle 13"/>
            <p:cNvSpPr>
              <a:spLocks noChangeArrowheads="1"/>
            </p:cNvSpPr>
            <p:nvPr/>
          </p:nvSpPr>
          <p:spPr bwMode="auto">
            <a:xfrm>
              <a:off x="1074" y="3045"/>
              <a:ext cx="2768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350" dirty="0">
                  <a:cs typeface="Times New Roman" pitchFamily="18" charset="0"/>
                </a:rPr>
                <a:t>Cell degeneration, Death</a:t>
              </a:r>
              <a:endParaRPr lang="en-US" sz="675" dirty="0"/>
            </a:p>
            <a:p>
              <a:pPr algn="ctr" eaLnBrk="0" hangingPunct="0"/>
              <a:r>
                <a:rPr lang="en-US" sz="675" dirty="0">
                  <a:cs typeface="Times New Roman" pitchFamily="18" charset="0"/>
                </a:rPr>
                <a:t>	</a:t>
              </a:r>
              <a:endParaRPr lang="en-US" sz="675" dirty="0"/>
            </a:p>
            <a:p>
              <a:pPr algn="ctr" eaLnBrk="0" hangingPunct="0"/>
              <a:r>
                <a:rPr lang="en-US" sz="1350" u="sng" dirty="0">
                  <a:solidFill>
                    <a:srgbClr val="FF0000"/>
                  </a:solidFill>
                  <a:cs typeface="Times New Roman" pitchFamily="18" charset="0"/>
                </a:rPr>
                <a:t>CNS tissue </a:t>
              </a:r>
              <a:r>
                <a:rPr lang="en-US" sz="1350" u="sng" dirty="0">
                  <a:cs typeface="Times New Roman" pitchFamily="18" charset="0"/>
                </a:rPr>
                <a:t>appears to be the most sensitive</a:t>
              </a:r>
            </a:p>
            <a:p>
              <a:pPr algn="ctr" eaLnBrk="0" hangingPunct="0"/>
              <a:r>
                <a:rPr lang="en-US" sz="1350" u="sng" dirty="0">
                  <a:cs typeface="Times New Roman" pitchFamily="18" charset="0"/>
                </a:rPr>
                <a:t> to cellular toxicity of </a:t>
              </a:r>
              <a:r>
                <a:rPr lang="en-US" sz="1350" u="sng" dirty="0" err="1">
                  <a:cs typeface="Times New Roman" pitchFamily="18" charset="0"/>
                </a:rPr>
                <a:t>Bromethalin</a:t>
              </a:r>
              <a:endParaRPr lang="en-US" sz="1350" u="sng" dirty="0"/>
            </a:p>
          </p:txBody>
        </p:sp>
        <p:sp>
          <p:nvSpPr>
            <p:cNvPr id="31762" name="Line 18"/>
            <p:cNvSpPr>
              <a:spLocks noChangeShapeType="1"/>
            </p:cNvSpPr>
            <p:nvPr/>
          </p:nvSpPr>
          <p:spPr bwMode="auto">
            <a:xfrm>
              <a:off x="2112" y="2832"/>
              <a:ext cx="0" cy="24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5122" name="Picture 2" descr="Real-Kill Rat Killer Baits (8-Pack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4151" y="3378398"/>
            <a:ext cx="2114550" cy="211455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 bwMode="auto">
          <a:xfrm>
            <a:off x="1125566" y="857251"/>
            <a:ext cx="6875435" cy="46834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indent="342900"/>
            <a:r>
              <a:rPr lang="en-US" sz="1950" dirty="0">
                <a:solidFill>
                  <a:schemeClr val="bg1"/>
                </a:solidFill>
                <a:cs typeface="Times New Roman" pitchFamily="18" charset="0"/>
              </a:rPr>
              <a:t>                           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BROMETHALIN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ra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650" y="1428750"/>
            <a:ext cx="1657350" cy="1657350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125565" y="1439112"/>
            <a:ext cx="6686550" cy="395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Symptoms/Pathology</a:t>
            </a:r>
          </a:p>
          <a:p>
            <a:endParaRPr lang="en-US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14000"/>
              </a:lnSpc>
            </a:pPr>
            <a:r>
              <a:rPr lang="en-US" sz="15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1350" dirty="0"/>
              <a:t>Acute/Large Dose: “</a:t>
            </a:r>
            <a:r>
              <a:rPr lang="en-US" sz="1350" dirty="0" err="1"/>
              <a:t>convulsant</a:t>
            </a:r>
            <a:r>
              <a:rPr lang="en-US" sz="1350" dirty="0"/>
              <a:t> syndrome,” </a:t>
            </a:r>
          </a:p>
          <a:p>
            <a:pPr>
              <a:lnSpc>
                <a:spcPct val="114000"/>
              </a:lnSpc>
            </a:pPr>
            <a:r>
              <a:rPr lang="en-US" sz="1350" dirty="0"/>
              <a:t>	hyperesthesia, </a:t>
            </a:r>
            <a:r>
              <a:rPr lang="en-US" sz="1350" u="sng" dirty="0" err="1">
                <a:solidFill>
                  <a:srgbClr val="FF0000"/>
                </a:solidFill>
              </a:rPr>
              <a:t>hyperexcitability</a:t>
            </a:r>
            <a:r>
              <a:rPr lang="en-US" sz="1350" u="sng" dirty="0">
                <a:solidFill>
                  <a:srgbClr val="FF0000"/>
                </a:solidFill>
              </a:rPr>
              <a:t>, tremors, seizures</a:t>
            </a:r>
            <a:r>
              <a:rPr lang="en-US" sz="1350" dirty="0"/>
              <a:t>, circling, vocalization, 	mild to severe CNS depression, </a:t>
            </a:r>
            <a:r>
              <a:rPr lang="en-US" sz="1350" dirty="0">
                <a:solidFill>
                  <a:srgbClr val="FF0000"/>
                </a:solidFill>
              </a:rPr>
              <a:t>hyperthermia, and death</a:t>
            </a:r>
            <a:r>
              <a:rPr lang="en-US" sz="1350" dirty="0"/>
              <a:t>. </a:t>
            </a:r>
          </a:p>
          <a:p>
            <a:pPr>
              <a:lnSpc>
                <a:spcPct val="114000"/>
              </a:lnSpc>
            </a:pPr>
            <a:r>
              <a:rPr lang="en-US" sz="1350" dirty="0"/>
              <a:t>	Signs may occur within 4 to 18 hours of ingestion</a:t>
            </a:r>
          </a:p>
          <a:p>
            <a:pPr>
              <a:lnSpc>
                <a:spcPct val="114000"/>
              </a:lnSpc>
            </a:pPr>
            <a:endParaRPr lang="en-US" sz="1350" dirty="0"/>
          </a:p>
          <a:p>
            <a:pPr>
              <a:lnSpc>
                <a:spcPct val="114000"/>
              </a:lnSpc>
            </a:pPr>
            <a:r>
              <a:rPr lang="en-US" sz="1350" dirty="0"/>
              <a:t>	Chronic/Low Dose: “paralytic syndrome.” onset of clinical signs is slower 	and sometimes delayed. Signs may take 1 to 7 days. </a:t>
            </a:r>
          </a:p>
          <a:p>
            <a:pPr>
              <a:lnSpc>
                <a:spcPct val="114000"/>
              </a:lnSpc>
            </a:pPr>
            <a:r>
              <a:rPr lang="en-US" sz="1350" dirty="0"/>
              <a:t>	</a:t>
            </a:r>
            <a:r>
              <a:rPr lang="en-US" sz="1350" dirty="0">
                <a:solidFill>
                  <a:srgbClr val="FF0000"/>
                </a:solidFill>
              </a:rPr>
              <a:t>Ataxia, CNS depression, </a:t>
            </a:r>
            <a:r>
              <a:rPr lang="en-US" sz="1350" u="sng" dirty="0">
                <a:solidFill>
                  <a:srgbClr val="FF0000"/>
                </a:solidFill>
              </a:rPr>
              <a:t>paresis of the </a:t>
            </a:r>
            <a:r>
              <a:rPr lang="en-US" sz="1350" u="sng" dirty="0" err="1">
                <a:solidFill>
                  <a:srgbClr val="FF0000"/>
                </a:solidFill>
              </a:rPr>
              <a:t>hindlimbs</a:t>
            </a:r>
            <a:r>
              <a:rPr lang="en-US" sz="1350" dirty="0"/>
              <a:t>, then progressing to </a:t>
            </a:r>
          </a:p>
          <a:p>
            <a:pPr>
              <a:lnSpc>
                <a:spcPct val="114000"/>
              </a:lnSpc>
            </a:pPr>
            <a:r>
              <a:rPr lang="en-US" sz="1350" dirty="0"/>
              <a:t>	paralysis several days later.</a:t>
            </a:r>
          </a:p>
          <a:p>
            <a:r>
              <a:rPr lang="en-US" sz="1350" dirty="0"/>
              <a:t>	</a:t>
            </a:r>
          </a:p>
          <a:p>
            <a:r>
              <a:rPr lang="en-US" sz="1350" dirty="0"/>
              <a:t>	Green Stool – colorant</a:t>
            </a:r>
          </a:p>
          <a:p>
            <a:r>
              <a:rPr lang="en-US" sz="1350" dirty="0"/>
              <a:t>	</a:t>
            </a:r>
          </a:p>
          <a:p>
            <a:r>
              <a:rPr lang="en-US" sz="1350" dirty="0"/>
              <a:t>	Pathology – </a:t>
            </a:r>
            <a:r>
              <a:rPr lang="en-US" sz="1350" dirty="0">
                <a:solidFill>
                  <a:srgbClr val="FF0000"/>
                </a:solidFill>
              </a:rPr>
              <a:t>abnormal EEG, cerebral and spinal edema, </a:t>
            </a:r>
          </a:p>
          <a:p>
            <a:r>
              <a:rPr lang="en-US" sz="1350" dirty="0">
                <a:solidFill>
                  <a:srgbClr val="FF0000"/>
                </a:solidFill>
              </a:rPr>
              <a:t>                                    increase CSF pressure</a:t>
            </a:r>
          </a:p>
          <a:p>
            <a:r>
              <a:rPr lang="en-US" sz="1350" dirty="0"/>
              <a:t>			Cerebral lipid peroxidation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125566" y="857251"/>
            <a:ext cx="6875435" cy="46834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indent="342900"/>
            <a:r>
              <a:rPr lang="en-US" sz="1950" dirty="0">
                <a:solidFill>
                  <a:schemeClr val="bg1"/>
                </a:solidFill>
                <a:cs typeface="Times New Roman" pitchFamily="18" charset="0"/>
              </a:rPr>
              <a:t>                           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BROMETHALIN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ra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650" y="1428750"/>
            <a:ext cx="1657350" cy="1657350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127564" y="1349586"/>
            <a:ext cx="4175116" cy="302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Treatment</a:t>
            </a:r>
          </a:p>
          <a:p>
            <a:r>
              <a:rPr lang="en-US" sz="1350" dirty="0"/>
              <a:t>		</a:t>
            </a:r>
            <a:r>
              <a:rPr lang="en-US" sz="1350" dirty="0">
                <a:solidFill>
                  <a:srgbClr val="FF0000"/>
                </a:solidFill>
              </a:rPr>
              <a:t>No antidote </a:t>
            </a:r>
          </a:p>
          <a:p>
            <a:endParaRPr lang="en-US" sz="1350" dirty="0"/>
          </a:p>
          <a:p>
            <a:r>
              <a:rPr lang="en-US" sz="1350" dirty="0"/>
              <a:t>		Early detoxification.  Emesis, activated charcoal.</a:t>
            </a:r>
          </a:p>
          <a:p>
            <a:r>
              <a:rPr lang="en-US" sz="1350" dirty="0"/>
              <a:t>		</a:t>
            </a:r>
          </a:p>
          <a:p>
            <a:r>
              <a:rPr lang="en-US" sz="1350" dirty="0"/>
              <a:t>		Supportive: </a:t>
            </a:r>
            <a:r>
              <a:rPr lang="en-US" sz="1350" dirty="0">
                <a:solidFill>
                  <a:srgbClr val="FF0000"/>
                </a:solidFill>
              </a:rPr>
              <a:t>minimize cerebral edema </a:t>
            </a:r>
          </a:p>
          <a:p>
            <a:r>
              <a:rPr lang="en-US" sz="1350" dirty="0">
                <a:solidFill>
                  <a:srgbClr val="FF0000"/>
                </a:solidFill>
              </a:rPr>
              <a:t>		with </a:t>
            </a:r>
            <a:r>
              <a:rPr lang="en-US" sz="1350" dirty="0" err="1">
                <a:solidFill>
                  <a:srgbClr val="FF0000"/>
                </a:solidFill>
              </a:rPr>
              <a:t>mannitol</a:t>
            </a:r>
            <a:r>
              <a:rPr lang="en-US" sz="1350" dirty="0">
                <a:solidFill>
                  <a:srgbClr val="FF0000"/>
                </a:solidFill>
              </a:rPr>
              <a:t>, </a:t>
            </a:r>
            <a:r>
              <a:rPr lang="en-US" sz="1350" dirty="0" err="1">
                <a:solidFill>
                  <a:srgbClr val="FF0000"/>
                </a:solidFill>
              </a:rPr>
              <a:t>dexamethasone</a:t>
            </a:r>
            <a:endParaRPr lang="en-US" sz="1350" dirty="0">
              <a:solidFill>
                <a:srgbClr val="FF0000"/>
              </a:solidFill>
            </a:endParaRPr>
          </a:p>
          <a:p>
            <a:r>
              <a:rPr lang="en-US" sz="1350" dirty="0"/>
              <a:t>		</a:t>
            </a:r>
          </a:p>
          <a:p>
            <a:r>
              <a:rPr lang="en-US" sz="1350" dirty="0"/>
              <a:t>		Diazepam, Phenobarbital to </a:t>
            </a:r>
            <a:r>
              <a:rPr lang="en-US" sz="1350" dirty="0">
                <a:solidFill>
                  <a:srgbClr val="FF0000"/>
                </a:solidFill>
              </a:rPr>
              <a:t>control seizures</a:t>
            </a:r>
            <a:r>
              <a:rPr lang="en-US" sz="1350" dirty="0"/>
              <a:t>.</a:t>
            </a:r>
          </a:p>
          <a:p>
            <a:endParaRPr lang="en-US" sz="1350" dirty="0"/>
          </a:p>
          <a:p>
            <a:r>
              <a:rPr lang="en-US" sz="1350" dirty="0"/>
              <a:t>		</a:t>
            </a:r>
          </a:p>
        </p:txBody>
      </p:sp>
      <p:pic>
        <p:nvPicPr>
          <p:cNvPr id="33798" name="Picture 6" descr="docr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334" y="2257425"/>
            <a:ext cx="1088231" cy="1657350"/>
          </a:xfrm>
          <a:prstGeom prst="rect">
            <a:avLst/>
          </a:prstGeom>
          <a:noFill/>
        </p:spPr>
      </p:pic>
      <p:pic>
        <p:nvPicPr>
          <p:cNvPr id="3074" name="Picture 2" descr="http://stevejenkins.com/blog/wp-content/uploads/2014/09/molewor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75745"/>
            <a:ext cx="2628900" cy="140687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000500"/>
            <a:ext cx="2343150" cy="17573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125566" y="857251"/>
            <a:ext cx="6875435" cy="46834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indent="342900"/>
            <a:r>
              <a:rPr lang="en-US" sz="1950" dirty="0">
                <a:solidFill>
                  <a:schemeClr val="bg1"/>
                </a:solidFill>
                <a:cs typeface="Times New Roman" pitchFamily="18" charset="0"/>
              </a:rPr>
              <a:t>               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BROMETHALIN: Treatment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3375" y="5732463"/>
            <a:ext cx="1519929" cy="150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5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Arsenius</a:t>
            </a:r>
            <a:r>
              <a:rPr lang="en-US" sz="375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Jigger, The Essential </a:t>
            </a:r>
            <a:r>
              <a:rPr lang="en-US" sz="375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Defence</a:t>
            </a:r>
            <a:r>
              <a:rPr lang="en-US" sz="375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Against the Dark Arts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neogen.com/AnimalSafety/images/product/HavocRodenticideBait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050" y="2971800"/>
            <a:ext cx="1885950" cy="188595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143000" y="1439177"/>
            <a:ext cx="6629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indent="342900"/>
            <a:r>
              <a:rPr lang="en-US" sz="1500" dirty="0">
                <a:solidFill>
                  <a:srgbClr val="009900"/>
                </a:solidFill>
              </a:rPr>
              <a:t>ANTICOAGULANTS</a:t>
            </a:r>
          </a:p>
          <a:p>
            <a:pPr indent="342900"/>
            <a:r>
              <a:rPr lang="en-US" sz="1350" dirty="0"/>
              <a:t>The toxicity of anticoagulant </a:t>
            </a:r>
            <a:r>
              <a:rPr lang="en-US" sz="1350" dirty="0" err="1"/>
              <a:t>rodenticides</a:t>
            </a:r>
            <a:r>
              <a:rPr lang="en-US" sz="1350" dirty="0"/>
              <a:t> is based on inhibition</a:t>
            </a:r>
          </a:p>
          <a:p>
            <a:pPr indent="342900"/>
            <a:r>
              <a:rPr lang="en-US" sz="1350" dirty="0"/>
              <a:t>of </a:t>
            </a:r>
            <a:r>
              <a:rPr lang="en-US" sz="1350" u="sng" dirty="0">
                <a:solidFill>
                  <a:srgbClr val="FF0000"/>
                </a:solidFill>
              </a:rPr>
              <a:t>Vitamin K pathways</a:t>
            </a:r>
            <a:r>
              <a:rPr lang="en-US" sz="1350" dirty="0"/>
              <a:t>.</a:t>
            </a:r>
          </a:p>
          <a:p>
            <a:pPr indent="342900"/>
            <a:endParaRPr lang="en-US" sz="1350" dirty="0"/>
          </a:p>
          <a:p>
            <a:pPr indent="342900"/>
            <a:r>
              <a:rPr lang="en-US" sz="1350" dirty="0">
                <a:solidFill>
                  <a:srgbClr val="009900"/>
                </a:solidFill>
              </a:rPr>
              <a:t>Sources:</a:t>
            </a:r>
            <a:r>
              <a:rPr lang="en-US" sz="1350" dirty="0"/>
              <a:t> At least 126 commercial products based on at least </a:t>
            </a:r>
          </a:p>
          <a:p>
            <a:pPr indent="342900"/>
            <a:r>
              <a:rPr lang="en-US" sz="1350" dirty="0"/>
              <a:t>	        13 different anticoagulants</a:t>
            </a:r>
          </a:p>
          <a:p>
            <a:pPr indent="342900"/>
            <a:r>
              <a:rPr lang="en-US" sz="1350" dirty="0"/>
              <a:t>	</a:t>
            </a:r>
          </a:p>
          <a:p>
            <a:pPr indent="342900"/>
            <a:r>
              <a:rPr lang="en-US" sz="1350" dirty="0"/>
              <a:t>            Products: D-Con, Drat, Kill-Rat, </a:t>
            </a:r>
            <a:r>
              <a:rPr lang="en-US" sz="1350" dirty="0" err="1"/>
              <a:t>Ratox</a:t>
            </a:r>
            <a:r>
              <a:rPr lang="en-US" sz="1350" dirty="0"/>
              <a:t>, </a:t>
            </a:r>
            <a:r>
              <a:rPr lang="en-US" sz="1350" dirty="0" err="1"/>
              <a:t>Rodex</a:t>
            </a:r>
            <a:r>
              <a:rPr lang="en-US" sz="1350" dirty="0"/>
              <a:t>, </a:t>
            </a:r>
          </a:p>
          <a:p>
            <a:pPr indent="342900"/>
            <a:r>
              <a:rPr lang="en-US" sz="1350" dirty="0"/>
              <a:t>		        Storm, Talon, Void, etc.</a:t>
            </a:r>
          </a:p>
          <a:p>
            <a:pPr indent="342900"/>
            <a:r>
              <a:rPr lang="en-US" sz="1350" dirty="0"/>
              <a:t>	</a:t>
            </a:r>
          </a:p>
          <a:p>
            <a:pPr indent="342900"/>
            <a:r>
              <a:rPr lang="en-US" sz="1350" dirty="0"/>
              <a:t>1.  4-Hydroxycoumarins    </a:t>
            </a:r>
          </a:p>
          <a:p>
            <a:pPr indent="342900"/>
            <a:r>
              <a:rPr lang="en-US" sz="1350" dirty="0"/>
              <a:t>          </a:t>
            </a:r>
            <a:r>
              <a:rPr lang="en-US" sz="1350" dirty="0" err="1">
                <a:solidFill>
                  <a:srgbClr val="FF0000"/>
                </a:solidFill>
              </a:rPr>
              <a:t>Warfarin</a:t>
            </a:r>
            <a:r>
              <a:rPr lang="en-US" sz="1350" dirty="0"/>
              <a:t>  - used since the 1940s. Increased resistance in rat population,</a:t>
            </a:r>
          </a:p>
          <a:p>
            <a:pPr indent="342900"/>
            <a:r>
              <a:rPr lang="en-US" sz="1350" dirty="0"/>
              <a:t>		       now multiple doses required</a:t>
            </a:r>
          </a:p>
          <a:p>
            <a:pPr indent="342900"/>
            <a:r>
              <a:rPr lang="en-US" sz="1350" dirty="0"/>
              <a:t>	   Second generations 4-hydroxycoumarins – since 1970s, 80s.   </a:t>
            </a:r>
          </a:p>
          <a:p>
            <a:pPr indent="342900"/>
            <a:r>
              <a:rPr lang="en-US" sz="1350" dirty="0"/>
              <a:t>			</a:t>
            </a:r>
            <a:r>
              <a:rPr lang="en-US" sz="1350" dirty="0" err="1">
                <a:solidFill>
                  <a:srgbClr val="FF0000"/>
                </a:solidFill>
              </a:rPr>
              <a:t>Brodaficoum</a:t>
            </a:r>
            <a:r>
              <a:rPr lang="en-US" sz="1350" dirty="0">
                <a:solidFill>
                  <a:srgbClr val="FF0000"/>
                </a:solidFill>
              </a:rPr>
              <a:t>, </a:t>
            </a:r>
            <a:r>
              <a:rPr lang="en-US" sz="1350" dirty="0" err="1">
                <a:solidFill>
                  <a:srgbClr val="FF0000"/>
                </a:solidFill>
              </a:rPr>
              <a:t>bromadiolone</a:t>
            </a:r>
            <a:r>
              <a:rPr lang="en-US" sz="1350" dirty="0"/>
              <a:t>, </a:t>
            </a:r>
            <a:r>
              <a:rPr lang="en-US" sz="1350" dirty="0" err="1"/>
              <a:t>difethialone</a:t>
            </a:r>
            <a:endParaRPr lang="en-US" sz="1350" dirty="0"/>
          </a:p>
          <a:p>
            <a:pPr indent="342900"/>
            <a:r>
              <a:rPr lang="en-US" sz="1350" dirty="0"/>
              <a:t>		       	Single, effective doses</a:t>
            </a:r>
          </a:p>
          <a:p>
            <a:pPr indent="342900"/>
            <a:r>
              <a:rPr lang="en-US" sz="1350" dirty="0"/>
              <a:t>		</a:t>
            </a:r>
            <a:r>
              <a:rPr lang="en-US" sz="1350" u="sng" dirty="0"/>
              <a:t>Banned for consumer use; approved for commercial use - 2011</a:t>
            </a:r>
          </a:p>
          <a:p>
            <a:pPr indent="342900"/>
            <a:endParaRPr lang="en-US" sz="1350" dirty="0"/>
          </a:p>
          <a:p>
            <a:pPr indent="342900"/>
            <a:r>
              <a:rPr lang="en-US" sz="1350" dirty="0"/>
              <a:t>2.  </a:t>
            </a:r>
            <a:r>
              <a:rPr lang="en-US" sz="1350" dirty="0" err="1"/>
              <a:t>Indane</a:t>
            </a:r>
            <a:r>
              <a:rPr lang="en-US" sz="1350" dirty="0"/>
              <a:t> 1,3-dione (</a:t>
            </a:r>
            <a:r>
              <a:rPr lang="en-US" sz="1350" dirty="0" err="1"/>
              <a:t>Indanediones</a:t>
            </a:r>
            <a:r>
              <a:rPr lang="en-US" sz="1350" dirty="0"/>
              <a:t>)  - </a:t>
            </a:r>
            <a:r>
              <a:rPr lang="en-US" sz="1350" dirty="0" err="1">
                <a:solidFill>
                  <a:srgbClr val="FF0000"/>
                </a:solidFill>
              </a:rPr>
              <a:t>diphacinone</a:t>
            </a:r>
            <a:r>
              <a:rPr lang="en-US" sz="1350" dirty="0"/>
              <a:t>, </a:t>
            </a:r>
            <a:r>
              <a:rPr lang="en-US" sz="1350" dirty="0" err="1"/>
              <a:t>chlorophacinone</a:t>
            </a:r>
            <a:r>
              <a:rPr lang="en-US" sz="1350" dirty="0"/>
              <a:t>, </a:t>
            </a:r>
            <a:r>
              <a:rPr lang="en-US" sz="1350" dirty="0" err="1"/>
              <a:t>pindone</a:t>
            </a:r>
            <a:endParaRPr lang="en-US" sz="1350" dirty="0"/>
          </a:p>
        </p:txBody>
      </p:sp>
      <p:pic>
        <p:nvPicPr>
          <p:cNvPr id="37892" name="Picture 4" descr="http://www.neogen.com/AnimalSafety/images/product/Havoc_Chunks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00" y="2000250"/>
            <a:ext cx="1214937" cy="1143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1125565" y="857250"/>
            <a:ext cx="6858000" cy="4572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 b="1" i="1">
              <a:latin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0" y="855240"/>
            <a:ext cx="288465" cy="44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9025" tIns="119025" rIns="119025" bIns="119025" anchor="ctr">
            <a:spAutoFit/>
          </a:bodyPr>
          <a:lstStyle/>
          <a:p>
            <a:r>
              <a:rPr lang="en-US" sz="1350"/>
              <a:t>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43000" y="855240"/>
            <a:ext cx="288465" cy="44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9025" tIns="119025" rIns="119025" bIns="119025" anchor="ctr">
            <a:spAutoFit/>
          </a:bodyPr>
          <a:lstStyle/>
          <a:p>
            <a:r>
              <a:rPr lang="en-US" sz="1350"/>
              <a:t>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86843" y="880498"/>
            <a:ext cx="3584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Anticoagulant Rodenticides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3" name="Picture 25" descr="ra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650" y="1389490"/>
            <a:ext cx="1657350" cy="1657350"/>
          </a:xfrm>
          <a:prstGeom prst="rect">
            <a:avLst/>
          </a:prstGeom>
          <a:noFill/>
        </p:spPr>
      </p:pic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3314700" y="2971800"/>
            <a:ext cx="1714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/>
          </a:p>
        </p:txBody>
      </p: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3714750" y="3086100"/>
            <a:ext cx="928688" cy="725091"/>
            <a:chOff x="5069" y="5028"/>
            <a:chExt cx="1951" cy="1522"/>
          </a:xfrm>
        </p:grpSpPr>
        <p:sp>
          <p:nvSpPr>
            <p:cNvPr id="7181" name="Arc 13"/>
            <p:cNvSpPr>
              <a:spLocks/>
            </p:cNvSpPr>
            <p:nvPr/>
          </p:nvSpPr>
          <p:spPr bwMode="auto">
            <a:xfrm rot="-2694084">
              <a:off x="5069" y="5028"/>
              <a:ext cx="1440" cy="152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823"/>
                <a:gd name="T2" fmla="*/ 21565 w 21600"/>
                <a:gd name="T3" fmla="*/ 22823 h 22823"/>
                <a:gd name="T4" fmla="*/ 0 w 21600"/>
                <a:gd name="T5" fmla="*/ 21600 h 22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82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007"/>
                    <a:pt x="21588" y="22415"/>
                    <a:pt x="21565" y="22823"/>
                  </a:cubicBezTo>
                </a:path>
                <a:path w="21600" h="2282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007"/>
                    <a:pt x="21588" y="22415"/>
                    <a:pt x="21565" y="228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180" name="AutoShape 12"/>
            <p:cNvSpPr>
              <a:spLocks noChangeArrowheads="1"/>
            </p:cNvSpPr>
            <p:nvPr/>
          </p:nvSpPr>
          <p:spPr bwMode="auto">
            <a:xfrm rot="7167970">
              <a:off x="6840" y="5760"/>
              <a:ext cx="180" cy="1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7175" name="Group 7"/>
          <p:cNvGrpSpPr>
            <a:grpSpLocks/>
          </p:cNvGrpSpPr>
          <p:nvPr/>
        </p:nvGrpSpPr>
        <p:grpSpPr bwMode="auto">
          <a:xfrm flipH="1" flipV="1">
            <a:off x="3486150" y="3600450"/>
            <a:ext cx="928688" cy="725091"/>
            <a:chOff x="5069" y="5028"/>
            <a:chExt cx="1951" cy="1522"/>
          </a:xfrm>
        </p:grpSpPr>
        <p:sp>
          <p:nvSpPr>
            <p:cNvPr id="7177" name="Arc 9"/>
            <p:cNvSpPr>
              <a:spLocks/>
            </p:cNvSpPr>
            <p:nvPr/>
          </p:nvSpPr>
          <p:spPr bwMode="auto">
            <a:xfrm rot="-2694084">
              <a:off x="5069" y="5028"/>
              <a:ext cx="1440" cy="152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823"/>
                <a:gd name="T2" fmla="*/ 21565 w 21600"/>
                <a:gd name="T3" fmla="*/ 22823 h 22823"/>
                <a:gd name="T4" fmla="*/ 0 w 21600"/>
                <a:gd name="T5" fmla="*/ 21600 h 22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82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007"/>
                    <a:pt x="21588" y="22415"/>
                    <a:pt x="21565" y="22823"/>
                  </a:cubicBezTo>
                </a:path>
                <a:path w="21600" h="2282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007"/>
                    <a:pt x="21588" y="22415"/>
                    <a:pt x="21565" y="228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 rot="7167970">
              <a:off x="6840" y="5760"/>
              <a:ext cx="180" cy="1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390511" y="1941166"/>
            <a:ext cx="20458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rgbClr val="009900"/>
                </a:solidFill>
                <a:cs typeface="Times New Roman" pitchFamily="18" charset="0"/>
              </a:rPr>
              <a:t>Mechanism of Toxicity</a:t>
            </a:r>
            <a:endParaRPr lang="en-US" dirty="0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485901" y="2798119"/>
            <a:ext cx="1614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 dirty="0">
                <a:cs typeface="Times New Roman" pitchFamily="18" charset="0"/>
              </a:rPr>
              <a:t>         </a:t>
            </a:r>
            <a:r>
              <a:rPr lang="en-US" sz="1200" dirty="0">
                <a:cs typeface="Times New Roman" pitchFamily="18" charset="0"/>
              </a:rPr>
              <a:t>INACTIVE</a:t>
            </a:r>
          </a:p>
          <a:p>
            <a:r>
              <a:rPr lang="en-US" sz="1200" dirty="0">
                <a:cs typeface="Times New Roman" pitchFamily="18" charset="0"/>
              </a:rPr>
              <a:t>Factors II,VII, IX, and X</a:t>
            </a:r>
            <a:endParaRPr lang="en-US" sz="1200" dirty="0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800100" y="5311663"/>
            <a:ext cx="572464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>
                <a:cs typeface="Times New Roman" pitchFamily="18" charset="0"/>
              </a:rPr>
              <a:t>				</a:t>
            </a:r>
            <a:endParaRPr lang="en-US" sz="600"/>
          </a:p>
          <a:p>
            <a:pPr eaLnBrk="0" hangingPunct="0"/>
            <a:r>
              <a:rPr lang="en-US" sz="900">
                <a:cs typeface="Times New Roman" pitchFamily="18" charset="0"/>
              </a:rPr>
              <a:t>		            			</a:t>
            </a:r>
            <a:r>
              <a:rPr lang="en-US" sz="900" baseline="-30000">
                <a:cs typeface="Times New Roman" pitchFamily="18" charset="0"/>
              </a:rPr>
              <a:t>	</a:t>
            </a:r>
            <a:endParaRPr lang="en-US" sz="600"/>
          </a:p>
          <a:p>
            <a:pPr eaLnBrk="0" hangingPunct="0"/>
            <a:r>
              <a:rPr lang="en-US" sz="900">
                <a:cs typeface="Times New Roman" pitchFamily="18" charset="0"/>
              </a:rPr>
              <a:t>					</a:t>
            </a:r>
            <a:endParaRPr lang="en-US" sz="1350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5143501" y="2686051"/>
            <a:ext cx="1614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         ACTIVE</a:t>
            </a:r>
          </a:p>
          <a:p>
            <a:r>
              <a:rPr lang="en-US" sz="1200"/>
              <a:t>Factors II,VII, IX, and X</a:t>
            </a:r>
          </a:p>
          <a:p>
            <a:r>
              <a:rPr lang="en-US" sz="1200"/>
              <a:t>     (carboxylated)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3371850" y="2686051"/>
            <a:ext cx="203132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50" dirty="0"/>
              <a:t>carboxylation	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2571751" y="3486151"/>
            <a:ext cx="8595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9900"/>
                </a:solidFill>
              </a:rPr>
              <a:t>Vitamin K</a:t>
            </a:r>
            <a:r>
              <a:rPr lang="en-US" sz="90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4743450" y="3486151"/>
            <a:ext cx="13413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009900"/>
                </a:solidFill>
              </a:rPr>
              <a:t>Vitamin K epoxide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600451" y="3314701"/>
            <a:ext cx="824265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50"/>
              <a:t>Vit. K epoxidase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3600451" y="3829051"/>
            <a:ext cx="9509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Vit. K epoxidase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3657600" y="4171951"/>
            <a:ext cx="64152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</a:rPr>
              <a:t>reductase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125565" y="857250"/>
            <a:ext cx="6858000" cy="4572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 b="1" i="1">
              <a:latin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143000" y="855240"/>
            <a:ext cx="288465" cy="44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9025" tIns="119025" rIns="119025" bIns="119025" anchor="ctr">
            <a:spAutoFit/>
          </a:bodyPr>
          <a:lstStyle/>
          <a:p>
            <a:r>
              <a:rPr lang="en-US" sz="1350"/>
              <a:t> 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43000" y="855240"/>
            <a:ext cx="288465" cy="44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9025" tIns="119025" rIns="119025" bIns="119025" anchor="ctr">
            <a:spAutoFit/>
          </a:bodyPr>
          <a:lstStyle/>
          <a:p>
            <a:r>
              <a:rPr lang="en-US" sz="1350"/>
              <a:t> 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486843" y="880498"/>
            <a:ext cx="3584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Anticoagulant Rodenticides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495E91-5D79-4218-9260-956E2EE5A580}"/>
              </a:ext>
            </a:extLst>
          </p:cNvPr>
          <p:cNvSpPr/>
          <p:nvPr/>
        </p:nvSpPr>
        <p:spPr>
          <a:xfrm>
            <a:off x="800100" y="4093569"/>
            <a:ext cx="4572000" cy="15465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dirty="0" err="1">
                <a:solidFill>
                  <a:srgbClr val="009900"/>
                </a:solidFill>
              </a:rPr>
              <a:t>Toxicodynamics</a:t>
            </a:r>
            <a:endParaRPr lang="en-US" sz="1350" dirty="0">
              <a:solidFill>
                <a:srgbClr val="009900"/>
              </a:solidFill>
            </a:endParaRPr>
          </a:p>
          <a:p>
            <a:r>
              <a:rPr lang="en-US" sz="1350" dirty="0"/>
              <a:t>	</a:t>
            </a:r>
          </a:p>
          <a:p>
            <a:r>
              <a:rPr lang="en-US" sz="1350" dirty="0"/>
              <a:t>1. Absorption is slow (peak 12h) and complete (&gt; 90%).</a:t>
            </a:r>
          </a:p>
          <a:p>
            <a:endParaRPr lang="en-US" sz="1350" dirty="0"/>
          </a:p>
          <a:p>
            <a:r>
              <a:rPr lang="en-US" sz="1350" dirty="0"/>
              <a:t>2. Metabolism (elimination) is slow</a:t>
            </a:r>
          </a:p>
          <a:p>
            <a:endParaRPr lang="en-US" sz="1350" dirty="0"/>
          </a:p>
          <a:p>
            <a:r>
              <a:rPr lang="en-US" sz="1350" dirty="0"/>
              <a:t>3. Binding to plasma proteins increases distribution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125565" y="457582"/>
            <a:ext cx="6892871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indent="342900"/>
            <a:r>
              <a:rPr lang="en-US" dirty="0">
                <a:solidFill>
                  <a:srgbClr val="009900"/>
                </a:solidFill>
              </a:rPr>
              <a:t>                                          </a:t>
            </a:r>
            <a:r>
              <a:rPr lang="en-US" sz="2100" dirty="0">
                <a:solidFill>
                  <a:srgbClr val="009900"/>
                </a:solidFill>
              </a:rPr>
              <a:t>Pathology</a:t>
            </a:r>
          </a:p>
          <a:p>
            <a:pPr indent="342900"/>
            <a:r>
              <a:rPr lang="en-US" sz="1500" dirty="0"/>
              <a:t>Early: 	General – dyspnea, lethargy, weakness, pallor, anorexia</a:t>
            </a:r>
          </a:p>
          <a:p>
            <a:pPr indent="342900"/>
            <a:r>
              <a:rPr lang="en-US" sz="1500" dirty="0"/>
              <a:t>		Specific  - subcutaneous hematoma, </a:t>
            </a:r>
            <a:r>
              <a:rPr lang="en-US" sz="1500" dirty="0" err="1"/>
              <a:t>epistaxis</a:t>
            </a:r>
            <a:r>
              <a:rPr lang="en-US" sz="1500" dirty="0"/>
              <a:t>, </a:t>
            </a:r>
          </a:p>
          <a:p>
            <a:pPr indent="342900"/>
            <a:r>
              <a:rPr lang="en-US" sz="1500" dirty="0"/>
              <a:t>			    </a:t>
            </a:r>
            <a:r>
              <a:rPr lang="en-US" sz="1500" dirty="0">
                <a:solidFill>
                  <a:srgbClr val="FF0000"/>
                </a:solidFill>
              </a:rPr>
              <a:t>gingival hemorrhage, dark tarry stool</a:t>
            </a:r>
            <a:r>
              <a:rPr lang="en-US" sz="1500" dirty="0"/>
              <a:t>.</a:t>
            </a:r>
          </a:p>
          <a:p>
            <a:pPr indent="342900"/>
            <a:endParaRPr lang="en-US" sz="1500" dirty="0"/>
          </a:p>
          <a:p>
            <a:pPr indent="342900"/>
            <a:r>
              <a:rPr lang="en-US" sz="1500" dirty="0"/>
              <a:t>                     Clinical Tests: Increased clotting times: coagulation, </a:t>
            </a:r>
            <a:r>
              <a:rPr lang="en-US" sz="1500" dirty="0" err="1"/>
              <a:t>prothrombin</a:t>
            </a:r>
            <a:r>
              <a:rPr lang="en-US" sz="1500" dirty="0"/>
              <a:t>,   		  	   activated partial </a:t>
            </a:r>
            <a:r>
              <a:rPr lang="en-US" sz="1500" dirty="0" err="1"/>
              <a:t>thromboplastin</a:t>
            </a:r>
            <a:r>
              <a:rPr lang="en-US" sz="1500" dirty="0"/>
              <a:t> times all increased</a:t>
            </a:r>
          </a:p>
          <a:p>
            <a:pPr indent="342900"/>
            <a:r>
              <a:rPr lang="en-US" sz="1500" dirty="0"/>
              <a:t>			   2 to 8-fold.</a:t>
            </a:r>
          </a:p>
          <a:p>
            <a:pPr indent="342900"/>
            <a:endParaRPr lang="en-US" sz="1500" dirty="0"/>
          </a:p>
          <a:p>
            <a:pPr indent="342900"/>
            <a:r>
              <a:rPr lang="en-US" sz="1500" dirty="0"/>
              <a:t>Late Lesions:  hemothorax, </a:t>
            </a:r>
            <a:r>
              <a:rPr lang="en-US" sz="1500" dirty="0" err="1"/>
              <a:t>hemomediastimun</a:t>
            </a:r>
            <a:r>
              <a:rPr lang="en-US" sz="1500" dirty="0"/>
              <a:t>, hemopericardium, pulmonary 		    edema, and hemorrhage are usually fatal.</a:t>
            </a:r>
          </a:p>
          <a:p>
            <a:endParaRPr lang="en-US" sz="2100" dirty="0">
              <a:solidFill>
                <a:srgbClr val="009900"/>
              </a:solidFill>
            </a:endParaRPr>
          </a:p>
          <a:p>
            <a:r>
              <a:rPr lang="en-US" sz="2100" dirty="0">
                <a:solidFill>
                  <a:srgbClr val="009900"/>
                </a:solidFill>
              </a:rPr>
              <a:t>Treatment </a:t>
            </a:r>
          </a:p>
          <a:p>
            <a:r>
              <a:rPr lang="en-US" sz="1500" dirty="0"/>
              <a:t> </a:t>
            </a:r>
          </a:p>
          <a:p>
            <a:r>
              <a:rPr lang="en-US" sz="1500" dirty="0"/>
              <a:t>		Detoxification within 8h. Usually not practical.</a:t>
            </a:r>
          </a:p>
          <a:p>
            <a:endParaRPr lang="en-US" sz="1500" dirty="0"/>
          </a:p>
          <a:p>
            <a:r>
              <a:rPr lang="en-US" sz="1500" dirty="0"/>
              <a:t>		Transfusion – whole blood if anemic;  plasma will supply clotting factors</a:t>
            </a:r>
          </a:p>
          <a:p>
            <a:endParaRPr lang="en-US" sz="1500" dirty="0"/>
          </a:p>
          <a:p>
            <a:r>
              <a:rPr lang="en-US" sz="1500" dirty="0"/>
              <a:t>		Antidotal Therapy – Phytonadione (Vitamin K1).</a:t>
            </a:r>
          </a:p>
          <a:p>
            <a:pPr indent="342900"/>
            <a:endParaRPr lang="en-US" sz="15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25565" y="857250"/>
            <a:ext cx="6858000" cy="4572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 b="1" i="1">
              <a:latin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0" y="855240"/>
            <a:ext cx="288465" cy="44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9025" tIns="119025" rIns="119025" bIns="119025" anchor="ctr">
            <a:spAutoFit/>
          </a:bodyPr>
          <a:lstStyle/>
          <a:p>
            <a:r>
              <a:rPr lang="en-US" sz="1350"/>
              <a:t>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43000" y="855240"/>
            <a:ext cx="288465" cy="44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9025" tIns="119025" rIns="119025" bIns="119025" anchor="ctr">
            <a:spAutoFit/>
          </a:bodyPr>
          <a:lstStyle/>
          <a:p>
            <a:r>
              <a:rPr lang="en-US" sz="1350"/>
              <a:t>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86843" y="880498"/>
            <a:ext cx="3584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Anticoagulant Rodenticides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125565" y="1782953"/>
            <a:ext cx="6018185" cy="256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</a:t>
            </a:r>
          </a:p>
          <a:p>
            <a:r>
              <a:rPr lang="en-US" sz="1350" dirty="0"/>
              <a:t>	Historical use in veterinary medicine as  an analeptic,</a:t>
            </a:r>
          </a:p>
          <a:p>
            <a:r>
              <a:rPr lang="en-US" sz="1350" dirty="0"/>
              <a:t>	circulatory stimulant, tonic, and </a:t>
            </a:r>
            <a:r>
              <a:rPr lang="en-US" sz="1350" dirty="0" err="1"/>
              <a:t>ruminatoric</a:t>
            </a:r>
            <a:r>
              <a:rPr lang="en-US" sz="1350" dirty="0"/>
              <a:t>.</a:t>
            </a:r>
          </a:p>
          <a:p>
            <a:endParaRPr lang="en-US" sz="1350" dirty="0"/>
          </a:p>
          <a:p>
            <a:r>
              <a:rPr lang="en-US" sz="1350" dirty="0"/>
              <a:t>	Presently used as a </a:t>
            </a:r>
            <a:r>
              <a:rPr lang="en-US" sz="1350" dirty="0" err="1"/>
              <a:t>rodenticides</a:t>
            </a:r>
            <a:r>
              <a:rPr lang="en-US" sz="1350" dirty="0"/>
              <a:t> against gophers</a:t>
            </a:r>
          </a:p>
          <a:p>
            <a:r>
              <a:rPr lang="en-US" sz="1350" dirty="0"/>
              <a:t>	and ground squirrels</a:t>
            </a:r>
          </a:p>
          <a:p>
            <a:endParaRPr lang="en-US" sz="1350" dirty="0"/>
          </a:p>
          <a:p>
            <a:r>
              <a:rPr lang="en-US" sz="1350" dirty="0"/>
              <a:t>	Exposures: </a:t>
            </a:r>
          </a:p>
          <a:p>
            <a:r>
              <a:rPr lang="en-US" sz="1350" dirty="0"/>
              <a:t>	     Ingestion of </a:t>
            </a:r>
            <a:r>
              <a:rPr lang="en-US" sz="1350" dirty="0" err="1"/>
              <a:t>rodenticide</a:t>
            </a:r>
            <a:endParaRPr lang="en-US" sz="1350" dirty="0"/>
          </a:p>
          <a:p>
            <a:r>
              <a:rPr lang="en-US" sz="1350" dirty="0"/>
              <a:t>	     </a:t>
            </a:r>
            <a:r>
              <a:rPr lang="en-US" sz="1350" dirty="0">
                <a:solidFill>
                  <a:srgbClr val="FF0000"/>
                </a:solidFill>
              </a:rPr>
              <a:t>Most common malicious poisoning of dogs</a:t>
            </a:r>
            <a:r>
              <a:rPr lang="en-US" sz="1350" dirty="0"/>
              <a:t>.</a:t>
            </a:r>
          </a:p>
          <a:p>
            <a:r>
              <a:rPr lang="en-US" sz="1350" dirty="0"/>
              <a:t>	     Top Five of toxicological diagnosis (Iowa VDL)</a:t>
            </a:r>
          </a:p>
          <a:p>
            <a:r>
              <a:rPr lang="en-US" sz="1350" dirty="0"/>
              <a:t>	     </a:t>
            </a:r>
            <a:r>
              <a:rPr lang="en-US" sz="1350" dirty="0">
                <a:solidFill>
                  <a:srgbClr val="FF0000"/>
                </a:solidFill>
              </a:rPr>
              <a:t>Secondary </a:t>
            </a:r>
            <a:r>
              <a:rPr lang="en-US" sz="1350" dirty="0" err="1">
                <a:solidFill>
                  <a:srgbClr val="FF0000"/>
                </a:solidFill>
              </a:rPr>
              <a:t>toxicosis</a:t>
            </a:r>
            <a:r>
              <a:rPr lang="en-US" sz="1350" dirty="0">
                <a:solidFill>
                  <a:srgbClr val="FF0000"/>
                </a:solidFill>
              </a:rPr>
              <a:t> in raptors</a:t>
            </a:r>
          </a:p>
        </p:txBody>
      </p:sp>
      <p:pic>
        <p:nvPicPr>
          <p:cNvPr id="25607" name="Picture 7" descr="ra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650" y="1428750"/>
            <a:ext cx="1657350" cy="1657350"/>
          </a:xfrm>
          <a:prstGeom prst="rect">
            <a:avLst/>
          </a:prstGeom>
          <a:noFill/>
        </p:spPr>
      </p:pic>
      <p:pic>
        <p:nvPicPr>
          <p:cNvPr id="25609" name="Picture 9" descr="gopherge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150" y="3543300"/>
            <a:ext cx="2228850" cy="1671638"/>
          </a:xfrm>
          <a:prstGeom prst="rect">
            <a:avLst/>
          </a:prstGeom>
          <a:noFill/>
        </p:spPr>
      </p:pic>
      <p:sp>
        <p:nvSpPr>
          <p:cNvPr id="2561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31094"/>
            <a:ext cx="7886700" cy="99417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25566" y="857251"/>
            <a:ext cx="6875435" cy="46834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indent="342900"/>
            <a:r>
              <a:rPr lang="en-US" sz="1950" dirty="0">
                <a:solidFill>
                  <a:schemeClr val="bg1"/>
                </a:solidFill>
                <a:cs typeface="Times New Roman" pitchFamily="18" charset="0"/>
              </a:rPr>
              <a:t>                               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STRYCHNINE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ra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650" y="1428750"/>
            <a:ext cx="1657350" cy="1657350"/>
          </a:xfrm>
          <a:prstGeom prst="rect">
            <a:avLst/>
          </a:prstGeom>
          <a:noFill/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50235" y="1518562"/>
            <a:ext cx="5290393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r>
              <a:rPr lang="en-US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Toxicodynamics</a:t>
            </a:r>
            <a:endParaRPr lang="en-US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1350" dirty="0"/>
              <a:t>	</a:t>
            </a:r>
          </a:p>
          <a:p>
            <a:r>
              <a:rPr lang="en-US" sz="1350" dirty="0"/>
              <a:t>	</a:t>
            </a:r>
            <a:r>
              <a:rPr lang="en-US" sz="1500" dirty="0"/>
              <a:t>Rapid absorption in GI respiratory mucous membranes</a:t>
            </a:r>
          </a:p>
          <a:p>
            <a:r>
              <a:rPr lang="en-US" sz="1500" dirty="0"/>
              <a:t>	Rapid accumulation and metabolism in liver </a:t>
            </a:r>
          </a:p>
          <a:p>
            <a:r>
              <a:rPr lang="en-US" sz="1500" dirty="0"/>
              <a:t>	Small amounts reach </a:t>
            </a:r>
            <a:r>
              <a:rPr lang="en-US" sz="1500" u="sng" dirty="0">
                <a:solidFill>
                  <a:srgbClr val="FF0000"/>
                </a:solidFill>
              </a:rPr>
              <a:t>CNS (site of action)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550235" y="2888777"/>
            <a:ext cx="7543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Mechanism of Toxicity</a:t>
            </a:r>
          </a:p>
          <a:p>
            <a:r>
              <a:rPr lang="en-US" sz="1350" dirty="0"/>
              <a:t>	</a:t>
            </a:r>
            <a:r>
              <a:rPr lang="en-US" sz="1500" dirty="0">
                <a:solidFill>
                  <a:srgbClr val="FF0000"/>
                </a:solidFill>
              </a:rPr>
              <a:t>Antagonism of the inhibitory neurotransmitter </a:t>
            </a:r>
            <a:r>
              <a:rPr lang="en-US" sz="1500" dirty="0" err="1">
                <a:solidFill>
                  <a:srgbClr val="FF0000"/>
                </a:solidFill>
              </a:rPr>
              <a:t>glycine</a:t>
            </a:r>
            <a:endParaRPr lang="en-US" sz="1500" dirty="0">
              <a:solidFill>
                <a:srgbClr val="FF0000"/>
              </a:solidFill>
            </a:endParaRPr>
          </a:p>
          <a:p>
            <a:r>
              <a:rPr lang="en-US" sz="1500" dirty="0"/>
              <a:t>	Reflex arc in spinal cord and medulla</a:t>
            </a:r>
          </a:p>
          <a:p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Pathology</a:t>
            </a:r>
          </a:p>
          <a:p>
            <a:r>
              <a:rPr lang="en-US" sz="1500" dirty="0"/>
              <a:t>	Nervousness, restlessness, </a:t>
            </a:r>
            <a:r>
              <a:rPr lang="en-US" sz="1500" dirty="0">
                <a:solidFill>
                  <a:srgbClr val="FF0000"/>
                </a:solidFill>
              </a:rPr>
              <a:t>muscle </a:t>
            </a:r>
            <a:r>
              <a:rPr lang="en-US" sz="1500" u="sng" dirty="0">
                <a:solidFill>
                  <a:srgbClr val="FF0000"/>
                </a:solidFill>
              </a:rPr>
              <a:t>tremors </a:t>
            </a:r>
            <a:r>
              <a:rPr lang="en-US" sz="1500" dirty="0"/>
              <a:t>and tics</a:t>
            </a:r>
          </a:p>
          <a:p>
            <a:r>
              <a:rPr lang="en-US" sz="1500" dirty="0"/>
              <a:t>	Acute, explosive onset of tonic to </a:t>
            </a:r>
            <a:r>
              <a:rPr lang="en-US" sz="1500" dirty="0">
                <a:solidFill>
                  <a:srgbClr val="FF0000"/>
                </a:solidFill>
              </a:rPr>
              <a:t>titanic </a:t>
            </a:r>
            <a:r>
              <a:rPr lang="en-US" sz="1500" u="sng" dirty="0">
                <a:solidFill>
                  <a:srgbClr val="FF0000"/>
                </a:solidFill>
              </a:rPr>
              <a:t>seizures</a:t>
            </a:r>
            <a:r>
              <a:rPr lang="en-US" sz="1500" dirty="0"/>
              <a:t>.</a:t>
            </a:r>
          </a:p>
          <a:p>
            <a:r>
              <a:rPr lang="en-US" sz="1500" dirty="0"/>
              <a:t>	Extreme </a:t>
            </a:r>
            <a:r>
              <a:rPr lang="en-US" sz="1500" u="sng" dirty="0">
                <a:solidFill>
                  <a:srgbClr val="FF0000"/>
                </a:solidFill>
              </a:rPr>
              <a:t>rigidity</a:t>
            </a:r>
            <a:r>
              <a:rPr lang="en-US" sz="1500" dirty="0"/>
              <a:t> of skeletal muscles</a:t>
            </a:r>
          </a:p>
          <a:p>
            <a:r>
              <a:rPr lang="en-US" sz="1500" dirty="0"/>
              <a:t>	Increased </a:t>
            </a:r>
            <a:r>
              <a:rPr lang="en-US" sz="1500" u="sng" dirty="0">
                <a:solidFill>
                  <a:srgbClr val="FF0000"/>
                </a:solidFill>
              </a:rPr>
              <a:t>body temperature</a:t>
            </a:r>
            <a:r>
              <a:rPr lang="en-US" sz="1500" dirty="0">
                <a:solidFill>
                  <a:srgbClr val="FF0000"/>
                </a:solidFill>
              </a:rPr>
              <a:t>, </a:t>
            </a:r>
            <a:r>
              <a:rPr lang="en-US" sz="1500" u="sng" dirty="0" err="1">
                <a:solidFill>
                  <a:srgbClr val="FF0000"/>
                </a:solidFill>
              </a:rPr>
              <a:t>myglobinuria</a:t>
            </a:r>
            <a:r>
              <a:rPr lang="en-US" sz="1500" dirty="0"/>
              <a:t> from muscle damage</a:t>
            </a:r>
          </a:p>
          <a:p>
            <a:r>
              <a:rPr lang="en-US" sz="1500" dirty="0">
                <a:solidFill>
                  <a:srgbClr val="009900"/>
                </a:solidFill>
              </a:rPr>
              <a:t>Laboratory</a:t>
            </a:r>
            <a:r>
              <a:rPr lang="en-US" sz="1500" dirty="0"/>
              <a:t>	Serum strychnine</a:t>
            </a:r>
          </a:p>
          <a:p>
            <a:r>
              <a:rPr lang="en-US" sz="1500" dirty="0"/>
              <a:t>		Acidosis, creatine phosphokinase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25566" y="857251"/>
            <a:ext cx="6875435" cy="46834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indent="342900"/>
            <a:r>
              <a:rPr lang="en-US" sz="1950" dirty="0">
                <a:solidFill>
                  <a:schemeClr val="bg1"/>
                </a:solidFill>
                <a:cs typeface="Times New Roman" pitchFamily="18" charset="0"/>
              </a:rPr>
              <a:t>                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STRYCHNINE: Mode of Action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287329" y="2101713"/>
            <a:ext cx="6333017" cy="26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Treatment</a:t>
            </a:r>
          </a:p>
          <a:p>
            <a:r>
              <a:rPr lang="en-US" sz="1350" dirty="0"/>
              <a:t>Prevent respiratory spasms (sedation) before detoxification : emetics, gastric lavage </a:t>
            </a:r>
            <a:r>
              <a:rPr lang="en-US" sz="1350" dirty="0">
                <a:solidFill>
                  <a:srgbClr val="FF0000"/>
                </a:solidFill>
              </a:rPr>
              <a:t>charcoal</a:t>
            </a:r>
            <a:endParaRPr lang="en-US" sz="1350" dirty="0"/>
          </a:p>
          <a:p>
            <a:endParaRPr lang="en-US" sz="1350" dirty="0"/>
          </a:p>
          <a:p>
            <a:r>
              <a:rPr lang="en-US" sz="1350" u="sng" dirty="0"/>
              <a:t>Fluid diuresis </a:t>
            </a:r>
            <a:r>
              <a:rPr lang="en-US" sz="1350" dirty="0"/>
              <a:t>to promote urination.  				</a:t>
            </a:r>
          </a:p>
          <a:p>
            <a:r>
              <a:rPr lang="en-US" sz="1350" dirty="0"/>
              <a:t>Acidification of urine aids excretion. </a:t>
            </a:r>
          </a:p>
          <a:p>
            <a:endParaRPr lang="en-US" sz="1350" dirty="0"/>
          </a:p>
          <a:p>
            <a:pPr algn="ctr"/>
            <a:r>
              <a:rPr lang="en-US" sz="1350" dirty="0"/>
              <a:t>              </a:t>
            </a:r>
            <a:r>
              <a:rPr lang="en-US" sz="1350" dirty="0">
                <a:solidFill>
                  <a:srgbClr val="FF0000"/>
                </a:solidFill>
              </a:rPr>
              <a:t>Control of seizures – pentobarbital</a:t>
            </a:r>
          </a:p>
          <a:p>
            <a:pPr algn="ctr"/>
            <a:r>
              <a:rPr lang="en-US" sz="1350" dirty="0">
                <a:solidFill>
                  <a:srgbClr val="FF0000"/>
                </a:solidFill>
              </a:rPr>
              <a:t>		           - diazepam</a:t>
            </a:r>
          </a:p>
          <a:p>
            <a:pPr algn="ctr"/>
            <a:endParaRPr lang="en-US" sz="1350" dirty="0">
              <a:solidFill>
                <a:srgbClr val="FF0000"/>
              </a:solidFill>
            </a:endParaRPr>
          </a:p>
          <a:p>
            <a:pPr algn="ctr"/>
            <a:r>
              <a:rPr lang="en-US" sz="1350" dirty="0">
                <a:solidFill>
                  <a:srgbClr val="FF0000"/>
                </a:solidFill>
              </a:rPr>
              <a:t>Mechanical respiration</a:t>
            </a:r>
          </a:p>
          <a:p>
            <a:endParaRPr lang="en-US" sz="1350" dirty="0"/>
          </a:p>
        </p:txBody>
      </p:sp>
      <p:pic>
        <p:nvPicPr>
          <p:cNvPr id="29703" name="Picture 7" descr="docr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567" y="2527891"/>
            <a:ext cx="1088231" cy="16573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1125566" y="857251"/>
            <a:ext cx="6875435" cy="46834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indent="342900"/>
            <a:r>
              <a:rPr lang="en-US" sz="1950" dirty="0">
                <a:solidFill>
                  <a:schemeClr val="bg1"/>
                </a:solidFill>
                <a:cs typeface="Times New Roman" pitchFamily="18" charset="0"/>
              </a:rPr>
              <a:t>                  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STRYCHNINE: Treatment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73AD-31F0-4B58-8974-8DFE075A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latin typeface="Arial" charset="0"/>
              </a:rPr>
              <a:t>Potential for Toxicity depends on....</a:t>
            </a:r>
            <a:br>
              <a:rPr lang="en-US" b="1" dirty="0">
                <a:solidFill>
                  <a:schemeClr val="accent2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AB3EC-A662-4793-879D-3A7B5476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BD345-0EF1-454B-A25F-EFBF459D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5D2902-3FC7-49EC-9225-55715C07B9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400" b="1" dirty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Insect – Non-insect Differences</a:t>
            </a:r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</a:endParaRPr>
          </a:p>
          <a:p>
            <a:pPr marL="557213" indent="-557213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Arial" charset="0"/>
              </a:rPr>
              <a:t>Generally longer lasting effects of insecticidal chemicals in target insect than in nontarget,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non insect (mammalian) species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 marL="428625" indent="-428625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Arial" charset="0"/>
              </a:rPr>
              <a:t>Generally insecticides target the same cellular mechanisms in insects which are affected in other animals to cause toxicity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930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etridofratswithoutpoison.com/catwithmouseinmouth%20-%20xs%20-%20r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1085850"/>
            <a:ext cx="5942990" cy="3943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86300" y="5143501"/>
            <a:ext cx="211577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. . . the End 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511838" y="4012980"/>
            <a:ext cx="1866217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bg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Newt Scamander, Fantastic Beasts and Where to Find Them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700808"/>
            <a:ext cx="8001000" cy="433965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8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44C8-3E83-4B3C-8C1C-DD918173DAE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9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A32F0-696C-4B05-8331-D9403085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Arial" charset="0"/>
              </a:rPr>
              <a:t>Potential Additional Problems with Insecticides</a:t>
            </a:r>
            <a:endParaRPr lang="en-US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B2884-1519-4EAF-B5D1-AD087F668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9B602-2131-45B5-B1D0-B49D46D1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825FF6-EEF9-44C1-A7E9-BB0BAD79E84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Environmental persistence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Individual persistence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Chemical 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Effect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Translocation in plants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Bioaccumulation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2"/>
                </a:solidFill>
                <a:latin typeface="Arial" charset="0"/>
              </a:rPr>
              <a:t>Factors Influencing Insecticide Toxicity</a:t>
            </a:r>
            <a:endParaRPr lang="en-US" sz="2400" dirty="0">
              <a:latin typeface="Arial" charset="0"/>
            </a:endParaRPr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</a:rPr>
              <a:t>Environmental degradation of compound</a:t>
            </a:r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</a:rPr>
              <a:t>Vehicle used to disperse compound</a:t>
            </a:r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</a:rPr>
              <a:t>Species exposed</a:t>
            </a:r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</a:rPr>
              <a:t>Exposure route</a:t>
            </a:r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</a:rPr>
              <a:t>Stage in lifespan</a:t>
            </a:r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</a:rPr>
              <a:t>Health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73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E103-7ABC-4885-AA54-966375A4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charset="0"/>
              </a:rPr>
              <a:t>Insecticides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1320C-3D5F-4635-B6F0-ADC1CFE7D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20B0-BD91-4A2C-B7A8-3EFCD491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4072B2-1F97-4FC9-9B68-A30C3D6942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6156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775" b="1" dirty="0">
              <a:solidFill>
                <a:schemeClr val="accent2"/>
              </a:solidFill>
              <a:latin typeface="Arial" charset="0"/>
            </a:endParaRPr>
          </a:p>
          <a:p>
            <a:pPr marL="428625" indent="-428625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775" b="1" dirty="0">
                <a:latin typeface="Arial" charset="0"/>
              </a:rPr>
              <a:t>Cholinergic Receptor Activation</a:t>
            </a:r>
          </a:p>
          <a:p>
            <a:pPr marL="771525" lvl="1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775" b="1" dirty="0">
                <a:latin typeface="Arial" charset="0"/>
              </a:rPr>
              <a:t>	</a:t>
            </a:r>
            <a:r>
              <a:rPr lang="en-US" sz="2775" b="1" dirty="0">
                <a:solidFill>
                  <a:schemeClr val="accent2"/>
                </a:solidFill>
                <a:latin typeface="Arial" charset="0"/>
              </a:rPr>
              <a:t>Cholinesterase inhibitors</a:t>
            </a:r>
          </a:p>
          <a:p>
            <a:pPr marL="771525" lvl="1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775" b="1" dirty="0">
                <a:latin typeface="Arial" charset="0"/>
              </a:rPr>
              <a:t>	Nicotine-like drugs</a:t>
            </a:r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775" b="1" dirty="0">
              <a:latin typeface="Arial" charset="0"/>
            </a:endParaRPr>
          </a:p>
          <a:p>
            <a:pPr marL="428625" indent="-428625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775" b="1" dirty="0">
                <a:latin typeface="Arial" charset="0"/>
              </a:rPr>
              <a:t>Sodium Channel Modulators</a:t>
            </a:r>
          </a:p>
          <a:p>
            <a:pPr marL="771525" lvl="1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775" b="1" dirty="0">
                <a:latin typeface="Arial" charset="0"/>
              </a:rPr>
              <a:t>	</a:t>
            </a:r>
            <a:r>
              <a:rPr lang="en-US" sz="2775" b="1" dirty="0" err="1">
                <a:latin typeface="Arial" charset="0"/>
              </a:rPr>
              <a:t>Pyrethrins</a:t>
            </a:r>
            <a:r>
              <a:rPr lang="en-US" sz="2775" b="1" dirty="0">
                <a:latin typeface="Arial" charset="0"/>
              </a:rPr>
              <a:t> &amp; pyrethroids</a:t>
            </a:r>
          </a:p>
          <a:p>
            <a:pPr marL="771525" lvl="1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775" b="1" dirty="0">
                <a:latin typeface="Arial" charset="0"/>
              </a:rPr>
              <a:t>	Organochlorines</a:t>
            </a:r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481DC-3B3C-42D7-A8CA-9A9BEF781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charset="0"/>
              </a:rPr>
              <a:t>Cholinesterase Inhibitor Insecticides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A97951-E8CE-4958-982D-FD8C453A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FE7E2-03AF-48FD-BB9D-934C7993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1611B6-3CB6-460A-A120-0CAC7BCCCB8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28625" indent="-428625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775" dirty="0">
                <a:latin typeface="Arial" charset="0"/>
              </a:rPr>
              <a:t>Organophosphates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Not persistent chemically in individuals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Effect is persistent in individuals</a:t>
            </a:r>
          </a:p>
          <a:p>
            <a:pPr>
              <a:lnSpc>
                <a:spcPct val="80000"/>
              </a:lnSpc>
            </a:pPr>
            <a:endParaRPr lang="en-US" sz="2775" dirty="0">
              <a:latin typeface="Arial" charset="0"/>
            </a:endParaRPr>
          </a:p>
          <a:p>
            <a:pPr marL="428625" indent="-428625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775" dirty="0">
                <a:latin typeface="Arial" charset="0"/>
              </a:rPr>
              <a:t>Carbamates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Not persistent chemically in individuals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charset="0"/>
              </a:rPr>
              <a:t>Effect is not persistent in individuals</a:t>
            </a:r>
          </a:p>
          <a:p>
            <a:pPr>
              <a:lnSpc>
                <a:spcPct val="80000"/>
              </a:lnSpc>
            </a:pPr>
            <a:endParaRPr lang="en-US" sz="2775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Both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Some persistence in environment 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No translocation in plants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No bioaccumulation (“up food chain”)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8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A3591-0115-4141-9392-34E40C42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accent2"/>
                </a:solidFill>
                <a:latin typeface="Arial" charset="0"/>
              </a:rPr>
              <a:t>Diagnosis of </a:t>
            </a:r>
            <a:r>
              <a:rPr lang="en-US" b="1" dirty="0" err="1">
                <a:solidFill>
                  <a:schemeClr val="accent2"/>
                </a:solidFill>
                <a:latin typeface="Arial" charset="0"/>
              </a:rPr>
              <a:t>ChEase</a:t>
            </a:r>
            <a:r>
              <a:rPr lang="en-US" b="1" dirty="0">
                <a:solidFill>
                  <a:schemeClr val="accent2"/>
                </a:solidFill>
                <a:latin typeface="Arial" charset="0"/>
              </a:rPr>
              <a:t> Toxicity</a:t>
            </a:r>
            <a:br>
              <a:rPr lang="en-US" b="1" dirty="0">
                <a:latin typeface="Arial" charset="0"/>
              </a:rPr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04915-6E3A-4B6C-B959-A36370FEB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takele.beyene@aau.edu.et    AAU-CVM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E0BC3-8478-4596-96EF-F8A18DE00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B259-D1CC-4874-AF56-C542790DB8E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AE4496-9A7F-4302-984F-6739146926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775" dirty="0">
                <a:latin typeface="Arial" charset="0"/>
              </a:rPr>
              <a:t>History</a:t>
            </a:r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775" dirty="0">
                <a:latin typeface="Arial" charset="0"/>
              </a:rPr>
              <a:t>Clinical Signs</a:t>
            </a:r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775" dirty="0">
                <a:latin typeface="Arial" charset="0"/>
              </a:rPr>
              <a:t>Measure </a:t>
            </a:r>
            <a:r>
              <a:rPr lang="en-US" sz="2775" dirty="0" err="1">
                <a:latin typeface="Arial" charset="0"/>
              </a:rPr>
              <a:t>ChEase</a:t>
            </a:r>
            <a:r>
              <a:rPr lang="en-US" sz="2775" dirty="0">
                <a:latin typeface="Arial" charset="0"/>
              </a:rPr>
              <a:t> activity	</a:t>
            </a:r>
          </a:p>
          <a:p>
            <a:pPr lvl="2"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	Blood, Brain, Retina</a:t>
            </a:r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775" dirty="0">
                <a:latin typeface="Arial" charset="0"/>
              </a:rPr>
              <a:t>Detection of </a:t>
            </a:r>
            <a:r>
              <a:rPr lang="en-US" sz="2775" dirty="0" err="1">
                <a:latin typeface="Arial" charset="0"/>
              </a:rPr>
              <a:t>AntiAChEase</a:t>
            </a:r>
            <a:r>
              <a:rPr lang="en-US" sz="2775" dirty="0">
                <a:latin typeface="Arial" charset="0"/>
              </a:rPr>
              <a:t> in feed</a:t>
            </a:r>
          </a:p>
          <a:p>
            <a:pPr lvl="4">
              <a:lnSpc>
                <a:spcPct val="80000"/>
              </a:lnSpc>
            </a:pPr>
            <a:r>
              <a:rPr lang="en-US" sz="2775" dirty="0">
                <a:latin typeface="Arial" charset="0"/>
              </a:rPr>
              <a:t>Granular material in GI tract 	</a:t>
            </a:r>
          </a:p>
          <a:p>
            <a:pPr marL="428625" indent="-4286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775" dirty="0">
                <a:latin typeface="Arial" charset="0"/>
              </a:rPr>
              <a:t>Detection of </a:t>
            </a:r>
            <a:r>
              <a:rPr lang="en-US" sz="2775" dirty="0" err="1">
                <a:latin typeface="Arial" charset="0"/>
              </a:rPr>
              <a:t>AntiAChEase</a:t>
            </a:r>
            <a:r>
              <a:rPr lang="en-US" sz="2775" dirty="0">
                <a:latin typeface="Arial" charset="0"/>
              </a:rPr>
              <a:t> in tissue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87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5199</TotalTime>
  <Words>1877</Words>
  <Application>Microsoft Office PowerPoint</Application>
  <PresentationFormat>On-screen Show (4:3)</PresentationFormat>
  <Paragraphs>673</Paragraphs>
  <Slides>51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Angsana New</vt:lpstr>
      <vt:lpstr>Arial</vt:lpstr>
      <vt:lpstr>Bookman Old Style</vt:lpstr>
      <vt:lpstr>Calibri</vt:lpstr>
      <vt:lpstr>Courier New</vt:lpstr>
      <vt:lpstr>Gill Sans MT</vt:lpstr>
      <vt:lpstr>Symbol</vt:lpstr>
      <vt:lpstr>Times New Roman</vt:lpstr>
      <vt:lpstr>Univers</vt:lpstr>
      <vt:lpstr>Wingdings</vt:lpstr>
      <vt:lpstr>Wingdings 3</vt:lpstr>
      <vt:lpstr>Origin</vt:lpstr>
      <vt:lpstr>PowerPoint Presentation</vt:lpstr>
      <vt:lpstr>Objectives </vt:lpstr>
      <vt:lpstr>PowerPoint Presentation</vt:lpstr>
      <vt:lpstr>Insecticidal Chemical Overexposure</vt:lpstr>
      <vt:lpstr>Potential for Toxicity depends on.... </vt:lpstr>
      <vt:lpstr>Potential Additional Problems with Insecticides</vt:lpstr>
      <vt:lpstr>Insecticides</vt:lpstr>
      <vt:lpstr>Cholinesterase Inhibitor Insecticides</vt:lpstr>
      <vt:lpstr>Diagnosis of ChEase Toxicity </vt:lpstr>
      <vt:lpstr>Treatment of ChEase Inhibitor Toxicity </vt:lpstr>
      <vt:lpstr>Treatment of ChEase Inhibitor Toxicity</vt:lpstr>
      <vt:lpstr>Nicotine as an Insecticide</vt:lpstr>
      <vt:lpstr>Nicotine Toxicity</vt:lpstr>
      <vt:lpstr>Pyrethrins &amp; Pyrethroids</vt:lpstr>
      <vt:lpstr>Pyrethrins &amp; Pyrethroids</vt:lpstr>
      <vt:lpstr>Pyrethrins &amp; Pyrethroids</vt:lpstr>
      <vt:lpstr>Chlorinated Hydrocarbon Insecticides</vt:lpstr>
      <vt:lpstr>Chlorinated Hydrocarbon Insecticides</vt:lpstr>
      <vt:lpstr>Chlorinated Hydrocarbon Insecticides</vt:lpstr>
      <vt:lpstr>Chlorinated Hydrocarbon Insecticides</vt:lpstr>
      <vt:lpstr>Chlorinated Hydrocarbon Insecticides </vt:lpstr>
      <vt:lpstr>Chlorinated Hydrocarbon Insecticides </vt:lpstr>
      <vt:lpstr>Herbicides</vt:lpstr>
      <vt:lpstr>PowerPoint Presentation</vt:lpstr>
      <vt:lpstr>PHENOXY FATTY ACIDS </vt:lpstr>
      <vt:lpstr>Toxicodynamics</vt:lpstr>
      <vt:lpstr>Herbicides</vt:lpstr>
      <vt:lpstr>Herbicides</vt:lpstr>
      <vt:lpstr>BIPYRIDYLIUM- PARAQUAT </vt:lpstr>
      <vt:lpstr>BIPYRIDYLIUM- PARAQUAT </vt:lpstr>
      <vt:lpstr>BIPYRIDYLIUM- PARAQUAT </vt:lpstr>
      <vt:lpstr>BIPYRIDYLIUM- PARAQUAT </vt:lpstr>
      <vt:lpstr>Carbamates (chloropropham)</vt:lpstr>
      <vt:lpstr>Triazines (Atrazine) </vt:lpstr>
      <vt:lpstr>Glyphosate (ROUNDUP)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CLASSES OF TOXICANTS</dc:title>
  <dc:creator>Takele</dc:creator>
  <cp:lastModifiedBy>Takele Beyene Tufa</cp:lastModifiedBy>
  <cp:revision>125</cp:revision>
  <dcterms:created xsi:type="dcterms:W3CDTF">2012-12-02T06:15:13Z</dcterms:created>
  <dcterms:modified xsi:type="dcterms:W3CDTF">2019-05-12T19:46:28Z</dcterms:modified>
</cp:coreProperties>
</file>