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notesMasterIdLst>
    <p:notesMasterId r:id="rId84"/>
  </p:notesMasterIdLst>
  <p:sldIdLst>
    <p:sldId id="257" r:id="rId15"/>
    <p:sldId id="316" r:id="rId16"/>
    <p:sldId id="259" r:id="rId17"/>
    <p:sldId id="405" r:id="rId18"/>
    <p:sldId id="260" r:id="rId19"/>
    <p:sldId id="261" r:id="rId20"/>
    <p:sldId id="407" r:id="rId21"/>
    <p:sldId id="408" r:id="rId22"/>
    <p:sldId id="262" r:id="rId23"/>
    <p:sldId id="388" r:id="rId24"/>
    <p:sldId id="263" r:id="rId25"/>
    <p:sldId id="317" r:id="rId26"/>
    <p:sldId id="318" r:id="rId27"/>
    <p:sldId id="319" r:id="rId28"/>
    <p:sldId id="327" r:id="rId29"/>
    <p:sldId id="328" r:id="rId30"/>
    <p:sldId id="320" r:id="rId31"/>
    <p:sldId id="367" r:id="rId32"/>
    <p:sldId id="368" r:id="rId33"/>
    <p:sldId id="369" r:id="rId34"/>
    <p:sldId id="370" r:id="rId35"/>
    <p:sldId id="371" r:id="rId36"/>
    <p:sldId id="372" r:id="rId37"/>
    <p:sldId id="374" r:id="rId38"/>
    <p:sldId id="324" r:id="rId39"/>
    <p:sldId id="330" r:id="rId40"/>
    <p:sldId id="420" r:id="rId41"/>
    <p:sldId id="326" r:id="rId42"/>
    <p:sldId id="375" r:id="rId43"/>
    <p:sldId id="331" r:id="rId44"/>
    <p:sldId id="376" r:id="rId45"/>
    <p:sldId id="332" r:id="rId46"/>
    <p:sldId id="333" r:id="rId47"/>
    <p:sldId id="377" r:id="rId48"/>
    <p:sldId id="416" r:id="rId49"/>
    <p:sldId id="336" r:id="rId50"/>
    <p:sldId id="337" r:id="rId51"/>
    <p:sldId id="339" r:id="rId52"/>
    <p:sldId id="391" r:id="rId53"/>
    <p:sldId id="392" r:id="rId54"/>
    <p:sldId id="341" r:id="rId55"/>
    <p:sldId id="396" r:id="rId56"/>
    <p:sldId id="397" r:id="rId57"/>
    <p:sldId id="342" r:id="rId58"/>
    <p:sldId id="400" r:id="rId59"/>
    <p:sldId id="401" r:id="rId60"/>
    <p:sldId id="402" r:id="rId61"/>
    <p:sldId id="345" r:id="rId62"/>
    <p:sldId id="381" r:id="rId63"/>
    <p:sldId id="384" r:id="rId64"/>
    <p:sldId id="348" r:id="rId65"/>
    <p:sldId id="349" r:id="rId66"/>
    <p:sldId id="350" r:id="rId67"/>
    <p:sldId id="351" r:id="rId68"/>
    <p:sldId id="352" r:id="rId69"/>
    <p:sldId id="353" r:id="rId70"/>
    <p:sldId id="355" r:id="rId71"/>
    <p:sldId id="356" r:id="rId72"/>
    <p:sldId id="357" r:id="rId73"/>
    <p:sldId id="358" r:id="rId74"/>
    <p:sldId id="359" r:id="rId75"/>
    <p:sldId id="410" r:id="rId76"/>
    <p:sldId id="362" r:id="rId77"/>
    <p:sldId id="363" r:id="rId78"/>
    <p:sldId id="411" r:id="rId79"/>
    <p:sldId id="418" r:id="rId80"/>
    <p:sldId id="414" r:id="rId81"/>
    <p:sldId id="421" r:id="rId82"/>
    <p:sldId id="422" r:id="rId8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968" autoAdjust="0"/>
  </p:normalViewPr>
  <p:slideViewPr>
    <p:cSldViewPr>
      <p:cViewPr>
        <p:scale>
          <a:sx n="110" d="100"/>
          <a:sy n="110" d="100"/>
        </p:scale>
        <p:origin x="-1644" y="-60"/>
      </p:cViewPr>
      <p:guideLst>
        <p:guide orient="horz" pos="2160"/>
        <p:guide pos="2880"/>
      </p:guideLst>
    </p:cSldViewPr>
  </p:slideViewPr>
  <p:outlineViewPr>
    <p:cViewPr>
      <p:scale>
        <a:sx n="33" d="100"/>
        <a:sy n="33" d="100"/>
      </p:scale>
      <p:origin x="0" y="172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D3498173-3FC6-4245-8872-E4F4D915ED48}" type="datetimeFigureOut">
              <a:rPr lang="en-US" smtClean="0"/>
              <a:t>5/2/2020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3FB7FDDC-30AC-432A-8512-0E6B0D6E2898}" type="slidenum">
              <a:rPr lang="en-US" smtClean="0"/>
              <a:t>‹#›</a:t>
            </a:fld>
            <a:endParaRPr lang="en-US" dirty="0"/>
          </a:p>
        </p:txBody>
      </p:sp>
    </p:spTree>
    <p:extLst>
      <p:ext uri="{BB962C8B-B14F-4D97-AF65-F5344CB8AC3E}">
        <p14:creationId xmlns:p14="http://schemas.microsoft.com/office/powerpoint/2010/main" val="211220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68915-7DC9-4B46-8424-0A0D29FACA8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44273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8CF60-2D48-4CB4-ABD6-BC7E4EE6CEF5}" type="slidenum">
              <a:rPr lang="en-US" altLang="en-US">
                <a:solidFill>
                  <a:prstClr val="black"/>
                </a:solidFill>
              </a:rPr>
              <a:pPr/>
              <a:t>29</a:t>
            </a:fld>
            <a:endParaRPr lang="en-US" altLang="en-US">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878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EE76B-AC89-4EC7-9D58-36BFE0842F78}" type="slidenum">
              <a:rPr lang="en-US" altLang="en-US">
                <a:solidFill>
                  <a:prstClr val="black"/>
                </a:solidFill>
              </a:rPr>
              <a:pPr/>
              <a:t>31</a:t>
            </a:fld>
            <a:endParaRPr lang="en-US" altLang="en-US">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72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9E09B-7ED9-41A0-A799-8EB96E0F30CB}" type="slidenum">
              <a:rPr lang="en-US" altLang="en-US">
                <a:solidFill>
                  <a:prstClr val="black"/>
                </a:solidFill>
              </a:rPr>
              <a:pPr/>
              <a:t>34</a:t>
            </a:fld>
            <a:endParaRPr lang="en-US" altLang="en-US">
              <a:solidFill>
                <a:prstClr val="black"/>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677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A50021"/>
                </a:solidFill>
                <a:effectLst>
                  <a:outerShdw blurRad="38100" dist="38100" dir="2700000" algn="tl">
                    <a:srgbClr val="000000"/>
                  </a:outerShdw>
                </a:effectLst>
                <a:latin typeface="Tahoma" pitchFamily="34" charset="0"/>
              </a:rPr>
              <a:t>Bioreactor Configurations </a:t>
            </a:r>
          </a:p>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47</a:t>
            </a:fld>
            <a:endParaRPr lang="en-US"/>
          </a:p>
        </p:txBody>
      </p:sp>
    </p:spTree>
    <p:extLst>
      <p:ext uri="{BB962C8B-B14F-4D97-AF65-F5344CB8AC3E}">
        <p14:creationId xmlns:p14="http://schemas.microsoft.com/office/powerpoint/2010/main" val="312087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analysis applies for both the ideal batch fermenter and steady-state PFF.</a:t>
            </a:r>
          </a:p>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51</a:t>
            </a:fld>
            <a:endParaRPr lang="en-US"/>
          </a:p>
        </p:txBody>
      </p:sp>
    </p:spTree>
    <p:extLst>
      <p:ext uri="{BB962C8B-B14F-4D97-AF65-F5344CB8AC3E}">
        <p14:creationId xmlns:p14="http://schemas.microsoft.com/office/powerpoint/2010/main" val="423610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56</a:t>
            </a:fld>
            <a:endParaRPr lang="en-US"/>
          </a:p>
        </p:txBody>
      </p:sp>
    </p:spTree>
    <p:extLst>
      <p:ext uri="{BB962C8B-B14F-4D97-AF65-F5344CB8AC3E}">
        <p14:creationId xmlns:p14="http://schemas.microsoft.com/office/powerpoint/2010/main" val="428962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Continous</a:t>
            </a:r>
            <a:r>
              <a:rPr lang="en-US" dirty="0" smtClean="0"/>
              <a:t> culture systems can be operated as chemostat or </a:t>
            </a:r>
            <a:r>
              <a:rPr lang="en-US" dirty="0" err="1" smtClean="0"/>
              <a:t>turbidosta</a:t>
            </a:r>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57</a:t>
            </a:fld>
            <a:endParaRPr lang="en-US"/>
          </a:p>
        </p:txBody>
      </p:sp>
    </p:spTree>
    <p:extLst>
      <p:ext uri="{BB962C8B-B14F-4D97-AF65-F5344CB8AC3E}">
        <p14:creationId xmlns:p14="http://schemas.microsoft.com/office/powerpoint/2010/main" val="97986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should be noted, however, that the preceding expression is only valid when </a:t>
            </a:r>
            <a:r>
              <a:rPr lang="en-US" dirty="0" err="1" smtClean="0"/>
              <a:t>τmµmax</a:t>
            </a:r>
            <a:r>
              <a:rPr lang="en-US" dirty="0" smtClean="0"/>
              <a:t> &gt; 1. If </a:t>
            </a:r>
            <a:r>
              <a:rPr lang="en-US" dirty="0" err="1" smtClean="0"/>
              <a:t>τmµmax</a:t>
            </a:r>
            <a:r>
              <a:rPr lang="en-US" dirty="0" smtClean="0"/>
              <a:t> &lt;  1, the growth rate of the cells is less than the rate of cells leaving with the outlet stream. Consequently, all of the cells in the fermenter will be washed out and the above Eq. is invalid.</a:t>
            </a:r>
          </a:p>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61</a:t>
            </a:fld>
            <a:endParaRPr lang="en-US"/>
          </a:p>
        </p:txBody>
      </p:sp>
    </p:spTree>
    <p:extLst>
      <p:ext uri="{BB962C8B-B14F-4D97-AF65-F5344CB8AC3E}">
        <p14:creationId xmlns:p14="http://schemas.microsoft.com/office/powerpoint/2010/main" val="338238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 balance for the substrate and product concentration can also be obtained in the same way</a:t>
            </a:r>
          </a:p>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62</a:t>
            </a:fld>
            <a:endParaRPr lang="en-US" dirty="0"/>
          </a:p>
        </p:txBody>
      </p:sp>
    </p:spTree>
    <p:extLst>
      <p:ext uri="{BB962C8B-B14F-4D97-AF65-F5344CB8AC3E}">
        <p14:creationId xmlns:p14="http://schemas.microsoft.com/office/powerpoint/2010/main" val="388007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The equality of the specific growth rate and the dilution rate of the steady-state CSTF is helpful in studying the effect of various component of the medium on the specific growth rate</a:t>
            </a:r>
          </a:p>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63</a:t>
            </a:fld>
            <a:endParaRPr lang="en-US"/>
          </a:p>
        </p:txBody>
      </p:sp>
    </p:spTree>
    <p:extLst>
      <p:ext uri="{BB962C8B-B14F-4D97-AF65-F5344CB8AC3E}">
        <p14:creationId xmlns:p14="http://schemas.microsoft.com/office/powerpoint/2010/main" val="280971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6</a:t>
            </a:fld>
            <a:endParaRPr lang="en-US" dirty="0"/>
          </a:p>
        </p:txBody>
      </p:sp>
    </p:spTree>
    <p:extLst>
      <p:ext uri="{BB962C8B-B14F-4D97-AF65-F5344CB8AC3E}">
        <p14:creationId xmlns:p14="http://schemas.microsoft.com/office/powerpoint/2010/main" val="1473489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0.128</a:t>
            </a:r>
            <a:endParaRPr lang="en-US" dirty="0"/>
          </a:p>
        </p:txBody>
      </p:sp>
      <p:sp>
        <p:nvSpPr>
          <p:cNvPr id="4" name="Slide Number Placeholder 3"/>
          <p:cNvSpPr>
            <a:spLocks noGrp="1"/>
          </p:cNvSpPr>
          <p:nvPr>
            <p:ph type="sldNum" sz="quarter" idx="10"/>
          </p:nvPr>
        </p:nvSpPr>
        <p:spPr/>
        <p:txBody>
          <a:bodyPr/>
          <a:lstStyle/>
          <a:p>
            <a:fld id="{3FB7FDDC-30AC-432A-8512-0E6B0D6E2898}" type="slidenum">
              <a:rPr lang="en-US" smtClean="0"/>
              <a:t>67</a:t>
            </a:fld>
            <a:endParaRPr lang="en-US" dirty="0"/>
          </a:p>
        </p:txBody>
      </p:sp>
    </p:spTree>
    <p:extLst>
      <p:ext uri="{BB962C8B-B14F-4D97-AF65-F5344CB8AC3E}">
        <p14:creationId xmlns:p14="http://schemas.microsoft.com/office/powerpoint/2010/main" val="330399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949B8-C972-4925-BC49-3396D8583615}" type="slidenum">
              <a:rPr lang="en-US" altLang="en-US">
                <a:solidFill>
                  <a:prstClr val="black"/>
                </a:solidFill>
              </a:rPr>
              <a:pPr/>
              <a:t>18</a:t>
            </a:fld>
            <a:endParaRPr lang="en-US" altLang="en-US" dirty="0">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Each cell divide to form 2 cells;2 cells divide to 2 cells;2 cells divide to form 4 cells……….</a:t>
            </a:r>
          </a:p>
          <a:p>
            <a:endParaRPr lang="en-US" altLang="en-US" dirty="0" smtClean="0"/>
          </a:p>
          <a:p>
            <a:endParaRPr lang="en-US" altLang="en-US" dirty="0"/>
          </a:p>
        </p:txBody>
      </p:sp>
    </p:spTree>
    <p:extLst>
      <p:ext uri="{BB962C8B-B14F-4D97-AF65-F5344CB8AC3E}">
        <p14:creationId xmlns:p14="http://schemas.microsoft.com/office/powerpoint/2010/main" val="236407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47AF8-B294-46DE-8B36-CD4B3B9773AA}" type="slidenum">
              <a:rPr lang="en-US" altLang="en-US">
                <a:solidFill>
                  <a:prstClr val="black"/>
                </a:solidFill>
              </a:rPr>
              <a:pPr/>
              <a:t>19</a:t>
            </a:fld>
            <a:endParaRPr lang="en-US" altLang="en-US" dirty="0">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1795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8E11-9F91-407B-9742-2C12ADC55615}" type="slidenum">
              <a:rPr lang="en-US" altLang="en-US">
                <a:solidFill>
                  <a:prstClr val="black"/>
                </a:solidFill>
              </a:rPr>
              <a:pPr/>
              <a:t>20</a:t>
            </a:fld>
            <a:endParaRPr lang="en-US" altLang="en-US">
              <a:solidFill>
                <a:prstClr val="black"/>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sz="1200" b="0" i="0" u="none" strike="noStrike" baseline="0" dirty="0" smtClean="0">
                <a:latin typeface="+mn-lt"/>
              </a:rPr>
              <a:t>cells grow (divide) at a constant, maximum rate</a:t>
            </a:r>
            <a:endParaRPr lang="en-US" altLang="en-US" dirty="0"/>
          </a:p>
        </p:txBody>
      </p:sp>
    </p:spTree>
    <p:extLst>
      <p:ext uri="{BB962C8B-B14F-4D97-AF65-F5344CB8AC3E}">
        <p14:creationId xmlns:p14="http://schemas.microsoft.com/office/powerpoint/2010/main" val="425179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C17B0-B037-4DBD-9F26-E17E6EFA9CE6}" type="slidenum">
              <a:rPr lang="en-US" altLang="en-US">
                <a:solidFill>
                  <a:prstClr val="black"/>
                </a:solidFill>
              </a:rPr>
              <a:pPr/>
              <a:t>21</a:t>
            </a:fld>
            <a:endParaRPr lang="en-US" altLang="en-US">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878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95B20-1EDC-4895-A3CB-51D025EBA821}" type="slidenum">
              <a:rPr lang="en-US" altLang="en-US">
                <a:solidFill>
                  <a:prstClr val="black"/>
                </a:solidFill>
              </a:rPr>
              <a:pPr/>
              <a:t>22</a:t>
            </a:fld>
            <a:endParaRPr lang="en-US" altLang="en-US">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6024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B038E-C984-430E-B375-058D0382E595}" type="slidenum">
              <a:rPr lang="en-US" altLang="en-US">
                <a:solidFill>
                  <a:prstClr val="black"/>
                </a:solidFill>
              </a:rPr>
              <a:pPr/>
              <a:t>23</a:t>
            </a:fld>
            <a:endParaRPr lang="en-US" altLang="en-US">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683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C71A5-970B-4AA3-856B-D21831821A4D}" type="slidenum">
              <a:rPr lang="en-US" altLang="en-US">
                <a:solidFill>
                  <a:prstClr val="black"/>
                </a:solidFill>
              </a:rPr>
              <a:pPr/>
              <a:t>24</a:t>
            </a:fld>
            <a:endParaRPr lang="en-US" alt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01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CDCC42-0550-48C3-B09B-51B397057A3D}"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264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DED294-0476-4208-9510-74C35683B364}"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7347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12871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50301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599069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2902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31326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56729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66480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59070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98759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933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55F885-5504-4B22-BAC3-8CF61C9A650B}"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4339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15449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934210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361648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728524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355321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851818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34833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022816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570293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94302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A00E0-07C7-4EEE-8286-17F42E7F54C7}"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082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10617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548884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728372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466819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974398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693856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81547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34205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591272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83099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6456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91769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18123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39631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28500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243799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485378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92314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938186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777996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2727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DEF28-3376-4165-80D5-494D80D6758E}"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92078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310462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475919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707236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463278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DDB0EF-DAC5-4B85-8F47-8C3F66D27A4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24708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B4BEB-F158-4360-8751-299C3CF444B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19006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25545F-AACD-4EE0-8D96-006A3B254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56654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26A0BF-9D8D-4B37-AC0F-D01DD94B63C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64746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99CDBBE-17CF-4B0F-8E6F-341E529D08E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9601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00EFCE-5D63-45C9-AB13-EE3236294F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529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D54FD3-D6C2-45E5-A8B8-F2F6420D8C97}"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9046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680E97-F477-41E5-A38E-26CDAD1B89E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675956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AEACA9-465D-4839-B190-F575398C1EC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811072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6A4473-7624-478E-9141-D10AD96CA5D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27086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B34904-FE40-4D3D-A0B1-931A8128D08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2354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FC158D-371E-420D-9D59-088D1C0918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849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402CCF-E24A-4576-84D7-C995669709BB}" type="datetime1">
              <a:rPr lang="en-US" smtClean="0">
                <a:solidFill>
                  <a:prstClr val="black">
                    <a:tint val="75000"/>
                  </a:prstClr>
                </a:solidFill>
              </a:rPr>
              <a:t>5/2/2020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89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5CBF7-BD48-4B99-A151-F93CF7C59D3B}" type="datetime1">
              <a:rPr lang="en-US" smtClean="0">
                <a:solidFill>
                  <a:prstClr val="black">
                    <a:tint val="75000"/>
                  </a:prstClr>
                </a:solidFill>
              </a:rPr>
              <a:t>5/2/2020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101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535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46D47-0ED6-4E36-89CB-3568BBBD38E8}"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168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9E9D3A-62D6-431B-9015-234E317C1B91}"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196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8A693-EDBF-4F26-AF24-B467DDB258D8}"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35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734A2-F8E6-4851-8C7C-3D6E4CBAB09C}"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39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11A0A-D2B2-4E3B-9B70-6C040F707EBD}"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6038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363012-7F40-4BF0-8957-05C2F5113556}"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683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FE5DF-80C4-43E6-86DA-BDE38488270A}"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94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4DAB1-EEC1-4AE0-85FD-E806CE88D9B4}"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0652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24143-604D-4E2D-9CDB-3351B75E54F9}"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2403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C1677-6290-4F99-B7C7-1E1813EA1D2F}" type="datetime1">
              <a:rPr lang="en-US" smtClean="0">
                <a:solidFill>
                  <a:prstClr val="black">
                    <a:tint val="75000"/>
                  </a:prstClr>
                </a:solidFill>
              </a:rPr>
              <a:t>5/2/2020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000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EDC4A-6DE0-482E-BF10-61337469EC05}" type="datetime1">
              <a:rPr lang="en-US" smtClean="0">
                <a:solidFill>
                  <a:prstClr val="black">
                    <a:tint val="75000"/>
                  </a:prstClr>
                </a:solidFill>
              </a:rPr>
              <a:t>5/2/2020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48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915A9-D212-4A51-AFDA-9D1528435E71}" type="datetime1">
              <a:rPr lang="en-US" smtClean="0">
                <a:solidFill>
                  <a:prstClr val="black">
                    <a:tint val="75000"/>
                  </a:prstClr>
                </a:solidFill>
              </a:rPr>
              <a:t>5/2/2020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786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BB75B-4F56-4FDD-B2D0-DA5F43B300E5}"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3329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526B6-C237-4881-A4F9-2D9BF1237F6B}"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5122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F5E0-7212-4CAB-B37C-DB153F92A2AE}"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89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E210-8164-4512-AD9E-4E72CC81D081}"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823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DF820-39CC-4AEE-87BD-3C09E7FC955C}"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824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80806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1561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01580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13448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96499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1940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172D35-CFE1-458D-A961-242D671F1EFD}"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009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07885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2517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40864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39604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14371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73110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33751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40254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59154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97016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DC03A-38A9-42A2-A260-D5DF79CB480F}" type="datetime1">
              <a:rPr lang="en-US" smtClean="0">
                <a:solidFill>
                  <a:prstClr val="black">
                    <a:tint val="75000"/>
                  </a:prstClr>
                </a:solidFill>
              </a:rPr>
              <a:t>5/2/2020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91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75999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08149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83235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53164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52496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914623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51912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95293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39795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92894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1A02E1-8052-4ACC-8EF9-C8BE0DB5B4F9}" type="datetime1">
              <a:rPr lang="en-US" smtClean="0">
                <a:solidFill>
                  <a:prstClr val="black">
                    <a:tint val="75000"/>
                  </a:prstClr>
                </a:solidFill>
              </a:rPr>
              <a:t>5/2/2020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643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30959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22129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31621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38378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43271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07491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47385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55305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4166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7512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93873-4BFA-49B5-BC59-3633CA0F18C7}" type="datetime1">
              <a:rPr lang="en-US" smtClean="0">
                <a:solidFill>
                  <a:prstClr val="black">
                    <a:tint val="75000"/>
                  </a:prstClr>
                </a:solidFill>
              </a:rPr>
              <a:t>5/2/2020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34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39236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85923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25013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20344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81799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647926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91962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710750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44749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7393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87864-7575-4EF7-943C-561ED7ED34F1}"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3626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8502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23614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9271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74439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6878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54127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671783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792762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139041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BE095-9D44-432E-BD7C-BB9FD38CA08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7729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BCF0-9483-4C35-B99F-6E08A67D40B0}" type="datetime1">
              <a:rPr lang="en-US" smtClean="0">
                <a:solidFill>
                  <a:prstClr val="black">
                    <a:tint val="75000"/>
                  </a:prstClr>
                </a:solidFill>
              </a:rPr>
              <a:t>5/2/2020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605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02E54-D796-4844-96D1-B75B52CCE7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97870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9F5427-BBD7-4485-8BD1-F8DE70B8E18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572469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C59717-0772-41A3-9B24-08B3E049F2B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47417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4E9A07-253B-4794-AD60-BCD52E0EB39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488618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B7C8B-D115-4C27-88DC-2CF993D294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690978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8D6158-47DB-4363-AB21-ED6C0D4B2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565199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1644F-5A6E-476F-A3F7-FB2E0F54DF7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459705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462D27-C88E-4C63-845C-C536D16D0E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56945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083B8E-A7CA-4B4A-87E0-9DAEC1F98C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8594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667C50-35FD-44E2-A00D-6D412A8E143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457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7EAB3-FCE6-4D56-9596-88AA1BB51745}"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8944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4837999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12371880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407034463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17109917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38519C6-EE32-4A01-A700-A57EBA557629}"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10752645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9229C-6C95-489F-8774-310769B69CDF}"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8CD23-0D50-4559-82D2-69929C27B5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5668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7BC1C-FDAA-4C3A-B1DE-048F739E5AC0}" type="datetime1">
              <a:rPr lang="en-US" smtClean="0">
                <a:solidFill>
                  <a:prstClr val="black">
                    <a:tint val="75000"/>
                  </a:prstClr>
                </a:solidFill>
              </a:rPr>
              <a:t>5/2/2020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4C682-2C4B-4BC7-8972-DA02277CED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075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34667441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2740147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11929386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20664174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15202397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6E9D54BC-852F-40F3-8FB4-A35457C84855}"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extLst>
      <p:ext uri="{BB962C8B-B14F-4D97-AF65-F5344CB8AC3E}">
        <p14:creationId xmlns:p14="http://schemas.microsoft.com/office/powerpoint/2010/main" val="40382948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4.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6.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8.xml"/><Relationship Id="rId1" Type="http://schemas.openxmlformats.org/officeDocument/2006/relationships/vmlDrawing" Target="../drawings/vmlDrawing7.vml"/><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9.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9.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50.xml"/><Relationship Id="rId1" Type="http://schemas.openxmlformats.org/officeDocument/2006/relationships/vmlDrawing" Target="../drawings/vmlDrawing9.vml"/><Relationship Id="rId5" Type="http://schemas.openxmlformats.org/officeDocument/2006/relationships/image" Target="../media/image39.png"/><Relationship Id="rId4" Type="http://schemas.openxmlformats.org/officeDocument/2006/relationships/image" Target="../media/image3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6246"/>
            <a:ext cx="7886700" cy="5260089"/>
          </a:xfrm>
        </p:spPr>
        <p:txBody>
          <a:bodyPr>
            <a:normAutofit/>
          </a:bodyPr>
          <a:lstStyle/>
          <a:p>
            <a:pPr marL="0" indent="0" algn="ctr">
              <a:buNone/>
            </a:pPr>
            <a:endParaRPr lang="en-US" dirty="0"/>
          </a:p>
          <a:p>
            <a:pPr marL="0" indent="0" algn="ctr">
              <a:buNone/>
            </a:pPr>
            <a:r>
              <a:rPr lang="en-US" sz="6000" b="1" dirty="0" smtClean="0">
                <a:latin typeface="Times New Roman" panose="02020603050405020304" pitchFamily="18" charset="0"/>
                <a:cs typeface="Times New Roman" panose="02020603050405020304" pitchFamily="18" charset="0"/>
              </a:rPr>
              <a:t>Chapter </a:t>
            </a:r>
            <a:r>
              <a:rPr lang="en-US" sz="6000" b="1" dirty="0">
                <a:latin typeface="Times New Roman" panose="02020603050405020304" pitchFamily="18" charset="0"/>
                <a:cs typeface="Times New Roman" panose="02020603050405020304" pitchFamily="18" charset="0"/>
              </a:rPr>
              <a:t>5 </a:t>
            </a:r>
          </a:p>
          <a:p>
            <a:pPr marL="0" indent="0" algn="ctr">
              <a:buNone/>
            </a:pPr>
            <a:r>
              <a:rPr lang="en-US" sz="6000" b="1" dirty="0">
                <a:latin typeface="Times New Roman" panose="02020603050405020304" pitchFamily="18" charset="0"/>
                <a:cs typeface="Times New Roman" panose="02020603050405020304" pitchFamily="18" charset="0"/>
              </a:rPr>
              <a:t>Cell Kinetics and Fermenter Design</a:t>
            </a:r>
          </a:p>
        </p:txBody>
      </p:sp>
      <p:sp>
        <p:nvSpPr>
          <p:cNvPr id="2" name="Date Placeholder 1"/>
          <p:cNvSpPr>
            <a:spLocks noGrp="1"/>
          </p:cNvSpPr>
          <p:nvPr>
            <p:ph type="dt" sz="half" idx="10"/>
          </p:nvPr>
        </p:nvSpPr>
        <p:spPr/>
        <p:txBody>
          <a:bodyPr/>
          <a:lstStyle/>
          <a:p>
            <a:fld id="{B2C6057A-7FB1-4F40-83CE-82711C90B157}"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1</a:t>
            </a:fld>
            <a:endParaRPr lang="en-US" dirty="0">
              <a:solidFill>
                <a:prstClr val="black">
                  <a:tint val="75000"/>
                </a:prstClr>
              </a:solidFill>
            </a:endParaRPr>
          </a:p>
        </p:txBody>
      </p:sp>
      <p:sp>
        <p:nvSpPr>
          <p:cNvPr id="5" name="Rectangle 4"/>
          <p:cNvSpPr/>
          <p:nvPr/>
        </p:nvSpPr>
        <p:spPr>
          <a:xfrm>
            <a:off x="5029200" y="5410200"/>
            <a:ext cx="184731" cy="480131"/>
          </a:xfrm>
          <a:prstGeom prst="rect">
            <a:avLst/>
          </a:prstGeom>
        </p:spPr>
        <p:txBody>
          <a:bodyPr wrap="none">
            <a:spAutoFit/>
          </a:bodyPr>
          <a:lstStyle/>
          <a:p>
            <a:pPr lvl="0">
              <a:lnSpc>
                <a:spcPct val="90000"/>
              </a:lnSpc>
              <a:spcBef>
                <a:spcPts val="1000"/>
              </a:spcBef>
            </a:pP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41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Modelling cell growth</a:t>
            </a:r>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10</a:t>
            </a:fld>
            <a:endParaRPr lang="en-US" dirty="0">
              <a:solidFill>
                <a:prstClr val="black">
                  <a:tint val="75000"/>
                </a:prstClr>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55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6729"/>
            <a:ext cx="7886700" cy="5900237"/>
          </a:xfrm>
        </p:spPr>
        <p:txBody>
          <a:bodyPr/>
          <a:lstStyle/>
          <a:p>
            <a:pPr algn="just"/>
            <a:r>
              <a:rPr lang="en-US" dirty="0">
                <a:latin typeface="Times New Roman" panose="02020603050405020304" pitchFamily="18" charset="0"/>
                <a:cs typeface="Times New Roman" panose="02020603050405020304" pitchFamily="18" charset="0"/>
              </a:rPr>
              <a:t> Besides the assumptions for the cells, the medium is formulated so that </a:t>
            </a:r>
            <a:r>
              <a:rPr lang="en-US" dirty="0" smtClean="0">
                <a:latin typeface="Times New Roman" panose="02020603050405020304" pitchFamily="18" charset="0"/>
                <a:cs typeface="Times New Roman" panose="02020603050405020304" pitchFamily="18" charset="0"/>
              </a:rPr>
              <a:t>only </a:t>
            </a:r>
            <a:r>
              <a:rPr lang="en-US" b="1"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component may be </a:t>
            </a:r>
            <a:r>
              <a:rPr lang="en-US" b="1" dirty="0">
                <a:latin typeface="Times New Roman" panose="02020603050405020304" pitchFamily="18" charset="0"/>
                <a:cs typeface="Times New Roman" panose="02020603050405020304" pitchFamily="18" charset="0"/>
              </a:rPr>
              <a:t>limiting</a:t>
            </a:r>
            <a:r>
              <a:rPr lang="en-US" dirty="0">
                <a:latin typeface="Times New Roman" panose="02020603050405020304" pitchFamily="18" charset="0"/>
                <a:cs typeface="Times New Roman" panose="02020603050405020304" pitchFamily="18" charset="0"/>
              </a:rPr>
              <a:t> the reaction rate</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All other components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present at sufficiently </a:t>
            </a:r>
            <a:r>
              <a:rPr lang="en-US" b="1" dirty="0">
                <a:latin typeface="Times New Roman" panose="02020603050405020304" pitchFamily="18" charset="0"/>
                <a:cs typeface="Times New Roman" panose="02020603050405020304" pitchFamily="18" charset="0"/>
              </a:rPr>
              <a:t>high concentrations</a:t>
            </a:r>
            <a:r>
              <a:rPr lang="en-US" dirty="0">
                <a:latin typeface="Times New Roman" panose="02020603050405020304" pitchFamily="18" charset="0"/>
                <a:cs typeface="Times New Roman" panose="02020603050405020304" pitchFamily="18" charset="0"/>
              </a:rPr>
              <a:t>, so that minor changes do not </a:t>
            </a:r>
            <a:r>
              <a:rPr lang="en-US" dirty="0" smtClean="0">
                <a:latin typeface="Times New Roman" panose="02020603050405020304" pitchFamily="18" charset="0"/>
                <a:cs typeface="Times New Roman" panose="02020603050405020304" pitchFamily="18" charset="0"/>
              </a:rPr>
              <a:t>significantly </a:t>
            </a:r>
            <a:r>
              <a:rPr lang="en-US" dirty="0">
                <a:latin typeface="Times New Roman" panose="02020603050405020304" pitchFamily="18" charset="0"/>
                <a:cs typeface="Times New Roman" panose="02020603050405020304" pitchFamily="18" charset="0"/>
              </a:rPr>
              <a:t>affect the reaction rate</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Fermenters are also controlled so that </a:t>
            </a:r>
            <a:r>
              <a:rPr lang="en-US" dirty="0" smtClean="0">
                <a:latin typeface="Times New Roman" panose="02020603050405020304" pitchFamily="18" charset="0"/>
                <a:cs typeface="Times New Roman" panose="02020603050405020304" pitchFamily="18" charset="0"/>
              </a:rPr>
              <a:t>environmental </a:t>
            </a:r>
            <a:r>
              <a:rPr lang="en-US" dirty="0">
                <a:latin typeface="Times New Roman" panose="02020603050405020304" pitchFamily="18" charset="0"/>
                <a:cs typeface="Times New Roman" panose="02020603050405020304" pitchFamily="18" charset="0"/>
              </a:rPr>
              <a:t>parameters such as pH, temperature, and dissolved oxygen </a:t>
            </a:r>
            <a:r>
              <a:rPr lang="en-US" dirty="0" smtClean="0">
                <a:latin typeface="Times New Roman" panose="02020603050405020304" pitchFamily="18" charset="0"/>
                <a:cs typeface="Times New Roman" panose="02020603050405020304" pitchFamily="18" charset="0"/>
              </a:rPr>
              <a:t>concentration </a:t>
            </a:r>
            <a:r>
              <a:rPr lang="en-US" dirty="0">
                <a:latin typeface="Times New Roman" panose="02020603050405020304" pitchFamily="18" charset="0"/>
                <a:cs typeface="Times New Roman" panose="02020603050405020304" pitchFamily="18" charset="0"/>
              </a:rPr>
              <a:t>are maintained at a constant level. </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In this chapter, cell kinetic equations are derived from the </a:t>
            </a:r>
            <a:r>
              <a:rPr lang="en-US" u="sng" dirty="0">
                <a:latin typeface="Times New Roman" panose="02020603050405020304" pitchFamily="18" charset="0"/>
                <a:cs typeface="Times New Roman" panose="02020603050405020304" pitchFamily="18" charset="0"/>
              </a:rPr>
              <a:t>unstructured</a:t>
            </a:r>
            <a:r>
              <a:rPr lang="en-US" dirty="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distributed</a:t>
            </a:r>
            <a:r>
              <a:rPr lang="en-US" dirty="0" smtClean="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model</a:t>
            </a:r>
            <a:r>
              <a:rPr lang="en-US" dirty="0">
                <a:latin typeface="Times New Roman" panose="02020603050405020304" pitchFamily="18" charset="0"/>
                <a:cs typeface="Times New Roman" panose="02020603050405020304" pitchFamily="18" charset="0"/>
              </a:rPr>
              <a:t>, and those equations are applied for the analysis and design </a:t>
            </a:r>
            <a:r>
              <a:rPr lang="en-US" dirty="0" smtClean="0">
                <a:latin typeface="Times New Roman" panose="02020603050405020304" pitchFamily="18" charset="0"/>
                <a:cs typeface="Times New Roman" panose="02020603050405020304" pitchFamily="18" charset="0"/>
              </a:rPr>
              <a:t>of </a:t>
            </a:r>
            <a:r>
              <a:rPr lang="en-US" u="sng" dirty="0">
                <a:latin typeface="Times New Roman" panose="02020603050405020304" pitchFamily="18" charset="0"/>
                <a:cs typeface="Times New Roman" panose="02020603050405020304" pitchFamily="18" charset="0"/>
              </a:rPr>
              <a:t>ideal fermenters</a:t>
            </a:r>
            <a:r>
              <a:rPr lang="en-US" dirty="0">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663E4EDB-B02F-4E49-AF67-1567F72666E3}"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00445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Growth cycle for batch cultivation</a:t>
            </a:r>
            <a:endParaRPr lang="en-US" sz="3600" b="1"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33099D9A-FB02-437E-A478-E076B29188B5}"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12</a:t>
            </a:fld>
            <a:endParaRPr lang="en-US" dirty="0">
              <a:solidFill>
                <a:prstClr val="black">
                  <a:tint val="75000"/>
                </a:prstClr>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68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Phase of growth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Lag phase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Exponential phase/ Log phase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Stationary phase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Death phase</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57573CC-9E71-4BF3-8574-DB20A9F6D1E6}"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98462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86700"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Lag phase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Is thought to be due to the physiological adaption of the cell to the culture condition</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Period of adaptation of cells to a new </a:t>
            </a:r>
            <a:r>
              <a:rPr lang="en-US" dirty="0" smtClean="0">
                <a:latin typeface="Times New Roman" panose="02020603050405020304" pitchFamily="18" charset="0"/>
                <a:cs typeface="Times New Roman" panose="02020603050405020304" pitchFamily="18" charset="0"/>
              </a:rPr>
              <a:t>environment</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No change in number, but an increase in </a:t>
            </a:r>
            <a:r>
              <a:rPr lang="en-US" b="1" dirty="0" smtClean="0">
                <a:latin typeface="Times New Roman" panose="02020603050405020304" pitchFamily="18" charset="0"/>
                <a:cs typeface="Times New Roman" panose="02020603050405020304" pitchFamily="18" charset="0"/>
              </a:rPr>
              <a:t>mass</a:t>
            </a:r>
          </a:p>
          <a:p>
            <a:pPr marL="0" indent="0">
              <a:buNone/>
            </a:pP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Multiple lag phases may sometimes be observed - more than one carbon source </a:t>
            </a:r>
          </a:p>
          <a:p>
            <a:pPr marL="0" indent="0">
              <a:buNone/>
            </a:pPr>
            <a:r>
              <a:rPr lang="en-US" dirty="0">
                <a:latin typeface="Times New Roman" panose="02020603050405020304" pitchFamily="18" charset="0"/>
                <a:cs typeface="Times New Roman" panose="02020603050405020304" pitchFamily="18" charset="0"/>
              </a:rPr>
              <a:t>                  (Diauxic  growth)….why?</a:t>
            </a:r>
          </a:p>
          <a:p>
            <a:pPr marL="0" indent="0">
              <a:buNone/>
            </a:pPr>
            <a:endParaRPr lang="en-US" dirty="0"/>
          </a:p>
        </p:txBody>
      </p:sp>
      <p:sp>
        <p:nvSpPr>
          <p:cNvPr id="4" name="Date Placeholder 3"/>
          <p:cNvSpPr>
            <a:spLocks noGrp="1"/>
          </p:cNvSpPr>
          <p:nvPr>
            <p:ph type="dt" sz="half" idx="10"/>
          </p:nvPr>
        </p:nvSpPr>
        <p:spPr/>
        <p:txBody>
          <a:bodyPr/>
          <a:lstStyle/>
          <a:p>
            <a:fld id="{FC906AB2-89DB-4F7A-B9FB-E86DD7C879F1}"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789543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05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8E33BC0D-E4BA-4448-9669-30AE857AA2BF}"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901059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86700"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Lag phase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Length of lag phase variables – depends on history of the culture and growth conditions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Exponentially growing culture inoculated into same media, same growth conditions – no lag phase</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Size of the inoculum</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small amount of cells into large volume will have a long lag phase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endParaRPr lang="en-US" dirty="0"/>
          </a:p>
        </p:txBody>
      </p:sp>
      <p:sp>
        <p:nvSpPr>
          <p:cNvPr id="4" name="Date Placeholder 3"/>
          <p:cNvSpPr>
            <a:spLocks noGrp="1"/>
          </p:cNvSpPr>
          <p:nvPr>
            <p:ph type="dt" sz="half" idx="10"/>
          </p:nvPr>
        </p:nvSpPr>
        <p:spPr/>
        <p:txBody>
          <a:bodyPr/>
          <a:lstStyle/>
          <a:p>
            <a:fld id="{27A81690-6DAB-40F5-8B49-2B616EE3D3B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128362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86700" cy="1325563"/>
          </a:xfrm>
        </p:spPr>
        <p:txBody>
          <a:bodyPr>
            <a:normAutofit fontScale="90000"/>
          </a:bodyPr>
          <a:lstStyle/>
          <a:p>
            <a:pPr marL="228600" lvl="0" indent="-228600">
              <a:spcBef>
                <a:spcPts val="1000"/>
              </a:spcBef>
            </a:pPr>
            <a:r>
              <a:rPr lang="en-US" sz="2800" dirty="0" smtClean="0">
                <a:solidFill>
                  <a:prstClr val="black"/>
                </a:solidFill>
                <a:latin typeface="Times New Roman" panose="02020603050405020304" pitchFamily="18" charset="0"/>
                <a:ea typeface="+mn-ea"/>
                <a:cs typeface="Times New Roman" panose="02020603050405020304" pitchFamily="18" charset="0"/>
              </a:rPr>
              <a:t/>
            </a:r>
            <a:br>
              <a:rPr lang="en-US" sz="2800" dirty="0" smtClean="0">
                <a:solidFill>
                  <a:prstClr val="black"/>
                </a:solidFill>
                <a:latin typeface="Times New Roman" panose="02020603050405020304" pitchFamily="18" charset="0"/>
                <a:ea typeface="+mn-ea"/>
                <a:cs typeface="Times New Roman" panose="02020603050405020304" pitchFamily="18" charset="0"/>
              </a:rPr>
            </a:br>
            <a:r>
              <a:rPr lang="en-US" sz="2800" dirty="0">
                <a:solidFill>
                  <a:prstClr val="black"/>
                </a:solidFill>
                <a:latin typeface="Times New Roman" panose="02020603050405020304" pitchFamily="18" charset="0"/>
                <a:ea typeface="+mn-ea"/>
                <a:cs typeface="Times New Roman" panose="02020603050405020304" pitchFamily="18" charset="0"/>
              </a:rPr>
              <a:t/>
            </a:r>
            <a:br>
              <a:rPr lang="en-US" sz="2800" dirty="0">
                <a:solidFill>
                  <a:prstClr val="black"/>
                </a:solidFill>
                <a:latin typeface="Times New Roman" panose="02020603050405020304" pitchFamily="18" charset="0"/>
                <a:ea typeface="+mn-ea"/>
                <a:cs typeface="Times New Roman" panose="02020603050405020304" pitchFamily="18" charset="0"/>
              </a:rPr>
            </a:br>
            <a:r>
              <a:rPr lang="en-US" sz="4000" b="1" dirty="0" smtClean="0">
                <a:solidFill>
                  <a:prstClr val="black"/>
                </a:solidFill>
                <a:latin typeface="Times New Roman" panose="02020603050405020304" pitchFamily="18" charset="0"/>
                <a:ea typeface="+mn-ea"/>
                <a:cs typeface="Times New Roman" panose="02020603050405020304" pitchFamily="18" charset="0"/>
              </a:rPr>
              <a:t>Exponential </a:t>
            </a:r>
            <a:r>
              <a:rPr lang="en-US" sz="4000" b="1" dirty="0">
                <a:solidFill>
                  <a:prstClr val="black"/>
                </a:solidFill>
                <a:latin typeface="Times New Roman" panose="02020603050405020304" pitchFamily="18" charset="0"/>
                <a:ea typeface="+mn-ea"/>
                <a:cs typeface="Times New Roman" panose="02020603050405020304" pitchFamily="18" charset="0"/>
              </a:rPr>
              <a:t>phase</a:t>
            </a:r>
            <a:r>
              <a:rPr lang="en-US" sz="2800" dirty="0">
                <a:solidFill>
                  <a:prstClr val="black"/>
                </a:solidFill>
                <a:latin typeface="Times New Roman" panose="02020603050405020304" pitchFamily="18" charset="0"/>
                <a:ea typeface="+mn-ea"/>
                <a:cs typeface="Times New Roman" panose="02020603050405020304" pitchFamily="18" charset="0"/>
              </a:rPr>
              <a:t/>
            </a:r>
            <a:br>
              <a:rPr lang="en-US" sz="28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Cells have adjusted to their new environment and multiply rapidly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Increase in cell mass and cell number with time exponentially</a:t>
            </a:r>
          </a:p>
          <a:p>
            <a:r>
              <a:rPr lang="en-US" dirty="0">
                <a:latin typeface="Times New Roman" panose="02020603050405020304" pitchFamily="18" charset="0"/>
                <a:cs typeface="Times New Roman" panose="02020603050405020304" pitchFamily="18" charset="0"/>
              </a:rPr>
              <a:t>This phase results in straight line… why?</a:t>
            </a:r>
          </a:p>
          <a:p>
            <a:r>
              <a:rPr lang="en-US" dirty="0" smtClean="0">
                <a:latin typeface="Times New Roman" panose="02020603050405020304" pitchFamily="18" charset="0"/>
                <a:cs typeface="Times New Roman" panose="02020603050405020304" pitchFamily="18" charset="0"/>
              </a:rPr>
              <a:t>Period </a:t>
            </a:r>
            <a:r>
              <a:rPr lang="en-US" dirty="0">
                <a:latin typeface="Times New Roman" panose="02020603050405020304" pitchFamily="18" charset="0"/>
                <a:cs typeface="Times New Roman" panose="02020603050405020304" pitchFamily="18" charset="0"/>
              </a:rPr>
              <a:t>of balanced growth, in which all the components of a cell grow at the same rate</a:t>
            </a:r>
          </a:p>
          <a:p>
            <a:r>
              <a:rPr lang="en-US" dirty="0" smtClean="0">
                <a:latin typeface="Times New Roman" panose="02020603050405020304" pitchFamily="18" charset="0"/>
                <a:cs typeface="Times New Roman" panose="02020603050405020304" pitchFamily="18" charset="0"/>
              </a:rPr>
              <a:t>Growth rate is independent of nutrient concentration, as nutrient are in excess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3967A147-6A77-4BB5-8BFA-BA9B2DCBE57B}"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87909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63513" y="781050"/>
            <a:ext cx="792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dirty="0" smtClean="0">
                <a:solidFill>
                  <a:srgbClr val="000000"/>
                </a:solidFill>
                <a:latin typeface="Arial" charset="0"/>
              </a:rPr>
              <a:t>Nutrients and conditions are not limiting	</a:t>
            </a:r>
          </a:p>
        </p:txBody>
      </p:sp>
      <p:sp>
        <p:nvSpPr>
          <p:cNvPr id="19461" name="Text Box 5"/>
          <p:cNvSpPr txBox="1">
            <a:spLocks noChangeArrowheads="1"/>
          </p:cNvSpPr>
          <p:nvPr/>
        </p:nvSpPr>
        <p:spPr bwMode="auto">
          <a:xfrm>
            <a:off x="255588" y="188913"/>
            <a:ext cx="3583032" cy="646331"/>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pPr fontAlgn="base">
              <a:spcBef>
                <a:spcPct val="0"/>
              </a:spcBef>
              <a:spcAft>
                <a:spcPct val="0"/>
              </a:spcAft>
            </a:pPr>
            <a:r>
              <a:rPr lang="en-US" altLang="en-US" sz="3600" dirty="0" smtClean="0">
                <a:solidFill>
                  <a:srgbClr val="000000"/>
                </a:solidFill>
                <a:latin typeface="+mj-lt"/>
              </a:rPr>
              <a:t>Exponential phase</a:t>
            </a:r>
          </a:p>
        </p:txBody>
      </p:sp>
      <p:grpSp>
        <p:nvGrpSpPr>
          <p:cNvPr id="19466" name="Group 10"/>
          <p:cNvGrpSpPr>
            <a:grpSpLocks/>
          </p:cNvGrpSpPr>
          <p:nvPr/>
        </p:nvGrpSpPr>
        <p:grpSpPr bwMode="auto">
          <a:xfrm>
            <a:off x="1816100" y="1546225"/>
            <a:ext cx="7720013" cy="5046663"/>
            <a:chOff x="518" y="1077"/>
            <a:chExt cx="4863" cy="3179"/>
          </a:xfrm>
        </p:grpSpPr>
        <p:graphicFrame>
          <p:nvGraphicFramePr>
            <p:cNvPr id="19459" name="Object 3"/>
            <p:cNvGraphicFramePr>
              <a:graphicFrameLocks noChangeAspect="1"/>
            </p:cNvGraphicFramePr>
            <p:nvPr/>
          </p:nvGraphicFramePr>
          <p:xfrm>
            <a:off x="1017" y="1133"/>
            <a:ext cx="3826" cy="3064"/>
          </p:xfrm>
          <a:graphic>
            <a:graphicData uri="http://schemas.openxmlformats.org/presentationml/2006/ole">
              <mc:AlternateContent xmlns:mc="http://schemas.openxmlformats.org/markup-compatibility/2006">
                <mc:Choice xmlns:v="urn:schemas-microsoft-com:vml" Requires="v">
                  <p:oleObj spid="_x0000_s21288" name="CorelDRAW" r:id="rId4" imgW="4271760" imgH="3420360" progId="CorelDRAW.Graphic.9">
                    <p:embed/>
                  </p:oleObj>
                </mc:Choice>
                <mc:Fallback>
                  <p:oleObj name="CorelDRAW" r:id="rId4" imgW="4271760" imgH="342036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133"/>
                          <a:ext cx="3826" cy="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6"/>
            <p:cNvSpPr txBox="1">
              <a:spLocks noChangeArrowheads="1"/>
            </p:cNvSpPr>
            <p:nvPr/>
          </p:nvSpPr>
          <p:spPr bwMode="auto">
            <a:xfrm>
              <a:off x="4713" y="1077"/>
              <a:ext cx="294" cy="26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0</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1</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2</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3</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4</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p:txBody>
        </p:sp>
        <p:sp>
          <p:nvSpPr>
            <p:cNvPr id="19463" name="Text Box 7"/>
            <p:cNvSpPr txBox="1">
              <a:spLocks noChangeArrowheads="1"/>
            </p:cNvSpPr>
            <p:nvPr/>
          </p:nvSpPr>
          <p:spPr bwMode="auto">
            <a:xfrm>
              <a:off x="4731" y="3584"/>
              <a:ext cx="301"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n</a:t>
              </a:r>
            </a:p>
            <a:p>
              <a:pPr fontAlgn="base">
                <a:spcBef>
                  <a:spcPct val="0"/>
                </a:spcBef>
                <a:spcAft>
                  <a:spcPct val="0"/>
                </a:spcAft>
              </a:pPr>
              <a:endParaRPr lang="en-US" altLang="en-US" sz="2400" b="1" baseline="30000" dirty="0" smtClean="0">
                <a:solidFill>
                  <a:srgbClr val="000000"/>
                </a:solidFill>
                <a:latin typeface="Arial" charset="0"/>
              </a:endParaRPr>
            </a:p>
          </p:txBody>
        </p:sp>
        <p:sp>
          <p:nvSpPr>
            <p:cNvPr id="19465" name="Rectangle 9"/>
            <p:cNvSpPr>
              <a:spLocks noChangeArrowheads="1"/>
            </p:cNvSpPr>
            <p:nvPr/>
          </p:nvSpPr>
          <p:spPr bwMode="auto">
            <a:xfrm>
              <a:off x="518" y="1629"/>
              <a:ext cx="4863" cy="2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grpSp>
      <p:grpSp>
        <p:nvGrpSpPr>
          <p:cNvPr id="19467" name="Group 11"/>
          <p:cNvGrpSpPr>
            <a:grpSpLocks/>
          </p:cNvGrpSpPr>
          <p:nvPr/>
        </p:nvGrpSpPr>
        <p:grpSpPr bwMode="auto">
          <a:xfrm>
            <a:off x="1816100" y="1546225"/>
            <a:ext cx="7720013" cy="5046663"/>
            <a:chOff x="518" y="1077"/>
            <a:chExt cx="4863" cy="3179"/>
          </a:xfrm>
        </p:grpSpPr>
        <p:graphicFrame>
          <p:nvGraphicFramePr>
            <p:cNvPr id="19468" name="Object 12"/>
            <p:cNvGraphicFramePr>
              <a:graphicFrameLocks noChangeAspect="1"/>
            </p:cNvGraphicFramePr>
            <p:nvPr/>
          </p:nvGraphicFramePr>
          <p:xfrm>
            <a:off x="1017" y="1133"/>
            <a:ext cx="3826" cy="3064"/>
          </p:xfrm>
          <a:graphic>
            <a:graphicData uri="http://schemas.openxmlformats.org/presentationml/2006/ole">
              <mc:AlternateContent xmlns:mc="http://schemas.openxmlformats.org/markup-compatibility/2006">
                <mc:Choice xmlns:v="urn:schemas-microsoft-com:vml" Requires="v">
                  <p:oleObj spid="_x0000_s21289" name="CorelDRAW" r:id="rId6" imgW="4271760" imgH="3420360" progId="CorelDRAW.Graphic.9">
                    <p:embed/>
                  </p:oleObj>
                </mc:Choice>
                <mc:Fallback>
                  <p:oleObj name="CorelDRAW" r:id="rId6" imgW="4271760" imgH="342036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133"/>
                          <a:ext cx="3826" cy="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9" name="Text Box 13"/>
            <p:cNvSpPr txBox="1">
              <a:spLocks noChangeArrowheads="1"/>
            </p:cNvSpPr>
            <p:nvPr/>
          </p:nvSpPr>
          <p:spPr bwMode="auto">
            <a:xfrm>
              <a:off x="4713" y="1077"/>
              <a:ext cx="294" cy="26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0</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1</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2</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3</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4</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p:txBody>
        </p:sp>
        <p:sp>
          <p:nvSpPr>
            <p:cNvPr id="19470" name="Text Box 14"/>
            <p:cNvSpPr txBox="1">
              <a:spLocks noChangeArrowheads="1"/>
            </p:cNvSpPr>
            <p:nvPr/>
          </p:nvSpPr>
          <p:spPr bwMode="auto">
            <a:xfrm>
              <a:off x="4731" y="3584"/>
              <a:ext cx="301"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n</a:t>
              </a:r>
            </a:p>
            <a:p>
              <a:pPr fontAlgn="base">
                <a:spcBef>
                  <a:spcPct val="0"/>
                </a:spcBef>
                <a:spcAft>
                  <a:spcPct val="0"/>
                </a:spcAft>
              </a:pPr>
              <a:endParaRPr lang="en-US" altLang="en-US" sz="2400" b="1" baseline="30000" dirty="0" smtClean="0">
                <a:solidFill>
                  <a:srgbClr val="000000"/>
                </a:solidFill>
                <a:latin typeface="Arial" charset="0"/>
              </a:endParaRPr>
            </a:p>
          </p:txBody>
        </p:sp>
        <p:sp>
          <p:nvSpPr>
            <p:cNvPr id="19471" name="Rectangle 15"/>
            <p:cNvSpPr>
              <a:spLocks noChangeArrowheads="1"/>
            </p:cNvSpPr>
            <p:nvPr/>
          </p:nvSpPr>
          <p:spPr bwMode="auto">
            <a:xfrm>
              <a:off x="518" y="2081"/>
              <a:ext cx="4863" cy="21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grpSp>
      <p:grpSp>
        <p:nvGrpSpPr>
          <p:cNvPr id="19472" name="Group 16"/>
          <p:cNvGrpSpPr>
            <a:grpSpLocks/>
          </p:cNvGrpSpPr>
          <p:nvPr/>
        </p:nvGrpSpPr>
        <p:grpSpPr bwMode="auto">
          <a:xfrm>
            <a:off x="1816100" y="1546225"/>
            <a:ext cx="7720013" cy="5046663"/>
            <a:chOff x="518" y="1077"/>
            <a:chExt cx="4863" cy="3179"/>
          </a:xfrm>
        </p:grpSpPr>
        <p:graphicFrame>
          <p:nvGraphicFramePr>
            <p:cNvPr id="19473" name="Object 17"/>
            <p:cNvGraphicFramePr>
              <a:graphicFrameLocks noChangeAspect="1"/>
            </p:cNvGraphicFramePr>
            <p:nvPr/>
          </p:nvGraphicFramePr>
          <p:xfrm>
            <a:off x="1017" y="1133"/>
            <a:ext cx="3826" cy="3064"/>
          </p:xfrm>
          <a:graphic>
            <a:graphicData uri="http://schemas.openxmlformats.org/presentationml/2006/ole">
              <mc:AlternateContent xmlns:mc="http://schemas.openxmlformats.org/markup-compatibility/2006">
                <mc:Choice xmlns:v="urn:schemas-microsoft-com:vml" Requires="v">
                  <p:oleObj spid="_x0000_s21290" name="CorelDRAW" r:id="rId7" imgW="4271760" imgH="3420360" progId="CorelDRAW.Graphic.9">
                    <p:embed/>
                  </p:oleObj>
                </mc:Choice>
                <mc:Fallback>
                  <p:oleObj name="CorelDRAW" r:id="rId7" imgW="4271760" imgH="342036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133"/>
                          <a:ext cx="3826" cy="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4" name="Text Box 18"/>
            <p:cNvSpPr txBox="1">
              <a:spLocks noChangeArrowheads="1"/>
            </p:cNvSpPr>
            <p:nvPr/>
          </p:nvSpPr>
          <p:spPr bwMode="auto">
            <a:xfrm>
              <a:off x="4713" y="1077"/>
              <a:ext cx="294" cy="26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0</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1</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2</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3</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4</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p:txBody>
        </p:sp>
        <p:sp>
          <p:nvSpPr>
            <p:cNvPr id="19475" name="Text Box 19"/>
            <p:cNvSpPr txBox="1">
              <a:spLocks noChangeArrowheads="1"/>
            </p:cNvSpPr>
            <p:nvPr/>
          </p:nvSpPr>
          <p:spPr bwMode="auto">
            <a:xfrm>
              <a:off x="4731" y="3584"/>
              <a:ext cx="301"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n</a:t>
              </a:r>
            </a:p>
            <a:p>
              <a:pPr fontAlgn="base">
                <a:spcBef>
                  <a:spcPct val="0"/>
                </a:spcBef>
                <a:spcAft>
                  <a:spcPct val="0"/>
                </a:spcAft>
              </a:pPr>
              <a:endParaRPr lang="en-US" altLang="en-US" sz="2400" b="1" baseline="30000" dirty="0" smtClean="0">
                <a:solidFill>
                  <a:srgbClr val="000000"/>
                </a:solidFill>
                <a:latin typeface="Arial" charset="0"/>
              </a:endParaRPr>
            </a:p>
          </p:txBody>
        </p:sp>
        <p:sp>
          <p:nvSpPr>
            <p:cNvPr id="19476" name="Rectangle 20"/>
            <p:cNvSpPr>
              <a:spLocks noChangeArrowheads="1"/>
            </p:cNvSpPr>
            <p:nvPr/>
          </p:nvSpPr>
          <p:spPr bwMode="auto">
            <a:xfrm>
              <a:off x="518" y="2599"/>
              <a:ext cx="4863" cy="16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grpSp>
      <p:grpSp>
        <p:nvGrpSpPr>
          <p:cNvPr id="19477" name="Group 21"/>
          <p:cNvGrpSpPr>
            <a:grpSpLocks/>
          </p:cNvGrpSpPr>
          <p:nvPr/>
        </p:nvGrpSpPr>
        <p:grpSpPr bwMode="auto">
          <a:xfrm>
            <a:off x="1816100" y="1546225"/>
            <a:ext cx="7720013" cy="5046663"/>
            <a:chOff x="518" y="1077"/>
            <a:chExt cx="4863" cy="3179"/>
          </a:xfrm>
        </p:grpSpPr>
        <p:graphicFrame>
          <p:nvGraphicFramePr>
            <p:cNvPr id="19478" name="Object 22"/>
            <p:cNvGraphicFramePr>
              <a:graphicFrameLocks noChangeAspect="1"/>
            </p:cNvGraphicFramePr>
            <p:nvPr/>
          </p:nvGraphicFramePr>
          <p:xfrm>
            <a:off x="1017" y="1133"/>
            <a:ext cx="3826" cy="3064"/>
          </p:xfrm>
          <a:graphic>
            <a:graphicData uri="http://schemas.openxmlformats.org/presentationml/2006/ole">
              <mc:AlternateContent xmlns:mc="http://schemas.openxmlformats.org/markup-compatibility/2006">
                <mc:Choice xmlns:v="urn:schemas-microsoft-com:vml" Requires="v">
                  <p:oleObj spid="_x0000_s21291" name="CorelDRAW" r:id="rId8" imgW="4271760" imgH="3420360" progId="CorelDRAW.Graphic.9">
                    <p:embed/>
                  </p:oleObj>
                </mc:Choice>
                <mc:Fallback>
                  <p:oleObj name="CorelDRAW" r:id="rId8" imgW="4271760" imgH="342036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133"/>
                          <a:ext cx="3826" cy="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9" name="Text Box 23"/>
            <p:cNvSpPr txBox="1">
              <a:spLocks noChangeArrowheads="1"/>
            </p:cNvSpPr>
            <p:nvPr/>
          </p:nvSpPr>
          <p:spPr bwMode="auto">
            <a:xfrm>
              <a:off x="4713" y="1077"/>
              <a:ext cx="294" cy="26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0</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1</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2</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3</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4</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p:txBody>
        </p:sp>
        <p:sp>
          <p:nvSpPr>
            <p:cNvPr id="19480" name="Text Box 24"/>
            <p:cNvSpPr txBox="1">
              <a:spLocks noChangeArrowheads="1"/>
            </p:cNvSpPr>
            <p:nvPr/>
          </p:nvSpPr>
          <p:spPr bwMode="auto">
            <a:xfrm>
              <a:off x="4731" y="3584"/>
              <a:ext cx="301"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n</a:t>
              </a:r>
            </a:p>
            <a:p>
              <a:pPr fontAlgn="base">
                <a:spcBef>
                  <a:spcPct val="0"/>
                </a:spcBef>
                <a:spcAft>
                  <a:spcPct val="0"/>
                </a:spcAft>
              </a:pPr>
              <a:endParaRPr lang="en-US" altLang="en-US" sz="2400" b="1" baseline="30000" dirty="0" smtClean="0">
                <a:solidFill>
                  <a:srgbClr val="000000"/>
                </a:solidFill>
                <a:latin typeface="Arial" charset="0"/>
              </a:endParaRPr>
            </a:p>
          </p:txBody>
        </p:sp>
        <p:sp>
          <p:nvSpPr>
            <p:cNvPr id="19481" name="Rectangle 25"/>
            <p:cNvSpPr>
              <a:spLocks noChangeArrowheads="1"/>
            </p:cNvSpPr>
            <p:nvPr/>
          </p:nvSpPr>
          <p:spPr bwMode="auto">
            <a:xfrm>
              <a:off x="518" y="3167"/>
              <a:ext cx="4863" cy="1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grpSp>
      <p:grpSp>
        <p:nvGrpSpPr>
          <p:cNvPr id="19486" name="Group 30"/>
          <p:cNvGrpSpPr>
            <a:grpSpLocks/>
          </p:cNvGrpSpPr>
          <p:nvPr/>
        </p:nvGrpSpPr>
        <p:grpSpPr bwMode="auto">
          <a:xfrm>
            <a:off x="1816100" y="1546225"/>
            <a:ext cx="7720013" cy="5046663"/>
            <a:chOff x="518" y="1077"/>
            <a:chExt cx="4863" cy="3179"/>
          </a:xfrm>
        </p:grpSpPr>
        <p:graphicFrame>
          <p:nvGraphicFramePr>
            <p:cNvPr id="19482" name="Object 26"/>
            <p:cNvGraphicFramePr>
              <a:graphicFrameLocks noChangeAspect="1"/>
            </p:cNvGraphicFramePr>
            <p:nvPr/>
          </p:nvGraphicFramePr>
          <p:xfrm>
            <a:off x="1017" y="1133"/>
            <a:ext cx="3826" cy="3064"/>
          </p:xfrm>
          <a:graphic>
            <a:graphicData uri="http://schemas.openxmlformats.org/presentationml/2006/ole">
              <mc:AlternateContent xmlns:mc="http://schemas.openxmlformats.org/markup-compatibility/2006">
                <mc:Choice xmlns:v="urn:schemas-microsoft-com:vml" Requires="v">
                  <p:oleObj spid="_x0000_s21292" name="CorelDRAW" r:id="rId9" imgW="4271760" imgH="3420360" progId="CorelDRAW.Graphic.9">
                    <p:embed/>
                  </p:oleObj>
                </mc:Choice>
                <mc:Fallback>
                  <p:oleObj name="CorelDRAW" r:id="rId9" imgW="4271760" imgH="342036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133"/>
                          <a:ext cx="3826" cy="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3" name="Text Box 27"/>
            <p:cNvSpPr txBox="1">
              <a:spLocks noChangeArrowheads="1"/>
            </p:cNvSpPr>
            <p:nvPr/>
          </p:nvSpPr>
          <p:spPr bwMode="auto">
            <a:xfrm>
              <a:off x="4713" y="1077"/>
              <a:ext cx="294" cy="26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0</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1</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2</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3</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4</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p:txBody>
        </p:sp>
        <p:sp>
          <p:nvSpPr>
            <p:cNvPr id="19484" name="Text Box 28"/>
            <p:cNvSpPr txBox="1">
              <a:spLocks noChangeArrowheads="1"/>
            </p:cNvSpPr>
            <p:nvPr/>
          </p:nvSpPr>
          <p:spPr bwMode="auto">
            <a:xfrm>
              <a:off x="4731" y="3584"/>
              <a:ext cx="301"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n</a:t>
              </a:r>
            </a:p>
            <a:p>
              <a:pPr fontAlgn="base">
                <a:spcBef>
                  <a:spcPct val="0"/>
                </a:spcBef>
                <a:spcAft>
                  <a:spcPct val="0"/>
                </a:spcAft>
              </a:pPr>
              <a:endParaRPr lang="en-US" altLang="en-US" sz="2400" b="1" baseline="30000" dirty="0" smtClean="0">
                <a:solidFill>
                  <a:srgbClr val="000000"/>
                </a:solidFill>
                <a:latin typeface="Arial" charset="0"/>
              </a:endParaRPr>
            </a:p>
          </p:txBody>
        </p:sp>
        <p:sp>
          <p:nvSpPr>
            <p:cNvPr id="19485" name="Rectangle 29"/>
            <p:cNvSpPr>
              <a:spLocks noChangeArrowheads="1"/>
            </p:cNvSpPr>
            <p:nvPr/>
          </p:nvSpPr>
          <p:spPr bwMode="auto">
            <a:xfrm>
              <a:off x="518" y="3628"/>
              <a:ext cx="4863" cy="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grpSp>
      <p:grpSp>
        <p:nvGrpSpPr>
          <p:cNvPr id="19488" name="Group 32"/>
          <p:cNvGrpSpPr>
            <a:grpSpLocks/>
          </p:cNvGrpSpPr>
          <p:nvPr/>
        </p:nvGrpSpPr>
        <p:grpSpPr bwMode="auto">
          <a:xfrm>
            <a:off x="2619375" y="1546225"/>
            <a:ext cx="6373813" cy="5046663"/>
            <a:chOff x="1017" y="1077"/>
            <a:chExt cx="4015" cy="3179"/>
          </a:xfrm>
        </p:grpSpPr>
        <p:graphicFrame>
          <p:nvGraphicFramePr>
            <p:cNvPr id="19489" name="Object 33"/>
            <p:cNvGraphicFramePr>
              <a:graphicFrameLocks noChangeAspect="1"/>
            </p:cNvGraphicFramePr>
            <p:nvPr/>
          </p:nvGraphicFramePr>
          <p:xfrm>
            <a:off x="1017" y="1133"/>
            <a:ext cx="3826" cy="3064"/>
          </p:xfrm>
          <a:graphic>
            <a:graphicData uri="http://schemas.openxmlformats.org/presentationml/2006/ole">
              <mc:AlternateContent xmlns:mc="http://schemas.openxmlformats.org/markup-compatibility/2006">
                <mc:Choice xmlns:v="urn:schemas-microsoft-com:vml" Requires="v">
                  <p:oleObj spid="_x0000_s21293" name="CorelDRAW" r:id="rId10" imgW="4271760" imgH="3420360" progId="CorelDRAW.Graphic.9">
                    <p:embed/>
                  </p:oleObj>
                </mc:Choice>
                <mc:Fallback>
                  <p:oleObj name="CorelDRAW" r:id="rId10" imgW="4271760" imgH="342036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1133"/>
                          <a:ext cx="3826" cy="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90" name="Text Box 34"/>
            <p:cNvSpPr txBox="1">
              <a:spLocks noChangeArrowheads="1"/>
            </p:cNvSpPr>
            <p:nvPr/>
          </p:nvSpPr>
          <p:spPr bwMode="auto">
            <a:xfrm>
              <a:off x="4713" y="1077"/>
              <a:ext cx="294" cy="26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0</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1</a:t>
              </a:r>
            </a:p>
            <a:p>
              <a:pPr fontAlgn="base">
                <a:lnSpc>
                  <a:spcPct val="120000"/>
                </a:lnSpc>
                <a:spcBef>
                  <a:spcPct val="0"/>
                </a:spcBef>
                <a:spcAft>
                  <a:spcPct val="0"/>
                </a:spcAft>
              </a:pPr>
              <a:endParaRPr lang="en-US" altLang="en-US" sz="2400" b="1" baseline="30000"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2</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3</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a:p>
              <a:pPr fontAlgn="base">
                <a:lnSpc>
                  <a:spcPct val="120000"/>
                </a:lnSpc>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4</a:t>
              </a:r>
              <a:endParaRPr lang="en-US" altLang="en-US" sz="2400" b="1" dirty="0" smtClean="0">
                <a:solidFill>
                  <a:srgbClr val="000000"/>
                </a:solidFill>
                <a:latin typeface="Arial" charset="0"/>
              </a:endParaRPr>
            </a:p>
            <a:p>
              <a:pPr fontAlgn="base">
                <a:lnSpc>
                  <a:spcPct val="120000"/>
                </a:lnSpc>
                <a:spcBef>
                  <a:spcPct val="0"/>
                </a:spcBef>
                <a:spcAft>
                  <a:spcPct val="0"/>
                </a:spcAft>
              </a:pPr>
              <a:endParaRPr lang="en-US" altLang="en-US" sz="2400" b="1" dirty="0" smtClean="0">
                <a:solidFill>
                  <a:srgbClr val="000000"/>
                </a:solidFill>
                <a:latin typeface="Arial" charset="0"/>
              </a:endParaRPr>
            </a:p>
          </p:txBody>
        </p:sp>
        <p:sp>
          <p:nvSpPr>
            <p:cNvPr id="19491" name="Text Box 35"/>
            <p:cNvSpPr txBox="1">
              <a:spLocks noChangeArrowheads="1"/>
            </p:cNvSpPr>
            <p:nvPr/>
          </p:nvSpPr>
          <p:spPr bwMode="auto">
            <a:xfrm>
              <a:off x="4731" y="3584"/>
              <a:ext cx="301"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2400" b="1" dirty="0" smtClean="0">
                  <a:solidFill>
                    <a:srgbClr val="000000"/>
                  </a:solidFill>
                  <a:latin typeface="Arial" charset="0"/>
                </a:rPr>
                <a:t>2</a:t>
              </a:r>
              <a:r>
                <a:rPr lang="en-US" altLang="en-US" sz="2400" b="1" baseline="30000" dirty="0" smtClean="0">
                  <a:solidFill>
                    <a:srgbClr val="000000"/>
                  </a:solidFill>
                  <a:latin typeface="Arial" charset="0"/>
                </a:rPr>
                <a:t>n</a:t>
              </a:r>
            </a:p>
            <a:p>
              <a:pPr fontAlgn="base">
                <a:spcBef>
                  <a:spcPct val="0"/>
                </a:spcBef>
                <a:spcAft>
                  <a:spcPct val="0"/>
                </a:spcAft>
              </a:pPr>
              <a:endParaRPr lang="en-US" altLang="en-US" sz="2400" b="1" baseline="30000" dirty="0" smtClean="0">
                <a:solidFill>
                  <a:srgbClr val="000000"/>
                </a:solidFill>
                <a:latin typeface="Arial" charset="0"/>
              </a:endParaRPr>
            </a:p>
          </p:txBody>
        </p:sp>
      </p:grpSp>
      <p:sp>
        <p:nvSpPr>
          <p:cNvPr id="19492" name="Text Box 36"/>
          <p:cNvSpPr txBox="1">
            <a:spLocks noChangeArrowheads="1"/>
          </p:cNvSpPr>
          <p:nvPr/>
        </p:nvSpPr>
        <p:spPr bwMode="auto">
          <a:xfrm>
            <a:off x="192088" y="1192213"/>
            <a:ext cx="56705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2000" dirty="0" smtClean="0">
                <a:solidFill>
                  <a:srgbClr val="000000"/>
                </a:solidFill>
                <a:latin typeface="Arial" charset="0"/>
              </a:rPr>
              <a:t>growth = 2</a:t>
            </a:r>
            <a:r>
              <a:rPr lang="en-US" altLang="en-US" sz="2000" baseline="30000" dirty="0" smtClean="0">
                <a:solidFill>
                  <a:srgbClr val="000000"/>
                </a:solidFill>
                <a:latin typeface="Arial" charset="0"/>
              </a:rPr>
              <a:t>n</a:t>
            </a:r>
            <a:r>
              <a:rPr lang="en-US" altLang="en-US" sz="2000" dirty="0" smtClean="0">
                <a:solidFill>
                  <a:srgbClr val="000000"/>
                </a:solidFill>
                <a:latin typeface="Arial" charset="0"/>
              </a:rPr>
              <a:t>      or        X = 2</a:t>
            </a:r>
            <a:r>
              <a:rPr lang="en-US" altLang="en-US" sz="2000" baseline="30000" dirty="0" smtClean="0">
                <a:solidFill>
                  <a:srgbClr val="000000"/>
                </a:solidFill>
                <a:latin typeface="Arial" charset="0"/>
              </a:rPr>
              <a:t>n</a:t>
            </a:r>
            <a:r>
              <a:rPr lang="en-US" altLang="en-US" sz="2000" dirty="0" smtClean="0">
                <a:solidFill>
                  <a:srgbClr val="000000"/>
                </a:solidFill>
                <a:latin typeface="Arial" charset="0"/>
              </a:rPr>
              <a:t>X</a:t>
            </a:r>
            <a:r>
              <a:rPr lang="en-US" altLang="en-US" sz="2000" baseline="-25000" dirty="0" smtClean="0">
                <a:solidFill>
                  <a:srgbClr val="000000"/>
                </a:solidFill>
                <a:latin typeface="Arial" charset="0"/>
              </a:rPr>
              <a:t>0</a:t>
            </a:r>
          </a:p>
          <a:p>
            <a:pPr fontAlgn="base">
              <a:spcBef>
                <a:spcPct val="50000"/>
              </a:spcBef>
              <a:spcAft>
                <a:spcPct val="0"/>
              </a:spcAft>
            </a:pPr>
            <a:r>
              <a:rPr lang="en-US" altLang="en-US" sz="2000" dirty="0" smtClean="0">
                <a:solidFill>
                  <a:srgbClr val="000000"/>
                </a:solidFill>
                <a:latin typeface="Arial" charset="0"/>
              </a:rPr>
              <a:t>Where X</a:t>
            </a:r>
            <a:r>
              <a:rPr lang="en-US" altLang="en-US" sz="2000" baseline="-25000" dirty="0" smtClean="0">
                <a:solidFill>
                  <a:srgbClr val="000000"/>
                </a:solidFill>
                <a:latin typeface="Arial" charset="0"/>
              </a:rPr>
              <a:t>0</a:t>
            </a:r>
            <a:r>
              <a:rPr lang="en-US" altLang="en-US" sz="2000" dirty="0" smtClean="0">
                <a:solidFill>
                  <a:srgbClr val="000000"/>
                </a:solidFill>
                <a:latin typeface="Arial" charset="0"/>
              </a:rPr>
              <a:t> = initial number of cells</a:t>
            </a:r>
          </a:p>
          <a:p>
            <a:pPr fontAlgn="base">
              <a:spcBef>
                <a:spcPct val="50000"/>
              </a:spcBef>
              <a:spcAft>
                <a:spcPct val="0"/>
              </a:spcAft>
            </a:pPr>
            <a:r>
              <a:rPr lang="en-US" altLang="en-US" sz="2000" dirty="0" smtClean="0">
                <a:solidFill>
                  <a:srgbClr val="000000"/>
                </a:solidFill>
                <a:latin typeface="Arial" charset="0"/>
              </a:rPr>
              <a:t>            X  = final number of cells</a:t>
            </a:r>
          </a:p>
          <a:p>
            <a:pPr fontAlgn="base">
              <a:spcBef>
                <a:spcPct val="50000"/>
              </a:spcBef>
              <a:spcAft>
                <a:spcPct val="0"/>
              </a:spcAft>
            </a:pPr>
            <a:r>
              <a:rPr lang="en-US" altLang="en-US" sz="2000" dirty="0" smtClean="0">
                <a:solidFill>
                  <a:srgbClr val="000000"/>
                </a:solidFill>
                <a:latin typeface="Arial" charset="0"/>
              </a:rPr>
              <a:t>            n = number of generations		</a:t>
            </a:r>
            <a:endParaRPr lang="en-US" altLang="en-US" sz="2400" dirty="0" smtClean="0">
              <a:solidFill>
                <a:srgbClr val="000000"/>
              </a:solidFill>
              <a:latin typeface="Arial" charset="0"/>
            </a:endParaRPr>
          </a:p>
        </p:txBody>
      </p:sp>
      <p:sp>
        <p:nvSpPr>
          <p:cNvPr id="19493" name="Rectangle 37"/>
          <p:cNvSpPr>
            <a:spLocks noChangeArrowheads="1"/>
          </p:cNvSpPr>
          <p:nvPr/>
        </p:nvSpPr>
        <p:spPr bwMode="auto">
          <a:xfrm>
            <a:off x="2754313" y="1181100"/>
            <a:ext cx="1216025" cy="427038"/>
          </a:xfrm>
          <a:prstGeom prst="rect">
            <a:avLst/>
          </a:prstGeom>
          <a:noFill/>
          <a:ln w="38100">
            <a:solidFill>
              <a:srgbClr val="00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spTree>
    <p:extLst>
      <p:ext uri="{BB962C8B-B14F-4D97-AF65-F5344CB8AC3E}">
        <p14:creationId xmlns:p14="http://schemas.microsoft.com/office/powerpoint/2010/main" val="2324824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74" name="Group 78"/>
          <p:cNvGrpSpPr>
            <a:grpSpLocks/>
          </p:cNvGrpSpPr>
          <p:nvPr/>
        </p:nvGrpSpPr>
        <p:grpSpPr bwMode="auto">
          <a:xfrm>
            <a:off x="3546475" y="1895475"/>
            <a:ext cx="5597525" cy="5183188"/>
            <a:chOff x="1894" y="567"/>
            <a:chExt cx="3956" cy="3753"/>
          </a:xfrm>
        </p:grpSpPr>
        <p:graphicFrame>
          <p:nvGraphicFramePr>
            <p:cNvPr id="29763" name="Object 67"/>
            <p:cNvGraphicFramePr>
              <a:graphicFrameLocks noChangeAspect="1"/>
            </p:cNvGraphicFramePr>
            <p:nvPr/>
          </p:nvGraphicFramePr>
          <p:xfrm>
            <a:off x="1894" y="567"/>
            <a:ext cx="3956" cy="3753"/>
          </p:xfrm>
          <a:graphic>
            <a:graphicData uri="http://schemas.openxmlformats.org/presentationml/2006/ole">
              <mc:AlternateContent xmlns:mc="http://schemas.openxmlformats.org/markup-compatibility/2006">
                <mc:Choice xmlns:v="urn:schemas-microsoft-com:vml" Requires="v">
                  <p:oleObj spid="_x0000_s3379" name="JANDEL SIGMAPLOT GRAPHIC" r:id="rId4" imgW="7522560" imgH="5806440" progId="JSSPWGraphic">
                    <p:embed/>
                  </p:oleObj>
                </mc:Choice>
                <mc:Fallback>
                  <p:oleObj name="JANDEL SIGMAPLOT GRAPHIC" r:id="rId4" imgW="7522560" imgH="5806440" progId="JSSP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567"/>
                          <a:ext cx="3956" cy="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71" name="Text Box 75"/>
            <p:cNvSpPr txBox="1">
              <a:spLocks noChangeArrowheads="1"/>
            </p:cNvSpPr>
            <p:nvPr/>
          </p:nvSpPr>
          <p:spPr bwMode="auto">
            <a:xfrm>
              <a:off x="3281" y="2412"/>
              <a:ext cx="21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dirty="0" smtClean="0">
                  <a:solidFill>
                    <a:srgbClr val="000000"/>
                  </a:solidFill>
                  <a:latin typeface="Arial" charset="0"/>
                </a:rPr>
                <a:t>Cells grown on salicylate, 0.1%</a:t>
              </a:r>
            </a:p>
          </p:txBody>
        </p:sp>
      </p:grpSp>
      <p:sp>
        <p:nvSpPr>
          <p:cNvPr id="29764" name="Text Box 68"/>
          <p:cNvSpPr txBox="1">
            <a:spLocks noChangeArrowheads="1"/>
          </p:cNvSpPr>
          <p:nvPr/>
        </p:nvSpPr>
        <p:spPr bwMode="auto">
          <a:xfrm>
            <a:off x="417513" y="358775"/>
            <a:ext cx="816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dirty="0" smtClean="0">
                <a:solidFill>
                  <a:srgbClr val="000000"/>
                </a:solidFill>
                <a:latin typeface="Arial" charset="0"/>
              </a:rPr>
              <a:t>Example:  An experiment was performed in a lab flask growing cells on 0.1% salicylate and starting with 2.2 x 10</a:t>
            </a:r>
            <a:r>
              <a:rPr lang="en-US" altLang="en-US" sz="2000" baseline="30000" dirty="0" smtClean="0">
                <a:solidFill>
                  <a:srgbClr val="000000"/>
                </a:solidFill>
                <a:latin typeface="Arial" charset="0"/>
              </a:rPr>
              <a:t>4</a:t>
            </a:r>
            <a:r>
              <a:rPr lang="en-US" altLang="en-US" sz="2000" dirty="0" smtClean="0">
                <a:solidFill>
                  <a:srgbClr val="000000"/>
                </a:solidFill>
                <a:latin typeface="Arial" charset="0"/>
              </a:rPr>
              <a:t> cells.  As the experiment below shows, at the end there were 3.8 x 10</a:t>
            </a:r>
            <a:r>
              <a:rPr lang="en-US" altLang="en-US" sz="2000" baseline="30000" dirty="0" smtClean="0">
                <a:solidFill>
                  <a:srgbClr val="000000"/>
                </a:solidFill>
                <a:latin typeface="Arial" charset="0"/>
              </a:rPr>
              <a:t>9</a:t>
            </a:r>
            <a:r>
              <a:rPr lang="en-US" altLang="en-US" sz="2000" dirty="0" smtClean="0">
                <a:solidFill>
                  <a:srgbClr val="000000"/>
                </a:solidFill>
                <a:latin typeface="Arial" charset="0"/>
              </a:rPr>
              <a:t> cells.</a:t>
            </a:r>
          </a:p>
        </p:txBody>
      </p:sp>
      <p:sp>
        <p:nvSpPr>
          <p:cNvPr id="29767" name="Text Box 71"/>
          <p:cNvSpPr txBox="1">
            <a:spLocks noChangeArrowheads="1"/>
          </p:cNvSpPr>
          <p:nvPr/>
        </p:nvSpPr>
        <p:spPr bwMode="auto">
          <a:xfrm>
            <a:off x="514350" y="2917825"/>
            <a:ext cx="300037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endParaRPr lang="en-US" altLang="en-US" sz="2000" b="1" baseline="-25000" dirty="0" smtClean="0">
              <a:solidFill>
                <a:srgbClr val="000000"/>
              </a:solidFill>
              <a:latin typeface="Arial" charset="0"/>
            </a:endParaRPr>
          </a:p>
          <a:p>
            <a:pPr fontAlgn="base">
              <a:spcBef>
                <a:spcPct val="50000"/>
              </a:spcBef>
              <a:spcAft>
                <a:spcPct val="0"/>
              </a:spcAft>
            </a:pPr>
            <a:endParaRPr lang="en-US" altLang="en-US" sz="2000" baseline="-25000" dirty="0" smtClean="0">
              <a:solidFill>
                <a:srgbClr val="000000"/>
              </a:solidFill>
              <a:latin typeface="Arial" charset="0"/>
            </a:endParaRPr>
          </a:p>
          <a:p>
            <a:pPr fontAlgn="base">
              <a:spcBef>
                <a:spcPct val="50000"/>
              </a:spcBef>
              <a:spcAft>
                <a:spcPct val="0"/>
              </a:spcAft>
            </a:pPr>
            <a:r>
              <a:rPr lang="en-US" altLang="en-US" sz="2000" dirty="0" smtClean="0">
                <a:solidFill>
                  <a:srgbClr val="000000"/>
                </a:solidFill>
                <a:latin typeface="Arial" charset="0"/>
              </a:rPr>
              <a:t>3.8 x 10</a:t>
            </a:r>
            <a:r>
              <a:rPr lang="en-US" altLang="en-US" sz="2000" baseline="30000" dirty="0" smtClean="0">
                <a:solidFill>
                  <a:srgbClr val="000000"/>
                </a:solidFill>
                <a:latin typeface="Arial" charset="0"/>
              </a:rPr>
              <a:t>9</a:t>
            </a:r>
            <a:r>
              <a:rPr lang="en-US" altLang="en-US" sz="2000" dirty="0" smtClean="0">
                <a:solidFill>
                  <a:srgbClr val="000000"/>
                </a:solidFill>
                <a:latin typeface="Arial" charset="0"/>
              </a:rPr>
              <a:t>  =  2</a:t>
            </a:r>
            <a:r>
              <a:rPr lang="en-US" altLang="en-US" sz="2000" baseline="30000" dirty="0" smtClean="0">
                <a:solidFill>
                  <a:srgbClr val="000000"/>
                </a:solidFill>
                <a:latin typeface="Arial" charset="0"/>
              </a:rPr>
              <a:t>n</a:t>
            </a:r>
            <a:r>
              <a:rPr lang="en-US" altLang="en-US" sz="2000" dirty="0" smtClean="0">
                <a:solidFill>
                  <a:srgbClr val="000000"/>
                </a:solidFill>
                <a:latin typeface="Arial" charset="0"/>
              </a:rPr>
              <a:t>(2.2 x 10</a:t>
            </a:r>
            <a:r>
              <a:rPr lang="en-US" altLang="en-US" sz="2000" baseline="30000" dirty="0" smtClean="0">
                <a:solidFill>
                  <a:srgbClr val="000000"/>
                </a:solidFill>
                <a:latin typeface="Arial" charset="0"/>
              </a:rPr>
              <a:t>4</a:t>
            </a:r>
            <a:r>
              <a:rPr lang="en-US" altLang="en-US" sz="2000" dirty="0" smtClean="0">
                <a:solidFill>
                  <a:srgbClr val="000000"/>
                </a:solidFill>
                <a:latin typeface="Arial" charset="0"/>
              </a:rPr>
              <a:t>)</a:t>
            </a:r>
          </a:p>
          <a:p>
            <a:pPr fontAlgn="base">
              <a:spcBef>
                <a:spcPct val="50000"/>
              </a:spcBef>
              <a:spcAft>
                <a:spcPct val="0"/>
              </a:spcAft>
            </a:pPr>
            <a:r>
              <a:rPr lang="en-US" altLang="en-US" sz="2000" dirty="0" smtClean="0">
                <a:solidFill>
                  <a:srgbClr val="000000"/>
                </a:solidFill>
                <a:latin typeface="Arial" charset="0"/>
              </a:rPr>
              <a:t>1.73 x 10</a:t>
            </a:r>
            <a:r>
              <a:rPr lang="en-US" altLang="en-US" sz="2000" baseline="30000" dirty="0" smtClean="0">
                <a:solidFill>
                  <a:srgbClr val="000000"/>
                </a:solidFill>
                <a:latin typeface="Arial" charset="0"/>
              </a:rPr>
              <a:t>5 </a:t>
            </a:r>
            <a:r>
              <a:rPr lang="en-US" altLang="en-US" sz="2000" dirty="0" smtClean="0">
                <a:solidFill>
                  <a:srgbClr val="000000"/>
                </a:solidFill>
                <a:latin typeface="Arial" charset="0"/>
              </a:rPr>
              <a:t>= 2</a:t>
            </a:r>
            <a:r>
              <a:rPr lang="en-US" altLang="en-US" sz="2000" baseline="30000" dirty="0" smtClean="0">
                <a:solidFill>
                  <a:srgbClr val="000000"/>
                </a:solidFill>
                <a:latin typeface="Arial" charset="0"/>
              </a:rPr>
              <a:t>n</a:t>
            </a:r>
            <a:endParaRPr lang="en-US" altLang="en-US" sz="2000" dirty="0" smtClean="0">
              <a:solidFill>
                <a:srgbClr val="000000"/>
              </a:solidFill>
              <a:latin typeface="Arial" charset="0"/>
            </a:endParaRPr>
          </a:p>
          <a:p>
            <a:pPr fontAlgn="base">
              <a:spcBef>
                <a:spcPct val="50000"/>
              </a:spcBef>
              <a:spcAft>
                <a:spcPct val="0"/>
              </a:spcAft>
            </a:pPr>
            <a:r>
              <a:rPr lang="en-US" altLang="en-US" sz="2000" dirty="0" smtClean="0">
                <a:solidFill>
                  <a:srgbClr val="000000"/>
                </a:solidFill>
                <a:latin typeface="Arial" charset="0"/>
              </a:rPr>
              <a:t>log(1.73 x 10</a:t>
            </a:r>
            <a:r>
              <a:rPr lang="en-US" altLang="en-US" sz="2000" baseline="30000" dirty="0" smtClean="0">
                <a:solidFill>
                  <a:srgbClr val="000000"/>
                </a:solidFill>
                <a:latin typeface="Arial" charset="0"/>
              </a:rPr>
              <a:t>5</a:t>
            </a:r>
            <a:r>
              <a:rPr lang="en-US" altLang="en-US" sz="2000" dirty="0" smtClean="0">
                <a:solidFill>
                  <a:srgbClr val="000000"/>
                </a:solidFill>
                <a:latin typeface="Arial" charset="0"/>
              </a:rPr>
              <a:t>)</a:t>
            </a:r>
            <a:r>
              <a:rPr lang="en-US" altLang="en-US" sz="2000" baseline="30000" dirty="0" smtClean="0">
                <a:solidFill>
                  <a:srgbClr val="000000"/>
                </a:solidFill>
                <a:latin typeface="Arial" charset="0"/>
              </a:rPr>
              <a:t> </a:t>
            </a:r>
            <a:r>
              <a:rPr lang="en-US" altLang="en-US" sz="2000" dirty="0" smtClean="0">
                <a:solidFill>
                  <a:srgbClr val="000000"/>
                </a:solidFill>
                <a:latin typeface="Arial" charset="0"/>
              </a:rPr>
              <a:t>= nlog2</a:t>
            </a:r>
          </a:p>
          <a:p>
            <a:pPr fontAlgn="base">
              <a:spcBef>
                <a:spcPct val="50000"/>
              </a:spcBef>
              <a:spcAft>
                <a:spcPct val="0"/>
              </a:spcAft>
            </a:pPr>
            <a:r>
              <a:rPr lang="en-US" altLang="en-US" sz="2000" dirty="0" smtClean="0">
                <a:solidFill>
                  <a:srgbClr val="000000"/>
                </a:solidFill>
                <a:latin typeface="Arial" charset="0"/>
              </a:rPr>
              <a:t>17.4 = n</a:t>
            </a:r>
          </a:p>
          <a:p>
            <a:pPr fontAlgn="base">
              <a:spcBef>
                <a:spcPct val="50000"/>
              </a:spcBef>
              <a:spcAft>
                <a:spcPct val="0"/>
              </a:spcAft>
            </a:pPr>
            <a:endParaRPr lang="en-US" altLang="en-US" sz="2000" dirty="0" smtClean="0">
              <a:solidFill>
                <a:srgbClr val="000000"/>
              </a:solidFill>
              <a:latin typeface="Arial" charset="0"/>
            </a:endParaRPr>
          </a:p>
          <a:p>
            <a:pPr fontAlgn="base">
              <a:spcBef>
                <a:spcPct val="0"/>
              </a:spcBef>
              <a:spcAft>
                <a:spcPct val="0"/>
              </a:spcAft>
            </a:pPr>
            <a:endParaRPr lang="en-US" altLang="en-US" sz="2400" dirty="0" smtClean="0">
              <a:solidFill>
                <a:srgbClr val="000000"/>
              </a:solidFill>
              <a:latin typeface="Arial" charset="0"/>
            </a:endParaRPr>
          </a:p>
        </p:txBody>
      </p:sp>
      <p:sp>
        <p:nvSpPr>
          <p:cNvPr id="29777" name="Text Box 81"/>
          <p:cNvSpPr txBox="1">
            <a:spLocks noChangeArrowheads="1"/>
          </p:cNvSpPr>
          <p:nvPr/>
        </p:nvSpPr>
        <p:spPr bwMode="auto">
          <a:xfrm>
            <a:off x="371475" y="1444625"/>
            <a:ext cx="54340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dirty="0" smtClean="0">
                <a:solidFill>
                  <a:srgbClr val="000000"/>
                </a:solidFill>
                <a:latin typeface="Arial" charset="0"/>
              </a:rPr>
              <a:t>This is an increase is 5 orders of magnitude!!</a:t>
            </a:r>
          </a:p>
          <a:p>
            <a:pPr fontAlgn="base">
              <a:spcBef>
                <a:spcPct val="0"/>
              </a:spcBef>
              <a:spcAft>
                <a:spcPct val="0"/>
              </a:spcAft>
            </a:pPr>
            <a:endParaRPr lang="en-US" altLang="en-US" sz="2000" dirty="0" smtClean="0">
              <a:solidFill>
                <a:srgbClr val="000000"/>
              </a:solidFill>
              <a:latin typeface="Arial" charset="0"/>
            </a:endParaRPr>
          </a:p>
          <a:p>
            <a:pPr fontAlgn="base">
              <a:spcBef>
                <a:spcPct val="0"/>
              </a:spcBef>
              <a:spcAft>
                <a:spcPct val="0"/>
              </a:spcAft>
            </a:pPr>
            <a:r>
              <a:rPr lang="en-US" altLang="en-US" sz="2000" dirty="0" smtClean="0">
                <a:solidFill>
                  <a:srgbClr val="000000"/>
                </a:solidFill>
                <a:latin typeface="Arial" charset="0"/>
              </a:rPr>
              <a:t>How many doublings or generations occurred?</a:t>
            </a:r>
          </a:p>
          <a:p>
            <a:pPr fontAlgn="base">
              <a:spcBef>
                <a:spcPct val="0"/>
              </a:spcBef>
              <a:spcAft>
                <a:spcPct val="0"/>
              </a:spcAft>
            </a:pPr>
            <a:endParaRPr lang="en-US" altLang="en-US" sz="2400" dirty="0" smtClean="0">
              <a:solidFill>
                <a:srgbClr val="000000"/>
              </a:solidFill>
              <a:latin typeface="Arial" charset="0"/>
            </a:endParaRPr>
          </a:p>
        </p:txBody>
      </p:sp>
      <p:grpSp>
        <p:nvGrpSpPr>
          <p:cNvPr id="29779" name="Group 83"/>
          <p:cNvGrpSpPr>
            <a:grpSpLocks/>
          </p:cNvGrpSpPr>
          <p:nvPr/>
        </p:nvGrpSpPr>
        <p:grpSpPr bwMode="auto">
          <a:xfrm>
            <a:off x="811213" y="2824163"/>
            <a:ext cx="1243012" cy="781050"/>
            <a:chOff x="511" y="1779"/>
            <a:chExt cx="783" cy="492"/>
          </a:xfrm>
        </p:grpSpPr>
        <p:sp>
          <p:nvSpPr>
            <p:cNvPr id="29772" name="Rectangle 76"/>
            <p:cNvSpPr>
              <a:spLocks noChangeArrowheads="1"/>
            </p:cNvSpPr>
            <p:nvPr/>
          </p:nvSpPr>
          <p:spPr bwMode="auto">
            <a:xfrm>
              <a:off x="528" y="1779"/>
              <a:ext cx="766" cy="269"/>
            </a:xfrm>
            <a:prstGeom prst="rect">
              <a:avLst/>
            </a:prstGeom>
            <a:noFill/>
            <a:ln w="38100">
              <a:solidFill>
                <a:srgbClr val="00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dirty="0" smtClean="0">
                <a:solidFill>
                  <a:srgbClr val="000000"/>
                </a:solidFill>
                <a:latin typeface="Arial" charset="0"/>
              </a:endParaRPr>
            </a:p>
          </p:txBody>
        </p:sp>
        <p:sp>
          <p:nvSpPr>
            <p:cNvPr id="29778" name="Text Box 82"/>
            <p:cNvSpPr txBox="1">
              <a:spLocks noChangeArrowheads="1"/>
            </p:cNvSpPr>
            <p:nvPr/>
          </p:nvSpPr>
          <p:spPr bwMode="auto">
            <a:xfrm>
              <a:off x="511" y="1791"/>
              <a:ext cx="7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z="2000" dirty="0" smtClean="0">
                  <a:solidFill>
                    <a:srgbClr val="000000"/>
                  </a:solidFill>
                  <a:latin typeface="Arial" charset="0"/>
                </a:rPr>
                <a:t> X = 2</a:t>
              </a:r>
              <a:r>
                <a:rPr lang="en-US" altLang="en-US" sz="2000" baseline="30000" dirty="0" smtClean="0">
                  <a:solidFill>
                    <a:srgbClr val="000000"/>
                  </a:solidFill>
                  <a:latin typeface="Arial" charset="0"/>
                </a:rPr>
                <a:t>n</a:t>
              </a:r>
              <a:r>
                <a:rPr lang="en-US" altLang="en-US" sz="2000" dirty="0" smtClean="0">
                  <a:solidFill>
                    <a:srgbClr val="000000"/>
                  </a:solidFill>
                  <a:latin typeface="Arial" charset="0"/>
                </a:rPr>
                <a:t>X</a:t>
              </a:r>
              <a:r>
                <a:rPr lang="en-US" altLang="en-US" sz="2000" baseline="-25000" dirty="0" smtClean="0">
                  <a:solidFill>
                    <a:srgbClr val="000000"/>
                  </a:solidFill>
                  <a:latin typeface="Arial" charset="0"/>
                </a:rPr>
                <a:t>0</a:t>
              </a:r>
            </a:p>
            <a:p>
              <a:pPr fontAlgn="base">
                <a:spcBef>
                  <a:spcPct val="0"/>
                </a:spcBef>
                <a:spcAft>
                  <a:spcPct val="0"/>
                </a:spcAft>
              </a:pPr>
              <a:endParaRPr lang="en-US" altLang="en-US" sz="2400" dirty="0" smtClean="0">
                <a:solidFill>
                  <a:srgbClr val="000000"/>
                </a:solidFill>
                <a:latin typeface="Arial" charset="0"/>
              </a:endParaRPr>
            </a:p>
          </p:txBody>
        </p:sp>
      </p:grpSp>
    </p:spTree>
    <p:extLst>
      <p:ext uri="{BB962C8B-B14F-4D97-AF65-F5344CB8AC3E}">
        <p14:creationId xmlns:p14="http://schemas.microsoft.com/office/powerpoint/2010/main" val="282058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u="sng" dirty="0" smtClean="0">
                <a:latin typeface="Times New Roman" panose="02020603050405020304" pitchFamily="18" charset="0"/>
                <a:cs typeface="Times New Roman" panose="02020603050405020304" pitchFamily="18" charset="0"/>
              </a:rPr>
              <a:t>Introduction</a:t>
            </a:r>
            <a:endParaRPr lang="en-US" sz="36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5486400"/>
          </a:xfrm>
        </p:spPr>
        <p:txBody>
          <a:bodyPr>
            <a:noAutofit/>
          </a:bodyPr>
          <a:lstStyle/>
          <a:p>
            <a:r>
              <a:rPr lang="en-US" sz="2800" dirty="0" smtClean="0">
                <a:latin typeface="Times New Roman" panose="02020603050405020304" pitchFamily="18" charset="0"/>
                <a:cs typeface="Times New Roman" panose="02020603050405020304" pitchFamily="18" charset="0"/>
              </a:rPr>
              <a:t>Growth is a result of 2 things:</a:t>
            </a:r>
          </a:p>
          <a:p>
            <a:pPr lvl="1"/>
            <a:r>
              <a:rPr lang="en-US" dirty="0" smtClean="0">
                <a:latin typeface="Times New Roman" panose="02020603050405020304" pitchFamily="18" charset="0"/>
                <a:cs typeface="Times New Roman" panose="02020603050405020304" pitchFamily="18" charset="0"/>
              </a:rPr>
              <a:t>Replication (Mitosis)</a:t>
            </a:r>
          </a:p>
          <a:p>
            <a:pPr lvl="1"/>
            <a:r>
              <a:rPr lang="en-US" dirty="0" smtClean="0">
                <a:latin typeface="Times New Roman" panose="02020603050405020304" pitchFamily="18" charset="0"/>
                <a:cs typeface="Times New Roman" panose="02020603050405020304" pitchFamily="18" charset="0"/>
              </a:rPr>
              <a:t>Change in cell size</a:t>
            </a:r>
            <a:endParaRPr lang="en-US" dirty="0">
              <a:latin typeface="Times New Roman" panose="02020603050405020304" pitchFamily="18" charset="0"/>
              <a:cs typeface="Times New Roman" panose="02020603050405020304" pitchFamily="18" charset="0"/>
            </a:endParaRPr>
          </a:p>
          <a:p>
            <a:pPr lvl="1">
              <a:buNone/>
            </a:pPr>
            <a:endParaRPr lang="en-US"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Growth occurs in response to the physiochemical environment</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Nutrients are taken up and used for:</a:t>
            </a:r>
          </a:p>
          <a:p>
            <a:pPr lvl="1"/>
            <a:r>
              <a:rPr lang="en-US" dirty="0" smtClean="0">
                <a:latin typeface="Times New Roman" panose="02020603050405020304" pitchFamily="18" charset="0"/>
                <a:cs typeface="Times New Roman" panose="02020603050405020304" pitchFamily="18" charset="0"/>
              </a:rPr>
              <a:t>Energy Production</a:t>
            </a:r>
          </a:p>
          <a:p>
            <a:pPr lvl="1"/>
            <a:r>
              <a:rPr lang="en-US" dirty="0" smtClean="0">
                <a:latin typeface="Times New Roman" panose="02020603050405020304" pitchFamily="18" charset="0"/>
                <a:cs typeface="Times New Roman" panose="02020603050405020304" pitchFamily="18" charset="0"/>
              </a:rPr>
              <a:t>Biosynthesis &amp; Product Formation </a:t>
            </a:r>
            <a:r>
              <a:rPr lang="en-US" dirty="0" smtClean="0">
                <a:latin typeface="Times New Roman" panose="02020603050405020304" pitchFamily="18" charset="0"/>
                <a:cs typeface="Times New Roman" panose="02020603050405020304" pitchFamily="18" charset="0"/>
                <a:sym typeface="Wingdings" pitchFamily="2" charset="2"/>
              </a:rPr>
              <a:t> Increase Mass</a:t>
            </a:r>
            <a:endParaRPr lang="en-US" dirty="0" smtClean="0">
              <a:latin typeface="Times New Roman" panose="02020603050405020304" pitchFamily="18" charset="0"/>
              <a:cs typeface="Times New Roman" panose="02020603050405020304" pitchFamily="18" charset="0"/>
            </a:endParaRPr>
          </a:p>
        </p:txBody>
      </p:sp>
      <p:pic>
        <p:nvPicPr>
          <p:cNvPr id="4" name="Picture 3" descr="main_cell_cycle.jpg"/>
          <p:cNvPicPr>
            <a:picLocks noChangeAspect="1"/>
          </p:cNvPicPr>
          <p:nvPr/>
        </p:nvPicPr>
        <p:blipFill>
          <a:blip r:embed="rId3" cstate="print"/>
          <a:stretch>
            <a:fillRect/>
          </a:stretch>
        </p:blipFill>
        <p:spPr>
          <a:xfrm>
            <a:off x="5715000" y="304800"/>
            <a:ext cx="3009900" cy="3111684"/>
          </a:xfrm>
          <a:prstGeom prst="rect">
            <a:avLst/>
          </a:prstGeom>
        </p:spPr>
      </p:pic>
      <p:sp>
        <p:nvSpPr>
          <p:cNvPr id="5" name="Date Placeholder 4"/>
          <p:cNvSpPr>
            <a:spLocks noGrp="1"/>
          </p:cNvSpPr>
          <p:nvPr>
            <p:ph type="dt" sz="half" idx="10"/>
          </p:nvPr>
        </p:nvSpPr>
        <p:spPr/>
        <p:txBody>
          <a:bodyPr/>
          <a:lstStyle/>
          <a:p>
            <a:fld id="{AA9CB30B-C147-4F67-A897-142234718470}" type="datetime1">
              <a:rPr lang="en-US" smtClean="0">
                <a:solidFill>
                  <a:prstClr val="black">
                    <a:tint val="75000"/>
                  </a:prstClr>
                </a:solidFill>
              </a:rPr>
              <a:t>5/2/2020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64C682-2C4B-4BC7-8972-DA02277CED50}"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62931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65125" y="1216025"/>
            <a:ext cx="8561388"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200" dirty="0" smtClean="0">
                <a:solidFill>
                  <a:srgbClr val="000000"/>
                </a:solidFill>
                <a:latin typeface="Comic Sans MS" pitchFamily="66" charset="0"/>
              </a:rPr>
              <a:t>	     </a:t>
            </a:r>
            <a:r>
              <a:rPr lang="en-US" altLang="en-US" sz="2200" dirty="0" err="1" smtClean="0">
                <a:solidFill>
                  <a:srgbClr val="000000"/>
                </a:solidFill>
                <a:latin typeface="Comic Sans MS" pitchFamily="66" charset="0"/>
              </a:rPr>
              <a:t>d</a:t>
            </a:r>
            <a:r>
              <a:rPr lang="en-US" altLang="en-US" sz="2200" dirty="0" err="1" smtClean="0">
                <a:solidFill>
                  <a:srgbClr val="000000"/>
                </a:solidFill>
                <a:latin typeface="Arial" charset="0"/>
              </a:rPr>
              <a:t>X</a:t>
            </a:r>
            <a:r>
              <a:rPr lang="en-US" altLang="en-US" sz="2200" dirty="0" smtClean="0">
                <a:solidFill>
                  <a:srgbClr val="000000"/>
                </a:solidFill>
                <a:latin typeface="Arial" charset="0"/>
              </a:rPr>
              <a:t>/</a:t>
            </a:r>
            <a:r>
              <a:rPr lang="en-US" altLang="en-US" sz="2200" dirty="0" err="1" smtClean="0">
                <a:solidFill>
                  <a:srgbClr val="000000"/>
                </a:solidFill>
                <a:latin typeface="Arial" charset="0"/>
              </a:rPr>
              <a:t>dt</a:t>
            </a:r>
            <a:r>
              <a:rPr lang="en-US" altLang="en-US" sz="2200" dirty="0" smtClean="0">
                <a:solidFill>
                  <a:srgbClr val="000000"/>
                </a:solidFill>
                <a:latin typeface="Arial" charset="0"/>
              </a:rPr>
              <a:t> = </a:t>
            </a:r>
            <a:r>
              <a:rPr lang="en-US" altLang="en-US" sz="2200" dirty="0" err="1" smtClean="0">
                <a:solidFill>
                  <a:srgbClr val="000000"/>
                </a:solidFill>
                <a:latin typeface="Arial" charset="0"/>
              </a:rPr>
              <a:t>uX</a:t>
            </a:r>
            <a:r>
              <a:rPr lang="en-US" altLang="en-US" sz="2200" dirty="0" smtClean="0">
                <a:solidFill>
                  <a:srgbClr val="000000"/>
                </a:solidFill>
                <a:latin typeface="Arial" charset="0"/>
              </a:rPr>
              <a:t>           where u = specific growth rate (h</a:t>
            </a:r>
            <a:r>
              <a:rPr lang="en-US" altLang="en-US" sz="2200" baseline="30000" dirty="0" smtClean="0">
                <a:solidFill>
                  <a:srgbClr val="000000"/>
                </a:solidFill>
                <a:latin typeface="Arial" charset="0"/>
              </a:rPr>
              <a:t>-1</a:t>
            </a:r>
            <a:r>
              <a:rPr lang="en-US" altLang="en-US" sz="2200" dirty="0" smtClean="0">
                <a:solidFill>
                  <a:srgbClr val="000000"/>
                </a:solidFill>
                <a:latin typeface="Arial" charset="0"/>
              </a:rPr>
              <a:t>)</a:t>
            </a:r>
          </a:p>
          <a:p>
            <a:pPr fontAlgn="base">
              <a:spcBef>
                <a:spcPct val="0"/>
              </a:spcBef>
              <a:spcAft>
                <a:spcPct val="0"/>
              </a:spcAft>
            </a:pPr>
            <a:endParaRPr lang="en-US" altLang="en-US" sz="2200" dirty="0" smtClean="0">
              <a:solidFill>
                <a:srgbClr val="000000"/>
              </a:solidFill>
              <a:latin typeface="Arial" charset="0"/>
            </a:endParaRPr>
          </a:p>
          <a:p>
            <a:pPr fontAlgn="base">
              <a:spcBef>
                <a:spcPct val="0"/>
              </a:spcBef>
              <a:spcAft>
                <a:spcPct val="0"/>
              </a:spcAft>
            </a:pPr>
            <a:r>
              <a:rPr lang="en-US" altLang="en-US" sz="2200" dirty="0" smtClean="0">
                <a:solidFill>
                  <a:srgbClr val="000000"/>
                </a:solidFill>
                <a:latin typeface="Arial" charset="0"/>
              </a:rPr>
              <a:t>Rearrange:  </a:t>
            </a:r>
            <a:r>
              <a:rPr lang="en-US" altLang="en-US" sz="2200" dirty="0" err="1" smtClean="0">
                <a:solidFill>
                  <a:srgbClr val="000000"/>
                </a:solidFill>
                <a:latin typeface="Arial" charset="0"/>
              </a:rPr>
              <a:t>dX</a:t>
            </a:r>
            <a:r>
              <a:rPr lang="en-US" altLang="en-US" sz="2200" dirty="0" smtClean="0">
                <a:solidFill>
                  <a:srgbClr val="000000"/>
                </a:solidFill>
                <a:latin typeface="Arial" charset="0"/>
              </a:rPr>
              <a:t>/X = </a:t>
            </a:r>
            <a:r>
              <a:rPr lang="en-US" altLang="en-US" sz="2200" dirty="0" err="1" smtClean="0">
                <a:solidFill>
                  <a:srgbClr val="000000"/>
                </a:solidFill>
                <a:latin typeface="Arial" charset="0"/>
              </a:rPr>
              <a:t>udt</a:t>
            </a:r>
            <a:endParaRPr lang="en-US" altLang="en-US" sz="2200" dirty="0" smtClean="0">
              <a:solidFill>
                <a:srgbClr val="000000"/>
              </a:solidFill>
              <a:latin typeface="Arial" charset="0"/>
            </a:endParaRPr>
          </a:p>
          <a:p>
            <a:pPr fontAlgn="base">
              <a:spcBef>
                <a:spcPct val="0"/>
              </a:spcBef>
              <a:spcAft>
                <a:spcPct val="0"/>
              </a:spcAft>
            </a:pPr>
            <a:endParaRPr lang="en-US" altLang="en-US" sz="2200" dirty="0" smtClean="0">
              <a:solidFill>
                <a:srgbClr val="000000"/>
              </a:solidFill>
              <a:latin typeface="Arial" charset="0"/>
            </a:endParaRPr>
          </a:p>
          <a:p>
            <a:pPr fontAlgn="base">
              <a:spcBef>
                <a:spcPct val="0"/>
              </a:spcBef>
              <a:spcAft>
                <a:spcPct val="0"/>
              </a:spcAft>
            </a:pPr>
            <a:r>
              <a:rPr lang="en-US" altLang="en-US" sz="2200" dirty="0" smtClean="0">
                <a:solidFill>
                  <a:srgbClr val="000000"/>
                </a:solidFill>
                <a:latin typeface="Arial" charset="0"/>
              </a:rPr>
              <a:t>Integrate:  </a:t>
            </a:r>
            <a:r>
              <a:rPr lang="en-US" altLang="en-US" sz="2200" dirty="0" err="1" smtClean="0">
                <a:solidFill>
                  <a:srgbClr val="000000"/>
                </a:solidFill>
                <a:latin typeface="Arial" charset="0"/>
              </a:rPr>
              <a:t>lnX</a:t>
            </a:r>
            <a:r>
              <a:rPr lang="en-US" altLang="en-US" sz="2200" dirty="0" smtClean="0">
                <a:solidFill>
                  <a:srgbClr val="000000"/>
                </a:solidFill>
                <a:latin typeface="Arial" charset="0"/>
              </a:rPr>
              <a:t> = </a:t>
            </a:r>
            <a:r>
              <a:rPr lang="en-US" altLang="en-US" sz="2200" dirty="0" err="1" smtClean="0">
                <a:solidFill>
                  <a:srgbClr val="000000"/>
                </a:solidFill>
                <a:latin typeface="Arial" charset="0"/>
              </a:rPr>
              <a:t>ut</a:t>
            </a:r>
            <a:r>
              <a:rPr lang="en-US" altLang="en-US" sz="2200" dirty="0" smtClean="0">
                <a:solidFill>
                  <a:srgbClr val="000000"/>
                </a:solidFill>
                <a:latin typeface="Arial" charset="0"/>
              </a:rPr>
              <a:t> + C,     where C = lnX</a:t>
            </a:r>
            <a:r>
              <a:rPr lang="en-US" altLang="en-US" sz="2200" baseline="-25000" dirty="0" smtClean="0">
                <a:solidFill>
                  <a:srgbClr val="000000"/>
                </a:solidFill>
                <a:latin typeface="Arial" charset="0"/>
              </a:rPr>
              <a:t>0</a:t>
            </a:r>
          </a:p>
          <a:p>
            <a:pPr fontAlgn="base">
              <a:spcBef>
                <a:spcPct val="0"/>
              </a:spcBef>
              <a:spcAft>
                <a:spcPct val="0"/>
              </a:spcAft>
            </a:pPr>
            <a:endParaRPr lang="en-US" altLang="en-US" sz="2200" baseline="-25000" dirty="0" smtClean="0">
              <a:solidFill>
                <a:srgbClr val="000000"/>
              </a:solidFill>
              <a:latin typeface="Arial" charset="0"/>
            </a:endParaRPr>
          </a:p>
          <a:p>
            <a:pPr fontAlgn="base">
              <a:spcBef>
                <a:spcPct val="0"/>
              </a:spcBef>
              <a:spcAft>
                <a:spcPct val="0"/>
              </a:spcAft>
            </a:pPr>
            <a:endParaRPr lang="en-US" altLang="en-US" sz="2200" baseline="-25000" dirty="0" smtClean="0">
              <a:solidFill>
                <a:srgbClr val="000000"/>
              </a:solidFill>
              <a:latin typeface="Arial" charset="0"/>
            </a:endParaRPr>
          </a:p>
          <a:p>
            <a:pPr fontAlgn="base">
              <a:spcBef>
                <a:spcPct val="0"/>
              </a:spcBef>
              <a:spcAft>
                <a:spcPct val="0"/>
              </a:spcAft>
            </a:pPr>
            <a:r>
              <a:rPr lang="en-US" altLang="en-US" sz="2200" baseline="-25000" dirty="0" smtClean="0">
                <a:solidFill>
                  <a:srgbClr val="000000"/>
                </a:solidFill>
                <a:latin typeface="Arial" charset="0"/>
              </a:rPr>
              <a:t>	         </a:t>
            </a:r>
            <a:r>
              <a:rPr lang="en-US" altLang="en-US" sz="2200" dirty="0" err="1" smtClean="0">
                <a:solidFill>
                  <a:srgbClr val="000000"/>
                </a:solidFill>
                <a:latin typeface="Arial" charset="0"/>
              </a:rPr>
              <a:t>lnX</a:t>
            </a:r>
            <a:r>
              <a:rPr lang="en-US" altLang="en-US" sz="2200" dirty="0" smtClean="0">
                <a:solidFill>
                  <a:srgbClr val="000000"/>
                </a:solidFill>
                <a:latin typeface="Arial" charset="0"/>
              </a:rPr>
              <a:t> = </a:t>
            </a:r>
            <a:r>
              <a:rPr lang="en-US" altLang="en-US" sz="2200" dirty="0" err="1" smtClean="0">
                <a:solidFill>
                  <a:srgbClr val="000000"/>
                </a:solidFill>
                <a:latin typeface="Arial" charset="0"/>
              </a:rPr>
              <a:t>ut</a:t>
            </a:r>
            <a:r>
              <a:rPr lang="en-US" altLang="en-US" sz="2200" dirty="0" smtClean="0">
                <a:solidFill>
                  <a:srgbClr val="000000"/>
                </a:solidFill>
                <a:latin typeface="Arial" charset="0"/>
              </a:rPr>
              <a:t> + ln X</a:t>
            </a:r>
            <a:r>
              <a:rPr lang="en-US" altLang="en-US" sz="2200" baseline="-25000" dirty="0" smtClean="0">
                <a:solidFill>
                  <a:srgbClr val="000000"/>
                </a:solidFill>
                <a:latin typeface="Arial" charset="0"/>
              </a:rPr>
              <a:t>0     </a:t>
            </a:r>
            <a:r>
              <a:rPr lang="en-US" altLang="en-US" sz="2200" dirty="0" smtClean="0">
                <a:solidFill>
                  <a:srgbClr val="000000"/>
                </a:solidFill>
                <a:latin typeface="Arial" charset="0"/>
              </a:rPr>
              <a:t>or 	    X = X</a:t>
            </a:r>
            <a:r>
              <a:rPr lang="en-US" altLang="en-US" sz="2200" baseline="-25000" dirty="0" smtClean="0">
                <a:solidFill>
                  <a:srgbClr val="000000"/>
                </a:solidFill>
                <a:latin typeface="Arial" charset="0"/>
              </a:rPr>
              <a:t>0</a:t>
            </a:r>
            <a:r>
              <a:rPr lang="en-US" altLang="en-US" sz="2200" dirty="0" smtClean="0">
                <a:solidFill>
                  <a:srgbClr val="000000"/>
                </a:solidFill>
                <a:latin typeface="Arial" charset="0"/>
              </a:rPr>
              <a:t>e</a:t>
            </a:r>
            <a:r>
              <a:rPr lang="en-US" altLang="en-US" sz="2200" baseline="30000" dirty="0" smtClean="0">
                <a:solidFill>
                  <a:srgbClr val="000000"/>
                </a:solidFill>
                <a:latin typeface="Arial" charset="0"/>
              </a:rPr>
              <a:t>ut</a:t>
            </a:r>
          </a:p>
          <a:p>
            <a:pPr fontAlgn="base">
              <a:spcBef>
                <a:spcPct val="0"/>
              </a:spcBef>
              <a:spcAft>
                <a:spcPct val="0"/>
              </a:spcAft>
            </a:pPr>
            <a:endParaRPr lang="en-US" altLang="en-US" sz="2200" baseline="30000" dirty="0" smtClean="0">
              <a:solidFill>
                <a:srgbClr val="000000"/>
              </a:solidFill>
              <a:latin typeface="Arial" charset="0"/>
            </a:endParaRPr>
          </a:p>
          <a:p>
            <a:pPr fontAlgn="base">
              <a:spcBef>
                <a:spcPct val="0"/>
              </a:spcBef>
              <a:spcAft>
                <a:spcPct val="0"/>
              </a:spcAft>
            </a:pPr>
            <a:r>
              <a:rPr lang="en-US" altLang="en-US" sz="2000" baseline="30000" dirty="0" smtClean="0">
                <a:solidFill>
                  <a:srgbClr val="000000"/>
                </a:solidFill>
                <a:latin typeface="Arial" charset="0"/>
              </a:rPr>
              <a:t>                               </a:t>
            </a:r>
            <a:endParaRPr lang="en-US" altLang="en-US" sz="2000" baseline="30000" dirty="0" smtClean="0">
              <a:solidFill>
                <a:srgbClr val="0099FF"/>
              </a:solidFill>
              <a:latin typeface="Arial" charset="0"/>
            </a:endParaRPr>
          </a:p>
          <a:p>
            <a:pPr fontAlgn="base">
              <a:spcBef>
                <a:spcPct val="0"/>
              </a:spcBef>
              <a:spcAft>
                <a:spcPct val="0"/>
              </a:spcAft>
            </a:pPr>
            <a:endParaRPr lang="en-US" altLang="en-US" sz="2000" baseline="30000" dirty="0" smtClean="0">
              <a:solidFill>
                <a:srgbClr val="000000"/>
              </a:solidFill>
              <a:latin typeface="Arial" charset="0"/>
            </a:endParaRPr>
          </a:p>
        </p:txBody>
      </p:sp>
      <p:sp>
        <p:nvSpPr>
          <p:cNvPr id="45059" name="Text Box 3"/>
          <p:cNvSpPr txBox="1">
            <a:spLocks noChangeArrowheads="1"/>
          </p:cNvSpPr>
          <p:nvPr/>
        </p:nvSpPr>
        <p:spPr bwMode="auto">
          <a:xfrm>
            <a:off x="420688" y="5059363"/>
            <a:ext cx="8301037" cy="468312"/>
          </a:xfrm>
          <a:prstGeom prst="rect">
            <a:avLst/>
          </a:prstGeom>
          <a:noFill/>
          <a:ln w="41275">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200" b="1" smtClean="0">
                <a:solidFill>
                  <a:srgbClr val="000000"/>
                </a:solidFill>
                <a:latin typeface="Arial" charset="0"/>
              </a:rPr>
              <a:t>Note that u, the growth rate, is the slope of this straight line</a:t>
            </a:r>
          </a:p>
        </p:txBody>
      </p:sp>
      <p:grpSp>
        <p:nvGrpSpPr>
          <p:cNvPr id="45060" name="Group 4"/>
          <p:cNvGrpSpPr>
            <a:grpSpLocks/>
          </p:cNvGrpSpPr>
          <p:nvPr/>
        </p:nvGrpSpPr>
        <p:grpSpPr bwMode="auto">
          <a:xfrm>
            <a:off x="1563688" y="3376613"/>
            <a:ext cx="5208587" cy="1358900"/>
            <a:chOff x="985" y="2001"/>
            <a:chExt cx="3281" cy="856"/>
          </a:xfrm>
        </p:grpSpPr>
        <p:sp>
          <p:nvSpPr>
            <p:cNvPr id="45061" name="Rectangle 5"/>
            <p:cNvSpPr>
              <a:spLocks noChangeArrowheads="1"/>
            </p:cNvSpPr>
            <p:nvPr/>
          </p:nvSpPr>
          <p:spPr bwMode="auto">
            <a:xfrm>
              <a:off x="1068" y="2001"/>
              <a:ext cx="1403" cy="266"/>
            </a:xfrm>
            <a:prstGeom prst="rect">
              <a:avLst/>
            </a:prstGeom>
            <a:noFill/>
            <a:ln w="38100">
              <a:solidFill>
                <a:srgbClr val="00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45062" name="Text Box 6"/>
            <p:cNvSpPr txBox="1">
              <a:spLocks noChangeArrowheads="1"/>
            </p:cNvSpPr>
            <p:nvPr/>
          </p:nvSpPr>
          <p:spPr bwMode="auto">
            <a:xfrm>
              <a:off x="985" y="2377"/>
              <a:ext cx="328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smtClean="0">
                  <a:solidFill>
                    <a:srgbClr val="0099FF"/>
                  </a:solidFill>
                  <a:latin typeface="Arial" charset="0"/>
                </a:rPr>
                <a:t>y   = mx + b  (equation for a straight line)</a:t>
              </a:r>
              <a:endParaRPr lang="en-US" altLang="en-US" sz="2200" baseline="30000" smtClean="0">
                <a:solidFill>
                  <a:srgbClr val="0099FF"/>
                </a:solidFill>
                <a:latin typeface="Arial" charset="0"/>
              </a:endParaRPr>
            </a:p>
            <a:p>
              <a:pPr fontAlgn="base">
                <a:spcBef>
                  <a:spcPct val="0"/>
                </a:spcBef>
                <a:spcAft>
                  <a:spcPct val="0"/>
                </a:spcAft>
              </a:pPr>
              <a:endParaRPr lang="en-US" altLang="en-US" sz="2200" smtClean="0">
                <a:solidFill>
                  <a:srgbClr val="000000"/>
                </a:solidFill>
                <a:latin typeface="Arial" charset="0"/>
              </a:endParaRPr>
            </a:p>
          </p:txBody>
        </p:sp>
      </p:grpSp>
      <p:grpSp>
        <p:nvGrpSpPr>
          <p:cNvPr id="45063" name="Group 7"/>
          <p:cNvGrpSpPr>
            <a:grpSpLocks/>
          </p:cNvGrpSpPr>
          <p:nvPr/>
        </p:nvGrpSpPr>
        <p:grpSpPr bwMode="auto">
          <a:xfrm>
            <a:off x="207963" y="384175"/>
            <a:ext cx="8643937" cy="6467475"/>
            <a:chOff x="131" y="242"/>
            <a:chExt cx="5445" cy="4074"/>
          </a:xfrm>
        </p:grpSpPr>
        <p:graphicFrame>
          <p:nvGraphicFramePr>
            <p:cNvPr id="45064" name="Object 8"/>
            <p:cNvGraphicFramePr>
              <a:graphicFrameLocks noChangeAspect="1"/>
            </p:cNvGraphicFramePr>
            <p:nvPr/>
          </p:nvGraphicFramePr>
          <p:xfrm>
            <a:off x="131" y="242"/>
            <a:ext cx="5445" cy="4074"/>
          </p:xfrm>
          <a:graphic>
            <a:graphicData uri="http://schemas.openxmlformats.org/presentationml/2006/ole">
              <mc:AlternateContent xmlns:mc="http://schemas.openxmlformats.org/markup-compatibility/2006">
                <mc:Choice xmlns:v="urn:schemas-microsoft-com:vml" Requires="v">
                  <p:oleObj spid="_x0000_s4402" name="JANDEL SIGMAPLOT GRAPHIC" r:id="rId4" imgW="7522560" imgH="5806440" progId="JSSPWGraphic">
                    <p:embed/>
                  </p:oleObj>
                </mc:Choice>
                <mc:Fallback>
                  <p:oleObj name="JANDEL SIGMAPLOT GRAPHIC" r:id="rId4" imgW="7522560" imgH="5806440" progId="JSSP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 y="242"/>
                          <a:ext cx="5445" cy="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5" name="Rectangle 9"/>
            <p:cNvSpPr>
              <a:spLocks noChangeArrowheads="1"/>
            </p:cNvSpPr>
            <p:nvPr/>
          </p:nvSpPr>
          <p:spPr bwMode="auto">
            <a:xfrm>
              <a:off x="1685" y="1719"/>
              <a:ext cx="3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smtClean="0">
                  <a:solidFill>
                    <a:srgbClr val="000000"/>
                  </a:solidFill>
                  <a:latin typeface="Comic Sans MS" pitchFamily="66" charset="0"/>
                </a:rPr>
                <a:t>d</a:t>
              </a:r>
              <a:r>
                <a:rPr lang="en-US" altLang="en-US" sz="2200" smtClean="0">
                  <a:solidFill>
                    <a:srgbClr val="000000"/>
                  </a:solidFill>
                  <a:latin typeface="Arial" charset="0"/>
                </a:rPr>
                <a:t>X/dt = uX           </a:t>
              </a:r>
            </a:p>
            <a:p>
              <a:pPr fontAlgn="base">
                <a:spcBef>
                  <a:spcPct val="0"/>
                </a:spcBef>
                <a:spcAft>
                  <a:spcPct val="0"/>
                </a:spcAft>
              </a:pPr>
              <a:r>
                <a:rPr lang="en-US" altLang="en-US" sz="2200" smtClean="0">
                  <a:solidFill>
                    <a:srgbClr val="000000"/>
                  </a:solidFill>
                  <a:latin typeface="Arial" charset="0"/>
                </a:rPr>
                <a:t>          where u = specific growth rate (h</a:t>
              </a:r>
              <a:r>
                <a:rPr lang="en-US" altLang="en-US" sz="2200" baseline="30000" smtClean="0">
                  <a:solidFill>
                    <a:srgbClr val="000000"/>
                  </a:solidFill>
                  <a:latin typeface="Arial" charset="0"/>
                </a:rPr>
                <a:t>-1</a:t>
              </a:r>
              <a:r>
                <a:rPr lang="en-US" altLang="en-US" sz="2200" smtClean="0">
                  <a:solidFill>
                    <a:srgbClr val="000000"/>
                  </a:solidFill>
                  <a:latin typeface="Arial" charset="0"/>
                </a:rPr>
                <a:t>)</a:t>
              </a:r>
            </a:p>
          </p:txBody>
        </p:sp>
      </p:grpSp>
      <p:sp>
        <p:nvSpPr>
          <p:cNvPr id="45066" name="Text Box 10"/>
          <p:cNvSpPr txBox="1">
            <a:spLocks noChangeArrowheads="1"/>
          </p:cNvSpPr>
          <p:nvPr/>
        </p:nvSpPr>
        <p:spPr bwMode="auto">
          <a:xfrm>
            <a:off x="985838" y="427038"/>
            <a:ext cx="6884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u="sng" smtClean="0">
                <a:solidFill>
                  <a:srgbClr val="000000"/>
                </a:solidFill>
                <a:latin typeface="Arial" charset="0"/>
              </a:rPr>
              <a:t>Calculating growth rate during exponential growth</a:t>
            </a:r>
          </a:p>
        </p:txBody>
      </p:sp>
      <p:sp>
        <p:nvSpPr>
          <p:cNvPr id="45067" name="Rectangle 11"/>
          <p:cNvSpPr>
            <a:spLocks noChangeArrowheads="1"/>
          </p:cNvSpPr>
          <p:nvPr/>
        </p:nvSpPr>
        <p:spPr bwMode="auto">
          <a:xfrm>
            <a:off x="2641600" y="2670175"/>
            <a:ext cx="5311775" cy="958850"/>
          </a:xfrm>
          <a:prstGeom prst="rect">
            <a:avLst/>
          </a:prstGeom>
          <a:noFill/>
          <a:ln w="41275">
            <a:solidFill>
              <a:srgbClr val="0099FF"/>
            </a:solidFill>
            <a:miter lim="800000"/>
            <a:headEnd/>
            <a:tailEnd/>
          </a:ln>
          <a:effectLst/>
          <a:extLst>
            <a:ext uri="{909E8E84-426E-40DD-AFC4-6F175D3DCCD1}">
              <a14:hiddenFill xmlns:a14="http://schemas.microsoft.com/office/drawing/2010/main">
                <a:solidFill>
                  <a:srgbClr val="00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Tree>
    <p:extLst>
      <p:ext uri="{BB962C8B-B14F-4D97-AF65-F5344CB8AC3E}">
        <p14:creationId xmlns:p14="http://schemas.microsoft.com/office/powerpoint/2010/main" val="1862961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65125" y="1216025"/>
            <a:ext cx="8561388"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200" dirty="0" smtClean="0">
                <a:solidFill>
                  <a:srgbClr val="000000"/>
                </a:solidFill>
                <a:latin typeface="Comic Sans MS" pitchFamily="66" charset="0"/>
              </a:rPr>
              <a:t>	</a:t>
            </a:r>
          </a:p>
          <a:p>
            <a:pPr fontAlgn="base">
              <a:spcBef>
                <a:spcPct val="0"/>
              </a:spcBef>
              <a:spcAft>
                <a:spcPct val="0"/>
              </a:spcAft>
            </a:pPr>
            <a:endParaRPr lang="en-US" altLang="en-US" sz="2200" dirty="0" smtClean="0">
              <a:solidFill>
                <a:srgbClr val="000000"/>
              </a:solidFill>
              <a:latin typeface="Arial" charset="0"/>
            </a:endParaRPr>
          </a:p>
          <a:p>
            <a:pPr fontAlgn="base">
              <a:spcBef>
                <a:spcPct val="0"/>
              </a:spcBef>
              <a:spcAft>
                <a:spcPct val="0"/>
              </a:spcAft>
            </a:pPr>
            <a:r>
              <a:rPr lang="en-US" altLang="en-US" sz="2200" dirty="0" smtClean="0">
                <a:solidFill>
                  <a:srgbClr val="000000"/>
                </a:solidFill>
                <a:latin typeface="Arial" charset="0"/>
              </a:rPr>
              <a:t>Rearrange:  </a:t>
            </a:r>
            <a:r>
              <a:rPr lang="en-US" altLang="en-US" sz="2200" dirty="0" err="1" smtClean="0">
                <a:solidFill>
                  <a:srgbClr val="000000"/>
                </a:solidFill>
                <a:latin typeface="Arial" charset="0"/>
              </a:rPr>
              <a:t>dX</a:t>
            </a:r>
            <a:r>
              <a:rPr lang="en-US" altLang="en-US" sz="2200" dirty="0" smtClean="0">
                <a:solidFill>
                  <a:srgbClr val="000000"/>
                </a:solidFill>
                <a:latin typeface="Arial" charset="0"/>
              </a:rPr>
              <a:t>/X = </a:t>
            </a:r>
            <a:r>
              <a:rPr lang="en-US" altLang="en-US" sz="2200" dirty="0" err="1" smtClean="0">
                <a:solidFill>
                  <a:srgbClr val="000000"/>
                </a:solidFill>
                <a:latin typeface="Arial" charset="0"/>
              </a:rPr>
              <a:t>udt</a:t>
            </a:r>
            <a:endParaRPr lang="en-US" altLang="en-US" sz="2200" dirty="0" smtClean="0">
              <a:solidFill>
                <a:srgbClr val="000000"/>
              </a:solidFill>
              <a:latin typeface="Arial" charset="0"/>
            </a:endParaRPr>
          </a:p>
          <a:p>
            <a:pPr fontAlgn="base">
              <a:spcBef>
                <a:spcPct val="0"/>
              </a:spcBef>
              <a:spcAft>
                <a:spcPct val="0"/>
              </a:spcAft>
            </a:pPr>
            <a:endParaRPr lang="en-US" altLang="en-US" sz="2200" dirty="0" smtClean="0">
              <a:solidFill>
                <a:srgbClr val="000000"/>
              </a:solidFill>
              <a:latin typeface="Arial" charset="0"/>
            </a:endParaRPr>
          </a:p>
          <a:p>
            <a:pPr fontAlgn="base">
              <a:spcBef>
                <a:spcPct val="0"/>
              </a:spcBef>
              <a:spcAft>
                <a:spcPct val="0"/>
              </a:spcAft>
            </a:pPr>
            <a:r>
              <a:rPr lang="en-US" altLang="en-US" sz="2200" dirty="0" smtClean="0">
                <a:solidFill>
                  <a:srgbClr val="000000"/>
                </a:solidFill>
                <a:latin typeface="Arial" charset="0"/>
              </a:rPr>
              <a:t>Integrate:  </a:t>
            </a:r>
            <a:r>
              <a:rPr lang="en-US" altLang="en-US" sz="2200" dirty="0" err="1" smtClean="0">
                <a:solidFill>
                  <a:srgbClr val="000000"/>
                </a:solidFill>
                <a:latin typeface="Arial" charset="0"/>
              </a:rPr>
              <a:t>lnX</a:t>
            </a:r>
            <a:r>
              <a:rPr lang="en-US" altLang="en-US" sz="2200" dirty="0" smtClean="0">
                <a:solidFill>
                  <a:srgbClr val="000000"/>
                </a:solidFill>
                <a:latin typeface="Arial" charset="0"/>
              </a:rPr>
              <a:t> = </a:t>
            </a:r>
            <a:r>
              <a:rPr lang="en-US" altLang="en-US" sz="2200" dirty="0" err="1" smtClean="0">
                <a:solidFill>
                  <a:srgbClr val="000000"/>
                </a:solidFill>
                <a:latin typeface="Arial" charset="0"/>
              </a:rPr>
              <a:t>ut</a:t>
            </a:r>
            <a:r>
              <a:rPr lang="en-US" altLang="en-US" sz="2200" dirty="0" smtClean="0">
                <a:solidFill>
                  <a:srgbClr val="000000"/>
                </a:solidFill>
                <a:latin typeface="Arial" charset="0"/>
              </a:rPr>
              <a:t> + C,     where C = lnX</a:t>
            </a:r>
            <a:r>
              <a:rPr lang="en-US" altLang="en-US" sz="2200" baseline="-25000" dirty="0" smtClean="0">
                <a:solidFill>
                  <a:srgbClr val="000000"/>
                </a:solidFill>
                <a:latin typeface="Arial" charset="0"/>
              </a:rPr>
              <a:t>0</a:t>
            </a:r>
          </a:p>
          <a:p>
            <a:pPr fontAlgn="base">
              <a:spcBef>
                <a:spcPct val="0"/>
              </a:spcBef>
              <a:spcAft>
                <a:spcPct val="0"/>
              </a:spcAft>
            </a:pPr>
            <a:endParaRPr lang="en-US" altLang="en-US" sz="2200" baseline="-25000" dirty="0" smtClean="0">
              <a:solidFill>
                <a:srgbClr val="000000"/>
              </a:solidFill>
              <a:latin typeface="Arial" charset="0"/>
            </a:endParaRPr>
          </a:p>
          <a:p>
            <a:pPr fontAlgn="base">
              <a:spcBef>
                <a:spcPct val="0"/>
              </a:spcBef>
              <a:spcAft>
                <a:spcPct val="0"/>
              </a:spcAft>
            </a:pPr>
            <a:endParaRPr lang="en-US" altLang="en-US" sz="2200" baseline="-25000" dirty="0" smtClean="0">
              <a:solidFill>
                <a:srgbClr val="000000"/>
              </a:solidFill>
              <a:latin typeface="Arial" charset="0"/>
            </a:endParaRPr>
          </a:p>
          <a:p>
            <a:pPr fontAlgn="base">
              <a:spcBef>
                <a:spcPct val="0"/>
              </a:spcBef>
              <a:spcAft>
                <a:spcPct val="0"/>
              </a:spcAft>
            </a:pPr>
            <a:r>
              <a:rPr lang="en-US" altLang="en-US" sz="2200" baseline="-25000" dirty="0" smtClean="0">
                <a:solidFill>
                  <a:srgbClr val="000000"/>
                </a:solidFill>
                <a:latin typeface="Arial" charset="0"/>
              </a:rPr>
              <a:t>	         </a:t>
            </a:r>
            <a:r>
              <a:rPr lang="en-US" altLang="en-US" sz="2200" dirty="0" err="1" smtClean="0">
                <a:solidFill>
                  <a:srgbClr val="000000"/>
                </a:solidFill>
                <a:latin typeface="Arial" charset="0"/>
              </a:rPr>
              <a:t>lnX</a:t>
            </a:r>
            <a:r>
              <a:rPr lang="en-US" altLang="en-US" sz="2200" dirty="0" smtClean="0">
                <a:solidFill>
                  <a:srgbClr val="000000"/>
                </a:solidFill>
                <a:latin typeface="Arial" charset="0"/>
              </a:rPr>
              <a:t> = </a:t>
            </a:r>
            <a:r>
              <a:rPr lang="en-US" altLang="en-US" sz="2200" dirty="0" err="1" smtClean="0">
                <a:solidFill>
                  <a:srgbClr val="000000"/>
                </a:solidFill>
                <a:latin typeface="Arial" charset="0"/>
              </a:rPr>
              <a:t>ut</a:t>
            </a:r>
            <a:r>
              <a:rPr lang="en-US" altLang="en-US" sz="2200" dirty="0" smtClean="0">
                <a:solidFill>
                  <a:srgbClr val="000000"/>
                </a:solidFill>
                <a:latin typeface="Arial" charset="0"/>
              </a:rPr>
              <a:t> + ln X</a:t>
            </a:r>
            <a:r>
              <a:rPr lang="en-US" altLang="en-US" sz="2200" baseline="-25000" dirty="0" smtClean="0">
                <a:solidFill>
                  <a:srgbClr val="000000"/>
                </a:solidFill>
                <a:latin typeface="Arial" charset="0"/>
              </a:rPr>
              <a:t>0     </a:t>
            </a:r>
            <a:r>
              <a:rPr lang="en-US" altLang="en-US" sz="2200" dirty="0" smtClean="0">
                <a:solidFill>
                  <a:srgbClr val="000000"/>
                </a:solidFill>
                <a:latin typeface="Arial" charset="0"/>
              </a:rPr>
              <a:t>or 	    X = X</a:t>
            </a:r>
            <a:r>
              <a:rPr lang="en-US" altLang="en-US" sz="2200" baseline="-25000" dirty="0" smtClean="0">
                <a:solidFill>
                  <a:srgbClr val="000000"/>
                </a:solidFill>
                <a:latin typeface="Arial" charset="0"/>
              </a:rPr>
              <a:t>0</a:t>
            </a:r>
            <a:r>
              <a:rPr lang="en-US" altLang="en-US" sz="2200" dirty="0" smtClean="0">
                <a:solidFill>
                  <a:srgbClr val="000000"/>
                </a:solidFill>
                <a:latin typeface="Arial" charset="0"/>
              </a:rPr>
              <a:t>e</a:t>
            </a:r>
            <a:r>
              <a:rPr lang="en-US" altLang="en-US" sz="2200" baseline="30000" dirty="0" smtClean="0">
                <a:solidFill>
                  <a:srgbClr val="000000"/>
                </a:solidFill>
                <a:latin typeface="Arial" charset="0"/>
              </a:rPr>
              <a:t>ut</a:t>
            </a:r>
          </a:p>
          <a:p>
            <a:pPr fontAlgn="base">
              <a:spcBef>
                <a:spcPct val="0"/>
              </a:spcBef>
              <a:spcAft>
                <a:spcPct val="0"/>
              </a:spcAft>
            </a:pPr>
            <a:endParaRPr lang="en-US" altLang="en-US" sz="2200" baseline="30000" dirty="0" smtClean="0">
              <a:solidFill>
                <a:srgbClr val="000000"/>
              </a:solidFill>
              <a:latin typeface="Arial" charset="0"/>
            </a:endParaRPr>
          </a:p>
          <a:p>
            <a:pPr fontAlgn="base">
              <a:spcBef>
                <a:spcPct val="0"/>
              </a:spcBef>
              <a:spcAft>
                <a:spcPct val="0"/>
              </a:spcAft>
            </a:pPr>
            <a:r>
              <a:rPr lang="en-US" altLang="en-US" sz="2000" baseline="30000" dirty="0" smtClean="0">
                <a:solidFill>
                  <a:srgbClr val="000000"/>
                </a:solidFill>
                <a:latin typeface="Arial" charset="0"/>
              </a:rPr>
              <a:t>                               </a:t>
            </a:r>
            <a:endParaRPr lang="en-US" altLang="en-US" sz="2000" baseline="30000" dirty="0" smtClean="0">
              <a:solidFill>
                <a:srgbClr val="0099FF"/>
              </a:solidFill>
              <a:latin typeface="Arial" charset="0"/>
            </a:endParaRPr>
          </a:p>
          <a:p>
            <a:pPr fontAlgn="base">
              <a:spcBef>
                <a:spcPct val="0"/>
              </a:spcBef>
              <a:spcAft>
                <a:spcPct val="0"/>
              </a:spcAft>
            </a:pPr>
            <a:endParaRPr lang="en-US" altLang="en-US" sz="2000" baseline="30000" dirty="0" smtClean="0">
              <a:solidFill>
                <a:srgbClr val="000000"/>
              </a:solidFill>
              <a:latin typeface="Arial" charset="0"/>
            </a:endParaRPr>
          </a:p>
        </p:txBody>
      </p:sp>
      <p:sp>
        <p:nvSpPr>
          <p:cNvPr id="23562" name="Text Box 10"/>
          <p:cNvSpPr txBox="1">
            <a:spLocks noChangeArrowheads="1"/>
          </p:cNvSpPr>
          <p:nvPr/>
        </p:nvSpPr>
        <p:spPr bwMode="auto">
          <a:xfrm>
            <a:off x="420688" y="5059363"/>
            <a:ext cx="83010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200" dirty="0" smtClean="0">
                <a:solidFill>
                  <a:srgbClr val="000000"/>
                </a:solidFill>
                <a:latin typeface="Arial" charset="0"/>
              </a:rPr>
              <a:t>Note that u, the growth rate, is the slope of this straight line</a:t>
            </a:r>
          </a:p>
        </p:txBody>
      </p:sp>
      <p:grpSp>
        <p:nvGrpSpPr>
          <p:cNvPr id="23577" name="Group 25"/>
          <p:cNvGrpSpPr>
            <a:grpSpLocks/>
          </p:cNvGrpSpPr>
          <p:nvPr/>
        </p:nvGrpSpPr>
        <p:grpSpPr bwMode="auto">
          <a:xfrm>
            <a:off x="1563688" y="3376613"/>
            <a:ext cx="5208587" cy="1358900"/>
            <a:chOff x="985" y="2001"/>
            <a:chExt cx="3281" cy="856"/>
          </a:xfrm>
        </p:grpSpPr>
        <p:sp>
          <p:nvSpPr>
            <p:cNvPr id="23578" name="Rectangle 26"/>
            <p:cNvSpPr>
              <a:spLocks noChangeArrowheads="1"/>
            </p:cNvSpPr>
            <p:nvPr/>
          </p:nvSpPr>
          <p:spPr bwMode="auto">
            <a:xfrm>
              <a:off x="1068" y="2001"/>
              <a:ext cx="1403" cy="266"/>
            </a:xfrm>
            <a:prstGeom prst="rect">
              <a:avLst/>
            </a:prstGeom>
            <a:noFill/>
            <a:ln w="38100">
              <a:solidFill>
                <a:srgbClr val="00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23579" name="Text Box 27"/>
            <p:cNvSpPr txBox="1">
              <a:spLocks noChangeArrowheads="1"/>
            </p:cNvSpPr>
            <p:nvPr/>
          </p:nvSpPr>
          <p:spPr bwMode="auto">
            <a:xfrm>
              <a:off x="985" y="2377"/>
              <a:ext cx="328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smtClean="0">
                  <a:solidFill>
                    <a:srgbClr val="0099FF"/>
                  </a:solidFill>
                  <a:latin typeface="Arial" charset="0"/>
                </a:rPr>
                <a:t>y   = mx + b  (equation for a straight line)</a:t>
              </a:r>
              <a:endParaRPr lang="en-US" altLang="en-US" sz="2200" baseline="30000" smtClean="0">
                <a:solidFill>
                  <a:srgbClr val="0099FF"/>
                </a:solidFill>
                <a:latin typeface="Arial" charset="0"/>
              </a:endParaRPr>
            </a:p>
            <a:p>
              <a:pPr fontAlgn="base">
                <a:spcBef>
                  <a:spcPct val="0"/>
                </a:spcBef>
                <a:spcAft>
                  <a:spcPct val="0"/>
                </a:spcAft>
              </a:pPr>
              <a:endParaRPr lang="en-US" altLang="en-US" sz="2200" smtClean="0">
                <a:solidFill>
                  <a:srgbClr val="000000"/>
                </a:solidFill>
                <a:latin typeface="Arial" charset="0"/>
              </a:endParaRPr>
            </a:p>
          </p:txBody>
        </p:sp>
      </p:grpSp>
      <p:sp>
        <p:nvSpPr>
          <p:cNvPr id="23554" name="Text Box 2"/>
          <p:cNvSpPr txBox="1">
            <a:spLocks noChangeArrowheads="1"/>
          </p:cNvSpPr>
          <p:nvPr/>
        </p:nvSpPr>
        <p:spPr bwMode="auto">
          <a:xfrm>
            <a:off x="694777" y="427038"/>
            <a:ext cx="74671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800" u="sng" dirty="0" smtClean="0">
                <a:solidFill>
                  <a:srgbClr val="000000"/>
                </a:solidFill>
                <a:latin typeface="+mj-lt"/>
              </a:rPr>
              <a:t>Calculating growth rate during exponential growth</a:t>
            </a:r>
          </a:p>
        </p:txBody>
      </p:sp>
      <p:grpSp>
        <p:nvGrpSpPr>
          <p:cNvPr id="23586" name="Group 34"/>
          <p:cNvGrpSpPr>
            <a:grpSpLocks/>
          </p:cNvGrpSpPr>
          <p:nvPr/>
        </p:nvGrpSpPr>
        <p:grpSpPr bwMode="auto">
          <a:xfrm>
            <a:off x="1857375" y="1089025"/>
            <a:ext cx="7040563" cy="654050"/>
            <a:chOff x="1170" y="686"/>
            <a:chExt cx="4435" cy="412"/>
          </a:xfrm>
        </p:grpSpPr>
        <p:sp>
          <p:nvSpPr>
            <p:cNvPr id="23584" name="Rectangle 32"/>
            <p:cNvSpPr>
              <a:spLocks noChangeArrowheads="1"/>
            </p:cNvSpPr>
            <p:nvPr/>
          </p:nvSpPr>
          <p:spPr bwMode="auto">
            <a:xfrm>
              <a:off x="1170" y="686"/>
              <a:ext cx="4435" cy="412"/>
            </a:xfrm>
            <a:prstGeom prst="rect">
              <a:avLst/>
            </a:prstGeom>
            <a:noFill/>
            <a:ln w="41275">
              <a:solidFill>
                <a:srgbClr val="0099FF"/>
              </a:solidFill>
              <a:miter lim="800000"/>
              <a:headEnd/>
              <a:tailEnd/>
            </a:ln>
            <a:effectLst/>
            <a:extLst>
              <a:ext uri="{909E8E84-426E-40DD-AFC4-6F175D3DCCD1}">
                <a14:hiddenFill xmlns:a14="http://schemas.microsoft.com/office/drawing/2010/main">
                  <a:solidFill>
                    <a:srgbClr val="00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23585" name="Rectangle 33"/>
            <p:cNvSpPr>
              <a:spLocks noChangeArrowheads="1"/>
            </p:cNvSpPr>
            <p:nvPr/>
          </p:nvSpPr>
          <p:spPr bwMode="auto">
            <a:xfrm>
              <a:off x="1185" y="755"/>
              <a:ext cx="4205"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smtClean="0">
                  <a:solidFill>
                    <a:srgbClr val="000000"/>
                  </a:solidFill>
                  <a:latin typeface="Comic Sans MS" pitchFamily="66" charset="0"/>
                </a:rPr>
                <a:t>d</a:t>
              </a:r>
              <a:r>
                <a:rPr lang="en-US" altLang="en-US" sz="2200" smtClean="0">
                  <a:solidFill>
                    <a:srgbClr val="000000"/>
                  </a:solidFill>
                  <a:latin typeface="Arial" charset="0"/>
                </a:rPr>
                <a:t>X/dt = uX           where u = specific growth rate (h</a:t>
              </a:r>
              <a:r>
                <a:rPr lang="en-US" altLang="en-US" sz="2200" baseline="30000" smtClean="0">
                  <a:solidFill>
                    <a:srgbClr val="000000"/>
                  </a:solidFill>
                  <a:latin typeface="Arial" charset="0"/>
                </a:rPr>
                <a:t>-1</a:t>
              </a:r>
              <a:r>
                <a:rPr lang="en-US" altLang="en-US" sz="2200" smtClean="0">
                  <a:solidFill>
                    <a:srgbClr val="000000"/>
                  </a:solidFill>
                  <a:latin typeface="Arial" charset="0"/>
                </a:rPr>
                <a:t>)</a:t>
              </a:r>
            </a:p>
          </p:txBody>
        </p:sp>
      </p:grpSp>
    </p:spTree>
    <p:extLst>
      <p:ext uri="{BB962C8B-B14F-4D97-AF65-F5344CB8AC3E}">
        <p14:creationId xmlns:p14="http://schemas.microsoft.com/office/powerpoint/2010/main" val="2882275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82" name="Group 18"/>
          <p:cNvGrpSpPr>
            <a:grpSpLocks/>
          </p:cNvGrpSpPr>
          <p:nvPr/>
        </p:nvGrpSpPr>
        <p:grpSpPr bwMode="auto">
          <a:xfrm>
            <a:off x="-1587500" y="0"/>
            <a:ext cx="10175875" cy="6727825"/>
            <a:chOff x="0" y="0"/>
            <a:chExt cx="6410" cy="4238"/>
          </a:xfrm>
        </p:grpSpPr>
        <p:sp>
          <p:nvSpPr>
            <p:cNvPr id="11283" name="Rectangle 19"/>
            <p:cNvSpPr>
              <a:spLocks noChangeArrowheads="1"/>
            </p:cNvSpPr>
            <p:nvPr/>
          </p:nvSpPr>
          <p:spPr bwMode="auto">
            <a:xfrm>
              <a:off x="757" y="1389"/>
              <a:ext cx="553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000" b="1" smtClean="0">
                <a:solidFill>
                  <a:srgbClr val="00CC99"/>
                </a:solidFill>
                <a:latin typeface="Comic Sans MS" pitchFamily="66" charset="0"/>
              </a:endParaRPr>
            </a:p>
            <a:p>
              <a:pPr fontAlgn="base">
                <a:spcBef>
                  <a:spcPct val="50000"/>
                </a:spcBef>
                <a:spcAft>
                  <a:spcPct val="0"/>
                </a:spcAft>
              </a:pPr>
              <a:endParaRPr lang="en-US" altLang="en-US" sz="2000" b="1" smtClean="0">
                <a:solidFill>
                  <a:srgbClr val="3333CC"/>
                </a:solidFill>
                <a:latin typeface="Comic Sans MS" pitchFamily="66" charset="0"/>
              </a:endParaRPr>
            </a:p>
            <a:p>
              <a:pPr fontAlgn="base">
                <a:spcBef>
                  <a:spcPct val="50000"/>
                </a:spcBef>
                <a:spcAft>
                  <a:spcPct val="0"/>
                </a:spcAft>
                <a:buFontTx/>
                <a:buChar char="•"/>
              </a:pPr>
              <a:endParaRPr lang="en-US" altLang="en-US" sz="2000" b="1" smtClean="0">
                <a:solidFill>
                  <a:srgbClr val="3333CC"/>
                </a:solidFill>
                <a:latin typeface="Comic Sans MS" pitchFamily="66" charset="0"/>
              </a:endParaRPr>
            </a:p>
          </p:txBody>
        </p:sp>
        <p:sp>
          <p:nvSpPr>
            <p:cNvPr id="11284" name="Rectangle 20"/>
            <p:cNvSpPr>
              <a:spLocks noChangeArrowheads="1"/>
            </p:cNvSpPr>
            <p:nvPr/>
          </p:nvSpPr>
          <p:spPr bwMode="auto">
            <a:xfrm>
              <a:off x="0" y="0"/>
              <a:ext cx="1055" cy="41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11285" name="Rectangle 21"/>
            <p:cNvSpPr>
              <a:spLocks noChangeArrowheads="1"/>
            </p:cNvSpPr>
            <p:nvPr/>
          </p:nvSpPr>
          <p:spPr bwMode="auto">
            <a:xfrm>
              <a:off x="5355" y="127"/>
              <a:ext cx="1055" cy="41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grpSp>
          <p:nvGrpSpPr>
            <p:cNvPr id="11286" name="Group 22"/>
            <p:cNvGrpSpPr>
              <a:grpSpLocks/>
            </p:cNvGrpSpPr>
            <p:nvPr/>
          </p:nvGrpSpPr>
          <p:grpSpPr bwMode="auto">
            <a:xfrm>
              <a:off x="0" y="0"/>
              <a:ext cx="6410" cy="4238"/>
              <a:chOff x="-650" y="-1266"/>
              <a:chExt cx="6410" cy="4238"/>
            </a:xfrm>
          </p:grpSpPr>
          <p:sp>
            <p:nvSpPr>
              <p:cNvPr id="11287" name="Rectangle 23"/>
              <p:cNvSpPr>
                <a:spLocks noChangeArrowheads="1"/>
              </p:cNvSpPr>
              <p:nvPr/>
            </p:nvSpPr>
            <p:spPr bwMode="auto">
              <a:xfrm>
                <a:off x="107" y="123"/>
                <a:ext cx="553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000" b="1" smtClean="0">
                  <a:solidFill>
                    <a:srgbClr val="00CC99"/>
                  </a:solidFill>
                  <a:latin typeface="Comic Sans MS" pitchFamily="66" charset="0"/>
                </a:endParaRPr>
              </a:p>
              <a:p>
                <a:pPr fontAlgn="base">
                  <a:spcBef>
                    <a:spcPct val="50000"/>
                  </a:spcBef>
                  <a:spcAft>
                    <a:spcPct val="0"/>
                  </a:spcAft>
                </a:pPr>
                <a:endParaRPr lang="en-US" altLang="en-US" sz="2000" b="1" smtClean="0">
                  <a:solidFill>
                    <a:srgbClr val="3333CC"/>
                  </a:solidFill>
                  <a:latin typeface="Comic Sans MS" pitchFamily="66" charset="0"/>
                </a:endParaRPr>
              </a:p>
              <a:p>
                <a:pPr fontAlgn="base">
                  <a:spcBef>
                    <a:spcPct val="50000"/>
                  </a:spcBef>
                  <a:spcAft>
                    <a:spcPct val="0"/>
                  </a:spcAft>
                  <a:buFontTx/>
                  <a:buChar char="•"/>
                </a:pPr>
                <a:endParaRPr lang="en-US" altLang="en-US" sz="2000" b="1" smtClean="0">
                  <a:solidFill>
                    <a:srgbClr val="3333CC"/>
                  </a:solidFill>
                  <a:latin typeface="Comic Sans MS" pitchFamily="66" charset="0"/>
                </a:endParaRPr>
              </a:p>
            </p:txBody>
          </p:sp>
          <p:graphicFrame>
            <p:nvGraphicFramePr>
              <p:cNvPr id="11288" name="Object 24"/>
              <p:cNvGraphicFramePr>
                <a:graphicFrameLocks noChangeAspect="1"/>
              </p:cNvGraphicFramePr>
              <p:nvPr/>
            </p:nvGraphicFramePr>
            <p:xfrm>
              <a:off x="217" y="-854"/>
              <a:ext cx="4739" cy="3658"/>
            </p:xfrm>
            <a:graphic>
              <a:graphicData uri="http://schemas.openxmlformats.org/presentationml/2006/ole">
                <mc:AlternateContent xmlns:mc="http://schemas.openxmlformats.org/markup-compatibility/2006">
                  <mc:Choice xmlns:v="urn:schemas-microsoft-com:vml" Requires="v">
                    <p:oleObj spid="_x0000_s5422" name="JANDEL SIGMAPLOT GRAPHIC" r:id="rId4" imgW="7522560" imgH="5806440" progId="JSSPWGraphic">
                      <p:embed/>
                    </p:oleObj>
                  </mc:Choice>
                  <mc:Fallback>
                    <p:oleObj name="JANDEL SIGMAPLOT GRAPHIC" r:id="rId4" imgW="7522560" imgH="5806440" progId="JSSP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 y="-854"/>
                            <a:ext cx="4739" cy="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9" name="Rectangle 25"/>
              <p:cNvSpPr>
                <a:spLocks noChangeArrowheads="1"/>
              </p:cNvSpPr>
              <p:nvPr/>
            </p:nvSpPr>
            <p:spPr bwMode="auto">
              <a:xfrm>
                <a:off x="-650" y="-1266"/>
                <a:ext cx="1055" cy="41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11290" name="Rectangle 26"/>
              <p:cNvSpPr>
                <a:spLocks noChangeArrowheads="1"/>
              </p:cNvSpPr>
              <p:nvPr/>
            </p:nvSpPr>
            <p:spPr bwMode="auto">
              <a:xfrm>
                <a:off x="4705" y="-1139"/>
                <a:ext cx="1055" cy="41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grpSp>
      </p:grpSp>
      <p:sp>
        <p:nvSpPr>
          <p:cNvPr id="11279" name="Line 15"/>
          <p:cNvSpPr>
            <a:spLocks noChangeShapeType="1"/>
          </p:cNvSpPr>
          <p:nvPr/>
        </p:nvSpPr>
        <p:spPr bwMode="auto">
          <a:xfrm flipH="1">
            <a:off x="1885950" y="2508250"/>
            <a:ext cx="6096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sp>
        <p:nvSpPr>
          <p:cNvPr id="11280" name="Line 16"/>
          <p:cNvSpPr>
            <a:spLocks noChangeShapeType="1"/>
          </p:cNvSpPr>
          <p:nvPr/>
        </p:nvSpPr>
        <p:spPr bwMode="auto">
          <a:xfrm flipH="1">
            <a:off x="1730375" y="4556125"/>
            <a:ext cx="6096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grpSp>
        <p:nvGrpSpPr>
          <p:cNvPr id="11294" name="Group 30"/>
          <p:cNvGrpSpPr>
            <a:grpSpLocks/>
          </p:cNvGrpSpPr>
          <p:nvPr/>
        </p:nvGrpSpPr>
        <p:grpSpPr bwMode="auto">
          <a:xfrm>
            <a:off x="3295650" y="2805113"/>
            <a:ext cx="5359400" cy="1766887"/>
            <a:chOff x="2076" y="1767"/>
            <a:chExt cx="3376" cy="1113"/>
          </a:xfrm>
        </p:grpSpPr>
        <p:sp>
          <p:nvSpPr>
            <p:cNvPr id="11281" name="Text Box 17"/>
            <p:cNvSpPr txBox="1">
              <a:spLocks noChangeArrowheads="1"/>
            </p:cNvSpPr>
            <p:nvPr/>
          </p:nvSpPr>
          <p:spPr bwMode="auto">
            <a:xfrm>
              <a:off x="2076" y="1767"/>
              <a:ext cx="3255" cy="1113"/>
            </a:xfrm>
            <a:prstGeom prst="rect">
              <a:avLst/>
            </a:prstGeom>
            <a:solidFill>
              <a:schemeClr val="bg1"/>
            </a:solidFill>
            <a:ln>
              <a:noFill/>
            </a:ln>
            <a:effectLst/>
            <a:extLst>
              <a:ext uri="{91240B29-F687-4F45-9708-019B960494DF}">
                <a14:hiddenLine xmlns:a14="http://schemas.microsoft.com/office/drawing/2010/main" w="412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smtClean="0">
                  <a:solidFill>
                    <a:srgbClr val="000000"/>
                  </a:solidFill>
                  <a:latin typeface="Arial" charset="0"/>
                </a:rPr>
                <a:t>lnX = ut + ln X</a:t>
              </a:r>
              <a:r>
                <a:rPr lang="en-US" altLang="en-US" sz="2200" baseline="-25000" smtClean="0">
                  <a:solidFill>
                    <a:srgbClr val="000000"/>
                  </a:solidFill>
                  <a:latin typeface="Arial" charset="0"/>
                </a:rPr>
                <a:t>0</a:t>
              </a:r>
              <a:r>
                <a:rPr lang="en-US" altLang="en-US" sz="2200" smtClean="0">
                  <a:solidFill>
                    <a:srgbClr val="000000"/>
                  </a:solidFill>
                  <a:latin typeface="Arial" charset="0"/>
                </a:rPr>
                <a:t>     or  u = </a:t>
              </a:r>
              <a:r>
                <a:rPr lang="en-US" altLang="en-US" sz="2200" u="sng" smtClean="0">
                  <a:solidFill>
                    <a:srgbClr val="000000"/>
                  </a:solidFill>
                  <a:latin typeface="Arial" charset="0"/>
                </a:rPr>
                <a:t>lnX – lnX</a:t>
              </a:r>
              <a:r>
                <a:rPr lang="en-US" altLang="en-US" sz="2200" baseline="-25000" smtClean="0">
                  <a:solidFill>
                    <a:srgbClr val="000000"/>
                  </a:solidFill>
                  <a:latin typeface="Arial" charset="0"/>
                </a:rPr>
                <a:t>0            </a:t>
              </a:r>
            </a:p>
            <a:p>
              <a:pPr fontAlgn="base">
                <a:spcBef>
                  <a:spcPct val="0"/>
                </a:spcBef>
                <a:spcAft>
                  <a:spcPct val="0"/>
                </a:spcAft>
              </a:pPr>
              <a:r>
                <a:rPr lang="en-US" altLang="en-US" sz="2200" smtClean="0">
                  <a:solidFill>
                    <a:srgbClr val="000000"/>
                  </a:solidFill>
                  <a:latin typeface="Arial" charset="0"/>
                </a:rPr>
                <a:t>                                              t – t</a:t>
              </a:r>
              <a:r>
                <a:rPr lang="en-US" altLang="en-US" sz="2200" baseline="-25000" smtClean="0">
                  <a:solidFill>
                    <a:srgbClr val="000000"/>
                  </a:solidFill>
                  <a:latin typeface="Arial" charset="0"/>
                </a:rPr>
                <a:t>0</a:t>
              </a:r>
            </a:p>
            <a:p>
              <a:pPr fontAlgn="base">
                <a:spcBef>
                  <a:spcPct val="0"/>
                </a:spcBef>
                <a:spcAft>
                  <a:spcPct val="0"/>
                </a:spcAft>
              </a:pPr>
              <a:endParaRPr lang="en-US" altLang="en-US" sz="2200" smtClean="0">
                <a:solidFill>
                  <a:srgbClr val="000000"/>
                </a:solidFill>
                <a:latin typeface="Arial" charset="0"/>
              </a:endParaRPr>
            </a:p>
            <a:p>
              <a:pPr fontAlgn="base">
                <a:spcBef>
                  <a:spcPct val="0"/>
                </a:spcBef>
                <a:spcAft>
                  <a:spcPct val="0"/>
                </a:spcAft>
              </a:pPr>
              <a:r>
                <a:rPr lang="en-US" altLang="en-US" sz="2200" smtClean="0">
                  <a:solidFill>
                    <a:srgbClr val="000000"/>
                  </a:solidFill>
                  <a:latin typeface="Arial" charset="0"/>
                </a:rPr>
                <a:t>u  =  </a:t>
              </a:r>
              <a:r>
                <a:rPr lang="en-US" altLang="en-US" sz="2200" u="sng" smtClean="0">
                  <a:solidFill>
                    <a:srgbClr val="000000"/>
                  </a:solidFill>
                  <a:latin typeface="Arial" charset="0"/>
                </a:rPr>
                <a:t>ln 5.5 x 10</a:t>
              </a:r>
              <a:r>
                <a:rPr lang="en-US" altLang="en-US" sz="2200" u="sng" baseline="30000" smtClean="0">
                  <a:solidFill>
                    <a:srgbClr val="000000"/>
                  </a:solidFill>
                  <a:latin typeface="Arial" charset="0"/>
                </a:rPr>
                <a:t>8 </a:t>
              </a:r>
              <a:r>
                <a:rPr lang="en-US" altLang="en-US" sz="2200" u="sng" smtClean="0">
                  <a:solidFill>
                    <a:srgbClr val="000000"/>
                  </a:solidFill>
                  <a:latin typeface="Arial" charset="0"/>
                </a:rPr>
                <a:t> –  ln 1.7 x 10</a:t>
              </a:r>
              <a:r>
                <a:rPr lang="en-US" altLang="en-US" sz="2200" u="sng" baseline="30000" smtClean="0">
                  <a:solidFill>
                    <a:srgbClr val="000000"/>
                  </a:solidFill>
                  <a:latin typeface="Arial" charset="0"/>
                </a:rPr>
                <a:t>5                     </a:t>
              </a:r>
            </a:p>
            <a:p>
              <a:pPr fontAlgn="base">
                <a:spcBef>
                  <a:spcPct val="0"/>
                </a:spcBef>
                <a:spcAft>
                  <a:spcPct val="0"/>
                </a:spcAft>
              </a:pPr>
              <a:r>
                <a:rPr lang="en-US" altLang="en-US" sz="2200" baseline="30000" smtClean="0">
                  <a:solidFill>
                    <a:srgbClr val="000000"/>
                  </a:solidFill>
                  <a:latin typeface="Arial" charset="0"/>
                </a:rPr>
                <a:t>              </a:t>
              </a:r>
              <a:r>
                <a:rPr lang="en-US" altLang="en-US" sz="2200" smtClean="0">
                  <a:solidFill>
                    <a:srgbClr val="000000"/>
                  </a:solidFill>
                  <a:latin typeface="Arial" charset="0"/>
                </a:rPr>
                <a:t>        8.2 - 4.2</a:t>
              </a:r>
            </a:p>
          </p:txBody>
        </p:sp>
        <p:sp>
          <p:nvSpPr>
            <p:cNvPr id="11291" name="Text Box 27"/>
            <p:cNvSpPr txBox="1">
              <a:spLocks noChangeArrowheads="1"/>
            </p:cNvSpPr>
            <p:nvPr/>
          </p:nvSpPr>
          <p:spPr bwMode="auto">
            <a:xfrm>
              <a:off x="4724" y="2427"/>
              <a:ext cx="7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smtClean="0">
                  <a:solidFill>
                    <a:srgbClr val="000000"/>
                  </a:solidFill>
                  <a:latin typeface="Arial" charset="0"/>
                </a:rPr>
                <a:t>=  2 hr</a:t>
              </a:r>
              <a:r>
                <a:rPr lang="en-US" altLang="en-US" sz="2200" baseline="30000" smtClean="0">
                  <a:solidFill>
                    <a:srgbClr val="000000"/>
                  </a:solidFill>
                  <a:latin typeface="Arial" charset="0"/>
                </a:rPr>
                <a:t>-1</a:t>
              </a:r>
              <a:endParaRPr lang="en-US" altLang="en-US" sz="2200" smtClean="0">
                <a:solidFill>
                  <a:srgbClr val="000000"/>
                </a:solidFill>
                <a:latin typeface="Arial" charset="0"/>
              </a:endParaRPr>
            </a:p>
          </p:txBody>
        </p:sp>
      </p:grpSp>
      <p:sp>
        <p:nvSpPr>
          <p:cNvPr id="11295" name="Text Box 31"/>
          <p:cNvSpPr txBox="1">
            <a:spLocks noChangeArrowheads="1"/>
          </p:cNvSpPr>
          <p:nvPr/>
        </p:nvSpPr>
        <p:spPr bwMode="auto">
          <a:xfrm>
            <a:off x="1389063" y="530225"/>
            <a:ext cx="70243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u="sng" dirty="0" smtClean="0">
                <a:solidFill>
                  <a:srgbClr val="000000"/>
                </a:solidFill>
                <a:latin typeface="+mj-lt"/>
              </a:rPr>
              <a:t>Find the slope of this growth curve</a:t>
            </a:r>
          </a:p>
        </p:txBody>
      </p:sp>
    </p:spTree>
    <p:extLst>
      <p:ext uri="{BB962C8B-B14F-4D97-AF65-F5344CB8AC3E}">
        <p14:creationId xmlns:p14="http://schemas.microsoft.com/office/powerpoint/2010/main" val="296155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Text Box 18"/>
          <p:cNvSpPr txBox="1">
            <a:spLocks noChangeArrowheads="1"/>
          </p:cNvSpPr>
          <p:nvPr/>
        </p:nvSpPr>
        <p:spPr bwMode="auto">
          <a:xfrm>
            <a:off x="2159000" y="280988"/>
            <a:ext cx="58128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b="1" dirty="0" smtClean="0">
                <a:solidFill>
                  <a:srgbClr val="000000"/>
                </a:solidFill>
                <a:latin typeface="+mj-lt"/>
              </a:rPr>
              <a:t>Now calculate the doubling time</a:t>
            </a:r>
          </a:p>
        </p:txBody>
      </p:sp>
      <p:sp>
        <p:nvSpPr>
          <p:cNvPr id="10265" name="Text Box 25"/>
          <p:cNvSpPr txBox="1">
            <a:spLocks noChangeArrowheads="1"/>
          </p:cNvSpPr>
          <p:nvPr/>
        </p:nvSpPr>
        <p:spPr bwMode="auto">
          <a:xfrm>
            <a:off x="223838" y="865188"/>
            <a:ext cx="8640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dirty="0" smtClean="0">
                <a:solidFill>
                  <a:srgbClr val="000000"/>
                </a:solidFill>
                <a:latin typeface="+mj-lt"/>
              </a:rPr>
              <a:t>If you know the growth rate, u, you can calculate the doubling time for the culture.</a:t>
            </a:r>
          </a:p>
        </p:txBody>
      </p:sp>
      <p:sp>
        <p:nvSpPr>
          <p:cNvPr id="10266" name="Text Box 26"/>
          <p:cNvSpPr txBox="1">
            <a:spLocks noChangeArrowheads="1"/>
          </p:cNvSpPr>
          <p:nvPr/>
        </p:nvSpPr>
        <p:spPr bwMode="auto">
          <a:xfrm>
            <a:off x="227013" y="2347913"/>
            <a:ext cx="6941324" cy="404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smtClean="0">
                <a:solidFill>
                  <a:srgbClr val="000000"/>
                </a:solidFill>
                <a:latin typeface="+mj-lt"/>
              </a:rPr>
              <a:t>For X to be doubled:  X/X</a:t>
            </a:r>
            <a:r>
              <a:rPr lang="en-US" altLang="en-US" sz="2400" baseline="-25000" dirty="0" smtClean="0">
                <a:solidFill>
                  <a:srgbClr val="000000"/>
                </a:solidFill>
                <a:latin typeface="+mj-lt"/>
              </a:rPr>
              <a:t>0</a:t>
            </a:r>
            <a:r>
              <a:rPr lang="en-US" altLang="en-US" sz="2400" dirty="0" smtClean="0">
                <a:solidFill>
                  <a:srgbClr val="000000"/>
                </a:solidFill>
                <a:latin typeface="+mj-lt"/>
              </a:rPr>
              <a:t> = 2</a:t>
            </a:r>
          </a:p>
          <a:p>
            <a:pPr fontAlgn="base">
              <a:spcBef>
                <a:spcPct val="0"/>
              </a:spcBef>
              <a:spcAft>
                <a:spcPct val="0"/>
              </a:spcAft>
            </a:pPr>
            <a:endParaRPr lang="en-US" altLang="en-US" sz="2200" dirty="0" smtClean="0">
              <a:solidFill>
                <a:srgbClr val="000000"/>
              </a:solidFill>
              <a:latin typeface="Arial" charset="0"/>
            </a:endParaRPr>
          </a:p>
          <a:p>
            <a:pPr fontAlgn="base">
              <a:spcBef>
                <a:spcPct val="0"/>
              </a:spcBef>
              <a:spcAft>
                <a:spcPct val="0"/>
              </a:spcAft>
            </a:pPr>
            <a:r>
              <a:rPr lang="en-US" altLang="en-US" sz="2200" dirty="0" smtClean="0">
                <a:solidFill>
                  <a:srgbClr val="000000"/>
                </a:solidFill>
                <a:latin typeface="Arial" charset="0"/>
              </a:rPr>
              <a:t>		     </a:t>
            </a:r>
            <a:r>
              <a:rPr lang="en-US" altLang="en-US" sz="2400" dirty="0" smtClean="0">
                <a:solidFill>
                  <a:srgbClr val="000000"/>
                </a:solidFill>
                <a:latin typeface="+mj-lt"/>
              </a:rPr>
              <a:t>or:  2 = </a:t>
            </a:r>
            <a:r>
              <a:rPr lang="en-US" altLang="en-US" sz="2400" dirty="0" err="1" smtClean="0">
                <a:solidFill>
                  <a:srgbClr val="000000"/>
                </a:solidFill>
                <a:latin typeface="+mj-lt"/>
              </a:rPr>
              <a:t>e</a:t>
            </a:r>
            <a:r>
              <a:rPr lang="en-US" altLang="en-US" sz="2400" baseline="30000" dirty="0" err="1" smtClean="0">
                <a:solidFill>
                  <a:srgbClr val="000000"/>
                </a:solidFill>
                <a:latin typeface="+mj-lt"/>
              </a:rPr>
              <a:t>ut</a:t>
            </a:r>
            <a:endParaRPr lang="en-US" altLang="en-US" sz="2400" baseline="30000" dirty="0" smtClean="0">
              <a:solidFill>
                <a:srgbClr val="000000"/>
              </a:solidFill>
              <a:latin typeface="+mj-lt"/>
            </a:endParaRPr>
          </a:p>
          <a:p>
            <a:pPr fontAlgn="base">
              <a:spcBef>
                <a:spcPct val="0"/>
              </a:spcBef>
              <a:spcAft>
                <a:spcPct val="0"/>
              </a:spcAft>
            </a:pPr>
            <a:endParaRPr lang="en-US" altLang="en-US" sz="2200" baseline="30000" dirty="0" smtClean="0">
              <a:solidFill>
                <a:srgbClr val="000000"/>
              </a:solidFill>
              <a:latin typeface="Arial" charset="0"/>
            </a:endParaRPr>
          </a:p>
          <a:p>
            <a:pPr fontAlgn="base">
              <a:spcBef>
                <a:spcPct val="0"/>
              </a:spcBef>
              <a:spcAft>
                <a:spcPct val="0"/>
              </a:spcAft>
            </a:pPr>
            <a:r>
              <a:rPr lang="en-US" altLang="en-US" sz="2200" baseline="30000" dirty="0" smtClean="0">
                <a:solidFill>
                  <a:srgbClr val="000000"/>
                </a:solidFill>
                <a:latin typeface="Arial" charset="0"/>
              </a:rPr>
              <a:t>                                              </a:t>
            </a:r>
            <a:endParaRPr lang="en-US" altLang="en-US" sz="2200" dirty="0" smtClean="0">
              <a:solidFill>
                <a:srgbClr val="000000"/>
              </a:solidFill>
              <a:latin typeface="Arial" charset="0"/>
            </a:endParaRPr>
          </a:p>
          <a:p>
            <a:pPr fontAlgn="base">
              <a:spcBef>
                <a:spcPct val="0"/>
              </a:spcBef>
              <a:spcAft>
                <a:spcPct val="0"/>
              </a:spcAft>
            </a:pPr>
            <a:r>
              <a:rPr lang="en-US" altLang="en-US" sz="2800" dirty="0" smtClean="0">
                <a:solidFill>
                  <a:srgbClr val="000000"/>
                </a:solidFill>
                <a:latin typeface="+mj-lt"/>
              </a:rPr>
              <a:t>From the previous problem, u = 2 hr</a:t>
            </a:r>
            <a:r>
              <a:rPr lang="en-US" altLang="en-US" sz="2800" baseline="30000" dirty="0" smtClean="0">
                <a:solidFill>
                  <a:srgbClr val="000000"/>
                </a:solidFill>
                <a:latin typeface="+mj-lt"/>
              </a:rPr>
              <a:t>-1</a:t>
            </a:r>
            <a:r>
              <a:rPr lang="en-US" altLang="en-US" sz="2800" dirty="0" smtClean="0">
                <a:solidFill>
                  <a:srgbClr val="000000"/>
                </a:solidFill>
                <a:latin typeface="+mj-lt"/>
              </a:rPr>
              <a:t>, </a:t>
            </a:r>
          </a:p>
          <a:p>
            <a:pPr fontAlgn="base">
              <a:spcBef>
                <a:spcPct val="0"/>
              </a:spcBef>
              <a:spcAft>
                <a:spcPct val="0"/>
              </a:spcAft>
            </a:pPr>
            <a:endParaRPr lang="en-US" altLang="en-US" sz="2200" dirty="0" smtClean="0">
              <a:solidFill>
                <a:srgbClr val="000000"/>
              </a:solidFill>
              <a:latin typeface="Arial" charset="0"/>
            </a:endParaRPr>
          </a:p>
          <a:p>
            <a:pPr fontAlgn="base">
              <a:spcBef>
                <a:spcPct val="0"/>
              </a:spcBef>
              <a:spcAft>
                <a:spcPct val="0"/>
              </a:spcAft>
            </a:pPr>
            <a:r>
              <a:rPr lang="en-US" altLang="en-US" sz="2200" dirty="0" smtClean="0">
                <a:solidFill>
                  <a:srgbClr val="000000"/>
                </a:solidFill>
                <a:latin typeface="Arial" charset="0"/>
              </a:rPr>
              <a:t>                                                 </a:t>
            </a:r>
            <a:r>
              <a:rPr lang="en-US" altLang="en-US" sz="2400" dirty="0" smtClean="0">
                <a:solidFill>
                  <a:srgbClr val="000000"/>
                </a:solidFill>
                <a:latin typeface="+mj-lt"/>
              </a:rPr>
              <a:t>2 =  e</a:t>
            </a:r>
            <a:r>
              <a:rPr lang="en-US" altLang="en-US" sz="2400" baseline="30000" dirty="0" smtClean="0">
                <a:solidFill>
                  <a:srgbClr val="000000"/>
                </a:solidFill>
                <a:latin typeface="+mj-lt"/>
              </a:rPr>
              <a:t>2(t)</a:t>
            </a:r>
          </a:p>
          <a:p>
            <a:pPr fontAlgn="base">
              <a:spcBef>
                <a:spcPct val="0"/>
              </a:spcBef>
              <a:spcAft>
                <a:spcPct val="0"/>
              </a:spcAft>
            </a:pPr>
            <a:r>
              <a:rPr lang="en-US" altLang="en-US" sz="2200" baseline="30000" dirty="0" smtClean="0">
                <a:solidFill>
                  <a:srgbClr val="000000"/>
                </a:solidFill>
                <a:latin typeface="Arial" charset="0"/>
              </a:rPr>
              <a:t>                                                           </a:t>
            </a:r>
          </a:p>
          <a:p>
            <a:pPr fontAlgn="base">
              <a:spcBef>
                <a:spcPct val="0"/>
              </a:spcBef>
              <a:spcAft>
                <a:spcPct val="0"/>
              </a:spcAft>
            </a:pPr>
            <a:r>
              <a:rPr lang="en-US" altLang="en-US" sz="2400" baseline="30000" dirty="0" smtClean="0">
                <a:solidFill>
                  <a:srgbClr val="000000"/>
                </a:solidFill>
                <a:latin typeface="+mj-lt"/>
              </a:rPr>
              <a:t>                                                                         </a:t>
            </a:r>
            <a:r>
              <a:rPr lang="en-US" altLang="en-US" sz="2400" dirty="0" smtClean="0">
                <a:solidFill>
                  <a:srgbClr val="000000"/>
                </a:solidFill>
                <a:latin typeface="+mj-lt"/>
              </a:rPr>
              <a:t>t  =  0.34 </a:t>
            </a:r>
            <a:r>
              <a:rPr lang="en-US" altLang="en-US" sz="2400" dirty="0" err="1" smtClean="0">
                <a:solidFill>
                  <a:srgbClr val="000000"/>
                </a:solidFill>
                <a:latin typeface="+mj-lt"/>
              </a:rPr>
              <a:t>hr</a:t>
            </a:r>
            <a:r>
              <a:rPr lang="en-US" altLang="en-US" sz="2400" dirty="0" smtClean="0">
                <a:solidFill>
                  <a:srgbClr val="000000"/>
                </a:solidFill>
                <a:latin typeface="+mj-lt"/>
              </a:rPr>
              <a:t>  =  20.4 min</a:t>
            </a:r>
          </a:p>
          <a:p>
            <a:pPr fontAlgn="base">
              <a:spcBef>
                <a:spcPct val="0"/>
              </a:spcBef>
              <a:spcAft>
                <a:spcPct val="0"/>
              </a:spcAft>
            </a:pPr>
            <a:endParaRPr lang="en-US" altLang="en-US" sz="2000" baseline="30000" dirty="0" smtClean="0">
              <a:solidFill>
                <a:srgbClr val="000000"/>
              </a:solidFill>
              <a:latin typeface="Arial" charset="0"/>
            </a:endParaRPr>
          </a:p>
          <a:p>
            <a:pPr fontAlgn="base">
              <a:spcBef>
                <a:spcPct val="0"/>
              </a:spcBef>
              <a:spcAft>
                <a:spcPct val="0"/>
              </a:spcAft>
            </a:pPr>
            <a:endParaRPr lang="en-US" altLang="en-US" sz="2400" dirty="0" smtClean="0">
              <a:solidFill>
                <a:srgbClr val="000000"/>
              </a:solidFill>
              <a:latin typeface="Arial" charset="0"/>
            </a:endParaRPr>
          </a:p>
        </p:txBody>
      </p:sp>
      <p:sp>
        <p:nvSpPr>
          <p:cNvPr id="10267" name="Text Box 27"/>
          <p:cNvSpPr txBox="1">
            <a:spLocks noChangeArrowheads="1"/>
          </p:cNvSpPr>
          <p:nvPr/>
        </p:nvSpPr>
        <p:spPr bwMode="auto">
          <a:xfrm>
            <a:off x="234950" y="1755775"/>
            <a:ext cx="21804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err="1" smtClean="0">
                <a:solidFill>
                  <a:srgbClr val="000000"/>
                </a:solidFill>
                <a:latin typeface="+mj-lt"/>
              </a:rPr>
              <a:t>lnX</a:t>
            </a:r>
            <a:r>
              <a:rPr lang="en-US" altLang="en-US" sz="2400" dirty="0" smtClean="0">
                <a:solidFill>
                  <a:srgbClr val="000000"/>
                </a:solidFill>
                <a:latin typeface="+mj-lt"/>
              </a:rPr>
              <a:t> = </a:t>
            </a:r>
            <a:r>
              <a:rPr lang="en-US" altLang="en-US" sz="2400" dirty="0" err="1" smtClean="0">
                <a:solidFill>
                  <a:srgbClr val="000000"/>
                </a:solidFill>
                <a:latin typeface="+mj-lt"/>
              </a:rPr>
              <a:t>ut</a:t>
            </a:r>
            <a:r>
              <a:rPr lang="en-US" altLang="en-US" sz="2400" dirty="0" smtClean="0">
                <a:solidFill>
                  <a:srgbClr val="000000"/>
                </a:solidFill>
                <a:latin typeface="+mj-lt"/>
              </a:rPr>
              <a:t> + ln X</a:t>
            </a:r>
            <a:r>
              <a:rPr lang="en-US" altLang="en-US" sz="2400" baseline="-25000" dirty="0" smtClean="0">
                <a:solidFill>
                  <a:srgbClr val="000000"/>
                </a:solidFill>
                <a:latin typeface="+mj-lt"/>
              </a:rPr>
              <a:t>0</a:t>
            </a:r>
          </a:p>
        </p:txBody>
      </p:sp>
      <p:sp>
        <p:nvSpPr>
          <p:cNvPr id="10268" name="Rectangle 28"/>
          <p:cNvSpPr>
            <a:spLocks noChangeArrowheads="1"/>
          </p:cNvSpPr>
          <p:nvPr/>
        </p:nvSpPr>
        <p:spPr bwMode="auto">
          <a:xfrm>
            <a:off x="3786188" y="5181600"/>
            <a:ext cx="3646487" cy="620712"/>
          </a:xfrm>
          <a:prstGeom prst="rect">
            <a:avLst/>
          </a:prstGeom>
          <a:noFill/>
          <a:ln w="41275">
            <a:solidFill>
              <a:srgbClr val="3366FF"/>
            </a:solidFill>
            <a:miter lim="800000"/>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Tree>
    <p:extLst>
      <p:ext uri="{BB962C8B-B14F-4D97-AF65-F5344CB8AC3E}">
        <p14:creationId xmlns:p14="http://schemas.microsoft.com/office/powerpoint/2010/main" val="66498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388938" y="1336675"/>
          <a:ext cx="8378825" cy="4460875"/>
        </p:xfrm>
        <a:graphic>
          <a:graphicData uri="http://schemas.openxmlformats.org/presentationml/2006/ole">
            <mc:AlternateContent xmlns:mc="http://schemas.openxmlformats.org/markup-compatibility/2006">
              <mc:Choice xmlns:v="urn:schemas-microsoft-com:vml" Requires="v">
                <p:oleObj spid="_x0000_s9514" name="CorelDRAW" r:id="rId4" imgW="4429440" imgH="2079720" progId="CorelDRAW.Graphic.9">
                  <p:embed/>
                </p:oleObj>
              </mc:Choice>
              <mc:Fallback>
                <p:oleObj name="CorelDRAW" r:id="rId4" imgW="4429440" imgH="207972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8" y="1336675"/>
                        <a:ext cx="8378825"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Rectangle 3"/>
          <p:cNvSpPr>
            <a:spLocks noChangeArrowheads="1"/>
          </p:cNvSpPr>
          <p:nvPr/>
        </p:nvSpPr>
        <p:spPr bwMode="auto">
          <a:xfrm>
            <a:off x="601663" y="307975"/>
            <a:ext cx="30617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dirty="0" smtClean="0">
                <a:solidFill>
                  <a:srgbClr val="000000"/>
                </a:solidFill>
                <a:latin typeface="+mj-lt"/>
              </a:rPr>
              <a:t>Growth Curve</a:t>
            </a:r>
          </a:p>
        </p:txBody>
      </p:sp>
      <p:sp>
        <p:nvSpPr>
          <p:cNvPr id="17416" name="Text Box 8"/>
          <p:cNvSpPr txBox="1">
            <a:spLocks noChangeArrowheads="1"/>
          </p:cNvSpPr>
          <p:nvPr/>
        </p:nvSpPr>
        <p:spPr bwMode="auto">
          <a:xfrm>
            <a:off x="3652838" y="2306638"/>
            <a:ext cx="1802096" cy="52322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dirty="0" smtClean="0">
                <a:solidFill>
                  <a:srgbClr val="000000"/>
                </a:solidFill>
                <a:latin typeface="+mj-lt"/>
              </a:rPr>
              <a:t>Stationary</a:t>
            </a:r>
          </a:p>
        </p:txBody>
      </p:sp>
    </p:spTree>
    <p:extLst>
      <p:ext uri="{BB962C8B-B14F-4D97-AF65-F5344CB8AC3E}">
        <p14:creationId xmlns:p14="http://schemas.microsoft.com/office/powerpoint/2010/main" val="119159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en-US" sz="2800" dirty="0" smtClean="0">
                <a:solidFill>
                  <a:prstClr val="black"/>
                </a:solidFill>
                <a:latin typeface="Times New Roman" panose="02020603050405020304" pitchFamily="18" charset="0"/>
                <a:ea typeface="+mn-ea"/>
                <a:cs typeface="Times New Roman" panose="02020603050405020304" pitchFamily="18" charset="0"/>
              </a:rPr>
              <a:t/>
            </a:r>
            <a:br>
              <a:rPr lang="en-US" sz="2800" dirty="0" smtClean="0">
                <a:solidFill>
                  <a:prstClr val="black"/>
                </a:solidFill>
                <a:latin typeface="Times New Roman" panose="02020603050405020304" pitchFamily="18" charset="0"/>
                <a:ea typeface="+mn-ea"/>
                <a:cs typeface="Times New Roman" panose="02020603050405020304" pitchFamily="18" charset="0"/>
              </a:rPr>
            </a:br>
            <a:r>
              <a:rPr lang="en-US" sz="2800" dirty="0">
                <a:solidFill>
                  <a:prstClr val="black"/>
                </a:solidFill>
                <a:latin typeface="Times New Roman" panose="02020603050405020304" pitchFamily="18" charset="0"/>
                <a:ea typeface="+mn-ea"/>
                <a:cs typeface="Times New Roman" panose="02020603050405020304" pitchFamily="18" charset="0"/>
              </a:rPr>
              <a:t/>
            </a:r>
            <a:br>
              <a:rPr lang="en-US" sz="2800" dirty="0">
                <a:solidFill>
                  <a:prstClr val="black"/>
                </a:solidFill>
                <a:latin typeface="Times New Roman" panose="02020603050405020304" pitchFamily="18" charset="0"/>
                <a:ea typeface="+mn-ea"/>
                <a:cs typeface="Times New Roman" panose="02020603050405020304" pitchFamily="18" charset="0"/>
              </a:rPr>
            </a:br>
            <a:r>
              <a:rPr lang="en-US" sz="4000" b="1" dirty="0" smtClean="0">
                <a:solidFill>
                  <a:prstClr val="black"/>
                </a:solidFill>
                <a:latin typeface="Times New Roman" panose="02020603050405020304" pitchFamily="18" charset="0"/>
                <a:ea typeface="+mn-ea"/>
                <a:cs typeface="Times New Roman" panose="02020603050405020304" pitchFamily="18" charset="0"/>
              </a:rPr>
              <a:t>Stationary </a:t>
            </a:r>
            <a:r>
              <a:rPr lang="en-US" sz="4000" b="1" dirty="0">
                <a:solidFill>
                  <a:prstClr val="black"/>
                </a:solidFill>
                <a:latin typeface="Times New Roman" panose="02020603050405020304" pitchFamily="18" charset="0"/>
                <a:ea typeface="+mn-ea"/>
                <a:cs typeface="Times New Roman" panose="02020603050405020304" pitchFamily="18" charset="0"/>
              </a:rPr>
              <a:t>phase</a:t>
            </a:r>
            <a:r>
              <a:rPr lang="en-US" sz="2800" dirty="0">
                <a:solidFill>
                  <a:prstClr val="black"/>
                </a:solidFill>
                <a:latin typeface="Times New Roman" panose="02020603050405020304" pitchFamily="18" charset="0"/>
                <a:ea typeface="+mn-ea"/>
                <a:cs typeface="Times New Roman" panose="02020603050405020304" pitchFamily="18" charset="0"/>
              </a:rPr>
              <a:t/>
            </a:r>
            <a:br>
              <a:rPr lang="en-US" sz="28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304800" y="1447800"/>
            <a:ext cx="8534400" cy="518160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In batch culture exponential growth cannot occur indefinitely</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essential nutrient in medium is used up and/or some    waste product of the organism builds up to an inhibitor advice</a:t>
            </a:r>
          </a:p>
          <a:p>
            <a:pPr marL="0" indent="0">
              <a:buNone/>
            </a:pPr>
            <a:r>
              <a:rPr lang="en-US" dirty="0" smtClean="0">
                <a:latin typeface="Times New Roman" panose="02020603050405020304" pitchFamily="18" charset="0"/>
                <a:cs typeface="Times New Roman" panose="02020603050405020304" pitchFamily="18" charset="0"/>
              </a:rPr>
              <a:t>- Exponential growth ceases = stationary phase</a:t>
            </a:r>
          </a:p>
          <a:p>
            <a:r>
              <a:rPr lang="en-US" dirty="0" smtClean="0">
                <a:latin typeface="Times New Roman" panose="02020603050405020304" pitchFamily="18" charset="0"/>
                <a:cs typeface="Times New Roman" panose="02020603050405020304" pitchFamily="18" charset="0"/>
              </a:rPr>
              <a:t>In stationary phase- no net increase or decrease in cell number</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Growth rate =  Death rate </a:t>
            </a:r>
          </a:p>
          <a:p>
            <a:r>
              <a:rPr lang="en-US" dirty="0">
                <a:latin typeface="Times New Roman" panose="02020603050405020304" pitchFamily="18" charset="0"/>
                <a:cs typeface="Times New Roman" panose="02020603050405020304" pitchFamily="18" charset="0"/>
              </a:rPr>
              <a:t>Even though the net growth rate is zero during the stationary phase, cells are metabolically active and produce </a:t>
            </a:r>
            <a:r>
              <a:rPr lang="en-US" b="1" dirty="0">
                <a:latin typeface="Times New Roman" panose="02020603050405020304" pitchFamily="18" charset="0"/>
                <a:cs typeface="Times New Roman" panose="02020603050405020304" pitchFamily="18" charset="0"/>
              </a:rPr>
              <a:t>secondary </a:t>
            </a:r>
            <a:r>
              <a:rPr lang="en-US" b="1" dirty="0" smtClean="0">
                <a:latin typeface="Times New Roman" panose="02020603050405020304" pitchFamily="18" charset="0"/>
                <a:cs typeface="Times New Roman" panose="02020603050405020304" pitchFamily="18" charset="0"/>
              </a:rPr>
              <a:t>metabolites( non growth linked)</a:t>
            </a:r>
            <a:endParaRPr lang="en-US" b="1"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45805B68-213A-4850-B3D1-5D6108156B10}"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931360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Times New Roman" panose="02020603050405020304" pitchFamily="18" charset="0"/>
                <a:cs typeface="Times New Roman" panose="02020603050405020304" pitchFamily="18" charset="0"/>
              </a:rPr>
              <a:t>Death phase</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If incubation continues after stationary phase, cells may remain alive and continue to metabolize or they may die= death phase</a:t>
            </a:r>
          </a:p>
          <a:p>
            <a:r>
              <a:rPr lang="en-US" dirty="0" smtClean="0">
                <a:latin typeface="Times New Roman" panose="02020603050405020304" pitchFamily="18" charset="0"/>
                <a:cs typeface="Times New Roman" panose="02020603050405020304" pitchFamily="18" charset="0"/>
              </a:rPr>
              <a:t>In some cases cell death is accompanied by </a:t>
            </a:r>
            <a:r>
              <a:rPr lang="en-US" u="sng" dirty="0" smtClean="0">
                <a:latin typeface="Times New Roman" panose="02020603050405020304" pitchFamily="18" charset="0"/>
                <a:cs typeface="Times New Roman" panose="02020603050405020304" pitchFamily="18" charset="0"/>
              </a:rPr>
              <a:t>lysis</a:t>
            </a:r>
          </a:p>
          <a:p>
            <a:r>
              <a:rPr lang="en-US" dirty="0" smtClean="0">
                <a:latin typeface="Times New Roman" panose="02020603050405020304" pitchFamily="18" charset="0"/>
                <a:cs typeface="Times New Roman" panose="02020603050405020304" pitchFamily="18" charset="0"/>
              </a:rPr>
              <a:t>Rate of cell death generally slower than that of exponential growth</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death </a:t>
            </a:r>
            <a:r>
              <a:rPr lang="en-US" dirty="0">
                <a:latin typeface="Times New Roman" panose="02020603050405020304" pitchFamily="18" charset="0"/>
                <a:cs typeface="Times New Roman" panose="02020603050405020304" pitchFamily="18" charset="0"/>
              </a:rPr>
              <a:t>&gt; growth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dX</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kdX</a:t>
            </a:r>
            <a:r>
              <a:rPr lang="en-US" dirty="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Date Placeholder 3"/>
          <p:cNvSpPr>
            <a:spLocks noGrp="1"/>
          </p:cNvSpPr>
          <p:nvPr>
            <p:ph type="dt" sz="half" idx="10"/>
          </p:nvPr>
        </p:nvSpPr>
        <p:spPr/>
        <p:txBody>
          <a:bodyPr/>
          <a:lstStyle/>
          <a:p>
            <a:fld id="{E7AECBB6-F298-497C-8017-DE8482787908}"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670300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27</a:t>
            </a:fld>
            <a:endParaRPr lang="en-US" dirty="0">
              <a:solidFill>
                <a:prstClr val="black">
                  <a:tint val="75000"/>
                </a:prst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3352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990600"/>
            <a:ext cx="3048001"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349045"/>
            <a:ext cx="5479026" cy="461665"/>
          </a:xfrm>
          <a:prstGeom prst="rect">
            <a:avLst/>
          </a:prstGeom>
          <a:noFill/>
        </p:spPr>
        <p:txBody>
          <a:bodyPr wrap="square" rtlCol="0">
            <a:spAutoFit/>
          </a:bodyPr>
          <a:lstStyle/>
          <a:p>
            <a:r>
              <a:rPr lang="en-US" sz="2400" b="1" dirty="0"/>
              <a:t>Approach to modelling growth</a:t>
            </a:r>
          </a:p>
        </p:txBody>
      </p:sp>
    </p:spTree>
    <p:extLst>
      <p:ext uri="{BB962C8B-B14F-4D97-AF65-F5344CB8AC3E}">
        <p14:creationId xmlns:p14="http://schemas.microsoft.com/office/powerpoint/2010/main" val="1809425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Factors affecting the specific growth rate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Substrate concentration</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Product concentration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pH</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Temperature</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Oxygen supply</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Date Placeholder 3"/>
          <p:cNvSpPr>
            <a:spLocks noGrp="1"/>
          </p:cNvSpPr>
          <p:nvPr>
            <p:ph type="dt" sz="half" idx="10"/>
          </p:nvPr>
        </p:nvSpPr>
        <p:spPr/>
        <p:txBody>
          <a:bodyPr/>
          <a:lstStyle/>
          <a:p>
            <a:fld id="{AC184A70-A8BA-451F-B259-A6FED525784F}"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183800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6088" y="169863"/>
            <a:ext cx="29546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dirty="0" smtClean="0">
                <a:solidFill>
                  <a:srgbClr val="000000"/>
                </a:solidFill>
                <a:latin typeface="+mj-lt"/>
              </a:rPr>
              <a:t>Monod Equation</a:t>
            </a:r>
          </a:p>
        </p:txBody>
      </p:sp>
      <p:grpSp>
        <p:nvGrpSpPr>
          <p:cNvPr id="5143" name="Group 23"/>
          <p:cNvGrpSpPr>
            <a:grpSpLocks/>
          </p:cNvGrpSpPr>
          <p:nvPr/>
        </p:nvGrpSpPr>
        <p:grpSpPr bwMode="auto">
          <a:xfrm>
            <a:off x="255588" y="698500"/>
            <a:ext cx="9099550" cy="4987925"/>
            <a:chOff x="161" y="440"/>
            <a:chExt cx="5732" cy="3142"/>
          </a:xfrm>
        </p:grpSpPr>
        <p:sp>
          <p:nvSpPr>
            <p:cNvPr id="5123" name="Text Box 3"/>
            <p:cNvSpPr txBox="1">
              <a:spLocks noChangeArrowheads="1"/>
            </p:cNvSpPr>
            <p:nvPr/>
          </p:nvSpPr>
          <p:spPr bwMode="auto">
            <a:xfrm>
              <a:off x="161" y="440"/>
              <a:ext cx="548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dirty="0" smtClean="0">
                  <a:solidFill>
                    <a:srgbClr val="000000"/>
                  </a:solidFill>
                  <a:latin typeface="+mj-lt"/>
                </a:rPr>
                <a:t>The exponential growth equation describes only a part of the growth curve as shown in the graph below.  </a:t>
              </a:r>
            </a:p>
          </p:txBody>
        </p:sp>
        <p:graphicFrame>
          <p:nvGraphicFramePr>
            <p:cNvPr id="5134" name="Object 14"/>
            <p:cNvGraphicFramePr>
              <a:graphicFrameLocks noChangeAspect="1"/>
            </p:cNvGraphicFramePr>
            <p:nvPr/>
          </p:nvGraphicFramePr>
          <p:xfrm>
            <a:off x="2940" y="1303"/>
            <a:ext cx="2953" cy="2279"/>
          </p:xfrm>
          <a:graphic>
            <a:graphicData uri="http://schemas.openxmlformats.org/presentationml/2006/ole">
              <mc:AlternateContent xmlns:mc="http://schemas.openxmlformats.org/markup-compatibility/2006">
                <mc:Choice xmlns:v="urn:schemas-microsoft-com:vml" Requires="v">
                  <p:oleObj spid="_x0000_s10520" name="JANDEL SIGMAPLOT GRAPHIC" r:id="rId4" imgW="7522560" imgH="5806440" progId="JSSPWGraphic">
                    <p:embed/>
                  </p:oleObj>
                </mc:Choice>
                <mc:Fallback>
                  <p:oleObj name="JANDEL SIGMAPLOT GRAPHIC" r:id="rId4" imgW="7522560" imgH="5806440" progId="JSSP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 y="1303"/>
                          <a:ext cx="2953" cy="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37" name="AutoShape 17"/>
          <p:cNvSpPr>
            <a:spLocks/>
          </p:cNvSpPr>
          <p:nvPr/>
        </p:nvSpPr>
        <p:spPr bwMode="auto">
          <a:xfrm>
            <a:off x="6021388" y="3124200"/>
            <a:ext cx="109537" cy="1663700"/>
          </a:xfrm>
          <a:prstGeom prst="rightBracket">
            <a:avLst>
              <a:gd name="adj" fmla="val 126571"/>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5139" name="Text Box 19"/>
          <p:cNvSpPr txBox="1">
            <a:spLocks noChangeArrowheads="1"/>
          </p:cNvSpPr>
          <p:nvPr/>
        </p:nvSpPr>
        <p:spPr bwMode="auto">
          <a:xfrm>
            <a:off x="330200" y="3679825"/>
            <a:ext cx="47933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smtClean="0">
                <a:solidFill>
                  <a:srgbClr val="000000"/>
                </a:solidFill>
                <a:latin typeface="+mj-lt"/>
              </a:rPr>
              <a:t>u = specific growth rate (h</a:t>
            </a:r>
            <a:r>
              <a:rPr lang="en-US" altLang="en-US" sz="2400" baseline="30000" dirty="0" smtClean="0">
                <a:solidFill>
                  <a:srgbClr val="000000"/>
                </a:solidFill>
                <a:latin typeface="+mj-lt"/>
              </a:rPr>
              <a:t>-1</a:t>
            </a:r>
            <a:r>
              <a:rPr lang="en-US" altLang="en-US" sz="2400" dirty="0" smtClean="0">
                <a:solidFill>
                  <a:srgbClr val="000000"/>
                </a:solidFill>
                <a:latin typeface="+mj-lt"/>
              </a:rPr>
              <a:t>)</a:t>
            </a:r>
          </a:p>
          <a:p>
            <a:pPr fontAlgn="base">
              <a:spcBef>
                <a:spcPct val="0"/>
              </a:spcBef>
              <a:spcAft>
                <a:spcPct val="0"/>
              </a:spcAft>
            </a:pPr>
            <a:endParaRPr lang="en-US" altLang="en-US" sz="2400" dirty="0" smtClean="0">
              <a:solidFill>
                <a:srgbClr val="000000"/>
              </a:solidFill>
              <a:latin typeface="+mj-lt"/>
            </a:endParaRPr>
          </a:p>
          <a:p>
            <a:pPr fontAlgn="base">
              <a:spcBef>
                <a:spcPct val="0"/>
              </a:spcBef>
              <a:spcAft>
                <a:spcPct val="0"/>
              </a:spcAft>
            </a:pPr>
            <a:r>
              <a:rPr lang="en-US" altLang="en-US" sz="2400" dirty="0" smtClean="0">
                <a:solidFill>
                  <a:srgbClr val="000000"/>
                </a:solidFill>
                <a:latin typeface="+mj-lt"/>
              </a:rPr>
              <a:t>u</a:t>
            </a:r>
            <a:r>
              <a:rPr lang="en-US" altLang="en-US" sz="2400" baseline="-25000" dirty="0" smtClean="0">
                <a:solidFill>
                  <a:srgbClr val="000000"/>
                </a:solidFill>
                <a:latin typeface="+mj-lt"/>
              </a:rPr>
              <a:t>m</a:t>
            </a:r>
            <a:r>
              <a:rPr lang="en-US" altLang="en-US" sz="2400" dirty="0" smtClean="0">
                <a:solidFill>
                  <a:srgbClr val="000000"/>
                </a:solidFill>
                <a:latin typeface="+mj-lt"/>
              </a:rPr>
              <a:t> = maximal growth rate (h</a:t>
            </a:r>
            <a:r>
              <a:rPr lang="en-US" altLang="en-US" sz="2400" baseline="30000" dirty="0" smtClean="0">
                <a:solidFill>
                  <a:srgbClr val="000000"/>
                </a:solidFill>
                <a:latin typeface="+mj-lt"/>
              </a:rPr>
              <a:t>-1</a:t>
            </a:r>
            <a:r>
              <a:rPr lang="en-US" altLang="en-US" sz="2400" dirty="0" smtClean="0">
                <a:solidFill>
                  <a:srgbClr val="000000"/>
                </a:solidFill>
                <a:latin typeface="+mj-lt"/>
              </a:rPr>
              <a:t>)</a:t>
            </a:r>
          </a:p>
          <a:p>
            <a:pPr fontAlgn="base">
              <a:spcBef>
                <a:spcPct val="0"/>
              </a:spcBef>
              <a:spcAft>
                <a:spcPct val="0"/>
              </a:spcAft>
            </a:pPr>
            <a:endParaRPr lang="en-US" altLang="en-US" sz="2400" dirty="0" smtClean="0">
              <a:solidFill>
                <a:srgbClr val="000000"/>
              </a:solidFill>
              <a:latin typeface="+mj-lt"/>
            </a:endParaRPr>
          </a:p>
          <a:p>
            <a:pPr fontAlgn="base">
              <a:spcBef>
                <a:spcPct val="0"/>
              </a:spcBef>
              <a:spcAft>
                <a:spcPct val="0"/>
              </a:spcAft>
            </a:pPr>
            <a:r>
              <a:rPr lang="en-US" altLang="en-US" sz="2400" dirty="0" smtClean="0">
                <a:solidFill>
                  <a:srgbClr val="000000"/>
                </a:solidFill>
                <a:latin typeface="+mj-lt"/>
              </a:rPr>
              <a:t>S = substrate concentration (mg L</a:t>
            </a:r>
            <a:r>
              <a:rPr lang="en-US" altLang="en-US" sz="2400" baseline="30000" dirty="0" smtClean="0">
                <a:solidFill>
                  <a:srgbClr val="000000"/>
                </a:solidFill>
                <a:latin typeface="+mj-lt"/>
              </a:rPr>
              <a:t>-1</a:t>
            </a:r>
            <a:r>
              <a:rPr lang="en-US" altLang="en-US" sz="2400" dirty="0" smtClean="0">
                <a:solidFill>
                  <a:srgbClr val="000000"/>
                </a:solidFill>
                <a:latin typeface="+mj-lt"/>
              </a:rPr>
              <a:t>)</a:t>
            </a:r>
          </a:p>
          <a:p>
            <a:pPr fontAlgn="base">
              <a:spcBef>
                <a:spcPct val="0"/>
              </a:spcBef>
              <a:spcAft>
                <a:spcPct val="0"/>
              </a:spcAft>
            </a:pPr>
            <a:endParaRPr lang="en-US" altLang="en-US" sz="2400" dirty="0" smtClean="0">
              <a:solidFill>
                <a:srgbClr val="000000"/>
              </a:solidFill>
              <a:latin typeface="+mj-lt"/>
            </a:endParaRPr>
          </a:p>
          <a:p>
            <a:pPr fontAlgn="base">
              <a:spcBef>
                <a:spcPct val="0"/>
              </a:spcBef>
              <a:spcAft>
                <a:spcPct val="0"/>
              </a:spcAft>
            </a:pPr>
            <a:r>
              <a:rPr lang="en-US" altLang="en-US" sz="2400" dirty="0" smtClean="0">
                <a:solidFill>
                  <a:srgbClr val="000000"/>
                </a:solidFill>
                <a:latin typeface="+mj-lt"/>
              </a:rPr>
              <a:t>K</a:t>
            </a:r>
            <a:r>
              <a:rPr lang="en-US" altLang="en-US" sz="2400" baseline="-25000" dirty="0" smtClean="0">
                <a:solidFill>
                  <a:srgbClr val="000000"/>
                </a:solidFill>
                <a:latin typeface="+mj-lt"/>
              </a:rPr>
              <a:t>s</a:t>
            </a:r>
            <a:r>
              <a:rPr lang="en-US" altLang="en-US" sz="2400" dirty="0" smtClean="0">
                <a:solidFill>
                  <a:srgbClr val="000000"/>
                </a:solidFill>
                <a:latin typeface="+mj-lt"/>
              </a:rPr>
              <a:t> = half saturation constant (mg L</a:t>
            </a:r>
            <a:r>
              <a:rPr lang="en-US" altLang="en-US" sz="2400" baseline="30000" dirty="0" smtClean="0">
                <a:solidFill>
                  <a:srgbClr val="000000"/>
                </a:solidFill>
                <a:latin typeface="+mj-lt"/>
              </a:rPr>
              <a:t>-1</a:t>
            </a:r>
            <a:r>
              <a:rPr lang="en-US" altLang="en-US" sz="2400" dirty="0" smtClean="0">
                <a:solidFill>
                  <a:srgbClr val="000000"/>
                </a:solidFill>
                <a:latin typeface="+mj-lt"/>
              </a:rPr>
              <a:t>)</a:t>
            </a:r>
          </a:p>
        </p:txBody>
      </p:sp>
      <p:grpSp>
        <p:nvGrpSpPr>
          <p:cNvPr id="5141" name="Group 21"/>
          <p:cNvGrpSpPr>
            <a:grpSpLocks/>
          </p:cNvGrpSpPr>
          <p:nvPr/>
        </p:nvGrpSpPr>
        <p:grpSpPr bwMode="auto">
          <a:xfrm>
            <a:off x="1319213" y="2324100"/>
            <a:ext cx="1731962" cy="952500"/>
            <a:chOff x="1378" y="1371"/>
            <a:chExt cx="1091" cy="600"/>
          </a:xfrm>
        </p:grpSpPr>
        <p:sp>
          <p:nvSpPr>
            <p:cNvPr id="5138" name="Text Box 18"/>
            <p:cNvSpPr txBox="1">
              <a:spLocks noChangeArrowheads="1"/>
            </p:cNvSpPr>
            <p:nvPr/>
          </p:nvSpPr>
          <p:spPr bwMode="auto">
            <a:xfrm>
              <a:off x="1378" y="1529"/>
              <a:ext cx="109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dirty="0" smtClean="0">
                  <a:solidFill>
                    <a:srgbClr val="000000"/>
                  </a:solidFill>
                  <a:latin typeface="Arial" charset="0"/>
                </a:rPr>
                <a:t>u  =   </a:t>
              </a:r>
              <a:r>
                <a:rPr lang="en-US" altLang="en-US" sz="2000" u="sng" dirty="0" smtClean="0">
                  <a:solidFill>
                    <a:srgbClr val="000000"/>
                  </a:solidFill>
                  <a:latin typeface="Arial" charset="0"/>
                </a:rPr>
                <a:t>  u</a:t>
              </a:r>
              <a:r>
                <a:rPr lang="en-US" altLang="en-US" sz="2000" baseline="-25000" dirty="0" smtClean="0">
                  <a:solidFill>
                    <a:srgbClr val="000000"/>
                  </a:solidFill>
                  <a:latin typeface="Arial" charset="0"/>
                </a:rPr>
                <a:t>m</a:t>
              </a:r>
              <a:r>
                <a:rPr lang="en-US" altLang="en-US" sz="2000" u="sng" dirty="0" smtClean="0">
                  <a:solidFill>
                    <a:srgbClr val="000000"/>
                  </a:solidFill>
                  <a:latin typeface="Arial" charset="0"/>
                </a:rPr>
                <a:t>   S</a:t>
              </a:r>
            </a:p>
            <a:p>
              <a:pPr fontAlgn="base">
                <a:spcBef>
                  <a:spcPct val="0"/>
                </a:spcBef>
                <a:spcAft>
                  <a:spcPct val="0"/>
                </a:spcAft>
              </a:pPr>
              <a:r>
                <a:rPr lang="en-US" altLang="en-US" sz="2000" dirty="0" smtClean="0">
                  <a:solidFill>
                    <a:srgbClr val="000000"/>
                  </a:solidFill>
                  <a:latin typeface="Arial" charset="0"/>
                </a:rPr>
                <a:t>           K</a:t>
              </a:r>
              <a:r>
                <a:rPr lang="en-US" altLang="en-US" sz="2000" baseline="-25000" dirty="0" smtClean="0">
                  <a:solidFill>
                    <a:srgbClr val="000000"/>
                  </a:solidFill>
                  <a:latin typeface="Arial" charset="0"/>
                </a:rPr>
                <a:t>s</a:t>
              </a:r>
              <a:r>
                <a:rPr lang="en-US" altLang="en-US" sz="2000" dirty="0" smtClean="0">
                  <a:solidFill>
                    <a:srgbClr val="000000"/>
                  </a:solidFill>
                  <a:latin typeface="Arial" charset="0"/>
                </a:rPr>
                <a:t> +  S</a:t>
              </a:r>
              <a:endParaRPr lang="en-US" altLang="en-US" sz="2400" dirty="0" smtClean="0">
                <a:solidFill>
                  <a:srgbClr val="000000"/>
                </a:solidFill>
                <a:latin typeface="Arial" charset="0"/>
              </a:endParaRPr>
            </a:p>
          </p:txBody>
        </p:sp>
        <p:sp>
          <p:nvSpPr>
            <p:cNvPr id="5140" name="Text Box 20"/>
            <p:cNvSpPr txBox="1">
              <a:spLocks noChangeArrowheads="1"/>
            </p:cNvSpPr>
            <p:nvPr/>
          </p:nvSpPr>
          <p:spPr bwMode="auto">
            <a:xfrm>
              <a:off x="2069" y="1371"/>
              <a:ext cx="1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smtClean="0">
                  <a:solidFill>
                    <a:srgbClr val="000000"/>
                  </a:solidFill>
                  <a:latin typeface="Arial" charset="0"/>
                </a:rPr>
                <a:t>.</a:t>
              </a:r>
            </a:p>
          </p:txBody>
        </p:sp>
      </p:grpSp>
      <p:sp>
        <p:nvSpPr>
          <p:cNvPr id="5142" name="Text Box 22"/>
          <p:cNvSpPr txBox="1">
            <a:spLocks noChangeArrowheads="1"/>
          </p:cNvSpPr>
          <p:nvPr/>
        </p:nvSpPr>
        <p:spPr bwMode="auto">
          <a:xfrm>
            <a:off x="295275" y="1519238"/>
            <a:ext cx="8782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dirty="0" smtClean="0">
                <a:solidFill>
                  <a:srgbClr val="000000"/>
                </a:solidFill>
                <a:latin typeface="+mj-lt"/>
              </a:rPr>
              <a:t>The Monod equation describes the dependence of the growth rate on the substrate concentration:</a:t>
            </a:r>
          </a:p>
          <a:p>
            <a:pPr fontAlgn="base">
              <a:spcBef>
                <a:spcPct val="0"/>
              </a:spcBef>
              <a:spcAft>
                <a:spcPct val="0"/>
              </a:spcAft>
            </a:pPr>
            <a:endParaRPr lang="en-US" altLang="en-US" sz="2400" dirty="0" smtClean="0">
              <a:solidFill>
                <a:srgbClr val="000000"/>
              </a:solidFill>
              <a:latin typeface="Arial" charset="0"/>
            </a:endParaRPr>
          </a:p>
        </p:txBody>
      </p:sp>
    </p:spTree>
    <p:extLst>
      <p:ext uri="{BB962C8B-B14F-4D97-AF65-F5344CB8AC3E}">
        <p14:creationId xmlns:p14="http://schemas.microsoft.com/office/powerpoint/2010/main" val="3175830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44503"/>
            <a:ext cx="7886700" cy="5732463"/>
          </a:xfrm>
        </p:spPr>
        <p:txBody>
          <a:bodyPr>
            <a:normAutofit lnSpcReduction="10000"/>
          </a:bodyPr>
          <a:lstStyle/>
          <a:p>
            <a:pPr marL="0" indent="0">
              <a:buNone/>
            </a:pPr>
            <a:r>
              <a:rPr lang="en-US" b="1" u="sng" dirty="0" smtClean="0">
                <a:latin typeface="Times New Roman" panose="02020603050405020304" pitchFamily="18" charset="0"/>
                <a:cs typeface="Times New Roman" panose="02020603050405020304" pitchFamily="18" charset="0"/>
              </a:rPr>
              <a:t>Microbial Growth</a:t>
            </a:r>
          </a:p>
          <a:p>
            <a:r>
              <a:rPr lang="en-US" dirty="0">
                <a:latin typeface="Times New Roman" panose="02020603050405020304" pitchFamily="18" charset="0"/>
                <a:cs typeface="Times New Roman" panose="02020603050405020304" pitchFamily="18" charset="0"/>
              </a:rPr>
              <a:t> </a:t>
            </a:r>
            <a:r>
              <a:rPr lang="en-US" b="1" dirty="0" smtClean="0">
                <a:solidFill>
                  <a:srgbClr val="0070C0"/>
                </a:solidFill>
                <a:latin typeface="Times New Roman" panose="02020603050405020304" pitchFamily="18" charset="0"/>
                <a:cs typeface="Times New Roman" panose="02020603050405020304" pitchFamily="18" charset="0"/>
              </a:rPr>
              <a:t>Cell Cycle: </a:t>
            </a:r>
            <a:r>
              <a:rPr lang="en-US" dirty="0" smtClean="0">
                <a:latin typeface="Times New Roman" panose="02020603050405020304" pitchFamily="18" charset="0"/>
                <a:cs typeface="Times New Roman" panose="02020603050405020304" pitchFamily="18" charset="0"/>
              </a:rPr>
              <a:t>Various events that occur during the growth of a single cell from its inception till its time of division into daughter cells are referred to as the cell cycle.</a:t>
            </a:r>
          </a:p>
          <a:p>
            <a:pPr marL="514350" indent="-514350">
              <a:buFont typeface="+mj-lt"/>
              <a:buAutoNum type="arabicPeriod"/>
            </a:pPr>
            <a:r>
              <a:rPr lang="en-US" b="1" dirty="0" smtClean="0">
                <a:solidFill>
                  <a:srgbClr val="0070C0"/>
                </a:solidFill>
                <a:latin typeface="Times New Roman" panose="02020603050405020304" pitchFamily="18" charset="0"/>
                <a:cs typeface="Times New Roman" panose="02020603050405020304" pitchFamily="18" charset="0"/>
              </a:rPr>
              <a:t>M-Phase: </a:t>
            </a:r>
            <a:r>
              <a:rPr lang="en-US" dirty="0" smtClean="0">
                <a:latin typeface="Times New Roman" panose="02020603050405020304" pitchFamily="18" charset="0"/>
                <a:cs typeface="Times New Roman" panose="02020603050405020304" pitchFamily="18" charset="0"/>
              </a:rPr>
              <a:t>Nucleus division (mitosis) occurs</a:t>
            </a:r>
          </a:p>
          <a:p>
            <a:pPr marL="514350" indent="-514350">
              <a:buFont typeface="+mj-lt"/>
              <a:buAutoNum type="arabicPeriod"/>
            </a:pPr>
            <a:r>
              <a:rPr lang="en-US" b="1" dirty="0" smtClean="0">
                <a:solidFill>
                  <a:srgbClr val="0070C0"/>
                </a:solidFill>
                <a:latin typeface="Times New Roman" panose="02020603050405020304" pitchFamily="18" charset="0"/>
                <a:cs typeface="Times New Roman" panose="02020603050405020304" pitchFamily="18" charset="0"/>
              </a:rPr>
              <a:t>Inter-Phase: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Daughter cells formed from cell division (mitosis) enter G-phase.</a:t>
            </a:r>
          </a:p>
          <a:p>
            <a:pPr marL="514350" indent="-514350">
              <a:buFont typeface="+mj-lt"/>
              <a:buAutoNum type="arabicPeriod"/>
            </a:pPr>
            <a:r>
              <a:rPr lang="en-US" b="1" dirty="0" smtClean="0">
                <a:solidFill>
                  <a:srgbClr val="0070C0"/>
                </a:solidFill>
                <a:latin typeface="Times New Roman" panose="02020603050405020304" pitchFamily="18" charset="0"/>
                <a:cs typeface="Times New Roman" panose="02020603050405020304" pitchFamily="18" charset="0"/>
              </a:rPr>
              <a:t>G</a:t>
            </a:r>
            <a:r>
              <a:rPr lang="en-US" b="1" baseline="-25000" dirty="0" smtClean="0">
                <a:solidFill>
                  <a:srgbClr val="0070C0"/>
                </a:solidFill>
                <a:latin typeface="Times New Roman" panose="02020603050405020304" pitchFamily="18" charset="0"/>
                <a:cs typeface="Times New Roman" panose="02020603050405020304" pitchFamily="18" charset="0"/>
              </a:rPr>
              <a:t>1 </a:t>
            </a:r>
            <a:r>
              <a:rPr lang="en-US" b="1" dirty="0" smtClean="0">
                <a:solidFill>
                  <a:srgbClr val="0070C0"/>
                </a:solidFill>
                <a:latin typeface="Times New Roman" panose="02020603050405020304" pitchFamily="18" charset="0"/>
                <a:cs typeface="Times New Roman" panose="02020603050405020304" pitchFamily="18" charset="0"/>
              </a:rPr>
              <a:t>– Phase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High rate of biosynthesis.</a:t>
            </a:r>
          </a:p>
          <a:p>
            <a:pPr marL="514350" indent="-514350">
              <a:buFont typeface="+mj-lt"/>
              <a:buAutoNum type="arabicPeriod"/>
            </a:pPr>
            <a:r>
              <a:rPr lang="en-US" b="1" dirty="0" smtClean="0">
                <a:solidFill>
                  <a:srgbClr val="0070C0"/>
                </a:solidFill>
                <a:latin typeface="Times New Roman" panose="02020603050405020304" pitchFamily="18" charset="0"/>
                <a:cs typeface="Times New Roman" panose="02020603050405020304" pitchFamily="18" charset="0"/>
              </a:rPr>
              <a:t>S-Phase: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DNA synthesis occurs till the DNA content of the cell has doubled.  </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smtClean="0">
                <a:solidFill>
                  <a:srgbClr val="0070C0"/>
                </a:solidFill>
                <a:latin typeface="Times New Roman" panose="02020603050405020304" pitchFamily="18" charset="0"/>
                <a:cs typeface="Times New Roman" panose="02020603050405020304" pitchFamily="18" charset="0"/>
              </a:rPr>
              <a:t>G2 – Phase: </a:t>
            </a:r>
            <a:r>
              <a:rPr lang="en-US" dirty="0" smtClean="0">
                <a:latin typeface="Times New Roman" panose="02020603050405020304" pitchFamily="18" charset="0"/>
                <a:cs typeface="Times New Roman" panose="02020603050405020304" pitchFamily="18" charset="0"/>
              </a:rPr>
              <a:t>Initiation of mitosis</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b="1" dirty="0">
                <a:solidFill>
                  <a:srgbClr val="0070C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(next: repeat the sequence from step 1)</a:t>
            </a: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A6AC3D36-5371-4E88-A4A2-8BB7BEAC127F}"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393885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Monod Equation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Widely employed expressions for the effect of substrate concentration on  specific growth rate (</a:t>
            </a:r>
            <a:r>
              <a:rPr lang="en-IN" b="1" dirty="0" smtClean="0">
                <a:latin typeface="Times New Roman" pitchFamily="18" charset="0"/>
                <a:cs typeface="Times New Roman" pitchFamily="18" charset="0"/>
              </a:rPr>
              <a:t>µ)</a:t>
            </a:r>
          </a:p>
          <a:p>
            <a:r>
              <a:rPr lang="en-IN" dirty="0">
                <a:latin typeface="Times New Roman" pitchFamily="18" charset="0"/>
                <a:cs typeface="Times New Roman" pitchFamily="18" charset="0"/>
              </a:rPr>
              <a:t>Analogous to Michaelis-Menten enzyme </a:t>
            </a:r>
            <a:r>
              <a:rPr lang="en-IN" dirty="0" smtClean="0">
                <a:latin typeface="Times New Roman" pitchFamily="18" charset="0"/>
                <a:cs typeface="Times New Roman" pitchFamily="18" charset="0"/>
              </a:rPr>
              <a:t>kinetics</a:t>
            </a:r>
          </a:p>
          <a:p>
            <a:endParaRPr lang="en-IN" b="1" dirty="0" smtClean="0">
              <a:latin typeface="Times New Roman" pitchFamily="18" charset="0"/>
              <a:cs typeface="Times New Roman" pitchFamily="18" charset="0"/>
            </a:endParaRPr>
          </a:p>
          <a:p>
            <a:endParaRPr lang="en-IN" sz="2400" b="1" dirty="0">
              <a:latin typeface="Times New Roman" pitchFamily="18" charset="0"/>
              <a:cs typeface="Times New Roman" pitchFamily="18"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94587"/>
            <a:ext cx="2895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FBDF6354-B1D1-4149-B816-9AB2A5D145C4}" type="datetime1">
              <a:rPr lang="en-US" smtClean="0">
                <a:solidFill>
                  <a:prstClr val="black">
                    <a:tint val="75000"/>
                  </a:prstClr>
                </a:solidFill>
              </a:rPr>
              <a:t>5/2/2020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77553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31775" y="158750"/>
            <a:ext cx="866616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000" dirty="0" smtClean="0">
              <a:solidFill>
                <a:srgbClr val="000000"/>
              </a:solidFill>
              <a:latin typeface="Arial" charset="0"/>
            </a:endParaRPr>
          </a:p>
          <a:p>
            <a:pPr fontAlgn="base">
              <a:spcBef>
                <a:spcPct val="0"/>
              </a:spcBef>
              <a:spcAft>
                <a:spcPct val="0"/>
              </a:spcAft>
            </a:pPr>
            <a:r>
              <a:rPr lang="en-US" altLang="en-US" sz="2400" dirty="0" smtClean="0">
                <a:solidFill>
                  <a:srgbClr val="000000"/>
                </a:solidFill>
                <a:latin typeface="+mj-lt"/>
              </a:rPr>
              <a:t>Combining the Monod equation and the exponential growth equation allows expression of an equation that describes the increase in cell mass through the lag, exponential, and stationary phases of growth</a:t>
            </a:r>
            <a:r>
              <a:rPr lang="en-US" altLang="en-US" sz="2000" dirty="0" smtClean="0">
                <a:solidFill>
                  <a:srgbClr val="000000"/>
                </a:solidFill>
                <a:latin typeface="Arial" charset="0"/>
              </a:rPr>
              <a:t>:</a:t>
            </a:r>
          </a:p>
        </p:txBody>
      </p:sp>
      <p:grpSp>
        <p:nvGrpSpPr>
          <p:cNvPr id="25605" name="Group 5"/>
          <p:cNvGrpSpPr>
            <a:grpSpLocks/>
          </p:cNvGrpSpPr>
          <p:nvPr/>
        </p:nvGrpSpPr>
        <p:grpSpPr bwMode="auto">
          <a:xfrm>
            <a:off x="1470025" y="1919288"/>
            <a:ext cx="1755775" cy="854075"/>
            <a:chOff x="1378" y="1433"/>
            <a:chExt cx="1106" cy="538"/>
          </a:xfrm>
        </p:grpSpPr>
        <p:sp>
          <p:nvSpPr>
            <p:cNvPr id="25606" name="Text Box 6"/>
            <p:cNvSpPr txBox="1">
              <a:spLocks noChangeArrowheads="1"/>
            </p:cNvSpPr>
            <p:nvPr/>
          </p:nvSpPr>
          <p:spPr bwMode="auto">
            <a:xfrm>
              <a:off x="1378" y="1529"/>
              <a:ext cx="11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b="1" dirty="0" smtClean="0">
                  <a:solidFill>
                    <a:srgbClr val="000000"/>
                  </a:solidFill>
                  <a:latin typeface="Arial" charset="0"/>
                </a:rPr>
                <a:t>u  =   </a:t>
              </a:r>
              <a:r>
                <a:rPr lang="en-US" altLang="en-US" sz="2000" b="1" u="sng" dirty="0" smtClean="0">
                  <a:solidFill>
                    <a:srgbClr val="000000"/>
                  </a:solidFill>
                  <a:latin typeface="Arial" charset="0"/>
                </a:rPr>
                <a:t>  u</a:t>
              </a:r>
              <a:r>
                <a:rPr lang="en-US" altLang="en-US" sz="2000" b="1" baseline="-25000" dirty="0" smtClean="0">
                  <a:solidFill>
                    <a:srgbClr val="000000"/>
                  </a:solidFill>
                  <a:latin typeface="Arial" charset="0"/>
                </a:rPr>
                <a:t>m</a:t>
              </a:r>
              <a:r>
                <a:rPr lang="en-US" altLang="en-US" sz="2000" b="1" u="sng" dirty="0" smtClean="0">
                  <a:solidFill>
                    <a:srgbClr val="000000"/>
                  </a:solidFill>
                  <a:latin typeface="Arial" charset="0"/>
                </a:rPr>
                <a:t>   S</a:t>
              </a:r>
            </a:p>
            <a:p>
              <a:pPr fontAlgn="base">
                <a:spcBef>
                  <a:spcPct val="0"/>
                </a:spcBef>
                <a:spcAft>
                  <a:spcPct val="0"/>
                </a:spcAft>
              </a:pPr>
              <a:r>
                <a:rPr lang="en-US" altLang="en-US" sz="2000" b="1" dirty="0" smtClean="0">
                  <a:solidFill>
                    <a:srgbClr val="000000"/>
                  </a:solidFill>
                  <a:latin typeface="Arial" charset="0"/>
                </a:rPr>
                <a:t>           K</a:t>
              </a:r>
              <a:r>
                <a:rPr lang="en-US" altLang="en-US" sz="2000" b="1" baseline="-25000" dirty="0" smtClean="0">
                  <a:solidFill>
                    <a:srgbClr val="000000"/>
                  </a:solidFill>
                  <a:latin typeface="Arial" charset="0"/>
                </a:rPr>
                <a:t>s</a:t>
              </a:r>
              <a:r>
                <a:rPr lang="en-US" altLang="en-US" sz="2000" b="1" dirty="0" smtClean="0">
                  <a:solidFill>
                    <a:srgbClr val="000000"/>
                  </a:solidFill>
                  <a:latin typeface="Arial" charset="0"/>
                </a:rPr>
                <a:t> +  S</a:t>
              </a:r>
              <a:endParaRPr lang="en-US" altLang="en-US" sz="2400" b="1" dirty="0" smtClean="0">
                <a:solidFill>
                  <a:srgbClr val="000000"/>
                </a:solidFill>
                <a:latin typeface="Arial" charset="0"/>
              </a:endParaRPr>
            </a:p>
          </p:txBody>
        </p:sp>
        <p:sp>
          <p:nvSpPr>
            <p:cNvPr id="25607" name="Text Box 7"/>
            <p:cNvSpPr txBox="1">
              <a:spLocks noChangeArrowheads="1"/>
            </p:cNvSpPr>
            <p:nvPr/>
          </p:nvSpPr>
          <p:spPr bwMode="auto">
            <a:xfrm>
              <a:off x="2069" y="1433"/>
              <a:ext cx="1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smtClean="0">
                  <a:solidFill>
                    <a:srgbClr val="000000"/>
                  </a:solidFill>
                  <a:latin typeface="Arial" charset="0"/>
                </a:rPr>
                <a:t>.</a:t>
              </a:r>
            </a:p>
          </p:txBody>
        </p:sp>
      </p:grpSp>
      <p:sp>
        <p:nvSpPr>
          <p:cNvPr id="25608" name="Text Box 8"/>
          <p:cNvSpPr txBox="1">
            <a:spLocks noChangeArrowheads="1"/>
          </p:cNvSpPr>
          <p:nvPr/>
        </p:nvSpPr>
        <p:spPr bwMode="auto">
          <a:xfrm>
            <a:off x="5672138" y="1671638"/>
            <a:ext cx="15017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b="1" dirty="0" smtClean="0">
                <a:solidFill>
                  <a:srgbClr val="000000"/>
                </a:solidFill>
                <a:latin typeface="Arial" charset="0"/>
              </a:rPr>
              <a:t> </a:t>
            </a:r>
            <a:r>
              <a:rPr lang="en-US" altLang="en-US" sz="2000" b="1" dirty="0" err="1" smtClean="0">
                <a:solidFill>
                  <a:srgbClr val="000000"/>
                </a:solidFill>
                <a:latin typeface="Arial" charset="0"/>
              </a:rPr>
              <a:t>dX</a:t>
            </a:r>
            <a:r>
              <a:rPr lang="en-US" altLang="en-US" sz="2000" b="1" dirty="0" smtClean="0">
                <a:solidFill>
                  <a:srgbClr val="000000"/>
                </a:solidFill>
                <a:latin typeface="Arial" charset="0"/>
              </a:rPr>
              <a:t>/</a:t>
            </a:r>
            <a:r>
              <a:rPr lang="en-US" altLang="en-US" sz="2000" b="1" dirty="0" err="1" smtClean="0">
                <a:solidFill>
                  <a:srgbClr val="000000"/>
                </a:solidFill>
                <a:latin typeface="Arial" charset="0"/>
              </a:rPr>
              <a:t>dt</a:t>
            </a:r>
            <a:r>
              <a:rPr lang="en-US" altLang="en-US" sz="2000" b="1" dirty="0" smtClean="0">
                <a:solidFill>
                  <a:srgbClr val="000000"/>
                </a:solidFill>
                <a:latin typeface="Arial" charset="0"/>
              </a:rPr>
              <a:t> = </a:t>
            </a:r>
            <a:r>
              <a:rPr lang="en-US" altLang="en-US" sz="2000" b="1" dirty="0" err="1" smtClean="0">
                <a:solidFill>
                  <a:srgbClr val="000000"/>
                </a:solidFill>
                <a:latin typeface="Arial" charset="0"/>
              </a:rPr>
              <a:t>uX</a:t>
            </a:r>
            <a:endParaRPr lang="en-US" altLang="en-US" sz="2000" b="1" dirty="0" smtClean="0">
              <a:solidFill>
                <a:srgbClr val="000000"/>
              </a:solidFill>
              <a:latin typeface="Arial" charset="0"/>
            </a:endParaRPr>
          </a:p>
          <a:p>
            <a:pPr fontAlgn="base">
              <a:spcBef>
                <a:spcPct val="0"/>
              </a:spcBef>
              <a:spcAft>
                <a:spcPct val="0"/>
              </a:spcAft>
            </a:pPr>
            <a:endParaRPr lang="en-US" altLang="en-US" sz="2000" b="1" dirty="0" smtClean="0">
              <a:solidFill>
                <a:srgbClr val="000000"/>
              </a:solidFill>
              <a:latin typeface="Arial" charset="0"/>
            </a:endParaRPr>
          </a:p>
          <a:p>
            <a:pPr fontAlgn="base">
              <a:spcBef>
                <a:spcPct val="0"/>
              </a:spcBef>
              <a:spcAft>
                <a:spcPct val="0"/>
              </a:spcAft>
            </a:pPr>
            <a:r>
              <a:rPr lang="en-US" altLang="en-US" sz="2000" b="1" dirty="0" smtClean="0">
                <a:solidFill>
                  <a:srgbClr val="000000"/>
                </a:solidFill>
                <a:latin typeface="Arial" charset="0"/>
              </a:rPr>
              <a:t>u  = </a:t>
            </a:r>
            <a:r>
              <a:rPr lang="en-US" altLang="en-US" sz="2000" b="1" dirty="0" err="1" smtClean="0">
                <a:solidFill>
                  <a:srgbClr val="000000"/>
                </a:solidFill>
                <a:latin typeface="Arial" charset="0"/>
              </a:rPr>
              <a:t>dX</a:t>
            </a:r>
            <a:r>
              <a:rPr lang="en-US" altLang="en-US" sz="2000" b="1" dirty="0" smtClean="0">
                <a:solidFill>
                  <a:srgbClr val="000000"/>
                </a:solidFill>
                <a:latin typeface="Arial" charset="0"/>
              </a:rPr>
              <a:t>/</a:t>
            </a:r>
            <a:r>
              <a:rPr lang="en-US" altLang="en-US" sz="2000" b="1" dirty="0" err="1" smtClean="0">
                <a:solidFill>
                  <a:srgbClr val="000000"/>
                </a:solidFill>
                <a:latin typeface="Arial" charset="0"/>
              </a:rPr>
              <a:t>Xdt</a:t>
            </a:r>
            <a:endParaRPr lang="en-US" altLang="en-US" sz="2400" b="1" dirty="0" smtClean="0">
              <a:solidFill>
                <a:srgbClr val="000000"/>
              </a:solidFill>
              <a:latin typeface="Arial" charset="0"/>
            </a:endParaRPr>
          </a:p>
          <a:p>
            <a:pPr fontAlgn="base">
              <a:spcBef>
                <a:spcPct val="0"/>
              </a:spcBef>
              <a:spcAft>
                <a:spcPct val="0"/>
              </a:spcAft>
            </a:pPr>
            <a:endParaRPr lang="en-US" altLang="en-US" sz="2400" b="1" dirty="0" smtClean="0">
              <a:solidFill>
                <a:srgbClr val="000000"/>
              </a:solidFill>
              <a:latin typeface="Arial" charset="0"/>
            </a:endParaRPr>
          </a:p>
        </p:txBody>
      </p:sp>
      <p:sp>
        <p:nvSpPr>
          <p:cNvPr id="25609" name="Text Box 9"/>
          <p:cNvSpPr txBox="1">
            <a:spLocks noChangeArrowheads="1"/>
          </p:cNvSpPr>
          <p:nvPr/>
        </p:nvSpPr>
        <p:spPr bwMode="auto">
          <a:xfrm>
            <a:off x="1536700" y="2744788"/>
            <a:ext cx="2209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smtClean="0">
                <a:solidFill>
                  <a:srgbClr val="000000"/>
                </a:solidFill>
                <a:latin typeface="+mj-lt"/>
              </a:rPr>
              <a:t>Monod equation</a:t>
            </a:r>
          </a:p>
        </p:txBody>
      </p:sp>
      <p:sp>
        <p:nvSpPr>
          <p:cNvPr id="25610" name="Text Box 10"/>
          <p:cNvSpPr txBox="1">
            <a:spLocks noChangeArrowheads="1"/>
          </p:cNvSpPr>
          <p:nvPr/>
        </p:nvSpPr>
        <p:spPr bwMode="auto">
          <a:xfrm>
            <a:off x="5065713" y="2755900"/>
            <a:ext cx="3752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smtClean="0">
                <a:solidFill>
                  <a:srgbClr val="000000"/>
                </a:solidFill>
                <a:latin typeface="+mj-lt"/>
              </a:rPr>
              <a:t>Exponential growth equation</a:t>
            </a:r>
          </a:p>
        </p:txBody>
      </p:sp>
      <p:sp>
        <p:nvSpPr>
          <p:cNvPr id="25611" name="Oval 11"/>
          <p:cNvSpPr>
            <a:spLocks noChangeArrowheads="1"/>
          </p:cNvSpPr>
          <p:nvPr/>
        </p:nvSpPr>
        <p:spPr bwMode="auto">
          <a:xfrm>
            <a:off x="1454150" y="2109788"/>
            <a:ext cx="385763" cy="398462"/>
          </a:xfrm>
          <a:prstGeom prst="ellipse">
            <a:avLst/>
          </a:prstGeom>
          <a:noFill/>
          <a:ln w="4445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25612" name="Oval 12"/>
          <p:cNvSpPr>
            <a:spLocks noChangeArrowheads="1"/>
          </p:cNvSpPr>
          <p:nvPr/>
        </p:nvSpPr>
        <p:spPr bwMode="auto">
          <a:xfrm>
            <a:off x="5638800" y="2330450"/>
            <a:ext cx="385763" cy="398463"/>
          </a:xfrm>
          <a:prstGeom prst="ellipse">
            <a:avLst/>
          </a:prstGeom>
          <a:noFill/>
          <a:ln w="4445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grpSp>
        <p:nvGrpSpPr>
          <p:cNvPr id="25615" name="Group 15"/>
          <p:cNvGrpSpPr>
            <a:grpSpLocks/>
          </p:cNvGrpSpPr>
          <p:nvPr/>
        </p:nvGrpSpPr>
        <p:grpSpPr bwMode="auto">
          <a:xfrm>
            <a:off x="750888" y="4057650"/>
            <a:ext cx="3151187" cy="1371600"/>
            <a:chOff x="798" y="2763"/>
            <a:chExt cx="1985" cy="864"/>
          </a:xfrm>
        </p:grpSpPr>
        <p:sp>
          <p:nvSpPr>
            <p:cNvPr id="25603" name="Text Box 3"/>
            <p:cNvSpPr txBox="1">
              <a:spLocks noChangeArrowheads="1"/>
            </p:cNvSpPr>
            <p:nvPr/>
          </p:nvSpPr>
          <p:spPr bwMode="auto">
            <a:xfrm>
              <a:off x="798" y="2763"/>
              <a:ext cx="1985"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000" b="1" dirty="0" smtClean="0">
                <a:solidFill>
                  <a:srgbClr val="000000"/>
                </a:solidFill>
                <a:latin typeface="Arial" charset="0"/>
              </a:endParaRPr>
            </a:p>
            <a:p>
              <a:pPr fontAlgn="base">
                <a:spcBef>
                  <a:spcPct val="0"/>
                </a:spcBef>
                <a:spcAft>
                  <a:spcPct val="0"/>
                </a:spcAft>
              </a:pPr>
              <a:r>
                <a:rPr lang="en-US" altLang="en-US" sz="2000" b="1" dirty="0" smtClean="0">
                  <a:solidFill>
                    <a:srgbClr val="000000"/>
                  </a:solidFill>
                  <a:latin typeface="Arial" charset="0"/>
                </a:rPr>
                <a:t>	</a:t>
              </a:r>
              <a:r>
                <a:rPr lang="en-US" altLang="en-US" sz="2000" b="1" dirty="0" err="1" smtClean="0">
                  <a:solidFill>
                    <a:srgbClr val="000000"/>
                  </a:solidFill>
                  <a:latin typeface="Arial" charset="0"/>
                </a:rPr>
                <a:t>dX</a:t>
              </a:r>
              <a:r>
                <a:rPr lang="en-US" altLang="en-US" sz="2000" b="1" dirty="0" smtClean="0">
                  <a:solidFill>
                    <a:srgbClr val="000000"/>
                  </a:solidFill>
                  <a:latin typeface="Arial" charset="0"/>
                </a:rPr>
                <a:t>/</a:t>
              </a:r>
              <a:r>
                <a:rPr lang="en-US" altLang="en-US" sz="2000" b="1" dirty="0" err="1" smtClean="0">
                  <a:solidFill>
                    <a:srgbClr val="000000"/>
                  </a:solidFill>
                  <a:latin typeface="Arial" charset="0"/>
                </a:rPr>
                <a:t>dt</a:t>
              </a:r>
              <a:r>
                <a:rPr lang="en-US" altLang="en-US" sz="2000" b="1" dirty="0" smtClean="0">
                  <a:solidFill>
                    <a:srgbClr val="000000"/>
                  </a:solidFill>
                  <a:latin typeface="Arial" charset="0"/>
                </a:rPr>
                <a:t>  =  </a:t>
              </a:r>
              <a:r>
                <a:rPr lang="en-US" altLang="en-US" sz="2000" b="1" u="sng" dirty="0" smtClean="0">
                  <a:solidFill>
                    <a:srgbClr val="000000"/>
                  </a:solidFill>
                  <a:latin typeface="Arial" charset="0"/>
                </a:rPr>
                <a:t>u</a:t>
              </a:r>
              <a:r>
                <a:rPr lang="en-US" altLang="en-US" sz="2000" b="1" baseline="-25000" dirty="0" smtClean="0">
                  <a:solidFill>
                    <a:srgbClr val="000000"/>
                  </a:solidFill>
                  <a:latin typeface="Arial" charset="0"/>
                </a:rPr>
                <a:t>m</a:t>
              </a:r>
              <a:r>
                <a:rPr lang="en-US" altLang="en-US" sz="2000" b="1" u="sng" dirty="0" smtClean="0">
                  <a:solidFill>
                    <a:srgbClr val="000000"/>
                  </a:solidFill>
                  <a:latin typeface="Arial" charset="0"/>
                </a:rPr>
                <a:t>  S   X</a:t>
              </a:r>
            </a:p>
            <a:p>
              <a:pPr fontAlgn="base">
                <a:spcBef>
                  <a:spcPct val="0"/>
                </a:spcBef>
                <a:spcAft>
                  <a:spcPct val="0"/>
                </a:spcAft>
              </a:pPr>
              <a:r>
                <a:rPr lang="en-US" altLang="en-US" sz="2000" b="1" dirty="0" smtClean="0">
                  <a:solidFill>
                    <a:srgbClr val="000000"/>
                  </a:solidFill>
                  <a:latin typeface="Arial" charset="0"/>
                </a:rPr>
                <a:t>        		    K</a:t>
              </a:r>
              <a:r>
                <a:rPr lang="en-US" altLang="en-US" sz="2000" b="1" baseline="-25000" dirty="0" smtClean="0">
                  <a:solidFill>
                    <a:srgbClr val="000000"/>
                  </a:solidFill>
                  <a:latin typeface="Arial" charset="0"/>
                </a:rPr>
                <a:t>s</a:t>
              </a:r>
              <a:r>
                <a:rPr lang="en-US" altLang="en-US" sz="2000" b="1" dirty="0" smtClean="0">
                  <a:solidFill>
                    <a:srgbClr val="000000"/>
                  </a:solidFill>
                  <a:latin typeface="Arial" charset="0"/>
                </a:rPr>
                <a:t> + S</a:t>
              </a:r>
            </a:p>
            <a:p>
              <a:pPr fontAlgn="base">
                <a:spcBef>
                  <a:spcPct val="0"/>
                </a:spcBef>
                <a:spcAft>
                  <a:spcPct val="0"/>
                </a:spcAft>
              </a:pPr>
              <a:endParaRPr lang="en-US" altLang="en-US" sz="2400" b="1" dirty="0" smtClean="0">
                <a:solidFill>
                  <a:srgbClr val="000000"/>
                </a:solidFill>
                <a:latin typeface="Arial" charset="0"/>
              </a:endParaRPr>
            </a:p>
          </p:txBody>
        </p:sp>
        <p:sp>
          <p:nvSpPr>
            <p:cNvPr id="25604" name="Line 4"/>
            <p:cNvSpPr>
              <a:spLocks noChangeShapeType="1"/>
            </p:cNvSpPr>
            <p:nvPr/>
          </p:nvSpPr>
          <p:spPr bwMode="auto">
            <a:xfrm>
              <a:off x="899" y="3084"/>
              <a:ext cx="4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sp>
          <p:nvSpPr>
            <p:cNvPr id="25613" name="Text Box 13"/>
            <p:cNvSpPr txBox="1">
              <a:spLocks noChangeArrowheads="1"/>
            </p:cNvSpPr>
            <p:nvPr/>
          </p:nvSpPr>
          <p:spPr bwMode="auto">
            <a:xfrm>
              <a:off x="2213" y="2848"/>
              <a:ext cx="1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smtClean="0">
                  <a:solidFill>
                    <a:srgbClr val="000000"/>
                  </a:solidFill>
                  <a:latin typeface="Arial" charset="0"/>
                </a:rPr>
                <a:t>.</a:t>
              </a:r>
            </a:p>
          </p:txBody>
        </p:sp>
        <p:sp>
          <p:nvSpPr>
            <p:cNvPr id="25614" name="Text Box 14"/>
            <p:cNvSpPr txBox="1">
              <a:spLocks noChangeArrowheads="1"/>
            </p:cNvSpPr>
            <p:nvPr/>
          </p:nvSpPr>
          <p:spPr bwMode="auto">
            <a:xfrm>
              <a:off x="2463" y="2846"/>
              <a:ext cx="1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smtClean="0">
                  <a:solidFill>
                    <a:srgbClr val="000000"/>
                  </a:solidFill>
                  <a:latin typeface="Arial" charset="0"/>
                </a:rPr>
                <a:t>.</a:t>
              </a:r>
            </a:p>
          </p:txBody>
        </p:sp>
      </p:grpSp>
      <p:graphicFrame>
        <p:nvGraphicFramePr>
          <p:cNvPr id="25618" name="Object 18"/>
          <p:cNvGraphicFramePr>
            <a:graphicFrameLocks noChangeAspect="1"/>
          </p:cNvGraphicFramePr>
          <p:nvPr/>
        </p:nvGraphicFramePr>
        <p:xfrm>
          <a:off x="4197350" y="3240088"/>
          <a:ext cx="4687888" cy="3617912"/>
        </p:xfrm>
        <a:graphic>
          <a:graphicData uri="http://schemas.openxmlformats.org/presentationml/2006/ole">
            <mc:AlternateContent xmlns:mc="http://schemas.openxmlformats.org/markup-compatibility/2006">
              <mc:Choice xmlns:v="urn:schemas-microsoft-com:vml" Requires="v">
                <p:oleObj spid="_x0000_s11544" name="JANDEL SIGMAPLOT GRAPHIC" r:id="rId4" imgW="7522560" imgH="5806440" progId="JSSPWGraphic">
                  <p:embed/>
                </p:oleObj>
              </mc:Choice>
              <mc:Fallback>
                <p:oleObj name="JANDEL SIGMAPLOT GRAPHIC" r:id="rId4" imgW="7522560" imgH="5806440" progId="JSSP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350" y="3240088"/>
                        <a:ext cx="4687888"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9" name="Line 19"/>
          <p:cNvSpPr>
            <a:spLocks noChangeShapeType="1"/>
          </p:cNvSpPr>
          <p:nvPr/>
        </p:nvSpPr>
        <p:spPr bwMode="auto">
          <a:xfrm>
            <a:off x="5192713" y="6119813"/>
            <a:ext cx="195262" cy="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sp>
        <p:nvSpPr>
          <p:cNvPr id="25620" name="Line 20"/>
          <p:cNvSpPr>
            <a:spLocks noChangeShapeType="1"/>
          </p:cNvSpPr>
          <p:nvPr/>
        </p:nvSpPr>
        <p:spPr bwMode="auto">
          <a:xfrm flipV="1">
            <a:off x="5387975" y="4168775"/>
            <a:ext cx="250825" cy="1928813"/>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sp>
        <p:nvSpPr>
          <p:cNvPr id="25621" name="Line 21"/>
          <p:cNvSpPr>
            <a:spLocks noChangeShapeType="1"/>
          </p:cNvSpPr>
          <p:nvPr/>
        </p:nvSpPr>
        <p:spPr bwMode="auto">
          <a:xfrm flipH="1">
            <a:off x="5643563" y="4151313"/>
            <a:ext cx="2254250" cy="635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sp>
        <p:nvSpPr>
          <p:cNvPr id="25622" name="Text Box 22"/>
          <p:cNvSpPr txBox="1">
            <a:spLocks noChangeArrowheads="1"/>
          </p:cNvSpPr>
          <p:nvPr/>
        </p:nvSpPr>
        <p:spPr bwMode="auto">
          <a:xfrm>
            <a:off x="5603875" y="5191125"/>
            <a:ext cx="27430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b="1" dirty="0" smtClean="0">
              <a:solidFill>
                <a:srgbClr val="000000"/>
              </a:solidFill>
              <a:latin typeface="Arial" charset="0"/>
            </a:endParaRPr>
          </a:p>
          <a:p>
            <a:pPr fontAlgn="base">
              <a:spcBef>
                <a:spcPct val="0"/>
              </a:spcBef>
              <a:spcAft>
                <a:spcPct val="0"/>
              </a:spcAft>
            </a:pPr>
            <a:r>
              <a:rPr lang="en-US" altLang="en-US" sz="1600" dirty="0" smtClean="0">
                <a:solidFill>
                  <a:srgbClr val="000000"/>
                </a:solidFill>
                <a:latin typeface="+mj-lt"/>
              </a:rPr>
              <a:t>Does not describe death phase!</a:t>
            </a:r>
          </a:p>
        </p:txBody>
      </p:sp>
    </p:spTree>
    <p:extLst>
      <p:ext uri="{BB962C8B-B14F-4D97-AF65-F5344CB8AC3E}">
        <p14:creationId xmlns:p14="http://schemas.microsoft.com/office/powerpoint/2010/main" val="4022837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5343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009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191000"/>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0" y="2895600"/>
            <a:ext cx="3429144"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Monod equation</a:t>
            </a:r>
            <a:endParaRPr lang="en-US" sz="3600" b="1" dirty="0">
              <a:latin typeface="Times New Roman" panose="02020603050405020304" pitchFamily="18" charset="0"/>
              <a:cs typeface="Times New Roman" panose="02020603050405020304" pitchFamily="18" charset="0"/>
            </a:endParaRPr>
          </a:p>
        </p:txBody>
      </p:sp>
      <p:sp>
        <p:nvSpPr>
          <p:cNvPr id="7" name="Date Placeholder 6"/>
          <p:cNvSpPr>
            <a:spLocks noGrp="1"/>
          </p:cNvSpPr>
          <p:nvPr>
            <p:ph type="dt" sz="half" idx="10"/>
          </p:nvPr>
        </p:nvSpPr>
        <p:spPr/>
        <p:txBody>
          <a:bodyPr/>
          <a:lstStyle/>
          <a:p>
            <a:fld id="{F1AF4037-A32E-406B-9B91-40012C1022DF}" type="datetime1">
              <a:rPr lang="en-US" smtClean="0">
                <a:solidFill>
                  <a:prstClr val="black">
                    <a:tint val="75000"/>
                  </a:prstClr>
                </a:solidFill>
              </a:rPr>
              <a:t>5/2/2020</a:t>
            </a:fld>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5B48CD23-0D50-4559-82D2-69929C27B591}"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266063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Times New Roman" panose="02020603050405020304" pitchFamily="18" charset="0"/>
                <a:cs typeface="Times New Roman" panose="02020603050405020304" pitchFamily="18" charset="0"/>
              </a:rPr>
              <a:t>Monod Equation</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There are two constants in this equation,</a:t>
            </a:r>
            <a:r>
              <a:rPr lang="en-IN" b="1" dirty="0">
                <a:solidFill>
                  <a:prstClr val="black"/>
                </a:solidFill>
                <a:latin typeface="Times New Roman" pitchFamily="18" charset="0"/>
                <a:cs typeface="Times New Roman" pitchFamily="18" charset="0"/>
              </a:rPr>
              <a:t> </a:t>
            </a:r>
            <a:r>
              <a:rPr lang="en-IN" b="1" dirty="0" smtClean="0">
                <a:solidFill>
                  <a:prstClr val="black"/>
                </a:solidFill>
                <a:latin typeface="Times New Roman" pitchFamily="18" charset="0"/>
                <a:cs typeface="Times New Roman" pitchFamily="18" charset="0"/>
              </a:rPr>
              <a:t>µ</a:t>
            </a:r>
            <a:r>
              <a:rPr lang="en-IN" b="1" baseline="-25000" dirty="0" smtClean="0">
                <a:solidFill>
                  <a:prstClr val="black"/>
                </a:solidFill>
                <a:latin typeface="Times New Roman" pitchFamily="18" charset="0"/>
                <a:cs typeface="Times New Roman" pitchFamily="18" charset="0"/>
              </a:rPr>
              <a:t>m</a:t>
            </a:r>
            <a:r>
              <a:rPr lang="en-US" dirty="0" smtClean="0">
                <a:latin typeface="Times New Roman" panose="02020603050405020304" pitchFamily="18" charset="0"/>
                <a:cs typeface="Times New Roman" panose="02020603050405020304" pitchFamily="18" charset="0"/>
              </a:rPr>
              <a:t> maximum specific growth rate and </a:t>
            </a:r>
            <a:r>
              <a:rPr lang="en-US" b="1" dirty="0" smtClean="0">
                <a:latin typeface="Times New Roman" panose="02020603050405020304" pitchFamily="18" charset="0"/>
                <a:cs typeface="Times New Roman" panose="02020603050405020304" pitchFamily="18" charset="0"/>
              </a:rPr>
              <a:t>K</a:t>
            </a:r>
            <a:r>
              <a:rPr lang="en-US" b="1" baseline="-25000"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the half saturation constant</a:t>
            </a:r>
          </a:p>
          <a:p>
            <a:r>
              <a:rPr lang="en-US" dirty="0" smtClean="0">
                <a:latin typeface="Times New Roman" panose="02020603050405020304" pitchFamily="18" charset="0"/>
                <a:cs typeface="Times New Roman" panose="02020603050405020304" pitchFamily="18" charset="0"/>
              </a:rPr>
              <a:t>Both reflect intrinsic physiological properties of particular type of microorganisms</a:t>
            </a:r>
          </a:p>
          <a:p>
            <a:r>
              <a:rPr lang="en-US" dirty="0" smtClean="0">
                <a:latin typeface="Times New Roman" panose="02020603050405020304" pitchFamily="18" charset="0"/>
                <a:cs typeface="Times New Roman" panose="02020603050405020304" pitchFamily="18" charset="0"/>
              </a:rPr>
              <a:t>They also depend on substrate being utilized and temperature of growth</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B35104A-26C6-4CD3-BB74-4350E72701BF}"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039156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20700" y="271463"/>
            <a:ext cx="8216900" cy="461665"/>
          </a:xfrm>
          <a:prstGeom prst="rect">
            <a:avLst/>
          </a:prstGeom>
          <a:noFill/>
          <a:ln>
            <a:noFill/>
          </a:ln>
          <a:effectLst/>
          <a:extLst>
            <a:ext uri="{909E8E84-426E-40DD-AFC4-6F175D3DCCD1}">
              <a14:hiddenFill xmlns:a14="http://schemas.microsoft.com/office/drawing/2010/main">
                <a:solidFill>
                  <a:srgbClr val="FF0000">
                    <a:alpha val="50000"/>
                  </a:srgbClr>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b="1" u="sng" dirty="0" smtClean="0">
                <a:solidFill>
                  <a:srgbClr val="000000"/>
                </a:solidFill>
                <a:latin typeface="+mj-lt"/>
              </a:rPr>
              <a:t>There are two special cases for the Monod growth equation</a:t>
            </a:r>
          </a:p>
        </p:txBody>
      </p:sp>
      <p:sp>
        <p:nvSpPr>
          <p:cNvPr id="6151" name="Text Box 7"/>
          <p:cNvSpPr txBox="1">
            <a:spLocks noChangeArrowheads="1"/>
          </p:cNvSpPr>
          <p:nvPr/>
        </p:nvSpPr>
        <p:spPr bwMode="auto">
          <a:xfrm>
            <a:off x="200025" y="944563"/>
            <a:ext cx="86074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sz="2000" b="1" dirty="0" smtClean="0">
                <a:solidFill>
                  <a:srgbClr val="000000"/>
                </a:solidFill>
                <a:latin typeface="+mj-lt"/>
              </a:rPr>
              <a:t>At high substrate concentration when S&gt;&gt;K</a:t>
            </a:r>
            <a:r>
              <a:rPr lang="en-US" altLang="en-US" sz="2000" b="1" baseline="-25000" dirty="0" smtClean="0">
                <a:solidFill>
                  <a:srgbClr val="000000"/>
                </a:solidFill>
                <a:latin typeface="+mj-lt"/>
              </a:rPr>
              <a:t>s</a:t>
            </a:r>
            <a:r>
              <a:rPr lang="en-US" altLang="en-US" sz="2000" b="1" dirty="0" smtClean="0">
                <a:solidFill>
                  <a:srgbClr val="000000"/>
                </a:solidFill>
                <a:latin typeface="+mj-lt"/>
              </a:rPr>
              <a:t>, the Monod equation</a:t>
            </a:r>
          </a:p>
          <a:p>
            <a:pPr fontAlgn="base">
              <a:spcBef>
                <a:spcPct val="0"/>
              </a:spcBef>
              <a:spcAft>
                <a:spcPct val="0"/>
              </a:spcAft>
            </a:pPr>
            <a:r>
              <a:rPr lang="en-US" altLang="en-US" sz="2000" b="1" dirty="0" smtClean="0">
                <a:solidFill>
                  <a:srgbClr val="000000"/>
                </a:solidFill>
                <a:latin typeface="+mj-lt"/>
              </a:rPr>
              <a:t>       simplifies to</a:t>
            </a:r>
            <a:r>
              <a:rPr lang="en-US" altLang="en-US" sz="1800" b="1" dirty="0" smtClean="0">
                <a:solidFill>
                  <a:srgbClr val="000000"/>
                </a:solidFill>
                <a:latin typeface="Arial" charset="0"/>
              </a:rPr>
              <a:t>:</a:t>
            </a:r>
          </a:p>
          <a:p>
            <a:pPr fontAlgn="base">
              <a:spcBef>
                <a:spcPct val="0"/>
              </a:spcBef>
              <a:spcAft>
                <a:spcPct val="0"/>
              </a:spcAft>
            </a:pPr>
            <a:endParaRPr lang="en-US" altLang="en-US" sz="1800" b="1" dirty="0" smtClean="0">
              <a:solidFill>
                <a:srgbClr val="000000"/>
              </a:solidFill>
              <a:latin typeface="Arial" charset="0"/>
            </a:endParaRPr>
          </a:p>
          <a:p>
            <a:pPr fontAlgn="base">
              <a:spcBef>
                <a:spcPct val="0"/>
              </a:spcBef>
              <a:spcAft>
                <a:spcPct val="0"/>
              </a:spcAft>
            </a:pPr>
            <a:r>
              <a:rPr lang="en-US" altLang="en-US" sz="2000" b="1" dirty="0" smtClean="0">
                <a:solidFill>
                  <a:srgbClr val="000000"/>
                </a:solidFill>
                <a:latin typeface="Arial" charset="0"/>
              </a:rPr>
              <a:t>           </a:t>
            </a:r>
            <a:r>
              <a:rPr lang="en-US" altLang="en-US" sz="2000" b="1" dirty="0" err="1" smtClean="0">
                <a:solidFill>
                  <a:srgbClr val="FF3300"/>
                </a:solidFill>
                <a:latin typeface="Arial" charset="0"/>
              </a:rPr>
              <a:t>dX</a:t>
            </a:r>
            <a:r>
              <a:rPr lang="en-US" altLang="en-US" sz="2000" b="1" dirty="0" smtClean="0">
                <a:solidFill>
                  <a:srgbClr val="FF3300"/>
                </a:solidFill>
                <a:latin typeface="Arial" charset="0"/>
              </a:rPr>
              <a:t>/</a:t>
            </a:r>
            <a:r>
              <a:rPr lang="en-US" altLang="en-US" sz="2000" b="1" dirty="0" err="1" smtClean="0">
                <a:solidFill>
                  <a:srgbClr val="FF3300"/>
                </a:solidFill>
                <a:latin typeface="Arial" charset="0"/>
              </a:rPr>
              <a:t>dt</a:t>
            </a:r>
            <a:r>
              <a:rPr lang="en-US" altLang="en-US" sz="2000" b="1" dirty="0" smtClean="0">
                <a:solidFill>
                  <a:srgbClr val="FF3300"/>
                </a:solidFill>
                <a:latin typeface="Arial" charset="0"/>
              </a:rPr>
              <a:t> = </a:t>
            </a:r>
            <a:r>
              <a:rPr lang="en-US" altLang="en-US" sz="2000" b="1" dirty="0" err="1" smtClean="0">
                <a:solidFill>
                  <a:srgbClr val="FF3300"/>
                </a:solidFill>
                <a:latin typeface="Arial" charset="0"/>
              </a:rPr>
              <a:t>u</a:t>
            </a:r>
            <a:r>
              <a:rPr lang="en-US" altLang="en-US" sz="2000" b="1" baseline="-25000" dirty="0" err="1" smtClean="0">
                <a:solidFill>
                  <a:srgbClr val="FF3300"/>
                </a:solidFill>
                <a:latin typeface="Arial" charset="0"/>
              </a:rPr>
              <a:t>m</a:t>
            </a:r>
            <a:r>
              <a:rPr lang="en-US" altLang="en-US" sz="2000" b="1" dirty="0" err="1" smtClean="0">
                <a:solidFill>
                  <a:srgbClr val="FF3300"/>
                </a:solidFill>
                <a:latin typeface="Arial" charset="0"/>
              </a:rPr>
              <a:t>X</a:t>
            </a:r>
            <a:endParaRPr lang="en-US" altLang="en-US" sz="1800" b="1" dirty="0" smtClean="0">
              <a:solidFill>
                <a:srgbClr val="000000"/>
              </a:solidFill>
              <a:latin typeface="Arial" charset="0"/>
            </a:endParaRPr>
          </a:p>
        </p:txBody>
      </p:sp>
      <p:grpSp>
        <p:nvGrpSpPr>
          <p:cNvPr id="6157" name="Group 13"/>
          <p:cNvGrpSpPr>
            <a:grpSpLocks/>
          </p:cNvGrpSpPr>
          <p:nvPr/>
        </p:nvGrpSpPr>
        <p:grpSpPr bwMode="auto">
          <a:xfrm>
            <a:off x="188913" y="3467100"/>
            <a:ext cx="8548687" cy="1908175"/>
            <a:chOff x="119" y="2114"/>
            <a:chExt cx="5385" cy="1202"/>
          </a:xfrm>
        </p:grpSpPr>
        <p:sp>
          <p:nvSpPr>
            <p:cNvPr id="6148" name="Text Box 4"/>
            <p:cNvSpPr txBox="1">
              <a:spLocks noChangeArrowheads="1"/>
            </p:cNvSpPr>
            <p:nvPr/>
          </p:nvSpPr>
          <p:spPr bwMode="auto">
            <a:xfrm>
              <a:off x="119" y="2114"/>
              <a:ext cx="5385" cy="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sz="1800" b="1" dirty="0" smtClean="0">
                  <a:solidFill>
                    <a:srgbClr val="000000"/>
                  </a:solidFill>
                  <a:latin typeface="Arial" charset="0"/>
                </a:rPr>
                <a:t>2.    </a:t>
              </a:r>
              <a:r>
                <a:rPr lang="en-US" altLang="en-US" sz="2000" b="1" dirty="0" smtClean="0">
                  <a:solidFill>
                    <a:srgbClr val="000000"/>
                  </a:solidFill>
                  <a:latin typeface="+mj-lt"/>
                </a:rPr>
                <a:t>At low substrate concentration</a:t>
              </a:r>
            </a:p>
            <a:p>
              <a:pPr fontAlgn="base">
                <a:spcBef>
                  <a:spcPct val="0"/>
                </a:spcBef>
                <a:spcAft>
                  <a:spcPct val="0"/>
                </a:spcAft>
              </a:pPr>
              <a:r>
                <a:rPr lang="en-US" altLang="en-US" sz="2000" b="1" dirty="0" smtClean="0">
                  <a:solidFill>
                    <a:srgbClr val="000000"/>
                  </a:solidFill>
                  <a:latin typeface="+mj-lt"/>
                </a:rPr>
                <a:t>       when S&lt;&lt; K</a:t>
              </a:r>
              <a:r>
                <a:rPr lang="en-US" altLang="en-US" sz="2000" b="1" baseline="-25000" dirty="0" smtClean="0">
                  <a:solidFill>
                    <a:srgbClr val="000000"/>
                  </a:solidFill>
                  <a:latin typeface="+mj-lt"/>
                </a:rPr>
                <a:t>s</a:t>
              </a:r>
              <a:r>
                <a:rPr lang="en-US" altLang="en-US" sz="2000" b="1" dirty="0" smtClean="0">
                  <a:solidFill>
                    <a:srgbClr val="000000"/>
                  </a:solidFill>
                  <a:latin typeface="+mj-lt"/>
                </a:rPr>
                <a:t>, the Monod equation </a:t>
              </a:r>
            </a:p>
            <a:p>
              <a:pPr fontAlgn="base">
                <a:spcBef>
                  <a:spcPct val="0"/>
                </a:spcBef>
                <a:spcAft>
                  <a:spcPct val="0"/>
                </a:spcAft>
              </a:pPr>
              <a:r>
                <a:rPr lang="en-US" altLang="en-US" sz="2000" b="1" dirty="0" smtClean="0">
                  <a:solidFill>
                    <a:srgbClr val="000000"/>
                  </a:solidFill>
                  <a:latin typeface="+mj-lt"/>
                </a:rPr>
                <a:t>       simplifies to: </a:t>
              </a:r>
            </a:p>
            <a:p>
              <a:pPr fontAlgn="base">
                <a:spcBef>
                  <a:spcPct val="0"/>
                </a:spcBef>
                <a:spcAft>
                  <a:spcPct val="0"/>
                </a:spcAft>
                <a:buFontTx/>
                <a:buChar char="•"/>
              </a:pPr>
              <a:endParaRPr lang="en-US" altLang="en-US" sz="1800" b="1" dirty="0" smtClean="0">
                <a:solidFill>
                  <a:srgbClr val="000000"/>
                </a:solidFill>
                <a:latin typeface="Arial" charset="0"/>
              </a:endParaRPr>
            </a:p>
            <a:p>
              <a:pPr fontAlgn="base">
                <a:spcBef>
                  <a:spcPct val="0"/>
                </a:spcBef>
                <a:spcAft>
                  <a:spcPct val="0"/>
                </a:spcAft>
              </a:pPr>
              <a:r>
                <a:rPr lang="en-US" altLang="en-US" sz="2000" b="1" dirty="0" smtClean="0">
                  <a:solidFill>
                    <a:srgbClr val="3333CC"/>
                  </a:solidFill>
                  <a:latin typeface="Arial" charset="0"/>
                </a:rPr>
                <a:t>	</a:t>
              </a:r>
              <a:r>
                <a:rPr lang="en-US" altLang="en-US" sz="2000" b="1" dirty="0" smtClean="0">
                  <a:solidFill>
                    <a:srgbClr val="FF3300"/>
                  </a:solidFill>
                  <a:latin typeface="Arial" charset="0"/>
                </a:rPr>
                <a:t>	  </a:t>
              </a:r>
              <a:r>
                <a:rPr lang="en-US" altLang="en-US" sz="2000" b="1" dirty="0" err="1" smtClean="0">
                  <a:solidFill>
                    <a:srgbClr val="FF3300"/>
                  </a:solidFill>
                  <a:latin typeface="Arial" charset="0"/>
                </a:rPr>
                <a:t>dX</a:t>
              </a:r>
              <a:r>
                <a:rPr lang="en-US" altLang="en-US" sz="2000" b="1" dirty="0" smtClean="0">
                  <a:solidFill>
                    <a:srgbClr val="FF3300"/>
                  </a:solidFill>
                  <a:latin typeface="Arial" charset="0"/>
                </a:rPr>
                <a:t>/</a:t>
              </a:r>
              <a:r>
                <a:rPr lang="en-US" altLang="en-US" sz="2000" b="1" dirty="0" err="1" smtClean="0">
                  <a:solidFill>
                    <a:srgbClr val="FF3300"/>
                  </a:solidFill>
                  <a:latin typeface="Arial" charset="0"/>
                </a:rPr>
                <a:t>dt</a:t>
              </a:r>
              <a:r>
                <a:rPr lang="en-US" altLang="en-US" sz="2000" b="1" dirty="0" smtClean="0">
                  <a:solidFill>
                    <a:srgbClr val="FF3300"/>
                  </a:solidFill>
                  <a:latin typeface="Arial" charset="0"/>
                </a:rPr>
                <a:t>  =   </a:t>
              </a:r>
              <a:r>
                <a:rPr lang="en-US" altLang="en-US" sz="2000" b="1" u="sng" dirty="0" smtClean="0">
                  <a:solidFill>
                    <a:srgbClr val="FF3300"/>
                  </a:solidFill>
                  <a:latin typeface="Arial" charset="0"/>
                </a:rPr>
                <a:t>u</a:t>
              </a:r>
              <a:r>
                <a:rPr lang="en-US" altLang="en-US" sz="2000" b="1" baseline="-25000" dirty="0" smtClean="0">
                  <a:solidFill>
                    <a:srgbClr val="FF3300"/>
                  </a:solidFill>
                  <a:latin typeface="Arial" charset="0"/>
                </a:rPr>
                <a:t>m</a:t>
              </a:r>
              <a:r>
                <a:rPr lang="en-US" altLang="en-US" sz="2000" b="1" u="sng" dirty="0" smtClean="0">
                  <a:solidFill>
                    <a:srgbClr val="FF3300"/>
                  </a:solidFill>
                  <a:latin typeface="Arial" charset="0"/>
                </a:rPr>
                <a:t>  S   X</a:t>
              </a:r>
            </a:p>
            <a:p>
              <a:pPr fontAlgn="base">
                <a:spcBef>
                  <a:spcPct val="0"/>
                </a:spcBef>
                <a:spcAft>
                  <a:spcPct val="0"/>
                </a:spcAft>
              </a:pPr>
              <a:r>
                <a:rPr lang="en-US" altLang="en-US" sz="2000" b="1" dirty="0" smtClean="0">
                  <a:solidFill>
                    <a:srgbClr val="FF3300"/>
                  </a:solidFill>
                  <a:latin typeface="Arial" charset="0"/>
                </a:rPr>
                <a:t>                                     K</a:t>
              </a:r>
              <a:r>
                <a:rPr lang="en-US" altLang="en-US" sz="2000" b="1" baseline="-25000" dirty="0" smtClean="0">
                  <a:solidFill>
                    <a:srgbClr val="FF3300"/>
                  </a:solidFill>
                  <a:latin typeface="Arial" charset="0"/>
                </a:rPr>
                <a:t>s</a:t>
              </a:r>
              <a:r>
                <a:rPr lang="en-US" altLang="en-US" sz="1800" b="1" baseline="-25000" dirty="0" smtClean="0">
                  <a:solidFill>
                    <a:srgbClr val="000000"/>
                  </a:solidFill>
                  <a:latin typeface="Arial" charset="0"/>
                </a:rPr>
                <a:t>	</a:t>
              </a:r>
              <a:endParaRPr lang="en-US" altLang="en-US" sz="2000" b="1" dirty="0" smtClean="0">
                <a:solidFill>
                  <a:srgbClr val="FF3300"/>
                </a:solidFill>
                <a:latin typeface="Comic Sans MS" pitchFamily="66" charset="0"/>
              </a:endParaRPr>
            </a:p>
          </p:txBody>
        </p:sp>
        <p:sp>
          <p:nvSpPr>
            <p:cNvPr id="6154" name="Text Box 10"/>
            <p:cNvSpPr txBox="1">
              <a:spLocks noChangeArrowheads="1"/>
            </p:cNvSpPr>
            <p:nvPr/>
          </p:nvSpPr>
          <p:spPr bwMode="auto">
            <a:xfrm>
              <a:off x="1678" y="272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smtClean="0">
                  <a:solidFill>
                    <a:srgbClr val="FF3300"/>
                  </a:solidFill>
                  <a:latin typeface="Arial" charset="0"/>
                </a:rPr>
                <a:t>.</a:t>
              </a:r>
            </a:p>
          </p:txBody>
        </p:sp>
        <p:sp>
          <p:nvSpPr>
            <p:cNvPr id="6155" name="Text Box 11"/>
            <p:cNvSpPr txBox="1">
              <a:spLocks noChangeArrowheads="1"/>
            </p:cNvSpPr>
            <p:nvPr/>
          </p:nvSpPr>
          <p:spPr bwMode="auto">
            <a:xfrm>
              <a:off x="1900" y="2733"/>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smtClean="0">
                  <a:solidFill>
                    <a:srgbClr val="FF3300"/>
                  </a:solidFill>
                  <a:latin typeface="Arial" charset="0"/>
                </a:rPr>
                <a:t>.</a:t>
              </a:r>
            </a:p>
          </p:txBody>
        </p:sp>
      </p:grpSp>
      <p:graphicFrame>
        <p:nvGraphicFramePr>
          <p:cNvPr id="6158" name="Object 14"/>
          <p:cNvGraphicFramePr>
            <a:graphicFrameLocks noChangeAspect="1"/>
          </p:cNvGraphicFramePr>
          <p:nvPr/>
        </p:nvGraphicFramePr>
        <p:xfrm>
          <a:off x="4005263" y="1335088"/>
          <a:ext cx="5138737" cy="2938462"/>
        </p:xfrm>
        <a:graphic>
          <a:graphicData uri="http://schemas.openxmlformats.org/presentationml/2006/ole">
            <mc:AlternateContent xmlns:mc="http://schemas.openxmlformats.org/markup-compatibility/2006">
              <mc:Choice xmlns:v="urn:schemas-microsoft-com:vml" Requires="v">
                <p:oleObj spid="_x0000_s12564" name="CorelDRAW" r:id="rId4" imgW="2753640" imgH="1574280" progId="CorelDRAW.Graphic.9">
                  <p:embed/>
                </p:oleObj>
              </mc:Choice>
              <mc:Fallback>
                <p:oleObj name="CorelDRAW" r:id="rId4" imgW="2753640" imgH="157428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1335088"/>
                        <a:ext cx="5138737"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9" name="Oval 15"/>
          <p:cNvSpPr>
            <a:spLocks noChangeArrowheads="1"/>
          </p:cNvSpPr>
          <p:nvPr/>
        </p:nvSpPr>
        <p:spPr bwMode="auto">
          <a:xfrm>
            <a:off x="5613400" y="1481138"/>
            <a:ext cx="3044825" cy="371475"/>
          </a:xfrm>
          <a:prstGeom prst="ellipse">
            <a:avLst/>
          </a:prstGeom>
          <a:noFill/>
          <a:ln w="44450" cap="rnd">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sp>
        <p:nvSpPr>
          <p:cNvPr id="6160" name="Oval 16"/>
          <p:cNvSpPr>
            <a:spLocks noChangeArrowheads="1"/>
          </p:cNvSpPr>
          <p:nvPr/>
        </p:nvSpPr>
        <p:spPr bwMode="auto">
          <a:xfrm rot="-4580999">
            <a:off x="4199732" y="2469356"/>
            <a:ext cx="1957388" cy="371475"/>
          </a:xfrm>
          <a:prstGeom prst="ellipse">
            <a:avLst/>
          </a:prstGeom>
          <a:noFill/>
          <a:ln w="44450" cap="rnd">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0000"/>
              </a:solidFill>
              <a:latin typeface="Arial" charset="0"/>
            </a:endParaRPr>
          </a:p>
        </p:txBody>
      </p:sp>
      <p:grpSp>
        <p:nvGrpSpPr>
          <p:cNvPr id="6165" name="Group 21"/>
          <p:cNvGrpSpPr>
            <a:grpSpLocks/>
          </p:cNvGrpSpPr>
          <p:nvPr/>
        </p:nvGrpSpPr>
        <p:grpSpPr bwMode="auto">
          <a:xfrm>
            <a:off x="300038" y="2389189"/>
            <a:ext cx="3143250" cy="1077913"/>
            <a:chOff x="189" y="1505"/>
            <a:chExt cx="1980" cy="679"/>
          </a:xfrm>
        </p:grpSpPr>
        <p:sp>
          <p:nvSpPr>
            <p:cNvPr id="6152" name="Text Box 8"/>
            <p:cNvSpPr txBox="1">
              <a:spLocks noChangeArrowheads="1"/>
            </p:cNvSpPr>
            <p:nvPr/>
          </p:nvSpPr>
          <p:spPr bwMode="auto">
            <a:xfrm>
              <a:off x="430" y="1505"/>
              <a:ext cx="1739"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b="1" dirty="0" smtClean="0">
                  <a:solidFill>
                    <a:srgbClr val="000000"/>
                  </a:solidFill>
                  <a:latin typeface="+mj-lt"/>
                </a:rPr>
                <a:t>growth will occur at the maximal growth rate.</a:t>
              </a:r>
            </a:p>
            <a:p>
              <a:pPr fontAlgn="base">
                <a:spcBef>
                  <a:spcPct val="0"/>
                </a:spcBef>
                <a:spcAft>
                  <a:spcPct val="0"/>
                </a:spcAft>
              </a:pPr>
              <a:endParaRPr lang="en-US" altLang="en-US" sz="2400" b="1" dirty="0" smtClean="0">
                <a:solidFill>
                  <a:srgbClr val="000000"/>
                </a:solidFill>
                <a:latin typeface="Arial" charset="0"/>
              </a:endParaRPr>
            </a:p>
          </p:txBody>
        </p:sp>
        <p:sp>
          <p:nvSpPr>
            <p:cNvPr id="6162" name="Line 18"/>
            <p:cNvSpPr>
              <a:spLocks noChangeShapeType="1"/>
            </p:cNvSpPr>
            <p:nvPr/>
          </p:nvSpPr>
          <p:spPr bwMode="auto">
            <a:xfrm>
              <a:off x="189" y="1611"/>
              <a:ext cx="278" cy="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grpSp>
      <p:grpSp>
        <p:nvGrpSpPr>
          <p:cNvPr id="6166" name="Group 22"/>
          <p:cNvGrpSpPr>
            <a:grpSpLocks/>
          </p:cNvGrpSpPr>
          <p:nvPr/>
        </p:nvGrpSpPr>
        <p:grpSpPr bwMode="auto">
          <a:xfrm>
            <a:off x="314325" y="5334000"/>
            <a:ext cx="8483600" cy="708025"/>
            <a:chOff x="198" y="3360"/>
            <a:chExt cx="5344" cy="446"/>
          </a:xfrm>
        </p:grpSpPr>
        <p:sp>
          <p:nvSpPr>
            <p:cNvPr id="6161" name="Text Box 17"/>
            <p:cNvSpPr txBox="1">
              <a:spLocks noChangeArrowheads="1"/>
            </p:cNvSpPr>
            <p:nvPr/>
          </p:nvSpPr>
          <p:spPr bwMode="auto">
            <a:xfrm>
              <a:off x="460" y="3360"/>
              <a:ext cx="508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b="1" dirty="0" smtClean="0">
                  <a:solidFill>
                    <a:srgbClr val="000000"/>
                  </a:solidFill>
                  <a:latin typeface="+mj-lt"/>
                </a:rPr>
                <a:t>growth will have a first order dependence on substrate concentration (growth rate is very sensitive to S).</a:t>
              </a:r>
            </a:p>
          </p:txBody>
        </p:sp>
        <p:sp>
          <p:nvSpPr>
            <p:cNvPr id="6164" name="Line 20"/>
            <p:cNvSpPr>
              <a:spLocks noChangeShapeType="1"/>
            </p:cNvSpPr>
            <p:nvPr/>
          </p:nvSpPr>
          <p:spPr bwMode="auto">
            <a:xfrm>
              <a:off x="198" y="3472"/>
              <a:ext cx="278" cy="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grpSp>
      <p:grpSp>
        <p:nvGrpSpPr>
          <p:cNvPr id="6173" name="Group 29"/>
          <p:cNvGrpSpPr>
            <a:grpSpLocks/>
          </p:cNvGrpSpPr>
          <p:nvPr/>
        </p:nvGrpSpPr>
        <p:grpSpPr bwMode="auto">
          <a:xfrm>
            <a:off x="4949825" y="2598738"/>
            <a:ext cx="1049338" cy="1030287"/>
            <a:chOff x="3118" y="1637"/>
            <a:chExt cx="661" cy="649"/>
          </a:xfrm>
        </p:grpSpPr>
        <p:grpSp>
          <p:nvGrpSpPr>
            <p:cNvPr id="6170" name="Group 26"/>
            <p:cNvGrpSpPr>
              <a:grpSpLocks/>
            </p:cNvGrpSpPr>
            <p:nvPr/>
          </p:nvGrpSpPr>
          <p:grpSpPr bwMode="auto">
            <a:xfrm>
              <a:off x="3118" y="1637"/>
              <a:ext cx="146" cy="649"/>
              <a:chOff x="3118" y="1637"/>
              <a:chExt cx="146" cy="649"/>
            </a:xfrm>
          </p:grpSpPr>
          <p:sp>
            <p:nvSpPr>
              <p:cNvPr id="6167" name="Line 23"/>
              <p:cNvSpPr>
                <a:spLocks noChangeShapeType="1"/>
              </p:cNvSpPr>
              <p:nvPr/>
            </p:nvSpPr>
            <p:spPr bwMode="auto">
              <a:xfrm>
                <a:off x="3118" y="1637"/>
                <a:ext cx="146" cy="0"/>
              </a:xfrm>
              <a:prstGeom prst="line">
                <a:avLst/>
              </a:prstGeom>
              <a:noFill/>
              <a:ln w="47625">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sp>
            <p:nvSpPr>
              <p:cNvPr id="6169" name="Line 25"/>
              <p:cNvSpPr>
                <a:spLocks noChangeShapeType="1"/>
              </p:cNvSpPr>
              <p:nvPr/>
            </p:nvSpPr>
            <p:spPr bwMode="auto">
              <a:xfrm>
                <a:off x="3264" y="1637"/>
                <a:ext cx="0" cy="649"/>
              </a:xfrm>
              <a:prstGeom prst="line">
                <a:avLst/>
              </a:prstGeom>
              <a:noFill/>
              <a:ln w="47625">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grpSp>
        <p:sp>
          <p:nvSpPr>
            <p:cNvPr id="6171" name="Text Box 27"/>
            <p:cNvSpPr txBox="1">
              <a:spLocks noChangeArrowheads="1"/>
            </p:cNvSpPr>
            <p:nvPr/>
          </p:nvSpPr>
          <p:spPr bwMode="auto">
            <a:xfrm>
              <a:off x="3453" y="1769"/>
              <a:ext cx="3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smtClean="0">
                  <a:solidFill>
                    <a:srgbClr val="FF00FF"/>
                  </a:solidFill>
                  <a:latin typeface="Arial" charset="0"/>
                </a:rPr>
                <a:t>K</a:t>
              </a:r>
              <a:r>
                <a:rPr lang="en-US" altLang="en-US" sz="2400" b="1" baseline="-25000" smtClean="0">
                  <a:solidFill>
                    <a:srgbClr val="FF00FF"/>
                  </a:solidFill>
                  <a:latin typeface="Arial" charset="0"/>
                </a:rPr>
                <a:t>s</a:t>
              </a:r>
              <a:endParaRPr lang="en-US" altLang="en-US" sz="2400" b="1" smtClean="0">
                <a:solidFill>
                  <a:srgbClr val="FF00FF"/>
                </a:solidFill>
                <a:latin typeface="Arial" charset="0"/>
              </a:endParaRPr>
            </a:p>
          </p:txBody>
        </p:sp>
        <p:sp>
          <p:nvSpPr>
            <p:cNvPr id="6172" name="Line 28"/>
            <p:cNvSpPr>
              <a:spLocks noChangeShapeType="1"/>
            </p:cNvSpPr>
            <p:nvPr/>
          </p:nvSpPr>
          <p:spPr bwMode="auto">
            <a:xfrm flipH="1">
              <a:off x="3301" y="2002"/>
              <a:ext cx="182" cy="247"/>
            </a:xfrm>
            <a:prstGeom prst="line">
              <a:avLst/>
            </a:prstGeom>
            <a:noFill/>
            <a:ln w="317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smtClean="0">
                <a:solidFill>
                  <a:srgbClr val="000000"/>
                </a:solidFill>
                <a:latin typeface="Arial" charset="0"/>
              </a:endParaRPr>
            </a:p>
          </p:txBody>
        </p:sp>
      </p:grpSp>
    </p:spTree>
    <p:extLst>
      <p:ext uri="{BB962C8B-B14F-4D97-AF65-F5344CB8AC3E}">
        <p14:creationId xmlns:p14="http://schemas.microsoft.com/office/powerpoint/2010/main" val="2398131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305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Others Unstructured, nonsegregated models</a:t>
            </a:r>
            <a:endParaRPr kumimoji="0" lang="en-US" sz="3600" b="0" i="0" u="none" strike="noStrike" kern="0" cap="none" spc="0" normalizeH="0" baseline="0" noProof="0" dirty="0" smtClean="0">
              <a:ln>
                <a:noFill/>
              </a:ln>
              <a:solidFill>
                <a:sysClr val="windowText" lastClr="000000"/>
              </a:solidFill>
              <a:effectLst/>
              <a:uLnTx/>
              <a:uFillTx/>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6705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33700"/>
            <a:ext cx="7057103"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9524"/>
            <a:ext cx="7260508" cy="136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181600"/>
            <a:ext cx="6248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14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Product concentration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As cells grow they produce metabolic by-products which can accumulate in the medium</a:t>
            </a:r>
            <a:r>
              <a:rPr lang="en-US" dirty="0" smtClean="0"/>
              <a:t>.</a:t>
            </a:r>
          </a:p>
          <a:p>
            <a:endParaRPr lang="en-US" dirty="0"/>
          </a:p>
          <a:p>
            <a:r>
              <a:rPr lang="en-US" dirty="0"/>
              <a:t>The growth of microorganisms is usually inhibited by these products, whose effect can be added to the Monod equation as follows: </a:t>
            </a:r>
            <a:endParaRPr lang="en-US" dirty="0" smtClean="0"/>
          </a:p>
          <a:p>
            <a:endParaRPr lang="en-US" dirty="0"/>
          </a:p>
          <a:p>
            <a:endParaRPr lang="en-US" dirty="0"/>
          </a:p>
          <a:p>
            <a:endParaRPr lang="en-US" dirty="0" smtClean="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36</a:t>
            </a:fld>
            <a:endParaRPr lang="en-US">
              <a:solidFill>
                <a:prstClr val="black">
                  <a:tint val="75000"/>
                </a:prstClr>
              </a:solidFill>
            </a:endParaRPr>
          </a:p>
        </p:txBody>
      </p:sp>
      <p:pic>
        <p:nvPicPr>
          <p:cNvPr id="6146" name="Picture 2" descr="C:\Users\tesfish\Desktop\Capture 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800600"/>
            <a:ext cx="49530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97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Other condition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specific growth rate of microorganisms is also affected by medium pH, temperature, and oxygen supply</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optimum pH and temperature differ from one microorganism to another. </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664359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86700"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Continuous culture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676400"/>
            <a:ext cx="7886700" cy="4351338"/>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Exponential growth in batch culture may be prolonged by </a:t>
            </a:r>
            <a:r>
              <a:rPr lang="en-US" b="1" dirty="0" smtClean="0">
                <a:latin typeface="Times New Roman" panose="02020603050405020304" pitchFamily="18" charset="0"/>
                <a:cs typeface="Times New Roman" panose="02020603050405020304" pitchFamily="18" charset="0"/>
              </a:rPr>
              <a:t>addition of fresh medium</a:t>
            </a:r>
          </a:p>
          <a:p>
            <a:r>
              <a:rPr lang="en-US" dirty="0" smtClean="0">
                <a:latin typeface="Times New Roman" panose="02020603050405020304" pitchFamily="18" charset="0"/>
                <a:cs typeface="Times New Roman" panose="02020603050405020304" pitchFamily="18" charset="0"/>
              </a:rPr>
              <a:t>Culture is </a:t>
            </a:r>
            <a:r>
              <a:rPr lang="en-US" b="1" dirty="0" smtClean="0">
                <a:latin typeface="Times New Roman" panose="02020603050405020304" pitchFamily="18" charset="0"/>
                <a:cs typeface="Times New Roman" panose="02020603050405020304" pitchFamily="18" charset="0"/>
              </a:rPr>
              <a:t>not toxin limited</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In batch culture: exponential growth will proceed until substrate is exhausted…. But on additional of fresh medium, exponential growth is maintained</a:t>
            </a:r>
          </a:p>
          <a:p>
            <a:r>
              <a:rPr lang="en-US" dirty="0" smtClean="0">
                <a:latin typeface="Times New Roman" panose="02020603050405020304" pitchFamily="18" charset="0"/>
                <a:cs typeface="Times New Roman" panose="02020603050405020304" pitchFamily="18" charset="0"/>
              </a:rPr>
              <a:t>If added medium displaces an equal volume of culture: then a continuous culture can be achieved</a:t>
            </a:r>
          </a:p>
          <a:p>
            <a:r>
              <a:rPr lang="en-US" dirty="0" smtClean="0">
                <a:latin typeface="Times New Roman" panose="02020603050405020304" pitchFamily="18" charset="0"/>
                <a:cs typeface="Times New Roman" panose="02020603050405020304" pitchFamily="18" charset="0"/>
              </a:rPr>
              <a:t>If medium is </a:t>
            </a:r>
            <a:r>
              <a:rPr lang="en-US" b="1" dirty="0" smtClean="0">
                <a:latin typeface="Times New Roman" panose="02020603050405020304" pitchFamily="18" charset="0"/>
                <a:cs typeface="Times New Roman" panose="02020603050405020304" pitchFamily="18" charset="0"/>
              </a:rPr>
              <a:t>fed continuously </a:t>
            </a:r>
            <a:r>
              <a:rPr lang="en-US" dirty="0" smtClean="0">
                <a:latin typeface="Times New Roman" panose="02020603050405020304" pitchFamily="18" charset="0"/>
                <a:cs typeface="Times New Roman" panose="02020603050405020304" pitchFamily="18" charset="0"/>
              </a:rPr>
              <a:t>at a suitable rate, a </a:t>
            </a:r>
            <a:r>
              <a:rPr lang="en-US" b="1" dirty="0" smtClean="0">
                <a:latin typeface="Times New Roman" panose="02020603050405020304" pitchFamily="18" charset="0"/>
                <a:cs typeface="Times New Roman" panose="02020603050405020304" pitchFamily="18" charset="0"/>
              </a:rPr>
              <a:t>steady- state is achieved</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825711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39</a:t>
            </a:fld>
            <a:endParaRPr lang="en-US">
              <a:solidFill>
                <a:prstClr val="black">
                  <a:tint val="75000"/>
                </a:prstClr>
              </a:solidFill>
            </a:endParaRPr>
          </a:p>
        </p:txBody>
      </p:sp>
      <p:sp>
        <p:nvSpPr>
          <p:cNvPr id="4" name="Rectangle 3"/>
          <p:cNvSpPr/>
          <p:nvPr/>
        </p:nvSpPr>
        <p:spPr>
          <a:xfrm>
            <a:off x="533400" y="228600"/>
            <a:ext cx="4544770" cy="769441"/>
          </a:xfrm>
          <a:prstGeom prst="rect">
            <a:avLst/>
          </a:prstGeom>
        </p:spPr>
        <p:txBody>
          <a:bodyPr wrap="none">
            <a:spAutoFit/>
          </a:bodyPr>
          <a:lstStyle/>
          <a:p>
            <a:r>
              <a:rPr lang="en-US" sz="4400" b="1" dirty="0">
                <a:solidFill>
                  <a:prstClr val="black"/>
                </a:solidFill>
                <a:latin typeface="Calibri Light"/>
                <a:ea typeface="+mj-ea"/>
                <a:cs typeface="+mj-cs"/>
              </a:rPr>
              <a:t>Start: Batch culture</a:t>
            </a:r>
            <a:endParaRPr 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7391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731" y="3057525"/>
            <a:ext cx="22288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0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915A9-D212-4A51-AFDA-9D1528435E71}"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964C682-2C4B-4BC7-8972-DA02277CED50}" type="slidenum">
              <a:rPr lang="en-US" smtClean="0">
                <a:solidFill>
                  <a:prstClr val="black">
                    <a:tint val="75000"/>
                  </a:prstClr>
                </a:solidFill>
              </a:rPr>
              <a:pPr/>
              <a:t>4</a:t>
            </a:fld>
            <a:endParaRPr lang="en-US" dirty="0">
              <a:solidFill>
                <a:prstClr val="black">
                  <a:tint val="75000"/>
                </a:prstClr>
              </a:solidFill>
            </a:endParaRPr>
          </a:p>
        </p:txBody>
      </p:sp>
      <p:pic>
        <p:nvPicPr>
          <p:cNvPr id="22530" name="Picture 2" descr="G:\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387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40</a:t>
            </a:fld>
            <a:endParaRPr lang="en-US">
              <a:solidFill>
                <a:prstClr val="black">
                  <a:tint val="75000"/>
                </a:prstClr>
              </a:solidFill>
            </a:endParaRPr>
          </a:p>
        </p:txBody>
      </p:sp>
      <p:sp>
        <p:nvSpPr>
          <p:cNvPr id="4" name="TextBox 3"/>
          <p:cNvSpPr txBox="1"/>
          <p:nvPr/>
        </p:nvSpPr>
        <p:spPr>
          <a:xfrm>
            <a:off x="533400" y="228600"/>
            <a:ext cx="4425186" cy="769441"/>
          </a:xfrm>
          <a:prstGeom prst="rect">
            <a:avLst/>
          </a:prstGeom>
          <a:noFill/>
        </p:spPr>
        <p:txBody>
          <a:bodyPr wrap="none" rtlCol="0">
            <a:spAutoFit/>
          </a:bodyPr>
          <a:lstStyle/>
          <a:p>
            <a:r>
              <a:rPr lang="en-US" sz="4400" dirty="0" smtClean="0"/>
              <a:t>Add fresh medium</a:t>
            </a:r>
            <a:endParaRPr lang="en-US" sz="4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1"/>
            <a:ext cx="7086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731" y="3057525"/>
            <a:ext cx="22288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939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86700"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Dilution rate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t>The rate of nutrient exchange is expressed as dilution rate (D)</a:t>
            </a:r>
          </a:p>
          <a:p>
            <a:endParaRPr lang="en-US" dirty="0" smtClean="0"/>
          </a:p>
          <a:p>
            <a:endParaRPr lang="en-US" dirty="0"/>
          </a:p>
          <a:p>
            <a:endParaRPr lang="en-US" dirty="0" smtClean="0"/>
          </a:p>
          <a:p>
            <a:endParaRPr lang="en-US" dirty="0"/>
          </a:p>
          <a:p>
            <a:r>
              <a:rPr lang="en-US" dirty="0" smtClean="0"/>
              <a:t>The net change in biomass concentration over a time period is</a:t>
            </a:r>
          </a:p>
          <a:p>
            <a:r>
              <a:rPr lang="en-US" dirty="0" err="1"/>
              <a:t>dX</a:t>
            </a:r>
            <a:r>
              <a:rPr lang="en-US" dirty="0"/>
              <a:t>/</a:t>
            </a:r>
            <a:r>
              <a:rPr lang="en-US" dirty="0" err="1"/>
              <a:t>dt</a:t>
            </a:r>
            <a:r>
              <a:rPr lang="en-US" dirty="0"/>
              <a:t> = </a:t>
            </a:r>
            <a:r>
              <a:rPr lang="en-US" dirty="0" smtClean="0"/>
              <a:t>growth </a:t>
            </a:r>
            <a:r>
              <a:rPr lang="en-US" dirty="0"/>
              <a:t>– </a:t>
            </a:r>
            <a:r>
              <a:rPr lang="en-US" dirty="0" smtClean="0"/>
              <a:t>output</a:t>
            </a:r>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41</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135" y="3417094"/>
            <a:ext cx="3657600"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713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42</a:t>
            </a:fld>
            <a:endParaRPr lang="en-US">
              <a:solidFill>
                <a:prstClr val="black">
                  <a:tint val="75000"/>
                </a:prstClr>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01" y="1504950"/>
            <a:ext cx="753119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304800"/>
            <a:ext cx="3985065" cy="646331"/>
          </a:xfrm>
          <a:prstGeom prst="rect">
            <a:avLst/>
          </a:prstGeom>
        </p:spPr>
        <p:txBody>
          <a:bodyPr wrap="none">
            <a:spAutoFit/>
          </a:bodyPr>
          <a:lstStyle/>
          <a:p>
            <a:r>
              <a:rPr lang="en-US" sz="3600" b="1" dirty="0" smtClean="0">
                <a:solidFill>
                  <a:prstClr val="black"/>
                </a:solidFill>
                <a:latin typeface="Times New Roman" panose="02020603050405020304" pitchFamily="18" charset="0"/>
                <a:ea typeface="+mj-ea"/>
                <a:cs typeface="Times New Roman" panose="02020603050405020304" pitchFamily="18" charset="0"/>
              </a:rPr>
              <a:t>Continuous culture</a:t>
            </a:r>
            <a:endParaRPr lang="en-US" sz="3600" b="1" dirty="0">
              <a:latin typeface="Times New Roman" panose="02020603050405020304" pitchFamily="18" charset="0"/>
              <a:cs typeface="Times New Roman" panose="02020603050405020304" pitchFamily="18"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650" y="2819400"/>
            <a:ext cx="22987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10000"/>
            <a:ext cx="7086600" cy="215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692013"/>
            <a:ext cx="489301" cy="369332"/>
          </a:xfrm>
          <a:prstGeom prst="rect">
            <a:avLst/>
          </a:prstGeom>
          <a:noFill/>
        </p:spPr>
        <p:txBody>
          <a:bodyPr wrap="none" rtlCol="0">
            <a:spAutoFit/>
          </a:bodyPr>
          <a:lstStyle/>
          <a:p>
            <a:r>
              <a:rPr lang="en-US" dirty="0" smtClean="0"/>
              <a:t>For</a:t>
            </a:r>
            <a:endParaRPr lang="en-US" dirty="0"/>
          </a:p>
        </p:txBody>
      </p:sp>
    </p:spTree>
    <p:extLst>
      <p:ext uri="{BB962C8B-B14F-4D97-AF65-F5344CB8AC3E}">
        <p14:creationId xmlns:p14="http://schemas.microsoft.com/office/powerpoint/2010/main" val="1891750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43</a:t>
            </a:fld>
            <a:endParaRPr lang="en-US">
              <a:solidFill>
                <a:prstClr val="black">
                  <a:tint val="75000"/>
                </a:prstClr>
              </a:solidFill>
            </a:endParaRPr>
          </a:p>
        </p:txBody>
      </p:sp>
      <p:sp>
        <p:nvSpPr>
          <p:cNvPr id="4" name="Rectangle 3"/>
          <p:cNvSpPr/>
          <p:nvPr/>
        </p:nvSpPr>
        <p:spPr>
          <a:xfrm>
            <a:off x="304800" y="228600"/>
            <a:ext cx="3985065" cy="646331"/>
          </a:xfrm>
          <a:prstGeom prst="rect">
            <a:avLst/>
          </a:prstGeom>
        </p:spPr>
        <p:txBody>
          <a:bodyPr wrap="none">
            <a:spAutoFit/>
          </a:bodyPr>
          <a:lstStyle/>
          <a:p>
            <a:pPr lvl="0"/>
            <a:r>
              <a:rPr lang="en-US" sz="3600" b="1" dirty="0">
                <a:solidFill>
                  <a:prstClr val="black"/>
                </a:solidFill>
                <a:latin typeface="Times New Roman" panose="02020603050405020304" pitchFamily="18" charset="0"/>
                <a:cs typeface="Times New Roman" panose="02020603050405020304" pitchFamily="18" charset="0"/>
              </a:rPr>
              <a:t>Continuous culture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5867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3200400"/>
            <a:ext cx="282739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144" y="4724400"/>
            <a:ext cx="6676256"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385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Continuous culture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Two types of continuous culture</a:t>
            </a:r>
          </a:p>
          <a:p>
            <a:endParaRPr lang="en-US" dirty="0" smtClean="0"/>
          </a:p>
          <a:p>
            <a:r>
              <a:rPr lang="en-US" dirty="0" smtClean="0"/>
              <a:t>Chemostat: culture is controlled by its chemical environment=by the availability of the growth limiting substrate</a:t>
            </a:r>
          </a:p>
          <a:p>
            <a:endParaRPr lang="en-US" dirty="0"/>
          </a:p>
          <a:p>
            <a:r>
              <a:rPr lang="en-US" dirty="0" smtClean="0"/>
              <a:t>Turbidostat: biomass concentration in culture is kept constant by controlling turbidity(photoelectric cell)</a:t>
            </a:r>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072962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762000"/>
            <a:ext cx="8305800" cy="822325"/>
          </a:xfrm>
          <a:prstGeom prst="rect">
            <a:avLst/>
          </a:prstGeom>
          <a:noFill/>
          <a:ln w="9525">
            <a:noFill/>
            <a:miter lim="800000"/>
            <a:headEnd/>
            <a:tailEnd/>
          </a:ln>
          <a:effectLst/>
        </p:spPr>
        <p:txBody>
          <a:bodyPr>
            <a:spAutoFit/>
          </a:bodyPr>
          <a:lstStyle/>
          <a:p>
            <a:pPr algn="just" fontAlgn="base">
              <a:spcBef>
                <a:spcPct val="50000"/>
              </a:spcBef>
              <a:spcAft>
                <a:spcPct val="0"/>
              </a:spcAft>
            </a:pPr>
            <a:r>
              <a:rPr lang="en-US" sz="2400" u="sng">
                <a:solidFill>
                  <a:srgbClr val="0000CC"/>
                </a:solidFill>
                <a:latin typeface="Times New Roman" pitchFamily="18" charset="0"/>
              </a:rPr>
              <a:t>Bioreactor:</a:t>
            </a:r>
            <a:r>
              <a:rPr lang="en-US" sz="2400">
                <a:solidFill>
                  <a:srgbClr val="000000"/>
                </a:solidFill>
                <a:latin typeface="Times New Roman" pitchFamily="18" charset="0"/>
              </a:rPr>
              <a:t> device, usually a vessel, used to direct the activity of a biological catalyst to achieve a desired chemical transformation.</a:t>
            </a:r>
          </a:p>
        </p:txBody>
      </p:sp>
      <p:graphicFrame>
        <p:nvGraphicFramePr>
          <p:cNvPr id="203779" name="Object 3"/>
          <p:cNvGraphicFramePr>
            <a:graphicFrameLocks noChangeAspect="1"/>
          </p:cNvGraphicFramePr>
          <p:nvPr/>
        </p:nvGraphicFramePr>
        <p:xfrm>
          <a:off x="0" y="3429000"/>
          <a:ext cx="4648200" cy="3171825"/>
        </p:xfrm>
        <a:graphic>
          <a:graphicData uri="http://schemas.openxmlformats.org/presentationml/2006/ole">
            <mc:AlternateContent xmlns:mc="http://schemas.openxmlformats.org/markup-compatibility/2006">
              <mc:Choice xmlns:v="urn:schemas-microsoft-com:vml" Requires="v">
                <p:oleObj spid="_x0000_s21635" name="Drawing" r:id="rId3" imgW="8896320" imgH="4619520" progId="">
                  <p:embed/>
                </p:oleObj>
              </mc:Choice>
              <mc:Fallback>
                <p:oleObj name="Drawing" r:id="rId3" imgW="8896320" imgH="4619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6446" t="23753" r="39058" b="17815"/>
                      <a:stretch>
                        <a:fillRect/>
                      </a:stretch>
                    </p:blipFill>
                    <p:spPr bwMode="auto">
                      <a:xfrm>
                        <a:off x="0" y="3429000"/>
                        <a:ext cx="46482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780" name="Rectangle 4"/>
          <p:cNvSpPr>
            <a:spLocks noChangeArrowheads="1"/>
          </p:cNvSpPr>
          <p:nvPr/>
        </p:nvSpPr>
        <p:spPr bwMode="auto">
          <a:xfrm>
            <a:off x="1371600" y="3962400"/>
            <a:ext cx="1143000" cy="2590800"/>
          </a:xfrm>
          <a:prstGeom prst="rect">
            <a:avLst/>
          </a:prstGeom>
          <a:noFill/>
          <a:ln w="25400">
            <a:solidFill>
              <a:srgbClr val="FF0000"/>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pic>
        <p:nvPicPr>
          <p:cNvPr id="203781" name="Picture 5" descr="react"/>
          <p:cNvPicPr>
            <a:picLocks noChangeAspect="1" noChangeArrowheads="1"/>
          </p:cNvPicPr>
          <p:nvPr/>
        </p:nvPicPr>
        <p:blipFill>
          <a:blip r:embed="rId5" cstate="print"/>
          <a:srcRect/>
          <a:stretch>
            <a:fillRect/>
          </a:stretch>
        </p:blipFill>
        <p:spPr bwMode="auto">
          <a:xfrm>
            <a:off x="4800600" y="2286000"/>
            <a:ext cx="4089400" cy="4572000"/>
          </a:xfrm>
          <a:prstGeom prst="rect">
            <a:avLst/>
          </a:prstGeom>
          <a:noFill/>
        </p:spPr>
      </p:pic>
      <p:sp>
        <p:nvSpPr>
          <p:cNvPr id="203782" name="Text Box 6"/>
          <p:cNvSpPr txBox="1">
            <a:spLocks noChangeArrowheads="1"/>
          </p:cNvSpPr>
          <p:nvPr/>
        </p:nvSpPr>
        <p:spPr bwMode="auto">
          <a:xfrm>
            <a:off x="228600" y="1752600"/>
            <a:ext cx="3962400" cy="1187450"/>
          </a:xfrm>
          <a:prstGeom prst="rect">
            <a:avLst/>
          </a:prstGeom>
          <a:noFill/>
          <a:ln w="9525">
            <a:noFill/>
            <a:miter lim="800000"/>
            <a:headEnd/>
            <a:tailEnd/>
          </a:ln>
          <a:effectLst/>
        </p:spPr>
        <p:txBody>
          <a:bodyPr>
            <a:spAutoFit/>
          </a:bodyPr>
          <a:lstStyle/>
          <a:p>
            <a:pPr fontAlgn="base">
              <a:spcBef>
                <a:spcPct val="50000"/>
              </a:spcBef>
              <a:spcAft>
                <a:spcPct val="0"/>
              </a:spcAft>
            </a:pPr>
            <a:r>
              <a:rPr lang="en-US" sz="2400" u="sng" dirty="0">
                <a:solidFill>
                  <a:srgbClr val="0000CC"/>
                </a:solidFill>
                <a:latin typeface="Times New Roman" pitchFamily="18" charset="0"/>
              </a:rPr>
              <a:t>Fermenter:</a:t>
            </a:r>
            <a:r>
              <a:rPr lang="en-US" sz="2400" dirty="0">
                <a:solidFill>
                  <a:srgbClr val="000000"/>
                </a:solidFill>
                <a:latin typeface="Times New Roman" pitchFamily="18" charset="0"/>
              </a:rPr>
              <a:t> type of bioreactor in which the biocatalyst is a living cell.</a:t>
            </a:r>
          </a:p>
        </p:txBody>
      </p:sp>
      <p:sp>
        <p:nvSpPr>
          <p:cNvPr id="203783" name="Text Box 7"/>
          <p:cNvSpPr txBox="1">
            <a:spLocks noChangeArrowheads="1"/>
          </p:cNvSpPr>
          <p:nvPr/>
        </p:nvSpPr>
        <p:spPr bwMode="auto">
          <a:xfrm>
            <a:off x="1981200" y="0"/>
            <a:ext cx="4648200" cy="641350"/>
          </a:xfrm>
          <a:prstGeom prst="rect">
            <a:avLst/>
          </a:prstGeom>
          <a:noFill/>
          <a:ln w="9525">
            <a:noFill/>
            <a:miter lim="800000"/>
            <a:headEnd/>
            <a:tailEnd/>
          </a:ln>
          <a:effectLst/>
        </p:spPr>
        <p:txBody>
          <a:bodyPr>
            <a:spAutoFit/>
          </a:bodyPr>
          <a:lstStyle/>
          <a:p>
            <a:pPr fontAlgn="base">
              <a:spcBef>
                <a:spcPct val="50000"/>
              </a:spcBef>
              <a:spcAft>
                <a:spcPct val="0"/>
              </a:spcAft>
            </a:pPr>
            <a:r>
              <a:rPr lang="en-US" sz="3600" b="1" dirty="0">
                <a:solidFill>
                  <a:srgbClr val="800000"/>
                </a:solidFill>
                <a:latin typeface="Times New Roman" pitchFamily="18" charset="0"/>
              </a:rPr>
              <a:t>What is a bioreactor?</a:t>
            </a:r>
          </a:p>
        </p:txBody>
      </p:sp>
    </p:spTree>
    <p:extLst>
      <p:ext uri="{BB962C8B-B14F-4D97-AF65-F5344CB8AC3E}">
        <p14:creationId xmlns:p14="http://schemas.microsoft.com/office/powerpoint/2010/main" val="2071568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914400" y="1600200"/>
            <a:ext cx="7010400" cy="4079875"/>
          </a:xfrm>
          <a:prstGeom prst="rect">
            <a:avLst/>
          </a:prstGeom>
          <a:noFill/>
          <a:ln w="25400">
            <a:solidFill>
              <a:srgbClr val="800000"/>
            </a:solidFill>
            <a:miter lim="800000"/>
            <a:headEnd/>
            <a:tailEnd/>
          </a:ln>
          <a:effectLst/>
        </p:spPr>
        <p:txBody>
          <a:bodyPr>
            <a:spAutoFit/>
          </a:bodyPr>
          <a:lstStyle/>
          <a:p>
            <a:pPr marL="457200" indent="-457200" fontAlgn="base">
              <a:spcBef>
                <a:spcPct val="50000"/>
              </a:spcBef>
              <a:spcAft>
                <a:spcPct val="0"/>
              </a:spcAft>
              <a:buFontTx/>
              <a:buAutoNum type="arabicPeriod"/>
            </a:pPr>
            <a:r>
              <a:rPr lang="en-US" sz="4000" b="1">
                <a:solidFill>
                  <a:srgbClr val="800000"/>
                </a:solidFill>
                <a:latin typeface="Times New Roman" pitchFamily="18" charset="0"/>
              </a:rPr>
              <a:t>Aerobic bioreactor:</a:t>
            </a:r>
            <a:r>
              <a:rPr lang="en-US" sz="4000" b="1">
                <a:solidFill>
                  <a:srgbClr val="000099"/>
                </a:solidFill>
                <a:latin typeface="Times New Roman" pitchFamily="18" charset="0"/>
              </a:rPr>
              <a:t> Need adequate mixing and aeration</a:t>
            </a:r>
          </a:p>
          <a:p>
            <a:pPr marL="457200" indent="-457200" fontAlgn="base">
              <a:spcBef>
                <a:spcPct val="50000"/>
              </a:spcBef>
              <a:spcAft>
                <a:spcPct val="0"/>
              </a:spcAft>
              <a:buFontTx/>
              <a:buAutoNum type="arabicPeriod"/>
            </a:pPr>
            <a:r>
              <a:rPr lang="en-US" sz="4000" b="1">
                <a:solidFill>
                  <a:srgbClr val="800000"/>
                </a:solidFill>
                <a:latin typeface="Times New Roman" pitchFamily="18" charset="0"/>
              </a:rPr>
              <a:t>Anaerobic bioreactor:</a:t>
            </a:r>
            <a:r>
              <a:rPr lang="en-US" sz="4000" b="1">
                <a:solidFill>
                  <a:srgbClr val="000099"/>
                </a:solidFill>
                <a:latin typeface="Times New Roman" pitchFamily="18" charset="0"/>
              </a:rPr>
              <a:t> no need for sparging or agitation</a:t>
            </a:r>
          </a:p>
        </p:txBody>
      </p:sp>
      <p:sp>
        <p:nvSpPr>
          <p:cNvPr id="214019" name="Rectangle 3"/>
          <p:cNvSpPr>
            <a:spLocks noChangeArrowheads="1"/>
          </p:cNvSpPr>
          <p:nvPr/>
        </p:nvSpPr>
        <p:spPr bwMode="auto">
          <a:xfrm>
            <a:off x="0" y="0"/>
            <a:ext cx="9144000" cy="914400"/>
          </a:xfrm>
          <a:prstGeom prst="rect">
            <a:avLst/>
          </a:prstGeom>
          <a:noFill/>
          <a:ln w="9525">
            <a:noFill/>
            <a:miter lim="800000"/>
            <a:headEnd/>
            <a:tailEnd/>
          </a:ln>
        </p:spPr>
        <p:txBody>
          <a:bodyPr anchor="ctr"/>
          <a:lstStyle/>
          <a:p>
            <a:pPr marL="0" lvl="1" algn="ctr" fontAlgn="base">
              <a:spcBef>
                <a:spcPct val="0"/>
              </a:spcBef>
              <a:spcAft>
                <a:spcPct val="0"/>
              </a:spcAft>
            </a:pPr>
            <a:r>
              <a:rPr lang="en-US" sz="3200" b="1">
                <a:solidFill>
                  <a:srgbClr val="A50021"/>
                </a:solidFill>
                <a:effectLst>
                  <a:outerShdw blurRad="38100" dist="38100" dir="2700000" algn="tl">
                    <a:srgbClr val="000000"/>
                  </a:outerShdw>
                </a:effectLst>
                <a:latin typeface="Tahoma" pitchFamily="34" charset="0"/>
              </a:rPr>
              <a:t>Challenges in Bioreactor Design</a:t>
            </a:r>
          </a:p>
        </p:txBody>
      </p:sp>
    </p:spTree>
    <p:extLst>
      <p:ext uri="{BB962C8B-B14F-4D97-AF65-F5344CB8AC3E}">
        <p14:creationId xmlns:p14="http://schemas.microsoft.com/office/powerpoint/2010/main" val="3543689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ChangeArrowheads="1"/>
          </p:cNvSpPr>
          <p:nvPr/>
        </p:nvSpPr>
        <p:spPr bwMode="auto">
          <a:xfrm>
            <a:off x="0" y="0"/>
            <a:ext cx="9144000" cy="914400"/>
          </a:xfrm>
          <a:prstGeom prst="rect">
            <a:avLst/>
          </a:prstGeom>
          <a:noFill/>
          <a:ln w="9525">
            <a:noFill/>
            <a:miter lim="800000"/>
            <a:headEnd/>
            <a:tailEnd/>
          </a:ln>
        </p:spPr>
        <p:txBody>
          <a:bodyPr anchor="ctr"/>
          <a:lstStyle/>
          <a:p>
            <a:pPr marL="0" lvl="1" algn="ctr" fontAlgn="base">
              <a:spcBef>
                <a:spcPct val="0"/>
              </a:spcBef>
              <a:spcAft>
                <a:spcPct val="0"/>
              </a:spcAft>
            </a:pPr>
            <a:r>
              <a:rPr lang="en-US" sz="3200" b="1" dirty="0" smtClean="0">
                <a:solidFill>
                  <a:srgbClr val="A50021"/>
                </a:solidFill>
                <a:latin typeface="Comic Sans MS" pitchFamily="66" charset="0"/>
              </a:rPr>
              <a:t>Stirred </a:t>
            </a:r>
            <a:r>
              <a:rPr lang="en-US" sz="3200" b="1" dirty="0">
                <a:solidFill>
                  <a:srgbClr val="A50021"/>
                </a:solidFill>
                <a:latin typeface="Comic Sans MS" pitchFamily="66" charset="0"/>
              </a:rPr>
              <a:t>tank</a:t>
            </a:r>
          </a:p>
        </p:txBody>
      </p:sp>
      <p:pic>
        <p:nvPicPr>
          <p:cNvPr id="215049" name="Picture 9"/>
          <p:cNvPicPr>
            <a:picLocks noChangeAspect="1" noChangeArrowheads="1"/>
          </p:cNvPicPr>
          <p:nvPr/>
        </p:nvPicPr>
        <p:blipFill>
          <a:blip r:embed="rId3" cstate="print"/>
          <a:srcRect/>
          <a:stretch>
            <a:fillRect/>
          </a:stretch>
        </p:blipFill>
        <p:spPr bwMode="auto">
          <a:xfrm>
            <a:off x="0" y="990600"/>
            <a:ext cx="4398963" cy="5502275"/>
          </a:xfrm>
          <a:prstGeom prst="rect">
            <a:avLst/>
          </a:prstGeom>
          <a:noFill/>
          <a:ln w="9525">
            <a:noFill/>
            <a:miter lim="800000"/>
            <a:headEnd/>
            <a:tailEnd/>
          </a:ln>
          <a:effectLst/>
        </p:spPr>
      </p:pic>
      <p:sp>
        <p:nvSpPr>
          <p:cNvPr id="215055" name="Text Box 15"/>
          <p:cNvSpPr txBox="1">
            <a:spLocks noChangeArrowheads="1"/>
          </p:cNvSpPr>
          <p:nvPr/>
        </p:nvSpPr>
        <p:spPr bwMode="auto">
          <a:xfrm>
            <a:off x="4343400" y="1066800"/>
            <a:ext cx="4572000" cy="5270500"/>
          </a:xfrm>
          <a:prstGeom prst="rect">
            <a:avLst/>
          </a:prstGeom>
          <a:noFill/>
          <a:ln w="50800">
            <a:solidFill>
              <a:srgbClr val="800000"/>
            </a:solidFill>
            <a:miter lim="800000"/>
            <a:headEnd/>
            <a:tailEnd/>
          </a:ln>
          <a:effectLst/>
        </p:spPr>
        <p:txBody>
          <a:bodyPr>
            <a:spAutoFit/>
          </a:bodyPr>
          <a:lstStyle/>
          <a:p>
            <a:pPr fontAlgn="base">
              <a:spcBef>
                <a:spcPct val="50000"/>
              </a:spcBef>
              <a:spcAft>
                <a:spcPct val="0"/>
              </a:spcAft>
            </a:pPr>
            <a:r>
              <a:rPr lang="en-US" sz="2800">
                <a:solidFill>
                  <a:srgbClr val="800000"/>
                </a:solidFill>
              </a:rPr>
              <a:t>Mixing method: Mechanical agitation</a:t>
            </a:r>
          </a:p>
          <a:p>
            <a:pPr fontAlgn="base">
              <a:spcBef>
                <a:spcPct val="50000"/>
              </a:spcBef>
              <a:spcAft>
                <a:spcPct val="0"/>
              </a:spcAft>
              <a:buFontTx/>
              <a:buChar char="•"/>
            </a:pPr>
            <a:r>
              <a:rPr lang="en-US" sz="2800">
                <a:solidFill>
                  <a:srgbClr val="000099"/>
                </a:solidFill>
              </a:rPr>
              <a:t>Baffles are usually used to reduce vortexing</a:t>
            </a:r>
          </a:p>
          <a:p>
            <a:pPr fontAlgn="base">
              <a:spcBef>
                <a:spcPct val="50000"/>
              </a:spcBef>
              <a:spcAft>
                <a:spcPct val="0"/>
              </a:spcAft>
              <a:buFontTx/>
              <a:buChar char="•"/>
            </a:pPr>
            <a:r>
              <a:rPr lang="en-US" sz="2800">
                <a:solidFill>
                  <a:srgbClr val="000099"/>
                </a:solidFill>
              </a:rPr>
              <a:t> Applications: free and immobilized enzyme reactions</a:t>
            </a:r>
          </a:p>
          <a:p>
            <a:pPr fontAlgn="base">
              <a:spcBef>
                <a:spcPct val="50000"/>
              </a:spcBef>
              <a:spcAft>
                <a:spcPct val="0"/>
              </a:spcAft>
              <a:buFontTx/>
              <a:buChar char="•"/>
            </a:pPr>
            <a:r>
              <a:rPr lang="en-US" sz="2800">
                <a:solidFill>
                  <a:srgbClr val="000099"/>
                </a:solidFill>
              </a:rPr>
              <a:t>High shear forces may damage cells</a:t>
            </a:r>
          </a:p>
          <a:p>
            <a:pPr fontAlgn="base">
              <a:spcBef>
                <a:spcPct val="50000"/>
              </a:spcBef>
              <a:spcAft>
                <a:spcPct val="0"/>
              </a:spcAft>
              <a:buFontTx/>
              <a:buChar char="•"/>
            </a:pPr>
            <a:r>
              <a:rPr lang="en-US" sz="2800">
                <a:solidFill>
                  <a:srgbClr val="000099"/>
                </a:solidFill>
              </a:rPr>
              <a:t>Require high energy input</a:t>
            </a:r>
          </a:p>
        </p:txBody>
      </p:sp>
    </p:spTree>
    <p:extLst>
      <p:ext uri="{BB962C8B-B14F-4D97-AF65-F5344CB8AC3E}">
        <p14:creationId xmlns:p14="http://schemas.microsoft.com/office/powerpoint/2010/main" val="3937726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b="1" dirty="0" smtClean="0">
                <a:latin typeface="Times New Roman" panose="02020603050405020304" pitchFamily="18" charset="0"/>
                <a:cs typeface="Times New Roman" panose="02020603050405020304" pitchFamily="18" charset="0"/>
              </a:rPr>
              <a:t>Batch or plug flow reactor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24000"/>
            <a:ext cx="7886700" cy="4351338"/>
          </a:xfrm>
        </p:spPr>
        <p:txBody>
          <a:bodyPr>
            <a:normAutofit/>
          </a:bodyPr>
          <a:lstStyle/>
          <a:p>
            <a:r>
              <a:rPr lang="en-US" dirty="0">
                <a:latin typeface="Times New Roman" panose="02020603050405020304" pitchFamily="18" charset="0"/>
                <a:cs typeface="Times New Roman" panose="02020603050405020304" pitchFamily="18" charset="0"/>
              </a:rPr>
              <a:t>An ideal stirred fermenter is assumed to be well mixed so that the contents are uniform in composition at all </a:t>
            </a:r>
            <a:r>
              <a:rPr lang="en-US" dirty="0" smtClean="0">
                <a:latin typeface="Times New Roman" panose="02020603050405020304" pitchFamily="18" charset="0"/>
                <a:cs typeface="Times New Roman" panose="02020603050405020304" pitchFamily="18" charset="0"/>
              </a:rPr>
              <a:t>times</a:t>
            </a:r>
          </a:p>
          <a:p>
            <a:pPr lvl="0"/>
            <a:r>
              <a:rPr lang="en-US" dirty="0" smtClean="0">
                <a:solidFill>
                  <a:prstClr val="black"/>
                </a:solidFill>
                <a:latin typeface="Times New Roman" panose="02020603050405020304" pitchFamily="18" charset="0"/>
                <a:cs typeface="Times New Roman" panose="02020603050405020304" pitchFamily="18" charset="0"/>
              </a:rPr>
              <a:t>Plug-flow </a:t>
            </a:r>
            <a:r>
              <a:rPr lang="en-US" dirty="0">
                <a:solidFill>
                  <a:prstClr val="black"/>
                </a:solidFill>
                <a:latin typeface="Times New Roman" panose="02020603050405020304" pitchFamily="18" charset="0"/>
                <a:cs typeface="Times New Roman" panose="02020603050405020304" pitchFamily="18" charset="0"/>
              </a:rPr>
              <a:t>is an ideal fermenter where the analysis is analogous to the ideal batch fermenter.</a:t>
            </a:r>
          </a:p>
          <a:p>
            <a:pPr lvl="0"/>
            <a:r>
              <a:rPr lang="en-US" dirty="0">
                <a:solidFill>
                  <a:prstClr val="black"/>
                </a:solidFill>
                <a:latin typeface="Times New Roman" panose="02020603050405020304" pitchFamily="18" charset="0"/>
                <a:cs typeface="Times New Roman" panose="02020603050405020304" pitchFamily="18" charset="0"/>
              </a:rPr>
              <a:t>Tubular-flow fermenter, nutrients and microorganisms enter one end of a cylindrical tube and the cells grow while they pass through.</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223990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600" b="1" dirty="0">
                <a:solidFill>
                  <a:prstClr val="black"/>
                </a:solidFill>
                <a:latin typeface="Times New Roman" panose="02020603050405020304" pitchFamily="18" charset="0"/>
                <a:cs typeface="Times New Roman" panose="02020603050405020304" pitchFamily="18" charset="0"/>
              </a:rPr>
              <a:t>Batch or plug flow reactor</a:t>
            </a:r>
            <a:endParaRPr lang="en-US" dirty="0"/>
          </a:p>
        </p:txBody>
      </p:sp>
      <p:sp>
        <p:nvSpPr>
          <p:cNvPr id="3" name="Content Placeholder 2"/>
          <p:cNvSpPr>
            <a:spLocks noGrp="1"/>
          </p:cNvSpPr>
          <p:nvPr>
            <p:ph idx="1"/>
          </p:nvPr>
        </p:nvSpPr>
        <p:spPr/>
        <p:txBody>
          <a:bodyPr/>
          <a:lstStyle/>
          <a:p>
            <a:pPr lvl="0"/>
            <a:r>
              <a:rPr lang="en-US" dirty="0">
                <a:solidFill>
                  <a:prstClr val="black"/>
                </a:solidFill>
                <a:latin typeface="Times New Roman" panose="02020603050405020304" pitchFamily="18" charset="0"/>
                <a:cs typeface="Times New Roman" panose="02020603050405020304" pitchFamily="18" charset="0"/>
              </a:rPr>
              <a:t>Since the long tube and lack of stirring device prevents complete mixing of the fluid, the properties of the flowing stream will vary in both longitudinal and radial direction</a:t>
            </a:r>
          </a:p>
          <a:p>
            <a:pPr lvl="0"/>
            <a:r>
              <a:rPr lang="en-US" dirty="0">
                <a:solidFill>
                  <a:prstClr val="black"/>
                </a:solidFill>
                <a:latin typeface="Times New Roman" panose="02020603050405020304" pitchFamily="18" charset="0"/>
                <a:cs typeface="Times New Roman" panose="02020603050405020304" pitchFamily="18" charset="0"/>
              </a:rPr>
              <a:t>However, the variation in the radial direction is small compared to that in the longitudinal direction. The ideal tubular-flow fermenter without radial variations is called a plug-flow fermenter(PFF).</a:t>
            </a:r>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4151484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4853"/>
            <a:ext cx="7886700" cy="6148136"/>
          </a:xfrm>
        </p:spPr>
        <p:txBody>
          <a:bodyPr>
            <a:normAutofit fontScale="92500" lnSpcReduction="20000"/>
          </a:bodyPr>
          <a:lstStyle/>
          <a:p>
            <a:pPr marL="0" indent="0">
              <a:buNone/>
            </a:pPr>
            <a:r>
              <a:rPr lang="en-US" sz="3900" b="1" u="sng" dirty="0" smtClean="0">
                <a:latin typeface="Times New Roman" panose="02020603050405020304" pitchFamily="18" charset="0"/>
                <a:cs typeface="Times New Roman" panose="02020603050405020304" pitchFamily="18" charset="0"/>
              </a:rPr>
              <a:t>Introduction</a:t>
            </a:r>
          </a:p>
          <a:p>
            <a:pPr algn="just"/>
            <a:r>
              <a:rPr lang="en-US" dirty="0">
                <a:latin typeface="Times New Roman" panose="02020603050405020304" pitchFamily="18" charset="0"/>
                <a:cs typeface="Times New Roman" panose="02020603050405020304" pitchFamily="18" charset="0"/>
              </a:rPr>
              <a:t> </a:t>
            </a:r>
            <a:r>
              <a:rPr lang="en-US" sz="3000" b="1" dirty="0">
                <a:solidFill>
                  <a:srgbClr val="0070C0"/>
                </a:solidFill>
                <a:latin typeface="Times New Roman" panose="02020603050405020304" pitchFamily="18" charset="0"/>
                <a:cs typeface="Times New Roman" panose="02020603050405020304" pitchFamily="18" charset="0"/>
              </a:rPr>
              <a:t>Cell kinetics </a:t>
            </a:r>
            <a:r>
              <a:rPr lang="en-US" sz="3000" dirty="0">
                <a:latin typeface="Times New Roman" panose="02020603050405020304" pitchFamily="18" charset="0"/>
                <a:cs typeface="Times New Roman" panose="02020603050405020304" pitchFamily="18" charset="0"/>
              </a:rPr>
              <a:t>deals with the rate of </a:t>
            </a:r>
            <a:r>
              <a:rPr lang="en-US" sz="3000" u="sng" dirty="0">
                <a:latin typeface="Times New Roman" panose="02020603050405020304" pitchFamily="18" charset="0"/>
                <a:cs typeface="Times New Roman" panose="02020603050405020304" pitchFamily="18" charset="0"/>
              </a:rPr>
              <a:t>cell growth</a:t>
            </a:r>
            <a:r>
              <a:rPr lang="en-US" sz="3000" dirty="0">
                <a:latin typeface="Times New Roman" panose="02020603050405020304" pitchFamily="18" charset="0"/>
                <a:cs typeface="Times New Roman" panose="02020603050405020304" pitchFamily="18" charset="0"/>
              </a:rPr>
              <a:t> and how it is affected by </a:t>
            </a:r>
            <a:r>
              <a:rPr lang="en-US" sz="3000" dirty="0" smtClean="0">
                <a:latin typeface="Times New Roman" panose="02020603050405020304" pitchFamily="18" charset="0"/>
                <a:cs typeface="Times New Roman" panose="02020603050405020304" pitchFamily="18" charset="0"/>
              </a:rPr>
              <a:t>various </a:t>
            </a:r>
            <a:r>
              <a:rPr lang="en-US" sz="3000" u="sng" dirty="0">
                <a:latin typeface="Times New Roman" panose="02020603050405020304" pitchFamily="18" charset="0"/>
                <a:cs typeface="Times New Roman" panose="02020603050405020304" pitchFamily="18" charset="0"/>
              </a:rPr>
              <a:t>chemical and physical conditions</a:t>
            </a:r>
            <a:r>
              <a:rPr lang="en-US" sz="3000" dirty="0" smtClean="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Unlike enzyme </a:t>
            </a:r>
            <a:r>
              <a:rPr lang="en-US" sz="3000" dirty="0" smtClean="0">
                <a:latin typeface="Times New Roman" panose="02020603050405020304" pitchFamily="18" charset="0"/>
                <a:cs typeface="Times New Roman" panose="02020603050405020304" pitchFamily="18" charset="0"/>
              </a:rPr>
              <a:t>kinetics, </a:t>
            </a:r>
            <a:r>
              <a:rPr lang="en-US" sz="3000" dirty="0">
                <a:latin typeface="Times New Roman" panose="02020603050405020304" pitchFamily="18" charset="0"/>
                <a:cs typeface="Times New Roman" panose="02020603050405020304" pitchFamily="18" charset="0"/>
              </a:rPr>
              <a:t>cell kinetics is the result </a:t>
            </a:r>
            <a:r>
              <a:rPr lang="en-US" sz="3000" dirty="0" smtClean="0">
                <a:latin typeface="Times New Roman" panose="02020603050405020304" pitchFamily="18" charset="0"/>
                <a:cs typeface="Times New Roman" panose="02020603050405020304" pitchFamily="18" charset="0"/>
              </a:rPr>
              <a:t>of </a:t>
            </a:r>
            <a:r>
              <a:rPr lang="en-US" sz="3000" dirty="0">
                <a:latin typeface="Times New Roman" panose="02020603050405020304" pitchFamily="18" charset="0"/>
                <a:cs typeface="Times New Roman" panose="02020603050405020304" pitchFamily="18" charset="0"/>
              </a:rPr>
              <a:t>numerous complicated </a:t>
            </a:r>
            <a:r>
              <a:rPr lang="en-US" sz="3000" dirty="0" smtClean="0">
                <a:latin typeface="Times New Roman" panose="02020603050405020304" pitchFamily="18" charset="0"/>
                <a:cs typeface="Times New Roman" panose="02020603050405020304" pitchFamily="18" charset="0"/>
              </a:rPr>
              <a:t>networks: </a:t>
            </a:r>
          </a:p>
          <a:p>
            <a:pPr lvl="2"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biochemical and chemical </a:t>
            </a:r>
            <a:r>
              <a:rPr lang="en-US" sz="3000" dirty="0" smtClean="0">
                <a:latin typeface="Times New Roman" panose="02020603050405020304" pitchFamily="18" charset="0"/>
                <a:cs typeface="Times New Roman" panose="02020603050405020304" pitchFamily="18" charset="0"/>
              </a:rPr>
              <a:t>reactions</a:t>
            </a:r>
          </a:p>
          <a:p>
            <a:pPr lvl="2"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transport </a:t>
            </a:r>
            <a:r>
              <a:rPr lang="en-US" sz="3000" dirty="0" smtClean="0">
                <a:latin typeface="Times New Roman" panose="02020603050405020304" pitchFamily="18" charset="0"/>
                <a:cs typeface="Times New Roman" panose="02020603050405020304" pitchFamily="18" charset="0"/>
              </a:rPr>
              <a:t>phenomena</a:t>
            </a:r>
          </a:p>
          <a:p>
            <a:pPr lvl="1" algn="just">
              <a:buFont typeface="Wingdings" panose="05000000000000000000" pitchFamily="2" charset="2"/>
              <a:buChar char="ü"/>
            </a:pPr>
            <a:r>
              <a:rPr lang="en-US" sz="3000" dirty="0" smtClean="0">
                <a:latin typeface="Times New Roman" panose="02020603050405020304" pitchFamily="18" charset="0"/>
                <a:cs typeface="Times New Roman" panose="02020603050405020304" pitchFamily="18" charset="0"/>
              </a:rPr>
              <a:t> involves </a:t>
            </a:r>
            <a:r>
              <a:rPr lang="en-US" sz="3000" b="1" dirty="0">
                <a:solidFill>
                  <a:srgbClr val="0070C0"/>
                </a:solidFill>
                <a:latin typeface="Times New Roman" panose="02020603050405020304" pitchFamily="18" charset="0"/>
                <a:cs typeface="Times New Roman" panose="02020603050405020304" pitchFamily="18" charset="0"/>
              </a:rPr>
              <a:t>multiple phases</a:t>
            </a:r>
            <a:r>
              <a:rPr lang="en-US" sz="3000" dirty="0">
                <a:latin typeface="Times New Roman" panose="02020603050405020304" pitchFamily="18" charset="0"/>
                <a:cs typeface="Times New Roman" panose="02020603050405020304" pitchFamily="18" charset="0"/>
              </a:rPr>
              <a:t> and </a:t>
            </a:r>
            <a:r>
              <a:rPr lang="en-US" sz="3000" b="1" dirty="0" smtClean="0">
                <a:solidFill>
                  <a:srgbClr val="0070C0"/>
                </a:solidFill>
                <a:latin typeface="Times New Roman" panose="02020603050405020304" pitchFamily="18" charset="0"/>
                <a:cs typeface="Times New Roman" panose="02020603050405020304" pitchFamily="18" charset="0"/>
              </a:rPr>
              <a:t>multicomponent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systems</a:t>
            </a:r>
            <a:r>
              <a:rPr lang="en-US" sz="3000" dirty="0" smtClean="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During the course of growth, the heterogeneous </a:t>
            </a:r>
            <a:r>
              <a:rPr lang="en-US" sz="3000" dirty="0" smtClean="0">
                <a:latin typeface="Times New Roman" panose="02020603050405020304" pitchFamily="18" charset="0"/>
                <a:cs typeface="Times New Roman" panose="02020603050405020304" pitchFamily="18" charset="0"/>
              </a:rPr>
              <a:t>mixture </a:t>
            </a:r>
            <a:r>
              <a:rPr lang="en-US" sz="3000" dirty="0">
                <a:latin typeface="Times New Roman" panose="02020603050405020304" pitchFamily="18" charset="0"/>
                <a:cs typeface="Times New Roman" panose="02020603050405020304" pitchFamily="18" charset="0"/>
              </a:rPr>
              <a:t>of </a:t>
            </a:r>
            <a:r>
              <a:rPr lang="en-US" sz="3000" b="1" dirty="0">
                <a:solidFill>
                  <a:srgbClr val="0070C0"/>
                </a:solidFill>
                <a:latin typeface="Times New Roman" panose="02020603050405020304" pitchFamily="18" charset="0"/>
                <a:cs typeface="Times New Roman" panose="02020603050405020304" pitchFamily="18" charset="0"/>
              </a:rPr>
              <a:t>young</a:t>
            </a:r>
            <a:r>
              <a:rPr lang="en-US" sz="3000" dirty="0">
                <a:latin typeface="Times New Roman" panose="02020603050405020304" pitchFamily="18" charset="0"/>
                <a:cs typeface="Times New Roman" panose="02020603050405020304" pitchFamily="18" charset="0"/>
              </a:rPr>
              <a:t> and </a:t>
            </a:r>
            <a:r>
              <a:rPr lang="en-US" sz="3000" b="1" dirty="0">
                <a:solidFill>
                  <a:srgbClr val="0070C0"/>
                </a:solidFill>
                <a:latin typeface="Times New Roman" panose="02020603050405020304" pitchFamily="18" charset="0"/>
                <a:cs typeface="Times New Roman" panose="02020603050405020304" pitchFamily="18" charset="0"/>
              </a:rPr>
              <a:t>old cells</a:t>
            </a:r>
            <a:r>
              <a:rPr lang="en-US" sz="3000" dirty="0">
                <a:latin typeface="Times New Roman" panose="02020603050405020304" pitchFamily="18" charset="0"/>
                <a:cs typeface="Times New Roman" panose="02020603050405020304" pitchFamily="18" charset="0"/>
              </a:rPr>
              <a:t> is continuously changing and adapting itself </a:t>
            </a:r>
            <a:r>
              <a:rPr lang="en-US" sz="3000" dirty="0" smtClean="0">
                <a:latin typeface="Times New Roman" panose="02020603050405020304" pitchFamily="18" charset="0"/>
                <a:cs typeface="Times New Roman" panose="02020603050405020304" pitchFamily="18" charset="0"/>
              </a:rPr>
              <a:t>in </a:t>
            </a:r>
            <a:r>
              <a:rPr lang="en-US" sz="3000" dirty="0">
                <a:latin typeface="Times New Roman" panose="02020603050405020304" pitchFamily="18" charset="0"/>
                <a:cs typeface="Times New Roman" panose="02020603050405020304" pitchFamily="18" charset="0"/>
              </a:rPr>
              <a:t>the media environment which is also continuously changing in </a:t>
            </a:r>
            <a:r>
              <a:rPr lang="en-US" sz="3000" b="1" dirty="0">
                <a:solidFill>
                  <a:srgbClr val="0070C0"/>
                </a:solidFill>
                <a:latin typeface="Times New Roman" panose="02020603050405020304" pitchFamily="18" charset="0"/>
                <a:cs typeface="Times New Roman" panose="02020603050405020304" pitchFamily="18" charset="0"/>
              </a:rPr>
              <a:t>physical</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and </a:t>
            </a:r>
            <a:r>
              <a:rPr lang="en-US" sz="3000" b="1" dirty="0">
                <a:solidFill>
                  <a:srgbClr val="0070C0"/>
                </a:solidFill>
                <a:latin typeface="Times New Roman" panose="02020603050405020304" pitchFamily="18" charset="0"/>
                <a:cs typeface="Times New Roman" panose="02020603050405020304" pitchFamily="18" charset="0"/>
              </a:rPr>
              <a:t>chemical</a:t>
            </a:r>
            <a:r>
              <a:rPr lang="en-US" sz="3000" dirty="0">
                <a:latin typeface="Times New Roman" panose="02020603050405020304" pitchFamily="18" charset="0"/>
                <a:cs typeface="Times New Roman" panose="02020603050405020304" pitchFamily="18" charset="0"/>
              </a:rPr>
              <a:t> conditions</a:t>
            </a:r>
            <a:r>
              <a:rPr lang="en-US" sz="3000"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As a result, accurate </a:t>
            </a:r>
            <a:r>
              <a:rPr lang="en-US" sz="3000" b="1" dirty="0">
                <a:solidFill>
                  <a:srgbClr val="0070C0"/>
                </a:solidFill>
                <a:latin typeface="Times New Roman" panose="02020603050405020304" pitchFamily="18" charset="0"/>
                <a:cs typeface="Times New Roman" panose="02020603050405020304" pitchFamily="18" charset="0"/>
              </a:rPr>
              <a:t>mathematical modeling</a:t>
            </a:r>
            <a:r>
              <a:rPr lang="en-US" sz="3000" dirty="0">
                <a:latin typeface="Times New Roman" panose="02020603050405020304" pitchFamily="18" charset="0"/>
                <a:cs typeface="Times New Roman" panose="02020603050405020304" pitchFamily="18" charset="0"/>
              </a:rPr>
              <a:t> of </a:t>
            </a:r>
            <a:r>
              <a:rPr lang="en-US" sz="3000" dirty="0" smtClean="0">
                <a:latin typeface="Times New Roman" panose="02020603050405020304" pitchFamily="18" charset="0"/>
                <a:cs typeface="Times New Roman" panose="02020603050405020304" pitchFamily="18" charset="0"/>
              </a:rPr>
              <a:t>growth </a:t>
            </a:r>
            <a:r>
              <a:rPr lang="en-US" sz="3000" dirty="0">
                <a:latin typeface="Times New Roman" panose="02020603050405020304" pitchFamily="18" charset="0"/>
                <a:cs typeface="Times New Roman" panose="02020603050405020304" pitchFamily="18" charset="0"/>
              </a:rPr>
              <a:t>kinetics is impossible to achieve.      </a:t>
            </a:r>
          </a:p>
        </p:txBody>
      </p:sp>
      <p:sp>
        <p:nvSpPr>
          <p:cNvPr id="2" name="Date Placeholder 1"/>
          <p:cNvSpPr>
            <a:spLocks noGrp="1"/>
          </p:cNvSpPr>
          <p:nvPr>
            <p:ph type="dt" sz="half" idx="10"/>
          </p:nvPr>
        </p:nvSpPr>
        <p:spPr/>
        <p:txBody>
          <a:bodyPr/>
          <a:lstStyle/>
          <a:p>
            <a:fld id="{3DA11245-EA4E-4F89-8F0B-604C1F21DB69}"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94820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50</a:t>
            </a:fld>
            <a:endParaRPr lang="en-US">
              <a:solidFill>
                <a:prstClr val="black">
                  <a:tint val="75000"/>
                </a:prstClr>
              </a:solidFill>
            </a:endParaRPr>
          </a:p>
        </p:txBody>
      </p:sp>
      <p:sp>
        <p:nvSpPr>
          <p:cNvPr id="4" name="TextBox 3"/>
          <p:cNvSpPr txBox="1"/>
          <p:nvPr/>
        </p:nvSpPr>
        <p:spPr>
          <a:xfrm>
            <a:off x="189271" y="457200"/>
            <a:ext cx="8763000" cy="2308324"/>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Even though the steady-state PFF is operated in a continuous mode, the cell concentration of an ideal batch fermenter after time t will be the same as that </a:t>
            </a:r>
            <a:r>
              <a:rPr lang="en-US" sz="2800" dirty="0" smtClean="0">
                <a:solidFill>
                  <a:prstClr val="black"/>
                </a:solidFill>
                <a:latin typeface="Times New Roman" panose="02020603050405020304" pitchFamily="18" charset="0"/>
                <a:cs typeface="Times New Roman" panose="02020603050405020304" pitchFamily="18" charset="0"/>
              </a:rPr>
              <a:t>of </a:t>
            </a:r>
            <a:r>
              <a:rPr lang="en-US" sz="2800" dirty="0">
                <a:solidFill>
                  <a:prstClr val="black"/>
                </a:solidFill>
                <a:latin typeface="Times New Roman" panose="02020603050405020304" pitchFamily="18" charset="0"/>
                <a:cs typeface="Times New Roman" panose="02020603050405020304" pitchFamily="18" charset="0"/>
              </a:rPr>
              <a:t>a steady-state PFF at the longitudinal location where the residence time τ is equal to t.</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64" y="2590800"/>
            <a:ext cx="7999413"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794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1325563"/>
          </a:xfrm>
        </p:spPr>
        <p:txBody>
          <a:bodyPr/>
          <a:lstStyle/>
          <a:p>
            <a:r>
              <a:rPr lang="fi-FI" sz="3600" b="1" dirty="0">
                <a:solidFill>
                  <a:prstClr val="black"/>
                </a:solidFill>
                <a:latin typeface="Times New Roman" panose="02020603050405020304" pitchFamily="18" charset="0"/>
                <a:cs typeface="Times New Roman" panose="02020603050405020304" pitchFamily="18" charset="0"/>
              </a:rPr>
              <a:t>Batch or plug flow reactor</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If liquid medium is inoculated with a seed culture, the cell will start to grow exponentially after the lag phase.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change of the cell concentration </a:t>
            </a:r>
            <a:r>
              <a:rPr lang="en-US" dirty="0">
                <a:latin typeface="Times New Roman" panose="02020603050405020304" pitchFamily="18" charset="0"/>
                <a:cs typeface="Times New Roman" panose="02020603050405020304" pitchFamily="18" charset="0"/>
              </a:rPr>
              <a:t>in a batch fermenter is equal to the </a:t>
            </a:r>
            <a:r>
              <a:rPr lang="en-US" b="1" dirty="0">
                <a:latin typeface="Times New Roman" panose="02020603050405020304" pitchFamily="18" charset="0"/>
                <a:cs typeface="Times New Roman" panose="02020603050405020304" pitchFamily="18" charset="0"/>
              </a:rPr>
              <a:t>growth rate of cells </a:t>
            </a:r>
            <a:r>
              <a:rPr lang="en-US" dirty="0">
                <a:latin typeface="Times New Roman" panose="02020603050405020304" pitchFamily="18" charset="0"/>
                <a:cs typeface="Times New Roman" panose="02020603050405020304" pitchFamily="18" charset="0"/>
              </a:rPr>
              <a:t>in it: </a:t>
            </a:r>
            <a:endParaRPr lang="en-US" dirty="0" smtClean="0">
              <a:latin typeface="Times New Roman" panose="02020603050405020304" pitchFamily="18" charset="0"/>
              <a:cs typeface="Times New Roman" panose="02020603050405020304" pitchFamily="18" charset="0"/>
            </a:endParaRPr>
          </a:p>
          <a:p>
            <a:endParaRPr lang="fi-FI" dirty="0" smtClean="0">
              <a:latin typeface="Times New Roman" panose="02020603050405020304" pitchFamily="18" charset="0"/>
              <a:cs typeface="Times New Roman" panose="02020603050405020304" pitchFamily="18" charset="0"/>
            </a:endParaRPr>
          </a:p>
          <a:p>
            <a:endParaRPr lang="fi-FI" dirty="0">
              <a:latin typeface="Times New Roman" panose="02020603050405020304" pitchFamily="18" charset="0"/>
              <a:cs typeface="Times New Roman" panose="02020603050405020304" pitchFamily="18" charset="0"/>
            </a:endParaRPr>
          </a:p>
          <a:p>
            <a:r>
              <a:rPr lang="fi-FI" dirty="0" smtClean="0">
                <a:latin typeface="Times New Roman" panose="02020603050405020304" pitchFamily="18" charset="0"/>
                <a:cs typeface="Times New Roman" panose="02020603050405020304" pitchFamily="18" charset="0"/>
              </a:rPr>
              <a:t>To evaluate the performance, it is required to integrate the equ</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51</a:t>
            </a:fld>
            <a:endParaRPr lang="en-US">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77" y="4060723"/>
            <a:ext cx="274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663381"/>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369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86700" cy="1325563"/>
          </a:xfrm>
        </p:spPr>
        <p:txBody>
          <a:bodyPr/>
          <a:lstStyle/>
          <a:p>
            <a:r>
              <a:rPr lang="fi-FI" sz="3600" b="1" dirty="0">
                <a:solidFill>
                  <a:prstClr val="black"/>
                </a:solidFill>
                <a:latin typeface="Times New Roman" panose="02020603050405020304" pitchFamily="18" charset="0"/>
                <a:cs typeface="Times New Roman" panose="02020603050405020304" pitchFamily="18" charset="0"/>
              </a:rPr>
              <a:t>Batch or plug flow reactor</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It should be noted that </a:t>
            </a:r>
            <a:r>
              <a:rPr lang="en-US" dirty="0" smtClean="0">
                <a:latin typeface="Times New Roman" panose="02020603050405020304" pitchFamily="18" charset="0"/>
                <a:cs typeface="Times New Roman" panose="02020603050405020304" pitchFamily="18" charset="0"/>
              </a:rPr>
              <a:t>the above equation only </a:t>
            </a:r>
            <a:r>
              <a:rPr lang="en-US" dirty="0">
                <a:latin typeface="Times New Roman" panose="02020603050405020304" pitchFamily="18" charset="0"/>
                <a:cs typeface="Times New Roman" panose="02020603050405020304" pitchFamily="18" charset="0"/>
              </a:rPr>
              <a:t>applies when </a:t>
            </a:r>
            <a:r>
              <a:rPr lang="en-US" dirty="0" err="1" smtClean="0">
                <a:latin typeface="Times New Roman" panose="02020603050405020304" pitchFamily="18" charset="0"/>
                <a:cs typeface="Times New Roman" panose="02020603050405020304" pitchFamily="18" charset="0"/>
              </a:rPr>
              <a:t>rx</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larger than zero</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Therefore, to </a:t>
            </a:r>
            <a:r>
              <a:rPr lang="en-US" dirty="0">
                <a:latin typeface="Times New Roman" panose="02020603050405020304" pitchFamily="18" charset="0"/>
                <a:cs typeface="Times New Roman" panose="02020603050405020304" pitchFamily="18" charset="0"/>
              </a:rPr>
              <a:t>in the above Eq. is not the time that the culture was inoculated, but the time that the cells start to grow, which is the beginning of the accelerated growth phase.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Monod kinetics adequately represents the growth rate during the exponential period, </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52</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486400"/>
            <a:ext cx="419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83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86700" cy="1325563"/>
          </a:xfrm>
        </p:spPr>
        <p:txBody>
          <a:bodyPr>
            <a:normAutofit/>
          </a:bodyPr>
          <a:lstStyle/>
          <a:p>
            <a:r>
              <a:rPr lang="en-US" sz="3600" b="1" dirty="0">
                <a:latin typeface="Times New Roman" panose="02020603050405020304" pitchFamily="18" charset="0"/>
                <a:cs typeface="Times New Roman" panose="02020603050405020304" pitchFamily="18" charset="0"/>
              </a:rPr>
              <a:t>Batch or plug flow reactor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above Eq. can be integrated if we know the relationship between  CS and CX</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It has been observed frequently that the amount of cell mass produced is proportional to the amount of a limiting </a:t>
            </a:r>
            <a:r>
              <a:rPr lang="en-US" u="sng" dirty="0">
                <a:latin typeface="Times New Roman" panose="02020603050405020304" pitchFamily="18" charset="0"/>
                <a:cs typeface="Times New Roman" panose="02020603050405020304" pitchFamily="18" charset="0"/>
              </a:rPr>
              <a:t>substrate consumed</a:t>
            </a:r>
            <a:r>
              <a:rPr lang="en-US" dirty="0">
                <a:latin typeface="Times New Roman" panose="02020603050405020304" pitchFamily="18" charset="0"/>
                <a:cs typeface="Times New Roman" panose="02020603050405020304" pitchFamily="18" charset="0"/>
              </a:rPr>
              <a:t>. The growth yield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Y</a:t>
            </a:r>
            <a:r>
              <a:rPr lang="en-US" cap="small" baseline="-25000" dirty="0" smtClean="0">
                <a:latin typeface="Times New Roman" panose="02020603050405020304" pitchFamily="18" charset="0"/>
                <a:cs typeface="Times New Roman" panose="02020603050405020304" pitchFamily="18" charset="0"/>
              </a:rPr>
              <a:t>x/s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defined </a:t>
            </a:r>
            <a:r>
              <a:rPr lang="en-US" dirty="0" smtClean="0">
                <a:latin typeface="Times New Roman" panose="02020603050405020304" pitchFamily="18" charset="0"/>
                <a:cs typeface="Times New Roman" panose="02020603050405020304" pitchFamily="18" charset="0"/>
              </a:rPr>
              <a:t>as</a:t>
            </a:r>
          </a:p>
          <a:p>
            <a:endParaRPr lang="fi-FI" dirty="0" smtClean="0"/>
          </a:p>
          <a:p>
            <a:endParaRPr lang="fi-FI" dirty="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53</a:t>
            </a:fld>
            <a:endParaRPr 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19600"/>
            <a:ext cx="3886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826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86700" cy="1325563"/>
          </a:xfrm>
        </p:spPr>
        <p:txBody>
          <a:bodyPr>
            <a:normAutofit/>
          </a:bodyPr>
          <a:lstStyle/>
          <a:p>
            <a:r>
              <a:rPr lang="en-US" sz="3600" b="1" dirty="0">
                <a:solidFill>
                  <a:prstClr val="black"/>
                </a:solidFill>
                <a:latin typeface="Times New Roman" panose="02020603050405020304" pitchFamily="18" charset="0"/>
                <a:cs typeface="Times New Roman" panose="02020603050405020304" pitchFamily="18" charset="0"/>
              </a:rPr>
              <a:t>Batch or plug flow reactor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Combining the above two consecutive equations and solving the integration gives a relationship which shows </a:t>
            </a:r>
            <a:r>
              <a:rPr lang="en-US" b="1" dirty="0">
                <a:latin typeface="Times New Roman" panose="02020603050405020304" pitchFamily="18" charset="0"/>
                <a:cs typeface="Times New Roman" panose="02020603050405020304" pitchFamily="18" charset="0"/>
              </a:rPr>
              <a:t>how the cell concentration changes with respect to time</a:t>
            </a:r>
            <a:r>
              <a:rPr lang="en-US" dirty="0">
                <a:latin typeface="Times New Roman" panose="02020603050405020304" pitchFamily="18" charset="0"/>
                <a:cs typeface="Times New Roman" panose="02020603050405020304" pitchFamily="18" charset="0"/>
              </a:rPr>
              <a:t>: </a:t>
            </a:r>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54</a:t>
            </a:fld>
            <a:endParaRPr lang="en-US">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6781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036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886700" cy="1325563"/>
          </a:xfrm>
        </p:spPr>
        <p:txBody>
          <a:bodyPr/>
          <a:lstStyle/>
          <a:p>
            <a:r>
              <a:rPr lang="en-US" sz="3600" b="1" dirty="0">
                <a:solidFill>
                  <a:prstClr val="black"/>
                </a:solidFill>
                <a:latin typeface="Times New Roman" panose="02020603050405020304" pitchFamily="18" charset="0"/>
                <a:cs typeface="Times New Roman" panose="02020603050405020304" pitchFamily="18" charset="0"/>
              </a:rPr>
              <a:t>Batch or plug flow reactor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The Monod kinetic parameters, </a:t>
            </a:r>
            <a:r>
              <a:rPr lang="en-US" b="1" dirty="0">
                <a:latin typeface="Times New Roman" panose="02020603050405020304" pitchFamily="18" charset="0"/>
                <a:cs typeface="Times New Roman" panose="02020603050405020304" pitchFamily="18" charset="0"/>
              </a:rPr>
              <a:t>µmax</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KS</a:t>
            </a:r>
            <a:r>
              <a:rPr lang="en-US" dirty="0">
                <a:latin typeface="Times New Roman" panose="02020603050405020304" pitchFamily="18" charset="0"/>
                <a:cs typeface="Times New Roman" panose="02020603050405020304" pitchFamily="18" charset="0"/>
              </a:rPr>
              <a:t>, cannot be estimated with a series of batch runs as easily as the Michaelis-Menten parameters for an enzyme reaction</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the case of an enzyme reaction, the initial rate of reaction can be measured as a </a:t>
            </a:r>
            <a:r>
              <a:rPr lang="en-US" u="sng" dirty="0">
                <a:latin typeface="Times New Roman" panose="02020603050405020304" pitchFamily="18" charset="0"/>
                <a:cs typeface="Times New Roman" panose="02020603050405020304" pitchFamily="18" charset="0"/>
              </a:rPr>
              <a:t>function of substrate concentration</a:t>
            </a:r>
            <a:r>
              <a:rPr lang="en-US" dirty="0">
                <a:latin typeface="Times New Roman" panose="02020603050405020304" pitchFamily="18" charset="0"/>
                <a:cs typeface="Times New Roman" panose="02020603050405020304" pitchFamily="18" charset="0"/>
              </a:rPr>
              <a:t> in batch runs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However, in the case of cell cultivation, the initial rate of reaction in a batch run is always zero due to the presence of a </a:t>
            </a:r>
            <a:r>
              <a:rPr lang="en-US" b="1" dirty="0">
                <a:latin typeface="Times New Roman" panose="02020603050405020304" pitchFamily="18" charset="0"/>
                <a:cs typeface="Times New Roman" panose="02020603050405020304" pitchFamily="18" charset="0"/>
              </a:rPr>
              <a:t>lag phase</a:t>
            </a:r>
            <a:r>
              <a:rPr lang="en-US" dirty="0">
                <a:latin typeface="Times New Roman" panose="02020603050405020304" pitchFamily="18" charset="0"/>
                <a:cs typeface="Times New Roman" panose="02020603050405020304" pitchFamily="18" charset="0"/>
              </a:rPr>
              <a:t>, during which Monod kinetics does not apply. </a:t>
            </a:r>
          </a:p>
          <a:p>
            <a:endParaRPr lang="en-US" dirty="0" smtClean="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1742352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86700" cy="1325563"/>
          </a:xfrm>
        </p:spPr>
        <p:txBody>
          <a:bodyPr/>
          <a:lstStyle/>
          <a:p>
            <a:r>
              <a:rPr lang="en-US" sz="3600" b="1" dirty="0">
                <a:solidFill>
                  <a:prstClr val="black"/>
                </a:solidFill>
                <a:latin typeface="Times New Roman" panose="02020603050405020304" pitchFamily="18" charset="0"/>
                <a:cs typeface="Times New Roman" panose="02020603050405020304" pitchFamily="18" charset="0"/>
              </a:rPr>
              <a:t>Batch or plug flow reactor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fi-FI" dirty="0" smtClean="0">
                <a:latin typeface="Times New Roman" panose="02020603050405020304" pitchFamily="18" charset="0"/>
                <a:cs typeface="Times New Roman" panose="02020603050405020304" pitchFamily="18" charset="0"/>
              </a:rPr>
              <a:t>M-M equation</a:t>
            </a:r>
          </a:p>
          <a:p>
            <a:endParaRPr lang="fi-FI" dirty="0"/>
          </a:p>
          <a:p>
            <a:endParaRPr lang="fi-FI" dirty="0" smtClean="0"/>
          </a:p>
          <a:p>
            <a:endParaRPr lang="fi-FI" dirty="0"/>
          </a:p>
          <a:p>
            <a:r>
              <a:rPr lang="fi-FI" dirty="0" smtClean="0">
                <a:latin typeface="Times New Roman" panose="02020603050405020304" pitchFamily="18" charset="0"/>
                <a:cs typeface="Times New Roman" panose="02020603050405020304" pitchFamily="18" charset="0"/>
              </a:rPr>
              <a:t>Monod equation</a:t>
            </a:r>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56</a:t>
            </a:fld>
            <a:endParaRPr lang="en-US">
              <a:solidFill>
                <a:prstClr val="black">
                  <a:tint val="75000"/>
                </a:prstClr>
              </a:solidFill>
            </a:endParaRPr>
          </a:p>
        </p:txBody>
      </p:sp>
      <p:pic>
        <p:nvPicPr>
          <p:cNvPr id="6146" name="Picture 2" descr="C:\Users\tesfish\Desktop\Capture 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3048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tesfish\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4876800"/>
            <a:ext cx="2971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725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86700"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Continuous stirred tank Fermenter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575175"/>
          </a:xfrm>
        </p:spPr>
        <p:txBody>
          <a:bodyPr/>
          <a:lstStyle/>
          <a:p>
            <a:r>
              <a:rPr lang="en-US" dirty="0">
                <a:latin typeface="Times New Roman" panose="02020603050405020304" pitchFamily="18" charset="0"/>
                <a:cs typeface="Times New Roman" panose="02020603050405020304" pitchFamily="18" charset="0"/>
              </a:rPr>
              <a:t>Microbial populations can be maintained in a state of exponential growth over a long period of time by using a system of continuous culture</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 </a:t>
            </a:r>
            <a:r>
              <a:rPr lang="en-US" b="1" dirty="0" smtClean="0">
                <a:latin typeface="Times New Roman" panose="02020603050405020304" pitchFamily="18" charset="0"/>
                <a:cs typeface="Times New Roman" panose="02020603050405020304" pitchFamily="18" charset="0"/>
              </a:rPr>
              <a:t>Chemostat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flow rate is set at a particular value and the rate of growth of the culture adjusts to this flow </a:t>
            </a:r>
            <a:r>
              <a:rPr lang="en-US" dirty="0" smtClean="0">
                <a:latin typeface="Times New Roman" panose="02020603050405020304" pitchFamily="18" charset="0"/>
                <a:cs typeface="Times New Roman" panose="02020603050405020304" pitchFamily="18" charset="0"/>
              </a:rPr>
              <a:t>rate</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 </a:t>
            </a:r>
            <a:r>
              <a:rPr lang="en-US" b="1" dirty="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urbidostat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turbidity is set at a constant level by adjusting the flow rate.</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3448137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86700" cy="1325563"/>
          </a:xfrm>
        </p:spPr>
        <p:txBody>
          <a:bodyPr/>
          <a:lstStyle/>
          <a:p>
            <a:r>
              <a:rPr lang="en-US" sz="3600" b="1" dirty="0">
                <a:solidFill>
                  <a:prstClr val="black"/>
                </a:solidFill>
                <a:latin typeface="Times New Roman" panose="02020603050405020304" pitchFamily="18" charset="0"/>
                <a:cs typeface="Times New Roman" panose="02020603050405020304" pitchFamily="18" charset="0"/>
              </a:rPr>
              <a:t>Continuous stirred tank Fermenter</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material balance for the microorganisms in a CSTF can be written </a:t>
            </a:r>
            <a:r>
              <a:rPr lang="en-US" dirty="0" smtClean="0">
                <a:latin typeface="Times New Roman" panose="02020603050405020304" pitchFamily="18" charset="0"/>
                <a:cs typeface="Times New Roman" panose="02020603050405020304" pitchFamily="18" charset="0"/>
              </a:rPr>
              <a:t>as</a:t>
            </a:r>
          </a:p>
          <a:p>
            <a:endParaRPr lang="en-US" dirty="0"/>
          </a:p>
          <a:p>
            <a:pPr marL="0" lvl="0" indent="0" algn="just">
              <a:buNone/>
            </a:pPr>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58</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6600"/>
            <a:ext cx="396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3886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589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86700" cy="1325563"/>
          </a:xfrm>
        </p:spPr>
        <p:txBody>
          <a:bodyPr/>
          <a:lstStyle/>
          <a:p>
            <a:r>
              <a:rPr lang="en-US" sz="3600" b="1" dirty="0">
                <a:solidFill>
                  <a:prstClr val="black"/>
                </a:solidFill>
                <a:latin typeface="Times New Roman" panose="02020603050405020304" pitchFamily="18" charset="0"/>
                <a:cs typeface="Times New Roman" panose="02020603050405020304" pitchFamily="18" charset="0"/>
              </a:rPr>
              <a:t>Continuous stirred tank Fermenter</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For the steady-state operation of a CSTF, the change of cell concentration with time is equal to zero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dCX</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dt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microorganisms in the vessel grow just fast enough to replace those lost through the outlet stream, and  the above Eq. becomes</a:t>
            </a:r>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59</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19600"/>
            <a:ext cx="2514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982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1578"/>
            <a:ext cx="8686800" cy="5951621"/>
          </a:xfrm>
        </p:spPr>
        <p:txBody>
          <a:bodyPr>
            <a:normAutofit/>
          </a:bodyPr>
          <a:lstStyle/>
          <a:p>
            <a:pPr algn="just"/>
            <a:r>
              <a:rPr lang="en-US" dirty="0"/>
              <a:t> </a:t>
            </a:r>
            <a:r>
              <a:rPr lang="en-US" dirty="0">
                <a:latin typeface="Times New Roman" panose="02020603050405020304" pitchFamily="18" charset="0"/>
                <a:cs typeface="Times New Roman" panose="02020603050405020304" pitchFamily="18" charset="0"/>
              </a:rPr>
              <a:t>Various models can be developed based on the </a:t>
            </a:r>
            <a:r>
              <a:rPr lang="en-US" dirty="0" smtClean="0">
                <a:latin typeface="Times New Roman" panose="02020603050405020304" pitchFamily="18" charset="0"/>
                <a:cs typeface="Times New Roman" panose="02020603050405020304" pitchFamily="18" charset="0"/>
              </a:rPr>
              <a:t>assumptions concerning </a:t>
            </a:r>
            <a:r>
              <a:rPr lang="en-US" b="1" dirty="0">
                <a:solidFill>
                  <a:srgbClr val="0070C0"/>
                </a:solidFill>
                <a:latin typeface="Times New Roman" panose="02020603050405020304" pitchFamily="18" charset="0"/>
                <a:cs typeface="Times New Roman" panose="02020603050405020304" pitchFamily="18" charset="0"/>
              </a:rPr>
              <a:t>cell </a:t>
            </a:r>
            <a:r>
              <a:rPr lang="en-US" dirty="0" smtClean="0">
                <a:solidFill>
                  <a:srgbClr val="0070C0"/>
                </a:solidFill>
                <a:latin typeface="Times New Roman" panose="02020603050405020304" pitchFamily="18" charset="0"/>
                <a:cs typeface="Times New Roman" panose="02020603050405020304" pitchFamily="18" charset="0"/>
              </a:rPr>
              <a:t>components</a:t>
            </a:r>
            <a:r>
              <a:rPr lang="en-US" b="1" dirty="0" smtClean="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b="1" dirty="0" smtClean="0">
                <a:solidFill>
                  <a:srgbClr val="0070C0"/>
                </a:solidFill>
                <a:latin typeface="Times New Roman" panose="02020603050405020304" pitchFamily="18" charset="0"/>
                <a:cs typeface="Times New Roman" panose="02020603050405020304" pitchFamily="18" charset="0"/>
              </a:rPr>
              <a:t>population</a:t>
            </a:r>
            <a:r>
              <a:rPr lang="en-US" dirty="0" smtClean="0">
                <a:latin typeface="Times New Roman" panose="02020603050405020304" pitchFamily="18" charset="0"/>
                <a:cs typeface="Times New Roman" panose="02020603050405020304" pitchFamily="18" charset="0"/>
              </a:rPr>
              <a:t>:</a:t>
            </a:r>
            <a:endParaRPr lang="en-US" b="1" dirty="0" smtClean="0">
              <a:solidFill>
                <a:srgbClr val="0070C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simplest model is the </a:t>
            </a:r>
            <a:r>
              <a:rPr lang="en-US" b="1" dirty="0">
                <a:solidFill>
                  <a:srgbClr val="0070C0"/>
                </a:solidFill>
                <a:latin typeface="Times New Roman" panose="02020603050405020304" pitchFamily="18" charset="0"/>
                <a:cs typeface="Times New Roman" panose="02020603050405020304" pitchFamily="18" charset="0"/>
              </a:rPr>
              <a:t>unstructured, </a:t>
            </a:r>
            <a:r>
              <a:rPr lang="en-US" b="1" dirty="0" smtClean="0">
                <a:solidFill>
                  <a:srgbClr val="0070C0"/>
                </a:solidFill>
                <a:latin typeface="Times New Roman" panose="02020603050405020304" pitchFamily="18" charset="0"/>
                <a:cs typeface="Times New Roman" panose="02020603050405020304" pitchFamily="18" charset="0"/>
              </a:rPr>
              <a:t>non segregated model.</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Cells can be represented by a single component, such as </a:t>
            </a:r>
            <a:r>
              <a:rPr lang="en-US" b="1" dirty="0">
                <a:solidFill>
                  <a:srgbClr val="00B0F0"/>
                </a:solidFill>
                <a:latin typeface="Times New Roman" panose="02020603050405020304" pitchFamily="18" charset="0"/>
                <a:cs typeface="Times New Roman" panose="02020603050405020304" pitchFamily="18" charset="0"/>
              </a:rPr>
              <a:t>cell mass</a:t>
            </a:r>
            <a:r>
              <a:rPr lang="en-US" dirty="0">
                <a:latin typeface="Times New Roman" panose="02020603050405020304" pitchFamily="18" charset="0"/>
                <a:cs typeface="Times New Roman" panose="02020603050405020304" pitchFamily="18" charset="0"/>
              </a:rPr>
              <a:t>, </a:t>
            </a:r>
            <a:r>
              <a:rPr lang="en-US" b="1" dirty="0">
                <a:solidFill>
                  <a:srgbClr val="00B0F0"/>
                </a:solidFill>
                <a:latin typeface="Times New Roman" panose="02020603050405020304" pitchFamily="18" charset="0"/>
                <a:cs typeface="Times New Roman" panose="02020603050405020304" pitchFamily="18" charset="0"/>
              </a:rPr>
              <a:t>cell </a:t>
            </a:r>
            <a:r>
              <a:rPr lang="en-US" b="1" dirty="0" smtClean="0">
                <a:solidFill>
                  <a:srgbClr val="00B0F0"/>
                </a:solidFill>
                <a:latin typeface="Times New Roman" panose="02020603050405020304" pitchFamily="18" charset="0"/>
                <a:cs typeface="Times New Roman" panose="02020603050405020304" pitchFamily="18" charset="0"/>
              </a:rPr>
              <a:t>number</a:t>
            </a:r>
            <a:r>
              <a:rPr lang="en-US" dirty="0">
                <a:latin typeface="Times New Roman" panose="02020603050405020304" pitchFamily="18" charset="0"/>
                <a:cs typeface="Times New Roman" panose="02020603050405020304" pitchFamily="18" charset="0"/>
              </a:rPr>
              <a:t>, or the </a:t>
            </a:r>
            <a:r>
              <a:rPr lang="en-US" b="1" dirty="0">
                <a:solidFill>
                  <a:srgbClr val="0070C0"/>
                </a:solidFill>
                <a:latin typeface="Times New Roman" panose="02020603050405020304" pitchFamily="18" charset="0"/>
                <a:cs typeface="Times New Roman" panose="02020603050405020304" pitchFamily="18" charset="0"/>
              </a:rPr>
              <a:t>concentration of protein, DNA, or </a:t>
            </a:r>
            <a:r>
              <a:rPr lang="en-US" b="1" dirty="0" smtClean="0">
                <a:solidFill>
                  <a:srgbClr val="0070C0"/>
                </a:solidFill>
                <a:latin typeface="Times New Roman" panose="02020603050405020304" pitchFamily="18" charset="0"/>
                <a:cs typeface="Times New Roman" panose="02020603050405020304" pitchFamily="18" charset="0"/>
              </a:rPr>
              <a:t>RNA</a:t>
            </a:r>
            <a:r>
              <a:rPr lang="en-US" dirty="0" smtClean="0">
                <a:latin typeface="Times New Roman" panose="02020603050405020304" pitchFamily="18" charset="0"/>
                <a:cs typeface="Times New Roman" panose="02020603050405020304" pitchFamily="18" charset="0"/>
              </a:rPr>
              <a:t>. </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population of cellular mass is distributed uniformly throughout the culture. </a:t>
            </a: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286DA54A-187C-4225-BDE8-708156457555}" type="datetime1">
              <a:rPr lang="en-US" smtClean="0">
                <a:solidFill>
                  <a:prstClr val="black">
                    <a:tint val="75000"/>
                  </a:prstClr>
                </a:solidFill>
              </a:rPr>
              <a:t>5/2/2020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21565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86700" cy="1325563"/>
          </a:xfrm>
        </p:spPr>
        <p:txBody>
          <a:bodyPr/>
          <a:lstStyle/>
          <a:p>
            <a:r>
              <a:rPr lang="en-US" sz="3600" b="1" dirty="0">
                <a:solidFill>
                  <a:prstClr val="black"/>
                </a:solidFill>
                <a:latin typeface="Times New Roman" panose="02020603050405020304" pitchFamily="18" charset="0"/>
                <a:cs typeface="Times New Roman" panose="02020603050405020304" pitchFamily="18" charset="0"/>
              </a:rPr>
              <a:t>Continuous stirred tank Fermenter</a:t>
            </a:r>
            <a:endParaRPr lang="en-US" dirty="0"/>
          </a:p>
        </p:txBody>
      </p:sp>
      <p:sp>
        <p:nvSpPr>
          <p:cNvPr id="3" name="Content Placeholder 2"/>
          <p:cNvSpPr>
            <a:spLocks noGrp="1"/>
          </p:cNvSpPr>
          <p:nvPr>
            <p:ph idx="1"/>
          </p:nvPr>
        </p:nvSpPr>
        <p:spPr>
          <a:xfrm>
            <a:off x="457200" y="1447800"/>
            <a:ext cx="8305800" cy="4953000"/>
          </a:xfrm>
        </p:spPr>
        <p:txBody>
          <a:bodyPr>
            <a:normAutofit lnSpcReduction="10000"/>
          </a:bodyPr>
          <a:lstStyle/>
          <a:p>
            <a:r>
              <a:rPr lang="en-US" dirty="0">
                <a:latin typeface="Times New Roman" panose="02020603050405020304" pitchFamily="18" charset="0"/>
                <a:cs typeface="Times New Roman" panose="02020603050405020304" pitchFamily="18" charset="0"/>
              </a:rPr>
              <a:t>If the input stream is sterile (</a:t>
            </a:r>
            <a:r>
              <a:rPr lang="en-US" dirty="0" err="1">
                <a:latin typeface="Times New Roman" panose="02020603050405020304" pitchFamily="18" charset="0"/>
                <a:cs typeface="Times New Roman" panose="02020603050405020304" pitchFamily="18" charset="0"/>
              </a:rPr>
              <a:t>CXi</a:t>
            </a:r>
            <a:r>
              <a:rPr lang="en-US" dirty="0">
                <a:latin typeface="Times New Roman" panose="02020603050405020304" pitchFamily="18" charset="0"/>
                <a:cs typeface="Times New Roman" panose="02020603050405020304" pitchFamily="18" charset="0"/>
              </a:rPr>
              <a:t>= 0), and the cells in a CSTF are growing exponentially (</a:t>
            </a:r>
            <a:r>
              <a:rPr lang="en-US" dirty="0" err="1">
                <a:latin typeface="Times New Roman" panose="02020603050405020304" pitchFamily="18" charset="0"/>
                <a:cs typeface="Times New Roman" panose="02020603050405020304" pitchFamily="18" charset="0"/>
              </a:rPr>
              <a:t>rX</a:t>
            </a:r>
            <a:r>
              <a:rPr lang="en-US" dirty="0">
                <a:latin typeface="Times New Roman" panose="02020603050405020304" pitchFamily="18" charset="0"/>
                <a:cs typeface="Times New Roman" panose="02020603050405020304" pitchFamily="18" charset="0"/>
              </a:rPr>
              <a:t>= µ CX),</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D is known as dilution rate and is equal to the reciprocal of the residence time (</a:t>
            </a:r>
            <a:r>
              <a:rPr lang="en-US" dirty="0" err="1">
                <a:latin typeface="Times New Roman" panose="02020603050405020304" pitchFamily="18" charset="0"/>
                <a:cs typeface="Times New Roman" panose="02020603050405020304" pitchFamily="18" charset="0"/>
              </a:rPr>
              <a:t>τm</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Therefore, for the steady-state CSTF with sterile feed, the specific growth rate is equal to the dilution rate.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other words, the specific growth rate of a microorganism can be controlled by changing the medium flow rate.</a:t>
            </a:r>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60</a:t>
            </a:fld>
            <a:endParaRPr lang="en-US">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78" y="2694192"/>
            <a:ext cx="1981200"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794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Times New Roman" panose="02020603050405020304" pitchFamily="18" charset="0"/>
                <a:cs typeface="Times New Roman" panose="02020603050405020304" pitchFamily="18" charset="0"/>
              </a:rPr>
              <a:t>Continuous stirred tank Fermenter</a:t>
            </a:r>
            <a:endParaRPr lang="en-US" dirty="0"/>
          </a:p>
        </p:txBody>
      </p:sp>
      <p:sp>
        <p:nvSpPr>
          <p:cNvPr id="3" name="Content Placeholder 2"/>
          <p:cNvSpPr>
            <a:spLocks noGrp="1"/>
          </p:cNvSpPr>
          <p:nvPr>
            <p:ph idx="1"/>
          </p:nvPr>
        </p:nvSpPr>
        <p:spPr/>
        <p:txBody>
          <a:bodyPr/>
          <a:lstStyle/>
          <a:p>
            <a:r>
              <a:rPr lang="en-US" dirty="0"/>
              <a:t>If the growth rate can be expressed by Monod equation, </a:t>
            </a:r>
            <a:r>
              <a:rPr lang="en-US" dirty="0" smtClean="0"/>
              <a:t>then</a:t>
            </a:r>
          </a:p>
          <a:p>
            <a:endParaRPr lang="en-US" dirty="0" smtClean="0"/>
          </a:p>
          <a:p>
            <a:endParaRPr lang="en-US" dirty="0"/>
          </a:p>
          <a:p>
            <a:r>
              <a:rPr lang="en-US" dirty="0"/>
              <a:t>From the above </a:t>
            </a:r>
            <a:r>
              <a:rPr lang="en-US" dirty="0" smtClean="0"/>
              <a:t>Eq. CS </a:t>
            </a:r>
            <a:r>
              <a:rPr lang="en-US" dirty="0"/>
              <a:t>can be calculated with a known residence time and the Monod kinetic parameters as</a:t>
            </a:r>
            <a:r>
              <a:rPr lang="en-US" dirty="0" smtClean="0"/>
              <a:t>:</a:t>
            </a:r>
          </a:p>
          <a:p>
            <a:endParaRPr lang="en-US" dirty="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61</a:t>
            </a:fld>
            <a:endParaRPr lang="en-US">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780" y="2438400"/>
            <a:ext cx="2762020" cy="102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903" y="4800601"/>
            <a:ext cx="2739897"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6659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86700" cy="43792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500063" y="909128"/>
            <a:ext cx="7886700" cy="5186872"/>
          </a:xfrm>
        </p:spPr>
        <p:txBody>
          <a:bodyPr>
            <a:normAutofit/>
          </a:bodyPr>
          <a:lstStyle/>
          <a:p>
            <a:r>
              <a:rPr lang="en-US" dirty="0"/>
              <a:t>If the growth yield (Y</a:t>
            </a:r>
            <a:r>
              <a:rPr lang="en-US" baseline="-25000" dirty="0"/>
              <a:t>X/S</a:t>
            </a:r>
            <a:r>
              <a:rPr lang="en-US" dirty="0"/>
              <a:t>) is constant, then </a:t>
            </a:r>
            <a:endParaRPr lang="en-US" dirty="0" smtClean="0"/>
          </a:p>
          <a:p>
            <a:pPr marL="0" indent="0">
              <a:buNone/>
            </a:pPr>
            <a:endParaRPr lang="en-US" dirty="0" smtClean="0"/>
          </a:p>
          <a:p>
            <a:r>
              <a:rPr lang="en-US" dirty="0" smtClean="0"/>
              <a:t>Substituting in the above equation</a:t>
            </a:r>
          </a:p>
          <a:p>
            <a:endParaRPr lang="en-US" dirty="0"/>
          </a:p>
          <a:p>
            <a:endParaRPr lang="en-US" dirty="0" smtClean="0"/>
          </a:p>
          <a:p>
            <a:r>
              <a:rPr lang="en-US" dirty="0" smtClean="0"/>
              <a:t>Similarly</a:t>
            </a:r>
          </a:p>
          <a:p>
            <a:endParaRPr lang="en-US" dirty="0"/>
          </a:p>
          <a:p>
            <a:endParaRPr lang="en-US" dirty="0" smtClean="0"/>
          </a:p>
          <a:p>
            <a:r>
              <a:rPr lang="en-US" dirty="0" smtClean="0"/>
              <a:t>The above equations are valid only if</a:t>
            </a:r>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62</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2686050" y="1371600"/>
            <a:ext cx="2401661" cy="609600"/>
          </a:xfrm>
          <a:prstGeom prst="rect">
            <a:avLst/>
          </a:prstGeom>
        </p:spPr>
      </p:pic>
      <p:pic>
        <p:nvPicPr>
          <p:cNvPr id="7" name="Picture 6"/>
          <p:cNvPicPr>
            <a:picLocks noChangeAspect="1"/>
          </p:cNvPicPr>
          <p:nvPr/>
        </p:nvPicPr>
        <p:blipFill>
          <a:blip r:embed="rId4"/>
          <a:stretch>
            <a:fillRect/>
          </a:stretch>
        </p:blipFill>
        <p:spPr>
          <a:xfrm>
            <a:off x="2686050" y="2438400"/>
            <a:ext cx="3105150" cy="1143000"/>
          </a:xfrm>
          <a:prstGeom prst="rect">
            <a:avLst/>
          </a:prstGeom>
        </p:spPr>
      </p:pic>
      <p:pic>
        <p:nvPicPr>
          <p:cNvPr id="8" name="Picture 7"/>
          <p:cNvPicPr>
            <a:picLocks noChangeAspect="1"/>
          </p:cNvPicPr>
          <p:nvPr/>
        </p:nvPicPr>
        <p:blipFill>
          <a:blip r:embed="rId5"/>
          <a:stretch>
            <a:fillRect/>
          </a:stretch>
        </p:blipFill>
        <p:spPr>
          <a:xfrm>
            <a:off x="2133600" y="3962400"/>
            <a:ext cx="3657600" cy="950686"/>
          </a:xfrm>
          <a:prstGeom prst="rect">
            <a:avLst/>
          </a:prstGeom>
        </p:spPr>
      </p:pic>
      <p:pic>
        <p:nvPicPr>
          <p:cNvPr id="9" name="Picture 8"/>
          <p:cNvPicPr>
            <a:picLocks noChangeAspect="1"/>
          </p:cNvPicPr>
          <p:nvPr/>
        </p:nvPicPr>
        <p:blipFill>
          <a:blip r:embed="rId6"/>
          <a:stretch>
            <a:fillRect/>
          </a:stretch>
        </p:blipFill>
        <p:spPr>
          <a:xfrm>
            <a:off x="6248400" y="5029201"/>
            <a:ext cx="1695450" cy="457200"/>
          </a:xfrm>
          <a:prstGeom prst="rect">
            <a:avLst/>
          </a:prstGeom>
        </p:spPr>
      </p:pic>
    </p:spTree>
    <p:extLst>
      <p:ext uri="{BB962C8B-B14F-4D97-AF65-F5344CB8AC3E}">
        <p14:creationId xmlns:p14="http://schemas.microsoft.com/office/powerpoint/2010/main" val="641925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56" y="228601"/>
            <a:ext cx="7886700" cy="990600"/>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Evaluation of monod Kinetic parameters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9262" y="1600200"/>
            <a:ext cx="8466137" cy="4800600"/>
          </a:xfrm>
        </p:spPr>
        <p:txBody>
          <a:bodyPr>
            <a:normAutofit/>
          </a:bodyPr>
          <a:lstStyle/>
          <a:p>
            <a:endParaRPr lang="en-US" dirty="0" smtClean="0"/>
          </a:p>
          <a:p>
            <a:endParaRPr lang="en-US" dirty="0" smtClean="0"/>
          </a:p>
          <a:p>
            <a:r>
              <a:rPr lang="en-US" dirty="0"/>
              <a:t>By measuring the steady-state substrate concentration at various flow rates, various kinetic models can be tested and the value of the kinetic parameters can be estimated</a:t>
            </a:r>
            <a:r>
              <a:rPr lang="en-US" dirty="0" smtClean="0"/>
              <a:t>.</a:t>
            </a:r>
          </a:p>
          <a:p>
            <a:r>
              <a:rPr lang="en-US" dirty="0"/>
              <a:t>By rearranging the above Eq., a linear relationship can be obtained as </a:t>
            </a:r>
            <a:r>
              <a:rPr lang="en-US" dirty="0" smtClean="0"/>
              <a:t>follows</a:t>
            </a:r>
          </a:p>
          <a:p>
            <a:endParaRPr lang="en-US" dirty="0" smtClean="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63</a:t>
            </a:fld>
            <a:endParaRPr lang="en-US">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335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53340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238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Times New Roman" panose="02020603050405020304" pitchFamily="18" charset="0"/>
                <a:cs typeface="Times New Roman" panose="02020603050405020304" pitchFamily="18" charset="0"/>
              </a:rPr>
              <a:t>Evaluation of monod Kinetic parameters</a:t>
            </a:r>
            <a:endParaRPr lang="en-US" dirty="0"/>
          </a:p>
        </p:txBody>
      </p:sp>
      <p:sp>
        <p:nvSpPr>
          <p:cNvPr id="3" name="Content Placeholder 2"/>
          <p:cNvSpPr>
            <a:spLocks noGrp="1"/>
          </p:cNvSpPr>
          <p:nvPr>
            <p:ph idx="1"/>
          </p:nvPr>
        </p:nvSpPr>
        <p:spPr/>
        <p:txBody>
          <a:bodyPr/>
          <a:lstStyle/>
          <a:p>
            <a:r>
              <a:rPr lang="en-US" dirty="0"/>
              <a:t>If a certain microorganism follows Monod kinetics, the plot of </a:t>
            </a:r>
            <a:r>
              <a:rPr lang="en-US" dirty="0" smtClean="0"/>
              <a:t>1/µ versus </a:t>
            </a:r>
            <a:r>
              <a:rPr lang="en-US" dirty="0"/>
              <a:t>1/CS yields the values of µmax and KS by reading the intercept and the slope of the straight line</a:t>
            </a:r>
            <a:r>
              <a:rPr lang="en-US" dirty="0" smtClean="0"/>
              <a:t>.</a:t>
            </a:r>
          </a:p>
          <a:p>
            <a:r>
              <a:rPr lang="en-US" dirty="0"/>
              <a:t>The equality of the specific growth rate and the dilution rate of the steady-state CSTF can be rearranged to </a:t>
            </a:r>
            <a:r>
              <a:rPr lang="en-US" dirty="0" smtClean="0"/>
              <a:t>give also </a:t>
            </a:r>
            <a:r>
              <a:rPr lang="en-US" dirty="0"/>
              <a:t>the following linear relationships, which can be employed instead,</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64</a:t>
            </a:fld>
            <a:endParaRPr lang="en-US">
              <a:solidFill>
                <a:prstClr val="black">
                  <a:tint val="7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257800"/>
            <a:ext cx="1427163"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0499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93" y="130630"/>
            <a:ext cx="7886700" cy="756783"/>
          </a:xfrm>
        </p:spPr>
        <p:txBody>
          <a:bodyPr/>
          <a:lstStyle/>
          <a:p>
            <a:r>
              <a:rPr lang="en-US" dirty="0" smtClean="0"/>
              <a:t>Example 1</a:t>
            </a:r>
            <a:endParaRPr lang="en-US" dirty="0"/>
          </a:p>
        </p:txBody>
      </p:sp>
      <p:sp>
        <p:nvSpPr>
          <p:cNvPr id="3" name="Content Placeholder 2"/>
          <p:cNvSpPr>
            <a:spLocks noGrp="1"/>
          </p:cNvSpPr>
          <p:nvPr>
            <p:ph idx="1"/>
          </p:nvPr>
        </p:nvSpPr>
        <p:spPr>
          <a:xfrm>
            <a:off x="381000" y="1066800"/>
            <a:ext cx="8134350" cy="5486399"/>
          </a:xfrm>
        </p:spPr>
        <p:txBody>
          <a:bodyPr>
            <a:normAutofit/>
          </a:bodyPr>
          <a:lstStyle/>
          <a:p>
            <a:r>
              <a:rPr lang="en-US" sz="2000" dirty="0"/>
              <a:t>A chemostat study was performed with yeast. The medium flow rate was varied and the steady-state concentration of cells and glucose in the fermenter were measured and recorded. The inlet concentration of glucose was set at 100 g/L. The volume of the fermenter contents was 500 </a:t>
            </a:r>
            <a:r>
              <a:rPr lang="en-US" sz="2000" dirty="0" err="1"/>
              <a:t>mL.</a:t>
            </a:r>
            <a:r>
              <a:rPr lang="en-US" sz="2000" dirty="0"/>
              <a:t> The inlet stream was sterile. </a:t>
            </a:r>
          </a:p>
        </p:txBody>
      </p:sp>
      <p:sp>
        <p:nvSpPr>
          <p:cNvPr id="4" name="Date Placeholder 3"/>
          <p:cNvSpPr>
            <a:spLocks noGrp="1"/>
          </p:cNvSpPr>
          <p:nvPr>
            <p:ph type="dt" sz="half" idx="10"/>
          </p:nvPr>
        </p:nvSpPr>
        <p:spPr/>
        <p:txBody>
          <a:bodyPr/>
          <a:lstStyle/>
          <a:p>
            <a:fld id="{0B7A5684-4F19-4649-84D4-CB515DB8A68C}" type="datetime1">
              <a:rPr lang="en-US" smtClean="0">
                <a:solidFill>
                  <a:prstClr val="black">
                    <a:tint val="75000"/>
                  </a:prstClr>
                </a:solidFill>
              </a:r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65</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1981200" y="2590800"/>
            <a:ext cx="4800600" cy="2133600"/>
          </a:xfrm>
          <a:prstGeom prst="rect">
            <a:avLst/>
          </a:prstGeom>
        </p:spPr>
      </p:pic>
      <p:sp>
        <p:nvSpPr>
          <p:cNvPr id="7" name="Rectangle 6"/>
          <p:cNvSpPr/>
          <p:nvPr/>
        </p:nvSpPr>
        <p:spPr>
          <a:xfrm>
            <a:off x="1066800" y="4929187"/>
            <a:ext cx="7448550" cy="1015663"/>
          </a:xfrm>
          <a:prstGeom prst="rect">
            <a:avLst/>
          </a:prstGeom>
        </p:spPr>
        <p:txBody>
          <a:bodyPr wrap="square">
            <a:spAutoFit/>
          </a:bodyPr>
          <a:lstStyle/>
          <a:p>
            <a:r>
              <a:rPr lang="en-US" dirty="0" smtClean="0"/>
              <a:t>a. </a:t>
            </a:r>
            <a:r>
              <a:rPr lang="en-US" sz="2000" dirty="0" smtClean="0"/>
              <a:t>Find </a:t>
            </a:r>
            <a:r>
              <a:rPr lang="en-US" sz="2000" dirty="0"/>
              <a:t>the rate equation for cell growth. </a:t>
            </a:r>
            <a:endParaRPr lang="en-US" sz="2000" dirty="0" smtClean="0"/>
          </a:p>
          <a:p>
            <a:r>
              <a:rPr lang="en-US" sz="2000" dirty="0" smtClean="0"/>
              <a:t>b. What </a:t>
            </a:r>
            <a:r>
              <a:rPr lang="en-US" sz="2000" dirty="0"/>
              <a:t>should be the range of the flow rate to prevent washout of the cells? </a:t>
            </a:r>
          </a:p>
        </p:txBody>
      </p:sp>
    </p:spTree>
    <p:extLst>
      <p:ext uri="{BB962C8B-B14F-4D97-AF65-F5344CB8AC3E}">
        <p14:creationId xmlns:p14="http://schemas.microsoft.com/office/powerpoint/2010/main" val="15567050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66</a:t>
            </a:fld>
            <a:endParaRPr lang="en-US">
              <a:solidFill>
                <a:prstClr val="black">
                  <a:tint val="75000"/>
                </a:prstClr>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57534"/>
            <a:ext cx="8001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648200" y="2286000"/>
            <a:ext cx="4419600" cy="2714625"/>
          </a:xfrm>
          <a:prstGeom prst="rect">
            <a:avLst/>
          </a:prstGeom>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2533934"/>
            <a:ext cx="3647363" cy="118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64805"/>
            <a:ext cx="1453771" cy="94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622" y="4212429"/>
            <a:ext cx="1543050"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334000"/>
            <a:ext cx="7467600" cy="112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6431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67</a:t>
            </a:fld>
            <a:endParaRPr lang="en-US">
              <a:solidFill>
                <a:prstClr val="black">
                  <a:tint val="75000"/>
                </a:prstClr>
              </a:solidFill>
            </a:endParaRPr>
          </a:p>
        </p:txBody>
      </p:sp>
      <p:sp>
        <p:nvSpPr>
          <p:cNvPr id="4" name="Rectangle 3"/>
          <p:cNvSpPr/>
          <p:nvPr/>
        </p:nvSpPr>
        <p:spPr>
          <a:xfrm>
            <a:off x="533400" y="533400"/>
            <a:ext cx="7981950" cy="923330"/>
          </a:xfrm>
          <a:prstGeom prst="rect">
            <a:avLst/>
          </a:prstGeom>
        </p:spPr>
        <p:txBody>
          <a:bodyPr wrap="square">
            <a:spAutoFit/>
          </a:bodyPr>
          <a:lstStyle/>
          <a:p>
            <a:r>
              <a:rPr lang="en-US" dirty="0"/>
              <a:t> </a:t>
            </a:r>
            <a:r>
              <a:rPr lang="en-US" dirty="0" smtClean="0"/>
              <a:t>b. To </a:t>
            </a:r>
            <a:r>
              <a:rPr lang="en-US" dirty="0"/>
              <a:t>prevent washout of the cells, the cell concentration should be maintained so that it will be greater than </a:t>
            </a:r>
            <a:r>
              <a:rPr lang="en-US" dirty="0" smtClean="0"/>
              <a:t>zero. Which means  M   &gt; D=F/V . The range of the flow rate to prevent washout of the cells must be controlled to do that</a:t>
            </a:r>
            <a:endParaRPr lang="en-US" dirty="0"/>
          </a:p>
        </p:txBody>
      </p:sp>
      <p:pic>
        <p:nvPicPr>
          <p:cNvPr id="5" name="Picture 4"/>
          <p:cNvPicPr>
            <a:picLocks noChangeAspect="1"/>
          </p:cNvPicPr>
          <p:nvPr/>
        </p:nvPicPr>
        <p:blipFill>
          <a:blip r:embed="rId3"/>
          <a:stretch>
            <a:fillRect/>
          </a:stretch>
        </p:blipFill>
        <p:spPr>
          <a:xfrm>
            <a:off x="1066800" y="1752600"/>
            <a:ext cx="7010400" cy="3352799"/>
          </a:xfrm>
          <a:prstGeom prst="rect">
            <a:avLst/>
          </a:prstGeom>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59976"/>
            <a:ext cx="381000" cy="31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0215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68</a:t>
            </a:fld>
            <a:endParaRPr lang="en-US" dirty="0">
              <a:solidFill>
                <a:prstClr val="black">
                  <a:tint val="75000"/>
                </a:prstClr>
              </a:solidFill>
            </a:endParaRPr>
          </a:p>
        </p:txBody>
      </p:sp>
      <p:sp>
        <p:nvSpPr>
          <p:cNvPr id="4" name="TextBox 3"/>
          <p:cNvSpPr txBox="1"/>
          <p:nvPr/>
        </p:nvSpPr>
        <p:spPr>
          <a:xfrm>
            <a:off x="599364" y="357089"/>
            <a:ext cx="3589765" cy="523220"/>
          </a:xfrm>
          <a:prstGeom prst="rect">
            <a:avLst/>
          </a:prstGeom>
          <a:noFill/>
        </p:spPr>
        <p:txBody>
          <a:bodyPr wrap="none" rtlCol="0">
            <a:spAutoFit/>
          </a:bodyPr>
          <a:lstStyle/>
          <a:p>
            <a:r>
              <a:rPr lang="en-US" sz="2800" b="1" dirty="0" smtClean="0"/>
              <a:t>Alternative fermenters</a:t>
            </a:r>
            <a:endParaRPr lang="en-US" sz="2800" b="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4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618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69</a:t>
            </a:fld>
            <a:endParaRPr lang="en-US" dirty="0">
              <a:solidFill>
                <a:prstClr val="black">
                  <a:tint val="75000"/>
                </a:prstClr>
              </a:solidFill>
            </a:endParaRPr>
          </a:p>
        </p:txBody>
      </p:sp>
      <p:sp>
        <p:nvSpPr>
          <p:cNvPr id="4" name="Rectangle 3"/>
          <p:cNvSpPr/>
          <p:nvPr/>
        </p:nvSpPr>
        <p:spPr>
          <a:xfrm>
            <a:off x="609600" y="381000"/>
            <a:ext cx="3577711" cy="523220"/>
          </a:xfrm>
          <a:prstGeom prst="rect">
            <a:avLst/>
          </a:prstGeom>
        </p:spPr>
        <p:txBody>
          <a:bodyPr wrap="none">
            <a:spAutoFit/>
          </a:bodyPr>
          <a:lstStyle/>
          <a:p>
            <a:pPr lvl="0"/>
            <a:r>
              <a:rPr lang="en-US" sz="2800" b="1" dirty="0">
                <a:solidFill>
                  <a:prstClr val="black"/>
                </a:solidFill>
              </a:rPr>
              <a:t>Alternative fermenters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04221"/>
            <a:ext cx="8305799" cy="5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1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7</a:t>
            </a:fld>
            <a:endParaRPr lang="en-US" dirty="0">
              <a:solidFill>
                <a:prstClr val="black">
                  <a:tint val="75000"/>
                </a:prstClr>
              </a:solidFill>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3200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18" y="3657600"/>
            <a:ext cx="3072581"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57600"/>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461" y="1037303"/>
            <a:ext cx="2895139" cy="193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462" y="381000"/>
            <a:ext cx="4464670" cy="461665"/>
          </a:xfrm>
          <a:prstGeom prst="rect">
            <a:avLst/>
          </a:prstGeom>
          <a:noFill/>
        </p:spPr>
        <p:txBody>
          <a:bodyPr wrap="square" rtlCol="0">
            <a:spAutoFit/>
          </a:bodyPr>
          <a:lstStyle/>
          <a:p>
            <a:r>
              <a:rPr lang="en-US" sz="2400" b="1" dirty="0" smtClean="0"/>
              <a:t>Approach to modelling growth</a:t>
            </a:r>
            <a:endParaRPr lang="en-US" sz="2400" b="1" dirty="0"/>
          </a:p>
        </p:txBody>
      </p:sp>
    </p:spTree>
    <p:extLst>
      <p:ext uri="{BB962C8B-B14F-4D97-AF65-F5344CB8AC3E}">
        <p14:creationId xmlns:p14="http://schemas.microsoft.com/office/powerpoint/2010/main" val="34550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B294-0C5F-4B41-9D02-6C1E67DDAB07}"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8</a:t>
            </a:fld>
            <a:endParaRPr lang="en-US" dirty="0">
              <a:solidFill>
                <a:prstClr val="black">
                  <a:tint val="75000"/>
                </a:prst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3352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990600"/>
            <a:ext cx="3048001"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349045"/>
            <a:ext cx="5479026" cy="461665"/>
          </a:xfrm>
          <a:prstGeom prst="rect">
            <a:avLst/>
          </a:prstGeom>
          <a:noFill/>
        </p:spPr>
        <p:txBody>
          <a:bodyPr wrap="square" rtlCol="0">
            <a:spAutoFit/>
          </a:bodyPr>
          <a:lstStyle/>
          <a:p>
            <a:r>
              <a:rPr lang="en-US" sz="2400" b="1" dirty="0"/>
              <a:t>Approach to modelling growth</a:t>
            </a:r>
          </a:p>
        </p:txBody>
      </p:sp>
    </p:spTree>
    <p:extLst>
      <p:ext uri="{BB962C8B-B14F-4D97-AF65-F5344CB8AC3E}">
        <p14:creationId xmlns:p14="http://schemas.microsoft.com/office/powerpoint/2010/main" val="281666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848228" y="469233"/>
            <a:ext cx="7390397" cy="5534526"/>
          </a:xfrm>
          <a:prstGeom prst="rect">
            <a:avLst/>
          </a:prstGeom>
        </p:spPr>
      </p:pic>
      <p:sp>
        <p:nvSpPr>
          <p:cNvPr id="2" name="Date Placeholder 1"/>
          <p:cNvSpPr>
            <a:spLocks noGrp="1"/>
          </p:cNvSpPr>
          <p:nvPr>
            <p:ph type="dt" sz="half" idx="10"/>
          </p:nvPr>
        </p:nvSpPr>
        <p:spPr/>
        <p:txBody>
          <a:bodyPr/>
          <a:lstStyle/>
          <a:p>
            <a:fld id="{874671F7-0775-40BE-97E4-06C2FB315DCF}" type="datetime1">
              <a:rPr lang="en-US" smtClean="0">
                <a:solidFill>
                  <a:prstClr val="black">
                    <a:tint val="75000"/>
                  </a:prstClr>
                </a:solidFill>
              </a:rPr>
              <a:t>5/2/2020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03411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6260</TotalTime>
  <Words>3058</Words>
  <Application>Microsoft Office PowerPoint</Application>
  <PresentationFormat>On-screen Show (4:3)</PresentationFormat>
  <Paragraphs>574</Paragraphs>
  <Slides>69</Slides>
  <Notes>20</Notes>
  <HiddenSlides>0</HiddenSlides>
  <MMClips>0</MMClips>
  <ScaleCrop>false</ScaleCrop>
  <HeadingPairs>
    <vt:vector size="6" baseType="variant">
      <vt:variant>
        <vt:lpstr>Theme</vt:lpstr>
      </vt:variant>
      <vt:variant>
        <vt:i4>14</vt:i4>
      </vt:variant>
      <vt:variant>
        <vt:lpstr>Embedded OLE Servers</vt:lpstr>
      </vt:variant>
      <vt:variant>
        <vt:i4>3</vt:i4>
      </vt:variant>
      <vt:variant>
        <vt:lpstr>Slide Titles</vt:lpstr>
      </vt:variant>
      <vt:variant>
        <vt:i4>69</vt:i4>
      </vt:variant>
    </vt:vector>
  </HeadingPairs>
  <TitlesOfParts>
    <vt:vector size="86" baseType="lpstr">
      <vt:lpstr>1_Office Theme</vt:lpstr>
      <vt:lpstr>Office Theme</vt:lpstr>
      <vt:lpstr>2_Office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CorelDRAW</vt:lpstr>
      <vt:lpstr>JANDEL SIGMAPLOT GRAPHIC</vt:lpstr>
      <vt:lpstr>Drawing</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Modelling cell growth</vt:lpstr>
      <vt:lpstr>PowerPoint Presentation</vt:lpstr>
      <vt:lpstr>Growth cycle for batch cultivation</vt:lpstr>
      <vt:lpstr>Phase of growth</vt:lpstr>
      <vt:lpstr>Lag phase</vt:lpstr>
      <vt:lpstr>PowerPoint Presentation</vt:lpstr>
      <vt:lpstr>Lag phase</vt:lpstr>
      <vt:lpstr>  Exponential phase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Stationary phase </vt:lpstr>
      <vt:lpstr>Death phase</vt:lpstr>
      <vt:lpstr>PowerPoint Presentation</vt:lpstr>
      <vt:lpstr>Factors affecting the specific growth rate</vt:lpstr>
      <vt:lpstr>PowerPoint Presentation</vt:lpstr>
      <vt:lpstr>Monod Equation</vt:lpstr>
      <vt:lpstr>PowerPoint Presentation</vt:lpstr>
      <vt:lpstr>PowerPoint Presentation</vt:lpstr>
      <vt:lpstr>Monod Equation</vt:lpstr>
      <vt:lpstr>PowerPoint Presentation</vt:lpstr>
      <vt:lpstr>PowerPoint Presentation</vt:lpstr>
      <vt:lpstr>Product concentration</vt:lpstr>
      <vt:lpstr>Other condition</vt:lpstr>
      <vt:lpstr>Continuous culture</vt:lpstr>
      <vt:lpstr>PowerPoint Presentation</vt:lpstr>
      <vt:lpstr>PowerPoint Presentation</vt:lpstr>
      <vt:lpstr>Dilution rate</vt:lpstr>
      <vt:lpstr>PowerPoint Presentation</vt:lpstr>
      <vt:lpstr>PowerPoint Presentation</vt:lpstr>
      <vt:lpstr>Continuous culture</vt:lpstr>
      <vt:lpstr>PowerPoint Presentation</vt:lpstr>
      <vt:lpstr>PowerPoint Presentation</vt:lpstr>
      <vt:lpstr>PowerPoint Presentation</vt:lpstr>
      <vt:lpstr>Batch or plug flow reactor</vt:lpstr>
      <vt:lpstr>Batch or plug flow reactor</vt:lpstr>
      <vt:lpstr>PowerPoint Presentation</vt:lpstr>
      <vt:lpstr>Batch or plug flow reactor</vt:lpstr>
      <vt:lpstr>Batch or plug flow reactor</vt:lpstr>
      <vt:lpstr>Batch or plug flow reactor</vt:lpstr>
      <vt:lpstr>Batch or plug flow reactor</vt:lpstr>
      <vt:lpstr>Batch or plug flow reactor</vt:lpstr>
      <vt:lpstr>Batch or plug flow reactor</vt:lpstr>
      <vt:lpstr>Continuous stirred tank Fermenter</vt:lpstr>
      <vt:lpstr>Continuous stirred tank Fermenter</vt:lpstr>
      <vt:lpstr>Continuous stirred tank Fermenter</vt:lpstr>
      <vt:lpstr>Continuous stirred tank Fermenter</vt:lpstr>
      <vt:lpstr>Continuous stirred tank Fermenter</vt:lpstr>
      <vt:lpstr>Cont.</vt:lpstr>
      <vt:lpstr>Evaluation of monod Kinetic parameters</vt:lpstr>
      <vt:lpstr>Evaluation of monod Kinetic parameters</vt:lpstr>
      <vt:lpstr>Example 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tesfish</dc:creator>
  <cp:lastModifiedBy>User</cp:lastModifiedBy>
  <cp:revision>225</cp:revision>
  <cp:lastPrinted>2017-04-24T14:32:10Z</cp:lastPrinted>
  <dcterms:created xsi:type="dcterms:W3CDTF">2016-04-13T06:18:55Z</dcterms:created>
  <dcterms:modified xsi:type="dcterms:W3CDTF">2020-05-02T10:06:30Z</dcterms:modified>
</cp:coreProperties>
</file>