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1"/>
  </p:notesMasterIdLst>
  <p:sldIdLst>
    <p:sldId id="284" r:id="rId2"/>
    <p:sldId id="285" r:id="rId3"/>
    <p:sldId id="286" r:id="rId4"/>
    <p:sldId id="287" r:id="rId5"/>
    <p:sldId id="291" r:id="rId6"/>
    <p:sldId id="288" r:id="rId7"/>
    <p:sldId id="290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4" r:id="rId32"/>
    <p:sldId id="307" r:id="rId33"/>
    <p:sldId id="308" r:id="rId34"/>
    <p:sldId id="309" r:id="rId35"/>
    <p:sldId id="310" r:id="rId36"/>
    <p:sldId id="311" r:id="rId37"/>
    <p:sldId id="313" r:id="rId38"/>
    <p:sldId id="312" r:id="rId39"/>
    <p:sldId id="31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14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318" autoAdjust="0"/>
  </p:normalViewPr>
  <p:slideViewPr>
    <p:cSldViewPr>
      <p:cViewPr varScale="1">
        <p:scale>
          <a:sx n="75" d="100"/>
          <a:sy n="75" d="100"/>
        </p:scale>
        <p:origin x="102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AC0F2-1862-47AC-8BB1-C4D4A608D51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578C0-2609-4B44-BBAF-66A5DD5AD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578C0-2609-4B44-BBAF-66A5DD5AD45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D85620D-7DAB-44DB-B1F4-26FAC7091782}" type="datetime1">
              <a:rPr lang="en-US" smtClean="0"/>
              <a:t>5/6/2019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142B259-D1CC-4874-AF56-C542790DB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B857-8836-4CA3-A92C-E6F5DF26EBF6}" type="datetime1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8C3C-B32F-40D7-86C2-B19458409C98}" type="datetime1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37F47-9FA3-4354-BBBD-B8B8A55CB220}" type="datetime1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E86943B-5D5E-4102-9B2D-2AF07DCDC369}" type="datetime1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142B259-D1CC-4874-AF56-C542790DB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7D722-9E66-488C-BBD3-CA145EA353C9}" type="datetime1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E3509-1821-4E06-8D12-6710CCED89B8}" type="datetime1">
              <a:rPr lang="en-US" smtClean="0"/>
              <a:t>5/6/2019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4772-DECA-44B4-8FC4-0FDBBA57EFE1}" type="datetime1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5038-3467-429F-8D11-0106F1BC16D6}" type="datetime1">
              <a:rPr lang="en-US" smtClean="0"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D1EB-89E5-4724-994B-2EE51A489D45}" type="datetime1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8D97-886D-4BFD-912D-94BA1299F102}" type="datetime1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773868-3BC4-44F3-8007-86D1AAEAC074}" type="datetime1">
              <a:rPr lang="en-US" smtClean="0"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fr-FR"/>
              <a:t>takele.beyene@aau.edu.et    AAU-CVM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42B259-D1CC-4874-AF56-C542790DB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686800" cy="16002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Mineral poisoning</a:t>
            </a:r>
            <a:br>
              <a:rPr lang="en-US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4000" b="1" dirty="0">
                <a:solidFill>
                  <a:srgbClr val="FF0000"/>
                </a:solidFill>
              </a:rPr>
              <a:t>Inorganic Chemicals</a:t>
            </a:r>
            <a:endParaRPr lang="en-GB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7EE845-ACD8-4E86-A42C-219E83BDC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Poisoning…cont’d </a:t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 of Action</a:t>
            </a:r>
            <a:endParaRPr lang="en-US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686800" cy="51054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>
                <a:solidFill>
                  <a:srgbClr val="FF0000"/>
                </a:solidFill>
              </a:rPr>
              <a:t>Trivalent arsenicals: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>
                <a:solidFill>
                  <a:srgbClr val="0070C0"/>
                </a:solidFill>
              </a:rPr>
              <a:t>Inhibit  cellular respiration. </a:t>
            </a: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bind to </a:t>
            </a:r>
            <a:r>
              <a:rPr lang="en-US" dirty="0" err="1">
                <a:solidFill>
                  <a:schemeClr val="tx1"/>
                </a:solidFill>
              </a:rPr>
              <a:t>sulfhydryl</a:t>
            </a:r>
            <a:r>
              <a:rPr lang="en-US" dirty="0">
                <a:solidFill>
                  <a:schemeClr val="tx1"/>
                </a:solidFill>
              </a:rPr>
              <a:t> compounds, especially </a:t>
            </a:r>
            <a:r>
              <a:rPr lang="en-US" dirty="0" err="1">
                <a:solidFill>
                  <a:schemeClr val="tx1"/>
                </a:solidFill>
              </a:rPr>
              <a:t>lipoic</a:t>
            </a:r>
            <a:r>
              <a:rPr lang="en-US" dirty="0">
                <a:solidFill>
                  <a:schemeClr val="tx1"/>
                </a:solidFill>
              </a:rPr>
              <a:t> acid and -</a:t>
            </a:r>
            <a:r>
              <a:rPr lang="en-US" dirty="0" err="1">
                <a:solidFill>
                  <a:schemeClr val="tx1"/>
                </a:solidFill>
              </a:rPr>
              <a:t>ketooxidases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lvl="1" algn="just"/>
            <a:r>
              <a:rPr lang="en-US" dirty="0" err="1">
                <a:solidFill>
                  <a:schemeClr val="tx1"/>
                </a:solidFill>
              </a:rPr>
              <a:t>Lipoic</a:t>
            </a:r>
            <a:r>
              <a:rPr lang="en-US" dirty="0">
                <a:solidFill>
                  <a:schemeClr val="tx1"/>
                </a:solidFill>
              </a:rPr>
              <a:t> acid, a tissue respiratory enzyme cofactor, plays an important role in the TCA cycle. </a:t>
            </a: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Tissues with high oxidative energy requirements such as actively dividing cells of the intestinal epithelium, epidermis, kidney, liver, skin, and lung are most affected.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>
                <a:solidFill>
                  <a:schemeClr val="tx1"/>
                </a:solidFill>
              </a:rPr>
              <a:t>also </a:t>
            </a:r>
            <a:r>
              <a:rPr lang="en-US" dirty="0">
                <a:solidFill>
                  <a:srgbClr val="0070C0"/>
                </a:solidFill>
              </a:rPr>
              <a:t>affects capillary integrity</a:t>
            </a:r>
            <a:r>
              <a:rPr lang="en-US" dirty="0">
                <a:solidFill>
                  <a:schemeClr val="tx1"/>
                </a:solidFill>
              </a:rPr>
              <a:t> by an unknown mechanism. </a:t>
            </a: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The capillary system of the GIT is most affected. </a:t>
            </a:r>
            <a:r>
              <a:rPr lang="en-US" dirty="0">
                <a:solidFill>
                  <a:srgbClr val="FF0000"/>
                </a:solidFill>
              </a:rPr>
              <a:t>Capillary dilatation </a:t>
            </a:r>
            <a:r>
              <a:rPr lang="en-US" dirty="0">
                <a:solidFill>
                  <a:schemeClr val="tx1"/>
                </a:solidFill>
              </a:rPr>
              <a:t>is followed by transudation of plasma into the GIT, resulting in </a:t>
            </a:r>
            <a:r>
              <a:rPr lang="en-US" dirty="0" err="1">
                <a:solidFill>
                  <a:srgbClr val="00B050"/>
                </a:solidFill>
              </a:rPr>
              <a:t>submucosal</a:t>
            </a:r>
            <a:r>
              <a:rPr lang="en-US" dirty="0">
                <a:solidFill>
                  <a:srgbClr val="00B050"/>
                </a:solidFill>
              </a:rPr>
              <a:t> congestion and edema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err="1">
                <a:solidFill>
                  <a:srgbClr val="FF0000"/>
                </a:solidFill>
              </a:rPr>
              <a:t>Pentavalent</a:t>
            </a:r>
            <a:r>
              <a:rPr lang="en-US" dirty="0">
                <a:solidFill>
                  <a:srgbClr val="FF0000"/>
                </a:solidFill>
              </a:rPr>
              <a:t> inorganic arsenicals:</a:t>
            </a:r>
          </a:p>
          <a:p>
            <a:pPr lvl="1">
              <a:buFont typeface="Wingdings" pitchFamily="2" charset="2"/>
              <a:buChar char="q"/>
            </a:pPr>
            <a:r>
              <a:rPr lang="en-US" dirty="0">
                <a:solidFill>
                  <a:schemeClr val="tx1"/>
                </a:solidFill>
              </a:rPr>
              <a:t>substitute for phosphate in oxidative </a:t>
            </a:r>
            <a:r>
              <a:rPr lang="en-US" dirty="0" err="1">
                <a:solidFill>
                  <a:schemeClr val="tx1"/>
                </a:solidFill>
              </a:rPr>
              <a:t>phosphorylation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Uncoupling of oxidative </a:t>
            </a:r>
            <a:r>
              <a:rPr lang="en-US" dirty="0" err="1">
                <a:solidFill>
                  <a:schemeClr val="tx1"/>
                </a:solidFill>
              </a:rPr>
              <a:t>phosphorylation</a:t>
            </a:r>
            <a:r>
              <a:rPr lang="en-US" dirty="0">
                <a:solidFill>
                  <a:schemeClr val="tx1"/>
                </a:solidFill>
              </a:rPr>
              <a:t> produces a cellular energy deficit</a:t>
            </a:r>
          </a:p>
          <a:p>
            <a:pPr algn="just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5BFA1-CA7B-4B4F-B00E-D30F6AA07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Poisoning…cont’d </a:t>
            </a:r>
            <a:b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Toxicity and Risk Factors</a:t>
            </a:r>
            <a:endParaRPr lang="en-US" sz="2400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63296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i="1" dirty="0">
                <a:solidFill>
                  <a:srgbClr val="DC14C4"/>
                </a:solidFill>
              </a:rPr>
              <a:t>Cats </a:t>
            </a:r>
            <a:r>
              <a:rPr lang="en-US" sz="2400" i="1" dirty="0"/>
              <a:t>are the species most </a:t>
            </a:r>
            <a:r>
              <a:rPr lang="en-US" sz="2400" dirty="0"/>
              <a:t>susceptible followed by horses, cattle, sheep swine, and birds.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The ability of the inorganic As to cause toxicosis depends on valence. 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Trivalent forms are 10X more toxic than </a:t>
            </a:r>
            <a:r>
              <a:rPr lang="en-US" sz="2400" dirty="0" err="1">
                <a:solidFill>
                  <a:schemeClr val="tx1"/>
                </a:solidFill>
              </a:rPr>
              <a:t>pentavalent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endParaRPr lang="en-US" sz="2400" dirty="0"/>
          </a:p>
          <a:p>
            <a:r>
              <a:rPr lang="en-US" sz="2400" dirty="0"/>
              <a:t>Organic arsenical feed additives that are fed too long or at overdoses have caused toxicosis in swine and poultry.</a:t>
            </a:r>
          </a:p>
          <a:p>
            <a:endParaRPr lang="en-US" sz="2400" dirty="0"/>
          </a:p>
          <a:p>
            <a:r>
              <a:rPr lang="en-US" sz="2400" dirty="0"/>
              <a:t>Therapeutic use of </a:t>
            </a:r>
            <a:r>
              <a:rPr lang="en-US" sz="2400" dirty="0" err="1">
                <a:solidFill>
                  <a:srgbClr val="0070C0"/>
                </a:solidFill>
              </a:rPr>
              <a:t>thiacetarsamide</a:t>
            </a:r>
            <a:r>
              <a:rPr lang="en-US" sz="2400" dirty="0"/>
              <a:t> as a heartworm t/t in dogs has resulted in arsenic toxicosis.</a:t>
            </a:r>
          </a:p>
          <a:p>
            <a:pPr algn="just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4AA41-5FDB-4F2C-B507-10BDC30A7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Poisoning…cont’d </a:t>
            </a:r>
            <a:b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Signs </a:t>
            </a:r>
            <a:endParaRPr lang="en-US" sz="2400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143000"/>
            <a:ext cx="8763000" cy="5486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i="1" dirty="0"/>
              <a:t>Arsenic compounds cause severe effects in </a:t>
            </a:r>
            <a:r>
              <a:rPr lang="en-US" dirty="0"/>
              <a:t>the GIT. </a:t>
            </a:r>
          </a:p>
          <a:p>
            <a:pPr algn="just"/>
            <a:r>
              <a:rPr lang="en-US" dirty="0"/>
              <a:t>Organic/inorganic trivalent As cause </a:t>
            </a:r>
            <a:r>
              <a:rPr lang="en-US" dirty="0">
                <a:solidFill>
                  <a:srgbClr val="DC14C4"/>
                </a:solidFill>
              </a:rPr>
              <a:t>acute or </a:t>
            </a:r>
            <a:r>
              <a:rPr lang="en-US" dirty="0" err="1">
                <a:solidFill>
                  <a:srgbClr val="DC14C4"/>
                </a:solidFill>
              </a:rPr>
              <a:t>peracute</a:t>
            </a:r>
            <a:r>
              <a:rPr lang="en-US" dirty="0">
                <a:solidFill>
                  <a:srgbClr val="DC14C4"/>
                </a:solidFill>
              </a:rPr>
              <a:t> </a:t>
            </a:r>
            <a:r>
              <a:rPr lang="en-US" dirty="0"/>
              <a:t>poisoning.</a:t>
            </a:r>
          </a:p>
          <a:p>
            <a:pPr lvl="2" algn="just"/>
            <a:r>
              <a:rPr lang="en-US" dirty="0"/>
              <a:t>Vomiting, intense abdominal pain, weakness, staggering, ataxia, </a:t>
            </a:r>
            <a:r>
              <a:rPr lang="en-US" dirty="0" err="1"/>
              <a:t>recumbency</a:t>
            </a:r>
            <a:r>
              <a:rPr lang="en-US" dirty="0"/>
              <a:t>, and weak, rapid pulse with signs of shock are common. </a:t>
            </a:r>
          </a:p>
          <a:p>
            <a:pPr lvl="2" algn="just"/>
            <a:r>
              <a:rPr lang="en-US" dirty="0"/>
              <a:t>Rapid onset of watery diarrhea or rumen and GI </a:t>
            </a:r>
            <a:r>
              <a:rPr lang="en-US" dirty="0" err="1"/>
              <a:t>atony</a:t>
            </a:r>
            <a:r>
              <a:rPr lang="en-US" dirty="0"/>
              <a:t> may occur. </a:t>
            </a:r>
          </a:p>
          <a:p>
            <a:pPr algn="just"/>
            <a:r>
              <a:rPr lang="en-US" dirty="0" err="1">
                <a:solidFill>
                  <a:srgbClr val="DC14C4"/>
                </a:solidFill>
              </a:rPr>
              <a:t>Subacute</a:t>
            </a:r>
            <a:r>
              <a:rPr lang="en-US" dirty="0"/>
              <a:t> poisoning occurs when affected animals survive acute arsenic poisoning and live 3 days or longer.</a:t>
            </a:r>
          </a:p>
          <a:p>
            <a:pPr lvl="1" algn="just"/>
            <a:r>
              <a:rPr lang="en-US" dirty="0"/>
              <a:t> Watery diarrhea can continue. </a:t>
            </a:r>
          </a:p>
          <a:p>
            <a:pPr algn="just"/>
            <a:r>
              <a:rPr lang="en-US" dirty="0"/>
              <a:t>Damage to the kidneys can result in </a:t>
            </a:r>
            <a:r>
              <a:rPr lang="en-US" dirty="0" err="1"/>
              <a:t>oliguria</a:t>
            </a:r>
            <a:r>
              <a:rPr lang="en-US" dirty="0"/>
              <a:t> and </a:t>
            </a:r>
            <a:r>
              <a:rPr lang="en-US" dirty="0" err="1"/>
              <a:t>proteinuria</a:t>
            </a:r>
            <a:r>
              <a:rPr lang="en-US" dirty="0"/>
              <a:t>,</a:t>
            </a:r>
          </a:p>
          <a:p>
            <a:pPr lvl="1" algn="just"/>
            <a:r>
              <a:rPr lang="en-US" dirty="0"/>
              <a:t>The resulting dehydration, acidosis, and </a:t>
            </a:r>
            <a:r>
              <a:rPr lang="en-US" dirty="0" err="1"/>
              <a:t>azotemia</a:t>
            </a:r>
            <a:r>
              <a:rPr lang="en-US" dirty="0"/>
              <a:t> may cause death.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Organic </a:t>
            </a:r>
            <a:r>
              <a:rPr lang="en-US" dirty="0" err="1"/>
              <a:t>pentavalent</a:t>
            </a:r>
            <a:r>
              <a:rPr lang="en-US" dirty="0"/>
              <a:t> arsenical feed additives (usually in swine) can cause signs within 2 to 4 days of an overdose.</a:t>
            </a:r>
          </a:p>
          <a:p>
            <a:pPr lvl="1"/>
            <a:r>
              <a:rPr lang="en-US" dirty="0"/>
              <a:t>Clinical signs:  ataxia, </a:t>
            </a:r>
            <a:r>
              <a:rPr lang="en-US" dirty="0" err="1"/>
              <a:t>incoordination</a:t>
            </a:r>
            <a:r>
              <a:rPr lang="en-US" dirty="0"/>
              <a:t>, </a:t>
            </a:r>
            <a:r>
              <a:rPr lang="en-US" dirty="0" err="1"/>
              <a:t>torticollis</a:t>
            </a:r>
            <a:r>
              <a:rPr lang="en-US" dirty="0"/>
              <a:t>, and blindness. </a:t>
            </a:r>
          </a:p>
          <a:p>
            <a:pPr lvl="1"/>
            <a:r>
              <a:rPr lang="en-US" dirty="0"/>
              <a:t>animals assume a dog-sitting position and eventually become paralyzed in lateral recumbency.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CEB25-211F-4393-B7FE-ECA22C6A4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Poisoning…cont’d </a:t>
            </a:r>
            <a:b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  <a:endParaRPr lang="en-US" sz="2800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534400" cy="5257800"/>
          </a:xfrm>
        </p:spPr>
        <p:txBody>
          <a:bodyPr>
            <a:noAutofit/>
          </a:bodyPr>
          <a:lstStyle/>
          <a:p>
            <a:endParaRPr lang="en-US" sz="2100" b="1" i="1" dirty="0"/>
          </a:p>
          <a:p>
            <a:r>
              <a:rPr lang="en-US" sz="2100" b="1" i="1" dirty="0"/>
              <a:t>Early intervention: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 b="1" i="1" dirty="0"/>
              <a:t>gastrointestinal </a:t>
            </a:r>
            <a:r>
              <a:rPr lang="en-US" sz="2100" dirty="0"/>
              <a:t>detoxification and supportive therapy, is essential. 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 dirty="0"/>
              <a:t>Emergency and supportive care include correction of shock, acidosis, and dehydration. 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 dirty="0"/>
              <a:t>A blood transfusion may be necessary.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 dirty="0"/>
              <a:t>Emetics, cathartic agents, or gastric </a:t>
            </a:r>
            <a:r>
              <a:rPr lang="en-US" sz="2100" dirty="0" err="1"/>
              <a:t>lavage</a:t>
            </a:r>
            <a:r>
              <a:rPr lang="en-US" sz="2100" dirty="0"/>
              <a:t> may be used if ingestion is recent.</a:t>
            </a:r>
          </a:p>
          <a:p>
            <a:r>
              <a:rPr lang="en-US" sz="2100" dirty="0"/>
              <a:t>Antidote:  </a:t>
            </a:r>
            <a:r>
              <a:rPr lang="en-US" sz="2100" dirty="0">
                <a:solidFill>
                  <a:srgbClr val="0070C0"/>
                </a:solidFill>
              </a:rPr>
              <a:t>Dimercaprol</a:t>
            </a:r>
            <a:r>
              <a:rPr lang="en-US" sz="2100" dirty="0"/>
              <a:t> (British anti-Lewisite, or BAL), </a:t>
            </a:r>
          </a:p>
          <a:p>
            <a:pPr lvl="1"/>
            <a:r>
              <a:rPr lang="en-US" sz="2100" dirty="0"/>
              <a:t>is relatively ineffective unless given before the onset of clinical signs.</a:t>
            </a:r>
          </a:p>
          <a:p>
            <a:pPr lvl="1"/>
            <a:r>
              <a:rPr lang="en-US" sz="2100" dirty="0"/>
              <a:t>not currently approved for use in food animals</a:t>
            </a:r>
          </a:p>
          <a:p>
            <a:r>
              <a:rPr lang="en-US" sz="2100" dirty="0"/>
              <a:t>water soluble analogues of dimercaprol:  </a:t>
            </a:r>
            <a:r>
              <a:rPr lang="en-US" sz="2100" dirty="0" err="1"/>
              <a:t>dimercaptosuccinic</a:t>
            </a:r>
            <a:r>
              <a:rPr lang="en-US" sz="2100" dirty="0"/>
              <a:t> acid (</a:t>
            </a:r>
            <a:r>
              <a:rPr lang="en-US" sz="2100" dirty="0" err="1">
                <a:solidFill>
                  <a:srgbClr val="FF0000"/>
                </a:solidFill>
              </a:rPr>
              <a:t>Succimer</a:t>
            </a:r>
            <a:r>
              <a:rPr lang="en-US" sz="2100" dirty="0">
                <a:solidFill>
                  <a:srgbClr val="FF0000"/>
                </a:solidFill>
              </a:rPr>
              <a:t>, DMSA</a:t>
            </a:r>
            <a:r>
              <a:rPr lang="en-US" sz="2100" dirty="0"/>
              <a:t>) are the preferred </a:t>
            </a:r>
            <a:r>
              <a:rPr lang="en-US" sz="2100" dirty="0" err="1"/>
              <a:t>chelator</a:t>
            </a:r>
            <a:r>
              <a:rPr lang="en-US" sz="2100" dirty="0"/>
              <a:t> and is available in the US &amp; is effective for increasing excretion of arsenicals</a:t>
            </a:r>
          </a:p>
          <a:p>
            <a:pPr lvl="1"/>
            <a:endParaRPr lang="en-US" sz="2100" dirty="0"/>
          </a:p>
          <a:p>
            <a:endParaRPr lang="en-US" sz="21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140CA-8C82-4703-9F47-9D993926D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Poisoning…cont’d </a:t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/>
              <a:t>Prognosis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610600" cy="5410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High mortality rate in acutely poisoned with inorganic arsenicals. </a:t>
            </a:r>
          </a:p>
          <a:p>
            <a:pPr algn="just"/>
            <a:r>
              <a:rPr lang="en-US" dirty="0"/>
              <a:t>High  morbidity rate also seen in </a:t>
            </a:r>
            <a:r>
              <a:rPr lang="en-US" dirty="0" err="1"/>
              <a:t>pentavalent</a:t>
            </a:r>
            <a:r>
              <a:rPr lang="en-US" dirty="0"/>
              <a:t> organic arsenicals, but with good nursing care a low mortality rate. </a:t>
            </a:r>
          </a:p>
          <a:p>
            <a:pPr algn="just"/>
            <a:r>
              <a:rPr lang="en-US" dirty="0"/>
              <a:t>Recovery may require 2 to 4 weeks.</a:t>
            </a:r>
          </a:p>
          <a:p>
            <a:pPr algn="just">
              <a:buNone/>
            </a:pPr>
            <a:endParaRPr lang="en-US" i="1" dirty="0"/>
          </a:p>
          <a:p>
            <a:pPr algn="just">
              <a:buNone/>
            </a:pPr>
            <a:r>
              <a:rPr lang="en-US" b="1" i="1" dirty="0"/>
              <a:t>Prevention and Control</a:t>
            </a:r>
          </a:p>
          <a:p>
            <a:pPr algn="just">
              <a:buFont typeface="Wingdings" pitchFamily="2" charset="2"/>
              <a:buChar char="q"/>
            </a:pPr>
            <a:r>
              <a:rPr lang="en-US" i="1" dirty="0"/>
              <a:t>Animal exposure to inorganic </a:t>
            </a:r>
            <a:r>
              <a:rPr lang="en-US" dirty="0"/>
              <a:t>arsenic as pesticides and herbicides is less frequent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/>
              <a:t>Knowing and avoidance of mining and smelting sites are important.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/>
              <a:t>Not allowing animals access to burn piles of copper, chromium, and arsenic (CCA)-treated wood is also advisable.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/>
              <a:t>When using organic arsenicals in swine feed, one must be aware that not all arsenicals are used at the same dose.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1209E-E828-4BB9-A224-73528D5F0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Copper (Cu) Poisoning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610600" cy="60198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b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Synonyms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>
                <a:solidFill>
                  <a:srgbClr val="FFC000"/>
                </a:solidFill>
              </a:rPr>
              <a:t>Enzootic </a:t>
            </a:r>
            <a:r>
              <a:rPr lang="en-US" b="1" dirty="0" err="1">
                <a:solidFill>
                  <a:srgbClr val="FFC000"/>
                </a:solidFill>
              </a:rPr>
              <a:t>icterus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/>
              <a:t>is </a:t>
            </a:r>
            <a:r>
              <a:rPr lang="en-US" dirty="0"/>
              <a:t>believed to be chronic copper poisoning.</a:t>
            </a:r>
          </a:p>
          <a:p>
            <a:pPr algn="just">
              <a:buNone/>
            </a:pPr>
            <a:endParaRPr lang="en-US" b="1" dirty="0"/>
          </a:p>
          <a:p>
            <a:pPr algn="just">
              <a:buFont typeface="Wingdings" pitchFamily="2" charset="2"/>
              <a:buChar char="q"/>
            </a:pPr>
            <a:r>
              <a:rPr lang="en-US" sz="2800" b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Numerous sources of copper are available in the animal’s environment.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potential sources of excess copper are: 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Certain fungicides that contain copper salts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Copper-containing </a:t>
            </a:r>
            <a:r>
              <a:rPr lang="en-US" dirty="0" err="1">
                <a:solidFill>
                  <a:schemeClr val="tx1"/>
                </a:solidFill>
              </a:rPr>
              <a:t>algicides</a:t>
            </a:r>
            <a:r>
              <a:rPr lang="en-US" dirty="0">
                <a:solidFill>
                  <a:schemeClr val="tx1"/>
                </a:solidFill>
              </a:rPr>
              <a:t> used in ponds and water tanks,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Footbaths containing copper salts (CuSO4).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/>
              <a:t>The interaction of </a:t>
            </a:r>
            <a:r>
              <a:rPr lang="en-US" dirty="0">
                <a:solidFill>
                  <a:srgbClr val="DC14C4"/>
                </a:solidFill>
              </a:rPr>
              <a:t>copper, molybdenum, and sulfate </a:t>
            </a:r>
            <a:r>
              <a:rPr lang="en-US" dirty="0"/>
              <a:t>are critical in the absorption of copper (particularly ruminants) and needs to be evaluated in the diet. </a:t>
            </a: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molybdenum and sulfate bind with copper to form insoluble copper sulfide, </a:t>
            </a: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deficiencies of molybdenum in the diet can result in excessive copper absorption by the gut and increased </a:t>
            </a:r>
            <a:r>
              <a:rPr lang="en-US" dirty="0" err="1">
                <a:solidFill>
                  <a:schemeClr val="tx1"/>
                </a:solidFill>
              </a:rPr>
              <a:t>hepatocellular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DC14C4"/>
                </a:solidFill>
              </a:rPr>
              <a:t>copper storage</a:t>
            </a:r>
            <a:r>
              <a:rPr lang="en-US" dirty="0"/>
              <a:t>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6E8D2-8721-4227-940C-B28D03DB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 Poisoning … cont’d</a:t>
            </a:r>
            <a:b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Toxicokinetics</a:t>
            </a:r>
            <a:endParaRPr lang="en-US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763000" cy="5638800"/>
          </a:xfrm>
        </p:spPr>
        <p:txBody>
          <a:bodyPr>
            <a:noAutofit/>
          </a:bodyPr>
          <a:lstStyle/>
          <a:p>
            <a:pPr algn="just"/>
            <a:r>
              <a:rPr lang="en-US" sz="2200" b="1" i="1" dirty="0"/>
              <a:t>Absorption</a:t>
            </a:r>
            <a:r>
              <a:rPr lang="en-US" sz="2200" i="1" dirty="0"/>
              <a:t>: </a:t>
            </a:r>
          </a:p>
          <a:p>
            <a:pPr lvl="1" algn="just"/>
            <a:r>
              <a:rPr lang="en-US" sz="2200" dirty="0"/>
              <a:t>primarily </a:t>
            </a:r>
            <a:r>
              <a:rPr lang="en-US" sz="2200" dirty="0">
                <a:solidFill>
                  <a:srgbClr val="0070C0"/>
                </a:solidFill>
              </a:rPr>
              <a:t>stomach, SI </a:t>
            </a:r>
            <a:r>
              <a:rPr lang="en-US" sz="2200" dirty="0"/>
              <a:t>in monogastric animals</a:t>
            </a:r>
            <a:r>
              <a:rPr lang="en-US" sz="2200" b="1" dirty="0"/>
              <a:t>. </a:t>
            </a:r>
          </a:p>
          <a:p>
            <a:pPr lvl="1" algn="just"/>
            <a:r>
              <a:rPr lang="en-US" sz="2200" dirty="0">
                <a:solidFill>
                  <a:srgbClr val="0070C0"/>
                </a:solidFill>
              </a:rPr>
              <a:t>LI</a:t>
            </a:r>
            <a:r>
              <a:rPr lang="en-US" sz="2200" dirty="0"/>
              <a:t> is also important in ruminants (particularly sheep)</a:t>
            </a:r>
          </a:p>
          <a:p>
            <a:pPr lvl="1" algn="just"/>
            <a:r>
              <a:rPr lang="en-US" sz="2200" dirty="0"/>
              <a:t>actively transported via the </a:t>
            </a:r>
            <a:r>
              <a:rPr lang="en-US" sz="2200" dirty="0" err="1"/>
              <a:t>enterocytes</a:t>
            </a:r>
            <a:r>
              <a:rPr lang="en-US" sz="2200" dirty="0"/>
              <a:t> into the bloodstream, &amp;  binds to albumin, </a:t>
            </a:r>
            <a:r>
              <a:rPr lang="en-US" sz="2200" dirty="0" err="1"/>
              <a:t>ceruloplasmin</a:t>
            </a:r>
            <a:r>
              <a:rPr lang="en-US" sz="2200" dirty="0"/>
              <a:t>, and the protein </a:t>
            </a:r>
            <a:r>
              <a:rPr lang="en-US" sz="2200" dirty="0" err="1"/>
              <a:t>transcuprein</a:t>
            </a:r>
            <a:r>
              <a:rPr lang="en-US" sz="2200" dirty="0"/>
              <a:t>. </a:t>
            </a:r>
          </a:p>
          <a:p>
            <a:pPr algn="just"/>
            <a:r>
              <a:rPr lang="en-US" sz="2200" dirty="0"/>
              <a:t>copper is then distributed to the liver, kidney, and brain, where it is stored.</a:t>
            </a:r>
          </a:p>
          <a:p>
            <a:pPr algn="just"/>
            <a:r>
              <a:rPr lang="en-US" sz="2200" dirty="0" err="1"/>
              <a:t>Hepatocytes</a:t>
            </a:r>
            <a:r>
              <a:rPr lang="en-US" sz="2200" dirty="0"/>
              <a:t> pick up the copper and store it in the </a:t>
            </a:r>
            <a:r>
              <a:rPr lang="en-US" sz="2200" dirty="0" err="1"/>
              <a:t>lysosomes</a:t>
            </a:r>
            <a:r>
              <a:rPr lang="en-US" sz="2200" dirty="0"/>
              <a:t> and then incorporate it into </a:t>
            </a:r>
            <a:r>
              <a:rPr lang="en-US" sz="2200" dirty="0" err="1"/>
              <a:t>ceruloplasmin</a:t>
            </a:r>
            <a:r>
              <a:rPr lang="en-US" sz="2200" dirty="0"/>
              <a:t>, which stores the copper into a stable electron state for use by the body.</a:t>
            </a:r>
          </a:p>
          <a:p>
            <a:pPr algn="just"/>
            <a:r>
              <a:rPr lang="en-US" sz="2200" dirty="0"/>
              <a:t>Toxic levels of copper cause  liver necrosis.</a:t>
            </a:r>
          </a:p>
          <a:p>
            <a:pPr algn="just"/>
            <a:r>
              <a:rPr lang="en-US" sz="2200" dirty="0"/>
              <a:t>Copper is then released into the bloodstream, resulting in </a:t>
            </a:r>
            <a:r>
              <a:rPr lang="en-US" sz="2200" dirty="0" err="1"/>
              <a:t>erythrolysis</a:t>
            </a:r>
            <a:r>
              <a:rPr lang="en-US" sz="2200" dirty="0"/>
              <a:t>, </a:t>
            </a:r>
            <a:r>
              <a:rPr lang="en-US" sz="2200" dirty="0" err="1"/>
              <a:t>hemoglobinuria</a:t>
            </a:r>
            <a:r>
              <a:rPr lang="en-US" sz="2200" dirty="0"/>
              <a:t>, and elevated copper in the serum. </a:t>
            </a:r>
          </a:p>
          <a:p>
            <a:pPr algn="just"/>
            <a:r>
              <a:rPr lang="en-US" sz="2200" dirty="0"/>
              <a:t>This excessive copper is stored in the kidneys, bone marrow and brain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5DE4A-D569-491C-B13B-9A8D3824F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 Poisoning … cont’d </a:t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Toxicokinetics….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/>
              <a:t>The BA of Cu is limited to the amount of </a:t>
            </a:r>
            <a:r>
              <a:rPr lang="en-US" sz="2400" dirty="0">
                <a:solidFill>
                  <a:srgbClr val="0070C0"/>
                </a:solidFill>
              </a:rPr>
              <a:t>molybdenum and sulfur</a:t>
            </a:r>
            <a:r>
              <a:rPr lang="en-US" sz="2400" dirty="0"/>
              <a:t> ingested (true in ruminants).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In the rumen molybdenum and sulfur form </a:t>
            </a:r>
            <a:r>
              <a:rPr lang="en-US" sz="2400" dirty="0" err="1">
                <a:solidFill>
                  <a:srgbClr val="0070C0"/>
                </a:solidFill>
              </a:rPr>
              <a:t>thiomolybdate</a:t>
            </a:r>
            <a:r>
              <a:rPr lang="en-US" sz="2400" dirty="0"/>
              <a:t>, which reacts with copper to </a:t>
            </a:r>
            <a:r>
              <a:rPr lang="en-US" sz="2400" dirty="0">
                <a:solidFill>
                  <a:srgbClr val="0070C0"/>
                </a:solidFill>
              </a:rPr>
              <a:t>form insoluble copper complexes</a:t>
            </a:r>
            <a:r>
              <a:rPr lang="en-US" sz="2400" dirty="0"/>
              <a:t>, result in decreased absorption of copper in the intestine.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recommended Copper/molybdenum ratios of </a:t>
            </a:r>
            <a:r>
              <a:rPr lang="en-US" sz="2400" b="1" dirty="0">
                <a:solidFill>
                  <a:srgbClr val="DC14C4"/>
                </a:solidFill>
              </a:rPr>
              <a:t>6:1 to 10:1 </a:t>
            </a:r>
            <a:r>
              <a:rPr lang="en-US" sz="2400" dirty="0"/>
              <a:t>for most ruminant diets to prevent excessive copper accumulation in the liver.</a:t>
            </a:r>
          </a:p>
          <a:p>
            <a:pPr algn="just"/>
            <a:endParaRPr lang="en-US" sz="2400" b="1" dirty="0">
              <a:solidFill>
                <a:srgbClr val="0070C0"/>
              </a:solidFill>
            </a:endParaRPr>
          </a:p>
          <a:p>
            <a:pPr algn="just"/>
            <a:r>
              <a:rPr lang="en-US" sz="2400" b="1" dirty="0">
                <a:solidFill>
                  <a:srgbClr val="0070C0"/>
                </a:solidFill>
              </a:rPr>
              <a:t>Iron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0070C0"/>
                </a:solidFill>
              </a:rPr>
              <a:t>zinc</a:t>
            </a:r>
            <a:r>
              <a:rPr lang="en-US" sz="2400" dirty="0"/>
              <a:t> can also act as antagonists to copper and </a:t>
            </a:r>
            <a:r>
              <a:rPr lang="en-US" sz="2400" dirty="0">
                <a:solidFill>
                  <a:srgbClr val="00B050"/>
                </a:solidFill>
              </a:rPr>
              <a:t>limit the absorption of copper from the gut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BBD82-2AFE-4CE3-A58D-52437F714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 Poisoning … cont’d </a:t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534400" cy="5562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excessive accumulations of Cu in the hepatic </a:t>
            </a:r>
            <a:r>
              <a:rPr lang="en-US" dirty="0" err="1"/>
              <a:t>lysosomes</a:t>
            </a:r>
            <a:r>
              <a:rPr lang="en-US" dirty="0"/>
              <a:t> causes </a:t>
            </a:r>
            <a:r>
              <a:rPr lang="en-US" dirty="0">
                <a:solidFill>
                  <a:srgbClr val="00B050"/>
                </a:solidFill>
              </a:rPr>
              <a:t>damage to the cell membranes and death of the </a:t>
            </a:r>
            <a:r>
              <a:rPr lang="en-US" dirty="0" err="1">
                <a:solidFill>
                  <a:srgbClr val="00B050"/>
                </a:solidFill>
              </a:rPr>
              <a:t>hepatocytes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Copper is then released into the bloodstream.</a:t>
            </a:r>
          </a:p>
          <a:p>
            <a:pPr algn="just"/>
            <a:r>
              <a:rPr lang="en-US" dirty="0"/>
              <a:t>Once the animal ingests </a:t>
            </a:r>
            <a:r>
              <a:rPr lang="en-US" dirty="0" err="1">
                <a:solidFill>
                  <a:srgbClr val="00B050"/>
                </a:solidFill>
              </a:rPr>
              <a:t>hepatotoxic</a:t>
            </a:r>
            <a:r>
              <a:rPr lang="en-US" dirty="0">
                <a:solidFill>
                  <a:srgbClr val="00B050"/>
                </a:solidFill>
              </a:rPr>
              <a:t> substances: </a:t>
            </a:r>
            <a:r>
              <a:rPr lang="en-US" dirty="0" err="1">
                <a:solidFill>
                  <a:srgbClr val="00B050"/>
                </a:solidFill>
              </a:rPr>
              <a:t>pyrrolizidine</a:t>
            </a:r>
            <a:r>
              <a:rPr lang="en-US" dirty="0">
                <a:solidFill>
                  <a:srgbClr val="00B050"/>
                </a:solidFill>
              </a:rPr>
              <a:t> alkaloids</a:t>
            </a:r>
            <a:r>
              <a:rPr lang="en-US" dirty="0"/>
              <a:t> (which inhibit cell replication), hepatic compensation is lost and </a:t>
            </a:r>
            <a:r>
              <a:rPr lang="en-US" dirty="0" err="1">
                <a:solidFill>
                  <a:srgbClr val="0070C0"/>
                </a:solidFill>
              </a:rPr>
              <a:t>hepatocellular</a:t>
            </a:r>
            <a:r>
              <a:rPr lang="en-US" dirty="0">
                <a:solidFill>
                  <a:srgbClr val="0070C0"/>
                </a:solidFill>
              </a:rPr>
              <a:t> necrosis</a:t>
            </a:r>
            <a:r>
              <a:rPr lang="en-US" dirty="0"/>
              <a:t> results.</a:t>
            </a:r>
          </a:p>
          <a:p>
            <a:pPr algn="just"/>
            <a:r>
              <a:rPr lang="en-US" dirty="0">
                <a:solidFill>
                  <a:srgbClr val="00B0F0"/>
                </a:solidFill>
              </a:rPr>
              <a:t>liver lack the ability to rapidly absorb and clear the excess serum copper</a:t>
            </a:r>
            <a:r>
              <a:rPr lang="en-US" dirty="0"/>
              <a:t>, large amounts of </a:t>
            </a:r>
            <a:r>
              <a:rPr lang="en-US" dirty="0">
                <a:solidFill>
                  <a:srgbClr val="00B0F0"/>
                </a:solidFill>
              </a:rPr>
              <a:t>free Cu are released</a:t>
            </a:r>
            <a:r>
              <a:rPr lang="en-US" dirty="0"/>
              <a:t> into the circulation. </a:t>
            </a:r>
          </a:p>
          <a:p>
            <a:pPr algn="just"/>
            <a:r>
              <a:rPr lang="en-US" dirty="0"/>
              <a:t>Cu damages the membrane of RBCs, causing the release of hemoglobin by intravascular </a:t>
            </a:r>
            <a:r>
              <a:rPr lang="en-US" dirty="0" err="1">
                <a:solidFill>
                  <a:srgbClr val="FF0000"/>
                </a:solidFill>
              </a:rPr>
              <a:t>hemolysis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With the lysis of RBCs, the animal becomes anoxic causing more compromise to the liver and resulting in additional </a:t>
            </a:r>
            <a:r>
              <a:rPr lang="en-US" dirty="0" err="1"/>
              <a:t>centrilobular</a:t>
            </a:r>
            <a:r>
              <a:rPr lang="en-US" dirty="0"/>
              <a:t> necrosis and </a:t>
            </a:r>
            <a:r>
              <a:rPr lang="en-US" dirty="0">
                <a:solidFill>
                  <a:srgbClr val="00B0F0"/>
                </a:solidFill>
              </a:rPr>
              <a:t>Cu </a:t>
            </a:r>
            <a:r>
              <a:rPr lang="en-US" dirty="0"/>
              <a:t>release. </a:t>
            </a:r>
          </a:p>
          <a:p>
            <a:pPr algn="just"/>
            <a:r>
              <a:rPr lang="en-US" dirty="0"/>
              <a:t>Excessive free </a:t>
            </a:r>
            <a:r>
              <a:rPr lang="en-US" dirty="0">
                <a:solidFill>
                  <a:srgbClr val="00B0F0"/>
                </a:solidFill>
              </a:rPr>
              <a:t>Cu </a:t>
            </a:r>
            <a:r>
              <a:rPr lang="en-US" dirty="0"/>
              <a:t>then accumulates in the kidneys.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16DF8-B1C8-4455-A8B4-2BCFB3285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 Poisoning … cont’d </a:t>
            </a:r>
            <a:b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i="1" dirty="0">
                <a:solidFill>
                  <a:srgbClr val="DC14C4"/>
                </a:solidFill>
              </a:rPr>
              <a:t>Toxicity and Risk Factors</a:t>
            </a:r>
            <a:endParaRPr lang="en-US" sz="2800" dirty="0">
              <a:solidFill>
                <a:srgbClr val="DC14C4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i="1" dirty="0"/>
              <a:t>Sheep are sensitive to </a:t>
            </a:r>
            <a:r>
              <a:rPr lang="en-US" dirty="0">
                <a:solidFill>
                  <a:srgbClr val="00B0F0"/>
                </a:solidFill>
              </a:rPr>
              <a:t>Cu</a:t>
            </a:r>
            <a:r>
              <a:rPr lang="en-US" i="1" dirty="0"/>
              <a:t>, </a:t>
            </a:r>
            <a:r>
              <a:rPr lang="en-US" dirty="0"/>
              <a:t>whereas </a:t>
            </a:r>
          </a:p>
          <a:p>
            <a:pPr algn="just"/>
            <a:r>
              <a:rPr lang="en-US" dirty="0"/>
              <a:t>cattle, horses, swine, chicken, turkeys, and dogs are relatively resistant to excessive accumulations of copper.</a:t>
            </a:r>
          </a:p>
          <a:p>
            <a:pPr>
              <a:buNone/>
            </a:pPr>
            <a:endParaRPr lang="en-US" b="1" i="1" dirty="0"/>
          </a:p>
          <a:p>
            <a:pPr>
              <a:buNone/>
            </a:pPr>
            <a:r>
              <a:rPr lang="en-US" sz="3000" b="1" i="1" dirty="0">
                <a:solidFill>
                  <a:srgbClr val="DC14C4"/>
                </a:solidFill>
              </a:rPr>
              <a:t>Clinical Signs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b="1" i="1" dirty="0"/>
              <a:t>In Sheep:</a:t>
            </a:r>
          </a:p>
          <a:p>
            <a:pPr lvl="1"/>
            <a:r>
              <a:rPr lang="en-US" b="1" i="1" dirty="0"/>
              <a:t> rarely show clinical signs until the </a:t>
            </a:r>
            <a:r>
              <a:rPr lang="en-US" dirty="0"/>
              <a:t>animal is stressed, resulting in a massive liver necrosis and copper release. </a:t>
            </a:r>
          </a:p>
          <a:p>
            <a:pPr lvl="2"/>
            <a:r>
              <a:rPr lang="en-US" dirty="0"/>
              <a:t>resulting in </a:t>
            </a:r>
            <a:r>
              <a:rPr lang="en-US" dirty="0" err="1">
                <a:solidFill>
                  <a:srgbClr val="FF0000"/>
                </a:solidFill>
              </a:rPr>
              <a:t>hemoglobinuria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icterus</a:t>
            </a:r>
            <a:r>
              <a:rPr lang="en-US" dirty="0">
                <a:solidFill>
                  <a:srgbClr val="FF0000"/>
                </a:solidFill>
              </a:rPr>
              <a:t>, anoxia, and death</a:t>
            </a:r>
            <a:r>
              <a:rPr lang="en-US" dirty="0"/>
              <a:t>. 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Urine is dark red </a:t>
            </a:r>
            <a:r>
              <a:rPr lang="en-US" dirty="0"/>
              <a:t>as a result of the presence of hemoglobin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In cattle: similar to that noted in sheep.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In swine: anorexia, depression, poor weight gain, </a:t>
            </a:r>
            <a:r>
              <a:rPr lang="en-US" dirty="0" err="1"/>
              <a:t>icterus</a:t>
            </a:r>
            <a:r>
              <a:rPr lang="en-US" dirty="0"/>
              <a:t>, </a:t>
            </a:r>
            <a:r>
              <a:rPr lang="en-US" dirty="0" err="1"/>
              <a:t>hemoglobinuria</a:t>
            </a:r>
            <a:r>
              <a:rPr lang="en-US" dirty="0"/>
              <a:t>, and bloody feces.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B9AC0-435A-475E-9F7A-3C0BD1CB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Lead (Pb) Poisoning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3820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Synonyms: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Pb is a heavy metal chronic toxicosis, is referred to as </a:t>
            </a:r>
            <a:r>
              <a:rPr lang="en-US" i="1" dirty="0" err="1">
                <a:solidFill>
                  <a:srgbClr val="DC14C4"/>
                </a:solidFill>
              </a:rPr>
              <a:t>plumbism</a:t>
            </a:r>
            <a:r>
              <a:rPr lang="en-US" i="1" dirty="0"/>
              <a:t>.</a:t>
            </a:r>
            <a:endParaRPr lang="en-US" dirty="0"/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most </a:t>
            </a:r>
            <a:r>
              <a:rPr lang="en-US" dirty="0">
                <a:solidFill>
                  <a:srgbClr val="FF0000"/>
                </a:solidFill>
              </a:rPr>
              <a:t>common in dogs and cattle </a:t>
            </a:r>
            <a:r>
              <a:rPr lang="en-US" dirty="0"/>
              <a:t>but limited in other species due to reduced accessibility and selective feeding habits. </a:t>
            </a:r>
          </a:p>
          <a:p>
            <a:pPr>
              <a:buFont typeface="Wingdings" pitchFamily="2" charset="2"/>
              <a:buChar char="q"/>
            </a:pPr>
            <a:r>
              <a:rPr lang="en-US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Sources: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Include:  used oil and battery, paint, linoleum, grease, lead weights, lead shot, and contaminated foliage growing near smelters or along roadsides. 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21BF7-CEEB-41A6-9D1F-24985CD63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1" dirty="0"/>
            </a:b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 Poisoning … cont’d </a:t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Pathology</a:t>
            </a:r>
            <a:endParaRPr lang="en-US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i="1" dirty="0"/>
              <a:t>Often clinical signs of copper toxicosis </a:t>
            </a:r>
            <a:r>
              <a:rPr lang="en-US" dirty="0"/>
              <a:t>develop acutely and the animals die before clinical parameters are noted.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Surviving animals may have </a:t>
            </a:r>
            <a:r>
              <a:rPr lang="en-US" dirty="0">
                <a:solidFill>
                  <a:srgbClr val="DC14C4"/>
                </a:solidFill>
              </a:rPr>
              <a:t>elevated liver enzymes </a:t>
            </a:r>
            <a:r>
              <a:rPr lang="it-IT" dirty="0"/>
              <a:t>(aspartate aminotransferase, sorbitol dehydrogenase, alkaline </a:t>
            </a:r>
            <a:r>
              <a:rPr lang="en-US" dirty="0"/>
              <a:t>phosphate, and gamma-</a:t>
            </a:r>
            <a:r>
              <a:rPr lang="en-US" dirty="0" err="1"/>
              <a:t>glutamyltransferase</a:t>
            </a:r>
            <a:r>
              <a:rPr lang="en-US" dirty="0"/>
              <a:t>).</a:t>
            </a:r>
          </a:p>
          <a:p>
            <a:pPr algn="just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E8655-453A-4010-B7ED-8E8B8088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 Poisoning … cont’d </a:t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  <a:endParaRPr lang="en-US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382000" cy="493776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400" dirty="0"/>
              <a:t>In ruminants with acute copper toxicosis, treatment is often unsuccessful. </a:t>
            </a:r>
          </a:p>
          <a:p>
            <a:pPr algn="just"/>
            <a:r>
              <a:rPr lang="en-US" sz="2400" dirty="0">
                <a:solidFill>
                  <a:srgbClr val="DC14C4"/>
                </a:solidFill>
              </a:rPr>
              <a:t>Ammonium </a:t>
            </a:r>
            <a:r>
              <a:rPr lang="en-US" sz="2400" dirty="0" err="1">
                <a:solidFill>
                  <a:srgbClr val="DC14C4"/>
                </a:solidFill>
              </a:rPr>
              <a:t>molybdate</a:t>
            </a:r>
            <a:r>
              <a:rPr lang="en-US" sz="2400" dirty="0">
                <a:solidFill>
                  <a:srgbClr val="DC14C4"/>
                </a:solidFill>
              </a:rPr>
              <a:t> </a:t>
            </a:r>
            <a:r>
              <a:rPr lang="en-US" sz="2400" dirty="0"/>
              <a:t>(50 to 500 mg PO once a day) and</a:t>
            </a:r>
          </a:p>
          <a:p>
            <a:pPr algn="just"/>
            <a:r>
              <a:rPr lang="en-US" sz="2400" dirty="0">
                <a:solidFill>
                  <a:srgbClr val="DC14C4"/>
                </a:solidFill>
              </a:rPr>
              <a:t>Sodium </a:t>
            </a:r>
            <a:r>
              <a:rPr lang="en-US" sz="2400" dirty="0" err="1">
                <a:solidFill>
                  <a:srgbClr val="DC14C4"/>
                </a:solidFill>
              </a:rPr>
              <a:t>thiosulfate</a:t>
            </a:r>
            <a:r>
              <a:rPr lang="en-US" sz="2400" dirty="0">
                <a:solidFill>
                  <a:srgbClr val="DC14C4"/>
                </a:solidFill>
              </a:rPr>
              <a:t> </a:t>
            </a:r>
            <a:r>
              <a:rPr lang="en-US" sz="2400" dirty="0"/>
              <a:t>(300 to 1,000 mg PO SID)</a:t>
            </a:r>
          </a:p>
          <a:p>
            <a:pPr algn="just"/>
            <a:r>
              <a:rPr lang="en-US" sz="2400" dirty="0">
                <a:solidFill>
                  <a:srgbClr val="DC14C4"/>
                </a:solidFill>
              </a:rPr>
              <a:t>Ammonium </a:t>
            </a:r>
            <a:r>
              <a:rPr lang="en-US" sz="2400" dirty="0" err="1">
                <a:solidFill>
                  <a:srgbClr val="DC14C4"/>
                </a:solidFill>
              </a:rPr>
              <a:t>tetrathiomolybdate</a:t>
            </a:r>
            <a:r>
              <a:rPr lang="en-US" sz="2400" dirty="0">
                <a:solidFill>
                  <a:srgbClr val="DC14C4"/>
                </a:solidFill>
              </a:rPr>
              <a:t> </a:t>
            </a:r>
            <a:r>
              <a:rPr lang="en-US" sz="2400" dirty="0"/>
              <a:t>(on alternate days for 3 treatments)</a:t>
            </a:r>
          </a:p>
          <a:p>
            <a:pPr algn="just"/>
            <a:endParaRPr lang="en-US" sz="2400" b="1" dirty="0">
              <a:solidFill>
                <a:srgbClr val="DC14C4"/>
              </a:solidFill>
            </a:endParaRPr>
          </a:p>
          <a:p>
            <a:pPr algn="just"/>
            <a:r>
              <a:rPr lang="en-US" sz="2400" b="1" dirty="0">
                <a:solidFill>
                  <a:srgbClr val="DC14C4"/>
                </a:solidFill>
              </a:rPr>
              <a:t>D-</a:t>
            </a:r>
            <a:r>
              <a:rPr lang="en-US" sz="2400" b="1" dirty="0" err="1">
                <a:solidFill>
                  <a:srgbClr val="DC14C4"/>
                </a:solidFill>
              </a:rPr>
              <a:t>Penicillamine</a:t>
            </a:r>
            <a:r>
              <a:rPr lang="en-US" sz="2400" dirty="0"/>
              <a:t> (10 to 15 mg/kg PO twice daily [bid]) </a:t>
            </a:r>
            <a:r>
              <a:rPr lang="en-US" sz="2400" dirty="0" err="1"/>
              <a:t>chelates</a:t>
            </a:r>
            <a:r>
              <a:rPr lang="en-US" sz="2400" dirty="0"/>
              <a:t> copper and promotes urinary excretion in dogs with copper </a:t>
            </a:r>
            <a:r>
              <a:rPr lang="en-US" sz="2400" dirty="0" err="1"/>
              <a:t>hepatopathy</a:t>
            </a:r>
            <a:r>
              <a:rPr lang="en-US" sz="2400" dirty="0"/>
              <a:t>. </a:t>
            </a:r>
          </a:p>
          <a:p>
            <a:pPr lvl="1" algn="just"/>
            <a:r>
              <a:rPr lang="en-US" sz="2400" dirty="0" err="1">
                <a:solidFill>
                  <a:srgbClr val="DC14C4"/>
                </a:solidFill>
              </a:rPr>
              <a:t>Tetramine</a:t>
            </a:r>
            <a:r>
              <a:rPr lang="en-US" sz="2400" dirty="0"/>
              <a:t> is a more potent </a:t>
            </a:r>
            <a:r>
              <a:rPr lang="en-US" sz="2400" dirty="0" err="1"/>
              <a:t>chelator</a:t>
            </a:r>
            <a:r>
              <a:rPr lang="en-US" sz="2400" dirty="0"/>
              <a:t>, but is not available commercially.</a:t>
            </a:r>
          </a:p>
          <a:p>
            <a:pPr algn="just"/>
            <a:endParaRPr lang="en-US" b="1" i="1" dirty="0"/>
          </a:p>
          <a:p>
            <a:pPr algn="just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4ADB-DAC6-42BB-8669-88500292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 Poisoning … cont’d </a:t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Prevention and Control </a:t>
            </a:r>
            <a:endParaRPr lang="en-US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534400" cy="493776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400" dirty="0"/>
              <a:t>In ruminants dietary amounts of </a:t>
            </a:r>
            <a:r>
              <a:rPr lang="en-US" sz="2400" dirty="0">
                <a:solidFill>
                  <a:srgbClr val="00B0F0"/>
                </a:solidFill>
              </a:rPr>
              <a:t>Cu </a:t>
            </a:r>
            <a:r>
              <a:rPr lang="en-US" sz="2400" dirty="0"/>
              <a:t>can be regulated by the amount of molybdenum and  sulfur in the diet.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/>
              <a:t>Ensuring that the </a:t>
            </a:r>
            <a:r>
              <a:rPr lang="en-US" sz="2400" b="1" dirty="0">
                <a:solidFill>
                  <a:srgbClr val="00B050"/>
                </a:solidFill>
              </a:rPr>
              <a:t>Cu/Mo</a:t>
            </a:r>
            <a:r>
              <a:rPr lang="en-US" sz="2400" dirty="0"/>
              <a:t> ratio is 6:1 to 10:1 in the diet greatly assists in decreasing the chances of elevated hepatic </a:t>
            </a:r>
            <a:r>
              <a:rPr lang="en-US" sz="2400" dirty="0">
                <a:solidFill>
                  <a:srgbClr val="00B0F0"/>
                </a:solidFill>
              </a:rPr>
              <a:t>Cu</a:t>
            </a:r>
            <a:r>
              <a:rPr lang="en-US" sz="2400" dirty="0"/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>
                <a:solidFill>
                  <a:srgbClr val="00B050"/>
                </a:solidFill>
              </a:rPr>
              <a:t>Sulfur </a:t>
            </a:r>
            <a:r>
              <a:rPr lang="en-US" sz="2400" dirty="0"/>
              <a:t>levels greater than 0.35% assist in lowering copper availability.</a:t>
            </a:r>
          </a:p>
          <a:p>
            <a:pPr algn="just">
              <a:buNone/>
            </a:pPr>
            <a:r>
              <a:rPr lang="en-US" sz="2400" dirty="0"/>
              <a:t>		(Caution: Increased sulfur can lead to thiamine deficiency 	and </a:t>
            </a:r>
            <a:r>
              <a:rPr lang="en-US" sz="2400" dirty="0" err="1"/>
              <a:t>polioencephalomalacia</a:t>
            </a:r>
            <a:r>
              <a:rPr lang="en-US" sz="2400" dirty="0"/>
              <a:t>.)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The addition of </a:t>
            </a:r>
            <a:r>
              <a:rPr lang="en-US" sz="2400" dirty="0">
                <a:solidFill>
                  <a:srgbClr val="00B050"/>
                </a:solidFill>
              </a:rPr>
              <a:t>zinc</a:t>
            </a:r>
            <a:r>
              <a:rPr lang="en-US" sz="2400" dirty="0"/>
              <a:t> to the diet can also decrease copper absorption.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CDF1B-EF64-4E9C-B604-6D70E864C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Molybdenum(Mo) Poisoning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 </a:t>
            </a:r>
          </a:p>
          <a:p>
            <a:pPr algn="just"/>
            <a:r>
              <a:rPr lang="en-US" sz="2400" dirty="0"/>
              <a:t>In its natural form, molybdenum does not exist in the elemental state and is </a:t>
            </a:r>
            <a:r>
              <a:rPr lang="en-US" sz="2400" dirty="0">
                <a:solidFill>
                  <a:srgbClr val="0070C0"/>
                </a:solidFill>
              </a:rPr>
              <a:t>found with copper, lead, and tungsten ores. </a:t>
            </a:r>
          </a:p>
          <a:p>
            <a:pPr algn="just"/>
            <a:r>
              <a:rPr lang="en-US" sz="2400" dirty="0"/>
              <a:t>Mineralization of lakes can result in high concentrations of Mo in sediments.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Fossil fuels contain Mo, and the Mo is released during combustion.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Other atmospheric sources are deposition on forage from Mo emissions from aluminum smelting, steel alloy factories, and factories processing ores containing Mo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F6A80-62D8-46A1-AB4E-BFEFF2E6D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 Poisoning …cont’d</a:t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Toxicokinetics</a:t>
            </a:r>
            <a:endParaRPr lang="en-US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35052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Sulfate</a:t>
            </a:r>
            <a:r>
              <a:rPr lang="en-US" dirty="0"/>
              <a:t> shares a common transport system with Mo in the intestine and kidney. </a:t>
            </a:r>
          </a:p>
          <a:p>
            <a:endParaRPr lang="en-US" dirty="0"/>
          </a:p>
          <a:p>
            <a:r>
              <a:rPr lang="en-US" dirty="0"/>
              <a:t>Mo is eliminated in the bile of cattle and in the urine of laboratory animals.</a:t>
            </a:r>
          </a:p>
          <a:p>
            <a:endParaRPr lang="en-US" dirty="0"/>
          </a:p>
          <a:p>
            <a:r>
              <a:rPr lang="en-US" dirty="0"/>
              <a:t>Ruminants fed high-dietary Mo excrete Mo in milk.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FE2D1-7F60-4F4C-8BDE-B26D9B014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 Poisoning …cont’d </a:t>
            </a:r>
            <a:b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 of Action</a:t>
            </a:r>
            <a:endParaRPr lang="en-US" sz="2800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762000"/>
            <a:ext cx="8686800" cy="58674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/>
              <a:t>Mo is required for </a:t>
            </a:r>
            <a:r>
              <a:rPr lang="en-US" dirty="0" err="1">
                <a:solidFill>
                  <a:srgbClr val="DC14C4"/>
                </a:solidFill>
              </a:rPr>
              <a:t>metalloenzymes</a:t>
            </a:r>
            <a:r>
              <a:rPr lang="en-US" dirty="0">
                <a:solidFill>
                  <a:srgbClr val="DC14C4"/>
                </a:solidFill>
              </a:rPr>
              <a:t>:</a:t>
            </a:r>
            <a:r>
              <a:rPr lang="en-US" dirty="0"/>
              <a:t>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dirty="0" err="1">
                <a:solidFill>
                  <a:srgbClr val="FF0000"/>
                </a:solidFill>
              </a:rPr>
              <a:t>xanthine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oxidase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xanthine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dehydrogenase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aldehyde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oxidase</a:t>
            </a:r>
            <a:r>
              <a:rPr lang="en-US" dirty="0">
                <a:solidFill>
                  <a:srgbClr val="FF0000"/>
                </a:solidFill>
              </a:rPr>
              <a:t>, and sulfite </a:t>
            </a:r>
            <a:r>
              <a:rPr lang="en-US" dirty="0" err="1">
                <a:solidFill>
                  <a:srgbClr val="FF0000"/>
                </a:solidFill>
              </a:rPr>
              <a:t>oxidase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/>
              <a:t>Mo binds with-macroglobulin in the membranes of RBCs, where it </a:t>
            </a:r>
            <a:r>
              <a:rPr lang="en-US" dirty="0">
                <a:solidFill>
                  <a:srgbClr val="0070C0"/>
                </a:solidFill>
              </a:rPr>
              <a:t>enhances the resistance of the membranes</a:t>
            </a:r>
            <a:r>
              <a:rPr lang="en-US" dirty="0"/>
              <a:t> to rupture.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/>
              <a:t>Mo has a </a:t>
            </a:r>
            <a:r>
              <a:rPr lang="en-US" dirty="0">
                <a:solidFill>
                  <a:srgbClr val="00B050"/>
                </a:solidFill>
              </a:rPr>
              <a:t>three-way interaction with copper and sulfur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Ruminants are more sensitive than non-ruminant species to the toxicity of Mo, attributed to sulfur metabolism in the rumen.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dirty="0"/>
              <a:t>Dietary sulfur is converted to sulfide in the rumen, which decreases the absorption of copper.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dirty="0"/>
              <a:t>Increasing Mo in the diet increases the rate that microorganisms in the rumen convert the dietary sulfur to sulfide. </a:t>
            </a:r>
          </a:p>
          <a:p>
            <a:pPr algn="just"/>
            <a:r>
              <a:rPr lang="en-US" dirty="0"/>
              <a:t>The </a:t>
            </a:r>
            <a:r>
              <a:rPr lang="en-US" dirty="0" err="1"/>
              <a:t>thiomolybdates</a:t>
            </a:r>
            <a:r>
              <a:rPr lang="en-US" dirty="0"/>
              <a:t> are absorbed and alter the post-absorptive metabolism of Mo. </a:t>
            </a:r>
          </a:p>
          <a:p>
            <a:pPr algn="just"/>
            <a:r>
              <a:rPr lang="en-US" dirty="0"/>
              <a:t>Increasing sulfur content in the diet, increases the toxicity of Mo.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A dietary sulfur/Mo ratio of 100:1 may be considered safe,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DA1AD-E5AA-493D-9346-7B3183A3E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 Poisoning …cont’d </a:t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Toxicity and Risk Factors</a:t>
            </a:r>
            <a:endParaRPr lang="en-US" i="1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Ruminants are the most susceptible species. </a:t>
            </a:r>
          </a:p>
          <a:p>
            <a:r>
              <a:rPr lang="en-US" sz="2400" dirty="0"/>
              <a:t>cattle are the most sensitive and mule are the most resistant.</a:t>
            </a:r>
          </a:p>
          <a:p>
            <a:r>
              <a:rPr lang="en-US" sz="2400" dirty="0"/>
              <a:t>Toxicosis has been reported in horses, swine, and rabbits.</a:t>
            </a:r>
          </a:p>
          <a:p>
            <a:r>
              <a:rPr lang="en-US" dirty="0"/>
              <a:t>Cattle on a high-sulfur diet, including sulfur in the forage and water, are also at a greater risk. </a:t>
            </a:r>
          </a:p>
          <a:p>
            <a:endParaRPr lang="en-US" dirty="0"/>
          </a:p>
          <a:p>
            <a:r>
              <a:rPr lang="en-US" dirty="0"/>
              <a:t>Diets high in sulfur decrease the absorption of copper and increase the susceptibility of cattle to Mo. </a:t>
            </a:r>
          </a:p>
          <a:p>
            <a:endParaRPr lang="en-US" dirty="0"/>
          </a:p>
          <a:p>
            <a:r>
              <a:rPr lang="en-US" dirty="0"/>
              <a:t>Diets high in Mo may also decrease the absorption of zinc.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F8818-CAB0-4A1A-AFF6-71B511B3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 Poisoning …cont’d </a:t>
            </a:r>
            <a:b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Signs </a:t>
            </a:r>
            <a:endParaRPr lang="en-US" sz="2400" i="1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In cattle, the most common clinical sign is </a:t>
            </a:r>
            <a:r>
              <a:rPr lang="en-US" sz="2400" dirty="0">
                <a:solidFill>
                  <a:srgbClr val="DC14C4"/>
                </a:solidFill>
              </a:rPr>
              <a:t>chronic diarrhea</a:t>
            </a:r>
            <a:r>
              <a:rPr lang="en-US" sz="2400" dirty="0"/>
              <a:t>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Others: Anemia, Reduced gain in body mass, Deformity of limbs, </a:t>
            </a:r>
            <a:r>
              <a:rPr lang="en-US" sz="2400" dirty="0" err="1"/>
              <a:t>periosteosis</a:t>
            </a:r>
            <a:r>
              <a:rPr lang="en-US" sz="2400" dirty="0"/>
              <a:t>, lameness, abnormal </a:t>
            </a:r>
            <a:r>
              <a:rPr lang="en-US" sz="2400" dirty="0" err="1"/>
              <a:t>epiphyseal</a:t>
            </a:r>
            <a:r>
              <a:rPr lang="en-US" sz="2400" dirty="0"/>
              <a:t> plate, Alopecia, Muscular degeneration,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Copper deficiency causes </a:t>
            </a:r>
            <a:r>
              <a:rPr lang="en-US" sz="2400" dirty="0">
                <a:solidFill>
                  <a:srgbClr val="DC14C4"/>
                </a:solidFill>
              </a:rPr>
              <a:t>abnormalities in connective tissue </a:t>
            </a:r>
            <a:r>
              <a:rPr lang="en-US" sz="2400" dirty="0"/>
              <a:t>formation in bone.</a:t>
            </a:r>
          </a:p>
          <a:p>
            <a:pPr algn="just"/>
            <a:r>
              <a:rPr lang="en-US" sz="2400" dirty="0">
                <a:solidFill>
                  <a:srgbClr val="DC14C4"/>
                </a:solidFill>
              </a:rPr>
              <a:t>abortions</a:t>
            </a:r>
            <a:r>
              <a:rPr lang="en-US" sz="2400" dirty="0"/>
              <a:t> were observed in pregnant mares</a:t>
            </a:r>
          </a:p>
          <a:p>
            <a:pPr algn="just"/>
            <a:endParaRPr lang="en-US" sz="2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57E0E-9593-40B3-A8DC-1334D9754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24000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 Poisoning …cont’d </a:t>
            </a:r>
            <a:br>
              <a:rPr lang="en-US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Pathology</a:t>
            </a:r>
            <a:endParaRPr lang="en-US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709160"/>
          </a:xfrm>
        </p:spPr>
        <p:txBody>
          <a:bodyPr/>
          <a:lstStyle/>
          <a:p>
            <a:pPr algn="just"/>
            <a:endParaRPr lang="en-US" i="1" dirty="0"/>
          </a:p>
          <a:p>
            <a:pPr algn="just"/>
            <a:r>
              <a:rPr lang="en-US" i="1" dirty="0" err="1"/>
              <a:t>Clinicopathologic</a:t>
            </a:r>
            <a:r>
              <a:rPr lang="en-US" i="1" dirty="0"/>
              <a:t> findings in cattle that </a:t>
            </a:r>
            <a:r>
              <a:rPr lang="en-US" dirty="0"/>
              <a:t>consumed a diet containing Mo as sodium </a:t>
            </a:r>
            <a:r>
              <a:rPr lang="en-US" dirty="0" err="1"/>
              <a:t>molybdate</a:t>
            </a:r>
            <a:r>
              <a:rPr lang="en-US" dirty="0"/>
              <a:t> were an increase in </a:t>
            </a:r>
            <a:r>
              <a:rPr lang="en-US" dirty="0" err="1"/>
              <a:t>aspartate</a:t>
            </a:r>
            <a:r>
              <a:rPr lang="en-US" dirty="0"/>
              <a:t> </a:t>
            </a:r>
            <a:r>
              <a:rPr lang="en-US" dirty="0" err="1"/>
              <a:t>aminotransferase</a:t>
            </a:r>
            <a:r>
              <a:rPr lang="en-US" dirty="0"/>
              <a:t>, gamma-</a:t>
            </a:r>
            <a:r>
              <a:rPr lang="en-US" dirty="0" err="1"/>
              <a:t>glutamyltransferase</a:t>
            </a:r>
            <a:r>
              <a:rPr lang="en-US" dirty="0"/>
              <a:t>, glutamate </a:t>
            </a:r>
            <a:r>
              <a:rPr lang="en-US" dirty="0" err="1"/>
              <a:t>dehydrogenase</a:t>
            </a:r>
            <a:r>
              <a:rPr lang="en-US" dirty="0"/>
              <a:t>, </a:t>
            </a:r>
            <a:r>
              <a:rPr lang="en-US" dirty="0" err="1"/>
              <a:t>creatine</a:t>
            </a:r>
            <a:r>
              <a:rPr lang="en-US" dirty="0"/>
              <a:t> </a:t>
            </a:r>
            <a:r>
              <a:rPr lang="en-US" dirty="0" err="1"/>
              <a:t>kinase</a:t>
            </a:r>
            <a:r>
              <a:rPr lang="en-US" dirty="0"/>
              <a:t>, BUN, </a:t>
            </a:r>
            <a:r>
              <a:rPr lang="en-US" dirty="0" err="1"/>
              <a:t>creatinine</a:t>
            </a:r>
            <a:r>
              <a:rPr lang="en-US" dirty="0"/>
              <a:t>, total </a:t>
            </a:r>
            <a:r>
              <a:rPr lang="en-US" dirty="0" err="1"/>
              <a:t>bilirubin</a:t>
            </a:r>
            <a:r>
              <a:rPr lang="en-US" dirty="0"/>
              <a:t>, and calcium</a:t>
            </a:r>
          </a:p>
          <a:p>
            <a:pPr algn="just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7A940-F3FA-42A6-989E-4D7F4C13C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 Poisoning …cont’d </a:t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  <a:endParaRPr lang="en-US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diet should be assayed for Mo, copper, and sulfur, </a:t>
            </a:r>
          </a:p>
          <a:p>
            <a:pPr lvl="2"/>
            <a:r>
              <a:rPr lang="en-US" sz="2400" dirty="0"/>
              <a:t>Because dietary sulfur can alter the predictive ratio, additional copper may be necessary.</a:t>
            </a:r>
          </a:p>
          <a:p>
            <a:pPr lvl="2"/>
            <a:r>
              <a:rPr lang="en-US" sz="2400" dirty="0"/>
              <a:t>copper-to-Mo ratio= 4:1 to 10:1.</a:t>
            </a:r>
          </a:p>
          <a:p>
            <a:pPr lvl="2"/>
            <a:r>
              <a:rPr lang="en-US" sz="2400" dirty="0"/>
              <a:t>The sulfur-to-Mo ratio should be &lt; 100:1, and neither sulfur nor Mo should be in excess</a:t>
            </a:r>
            <a:r>
              <a:rPr lang="en-US" dirty="0"/>
              <a:t>. </a:t>
            </a:r>
          </a:p>
          <a:p>
            <a:r>
              <a:rPr lang="en-US" dirty="0"/>
              <a:t>Mineral supplements for cattle grazing forages high in Mo can induce copper poisoning in sheep. </a:t>
            </a:r>
          </a:p>
          <a:p>
            <a:r>
              <a:rPr lang="en-US" dirty="0">
                <a:solidFill>
                  <a:srgbClr val="DC14C4"/>
                </a:solidFill>
              </a:rPr>
              <a:t>Copper sulfate </a:t>
            </a:r>
            <a:r>
              <a:rPr lang="en-US" dirty="0"/>
              <a:t>can be added to cattle drinking water.</a:t>
            </a:r>
          </a:p>
          <a:p>
            <a:r>
              <a:rPr lang="en-US" dirty="0"/>
              <a:t>Cattle can be injected with copper, but most preparations are highly irritating and may produce sterile abscesses.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CE232-0987-4B48-B741-B408109C3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 Poisoning…cont’d </a:t>
            </a:r>
            <a:b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Toxicokinetics</a:t>
            </a:r>
            <a:endParaRPr lang="en-GB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686800" cy="5562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/>
              <a:t>Absorption depends on the physical form: </a:t>
            </a:r>
          </a:p>
          <a:p>
            <a:pPr lvl="1" algn="just"/>
            <a:r>
              <a:rPr lang="en-US" sz="2000" dirty="0">
                <a:solidFill>
                  <a:schemeClr val="tx1"/>
                </a:solidFill>
              </a:rPr>
              <a:t>(metallic, salt, organic) and the route of exposure.</a:t>
            </a:r>
          </a:p>
          <a:p>
            <a:pPr algn="just">
              <a:buNone/>
            </a:pPr>
            <a:r>
              <a:rPr lang="en-US" sz="2400" dirty="0"/>
              <a:t>		</a:t>
            </a:r>
            <a:r>
              <a:rPr lang="en-US" sz="2400" dirty="0">
                <a:solidFill>
                  <a:srgbClr val="FF0000"/>
                </a:solidFill>
              </a:rPr>
              <a:t>metallic Pb is &lt;&lt; Pb salts, &lt;&lt; </a:t>
            </a:r>
            <a:r>
              <a:rPr lang="en-US" sz="2400" dirty="0" err="1">
                <a:solidFill>
                  <a:srgbClr val="FF0000"/>
                </a:solidFill>
              </a:rPr>
              <a:t>organo</a:t>
            </a:r>
            <a:r>
              <a:rPr lang="en-US" sz="2400" dirty="0">
                <a:solidFill>
                  <a:srgbClr val="FF0000"/>
                </a:solidFill>
              </a:rPr>
              <a:t>-lead cpds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100" dirty="0">
                <a:solidFill>
                  <a:schemeClr val="tx1"/>
                </a:solidFill>
              </a:rPr>
              <a:t>Dermal exposure to </a:t>
            </a:r>
            <a:r>
              <a:rPr lang="en-US" sz="2100" dirty="0" err="1">
                <a:solidFill>
                  <a:schemeClr val="tx1"/>
                </a:solidFill>
              </a:rPr>
              <a:t>organo</a:t>
            </a:r>
            <a:r>
              <a:rPr lang="en-US" sz="2100" dirty="0">
                <a:solidFill>
                  <a:schemeClr val="tx1"/>
                </a:solidFill>
              </a:rPr>
              <a:t>-Pb compounds can result in toxicosis.</a:t>
            </a:r>
          </a:p>
          <a:p>
            <a:pPr algn="just">
              <a:buFont typeface="Wingdings" pitchFamily="2" charset="2"/>
              <a:buChar char="Ø"/>
            </a:pPr>
            <a:r>
              <a:rPr lang="en-GB" sz="2400" dirty="0"/>
              <a:t>Ingested lead requires ionization </a:t>
            </a:r>
            <a:r>
              <a:rPr lang="en-US" sz="2400" dirty="0"/>
              <a:t>within GIT (acidic </a:t>
            </a:r>
            <a:r>
              <a:rPr lang="en-US" sz="2400" dirty="0" err="1"/>
              <a:t>env’t</a:t>
            </a:r>
            <a:r>
              <a:rPr lang="en-US" sz="2400" dirty="0"/>
              <a:t> of the stomach), in order to be appreciably </a:t>
            </a:r>
            <a:r>
              <a:rPr lang="en-GB" sz="2400" dirty="0"/>
              <a:t>absorbed.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&gt;90% of absorbed Pb is </a:t>
            </a:r>
            <a:r>
              <a:rPr lang="en-US" sz="2400" dirty="0">
                <a:solidFill>
                  <a:srgbClr val="DC14C4"/>
                </a:solidFill>
              </a:rPr>
              <a:t>bound to RBCs</a:t>
            </a:r>
            <a:r>
              <a:rPr lang="en-US" sz="2400" dirty="0"/>
              <a:t>, small amounts </a:t>
            </a:r>
            <a:r>
              <a:rPr lang="en-US" sz="2400" dirty="0">
                <a:solidFill>
                  <a:srgbClr val="DC14C4"/>
                </a:solidFill>
              </a:rPr>
              <a:t>bound to albumin </a:t>
            </a:r>
            <a:r>
              <a:rPr lang="en-US" sz="2400" dirty="0"/>
              <a:t>and lesser amounts as </a:t>
            </a:r>
            <a:r>
              <a:rPr lang="en-US" sz="2400" dirty="0">
                <a:solidFill>
                  <a:srgbClr val="DC14C4"/>
                </a:solidFill>
              </a:rPr>
              <a:t>free lead </a:t>
            </a:r>
            <a:r>
              <a:rPr lang="en-US" sz="2400" dirty="0"/>
              <a:t>in the plasma ;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unbound Pb is distributed widely throughout various tissues.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The highest concentrations occur within the </a:t>
            </a:r>
            <a:r>
              <a:rPr lang="en-US" sz="2400" dirty="0">
                <a:solidFill>
                  <a:srgbClr val="DC14C4"/>
                </a:solidFill>
              </a:rPr>
              <a:t>bone, teeth, liver, lung, kidney, brain, and spleen</a:t>
            </a:r>
            <a:r>
              <a:rPr lang="en-US" sz="2400" dirty="0"/>
              <a:t>.</a:t>
            </a:r>
          </a:p>
          <a:p>
            <a:pPr lvl="2" algn="just">
              <a:buFont typeface="Wingdings" pitchFamily="2" charset="2"/>
              <a:buChar char="Ø"/>
            </a:pPr>
            <a:r>
              <a:rPr lang="en-US" sz="1800" dirty="0"/>
              <a:t>Bone serves as a long term storage depot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Most ingested lead is excreted in the feces.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Excretion: kidney and bile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43AFB-35A3-4AE3-B5A4-18863AB5B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Selenium Poisoning 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58200" cy="50139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Sources. </a:t>
            </a:r>
          </a:p>
          <a:p>
            <a:r>
              <a:rPr lang="en-US" sz="2200" dirty="0"/>
              <a:t>Selenium-containing compounds are of considerable interest in veterinary medicine for several reasons:</a:t>
            </a:r>
          </a:p>
          <a:p>
            <a:pPr lvl="1"/>
            <a:r>
              <a:rPr lang="en-US" sz="2200" dirty="0"/>
              <a:t>They have biological importance as an essential dietary constituent.</a:t>
            </a:r>
          </a:p>
          <a:p>
            <a:pPr lvl="1"/>
            <a:r>
              <a:rPr lang="en-US" sz="2200" dirty="0"/>
              <a:t>Domestic livestock that ingest </a:t>
            </a:r>
            <a:r>
              <a:rPr lang="en-US" sz="2200" dirty="0" err="1">
                <a:solidFill>
                  <a:srgbClr val="DC14C4"/>
                </a:solidFill>
              </a:rPr>
              <a:t>seleniferous</a:t>
            </a:r>
            <a:r>
              <a:rPr lang="en-US" sz="2200" dirty="0">
                <a:solidFill>
                  <a:srgbClr val="DC14C4"/>
                </a:solidFill>
              </a:rPr>
              <a:t> plants </a:t>
            </a:r>
            <a:r>
              <a:rPr lang="en-US" sz="2200" dirty="0"/>
              <a:t>may become intoxicated with selenium.</a:t>
            </a:r>
          </a:p>
          <a:p>
            <a:pPr lvl="1"/>
            <a:r>
              <a:rPr lang="en-US" sz="2200" dirty="0"/>
              <a:t>Intoxication results from excess selenium supplementation of livestock rations.</a:t>
            </a:r>
          </a:p>
          <a:p>
            <a:pPr lvl="1"/>
            <a:r>
              <a:rPr lang="en-US" sz="2200" dirty="0"/>
              <a:t>Domestic livestock and companion animals may become intoxicated with selenium after </a:t>
            </a:r>
            <a:r>
              <a:rPr lang="en-US" sz="2200" dirty="0" err="1">
                <a:solidFill>
                  <a:srgbClr val="DC14C4"/>
                </a:solidFill>
              </a:rPr>
              <a:t>parenteral</a:t>
            </a:r>
            <a:r>
              <a:rPr lang="en-US" sz="2200" dirty="0">
                <a:solidFill>
                  <a:srgbClr val="DC14C4"/>
                </a:solidFill>
              </a:rPr>
              <a:t> overdose</a:t>
            </a:r>
            <a:r>
              <a:rPr lang="en-US" sz="2200" dirty="0"/>
              <a:t>.</a:t>
            </a:r>
          </a:p>
          <a:p>
            <a:pPr lvl="1"/>
            <a:r>
              <a:rPr lang="en-US" sz="2200" dirty="0"/>
              <a:t>Selenium may produce toxic effects in wild aquatic birds exposed to </a:t>
            </a:r>
            <a:r>
              <a:rPr lang="en-US" sz="2200" dirty="0">
                <a:solidFill>
                  <a:srgbClr val="DC14C4"/>
                </a:solidFill>
              </a:rPr>
              <a:t>excess environmental</a:t>
            </a:r>
            <a:r>
              <a:rPr lang="en-US" sz="2200" dirty="0"/>
              <a:t> concentrations.</a:t>
            </a:r>
          </a:p>
          <a:p>
            <a:r>
              <a:rPr lang="en-US" sz="2200" dirty="0"/>
              <a:t>In well-aerated soils with a </a:t>
            </a:r>
            <a:r>
              <a:rPr lang="en-US" sz="2200" dirty="0">
                <a:solidFill>
                  <a:srgbClr val="DC14C4"/>
                </a:solidFill>
              </a:rPr>
              <a:t>pH greater than 7.5</a:t>
            </a:r>
            <a:r>
              <a:rPr lang="en-US" sz="2200" dirty="0"/>
              <a:t>, selenium is present as water-soluble </a:t>
            </a:r>
            <a:r>
              <a:rPr lang="en-US" sz="2200" dirty="0" err="1"/>
              <a:t>selenate</a:t>
            </a:r>
            <a:r>
              <a:rPr lang="en-US" sz="2200" dirty="0"/>
              <a:t>, which is readily absorbed by plants.</a:t>
            </a:r>
          </a:p>
          <a:p>
            <a:r>
              <a:rPr lang="en-US" sz="2200" dirty="0"/>
              <a:t> in acid soils  insoluble ferric </a:t>
            </a:r>
            <a:r>
              <a:rPr lang="en-US" sz="2200" dirty="0" err="1"/>
              <a:t>selenite</a:t>
            </a:r>
            <a:r>
              <a:rPr lang="en-US" sz="2200" dirty="0"/>
              <a:t> predominates and plant uptake is limited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5A731-4F90-4347-8D28-932439591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0561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Selenium Poisoning …cont’d </a:t>
            </a:r>
            <a:b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Toxicokinetics</a:t>
            </a:r>
            <a:endParaRPr lang="en-US" b="1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/>
          <a:lstStyle/>
          <a:p>
            <a:pPr algn="just"/>
            <a:r>
              <a:rPr lang="en-US" b="1" i="1" dirty="0"/>
              <a:t>The duodenum is the primary site of </a:t>
            </a:r>
            <a:r>
              <a:rPr lang="en-US" dirty="0"/>
              <a:t>selenium absorption, with little or no absorption occurring from the rumen or abomasum. </a:t>
            </a:r>
          </a:p>
          <a:p>
            <a:pPr algn="just"/>
            <a:r>
              <a:rPr lang="en-US" dirty="0"/>
              <a:t>Selenium may be eliminated in the urine, feces, and expired air; however, most dietary excesses are excreted in the urine.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F3796-6923-4B85-823A-4AD23D7BF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FLUORIDE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</a:t>
            </a:r>
          </a:p>
          <a:p>
            <a:pPr algn="just"/>
            <a:r>
              <a:rPr lang="en-US" dirty="0"/>
              <a:t>Fluorine is present in many sites and forms throughout the world. </a:t>
            </a:r>
          </a:p>
          <a:p>
            <a:pPr algn="just"/>
            <a:r>
              <a:rPr lang="en-US" dirty="0"/>
              <a:t>Soils contain fluorides, generally present as calcium fluoride (CaF2), which is poorly absorbed by plants. </a:t>
            </a:r>
          </a:p>
          <a:p>
            <a:pPr algn="just"/>
            <a:r>
              <a:rPr lang="en-US" dirty="0"/>
              <a:t>Natural sources include volcanic ash, rock phosphate deposits (RP), iron and aluminum ores, deep wells, geothermal waters, and animal bones. </a:t>
            </a:r>
          </a:p>
          <a:p>
            <a:pPr algn="just"/>
            <a:r>
              <a:rPr lang="en-US" dirty="0"/>
              <a:t>Some of the rock phosphates are used as phosphorus supplements for livestock.</a:t>
            </a:r>
          </a:p>
          <a:p>
            <a:r>
              <a:rPr lang="en-US" dirty="0"/>
              <a:t>Water sources of fluorides in rift valley are of Eth. widely contain high levels of fluoride, and sufficient fluorides cause dental mottling or even chronic </a:t>
            </a:r>
            <a:r>
              <a:rPr lang="en-US" dirty="0" err="1"/>
              <a:t>fluorosis</a:t>
            </a:r>
            <a:r>
              <a:rPr lang="en-US" dirty="0"/>
              <a:t> after long-term consumption.</a:t>
            </a:r>
          </a:p>
          <a:p>
            <a:r>
              <a:rPr lang="en-US" dirty="0"/>
              <a:t>Industrial sources of fluorides may occur during iron and aluminum refining, when fluorides are released from the ore.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C1F6C-E23C-4348-B6F4-961D41494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Toxicokinetics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Sodium fluoride is highly available orally and is readily absorbed. </a:t>
            </a:r>
          </a:p>
          <a:p>
            <a:r>
              <a:rPr lang="en-US" dirty="0"/>
              <a:t>Fluorides absorbed from the intestinal tract are transported mainly in the plasma and accumulate most readily in bone. </a:t>
            </a:r>
          </a:p>
          <a:p>
            <a:r>
              <a:rPr lang="en-US" dirty="0"/>
              <a:t>Of the soft tissues, kidney contains the greatest concentrations of fluorides.</a:t>
            </a:r>
          </a:p>
          <a:p>
            <a:r>
              <a:rPr lang="en-US" dirty="0"/>
              <a:t>Excessive fluoride concentration in blood of pregnant animals appears to increase neonatal blood concentrations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CDB03-DF0D-4490-90B7-A9A794EE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 of Action</a:t>
            </a:r>
            <a:endParaRPr lang="en-US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559435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000" dirty="0"/>
              <a:t>Effects on the teeth and skeletal system.</a:t>
            </a:r>
          </a:p>
          <a:p>
            <a:pPr lvl="1" algn="just"/>
            <a:r>
              <a:rPr lang="en-US" sz="1700" dirty="0"/>
              <a:t>Matrices supporting formation of enamel, dentine, cementum, and bone. </a:t>
            </a:r>
          </a:p>
          <a:p>
            <a:pPr algn="just"/>
            <a:r>
              <a:rPr lang="en-US" sz="2000" dirty="0"/>
              <a:t>Teeth are affected during development:</a:t>
            </a:r>
          </a:p>
          <a:p>
            <a:pPr lvl="1" algn="just"/>
            <a:r>
              <a:rPr lang="en-US" sz="1700" dirty="0"/>
              <a:t>damage to ameloblasts and odontoblasts, and matrix laid down by damaged ameloblasts and odontoblasts fails to accept minerals normally.</a:t>
            </a:r>
          </a:p>
          <a:p>
            <a:pPr lvl="1" algn="just"/>
            <a:r>
              <a:rPr lang="en-US" sz="2000" dirty="0"/>
              <a:t>Structural changes in teeth occur only prior to eruption. </a:t>
            </a:r>
          </a:p>
          <a:p>
            <a:pPr algn="just"/>
            <a:r>
              <a:rPr lang="en-US" sz="2000" dirty="0"/>
              <a:t>In fully formed teeth </a:t>
            </a:r>
            <a:r>
              <a:rPr lang="en-US" sz="2000" dirty="0" err="1"/>
              <a:t>ameloblasts</a:t>
            </a:r>
            <a:r>
              <a:rPr lang="en-US" sz="2000" dirty="0"/>
              <a:t> lose their ability to repair enamel, but </a:t>
            </a:r>
            <a:r>
              <a:rPr lang="en-US" sz="2000" dirty="0" err="1"/>
              <a:t>odontoblasts</a:t>
            </a:r>
            <a:r>
              <a:rPr lang="en-US" sz="2000" dirty="0"/>
              <a:t> can produce secondary dentine to accommodate partially for </a:t>
            </a:r>
            <a:r>
              <a:rPr lang="en-US" sz="2000" dirty="0" err="1"/>
              <a:t>fluorotic</a:t>
            </a:r>
            <a:r>
              <a:rPr lang="en-US" sz="2000" dirty="0"/>
              <a:t> damage.</a:t>
            </a:r>
          </a:p>
          <a:p>
            <a:r>
              <a:rPr lang="en-US" sz="2000" dirty="0"/>
              <a:t>Both erupting incisors and molars are affected, </a:t>
            </a:r>
          </a:p>
          <a:p>
            <a:r>
              <a:rPr lang="en-US" sz="2000" dirty="0">
                <a:solidFill>
                  <a:srgbClr val="C00000"/>
                </a:solidFill>
              </a:rPr>
              <a:t>Oxidation of organic material </a:t>
            </a:r>
            <a:r>
              <a:rPr lang="en-US" sz="2000" dirty="0"/>
              <a:t>in damaged portions of </a:t>
            </a:r>
            <a:r>
              <a:rPr lang="en-US" sz="2000" dirty="0" err="1"/>
              <a:t>fluorotic</a:t>
            </a:r>
            <a:r>
              <a:rPr lang="en-US" sz="2000" dirty="0"/>
              <a:t> teeth causes </a:t>
            </a:r>
            <a:r>
              <a:rPr lang="en-US" sz="2000" b="1" dirty="0">
                <a:solidFill>
                  <a:srgbClr val="7030A0"/>
                </a:solidFill>
              </a:rPr>
              <a:t>brown or black discoloration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/>
              <a:t>Interferes with formation by </a:t>
            </a:r>
            <a:r>
              <a:rPr lang="en-US" sz="2000" dirty="0" err="1"/>
              <a:t>osteoblasts</a:t>
            </a:r>
            <a:r>
              <a:rPr lang="en-US" sz="2000" dirty="0"/>
              <a:t> of adequate matrix and mineralization</a:t>
            </a:r>
          </a:p>
          <a:p>
            <a:r>
              <a:rPr lang="en-US" sz="2000" dirty="0"/>
              <a:t>Fluorides replace </a:t>
            </a:r>
            <a:r>
              <a:rPr lang="en-US" sz="2000" dirty="0" err="1"/>
              <a:t>hydroxyapatite</a:t>
            </a:r>
            <a:r>
              <a:rPr lang="en-US" sz="2000" dirty="0"/>
              <a:t> in the crystalline structure of bone, resulting in delayed and altered mineralization.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dysfunction of normal sequences of osteogenesis, acceleration of bone remodeling, production of abnormal bone (exostosis, sclerosis), and accelerated resorption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FFCE2-B2B9-469B-BB1E-8E3AF934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715" y="524510"/>
            <a:ext cx="8229600" cy="618490"/>
          </a:xfrm>
        </p:spPr>
        <p:txBody>
          <a:bodyPr>
            <a:normAutofit/>
          </a:bodyPr>
          <a:lstStyle/>
          <a:p>
            <a:r>
              <a:rPr lang="en-US" b="1" i="1" dirty="0"/>
              <a:t>Toxicity and Risk Factors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sz="2800" i="1" dirty="0"/>
              <a:t>Daily dosage or dietary concentration of fluoride.</a:t>
            </a:r>
          </a:p>
          <a:p>
            <a:pPr lvl="2"/>
            <a:r>
              <a:rPr lang="en-US" sz="2800" i="1" dirty="0"/>
              <a:t>Total exposure time.</a:t>
            </a:r>
          </a:p>
          <a:p>
            <a:pPr lvl="2"/>
            <a:r>
              <a:rPr lang="en-US" sz="2800" i="1" dirty="0"/>
              <a:t>Availability of fluoride in the source ingested.</a:t>
            </a:r>
          </a:p>
          <a:p>
            <a:pPr lvl="2"/>
            <a:r>
              <a:rPr lang="en-US" sz="2800" i="1" dirty="0"/>
              <a:t>Age and species of animal exposed.</a:t>
            </a:r>
          </a:p>
          <a:p>
            <a:pPr lvl="3"/>
            <a:r>
              <a:rPr lang="en-US" dirty="0"/>
              <a:t>younger animals are considered at greater risk because of active bone and tooth formation</a:t>
            </a:r>
            <a:endParaRPr lang="en-US" sz="2800" dirty="0"/>
          </a:p>
          <a:p>
            <a:pPr lvl="2"/>
            <a:r>
              <a:rPr lang="en-US" sz="2800" i="1" dirty="0"/>
              <a:t>Nutritional factors.</a:t>
            </a:r>
          </a:p>
          <a:p>
            <a:pPr lvl="3"/>
            <a:r>
              <a:rPr lang="en-US" dirty="0">
                <a:solidFill>
                  <a:srgbClr val="C00000"/>
                </a:solidFill>
              </a:rPr>
              <a:t>Calcium-deficient diet </a:t>
            </a:r>
            <a:r>
              <a:rPr lang="en-US" dirty="0"/>
              <a:t>increases the accumulation and possibly the toxic effects of fluoride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6C5FB-B4A4-4F0A-B0F1-E8B39F1C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b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Signs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153400" cy="5137150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i="1" dirty="0"/>
              <a:t>Acute fluoride toxicosis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Occur between 30 minutes to 1 hour after ingestion.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Characteristic signs: 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/>
              <a:t>excitement, seizures, urinary incontinence, defecation, vomiting, weakness, excessive salivation, depression, cardiac failure, and death.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b="1" dirty="0"/>
              <a:t>Differential diagnosis:</a:t>
            </a:r>
          </a:p>
          <a:p>
            <a:pPr lvl="1" algn="just"/>
            <a:r>
              <a:rPr lang="en-US" sz="2400" dirty="0"/>
              <a:t>poisoning by metals or metalloids (e.g., arsenic), organophosphate toxicosis,  zinc </a:t>
            </a:r>
            <a:r>
              <a:rPr lang="en-US" sz="2400" dirty="0" err="1"/>
              <a:t>phosphide</a:t>
            </a:r>
            <a:r>
              <a:rPr lang="en-US" sz="2400" dirty="0"/>
              <a:t> toxicosis in dogs, and sodium </a:t>
            </a:r>
            <a:r>
              <a:rPr lang="en-US" sz="2400" dirty="0" err="1"/>
              <a:t>fluoroacetate</a:t>
            </a:r>
            <a:r>
              <a:rPr lang="en-US" sz="2400" dirty="0"/>
              <a:t> toxicosis in dogs.</a:t>
            </a:r>
          </a:p>
          <a:p>
            <a:endParaRPr lang="en-US" sz="2400" b="1" dirty="0"/>
          </a:p>
          <a:p>
            <a:r>
              <a:rPr lang="en-US" sz="2400" b="1" dirty="0"/>
              <a:t>Chronic fluorosis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i="1" dirty="0"/>
              <a:t>Dental </a:t>
            </a:r>
            <a:r>
              <a:rPr lang="en-US" sz="2400" i="1" dirty="0" err="1"/>
              <a:t>fluorosis</a:t>
            </a:r>
            <a:r>
              <a:rPr lang="en-US" sz="2400" i="1" dirty="0"/>
              <a:t>: </a:t>
            </a:r>
            <a:r>
              <a:rPr lang="en-US" sz="2400" dirty="0"/>
              <a:t>mottled and pitted teeth with enamel </a:t>
            </a:r>
            <a:r>
              <a:rPr lang="en-US" sz="2400" dirty="0" err="1"/>
              <a:t>hypoplasia</a:t>
            </a:r>
            <a:r>
              <a:rPr lang="en-US" sz="2400" dirty="0"/>
              <a:t>. </a:t>
            </a:r>
          </a:p>
          <a:p>
            <a:pPr lvl="2"/>
            <a:r>
              <a:rPr lang="en-US" sz="2400" dirty="0"/>
              <a:t>The pitted areas become stained with oxidized material, showing brown or black discoloration.</a:t>
            </a:r>
          </a:p>
          <a:p>
            <a:pPr lvl="2"/>
            <a:endParaRPr lang="en-US" sz="2400" i="1" dirty="0"/>
          </a:p>
          <a:p>
            <a:pPr lvl="1">
              <a:buFont typeface="Wingdings" pitchFamily="2" charset="2"/>
              <a:buChar char="q"/>
            </a:pPr>
            <a:r>
              <a:rPr lang="en-US" sz="2400" i="1" dirty="0"/>
              <a:t>Skeletal effects of hyperostosis, enlargement, and roughening </a:t>
            </a:r>
            <a:r>
              <a:rPr lang="en-US" sz="2400" dirty="0"/>
              <a:t>of multiple bones</a:t>
            </a:r>
          </a:p>
          <a:p>
            <a:pPr lvl="1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0E404-B014-4439-A412-D4BF1E39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Signs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4002194"/>
            <a:ext cx="8229600" cy="215476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Fig. Dental fluorosis with evidence of intermittent fluoride ingestion.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Enamel hypoplasia with pitting and staining of enamel is evident in the second incisor. </a:t>
            </a:r>
          </a:p>
          <a:p>
            <a:pPr algn="just"/>
            <a:r>
              <a:rPr lang="en-US" dirty="0"/>
              <a:t>The fourth incisor demonstrates excessive wear resulting from enamel hypoplasia and defective dentin formation.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315297"/>
            <a:ext cx="3352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CDAE8-7F18-4BF0-9B33-35ED1FC48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Treatment.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b="1" i="1" dirty="0"/>
              <a:t>No specific antidote for either acute or chronic </a:t>
            </a:r>
            <a:r>
              <a:rPr lang="en-US" dirty="0"/>
              <a:t>fluoride toxicosis is available. </a:t>
            </a:r>
          </a:p>
          <a:p>
            <a:pPr algn="just"/>
            <a:endParaRPr lang="en-US" dirty="0"/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Symptomatic therapy for chronic osteoarthritis, </a:t>
            </a: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limiting grazing, </a:t>
            </a: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providing easily masticated feeds, and </a:t>
            </a: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artificial insemination of valuable breeding animals may help prolong the useful life of livestock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9A66E-3B67-4AE8-9CBA-738C51B2A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Prevention and Control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/>
              <a:t>For chronic </a:t>
            </a:r>
            <a:r>
              <a:rPr lang="en-US" dirty="0" err="1"/>
              <a:t>fluorosis</a:t>
            </a:r>
            <a:r>
              <a:rPr lang="en-US" dirty="0"/>
              <a:t>:</a:t>
            </a:r>
          </a:p>
          <a:p>
            <a:pPr lvl="1" algn="just"/>
            <a:r>
              <a:rPr lang="en-US" dirty="0"/>
              <a:t> aluminum sulfate, aluminum chloride, calcium </a:t>
            </a:r>
            <a:r>
              <a:rPr lang="en-US" dirty="0" err="1"/>
              <a:t>aluminate</a:t>
            </a:r>
            <a:r>
              <a:rPr lang="en-US" dirty="0"/>
              <a:t>, and calcium carbonate (1% of dietary intake) reduce the absorption of fluorides in the diet.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Substitution of low-fluoride ingredients in a portion of the diet reduces total fluoride intake.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Using grains to replace some contaminated forages reduces total fluoride intake because grain crops accumulate little fluoride.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E253E-2E9D-47BD-9F63-86D17DAAC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 Poisoning…cont’d </a:t>
            </a:r>
            <a:br>
              <a:rPr lang="en-US" b="1" dirty="0"/>
            </a:br>
            <a:r>
              <a:rPr lang="en-US" sz="31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 of Action </a:t>
            </a:r>
            <a:endParaRPr lang="en-GB" sz="3200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85800"/>
            <a:ext cx="8763000" cy="59436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i="1" dirty="0"/>
              <a:t>Lead has multiple effects on </a:t>
            </a:r>
            <a:r>
              <a:rPr lang="en-US" sz="2000" dirty="0"/>
              <a:t>biochemical mechanisms within the body:</a:t>
            </a:r>
          </a:p>
          <a:p>
            <a:pPr marL="914400" lvl="1" indent="-514350" algn="just">
              <a:buNone/>
            </a:pPr>
            <a:r>
              <a:rPr lang="en-US" sz="2000" b="1" dirty="0">
                <a:solidFill>
                  <a:srgbClr val="0070C0"/>
                </a:solidFill>
                <a:latin typeface="Addis98" pitchFamily="2" charset="0"/>
              </a:rPr>
              <a:t>1</a:t>
            </a:r>
            <a:r>
              <a:rPr lang="en-US" sz="2000" b="1" dirty="0">
                <a:solidFill>
                  <a:srgbClr val="0070C0"/>
                </a:solidFill>
              </a:rPr>
              <a:t>. Binding of cellular and enzymatic </a:t>
            </a:r>
            <a:r>
              <a:rPr lang="en-US" sz="2000" b="1" dirty="0" err="1">
                <a:solidFill>
                  <a:srgbClr val="0070C0"/>
                </a:solidFill>
              </a:rPr>
              <a:t>sulfhydryl</a:t>
            </a:r>
            <a:r>
              <a:rPr lang="en-US" sz="2000" b="1" dirty="0">
                <a:solidFill>
                  <a:srgbClr val="0070C0"/>
                </a:solidFill>
              </a:rPr>
              <a:t> groups</a:t>
            </a:r>
            <a:r>
              <a:rPr lang="en-US" sz="2000" dirty="0"/>
              <a:t>: </a:t>
            </a:r>
          </a:p>
          <a:p>
            <a:pPr marL="514350" indent="-514350" algn="just">
              <a:buNone/>
            </a:pPr>
            <a:r>
              <a:rPr lang="en-US" sz="2400" dirty="0"/>
              <a:t>     =</a:t>
            </a:r>
            <a:r>
              <a:rPr lang="en-US" sz="2000" dirty="0"/>
              <a:t>inactivation of enzymes involved in </a:t>
            </a:r>
            <a:r>
              <a:rPr lang="en-US" sz="2000" dirty="0" err="1"/>
              <a:t>heme</a:t>
            </a:r>
            <a:r>
              <a:rPr lang="en-US" sz="2000" dirty="0"/>
              <a:t> synthesis: </a:t>
            </a:r>
            <a:r>
              <a:rPr lang="en-US" sz="2000" dirty="0" err="1">
                <a:solidFill>
                  <a:srgbClr val="0070C0"/>
                </a:solidFill>
              </a:rPr>
              <a:t>aminolevulinic</a:t>
            </a:r>
            <a:r>
              <a:rPr lang="en-US" sz="2000" dirty="0">
                <a:solidFill>
                  <a:srgbClr val="0070C0"/>
                </a:solidFill>
              </a:rPr>
              <a:t> acid </a:t>
            </a:r>
            <a:r>
              <a:rPr lang="en-US" sz="2000" dirty="0" err="1">
                <a:solidFill>
                  <a:srgbClr val="0070C0"/>
                </a:solidFill>
              </a:rPr>
              <a:t>dehydratase</a:t>
            </a:r>
            <a:r>
              <a:rPr lang="en-US" sz="2000" dirty="0">
                <a:solidFill>
                  <a:srgbClr val="0070C0"/>
                </a:solidFill>
              </a:rPr>
              <a:t> (ALAD) and </a:t>
            </a:r>
            <a:r>
              <a:rPr lang="en-US" sz="2000" dirty="0" err="1">
                <a:solidFill>
                  <a:srgbClr val="0070C0"/>
                </a:solidFill>
              </a:rPr>
              <a:t>ferrochelatase</a:t>
            </a:r>
            <a:r>
              <a:rPr lang="en-US" sz="2000" dirty="0"/>
              <a:t>, and causing RBC abnormalities.</a:t>
            </a:r>
            <a:endParaRPr lang="en-US" sz="2400" dirty="0"/>
          </a:p>
          <a:p>
            <a:pPr>
              <a:buNone/>
            </a:pPr>
            <a:r>
              <a:rPr lang="en-US" sz="2000" dirty="0"/>
              <a:t>	= Inhibition of </a:t>
            </a:r>
            <a:r>
              <a:rPr lang="en-US" sz="2000" dirty="0" err="1"/>
              <a:t>heme</a:t>
            </a:r>
            <a:r>
              <a:rPr lang="en-US" sz="2000" dirty="0"/>
              <a:t> synthesis              </a:t>
            </a:r>
            <a:r>
              <a:rPr lang="en-US" sz="2000" dirty="0" err="1"/>
              <a:t>heme</a:t>
            </a:r>
            <a:r>
              <a:rPr lang="en-US" sz="2000" dirty="0"/>
              <a:t> depletion             inhibition of </a:t>
            </a:r>
            <a:r>
              <a:rPr lang="en-US" sz="2000" dirty="0" err="1"/>
              <a:t>cytochrome</a:t>
            </a:r>
            <a:r>
              <a:rPr lang="en-US" sz="2000" dirty="0"/>
              <a:t> P-450,           inhibition of tryptophan </a:t>
            </a:r>
            <a:r>
              <a:rPr lang="en-US" sz="2000" dirty="0" err="1"/>
              <a:t>pyrrolase</a:t>
            </a:r>
            <a:r>
              <a:rPr lang="en-US" sz="2000" dirty="0"/>
              <a:t>           increased plasma tryptophan </a:t>
            </a:r>
            <a:r>
              <a:rPr lang="en-GB" sz="2000" dirty="0"/>
              <a:t>levels           elevations in brain serotonin levels            </a:t>
            </a:r>
            <a:r>
              <a:rPr lang="en-US" sz="2000" dirty="0"/>
              <a:t>abnormal neurotransmission of </a:t>
            </a:r>
            <a:r>
              <a:rPr lang="en-US" sz="2000" dirty="0" err="1"/>
              <a:t>serotonergic</a:t>
            </a:r>
            <a:r>
              <a:rPr lang="en-US" sz="2000" dirty="0"/>
              <a:t> pathways           neurologic effects </a:t>
            </a: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n-US" sz="2000" dirty="0"/>
              <a:t>Increased serum ALAD levels may themselves be </a:t>
            </a:r>
            <a:r>
              <a:rPr lang="en-US" sz="2000" dirty="0" err="1"/>
              <a:t>neurotoxic</a:t>
            </a:r>
            <a:r>
              <a:rPr lang="en-US" sz="2000" dirty="0"/>
              <a:t> by interfering with GABA transmission</a:t>
            </a:r>
          </a:p>
          <a:p>
            <a:pPr marL="914400" lvl="1" indent="-514350">
              <a:buNone/>
            </a:pPr>
            <a:r>
              <a:rPr lang="en-US" sz="2000" b="1" dirty="0">
                <a:solidFill>
                  <a:srgbClr val="0070C0"/>
                </a:solidFill>
              </a:rPr>
              <a:t>2. Competition with calcium ions:</a:t>
            </a:r>
            <a:r>
              <a:rPr lang="en-US" sz="2000" dirty="0"/>
              <a:t>                                                                     substitution for calcium in bone, alteration of nerve and muscle transmission, and displacement of calcium from calcium-binding proteins such as </a:t>
            </a:r>
            <a:r>
              <a:rPr lang="en-US" sz="2000" dirty="0" err="1"/>
              <a:t>calmodulin</a:t>
            </a:r>
            <a:endParaRPr lang="en-US" sz="2000" dirty="0"/>
          </a:p>
          <a:p>
            <a:pPr marL="914400" lvl="1" indent="-514350">
              <a:buNone/>
            </a:pPr>
            <a:r>
              <a:rPr lang="en-US" sz="2000" b="1" dirty="0">
                <a:solidFill>
                  <a:srgbClr val="0070C0"/>
                </a:solidFill>
              </a:rPr>
              <a:t>3. Inhibition of membrane-associated enzymes:                                  </a:t>
            </a:r>
            <a:r>
              <a:rPr lang="en-US" sz="2000" dirty="0"/>
              <a:t>Na+-K+ pumps results in RBC fragility and renal tubular </a:t>
            </a:r>
            <a:r>
              <a:rPr lang="en-GB" sz="2000" dirty="0"/>
              <a:t>injury, </a:t>
            </a:r>
            <a:endParaRPr lang="en-US" sz="2000" dirty="0"/>
          </a:p>
          <a:p>
            <a:pPr marL="914400" lvl="1" indent="-514350" algn="just">
              <a:buNone/>
            </a:pPr>
            <a:r>
              <a:rPr lang="en-US" sz="2000" b="1" dirty="0">
                <a:solidFill>
                  <a:srgbClr val="0070C0"/>
                </a:solidFill>
              </a:rPr>
              <a:t>4.   Alteration of vitamin D metabolism.</a:t>
            </a:r>
          </a:p>
        </p:txBody>
      </p:sp>
      <p:sp>
        <p:nvSpPr>
          <p:cNvPr id="7" name="Right Arrow 6"/>
          <p:cNvSpPr/>
          <p:nvPr/>
        </p:nvSpPr>
        <p:spPr>
          <a:xfrm>
            <a:off x="2590800" y="26670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>
            <a:off x="3733800" y="23622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>
            <a:off x="7543800" y="28956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6248400" y="32004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11"/>
          <p:cNvSpPr/>
          <p:nvPr/>
        </p:nvSpPr>
        <p:spPr>
          <a:xfrm>
            <a:off x="3200400" y="28956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>
            <a:off x="6781800" y="25908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>
            <a:off x="6324600" y="22860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D818FB-B6EC-4EB1-AB23-40731C820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 Poisoning…cont’d </a:t>
            </a:r>
            <a:br>
              <a:rPr lang="en-US" b="1" dirty="0"/>
            </a:br>
            <a:r>
              <a:rPr lang="en-US" sz="2800" b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Toxicity and Risk Factors</a:t>
            </a:r>
            <a:endParaRPr lang="en-US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/>
              <a:t>Lead toxicosis has been reported in mammals, birds, and reptiles.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swine, goats, and chickens are considered to be fairly resistant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Young animals absorb lead far more readily than do adult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Lead </a:t>
            </a:r>
            <a:r>
              <a:rPr lang="en-US" dirty="0">
                <a:solidFill>
                  <a:srgbClr val="0070C0"/>
                </a:solidFill>
              </a:rPr>
              <a:t>absorption can also be enhanced </a:t>
            </a:r>
            <a:r>
              <a:rPr lang="en-US" dirty="0"/>
              <a:t>in </a:t>
            </a:r>
            <a:r>
              <a:rPr lang="en-US" dirty="0">
                <a:solidFill>
                  <a:srgbClr val="FF0000"/>
                </a:solidFill>
              </a:rPr>
              <a:t>Ca-, Zn-, Fe</a:t>
            </a:r>
            <a:r>
              <a:rPr lang="en-US" dirty="0"/>
              <a:t>-, or </a:t>
            </a:r>
            <a:r>
              <a:rPr lang="en-US" dirty="0">
                <a:solidFill>
                  <a:srgbClr val="FF0000"/>
                </a:solidFill>
              </a:rPr>
              <a:t>vitamin D–deficient</a:t>
            </a:r>
            <a:r>
              <a:rPr lang="en-US" dirty="0"/>
              <a:t> animals.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Conversely, </a:t>
            </a:r>
            <a:r>
              <a:rPr lang="en-US" dirty="0">
                <a:solidFill>
                  <a:srgbClr val="FF0000"/>
                </a:solidFill>
              </a:rPr>
              <a:t>zinc or calcium supplementation </a:t>
            </a:r>
            <a:r>
              <a:rPr lang="en-US" dirty="0"/>
              <a:t>may decrease the absorption of lead from the GIT.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Pb may </a:t>
            </a:r>
            <a:r>
              <a:rPr lang="en-US" dirty="0">
                <a:solidFill>
                  <a:srgbClr val="0070C0"/>
                </a:solidFill>
              </a:rPr>
              <a:t>interfere with the absorption of selenium </a:t>
            </a:r>
            <a:r>
              <a:rPr lang="en-US" dirty="0"/>
              <a:t>from the GIT in ruminants, resulting in selenium deficiency.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Co-ingestion of lead and cadmium may increase the severity of clinical signs of lead poisoning.</a:t>
            </a:r>
          </a:p>
          <a:p>
            <a:pPr algn="just">
              <a:buFont typeface="Wingdings" pitchFamily="2" charset="2"/>
              <a:buChar char="Ø"/>
            </a:pPr>
            <a:endParaRPr lang="en-US" dirty="0"/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48278-C2D7-4E30-8E15-24153960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br>
              <a:rPr lang="en-US" b="1" i="1" dirty="0"/>
            </a:b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Lead Poisoning…cont’d </a:t>
            </a:r>
            <a:br>
              <a:rPr lang="en-US" sz="3600" b="1" dirty="0"/>
            </a:br>
            <a:r>
              <a:rPr lang="en-US" sz="27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Symptoms </a:t>
            </a:r>
            <a:endParaRPr lang="en-GB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58200" cy="54864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i="1" dirty="0">
                <a:solidFill>
                  <a:srgbClr val="FF0000"/>
                </a:solidFill>
              </a:rPr>
              <a:t>Cattle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acute course </a:t>
            </a:r>
            <a:r>
              <a:rPr lang="en-US" dirty="0">
                <a:solidFill>
                  <a:schemeClr val="tx1"/>
                </a:solidFill>
              </a:rPr>
              <a:t>: ataxia, blindness, salivation, spastic twitching of eyelids, jaw champing,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muscle tremors, and convulsions. </a:t>
            </a:r>
            <a:endParaRPr lang="en-GB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dirty="0"/>
              <a:t> </a:t>
            </a:r>
            <a:r>
              <a:rPr lang="en-US" b="1" i="1" dirty="0">
                <a:solidFill>
                  <a:srgbClr val="FF0000"/>
                </a:solidFill>
              </a:rPr>
              <a:t>Sheep and old cattle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Subacute</a:t>
            </a:r>
            <a:r>
              <a:rPr lang="en-US" b="1" dirty="0">
                <a:solidFill>
                  <a:schemeClr val="tx1"/>
                </a:solidFill>
              </a:rPr>
              <a:t> course</a:t>
            </a:r>
            <a:r>
              <a:rPr lang="en-US" dirty="0">
                <a:solidFill>
                  <a:schemeClr val="tx1"/>
                </a:solidFill>
              </a:rPr>
              <a:t>:  anorexia, rumen stasis, colic, dullness, and transient constipation, frequently followed by diarrhea, blindness, head pressing, </a:t>
            </a:r>
            <a:r>
              <a:rPr lang="en-US" dirty="0" err="1">
                <a:solidFill>
                  <a:schemeClr val="tx1"/>
                </a:solidFill>
              </a:rPr>
              <a:t>bruxism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GB" b="1" dirty="0">
                <a:solidFill>
                  <a:schemeClr val="tx1"/>
                </a:solidFill>
              </a:rPr>
              <a:t>grinding of teeth</a:t>
            </a:r>
            <a:r>
              <a:rPr lang="en-GB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, hyperesthesia, and </a:t>
            </a:r>
            <a:r>
              <a:rPr lang="en-US" dirty="0" err="1">
                <a:solidFill>
                  <a:schemeClr val="tx1"/>
                </a:solidFill>
              </a:rPr>
              <a:t>incoordination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en-GB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b="1" i="1" dirty="0">
                <a:solidFill>
                  <a:srgbClr val="FF0000"/>
                </a:solidFill>
              </a:rPr>
              <a:t>Horses:</a:t>
            </a:r>
            <a:r>
              <a:rPr lang="en-US" b="1" dirty="0">
                <a:solidFill>
                  <a:srgbClr val="FF0000"/>
                </a:solidFill>
              </a:rPr>
              <a:t>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chronic course:  </a:t>
            </a:r>
            <a:r>
              <a:rPr lang="en-US" dirty="0">
                <a:solidFill>
                  <a:schemeClr val="tx1"/>
                </a:solidFill>
              </a:rPr>
              <a:t>weight loss, depression, weakness, colic, diarrhea, laryngeal or pharyngeal paralysis (roaring), etc</a:t>
            </a:r>
            <a:endParaRPr lang="en-GB" b="1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b="1" i="1" dirty="0">
                <a:solidFill>
                  <a:srgbClr val="FF0000"/>
                </a:solidFill>
              </a:rPr>
              <a:t>Avian species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anorexia, ataxia, loss of condition, wing and leg weakness, and anemia. </a:t>
            </a:r>
          </a:p>
          <a:p>
            <a:pPr algn="just">
              <a:buNone/>
            </a:pPr>
            <a:r>
              <a:rPr lang="en-US" b="1" i="1" dirty="0">
                <a:solidFill>
                  <a:srgbClr val="FF0000"/>
                </a:solidFill>
              </a:rPr>
              <a:t>Dogs:</a:t>
            </a:r>
            <a:r>
              <a:rPr lang="en-US" b="1" dirty="0">
                <a:solidFill>
                  <a:srgbClr val="FF0000"/>
                </a:solidFill>
              </a:rPr>
              <a:t>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GIT abnormalities, anxiety, hysterical barking, jaw champing, salivation, blindness, ataxia, muscle spasms, and convulsions may develop.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CNS depression rather than CNS excitation may be evident in some dogs.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F6D80-8A5C-4492-A088-4B9E62985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 Poisoning…cont’d </a:t>
            </a:r>
            <a:br>
              <a:rPr lang="en-US" b="1" dirty="0"/>
            </a:br>
            <a:r>
              <a:rPr lang="en-US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  <a:endParaRPr lang="en-US" dirty="0">
              <a:solidFill>
                <a:srgbClr val="DC14C4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Management of lead toxicosis in animals consists: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/>
              <a:t>stabilization of severe clinical signs, 		</a:t>
            </a:r>
          </a:p>
          <a:p>
            <a:pPr marL="788670" lvl="1" indent="-514350">
              <a:buFont typeface="Wingdings" pitchFamily="2" charset="2"/>
              <a:buChar char="ü"/>
            </a:pPr>
            <a:r>
              <a:rPr lang="en-US" dirty="0"/>
              <a:t>Seizures:  </a:t>
            </a:r>
            <a:r>
              <a:rPr lang="en-US" dirty="0">
                <a:solidFill>
                  <a:srgbClr val="DC14C4"/>
                </a:solidFill>
              </a:rPr>
              <a:t>anticonvulsant</a:t>
            </a:r>
            <a:r>
              <a:rPr lang="en-US" dirty="0"/>
              <a:t>s-diazepam or barbiturates.</a:t>
            </a:r>
          </a:p>
          <a:p>
            <a:pPr marL="788670" lvl="1" indent="-514350">
              <a:buFont typeface="Wingdings" pitchFamily="2" charset="2"/>
              <a:buChar char="ü"/>
            </a:pPr>
            <a:r>
              <a:rPr lang="en-US" dirty="0">
                <a:solidFill>
                  <a:srgbClr val="DC14C4"/>
                </a:solidFill>
              </a:rPr>
              <a:t>Thiamine</a:t>
            </a:r>
            <a:r>
              <a:rPr lang="en-US" dirty="0"/>
              <a:t>, 2-4 mg/kg/day, SC, alleviates clinical manifestations and reduces tissue deposition of lead 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/>
              <a:t>Elimination of lead from the GIT,</a:t>
            </a:r>
          </a:p>
          <a:p>
            <a:pPr marL="788670" lvl="1" indent="-514350">
              <a:buFont typeface="Wingdings" pitchFamily="2" charset="2"/>
              <a:buChar char="Ø"/>
            </a:pPr>
            <a:r>
              <a:rPr lang="en-US" dirty="0"/>
              <a:t>Magnesium sulfate, 400 mg/kg, PO </a:t>
            </a:r>
          </a:p>
          <a:p>
            <a:pPr marL="788670" lvl="1" indent="-514350">
              <a:buFont typeface="Wingdings" pitchFamily="2" charset="2"/>
              <a:buChar char="Ø"/>
            </a:pPr>
            <a:r>
              <a:rPr lang="en-US" dirty="0" err="1"/>
              <a:t>Ruminotomy</a:t>
            </a:r>
            <a:r>
              <a:rPr lang="en-US" dirty="0"/>
              <a:t> 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err="1"/>
              <a:t>Chelation</a:t>
            </a:r>
            <a:r>
              <a:rPr lang="en-US" dirty="0"/>
              <a:t>  therapy: bind lead into a soluble complex (</a:t>
            </a:r>
            <a:r>
              <a:rPr lang="en-US" dirty="0" err="1"/>
              <a:t>chelate</a:t>
            </a:r>
            <a:r>
              <a:rPr lang="en-US" dirty="0"/>
              <a:t>) that is then excreted in the urine</a:t>
            </a:r>
          </a:p>
          <a:p>
            <a:pPr lvl="2"/>
            <a:r>
              <a:rPr lang="en-US" dirty="0"/>
              <a:t>Calcium disodium </a:t>
            </a:r>
            <a:r>
              <a:rPr lang="en-US" dirty="0" err="1"/>
              <a:t>edetate</a:t>
            </a:r>
            <a:r>
              <a:rPr lang="en-US" dirty="0"/>
              <a:t> (</a:t>
            </a:r>
            <a:r>
              <a:rPr lang="en-US" b="1" dirty="0">
                <a:solidFill>
                  <a:srgbClr val="DC14C4"/>
                </a:solidFill>
              </a:rPr>
              <a:t>Ca EDTA</a:t>
            </a:r>
            <a:r>
              <a:rPr lang="en-US" dirty="0"/>
              <a:t>), 110  mg/kg/day, IV or SC, 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/>
              <a:t>General  supportive care, and 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/>
              <a:t>Elimination of the lead source from the animal’s </a:t>
            </a:r>
            <a:r>
              <a:rPr lang="en-US" dirty="0" err="1"/>
              <a:t>env’t</a:t>
            </a:r>
            <a:r>
              <a:rPr lang="en-US" dirty="0"/>
              <a:t>. </a:t>
            </a:r>
          </a:p>
          <a:p>
            <a:pPr marL="514350" indent="-514350">
              <a:buNone/>
            </a:pPr>
            <a:endParaRPr lang="en-US" dirty="0"/>
          </a:p>
          <a:p>
            <a:pPr marL="514350" lvl="0" indent="-514350">
              <a:buNone/>
            </a:pPr>
            <a:r>
              <a:rPr lang="en-US" dirty="0"/>
              <a:t>	NB. 	Combined Ca-EDTA and thiamine treatment 		appears to produce the most beneficial response</a:t>
            </a:r>
          </a:p>
          <a:p>
            <a:pPr marL="514350" indent="-51435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A0BFE-44B3-40F1-8DE1-83ABBBFAF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2.   Arsenic (As) Poisoning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6868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2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Sources:</a:t>
            </a:r>
          </a:p>
          <a:p>
            <a:pPr algn="just">
              <a:buFont typeface="Wingdings" pitchFamily="2" charset="2"/>
              <a:buChar char="q"/>
            </a:pPr>
            <a:r>
              <a:rPr lang="en-US" sz="2200" dirty="0"/>
              <a:t>The commercial forms of arsenic include inorganic and organic.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200" dirty="0">
                <a:solidFill>
                  <a:srgbClr val="0070C0"/>
                </a:solidFill>
              </a:rPr>
              <a:t>Inorganic</a:t>
            </a:r>
            <a:r>
              <a:rPr lang="en-US" sz="2200" dirty="0"/>
              <a:t> As :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</a:rPr>
              <a:t>formerly used as </a:t>
            </a:r>
            <a:r>
              <a:rPr lang="en-US" sz="2200" dirty="0">
                <a:solidFill>
                  <a:srgbClr val="DC14C4"/>
                </a:solidFill>
              </a:rPr>
              <a:t>arsenic trioxide</a:t>
            </a:r>
            <a:r>
              <a:rPr lang="en-US" sz="2200" dirty="0">
                <a:solidFill>
                  <a:schemeClr val="tx1"/>
                </a:solidFill>
              </a:rPr>
              <a:t>,  a </a:t>
            </a:r>
            <a:r>
              <a:rPr lang="en-US" sz="2200" dirty="0">
                <a:solidFill>
                  <a:srgbClr val="0070C0"/>
                </a:solidFill>
              </a:rPr>
              <a:t>herbicide</a:t>
            </a:r>
            <a:r>
              <a:rPr lang="en-US" sz="2200" dirty="0">
                <a:solidFill>
                  <a:schemeClr val="tx1"/>
                </a:solidFill>
              </a:rPr>
              <a:t> and </a:t>
            </a:r>
            <a:r>
              <a:rPr lang="en-US" sz="2200" dirty="0">
                <a:solidFill>
                  <a:srgbClr val="0070C0"/>
                </a:solidFill>
              </a:rPr>
              <a:t>insecticide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200" dirty="0">
                <a:solidFill>
                  <a:srgbClr val="0070C0"/>
                </a:solidFill>
              </a:rPr>
              <a:t>Pentavalent organic forms </a:t>
            </a:r>
            <a:r>
              <a:rPr lang="en-US" sz="2200" dirty="0"/>
              <a:t>of As have been used as </a:t>
            </a:r>
            <a:r>
              <a:rPr lang="en-US" sz="2200" dirty="0">
                <a:solidFill>
                  <a:srgbClr val="7030A0"/>
                </a:solidFill>
              </a:rPr>
              <a:t>feed additives</a:t>
            </a:r>
            <a:r>
              <a:rPr lang="en-US" sz="2200" dirty="0"/>
              <a:t> for food animals:</a:t>
            </a:r>
          </a:p>
          <a:p>
            <a:pPr lvl="1" algn="just"/>
            <a:r>
              <a:rPr lang="en-US" sz="2200" dirty="0" err="1">
                <a:solidFill>
                  <a:schemeClr val="tx1"/>
                </a:solidFill>
              </a:rPr>
              <a:t>arsenilic</a:t>
            </a:r>
            <a:r>
              <a:rPr lang="en-US" sz="2200" dirty="0">
                <a:solidFill>
                  <a:schemeClr val="tx1"/>
                </a:solidFill>
              </a:rPr>
              <a:t> acid, sodium </a:t>
            </a:r>
            <a:r>
              <a:rPr lang="en-US" sz="2200" dirty="0" err="1">
                <a:solidFill>
                  <a:schemeClr val="tx1"/>
                </a:solidFill>
              </a:rPr>
              <a:t>arsanilate</a:t>
            </a:r>
            <a:r>
              <a:rPr lang="en-US" sz="2200" dirty="0">
                <a:solidFill>
                  <a:schemeClr val="tx1"/>
                </a:solidFill>
              </a:rPr>
              <a:t>,  etc</a:t>
            </a:r>
          </a:p>
          <a:p>
            <a:pPr lvl="1" algn="just"/>
            <a:r>
              <a:rPr lang="en-US" sz="2200" dirty="0">
                <a:solidFill>
                  <a:schemeClr val="tx1"/>
                </a:solidFill>
              </a:rPr>
              <a:t>b/c of use as </a:t>
            </a:r>
            <a:r>
              <a:rPr lang="en-US" sz="2200" dirty="0">
                <a:solidFill>
                  <a:srgbClr val="0070C0"/>
                </a:solidFill>
              </a:rPr>
              <a:t>antimicrobials as growth promotants</a:t>
            </a:r>
          </a:p>
          <a:p>
            <a:pPr algn="just"/>
            <a:r>
              <a:rPr lang="en-US" sz="2200" dirty="0"/>
              <a:t>Sources of As poisoning:  areas around mining or smelting sites. </a:t>
            </a:r>
          </a:p>
          <a:p>
            <a:pPr algn="just"/>
            <a:r>
              <a:rPr lang="en-US" sz="2200" dirty="0"/>
              <a:t>Normally soils contain low concentrations of elemental arsenic; however, mine tailings, smoke, fumes, and dust may contaminate soils near mining or smelting sites.</a:t>
            </a:r>
          </a:p>
          <a:p>
            <a:pPr algn="just"/>
            <a:r>
              <a:rPr lang="en-US" sz="2200" dirty="0"/>
              <a:t>Accidental exposure of  animals to old pesticides: </a:t>
            </a:r>
            <a:r>
              <a:rPr lang="en-US" sz="2200" dirty="0">
                <a:solidFill>
                  <a:srgbClr val="FF0000"/>
                </a:solidFill>
              </a:rPr>
              <a:t>lead arsenate </a:t>
            </a:r>
            <a:r>
              <a:rPr lang="en-US" sz="2200" dirty="0"/>
              <a:t>and </a:t>
            </a:r>
            <a:r>
              <a:rPr lang="en-US" sz="2200" dirty="0">
                <a:solidFill>
                  <a:srgbClr val="FF0000"/>
                </a:solidFill>
              </a:rPr>
              <a:t>arsenic trioxide </a:t>
            </a:r>
            <a:r>
              <a:rPr lang="en-US" sz="2200" dirty="0"/>
              <a:t>that have been improperly discarded or stored.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2483F-FA38-4D20-B239-25A59872C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Poisoning…cont’d </a:t>
            </a:r>
            <a:br>
              <a:rPr lang="en-US" b="1" i="1" dirty="0"/>
            </a:br>
            <a:r>
              <a:rPr lang="en-US" sz="2800" b="1" i="1" dirty="0">
                <a:solidFill>
                  <a:srgbClr val="DC14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Toxicokinetics </a:t>
            </a:r>
            <a:endParaRPr lang="en-US" dirty="0">
              <a:solidFill>
                <a:srgbClr val="DC14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259-D1CC-4874-AF56-C542790DB8E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686800" cy="5257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200" dirty="0">
                <a:solidFill>
                  <a:srgbClr val="FF0000"/>
                </a:solidFill>
              </a:rPr>
              <a:t>The  toxicity of arsenic is  influenced by: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/>
              <a:t>The solubility of the formulation,</a:t>
            </a:r>
          </a:p>
          <a:p>
            <a:pPr lvl="1">
              <a:buFont typeface="Wingdings" pitchFamily="2" charset="2"/>
              <a:buChar char="ü"/>
            </a:pPr>
            <a:r>
              <a:rPr lang="en-US" sz="2200" dirty="0">
                <a:solidFill>
                  <a:schemeClr val="tx1"/>
                </a:solidFill>
              </a:rPr>
              <a:t>Soluble arsenicals are readily absorbed from the GIT and via the skin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/>
              <a:t>Route of exposure, 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/>
              <a:t>Rate of absorption, 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/>
              <a:t>Rate of metabolism and excretion,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kidneys may reduce a small portion of orally absorbed </a:t>
            </a:r>
            <a:r>
              <a:rPr lang="en-US" sz="2200" dirty="0" err="1">
                <a:solidFill>
                  <a:schemeClr val="tx1"/>
                </a:solidFill>
              </a:rPr>
              <a:t>pentavalent</a:t>
            </a:r>
            <a:r>
              <a:rPr lang="en-US" sz="2200" dirty="0">
                <a:solidFill>
                  <a:schemeClr val="tx1"/>
                </a:solidFill>
              </a:rPr>
              <a:t> to the more toxic trivalent form  = </a:t>
            </a:r>
            <a:r>
              <a:rPr lang="en-US" sz="2200" dirty="0" err="1">
                <a:solidFill>
                  <a:schemeClr val="tx1"/>
                </a:solidFill>
              </a:rPr>
              <a:t>nephrotoxicity</a:t>
            </a:r>
            <a:endParaRPr lang="en-US" sz="2200" dirty="0">
              <a:solidFill>
                <a:schemeClr val="tx1"/>
              </a:solidFill>
            </a:endParaRPr>
          </a:p>
          <a:p>
            <a:pPr lvl="1"/>
            <a:r>
              <a:rPr lang="en-US" sz="2200" dirty="0" err="1">
                <a:solidFill>
                  <a:schemeClr val="tx1"/>
                </a:solidFill>
              </a:rPr>
              <a:t>methylation</a:t>
            </a:r>
            <a:r>
              <a:rPr lang="en-US" sz="2200" dirty="0">
                <a:solidFill>
                  <a:schemeClr val="tx1"/>
                </a:solidFill>
              </a:rPr>
              <a:t> of inorganic As is an important detoxification mechanism and increase excreted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Most </a:t>
            </a:r>
            <a:r>
              <a:rPr lang="en-US" sz="2200" dirty="0" err="1">
                <a:solidFill>
                  <a:schemeClr val="tx1"/>
                </a:solidFill>
              </a:rPr>
              <a:t>pentavalent</a:t>
            </a:r>
            <a:r>
              <a:rPr lang="en-US" sz="2200" dirty="0">
                <a:solidFill>
                  <a:schemeClr val="tx1"/>
                </a:solidFill>
              </a:rPr>
              <a:t> and trivalent </a:t>
            </a:r>
            <a:r>
              <a:rPr lang="en-US" sz="2200" dirty="0">
                <a:solidFill>
                  <a:srgbClr val="FF0000"/>
                </a:solidFill>
              </a:rPr>
              <a:t>As</a:t>
            </a:r>
            <a:r>
              <a:rPr lang="en-US" sz="2200" dirty="0">
                <a:solidFill>
                  <a:schemeClr val="tx1"/>
                </a:solidFill>
              </a:rPr>
              <a:t> are readily excreted into the intestine via the bile.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 </a:t>
            </a:r>
          </a:p>
          <a:p>
            <a:pPr lvl="1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49FAE-0F08-46C4-ADA0-C6B72536C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takele.beyene@aau.edu.et    AAU-CVM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5193</TotalTime>
  <Words>3770</Words>
  <Application>Microsoft Office PowerPoint</Application>
  <PresentationFormat>On-screen Show (4:3)</PresentationFormat>
  <Paragraphs>454</Paragraphs>
  <Slides>39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Addis98</vt:lpstr>
      <vt:lpstr>Bookman Old Style</vt:lpstr>
      <vt:lpstr>Calibri</vt:lpstr>
      <vt:lpstr>Gill Sans MT</vt:lpstr>
      <vt:lpstr>Wingdings</vt:lpstr>
      <vt:lpstr>Wingdings 3</vt:lpstr>
      <vt:lpstr>Origin</vt:lpstr>
      <vt:lpstr>Mineral poisoning Inorganic Chemicals</vt:lpstr>
      <vt:lpstr>1. Lead (Pb) Poisoning</vt:lpstr>
      <vt:lpstr>Lead Poisoning…cont’d  Toxicokinetics</vt:lpstr>
      <vt:lpstr>Lead Poisoning…cont’d  Mechanism of Action </vt:lpstr>
      <vt:lpstr>Lead Poisoning…cont’d  Toxicity and Risk Factors</vt:lpstr>
      <vt:lpstr>  Lead Poisoning…cont’d  Clinical Symptoms </vt:lpstr>
      <vt:lpstr>Lead Poisoning…cont’d  Treatment</vt:lpstr>
      <vt:lpstr>2.   Arsenic (As) Poisoning</vt:lpstr>
      <vt:lpstr>As Poisoning…cont’d  Toxicokinetics </vt:lpstr>
      <vt:lpstr>As Poisoning…cont’d  Mechanism of Action</vt:lpstr>
      <vt:lpstr>As Poisoning…cont’d  Toxicity and Risk Factors</vt:lpstr>
      <vt:lpstr>As Poisoning…cont’d  Clinical Signs </vt:lpstr>
      <vt:lpstr>As Poisoning…cont’d  Treatment</vt:lpstr>
      <vt:lpstr>As Poisoning…cont’d  Prognosis </vt:lpstr>
      <vt:lpstr>3. Copper (Cu) Poisoning</vt:lpstr>
      <vt:lpstr>Cu Poisoning … cont’d Toxicokinetics</vt:lpstr>
      <vt:lpstr>Cu Poisoning … cont’d  Toxicokinetics….</vt:lpstr>
      <vt:lpstr>Cu Poisoning … cont’d  MOA</vt:lpstr>
      <vt:lpstr>Cu Poisoning … cont’d  Toxicity and Risk Factors</vt:lpstr>
      <vt:lpstr>  Cu Poisoning … cont’d  Clinical Pathology</vt:lpstr>
      <vt:lpstr>Cu Poisoning … cont’d  Treatment</vt:lpstr>
      <vt:lpstr>Cu Poisoning … cont’d  Prevention and Control </vt:lpstr>
      <vt:lpstr>4. Molybdenum(Mo) Poisoning </vt:lpstr>
      <vt:lpstr>Mo Poisoning …cont’d Toxicokinetics</vt:lpstr>
      <vt:lpstr>Mo Poisoning …cont’d  Mechanism of Action</vt:lpstr>
      <vt:lpstr>Mo Poisoning …cont’d  Toxicity and Risk Factors</vt:lpstr>
      <vt:lpstr>Mo Poisoning …cont’d  Clinical Signs </vt:lpstr>
      <vt:lpstr>Mo Poisoning …cont’d   Clinical Pathology</vt:lpstr>
      <vt:lpstr>Mo Poisoning …cont’d  Treatment</vt:lpstr>
      <vt:lpstr>5. Selenium Poisoning  </vt:lpstr>
      <vt:lpstr>Selenium Poisoning …cont’d   Toxicokinetics</vt:lpstr>
      <vt:lpstr>6. FLUORIDE </vt:lpstr>
      <vt:lpstr>Toxicokinetics</vt:lpstr>
      <vt:lpstr>Mechanism of Action</vt:lpstr>
      <vt:lpstr>Toxicity and Risk Factors</vt:lpstr>
      <vt:lpstr>Clinical Signs</vt:lpstr>
      <vt:lpstr>Clinical Signs</vt:lpstr>
      <vt:lpstr>Treatment. </vt:lpstr>
      <vt:lpstr>Prevention and Control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OF TOXICANTS</dc:title>
  <dc:creator>Takele</dc:creator>
  <cp:lastModifiedBy>Takele Beyene Tufa</cp:lastModifiedBy>
  <cp:revision>118</cp:revision>
  <dcterms:created xsi:type="dcterms:W3CDTF">2012-12-02T06:15:13Z</dcterms:created>
  <dcterms:modified xsi:type="dcterms:W3CDTF">2019-05-06T04:02:54Z</dcterms:modified>
</cp:coreProperties>
</file>