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83" r:id="rId2"/>
    <p:sldId id="325" r:id="rId3"/>
    <p:sldId id="326" r:id="rId4"/>
    <p:sldId id="327" r:id="rId5"/>
    <p:sldId id="328" r:id="rId6"/>
    <p:sldId id="329" r:id="rId7"/>
    <p:sldId id="330" r:id="rId8"/>
    <p:sldId id="332" r:id="rId9"/>
    <p:sldId id="333" r:id="rId10"/>
    <p:sldId id="334" r:id="rId11"/>
    <p:sldId id="335" r:id="rId12"/>
    <p:sldId id="336" r:id="rId13"/>
    <p:sldId id="338" r:id="rId14"/>
    <p:sldId id="339" r:id="rId15"/>
    <p:sldId id="340" r:id="rId16"/>
    <p:sldId id="341" r:id="rId17"/>
    <p:sldId id="342" r:id="rId18"/>
    <p:sldId id="343" r:id="rId19"/>
    <p:sldId id="344" r:id="rId20"/>
    <p:sldId id="345" r:id="rId21"/>
    <p:sldId id="346" r:id="rId22"/>
    <p:sldId id="272" r:id="rId23"/>
    <p:sldId id="273" r:id="rId24"/>
    <p:sldId id="274" r:id="rId25"/>
    <p:sldId id="355" r:id="rId26"/>
    <p:sldId id="347" r:id="rId27"/>
    <p:sldId id="348" r:id="rId28"/>
    <p:sldId id="349" r:id="rId29"/>
    <p:sldId id="350" r:id="rId30"/>
    <p:sldId id="351" r:id="rId31"/>
    <p:sldId id="352" r:id="rId32"/>
    <p:sldId id="35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14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318" autoAdjust="0"/>
  </p:normalViewPr>
  <p:slideViewPr>
    <p:cSldViewPr>
      <p:cViewPr varScale="1">
        <p:scale>
          <a:sx n="75" d="100"/>
          <a:sy n="75" d="100"/>
        </p:scale>
        <p:origin x="102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AC0F2-1862-47AC-8BB1-C4D4A608D519}" type="datetimeFigureOut">
              <a:rPr lang="en-US" smtClean="0"/>
              <a:pPr/>
              <a:t>5/13/2019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E578C0-2609-4B44-BBAF-66A5DD5AD4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10</a:t>
            </a:fld>
            <a:endParaRPr lang="en-US"/>
          </a:p>
        </p:txBody>
      </p:sp>
    </p:spTree>
    <p:extLst>
      <p:ext uri="{BB962C8B-B14F-4D97-AF65-F5344CB8AC3E}">
        <p14:creationId xmlns:p14="http://schemas.microsoft.com/office/powerpoint/2010/main" val="3087368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11</a:t>
            </a:fld>
            <a:endParaRPr lang="en-US"/>
          </a:p>
        </p:txBody>
      </p:sp>
    </p:spTree>
    <p:extLst>
      <p:ext uri="{BB962C8B-B14F-4D97-AF65-F5344CB8AC3E}">
        <p14:creationId xmlns:p14="http://schemas.microsoft.com/office/powerpoint/2010/main" val="1105691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12</a:t>
            </a:fld>
            <a:endParaRPr lang="en-US"/>
          </a:p>
        </p:txBody>
      </p:sp>
    </p:spTree>
    <p:extLst>
      <p:ext uri="{BB962C8B-B14F-4D97-AF65-F5344CB8AC3E}">
        <p14:creationId xmlns:p14="http://schemas.microsoft.com/office/powerpoint/2010/main" val="2968509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13</a:t>
            </a:fld>
            <a:endParaRPr lang="en-US"/>
          </a:p>
        </p:txBody>
      </p:sp>
    </p:spTree>
    <p:extLst>
      <p:ext uri="{BB962C8B-B14F-4D97-AF65-F5344CB8AC3E}">
        <p14:creationId xmlns:p14="http://schemas.microsoft.com/office/powerpoint/2010/main" val="4277226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30511E-6331-48D8-B2EA-B8EDC5D4D493}" type="slidenum">
              <a:rPr lang="en-GB" smtClean="0"/>
              <a:pPr/>
              <a:t>14</a:t>
            </a:fld>
            <a:endParaRPr lang="en-GB"/>
          </a:p>
        </p:txBody>
      </p:sp>
    </p:spTree>
    <p:extLst>
      <p:ext uri="{BB962C8B-B14F-4D97-AF65-F5344CB8AC3E}">
        <p14:creationId xmlns:p14="http://schemas.microsoft.com/office/powerpoint/2010/main" val="1193787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15</a:t>
            </a:fld>
            <a:endParaRPr lang="en-US"/>
          </a:p>
        </p:txBody>
      </p:sp>
    </p:spTree>
    <p:extLst>
      <p:ext uri="{BB962C8B-B14F-4D97-AF65-F5344CB8AC3E}">
        <p14:creationId xmlns:p14="http://schemas.microsoft.com/office/powerpoint/2010/main" val="56798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16</a:t>
            </a:fld>
            <a:endParaRPr lang="en-US"/>
          </a:p>
        </p:txBody>
      </p:sp>
    </p:spTree>
    <p:extLst>
      <p:ext uri="{BB962C8B-B14F-4D97-AF65-F5344CB8AC3E}">
        <p14:creationId xmlns:p14="http://schemas.microsoft.com/office/powerpoint/2010/main" val="2456663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17</a:t>
            </a:fld>
            <a:endParaRPr lang="en-US"/>
          </a:p>
        </p:txBody>
      </p:sp>
    </p:spTree>
    <p:extLst>
      <p:ext uri="{BB962C8B-B14F-4D97-AF65-F5344CB8AC3E}">
        <p14:creationId xmlns:p14="http://schemas.microsoft.com/office/powerpoint/2010/main" val="1820226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30511E-6331-48D8-B2EA-B8EDC5D4D493}" type="slidenum">
              <a:rPr lang="en-GB" smtClean="0"/>
              <a:pPr/>
              <a:t>18</a:t>
            </a:fld>
            <a:endParaRPr lang="en-GB"/>
          </a:p>
        </p:txBody>
      </p:sp>
    </p:spTree>
    <p:extLst>
      <p:ext uri="{BB962C8B-B14F-4D97-AF65-F5344CB8AC3E}">
        <p14:creationId xmlns:p14="http://schemas.microsoft.com/office/powerpoint/2010/main" val="1649563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19</a:t>
            </a:fld>
            <a:endParaRPr lang="en-US"/>
          </a:p>
        </p:txBody>
      </p:sp>
    </p:spTree>
    <p:extLst>
      <p:ext uri="{BB962C8B-B14F-4D97-AF65-F5344CB8AC3E}">
        <p14:creationId xmlns:p14="http://schemas.microsoft.com/office/powerpoint/2010/main" val="3173183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20</a:t>
            </a:fld>
            <a:endParaRPr lang="en-US"/>
          </a:p>
        </p:txBody>
      </p:sp>
    </p:spTree>
    <p:extLst>
      <p:ext uri="{BB962C8B-B14F-4D97-AF65-F5344CB8AC3E}">
        <p14:creationId xmlns:p14="http://schemas.microsoft.com/office/powerpoint/2010/main" val="11983895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21</a:t>
            </a:fld>
            <a:endParaRPr lang="en-US"/>
          </a:p>
        </p:txBody>
      </p:sp>
    </p:spTree>
    <p:extLst>
      <p:ext uri="{BB962C8B-B14F-4D97-AF65-F5344CB8AC3E}">
        <p14:creationId xmlns:p14="http://schemas.microsoft.com/office/powerpoint/2010/main" val="151563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30511E-6331-48D8-B2EA-B8EDC5D4D493}" type="slidenum">
              <a:rPr lang="en-GB" smtClean="0"/>
              <a:pPr/>
              <a:t>22</a:t>
            </a:fld>
            <a:endParaRPr lang="en-GB"/>
          </a:p>
        </p:txBody>
      </p:sp>
    </p:spTree>
    <p:extLst>
      <p:ext uri="{BB962C8B-B14F-4D97-AF65-F5344CB8AC3E}">
        <p14:creationId xmlns:p14="http://schemas.microsoft.com/office/powerpoint/2010/main" val="37304156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30511E-6331-48D8-B2EA-B8EDC5D4D493}" type="slidenum">
              <a:rPr lang="en-GB" smtClean="0"/>
              <a:pPr/>
              <a:t>23</a:t>
            </a:fld>
            <a:endParaRPr lang="en-GB"/>
          </a:p>
        </p:txBody>
      </p:sp>
    </p:spTree>
    <p:extLst>
      <p:ext uri="{BB962C8B-B14F-4D97-AF65-F5344CB8AC3E}">
        <p14:creationId xmlns:p14="http://schemas.microsoft.com/office/powerpoint/2010/main" val="4020306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30511E-6331-48D8-B2EA-B8EDC5D4D493}" type="slidenum">
              <a:rPr lang="en-GB" smtClean="0"/>
              <a:pPr/>
              <a:t>24</a:t>
            </a:fld>
            <a:endParaRPr lang="en-GB"/>
          </a:p>
        </p:txBody>
      </p:sp>
    </p:spTree>
    <p:extLst>
      <p:ext uri="{BB962C8B-B14F-4D97-AF65-F5344CB8AC3E}">
        <p14:creationId xmlns:p14="http://schemas.microsoft.com/office/powerpoint/2010/main" val="10082439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C63A5AAA-C7FD-43FD-9FA9-7FE63CF4049F}" type="slidenum">
              <a:rPr lang="en-US" smtClean="0"/>
              <a:pPr/>
              <a:t>32</a:t>
            </a:fld>
            <a:endParaRPr lang="en-US"/>
          </a:p>
        </p:txBody>
      </p:sp>
    </p:spTree>
    <p:extLst>
      <p:ext uri="{BB962C8B-B14F-4D97-AF65-F5344CB8AC3E}">
        <p14:creationId xmlns:p14="http://schemas.microsoft.com/office/powerpoint/2010/main" val="341933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E578C0-2609-4B44-BBAF-66A5DD5AD453}" type="slidenum">
              <a:rPr lang="en-US" smtClean="0"/>
              <a:pPr/>
              <a:t>8</a:t>
            </a:fld>
            <a:endParaRPr lang="en-US"/>
          </a:p>
        </p:txBody>
      </p:sp>
    </p:spTree>
    <p:extLst>
      <p:ext uri="{BB962C8B-B14F-4D97-AF65-F5344CB8AC3E}">
        <p14:creationId xmlns:p14="http://schemas.microsoft.com/office/powerpoint/2010/main" val="33248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DC4A76-5824-49F2-80EC-433FE464BEBA}" type="slidenum">
              <a:rPr lang="en-US" smtClean="0"/>
              <a:pPr/>
              <a:t>9</a:t>
            </a:fld>
            <a:endParaRPr lang="en-US"/>
          </a:p>
        </p:txBody>
      </p:sp>
    </p:spTree>
    <p:extLst>
      <p:ext uri="{BB962C8B-B14F-4D97-AF65-F5344CB8AC3E}">
        <p14:creationId xmlns:p14="http://schemas.microsoft.com/office/powerpoint/2010/main" val="857828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D85620D-7DAB-44DB-B1F4-26FAC7091782}" type="datetime1">
              <a:rPr lang="en-US" smtClean="0"/>
              <a:t>5/13/2019</a:t>
            </a:fld>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fr-FR"/>
              <a:t>takele.beyene@aau.edu.et    AAU-CVM</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7142B259-D1CC-4874-AF56-C542790DB8E9}"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219B857-8836-4CA3-A92C-E6F5DF26EBF6}" type="datetime1">
              <a:rPr lang="en-US" smtClean="0"/>
              <a:t>5/13/2019</a:t>
            </a:fld>
            <a:endParaRPr lang="en-US"/>
          </a:p>
        </p:txBody>
      </p:sp>
      <p:sp>
        <p:nvSpPr>
          <p:cNvPr id="5" name="Footer Placeholder 4"/>
          <p:cNvSpPr>
            <a:spLocks noGrp="1"/>
          </p:cNvSpPr>
          <p:nvPr>
            <p:ph type="ftr" sz="quarter" idx="11"/>
          </p:nvPr>
        </p:nvSpPr>
        <p:spPr/>
        <p:txBody>
          <a:bodyPr/>
          <a:lstStyle/>
          <a:p>
            <a:r>
              <a:rPr lang="fr-FR"/>
              <a:t>takele.beyene@aau.edu.et    AAU-CVM</a:t>
            </a:r>
            <a:endParaRPr lang="en-US"/>
          </a:p>
        </p:txBody>
      </p:sp>
      <p:sp>
        <p:nvSpPr>
          <p:cNvPr id="6" name="Slide Number Placeholder 5"/>
          <p:cNvSpPr>
            <a:spLocks noGrp="1"/>
          </p:cNvSpPr>
          <p:nvPr>
            <p:ph type="sldNum" sz="quarter" idx="12"/>
          </p:nvPr>
        </p:nvSpPr>
        <p:spPr/>
        <p:txBody>
          <a:bodyPr/>
          <a:lstStyle/>
          <a:p>
            <a:fld id="{7142B259-D1CC-4874-AF56-C542790DB8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9E8C3C-B32F-40D7-86C2-B19458409C98}" type="datetime1">
              <a:rPr lang="en-US" smtClean="0"/>
              <a:t>5/13/2019</a:t>
            </a:fld>
            <a:endParaRPr lang="en-US"/>
          </a:p>
        </p:txBody>
      </p:sp>
      <p:sp>
        <p:nvSpPr>
          <p:cNvPr id="5" name="Footer Placeholder 4"/>
          <p:cNvSpPr>
            <a:spLocks noGrp="1"/>
          </p:cNvSpPr>
          <p:nvPr>
            <p:ph type="ftr" sz="quarter" idx="11"/>
          </p:nvPr>
        </p:nvSpPr>
        <p:spPr/>
        <p:txBody>
          <a:bodyPr/>
          <a:lstStyle/>
          <a:p>
            <a:r>
              <a:rPr lang="fr-FR"/>
              <a:t>takele.beyene@aau.edu.et    AAU-CVM</a:t>
            </a:r>
            <a:endParaRPr lang="en-US"/>
          </a:p>
        </p:txBody>
      </p:sp>
      <p:sp>
        <p:nvSpPr>
          <p:cNvPr id="6" name="Slide Number Placeholder 5"/>
          <p:cNvSpPr>
            <a:spLocks noGrp="1"/>
          </p:cNvSpPr>
          <p:nvPr>
            <p:ph type="sldNum" sz="quarter" idx="12"/>
          </p:nvPr>
        </p:nvSpPr>
        <p:spPr/>
        <p:txBody>
          <a:bodyPr/>
          <a:lstStyle/>
          <a:p>
            <a:fld id="{7142B259-D1CC-4874-AF56-C542790DB8E9}"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54F37F47-9FA3-4354-BBBD-B8B8A55CB220}" type="datetime1">
              <a:rPr lang="en-US" smtClean="0"/>
              <a:t>5/13/2019</a:t>
            </a:fld>
            <a:endParaRPr lang="en-US"/>
          </a:p>
        </p:txBody>
      </p:sp>
      <p:sp>
        <p:nvSpPr>
          <p:cNvPr id="5" name="Footer Placeholder 4"/>
          <p:cNvSpPr>
            <a:spLocks noGrp="1"/>
          </p:cNvSpPr>
          <p:nvPr>
            <p:ph type="ftr" sz="quarter" idx="11"/>
          </p:nvPr>
        </p:nvSpPr>
        <p:spPr/>
        <p:txBody>
          <a:bodyPr/>
          <a:lstStyle/>
          <a:p>
            <a:r>
              <a:rPr lang="fr-FR"/>
              <a:t>takele.beyene@aau.edu.et    AAU-CVM</a:t>
            </a:r>
            <a:endParaRPr lang="en-US"/>
          </a:p>
        </p:txBody>
      </p:sp>
      <p:sp>
        <p:nvSpPr>
          <p:cNvPr id="6" name="Slide Number Placeholder 5"/>
          <p:cNvSpPr>
            <a:spLocks noGrp="1"/>
          </p:cNvSpPr>
          <p:nvPr>
            <p:ph type="sldNum" sz="quarter" idx="12"/>
          </p:nvPr>
        </p:nvSpPr>
        <p:spPr/>
        <p:txBody>
          <a:bodyPr/>
          <a:lstStyle/>
          <a:p>
            <a:fld id="{7142B259-D1CC-4874-AF56-C542790DB8E9}"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E86943B-5D5E-4102-9B2D-2AF07DCDC369}" type="datetime1">
              <a:rPr lang="en-US" smtClean="0"/>
              <a:t>5/13/2019</a:t>
            </a:fld>
            <a:endParaRPr lang="en-US"/>
          </a:p>
        </p:txBody>
      </p:sp>
      <p:sp>
        <p:nvSpPr>
          <p:cNvPr id="5" name="Footer Placeholder 4"/>
          <p:cNvSpPr>
            <a:spLocks noGrp="1"/>
          </p:cNvSpPr>
          <p:nvPr>
            <p:ph type="ftr" sz="quarter" idx="11"/>
          </p:nvPr>
        </p:nvSpPr>
        <p:spPr>
          <a:xfrm>
            <a:off x="2898648" y="6355080"/>
            <a:ext cx="3474720" cy="365760"/>
          </a:xfrm>
        </p:spPr>
        <p:txBody>
          <a:bodyPr/>
          <a:lstStyle/>
          <a:p>
            <a:r>
              <a:rPr lang="fr-FR"/>
              <a:t>takele.beyene@aau.edu.et    AAU-CVM</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7142B259-D1CC-4874-AF56-C542790DB8E9}"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B07D722-9E66-488C-BBD3-CA145EA353C9}" type="datetime1">
              <a:rPr lang="en-US" smtClean="0"/>
              <a:t>5/13/2019</a:t>
            </a:fld>
            <a:endParaRPr lang="en-US"/>
          </a:p>
        </p:txBody>
      </p:sp>
      <p:sp>
        <p:nvSpPr>
          <p:cNvPr id="6" name="Footer Placeholder 5"/>
          <p:cNvSpPr>
            <a:spLocks noGrp="1"/>
          </p:cNvSpPr>
          <p:nvPr>
            <p:ph type="ftr" sz="quarter" idx="11"/>
          </p:nvPr>
        </p:nvSpPr>
        <p:spPr/>
        <p:txBody>
          <a:bodyPr/>
          <a:lstStyle/>
          <a:p>
            <a:r>
              <a:rPr lang="fr-FR"/>
              <a:t>takele.beyene@aau.edu.et    AAU-CVM</a:t>
            </a:r>
            <a:endParaRPr lang="en-US"/>
          </a:p>
        </p:txBody>
      </p:sp>
      <p:sp>
        <p:nvSpPr>
          <p:cNvPr id="7" name="Slide Number Placeholder 6"/>
          <p:cNvSpPr>
            <a:spLocks noGrp="1"/>
          </p:cNvSpPr>
          <p:nvPr>
            <p:ph type="sldNum" sz="quarter" idx="12"/>
          </p:nvPr>
        </p:nvSpPr>
        <p:spPr/>
        <p:txBody>
          <a:bodyPr/>
          <a:lstStyle/>
          <a:p>
            <a:fld id="{7142B259-D1CC-4874-AF56-C542790DB8E9}"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A6E3509-1821-4E06-8D12-6710CCED89B8}" type="datetime1">
              <a:rPr lang="en-US" smtClean="0"/>
              <a:t>5/13/2019</a:t>
            </a:fld>
            <a:endParaRPr lang="en-US"/>
          </a:p>
        </p:txBody>
      </p:sp>
      <p:sp>
        <p:nvSpPr>
          <p:cNvPr id="8" name="Footer Placeholder 7"/>
          <p:cNvSpPr>
            <a:spLocks noGrp="1"/>
          </p:cNvSpPr>
          <p:nvPr>
            <p:ph type="ftr" sz="quarter" idx="11"/>
          </p:nvPr>
        </p:nvSpPr>
        <p:spPr/>
        <p:txBody>
          <a:bodyPr/>
          <a:lstStyle/>
          <a:p>
            <a:r>
              <a:rPr lang="fr-FR"/>
              <a:t>takele.beyene@aau.edu.et    AAU-CVM</a:t>
            </a:r>
            <a:endParaRPr lang="en-US"/>
          </a:p>
        </p:txBody>
      </p:sp>
      <p:sp>
        <p:nvSpPr>
          <p:cNvPr id="9" name="Slide Number Placeholder 8"/>
          <p:cNvSpPr>
            <a:spLocks noGrp="1"/>
          </p:cNvSpPr>
          <p:nvPr>
            <p:ph type="sldNum" sz="quarter" idx="12"/>
          </p:nvPr>
        </p:nvSpPr>
        <p:spPr/>
        <p:txBody>
          <a:bodyPr/>
          <a:lstStyle/>
          <a:p>
            <a:fld id="{7142B259-D1CC-4874-AF56-C542790DB8E9}"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7844772-DECA-44B4-8FC4-0FDBBA57EFE1}" type="datetime1">
              <a:rPr lang="en-US" smtClean="0"/>
              <a:t>5/13/2019</a:t>
            </a:fld>
            <a:endParaRPr lang="en-US"/>
          </a:p>
        </p:txBody>
      </p:sp>
      <p:sp>
        <p:nvSpPr>
          <p:cNvPr id="4" name="Footer Placeholder 3"/>
          <p:cNvSpPr>
            <a:spLocks noGrp="1"/>
          </p:cNvSpPr>
          <p:nvPr>
            <p:ph type="ftr" sz="quarter" idx="11"/>
          </p:nvPr>
        </p:nvSpPr>
        <p:spPr/>
        <p:txBody>
          <a:bodyPr/>
          <a:lstStyle/>
          <a:p>
            <a:r>
              <a:rPr lang="fr-FR"/>
              <a:t>takele.beyene@aau.edu.et    AAU-CVM</a:t>
            </a:r>
            <a:endParaRPr lang="en-US"/>
          </a:p>
        </p:txBody>
      </p:sp>
      <p:sp>
        <p:nvSpPr>
          <p:cNvPr id="5" name="Slide Number Placeholder 4"/>
          <p:cNvSpPr>
            <a:spLocks noGrp="1"/>
          </p:cNvSpPr>
          <p:nvPr>
            <p:ph type="sldNum" sz="quarter" idx="12"/>
          </p:nvPr>
        </p:nvSpPr>
        <p:spPr/>
        <p:txBody>
          <a:bodyPr/>
          <a:lstStyle/>
          <a:p>
            <a:fld id="{7142B259-D1CC-4874-AF56-C542790DB8E9}"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65038-3467-429F-8D11-0106F1BC16D6}" type="datetime1">
              <a:rPr lang="en-US" smtClean="0"/>
              <a:t>5/13/2019</a:t>
            </a:fld>
            <a:endParaRPr lang="en-US"/>
          </a:p>
        </p:txBody>
      </p:sp>
      <p:sp>
        <p:nvSpPr>
          <p:cNvPr id="3" name="Footer Placeholder 2"/>
          <p:cNvSpPr>
            <a:spLocks noGrp="1"/>
          </p:cNvSpPr>
          <p:nvPr>
            <p:ph type="ftr" sz="quarter" idx="11"/>
          </p:nvPr>
        </p:nvSpPr>
        <p:spPr/>
        <p:txBody>
          <a:bodyPr/>
          <a:lstStyle/>
          <a:p>
            <a:r>
              <a:rPr lang="fr-FR"/>
              <a:t>takele.beyene@aau.edu.et    AAU-CVM</a:t>
            </a:r>
            <a:endParaRPr lang="en-US"/>
          </a:p>
        </p:txBody>
      </p:sp>
      <p:sp>
        <p:nvSpPr>
          <p:cNvPr id="4" name="Slide Number Placeholder 3"/>
          <p:cNvSpPr>
            <a:spLocks noGrp="1"/>
          </p:cNvSpPr>
          <p:nvPr>
            <p:ph type="sldNum" sz="quarter" idx="12"/>
          </p:nvPr>
        </p:nvSpPr>
        <p:spPr/>
        <p:txBody>
          <a:bodyPr/>
          <a:lstStyle/>
          <a:p>
            <a:fld id="{7142B259-D1CC-4874-AF56-C542790DB8E9}"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684D1EB-89E5-4724-994B-2EE51A489D45}" type="datetime1">
              <a:rPr lang="en-US" smtClean="0"/>
              <a:t>5/13/2019</a:t>
            </a:fld>
            <a:endParaRPr lang="en-US"/>
          </a:p>
        </p:txBody>
      </p:sp>
      <p:sp>
        <p:nvSpPr>
          <p:cNvPr id="6" name="Footer Placeholder 5"/>
          <p:cNvSpPr>
            <a:spLocks noGrp="1"/>
          </p:cNvSpPr>
          <p:nvPr>
            <p:ph type="ftr" sz="quarter" idx="11"/>
          </p:nvPr>
        </p:nvSpPr>
        <p:spPr/>
        <p:txBody>
          <a:bodyPr/>
          <a:lstStyle/>
          <a:p>
            <a:r>
              <a:rPr lang="fr-FR"/>
              <a:t>takele.beyene@aau.edu.et    AAU-CVM</a:t>
            </a:r>
            <a:endParaRPr lang="en-US"/>
          </a:p>
        </p:txBody>
      </p:sp>
      <p:sp>
        <p:nvSpPr>
          <p:cNvPr id="7" name="Slide Number Placeholder 6"/>
          <p:cNvSpPr>
            <a:spLocks noGrp="1"/>
          </p:cNvSpPr>
          <p:nvPr>
            <p:ph type="sldNum" sz="quarter" idx="12"/>
          </p:nvPr>
        </p:nvSpPr>
        <p:spPr/>
        <p:txBody>
          <a:bodyPr/>
          <a:lstStyle/>
          <a:p>
            <a:fld id="{7142B259-D1CC-4874-AF56-C542790DB8E9}"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368D97-886D-4BFD-912D-94BA1299F102}" type="datetime1">
              <a:rPr lang="en-US" smtClean="0"/>
              <a:t>5/13/2019</a:t>
            </a:fld>
            <a:endParaRPr lang="en-US"/>
          </a:p>
        </p:txBody>
      </p:sp>
      <p:sp>
        <p:nvSpPr>
          <p:cNvPr id="6" name="Footer Placeholder 5"/>
          <p:cNvSpPr>
            <a:spLocks noGrp="1"/>
          </p:cNvSpPr>
          <p:nvPr>
            <p:ph type="ftr" sz="quarter" idx="11"/>
          </p:nvPr>
        </p:nvSpPr>
        <p:spPr/>
        <p:txBody>
          <a:bodyPr/>
          <a:lstStyle/>
          <a:p>
            <a:r>
              <a:rPr lang="fr-FR"/>
              <a:t>takele.beyene@aau.edu.et    AAU-CVM</a:t>
            </a:r>
            <a:endParaRPr lang="en-US"/>
          </a:p>
        </p:txBody>
      </p:sp>
      <p:sp>
        <p:nvSpPr>
          <p:cNvPr id="7" name="Slide Number Placeholder 6"/>
          <p:cNvSpPr>
            <a:spLocks noGrp="1"/>
          </p:cNvSpPr>
          <p:nvPr>
            <p:ph type="sldNum" sz="quarter" idx="12"/>
          </p:nvPr>
        </p:nvSpPr>
        <p:spPr/>
        <p:txBody>
          <a:bodyPr/>
          <a:lstStyle/>
          <a:p>
            <a:fld id="{7142B259-D1CC-4874-AF56-C542790DB8E9}"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D773868-3BC4-44F3-8007-86D1AAEAC074}" type="datetime1">
              <a:rPr lang="en-US" smtClean="0"/>
              <a:t>5/13/2019</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fr-FR"/>
              <a:t>takele.beyene@aau.edu.et    AAU-CVM</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142B259-D1CC-4874-AF56-C542790DB8E9}"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76400"/>
            <a:ext cx="8229600" cy="3048000"/>
          </a:xfrm>
        </p:spPr>
        <p:txBody>
          <a:bodyPr>
            <a:normAutofit fontScale="92500" lnSpcReduction="10000"/>
          </a:bodyPr>
          <a:lstStyle/>
          <a:p>
            <a:pPr algn="ctr">
              <a:buNone/>
            </a:pPr>
            <a:r>
              <a:rPr lang="en-US" sz="4800" b="1" dirty="0">
                <a:solidFill>
                  <a:srgbClr val="DC14C4"/>
                </a:solidFill>
                <a:effectLst>
                  <a:outerShdw blurRad="38100" dist="38100" dir="2700000" algn="tl">
                    <a:srgbClr val="000000">
                      <a:alpha val="43137"/>
                    </a:srgbClr>
                  </a:outerShdw>
                </a:effectLst>
              </a:rPr>
              <a:t>MYCOTOXINS</a:t>
            </a:r>
            <a:endParaRPr lang="en-US" b="1" dirty="0">
              <a:solidFill>
                <a:srgbClr val="DC14C4"/>
              </a:solidFill>
              <a:effectLst>
                <a:outerShdw blurRad="38100" dist="38100" dir="2700000" algn="tl">
                  <a:srgbClr val="000000">
                    <a:alpha val="43137"/>
                  </a:srgbClr>
                </a:outerShdw>
              </a:effectLst>
            </a:endParaRPr>
          </a:p>
          <a:p>
            <a:pPr lvl="1"/>
            <a:endParaRPr lang="en-US" dirty="0"/>
          </a:p>
          <a:p>
            <a:pPr lvl="1"/>
            <a:r>
              <a:rPr lang="en-US" dirty="0">
                <a:solidFill>
                  <a:srgbClr val="00B050"/>
                </a:solidFill>
              </a:rPr>
              <a:t>AFLATOXINS</a:t>
            </a:r>
          </a:p>
          <a:p>
            <a:pPr lvl="1"/>
            <a:r>
              <a:rPr lang="en-US" dirty="0">
                <a:solidFill>
                  <a:srgbClr val="00B050"/>
                </a:solidFill>
              </a:rPr>
              <a:t>ERGOT</a:t>
            </a:r>
          </a:p>
          <a:p>
            <a:pPr lvl="1"/>
            <a:r>
              <a:rPr lang="en-US" dirty="0"/>
              <a:t>CITRININ</a:t>
            </a:r>
          </a:p>
          <a:p>
            <a:pPr lvl="1"/>
            <a:r>
              <a:rPr lang="en-US" dirty="0"/>
              <a:t>OCHRATOXIN </a:t>
            </a:r>
          </a:p>
          <a:p>
            <a:pPr lvl="1"/>
            <a:r>
              <a:rPr lang="en-US" dirty="0">
                <a:solidFill>
                  <a:srgbClr val="00B0F0"/>
                </a:solidFill>
              </a:rPr>
              <a:t>ANATOXIN (Cyanobacteria)</a:t>
            </a:r>
          </a:p>
          <a:p>
            <a:pPr lvl="1">
              <a:buNone/>
            </a:pPr>
            <a:endParaRPr lang="en-US" sz="4000" dirty="0"/>
          </a:p>
          <a:p>
            <a:pPr lvl="1"/>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7142B259-D1CC-4874-AF56-C542790DB8E9}" type="slidenum">
              <a:rPr lang="en-US" smtClean="0"/>
              <a:pPr/>
              <a:t>1</a:t>
            </a:fld>
            <a:endParaRPr lang="en-US"/>
          </a:p>
        </p:txBody>
      </p:sp>
      <p:sp>
        <p:nvSpPr>
          <p:cNvPr id="2" name="Footer Placeholder 1">
            <a:extLst>
              <a:ext uri="{FF2B5EF4-FFF2-40B4-BE49-F238E27FC236}">
                <a16:creationId xmlns:a16="http://schemas.microsoft.com/office/drawing/2014/main" id="{9E286E4C-965D-4408-BF46-FA1F425BCE87}"/>
              </a:ext>
            </a:extLst>
          </p:cNvPr>
          <p:cNvSpPr>
            <a:spLocks noGrp="1"/>
          </p:cNvSpPr>
          <p:nvPr>
            <p:ph type="ftr" sz="quarter" idx="11"/>
          </p:nvPr>
        </p:nvSpPr>
        <p:spPr/>
        <p:txBody>
          <a:bodyPr/>
          <a:lstStyle/>
          <a:p>
            <a:r>
              <a:rPr lang="fr-FR"/>
              <a:t>takele.beyene@aau.edu.et    AAU-CVM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112568"/>
          </a:xfrm>
        </p:spPr>
        <p:txBody>
          <a:bodyPr>
            <a:normAutofit lnSpcReduction="10000"/>
          </a:bodyPr>
          <a:lstStyle/>
          <a:p>
            <a:pPr>
              <a:buNone/>
            </a:pPr>
            <a:r>
              <a:rPr lang="en-US" dirty="0"/>
              <a:t>Involve </a:t>
            </a:r>
          </a:p>
          <a:p>
            <a:r>
              <a:rPr lang="en-US" dirty="0">
                <a:solidFill>
                  <a:srgbClr val="FF3399"/>
                </a:solidFill>
              </a:rPr>
              <a:t>vasoconstriction</a:t>
            </a:r>
            <a:r>
              <a:rPr lang="en-US" dirty="0"/>
              <a:t> associated with </a:t>
            </a:r>
          </a:p>
          <a:p>
            <a:pPr lvl="2"/>
            <a:r>
              <a:rPr lang="en-US" dirty="0"/>
              <a:t>D</a:t>
            </a:r>
            <a:r>
              <a:rPr lang="en-US" dirty="0">
                <a:latin typeface="+mj-lt"/>
              </a:rPr>
              <a:t>1</a:t>
            </a:r>
            <a:r>
              <a:rPr lang="en-US" dirty="0"/>
              <a:t> dopaminergic receptor inhibition and</a:t>
            </a:r>
          </a:p>
          <a:p>
            <a:pPr lvl="2"/>
            <a:r>
              <a:rPr lang="en-US" dirty="0"/>
              <a:t> partial agonism of </a:t>
            </a:r>
            <a:r>
              <a:rPr lang="el-GR" dirty="0">
                <a:cs typeface="Calibri"/>
              </a:rPr>
              <a:t>α</a:t>
            </a:r>
            <a:r>
              <a:rPr lang="en-US" baseline="-25000" dirty="0"/>
              <a:t>1</a:t>
            </a:r>
            <a:r>
              <a:rPr lang="en-US" dirty="0"/>
              <a:t>-adrenergic and serotonin receptors by ergopeptine alkaloids. </a:t>
            </a:r>
          </a:p>
          <a:p>
            <a:r>
              <a:rPr lang="en-US" dirty="0" err="1">
                <a:solidFill>
                  <a:srgbClr val="FF3399"/>
                </a:solidFill>
              </a:rPr>
              <a:t>Hypoprolactinemia</a:t>
            </a:r>
            <a:r>
              <a:rPr lang="en-US" dirty="0">
                <a:solidFill>
                  <a:srgbClr val="FF3399"/>
                </a:solidFill>
              </a:rPr>
              <a:t> </a:t>
            </a:r>
            <a:r>
              <a:rPr lang="en-US" dirty="0"/>
              <a:t>(decrease prolactin secretion by </a:t>
            </a:r>
            <a:r>
              <a:rPr lang="en-US" dirty="0" err="1"/>
              <a:t>lactotropes</a:t>
            </a:r>
            <a:r>
              <a:rPr lang="en-US" dirty="0"/>
              <a:t>)</a:t>
            </a:r>
          </a:p>
          <a:p>
            <a:pPr lvl="2"/>
            <a:r>
              <a:rPr lang="en-US" dirty="0"/>
              <a:t>D2-dopamine receptors stimulation by ergopeptine alkaloids</a:t>
            </a:r>
          </a:p>
          <a:p>
            <a:r>
              <a:rPr lang="en-US" dirty="0">
                <a:solidFill>
                  <a:srgbClr val="FF3399"/>
                </a:solidFill>
              </a:rPr>
              <a:t>Sedative </a:t>
            </a:r>
            <a:r>
              <a:rPr lang="en-US" dirty="0"/>
              <a:t>properties of lysergic acid amide </a:t>
            </a:r>
          </a:p>
          <a:p>
            <a:pPr lvl="2"/>
            <a:r>
              <a:rPr lang="en-US" dirty="0"/>
              <a:t>mediated by a NT  imbalance in the pituitary and pineal glands involving receptors for NE, </a:t>
            </a:r>
            <a:r>
              <a:rPr lang="en-US" dirty="0" err="1"/>
              <a:t>Epi</a:t>
            </a:r>
            <a:r>
              <a:rPr lang="en-US" dirty="0"/>
              <a:t>, DA, 5-HT, and melatonin. </a:t>
            </a:r>
          </a:p>
          <a:p>
            <a:r>
              <a:rPr lang="en-US" dirty="0">
                <a:solidFill>
                  <a:srgbClr val="FF3399"/>
                </a:solidFill>
              </a:rPr>
              <a:t>Uterine contraction </a:t>
            </a:r>
            <a:endParaRPr lang="en-US" dirty="0"/>
          </a:p>
          <a:p>
            <a:pPr lvl="1"/>
            <a:r>
              <a:rPr lang="en-US" dirty="0"/>
              <a:t>stimulation of </a:t>
            </a:r>
            <a:r>
              <a:rPr lang="el-GR" dirty="0">
                <a:latin typeface="Calibri"/>
                <a:cs typeface="Calibri"/>
              </a:rPr>
              <a:t>α</a:t>
            </a:r>
            <a:r>
              <a:rPr lang="en-US" baseline="-25000" dirty="0"/>
              <a:t>1</a:t>
            </a:r>
            <a:r>
              <a:rPr lang="en-US" dirty="0"/>
              <a:t>-adrenergic receptors by </a:t>
            </a:r>
            <a:r>
              <a:rPr lang="en-US" dirty="0" err="1"/>
              <a:t>ergonovine</a:t>
            </a:r>
            <a:r>
              <a:rPr lang="en-US" dirty="0"/>
              <a:t>,</a:t>
            </a:r>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10</a:t>
            </a:fld>
            <a:endParaRPr lang="en-US"/>
          </a:p>
        </p:txBody>
      </p:sp>
      <p:sp>
        <p:nvSpPr>
          <p:cNvPr id="2" name="Title 1"/>
          <p:cNvSpPr>
            <a:spLocks noGrp="1"/>
          </p:cNvSpPr>
          <p:nvPr>
            <p:ph type="title"/>
          </p:nvPr>
        </p:nvSpPr>
        <p:spPr/>
        <p:txBody>
          <a:bodyPr>
            <a:normAutofit/>
          </a:bodyPr>
          <a:lstStyle/>
          <a:p>
            <a:r>
              <a:rPr lang="en-US" sz="2800" b="1" i="1" dirty="0">
                <a:solidFill>
                  <a:srgbClr val="FF3399"/>
                </a:solidFill>
                <a:effectLst>
                  <a:outerShdw blurRad="38100" dist="38100" dir="2700000" algn="tl">
                    <a:srgbClr val="000000">
                      <a:alpha val="43137"/>
                    </a:srgbClr>
                  </a:outerShdw>
                </a:effectLst>
              </a:rPr>
              <a:t>Mechanisms of Action</a:t>
            </a:r>
            <a:endParaRPr lang="en-US" sz="2800" dirty="0">
              <a:solidFill>
                <a:srgbClr val="FF3399"/>
              </a:solidFill>
              <a:effectLst>
                <a:outerShdw blurRad="38100" dist="38100" dir="2700000" algn="tl">
                  <a:srgbClr val="000000">
                    <a:alpha val="43137"/>
                  </a:srgbClr>
                </a:outerShdw>
              </a:effectLst>
            </a:endParaRPr>
          </a:p>
        </p:txBody>
      </p:sp>
      <p:sp>
        <p:nvSpPr>
          <p:cNvPr id="5" name="Footer Placeholder 4">
            <a:extLst>
              <a:ext uri="{FF2B5EF4-FFF2-40B4-BE49-F238E27FC236}">
                <a16:creationId xmlns:a16="http://schemas.microsoft.com/office/drawing/2014/main" id="{0F9758AE-7CA1-4356-9976-FA4C31E7EBDC}"/>
              </a:ext>
            </a:extLst>
          </p:cNvPr>
          <p:cNvSpPr>
            <a:spLocks noGrp="1"/>
          </p:cNvSpPr>
          <p:nvPr>
            <p:ph type="ftr" sz="quarter" idx="11"/>
          </p:nvPr>
        </p:nvSpPr>
        <p:spPr/>
        <p:txBody>
          <a:bodyPr/>
          <a:lstStyle/>
          <a:p>
            <a:r>
              <a:rPr lang="fr-FR"/>
              <a:t>takele.beyene@aau.edu.et    AAU-CVM</a:t>
            </a:r>
            <a:endParaRPr lang="en-US"/>
          </a:p>
        </p:txBody>
      </p:sp>
    </p:spTree>
    <p:extLst>
      <p:ext uri="{BB962C8B-B14F-4D97-AF65-F5344CB8AC3E}">
        <p14:creationId xmlns:p14="http://schemas.microsoft.com/office/powerpoint/2010/main" val="2686661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307" y="1219200"/>
            <a:ext cx="5968877" cy="5234136"/>
          </a:xfrm>
        </p:spPr>
        <p:txBody>
          <a:bodyPr>
            <a:normAutofit/>
          </a:bodyPr>
          <a:lstStyle/>
          <a:p>
            <a:pPr algn="just"/>
            <a:r>
              <a:rPr lang="en-US" i="1" dirty="0"/>
              <a:t>Ergotism generally occurs sporadically after </a:t>
            </a:r>
            <a:r>
              <a:rPr lang="en-US" dirty="0" err="1"/>
              <a:t>subacute</a:t>
            </a:r>
            <a:r>
              <a:rPr lang="en-US" dirty="0"/>
              <a:t> or chronic exposure to ergopeptine alkaloids.</a:t>
            </a:r>
          </a:p>
          <a:p>
            <a:pPr algn="just"/>
            <a:r>
              <a:rPr lang="en-US" dirty="0"/>
              <a:t>Ergotism  has been divided into:</a:t>
            </a:r>
          </a:p>
          <a:p>
            <a:pPr lvl="1" algn="just"/>
            <a:r>
              <a:rPr lang="en-US" dirty="0"/>
              <a:t> gangrenous, </a:t>
            </a:r>
            <a:r>
              <a:rPr lang="en-US" dirty="0" err="1"/>
              <a:t>hyperthermic</a:t>
            </a:r>
            <a:r>
              <a:rPr lang="en-US" dirty="0"/>
              <a:t>, reproductive, and nervous forms</a:t>
            </a:r>
          </a:p>
          <a:p>
            <a:pPr algn="just"/>
            <a:r>
              <a:rPr lang="en-US" dirty="0"/>
              <a:t> Gangrenous or cutaneous ergotism are the predominant</a:t>
            </a:r>
          </a:p>
          <a:p>
            <a:pPr algn="just"/>
            <a:endParaRPr lang="en-US" dirty="0"/>
          </a:p>
          <a:p>
            <a:pPr algn="just"/>
            <a:r>
              <a:rPr lang="en-US" dirty="0" err="1"/>
              <a:t>Agalactia</a:t>
            </a:r>
            <a:r>
              <a:rPr lang="en-US" dirty="0"/>
              <a:t>, prolonged gestation, dystocia, abortion, retained placenta, neonatal mortality, and subfertility</a:t>
            </a:r>
          </a:p>
          <a:p>
            <a:pPr algn="just"/>
            <a:endParaRPr lang="en-US" dirty="0"/>
          </a:p>
        </p:txBody>
      </p:sp>
      <p:sp>
        <p:nvSpPr>
          <p:cNvPr id="5" name="Slide Number Placeholder 4"/>
          <p:cNvSpPr>
            <a:spLocks noGrp="1"/>
          </p:cNvSpPr>
          <p:nvPr>
            <p:ph type="sldNum" sz="quarter" idx="12"/>
          </p:nvPr>
        </p:nvSpPr>
        <p:spPr/>
        <p:txBody>
          <a:bodyPr/>
          <a:lstStyle/>
          <a:p>
            <a:fld id="{85F144C8-3E83-4B3C-8C1C-DD918173DAE5}" type="slidenum">
              <a:rPr lang="en-US" smtClean="0"/>
              <a:pPr/>
              <a:t>11</a:t>
            </a:fld>
            <a:endParaRPr lang="en-US"/>
          </a:p>
        </p:txBody>
      </p:sp>
      <p:sp>
        <p:nvSpPr>
          <p:cNvPr id="2" name="Title 1"/>
          <p:cNvSpPr>
            <a:spLocks noGrp="1"/>
          </p:cNvSpPr>
          <p:nvPr>
            <p:ph type="title"/>
          </p:nvPr>
        </p:nvSpPr>
        <p:spPr>
          <a:xfrm>
            <a:off x="323528" y="148878"/>
            <a:ext cx="5943600" cy="994122"/>
          </a:xfrm>
        </p:spPr>
        <p:txBody>
          <a:bodyPr>
            <a:normAutofit/>
          </a:bodyPr>
          <a:lstStyle/>
          <a:p>
            <a:r>
              <a:rPr lang="en-US" sz="2800" b="1" i="1" dirty="0">
                <a:solidFill>
                  <a:srgbClr val="FF3399"/>
                </a:solidFill>
                <a:effectLst>
                  <a:outerShdw blurRad="38100" dist="38100" dir="2700000" algn="tl">
                    <a:srgbClr val="000000">
                      <a:alpha val="43137"/>
                    </a:srgbClr>
                  </a:outerShdw>
                </a:effectLst>
              </a:rPr>
              <a:t>Clinical Signs</a:t>
            </a:r>
            <a:endParaRPr lang="en-US" sz="2800" dirty="0">
              <a:solidFill>
                <a:srgbClr val="FF3399"/>
              </a:solidFill>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6400801" y="1143000"/>
            <a:ext cx="2635696" cy="2430016"/>
          </a:xfrm>
          <a:prstGeom prst="rect">
            <a:avLst/>
          </a:prstGeom>
          <a:noFill/>
          <a:ln w="9525">
            <a:noFill/>
            <a:miter lim="800000"/>
            <a:headEnd/>
            <a:tailEnd/>
          </a:ln>
          <a:effectLst/>
        </p:spPr>
      </p:pic>
      <p:pic>
        <p:nvPicPr>
          <p:cNvPr id="4" name="Picture 2" descr="Barger.T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4817" y="3969544"/>
            <a:ext cx="2857500" cy="2438400"/>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5">
            <a:extLst>
              <a:ext uri="{FF2B5EF4-FFF2-40B4-BE49-F238E27FC236}">
                <a16:creationId xmlns:a16="http://schemas.microsoft.com/office/drawing/2014/main" id="{F83CF3A6-B6BD-4635-97D8-C312B01CA862}"/>
              </a:ext>
            </a:extLst>
          </p:cNvPr>
          <p:cNvSpPr>
            <a:spLocks noGrp="1"/>
          </p:cNvSpPr>
          <p:nvPr>
            <p:ph type="ftr" sz="quarter" idx="11"/>
          </p:nvPr>
        </p:nvSpPr>
        <p:spPr/>
        <p:txBody>
          <a:bodyPr/>
          <a:lstStyle/>
          <a:p>
            <a:r>
              <a:rPr lang="fr-FR"/>
              <a:t>takele.beyene@aau.edu.et    AAU-CVM</a:t>
            </a:r>
            <a:endParaRPr lang="en-US"/>
          </a:p>
        </p:txBody>
      </p:sp>
    </p:spTree>
    <p:extLst>
      <p:ext uri="{BB962C8B-B14F-4D97-AF65-F5344CB8AC3E}">
        <p14:creationId xmlns:p14="http://schemas.microsoft.com/office/powerpoint/2010/main" val="2901108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29600" cy="5472608"/>
          </a:xfrm>
        </p:spPr>
        <p:txBody>
          <a:bodyPr>
            <a:normAutofit lnSpcReduction="10000"/>
          </a:bodyPr>
          <a:lstStyle/>
          <a:p>
            <a:pPr algn="just">
              <a:buFont typeface="Wingdings" pitchFamily="2" charset="2"/>
              <a:buChar char="q"/>
            </a:pPr>
            <a:r>
              <a:rPr lang="en-US" dirty="0"/>
              <a:t>The most logical approach:</a:t>
            </a:r>
          </a:p>
          <a:p>
            <a:pPr lvl="1" algn="just"/>
            <a:r>
              <a:rPr lang="en-US" dirty="0"/>
              <a:t>removal of animals from the source of ergopeptine alkaloids. </a:t>
            </a:r>
          </a:p>
          <a:p>
            <a:pPr algn="just">
              <a:buFont typeface="Wingdings" pitchFamily="2" charset="2"/>
              <a:buChar char="q"/>
            </a:pPr>
            <a:r>
              <a:rPr lang="en-US" dirty="0"/>
              <a:t>The early signs of ergotism are often reversible, with the cutaneous vascular effects.</a:t>
            </a:r>
          </a:p>
          <a:p>
            <a:pPr lvl="1" algn="just"/>
            <a:r>
              <a:rPr lang="en-US" sz="2600" dirty="0">
                <a:solidFill>
                  <a:schemeClr val="tx1"/>
                </a:solidFill>
              </a:rPr>
              <a:t>D</a:t>
            </a:r>
            <a:r>
              <a:rPr lang="en-US" sz="2600" baseline="-25000" dirty="0">
                <a:solidFill>
                  <a:schemeClr val="tx1"/>
                </a:solidFill>
              </a:rPr>
              <a:t>2</a:t>
            </a:r>
            <a:r>
              <a:rPr lang="en-US" sz="2600" dirty="0">
                <a:solidFill>
                  <a:schemeClr val="tx1"/>
                </a:solidFill>
              </a:rPr>
              <a:t> receptor antagonists: </a:t>
            </a:r>
            <a:r>
              <a:rPr lang="en-US" sz="2600" dirty="0" err="1">
                <a:solidFill>
                  <a:srgbClr val="7030A0"/>
                </a:solidFill>
              </a:rPr>
              <a:t>metoclopramide</a:t>
            </a:r>
            <a:r>
              <a:rPr lang="en-US" sz="2600" dirty="0">
                <a:solidFill>
                  <a:schemeClr val="tx1"/>
                </a:solidFill>
              </a:rPr>
              <a:t>, </a:t>
            </a:r>
          </a:p>
          <a:p>
            <a:pPr lvl="1" algn="just"/>
            <a:r>
              <a:rPr lang="el-GR" sz="2600" dirty="0">
                <a:solidFill>
                  <a:schemeClr val="tx1"/>
                </a:solidFill>
                <a:cs typeface="Calibri"/>
              </a:rPr>
              <a:t>α</a:t>
            </a:r>
            <a:r>
              <a:rPr lang="en-US" sz="2600" baseline="-25000" dirty="0">
                <a:solidFill>
                  <a:schemeClr val="tx1"/>
                </a:solidFill>
              </a:rPr>
              <a:t>1</a:t>
            </a:r>
            <a:r>
              <a:rPr lang="en-US" sz="2600" dirty="0">
                <a:solidFill>
                  <a:schemeClr val="tx1"/>
                </a:solidFill>
              </a:rPr>
              <a:t>-adrenergic antagonist: </a:t>
            </a:r>
            <a:r>
              <a:rPr lang="en-US" sz="2600" dirty="0" err="1">
                <a:solidFill>
                  <a:srgbClr val="7030A0"/>
                </a:solidFill>
              </a:rPr>
              <a:t>prazosin</a:t>
            </a:r>
            <a:r>
              <a:rPr lang="en-US" sz="2600" dirty="0">
                <a:solidFill>
                  <a:schemeClr val="tx1"/>
                </a:solidFill>
              </a:rPr>
              <a:t>, </a:t>
            </a:r>
          </a:p>
          <a:p>
            <a:pPr lvl="1" algn="just"/>
            <a:r>
              <a:rPr lang="el-GR" sz="2600" dirty="0">
                <a:solidFill>
                  <a:schemeClr val="tx1"/>
                </a:solidFill>
                <a:cs typeface="Calibri"/>
              </a:rPr>
              <a:t>α</a:t>
            </a:r>
            <a:r>
              <a:rPr lang="en-US" sz="2600" baseline="-25000" dirty="0">
                <a:solidFill>
                  <a:schemeClr val="tx1"/>
                </a:solidFill>
              </a:rPr>
              <a:t>1</a:t>
            </a:r>
            <a:r>
              <a:rPr lang="en-US" sz="2600" dirty="0">
                <a:solidFill>
                  <a:schemeClr val="tx1"/>
                </a:solidFill>
              </a:rPr>
              <a:t>-adrenergic and serotonin receptor blockers: </a:t>
            </a:r>
            <a:r>
              <a:rPr lang="en-US" sz="2600" dirty="0" err="1">
                <a:solidFill>
                  <a:srgbClr val="7030A0"/>
                </a:solidFill>
              </a:rPr>
              <a:t>phenoxybenzamine</a:t>
            </a:r>
            <a:r>
              <a:rPr lang="en-US" sz="2600" dirty="0">
                <a:solidFill>
                  <a:schemeClr val="tx1"/>
                </a:solidFill>
              </a:rPr>
              <a:t>, </a:t>
            </a:r>
          </a:p>
          <a:p>
            <a:pPr lvl="2" algn="just"/>
            <a:r>
              <a:rPr lang="en-US" sz="2600" dirty="0"/>
              <a:t>have shown some clinical or experimental efficacy in decreasing the clinical signs</a:t>
            </a:r>
          </a:p>
          <a:p>
            <a:pPr lvl="1" algn="just"/>
            <a:r>
              <a:rPr lang="en-US" sz="2500" dirty="0"/>
              <a:t>Broad spectrum antibiotics- for necrotic lesions</a:t>
            </a:r>
          </a:p>
          <a:p>
            <a:pPr lvl="1" algn="just"/>
            <a:r>
              <a:rPr lang="en-US" sz="2500" dirty="0"/>
              <a:t>Oral purgatives-remove some unabsorbed toxins from GIT</a:t>
            </a:r>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12</a:t>
            </a:fld>
            <a:endParaRPr lang="en-US"/>
          </a:p>
        </p:txBody>
      </p:sp>
      <p:sp>
        <p:nvSpPr>
          <p:cNvPr id="2" name="Title 1"/>
          <p:cNvSpPr>
            <a:spLocks noGrp="1"/>
          </p:cNvSpPr>
          <p:nvPr>
            <p:ph type="title"/>
          </p:nvPr>
        </p:nvSpPr>
        <p:spPr>
          <a:xfrm>
            <a:off x="457200" y="274638"/>
            <a:ext cx="8229600" cy="850106"/>
          </a:xfrm>
        </p:spPr>
        <p:txBody>
          <a:bodyPr/>
          <a:lstStyle/>
          <a:p>
            <a:r>
              <a:rPr lang="en-US" sz="2800" b="1" dirty="0">
                <a:solidFill>
                  <a:srgbClr val="FF3399"/>
                </a:solidFill>
                <a:effectLst>
                  <a:outerShdw blurRad="38100" dist="38100" dir="2700000" algn="tl">
                    <a:srgbClr val="000000">
                      <a:alpha val="43137"/>
                    </a:srgbClr>
                  </a:outerShdw>
                </a:effectLst>
              </a:rPr>
              <a:t>Treatment</a:t>
            </a:r>
            <a:endParaRPr lang="en-US" b="1" dirty="0">
              <a:solidFill>
                <a:srgbClr val="FF3399"/>
              </a:solidFill>
              <a:effectLst>
                <a:outerShdw blurRad="38100" dist="38100" dir="2700000" algn="tl">
                  <a:srgbClr val="000000">
                    <a:alpha val="43137"/>
                  </a:srgbClr>
                </a:outerShdw>
              </a:effectLst>
            </a:endParaRPr>
          </a:p>
        </p:txBody>
      </p:sp>
      <p:sp>
        <p:nvSpPr>
          <p:cNvPr id="5" name="Footer Placeholder 4">
            <a:extLst>
              <a:ext uri="{FF2B5EF4-FFF2-40B4-BE49-F238E27FC236}">
                <a16:creationId xmlns:a16="http://schemas.microsoft.com/office/drawing/2014/main" id="{5DE2A695-748E-4BE2-8F69-E83E29D58CF0}"/>
              </a:ext>
            </a:extLst>
          </p:cNvPr>
          <p:cNvSpPr>
            <a:spLocks noGrp="1"/>
          </p:cNvSpPr>
          <p:nvPr>
            <p:ph type="ftr" sz="quarter" idx="11"/>
          </p:nvPr>
        </p:nvSpPr>
        <p:spPr/>
        <p:txBody>
          <a:bodyPr/>
          <a:lstStyle/>
          <a:p>
            <a:r>
              <a:rPr lang="fr-FR"/>
              <a:t>takele.beyene@aau.edu.et    AAU-CVM</a:t>
            </a:r>
            <a:endParaRPr lang="en-US"/>
          </a:p>
        </p:txBody>
      </p:sp>
    </p:spTree>
    <p:extLst>
      <p:ext uri="{BB962C8B-B14F-4D97-AF65-F5344CB8AC3E}">
        <p14:creationId xmlns:p14="http://schemas.microsoft.com/office/powerpoint/2010/main" val="3495002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259960" cy="3600400"/>
          </a:xfrm>
        </p:spPr>
        <p:txBody>
          <a:bodyPr>
            <a:normAutofit/>
          </a:bodyPr>
          <a:lstStyle/>
          <a:p>
            <a:pPr marL="274320" lvl="1" algn="ctr">
              <a:spcBef>
                <a:spcPts val="600"/>
              </a:spcBef>
              <a:buClr>
                <a:schemeClr val="accent1"/>
              </a:buClr>
              <a:buNone/>
            </a:pPr>
            <a:r>
              <a:rPr lang="en-US" sz="3200" b="1" dirty="0">
                <a:solidFill>
                  <a:srgbClr val="FF3399"/>
                </a:solidFill>
                <a:effectLst>
                  <a:outerShdw blurRad="38100" dist="38100" dir="2700000" algn="tl">
                    <a:srgbClr val="000000">
                      <a:alpha val="43137"/>
                    </a:srgbClr>
                  </a:outerShdw>
                </a:effectLst>
              </a:rPr>
              <a:t>VENOMOUS BITES AND STINGS</a:t>
            </a:r>
          </a:p>
          <a:p>
            <a:pPr marL="274320" lvl="1">
              <a:spcBef>
                <a:spcPts val="600"/>
              </a:spcBef>
              <a:buClr>
                <a:schemeClr val="accent1"/>
              </a:buClr>
              <a:buFont typeface="Wingdings" pitchFamily="2" charset="2"/>
              <a:buChar char="q"/>
            </a:pPr>
            <a:r>
              <a:rPr lang="en-US" sz="3200" b="1" dirty="0">
                <a:solidFill>
                  <a:srgbClr val="FF3399"/>
                </a:solidFill>
                <a:effectLst>
                  <a:outerShdw blurRad="38100" dist="38100" dir="2700000" algn="tl">
                    <a:srgbClr val="000000">
                      <a:alpha val="43137"/>
                    </a:srgbClr>
                  </a:outerShdw>
                </a:effectLst>
              </a:rPr>
              <a:t>Snakes envenomation</a:t>
            </a:r>
          </a:p>
          <a:p>
            <a:pPr marL="274320" lvl="1">
              <a:spcBef>
                <a:spcPts val="600"/>
              </a:spcBef>
              <a:buClr>
                <a:schemeClr val="accent1"/>
              </a:buClr>
              <a:buFont typeface="Wingdings" pitchFamily="2" charset="2"/>
              <a:buChar char="q"/>
            </a:pPr>
            <a:r>
              <a:rPr lang="en-US" sz="3200" b="1" dirty="0">
                <a:solidFill>
                  <a:srgbClr val="FF3399"/>
                </a:solidFill>
                <a:effectLst>
                  <a:outerShdw blurRad="38100" dist="38100" dir="2700000" algn="tl">
                    <a:srgbClr val="000000">
                      <a:alpha val="43137"/>
                    </a:srgbClr>
                  </a:outerShdw>
                </a:effectLst>
              </a:rPr>
              <a:t>Toads envenomation </a:t>
            </a:r>
          </a:p>
          <a:p>
            <a:pPr marL="153162">
              <a:buFont typeface="Wingdings" pitchFamily="2" charset="2"/>
              <a:buChar char="q"/>
            </a:pPr>
            <a:r>
              <a:rPr lang="en-US" b="1" dirty="0">
                <a:solidFill>
                  <a:srgbClr val="FF3399"/>
                </a:solidFill>
                <a:effectLst>
                  <a:outerShdw blurRad="38100" dist="38100" dir="2700000" algn="tl">
                    <a:srgbClr val="000000">
                      <a:alpha val="43137"/>
                    </a:srgbClr>
                  </a:outerShdw>
                </a:effectLst>
              </a:rPr>
              <a:t>Bees, Scorpions and Wasps</a:t>
            </a:r>
          </a:p>
          <a:p>
            <a:pPr marL="1028700" indent="-411480">
              <a:buFont typeface="Wingdings" pitchFamily="2" charset="2"/>
              <a:buChar char="q"/>
            </a:pPr>
            <a:r>
              <a:rPr lang="en-US" b="1" dirty="0">
                <a:solidFill>
                  <a:srgbClr val="FF3399"/>
                </a:solidFill>
                <a:effectLst>
                  <a:outerShdw blurRad="38100" dist="38100" dir="2700000" algn="tl">
                    <a:srgbClr val="000000">
                      <a:alpha val="43137"/>
                    </a:srgbClr>
                  </a:outerShdw>
                </a:effectLst>
              </a:rPr>
              <a:t>Tick  toxins</a:t>
            </a:r>
          </a:p>
        </p:txBody>
      </p:sp>
      <p:sp>
        <p:nvSpPr>
          <p:cNvPr id="4" name="Slide Number Placeholder 3"/>
          <p:cNvSpPr>
            <a:spLocks noGrp="1"/>
          </p:cNvSpPr>
          <p:nvPr>
            <p:ph type="sldNum" sz="quarter" idx="12"/>
          </p:nvPr>
        </p:nvSpPr>
        <p:spPr/>
        <p:txBody>
          <a:bodyPr/>
          <a:lstStyle/>
          <a:p>
            <a:fld id="{85F144C8-3E83-4B3C-8C1C-DD918173DAE5}" type="slidenum">
              <a:rPr lang="en-US" smtClean="0"/>
              <a:pPr/>
              <a:t>13</a:t>
            </a:fld>
            <a:endParaRPr lang="en-US"/>
          </a:p>
        </p:txBody>
      </p:sp>
    </p:spTree>
    <p:extLst>
      <p:ext uri="{BB962C8B-B14F-4D97-AF65-F5344CB8AC3E}">
        <p14:creationId xmlns:p14="http://schemas.microsoft.com/office/powerpoint/2010/main" val="2734986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571184" cy="922114"/>
          </a:xfrm>
        </p:spPr>
        <p:txBody>
          <a:bodyPr/>
          <a:lstStyle/>
          <a:p>
            <a:r>
              <a:rPr lang="en-GB" b="1" dirty="0">
                <a:solidFill>
                  <a:srgbClr val="FF0000"/>
                </a:solidFill>
                <a:effectLst>
                  <a:outerShdw blurRad="38100" dist="38100" dir="2700000" algn="tl">
                    <a:srgbClr val="000000">
                      <a:alpha val="43137"/>
                    </a:srgbClr>
                  </a:outerShdw>
                </a:effectLst>
              </a:rPr>
              <a:t>Venom</a:t>
            </a:r>
          </a:p>
        </p:txBody>
      </p:sp>
      <p:sp>
        <p:nvSpPr>
          <p:cNvPr id="3" name="Content Placeholder 2"/>
          <p:cNvSpPr>
            <a:spLocks noGrp="1"/>
          </p:cNvSpPr>
          <p:nvPr>
            <p:ph idx="1"/>
          </p:nvPr>
        </p:nvSpPr>
        <p:spPr>
          <a:xfrm>
            <a:off x="755576" y="1268760"/>
            <a:ext cx="7931224" cy="5256584"/>
          </a:xfrm>
        </p:spPr>
        <p:txBody>
          <a:bodyPr>
            <a:normAutofit/>
          </a:bodyPr>
          <a:lstStyle/>
          <a:p>
            <a:pPr lvl="1"/>
            <a:r>
              <a:rPr lang="en-GB" dirty="0">
                <a:latin typeface="Arial" panose="020B0604020202020204" pitchFamily="34" charset="0"/>
                <a:cs typeface="Arial" panose="020B0604020202020204" pitchFamily="34" charset="0"/>
              </a:rPr>
              <a:t>is a </a:t>
            </a:r>
            <a:r>
              <a:rPr lang="en-GB" b="1" dirty="0">
                <a:solidFill>
                  <a:srgbClr val="FF0000"/>
                </a:solidFill>
                <a:latin typeface="Arial" panose="020B0604020202020204" pitchFamily="34" charset="0"/>
                <a:cs typeface="Arial" panose="020B0604020202020204" pitchFamily="34" charset="0"/>
              </a:rPr>
              <a:t>poison </a:t>
            </a:r>
            <a:r>
              <a:rPr lang="en-GB" dirty="0">
                <a:latin typeface="Arial" panose="020B0604020202020204" pitchFamily="34" charset="0"/>
                <a:cs typeface="Arial" panose="020B0604020202020204" pitchFamily="34" charset="0"/>
              </a:rPr>
              <a:t>or</a:t>
            </a:r>
            <a:r>
              <a:rPr lang="en-GB" b="1"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toxin </a:t>
            </a:r>
            <a:r>
              <a:rPr lang="en-GB" dirty="0">
                <a:latin typeface="Arial" panose="020B0604020202020204" pitchFamily="34" charset="0"/>
                <a:cs typeface="Arial" panose="020B0604020202020204" pitchFamily="34" charset="0"/>
              </a:rPr>
              <a:t>secreted by specialized glands of an animal.</a:t>
            </a:r>
          </a:p>
          <a:p>
            <a:pPr lvl="1"/>
            <a:r>
              <a:rPr lang="en-GB" dirty="0">
                <a:latin typeface="Arial" panose="020B0604020202020204" pitchFamily="34" charset="0"/>
                <a:cs typeface="Arial" panose="020B0604020202020204" pitchFamily="34" charset="0"/>
              </a:rPr>
              <a:t>May be composed of </a:t>
            </a:r>
          </a:p>
          <a:p>
            <a:pPr lvl="2" algn="just"/>
            <a:r>
              <a:rPr lang="en-GB" dirty="0">
                <a:latin typeface="Arial" panose="020B0604020202020204" pitchFamily="34" charset="0"/>
                <a:cs typeface="Arial" panose="020B0604020202020204" pitchFamily="34" charset="0"/>
              </a:rPr>
              <a:t>proteins (polypeptides and enzymes), amines, lipids, steroids, amino-polysaccharides, </a:t>
            </a:r>
            <a:r>
              <a:rPr lang="en-GB" dirty="0" err="1">
                <a:latin typeface="Arial" panose="020B0604020202020204" pitchFamily="34" charset="0"/>
                <a:cs typeface="Arial" panose="020B0604020202020204" pitchFamily="34" charset="0"/>
              </a:rPr>
              <a:t>quinones</a:t>
            </a:r>
            <a:r>
              <a:rPr lang="en-GB" dirty="0">
                <a:latin typeface="Arial" panose="020B0604020202020204" pitchFamily="34" charset="0"/>
                <a:cs typeface="Arial" panose="020B0604020202020204" pitchFamily="34" charset="0"/>
              </a:rPr>
              <a:t>, 5-HT, glycosides or other substances.</a:t>
            </a:r>
          </a:p>
          <a:p>
            <a:pPr lvl="1"/>
            <a:r>
              <a:rPr lang="en-GB" dirty="0">
                <a:latin typeface="Arial" panose="020B0604020202020204" pitchFamily="34" charset="0"/>
                <a:cs typeface="Arial" panose="020B0604020202020204" pitchFamily="34" charset="0"/>
              </a:rPr>
              <a:t>Its action and toxicity depends on:</a:t>
            </a:r>
          </a:p>
          <a:p>
            <a:pPr lvl="2"/>
            <a:r>
              <a:rPr lang="en-GB" dirty="0">
                <a:latin typeface="Arial" panose="020B0604020202020204" pitchFamily="34" charset="0"/>
                <a:cs typeface="Arial" panose="020B0604020202020204" pitchFamily="34" charset="0"/>
              </a:rPr>
              <a:t>Species of venomous animal</a:t>
            </a:r>
          </a:p>
          <a:p>
            <a:pPr lvl="2"/>
            <a:r>
              <a:rPr lang="en-GB" dirty="0">
                <a:latin typeface="Arial" panose="020B0604020202020204" pitchFamily="34" charset="0"/>
                <a:cs typeface="Arial" panose="020B0604020202020204" pitchFamily="34" charset="0"/>
              </a:rPr>
              <a:t>Route of entry into the body</a:t>
            </a:r>
          </a:p>
          <a:p>
            <a:pPr lvl="2"/>
            <a:r>
              <a:rPr lang="en-GB" dirty="0">
                <a:latin typeface="Arial" panose="020B0604020202020204" pitchFamily="34" charset="0"/>
                <a:cs typeface="Arial" panose="020B0604020202020204" pitchFamily="34" charset="0"/>
              </a:rPr>
              <a:t>Site of bite/stings</a:t>
            </a:r>
          </a:p>
          <a:p>
            <a:pPr lvl="2"/>
            <a:r>
              <a:rPr lang="en-GB" dirty="0">
                <a:latin typeface="Arial" panose="020B0604020202020204" pitchFamily="34" charset="0"/>
                <a:cs typeface="Arial" panose="020B0604020202020204" pitchFamily="34" charset="0"/>
              </a:rPr>
              <a:t>Quantity of the venom injected</a:t>
            </a:r>
          </a:p>
          <a:p>
            <a:pPr lvl="2"/>
            <a:r>
              <a:rPr lang="en-GB" dirty="0">
                <a:latin typeface="Arial" panose="020B0604020202020204" pitchFamily="34" charset="0"/>
                <a:cs typeface="Arial" panose="020B0604020202020204" pitchFamily="34" charset="0"/>
              </a:rPr>
              <a:t>ADME</a:t>
            </a:r>
          </a:p>
          <a:p>
            <a:pPr lvl="2"/>
            <a:r>
              <a:rPr lang="en-GB" dirty="0">
                <a:latin typeface="Arial" panose="020B0604020202020204" pitchFamily="34" charset="0"/>
                <a:cs typeface="Arial" panose="020B0604020202020204" pitchFamily="34" charset="0"/>
              </a:rPr>
              <a:t>Species of animal affected</a:t>
            </a:r>
          </a:p>
          <a:p>
            <a:pPr marL="914400" lvl="2" indent="0">
              <a:buNone/>
            </a:pPr>
            <a:endParaRPr lang="en-GB" dirty="0"/>
          </a:p>
          <a:p>
            <a:pPr lvl="2"/>
            <a:endParaRPr lang="en-GB" dirty="0"/>
          </a:p>
          <a:p>
            <a:pPr lvl="2"/>
            <a:endParaRPr lang="en-GB" dirty="0"/>
          </a:p>
          <a:p>
            <a:endParaRPr lang="en-GB" dirty="0"/>
          </a:p>
        </p:txBody>
      </p:sp>
    </p:spTree>
    <p:extLst>
      <p:ext uri="{BB962C8B-B14F-4D97-AF65-F5344CB8AC3E}">
        <p14:creationId xmlns:p14="http://schemas.microsoft.com/office/powerpoint/2010/main" val="2756962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52400"/>
            <a:ext cx="7427168" cy="685800"/>
          </a:xfrm>
        </p:spPr>
        <p:txBody>
          <a:bodyPr>
            <a:normAutofit/>
          </a:bodyPr>
          <a:lstStyle/>
          <a:p>
            <a:r>
              <a:rPr lang="en-US" sz="2700" b="1" dirty="0">
                <a:solidFill>
                  <a:srgbClr val="FF3399"/>
                </a:solidFill>
                <a:effectLst>
                  <a:outerShdw blurRad="38100" dist="38100" dir="2700000" algn="tl">
                    <a:srgbClr val="000000">
                      <a:alpha val="43137"/>
                    </a:srgbClr>
                  </a:outerShdw>
                </a:effectLst>
              </a:rPr>
              <a:t>SNAKES ENVENOMATION </a:t>
            </a:r>
            <a:endParaRPr lang="en-US" dirty="0"/>
          </a:p>
        </p:txBody>
      </p:sp>
      <p:sp>
        <p:nvSpPr>
          <p:cNvPr id="3" name="Content Placeholder 2"/>
          <p:cNvSpPr>
            <a:spLocks noGrp="1"/>
          </p:cNvSpPr>
          <p:nvPr>
            <p:ph idx="1"/>
          </p:nvPr>
        </p:nvSpPr>
        <p:spPr/>
        <p:txBody>
          <a:bodyPr>
            <a:normAutofit/>
          </a:bodyPr>
          <a:lstStyle/>
          <a:p>
            <a:pPr>
              <a:buNone/>
            </a:pPr>
            <a:r>
              <a:rPr lang="en-US" b="1" dirty="0"/>
              <a:t>PIT VIPERS</a:t>
            </a:r>
          </a:p>
          <a:p>
            <a:pPr>
              <a:buNone/>
            </a:pPr>
            <a:r>
              <a:rPr lang="en-US" b="1" i="1" dirty="0"/>
              <a:t>Coral snake</a:t>
            </a:r>
            <a:endParaRPr lang="en-US" b="1" i="1" dirty="0">
              <a:solidFill>
                <a:srgbClr val="FF3399"/>
              </a:solidFill>
              <a:effectLst>
                <a:outerShdw blurRad="38100" dist="38100" dir="2700000" algn="tl">
                  <a:srgbClr val="000000">
                    <a:alpha val="43137"/>
                  </a:srgbClr>
                </a:outerShdw>
              </a:effectLst>
            </a:endParaRPr>
          </a:p>
          <a:p>
            <a:pPr>
              <a:buNone/>
            </a:pPr>
            <a:endParaRPr lang="en-US" b="1" i="1" dirty="0">
              <a:solidFill>
                <a:srgbClr val="FF3399"/>
              </a:solidFill>
              <a:effectLst>
                <a:outerShdw blurRad="38100" dist="38100" dir="2700000" algn="tl">
                  <a:srgbClr val="000000">
                    <a:alpha val="43137"/>
                  </a:srgbClr>
                </a:outerShdw>
              </a:effectLst>
            </a:endParaRPr>
          </a:p>
          <a:p>
            <a:pPr>
              <a:buNone/>
            </a:pPr>
            <a:r>
              <a:rPr lang="en-US" b="1" i="1" dirty="0">
                <a:solidFill>
                  <a:srgbClr val="FF3399"/>
                </a:solidFill>
                <a:effectLst>
                  <a:outerShdw blurRad="38100" dist="38100" dir="2700000" algn="tl">
                    <a:srgbClr val="000000">
                      <a:alpha val="43137"/>
                    </a:srgbClr>
                  </a:outerShdw>
                </a:effectLst>
              </a:rPr>
              <a:t>Toxicokinetics:  </a:t>
            </a:r>
          </a:p>
          <a:p>
            <a:pPr algn="just"/>
            <a:r>
              <a:rPr lang="en-US" i="1" dirty="0"/>
              <a:t>Snake venom </a:t>
            </a:r>
            <a:r>
              <a:rPr lang="en-US" dirty="0"/>
              <a:t>is composed of many</a:t>
            </a:r>
            <a:r>
              <a:rPr lang="en-US" i="1" dirty="0"/>
              <a:t> </a:t>
            </a:r>
            <a:r>
              <a:rPr lang="en-US" dirty="0">
                <a:solidFill>
                  <a:schemeClr val="accent2"/>
                </a:solidFill>
              </a:rPr>
              <a:t>small polypeptides, enzymes</a:t>
            </a:r>
            <a:r>
              <a:rPr lang="en-US" dirty="0"/>
              <a:t> and possibly </a:t>
            </a:r>
            <a:r>
              <a:rPr lang="en-US" dirty="0">
                <a:solidFill>
                  <a:schemeClr val="accent2"/>
                </a:solidFill>
              </a:rPr>
              <a:t>cholinesterase</a:t>
            </a:r>
            <a:r>
              <a:rPr lang="en-US" dirty="0"/>
              <a:t>. </a:t>
            </a:r>
          </a:p>
          <a:p>
            <a:pPr algn="just"/>
            <a:endParaRPr lang="en-US" dirty="0"/>
          </a:p>
          <a:p>
            <a:pPr algn="just"/>
            <a:r>
              <a:rPr lang="en-US" dirty="0"/>
              <a:t>Acetylcholine and some poorly defined enzymatic fractions to the venom may be involved.</a:t>
            </a:r>
          </a:p>
          <a:p>
            <a:pPr>
              <a:buNone/>
            </a:pPr>
            <a:endParaRPr lang="en-US" b="1"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15</a:t>
            </a:fld>
            <a:endParaRPr lang="en-US"/>
          </a:p>
        </p:txBody>
      </p:sp>
    </p:spTree>
    <p:extLst>
      <p:ext uri="{BB962C8B-B14F-4D97-AF65-F5344CB8AC3E}">
        <p14:creationId xmlns:p14="http://schemas.microsoft.com/office/powerpoint/2010/main" val="3847255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rgbClr val="FF3399"/>
                </a:solidFill>
                <a:effectLst>
                  <a:outerShdw blurRad="38100" dist="38100" dir="2700000" algn="tl">
                    <a:srgbClr val="000000">
                      <a:alpha val="43137"/>
                    </a:srgbClr>
                  </a:outerShdw>
                </a:effectLst>
              </a:rPr>
              <a:t>Mechanism of Action</a:t>
            </a:r>
            <a:endParaRPr lang="en-US" sz="2800" dirty="0">
              <a:solidFill>
                <a:srgbClr val="FF3399"/>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15616" y="1124744"/>
            <a:ext cx="7571184" cy="5400600"/>
          </a:xfrm>
        </p:spPr>
        <p:txBody>
          <a:bodyPr>
            <a:normAutofit fontScale="85000" lnSpcReduction="20000"/>
          </a:bodyPr>
          <a:lstStyle/>
          <a:p>
            <a:pPr algn="just">
              <a:buFont typeface="Wingdings" pitchFamily="2" charset="2"/>
              <a:buChar char="q"/>
            </a:pPr>
            <a:r>
              <a:rPr lang="en-US" dirty="0">
                <a:solidFill>
                  <a:srgbClr val="FF0000"/>
                </a:solidFill>
              </a:rPr>
              <a:t>Neurotoxicity</a:t>
            </a:r>
            <a:r>
              <a:rPr lang="en-US" dirty="0"/>
              <a:t>: </a:t>
            </a:r>
          </a:p>
          <a:p>
            <a:pPr lvl="1" algn="just">
              <a:buFont typeface="Wingdings" pitchFamily="2" charset="2"/>
              <a:buChar char="q"/>
            </a:pPr>
            <a:r>
              <a:rPr lang="en-US" sz="3100" dirty="0"/>
              <a:t>Neurotoxins affect the postsynaptic motor nerve membranes with a curare-like action. </a:t>
            </a:r>
          </a:p>
          <a:p>
            <a:pPr lvl="1" algn="just">
              <a:buFont typeface="Wingdings" pitchFamily="2" charset="2"/>
              <a:buChar char="q"/>
            </a:pPr>
            <a:r>
              <a:rPr lang="en-US" sz="3100" dirty="0"/>
              <a:t>induce a non-depolarizing postsynaptic neuromuscular blockade. </a:t>
            </a:r>
          </a:p>
          <a:p>
            <a:pPr lvl="1" algn="just"/>
            <a:r>
              <a:rPr lang="en-US" sz="3100" dirty="0"/>
              <a:t>clinically manifested as </a:t>
            </a:r>
            <a:r>
              <a:rPr lang="en-US" sz="3100" dirty="0">
                <a:solidFill>
                  <a:schemeClr val="accent2"/>
                </a:solidFill>
              </a:rPr>
              <a:t>vasomotor instability, muscle paralysis</a:t>
            </a:r>
            <a:r>
              <a:rPr lang="en-US" sz="3100" dirty="0"/>
              <a:t>, and </a:t>
            </a:r>
            <a:r>
              <a:rPr lang="en-US" sz="3100" dirty="0">
                <a:solidFill>
                  <a:schemeClr val="accent2"/>
                </a:solidFill>
              </a:rPr>
              <a:t>CNS depression</a:t>
            </a:r>
            <a:r>
              <a:rPr lang="en-US" sz="3100" dirty="0"/>
              <a:t>.</a:t>
            </a:r>
          </a:p>
          <a:p>
            <a:pPr algn="just">
              <a:buFont typeface="Wingdings" pitchFamily="2" charset="2"/>
              <a:buChar char="q"/>
            </a:pPr>
            <a:r>
              <a:rPr lang="en-US" dirty="0"/>
              <a:t>The enzymatic fraction can cause </a:t>
            </a:r>
            <a:r>
              <a:rPr lang="en-US" dirty="0">
                <a:solidFill>
                  <a:srgbClr val="FF0000"/>
                </a:solidFill>
              </a:rPr>
              <a:t>local tissue damage</a:t>
            </a:r>
            <a:endParaRPr lang="en-US" dirty="0"/>
          </a:p>
          <a:p>
            <a:pPr algn="just"/>
            <a:endParaRPr lang="en-US" dirty="0"/>
          </a:p>
          <a:p>
            <a:pPr algn="just">
              <a:buFont typeface="Wingdings" pitchFamily="2" charset="2"/>
              <a:buChar char="q"/>
            </a:pPr>
            <a:r>
              <a:rPr lang="en-US" dirty="0" err="1">
                <a:solidFill>
                  <a:srgbClr val="FF0000"/>
                </a:solidFill>
              </a:rPr>
              <a:t>Haematotoxicity</a:t>
            </a:r>
            <a:r>
              <a:rPr lang="en-US" dirty="0"/>
              <a:t>: </a:t>
            </a:r>
          </a:p>
          <a:p>
            <a:pPr lvl="1" algn="just">
              <a:buFont typeface="Wingdings" panose="05000000000000000000" pitchFamily="2" charset="2"/>
              <a:buChar char="ü"/>
            </a:pPr>
            <a:r>
              <a:rPr lang="en-US" dirty="0"/>
              <a:t>Phospholipase A may trigger damage to RBC membranes. </a:t>
            </a:r>
          </a:p>
          <a:p>
            <a:pPr algn="just"/>
            <a:endParaRPr lang="en-US" dirty="0"/>
          </a:p>
          <a:p>
            <a:pPr algn="just">
              <a:buFont typeface="Wingdings" pitchFamily="2" charset="2"/>
              <a:buChar char="q"/>
            </a:pPr>
            <a:r>
              <a:rPr lang="en-US" dirty="0" err="1">
                <a:solidFill>
                  <a:srgbClr val="FF0000"/>
                </a:solidFill>
              </a:rPr>
              <a:t>Cardiotoxicity</a:t>
            </a:r>
            <a:r>
              <a:rPr lang="en-US" dirty="0"/>
              <a:t>: IV injection of venom can cause a dramatic </a:t>
            </a:r>
            <a:r>
              <a:rPr lang="en-US" dirty="0">
                <a:solidFill>
                  <a:srgbClr val="00B0F0"/>
                </a:solidFill>
              </a:rPr>
              <a:t>decrease in BP </a:t>
            </a:r>
            <a:r>
              <a:rPr lang="en-US" dirty="0"/>
              <a:t>as cardiac output declines as a result of </a:t>
            </a:r>
            <a:r>
              <a:rPr lang="en-US" dirty="0">
                <a:solidFill>
                  <a:srgbClr val="00B0F0"/>
                </a:solidFill>
              </a:rPr>
              <a:t>vasodilatation</a:t>
            </a:r>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16</a:t>
            </a:fld>
            <a:endParaRPr lang="en-US" dirty="0"/>
          </a:p>
        </p:txBody>
      </p:sp>
    </p:spTree>
    <p:extLst>
      <p:ext uri="{BB962C8B-B14F-4D97-AF65-F5344CB8AC3E}">
        <p14:creationId xmlns:p14="http://schemas.microsoft.com/office/powerpoint/2010/main" val="1779067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a:solidFill>
                  <a:srgbClr val="FF3399"/>
                </a:solidFill>
                <a:effectLst>
                  <a:outerShdw blurRad="38100" dist="38100" dir="2700000" algn="tl">
                    <a:srgbClr val="000000">
                      <a:alpha val="43137"/>
                    </a:srgbClr>
                  </a:outerShdw>
                </a:effectLst>
              </a:rPr>
              <a:t>Clinical Signs </a:t>
            </a:r>
            <a:endParaRPr lang="en-US" sz="3200" dirty="0">
              <a:solidFill>
                <a:srgbClr val="FF3399"/>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99592" y="1340768"/>
            <a:ext cx="7787208" cy="4785395"/>
          </a:xfrm>
        </p:spPr>
        <p:txBody>
          <a:bodyPr>
            <a:normAutofit/>
          </a:bodyPr>
          <a:lstStyle/>
          <a:p>
            <a:r>
              <a:rPr lang="en-US" dirty="0"/>
              <a:t>Vary depending on the snake and victim species. </a:t>
            </a:r>
          </a:p>
          <a:p>
            <a:pPr lvl="1" algn="just"/>
            <a:endParaRPr lang="en-US" dirty="0">
              <a:solidFill>
                <a:srgbClr val="FF3399"/>
              </a:solidFill>
            </a:endParaRPr>
          </a:p>
          <a:p>
            <a:pPr lvl="1" algn="just"/>
            <a:r>
              <a:rPr lang="en-US" dirty="0">
                <a:solidFill>
                  <a:srgbClr val="FF3399"/>
                </a:solidFill>
              </a:rPr>
              <a:t>Neurologic signs</a:t>
            </a:r>
            <a:r>
              <a:rPr lang="en-US" dirty="0"/>
              <a:t> with ascending flaccid quadriplegia, reduced </a:t>
            </a:r>
            <a:r>
              <a:rPr lang="en-US" dirty="0" err="1"/>
              <a:t>nociperception</a:t>
            </a:r>
            <a:r>
              <a:rPr lang="en-US" dirty="0"/>
              <a:t> (pain), and CNS depression. </a:t>
            </a:r>
          </a:p>
          <a:p>
            <a:pPr lvl="1" algn="just"/>
            <a:endParaRPr lang="en-US" dirty="0">
              <a:solidFill>
                <a:srgbClr val="FF3399"/>
              </a:solidFill>
            </a:endParaRPr>
          </a:p>
          <a:p>
            <a:pPr lvl="1" algn="just"/>
            <a:r>
              <a:rPr lang="en-US" dirty="0">
                <a:solidFill>
                  <a:srgbClr val="FF3399"/>
                </a:solidFill>
              </a:rPr>
              <a:t>Decreased BP, respiratory depression, loss of spinal reflexes </a:t>
            </a:r>
            <a:r>
              <a:rPr lang="en-US" dirty="0"/>
              <a:t>in all limbs, and hypothermia can also manifest. </a:t>
            </a:r>
          </a:p>
          <a:p>
            <a:pPr lvl="1" algn="just"/>
            <a:endParaRPr lang="en-US" dirty="0"/>
          </a:p>
          <a:p>
            <a:pPr lvl="1" algn="just"/>
            <a:r>
              <a:rPr lang="en-US" dirty="0"/>
              <a:t>Additionally, they may </a:t>
            </a:r>
            <a:r>
              <a:rPr lang="en-US" dirty="0">
                <a:solidFill>
                  <a:srgbClr val="FF3399"/>
                </a:solidFill>
              </a:rPr>
              <a:t>vomit</a:t>
            </a:r>
            <a:r>
              <a:rPr lang="en-US" dirty="0"/>
              <a:t> and </a:t>
            </a:r>
            <a:r>
              <a:rPr lang="en-US" dirty="0">
                <a:solidFill>
                  <a:srgbClr val="FF3399"/>
                </a:solidFill>
              </a:rPr>
              <a:t>salivate excessively</a:t>
            </a:r>
            <a:r>
              <a:rPr lang="en-US" dirty="0"/>
              <a:t>, and ventricular tachycardia may develop.</a:t>
            </a:r>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17</a:t>
            </a:fld>
            <a:endParaRPr lang="en-US"/>
          </a:p>
        </p:txBody>
      </p:sp>
    </p:spTree>
    <p:extLst>
      <p:ext uri="{BB962C8B-B14F-4D97-AF65-F5344CB8AC3E}">
        <p14:creationId xmlns:p14="http://schemas.microsoft.com/office/powerpoint/2010/main" val="3288031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74638"/>
            <a:ext cx="7427168" cy="778098"/>
          </a:xfrm>
        </p:spPr>
        <p:txBody>
          <a:bodyPr>
            <a:normAutofit/>
          </a:bodyPr>
          <a:lstStyle/>
          <a:p>
            <a:pPr algn="l"/>
            <a:r>
              <a:rPr lang="en-GB" sz="3200" b="1" dirty="0">
                <a:solidFill>
                  <a:srgbClr val="FF33CC"/>
                </a:solidFill>
                <a:effectLst>
                  <a:outerShdw blurRad="38100" dist="38100" dir="2700000" algn="tl">
                    <a:srgbClr val="000000">
                      <a:alpha val="43137"/>
                    </a:srgbClr>
                  </a:outerShdw>
                </a:effectLst>
              </a:rPr>
              <a:t>Differential </a:t>
            </a:r>
            <a:r>
              <a:rPr lang="en-GB" sz="3200" b="1" dirty="0" err="1">
                <a:solidFill>
                  <a:srgbClr val="FF33CC"/>
                </a:solidFill>
                <a:effectLst>
                  <a:outerShdw blurRad="38100" dist="38100" dir="2700000" algn="tl">
                    <a:srgbClr val="000000">
                      <a:alpha val="43137"/>
                    </a:srgbClr>
                  </a:outerShdw>
                </a:effectLst>
              </a:rPr>
              <a:t>Dx</a:t>
            </a:r>
            <a:endParaRPr lang="en-GB" sz="3200" b="1"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15616" y="1052736"/>
            <a:ext cx="7509520" cy="4525963"/>
          </a:xfrm>
        </p:spPr>
        <p:txBody>
          <a:bodyPr>
            <a:normAutofit/>
          </a:bodyPr>
          <a:lstStyle/>
          <a:p>
            <a:pPr lvl="2"/>
            <a:r>
              <a:rPr lang="en-GB" sz="3200" dirty="0"/>
              <a:t>Blackleg</a:t>
            </a:r>
          </a:p>
          <a:p>
            <a:pPr lvl="2"/>
            <a:r>
              <a:rPr lang="en-GB" sz="3200" dirty="0"/>
              <a:t>Anthrax</a:t>
            </a:r>
          </a:p>
          <a:p>
            <a:pPr lvl="2"/>
            <a:r>
              <a:rPr lang="en-GB" sz="3200" dirty="0"/>
              <a:t>Botulism</a:t>
            </a:r>
          </a:p>
          <a:p>
            <a:pPr lvl="2"/>
            <a:r>
              <a:rPr lang="en-GB" sz="3200" dirty="0"/>
              <a:t>Tick paralysis</a:t>
            </a:r>
          </a:p>
        </p:txBody>
      </p:sp>
    </p:spTree>
    <p:extLst>
      <p:ext uri="{BB962C8B-B14F-4D97-AF65-F5344CB8AC3E}">
        <p14:creationId xmlns:p14="http://schemas.microsoft.com/office/powerpoint/2010/main" val="1631896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16632"/>
            <a:ext cx="7499176" cy="648072"/>
          </a:xfrm>
        </p:spPr>
        <p:txBody>
          <a:bodyPr>
            <a:normAutofit/>
          </a:bodyPr>
          <a:lstStyle/>
          <a:p>
            <a:r>
              <a:rPr lang="en-US" sz="3200" b="1" i="1" dirty="0">
                <a:solidFill>
                  <a:srgbClr val="FF3399"/>
                </a:solidFill>
                <a:effectLst>
                  <a:outerShdw blurRad="38100" dist="38100" dir="2700000" algn="tl">
                    <a:srgbClr val="000000">
                      <a:alpha val="43137"/>
                    </a:srgbClr>
                  </a:outerShdw>
                </a:effectLst>
              </a:rPr>
              <a:t>Treatment</a:t>
            </a:r>
            <a:endParaRPr lang="en-US" sz="4800" dirty="0">
              <a:solidFill>
                <a:srgbClr val="FF3399"/>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43608" y="908720"/>
            <a:ext cx="7643192" cy="5688632"/>
          </a:xfrm>
        </p:spPr>
        <p:txBody>
          <a:bodyPr>
            <a:normAutofit fontScale="92500" lnSpcReduction="10000"/>
          </a:bodyPr>
          <a:lstStyle/>
          <a:p>
            <a:pPr>
              <a:buFont typeface="Wingdings" panose="05000000000000000000" pitchFamily="2" charset="2"/>
              <a:buChar char="q"/>
            </a:pPr>
            <a:r>
              <a:rPr lang="en-GB" b="1" dirty="0"/>
              <a:t>General management</a:t>
            </a:r>
          </a:p>
          <a:p>
            <a:r>
              <a:rPr lang="en-GB" dirty="0"/>
              <a:t>Keep the animal undisturbed</a:t>
            </a:r>
          </a:p>
          <a:p>
            <a:r>
              <a:rPr lang="en-GB" dirty="0"/>
              <a:t>Apply a tight tourniquet above the site of bite</a:t>
            </a:r>
          </a:p>
          <a:p>
            <a:r>
              <a:rPr lang="en-GB" dirty="0"/>
              <a:t>Incise local area of snake bite in the direction of blood vessel</a:t>
            </a:r>
          </a:p>
          <a:p>
            <a:r>
              <a:rPr lang="en-US" dirty="0"/>
              <a:t>use of </a:t>
            </a:r>
            <a:r>
              <a:rPr lang="en-US" dirty="0">
                <a:solidFill>
                  <a:srgbClr val="FF3399"/>
                </a:solidFill>
              </a:rPr>
              <a:t>specific antivenin</a:t>
            </a:r>
            <a:r>
              <a:rPr lang="en-US" dirty="0"/>
              <a:t>. </a:t>
            </a:r>
          </a:p>
          <a:p>
            <a:pPr lvl="1" algn="just"/>
            <a:r>
              <a:rPr lang="en-US" dirty="0"/>
              <a:t>Antivenin (</a:t>
            </a:r>
            <a:r>
              <a:rPr lang="en-US" i="1" dirty="0"/>
              <a:t>M. </a:t>
            </a:r>
            <a:r>
              <a:rPr lang="en-US" i="1" dirty="0" err="1"/>
              <a:t>fulvius</a:t>
            </a:r>
            <a:r>
              <a:rPr lang="en-US" i="1" dirty="0"/>
              <a:t>, </a:t>
            </a:r>
            <a:r>
              <a:rPr lang="en-US" dirty="0"/>
              <a:t>equine origin) is effective against the venom of all coral snakes </a:t>
            </a:r>
            <a:r>
              <a:rPr lang="en-US" i="1" dirty="0"/>
              <a:t>(</a:t>
            </a:r>
            <a:r>
              <a:rPr lang="en-US" i="1" dirty="0" err="1"/>
              <a:t>Micruroides</a:t>
            </a:r>
            <a:r>
              <a:rPr lang="en-US" i="1" dirty="0"/>
              <a:t> </a:t>
            </a:r>
            <a:r>
              <a:rPr lang="en-US" i="1" dirty="0" err="1"/>
              <a:t>euryxanthus</a:t>
            </a:r>
            <a:r>
              <a:rPr lang="en-US" i="1" dirty="0"/>
              <a:t>).</a:t>
            </a:r>
          </a:p>
          <a:p>
            <a:pPr lvl="1" algn="just"/>
            <a:r>
              <a:rPr lang="en-US" i="1" dirty="0"/>
              <a:t> Antivenin can block further </a:t>
            </a:r>
            <a:r>
              <a:rPr lang="en-US" dirty="0"/>
              <a:t>action of venom but is less effective against venoms already attached to receptor sites.</a:t>
            </a:r>
          </a:p>
          <a:p>
            <a:pPr lvl="1" algn="just"/>
            <a:r>
              <a:rPr lang="en-US" dirty="0"/>
              <a:t>If the snake has not been identified, give </a:t>
            </a:r>
            <a:r>
              <a:rPr lang="en-US" dirty="0">
                <a:solidFill>
                  <a:srgbClr val="FF0000"/>
                </a:solidFill>
              </a:rPr>
              <a:t>polyvalent antivenin IV </a:t>
            </a:r>
            <a:r>
              <a:rPr lang="en-US" dirty="0"/>
              <a:t>and also infiltrate locally around the site of bite</a:t>
            </a:r>
          </a:p>
          <a:p>
            <a:pPr algn="just"/>
            <a:endParaRPr lang="en-US" dirty="0"/>
          </a:p>
          <a:p>
            <a:pPr algn="just"/>
            <a:r>
              <a:rPr lang="en-US" dirty="0">
                <a:solidFill>
                  <a:srgbClr val="FF3399"/>
                </a:solidFill>
              </a:rPr>
              <a:t>Broad-spectrum antibiotics </a:t>
            </a:r>
            <a:r>
              <a:rPr lang="en-US" dirty="0"/>
              <a:t>are generally recommended in veterinary patients.</a:t>
            </a:r>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19</a:t>
            </a:fld>
            <a:endParaRPr lang="en-US"/>
          </a:p>
        </p:txBody>
      </p:sp>
    </p:spTree>
    <p:extLst>
      <p:ext uri="{BB962C8B-B14F-4D97-AF65-F5344CB8AC3E}">
        <p14:creationId xmlns:p14="http://schemas.microsoft.com/office/powerpoint/2010/main" val="1175415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Aflatoxin </a:t>
            </a:r>
          </a:p>
        </p:txBody>
      </p:sp>
      <p:sp>
        <p:nvSpPr>
          <p:cNvPr id="3" name="Slide Number Placeholder 2"/>
          <p:cNvSpPr>
            <a:spLocks noGrp="1"/>
          </p:cNvSpPr>
          <p:nvPr>
            <p:ph type="sldNum" sz="quarter" idx="12"/>
          </p:nvPr>
        </p:nvSpPr>
        <p:spPr/>
        <p:txBody>
          <a:bodyPr/>
          <a:lstStyle/>
          <a:p>
            <a:fld id="{7142B259-D1CC-4874-AF56-C542790DB8E9}" type="slidenum">
              <a:rPr lang="en-US" smtClean="0"/>
              <a:pPr/>
              <a:t>2</a:t>
            </a:fld>
            <a:endParaRPr lang="en-US"/>
          </a:p>
        </p:txBody>
      </p:sp>
      <p:sp>
        <p:nvSpPr>
          <p:cNvPr id="4" name="Content Placeholder 3"/>
          <p:cNvSpPr>
            <a:spLocks noGrp="1"/>
          </p:cNvSpPr>
          <p:nvPr>
            <p:ph sz="quarter" idx="1"/>
          </p:nvPr>
        </p:nvSpPr>
        <p:spPr/>
        <p:txBody>
          <a:bodyPr>
            <a:normAutofit fontScale="92500"/>
          </a:bodyPr>
          <a:lstStyle/>
          <a:p>
            <a:r>
              <a:rPr lang="en-US" dirty="0"/>
              <a:t>The source of the poisoning was found to be related to </a:t>
            </a:r>
            <a:r>
              <a:rPr lang="en-US" i="1" dirty="0" err="1"/>
              <a:t>Aspergillus</a:t>
            </a:r>
            <a:r>
              <a:rPr lang="en-US" i="1" dirty="0"/>
              <a:t> </a:t>
            </a:r>
            <a:r>
              <a:rPr lang="en-US" i="1" dirty="0" err="1"/>
              <a:t>flavus</a:t>
            </a:r>
            <a:endParaRPr lang="en-US" i="1" dirty="0"/>
          </a:p>
          <a:p>
            <a:r>
              <a:rPr lang="en-US" b="1" i="1" dirty="0"/>
              <a:t>Sources.:</a:t>
            </a:r>
          </a:p>
          <a:p>
            <a:r>
              <a:rPr lang="en-US" b="1" i="1" dirty="0" err="1"/>
              <a:t>Aflatoxins</a:t>
            </a:r>
            <a:r>
              <a:rPr lang="en-US" b="1" i="1" dirty="0"/>
              <a:t> comprise more than a dozen related </a:t>
            </a:r>
            <a:r>
              <a:rPr lang="en-US" dirty="0" err="1"/>
              <a:t>bisfuranocoumarin</a:t>
            </a:r>
            <a:r>
              <a:rPr lang="en-US" dirty="0"/>
              <a:t> metabolites produced by </a:t>
            </a:r>
            <a:r>
              <a:rPr lang="en-US" i="1" dirty="0"/>
              <a:t>A. </a:t>
            </a:r>
            <a:r>
              <a:rPr lang="en-US" i="1" dirty="0" err="1"/>
              <a:t>flavus</a:t>
            </a:r>
            <a:r>
              <a:rPr lang="en-US" i="1" dirty="0"/>
              <a:t>,  A. </a:t>
            </a:r>
            <a:r>
              <a:rPr lang="en-US" i="1" dirty="0" err="1"/>
              <a:t>parasiticus</a:t>
            </a:r>
            <a:r>
              <a:rPr lang="en-US" i="1" dirty="0"/>
              <a:t>, and A. </a:t>
            </a:r>
            <a:r>
              <a:rPr lang="en-US" i="1" dirty="0" err="1"/>
              <a:t>nomius</a:t>
            </a:r>
            <a:r>
              <a:rPr lang="en-US" i="1" dirty="0"/>
              <a:t>.</a:t>
            </a:r>
          </a:p>
          <a:p>
            <a:r>
              <a:rPr lang="en-US" dirty="0" err="1"/>
              <a:t>Aflatoxins</a:t>
            </a:r>
            <a:r>
              <a:rPr lang="en-US" dirty="0"/>
              <a:t> are most often found in crops with substantive energy content such as corn, peanuts, cottonseed, rice, sweet potatoes, potatoes, wheat, oats, barley, millet, sesame, sorghum, cacao beans, and almonds and other nuts.</a:t>
            </a:r>
          </a:p>
          <a:p>
            <a:r>
              <a:rPr lang="en-US" dirty="0"/>
              <a:t>Toxin types </a:t>
            </a:r>
            <a:r>
              <a:rPr lang="en-US" dirty="0">
                <a:latin typeface="Abadi" panose="020B0604020104020204" pitchFamily="34" charset="0"/>
              </a:rPr>
              <a:t>B1, B2, G1, and G2 </a:t>
            </a:r>
            <a:r>
              <a:rPr lang="en-US" dirty="0" err="1"/>
              <a:t>aflatoxins</a:t>
            </a:r>
            <a:r>
              <a:rPr lang="en-US" dirty="0"/>
              <a:t> can be produced</a:t>
            </a:r>
          </a:p>
          <a:p>
            <a:endParaRPr lang="en-US" dirty="0"/>
          </a:p>
          <a:p>
            <a:endParaRPr lang="en-US" dirty="0"/>
          </a:p>
        </p:txBody>
      </p:sp>
      <p:sp>
        <p:nvSpPr>
          <p:cNvPr id="5" name="Footer Placeholder 4">
            <a:extLst>
              <a:ext uri="{FF2B5EF4-FFF2-40B4-BE49-F238E27FC236}">
                <a16:creationId xmlns:a16="http://schemas.microsoft.com/office/drawing/2014/main" id="{400B089D-84BB-4EDA-8482-47E0410CAADD}"/>
              </a:ext>
            </a:extLst>
          </p:cNvPr>
          <p:cNvSpPr>
            <a:spLocks noGrp="1"/>
          </p:cNvSpPr>
          <p:nvPr>
            <p:ph type="ftr" sz="quarter" idx="11"/>
          </p:nvPr>
        </p:nvSpPr>
        <p:spPr/>
        <p:txBody>
          <a:bodyPr/>
          <a:lstStyle/>
          <a:p>
            <a:r>
              <a:rPr lang="fr-FR"/>
              <a:t>takele.beyene@aau.edu.et    AAU-CVM</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ctr"/>
            <a:r>
              <a:rPr lang="en-US" b="1" dirty="0">
                <a:solidFill>
                  <a:srgbClr val="FF3399"/>
                </a:solidFill>
                <a:effectLst>
                  <a:outerShdw blurRad="38100" dist="38100" dir="2700000" algn="tl">
                    <a:srgbClr val="000000">
                      <a:alpha val="43137"/>
                    </a:srgbClr>
                  </a:outerShdw>
                </a:effectLst>
              </a:rPr>
              <a:t>TOADS</a:t>
            </a:r>
            <a:r>
              <a:rPr lang="en-US" b="1" dirty="0">
                <a:solidFill>
                  <a:srgbClr val="FF0000"/>
                </a:solidFill>
                <a:effectLst>
                  <a:outerShdw blurRad="38100" dist="38100" dir="2700000" algn="tl">
                    <a:srgbClr val="000000">
                      <a:alpha val="43137"/>
                    </a:srgbClr>
                  </a:outerShdw>
                </a:effectLst>
              </a:rPr>
              <a:t> </a:t>
            </a:r>
            <a:r>
              <a:rPr lang="en-US" b="1" dirty="0">
                <a:solidFill>
                  <a:srgbClr val="FF3399"/>
                </a:solidFill>
                <a:effectLst>
                  <a:outerShdw blurRad="38100" dist="38100" dir="2700000" algn="tl">
                    <a:srgbClr val="000000">
                      <a:alpha val="43137"/>
                    </a:srgbClr>
                  </a:outerShdw>
                </a:effectLst>
              </a:rPr>
              <a:t>ENVENOMATION </a:t>
            </a:r>
            <a:endParaRPr lang="en-US" dirty="0"/>
          </a:p>
        </p:txBody>
      </p:sp>
      <p:sp>
        <p:nvSpPr>
          <p:cNvPr id="3" name="Content Placeholder 2"/>
          <p:cNvSpPr>
            <a:spLocks noGrp="1"/>
          </p:cNvSpPr>
          <p:nvPr>
            <p:ph idx="1"/>
          </p:nvPr>
        </p:nvSpPr>
        <p:spPr>
          <a:xfrm>
            <a:off x="1331640" y="1268760"/>
            <a:ext cx="7355160" cy="5400600"/>
          </a:xfrm>
        </p:spPr>
        <p:txBody>
          <a:bodyPr>
            <a:normAutofit fontScale="92500" lnSpcReduction="10000"/>
          </a:bodyPr>
          <a:lstStyle/>
          <a:p>
            <a:pPr>
              <a:buNone/>
            </a:pPr>
            <a:r>
              <a:rPr lang="en-US" b="1" i="1" dirty="0">
                <a:solidFill>
                  <a:srgbClr val="FF3399"/>
                </a:solidFill>
                <a:effectLst>
                  <a:outerShdw blurRad="38100" dist="38100" dir="2700000" algn="tl">
                    <a:srgbClr val="000000">
                      <a:alpha val="43137"/>
                    </a:srgbClr>
                  </a:outerShdw>
                </a:effectLst>
              </a:rPr>
              <a:t>Toxicokinetics:</a:t>
            </a:r>
          </a:p>
          <a:p>
            <a:pPr algn="just"/>
            <a:r>
              <a:rPr lang="en-US" sz="2400" dirty="0">
                <a:solidFill>
                  <a:srgbClr val="FF0000"/>
                </a:solidFill>
              </a:rPr>
              <a:t>Dogs and cats </a:t>
            </a:r>
            <a:r>
              <a:rPr lang="en-US" sz="2400" dirty="0"/>
              <a:t>may play with toads and get exposed orally to the toxins</a:t>
            </a:r>
          </a:p>
          <a:p>
            <a:pPr algn="just"/>
            <a:r>
              <a:rPr lang="en-US" sz="2400" dirty="0"/>
              <a:t>When these toads are mouthed or bitten by a dog, </a:t>
            </a:r>
            <a:r>
              <a:rPr lang="en-US" sz="2400" dirty="0">
                <a:solidFill>
                  <a:srgbClr val="FF0000"/>
                </a:solidFill>
              </a:rPr>
              <a:t>the parotid glands located on the toad’s dorsum release toxins </a:t>
            </a:r>
            <a:r>
              <a:rPr lang="en-US" sz="2400" dirty="0"/>
              <a:t>that are absorbed via the buccal mucous membranes of the dog.</a:t>
            </a:r>
          </a:p>
          <a:p>
            <a:pPr algn="just"/>
            <a:endParaRPr lang="en-US" sz="2400" dirty="0"/>
          </a:p>
          <a:p>
            <a:pPr algn="just"/>
            <a:r>
              <a:rPr lang="en-US" sz="2400" dirty="0"/>
              <a:t>The secretions from these glands may contain a variety of substances: </a:t>
            </a:r>
          </a:p>
          <a:p>
            <a:pPr lvl="1" algn="just"/>
            <a:r>
              <a:rPr lang="en-US" sz="2100" b="1" dirty="0">
                <a:solidFill>
                  <a:srgbClr val="FF0000"/>
                </a:solidFill>
              </a:rPr>
              <a:t>epinephrine, serotonin, ergosterol, and bufodienolides (bufogenins)</a:t>
            </a:r>
            <a:r>
              <a:rPr lang="en-US" sz="2100" dirty="0"/>
              <a:t>.</a:t>
            </a:r>
          </a:p>
          <a:p>
            <a:endParaRPr lang="en-US" b="1" i="1" dirty="0"/>
          </a:p>
          <a:p>
            <a:pPr>
              <a:buNone/>
            </a:pPr>
            <a:r>
              <a:rPr lang="en-US" sz="2600" b="1" i="1" dirty="0">
                <a:solidFill>
                  <a:srgbClr val="FF0000"/>
                </a:solidFill>
              </a:rPr>
              <a:t>Mechanism of Action </a:t>
            </a:r>
          </a:p>
          <a:p>
            <a:pPr>
              <a:buFont typeface="Wingdings" pitchFamily="2" charset="2"/>
              <a:buChar char="Ø"/>
            </a:pPr>
            <a:r>
              <a:rPr lang="en-US" sz="2400" dirty="0"/>
              <a:t>The </a:t>
            </a:r>
            <a:r>
              <a:rPr lang="en-US" sz="2400" dirty="0" err="1"/>
              <a:t>bufotoxins</a:t>
            </a:r>
            <a:r>
              <a:rPr lang="en-US" sz="2400" dirty="0"/>
              <a:t> are cardiac glycosides- </a:t>
            </a:r>
            <a:r>
              <a:rPr lang="en-US" sz="2400" dirty="0" err="1">
                <a:solidFill>
                  <a:srgbClr val="FF3399"/>
                </a:solidFill>
              </a:rPr>
              <a:t>cardiotoxic</a:t>
            </a:r>
            <a:endParaRPr lang="en-US" sz="2400" dirty="0">
              <a:solidFill>
                <a:srgbClr val="FF3399"/>
              </a:solidFill>
            </a:endParaRPr>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20</a:t>
            </a:fld>
            <a:endParaRPr lang="en-US"/>
          </a:p>
        </p:txBody>
      </p:sp>
    </p:spTree>
    <p:extLst>
      <p:ext uri="{BB962C8B-B14F-4D97-AF65-F5344CB8AC3E}">
        <p14:creationId xmlns:p14="http://schemas.microsoft.com/office/powerpoint/2010/main" val="1883714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620688"/>
            <a:ext cx="7499176" cy="5505475"/>
          </a:xfrm>
        </p:spPr>
        <p:txBody>
          <a:bodyPr>
            <a:normAutofit fontScale="92500" lnSpcReduction="10000"/>
          </a:bodyPr>
          <a:lstStyle/>
          <a:p>
            <a:r>
              <a:rPr lang="en-US" b="1" dirty="0" err="1">
                <a:solidFill>
                  <a:srgbClr val="FF33CC"/>
                </a:solidFill>
                <a:effectLst>
                  <a:outerShdw blurRad="38100" dist="38100" dir="2700000" algn="tl">
                    <a:srgbClr val="000000">
                      <a:alpha val="43137"/>
                    </a:srgbClr>
                  </a:outerShdw>
                </a:effectLst>
              </a:rPr>
              <a:t>Dx</a:t>
            </a:r>
            <a:endParaRPr lang="en-US" b="1" dirty="0">
              <a:solidFill>
                <a:srgbClr val="FF33CC"/>
              </a:solidFill>
              <a:effectLst>
                <a:outerShdw blurRad="38100" dist="38100" dir="2700000" algn="tl">
                  <a:srgbClr val="000000">
                    <a:alpha val="43137"/>
                  </a:srgbClr>
                </a:outerShdw>
              </a:effectLst>
            </a:endParaRPr>
          </a:p>
          <a:p>
            <a:pPr lvl="1"/>
            <a:r>
              <a:rPr lang="en-US" dirty="0" err="1"/>
              <a:t>Hx</a:t>
            </a:r>
            <a:r>
              <a:rPr lang="en-US" dirty="0"/>
              <a:t> of pet playing with a toad</a:t>
            </a:r>
          </a:p>
          <a:p>
            <a:pPr lvl="1"/>
            <a:r>
              <a:rPr lang="en-US" dirty="0"/>
              <a:t>Clinical symptoms</a:t>
            </a:r>
          </a:p>
          <a:p>
            <a:r>
              <a:rPr lang="en-US" b="1" i="1" dirty="0">
                <a:solidFill>
                  <a:srgbClr val="FF3399"/>
                </a:solidFill>
                <a:effectLst>
                  <a:outerShdw blurRad="38100" dist="38100" dir="2700000" algn="tl">
                    <a:srgbClr val="000000">
                      <a:alpha val="43137"/>
                    </a:srgbClr>
                  </a:outerShdw>
                </a:effectLst>
              </a:rPr>
              <a:t>Clinical Signs</a:t>
            </a:r>
          </a:p>
          <a:p>
            <a:pPr lvl="1"/>
            <a:r>
              <a:rPr lang="en-US" dirty="0" err="1"/>
              <a:t>Hypersalivation</a:t>
            </a:r>
            <a:r>
              <a:rPr lang="en-US" dirty="0"/>
              <a:t>, vomiting, and anxiety are common initial signs in dogs after biting a toad.</a:t>
            </a:r>
          </a:p>
          <a:p>
            <a:pPr>
              <a:buNone/>
            </a:pPr>
            <a:r>
              <a:rPr lang="en-US" b="1" dirty="0">
                <a:solidFill>
                  <a:srgbClr val="FF3399"/>
                </a:solidFill>
                <a:effectLst>
                  <a:outerShdw blurRad="38100" dist="38100" dir="2700000" algn="tl">
                    <a:srgbClr val="000000">
                      <a:alpha val="43137"/>
                    </a:srgbClr>
                  </a:outerShdw>
                </a:effectLst>
              </a:rPr>
              <a:t>Treatment</a:t>
            </a:r>
          </a:p>
          <a:p>
            <a:r>
              <a:rPr lang="en-US" dirty="0"/>
              <a:t>Decontamination of the oral cavity.</a:t>
            </a:r>
          </a:p>
          <a:p>
            <a:r>
              <a:rPr lang="en-US" dirty="0">
                <a:solidFill>
                  <a:srgbClr val="FF3399"/>
                </a:solidFill>
              </a:rPr>
              <a:t>Activated charcoal and osmotic purgatives</a:t>
            </a:r>
          </a:p>
          <a:p>
            <a:r>
              <a:rPr lang="en-US" dirty="0">
                <a:solidFill>
                  <a:srgbClr val="FF3399"/>
                </a:solidFill>
              </a:rPr>
              <a:t>Diazepam-</a:t>
            </a:r>
            <a:r>
              <a:rPr lang="en-US" dirty="0"/>
              <a:t>--Seizures,</a:t>
            </a:r>
          </a:p>
          <a:p>
            <a:r>
              <a:rPr lang="en-US" dirty="0">
                <a:solidFill>
                  <a:srgbClr val="FF3399"/>
                </a:solidFill>
              </a:rPr>
              <a:t>Atropine---</a:t>
            </a:r>
            <a:r>
              <a:rPr lang="en-US" dirty="0"/>
              <a:t>Bradycardia, salivation, bronchospasm: IV at 0.02 mg/kg</a:t>
            </a:r>
          </a:p>
          <a:p>
            <a:r>
              <a:rPr lang="en-US" dirty="0">
                <a:solidFill>
                  <a:srgbClr val="FF3399"/>
                </a:solidFill>
              </a:rPr>
              <a:t>Beta-antagonists</a:t>
            </a:r>
            <a:r>
              <a:rPr lang="en-US" dirty="0"/>
              <a:t>---Sustained tachycardia</a:t>
            </a:r>
          </a:p>
          <a:p>
            <a:r>
              <a:rPr lang="en-US" dirty="0" err="1">
                <a:solidFill>
                  <a:srgbClr val="FF3399"/>
                </a:solidFill>
              </a:rPr>
              <a:t>Digibind</a:t>
            </a:r>
            <a:r>
              <a:rPr lang="en-US" dirty="0"/>
              <a:t> (</a:t>
            </a:r>
            <a:r>
              <a:rPr lang="en-US" dirty="0" err="1"/>
              <a:t>Digoxin</a:t>
            </a:r>
            <a:r>
              <a:rPr lang="en-US" dirty="0"/>
              <a:t>-specific </a:t>
            </a:r>
            <a:r>
              <a:rPr lang="en-US" dirty="0" err="1"/>
              <a:t>Fab</a:t>
            </a:r>
            <a:r>
              <a:rPr lang="en-US" dirty="0"/>
              <a:t>-fragment)</a:t>
            </a:r>
          </a:p>
          <a:p>
            <a:endParaRPr lang="en-US" dirty="0"/>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21</a:t>
            </a:fld>
            <a:endParaRPr lang="en-US"/>
          </a:p>
        </p:txBody>
      </p:sp>
    </p:spTree>
    <p:extLst>
      <p:ext uri="{BB962C8B-B14F-4D97-AF65-F5344CB8AC3E}">
        <p14:creationId xmlns:p14="http://schemas.microsoft.com/office/powerpoint/2010/main" val="2016383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74638"/>
            <a:ext cx="7499176" cy="1143000"/>
          </a:xfrm>
        </p:spPr>
        <p:txBody>
          <a:bodyPr>
            <a:normAutofit/>
          </a:bodyPr>
          <a:lstStyle/>
          <a:p>
            <a:pPr algn="ctr"/>
            <a:r>
              <a:rPr lang="en-GB" sz="3200" b="1" dirty="0">
                <a:solidFill>
                  <a:srgbClr val="FF0000"/>
                </a:solidFill>
                <a:effectLst>
                  <a:outerShdw blurRad="38100" dist="38100" dir="2700000" algn="tl">
                    <a:srgbClr val="000000">
                      <a:alpha val="43137"/>
                    </a:srgbClr>
                  </a:outerShdw>
                </a:effectLst>
              </a:rPr>
              <a:t>Bees, scorpions &amp; wasps </a:t>
            </a:r>
            <a:r>
              <a:rPr lang="en-US" sz="3200" b="1" dirty="0">
                <a:solidFill>
                  <a:srgbClr val="FF0000"/>
                </a:solidFill>
                <a:effectLst>
                  <a:outerShdw blurRad="38100" dist="38100" dir="2700000" algn="tl">
                    <a:srgbClr val="000000">
                      <a:alpha val="43137"/>
                    </a:srgbClr>
                  </a:outerShdw>
                </a:effectLst>
              </a:rPr>
              <a:t>ENVENOMATION</a:t>
            </a:r>
            <a:r>
              <a:rPr lang="en-US" sz="3200" b="1" dirty="0">
                <a:solidFill>
                  <a:srgbClr val="FF3399"/>
                </a:solidFill>
                <a:effectLst>
                  <a:outerShdw blurRad="38100" dist="38100" dir="2700000" algn="tl">
                    <a:srgbClr val="000000">
                      <a:alpha val="43137"/>
                    </a:srgbClr>
                  </a:outerShdw>
                </a:effectLst>
              </a:rPr>
              <a:t> </a:t>
            </a:r>
            <a:endParaRPr lang="en-GB" sz="32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59632" y="1412776"/>
            <a:ext cx="7560840" cy="5112568"/>
          </a:xfrm>
        </p:spPr>
        <p:txBody>
          <a:bodyPr>
            <a:normAutofit/>
          </a:bodyPr>
          <a:lstStyle/>
          <a:p>
            <a:r>
              <a:rPr lang="en-GB" dirty="0"/>
              <a:t>Their venom is a complex mixture of: </a:t>
            </a:r>
          </a:p>
          <a:p>
            <a:pPr lvl="1"/>
            <a:r>
              <a:rPr lang="en-GB" dirty="0"/>
              <a:t>peptides,</a:t>
            </a:r>
          </a:p>
          <a:p>
            <a:pPr lvl="1"/>
            <a:r>
              <a:rPr lang="en-GB" dirty="0"/>
              <a:t>non-enzymatic proteins: </a:t>
            </a:r>
            <a:r>
              <a:rPr lang="en-GB" dirty="0" err="1"/>
              <a:t>apamin</a:t>
            </a:r>
            <a:r>
              <a:rPr lang="en-GB" dirty="0"/>
              <a:t>, </a:t>
            </a:r>
            <a:r>
              <a:rPr lang="en-GB" dirty="0" err="1"/>
              <a:t>melittin</a:t>
            </a:r>
            <a:r>
              <a:rPr lang="en-GB" dirty="0"/>
              <a:t> or </a:t>
            </a:r>
            <a:r>
              <a:rPr lang="en-GB" dirty="0" err="1"/>
              <a:t>kinins</a:t>
            </a:r>
            <a:r>
              <a:rPr lang="en-GB" dirty="0"/>
              <a:t>, </a:t>
            </a:r>
          </a:p>
          <a:p>
            <a:pPr lvl="1"/>
            <a:r>
              <a:rPr lang="en-GB" dirty="0"/>
              <a:t>enzymes: Phospholipase A&amp;B, </a:t>
            </a:r>
            <a:r>
              <a:rPr lang="en-GB" dirty="0" err="1"/>
              <a:t>hyaluronidase</a:t>
            </a:r>
            <a:r>
              <a:rPr lang="en-GB" dirty="0"/>
              <a:t>, formic acid &amp;</a:t>
            </a:r>
          </a:p>
          <a:p>
            <a:pPr lvl="1"/>
            <a:r>
              <a:rPr lang="en-GB" dirty="0"/>
              <a:t>biologically active amines: histamine &amp; 5-HT</a:t>
            </a:r>
          </a:p>
          <a:p>
            <a:pPr>
              <a:buFont typeface="Wingdings" panose="05000000000000000000" pitchFamily="2" charset="2"/>
              <a:buChar char="§"/>
            </a:pPr>
            <a:r>
              <a:rPr lang="en-GB" dirty="0" err="1"/>
              <a:t>Melittin</a:t>
            </a:r>
            <a:r>
              <a:rPr lang="en-GB" dirty="0"/>
              <a:t> – </a:t>
            </a:r>
          </a:p>
          <a:p>
            <a:pPr lvl="1">
              <a:buFont typeface="Wingdings" panose="05000000000000000000" pitchFamily="2" charset="2"/>
              <a:buChar char="ü"/>
            </a:pPr>
            <a:r>
              <a:rPr lang="en-GB" dirty="0"/>
              <a:t>a protein mainly found in honey bees</a:t>
            </a:r>
          </a:p>
          <a:p>
            <a:pPr lvl="1">
              <a:buFont typeface="Wingdings" panose="05000000000000000000" pitchFamily="2" charset="2"/>
              <a:buChar char="ü"/>
            </a:pPr>
            <a:r>
              <a:rPr lang="en-GB" dirty="0"/>
              <a:t>is antigenic in nature &amp; produces allergic reactions</a:t>
            </a:r>
          </a:p>
        </p:txBody>
      </p:sp>
    </p:spTree>
    <p:extLst>
      <p:ext uri="{BB962C8B-B14F-4D97-AF65-F5344CB8AC3E}">
        <p14:creationId xmlns:p14="http://schemas.microsoft.com/office/powerpoint/2010/main" val="3245756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74638"/>
            <a:ext cx="7211144" cy="562074"/>
          </a:xfrm>
        </p:spPr>
        <p:txBody>
          <a:bodyPr>
            <a:normAutofit fontScale="90000"/>
          </a:bodyPr>
          <a:lstStyle/>
          <a:p>
            <a:pPr algn="l"/>
            <a:r>
              <a:rPr lang="en-GB" b="1" dirty="0">
                <a:solidFill>
                  <a:srgbClr val="FF33CC"/>
                </a:solidFill>
              </a:rPr>
              <a:t>Clinical signs</a:t>
            </a:r>
          </a:p>
        </p:txBody>
      </p:sp>
      <p:sp>
        <p:nvSpPr>
          <p:cNvPr id="3" name="Content Placeholder 2"/>
          <p:cNvSpPr>
            <a:spLocks noGrp="1"/>
          </p:cNvSpPr>
          <p:nvPr>
            <p:ph idx="1"/>
          </p:nvPr>
        </p:nvSpPr>
        <p:spPr>
          <a:xfrm>
            <a:off x="1187624" y="1052736"/>
            <a:ext cx="7499176" cy="5400600"/>
          </a:xfrm>
        </p:spPr>
        <p:txBody>
          <a:bodyPr>
            <a:normAutofit fontScale="85000" lnSpcReduction="20000"/>
          </a:bodyPr>
          <a:lstStyle/>
          <a:p>
            <a:pPr algn="just"/>
            <a:r>
              <a:rPr lang="en-GB" dirty="0"/>
              <a:t>Severity of toxicity varies from individual to individual in d/t species of animals</a:t>
            </a:r>
          </a:p>
          <a:p>
            <a:pPr algn="just"/>
            <a:r>
              <a:rPr lang="en-GB" dirty="0"/>
              <a:t>Anaphylaxis and death from a single stings occurs in hypersensitive animals</a:t>
            </a:r>
          </a:p>
          <a:p>
            <a:pPr algn="just"/>
            <a:endParaRPr lang="en-GB" dirty="0"/>
          </a:p>
          <a:p>
            <a:pPr algn="just"/>
            <a:r>
              <a:rPr lang="en-GB" b="1" dirty="0">
                <a:solidFill>
                  <a:schemeClr val="accent1"/>
                </a:solidFill>
              </a:rPr>
              <a:t>Following single bite- </a:t>
            </a:r>
            <a:r>
              <a:rPr lang="en-GB" dirty="0"/>
              <a:t>extreme </a:t>
            </a:r>
            <a:r>
              <a:rPr lang="en-GB" dirty="0">
                <a:solidFill>
                  <a:srgbClr val="FF0000"/>
                </a:solidFill>
              </a:rPr>
              <a:t>serous exudation- </a:t>
            </a:r>
            <a:r>
              <a:rPr lang="en-GB" dirty="0"/>
              <a:t>exert protective effect by </a:t>
            </a:r>
            <a:r>
              <a:rPr lang="en-GB" dirty="0">
                <a:solidFill>
                  <a:srgbClr val="FF0000"/>
                </a:solidFill>
              </a:rPr>
              <a:t>diluting the poison-  </a:t>
            </a:r>
            <a:r>
              <a:rPr lang="en-GB" dirty="0"/>
              <a:t>exert local pressure on the circulation thus </a:t>
            </a:r>
            <a:r>
              <a:rPr lang="en-GB" dirty="0">
                <a:solidFill>
                  <a:srgbClr val="FF0000"/>
                </a:solidFill>
              </a:rPr>
              <a:t>reduce dissemination </a:t>
            </a:r>
            <a:r>
              <a:rPr lang="en-GB" dirty="0"/>
              <a:t>of the poison.</a:t>
            </a:r>
          </a:p>
          <a:p>
            <a:pPr algn="just"/>
            <a:endParaRPr lang="en-GB" dirty="0"/>
          </a:p>
          <a:p>
            <a:pPr algn="just"/>
            <a:r>
              <a:rPr lang="en-GB" b="1" dirty="0">
                <a:solidFill>
                  <a:schemeClr val="accent1"/>
                </a:solidFill>
              </a:rPr>
              <a:t>Multiple bee or wasp stings- </a:t>
            </a:r>
            <a:r>
              <a:rPr lang="en-GB" dirty="0"/>
              <a:t>severe </a:t>
            </a:r>
            <a:r>
              <a:rPr lang="en-GB" dirty="0">
                <a:solidFill>
                  <a:srgbClr val="FF0000"/>
                </a:solidFill>
              </a:rPr>
              <a:t>local inflammation &amp; oedema </a:t>
            </a:r>
            <a:r>
              <a:rPr lang="en-GB" dirty="0"/>
              <a:t>at the site of sting, </a:t>
            </a:r>
            <a:r>
              <a:rPr lang="en-GB" b="1" dirty="0">
                <a:solidFill>
                  <a:srgbClr val="FF0000"/>
                </a:solidFill>
              </a:rPr>
              <a:t>intense pain </a:t>
            </a:r>
            <a:r>
              <a:rPr lang="en-GB" dirty="0"/>
              <a:t>&amp; </a:t>
            </a:r>
            <a:r>
              <a:rPr lang="en-GB" b="1" dirty="0">
                <a:solidFill>
                  <a:srgbClr val="FF0000"/>
                </a:solidFill>
              </a:rPr>
              <a:t>pronounced excitement</a:t>
            </a:r>
            <a:r>
              <a:rPr lang="en-GB" dirty="0"/>
              <a:t>.</a:t>
            </a:r>
          </a:p>
          <a:p>
            <a:pPr algn="just"/>
            <a:endParaRPr lang="en-GB" dirty="0"/>
          </a:p>
          <a:p>
            <a:pPr algn="just"/>
            <a:r>
              <a:rPr lang="en-GB" dirty="0"/>
              <a:t>In severe cases in horse:</a:t>
            </a:r>
          </a:p>
          <a:p>
            <a:pPr lvl="1" algn="just"/>
            <a:r>
              <a:rPr lang="en-GB" dirty="0"/>
              <a:t>Diarrhoea, </a:t>
            </a:r>
            <a:r>
              <a:rPr lang="en-GB" dirty="0" err="1"/>
              <a:t>methemoglobinemia</a:t>
            </a:r>
            <a:r>
              <a:rPr lang="en-GB" dirty="0"/>
              <a:t>, </a:t>
            </a:r>
            <a:r>
              <a:rPr lang="en-GB" dirty="0" err="1"/>
              <a:t>bilirubinemia</a:t>
            </a:r>
            <a:r>
              <a:rPr lang="en-GB" dirty="0"/>
              <a:t>, jaundice, </a:t>
            </a:r>
            <a:r>
              <a:rPr lang="en-GB" dirty="0" err="1"/>
              <a:t>heamoglobinuria</a:t>
            </a:r>
            <a:r>
              <a:rPr lang="en-GB" dirty="0"/>
              <a:t>, tachycardia, dyspnoea and followed by death</a:t>
            </a:r>
          </a:p>
          <a:p>
            <a:endParaRPr lang="en-GB" dirty="0"/>
          </a:p>
          <a:p>
            <a:endParaRPr lang="en-GB" dirty="0"/>
          </a:p>
        </p:txBody>
      </p:sp>
    </p:spTree>
    <p:extLst>
      <p:ext uri="{BB962C8B-B14F-4D97-AF65-F5344CB8AC3E}">
        <p14:creationId xmlns:p14="http://schemas.microsoft.com/office/powerpoint/2010/main" val="1348533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74638"/>
            <a:ext cx="7427168" cy="706090"/>
          </a:xfrm>
        </p:spPr>
        <p:txBody>
          <a:bodyPr>
            <a:normAutofit/>
          </a:bodyPr>
          <a:lstStyle/>
          <a:p>
            <a:pPr algn="l"/>
            <a:r>
              <a:rPr lang="en-GB" b="1" dirty="0">
                <a:solidFill>
                  <a:srgbClr val="FF33CC"/>
                </a:solidFill>
                <a:effectLst>
                  <a:outerShdw blurRad="38100" dist="38100" dir="2700000" algn="tl">
                    <a:srgbClr val="000000">
                      <a:alpha val="43137"/>
                    </a:srgbClr>
                  </a:outerShdw>
                </a:effectLst>
              </a:rPr>
              <a:t>Treatment</a:t>
            </a:r>
          </a:p>
        </p:txBody>
      </p:sp>
      <p:sp>
        <p:nvSpPr>
          <p:cNvPr id="3" name="Content Placeholder 2"/>
          <p:cNvSpPr>
            <a:spLocks noGrp="1"/>
          </p:cNvSpPr>
          <p:nvPr>
            <p:ph idx="1"/>
          </p:nvPr>
        </p:nvSpPr>
        <p:spPr>
          <a:xfrm>
            <a:off x="971600" y="1052736"/>
            <a:ext cx="7920880" cy="5073427"/>
          </a:xfrm>
        </p:spPr>
        <p:txBody>
          <a:bodyPr/>
          <a:lstStyle/>
          <a:p>
            <a:r>
              <a:rPr lang="en-GB" dirty="0"/>
              <a:t>There is no specific antidote</a:t>
            </a:r>
          </a:p>
          <a:p>
            <a:r>
              <a:rPr lang="en-GB" dirty="0"/>
              <a:t>Symptomatic treatment:</a:t>
            </a:r>
          </a:p>
          <a:p>
            <a:pPr lvl="1"/>
            <a:r>
              <a:rPr lang="en-GB" dirty="0"/>
              <a:t>Local application of weak solution of NH</a:t>
            </a:r>
            <a:r>
              <a:rPr lang="en-GB" baseline="-25000" dirty="0"/>
              <a:t>3</a:t>
            </a:r>
            <a:r>
              <a:rPr lang="en-GB" dirty="0"/>
              <a:t> &amp; NaHCO</a:t>
            </a:r>
            <a:r>
              <a:rPr lang="en-GB" baseline="-25000" dirty="0"/>
              <a:t>3</a:t>
            </a:r>
          </a:p>
          <a:p>
            <a:pPr lvl="1"/>
            <a:r>
              <a:rPr lang="en-GB" dirty="0" err="1"/>
              <a:t>Nervine</a:t>
            </a:r>
            <a:r>
              <a:rPr lang="en-GB" dirty="0"/>
              <a:t> tonics &amp; stimulants- for prostration</a:t>
            </a:r>
          </a:p>
          <a:p>
            <a:pPr lvl="1"/>
            <a:r>
              <a:rPr lang="en-GB" dirty="0" err="1"/>
              <a:t>Tracheoectomy</a:t>
            </a:r>
            <a:r>
              <a:rPr lang="en-GB" dirty="0"/>
              <a:t>- for severe asphyxia</a:t>
            </a:r>
          </a:p>
          <a:p>
            <a:pPr lvl="1"/>
            <a:r>
              <a:rPr lang="en-GB" dirty="0"/>
              <a:t>Emergency supportive therapy- to restore cardiopulmonary functions &amp; </a:t>
            </a:r>
            <a:r>
              <a:rPr lang="en-GB" dirty="0" err="1"/>
              <a:t>mgt</a:t>
            </a:r>
            <a:r>
              <a:rPr lang="en-GB" dirty="0"/>
              <a:t> of anaphylaxis.</a:t>
            </a:r>
          </a:p>
        </p:txBody>
      </p:sp>
    </p:spTree>
    <p:extLst>
      <p:ext uri="{BB962C8B-B14F-4D97-AF65-F5344CB8AC3E}">
        <p14:creationId xmlns:p14="http://schemas.microsoft.com/office/powerpoint/2010/main" val="2665289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27AB0-135D-4AE2-B7C3-2D82A780ABB4}"/>
              </a:ext>
            </a:extLst>
          </p:cNvPr>
          <p:cNvSpPr>
            <a:spLocks noGrp="1"/>
          </p:cNvSpPr>
          <p:nvPr>
            <p:ph type="title"/>
          </p:nvPr>
        </p:nvSpPr>
        <p:spPr/>
        <p:txBody>
          <a:bodyPr>
            <a:normAutofit/>
          </a:bodyPr>
          <a:lstStyle/>
          <a:p>
            <a:r>
              <a:rPr lang="en-US" b="1" dirty="0">
                <a:solidFill>
                  <a:srgbClr val="FF0000"/>
                </a:solidFill>
                <a:effectLst>
                  <a:outerShdw blurRad="38100" dist="38100" dir="2700000" algn="tl">
                    <a:srgbClr val="000000">
                      <a:alpha val="43137"/>
                    </a:srgbClr>
                  </a:outerShdw>
                </a:effectLst>
              </a:rPr>
              <a:t>Tick  Toxicosis</a:t>
            </a:r>
            <a:endParaRPr lang="en-US" dirty="0"/>
          </a:p>
        </p:txBody>
      </p:sp>
      <p:sp>
        <p:nvSpPr>
          <p:cNvPr id="3" name="Footer Placeholder 2">
            <a:extLst>
              <a:ext uri="{FF2B5EF4-FFF2-40B4-BE49-F238E27FC236}">
                <a16:creationId xmlns:a16="http://schemas.microsoft.com/office/drawing/2014/main" id="{6D55F762-AA90-4F3E-BEE6-54BDFD04081B}"/>
              </a:ext>
            </a:extLst>
          </p:cNvPr>
          <p:cNvSpPr>
            <a:spLocks noGrp="1"/>
          </p:cNvSpPr>
          <p:nvPr>
            <p:ph type="ftr" sz="quarter" idx="11"/>
          </p:nvPr>
        </p:nvSpPr>
        <p:spPr/>
        <p:txBody>
          <a:bodyPr/>
          <a:lstStyle/>
          <a:p>
            <a:r>
              <a:rPr lang="fr-FR"/>
              <a:t>takele.beyene@aau.edu.et    AAU-CVM</a:t>
            </a:r>
            <a:endParaRPr lang="en-US"/>
          </a:p>
        </p:txBody>
      </p:sp>
      <p:sp>
        <p:nvSpPr>
          <p:cNvPr id="4" name="Slide Number Placeholder 3">
            <a:extLst>
              <a:ext uri="{FF2B5EF4-FFF2-40B4-BE49-F238E27FC236}">
                <a16:creationId xmlns:a16="http://schemas.microsoft.com/office/drawing/2014/main" id="{8BF3CB67-FD48-4D24-938D-BB3C3C2D58B6}"/>
              </a:ext>
            </a:extLst>
          </p:cNvPr>
          <p:cNvSpPr>
            <a:spLocks noGrp="1"/>
          </p:cNvSpPr>
          <p:nvPr>
            <p:ph type="sldNum" sz="quarter" idx="12"/>
          </p:nvPr>
        </p:nvSpPr>
        <p:spPr/>
        <p:txBody>
          <a:bodyPr/>
          <a:lstStyle/>
          <a:p>
            <a:fld id="{7142B259-D1CC-4874-AF56-C542790DB8E9}" type="slidenum">
              <a:rPr lang="en-US" smtClean="0"/>
              <a:pPr/>
              <a:t>25</a:t>
            </a:fld>
            <a:endParaRPr lang="en-US"/>
          </a:p>
        </p:txBody>
      </p:sp>
      <p:sp>
        <p:nvSpPr>
          <p:cNvPr id="5" name="Content Placeholder 4">
            <a:extLst>
              <a:ext uri="{FF2B5EF4-FFF2-40B4-BE49-F238E27FC236}">
                <a16:creationId xmlns:a16="http://schemas.microsoft.com/office/drawing/2014/main" id="{5A63F2E2-B271-4DC5-92B6-06EDCD86A7B7}"/>
              </a:ext>
            </a:extLst>
          </p:cNvPr>
          <p:cNvSpPr>
            <a:spLocks noGrp="1"/>
          </p:cNvSpPr>
          <p:nvPr>
            <p:ph sz="quarter" idx="1"/>
          </p:nvPr>
        </p:nvSpPr>
        <p:spPr/>
        <p:txBody>
          <a:bodyPr>
            <a:normAutofit lnSpcReduction="10000"/>
          </a:bodyPr>
          <a:lstStyle/>
          <a:p>
            <a:pPr marL="285750" indent="-285750" algn="just">
              <a:buFont typeface="Wingdings" panose="05000000000000000000" pitchFamily="2" charset="2"/>
              <a:buChar char="q"/>
            </a:pPr>
            <a:r>
              <a:rPr lang="en-US" sz="2400" dirty="0"/>
              <a:t>Tick paralysis: </a:t>
            </a:r>
            <a:r>
              <a:rPr lang="en-US" sz="2400" dirty="0" err="1"/>
              <a:t>Amblyomma</a:t>
            </a:r>
            <a:r>
              <a:rPr lang="en-US" sz="2400" dirty="0"/>
              <a:t>, </a:t>
            </a:r>
            <a:r>
              <a:rPr lang="en-US" sz="2400" dirty="0" err="1"/>
              <a:t>Argas</a:t>
            </a:r>
            <a:r>
              <a:rPr lang="en-US" sz="2400" dirty="0"/>
              <a:t>, </a:t>
            </a:r>
            <a:r>
              <a:rPr lang="en-US" sz="2400" dirty="0" err="1"/>
              <a:t>Dermacentor</a:t>
            </a:r>
            <a:r>
              <a:rPr lang="en-US" sz="2400" dirty="0"/>
              <a:t>, </a:t>
            </a:r>
            <a:r>
              <a:rPr lang="en-US" sz="2400" dirty="0" err="1"/>
              <a:t>Haemaphysalis</a:t>
            </a:r>
            <a:r>
              <a:rPr lang="en-US" sz="2400" dirty="0"/>
              <a:t>, </a:t>
            </a:r>
            <a:r>
              <a:rPr lang="en-US" sz="2400" dirty="0" err="1"/>
              <a:t>Hyalomma</a:t>
            </a:r>
            <a:r>
              <a:rPr lang="en-US" sz="2400" dirty="0"/>
              <a:t>, </a:t>
            </a:r>
            <a:r>
              <a:rPr lang="en-US" sz="2400" dirty="0" err="1"/>
              <a:t>Ixodus</a:t>
            </a:r>
            <a:r>
              <a:rPr lang="en-US" sz="2400" dirty="0"/>
              <a:t>, </a:t>
            </a:r>
            <a:r>
              <a:rPr lang="en-US" sz="2400" dirty="0" err="1"/>
              <a:t>Ornithodoros</a:t>
            </a:r>
            <a:r>
              <a:rPr lang="en-US" sz="2400" dirty="0"/>
              <a:t>, </a:t>
            </a:r>
            <a:r>
              <a:rPr lang="en-US" sz="2400" dirty="0" err="1"/>
              <a:t>Otobius</a:t>
            </a:r>
            <a:r>
              <a:rPr lang="en-US" sz="2400" dirty="0"/>
              <a:t> and Rhipicephalus.</a:t>
            </a:r>
          </a:p>
          <a:p>
            <a:pPr marL="285750" indent="-285750" algn="just">
              <a:buFont typeface="Wingdings" panose="05000000000000000000" pitchFamily="2" charset="2"/>
              <a:buChar char="q"/>
            </a:pPr>
            <a:endParaRPr lang="en-US" sz="2400" dirty="0"/>
          </a:p>
          <a:p>
            <a:pPr marL="285750" indent="-285750" algn="just">
              <a:buFont typeface="Wingdings" panose="05000000000000000000" pitchFamily="2" charset="2"/>
              <a:buChar char="q"/>
            </a:pPr>
            <a:r>
              <a:rPr lang="en-US" sz="2400" dirty="0"/>
              <a:t>Tick toxicosis has been reported in North America, Europe, Africa, Australia, and Russia</a:t>
            </a:r>
          </a:p>
          <a:p>
            <a:pPr marL="800100" lvl="1" indent="-342900">
              <a:buFont typeface="Wingdings" panose="05000000000000000000" pitchFamily="2" charset="2"/>
              <a:buChar char="Ø"/>
            </a:pPr>
            <a:r>
              <a:rPr lang="en-US" sz="2400" dirty="0"/>
              <a:t> In Africa: </a:t>
            </a:r>
            <a:r>
              <a:rPr lang="en-US" sz="2400" dirty="0" err="1"/>
              <a:t>I.rubicundus</a:t>
            </a:r>
            <a:r>
              <a:rPr lang="en-US" sz="2400" dirty="0"/>
              <a:t> and </a:t>
            </a:r>
            <a:r>
              <a:rPr lang="en-US" sz="2400" dirty="0" err="1"/>
              <a:t>Rhipecepahalus</a:t>
            </a:r>
            <a:r>
              <a:rPr lang="en-US" sz="2400" dirty="0"/>
              <a:t> </a:t>
            </a:r>
            <a:r>
              <a:rPr lang="en-US" sz="2400" dirty="0" err="1"/>
              <a:t>evertsi</a:t>
            </a:r>
            <a:endParaRPr lang="en-US" sz="2400" dirty="0"/>
          </a:p>
          <a:p>
            <a:pPr marL="285750" indent="-285750" algn="just">
              <a:buFont typeface="Wingdings" panose="05000000000000000000" pitchFamily="2" charset="2"/>
              <a:buChar char="q"/>
            </a:pPr>
            <a:endParaRPr lang="en-US" sz="2400" dirty="0"/>
          </a:p>
          <a:p>
            <a:pPr marL="285750" indent="-285750" algn="just">
              <a:buFont typeface="Wingdings" panose="05000000000000000000" pitchFamily="2" charset="2"/>
              <a:buChar char="q"/>
            </a:pPr>
            <a:r>
              <a:rPr lang="en-US" sz="2400" dirty="0"/>
              <a:t>Animal  Species affected by tick paralysis:</a:t>
            </a:r>
          </a:p>
          <a:p>
            <a:pPr marL="800100" lvl="1" indent="-342900" algn="just">
              <a:buFont typeface="Wingdings" panose="05000000000000000000" pitchFamily="2" charset="2"/>
              <a:buChar char="ü"/>
            </a:pPr>
            <a:r>
              <a:rPr lang="en-US" sz="2400" dirty="0"/>
              <a:t>dogs, cats, cattle, sheep, goats, llamas, poultry, foxes, wolves, mice and several species of wild birds.</a:t>
            </a:r>
          </a:p>
          <a:p>
            <a:pPr marL="800100" lvl="1" indent="-342900" algn="just">
              <a:buFont typeface="Wingdings" panose="05000000000000000000" pitchFamily="2" charset="2"/>
              <a:buChar char="ü"/>
            </a:pPr>
            <a:r>
              <a:rPr lang="en-US" sz="2400" dirty="0">
                <a:solidFill>
                  <a:srgbClr val="7030A0"/>
                </a:solidFill>
              </a:rPr>
              <a:t>Dogs</a:t>
            </a:r>
            <a:r>
              <a:rPr lang="en-US" sz="2400" dirty="0"/>
              <a:t> are affected most commonly, but losses can occur in cats, lambs, calves, goats and foals.</a:t>
            </a:r>
          </a:p>
          <a:p>
            <a:endParaRPr lang="en-US" dirty="0"/>
          </a:p>
        </p:txBody>
      </p:sp>
    </p:spTree>
    <p:extLst>
      <p:ext uri="{BB962C8B-B14F-4D97-AF65-F5344CB8AC3E}">
        <p14:creationId xmlns:p14="http://schemas.microsoft.com/office/powerpoint/2010/main" val="3114351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FF33CC"/>
                </a:solidFill>
              </a:rPr>
              <a:t>Paralysis due to tick toxicosis</a:t>
            </a:r>
          </a:p>
        </p:txBody>
      </p:sp>
      <p:sp>
        <p:nvSpPr>
          <p:cNvPr id="3" name="Content Placeholder 2"/>
          <p:cNvSpPr>
            <a:spLocks noGrp="1"/>
          </p:cNvSpPr>
          <p:nvPr>
            <p:ph idx="1"/>
          </p:nvPr>
        </p:nvSpPr>
        <p:spPr>
          <a:xfrm>
            <a:off x="457200" y="1268760"/>
            <a:ext cx="8229600" cy="5256584"/>
          </a:xfrm>
        </p:spPr>
        <p:txBody>
          <a:bodyPr>
            <a:noAutofit/>
          </a:bodyPr>
          <a:lstStyle/>
          <a:p>
            <a:pPr algn="just">
              <a:lnSpc>
                <a:spcPct val="170000"/>
              </a:lnSpc>
              <a:buFont typeface="Wingdings" panose="05000000000000000000" pitchFamily="2" charset="2"/>
              <a:buChar char="q"/>
            </a:pPr>
            <a:r>
              <a:rPr lang="en-US" sz="2000" dirty="0"/>
              <a:t>Tick paralysis is a </a:t>
            </a:r>
            <a:r>
              <a:rPr lang="en-US" sz="2000" dirty="0">
                <a:solidFill>
                  <a:srgbClr val="FF0000"/>
                </a:solidFill>
              </a:rPr>
              <a:t>toxin-induced, febrile, ascending</a:t>
            </a:r>
            <a:r>
              <a:rPr lang="en-US" sz="2000" dirty="0"/>
              <a:t>, symmetrical condition in which there is </a:t>
            </a:r>
            <a:r>
              <a:rPr lang="en-US" sz="2000" dirty="0">
                <a:solidFill>
                  <a:srgbClr val="FF0000"/>
                </a:solidFill>
              </a:rPr>
              <a:t>flaccid tetraplegia </a:t>
            </a:r>
            <a:r>
              <a:rPr lang="en-US" sz="2000" dirty="0"/>
              <a:t>and </a:t>
            </a:r>
            <a:r>
              <a:rPr lang="en-US" sz="2000" dirty="0">
                <a:solidFill>
                  <a:srgbClr val="FF0000"/>
                </a:solidFill>
              </a:rPr>
              <a:t>functional impediment </a:t>
            </a:r>
            <a:r>
              <a:rPr lang="en-US" sz="2000" dirty="0"/>
              <a:t>to the reflexes of the superficial and deep tendons of the limbs and abdomen.</a:t>
            </a:r>
          </a:p>
          <a:p>
            <a:pPr algn="just">
              <a:lnSpc>
                <a:spcPct val="170000"/>
              </a:lnSpc>
              <a:buFont typeface="Wingdings" panose="05000000000000000000" pitchFamily="2" charset="2"/>
              <a:buChar char="q"/>
            </a:pPr>
            <a:r>
              <a:rPr lang="en-US" sz="2000" dirty="0"/>
              <a:t>Several ticks, including the </a:t>
            </a:r>
          </a:p>
          <a:p>
            <a:pPr lvl="1" algn="just">
              <a:lnSpc>
                <a:spcPct val="170000"/>
              </a:lnSpc>
              <a:buFont typeface="Wingdings" panose="05000000000000000000" pitchFamily="2" charset="2"/>
              <a:buChar char="q"/>
            </a:pPr>
            <a:r>
              <a:rPr lang="en-US" sz="1600" dirty="0"/>
              <a:t>Australian paralysis tick (</a:t>
            </a:r>
            <a:r>
              <a:rPr lang="en-US" sz="1600" dirty="0" err="1"/>
              <a:t>Ixodes</a:t>
            </a:r>
            <a:r>
              <a:rPr lang="en-US" sz="1600" dirty="0"/>
              <a:t> </a:t>
            </a:r>
            <a:r>
              <a:rPr lang="en-US" sz="1600" dirty="0" err="1"/>
              <a:t>holocyclus</a:t>
            </a:r>
            <a:r>
              <a:rPr lang="en-US" sz="1600" dirty="0"/>
              <a:t>),</a:t>
            </a:r>
          </a:p>
          <a:p>
            <a:pPr lvl="1" algn="just">
              <a:lnSpc>
                <a:spcPct val="170000"/>
              </a:lnSpc>
              <a:buFont typeface="Wingdings" panose="05000000000000000000" pitchFamily="2" charset="2"/>
              <a:buChar char="q"/>
            </a:pPr>
            <a:r>
              <a:rPr lang="en-US" sz="1600" dirty="0"/>
              <a:t>Rocky Mountain wood tick (</a:t>
            </a:r>
            <a:r>
              <a:rPr lang="en-US" sz="1600" dirty="0" err="1"/>
              <a:t>Dermatocentor</a:t>
            </a:r>
            <a:r>
              <a:rPr lang="en-US" sz="1600" dirty="0"/>
              <a:t> </a:t>
            </a:r>
            <a:r>
              <a:rPr lang="en-US" sz="1600" dirty="0" err="1"/>
              <a:t>andersoni</a:t>
            </a:r>
            <a:r>
              <a:rPr lang="en-US" sz="1600" dirty="0"/>
              <a:t>), and </a:t>
            </a:r>
          </a:p>
          <a:p>
            <a:pPr lvl="1" algn="just">
              <a:lnSpc>
                <a:spcPct val="170000"/>
              </a:lnSpc>
              <a:buFont typeface="Wingdings" panose="05000000000000000000" pitchFamily="2" charset="2"/>
              <a:buChar char="q"/>
            </a:pPr>
            <a:r>
              <a:rPr lang="en-US" sz="1600" dirty="0"/>
              <a:t>African sand </a:t>
            </a:r>
            <a:r>
              <a:rPr lang="en-US" sz="1600" dirty="0" err="1"/>
              <a:t>tampan</a:t>
            </a:r>
            <a:r>
              <a:rPr lang="en-US" sz="1600" dirty="0"/>
              <a:t> tick (</a:t>
            </a:r>
            <a:r>
              <a:rPr lang="en-US" sz="1600" dirty="0" err="1"/>
              <a:t>Ornithodoros</a:t>
            </a:r>
            <a:r>
              <a:rPr lang="en-US" sz="1600" dirty="0"/>
              <a:t> </a:t>
            </a:r>
            <a:r>
              <a:rPr lang="en-US" sz="1600" dirty="0" err="1"/>
              <a:t>savignyi</a:t>
            </a:r>
            <a:r>
              <a:rPr lang="en-US" sz="1600" dirty="0"/>
              <a:t>) can cause paralysis.</a:t>
            </a:r>
          </a:p>
          <a:p>
            <a:pPr algn="just">
              <a:lnSpc>
                <a:spcPct val="170000"/>
              </a:lnSpc>
              <a:buFont typeface="Wingdings" panose="05000000000000000000" pitchFamily="2" charset="2"/>
              <a:buChar char="q"/>
            </a:pPr>
            <a:r>
              <a:rPr lang="en-US" sz="2000" dirty="0"/>
              <a:t>The genus </a:t>
            </a:r>
            <a:r>
              <a:rPr lang="en-US" sz="2000" dirty="0" err="1"/>
              <a:t>Ornithodoros</a:t>
            </a:r>
            <a:r>
              <a:rPr lang="en-US" sz="2000" dirty="0"/>
              <a:t> is widely known to cause severe host reactions to tick bite, ranging from local pain and pruritus to death.</a:t>
            </a:r>
          </a:p>
          <a:p>
            <a:pPr algn="just"/>
            <a:endParaRPr lang="en-US" sz="2000" dirty="0"/>
          </a:p>
        </p:txBody>
      </p:sp>
    </p:spTree>
    <p:extLst>
      <p:ext uri="{BB962C8B-B14F-4D97-AF65-F5344CB8AC3E}">
        <p14:creationId xmlns:p14="http://schemas.microsoft.com/office/powerpoint/2010/main" val="2862938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437512" cy="504056"/>
          </a:xfrm>
        </p:spPr>
        <p:txBody>
          <a:bodyPr>
            <a:normAutofit fontScale="90000"/>
          </a:bodyPr>
          <a:lstStyle/>
          <a:p>
            <a:pPr algn="ctr"/>
            <a:r>
              <a:rPr lang="en-US" sz="4000" b="1" dirty="0">
                <a:solidFill>
                  <a:srgbClr val="FF33CC"/>
                </a:solidFill>
              </a:rPr>
              <a:t>Mechanism of action</a:t>
            </a:r>
          </a:p>
        </p:txBody>
      </p:sp>
      <p:sp>
        <p:nvSpPr>
          <p:cNvPr id="3" name="Content Placeholder 2"/>
          <p:cNvSpPr>
            <a:spLocks noGrp="1"/>
          </p:cNvSpPr>
          <p:nvPr>
            <p:ph idx="1"/>
          </p:nvPr>
        </p:nvSpPr>
        <p:spPr>
          <a:xfrm>
            <a:off x="609600" y="1124744"/>
            <a:ext cx="8354888" cy="5472608"/>
          </a:xfrm>
        </p:spPr>
        <p:txBody>
          <a:bodyPr>
            <a:normAutofit fontScale="92500" lnSpcReduction="20000"/>
          </a:bodyPr>
          <a:lstStyle/>
          <a:p>
            <a:r>
              <a:rPr lang="en-US" dirty="0"/>
              <a:t>The toxin responsible for tick paralysis is generally assumed to be a neurotoxin.</a:t>
            </a:r>
          </a:p>
          <a:p>
            <a:pPr algn="just"/>
            <a:r>
              <a:rPr lang="en-US" dirty="0"/>
              <a:t>The </a:t>
            </a:r>
            <a:r>
              <a:rPr lang="en-US" dirty="0">
                <a:solidFill>
                  <a:srgbClr val="FF0000"/>
                </a:solidFill>
              </a:rPr>
              <a:t>exact mechanisms of action are not well known</a:t>
            </a:r>
            <a:r>
              <a:rPr lang="en-US" dirty="0"/>
              <a:t>, </a:t>
            </a:r>
          </a:p>
          <a:p>
            <a:pPr lvl="1" algn="just"/>
            <a:r>
              <a:rPr lang="en-US" dirty="0"/>
              <a:t>but in most tick species it is suspected that the toxin </a:t>
            </a:r>
            <a:r>
              <a:rPr lang="en-US" b="1" dirty="0">
                <a:solidFill>
                  <a:srgbClr val="FF0000"/>
                </a:solidFill>
              </a:rPr>
              <a:t>interferes with the synthesis and/or release of acetylcholin</a:t>
            </a:r>
            <a:r>
              <a:rPr lang="en-US" dirty="0"/>
              <a:t>e at the neuro muscular junctions, </a:t>
            </a:r>
          </a:p>
          <a:p>
            <a:pPr lvl="1" algn="just"/>
            <a:r>
              <a:rPr lang="en-US" dirty="0"/>
              <a:t>resulting in </a:t>
            </a:r>
            <a:r>
              <a:rPr lang="en-US" dirty="0">
                <a:solidFill>
                  <a:srgbClr val="FF0000"/>
                </a:solidFill>
              </a:rPr>
              <a:t>lower motor neuron paresis and paralysis </a:t>
            </a:r>
            <a:r>
              <a:rPr lang="en-US" dirty="0"/>
              <a:t>very similar to that produced by botulinum toxin.</a:t>
            </a:r>
          </a:p>
          <a:p>
            <a:pPr algn="just"/>
            <a:r>
              <a:rPr lang="en-US" dirty="0"/>
              <a:t>Functional impairment during paralysis also affects the efferent nerve fibers that serve the </a:t>
            </a:r>
            <a:r>
              <a:rPr lang="en-US" dirty="0">
                <a:solidFill>
                  <a:srgbClr val="FF0000"/>
                </a:solidFill>
              </a:rPr>
              <a:t>respiratory muscles</a:t>
            </a:r>
            <a:r>
              <a:rPr lang="en-US" dirty="0"/>
              <a:t>.</a:t>
            </a:r>
          </a:p>
          <a:p>
            <a:pPr lvl="1" algn="just"/>
            <a:r>
              <a:rPr lang="en-US" dirty="0"/>
              <a:t>As a result, carbon dioxide levels rise, and the partial oxygen pressure and blood pH fall.</a:t>
            </a:r>
          </a:p>
          <a:p>
            <a:pPr lvl="1" algn="just"/>
            <a:r>
              <a:rPr lang="en-US" dirty="0"/>
              <a:t>Respiratory acidosis impairs the organs that influence hemodynamic functions.</a:t>
            </a:r>
          </a:p>
          <a:p>
            <a:pPr algn="just"/>
            <a:r>
              <a:rPr lang="en-US" dirty="0"/>
              <a:t>The Australian tick, </a:t>
            </a:r>
            <a:r>
              <a:rPr lang="en-US" dirty="0" err="1"/>
              <a:t>Ixodus</a:t>
            </a:r>
            <a:r>
              <a:rPr lang="en-US" dirty="0"/>
              <a:t> </a:t>
            </a:r>
            <a:r>
              <a:rPr lang="en-US" dirty="0" err="1"/>
              <a:t>holocyclus</a:t>
            </a:r>
            <a:r>
              <a:rPr lang="en-US" dirty="0"/>
              <a:t> toxin may differ, as it appears to have more of an effect on </a:t>
            </a:r>
            <a:r>
              <a:rPr lang="en-US" b="1" dirty="0"/>
              <a:t>CNS</a:t>
            </a:r>
            <a:r>
              <a:rPr lang="en-US" dirty="0"/>
              <a:t> rather than peripheral.</a:t>
            </a:r>
          </a:p>
          <a:p>
            <a:pPr algn="just"/>
            <a:endParaRPr lang="en-US" dirty="0"/>
          </a:p>
        </p:txBody>
      </p:sp>
    </p:spTree>
    <p:extLst>
      <p:ext uri="{BB962C8B-B14F-4D97-AF65-F5344CB8AC3E}">
        <p14:creationId xmlns:p14="http://schemas.microsoft.com/office/powerpoint/2010/main" val="4023217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74638"/>
            <a:ext cx="7355160" cy="634082"/>
          </a:xfrm>
        </p:spPr>
        <p:txBody>
          <a:bodyPr>
            <a:noAutofit/>
          </a:bodyPr>
          <a:lstStyle/>
          <a:p>
            <a:r>
              <a:rPr lang="en-US" sz="3200" b="1" dirty="0">
                <a:solidFill>
                  <a:srgbClr val="FF33CC"/>
                </a:solidFill>
              </a:rPr>
              <a:t>Clinical symptoms</a:t>
            </a:r>
          </a:p>
        </p:txBody>
      </p:sp>
      <p:sp>
        <p:nvSpPr>
          <p:cNvPr id="3" name="Content Placeholder 2"/>
          <p:cNvSpPr>
            <a:spLocks noGrp="1"/>
          </p:cNvSpPr>
          <p:nvPr>
            <p:ph idx="1"/>
          </p:nvPr>
        </p:nvSpPr>
        <p:spPr>
          <a:xfrm>
            <a:off x="533400" y="1052737"/>
            <a:ext cx="8382000" cy="5184576"/>
          </a:xfrm>
        </p:spPr>
        <p:txBody>
          <a:bodyPr>
            <a:normAutofit lnSpcReduction="10000"/>
          </a:bodyPr>
          <a:lstStyle/>
          <a:p>
            <a:r>
              <a:rPr lang="en-US" sz="2400" dirty="0"/>
              <a:t>Tick paralysis can occur following the bite of as few as one tick and heavily infested animals show clinical signs quickly. </a:t>
            </a:r>
          </a:p>
          <a:p>
            <a:r>
              <a:rPr lang="en-US" sz="2400" dirty="0"/>
              <a:t>Early signs may include:</a:t>
            </a:r>
          </a:p>
          <a:p>
            <a:pPr lvl="1"/>
            <a:r>
              <a:rPr lang="en-US" sz="2400" dirty="0"/>
              <a:t>change or </a:t>
            </a:r>
            <a:r>
              <a:rPr lang="en-US" sz="2400" dirty="0">
                <a:solidFill>
                  <a:srgbClr val="FF0000"/>
                </a:solidFill>
              </a:rPr>
              <a:t>loss of voice </a:t>
            </a:r>
            <a:r>
              <a:rPr lang="en-US" sz="2400" dirty="0"/>
              <a:t>(due to laryngeal paresis),  </a:t>
            </a:r>
            <a:r>
              <a:rPr lang="en-US" sz="2400" dirty="0">
                <a:solidFill>
                  <a:srgbClr val="FF0000"/>
                </a:solidFill>
              </a:rPr>
              <a:t>hind limb in coordination</a:t>
            </a:r>
            <a:r>
              <a:rPr lang="en-US" sz="2400" dirty="0"/>
              <a:t>, change in breathing rate and effort, gagging or coughing, regurgitation or vomiting and </a:t>
            </a:r>
            <a:r>
              <a:rPr lang="en-US" sz="2400" dirty="0">
                <a:solidFill>
                  <a:srgbClr val="FF0000"/>
                </a:solidFill>
              </a:rPr>
              <a:t>pupillary dilation</a:t>
            </a:r>
            <a:r>
              <a:rPr lang="en-US" sz="2400" dirty="0"/>
              <a:t>, anorexia, lethargy, </a:t>
            </a:r>
            <a:r>
              <a:rPr lang="en-US" sz="2400" dirty="0">
                <a:solidFill>
                  <a:srgbClr val="FF0000"/>
                </a:solidFill>
              </a:rPr>
              <a:t>drooling of saliva</a:t>
            </a:r>
            <a:r>
              <a:rPr lang="en-US" sz="2400" dirty="0"/>
              <a:t>, Extensive dehydration </a:t>
            </a:r>
          </a:p>
          <a:p>
            <a:r>
              <a:rPr lang="en-US" sz="2400" dirty="0">
                <a:solidFill>
                  <a:srgbClr val="FF0000"/>
                </a:solidFill>
              </a:rPr>
              <a:t>Hind limb paralysis </a:t>
            </a:r>
            <a:r>
              <a:rPr lang="en-US" sz="2400" dirty="0"/>
              <a:t>begins</a:t>
            </a:r>
          </a:p>
          <a:p>
            <a:pPr algn="just"/>
            <a:r>
              <a:rPr lang="en-US" sz="2400" dirty="0"/>
              <a:t>Respiratory rate may initially increase but, as the disease progresses, becomes slower and obviously labored, especially on expiration.</a:t>
            </a:r>
          </a:p>
          <a:p>
            <a:r>
              <a:rPr lang="en-US" sz="2400" dirty="0">
                <a:solidFill>
                  <a:srgbClr val="FF0000"/>
                </a:solidFill>
              </a:rPr>
              <a:t>Dysphagia, facial paralysis, masticatory muscle weakness and respiratory paralysis</a:t>
            </a:r>
            <a:r>
              <a:rPr lang="en-US" sz="2400" dirty="0"/>
              <a:t> may occur in severe cases.</a:t>
            </a:r>
          </a:p>
          <a:p>
            <a:endParaRPr lang="en-US" sz="2400" dirty="0"/>
          </a:p>
          <a:p>
            <a:endParaRPr lang="en-US" sz="2400" dirty="0"/>
          </a:p>
        </p:txBody>
      </p:sp>
    </p:spTree>
    <p:extLst>
      <p:ext uri="{BB962C8B-B14F-4D97-AF65-F5344CB8AC3E}">
        <p14:creationId xmlns:p14="http://schemas.microsoft.com/office/powerpoint/2010/main" val="1887916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pPr algn="ctr"/>
            <a:r>
              <a:rPr lang="en-US" sz="3600" b="1" dirty="0">
                <a:solidFill>
                  <a:srgbClr val="FF33CC"/>
                </a:solidFill>
              </a:rPr>
              <a:t>Diagnosis </a:t>
            </a:r>
            <a:endParaRPr lang="en-US" b="1" dirty="0">
              <a:solidFill>
                <a:srgbClr val="FF33CC"/>
              </a:solidFill>
            </a:endParaRPr>
          </a:p>
        </p:txBody>
      </p:sp>
      <p:sp>
        <p:nvSpPr>
          <p:cNvPr id="3" name="Content Placeholder 2"/>
          <p:cNvSpPr>
            <a:spLocks noGrp="1"/>
          </p:cNvSpPr>
          <p:nvPr>
            <p:ph idx="1"/>
          </p:nvPr>
        </p:nvSpPr>
        <p:spPr>
          <a:xfrm>
            <a:off x="533400" y="1268760"/>
            <a:ext cx="8153400" cy="4857403"/>
          </a:xfrm>
        </p:spPr>
        <p:txBody>
          <a:bodyPr>
            <a:normAutofit/>
          </a:bodyPr>
          <a:lstStyle/>
          <a:p>
            <a:pPr algn="just">
              <a:buFont typeface="Courier New" panose="02070309020205020404" pitchFamily="49" charset="0"/>
              <a:buChar char="o"/>
            </a:pPr>
            <a:r>
              <a:rPr lang="en-US" sz="2400" dirty="0"/>
              <a:t>This is based on the </a:t>
            </a:r>
            <a:r>
              <a:rPr lang="en-US" sz="2400" dirty="0">
                <a:solidFill>
                  <a:srgbClr val="FF0000"/>
                </a:solidFill>
              </a:rPr>
              <a:t>presence of ticks</a:t>
            </a:r>
            <a:r>
              <a:rPr lang="en-US" sz="2400" dirty="0"/>
              <a:t>, s</a:t>
            </a:r>
            <a:r>
              <a:rPr lang="en-US" sz="2400" dirty="0">
                <a:solidFill>
                  <a:srgbClr val="FF0000"/>
                </a:solidFill>
              </a:rPr>
              <a:t>udden appearance of paralysis</a:t>
            </a:r>
            <a:r>
              <a:rPr lang="en-US" sz="2400" dirty="0"/>
              <a:t>, rapid course, and quick clinical recovery after tick removal.</a:t>
            </a:r>
          </a:p>
          <a:p>
            <a:pPr algn="just">
              <a:buFont typeface="Courier New" panose="02070309020205020404" pitchFamily="49" charset="0"/>
              <a:buChar char="o"/>
            </a:pPr>
            <a:endParaRPr lang="en-US" sz="2400" dirty="0"/>
          </a:p>
          <a:p>
            <a:pPr algn="just">
              <a:buFont typeface="Courier New" panose="02070309020205020404" pitchFamily="49" charset="0"/>
              <a:buChar char="o"/>
            </a:pPr>
            <a:r>
              <a:rPr lang="en-US" sz="2400" dirty="0"/>
              <a:t>Unlike other tick-borne diseases of peripheral    nervous system, </a:t>
            </a:r>
            <a:r>
              <a:rPr lang="en-US" sz="2400" b="1" dirty="0">
                <a:solidFill>
                  <a:srgbClr val="FF0000"/>
                </a:solidFill>
              </a:rPr>
              <a:t>temperature is normal</a:t>
            </a:r>
            <a:r>
              <a:rPr lang="en-US" sz="2400" dirty="0"/>
              <a:t>, and blood and fluid values are unchanged.</a:t>
            </a:r>
          </a:p>
          <a:p>
            <a:pPr algn="just">
              <a:buFont typeface="Courier New" panose="02070309020205020404" pitchFamily="49" charset="0"/>
              <a:buChar char="o"/>
            </a:pPr>
            <a:endParaRPr lang="en-US" sz="2400" dirty="0"/>
          </a:p>
          <a:p>
            <a:pPr algn="just">
              <a:buFont typeface="Courier New" panose="02070309020205020404" pitchFamily="49" charset="0"/>
              <a:buChar char="o"/>
            </a:pPr>
            <a:r>
              <a:rPr lang="en-US" sz="2400" dirty="0"/>
              <a:t>Specific laboratory diagnostic techniques are not available.</a:t>
            </a:r>
          </a:p>
          <a:p>
            <a:pPr algn="just">
              <a:buFont typeface="Courier New" panose="02070309020205020404" pitchFamily="49" charset="0"/>
              <a:buChar char="o"/>
            </a:pPr>
            <a:endParaRPr lang="en-US" sz="2400" dirty="0"/>
          </a:p>
          <a:p>
            <a:pPr algn="just">
              <a:buFont typeface="Courier New" panose="02070309020205020404" pitchFamily="49" charset="0"/>
              <a:buChar char="o"/>
            </a:pPr>
            <a:r>
              <a:rPr lang="en-US" sz="2400" b="1" dirty="0">
                <a:solidFill>
                  <a:srgbClr val="FF0000"/>
                </a:solidFill>
              </a:rPr>
              <a:t>Botulism</a:t>
            </a:r>
            <a:r>
              <a:rPr lang="en-US" sz="2400" dirty="0">
                <a:solidFill>
                  <a:srgbClr val="FF0000"/>
                </a:solidFill>
              </a:rPr>
              <a:t> </a:t>
            </a:r>
            <a:r>
              <a:rPr lang="en-US" sz="2400" dirty="0"/>
              <a:t>is differential diagnoses.</a:t>
            </a:r>
          </a:p>
          <a:p>
            <a:pPr algn="just">
              <a:buFont typeface="Courier New" panose="02070309020205020404" pitchFamily="49" charset="0"/>
              <a:buChar char="o"/>
            </a:pPr>
            <a:endParaRPr lang="en-US" sz="2400" dirty="0"/>
          </a:p>
        </p:txBody>
      </p:sp>
    </p:spTree>
    <p:extLst>
      <p:ext uri="{BB962C8B-B14F-4D97-AF65-F5344CB8AC3E}">
        <p14:creationId xmlns:p14="http://schemas.microsoft.com/office/powerpoint/2010/main" val="67550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b="1" i="1" dirty="0"/>
              <a:t>Toxicokinetics</a:t>
            </a:r>
            <a:endParaRPr lang="en-US" dirty="0"/>
          </a:p>
        </p:txBody>
      </p:sp>
      <p:sp>
        <p:nvSpPr>
          <p:cNvPr id="3" name="Slide Number Placeholder 2"/>
          <p:cNvSpPr>
            <a:spLocks noGrp="1"/>
          </p:cNvSpPr>
          <p:nvPr>
            <p:ph type="sldNum" sz="quarter" idx="12"/>
          </p:nvPr>
        </p:nvSpPr>
        <p:spPr/>
        <p:txBody>
          <a:bodyPr/>
          <a:lstStyle/>
          <a:p>
            <a:fld id="{7142B259-D1CC-4874-AF56-C542790DB8E9}" type="slidenum">
              <a:rPr lang="en-US" smtClean="0"/>
              <a:pPr/>
              <a:t>3</a:t>
            </a:fld>
            <a:endParaRPr lang="en-US"/>
          </a:p>
        </p:txBody>
      </p:sp>
      <p:sp>
        <p:nvSpPr>
          <p:cNvPr id="4" name="Content Placeholder 3"/>
          <p:cNvSpPr>
            <a:spLocks noGrp="1"/>
          </p:cNvSpPr>
          <p:nvPr>
            <p:ph sz="quarter" idx="1"/>
          </p:nvPr>
        </p:nvSpPr>
        <p:spPr>
          <a:xfrm>
            <a:off x="304800" y="1143000"/>
            <a:ext cx="8534400" cy="5013960"/>
          </a:xfrm>
        </p:spPr>
        <p:txBody>
          <a:bodyPr>
            <a:normAutofit lnSpcReduction="10000"/>
          </a:bodyPr>
          <a:lstStyle/>
          <a:p>
            <a:r>
              <a:rPr lang="en-US" i="1" dirty="0"/>
              <a:t>Absorption is by passive diffusion from the </a:t>
            </a:r>
            <a:r>
              <a:rPr lang="en-US" dirty="0"/>
              <a:t>small intestine, especially the duodenum.</a:t>
            </a:r>
          </a:p>
          <a:p>
            <a:r>
              <a:rPr lang="en-US" dirty="0"/>
              <a:t>Biotransformation occurs in the liver, kidney, and small intestine. </a:t>
            </a:r>
          </a:p>
          <a:p>
            <a:r>
              <a:rPr lang="en-US" dirty="0"/>
              <a:t>The proportions of </a:t>
            </a:r>
            <a:r>
              <a:rPr lang="en-US" dirty="0" err="1"/>
              <a:t>aflatoxin</a:t>
            </a:r>
            <a:r>
              <a:rPr lang="en-US" dirty="0"/>
              <a:t> converted to metabolites that bind to critical cellular macromolecules determine </a:t>
            </a:r>
            <a:r>
              <a:rPr lang="en-US" dirty="0">
                <a:solidFill>
                  <a:srgbClr val="00B0F0"/>
                </a:solidFill>
              </a:rPr>
              <a:t>the extent of toxicity or carcinogenicity</a:t>
            </a:r>
            <a:r>
              <a:rPr lang="en-US" dirty="0"/>
              <a:t>. </a:t>
            </a:r>
          </a:p>
          <a:p>
            <a:r>
              <a:rPr lang="en-US" dirty="0"/>
              <a:t>A key transformation for the toxicity of </a:t>
            </a:r>
            <a:r>
              <a:rPr lang="en-US" dirty="0" err="1"/>
              <a:t>aflatoxin</a:t>
            </a:r>
            <a:r>
              <a:rPr lang="en-US" dirty="0"/>
              <a:t> is the activation of AB</a:t>
            </a:r>
            <a:r>
              <a:rPr lang="en-US" dirty="0">
                <a:latin typeface="Abadi" panose="020B0604020104020204" pitchFamily="34" charset="0"/>
              </a:rPr>
              <a:t>1</a:t>
            </a:r>
            <a:r>
              <a:rPr lang="en-US" dirty="0"/>
              <a:t> to the </a:t>
            </a:r>
            <a:r>
              <a:rPr lang="en-US" dirty="0">
                <a:solidFill>
                  <a:srgbClr val="FF0000"/>
                </a:solidFill>
              </a:rPr>
              <a:t>reactive </a:t>
            </a:r>
            <a:r>
              <a:rPr lang="en-US" dirty="0" err="1">
                <a:solidFill>
                  <a:srgbClr val="FF0000"/>
                </a:solidFill>
              </a:rPr>
              <a:t>epoxide</a:t>
            </a:r>
            <a:r>
              <a:rPr lang="en-US" dirty="0">
                <a:solidFill>
                  <a:srgbClr val="FF0000"/>
                </a:solidFill>
              </a:rPr>
              <a:t> intermediate</a:t>
            </a:r>
            <a:r>
              <a:rPr lang="en-US" dirty="0"/>
              <a:t>, which is carried out by the P- 450 enzyme system</a:t>
            </a:r>
          </a:p>
          <a:p>
            <a:r>
              <a:rPr lang="en-US" dirty="0"/>
              <a:t>Binding of </a:t>
            </a:r>
            <a:r>
              <a:rPr lang="en-US" dirty="0">
                <a:solidFill>
                  <a:srgbClr val="FF0000"/>
                </a:solidFill>
              </a:rPr>
              <a:t>AB</a:t>
            </a:r>
            <a:r>
              <a:rPr lang="en-US" dirty="0">
                <a:solidFill>
                  <a:srgbClr val="FF0000"/>
                </a:solidFill>
                <a:latin typeface="Abadi" panose="020B0604020104020204" pitchFamily="34" charset="0"/>
              </a:rPr>
              <a:t>1</a:t>
            </a:r>
            <a:r>
              <a:rPr lang="en-US" dirty="0">
                <a:solidFill>
                  <a:srgbClr val="FF0000"/>
                </a:solidFill>
              </a:rPr>
              <a:t>-epoxide</a:t>
            </a:r>
            <a:r>
              <a:rPr lang="en-US" dirty="0"/>
              <a:t> to various cellular macromolecules is believed to be responsible for cellular injury and death.</a:t>
            </a:r>
          </a:p>
          <a:p>
            <a:endParaRPr lang="en-US" dirty="0"/>
          </a:p>
        </p:txBody>
      </p:sp>
      <p:sp>
        <p:nvSpPr>
          <p:cNvPr id="5" name="Footer Placeholder 4">
            <a:extLst>
              <a:ext uri="{FF2B5EF4-FFF2-40B4-BE49-F238E27FC236}">
                <a16:creationId xmlns:a16="http://schemas.microsoft.com/office/drawing/2014/main" id="{44F4CE70-FC07-4594-90CC-FF09D3175320}"/>
              </a:ext>
            </a:extLst>
          </p:cNvPr>
          <p:cNvSpPr>
            <a:spLocks noGrp="1"/>
          </p:cNvSpPr>
          <p:nvPr>
            <p:ph type="ftr" sz="quarter" idx="11"/>
          </p:nvPr>
        </p:nvSpPr>
        <p:spPr/>
        <p:txBody>
          <a:bodyPr/>
          <a:lstStyle/>
          <a:p>
            <a:r>
              <a:rPr lang="fr-FR"/>
              <a:t>takele.beyene@aau.edu.et    AAU-CVM</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872" y="381000"/>
            <a:ext cx="8229600" cy="634082"/>
          </a:xfrm>
        </p:spPr>
        <p:txBody>
          <a:bodyPr>
            <a:normAutofit/>
          </a:bodyPr>
          <a:lstStyle/>
          <a:p>
            <a:pPr algn="ctr"/>
            <a:r>
              <a:rPr lang="en-US" b="1" dirty="0">
                <a:solidFill>
                  <a:srgbClr val="FF33CC"/>
                </a:solidFill>
              </a:rPr>
              <a:t>Treatment </a:t>
            </a:r>
          </a:p>
        </p:txBody>
      </p:sp>
      <p:sp>
        <p:nvSpPr>
          <p:cNvPr id="3" name="Content Placeholder 2"/>
          <p:cNvSpPr>
            <a:spLocks noGrp="1"/>
          </p:cNvSpPr>
          <p:nvPr>
            <p:ph idx="1"/>
          </p:nvPr>
        </p:nvSpPr>
        <p:spPr>
          <a:xfrm>
            <a:off x="467544" y="1219200"/>
            <a:ext cx="8352928" cy="5410199"/>
          </a:xfrm>
        </p:spPr>
        <p:txBody>
          <a:bodyPr>
            <a:normAutofit lnSpcReduction="10000"/>
          </a:bodyPr>
          <a:lstStyle/>
          <a:p>
            <a:pPr algn="just"/>
            <a:r>
              <a:rPr lang="en-US" sz="2400" dirty="0"/>
              <a:t>The main goal of treatment is </a:t>
            </a:r>
            <a:r>
              <a:rPr lang="en-US" sz="2400" b="1" dirty="0">
                <a:solidFill>
                  <a:srgbClr val="FF0000"/>
                </a:solidFill>
              </a:rPr>
              <a:t>to remove the ticks and provide supportive care </a:t>
            </a:r>
            <a:r>
              <a:rPr lang="en-US" sz="2400" dirty="0"/>
              <a:t>(especially respiratory support) until recovery occurs.</a:t>
            </a:r>
          </a:p>
          <a:p>
            <a:pPr lvl="1" algn="just"/>
            <a:r>
              <a:rPr lang="en-US" sz="2400" dirty="0"/>
              <a:t>Recovery can occur quite rapidly following complete removal of ticks or it may take a few days.</a:t>
            </a:r>
          </a:p>
          <a:p>
            <a:pPr lvl="1" algn="just"/>
            <a:r>
              <a:rPr lang="en-US" sz="2400" dirty="0"/>
              <a:t>The use of topical insecticides may aid in the removal of ticks, and can be especially helpful in cases where numerous ticks are embedded.</a:t>
            </a:r>
          </a:p>
          <a:p>
            <a:pPr lvl="1" algn="just"/>
            <a:r>
              <a:rPr lang="en-US" sz="2400" dirty="0"/>
              <a:t>Heavily coated animals may need to be shaved in order to ensure that embedded ticks are found to be removed.</a:t>
            </a:r>
          </a:p>
          <a:p>
            <a:pPr algn="just"/>
            <a:r>
              <a:rPr lang="en-US" sz="2400" dirty="0"/>
              <a:t>Removal of embedded ticks should be performed carefully to avoid expressing additional toxin to the wound</a:t>
            </a:r>
          </a:p>
          <a:p>
            <a:pPr lvl="1" algn="just"/>
            <a:r>
              <a:rPr lang="en-US" sz="2000" dirty="0"/>
              <a:t>Forceps may be used to grasp the tick as close to the skin as possible and gentle traction should be used to remove the tick.</a:t>
            </a:r>
          </a:p>
          <a:p>
            <a:pPr algn="just"/>
            <a:endParaRPr lang="en-US" sz="2400" dirty="0"/>
          </a:p>
          <a:p>
            <a:pPr algn="just"/>
            <a:endParaRPr lang="en-US" sz="2400" dirty="0"/>
          </a:p>
          <a:p>
            <a:pPr algn="just"/>
            <a:endParaRPr lang="en-US" sz="2400" dirty="0"/>
          </a:p>
        </p:txBody>
      </p:sp>
    </p:spTree>
    <p:extLst>
      <p:ext uri="{BB962C8B-B14F-4D97-AF65-F5344CB8AC3E}">
        <p14:creationId xmlns:p14="http://schemas.microsoft.com/office/powerpoint/2010/main" val="217895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pPr algn="ctr"/>
            <a:r>
              <a:rPr lang="en-US" dirty="0"/>
              <a:t>Cont’d…</a:t>
            </a:r>
          </a:p>
        </p:txBody>
      </p:sp>
      <p:sp>
        <p:nvSpPr>
          <p:cNvPr id="3" name="Content Placeholder 2"/>
          <p:cNvSpPr>
            <a:spLocks noGrp="1"/>
          </p:cNvSpPr>
          <p:nvPr>
            <p:ph idx="1"/>
          </p:nvPr>
        </p:nvSpPr>
        <p:spPr>
          <a:xfrm>
            <a:off x="457200" y="1268760"/>
            <a:ext cx="8229600" cy="4857403"/>
          </a:xfrm>
        </p:spPr>
        <p:txBody>
          <a:bodyPr>
            <a:normAutofit fontScale="92500"/>
          </a:bodyPr>
          <a:lstStyle/>
          <a:p>
            <a:pPr algn="just"/>
            <a:r>
              <a:rPr lang="en-US" dirty="0"/>
              <a:t>In most cases where </a:t>
            </a:r>
            <a:r>
              <a:rPr lang="en-US" dirty="0">
                <a:solidFill>
                  <a:srgbClr val="FF0000"/>
                </a:solidFill>
              </a:rPr>
              <a:t>ticks are removed before bulbar paralysis </a:t>
            </a:r>
            <a:r>
              <a:rPr lang="en-US" dirty="0"/>
              <a:t>has occurred, the prognosis for full recovery is very good. </a:t>
            </a:r>
          </a:p>
          <a:p>
            <a:pPr lvl="1" algn="just"/>
            <a:r>
              <a:rPr lang="en-US" dirty="0"/>
              <a:t>In general prognosis is good and recovery occurs within 1-2 days.</a:t>
            </a:r>
          </a:p>
          <a:p>
            <a:pPr lvl="1" algn="just"/>
            <a:r>
              <a:rPr lang="en-US" dirty="0"/>
              <a:t>A short term immunity develops following recovery from tick paralysis.</a:t>
            </a:r>
          </a:p>
          <a:p>
            <a:pPr algn="just"/>
            <a:r>
              <a:rPr lang="en-US" dirty="0"/>
              <a:t>A therapeutically effective </a:t>
            </a:r>
            <a:r>
              <a:rPr lang="en-US" dirty="0">
                <a:solidFill>
                  <a:srgbClr val="FF0000"/>
                </a:solidFill>
              </a:rPr>
              <a:t>immune serum </a:t>
            </a:r>
            <a:r>
              <a:rPr lang="en-US" dirty="0"/>
              <a:t>is available for certain species of ticks: </a:t>
            </a:r>
            <a:r>
              <a:rPr lang="en-US" i="1" dirty="0" err="1"/>
              <a:t>I.holocyclus</a:t>
            </a:r>
            <a:r>
              <a:rPr lang="en-US" dirty="0"/>
              <a:t>.</a:t>
            </a:r>
          </a:p>
          <a:p>
            <a:pPr algn="just"/>
            <a:r>
              <a:rPr lang="en-US" dirty="0"/>
              <a:t>A </a:t>
            </a:r>
            <a:r>
              <a:rPr lang="en-US" dirty="0">
                <a:solidFill>
                  <a:srgbClr val="FF0000"/>
                </a:solidFill>
              </a:rPr>
              <a:t>polyclonal dog antiserum </a:t>
            </a:r>
          </a:p>
          <a:p>
            <a:pPr lvl="1" algn="just"/>
            <a:r>
              <a:rPr lang="en-US" dirty="0"/>
              <a:t>it is only effective early in the stages of paralysis.</a:t>
            </a:r>
          </a:p>
          <a:p>
            <a:pPr algn="just"/>
            <a:r>
              <a:rPr lang="en-US" dirty="0">
                <a:solidFill>
                  <a:srgbClr val="FF0000"/>
                </a:solidFill>
              </a:rPr>
              <a:t>Prophylactic biologic or chemical c</a:t>
            </a:r>
            <a:r>
              <a:rPr lang="en-US" dirty="0"/>
              <a:t>ontrol (or both) of ticks  and adherence to certain husbandry practices may greatly reduce the risk of paralysis.</a:t>
            </a:r>
          </a:p>
        </p:txBody>
      </p:sp>
    </p:spTree>
    <p:extLst>
      <p:ext uri="{BB962C8B-B14F-4D97-AF65-F5344CB8AC3E}">
        <p14:creationId xmlns:p14="http://schemas.microsoft.com/office/powerpoint/2010/main" val="133979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7544" y="1700808"/>
            <a:ext cx="8001000" cy="4339650"/>
          </a:xfrm>
          <a:prstGeom prst="rect">
            <a:avLst/>
          </a:prstGeom>
          <a:noFill/>
          <a:scene3d>
            <a:camera prst="isometricLeftDown"/>
            <a:lightRig rig="threePt" dir="t"/>
          </a:scene3d>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buNone/>
              <a:defRPr/>
            </a:pPr>
            <a:r>
              <a:rPr lang="en-US" sz="13800" b="1" cap="all" dirty="0">
                <a:ln w="0"/>
                <a:solidFill>
                  <a:srgbClr val="00B050"/>
                </a:solidFill>
                <a:effectLst>
                  <a:reflection blurRad="12700" stA="50000" endPos="50000" dist="5000" dir="5400000" sy="-100000" rotWithShape="0"/>
                </a:effectLst>
                <a:latin typeface="+mn-lt"/>
                <a:ea typeface="+mn-ea"/>
                <a:cs typeface="+mn-cs"/>
              </a:rPr>
              <a:t>THANK YOU</a:t>
            </a:r>
          </a:p>
        </p:txBody>
      </p:sp>
      <p:sp>
        <p:nvSpPr>
          <p:cNvPr id="3" name="Slide Number Placeholder 2"/>
          <p:cNvSpPr>
            <a:spLocks noGrp="1"/>
          </p:cNvSpPr>
          <p:nvPr>
            <p:ph type="sldNum" sz="quarter" idx="12"/>
          </p:nvPr>
        </p:nvSpPr>
        <p:spPr/>
        <p:txBody>
          <a:bodyPr/>
          <a:lstStyle/>
          <a:p>
            <a:fld id="{85F144C8-3E83-4B3C-8C1C-DD918173DAE5}" type="slidenum">
              <a:rPr lang="en-US" smtClean="0"/>
              <a:pPr/>
              <a:t>32</a:t>
            </a:fld>
            <a:endParaRPr lang="en-US"/>
          </a:p>
        </p:txBody>
      </p:sp>
    </p:spTree>
    <p:extLst>
      <p:ext uri="{BB962C8B-B14F-4D97-AF65-F5344CB8AC3E}">
        <p14:creationId xmlns:p14="http://schemas.microsoft.com/office/powerpoint/2010/main" val="3010898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Mechanism of Action</a:t>
            </a:r>
            <a:endParaRPr lang="en-US" dirty="0"/>
          </a:p>
        </p:txBody>
      </p:sp>
      <p:sp>
        <p:nvSpPr>
          <p:cNvPr id="3" name="Slide Number Placeholder 2"/>
          <p:cNvSpPr>
            <a:spLocks noGrp="1"/>
          </p:cNvSpPr>
          <p:nvPr>
            <p:ph type="sldNum" sz="quarter" idx="12"/>
          </p:nvPr>
        </p:nvSpPr>
        <p:spPr/>
        <p:txBody>
          <a:bodyPr/>
          <a:lstStyle/>
          <a:p>
            <a:fld id="{7142B259-D1CC-4874-AF56-C542790DB8E9}" type="slidenum">
              <a:rPr lang="en-US" smtClean="0"/>
              <a:pPr/>
              <a:t>4</a:t>
            </a:fld>
            <a:endParaRPr lang="en-US"/>
          </a:p>
        </p:txBody>
      </p:sp>
      <p:sp>
        <p:nvSpPr>
          <p:cNvPr id="4" name="Content Placeholder 3"/>
          <p:cNvSpPr>
            <a:spLocks noGrp="1"/>
          </p:cNvSpPr>
          <p:nvPr>
            <p:ph sz="quarter" idx="1"/>
          </p:nvPr>
        </p:nvSpPr>
        <p:spPr/>
        <p:txBody>
          <a:bodyPr/>
          <a:lstStyle/>
          <a:p>
            <a:pPr algn="just"/>
            <a:r>
              <a:rPr lang="en-US" b="1" i="1" dirty="0"/>
              <a:t>The reactive metabolites, particularly </a:t>
            </a:r>
            <a:r>
              <a:rPr lang="en-US" dirty="0"/>
              <a:t>the epoxide of AB</a:t>
            </a:r>
            <a:r>
              <a:rPr lang="en-US" dirty="0">
                <a:latin typeface="Abadi" panose="020B0604020104020204" pitchFamily="34" charset="0"/>
              </a:rPr>
              <a:t>1</a:t>
            </a:r>
            <a:r>
              <a:rPr lang="en-US" dirty="0"/>
              <a:t>, bind with cellular components including nucleic acids, subcellular organelles, and regulatory proteins that disrupt normal anabolic and catabolic processes.</a:t>
            </a:r>
          </a:p>
          <a:p>
            <a:pPr algn="just"/>
            <a:r>
              <a:rPr lang="en-US" dirty="0"/>
              <a:t>The results include disruption of organ function, carcinogenesis, immunosuppression, mutagenesis, and teratogenesis.</a:t>
            </a:r>
          </a:p>
          <a:p>
            <a:r>
              <a:rPr lang="en-US" dirty="0"/>
              <a:t>Aflatoxin detoxification by rumen microbes has been</a:t>
            </a:r>
          </a:p>
          <a:p>
            <a:r>
              <a:rPr lang="en-US" dirty="0"/>
              <a:t>proposed to explain the lower sensitivity of ruminants.</a:t>
            </a:r>
          </a:p>
          <a:p>
            <a:endParaRPr lang="en-US" dirty="0"/>
          </a:p>
        </p:txBody>
      </p:sp>
      <p:sp>
        <p:nvSpPr>
          <p:cNvPr id="5" name="Footer Placeholder 4">
            <a:extLst>
              <a:ext uri="{FF2B5EF4-FFF2-40B4-BE49-F238E27FC236}">
                <a16:creationId xmlns:a16="http://schemas.microsoft.com/office/drawing/2014/main" id="{8E772E7F-A414-4D39-8ECA-33E27415CDE2}"/>
              </a:ext>
            </a:extLst>
          </p:cNvPr>
          <p:cNvSpPr>
            <a:spLocks noGrp="1"/>
          </p:cNvSpPr>
          <p:nvPr>
            <p:ph type="ftr" sz="quarter" idx="11"/>
          </p:nvPr>
        </p:nvSpPr>
        <p:spPr/>
        <p:txBody>
          <a:bodyPr/>
          <a:lstStyle/>
          <a:p>
            <a:r>
              <a:rPr lang="fr-FR"/>
              <a:t>takele.beyene@aau.edu.et    AAU-CVM</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Clinical Signs </a:t>
            </a:r>
            <a:endParaRPr lang="en-US" dirty="0"/>
          </a:p>
        </p:txBody>
      </p:sp>
      <p:sp>
        <p:nvSpPr>
          <p:cNvPr id="3" name="Slide Number Placeholder 2"/>
          <p:cNvSpPr>
            <a:spLocks noGrp="1"/>
          </p:cNvSpPr>
          <p:nvPr>
            <p:ph type="sldNum" sz="quarter" idx="12"/>
          </p:nvPr>
        </p:nvSpPr>
        <p:spPr/>
        <p:txBody>
          <a:bodyPr/>
          <a:lstStyle/>
          <a:p>
            <a:fld id="{7142B259-D1CC-4874-AF56-C542790DB8E9}" type="slidenum">
              <a:rPr lang="en-US" smtClean="0"/>
              <a:pPr/>
              <a:t>5</a:t>
            </a:fld>
            <a:endParaRPr lang="en-US"/>
          </a:p>
        </p:txBody>
      </p:sp>
      <p:sp>
        <p:nvSpPr>
          <p:cNvPr id="4" name="Content Placeholder 3"/>
          <p:cNvSpPr>
            <a:spLocks noGrp="1"/>
          </p:cNvSpPr>
          <p:nvPr>
            <p:ph sz="quarter" idx="1"/>
          </p:nvPr>
        </p:nvSpPr>
        <p:spPr/>
        <p:txBody>
          <a:bodyPr/>
          <a:lstStyle/>
          <a:p>
            <a:r>
              <a:rPr lang="en-US" b="1" i="1" dirty="0"/>
              <a:t>The </a:t>
            </a:r>
            <a:r>
              <a:rPr lang="en-US" b="1" i="1" dirty="0" err="1"/>
              <a:t>aflatoxin</a:t>
            </a:r>
            <a:r>
              <a:rPr lang="en-US" b="1" i="1" dirty="0"/>
              <a:t> dose and duration of exposure </a:t>
            </a:r>
            <a:r>
              <a:rPr lang="en-US" dirty="0"/>
              <a:t>determine the time of onset and observed effects. </a:t>
            </a:r>
          </a:p>
          <a:p>
            <a:r>
              <a:rPr lang="en-US" dirty="0"/>
              <a:t>Following high lethal doses:</a:t>
            </a:r>
          </a:p>
          <a:p>
            <a:pPr lvl="1"/>
            <a:r>
              <a:rPr lang="en-US" dirty="0"/>
              <a:t>anorexia, depression, weakness to prostration, dyspnea, emesis, diarrhea often with blood and mucus, fever followed by </a:t>
            </a:r>
          </a:p>
          <a:p>
            <a:pPr lvl="1"/>
            <a:r>
              <a:rPr lang="en-US" dirty="0"/>
              <a:t>subnormal temperature, convulsions (dogs), and epistaxis may be seen. </a:t>
            </a:r>
          </a:p>
          <a:p>
            <a:pPr lvl="1"/>
            <a:r>
              <a:rPr lang="en-US" dirty="0"/>
              <a:t>Icterus follows.</a:t>
            </a:r>
          </a:p>
          <a:p>
            <a:r>
              <a:rPr lang="en-US" dirty="0"/>
              <a:t>Chronic intoxication is more common</a:t>
            </a:r>
          </a:p>
          <a:p>
            <a:endParaRPr lang="en-US" dirty="0"/>
          </a:p>
        </p:txBody>
      </p:sp>
      <p:sp>
        <p:nvSpPr>
          <p:cNvPr id="5" name="Footer Placeholder 4">
            <a:extLst>
              <a:ext uri="{FF2B5EF4-FFF2-40B4-BE49-F238E27FC236}">
                <a16:creationId xmlns:a16="http://schemas.microsoft.com/office/drawing/2014/main" id="{F083BBD4-0DDE-4888-8B41-51EEF6B6C703}"/>
              </a:ext>
            </a:extLst>
          </p:cNvPr>
          <p:cNvSpPr>
            <a:spLocks noGrp="1"/>
          </p:cNvSpPr>
          <p:nvPr>
            <p:ph type="ftr" sz="quarter" idx="11"/>
          </p:nvPr>
        </p:nvSpPr>
        <p:spPr/>
        <p:txBody>
          <a:bodyPr/>
          <a:lstStyle/>
          <a:p>
            <a:r>
              <a:rPr lang="fr-FR"/>
              <a:t>takele.beyene@aau.edu.et    AAU-CVM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Treatment</a:t>
            </a:r>
            <a:endParaRPr lang="en-US" dirty="0"/>
          </a:p>
        </p:txBody>
      </p:sp>
      <p:sp>
        <p:nvSpPr>
          <p:cNvPr id="3" name="Slide Number Placeholder 2"/>
          <p:cNvSpPr>
            <a:spLocks noGrp="1"/>
          </p:cNvSpPr>
          <p:nvPr>
            <p:ph type="sldNum" sz="quarter" idx="12"/>
          </p:nvPr>
        </p:nvSpPr>
        <p:spPr/>
        <p:txBody>
          <a:bodyPr/>
          <a:lstStyle/>
          <a:p>
            <a:fld id="{7142B259-D1CC-4874-AF56-C542790DB8E9}" type="slidenum">
              <a:rPr lang="en-US" smtClean="0"/>
              <a:pPr/>
              <a:t>6</a:t>
            </a:fld>
            <a:endParaRPr lang="en-US"/>
          </a:p>
        </p:txBody>
      </p:sp>
      <p:sp>
        <p:nvSpPr>
          <p:cNvPr id="4" name="Content Placeholder 3"/>
          <p:cNvSpPr>
            <a:spLocks noGrp="1"/>
          </p:cNvSpPr>
          <p:nvPr>
            <p:ph sz="quarter" idx="1"/>
          </p:nvPr>
        </p:nvSpPr>
        <p:spPr/>
        <p:txBody>
          <a:bodyPr>
            <a:normAutofit fontScale="77500" lnSpcReduction="20000"/>
          </a:bodyPr>
          <a:lstStyle/>
          <a:p>
            <a:r>
              <a:rPr lang="en-US" b="1" i="1" dirty="0"/>
              <a:t>No antidote or specific treatment exists for </a:t>
            </a:r>
            <a:r>
              <a:rPr lang="en-US" dirty="0" err="1"/>
              <a:t>aflatoxicosis</a:t>
            </a:r>
            <a:r>
              <a:rPr lang="en-US" dirty="0"/>
              <a:t> beyond prompt removal from the contaminated source. </a:t>
            </a:r>
          </a:p>
          <a:p>
            <a:r>
              <a:rPr lang="en-US" dirty="0"/>
              <a:t>Optimizing the quality of the diet, with particular attention to protein, vitamins, and trace elements, aids in recovery but does little to ameliorate the damage done.</a:t>
            </a:r>
          </a:p>
          <a:p>
            <a:r>
              <a:rPr lang="en-US" dirty="0"/>
              <a:t>Individual treatment depends on the clinical condition and liver function support.</a:t>
            </a:r>
          </a:p>
          <a:p>
            <a:r>
              <a:rPr lang="en-US" dirty="0"/>
              <a:t>A number of nutritional supplements have been tested, but results were mixed.</a:t>
            </a:r>
          </a:p>
          <a:p>
            <a:r>
              <a:rPr lang="en-US" b="1" dirty="0"/>
              <a:t>Oxytetracycline</a:t>
            </a:r>
            <a:r>
              <a:rPr lang="en-US" dirty="0"/>
              <a:t> (10 mg/kg), </a:t>
            </a:r>
          </a:p>
          <a:p>
            <a:pPr lvl="1"/>
            <a:r>
              <a:rPr lang="en-US" dirty="0"/>
              <a:t>administered daily, apparently reduces hepatic damage and mortality.</a:t>
            </a:r>
          </a:p>
          <a:p>
            <a:r>
              <a:rPr lang="en-US" dirty="0"/>
              <a:t>Use in combination with steroids is not advised.</a:t>
            </a:r>
          </a:p>
          <a:p>
            <a:r>
              <a:rPr lang="en-US" b="1" dirty="0"/>
              <a:t>Activated charcoal </a:t>
            </a:r>
            <a:r>
              <a:rPr lang="en-US" dirty="0"/>
              <a:t>is helpful, especially when used soon after exposure. </a:t>
            </a:r>
          </a:p>
          <a:p>
            <a:r>
              <a:rPr lang="en-US" dirty="0"/>
              <a:t>The combination of </a:t>
            </a:r>
            <a:r>
              <a:rPr lang="en-US" dirty="0" err="1"/>
              <a:t>oxytetracycline</a:t>
            </a:r>
            <a:r>
              <a:rPr lang="en-US" dirty="0"/>
              <a:t> and activated charcoal is promising.</a:t>
            </a:r>
          </a:p>
        </p:txBody>
      </p:sp>
      <p:sp>
        <p:nvSpPr>
          <p:cNvPr id="5" name="Footer Placeholder 4">
            <a:extLst>
              <a:ext uri="{FF2B5EF4-FFF2-40B4-BE49-F238E27FC236}">
                <a16:creationId xmlns:a16="http://schemas.microsoft.com/office/drawing/2014/main" id="{35BE9977-B7B9-494B-8E27-3D0EDD6D7E31}"/>
              </a:ext>
            </a:extLst>
          </p:cNvPr>
          <p:cNvSpPr>
            <a:spLocks noGrp="1"/>
          </p:cNvSpPr>
          <p:nvPr>
            <p:ph type="ftr" sz="quarter" idx="11"/>
          </p:nvPr>
        </p:nvSpPr>
        <p:spPr/>
        <p:txBody>
          <a:bodyPr/>
          <a:lstStyle/>
          <a:p>
            <a:r>
              <a:rPr lang="fr-FR"/>
              <a:t>takele.beyene@aau.edu.et    AAU-CVM</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Prevention and Control </a:t>
            </a:r>
            <a:endParaRPr lang="en-US" dirty="0"/>
          </a:p>
        </p:txBody>
      </p:sp>
      <p:sp>
        <p:nvSpPr>
          <p:cNvPr id="3" name="Slide Number Placeholder 2"/>
          <p:cNvSpPr>
            <a:spLocks noGrp="1"/>
          </p:cNvSpPr>
          <p:nvPr>
            <p:ph type="sldNum" sz="quarter" idx="12"/>
          </p:nvPr>
        </p:nvSpPr>
        <p:spPr/>
        <p:txBody>
          <a:bodyPr/>
          <a:lstStyle/>
          <a:p>
            <a:fld id="{7142B259-D1CC-4874-AF56-C542790DB8E9}" type="slidenum">
              <a:rPr lang="en-US" smtClean="0"/>
              <a:pPr/>
              <a:t>7</a:t>
            </a:fld>
            <a:endParaRPr lang="en-US"/>
          </a:p>
        </p:txBody>
      </p:sp>
      <p:sp>
        <p:nvSpPr>
          <p:cNvPr id="4" name="Content Placeholder 3"/>
          <p:cNvSpPr>
            <a:spLocks noGrp="1"/>
          </p:cNvSpPr>
          <p:nvPr>
            <p:ph sz="quarter" idx="1"/>
          </p:nvPr>
        </p:nvSpPr>
        <p:spPr/>
        <p:txBody>
          <a:bodyPr>
            <a:normAutofit fontScale="77500" lnSpcReduction="20000"/>
          </a:bodyPr>
          <a:lstStyle/>
          <a:p>
            <a:r>
              <a:rPr lang="en-US" b="1" i="1" dirty="0"/>
              <a:t>Procedures to prevent crop </a:t>
            </a:r>
            <a:r>
              <a:rPr lang="en-US" dirty="0"/>
              <a:t>damage, such as insect control, can decrease fungal invasion.</a:t>
            </a:r>
          </a:p>
          <a:p>
            <a:r>
              <a:rPr lang="en-US" dirty="0"/>
              <a:t>Handling corn to </a:t>
            </a:r>
            <a:r>
              <a:rPr lang="en-US" b="1" dirty="0"/>
              <a:t>minimize seed coat damage and drying to 15% </a:t>
            </a:r>
            <a:r>
              <a:rPr lang="en-US" dirty="0"/>
              <a:t>or less prevents mold growth and production of additional toxin. </a:t>
            </a:r>
          </a:p>
          <a:p>
            <a:r>
              <a:rPr lang="en-US" dirty="0">
                <a:solidFill>
                  <a:srgbClr val="FF0000"/>
                </a:solidFill>
              </a:rPr>
              <a:t>Mold retardants</a:t>
            </a:r>
            <a:r>
              <a:rPr lang="en-US" dirty="0"/>
              <a:t>, such as </a:t>
            </a:r>
            <a:r>
              <a:rPr lang="en-US" b="1" dirty="0" err="1"/>
              <a:t>propionic</a:t>
            </a:r>
            <a:r>
              <a:rPr lang="en-US" b="1" dirty="0"/>
              <a:t> acid</a:t>
            </a:r>
            <a:r>
              <a:rPr lang="en-US" dirty="0"/>
              <a:t>, can help in storage but do nothing to the toxin that was</a:t>
            </a:r>
          </a:p>
          <a:p>
            <a:r>
              <a:rPr lang="en-US" dirty="0"/>
              <a:t>produced before harvest.</a:t>
            </a:r>
          </a:p>
          <a:p>
            <a:r>
              <a:rPr lang="en-US" b="1" dirty="0" err="1"/>
              <a:t>Ammoniation</a:t>
            </a:r>
            <a:r>
              <a:rPr lang="en-US" dirty="0"/>
              <a:t> of feeds such as corn and cottonseed is practiced in several areas of the country. </a:t>
            </a:r>
          </a:p>
          <a:p>
            <a:pPr lvl="1"/>
            <a:r>
              <a:rPr lang="en-US" dirty="0"/>
              <a:t>This procedure hydrolyzes the lactone ring of AB1 to various end-products that are less toxic.</a:t>
            </a:r>
          </a:p>
          <a:p>
            <a:r>
              <a:rPr lang="en-US" b="1" dirty="0"/>
              <a:t>Na-Ca aluminosilicate</a:t>
            </a:r>
            <a:r>
              <a:rPr lang="en-US" dirty="0"/>
              <a:t>, an </a:t>
            </a:r>
            <a:r>
              <a:rPr lang="en-US" dirty="0">
                <a:solidFill>
                  <a:srgbClr val="FF0000"/>
                </a:solidFill>
              </a:rPr>
              <a:t>adsorbent</a:t>
            </a:r>
            <a:r>
              <a:rPr lang="en-US" dirty="0"/>
              <a:t>, binds aflatoxin and reduces toxic effects significantly. </a:t>
            </a:r>
          </a:p>
          <a:p>
            <a:r>
              <a:rPr lang="en-US" dirty="0"/>
              <a:t>The U.S. Food and Drug Administration (FDA) has established the following “action levels” as guidelines for acceptable levels of </a:t>
            </a:r>
            <a:r>
              <a:rPr lang="en-US" dirty="0" err="1"/>
              <a:t>aflatoxin</a:t>
            </a:r>
            <a:r>
              <a:rPr lang="en-US" dirty="0"/>
              <a:t> in the specified food and feed (</a:t>
            </a:r>
            <a:r>
              <a:rPr lang="en-US" i="1" dirty="0"/>
              <a:t>http://vmcfsan.fda.gov/~lrd/fdaact.html)</a:t>
            </a:r>
          </a:p>
          <a:p>
            <a:endParaRPr lang="en-US" dirty="0"/>
          </a:p>
        </p:txBody>
      </p:sp>
      <p:sp>
        <p:nvSpPr>
          <p:cNvPr id="5" name="Footer Placeholder 4">
            <a:extLst>
              <a:ext uri="{FF2B5EF4-FFF2-40B4-BE49-F238E27FC236}">
                <a16:creationId xmlns:a16="http://schemas.microsoft.com/office/drawing/2014/main" id="{0DA141C6-E95C-4C35-A509-EF793D757353}"/>
              </a:ext>
            </a:extLst>
          </p:cNvPr>
          <p:cNvSpPr>
            <a:spLocks noGrp="1"/>
          </p:cNvSpPr>
          <p:nvPr>
            <p:ph type="ftr" sz="quarter" idx="11"/>
          </p:nvPr>
        </p:nvSpPr>
        <p:spPr/>
        <p:txBody>
          <a:bodyPr/>
          <a:lstStyle/>
          <a:p>
            <a:r>
              <a:rPr lang="fr-FR"/>
              <a:t>takele.beyene@aau.edu.et    AAU-CVM</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268760"/>
            <a:ext cx="8229600" cy="5184576"/>
          </a:xfrm>
        </p:spPr>
        <p:txBody>
          <a:bodyPr>
            <a:normAutofit fontScale="92500" lnSpcReduction="20000"/>
          </a:bodyPr>
          <a:lstStyle/>
          <a:p>
            <a:pPr>
              <a:buNone/>
            </a:pPr>
            <a:r>
              <a:rPr lang="en-US" b="1" i="1" dirty="0">
                <a:solidFill>
                  <a:srgbClr val="FF3399"/>
                </a:solidFill>
                <a:effectLst>
                  <a:outerShdw blurRad="38100" dist="38100" dir="2700000" algn="tl">
                    <a:srgbClr val="000000">
                      <a:alpha val="43137"/>
                    </a:srgbClr>
                  </a:outerShdw>
                </a:effectLst>
              </a:rPr>
              <a:t>Synonyms</a:t>
            </a:r>
          </a:p>
          <a:p>
            <a:r>
              <a:rPr lang="en-US" dirty="0"/>
              <a:t>Ergotism is also referred to as </a:t>
            </a:r>
            <a:r>
              <a:rPr lang="en-US" b="1" dirty="0">
                <a:solidFill>
                  <a:srgbClr val="0070C0"/>
                </a:solidFill>
              </a:rPr>
              <a:t>“ergot” or “ergot poisoning.”</a:t>
            </a:r>
          </a:p>
          <a:p>
            <a:r>
              <a:rPr lang="en-US" dirty="0"/>
              <a:t>The term </a:t>
            </a:r>
            <a:r>
              <a:rPr lang="en-US" i="1" dirty="0"/>
              <a:t>ergot </a:t>
            </a:r>
            <a:r>
              <a:rPr lang="en-US" dirty="0"/>
              <a:t>has also been used to refer to species of </a:t>
            </a:r>
            <a:r>
              <a:rPr lang="en-US" i="1" dirty="0" err="1">
                <a:solidFill>
                  <a:srgbClr val="CC0099"/>
                </a:solidFill>
              </a:rPr>
              <a:t>Claviceps</a:t>
            </a:r>
            <a:r>
              <a:rPr lang="en-US" i="1" dirty="0">
                <a:solidFill>
                  <a:srgbClr val="CC0099"/>
                </a:solidFill>
              </a:rPr>
              <a:t> fungi </a:t>
            </a:r>
            <a:r>
              <a:rPr lang="en-US" i="1" dirty="0"/>
              <a:t>in </a:t>
            </a:r>
            <a:r>
              <a:rPr lang="en-US" dirty="0"/>
              <a:t>general</a:t>
            </a:r>
          </a:p>
          <a:p>
            <a:pPr>
              <a:buNone/>
            </a:pPr>
            <a:endParaRPr lang="en-US" b="1" i="1" dirty="0"/>
          </a:p>
          <a:p>
            <a:pPr>
              <a:buNone/>
            </a:pPr>
            <a:r>
              <a:rPr lang="en-US" b="1" i="1" dirty="0">
                <a:solidFill>
                  <a:srgbClr val="FF3399"/>
                </a:solidFill>
                <a:effectLst>
                  <a:outerShdw blurRad="38100" dist="38100" dir="2700000" algn="tl">
                    <a:srgbClr val="000000">
                      <a:alpha val="43137"/>
                    </a:srgbClr>
                  </a:outerShdw>
                </a:effectLst>
              </a:rPr>
              <a:t>Sources:</a:t>
            </a:r>
          </a:p>
          <a:p>
            <a:pPr algn="just">
              <a:buFont typeface="Wingdings" pitchFamily="2" charset="2"/>
              <a:buChar char="Ø"/>
            </a:pPr>
            <a:r>
              <a:rPr lang="en-US" b="1" i="1" dirty="0"/>
              <a:t> </a:t>
            </a:r>
            <a:r>
              <a:rPr lang="en-US" i="1" dirty="0"/>
              <a:t>The </a:t>
            </a:r>
            <a:r>
              <a:rPr lang="en-US" i="1" dirty="0" err="1"/>
              <a:t>sclerotia</a:t>
            </a:r>
            <a:r>
              <a:rPr lang="en-US" i="1" dirty="0"/>
              <a:t> or ergot bodies of </a:t>
            </a:r>
            <a:r>
              <a:rPr lang="en-US" b="1" i="1" dirty="0">
                <a:solidFill>
                  <a:srgbClr val="FF0000"/>
                </a:solidFill>
              </a:rPr>
              <a:t>C. </a:t>
            </a:r>
            <a:r>
              <a:rPr lang="en-US" b="1" i="1" dirty="0" err="1">
                <a:solidFill>
                  <a:srgbClr val="FF0000"/>
                </a:solidFill>
              </a:rPr>
              <a:t>purpurea</a:t>
            </a:r>
            <a:r>
              <a:rPr lang="en-US" b="1" i="1" dirty="0">
                <a:solidFill>
                  <a:srgbClr val="FF0000"/>
                </a:solidFill>
              </a:rPr>
              <a:t> </a:t>
            </a:r>
            <a:r>
              <a:rPr lang="en-US" dirty="0"/>
              <a:t>represent the mycelia, which replace the ovarian tissue of the infected grass or cereal grain.</a:t>
            </a:r>
          </a:p>
          <a:p>
            <a:pPr algn="just"/>
            <a:endParaRPr lang="en-US" dirty="0"/>
          </a:p>
          <a:p>
            <a:pPr algn="just"/>
            <a:r>
              <a:rPr lang="en-US" dirty="0"/>
              <a:t>Although slightly larger, </a:t>
            </a:r>
            <a:r>
              <a:rPr lang="en-US" dirty="0">
                <a:solidFill>
                  <a:srgbClr val="FF0000"/>
                </a:solidFill>
              </a:rPr>
              <a:t>the dark brown, purple, or black </a:t>
            </a:r>
            <a:r>
              <a:rPr lang="en-US" dirty="0" err="1">
                <a:solidFill>
                  <a:srgbClr val="FF0000"/>
                </a:solidFill>
              </a:rPr>
              <a:t>sclerotia</a:t>
            </a:r>
            <a:r>
              <a:rPr lang="en-US" dirty="0"/>
              <a:t> mature at the same rate as the grain or grass seeds they replace and fall to the ground to overwinter.</a:t>
            </a:r>
          </a:p>
          <a:p>
            <a:endParaRPr lang="en-US" dirty="0"/>
          </a:p>
        </p:txBody>
      </p:sp>
      <p:sp>
        <p:nvSpPr>
          <p:cNvPr id="3" name="Slide Number Placeholder 2"/>
          <p:cNvSpPr>
            <a:spLocks noGrp="1"/>
          </p:cNvSpPr>
          <p:nvPr>
            <p:ph type="sldNum" sz="quarter" idx="12"/>
          </p:nvPr>
        </p:nvSpPr>
        <p:spPr/>
        <p:txBody>
          <a:bodyPr/>
          <a:lstStyle/>
          <a:p>
            <a:fld id="{7142B259-D1CC-4874-AF56-C542790DB8E9}" type="slidenum">
              <a:rPr lang="en-US" smtClean="0"/>
              <a:pPr/>
              <a:t>8</a:t>
            </a:fld>
            <a:endParaRPr lang="en-US"/>
          </a:p>
        </p:txBody>
      </p:sp>
      <p:sp>
        <p:nvSpPr>
          <p:cNvPr id="2" name="Title 1"/>
          <p:cNvSpPr>
            <a:spLocks noGrp="1"/>
          </p:cNvSpPr>
          <p:nvPr>
            <p:ph type="title"/>
          </p:nvPr>
        </p:nvSpPr>
        <p:spPr>
          <a:xfrm>
            <a:off x="457200" y="274638"/>
            <a:ext cx="8229600" cy="99412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ERGOT ALKALOIDS</a:t>
            </a:r>
            <a:br>
              <a:rPr lang="en-US" dirty="0"/>
            </a:br>
            <a:endParaRPr lang="en-US" dirty="0"/>
          </a:p>
        </p:txBody>
      </p:sp>
      <p:sp>
        <p:nvSpPr>
          <p:cNvPr id="5" name="Footer Placeholder 4">
            <a:extLst>
              <a:ext uri="{FF2B5EF4-FFF2-40B4-BE49-F238E27FC236}">
                <a16:creationId xmlns:a16="http://schemas.microsoft.com/office/drawing/2014/main" id="{A6315232-2D04-431B-8463-4AA0B4821245}"/>
              </a:ext>
            </a:extLst>
          </p:cNvPr>
          <p:cNvSpPr>
            <a:spLocks noGrp="1"/>
          </p:cNvSpPr>
          <p:nvPr>
            <p:ph type="ftr" sz="quarter" idx="11"/>
          </p:nvPr>
        </p:nvSpPr>
        <p:spPr/>
        <p:txBody>
          <a:bodyPr/>
          <a:lstStyle/>
          <a:p>
            <a:r>
              <a:rPr lang="fr-FR"/>
              <a:t>takele.beyene@aau.edu.et    AAU-CVM</a:t>
            </a:r>
            <a:endParaRPr lang="en-US"/>
          </a:p>
        </p:txBody>
      </p:sp>
    </p:spTree>
    <p:extLst>
      <p:ext uri="{BB962C8B-B14F-4D97-AF65-F5344CB8AC3E}">
        <p14:creationId xmlns:p14="http://schemas.microsoft.com/office/powerpoint/2010/main" val="44126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a:bodyPr>
          <a:lstStyle/>
          <a:p>
            <a:pPr algn="just"/>
            <a:r>
              <a:rPr lang="en-US" sz="2800" dirty="0"/>
              <a:t>The broad class of ergot alkaloids encompasses all of the toxic principles responsible for the clinical signs of ergotism.</a:t>
            </a:r>
          </a:p>
          <a:p>
            <a:endParaRPr lang="en-US" sz="2800" dirty="0"/>
          </a:p>
          <a:p>
            <a:r>
              <a:rPr lang="en-US" sz="2800" dirty="0"/>
              <a:t> Ergot alkaloids are composed primarily:  </a:t>
            </a:r>
          </a:p>
          <a:p>
            <a:pPr lvl="1">
              <a:buFont typeface="Wingdings" pitchFamily="2" charset="2"/>
              <a:buChar char="q"/>
            </a:pPr>
            <a:r>
              <a:rPr lang="en-US" sz="2400" dirty="0">
                <a:solidFill>
                  <a:srgbClr val="0070C0"/>
                </a:solidFill>
              </a:rPr>
              <a:t>Ergopeptine</a:t>
            </a:r>
            <a:r>
              <a:rPr lang="en-US" sz="2400" dirty="0">
                <a:solidFill>
                  <a:schemeClr val="tx1"/>
                </a:solidFill>
              </a:rPr>
              <a:t>  alkaloids</a:t>
            </a:r>
          </a:p>
          <a:p>
            <a:pPr lvl="3"/>
            <a:r>
              <a:rPr lang="en-US" sz="2000" dirty="0"/>
              <a:t>(ergotamine, </a:t>
            </a:r>
            <a:r>
              <a:rPr lang="en-US" sz="2000" dirty="0" err="1"/>
              <a:t>ergocristine</a:t>
            </a:r>
            <a:r>
              <a:rPr lang="en-US" sz="2000" dirty="0"/>
              <a:t>, </a:t>
            </a:r>
            <a:r>
              <a:rPr lang="en-US" sz="2000" dirty="0" err="1"/>
              <a:t>ergosine</a:t>
            </a:r>
            <a:r>
              <a:rPr lang="en-US" sz="2000" dirty="0"/>
              <a:t>, </a:t>
            </a:r>
            <a:r>
              <a:rPr lang="en-US" sz="2000" dirty="0" err="1"/>
              <a:t>ergocryptine</a:t>
            </a:r>
            <a:r>
              <a:rPr lang="en-US" sz="2000" dirty="0"/>
              <a:t>, </a:t>
            </a:r>
            <a:r>
              <a:rPr lang="en-US" sz="2000" dirty="0" err="1"/>
              <a:t>ergocornine</a:t>
            </a:r>
            <a:r>
              <a:rPr lang="en-US" sz="2000" dirty="0"/>
              <a:t>, and </a:t>
            </a:r>
            <a:r>
              <a:rPr lang="en-US" sz="2000" dirty="0" err="1"/>
              <a:t>ergovaline</a:t>
            </a:r>
            <a:r>
              <a:rPr lang="en-US" sz="2000" dirty="0"/>
              <a:t>) and</a:t>
            </a:r>
          </a:p>
          <a:p>
            <a:pPr lvl="1">
              <a:buFont typeface="Wingdings" pitchFamily="2" charset="2"/>
              <a:buChar char="q"/>
            </a:pPr>
            <a:r>
              <a:rPr lang="en-US" sz="2400" dirty="0">
                <a:solidFill>
                  <a:schemeClr val="tx1"/>
                </a:solidFill>
              </a:rPr>
              <a:t> </a:t>
            </a:r>
            <a:r>
              <a:rPr lang="en-US" sz="2400" dirty="0" err="1">
                <a:solidFill>
                  <a:srgbClr val="0070C0"/>
                </a:solidFill>
              </a:rPr>
              <a:t>Ergoline</a:t>
            </a:r>
            <a:r>
              <a:rPr lang="en-US" sz="2400" dirty="0">
                <a:solidFill>
                  <a:schemeClr val="tx1"/>
                </a:solidFill>
              </a:rPr>
              <a:t>   alkaloids</a:t>
            </a:r>
          </a:p>
          <a:p>
            <a:pPr lvl="3"/>
            <a:r>
              <a:rPr lang="en-US" sz="2000" dirty="0"/>
              <a:t>(lysergic acid, </a:t>
            </a:r>
            <a:r>
              <a:rPr lang="en-US" sz="2000" dirty="0" err="1"/>
              <a:t>lysergol</a:t>
            </a:r>
            <a:r>
              <a:rPr lang="en-US" sz="2000" dirty="0"/>
              <a:t>, lysergic acid amide, and </a:t>
            </a:r>
            <a:r>
              <a:rPr lang="en-US" sz="2000" dirty="0" err="1"/>
              <a:t>ergonovine</a:t>
            </a:r>
            <a:r>
              <a:rPr lang="en-US" sz="2000" dirty="0"/>
              <a:t>).</a:t>
            </a:r>
          </a:p>
          <a:p>
            <a:endParaRPr lang="en-US" dirty="0"/>
          </a:p>
        </p:txBody>
      </p:sp>
      <p:sp>
        <p:nvSpPr>
          <p:cNvPr id="4" name="Slide Number Placeholder 3"/>
          <p:cNvSpPr>
            <a:spLocks noGrp="1"/>
          </p:cNvSpPr>
          <p:nvPr>
            <p:ph type="sldNum" sz="quarter" idx="12"/>
          </p:nvPr>
        </p:nvSpPr>
        <p:spPr/>
        <p:txBody>
          <a:bodyPr/>
          <a:lstStyle/>
          <a:p>
            <a:fld id="{85F144C8-3E83-4B3C-8C1C-DD918173DAE5}" type="slidenum">
              <a:rPr lang="en-US" smtClean="0"/>
              <a:pPr/>
              <a:t>9</a:t>
            </a:fld>
            <a:endParaRPr lang="en-US"/>
          </a:p>
        </p:txBody>
      </p:sp>
      <p:sp>
        <p:nvSpPr>
          <p:cNvPr id="2" name="Title 1"/>
          <p:cNvSpPr>
            <a:spLocks noGrp="1"/>
          </p:cNvSpPr>
          <p:nvPr>
            <p:ph type="title"/>
          </p:nvPr>
        </p:nvSpPr>
        <p:spPr/>
        <p:txBody>
          <a:bodyPr/>
          <a:lstStyle/>
          <a:p>
            <a:r>
              <a:rPr lang="en-US" sz="2800" b="1" i="1" dirty="0">
                <a:solidFill>
                  <a:srgbClr val="FF3399"/>
                </a:solidFill>
                <a:effectLst>
                  <a:outerShdw blurRad="38100" dist="38100" dir="2700000" algn="tl">
                    <a:srgbClr val="000000">
                      <a:alpha val="43137"/>
                    </a:srgbClr>
                  </a:outerShdw>
                </a:effectLst>
              </a:rPr>
              <a:t>Toxicokinetics</a:t>
            </a:r>
            <a:endParaRPr lang="en-US" dirty="0">
              <a:solidFill>
                <a:srgbClr val="FF3399"/>
              </a:solidFill>
              <a:effectLst>
                <a:outerShdw blurRad="38100" dist="38100" dir="2700000" algn="tl">
                  <a:srgbClr val="000000">
                    <a:alpha val="43137"/>
                  </a:srgbClr>
                </a:outerShdw>
              </a:effectLst>
            </a:endParaRPr>
          </a:p>
        </p:txBody>
      </p:sp>
      <p:sp>
        <p:nvSpPr>
          <p:cNvPr id="5" name="Footer Placeholder 4">
            <a:extLst>
              <a:ext uri="{FF2B5EF4-FFF2-40B4-BE49-F238E27FC236}">
                <a16:creationId xmlns:a16="http://schemas.microsoft.com/office/drawing/2014/main" id="{C5292D76-2D14-406B-8296-1CF9855CB2B8}"/>
              </a:ext>
            </a:extLst>
          </p:cNvPr>
          <p:cNvSpPr>
            <a:spLocks noGrp="1"/>
          </p:cNvSpPr>
          <p:nvPr>
            <p:ph type="ftr" sz="quarter" idx="11"/>
          </p:nvPr>
        </p:nvSpPr>
        <p:spPr/>
        <p:txBody>
          <a:bodyPr/>
          <a:lstStyle/>
          <a:p>
            <a:r>
              <a:rPr lang="fr-FR"/>
              <a:t>takele.beyene@aau.edu.et    AAU-CVM</a:t>
            </a:r>
            <a:endParaRPr lang="en-US"/>
          </a:p>
        </p:txBody>
      </p:sp>
    </p:spTree>
    <p:extLst>
      <p:ext uri="{BB962C8B-B14F-4D97-AF65-F5344CB8AC3E}">
        <p14:creationId xmlns:p14="http://schemas.microsoft.com/office/powerpoint/2010/main" val="3283035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5148</TotalTime>
  <Words>2651</Words>
  <Application>Microsoft Office PowerPoint</Application>
  <PresentationFormat>On-screen Show (4:3)</PresentationFormat>
  <Paragraphs>322</Paragraphs>
  <Slides>32</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Abadi</vt:lpstr>
      <vt:lpstr>Arial</vt:lpstr>
      <vt:lpstr>Bookman Old Style</vt:lpstr>
      <vt:lpstr>Calibri</vt:lpstr>
      <vt:lpstr>Courier New</vt:lpstr>
      <vt:lpstr>Gill Sans MT</vt:lpstr>
      <vt:lpstr>Wingdings</vt:lpstr>
      <vt:lpstr>Wingdings 3</vt:lpstr>
      <vt:lpstr>Origin</vt:lpstr>
      <vt:lpstr>PowerPoint Presentation</vt:lpstr>
      <vt:lpstr>Aflatoxin </vt:lpstr>
      <vt:lpstr>Toxicokinetics</vt:lpstr>
      <vt:lpstr>Mechanism of Action</vt:lpstr>
      <vt:lpstr>Clinical Signs </vt:lpstr>
      <vt:lpstr>Treatment</vt:lpstr>
      <vt:lpstr>Prevention and Control </vt:lpstr>
      <vt:lpstr>ERGOT ALKALOIDS </vt:lpstr>
      <vt:lpstr>Toxicokinetics</vt:lpstr>
      <vt:lpstr>Mechanisms of Action</vt:lpstr>
      <vt:lpstr>Clinical Signs</vt:lpstr>
      <vt:lpstr>Treatment</vt:lpstr>
      <vt:lpstr>PowerPoint Presentation</vt:lpstr>
      <vt:lpstr>Venom</vt:lpstr>
      <vt:lpstr>SNAKES ENVENOMATION </vt:lpstr>
      <vt:lpstr>Mechanism of Action</vt:lpstr>
      <vt:lpstr>Clinical Signs </vt:lpstr>
      <vt:lpstr>Differential Dx</vt:lpstr>
      <vt:lpstr>Treatment</vt:lpstr>
      <vt:lpstr>TOADS ENVENOMATION </vt:lpstr>
      <vt:lpstr>PowerPoint Presentation</vt:lpstr>
      <vt:lpstr>Bees, scorpions &amp; wasps ENVENOMATION </vt:lpstr>
      <vt:lpstr>Clinical signs</vt:lpstr>
      <vt:lpstr>Treatment</vt:lpstr>
      <vt:lpstr>Tick  Toxicosis</vt:lpstr>
      <vt:lpstr>Paralysis due to tick toxicosis</vt:lpstr>
      <vt:lpstr>Mechanism of action</vt:lpstr>
      <vt:lpstr>Clinical symptoms</vt:lpstr>
      <vt:lpstr>Diagnosis </vt:lpstr>
      <vt:lpstr>Treatment </vt:lpstr>
      <vt:lpstr>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OF TOXICANTS</dc:title>
  <dc:creator>Takele</dc:creator>
  <cp:lastModifiedBy>Takele Beyene Tufa</cp:lastModifiedBy>
  <cp:revision>119</cp:revision>
  <dcterms:created xsi:type="dcterms:W3CDTF">2012-12-02T06:15:13Z</dcterms:created>
  <dcterms:modified xsi:type="dcterms:W3CDTF">2019-05-13T05:26:59Z</dcterms:modified>
</cp:coreProperties>
</file>