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9" r:id="rId3"/>
    <p:sldId id="428" r:id="rId4"/>
    <p:sldId id="301" r:id="rId5"/>
    <p:sldId id="303" r:id="rId6"/>
    <p:sldId id="305" r:id="rId7"/>
    <p:sldId id="311" r:id="rId8"/>
    <p:sldId id="432" r:id="rId9"/>
    <p:sldId id="377" r:id="rId10"/>
    <p:sldId id="337" r:id="rId11"/>
    <p:sldId id="338" r:id="rId12"/>
    <p:sldId id="292" r:id="rId13"/>
    <p:sldId id="269" r:id="rId14"/>
    <p:sldId id="294" r:id="rId15"/>
    <p:sldId id="261" r:id="rId16"/>
    <p:sldId id="314" r:id="rId17"/>
    <p:sldId id="322" r:id="rId18"/>
    <p:sldId id="325" r:id="rId19"/>
    <p:sldId id="335" r:id="rId20"/>
    <p:sldId id="344" r:id="rId21"/>
    <p:sldId id="345" r:id="rId22"/>
    <p:sldId id="363" r:id="rId23"/>
    <p:sldId id="364" r:id="rId24"/>
    <p:sldId id="366" r:id="rId25"/>
    <p:sldId id="365" r:id="rId26"/>
    <p:sldId id="387" r:id="rId27"/>
    <p:sldId id="388" r:id="rId28"/>
    <p:sldId id="405" r:id="rId29"/>
    <p:sldId id="418" r:id="rId3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4" autoAdjust="0"/>
    <p:restoredTop sz="94660"/>
  </p:normalViewPr>
  <p:slideViewPr>
    <p:cSldViewPr>
      <p:cViewPr varScale="1">
        <p:scale>
          <a:sx n="77" d="100"/>
          <a:sy n="77" d="100"/>
        </p:scale>
        <p:origin x="156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129" y="0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CB94381B-031B-43E3-880F-1B7CD640FAA2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706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129" y="8839706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2F056CB1-7685-432D-A5FE-087695DE5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8" cy="465296"/>
          </a:xfrm>
          <a:prstGeom prst="rect">
            <a:avLst/>
          </a:prstGeom>
        </p:spPr>
        <p:txBody>
          <a:bodyPr vert="horz" lIns="93272" tIns="46637" rIns="93272" bIns="466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93272" tIns="46637" rIns="93272" bIns="46637" rtlCol="0"/>
          <a:lstStyle>
            <a:lvl1pPr algn="r">
              <a:defRPr sz="1200"/>
            </a:lvl1pPr>
          </a:lstStyle>
          <a:p>
            <a:fld id="{EF78FB7B-DD09-4A03-99E6-79FF0EE78172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2" tIns="46637" rIns="93272" bIns="466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2" tIns="46637" rIns="93272" bIns="466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4"/>
            <a:ext cx="3041968" cy="465296"/>
          </a:xfrm>
          <a:prstGeom prst="rect">
            <a:avLst/>
          </a:prstGeom>
        </p:spPr>
        <p:txBody>
          <a:bodyPr vert="horz" lIns="93272" tIns="46637" rIns="93272" bIns="466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4"/>
            <a:ext cx="3041968" cy="465296"/>
          </a:xfrm>
          <a:prstGeom prst="rect">
            <a:avLst/>
          </a:prstGeom>
        </p:spPr>
        <p:txBody>
          <a:bodyPr vert="horz" lIns="93272" tIns="46637" rIns="93272" bIns="46637" rtlCol="0" anchor="b"/>
          <a:lstStyle>
            <a:lvl1pPr algn="r">
              <a:defRPr sz="1200"/>
            </a:lvl1pPr>
          </a:lstStyle>
          <a:p>
            <a:fld id="{E75869AC-5499-4315-A5BE-F5B1F401D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4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869AC-5499-4315-A5BE-F5B1F401DC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3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869AC-5499-4315-A5BE-F5B1F401DC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1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C4DD-F94E-4828-9E4F-6557CFA0C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C5103-1F98-4FB6-A611-64CE7F123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94C12-356E-44C3-A6C3-BD6B0AAB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31E03-3D11-4990-833B-996E509B7CFC}" type="datetime1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F19E0-6C85-4088-B8B4-99E6B61F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1EEED-9503-4D79-849B-A86CFD6A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EE42-717A-40C4-AD4A-2BB0AC6A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5F702-5DC5-464F-BC0B-7E9DE30A9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EC8F1-1A5C-47C0-95DA-1AC0A080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065A-93C3-488D-9D55-0AF5649227BE}" type="datetime1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2DA3D-DBE1-4BAC-860E-CEC28AF6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8AAA7-85F0-45C5-8F77-DAB643D0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8C34F-261F-46BD-8052-6A7F966E0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D2AC0-2A49-4CAE-9C31-CB1B023A0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F7507-F249-4711-8619-BC4F92F2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AF35-96DE-4ADD-BF3D-C585F3544CE7}" type="datetime1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ABF11-AF60-4AE3-BD88-7040A29C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42491-9618-4AA8-8437-56610541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A633-D28C-42C4-9921-5116C487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D13FC-2513-424D-AF8A-618C7E1F0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14C73-D3B5-4D83-94BC-EE22A5DA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D4C6-B428-4B34-A6FA-5B41A165BAE7}" type="datetime1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EF5C0-243A-45EE-9149-DC88CE4A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19C58-6989-4242-B6C6-300E6E1F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5659-A69B-4909-9532-032A1DE8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5DF1C-25C6-4480-A6D5-C5058D291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13B11-0D20-4B8D-9405-7B5499AA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9CCF-5AAC-45EB-BFB7-1E3DFE6F1A69}" type="datetime1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6B881-9BFF-488F-92C2-40956548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21685-344F-4C49-B3D1-9EA44216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8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A2C2-9B90-41CB-99CB-720DC583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AE20B-A180-4B05-A03B-44C41F08B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F88FF-CED1-44AD-8953-E20EE407B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6DC05-A1BB-46E6-9F7D-1BDADE81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C946-900B-4450-AC47-BEA1B354B952}" type="datetime1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8BB54-F1FF-4A62-9D71-BCDDDD68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09BD0-15A4-45C8-96E5-D9C4898B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4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C1FB-CEDE-4765-A58B-DE0858B8F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17B52-B4B1-47EA-B804-79414EF1F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19AAA-BE00-4BFA-A8A1-90E23BCFF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10CD7-8505-4522-99D3-20BF7C523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47845-3A46-4506-8BBF-4D6D4C740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DE2CB5-E83A-47CF-A918-E77F2CC9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2206-E5A9-4261-B7C1-20962C3FDCFA}" type="datetime1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B6C9FD-D184-4F6E-8984-C374F0C3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F92E4-1A68-400D-B102-32DB673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2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EB50D-9C3E-499C-B830-99B1ACBD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93D9B-B355-42EB-827B-CD91D772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ECC-B02E-4F31-A9F1-3084B5C45556}" type="datetime1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6F2D0C-5C66-4AFC-92BB-111DEBE8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E0042-EAD1-4801-A360-D3FD7CD8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1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744E9-66CA-4F20-9218-B4BD5C86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D931-D387-4750-B7BF-3E31B3B6E93B}" type="datetime1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001C8-A24B-4EBC-9B5D-9E635E48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A956D-FB0C-408F-81BA-624A9A54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9920-DB84-4878-8B29-A62F838E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6F88A-1E9A-4D9B-852C-979477107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DE3E9-031E-4CC3-BBE9-71FA3F090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4399D-4A40-43D2-A203-F3812B14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4EC8-526F-44F3-A57B-FED1D8444241}" type="datetime1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31AA9-E402-45E6-8392-06F9C3DB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94E27-5436-448B-A36F-17BFC855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4B78-E5AD-485E-B147-38675101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DF7C1-5F6B-48E0-9642-2101FA393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AEAA7-E995-4136-9127-0F1C31AA7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AB1A4-6AD5-4E99-A74B-3283DB9A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EAE0-C5AD-4242-AA01-C7B5A586C744}" type="datetime1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1DCD9-2B55-45FA-BFBC-CBC4EADC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1B932-AD72-4BBB-893C-3517869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0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B705BF-9B5E-4B66-943C-A909C342C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DA837-49CD-41DA-88B0-6AA3515A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38D6F-E6AB-4EE3-BDC0-7E51AB7B0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4DB7-9B21-4FB8-9E5F-D59B2598B498}" type="datetime1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7D73A-292E-47C1-98F4-F53E8E57F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DF4DE-5D91-4AD0-924E-3A965C9FD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931D-9DB9-4A0C-97C0-73C2319B5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7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447800"/>
            <a:ext cx="79677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Feed Additives</a:t>
            </a:r>
          </a:p>
          <a:p>
            <a:pPr algn="ctr"/>
            <a:r>
              <a:rPr lang="en-US" sz="3200" dirty="0"/>
              <a:t>An Overview and Some Examples In Veterinary</a:t>
            </a:r>
          </a:p>
          <a:p>
            <a:pPr algn="ctr"/>
            <a:r>
              <a:rPr lang="en-US" sz="3200" dirty="0"/>
              <a:t>Medicine &amp; Toxicology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6851" y="4578945"/>
            <a:ext cx="3392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Takele Beyene, Assistant Professor</a:t>
            </a:r>
          </a:p>
          <a:p>
            <a:r>
              <a:rPr lang="en-US" dirty="0"/>
              <a:t>Addis Ababa University</a:t>
            </a:r>
          </a:p>
          <a:p>
            <a:r>
              <a:rPr lang="en-US" dirty="0"/>
              <a:t>College of Veterinary Medicine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5867400"/>
            <a:ext cx="108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VeLT4122</a:t>
            </a:r>
            <a:endParaRPr lang="en-US" dirty="0"/>
          </a:p>
        </p:txBody>
      </p:sp>
      <p:pic>
        <p:nvPicPr>
          <p:cNvPr id="10" name="Picture 2" descr="Addis Ababa University">
            <a:extLst>
              <a:ext uri="{FF2B5EF4-FFF2-40B4-BE49-F238E27FC236}">
                <a16:creationId xmlns:a16="http://schemas.microsoft.com/office/drawing/2014/main" id="{2BB269FA-117D-4736-B2BB-1D73D44C1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2806" b="4526"/>
          <a:stretch/>
        </p:blipFill>
        <p:spPr bwMode="auto">
          <a:xfrm>
            <a:off x="1293842" y="336977"/>
            <a:ext cx="6142074" cy="7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Approved Animal In-Feed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An </a:t>
            </a:r>
            <a:r>
              <a:rPr lang="en-US" sz="2800" b="1" dirty="0" err="1"/>
              <a:t>ionophore</a:t>
            </a:r>
            <a:r>
              <a:rPr lang="en-US" sz="2800" dirty="0"/>
              <a:t> is a chemical species that reversibly binds ions</a:t>
            </a:r>
            <a:endParaRPr lang="en-US" sz="2800" baseline="30000" dirty="0"/>
          </a:p>
          <a:p>
            <a:r>
              <a:rPr lang="en-US" sz="2800" dirty="0" err="1"/>
              <a:t>Ionophores</a:t>
            </a:r>
            <a:endParaRPr lang="en-US" sz="2800" dirty="0"/>
          </a:p>
          <a:p>
            <a:pPr lvl="1"/>
            <a:r>
              <a:rPr lang="en-US" sz="2400" dirty="0" err="1"/>
              <a:t>Phore</a:t>
            </a:r>
            <a:r>
              <a:rPr lang="en-US" sz="2400" dirty="0"/>
              <a:t> (Greek): To Carry</a:t>
            </a:r>
          </a:p>
          <a:p>
            <a:pPr lvl="1"/>
            <a:r>
              <a:rPr lang="en-US" sz="2400" dirty="0"/>
              <a:t>Polyether fermentation compounds derived from </a:t>
            </a:r>
            <a:r>
              <a:rPr lang="en-US" sz="2400" i="1" dirty="0" err="1"/>
              <a:t>Streptomyces</a:t>
            </a:r>
            <a:r>
              <a:rPr lang="en-US" sz="2400" i="1" dirty="0"/>
              <a:t> sp.</a:t>
            </a:r>
            <a:r>
              <a:rPr lang="en-US" sz="2400" dirty="0"/>
              <a:t> that facilitate </a:t>
            </a:r>
            <a:r>
              <a:rPr lang="en-US" sz="2400" b="1" dirty="0"/>
              <a:t>transport</a:t>
            </a:r>
            <a:r>
              <a:rPr lang="en-US" sz="2400" dirty="0"/>
              <a:t> across biologic membranes by forming</a:t>
            </a:r>
          </a:p>
          <a:p>
            <a:pPr lvl="2"/>
            <a:r>
              <a:rPr lang="en-US" sz="2000" dirty="0"/>
              <a:t>Lipid Soluble</a:t>
            </a:r>
          </a:p>
          <a:p>
            <a:pPr lvl="2"/>
            <a:r>
              <a:rPr lang="en-US" sz="2000" dirty="0"/>
              <a:t>Dynamically Reversible Complexes </a:t>
            </a:r>
          </a:p>
          <a:p>
            <a:pPr lvl="2"/>
            <a:r>
              <a:rPr lang="en-US" sz="2000" dirty="0"/>
              <a:t>Mono or Divalent Cations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r>
              <a:rPr lang="en-US" sz="2800" dirty="0"/>
              <a:t>Licensed for cattle, chickens, goats,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40386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0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Monensin</a:t>
            </a:r>
            <a:r>
              <a:rPr lang="en-US" sz="3200" dirty="0"/>
              <a:t> (</a:t>
            </a:r>
            <a:r>
              <a:rPr lang="en-US" sz="3200" dirty="0" err="1"/>
              <a:t>Rumensin</a:t>
            </a:r>
            <a:r>
              <a:rPr lang="en-US" sz="3200" dirty="0"/>
              <a:t>®)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Forms complexes with monovalent cations, including sodium and potassium. </a:t>
            </a:r>
          </a:p>
          <a:p>
            <a:r>
              <a:rPr lang="en-US" sz="2800" dirty="0"/>
              <a:t>The complexes are transported in a nonpolar manner across the bacterial cell membrane. </a:t>
            </a:r>
          </a:p>
          <a:p>
            <a:r>
              <a:rPr lang="en-US" sz="2800" dirty="0"/>
              <a:t>As such, it acts as an Na</a:t>
            </a:r>
            <a:r>
              <a:rPr lang="en-US" sz="2800" baseline="30000" dirty="0"/>
              <a:t>+</a:t>
            </a:r>
            <a:r>
              <a:rPr lang="en-US" sz="2800" dirty="0"/>
              <a:t>/H</a:t>
            </a:r>
            <a:r>
              <a:rPr lang="en-US" sz="2800" baseline="30000" dirty="0"/>
              <a:t>+</a:t>
            </a:r>
            <a:r>
              <a:rPr lang="en-US" sz="2800" dirty="0"/>
              <a:t> antiporter.</a:t>
            </a:r>
            <a:endParaRPr lang="en-US" sz="2800" baseline="30000" dirty="0"/>
          </a:p>
          <a:p>
            <a:endParaRPr lang="en-US" sz="2800" baseline="30000" dirty="0"/>
          </a:p>
          <a:p>
            <a:r>
              <a:rPr lang="en-US" sz="2800" dirty="0"/>
              <a:t>Greater affinity for Na</a:t>
            </a:r>
            <a:r>
              <a:rPr lang="en-US" sz="2800" baseline="30000" dirty="0"/>
              <a:t>+</a:t>
            </a:r>
            <a:r>
              <a:rPr lang="en-US" sz="2800" dirty="0"/>
              <a:t> than K</a:t>
            </a:r>
            <a:r>
              <a:rPr lang="en-US" sz="2800" baseline="30000" dirty="0"/>
              <a:t>+</a:t>
            </a:r>
            <a:r>
              <a:rPr lang="en-US" sz="2800" dirty="0"/>
              <a:t> or Ca</a:t>
            </a:r>
            <a:r>
              <a:rPr lang="en-US" sz="2800" baseline="30000" dirty="0"/>
              <a:t>2+</a:t>
            </a:r>
            <a:endParaRPr lang="en-US" sz="2800" dirty="0"/>
          </a:p>
          <a:p>
            <a:endParaRPr lang="en-US" sz="2800" baseline="30000" dirty="0"/>
          </a:p>
          <a:p>
            <a:endParaRPr lang="en-US" sz="2800" baseline="30000" dirty="0"/>
          </a:p>
          <a:p>
            <a:pPr>
              <a:buNone/>
            </a:pPr>
            <a:endParaRPr lang="en-US" sz="2800" b="1" i="1" baseline="30000" dirty="0"/>
          </a:p>
          <a:p>
            <a:pPr>
              <a:buNone/>
            </a:pPr>
            <a:endParaRPr lang="en-US" sz="24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b="1" dirty="0"/>
              <a:t>Antimicrobial Activity of </a:t>
            </a:r>
            <a:r>
              <a:rPr lang="en-US" sz="3200" b="1" dirty="0" err="1"/>
              <a:t>Ionophores</a:t>
            </a:r>
            <a:endParaRPr lang="en-US" sz="3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93788"/>
            <a:ext cx="8229600" cy="503237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dirty="0"/>
              <a:t>Generally bacteriostatic </a:t>
            </a:r>
          </a:p>
          <a:p>
            <a:pPr lvl="1">
              <a:buClrTx/>
            </a:pPr>
            <a:r>
              <a:rPr lang="en-US" sz="2400" dirty="0"/>
              <a:t>changes the competitive rumen environment</a:t>
            </a:r>
          </a:p>
          <a:p>
            <a:pPr lvl="1">
              <a:buClrTx/>
            </a:pPr>
            <a:endParaRPr lang="en-US" sz="2400" dirty="0"/>
          </a:p>
          <a:p>
            <a:pPr>
              <a:buClrTx/>
            </a:pPr>
            <a:r>
              <a:rPr lang="en-US" sz="2400" dirty="0"/>
              <a:t>High activity against Gram (+) bacteria</a:t>
            </a:r>
          </a:p>
          <a:p>
            <a:pPr lvl="1">
              <a:buClrTx/>
            </a:pPr>
            <a:r>
              <a:rPr lang="en-US" sz="2400" dirty="0"/>
              <a:t>Gram -</a:t>
            </a:r>
            <a:r>
              <a:rPr lang="en-US" sz="2400" dirty="0" err="1"/>
              <a:t>ve</a:t>
            </a:r>
            <a:r>
              <a:rPr lang="en-US" sz="2400" dirty="0"/>
              <a:t> organisms resistant (e.g</a:t>
            </a:r>
            <a:r>
              <a:rPr lang="en-US" sz="2400" i="1" dirty="0"/>
              <a:t>., E. coli, Salmonella sp.</a:t>
            </a:r>
            <a:r>
              <a:rPr lang="en-US" sz="2400" dirty="0"/>
              <a:t>) </a:t>
            </a:r>
          </a:p>
          <a:p>
            <a:pPr lvl="1">
              <a:buClrTx/>
              <a:buNone/>
            </a:pPr>
            <a:r>
              <a:rPr lang="en-US" sz="2400" dirty="0"/>
              <a:t>    due to thick lipid membranes</a:t>
            </a:r>
          </a:p>
          <a:p>
            <a:pPr lvl="1">
              <a:buClrTx/>
              <a:buNone/>
            </a:pPr>
            <a:endParaRPr lang="en-US" sz="2400" dirty="0"/>
          </a:p>
          <a:p>
            <a:pPr>
              <a:buClrTx/>
            </a:pPr>
            <a:r>
              <a:rPr lang="en-US" sz="2400" dirty="0"/>
              <a:t>Potency based on changes in rumen fermentation</a:t>
            </a:r>
          </a:p>
          <a:p>
            <a:pPr lvl="1">
              <a:buClrTx/>
            </a:pPr>
            <a:r>
              <a:rPr lang="en-US" sz="2400" dirty="0"/>
              <a:t>MIC: poor indicator of ionophore efficacy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Autofit/>
          </a:bodyPr>
          <a:lstStyle/>
          <a:p>
            <a:r>
              <a:rPr lang="en-US" sz="3200" dirty="0"/>
              <a:t>Activity of </a:t>
            </a:r>
            <a:r>
              <a:rPr lang="en-US" sz="3200" dirty="0" err="1"/>
              <a:t>Ionophores</a:t>
            </a:r>
            <a:r>
              <a:rPr lang="en-US" sz="3200" dirty="0"/>
              <a:t> (cont.)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Tx/>
            </a:pPr>
            <a:r>
              <a:rPr lang="en-US" sz="2400" dirty="0"/>
              <a:t>Antibacterial activity selects fermentation products</a:t>
            </a:r>
          </a:p>
          <a:p>
            <a:pPr>
              <a:buClrTx/>
            </a:pPr>
            <a:endParaRPr lang="en-US" sz="2400" dirty="0"/>
          </a:p>
          <a:p>
            <a:pPr lvl="1">
              <a:buClrTx/>
            </a:pPr>
            <a:r>
              <a:rPr lang="en-US" sz="2400" b="1" u="sng" dirty="0"/>
              <a:t>Favors</a:t>
            </a:r>
            <a:r>
              <a:rPr lang="en-US" sz="2400" dirty="0"/>
              <a:t> </a:t>
            </a:r>
            <a:r>
              <a:rPr lang="en-US" sz="2400" dirty="0" err="1"/>
              <a:t>succinate</a:t>
            </a:r>
            <a:r>
              <a:rPr lang="en-US" sz="2400" dirty="0"/>
              <a:t> and </a:t>
            </a:r>
            <a:r>
              <a:rPr lang="en-US" sz="2400" b="1" u="sng" dirty="0"/>
              <a:t>propionate </a:t>
            </a:r>
            <a:r>
              <a:rPr lang="en-US" sz="2400" dirty="0"/>
              <a:t>production</a:t>
            </a:r>
          </a:p>
          <a:p>
            <a:pPr lvl="2">
              <a:buClrTx/>
            </a:pPr>
            <a:r>
              <a:rPr lang="en-US" dirty="0"/>
              <a:t>produced by Gram (-) bacteria</a:t>
            </a:r>
          </a:p>
          <a:p>
            <a:pPr lvl="2">
              <a:buClrTx/>
            </a:pPr>
            <a:r>
              <a:rPr lang="en-US" dirty="0"/>
              <a:t>fiber digesting organisms</a:t>
            </a:r>
          </a:p>
          <a:p>
            <a:pPr lvl="2">
              <a:buClrTx/>
            </a:pPr>
            <a:endParaRPr lang="en-US" dirty="0"/>
          </a:p>
          <a:p>
            <a:pPr lvl="1">
              <a:buClrTx/>
            </a:pPr>
            <a:r>
              <a:rPr lang="en-US" sz="2400" b="1" u="sng" dirty="0"/>
              <a:t>Reduces butyrate, acetate, ammonia, methane, hydrogen and lactate (lactic acid) production</a:t>
            </a:r>
          </a:p>
          <a:p>
            <a:pPr lvl="2">
              <a:buClrTx/>
            </a:pPr>
            <a:r>
              <a:rPr lang="en-US" dirty="0"/>
              <a:t>produced by Gram (+) bacteria</a:t>
            </a:r>
          </a:p>
          <a:p>
            <a:pPr lvl="2">
              <a:buClrTx/>
            </a:pPr>
            <a:r>
              <a:rPr lang="en-US" dirty="0"/>
              <a:t>sugar digesting organisms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Ionophore</a:t>
            </a:r>
            <a:r>
              <a:rPr lang="en-US" sz="3200" dirty="0"/>
              <a:t> Influences on Metabolic Disease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Favors </a:t>
            </a:r>
            <a:r>
              <a:rPr lang="en-US" sz="2800" b="1" dirty="0">
                <a:solidFill>
                  <a:srgbClr val="FF0000"/>
                </a:solidFill>
              </a:rPr>
              <a:t>Propionic acid </a:t>
            </a:r>
            <a:r>
              <a:rPr lang="en-US" sz="2800" dirty="0"/>
              <a:t>production</a:t>
            </a:r>
          </a:p>
          <a:p>
            <a:pPr>
              <a:buClrTx/>
              <a:buFont typeface="Monotype Sorts" pitchFamily="2" charset="2"/>
              <a:buNone/>
            </a:pPr>
            <a:r>
              <a:rPr lang="en-US" sz="2800" dirty="0"/>
              <a:t>		Acetate and </a:t>
            </a:r>
            <a:r>
              <a:rPr lang="en-US" sz="2800" dirty="0" err="1"/>
              <a:t>ketones</a:t>
            </a:r>
            <a:endParaRPr lang="en-US" sz="2800" dirty="0"/>
          </a:p>
          <a:p>
            <a:pPr>
              <a:buClrTx/>
              <a:buFont typeface="Monotype Sorts" pitchFamily="2" charset="2"/>
              <a:buNone/>
            </a:pPr>
            <a:r>
              <a:rPr lang="en-US" sz="2800" dirty="0"/>
              <a:t>		Ketosis &amp; hepatic </a:t>
            </a:r>
            <a:r>
              <a:rPr lang="en-US" sz="2800" dirty="0" err="1"/>
              <a:t>lipidosis</a:t>
            </a:r>
            <a:r>
              <a:rPr lang="en-US" sz="2800" dirty="0"/>
              <a:t> </a:t>
            </a:r>
          </a:p>
          <a:p>
            <a:pPr lvl="1"/>
            <a:endParaRPr lang="en-US" sz="2400" dirty="0"/>
          </a:p>
          <a:p>
            <a:r>
              <a:rPr lang="en-US" sz="2800" dirty="0"/>
              <a:t>Inhibits lactate producing (</a:t>
            </a:r>
            <a:r>
              <a:rPr lang="en-US" sz="2800" i="1" dirty="0"/>
              <a:t>Strep. </a:t>
            </a:r>
            <a:r>
              <a:rPr lang="en-US" sz="2800" i="1" dirty="0" err="1"/>
              <a:t>bovis</a:t>
            </a:r>
            <a:r>
              <a:rPr lang="en-US" sz="2800" i="1" dirty="0"/>
              <a:t> &amp; Lactobacillus; Gram +</a:t>
            </a:r>
            <a:r>
              <a:rPr lang="en-US" sz="2800" dirty="0"/>
              <a:t>) &amp; spares lactate utilizing bacteria (Gram -) 	</a:t>
            </a:r>
          </a:p>
          <a:p>
            <a:pPr lvl="1"/>
            <a:r>
              <a:rPr lang="en-US" sz="2400" dirty="0"/>
              <a:t>     Rumen lactic acidosis (grain overload)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219200" y="2209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219200" y="2819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371600" y="5029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	   </a:t>
            </a:r>
          </a:p>
        </p:txBody>
      </p:sp>
    </p:spTree>
    <p:extLst>
      <p:ext uri="{BB962C8B-B14F-4D97-AF65-F5344CB8AC3E}">
        <p14:creationId xmlns:p14="http://schemas.microsoft.com/office/powerpoint/2010/main" val="42123512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Antimicrobial and Drug Residue Profile</a:t>
            </a:r>
            <a:br>
              <a:rPr lang="en-US" sz="3200" dirty="0"/>
            </a:br>
            <a:r>
              <a:rPr lang="en-US" sz="3200" dirty="0"/>
              <a:t>For Ionophores/</a:t>
            </a:r>
            <a:r>
              <a:rPr lang="en-US" sz="3200" dirty="0" err="1"/>
              <a:t>Monensin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pPr lvl="1">
              <a:buClrTx/>
            </a:pPr>
            <a:r>
              <a:rPr lang="en-US" sz="2400" dirty="0"/>
              <a:t>No genes that code for resistance – no transfer between bacteria possible</a:t>
            </a:r>
          </a:p>
          <a:p>
            <a:pPr lvl="1">
              <a:buClrTx/>
              <a:buNone/>
            </a:pPr>
            <a:endParaRPr lang="en-US" sz="2400" dirty="0"/>
          </a:p>
          <a:p>
            <a:pPr>
              <a:buClrTx/>
            </a:pPr>
            <a:r>
              <a:rPr lang="en-US" sz="2400" u="sng" dirty="0"/>
              <a:t>No meat or milk withholding</a:t>
            </a:r>
          </a:p>
          <a:p>
            <a:pPr lvl="1">
              <a:buClrTx/>
            </a:pPr>
            <a:r>
              <a:rPr lang="en-US" sz="2400" dirty="0"/>
              <a:t>No parent (un-metabolized) </a:t>
            </a:r>
            <a:r>
              <a:rPr lang="en-US" sz="2400" dirty="0" err="1"/>
              <a:t>monensin</a:t>
            </a:r>
            <a:r>
              <a:rPr lang="en-US" sz="2400" dirty="0"/>
              <a:t> in meat or milk</a:t>
            </a:r>
          </a:p>
          <a:p>
            <a:pPr lvl="2">
              <a:buClrTx/>
            </a:pPr>
            <a:r>
              <a:rPr lang="en-US" dirty="0"/>
              <a:t>metabolites (many) excreted entirely in bile (feces)</a:t>
            </a:r>
          </a:p>
          <a:p>
            <a:pPr lvl="2">
              <a:buClrTx/>
            </a:pPr>
            <a:r>
              <a:rPr lang="en-US" dirty="0"/>
              <a:t>Degrades in environment &lt; 30 days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Ionophores Action on Protozoa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Disruption of </a:t>
            </a:r>
            <a:r>
              <a:rPr lang="en-US" dirty="0" err="1"/>
              <a:t>protozoal</a:t>
            </a:r>
            <a:r>
              <a:rPr lang="en-US" dirty="0"/>
              <a:t> electron transport system</a:t>
            </a:r>
          </a:p>
          <a:p>
            <a:pPr lvl="1"/>
            <a:r>
              <a:rPr lang="en-US" dirty="0"/>
              <a:t>Control of:</a:t>
            </a:r>
          </a:p>
          <a:p>
            <a:pPr lvl="2"/>
            <a:r>
              <a:rPr lang="en-US" dirty="0" err="1"/>
              <a:t>Coccidia</a:t>
            </a:r>
            <a:endParaRPr lang="en-US" dirty="0"/>
          </a:p>
          <a:p>
            <a:pPr lvl="2"/>
            <a:r>
              <a:rPr lang="en-US" dirty="0"/>
              <a:t>Toxoplasmosis</a:t>
            </a:r>
          </a:p>
          <a:p>
            <a:pPr lvl="2"/>
            <a:r>
              <a:rPr lang="en-US" dirty="0" err="1"/>
              <a:t>Sarcocystis</a:t>
            </a:r>
            <a:endParaRPr lang="en-US" dirty="0"/>
          </a:p>
          <a:p>
            <a:pPr lvl="2">
              <a:buNone/>
            </a:pPr>
            <a:endParaRPr lang="en-US" dirty="0"/>
          </a:p>
          <a:p>
            <a:pPr lvl="1"/>
            <a:r>
              <a:rPr lang="en-US" dirty="0"/>
              <a:t>Approved for use in ruminants (cattle sheep &amp; goats) and poultry 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4" descr="M:\Erskine, Ronald\Scan2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1876" y="3886200"/>
            <a:ext cx="3091254" cy="21011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seems so safe….toxicity?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Overdose or Misuse in Target species (cattle)</a:t>
            </a:r>
          </a:p>
          <a:p>
            <a:r>
              <a:rPr lang="en-US" sz="2800" dirty="0"/>
              <a:t>Mixing errors</a:t>
            </a:r>
          </a:p>
          <a:p>
            <a:r>
              <a:rPr lang="en-US" sz="2800" dirty="0"/>
              <a:t>Livestock “break ins” into feed</a:t>
            </a:r>
          </a:p>
          <a:p>
            <a:pPr lvl="1"/>
            <a:r>
              <a:rPr lang="en-US" sz="2400" dirty="0"/>
              <a:t>LD </a:t>
            </a:r>
            <a:r>
              <a:rPr lang="en-US" sz="2400" baseline="-25000" dirty="0"/>
              <a:t>50</a:t>
            </a:r>
            <a:r>
              <a:rPr lang="en-US" sz="2400" dirty="0"/>
              <a:t> = 50 – 80 mg/kg</a:t>
            </a:r>
          </a:p>
          <a:p>
            <a:endParaRPr lang="en-US" sz="2800" dirty="0"/>
          </a:p>
          <a:p>
            <a:r>
              <a:rPr lang="en-US" sz="2800" dirty="0"/>
              <a:t>Packaged as </a:t>
            </a:r>
            <a:r>
              <a:rPr lang="en-US" sz="2800" dirty="0" err="1"/>
              <a:t>Rumensin</a:t>
            </a:r>
            <a:r>
              <a:rPr lang="en-US" sz="2800" dirty="0"/>
              <a:t> 90® – 90 gm/ lb </a:t>
            </a:r>
          </a:p>
          <a:p>
            <a:r>
              <a:rPr lang="en-US" sz="2800" dirty="0" err="1"/>
              <a:t>Rumensin</a:t>
            </a:r>
            <a:r>
              <a:rPr lang="en-US" sz="2800" dirty="0"/>
              <a:t>® 80 – 80 gm/lb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635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Species Sensitivity for </a:t>
            </a:r>
            <a:r>
              <a:rPr lang="en-US" dirty="0" err="1"/>
              <a:t>Ionophores</a:t>
            </a:r>
            <a:br>
              <a:rPr lang="en-US" dirty="0"/>
            </a:br>
            <a:r>
              <a:rPr lang="en-US" dirty="0"/>
              <a:t>LD</a:t>
            </a:r>
            <a:r>
              <a:rPr lang="en-US" baseline="-25000" dirty="0"/>
              <a:t>50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Horses = 2 - 3 mg/kg</a:t>
            </a:r>
          </a:p>
          <a:p>
            <a:r>
              <a:rPr lang="en-US" dirty="0"/>
              <a:t>Sheep = 12 mg/ kg</a:t>
            </a:r>
          </a:p>
          <a:p>
            <a:r>
              <a:rPr lang="en-US" dirty="0"/>
              <a:t>Swine = 16 mg/kg</a:t>
            </a:r>
          </a:p>
          <a:p>
            <a:r>
              <a:rPr lang="en-US" dirty="0"/>
              <a:t>Dogs = 20 mg/ kg</a:t>
            </a:r>
          </a:p>
          <a:p>
            <a:r>
              <a:rPr lang="en-US" dirty="0"/>
              <a:t>Goats = 24 mg/kg</a:t>
            </a:r>
          </a:p>
          <a:p>
            <a:r>
              <a:rPr lang="en-US" dirty="0"/>
              <a:t>Cattle = 50 – 80 mg/ kg</a:t>
            </a:r>
          </a:p>
          <a:p>
            <a:r>
              <a:rPr lang="en-US" dirty="0"/>
              <a:t>Poultry = 200 mg/ kg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92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General Signs of </a:t>
            </a:r>
            <a:r>
              <a:rPr lang="en-US" sz="3600" dirty="0" err="1"/>
              <a:t>Ionophore</a:t>
            </a:r>
            <a:r>
              <a:rPr lang="en-US" sz="3600" dirty="0"/>
              <a:t>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Anorexia</a:t>
            </a: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Hypoactivity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Weakness (especially legs)</a:t>
            </a: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Ataxia</a:t>
            </a: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Depression</a:t>
            </a: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Diarrhea (except horses = scant manure)</a:t>
            </a: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Recumbent </a:t>
            </a: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DEATH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6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/>
              <a:t>Be familiar with the meaning of the Animal Medical Drug Use and Clarification Act (AMDUCA)</a:t>
            </a:r>
          </a:p>
          <a:p>
            <a:r>
              <a:rPr lang="en-US" sz="2400" dirty="0"/>
              <a:t>Issues in respect to using antibiotics in feed</a:t>
            </a:r>
          </a:p>
          <a:p>
            <a:r>
              <a:rPr lang="en-US" sz="2400" dirty="0"/>
              <a:t>Feed additives: In respect to the examples given in this lectures on feed additives, you should be able to recognize: </a:t>
            </a:r>
          </a:p>
          <a:p>
            <a:pPr lvl="1"/>
            <a:r>
              <a:rPr lang="en-US" sz="2000" dirty="0"/>
              <a:t>Clinical signs</a:t>
            </a:r>
          </a:p>
          <a:p>
            <a:pPr lvl="1"/>
            <a:r>
              <a:rPr lang="en-US" sz="2000" dirty="0"/>
              <a:t>Very general pathophysiology</a:t>
            </a:r>
          </a:p>
          <a:p>
            <a:pPr lvl="1"/>
            <a:r>
              <a:rPr lang="en-US" sz="2000" dirty="0"/>
              <a:t>Specific animal species sensitivities</a:t>
            </a:r>
          </a:p>
          <a:p>
            <a:pPr lvl="1"/>
            <a:r>
              <a:rPr lang="en-US" sz="2000" dirty="0"/>
              <a:t>What to sample for a diagnostic work up</a:t>
            </a:r>
          </a:p>
          <a:p>
            <a:pPr lvl="1"/>
            <a:r>
              <a:rPr lang="en-US" sz="2000" dirty="0"/>
              <a:t>How it may be important to public health</a:t>
            </a:r>
          </a:p>
          <a:p>
            <a:pPr lvl="1"/>
            <a:endParaRPr lang="en-US" sz="2000" dirty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1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339" y="4439462"/>
            <a:ext cx="2533461" cy="1800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Diagnostics for </a:t>
            </a:r>
            <a:r>
              <a:rPr lang="en-US" sz="3600" dirty="0" err="1"/>
              <a:t>Ionophore</a:t>
            </a:r>
            <a:r>
              <a:rPr lang="en-US" sz="3600" dirty="0"/>
              <a:t>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u="sng" dirty="0">
                <a:solidFill>
                  <a:srgbClr val="000000"/>
                </a:solidFill>
                <a:cs typeface="Times New Roman" pitchFamily="18" charset="0"/>
              </a:rPr>
              <a:t>Retrieve and analyze stomach/rumen contents</a:t>
            </a: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u="sng" dirty="0">
                <a:solidFill>
                  <a:srgbClr val="000000"/>
                </a:solidFill>
                <a:cs typeface="Times New Roman" pitchFamily="18" charset="0"/>
              </a:rPr>
              <a:t>Retrieve and analyze feed for </a:t>
            </a:r>
            <a:r>
              <a:rPr lang="en-US" u="sng" dirty="0" err="1">
                <a:solidFill>
                  <a:srgbClr val="000000"/>
                </a:solidFill>
                <a:cs typeface="Times New Roman" pitchFamily="18" charset="0"/>
              </a:rPr>
              <a:t>ionophore</a:t>
            </a:r>
            <a:r>
              <a:rPr lang="en-US" u="sng" dirty="0">
                <a:solidFill>
                  <a:srgbClr val="000000"/>
                </a:solidFill>
                <a:cs typeface="Times New Roman" pitchFamily="18" charset="0"/>
              </a:rPr>
              <a:t> content and concentration</a:t>
            </a: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Chronic Toxicity</a:t>
            </a:r>
          </a:p>
          <a:p>
            <a:pPr lvl="2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May die acutely (cardiac failure) from an exposure occurring some time ago</a:t>
            </a:r>
          </a:p>
          <a:p>
            <a:pPr lvl="2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Stomach/ Rumen contents may be negative at time of death</a:t>
            </a:r>
          </a:p>
          <a:p>
            <a:pPr lvl="2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Feed in question is usually no longer available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65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Treatment for </a:t>
            </a:r>
            <a:r>
              <a:rPr lang="en-US" sz="3600" dirty="0" err="1"/>
              <a:t>Ionophore</a:t>
            </a:r>
            <a:r>
              <a:rPr lang="en-US" sz="3600" dirty="0"/>
              <a:t>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52963"/>
          </a:xfrm>
        </p:spPr>
        <p:txBody>
          <a:bodyPr>
            <a:normAutofit/>
          </a:bodyPr>
          <a:lstStyle/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Fluids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to correct electrolyte abnormalities &amp; maintain renal perfusion</a:t>
            </a: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Vitamin E/ Se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– May protect cells by stabilizing cell membranes (Lipid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peroxidation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Activated Charcoal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to absorb and mineral oil to protect gut (decrease absorption of active ingredient)</a:t>
            </a: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~ 99% of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ionophores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are eliminated in feces, poor GI absorption, </a:t>
            </a:r>
            <a:r>
              <a:rPr lang="en-US" u="sng" dirty="0">
                <a:solidFill>
                  <a:srgbClr val="000000"/>
                </a:solidFill>
                <a:cs typeface="Times New Roman" pitchFamily="18" charset="0"/>
              </a:rPr>
              <a:t>very low tissues levels for assay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2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Hence, </a:t>
            </a:r>
            <a:r>
              <a:rPr lang="en-US" u="sng" dirty="0">
                <a:solidFill>
                  <a:srgbClr val="000000"/>
                </a:solidFill>
                <a:cs typeface="Times New Roman" pitchFamily="18" charset="0"/>
              </a:rPr>
              <a:t>testing tissues is not effective in detecting </a:t>
            </a:r>
            <a:r>
              <a:rPr lang="en-US" u="sng" dirty="0" err="1">
                <a:solidFill>
                  <a:srgbClr val="000000"/>
                </a:solidFill>
                <a:cs typeface="Times New Roman" pitchFamily="18" charset="0"/>
              </a:rPr>
              <a:t>ionophores</a:t>
            </a:r>
            <a:endParaRPr lang="en-US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65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Salt Poisoning/ Sodium Toxicity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Common  CNS  signs in livestock populations</a:t>
            </a:r>
          </a:p>
          <a:p>
            <a:pPr lvl="1">
              <a:buClrTx/>
            </a:pPr>
            <a:r>
              <a:rPr lang="en-US" dirty="0"/>
              <a:t>Water deprivation, </a:t>
            </a:r>
          </a:p>
          <a:p>
            <a:pPr lvl="2"/>
            <a:r>
              <a:rPr lang="en-US" u="sng" dirty="0"/>
              <a:t>Plumbing issue, Loss of electricity, frozen water pipes</a:t>
            </a:r>
          </a:p>
          <a:p>
            <a:pPr lvl="2"/>
            <a:endParaRPr lang="en-US" dirty="0"/>
          </a:p>
          <a:p>
            <a:pPr lvl="1">
              <a:buClrTx/>
            </a:pPr>
            <a:r>
              <a:rPr lang="en-US" dirty="0"/>
              <a:t>Salinity in water/Grass</a:t>
            </a:r>
          </a:p>
          <a:p>
            <a:pPr lvl="2"/>
            <a:r>
              <a:rPr lang="en-US" dirty="0"/>
              <a:t>Chincoteague Ponies have adapted</a:t>
            </a:r>
          </a:p>
          <a:p>
            <a:pPr lvl="1">
              <a:buClrTx/>
            </a:pPr>
            <a:endParaRPr lang="en-US" dirty="0"/>
          </a:p>
          <a:p>
            <a:pPr lvl="1">
              <a:buClrTx/>
            </a:pPr>
            <a:r>
              <a:rPr lang="en-US" dirty="0"/>
              <a:t>Imbalanced rations</a:t>
            </a:r>
          </a:p>
          <a:p>
            <a:pPr lvl="1">
              <a:buClrTx/>
            </a:pPr>
            <a:endParaRPr lang="en-US" dirty="0"/>
          </a:p>
          <a:p>
            <a:pPr lvl="1">
              <a:buClrTx/>
            </a:pPr>
            <a:r>
              <a:rPr lang="en-US" dirty="0"/>
              <a:t>Accidental gluttony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6386" name="Picture 2" descr="Chincoteague Pictures - Photos of Virginia's Chincoteague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38600"/>
            <a:ext cx="3810000" cy="255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7365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Salt Poisoning/ Sodium Toxicity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 </a:t>
            </a:r>
            <a:r>
              <a:rPr lang="en-US" sz="2800" dirty="0"/>
              <a:t>Clinical signs</a:t>
            </a:r>
          </a:p>
          <a:p>
            <a:pPr lvl="1">
              <a:buClrTx/>
            </a:pPr>
            <a:r>
              <a:rPr lang="en-US" dirty="0"/>
              <a:t>Diarrhea</a:t>
            </a:r>
          </a:p>
          <a:p>
            <a:pPr lvl="1">
              <a:buClrTx/>
            </a:pPr>
            <a:r>
              <a:rPr lang="en-US" dirty="0"/>
              <a:t>Ataxia</a:t>
            </a:r>
          </a:p>
          <a:p>
            <a:pPr lvl="1">
              <a:buClrTx/>
            </a:pPr>
            <a:r>
              <a:rPr lang="en-US" dirty="0" err="1"/>
              <a:t>Hyperexcitability</a:t>
            </a:r>
            <a:endParaRPr lang="en-US" dirty="0"/>
          </a:p>
          <a:p>
            <a:pPr lvl="1">
              <a:buClrTx/>
            </a:pPr>
            <a:r>
              <a:rPr lang="en-US" dirty="0"/>
              <a:t>Seizures</a:t>
            </a:r>
          </a:p>
          <a:p>
            <a:pPr lvl="1">
              <a:buClrTx/>
            </a:pPr>
            <a:r>
              <a:rPr lang="en-US" dirty="0"/>
              <a:t>Head pressing</a:t>
            </a:r>
          </a:p>
          <a:p>
            <a:pPr lvl="1">
              <a:buClrTx/>
            </a:pPr>
            <a:r>
              <a:rPr lang="en-US" dirty="0"/>
              <a:t>Constant chewing</a:t>
            </a:r>
          </a:p>
          <a:p>
            <a:pPr lvl="1">
              <a:buClrTx/>
            </a:pPr>
            <a:r>
              <a:rPr lang="en-US" dirty="0"/>
              <a:t>Muscle twitching</a:t>
            </a:r>
          </a:p>
          <a:p>
            <a:pPr lvl="1">
              <a:buClrTx/>
            </a:pPr>
            <a:r>
              <a:rPr lang="en-US" dirty="0"/>
              <a:t>Coma </a:t>
            </a:r>
          </a:p>
          <a:p>
            <a:pPr lvl="1"/>
            <a:r>
              <a:rPr lang="en-US" sz="2600" dirty="0"/>
              <a:t>Death respiratory failure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38" name="Picture 2" descr="https://encrypted-tbn2.gstatic.com/images?q=tbn:ANd9GcSwES4bP4MHKh2qdW9f6iLTg5B2EQBf9jZC7ht-84k8aZitwUwa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397192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7365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Salt Poisoning/ Sodium Toxicity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 </a:t>
            </a:r>
            <a:r>
              <a:rPr lang="en-US" dirty="0" err="1"/>
              <a:t>Pathophysiology</a:t>
            </a:r>
            <a:endParaRPr lang="en-US" dirty="0"/>
          </a:p>
          <a:p>
            <a:pPr lvl="1">
              <a:buClrTx/>
            </a:pPr>
            <a:r>
              <a:rPr lang="en-US" dirty="0"/>
              <a:t>Accumulation of Na ions in CSF, and tissue</a:t>
            </a:r>
          </a:p>
          <a:p>
            <a:pPr lvl="1">
              <a:buClrTx/>
            </a:pPr>
            <a:r>
              <a:rPr lang="en-US" dirty="0"/>
              <a:t>Interferes with sodium transport of cells</a:t>
            </a:r>
          </a:p>
          <a:p>
            <a:pPr lvl="1">
              <a:buClrTx/>
            </a:pPr>
            <a:r>
              <a:rPr lang="en-US" dirty="0"/>
              <a:t>Water engorgement </a:t>
            </a:r>
          </a:p>
          <a:p>
            <a:pPr lvl="1">
              <a:buClrTx/>
            </a:pPr>
            <a:r>
              <a:rPr lang="en-US" dirty="0"/>
              <a:t>Extracellular fluid becomes relatively (CSF)hypotonic </a:t>
            </a:r>
          </a:p>
          <a:p>
            <a:pPr lvl="1">
              <a:buClrTx/>
            </a:pPr>
            <a:r>
              <a:rPr lang="en-US" dirty="0"/>
              <a:t>Water into brain-edema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4" descr="Bligh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910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7365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Salt Poisoning/ Sodium Toxicity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 Clinical  Pathology</a:t>
            </a:r>
          </a:p>
          <a:p>
            <a:pPr lvl="1">
              <a:buClrTx/>
            </a:pPr>
            <a:r>
              <a:rPr lang="en-US" dirty="0" err="1"/>
              <a:t>Hypernatremic</a:t>
            </a:r>
            <a:r>
              <a:rPr lang="en-US" dirty="0"/>
              <a:t>  &gt; 145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pPr lvl="1">
              <a:buClrTx/>
            </a:pPr>
            <a:r>
              <a:rPr lang="en-US" u="sng" dirty="0" err="1"/>
              <a:t>Normonatremic</a:t>
            </a:r>
            <a:r>
              <a:rPr lang="en-US" u="sng" dirty="0"/>
              <a:t> if recently drank water</a:t>
            </a:r>
          </a:p>
          <a:p>
            <a:pPr lvl="1">
              <a:buClrTx/>
            </a:pPr>
            <a:r>
              <a:rPr lang="en-US" dirty="0"/>
              <a:t>CSF :  &gt; 200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pPr lvl="1">
              <a:buClrTx/>
            </a:pPr>
            <a:r>
              <a:rPr lang="en-US" dirty="0"/>
              <a:t>Brain tissue &gt; 1800 ppm</a:t>
            </a:r>
          </a:p>
          <a:p>
            <a:pPr lvl="1">
              <a:buClrTx/>
            </a:pPr>
            <a:endParaRPr lang="en-US" dirty="0"/>
          </a:p>
          <a:p>
            <a:pPr lvl="1">
              <a:buClrTx/>
            </a:pPr>
            <a:r>
              <a:rPr lang="en-US" dirty="0"/>
              <a:t>These tissues can be used for diagnosis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65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286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effectLst/>
              </a:rPr>
              <a:t>Why Livestock Feed–Associated Investigations </a:t>
            </a:r>
            <a:r>
              <a:rPr lang="en-US" sz="3600" b="1" dirty="0"/>
              <a:t>A</a:t>
            </a:r>
            <a:r>
              <a:rPr lang="en-US" sz="3600" b="1" dirty="0">
                <a:effectLst/>
              </a:rPr>
              <a:t>re Intricate?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533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are THREE rations on the farm:</a:t>
            </a:r>
          </a:p>
          <a:p>
            <a:r>
              <a:rPr lang="en-US" dirty="0">
                <a:solidFill>
                  <a:schemeClr val="tx1"/>
                </a:solidFill>
              </a:rPr>
              <a:t>Calculated</a:t>
            </a:r>
          </a:p>
          <a:p>
            <a:r>
              <a:rPr lang="en-US" dirty="0">
                <a:solidFill>
                  <a:schemeClr val="tx1"/>
                </a:solidFill>
              </a:rPr>
              <a:t>Mixed</a:t>
            </a:r>
          </a:p>
          <a:p>
            <a:r>
              <a:rPr lang="en-US" dirty="0">
                <a:solidFill>
                  <a:schemeClr val="tx1"/>
                </a:solidFill>
              </a:rPr>
              <a:t>What the cows eat</a:t>
            </a:r>
          </a:p>
        </p:txBody>
      </p:sp>
      <p:pic>
        <p:nvPicPr>
          <p:cNvPr id="5" name="Picture 4" descr="cows eating at b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067" y="1371600"/>
            <a:ext cx="3793067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6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4800"/>
            <a:ext cx="7295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Variability in forages </a:t>
            </a:r>
            <a:r>
              <a:rPr lang="en-US" sz="3600" b="1" dirty="0"/>
              <a:t>=</a:t>
            </a:r>
            <a:r>
              <a:rPr lang="en-US" sz="3200" dirty="0"/>
              <a:t> Variability in rations</a:t>
            </a:r>
          </a:p>
        </p:txBody>
      </p:sp>
      <p:pic>
        <p:nvPicPr>
          <p:cNvPr id="5" name="Picture 4" descr="Hazle silage p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0" y="951131"/>
            <a:ext cx="3403600" cy="163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DCIM\100Z1285\Bunker sil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70624"/>
            <a:ext cx="3702756" cy="1620176"/>
          </a:xfrm>
          <a:prstGeom prst="rect">
            <a:avLst/>
          </a:prstGeom>
          <a:noFill/>
        </p:spPr>
      </p:pic>
      <p:pic>
        <p:nvPicPr>
          <p:cNvPr id="8" name="Picture 7" descr="IMG-20120818-00013.jpg">
            <a:extLst>
              <a:ext uri="{FF2B5EF4-FFF2-40B4-BE49-F238E27FC236}">
                <a16:creationId xmlns:a16="http://schemas.microsoft.com/office/drawing/2014/main" id="{0EC9E3D7-022D-46C5-B54F-8E7777A1F0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535326"/>
            <a:ext cx="4038600" cy="23254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073B49-4C3B-4BC9-946B-F89AAD3DB6ED}"/>
              </a:ext>
            </a:extLst>
          </p:cNvPr>
          <p:cNvSpPr/>
          <p:nvPr/>
        </p:nvSpPr>
        <p:spPr>
          <a:xfrm>
            <a:off x="381000" y="3059668"/>
            <a:ext cx="19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Total Mixed 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A7B8AE-CEA2-412B-9AA0-5F8CB3C1C08B}"/>
              </a:ext>
            </a:extLst>
          </p:cNvPr>
          <p:cNvSpPr/>
          <p:nvPr/>
        </p:nvSpPr>
        <p:spPr>
          <a:xfrm>
            <a:off x="5715000" y="3244334"/>
            <a:ext cx="154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Cow Casserole</a:t>
            </a:r>
          </a:p>
        </p:txBody>
      </p:sp>
      <p:pic>
        <p:nvPicPr>
          <p:cNvPr id="9" name="Picture 4" descr="Greenhouse barn">
            <a:extLst>
              <a:ext uri="{FF2B5EF4-FFF2-40B4-BE49-F238E27FC236}">
                <a16:creationId xmlns:a16="http://schemas.microsoft.com/office/drawing/2014/main" id="{F361601F-B569-4170-A8DB-4EF04EF04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2013" y="3611526"/>
            <a:ext cx="2717800" cy="232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7179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Toxic Contaminants In Livestock Feed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830763"/>
          </a:xfrm>
        </p:spPr>
        <p:txBody>
          <a:bodyPr>
            <a:normAutofit/>
          </a:bodyPr>
          <a:lstStyle/>
          <a:p>
            <a:r>
              <a:rPr lang="en-US" sz="2400" dirty="0"/>
              <a:t>Loss or treatment costs of the animals</a:t>
            </a:r>
          </a:p>
          <a:p>
            <a:endParaRPr lang="en-US" sz="2400" dirty="0"/>
          </a:p>
          <a:p>
            <a:r>
              <a:rPr lang="en-US" sz="2400" dirty="0"/>
              <a:t>Losses to the farm</a:t>
            </a:r>
          </a:p>
          <a:p>
            <a:endParaRPr lang="en-US" sz="2400" dirty="0"/>
          </a:p>
          <a:p>
            <a:r>
              <a:rPr lang="en-US" sz="2400" dirty="0"/>
              <a:t>Risk to farm families consuming products directly from their farm</a:t>
            </a:r>
          </a:p>
          <a:p>
            <a:pPr lvl="1"/>
            <a:r>
              <a:rPr lang="en-US" sz="2000" dirty="0"/>
              <a:t>Can be a concentrated “dose” in eggs, milk or meat</a:t>
            </a:r>
          </a:p>
          <a:p>
            <a:endParaRPr lang="en-US" sz="2400" dirty="0"/>
          </a:p>
          <a:p>
            <a:r>
              <a:rPr lang="en-US" sz="2400" dirty="0"/>
              <a:t>Also </a:t>
            </a:r>
            <a:r>
              <a:rPr lang="en-US" sz="2400" b="1" dirty="0"/>
              <a:t>THINK PUBLIC HEALTH</a:t>
            </a:r>
            <a:r>
              <a:rPr lang="en-US" sz="2400" dirty="0"/>
              <a:t>!</a:t>
            </a:r>
          </a:p>
          <a:p>
            <a:pPr lvl="1"/>
            <a:r>
              <a:rPr lang="en-US" sz="2000" dirty="0"/>
              <a:t>Greater risk of contamination throughout the human food chain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0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Overall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Although intended as feed additives, they can be toxic!</a:t>
            </a: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Large groups of animals affected should make you think of feed contamination with a  toxic or potentially toxic substance</a:t>
            </a:r>
          </a:p>
          <a:p>
            <a:pPr lvl="1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sz="2800" dirty="0">
                <a:cs typeface="Times New Roman" pitchFamily="18" charset="0"/>
              </a:rPr>
              <a:t>Toxic substances in food animals may result in contaminated products: Meat, milk, eggs</a:t>
            </a:r>
          </a:p>
          <a:p>
            <a:pPr lvl="2">
              <a:spcBef>
                <a:spcPct val="50000"/>
              </a:spcBef>
              <a:buFontTx/>
              <a:buChar char="•"/>
              <a:tabLst>
                <a:tab pos="685800" algn="l"/>
              </a:tabLst>
            </a:pPr>
            <a:r>
              <a:rPr lang="en-US" sz="2000" dirty="0">
                <a:cs typeface="Times New Roman" pitchFamily="18" charset="0"/>
              </a:rPr>
              <a:t>You have an obligation to protect public health</a:t>
            </a:r>
          </a:p>
          <a:p>
            <a:pPr marL="342900" lvl="1" indent="0">
              <a:spcBef>
                <a:spcPct val="50000"/>
              </a:spcBef>
              <a:buNone/>
              <a:tabLst>
                <a:tab pos="685800" algn="l"/>
              </a:tabLst>
            </a:pPr>
            <a:endParaRPr 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6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Food/Feed Additive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35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Definition </a:t>
            </a:r>
          </a:p>
          <a:p>
            <a:r>
              <a:rPr lang="en-US" sz="2400" dirty="0"/>
              <a:t>Food/feed additives</a:t>
            </a:r>
          </a:p>
          <a:p>
            <a:pPr lvl="1"/>
            <a:r>
              <a:rPr lang="en-US" sz="2000" dirty="0"/>
              <a:t>Any substance that directly or indirectly becomes a component of food or that affects a food’s characteristic.</a:t>
            </a:r>
          </a:p>
          <a:p>
            <a:pPr lvl="1"/>
            <a:r>
              <a:rPr lang="en-US" sz="2000" dirty="0"/>
              <a:t>May include grains, milling products, added vitamins, minerals, fats/oils, and other nutritional and energy sources</a:t>
            </a:r>
          </a:p>
          <a:p>
            <a:endParaRPr lang="en-US" sz="2400" dirty="0"/>
          </a:p>
          <a:p>
            <a:r>
              <a:rPr lang="en-US" sz="2400" dirty="0"/>
              <a:t>Pharmaceutical or nutritional substances that are added to processed or stored foods/feeds for various purposes</a:t>
            </a:r>
            <a:endParaRPr lang="en-US" sz="1600" dirty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2" descr="FoodDyePills.jpg">
            <a:extLst>
              <a:ext uri="{FF2B5EF4-FFF2-40B4-BE49-F238E27FC236}">
                <a16:creationId xmlns:a16="http://schemas.microsoft.com/office/drawing/2014/main" id="{A7614ECE-A7D8-4D21-B0B7-EA7ED72175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920600"/>
            <a:ext cx="1676400" cy="120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oodDyePretzels.jpg">
            <a:extLst>
              <a:ext uri="{FF2B5EF4-FFF2-40B4-BE49-F238E27FC236}">
                <a16:creationId xmlns:a16="http://schemas.microsoft.com/office/drawing/2014/main" id="{8AB9F174-7686-4493-8362-DC341DD4E7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92060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7529FC06-C86E-49A3-816D-14B399D3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580" y="5829140"/>
            <a:ext cx="11344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Dyes</a:t>
            </a:r>
          </a:p>
        </p:txBody>
      </p:sp>
    </p:spTree>
    <p:extLst>
      <p:ext uri="{BB962C8B-B14F-4D97-AF65-F5344CB8AC3E}">
        <p14:creationId xmlns:p14="http://schemas.microsoft.com/office/powerpoint/2010/main" val="350185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035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Feed Additives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52963"/>
          </a:xfrm>
        </p:spPr>
        <p:txBody>
          <a:bodyPr>
            <a:normAutofit/>
          </a:bodyPr>
          <a:lstStyle/>
          <a:p>
            <a:pPr>
              <a:buClrTx/>
              <a:buFont typeface="Marlett" pitchFamily="2" charset="2"/>
              <a:buChar char="n"/>
            </a:pPr>
            <a:r>
              <a:rPr lang="en-US" sz="2400" dirty="0"/>
              <a:t>PHARMACEUTICAL OR NUTRITIONAL substances that</a:t>
            </a:r>
          </a:p>
          <a:p>
            <a:pPr lvl="1">
              <a:buFont typeface="Marlett" pitchFamily="2" charset="2"/>
              <a:buChar char="n"/>
            </a:pPr>
            <a:r>
              <a:rPr lang="en-US" sz="2000" dirty="0"/>
              <a:t> ARE NOT natural feedstuffs, </a:t>
            </a:r>
          </a:p>
          <a:p>
            <a:pPr lvl="1">
              <a:buFont typeface="Marlett" pitchFamily="2" charset="2"/>
              <a:buChar char="n"/>
            </a:pPr>
            <a:r>
              <a:rPr lang="en-US" sz="2000" dirty="0"/>
              <a:t>added to made-up or stored feeds for various purposes, </a:t>
            </a:r>
          </a:p>
          <a:p>
            <a:pPr lvl="1">
              <a:buFont typeface="Marlett" pitchFamily="2" charset="2"/>
              <a:buChar char="n"/>
            </a:pPr>
            <a:r>
              <a:rPr lang="en-US" sz="2000" dirty="0"/>
              <a:t>to control infectious diseases or promote health and growth</a:t>
            </a:r>
          </a:p>
          <a:p>
            <a:pPr>
              <a:buClrTx/>
              <a:buFont typeface="Marlett" pitchFamily="2" charset="2"/>
              <a:buChar char="n"/>
            </a:pPr>
            <a:endParaRPr lang="en-US" sz="2400" u="sng" dirty="0"/>
          </a:p>
          <a:p>
            <a:pPr>
              <a:buClrTx/>
              <a:buFont typeface="Marlett" pitchFamily="2" charset="2"/>
              <a:buChar char="n"/>
            </a:pPr>
            <a:r>
              <a:rPr lang="en-US" sz="2400" u="sng" dirty="0"/>
              <a:t>IMPROPER</a:t>
            </a:r>
            <a:r>
              <a:rPr lang="en-US" sz="2400" dirty="0"/>
              <a:t> use may cause:</a:t>
            </a:r>
          </a:p>
          <a:p>
            <a:pPr lvl="1">
              <a:buFont typeface="Marlett" pitchFamily="2" charset="2"/>
              <a:buChar char="n"/>
            </a:pPr>
            <a:r>
              <a:rPr lang="en-US" sz="2000" u="sng" dirty="0"/>
              <a:t>POISONIN</a:t>
            </a:r>
            <a:r>
              <a:rPr lang="en-US" sz="2000" dirty="0"/>
              <a:t>G or </a:t>
            </a:r>
          </a:p>
          <a:p>
            <a:pPr lvl="1">
              <a:buFont typeface="Marlett" pitchFamily="2" charset="2"/>
              <a:buChar char="n"/>
            </a:pPr>
            <a:r>
              <a:rPr lang="en-US" sz="2000" dirty="0"/>
              <a:t>result in undesirable </a:t>
            </a:r>
            <a:r>
              <a:rPr lang="en-US" sz="2000" b="1" u="sng" dirty="0">
                <a:solidFill>
                  <a:srgbClr val="FF0000"/>
                </a:solidFill>
              </a:rPr>
              <a:t>RESIDUES</a:t>
            </a:r>
            <a:r>
              <a:rPr lang="en-US" sz="2000" dirty="0"/>
              <a:t> in food intended for humans</a:t>
            </a:r>
          </a:p>
          <a:p>
            <a:r>
              <a:rPr lang="en-US" sz="2800" u="sng" dirty="0"/>
              <a:t>If you (or someone else) add anything to feed, you must consider animal and public health!!!!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4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534400" cy="685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Examples of Feed Additives In Animal Feeds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Substance</a:t>
            </a:r>
          </a:p>
          <a:p>
            <a:pPr lvl="1"/>
            <a:r>
              <a:rPr lang="en-US" dirty="0"/>
              <a:t>Buffers</a:t>
            </a:r>
          </a:p>
          <a:p>
            <a:pPr lvl="2"/>
            <a:r>
              <a:rPr lang="en-US" dirty="0"/>
              <a:t>NaHCO3, </a:t>
            </a:r>
            <a:r>
              <a:rPr lang="en-US" dirty="0" err="1"/>
              <a:t>MgO</a:t>
            </a:r>
            <a:endParaRPr lang="en-US" baseline="-25000" dirty="0"/>
          </a:p>
          <a:p>
            <a:pPr lvl="1"/>
            <a:r>
              <a:rPr lang="en-US" dirty="0"/>
              <a:t>Yeast/</a:t>
            </a:r>
            <a:r>
              <a:rPr lang="en-US" dirty="0" err="1"/>
              <a:t>Probiotics</a:t>
            </a:r>
            <a:r>
              <a:rPr lang="en-US" dirty="0"/>
              <a:t> Cultures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Minerals</a:t>
            </a:r>
          </a:p>
          <a:p>
            <a:pPr lvl="2"/>
            <a:r>
              <a:rPr lang="en-US" dirty="0"/>
              <a:t>Zn, Se, </a:t>
            </a:r>
          </a:p>
          <a:p>
            <a:pPr lvl="5"/>
            <a:endParaRPr lang="en-US" dirty="0"/>
          </a:p>
          <a:p>
            <a:pPr lvl="1"/>
            <a:r>
              <a:rPr lang="en-US" dirty="0" err="1"/>
              <a:t>Ionophores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Chlortetracycline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Reduce Acidosis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Beneficial “bugs”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Address Deficiencies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Coccidiostat</a:t>
            </a:r>
            <a:r>
              <a:rPr lang="en-US" dirty="0"/>
              <a:t>/ Rumen </a:t>
            </a:r>
            <a:r>
              <a:rPr lang="en-US" dirty="0" err="1"/>
              <a:t>Fxn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Control  Liver Abscess or </a:t>
            </a:r>
          </a:p>
          <a:p>
            <a:pPr lvl="1"/>
            <a:r>
              <a:rPr lang="en-US" dirty="0"/>
              <a:t>Respiratory Disease Risk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19200"/>
            <a:ext cx="7788349" cy="381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Medicated Feed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4898"/>
            <a:ext cx="8229600" cy="475657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Veterinary feed directive (VFD)</a:t>
            </a:r>
          </a:p>
          <a:p>
            <a:pPr lvl="1"/>
            <a:r>
              <a:rPr lang="en-US" sz="2400" dirty="0"/>
              <a:t>An important document if you prescribe antibiotics to be included in feed (but you must consider the same “issues” for use in water)</a:t>
            </a:r>
          </a:p>
          <a:p>
            <a:pPr lvl="1"/>
            <a:r>
              <a:rPr lang="en-US" sz="2400" dirty="0"/>
              <a:t>Describes how medically important antibiotics may be used in feed and water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Medications mentioned in the VFD </a:t>
            </a:r>
            <a:r>
              <a:rPr lang="en-US" sz="2800" u="sng" dirty="0">
                <a:solidFill>
                  <a:srgbClr val="FF0000"/>
                </a:solidFill>
              </a:rPr>
              <a:t>CANNOT</a:t>
            </a:r>
            <a:r>
              <a:rPr lang="en-US" sz="2800" dirty="0">
                <a:solidFill>
                  <a:srgbClr val="FF0000"/>
                </a:solidFill>
              </a:rPr>
              <a:t> be used extra label (ELDU; extra label drug use)</a:t>
            </a:r>
          </a:p>
          <a:p>
            <a:r>
              <a:rPr lang="en-US" sz="2800" dirty="0"/>
              <a:t>As of January 2017 all use of medically important antibiotics for production purposed (growth promotion) was prohibited</a:t>
            </a:r>
          </a:p>
          <a:p>
            <a:pPr lvl="1"/>
            <a:r>
              <a:rPr lang="en-US" sz="2400" dirty="0"/>
              <a:t>Does not include </a:t>
            </a:r>
            <a:r>
              <a:rPr lang="en-US" sz="2400" dirty="0" err="1"/>
              <a:t>ionophores</a:t>
            </a:r>
            <a:r>
              <a:rPr lang="en-US" sz="2400" dirty="0"/>
              <a:t> (later)</a:t>
            </a:r>
          </a:p>
          <a:p>
            <a:pPr lvl="1"/>
            <a:r>
              <a:rPr lang="en-US" sz="2400" dirty="0"/>
              <a:t>All water medications become prescription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2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56" y="609600"/>
            <a:ext cx="8229600" cy="691116"/>
          </a:xfrm>
        </p:spPr>
        <p:txBody>
          <a:bodyPr>
            <a:normAutofit/>
          </a:bodyPr>
          <a:lstStyle/>
          <a:p>
            <a:r>
              <a:rPr lang="en-US" sz="4000" dirty="0"/>
              <a:t>AMDUCA </a:t>
            </a:r>
            <a:r>
              <a:rPr lang="en-US" sz="2400" dirty="0"/>
              <a:t>Animal Medical Drug Use Clarification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297363"/>
          </a:xfrm>
        </p:spPr>
        <p:txBody>
          <a:bodyPr>
            <a:normAutofit/>
          </a:bodyPr>
          <a:lstStyle/>
          <a:p>
            <a:r>
              <a:rPr lang="en-US" sz="2800" dirty="0"/>
              <a:t>About </a:t>
            </a:r>
            <a:r>
              <a:rPr lang="en-US" sz="2800" dirty="0" err="1"/>
              <a:t>Extralabel</a:t>
            </a:r>
            <a:r>
              <a:rPr lang="en-US" sz="2800" dirty="0"/>
              <a:t> Drug Use (ELDU) in animals</a:t>
            </a:r>
          </a:p>
          <a:p>
            <a:r>
              <a:rPr lang="en-US" sz="2800" dirty="0"/>
              <a:t>ELDU only by vets</a:t>
            </a:r>
          </a:p>
          <a:p>
            <a:r>
              <a:rPr lang="en-US" sz="2800" dirty="0"/>
              <a:t>ELDU only for FDA approved human and animal drugs</a:t>
            </a:r>
          </a:p>
          <a:p>
            <a:r>
              <a:rPr lang="en-US" sz="2800" dirty="0"/>
              <a:t>A valid VCPR (veterinarian-client-patient-relationship)</a:t>
            </a:r>
          </a:p>
          <a:p>
            <a:r>
              <a:rPr lang="en-US" sz="2800" dirty="0"/>
              <a:t>ELDU:</a:t>
            </a:r>
          </a:p>
          <a:p>
            <a:pPr lvl="1"/>
            <a:r>
              <a:rPr lang="en-US" sz="2400" dirty="0"/>
              <a:t>Only for therapeutic use (not production)</a:t>
            </a:r>
          </a:p>
          <a:p>
            <a:pPr lvl="1"/>
            <a:r>
              <a:rPr lang="en-US" sz="2400" b="1" u="sng" dirty="0">
                <a:solidFill>
                  <a:srgbClr val="FF0000"/>
                </a:solidFill>
              </a:rPr>
              <a:t>ELDU in feed is prohibited</a:t>
            </a:r>
            <a:r>
              <a:rPr lang="en-US" sz="2400" dirty="0"/>
              <a:t>!</a:t>
            </a:r>
          </a:p>
          <a:p>
            <a:pPr lvl="1"/>
            <a:r>
              <a:rPr lang="en-US" sz="2400" dirty="0"/>
              <a:t>Prohibited if it results in </a:t>
            </a:r>
            <a:r>
              <a:rPr lang="en-US" sz="2400" dirty="0" err="1"/>
              <a:t>violative</a:t>
            </a:r>
            <a:r>
              <a:rPr lang="en-US" sz="2400" dirty="0"/>
              <a:t> food residues (any residue)</a:t>
            </a:r>
          </a:p>
          <a:p>
            <a:pPr lvl="1"/>
            <a:r>
              <a:rPr lang="en-US" sz="2400" dirty="0"/>
              <a:t>Specific prohibited drugs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MSU thinner spear_gree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53163"/>
            <a:ext cx="8229600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59892" y="2895600"/>
            <a:ext cx="46242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Toxicology Cases Involving </a:t>
            </a:r>
          </a:p>
          <a:p>
            <a:pPr algn="ctr"/>
            <a:r>
              <a:rPr lang="en-US" sz="3200" dirty="0"/>
              <a:t>Feed &amp; Feed Additives</a:t>
            </a:r>
          </a:p>
          <a:p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931D-9DB9-4A0C-97C0-73C2319B52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7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305800" cy="10668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/>
              </a:rPr>
              <a:t>“Three rations” on any (dairy) farm</a:t>
            </a:r>
            <a:br>
              <a:rPr lang="en-US" sz="3600" dirty="0">
                <a:effectLst/>
              </a:rPr>
            </a:br>
            <a:r>
              <a:rPr lang="en-US" sz="3600" dirty="0"/>
              <a:t>Actually, three potential rations for any animal</a:t>
            </a:r>
            <a:endParaRPr lang="en-US" sz="36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533" y="47244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Calculated (on paper)</a:t>
            </a:r>
          </a:p>
          <a:p>
            <a:r>
              <a:rPr lang="en-US" dirty="0">
                <a:solidFill>
                  <a:schemeClr val="tx1"/>
                </a:solidFill>
              </a:rPr>
              <a:t>Mixed (In the feed)</a:t>
            </a:r>
          </a:p>
          <a:p>
            <a:r>
              <a:rPr lang="en-US" dirty="0">
                <a:solidFill>
                  <a:schemeClr val="tx1"/>
                </a:solidFill>
              </a:rPr>
              <a:t>What the animals eat (sorting)</a:t>
            </a:r>
          </a:p>
        </p:txBody>
      </p:sp>
      <p:pic>
        <p:nvPicPr>
          <p:cNvPr id="5" name="Picture 4" descr="cows eating at b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793067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3737</TotalTime>
  <Words>1394</Words>
  <Application>Microsoft Office PowerPoint</Application>
  <PresentationFormat>On-screen Show (4:3)</PresentationFormat>
  <Paragraphs>273</Paragraphs>
  <Slides>29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Marlett</vt:lpstr>
      <vt:lpstr>Monotype Sorts</vt:lpstr>
      <vt:lpstr>Wingdings</vt:lpstr>
      <vt:lpstr>Office Theme</vt:lpstr>
      <vt:lpstr>PowerPoint Presentation</vt:lpstr>
      <vt:lpstr>Objectives</vt:lpstr>
      <vt:lpstr>Food/Feed Additive</vt:lpstr>
      <vt:lpstr>Feed Additives</vt:lpstr>
      <vt:lpstr>Examples of Feed Additives In Animal Feeds</vt:lpstr>
      <vt:lpstr>Medicated Feed Applications</vt:lpstr>
      <vt:lpstr>AMDUCA Animal Medical Drug Use Clarification Act</vt:lpstr>
      <vt:lpstr>PowerPoint Presentation</vt:lpstr>
      <vt:lpstr>“Three rations” on any (dairy) farm Actually, three potential rations for any animal</vt:lpstr>
      <vt:lpstr>Approved Animal In-Feed Medications</vt:lpstr>
      <vt:lpstr>Monensin (Rumensin®)</vt:lpstr>
      <vt:lpstr>Antimicrobial Activity of Ionophores</vt:lpstr>
      <vt:lpstr>Activity of Ionophores (cont.)</vt:lpstr>
      <vt:lpstr>Ionophore Influences on Metabolic Disease</vt:lpstr>
      <vt:lpstr>Antimicrobial and Drug Residue Profile For Ionophores/Monensin</vt:lpstr>
      <vt:lpstr>Ionophores Action on Protozoa</vt:lpstr>
      <vt:lpstr>It seems so safe….toxicity?</vt:lpstr>
      <vt:lpstr>Species Sensitivity for Ionophores LD50</vt:lpstr>
      <vt:lpstr>General Signs of Ionophore Toxicity</vt:lpstr>
      <vt:lpstr>Diagnostics for Ionophore Toxicity</vt:lpstr>
      <vt:lpstr>Treatment for Ionophore Toxicity</vt:lpstr>
      <vt:lpstr>Salt Poisoning/ Sodium Toxicity</vt:lpstr>
      <vt:lpstr>Salt Poisoning/ Sodium Toxicity</vt:lpstr>
      <vt:lpstr>Salt Poisoning/ Sodium Toxicity</vt:lpstr>
      <vt:lpstr>Salt Poisoning/ Sodium Toxicity</vt:lpstr>
      <vt:lpstr>Why Livestock Feed–Associated Investigations Are Intricate?</vt:lpstr>
      <vt:lpstr>PowerPoint Presentation</vt:lpstr>
      <vt:lpstr>Toxic Contaminants In Livestock Feed </vt:lpstr>
      <vt:lpstr>Overall Conclusions</vt:lpstr>
    </vt:vector>
  </TitlesOfParts>
  <Company>CVM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College of Vet Med</dc:creator>
  <cp:lastModifiedBy>Takele B Tufa</cp:lastModifiedBy>
  <cp:revision>325</cp:revision>
  <cp:lastPrinted>2015-10-09T19:10:13Z</cp:lastPrinted>
  <dcterms:created xsi:type="dcterms:W3CDTF">2012-10-18T20:07:07Z</dcterms:created>
  <dcterms:modified xsi:type="dcterms:W3CDTF">2020-04-26T21:21:06Z</dcterms:modified>
</cp:coreProperties>
</file>