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1"/>
  </p:sldMasterIdLst>
  <p:notesMasterIdLst>
    <p:notesMasterId r:id="rId45"/>
  </p:notesMasterIdLst>
  <p:handoutMasterIdLst>
    <p:handoutMasterId r:id="rId46"/>
  </p:handoutMasterIdLst>
  <p:sldIdLst>
    <p:sldId id="334" r:id="rId2"/>
    <p:sldId id="432" r:id="rId3"/>
    <p:sldId id="423" r:id="rId4"/>
    <p:sldId id="422" r:id="rId5"/>
    <p:sldId id="424" r:id="rId6"/>
    <p:sldId id="425" r:id="rId7"/>
    <p:sldId id="426" r:id="rId8"/>
    <p:sldId id="427" r:id="rId9"/>
    <p:sldId id="428" r:id="rId10"/>
    <p:sldId id="429" r:id="rId11"/>
    <p:sldId id="430" r:id="rId12"/>
    <p:sldId id="352" r:id="rId13"/>
    <p:sldId id="353" r:id="rId14"/>
    <p:sldId id="354" r:id="rId15"/>
    <p:sldId id="357" r:id="rId16"/>
    <p:sldId id="359" r:id="rId17"/>
    <p:sldId id="360" r:id="rId18"/>
    <p:sldId id="362" r:id="rId19"/>
    <p:sldId id="365" r:id="rId20"/>
    <p:sldId id="368" r:id="rId21"/>
    <p:sldId id="372" r:id="rId22"/>
    <p:sldId id="431" r:id="rId23"/>
    <p:sldId id="337" r:id="rId24"/>
    <p:sldId id="339" r:id="rId25"/>
    <p:sldId id="341" r:id="rId26"/>
    <p:sldId id="343" r:id="rId27"/>
    <p:sldId id="345" r:id="rId28"/>
    <p:sldId id="351" r:id="rId29"/>
    <p:sldId id="375" r:id="rId30"/>
    <p:sldId id="376" r:id="rId31"/>
    <p:sldId id="378" r:id="rId32"/>
    <p:sldId id="383" r:id="rId33"/>
    <p:sldId id="387" r:id="rId34"/>
    <p:sldId id="389" r:id="rId35"/>
    <p:sldId id="391" r:id="rId36"/>
    <p:sldId id="394" r:id="rId37"/>
    <p:sldId id="395" r:id="rId38"/>
    <p:sldId id="397" r:id="rId39"/>
    <p:sldId id="398" r:id="rId40"/>
    <p:sldId id="400" r:id="rId41"/>
    <p:sldId id="418" r:id="rId42"/>
    <p:sldId id="416" r:id="rId43"/>
    <p:sldId id="332" r:id="rId44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0" autoAdjust="0"/>
    <p:restoredTop sz="98315" autoAdjust="0"/>
  </p:normalViewPr>
  <p:slideViewPr>
    <p:cSldViewPr>
      <p:cViewPr varScale="1">
        <p:scale>
          <a:sx n="77" d="100"/>
          <a:sy n="77" d="100"/>
        </p:scale>
        <p:origin x="161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762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A25534CF-F22F-4E0C-801A-22EA738A891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A63D415B-5F2D-4107-AB87-EE35AE2CB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80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7CD1BD30-8E80-4FB0-85EF-3491579B0EA5}" type="datetimeFigureOut">
              <a:rPr lang="en-US" smtClean="0"/>
              <a:pPr/>
              <a:t>4/27/2020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2" tIns="46587" rIns="93172" bIns="4658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BF396DC0-DD1A-4BFC-9873-60500B8B6C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23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CAE4D1-9A72-451D-B447-D9224FD5A8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3B7B48-A71F-49CA-8901-401CE2EE165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95EB0382-598C-4DD6-A8CF-943E7659FD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6CBF62A-9EC0-4AF1-8F2B-3A5410633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1251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11593F-935F-46AE-98A7-999E8B936E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0AB788-99CF-449D-8637-F5B0FFE30A1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87778" name="Rectangle 2">
            <a:extLst>
              <a:ext uri="{FF2B5EF4-FFF2-40B4-BE49-F238E27FC236}">
                <a16:creationId xmlns:a16="http://schemas.microsoft.com/office/drawing/2014/main" id="{931378A1-7618-46D5-BCE4-FF2B55D0CF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>
            <a:extLst>
              <a:ext uri="{FF2B5EF4-FFF2-40B4-BE49-F238E27FC236}">
                <a16:creationId xmlns:a16="http://schemas.microsoft.com/office/drawing/2014/main" id="{653B04DB-D0ED-425C-8022-80DF99A15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514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184907-2BA4-4B4D-83CB-29211C591F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1BBB77-FC52-4287-95D9-152213F96E3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93922" name="Rectangle 2">
            <a:extLst>
              <a:ext uri="{FF2B5EF4-FFF2-40B4-BE49-F238E27FC236}">
                <a16:creationId xmlns:a16="http://schemas.microsoft.com/office/drawing/2014/main" id="{9FDBE054-E766-4E1E-8EB1-F280AF7A4D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>
            <a:extLst>
              <a:ext uri="{FF2B5EF4-FFF2-40B4-BE49-F238E27FC236}">
                <a16:creationId xmlns:a16="http://schemas.microsoft.com/office/drawing/2014/main" id="{AFDAFF59-705C-479C-B9A1-AEB12E7A7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8195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D321B4-01FA-4208-974E-7C30A6B8ED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DEEE0C-393D-4115-9B8A-535C33C029E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49922" name="Rectangle 2">
            <a:extLst>
              <a:ext uri="{FF2B5EF4-FFF2-40B4-BE49-F238E27FC236}">
                <a16:creationId xmlns:a16="http://schemas.microsoft.com/office/drawing/2014/main" id="{7EAD0AD4-D78F-4C2E-9A49-26B101E04D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23" name="Rectangle 3">
            <a:extLst>
              <a:ext uri="{FF2B5EF4-FFF2-40B4-BE49-F238E27FC236}">
                <a16:creationId xmlns:a16="http://schemas.microsoft.com/office/drawing/2014/main" id="{F6AC8E3F-D727-4541-86D7-37BD7E3C78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100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5D74CBB-D29C-4984-B328-AEB1CABCBA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40E2A-8BC6-4379-8276-597A9FAC55E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54018" name="Rectangle 2">
            <a:extLst>
              <a:ext uri="{FF2B5EF4-FFF2-40B4-BE49-F238E27FC236}">
                <a16:creationId xmlns:a16="http://schemas.microsoft.com/office/drawing/2014/main" id="{BF16184B-4DAF-4E23-8E71-9AE2F9B5C3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4019" name="Rectangle 3">
            <a:extLst>
              <a:ext uri="{FF2B5EF4-FFF2-40B4-BE49-F238E27FC236}">
                <a16:creationId xmlns:a16="http://schemas.microsoft.com/office/drawing/2014/main" id="{D3BBD073-73AC-4250-BE22-017CCC65D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78537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282A3A-9C7F-425D-A22B-7C31B7C27B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F505E0-3B9C-4189-957D-11F9C4B9E46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856066" name="Rectangle 2">
            <a:extLst>
              <a:ext uri="{FF2B5EF4-FFF2-40B4-BE49-F238E27FC236}">
                <a16:creationId xmlns:a16="http://schemas.microsoft.com/office/drawing/2014/main" id="{B4BD6208-21EE-48C7-96DA-AFFE355612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6067" name="Rectangle 3">
            <a:extLst>
              <a:ext uri="{FF2B5EF4-FFF2-40B4-BE49-F238E27FC236}">
                <a16:creationId xmlns:a16="http://schemas.microsoft.com/office/drawing/2014/main" id="{1FDDA0CB-F6A7-4731-8135-85E4C4F89E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07507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65F51C-CFF1-4CA0-994E-0D15B26826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9543D-15B7-449E-AFE6-AE00DDCC3B8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860162" name="Rectangle 2">
            <a:extLst>
              <a:ext uri="{FF2B5EF4-FFF2-40B4-BE49-F238E27FC236}">
                <a16:creationId xmlns:a16="http://schemas.microsoft.com/office/drawing/2014/main" id="{B7E185E9-E28E-422A-8921-CA865C2125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63" name="Rectangle 3">
            <a:extLst>
              <a:ext uri="{FF2B5EF4-FFF2-40B4-BE49-F238E27FC236}">
                <a16:creationId xmlns:a16="http://schemas.microsoft.com/office/drawing/2014/main" id="{BF6D976A-D382-494D-ABB8-BE5351936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87648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3A2C3B-912B-4B55-8288-FF57DDC0A8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B932DF-99B2-4A3A-8B22-0DD3015ECF6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866306" name="Rectangle 2">
            <a:extLst>
              <a:ext uri="{FF2B5EF4-FFF2-40B4-BE49-F238E27FC236}">
                <a16:creationId xmlns:a16="http://schemas.microsoft.com/office/drawing/2014/main" id="{8245DE27-F078-4080-BEE6-9A94092CB2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6307" name="Rectangle 3">
            <a:extLst>
              <a:ext uri="{FF2B5EF4-FFF2-40B4-BE49-F238E27FC236}">
                <a16:creationId xmlns:a16="http://schemas.microsoft.com/office/drawing/2014/main" id="{79EBB5D4-E9AD-4E04-83E7-24F5BF75C1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618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3863B8-80DF-409A-B7E1-3508FDBF01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903F48-DA54-4172-8261-A25B0EF1A4C4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889858" name="Rectangle 2">
            <a:extLst>
              <a:ext uri="{FF2B5EF4-FFF2-40B4-BE49-F238E27FC236}">
                <a16:creationId xmlns:a16="http://schemas.microsoft.com/office/drawing/2014/main" id="{6068DB81-5E2F-44E8-A59C-1BDB647CBA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9859" name="Rectangle 3">
            <a:extLst>
              <a:ext uri="{FF2B5EF4-FFF2-40B4-BE49-F238E27FC236}">
                <a16:creationId xmlns:a16="http://schemas.microsoft.com/office/drawing/2014/main" id="{A15BE236-FB69-4F53-A08C-8186D9902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49850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A56E06-2C23-4969-A927-0172118E65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214EB6-7983-4275-B319-DF84F1723F3E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898050" name="Rectangle 2">
            <a:extLst>
              <a:ext uri="{FF2B5EF4-FFF2-40B4-BE49-F238E27FC236}">
                <a16:creationId xmlns:a16="http://schemas.microsoft.com/office/drawing/2014/main" id="{1F335811-55C4-4307-842E-4E9F1F2EDF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8051" name="Rectangle 3">
            <a:extLst>
              <a:ext uri="{FF2B5EF4-FFF2-40B4-BE49-F238E27FC236}">
                <a16:creationId xmlns:a16="http://schemas.microsoft.com/office/drawing/2014/main" id="{44198560-B375-4CE5-864B-D2B603BBB4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97779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A713D6-2AEC-44CE-91E2-615BCE762F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10A5F3-5F12-4F3A-8688-B1ECC93A39B0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868354" name="Rectangle 2">
            <a:extLst>
              <a:ext uri="{FF2B5EF4-FFF2-40B4-BE49-F238E27FC236}">
                <a16:creationId xmlns:a16="http://schemas.microsoft.com/office/drawing/2014/main" id="{9CB690DA-D3AA-43F5-9358-3CE34D568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>
            <a:extLst>
              <a:ext uri="{FF2B5EF4-FFF2-40B4-BE49-F238E27FC236}">
                <a16:creationId xmlns:a16="http://schemas.microsoft.com/office/drawing/2014/main" id="{5218C2F4-9295-40AA-8D46-799817AB1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6130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6F5051-FEA5-4C7D-9C67-47EE86E182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7F5876-D9DD-4316-B529-B8534B7EC03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90342D7D-CFE0-46F8-ACC2-10B39AE62D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7616ACD-D994-4566-8849-B791902FE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9461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C43943-A02B-47EE-9AF0-84A2724729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2AF2B-D503-4437-B8B1-A8D6F70469D8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415746" name="Rectangle 2">
            <a:extLst>
              <a:ext uri="{FF2B5EF4-FFF2-40B4-BE49-F238E27FC236}">
                <a16:creationId xmlns:a16="http://schemas.microsoft.com/office/drawing/2014/main" id="{C458C9D4-2537-4FCA-8519-6D2A06E595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5747" name="Rectangle 3">
            <a:extLst>
              <a:ext uri="{FF2B5EF4-FFF2-40B4-BE49-F238E27FC236}">
                <a16:creationId xmlns:a16="http://schemas.microsoft.com/office/drawing/2014/main" id="{C33E97D5-B5FB-4D1E-BFD1-9E58D3716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87284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9FD2DD-2A3B-4931-A96D-8B22F0DC3D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F7050-1469-47CF-B112-A507EC429E42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873474" name="Rectangle 2">
            <a:extLst>
              <a:ext uri="{FF2B5EF4-FFF2-40B4-BE49-F238E27FC236}">
                <a16:creationId xmlns:a16="http://schemas.microsoft.com/office/drawing/2014/main" id="{F58BEFE3-6E6B-4DFA-9F7B-527D837043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>
            <a:extLst>
              <a:ext uri="{FF2B5EF4-FFF2-40B4-BE49-F238E27FC236}">
                <a16:creationId xmlns:a16="http://schemas.microsoft.com/office/drawing/2014/main" id="{3AB41F84-A72F-407F-A532-11DC183633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63106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F3EE77-E8C0-4936-BA27-A1487086D0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25AC52-B12E-4357-BD10-DC3968DF9DA8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877570" name="Rectangle 2">
            <a:extLst>
              <a:ext uri="{FF2B5EF4-FFF2-40B4-BE49-F238E27FC236}">
                <a16:creationId xmlns:a16="http://schemas.microsoft.com/office/drawing/2014/main" id="{8DE9F05F-921C-42DD-ACC3-602A5CD0B6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>
            <a:extLst>
              <a:ext uri="{FF2B5EF4-FFF2-40B4-BE49-F238E27FC236}">
                <a16:creationId xmlns:a16="http://schemas.microsoft.com/office/drawing/2014/main" id="{1F2DAD5F-3C51-4839-8CB8-6CA0B3703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35193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AE1CBDA-2C19-4EB8-A438-4A4CB94C46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48A4E9-45D0-4776-9186-A1131A2F8BAA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879618" name="Rectangle 2">
            <a:extLst>
              <a:ext uri="{FF2B5EF4-FFF2-40B4-BE49-F238E27FC236}">
                <a16:creationId xmlns:a16="http://schemas.microsoft.com/office/drawing/2014/main" id="{0A104485-8EB9-4BE7-8A27-0F600D6380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>
            <a:extLst>
              <a:ext uri="{FF2B5EF4-FFF2-40B4-BE49-F238E27FC236}">
                <a16:creationId xmlns:a16="http://schemas.microsoft.com/office/drawing/2014/main" id="{3FF7BD8D-D01B-46D6-BEBA-2857149C7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54573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859FC6-F230-4E0E-9271-83401A183E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4E7704-F938-45BB-8B0A-06C51B041070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883714" name="Rectangle 2">
            <a:extLst>
              <a:ext uri="{FF2B5EF4-FFF2-40B4-BE49-F238E27FC236}">
                <a16:creationId xmlns:a16="http://schemas.microsoft.com/office/drawing/2014/main" id="{6248934B-DCFC-4480-A44B-615CA21FE1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3715" name="Rectangle 3">
            <a:extLst>
              <a:ext uri="{FF2B5EF4-FFF2-40B4-BE49-F238E27FC236}">
                <a16:creationId xmlns:a16="http://schemas.microsoft.com/office/drawing/2014/main" id="{7E839AA0-0F94-4568-B6B4-505E218509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09620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A71429-3C16-4859-9808-BC6A33D406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9FE0AC-E354-4720-AF2D-B4553D808454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904194" name="Rectangle 2">
            <a:extLst>
              <a:ext uri="{FF2B5EF4-FFF2-40B4-BE49-F238E27FC236}">
                <a16:creationId xmlns:a16="http://schemas.microsoft.com/office/drawing/2014/main" id="{F62D699A-0035-402E-948A-6EE3A5FFE2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4195" name="Rectangle 3">
            <a:extLst>
              <a:ext uri="{FF2B5EF4-FFF2-40B4-BE49-F238E27FC236}">
                <a16:creationId xmlns:a16="http://schemas.microsoft.com/office/drawing/2014/main" id="{D3273694-CCD0-4E6D-9CC3-75CA4F778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24065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9C7FB9-E716-43B0-9B57-8FA59D4D5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9D8C8-7F49-4232-8DDB-B3A253F56795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906242" name="Rectangle 2">
            <a:extLst>
              <a:ext uri="{FF2B5EF4-FFF2-40B4-BE49-F238E27FC236}">
                <a16:creationId xmlns:a16="http://schemas.microsoft.com/office/drawing/2014/main" id="{2D1B5098-E5DA-4EAB-9113-FF4CE683FA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6243" name="Rectangle 3">
            <a:extLst>
              <a:ext uri="{FF2B5EF4-FFF2-40B4-BE49-F238E27FC236}">
                <a16:creationId xmlns:a16="http://schemas.microsoft.com/office/drawing/2014/main" id="{5114A6A3-ACCA-4849-810E-3470DB736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54244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566899-5BFB-4DC1-BB52-FE752A185C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531BCB-FB28-4C5E-8728-F573D37FED34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910338" name="Rectangle 2">
            <a:extLst>
              <a:ext uri="{FF2B5EF4-FFF2-40B4-BE49-F238E27FC236}">
                <a16:creationId xmlns:a16="http://schemas.microsoft.com/office/drawing/2014/main" id="{261B9F39-D18E-438D-A747-67D0000B1F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>
            <a:extLst>
              <a:ext uri="{FF2B5EF4-FFF2-40B4-BE49-F238E27FC236}">
                <a16:creationId xmlns:a16="http://schemas.microsoft.com/office/drawing/2014/main" id="{F7999E1E-B7FD-488B-92E2-0BA1684D05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70550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D911C2-C3DE-49C1-92C6-9A1BB19A5A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EFE48-F6C8-4056-B713-AE500B2238C2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920578" name="Rectangle 2">
            <a:extLst>
              <a:ext uri="{FF2B5EF4-FFF2-40B4-BE49-F238E27FC236}">
                <a16:creationId xmlns:a16="http://schemas.microsoft.com/office/drawing/2014/main" id="{C236D8C5-A4A4-4895-A435-F35FA5B33B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0579" name="Rectangle 3">
            <a:extLst>
              <a:ext uri="{FF2B5EF4-FFF2-40B4-BE49-F238E27FC236}">
                <a16:creationId xmlns:a16="http://schemas.microsoft.com/office/drawing/2014/main" id="{FE313F51-6EB5-48BD-99B9-DC0365793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608122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2366AE-8D00-4813-8AC9-A7E9F44261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C9FA96-EAD8-444A-A742-A17E441B87F9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928770" name="Rectangle 2">
            <a:extLst>
              <a:ext uri="{FF2B5EF4-FFF2-40B4-BE49-F238E27FC236}">
                <a16:creationId xmlns:a16="http://schemas.microsoft.com/office/drawing/2014/main" id="{B93E6E67-7D43-4E80-84B1-1A990F7892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>
            <a:extLst>
              <a:ext uri="{FF2B5EF4-FFF2-40B4-BE49-F238E27FC236}">
                <a16:creationId xmlns:a16="http://schemas.microsoft.com/office/drawing/2014/main" id="{90E9C194-32DB-42F0-9810-6CDDDD845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1962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BB97A9-58AB-4188-A7C0-EA3D7FFCBE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2C7454-6024-41A2-B773-F1C8035109A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728E1CD8-A513-490E-9F77-51755E725B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5C9DF9C-83CC-46E1-9DFF-A7FD3E8664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6563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8FE1C2-8690-4970-9512-12772AB1BA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4C058-8D10-4E16-A662-86702014F5E9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932866" name="Rectangle 2">
            <a:extLst>
              <a:ext uri="{FF2B5EF4-FFF2-40B4-BE49-F238E27FC236}">
                <a16:creationId xmlns:a16="http://schemas.microsoft.com/office/drawing/2014/main" id="{49E98435-172F-405C-85D8-C33381FF04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>
            <a:extLst>
              <a:ext uri="{FF2B5EF4-FFF2-40B4-BE49-F238E27FC236}">
                <a16:creationId xmlns:a16="http://schemas.microsoft.com/office/drawing/2014/main" id="{A518487E-37CA-4795-AA91-614F355E0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88759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B507B3-6646-4E2D-94A0-26552A137F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818A6-7953-490C-AD51-669C61488D32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936962" name="Rectangle 2">
            <a:extLst>
              <a:ext uri="{FF2B5EF4-FFF2-40B4-BE49-F238E27FC236}">
                <a16:creationId xmlns:a16="http://schemas.microsoft.com/office/drawing/2014/main" id="{C4F81660-B04A-4964-A065-37367DEFB6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>
            <a:extLst>
              <a:ext uri="{FF2B5EF4-FFF2-40B4-BE49-F238E27FC236}">
                <a16:creationId xmlns:a16="http://schemas.microsoft.com/office/drawing/2014/main" id="{313476C2-5D3F-4DE5-BB84-83AD6A356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93440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A39F75-7FBD-4B80-844F-7A0E89B345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1F78EE-7411-4436-BA80-244A7D607F77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959490" name="Rectangle 2">
            <a:extLst>
              <a:ext uri="{FF2B5EF4-FFF2-40B4-BE49-F238E27FC236}">
                <a16:creationId xmlns:a16="http://schemas.microsoft.com/office/drawing/2014/main" id="{31B88AD2-B536-42C4-A3DA-56ABB0B24D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>
            <a:extLst>
              <a:ext uri="{FF2B5EF4-FFF2-40B4-BE49-F238E27FC236}">
                <a16:creationId xmlns:a16="http://schemas.microsoft.com/office/drawing/2014/main" id="{40F18515-7563-4810-81A5-CDDBEA06F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49010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E5F8B7-FE18-4F52-BF24-9A3D8B80E5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27DC0A-169F-4461-9FCF-EA1AA35522F7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961538" name="Rectangle 2">
            <a:extLst>
              <a:ext uri="{FF2B5EF4-FFF2-40B4-BE49-F238E27FC236}">
                <a16:creationId xmlns:a16="http://schemas.microsoft.com/office/drawing/2014/main" id="{B9671695-B1C0-45D5-9628-FE77362A7C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1539" name="Rectangle 3">
            <a:extLst>
              <a:ext uri="{FF2B5EF4-FFF2-40B4-BE49-F238E27FC236}">
                <a16:creationId xmlns:a16="http://schemas.microsoft.com/office/drawing/2014/main" id="{C024117B-98C1-494A-B2EE-E01E1FB70D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308579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250982-6E04-47EF-B64D-28FE9953FA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AAFA10-9702-4EF1-A064-0576A949D424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967682" name="Rectangle 2">
            <a:extLst>
              <a:ext uri="{FF2B5EF4-FFF2-40B4-BE49-F238E27FC236}">
                <a16:creationId xmlns:a16="http://schemas.microsoft.com/office/drawing/2014/main" id="{A8941B62-B88C-4EE9-9F53-8B5124C881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7683" name="Rectangle 3">
            <a:extLst>
              <a:ext uri="{FF2B5EF4-FFF2-40B4-BE49-F238E27FC236}">
                <a16:creationId xmlns:a16="http://schemas.microsoft.com/office/drawing/2014/main" id="{300A749B-7783-4EE2-A24B-3D23F8848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71351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084C5D-28E8-400A-89CE-1517E73222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7CBC5F-5EF9-435C-A8A0-FAE9239F00A7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969730" name="Rectangle 2">
            <a:extLst>
              <a:ext uri="{FF2B5EF4-FFF2-40B4-BE49-F238E27FC236}">
                <a16:creationId xmlns:a16="http://schemas.microsoft.com/office/drawing/2014/main" id="{4AC1E533-DE8A-4C70-895E-74C1D9830C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9731" name="Rectangle 3">
            <a:extLst>
              <a:ext uri="{FF2B5EF4-FFF2-40B4-BE49-F238E27FC236}">
                <a16:creationId xmlns:a16="http://schemas.microsoft.com/office/drawing/2014/main" id="{75554EE8-141B-464D-A1DC-5CB485D898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54246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74DB4F-C1D0-4DA7-86B1-F0D2143593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57CBEE-DED2-45D6-AAE0-89538BA27EFA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973826" name="Rectangle 2">
            <a:extLst>
              <a:ext uri="{FF2B5EF4-FFF2-40B4-BE49-F238E27FC236}">
                <a16:creationId xmlns:a16="http://schemas.microsoft.com/office/drawing/2014/main" id="{2294EEA5-E3DA-4BAE-AE2F-E7AB238F29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3827" name="Rectangle 3">
            <a:extLst>
              <a:ext uri="{FF2B5EF4-FFF2-40B4-BE49-F238E27FC236}">
                <a16:creationId xmlns:a16="http://schemas.microsoft.com/office/drawing/2014/main" id="{AFEAF8A3-DD50-42D8-9DD8-F65CE7A2D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205683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3A5AAA-C7FD-43FD-9FA9-7FE63CF4049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27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820E15-A478-4F41-9359-80ACE0318C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9D75A-A579-4383-82F1-3A943675F16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88378224-0EB4-43A9-AD38-4B703AC4B2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6D17705-2BE2-43DB-B665-4E618DF8F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862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8788469-9DD0-470F-90DB-667FCF2916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14912-C452-493C-A45A-C22FFC47E32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D3E50A36-625B-42E9-8003-3C68DBD5EC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03BE57DD-C979-4F68-90F2-5C9EDB2F21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320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14981C-C6D8-4B2A-9FD9-3AC8DB1F85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F58D2-AB45-4005-9364-E69B30DA525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36F5BA9E-DC67-4C2E-A884-F1176384FB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53FBA906-83E0-47D9-BCA2-13BDFC74E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501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D8FC44-8F86-48B3-9910-98843505FF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12D8B-B2C1-416C-A3CA-11A62AF9FF9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031D20E5-B980-497E-BF67-CD4DF2C14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3B4124A-C766-4887-8F28-1A97A4634C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440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458A2C-F87E-4974-B93E-95FB5C0FCC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EF0C25-5307-4E5A-933F-7A33B027723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415797D3-B1CC-4410-AF7C-178C2E5EE9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F61A9B87-36F9-4326-900E-81FF02041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5187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E25694-E611-491D-AB5D-DA14C0404C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65A2F4-8052-4730-B46B-5EB67EF25D3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80610" name="Rectangle 2">
            <a:extLst>
              <a:ext uri="{FF2B5EF4-FFF2-40B4-BE49-F238E27FC236}">
                <a16:creationId xmlns:a16="http://schemas.microsoft.com/office/drawing/2014/main" id="{B91A5380-BB12-4036-9019-73E96B4F0D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>
            <a:extLst>
              <a:ext uri="{FF2B5EF4-FFF2-40B4-BE49-F238E27FC236}">
                <a16:creationId xmlns:a16="http://schemas.microsoft.com/office/drawing/2014/main" id="{00EDFA8B-0FD0-4F4F-9D43-D21319EBE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7185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936E-2AFB-4F1E-8446-62AF866051E4}" type="datetime1">
              <a:rPr lang="en-US" smtClean="0"/>
              <a:t>4/27/2020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C61-97CC-461B-ABC6-2155C202BB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1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4C76-A1BA-4D6F-8C09-C447B95B47AF}" type="datetime1">
              <a:rPr lang="en-US" smtClean="0"/>
              <a:t>4/27/2020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C61-97CC-461B-ABC6-2155C202BB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65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FF54-5346-4942-A9BC-4A1A0B287221}" type="datetime1">
              <a:rPr lang="en-US" smtClean="0"/>
              <a:t>4/27/2020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C61-97CC-461B-ABC6-2155C202BB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72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CB271-2BEE-4F94-853B-BD8AB73C6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05E160-7EC6-4A67-A54A-561E0616481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4DD3A1-BDD3-4C73-BE77-4E448D5EC436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A277C8-46BE-4A6B-9DD8-C2D20D3398CF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1114A3-DD13-42FC-A865-A81F8CD655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12DC29A-7CD7-479B-887B-BAEA47E4B68B}" type="datetime1">
              <a:rPr lang="en-US" altLang="en-US" smtClean="0"/>
              <a:t>4/27/2020</a:t>
            </a:fld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CEF66F9-A778-4B30-A8E8-E64A0ED7C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2019/20 Takele Beyene, AAU-CVMA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15460B2-175C-439A-BF7D-B213F48C6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3B0F352-22FF-4DDE-A0B4-CCF6087D4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32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29C0-FA73-493C-A2D9-55CD352EC51B}" type="datetime1">
              <a:rPr lang="en-US" smtClean="0"/>
              <a:t>4/27/2020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C61-97CC-461B-ABC6-2155C202BB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6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8FB0-C3A9-40FD-B831-6ED7DBCF91A1}" type="datetime1">
              <a:rPr lang="en-US" smtClean="0"/>
              <a:t>4/27/2020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C61-97CC-461B-ABC6-2155C202BB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5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16F6-C86E-4AB2-A803-0E028C5C4443}" type="datetime1">
              <a:rPr lang="en-US" smtClean="0"/>
              <a:t>4/27/2020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C61-97CC-461B-ABC6-2155C202BB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163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802C-2419-4AB7-864A-3D2243705FA4}" type="datetime1">
              <a:rPr lang="en-US" smtClean="0"/>
              <a:t>4/27/2020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C61-97CC-461B-ABC6-2155C202BB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6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CBC1C-42EB-4DAA-A228-4FBE8725A37F}" type="datetime1">
              <a:rPr lang="en-US" smtClean="0"/>
              <a:t>4/27/2020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C61-97CC-461B-ABC6-2155C202BB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2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13EC-51A8-4E1E-8E23-72E37C34B39A}" type="datetime1">
              <a:rPr lang="en-US" smtClean="0"/>
              <a:t>4/27/2020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C61-97CC-461B-ABC6-2155C202BB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24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4964-2A68-4570-A183-81AF2F1D711C}" type="datetime1">
              <a:rPr lang="en-US" smtClean="0"/>
              <a:t>4/27/2020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C61-97CC-461B-ABC6-2155C202BB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66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5890-CC9B-4C5D-8D44-4FEE68682A9E}" type="datetime1">
              <a:rPr lang="en-US" smtClean="0"/>
              <a:t>4/27/2020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8C61-97CC-461B-ABC6-2155C202BB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64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DA2FE-0BE4-437A-AAD7-BA20D7316A0B}" type="datetime1">
              <a:rPr lang="en-US" smtClean="0"/>
              <a:t>4/27/2020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48C61-97CC-461B-ABC6-2155C202BB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30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236" name="Rectangle 4">
            <a:extLst>
              <a:ext uri="{FF2B5EF4-FFF2-40B4-BE49-F238E27FC236}">
                <a16:creationId xmlns:a16="http://schemas.microsoft.com/office/drawing/2014/main" id="{02FD6E6A-7B48-4FD0-9110-3905F0157D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348880"/>
            <a:ext cx="7772400" cy="1470025"/>
          </a:xfrm>
        </p:spPr>
        <p:txBody>
          <a:bodyPr anchor="ctr"/>
          <a:lstStyle/>
          <a:p>
            <a:r>
              <a:rPr lang="en-US" altLang="en-US" sz="4400" b="1" dirty="0">
                <a:solidFill>
                  <a:srgbClr val="FF0000"/>
                </a:solidFill>
              </a:rPr>
              <a:t>Environmental Toxicosis</a:t>
            </a:r>
            <a:endParaRPr lang="en-GB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031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B5E7624-1F1D-4DEA-87C6-BD6DF9F31F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340768"/>
            <a:ext cx="8299648" cy="5112568"/>
          </a:xfrm>
        </p:spPr>
        <p:txBody>
          <a:bodyPr>
            <a:normAutofit fontScale="70000" lnSpcReduction="20000"/>
          </a:bodyPr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600" b="1" dirty="0">
                <a:solidFill>
                  <a:schemeClr val="tx1"/>
                </a:solidFill>
              </a:rPr>
              <a:t>Chemicals that interfere with biochemical receptor sites</a:t>
            </a:r>
          </a:p>
          <a:p>
            <a:pPr lvl="2">
              <a:lnSpc>
                <a:spcPct val="90000"/>
              </a:lnSpc>
            </a:pPr>
            <a:r>
              <a:rPr lang="en-US" altLang="en-US" sz="2600" dirty="0"/>
              <a:t>Signaling, proteins in membranes, Replication and Protein synthesis</a:t>
            </a:r>
          </a:p>
          <a:p>
            <a:pPr lvl="2">
              <a:lnSpc>
                <a:spcPct val="90000"/>
              </a:lnSpc>
            </a:pPr>
            <a:endParaRPr lang="en-US" altLang="en-US" sz="2600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600" b="1" dirty="0">
                <a:solidFill>
                  <a:schemeClr val="tx1"/>
                </a:solidFill>
              </a:rPr>
              <a:t>Chemicals that damage biochemical or molecular targets</a:t>
            </a:r>
          </a:p>
          <a:p>
            <a:pPr lvl="2">
              <a:lnSpc>
                <a:spcPct val="90000"/>
              </a:lnSpc>
            </a:pPr>
            <a:r>
              <a:rPr lang="en-US" altLang="en-US" sz="2600" dirty="0"/>
              <a:t>DNA damage, Strange breakage, Chromosome abnormalities, Cancer and </a:t>
            </a:r>
          </a:p>
          <a:p>
            <a:pPr lvl="2">
              <a:lnSpc>
                <a:spcPct val="90000"/>
              </a:lnSpc>
            </a:pPr>
            <a:r>
              <a:rPr lang="en-US" altLang="en-US" sz="2600" dirty="0"/>
              <a:t>Non-genotoxic effects such as immunosuppression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600" dirty="0">
                <a:solidFill>
                  <a:schemeClr val="tx1"/>
                </a:solidFill>
              </a:rPr>
              <a:t> </a:t>
            </a:r>
            <a:r>
              <a:rPr lang="en-US" altLang="en-US" sz="2600" b="1" dirty="0">
                <a:solidFill>
                  <a:schemeClr val="tx1"/>
                </a:solidFill>
              </a:rPr>
              <a:t>Physiological and behavioral effects</a:t>
            </a:r>
          </a:p>
          <a:p>
            <a:pPr lvl="2">
              <a:lnSpc>
                <a:spcPct val="90000"/>
              </a:lnSpc>
            </a:pPr>
            <a:r>
              <a:rPr lang="en-US" altLang="en-US" sz="2600" dirty="0"/>
              <a:t>Standard tool for assessing toxicological effects on populations</a:t>
            </a:r>
          </a:p>
          <a:p>
            <a:pPr lvl="2">
              <a:lnSpc>
                <a:spcPct val="90000"/>
              </a:lnSpc>
            </a:pPr>
            <a:r>
              <a:rPr lang="en-US" altLang="en-US" sz="2600" dirty="0"/>
              <a:t>Tissue lesions, Tumors and Reproductive success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600" b="1" dirty="0">
                <a:solidFill>
                  <a:schemeClr val="tx1"/>
                </a:solidFill>
              </a:rPr>
              <a:t>Population success</a:t>
            </a:r>
          </a:p>
          <a:p>
            <a:pPr lvl="2">
              <a:lnSpc>
                <a:spcPct val="90000"/>
              </a:lnSpc>
            </a:pPr>
            <a:r>
              <a:rPr lang="en-US" altLang="en-US" sz="2600" dirty="0"/>
              <a:t>Population age structure – xenobiotics often exert a stronger effect on juveniles</a:t>
            </a:r>
          </a:p>
          <a:p>
            <a:pPr lvl="2">
              <a:lnSpc>
                <a:spcPct val="90000"/>
              </a:lnSpc>
            </a:pPr>
            <a:r>
              <a:rPr lang="en-US" altLang="en-US" sz="2600" dirty="0"/>
              <a:t>Shift in bacterial communities – </a:t>
            </a:r>
          </a:p>
          <a:p>
            <a:pPr lvl="1">
              <a:lnSpc>
                <a:spcPct val="80000"/>
              </a:lnSpc>
            </a:pPr>
            <a:endParaRPr lang="en-US" altLang="en-US" sz="26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600" b="1" dirty="0">
                <a:solidFill>
                  <a:schemeClr val="tx1"/>
                </a:solidFill>
              </a:rPr>
              <a:t>Community effects</a:t>
            </a:r>
          </a:p>
          <a:p>
            <a:pPr lvl="2">
              <a:lnSpc>
                <a:spcPct val="80000"/>
              </a:lnSpc>
            </a:pPr>
            <a:r>
              <a:rPr lang="en-US" altLang="en-US" sz="2600" dirty="0"/>
              <a:t>Species diversity, Abundance, Distribution </a:t>
            </a:r>
          </a:p>
          <a:p>
            <a:pPr lvl="1">
              <a:lnSpc>
                <a:spcPct val="80000"/>
              </a:lnSpc>
            </a:pPr>
            <a:endParaRPr lang="en-US" altLang="en-US" sz="26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600" b="1" dirty="0">
                <a:solidFill>
                  <a:schemeClr val="tx1"/>
                </a:solidFill>
              </a:rPr>
              <a:t>Ecosystem effects</a:t>
            </a:r>
          </a:p>
          <a:p>
            <a:pPr lvl="2">
              <a:lnSpc>
                <a:spcPct val="80000"/>
              </a:lnSpc>
            </a:pPr>
            <a:r>
              <a:rPr lang="en-US" altLang="en-US" sz="2600" dirty="0"/>
              <a:t>Productivity, Trophic level structure, Stability</a:t>
            </a:r>
            <a:endParaRPr lang="en-US" altLang="en-US" sz="26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endParaRPr lang="en-US" altLang="en-US" sz="2000" dirty="0">
              <a:solidFill>
                <a:schemeClr val="tx1"/>
              </a:solidFill>
            </a:endParaRPr>
          </a:p>
          <a:p>
            <a:pPr lvl="2">
              <a:lnSpc>
                <a:spcPct val="90000"/>
              </a:lnSpc>
            </a:pPr>
            <a:endParaRPr lang="en-US" altLang="en-US" sz="1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5CB33C-099B-4A79-AE08-1859AC0DD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F40D42-344E-4B3D-9D35-679AFBB5D7E2}"/>
              </a:ext>
            </a:extLst>
          </p:cNvPr>
          <p:cNvSpPr/>
          <p:nvPr/>
        </p:nvSpPr>
        <p:spPr>
          <a:xfrm>
            <a:off x="1259632" y="705548"/>
            <a:ext cx="4713470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 b="1" dirty="0">
                <a:solidFill>
                  <a:srgbClr val="FF0000"/>
                </a:solidFill>
              </a:rPr>
              <a:t>Biotic mode of action (Receptors)</a:t>
            </a:r>
          </a:p>
        </p:txBody>
      </p:sp>
    </p:spTree>
    <p:extLst>
      <p:ext uri="{BB962C8B-B14F-4D97-AF65-F5344CB8AC3E}">
        <p14:creationId xmlns:p14="http://schemas.microsoft.com/office/powerpoint/2010/main" val="2783332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1B9C0-DE2D-4BAD-867C-D062D820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b="1" dirty="0"/>
              <a:t>Common Environmental Toxins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11909-EB5D-4A5C-89CD-1AD5EA036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524000" lvl="2" indent="-609600">
              <a:buFont typeface="Wingdings" panose="05000000000000000000" pitchFamily="2" charset="2"/>
              <a:buAutoNum type="arabicPeriod"/>
            </a:pPr>
            <a:r>
              <a:rPr lang="en-US" altLang="en-US" sz="2800" b="1" dirty="0"/>
              <a:t>Inhaled toxins</a:t>
            </a:r>
          </a:p>
          <a:p>
            <a:pPr marL="1524000" lvl="2" indent="-609600">
              <a:buFont typeface="Wingdings" panose="05000000000000000000" pitchFamily="2" charset="2"/>
              <a:buAutoNum type="arabicPeriod"/>
            </a:pPr>
            <a:r>
              <a:rPr lang="en-US" altLang="en-US" sz="2800" b="1" dirty="0"/>
              <a:t>Hydrocarbons</a:t>
            </a:r>
          </a:p>
          <a:p>
            <a:endParaRPr lang="en-US" sz="4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2D7A8-CE9D-4AD4-92E2-3ACA1735C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558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6" name="Rectangle 4">
            <a:extLst>
              <a:ext uri="{FF2B5EF4-FFF2-40B4-BE49-F238E27FC236}">
                <a16:creationId xmlns:a16="http://schemas.microsoft.com/office/drawing/2014/main" id="{99B79CED-2B80-408E-9D07-1E616FF43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712" y="620688"/>
            <a:ext cx="4447406" cy="1325563"/>
          </a:xfrm>
          <a:noFill/>
          <a:ln/>
        </p:spPr>
        <p:txBody>
          <a:bodyPr/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INHALED TOXINS</a:t>
            </a:r>
          </a:p>
        </p:txBody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4C3738DD-584A-4D0E-A347-95D31944BB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1720" y="2159260"/>
            <a:ext cx="4447406" cy="2539479"/>
          </a:xfrm>
        </p:spPr>
        <p:txBody>
          <a:bodyPr>
            <a:normAutofit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Smoke inhalation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Cyanide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Carbon monoxide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DD5D63-F009-4C51-BF7B-5228218EC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629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6" name="Rectangle 4">
            <a:extLst>
              <a:ext uri="{FF2B5EF4-FFF2-40B4-BE49-F238E27FC236}">
                <a16:creationId xmlns:a16="http://schemas.microsoft.com/office/drawing/2014/main" id="{181EEB47-1FD4-46EC-9370-91173DCC3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105286"/>
            <a:ext cx="7886700" cy="1325563"/>
          </a:xfrm>
          <a:noFill/>
          <a:ln/>
        </p:spPr>
        <p:txBody>
          <a:bodyPr/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Smoke inhalation</a:t>
            </a:r>
          </a:p>
        </p:txBody>
      </p:sp>
      <p:sp>
        <p:nvSpPr>
          <p:cNvPr id="289795" name="Rectangle 3">
            <a:extLst>
              <a:ext uri="{FF2B5EF4-FFF2-40B4-BE49-F238E27FC236}">
                <a16:creationId xmlns:a16="http://schemas.microsoft.com/office/drawing/2014/main" id="{1FA8ABEE-2F12-473A-925E-7D866B7898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124744"/>
            <a:ext cx="8191822" cy="523160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600" b="1" u="sng" dirty="0"/>
              <a:t>Introduction: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dirty="0"/>
              <a:t>Inhalation injury is common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600" dirty="0">
                <a:solidFill>
                  <a:schemeClr val="tx1"/>
                </a:solidFill>
              </a:rPr>
              <a:t>Fires in enclosed spaces like homes / factories</a:t>
            </a:r>
            <a:endParaRPr lang="en-US" altLang="en-US" sz="2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dirty="0"/>
              <a:t>Injury typically irritant in nature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dirty="0"/>
              <a:t>Heated particulate matter + absorbed toxins injure normal mucosa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 dirty="0"/>
              <a:t>Carbon monoxide</a:t>
            </a:r>
            <a:r>
              <a:rPr lang="en-US" altLang="en-US" sz="2600" dirty="0"/>
              <a:t> + </a:t>
            </a:r>
            <a:r>
              <a:rPr lang="en-US" altLang="en-US" sz="2600" b="1" dirty="0"/>
              <a:t>Cyanide</a:t>
            </a:r>
            <a:r>
              <a:rPr lang="en-US" altLang="en-US" sz="2600" dirty="0"/>
              <a:t> poisoning often associated with smoke inhalation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600" dirty="0"/>
              <a:t>      - these are systemic ( not resp.) toxins</a:t>
            </a:r>
          </a:p>
          <a:p>
            <a:pPr>
              <a:buNone/>
            </a:pPr>
            <a:endParaRPr lang="en-US" altLang="en-US" sz="2600" b="1" u="sng" dirty="0"/>
          </a:p>
          <a:p>
            <a:pPr>
              <a:buNone/>
            </a:pPr>
            <a:r>
              <a:rPr lang="en-US" altLang="en-US" sz="2600" b="1" u="sng" dirty="0"/>
              <a:t>Principles:</a:t>
            </a:r>
            <a:endParaRPr lang="en-US" altLang="en-US" sz="2600" dirty="0"/>
          </a:p>
          <a:p>
            <a:r>
              <a:rPr lang="en-US" altLang="en-US" sz="2600" dirty="0"/>
              <a:t>Fires involves variable fuels + burning conditions</a:t>
            </a:r>
          </a:p>
          <a:p>
            <a:pPr>
              <a:buNone/>
            </a:pPr>
            <a:r>
              <a:rPr lang="en-US" altLang="en-US" sz="2600" dirty="0"/>
              <a:t>      - character of smoke not always identified</a:t>
            </a:r>
          </a:p>
          <a:p>
            <a:r>
              <a:rPr lang="en-US" altLang="en-US" sz="2600" dirty="0"/>
              <a:t>Irritant toxins are produced which damages the airway mucosa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FA01B6-C470-462F-90B8-8A6F2B76D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343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2" name="Rectangle 4">
            <a:extLst>
              <a:ext uri="{FF2B5EF4-FFF2-40B4-BE49-F238E27FC236}">
                <a16:creationId xmlns:a16="http://schemas.microsoft.com/office/drawing/2014/main" id="{B135A425-1787-492D-B66E-A622A6C869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15602"/>
          </a:xfrm>
          <a:noFill/>
          <a:ln/>
        </p:spPr>
        <p:txBody>
          <a:bodyPr/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Smoke inhalation</a:t>
            </a:r>
          </a:p>
        </p:txBody>
      </p:sp>
      <p:sp>
        <p:nvSpPr>
          <p:cNvPr id="309251" name="Rectangle 3">
            <a:extLst>
              <a:ext uri="{FF2B5EF4-FFF2-40B4-BE49-F238E27FC236}">
                <a16:creationId xmlns:a16="http://schemas.microsoft.com/office/drawing/2014/main" id="{3FFF2C85-0D46-4939-A5AD-11ECAD887D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980730"/>
            <a:ext cx="7886700" cy="519623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b="1" u="sng" dirty="0"/>
              <a:t>Clinical presentation: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Morbidity + mortality related to resp. tract damage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- </a:t>
            </a:r>
            <a:r>
              <a:rPr lang="en-US" altLang="en-US" sz="2000" b="1" dirty="0"/>
              <a:t>thermal / irritant in nature</a:t>
            </a:r>
          </a:p>
          <a:p>
            <a:pPr>
              <a:lnSpc>
                <a:spcPct val="90000"/>
              </a:lnSpc>
            </a:pPr>
            <a:r>
              <a:rPr lang="en-US" altLang="en-US" sz="2000" b="1" dirty="0"/>
              <a:t>Cough: </a:t>
            </a:r>
            <a:r>
              <a:rPr lang="en-US" altLang="en-US" sz="2000" dirty="0"/>
              <a:t> - thermal + irritant induced laryngeal injury</a:t>
            </a:r>
          </a:p>
          <a:p>
            <a:pPr>
              <a:lnSpc>
                <a:spcPct val="90000"/>
              </a:lnSpc>
            </a:pPr>
            <a:r>
              <a:rPr lang="en-US" altLang="en-US" sz="2000" b="1" dirty="0"/>
              <a:t>Cough, stridor + bronchospasm: </a:t>
            </a:r>
            <a:r>
              <a:rPr lang="en-US" altLang="en-US" sz="2000" dirty="0"/>
              <a:t>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en-US" sz="1600" dirty="0"/>
              <a:t>caused by soot + irritant toxins in the airways</a:t>
            </a:r>
          </a:p>
          <a:p>
            <a:pPr>
              <a:lnSpc>
                <a:spcPct val="90000"/>
              </a:lnSpc>
            </a:pPr>
            <a:r>
              <a:rPr lang="en-US" altLang="en-US" sz="2000" b="1" dirty="0"/>
              <a:t>Subsequently – a cascade of: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- airway inflammation, acute lung injury with </a:t>
            </a:r>
            <a:r>
              <a:rPr lang="en-US" altLang="en-US" sz="2000" dirty="0" err="1"/>
              <a:t>pulm</a:t>
            </a:r>
            <a:r>
              <a:rPr lang="en-US" altLang="en-US" sz="2000" dirty="0"/>
              <a:t>. Edema, and resp. failure</a:t>
            </a:r>
          </a:p>
          <a:p>
            <a:pPr marL="609600" indent="-609600">
              <a:buFontTx/>
              <a:buNone/>
            </a:pPr>
            <a:r>
              <a:rPr lang="en-US" altLang="en-US" sz="2400" b="1" u="sng" dirty="0"/>
              <a:t>Management: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2000" dirty="0"/>
              <a:t>Rapid assessment of the airway + early intubation mandatory (prior to deterioration!!)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2000" dirty="0"/>
              <a:t>Supportive care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2000" dirty="0"/>
              <a:t>Intravenous fluid resuscitation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2000" dirty="0"/>
              <a:t>Maintenance of adequate oxygenation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F6447F-EAC0-4838-A5B3-79DADEB3D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443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9" name="Rectangle 3">
            <a:extLst>
              <a:ext uri="{FF2B5EF4-FFF2-40B4-BE49-F238E27FC236}">
                <a16:creationId xmlns:a16="http://schemas.microsoft.com/office/drawing/2014/main" id="{21C87AA6-4CD6-4FE9-9A9F-93F323341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15602"/>
          </a:xfrm>
          <a:noFill/>
          <a:ln/>
        </p:spPr>
        <p:txBody>
          <a:bodyPr/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Cyanide</a:t>
            </a:r>
          </a:p>
        </p:txBody>
      </p:sp>
      <p:sp>
        <p:nvSpPr>
          <p:cNvPr id="848898" name="Rectangle 2">
            <a:extLst>
              <a:ext uri="{FF2B5EF4-FFF2-40B4-BE49-F238E27FC236}">
                <a16:creationId xmlns:a16="http://schemas.microsoft.com/office/drawing/2014/main" id="{3695D7A4-3F7A-4C28-9078-8D697EC17B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980730"/>
            <a:ext cx="8263830" cy="537562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000" dirty="0"/>
              <a:t>One of the most rapidly acting poisons</a:t>
            </a:r>
          </a:p>
          <a:p>
            <a:pPr>
              <a:buFontTx/>
              <a:buNone/>
            </a:pPr>
            <a:r>
              <a:rPr lang="en-US" altLang="en-US" sz="2400" b="1" u="sng" dirty="0"/>
              <a:t>Causes:</a:t>
            </a:r>
          </a:p>
          <a:p>
            <a:pPr>
              <a:buFontTx/>
              <a:buNone/>
            </a:pPr>
            <a:r>
              <a:rPr lang="en-US" altLang="en-US" sz="2000" b="1" dirty="0"/>
              <a:t>1.) </a:t>
            </a:r>
            <a:r>
              <a:rPr lang="en-US" altLang="en-US" sz="2000" b="1" u="sng" dirty="0"/>
              <a:t>Smoke inhalation:</a:t>
            </a:r>
            <a:endParaRPr lang="en-US" altLang="en-US" sz="2000" dirty="0"/>
          </a:p>
          <a:p>
            <a:pPr>
              <a:buFontTx/>
              <a:buNone/>
            </a:pPr>
            <a:r>
              <a:rPr lang="en-US" altLang="en-US" sz="2000" dirty="0"/>
              <a:t>     - most common</a:t>
            </a:r>
          </a:p>
          <a:p>
            <a:pPr>
              <a:buFontTx/>
              <a:buNone/>
            </a:pPr>
            <a:r>
              <a:rPr lang="en-US" altLang="en-US" sz="2000" dirty="0"/>
              <a:t>     - compounds containing carbon + nitrogen produce hydrogen CN</a:t>
            </a:r>
          </a:p>
          <a:p>
            <a:pPr>
              <a:buFontTx/>
              <a:buNone/>
            </a:pPr>
            <a:r>
              <a:rPr lang="en-US" altLang="en-US" sz="2000" dirty="0"/>
              <a:t>       gas when burned</a:t>
            </a:r>
          </a:p>
          <a:p>
            <a:pPr>
              <a:buFontTx/>
              <a:buNone/>
            </a:pPr>
            <a:r>
              <a:rPr lang="en-US" altLang="en-US" sz="2000" dirty="0"/>
              <a:t>     - natural compounds (silk + wood) produces HCN as a combustion</a:t>
            </a:r>
          </a:p>
          <a:p>
            <a:pPr>
              <a:buFontTx/>
              <a:buNone/>
            </a:pPr>
            <a:r>
              <a:rPr lang="en-US" altLang="en-US" sz="2000" dirty="0"/>
              <a:t>       product</a:t>
            </a:r>
          </a:p>
          <a:p>
            <a:pPr>
              <a:buFontTx/>
              <a:buNone/>
            </a:pPr>
            <a:r>
              <a:rPr lang="en-US" altLang="en-US" sz="2000" dirty="0"/>
              <a:t>     - burning of household furniture + plastics also causes HCN gas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/>
              <a:t>2.) </a:t>
            </a:r>
            <a:r>
              <a:rPr lang="en-US" altLang="en-US" sz="2000" b="1" u="sng" dirty="0"/>
              <a:t>Intentional poisoning: </a:t>
            </a:r>
            <a:r>
              <a:rPr lang="en-US" altLang="en-US" sz="2000" dirty="0"/>
              <a:t>-</a:t>
            </a:r>
            <a:r>
              <a:rPr lang="en-US" altLang="en-US" sz="2000" b="1" dirty="0"/>
              <a:t> </a:t>
            </a:r>
            <a:r>
              <a:rPr lang="en-US" altLang="en-US" sz="2000" dirty="0"/>
              <a:t>uncommon, cyanide salts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 dirty="0"/>
              <a:t>3.) </a:t>
            </a:r>
            <a:r>
              <a:rPr lang="en-US" altLang="en-US" sz="2000" b="1" u="sng" dirty="0"/>
              <a:t>Industrial exposure: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/>
              <a:t>     - Occupations with easy access to cyanide: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/>
              <a:t>* chemists, * jewelers, * pest control, mineral refining, photography, electroplating, dying + printing</a:t>
            </a:r>
          </a:p>
          <a:p>
            <a:pPr>
              <a:buFontTx/>
              <a:buNone/>
            </a:pPr>
            <a:endParaRPr lang="en-US" altLang="en-US" sz="20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8F891-8FF2-4E0B-A901-07C3E156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352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5" name="Rectangle 3">
            <a:extLst>
              <a:ext uri="{FF2B5EF4-FFF2-40B4-BE49-F238E27FC236}">
                <a16:creationId xmlns:a16="http://schemas.microsoft.com/office/drawing/2014/main" id="{E1CEC675-7F73-49EE-88B7-541F4FBDAF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543594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Cyanide</a:t>
            </a:r>
          </a:p>
        </p:txBody>
      </p:sp>
      <p:sp>
        <p:nvSpPr>
          <p:cNvPr id="852994" name="Rectangle 2">
            <a:extLst>
              <a:ext uri="{FF2B5EF4-FFF2-40B4-BE49-F238E27FC236}">
                <a16:creationId xmlns:a16="http://schemas.microsoft.com/office/drawing/2014/main" id="{6C972BAB-1EEB-45BC-A245-3D45369FE2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1752" y="908721"/>
            <a:ext cx="8503920" cy="5112567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endParaRPr lang="en-US" altLang="en-US" sz="2800" b="1" u="sng" dirty="0">
              <a:solidFill>
                <a:srgbClr val="0070C0"/>
              </a:solidFill>
            </a:endParaRPr>
          </a:p>
          <a:p>
            <a:pPr>
              <a:buFontTx/>
              <a:buNone/>
            </a:pPr>
            <a:r>
              <a:rPr lang="en-US" altLang="en-US" sz="2800" b="1" u="sng" dirty="0">
                <a:solidFill>
                  <a:srgbClr val="0070C0"/>
                </a:solidFill>
              </a:rPr>
              <a:t>Pathophysiology</a:t>
            </a:r>
            <a:r>
              <a:rPr lang="en-US" altLang="en-US" sz="2800" b="1" u="sng" dirty="0"/>
              <a:t>:</a:t>
            </a:r>
          </a:p>
          <a:p>
            <a:r>
              <a:rPr lang="en-US" altLang="en-US" sz="2400" dirty="0"/>
              <a:t>Cyanide inhibits mitochondrial </a:t>
            </a:r>
            <a:r>
              <a:rPr lang="en-US" altLang="en-US" sz="2400" b="1" dirty="0"/>
              <a:t>cytochrome oxidase</a:t>
            </a:r>
            <a:r>
              <a:rPr lang="en-US" altLang="en-US" sz="2400" dirty="0"/>
              <a:t> + blocks electron transport ( binding with ferric iron Fe</a:t>
            </a:r>
            <a:r>
              <a:rPr lang="en-US" altLang="en-US" sz="1600" baseline="30000" dirty="0"/>
              <a:t>3+ </a:t>
            </a:r>
            <a:r>
              <a:rPr lang="en-US" altLang="en-US" sz="2400" dirty="0"/>
              <a:t>)</a:t>
            </a:r>
          </a:p>
          <a:p>
            <a:endParaRPr lang="en-US" altLang="en-US" sz="2400" dirty="0"/>
          </a:p>
          <a:p>
            <a:r>
              <a:rPr lang="en-US" altLang="en-US" sz="2400" dirty="0"/>
              <a:t>aerobic metabolism + O</a:t>
            </a:r>
            <a:r>
              <a:rPr lang="en-US" altLang="en-US" sz="2000" baseline="-25000" dirty="0"/>
              <a:t>2</a:t>
            </a:r>
            <a:r>
              <a:rPr lang="en-US" altLang="en-US" sz="2400" dirty="0"/>
              <a:t> utilization decreases</a:t>
            </a:r>
          </a:p>
          <a:p>
            <a:endParaRPr lang="en-US" altLang="en-US" sz="2400" b="1" dirty="0"/>
          </a:p>
          <a:p>
            <a:r>
              <a:rPr lang="en-US" altLang="en-US" sz="2400" b="1" dirty="0"/>
              <a:t>Lactic acidosis</a:t>
            </a:r>
            <a:r>
              <a:rPr lang="en-US" altLang="en-US" sz="2400" dirty="0"/>
              <a:t> occurs as a consequence of </a:t>
            </a:r>
            <a:r>
              <a:rPr lang="en-US" altLang="en-US" sz="2400" b="1" dirty="0"/>
              <a:t>anaerobic metabolism</a:t>
            </a:r>
          </a:p>
          <a:p>
            <a:endParaRPr lang="en-US" altLang="en-US" sz="2400" b="1" dirty="0"/>
          </a:p>
          <a:p>
            <a:r>
              <a:rPr lang="en-US" altLang="en-US" sz="2400" b="1" dirty="0"/>
              <a:t>O</a:t>
            </a:r>
            <a:r>
              <a:rPr lang="en-US" altLang="en-US" sz="2000" b="1" baseline="-25000" dirty="0"/>
              <a:t>2</a:t>
            </a:r>
            <a:r>
              <a:rPr lang="en-US" altLang="en-US" sz="2400" b="1" dirty="0"/>
              <a:t> metabolism</a:t>
            </a:r>
            <a:r>
              <a:rPr lang="en-US" altLang="en-US" sz="2400" dirty="0"/>
              <a:t> @ cellular level is grossly hampered</a:t>
            </a:r>
          </a:p>
          <a:p>
            <a:endParaRPr lang="en-US" altLang="en-US" sz="2400" dirty="0"/>
          </a:p>
          <a:p>
            <a:r>
              <a:rPr lang="en-US" altLang="en-US" sz="2400" dirty="0"/>
              <a:t>Cyanide rapidly absorbed from:  stomach, lungs, mucosal surfaces &amp; skin</a:t>
            </a:r>
            <a:endParaRPr lang="en-US" altLang="en-US" sz="3200" b="1" dirty="0"/>
          </a:p>
          <a:p>
            <a:pPr algn="ctr">
              <a:buFontTx/>
              <a:buNone/>
            </a:pPr>
            <a:endParaRPr lang="en-US" altLang="en-US" sz="32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EECCEE-597E-43A2-912B-D01324D5F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158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043" name="Rectangle 3">
            <a:extLst>
              <a:ext uri="{FF2B5EF4-FFF2-40B4-BE49-F238E27FC236}">
                <a16:creationId xmlns:a16="http://schemas.microsoft.com/office/drawing/2014/main" id="{C84086B9-7B5C-4569-B960-0F2824D323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543594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Cyanide</a:t>
            </a:r>
          </a:p>
        </p:txBody>
      </p:sp>
      <p:sp>
        <p:nvSpPr>
          <p:cNvPr id="855042" name="Rectangle 2">
            <a:extLst>
              <a:ext uri="{FF2B5EF4-FFF2-40B4-BE49-F238E27FC236}">
                <a16:creationId xmlns:a16="http://schemas.microsoft.com/office/drawing/2014/main" id="{E7473BAC-C5D0-4BA8-B5EE-2DA56CEF2C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908722"/>
            <a:ext cx="8191822" cy="526824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en-US" altLang="en-US" sz="2000" b="1" u="sng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sz="2000" b="1" u="sng" dirty="0">
                <a:solidFill>
                  <a:srgbClr val="0070C0"/>
                </a:solidFill>
              </a:rPr>
              <a:t>Clinical presentation:</a:t>
            </a:r>
            <a:endParaRPr lang="en-US" altLang="en-US" sz="1800" dirty="0">
              <a:solidFill>
                <a:srgbClr val="0070C0"/>
              </a:solidFill>
            </a:endParaRPr>
          </a:p>
          <a:p>
            <a:r>
              <a:rPr lang="en-US" altLang="en-US" sz="1800" dirty="0" err="1"/>
              <a:t>Sx</a:t>
            </a:r>
            <a:r>
              <a:rPr lang="en-US" altLang="en-US" sz="1800" dirty="0"/>
              <a:t> appear seconds to minutes after exposure</a:t>
            </a:r>
          </a:p>
          <a:p>
            <a:r>
              <a:rPr lang="en-US" altLang="en-US" sz="1800" b="1" dirty="0"/>
              <a:t>HCN gas</a:t>
            </a:r>
            <a:r>
              <a:rPr lang="en-US" altLang="en-US" sz="1800" dirty="0"/>
              <a:t> can lead to </a:t>
            </a:r>
            <a:r>
              <a:rPr lang="en-US" altLang="en-US" sz="1800" dirty="0" err="1"/>
              <a:t>cardioresp</a:t>
            </a:r>
            <a:r>
              <a:rPr lang="en-US" altLang="en-US" sz="1800" dirty="0"/>
              <a:t>. arrest + death within minutes</a:t>
            </a:r>
          </a:p>
          <a:p>
            <a:r>
              <a:rPr lang="en-US" altLang="en-US" sz="1800" dirty="0"/>
              <a:t>Onset of effects after ingestion / skin contamination:</a:t>
            </a:r>
          </a:p>
          <a:p>
            <a:pPr>
              <a:buFontTx/>
              <a:buNone/>
            </a:pPr>
            <a:r>
              <a:rPr lang="en-US" altLang="en-US" sz="1800" dirty="0"/>
              <a:t>      - much slower (several hours)</a:t>
            </a:r>
            <a:r>
              <a:rPr lang="en-US" altLang="en-US" sz="1800" b="1" dirty="0"/>
              <a:t> </a:t>
            </a:r>
            <a:endParaRPr lang="en-US" altLang="en-US" sz="1800" dirty="0"/>
          </a:p>
          <a:p>
            <a:pPr>
              <a:buFontTx/>
              <a:buNone/>
            </a:pPr>
            <a:r>
              <a:rPr lang="en-US" altLang="en-US" sz="1800" b="1" dirty="0"/>
              <a:t>early signs: </a:t>
            </a:r>
            <a:r>
              <a:rPr lang="en-US" altLang="en-US" sz="1800" dirty="0"/>
              <a:t>dizziness, bronchospasm, dyspnea,  confusion, paresis</a:t>
            </a:r>
            <a:r>
              <a:rPr lang="en-US" altLang="en-US" sz="1800" b="1" dirty="0"/>
              <a:t>  </a:t>
            </a:r>
            <a:endParaRPr lang="en-US" altLang="en-US" sz="1800" dirty="0"/>
          </a:p>
          <a:p>
            <a:pPr>
              <a:buFontTx/>
              <a:buNone/>
            </a:pPr>
            <a:r>
              <a:rPr lang="en-US" altLang="en-US" sz="1800" b="1" dirty="0"/>
              <a:t>Later: </a:t>
            </a:r>
            <a:r>
              <a:rPr lang="en-US" altLang="en-US" sz="1800" dirty="0" err="1"/>
              <a:t>i</a:t>
            </a:r>
            <a:r>
              <a:rPr lang="en-US" altLang="en-US" sz="1800" dirty="0"/>
              <a:t>)  </a:t>
            </a:r>
            <a:r>
              <a:rPr lang="en-US" altLang="en-US" sz="1800" dirty="0" err="1"/>
              <a:t>cardiovasc</a:t>
            </a:r>
            <a:r>
              <a:rPr lang="en-US" altLang="en-US" sz="1800" dirty="0"/>
              <a:t>. Collapse ii)  seizers iii) coma</a:t>
            </a:r>
          </a:p>
          <a:p>
            <a:pPr>
              <a:buFontTx/>
              <a:buNone/>
            </a:pPr>
            <a:endParaRPr lang="en-US" altLang="en-US" sz="2000" b="1" u="sng" dirty="0">
              <a:solidFill>
                <a:srgbClr val="0070C0"/>
              </a:solidFill>
            </a:endParaRPr>
          </a:p>
          <a:p>
            <a:pPr>
              <a:buFontTx/>
              <a:buNone/>
            </a:pPr>
            <a:r>
              <a:rPr lang="en-US" altLang="en-US" sz="2000" b="1" u="sng" dirty="0">
                <a:solidFill>
                  <a:srgbClr val="0070C0"/>
                </a:solidFill>
              </a:rPr>
              <a:t>Prognostic features:</a:t>
            </a:r>
            <a:endParaRPr lang="en-US" altLang="en-US" sz="1800" dirty="0"/>
          </a:p>
          <a:p>
            <a:r>
              <a:rPr lang="en-US" altLang="en-US" sz="1800" dirty="0"/>
              <a:t>Ingestion of few hundred mg of cyanide salt = </a:t>
            </a:r>
            <a:r>
              <a:rPr lang="en-US" altLang="en-US" sz="1800" b="1" dirty="0"/>
              <a:t>FATAL</a:t>
            </a:r>
          </a:p>
          <a:p>
            <a:r>
              <a:rPr lang="en-US" altLang="en-US" sz="1800" b="1" dirty="0"/>
              <a:t>Lactic acidosis</a:t>
            </a:r>
            <a:r>
              <a:rPr lang="en-US" altLang="en-US" sz="1800" dirty="0"/>
              <a:t> + </a:t>
            </a:r>
            <a:r>
              <a:rPr lang="en-US" altLang="en-US" sz="1800" b="1" dirty="0" err="1"/>
              <a:t>pulm</a:t>
            </a:r>
            <a:r>
              <a:rPr lang="en-US" altLang="en-US" sz="1800" b="1" dirty="0"/>
              <a:t>. edema</a:t>
            </a:r>
            <a:r>
              <a:rPr lang="en-US" altLang="en-US" sz="1800" dirty="0"/>
              <a:t> = severe poisoning </a:t>
            </a:r>
            <a:endParaRPr lang="en-US" altLang="en-US" sz="1800" b="1" dirty="0"/>
          </a:p>
          <a:p>
            <a:pPr>
              <a:buFontTx/>
              <a:buNone/>
            </a:pPr>
            <a:endParaRPr lang="en-US" altLang="en-US" sz="1800" dirty="0"/>
          </a:p>
          <a:p>
            <a:pPr>
              <a:buFontTx/>
              <a:buNone/>
            </a:pPr>
            <a:endParaRPr lang="en-US" altLang="en-US" sz="2400" b="1" dirty="0"/>
          </a:p>
          <a:p>
            <a:pPr>
              <a:buFontTx/>
              <a:buNone/>
            </a:pPr>
            <a:endParaRPr lang="en-US" altLang="en-US" sz="2400" b="1" dirty="0"/>
          </a:p>
          <a:p>
            <a:pPr algn="ctr">
              <a:buFontTx/>
              <a:buNone/>
            </a:pPr>
            <a:endParaRPr lang="en-US" altLang="en-US" sz="24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901F1C-3524-4527-AAB3-4C30521B1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867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9" name="Rectangle 3">
            <a:extLst>
              <a:ext uri="{FF2B5EF4-FFF2-40B4-BE49-F238E27FC236}">
                <a16:creationId xmlns:a16="http://schemas.microsoft.com/office/drawing/2014/main" id="{A54783D8-3218-4BDA-85D1-6E4E914E95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163501"/>
            <a:ext cx="7886700" cy="543594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Cyanide</a:t>
            </a:r>
            <a:r>
              <a:rPr lang="en-US" altLang="en-US" sz="4000" b="1" dirty="0"/>
              <a:t> </a:t>
            </a:r>
          </a:p>
        </p:txBody>
      </p:sp>
      <p:sp>
        <p:nvSpPr>
          <p:cNvPr id="859138" name="Rectangle 2">
            <a:extLst>
              <a:ext uri="{FF2B5EF4-FFF2-40B4-BE49-F238E27FC236}">
                <a16:creationId xmlns:a16="http://schemas.microsoft.com/office/drawing/2014/main" id="{CDEFEC4A-241B-40E1-8017-E0955C1512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908720"/>
            <a:ext cx="8263830" cy="5812756"/>
          </a:xfrm>
        </p:spPr>
        <p:txBody>
          <a:bodyPr>
            <a:normAutofit fontScale="55000" lnSpcReduction="20000"/>
          </a:bodyPr>
          <a:lstStyle/>
          <a:p>
            <a:pPr>
              <a:buFontTx/>
              <a:buNone/>
            </a:pPr>
            <a:r>
              <a:rPr lang="en-US" altLang="en-US" sz="4400" b="1" u="sng" dirty="0">
                <a:solidFill>
                  <a:srgbClr val="0070C0"/>
                </a:solidFill>
              </a:rPr>
              <a:t>Management</a:t>
            </a:r>
            <a:r>
              <a:rPr lang="en-US" altLang="en-US" sz="4400" b="1" u="sng" dirty="0">
                <a:solidFill>
                  <a:srgbClr val="FF0000"/>
                </a:solidFill>
              </a:rPr>
              <a:t>:</a:t>
            </a:r>
            <a:endParaRPr lang="en-US" altLang="en-US" sz="4400" b="1" u="sng" dirty="0"/>
          </a:p>
          <a:p>
            <a:r>
              <a:rPr lang="en-US" altLang="en-US" sz="3200" b="1" dirty="0"/>
              <a:t>Avoid mouth – to – mouth resuscitation!</a:t>
            </a:r>
          </a:p>
          <a:p>
            <a:r>
              <a:rPr lang="en-US" altLang="en-US" sz="3200" b="1" dirty="0"/>
              <a:t>Give 100% O</a:t>
            </a:r>
            <a:r>
              <a:rPr lang="en-US" altLang="en-US" sz="3200" b="1" baseline="-25000" dirty="0"/>
              <a:t>2</a:t>
            </a:r>
            <a:r>
              <a:rPr lang="en-US" altLang="en-US" sz="3200" dirty="0"/>
              <a:t>  </a:t>
            </a:r>
          </a:p>
          <a:p>
            <a:pPr>
              <a:buFontTx/>
              <a:buNone/>
            </a:pPr>
            <a:r>
              <a:rPr lang="en-US" altLang="en-US" sz="3200" dirty="0"/>
              <a:t>      - O2 contributes to reversal of cyanide-cytochrome complex</a:t>
            </a:r>
          </a:p>
          <a:p>
            <a:r>
              <a:rPr lang="en-US" altLang="en-US" sz="3200" dirty="0"/>
              <a:t>Skin contamination – wash thorough with soap + H</a:t>
            </a:r>
            <a:r>
              <a:rPr lang="en-US" altLang="en-US" sz="3200" baseline="-25000" dirty="0"/>
              <a:t>2</a:t>
            </a:r>
            <a:r>
              <a:rPr lang="en-US" altLang="en-US" sz="3200" dirty="0"/>
              <a:t>O</a:t>
            </a:r>
            <a:endParaRPr lang="en-US" altLang="en-US" sz="3200" b="1" u="sng" dirty="0"/>
          </a:p>
          <a:p>
            <a:r>
              <a:rPr lang="en-US" altLang="en-US" sz="3200" b="1" u="sng" dirty="0"/>
              <a:t>Antidote therapy:</a:t>
            </a:r>
          </a:p>
          <a:p>
            <a:pPr>
              <a:buFontTx/>
              <a:buNone/>
            </a:pPr>
            <a:r>
              <a:rPr lang="en-US" altLang="en-US" sz="3200" dirty="0"/>
              <a:t>      - given ASAP, if available</a:t>
            </a:r>
          </a:p>
          <a:p>
            <a:pPr>
              <a:buFontTx/>
              <a:buNone/>
            </a:pPr>
            <a:r>
              <a:rPr lang="en-US" altLang="en-US" sz="3200" dirty="0"/>
              <a:t>      - </a:t>
            </a:r>
            <a:r>
              <a:rPr lang="en-US" altLang="en-US" sz="3200" b="1" u="sng" dirty="0"/>
              <a:t>Regimens:</a:t>
            </a:r>
          </a:p>
          <a:p>
            <a:pPr>
              <a:buFontTx/>
              <a:buNone/>
            </a:pPr>
            <a:r>
              <a:rPr lang="en-US" altLang="en-US" sz="3200" b="1" dirty="0"/>
              <a:t>   1.) </a:t>
            </a:r>
            <a:r>
              <a:rPr lang="en-US" altLang="en-US" sz="3200" b="1" dirty="0" err="1"/>
              <a:t>dicobalt</a:t>
            </a:r>
            <a:r>
              <a:rPr lang="en-US" altLang="en-US" sz="3200" b="1" dirty="0"/>
              <a:t> edetate ~ </a:t>
            </a:r>
            <a:r>
              <a:rPr lang="en-US" altLang="en-US" sz="3200" dirty="0"/>
              <a:t>toxic</a:t>
            </a:r>
          </a:p>
          <a:p>
            <a:pPr>
              <a:buFontTx/>
              <a:buNone/>
            </a:pPr>
            <a:r>
              <a:rPr lang="en-US" altLang="en-US" sz="3200" dirty="0"/>
              <a:t>             </a:t>
            </a:r>
            <a:r>
              <a:rPr lang="en-US" altLang="en-US" sz="3200" b="1" dirty="0"/>
              <a:t>~ </a:t>
            </a:r>
            <a:r>
              <a:rPr lang="en-US" altLang="en-US" sz="3200" dirty="0"/>
              <a:t>only given in confirmed cyanide poisoning</a:t>
            </a:r>
          </a:p>
          <a:p>
            <a:pPr marL="609600" indent="-609600">
              <a:buFontTx/>
              <a:buNone/>
            </a:pPr>
            <a:r>
              <a:rPr lang="en-US" altLang="en-US" sz="3200" dirty="0"/>
              <a:t>  </a:t>
            </a:r>
            <a:r>
              <a:rPr lang="en-US" altLang="en-US" sz="3200" b="1" dirty="0"/>
              <a:t>2.) Nitrate / Sodium Thiosulphate Regimen  ~ </a:t>
            </a:r>
            <a:r>
              <a:rPr lang="en-US" altLang="en-US" sz="3200" dirty="0"/>
              <a:t>safer</a:t>
            </a:r>
          </a:p>
          <a:p>
            <a:pPr marL="609600" indent="-609600">
              <a:buFontTx/>
              <a:buNone/>
            </a:pPr>
            <a:r>
              <a:rPr lang="en-US" altLang="en-US" sz="3200" dirty="0"/>
              <a:t>      </a:t>
            </a:r>
            <a:r>
              <a:rPr lang="en-US" altLang="en-US" sz="3200" b="1" dirty="0"/>
              <a:t>~ </a:t>
            </a:r>
            <a:r>
              <a:rPr lang="en-US" altLang="en-US" sz="3200" dirty="0"/>
              <a:t>antidote kit with: * amyl nitrate,  * sodium nitrate, * sodium thiosulphate </a:t>
            </a:r>
          </a:p>
          <a:p>
            <a:pPr marL="609600" indent="-609600">
              <a:buFontTx/>
              <a:buNone/>
            </a:pPr>
            <a:r>
              <a:rPr lang="en-US" altLang="en-US" sz="3200" dirty="0"/>
              <a:t> </a:t>
            </a:r>
            <a:r>
              <a:rPr lang="en-US" altLang="en-US" sz="3200" b="1" dirty="0"/>
              <a:t>~ Nitrates</a:t>
            </a:r>
            <a:r>
              <a:rPr lang="en-US" altLang="en-US" sz="3200" dirty="0"/>
              <a:t> oxidizes Hb to </a:t>
            </a:r>
            <a:r>
              <a:rPr lang="en-US" altLang="en-US" sz="3200" dirty="0" err="1"/>
              <a:t>MetHb</a:t>
            </a:r>
            <a:r>
              <a:rPr lang="en-US" altLang="en-US" sz="3200" dirty="0"/>
              <a:t> –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en-US" sz="3200" dirty="0"/>
              <a:t>which has greater affinity for cyanide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en-US" sz="3200" dirty="0"/>
              <a:t>leading to dissociation of cyanide cytochrome complex</a:t>
            </a:r>
          </a:p>
          <a:p>
            <a:pPr marL="609600" indent="-609600">
              <a:buFontTx/>
              <a:buNone/>
            </a:pPr>
            <a:r>
              <a:rPr lang="en-US" altLang="en-US" sz="3200" b="1" dirty="0"/>
              <a:t>~ Thiosulphate </a:t>
            </a:r>
            <a:r>
              <a:rPr lang="en-US" altLang="en-US" sz="3200" dirty="0"/>
              <a:t>mediates conversion of cyanide to less toxic substance</a:t>
            </a:r>
          </a:p>
          <a:p>
            <a:pPr marL="609600" indent="-609600">
              <a:buFontTx/>
              <a:buNone/>
            </a:pPr>
            <a:r>
              <a:rPr lang="en-US" altLang="en-US" sz="3200" dirty="0"/>
              <a:t>                                 - excreted in urine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810E78-91D0-4361-80C7-436687F3D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2019/20 Takele Beyene, AAU-CVMA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957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3" name="Rectangle 3">
            <a:extLst>
              <a:ext uri="{FF2B5EF4-FFF2-40B4-BE49-F238E27FC236}">
                <a16:creationId xmlns:a16="http://schemas.microsoft.com/office/drawing/2014/main" id="{9CD16A15-7A7A-4909-B8D4-FC76658F56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15602"/>
          </a:xfrm>
          <a:noFill/>
          <a:ln/>
        </p:spPr>
        <p:txBody>
          <a:bodyPr/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Carbon Monoxide (CO)</a:t>
            </a:r>
          </a:p>
        </p:txBody>
      </p:sp>
      <p:sp>
        <p:nvSpPr>
          <p:cNvPr id="865282" name="Rectangle 2">
            <a:extLst>
              <a:ext uri="{FF2B5EF4-FFF2-40B4-BE49-F238E27FC236}">
                <a16:creationId xmlns:a16="http://schemas.microsoft.com/office/drawing/2014/main" id="{B4E34102-04C1-42F4-B4BE-712F056E77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124744"/>
            <a:ext cx="7886700" cy="536812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400" dirty="0"/>
              <a:t>Most common cause of poison - + fire – related deaths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400" dirty="0"/>
              <a:t>Generated through incomplete combustion of all carbon – containing products</a:t>
            </a:r>
          </a:p>
          <a:p>
            <a:pPr marL="609600" indent="-609600">
              <a:buFontTx/>
              <a:buNone/>
            </a:pPr>
            <a:r>
              <a:rPr lang="en-US" altLang="en-US" sz="2400" b="1" u="sng" dirty="0"/>
              <a:t>Sources: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2400" dirty="0"/>
              <a:t>Smoke inhalation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2400" dirty="0"/>
              <a:t>Poorly maintained domestic gas appliances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2400" dirty="0"/>
              <a:t>Deliberate inhalation of car exhaust fumes</a:t>
            </a:r>
          </a:p>
          <a:p>
            <a:pPr>
              <a:buFontTx/>
              <a:buNone/>
            </a:pPr>
            <a:endParaRPr lang="en-US" altLang="en-US" sz="2400" b="1" u="sng" dirty="0"/>
          </a:p>
          <a:p>
            <a:pPr>
              <a:buFontTx/>
              <a:buNone/>
            </a:pPr>
            <a:r>
              <a:rPr lang="en-US" altLang="en-US" sz="2400" b="1" u="sng" dirty="0"/>
              <a:t>Pathophysiology:</a:t>
            </a:r>
          </a:p>
          <a:p>
            <a:pPr>
              <a:buFontTx/>
              <a:buNone/>
            </a:pPr>
            <a:r>
              <a:rPr lang="en-US" altLang="en-US" sz="2400" b="1" u="sng" dirty="0"/>
              <a:t>Intense tissue hypoxia + cell injury caused by 2 mechanisms:</a:t>
            </a:r>
            <a:endParaRPr lang="en-US" altLang="en-US" sz="2400" b="1" dirty="0"/>
          </a:p>
          <a:p>
            <a:pPr>
              <a:buFontTx/>
              <a:buNone/>
            </a:pPr>
            <a:r>
              <a:rPr lang="en-US" altLang="en-US" sz="2400" b="1" dirty="0"/>
              <a:t>1.) </a:t>
            </a:r>
            <a:r>
              <a:rPr lang="en-US" altLang="en-US" sz="2400" dirty="0"/>
              <a:t>Interrupts electron transport in the mitochondria (like cyanide), leading to </a:t>
            </a:r>
            <a:r>
              <a:rPr lang="en-US" altLang="en-US" sz="2400" b="1" dirty="0"/>
              <a:t>anaerobic metabolism</a:t>
            </a:r>
          </a:p>
          <a:p>
            <a:pPr>
              <a:buFontTx/>
              <a:buNone/>
            </a:pPr>
            <a:r>
              <a:rPr lang="en-US" altLang="en-US" sz="2400" b="1" dirty="0"/>
              <a:t>2.) Reduces O</a:t>
            </a:r>
            <a:r>
              <a:rPr lang="en-US" altLang="en-US" sz="2400" b="1" baseline="-25000" dirty="0"/>
              <a:t>2</a:t>
            </a:r>
            <a:r>
              <a:rPr lang="en-US" altLang="en-US" sz="2400" b="1" dirty="0"/>
              <a:t> delivery by:</a:t>
            </a:r>
          </a:p>
          <a:p>
            <a:pPr>
              <a:buFontTx/>
              <a:buNone/>
            </a:pPr>
            <a:r>
              <a:rPr lang="en-US" altLang="en-US" sz="2400" b="1" dirty="0"/>
              <a:t>     - </a:t>
            </a:r>
            <a:r>
              <a:rPr lang="en-US" altLang="en-US" sz="2400" dirty="0"/>
              <a:t>competing with O</a:t>
            </a:r>
            <a:r>
              <a:rPr lang="en-US" altLang="en-US" sz="2000" dirty="0"/>
              <a:t>2 </a:t>
            </a:r>
            <a:r>
              <a:rPr lang="en-US" altLang="en-US" sz="2400" dirty="0"/>
              <a:t>for binding to Hb (CO has much higher affinity for Hb, than O</a:t>
            </a:r>
            <a:r>
              <a:rPr lang="en-US" altLang="en-US" sz="2000" baseline="-25000" dirty="0"/>
              <a:t>2</a:t>
            </a:r>
            <a:r>
              <a:rPr lang="en-US" altLang="en-US" sz="2400" dirty="0"/>
              <a:t>!)</a:t>
            </a:r>
            <a:endParaRPr lang="en-US" altLang="en-US" sz="2400" b="1" dirty="0"/>
          </a:p>
          <a:p>
            <a:r>
              <a:rPr lang="en-US" altLang="en-US" sz="2400" dirty="0">
                <a:solidFill>
                  <a:srgbClr val="C00000"/>
                </a:solidFill>
              </a:rPr>
              <a:t>Affinity of fetal Hb for CO even higher than that of adult Hb!</a:t>
            </a:r>
          </a:p>
          <a:p>
            <a:r>
              <a:rPr lang="en-US" altLang="en-US" sz="2400" dirty="0">
                <a:solidFill>
                  <a:srgbClr val="C00000"/>
                </a:solidFill>
              </a:rPr>
              <a:t>Therefore fetal exposure higher than that of predicted maternal exposure!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altLang="en-US" sz="24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02E1AA-9FBD-47CF-A875-192D3E4E6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7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494C-F607-49C2-A153-3D8E3BC6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0000"/>
                </a:solidFill>
              </a:rPr>
              <a:t>Environmental Toxicosis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D8B78-6F73-422F-8CBC-D88A467EB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altLang="en-US" sz="2400" b="1" dirty="0"/>
              <a:t>Topics covered: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altLang="en-US" sz="2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en-US" sz="2400" b="1" dirty="0"/>
              <a:t>Introduction about environmental toxicology?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en-US" sz="2400" b="1" dirty="0"/>
              <a:t>Common Environmental Toxins</a:t>
            </a:r>
          </a:p>
          <a:p>
            <a:pPr marL="1524000" lvl="2" indent="-609600">
              <a:buFont typeface="Wingdings" panose="05000000000000000000" pitchFamily="2" charset="2"/>
              <a:buAutoNum type="arabicPeriod"/>
            </a:pPr>
            <a:r>
              <a:rPr lang="en-US" altLang="en-US" sz="2400" b="1" dirty="0"/>
              <a:t>Inhaled toxins (toxic gases)</a:t>
            </a:r>
          </a:p>
          <a:p>
            <a:pPr marL="1524000" lvl="2" indent="-609600">
              <a:buFont typeface="Wingdings" panose="05000000000000000000" pitchFamily="2" charset="2"/>
              <a:buAutoNum type="arabicPeriod"/>
            </a:pPr>
            <a:r>
              <a:rPr lang="en-US" altLang="en-US" sz="2400" b="1" dirty="0"/>
              <a:t>Hydrocarbons</a:t>
            </a:r>
          </a:p>
          <a:p>
            <a:pPr marL="457200" lvl="1" indent="0">
              <a:buNone/>
            </a:pPr>
            <a:r>
              <a:rPr lang="en-US" altLang="en-US" sz="2800" b="1" dirty="0"/>
              <a:t>Topics covered in our previous lectures</a:t>
            </a:r>
          </a:p>
          <a:p>
            <a:pPr marL="1524000" lvl="2" indent="-609600">
              <a:buFont typeface="Wingdings" panose="05000000000000000000" pitchFamily="2" charset="2"/>
              <a:buAutoNum type="arabicPeriod"/>
            </a:pPr>
            <a:r>
              <a:rPr lang="en-US" altLang="en-US" sz="2400" b="1" dirty="0">
                <a:highlight>
                  <a:srgbClr val="FFFF00"/>
                </a:highlight>
              </a:rPr>
              <a:t>Mycotoxins</a:t>
            </a:r>
          </a:p>
          <a:p>
            <a:pPr marL="1524000" lvl="2" indent="-609600">
              <a:buFont typeface="Wingdings" panose="05000000000000000000" pitchFamily="2" charset="2"/>
              <a:buAutoNum type="arabicPeriod"/>
            </a:pPr>
            <a:r>
              <a:rPr lang="en-US" altLang="en-US" sz="2400" b="1" dirty="0">
                <a:highlight>
                  <a:srgbClr val="FFFF00"/>
                </a:highlight>
              </a:rPr>
              <a:t>Pesticides</a:t>
            </a:r>
          </a:p>
          <a:p>
            <a:pPr marL="1524000" lvl="2" indent="-609600">
              <a:buFont typeface="Wingdings" panose="05000000000000000000" pitchFamily="2" charset="2"/>
              <a:buAutoNum type="arabicPeriod"/>
            </a:pPr>
            <a:r>
              <a:rPr lang="en-US" altLang="en-US" sz="2400" b="1" dirty="0">
                <a:highlight>
                  <a:srgbClr val="FFFF00"/>
                </a:highlight>
              </a:rPr>
              <a:t>Heavy Metals</a:t>
            </a:r>
          </a:p>
          <a:p>
            <a:pPr marL="1524000" lvl="2" indent="-609600">
              <a:buFont typeface="Wingdings" panose="05000000000000000000" pitchFamily="2" charset="2"/>
              <a:buAutoNum type="arabicPeriod"/>
            </a:pPr>
            <a:r>
              <a:rPr lang="en-US" altLang="en-US" sz="2400" b="1" dirty="0">
                <a:highlight>
                  <a:srgbClr val="FFFF00"/>
                </a:highlight>
              </a:rPr>
              <a:t>Phytotoxins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AA11F-2E2B-4F49-A437-105CB8F80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02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>
            <a:extLst>
              <a:ext uri="{FF2B5EF4-FFF2-40B4-BE49-F238E27FC236}">
                <a16:creationId xmlns:a16="http://schemas.microsoft.com/office/drawing/2014/main" id="{ED134567-56E0-4243-99F6-AC07EDD50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543594"/>
          </a:xfrm>
        </p:spPr>
        <p:txBody>
          <a:bodyPr>
            <a:normAutofit fontScale="90000"/>
          </a:bodyPr>
          <a:lstStyle/>
          <a:p>
            <a:r>
              <a:rPr lang="en-US" altLang="en-US" sz="3600" b="1" dirty="0">
                <a:solidFill>
                  <a:srgbClr val="FF0000"/>
                </a:solidFill>
              </a:rPr>
              <a:t>Carbon Monoxide</a:t>
            </a:r>
          </a:p>
        </p:txBody>
      </p:sp>
      <p:sp>
        <p:nvSpPr>
          <p:cNvPr id="888835" name="Rectangle 3">
            <a:extLst>
              <a:ext uri="{FF2B5EF4-FFF2-40B4-BE49-F238E27FC236}">
                <a16:creationId xmlns:a16="http://schemas.microsoft.com/office/drawing/2014/main" id="{12CDFDE8-B7E1-43C8-931D-E3B6CE63C2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052736"/>
            <a:ext cx="7886700" cy="530361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u="sng" dirty="0">
                <a:solidFill>
                  <a:srgbClr val="0070C0"/>
                </a:solidFill>
              </a:rPr>
              <a:t>Clinical presentation:</a:t>
            </a:r>
          </a:p>
          <a:p>
            <a:pPr>
              <a:lnSpc>
                <a:spcPct val="90000"/>
              </a:lnSpc>
            </a:pPr>
            <a:r>
              <a:rPr lang="en-US" altLang="en-US" sz="1800" b="1" dirty="0"/>
              <a:t>Hypoxia</a:t>
            </a:r>
            <a:r>
              <a:rPr lang="en-US" altLang="en-US" sz="1800" dirty="0"/>
              <a:t> without cyanosis</a:t>
            </a:r>
          </a:p>
          <a:p>
            <a:pPr>
              <a:lnSpc>
                <a:spcPct val="90000"/>
              </a:lnSpc>
            </a:pPr>
            <a:r>
              <a:rPr lang="en-US" altLang="en-US" sz="1800" b="1" dirty="0"/>
              <a:t> Myocardium + Brain</a:t>
            </a:r>
            <a:r>
              <a:rPr lang="en-US" altLang="en-US" sz="1800" dirty="0"/>
              <a:t> mostly affected ( high O</a:t>
            </a:r>
            <a:r>
              <a:rPr lang="en-US" altLang="en-US" sz="1600" dirty="0"/>
              <a:t>2</a:t>
            </a:r>
            <a:r>
              <a:rPr lang="en-US" altLang="en-US" sz="1800" dirty="0"/>
              <a:t> consumption)</a:t>
            </a:r>
          </a:p>
          <a:p>
            <a:pPr>
              <a:lnSpc>
                <a:spcPct val="90000"/>
              </a:lnSpc>
            </a:pPr>
            <a:r>
              <a:rPr lang="en-US" altLang="en-US" sz="1800" b="1" dirty="0" err="1"/>
              <a:t>Sx</a:t>
            </a:r>
            <a:r>
              <a:rPr lang="en-US" altLang="en-US" sz="1800" b="1" dirty="0"/>
              <a:t> include: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/>
              <a:t>      </a:t>
            </a:r>
            <a:r>
              <a:rPr lang="en-US" altLang="en-US" sz="2000" dirty="0"/>
              <a:t>- dizziness                 - convulsions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- headaches               - coma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- confusion                 - cardio/resp. </a:t>
            </a:r>
            <a:r>
              <a:rPr lang="en-US" altLang="en-US" sz="2000" dirty="0" err="1"/>
              <a:t>dysfx</a:t>
            </a:r>
            <a:r>
              <a:rPr lang="en-US" altLang="en-US" sz="2000" dirty="0"/>
              <a:t> + death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- chest pain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- </a:t>
            </a:r>
            <a:r>
              <a:rPr lang="en-US" altLang="en-US" sz="2000" dirty="0" err="1"/>
              <a:t>dyspnoea</a:t>
            </a:r>
            <a:endParaRPr lang="en-US" alt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- palpitations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- syncope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b="1" dirty="0" err="1"/>
              <a:t>COHb</a:t>
            </a:r>
            <a:r>
              <a:rPr lang="en-US" altLang="en-US" sz="1400" b="1" dirty="0"/>
              <a:t> levels</a:t>
            </a:r>
            <a:r>
              <a:rPr lang="en-US" altLang="en-US" sz="1400" dirty="0"/>
              <a:t> </a:t>
            </a:r>
            <a:r>
              <a:rPr lang="en-US" altLang="en-US" dirty="0"/>
              <a:t>correlate poorly with clinical features – only used to confirm</a:t>
            </a:r>
            <a:r>
              <a:rPr lang="en-US" altLang="en-US" sz="1400" dirty="0"/>
              <a:t> </a:t>
            </a:r>
            <a:r>
              <a:rPr lang="en-US" altLang="en-US" sz="2000" dirty="0"/>
              <a:t>exposure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A8CC66-C035-4E00-A07F-8722F5A8F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149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6" name="Rectangle 2">
            <a:extLst>
              <a:ext uri="{FF2B5EF4-FFF2-40B4-BE49-F238E27FC236}">
                <a16:creationId xmlns:a16="http://schemas.microsoft.com/office/drawing/2014/main" id="{664A34A2-0C18-48B0-B19D-7D8A8798C6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>
            <a:normAutofit/>
          </a:bodyPr>
          <a:lstStyle/>
          <a:p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Carbon Monoxide</a:t>
            </a:r>
          </a:p>
        </p:txBody>
      </p:sp>
      <p:sp>
        <p:nvSpPr>
          <p:cNvPr id="897027" name="Rectangle 3">
            <a:extLst>
              <a:ext uri="{FF2B5EF4-FFF2-40B4-BE49-F238E27FC236}">
                <a16:creationId xmlns:a16="http://schemas.microsoft.com/office/drawing/2014/main" id="{3A1253F4-517A-4941-9D8C-B274B766CD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340768"/>
            <a:ext cx="7886700" cy="483619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u="sng" dirty="0">
                <a:solidFill>
                  <a:srgbClr val="0070C0"/>
                </a:solidFill>
              </a:rPr>
              <a:t>Management</a:t>
            </a:r>
            <a:r>
              <a:rPr lang="en-US" altLang="en-US" sz="2000" b="1" u="sng" dirty="0">
                <a:solidFill>
                  <a:srgbClr val="0070C0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en-US" sz="2000" b="1" u="sng" dirty="0"/>
              <a:t>AIM:</a:t>
            </a:r>
            <a:r>
              <a:rPr lang="en-US" altLang="en-US" sz="2000" b="1" dirty="0"/>
              <a:t>  minimize + Rx Complications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/>
              <a:t>Admit to ICU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Give </a:t>
            </a:r>
            <a:r>
              <a:rPr lang="en-US" altLang="en-US" sz="2400" b="1" dirty="0"/>
              <a:t>100% O</a:t>
            </a:r>
            <a:r>
              <a:rPr lang="en-US" altLang="en-US" sz="1800" b="1" dirty="0"/>
              <a:t>2</a:t>
            </a:r>
            <a:r>
              <a:rPr lang="en-US" altLang="en-US" sz="2400" b="1" dirty="0"/>
              <a:t> </a:t>
            </a:r>
            <a:r>
              <a:rPr lang="en-US" altLang="en-US" sz="2800" b="1" dirty="0"/>
              <a:t>- </a:t>
            </a:r>
            <a:r>
              <a:rPr lang="en-US" altLang="en-US" sz="2000" dirty="0"/>
              <a:t>tight fitting facemask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/>
              <a:t>                                      </a:t>
            </a:r>
            <a:r>
              <a:rPr lang="en-US" altLang="en-US" sz="2400" b="1" dirty="0"/>
              <a:t>-</a:t>
            </a:r>
            <a:r>
              <a:rPr lang="en-US" altLang="en-US" sz="2000" b="1" dirty="0"/>
              <a:t> </a:t>
            </a:r>
            <a:r>
              <a:rPr lang="en-US" altLang="en-US" sz="2000" dirty="0"/>
              <a:t>ventilate via ET-tube if necessary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/>
              <a:t>      ( O</a:t>
            </a:r>
            <a:r>
              <a:rPr lang="en-US" altLang="en-US" sz="1800" b="1" dirty="0"/>
              <a:t>2</a:t>
            </a:r>
            <a:r>
              <a:rPr lang="en-US" altLang="en-US" sz="2400" dirty="0"/>
              <a:t> decreases half-life of </a:t>
            </a:r>
            <a:r>
              <a:rPr lang="en-US" altLang="en-US" sz="2400" dirty="0" err="1"/>
              <a:t>COHb</a:t>
            </a:r>
            <a:r>
              <a:rPr lang="en-US" altLang="en-US" sz="2400" dirty="0"/>
              <a:t>)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Continuous cardiac monitoring</a:t>
            </a:r>
          </a:p>
          <a:p>
            <a:r>
              <a:rPr lang="en-US" altLang="en-US" sz="2000" b="1" u="sng" dirty="0"/>
              <a:t>Supportive care:</a:t>
            </a:r>
          </a:p>
          <a:p>
            <a:pPr>
              <a:buFontTx/>
              <a:buNone/>
            </a:pPr>
            <a:r>
              <a:rPr lang="en-US" altLang="en-US" sz="2000" b="1" dirty="0"/>
              <a:t>      - </a:t>
            </a:r>
            <a:r>
              <a:rPr lang="en-US" altLang="en-US" sz="2000" dirty="0"/>
              <a:t>Rx arrhythmias</a:t>
            </a:r>
          </a:p>
          <a:p>
            <a:pPr>
              <a:buFontTx/>
              <a:buNone/>
            </a:pPr>
            <a:r>
              <a:rPr lang="en-US" altLang="en-US" sz="2000" dirty="0"/>
              <a:t>      </a:t>
            </a:r>
            <a:r>
              <a:rPr lang="en-US" altLang="en-US" sz="2000" b="1" dirty="0"/>
              <a:t>- </a:t>
            </a:r>
            <a:r>
              <a:rPr lang="en-US" altLang="en-US" sz="2000" dirty="0"/>
              <a:t>correction of acid base + electrolyte abnormalities</a:t>
            </a:r>
          </a:p>
          <a:p>
            <a:pPr>
              <a:buFontTx/>
              <a:buNone/>
            </a:pPr>
            <a:r>
              <a:rPr lang="en-US" altLang="en-US" sz="2000" b="1" dirty="0"/>
              <a:t>      - </a:t>
            </a:r>
            <a:r>
              <a:rPr lang="en-US" altLang="en-US" sz="2000" dirty="0"/>
              <a:t>Rx convulsions</a:t>
            </a:r>
            <a:endParaRPr lang="en-US" altLang="en-US" sz="3200" b="1" dirty="0"/>
          </a:p>
          <a:p>
            <a:pPr>
              <a:lnSpc>
                <a:spcPct val="80000"/>
              </a:lnSpc>
            </a:pPr>
            <a:endParaRPr lang="en-US" altLang="en-US" sz="28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ECED18-B199-4301-B7A9-8BF4995F1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300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B3C98-B0E9-417E-BA58-54A77FBBB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74340"/>
            <a:ext cx="7886700" cy="1325563"/>
          </a:xfrm>
        </p:spPr>
        <p:txBody>
          <a:bodyPr/>
          <a:lstStyle/>
          <a:p>
            <a:pPr algn="ctr"/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Hydrocarbons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44533-57D8-44CA-90B8-52C0B93AB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7864" y="3068960"/>
            <a:ext cx="3439294" cy="16237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Aromatic HCs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Aliphatic HCs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18C1FE-6FD6-4C63-B32F-D8031BAC6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258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330" name="Rectangle 2">
            <a:extLst>
              <a:ext uri="{FF2B5EF4-FFF2-40B4-BE49-F238E27FC236}">
                <a16:creationId xmlns:a16="http://schemas.microsoft.com/office/drawing/2014/main" id="{E9D7D22D-5152-49F4-BA76-0F95291A8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904619"/>
          </a:xfrm>
        </p:spPr>
        <p:txBody>
          <a:bodyPr/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Hydrocarbons</a:t>
            </a:r>
          </a:p>
        </p:txBody>
      </p:sp>
      <p:sp>
        <p:nvSpPr>
          <p:cNvPr id="867331" name="Rectangle 3">
            <a:extLst>
              <a:ext uri="{FF2B5EF4-FFF2-40B4-BE49-F238E27FC236}">
                <a16:creationId xmlns:a16="http://schemas.microsoft.com/office/drawing/2014/main" id="{0A45D5E7-00B2-427E-96FC-36025C7632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269745"/>
            <a:ext cx="8338128" cy="522312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1800" dirty="0"/>
              <a:t>One of most frequently reported poisonings </a:t>
            </a:r>
          </a:p>
          <a:p>
            <a:pPr>
              <a:lnSpc>
                <a:spcPct val="80000"/>
              </a:lnSpc>
            </a:pPr>
            <a:r>
              <a:rPr lang="en-US" altLang="en-US" sz="1800" dirty="0"/>
              <a:t>Diverse group of organic compounds</a:t>
            </a:r>
          </a:p>
          <a:p>
            <a:pPr>
              <a:lnSpc>
                <a:spcPct val="80000"/>
              </a:lnSpc>
            </a:pPr>
            <a:r>
              <a:rPr lang="en-US" altLang="en-US" sz="1800" dirty="0"/>
              <a:t>Contain </a:t>
            </a:r>
            <a:r>
              <a:rPr lang="en-US" altLang="en-US" sz="1800" b="1" dirty="0"/>
              <a:t>hydrogen</a:t>
            </a:r>
            <a:r>
              <a:rPr lang="en-US" altLang="en-US" sz="1800" dirty="0"/>
              <a:t> and </a:t>
            </a:r>
            <a:r>
              <a:rPr lang="en-US" altLang="en-US" sz="1800" b="1" dirty="0"/>
              <a:t>carbon</a:t>
            </a:r>
          </a:p>
          <a:p>
            <a:pPr>
              <a:lnSpc>
                <a:spcPct val="80000"/>
              </a:lnSpc>
            </a:pPr>
            <a:r>
              <a:rPr lang="en-US" altLang="en-US" sz="1800" dirty="0"/>
              <a:t>Most are </a:t>
            </a:r>
            <a:r>
              <a:rPr lang="en-US" altLang="en-US" sz="1800" b="1" dirty="0"/>
              <a:t>petroleum distillates</a:t>
            </a:r>
            <a:r>
              <a:rPr lang="en-US" altLang="en-US" sz="1800" dirty="0"/>
              <a:t> (e.g. gasoline)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/>
              <a:t>     - derived from crude oil and coal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/>
              <a:t>     - turpentine derived from pine oil</a:t>
            </a:r>
          </a:p>
          <a:p>
            <a:pPr>
              <a:lnSpc>
                <a:spcPct val="80000"/>
              </a:lnSpc>
            </a:pPr>
            <a:r>
              <a:rPr lang="en-US" altLang="en-US" sz="1800" b="1" u="sng" dirty="0"/>
              <a:t>2 Main categories</a:t>
            </a:r>
            <a:r>
              <a:rPr lang="en-US" altLang="en-US" sz="1800" dirty="0"/>
              <a:t> (classified by structure)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/>
              <a:t>     </a:t>
            </a:r>
            <a:r>
              <a:rPr lang="en-US" altLang="en-US" sz="1800" b="1" dirty="0"/>
              <a:t>(</a:t>
            </a:r>
            <a:r>
              <a:rPr lang="en-US" altLang="en-US" sz="1800" b="1" dirty="0" err="1"/>
              <a:t>i</a:t>
            </a:r>
            <a:r>
              <a:rPr lang="en-US" altLang="en-US" sz="1800" b="1" dirty="0"/>
              <a:t>) </a:t>
            </a:r>
            <a:r>
              <a:rPr lang="en-US" altLang="en-US" sz="1800" b="1" u="sng" dirty="0" err="1">
                <a:solidFill>
                  <a:srgbClr val="FF0000"/>
                </a:solidFill>
              </a:rPr>
              <a:t>Aliphatics</a:t>
            </a:r>
            <a:r>
              <a:rPr lang="en-US" altLang="en-US" sz="1800" dirty="0"/>
              <a:t> – straight chain hydrocarbons: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/>
              <a:t>         </a:t>
            </a:r>
            <a:r>
              <a:rPr lang="en-US" altLang="en-US" sz="1800" b="1" dirty="0"/>
              <a:t>~</a:t>
            </a:r>
            <a:r>
              <a:rPr lang="en-US" altLang="en-US" sz="1800" dirty="0"/>
              <a:t> paraffin (lamp oil), mineral turpentine, thinners, petrol, diesel &amp; benzine</a:t>
            </a:r>
          </a:p>
          <a:p>
            <a:pPr>
              <a:buFontTx/>
              <a:buNone/>
            </a:pPr>
            <a:r>
              <a:rPr lang="en-US" altLang="en-US" sz="1800" b="1" dirty="0"/>
              <a:t> 	(ii) </a:t>
            </a:r>
            <a:r>
              <a:rPr lang="en-US" altLang="en-US" sz="1800" b="1" u="sng" dirty="0">
                <a:solidFill>
                  <a:srgbClr val="FF0000"/>
                </a:solidFill>
              </a:rPr>
              <a:t>Aromatics</a:t>
            </a:r>
            <a:r>
              <a:rPr lang="en-US" altLang="en-US" sz="1800" dirty="0"/>
              <a:t> – ring structure hydrocarbons</a:t>
            </a:r>
          </a:p>
          <a:p>
            <a:pPr>
              <a:buFontTx/>
              <a:buNone/>
            </a:pPr>
            <a:r>
              <a:rPr lang="en-US" altLang="en-US" sz="1800" b="1" dirty="0"/>
              <a:t>        ~</a:t>
            </a:r>
            <a:r>
              <a:rPr lang="en-US" altLang="en-US" sz="1800" dirty="0"/>
              <a:t> lubricating oil, liquid paraffin, baby oil, Suntan oils, petroleum jelly &amp; grease </a:t>
            </a:r>
          </a:p>
          <a:p>
            <a:r>
              <a:rPr lang="en-US" altLang="en-US" sz="1800" dirty="0"/>
              <a:t>Hydrocarbons commonly used as </a:t>
            </a:r>
            <a:r>
              <a:rPr lang="en-US" altLang="en-US" sz="1800" b="1" dirty="0"/>
              <a:t>solvent base</a:t>
            </a:r>
            <a:r>
              <a:rPr lang="en-US" altLang="en-US" sz="1800" dirty="0"/>
              <a:t> for toxic chemicals like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en-US" sz="1800" b="1" dirty="0"/>
              <a:t>insecticides and metals</a:t>
            </a:r>
            <a:endParaRPr lang="en-US" altLang="en-US" sz="1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2A27D3-62C3-4F94-B103-ABCAA8DF5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756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A7FB202D-D2BB-4CDB-91EB-D2E66BE1D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136524"/>
            <a:ext cx="7632848" cy="556172"/>
          </a:xfrm>
        </p:spPr>
        <p:txBody>
          <a:bodyPr>
            <a:normAutofit fontScale="90000"/>
          </a:bodyPr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Hydrocarbons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23C9149-6D11-4913-9F38-4F4060C67A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908720"/>
            <a:ext cx="8640960" cy="5616624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400" b="1" u="sng" dirty="0"/>
              <a:t>Pathophysiology: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2000" dirty="0"/>
              <a:t>3 main target organs effected:</a:t>
            </a:r>
            <a:r>
              <a:rPr lang="en-US" altLang="en-US" sz="2000" b="1" dirty="0"/>
              <a:t>    # CNS     # Lungs    # Heart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2000" dirty="0"/>
              <a:t>Most acute damage in the lungs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2000" dirty="0"/>
              <a:t>Potential for acute toxicity depends on 4 characteristics: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000" dirty="0"/>
              <a:t>  </a:t>
            </a:r>
            <a:r>
              <a:rPr lang="en-US" altLang="en-US" sz="2000" b="1" dirty="0"/>
              <a:t>1.) </a:t>
            </a:r>
            <a:r>
              <a:rPr lang="en-US" altLang="en-US" sz="2000" b="1" u="sng" dirty="0"/>
              <a:t>Viscosity</a:t>
            </a:r>
            <a:r>
              <a:rPr lang="en-US" altLang="en-US" sz="2000" u="sng" dirty="0"/>
              <a:t> </a:t>
            </a:r>
            <a:r>
              <a:rPr lang="en-US" altLang="en-US" sz="2000" dirty="0"/>
              <a:t>(resistance to flow)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low viscosity = high toxicity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</a:t>
            </a:r>
            <a:r>
              <a:rPr lang="en-US" altLang="en-US" sz="2000" dirty="0" err="1"/>
              <a:t>eg</a:t>
            </a:r>
            <a:r>
              <a:rPr lang="en-US" altLang="en-US" sz="2000" dirty="0"/>
              <a:t>. </a:t>
            </a:r>
            <a:r>
              <a:rPr lang="en-US" altLang="en-US" sz="2000" u="sng" dirty="0"/>
              <a:t>Lubricants + mineral oil: </a:t>
            </a:r>
            <a:r>
              <a:rPr lang="en-US" altLang="en-US" sz="2000" dirty="0"/>
              <a:t>  * high viscosity + low toxicity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      </a:t>
            </a:r>
            <a:r>
              <a:rPr lang="en-US" altLang="en-US" sz="2000" u="sng" dirty="0"/>
              <a:t>Furniture oil: </a:t>
            </a:r>
            <a:r>
              <a:rPr lang="en-US" altLang="en-US" sz="2000" dirty="0"/>
              <a:t>* low viscosity + high toxicity + aspiration</a:t>
            </a:r>
          </a:p>
          <a:p>
            <a:pPr>
              <a:buFontTx/>
              <a:buNone/>
            </a:pPr>
            <a:r>
              <a:rPr lang="en-US" altLang="en-US" sz="2000" dirty="0"/>
              <a:t> </a:t>
            </a:r>
            <a:r>
              <a:rPr lang="en-US" altLang="en-US" sz="2000" b="1" dirty="0"/>
              <a:t>2.) </a:t>
            </a:r>
            <a:r>
              <a:rPr lang="en-US" altLang="en-US" sz="2000" b="1" u="sng" dirty="0"/>
              <a:t>Volatility</a:t>
            </a:r>
            <a:r>
              <a:rPr lang="en-US" altLang="en-US" sz="2000" u="sng" dirty="0"/>
              <a:t> </a:t>
            </a:r>
            <a:r>
              <a:rPr lang="en-US" altLang="en-US" sz="2000" dirty="0"/>
              <a:t>(capacity of liquid to turn into gas)</a:t>
            </a:r>
          </a:p>
          <a:p>
            <a:pPr>
              <a:buFontTx/>
              <a:buNone/>
            </a:pPr>
            <a:r>
              <a:rPr lang="en-US" altLang="en-US" sz="2000" dirty="0"/>
              <a:t>          - displaces alveolar O</a:t>
            </a:r>
            <a:r>
              <a:rPr lang="en-US" altLang="en-US" sz="1400" dirty="0"/>
              <a:t>2</a:t>
            </a:r>
          </a:p>
          <a:p>
            <a:pPr>
              <a:buFontTx/>
              <a:buNone/>
            </a:pPr>
            <a:r>
              <a:rPr lang="en-US" altLang="en-US" sz="2000" dirty="0"/>
              <a:t>          - petrol </a:t>
            </a:r>
          </a:p>
          <a:p>
            <a:pPr>
              <a:buFontTx/>
              <a:buNone/>
            </a:pPr>
            <a:r>
              <a:rPr lang="en-US" altLang="en-US" sz="2000" b="1" dirty="0"/>
              <a:t>     3.) </a:t>
            </a:r>
            <a:r>
              <a:rPr lang="en-US" altLang="en-US" sz="2000" b="1" u="sng" dirty="0"/>
              <a:t>Surface tension</a:t>
            </a:r>
          </a:p>
          <a:p>
            <a:pPr>
              <a:buFontTx/>
              <a:buNone/>
            </a:pPr>
            <a:r>
              <a:rPr lang="en-US" altLang="en-US" sz="2000" dirty="0"/>
              <a:t>     </a:t>
            </a:r>
            <a:r>
              <a:rPr lang="en-US" altLang="en-US" sz="2000" b="1" dirty="0"/>
              <a:t>4.) </a:t>
            </a:r>
            <a:r>
              <a:rPr lang="en-US" altLang="en-US" sz="2000" b="1" u="sng" dirty="0"/>
              <a:t>Chemical side chains</a:t>
            </a:r>
            <a:endParaRPr lang="en-US" altLang="en-US" sz="2000" b="1" dirty="0"/>
          </a:p>
          <a:p>
            <a:pPr>
              <a:buFontTx/>
              <a:buNone/>
            </a:pPr>
            <a:r>
              <a:rPr lang="en-US" altLang="en-US" sz="2000" dirty="0"/>
              <a:t>          - often high toxicity  - e.g.. Heavy metals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6946FD-1D65-4422-9FEE-358CB38EF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5636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>
            <a:extLst>
              <a:ext uri="{FF2B5EF4-FFF2-40B4-BE49-F238E27FC236}">
                <a16:creationId xmlns:a16="http://schemas.microsoft.com/office/drawing/2014/main" id="{78359BAA-DD61-4CD5-8B58-A38EC3ADF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399578"/>
          </a:xfrm>
        </p:spPr>
        <p:txBody>
          <a:bodyPr>
            <a:normAutofit fontScale="90000"/>
          </a:bodyPr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Hydrocarbons</a:t>
            </a:r>
          </a:p>
        </p:txBody>
      </p:sp>
      <p:sp>
        <p:nvSpPr>
          <p:cNvPr id="872451" name="Rectangle 3">
            <a:extLst>
              <a:ext uri="{FF2B5EF4-FFF2-40B4-BE49-F238E27FC236}">
                <a16:creationId xmlns:a16="http://schemas.microsoft.com/office/drawing/2014/main" id="{DB5917DC-0DEC-40FE-9DF0-6107FDD625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1052736"/>
            <a:ext cx="8191822" cy="5124227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en-US" altLang="en-US" sz="2000" b="1" dirty="0"/>
              <a:t>Pathophysiology (cont’d):</a:t>
            </a:r>
          </a:p>
          <a:p>
            <a:pPr marL="609600" indent="-609600">
              <a:buFontTx/>
              <a:buNone/>
            </a:pPr>
            <a:r>
              <a:rPr lang="en-US" altLang="en-US" sz="2000" b="1" u="sng" dirty="0"/>
              <a:t>LUNG DISEASE: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en-US" dirty="0"/>
              <a:t>Fatalities after </a:t>
            </a:r>
            <a:r>
              <a:rPr lang="en-US" altLang="en-US" b="1" dirty="0"/>
              <a:t>ingestion</a:t>
            </a:r>
            <a:r>
              <a:rPr lang="en-US" altLang="en-US" dirty="0"/>
              <a:t>, accompanied by </a:t>
            </a:r>
            <a:r>
              <a:rPr lang="en-US" altLang="en-US" b="1" dirty="0"/>
              <a:t>aspiration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en-US" dirty="0"/>
              <a:t>1ml in trachea can cause </a:t>
            </a:r>
            <a:r>
              <a:rPr lang="en-US" altLang="en-US" b="1" dirty="0"/>
              <a:t>chemical pneumonitis</a:t>
            </a:r>
          </a:p>
          <a:p>
            <a:pPr marL="609600" indent="-609600">
              <a:buFontTx/>
              <a:buNone/>
            </a:pPr>
            <a:r>
              <a:rPr lang="en-US" altLang="en-US" sz="1800" b="1" i="1" u="sng" dirty="0"/>
              <a:t>Mechanisms</a:t>
            </a:r>
          </a:p>
          <a:p>
            <a:pPr marL="609600" indent="-609600">
              <a:buFontTx/>
              <a:buAutoNum type="arabicParenR"/>
            </a:pPr>
            <a:r>
              <a:rPr lang="en-US" altLang="en-US" sz="1800" dirty="0"/>
              <a:t>Penetrates lower airways ~ produces bronchospasm + inflammation</a:t>
            </a:r>
          </a:p>
          <a:p>
            <a:pPr marL="609600" indent="-609600">
              <a:buFontTx/>
              <a:buAutoNum type="arabicParenR"/>
            </a:pPr>
            <a:r>
              <a:rPr lang="en-US" altLang="en-US" sz="1800" dirty="0"/>
              <a:t>Displaces alveolar O2 (volatile hydrocarbon)</a:t>
            </a:r>
          </a:p>
          <a:p>
            <a:pPr marL="609600" indent="-609600">
              <a:buFontTx/>
              <a:buAutoNum type="arabicParenR"/>
            </a:pPr>
            <a:r>
              <a:rPr lang="en-US" altLang="en-US" sz="1800" dirty="0"/>
              <a:t>Inhibits surfactant</a:t>
            </a:r>
          </a:p>
          <a:p>
            <a:pPr marL="609600" indent="-609600">
              <a:buFontTx/>
              <a:buAutoNum type="arabicParenR"/>
            </a:pPr>
            <a:r>
              <a:rPr lang="en-US" altLang="en-US" sz="1800" dirty="0"/>
              <a:t>Damaging alveoli and capillaries</a:t>
            </a:r>
            <a:r>
              <a:rPr lang="en-US" altLang="en-US" i="1" dirty="0"/>
              <a:t> </a:t>
            </a:r>
          </a:p>
          <a:p>
            <a:pPr marL="609600" indent="-609600">
              <a:buFontTx/>
              <a:buNone/>
            </a:pPr>
            <a:r>
              <a:rPr lang="en-US" altLang="en-US" sz="2000" b="1" u="sng" dirty="0"/>
              <a:t>These effects cause:</a:t>
            </a:r>
          </a:p>
          <a:p>
            <a:pPr marL="609600" indent="-609600"/>
            <a:r>
              <a:rPr lang="en-US" altLang="en-US" sz="2000" dirty="0"/>
              <a:t>Alveolar disfunction, Vent / Perfusion mismatch, Hypoxia &amp; Resp. failure</a:t>
            </a:r>
          </a:p>
          <a:p>
            <a:pPr marL="609600" indent="-609600">
              <a:buFontTx/>
              <a:buNone/>
            </a:pPr>
            <a:endParaRPr lang="en-US" altLang="en-US" i="1" dirty="0"/>
          </a:p>
          <a:p>
            <a:pPr marL="609600" indent="-609600">
              <a:buFontTx/>
              <a:buNone/>
            </a:pPr>
            <a:endParaRPr lang="en-US" altLang="en-US" i="1" dirty="0"/>
          </a:p>
          <a:p>
            <a:pPr marL="609600" indent="-609600">
              <a:buFontTx/>
              <a:buNone/>
            </a:pPr>
            <a:endParaRPr lang="en-US" altLang="en-US" i="1" dirty="0"/>
          </a:p>
          <a:p>
            <a:pPr marL="609600" indent="-609600">
              <a:buFontTx/>
              <a:buNone/>
            </a:pPr>
            <a:endParaRPr lang="en-US" altLang="en-US" dirty="0"/>
          </a:p>
          <a:p>
            <a:pPr marL="609600" indent="-609600" algn="ctr">
              <a:buFontTx/>
              <a:buNone/>
            </a:pPr>
            <a:endParaRPr lang="en-US" altLang="en-US" sz="36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6C2E45-409F-4B5D-BC26-1E9BF46AF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744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>
            <a:extLst>
              <a:ext uri="{FF2B5EF4-FFF2-40B4-BE49-F238E27FC236}">
                <a16:creationId xmlns:a16="http://schemas.microsoft.com/office/drawing/2014/main" id="{AE337884-1017-4EAC-9BC1-A5D38FCF8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Hydrocarbons</a:t>
            </a:r>
          </a:p>
        </p:txBody>
      </p:sp>
      <p:sp>
        <p:nvSpPr>
          <p:cNvPr id="876547" name="Rectangle 3">
            <a:extLst>
              <a:ext uri="{FF2B5EF4-FFF2-40B4-BE49-F238E27FC236}">
                <a16:creationId xmlns:a16="http://schemas.microsoft.com/office/drawing/2014/main" id="{BA1428DC-A1F1-486E-B6D6-1AC0490724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1752" y="1412776"/>
            <a:ext cx="8503920" cy="4686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en-US" sz="2000" b="1" dirty="0"/>
              <a:t>Pathophysiology (cont’d): </a:t>
            </a:r>
          </a:p>
          <a:p>
            <a:pPr>
              <a:buNone/>
            </a:pPr>
            <a:r>
              <a:rPr lang="en-US" altLang="en-US" sz="2000" b="1" u="sng" dirty="0"/>
              <a:t>CNS: </a:t>
            </a:r>
          </a:p>
          <a:p>
            <a:pPr>
              <a:lnSpc>
                <a:spcPct val="90000"/>
              </a:lnSpc>
            </a:pPr>
            <a:r>
              <a:rPr lang="en-US" altLang="en-US" sz="1800" b="1" u="sng" dirty="0"/>
              <a:t>Narcotic – like effects: </a:t>
            </a:r>
            <a:r>
              <a:rPr lang="en-US" altLang="en-US" sz="1800" dirty="0"/>
              <a:t> ~ euphoria, ~ disinhibition, ~ confusion</a:t>
            </a:r>
          </a:p>
          <a:p>
            <a:pPr>
              <a:lnSpc>
                <a:spcPct val="90000"/>
              </a:lnSpc>
            </a:pPr>
            <a:r>
              <a:rPr lang="en-US" altLang="en-US" sz="1800" dirty="0"/>
              <a:t>Single exposure with rapid onset of intoxication + recovery</a:t>
            </a:r>
          </a:p>
          <a:p>
            <a:pPr>
              <a:lnSpc>
                <a:spcPct val="90000"/>
              </a:lnSpc>
            </a:pPr>
            <a:r>
              <a:rPr lang="en-US" altLang="en-US" sz="1800" b="1" u="sng" dirty="0"/>
              <a:t>Chronic use causes: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1800" dirty="0"/>
              <a:t>     ~ peripheral neuropathy, ~ cerebellar degeneration, ~ chronic encephalopathy</a:t>
            </a:r>
          </a:p>
          <a:p>
            <a:pPr>
              <a:buFontTx/>
              <a:buNone/>
            </a:pPr>
            <a:endParaRPr lang="en-US" altLang="en-US" sz="1800" b="1" u="sng" dirty="0"/>
          </a:p>
          <a:p>
            <a:pPr>
              <a:buFontTx/>
              <a:buNone/>
            </a:pPr>
            <a:r>
              <a:rPr lang="en-US" altLang="en-US" sz="1800" b="1" u="sng" dirty="0"/>
              <a:t>CARDIAC:</a:t>
            </a:r>
          </a:p>
          <a:p>
            <a:r>
              <a:rPr lang="en-US" altLang="en-US" sz="1800" b="1" u="sng" dirty="0"/>
              <a:t>Sudden death</a:t>
            </a:r>
          </a:p>
          <a:p>
            <a:r>
              <a:rPr lang="en-US" altLang="en-US" sz="1800" dirty="0"/>
              <a:t>Sudden physical activity during / after intentional inhalation</a:t>
            </a:r>
          </a:p>
          <a:p>
            <a:r>
              <a:rPr lang="en-US" altLang="en-US" sz="1800" dirty="0"/>
              <a:t>Myocardial sensitization to endogenous + exogenous catecholamines </a:t>
            </a:r>
          </a:p>
          <a:p>
            <a:r>
              <a:rPr lang="en-US" altLang="en-US" sz="1800" dirty="0"/>
              <a:t>Precipitates </a:t>
            </a:r>
            <a:r>
              <a:rPr lang="en-US" altLang="en-US" sz="1800" b="1" dirty="0"/>
              <a:t>vent. </a:t>
            </a:r>
            <a:r>
              <a:rPr lang="en-US" altLang="en-US" sz="1800" b="1" dirty="0" err="1"/>
              <a:t>dysrythmias</a:t>
            </a:r>
            <a:r>
              <a:rPr lang="en-US" altLang="en-US" sz="1800" dirty="0"/>
              <a:t> + </a:t>
            </a:r>
            <a:r>
              <a:rPr lang="en-US" altLang="en-US" sz="1800" b="1" dirty="0"/>
              <a:t>myocardial </a:t>
            </a:r>
            <a:r>
              <a:rPr lang="en-US" altLang="en-US" sz="1800" b="1" dirty="0" err="1"/>
              <a:t>dysfx</a:t>
            </a:r>
            <a:endParaRPr lang="en-US" altLang="en-US" sz="1800" b="1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1800" dirty="0"/>
              <a:t>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EC93A-FAAA-4BAE-9DB8-CF746247D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7721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>
            <a:extLst>
              <a:ext uri="{FF2B5EF4-FFF2-40B4-BE49-F238E27FC236}">
                <a16:creationId xmlns:a16="http://schemas.microsoft.com/office/drawing/2014/main" id="{25B7A172-18BF-4FEF-AE7C-3ED69747F2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399578"/>
          </a:xfrm>
        </p:spPr>
        <p:txBody>
          <a:bodyPr>
            <a:normAutofit fontScale="90000"/>
          </a:bodyPr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Hydrocarbons</a:t>
            </a:r>
          </a:p>
        </p:txBody>
      </p:sp>
      <p:sp>
        <p:nvSpPr>
          <p:cNvPr id="878595" name="Rectangle 3">
            <a:extLst>
              <a:ext uri="{FF2B5EF4-FFF2-40B4-BE49-F238E27FC236}">
                <a16:creationId xmlns:a16="http://schemas.microsoft.com/office/drawing/2014/main" id="{975266A3-C125-4183-9807-C2EFC95D58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980728"/>
            <a:ext cx="8191822" cy="5740748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altLang="en-US" sz="2800" b="1" u="sng" dirty="0"/>
              <a:t>Clinical presentation:</a:t>
            </a:r>
          </a:p>
          <a:p>
            <a:r>
              <a:rPr lang="en-US" altLang="en-US" sz="2400" dirty="0"/>
              <a:t>Mild </a:t>
            </a:r>
            <a:r>
              <a:rPr lang="en-US" altLang="en-US" sz="2400" dirty="0" err="1"/>
              <a:t>Sx</a:t>
            </a:r>
            <a:r>
              <a:rPr lang="en-US" altLang="en-US" sz="2400" dirty="0"/>
              <a:t> include </a:t>
            </a:r>
            <a:r>
              <a:rPr lang="en-US" altLang="en-US" sz="2400" b="1" dirty="0"/>
              <a:t>~</a:t>
            </a:r>
            <a:r>
              <a:rPr lang="en-US" altLang="en-US" sz="2400" dirty="0"/>
              <a:t> tachypnoea, ~ dyspnea, bronchospasm, fever within 6 hours</a:t>
            </a:r>
          </a:p>
          <a:p>
            <a:r>
              <a:rPr lang="en-US" altLang="en-US" sz="2400" dirty="0"/>
              <a:t>Severe poisonings  ~ early resp. </a:t>
            </a:r>
            <a:r>
              <a:rPr lang="en-US" altLang="en-US" sz="2400" dirty="0" err="1"/>
              <a:t>Sx</a:t>
            </a:r>
            <a:r>
              <a:rPr lang="en-US" altLang="en-US" sz="2400" dirty="0"/>
              <a:t>, cyanosis, grunting, coughing, repeated vomiting</a:t>
            </a:r>
          </a:p>
          <a:p>
            <a:r>
              <a:rPr lang="en-US" altLang="en-US" sz="2400" dirty="0"/>
              <a:t>Change in mental status </a:t>
            </a:r>
            <a:r>
              <a:rPr lang="en-US" altLang="en-US" sz="2400" b="1" dirty="0"/>
              <a:t>~ </a:t>
            </a:r>
            <a:r>
              <a:rPr lang="en-US" altLang="en-US" sz="2400" dirty="0"/>
              <a:t>direct CNS effect OR caused by hypoxia</a:t>
            </a:r>
          </a:p>
          <a:p>
            <a:pPr>
              <a:buNone/>
            </a:pPr>
            <a:r>
              <a:rPr lang="en-US" altLang="en-US" sz="2800" b="1" u="sng" dirty="0"/>
              <a:t>Diagnosis:</a:t>
            </a:r>
          </a:p>
          <a:p>
            <a:r>
              <a:rPr lang="en-US" altLang="en-US" sz="2400" b="1" dirty="0"/>
              <a:t>Clinically</a:t>
            </a:r>
          </a:p>
          <a:p>
            <a:r>
              <a:rPr lang="en-US" altLang="en-US" sz="2400" b="1" dirty="0"/>
              <a:t>History</a:t>
            </a:r>
            <a:r>
              <a:rPr lang="en-US" altLang="en-US" sz="2400" dirty="0"/>
              <a:t> from parents / family / bystanders</a:t>
            </a:r>
          </a:p>
          <a:p>
            <a:r>
              <a:rPr lang="en-US" altLang="en-US" sz="2400" dirty="0"/>
              <a:t>Contact local poison control </a:t>
            </a:r>
            <a:r>
              <a:rPr lang="en-US" altLang="en-US" sz="2400" dirty="0" err="1"/>
              <a:t>centre</a:t>
            </a:r>
            <a:r>
              <a:rPr lang="en-US" altLang="en-US" sz="2400" dirty="0"/>
              <a:t> to identify product</a:t>
            </a:r>
          </a:p>
          <a:p>
            <a:r>
              <a:rPr lang="en-US" altLang="en-US" sz="2400" b="1" dirty="0"/>
              <a:t>CXR</a:t>
            </a:r>
            <a:r>
              <a:rPr lang="en-US" altLang="en-US" sz="2400" dirty="0"/>
              <a:t>: - radiographic changes can occur within 30 min</a:t>
            </a:r>
          </a:p>
          <a:p>
            <a:pPr>
              <a:buNone/>
            </a:pPr>
            <a:r>
              <a:rPr lang="en-US" altLang="en-US" sz="2400" dirty="0"/>
              <a:t>               - findings of chemical pneumonitis include:</a:t>
            </a:r>
          </a:p>
          <a:p>
            <a:pPr>
              <a:buNone/>
            </a:pPr>
            <a:r>
              <a:rPr lang="en-US" altLang="en-US" sz="2400" dirty="0"/>
              <a:t>                  1.) bilat. perihilar infiltrates</a:t>
            </a:r>
          </a:p>
          <a:p>
            <a:pPr>
              <a:buNone/>
            </a:pPr>
            <a:r>
              <a:rPr lang="en-US" altLang="en-US" sz="2400" dirty="0"/>
              <a:t>                  2.) gradually: forms patchy infiltrates</a:t>
            </a:r>
          </a:p>
          <a:p>
            <a:pPr>
              <a:buNone/>
            </a:pPr>
            <a:r>
              <a:rPr lang="en-US" altLang="en-US" sz="2400" dirty="0"/>
              <a:t>                  3.) finally: large areas of consolidation</a:t>
            </a:r>
          </a:p>
          <a:p>
            <a:r>
              <a:rPr lang="en-US" altLang="en-US" sz="2400" dirty="0"/>
              <a:t>Pulse oximetry</a:t>
            </a:r>
          </a:p>
          <a:p>
            <a:endParaRPr lang="en-US" altLang="en-US" sz="24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D4F5FD-05F9-4C42-BA72-0C33F59A2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2515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>
            <a:extLst>
              <a:ext uri="{FF2B5EF4-FFF2-40B4-BE49-F238E27FC236}">
                <a16:creationId xmlns:a16="http://schemas.microsoft.com/office/drawing/2014/main" id="{1EB9975D-690C-4FE6-BE19-7E180BA968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09451"/>
            <a:ext cx="7886700" cy="471586"/>
          </a:xfrm>
        </p:spPr>
        <p:txBody>
          <a:bodyPr>
            <a:normAutofit fontScale="90000"/>
          </a:bodyPr>
          <a:lstStyle/>
          <a:p>
            <a:r>
              <a:rPr lang="en-US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Hydrocarbons</a:t>
            </a:r>
          </a:p>
        </p:txBody>
      </p:sp>
      <p:sp>
        <p:nvSpPr>
          <p:cNvPr id="882691" name="Rectangle 3">
            <a:extLst>
              <a:ext uri="{FF2B5EF4-FFF2-40B4-BE49-F238E27FC236}">
                <a16:creationId xmlns:a16="http://schemas.microsoft.com/office/drawing/2014/main" id="{57B1CDF3-07CC-4DBE-8884-26FE360A3F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836712"/>
            <a:ext cx="7886700" cy="5340251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400" b="1" u="sng" dirty="0"/>
              <a:t>Management:</a:t>
            </a:r>
          </a:p>
          <a:p>
            <a:pPr>
              <a:buFontTx/>
              <a:buNone/>
            </a:pPr>
            <a:endParaRPr lang="en-US" altLang="en-US" sz="2000" dirty="0"/>
          </a:p>
          <a:p>
            <a:r>
              <a:rPr lang="en-US" altLang="en-US" sz="2000" dirty="0"/>
              <a:t>Observe for 4 – 6 hours </a:t>
            </a:r>
            <a:r>
              <a:rPr lang="en-US" altLang="en-US" sz="2000" b="1" dirty="0"/>
              <a:t>(even if asymptomatic)</a:t>
            </a:r>
          </a:p>
          <a:p>
            <a:r>
              <a:rPr lang="en-US" altLang="en-US" sz="2000" b="1" dirty="0"/>
              <a:t>If any </a:t>
            </a:r>
            <a:r>
              <a:rPr lang="en-US" altLang="en-US" sz="2000" b="1" dirty="0" err="1"/>
              <a:t>Sx</a:t>
            </a:r>
            <a:r>
              <a:rPr lang="en-US" altLang="en-US" sz="2000" b="1" dirty="0"/>
              <a:t> present:</a:t>
            </a:r>
            <a:r>
              <a:rPr lang="en-US" altLang="en-US" sz="2000" dirty="0"/>
              <a:t> do CXR, pulse oximetry, ABG</a:t>
            </a:r>
          </a:p>
          <a:p>
            <a:r>
              <a:rPr lang="en-US" altLang="en-US" sz="2000" dirty="0"/>
              <a:t>Supportive care</a:t>
            </a:r>
          </a:p>
          <a:p>
            <a:r>
              <a:rPr lang="en-US" altLang="en-US" sz="2400" b="1" dirty="0"/>
              <a:t>Gastric lavage should be avoided</a:t>
            </a:r>
          </a:p>
          <a:p>
            <a:pPr>
              <a:buFontTx/>
              <a:buNone/>
            </a:pPr>
            <a:r>
              <a:rPr lang="en-US" altLang="en-US" sz="2000" dirty="0"/>
              <a:t>      - increased risk of aspiration</a:t>
            </a:r>
          </a:p>
          <a:p>
            <a:r>
              <a:rPr lang="en-US" altLang="en-US" sz="2000" dirty="0"/>
              <a:t>No antidote</a:t>
            </a:r>
          </a:p>
          <a:p>
            <a:r>
              <a:rPr lang="en-US" altLang="en-US" sz="2000" dirty="0"/>
              <a:t>If any </a:t>
            </a:r>
            <a:r>
              <a:rPr lang="en-US" altLang="en-US" sz="2000" dirty="0" err="1"/>
              <a:t>Sx</a:t>
            </a:r>
            <a:r>
              <a:rPr lang="en-US" altLang="en-US" sz="2000" dirty="0"/>
              <a:t> present suggestive of </a:t>
            </a:r>
            <a:r>
              <a:rPr lang="en-US" altLang="en-US" sz="2000" b="1" dirty="0"/>
              <a:t>aspiration</a:t>
            </a:r>
            <a:r>
              <a:rPr lang="en-US" altLang="en-US" sz="2000" dirty="0"/>
              <a:t> – admit for 24 hour observation</a:t>
            </a:r>
          </a:p>
          <a:p>
            <a:r>
              <a:rPr lang="en-US" altLang="en-US" sz="2000" dirty="0"/>
              <a:t>Manage resp. complications appropriately – give O</a:t>
            </a:r>
            <a:r>
              <a:rPr lang="en-US" altLang="en-US" sz="1800" dirty="0"/>
              <a:t>2</a:t>
            </a:r>
            <a:r>
              <a:rPr lang="en-US" altLang="en-US" sz="2000" dirty="0"/>
              <a:t>, intubate + ventilate if necessary</a:t>
            </a:r>
          </a:p>
          <a:p>
            <a:r>
              <a:rPr lang="en-US" altLang="en-US" sz="2000" b="1" dirty="0"/>
              <a:t>No prophylactic A/B!!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8DE9A8-AEEA-4481-8682-A94B02517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3108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>
            <a:extLst>
              <a:ext uri="{FF2B5EF4-FFF2-40B4-BE49-F238E27FC236}">
                <a16:creationId xmlns:a16="http://schemas.microsoft.com/office/drawing/2014/main" id="{4C073F71-1965-489A-933B-6099D3CEE6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1490" y="1815406"/>
            <a:ext cx="7886700" cy="1325563"/>
          </a:xfrm>
        </p:spPr>
        <p:txBody>
          <a:bodyPr/>
          <a:lstStyle/>
          <a:p>
            <a:pPr algn="ctr"/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Pesticides</a:t>
            </a:r>
            <a:endParaRPr lang="en-US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03171" name="Rectangle 3">
            <a:extLst>
              <a:ext uri="{FF2B5EF4-FFF2-40B4-BE49-F238E27FC236}">
                <a16:creationId xmlns:a16="http://schemas.microsoft.com/office/drawing/2014/main" id="{F4EF358C-A72A-41E2-A7C4-52E1074CB5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3717031"/>
            <a:ext cx="7886700" cy="1800201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400" b="1" dirty="0"/>
              <a:t>1.) Organophosphates + Carbamates</a:t>
            </a:r>
          </a:p>
          <a:p>
            <a:pPr algn="ctr">
              <a:buFontTx/>
              <a:buNone/>
            </a:pPr>
            <a:endParaRPr lang="en-US" altLang="en-US" sz="2400" b="1" dirty="0"/>
          </a:p>
          <a:p>
            <a:pPr algn="ctr">
              <a:buFontTx/>
              <a:buNone/>
            </a:pPr>
            <a:r>
              <a:rPr lang="en-US" altLang="en-US" sz="2400" b="1" dirty="0"/>
              <a:t>2.) Paraquat + Diquat Poisoning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075EF0-745F-43A2-AD79-AD1787203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0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78DBB57-330C-4A66-A19A-DA7BE251E0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340768"/>
            <a:ext cx="8682608" cy="5428456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500" dirty="0"/>
              <a:t>What is environmental toxicology ?</a:t>
            </a:r>
          </a:p>
          <a:p>
            <a:pPr lvl="1"/>
            <a:r>
              <a:rPr lang="en-US" altLang="en-US" sz="2000" dirty="0"/>
              <a:t>‘Ecotoxicology’</a:t>
            </a:r>
          </a:p>
          <a:p>
            <a:pPr lvl="1"/>
            <a:endParaRPr lang="en-US" altLang="en-US" sz="2000" dirty="0"/>
          </a:p>
          <a:p>
            <a:pPr lvl="1"/>
            <a:r>
              <a:rPr lang="en-US" altLang="en-US" sz="2000" dirty="0"/>
              <a:t>Definition: ‘</a:t>
            </a:r>
            <a:r>
              <a:rPr lang="en-US" altLang="en-US" sz="2000" u="sng" dirty="0"/>
              <a:t>study of impacts of pollutants on the structure and function of ecosystems’</a:t>
            </a:r>
          </a:p>
          <a:p>
            <a:pPr lvl="1"/>
            <a:endParaRPr lang="en-US" altLang="en-US" sz="2000" dirty="0"/>
          </a:p>
          <a:p>
            <a:pPr lvl="1"/>
            <a:r>
              <a:rPr lang="en-US" altLang="en-US" sz="2000" dirty="0"/>
              <a:t>manmade poisonous chemicals and their effect on the environment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 dirty="0"/>
              <a:t>Environmental toxicology depends 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Lab work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Effects of toxicants on biochemistry and physiology</a:t>
            </a:r>
          </a:p>
          <a:p>
            <a:pPr lvl="1">
              <a:lnSpc>
                <a:spcPct val="90000"/>
              </a:lnSpc>
            </a:pPr>
            <a:endParaRPr lang="en-US" altLang="en-US" sz="24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Field work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Field observations of reproduction and survival in polluted vs. non-polluted sites</a:t>
            </a:r>
          </a:p>
          <a:p>
            <a:pPr lvl="1">
              <a:lnSpc>
                <a:spcPct val="90000"/>
              </a:lnSpc>
            </a:pPr>
            <a:endParaRPr lang="en-US" altLang="en-US" sz="24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Modeling of fate and transport of toxicants in the environment i.e. exposure and risk assessment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Static models : short term modeling of ecosystems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Strategic models : model of a specific aspect of a system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Testable models: model makes predictions that can be tested in the field or laboratory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D263B9-B71F-43BE-9369-24BA216F9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99866D-2EDD-475A-B5C0-8B8252113CB1}"/>
              </a:ext>
            </a:extLst>
          </p:cNvPr>
          <p:cNvSpPr/>
          <p:nvPr/>
        </p:nvSpPr>
        <p:spPr>
          <a:xfrm>
            <a:off x="1115616" y="548680"/>
            <a:ext cx="7818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toxicology 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06985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8" name="Rectangle 2">
            <a:extLst>
              <a:ext uri="{FF2B5EF4-FFF2-40B4-BE49-F238E27FC236}">
                <a16:creationId xmlns:a16="http://schemas.microsoft.com/office/drawing/2014/main" id="{49C91EED-586E-4FA3-BC16-79108E2802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Organophosphates + Carbamates</a:t>
            </a:r>
          </a:p>
        </p:txBody>
      </p:sp>
      <p:sp>
        <p:nvSpPr>
          <p:cNvPr id="905219" name="Rectangle 3">
            <a:extLst>
              <a:ext uri="{FF2B5EF4-FFF2-40B4-BE49-F238E27FC236}">
                <a16:creationId xmlns:a16="http://schemas.microsoft.com/office/drawing/2014/main" id="{5AA213D7-863E-45C2-B4BA-CC1238E033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altLang="en-US" sz="2400" b="1" u="sng" dirty="0"/>
              <a:t>Introduction:</a:t>
            </a:r>
          </a:p>
          <a:p>
            <a:r>
              <a:rPr lang="en-US" altLang="en-US" sz="2000" dirty="0"/>
              <a:t>Potent </a:t>
            </a:r>
            <a:r>
              <a:rPr lang="en-US" altLang="en-US" sz="2000" b="1" dirty="0"/>
              <a:t>cholinesterase inhibitors</a:t>
            </a:r>
          </a:p>
          <a:p>
            <a:r>
              <a:rPr lang="en-US" altLang="en-US" sz="2000" dirty="0"/>
              <a:t>Accumulation of acetylcholine (</a:t>
            </a:r>
            <a:r>
              <a:rPr lang="en-US" altLang="en-US" sz="2000" dirty="0" err="1"/>
              <a:t>Ach</a:t>
            </a:r>
            <a:r>
              <a:rPr lang="en-US" altLang="en-US" sz="2000" dirty="0"/>
              <a:t>)</a:t>
            </a:r>
          </a:p>
          <a:p>
            <a:r>
              <a:rPr lang="en-US" altLang="en-US" sz="2000" dirty="0"/>
              <a:t>Indirect stimulation of </a:t>
            </a:r>
            <a:r>
              <a:rPr lang="en-US" altLang="en-US" sz="2000" b="1" dirty="0"/>
              <a:t>nicotinic + muscarinic receptors</a:t>
            </a:r>
          </a:p>
          <a:p>
            <a:r>
              <a:rPr lang="en-US" altLang="en-US" sz="2000" b="1" dirty="0"/>
              <a:t>Absorbed through:</a:t>
            </a:r>
            <a:r>
              <a:rPr lang="en-US" altLang="en-US" sz="2000" dirty="0"/>
              <a:t> - skin, inhalation, ingestion</a:t>
            </a:r>
          </a:p>
          <a:p>
            <a:r>
              <a:rPr lang="en-US" altLang="en-US" sz="2000" dirty="0"/>
              <a:t>Carbamate + OP poisoning clinically indistinguishable</a:t>
            </a:r>
          </a:p>
          <a:p>
            <a:r>
              <a:rPr lang="en-US" altLang="en-US" sz="2000" b="1" u="sng" dirty="0"/>
              <a:t>Differences:</a:t>
            </a:r>
            <a:r>
              <a:rPr lang="en-US" altLang="en-US" sz="2000" dirty="0"/>
              <a:t>  - </a:t>
            </a:r>
          </a:p>
          <a:p>
            <a:r>
              <a:rPr lang="en-US" altLang="en-US" sz="2000" b="1" dirty="0"/>
              <a:t>OP</a:t>
            </a:r>
            <a:r>
              <a:rPr lang="en-US" altLang="en-US" sz="2000" dirty="0"/>
              <a:t> forms irreversible complex with cholinesterase</a:t>
            </a:r>
          </a:p>
          <a:p>
            <a:r>
              <a:rPr lang="en-US" altLang="en-US" sz="2000" dirty="0"/>
              <a:t> </a:t>
            </a:r>
            <a:r>
              <a:rPr lang="en-US" altLang="en-US" sz="2000" b="1" dirty="0"/>
              <a:t>Carbamate</a:t>
            </a:r>
            <a:r>
              <a:rPr lang="en-US" altLang="en-US" sz="2000" dirty="0"/>
              <a:t> complex reversible, with shorter duration of action ( less than 24 h)</a:t>
            </a:r>
          </a:p>
          <a:p>
            <a:r>
              <a:rPr lang="en-US" altLang="en-US" sz="2000" b="1" dirty="0"/>
              <a:t>Carbamates</a:t>
            </a:r>
            <a:r>
              <a:rPr lang="en-US" altLang="en-US" sz="2000" dirty="0"/>
              <a:t> penetrates blood-brain barrier poorly, therefore less CNS effects</a:t>
            </a:r>
            <a:endParaRPr lang="en-US" altLang="en-US" sz="20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EB618B-1D99-448E-8791-F6A771364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8881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>
            <a:extLst>
              <a:ext uri="{FF2B5EF4-FFF2-40B4-BE49-F238E27FC236}">
                <a16:creationId xmlns:a16="http://schemas.microsoft.com/office/drawing/2014/main" id="{7DFE51B0-34EA-4A35-92BE-AA1321FC8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Organophosphates + Carbamates</a:t>
            </a:r>
          </a:p>
        </p:txBody>
      </p:sp>
      <p:sp>
        <p:nvSpPr>
          <p:cNvPr id="909315" name="Rectangle 3">
            <a:extLst>
              <a:ext uri="{FF2B5EF4-FFF2-40B4-BE49-F238E27FC236}">
                <a16:creationId xmlns:a16="http://schemas.microsoft.com/office/drawing/2014/main" id="{E105455D-400A-49B9-AE4C-4635A7C070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altLang="en-US" sz="2000" b="1" u="sng" dirty="0"/>
              <a:t>Clinical presentation:</a:t>
            </a:r>
          </a:p>
          <a:p>
            <a:r>
              <a:rPr lang="en-US" altLang="en-US" sz="1800" dirty="0"/>
              <a:t>Minutes to 12 hours after exposure</a:t>
            </a:r>
          </a:p>
          <a:p>
            <a:pPr>
              <a:buFontTx/>
              <a:buNone/>
            </a:pPr>
            <a:r>
              <a:rPr lang="en-US" altLang="en-US" sz="1800" b="1" dirty="0"/>
              <a:t>1.) </a:t>
            </a:r>
            <a:r>
              <a:rPr lang="en-US" altLang="en-US" sz="1800" b="1" u="sng" dirty="0"/>
              <a:t>Muscarinic effects:</a:t>
            </a:r>
            <a:r>
              <a:rPr lang="en-US" altLang="en-US" sz="1800" b="1" dirty="0"/>
              <a:t> (post ganglionic)</a:t>
            </a:r>
          </a:p>
          <a:p>
            <a:pPr>
              <a:buFontTx/>
              <a:buNone/>
            </a:pPr>
            <a:r>
              <a:rPr lang="en-US" altLang="en-US" sz="1800" b="1" dirty="0"/>
              <a:t>     </a:t>
            </a:r>
            <a:r>
              <a:rPr lang="en-US" altLang="en-US" sz="1800" dirty="0"/>
              <a:t>- hyper secretion (sweating, salivation + bronchial secretions)</a:t>
            </a:r>
          </a:p>
          <a:p>
            <a:pPr>
              <a:buFontTx/>
              <a:buNone/>
            </a:pPr>
            <a:r>
              <a:rPr lang="en-US" altLang="en-US" sz="1800" dirty="0"/>
              <a:t>     - constricted pupils, bradycardia + hypotension, vomiting + diarrhea, urinary incontinence, bronchoconstriction</a:t>
            </a:r>
          </a:p>
          <a:p>
            <a:pPr>
              <a:buFontTx/>
              <a:buNone/>
            </a:pPr>
            <a:r>
              <a:rPr lang="en-US" altLang="en-US" sz="1800" dirty="0"/>
              <a:t>     - Also commonly referred to </a:t>
            </a:r>
            <a:r>
              <a:rPr lang="en-US" altLang="en-US" sz="1800" b="1" dirty="0"/>
              <a:t>SLUDGE syndrome:</a:t>
            </a:r>
          </a:p>
          <a:p>
            <a:pPr>
              <a:buFontTx/>
              <a:buNone/>
            </a:pPr>
            <a:r>
              <a:rPr lang="en-US" altLang="en-US" sz="1800" b="1" dirty="0"/>
              <a:t>	</a:t>
            </a:r>
            <a:r>
              <a:rPr lang="en-US" altLang="en-US" sz="2000" b="1" dirty="0"/>
              <a:t>S – </a:t>
            </a:r>
            <a:r>
              <a:rPr lang="en-US" altLang="en-US" sz="1800" dirty="0"/>
              <a:t>salivation, </a:t>
            </a:r>
            <a:r>
              <a:rPr lang="en-US" altLang="en-US" sz="2000" b="1" dirty="0"/>
              <a:t>L – </a:t>
            </a:r>
            <a:r>
              <a:rPr lang="en-US" altLang="en-US" sz="1800" dirty="0"/>
              <a:t>lacrimation, </a:t>
            </a:r>
            <a:r>
              <a:rPr lang="en-US" altLang="en-US" sz="2000" b="1" dirty="0"/>
              <a:t>U – </a:t>
            </a:r>
            <a:r>
              <a:rPr lang="en-US" altLang="en-US" sz="1800" dirty="0"/>
              <a:t>urinary incontinence, </a:t>
            </a:r>
            <a:r>
              <a:rPr lang="en-US" altLang="en-US" sz="2000" b="1" dirty="0"/>
              <a:t>D</a:t>
            </a:r>
            <a:r>
              <a:rPr lang="en-US" altLang="en-US" sz="2000" dirty="0"/>
              <a:t> – </a:t>
            </a:r>
            <a:r>
              <a:rPr lang="en-US" altLang="en-US" sz="1800" dirty="0"/>
              <a:t>diarrhea, </a:t>
            </a:r>
            <a:r>
              <a:rPr lang="en-US" altLang="en-US" sz="2000" b="1" dirty="0"/>
              <a:t>G – </a:t>
            </a:r>
            <a:r>
              <a:rPr lang="en-US" altLang="en-US" sz="1800" dirty="0"/>
              <a:t>G.I  cramps and </a:t>
            </a:r>
            <a:r>
              <a:rPr lang="en-US" altLang="en-US" sz="2000" b="1" dirty="0"/>
              <a:t>E – </a:t>
            </a:r>
            <a:r>
              <a:rPr lang="en-US" altLang="en-US" sz="1800" dirty="0"/>
              <a:t>emesis</a:t>
            </a:r>
          </a:p>
          <a:p>
            <a:pPr>
              <a:buFontTx/>
              <a:buNone/>
            </a:pPr>
            <a:endParaRPr lang="en-US" altLang="en-US" sz="1800" b="1" dirty="0"/>
          </a:p>
          <a:p>
            <a:pPr>
              <a:buFontTx/>
              <a:buNone/>
            </a:pPr>
            <a:r>
              <a:rPr lang="en-US" altLang="en-US" sz="1800" b="1" dirty="0"/>
              <a:t>2.) </a:t>
            </a:r>
            <a:r>
              <a:rPr lang="en-US" altLang="en-US" sz="1800" b="1" u="sng" dirty="0"/>
              <a:t>Nicotinic effects:</a:t>
            </a:r>
            <a:r>
              <a:rPr lang="en-US" altLang="en-US" sz="1800" b="1" dirty="0"/>
              <a:t> (preganglionic): </a:t>
            </a:r>
            <a:r>
              <a:rPr lang="en-US" altLang="en-US" sz="1800" dirty="0"/>
              <a:t>muscle weakness,  fasciculations,  resp. muscle weakness</a:t>
            </a:r>
          </a:p>
          <a:p>
            <a:pPr>
              <a:buFontTx/>
              <a:buNone/>
            </a:pPr>
            <a:endParaRPr lang="en-US" altLang="en-US" sz="1800" b="1" dirty="0"/>
          </a:p>
          <a:p>
            <a:pPr>
              <a:buFontTx/>
              <a:buNone/>
            </a:pPr>
            <a:r>
              <a:rPr lang="en-US" altLang="en-US" sz="1800" b="1" dirty="0"/>
              <a:t>3.) </a:t>
            </a:r>
            <a:r>
              <a:rPr lang="en-US" altLang="en-US" sz="1800" b="1" u="sng" dirty="0"/>
              <a:t>CNS effects:</a:t>
            </a:r>
            <a:r>
              <a:rPr lang="en-US" altLang="en-US" sz="1800" dirty="0"/>
              <a:t> restlessness, anxiety, headaches, convulsions, and coma</a:t>
            </a:r>
            <a:endParaRPr lang="en-US" altLang="en-US" sz="1800" b="1" dirty="0"/>
          </a:p>
          <a:p>
            <a:pPr>
              <a:buFontTx/>
              <a:buNone/>
            </a:pPr>
            <a:endParaRPr lang="en-US" altLang="en-US" sz="1800" b="1" dirty="0"/>
          </a:p>
          <a:p>
            <a:pPr>
              <a:buFontTx/>
              <a:buNone/>
            </a:pPr>
            <a:endParaRPr lang="en-US" altLang="en-US" sz="18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0B6CF9-7DDA-40D0-9C9B-152244E59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0029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5" name="Rectangle 3">
            <a:extLst>
              <a:ext uri="{FF2B5EF4-FFF2-40B4-BE49-F238E27FC236}">
                <a16:creationId xmlns:a16="http://schemas.microsoft.com/office/drawing/2014/main" id="{3980A4B3-7881-410B-BC86-6AE657562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399578"/>
          </a:xfrm>
          <a:noFill/>
          <a:ln/>
        </p:spPr>
        <p:txBody>
          <a:bodyPr anchorCtr="1">
            <a:normAutofit fontScale="90000"/>
          </a:bodyPr>
          <a:lstStyle/>
          <a:p>
            <a:r>
              <a:rPr lang="en-US" altLang="en-US" sz="3600" b="1" dirty="0"/>
              <a:t>Organophosphates + Carbamates</a:t>
            </a:r>
          </a:p>
        </p:txBody>
      </p:sp>
      <p:sp>
        <p:nvSpPr>
          <p:cNvPr id="919554" name="Rectangle 2">
            <a:extLst>
              <a:ext uri="{FF2B5EF4-FFF2-40B4-BE49-F238E27FC236}">
                <a16:creationId xmlns:a16="http://schemas.microsoft.com/office/drawing/2014/main" id="{48E355BD-016B-425B-B9D6-0B2D7B509D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052736"/>
            <a:ext cx="8263830" cy="5303615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altLang="en-US" sz="1900" b="1" u="sng" dirty="0"/>
              <a:t>Diagnosis:</a:t>
            </a:r>
          </a:p>
          <a:p>
            <a:pPr>
              <a:buFontTx/>
              <a:buNone/>
            </a:pPr>
            <a:r>
              <a:rPr lang="en-US" altLang="en-US" sz="1900" b="1" dirty="0"/>
              <a:t>1.) Clinically (cholinergic syndrome)</a:t>
            </a:r>
          </a:p>
          <a:p>
            <a:pPr>
              <a:buFontTx/>
              <a:buNone/>
            </a:pPr>
            <a:r>
              <a:rPr lang="en-US" altLang="en-US" sz="1900" b="1" dirty="0"/>
              <a:t>2.) Cholinesterase level</a:t>
            </a:r>
          </a:p>
          <a:p>
            <a:pPr>
              <a:buFontTx/>
              <a:buNone/>
            </a:pPr>
            <a:r>
              <a:rPr lang="en-US" altLang="en-US" sz="2200" b="1" u="sng" dirty="0"/>
              <a:t>Management:</a:t>
            </a:r>
          </a:p>
          <a:p>
            <a:pPr>
              <a:buFontTx/>
              <a:buNone/>
            </a:pPr>
            <a:r>
              <a:rPr lang="en-US" altLang="en-US" sz="2200" b="1" dirty="0"/>
              <a:t>1.) Decontamination: - </a:t>
            </a:r>
            <a:r>
              <a:rPr lang="en-US" altLang="en-US" sz="1900" dirty="0"/>
              <a:t>remove/wash contaminated areas</a:t>
            </a:r>
          </a:p>
          <a:p>
            <a:pPr>
              <a:buFontTx/>
              <a:buNone/>
            </a:pPr>
            <a:r>
              <a:rPr lang="en-US" altLang="en-US" sz="1900" dirty="0"/>
              <a:t>                                         </a:t>
            </a:r>
            <a:r>
              <a:rPr lang="en-US" altLang="en-US" sz="2200" b="1" dirty="0"/>
              <a:t>- </a:t>
            </a:r>
            <a:r>
              <a:rPr lang="en-US" altLang="en-US" sz="1900" dirty="0"/>
              <a:t>activated charcoal within 1-2 hours</a:t>
            </a:r>
          </a:p>
          <a:p>
            <a:pPr>
              <a:buFontTx/>
              <a:buNone/>
            </a:pPr>
            <a:r>
              <a:rPr lang="en-US" altLang="en-US" sz="2200" b="1" dirty="0"/>
              <a:t>2.) Supportive care: airway management!</a:t>
            </a:r>
          </a:p>
          <a:p>
            <a:pPr>
              <a:buFontTx/>
              <a:buNone/>
            </a:pPr>
            <a:r>
              <a:rPr lang="en-US" altLang="en-US" sz="2200" b="1" dirty="0"/>
              <a:t>                                   - </a:t>
            </a:r>
            <a:r>
              <a:rPr lang="en-US" altLang="en-US" sz="1900" dirty="0"/>
              <a:t>suctioning of secretions, O</a:t>
            </a:r>
            <a:r>
              <a:rPr lang="en-US" altLang="en-US" sz="1700" dirty="0"/>
              <a:t>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900" b="1" dirty="0"/>
              <a:t>3.) Definitive Rx: - </a:t>
            </a:r>
            <a:r>
              <a:rPr lang="en-US" altLang="en-US" sz="1900" b="1" u="sng" dirty="0"/>
              <a:t>Atropine administration!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900" b="1" dirty="0"/>
              <a:t>- </a:t>
            </a:r>
            <a:r>
              <a:rPr lang="en-US" altLang="en-US" sz="1700" dirty="0"/>
              <a:t>test dose 1mg/kg</a:t>
            </a:r>
            <a:r>
              <a:rPr lang="en-US" altLang="en-US" sz="1900" b="1" dirty="0"/>
              <a:t> </a:t>
            </a:r>
            <a:r>
              <a:rPr lang="en-US" altLang="en-US" sz="1700" b="1" dirty="0"/>
              <a:t>then: </a:t>
            </a:r>
            <a:r>
              <a:rPr lang="en-US" altLang="en-US" sz="1700" dirty="0"/>
              <a:t>0.05mg/kg (2-4mg) given every 15 min until full </a:t>
            </a:r>
            <a:r>
              <a:rPr lang="en-US" altLang="en-US" sz="1700" dirty="0" err="1"/>
              <a:t>atropinisation</a:t>
            </a:r>
            <a:r>
              <a:rPr lang="en-US" altLang="en-US" sz="1700" dirty="0"/>
              <a:t> achieved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900" b="1" dirty="0"/>
              <a:t>- </a:t>
            </a:r>
            <a:r>
              <a:rPr lang="en-US" altLang="en-US" sz="1700" b="1" dirty="0"/>
              <a:t>maintenance: </a:t>
            </a:r>
            <a:r>
              <a:rPr lang="en-US" altLang="en-US" sz="1700" dirty="0"/>
              <a:t>iv infusion of 0.05mg/kg/hour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900" b="1" dirty="0"/>
              <a:t>- </a:t>
            </a:r>
            <a:r>
              <a:rPr lang="en-US" altLang="en-US" sz="1700" dirty="0"/>
              <a:t>high doses required sometimes</a:t>
            </a:r>
          </a:p>
          <a:p>
            <a:pPr>
              <a:lnSpc>
                <a:spcPct val="90000"/>
              </a:lnSpc>
            </a:pPr>
            <a:r>
              <a:rPr lang="en-US" altLang="en-US" sz="1700" b="1" dirty="0"/>
              <a:t>Cholinesterase reactivator: for OP poisoning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700" b="1" dirty="0"/>
              <a:t>                             - e.g. obidoxime</a:t>
            </a:r>
          </a:p>
          <a:p>
            <a:pPr>
              <a:buFontTx/>
              <a:buNone/>
            </a:pPr>
            <a:endParaRPr lang="en-US" altLang="en-US" sz="16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1230D-E4C5-4DB5-9365-9D2409108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1129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>
            <a:extLst>
              <a:ext uri="{FF2B5EF4-FFF2-40B4-BE49-F238E27FC236}">
                <a16:creationId xmlns:a16="http://schemas.microsoft.com/office/drawing/2014/main" id="{72659BF4-7C19-4C4C-94F8-0AADF2323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Paraquat + Diquat</a:t>
            </a: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C56340CC-14CE-4A4F-9611-A06C59495E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268760"/>
            <a:ext cx="7886700" cy="490820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en-US" altLang="en-US" sz="2000" dirty="0"/>
          </a:p>
          <a:p>
            <a:r>
              <a:rPr lang="en-US" altLang="en-US" sz="2000" dirty="0"/>
              <a:t>Most toxic herbicide known ( weed-killers )</a:t>
            </a:r>
          </a:p>
          <a:p>
            <a:r>
              <a:rPr lang="en-US" altLang="en-US" sz="2000" dirty="0"/>
              <a:t>Multiorgan toxicity</a:t>
            </a:r>
          </a:p>
          <a:p>
            <a:r>
              <a:rPr lang="en-US" altLang="en-US" sz="2000" dirty="0"/>
              <a:t>Death due to delayed </a:t>
            </a:r>
            <a:r>
              <a:rPr lang="en-US" altLang="en-US" sz="2000" dirty="0" err="1"/>
              <a:t>pulm</a:t>
            </a:r>
            <a:r>
              <a:rPr lang="en-US" altLang="en-US" sz="2000" dirty="0"/>
              <a:t>. fibrosis + resp. failure</a:t>
            </a:r>
          </a:p>
          <a:p>
            <a:pPr algn="ctr">
              <a:buFontTx/>
              <a:buNone/>
            </a:pPr>
            <a:endParaRPr lang="en-US" altLang="en-US" sz="2400" b="1" u="sng" dirty="0"/>
          </a:p>
          <a:p>
            <a:pPr>
              <a:buFontTx/>
              <a:buNone/>
            </a:pPr>
            <a:r>
              <a:rPr lang="en-US" altLang="en-US" sz="2400" b="1" u="sng" dirty="0"/>
              <a:t>Pathophysiology:</a:t>
            </a:r>
          </a:p>
          <a:p>
            <a:pPr algn="ctr">
              <a:buFontTx/>
              <a:buNone/>
            </a:pPr>
            <a:endParaRPr lang="en-US" altLang="en-US" sz="2000" dirty="0"/>
          </a:p>
          <a:p>
            <a:pPr>
              <a:buFontTx/>
              <a:buNone/>
            </a:pPr>
            <a:r>
              <a:rPr lang="en-US" altLang="en-US" sz="2400" b="1" dirty="0"/>
              <a:t>- </a:t>
            </a:r>
            <a:r>
              <a:rPr lang="en-US" altLang="en-US" sz="2000" dirty="0"/>
              <a:t>Cytotoxic O</a:t>
            </a:r>
            <a:r>
              <a:rPr lang="en-US" altLang="en-US" sz="1800" dirty="0"/>
              <a:t>2</a:t>
            </a:r>
            <a:r>
              <a:rPr lang="en-US" altLang="en-US" sz="2000" dirty="0"/>
              <a:t> radicals generated</a:t>
            </a:r>
            <a:endParaRPr lang="en-US" altLang="en-US" sz="2400" b="1" dirty="0"/>
          </a:p>
          <a:p>
            <a:pPr>
              <a:buFontTx/>
              <a:buNone/>
            </a:pPr>
            <a:r>
              <a:rPr lang="en-US" altLang="en-US" sz="2400" b="1" dirty="0"/>
              <a:t>- </a:t>
            </a:r>
            <a:r>
              <a:rPr lang="en-US" altLang="en-US" sz="2000" dirty="0"/>
              <a:t>selectively accumulates in the lungs</a:t>
            </a:r>
          </a:p>
          <a:p>
            <a:pPr>
              <a:buFontTx/>
              <a:buNone/>
            </a:pPr>
            <a:r>
              <a:rPr lang="en-US" altLang="en-US" sz="2400" b="1" dirty="0"/>
              <a:t>- Lungs </a:t>
            </a:r>
            <a:r>
              <a:rPr lang="en-US" altLang="en-US" sz="2000" dirty="0"/>
              <a:t>major target organs (except diquat)</a:t>
            </a:r>
          </a:p>
          <a:p>
            <a:pPr>
              <a:buFontTx/>
              <a:buNone/>
            </a:pPr>
            <a:r>
              <a:rPr lang="en-US" altLang="en-US" sz="2400" b="1" dirty="0"/>
              <a:t>- </a:t>
            </a:r>
            <a:r>
              <a:rPr lang="en-US" altLang="en-US" sz="2000" dirty="0"/>
              <a:t>also liver, kidneys, heart + CNS</a:t>
            </a:r>
          </a:p>
          <a:p>
            <a:pPr>
              <a:buFontTx/>
              <a:buNone/>
            </a:pPr>
            <a:r>
              <a:rPr lang="en-US" altLang="en-US" sz="2400" b="1" dirty="0"/>
              <a:t>-</a:t>
            </a:r>
            <a:r>
              <a:rPr lang="en-US" altLang="en-US" sz="2000" b="1" dirty="0"/>
              <a:t> Absorption: </a:t>
            </a:r>
            <a:r>
              <a:rPr lang="en-US" altLang="en-US" sz="2000" dirty="0"/>
              <a:t>* skin, GIT, resp. tract</a:t>
            </a:r>
            <a:endParaRPr lang="en-US" altLang="en-US" sz="2000" b="1" dirty="0"/>
          </a:p>
          <a:p>
            <a:pPr>
              <a:buFontTx/>
              <a:buNone/>
            </a:pPr>
            <a:endParaRPr lang="en-US" altLang="en-US" sz="20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D12BDB-173E-4150-AF50-3C357A38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8031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>
            <a:extLst>
              <a:ext uri="{FF2B5EF4-FFF2-40B4-BE49-F238E27FC236}">
                <a16:creationId xmlns:a16="http://schemas.microsoft.com/office/drawing/2014/main" id="{62373E28-68C9-45F8-9C60-9D7F4318F9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7975"/>
            <a:ext cx="8229600" cy="816769"/>
          </a:xfrm>
        </p:spPr>
        <p:txBody>
          <a:bodyPr/>
          <a:lstStyle/>
          <a:p>
            <a:r>
              <a:rPr lang="en-US" altLang="en-US" sz="3600" b="1" dirty="0"/>
              <a:t>Paraquat + Diquat</a:t>
            </a:r>
          </a:p>
        </p:txBody>
      </p:sp>
      <p:sp>
        <p:nvSpPr>
          <p:cNvPr id="931843" name="Rectangle 3">
            <a:extLst>
              <a:ext uri="{FF2B5EF4-FFF2-40B4-BE49-F238E27FC236}">
                <a16:creationId xmlns:a16="http://schemas.microsoft.com/office/drawing/2014/main" id="{FF748AED-9D83-43B0-ACCC-469C62EFFC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sz="2000" b="1" u="sng" dirty="0"/>
              <a:t>Clinical presentation:</a:t>
            </a:r>
          </a:p>
          <a:p>
            <a:pPr>
              <a:buFontTx/>
              <a:buNone/>
            </a:pPr>
            <a:r>
              <a:rPr lang="en-US" altLang="en-US" sz="1800" b="1" dirty="0"/>
              <a:t>1.) Chemical burns </a:t>
            </a:r>
            <a:r>
              <a:rPr lang="en-US" altLang="en-US" sz="1800" dirty="0"/>
              <a:t>of oropharynx</a:t>
            </a:r>
          </a:p>
          <a:p>
            <a:pPr>
              <a:buFontTx/>
              <a:buNone/>
            </a:pPr>
            <a:r>
              <a:rPr lang="en-US" altLang="en-US" sz="1800" b="1" dirty="0"/>
              <a:t>2.) Esophageal perforation + mediastinitis </a:t>
            </a:r>
            <a:r>
              <a:rPr lang="en-US" altLang="en-US" sz="1800" dirty="0"/>
              <a:t>(extreme cases)</a:t>
            </a:r>
          </a:p>
          <a:p>
            <a:pPr>
              <a:buFontTx/>
              <a:buNone/>
            </a:pPr>
            <a:r>
              <a:rPr lang="en-US" altLang="en-US" sz="1800" b="1" dirty="0"/>
              <a:t>3.) N + V</a:t>
            </a:r>
          </a:p>
          <a:p>
            <a:pPr>
              <a:buFontTx/>
              <a:buNone/>
            </a:pPr>
            <a:r>
              <a:rPr lang="en-US" altLang="en-US" sz="1800" b="1" dirty="0"/>
              <a:t>4.) Skin irritation</a:t>
            </a:r>
          </a:p>
          <a:p>
            <a:pPr>
              <a:buFontTx/>
              <a:buNone/>
            </a:pPr>
            <a:r>
              <a:rPr lang="en-US" altLang="en-US" sz="1800" b="1" dirty="0"/>
              <a:t>5.) Resp. injury:</a:t>
            </a:r>
          </a:p>
          <a:p>
            <a:pPr>
              <a:buFontTx/>
              <a:buNone/>
            </a:pPr>
            <a:r>
              <a:rPr lang="en-US" altLang="en-US" sz="1800" b="1" dirty="0"/>
              <a:t>     - </a:t>
            </a:r>
            <a:r>
              <a:rPr lang="en-US" altLang="en-US" sz="1800" dirty="0"/>
              <a:t>high doses cause </a:t>
            </a:r>
            <a:r>
              <a:rPr lang="en-US" altLang="en-US" sz="1800" dirty="0" err="1"/>
              <a:t>dyspnoea</a:t>
            </a:r>
            <a:r>
              <a:rPr lang="en-US" altLang="en-US" sz="1800" dirty="0"/>
              <a:t>, rapid multiorgan failure</a:t>
            </a:r>
          </a:p>
          <a:p>
            <a:pPr>
              <a:buFontTx/>
              <a:buNone/>
            </a:pPr>
            <a:r>
              <a:rPr lang="en-US" altLang="en-US" sz="1800" dirty="0"/>
              <a:t>     </a:t>
            </a:r>
            <a:r>
              <a:rPr lang="en-US" altLang="en-US" sz="1800" b="1" dirty="0"/>
              <a:t>- </a:t>
            </a:r>
            <a:r>
              <a:rPr lang="en-US" altLang="en-US" sz="1800" dirty="0"/>
              <a:t>progressive </a:t>
            </a:r>
            <a:r>
              <a:rPr lang="en-US" altLang="en-US" sz="1800" dirty="0" err="1"/>
              <a:t>pulm</a:t>
            </a:r>
            <a:r>
              <a:rPr lang="en-US" altLang="en-US" sz="1800" dirty="0"/>
              <a:t>. Injury over  1 – 3 weeks with irreversible </a:t>
            </a:r>
          </a:p>
          <a:p>
            <a:pPr>
              <a:buFontTx/>
              <a:buNone/>
            </a:pPr>
            <a:r>
              <a:rPr lang="en-US" altLang="en-US" sz="1800" dirty="0"/>
              <a:t>       </a:t>
            </a:r>
            <a:r>
              <a:rPr lang="en-US" altLang="en-US" sz="1800" dirty="0" err="1"/>
              <a:t>pulm</a:t>
            </a:r>
            <a:r>
              <a:rPr lang="en-US" altLang="en-US" sz="1800" dirty="0"/>
              <a:t>. fibrosis</a:t>
            </a:r>
            <a:endParaRPr lang="en-US" altLang="en-US" sz="1800" b="1" dirty="0"/>
          </a:p>
          <a:p>
            <a:pPr>
              <a:buFontTx/>
              <a:buNone/>
            </a:pPr>
            <a:r>
              <a:rPr lang="en-US" altLang="en-US" sz="1800" dirty="0"/>
              <a:t>   </a:t>
            </a:r>
            <a:r>
              <a:rPr lang="en-US" altLang="en-US" sz="2000" b="1" u="sng" dirty="0"/>
              <a:t>Management:</a:t>
            </a:r>
          </a:p>
          <a:p>
            <a:pPr algn="ctr">
              <a:buFontTx/>
              <a:buNone/>
            </a:pPr>
            <a:endParaRPr lang="en-US" altLang="en-US" sz="2000" b="1" u="sng" dirty="0"/>
          </a:p>
          <a:p>
            <a:r>
              <a:rPr lang="en-US" altLang="en-US" sz="1800" dirty="0"/>
              <a:t>Aggressive early </a:t>
            </a:r>
            <a:r>
              <a:rPr lang="en-US" altLang="en-US" sz="1800" b="1" dirty="0"/>
              <a:t>decontamination</a:t>
            </a:r>
          </a:p>
          <a:p>
            <a:r>
              <a:rPr lang="en-US" altLang="en-US" sz="1800" b="1" dirty="0"/>
              <a:t>Gastric lavage</a:t>
            </a:r>
          </a:p>
          <a:p>
            <a:r>
              <a:rPr lang="en-US" altLang="en-US" sz="1800" b="1" dirty="0"/>
              <a:t>Activated charcoal</a:t>
            </a:r>
          </a:p>
          <a:p>
            <a:r>
              <a:rPr lang="en-US" altLang="en-US" sz="1800" dirty="0"/>
              <a:t>Rx resp. complications appropriately</a:t>
            </a:r>
            <a:endParaRPr lang="en-US" altLang="en-US" sz="18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D87B90-872C-4EC1-900B-B3CACA4A4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5192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>
            <a:extLst>
              <a:ext uri="{FF2B5EF4-FFF2-40B4-BE49-F238E27FC236}">
                <a16:creationId xmlns:a16="http://schemas.microsoft.com/office/drawing/2014/main" id="{5B4067DC-3B19-4293-89C8-0EF4DFFF8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Heavy Metal Toxicity</a:t>
            </a:r>
          </a:p>
        </p:txBody>
      </p:sp>
      <p:sp>
        <p:nvSpPr>
          <p:cNvPr id="935939" name="Rectangle 3">
            <a:extLst>
              <a:ext uri="{FF2B5EF4-FFF2-40B4-BE49-F238E27FC236}">
                <a16:creationId xmlns:a16="http://schemas.microsoft.com/office/drawing/2014/main" id="{F4D6EC9E-9D4E-4C8E-BBF4-05341DF97B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1752" y="1527048"/>
            <a:ext cx="8503920" cy="4782272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en-US" sz="2000" b="1" u="sng" dirty="0"/>
              <a:t>Examples:</a:t>
            </a:r>
            <a:r>
              <a:rPr lang="en-US" altLang="en-US" sz="2000" b="1" dirty="0"/>
              <a:t> Lead, arsenic, mercury, cadmium.</a:t>
            </a:r>
          </a:p>
          <a:p>
            <a:pPr>
              <a:buFontTx/>
              <a:buChar char="-"/>
            </a:pPr>
            <a:endParaRPr lang="en-US" altLang="en-US" sz="2000" b="1" u="sng" dirty="0"/>
          </a:p>
          <a:p>
            <a:pPr>
              <a:buFontTx/>
              <a:buChar char="-"/>
            </a:pPr>
            <a:r>
              <a:rPr lang="en-US" altLang="en-US" sz="2000" b="1" u="sng" dirty="0"/>
              <a:t>Toxicity depends on:</a:t>
            </a:r>
          </a:p>
          <a:p>
            <a:pPr>
              <a:buFontTx/>
              <a:buNone/>
            </a:pPr>
            <a:r>
              <a:rPr lang="en-US" altLang="en-US" sz="2000" b="1" dirty="0"/>
              <a:t>     </a:t>
            </a:r>
            <a:r>
              <a:rPr lang="en-US" altLang="en-US" sz="2000" dirty="0"/>
              <a:t>1.) type of Metal</a:t>
            </a:r>
          </a:p>
          <a:p>
            <a:pPr>
              <a:buFontTx/>
              <a:buNone/>
            </a:pPr>
            <a:r>
              <a:rPr lang="en-US" altLang="en-US" sz="2000" dirty="0"/>
              <a:t>     2.) Total dose absorbed</a:t>
            </a:r>
          </a:p>
          <a:p>
            <a:pPr>
              <a:buFontTx/>
              <a:buNone/>
            </a:pPr>
            <a:r>
              <a:rPr lang="en-US" altLang="en-US" sz="2000" dirty="0"/>
              <a:t>     3.) Acute/Chronic exposure</a:t>
            </a:r>
          </a:p>
          <a:p>
            <a:pPr>
              <a:buFontTx/>
              <a:buNone/>
            </a:pPr>
            <a:r>
              <a:rPr lang="en-US" altLang="en-US" sz="2000" dirty="0"/>
              <a:t>     4.) Age – young more susceptible to toxic effects </a:t>
            </a:r>
          </a:p>
          <a:p>
            <a:pPr>
              <a:buFontTx/>
              <a:buNone/>
            </a:pPr>
            <a:r>
              <a:rPr lang="en-US" altLang="en-US" sz="2000" dirty="0"/>
              <a:t>	5.) Route of exposure – </a:t>
            </a:r>
          </a:p>
          <a:p>
            <a:pPr>
              <a:buFontTx/>
              <a:buNone/>
            </a:pPr>
            <a:r>
              <a:rPr lang="en-US" altLang="en-US" sz="2000" dirty="0"/>
              <a:t>		e.g. Elemental mercury,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800" dirty="0">
                <a:solidFill>
                  <a:schemeClr val="tx1"/>
                </a:solidFill>
              </a:rPr>
              <a:t>not dangerous if ingested / absorbed through skin and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800" dirty="0">
                <a:solidFill>
                  <a:schemeClr val="tx1"/>
                </a:solidFill>
              </a:rPr>
              <a:t>disastrous if inhaled / injected</a:t>
            </a:r>
          </a:p>
          <a:p>
            <a:pPr>
              <a:buFontTx/>
              <a:buChar char="-"/>
            </a:pPr>
            <a:endParaRPr lang="en-US" altLang="en-US" sz="2000" b="1" dirty="0"/>
          </a:p>
          <a:p>
            <a:pPr>
              <a:buFontTx/>
              <a:buNone/>
            </a:pPr>
            <a:endParaRPr lang="en-US" altLang="en-US" sz="20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B05220-3D9B-4587-A51F-053A1A67E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6753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>
            <a:extLst>
              <a:ext uri="{FF2B5EF4-FFF2-40B4-BE49-F238E27FC236}">
                <a16:creationId xmlns:a16="http://schemas.microsoft.com/office/drawing/2014/main" id="{5DD36A0F-3349-4EBF-99C9-BABE126D1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Heavy Metal Toxicity</a:t>
            </a:r>
          </a:p>
        </p:txBody>
      </p:sp>
      <p:sp>
        <p:nvSpPr>
          <p:cNvPr id="958467" name="Rectangle 3">
            <a:extLst>
              <a:ext uri="{FF2B5EF4-FFF2-40B4-BE49-F238E27FC236}">
                <a16:creationId xmlns:a16="http://schemas.microsoft.com/office/drawing/2014/main" id="{0DEC6CC7-6457-4138-8254-1D9F00044A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b="1" u="sng" dirty="0"/>
              <a:t>Pathophysiology:</a:t>
            </a:r>
          </a:p>
          <a:p>
            <a:pPr>
              <a:buFontTx/>
              <a:buNone/>
            </a:pPr>
            <a:endParaRPr lang="en-US" altLang="en-US" sz="2000" b="1" u="sng" dirty="0"/>
          </a:p>
          <a:p>
            <a:pPr>
              <a:buFontTx/>
              <a:buChar char="-"/>
            </a:pPr>
            <a:r>
              <a:rPr lang="en-US" altLang="en-US" sz="2000" b="1" dirty="0"/>
              <a:t>Remains relatively constant for all heavy metal toxidromes</a:t>
            </a:r>
          </a:p>
          <a:p>
            <a:pPr>
              <a:buFontTx/>
              <a:buChar char="-"/>
            </a:pPr>
            <a:endParaRPr lang="en-US" altLang="en-US" sz="2000" dirty="0"/>
          </a:p>
          <a:p>
            <a:pPr>
              <a:buFontTx/>
              <a:buChar char="-"/>
            </a:pPr>
            <a:r>
              <a:rPr lang="en-US" altLang="en-US" sz="2000" dirty="0"/>
              <a:t>Binds to</a:t>
            </a:r>
            <a:r>
              <a:rPr lang="en-US" altLang="en-US" sz="2000" b="1" dirty="0"/>
              <a:t> </a:t>
            </a:r>
            <a:r>
              <a:rPr lang="en-US" altLang="en-US" sz="2000" b="1" u="sng" dirty="0"/>
              <a:t>O</a:t>
            </a:r>
            <a:r>
              <a:rPr lang="en-US" altLang="en-US" sz="1600" b="1" u="sng" dirty="0"/>
              <a:t>2</a:t>
            </a:r>
            <a:r>
              <a:rPr lang="en-US" altLang="en-US" sz="2000" b="1" u="sng" dirty="0"/>
              <a:t>, Nitrogen + sulfhydryl groups</a:t>
            </a:r>
            <a:r>
              <a:rPr lang="en-US" altLang="en-US" sz="2000" b="1" dirty="0"/>
              <a:t> </a:t>
            </a:r>
            <a:r>
              <a:rPr lang="en-US" altLang="en-US" sz="2000" dirty="0"/>
              <a:t>in proteins</a:t>
            </a:r>
          </a:p>
          <a:p>
            <a:pPr>
              <a:buFontTx/>
              <a:buChar char="-"/>
            </a:pPr>
            <a:endParaRPr lang="en-US" altLang="en-US" sz="2000" dirty="0"/>
          </a:p>
          <a:p>
            <a:pPr>
              <a:buFontTx/>
              <a:buChar char="-"/>
            </a:pPr>
            <a:r>
              <a:rPr lang="en-US" altLang="en-US" sz="2000" dirty="0"/>
              <a:t>Result in:  </a:t>
            </a:r>
            <a:r>
              <a:rPr lang="en-US" altLang="en-US" sz="2000" b="1" dirty="0"/>
              <a:t>ALTERATIONS OF ENZYMATIC ACTIVITY</a:t>
            </a:r>
          </a:p>
          <a:p>
            <a:pPr>
              <a:buFontTx/>
              <a:buChar char="-"/>
            </a:pPr>
            <a:endParaRPr lang="en-US" altLang="en-US" sz="2000" dirty="0"/>
          </a:p>
          <a:p>
            <a:pPr>
              <a:buFontTx/>
              <a:buChar char="-"/>
            </a:pPr>
            <a:r>
              <a:rPr lang="en-US" altLang="en-US" sz="2000" dirty="0"/>
              <a:t>Nearly all organ systems involved:</a:t>
            </a:r>
          </a:p>
          <a:p>
            <a:pPr>
              <a:buFontTx/>
              <a:buNone/>
            </a:pPr>
            <a:r>
              <a:rPr lang="en-US" altLang="en-US" sz="2000" dirty="0"/>
              <a:t>     * CNS, * PNS, * </a:t>
            </a:r>
            <a:r>
              <a:rPr lang="en-US" altLang="en-US" sz="2000" dirty="0" err="1"/>
              <a:t>Haemapoietic</a:t>
            </a:r>
            <a:r>
              <a:rPr lang="en-US" altLang="en-US" sz="2000" dirty="0"/>
              <a:t>, * GIT, * Cardiovasc., * Renal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858AD0-3413-4410-8BF2-120DDCF17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670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2">
            <a:extLst>
              <a:ext uri="{FF2B5EF4-FFF2-40B4-BE49-F238E27FC236}">
                <a16:creationId xmlns:a16="http://schemas.microsoft.com/office/drawing/2014/main" id="{ACC5C0E5-967F-4E02-9707-13ADB200E3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Heavy Metal Toxicity</a:t>
            </a:r>
          </a:p>
        </p:txBody>
      </p:sp>
      <p:sp>
        <p:nvSpPr>
          <p:cNvPr id="960515" name="Rectangle 3">
            <a:extLst>
              <a:ext uri="{FF2B5EF4-FFF2-40B4-BE49-F238E27FC236}">
                <a16:creationId xmlns:a16="http://schemas.microsoft.com/office/drawing/2014/main" id="{452E6AF8-FA95-4670-803B-41090529F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000" b="1" u="sng" dirty="0"/>
              <a:t>Clinical presentation:</a:t>
            </a:r>
          </a:p>
          <a:p>
            <a:pPr>
              <a:buFontTx/>
              <a:buChar char="-"/>
            </a:pPr>
            <a:r>
              <a:rPr lang="en-US" altLang="en-US" sz="2000" b="1" dirty="0"/>
              <a:t>History NB!</a:t>
            </a:r>
          </a:p>
          <a:p>
            <a:pPr>
              <a:buFontTx/>
              <a:buChar char="-"/>
            </a:pPr>
            <a:r>
              <a:rPr lang="en-US" altLang="en-US" sz="2000" dirty="0"/>
              <a:t>Nausea, persistent vomiting, </a:t>
            </a:r>
            <a:r>
              <a:rPr lang="en-US" altLang="en-US" sz="2000" dirty="0" err="1"/>
              <a:t>diarrhoea</a:t>
            </a:r>
            <a:r>
              <a:rPr lang="en-US" altLang="en-US" sz="2000" dirty="0"/>
              <a:t>, abdominal pain</a:t>
            </a:r>
          </a:p>
          <a:p>
            <a:pPr>
              <a:buFontTx/>
              <a:buChar char="-"/>
            </a:pPr>
            <a:r>
              <a:rPr lang="en-US" altLang="en-US" sz="2000" dirty="0"/>
              <a:t>Dehydration</a:t>
            </a:r>
          </a:p>
          <a:p>
            <a:pPr>
              <a:buFontTx/>
              <a:buChar char="-"/>
            </a:pPr>
            <a:r>
              <a:rPr lang="en-US" altLang="en-US" sz="2000" dirty="0"/>
              <a:t>Metal salts = corrosive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altLang="en-US" sz="2000" b="1" u="sng" dirty="0"/>
              <a:t>Acute high dose exposures:</a:t>
            </a:r>
            <a:endParaRPr lang="en-US" altLang="en-US" sz="2000" dirty="0"/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Encephalopathy (leading cause of mortality!), 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Cardiomyopathy, 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dysrhythmias, 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Metabolic acidosis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altLang="en-US" sz="2000" b="1" u="sng" dirty="0"/>
              <a:t>Chronic exposures: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 err="1"/>
              <a:t>Anaemia</a:t>
            </a:r>
            <a:r>
              <a:rPr lang="en-US" altLang="en-US" sz="1800" dirty="0"/>
              <a:t>, 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Subtle neurological signs</a:t>
            </a:r>
          </a:p>
          <a:p>
            <a:pPr>
              <a:buFontTx/>
              <a:buChar char="-"/>
            </a:pPr>
            <a:endParaRPr lang="en-US" altLang="en-US" sz="2000" b="1" u="sng" dirty="0"/>
          </a:p>
          <a:p>
            <a:pPr>
              <a:buFontTx/>
              <a:buNone/>
            </a:pPr>
            <a:endParaRPr lang="en-US" altLang="en-US" sz="2000" b="1" u="sn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068569-21BE-4D8D-ACAA-7DF293C1D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8232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658" name="Rectangle 2">
            <a:extLst>
              <a:ext uri="{FF2B5EF4-FFF2-40B4-BE49-F238E27FC236}">
                <a16:creationId xmlns:a16="http://schemas.microsoft.com/office/drawing/2014/main" id="{36F3E017-1F4F-4407-BDC5-6ECF06DB0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Heavy Metal Toxicity</a:t>
            </a:r>
          </a:p>
        </p:txBody>
      </p:sp>
      <p:sp>
        <p:nvSpPr>
          <p:cNvPr id="966659" name="Rectangle 3">
            <a:extLst>
              <a:ext uri="{FF2B5EF4-FFF2-40B4-BE49-F238E27FC236}">
                <a16:creationId xmlns:a16="http://schemas.microsoft.com/office/drawing/2014/main" id="{02CA8CE0-35A6-4B12-BD38-62427673DB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552" y="1527048"/>
            <a:ext cx="826612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b="1" u="sng" dirty="0"/>
              <a:t>Diagnosis:</a:t>
            </a:r>
          </a:p>
          <a:p>
            <a:pPr algn="ctr">
              <a:buFontTx/>
              <a:buNone/>
            </a:pPr>
            <a:endParaRPr lang="en-US" altLang="en-US" sz="2000" b="1" u="sng" dirty="0"/>
          </a:p>
          <a:p>
            <a:pPr>
              <a:buFontTx/>
              <a:buChar char="-"/>
            </a:pPr>
            <a:r>
              <a:rPr lang="en-US" altLang="en-US" sz="2000" b="1" dirty="0"/>
              <a:t>History</a:t>
            </a:r>
          </a:p>
          <a:p>
            <a:pPr>
              <a:buFontTx/>
              <a:buChar char="-"/>
            </a:pPr>
            <a:r>
              <a:rPr lang="en-US" altLang="en-US" sz="2000" b="1" dirty="0"/>
              <a:t>Urine analysis</a:t>
            </a:r>
          </a:p>
          <a:p>
            <a:pPr>
              <a:buFontTx/>
              <a:buChar char="-"/>
            </a:pPr>
            <a:r>
              <a:rPr lang="en-US" altLang="en-US" sz="2000" b="1" dirty="0"/>
              <a:t>Tissue biopsy</a:t>
            </a:r>
          </a:p>
          <a:p>
            <a:pPr>
              <a:buFontTx/>
              <a:buChar char="-"/>
            </a:pPr>
            <a:r>
              <a:rPr lang="en-US" altLang="en-US" sz="2000" b="1" dirty="0"/>
              <a:t>AXR in ingested heavy metals</a:t>
            </a:r>
          </a:p>
          <a:p>
            <a:pPr>
              <a:buFontTx/>
              <a:buNone/>
            </a:pPr>
            <a:r>
              <a:rPr lang="en-US" altLang="en-US" sz="2000" b="1" dirty="0"/>
              <a:t>             - some radio opaque</a:t>
            </a:r>
          </a:p>
          <a:p>
            <a:pPr>
              <a:buFontTx/>
              <a:buNone/>
            </a:pPr>
            <a:endParaRPr lang="en-US" altLang="en-US" sz="2000" b="1" dirty="0"/>
          </a:p>
          <a:p>
            <a:pPr>
              <a:buFontTx/>
              <a:buNone/>
            </a:pPr>
            <a:endParaRPr lang="en-US" altLang="en-US" sz="2000" b="1" u="sn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EEEB72-9AAC-4600-879E-8F83CB75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7707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706" name="Rectangle 2">
            <a:extLst>
              <a:ext uri="{FF2B5EF4-FFF2-40B4-BE49-F238E27FC236}">
                <a16:creationId xmlns:a16="http://schemas.microsoft.com/office/drawing/2014/main" id="{B46FE936-9F4B-42A7-B7C3-254CB35F0B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543594"/>
          </a:xfrm>
        </p:spPr>
        <p:txBody>
          <a:bodyPr>
            <a:normAutofit fontScale="90000"/>
          </a:bodyPr>
          <a:lstStyle/>
          <a:p>
            <a:r>
              <a:rPr lang="en-US" altLang="en-US" sz="3600" b="1" dirty="0"/>
              <a:t>Heavy Metal Toxicity</a:t>
            </a:r>
          </a:p>
        </p:txBody>
      </p:sp>
      <p:sp>
        <p:nvSpPr>
          <p:cNvPr id="968707" name="Rectangle 3">
            <a:extLst>
              <a:ext uri="{FF2B5EF4-FFF2-40B4-BE49-F238E27FC236}">
                <a16:creationId xmlns:a16="http://schemas.microsoft.com/office/drawing/2014/main" id="{725C1477-628F-4589-B296-D062807FA1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5688" y="908721"/>
            <a:ext cx="7886700" cy="5287441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000" b="1" u="sng" dirty="0"/>
              <a:t>Management:</a:t>
            </a:r>
          </a:p>
          <a:p>
            <a:pPr algn="ctr">
              <a:buFontTx/>
              <a:buNone/>
            </a:pPr>
            <a:endParaRPr lang="en-US" altLang="en-US" sz="2000" b="1" dirty="0"/>
          </a:p>
          <a:p>
            <a:pPr>
              <a:buFontTx/>
              <a:buNone/>
            </a:pPr>
            <a:r>
              <a:rPr lang="en-US" altLang="en-US" sz="2000" b="1" dirty="0"/>
              <a:t>1.) </a:t>
            </a:r>
            <a:r>
              <a:rPr lang="en-US" altLang="en-US" sz="2000" b="1" u="sng" dirty="0"/>
              <a:t>Decontamination</a:t>
            </a:r>
            <a:r>
              <a:rPr lang="en-US" altLang="en-US" sz="2000" b="1" dirty="0"/>
              <a:t> ( MOST NB!)</a:t>
            </a:r>
          </a:p>
          <a:p>
            <a:pPr>
              <a:buFontTx/>
              <a:buNone/>
            </a:pPr>
            <a:r>
              <a:rPr lang="en-US" altLang="en-US" sz="2000" b="1" dirty="0"/>
              <a:t>     </a:t>
            </a:r>
            <a:r>
              <a:rPr lang="en-US" altLang="en-US" sz="2000" dirty="0"/>
              <a:t>* removal from source of exposure, gastric lavage if ingested</a:t>
            </a:r>
          </a:p>
          <a:p>
            <a:pPr>
              <a:buFontTx/>
              <a:buNone/>
            </a:pPr>
            <a:endParaRPr lang="en-US" altLang="en-US" sz="2000" dirty="0"/>
          </a:p>
          <a:p>
            <a:pPr>
              <a:buFontTx/>
              <a:buNone/>
            </a:pPr>
            <a:r>
              <a:rPr lang="en-US" altLang="en-US" sz="2000" b="1" dirty="0"/>
              <a:t>2.) </a:t>
            </a:r>
            <a:r>
              <a:rPr lang="en-US" altLang="en-US" sz="2000" b="1" u="sng" dirty="0"/>
              <a:t>Resuscitation: </a:t>
            </a:r>
            <a:r>
              <a:rPr lang="en-US" altLang="en-US" sz="2000" dirty="0"/>
              <a:t>- supportive care, airway protection, Rx arrhythmias, and replace fluids + electrolytes</a:t>
            </a:r>
          </a:p>
          <a:p>
            <a:pPr>
              <a:buFontTx/>
              <a:buNone/>
            </a:pPr>
            <a:r>
              <a:rPr lang="en-US" altLang="en-US" sz="2000" dirty="0"/>
              <a:t>3) </a:t>
            </a:r>
            <a:r>
              <a:rPr lang="en-US" altLang="en-US" sz="2000" b="1" u="sng" dirty="0"/>
              <a:t>Chelation:</a:t>
            </a:r>
          </a:p>
          <a:p>
            <a:pPr>
              <a:buFontTx/>
              <a:buNone/>
            </a:pPr>
            <a:r>
              <a:rPr lang="en-US" altLang="en-US" sz="2000" dirty="0"/>
              <a:t>     * rarely indicated in emergency setting</a:t>
            </a:r>
          </a:p>
          <a:p>
            <a:pPr>
              <a:buFontTx/>
              <a:buNone/>
            </a:pPr>
            <a:r>
              <a:rPr lang="en-US" altLang="en-US" sz="2000" dirty="0"/>
              <a:t>     * possible exceptions: </a:t>
            </a:r>
            <a:r>
              <a:rPr lang="en-US" altLang="en-US" sz="2000" b="1" dirty="0"/>
              <a:t>Lead encephalopathy!</a:t>
            </a:r>
          </a:p>
          <a:p>
            <a:pPr>
              <a:buFontTx/>
              <a:buNone/>
            </a:pPr>
            <a:r>
              <a:rPr lang="en-US" altLang="en-US" sz="2000" b="1" dirty="0"/>
              <a:t>     </a:t>
            </a:r>
            <a:r>
              <a:rPr lang="en-US" altLang="en-US" sz="2000" dirty="0"/>
              <a:t>* Chelation Rx supplies sulfhydryl groups for heavy metals to </a:t>
            </a:r>
          </a:p>
          <a:p>
            <a:pPr>
              <a:buFontTx/>
              <a:buNone/>
            </a:pPr>
            <a:r>
              <a:rPr lang="en-US" altLang="en-US" sz="2000" dirty="0"/>
              <a:t>        attach to + be eliminated from the body.</a:t>
            </a:r>
          </a:p>
          <a:p>
            <a:pPr>
              <a:buFontTx/>
              <a:buNone/>
            </a:pPr>
            <a:endParaRPr lang="en-US" altLang="en-US" sz="2000" dirty="0"/>
          </a:p>
          <a:p>
            <a:pPr>
              <a:buFontTx/>
              <a:buNone/>
            </a:pPr>
            <a:endParaRPr lang="en-US" altLang="en-US" sz="2000" dirty="0"/>
          </a:p>
          <a:p>
            <a:pPr>
              <a:buFontTx/>
              <a:buNone/>
            </a:pPr>
            <a:endParaRPr lang="en-US" altLang="en-US" sz="2000" b="1" dirty="0"/>
          </a:p>
          <a:p>
            <a:pPr>
              <a:buFontTx/>
              <a:buNone/>
            </a:pPr>
            <a:endParaRPr lang="en-US" altLang="en-US" sz="2000" b="1" u="sn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261342-611B-4874-A44C-13BD52855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7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5BFFC13-4B99-48AF-B0FF-E1438052D5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toxicology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C42322-B036-4AA8-885A-2122E6E6A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pic>
        <p:nvPicPr>
          <p:cNvPr id="5123" name="Picture 3">
            <a:extLst>
              <a:ext uri="{FF2B5EF4-FFF2-40B4-BE49-F238E27FC236}">
                <a16:creationId xmlns:a16="http://schemas.microsoft.com/office/drawing/2014/main" id="{06AD6387-E07A-49FE-A458-A0D71F312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95737"/>
            <a:ext cx="8083996" cy="5125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5DC252A-A131-4F3C-9F1E-0A04ED38275F}"/>
              </a:ext>
            </a:extLst>
          </p:cNvPr>
          <p:cNvSpPr/>
          <p:nvPr/>
        </p:nvSpPr>
        <p:spPr>
          <a:xfrm>
            <a:off x="781235" y="1081834"/>
            <a:ext cx="75815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/>
              <a:t>Environmental toxicology is highly interdisciplinary 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095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02" name="Rectangle 2">
            <a:extLst>
              <a:ext uri="{FF2B5EF4-FFF2-40B4-BE49-F238E27FC236}">
                <a16:creationId xmlns:a16="http://schemas.microsoft.com/office/drawing/2014/main" id="{43C72D57-3212-4D4C-925F-04F30CBAD6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Heavy Metal Toxicity</a:t>
            </a:r>
          </a:p>
        </p:txBody>
      </p:sp>
      <p:sp>
        <p:nvSpPr>
          <p:cNvPr id="972803" name="Rectangle 3">
            <a:extLst>
              <a:ext uri="{FF2B5EF4-FFF2-40B4-BE49-F238E27FC236}">
                <a16:creationId xmlns:a16="http://schemas.microsoft.com/office/drawing/2014/main" id="{C8B0A767-AB03-456F-85CB-5D5AE1C409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8047806" cy="47641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b="1" u="sng" dirty="0"/>
              <a:t>Management:</a:t>
            </a:r>
            <a:r>
              <a:rPr lang="en-US" altLang="en-US" sz="2000" b="1" dirty="0"/>
              <a:t>(cont.)</a:t>
            </a:r>
            <a:endParaRPr lang="en-US" altLang="en-US" sz="2000" b="1" u="sng" dirty="0"/>
          </a:p>
          <a:p>
            <a:pPr>
              <a:buFontTx/>
              <a:buNone/>
            </a:pPr>
            <a:endParaRPr lang="en-US" altLang="en-US" sz="2000" b="1" dirty="0"/>
          </a:p>
          <a:p>
            <a:pPr>
              <a:buFontTx/>
              <a:buNone/>
            </a:pPr>
            <a:r>
              <a:rPr lang="en-US" altLang="en-US" sz="2000" b="1" u="sng" dirty="0"/>
              <a:t>Examples:</a:t>
            </a:r>
          </a:p>
          <a:p>
            <a:pPr>
              <a:buFontTx/>
              <a:buChar char="-"/>
            </a:pPr>
            <a:r>
              <a:rPr lang="en-US" altLang="en-US" sz="2000" b="1" dirty="0"/>
              <a:t>Dimercaprol </a:t>
            </a:r>
            <a:r>
              <a:rPr lang="en-US" altLang="en-US" sz="2000" dirty="0"/>
              <a:t>(mercury + arsenic)</a:t>
            </a:r>
          </a:p>
          <a:p>
            <a:pPr>
              <a:buFontTx/>
              <a:buNone/>
            </a:pPr>
            <a:endParaRPr lang="en-US" altLang="en-US" sz="2000" b="1" dirty="0"/>
          </a:p>
          <a:p>
            <a:pPr>
              <a:buFontTx/>
              <a:buChar char="-"/>
            </a:pPr>
            <a:r>
              <a:rPr lang="en-US" altLang="en-US" sz="2000" b="1" dirty="0"/>
              <a:t>Calcium disodium edetate </a:t>
            </a:r>
            <a:r>
              <a:rPr lang="en-US" altLang="en-US" sz="2000" dirty="0"/>
              <a:t>(acute / chronic lead poisoning)</a:t>
            </a:r>
          </a:p>
          <a:p>
            <a:pPr>
              <a:buFontTx/>
              <a:buNone/>
            </a:pPr>
            <a:endParaRPr lang="en-US" altLang="en-US" sz="2000" b="1" dirty="0"/>
          </a:p>
          <a:p>
            <a:pPr>
              <a:buFontTx/>
              <a:buChar char="-"/>
            </a:pPr>
            <a:r>
              <a:rPr lang="en-US" altLang="en-US" sz="2000" b="1" dirty="0"/>
              <a:t>Penicillamine </a:t>
            </a:r>
            <a:r>
              <a:rPr lang="en-US" altLang="en-US" sz="2000" dirty="0"/>
              <a:t>(mercury, arsenic, lead, copper poisoning)</a:t>
            </a:r>
          </a:p>
          <a:p>
            <a:pPr>
              <a:buFontTx/>
              <a:buNone/>
            </a:pPr>
            <a:endParaRPr lang="en-US" altLang="en-US" sz="2000" b="1" dirty="0"/>
          </a:p>
          <a:p>
            <a:pPr>
              <a:buFontTx/>
              <a:buNone/>
            </a:pPr>
            <a:endParaRPr lang="en-US" altLang="en-US" sz="2000" b="1" u="sn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20FCD-324C-41B9-A0FE-0843FF7A6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7126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00808"/>
            <a:ext cx="8138864" cy="3259312"/>
          </a:xfrm>
        </p:spPr>
        <p:txBody>
          <a:bodyPr/>
          <a:lstStyle/>
          <a:p>
            <a:r>
              <a:rPr lang="en-GB" dirty="0"/>
              <a:t>Individual Assignment</a:t>
            </a:r>
          </a:p>
          <a:p>
            <a:pPr lvl="1"/>
            <a:r>
              <a:rPr lang="en-GB" dirty="0"/>
              <a:t>Prepare a summary note about radiation hazards (5 points)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BD25D-35CD-49E5-866C-54CA9495F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1082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33400"/>
            <a:ext cx="7467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13EF18-8DA8-4F7D-8EFD-BB8A7FE22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82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williams.edu/dean/AcademicPeerAdvisingSite/Website%20Images/Question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43042" y="1428736"/>
            <a:ext cx="4838721" cy="3181364"/>
          </a:xfrm>
          <a:noFill/>
          <a:ln>
            <a:noFill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5763B-AA9C-4B3D-B81A-9AEFC7C2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28596" y="4929198"/>
            <a:ext cx="7772400" cy="1381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/>
            </a:pPr>
            <a:r>
              <a:rPr kumimoji="1" lang="en-US" sz="100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adley Hand ITC" pitchFamily="66" charset="0"/>
                <a:ea typeface="+mn-ea"/>
                <a:cs typeface="+mn-cs"/>
              </a:rPr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376778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E82CC4F-887E-46E3-8339-B7F8EA2806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2" y="1124744"/>
            <a:ext cx="8712968" cy="270113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b="1" dirty="0"/>
              <a:t>Purpose/function </a:t>
            </a:r>
            <a:r>
              <a:rPr lang="en-US" altLang="en-US" sz="2400" dirty="0"/>
              <a:t>of environmental toxicology: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chemeClr val="tx1"/>
                </a:solidFill>
              </a:rPr>
              <a:t>To identify the mode / site of action of a xenobiotic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chemeClr val="tx1"/>
                </a:solidFill>
              </a:rPr>
              <a:t>FATE and TRANSPORT / interaction of a xenobiotic with the biosphere (including specific organisms) after it is released / pollution occurs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solidFill>
                  <a:schemeClr val="tx1"/>
                </a:solidFill>
              </a:rPr>
              <a:t>To identify the effect the </a:t>
            </a:r>
            <a:r>
              <a:rPr lang="en-US" altLang="en-US" sz="2000" dirty="0" err="1">
                <a:solidFill>
                  <a:schemeClr val="tx1"/>
                </a:solidFill>
              </a:rPr>
              <a:t>xenoboitic</a:t>
            </a:r>
            <a:r>
              <a:rPr lang="en-US" altLang="en-US" sz="2000" dirty="0">
                <a:solidFill>
                  <a:schemeClr val="tx1"/>
                </a:solidFill>
              </a:rPr>
              <a:t> has on an ecosystems / higher level </a:t>
            </a:r>
            <a:r>
              <a:rPr lang="en-US" altLang="en-US" sz="2000" dirty="0" err="1">
                <a:solidFill>
                  <a:schemeClr val="tx1"/>
                </a:solidFill>
              </a:rPr>
              <a:t>organisation</a:t>
            </a:r>
            <a:r>
              <a:rPr lang="en-US" altLang="en-US" sz="2000" dirty="0">
                <a:solidFill>
                  <a:schemeClr val="tx1"/>
                </a:solidFill>
              </a:rPr>
              <a:t> e.g. loss of fertility of Alligators in Lake </a:t>
            </a:r>
            <a:r>
              <a:rPr lang="en-US" altLang="en-US" sz="2000" dirty="0" err="1">
                <a:solidFill>
                  <a:schemeClr val="tx1"/>
                </a:solidFill>
              </a:rPr>
              <a:t>Apopca</a:t>
            </a:r>
            <a:endParaRPr lang="en-US" altLang="en-US" sz="20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619FE1-1008-4C33-A8CC-559F28D8B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grpSp>
        <p:nvGrpSpPr>
          <p:cNvPr id="16387" name="Group 3">
            <a:extLst>
              <a:ext uri="{FF2B5EF4-FFF2-40B4-BE49-F238E27FC236}">
                <a16:creationId xmlns:a16="http://schemas.microsoft.com/office/drawing/2014/main" id="{446E2CC8-4064-4FC7-8D41-2D9BEA76ED4A}"/>
              </a:ext>
            </a:extLst>
          </p:cNvPr>
          <p:cNvGrpSpPr>
            <a:grpSpLocks/>
          </p:cNvGrpSpPr>
          <p:nvPr/>
        </p:nvGrpSpPr>
        <p:grpSpPr bwMode="auto">
          <a:xfrm>
            <a:off x="467544" y="3505200"/>
            <a:ext cx="8386713" cy="3119438"/>
            <a:chOff x="89" y="2208"/>
            <a:chExt cx="5671" cy="1965"/>
          </a:xfrm>
        </p:grpSpPr>
        <p:sp>
          <p:nvSpPr>
            <p:cNvPr id="16388" name="Text Box 4">
              <a:extLst>
                <a:ext uri="{FF2B5EF4-FFF2-40B4-BE49-F238E27FC236}">
                  <a16:creationId xmlns:a16="http://schemas.microsoft.com/office/drawing/2014/main" id="{04B0A13C-8EE5-4947-8CFE-91616EA58C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" y="2863"/>
              <a:ext cx="10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dirty="0"/>
                <a:t>Introduction of </a:t>
              </a:r>
            </a:p>
            <a:p>
              <a:r>
                <a:rPr lang="en-US" altLang="en-US" dirty="0"/>
                <a:t>xenobiotic</a:t>
              </a:r>
            </a:p>
          </p:txBody>
        </p:sp>
        <p:sp>
          <p:nvSpPr>
            <p:cNvPr id="16389" name="Line 5">
              <a:extLst>
                <a:ext uri="{FF2B5EF4-FFF2-40B4-BE49-F238E27FC236}">
                  <a16:creationId xmlns:a16="http://schemas.microsoft.com/office/drawing/2014/main" id="{AF987BBA-419F-4F25-8EE4-BCD17033F2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6" y="3145"/>
              <a:ext cx="96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0" name="Line 6">
              <a:extLst>
                <a:ext uri="{FF2B5EF4-FFF2-40B4-BE49-F238E27FC236}">
                  <a16:creationId xmlns:a16="http://schemas.microsoft.com/office/drawing/2014/main" id="{894FF4C2-AE30-4C81-B454-6FFD088CC2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8" y="3145"/>
              <a:ext cx="2784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1" name="Text Box 7">
              <a:extLst>
                <a:ext uri="{FF2B5EF4-FFF2-40B4-BE49-F238E27FC236}">
                  <a16:creationId xmlns:a16="http://schemas.microsoft.com/office/drawing/2014/main" id="{0539F658-1F45-4AA1-9D9A-D2F6ADA5E3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0" y="2928"/>
              <a:ext cx="82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Ecosystem</a:t>
              </a:r>
            </a:p>
            <a:p>
              <a:r>
                <a:rPr lang="en-US" altLang="en-US"/>
                <a:t>effect</a:t>
              </a:r>
            </a:p>
          </p:txBody>
        </p:sp>
        <p:sp>
          <p:nvSpPr>
            <p:cNvPr id="16392" name="Oval 8">
              <a:extLst>
                <a:ext uri="{FF2B5EF4-FFF2-40B4-BE49-F238E27FC236}">
                  <a16:creationId xmlns:a16="http://schemas.microsoft.com/office/drawing/2014/main" id="{44904284-5B1C-43C7-A11F-6BF204917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4" y="2953"/>
              <a:ext cx="96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" name="Text Box 9">
              <a:extLst>
                <a:ext uri="{FF2B5EF4-FFF2-40B4-BE49-F238E27FC236}">
                  <a16:creationId xmlns:a16="http://schemas.microsoft.com/office/drawing/2014/main" id="{B4C05BB8-6147-454F-87E2-EA41EF4179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2" y="2496"/>
              <a:ext cx="5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site of</a:t>
              </a:r>
            </a:p>
            <a:p>
              <a:pPr algn="ctr"/>
              <a:r>
                <a:rPr lang="en-US" altLang="en-US"/>
                <a:t>action</a:t>
              </a:r>
            </a:p>
          </p:txBody>
        </p:sp>
        <p:sp>
          <p:nvSpPr>
            <p:cNvPr id="16394" name="Line 10">
              <a:extLst>
                <a:ext uri="{FF2B5EF4-FFF2-40B4-BE49-F238E27FC236}">
                  <a16:creationId xmlns:a16="http://schemas.microsoft.com/office/drawing/2014/main" id="{BF13C664-4F96-48AC-9BB9-DA9835636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6" y="3145"/>
              <a:ext cx="0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Text Box 11">
              <a:extLst>
                <a:ext uri="{FF2B5EF4-FFF2-40B4-BE49-F238E27FC236}">
                  <a16:creationId xmlns:a16="http://schemas.microsoft.com/office/drawing/2014/main" id="{6FA34CD1-DFFB-403C-ABBE-0290B213FC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" y="3817"/>
              <a:ext cx="12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biotransformation</a:t>
              </a:r>
            </a:p>
          </p:txBody>
        </p:sp>
        <p:sp>
          <p:nvSpPr>
            <p:cNvPr id="16396" name="Line 12">
              <a:extLst>
                <a:ext uri="{FF2B5EF4-FFF2-40B4-BE49-F238E27FC236}">
                  <a16:creationId xmlns:a16="http://schemas.microsoft.com/office/drawing/2014/main" id="{03DECE5F-6CA3-4C81-9335-81975A6F5E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8" y="3145"/>
              <a:ext cx="0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Line 13">
              <a:extLst>
                <a:ext uri="{FF2B5EF4-FFF2-40B4-BE49-F238E27FC236}">
                  <a16:creationId xmlns:a16="http://schemas.microsoft.com/office/drawing/2014/main" id="{42E9854B-71D4-4596-BBBA-82B652F74D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3145"/>
              <a:ext cx="0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Line 14">
              <a:extLst>
                <a:ext uri="{FF2B5EF4-FFF2-40B4-BE49-F238E27FC236}">
                  <a16:creationId xmlns:a16="http://schemas.microsoft.com/office/drawing/2014/main" id="{E3F4CEE6-97AB-4AC7-B369-49B2EAE8A4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6" y="2617"/>
              <a:ext cx="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Line 15">
              <a:extLst>
                <a:ext uri="{FF2B5EF4-FFF2-40B4-BE49-F238E27FC236}">
                  <a16:creationId xmlns:a16="http://schemas.microsoft.com/office/drawing/2014/main" id="{90B4CEE5-32C6-4621-ACAE-E730295F46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82" y="2617"/>
              <a:ext cx="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Text Box 16">
              <a:extLst>
                <a:ext uri="{FF2B5EF4-FFF2-40B4-BE49-F238E27FC236}">
                  <a16:creationId xmlns:a16="http://schemas.microsoft.com/office/drawing/2014/main" id="{890B6635-417C-45B8-91FE-6BDDA39B03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0" y="2208"/>
              <a:ext cx="79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/>
                <a:t>physiology</a:t>
              </a:r>
            </a:p>
            <a:p>
              <a:pPr algn="ctr"/>
              <a:r>
                <a:rPr lang="en-US" altLang="en-US" dirty="0"/>
                <a:t>behavior</a:t>
              </a:r>
            </a:p>
          </p:txBody>
        </p:sp>
        <p:sp>
          <p:nvSpPr>
            <p:cNvPr id="16401" name="Text Box 17">
              <a:extLst>
                <a:ext uri="{FF2B5EF4-FFF2-40B4-BE49-F238E27FC236}">
                  <a16:creationId xmlns:a16="http://schemas.microsoft.com/office/drawing/2014/main" id="{D883CB2A-4776-450F-994B-5F6D0BC1C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4" y="2208"/>
              <a:ext cx="84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community</a:t>
              </a:r>
            </a:p>
            <a:p>
              <a:pPr algn="ctr"/>
              <a:r>
                <a:rPr lang="en-US" altLang="en-US"/>
                <a:t>parameters</a:t>
              </a:r>
            </a:p>
          </p:txBody>
        </p:sp>
        <p:sp>
          <p:nvSpPr>
            <p:cNvPr id="16402" name="Text Box 18">
              <a:extLst>
                <a:ext uri="{FF2B5EF4-FFF2-40B4-BE49-F238E27FC236}">
                  <a16:creationId xmlns:a16="http://schemas.microsoft.com/office/drawing/2014/main" id="{8ED090BF-6A30-48BA-8C57-61C1BE034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8" y="3817"/>
              <a:ext cx="9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biochemistry</a:t>
              </a:r>
            </a:p>
          </p:txBody>
        </p:sp>
        <p:sp>
          <p:nvSpPr>
            <p:cNvPr id="16403" name="Text Box 19">
              <a:extLst>
                <a:ext uri="{FF2B5EF4-FFF2-40B4-BE49-F238E27FC236}">
                  <a16:creationId xmlns:a16="http://schemas.microsoft.com/office/drawing/2014/main" id="{84725DCB-1D6E-4022-B019-25E7153631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4" y="3769"/>
              <a:ext cx="7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/>
                <a:t>population</a:t>
              </a:r>
            </a:p>
            <a:p>
              <a:pPr algn="ctr"/>
              <a:r>
                <a:rPr lang="en-US" altLang="en-US"/>
                <a:t>dynamics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11EF4E93-CC63-4ED9-B1BE-6AE02088F64F}"/>
              </a:ext>
            </a:extLst>
          </p:cNvPr>
          <p:cNvSpPr/>
          <p:nvPr/>
        </p:nvSpPr>
        <p:spPr>
          <a:xfrm>
            <a:off x="1000124" y="465673"/>
            <a:ext cx="6505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toxicology 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5320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D085F0FC-1185-42E6-A66E-0C9589535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" y="3087688"/>
            <a:ext cx="166211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/>
              <a:t>Introduction of </a:t>
            </a:r>
          </a:p>
          <a:p>
            <a:r>
              <a:rPr lang="en-US" altLang="en-US" dirty="0"/>
              <a:t>xenobiotic</a:t>
            </a:r>
          </a:p>
        </p:txBody>
      </p:sp>
      <p:sp>
        <p:nvSpPr>
          <p:cNvPr id="17411" name="Line 3">
            <a:extLst>
              <a:ext uri="{FF2B5EF4-FFF2-40B4-BE49-F238E27FC236}">
                <a16:creationId xmlns:a16="http://schemas.microsoft.com/office/drawing/2014/main" id="{E2F81543-715C-4F3E-9BFB-319757A446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429000"/>
            <a:ext cx="1295399" cy="396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4AD3231C-51A3-4AAA-A6F0-4C5C814BBE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468688"/>
            <a:ext cx="44196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5">
            <a:extLst>
              <a:ext uri="{FF2B5EF4-FFF2-40B4-BE49-F238E27FC236}">
                <a16:creationId xmlns:a16="http://schemas.microsoft.com/office/drawing/2014/main" id="{E5B42CD7-5E56-4E0D-B111-B8BEDF0C5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2725" y="312420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Ecosystem</a:t>
            </a:r>
          </a:p>
          <a:p>
            <a:r>
              <a:rPr lang="en-US" altLang="en-US"/>
              <a:t>effect</a:t>
            </a:r>
          </a:p>
        </p:txBody>
      </p:sp>
      <p:sp>
        <p:nvSpPr>
          <p:cNvPr id="17414" name="Oval 6">
            <a:extLst>
              <a:ext uri="{FF2B5EF4-FFF2-40B4-BE49-F238E27FC236}">
                <a16:creationId xmlns:a16="http://schemas.microsoft.com/office/drawing/2014/main" id="{108D90E9-E199-411C-B4E3-54F18B996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163888"/>
            <a:ext cx="1524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AB08FB00-6240-4537-BEA0-1B1C9131F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9" y="1716088"/>
            <a:ext cx="207009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1400" dirty="0"/>
              <a:t>DNA</a:t>
            </a:r>
          </a:p>
          <a:p>
            <a:pPr algn="ctr"/>
            <a:r>
              <a:rPr lang="en-US" altLang="en-US" sz="1400" dirty="0"/>
              <a:t>RNA</a:t>
            </a:r>
          </a:p>
          <a:p>
            <a:pPr algn="ctr"/>
            <a:r>
              <a:rPr lang="en-US" altLang="en-US" sz="1400" dirty="0"/>
              <a:t>Receptors</a:t>
            </a:r>
          </a:p>
          <a:p>
            <a:pPr algn="ctr"/>
            <a:r>
              <a:rPr lang="en-US" altLang="en-US" sz="1400" dirty="0"/>
              <a:t>Key enzymes </a:t>
            </a:r>
          </a:p>
          <a:p>
            <a:pPr algn="ctr"/>
            <a:r>
              <a:rPr lang="en-US" altLang="en-US" sz="1400" dirty="0"/>
              <a:t>Biochemical integrity</a:t>
            </a:r>
          </a:p>
        </p:txBody>
      </p:sp>
      <p:sp>
        <p:nvSpPr>
          <p:cNvPr id="17416" name="Line 8">
            <a:extLst>
              <a:ext uri="{FF2B5EF4-FFF2-40B4-BE49-F238E27FC236}">
                <a16:creationId xmlns:a16="http://schemas.microsoft.com/office/drawing/2014/main" id="{60FECCAC-49A6-46C9-87C3-9DFF6BD42E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468688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Text Box 9">
            <a:extLst>
              <a:ext uri="{FF2B5EF4-FFF2-40B4-BE49-F238E27FC236}">
                <a16:creationId xmlns:a16="http://schemas.microsoft.com/office/drawing/2014/main" id="{992D6B16-8DF5-4B4E-9B87-4A26C606A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588" y="4638675"/>
            <a:ext cx="2312987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/>
              <a:t>enzyme induction</a:t>
            </a:r>
          </a:p>
          <a:p>
            <a:pPr algn="ctr"/>
            <a:r>
              <a:rPr lang="en-US" altLang="en-US" sz="1400"/>
              <a:t>Glutathione S Transferase</a:t>
            </a:r>
          </a:p>
          <a:p>
            <a:pPr algn="ctr"/>
            <a:r>
              <a:rPr lang="en-US" altLang="en-US" sz="1400"/>
              <a:t>Mixed Functional Oxidases</a:t>
            </a:r>
          </a:p>
          <a:p>
            <a:pPr algn="ctr"/>
            <a:r>
              <a:rPr lang="en-US" altLang="en-US" sz="1400"/>
              <a:t>Hydrolases</a:t>
            </a:r>
          </a:p>
          <a:p>
            <a:pPr algn="ctr"/>
            <a:r>
              <a:rPr lang="en-US" altLang="en-US" sz="1400"/>
              <a:t>DNA repair mechanisms</a:t>
            </a:r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E3E58A65-10BF-47F5-AFE9-27F95E0B808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468688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8AD65286-6773-4C90-A936-F70FD7FF32E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468688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id="{B5F40DB5-BDEE-4CEC-8614-F13D02FFB0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2999" y="2908994"/>
            <a:ext cx="30131" cy="559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>
            <a:extLst>
              <a:ext uri="{FF2B5EF4-FFF2-40B4-BE49-F238E27FC236}">
                <a16:creationId xmlns:a16="http://schemas.microsoft.com/office/drawing/2014/main" id="{31259F7E-923B-4DAC-9543-017F6D7FA1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2667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A8582209-4F3B-439A-BFA4-C5E6465AE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78" y="1395230"/>
            <a:ext cx="207009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1400" dirty="0"/>
              <a:t>Physiology, Behavior</a:t>
            </a:r>
          </a:p>
          <a:p>
            <a:pPr algn="ctr"/>
            <a:r>
              <a:rPr lang="en-US" altLang="en-US" sz="1400" dirty="0"/>
              <a:t>Chromosome damage</a:t>
            </a:r>
          </a:p>
          <a:p>
            <a:pPr algn="ctr"/>
            <a:r>
              <a:rPr lang="en-US" altLang="en-US" sz="1400" dirty="0"/>
              <a:t>Lesions, Necrosis</a:t>
            </a:r>
          </a:p>
          <a:p>
            <a:pPr algn="ctr"/>
            <a:r>
              <a:rPr lang="en-US" altLang="en-US" sz="1400" dirty="0"/>
              <a:t>Tumors</a:t>
            </a:r>
          </a:p>
          <a:p>
            <a:pPr algn="ctr"/>
            <a:r>
              <a:rPr lang="en-US" altLang="en-US" sz="1400" dirty="0"/>
              <a:t>Teratogenic effects</a:t>
            </a:r>
          </a:p>
          <a:p>
            <a:pPr algn="ctr"/>
            <a:r>
              <a:rPr lang="en-US" altLang="en-US" sz="1400" dirty="0"/>
              <a:t>Behavior, Mortality</a:t>
            </a:r>
          </a:p>
        </p:txBody>
      </p:sp>
      <p:sp>
        <p:nvSpPr>
          <p:cNvPr id="17423" name="Text Box 15">
            <a:extLst>
              <a:ext uri="{FF2B5EF4-FFF2-40B4-BE49-F238E27FC236}">
                <a16:creationId xmlns:a16="http://schemas.microsoft.com/office/drawing/2014/main" id="{EC052FC4-174A-43D2-B0F2-FA2CE86B2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219200"/>
            <a:ext cx="1868488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/>
              <a:t>Community structure</a:t>
            </a:r>
          </a:p>
          <a:p>
            <a:pPr algn="ctr"/>
            <a:r>
              <a:rPr lang="en-US" altLang="en-US" sz="1400"/>
              <a:t>Diversity</a:t>
            </a:r>
          </a:p>
          <a:p>
            <a:pPr algn="ctr"/>
            <a:r>
              <a:rPr lang="en-US" altLang="en-US" sz="1400"/>
              <a:t>Energy transfer</a:t>
            </a:r>
          </a:p>
          <a:p>
            <a:pPr algn="ctr"/>
            <a:r>
              <a:rPr lang="en-US" altLang="en-US" sz="1400"/>
              <a:t>Stability</a:t>
            </a:r>
          </a:p>
          <a:p>
            <a:pPr algn="ctr"/>
            <a:r>
              <a:rPr lang="en-US" altLang="en-US" sz="1400"/>
              <a:t>Succession</a:t>
            </a:r>
          </a:p>
          <a:p>
            <a:pPr algn="ctr"/>
            <a:r>
              <a:rPr lang="en-US" altLang="en-US" sz="1400"/>
              <a:t>Chemical parameters</a:t>
            </a:r>
          </a:p>
        </p:txBody>
      </p:sp>
      <p:sp>
        <p:nvSpPr>
          <p:cNvPr id="17424" name="Text Box 16">
            <a:extLst>
              <a:ext uri="{FF2B5EF4-FFF2-40B4-BE49-F238E27FC236}">
                <a16:creationId xmlns:a16="http://schemas.microsoft.com/office/drawing/2014/main" id="{D907948C-844D-4037-8454-7995FAA8D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535488"/>
            <a:ext cx="2560638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/>
              <a:t>Stress proteins</a:t>
            </a:r>
          </a:p>
          <a:p>
            <a:pPr algn="ctr"/>
            <a:r>
              <a:rPr lang="en-US" altLang="en-US" sz="1400"/>
              <a:t>Metabolic indicators</a:t>
            </a:r>
          </a:p>
          <a:p>
            <a:pPr algn="ctr"/>
            <a:r>
              <a:rPr lang="en-US" altLang="en-US" sz="1400"/>
              <a:t>Acetylcholinesterase inhibition</a:t>
            </a:r>
          </a:p>
          <a:p>
            <a:pPr algn="ctr"/>
            <a:r>
              <a:rPr lang="en-US" altLang="en-US" sz="1400"/>
              <a:t>Adenyl energy charge</a:t>
            </a:r>
          </a:p>
          <a:p>
            <a:pPr algn="ctr"/>
            <a:r>
              <a:rPr lang="en-US" altLang="en-US" sz="1400"/>
              <a:t>Metallothionen production</a:t>
            </a:r>
          </a:p>
          <a:p>
            <a:pPr algn="ctr"/>
            <a:r>
              <a:rPr lang="en-US" altLang="en-US" sz="1400"/>
              <a:t>Immuno suppression</a:t>
            </a:r>
          </a:p>
          <a:p>
            <a:pPr algn="ctr"/>
            <a:endParaRPr lang="en-US" altLang="en-US" sz="1400"/>
          </a:p>
        </p:txBody>
      </p:sp>
      <p:sp>
        <p:nvSpPr>
          <p:cNvPr id="17425" name="Text Box 17">
            <a:extLst>
              <a:ext uri="{FF2B5EF4-FFF2-40B4-BE49-F238E27FC236}">
                <a16:creationId xmlns:a16="http://schemas.microsoft.com/office/drawing/2014/main" id="{B7D98CBF-3168-4C61-B228-741A495ED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611688"/>
            <a:ext cx="1987550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400"/>
              <a:t>Population density</a:t>
            </a:r>
          </a:p>
          <a:p>
            <a:pPr algn="ctr"/>
            <a:r>
              <a:rPr lang="en-US" altLang="en-US" sz="1400"/>
              <a:t>Productivity</a:t>
            </a:r>
          </a:p>
          <a:p>
            <a:pPr algn="ctr"/>
            <a:r>
              <a:rPr lang="en-US" altLang="en-US" sz="1400"/>
              <a:t>Mating success</a:t>
            </a:r>
          </a:p>
          <a:p>
            <a:pPr algn="ctr"/>
            <a:r>
              <a:rPr lang="en-US" altLang="en-US" sz="1400"/>
              <a:t>Fecundity</a:t>
            </a:r>
          </a:p>
          <a:p>
            <a:pPr algn="ctr"/>
            <a:r>
              <a:rPr lang="en-US" altLang="en-US" sz="1400"/>
              <a:t>Genetic alterations</a:t>
            </a:r>
          </a:p>
          <a:p>
            <a:pPr algn="ctr"/>
            <a:r>
              <a:rPr lang="en-US" altLang="en-US" sz="1400"/>
              <a:t>Competitive alterations</a:t>
            </a:r>
          </a:p>
          <a:p>
            <a:pPr algn="ctr"/>
            <a:endParaRPr lang="en-US" altLang="en-US" sz="1400"/>
          </a:p>
        </p:txBody>
      </p:sp>
      <p:sp>
        <p:nvSpPr>
          <p:cNvPr id="17426" name="Text Box 18">
            <a:extLst>
              <a:ext uri="{FF2B5EF4-FFF2-40B4-BE49-F238E27FC236}">
                <a16:creationId xmlns:a16="http://schemas.microsoft.com/office/drawing/2014/main" id="{A43E43A2-B2DB-4388-81B1-11AA730AD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04800"/>
            <a:ext cx="7726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Parameters of xenobiotic interaction with the ecosystem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DC22D3-F1B3-4700-9243-B78C0237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91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84D5507-9C04-4BAE-9894-42F9D490F25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33512"/>
            <a:ext cx="8686800" cy="498476"/>
          </a:xfrm>
        </p:spPr>
        <p:txBody>
          <a:bodyPr>
            <a:noAutofit/>
          </a:bodyPr>
          <a:lstStyle/>
          <a:p>
            <a:r>
              <a:rPr lang="en-US" altLang="en-US" sz="2000" dirty="0"/>
              <a:t>Physio-chemical characteristics:</a:t>
            </a:r>
          </a:p>
          <a:p>
            <a:pPr lvl="1"/>
            <a:r>
              <a:rPr lang="en-US" altLang="en-US" sz="2000" dirty="0">
                <a:solidFill>
                  <a:schemeClr val="tx1"/>
                </a:solidFill>
              </a:rPr>
              <a:t>QSAR (quantitative structure activity relationship)</a:t>
            </a:r>
          </a:p>
          <a:p>
            <a:pPr lvl="1"/>
            <a:endParaRPr lang="en-US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18435" name="Object 3">
            <a:extLst>
              <a:ext uri="{FF2B5EF4-FFF2-40B4-BE49-F238E27FC236}">
                <a16:creationId xmlns:a16="http://schemas.microsoft.com/office/drawing/2014/main" id="{71278D31-9A09-4432-878F-18B80D36FB1A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145788119"/>
              </p:ext>
            </p:extLst>
          </p:nvPr>
        </p:nvGraphicFramePr>
        <p:xfrm>
          <a:off x="2774950" y="2098675"/>
          <a:ext cx="2960688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" name="CS ChemDraw Drawing" r:id="rId4" imgW="3719520" imgH="1322640" progId="ChemDraw.Document.6.0">
                  <p:embed/>
                </p:oleObj>
              </mc:Choice>
              <mc:Fallback>
                <p:oleObj name="CS ChemDraw Drawing" r:id="rId4" imgW="3719520" imgH="1322640" progId="ChemDraw.Document.6.0">
                  <p:embed/>
                  <p:pic>
                    <p:nvPicPr>
                      <p:cNvPr id="18435" name="Object 3">
                        <a:extLst>
                          <a:ext uri="{FF2B5EF4-FFF2-40B4-BE49-F238E27FC236}">
                            <a16:creationId xmlns:a16="http://schemas.microsoft.com/office/drawing/2014/main" id="{71278D31-9A09-4432-878F-18B80D36FB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950" y="2098675"/>
                        <a:ext cx="2960688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>
            <a:extLst>
              <a:ext uri="{FF2B5EF4-FFF2-40B4-BE49-F238E27FC236}">
                <a16:creationId xmlns:a16="http://schemas.microsoft.com/office/drawing/2014/main" id="{6217DD4F-ED56-49C4-A894-61FFB09423DE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43000" y="3505200"/>
          <a:ext cx="1400175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" name="CS ChemDraw Drawing" r:id="rId6" imgW="1399680" imgH="1021680" progId="ChemDraw.Document.6.0">
                  <p:embed/>
                </p:oleObj>
              </mc:Choice>
              <mc:Fallback>
                <p:oleObj name="CS ChemDraw Drawing" r:id="rId6" imgW="1399680" imgH="1021680" progId="ChemDraw.Document.6.0">
                  <p:embed/>
                  <p:pic>
                    <p:nvPicPr>
                      <p:cNvPr id="18436" name="Object 4">
                        <a:extLst>
                          <a:ext uri="{FF2B5EF4-FFF2-40B4-BE49-F238E27FC236}">
                            <a16:creationId xmlns:a16="http://schemas.microsoft.com/office/drawing/2014/main" id="{6217DD4F-ED56-49C4-A894-61FFB09423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05200"/>
                        <a:ext cx="1400175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9EB0B6-6F01-444D-9B62-D2FC36F22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2019/20 Takele Beyene, AAU-CVMA</a:t>
            </a:r>
          </a:p>
        </p:txBody>
      </p:sp>
      <p:graphicFrame>
        <p:nvGraphicFramePr>
          <p:cNvPr id="18437" name="Object 5">
            <a:extLst>
              <a:ext uri="{FF2B5EF4-FFF2-40B4-BE49-F238E27FC236}">
                <a16:creationId xmlns:a16="http://schemas.microsoft.com/office/drawing/2014/main" id="{3E3992AA-D780-4B57-9500-CB56A5EF05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3733800"/>
          <a:ext cx="1185863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" name="CS ChemDraw Drawing" r:id="rId8" imgW="1185480" imgH="1051920" progId="ChemDraw.Document.6.0">
                  <p:embed/>
                </p:oleObj>
              </mc:Choice>
              <mc:Fallback>
                <p:oleObj name="CS ChemDraw Drawing" r:id="rId8" imgW="1185480" imgH="1051920" progId="ChemDraw.Document.6.0">
                  <p:embed/>
                  <p:pic>
                    <p:nvPicPr>
                      <p:cNvPr id="18437" name="Object 5">
                        <a:extLst>
                          <a:ext uri="{FF2B5EF4-FFF2-40B4-BE49-F238E27FC236}">
                            <a16:creationId xmlns:a16="http://schemas.microsoft.com/office/drawing/2014/main" id="{3E3992AA-D780-4B57-9500-CB56A5EF05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733800"/>
                        <a:ext cx="1185863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>
            <a:extLst>
              <a:ext uri="{FF2B5EF4-FFF2-40B4-BE49-F238E27FC236}">
                <a16:creationId xmlns:a16="http://schemas.microsoft.com/office/drawing/2014/main" id="{7B1128F9-79BF-40E5-8C98-C276B1ACAF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3733800"/>
          <a:ext cx="156527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" name="CS ChemDraw Drawing" r:id="rId10" imgW="1564560" imgH="890280" progId="ChemDraw.Document.6.0">
                  <p:embed/>
                </p:oleObj>
              </mc:Choice>
              <mc:Fallback>
                <p:oleObj name="CS ChemDraw Drawing" r:id="rId10" imgW="1564560" imgH="890280" progId="ChemDraw.Document.6.0">
                  <p:embed/>
                  <p:pic>
                    <p:nvPicPr>
                      <p:cNvPr id="18438" name="Object 6">
                        <a:extLst>
                          <a:ext uri="{FF2B5EF4-FFF2-40B4-BE49-F238E27FC236}">
                            <a16:creationId xmlns:a16="http://schemas.microsoft.com/office/drawing/2014/main" id="{7B1128F9-79BF-40E5-8C98-C276B1ACAF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733800"/>
                        <a:ext cx="1565275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>
            <a:extLst>
              <a:ext uri="{FF2B5EF4-FFF2-40B4-BE49-F238E27FC236}">
                <a16:creationId xmlns:a16="http://schemas.microsoft.com/office/drawing/2014/main" id="{13417C30-8D13-4596-B599-0CF321C32E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67600" y="3505200"/>
          <a:ext cx="773113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" name="CS ChemDraw Drawing" r:id="rId12" imgW="772920" imgH="890280" progId="ChemDraw.Document.6.0">
                  <p:embed/>
                </p:oleObj>
              </mc:Choice>
              <mc:Fallback>
                <p:oleObj name="CS ChemDraw Drawing" r:id="rId12" imgW="772920" imgH="890280" progId="ChemDraw.Document.6.0">
                  <p:embed/>
                  <p:pic>
                    <p:nvPicPr>
                      <p:cNvPr id="18439" name="Object 7">
                        <a:extLst>
                          <a:ext uri="{FF2B5EF4-FFF2-40B4-BE49-F238E27FC236}">
                            <a16:creationId xmlns:a16="http://schemas.microsoft.com/office/drawing/2014/main" id="{13417C30-8D13-4596-B599-0CF321C32E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505200"/>
                        <a:ext cx="773113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Line 8">
            <a:extLst>
              <a:ext uri="{FF2B5EF4-FFF2-40B4-BE49-F238E27FC236}">
                <a16:creationId xmlns:a16="http://schemas.microsoft.com/office/drawing/2014/main" id="{A8EDDBFE-11BD-4124-B894-D672607280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3200400"/>
            <a:ext cx="457200" cy="381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>
            <a:extLst>
              <a:ext uri="{FF2B5EF4-FFF2-40B4-BE49-F238E27FC236}">
                <a16:creationId xmlns:a16="http://schemas.microsoft.com/office/drawing/2014/main" id="{9A194F51-8D62-43AE-9A0F-DBC2C5BF36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3048000"/>
            <a:ext cx="228600" cy="685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>
            <a:extLst>
              <a:ext uri="{FF2B5EF4-FFF2-40B4-BE49-F238E27FC236}">
                <a16:creationId xmlns:a16="http://schemas.microsoft.com/office/drawing/2014/main" id="{C2E5C946-24AC-4EB3-A67E-E510AB5920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971800"/>
            <a:ext cx="533400" cy="609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>
            <a:extLst>
              <a:ext uri="{FF2B5EF4-FFF2-40B4-BE49-F238E27FC236}">
                <a16:creationId xmlns:a16="http://schemas.microsoft.com/office/drawing/2014/main" id="{55D17AE8-F36F-46DA-8F4C-341E70263F6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819400"/>
            <a:ext cx="609600" cy="381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Rectangle 12">
            <a:extLst>
              <a:ext uri="{FF2B5EF4-FFF2-40B4-BE49-F238E27FC236}">
                <a16:creationId xmlns:a16="http://schemas.microsoft.com/office/drawing/2014/main" id="{F09C9490-45B1-4CC1-B03D-AE5FAB302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060950"/>
            <a:ext cx="8686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lnSpc>
                <a:spcPct val="90000"/>
              </a:lnSpc>
            </a:pPr>
            <a:r>
              <a:rPr lang="en-US" altLang="en-US" sz="2000" dirty="0"/>
              <a:t>Estimate the contribution of portions of the molecule to physio-chemical characteristics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Ionic interactions, Hydrophobic interactions, Van der </a:t>
            </a:r>
            <a:r>
              <a:rPr lang="en-US" altLang="en-US" sz="1800" dirty="0" err="1"/>
              <a:t>Vaals</a:t>
            </a:r>
            <a:r>
              <a:rPr lang="en-US" altLang="en-US" sz="1800" dirty="0"/>
              <a:t> forces and  Hydrogen bonding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1FA6A7-2BA8-4F45-9777-6977F4BB7A7A}"/>
              </a:ext>
            </a:extLst>
          </p:cNvPr>
          <p:cNvSpPr/>
          <p:nvPr/>
        </p:nvSpPr>
        <p:spPr>
          <a:xfrm>
            <a:off x="443470" y="633968"/>
            <a:ext cx="48905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How do we measure these effect ?</a:t>
            </a:r>
          </a:p>
        </p:txBody>
      </p:sp>
    </p:spTree>
    <p:extLst>
      <p:ext uri="{BB962C8B-B14F-4D97-AF65-F5344CB8AC3E}">
        <p14:creationId xmlns:p14="http://schemas.microsoft.com/office/powerpoint/2010/main" val="77477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CD30863-29F8-42E2-AFED-883A0B052B5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55576" y="1052736"/>
            <a:ext cx="7534808" cy="1800200"/>
          </a:xfrm>
        </p:spPr>
        <p:txBody>
          <a:bodyPr>
            <a:normAutofit/>
          </a:bodyPr>
          <a:lstStyle/>
          <a:p>
            <a:pPr lvl="2"/>
            <a:r>
              <a:rPr lang="en-US" altLang="en-US" sz="1800" b="1" dirty="0"/>
              <a:t>Partitioning</a:t>
            </a:r>
          </a:p>
          <a:p>
            <a:pPr lvl="2"/>
            <a:r>
              <a:rPr lang="en-US" altLang="en-US" sz="1800" b="1" dirty="0"/>
              <a:t>Adsorption</a:t>
            </a:r>
          </a:p>
          <a:p>
            <a:pPr lvl="2"/>
            <a:r>
              <a:rPr lang="en-US" altLang="en-US" sz="1800" b="1" dirty="0"/>
              <a:t>Transport/advection</a:t>
            </a:r>
          </a:p>
          <a:p>
            <a:pPr lvl="2"/>
            <a:r>
              <a:rPr lang="en-US" altLang="en-US" sz="1800" b="1" dirty="0"/>
              <a:t>PCB vs. Benzene …</a:t>
            </a:r>
          </a:p>
          <a:p>
            <a:pPr lvl="2"/>
            <a:endParaRPr lang="en-US" altLang="en-US" sz="1800" b="1" dirty="0"/>
          </a:p>
          <a:p>
            <a:pPr lvl="2"/>
            <a:endParaRPr lang="en-US" altLang="en-US" sz="1800" b="1" dirty="0"/>
          </a:p>
          <a:p>
            <a:pPr lvl="2"/>
            <a:endParaRPr lang="en-US" altLang="en-US" sz="1800" b="1" dirty="0"/>
          </a:p>
          <a:p>
            <a:pPr lvl="2"/>
            <a:endParaRPr lang="en-US" altLang="en-US" sz="1800" b="1" dirty="0"/>
          </a:p>
          <a:p>
            <a:pPr lvl="2"/>
            <a:endParaRPr lang="en-US" altLang="en-US" sz="1800" b="1" dirty="0"/>
          </a:p>
          <a:p>
            <a:pPr lvl="2"/>
            <a:endParaRPr lang="en-US" altLang="en-US" sz="1800" b="1" dirty="0"/>
          </a:p>
          <a:p>
            <a:pPr lvl="2"/>
            <a:endParaRPr lang="en-US" altLang="en-US" sz="1800" b="1" dirty="0"/>
          </a:p>
          <a:p>
            <a:pPr lvl="1"/>
            <a:endParaRPr lang="en-US" altLang="en-US" sz="2000" dirty="0"/>
          </a:p>
        </p:txBody>
      </p:sp>
      <p:pic>
        <p:nvPicPr>
          <p:cNvPr id="19459" name="Picture 3">
            <a:extLst>
              <a:ext uri="{FF2B5EF4-FFF2-40B4-BE49-F238E27FC236}">
                <a16:creationId xmlns:a16="http://schemas.microsoft.com/office/drawing/2014/main" id="{1647A469-4DF8-4BBC-90EE-A665FA43A8B3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2660591"/>
            <a:ext cx="5638800" cy="3638128"/>
          </a:xfrm>
          <a:noFill/>
          <a:ln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F21CB-DA45-4590-B6F7-B973A9A3C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2019/20 Takele Beyene, AAU-CVMA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DC2E243-4A59-4C14-8243-E6901A715AF5}"/>
              </a:ext>
            </a:extLst>
          </p:cNvPr>
          <p:cNvSpPr/>
          <p:nvPr/>
        </p:nvSpPr>
        <p:spPr>
          <a:xfrm>
            <a:off x="899592" y="559281"/>
            <a:ext cx="39087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FF0000"/>
                </a:solidFill>
              </a:rPr>
              <a:t>Abiotic environmental fate</a:t>
            </a:r>
          </a:p>
        </p:txBody>
      </p:sp>
    </p:spTree>
    <p:extLst>
      <p:ext uri="{BB962C8B-B14F-4D97-AF65-F5344CB8AC3E}">
        <p14:creationId xmlns:p14="http://schemas.microsoft.com/office/powerpoint/2010/main" val="99506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4F43C09-B647-4AC4-9ADC-07ECC1AF2B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305800" cy="4896544"/>
          </a:xfrm>
        </p:spPr>
        <p:txBody>
          <a:bodyPr>
            <a:noAutofit/>
          </a:bodyPr>
          <a:lstStyle/>
          <a:p>
            <a:pPr lvl="1" algn="just">
              <a:lnSpc>
                <a:spcPct val="9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The interaction of a xenobiotic at the site of action in an organism is often ‘molecular happenstance’ 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US" altLang="en-US" sz="2100" dirty="0">
                <a:solidFill>
                  <a:schemeClr val="tx1"/>
                </a:solidFill>
              </a:rPr>
              <a:t>i.e. xenobiotic mimic compounds which are naturally found in species that they affect – hormone mimics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 b="1" dirty="0">
                <a:solidFill>
                  <a:schemeClr val="tx1"/>
                </a:solidFill>
              </a:rPr>
              <a:t>Bioaccumulation 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The storage of a compound in fatty tissue of an animal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Result of food chain / trophic levels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800" b="1" dirty="0">
                <a:solidFill>
                  <a:schemeClr val="tx1"/>
                </a:solidFill>
              </a:rPr>
              <a:t>Biotransformation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Metabolic processes, mainly by environmental bacteria, that alter the structure and toxicity of a compound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800" b="1" dirty="0">
                <a:solidFill>
                  <a:schemeClr val="tx1"/>
                </a:solidFill>
              </a:rPr>
              <a:t>Biodegradation</a:t>
            </a:r>
          </a:p>
          <a:p>
            <a:pPr lvl="2">
              <a:lnSpc>
                <a:spcPct val="90000"/>
              </a:lnSpc>
            </a:pPr>
            <a:r>
              <a:rPr lang="en-US" altLang="en-US" sz="2400" dirty="0"/>
              <a:t>Breakdown of a xenobiotic to CO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 and water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085B8B-3176-426B-9CCD-741703C70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2019/20 Takele Beyene, AAU-CVMA</a:t>
            </a:r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74257D-9DF3-4781-818B-D20860E5A7EE}"/>
              </a:ext>
            </a:extLst>
          </p:cNvPr>
          <p:cNvSpPr/>
          <p:nvPr/>
        </p:nvSpPr>
        <p:spPr>
          <a:xfrm>
            <a:off x="755576" y="532481"/>
            <a:ext cx="342112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b="1" dirty="0">
                <a:solidFill>
                  <a:srgbClr val="FF0000"/>
                </a:solidFill>
              </a:rPr>
              <a:t>Biotic environmental fate</a:t>
            </a:r>
          </a:p>
        </p:txBody>
      </p:sp>
    </p:spTree>
    <p:extLst>
      <p:ext uri="{BB962C8B-B14F-4D97-AF65-F5344CB8AC3E}">
        <p14:creationId xmlns:p14="http://schemas.microsoft.com/office/powerpoint/2010/main" val="3689235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1127</TotalTime>
  <Words>2999</Words>
  <Application>Microsoft Office PowerPoint</Application>
  <PresentationFormat>On-screen Show (4:3)</PresentationFormat>
  <Paragraphs>579</Paragraphs>
  <Slides>43</Slides>
  <Notes>37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Bradley Hand ITC</vt:lpstr>
      <vt:lpstr>Calibri</vt:lpstr>
      <vt:lpstr>Calibri Light</vt:lpstr>
      <vt:lpstr>Wingdings</vt:lpstr>
      <vt:lpstr>Office Theme</vt:lpstr>
      <vt:lpstr>CS ChemDraw Drawing</vt:lpstr>
      <vt:lpstr>Environmental Toxicosis</vt:lpstr>
      <vt:lpstr>Environmental Toxicosis</vt:lpstr>
      <vt:lpstr>PowerPoint Presentation</vt:lpstr>
      <vt:lpstr>Environmental toxicology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Common Environmental Toxins</vt:lpstr>
      <vt:lpstr>INHALED TOXINS</vt:lpstr>
      <vt:lpstr>Smoke inhalation</vt:lpstr>
      <vt:lpstr>Smoke inhalation</vt:lpstr>
      <vt:lpstr>Cyanide</vt:lpstr>
      <vt:lpstr>Cyanide</vt:lpstr>
      <vt:lpstr>Cyanide</vt:lpstr>
      <vt:lpstr>Cyanide </vt:lpstr>
      <vt:lpstr>Carbon Monoxide (CO)</vt:lpstr>
      <vt:lpstr>Carbon Monoxide</vt:lpstr>
      <vt:lpstr>Carbon Monoxide</vt:lpstr>
      <vt:lpstr>Hydrocarbons</vt:lpstr>
      <vt:lpstr>Hydrocarbons</vt:lpstr>
      <vt:lpstr>Hydrocarbons</vt:lpstr>
      <vt:lpstr>Hydrocarbons</vt:lpstr>
      <vt:lpstr>Hydrocarbons</vt:lpstr>
      <vt:lpstr>Hydrocarbons</vt:lpstr>
      <vt:lpstr>Hydrocarbons</vt:lpstr>
      <vt:lpstr>Pesticides</vt:lpstr>
      <vt:lpstr>Organophosphates + Carbamates</vt:lpstr>
      <vt:lpstr>Organophosphates + Carbamates</vt:lpstr>
      <vt:lpstr>Organophosphates + Carbamates</vt:lpstr>
      <vt:lpstr>Paraquat + Diquat</vt:lpstr>
      <vt:lpstr>Paraquat + Diquat</vt:lpstr>
      <vt:lpstr>Heavy Metal Toxicity</vt:lpstr>
      <vt:lpstr>Heavy Metal Toxicity</vt:lpstr>
      <vt:lpstr>Heavy Metal Toxicity</vt:lpstr>
      <vt:lpstr>Heavy Metal Toxicity</vt:lpstr>
      <vt:lpstr>Heavy Metal Toxicity</vt:lpstr>
      <vt:lpstr>Heavy Metal Toxicity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Assay for Inorganic Poisons</dc:title>
  <dc:creator>user</dc:creator>
  <cp:lastModifiedBy>Takele B Tufa</cp:lastModifiedBy>
  <cp:revision>123</cp:revision>
  <cp:lastPrinted>2018-01-04T05:36:11Z</cp:lastPrinted>
  <dcterms:created xsi:type="dcterms:W3CDTF">2013-05-10T07:43:52Z</dcterms:created>
  <dcterms:modified xsi:type="dcterms:W3CDTF">2020-04-26T21:27:46Z</dcterms:modified>
</cp:coreProperties>
</file>