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1" r:id="rId17"/>
    <p:sldId id="275" r:id="rId18"/>
    <p:sldId id="277" r:id="rId19"/>
    <p:sldId id="278" r:id="rId20"/>
    <p:sldId id="279" r:id="rId21"/>
    <p:sldId id="28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F57B6-B1B7-4C36-82C9-A152F2163257}" type="doc">
      <dgm:prSet loTypeId="urn:microsoft.com/office/officeart/2009/layout/ReverseList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B2894-38B2-4004-A873-4084AC2B865F}">
      <dgm:prSet phldrT="[Text]"/>
      <dgm:spPr/>
      <dgm:t>
        <a:bodyPr/>
        <a:lstStyle/>
        <a:p>
          <a:r>
            <a:rPr lang="en-US" dirty="0"/>
            <a:t>liquid</a:t>
          </a:r>
        </a:p>
      </dgm:t>
    </dgm:pt>
    <dgm:pt modelId="{1085A98E-95AC-4310-85CE-AFFDE72967C8}" type="parTrans" cxnId="{85527858-E506-4ABE-BE43-142176F80A62}">
      <dgm:prSet/>
      <dgm:spPr/>
      <dgm:t>
        <a:bodyPr/>
        <a:lstStyle/>
        <a:p>
          <a:endParaRPr lang="en-US"/>
        </a:p>
      </dgm:t>
    </dgm:pt>
    <dgm:pt modelId="{FC6B7AFA-6C11-4D02-930D-566D13C278DD}" type="sibTrans" cxnId="{85527858-E506-4ABE-BE43-142176F80A62}">
      <dgm:prSet/>
      <dgm:spPr/>
      <dgm:t>
        <a:bodyPr/>
        <a:lstStyle/>
        <a:p>
          <a:endParaRPr lang="en-US"/>
        </a:p>
      </dgm:t>
    </dgm:pt>
    <dgm:pt modelId="{1E9D3414-292C-4CA0-9581-11A0FA4D9571}">
      <dgm:prSet phldrT="[Text]"/>
      <dgm:spPr/>
      <dgm:t>
        <a:bodyPr/>
        <a:lstStyle/>
        <a:p>
          <a:r>
            <a:rPr lang="en-US" dirty="0"/>
            <a:t>Vapor </a:t>
          </a:r>
        </a:p>
      </dgm:t>
    </dgm:pt>
    <dgm:pt modelId="{48B75DA8-1DAF-4734-A6E8-CF1855616B2E}" type="parTrans" cxnId="{28C147D9-D809-4D90-A89E-E0AF50B160A3}">
      <dgm:prSet/>
      <dgm:spPr/>
      <dgm:t>
        <a:bodyPr/>
        <a:lstStyle/>
        <a:p>
          <a:endParaRPr lang="en-US"/>
        </a:p>
      </dgm:t>
    </dgm:pt>
    <dgm:pt modelId="{010BC72B-6019-449C-B501-80629AF64DB6}" type="sibTrans" cxnId="{28C147D9-D809-4D90-A89E-E0AF50B160A3}">
      <dgm:prSet/>
      <dgm:spPr/>
      <dgm:t>
        <a:bodyPr/>
        <a:lstStyle/>
        <a:p>
          <a:endParaRPr lang="en-US"/>
        </a:p>
      </dgm:t>
    </dgm:pt>
    <dgm:pt modelId="{A26B929D-AF68-4081-B042-9E04E34E6806}" type="pres">
      <dgm:prSet presAssocID="{1FBF57B6-B1B7-4C36-82C9-A152F2163257}" presName="Name0" presStyleCnt="0">
        <dgm:presLayoutVars>
          <dgm:chMax val="2"/>
          <dgm:chPref val="2"/>
          <dgm:animLvl val="lvl"/>
        </dgm:presLayoutVars>
      </dgm:prSet>
      <dgm:spPr/>
    </dgm:pt>
    <dgm:pt modelId="{FD1A1E09-EB8D-4C51-9CF5-3936CE60903D}" type="pres">
      <dgm:prSet presAssocID="{1FBF57B6-B1B7-4C36-82C9-A152F2163257}" presName="LeftText" presStyleLbl="revTx" presStyleIdx="0" presStyleCnt="0">
        <dgm:presLayoutVars>
          <dgm:bulletEnabled val="1"/>
        </dgm:presLayoutVars>
      </dgm:prSet>
      <dgm:spPr/>
    </dgm:pt>
    <dgm:pt modelId="{C3AA5D79-1DBD-4831-A7EE-F0A22229256B}" type="pres">
      <dgm:prSet presAssocID="{1FBF57B6-B1B7-4C36-82C9-A152F2163257}" presName="LeftNode" presStyleLbl="bgImgPlace1" presStyleIdx="0" presStyleCnt="2" custScaleY="64806">
        <dgm:presLayoutVars>
          <dgm:chMax val="2"/>
          <dgm:chPref val="2"/>
        </dgm:presLayoutVars>
      </dgm:prSet>
      <dgm:spPr/>
    </dgm:pt>
    <dgm:pt modelId="{70F2D4DD-AD48-41A1-91F6-B18DA9D15954}" type="pres">
      <dgm:prSet presAssocID="{1FBF57B6-B1B7-4C36-82C9-A152F2163257}" presName="RightText" presStyleLbl="revTx" presStyleIdx="0" presStyleCnt="0">
        <dgm:presLayoutVars>
          <dgm:bulletEnabled val="1"/>
        </dgm:presLayoutVars>
      </dgm:prSet>
      <dgm:spPr/>
    </dgm:pt>
    <dgm:pt modelId="{55A23D9A-A676-4548-AB26-BBA4906DCD94}" type="pres">
      <dgm:prSet presAssocID="{1FBF57B6-B1B7-4C36-82C9-A152F2163257}" presName="RightNode" presStyleLbl="bgImgPlace1" presStyleIdx="1" presStyleCnt="2" custScaleY="62458">
        <dgm:presLayoutVars>
          <dgm:chMax val="0"/>
          <dgm:chPref val="0"/>
        </dgm:presLayoutVars>
      </dgm:prSet>
      <dgm:spPr/>
    </dgm:pt>
    <dgm:pt modelId="{73E1619E-A9C3-48AE-8653-A009B9D317F6}" type="pres">
      <dgm:prSet presAssocID="{1FBF57B6-B1B7-4C36-82C9-A152F2163257}" presName="TopArrow" presStyleLbl="node1" presStyleIdx="0" presStyleCnt="2" custScaleY="62707" custLinFactNeighborX="2767" custLinFactNeighborY="22135"/>
      <dgm:spPr/>
    </dgm:pt>
    <dgm:pt modelId="{6304660C-02B5-4B95-BF96-722E6C47721F}" type="pres">
      <dgm:prSet presAssocID="{1FBF57B6-B1B7-4C36-82C9-A152F2163257}" presName="BottomArrow" presStyleLbl="node1" presStyleIdx="1" presStyleCnt="2" custScaleY="67691" custLinFactNeighborX="-2767" custLinFactNeighborY="-26903"/>
      <dgm:spPr/>
    </dgm:pt>
  </dgm:ptLst>
  <dgm:cxnLst>
    <dgm:cxn modelId="{C3FA203F-79C7-4DAB-AED1-8EBFC4ADFE7E}" type="presOf" srcId="{374B2894-38B2-4004-A873-4084AC2B865F}" destId="{C3AA5D79-1DBD-4831-A7EE-F0A22229256B}" srcOrd="1" destOrd="0" presId="urn:microsoft.com/office/officeart/2009/layout/ReverseList"/>
    <dgm:cxn modelId="{85527858-E506-4ABE-BE43-142176F80A62}" srcId="{1FBF57B6-B1B7-4C36-82C9-A152F2163257}" destId="{374B2894-38B2-4004-A873-4084AC2B865F}" srcOrd="0" destOrd="0" parTransId="{1085A98E-95AC-4310-85CE-AFFDE72967C8}" sibTransId="{FC6B7AFA-6C11-4D02-930D-566D13C278DD}"/>
    <dgm:cxn modelId="{47F87E90-4731-46E2-A9F0-A9A24D83131B}" type="presOf" srcId="{374B2894-38B2-4004-A873-4084AC2B865F}" destId="{FD1A1E09-EB8D-4C51-9CF5-3936CE60903D}" srcOrd="0" destOrd="0" presId="urn:microsoft.com/office/officeart/2009/layout/ReverseList"/>
    <dgm:cxn modelId="{9063E5AE-D26B-4F2E-93D0-D03E22338795}" type="presOf" srcId="{1FBF57B6-B1B7-4C36-82C9-A152F2163257}" destId="{A26B929D-AF68-4081-B042-9E04E34E6806}" srcOrd="0" destOrd="0" presId="urn:microsoft.com/office/officeart/2009/layout/ReverseList"/>
    <dgm:cxn modelId="{28C147D9-D809-4D90-A89E-E0AF50B160A3}" srcId="{1FBF57B6-B1B7-4C36-82C9-A152F2163257}" destId="{1E9D3414-292C-4CA0-9581-11A0FA4D9571}" srcOrd="1" destOrd="0" parTransId="{48B75DA8-1DAF-4734-A6E8-CF1855616B2E}" sibTransId="{010BC72B-6019-449C-B501-80629AF64DB6}"/>
    <dgm:cxn modelId="{8B8F78DE-838F-420F-B1C5-1561CDF73FF1}" type="presOf" srcId="{1E9D3414-292C-4CA0-9581-11A0FA4D9571}" destId="{55A23D9A-A676-4548-AB26-BBA4906DCD94}" srcOrd="1" destOrd="0" presId="urn:microsoft.com/office/officeart/2009/layout/ReverseList"/>
    <dgm:cxn modelId="{A4C23AF4-B908-4E61-B7E3-187B23464734}" type="presOf" srcId="{1E9D3414-292C-4CA0-9581-11A0FA4D9571}" destId="{70F2D4DD-AD48-41A1-91F6-B18DA9D15954}" srcOrd="0" destOrd="0" presId="urn:microsoft.com/office/officeart/2009/layout/ReverseList"/>
    <dgm:cxn modelId="{4186B83A-10FB-4D1E-8353-63586E7571FC}" type="presParOf" srcId="{A26B929D-AF68-4081-B042-9E04E34E6806}" destId="{FD1A1E09-EB8D-4C51-9CF5-3936CE60903D}" srcOrd="0" destOrd="0" presId="urn:microsoft.com/office/officeart/2009/layout/ReverseList"/>
    <dgm:cxn modelId="{122F36B9-C09D-4FB4-8630-789C90FFD619}" type="presParOf" srcId="{A26B929D-AF68-4081-B042-9E04E34E6806}" destId="{C3AA5D79-1DBD-4831-A7EE-F0A22229256B}" srcOrd="1" destOrd="0" presId="urn:microsoft.com/office/officeart/2009/layout/ReverseList"/>
    <dgm:cxn modelId="{AC8A6D11-0582-41B7-884E-73011A7A571F}" type="presParOf" srcId="{A26B929D-AF68-4081-B042-9E04E34E6806}" destId="{70F2D4DD-AD48-41A1-91F6-B18DA9D15954}" srcOrd="2" destOrd="0" presId="urn:microsoft.com/office/officeart/2009/layout/ReverseList"/>
    <dgm:cxn modelId="{B406CCA8-7E3A-45F0-99C1-A4BC07886A53}" type="presParOf" srcId="{A26B929D-AF68-4081-B042-9E04E34E6806}" destId="{55A23D9A-A676-4548-AB26-BBA4906DCD94}" srcOrd="3" destOrd="0" presId="urn:microsoft.com/office/officeart/2009/layout/ReverseList"/>
    <dgm:cxn modelId="{4445808D-2F78-4599-B87B-C4FECE62E496}" type="presParOf" srcId="{A26B929D-AF68-4081-B042-9E04E34E6806}" destId="{73E1619E-A9C3-48AE-8653-A009B9D317F6}" srcOrd="4" destOrd="0" presId="urn:microsoft.com/office/officeart/2009/layout/ReverseList"/>
    <dgm:cxn modelId="{7B2FF477-0FEC-4292-8292-5C4297F9E57C}" type="presParOf" srcId="{A26B929D-AF68-4081-B042-9E04E34E6806}" destId="{6304660C-02B5-4B95-BF96-722E6C47721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A5D79-1DBD-4831-A7EE-F0A22229256B}">
      <dsp:nvSpPr>
        <dsp:cNvPr id="0" name=""/>
        <dsp:cNvSpPr/>
      </dsp:nvSpPr>
      <dsp:spPr>
        <a:xfrm rot="16200000">
          <a:off x="967750" y="696199"/>
          <a:ext cx="971758" cy="9163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liquid</a:t>
          </a:r>
        </a:p>
      </dsp:txBody>
      <dsp:txXfrm rot="5400000">
        <a:off x="1040196" y="713233"/>
        <a:ext cx="871606" cy="882278"/>
      </dsp:txXfrm>
    </dsp:sp>
    <dsp:sp modelId="{55A23D9A-A676-4548-AB26-BBA4906DCD94}">
      <dsp:nvSpPr>
        <dsp:cNvPr id="0" name=""/>
        <dsp:cNvSpPr/>
      </dsp:nvSpPr>
      <dsp:spPr>
        <a:xfrm rot="5400000">
          <a:off x="1943311" y="696199"/>
          <a:ext cx="936550" cy="91634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Vapor </a:t>
          </a:r>
        </a:p>
      </dsp:txBody>
      <dsp:txXfrm rot="-5400000">
        <a:off x="1953413" y="730837"/>
        <a:ext cx="871606" cy="847070"/>
      </dsp:txXfrm>
    </dsp:sp>
    <dsp:sp modelId="{73E1619E-A9C3-48AE-8653-A009B9D317F6}">
      <dsp:nvSpPr>
        <dsp:cNvPr id="0" name=""/>
        <dsp:cNvSpPr/>
      </dsp:nvSpPr>
      <dsp:spPr>
        <a:xfrm>
          <a:off x="1480043" y="378714"/>
          <a:ext cx="957956" cy="60067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04660C-02B5-4B95-BF96-722E6C47721F}">
      <dsp:nvSpPr>
        <dsp:cNvPr id="0" name=""/>
        <dsp:cNvSpPr/>
      </dsp:nvSpPr>
      <dsp:spPr>
        <a:xfrm rot="10800000">
          <a:off x="1427030" y="1259576"/>
          <a:ext cx="957956" cy="64841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2BB6-269E-427F-BCBF-FD509317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1391"/>
            <a:ext cx="9062762" cy="20540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</a:rPr>
              <a:t>CHAPTER THREE</a:t>
            </a:r>
            <a:br>
              <a:rPr lang="en-US" dirty="0"/>
            </a:b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Vapor/liquid equilibrium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E9125-FFAA-4928-8514-0D33FE24E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915478"/>
            <a:ext cx="8689976" cy="34720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Nature of equilibrium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Gibbs Phase rule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Criteria of equilibrium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Clapeyron</a:t>
            </a:r>
            <a:r>
              <a:rPr lang="en-US" dirty="0"/>
              <a:t> and  </a:t>
            </a:r>
            <a:r>
              <a:rPr lang="en-US" dirty="0" err="1"/>
              <a:t>Clausious</a:t>
            </a:r>
            <a:r>
              <a:rPr lang="en-US" dirty="0"/>
              <a:t> </a:t>
            </a:r>
            <a:r>
              <a:rPr lang="en-US" dirty="0" err="1"/>
              <a:t>claperon</a:t>
            </a:r>
            <a:r>
              <a:rPr lang="en-US" dirty="0"/>
              <a:t>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models for vapor/liquid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VLE by modified raoult’s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Flash calculation</a:t>
            </a:r>
          </a:p>
        </p:txBody>
      </p:sp>
    </p:spTree>
    <p:extLst>
      <p:ext uri="{BB962C8B-B14F-4D97-AF65-F5344CB8AC3E}">
        <p14:creationId xmlns:p14="http://schemas.microsoft.com/office/powerpoint/2010/main" val="20108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1865-D989-43FF-A86B-95BAC654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072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Example 3.2: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6A194-0BCF-40D4-8997-C3678BD0786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4399" y="1269242"/>
                <a:ext cx="10781731" cy="4521957"/>
              </a:xfrm>
            </p:spPr>
            <p:txBody>
              <a:bodyPr/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of ice at 273.15K is 6.01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 The density of ice and liquid water are 920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i="1" cap="non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and 1000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respectively. Calculate the melting point of ice when the pressure is increased from 1.01*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pa to 1.01*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pa. (MW.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=18.02</m:t>
                    </m:r>
                    <m:f>
                      <m:fPr>
                        <m:type m:val="skw"/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𝐾𝑚𝑜𝑙</m:t>
                        </m:r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Given: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1.01∗</m:t>
                    </m:r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pa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273.15K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920</m:t>
                    </m:r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1.01*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pa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𝑓𝑢𝑠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6.01</m:t>
                    </m:r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𝐾𝐽</m:t>
                        </m:r>
                      </m:num>
                      <m:den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= 6010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cap="none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cap="none" dirty="0">
                        <a:latin typeface="Cambria" panose="02040503050406030204" pitchFamily="18" charset="0"/>
                      </a:rPr>
                      <m:t>1000</m:t>
                    </m:r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Required: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?</a:t>
                </a: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Solution:</a:t>
                </a: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cap="none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cap="none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𝑓𝑢𝑠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cap="none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cap="non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𝟐𝟕𝟐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6A194-0BCF-40D4-8997-C3678BD078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4399" y="1269242"/>
                <a:ext cx="10781731" cy="4521957"/>
              </a:xfrm>
              <a:blipFill>
                <a:blip r:embed="rId2"/>
                <a:stretch>
                  <a:fillRect l="-509" t="-13208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2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654A-0BAE-425F-907D-28F39065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625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Example 3.3: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3B698-0E4E-41F5-BA0B-1367B64F0F9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64776"/>
                <a:ext cx="10536698" cy="5076967"/>
              </a:xfrm>
            </p:spPr>
            <p:txBody>
              <a:bodyPr/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If the normal boiling point temperature of substance is 335K and its enthalpy of vaporization is 92.1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𝐾𝐽</m:t>
                        </m:r>
                      </m:num>
                      <m:den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Calculate its boiling point temperature when pressure is increased 1atm to 5atm.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What is the vapor pressure of the substance at 300K.</a:t>
                </a:r>
              </a:p>
              <a:p>
                <a:pPr marL="457200" lvl="1" indent="0">
                  <a:buNone/>
                </a:pPr>
                <a:r>
                  <a:rPr lang="en-US" sz="2000" b="1" i="1" u="sng" cap="none" dirty="0">
                    <a:latin typeface="Cambria" panose="02040503050406030204" pitchFamily="18" charset="0"/>
                  </a:rPr>
                  <a:t>Given:</a:t>
                </a:r>
                <a:r>
                  <a:rPr lang="en-US" sz="2000" b="1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sz="2000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cap="none" smtClean="0">
                        <a:latin typeface="Cambria Math" panose="02040503050406030204" pitchFamily="18" charset="0"/>
                      </a:rPr>
                      <m:t>=335</m:t>
                    </m:r>
                    <m:r>
                      <m:rPr>
                        <m:sty m:val="p"/>
                      </m:rPr>
                      <a:rPr lang="en-US" sz="2000" b="0" i="0" cap="none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2000" b="0" cap="none" dirty="0">
                    <a:latin typeface="Cambria" panose="020405030504060302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en-US" sz="2000" b="0" cap="none" dirty="0">
                    <a:latin typeface="Cambria" panose="02040503050406030204" pitchFamily="18" charset="0"/>
                  </a:rPr>
                  <a:t>       </a:t>
                </a:r>
              </a:p>
              <a:p>
                <a:pPr marL="457200" lvl="1" indent="0">
                  <a:buNone/>
                </a:pPr>
                <a:r>
                  <a:rPr lang="en-US" sz="2000" cap="none" dirty="0">
                    <a:latin typeface="Cambria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=92.1</m:t>
                    </m:r>
                  </m:oMath>
                </a14:m>
                <a:r>
                  <a:rPr lang="en-US" sz="2000" cap="none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𝐾𝐽</m:t>
                        </m:r>
                      </m:num>
                      <m:den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=9210</m:t>
                    </m:r>
                    <m:f>
                      <m:fPr>
                        <m:type m:val="skw"/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 cap="none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sz="2000" b="1" i="1" u="sng" cap="none" dirty="0">
                    <a:latin typeface="Cambria" panose="02040503050406030204" pitchFamily="18" charset="0"/>
                  </a:rPr>
                  <a:t>Required:</a:t>
                </a:r>
                <a:r>
                  <a:rPr lang="en-US" sz="2000" cap="none" dirty="0">
                    <a:latin typeface="Cambria" panose="02040503050406030204" pitchFamily="18" charset="0"/>
                  </a:rPr>
                  <a:t>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b="1" i="1" u="sng" cap="none" dirty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cap="none" dirty="0">
                    <a:latin typeface="Cambria" panose="02040503050406030204" pitchFamily="18" charset="0"/>
                  </a:rPr>
                  <a:t>                     b)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cap="none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cap="none" dirty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b="1" i="1" u="sng" cap="none" dirty="0">
                    <a:latin typeface="Cambria" panose="02040503050406030204" pitchFamily="18" charset="0"/>
                  </a:rPr>
                  <a:t>Solution:</a:t>
                </a:r>
                <a:r>
                  <a:rPr lang="en-US" sz="2000" cap="none" dirty="0">
                    <a:latin typeface="Cambria" panose="02040503050406030204" pitchFamily="18" charset="0"/>
                  </a:rPr>
                  <a:t> 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cap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𝑣𝑎𝑝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000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i="0" cap="none" smtClean="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sz="2000" i="1" cap="none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cap="none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000" b="0" i="1" cap="none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𝟑𝟓𝟐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sz="2000" b="1" i="1" u="sng" cap="none" dirty="0">
                  <a:latin typeface="Cambria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sz="2000" cap="none" dirty="0">
                    <a:latin typeface="Cambria" panose="02040503050406030204" pitchFamily="18" charset="0"/>
                  </a:rPr>
                  <a:t>            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cap="non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𝑣𝑎𝑝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d>
                          <m:dPr>
                            <m:ctrlP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cap="none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cap="none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cap="none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cap="none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cap="none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sz="2000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𝟐𝟏𝟏</m:t>
                    </m:r>
                    <m:r>
                      <a:rPr lang="en-US" sz="2000" b="1" i="1" cap="none" smtClean="0">
                        <a:latin typeface="Cambria Math" panose="02040503050406030204" pitchFamily="18" charset="0"/>
                      </a:rPr>
                      <m:t>𝒂𝒕𝒎</m:t>
                    </m:r>
                  </m:oMath>
                </a14:m>
                <a:endParaRPr lang="en-US" sz="2000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E3B698-0E4E-41F5-BA0B-1367B64F0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64776"/>
                <a:ext cx="10536698" cy="5076967"/>
              </a:xfrm>
              <a:blipFill>
                <a:blip r:embed="rId2"/>
                <a:stretch>
                  <a:fillRect l="-521" t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5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CFB86-7B06-415A-A013-248E7BCE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9344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Simple models for vapor/liquid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CB1-E3BD-4D7E-8879-0E94C1B7162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311966"/>
                <a:ext cx="11092697" cy="447923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When thermodynamics is applied to vapor-liquid equilibrium, the goal is to find by calculation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temperatures, pressures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compositions of phases </a:t>
                </a:r>
                <a:r>
                  <a:rPr lang="en-US" cap="none" dirty="0">
                    <a:latin typeface="Cambria" panose="02040503050406030204" pitchFamily="18" charset="0"/>
                  </a:rPr>
                  <a:t>in equilibrium.</a:t>
                </a:r>
              </a:p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Consider a mixture of 2 miscible components A and B:</a:t>
                </a: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   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vapor pressure     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cap="none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cap="none" smtClean="0">
                            <a:latin typeface="Cambria Math" panose="02040503050406030204" pitchFamily="18" charset="0"/>
                          </a:rPr>
                          <m:t>𝒔𝒐𝒍𝒏</m:t>
                        </m:r>
                      </m:sub>
                    </m:sSub>
                    <m:r>
                      <a:rPr lang="en-US" sz="1800" b="1" i="1" cap="none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1800" b="1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        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pure component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cap="none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endParaRPr lang="en-US" sz="1800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        </a:t>
                </a:r>
                <a:r>
                  <a:rPr lang="en-US" b="1" cap="none" dirty="0">
                    <a:solidFill>
                      <a:srgbClr val="FF0000"/>
                    </a:solidFill>
                    <a:latin typeface="Cambria" panose="02040503050406030204" pitchFamily="18" charset="0"/>
                  </a:rPr>
                  <a:t>MIX</a:t>
                </a: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 </a:t>
                </a:r>
                <a:r>
                  <a:rPr lang="en-US" sz="1800" b="1" cap="none" dirty="0">
                    <a:latin typeface="Cambria" panose="02040503050406030204" pitchFamily="18" charset="0"/>
                  </a:rPr>
                  <a:t>vapor pressure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1800" b="1" cap="none" dirty="0">
                    <a:latin typeface="Cambria" panose="02040503050406030204" pitchFamily="18" charset="0"/>
                  </a:rPr>
                  <a:t>                                           </a:t>
                </a:r>
                <a:r>
                  <a:rPr lang="en-US" sz="1800" cap="none" dirty="0">
                    <a:latin typeface="Cambria" panose="02040503050406030204" pitchFamily="18" charset="0"/>
                  </a:rPr>
                  <a:t>pure component B</a:t>
                </a:r>
                <a14:m>
                  <m:oMath xmlns:m="http://schemas.openxmlformats.org/officeDocument/2006/math">
                    <m:r>
                      <a:rPr lang="en-US" sz="1800" b="0" i="0" cap="none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sz="1800" b="1" cap="none" dirty="0">
                    <a:latin typeface="Cambria" panose="02040503050406030204" pitchFamily="18" charset="0"/>
                  </a:rPr>
                  <a:t> 	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sz="18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8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800" b="1" cap="none" dirty="0">
                    <a:latin typeface="Cambria" panose="02040503050406030204" pitchFamily="18" charset="0"/>
                  </a:rPr>
                  <a:t>                              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54CB1-E3BD-4D7E-8879-0E94C1B71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311966"/>
                <a:ext cx="11092697" cy="4479233"/>
              </a:xfrm>
              <a:blipFill>
                <a:blip r:embed="rId2"/>
                <a:stretch>
                  <a:fillRect l="-495" t="-136" r="-549" b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84D1A49-298E-48B3-BD09-E37090D23AE0}"/>
              </a:ext>
            </a:extLst>
          </p:cNvPr>
          <p:cNvSpPr/>
          <p:nvPr/>
        </p:nvSpPr>
        <p:spPr>
          <a:xfrm>
            <a:off x="1577008" y="2875722"/>
            <a:ext cx="1139687" cy="556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365B4-3DE6-4935-97BD-16E4B420BCDE}"/>
              </a:ext>
            </a:extLst>
          </p:cNvPr>
          <p:cNvSpPr/>
          <p:nvPr/>
        </p:nvSpPr>
        <p:spPr>
          <a:xfrm>
            <a:off x="1577008" y="3432313"/>
            <a:ext cx="1139687" cy="569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F3D95C-2190-4210-B8CB-0B72F8B3C01A}"/>
              </a:ext>
            </a:extLst>
          </p:cNvPr>
          <p:cNvSpPr/>
          <p:nvPr/>
        </p:nvSpPr>
        <p:spPr>
          <a:xfrm>
            <a:off x="1868557" y="3101009"/>
            <a:ext cx="53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6DCBBD-C47E-4558-A2B3-6B1F32333FC2}"/>
              </a:ext>
            </a:extLst>
          </p:cNvPr>
          <p:cNvSpPr/>
          <p:nvPr/>
        </p:nvSpPr>
        <p:spPr>
          <a:xfrm>
            <a:off x="2020957" y="3253409"/>
            <a:ext cx="53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DBC767-AF13-4271-8264-B41642FEDF3B}"/>
              </a:ext>
            </a:extLst>
          </p:cNvPr>
          <p:cNvSpPr/>
          <p:nvPr/>
        </p:nvSpPr>
        <p:spPr>
          <a:xfrm>
            <a:off x="2073965" y="31010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8310CA-15D3-44C0-8006-13D80F4638DB}"/>
              </a:ext>
            </a:extLst>
          </p:cNvPr>
          <p:cNvSpPr/>
          <p:nvPr/>
        </p:nvSpPr>
        <p:spPr>
          <a:xfrm>
            <a:off x="2292626" y="32534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C3AB6B-F417-4C7B-B5A0-44EAA662E90B}"/>
              </a:ext>
            </a:extLst>
          </p:cNvPr>
          <p:cNvSpPr/>
          <p:nvPr/>
        </p:nvSpPr>
        <p:spPr>
          <a:xfrm>
            <a:off x="2517913" y="31010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8A94D3-012F-432A-96A3-C1EE3058AACE}"/>
              </a:ext>
            </a:extLst>
          </p:cNvPr>
          <p:cNvSpPr/>
          <p:nvPr/>
        </p:nvSpPr>
        <p:spPr>
          <a:xfrm>
            <a:off x="2292626" y="31010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85D19A-5478-4E0E-AE86-A1ACCA09F694}"/>
              </a:ext>
            </a:extLst>
          </p:cNvPr>
          <p:cNvSpPr/>
          <p:nvPr/>
        </p:nvSpPr>
        <p:spPr>
          <a:xfrm>
            <a:off x="1715493" y="325340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BB5F6B-627F-4CFB-8690-05819D9770F8}"/>
              </a:ext>
            </a:extLst>
          </p:cNvPr>
          <p:cNvSpPr/>
          <p:nvPr/>
        </p:nvSpPr>
        <p:spPr>
          <a:xfrm>
            <a:off x="2020957" y="29949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234F52-9670-4651-8D07-3C0EFB9DBDB5}"/>
              </a:ext>
            </a:extLst>
          </p:cNvPr>
          <p:cNvSpPr/>
          <p:nvPr/>
        </p:nvSpPr>
        <p:spPr>
          <a:xfrm>
            <a:off x="2563632" y="32991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78AE79-B5FD-4765-BB8A-93893EAF5BC0}"/>
              </a:ext>
            </a:extLst>
          </p:cNvPr>
          <p:cNvSpPr/>
          <p:nvPr/>
        </p:nvSpPr>
        <p:spPr>
          <a:xfrm>
            <a:off x="1715493" y="29949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727094F-373A-45F8-8BFA-FB0D22F33AC2}"/>
              </a:ext>
            </a:extLst>
          </p:cNvPr>
          <p:cNvSpPr/>
          <p:nvPr/>
        </p:nvSpPr>
        <p:spPr>
          <a:xfrm>
            <a:off x="2338345" y="299499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5E679-1B1F-4B07-A2F3-024ED8377CB3}"/>
              </a:ext>
            </a:extLst>
          </p:cNvPr>
          <p:cNvSpPr/>
          <p:nvPr/>
        </p:nvSpPr>
        <p:spPr>
          <a:xfrm>
            <a:off x="1577008" y="4439478"/>
            <a:ext cx="1139687" cy="556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0EA5F3-85C2-4A38-8354-C23E4C5AB056}"/>
              </a:ext>
            </a:extLst>
          </p:cNvPr>
          <p:cNvSpPr/>
          <p:nvPr/>
        </p:nvSpPr>
        <p:spPr>
          <a:xfrm>
            <a:off x="1577007" y="4989774"/>
            <a:ext cx="1139687" cy="5698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63279E-A5A1-4F3F-8CE1-E55EA1F8FD5D}"/>
              </a:ext>
            </a:extLst>
          </p:cNvPr>
          <p:cNvSpPr/>
          <p:nvPr/>
        </p:nvSpPr>
        <p:spPr>
          <a:xfrm>
            <a:off x="1761212" y="4695605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A838DA-D4B4-438B-9EA6-FEB8713B1BA1}"/>
              </a:ext>
            </a:extLst>
          </p:cNvPr>
          <p:cNvSpPr/>
          <p:nvPr/>
        </p:nvSpPr>
        <p:spPr>
          <a:xfrm>
            <a:off x="2020957" y="4620191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98DAD20-EBCE-4070-BCB6-AF1CE6F0CE2B}"/>
              </a:ext>
            </a:extLst>
          </p:cNvPr>
          <p:cNvSpPr/>
          <p:nvPr/>
        </p:nvSpPr>
        <p:spPr>
          <a:xfrm flipV="1">
            <a:off x="1921565" y="4759264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27B068-5409-4264-8426-BCAE3296A4BB}"/>
              </a:ext>
            </a:extLst>
          </p:cNvPr>
          <p:cNvSpPr/>
          <p:nvPr/>
        </p:nvSpPr>
        <p:spPr>
          <a:xfrm>
            <a:off x="2146850" y="4741324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33E806F-EBD8-4B4F-9728-28F7E4DDB106}"/>
              </a:ext>
            </a:extLst>
          </p:cNvPr>
          <p:cNvSpPr/>
          <p:nvPr/>
        </p:nvSpPr>
        <p:spPr>
          <a:xfrm>
            <a:off x="2384064" y="4804983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746A43-2BC2-425E-88D9-9F044C79F2D2}"/>
              </a:ext>
            </a:extLst>
          </p:cNvPr>
          <p:cNvSpPr/>
          <p:nvPr/>
        </p:nvSpPr>
        <p:spPr>
          <a:xfrm>
            <a:off x="2311841" y="4620191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4889E1A-E74D-453A-BCA6-7D8B06E2C87B}"/>
              </a:ext>
            </a:extLst>
          </p:cNvPr>
          <p:cNvSpPr/>
          <p:nvPr/>
        </p:nvSpPr>
        <p:spPr>
          <a:xfrm>
            <a:off x="1715493" y="4850702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3EA37B-CA45-4C1B-8B26-90444E049A40}"/>
              </a:ext>
            </a:extLst>
          </p:cNvPr>
          <p:cNvSpPr/>
          <p:nvPr/>
        </p:nvSpPr>
        <p:spPr>
          <a:xfrm>
            <a:off x="2563632" y="4695605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3B43ED-713B-4E7D-BC28-6B4950CD96FF}"/>
              </a:ext>
            </a:extLst>
          </p:cNvPr>
          <p:cNvSpPr/>
          <p:nvPr/>
        </p:nvSpPr>
        <p:spPr>
          <a:xfrm>
            <a:off x="1715493" y="4532243"/>
            <a:ext cx="45719" cy="539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C16C8FC-2FF3-46EE-8BE4-3DECA66C8CDD}"/>
              </a:ext>
            </a:extLst>
          </p:cNvPr>
          <p:cNvSpPr/>
          <p:nvPr/>
        </p:nvSpPr>
        <p:spPr>
          <a:xfrm>
            <a:off x="2510625" y="4506734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6AFD6C-0335-45D2-86D3-6517B7BEC9AA}"/>
              </a:ext>
            </a:extLst>
          </p:cNvPr>
          <p:cNvCxnSpPr>
            <a:cxnSpLocks/>
          </p:cNvCxnSpPr>
          <p:nvPr/>
        </p:nvCxnSpPr>
        <p:spPr>
          <a:xfrm>
            <a:off x="2160100" y="3253409"/>
            <a:ext cx="0" cy="4041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DC4533-2288-442E-BD74-B67EB40BEDBC}"/>
              </a:ext>
            </a:extLst>
          </p:cNvPr>
          <p:cNvCxnSpPr/>
          <p:nvPr/>
        </p:nvCxnSpPr>
        <p:spPr>
          <a:xfrm>
            <a:off x="2146850" y="4804983"/>
            <a:ext cx="0" cy="370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37DF0F-6EFE-42F1-90BD-2E695FF34939}"/>
              </a:ext>
            </a:extLst>
          </p:cNvPr>
          <p:cNvCxnSpPr>
            <a:cxnSpLocks/>
          </p:cNvCxnSpPr>
          <p:nvPr/>
        </p:nvCxnSpPr>
        <p:spPr>
          <a:xfrm flipH="1">
            <a:off x="2384065" y="2994991"/>
            <a:ext cx="902474" cy="25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ADA79E8-3115-4198-A885-C51AA65BFC7A}"/>
              </a:ext>
            </a:extLst>
          </p:cNvPr>
          <p:cNvCxnSpPr>
            <a:cxnSpLocks/>
          </p:cNvCxnSpPr>
          <p:nvPr/>
        </p:nvCxnSpPr>
        <p:spPr>
          <a:xfrm flipH="1">
            <a:off x="2333712" y="4367662"/>
            <a:ext cx="826932" cy="38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3021BB8-DE43-45D9-9600-4177107BD177}"/>
              </a:ext>
            </a:extLst>
          </p:cNvPr>
          <p:cNvCxnSpPr/>
          <p:nvPr/>
        </p:nvCxnSpPr>
        <p:spPr>
          <a:xfrm>
            <a:off x="5592417" y="4002157"/>
            <a:ext cx="2623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0D2C2CB-1267-4C38-8E20-9CB0C14133AB}"/>
              </a:ext>
            </a:extLst>
          </p:cNvPr>
          <p:cNvSpPr/>
          <p:nvPr/>
        </p:nvSpPr>
        <p:spPr>
          <a:xfrm>
            <a:off x="8560904" y="3432313"/>
            <a:ext cx="1113183" cy="524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1EEC42-DD51-4AE8-B842-1E00E5F64B8A}"/>
              </a:ext>
            </a:extLst>
          </p:cNvPr>
          <p:cNvSpPr/>
          <p:nvPr/>
        </p:nvSpPr>
        <p:spPr>
          <a:xfrm>
            <a:off x="8560904" y="3956180"/>
            <a:ext cx="1113183" cy="532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8FAA332-AD9F-4ABD-9ECB-0EF9FF1024BF}"/>
              </a:ext>
            </a:extLst>
          </p:cNvPr>
          <p:cNvCxnSpPr/>
          <p:nvPr/>
        </p:nvCxnSpPr>
        <p:spPr>
          <a:xfrm>
            <a:off x="9110868" y="3783902"/>
            <a:ext cx="0" cy="370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A3DF13F-2F02-4DCA-9F85-2DE6F042CBB9}"/>
              </a:ext>
            </a:extLst>
          </p:cNvPr>
          <p:cNvSpPr/>
          <p:nvPr/>
        </p:nvSpPr>
        <p:spPr>
          <a:xfrm>
            <a:off x="8759687" y="36118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E9D1BD5-C206-4473-9F2C-536A196FC6EA}"/>
              </a:ext>
            </a:extLst>
          </p:cNvPr>
          <p:cNvSpPr/>
          <p:nvPr/>
        </p:nvSpPr>
        <p:spPr>
          <a:xfrm>
            <a:off x="9110868" y="3657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FC98559-45CD-4850-BACE-04BCB8574819}"/>
              </a:ext>
            </a:extLst>
          </p:cNvPr>
          <p:cNvSpPr/>
          <p:nvPr/>
        </p:nvSpPr>
        <p:spPr>
          <a:xfrm>
            <a:off x="9422296" y="3783902"/>
            <a:ext cx="45719" cy="45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558C618-80BE-4FBC-A7E2-27E786CFAE3D}"/>
              </a:ext>
            </a:extLst>
          </p:cNvPr>
          <p:cNvSpPr/>
          <p:nvPr/>
        </p:nvSpPr>
        <p:spPr>
          <a:xfrm>
            <a:off x="8805406" y="38828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7D675F1-6A2F-4DB5-9958-66B3D68D2C6C}"/>
              </a:ext>
            </a:extLst>
          </p:cNvPr>
          <p:cNvSpPr/>
          <p:nvPr/>
        </p:nvSpPr>
        <p:spPr>
          <a:xfrm flipV="1">
            <a:off x="8851125" y="3566163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B686D5-A523-4F02-9FD9-D72BAAC1DFE4}"/>
              </a:ext>
            </a:extLst>
          </p:cNvPr>
          <p:cNvSpPr/>
          <p:nvPr/>
        </p:nvSpPr>
        <p:spPr>
          <a:xfrm>
            <a:off x="9303026" y="3703319"/>
            <a:ext cx="52344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8181CBA-EFF0-4860-A5B4-12BC281398A4}"/>
              </a:ext>
            </a:extLst>
          </p:cNvPr>
          <p:cNvSpPr/>
          <p:nvPr/>
        </p:nvSpPr>
        <p:spPr>
          <a:xfrm>
            <a:off x="8896844" y="3749038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6F26B72-75CF-40B5-9832-AF52EDF28E62}"/>
              </a:ext>
            </a:extLst>
          </p:cNvPr>
          <p:cNvSpPr/>
          <p:nvPr/>
        </p:nvSpPr>
        <p:spPr>
          <a:xfrm>
            <a:off x="9216224" y="3882887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D2EE574-A6EE-4E8E-8111-0B5A18DC4703}"/>
              </a:ext>
            </a:extLst>
          </p:cNvPr>
          <p:cNvSpPr/>
          <p:nvPr/>
        </p:nvSpPr>
        <p:spPr>
          <a:xfrm>
            <a:off x="9468015" y="35661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B5631C0-89DB-458F-97B6-86CF82481B3A}"/>
              </a:ext>
            </a:extLst>
          </p:cNvPr>
          <p:cNvSpPr/>
          <p:nvPr/>
        </p:nvSpPr>
        <p:spPr>
          <a:xfrm flipH="1">
            <a:off x="8690769" y="3749039"/>
            <a:ext cx="45719" cy="4571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8FDA73-E989-4B3E-A59A-17BF2800F78A}"/>
              </a:ext>
            </a:extLst>
          </p:cNvPr>
          <p:cNvSpPr/>
          <p:nvPr/>
        </p:nvSpPr>
        <p:spPr>
          <a:xfrm>
            <a:off x="9110868" y="35204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4A14489-2446-40B4-A2C8-743AF748A057}"/>
              </a:ext>
            </a:extLst>
          </p:cNvPr>
          <p:cNvCxnSpPr>
            <a:cxnSpLocks/>
          </p:cNvCxnSpPr>
          <p:nvPr/>
        </p:nvCxnSpPr>
        <p:spPr>
          <a:xfrm flipH="1">
            <a:off x="9216224" y="2994991"/>
            <a:ext cx="656646" cy="66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7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D2DD-C65F-40F5-8527-154A6553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3320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err="1"/>
              <a:t>Raoult’s</a:t>
            </a:r>
            <a:r>
              <a:rPr lang="en-US" sz="3200" dirty="0"/>
              <a:t> law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98DF8-E99B-48C6-8F44-F418C093CC7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51722"/>
                <a:ext cx="10363826" cy="443947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two major assumptions required to reduce VLE calculations to 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Raoult's law </a:t>
                </a:r>
                <a:r>
                  <a:rPr lang="en-US" cap="none" dirty="0">
                    <a:latin typeface="Cambria" panose="02040503050406030204" pitchFamily="18" charset="0"/>
                  </a:rPr>
                  <a:t>are:</a:t>
                </a:r>
                <a:br>
                  <a:rPr lang="en-US" cap="none" dirty="0">
                    <a:latin typeface="Cambria" panose="02040503050406030204" pitchFamily="18" charset="0"/>
                  </a:rPr>
                </a:br>
                <a:r>
                  <a:rPr lang="en-US" cap="none" dirty="0">
                    <a:latin typeface="Cambria" panose="02040503050406030204" pitchFamily="18" charset="0"/>
                  </a:rPr>
                  <a:t>    </a:t>
                </a:r>
                <a:r>
                  <a:rPr lang="en-US" b="1" cap="none" dirty="0">
                    <a:latin typeface="Cambria" panose="02040503050406030204" pitchFamily="18" charset="0"/>
                  </a:rPr>
                  <a:t> - The vapor phase is an ideal gas</a:t>
                </a:r>
                <a:br>
                  <a:rPr lang="en-US" b="1" cap="none" dirty="0">
                    <a:latin typeface="Cambria" panose="02040503050406030204" pitchFamily="18" charset="0"/>
                  </a:rPr>
                </a:br>
                <a:r>
                  <a:rPr lang="en-US" b="1" cap="none" dirty="0">
                    <a:latin typeface="Cambria" panose="02040503050406030204" pitchFamily="18" charset="0"/>
                  </a:rPr>
                  <a:t>     - The liquid phase is an ideal solution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mathematical expression which reflects the two listed assumptions and which therefore gives quantitative expression to Raoult's law is:</a:t>
                </a:r>
              </a:p>
              <a:p>
                <a:pPr marL="0" indent="0" algn="ctr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</a:t>
                </a:r>
                <a:r>
                  <a:rPr lang="en-US" i="1" cap="none" dirty="0">
                    <a:latin typeface="Cambria" panose="02040503050406030204" pitchFamily="18" charset="0"/>
                  </a:rPr>
                  <a:t>(i=1,2,…..,N)   ……………………..(8)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is a liquid-phase mole fraction,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cap="none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is a vapor-phase mole fraction, and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cap="none" dirty="0"/>
                  <a:t>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is the vapor pressure of pure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 at the temperature of the system.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The product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on the left side of Eq. (8) is known as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partial pressure </a:t>
                </a:r>
                <a:r>
                  <a:rPr lang="en-US" cap="none" dirty="0">
                    <a:latin typeface="Cambria" panose="02040503050406030204" pitchFamily="18" charset="0"/>
                  </a:rPr>
                  <a:t>of species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  <a:br>
                  <a:rPr lang="en-US" cap="none" dirty="0">
                    <a:latin typeface="Cambria" panose="02040503050406030204" pitchFamily="18" charset="0"/>
                  </a:rPr>
                </a:b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98DF8-E99B-48C6-8F44-F418C093C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51722"/>
                <a:ext cx="10363826" cy="4439477"/>
              </a:xfrm>
              <a:blipFill>
                <a:blip r:embed="rId2"/>
                <a:stretch>
                  <a:fillRect l="-529" t="-275" r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956F8-101B-41E3-B8A3-0344BEB0078A}"/>
                  </a:ext>
                </a:extLst>
              </p:cNvPr>
              <p:cNvSpPr/>
              <p:nvPr/>
            </p:nvSpPr>
            <p:spPr>
              <a:xfrm>
                <a:off x="2570922" y="3299791"/>
                <a:ext cx="1961321" cy="5300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E956F8-101B-41E3-B8A3-0344BEB00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922" y="3299791"/>
                <a:ext cx="1961321" cy="530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71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338E-14EE-4E6D-81C1-313550DB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3825" cy="841873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Dewpoint and Bubble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8C9C-0A87-486F-9417-E46BA5A06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8470" y="1460391"/>
            <a:ext cx="9939130" cy="4940409"/>
          </a:xfrm>
        </p:spPr>
        <p:txBody>
          <a:bodyPr/>
          <a:lstStyle/>
          <a:p>
            <a:pPr algn="ctr"/>
            <a:r>
              <a:rPr lang="en-US" b="1" cap="none" dirty="0">
                <a:latin typeface="Cambria" panose="02040503050406030204" pitchFamily="18" charset="0"/>
              </a:rPr>
              <a:t>Vapor pressure - Composition diagram </a:t>
            </a:r>
            <a:r>
              <a:rPr lang="en-US" cap="none" dirty="0">
                <a:latin typeface="Cambria" panose="02040503050406030204" pitchFamily="18" charset="0"/>
              </a:rPr>
              <a:t>(where B is the more volatile component)</a:t>
            </a:r>
            <a:endParaRPr lang="en-US" b="1" cap="none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cap="none" dirty="0">
                <a:latin typeface="Cambria" panose="02040503050406030204" pitchFamily="18" charset="0"/>
              </a:rPr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en-US" b="1" cap="none" dirty="0">
              <a:latin typeface="Cambria" panose="02040503050406030204" pitchFamily="18" charset="0"/>
            </a:endParaRPr>
          </a:p>
          <a:p>
            <a:r>
              <a:rPr lang="en-US" b="1" cap="none" dirty="0">
                <a:latin typeface="Cambria" panose="02040503050406030204" pitchFamily="18" charset="0"/>
              </a:rPr>
              <a:t>Bubble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>
                <a:latin typeface="Cambria" panose="02040503050406030204" pitchFamily="18" charset="0"/>
              </a:rPr>
              <a:t> </a:t>
            </a:r>
            <a:r>
              <a:rPr lang="en-US" cap="none" dirty="0">
                <a:latin typeface="Cambria" panose="02040503050406030204" pitchFamily="18" charset="0"/>
              </a:rPr>
              <a:t>is the first trace of vapor.</a:t>
            </a:r>
          </a:p>
          <a:p>
            <a:pPr marL="0" indent="0">
              <a:spcBef>
                <a:spcPts val="0"/>
              </a:spcBef>
              <a:buNone/>
            </a:pPr>
            <a:endParaRPr lang="en-US" cap="none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cap="none" dirty="0">
                <a:latin typeface="Cambria" panose="02040503050406030204" pitchFamily="18" charset="0"/>
              </a:rPr>
              <a:t>Dewpoint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cap="none" dirty="0">
                <a:latin typeface="Cambria" panose="02040503050406030204" pitchFamily="18" charset="0"/>
              </a:rPr>
              <a:t> </a:t>
            </a:r>
            <a:r>
              <a:rPr lang="en-US" cap="none" dirty="0">
                <a:latin typeface="Cambria" panose="02040503050406030204" pitchFamily="18" charset="0"/>
              </a:rPr>
              <a:t>is the last trace of liquid.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b="1" cap="none" dirty="0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DBC0CB-7926-4BEF-825D-1D9C19AA1386}"/>
              </a:ext>
            </a:extLst>
          </p:cNvPr>
          <p:cNvSpPr/>
          <p:nvPr/>
        </p:nvSpPr>
        <p:spPr>
          <a:xfrm>
            <a:off x="6374296" y="2532635"/>
            <a:ext cx="4015409" cy="2915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               Liquid  </a:t>
            </a:r>
          </a:p>
          <a:p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			Vapor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C4B324-A924-48CB-BD33-2B25739D491E}"/>
              </a:ext>
            </a:extLst>
          </p:cNvPr>
          <p:cNvSpPr/>
          <p:nvPr/>
        </p:nvSpPr>
        <p:spPr>
          <a:xfrm rot="20419613">
            <a:off x="6290291" y="3479326"/>
            <a:ext cx="4212098" cy="10220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Liquid  + Vapor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A2DBF-4236-459E-B54E-7672480F58E2}"/>
                  </a:ext>
                </a:extLst>
              </p:cNvPr>
              <p:cNvSpPr txBox="1"/>
              <p:nvPr/>
            </p:nvSpPr>
            <p:spPr>
              <a:xfrm>
                <a:off x="10342910" y="3061252"/>
                <a:ext cx="329233" cy="38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8A2DBF-4236-459E-B54E-7672480F5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910" y="3061252"/>
                <a:ext cx="329233" cy="380232"/>
              </a:xfrm>
              <a:prstGeom prst="rect">
                <a:avLst/>
              </a:prstGeom>
              <a:blipFill>
                <a:blip r:embed="rId2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238C04-754F-432A-9917-EEB04CEE6124}"/>
                  </a:ext>
                </a:extLst>
              </p:cNvPr>
              <p:cNvSpPr txBox="1"/>
              <p:nvPr/>
            </p:nvSpPr>
            <p:spPr>
              <a:xfrm>
                <a:off x="5964513" y="4472608"/>
                <a:ext cx="329233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238C04-754F-432A-9917-EEB04CEE6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513" y="4472608"/>
                <a:ext cx="329233" cy="381643"/>
              </a:xfrm>
              <a:prstGeom prst="rect">
                <a:avLst/>
              </a:prstGeom>
              <a:blipFill>
                <a:blip r:embed="rId3"/>
                <a:stretch>
                  <a:fillRect r="-2963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D02700E-FC4B-43EC-AD46-5EF269695115}"/>
              </a:ext>
            </a:extLst>
          </p:cNvPr>
          <p:cNvSpPr txBox="1"/>
          <p:nvPr/>
        </p:nvSpPr>
        <p:spPr>
          <a:xfrm>
            <a:off x="6209678" y="5591997"/>
            <a:ext cx="32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49508F-4A26-4F5C-BE32-7532BA4F0849}"/>
              </a:ext>
            </a:extLst>
          </p:cNvPr>
          <p:cNvSpPr txBox="1"/>
          <p:nvPr/>
        </p:nvSpPr>
        <p:spPr>
          <a:xfrm>
            <a:off x="10179331" y="5549749"/>
            <a:ext cx="329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B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D92193-22FE-4EA8-B85B-90E722503714}"/>
              </a:ext>
            </a:extLst>
          </p:cNvPr>
          <p:cNvCxnSpPr>
            <a:cxnSpLocks/>
          </p:cNvCxnSpPr>
          <p:nvPr/>
        </p:nvCxnSpPr>
        <p:spPr>
          <a:xfrm>
            <a:off x="7013488" y="3426485"/>
            <a:ext cx="10164" cy="2033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A71E922-51B5-4999-BA9B-AE20E16FE13E}"/>
              </a:ext>
            </a:extLst>
          </p:cNvPr>
          <p:cNvSpPr/>
          <p:nvPr/>
        </p:nvSpPr>
        <p:spPr>
          <a:xfrm flipH="1">
            <a:off x="6951428" y="4008783"/>
            <a:ext cx="91438" cy="112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1CD46D-0FD7-4294-9B62-EAD4D62165C3}"/>
              </a:ext>
            </a:extLst>
          </p:cNvPr>
          <p:cNvSpPr/>
          <p:nvPr/>
        </p:nvSpPr>
        <p:spPr>
          <a:xfrm>
            <a:off x="6951426" y="4741738"/>
            <a:ext cx="91439" cy="1107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AD8955-8EB3-44F6-8C8D-81C4D813B2B4}"/>
              </a:ext>
            </a:extLst>
          </p:cNvPr>
          <p:cNvSpPr/>
          <p:nvPr/>
        </p:nvSpPr>
        <p:spPr>
          <a:xfrm flipH="1">
            <a:off x="6951425" y="3321064"/>
            <a:ext cx="91440" cy="1111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CE45C-98DE-491E-A934-59F0467CCCA7}"/>
              </a:ext>
            </a:extLst>
          </p:cNvPr>
          <p:cNvCxnSpPr>
            <a:cxnSpLocks/>
            <a:endCxn id="21" idx="6"/>
          </p:cNvCxnSpPr>
          <p:nvPr/>
        </p:nvCxnSpPr>
        <p:spPr>
          <a:xfrm>
            <a:off x="3233530" y="3198314"/>
            <a:ext cx="3717898" cy="866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E93048-15B2-4725-A77B-79BA3BCC61ED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981739" y="4290703"/>
            <a:ext cx="3969687" cy="50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37E13D1-EC63-416D-BE18-D110A2406471}"/>
              </a:ext>
            </a:extLst>
          </p:cNvPr>
          <p:cNvSpPr txBox="1"/>
          <p:nvPr/>
        </p:nvSpPr>
        <p:spPr>
          <a:xfrm>
            <a:off x="5605670" y="2305878"/>
            <a:ext cx="964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P(</a:t>
            </a:r>
            <a:r>
              <a:rPr lang="en-US" sz="1600" b="1" dirty="0" err="1">
                <a:latin typeface="Cambria" panose="02040503050406030204" pitchFamily="18" charset="0"/>
              </a:rPr>
              <a:t>atm</a:t>
            </a:r>
            <a:r>
              <a:rPr lang="en-US" sz="1600" b="1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83A3A-809F-48DC-86DC-8D9FC02AAA7A}"/>
              </a:ext>
            </a:extLst>
          </p:cNvPr>
          <p:cNvSpPr txBox="1"/>
          <p:nvPr/>
        </p:nvSpPr>
        <p:spPr>
          <a:xfrm>
            <a:off x="9348996" y="2214076"/>
            <a:ext cx="1323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T=constant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B633C5-A77A-4CC2-A119-AF439A590B2C}"/>
              </a:ext>
            </a:extLst>
          </p:cNvPr>
          <p:cNvSpPr txBox="1"/>
          <p:nvPr/>
        </p:nvSpPr>
        <p:spPr>
          <a:xfrm>
            <a:off x="7362865" y="5554916"/>
            <a:ext cx="243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Moles %A Moles %B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F6F66A-C691-4C59-B150-6D7F24E0B043}"/>
              </a:ext>
            </a:extLst>
          </p:cNvPr>
          <p:cNvCxnSpPr>
            <a:cxnSpLocks/>
          </p:cNvCxnSpPr>
          <p:nvPr/>
        </p:nvCxnSpPr>
        <p:spPr>
          <a:xfrm flipV="1">
            <a:off x="9361930" y="5716693"/>
            <a:ext cx="876092" cy="14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4D3C058-D427-4340-B621-9B9C9212B511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6538911" y="5750064"/>
            <a:ext cx="879436" cy="1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2565889-B524-4013-98D9-CC402D797596}"/>
              </a:ext>
            </a:extLst>
          </p:cNvPr>
          <p:cNvCxnSpPr/>
          <p:nvPr/>
        </p:nvCxnSpPr>
        <p:spPr>
          <a:xfrm flipV="1">
            <a:off x="6374296" y="4108174"/>
            <a:ext cx="0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C6F4AC-0510-404A-B2E2-AED35A98B620}"/>
              </a:ext>
            </a:extLst>
          </p:cNvPr>
          <p:cNvCxnSpPr>
            <a:cxnSpLocks/>
          </p:cNvCxnSpPr>
          <p:nvPr/>
        </p:nvCxnSpPr>
        <p:spPr>
          <a:xfrm flipV="1">
            <a:off x="6374295" y="4072427"/>
            <a:ext cx="3180522" cy="2099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028044-84F3-4CC8-B327-2D6967010866}"/>
              </a:ext>
            </a:extLst>
          </p:cNvPr>
          <p:cNvCxnSpPr>
            <a:cxnSpLocks/>
          </p:cNvCxnSpPr>
          <p:nvPr/>
        </p:nvCxnSpPr>
        <p:spPr>
          <a:xfrm>
            <a:off x="9528313" y="4108174"/>
            <a:ext cx="0" cy="134919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A9821A-180C-4CEF-9DC5-DD4732BD2054}"/>
                  </a:ext>
                </a:extLst>
              </p:cNvPr>
              <p:cNvSpPr txBox="1"/>
              <p:nvPr/>
            </p:nvSpPr>
            <p:spPr>
              <a:xfrm flipH="1">
                <a:off x="9386369" y="5362088"/>
                <a:ext cx="3296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BA9821A-180C-4CEF-9DC5-DD4732BD2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386369" y="5362088"/>
                <a:ext cx="329671" cy="369332"/>
              </a:xfrm>
              <a:prstGeom prst="rect">
                <a:avLst/>
              </a:prstGeom>
              <a:blipFill>
                <a:blip r:embed="rId4"/>
                <a:stretch>
                  <a:fillRect r="-185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C86D107E-78D6-4979-BE49-F196903A9F75}"/>
              </a:ext>
            </a:extLst>
          </p:cNvPr>
          <p:cNvSpPr txBox="1"/>
          <p:nvPr/>
        </p:nvSpPr>
        <p:spPr>
          <a:xfrm>
            <a:off x="5640945" y="3895101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BUBL P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9E56CD4-33AA-489F-A5A6-F575E1CFC954}"/>
              </a:ext>
            </a:extLst>
          </p:cNvPr>
          <p:cNvCxnSpPr>
            <a:cxnSpLocks/>
          </p:cNvCxnSpPr>
          <p:nvPr/>
        </p:nvCxnSpPr>
        <p:spPr>
          <a:xfrm flipH="1">
            <a:off x="6374295" y="4778954"/>
            <a:ext cx="622851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35C889-4E0A-4BEC-B7C1-CE1C14F6576B}"/>
              </a:ext>
            </a:extLst>
          </p:cNvPr>
          <p:cNvCxnSpPr/>
          <p:nvPr/>
        </p:nvCxnSpPr>
        <p:spPr>
          <a:xfrm>
            <a:off x="6570409" y="4778954"/>
            <a:ext cx="0" cy="663412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C479032-C87D-4DC8-98DC-8ACD8CFC628E}"/>
              </a:ext>
            </a:extLst>
          </p:cNvPr>
          <p:cNvSpPr txBox="1"/>
          <p:nvPr/>
        </p:nvSpPr>
        <p:spPr>
          <a:xfrm>
            <a:off x="5699849" y="4778076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Dew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310DD3-373C-4A8E-9602-BC6272BB27C0}"/>
                  </a:ext>
                </a:extLst>
              </p:cNvPr>
              <p:cNvSpPr txBox="1"/>
              <p:nvPr/>
            </p:nvSpPr>
            <p:spPr>
              <a:xfrm>
                <a:off x="6366640" y="5362088"/>
                <a:ext cx="444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B310DD3-373C-4A8E-9602-BC6272BB2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40" y="5362088"/>
                <a:ext cx="44460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1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33" grpId="0"/>
      <p:bldP spid="34" grpId="0"/>
      <p:bldP spid="35" grpId="0"/>
      <p:bldP spid="55" grpId="0"/>
      <p:bldP spid="56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53F1-51D4-4E1A-93C7-FEC9438E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475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Dewpoint and Bubble point Calculations with Raoult's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48F49-77C0-4268-A262-E8AE2CC4F10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643270"/>
                <a:ext cx="10363826" cy="4147929"/>
              </a:xfrm>
            </p:spPr>
            <p:txBody>
              <a:bodyPr/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On dewpoint and bubble point calculations; there are four classes:</a:t>
                </a:r>
              </a:p>
              <a:p>
                <a:pPr lvl="1"/>
                <a:r>
                  <a:rPr lang="en-US" b="1" dirty="0">
                    <a:latin typeface="Cambria" panose="02040503050406030204" pitchFamily="18" charset="0"/>
                  </a:rPr>
                  <a:t>BUBL P</a:t>
                </a:r>
                <a:r>
                  <a:rPr lang="en-US" dirty="0">
                    <a:latin typeface="Cambria" panose="02040503050406030204" pitchFamily="18" charset="0"/>
                  </a:rPr>
                  <a:t>: </a:t>
                </a:r>
                <a:r>
                  <a:rPr lang="en-US" cap="none" dirty="0">
                    <a:latin typeface="Cambria" panose="02040503050406030204" pitchFamily="18" charset="0"/>
                  </a:rPr>
                  <a:t>calculate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and P, given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}and T</a:t>
                </a:r>
              </a:p>
              <a:p>
                <a:pPr lvl="1"/>
                <a:r>
                  <a:rPr lang="en-US" b="1" dirty="0">
                    <a:latin typeface="Cambria" panose="02040503050406030204" pitchFamily="18" charset="0"/>
                  </a:rPr>
                  <a:t>DEW P</a:t>
                </a:r>
                <a:r>
                  <a:rPr lang="en-US" dirty="0">
                    <a:latin typeface="Cambria" panose="02040503050406030204" pitchFamily="18" charset="0"/>
                  </a:rPr>
                  <a:t>: </a:t>
                </a:r>
                <a:r>
                  <a:rPr lang="en-US" cap="none" dirty="0">
                    <a:latin typeface="Cambria" panose="02040503050406030204" pitchFamily="18" charset="0"/>
                  </a:rPr>
                  <a:t>calculate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} and P, given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 and T</a:t>
                </a:r>
              </a:p>
              <a:p>
                <a:pPr lvl="1"/>
                <a:r>
                  <a:rPr lang="en-US" b="1" dirty="0">
                    <a:latin typeface="Cambria" panose="02040503050406030204" pitchFamily="18" charset="0"/>
                  </a:rPr>
                  <a:t>BUBL T</a:t>
                </a:r>
                <a:r>
                  <a:rPr lang="en-US" dirty="0">
                    <a:latin typeface="Cambria" panose="02040503050406030204" pitchFamily="18" charset="0"/>
                  </a:rPr>
                  <a:t>: </a:t>
                </a:r>
                <a:r>
                  <a:rPr lang="en-US" cap="none" dirty="0">
                    <a:latin typeface="Cambria" panose="02040503050406030204" pitchFamily="18" charset="0"/>
                  </a:rPr>
                  <a:t>calculate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}and T, given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}and P</a:t>
                </a:r>
              </a:p>
              <a:p>
                <a:pPr lvl="1"/>
                <a:r>
                  <a:rPr lang="en-US" b="1" dirty="0">
                    <a:latin typeface="Cambria" panose="02040503050406030204" pitchFamily="18" charset="0"/>
                  </a:rPr>
                  <a:t>DEW T</a:t>
                </a:r>
                <a:r>
                  <a:rPr lang="en-US" dirty="0">
                    <a:latin typeface="Cambria" panose="02040503050406030204" pitchFamily="18" charset="0"/>
                  </a:rPr>
                  <a:t>: </a:t>
                </a:r>
                <a:r>
                  <a:rPr lang="en-US" cap="none" dirty="0">
                    <a:latin typeface="Cambria" panose="02040503050406030204" pitchFamily="18" charset="0"/>
                  </a:rPr>
                  <a:t>calculate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}and T, given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}and P</a:t>
                </a:r>
              </a:p>
              <a:p>
                <a:r>
                  <a:rPr lang="en-US" b="1" cap="none" dirty="0" err="1">
                    <a:latin typeface="Cambria" panose="02040503050406030204" pitchFamily="18" charset="0"/>
                  </a:rPr>
                  <a:t>Raoult’s</a:t>
                </a:r>
                <a:r>
                  <a:rPr lang="en-US" b="1" cap="none" dirty="0">
                    <a:latin typeface="Cambria" panose="02040503050406030204" pitchFamily="18" charset="0"/>
                  </a:rPr>
                  <a:t> Law:                                        </a:t>
                </a:r>
                <a:r>
                  <a:rPr lang="en-US" cap="none" dirty="0">
                    <a:latin typeface="Cambria" panose="02040503050406030204" pitchFamily="18" charset="0"/>
                  </a:rPr>
                  <a:t>……………………(8)</a:t>
                </a:r>
              </a:p>
              <a:p>
                <a:r>
                  <a:rPr lang="en-US" b="1" cap="none" dirty="0">
                    <a:latin typeface="Cambria" panose="02040503050406030204" pitchFamily="18" charset="0"/>
                  </a:rPr>
                  <a:t>Antoni Equation:  </a:t>
                </a:r>
              </a:p>
              <a:p>
                <a:pPr marL="0" indent="0">
                  <a:buNone/>
                </a:pPr>
                <a:r>
                  <a:rPr lang="en-US" b="1" cap="none" dirty="0">
                    <a:latin typeface="Cambria" panose="02040503050406030204" pitchFamily="18" charset="0"/>
                  </a:rPr>
                  <a:t>					         </a:t>
                </a:r>
                <a:r>
                  <a:rPr lang="en-US" cap="none" dirty="0">
                    <a:latin typeface="Cambria" panose="02040503050406030204" pitchFamily="18" charset="0"/>
                  </a:rPr>
                  <a:t>………………….….(9)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948F49-77C0-4268-A262-E8AE2CC4F1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643270"/>
                <a:ext cx="10363826" cy="4147929"/>
              </a:xfrm>
              <a:blipFill>
                <a:blip r:embed="rId2"/>
                <a:stretch>
                  <a:fillRect l="-529" t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6D9626-1B2B-42CC-8B47-2FF53144F725}"/>
                  </a:ext>
                </a:extLst>
              </p:cNvPr>
              <p:cNvSpPr/>
              <p:nvPr/>
            </p:nvSpPr>
            <p:spPr>
              <a:xfrm>
                <a:off x="2981739" y="3717234"/>
                <a:ext cx="1961321" cy="5300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6D9626-1B2B-42CC-8B47-2FF53144F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39" y="3717234"/>
                <a:ext cx="1961321" cy="530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D0ADB7-8FE7-4D6E-9E59-C2D2E18CD9E0}"/>
                  </a:ext>
                </a:extLst>
              </p:cNvPr>
              <p:cNvSpPr/>
              <p:nvPr/>
            </p:nvSpPr>
            <p:spPr>
              <a:xfrm>
                <a:off x="3485321" y="4359964"/>
                <a:ext cx="2531165" cy="9121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D0ADB7-8FE7-4D6E-9E59-C2D2E18CD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21" y="4359964"/>
                <a:ext cx="2531165" cy="912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4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A9D3-781E-4465-9795-4002EBC6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043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BUBL and dew point calculation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04B963-9BE1-449E-A2C1-D51318AAB2E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3774" y="1258957"/>
            <a:ext cx="10364451" cy="50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92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0033-9DE3-46EE-98B8-D17656B1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105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BUBL and DEW 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D0251-18ED-4FDF-950A-3D608F04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204827"/>
            <a:ext cx="4873474" cy="6799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Bubl</a:t>
            </a:r>
            <a:r>
              <a:rPr lang="en-US" dirty="0"/>
              <a:t> P calculation: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97FE29-B20C-4E4E-AC5C-0A96D9FBCB0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896951"/>
                <a:ext cx="5106027" cy="445083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Given: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}</a:t>
                </a:r>
                <a:r>
                  <a:rPr lang="en-US" cap="none" dirty="0">
                    <a:latin typeface="Cambria" panose="02040503050406030204" pitchFamily="18" charset="0"/>
                  </a:rPr>
                  <a:t>and</a:t>
                </a:r>
                <a:r>
                  <a:rPr lang="en-US" b="1" cap="none" dirty="0">
                    <a:latin typeface="Cambria" panose="02040503050406030204" pitchFamily="18" charset="0"/>
                  </a:rPr>
                  <a:t> T</a:t>
                </a:r>
                <a:r>
                  <a:rPr lang="en-US" cap="none" dirty="0">
                    <a:latin typeface="Cambria" panose="02040503050406030204" pitchFamily="18" charset="0"/>
                  </a:rPr>
                  <a:t>, Required: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cap="none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P.</a:t>
                </a:r>
              </a:p>
              <a:p>
                <a:r>
                  <a:rPr lang="en-US" b="1" cap="none" dirty="0">
                    <a:latin typeface="Cambria" panose="02040503050406030204" pitchFamily="18" charset="0"/>
                  </a:rPr>
                  <a:t>Steps to calculate BUBL P: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Calculate vapor pressures of pure components using equation (9).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Calculate the bubble point pressure using:</a:t>
                </a:r>
              </a:p>
              <a:p>
                <a:pPr marL="0" indent="0">
                  <a:buNone/>
                </a:pPr>
                <a:r>
                  <a:rPr lang="en-US" cap="none" dirty="0"/>
                  <a:t>                   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………………(11)</a:t>
                </a:r>
              </a:p>
              <a:p>
                <a:pPr marL="457200" indent="-457200">
                  <a:buAutoNum type="arabicPeriod" startAt="3"/>
                </a:pPr>
                <a:r>
                  <a:rPr lang="en-US" cap="none" dirty="0">
                    <a:latin typeface="Cambria" panose="02040503050406030204" pitchFamily="18" charset="0"/>
                  </a:rPr>
                  <a:t>Determine the composition of the vapor phase using:</a:t>
                </a:r>
              </a:p>
              <a:p>
                <a:pPr marL="0" indent="0">
                  <a:buNone/>
                </a:pPr>
                <a:r>
                  <a:rPr lang="en-US" cap="none" dirty="0"/>
                  <a:t>                   </a:t>
                </a: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num>
                      <m:den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……………………….(12)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97FE29-B20C-4E4E-AC5C-0A96D9FBCB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896951"/>
                <a:ext cx="5106027" cy="4450839"/>
              </a:xfrm>
              <a:blipFill>
                <a:blip r:embed="rId2"/>
                <a:stretch>
                  <a:fillRect l="-1193" t="-685" b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AFCBE-E537-4900-915C-A4D51C42CF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04827"/>
            <a:ext cx="4881804" cy="679994"/>
          </a:xfrm>
        </p:spPr>
        <p:txBody>
          <a:bodyPr/>
          <a:lstStyle/>
          <a:p>
            <a:r>
              <a:rPr lang="en-US" dirty="0"/>
              <a:t>2.   DEW P calculation: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4E4F0E-164E-43CC-BF9A-1E47258C11E9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896952"/>
                <a:ext cx="5105401" cy="44508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Given: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}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T,</a:t>
                </a:r>
                <a:r>
                  <a:rPr lang="en-US" cap="none" dirty="0">
                    <a:latin typeface="Cambria" panose="02040503050406030204" pitchFamily="18" charset="0"/>
                  </a:rPr>
                  <a:t> Required: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 }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P.</a:t>
                </a:r>
              </a:p>
              <a:p>
                <a:r>
                  <a:rPr lang="en-US" b="1" cap="none" dirty="0">
                    <a:latin typeface="Cambria" panose="02040503050406030204" pitchFamily="18" charset="0"/>
                  </a:rPr>
                  <a:t>Steps to calculate DEW P: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Calculate vapor pressures of pure components using equation (9).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Calculate the dew point pressure using: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cap="none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 cap="none">
                                        <a:latin typeface="Cambria Math" panose="02040503050406030204" pitchFamily="18" charset="0"/>
                                      </a:rPr>
                                      <m:t>𝑠𝑎𝑡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…………….(13)</a:t>
                </a:r>
              </a:p>
              <a:p>
                <a:pPr marL="0" indent="0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3. Determine the composition of the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liqid</a:t>
                </a:r>
                <a:r>
                  <a:rPr lang="en-US" cap="none" dirty="0">
                    <a:latin typeface="Cambria" panose="02040503050406030204" pitchFamily="18" charset="0"/>
                  </a:rPr>
                  <a:t> phase using: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nor/>
                          </m:rPr>
                          <a:rPr lang="en-US" cap="none" dirty="0">
                            <a:latin typeface="Cambria" panose="02040503050406030204" pitchFamily="18" charset="0"/>
                          </a:rPr>
                          <m:t> </m:t>
                        </m:r>
                      </m:num>
                      <m:den>
                        <m:sSubSup>
                          <m:sSubSupPr>
                            <m:ctrlP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…………………(14)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14E4F0E-164E-43CC-BF9A-1E47258C1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896952"/>
                <a:ext cx="5105401" cy="4450838"/>
              </a:xfrm>
              <a:blipFill>
                <a:blip r:embed="rId3"/>
                <a:stretch>
                  <a:fillRect l="-1314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2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4721-B31F-4A39-BC0A-14C38C0C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53826"/>
          </a:xfrm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3200" dirty="0"/>
              <a:t>BUBL t calculation: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432B9-AC24-4EB0-8005-F6011542DC5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451429"/>
                <a:ext cx="5106026" cy="4702627"/>
              </a:xfrm>
            </p:spPr>
            <p:txBody>
              <a:bodyPr>
                <a:normAutofit/>
              </a:bodyPr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Given: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}</a:t>
                </a:r>
                <a:r>
                  <a:rPr lang="en-US" cap="none" dirty="0">
                    <a:latin typeface="Cambria" panose="02040503050406030204" pitchFamily="18" charset="0"/>
                  </a:rPr>
                  <a:t>and</a:t>
                </a:r>
                <a:r>
                  <a:rPr lang="en-US" b="1" cap="none" dirty="0">
                    <a:latin typeface="Cambria" panose="02040503050406030204" pitchFamily="18" charset="0"/>
                  </a:rPr>
                  <a:t> P</a:t>
                </a:r>
                <a:r>
                  <a:rPr lang="en-US" cap="none" dirty="0">
                    <a:latin typeface="Cambria" panose="02040503050406030204" pitchFamily="18" charset="0"/>
                  </a:rPr>
                  <a:t>, Required: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cap="none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T.</a:t>
                </a:r>
              </a:p>
              <a:p>
                <a:r>
                  <a:rPr lang="en-US" b="1" u="sng" cap="none" dirty="0">
                    <a:latin typeface="Cambria" panose="02040503050406030204" pitchFamily="18" charset="0"/>
                  </a:rPr>
                  <a:t>Algorism 1: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Using Antoni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cap="none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 startAt="3"/>
                </a:pPr>
                <a:r>
                  <a:rPr lang="en-US" cap="none" dirty="0">
                    <a:latin typeface="Cambria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@ j=0</a:t>
                </a:r>
              </a:p>
              <a:p>
                <a:pPr marL="457200" indent="-457200">
                  <a:buAutoNum type="arabicPeriod" startAt="3"/>
                </a:pPr>
                <a:r>
                  <a:rPr lang="en-US" cap="none" dirty="0">
                    <a:latin typeface="Cambria" panose="02040503050406030204" pitchFamily="18" charset="0"/>
                  </a:rPr>
                  <a:t>Solve Eq. (15)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for all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func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………..(15)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432B9-AC24-4EB0-8005-F6011542DC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451429"/>
                <a:ext cx="5106026" cy="4702627"/>
              </a:xfrm>
              <a:blipFill>
                <a:blip r:embed="rId2"/>
                <a:stretch>
                  <a:fillRect l="-1193" t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F1542C-0C7F-46A9-B44B-041F572E39F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451430"/>
                <a:ext cx="5105400" cy="4702626"/>
              </a:xfrm>
            </p:spPr>
            <p:txBody>
              <a:bodyPr/>
              <a:lstStyle/>
              <a:p>
                <a:pPr marL="457200" indent="-457200">
                  <a:buAutoNum type="arabicPeriod" startAt="5"/>
                </a:pPr>
                <a:r>
                  <a:rPr lang="en-US" cap="none" dirty="0">
                    <a:latin typeface="Cambria" panose="02040503050406030204" pitchFamily="18" charset="0"/>
                  </a:rPr>
                  <a:t>Solve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</a:t>
                </a:r>
                <a:r>
                  <a:rPr lang="en-US" cap="none" dirty="0">
                    <a:latin typeface="Cambria" panose="02040503050406030204" pitchFamily="18" charset="0"/>
                  </a:rPr>
                  <a:t>, (16)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cap="none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…………..(16)</a:t>
                </a:r>
              </a:p>
              <a:p>
                <a:pPr marL="457200" indent="-457200">
                  <a:buAutoNum type="arabicPeriod" startAt="6"/>
                </a:pPr>
                <a:r>
                  <a:rPr lang="en-US" cap="none" dirty="0">
                    <a:latin typeface="Cambria" panose="02040503050406030204" pitchFamily="18" charset="0"/>
                  </a:rPr>
                  <a:t>Solve Eq. (17)  to get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e>
                        </m:func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…………..(17)</a:t>
                </a:r>
              </a:p>
              <a:p>
                <a:pPr marL="0" indent="0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7.     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.001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then the iteration will be stopped.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4F1542C-0C7F-46A9-B44B-041F572E3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451430"/>
                <a:ext cx="5105400" cy="4702626"/>
              </a:xfrm>
              <a:blipFill>
                <a:blip r:embed="rId3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99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C9BD-A2CA-4A28-90D2-9261BB39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9026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dirty="0"/>
              <a:t>Dew t calculation: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3B0EF-2D96-4139-800D-997F548AFE9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91771"/>
                <a:ext cx="5106026" cy="4731657"/>
              </a:xfrm>
            </p:spPr>
            <p:txBody>
              <a:bodyPr/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Given: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}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P,</a:t>
                </a:r>
                <a:r>
                  <a:rPr lang="en-US" cap="none" dirty="0">
                    <a:latin typeface="Cambria" panose="02040503050406030204" pitchFamily="18" charset="0"/>
                  </a:rPr>
                  <a:t> Required: </a:t>
                </a:r>
                <a:r>
                  <a:rPr lang="en-US" b="1" cap="none" dirty="0">
                    <a:latin typeface="Cambria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}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T.</a:t>
                </a:r>
              </a:p>
              <a:p>
                <a:r>
                  <a:rPr lang="en-US" b="1" u="sng" cap="none" dirty="0">
                    <a:latin typeface="Cambria" panose="02040503050406030204" pitchFamily="18" charset="0"/>
                  </a:rPr>
                  <a:t>Algorism 2: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cap="none" dirty="0">
                    <a:latin typeface="Cambria" panose="02040503050406030204" pitchFamily="18" charset="0"/>
                  </a:rPr>
                  <a:t>Using Antoni equation: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cap="none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cap="none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cap="none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 cap="none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func>
                        </m:den>
                      </m:f>
                      <m:r>
                        <a:rPr lang="en-US" i="1" cap="non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457200" indent="-457200">
                  <a:buAutoNum type="arabicPeriod" startAt="3"/>
                </a:pPr>
                <a:r>
                  <a:rPr lang="en-US" cap="none" dirty="0">
                    <a:latin typeface="Cambria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@ j=0</a:t>
                </a:r>
              </a:p>
              <a:p>
                <a:pPr marL="457200" indent="-457200">
                  <a:buFont typeface="+mj-lt"/>
                  <a:buAutoNum type="arabicPeriod" startAt="4"/>
                </a:pPr>
                <a:r>
                  <a:rPr lang="en-US" cap="none" dirty="0">
                    <a:latin typeface="Cambria" panose="02040503050406030204" pitchFamily="18" charset="0"/>
                  </a:rPr>
                  <a:t>Solve Eq. (18)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for all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i</a:t>
                </a:r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cap="none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</m:e>
                    </m:func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………..(18)</a:t>
                </a: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3B0EF-2D96-4139-800D-997F548AF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91771"/>
                <a:ext cx="5106026" cy="4731657"/>
              </a:xfrm>
              <a:blipFill>
                <a:blip r:embed="rId2"/>
                <a:stretch>
                  <a:fillRect l="-1193" t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196BBF-FA20-49BD-B384-82724D292A9E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291772"/>
                <a:ext cx="5105400" cy="4731656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cap="none" dirty="0">
                    <a:latin typeface="Cambria" panose="02040503050406030204" pitchFamily="18" charset="0"/>
                  </a:rPr>
                  <a:t>Solve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</a:t>
                </a:r>
                <a:r>
                  <a:rPr lang="en-US" cap="none" dirty="0">
                    <a:latin typeface="Cambria" panose="02040503050406030204" pitchFamily="18" charset="0"/>
                  </a:rPr>
                  <a:t>, (19)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𝑠𝑎𝑡</m:t>
                        </m:r>
                      </m:sup>
                    </m:sSubSup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cap="none">
                        <a:latin typeface="Cambria Math" panose="02040503050406030204" pitchFamily="18" charset="0"/>
                      </a:rPr>
                      <m:t>𝑃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cap="none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…………..(19)</a:t>
                </a:r>
              </a:p>
              <a:p>
                <a:pPr marL="457200" indent="-457200">
                  <a:buAutoNum type="arabicPeriod" startAt="6"/>
                </a:pPr>
                <a:r>
                  <a:rPr lang="en-US" cap="none" dirty="0">
                    <a:latin typeface="Cambria" panose="02040503050406030204" pitchFamily="18" charset="0"/>
                  </a:rPr>
                  <a:t>Solve Eq. (20)  to get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cap="none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</m:sup>
                            </m:sSubSup>
                          </m:e>
                        </m:func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…………..(20)</a:t>
                </a: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cap="none" dirty="0">
                    <a:latin typeface="Cambria" panose="02040503050406030204" pitchFamily="18" charset="0"/>
                  </a:rPr>
                  <a:t>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 cap="none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cap="none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cap="none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i="1" cap="non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.001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, then the iteration will be stopped. </a:t>
                </a: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196BBF-FA20-49BD-B384-82724D292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291772"/>
                <a:ext cx="5105400" cy="4731656"/>
              </a:xfrm>
              <a:blipFill>
                <a:blip r:embed="rId3"/>
                <a:stretch>
                  <a:fillRect l="-1195" t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2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FE42-6210-4500-A661-8F9D5C7D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995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nature of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6279E-DBB1-4FEF-88ED-714C1A51DD7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38470"/>
                <a:ext cx="10363826" cy="44527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cap="none" dirty="0">
                    <a:latin typeface="Cambria" panose="02040503050406030204" pitchFamily="18" charset="0"/>
                  </a:rPr>
                  <a:t>Equilibrium</a:t>
                </a:r>
                <a:r>
                  <a:rPr lang="en-US" cap="none" dirty="0">
                    <a:latin typeface="Cambria" panose="02040503050406030204" pitchFamily="18" charset="0"/>
                  </a:rPr>
                  <a:t> is a static condition in which no changes occur in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macroscopic </a:t>
                </a:r>
                <a:r>
                  <a:rPr lang="en-US" cap="none" dirty="0">
                    <a:latin typeface="Cambria" panose="02040503050406030204" pitchFamily="18" charset="0"/>
                  </a:rPr>
                  <a:t>properties of a system with time.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				Temperature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An isolated system				Pressure	             remains fixed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				Phase composition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Types of equilibrium </a:t>
                </a: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Mechanical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000" cap="none" dirty="0">
                  <a:latin typeface="Cambria" panose="02040503050406030204" pitchFamily="18" charset="0"/>
                </a:endParaRP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Thermal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i.e. no heat flow.</a:t>
                </a: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Material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i.e. no flow of matter.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Diffusion 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Phase change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Chemical reaction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16279E-DBB1-4FEF-88ED-714C1A51D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38470"/>
                <a:ext cx="10363826" cy="4452729"/>
              </a:xfrm>
              <a:blipFill>
                <a:blip r:embed="rId2"/>
                <a:stretch>
                  <a:fillRect l="-529" t="-822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8AB06C-28A2-41D8-A72F-5BADF1FA6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601164"/>
              </p:ext>
            </p:extLst>
          </p:nvPr>
        </p:nvGraphicFramePr>
        <p:xfrm>
          <a:off x="2488732" y="1338470"/>
          <a:ext cx="3865217" cy="233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6E8BC9-0915-480E-B598-2FA1B9A71ED8}"/>
              </a:ext>
            </a:extLst>
          </p:cNvPr>
          <p:cNvCxnSpPr/>
          <p:nvPr/>
        </p:nvCxnSpPr>
        <p:spPr>
          <a:xfrm>
            <a:off x="5618922" y="2173357"/>
            <a:ext cx="67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70D60A-68E8-434E-9768-CCA5A83AC883}"/>
              </a:ext>
            </a:extLst>
          </p:cNvPr>
          <p:cNvCxnSpPr/>
          <p:nvPr/>
        </p:nvCxnSpPr>
        <p:spPr>
          <a:xfrm>
            <a:off x="5605670" y="2478157"/>
            <a:ext cx="68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C14879-4B4F-4C3A-8FF9-92DF899FD280}"/>
              </a:ext>
            </a:extLst>
          </p:cNvPr>
          <p:cNvCxnSpPr>
            <a:cxnSpLocks/>
          </p:cNvCxnSpPr>
          <p:nvPr/>
        </p:nvCxnSpPr>
        <p:spPr>
          <a:xfrm>
            <a:off x="5605670" y="2787291"/>
            <a:ext cx="67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8530B03-2B62-4160-AF44-B3A4640771A7}"/>
              </a:ext>
            </a:extLst>
          </p:cNvPr>
          <p:cNvSpPr/>
          <p:nvPr/>
        </p:nvSpPr>
        <p:spPr>
          <a:xfrm>
            <a:off x="8643496" y="2067340"/>
            <a:ext cx="344556" cy="759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617B95-C6D4-4F79-A5B6-6D3730875B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148" y="1338470"/>
                <a:ext cx="10363826" cy="4452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cap="none" dirty="0">
                    <a:latin typeface="Cambria" panose="02040503050406030204" pitchFamily="18" charset="0"/>
                  </a:rPr>
                  <a:t>Equilibrium</a:t>
                </a:r>
                <a:r>
                  <a:rPr lang="en-US" cap="none" dirty="0">
                    <a:latin typeface="Cambria" panose="02040503050406030204" pitchFamily="18" charset="0"/>
                  </a:rPr>
                  <a:t> is a static condition in which no changes occur in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macroscopic </a:t>
                </a:r>
                <a:r>
                  <a:rPr lang="en-US" cap="none" dirty="0">
                    <a:latin typeface="Cambria" panose="02040503050406030204" pitchFamily="18" charset="0"/>
                  </a:rPr>
                  <a:t>properties of a system with time.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				Temperature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An isolated system				Pressure	             remains fixed</a:t>
                </a:r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				Phase composition </a:t>
                </a:r>
              </a:p>
              <a:p>
                <a:pPr marL="0" indent="0" algn="just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US" cap="none" dirty="0">
                    <a:latin typeface="Cambria" panose="02040503050406030204" pitchFamily="18" charset="0"/>
                  </a:rPr>
                  <a:t>Types of equilibrium </a:t>
                </a: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Mechanical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n-US" sz="2000" cap="none" dirty="0">
                  <a:latin typeface="Cambria" panose="02040503050406030204" pitchFamily="18" charset="0"/>
                </a:endParaRP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Thermal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 cap="none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i.e. no heat flow.</a:t>
                </a:r>
              </a:p>
              <a:p>
                <a:pPr lvl="1" algn="just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000" cap="none" dirty="0">
                    <a:latin typeface="Cambria" panose="02040503050406030204" pitchFamily="18" charset="0"/>
                  </a:rPr>
                  <a:t>Material equilibrium –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en-US" sz="200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cap="none" dirty="0">
                    <a:latin typeface="Cambria" panose="02040503050406030204" pitchFamily="18" charset="0"/>
                  </a:rPr>
                  <a:t> i.e. no flow of matter.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Diffusion 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Phase change</a:t>
                </a:r>
              </a:p>
              <a:p>
                <a:pPr lvl="2" algn="just">
                  <a:spcBef>
                    <a:spcPts val="0"/>
                  </a:spcBef>
                  <a:buFont typeface="Courier New" panose="02070309020205020404" pitchFamily="49" charset="0"/>
                  <a:buChar char="o"/>
                </a:pPr>
                <a:r>
                  <a:rPr lang="en-US" sz="1800" cap="none" dirty="0">
                    <a:latin typeface="Cambria" panose="02040503050406030204" pitchFamily="18" charset="0"/>
                  </a:rPr>
                  <a:t>Chemical reaction 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617B95-C6D4-4F79-A5B6-6D3730875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8" y="1338470"/>
                <a:ext cx="10363826" cy="4452729"/>
              </a:xfrm>
              <a:prstGeom prst="rect">
                <a:avLst/>
              </a:prstGeom>
              <a:blipFill>
                <a:blip r:embed="rId8"/>
                <a:stretch>
                  <a:fillRect l="-529" t="-822" r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75ECB8-2D64-4A36-AA51-0D6D22439FFE}"/>
              </a:ext>
            </a:extLst>
          </p:cNvPr>
          <p:cNvCxnSpPr/>
          <p:nvPr/>
        </p:nvCxnSpPr>
        <p:spPr>
          <a:xfrm>
            <a:off x="5618296" y="2173357"/>
            <a:ext cx="67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F71CC9-F686-42AD-B369-297F9885F545}"/>
              </a:ext>
            </a:extLst>
          </p:cNvPr>
          <p:cNvCxnSpPr/>
          <p:nvPr/>
        </p:nvCxnSpPr>
        <p:spPr>
          <a:xfrm>
            <a:off x="5605044" y="2478157"/>
            <a:ext cx="688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4F7225-587B-4643-B43C-FB5A98919568}"/>
              </a:ext>
            </a:extLst>
          </p:cNvPr>
          <p:cNvCxnSpPr>
            <a:cxnSpLocks/>
          </p:cNvCxnSpPr>
          <p:nvPr/>
        </p:nvCxnSpPr>
        <p:spPr>
          <a:xfrm>
            <a:off x="5605044" y="2787291"/>
            <a:ext cx="675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04A8E27-AF89-4464-B624-5BC93A18DC59}"/>
              </a:ext>
            </a:extLst>
          </p:cNvPr>
          <p:cNvSpPr/>
          <p:nvPr/>
        </p:nvSpPr>
        <p:spPr>
          <a:xfrm>
            <a:off x="8642870" y="2067340"/>
            <a:ext cx="344556" cy="759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90D5-61AF-4C3D-BA87-E5E725DE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131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Example 3.4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510EA-1D46-402D-B57D-F6597A3DD14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49830"/>
                <a:ext cx="10973426" cy="4862284"/>
              </a:xfrm>
            </p:spPr>
            <p:txBody>
              <a:bodyPr/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Assuming Raoult's law to apply to the system Acetone(1), Acetonitrile(2) and Methyl acetate(3). Find T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cap="none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at given P=80kPa,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=0.3,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 Table 10.2 lists parameter values for the Antoine equation.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                                                                                        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Given: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latin typeface="Cambria" panose="02040503050406030204" pitchFamily="18" charset="0"/>
                  </a:rPr>
                  <a:t>P=80kPa,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=0.3,</m:t>
                    </m:r>
                  </m:oMath>
                </a14:m>
                <a:endParaRPr lang="en-US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cap="none" dirty="0"/>
                  <a:t>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cap="none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.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 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r>
                  <a:rPr lang="en-US" cap="none" dirty="0"/>
                  <a:t>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cap="none" smtClean="0">
                        <a:latin typeface="Cambria Math" panose="02040503050406030204" pitchFamily="18" charset="0"/>
                      </a:rPr>
                      <m:t>14.3916, 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=2795.82, </m:t>
                    </m:r>
                    <m:sSub>
                      <m:sSub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=−43.15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14.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7258,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3271.24</m:t>
                      </m:r>
                      <m:r>
                        <a:rPr lang="en-US" i="1" cap="none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37.30</m:t>
                      </m:r>
                    </m:oMath>
                  </m:oMathPara>
                </a14:m>
                <a:endParaRPr lang="en-US" b="0" cap="none" dirty="0">
                  <a:latin typeface="Cambria" panose="02040503050406030204" pitchFamily="18" charset="0"/>
                </a:endParaRPr>
              </a:p>
              <a:p>
                <a:pPr marL="0" indent="0" algn="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14.</m:t>
                      </m:r>
                      <m:r>
                        <a:rPr lang="en-US" b="0" i="0" cap="none" smtClean="0">
                          <a:latin typeface="Cambria Math" panose="02040503050406030204" pitchFamily="18" charset="0"/>
                        </a:rPr>
                        <m:t>4015</m:t>
                      </m:r>
                      <m:r>
                        <a:rPr lang="en-US" cap="none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=27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39.17</m:t>
                      </m:r>
                      <m:r>
                        <a:rPr lang="en-US" i="1" cap="none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cap="non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cap="none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cap="none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cap="non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cap="none" smtClean="0">
                          <a:latin typeface="Cambria Math" panose="02040503050406030204" pitchFamily="18" charset="0"/>
                        </a:rPr>
                        <m:t>50.03</m:t>
                      </m:r>
                    </m:oMath>
                  </m:oMathPara>
                </a14:m>
                <a:endParaRPr lang="en-US" b="0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                                         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Required:</a:t>
                </a:r>
                <a:r>
                  <a:rPr lang="en-US" cap="none" dirty="0">
                    <a:latin typeface="Cambria" panose="02040503050406030204" pitchFamily="18" charset="0"/>
                  </a:rPr>
                  <a:t> T and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b="1" i="1" cap="none" dirty="0">
                    <a:latin typeface="Cambria" panose="02040503050406030204" pitchFamily="18" charset="0"/>
                  </a:rPr>
                  <a:t>                                              </a:t>
                </a:r>
                <a:r>
                  <a:rPr lang="en-US" b="1" i="1" u="sng" cap="none" dirty="0">
                    <a:latin typeface="Cambria" panose="02040503050406030204" pitchFamily="18" charset="0"/>
                  </a:rPr>
                  <a:t>Solution:</a:t>
                </a:r>
                <a:r>
                  <a:rPr lang="en-US" cap="none" dirty="0">
                    <a:latin typeface="Cambria" panose="02040503050406030204" pitchFamily="18" charset="0"/>
                  </a:rPr>
                  <a:t> Algorism 1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         </a:t>
                </a:r>
                <a:r>
                  <a:rPr lang="en-US" b="1" cap="none" dirty="0">
                    <a:latin typeface="Cambria" panose="02040503050406030204" pitchFamily="18" charset="0"/>
                  </a:rPr>
                  <a:t>T= </a:t>
                </a:r>
                <a:r>
                  <a:rPr lang="en-US" b="1" u="sng" cap="none" dirty="0">
                    <a:latin typeface="Cambria" panose="02040503050406030204" pitchFamily="18" charset="0"/>
                  </a:rPr>
                  <a:t>332.77K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b="1" cap="none" dirty="0"/>
                  <a:t>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𝟒𝟑</m:t>
                    </m:r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cap="none" smtClean="0"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en-US" b="1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510EA-1D46-402D-B57D-F6597A3DD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49830"/>
                <a:ext cx="10973426" cy="4862284"/>
              </a:xfrm>
              <a:blipFill>
                <a:blip r:embed="rId2"/>
                <a:stretch>
                  <a:fillRect l="-500" t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86A4F1-B595-426D-87B2-31ACE334D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0270" y="3192827"/>
            <a:ext cx="4610100" cy="352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BB8670-17FF-4D0C-85DE-8611380344C6}"/>
                  </a:ext>
                </a:extLst>
              </p:cNvPr>
              <p:cNvSpPr/>
              <p:nvPr/>
            </p:nvSpPr>
            <p:spPr>
              <a:xfrm>
                <a:off x="2219737" y="2528997"/>
                <a:ext cx="2531165" cy="59634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𝑠𝑎𝑡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BB8670-17FF-4D0C-85DE-861138034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37" y="2528997"/>
                <a:ext cx="2531165" cy="596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A8E6-1D37-49E1-BFBD-04183989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0548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VLE by modified </a:t>
            </a:r>
            <a:r>
              <a:rPr lang="en-US" sz="3200" b="1" dirty="0" err="1"/>
              <a:t>raoult’s</a:t>
            </a:r>
            <a:r>
              <a:rPr lang="en-US" sz="3200" b="1" dirty="0"/>
              <a:t>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E7C8E-83FF-43B5-A57D-E91033B973B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24000"/>
                <a:ext cx="10363826" cy="4267199"/>
              </a:xfrm>
            </p:spPr>
            <p:txBody>
              <a:bodyPr/>
              <a:lstStyle/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For </a:t>
                </a:r>
                <a:r>
                  <a:rPr lang="en-US" b="1" cap="none" dirty="0">
                    <a:latin typeface="Cambria" panose="02040503050406030204" pitchFamily="18" charset="0"/>
                  </a:rPr>
                  <a:t>low to moderate pressures </a:t>
                </a:r>
                <a:r>
                  <a:rPr lang="en-US" cap="none" dirty="0">
                    <a:latin typeface="Cambria" panose="02040503050406030204" pitchFamily="18" charset="0"/>
                  </a:rPr>
                  <a:t>a much more realistic equation for VLE results when the second major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Raoult's</a:t>
                </a:r>
                <a:r>
                  <a:rPr lang="en-US" cap="none" dirty="0">
                    <a:latin typeface="Cambria" panose="02040503050406030204" pitchFamily="18" charset="0"/>
                  </a:rPr>
                  <a:t>-law assumptions abandoned, and account is taken of deviations from solution ideality in the liquid phase by a factor inserted into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Raoult's</a:t>
                </a:r>
                <a:r>
                  <a:rPr lang="en-US" cap="none" dirty="0">
                    <a:latin typeface="Cambria" panose="02040503050406030204" pitchFamily="18" charset="0"/>
                  </a:rPr>
                  <a:t> law, modified to read:</a:t>
                </a:r>
                <a:br>
                  <a:rPr lang="en-US" cap="none" dirty="0">
                    <a:latin typeface="Cambria" panose="02040503050406030204" pitchFamily="18" charset="0"/>
                  </a:rPr>
                </a:b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					    …………………....(21)</a:t>
                </a:r>
              </a:p>
              <a:p>
                <a:pPr algn="just"/>
                <a:r>
                  <a:rPr lang="en-US" cap="none" dirty="0">
                    <a:latin typeface="Cambria" panose="02040503050406030204" pitchFamily="18" charset="0"/>
                  </a:rPr>
                  <a:t>The factor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is called an </a:t>
                </a:r>
                <a:r>
                  <a:rPr lang="en-US" b="1" cap="none" dirty="0">
                    <a:latin typeface="Cambria" panose="02040503050406030204" pitchFamily="18" charset="0"/>
                  </a:rPr>
                  <a:t>activity coefficient </a:t>
                </a:r>
                <a:r>
                  <a:rPr lang="en-US" cap="none" dirty="0">
                    <a:latin typeface="Cambria" panose="02040503050406030204" pitchFamily="18" charset="0"/>
                  </a:rPr>
                  <a:t>which are functions of temperature and liquid-phase composition.</a:t>
                </a:r>
              </a:p>
              <a:p>
                <a:pPr algn="just"/>
                <a:r>
                  <a:rPr lang="en-US" b="1" cap="none" dirty="0">
                    <a:latin typeface="Cambria" panose="02040503050406030204" pitchFamily="18" charset="0"/>
                  </a:rPr>
                  <a:t>Example 10.3 (J. M. Smith page 336)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CE7C8E-83FF-43B5-A57D-E91033B97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24000"/>
                <a:ext cx="10363826" cy="4267199"/>
              </a:xfrm>
              <a:blipFill>
                <a:blip r:embed="rId2"/>
                <a:stretch>
                  <a:fillRect l="-529" t="-143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9210F5-3809-48E4-8951-E8D994A4F36C}"/>
                  </a:ext>
                </a:extLst>
              </p:cNvPr>
              <p:cNvSpPr/>
              <p:nvPr/>
            </p:nvSpPr>
            <p:spPr>
              <a:xfrm>
                <a:off x="3670852" y="3034747"/>
                <a:ext cx="1961321" cy="5300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9210F5-3809-48E4-8951-E8D994A4F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852" y="3034747"/>
                <a:ext cx="1961321" cy="530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51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81EB-14BC-4DDA-BB0C-FF5C4A3B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897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Flash calculation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D12E-FBE1-4F77-9315-098BCBC3C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97496"/>
            <a:ext cx="10363826" cy="4982817"/>
          </a:xfrm>
        </p:spPr>
        <p:txBody>
          <a:bodyPr/>
          <a:lstStyle/>
          <a:p>
            <a:pPr algn="just"/>
            <a:r>
              <a:rPr lang="en-US" cap="none" dirty="0">
                <a:latin typeface="Cambria" panose="02040503050406030204" pitchFamily="18" charset="0"/>
              </a:rPr>
              <a:t>An important application of VLE is </a:t>
            </a:r>
            <a:r>
              <a:rPr lang="en-US" b="1" cap="none" dirty="0">
                <a:latin typeface="Cambria" panose="02040503050406030204" pitchFamily="18" charset="0"/>
              </a:rPr>
              <a:t>flash calculation</a:t>
            </a:r>
            <a:r>
              <a:rPr lang="en-US" cap="none" dirty="0">
                <a:latin typeface="Cambria" panose="02040503050406030204" pitchFamily="18" charset="0"/>
              </a:rPr>
              <a:t>. The name originates from the fact</a:t>
            </a:r>
            <a:br>
              <a:rPr lang="en-US" cap="none" dirty="0">
                <a:latin typeface="Cambria" panose="02040503050406030204" pitchFamily="18" charset="0"/>
              </a:rPr>
            </a:br>
            <a:r>
              <a:rPr lang="en-US" cap="none" dirty="0">
                <a:latin typeface="Cambria" panose="02040503050406030204" pitchFamily="18" charset="0"/>
              </a:rPr>
              <a:t>that a liquid at a pressure equal to or greater than its bubble point pressure </a:t>
            </a:r>
            <a:r>
              <a:rPr lang="en-US" b="1" cap="none" dirty="0">
                <a:latin typeface="Cambria" panose="02040503050406030204" pitchFamily="18" charset="0"/>
              </a:rPr>
              <a:t>"flashes“ </a:t>
            </a:r>
            <a:r>
              <a:rPr lang="en-US" cap="none" dirty="0">
                <a:latin typeface="Cambria" panose="02040503050406030204" pitchFamily="18" charset="0"/>
              </a:rPr>
              <a:t>or partially evaporates when the pressure is reduced, producing a two-phase system of vapor and liquid in equilibrium.</a:t>
            </a:r>
          </a:p>
          <a:p>
            <a:pPr marL="0" indent="0" algn="ctr">
              <a:buNone/>
            </a:pPr>
            <a:r>
              <a:rPr lang="en-US" cap="none" dirty="0">
                <a:latin typeface="Cambria" panose="02040503050406030204" pitchFamily="18" charset="0"/>
              </a:rPr>
              <a:t>                                                                          The overall and component material balances around                                                                                                                                    </a:t>
            </a:r>
          </a:p>
          <a:p>
            <a:pPr algn="ctr">
              <a:spcBef>
                <a:spcPts val="0"/>
              </a:spcBef>
            </a:pPr>
            <a:r>
              <a:rPr lang="en-US" cap="none" dirty="0">
                <a:latin typeface="Cambria" panose="02040503050406030204" pitchFamily="18" charset="0"/>
              </a:rPr>
              <a:t>                     the flash drum are given as:                                                                               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C03DFE-2FEA-48FC-813E-371D77FA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31" y="3154016"/>
            <a:ext cx="4104052" cy="3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09E59A-BCBC-44CE-8AA5-A45AA941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818" y="3988904"/>
            <a:ext cx="2105025" cy="7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6C991C7-5267-4B57-ACE2-D9BD4ACF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1596" y="3896138"/>
            <a:ext cx="1752600" cy="55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574774-AB5E-45B6-81EC-2163B1E3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1596" y="4615891"/>
            <a:ext cx="2362200" cy="5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D9E0B59-2904-44C6-8340-5AA00226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1596" y="5425096"/>
            <a:ext cx="3933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632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E3DD-D19A-43D4-AA9A-5FB2D063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6700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Gibbs Phase rule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579B9-663D-4231-8B48-05750C955B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5216"/>
            <a:ext cx="10363826" cy="4969567"/>
          </a:xfrm>
        </p:spPr>
        <p:txBody>
          <a:bodyPr>
            <a:normAutofit/>
          </a:bodyPr>
          <a:lstStyle/>
          <a:p>
            <a:pPr algn="just"/>
            <a:r>
              <a:rPr lang="en-US" b="1" cap="none" dirty="0">
                <a:latin typeface="Cambria" panose="02040503050406030204" pitchFamily="18" charset="0"/>
              </a:rPr>
              <a:t>Gibbs phase rule: </a:t>
            </a:r>
            <a:r>
              <a:rPr lang="en-US" cap="none" dirty="0">
                <a:latin typeface="Cambria" panose="02040503050406030204" pitchFamily="18" charset="0"/>
              </a:rPr>
              <a:t>specifies the minimum number of </a:t>
            </a:r>
            <a:r>
              <a:rPr lang="en-US" u="sng" cap="none" dirty="0">
                <a:latin typeface="Cambria" panose="02040503050406030204" pitchFamily="18" charset="0"/>
              </a:rPr>
              <a:t>independent variables</a:t>
            </a:r>
            <a:r>
              <a:rPr lang="en-US" cap="none" dirty="0">
                <a:latin typeface="Cambria" panose="02040503050406030204" pitchFamily="18" charset="0"/>
              </a:rPr>
              <a:t> needed to completely describe the system of interest and expressed in the form:</a:t>
            </a:r>
          </a:p>
          <a:p>
            <a:pPr marL="0" indent="0" algn="just">
              <a:buNone/>
            </a:pPr>
            <a:r>
              <a:rPr lang="en-US" cap="none" dirty="0">
                <a:latin typeface="Cambria" panose="02040503050406030204" pitchFamily="18" charset="0"/>
              </a:rPr>
              <a:t>						            		          T,P, concentration</a:t>
            </a:r>
          </a:p>
          <a:p>
            <a:r>
              <a:rPr lang="en-US" cap="none" dirty="0">
                <a:latin typeface="Cambria" panose="02040503050406030204" pitchFamily="18" charset="0"/>
              </a:rPr>
              <a:t>The number of independent intensive properties needed to fix the state of a system is called </a:t>
            </a:r>
            <a:r>
              <a:rPr lang="en-US" b="1" cap="none" dirty="0">
                <a:latin typeface="Cambria" panose="02040503050406030204" pitchFamily="18" charset="0"/>
              </a:rPr>
              <a:t>degrees of freedom (F)</a:t>
            </a:r>
            <a:r>
              <a:rPr lang="en-US" cap="none" dirty="0">
                <a:latin typeface="Cambria" panose="02040503050406030204" pitchFamily="18" charset="0"/>
              </a:rPr>
              <a:t>. </a:t>
            </a:r>
          </a:p>
          <a:p>
            <a:r>
              <a:rPr lang="en-US" b="1" cap="none" dirty="0">
                <a:latin typeface="Cambria" panose="02040503050406030204" pitchFamily="18" charset="0"/>
              </a:rPr>
              <a:t>Phase (P)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cap="none" dirty="0">
                <a:latin typeface="Cambria" panose="02040503050406030204" pitchFamily="18" charset="0"/>
              </a:rPr>
              <a:t>a distinct, homogeneous state of matter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cap="none" dirty="0">
                <a:latin typeface="Cambria" panose="02040503050406030204" pitchFamily="18" charset="0"/>
              </a:rPr>
              <a:t>Can be a mixture of components that cannot be distinguished from one another.</a:t>
            </a:r>
          </a:p>
          <a:p>
            <a:r>
              <a:rPr lang="en-US" b="1" cap="none" dirty="0">
                <a:latin typeface="Cambria" panose="02040503050406030204" pitchFamily="18" charset="0"/>
              </a:rPr>
              <a:t>Component – </a:t>
            </a:r>
            <a:r>
              <a:rPr lang="en-US" cap="none" dirty="0">
                <a:latin typeface="Cambria" panose="02040503050406030204" pitchFamily="18" charset="0"/>
              </a:rPr>
              <a:t>an independently variable constituents of mixture.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cap="none" dirty="0">
                <a:latin typeface="Cambria" panose="02040503050406030204" pitchFamily="18" charset="0"/>
              </a:rPr>
              <a:t>				</a:t>
            </a:r>
            <a:r>
              <a:rPr lang="en-US" sz="1800" cap="none" dirty="0">
                <a:latin typeface="Cambria" panose="02040503050406030204" pitchFamily="18" charset="0"/>
              </a:rPr>
              <a:t>where f is number of formulas,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cap="none" dirty="0">
                <a:latin typeface="Cambria" panose="02040503050406030204" pitchFamily="18" charset="0"/>
              </a:rPr>
              <a:t>                                                                                     e is number of chemical equilibrium equation,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cap="none" dirty="0">
                <a:latin typeface="Cambria" panose="02040503050406030204" pitchFamily="18" charset="0"/>
              </a:rPr>
              <a:t>                                                                                     </a:t>
            </a:r>
            <a:r>
              <a:rPr lang="en-US" sz="1800" cap="none" dirty="0" err="1">
                <a:latin typeface="Cambria" panose="02040503050406030204" pitchFamily="18" charset="0"/>
              </a:rPr>
              <a:t>i</a:t>
            </a:r>
            <a:r>
              <a:rPr lang="en-US" sz="1800" cap="none" dirty="0">
                <a:latin typeface="Cambria" panose="02040503050406030204" pitchFamily="18" charset="0"/>
              </a:rPr>
              <a:t> is number of  initial condition.</a:t>
            </a:r>
          </a:p>
          <a:p>
            <a:pPr marL="0" indent="0" algn="just">
              <a:buNone/>
            </a:pPr>
            <a:endParaRPr lang="en-US" cap="none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5E75F2-EE15-47E9-9C59-5FB2C23D6715}"/>
                  </a:ext>
                </a:extLst>
              </p:cNvPr>
              <p:cNvSpPr/>
              <p:nvPr/>
            </p:nvSpPr>
            <p:spPr>
              <a:xfrm>
                <a:off x="4280452" y="2226364"/>
                <a:ext cx="1961322" cy="4373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5E75F2-EE15-47E9-9C59-5FB2C23D6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52" y="2226364"/>
                <a:ext cx="1961322" cy="437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40FCFA-1106-4F4D-95C5-C1AC0E10F90E}"/>
                  </a:ext>
                </a:extLst>
              </p:cNvPr>
              <p:cNvSpPr/>
              <p:nvPr/>
            </p:nvSpPr>
            <p:spPr>
              <a:xfrm>
                <a:off x="2650434" y="5274367"/>
                <a:ext cx="1828800" cy="4505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40FCFA-1106-4F4D-95C5-C1AC0E10F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4" y="5274367"/>
                <a:ext cx="1828800" cy="450572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315C6E-D3DE-4D33-A107-A97D5BBE9486}"/>
              </a:ext>
            </a:extLst>
          </p:cNvPr>
          <p:cNvCxnSpPr>
            <a:cxnSpLocks/>
          </p:cNvCxnSpPr>
          <p:nvPr/>
        </p:nvCxnSpPr>
        <p:spPr>
          <a:xfrm>
            <a:off x="8800069" y="1709530"/>
            <a:ext cx="860766" cy="51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3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5384-0D3D-4F88-B6BE-204F7189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96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Gibbs Phase rule cond...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B1D52-F892-4A7B-B368-D2CB9F2EAB4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391478"/>
                <a:ext cx="10363826" cy="4399721"/>
              </a:xfrm>
            </p:spPr>
            <p:txBody>
              <a:bodyPr/>
              <a:lstStyle/>
              <a:p>
                <a:r>
                  <a:rPr lang="en-US" b="1" cap="none" dirty="0">
                    <a:latin typeface="Cambria" panose="02040503050406030204" pitchFamily="18" charset="0"/>
                  </a:rPr>
                  <a:t>Example 3.1: </a:t>
                </a:r>
                <a:r>
                  <a:rPr lang="en-US" cap="none" dirty="0">
                    <a:latin typeface="Cambria" panose="02040503050406030204" pitchFamily="18" charset="0"/>
                  </a:rPr>
                  <a:t>Calculate degree of freedom or variance of each system.</a:t>
                </a:r>
              </a:p>
              <a:p>
                <a:pPr lvl="1" indent="-457200" fontAlgn="t">
                  <a:spcBef>
                    <a:spcPts val="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indent="-457200" fontAlgn="t">
                  <a:spcBef>
                    <a:spcPts val="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𝑎𝑞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@ 20ºC</a:t>
                </a:r>
                <a:endParaRPr lang="en-US" dirty="0">
                  <a:latin typeface="Arial" panose="020B0604020202020204" pitchFamily="34" charset="0"/>
                </a:endParaRPr>
              </a:p>
              <a:p>
                <a:pPr lvl="1" indent="-457200" fontAlgn="t">
                  <a:spcBef>
                    <a:spcPts val="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𝐻𝐶𝑙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 indent="-457200" fontAlgn="t">
                  <a:spcBef>
                    <a:spcPts val="0"/>
                  </a:spcBef>
                  <a:buFont typeface="+mj-lt"/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en-US" cap="none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</a:t>
                </a:r>
                <a:r>
                  <a:rPr lang="en-US" cap="none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in</a:t>
                </a:r>
                <a:r>
                  <a:rPr lang="en-US" dirty="0">
                    <a:solidFill>
                      <a:srgbClr val="000000"/>
                    </a:solidFill>
                    <a:latin typeface="Tw Cen MT" panose="020B06020201040206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𝐶𝐶𝑙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DB1D52-F892-4A7B-B368-D2CB9F2EAB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391478"/>
                <a:ext cx="10363826" cy="4399721"/>
              </a:xfrm>
              <a:blipFill>
                <a:blip r:embed="rId2"/>
                <a:stretch>
                  <a:fillRect l="-529"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F27C24-B85E-4791-90FF-B058F4095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681571"/>
                  </p:ext>
                </p:extLst>
              </p:nvPr>
            </p:nvGraphicFramePr>
            <p:xfrm>
              <a:off x="1284209" y="3417001"/>
              <a:ext cx="9144000" cy="257454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022452">
                      <a:extLst>
                        <a:ext uri="{9D8B030D-6E8A-4147-A177-3AD203B41FA5}">
                          <a16:colId xmlns:a16="http://schemas.microsoft.com/office/drawing/2014/main" val="4046882750"/>
                        </a:ext>
                      </a:extLst>
                    </a:gridCol>
                    <a:gridCol w="530087">
                      <a:extLst>
                        <a:ext uri="{9D8B030D-6E8A-4147-A177-3AD203B41FA5}">
                          <a16:colId xmlns:a16="http://schemas.microsoft.com/office/drawing/2014/main" val="3509386247"/>
                        </a:ext>
                      </a:extLst>
                    </a:gridCol>
                    <a:gridCol w="516835">
                      <a:extLst>
                        <a:ext uri="{9D8B030D-6E8A-4147-A177-3AD203B41FA5}">
                          <a16:colId xmlns:a16="http://schemas.microsoft.com/office/drawing/2014/main" val="3966313630"/>
                        </a:ext>
                      </a:extLst>
                    </a:gridCol>
                    <a:gridCol w="516835">
                      <a:extLst>
                        <a:ext uri="{9D8B030D-6E8A-4147-A177-3AD203B41FA5}">
                          <a16:colId xmlns:a16="http://schemas.microsoft.com/office/drawing/2014/main" val="3847456234"/>
                        </a:ext>
                      </a:extLst>
                    </a:gridCol>
                    <a:gridCol w="728869">
                      <a:extLst>
                        <a:ext uri="{9D8B030D-6E8A-4147-A177-3AD203B41FA5}">
                          <a16:colId xmlns:a16="http://schemas.microsoft.com/office/drawing/2014/main" val="4293855103"/>
                        </a:ext>
                      </a:extLst>
                    </a:gridCol>
                    <a:gridCol w="1084470">
                      <a:extLst>
                        <a:ext uri="{9D8B030D-6E8A-4147-A177-3AD203B41FA5}">
                          <a16:colId xmlns:a16="http://schemas.microsoft.com/office/drawing/2014/main" val="1119431090"/>
                        </a:ext>
                      </a:extLst>
                    </a:gridCol>
                    <a:gridCol w="1155443">
                      <a:extLst>
                        <a:ext uri="{9D8B030D-6E8A-4147-A177-3AD203B41FA5}">
                          <a16:colId xmlns:a16="http://schemas.microsoft.com/office/drawing/2014/main" val="1244228461"/>
                        </a:ext>
                      </a:extLst>
                    </a:gridCol>
                    <a:gridCol w="1589009">
                      <a:extLst>
                        <a:ext uri="{9D8B030D-6E8A-4147-A177-3AD203B41FA5}">
                          <a16:colId xmlns:a16="http://schemas.microsoft.com/office/drawing/2014/main" val="684979378"/>
                        </a:ext>
                      </a:extLst>
                    </a:gridCol>
                  </a:tblGrid>
                  <a:tr h="185420"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System </a:t>
                          </a:r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C=f-e-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F=2+C-F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Variance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3871086"/>
                      </a:ext>
                    </a:extLst>
                  </a:tr>
                  <a:tr h="1854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198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T, P</a:t>
                          </a:r>
                          <a:r>
                            <a:rPr lang="en-US" baseline="0" dirty="0"/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2139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𝑎𝑞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@ 20</a:t>
                          </a:r>
                          <a:r>
                            <a:rPr lang="en-US" baseline="0" dirty="0"/>
                            <a:t>ºC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478564"/>
                      </a:ext>
                    </a:extLst>
                  </a:tr>
                  <a:tr h="37714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𝑁𝐻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+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𝐻𝐶𝑙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T, 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232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   </a:t>
                          </a:r>
                          <a:r>
                            <a:rPr lang="en-US" baseline="0" dirty="0"/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in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𝐶𝐶𝑙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T, P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17414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2F27C24-B85E-4791-90FF-B058F4095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7681571"/>
                  </p:ext>
                </p:extLst>
              </p:nvPr>
            </p:nvGraphicFramePr>
            <p:xfrm>
              <a:off x="1284209" y="3417001"/>
              <a:ext cx="9144000" cy="257454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022452">
                      <a:extLst>
                        <a:ext uri="{9D8B030D-6E8A-4147-A177-3AD203B41FA5}">
                          <a16:colId xmlns:a16="http://schemas.microsoft.com/office/drawing/2014/main" val="4046882750"/>
                        </a:ext>
                      </a:extLst>
                    </a:gridCol>
                    <a:gridCol w="530087">
                      <a:extLst>
                        <a:ext uri="{9D8B030D-6E8A-4147-A177-3AD203B41FA5}">
                          <a16:colId xmlns:a16="http://schemas.microsoft.com/office/drawing/2014/main" val="3509386247"/>
                        </a:ext>
                      </a:extLst>
                    </a:gridCol>
                    <a:gridCol w="516835">
                      <a:extLst>
                        <a:ext uri="{9D8B030D-6E8A-4147-A177-3AD203B41FA5}">
                          <a16:colId xmlns:a16="http://schemas.microsoft.com/office/drawing/2014/main" val="3966313630"/>
                        </a:ext>
                      </a:extLst>
                    </a:gridCol>
                    <a:gridCol w="516835">
                      <a:extLst>
                        <a:ext uri="{9D8B030D-6E8A-4147-A177-3AD203B41FA5}">
                          <a16:colId xmlns:a16="http://schemas.microsoft.com/office/drawing/2014/main" val="3847456234"/>
                        </a:ext>
                      </a:extLst>
                    </a:gridCol>
                    <a:gridCol w="728869">
                      <a:extLst>
                        <a:ext uri="{9D8B030D-6E8A-4147-A177-3AD203B41FA5}">
                          <a16:colId xmlns:a16="http://schemas.microsoft.com/office/drawing/2014/main" val="4293855103"/>
                        </a:ext>
                      </a:extLst>
                    </a:gridCol>
                    <a:gridCol w="1084470">
                      <a:extLst>
                        <a:ext uri="{9D8B030D-6E8A-4147-A177-3AD203B41FA5}">
                          <a16:colId xmlns:a16="http://schemas.microsoft.com/office/drawing/2014/main" val="1119431090"/>
                        </a:ext>
                      </a:extLst>
                    </a:gridCol>
                    <a:gridCol w="1155443">
                      <a:extLst>
                        <a:ext uri="{9D8B030D-6E8A-4147-A177-3AD203B41FA5}">
                          <a16:colId xmlns:a16="http://schemas.microsoft.com/office/drawing/2014/main" val="1244228461"/>
                        </a:ext>
                      </a:extLst>
                    </a:gridCol>
                    <a:gridCol w="1589009">
                      <a:extLst>
                        <a:ext uri="{9D8B030D-6E8A-4147-A177-3AD203B41FA5}">
                          <a16:colId xmlns:a16="http://schemas.microsoft.com/office/drawing/2014/main" val="684979378"/>
                        </a:ext>
                      </a:extLst>
                    </a:gridCol>
                  </a:tblGrid>
                  <a:tr h="365760"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System </a:t>
                          </a:r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C=f-e-</a:t>
                          </a:r>
                          <a:r>
                            <a:rPr lang="en-US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F=2+C-F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Variance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3871086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</a:t>
                          </a:r>
                          <a:endParaRPr lang="en-US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5819862"/>
                      </a:ext>
                    </a:extLst>
                  </a:tr>
                  <a:tr h="392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193846" r="-203024" b="-3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479" t="-193846" r="-766" b="-38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2139235"/>
                      </a:ext>
                    </a:extLst>
                  </a:tr>
                  <a:tr h="6664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175229" r="-203024" b="-130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478564"/>
                      </a:ext>
                    </a:extLst>
                  </a:tr>
                  <a:tr h="392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461538" r="-203024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T, 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0232357"/>
                      </a:ext>
                    </a:extLst>
                  </a:tr>
                  <a:tr h="3921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570313" r="-203024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5479" t="-570313" r="-766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174143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E9D650-952E-4805-9B31-927E9181DB2A}"/>
              </a:ext>
            </a:extLst>
          </p:cNvPr>
          <p:cNvCxnSpPr>
            <a:cxnSpLocks/>
          </p:cNvCxnSpPr>
          <p:nvPr/>
        </p:nvCxnSpPr>
        <p:spPr>
          <a:xfrm>
            <a:off x="3167271" y="2319006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463F4C-55C9-4C69-B0ED-0765E8762554}"/>
              </a:ext>
            </a:extLst>
          </p:cNvPr>
          <p:cNvCxnSpPr>
            <a:cxnSpLocks/>
          </p:cNvCxnSpPr>
          <p:nvPr/>
        </p:nvCxnSpPr>
        <p:spPr>
          <a:xfrm>
            <a:off x="2504664" y="2683442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275CF6-FD38-4A3B-930C-9A9D7141EB50}"/>
              </a:ext>
            </a:extLst>
          </p:cNvPr>
          <p:cNvCxnSpPr>
            <a:cxnSpLocks/>
          </p:cNvCxnSpPr>
          <p:nvPr/>
        </p:nvCxnSpPr>
        <p:spPr>
          <a:xfrm>
            <a:off x="2796211" y="3047875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F8A4F4-2479-40A9-A4F0-FC120FB3A083}"/>
              </a:ext>
            </a:extLst>
          </p:cNvPr>
          <p:cNvCxnSpPr>
            <a:cxnSpLocks/>
          </p:cNvCxnSpPr>
          <p:nvPr/>
        </p:nvCxnSpPr>
        <p:spPr>
          <a:xfrm>
            <a:off x="2902231" y="4732587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004AA3-8646-4138-88E9-BCB10CADACDC}"/>
              </a:ext>
            </a:extLst>
          </p:cNvPr>
          <p:cNvCxnSpPr>
            <a:cxnSpLocks/>
          </p:cNvCxnSpPr>
          <p:nvPr/>
        </p:nvCxnSpPr>
        <p:spPr>
          <a:xfrm>
            <a:off x="2226368" y="5360380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1C396C-1E64-4803-B389-BFC6A38953AE}"/>
              </a:ext>
            </a:extLst>
          </p:cNvPr>
          <p:cNvCxnSpPr>
            <a:cxnSpLocks/>
          </p:cNvCxnSpPr>
          <p:nvPr/>
        </p:nvCxnSpPr>
        <p:spPr>
          <a:xfrm>
            <a:off x="2491413" y="5791199"/>
            <a:ext cx="2782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4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0C79-4A04-4F89-81C2-6820C872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2597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/>
              <a:t>Gibbs Phase rule for one-component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B0DB5C-78EF-4E58-B52F-E91BEF28EE6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052" y="1683027"/>
            <a:ext cx="4150361" cy="39756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EFE3-F865-4570-8A9A-8ED8EF0E042B}"/>
                  </a:ext>
                </a:extLst>
              </p:cNvPr>
              <p:cNvSpPr txBox="1"/>
              <p:nvPr/>
            </p:nvSpPr>
            <p:spPr>
              <a:xfrm>
                <a:off x="1232452" y="1789043"/>
                <a:ext cx="4863548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endParaRPr lang="en-US" sz="2000" b="1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F=2+C-P  but C=1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F=3-P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Areas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P=1, therefore, F=2 which are T and P.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Curves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P=2, therefore, F=1 which is T or P.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Intersection</a:t>
                </a:r>
                <a:r>
                  <a:rPr lang="en-US" sz="2000" b="1">
                    <a:latin typeface="Cambria" panose="02040503050406030204" pitchFamily="18" charset="0"/>
                    <a:ea typeface="Cambria Math" panose="02040503050406030204" pitchFamily="18" charset="0"/>
                  </a:rPr>
                  <a:t>/triple </a:t>
                </a: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point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P=3, therefore, F=0</a:t>
                </a:r>
                <a:r>
                  <a:rPr lang="en-US" sz="2000" b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endParaRPr lang="en-US" sz="2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CEFE3-F865-4570-8A9A-8ED8EF0E0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2" y="1789043"/>
                <a:ext cx="4863548" cy="4862870"/>
              </a:xfrm>
              <a:prstGeom prst="rect">
                <a:avLst/>
              </a:prstGeom>
              <a:blipFill>
                <a:blip r:embed="rId4"/>
                <a:stretch>
                  <a:fillRect l="-1253" t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649532-05FD-4414-BEEB-4BA3C3F36590}"/>
              </a:ext>
            </a:extLst>
          </p:cNvPr>
          <p:cNvCxnSpPr/>
          <p:nvPr/>
        </p:nvCxnSpPr>
        <p:spPr>
          <a:xfrm>
            <a:off x="2451652" y="3326296"/>
            <a:ext cx="4996070" cy="21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44BFD8-FE21-45D0-B5C4-E9A65BF758CA}"/>
              </a:ext>
            </a:extLst>
          </p:cNvPr>
          <p:cNvCxnSpPr>
            <a:cxnSpLocks/>
          </p:cNvCxnSpPr>
          <p:nvPr/>
        </p:nvCxnSpPr>
        <p:spPr>
          <a:xfrm flipV="1">
            <a:off x="2597426" y="3935896"/>
            <a:ext cx="5579165" cy="35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2E8E4F-8C4B-4F55-A834-C46BFAFAEA37}"/>
              </a:ext>
            </a:extLst>
          </p:cNvPr>
          <p:cNvCxnSpPr>
            <a:cxnSpLocks/>
          </p:cNvCxnSpPr>
          <p:nvPr/>
        </p:nvCxnSpPr>
        <p:spPr>
          <a:xfrm flipV="1">
            <a:off x="4691270" y="4293704"/>
            <a:ext cx="3578087" cy="662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72D8-0C31-4839-AC23-7C4DCC46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8862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/>
              <a:t>Criteria of equilibrium for a closed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9E327-A31A-4413-9904-2760345E390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87380"/>
                <a:ext cx="5106026" cy="4503820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For a closed system,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second law of thermodynamics</a:t>
                </a:r>
                <a:r>
                  <a:rPr lang="en-US" cap="none" dirty="0">
                    <a:latin typeface="Cambria" panose="02040503050406030204" pitchFamily="18" charset="0"/>
                  </a:rPr>
                  <a:t> states that: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 err="1">
                    <a:latin typeface="Cambria" panose="02040503050406030204" pitchFamily="18" charset="0"/>
                  </a:rPr>
                  <a:t>TdS</a:t>
                </a:r>
                <a:r>
                  <a:rPr lang="en-US" cap="none" dirty="0">
                    <a:latin typeface="Cambria" panose="02040503050406030204" pitchFamily="18" charset="0"/>
                  </a:rPr>
                  <a:t> −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dQ</a:t>
                </a:r>
                <a:r>
                  <a:rPr lang="en-US" cap="none" dirty="0">
                    <a:latin typeface="Cambria" panose="02040503050406030204" pitchFamily="18" charset="0"/>
                  </a:rPr>
                  <a:t> &gt; 0  ………..(1)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From the </a:t>
                </a:r>
                <a:r>
                  <a:rPr lang="en-US" b="1" cap="none" dirty="0">
                    <a:latin typeface="Cambria" panose="02040503050406030204" pitchFamily="18" charset="0"/>
                  </a:rPr>
                  <a:t>first law of thermodynamics: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 err="1">
                    <a:latin typeface="Cambria" panose="02040503050406030204" pitchFamily="18" charset="0"/>
                  </a:rPr>
                  <a:t>dU</a:t>
                </a:r>
                <a:r>
                  <a:rPr lang="en-US" cap="none" dirty="0">
                    <a:latin typeface="Cambria" panose="02040503050406030204" pitchFamily="18" charset="0"/>
                  </a:rPr>
                  <a:t> =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dQ</a:t>
                </a:r>
                <a:r>
                  <a:rPr lang="en-US" cap="none" dirty="0">
                    <a:latin typeface="Cambria" panose="02040503050406030204" pitchFamily="18" charset="0"/>
                  </a:rPr>
                  <a:t> −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PdV</a:t>
                </a:r>
                <a:r>
                  <a:rPr lang="en-US" cap="none" dirty="0">
                    <a:latin typeface="Cambria" panose="02040503050406030204" pitchFamily="18" charset="0"/>
                  </a:rPr>
                  <a:t>  .…….(2)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Elimination of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dQ</a:t>
                </a:r>
                <a:r>
                  <a:rPr lang="en-US" cap="none" dirty="0">
                    <a:latin typeface="Cambria" panose="02040503050406030204" pitchFamily="18" charset="0"/>
                  </a:rPr>
                  <a:t> between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eqns</a:t>
                </a:r>
                <a:r>
                  <a:rPr lang="en-US" cap="none" dirty="0">
                    <a:latin typeface="Cambria" panose="02040503050406030204" pitchFamily="18" charset="0"/>
                  </a:rPr>
                  <a:t> (1) and (2) leads to: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cap="none" dirty="0" err="1">
                    <a:latin typeface="Cambria" panose="02040503050406030204" pitchFamily="18" charset="0"/>
                  </a:rPr>
                  <a:t>TdS</a:t>
                </a:r>
                <a:r>
                  <a:rPr lang="en-US" cap="none" dirty="0">
                    <a:latin typeface="Cambria" panose="02040503050406030204" pitchFamily="18" charset="0"/>
                  </a:rPr>
                  <a:t> −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dU</a:t>
                </a:r>
                <a:r>
                  <a:rPr lang="en-US" cap="none" dirty="0">
                    <a:latin typeface="Cambria" panose="02040503050406030204" pitchFamily="18" charset="0"/>
                  </a:rPr>
                  <a:t> −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PdV</a:t>
                </a: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0 …….(3)</a:t>
                </a:r>
              </a:p>
              <a:p>
                <a:pPr marL="0" indent="0">
                  <a:buNone/>
                </a:pP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9E327-A31A-4413-9904-2760345E39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87380"/>
                <a:ext cx="5106026" cy="4503820"/>
              </a:xfrm>
              <a:blipFill>
                <a:blip r:embed="rId2"/>
                <a:stretch>
                  <a:fillRect l="-1074" t="-677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5471135-B63A-4C0A-83E8-D387B95A7560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1287380"/>
                <a:ext cx="5251174" cy="482187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For constant internal energy and volume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 cap="none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cap="none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𝑑𝑆</m:t>
                        </m:r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cap="none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 cap="none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≥0, When the system is at equilibrium, entropy reaches its maximum value. </a:t>
                </a:r>
                <a:endParaRPr lang="en-US" i="1" cap="none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1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    (</m:t>
                        </m:r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𝒅𝑺</m:t>
                        </m:r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cap="none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= 0, @equilibrium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cap="none" dirty="0">
                    <a:latin typeface="Cambria" panose="02040503050406030204" pitchFamily="18" charset="0"/>
                  </a:rPr>
                  <a:t>In differential form, Gibbs energy is given by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dG</a:t>
                </a:r>
                <a:r>
                  <a:rPr lang="en-US" cap="none" dirty="0">
                    <a:latin typeface="Cambria" panose="02040503050406030204" pitchFamily="18" charset="0"/>
                  </a:rPr>
                  <a:t> = d(H−TS) = d(U+PV−TS)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dG</a:t>
                </a:r>
                <a:r>
                  <a:rPr lang="en-US" cap="none" dirty="0">
                    <a:latin typeface="Cambria" panose="02040503050406030204" pitchFamily="18" charset="0"/>
                  </a:rPr>
                  <a:t>=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dU+PdV+VdP−TdS−SdT</a:t>
                </a:r>
                <a:r>
                  <a:rPr lang="en-US" cap="none" dirty="0">
                    <a:latin typeface="Cambria" panose="02040503050406030204" pitchFamily="18" charset="0"/>
                  </a:rPr>
                  <a:t>    ……… (4)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cap="none" dirty="0" err="1">
                    <a:latin typeface="Cambria" panose="02040503050406030204" pitchFamily="18" charset="0"/>
                  </a:rPr>
                  <a:t>dG</a:t>
                </a:r>
                <a:r>
                  <a:rPr lang="en-US" cap="none" dirty="0">
                    <a:latin typeface="Cambria" panose="02040503050406030204" pitchFamily="18" charset="0"/>
                  </a:rPr>
                  <a:t> + S dT − V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dP</a:t>
                </a:r>
                <a:r>
                  <a:rPr lang="en-US" cap="none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 0    ................   (5)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𝑑𝐺</m:t>
                        </m:r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cap="none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cap="none" dirty="0">
                    <a:latin typeface="Cambria" panose="02040503050406030204" pitchFamily="18" charset="0"/>
                  </a:rPr>
                  <a:t>≤ 0, When the system is at equilibrium, Gibbs energy reaches its minimum value.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cap="none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𝒅𝑮</m:t>
                        </m:r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cap="none" dirty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cap="none" dirty="0">
                    <a:latin typeface="Cambria" panose="02040503050406030204" pitchFamily="18" charset="0"/>
                  </a:rPr>
                  <a:t>= 0 , @equilibrium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5471135-B63A-4C0A-83E8-D387B95A75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1287380"/>
                <a:ext cx="5251174" cy="4821872"/>
              </a:xfrm>
              <a:blipFill>
                <a:blip r:embed="rId3"/>
                <a:stretch>
                  <a:fillRect l="-1278" t="-1264" b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DF36-E3CC-458E-9C2C-E4DE545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66944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200" b="1" dirty="0" err="1"/>
              <a:t>Clapeyron</a:t>
            </a:r>
            <a:r>
              <a:rPr lang="en-US" sz="3200" b="1" dirty="0"/>
              <a:t> and </a:t>
            </a:r>
            <a:r>
              <a:rPr lang="en-US" sz="3200" b="1" dirty="0" err="1"/>
              <a:t>Clapeyron-clausions</a:t>
            </a:r>
            <a:r>
              <a:rPr lang="en-US" sz="3200" b="1" dirty="0"/>
              <a:t>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A411D-DCE0-43B6-B02E-3BD87E87DD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285462"/>
                <a:ext cx="10809653" cy="5169929"/>
              </a:xfrm>
            </p:spPr>
            <p:txBody>
              <a:bodyPr/>
              <a:lstStyle/>
              <a:p>
                <a:pPr marL="365760" lvl="0" indent="-283464" algn="just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Font typeface="Wingdings 2"/>
                  <a:buChar char=""/>
                </a:pP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Clapeyron equation: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named after the French engineer and physicist E. </a:t>
                </a:r>
                <a:r>
                  <a:rPr lang="en-US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Clapeyron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(1799–1864), relates the 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enthalpy change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associated with a 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phase change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at constant 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T and P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(such as the enthalpy of vaporization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cap="none" dirty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cap="none" dirty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</a:rPr>
                          <m:t>fg</m:t>
                        </m:r>
                      </m:sub>
                    </m:sSub>
                  </m:oMath>
                </a14:m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) from knowledge of P, v, and T data alone.</a:t>
                </a:r>
              </a:p>
              <a:p>
                <a:pPr marL="365760" lvl="0" indent="-283464" algn="just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Font typeface="Wingdings 2"/>
                  <a:buChar char=""/>
                </a:pP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Clapeyron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Clausius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equation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is used to determine the variation of saturation pressure with temperature.</a:t>
                </a:r>
              </a:p>
              <a:p>
                <a:pPr marL="365760" lvl="0" indent="-283464" algn="just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Font typeface="Wingdings 2"/>
                  <a:buChar char=""/>
                </a:pP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We can derive C-C equation from 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Maxwell </a:t>
                </a: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eqn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and also from 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Gibbs function.</a:t>
                </a:r>
              </a:p>
              <a:p>
                <a:pPr marL="82296" lvl="0" indent="0" algn="just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cap="none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				        </a:t>
                </a: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Clapeyron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equation ……………..(6)</a:t>
                </a: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b="1" cap="none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cap="none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cap="none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r>
                  <a:rPr lang="en-US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					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Clapeyron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–</a:t>
                </a:r>
                <a:r>
                  <a:rPr lang="en-US" b="1" cap="none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Clausius</a:t>
                </a: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equation ……………….(7)</a:t>
                </a: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r>
                  <a:rPr lang="en-US" b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					</a:t>
                </a:r>
                <a:r>
                  <a:rPr lang="en-US" i="1" cap="none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  (for vapor phase transition)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A411D-DCE0-43B6-B02E-3BD87E87D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285462"/>
                <a:ext cx="10809653" cy="5169929"/>
              </a:xfrm>
              <a:blipFill>
                <a:blip r:embed="rId2"/>
                <a:stretch>
                  <a:fillRect t="-708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EAC147-2905-452F-8B83-5459556B3E04}"/>
                  </a:ext>
                </a:extLst>
              </p:cNvPr>
              <p:cNvSpPr/>
              <p:nvPr/>
            </p:nvSpPr>
            <p:spPr>
              <a:xfrm>
                <a:off x="2251880" y="3538329"/>
                <a:ext cx="2634018" cy="10372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BEAC147-2905-452F-8B83-5459556B3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80" y="3538329"/>
                <a:ext cx="2634018" cy="1037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F79CA0-2CD7-434C-BE75-A1B4301038E4}"/>
                  </a:ext>
                </a:extLst>
              </p:cNvPr>
              <p:cNvSpPr/>
              <p:nvPr/>
            </p:nvSpPr>
            <p:spPr>
              <a:xfrm>
                <a:off x="2251880" y="4949093"/>
                <a:ext cx="3248168" cy="11327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b="1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F79CA0-2CD7-434C-BE75-A1B430103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80" y="4949093"/>
                <a:ext cx="3248168" cy="1132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12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DA368-023F-401D-99A1-6763D5A5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342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err="1"/>
              <a:t>Clapeyron</a:t>
            </a:r>
            <a:r>
              <a:rPr lang="en-US" sz="3200" dirty="0"/>
              <a:t> Equation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BF4B8-A532-4E2D-A552-FDDCED4123B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41946"/>
                <a:ext cx="11096256" cy="537721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Consider the </a:t>
                </a:r>
                <a:r>
                  <a:rPr lang="en-US" sz="2900" b="1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third Maxwell relation</a:t>
                </a:r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,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260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600" b="0" i="1" cap="none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300" cap="none" dirty="0">
                  <a:solidFill>
                    <a:srgbClr val="231F2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During </a:t>
                </a:r>
                <a:r>
                  <a:rPr lang="en-US" sz="2900" b="1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a phase-change process</a:t>
                </a:r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, the pressure is the </a:t>
                </a:r>
                <a:r>
                  <a:rPr lang="en-US" sz="2900" b="1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saturation pressure</a:t>
                </a:r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, which depends on the temperature only and is independent of the specific volume. </a:t>
                </a:r>
                <a:r>
                  <a:rPr lang="en-US" sz="2900" cap="none" dirty="0">
                    <a:solidFill>
                      <a:srgbClr val="231F20"/>
                    </a:solidFill>
                    <a:latin typeface="Times-Roman"/>
                  </a:rPr>
                  <a:t>Therefore: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cap="none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i="1" cap="none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600" b="0" i="1" cap="none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 cap="none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600" b="0" i="1" cap="none" smtClean="0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sz="2300" cap="none" dirty="0">
                  <a:solidFill>
                    <a:srgbClr val="231F2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For an isothermal </a:t>
                </a:r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  <a:sym typeface="Symbol" panose="05050102010706020507" pitchFamily="18" charset="2"/>
                  </a:rPr>
                  <a:t>- </a:t>
                </a:r>
                <a:r>
                  <a:rPr lang="en-US" sz="2900" cap="none" dirty="0">
                    <a:solidFill>
                      <a:srgbClr val="231F20"/>
                    </a:solidFill>
                    <a:latin typeface="Cambria" panose="02040503050406030204" pitchFamily="18" charset="0"/>
                  </a:rPr>
                  <a:t>phase change process, the integration yields: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cap="none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sz="2600" i="1" cap="none">
                                      <a:solidFill>
                                        <a:srgbClr val="231F2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600" i="1" cap="none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2600" b="0" i="1" cap="none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sub>
                          </m:sSub>
                          <m: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sub>
                          </m:sSub>
                          <m: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</m:t>
                              </m:r>
                            </m:sub>
                          </m:sSub>
                        </m:den>
                      </m:f>
                      <m:r>
                        <a:rPr lang="en-US" sz="2600" b="0" i="1" cap="none" smtClean="0">
                          <a:solidFill>
                            <a:srgbClr val="231F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cap="none" smtClean="0">
                              <a:solidFill>
                                <a:srgbClr val="231F2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cap="none" smtClean="0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 cap="none">
                                  <a:solidFill>
                                    <a:srgbClr val="231F2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cap="none" dirty="0">
                  <a:solidFill>
                    <a:srgbClr val="231F20"/>
                  </a:solidFill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231F20"/>
                  </a:solidFill>
                  <a:latin typeface="Times-Roman"/>
                </a:endParaRPr>
              </a:p>
              <a:p>
                <a:pPr marL="0" indent="0">
                  <a:lnSpc>
                    <a:spcPct val="220000"/>
                  </a:lnSpc>
                  <a:buNone/>
                </a:pPr>
                <a:endParaRPr lang="en-US" dirty="0">
                  <a:solidFill>
                    <a:srgbClr val="231F20"/>
                  </a:solidFill>
                  <a:latin typeface="Times-Roman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600" b="1" cap="none" dirty="0">
                    <a:latin typeface="Cambria" panose="02040503050406030204" pitchFamily="18" charset="0"/>
                  </a:rPr>
                  <a:t>Read the derivation of </a:t>
                </a:r>
                <a:r>
                  <a:rPr lang="en-US" sz="2600" b="1" cap="none" dirty="0" err="1">
                    <a:latin typeface="Cambria" panose="02040503050406030204" pitchFamily="18" charset="0"/>
                  </a:rPr>
                  <a:t>Clapeyron</a:t>
                </a:r>
                <a:r>
                  <a:rPr lang="en-US" sz="2600" b="1" cap="none" dirty="0">
                    <a:latin typeface="Cambria" panose="02040503050406030204" pitchFamily="18" charset="0"/>
                  </a:rPr>
                  <a:t> equation from Gibbs function. (J. M. Smith page 207-208)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5BF4B8-A532-4E2D-A552-FDDCED4123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41946"/>
                <a:ext cx="11096256" cy="5377218"/>
              </a:xfrm>
              <a:blipFill>
                <a:blip r:embed="rId2"/>
                <a:stretch>
                  <a:fillRect l="-495"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2277A5-11D6-42EB-89E9-6B7B6D79EAC7}"/>
                  </a:ext>
                </a:extLst>
              </p:cNvPr>
              <p:cNvSpPr/>
              <p:nvPr/>
            </p:nvSpPr>
            <p:spPr>
              <a:xfrm>
                <a:off x="8693623" y="3930555"/>
                <a:ext cx="2825087" cy="20471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𝑇𝑑𝑆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𝑇𝑑𝑠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F2277A5-11D6-42EB-89E9-6B7B6D79E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623" y="3930555"/>
                <a:ext cx="2825087" cy="2047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1B9F97-9B49-45FF-BCFC-D57BC124BBCD}"/>
              </a:ext>
            </a:extLst>
          </p:cNvPr>
          <p:cNvCxnSpPr>
            <a:cxnSpLocks/>
          </p:cNvCxnSpPr>
          <p:nvPr/>
        </p:nvCxnSpPr>
        <p:spPr>
          <a:xfrm flipV="1">
            <a:off x="10446076" y="4107581"/>
            <a:ext cx="409432" cy="24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F8E953-5FC5-4ED2-A4E1-D538D614D59C}"/>
                  </a:ext>
                </a:extLst>
              </p:cNvPr>
              <p:cNvSpPr/>
              <p:nvPr/>
            </p:nvSpPr>
            <p:spPr>
              <a:xfrm>
                <a:off x="5513695" y="5199797"/>
                <a:ext cx="2265215" cy="7574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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F8E953-5FC5-4ED2-A4E1-D538D614D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95" y="5199797"/>
                <a:ext cx="2265215" cy="757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06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A70D-1EB7-47A4-951D-3297726A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0725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 err="1"/>
              <a:t>Clapeyron-clausions</a:t>
            </a:r>
            <a:r>
              <a:rPr lang="en-US" sz="3200" dirty="0"/>
              <a:t> Equation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3A16A-7E93-49D8-B67B-432602B3555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69242"/>
                <a:ext cx="10363826" cy="5336274"/>
              </a:xfrm>
            </p:spPr>
            <p:txBody>
              <a:bodyPr/>
              <a:lstStyle/>
              <a:p>
                <a:r>
                  <a:rPr lang="en-US" cap="none" dirty="0">
                    <a:latin typeface="Cambria" panose="02040503050406030204" pitchFamily="18" charset="0"/>
                  </a:rPr>
                  <a:t>The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Clapeyron</a:t>
                </a:r>
                <a:r>
                  <a:rPr lang="en-US" cap="none" dirty="0">
                    <a:latin typeface="Cambria" panose="02040503050406030204" pitchFamily="18" charset="0"/>
                  </a:rPr>
                  <a:t> equation can be simplified for </a:t>
                </a:r>
                <a:r>
                  <a:rPr lang="en-US" b="1" cap="none" dirty="0">
                    <a:latin typeface="Cambria" panose="02040503050406030204" pitchFamily="18" charset="0"/>
                  </a:rPr>
                  <a:t>liquid–vapor </a:t>
                </a:r>
                <a:r>
                  <a:rPr lang="en-US" cap="none" dirty="0">
                    <a:latin typeface="Cambria" panose="02040503050406030204" pitchFamily="18" charset="0"/>
                  </a:rPr>
                  <a:t>and </a:t>
                </a:r>
                <a:r>
                  <a:rPr lang="en-US" b="1" cap="none" dirty="0">
                    <a:latin typeface="Cambria" panose="02040503050406030204" pitchFamily="18" charset="0"/>
                  </a:rPr>
                  <a:t>solid–vapor </a:t>
                </a:r>
                <a:r>
                  <a:rPr lang="en-US" cap="none" dirty="0">
                    <a:latin typeface="Cambria" panose="02040503050406030204" pitchFamily="18" charset="0"/>
                  </a:rPr>
                  <a:t>phase changes by utilizing some approximations.</a:t>
                </a:r>
              </a:p>
              <a:p>
                <a:r>
                  <a:rPr lang="en-US" b="1" cap="none" dirty="0">
                    <a:latin typeface="Cambria" panose="02040503050406030204" pitchFamily="18" charset="0"/>
                  </a:rPr>
                  <a:t>Assumption: </a:t>
                </a:r>
                <a:r>
                  <a:rPr lang="en-US" cap="none" dirty="0">
                    <a:latin typeface="Cambria" panose="02040503050406030204" pitchFamily="18" charset="0"/>
                  </a:rPr>
                  <a:t>- 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Ideal gas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cap="none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cap="none" dirty="0">
                    <a:latin typeface="Cambria" panose="02040503050406030204" pitchFamily="18" charset="0"/>
                  </a:rPr>
                  <a:t>                               - </a:t>
                </a:r>
                <a:r>
                  <a:rPr lang="en-US" b="1" i="1" cap="none" dirty="0">
                    <a:latin typeface="Cambria" panose="02040503050406030204" pitchFamily="18" charset="0"/>
                  </a:rPr>
                  <a:t>At low pressures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r>
                  <a:rPr lang="en-US" cap="none" dirty="0">
                    <a:latin typeface="Cambria" panose="02040503050406030204" pitchFamily="18" charset="0"/>
                  </a:rPr>
                  <a:t>Substituting these approximations into </a:t>
                </a:r>
                <a:r>
                  <a:rPr lang="en-US" cap="none" dirty="0" err="1">
                    <a:latin typeface="Cambria" panose="02040503050406030204" pitchFamily="18" charset="0"/>
                  </a:rPr>
                  <a:t>Eqn</a:t>
                </a:r>
                <a:r>
                  <a:rPr lang="en-US" cap="none" dirty="0">
                    <a:latin typeface="Cambria" panose="02040503050406030204" pitchFamily="18" charset="0"/>
                  </a:rPr>
                  <a:t> (6), we find: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𝑑𝑃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cap="none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cap="none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3A16A-7E93-49D8-B67B-432602B35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69242"/>
                <a:ext cx="10363826" cy="5336274"/>
              </a:xfrm>
              <a:blipFill>
                <a:blip r:embed="rId2"/>
                <a:stretch>
                  <a:fillRect l="-529" t="-114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38625787-AEA9-4ABF-B7A0-C673B757BDB9}"/>
              </a:ext>
            </a:extLst>
          </p:cNvPr>
          <p:cNvSpPr/>
          <p:nvPr/>
        </p:nvSpPr>
        <p:spPr>
          <a:xfrm>
            <a:off x="6095687" y="2363336"/>
            <a:ext cx="204716" cy="77792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A9B33F-086F-4D8E-A83D-ED3D5224CC59}"/>
                  </a:ext>
                </a:extLst>
              </p:cNvPr>
              <p:cNvSpPr/>
              <p:nvPr/>
            </p:nvSpPr>
            <p:spPr>
              <a:xfrm>
                <a:off x="6400800" y="2363335"/>
                <a:ext cx="1705970" cy="7779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A9B33F-086F-4D8E-A83D-ED3D5224C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63335"/>
                <a:ext cx="1705970" cy="777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58876A-2A58-4D88-B448-A32762151313}"/>
                  </a:ext>
                </a:extLst>
              </p:cNvPr>
              <p:cNvSpPr/>
              <p:nvPr/>
            </p:nvSpPr>
            <p:spPr>
              <a:xfrm>
                <a:off x="7961193" y="4648843"/>
                <a:ext cx="3248168" cy="11327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82296" lvl="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  <a:buNone/>
                </a:pPr>
                <a:endParaRPr lang="en-US" b="1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58876A-2A58-4D88-B448-A32762151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193" y="4648843"/>
                <a:ext cx="3248168" cy="1132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647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2296</TotalTime>
  <Words>1801</Words>
  <Application>Microsoft Office PowerPoint</Application>
  <PresentationFormat>Widescreen</PresentationFormat>
  <Paragraphs>309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Cambria</vt:lpstr>
      <vt:lpstr>Cambria Math</vt:lpstr>
      <vt:lpstr>Courier New</vt:lpstr>
      <vt:lpstr>Times-Roman</vt:lpstr>
      <vt:lpstr>Tw Cen MT</vt:lpstr>
      <vt:lpstr>Wingdings</vt:lpstr>
      <vt:lpstr>Wingdings 2</vt:lpstr>
      <vt:lpstr>Droplet</vt:lpstr>
      <vt:lpstr>CHAPTER THREE Vapor/liquid equilibrium </vt:lpstr>
      <vt:lpstr>nature of equilibrium</vt:lpstr>
      <vt:lpstr>Gibbs Phase rule </vt:lpstr>
      <vt:lpstr>Gibbs Phase rule cond...</vt:lpstr>
      <vt:lpstr>Gibbs Phase rule for one-component systems</vt:lpstr>
      <vt:lpstr>Criteria of equilibrium for a closed system</vt:lpstr>
      <vt:lpstr>Clapeyron and Clapeyron-clausions Equation</vt:lpstr>
      <vt:lpstr>Clapeyron Equation derivation</vt:lpstr>
      <vt:lpstr>Clapeyron-clausions Equation derivation</vt:lpstr>
      <vt:lpstr>Example 3.2:</vt:lpstr>
      <vt:lpstr>Example 3.3: </vt:lpstr>
      <vt:lpstr>Simple models for vapor/liquid equilibrium</vt:lpstr>
      <vt:lpstr>Raoult’s law </vt:lpstr>
      <vt:lpstr>Dewpoint and Bubble point</vt:lpstr>
      <vt:lpstr>Dewpoint and Bubble point Calculations with Raoult's Law</vt:lpstr>
      <vt:lpstr>BUBL and dew point calculation</vt:lpstr>
      <vt:lpstr>BUBL and DEW p</vt:lpstr>
      <vt:lpstr>BUBL t calculation: </vt:lpstr>
      <vt:lpstr>Dew t calculation: </vt:lpstr>
      <vt:lpstr>Example 3.4</vt:lpstr>
      <vt:lpstr>VLE by modified raoult’s law</vt:lpstr>
      <vt:lpstr>Flash calculation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 PHASE EQUILIBRIUM</dc:title>
  <dc:creator>Leena</dc:creator>
  <cp:lastModifiedBy>Leena</cp:lastModifiedBy>
  <cp:revision>160</cp:revision>
  <dcterms:created xsi:type="dcterms:W3CDTF">2018-04-01T13:38:17Z</dcterms:created>
  <dcterms:modified xsi:type="dcterms:W3CDTF">2019-05-20T05:49:48Z</dcterms:modified>
</cp:coreProperties>
</file>