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71"/>
  </p:notesMasterIdLst>
  <p:sldIdLst>
    <p:sldId id="414" r:id="rId2"/>
    <p:sldId id="412" r:id="rId3"/>
    <p:sldId id="288" r:id="rId4"/>
    <p:sldId id="420" r:id="rId5"/>
    <p:sldId id="421" r:id="rId6"/>
    <p:sldId id="422" r:id="rId7"/>
    <p:sldId id="423" r:id="rId8"/>
    <p:sldId id="424" r:id="rId9"/>
    <p:sldId id="425" r:id="rId10"/>
    <p:sldId id="258" r:id="rId11"/>
    <p:sldId id="259" r:id="rId12"/>
    <p:sldId id="289" r:id="rId13"/>
    <p:sldId id="290" r:id="rId14"/>
    <p:sldId id="291" r:id="rId15"/>
    <p:sldId id="292" r:id="rId16"/>
    <p:sldId id="293" r:id="rId17"/>
    <p:sldId id="294" r:id="rId18"/>
    <p:sldId id="295" r:id="rId19"/>
    <p:sldId id="296" r:id="rId20"/>
    <p:sldId id="297" r:id="rId21"/>
    <p:sldId id="298" r:id="rId22"/>
    <p:sldId id="299" r:id="rId23"/>
    <p:sldId id="379" r:id="rId24"/>
    <p:sldId id="415" r:id="rId25"/>
    <p:sldId id="416" r:id="rId26"/>
    <p:sldId id="260" r:id="rId27"/>
    <p:sldId id="261" r:id="rId28"/>
    <p:sldId id="262" r:id="rId29"/>
    <p:sldId id="263" r:id="rId30"/>
    <p:sldId id="264" r:id="rId31"/>
    <p:sldId id="265" r:id="rId32"/>
    <p:sldId id="266" r:id="rId33"/>
    <p:sldId id="267" r:id="rId34"/>
    <p:sldId id="268" r:id="rId35"/>
    <p:sldId id="386" r:id="rId36"/>
    <p:sldId id="400" r:id="rId37"/>
    <p:sldId id="270" r:id="rId38"/>
    <p:sldId id="271" r:id="rId39"/>
    <p:sldId id="272" r:id="rId40"/>
    <p:sldId id="273" r:id="rId41"/>
    <p:sldId id="278" r:id="rId42"/>
    <p:sldId id="279" r:id="rId43"/>
    <p:sldId id="280" r:id="rId44"/>
    <p:sldId id="377" r:id="rId45"/>
    <p:sldId id="343" r:id="rId46"/>
    <p:sldId id="344" r:id="rId47"/>
    <p:sldId id="345" r:id="rId48"/>
    <p:sldId id="347" r:id="rId49"/>
    <p:sldId id="348" r:id="rId50"/>
    <p:sldId id="349" r:id="rId51"/>
    <p:sldId id="350" r:id="rId52"/>
    <p:sldId id="352" r:id="rId53"/>
    <p:sldId id="308" r:id="rId54"/>
    <p:sldId id="309" r:id="rId55"/>
    <p:sldId id="310" r:id="rId56"/>
    <p:sldId id="311" r:id="rId57"/>
    <p:sldId id="312" r:id="rId58"/>
    <p:sldId id="282" r:id="rId59"/>
    <p:sldId id="327" r:id="rId60"/>
    <p:sldId id="328" r:id="rId61"/>
    <p:sldId id="329" r:id="rId62"/>
    <p:sldId id="332" r:id="rId63"/>
    <p:sldId id="333" r:id="rId64"/>
    <p:sldId id="334" r:id="rId65"/>
    <p:sldId id="335" r:id="rId66"/>
    <p:sldId id="283" r:id="rId67"/>
    <p:sldId id="284" r:id="rId68"/>
    <p:sldId id="285" r:id="rId69"/>
    <p:sldId id="286"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1605AA-2DCE-4776-A489-C2067965FA1D}" type="datetimeFigureOut">
              <a:rPr lang="en-CA" smtClean="0"/>
              <a:pPr/>
              <a:t>2020-04-28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ABC87A-F561-4945-849F-2AB3A31E6278}" type="slidenum">
              <a:rPr lang="en-CA" smtClean="0"/>
              <a:pPr/>
              <a:t>‹#›</a:t>
            </a:fld>
            <a:endParaRPr lang="en-CA"/>
          </a:p>
        </p:txBody>
      </p:sp>
    </p:spTree>
    <p:extLst>
      <p:ext uri="{BB962C8B-B14F-4D97-AF65-F5344CB8AC3E}">
        <p14:creationId xmlns:p14="http://schemas.microsoft.com/office/powerpoint/2010/main" val="2561097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EABC87A-F561-4945-849F-2AB3A31E6278}" type="slidenum">
              <a:rPr lang="en-CA" smtClean="0"/>
              <a:pPr/>
              <a:t>13</a:t>
            </a:fld>
            <a:endParaRPr lang="en-CA"/>
          </a:p>
        </p:txBody>
      </p:sp>
    </p:spTree>
    <p:extLst>
      <p:ext uri="{BB962C8B-B14F-4D97-AF65-F5344CB8AC3E}">
        <p14:creationId xmlns:p14="http://schemas.microsoft.com/office/powerpoint/2010/main" val="4029097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EABC87A-F561-4945-849F-2AB3A31E6278}" type="slidenum">
              <a:rPr lang="en-CA" smtClean="0"/>
              <a:pPr/>
              <a:t>42</a:t>
            </a:fld>
            <a:endParaRPr lang="en-CA"/>
          </a:p>
        </p:txBody>
      </p:sp>
    </p:spTree>
    <p:extLst>
      <p:ext uri="{BB962C8B-B14F-4D97-AF65-F5344CB8AC3E}">
        <p14:creationId xmlns:p14="http://schemas.microsoft.com/office/powerpoint/2010/main" val="2175984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7FF3608-007C-483B-81DF-31AD62366E46}" type="datetimeFigureOut">
              <a:rPr lang="en-US" smtClean="0"/>
              <a:pPr/>
              <a:t>4/28/2020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F3C1F501-5280-4937-B9BC-ECCFA464B2F4}"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FF3608-007C-483B-81DF-31AD62366E46}"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1F501-5280-4937-B9BC-ECCFA464B2F4}"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FF3608-007C-483B-81DF-31AD62366E46}"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1F501-5280-4937-B9BC-ECCFA464B2F4}"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7FF3608-007C-483B-81DF-31AD62366E46}" type="datetimeFigureOut">
              <a:rPr lang="en-US" smtClean="0"/>
              <a:pPr/>
              <a:t>4/28/2020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F3C1F501-5280-4937-B9BC-ECCFA464B2F4}"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7FF3608-007C-483B-81DF-31AD62366E46}" type="datetimeFigureOut">
              <a:rPr lang="en-US" smtClean="0"/>
              <a:pPr/>
              <a:t>4/28/2020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F3C1F501-5280-4937-B9BC-ECCFA464B2F4}"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7FF3608-007C-483B-81DF-31AD62366E46}" type="datetimeFigureOut">
              <a:rPr lang="en-US" smtClean="0"/>
              <a:pPr/>
              <a:t>4/28/2020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F3C1F501-5280-4937-B9BC-ECCFA464B2F4}"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7FF3608-007C-483B-81DF-31AD62366E46}"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F3C1F501-5280-4937-B9BC-ECCFA464B2F4}"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7FF3608-007C-483B-81DF-31AD62366E46}" type="datetimeFigureOut">
              <a:rPr lang="en-US" smtClean="0"/>
              <a:pPr/>
              <a:t>4/28/2020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C1F501-5280-4937-B9BC-ECCFA464B2F4}"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FF3608-007C-483B-81DF-31AD62366E46}" type="datetimeFigureOut">
              <a:rPr lang="en-US" smtClean="0"/>
              <a:pPr/>
              <a:t>4/28/2020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C1F501-5280-4937-B9BC-ECCFA464B2F4}"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7FF3608-007C-483B-81DF-31AD62366E46}" type="datetimeFigureOut">
              <a:rPr lang="en-US" smtClean="0"/>
              <a:pPr/>
              <a:t>4/28/2020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C1F501-5280-4937-B9BC-ECCFA464B2F4}"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7FF3608-007C-483B-81DF-31AD62366E46}"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F3C1F501-5280-4937-B9BC-ECCFA464B2F4}"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med">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7FF3608-007C-483B-81DF-31AD62366E46}" type="datetimeFigureOut">
              <a:rPr lang="en-US" smtClean="0"/>
              <a:pPr/>
              <a:t>4/28/2020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C1F501-5280-4937-B9BC-ECCFA464B2F4}"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med">
    <p:zoom/>
  </p:transition>
  <p:timing>
    <p:tnLst>
      <p:par>
        <p:cTn id="1" dur="indefinite" restart="never" nodeType="tmRoot"/>
      </p:par>
    </p:tnLst>
  </p:timing>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a:buNone/>
            </a:pPr>
            <a:r>
              <a:rPr lang="en-CA" b="1" dirty="0" smtClean="0"/>
              <a:t>                            PART II</a:t>
            </a:r>
          </a:p>
          <a:p>
            <a:pPr>
              <a:buNone/>
            </a:pPr>
            <a:r>
              <a:rPr lang="en-CA" b="1" dirty="0" smtClean="0"/>
              <a:t>        Addis Ababa University, School of Social </a:t>
            </a:r>
          </a:p>
          <a:p>
            <a:pPr>
              <a:buNone/>
            </a:pPr>
            <a:r>
              <a:rPr lang="en-CA" b="1" dirty="0" smtClean="0"/>
              <a:t>                                 Work </a:t>
            </a:r>
          </a:p>
          <a:p>
            <a:pPr>
              <a:buNone/>
            </a:pPr>
            <a:r>
              <a:rPr lang="en-CA" b="1" dirty="0" smtClean="0"/>
              <a:t>    Project  </a:t>
            </a:r>
            <a:r>
              <a:rPr lang="en-CA" b="1" dirty="0" smtClean="0"/>
              <a:t>Design </a:t>
            </a:r>
            <a:r>
              <a:rPr lang="en-CA" b="1" dirty="0" smtClean="0"/>
              <a:t>and Management (BSSW-  </a:t>
            </a:r>
          </a:p>
          <a:p>
            <a:pPr>
              <a:buNone/>
            </a:pPr>
            <a:r>
              <a:rPr lang="en-CA" b="1" dirty="0" smtClean="0"/>
              <a:t>                                431).</a:t>
            </a:r>
          </a:p>
          <a:p>
            <a:pPr>
              <a:buNone/>
            </a:pPr>
            <a:r>
              <a:rPr lang="en-CA" b="1" dirty="0" smtClean="0"/>
              <a:t>                  </a:t>
            </a:r>
            <a:r>
              <a:rPr lang="en-CA" b="1" dirty="0" err="1" smtClean="0"/>
              <a:t>Tenagne</a:t>
            </a:r>
            <a:r>
              <a:rPr lang="en-CA" b="1" dirty="0" smtClean="0"/>
              <a:t>  </a:t>
            </a:r>
            <a:r>
              <a:rPr lang="en-CA" b="1" dirty="0" err="1" smtClean="0"/>
              <a:t>Alemu</a:t>
            </a:r>
            <a:r>
              <a:rPr lang="en-CA" b="1" dirty="0" smtClean="0"/>
              <a:t> (PhD).</a:t>
            </a:r>
          </a:p>
          <a:p>
            <a:pPr>
              <a:buNone/>
            </a:pPr>
            <a:r>
              <a:rPr lang="en-CA" b="1" dirty="0" smtClean="0"/>
              <a:t>                     February, 2020.</a:t>
            </a:r>
            <a:endParaRPr lang="en-CA" b="1" dirty="0"/>
          </a:p>
        </p:txBody>
      </p:sp>
    </p:spTree>
  </p:cSld>
  <p:clrMapOvr>
    <a:masterClrMapping/>
  </p:clrMapOvr>
  <p:transition spd="med">
    <p:zoom/>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a:bodyPr>
          <a:lstStyle/>
          <a:p>
            <a:pPr eaLnBrk="1" hangingPunct="1"/>
            <a:r>
              <a:rPr lang="en-GB" dirty="0" smtClean="0"/>
              <a:t>Introduction to Project formulation</a:t>
            </a:r>
          </a:p>
        </p:txBody>
      </p:sp>
      <p:sp>
        <p:nvSpPr>
          <p:cNvPr id="71683" name="Rectangle 3"/>
          <p:cNvSpPr>
            <a:spLocks noGrp="1" noChangeArrowheads="1"/>
          </p:cNvSpPr>
          <p:nvPr>
            <p:ph idx="1"/>
          </p:nvPr>
        </p:nvSpPr>
        <p:spPr>
          <a:xfrm>
            <a:off x="685800" y="1600200"/>
            <a:ext cx="8458200" cy="5257800"/>
          </a:xfrm>
        </p:spPr>
        <p:txBody>
          <a:bodyPr>
            <a:normAutofit fontScale="92500" lnSpcReduction="10000"/>
          </a:bodyPr>
          <a:lstStyle/>
          <a:p>
            <a:pPr eaLnBrk="1" hangingPunct="1">
              <a:lnSpc>
                <a:spcPct val="80000"/>
              </a:lnSpc>
            </a:pPr>
            <a:r>
              <a:rPr lang="en-GB" sz="2400" b="1" dirty="0" smtClean="0"/>
              <a:t>Project formulation is a systematic and logical way of developing cost-effective solutions to development problems</a:t>
            </a:r>
          </a:p>
          <a:p>
            <a:pPr eaLnBrk="1" hangingPunct="1">
              <a:lnSpc>
                <a:spcPct val="80000"/>
              </a:lnSpc>
            </a:pPr>
            <a:r>
              <a:rPr lang="en-GB" sz="2400" b="1" dirty="0" smtClean="0"/>
              <a:t>Ex. Think of a problem tree and identified problems, objectives and strategies  and stakeholders respectively. This process is to respond to the problems by addressing objectives using possible strategies together with potential stakeholders.</a:t>
            </a:r>
          </a:p>
          <a:p>
            <a:pPr eaLnBrk="1" hangingPunct="1">
              <a:lnSpc>
                <a:spcPct val="80000"/>
              </a:lnSpc>
            </a:pPr>
            <a:endParaRPr lang="en-GB" sz="2400" b="1" dirty="0" smtClean="0"/>
          </a:p>
          <a:p>
            <a:pPr eaLnBrk="1" hangingPunct="1">
              <a:lnSpc>
                <a:spcPct val="80000"/>
              </a:lnSpc>
            </a:pPr>
            <a:r>
              <a:rPr lang="en-GB" sz="2400" b="1" dirty="0" smtClean="0"/>
              <a:t>A proposal is a request for financial assistance  to implement a project</a:t>
            </a:r>
          </a:p>
          <a:p>
            <a:pPr eaLnBrk="1" hangingPunct="1">
              <a:lnSpc>
                <a:spcPct val="80000"/>
              </a:lnSpc>
            </a:pPr>
            <a:endParaRPr lang="en-GB" sz="2400" b="1" dirty="0" smtClean="0"/>
          </a:p>
          <a:p>
            <a:pPr eaLnBrk="1" hangingPunct="1">
              <a:lnSpc>
                <a:spcPct val="80000"/>
              </a:lnSpc>
            </a:pPr>
            <a:r>
              <a:rPr lang="en-GB" sz="2400" b="1" dirty="0" smtClean="0"/>
              <a:t>A proposal must justify each item in the list of things you want, so that a donor agency can decide to provide some or all of the requests</a:t>
            </a:r>
          </a:p>
          <a:p>
            <a:pPr eaLnBrk="1" hangingPunct="1">
              <a:lnSpc>
                <a:spcPct val="80000"/>
              </a:lnSpc>
            </a:pPr>
            <a:endParaRPr lang="en-GB" sz="2400" b="1" dirty="0" smtClean="0"/>
          </a:p>
          <a:p>
            <a:pPr eaLnBrk="1" hangingPunct="1">
              <a:lnSpc>
                <a:spcPct val="80000"/>
              </a:lnSpc>
            </a:pPr>
            <a:r>
              <a:rPr lang="en-GB" sz="2400" b="1" dirty="0" smtClean="0"/>
              <a:t>The project proposal must reflect the back ground work you have already done and should be logically set out</a:t>
            </a:r>
          </a:p>
          <a:p>
            <a:pPr eaLnBrk="1" hangingPunct="1">
              <a:lnSpc>
                <a:spcPct val="80000"/>
              </a:lnSpc>
            </a:pPr>
            <a:endParaRPr lang="en-GB" sz="2400" b="1" dirty="0" smtClean="0"/>
          </a:p>
          <a:p>
            <a:pPr eaLnBrk="1" hangingPunct="1">
              <a:lnSpc>
                <a:spcPct val="80000"/>
              </a:lnSpc>
            </a:pPr>
            <a:r>
              <a:rPr lang="en-GB" sz="2400" b="1" dirty="0" smtClean="0"/>
              <a:t>Remember that there will be many other organizations and individuals competing for the fund</a:t>
            </a:r>
          </a:p>
          <a:p>
            <a:pPr eaLnBrk="1" hangingPunct="1">
              <a:lnSpc>
                <a:spcPct val="80000"/>
              </a:lnSpc>
            </a:pPr>
            <a:endParaRPr lang="en-GB" sz="2400" b="1" dirty="0" smtClean="0"/>
          </a:p>
        </p:txBody>
      </p:sp>
      <p:sp>
        <p:nvSpPr>
          <p:cNvPr id="20482" name="Slide Number Placeholder 5"/>
          <p:cNvSpPr>
            <a:spLocks noGrp="1"/>
          </p:cNvSpPr>
          <p:nvPr>
            <p:ph type="sldNum" sz="quarter" idx="12"/>
          </p:nvPr>
        </p:nvSpPr>
        <p:spPr>
          <a:noFill/>
        </p:spPr>
        <p:txBody>
          <a:bodyPr>
            <a:normAutofit fontScale="92500" lnSpcReduction="10000"/>
          </a:bodyPr>
          <a:lstStyle/>
          <a:p>
            <a:fld id="{CCBFB99D-81A0-4D7D-9B50-28331000CA48}" type="slidenum">
              <a:rPr lang="en-US" smtClean="0"/>
              <a:pPr/>
              <a:t>10</a:t>
            </a:fld>
            <a:endParaRPr lang="en-US" smtClean="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fade">
                                      <p:cBhvr>
                                        <p:cTn id="7" dur="768" decel="100000"/>
                                        <p:tgtEl>
                                          <p:spTgt spid="71682"/>
                                        </p:tgtEl>
                                      </p:cBhvr>
                                    </p:animEffect>
                                    <p:animScale>
                                      <p:cBhvr>
                                        <p:cTn id="8" dur="768" decel="100000"/>
                                        <p:tgtEl>
                                          <p:spTgt spid="71682"/>
                                        </p:tgtEl>
                                      </p:cBhvr>
                                      <p:from x="10000" y="10000"/>
                                      <p:to x="200000" y="450000"/>
                                    </p:animScale>
                                    <p:animScale>
                                      <p:cBhvr>
                                        <p:cTn id="9" dur="1230" accel="100000" fill="hold">
                                          <p:stCondLst>
                                            <p:cond delay="768"/>
                                          </p:stCondLst>
                                        </p:cTn>
                                        <p:tgtEl>
                                          <p:spTgt spid="71682"/>
                                        </p:tgtEl>
                                      </p:cBhvr>
                                      <p:from x="200000" y="450000"/>
                                      <p:to x="100000" y="100000"/>
                                    </p:animScale>
                                    <p:set>
                                      <p:cBhvr>
                                        <p:cTn id="10" dur="768" fill="hold"/>
                                        <p:tgtEl>
                                          <p:spTgt spid="71682"/>
                                        </p:tgtEl>
                                        <p:attrNameLst>
                                          <p:attrName>ppt_x</p:attrName>
                                        </p:attrNameLst>
                                      </p:cBhvr>
                                      <p:to>
                                        <p:strVal val="(0.5)"/>
                                      </p:to>
                                    </p:set>
                                    <p:anim from="(0.5)" to="(#ppt_x)" calcmode="lin" valueType="num">
                                      <p:cBhvr>
                                        <p:cTn id="11" dur="1230" accel="100000" fill="hold">
                                          <p:stCondLst>
                                            <p:cond delay="768"/>
                                          </p:stCondLst>
                                        </p:cTn>
                                        <p:tgtEl>
                                          <p:spTgt spid="71682"/>
                                        </p:tgtEl>
                                        <p:attrNameLst>
                                          <p:attrName>ppt_x</p:attrName>
                                        </p:attrNameLst>
                                      </p:cBhvr>
                                    </p:anim>
                                    <p:set>
                                      <p:cBhvr>
                                        <p:cTn id="12" dur="768" fill="hold"/>
                                        <p:tgtEl>
                                          <p:spTgt spid="71682"/>
                                        </p:tgtEl>
                                        <p:attrNameLst>
                                          <p:attrName>ppt_y</p:attrName>
                                        </p:attrNameLst>
                                      </p:cBhvr>
                                      <p:to>
                                        <p:strVal val="(#ppt_y+0.4)"/>
                                      </p:to>
                                    </p:set>
                                    <p:anim from="(#ppt_y+0.4)" to="(#ppt_y)" calcmode="lin" valueType="num">
                                      <p:cBhvr>
                                        <p:cTn id="13" dur="1230" accel="100000" fill="hold">
                                          <p:stCondLst>
                                            <p:cond delay="768"/>
                                          </p:stCondLst>
                                        </p:cTn>
                                        <p:tgtEl>
                                          <p:spTgt spid="7168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71683">
                                            <p:txEl>
                                              <p:pRg st="0" end="0"/>
                                            </p:txEl>
                                          </p:spTgt>
                                        </p:tgtEl>
                                        <p:attrNameLst>
                                          <p:attrName>style.visibility</p:attrName>
                                        </p:attrNameLst>
                                      </p:cBhvr>
                                      <p:to>
                                        <p:strVal val="visible"/>
                                      </p:to>
                                    </p:set>
                                    <p:anim calcmode="lin" valueType="num">
                                      <p:cBhvr>
                                        <p:cTn id="18" dur="500" fill="hold"/>
                                        <p:tgtEl>
                                          <p:spTgt spid="7168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7168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7168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71683">
                                            <p:txEl>
                                              <p:pRg st="1" end="1"/>
                                            </p:txEl>
                                          </p:spTgt>
                                        </p:tgtEl>
                                        <p:attrNameLst>
                                          <p:attrName>style.visibility</p:attrName>
                                        </p:attrNameLst>
                                      </p:cBhvr>
                                      <p:to>
                                        <p:strVal val="visible"/>
                                      </p:to>
                                    </p:set>
                                    <p:anim calcmode="lin" valueType="num">
                                      <p:cBhvr>
                                        <p:cTn id="25" dur="500" fill="hold"/>
                                        <p:tgtEl>
                                          <p:spTgt spid="7168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7168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7168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71683">
                                            <p:txEl>
                                              <p:pRg st="3" end="3"/>
                                            </p:txEl>
                                          </p:spTgt>
                                        </p:tgtEl>
                                        <p:attrNameLst>
                                          <p:attrName>style.visibility</p:attrName>
                                        </p:attrNameLst>
                                      </p:cBhvr>
                                      <p:to>
                                        <p:strVal val="visible"/>
                                      </p:to>
                                    </p:set>
                                    <p:anim calcmode="lin" valueType="num">
                                      <p:cBhvr>
                                        <p:cTn id="32" dur="500" fill="hold"/>
                                        <p:tgtEl>
                                          <p:spTgt spid="71683">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71683">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7168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71683">
                                            <p:txEl>
                                              <p:pRg st="5" end="5"/>
                                            </p:txEl>
                                          </p:spTgt>
                                        </p:tgtEl>
                                        <p:attrNameLst>
                                          <p:attrName>style.visibility</p:attrName>
                                        </p:attrNameLst>
                                      </p:cBhvr>
                                      <p:to>
                                        <p:strVal val="visible"/>
                                      </p:to>
                                    </p:set>
                                    <p:anim calcmode="lin" valueType="num">
                                      <p:cBhvr>
                                        <p:cTn id="39" dur="500" fill="hold"/>
                                        <p:tgtEl>
                                          <p:spTgt spid="7168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71683">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7168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71683">
                                            <p:txEl>
                                              <p:pRg st="7" end="7"/>
                                            </p:txEl>
                                          </p:spTgt>
                                        </p:tgtEl>
                                        <p:attrNameLst>
                                          <p:attrName>style.visibility</p:attrName>
                                        </p:attrNameLst>
                                      </p:cBhvr>
                                      <p:to>
                                        <p:strVal val="visible"/>
                                      </p:to>
                                    </p:set>
                                    <p:anim calcmode="lin" valueType="num">
                                      <p:cBhvr>
                                        <p:cTn id="46" dur="500" fill="hold"/>
                                        <p:tgtEl>
                                          <p:spTgt spid="71683">
                                            <p:txEl>
                                              <p:pRg st="7" end="7"/>
                                            </p:txEl>
                                          </p:spTgt>
                                        </p:tgtEl>
                                        <p:attrNameLst>
                                          <p:attrName>ppt_w</p:attrName>
                                        </p:attrNameLst>
                                      </p:cBhvr>
                                      <p:tavLst>
                                        <p:tav tm="0">
                                          <p:val>
                                            <p:fltVal val="0"/>
                                          </p:val>
                                        </p:tav>
                                        <p:tav tm="100000">
                                          <p:val>
                                            <p:strVal val="#ppt_w"/>
                                          </p:val>
                                        </p:tav>
                                      </p:tavLst>
                                    </p:anim>
                                    <p:anim calcmode="lin" valueType="num">
                                      <p:cBhvr>
                                        <p:cTn id="47" dur="500" fill="hold"/>
                                        <p:tgtEl>
                                          <p:spTgt spid="71683">
                                            <p:txEl>
                                              <p:pRg st="7" end="7"/>
                                            </p:txEl>
                                          </p:spTgt>
                                        </p:tgtEl>
                                        <p:attrNameLst>
                                          <p:attrName>ppt_h</p:attrName>
                                        </p:attrNameLst>
                                      </p:cBhvr>
                                      <p:tavLst>
                                        <p:tav tm="0">
                                          <p:val>
                                            <p:fltVal val="0"/>
                                          </p:val>
                                        </p:tav>
                                        <p:tav tm="100000">
                                          <p:val>
                                            <p:strVal val="#ppt_h"/>
                                          </p:val>
                                        </p:tav>
                                      </p:tavLst>
                                    </p:anim>
                                    <p:animEffect transition="in" filter="fade">
                                      <p:cBhvr>
                                        <p:cTn id="48" dur="500"/>
                                        <p:tgtEl>
                                          <p:spTgt spid="7168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71683">
                                            <p:txEl>
                                              <p:pRg st="9" end="9"/>
                                            </p:txEl>
                                          </p:spTgt>
                                        </p:tgtEl>
                                        <p:attrNameLst>
                                          <p:attrName>style.visibility</p:attrName>
                                        </p:attrNameLst>
                                      </p:cBhvr>
                                      <p:to>
                                        <p:strVal val="visible"/>
                                      </p:to>
                                    </p:set>
                                    <p:anim calcmode="lin" valueType="num">
                                      <p:cBhvr>
                                        <p:cTn id="53" dur="500" fill="hold"/>
                                        <p:tgtEl>
                                          <p:spTgt spid="71683">
                                            <p:txEl>
                                              <p:pRg st="9" end="9"/>
                                            </p:txEl>
                                          </p:spTgt>
                                        </p:tgtEl>
                                        <p:attrNameLst>
                                          <p:attrName>ppt_w</p:attrName>
                                        </p:attrNameLst>
                                      </p:cBhvr>
                                      <p:tavLst>
                                        <p:tav tm="0">
                                          <p:val>
                                            <p:fltVal val="0"/>
                                          </p:val>
                                        </p:tav>
                                        <p:tav tm="100000">
                                          <p:val>
                                            <p:strVal val="#ppt_w"/>
                                          </p:val>
                                        </p:tav>
                                      </p:tavLst>
                                    </p:anim>
                                    <p:anim calcmode="lin" valueType="num">
                                      <p:cBhvr>
                                        <p:cTn id="54" dur="500" fill="hold"/>
                                        <p:tgtEl>
                                          <p:spTgt spid="71683">
                                            <p:txEl>
                                              <p:pRg st="9" end="9"/>
                                            </p:txEl>
                                          </p:spTgt>
                                        </p:tgtEl>
                                        <p:attrNameLst>
                                          <p:attrName>ppt_h</p:attrName>
                                        </p:attrNameLst>
                                      </p:cBhvr>
                                      <p:tavLst>
                                        <p:tav tm="0">
                                          <p:val>
                                            <p:fltVal val="0"/>
                                          </p:val>
                                        </p:tav>
                                        <p:tav tm="100000">
                                          <p:val>
                                            <p:strVal val="#ppt_h"/>
                                          </p:val>
                                        </p:tav>
                                      </p:tavLst>
                                    </p:anim>
                                    <p:animEffect transition="in" filter="fade">
                                      <p:cBhvr>
                                        <p:cTn id="55" dur="500"/>
                                        <p:tgtEl>
                                          <p:spTgt spid="716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168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GB" smtClean="0"/>
              <a:t>…introduction</a:t>
            </a:r>
          </a:p>
        </p:txBody>
      </p:sp>
      <p:sp>
        <p:nvSpPr>
          <p:cNvPr id="21508" name="Rectangle 3"/>
          <p:cNvSpPr>
            <a:spLocks noGrp="1" noChangeArrowheads="1"/>
          </p:cNvSpPr>
          <p:nvPr>
            <p:ph idx="1"/>
          </p:nvPr>
        </p:nvSpPr>
        <p:spPr>
          <a:xfrm>
            <a:off x="533400" y="1600200"/>
            <a:ext cx="8610600" cy="5257800"/>
          </a:xfrm>
        </p:spPr>
        <p:txBody>
          <a:bodyPr/>
          <a:lstStyle/>
          <a:p>
            <a:pPr eaLnBrk="1" hangingPunct="1">
              <a:lnSpc>
                <a:spcPct val="80000"/>
              </a:lnSpc>
              <a:buFont typeface="Wingdings" pitchFamily="2" charset="2"/>
              <a:buNone/>
            </a:pPr>
            <a:r>
              <a:rPr lang="en-GB" sz="2400" dirty="0" smtClean="0"/>
              <a:t>Before beginning to write a proposal you need to</a:t>
            </a:r>
          </a:p>
          <a:p>
            <a:pPr eaLnBrk="1" hangingPunct="1">
              <a:lnSpc>
                <a:spcPct val="80000"/>
              </a:lnSpc>
              <a:buFont typeface="Wingdings" pitchFamily="2" charset="2"/>
              <a:buNone/>
            </a:pPr>
            <a:r>
              <a:rPr lang="en-GB" sz="2400" dirty="0" smtClean="0"/>
              <a:t>keep in mind the following points:</a:t>
            </a:r>
          </a:p>
          <a:p>
            <a:pPr eaLnBrk="1" hangingPunct="1">
              <a:lnSpc>
                <a:spcPct val="80000"/>
              </a:lnSpc>
            </a:pPr>
            <a:r>
              <a:rPr lang="en-GB" sz="2400" dirty="0" smtClean="0"/>
              <a:t>Clarify the </a:t>
            </a:r>
            <a:r>
              <a:rPr lang="en-GB" sz="2400" b="1" dirty="0" smtClean="0"/>
              <a:t>purpose of </a:t>
            </a:r>
            <a:r>
              <a:rPr lang="en-GB" sz="2400" dirty="0" smtClean="0"/>
              <a:t>the project</a:t>
            </a:r>
          </a:p>
          <a:p>
            <a:pPr eaLnBrk="1" hangingPunct="1">
              <a:lnSpc>
                <a:spcPct val="80000"/>
              </a:lnSpc>
            </a:pPr>
            <a:r>
              <a:rPr lang="en-GB" sz="2400" dirty="0" smtClean="0"/>
              <a:t>Determine the </a:t>
            </a:r>
            <a:r>
              <a:rPr lang="en-GB" sz="2400" b="1" dirty="0" smtClean="0"/>
              <a:t>broad project goals</a:t>
            </a:r>
            <a:r>
              <a:rPr lang="en-GB" sz="2400" dirty="0" smtClean="0"/>
              <a:t>, then identify the </a:t>
            </a:r>
            <a:r>
              <a:rPr lang="en-GB" sz="2400" b="1" dirty="0" smtClean="0"/>
              <a:t>specific objectives</a:t>
            </a:r>
          </a:p>
          <a:p>
            <a:pPr eaLnBrk="1" hangingPunct="1">
              <a:lnSpc>
                <a:spcPct val="80000"/>
              </a:lnSpc>
            </a:pPr>
            <a:r>
              <a:rPr lang="en-GB" sz="2400" dirty="0" smtClean="0"/>
              <a:t>Identify the requirements of the grant making agency, and be certain that your project fulfils them</a:t>
            </a:r>
          </a:p>
          <a:p>
            <a:pPr eaLnBrk="1" hangingPunct="1">
              <a:lnSpc>
                <a:spcPct val="80000"/>
              </a:lnSpc>
            </a:pPr>
            <a:r>
              <a:rPr lang="en-GB" sz="2400" dirty="0" smtClean="0"/>
              <a:t> Understand what is expected of you from the grant making-agency</a:t>
            </a:r>
          </a:p>
          <a:p>
            <a:pPr eaLnBrk="1" hangingPunct="1">
              <a:lnSpc>
                <a:spcPct val="80000"/>
              </a:lnSpc>
            </a:pPr>
            <a:r>
              <a:rPr lang="en-GB" sz="2400" dirty="0" smtClean="0"/>
              <a:t>Request proposal guidelines, if they have</a:t>
            </a:r>
          </a:p>
          <a:p>
            <a:pPr eaLnBrk="1" hangingPunct="1">
              <a:lnSpc>
                <a:spcPct val="80000"/>
              </a:lnSpc>
            </a:pPr>
            <a:r>
              <a:rPr lang="en-GB" sz="2400" dirty="0" smtClean="0"/>
              <a:t>Note whether there is a funding floor or ceiling</a:t>
            </a:r>
          </a:p>
        </p:txBody>
      </p:sp>
      <p:sp>
        <p:nvSpPr>
          <p:cNvPr id="21506" name="Slide Number Placeholder 5"/>
          <p:cNvSpPr>
            <a:spLocks noGrp="1"/>
          </p:cNvSpPr>
          <p:nvPr>
            <p:ph type="sldNum" sz="quarter" idx="12"/>
          </p:nvPr>
        </p:nvSpPr>
        <p:spPr>
          <a:noFill/>
        </p:spPr>
        <p:txBody>
          <a:bodyPr>
            <a:normAutofit fontScale="92500" lnSpcReduction="10000"/>
          </a:bodyPr>
          <a:lstStyle/>
          <a:p>
            <a:fld id="{3C2737FD-7D29-47E1-A4E2-97503F565F9F}" type="slidenum">
              <a:rPr lang="en-US" smtClean="0"/>
              <a:pPr/>
              <a:t>11</a:t>
            </a:fld>
            <a:endParaRPr lang="en-US" smtClean="0"/>
          </a:p>
        </p:txBody>
      </p:sp>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smtClean="0"/>
              <a:t>Make sure that your project plan is based on the communities needs ( baseline data, community based needs assessment results, broad community participation in identification and prioritization of needs, etc have been conducted....)</a:t>
            </a:r>
          </a:p>
          <a:p>
            <a:endParaRPr lang="en-CA" dirty="0"/>
          </a:p>
        </p:txBody>
      </p:sp>
    </p:spTree>
  </p:cSld>
  <p:clrMapOvr>
    <a:masterClrMapping/>
  </p:clrMapOvr>
  <p:transition spd="med">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81000"/>
          </a:xfrm>
        </p:spPr>
        <p:txBody>
          <a:bodyPr>
            <a:normAutofit fontScale="90000"/>
          </a:bodyPr>
          <a:lstStyle/>
          <a:p>
            <a:r>
              <a:rPr lang="en-CA" dirty="0" smtClean="0"/>
              <a:t>The Analysis Phase in relation to Project Formulation</a:t>
            </a:r>
            <a:endParaRPr lang="en-CA" dirty="0"/>
          </a:p>
        </p:txBody>
      </p:sp>
      <p:sp>
        <p:nvSpPr>
          <p:cNvPr id="3" name="Content Placeholder 2"/>
          <p:cNvSpPr>
            <a:spLocks noGrp="1"/>
          </p:cNvSpPr>
          <p:nvPr>
            <p:ph idx="1"/>
          </p:nvPr>
        </p:nvSpPr>
        <p:spPr>
          <a:xfrm>
            <a:off x="304800" y="1554162"/>
            <a:ext cx="8686800" cy="5303838"/>
          </a:xfrm>
        </p:spPr>
        <p:txBody>
          <a:bodyPr>
            <a:normAutofit fontScale="77500" lnSpcReduction="20000"/>
          </a:bodyPr>
          <a:lstStyle/>
          <a:p>
            <a:r>
              <a:rPr lang="en-CA" dirty="0" smtClean="0"/>
              <a:t>The project formulation begins by analysing the existing situation and developing objectives for addressing real needs of the community.</a:t>
            </a:r>
          </a:p>
          <a:p>
            <a:r>
              <a:rPr lang="en-CA" dirty="0" smtClean="0"/>
              <a:t> Remember the problem identification tools in this stage)</a:t>
            </a:r>
          </a:p>
          <a:p>
            <a:r>
              <a:rPr lang="en-CA" dirty="0" smtClean="0"/>
              <a:t>The analysis phase is the most critical , yet most difficult phase  (MISTAKES AT THIS POINT WILL SPOIL EVERYTHING....) WHY?</a:t>
            </a:r>
          </a:p>
          <a:p>
            <a:r>
              <a:rPr lang="en-CA" dirty="0" smtClean="0">
                <a:solidFill>
                  <a:srgbClr val="FF0000"/>
                </a:solidFill>
              </a:rPr>
              <a:t>Why is mistake in analysis of problems affect the project life at large in the context of a </a:t>
            </a:r>
            <a:r>
              <a:rPr lang="en-CA" dirty="0" err="1" smtClean="0">
                <a:solidFill>
                  <a:srgbClr val="FF0000"/>
                </a:solidFill>
              </a:rPr>
              <a:t>develpoment</a:t>
            </a:r>
            <a:r>
              <a:rPr lang="en-CA" dirty="0" smtClean="0">
                <a:solidFill>
                  <a:srgbClr val="FF0000"/>
                </a:solidFill>
              </a:rPr>
              <a:t> project planning and implementation?</a:t>
            </a:r>
          </a:p>
          <a:p>
            <a:r>
              <a:rPr lang="en-CA" dirty="0" smtClean="0"/>
              <a:t> </a:t>
            </a:r>
            <a:r>
              <a:rPr lang="en-CA" dirty="0" smtClean="0">
                <a:solidFill>
                  <a:srgbClr val="FF0000"/>
                </a:solidFill>
              </a:rPr>
              <a:t>(group work. It will be presented by group representatives)</a:t>
            </a:r>
            <a:endParaRPr lang="en-CA" dirty="0" smtClean="0"/>
          </a:p>
          <a:p>
            <a:r>
              <a:rPr lang="en-CA" dirty="0" smtClean="0"/>
              <a:t>The analysis phase consists of four/three stages:</a:t>
            </a:r>
          </a:p>
          <a:p>
            <a:pPr>
              <a:buNone/>
            </a:pPr>
            <a:r>
              <a:rPr lang="en-CA" dirty="0" smtClean="0"/>
              <a:t>  1.Problem/situation Analysis  </a:t>
            </a:r>
          </a:p>
          <a:p>
            <a:pPr>
              <a:buNone/>
            </a:pPr>
            <a:r>
              <a:rPr lang="en-CA" dirty="0" smtClean="0"/>
              <a:t>  2. Objectives analysis  3. Stakeholders Analysis and </a:t>
            </a:r>
          </a:p>
          <a:p>
            <a:pPr>
              <a:buNone/>
            </a:pPr>
            <a:r>
              <a:rPr lang="en-CA" dirty="0" smtClean="0"/>
              <a:t>  4. strategy analysis.</a:t>
            </a:r>
          </a:p>
          <a:p>
            <a:endParaRPr lang="en-CA" dirty="0"/>
          </a:p>
        </p:txBody>
      </p:sp>
    </p:spTree>
  </p:cSld>
  <p:clrMapOvr>
    <a:masterClrMapping/>
  </p:clrMapOvr>
  <p:transition spd="med">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Analysis Phase Conti</a:t>
            </a:r>
            <a:endParaRPr lang="en-CA" dirty="0"/>
          </a:p>
        </p:txBody>
      </p:sp>
      <p:sp>
        <p:nvSpPr>
          <p:cNvPr id="3" name="Content Placeholder 2"/>
          <p:cNvSpPr>
            <a:spLocks noGrp="1"/>
          </p:cNvSpPr>
          <p:nvPr>
            <p:ph idx="1"/>
          </p:nvPr>
        </p:nvSpPr>
        <p:spPr/>
        <p:txBody>
          <a:bodyPr>
            <a:normAutofit fontScale="92500"/>
          </a:bodyPr>
          <a:lstStyle/>
          <a:p>
            <a:r>
              <a:rPr lang="en-CA" dirty="0" smtClean="0"/>
              <a:t>A. Problem/situation Analysis:</a:t>
            </a:r>
          </a:p>
          <a:p>
            <a:r>
              <a:rPr lang="en-CA" dirty="0" err="1" smtClean="0"/>
              <a:t>Defin</a:t>
            </a:r>
            <a:r>
              <a:rPr lang="en-CA" dirty="0" smtClean="0"/>
              <a:t>: is the process of understanding the status, trends, conditions, and key issues affecting people and people’s livelihoods, ecosystems, or institutions in a given geographic context at any level ( national, regional or local)</a:t>
            </a:r>
          </a:p>
          <a:p>
            <a:r>
              <a:rPr lang="en-CA" dirty="0" smtClean="0"/>
              <a:t>Rational for having situation analysis:</a:t>
            </a:r>
          </a:p>
          <a:p>
            <a:pPr>
              <a:buNone/>
            </a:pPr>
            <a:r>
              <a:rPr lang="en-CA" dirty="0" smtClean="0"/>
              <a:t>   1. It helps to clearly identify the needs and concerns of beneficiaries and their livelihoods</a:t>
            </a:r>
          </a:p>
          <a:p>
            <a:pPr>
              <a:buNone/>
            </a:pPr>
            <a:endParaRPr lang="en-CA" dirty="0" smtClean="0"/>
          </a:p>
          <a:p>
            <a:endParaRPr lang="en-CA" dirty="0"/>
          </a:p>
        </p:txBody>
      </p:sp>
    </p:spTree>
  </p:cSld>
  <p:clrMapOvr>
    <a:masterClrMapping/>
  </p:clrMapOvr>
  <p:transition spd="med">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92500" lnSpcReduction="10000"/>
          </a:bodyPr>
          <a:lstStyle/>
          <a:p>
            <a:r>
              <a:rPr lang="en-CA" dirty="0" smtClean="0"/>
              <a:t>2. It helps to develop goals, objectives, and activities that makes sense for the site’s conditions</a:t>
            </a:r>
          </a:p>
          <a:p>
            <a:r>
              <a:rPr lang="en-CA" dirty="0" smtClean="0"/>
              <a:t>3. It helps to assess the likely consequences  and implications of a project with in its wider context. (Ex. You cannot implement projects  in a given community if your approach is culturally insensitive, etc)</a:t>
            </a:r>
          </a:p>
          <a:p>
            <a:r>
              <a:rPr lang="en-CA" dirty="0" err="1" smtClean="0"/>
              <a:t>Eg</a:t>
            </a:r>
            <a:r>
              <a:rPr lang="en-CA" dirty="0" smtClean="0"/>
              <a:t>. Condom Promotion in relation to religious beliefs,  sexual practices, etc...</a:t>
            </a:r>
          </a:p>
          <a:p>
            <a:endParaRPr lang="en-CA" dirty="0"/>
          </a:p>
        </p:txBody>
      </p:sp>
    </p:spTree>
  </p:cSld>
  <p:clrMapOvr>
    <a:masterClrMapping/>
  </p:clrMapOvr>
  <p:transition spd="med">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Guiding Principles that should be followed in Analyzing Situations</a:t>
            </a:r>
            <a:endParaRPr lang="en-CA" dirty="0"/>
          </a:p>
        </p:txBody>
      </p:sp>
      <p:sp>
        <p:nvSpPr>
          <p:cNvPr id="3" name="Content Placeholder 2"/>
          <p:cNvSpPr>
            <a:spLocks noGrp="1"/>
          </p:cNvSpPr>
          <p:nvPr>
            <p:ph idx="1"/>
          </p:nvPr>
        </p:nvSpPr>
        <p:spPr/>
        <p:txBody>
          <a:bodyPr/>
          <a:lstStyle/>
          <a:p>
            <a:r>
              <a:rPr lang="en-CA" dirty="0" smtClean="0"/>
              <a:t>A good situation Analysis will be:</a:t>
            </a:r>
          </a:p>
          <a:p>
            <a:r>
              <a:rPr lang="en-CA" dirty="0" smtClean="0"/>
              <a:t>1. Participatory- shared vision of the problem, shared strategies, etc</a:t>
            </a:r>
          </a:p>
          <a:p>
            <a:r>
              <a:rPr lang="en-CA" dirty="0" smtClean="0"/>
              <a:t>2. Outward looking- seeing what others are doing ( explore what is and what is not working and why?)</a:t>
            </a:r>
          </a:p>
          <a:p>
            <a:r>
              <a:rPr lang="en-CA" dirty="0" smtClean="0"/>
              <a:t>3. Learning from others:</a:t>
            </a:r>
          </a:p>
          <a:p>
            <a:endParaRPr lang="en-CA" dirty="0"/>
          </a:p>
        </p:txBody>
      </p:sp>
    </p:spTree>
  </p:cSld>
  <p:clrMapOvr>
    <a:masterClrMapping/>
  </p:clrMapOvr>
  <p:transition spd="med">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Methods and Tools</a:t>
            </a:r>
            <a:br>
              <a:rPr lang="en-CA" dirty="0" smtClean="0"/>
            </a:br>
            <a:endParaRPr lang="en-CA" dirty="0"/>
          </a:p>
        </p:txBody>
      </p:sp>
      <p:sp>
        <p:nvSpPr>
          <p:cNvPr id="3" name="Content Placeholder 2"/>
          <p:cNvSpPr>
            <a:spLocks noGrp="1"/>
          </p:cNvSpPr>
          <p:nvPr>
            <p:ph idx="1"/>
          </p:nvPr>
        </p:nvSpPr>
        <p:spPr/>
        <p:txBody>
          <a:bodyPr>
            <a:normAutofit fontScale="85000" lnSpcReduction="20000"/>
          </a:bodyPr>
          <a:lstStyle/>
          <a:p>
            <a:r>
              <a:rPr lang="en-CA" dirty="0" smtClean="0"/>
              <a:t>Some of the methods and tools for situation analysis are:</a:t>
            </a:r>
          </a:p>
          <a:p>
            <a:r>
              <a:rPr lang="en-CA" dirty="0" smtClean="0"/>
              <a:t>Review of Back ground documents</a:t>
            </a:r>
          </a:p>
          <a:p>
            <a:r>
              <a:rPr lang="en-CA" dirty="0" smtClean="0"/>
              <a:t>Informal meetings ( GATE KEEPERS, ,,,,,,,,)</a:t>
            </a:r>
          </a:p>
          <a:p>
            <a:r>
              <a:rPr lang="en-CA" dirty="0" smtClean="0"/>
              <a:t>Stakeholder workshops</a:t>
            </a:r>
          </a:p>
          <a:p>
            <a:r>
              <a:rPr lang="en-CA" dirty="0" smtClean="0"/>
              <a:t>FGD</a:t>
            </a:r>
          </a:p>
          <a:p>
            <a:r>
              <a:rPr lang="en-CA" dirty="0" smtClean="0"/>
              <a:t>Semi-structured Interviewing</a:t>
            </a:r>
          </a:p>
          <a:p>
            <a:r>
              <a:rPr lang="en-CA" dirty="0" smtClean="0"/>
              <a:t>Direct observation</a:t>
            </a:r>
          </a:p>
          <a:p>
            <a:r>
              <a:rPr lang="en-CA" dirty="0" smtClean="0"/>
              <a:t>Structured Interviewing</a:t>
            </a:r>
          </a:p>
          <a:p>
            <a:r>
              <a:rPr lang="en-CA" dirty="0" smtClean="0"/>
              <a:t>Formulating a problem identification using a problem tree analysis</a:t>
            </a:r>
          </a:p>
          <a:p>
            <a:endParaRPr lang="en-CA" dirty="0"/>
          </a:p>
        </p:txBody>
      </p:sp>
    </p:spTree>
  </p:cSld>
  <p:clrMapOvr>
    <a:masterClrMapping/>
  </p:clrMapOvr>
  <p:transition spd="med">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228600"/>
          </a:xfrm>
        </p:spPr>
        <p:txBody>
          <a:bodyPr>
            <a:normAutofit fontScale="90000"/>
          </a:bodyPr>
          <a:lstStyle/>
          <a:p>
            <a:r>
              <a:rPr lang="en-CA" dirty="0" smtClean="0"/>
              <a:t>Basic Steps</a:t>
            </a:r>
            <a:endParaRPr lang="en-CA" dirty="0"/>
          </a:p>
        </p:txBody>
      </p:sp>
      <p:sp>
        <p:nvSpPr>
          <p:cNvPr id="3" name="Content Placeholder 2"/>
          <p:cNvSpPr>
            <a:spLocks noGrp="1"/>
          </p:cNvSpPr>
          <p:nvPr>
            <p:ph idx="1"/>
          </p:nvPr>
        </p:nvSpPr>
        <p:spPr>
          <a:xfrm>
            <a:off x="304800" y="990600"/>
            <a:ext cx="8686800" cy="5089525"/>
          </a:xfrm>
        </p:spPr>
        <p:txBody>
          <a:bodyPr>
            <a:normAutofit fontScale="85000" lnSpcReduction="20000"/>
          </a:bodyPr>
          <a:lstStyle/>
          <a:p>
            <a:pPr marL="514350" indent="-514350">
              <a:buNone/>
            </a:pPr>
            <a:r>
              <a:rPr lang="en-CA" dirty="0" smtClean="0"/>
              <a:t>1. Define the boundaries of the area to be included in the analysis ( delineating the area). We cannot conduct analysis in bigger geographic area if we are limited in resources we have at hand.</a:t>
            </a:r>
          </a:p>
          <a:p>
            <a:pPr>
              <a:buNone/>
            </a:pPr>
            <a:r>
              <a:rPr lang="en-CA" dirty="0" smtClean="0"/>
              <a:t>    - should be participatory, using maps, descriptive statistics,</a:t>
            </a:r>
          </a:p>
          <a:p>
            <a:pPr>
              <a:buNone/>
            </a:pPr>
            <a:r>
              <a:rPr lang="en-CA" dirty="0" smtClean="0"/>
              <a:t>   -It will be easier if boundaries are determined as resources available and information is known</a:t>
            </a:r>
          </a:p>
          <a:p>
            <a:pPr>
              <a:buNone/>
            </a:pPr>
            <a:r>
              <a:rPr lang="en-CA" dirty="0" smtClean="0"/>
              <a:t>2.  Prepare for field work- careful planning</a:t>
            </a:r>
          </a:p>
          <a:p>
            <a:pPr>
              <a:buNone/>
            </a:pPr>
            <a:r>
              <a:rPr lang="en-CA" dirty="0" smtClean="0"/>
              <a:t> - what resources are necessary and /or available</a:t>
            </a:r>
          </a:p>
          <a:p>
            <a:pPr>
              <a:buNone/>
            </a:pPr>
            <a:r>
              <a:rPr lang="en-CA" dirty="0" smtClean="0"/>
              <a:t>  - How much time is required</a:t>
            </a:r>
          </a:p>
          <a:p>
            <a:pPr>
              <a:buNone/>
            </a:pPr>
            <a:r>
              <a:rPr lang="en-CA" dirty="0" smtClean="0"/>
              <a:t>  -Who should take part in the analysis</a:t>
            </a:r>
          </a:p>
          <a:p>
            <a:pPr>
              <a:buNone/>
            </a:pPr>
            <a:r>
              <a:rPr lang="en-CA" dirty="0" smtClean="0"/>
              <a:t>  -What knowledge will the team need</a:t>
            </a:r>
            <a:endParaRPr lang="en-CA" dirty="0"/>
          </a:p>
        </p:txBody>
      </p:sp>
    </p:spTree>
  </p:cSld>
  <p:clrMapOvr>
    <a:masterClrMapping/>
  </p:clrMapOvr>
  <p:transition spd="med">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lnSpcReduction="10000"/>
          </a:bodyPr>
          <a:lstStyle/>
          <a:p>
            <a:pPr>
              <a:defRPr/>
            </a:pPr>
            <a:r>
              <a:rPr lang="en-CA" dirty="0" smtClean="0"/>
              <a:t>What site  should the assessment team visit? ,etc</a:t>
            </a:r>
          </a:p>
          <a:p>
            <a:pPr marL="514350" indent="-514350">
              <a:buNone/>
              <a:defRPr/>
            </a:pPr>
            <a:r>
              <a:rPr lang="en-CA" dirty="0" smtClean="0"/>
              <a:t>3. Select appropriate data collection methods</a:t>
            </a:r>
          </a:p>
          <a:p>
            <a:pPr marL="514350" indent="-514350">
              <a:buNone/>
              <a:defRPr/>
            </a:pPr>
            <a:r>
              <a:rPr lang="en-CA" dirty="0" smtClean="0"/>
              <a:t>        - What methods will be used to gather relevant information?</a:t>
            </a:r>
          </a:p>
          <a:p>
            <a:pPr marL="514350" indent="-514350">
              <a:buNone/>
              <a:defRPr/>
            </a:pPr>
            <a:r>
              <a:rPr lang="en-CA" dirty="0" smtClean="0"/>
              <a:t>    - Desk review of published statistics, literature review, etc</a:t>
            </a:r>
          </a:p>
          <a:p>
            <a:pPr marL="514350" indent="-514350">
              <a:buNone/>
              <a:defRPr/>
            </a:pPr>
            <a:r>
              <a:rPr lang="en-CA" dirty="0" smtClean="0"/>
              <a:t>     - collection of primary data using appropriate tools and approaches  </a:t>
            </a:r>
          </a:p>
          <a:p>
            <a:endParaRPr lang="en-CA" dirty="0"/>
          </a:p>
        </p:txBody>
      </p:sp>
    </p:spTree>
  </p:cSld>
  <p:clrMapOvr>
    <a:masterClrMapping/>
  </p:clrMapOvr>
  <p:transition spd="med">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endParaRPr lang="en-CA" dirty="0" smtClean="0"/>
          </a:p>
          <a:p>
            <a:r>
              <a:rPr lang="en-GB" b="1" dirty="0" smtClean="0"/>
              <a:t>Project Proposal Formulation</a:t>
            </a:r>
          </a:p>
          <a:p>
            <a:endParaRPr lang="en-CA" dirty="0" smtClean="0"/>
          </a:p>
          <a:p>
            <a:endParaRPr lang="en-CA" dirty="0" smtClean="0"/>
          </a:p>
        </p:txBody>
      </p:sp>
    </p:spTree>
  </p:cSld>
  <p:clrMapOvr>
    <a:masterClrMapping/>
  </p:clrMapOvr>
  <p:transition spd="med">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normAutofit fontScale="92500" lnSpcReduction="10000"/>
          </a:bodyPr>
          <a:lstStyle/>
          <a:p>
            <a:pPr>
              <a:defRPr/>
            </a:pPr>
            <a:r>
              <a:rPr lang="en-CA" dirty="0" smtClean="0"/>
              <a:t>4. Research and describe the current state and conditions of people and the eco-system</a:t>
            </a:r>
          </a:p>
          <a:p>
            <a:pPr>
              <a:buNone/>
              <a:defRPr/>
            </a:pPr>
            <a:r>
              <a:rPr lang="en-CA" dirty="0" smtClean="0"/>
              <a:t>       + Human dimension: </a:t>
            </a:r>
          </a:p>
          <a:p>
            <a:pPr marL="514350" indent="-514350">
              <a:buNone/>
              <a:defRPr/>
            </a:pPr>
            <a:r>
              <a:rPr lang="en-CA" dirty="0" smtClean="0"/>
              <a:t>- Health and population (physical and metal health, disease, mortality, fertility, etc)</a:t>
            </a:r>
          </a:p>
          <a:p>
            <a:pPr marL="514350" indent="-514350">
              <a:buNone/>
              <a:defRPr/>
            </a:pPr>
            <a:r>
              <a:rPr lang="en-CA" dirty="0" smtClean="0"/>
              <a:t> - Wealth (the economy, material goods, infrastructures, etc)</a:t>
            </a:r>
          </a:p>
          <a:p>
            <a:pPr marL="514350" indent="-514350">
              <a:buNone/>
              <a:defRPr/>
            </a:pPr>
            <a:r>
              <a:rPr lang="en-CA" dirty="0" smtClean="0"/>
              <a:t>  - Knowledge and Culture  (education, state of knowledge about people, systems of belief, etc)</a:t>
            </a:r>
          </a:p>
          <a:p>
            <a:endParaRPr lang="en-CA" dirty="0"/>
          </a:p>
        </p:txBody>
      </p:sp>
    </p:spTree>
  </p:cSld>
  <p:clrMapOvr>
    <a:masterClrMapping/>
  </p:clrMapOvr>
  <p:transition spd="med">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92500"/>
          </a:bodyPr>
          <a:lstStyle/>
          <a:p>
            <a:pPr>
              <a:buNone/>
            </a:pPr>
            <a:r>
              <a:rPr lang="en-CA" dirty="0" smtClean="0"/>
              <a:t>. Community (rights and freedoms , peace ,crime, social order)</a:t>
            </a:r>
          </a:p>
          <a:p>
            <a:pPr>
              <a:buNone/>
            </a:pPr>
            <a:r>
              <a:rPr lang="en-CA" dirty="0" smtClean="0"/>
              <a:t> -  Equity  (distribution of benefits and burdens between males and females, among ethnic) groups, and other socially disadvantaged groups</a:t>
            </a:r>
          </a:p>
          <a:p>
            <a:pPr>
              <a:buNone/>
            </a:pPr>
            <a:r>
              <a:rPr lang="en-CA" dirty="0" smtClean="0"/>
              <a:t> - Identify and Analyze what problems and issues affect people, the eco-system and institutions in a given geographic context at any level( local, regional, national, and international contexts)</a:t>
            </a:r>
          </a:p>
          <a:p>
            <a:endParaRPr lang="en-CA" dirty="0"/>
          </a:p>
        </p:txBody>
      </p:sp>
    </p:spTree>
  </p:cSld>
  <p:clrMapOvr>
    <a:masterClrMapping/>
  </p:clrMapOvr>
  <p:transition spd="med">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92500" lnSpcReduction="10000"/>
          </a:bodyPr>
          <a:lstStyle/>
          <a:p>
            <a:r>
              <a:rPr lang="en-CA" b="1" dirty="0" smtClean="0"/>
              <a:t>Issue analysis </a:t>
            </a:r>
            <a:r>
              <a:rPr lang="en-CA" dirty="0" smtClean="0"/>
              <a:t>refers to the external and internal </a:t>
            </a:r>
            <a:r>
              <a:rPr lang="en-CA" dirty="0" err="1" smtClean="0"/>
              <a:t>envi’tl</a:t>
            </a:r>
            <a:r>
              <a:rPr lang="en-CA" dirty="0" smtClean="0"/>
              <a:t> factors that are likely to have the greatest impact on the future of the project</a:t>
            </a:r>
          </a:p>
          <a:p>
            <a:r>
              <a:rPr lang="en-CA" b="1" dirty="0" smtClean="0"/>
              <a:t>Problem Analysis </a:t>
            </a:r>
            <a:r>
              <a:rPr lang="en-CA" dirty="0" smtClean="0"/>
              <a:t>refers to an assessment of the major problems or concerns of the d/t stakeholders of the project</a:t>
            </a:r>
          </a:p>
          <a:p>
            <a:pPr>
              <a:buNone/>
            </a:pPr>
            <a:r>
              <a:rPr lang="en-CA" dirty="0" smtClean="0"/>
              <a:t>7. Analyze vision and opportunities:</a:t>
            </a:r>
          </a:p>
          <a:p>
            <a:r>
              <a:rPr lang="en-CA" b="1" dirty="0" smtClean="0"/>
              <a:t>Vision analysis  </a:t>
            </a:r>
            <a:r>
              <a:rPr lang="en-CA" dirty="0" smtClean="0"/>
              <a:t>is the process of identifying and analysing what changes the project /program would like to bring about  </a:t>
            </a:r>
          </a:p>
          <a:p>
            <a:endParaRPr lang="en-CA" dirty="0"/>
          </a:p>
        </p:txBody>
      </p:sp>
    </p:spTree>
  </p:cSld>
  <p:clrMapOvr>
    <a:masterClrMapping/>
  </p:clrMapOvr>
  <p:transition spd="med">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CA" sz="40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buNone/>
            </a:pPr>
            <a:r>
              <a:rPr lang="en-CA" dirty="0" smtClean="0"/>
              <a:t>8.  Assess stakeholders interest, influence and importance</a:t>
            </a:r>
          </a:p>
          <a:p>
            <a:pPr>
              <a:buNone/>
            </a:pPr>
            <a:r>
              <a:rPr lang="en-CA" dirty="0" smtClean="0"/>
              <a:t>        - Stakeholders expectation of the project</a:t>
            </a:r>
          </a:p>
          <a:p>
            <a:pPr>
              <a:buNone/>
            </a:pPr>
            <a:r>
              <a:rPr lang="en-CA" dirty="0" smtClean="0"/>
              <a:t>        - the likely benefit for the different </a:t>
            </a:r>
          </a:p>
          <a:p>
            <a:pPr>
              <a:buNone/>
            </a:pPr>
            <a:r>
              <a:rPr lang="en-CA" dirty="0" smtClean="0"/>
              <a:t>               stakeholders</a:t>
            </a:r>
          </a:p>
          <a:p>
            <a:pPr>
              <a:buNone/>
            </a:pPr>
            <a:r>
              <a:rPr lang="en-CA" dirty="0" smtClean="0"/>
              <a:t>        - What resources stakeholders be able and willing to mobilize to support the project</a:t>
            </a:r>
          </a:p>
          <a:p>
            <a:pPr>
              <a:buFontTx/>
              <a:buChar char="-"/>
            </a:pPr>
            <a:r>
              <a:rPr lang="en-CA" dirty="0" smtClean="0"/>
              <a:t>Which stakeholders interest conflict with other stakeholders and those of the project.</a:t>
            </a:r>
          </a:p>
        </p:txBody>
      </p:sp>
    </p:spTree>
  </p:cSld>
  <p:clrMapOvr>
    <a:masterClrMapping/>
  </p:clrMapOvr>
  <p:transition spd="med">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 TREE</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Problem tree as mechanism to conduct problem     Analysis</a:t>
            </a:r>
          </a:p>
          <a:p>
            <a:r>
              <a:rPr lang="en-CA" dirty="0" smtClean="0"/>
              <a:t>What is a problem tree?</a:t>
            </a:r>
          </a:p>
          <a:p>
            <a:r>
              <a:rPr lang="en-CA" dirty="0" smtClean="0"/>
              <a:t>Problem tree analysis?</a:t>
            </a:r>
          </a:p>
          <a:p>
            <a:r>
              <a:rPr lang="en-CA" dirty="0" smtClean="0"/>
              <a:t>Benefits of using problem tree as a means to a problem analysis</a:t>
            </a:r>
          </a:p>
          <a:p>
            <a:r>
              <a:rPr lang="en-CA" dirty="0" smtClean="0"/>
              <a:t>How to form a group for a problem tree analysis</a:t>
            </a:r>
          </a:p>
          <a:p>
            <a:r>
              <a:rPr lang="en-CA" dirty="0" smtClean="0"/>
              <a:t>Problem tree as  cause-effect relationship in the problem analysis process </a:t>
            </a:r>
          </a:p>
          <a:p>
            <a:endParaRPr lang="en-CA" dirty="0" smtClean="0"/>
          </a:p>
          <a:p>
            <a:endParaRPr lang="en-CA" dirty="0"/>
          </a:p>
        </p:txBody>
      </p:sp>
    </p:spTree>
  </p:cSld>
  <p:clrMapOvr>
    <a:masterClrMapping/>
  </p:clrMapOvr>
  <p:transition spd="med">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Project identification criteria</a:t>
            </a:r>
            <a:endParaRPr lang="en-CA" dirty="0"/>
          </a:p>
        </p:txBody>
      </p:sp>
      <p:sp>
        <p:nvSpPr>
          <p:cNvPr id="3" name="Content Placeholder 2"/>
          <p:cNvSpPr>
            <a:spLocks noGrp="1"/>
          </p:cNvSpPr>
          <p:nvPr>
            <p:ph idx="1"/>
          </p:nvPr>
        </p:nvSpPr>
        <p:spPr/>
        <p:txBody>
          <a:bodyPr/>
          <a:lstStyle/>
          <a:p>
            <a:r>
              <a:rPr lang="en-CA" dirty="0" smtClean="0"/>
              <a:t>Discussion of a project identification criteria</a:t>
            </a:r>
          </a:p>
          <a:p>
            <a:r>
              <a:rPr lang="en-CA" dirty="0" smtClean="0"/>
              <a:t>How to see the relationship between a problem identification and project identification</a:t>
            </a:r>
            <a:endParaRPr lang="en-CA" dirty="0"/>
          </a:p>
        </p:txBody>
      </p:sp>
    </p:spTree>
  </p:cSld>
  <p:clrMapOvr>
    <a:masterClrMapping/>
  </p:clrMapOvr>
  <p:transition spd="med">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304800" y="0"/>
            <a:ext cx="8686800" cy="685800"/>
          </a:xfrm>
        </p:spPr>
        <p:txBody>
          <a:bodyPr>
            <a:normAutofit/>
          </a:bodyPr>
          <a:lstStyle/>
          <a:p>
            <a:pPr eaLnBrk="1" hangingPunct="1"/>
            <a:r>
              <a:rPr lang="en-GB" dirty="0" smtClean="0"/>
              <a:t>Components of a project proposal</a:t>
            </a:r>
          </a:p>
        </p:txBody>
      </p:sp>
      <p:sp>
        <p:nvSpPr>
          <p:cNvPr id="22532" name="Rectangle 3"/>
          <p:cNvSpPr>
            <a:spLocks noGrp="1" noChangeArrowheads="1"/>
          </p:cNvSpPr>
          <p:nvPr>
            <p:ph idx="1"/>
          </p:nvPr>
        </p:nvSpPr>
        <p:spPr>
          <a:xfrm>
            <a:off x="0" y="990600"/>
            <a:ext cx="9448800" cy="5867400"/>
          </a:xfrm>
        </p:spPr>
        <p:txBody>
          <a:bodyPr>
            <a:normAutofit/>
          </a:bodyPr>
          <a:lstStyle/>
          <a:p>
            <a:pPr marL="533400" indent="-533400" eaLnBrk="1" hangingPunct="1">
              <a:lnSpc>
                <a:spcPct val="80000"/>
              </a:lnSpc>
              <a:buFont typeface="Wingdings" pitchFamily="2" charset="2"/>
              <a:buAutoNum type="arabicPeriod"/>
            </a:pPr>
            <a:endParaRPr lang="en-GB" sz="2000" dirty="0" smtClean="0"/>
          </a:p>
          <a:p>
            <a:pPr marL="533400" indent="-533400" eaLnBrk="1" hangingPunct="1">
              <a:lnSpc>
                <a:spcPct val="80000"/>
              </a:lnSpc>
              <a:buNone/>
            </a:pPr>
            <a:r>
              <a:rPr lang="en-GB" sz="2000" dirty="0" smtClean="0"/>
              <a:t>         </a:t>
            </a:r>
            <a:r>
              <a:rPr lang="en-GB" sz="2400" b="1" dirty="0" smtClean="0"/>
              <a:t>Project proposal development  may not necessarily  follow the same outline. WHY? However, for the purpose of this class, the following contents can be used to understand the contents.</a:t>
            </a:r>
          </a:p>
          <a:p>
            <a:pPr marL="533400" indent="-533400" eaLnBrk="1" hangingPunct="1">
              <a:lnSpc>
                <a:spcPct val="80000"/>
              </a:lnSpc>
              <a:buNone/>
            </a:pPr>
            <a:endParaRPr lang="en-GB" sz="2000" dirty="0" smtClean="0"/>
          </a:p>
          <a:p>
            <a:pPr marL="533400" indent="-533400" eaLnBrk="1" hangingPunct="1">
              <a:lnSpc>
                <a:spcPct val="80000"/>
              </a:lnSpc>
              <a:buFont typeface="Wingdings" pitchFamily="2" charset="2"/>
              <a:buAutoNum type="arabicPeriod"/>
            </a:pPr>
            <a:r>
              <a:rPr lang="en-GB" sz="2000" b="1" dirty="0" smtClean="0"/>
              <a:t>Proposal Title</a:t>
            </a:r>
          </a:p>
          <a:p>
            <a:pPr marL="533400" indent="-533400" eaLnBrk="1" hangingPunct="1">
              <a:lnSpc>
                <a:spcPct val="80000"/>
              </a:lnSpc>
              <a:buFont typeface="Wingdings" pitchFamily="2" charset="2"/>
              <a:buAutoNum type="arabicPeriod"/>
            </a:pPr>
            <a:r>
              <a:rPr lang="en-GB" sz="2000" b="1" dirty="0" smtClean="0"/>
              <a:t>Cover letter</a:t>
            </a:r>
          </a:p>
          <a:p>
            <a:pPr marL="533400" indent="-533400" eaLnBrk="1" hangingPunct="1">
              <a:lnSpc>
                <a:spcPct val="80000"/>
              </a:lnSpc>
              <a:buFont typeface="Wingdings" pitchFamily="2" charset="2"/>
              <a:buAutoNum type="arabicPeriod"/>
            </a:pPr>
            <a:r>
              <a:rPr lang="en-GB" sz="2000" b="1" dirty="0" smtClean="0"/>
              <a:t>Executive Summary</a:t>
            </a:r>
          </a:p>
          <a:p>
            <a:pPr marL="533400" indent="-533400" eaLnBrk="1" hangingPunct="1">
              <a:lnSpc>
                <a:spcPct val="80000"/>
              </a:lnSpc>
              <a:buFont typeface="Wingdings" pitchFamily="2" charset="2"/>
              <a:buAutoNum type="arabicPeriod"/>
            </a:pPr>
            <a:r>
              <a:rPr lang="en-GB" sz="2000" b="1" dirty="0" smtClean="0"/>
              <a:t>Introduction</a:t>
            </a:r>
          </a:p>
          <a:p>
            <a:pPr marL="533400" indent="-533400" eaLnBrk="1" hangingPunct="1">
              <a:lnSpc>
                <a:spcPct val="80000"/>
              </a:lnSpc>
              <a:buFont typeface="Wingdings" pitchFamily="2" charset="2"/>
              <a:buAutoNum type="arabicPeriod"/>
            </a:pPr>
            <a:r>
              <a:rPr lang="en-GB" sz="2000" b="1" dirty="0" smtClean="0"/>
              <a:t>Background/project context</a:t>
            </a:r>
          </a:p>
          <a:p>
            <a:pPr marL="533400" indent="-533400" eaLnBrk="1" hangingPunct="1">
              <a:lnSpc>
                <a:spcPct val="80000"/>
              </a:lnSpc>
              <a:buFont typeface="Wingdings" pitchFamily="2" charset="2"/>
              <a:buAutoNum type="arabicPeriod"/>
            </a:pPr>
            <a:r>
              <a:rPr lang="en-GB" sz="2000" b="1" dirty="0" smtClean="0"/>
              <a:t>Problem/Need Statement</a:t>
            </a:r>
          </a:p>
          <a:p>
            <a:pPr marL="533400" indent="-533400" eaLnBrk="1" hangingPunct="1">
              <a:lnSpc>
                <a:spcPct val="80000"/>
              </a:lnSpc>
              <a:buFont typeface="Wingdings" pitchFamily="2" charset="2"/>
              <a:buAutoNum type="arabicPeriod"/>
            </a:pPr>
            <a:r>
              <a:rPr lang="en-GB" sz="2000" b="1" dirty="0" smtClean="0"/>
              <a:t>Project Goals and objectives</a:t>
            </a:r>
          </a:p>
          <a:p>
            <a:pPr marL="533400" indent="-533400" eaLnBrk="1" hangingPunct="1">
              <a:lnSpc>
                <a:spcPct val="80000"/>
              </a:lnSpc>
              <a:buFont typeface="Wingdings" pitchFamily="2" charset="2"/>
              <a:buAutoNum type="arabicPeriod"/>
            </a:pPr>
            <a:r>
              <a:rPr lang="en-GB" sz="2000" b="1" dirty="0" smtClean="0"/>
              <a:t>Project Outputs</a:t>
            </a:r>
          </a:p>
          <a:p>
            <a:pPr marL="533400" indent="-533400" eaLnBrk="1" hangingPunct="1">
              <a:lnSpc>
                <a:spcPct val="80000"/>
              </a:lnSpc>
              <a:buFont typeface="Wingdings" pitchFamily="2" charset="2"/>
              <a:buAutoNum type="arabicPeriod"/>
            </a:pPr>
            <a:r>
              <a:rPr lang="en-GB" sz="2000" b="1" dirty="0" smtClean="0"/>
              <a:t>Methods</a:t>
            </a:r>
          </a:p>
          <a:p>
            <a:pPr marL="533400" indent="-533400" eaLnBrk="1" hangingPunct="1">
              <a:lnSpc>
                <a:spcPct val="80000"/>
              </a:lnSpc>
              <a:buFont typeface="Wingdings" pitchFamily="2" charset="2"/>
              <a:buAutoNum type="arabicPeriod"/>
            </a:pPr>
            <a:r>
              <a:rPr lang="en-GB" sz="2000" b="1" dirty="0" smtClean="0"/>
              <a:t>Inputs</a:t>
            </a:r>
          </a:p>
          <a:p>
            <a:pPr marL="533400" indent="-533400" eaLnBrk="1" hangingPunct="1">
              <a:lnSpc>
                <a:spcPct val="80000"/>
              </a:lnSpc>
              <a:buFont typeface="Wingdings" pitchFamily="2" charset="2"/>
              <a:buAutoNum type="arabicPeriod"/>
            </a:pPr>
            <a:r>
              <a:rPr lang="en-GB" sz="2000" b="1" dirty="0" smtClean="0"/>
              <a:t>Organization and Administration</a:t>
            </a:r>
          </a:p>
          <a:p>
            <a:pPr marL="533400" indent="-533400" eaLnBrk="1" hangingPunct="1">
              <a:lnSpc>
                <a:spcPct val="80000"/>
              </a:lnSpc>
              <a:buFont typeface="Wingdings" pitchFamily="2" charset="2"/>
              <a:buAutoNum type="arabicPeriod"/>
            </a:pPr>
            <a:r>
              <a:rPr lang="en-GB" sz="2000" b="1" dirty="0" smtClean="0"/>
              <a:t>Monitoring and Evaluation</a:t>
            </a:r>
          </a:p>
          <a:p>
            <a:pPr marL="533400" indent="-533400" eaLnBrk="1" hangingPunct="1">
              <a:lnSpc>
                <a:spcPct val="80000"/>
              </a:lnSpc>
              <a:buFont typeface="Wingdings" pitchFamily="2" charset="2"/>
              <a:buAutoNum type="arabicPeriod"/>
            </a:pPr>
            <a:r>
              <a:rPr lang="en-GB" sz="2000" b="1" dirty="0" smtClean="0"/>
              <a:t>Phase out strategy and sustainability</a:t>
            </a:r>
          </a:p>
          <a:p>
            <a:pPr marL="533400" indent="-533400" eaLnBrk="1" hangingPunct="1">
              <a:lnSpc>
                <a:spcPct val="80000"/>
              </a:lnSpc>
              <a:buFont typeface="Wingdings" pitchFamily="2" charset="2"/>
              <a:buAutoNum type="arabicPeriod"/>
            </a:pPr>
            <a:r>
              <a:rPr lang="en-GB" sz="2000" b="1" dirty="0" smtClean="0"/>
              <a:t>Project Budget </a:t>
            </a:r>
          </a:p>
          <a:p>
            <a:pPr marL="533400" indent="-533400" eaLnBrk="1" hangingPunct="1">
              <a:lnSpc>
                <a:spcPct val="80000"/>
              </a:lnSpc>
              <a:buFont typeface="Wingdings" pitchFamily="2" charset="2"/>
              <a:buNone/>
            </a:pPr>
            <a:endParaRPr lang="en-GB" sz="2000" b="1" dirty="0" smtClean="0"/>
          </a:p>
        </p:txBody>
      </p:sp>
      <p:sp>
        <p:nvSpPr>
          <p:cNvPr id="22530" name="Slide Number Placeholder 5"/>
          <p:cNvSpPr>
            <a:spLocks noGrp="1"/>
          </p:cNvSpPr>
          <p:nvPr>
            <p:ph type="sldNum" sz="quarter" idx="12"/>
          </p:nvPr>
        </p:nvSpPr>
        <p:spPr>
          <a:noFill/>
        </p:spPr>
        <p:txBody>
          <a:bodyPr>
            <a:normAutofit fontScale="92500" lnSpcReduction="10000"/>
          </a:bodyPr>
          <a:lstStyle/>
          <a:p>
            <a:fld id="{9CEEF73D-89CB-4000-83C6-41B85F68FC98}" type="slidenum">
              <a:rPr lang="en-US" smtClean="0"/>
              <a:pPr/>
              <a:t>26</a:t>
            </a:fld>
            <a:endParaRPr lang="en-US" smtClean="0"/>
          </a:p>
        </p:txBody>
      </p:sp>
    </p:spTree>
  </p:cSld>
  <p:clrMapOvr>
    <a:masterClrMapping/>
  </p:clrMapOvr>
  <p:transition spd="med">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normAutofit fontScale="90000"/>
          </a:bodyPr>
          <a:lstStyle/>
          <a:p>
            <a:pPr eaLnBrk="1" hangingPunct="1"/>
            <a:r>
              <a:rPr lang="en-US" sz="3800" smtClean="0"/>
              <a:t>…components of a Project Proposal</a:t>
            </a:r>
          </a:p>
        </p:txBody>
      </p:sp>
      <p:sp>
        <p:nvSpPr>
          <p:cNvPr id="23556" name="Rectangle 3"/>
          <p:cNvSpPr>
            <a:spLocks noGrp="1" noChangeArrowheads="1"/>
          </p:cNvSpPr>
          <p:nvPr>
            <p:ph idx="1"/>
          </p:nvPr>
        </p:nvSpPr>
        <p:spPr/>
        <p:txBody>
          <a:bodyPr/>
          <a:lstStyle/>
          <a:p>
            <a:pPr marL="609600" indent="-609600" eaLnBrk="1" hangingPunct="1">
              <a:lnSpc>
                <a:spcPct val="90000"/>
              </a:lnSpc>
              <a:buFont typeface="Wingdings" pitchFamily="2" charset="2"/>
              <a:buNone/>
            </a:pPr>
            <a:r>
              <a:rPr lang="en-US" sz="2400" smtClean="0"/>
              <a:t>1.	Proposal title</a:t>
            </a:r>
          </a:p>
          <a:p>
            <a:pPr marL="990600" lvl="1" indent="-533400" eaLnBrk="1" hangingPunct="1">
              <a:lnSpc>
                <a:spcPct val="90000"/>
              </a:lnSpc>
            </a:pPr>
            <a:r>
              <a:rPr lang="en-US" sz="2200" smtClean="0"/>
              <a:t>keep interest of your reader in mind</a:t>
            </a:r>
          </a:p>
          <a:p>
            <a:pPr marL="990600" lvl="1" indent="-533400" eaLnBrk="1" hangingPunct="1">
              <a:lnSpc>
                <a:spcPct val="90000"/>
              </a:lnSpc>
            </a:pPr>
            <a:r>
              <a:rPr lang="en-US" sz="2200" smtClean="0"/>
              <a:t>Make it persuasive, positive and one that will capture attention </a:t>
            </a:r>
          </a:p>
          <a:p>
            <a:pPr marL="609600" indent="-609600" eaLnBrk="1" hangingPunct="1">
              <a:lnSpc>
                <a:spcPct val="90000"/>
              </a:lnSpc>
              <a:buFont typeface="Wingdings" pitchFamily="2" charset="2"/>
              <a:buNone/>
            </a:pPr>
            <a:r>
              <a:rPr lang="en-US" sz="2400" smtClean="0"/>
              <a:t>2.	Cover letter</a:t>
            </a:r>
          </a:p>
          <a:p>
            <a:pPr marL="990600" lvl="1" indent="-533400" eaLnBrk="1" hangingPunct="1">
              <a:lnSpc>
                <a:spcPct val="90000"/>
              </a:lnSpc>
            </a:pPr>
            <a:r>
              <a:rPr lang="en-US" sz="2200" smtClean="0"/>
              <a:t>Quickly gain the reader attention</a:t>
            </a:r>
          </a:p>
          <a:p>
            <a:pPr marL="990600" lvl="1" indent="-533400" eaLnBrk="1" hangingPunct="1">
              <a:lnSpc>
                <a:spcPct val="90000"/>
              </a:lnSpc>
            </a:pPr>
            <a:r>
              <a:rPr lang="en-US" sz="2200" smtClean="0"/>
              <a:t>Show why the particular agency should be interested in your  proposal</a:t>
            </a:r>
          </a:p>
          <a:p>
            <a:pPr marL="990600" lvl="1" indent="-533400" eaLnBrk="1" hangingPunct="1">
              <a:lnSpc>
                <a:spcPct val="90000"/>
              </a:lnSpc>
            </a:pPr>
            <a:r>
              <a:rPr lang="en-US" sz="2200" smtClean="0"/>
              <a:t>Convey the importance and urgency of your project</a:t>
            </a:r>
          </a:p>
          <a:p>
            <a:pPr marL="990600" lvl="1" indent="-533400" eaLnBrk="1" hangingPunct="1">
              <a:lnSpc>
                <a:spcPct val="90000"/>
              </a:lnSpc>
            </a:pPr>
            <a:r>
              <a:rPr lang="en-US" sz="2200" smtClean="0"/>
              <a:t>Keep it short</a:t>
            </a:r>
          </a:p>
          <a:p>
            <a:pPr marL="990600" lvl="1" indent="-533400" eaLnBrk="1" hangingPunct="1">
              <a:lnSpc>
                <a:spcPct val="90000"/>
              </a:lnSpc>
            </a:pPr>
            <a:r>
              <a:rPr lang="en-US" sz="2200" smtClean="0"/>
              <a:t>Make it look good</a:t>
            </a:r>
          </a:p>
          <a:p>
            <a:pPr marL="609600" indent="-609600" eaLnBrk="1" hangingPunct="1">
              <a:lnSpc>
                <a:spcPct val="90000"/>
              </a:lnSpc>
            </a:pPr>
            <a:endParaRPr lang="en-US" sz="2400" smtClean="0"/>
          </a:p>
          <a:p>
            <a:pPr marL="609600" indent="-609600" eaLnBrk="1" hangingPunct="1">
              <a:lnSpc>
                <a:spcPct val="90000"/>
              </a:lnSpc>
            </a:pPr>
            <a:endParaRPr lang="en-US" sz="2400" smtClean="0"/>
          </a:p>
        </p:txBody>
      </p:sp>
      <p:sp>
        <p:nvSpPr>
          <p:cNvPr id="23554" name="Slide Number Placeholder 5"/>
          <p:cNvSpPr>
            <a:spLocks noGrp="1"/>
          </p:cNvSpPr>
          <p:nvPr>
            <p:ph type="sldNum" sz="quarter" idx="12"/>
          </p:nvPr>
        </p:nvSpPr>
        <p:spPr>
          <a:noFill/>
        </p:spPr>
        <p:txBody>
          <a:bodyPr>
            <a:normAutofit fontScale="92500" lnSpcReduction="10000"/>
          </a:bodyPr>
          <a:lstStyle/>
          <a:p>
            <a:fld id="{A179B359-F19D-48AF-A6F4-A82298FBB331}" type="slidenum">
              <a:rPr lang="en-US" smtClean="0"/>
              <a:pPr/>
              <a:t>27</a:t>
            </a:fld>
            <a:endParaRPr lang="en-US" smtClean="0"/>
          </a:p>
        </p:txBody>
      </p:sp>
    </p:spTree>
  </p:cSld>
  <p:clrMapOvr>
    <a:masterClrMapping/>
  </p:clrMapOvr>
  <p:transition spd="med">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normAutofit fontScale="90000"/>
          </a:bodyPr>
          <a:lstStyle/>
          <a:p>
            <a:pPr eaLnBrk="1" hangingPunct="1"/>
            <a:r>
              <a:rPr lang="en-US" sz="3800" smtClean="0"/>
              <a:t>…components of a Project Proposal</a:t>
            </a:r>
          </a:p>
        </p:txBody>
      </p:sp>
      <p:sp>
        <p:nvSpPr>
          <p:cNvPr id="24580" name="Rectangle 3"/>
          <p:cNvSpPr>
            <a:spLocks noGrp="1" noChangeArrowheads="1"/>
          </p:cNvSpPr>
          <p:nvPr>
            <p:ph idx="1"/>
          </p:nvPr>
        </p:nvSpPr>
        <p:spPr/>
        <p:txBody>
          <a:bodyPr/>
          <a:lstStyle/>
          <a:p>
            <a:pPr eaLnBrk="1" hangingPunct="1">
              <a:buFont typeface="Wingdings" pitchFamily="2" charset="2"/>
              <a:buNone/>
            </a:pPr>
            <a:r>
              <a:rPr lang="en-US" dirty="0" smtClean="0"/>
              <a:t>3.		Executive summary</a:t>
            </a:r>
          </a:p>
          <a:p>
            <a:pPr lvl="1" eaLnBrk="1" hangingPunct="1"/>
            <a:r>
              <a:rPr lang="en-US" dirty="0" smtClean="0"/>
              <a:t>It should be clear, concise, and specific</a:t>
            </a:r>
          </a:p>
          <a:p>
            <a:pPr lvl="1" eaLnBrk="1" hangingPunct="1"/>
            <a:r>
              <a:rPr lang="en-US" dirty="0" smtClean="0"/>
              <a:t>It should describe who you are, the scope, objective and expected results  of your project, and the cost. </a:t>
            </a:r>
          </a:p>
        </p:txBody>
      </p:sp>
      <p:sp>
        <p:nvSpPr>
          <p:cNvPr id="24578" name="Slide Number Placeholder 5"/>
          <p:cNvSpPr>
            <a:spLocks noGrp="1"/>
          </p:cNvSpPr>
          <p:nvPr>
            <p:ph type="sldNum" sz="quarter" idx="12"/>
          </p:nvPr>
        </p:nvSpPr>
        <p:spPr>
          <a:noFill/>
        </p:spPr>
        <p:txBody>
          <a:bodyPr>
            <a:normAutofit fontScale="92500" lnSpcReduction="10000"/>
          </a:bodyPr>
          <a:lstStyle/>
          <a:p>
            <a:fld id="{2BB9FA78-A641-4A06-BF93-4C00F70C73B3}" type="slidenum">
              <a:rPr lang="en-US" smtClean="0"/>
              <a:pPr/>
              <a:t>28</a:t>
            </a:fld>
            <a:endParaRPr lang="en-US" smtClean="0"/>
          </a:p>
        </p:txBody>
      </p:sp>
    </p:spTree>
  </p:cSld>
  <p:clrMapOvr>
    <a:masterClrMapping/>
  </p:clrMapOvr>
  <p:transition spd="med">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normAutofit fontScale="90000"/>
          </a:bodyPr>
          <a:lstStyle/>
          <a:p>
            <a:pPr eaLnBrk="1" hangingPunct="1"/>
            <a:r>
              <a:rPr lang="en-US" sz="3800" smtClean="0"/>
              <a:t>…components of a Project Proposal</a:t>
            </a:r>
          </a:p>
        </p:txBody>
      </p:sp>
      <p:sp>
        <p:nvSpPr>
          <p:cNvPr id="25604" name="Rectangle 3"/>
          <p:cNvSpPr>
            <a:spLocks noGrp="1" noChangeArrowheads="1"/>
          </p:cNvSpPr>
          <p:nvPr>
            <p:ph idx="1"/>
          </p:nvPr>
        </p:nvSpPr>
        <p:spPr/>
        <p:txBody>
          <a:bodyPr>
            <a:normAutofit lnSpcReduction="10000"/>
          </a:bodyPr>
          <a:lstStyle/>
          <a:p>
            <a:pPr marL="533400" indent="-533400" eaLnBrk="1" hangingPunct="1">
              <a:lnSpc>
                <a:spcPct val="90000"/>
              </a:lnSpc>
              <a:buFont typeface="Wingdings" pitchFamily="2" charset="2"/>
              <a:buAutoNum type="arabicPeriod" startAt="4"/>
            </a:pPr>
            <a:r>
              <a:rPr lang="en-US" smtClean="0"/>
              <a:t>Introduction</a:t>
            </a:r>
          </a:p>
          <a:p>
            <a:pPr marL="952500" lvl="1" indent="-495300" eaLnBrk="1" hangingPunct="1">
              <a:lnSpc>
                <a:spcPct val="90000"/>
              </a:lnSpc>
            </a:pPr>
            <a:r>
              <a:rPr lang="en-US" smtClean="0"/>
              <a:t>In this part of the proposal you introduce your organization</a:t>
            </a:r>
          </a:p>
          <a:p>
            <a:pPr marL="952500" lvl="1" indent="-495300" eaLnBrk="1" hangingPunct="1">
              <a:lnSpc>
                <a:spcPct val="90000"/>
              </a:lnSpc>
            </a:pPr>
            <a:r>
              <a:rPr lang="en-US" smtClean="0"/>
              <a:t>More often proposals are funded on the reputation of an applicant organization or its key personnel, rather than on the basis of the project’s content alone</a:t>
            </a:r>
          </a:p>
          <a:p>
            <a:pPr marL="952500" lvl="1" indent="-495300" eaLnBrk="1" hangingPunct="1">
              <a:lnSpc>
                <a:spcPct val="90000"/>
              </a:lnSpc>
            </a:pPr>
            <a:r>
              <a:rPr lang="en-US" smtClean="0"/>
              <a:t>The introduction is the section in which you build your credibility, and make the case that your organization should be supported. </a:t>
            </a:r>
          </a:p>
          <a:p>
            <a:pPr marL="952500" lvl="1" indent="-495300" eaLnBrk="1" hangingPunct="1">
              <a:lnSpc>
                <a:spcPct val="90000"/>
              </a:lnSpc>
            </a:pPr>
            <a:r>
              <a:rPr lang="en-US" smtClean="0"/>
              <a:t>Establish credibility!!!</a:t>
            </a:r>
          </a:p>
        </p:txBody>
      </p:sp>
      <p:sp>
        <p:nvSpPr>
          <p:cNvPr id="25602" name="Slide Number Placeholder 5"/>
          <p:cNvSpPr>
            <a:spLocks noGrp="1"/>
          </p:cNvSpPr>
          <p:nvPr>
            <p:ph type="sldNum" sz="quarter" idx="12"/>
          </p:nvPr>
        </p:nvSpPr>
        <p:spPr>
          <a:noFill/>
        </p:spPr>
        <p:txBody>
          <a:bodyPr>
            <a:normAutofit fontScale="92500" lnSpcReduction="10000"/>
          </a:bodyPr>
          <a:lstStyle/>
          <a:p>
            <a:fld id="{8D9BDEEC-5716-4F52-A3D0-6D88570E1D70}" type="slidenum">
              <a:rPr lang="en-US" smtClean="0"/>
              <a:pPr/>
              <a:t>29</a:t>
            </a:fld>
            <a:endParaRPr lang="en-US" smtClean="0"/>
          </a:p>
        </p:txBody>
      </p:sp>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normAutofit/>
          </a:bodyPr>
          <a:lstStyle/>
          <a:p>
            <a:r>
              <a:rPr lang="en-US" dirty="0" smtClean="0"/>
              <a:t>Define the distinction between a project and a program:</a:t>
            </a:r>
          </a:p>
          <a:p>
            <a:r>
              <a:rPr lang="en-US" dirty="0" smtClean="0"/>
              <a:t>Program</a:t>
            </a:r>
          </a:p>
          <a:p>
            <a:r>
              <a:rPr lang="en-US" dirty="0" smtClean="0"/>
              <a:t>Project</a:t>
            </a:r>
          </a:p>
          <a:p>
            <a:r>
              <a:rPr lang="en-US" dirty="0" smtClean="0"/>
              <a:t>What is a project formulation?</a:t>
            </a:r>
          </a:p>
          <a:p>
            <a:r>
              <a:rPr lang="en-US" dirty="0" smtClean="0"/>
              <a:t>How can we develop a project?</a:t>
            </a:r>
          </a:p>
        </p:txBody>
      </p:sp>
    </p:spTree>
  </p:cSld>
  <p:clrMapOvr>
    <a:masterClrMapping/>
  </p:clrMapOvr>
  <p:transition spd="med">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normAutofit fontScale="90000"/>
          </a:bodyPr>
          <a:lstStyle/>
          <a:p>
            <a:pPr eaLnBrk="1" hangingPunct="1"/>
            <a:r>
              <a:rPr lang="en-US" sz="3800" smtClean="0"/>
              <a:t>…components of a Project Proposal</a:t>
            </a:r>
          </a:p>
        </p:txBody>
      </p:sp>
      <p:sp>
        <p:nvSpPr>
          <p:cNvPr id="26628" name="Rectangle 3"/>
          <p:cNvSpPr>
            <a:spLocks noGrp="1" noChangeArrowheads="1"/>
          </p:cNvSpPr>
          <p:nvPr>
            <p:ph idx="1"/>
          </p:nvPr>
        </p:nvSpPr>
        <p:spPr/>
        <p:txBody>
          <a:bodyPr>
            <a:normAutofit/>
          </a:bodyPr>
          <a:lstStyle/>
          <a:p>
            <a:pPr eaLnBrk="1" hangingPunct="1">
              <a:lnSpc>
                <a:spcPct val="90000"/>
              </a:lnSpc>
            </a:pPr>
            <a:r>
              <a:rPr lang="en-US" sz="2000" smtClean="0"/>
              <a:t>Other things to say in the introduction</a:t>
            </a:r>
          </a:p>
          <a:p>
            <a:pPr lvl="1" eaLnBrk="1" hangingPunct="1">
              <a:lnSpc>
                <a:spcPct val="90000"/>
              </a:lnSpc>
            </a:pPr>
            <a:r>
              <a:rPr lang="en-US" sz="2000" smtClean="0"/>
              <a:t>How you get started- your purpose and goals </a:t>
            </a:r>
          </a:p>
          <a:p>
            <a:pPr lvl="1" eaLnBrk="1" hangingPunct="1">
              <a:lnSpc>
                <a:spcPct val="90000"/>
              </a:lnSpc>
            </a:pPr>
            <a:r>
              <a:rPr lang="en-US" sz="2000" smtClean="0"/>
              <a:t>How long you have been around, how you've grown, and the breadth of your financial support </a:t>
            </a:r>
          </a:p>
          <a:p>
            <a:pPr lvl="1" eaLnBrk="1" hangingPunct="1">
              <a:lnSpc>
                <a:spcPct val="90000"/>
              </a:lnSpc>
            </a:pPr>
            <a:r>
              <a:rPr lang="en-US" sz="2000" smtClean="0"/>
              <a:t>Unique aspects of your agency - the fact that you were the first organization of its kind in the nation, etc.</a:t>
            </a:r>
          </a:p>
          <a:p>
            <a:pPr lvl="1" eaLnBrk="1" hangingPunct="1">
              <a:lnSpc>
                <a:spcPct val="90000"/>
              </a:lnSpc>
            </a:pPr>
            <a:r>
              <a:rPr lang="en-US" sz="2000" smtClean="0"/>
              <a:t>Some of your most significant accomplishments as an organization or, if you are a new organization, some of the significant accomplishments of your Board or staff in their previous roles</a:t>
            </a:r>
          </a:p>
          <a:p>
            <a:pPr lvl="1" eaLnBrk="1" hangingPunct="1">
              <a:lnSpc>
                <a:spcPct val="90000"/>
              </a:lnSpc>
            </a:pPr>
            <a:r>
              <a:rPr lang="en-US" sz="2000" smtClean="0"/>
              <a:t>Your success with related projects </a:t>
            </a:r>
          </a:p>
          <a:p>
            <a:pPr lvl="1" eaLnBrk="1" hangingPunct="1">
              <a:lnSpc>
                <a:spcPct val="90000"/>
              </a:lnSpc>
            </a:pPr>
            <a:r>
              <a:rPr lang="en-US" sz="2000" smtClean="0"/>
              <a:t>The support you have received from other organizations and individuals (accompanied by a few letters of endorsement which can be attached in the Appendix).</a:t>
            </a:r>
          </a:p>
        </p:txBody>
      </p:sp>
      <p:sp>
        <p:nvSpPr>
          <p:cNvPr id="26626" name="Slide Number Placeholder 5"/>
          <p:cNvSpPr>
            <a:spLocks noGrp="1"/>
          </p:cNvSpPr>
          <p:nvPr>
            <p:ph type="sldNum" sz="quarter" idx="12"/>
          </p:nvPr>
        </p:nvSpPr>
        <p:spPr>
          <a:noFill/>
        </p:spPr>
        <p:txBody>
          <a:bodyPr>
            <a:normAutofit fontScale="92500" lnSpcReduction="10000"/>
          </a:bodyPr>
          <a:lstStyle/>
          <a:p>
            <a:fld id="{2CDC7609-17A8-47EB-9024-AAAC1DABA5AA}" type="slidenum">
              <a:rPr lang="en-US" smtClean="0"/>
              <a:pPr/>
              <a:t>30</a:t>
            </a:fld>
            <a:endParaRPr lang="en-US" smtClean="0"/>
          </a:p>
        </p:txBody>
      </p:sp>
    </p:spTree>
  </p:cSld>
  <p:clrMapOvr>
    <a:masterClrMapping/>
  </p:clrMapOvr>
  <p:transition spd="med">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normAutofit fontScale="90000"/>
          </a:bodyPr>
          <a:lstStyle/>
          <a:p>
            <a:pPr eaLnBrk="1" hangingPunct="1"/>
            <a:r>
              <a:rPr lang="en-US" sz="3800" smtClean="0"/>
              <a:t>…components of a Project Proposal</a:t>
            </a:r>
          </a:p>
        </p:txBody>
      </p:sp>
      <p:sp>
        <p:nvSpPr>
          <p:cNvPr id="27652" name="Rectangle 3"/>
          <p:cNvSpPr>
            <a:spLocks noGrp="1" noChangeArrowheads="1"/>
          </p:cNvSpPr>
          <p:nvPr>
            <p:ph idx="1"/>
          </p:nvPr>
        </p:nvSpPr>
        <p:spPr/>
        <p:txBody>
          <a:bodyPr>
            <a:normAutofit lnSpcReduction="10000"/>
          </a:bodyPr>
          <a:lstStyle/>
          <a:p>
            <a:pPr eaLnBrk="1" hangingPunct="1">
              <a:buFont typeface="Wingdings" pitchFamily="2" charset="2"/>
              <a:buNone/>
            </a:pPr>
            <a:r>
              <a:rPr lang="en-US" dirty="0" smtClean="0"/>
              <a:t>5.		Back ground/Project context</a:t>
            </a:r>
          </a:p>
          <a:p>
            <a:pPr lvl="1" eaLnBrk="1" hangingPunct="1"/>
            <a:r>
              <a:rPr lang="en-US" dirty="0" smtClean="0"/>
              <a:t>Background information on the place where the project is going to be located</a:t>
            </a:r>
          </a:p>
          <a:p>
            <a:pPr lvl="1" eaLnBrk="1" hangingPunct="1">
              <a:buFont typeface="Wingdings" pitchFamily="2" charset="2"/>
              <a:buNone/>
            </a:pPr>
            <a:endParaRPr lang="en-US" dirty="0" smtClean="0"/>
          </a:p>
          <a:p>
            <a:pPr lvl="1" eaLnBrk="1" hangingPunct="1"/>
            <a:r>
              <a:rPr lang="en-US" dirty="0" smtClean="0"/>
              <a:t>It could include the geographic and climatic information, political and administrative scenario and socio-economic status, etc.</a:t>
            </a:r>
          </a:p>
          <a:p>
            <a:pPr lvl="1" eaLnBrk="1" hangingPunct="1"/>
            <a:endParaRPr lang="en-US" dirty="0" smtClean="0"/>
          </a:p>
          <a:p>
            <a:pPr lvl="1" eaLnBrk="1" hangingPunct="1"/>
            <a:r>
              <a:rPr lang="en-US" dirty="0" smtClean="0"/>
              <a:t>Sometimes, the background information and the introduction  can be systematically  combined.</a:t>
            </a:r>
          </a:p>
        </p:txBody>
      </p:sp>
      <p:sp>
        <p:nvSpPr>
          <p:cNvPr id="27650" name="Slide Number Placeholder 5"/>
          <p:cNvSpPr>
            <a:spLocks noGrp="1"/>
          </p:cNvSpPr>
          <p:nvPr>
            <p:ph type="sldNum" sz="quarter" idx="12"/>
          </p:nvPr>
        </p:nvSpPr>
        <p:spPr>
          <a:noFill/>
        </p:spPr>
        <p:txBody>
          <a:bodyPr>
            <a:normAutofit fontScale="92500" lnSpcReduction="10000"/>
          </a:bodyPr>
          <a:lstStyle/>
          <a:p>
            <a:fld id="{2E2FE61B-B2FE-4A02-BA6A-90C17AB9F769}" type="slidenum">
              <a:rPr lang="en-US" smtClean="0"/>
              <a:pPr/>
              <a:t>31</a:t>
            </a:fld>
            <a:endParaRPr lang="en-US" smtClean="0"/>
          </a:p>
        </p:txBody>
      </p:sp>
    </p:spTree>
  </p:cSld>
  <p:clrMapOvr>
    <a:masterClrMapping/>
  </p:clrMapOvr>
  <p:transition spd="med">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normAutofit fontScale="90000"/>
          </a:bodyPr>
          <a:lstStyle/>
          <a:p>
            <a:pPr eaLnBrk="1" hangingPunct="1"/>
            <a:r>
              <a:rPr lang="en-US" sz="3800" smtClean="0"/>
              <a:t>…components of a Project Proposal</a:t>
            </a:r>
          </a:p>
        </p:txBody>
      </p:sp>
      <p:sp>
        <p:nvSpPr>
          <p:cNvPr id="28676" name="Rectangle 3"/>
          <p:cNvSpPr>
            <a:spLocks noGrp="1" noChangeArrowheads="1"/>
          </p:cNvSpPr>
          <p:nvPr>
            <p:ph idx="1"/>
          </p:nvPr>
        </p:nvSpPr>
        <p:spPr>
          <a:xfrm>
            <a:off x="533400" y="1600200"/>
            <a:ext cx="8610600" cy="5257800"/>
          </a:xfrm>
        </p:spPr>
        <p:txBody>
          <a:bodyPr/>
          <a:lstStyle/>
          <a:p>
            <a:pPr marL="533400" indent="-533400" eaLnBrk="1" hangingPunct="1">
              <a:buNone/>
            </a:pPr>
            <a:r>
              <a:rPr lang="en-US" sz="2400" b="1" dirty="0" smtClean="0"/>
              <a:t>6.  Problem/Need Statement</a:t>
            </a:r>
          </a:p>
          <a:p>
            <a:pPr marL="533400" indent="-533400" eaLnBrk="1" hangingPunct="1">
              <a:buFont typeface="Wingdings" pitchFamily="2" charset="2"/>
              <a:buNone/>
            </a:pPr>
            <a:r>
              <a:rPr lang="en-US" sz="2400" b="1" dirty="0" smtClean="0"/>
              <a:t>The problem /Need statement or situation description is a</a:t>
            </a:r>
          </a:p>
          <a:p>
            <a:pPr marL="533400" indent="-533400" eaLnBrk="1" hangingPunct="1">
              <a:buFont typeface="Wingdings" pitchFamily="2" charset="2"/>
              <a:buNone/>
            </a:pPr>
            <a:r>
              <a:rPr lang="en-US" sz="2400" b="1" dirty="0" smtClean="0"/>
              <a:t>key step in grant proposal writing </a:t>
            </a:r>
          </a:p>
          <a:p>
            <a:pPr marL="533400" indent="-533400" eaLnBrk="1" hangingPunct="1">
              <a:buFont typeface="Wingdings" pitchFamily="2" charset="2"/>
              <a:buNone/>
            </a:pPr>
            <a:endParaRPr lang="en-US" sz="2400" b="1" dirty="0" smtClean="0"/>
          </a:p>
          <a:p>
            <a:pPr marL="533400" indent="-533400" eaLnBrk="1" hangingPunct="1">
              <a:buFont typeface="Wingdings" pitchFamily="2" charset="2"/>
              <a:buNone/>
            </a:pPr>
            <a:r>
              <a:rPr lang="en-US" sz="2400" b="1" dirty="0" smtClean="0"/>
              <a:t>It is where you convince the donor that the issue you</a:t>
            </a:r>
          </a:p>
          <a:p>
            <a:pPr marL="533400" indent="-533400" eaLnBrk="1" hangingPunct="1">
              <a:buFont typeface="Wingdings" pitchFamily="2" charset="2"/>
              <a:buNone/>
            </a:pPr>
            <a:r>
              <a:rPr lang="en-US" sz="2400" b="1" dirty="0" smtClean="0"/>
              <a:t>want to tackle is important and shows that your</a:t>
            </a:r>
          </a:p>
          <a:p>
            <a:pPr marL="533400" indent="-533400" eaLnBrk="1" hangingPunct="1">
              <a:buFont typeface="Wingdings" pitchFamily="2" charset="2"/>
              <a:buNone/>
            </a:pPr>
            <a:r>
              <a:rPr lang="en-US" sz="2400" b="1" dirty="0" smtClean="0"/>
              <a:t>organization is an expert on the issue</a:t>
            </a:r>
          </a:p>
          <a:p>
            <a:pPr marL="533400" indent="-533400" eaLnBrk="1" hangingPunct="1">
              <a:buFont typeface="Wingdings" pitchFamily="2" charset="2"/>
              <a:buNone/>
            </a:pPr>
            <a:r>
              <a:rPr lang="en-US" sz="2400" b="1" dirty="0" smtClean="0"/>
              <a:t>Use the different needs assessment tools you have learned in the introductory sessions to understand what problem identification and problem means.</a:t>
            </a:r>
          </a:p>
          <a:p>
            <a:pPr marL="533400" indent="-533400" eaLnBrk="1" hangingPunct="1">
              <a:buFont typeface="Wingdings" pitchFamily="2" charset="2"/>
              <a:buNone/>
            </a:pPr>
            <a:r>
              <a:rPr lang="en-US" sz="2400" b="1" dirty="0" smtClean="0"/>
              <a:t>In developing Problem/Need Statement, consider the</a:t>
            </a:r>
          </a:p>
          <a:p>
            <a:pPr marL="533400" indent="-533400" eaLnBrk="1" hangingPunct="1">
              <a:buFont typeface="Wingdings" pitchFamily="2" charset="2"/>
              <a:buNone/>
            </a:pPr>
            <a:r>
              <a:rPr lang="en-US" sz="2400" b="1" dirty="0" smtClean="0"/>
              <a:t>following points:</a:t>
            </a:r>
          </a:p>
        </p:txBody>
      </p:sp>
      <p:sp>
        <p:nvSpPr>
          <p:cNvPr id="28674" name="Slide Number Placeholder 5"/>
          <p:cNvSpPr>
            <a:spLocks noGrp="1"/>
          </p:cNvSpPr>
          <p:nvPr>
            <p:ph type="sldNum" sz="quarter" idx="12"/>
          </p:nvPr>
        </p:nvSpPr>
        <p:spPr>
          <a:noFill/>
        </p:spPr>
        <p:txBody>
          <a:bodyPr>
            <a:normAutofit fontScale="92500" lnSpcReduction="10000"/>
          </a:bodyPr>
          <a:lstStyle/>
          <a:p>
            <a:fld id="{960FB208-9DB9-4F50-BBEE-0D0F2DA90DD3}" type="slidenum">
              <a:rPr lang="en-US" smtClean="0"/>
              <a:pPr/>
              <a:t>32</a:t>
            </a:fld>
            <a:endParaRPr lang="en-US" smtClean="0"/>
          </a:p>
        </p:txBody>
      </p:sp>
    </p:spTree>
  </p:cSld>
  <p:clrMapOvr>
    <a:masterClrMapping/>
  </p:clrMapOvr>
  <p:transition spd="med">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GB" smtClean="0"/>
              <a:t>…problem statement</a:t>
            </a:r>
          </a:p>
        </p:txBody>
      </p:sp>
      <p:sp>
        <p:nvSpPr>
          <p:cNvPr id="29700" name="Rectangle 3"/>
          <p:cNvSpPr>
            <a:spLocks noGrp="1" noChangeArrowheads="1"/>
          </p:cNvSpPr>
          <p:nvPr>
            <p:ph idx="1"/>
          </p:nvPr>
        </p:nvSpPr>
        <p:spPr/>
        <p:txBody>
          <a:bodyPr>
            <a:normAutofit/>
          </a:bodyPr>
          <a:lstStyle/>
          <a:p>
            <a:pPr lvl="1" eaLnBrk="1" hangingPunct="1">
              <a:lnSpc>
                <a:spcPct val="80000"/>
              </a:lnSpc>
            </a:pPr>
            <a:r>
              <a:rPr lang="en-US" sz="2000" b="1" dirty="0" smtClean="0"/>
              <a:t>Make a logical connection between your organization’s background and the problems and the needs which you propose to work</a:t>
            </a:r>
          </a:p>
          <a:p>
            <a:pPr lvl="1" eaLnBrk="1" hangingPunct="1">
              <a:lnSpc>
                <a:spcPct val="80000"/>
              </a:lnSpc>
            </a:pPr>
            <a:r>
              <a:rPr lang="en-US" sz="2000" b="1" dirty="0" smtClean="0"/>
              <a:t>If the problem is about water, the need should not be about education</a:t>
            </a:r>
          </a:p>
          <a:p>
            <a:pPr lvl="1" eaLnBrk="1" hangingPunct="1">
              <a:lnSpc>
                <a:spcPct val="80000"/>
              </a:lnSpc>
            </a:pPr>
            <a:endParaRPr lang="en-US" sz="2000" b="1" dirty="0" smtClean="0"/>
          </a:p>
          <a:p>
            <a:pPr lvl="1" eaLnBrk="1" hangingPunct="1">
              <a:lnSpc>
                <a:spcPct val="80000"/>
              </a:lnSpc>
            </a:pPr>
            <a:r>
              <a:rPr lang="en-US" sz="2000" b="1" dirty="0" smtClean="0"/>
              <a:t>Clearly define the problem(s) with which you intend to work. Make sure that what you want to do is workable-that it can be done with a reasonable time by your agency and with a reasonable amount of money. </a:t>
            </a:r>
          </a:p>
          <a:p>
            <a:pPr lvl="1" eaLnBrk="1" hangingPunct="1">
              <a:lnSpc>
                <a:spcPct val="80000"/>
              </a:lnSpc>
              <a:buFont typeface="Wingdings" pitchFamily="2" charset="2"/>
              <a:buNone/>
            </a:pPr>
            <a:endParaRPr lang="en-US" sz="2000" b="1" dirty="0" smtClean="0"/>
          </a:p>
          <a:p>
            <a:pPr lvl="1" eaLnBrk="1" hangingPunct="1">
              <a:lnSpc>
                <a:spcPct val="80000"/>
              </a:lnSpc>
            </a:pPr>
            <a:r>
              <a:rPr lang="en-US" sz="2000" b="1" dirty="0" smtClean="0"/>
              <a:t>Support the existence of the problem by evidence.</a:t>
            </a:r>
          </a:p>
          <a:p>
            <a:pPr lvl="2" eaLnBrk="1" hangingPunct="1">
              <a:lnSpc>
                <a:spcPct val="80000"/>
              </a:lnSpc>
            </a:pPr>
            <a:r>
              <a:rPr lang="en-US" sz="1900" b="1" dirty="0" smtClean="0"/>
              <a:t>Statistics, </a:t>
            </a:r>
          </a:p>
          <a:p>
            <a:pPr lvl="2" eaLnBrk="1" hangingPunct="1">
              <a:lnSpc>
                <a:spcPct val="80000"/>
              </a:lnSpc>
            </a:pPr>
            <a:r>
              <a:rPr lang="en-US" sz="1900" b="1" dirty="0" smtClean="0"/>
              <a:t>statements from groups in your community concerned about the problem, </a:t>
            </a:r>
          </a:p>
          <a:p>
            <a:pPr lvl="2" eaLnBrk="1" hangingPunct="1">
              <a:lnSpc>
                <a:spcPct val="80000"/>
              </a:lnSpc>
            </a:pPr>
            <a:r>
              <a:rPr lang="en-US" sz="1900" b="1" dirty="0" smtClean="0"/>
              <a:t>from prospective clients, </a:t>
            </a:r>
          </a:p>
          <a:p>
            <a:pPr lvl="2" eaLnBrk="1" hangingPunct="1">
              <a:lnSpc>
                <a:spcPct val="80000"/>
              </a:lnSpc>
            </a:pPr>
            <a:r>
              <a:rPr lang="en-US" sz="1900" b="1" dirty="0" smtClean="0"/>
              <a:t>from other organizations working in your community and from professionals in the field.</a:t>
            </a:r>
          </a:p>
          <a:p>
            <a:pPr eaLnBrk="1" hangingPunct="1">
              <a:lnSpc>
                <a:spcPct val="80000"/>
              </a:lnSpc>
            </a:pPr>
            <a:endParaRPr lang="en-GB" sz="2400" dirty="0" smtClean="0"/>
          </a:p>
        </p:txBody>
      </p:sp>
      <p:sp>
        <p:nvSpPr>
          <p:cNvPr id="29698" name="Slide Number Placeholder 5"/>
          <p:cNvSpPr>
            <a:spLocks noGrp="1"/>
          </p:cNvSpPr>
          <p:nvPr>
            <p:ph type="sldNum" sz="quarter" idx="12"/>
          </p:nvPr>
        </p:nvSpPr>
        <p:spPr>
          <a:noFill/>
        </p:spPr>
        <p:txBody>
          <a:bodyPr>
            <a:normAutofit fontScale="92500" lnSpcReduction="10000"/>
          </a:bodyPr>
          <a:lstStyle/>
          <a:p>
            <a:fld id="{3CA69508-44B8-462E-B25E-D70406837324}" type="slidenum">
              <a:rPr lang="en-US" smtClean="0"/>
              <a:pPr/>
              <a:t>33</a:t>
            </a:fld>
            <a:endParaRPr lang="en-US" smtClean="0"/>
          </a:p>
        </p:txBody>
      </p:sp>
    </p:spTree>
  </p:cSld>
  <p:clrMapOvr>
    <a:masterClrMapping/>
  </p:clrMapOvr>
  <p:transition spd="med">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eaLnBrk="1" hangingPunct="1"/>
            <a:r>
              <a:rPr lang="en-US" sz="3800" smtClean="0"/>
              <a:t>…problem /need statement</a:t>
            </a:r>
          </a:p>
        </p:txBody>
      </p:sp>
      <p:sp>
        <p:nvSpPr>
          <p:cNvPr id="30724" name="Rectangle 3"/>
          <p:cNvSpPr>
            <a:spLocks noGrp="1" noChangeArrowheads="1"/>
          </p:cNvSpPr>
          <p:nvPr>
            <p:ph idx="1"/>
          </p:nvPr>
        </p:nvSpPr>
        <p:spPr/>
        <p:txBody>
          <a:bodyPr/>
          <a:lstStyle/>
          <a:p>
            <a:pPr lvl="1" eaLnBrk="1" hangingPunct="1"/>
            <a:r>
              <a:rPr lang="en-US" sz="2200" b="1" dirty="0" smtClean="0"/>
              <a:t>Be realistic-don’t try and solve all the problems in the world in the next six months</a:t>
            </a:r>
          </a:p>
          <a:p>
            <a:pPr lvl="1" eaLnBrk="1" hangingPunct="1"/>
            <a:endParaRPr lang="en-US" sz="2200" b="1" dirty="0" smtClean="0"/>
          </a:p>
          <a:p>
            <a:pPr lvl="1" eaLnBrk="1" hangingPunct="1"/>
            <a:r>
              <a:rPr lang="en-US" sz="2200" b="1" dirty="0" smtClean="0"/>
              <a:t>Don't assume the donor knows much about your subject area</a:t>
            </a:r>
          </a:p>
          <a:p>
            <a:pPr lvl="1" eaLnBrk="1" hangingPunct="1"/>
            <a:endParaRPr lang="en-US" sz="2200" b="1" dirty="0" smtClean="0"/>
          </a:p>
          <a:p>
            <a:pPr lvl="1" eaLnBrk="1" hangingPunct="1"/>
            <a:r>
              <a:rPr lang="en-US" sz="2200" b="1" dirty="0" smtClean="0"/>
              <a:t>Describe why this need/situation is important</a:t>
            </a:r>
          </a:p>
          <a:p>
            <a:pPr lvl="1" eaLnBrk="1" hangingPunct="1"/>
            <a:endParaRPr lang="en-US" sz="2200" b="1" dirty="0" smtClean="0"/>
          </a:p>
          <a:p>
            <a:pPr lvl="1" eaLnBrk="1" hangingPunct="1"/>
            <a:r>
              <a:rPr lang="en-US" sz="2200" b="1" dirty="0" smtClean="0"/>
              <a:t>Describe your issue in as local  context as possible or organization focus</a:t>
            </a:r>
          </a:p>
          <a:p>
            <a:pPr eaLnBrk="1" hangingPunct="1">
              <a:buFont typeface="Wingdings" pitchFamily="2" charset="2"/>
              <a:buNone/>
            </a:pPr>
            <a:endParaRPr lang="en-US" sz="2400" b="1" dirty="0" smtClean="0"/>
          </a:p>
        </p:txBody>
      </p:sp>
      <p:sp>
        <p:nvSpPr>
          <p:cNvPr id="30722" name="Slide Number Placeholder 5"/>
          <p:cNvSpPr>
            <a:spLocks noGrp="1"/>
          </p:cNvSpPr>
          <p:nvPr>
            <p:ph type="sldNum" sz="quarter" idx="12"/>
          </p:nvPr>
        </p:nvSpPr>
        <p:spPr>
          <a:noFill/>
        </p:spPr>
        <p:txBody>
          <a:bodyPr>
            <a:normAutofit fontScale="92500" lnSpcReduction="10000"/>
          </a:bodyPr>
          <a:lstStyle/>
          <a:p>
            <a:fld id="{03774C20-230A-4496-BB0C-D57F93B06651}" type="slidenum">
              <a:rPr lang="en-US" smtClean="0"/>
              <a:pPr/>
              <a:t>34</a:t>
            </a:fld>
            <a:endParaRPr lang="en-US" smtClean="0"/>
          </a:p>
        </p:txBody>
      </p:sp>
    </p:spTree>
  </p:cSld>
  <p:clrMapOvr>
    <a:masterClrMapping/>
  </p:clrMapOvr>
  <p:transition spd="med">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Problem Analysis </a:t>
            </a:r>
            <a:br>
              <a:rPr lang="en-CA" b="1" dirty="0" smtClean="0"/>
            </a:br>
            <a:endParaRPr lang="en-CA" dirty="0"/>
          </a:p>
        </p:txBody>
      </p:sp>
      <p:sp>
        <p:nvSpPr>
          <p:cNvPr id="3" name="Content Placeholder 2"/>
          <p:cNvSpPr>
            <a:spLocks noGrp="1"/>
          </p:cNvSpPr>
          <p:nvPr>
            <p:ph idx="1"/>
          </p:nvPr>
        </p:nvSpPr>
        <p:spPr/>
        <p:txBody>
          <a:bodyPr>
            <a:normAutofit fontScale="85000" lnSpcReduction="20000"/>
          </a:bodyPr>
          <a:lstStyle/>
          <a:p>
            <a:r>
              <a:rPr lang="en-CA" dirty="0" smtClean="0"/>
              <a:t>Problem analysis identifies the negative aspects of an existing situation and establishes the ‘cause and effect’ relationships between the problems that exist. It involves three steps: </a:t>
            </a:r>
          </a:p>
          <a:p>
            <a:r>
              <a:rPr lang="en-CA" dirty="0" smtClean="0"/>
              <a:t>1. Precise definition of the framework and subject of analysis; </a:t>
            </a:r>
          </a:p>
          <a:p>
            <a:r>
              <a:rPr lang="en-CA" dirty="0" smtClean="0"/>
              <a:t>2. Identification of the major problems faced by target </a:t>
            </a:r>
          </a:p>
          <a:p>
            <a:endParaRPr lang="en-CA" dirty="0" smtClean="0"/>
          </a:p>
          <a:p>
            <a:r>
              <a:rPr lang="en-CA" dirty="0" smtClean="0"/>
              <a:t>Identifying the real problems of beneficiaries </a:t>
            </a:r>
          </a:p>
          <a:p>
            <a:r>
              <a:rPr lang="en-CA" dirty="0" smtClean="0"/>
              <a:t>groups and beneficiaries (What is / are the problem/s? Whose problems?); </a:t>
            </a:r>
          </a:p>
          <a:p>
            <a:endParaRPr lang="en-CA" dirty="0"/>
          </a:p>
        </p:txBody>
      </p:sp>
    </p:spTree>
  </p:cSld>
  <p:clrMapOvr>
    <a:masterClrMapping/>
  </p:clrMapOvr>
  <p:transition spd="med">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normAutofit/>
          </a:bodyPr>
          <a:lstStyle/>
          <a:p>
            <a:pPr eaLnBrk="1" hangingPunct="1"/>
            <a:r>
              <a:rPr lang="en-US" sz="3800" dirty="0" smtClean="0"/>
              <a:t> Project Proposal </a:t>
            </a:r>
            <a:r>
              <a:rPr lang="en-US" sz="3800" dirty="0" err="1" smtClean="0"/>
              <a:t>conti</a:t>
            </a:r>
            <a:r>
              <a:rPr lang="en-US" sz="3800" dirty="0" smtClean="0"/>
              <a:t>……..</a:t>
            </a:r>
            <a:endParaRPr lang="en-GB" sz="3800" dirty="0" smtClean="0"/>
          </a:p>
        </p:txBody>
      </p:sp>
      <p:sp>
        <p:nvSpPr>
          <p:cNvPr id="31748" name="Rectangle 3"/>
          <p:cNvSpPr>
            <a:spLocks noGrp="1" noChangeArrowheads="1"/>
          </p:cNvSpPr>
          <p:nvPr>
            <p:ph idx="1"/>
          </p:nvPr>
        </p:nvSpPr>
        <p:spPr>
          <a:xfrm>
            <a:off x="609600" y="1600200"/>
            <a:ext cx="8534400" cy="4530725"/>
          </a:xfrm>
        </p:spPr>
        <p:txBody>
          <a:bodyPr>
            <a:normAutofit fontScale="85000" lnSpcReduction="20000"/>
          </a:bodyPr>
          <a:lstStyle/>
          <a:p>
            <a:pPr eaLnBrk="1" hangingPunct="1">
              <a:buFont typeface="Wingdings" pitchFamily="2" charset="2"/>
              <a:buNone/>
            </a:pPr>
            <a:r>
              <a:rPr lang="en-GB" sz="2400" dirty="0" smtClean="0"/>
              <a:t>7. Project Goals and Objectives</a:t>
            </a:r>
          </a:p>
          <a:p>
            <a:pPr>
              <a:buNone/>
            </a:pPr>
            <a:r>
              <a:rPr lang="en-US" sz="2400" b="1" dirty="0" smtClean="0"/>
              <a:t>Rules for Setting a Project Goal</a:t>
            </a:r>
          </a:p>
          <a:p>
            <a:pPr>
              <a:buNone/>
            </a:pPr>
            <a:r>
              <a:rPr lang="en-US" sz="2400" dirty="0" smtClean="0"/>
              <a:t>. There should be only one goal per project.</a:t>
            </a:r>
          </a:p>
          <a:p>
            <a:pPr>
              <a:buNone/>
            </a:pPr>
            <a:r>
              <a:rPr lang="en-US" sz="2400" dirty="0" smtClean="0"/>
              <a:t>2. The goal should be connected to the vision for development.</a:t>
            </a:r>
          </a:p>
          <a:p>
            <a:pPr>
              <a:buNone/>
            </a:pPr>
            <a:r>
              <a:rPr lang="en-US" sz="2400" dirty="0" smtClean="0"/>
              <a:t>3. It is difficult or impossible to measure the accomplishment of the goal using measurable indicators, but it should be possible to prove its merit and contribution to the vision.</a:t>
            </a:r>
          </a:p>
          <a:p>
            <a:pPr>
              <a:buNone/>
            </a:pPr>
            <a:endParaRPr lang="en-GB" sz="2400" dirty="0" smtClean="0"/>
          </a:p>
          <a:p>
            <a:pPr eaLnBrk="1" hangingPunct="1"/>
            <a:r>
              <a:rPr lang="en-GB" sz="2400" dirty="0" smtClean="0"/>
              <a:t>A well prepared proposal has the continuity-a logical flow from one section to another</a:t>
            </a:r>
          </a:p>
          <a:p>
            <a:pPr eaLnBrk="1" hangingPunct="1"/>
            <a:r>
              <a:rPr lang="en-GB" sz="2400" dirty="0" smtClean="0"/>
              <a:t>Your introduction can establish the context of your problem statement</a:t>
            </a:r>
          </a:p>
          <a:p>
            <a:pPr eaLnBrk="1" hangingPunct="1"/>
            <a:r>
              <a:rPr lang="en-GB" sz="2400" dirty="0" smtClean="0"/>
              <a:t>Similarly, the problem statement will prepare the funding source for your logical goals and objectives</a:t>
            </a:r>
          </a:p>
          <a:p>
            <a:pPr eaLnBrk="1" hangingPunct="1"/>
            <a:r>
              <a:rPr lang="en-GB" sz="2400" dirty="0" smtClean="0"/>
              <a:t>The goal and objectives are the outcomes of the planned project, and they answer the question, how would the situation look if were changed</a:t>
            </a:r>
          </a:p>
          <a:p>
            <a:pPr eaLnBrk="1" hangingPunct="1">
              <a:buFont typeface="Wingdings" pitchFamily="2" charset="2"/>
              <a:buNone/>
            </a:pPr>
            <a:endParaRPr lang="en-GB" sz="2400" dirty="0" smtClean="0"/>
          </a:p>
        </p:txBody>
      </p:sp>
      <p:sp>
        <p:nvSpPr>
          <p:cNvPr id="31746" name="Slide Number Placeholder 5"/>
          <p:cNvSpPr>
            <a:spLocks noGrp="1"/>
          </p:cNvSpPr>
          <p:nvPr>
            <p:ph type="sldNum" sz="quarter" idx="12"/>
          </p:nvPr>
        </p:nvSpPr>
        <p:spPr>
          <a:noFill/>
        </p:spPr>
        <p:txBody>
          <a:bodyPr>
            <a:normAutofit fontScale="92500" lnSpcReduction="10000"/>
          </a:bodyPr>
          <a:lstStyle/>
          <a:p>
            <a:fld id="{456E781B-36CC-4CE6-BAAD-0D41E1EE3EEE}" type="slidenum">
              <a:rPr lang="en-US" smtClean="0"/>
              <a:pPr/>
              <a:t>36</a:t>
            </a:fld>
            <a:endParaRPr lang="en-US" smtClean="0"/>
          </a:p>
        </p:txBody>
      </p:sp>
    </p:spTree>
  </p:cSld>
  <p:clrMapOvr>
    <a:masterClrMapping/>
  </p:clrMapOvr>
  <p:transition spd="med">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eaLnBrk="1" hangingPunct="1"/>
            <a:r>
              <a:rPr lang="en-GB" smtClean="0"/>
              <a:t>…goal</a:t>
            </a:r>
          </a:p>
        </p:txBody>
      </p:sp>
      <p:sp>
        <p:nvSpPr>
          <p:cNvPr id="32772" name="Rectangle 3"/>
          <p:cNvSpPr>
            <a:spLocks noGrp="1" noChangeArrowheads="1"/>
          </p:cNvSpPr>
          <p:nvPr>
            <p:ph idx="1"/>
          </p:nvPr>
        </p:nvSpPr>
        <p:spPr>
          <a:xfrm>
            <a:off x="609600" y="1600200"/>
            <a:ext cx="8534400" cy="5029200"/>
          </a:xfrm>
        </p:spPr>
        <p:txBody>
          <a:bodyPr/>
          <a:lstStyle/>
          <a:p>
            <a:pPr eaLnBrk="1" hangingPunct="1">
              <a:lnSpc>
                <a:spcPct val="90000"/>
              </a:lnSpc>
            </a:pPr>
            <a:r>
              <a:rPr lang="en-GB" sz="2400" b="1" dirty="0" smtClean="0"/>
              <a:t>A goal is a broad statement of the ultimate result of the change being undertaken</a:t>
            </a:r>
          </a:p>
          <a:p>
            <a:pPr eaLnBrk="1" hangingPunct="1">
              <a:lnSpc>
                <a:spcPct val="90000"/>
              </a:lnSpc>
              <a:buFont typeface="Wingdings" pitchFamily="2" charset="2"/>
              <a:buNone/>
            </a:pPr>
            <a:r>
              <a:rPr lang="en-GB" sz="2400" b="1" dirty="0" smtClean="0"/>
              <a:t>e.g.</a:t>
            </a:r>
          </a:p>
          <a:p>
            <a:pPr lvl="2" eaLnBrk="1" hangingPunct="1">
              <a:lnSpc>
                <a:spcPct val="90000"/>
              </a:lnSpc>
            </a:pPr>
            <a:r>
              <a:rPr lang="en-US" dirty="0" smtClean="0"/>
              <a:t>Decrease prevalence of STIs among out of school youth</a:t>
            </a:r>
          </a:p>
          <a:p>
            <a:pPr lvl="2" eaLnBrk="1" hangingPunct="1">
              <a:lnSpc>
                <a:spcPct val="90000"/>
              </a:lnSpc>
            </a:pPr>
            <a:r>
              <a:rPr lang="en-US" dirty="0" smtClean="0"/>
              <a:t>Increase availability of resources to address the problem of adolescent pregnancies 	</a:t>
            </a:r>
          </a:p>
          <a:p>
            <a:pPr lvl="2" eaLnBrk="1" hangingPunct="1">
              <a:lnSpc>
                <a:spcPct val="90000"/>
              </a:lnSpc>
            </a:pPr>
            <a:endParaRPr lang="en-GB" sz="2100" b="1" dirty="0" smtClean="0"/>
          </a:p>
          <a:p>
            <a:pPr lvl="1" eaLnBrk="1" hangingPunct="1">
              <a:lnSpc>
                <a:spcPct val="90000"/>
              </a:lnSpc>
            </a:pPr>
            <a:r>
              <a:rPr lang="en-GB" sz="2200" b="1" dirty="0" smtClean="0"/>
              <a:t>These are not measured </a:t>
            </a:r>
          </a:p>
          <a:p>
            <a:pPr eaLnBrk="1" hangingPunct="1">
              <a:lnSpc>
                <a:spcPct val="90000"/>
              </a:lnSpc>
            </a:pPr>
            <a:r>
              <a:rPr lang="en-GB" sz="2400" b="1" dirty="0" smtClean="0"/>
              <a:t>Goal is a result that is some times unreachable in the short term</a:t>
            </a:r>
          </a:p>
          <a:p>
            <a:pPr eaLnBrk="1" hangingPunct="1">
              <a:lnSpc>
                <a:spcPct val="90000"/>
              </a:lnSpc>
            </a:pPr>
            <a:r>
              <a:rPr lang="en-GB" sz="2400" b="1" dirty="0" smtClean="0"/>
              <a:t>Goal is often written for the organization as part of a long range planning process</a:t>
            </a:r>
            <a:r>
              <a:rPr lang="en-GB" sz="2400" dirty="0" smtClean="0"/>
              <a:t> </a:t>
            </a:r>
          </a:p>
        </p:txBody>
      </p:sp>
      <p:sp>
        <p:nvSpPr>
          <p:cNvPr id="32770" name="Slide Number Placeholder 5"/>
          <p:cNvSpPr>
            <a:spLocks noGrp="1"/>
          </p:cNvSpPr>
          <p:nvPr>
            <p:ph type="sldNum" sz="quarter" idx="12"/>
          </p:nvPr>
        </p:nvSpPr>
        <p:spPr>
          <a:noFill/>
        </p:spPr>
        <p:txBody>
          <a:bodyPr/>
          <a:lstStyle/>
          <a:p>
            <a:fld id="{0F37B83D-BF3E-49ED-A5C7-26C9798CA203}" type="slidenum">
              <a:rPr lang="en-US" smtClean="0"/>
              <a:pPr/>
              <a:t>37</a:t>
            </a:fld>
            <a:endParaRPr lang="en-US" smtClean="0"/>
          </a:p>
        </p:txBody>
      </p:sp>
    </p:spTree>
  </p:cSld>
  <p:clrMapOvr>
    <a:masterClrMapping/>
  </p:clrMapOvr>
  <p:transition spd="med">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hangingPunct="1"/>
            <a:r>
              <a:rPr lang="en-GB" smtClean="0"/>
              <a:t>…objectives</a:t>
            </a:r>
          </a:p>
        </p:txBody>
      </p:sp>
      <p:sp>
        <p:nvSpPr>
          <p:cNvPr id="33796" name="Rectangle 3"/>
          <p:cNvSpPr>
            <a:spLocks noGrp="1" noChangeArrowheads="1"/>
          </p:cNvSpPr>
          <p:nvPr>
            <p:ph idx="1"/>
          </p:nvPr>
        </p:nvSpPr>
        <p:spPr>
          <a:xfrm>
            <a:off x="609600" y="1600200"/>
            <a:ext cx="8534400" cy="4530725"/>
          </a:xfrm>
        </p:spPr>
        <p:txBody>
          <a:bodyPr>
            <a:normAutofit lnSpcReduction="10000"/>
          </a:bodyPr>
          <a:lstStyle/>
          <a:p>
            <a:pPr marL="533400" indent="-533400" eaLnBrk="1" hangingPunct="1"/>
            <a:r>
              <a:rPr lang="en-GB" sz="2400" dirty="0" smtClean="0"/>
              <a:t>An objective is a measurable, time specific result that the organization expects to accomplish as part of the grant</a:t>
            </a:r>
          </a:p>
          <a:p>
            <a:pPr marL="533400" indent="-533400" eaLnBrk="1" hangingPunct="1"/>
            <a:r>
              <a:rPr lang="en-GB" sz="2400" dirty="0" smtClean="0"/>
              <a:t>It is much more narrowly defined than a goal</a:t>
            </a:r>
          </a:p>
          <a:p>
            <a:pPr marL="533400" indent="-533400" eaLnBrk="1" hangingPunct="1"/>
            <a:r>
              <a:rPr lang="en-GB" sz="2400" dirty="0" smtClean="0"/>
              <a:t>Like a goal the objective is tied to the need statement</a:t>
            </a:r>
          </a:p>
          <a:p>
            <a:pPr marL="533400" indent="-533400" eaLnBrk="1" hangingPunct="1"/>
            <a:r>
              <a:rPr lang="en-GB" sz="2400" dirty="0" smtClean="0"/>
              <a:t>Good objectives also answer the following five simple questions:</a:t>
            </a:r>
          </a:p>
          <a:p>
            <a:pPr marL="533400" indent="-533400" eaLnBrk="1" hangingPunct="1">
              <a:buFont typeface="Wingdings" pitchFamily="2" charset="2"/>
              <a:buAutoNum type="arabicPeriod"/>
            </a:pPr>
            <a:r>
              <a:rPr lang="en-GB" sz="2400" dirty="0" smtClean="0"/>
              <a:t>When:		Time</a:t>
            </a:r>
          </a:p>
          <a:p>
            <a:pPr marL="533400" indent="-533400" eaLnBrk="1" hangingPunct="1">
              <a:buFont typeface="Wingdings" pitchFamily="2" charset="2"/>
              <a:buAutoNum type="arabicPeriod"/>
            </a:pPr>
            <a:r>
              <a:rPr lang="en-GB" sz="2400" dirty="0" smtClean="0"/>
              <a:t>Where:		Plan of action</a:t>
            </a:r>
          </a:p>
          <a:p>
            <a:pPr marL="533400" indent="-533400" eaLnBrk="1" hangingPunct="1">
              <a:buFont typeface="Wingdings" pitchFamily="2" charset="2"/>
              <a:buAutoNum type="arabicPeriod"/>
            </a:pPr>
            <a:r>
              <a:rPr lang="en-GB" sz="2400" dirty="0" smtClean="0"/>
              <a:t>Who:		Client</a:t>
            </a:r>
          </a:p>
          <a:p>
            <a:pPr marL="533400" indent="-533400" eaLnBrk="1" hangingPunct="1">
              <a:buFont typeface="Wingdings" pitchFamily="2" charset="2"/>
              <a:buAutoNum type="arabicPeriod"/>
            </a:pPr>
            <a:r>
              <a:rPr lang="en-GB" sz="2400" dirty="0" smtClean="0"/>
              <a:t>What:		Expected Outcome</a:t>
            </a:r>
          </a:p>
          <a:p>
            <a:pPr marL="533400" indent="-533400" eaLnBrk="1" hangingPunct="1">
              <a:buFont typeface="Wingdings" pitchFamily="2" charset="2"/>
              <a:buAutoNum type="arabicPeriod"/>
            </a:pPr>
            <a:r>
              <a:rPr lang="en-GB" sz="2400" dirty="0" smtClean="0"/>
              <a:t>How much:	Percentage problem is reduced</a:t>
            </a:r>
          </a:p>
          <a:p>
            <a:pPr marL="533400" indent="-533400" eaLnBrk="1" hangingPunct="1"/>
            <a:endParaRPr lang="en-GB" sz="2400" dirty="0" smtClean="0"/>
          </a:p>
          <a:p>
            <a:pPr marL="533400" indent="-533400" eaLnBrk="1" hangingPunct="1">
              <a:buFont typeface="Wingdings" pitchFamily="2" charset="2"/>
              <a:buNone/>
            </a:pPr>
            <a:endParaRPr lang="en-GB" sz="2400" dirty="0" smtClean="0"/>
          </a:p>
        </p:txBody>
      </p:sp>
      <p:sp>
        <p:nvSpPr>
          <p:cNvPr id="33794" name="Slide Number Placeholder 5"/>
          <p:cNvSpPr>
            <a:spLocks noGrp="1"/>
          </p:cNvSpPr>
          <p:nvPr>
            <p:ph type="sldNum" sz="quarter" idx="12"/>
          </p:nvPr>
        </p:nvSpPr>
        <p:spPr>
          <a:noFill/>
        </p:spPr>
        <p:txBody>
          <a:bodyPr/>
          <a:lstStyle/>
          <a:p>
            <a:fld id="{2E89B27B-BE0D-4895-A734-A547343B8E72}" type="slidenum">
              <a:rPr lang="en-US" smtClean="0"/>
              <a:pPr/>
              <a:t>38</a:t>
            </a:fld>
            <a:endParaRPr lang="en-US" smtClean="0"/>
          </a:p>
        </p:txBody>
      </p:sp>
    </p:spTree>
  </p:cSld>
  <p:clrMapOvr>
    <a:masterClrMapping/>
  </p:clrMapOvr>
  <p:transition spd="med">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pPr eaLnBrk="1" hangingPunct="1"/>
            <a:r>
              <a:rPr lang="en-GB" smtClean="0"/>
              <a:t>…objectives</a:t>
            </a:r>
          </a:p>
        </p:txBody>
      </p:sp>
      <p:sp>
        <p:nvSpPr>
          <p:cNvPr id="34820" name="Rectangle 3"/>
          <p:cNvSpPr>
            <a:spLocks noGrp="1" noChangeArrowheads="1"/>
          </p:cNvSpPr>
          <p:nvPr>
            <p:ph idx="1"/>
          </p:nvPr>
        </p:nvSpPr>
        <p:spPr>
          <a:xfrm>
            <a:off x="609600" y="1600200"/>
            <a:ext cx="8534400" cy="5257800"/>
          </a:xfrm>
        </p:spPr>
        <p:txBody>
          <a:bodyPr/>
          <a:lstStyle/>
          <a:p>
            <a:pPr eaLnBrk="1" hangingPunct="1">
              <a:lnSpc>
                <a:spcPct val="80000"/>
              </a:lnSpc>
              <a:buFont typeface="Wingdings" pitchFamily="2" charset="2"/>
              <a:buNone/>
            </a:pPr>
            <a:r>
              <a:rPr lang="en-US" sz="1600" b="1" dirty="0" smtClean="0"/>
              <a:t>	</a:t>
            </a:r>
            <a:r>
              <a:rPr lang="en-US" sz="2400" b="1" dirty="0" smtClean="0"/>
              <a:t>Objective should be SMART</a:t>
            </a:r>
          </a:p>
          <a:p>
            <a:pPr lvl="1" eaLnBrk="1" hangingPunct="1">
              <a:lnSpc>
                <a:spcPct val="80000"/>
              </a:lnSpc>
            </a:pPr>
            <a:r>
              <a:rPr lang="en-US" sz="1800" b="1" dirty="0" smtClean="0"/>
              <a:t>Simple/Specific-they measure only one thing, not many different aspects of an objective. To keep them simple, break down complex objectives into several sub-objectives.</a:t>
            </a:r>
          </a:p>
          <a:p>
            <a:pPr lvl="1" eaLnBrk="1" hangingPunct="1">
              <a:lnSpc>
                <a:spcPct val="80000"/>
              </a:lnSpc>
              <a:buFont typeface="Wingdings" pitchFamily="2" charset="2"/>
              <a:buNone/>
            </a:pPr>
            <a:endParaRPr lang="en-US" sz="1800" b="1" dirty="0" smtClean="0"/>
          </a:p>
          <a:p>
            <a:pPr lvl="1" eaLnBrk="1" hangingPunct="1">
              <a:lnSpc>
                <a:spcPct val="80000"/>
              </a:lnSpc>
            </a:pPr>
            <a:r>
              <a:rPr lang="en-US" sz="1800" b="1" dirty="0" smtClean="0"/>
              <a:t>Measurable- objectives need to be accurately measured to be useful, but they should be aimed at program usefulness, not "developing new knowledge" for the sake of the knowledge itself. </a:t>
            </a:r>
          </a:p>
          <a:p>
            <a:pPr lvl="1" eaLnBrk="1" hangingPunct="1">
              <a:lnSpc>
                <a:spcPct val="80000"/>
              </a:lnSpc>
              <a:buFont typeface="Wingdings" pitchFamily="2" charset="2"/>
              <a:buNone/>
            </a:pPr>
            <a:endParaRPr lang="en-US" sz="1800" b="1" dirty="0" smtClean="0"/>
          </a:p>
          <a:p>
            <a:pPr lvl="1" eaLnBrk="1" hangingPunct="1">
              <a:lnSpc>
                <a:spcPct val="80000"/>
              </a:lnSpc>
            </a:pPr>
            <a:r>
              <a:rPr lang="en-US" sz="1800" b="1" dirty="0" smtClean="0"/>
              <a:t>Appropriate- "technically adequate" (according to current understanding and practices) and "important" (it measures something that will actually reflect the success of some aspect of the program or project).</a:t>
            </a:r>
          </a:p>
          <a:p>
            <a:pPr lvl="1" eaLnBrk="1" hangingPunct="1">
              <a:lnSpc>
                <a:spcPct val="80000"/>
              </a:lnSpc>
            </a:pPr>
            <a:endParaRPr lang="en-US" sz="1800" b="1" dirty="0" smtClean="0"/>
          </a:p>
          <a:p>
            <a:pPr lvl="1" eaLnBrk="1" hangingPunct="1">
              <a:lnSpc>
                <a:spcPct val="80000"/>
              </a:lnSpc>
            </a:pPr>
            <a:r>
              <a:rPr lang="en-US" sz="1800" b="1" dirty="0" smtClean="0"/>
              <a:t>Realistic - the objectives should be set at levels that can reasonably be attained during the specified time period.</a:t>
            </a:r>
          </a:p>
          <a:p>
            <a:pPr lvl="1" eaLnBrk="1" hangingPunct="1">
              <a:lnSpc>
                <a:spcPct val="80000"/>
              </a:lnSpc>
            </a:pPr>
            <a:endParaRPr lang="en-US" sz="1800" b="1" dirty="0" smtClean="0"/>
          </a:p>
          <a:p>
            <a:pPr lvl="1" eaLnBrk="1" hangingPunct="1">
              <a:lnSpc>
                <a:spcPct val="80000"/>
              </a:lnSpc>
            </a:pPr>
            <a:r>
              <a:rPr lang="en-US" sz="1800" b="1" dirty="0" smtClean="0"/>
              <a:t>Time-bound - the time frame within which the objective will be accomplished must be clearly specified. </a:t>
            </a:r>
          </a:p>
          <a:p>
            <a:pPr eaLnBrk="1" hangingPunct="1">
              <a:lnSpc>
                <a:spcPct val="80000"/>
              </a:lnSpc>
            </a:pPr>
            <a:endParaRPr lang="en-GB" sz="1800" b="1" dirty="0" smtClean="0"/>
          </a:p>
        </p:txBody>
      </p:sp>
      <p:sp>
        <p:nvSpPr>
          <p:cNvPr id="34818" name="Slide Number Placeholder 5"/>
          <p:cNvSpPr>
            <a:spLocks noGrp="1"/>
          </p:cNvSpPr>
          <p:nvPr>
            <p:ph type="sldNum" sz="quarter" idx="12"/>
          </p:nvPr>
        </p:nvSpPr>
        <p:spPr>
          <a:noFill/>
        </p:spPr>
        <p:txBody>
          <a:bodyPr/>
          <a:lstStyle/>
          <a:p>
            <a:fld id="{8DE009B3-8E06-4174-8EBF-B2F38C8C69E3}" type="slidenum">
              <a:rPr lang="en-US" smtClean="0"/>
              <a:pPr/>
              <a:t>39</a:t>
            </a:fld>
            <a:endParaRPr lang="en-US" smtClean="0"/>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Program and project</a:t>
            </a:r>
            <a:endParaRPr lang="en-CA" dirty="0"/>
          </a:p>
        </p:txBody>
      </p:sp>
      <p:sp>
        <p:nvSpPr>
          <p:cNvPr id="3" name="Content Placeholder 2"/>
          <p:cNvSpPr>
            <a:spLocks noGrp="1"/>
          </p:cNvSpPr>
          <p:nvPr>
            <p:ph idx="1"/>
          </p:nvPr>
        </p:nvSpPr>
        <p:spPr/>
        <p:txBody>
          <a:bodyPr>
            <a:normAutofit lnSpcReduction="10000"/>
          </a:bodyPr>
          <a:lstStyle/>
          <a:p>
            <a:r>
              <a:rPr lang="en-CA" dirty="0" smtClean="0"/>
              <a:t>What is a Project?</a:t>
            </a:r>
          </a:p>
          <a:p>
            <a:r>
              <a:rPr lang="en-CA" dirty="0" smtClean="0"/>
              <a:t>A project is a planned undertaking of interrelated and coordinated activities designed to achieve certain specific objectives with in a given budget and period of time.</a:t>
            </a:r>
          </a:p>
          <a:p>
            <a:r>
              <a:rPr lang="en-CA" dirty="0" smtClean="0"/>
              <a:t>It should however be , noted that there are different views and definitions of a project. However, the following few </a:t>
            </a:r>
            <a:r>
              <a:rPr lang="en-CA" dirty="0" err="1" smtClean="0"/>
              <a:t>characterstics</a:t>
            </a:r>
            <a:r>
              <a:rPr lang="en-CA" dirty="0" smtClean="0"/>
              <a:t> are usually common to all projects:</a:t>
            </a:r>
            <a:endParaRPr lang="en-CA" dirty="0"/>
          </a:p>
        </p:txBody>
      </p:sp>
    </p:spTree>
  </p:cSld>
  <p:clrMapOvr>
    <a:masterClrMapping/>
  </p:clrMapOvr>
  <p:transition spd="med">
    <p:zo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GB" smtClean="0"/>
              <a:t>…objectives</a:t>
            </a:r>
          </a:p>
        </p:txBody>
      </p:sp>
      <p:sp>
        <p:nvSpPr>
          <p:cNvPr id="35844" name="Rectangle 3"/>
          <p:cNvSpPr>
            <a:spLocks noGrp="1" noChangeArrowheads="1"/>
          </p:cNvSpPr>
          <p:nvPr>
            <p:ph idx="1"/>
          </p:nvPr>
        </p:nvSpPr>
        <p:spPr>
          <a:xfrm>
            <a:off x="609600" y="1600200"/>
            <a:ext cx="8534400" cy="5257800"/>
          </a:xfrm>
        </p:spPr>
        <p:txBody>
          <a:bodyPr>
            <a:normAutofit/>
          </a:bodyPr>
          <a:lstStyle/>
          <a:p>
            <a:pPr eaLnBrk="1" hangingPunct="1">
              <a:lnSpc>
                <a:spcPct val="90000"/>
              </a:lnSpc>
            </a:pPr>
            <a:r>
              <a:rPr lang="en-US" dirty="0" smtClean="0"/>
              <a:t>Examples of SMART Objectives</a:t>
            </a:r>
          </a:p>
          <a:p>
            <a:pPr lvl="1" eaLnBrk="1" hangingPunct="1">
              <a:lnSpc>
                <a:spcPct val="90000"/>
              </a:lnSpc>
            </a:pPr>
            <a:r>
              <a:rPr lang="en-US" dirty="0" smtClean="0"/>
              <a:t>By the </a:t>
            </a:r>
            <a:r>
              <a:rPr lang="en-US" b="1" dirty="0" smtClean="0"/>
              <a:t>end</a:t>
            </a:r>
            <a:r>
              <a:rPr lang="en-US" dirty="0" smtClean="0"/>
              <a:t> of the project, at least </a:t>
            </a:r>
            <a:r>
              <a:rPr lang="en-US" b="1" dirty="0" smtClean="0"/>
              <a:t>35%</a:t>
            </a:r>
            <a:r>
              <a:rPr lang="en-US" dirty="0" smtClean="0"/>
              <a:t> of the regular </a:t>
            </a:r>
            <a:r>
              <a:rPr lang="en-US" b="1" dirty="0" smtClean="0"/>
              <a:t>participants in the anti-    AIDS clubs </a:t>
            </a:r>
            <a:r>
              <a:rPr lang="en-US" dirty="0" smtClean="0"/>
              <a:t>will report that they have changed some </a:t>
            </a:r>
            <a:r>
              <a:rPr lang="en-US" b="1" dirty="0" smtClean="0"/>
              <a:t>risky behavior </a:t>
            </a:r>
            <a:r>
              <a:rPr lang="en-US" dirty="0" smtClean="0"/>
              <a:t>after learning about the risk of AIDS“</a:t>
            </a:r>
          </a:p>
          <a:p>
            <a:pPr lvl="1" eaLnBrk="1" hangingPunct="1">
              <a:lnSpc>
                <a:spcPct val="90000"/>
              </a:lnSpc>
              <a:buFont typeface="Wingdings" pitchFamily="2" charset="2"/>
              <a:buNone/>
            </a:pPr>
            <a:endParaRPr lang="en-US" dirty="0" smtClean="0"/>
          </a:p>
          <a:p>
            <a:pPr lvl="1" eaLnBrk="1" hangingPunct="1">
              <a:lnSpc>
                <a:spcPct val="90000"/>
              </a:lnSpc>
            </a:pPr>
            <a:r>
              <a:rPr lang="en-GB" dirty="0" smtClean="0"/>
              <a:t>Increase condom use among </a:t>
            </a:r>
            <a:r>
              <a:rPr lang="en-GB" b="1" dirty="0" smtClean="0"/>
              <a:t>urban youth, ages 18 to 25,  (by 20%</a:t>
            </a:r>
            <a:r>
              <a:rPr lang="en-GB" dirty="0" smtClean="0"/>
              <a:t> in the </a:t>
            </a:r>
            <a:r>
              <a:rPr lang="en-GB" b="1" dirty="0" smtClean="0"/>
              <a:t>next year.</a:t>
            </a:r>
          </a:p>
          <a:p>
            <a:pPr lvl="1" eaLnBrk="1" hangingPunct="1">
              <a:lnSpc>
                <a:spcPct val="90000"/>
              </a:lnSpc>
            </a:pPr>
            <a:endParaRPr lang="en-GB" dirty="0" smtClean="0"/>
          </a:p>
          <a:p>
            <a:pPr lvl="1" eaLnBrk="1" hangingPunct="1">
              <a:lnSpc>
                <a:spcPct val="90000"/>
              </a:lnSpc>
            </a:pPr>
            <a:r>
              <a:rPr lang="en-US" dirty="0" smtClean="0"/>
              <a:t>Increase reduction of sexual partners among in school youth from the current three to one by end of the project.</a:t>
            </a:r>
          </a:p>
          <a:p>
            <a:pPr eaLnBrk="1" hangingPunct="1">
              <a:lnSpc>
                <a:spcPct val="90000"/>
              </a:lnSpc>
            </a:pPr>
            <a:endParaRPr lang="en-GB" b="1" dirty="0" smtClean="0"/>
          </a:p>
        </p:txBody>
      </p:sp>
      <p:sp>
        <p:nvSpPr>
          <p:cNvPr id="35842" name="Slide Number Placeholder 5"/>
          <p:cNvSpPr>
            <a:spLocks noGrp="1"/>
          </p:cNvSpPr>
          <p:nvPr>
            <p:ph type="sldNum" sz="quarter" idx="12"/>
          </p:nvPr>
        </p:nvSpPr>
        <p:spPr>
          <a:noFill/>
        </p:spPr>
        <p:txBody>
          <a:bodyPr/>
          <a:lstStyle/>
          <a:p>
            <a:fld id="{6930B9A4-6B28-414C-BED4-1206F3ADD26F}" type="slidenum">
              <a:rPr lang="en-US" smtClean="0"/>
              <a:pPr/>
              <a:t>40</a:t>
            </a:fld>
            <a:endParaRPr lang="en-US" smtClean="0"/>
          </a:p>
        </p:txBody>
      </p:sp>
    </p:spTree>
  </p:cSld>
  <p:clrMapOvr>
    <a:masterClrMapping/>
  </p:clrMapOvr>
  <p:transition spd="med">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normAutofit/>
          </a:bodyPr>
          <a:lstStyle/>
          <a:p>
            <a:pPr eaLnBrk="1" hangingPunct="1"/>
            <a:r>
              <a:rPr lang="en-US" sz="3800" smtClean="0"/>
              <a:t>Components of a Project Proposal</a:t>
            </a:r>
          </a:p>
        </p:txBody>
      </p:sp>
      <p:sp>
        <p:nvSpPr>
          <p:cNvPr id="40964" name="Rectangle 3"/>
          <p:cNvSpPr>
            <a:spLocks noGrp="1" noChangeArrowheads="1"/>
          </p:cNvSpPr>
          <p:nvPr>
            <p:ph idx="1"/>
          </p:nvPr>
        </p:nvSpPr>
        <p:spPr/>
        <p:txBody>
          <a:bodyPr>
            <a:normAutofit/>
          </a:bodyPr>
          <a:lstStyle/>
          <a:p>
            <a:pPr eaLnBrk="1" hangingPunct="1">
              <a:buFont typeface="Wingdings" pitchFamily="2" charset="2"/>
              <a:buNone/>
            </a:pPr>
            <a:r>
              <a:rPr lang="en-US" sz="2400" dirty="0" smtClean="0"/>
              <a:t>9.		Methods</a:t>
            </a:r>
          </a:p>
          <a:p>
            <a:pPr lvl="1" eaLnBrk="1" hangingPunct="1"/>
            <a:r>
              <a:rPr lang="en-US" sz="2200" dirty="0" smtClean="0"/>
              <a:t>It is the part of the proposal where the reader should be able to gain a picture in his/her mind of exactly how things work to achieve the stated objectives</a:t>
            </a:r>
          </a:p>
          <a:p>
            <a:pPr lvl="1" eaLnBrk="1" hangingPunct="1"/>
            <a:r>
              <a:rPr lang="en-US" sz="2200" dirty="0" smtClean="0"/>
              <a:t>For example one of the strategy used to achieve the objective given above is through establishing anti AIDS clubs</a:t>
            </a:r>
          </a:p>
          <a:p>
            <a:pPr lvl="1" eaLnBrk="1" hangingPunct="1"/>
            <a:r>
              <a:rPr lang="en-US" sz="2200" dirty="0" smtClean="0"/>
              <a:t>Relevant activities might be:</a:t>
            </a:r>
          </a:p>
        </p:txBody>
      </p:sp>
      <p:sp>
        <p:nvSpPr>
          <p:cNvPr id="40962" name="Slide Number Placeholder 5"/>
          <p:cNvSpPr>
            <a:spLocks noGrp="1"/>
          </p:cNvSpPr>
          <p:nvPr>
            <p:ph type="sldNum" sz="quarter" idx="12"/>
          </p:nvPr>
        </p:nvSpPr>
        <p:spPr>
          <a:noFill/>
        </p:spPr>
        <p:txBody>
          <a:bodyPr/>
          <a:lstStyle/>
          <a:p>
            <a:fld id="{BD6EC867-4F08-4345-A632-19D532542E6C}" type="slidenum">
              <a:rPr lang="en-US" smtClean="0"/>
              <a:pPr/>
              <a:t>41</a:t>
            </a:fld>
            <a:endParaRPr lang="en-US" smtClean="0"/>
          </a:p>
        </p:txBody>
      </p:sp>
    </p:spTree>
  </p:cSld>
  <p:clrMapOvr>
    <a:masterClrMapping/>
  </p:clrMapOvr>
  <p:transition spd="med">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normAutofit/>
          </a:bodyPr>
          <a:lstStyle/>
          <a:p>
            <a:pPr eaLnBrk="1" hangingPunct="1"/>
            <a:r>
              <a:rPr lang="en-US" sz="3800" smtClean="0"/>
              <a:t>Components of a Project Proposal</a:t>
            </a:r>
          </a:p>
        </p:txBody>
      </p:sp>
      <p:sp>
        <p:nvSpPr>
          <p:cNvPr id="41988" name="Rectangle 3"/>
          <p:cNvSpPr>
            <a:spLocks noGrp="1" noChangeArrowheads="1"/>
          </p:cNvSpPr>
          <p:nvPr>
            <p:ph idx="1"/>
          </p:nvPr>
        </p:nvSpPr>
        <p:spPr/>
        <p:txBody>
          <a:bodyPr>
            <a:normAutofit fontScale="92500" lnSpcReduction="10000"/>
          </a:bodyPr>
          <a:lstStyle/>
          <a:p>
            <a:pPr eaLnBrk="1" hangingPunct="1">
              <a:lnSpc>
                <a:spcPct val="90000"/>
              </a:lnSpc>
              <a:buFont typeface="Wingdings" pitchFamily="2" charset="2"/>
              <a:buNone/>
            </a:pPr>
            <a:r>
              <a:rPr lang="en-US" sz="2000" b="1" dirty="0" smtClean="0"/>
              <a:t>10.	Project Inputs</a:t>
            </a:r>
          </a:p>
          <a:p>
            <a:pPr lvl="1" eaLnBrk="1" hangingPunct="1">
              <a:lnSpc>
                <a:spcPct val="90000"/>
              </a:lnSpc>
            </a:pPr>
            <a:r>
              <a:rPr lang="en-US" sz="2000" dirty="0" smtClean="0"/>
              <a:t>Inputs are the financial (budgets), material (equipment, logistics) and human resources (project team, partner organizations) necessary for carrying out the activities. </a:t>
            </a:r>
          </a:p>
          <a:p>
            <a:pPr lvl="1" eaLnBrk="1" hangingPunct="1">
              <a:lnSpc>
                <a:spcPct val="90000"/>
              </a:lnSpc>
            </a:pPr>
            <a:endParaRPr lang="en-US" sz="2000" dirty="0" smtClean="0"/>
          </a:p>
          <a:p>
            <a:pPr lvl="1" eaLnBrk="1" hangingPunct="1">
              <a:lnSpc>
                <a:spcPct val="90000"/>
              </a:lnSpc>
            </a:pPr>
            <a:r>
              <a:rPr lang="en-US" sz="2000" dirty="0" smtClean="0"/>
              <a:t>If the project is to be "sustainable", then the identification of key local resources is likely to be crucial to the achievement of sustainability. </a:t>
            </a:r>
          </a:p>
          <a:p>
            <a:pPr lvl="1" eaLnBrk="1" hangingPunct="1">
              <a:lnSpc>
                <a:spcPct val="90000"/>
              </a:lnSpc>
            </a:pPr>
            <a:r>
              <a:rPr lang="en-US" sz="2000" dirty="0" smtClean="0"/>
              <a:t>Human, material, financial,  ( how? Remember all the participatory discussions since the situation analysis phase…….)</a:t>
            </a:r>
          </a:p>
          <a:p>
            <a:pPr lvl="1" eaLnBrk="1" hangingPunct="1">
              <a:lnSpc>
                <a:spcPct val="90000"/>
              </a:lnSpc>
            </a:pPr>
            <a:r>
              <a:rPr lang="en-US" sz="2000" dirty="0" smtClean="0"/>
              <a:t>Local Resource Identification= Ownership= </a:t>
            </a:r>
          </a:p>
          <a:p>
            <a:pPr lvl="1" eaLnBrk="1" hangingPunct="1">
              <a:lnSpc>
                <a:spcPct val="90000"/>
              </a:lnSpc>
            </a:pPr>
            <a:r>
              <a:rPr lang="en-US" sz="2000" dirty="0" smtClean="0"/>
              <a:t>sustainability=</a:t>
            </a:r>
            <a:r>
              <a:rPr lang="en-US" sz="2000" dirty="0" err="1" smtClean="0"/>
              <a:t>riplicability</a:t>
            </a:r>
            <a:endParaRPr lang="en-US" sz="2000" dirty="0" smtClean="0"/>
          </a:p>
          <a:p>
            <a:pPr lvl="1" eaLnBrk="1" hangingPunct="1">
              <a:lnSpc>
                <a:spcPct val="90000"/>
              </a:lnSpc>
            </a:pPr>
            <a:endParaRPr lang="en-US" sz="2000" dirty="0" smtClean="0"/>
          </a:p>
          <a:p>
            <a:pPr lvl="1" eaLnBrk="1" hangingPunct="1">
              <a:lnSpc>
                <a:spcPct val="90000"/>
              </a:lnSpc>
            </a:pPr>
            <a:r>
              <a:rPr lang="en-US" sz="2000" dirty="0" smtClean="0"/>
              <a:t>Make input requirements as detailed as possible and justify any specific requirements to avoid, for example, unsatisfactory substitutions of equipment at a later stage.  ( </a:t>
            </a:r>
            <a:r>
              <a:rPr lang="en-US" sz="2000" b="1" dirty="0" smtClean="0"/>
              <a:t>replacing what was originally in the input plan by something else </a:t>
            </a:r>
            <a:r>
              <a:rPr lang="en-US" sz="2000" b="1" dirty="0" err="1" smtClean="0"/>
              <a:t>i.e</a:t>
            </a:r>
            <a:r>
              <a:rPr lang="en-US" sz="2000" b="1" dirty="0" smtClean="0"/>
              <a:t> promising some material inputs or some professional inputs by others which might not be comparable .). </a:t>
            </a:r>
          </a:p>
        </p:txBody>
      </p:sp>
      <p:sp>
        <p:nvSpPr>
          <p:cNvPr id="41986" name="Slide Number Placeholder 5"/>
          <p:cNvSpPr>
            <a:spLocks noGrp="1"/>
          </p:cNvSpPr>
          <p:nvPr>
            <p:ph type="sldNum" sz="quarter" idx="12"/>
          </p:nvPr>
        </p:nvSpPr>
        <p:spPr>
          <a:noFill/>
        </p:spPr>
        <p:txBody>
          <a:bodyPr/>
          <a:lstStyle/>
          <a:p>
            <a:fld id="{D3CB32B9-2EBD-4595-A166-4BD0C43703AC}" type="slidenum">
              <a:rPr lang="en-US" smtClean="0"/>
              <a:pPr/>
              <a:t>42</a:t>
            </a:fld>
            <a:endParaRPr lang="en-US" smtClean="0"/>
          </a:p>
        </p:txBody>
      </p:sp>
    </p:spTree>
  </p:cSld>
  <p:clrMapOvr>
    <a:masterClrMapping/>
  </p:clrMapOvr>
  <p:transition spd="med">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normAutofit/>
          </a:bodyPr>
          <a:lstStyle/>
          <a:p>
            <a:pPr eaLnBrk="1" hangingPunct="1"/>
            <a:r>
              <a:rPr lang="en-US" sz="3800" smtClean="0"/>
              <a:t>Components of a Project Proposal</a:t>
            </a:r>
          </a:p>
        </p:txBody>
      </p:sp>
      <p:sp>
        <p:nvSpPr>
          <p:cNvPr id="43012" name="Rectangle 3"/>
          <p:cNvSpPr>
            <a:spLocks noGrp="1" noChangeArrowheads="1"/>
          </p:cNvSpPr>
          <p:nvPr>
            <p:ph idx="1"/>
          </p:nvPr>
        </p:nvSpPr>
        <p:spPr/>
        <p:txBody>
          <a:bodyPr>
            <a:normAutofit fontScale="92500" lnSpcReduction="10000"/>
          </a:bodyPr>
          <a:lstStyle/>
          <a:p>
            <a:pPr marL="609600" indent="-609600" eaLnBrk="1" hangingPunct="1">
              <a:buFontTx/>
              <a:buAutoNum type="arabicPeriod" startAt="11"/>
            </a:pPr>
            <a:r>
              <a:rPr lang="en-US" sz="2400" dirty="0" smtClean="0"/>
              <a:t>Project Organization and Administration</a:t>
            </a:r>
          </a:p>
          <a:p>
            <a:pPr marL="990600" lvl="1" indent="-533400" eaLnBrk="1" hangingPunct="1"/>
            <a:r>
              <a:rPr lang="en-US" sz="2200" dirty="0" smtClean="0"/>
              <a:t>The project's internal organization as well as its relations to partner organizations have to be expressed in hierarchical and operational terms.  </a:t>
            </a:r>
          </a:p>
          <a:p>
            <a:pPr marL="609600" indent="-609600" eaLnBrk="1" hangingPunct="1"/>
            <a:endParaRPr lang="en-US" sz="2400" dirty="0" smtClean="0"/>
          </a:p>
          <a:p>
            <a:pPr marL="990600" lvl="1" indent="-533400" eaLnBrk="1" hangingPunct="1"/>
            <a:r>
              <a:rPr lang="en-US" sz="2200" dirty="0" smtClean="0"/>
              <a:t>Are the collaborations with institutions or individuals, permanent or occasional, contractual or informal.</a:t>
            </a:r>
          </a:p>
          <a:p>
            <a:pPr marL="990600" lvl="1" indent="-533400" eaLnBrk="1" hangingPunct="1"/>
            <a:r>
              <a:rPr lang="en-US" sz="2200" dirty="0" smtClean="0"/>
              <a:t>Identify type of relationships..( permanent, and temporary r/</a:t>
            </a:r>
            <a:r>
              <a:rPr lang="en-US" sz="2200" dirty="0" err="1" smtClean="0"/>
              <a:t>sps</a:t>
            </a:r>
            <a:r>
              <a:rPr lang="en-US" sz="2200" dirty="0" smtClean="0"/>
              <a:t>)</a:t>
            </a:r>
          </a:p>
          <a:p>
            <a:pPr marL="609600" indent="-609600" eaLnBrk="1" hangingPunct="1"/>
            <a:endParaRPr lang="en-US" sz="2400" dirty="0" smtClean="0"/>
          </a:p>
          <a:p>
            <a:pPr marL="990600" lvl="1" indent="-533400" eaLnBrk="1" hangingPunct="1"/>
            <a:r>
              <a:rPr lang="en-US" sz="2200" dirty="0" smtClean="0"/>
              <a:t>Indicate where the project is located; headquarters and/or decentralized units.</a:t>
            </a:r>
          </a:p>
          <a:p>
            <a:pPr marL="990600" lvl="1" indent="-533400" eaLnBrk="1" hangingPunct="1"/>
            <a:r>
              <a:rPr lang="en-US" sz="2200" dirty="0" smtClean="0"/>
              <a:t>Working relationship between staff members within organizations.</a:t>
            </a:r>
          </a:p>
          <a:p>
            <a:pPr marL="990600" lvl="1" indent="-533400" eaLnBrk="1" hangingPunct="1"/>
            <a:r>
              <a:rPr lang="en-US" sz="2200" dirty="0" smtClean="0"/>
              <a:t>Show working r/s</a:t>
            </a:r>
          </a:p>
        </p:txBody>
      </p:sp>
      <p:sp>
        <p:nvSpPr>
          <p:cNvPr id="43010" name="Slide Number Placeholder 5"/>
          <p:cNvSpPr>
            <a:spLocks noGrp="1"/>
          </p:cNvSpPr>
          <p:nvPr>
            <p:ph type="sldNum" sz="quarter" idx="12"/>
          </p:nvPr>
        </p:nvSpPr>
        <p:spPr>
          <a:noFill/>
        </p:spPr>
        <p:txBody>
          <a:bodyPr/>
          <a:lstStyle/>
          <a:p>
            <a:fld id="{58E0151D-5A28-4D29-B59E-32E9B3DDDD25}" type="slidenum">
              <a:rPr lang="en-US" smtClean="0"/>
              <a:pPr/>
              <a:t>43</a:t>
            </a:fld>
            <a:endParaRPr lang="en-US" smtClean="0"/>
          </a:p>
        </p:txBody>
      </p:sp>
    </p:spTree>
  </p:cSld>
  <p:clrMapOvr>
    <a:masterClrMapping/>
  </p:clrMapOvr>
  <p:transition spd="med">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09600" indent="-609600">
              <a:lnSpc>
                <a:spcPct val="90000"/>
              </a:lnSpc>
            </a:pPr>
            <a:r>
              <a:rPr lang="en-US" b="1" dirty="0" smtClean="0"/>
              <a:t>12. Monitoring and Evaluation</a:t>
            </a:r>
          </a:p>
        </p:txBody>
      </p:sp>
      <p:sp>
        <p:nvSpPr>
          <p:cNvPr id="3" name="Content Placeholder 2"/>
          <p:cNvSpPr>
            <a:spLocks noGrp="1"/>
          </p:cNvSpPr>
          <p:nvPr>
            <p:ph idx="1"/>
          </p:nvPr>
        </p:nvSpPr>
        <p:spPr/>
        <p:txBody>
          <a:bodyPr/>
          <a:lstStyle/>
          <a:p>
            <a:pPr marL="609600" indent="-609600">
              <a:lnSpc>
                <a:spcPct val="90000"/>
              </a:lnSpc>
              <a:buNone/>
            </a:pPr>
            <a:r>
              <a:rPr lang="en-US" sz="2400" dirty="0" smtClean="0"/>
              <a:t>What information are needed for monitoring?</a:t>
            </a:r>
          </a:p>
          <a:p>
            <a:pPr marL="609600" indent="-609600">
              <a:lnSpc>
                <a:spcPct val="90000"/>
              </a:lnSpc>
              <a:buNone/>
            </a:pPr>
            <a:r>
              <a:rPr lang="en-US" sz="2400" dirty="0" smtClean="0"/>
              <a:t>Who is responsible to conduct M&amp;E, tools to conduct M&amp;E, purposes of M&amp;E, etc</a:t>
            </a:r>
          </a:p>
          <a:p>
            <a:pPr marL="609600" indent="-609600">
              <a:lnSpc>
                <a:spcPct val="90000"/>
              </a:lnSpc>
            </a:pPr>
            <a:r>
              <a:rPr lang="en-US" sz="2400" dirty="0" smtClean="0"/>
              <a:t>Depending on the size of the project, monitoring and evaluation could include the following information: -</a:t>
            </a:r>
          </a:p>
          <a:p>
            <a:pPr marL="990600" lvl="1" indent="-533400">
              <a:lnSpc>
                <a:spcPct val="90000"/>
              </a:lnSpc>
            </a:pPr>
            <a:r>
              <a:rPr lang="en-US" sz="2200" dirty="0" smtClean="0"/>
              <a:t>Who should monitor and evaluate?</a:t>
            </a:r>
          </a:p>
          <a:p>
            <a:pPr marL="990600" lvl="1" indent="-533400">
              <a:lnSpc>
                <a:spcPct val="90000"/>
              </a:lnSpc>
            </a:pPr>
            <a:r>
              <a:rPr lang="en-US" sz="2200" dirty="0" smtClean="0"/>
              <a:t>What to monitor and evaluate?</a:t>
            </a:r>
          </a:p>
          <a:p>
            <a:pPr marL="990600" lvl="1" indent="-533400">
              <a:lnSpc>
                <a:spcPct val="90000"/>
              </a:lnSpc>
            </a:pPr>
            <a:r>
              <a:rPr lang="en-US" sz="2200" dirty="0" smtClean="0"/>
              <a:t>How to monitor and evaluate?</a:t>
            </a:r>
          </a:p>
          <a:p>
            <a:pPr marL="1371600" lvl="2" indent="-457200">
              <a:lnSpc>
                <a:spcPct val="90000"/>
              </a:lnSpc>
            </a:pPr>
            <a:r>
              <a:rPr lang="en-US" sz="2100" dirty="0" smtClean="0"/>
              <a:t>Monitoring and evaluation indicators</a:t>
            </a:r>
          </a:p>
          <a:p>
            <a:pPr marL="990600" lvl="1" indent="-533400">
              <a:lnSpc>
                <a:spcPct val="90000"/>
              </a:lnSpc>
            </a:pPr>
            <a:r>
              <a:rPr lang="en-US" sz="2200" dirty="0" smtClean="0"/>
              <a:t>Resource requirements,</a:t>
            </a:r>
          </a:p>
          <a:p>
            <a:endParaRPr lang="en-CA" dirty="0"/>
          </a:p>
        </p:txBody>
      </p:sp>
    </p:spTree>
  </p:cSld>
  <p:clrMapOvr>
    <a:masterClrMapping/>
  </p:clrMapOvr>
  <p:transition spd="med">
    <p:zo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Evaluation</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Evaluation is an “assessment, as systematic and objective as possible, of an </a:t>
            </a:r>
            <a:r>
              <a:rPr lang="en-CA" dirty="0" err="1" smtClean="0"/>
              <a:t>ongo-ing</a:t>
            </a:r>
            <a:r>
              <a:rPr lang="en-CA" dirty="0" smtClean="0"/>
              <a:t> or completed project, programme or policy, its design, implementation and  results. The aim is to determine the relevance and fulfilment of objectives, develop-mental efficiency, effectiveness, impact and sustainability. An evaluation should pro-vide information that is credible and useful, enabling the incorporation of lessons learned into the decision-making process of both recipients and donors</a:t>
            </a:r>
            <a:endParaRPr lang="en-CA" dirty="0"/>
          </a:p>
        </p:txBody>
      </p:sp>
    </p:spTree>
  </p:cSld>
  <p:clrMapOvr>
    <a:masterClrMapping/>
  </p:clrMapOvr>
  <p:transition spd="med">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smtClean="0"/>
              <a:t>An evaluation can be done during implementation (mid-term), at its end (final evaluation) or afterwards (ex post evaluation), either to help steer the project or to draw lessons for future projects and programming. Ex ante evaluation</a:t>
            </a:r>
            <a:r>
              <a:rPr lang="en-CA" baseline="30000" dirty="0" smtClean="0"/>
              <a:t> </a:t>
            </a:r>
            <a:r>
              <a:rPr lang="en-CA" dirty="0" smtClean="0"/>
              <a:t>refers to studies during the preparatory phases of the project cycle (pre-feasibility or feasibility studies). </a:t>
            </a:r>
            <a:endParaRPr lang="en-CA" dirty="0"/>
          </a:p>
        </p:txBody>
      </p:sp>
    </p:spTree>
  </p:cSld>
  <p:clrMapOvr>
    <a:masterClrMapping/>
  </p:clrMapOvr>
  <p:transition spd="med">
    <p:zo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762000"/>
          </a:xfrm>
        </p:spPr>
        <p:txBody>
          <a:bodyPr>
            <a:normAutofit/>
          </a:bodyPr>
          <a:lstStyle/>
          <a:p>
            <a:r>
              <a:rPr lang="en-CA" dirty="0" smtClean="0"/>
              <a:t>Major Principles of Evaluation</a:t>
            </a:r>
            <a:endParaRPr lang="en-CA" dirty="0"/>
          </a:p>
        </p:txBody>
      </p:sp>
      <p:sp>
        <p:nvSpPr>
          <p:cNvPr id="3" name="Content Placeholder 2"/>
          <p:cNvSpPr>
            <a:spLocks noGrp="1"/>
          </p:cNvSpPr>
          <p:nvPr>
            <p:ph idx="1"/>
          </p:nvPr>
        </p:nvSpPr>
        <p:spPr>
          <a:xfrm>
            <a:off x="304800" y="914400"/>
            <a:ext cx="8686800" cy="6248400"/>
          </a:xfrm>
        </p:spPr>
        <p:txBody>
          <a:bodyPr>
            <a:normAutofit fontScale="77500" lnSpcReduction="20000"/>
          </a:bodyPr>
          <a:lstStyle/>
          <a:p>
            <a:r>
              <a:rPr lang="en-CA" i="1" dirty="0" smtClean="0"/>
              <a:t>Impartiality &amp; independence of the evaluation process in its function from the process concerned with policy making, the delivery and management of assistance ( separation of evaluation and responsibility for the project/ programme/policy)</a:t>
            </a:r>
          </a:p>
          <a:p>
            <a:r>
              <a:rPr lang="en-CA" i="1" dirty="0" smtClean="0"/>
              <a:t>Credibility depending on expertise and independence of the evaluators &amp; transparency to be sought through an open process, wide availability of results, distinction between findings and recommendations</a:t>
            </a:r>
          </a:p>
          <a:p>
            <a:r>
              <a:rPr lang="en-CA" i="1" dirty="0" smtClean="0"/>
              <a:t>Usefulness: relevant, presented in a clear and concise way, reflecting the interests and needs of the parties involved, easily accessible, timely and at the right moment </a:t>
            </a:r>
          </a:p>
          <a:p>
            <a:r>
              <a:rPr lang="en-CA" i="1" dirty="0" smtClean="0"/>
              <a:t>improved decision-making</a:t>
            </a:r>
          </a:p>
          <a:p>
            <a:endParaRPr lang="en-CA" i="1" dirty="0" smtClean="0"/>
          </a:p>
          <a:p>
            <a:r>
              <a:rPr lang="en-CA" i="1" dirty="0" smtClean="0"/>
              <a:t>Participation of stakeholders (donor, recipient...); if possible: views and expertise of groups affected should form integral part of the evaluation;</a:t>
            </a:r>
          </a:p>
          <a:p>
            <a:r>
              <a:rPr lang="en-CA" i="1" dirty="0" smtClean="0"/>
              <a:t> Involving all parties </a:t>
            </a:r>
            <a:endParaRPr lang="en-CA" dirty="0"/>
          </a:p>
        </p:txBody>
      </p:sp>
    </p:spTree>
  </p:cSld>
  <p:clrMapOvr>
    <a:masterClrMapping/>
  </p:clrMapOvr>
  <p:transition spd="med">
    <p:zo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
            </a:r>
            <a:br>
              <a:rPr lang="en-CA" dirty="0" smtClean="0"/>
            </a:br>
            <a:r>
              <a:rPr lang="en-CA" b="1" dirty="0" smtClean="0"/>
              <a:t>Types of Evaluations </a:t>
            </a:r>
            <a:br>
              <a:rPr lang="en-CA" b="1" dirty="0" smtClean="0"/>
            </a:br>
            <a:endParaRPr lang="en-CA" dirty="0"/>
          </a:p>
        </p:txBody>
      </p:sp>
      <p:sp>
        <p:nvSpPr>
          <p:cNvPr id="3" name="Content Placeholder 2"/>
          <p:cNvSpPr>
            <a:spLocks noGrp="1"/>
          </p:cNvSpPr>
          <p:nvPr>
            <p:ph idx="1"/>
          </p:nvPr>
        </p:nvSpPr>
        <p:spPr>
          <a:xfrm>
            <a:off x="304800" y="1554162"/>
            <a:ext cx="8686800" cy="5303838"/>
          </a:xfrm>
        </p:spPr>
        <p:txBody>
          <a:bodyPr>
            <a:normAutofit fontScale="77500" lnSpcReduction="20000"/>
          </a:bodyPr>
          <a:lstStyle/>
          <a:p>
            <a:r>
              <a:rPr lang="en-CA" b="1" dirty="0" smtClean="0"/>
              <a:t>Evaluations can take place: </a:t>
            </a:r>
          </a:p>
          <a:p>
            <a:r>
              <a:rPr lang="en-CA" dirty="0" smtClean="0"/>
              <a:t>when the project is still under way: such interim evaluation are usually under-taken at mid-term (mid-term evaluation), to review progress and propose alterations to project design during the remaining period of implementation; </a:t>
            </a:r>
          </a:p>
          <a:p>
            <a:endParaRPr lang="en-CA" dirty="0" smtClean="0"/>
          </a:p>
          <a:p>
            <a:r>
              <a:rPr lang="en-CA" dirty="0" smtClean="0"/>
              <a:t>2. at the end of a project (final or end of project evaluation), to document the resources used, results and progress towards objectives. The objective is to generate lessons about the project which can be used to improve future de-signs; </a:t>
            </a:r>
          </a:p>
          <a:p>
            <a:endParaRPr lang="en-CA" sz="4000" dirty="0" smtClean="0"/>
          </a:p>
          <a:p>
            <a:r>
              <a:rPr lang="en-CA" dirty="0" smtClean="0"/>
              <a:t>3. a number of years after completion (ex post evaluation), often focusing on impact. </a:t>
            </a:r>
          </a:p>
          <a:p>
            <a:endParaRPr lang="en-CA" dirty="0"/>
          </a:p>
        </p:txBody>
      </p:sp>
    </p:spTree>
  </p:cSld>
  <p:clrMapOvr>
    <a:masterClrMapping/>
  </p:clrMapOvr>
  <p:transition spd="med">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
            </a:r>
            <a:br>
              <a:rPr lang="en-CA" dirty="0" smtClean="0"/>
            </a:br>
            <a:r>
              <a:rPr lang="en-CA" b="1" dirty="0" smtClean="0"/>
              <a:t>Evaluation Criteria </a:t>
            </a:r>
            <a:br>
              <a:rPr lang="en-CA" b="1" dirty="0" smtClean="0"/>
            </a:br>
            <a:endParaRPr lang="en-CA" dirty="0"/>
          </a:p>
        </p:txBody>
      </p:sp>
      <p:sp>
        <p:nvSpPr>
          <p:cNvPr id="3" name="Content Placeholder 2"/>
          <p:cNvSpPr>
            <a:spLocks noGrp="1"/>
          </p:cNvSpPr>
          <p:nvPr>
            <p:ph idx="1"/>
          </p:nvPr>
        </p:nvSpPr>
        <p:spPr/>
        <p:txBody>
          <a:bodyPr/>
          <a:lstStyle/>
          <a:p>
            <a:r>
              <a:rPr lang="en-CA" b="1" dirty="0" smtClean="0"/>
              <a:t>Relevance :	</a:t>
            </a:r>
            <a:r>
              <a:rPr lang="en-CA" sz="2800" dirty="0" smtClean="0"/>
              <a:t>The appropriateness of project objectives to the problems that it was supposed to address, and to the physical and policy environment within which it operated, and including an assessment of the quality of project preparation and design.</a:t>
            </a:r>
          </a:p>
          <a:p>
            <a:r>
              <a:rPr lang="en-CA" sz="2800" dirty="0" smtClean="0"/>
              <a:t>The logic and completeness of the project planning process, and the internal logic and coherence of the project design can be seen through evaluation. 	</a:t>
            </a:r>
          </a:p>
          <a:p>
            <a:endParaRPr lang="en-CA" dirty="0"/>
          </a:p>
        </p:txBody>
      </p:sp>
    </p:spTree>
  </p:cSld>
  <p:clrMapOvr>
    <a:masterClrMapping/>
  </p:clrMapOvr>
  <p:transition spd="med">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92500" lnSpcReduction="20000"/>
          </a:bodyPr>
          <a:lstStyle/>
          <a:p>
            <a:r>
              <a:rPr lang="en-CA" dirty="0" smtClean="0"/>
              <a:t>1. It operates within a defined objectives, activities, cost, location, target group, and expected outputs</a:t>
            </a:r>
          </a:p>
          <a:p>
            <a:r>
              <a:rPr lang="en-CA" dirty="0" smtClean="0"/>
              <a:t>2. It requires the commitment of scarce resources for a specific line of action, such as financial, material and manpower </a:t>
            </a:r>
          </a:p>
          <a:p>
            <a:r>
              <a:rPr lang="en-CA" dirty="0" smtClean="0"/>
              <a:t>3. In most cases, it involves special financial arrangements, including loans and grant from different agencies</a:t>
            </a:r>
          </a:p>
          <a:p>
            <a:r>
              <a:rPr lang="en-CA" dirty="0" smtClean="0"/>
              <a:t>4. It is designed to improve the socio-economic status of the targeted community</a:t>
            </a:r>
            <a:endParaRPr lang="en-CA" dirty="0"/>
          </a:p>
        </p:txBody>
      </p:sp>
    </p:spTree>
  </p:cSld>
  <p:clrMapOvr>
    <a:masterClrMapping/>
  </p:clrMapOvr>
  <p:transition spd="med">
    <p:zo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b="1" dirty="0" smtClean="0"/>
              <a:t>Efficiency :	</a:t>
            </a:r>
            <a:r>
              <a:rPr lang="en-CA" sz="2800" dirty="0" smtClean="0"/>
              <a:t>The fact that the results have been achieved at reasonable cost, i.e. how well inputs/means have been converted into results, in terms of quality, quantity and time, and the quality of the results achieved. This generally requires comparing alternative approaches to achieving the same outputs, to see whether the most efficient process has been adopted. 	</a:t>
            </a:r>
          </a:p>
          <a:p>
            <a:endParaRPr lang="en-CA" dirty="0"/>
          </a:p>
        </p:txBody>
      </p:sp>
    </p:spTree>
  </p:cSld>
  <p:clrMapOvr>
    <a:masterClrMapping/>
  </p:clrMapOvr>
  <p:transition spd="med">
    <p:zo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CA" b="1" dirty="0" smtClean="0"/>
              <a:t>Effectiveness: 	</a:t>
            </a:r>
            <a:r>
              <a:rPr lang="en-CA" sz="2800" dirty="0" smtClean="0"/>
              <a:t>An assessment of the contribution made by results to achievement of the project purpose, and how assumptions have affected project achievements</a:t>
            </a:r>
            <a:r>
              <a:rPr lang="en-CA" b="1" dirty="0" smtClean="0"/>
              <a:t>. 	</a:t>
            </a:r>
          </a:p>
          <a:p>
            <a:r>
              <a:rPr lang="en-CA" b="1" dirty="0" smtClean="0"/>
              <a:t>Impact: 	</a:t>
            </a:r>
            <a:r>
              <a:rPr lang="en-CA" sz="2800" dirty="0" smtClean="0"/>
              <a:t>The effect of the project on its wider environment, and its contribution to the wider </a:t>
            </a:r>
            <a:r>
              <a:rPr lang="en-CA" sz="2800" dirty="0" err="1" smtClean="0"/>
              <a:t>sectoral</a:t>
            </a:r>
            <a:r>
              <a:rPr lang="en-CA" sz="2800" dirty="0" smtClean="0"/>
              <a:t> objectives summarised in the project’s overall objectives, and on the achievement of the overarching policy objectives. 	</a:t>
            </a:r>
          </a:p>
          <a:p>
            <a:endParaRPr lang="en-CA" dirty="0"/>
          </a:p>
        </p:txBody>
      </p:sp>
    </p:spTree>
  </p:cSld>
  <p:clrMapOvr>
    <a:masterClrMapping/>
  </p:clrMapOvr>
  <p:transition spd="med">
    <p:zo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fontScale="90000"/>
          </a:bodyPr>
          <a:lstStyle/>
          <a:p>
            <a:endParaRPr lang="en-CA" dirty="0"/>
          </a:p>
        </p:txBody>
      </p:sp>
      <p:sp>
        <p:nvSpPr>
          <p:cNvPr id="3" name="Content Placeholder 2"/>
          <p:cNvSpPr>
            <a:spLocks noGrp="1"/>
          </p:cNvSpPr>
          <p:nvPr>
            <p:ph idx="1"/>
          </p:nvPr>
        </p:nvSpPr>
        <p:spPr>
          <a:xfrm>
            <a:off x="304800" y="1066800"/>
            <a:ext cx="8686800" cy="5562600"/>
          </a:xfrm>
        </p:spPr>
        <p:txBody>
          <a:bodyPr>
            <a:normAutofit/>
          </a:bodyPr>
          <a:lstStyle/>
          <a:p>
            <a:r>
              <a:rPr lang="en-CA" b="1" dirty="0" smtClean="0"/>
              <a:t>Sustainability :	</a:t>
            </a:r>
            <a:r>
              <a:rPr lang="en-CA" dirty="0" smtClean="0"/>
              <a:t>An assessment of the likelihood of benefits produced by the project to continue to flow after external funding has ended, and with particular reference to factors of ownership by beneficiaries, policy support, economic and financial factors, socio-cultural aspects, gender equality, appropriate technology, environmental aspects, and institutional and management capacity. 	</a:t>
            </a:r>
          </a:p>
          <a:p>
            <a:endParaRPr lang="en-CA" dirty="0"/>
          </a:p>
        </p:txBody>
      </p:sp>
    </p:spTree>
  </p:cSld>
  <p:clrMapOvr>
    <a:masterClrMapping/>
  </p:clrMapOvr>
  <p:transition spd="med">
    <p:zoom/>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Benefits of M&amp;E</a:t>
            </a:r>
            <a:endParaRPr lang="en-CA" dirty="0"/>
          </a:p>
        </p:txBody>
      </p:sp>
      <p:sp>
        <p:nvSpPr>
          <p:cNvPr id="3" name="Content Placeholder 2"/>
          <p:cNvSpPr>
            <a:spLocks noGrp="1"/>
          </p:cNvSpPr>
          <p:nvPr>
            <p:ph idx="1"/>
          </p:nvPr>
        </p:nvSpPr>
        <p:spPr/>
        <p:txBody>
          <a:bodyPr/>
          <a:lstStyle/>
          <a:p>
            <a:r>
              <a:rPr lang="en-CA" dirty="0" smtClean="0"/>
              <a:t>Organizational learning</a:t>
            </a:r>
          </a:p>
          <a:p>
            <a:r>
              <a:rPr lang="en-CA" dirty="0" smtClean="0"/>
              <a:t>Accountability</a:t>
            </a:r>
          </a:p>
          <a:p>
            <a:r>
              <a:rPr lang="en-CA" dirty="0" smtClean="0"/>
              <a:t>Opportunities for feedback</a:t>
            </a:r>
          </a:p>
          <a:p>
            <a:r>
              <a:rPr lang="en-CA" dirty="0" smtClean="0"/>
              <a:t>Celebrate success</a:t>
            </a:r>
          </a:p>
          <a:p>
            <a:r>
              <a:rPr lang="en-CA" dirty="0" smtClean="0"/>
              <a:t>Informs decision-making to improve performance</a:t>
            </a:r>
          </a:p>
          <a:p>
            <a:endParaRPr lang="en-CA" dirty="0"/>
          </a:p>
        </p:txBody>
      </p:sp>
    </p:spTree>
  </p:cSld>
  <p:clrMapOvr>
    <a:masterClrMapping/>
  </p:clrMapOvr>
  <p:transition spd="med">
    <p:zoom/>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Measuring Results</a:t>
            </a:r>
            <a:endParaRPr lang="en-CA" dirty="0"/>
          </a:p>
        </p:txBody>
      </p:sp>
      <p:sp>
        <p:nvSpPr>
          <p:cNvPr id="3" name="Content Placeholder 2"/>
          <p:cNvSpPr>
            <a:spLocks noGrp="1"/>
          </p:cNvSpPr>
          <p:nvPr>
            <p:ph idx="1"/>
          </p:nvPr>
        </p:nvSpPr>
        <p:spPr/>
        <p:txBody>
          <a:bodyPr>
            <a:normAutofit fontScale="92500" lnSpcReduction="20000"/>
          </a:bodyPr>
          <a:lstStyle/>
          <a:p>
            <a:pPr marL="274320" indent="-274320">
              <a:buClr>
                <a:schemeClr val="accent3"/>
              </a:buClr>
              <a:buFont typeface="Wingdings 2"/>
              <a:buChar char=""/>
              <a:defRPr/>
            </a:pPr>
            <a:r>
              <a:rPr lang="en-US" b="1" dirty="0" smtClean="0"/>
              <a:t>“If you do not measure results you cannot tell success or failure.</a:t>
            </a:r>
          </a:p>
          <a:p>
            <a:pPr marL="274320" indent="-274320">
              <a:buClr>
                <a:schemeClr val="accent3"/>
              </a:buClr>
              <a:buFont typeface="Wingdings 2"/>
              <a:buChar char=""/>
              <a:defRPr/>
            </a:pPr>
            <a:r>
              <a:rPr lang="en-US" b="1" dirty="0" smtClean="0"/>
              <a:t>If you cannot see success, you cannot reward it.</a:t>
            </a:r>
          </a:p>
          <a:p>
            <a:pPr marL="274320" indent="-274320">
              <a:buClr>
                <a:schemeClr val="accent3"/>
              </a:buClr>
              <a:buFont typeface="Wingdings 2"/>
              <a:buChar char=""/>
              <a:defRPr/>
            </a:pPr>
            <a:r>
              <a:rPr lang="en-US" b="1" dirty="0" smtClean="0"/>
              <a:t>If you cannot reward success, you are probably rewarding failure.</a:t>
            </a:r>
          </a:p>
          <a:p>
            <a:pPr marL="274320" indent="-274320">
              <a:buClr>
                <a:schemeClr val="accent3"/>
              </a:buClr>
              <a:buFont typeface="Wingdings 2"/>
              <a:buChar char=""/>
              <a:defRPr/>
            </a:pPr>
            <a:r>
              <a:rPr lang="en-US" b="1" dirty="0" smtClean="0"/>
              <a:t>If you cannot see success, you cannot learn from it.</a:t>
            </a:r>
          </a:p>
          <a:p>
            <a:pPr marL="274320" indent="-274320">
              <a:buClr>
                <a:schemeClr val="accent3"/>
              </a:buClr>
              <a:buFont typeface="Wingdings 2"/>
              <a:buChar char=""/>
              <a:defRPr/>
            </a:pPr>
            <a:r>
              <a:rPr lang="en-US" b="1" dirty="0" smtClean="0"/>
              <a:t>If you cannot recognize failure, you cannot correct it.</a:t>
            </a:r>
          </a:p>
          <a:p>
            <a:pPr marL="274320" indent="-274320">
              <a:buClr>
                <a:schemeClr val="accent3"/>
              </a:buClr>
              <a:buFont typeface="Wingdings 2"/>
              <a:buChar char=""/>
              <a:defRPr/>
            </a:pPr>
            <a:r>
              <a:rPr lang="en-US" b="1" dirty="0" smtClean="0"/>
              <a:t>If you can demonstrate results, you can win public support.”</a:t>
            </a:r>
          </a:p>
          <a:p>
            <a:endParaRPr lang="en-CA" dirty="0"/>
          </a:p>
        </p:txBody>
      </p:sp>
    </p:spTree>
  </p:cSld>
  <p:clrMapOvr>
    <a:masterClrMapping/>
  </p:clrMapOvr>
  <p:transition spd="med">
    <p:zoom/>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Complementary Roles of Monitoring and Evaluation</a:t>
            </a:r>
            <a:endParaRPr lang="en-CA" dirty="0"/>
          </a:p>
        </p:txBody>
      </p:sp>
      <p:sp>
        <p:nvSpPr>
          <p:cNvPr id="3" name="Content Placeholder 2"/>
          <p:cNvSpPr>
            <a:spLocks noGrp="1"/>
          </p:cNvSpPr>
          <p:nvPr>
            <p:ph idx="1"/>
          </p:nvPr>
        </p:nvSpPr>
        <p:spPr/>
        <p:txBody>
          <a:bodyPr>
            <a:normAutofit fontScale="92500"/>
          </a:bodyPr>
          <a:lstStyle/>
          <a:p>
            <a:pPr fontAlgn="t"/>
            <a:r>
              <a:rPr lang="en-US" b="1" dirty="0" smtClean="0"/>
              <a:t>Monitoring</a:t>
            </a:r>
          </a:p>
          <a:p>
            <a:pPr fontAlgn="t"/>
            <a:r>
              <a:rPr lang="en-US" dirty="0" smtClean="0"/>
              <a:t>Reminds us of project or programme objectives</a:t>
            </a:r>
          </a:p>
          <a:p>
            <a:pPr fontAlgn="t"/>
            <a:r>
              <a:rPr lang="en-US" dirty="0" smtClean="0"/>
              <a:t>Links activities and their resources to objectives</a:t>
            </a:r>
          </a:p>
          <a:p>
            <a:pPr fontAlgn="t"/>
            <a:r>
              <a:rPr lang="en-US" dirty="0" smtClean="0"/>
              <a:t>Routinely collects data on performance indicators</a:t>
            </a:r>
          </a:p>
          <a:p>
            <a:pPr fontAlgn="t"/>
            <a:r>
              <a:rPr lang="en-US" dirty="0" smtClean="0"/>
              <a:t>Compares actual results with targets</a:t>
            </a:r>
          </a:p>
          <a:p>
            <a:pPr fontAlgn="t"/>
            <a:r>
              <a:rPr lang="en-US" dirty="0" smtClean="0"/>
              <a:t>Reports progress to managers and alerts them to problems</a:t>
            </a:r>
          </a:p>
          <a:p>
            <a:endParaRPr lang="en-CA" dirty="0"/>
          </a:p>
        </p:txBody>
      </p:sp>
    </p:spTree>
  </p:cSld>
  <p:clrMapOvr>
    <a:masterClrMapping/>
  </p:clrMapOvr>
  <p:transition spd="med">
    <p:zoom/>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85000" lnSpcReduction="10000"/>
          </a:bodyPr>
          <a:lstStyle/>
          <a:p>
            <a:pPr fontAlgn="t"/>
            <a:r>
              <a:rPr lang="en-US" b="1" dirty="0" smtClean="0"/>
              <a:t>Evaluation</a:t>
            </a:r>
          </a:p>
          <a:p>
            <a:pPr fontAlgn="t"/>
            <a:r>
              <a:rPr lang="en-US" dirty="0" smtClean="0"/>
              <a:t>Analyzes why intended results were or were not achieved</a:t>
            </a:r>
          </a:p>
          <a:p>
            <a:pPr fontAlgn="t"/>
            <a:r>
              <a:rPr lang="en-US" dirty="0" smtClean="0"/>
              <a:t>Assesses specific causal contributions of activities to results</a:t>
            </a:r>
          </a:p>
          <a:p>
            <a:pPr fontAlgn="t"/>
            <a:r>
              <a:rPr lang="en-US" dirty="0" smtClean="0"/>
              <a:t>Examines implementation process</a:t>
            </a:r>
          </a:p>
          <a:p>
            <a:pPr fontAlgn="t"/>
            <a:r>
              <a:rPr lang="en-US" dirty="0" smtClean="0"/>
              <a:t>Assesses the overall reason for and relevance of project</a:t>
            </a:r>
          </a:p>
          <a:p>
            <a:pPr fontAlgn="t"/>
            <a:r>
              <a:rPr lang="en-US" dirty="0" smtClean="0"/>
              <a:t>Provides lessons, highlights significant accomplishments, and offers recommendations for improvement</a:t>
            </a:r>
          </a:p>
          <a:p>
            <a:endParaRPr lang="en-CA" dirty="0"/>
          </a:p>
        </p:txBody>
      </p:sp>
    </p:spTree>
  </p:cSld>
  <p:clrMapOvr>
    <a:masterClrMapping/>
  </p:clrMapOvr>
  <p:transition spd="med">
    <p:zoom/>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 a nutshell…</a:t>
            </a:r>
            <a:endParaRPr lang="en-CA" dirty="0"/>
          </a:p>
        </p:txBody>
      </p:sp>
      <p:sp>
        <p:nvSpPr>
          <p:cNvPr id="3" name="Content Placeholder 2"/>
          <p:cNvSpPr>
            <a:spLocks noGrp="1"/>
          </p:cNvSpPr>
          <p:nvPr>
            <p:ph idx="1"/>
          </p:nvPr>
        </p:nvSpPr>
        <p:spPr/>
        <p:txBody>
          <a:bodyPr/>
          <a:lstStyle/>
          <a:p>
            <a:pPr marL="274320" indent="-274320">
              <a:lnSpc>
                <a:spcPct val="90000"/>
              </a:lnSpc>
              <a:spcAft>
                <a:spcPct val="40000"/>
              </a:spcAft>
              <a:buClr>
                <a:schemeClr val="tx1"/>
              </a:buClr>
              <a:buNone/>
              <a:defRPr/>
            </a:pPr>
            <a:r>
              <a:rPr lang="en-US" sz="2200" b="1" dirty="0" smtClean="0"/>
              <a:t>MONITORING</a:t>
            </a:r>
            <a:r>
              <a:rPr lang="en-US" sz="2200" dirty="0" smtClean="0"/>
              <a:t> = ONGOING</a:t>
            </a:r>
          </a:p>
          <a:p>
            <a:pPr marL="640080" lvl="1" indent="-246888">
              <a:lnSpc>
                <a:spcPct val="90000"/>
              </a:lnSpc>
              <a:spcAft>
                <a:spcPct val="40000"/>
              </a:spcAft>
              <a:buClr>
                <a:schemeClr val="tx1"/>
              </a:buClr>
              <a:buFontTx/>
              <a:buChar char="•"/>
              <a:defRPr/>
            </a:pPr>
            <a:r>
              <a:rPr lang="en-US" dirty="0" smtClean="0"/>
              <a:t>Tracking changes in program performance over time</a:t>
            </a:r>
          </a:p>
          <a:p>
            <a:pPr marL="640080" lvl="1" indent="-246888">
              <a:lnSpc>
                <a:spcPct val="90000"/>
              </a:lnSpc>
              <a:spcAft>
                <a:spcPct val="40000"/>
              </a:spcAft>
              <a:buClr>
                <a:schemeClr val="tx1"/>
              </a:buClr>
              <a:buFontTx/>
              <a:buChar char="•"/>
              <a:defRPr/>
            </a:pPr>
            <a:endParaRPr lang="en-US" sz="800" dirty="0" smtClean="0"/>
          </a:p>
          <a:p>
            <a:pPr marL="274320" indent="-274320">
              <a:lnSpc>
                <a:spcPct val="90000"/>
              </a:lnSpc>
              <a:spcAft>
                <a:spcPct val="40000"/>
              </a:spcAft>
              <a:buClr>
                <a:schemeClr val="tx1"/>
              </a:buClr>
              <a:buNone/>
              <a:defRPr/>
            </a:pPr>
            <a:r>
              <a:rPr lang="en-US" sz="2200" b="1" dirty="0" smtClean="0"/>
              <a:t>EVALUATION</a:t>
            </a:r>
            <a:r>
              <a:rPr lang="en-US" sz="2200" dirty="0" smtClean="0"/>
              <a:t> = ONE POINT IN TIME</a:t>
            </a:r>
          </a:p>
          <a:p>
            <a:pPr marL="640080" lvl="1" indent="-246888">
              <a:lnSpc>
                <a:spcPct val="90000"/>
              </a:lnSpc>
              <a:spcAft>
                <a:spcPct val="40000"/>
              </a:spcAft>
              <a:buClr>
                <a:schemeClr val="tx1"/>
              </a:buClr>
              <a:buFontTx/>
              <a:buChar char="•"/>
              <a:defRPr/>
            </a:pPr>
            <a:r>
              <a:rPr lang="en-US" dirty="0" smtClean="0"/>
              <a:t>Assessing whether objectives have been met</a:t>
            </a:r>
          </a:p>
          <a:p>
            <a:pPr marL="640080" lvl="1" indent="-246888">
              <a:lnSpc>
                <a:spcPct val="90000"/>
              </a:lnSpc>
              <a:spcAft>
                <a:spcPct val="40000"/>
              </a:spcAft>
              <a:buClr>
                <a:schemeClr val="tx1"/>
              </a:buClr>
              <a:buFontTx/>
              <a:buChar char="•"/>
              <a:defRPr/>
            </a:pPr>
            <a:r>
              <a:rPr lang="en-US" dirty="0" smtClean="0"/>
              <a:t>Assessing extent to which program is responsible for observed changes</a:t>
            </a:r>
          </a:p>
          <a:p>
            <a:endParaRPr lang="en-CA" dirty="0"/>
          </a:p>
        </p:txBody>
      </p:sp>
    </p:spTree>
  </p:cSld>
  <p:clrMapOvr>
    <a:masterClrMapping/>
  </p:clrMapOvr>
  <p:transition spd="med">
    <p:zoom/>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p:txBody>
          <a:bodyPr>
            <a:normAutofit/>
          </a:bodyPr>
          <a:lstStyle/>
          <a:p>
            <a:pPr eaLnBrk="1" hangingPunct="1"/>
            <a:r>
              <a:rPr lang="en-US" sz="3800" smtClean="0"/>
              <a:t>Components of a Project Proposal</a:t>
            </a:r>
          </a:p>
        </p:txBody>
      </p:sp>
      <p:sp>
        <p:nvSpPr>
          <p:cNvPr id="45060" name="Rectangle 3"/>
          <p:cNvSpPr>
            <a:spLocks noGrp="1" noChangeArrowheads="1"/>
          </p:cNvSpPr>
          <p:nvPr>
            <p:ph idx="1"/>
          </p:nvPr>
        </p:nvSpPr>
        <p:spPr/>
        <p:txBody>
          <a:bodyPr/>
          <a:lstStyle/>
          <a:p>
            <a:pPr marL="609600" indent="-609600" eaLnBrk="1" hangingPunct="1">
              <a:buFontTx/>
              <a:buAutoNum type="arabicPeriod" startAt="13"/>
            </a:pPr>
            <a:r>
              <a:rPr lang="en-US" b="1" smtClean="0"/>
              <a:t>Phase Out Strategy and Sustainability</a:t>
            </a:r>
            <a:r>
              <a:rPr lang="en-US" smtClean="0"/>
              <a:t> </a:t>
            </a:r>
          </a:p>
          <a:p>
            <a:pPr marL="990600" lvl="1" indent="-533400" eaLnBrk="1" hangingPunct="1"/>
            <a:r>
              <a:rPr lang="en-US" smtClean="0"/>
              <a:t>Local institutions or communities who will takeover the project have to be identified and indicated </a:t>
            </a:r>
          </a:p>
          <a:p>
            <a:pPr marL="990600" lvl="1" indent="-533400" eaLnBrk="1" hangingPunct="1"/>
            <a:r>
              <a:rPr lang="en-US" smtClean="0"/>
              <a:t>if you continue this project in the future, how will it be supported? </a:t>
            </a:r>
          </a:p>
          <a:p>
            <a:pPr marL="609600" indent="-609600" eaLnBrk="1" hangingPunct="1">
              <a:buFont typeface="Wingdings" pitchFamily="2" charset="2"/>
              <a:buNone/>
            </a:pPr>
            <a:endParaRPr lang="en-US" smtClean="0"/>
          </a:p>
        </p:txBody>
      </p:sp>
      <p:sp>
        <p:nvSpPr>
          <p:cNvPr id="45058" name="Slide Number Placeholder 5"/>
          <p:cNvSpPr>
            <a:spLocks noGrp="1"/>
          </p:cNvSpPr>
          <p:nvPr>
            <p:ph type="sldNum" sz="quarter" idx="12"/>
          </p:nvPr>
        </p:nvSpPr>
        <p:spPr>
          <a:noFill/>
        </p:spPr>
        <p:txBody>
          <a:bodyPr/>
          <a:lstStyle/>
          <a:p>
            <a:fld id="{77DF3019-EB30-4AFC-97B9-A4EC16F59725}" type="slidenum">
              <a:rPr lang="en-US" smtClean="0"/>
              <a:pPr/>
              <a:t>58</a:t>
            </a:fld>
            <a:endParaRPr lang="en-US" smtClean="0"/>
          </a:p>
        </p:txBody>
      </p:sp>
    </p:spTree>
  </p:cSld>
  <p:clrMapOvr>
    <a:masterClrMapping/>
  </p:clrMapOvr>
  <p:transition spd="med">
    <p:zo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the Assumptions</a:t>
            </a:r>
            <a:endParaRPr lang="en-CA" dirty="0"/>
          </a:p>
        </p:txBody>
      </p:sp>
      <p:sp>
        <p:nvSpPr>
          <p:cNvPr id="3" name="Content Placeholder 2"/>
          <p:cNvSpPr>
            <a:spLocks noGrp="1"/>
          </p:cNvSpPr>
          <p:nvPr>
            <p:ph idx="1"/>
          </p:nvPr>
        </p:nvSpPr>
        <p:spPr/>
        <p:txBody>
          <a:bodyPr>
            <a:normAutofit lnSpcReduction="10000"/>
          </a:bodyPr>
          <a:lstStyle/>
          <a:p>
            <a:r>
              <a:rPr lang="en-US" dirty="0" smtClean="0"/>
              <a:t>Assess the importance of the external factors based on conclusions arrived at after analyzing the following; </a:t>
            </a:r>
          </a:p>
          <a:p>
            <a:r>
              <a:rPr lang="en-US" dirty="0" smtClean="0"/>
              <a:t>The external factor that answers </a:t>
            </a:r>
            <a:r>
              <a:rPr lang="en-US" i="1" dirty="0" smtClean="0"/>
              <a:t>almost </a:t>
            </a:r>
            <a:r>
              <a:rPr lang="en-US" b="1" i="1" dirty="0" smtClean="0"/>
              <a:t>uncertainly</a:t>
            </a:r>
            <a:r>
              <a:rPr lang="en-US" i="1" dirty="0" smtClean="0"/>
              <a:t> to the question if it will be realized, </a:t>
            </a:r>
            <a:r>
              <a:rPr lang="en-US" b="1" i="1" dirty="0" smtClean="0"/>
              <a:t>must be left out</a:t>
            </a:r>
            <a:r>
              <a:rPr lang="en-US" i="1" dirty="0" smtClean="0"/>
              <a:t>. </a:t>
            </a:r>
          </a:p>
          <a:p>
            <a:r>
              <a:rPr lang="en-US" dirty="0" smtClean="0"/>
              <a:t>The external factor that answers </a:t>
            </a:r>
            <a:r>
              <a:rPr lang="en-US" b="1" i="1" dirty="0" smtClean="0"/>
              <a:t>likely</a:t>
            </a:r>
            <a:r>
              <a:rPr lang="en-US" i="1" dirty="0" smtClean="0"/>
              <a:t> should be </a:t>
            </a:r>
            <a:r>
              <a:rPr lang="en-US" b="1" i="1" dirty="0" smtClean="0"/>
              <a:t>included</a:t>
            </a:r>
            <a:r>
              <a:rPr lang="en-US" i="1" dirty="0" smtClean="0"/>
              <a:t> as an assumption. </a:t>
            </a:r>
          </a:p>
          <a:p>
            <a:r>
              <a:rPr lang="en-US" dirty="0" smtClean="0"/>
              <a:t>The one that seem </a:t>
            </a:r>
            <a:r>
              <a:rPr lang="en-US" i="1" dirty="0" smtClean="0"/>
              <a:t>unlikely must be redesigned </a:t>
            </a:r>
          </a:p>
          <a:p>
            <a:endParaRPr lang="en-CA" dirty="0"/>
          </a:p>
        </p:txBody>
      </p:sp>
      <p:sp>
        <p:nvSpPr>
          <p:cNvPr id="4" name="Rectangle 3"/>
          <p:cNvSpPr/>
          <p:nvPr/>
        </p:nvSpPr>
        <p:spPr>
          <a:xfrm>
            <a:off x="3157414" y="3244334"/>
            <a:ext cx="184731" cy="369332"/>
          </a:xfrm>
          <a:prstGeom prst="rect">
            <a:avLst/>
          </a:prstGeom>
        </p:spPr>
        <p:txBody>
          <a:bodyPr wrap="none">
            <a:spAutoFit/>
          </a:bodyPr>
          <a:lstStyle/>
          <a:p>
            <a:endParaRPr lang="en-CA" dirty="0"/>
          </a:p>
        </p:txBody>
      </p:sp>
    </p:spTree>
  </p:cSld>
  <p:clrMapOvr>
    <a:masterClrMapping/>
  </p:clrMapOvr>
  <p:transition spd="med">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smtClean="0"/>
              <a:t>In view of the above, a project might be defined or explained as a set of organized </a:t>
            </a:r>
            <a:r>
              <a:rPr lang="en-CA" b="1" dirty="0" smtClean="0"/>
              <a:t>ACTIVITIES</a:t>
            </a:r>
            <a:r>
              <a:rPr lang="en-CA" dirty="0" smtClean="0"/>
              <a:t>, which yield expected </a:t>
            </a:r>
            <a:r>
              <a:rPr lang="en-CA" b="1" dirty="0" smtClean="0"/>
              <a:t>RESULTS</a:t>
            </a:r>
            <a:r>
              <a:rPr lang="en-CA" dirty="0" smtClean="0"/>
              <a:t> that achieve project </a:t>
            </a:r>
            <a:r>
              <a:rPr lang="en-CA" b="1" dirty="0" smtClean="0"/>
              <a:t>OBJECTIVES</a:t>
            </a:r>
            <a:r>
              <a:rPr lang="en-CA" dirty="0" smtClean="0"/>
              <a:t> with limited </a:t>
            </a:r>
            <a:r>
              <a:rPr lang="en-CA" b="1" dirty="0" smtClean="0"/>
              <a:t>RESOURCES </a:t>
            </a:r>
            <a:r>
              <a:rPr lang="en-CA" dirty="0" smtClean="0"/>
              <a:t>within a limited </a:t>
            </a:r>
            <a:r>
              <a:rPr lang="en-CA" b="1" dirty="0" smtClean="0"/>
              <a:t>TIME</a:t>
            </a:r>
            <a:r>
              <a:rPr lang="en-CA" dirty="0" smtClean="0"/>
              <a:t> frame</a:t>
            </a:r>
          </a:p>
          <a:p>
            <a:endParaRPr lang="en-CA" dirty="0"/>
          </a:p>
        </p:txBody>
      </p:sp>
    </p:spTree>
  </p:cSld>
  <p:clrMapOvr>
    <a:masterClrMapping/>
  </p:clrMapOvr>
  <p:transition spd="med">
    <p:zoom/>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Ensuring </a:t>
            </a:r>
            <a:r>
              <a:rPr lang="en-US" b="1" dirty="0" err="1" smtClean="0"/>
              <a:t>Programme</a:t>
            </a:r>
            <a:r>
              <a:rPr lang="en-US" b="1" dirty="0" smtClean="0"/>
              <a:t>/Project Sustainability</a:t>
            </a:r>
            <a:endParaRPr lang="en-CA" dirty="0"/>
          </a:p>
        </p:txBody>
      </p:sp>
      <p:sp>
        <p:nvSpPr>
          <p:cNvPr id="3" name="Content Placeholder 2"/>
          <p:cNvSpPr>
            <a:spLocks noGrp="1"/>
          </p:cNvSpPr>
          <p:nvPr>
            <p:ph idx="1"/>
          </p:nvPr>
        </p:nvSpPr>
        <p:spPr/>
        <p:txBody>
          <a:bodyPr>
            <a:normAutofit fontScale="70000" lnSpcReduction="20000"/>
          </a:bodyPr>
          <a:lstStyle/>
          <a:p>
            <a:r>
              <a:rPr lang="en-US" dirty="0" smtClean="0"/>
              <a:t>Once the intervention logic has been established, it is important to ascertain that the sustainability of the intended </a:t>
            </a:r>
            <a:r>
              <a:rPr lang="en-US" dirty="0" err="1" smtClean="0"/>
              <a:t>programme</a:t>
            </a:r>
            <a:r>
              <a:rPr lang="en-US" dirty="0" smtClean="0"/>
              <a:t>/project benefits are analyzed.</a:t>
            </a:r>
          </a:p>
          <a:p>
            <a:r>
              <a:rPr lang="en-US" dirty="0" smtClean="0"/>
              <a:t> Sustainability means the degree to which the benefits or long term impact of a programme or project are carried beyond the lifecycle and after all the input processes or the major part of donor assistance have been completed. </a:t>
            </a:r>
          </a:p>
          <a:p>
            <a:r>
              <a:rPr lang="en-US" dirty="0" smtClean="0"/>
              <a:t>The PM approach ensures that the sustainability factor is in-built in the design process rather than being hastily considered as an add-on concern at programme or project completion</a:t>
            </a:r>
          </a:p>
          <a:p>
            <a:r>
              <a:rPr lang="en-US" dirty="0" smtClean="0"/>
              <a:t>A timely sustainability analysis will allow for additional outputs or activities to be included in the programme or project during the planning phase in order to increase the chances of sustaining the benefits</a:t>
            </a:r>
          </a:p>
          <a:p>
            <a:endParaRPr lang="en-CA" dirty="0"/>
          </a:p>
        </p:txBody>
      </p:sp>
    </p:spTree>
  </p:cSld>
  <p:clrMapOvr>
    <a:masterClrMapping/>
  </p:clrMapOvr>
  <p:transition spd="med">
    <p:zoom/>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Assess programme or project sustainability</a:t>
            </a:r>
            <a:endParaRPr lang="en-CA" dirty="0"/>
          </a:p>
        </p:txBody>
      </p:sp>
      <p:sp>
        <p:nvSpPr>
          <p:cNvPr id="3" name="Content Placeholder 2"/>
          <p:cNvSpPr>
            <a:spLocks noGrp="1"/>
          </p:cNvSpPr>
          <p:nvPr>
            <p:ph idx="1"/>
          </p:nvPr>
        </p:nvSpPr>
        <p:spPr/>
        <p:txBody>
          <a:bodyPr>
            <a:normAutofit/>
          </a:bodyPr>
          <a:lstStyle/>
          <a:p>
            <a:pPr>
              <a:buNone/>
            </a:pPr>
            <a:r>
              <a:rPr lang="en-US" dirty="0" smtClean="0"/>
              <a:t>The following factors need to be considered;</a:t>
            </a:r>
          </a:p>
          <a:p>
            <a:r>
              <a:rPr lang="en-US" dirty="0" smtClean="0"/>
              <a:t>Ownership by beneficiaries: </a:t>
            </a:r>
          </a:p>
          <a:p>
            <a:r>
              <a:rPr lang="en-US" dirty="0" smtClean="0"/>
              <a:t>Policy framework </a:t>
            </a:r>
          </a:p>
          <a:p>
            <a:r>
              <a:rPr lang="en-US" dirty="0" smtClean="0"/>
              <a:t>Appropriate technology </a:t>
            </a:r>
          </a:p>
          <a:p>
            <a:r>
              <a:rPr lang="en-US" dirty="0" smtClean="0"/>
              <a:t>Socio-cultural issues </a:t>
            </a:r>
          </a:p>
          <a:p>
            <a:r>
              <a:rPr lang="en-US" dirty="0" smtClean="0"/>
              <a:t>Gender balance </a:t>
            </a:r>
          </a:p>
          <a:p>
            <a:r>
              <a:rPr lang="en-US" dirty="0" smtClean="0"/>
              <a:t>Institutional and management capacity </a:t>
            </a:r>
          </a:p>
          <a:p>
            <a:endParaRPr lang="en-CA" dirty="0"/>
          </a:p>
        </p:txBody>
      </p:sp>
    </p:spTree>
  </p:cSld>
  <p:clrMapOvr>
    <a:masterClrMapping/>
  </p:clrMapOvr>
  <p:transition spd="med">
    <p:zoom/>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Means of Verification</a:t>
            </a:r>
            <a:endParaRPr lang="en-CA" dirty="0"/>
          </a:p>
        </p:txBody>
      </p:sp>
      <p:sp>
        <p:nvSpPr>
          <p:cNvPr id="3" name="Content Placeholder 2"/>
          <p:cNvSpPr>
            <a:spLocks noGrp="1"/>
          </p:cNvSpPr>
          <p:nvPr>
            <p:ph idx="1"/>
          </p:nvPr>
        </p:nvSpPr>
        <p:spPr/>
        <p:txBody>
          <a:bodyPr>
            <a:normAutofit fontScale="85000" lnSpcReduction="20000"/>
          </a:bodyPr>
          <a:lstStyle/>
          <a:p>
            <a:r>
              <a:rPr lang="en-US" dirty="0" smtClean="0"/>
              <a:t>There must be a means by which to show evidence that your work has been done </a:t>
            </a:r>
          </a:p>
          <a:p>
            <a:r>
              <a:rPr lang="en-US" dirty="0" smtClean="0"/>
              <a:t>The means of verification define the sources of information for verifying progress in achieving set targets. </a:t>
            </a:r>
          </a:p>
          <a:p>
            <a:r>
              <a:rPr lang="en-US" dirty="0" smtClean="0"/>
              <a:t>This entails defining the process of data collection throughout the </a:t>
            </a:r>
            <a:r>
              <a:rPr lang="en-US" dirty="0" err="1" smtClean="0"/>
              <a:t>programme</a:t>
            </a:r>
            <a:r>
              <a:rPr lang="en-US" dirty="0" smtClean="0"/>
              <a:t>/project cycle. </a:t>
            </a:r>
          </a:p>
          <a:p>
            <a:r>
              <a:rPr lang="en-US" dirty="0" smtClean="0"/>
              <a:t>Means of verification are the instruments providing information that makes it possible for indicators to be monitored and verified </a:t>
            </a:r>
          </a:p>
          <a:p>
            <a:r>
              <a:rPr lang="en-US" dirty="0" smtClean="0"/>
              <a:t>When indicators are formulated, the source of information and means of collection should be specified </a:t>
            </a:r>
          </a:p>
          <a:p>
            <a:endParaRPr lang="en-CA" dirty="0"/>
          </a:p>
        </p:txBody>
      </p:sp>
    </p:spTree>
  </p:cSld>
  <p:clrMapOvr>
    <a:masterClrMapping/>
  </p:clrMapOvr>
  <p:transition spd="med">
    <p:zoom/>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Reporting </a:t>
            </a:r>
            <a:endParaRPr lang="en-CA" dirty="0"/>
          </a:p>
        </p:txBody>
      </p:sp>
      <p:sp>
        <p:nvSpPr>
          <p:cNvPr id="3" name="Content Placeholder 2"/>
          <p:cNvSpPr>
            <a:spLocks noGrp="1"/>
          </p:cNvSpPr>
          <p:nvPr>
            <p:ph idx="1"/>
          </p:nvPr>
        </p:nvSpPr>
        <p:spPr/>
        <p:txBody>
          <a:bodyPr>
            <a:normAutofit fontScale="85000" lnSpcReduction="20000"/>
          </a:bodyPr>
          <a:lstStyle/>
          <a:p>
            <a:r>
              <a:rPr lang="en-US" dirty="0" smtClean="0"/>
              <a:t>Programme and Project Managers will want to review progress very frequently, say monthly against contracted budgets and planned activities </a:t>
            </a:r>
          </a:p>
          <a:p>
            <a:r>
              <a:rPr lang="en-US" dirty="0" smtClean="0"/>
              <a:t>A few selected items plus aggregated data on equipment and materials are considered key indicators for reporting on progress recorded </a:t>
            </a:r>
          </a:p>
          <a:p>
            <a:r>
              <a:rPr lang="en-US" dirty="0" smtClean="0"/>
              <a:t>For monitoring to be described as complete and successful, information collected must be communicated – in the right form, to the right person and at the right time </a:t>
            </a:r>
          </a:p>
          <a:p>
            <a:r>
              <a:rPr lang="en-US" dirty="0" smtClean="0"/>
              <a:t>This enables timely and appropriate management decision making </a:t>
            </a:r>
          </a:p>
          <a:p>
            <a:endParaRPr lang="en-CA" dirty="0"/>
          </a:p>
        </p:txBody>
      </p:sp>
    </p:spTree>
  </p:cSld>
  <p:clrMapOvr>
    <a:masterClrMapping/>
  </p:clrMapOvr>
  <p:transition spd="med">
    <p:zoom/>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 Reports</a:t>
            </a:r>
            <a:endParaRPr lang="en-CA" dirty="0"/>
          </a:p>
        </p:txBody>
      </p:sp>
      <p:sp>
        <p:nvSpPr>
          <p:cNvPr id="3" name="Content Placeholder 2"/>
          <p:cNvSpPr>
            <a:spLocks noGrp="1"/>
          </p:cNvSpPr>
          <p:nvPr>
            <p:ph idx="1"/>
          </p:nvPr>
        </p:nvSpPr>
        <p:spPr/>
        <p:txBody>
          <a:bodyPr/>
          <a:lstStyle/>
          <a:p>
            <a:r>
              <a:rPr lang="en-US" dirty="0" smtClean="0"/>
              <a:t>Progress reports are periodic summaries of progress made in the implementation of programme or project activities, incorporating key information from the physical and financial indicators </a:t>
            </a:r>
          </a:p>
          <a:p>
            <a:r>
              <a:rPr lang="en-US" dirty="0" smtClean="0"/>
              <a:t>The report should cover the following areas;</a:t>
            </a:r>
          </a:p>
          <a:p>
            <a:pPr>
              <a:buNone/>
            </a:pPr>
            <a:r>
              <a:rPr lang="en-US" dirty="0" smtClean="0"/>
              <a:t> </a:t>
            </a:r>
          </a:p>
          <a:p>
            <a:endParaRPr lang="en-CA" dirty="0"/>
          </a:p>
        </p:txBody>
      </p:sp>
    </p:spTree>
  </p:cSld>
  <p:clrMapOvr>
    <a:masterClrMapping/>
  </p:clrMapOvr>
  <p:transition spd="med">
    <p:zoom/>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 Reports</a:t>
            </a:r>
            <a:endParaRPr lang="en-CA" dirty="0"/>
          </a:p>
        </p:txBody>
      </p:sp>
      <p:sp>
        <p:nvSpPr>
          <p:cNvPr id="3" name="Content Placeholder 2"/>
          <p:cNvSpPr>
            <a:spLocks noGrp="1"/>
          </p:cNvSpPr>
          <p:nvPr>
            <p:ph idx="1"/>
          </p:nvPr>
        </p:nvSpPr>
        <p:spPr/>
        <p:txBody>
          <a:bodyPr>
            <a:normAutofit fontScale="77500" lnSpcReduction="20000"/>
          </a:bodyPr>
          <a:lstStyle/>
          <a:p>
            <a:r>
              <a:rPr lang="en-US" dirty="0" smtClean="0"/>
              <a:t>Summary of the current status of the programme or project against indicators for programme or project purpose and outputs</a:t>
            </a:r>
          </a:p>
          <a:p>
            <a:r>
              <a:rPr lang="en-US" dirty="0" smtClean="0"/>
              <a:t>Major activities undertaken during the reporting period as compared to the activity schedule </a:t>
            </a:r>
          </a:p>
          <a:p>
            <a:r>
              <a:rPr lang="en-US" dirty="0" smtClean="0"/>
              <a:t>Programme or project expenditure for the reporting period as compared to the budget and cost schedule </a:t>
            </a:r>
          </a:p>
          <a:p>
            <a:r>
              <a:rPr lang="en-US" dirty="0" smtClean="0"/>
              <a:t>Estimates of the number of clients and beneficiaries reached out to during the period </a:t>
            </a:r>
          </a:p>
          <a:p>
            <a:r>
              <a:rPr lang="en-US" dirty="0" smtClean="0"/>
              <a:t>Current and anticipated problems and constraints encountered during the period and how they have been handled or planned to be handled </a:t>
            </a:r>
          </a:p>
          <a:p>
            <a:r>
              <a:rPr lang="en-US" dirty="0" smtClean="0"/>
              <a:t>Planned major activities and schedules for the next period </a:t>
            </a:r>
          </a:p>
          <a:p>
            <a:endParaRPr lang="en-CA" dirty="0"/>
          </a:p>
        </p:txBody>
      </p:sp>
    </p:spTree>
  </p:cSld>
  <p:clrMapOvr>
    <a:masterClrMapping/>
  </p:clrMapOvr>
  <p:transition spd="med">
    <p:zoom/>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normAutofit/>
          </a:bodyPr>
          <a:lstStyle/>
          <a:p>
            <a:pPr eaLnBrk="1" hangingPunct="1"/>
            <a:r>
              <a:rPr lang="en-US" sz="3800" smtClean="0"/>
              <a:t>Components of a Project Proposal</a:t>
            </a:r>
          </a:p>
        </p:txBody>
      </p:sp>
      <p:sp>
        <p:nvSpPr>
          <p:cNvPr id="46084" name="Rectangle 3"/>
          <p:cNvSpPr>
            <a:spLocks noGrp="1" noChangeArrowheads="1"/>
          </p:cNvSpPr>
          <p:nvPr>
            <p:ph idx="1"/>
          </p:nvPr>
        </p:nvSpPr>
        <p:spPr/>
        <p:txBody>
          <a:bodyPr/>
          <a:lstStyle/>
          <a:p>
            <a:pPr eaLnBrk="1" hangingPunct="1">
              <a:lnSpc>
                <a:spcPct val="80000"/>
              </a:lnSpc>
              <a:buFont typeface="Wingdings" pitchFamily="2" charset="2"/>
              <a:buNone/>
            </a:pPr>
            <a:r>
              <a:rPr lang="en-US" sz="2400" smtClean="0"/>
              <a:t>14.	Project Budget</a:t>
            </a:r>
          </a:p>
          <a:p>
            <a:pPr lvl="1" eaLnBrk="1" hangingPunct="1">
              <a:lnSpc>
                <a:spcPct val="80000"/>
              </a:lnSpc>
            </a:pPr>
            <a:r>
              <a:rPr lang="en-US" sz="2200" smtClean="0"/>
              <a:t>Clearly depict how much money is needed and how it will be used</a:t>
            </a:r>
          </a:p>
          <a:p>
            <a:pPr lvl="1" eaLnBrk="1" hangingPunct="1">
              <a:lnSpc>
                <a:spcPct val="80000"/>
              </a:lnSpc>
            </a:pPr>
            <a:r>
              <a:rPr lang="en-US" sz="2200" smtClean="0"/>
              <a:t>The budget should include sources and uses of funds</a:t>
            </a:r>
          </a:p>
          <a:p>
            <a:pPr lvl="1" eaLnBrk="1" hangingPunct="1">
              <a:lnSpc>
                <a:spcPct val="80000"/>
              </a:lnSpc>
            </a:pPr>
            <a:r>
              <a:rPr lang="en-US" sz="2200" smtClean="0"/>
              <a:t>Sources of funds should include names of other funding organizations and amounts pledged or received as well as amounts still needed to be raised and possible sources of funds.</a:t>
            </a:r>
          </a:p>
          <a:p>
            <a:pPr lvl="1" eaLnBrk="1" hangingPunct="1">
              <a:lnSpc>
                <a:spcPct val="80000"/>
              </a:lnSpc>
            </a:pPr>
            <a:r>
              <a:rPr lang="en-US" sz="2200" smtClean="0"/>
              <a:t>Indicate the time period covered by the budget</a:t>
            </a:r>
          </a:p>
          <a:p>
            <a:pPr lvl="1" eaLnBrk="1" hangingPunct="1">
              <a:lnSpc>
                <a:spcPct val="80000"/>
              </a:lnSpc>
            </a:pPr>
            <a:r>
              <a:rPr lang="en-US" sz="2200" smtClean="0"/>
              <a:t>Indicate if requested expenses are one time or ongoing</a:t>
            </a:r>
          </a:p>
          <a:p>
            <a:pPr lvl="1" eaLnBrk="1" hangingPunct="1">
              <a:lnSpc>
                <a:spcPct val="80000"/>
              </a:lnSpc>
            </a:pPr>
            <a:r>
              <a:rPr lang="en-US" sz="2200" smtClean="0"/>
              <a:t>Make sure that you have accounted for all costs </a:t>
            </a:r>
          </a:p>
          <a:p>
            <a:pPr lvl="1" eaLnBrk="1" hangingPunct="1">
              <a:lnSpc>
                <a:spcPct val="80000"/>
              </a:lnSpc>
            </a:pPr>
            <a:r>
              <a:rPr lang="en-US" sz="2200" smtClean="0"/>
              <a:t>Finally, make sure all the numbers add up.</a:t>
            </a:r>
          </a:p>
        </p:txBody>
      </p:sp>
      <p:sp>
        <p:nvSpPr>
          <p:cNvPr id="46082" name="Slide Number Placeholder 5"/>
          <p:cNvSpPr>
            <a:spLocks noGrp="1"/>
          </p:cNvSpPr>
          <p:nvPr>
            <p:ph type="sldNum" sz="quarter" idx="12"/>
          </p:nvPr>
        </p:nvSpPr>
        <p:spPr>
          <a:noFill/>
        </p:spPr>
        <p:txBody>
          <a:bodyPr/>
          <a:lstStyle/>
          <a:p>
            <a:fld id="{B4CF2A5D-D423-4CA2-A054-26D625606AB7}" type="slidenum">
              <a:rPr lang="en-US" smtClean="0"/>
              <a:pPr/>
              <a:t>66</a:t>
            </a:fld>
            <a:endParaRPr lang="en-US" smtClean="0"/>
          </a:p>
        </p:txBody>
      </p:sp>
    </p:spTree>
  </p:cSld>
  <p:clrMapOvr>
    <a:masterClrMapping/>
  </p:clrMapOvr>
  <p:transition spd="med">
    <p:zo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p:txBody>
          <a:bodyPr>
            <a:normAutofit/>
          </a:bodyPr>
          <a:lstStyle/>
          <a:p>
            <a:pPr eaLnBrk="1" hangingPunct="1"/>
            <a:r>
              <a:rPr lang="en-US" sz="3800" smtClean="0"/>
              <a:t>Components of a Project Proposal</a:t>
            </a:r>
          </a:p>
        </p:txBody>
      </p:sp>
      <p:sp>
        <p:nvSpPr>
          <p:cNvPr id="47108" name="Rectangle 3"/>
          <p:cNvSpPr>
            <a:spLocks noGrp="1" noChangeArrowheads="1"/>
          </p:cNvSpPr>
          <p:nvPr>
            <p:ph idx="1"/>
          </p:nvPr>
        </p:nvSpPr>
        <p:spPr/>
        <p:txBody>
          <a:bodyPr/>
          <a:lstStyle/>
          <a:p>
            <a:pPr eaLnBrk="1" hangingPunct="1">
              <a:lnSpc>
                <a:spcPct val="90000"/>
              </a:lnSpc>
            </a:pPr>
            <a:r>
              <a:rPr lang="en-US" sz="2000" dirty="0" smtClean="0"/>
              <a:t>Appendix</a:t>
            </a:r>
          </a:p>
          <a:p>
            <a:pPr lvl="1" eaLnBrk="1" hangingPunct="1">
              <a:lnSpc>
                <a:spcPct val="90000"/>
              </a:lnSpc>
            </a:pPr>
            <a:r>
              <a:rPr lang="en-US" sz="2000" dirty="0" smtClean="0"/>
              <a:t>Audited financial statement</a:t>
            </a:r>
          </a:p>
          <a:p>
            <a:pPr lvl="1" eaLnBrk="1" hangingPunct="1">
              <a:lnSpc>
                <a:spcPct val="90000"/>
              </a:lnSpc>
            </a:pPr>
            <a:r>
              <a:rPr lang="en-US" sz="2000" dirty="0" smtClean="0"/>
              <a:t>Indication of legal registration status</a:t>
            </a:r>
          </a:p>
          <a:p>
            <a:pPr lvl="1" eaLnBrk="1" hangingPunct="1">
              <a:lnSpc>
                <a:spcPct val="90000"/>
              </a:lnSpc>
            </a:pPr>
            <a:r>
              <a:rPr lang="en-US" sz="2000" dirty="0" smtClean="0"/>
              <a:t>Roaster of board of directors</a:t>
            </a:r>
          </a:p>
          <a:p>
            <a:pPr lvl="1" eaLnBrk="1" hangingPunct="1">
              <a:lnSpc>
                <a:spcPct val="90000"/>
              </a:lnSpc>
            </a:pPr>
            <a:r>
              <a:rPr lang="en-US" sz="2000" dirty="0" smtClean="0"/>
              <a:t>Organizational structure</a:t>
            </a:r>
          </a:p>
          <a:p>
            <a:pPr lvl="1" eaLnBrk="1" hangingPunct="1">
              <a:lnSpc>
                <a:spcPct val="90000"/>
              </a:lnSpc>
            </a:pPr>
            <a:r>
              <a:rPr lang="en-US" sz="2000" dirty="0" smtClean="0"/>
              <a:t>Organization budget</a:t>
            </a:r>
          </a:p>
          <a:p>
            <a:pPr lvl="1" eaLnBrk="1" hangingPunct="1">
              <a:lnSpc>
                <a:spcPct val="90000"/>
              </a:lnSpc>
            </a:pPr>
            <a:r>
              <a:rPr lang="en-US" sz="2000" dirty="0" smtClean="0"/>
              <a:t>Summary chart of key activities/action plan</a:t>
            </a:r>
          </a:p>
          <a:p>
            <a:pPr lvl="1" eaLnBrk="1" hangingPunct="1">
              <a:lnSpc>
                <a:spcPct val="90000"/>
              </a:lnSpc>
            </a:pPr>
            <a:r>
              <a:rPr lang="en-US" sz="2000" dirty="0" smtClean="0"/>
              <a:t>Letter of support or endorsement</a:t>
            </a:r>
          </a:p>
          <a:p>
            <a:pPr lvl="1" eaLnBrk="1" hangingPunct="1">
              <a:lnSpc>
                <a:spcPct val="90000"/>
              </a:lnSpc>
            </a:pPr>
            <a:r>
              <a:rPr lang="en-US" sz="2000" dirty="0" smtClean="0"/>
              <a:t>Resumes</a:t>
            </a:r>
          </a:p>
          <a:p>
            <a:pPr lvl="1" eaLnBrk="1" hangingPunct="1">
              <a:lnSpc>
                <a:spcPct val="90000"/>
              </a:lnSpc>
            </a:pPr>
            <a:r>
              <a:rPr lang="en-US" sz="2000" dirty="0" smtClean="0"/>
              <a:t>Job descriptions</a:t>
            </a:r>
          </a:p>
          <a:p>
            <a:pPr lvl="1" eaLnBrk="1" hangingPunct="1">
              <a:lnSpc>
                <a:spcPct val="90000"/>
              </a:lnSpc>
            </a:pPr>
            <a:r>
              <a:rPr lang="en-US" sz="2000" dirty="0" smtClean="0"/>
              <a:t>Last annual report, if any</a:t>
            </a:r>
          </a:p>
          <a:p>
            <a:pPr lvl="1" eaLnBrk="1" hangingPunct="1">
              <a:lnSpc>
                <a:spcPct val="90000"/>
              </a:lnSpc>
            </a:pPr>
            <a:r>
              <a:rPr lang="en-US" sz="2000" dirty="0" smtClean="0"/>
              <a:t>Memorandum of association</a:t>
            </a:r>
          </a:p>
          <a:p>
            <a:pPr lvl="1" eaLnBrk="1" hangingPunct="1">
              <a:lnSpc>
                <a:spcPct val="90000"/>
              </a:lnSpc>
            </a:pPr>
            <a:r>
              <a:rPr lang="en-US" sz="2000" dirty="0" smtClean="0"/>
              <a:t>Relevant project agreement with  concerned government bodies </a:t>
            </a:r>
          </a:p>
          <a:p>
            <a:pPr lvl="1" eaLnBrk="1" hangingPunct="1">
              <a:lnSpc>
                <a:spcPct val="90000"/>
              </a:lnSpc>
            </a:pPr>
            <a:endParaRPr lang="en-US" sz="2000" dirty="0" smtClean="0"/>
          </a:p>
          <a:p>
            <a:pPr lvl="1" eaLnBrk="1" hangingPunct="1">
              <a:lnSpc>
                <a:spcPct val="90000"/>
              </a:lnSpc>
            </a:pPr>
            <a:endParaRPr lang="en-US" sz="2000" dirty="0" smtClean="0"/>
          </a:p>
          <a:p>
            <a:pPr lvl="1" eaLnBrk="1" hangingPunct="1">
              <a:lnSpc>
                <a:spcPct val="90000"/>
              </a:lnSpc>
            </a:pPr>
            <a:endParaRPr lang="en-US" sz="2000" dirty="0" smtClean="0"/>
          </a:p>
          <a:p>
            <a:pPr lvl="1" eaLnBrk="1" hangingPunct="1">
              <a:lnSpc>
                <a:spcPct val="90000"/>
              </a:lnSpc>
            </a:pPr>
            <a:endParaRPr lang="en-US" sz="2000" dirty="0" smtClean="0"/>
          </a:p>
        </p:txBody>
      </p:sp>
      <p:sp>
        <p:nvSpPr>
          <p:cNvPr id="47106" name="Slide Number Placeholder 5"/>
          <p:cNvSpPr>
            <a:spLocks noGrp="1"/>
          </p:cNvSpPr>
          <p:nvPr>
            <p:ph type="sldNum" sz="quarter" idx="12"/>
          </p:nvPr>
        </p:nvSpPr>
        <p:spPr>
          <a:noFill/>
        </p:spPr>
        <p:txBody>
          <a:bodyPr/>
          <a:lstStyle/>
          <a:p>
            <a:fld id="{B36CC48F-BBAE-44C0-88BC-3A77CA6C5783}" type="slidenum">
              <a:rPr lang="en-US" smtClean="0"/>
              <a:pPr/>
              <a:t>67</a:t>
            </a:fld>
            <a:endParaRPr lang="en-US" smtClean="0"/>
          </a:p>
        </p:txBody>
      </p:sp>
    </p:spTree>
  </p:cSld>
  <p:clrMapOvr>
    <a:masterClrMapping/>
  </p:clrMapOvr>
  <p:transition spd="med">
    <p:zo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3"/>
          <p:cNvSpPr>
            <a:spLocks noGrp="1" noChangeArrowheads="1"/>
          </p:cNvSpPr>
          <p:nvPr>
            <p:ph idx="1"/>
          </p:nvPr>
        </p:nvSpPr>
        <p:spPr/>
        <p:txBody>
          <a:bodyPr/>
          <a:lstStyle/>
          <a:p>
            <a:pPr eaLnBrk="1" hangingPunct="1">
              <a:lnSpc>
                <a:spcPct val="80000"/>
              </a:lnSpc>
            </a:pPr>
            <a:r>
              <a:rPr lang="en-US" sz="2000" dirty="0" smtClean="0"/>
              <a:t>Determine which project ideas have the best chance of being funded.</a:t>
            </a:r>
          </a:p>
          <a:p>
            <a:pPr eaLnBrk="1" hangingPunct="1">
              <a:lnSpc>
                <a:spcPct val="80000"/>
              </a:lnSpc>
            </a:pPr>
            <a:r>
              <a:rPr lang="en-US" sz="2000" dirty="0" smtClean="0"/>
              <a:t>Form a planning team that includes those affected by the project, community leaders, key staff and volunteers, and other organizations with similar or complementary projects</a:t>
            </a:r>
          </a:p>
          <a:p>
            <a:pPr eaLnBrk="1" hangingPunct="1">
              <a:lnSpc>
                <a:spcPct val="80000"/>
              </a:lnSpc>
            </a:pPr>
            <a:r>
              <a:rPr lang="en-US" sz="2000" dirty="0" smtClean="0"/>
              <a:t>Conduct through research to determine funding sources interested in the project.</a:t>
            </a:r>
          </a:p>
          <a:p>
            <a:pPr eaLnBrk="1" hangingPunct="1">
              <a:lnSpc>
                <a:spcPct val="80000"/>
              </a:lnSpc>
            </a:pPr>
            <a:r>
              <a:rPr lang="en-US" sz="2000" dirty="0" smtClean="0"/>
              <a:t>Read all funding source materials to ensure their directions are followed while writing the proposal.</a:t>
            </a:r>
          </a:p>
          <a:p>
            <a:pPr eaLnBrk="1" hangingPunct="1">
              <a:lnSpc>
                <a:spcPct val="80000"/>
              </a:lnSpc>
            </a:pPr>
            <a:r>
              <a:rPr lang="en-US" sz="2000" dirty="0" smtClean="0"/>
              <a:t>Prepare the proposal components by stating the need or problem being addressed, the objectives and methods to meet the need, how the project will be evaluated and funded in the future, and the budget.</a:t>
            </a:r>
          </a:p>
        </p:txBody>
      </p:sp>
      <p:sp>
        <p:nvSpPr>
          <p:cNvPr id="48130" name="Slide Number Placeholder 5"/>
          <p:cNvSpPr>
            <a:spLocks noGrp="1"/>
          </p:cNvSpPr>
          <p:nvPr>
            <p:ph type="sldNum" sz="quarter" idx="12"/>
          </p:nvPr>
        </p:nvSpPr>
        <p:spPr>
          <a:noFill/>
        </p:spPr>
        <p:txBody>
          <a:bodyPr/>
          <a:lstStyle/>
          <a:p>
            <a:fld id="{5186147D-BB3C-43AD-8F3E-804953FEF14D}" type="slidenum">
              <a:rPr lang="en-US" smtClean="0"/>
              <a:pPr/>
              <a:t>68</a:t>
            </a:fld>
            <a:endParaRPr lang="en-US" smtClean="0"/>
          </a:p>
        </p:txBody>
      </p:sp>
      <p:sp>
        <p:nvSpPr>
          <p:cNvPr id="5" name="Title 4"/>
          <p:cNvSpPr>
            <a:spLocks noGrp="1"/>
          </p:cNvSpPr>
          <p:nvPr>
            <p:ph type="title"/>
          </p:nvPr>
        </p:nvSpPr>
        <p:spPr/>
        <p:txBody>
          <a:bodyPr/>
          <a:lstStyle/>
          <a:p>
            <a:endParaRPr lang="en-CA" dirty="0"/>
          </a:p>
        </p:txBody>
      </p:sp>
    </p:spTree>
  </p:cSld>
  <p:clrMapOvr>
    <a:masterClrMapping/>
  </p:clrMapOvr>
  <p:transition spd="med">
    <p:zo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p:txBody>
          <a:bodyPr/>
          <a:lstStyle/>
          <a:p>
            <a:pPr eaLnBrk="1" hangingPunct="1"/>
            <a:r>
              <a:rPr lang="en-US" smtClean="0"/>
              <a:t>Proposal Checklist</a:t>
            </a:r>
          </a:p>
        </p:txBody>
      </p:sp>
      <p:sp>
        <p:nvSpPr>
          <p:cNvPr id="49156" name="Rectangle 3"/>
          <p:cNvSpPr>
            <a:spLocks noGrp="1" noChangeArrowheads="1"/>
          </p:cNvSpPr>
          <p:nvPr>
            <p:ph idx="1"/>
          </p:nvPr>
        </p:nvSpPr>
        <p:spPr/>
        <p:txBody>
          <a:bodyPr/>
          <a:lstStyle/>
          <a:p>
            <a:pPr eaLnBrk="1" hangingPunct="1">
              <a:lnSpc>
                <a:spcPct val="80000"/>
              </a:lnSpc>
            </a:pPr>
            <a:r>
              <a:rPr lang="en-US" sz="1600" dirty="0" smtClean="0"/>
              <a:t>Prepare the final proposal components, including the introduction, summary, cover letter</a:t>
            </a:r>
          </a:p>
          <a:p>
            <a:pPr eaLnBrk="1" hangingPunct="1">
              <a:lnSpc>
                <a:spcPct val="80000"/>
              </a:lnSpc>
            </a:pPr>
            <a:endParaRPr lang="en-US" sz="1600" dirty="0" smtClean="0"/>
          </a:p>
          <a:p>
            <a:pPr eaLnBrk="1" hangingPunct="1">
              <a:lnSpc>
                <a:spcPct val="80000"/>
              </a:lnSpc>
            </a:pPr>
            <a:r>
              <a:rPr lang="en-US" sz="1600" dirty="0" smtClean="0"/>
              <a:t>Determine those features in the project that may set it apart from others and will appeal to the donor.  Make sure those features are highlighted for the funding agency.</a:t>
            </a:r>
          </a:p>
          <a:p>
            <a:pPr eaLnBrk="1" hangingPunct="1">
              <a:lnSpc>
                <a:spcPct val="80000"/>
              </a:lnSpc>
            </a:pPr>
            <a:endParaRPr lang="en-US" sz="1600" dirty="0" smtClean="0"/>
          </a:p>
          <a:p>
            <a:pPr eaLnBrk="1" hangingPunct="1">
              <a:lnSpc>
                <a:spcPct val="80000"/>
              </a:lnSpc>
            </a:pPr>
            <a:r>
              <a:rPr lang="en-US" sz="1600" dirty="0" smtClean="0"/>
              <a:t>Ensure the proposal is clear and well written by having at least one person review it and give you feedback</a:t>
            </a:r>
          </a:p>
          <a:p>
            <a:pPr eaLnBrk="1" hangingPunct="1">
              <a:lnSpc>
                <a:spcPct val="80000"/>
              </a:lnSpc>
            </a:pPr>
            <a:endParaRPr lang="en-US" sz="1600" dirty="0" smtClean="0"/>
          </a:p>
          <a:p>
            <a:pPr eaLnBrk="1" hangingPunct="1">
              <a:lnSpc>
                <a:spcPct val="80000"/>
              </a:lnSpc>
            </a:pPr>
            <a:r>
              <a:rPr lang="en-US" sz="1600" dirty="0" smtClean="0"/>
              <a:t>Include the appendices requested by the donor</a:t>
            </a:r>
          </a:p>
          <a:p>
            <a:pPr eaLnBrk="1" hangingPunct="1">
              <a:lnSpc>
                <a:spcPct val="80000"/>
              </a:lnSpc>
            </a:pPr>
            <a:endParaRPr lang="en-US" sz="1600" dirty="0" smtClean="0"/>
          </a:p>
          <a:p>
            <a:pPr eaLnBrk="1" hangingPunct="1">
              <a:lnSpc>
                <a:spcPct val="80000"/>
              </a:lnSpc>
            </a:pPr>
            <a:r>
              <a:rPr lang="en-US" sz="1600" dirty="0" smtClean="0"/>
              <a:t>Check donor deadlines and the number for proposal copies to be submitted in order to meet their requirements</a:t>
            </a:r>
          </a:p>
          <a:p>
            <a:pPr eaLnBrk="1" hangingPunct="1">
              <a:lnSpc>
                <a:spcPct val="80000"/>
              </a:lnSpc>
            </a:pPr>
            <a:endParaRPr lang="en-US" sz="1600" dirty="0" smtClean="0"/>
          </a:p>
          <a:p>
            <a:pPr eaLnBrk="1" hangingPunct="1">
              <a:lnSpc>
                <a:spcPct val="80000"/>
              </a:lnSpc>
            </a:pPr>
            <a:r>
              <a:rPr lang="en-US" sz="1600" dirty="0" smtClean="0"/>
              <a:t>Give copies of the proposal to the planning team and other individuals or groups who should be aware of the project</a:t>
            </a:r>
          </a:p>
        </p:txBody>
      </p:sp>
      <p:sp>
        <p:nvSpPr>
          <p:cNvPr id="49154" name="Slide Number Placeholder 5"/>
          <p:cNvSpPr>
            <a:spLocks noGrp="1"/>
          </p:cNvSpPr>
          <p:nvPr>
            <p:ph type="sldNum" sz="quarter" idx="12"/>
          </p:nvPr>
        </p:nvSpPr>
        <p:spPr>
          <a:noFill/>
        </p:spPr>
        <p:txBody>
          <a:bodyPr/>
          <a:lstStyle/>
          <a:p>
            <a:fld id="{0F75412E-EB3B-4F58-BE29-86680855CA20}" type="slidenum">
              <a:rPr lang="en-US" smtClean="0"/>
              <a:pPr/>
              <a:t>69</a:t>
            </a:fld>
            <a:endParaRPr lang="en-US" smtClean="0"/>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Prpgram</a:t>
            </a:r>
            <a:endParaRPr lang="en-CA" dirty="0"/>
          </a:p>
        </p:txBody>
      </p:sp>
      <p:sp>
        <p:nvSpPr>
          <p:cNvPr id="3" name="Content Placeholder 2"/>
          <p:cNvSpPr>
            <a:spLocks noGrp="1"/>
          </p:cNvSpPr>
          <p:nvPr>
            <p:ph idx="1"/>
          </p:nvPr>
        </p:nvSpPr>
        <p:spPr>
          <a:ln>
            <a:solidFill>
              <a:schemeClr val="accent1"/>
            </a:solidFill>
          </a:ln>
        </p:spPr>
        <p:txBody>
          <a:bodyPr>
            <a:normAutofit fontScale="85000" lnSpcReduction="10000"/>
          </a:bodyPr>
          <a:lstStyle/>
          <a:p>
            <a:r>
              <a:rPr lang="en-CA" dirty="0" smtClean="0"/>
              <a:t>What is a development Program/plan?</a:t>
            </a:r>
          </a:p>
          <a:p>
            <a:r>
              <a:rPr lang="en-CA" dirty="0" smtClean="0"/>
              <a:t>It is a wider under taking which involves the implementation of several projects to attain </a:t>
            </a:r>
            <a:r>
              <a:rPr lang="en-CA" dirty="0" err="1" smtClean="0"/>
              <a:t>sectoral</a:t>
            </a:r>
            <a:r>
              <a:rPr lang="en-CA" dirty="0" smtClean="0"/>
              <a:t> or national objectives.</a:t>
            </a:r>
          </a:p>
          <a:p>
            <a:r>
              <a:rPr lang="en-CA" dirty="0" smtClean="0"/>
              <a:t>Effective project preparation and analysis, therefore, must be seen in the framework of broader development plan of a country/sector or Institution.</a:t>
            </a:r>
          </a:p>
          <a:p>
            <a:r>
              <a:rPr lang="en-CA" dirty="0" smtClean="0"/>
              <a:t>This implies that projects are part of an overall development strategy/and broader planning process, and there lies the distinction between a project and a programme.</a:t>
            </a:r>
          </a:p>
          <a:p>
            <a:endParaRPr lang="en-CA" dirty="0"/>
          </a:p>
        </p:txBody>
      </p:sp>
    </p:spTree>
  </p:cSld>
  <p:clrMapOvr>
    <a:masterClrMapping/>
  </p:clrMapOvr>
  <p:transition spd="med">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Origins of projects</a:t>
            </a:r>
            <a:endParaRPr lang="en-CA" dirty="0"/>
          </a:p>
        </p:txBody>
      </p:sp>
      <p:sp>
        <p:nvSpPr>
          <p:cNvPr id="3" name="Content Placeholder 2"/>
          <p:cNvSpPr>
            <a:spLocks noGrp="1"/>
          </p:cNvSpPr>
          <p:nvPr>
            <p:ph idx="1"/>
          </p:nvPr>
        </p:nvSpPr>
        <p:spPr/>
        <p:txBody>
          <a:bodyPr>
            <a:normAutofit fontScale="92500"/>
          </a:bodyPr>
          <a:lstStyle/>
          <a:p>
            <a:r>
              <a:rPr lang="en-CA" dirty="0" smtClean="0"/>
              <a:t>Projects could originate from various sources</a:t>
            </a:r>
          </a:p>
          <a:p>
            <a:r>
              <a:rPr lang="en-CA" dirty="0" smtClean="0"/>
              <a:t>1. Some may be  </a:t>
            </a:r>
            <a:r>
              <a:rPr lang="en-CA" b="1" dirty="0" smtClean="0"/>
              <a:t>RESOURCE BASED</a:t>
            </a:r>
            <a:r>
              <a:rPr lang="en-CA" dirty="0" smtClean="0"/>
              <a:t> and stem from the opportunity to make profitable resources</a:t>
            </a:r>
          </a:p>
          <a:p>
            <a:r>
              <a:rPr lang="en-CA" dirty="0" smtClean="0"/>
              <a:t>2. Others may be </a:t>
            </a:r>
            <a:r>
              <a:rPr lang="en-CA" b="1" dirty="0" smtClean="0"/>
              <a:t>MARKET-BASED</a:t>
            </a:r>
            <a:r>
              <a:rPr lang="en-CA" dirty="0" smtClean="0"/>
              <a:t>  arising from identified demand in home or overseas markets</a:t>
            </a:r>
          </a:p>
          <a:p>
            <a:r>
              <a:rPr lang="en-CA" dirty="0" smtClean="0"/>
              <a:t>3. Some may be </a:t>
            </a:r>
            <a:r>
              <a:rPr lang="en-CA" b="1" dirty="0" smtClean="0"/>
              <a:t>NEED BASED</a:t>
            </a:r>
            <a:r>
              <a:rPr lang="en-CA" dirty="0" smtClean="0"/>
              <a:t>  where the purpose is to try to make available to the target community, in a defined area, minimal amount of certain basic material requirements and services.</a:t>
            </a:r>
            <a:endParaRPr lang="en-CA" dirty="0"/>
          </a:p>
        </p:txBody>
      </p:sp>
    </p:spTree>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smtClean="0"/>
              <a:t>What ever is the origin, the governing principles are that a project design must ensure that the proposed intervention will be </a:t>
            </a:r>
            <a:r>
              <a:rPr lang="en-CA" b="1" u="sng" dirty="0" smtClean="0"/>
              <a:t>technically feasible,  economically viable  and social and culturally acceptable</a:t>
            </a:r>
            <a:r>
              <a:rPr lang="en-CA" dirty="0" smtClean="0"/>
              <a:t> to the intended beneficiaries. </a:t>
            </a:r>
          </a:p>
          <a:p>
            <a:endParaRPr lang="en-CA" dirty="0"/>
          </a:p>
        </p:txBody>
      </p:sp>
    </p:spTree>
  </p:cSld>
  <p:clrMapOvr>
    <a:masterClrMapping/>
  </p:clrMapOvr>
  <p:transition spd="med">
    <p:zoom/>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27718</TotalTime>
  <Words>4108</Words>
  <Application>Microsoft Office PowerPoint</Application>
  <PresentationFormat>On-screen Show (4:3)</PresentationFormat>
  <Paragraphs>472</Paragraphs>
  <Slides>69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69</vt:i4>
      </vt:variant>
    </vt:vector>
  </HeadingPairs>
  <TitlesOfParts>
    <vt:vector size="75" baseType="lpstr">
      <vt:lpstr>Calibri</vt:lpstr>
      <vt:lpstr>Franklin Gothic Book</vt:lpstr>
      <vt:lpstr>Franklin Gothic Medium</vt:lpstr>
      <vt:lpstr>Wingdings</vt:lpstr>
      <vt:lpstr>Wingdings 2</vt:lpstr>
      <vt:lpstr>Trek</vt:lpstr>
      <vt:lpstr>PowerPoint Presentation</vt:lpstr>
      <vt:lpstr>PowerPoint Presentation</vt:lpstr>
      <vt:lpstr>PowerPoint Presentation</vt:lpstr>
      <vt:lpstr>Program and project</vt:lpstr>
      <vt:lpstr>PowerPoint Presentation</vt:lpstr>
      <vt:lpstr>PowerPoint Presentation</vt:lpstr>
      <vt:lpstr>Prpgram</vt:lpstr>
      <vt:lpstr>Origins of projects</vt:lpstr>
      <vt:lpstr>PowerPoint Presentation</vt:lpstr>
      <vt:lpstr>Introduction to Project formulation</vt:lpstr>
      <vt:lpstr>…introduction</vt:lpstr>
      <vt:lpstr>PowerPoint Presentation</vt:lpstr>
      <vt:lpstr>The Analysis Phase in relation to Project Formulation</vt:lpstr>
      <vt:lpstr>The Analysis Phase Conti</vt:lpstr>
      <vt:lpstr>PowerPoint Presentation</vt:lpstr>
      <vt:lpstr>Guiding Principles that should be followed in Analyzing Situations</vt:lpstr>
      <vt:lpstr>Methods and Tools </vt:lpstr>
      <vt:lpstr>Basic Steps</vt:lpstr>
      <vt:lpstr>PowerPoint Presentation</vt:lpstr>
      <vt:lpstr>PowerPoint Presentation</vt:lpstr>
      <vt:lpstr>PowerPoint Presentation</vt:lpstr>
      <vt:lpstr>PowerPoint Presentation</vt:lpstr>
      <vt:lpstr>PowerPoint Presentation</vt:lpstr>
      <vt:lpstr>PROBLEM TREE</vt:lpstr>
      <vt:lpstr>Project identification criteria</vt:lpstr>
      <vt:lpstr>Components of a project proposal</vt:lpstr>
      <vt:lpstr>…components of a Project Proposal</vt:lpstr>
      <vt:lpstr>…components of a Project Proposal</vt:lpstr>
      <vt:lpstr>…components of a Project Proposal</vt:lpstr>
      <vt:lpstr>…components of a Project Proposal</vt:lpstr>
      <vt:lpstr>…components of a Project Proposal</vt:lpstr>
      <vt:lpstr>…components of a Project Proposal</vt:lpstr>
      <vt:lpstr>…problem statement</vt:lpstr>
      <vt:lpstr>…problem /need statement</vt:lpstr>
      <vt:lpstr>Problem Analysis  </vt:lpstr>
      <vt:lpstr> Project Proposal conti……..</vt:lpstr>
      <vt:lpstr>…goal</vt:lpstr>
      <vt:lpstr>…objectives</vt:lpstr>
      <vt:lpstr>…objectives</vt:lpstr>
      <vt:lpstr>…objectives</vt:lpstr>
      <vt:lpstr>Components of a Project Proposal</vt:lpstr>
      <vt:lpstr>Components of a Project Proposal</vt:lpstr>
      <vt:lpstr>Components of a Project Proposal</vt:lpstr>
      <vt:lpstr>12. Monitoring and Evaluation</vt:lpstr>
      <vt:lpstr>Evaluation</vt:lpstr>
      <vt:lpstr>PowerPoint Presentation</vt:lpstr>
      <vt:lpstr>Major Principles of Evaluation</vt:lpstr>
      <vt:lpstr> Types of Evaluations  </vt:lpstr>
      <vt:lpstr> Evaluation Criteria  </vt:lpstr>
      <vt:lpstr>PowerPoint Presentation</vt:lpstr>
      <vt:lpstr>PowerPoint Presentation</vt:lpstr>
      <vt:lpstr>PowerPoint Presentation</vt:lpstr>
      <vt:lpstr>Benefits of M&amp;E</vt:lpstr>
      <vt:lpstr>The Power of Measuring Results</vt:lpstr>
      <vt:lpstr>Complementary Roles of Monitoring and Evaluation</vt:lpstr>
      <vt:lpstr>PowerPoint Presentation</vt:lpstr>
      <vt:lpstr>In a nutshell…</vt:lpstr>
      <vt:lpstr>Components of a Project Proposal</vt:lpstr>
      <vt:lpstr>Assessing the Assumptions</vt:lpstr>
      <vt:lpstr>Ensuring Programme/Project Sustainability</vt:lpstr>
      <vt:lpstr>Assess programme or project sustainability</vt:lpstr>
      <vt:lpstr>Means of Verification</vt:lpstr>
      <vt:lpstr> Reporting </vt:lpstr>
      <vt:lpstr>Progress Reports</vt:lpstr>
      <vt:lpstr>Progress Reports</vt:lpstr>
      <vt:lpstr>Components of a Project Proposal</vt:lpstr>
      <vt:lpstr>Components of a Project Proposal</vt:lpstr>
      <vt:lpstr>PowerPoint Presentation</vt:lpstr>
      <vt:lpstr>Proposal Checklist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Alemu</dc:creator>
  <cp:lastModifiedBy>Win</cp:lastModifiedBy>
  <cp:revision>112</cp:revision>
  <dcterms:created xsi:type="dcterms:W3CDTF">2011-10-21T20:09:42Z</dcterms:created>
  <dcterms:modified xsi:type="dcterms:W3CDTF">2020-04-28T09:49:41Z</dcterms:modified>
</cp:coreProperties>
</file>