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1"/>
  </p:notesMasterIdLst>
  <p:sldIdLst>
    <p:sldId id="323" r:id="rId2"/>
    <p:sldId id="259" r:id="rId3"/>
    <p:sldId id="336" r:id="rId4"/>
    <p:sldId id="257" r:id="rId5"/>
    <p:sldId id="337" r:id="rId6"/>
    <p:sldId id="258"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334" r:id="rId20"/>
    <p:sldId id="335" r:id="rId21"/>
    <p:sldId id="273" r:id="rId22"/>
    <p:sldId id="274" r:id="rId23"/>
    <p:sldId id="324" r:id="rId24"/>
    <p:sldId id="325" r:id="rId25"/>
    <p:sldId id="275" r:id="rId26"/>
    <p:sldId id="276" r:id="rId27"/>
    <p:sldId id="277" r:id="rId28"/>
    <p:sldId id="278" r:id="rId29"/>
    <p:sldId id="327" r:id="rId30"/>
    <p:sldId id="326" r:id="rId31"/>
    <p:sldId id="279" r:id="rId32"/>
    <p:sldId id="280" r:id="rId33"/>
    <p:sldId id="281" r:id="rId34"/>
    <p:sldId id="282" r:id="rId35"/>
    <p:sldId id="283" r:id="rId36"/>
    <p:sldId id="284" r:id="rId37"/>
    <p:sldId id="285" r:id="rId38"/>
    <p:sldId id="330" r:id="rId39"/>
    <p:sldId id="286" r:id="rId40"/>
    <p:sldId id="287" r:id="rId41"/>
    <p:sldId id="328" r:id="rId42"/>
    <p:sldId id="288" r:id="rId43"/>
    <p:sldId id="331" r:id="rId44"/>
    <p:sldId id="332" r:id="rId45"/>
    <p:sldId id="333" r:id="rId46"/>
    <p:sldId id="289" r:id="rId47"/>
    <p:sldId id="290" r:id="rId48"/>
    <p:sldId id="295" r:id="rId49"/>
    <p:sldId id="338" r:id="rId50"/>
    <p:sldId id="292" r:id="rId51"/>
    <p:sldId id="293" r:id="rId52"/>
    <p:sldId id="296" r:id="rId53"/>
    <p:sldId id="297" r:id="rId54"/>
    <p:sldId id="298" r:id="rId55"/>
    <p:sldId id="299" r:id="rId56"/>
    <p:sldId id="300" r:id="rId57"/>
    <p:sldId id="301" r:id="rId58"/>
    <p:sldId id="302" r:id="rId59"/>
    <p:sldId id="303" r:id="rId60"/>
    <p:sldId id="304" r:id="rId61"/>
    <p:sldId id="329" r:id="rId62"/>
    <p:sldId id="305" r:id="rId63"/>
    <p:sldId id="306" r:id="rId64"/>
    <p:sldId id="307" r:id="rId65"/>
    <p:sldId id="308" r:id="rId66"/>
    <p:sldId id="309" r:id="rId67"/>
    <p:sldId id="310" r:id="rId68"/>
    <p:sldId id="311" r:id="rId69"/>
    <p:sldId id="312" r:id="rId70"/>
    <p:sldId id="313" r:id="rId71"/>
    <p:sldId id="314" r:id="rId72"/>
    <p:sldId id="315" r:id="rId73"/>
    <p:sldId id="316" r:id="rId74"/>
    <p:sldId id="317" r:id="rId75"/>
    <p:sldId id="318" r:id="rId76"/>
    <p:sldId id="319" r:id="rId77"/>
    <p:sldId id="320" r:id="rId78"/>
    <p:sldId id="321" r:id="rId79"/>
    <p:sldId id="322"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2E09"/>
    <a:srgbClr val="FF00FF"/>
    <a:srgbClr val="037D03"/>
    <a:srgbClr val="720E55"/>
    <a:srgbClr val="290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718" autoAdjust="0"/>
  </p:normalViewPr>
  <p:slideViewPr>
    <p:cSldViewPr>
      <p:cViewPr varScale="1">
        <p:scale>
          <a:sx n="74" d="100"/>
          <a:sy n="74" d="100"/>
        </p:scale>
        <p:origin x="16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25BB42-E410-49C5-8736-BEEC06D7549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26A135B6-6743-4D9D-86CB-89ECDFE465B7}">
      <dgm:prSet phldrT="[Text]" custT="1"/>
      <dgm:spPr>
        <a:solidFill>
          <a:schemeClr val="bg1"/>
        </a:solidFill>
      </dgm:spPr>
      <dgm:t>
        <a:bodyPr/>
        <a:lstStyle/>
        <a:p>
          <a:r>
            <a:rPr lang="en-US" sz="2400" dirty="0" smtClean="0">
              <a:latin typeface="Arial" pitchFamily="34" charset="0"/>
              <a:cs typeface="Arial" pitchFamily="34" charset="0"/>
            </a:rPr>
            <a:t>Programming</a:t>
          </a:r>
          <a:r>
            <a:rPr lang="en-US" sz="1400" dirty="0" smtClean="0"/>
            <a:t> </a:t>
          </a:r>
          <a:endParaRPr lang="en-US" sz="1400" dirty="0"/>
        </a:p>
      </dgm:t>
    </dgm:pt>
    <dgm:pt modelId="{36A5E10C-F7F3-4603-A5CF-FCA08AE8C091}" type="parTrans" cxnId="{3F014DB7-D901-4B8E-A2E7-6A66C7664C25}">
      <dgm:prSet/>
      <dgm:spPr/>
      <dgm:t>
        <a:bodyPr/>
        <a:lstStyle/>
        <a:p>
          <a:endParaRPr lang="en-US"/>
        </a:p>
      </dgm:t>
    </dgm:pt>
    <dgm:pt modelId="{06E250E1-155C-4BBA-8A62-090CEA822FFA}" type="sibTrans" cxnId="{3F014DB7-D901-4B8E-A2E7-6A66C7664C25}">
      <dgm:prSet/>
      <dgm:spPr/>
      <dgm:t>
        <a:bodyPr/>
        <a:lstStyle/>
        <a:p>
          <a:endParaRPr lang="en-US">
            <a:solidFill>
              <a:srgbClr val="FF0000"/>
            </a:solidFill>
          </a:endParaRPr>
        </a:p>
      </dgm:t>
    </dgm:pt>
    <dgm:pt modelId="{A6BCF27A-A876-4984-B6A9-259752754567}">
      <dgm:prSet phldrT="[Text]" custT="1"/>
      <dgm:spPr/>
      <dgm:t>
        <a:bodyPr/>
        <a:lstStyle/>
        <a:p>
          <a:r>
            <a:rPr lang="en-US" sz="2400" dirty="0" smtClean="0">
              <a:latin typeface="Arial" pitchFamily="34" charset="0"/>
              <a:cs typeface="Arial" pitchFamily="34" charset="0"/>
            </a:rPr>
            <a:t>Identification</a:t>
          </a:r>
          <a:r>
            <a:rPr lang="en-US" sz="1500" dirty="0" smtClean="0">
              <a:latin typeface="Arial" pitchFamily="34" charset="0"/>
              <a:cs typeface="Arial" pitchFamily="34" charset="0"/>
            </a:rPr>
            <a:t> </a:t>
          </a:r>
          <a:endParaRPr lang="en-US" sz="1500" dirty="0">
            <a:latin typeface="Arial" pitchFamily="34" charset="0"/>
            <a:cs typeface="Arial" pitchFamily="34" charset="0"/>
          </a:endParaRPr>
        </a:p>
      </dgm:t>
    </dgm:pt>
    <dgm:pt modelId="{76463274-2929-4429-9EFC-CB3AC6AF234D}" type="parTrans" cxnId="{34FBE0A1-2757-49AD-ACEF-46FC2892AE8E}">
      <dgm:prSet/>
      <dgm:spPr/>
      <dgm:t>
        <a:bodyPr/>
        <a:lstStyle/>
        <a:p>
          <a:endParaRPr lang="en-US"/>
        </a:p>
      </dgm:t>
    </dgm:pt>
    <dgm:pt modelId="{8E85B820-901F-4E30-893E-454FD6824C57}" type="sibTrans" cxnId="{34FBE0A1-2757-49AD-ACEF-46FC2892AE8E}">
      <dgm:prSet/>
      <dgm:spPr/>
      <dgm:t>
        <a:bodyPr/>
        <a:lstStyle/>
        <a:p>
          <a:endParaRPr lang="en-US"/>
        </a:p>
      </dgm:t>
    </dgm:pt>
    <dgm:pt modelId="{D6F849E9-0952-47E9-B43C-84A8A8D81886}">
      <dgm:prSet phldrT="[Text]" custT="1"/>
      <dgm:spPr/>
      <dgm:t>
        <a:bodyPr/>
        <a:lstStyle/>
        <a:p>
          <a:r>
            <a:rPr lang="en-US" sz="2400" dirty="0" smtClean="0">
              <a:latin typeface="Arial" pitchFamily="34" charset="0"/>
              <a:cs typeface="Arial" pitchFamily="34" charset="0"/>
            </a:rPr>
            <a:t>Formulation </a:t>
          </a:r>
          <a:endParaRPr lang="en-US" sz="2400" dirty="0">
            <a:latin typeface="Arial" pitchFamily="34" charset="0"/>
            <a:cs typeface="Arial" pitchFamily="34" charset="0"/>
          </a:endParaRPr>
        </a:p>
      </dgm:t>
    </dgm:pt>
    <dgm:pt modelId="{A1D2680E-1696-4333-A1F8-5B2541A48023}" type="parTrans" cxnId="{91287A24-ED9B-4FF7-8B7E-32B4EA84B415}">
      <dgm:prSet/>
      <dgm:spPr/>
      <dgm:t>
        <a:bodyPr/>
        <a:lstStyle/>
        <a:p>
          <a:endParaRPr lang="en-US"/>
        </a:p>
      </dgm:t>
    </dgm:pt>
    <dgm:pt modelId="{E229550D-9E53-4875-B924-D5610DDD7D95}" type="sibTrans" cxnId="{91287A24-ED9B-4FF7-8B7E-32B4EA84B415}">
      <dgm:prSet/>
      <dgm:spPr/>
      <dgm:t>
        <a:bodyPr/>
        <a:lstStyle/>
        <a:p>
          <a:endParaRPr lang="en-US"/>
        </a:p>
      </dgm:t>
    </dgm:pt>
    <dgm:pt modelId="{26AC2B19-E9FB-4196-A5C0-F632E3AA2145}">
      <dgm:prSet phldrT="[Text]" custT="1"/>
      <dgm:spPr/>
      <dgm:t>
        <a:bodyPr/>
        <a:lstStyle/>
        <a:p>
          <a:r>
            <a:rPr lang="en-US" sz="2400" dirty="0" smtClean="0">
              <a:latin typeface="Arial" pitchFamily="34" charset="0"/>
              <a:cs typeface="Arial" pitchFamily="34" charset="0"/>
            </a:rPr>
            <a:t>Financing </a:t>
          </a:r>
          <a:endParaRPr lang="en-US" sz="2400" dirty="0">
            <a:latin typeface="Arial" pitchFamily="34" charset="0"/>
            <a:cs typeface="Arial" pitchFamily="34" charset="0"/>
          </a:endParaRPr>
        </a:p>
      </dgm:t>
    </dgm:pt>
    <dgm:pt modelId="{C95F724B-8D91-47EE-AC19-BAD481F8E082}" type="parTrans" cxnId="{484A5669-0589-4D44-9E1F-284919C2A34A}">
      <dgm:prSet/>
      <dgm:spPr/>
      <dgm:t>
        <a:bodyPr/>
        <a:lstStyle/>
        <a:p>
          <a:endParaRPr lang="en-US"/>
        </a:p>
      </dgm:t>
    </dgm:pt>
    <dgm:pt modelId="{A6D3C93B-8204-4D8A-B05E-5EE02895D4CD}" type="sibTrans" cxnId="{484A5669-0589-4D44-9E1F-284919C2A34A}">
      <dgm:prSet/>
      <dgm:spPr/>
      <dgm:t>
        <a:bodyPr/>
        <a:lstStyle/>
        <a:p>
          <a:endParaRPr lang="en-US"/>
        </a:p>
      </dgm:t>
    </dgm:pt>
    <dgm:pt modelId="{143A1E76-C7BD-4FD1-986C-744F06CD6A32}">
      <dgm:prSet phldrT="[Text]" custT="1"/>
      <dgm:spPr/>
      <dgm:t>
        <a:bodyPr/>
        <a:lstStyle/>
        <a:p>
          <a:r>
            <a:rPr lang="en-US" sz="2400" dirty="0" smtClean="0">
              <a:latin typeface="Arial" pitchFamily="34" charset="0"/>
              <a:cs typeface="Arial" pitchFamily="34" charset="0"/>
            </a:rPr>
            <a:t>Implementation </a:t>
          </a:r>
          <a:endParaRPr lang="en-US" sz="2400" dirty="0">
            <a:latin typeface="Arial" pitchFamily="34" charset="0"/>
            <a:cs typeface="Arial" pitchFamily="34" charset="0"/>
          </a:endParaRPr>
        </a:p>
      </dgm:t>
    </dgm:pt>
    <dgm:pt modelId="{23A81AA4-F33A-4B62-9939-EFE9BE2C2B02}" type="parTrans" cxnId="{69A55330-DB15-47D1-BB3C-2D02605A5228}">
      <dgm:prSet/>
      <dgm:spPr/>
      <dgm:t>
        <a:bodyPr/>
        <a:lstStyle/>
        <a:p>
          <a:endParaRPr lang="en-US"/>
        </a:p>
      </dgm:t>
    </dgm:pt>
    <dgm:pt modelId="{06E477EE-31A3-4273-8C70-6AE03B9C269B}" type="sibTrans" cxnId="{69A55330-DB15-47D1-BB3C-2D02605A5228}">
      <dgm:prSet/>
      <dgm:spPr/>
      <dgm:t>
        <a:bodyPr/>
        <a:lstStyle/>
        <a:p>
          <a:endParaRPr lang="en-US"/>
        </a:p>
      </dgm:t>
    </dgm:pt>
    <dgm:pt modelId="{D04E2BC1-59AC-4367-968B-CBA9DEE56BDA}">
      <dgm:prSet custT="1"/>
      <dgm:spPr/>
      <dgm:t>
        <a:bodyPr/>
        <a:lstStyle/>
        <a:p>
          <a:r>
            <a:rPr lang="en-US" sz="2400" dirty="0" smtClean="0">
              <a:latin typeface="Arial" pitchFamily="34" charset="0"/>
              <a:cs typeface="Arial" pitchFamily="34" charset="0"/>
            </a:rPr>
            <a:t>Evaluation </a:t>
          </a:r>
          <a:endParaRPr lang="en-US" sz="2400" dirty="0">
            <a:latin typeface="Arial" pitchFamily="34" charset="0"/>
            <a:cs typeface="Arial" pitchFamily="34" charset="0"/>
          </a:endParaRPr>
        </a:p>
      </dgm:t>
    </dgm:pt>
    <dgm:pt modelId="{3E6BC26E-4813-4C33-8ECE-9068A9BCFA65}" type="parTrans" cxnId="{53D9D771-5D30-46C0-A524-A63C47B3CD69}">
      <dgm:prSet/>
      <dgm:spPr/>
      <dgm:t>
        <a:bodyPr/>
        <a:lstStyle/>
        <a:p>
          <a:endParaRPr lang="en-US"/>
        </a:p>
      </dgm:t>
    </dgm:pt>
    <dgm:pt modelId="{A853A8FE-6D93-407C-B676-C47BD8EF1B45}" type="sibTrans" cxnId="{53D9D771-5D30-46C0-A524-A63C47B3CD69}">
      <dgm:prSet/>
      <dgm:spPr/>
      <dgm:t>
        <a:bodyPr/>
        <a:lstStyle/>
        <a:p>
          <a:endParaRPr lang="en-US"/>
        </a:p>
      </dgm:t>
    </dgm:pt>
    <dgm:pt modelId="{B4F9B20D-659F-4C8B-8F3C-68394B502A5D}" type="pres">
      <dgm:prSet presAssocID="{1825BB42-E410-49C5-8736-BEEC06D75496}" presName="cycle" presStyleCnt="0">
        <dgm:presLayoutVars>
          <dgm:dir/>
          <dgm:resizeHandles val="exact"/>
        </dgm:presLayoutVars>
      </dgm:prSet>
      <dgm:spPr/>
      <dgm:t>
        <a:bodyPr/>
        <a:lstStyle/>
        <a:p>
          <a:endParaRPr lang="en-US"/>
        </a:p>
      </dgm:t>
    </dgm:pt>
    <dgm:pt modelId="{94CFC087-F579-4871-8932-F83C94321A4C}" type="pres">
      <dgm:prSet presAssocID="{26A135B6-6743-4D9D-86CB-89ECDFE465B7}" presName="dummy" presStyleCnt="0"/>
      <dgm:spPr/>
    </dgm:pt>
    <dgm:pt modelId="{1BD721ED-4586-4132-8D86-88974EFC51A3}" type="pres">
      <dgm:prSet presAssocID="{26A135B6-6743-4D9D-86CB-89ECDFE465B7}" presName="node" presStyleLbl="revTx" presStyleIdx="0" presStyleCnt="6" custScaleX="142763" custRadScaleRad="107658" custRadScaleInc="29710">
        <dgm:presLayoutVars>
          <dgm:bulletEnabled val="1"/>
        </dgm:presLayoutVars>
      </dgm:prSet>
      <dgm:spPr/>
      <dgm:t>
        <a:bodyPr/>
        <a:lstStyle/>
        <a:p>
          <a:endParaRPr lang="en-US"/>
        </a:p>
      </dgm:t>
    </dgm:pt>
    <dgm:pt modelId="{D4A5A599-39A9-4037-8334-04C1E23EC89A}" type="pres">
      <dgm:prSet presAssocID="{06E250E1-155C-4BBA-8A62-090CEA822FFA}" presName="sibTrans" presStyleLbl="node1" presStyleIdx="0" presStyleCnt="6" custScaleX="112136" custLinFactNeighborX="4138" custLinFactNeighborY="-59"/>
      <dgm:spPr/>
      <dgm:t>
        <a:bodyPr/>
        <a:lstStyle/>
        <a:p>
          <a:endParaRPr lang="en-US"/>
        </a:p>
      </dgm:t>
    </dgm:pt>
    <dgm:pt modelId="{6D42492F-3EF9-4312-8E68-87377E5A288D}" type="pres">
      <dgm:prSet presAssocID="{A6BCF27A-A876-4984-B6A9-259752754567}" presName="dummy" presStyleCnt="0"/>
      <dgm:spPr/>
    </dgm:pt>
    <dgm:pt modelId="{749F342B-6CF1-4C56-AA13-FE4EA58386F1}" type="pres">
      <dgm:prSet presAssocID="{A6BCF27A-A876-4984-B6A9-259752754567}" presName="node" presStyleLbl="revTx" presStyleIdx="1" presStyleCnt="6" custScaleX="145100">
        <dgm:presLayoutVars>
          <dgm:bulletEnabled val="1"/>
        </dgm:presLayoutVars>
      </dgm:prSet>
      <dgm:spPr/>
      <dgm:t>
        <a:bodyPr/>
        <a:lstStyle/>
        <a:p>
          <a:endParaRPr lang="en-US"/>
        </a:p>
      </dgm:t>
    </dgm:pt>
    <dgm:pt modelId="{5D5A1F60-62DB-42D9-9828-4205EE48B057}" type="pres">
      <dgm:prSet presAssocID="{8E85B820-901F-4E30-893E-454FD6824C57}" presName="sibTrans" presStyleLbl="node1" presStyleIdx="1" presStyleCnt="6" custLinFactNeighborX="4586" custLinFactNeighborY="1610"/>
      <dgm:spPr/>
      <dgm:t>
        <a:bodyPr/>
        <a:lstStyle/>
        <a:p>
          <a:endParaRPr lang="en-US"/>
        </a:p>
      </dgm:t>
    </dgm:pt>
    <dgm:pt modelId="{07794110-FB94-4563-A914-AEF0983AF371}" type="pres">
      <dgm:prSet presAssocID="{D6F849E9-0952-47E9-B43C-84A8A8D81886}" presName="dummy" presStyleCnt="0"/>
      <dgm:spPr/>
    </dgm:pt>
    <dgm:pt modelId="{5A893D63-D1D4-4DAE-A155-C3736AFA9EB7}" type="pres">
      <dgm:prSet presAssocID="{D6F849E9-0952-47E9-B43C-84A8A8D81886}" presName="node" presStyleLbl="revTx" presStyleIdx="2" presStyleCnt="6" custScaleX="124327">
        <dgm:presLayoutVars>
          <dgm:bulletEnabled val="1"/>
        </dgm:presLayoutVars>
      </dgm:prSet>
      <dgm:spPr/>
      <dgm:t>
        <a:bodyPr/>
        <a:lstStyle/>
        <a:p>
          <a:endParaRPr lang="en-US"/>
        </a:p>
      </dgm:t>
    </dgm:pt>
    <dgm:pt modelId="{DE6F3C63-DE37-4621-8A78-35DC403598C6}" type="pres">
      <dgm:prSet presAssocID="{E229550D-9E53-4875-B924-D5610DDD7D95}" presName="sibTrans" presStyleLbl="node1" presStyleIdx="2" presStyleCnt="6"/>
      <dgm:spPr/>
      <dgm:t>
        <a:bodyPr/>
        <a:lstStyle/>
        <a:p>
          <a:endParaRPr lang="en-US"/>
        </a:p>
      </dgm:t>
    </dgm:pt>
    <dgm:pt modelId="{A70A187D-CC41-45AA-9990-2FACAC4BA8F5}" type="pres">
      <dgm:prSet presAssocID="{26AC2B19-E9FB-4196-A5C0-F632E3AA2145}" presName="dummy" presStyleCnt="0"/>
      <dgm:spPr/>
    </dgm:pt>
    <dgm:pt modelId="{125CE0D9-1ADF-43DB-9992-8AF66732BB0F}" type="pres">
      <dgm:prSet presAssocID="{26AC2B19-E9FB-4196-A5C0-F632E3AA2145}" presName="node" presStyleLbl="revTx" presStyleIdx="3" presStyleCnt="6">
        <dgm:presLayoutVars>
          <dgm:bulletEnabled val="1"/>
        </dgm:presLayoutVars>
      </dgm:prSet>
      <dgm:spPr/>
      <dgm:t>
        <a:bodyPr/>
        <a:lstStyle/>
        <a:p>
          <a:endParaRPr lang="en-US"/>
        </a:p>
      </dgm:t>
    </dgm:pt>
    <dgm:pt modelId="{4009A437-5AB4-414D-8897-722E28E933A7}" type="pres">
      <dgm:prSet presAssocID="{A6D3C93B-8204-4D8A-B05E-5EE02895D4CD}" presName="sibTrans" presStyleLbl="node1" presStyleIdx="3" presStyleCnt="6"/>
      <dgm:spPr/>
      <dgm:t>
        <a:bodyPr/>
        <a:lstStyle/>
        <a:p>
          <a:endParaRPr lang="en-US"/>
        </a:p>
      </dgm:t>
    </dgm:pt>
    <dgm:pt modelId="{5F6DB3D5-BCF8-4937-89D1-70AE9DAFF7DB}" type="pres">
      <dgm:prSet presAssocID="{143A1E76-C7BD-4FD1-986C-744F06CD6A32}" presName="dummy" presStyleCnt="0"/>
      <dgm:spPr/>
    </dgm:pt>
    <dgm:pt modelId="{A28D91F3-7626-4338-9EEB-3BE0D63CA2BF}" type="pres">
      <dgm:prSet presAssocID="{143A1E76-C7BD-4FD1-986C-744F06CD6A32}" presName="node" presStyleLbl="revTx" presStyleIdx="4" presStyleCnt="6" custScaleX="145410">
        <dgm:presLayoutVars>
          <dgm:bulletEnabled val="1"/>
        </dgm:presLayoutVars>
      </dgm:prSet>
      <dgm:spPr/>
      <dgm:t>
        <a:bodyPr/>
        <a:lstStyle/>
        <a:p>
          <a:endParaRPr lang="en-US"/>
        </a:p>
      </dgm:t>
    </dgm:pt>
    <dgm:pt modelId="{A1CA82A0-2A57-4CEF-A032-56A075F8A845}" type="pres">
      <dgm:prSet presAssocID="{06E477EE-31A3-4273-8C70-6AE03B9C269B}" presName="sibTrans" presStyleLbl="node1" presStyleIdx="4" presStyleCnt="6"/>
      <dgm:spPr/>
      <dgm:t>
        <a:bodyPr/>
        <a:lstStyle/>
        <a:p>
          <a:endParaRPr lang="en-US"/>
        </a:p>
      </dgm:t>
    </dgm:pt>
    <dgm:pt modelId="{B3802CBF-55FC-444E-9995-3EB9649A8F09}" type="pres">
      <dgm:prSet presAssocID="{D04E2BC1-59AC-4367-968B-CBA9DEE56BDA}" presName="dummy" presStyleCnt="0"/>
      <dgm:spPr/>
    </dgm:pt>
    <dgm:pt modelId="{141F6F20-6DD1-472D-AC1C-3AD12AA1994C}" type="pres">
      <dgm:prSet presAssocID="{D04E2BC1-59AC-4367-968B-CBA9DEE56BDA}" presName="node" presStyleLbl="revTx" presStyleIdx="5" presStyleCnt="6">
        <dgm:presLayoutVars>
          <dgm:bulletEnabled val="1"/>
        </dgm:presLayoutVars>
      </dgm:prSet>
      <dgm:spPr/>
      <dgm:t>
        <a:bodyPr/>
        <a:lstStyle/>
        <a:p>
          <a:endParaRPr lang="en-US"/>
        </a:p>
      </dgm:t>
    </dgm:pt>
    <dgm:pt modelId="{97638880-BADC-4DC7-A8A2-2AC2FE8FF94E}" type="pres">
      <dgm:prSet presAssocID="{A853A8FE-6D93-407C-B676-C47BD8EF1B45}" presName="sibTrans" presStyleLbl="node1" presStyleIdx="5" presStyleCnt="6" custLinFactNeighborX="-1339" custLinFactNeighborY="2106"/>
      <dgm:spPr/>
      <dgm:t>
        <a:bodyPr/>
        <a:lstStyle/>
        <a:p>
          <a:endParaRPr lang="en-US"/>
        </a:p>
      </dgm:t>
    </dgm:pt>
  </dgm:ptLst>
  <dgm:cxnLst>
    <dgm:cxn modelId="{34FBE0A1-2757-49AD-ACEF-46FC2892AE8E}" srcId="{1825BB42-E410-49C5-8736-BEEC06D75496}" destId="{A6BCF27A-A876-4984-B6A9-259752754567}" srcOrd="1" destOrd="0" parTransId="{76463274-2929-4429-9EFC-CB3AC6AF234D}" sibTransId="{8E85B820-901F-4E30-893E-454FD6824C57}"/>
    <dgm:cxn modelId="{760384FA-85ED-4E9C-9019-F1C615211BFA}" type="presOf" srcId="{1825BB42-E410-49C5-8736-BEEC06D75496}" destId="{B4F9B20D-659F-4C8B-8F3C-68394B502A5D}" srcOrd="0" destOrd="0" presId="urn:microsoft.com/office/officeart/2005/8/layout/cycle1"/>
    <dgm:cxn modelId="{3F014DB7-D901-4B8E-A2E7-6A66C7664C25}" srcId="{1825BB42-E410-49C5-8736-BEEC06D75496}" destId="{26A135B6-6743-4D9D-86CB-89ECDFE465B7}" srcOrd="0" destOrd="0" parTransId="{36A5E10C-F7F3-4603-A5CF-FCA08AE8C091}" sibTransId="{06E250E1-155C-4BBA-8A62-090CEA822FFA}"/>
    <dgm:cxn modelId="{69A55330-DB15-47D1-BB3C-2D02605A5228}" srcId="{1825BB42-E410-49C5-8736-BEEC06D75496}" destId="{143A1E76-C7BD-4FD1-986C-744F06CD6A32}" srcOrd="4" destOrd="0" parTransId="{23A81AA4-F33A-4B62-9939-EFE9BE2C2B02}" sibTransId="{06E477EE-31A3-4273-8C70-6AE03B9C269B}"/>
    <dgm:cxn modelId="{731D3E72-3FA7-4B12-80EA-8FAA5C21475E}" type="presOf" srcId="{26AC2B19-E9FB-4196-A5C0-F632E3AA2145}" destId="{125CE0D9-1ADF-43DB-9992-8AF66732BB0F}" srcOrd="0" destOrd="0" presId="urn:microsoft.com/office/officeart/2005/8/layout/cycle1"/>
    <dgm:cxn modelId="{687F1C28-BA57-4D36-B372-F00320FE0D4D}" type="presOf" srcId="{A6D3C93B-8204-4D8A-B05E-5EE02895D4CD}" destId="{4009A437-5AB4-414D-8897-722E28E933A7}" srcOrd="0" destOrd="0" presId="urn:microsoft.com/office/officeart/2005/8/layout/cycle1"/>
    <dgm:cxn modelId="{C51462EE-37FD-4E8E-A33B-9FB7E120A528}" type="presOf" srcId="{D04E2BC1-59AC-4367-968B-CBA9DEE56BDA}" destId="{141F6F20-6DD1-472D-AC1C-3AD12AA1994C}" srcOrd="0" destOrd="0" presId="urn:microsoft.com/office/officeart/2005/8/layout/cycle1"/>
    <dgm:cxn modelId="{53D9D771-5D30-46C0-A524-A63C47B3CD69}" srcId="{1825BB42-E410-49C5-8736-BEEC06D75496}" destId="{D04E2BC1-59AC-4367-968B-CBA9DEE56BDA}" srcOrd="5" destOrd="0" parTransId="{3E6BC26E-4813-4C33-8ECE-9068A9BCFA65}" sibTransId="{A853A8FE-6D93-407C-B676-C47BD8EF1B45}"/>
    <dgm:cxn modelId="{34C4715A-B3F8-4CE4-87DB-089BDD0E7674}" type="presOf" srcId="{8E85B820-901F-4E30-893E-454FD6824C57}" destId="{5D5A1F60-62DB-42D9-9828-4205EE48B057}" srcOrd="0" destOrd="0" presId="urn:microsoft.com/office/officeart/2005/8/layout/cycle1"/>
    <dgm:cxn modelId="{44DD1210-728F-47C5-9F27-8D010EF0422F}" type="presOf" srcId="{A6BCF27A-A876-4984-B6A9-259752754567}" destId="{749F342B-6CF1-4C56-AA13-FE4EA58386F1}" srcOrd="0" destOrd="0" presId="urn:microsoft.com/office/officeart/2005/8/layout/cycle1"/>
    <dgm:cxn modelId="{35A54998-D597-40CD-8B17-6CCB4EEE1996}" type="presOf" srcId="{E229550D-9E53-4875-B924-D5610DDD7D95}" destId="{DE6F3C63-DE37-4621-8A78-35DC403598C6}" srcOrd="0" destOrd="0" presId="urn:microsoft.com/office/officeart/2005/8/layout/cycle1"/>
    <dgm:cxn modelId="{D3E3A7C5-8CE8-45EE-9A06-07D56D0A8B22}" type="presOf" srcId="{A853A8FE-6D93-407C-B676-C47BD8EF1B45}" destId="{97638880-BADC-4DC7-A8A2-2AC2FE8FF94E}" srcOrd="0" destOrd="0" presId="urn:microsoft.com/office/officeart/2005/8/layout/cycle1"/>
    <dgm:cxn modelId="{17BA230C-2227-4678-A597-90020AB724D1}" type="presOf" srcId="{06E477EE-31A3-4273-8C70-6AE03B9C269B}" destId="{A1CA82A0-2A57-4CEF-A032-56A075F8A845}" srcOrd="0" destOrd="0" presId="urn:microsoft.com/office/officeart/2005/8/layout/cycle1"/>
    <dgm:cxn modelId="{B37F4D77-C57D-4C19-8E91-373FE403E73C}" type="presOf" srcId="{143A1E76-C7BD-4FD1-986C-744F06CD6A32}" destId="{A28D91F3-7626-4338-9EEB-3BE0D63CA2BF}" srcOrd="0" destOrd="0" presId="urn:microsoft.com/office/officeart/2005/8/layout/cycle1"/>
    <dgm:cxn modelId="{6646A21F-6ABE-4D15-9E0F-71EDB5201063}" type="presOf" srcId="{26A135B6-6743-4D9D-86CB-89ECDFE465B7}" destId="{1BD721ED-4586-4132-8D86-88974EFC51A3}" srcOrd="0" destOrd="0" presId="urn:microsoft.com/office/officeart/2005/8/layout/cycle1"/>
    <dgm:cxn modelId="{81B3726A-35F0-4D96-B4A1-D4C98C5D371E}" type="presOf" srcId="{D6F849E9-0952-47E9-B43C-84A8A8D81886}" destId="{5A893D63-D1D4-4DAE-A155-C3736AFA9EB7}" srcOrd="0" destOrd="0" presId="urn:microsoft.com/office/officeart/2005/8/layout/cycle1"/>
    <dgm:cxn modelId="{91287A24-ED9B-4FF7-8B7E-32B4EA84B415}" srcId="{1825BB42-E410-49C5-8736-BEEC06D75496}" destId="{D6F849E9-0952-47E9-B43C-84A8A8D81886}" srcOrd="2" destOrd="0" parTransId="{A1D2680E-1696-4333-A1F8-5B2541A48023}" sibTransId="{E229550D-9E53-4875-B924-D5610DDD7D95}"/>
    <dgm:cxn modelId="{12E651F3-6477-44AF-9821-3015E3ACFAB0}" type="presOf" srcId="{06E250E1-155C-4BBA-8A62-090CEA822FFA}" destId="{D4A5A599-39A9-4037-8334-04C1E23EC89A}" srcOrd="0" destOrd="0" presId="urn:microsoft.com/office/officeart/2005/8/layout/cycle1"/>
    <dgm:cxn modelId="{484A5669-0589-4D44-9E1F-284919C2A34A}" srcId="{1825BB42-E410-49C5-8736-BEEC06D75496}" destId="{26AC2B19-E9FB-4196-A5C0-F632E3AA2145}" srcOrd="3" destOrd="0" parTransId="{C95F724B-8D91-47EE-AC19-BAD481F8E082}" sibTransId="{A6D3C93B-8204-4D8A-B05E-5EE02895D4CD}"/>
    <dgm:cxn modelId="{DB897B0B-EB0B-47BC-A18B-69055345BF60}" type="presParOf" srcId="{B4F9B20D-659F-4C8B-8F3C-68394B502A5D}" destId="{94CFC087-F579-4871-8932-F83C94321A4C}" srcOrd="0" destOrd="0" presId="urn:microsoft.com/office/officeart/2005/8/layout/cycle1"/>
    <dgm:cxn modelId="{17B3338D-2DB8-4A6B-B07A-420FD9FAB8B1}" type="presParOf" srcId="{B4F9B20D-659F-4C8B-8F3C-68394B502A5D}" destId="{1BD721ED-4586-4132-8D86-88974EFC51A3}" srcOrd="1" destOrd="0" presId="urn:microsoft.com/office/officeart/2005/8/layout/cycle1"/>
    <dgm:cxn modelId="{2661B155-BFA8-48FE-92AA-2604E4444BD5}" type="presParOf" srcId="{B4F9B20D-659F-4C8B-8F3C-68394B502A5D}" destId="{D4A5A599-39A9-4037-8334-04C1E23EC89A}" srcOrd="2" destOrd="0" presId="urn:microsoft.com/office/officeart/2005/8/layout/cycle1"/>
    <dgm:cxn modelId="{6258E7AD-9C96-4ED8-9E61-C2D326A5F13F}" type="presParOf" srcId="{B4F9B20D-659F-4C8B-8F3C-68394B502A5D}" destId="{6D42492F-3EF9-4312-8E68-87377E5A288D}" srcOrd="3" destOrd="0" presId="urn:microsoft.com/office/officeart/2005/8/layout/cycle1"/>
    <dgm:cxn modelId="{79409547-7765-461E-AC2C-B235206F038E}" type="presParOf" srcId="{B4F9B20D-659F-4C8B-8F3C-68394B502A5D}" destId="{749F342B-6CF1-4C56-AA13-FE4EA58386F1}" srcOrd="4" destOrd="0" presId="urn:microsoft.com/office/officeart/2005/8/layout/cycle1"/>
    <dgm:cxn modelId="{D87447E3-EEEF-45C7-B12C-B9B0E642804C}" type="presParOf" srcId="{B4F9B20D-659F-4C8B-8F3C-68394B502A5D}" destId="{5D5A1F60-62DB-42D9-9828-4205EE48B057}" srcOrd="5" destOrd="0" presId="urn:microsoft.com/office/officeart/2005/8/layout/cycle1"/>
    <dgm:cxn modelId="{E66E6619-E3A5-4609-979B-1FF4EEBBD36D}" type="presParOf" srcId="{B4F9B20D-659F-4C8B-8F3C-68394B502A5D}" destId="{07794110-FB94-4563-A914-AEF0983AF371}" srcOrd="6" destOrd="0" presId="urn:microsoft.com/office/officeart/2005/8/layout/cycle1"/>
    <dgm:cxn modelId="{EB5EFDA3-AFF7-4D7E-BF2C-C475A5F1A6FA}" type="presParOf" srcId="{B4F9B20D-659F-4C8B-8F3C-68394B502A5D}" destId="{5A893D63-D1D4-4DAE-A155-C3736AFA9EB7}" srcOrd="7" destOrd="0" presId="urn:microsoft.com/office/officeart/2005/8/layout/cycle1"/>
    <dgm:cxn modelId="{EF01AA15-2ABF-4720-8316-C963ED56D62B}" type="presParOf" srcId="{B4F9B20D-659F-4C8B-8F3C-68394B502A5D}" destId="{DE6F3C63-DE37-4621-8A78-35DC403598C6}" srcOrd="8" destOrd="0" presId="urn:microsoft.com/office/officeart/2005/8/layout/cycle1"/>
    <dgm:cxn modelId="{ABA619E0-43B3-4938-9846-F83A55751A8C}" type="presParOf" srcId="{B4F9B20D-659F-4C8B-8F3C-68394B502A5D}" destId="{A70A187D-CC41-45AA-9990-2FACAC4BA8F5}" srcOrd="9" destOrd="0" presId="urn:microsoft.com/office/officeart/2005/8/layout/cycle1"/>
    <dgm:cxn modelId="{54C2DC61-66AF-49EF-BA43-38190A39A752}" type="presParOf" srcId="{B4F9B20D-659F-4C8B-8F3C-68394B502A5D}" destId="{125CE0D9-1ADF-43DB-9992-8AF66732BB0F}" srcOrd="10" destOrd="0" presId="urn:microsoft.com/office/officeart/2005/8/layout/cycle1"/>
    <dgm:cxn modelId="{C48A460D-5AC9-41EB-9200-B0B39E29F5CD}" type="presParOf" srcId="{B4F9B20D-659F-4C8B-8F3C-68394B502A5D}" destId="{4009A437-5AB4-414D-8897-722E28E933A7}" srcOrd="11" destOrd="0" presId="urn:microsoft.com/office/officeart/2005/8/layout/cycle1"/>
    <dgm:cxn modelId="{09BB9F46-D188-489D-8075-7DECE0D62AD6}" type="presParOf" srcId="{B4F9B20D-659F-4C8B-8F3C-68394B502A5D}" destId="{5F6DB3D5-BCF8-4937-89D1-70AE9DAFF7DB}" srcOrd="12" destOrd="0" presId="urn:microsoft.com/office/officeart/2005/8/layout/cycle1"/>
    <dgm:cxn modelId="{48CE402C-C50E-410C-903D-621740353E54}" type="presParOf" srcId="{B4F9B20D-659F-4C8B-8F3C-68394B502A5D}" destId="{A28D91F3-7626-4338-9EEB-3BE0D63CA2BF}" srcOrd="13" destOrd="0" presId="urn:microsoft.com/office/officeart/2005/8/layout/cycle1"/>
    <dgm:cxn modelId="{0A2C9FD0-6F72-46E5-ADE4-B28D2C8137C1}" type="presParOf" srcId="{B4F9B20D-659F-4C8B-8F3C-68394B502A5D}" destId="{A1CA82A0-2A57-4CEF-A032-56A075F8A845}" srcOrd="14" destOrd="0" presId="urn:microsoft.com/office/officeart/2005/8/layout/cycle1"/>
    <dgm:cxn modelId="{BB014E2E-1990-4B09-A741-929F8BC232F8}" type="presParOf" srcId="{B4F9B20D-659F-4C8B-8F3C-68394B502A5D}" destId="{B3802CBF-55FC-444E-9995-3EB9649A8F09}" srcOrd="15" destOrd="0" presId="urn:microsoft.com/office/officeart/2005/8/layout/cycle1"/>
    <dgm:cxn modelId="{461AE264-3DF8-460D-BC70-B714C3268D17}" type="presParOf" srcId="{B4F9B20D-659F-4C8B-8F3C-68394B502A5D}" destId="{141F6F20-6DD1-472D-AC1C-3AD12AA1994C}" srcOrd="16" destOrd="0" presId="urn:microsoft.com/office/officeart/2005/8/layout/cycle1"/>
    <dgm:cxn modelId="{84F7C150-1825-4613-9673-C846CA387EA2}" type="presParOf" srcId="{B4F9B20D-659F-4C8B-8F3C-68394B502A5D}" destId="{97638880-BADC-4DC7-A8A2-2AC2FE8FF94E}"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406879-437D-464E-B034-15336F0AE41C}"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B082D-CFAF-4F88-A312-D3196C9AB5FC}" type="slidenum">
              <a:rPr lang="en-US" smtClean="0"/>
              <a:pPr/>
              <a:t>‹#›</a:t>
            </a:fld>
            <a:endParaRPr lang="en-US"/>
          </a:p>
        </p:txBody>
      </p:sp>
    </p:spTree>
    <p:extLst>
      <p:ext uri="{BB962C8B-B14F-4D97-AF65-F5344CB8AC3E}">
        <p14:creationId xmlns:p14="http://schemas.microsoft.com/office/powerpoint/2010/main" val="353710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r>
              <a:rPr lang="en-US" sz="1200" i="1" kern="1200" baseline="0" dirty="0" smtClean="0">
                <a:solidFill>
                  <a:schemeClr val="tx1"/>
                </a:solidFill>
                <a:latin typeface="+mn-lt"/>
                <a:ea typeface="+mn-ea"/>
                <a:cs typeface="+mn-cs"/>
              </a:rPr>
              <a:t>Overall Goal: The overall goal defines a broad development objective to which the programme or project contributes in terms of its impact or broader benefits to society . </a:t>
            </a:r>
            <a:endParaRPr lang="en-US" sz="1200" kern="1200" baseline="0" dirty="0" smtClean="0">
              <a:solidFill>
                <a:schemeClr val="tx1"/>
              </a:solidFill>
              <a:latin typeface="+mn-lt"/>
              <a:ea typeface="+mn-ea"/>
              <a:cs typeface="+mn-cs"/>
            </a:endParaRPr>
          </a:p>
          <a:p>
            <a:r>
              <a:rPr lang="en-US" sz="1200" i="1" kern="1200" baseline="0" dirty="0" smtClean="0">
                <a:solidFill>
                  <a:schemeClr val="tx1"/>
                </a:solidFill>
                <a:latin typeface="+mn-lt"/>
                <a:ea typeface="+mn-ea"/>
                <a:cs typeface="+mn-cs"/>
              </a:rPr>
              <a:t>Programme/project Purpose: The programme or project purpose, which is also known as the specific objectives should address the core problem and be defined in terms of the intended direct benefits to the beneficiaries or target group . </a:t>
            </a:r>
            <a:endParaRPr lang="en-US" sz="1200" kern="1200" baseline="0" dirty="0" smtClean="0">
              <a:solidFill>
                <a:schemeClr val="tx1"/>
              </a:solidFill>
              <a:latin typeface="+mn-lt"/>
              <a:ea typeface="+mn-ea"/>
              <a:cs typeface="+mn-cs"/>
            </a:endParaRPr>
          </a:p>
          <a:p>
            <a:r>
              <a:rPr lang="en-US" sz="1200" i="1" kern="1200" baseline="0" dirty="0" smtClean="0">
                <a:solidFill>
                  <a:schemeClr val="tx1"/>
                </a:solidFill>
                <a:latin typeface="+mn-lt"/>
                <a:ea typeface="+mn-ea"/>
                <a:cs typeface="+mn-cs"/>
              </a:rPr>
              <a:t>Outputs: Also referred to as results, the outputs describe the product of the intervention which accords benefits to the target group. It describes the added value generated by the programme or project as a result of the activities carried out. </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outputs should address the main causes of the problem that the target group is confronted with. </a:t>
            </a:r>
          </a:p>
          <a:p>
            <a:r>
              <a:rPr lang="en-US" sz="1200" i="1" kern="1200" baseline="0" dirty="0" smtClean="0">
                <a:solidFill>
                  <a:schemeClr val="tx1"/>
                </a:solidFill>
                <a:latin typeface="+mn-lt"/>
                <a:ea typeface="+mn-ea"/>
                <a:cs typeface="+mn-cs"/>
              </a:rPr>
              <a:t>Activities: Activities describe how the programme or project is implemented, what it will do to produce the expected or desired output. </a:t>
            </a:r>
            <a:endParaRPr lang="en-US" dirty="0"/>
          </a:p>
        </p:txBody>
      </p:sp>
      <p:sp>
        <p:nvSpPr>
          <p:cNvPr id="4" name="Slide Number Placeholder 3"/>
          <p:cNvSpPr>
            <a:spLocks noGrp="1"/>
          </p:cNvSpPr>
          <p:nvPr>
            <p:ph type="sldNum" sz="quarter" idx="10"/>
          </p:nvPr>
        </p:nvSpPr>
        <p:spPr/>
        <p:txBody>
          <a:bodyPr/>
          <a:lstStyle/>
          <a:p>
            <a:fld id="{A49B082D-CFAF-4F88-A312-D3196C9AB5FC}" type="slidenum">
              <a:rPr lang="en-US" smtClean="0"/>
              <a:pPr/>
              <a:t>60</a:t>
            </a:fld>
            <a:endParaRPr lang="en-US"/>
          </a:p>
        </p:txBody>
      </p:sp>
    </p:spTree>
    <p:extLst>
      <p:ext uri="{BB962C8B-B14F-4D97-AF65-F5344CB8AC3E}">
        <p14:creationId xmlns:p14="http://schemas.microsoft.com/office/powerpoint/2010/main" val="2480396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9B082D-CFAF-4F88-A312-D3196C9AB5FC}" type="slidenum">
              <a:rPr lang="en-US" smtClean="0"/>
              <a:pPr/>
              <a:t>69</a:t>
            </a:fld>
            <a:endParaRPr lang="en-US"/>
          </a:p>
        </p:txBody>
      </p:sp>
    </p:spTree>
    <p:extLst>
      <p:ext uri="{BB962C8B-B14F-4D97-AF65-F5344CB8AC3E}">
        <p14:creationId xmlns:p14="http://schemas.microsoft.com/office/powerpoint/2010/main" val="350506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05F2B83-E8F2-4C25-94BC-3821AB8F0AB4}" type="datetimeFigureOut">
              <a:rPr lang="en-US" smtClean="0"/>
              <a:pPr/>
              <a:t>4/28/2020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8A7E66E-DA1E-47EC-800B-6D4B4107B8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F2B83-E8F2-4C25-94BC-3821AB8F0AB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7E66E-DA1E-47EC-800B-6D4B4107B8B1}"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F2B83-E8F2-4C25-94BC-3821AB8F0AB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A7E66E-DA1E-47EC-800B-6D4B4107B8B1}"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05F2B83-E8F2-4C25-94BC-3821AB8F0AB4}" type="datetimeFigureOut">
              <a:rPr lang="en-US" smtClean="0"/>
              <a:pPr/>
              <a:t>4/28/2020</a:t>
            </a:fld>
            <a:endParaRPr lang="en-US"/>
          </a:p>
        </p:txBody>
      </p:sp>
      <p:sp>
        <p:nvSpPr>
          <p:cNvPr id="9" name="Slide Number Placeholder 8"/>
          <p:cNvSpPr>
            <a:spLocks noGrp="1"/>
          </p:cNvSpPr>
          <p:nvPr>
            <p:ph type="sldNum" sz="quarter" idx="15"/>
          </p:nvPr>
        </p:nvSpPr>
        <p:spPr/>
        <p:txBody>
          <a:bodyPr rtlCol="0"/>
          <a:lstStyle/>
          <a:p>
            <a:fld id="{18A7E66E-DA1E-47EC-800B-6D4B4107B8B1}"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05F2B83-E8F2-4C25-94BC-3821AB8F0AB4}" type="datetimeFigureOut">
              <a:rPr lang="en-US" smtClean="0"/>
              <a:pPr/>
              <a:t>4/28/2020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8A7E66E-DA1E-47EC-800B-6D4B4107B8B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05F2B83-E8F2-4C25-94BC-3821AB8F0AB4}"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A7E66E-DA1E-47EC-800B-6D4B4107B8B1}"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05F2B83-E8F2-4C25-94BC-3821AB8F0AB4}"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A7E66E-DA1E-47EC-800B-6D4B4107B8B1}"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05F2B83-E8F2-4C25-94BC-3821AB8F0AB4}" type="datetimeFigureOut">
              <a:rPr lang="en-US" smtClean="0"/>
              <a:pPr/>
              <a:t>4/28/2020</a:t>
            </a:fld>
            <a:endParaRPr lang="en-US"/>
          </a:p>
        </p:txBody>
      </p:sp>
      <p:sp>
        <p:nvSpPr>
          <p:cNvPr id="7" name="Slide Number Placeholder 6"/>
          <p:cNvSpPr>
            <a:spLocks noGrp="1"/>
          </p:cNvSpPr>
          <p:nvPr>
            <p:ph type="sldNum" sz="quarter" idx="11"/>
          </p:nvPr>
        </p:nvSpPr>
        <p:spPr/>
        <p:txBody>
          <a:bodyPr rtlCol="0"/>
          <a:lstStyle/>
          <a:p>
            <a:fld id="{18A7E66E-DA1E-47EC-800B-6D4B4107B8B1}"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F2B83-E8F2-4C25-94BC-3821AB8F0AB4}"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A7E66E-DA1E-47EC-800B-6D4B4107B8B1}"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05F2B83-E8F2-4C25-94BC-3821AB8F0AB4}" type="datetimeFigureOut">
              <a:rPr lang="en-US" smtClean="0"/>
              <a:pPr/>
              <a:t>4/28/2020</a:t>
            </a:fld>
            <a:endParaRPr lang="en-US"/>
          </a:p>
        </p:txBody>
      </p:sp>
      <p:sp>
        <p:nvSpPr>
          <p:cNvPr id="22" name="Slide Number Placeholder 21"/>
          <p:cNvSpPr>
            <a:spLocks noGrp="1"/>
          </p:cNvSpPr>
          <p:nvPr>
            <p:ph type="sldNum" sz="quarter" idx="15"/>
          </p:nvPr>
        </p:nvSpPr>
        <p:spPr/>
        <p:txBody>
          <a:bodyPr rtlCol="0"/>
          <a:lstStyle/>
          <a:p>
            <a:fld id="{18A7E66E-DA1E-47EC-800B-6D4B4107B8B1}"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05F2B83-E8F2-4C25-94BC-3821AB8F0AB4}" type="datetimeFigureOut">
              <a:rPr lang="en-US" smtClean="0"/>
              <a:pPr/>
              <a:t>4/28/2020</a:t>
            </a:fld>
            <a:endParaRPr lang="en-US"/>
          </a:p>
        </p:txBody>
      </p:sp>
      <p:sp>
        <p:nvSpPr>
          <p:cNvPr id="18" name="Slide Number Placeholder 17"/>
          <p:cNvSpPr>
            <a:spLocks noGrp="1"/>
          </p:cNvSpPr>
          <p:nvPr>
            <p:ph type="sldNum" sz="quarter" idx="11"/>
          </p:nvPr>
        </p:nvSpPr>
        <p:spPr/>
        <p:txBody>
          <a:bodyPr rtlCol="0"/>
          <a:lstStyle/>
          <a:p>
            <a:fld id="{18A7E66E-DA1E-47EC-800B-6D4B4107B8B1}"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05F2B83-E8F2-4C25-94BC-3821AB8F0AB4}" type="datetimeFigureOut">
              <a:rPr lang="en-US" smtClean="0"/>
              <a:pPr/>
              <a:t>4/28/2020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8A7E66E-DA1E-47EC-800B-6D4B4107B8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wedg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467600" cy="5105400"/>
          </a:xfrm>
        </p:spPr>
        <p:txBody>
          <a:bodyPr/>
          <a:lstStyle/>
          <a:p>
            <a:r>
              <a:rPr lang="en-US" dirty="0" smtClean="0">
                <a:solidFill>
                  <a:srgbClr val="720E55"/>
                </a:solidFill>
              </a:rPr>
              <a:t>PART I </a:t>
            </a:r>
            <a:br>
              <a:rPr lang="en-US" dirty="0" smtClean="0">
                <a:solidFill>
                  <a:srgbClr val="720E55"/>
                </a:solidFill>
              </a:rPr>
            </a:br>
            <a:r>
              <a:rPr lang="en-US" dirty="0" smtClean="0">
                <a:solidFill>
                  <a:srgbClr val="720E55"/>
                </a:solidFill>
              </a:rPr>
              <a:t>Addis Ababa University</a:t>
            </a:r>
            <a:br>
              <a:rPr lang="en-US" dirty="0" smtClean="0">
                <a:solidFill>
                  <a:srgbClr val="720E55"/>
                </a:solidFill>
              </a:rPr>
            </a:br>
            <a:r>
              <a:rPr lang="en-US" dirty="0" smtClean="0">
                <a:solidFill>
                  <a:srgbClr val="720E55"/>
                </a:solidFill>
              </a:rPr>
              <a:t>Project </a:t>
            </a:r>
            <a:r>
              <a:rPr lang="en-US" dirty="0" smtClean="0">
                <a:solidFill>
                  <a:srgbClr val="720E55"/>
                </a:solidFill>
              </a:rPr>
              <a:t>DESIGN AND Management </a:t>
            </a:r>
            <a:r>
              <a:rPr lang="en-US" dirty="0" smtClean="0">
                <a:solidFill>
                  <a:srgbClr val="720E55"/>
                </a:solidFill>
              </a:rPr>
              <a:t>(</a:t>
            </a:r>
            <a:r>
              <a:rPr lang="en-CA" b="1" dirty="0" smtClean="0"/>
              <a:t>(BSSW-43).</a:t>
            </a:r>
            <a:br>
              <a:rPr lang="en-CA" b="1" dirty="0" smtClean="0"/>
            </a:br>
            <a:r>
              <a:rPr lang="en-CA" b="1" dirty="0" err="1" smtClean="0"/>
              <a:t>Instractor</a:t>
            </a:r>
            <a:r>
              <a:rPr lang="en-CA" b="1" dirty="0" smtClean="0"/>
              <a:t>: </a:t>
            </a:r>
            <a:r>
              <a:rPr lang="en-CA" b="1" dirty="0" err="1" smtClean="0"/>
              <a:t>Tenagne</a:t>
            </a:r>
            <a:r>
              <a:rPr lang="en-CA" b="1" dirty="0" smtClean="0"/>
              <a:t> </a:t>
            </a:r>
            <a:r>
              <a:rPr lang="en-CA" b="1" dirty="0" err="1" smtClean="0"/>
              <a:t>alemu</a:t>
            </a:r>
            <a:r>
              <a:rPr lang="en-CA" b="1" dirty="0" smtClean="0"/>
              <a:t> (PhD)                                 </a:t>
            </a:r>
            <a:br>
              <a:rPr lang="en-CA" b="1" dirty="0" smtClean="0"/>
            </a:br>
            <a:r>
              <a:rPr lang="en-US" dirty="0" smtClean="0"/>
              <a:t/>
            </a:r>
            <a:br>
              <a:rPr lang="en-US" dirty="0" smtClean="0"/>
            </a:br>
            <a:r>
              <a:rPr lang="en-US" dirty="0" smtClean="0"/>
              <a:t>February,</a:t>
            </a:r>
            <a:r>
              <a:rPr lang="en-US" dirty="0" smtClean="0">
                <a:solidFill>
                  <a:srgbClr val="037D03"/>
                </a:solidFill>
              </a:rPr>
              <a:t> 2020</a:t>
            </a:r>
            <a:endParaRPr lang="en-US" dirty="0">
              <a:solidFill>
                <a:srgbClr val="037D03"/>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sz="4000"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endParaRPr lang="en-US" dirty="0"/>
          </a:p>
        </p:txBody>
      </p:sp>
      <p:sp>
        <p:nvSpPr>
          <p:cNvPr id="3" name="Content Placeholder 2"/>
          <p:cNvSpPr>
            <a:spLocks noGrp="1"/>
          </p:cNvSpPr>
          <p:nvPr>
            <p:ph sz="quarter" idx="1"/>
          </p:nvPr>
        </p:nvSpPr>
        <p:spPr>
          <a:xfrm>
            <a:off x="533400" y="1143000"/>
            <a:ext cx="7467600" cy="4873752"/>
          </a:xfrm>
        </p:spPr>
        <p:txBody>
          <a:bodyPr>
            <a:norm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sz="3600" b="1"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sz="3600"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solidFill>
                  <a:srgbClr val="00B0F0"/>
                </a:solidFill>
              </a:rPr>
              <a:t>Stakeholder </a:t>
            </a:r>
            <a:r>
              <a:rPr lang="en-US" b="1" dirty="0" smtClean="0">
                <a:solidFill>
                  <a:srgbClr val="00B0F0"/>
                </a:solidFill>
              </a:rPr>
              <a:t>Analysis( SHOULD BE SEEN LATER) </a:t>
            </a:r>
            <a:endParaRPr lang="en-US" dirty="0">
              <a:solidFill>
                <a:srgbClr val="00B0F0"/>
              </a:solidFill>
            </a:endParaRPr>
          </a:p>
        </p:txBody>
      </p:sp>
      <p:sp>
        <p:nvSpPr>
          <p:cNvPr id="3" name="Content Placeholder 2"/>
          <p:cNvSpPr>
            <a:spLocks noGrp="1"/>
          </p:cNvSpPr>
          <p:nvPr>
            <p:ph sz="quarter" idx="1"/>
          </p:nvPr>
        </p:nvSpPr>
        <p:spPr/>
        <p:txBody>
          <a:bodyPr>
            <a:normAutofit fontScale="85000" lnSpcReduction="10000"/>
          </a:bodyPr>
          <a:lstStyle/>
          <a:p>
            <a:r>
              <a:rPr lang="en-US" b="1" dirty="0" smtClean="0">
                <a:solidFill>
                  <a:srgbClr val="FF0000"/>
                </a:solidFill>
              </a:rPr>
              <a:t>Stakeholders refer to individuals, groups of persons or entities that have interest or a relationship with your development partnership </a:t>
            </a:r>
          </a:p>
          <a:p>
            <a:r>
              <a:rPr lang="en-US" b="1" dirty="0" smtClean="0">
                <a:solidFill>
                  <a:srgbClr val="FF0000"/>
                </a:solidFill>
              </a:rPr>
              <a:t>Primary stakeholders: This category includes those whose interest lies at the heart of the </a:t>
            </a:r>
            <a:r>
              <a:rPr lang="en-US" b="1" dirty="0" err="1" smtClean="0">
                <a:solidFill>
                  <a:srgbClr val="FF0000"/>
                </a:solidFill>
              </a:rPr>
              <a:t>programme</a:t>
            </a:r>
            <a:r>
              <a:rPr lang="en-US" b="1" dirty="0" smtClean="0">
                <a:solidFill>
                  <a:srgbClr val="FF0000"/>
                </a:solidFill>
              </a:rPr>
              <a:t> or project. Their involvement is indispensable.  (ex. Beneficiaries).</a:t>
            </a:r>
          </a:p>
          <a:p>
            <a:r>
              <a:rPr lang="en-US" b="1" dirty="0" smtClean="0">
                <a:solidFill>
                  <a:srgbClr val="FF0000"/>
                </a:solidFill>
              </a:rPr>
              <a:t>Secondary stakeholders: This category normally provides the primary support for the </a:t>
            </a:r>
            <a:r>
              <a:rPr lang="en-US" b="1" dirty="0" err="1" smtClean="0">
                <a:solidFill>
                  <a:srgbClr val="FF0000"/>
                </a:solidFill>
              </a:rPr>
              <a:t>programme</a:t>
            </a:r>
            <a:r>
              <a:rPr lang="en-US" b="1" dirty="0" smtClean="0">
                <a:solidFill>
                  <a:srgbClr val="FF0000"/>
                </a:solidFill>
              </a:rPr>
              <a:t> or project and from it you are likely to identify partners for the development partnership. (donors). </a:t>
            </a:r>
          </a:p>
          <a:p>
            <a:r>
              <a:rPr lang="en-US" b="1" dirty="0" smtClean="0">
                <a:solidFill>
                  <a:srgbClr val="FF0000"/>
                </a:solidFill>
              </a:rPr>
              <a:t>Tertiary stakeholders: This category might not necessarily be directly involved but their involvement might become necessary at a later stage.  (indirect beneficiaries).</a:t>
            </a:r>
          </a:p>
          <a:p>
            <a:endParaRPr lang="en-US" b="1"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b="1" dirty="0">
                <a:solidFill>
                  <a:schemeClr val="accent1"/>
                </a:solidFill>
              </a:rPr>
              <a:t>Roles and Responsibilities </a:t>
            </a:r>
            <a:endParaRPr lang="en-US" dirty="0">
              <a:solidFill>
                <a:schemeClr val="accent1"/>
              </a:solidFill>
            </a:endParaRPr>
          </a:p>
        </p:txBody>
      </p:sp>
      <p:sp>
        <p:nvSpPr>
          <p:cNvPr id="3" name="Content Placeholder 2"/>
          <p:cNvSpPr>
            <a:spLocks noGrp="1"/>
          </p:cNvSpPr>
          <p:nvPr>
            <p:ph sz="quarter" idx="1"/>
          </p:nvPr>
        </p:nvSpPr>
        <p:spPr/>
        <p:txBody>
          <a:bodyPr>
            <a:normAutofit/>
          </a:bodyPr>
          <a:lstStyle/>
          <a:p>
            <a:endParaRPr lang="en-US" dirty="0"/>
          </a:p>
          <a:p>
            <a:r>
              <a:rPr lang="en-US" dirty="0">
                <a:solidFill>
                  <a:srgbClr val="E72E09"/>
                </a:solidFill>
              </a:rPr>
              <a:t>Defining specific roles and responsibilities for each of the development partners will enable you identify how and when each of them would be involved at the different phases of the programme or project cycle. </a:t>
            </a:r>
            <a:endParaRPr lang="en-US" dirty="0" smtClean="0">
              <a:solidFill>
                <a:srgbClr val="E72E09"/>
              </a:solidFill>
            </a:endParaRPr>
          </a:p>
          <a:p>
            <a:r>
              <a:rPr lang="en-US" dirty="0" smtClean="0">
                <a:solidFill>
                  <a:srgbClr val="E72E09"/>
                </a:solidFill>
              </a:rPr>
              <a:t>Some </a:t>
            </a:r>
            <a:r>
              <a:rPr lang="en-US" dirty="0">
                <a:solidFill>
                  <a:srgbClr val="E72E09"/>
                </a:solidFill>
              </a:rPr>
              <a:t>of the partners may have to play keys roles while others may have to play a supporting role. </a:t>
            </a:r>
            <a:endParaRPr lang="en-US" dirty="0" smtClean="0">
              <a:solidFill>
                <a:srgbClr val="E72E09"/>
              </a:solidFill>
            </a:endParaRPr>
          </a:p>
          <a:p>
            <a:r>
              <a:rPr lang="en-US" dirty="0" smtClean="0">
                <a:solidFill>
                  <a:srgbClr val="E72E09"/>
                </a:solidFill>
              </a:rPr>
              <a:t>Once </a:t>
            </a:r>
            <a:r>
              <a:rPr lang="en-US" dirty="0">
                <a:solidFill>
                  <a:srgbClr val="E72E09"/>
                </a:solidFill>
              </a:rPr>
              <a:t>the roles and responsibilities for each partner have been established the information can be used to draw up terms of reference for the development partnership. </a:t>
            </a: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3600" b="1" dirty="0"/>
              <a:t>Structure of </a:t>
            </a:r>
            <a:r>
              <a:rPr lang="en-US" sz="3600" b="1" dirty="0" err="1"/>
              <a:t>Programme</a:t>
            </a:r>
            <a:r>
              <a:rPr lang="en-US" sz="3600" b="1" dirty="0"/>
              <a:t>/Project Life Cycle </a:t>
            </a:r>
            <a:endParaRPr lang="en-US" sz="3600" dirty="0"/>
          </a:p>
        </p:txBody>
      </p:sp>
      <p:sp>
        <p:nvSpPr>
          <p:cNvPr id="3" name="Content Placeholder 2"/>
          <p:cNvSpPr>
            <a:spLocks noGrp="1"/>
          </p:cNvSpPr>
          <p:nvPr>
            <p:ph sz="quarter" idx="1"/>
          </p:nvPr>
        </p:nvSpPr>
        <p:spPr/>
        <p:txBody>
          <a:bodyPr>
            <a:normAutofit/>
          </a:bodyPr>
          <a:lstStyle/>
          <a:p>
            <a:r>
              <a:rPr lang="en-US" dirty="0" smtClean="0"/>
              <a:t>What is a project life cycle?</a:t>
            </a:r>
            <a:endParaRPr lang="en-US" dirty="0"/>
          </a:p>
          <a:p>
            <a:r>
              <a:rPr lang="en-US" dirty="0"/>
              <a:t>The life cycle of a programme or project describes the process that starts from the conception of an idea through planning to completion of the programme or project activities. </a:t>
            </a:r>
            <a:endParaRPr lang="en-US" dirty="0" smtClean="0"/>
          </a:p>
          <a:p>
            <a:r>
              <a:rPr lang="en-US" dirty="0" smtClean="0"/>
              <a:t>According </a:t>
            </a:r>
            <a:r>
              <a:rPr lang="en-US" dirty="0"/>
              <a:t>to this concept a programme or project goes through different phases. The number and duration of each phase vary according to the nature of the programme or project. </a:t>
            </a:r>
            <a:endParaRPr lang="en-US" dirty="0" smtClean="0"/>
          </a:p>
          <a:p>
            <a:r>
              <a:rPr lang="en-US" dirty="0" smtClean="0"/>
              <a:t>The </a:t>
            </a:r>
            <a:r>
              <a:rPr lang="en-US" dirty="0"/>
              <a:t>structure of the cycle does not follow any unique pattern. However, the generic structure usually consists of six phases </a:t>
            </a: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Program/Project Cycle </a:t>
            </a:r>
            <a:br>
              <a:rPr lang="en-US" b="1" dirty="0" smtClean="0"/>
            </a:br>
            <a:endParaRPr lang="en-CA" dirty="0"/>
          </a:p>
        </p:txBody>
      </p:sp>
      <p:sp>
        <p:nvSpPr>
          <p:cNvPr id="3" name="Content Placeholder 2"/>
          <p:cNvSpPr>
            <a:spLocks noGrp="1"/>
          </p:cNvSpPr>
          <p:nvPr>
            <p:ph sz="quarter" idx="1"/>
          </p:nvPr>
        </p:nvSpPr>
        <p:spPr/>
        <p:txBody>
          <a:bodyPr>
            <a:normAutofit fontScale="92500"/>
          </a:bodyPr>
          <a:lstStyle/>
          <a:p>
            <a:r>
              <a:rPr lang="en-US" i="1" dirty="0" smtClean="0"/>
              <a:t>The cycle starts with an idea which is a sequence or pattern through which projects are developed into a working plan that can be implemented, monitored and evaluated. </a:t>
            </a:r>
          </a:p>
          <a:p>
            <a:r>
              <a:rPr lang="en-US" i="1" dirty="0" smtClean="0"/>
              <a:t>The basic components of a </a:t>
            </a:r>
            <a:r>
              <a:rPr lang="en-US" i="1" dirty="0" err="1" smtClean="0"/>
              <a:t>programme</a:t>
            </a:r>
            <a:r>
              <a:rPr lang="en-US" i="1" dirty="0" smtClean="0"/>
              <a:t> or project cycle are generally identical but how their formulation varies. </a:t>
            </a:r>
          </a:p>
          <a:p>
            <a:r>
              <a:rPr lang="en-US" i="1" dirty="0" smtClean="0"/>
              <a:t>The breakdown of the </a:t>
            </a:r>
            <a:r>
              <a:rPr lang="en-US" i="1" dirty="0" err="1" smtClean="0"/>
              <a:t>programme</a:t>
            </a:r>
            <a:r>
              <a:rPr lang="en-US" i="1" dirty="0" smtClean="0"/>
              <a:t> or project cycle into phases helps </a:t>
            </a:r>
            <a:r>
              <a:rPr lang="en-US" b="1" i="1" dirty="0" smtClean="0"/>
              <a:t>to orientate managerial action</a:t>
            </a:r>
            <a:r>
              <a:rPr lang="en-US" i="1" dirty="0" smtClean="0"/>
              <a:t>. </a:t>
            </a:r>
          </a:p>
          <a:p>
            <a:r>
              <a:rPr lang="en-US" i="1" dirty="0" smtClean="0"/>
              <a:t>The PM method was introduced to improve quality of </a:t>
            </a:r>
            <a:r>
              <a:rPr lang="en-US" i="1" dirty="0" err="1" smtClean="0"/>
              <a:t>programme</a:t>
            </a:r>
            <a:r>
              <a:rPr lang="en-US" i="1" dirty="0" smtClean="0"/>
              <a:t> or project design and management and consequently the quality of development aid. </a:t>
            </a:r>
            <a:endParaRPr lang="en-US" dirty="0" smtClean="0"/>
          </a:p>
          <a:p>
            <a:endParaRPr lang="en-CA"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066800"/>
          </a:xfrm>
        </p:spPr>
        <p:txBody>
          <a:bodyPr>
            <a:normAutofit/>
          </a:bodyPr>
          <a:lstStyle/>
          <a:p>
            <a:r>
              <a:rPr lang="en-US" sz="3200" dirty="0" smtClean="0"/>
              <a:t>The concept of Project/Program  Management </a:t>
            </a:r>
            <a:endParaRPr lang="en-US" sz="3200" dirty="0"/>
          </a:p>
        </p:txBody>
      </p:sp>
      <p:sp>
        <p:nvSpPr>
          <p:cNvPr id="3" name="Content Placeholder 2"/>
          <p:cNvSpPr>
            <a:spLocks noGrp="1"/>
          </p:cNvSpPr>
          <p:nvPr>
            <p:ph sz="quarter" idx="1"/>
          </p:nvPr>
        </p:nvSpPr>
        <p:spPr>
          <a:xfrm>
            <a:off x="0" y="914400"/>
            <a:ext cx="8610600" cy="5559552"/>
          </a:xfrm>
        </p:spPr>
        <p:txBody>
          <a:bodyPr>
            <a:normAutofit fontScale="92500" lnSpcReduction="10000"/>
          </a:bodyPr>
          <a:lstStyle/>
          <a:p>
            <a:endParaRPr lang="en-US" dirty="0"/>
          </a:p>
          <a:p>
            <a:r>
              <a:rPr lang="en-US" dirty="0"/>
              <a:t>A project is defined as an undertaking for the purpose of achieving established objectives within the constraints of </a:t>
            </a:r>
            <a:r>
              <a:rPr lang="en-US" dirty="0" smtClean="0"/>
              <a:t>time and </a:t>
            </a:r>
            <a:r>
              <a:rPr lang="en-US" dirty="0"/>
              <a:t>budget. </a:t>
            </a:r>
            <a:endParaRPr lang="en-US" dirty="0" smtClean="0"/>
          </a:p>
          <a:p>
            <a:r>
              <a:rPr lang="en-US" dirty="0" smtClean="0"/>
              <a:t>In </a:t>
            </a:r>
            <a:r>
              <a:rPr lang="en-US" dirty="0"/>
              <a:t>other words, a project can be described as a process of providing inputs over a period of time using resources provided to carry out activities and produce outputs (results) in order to achieve defined objectives (project purpose) or as a set of related activities planned to take place during a defined time frame and budget to improve the situation of a specific group of people. </a:t>
            </a:r>
          </a:p>
          <a:p>
            <a:r>
              <a:rPr lang="en-US" dirty="0"/>
              <a:t>A programme is a much broader concept involving a collection of interrelated projects and activities, with a variety of methods of intervention contributing to an overall goal. A programme will thus have a range of strategies working towards defined outcomes</a:t>
            </a:r>
            <a:r>
              <a:rPr lang="en-US" i="1" dirty="0"/>
              <a:t>.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sz="quarter" idx="1"/>
          </p:nvPr>
        </p:nvSpPr>
        <p:spPr/>
        <p:txBody>
          <a:bodyPr/>
          <a:lstStyle/>
          <a:p>
            <a:endParaRPr lang="en-CA" dirty="0"/>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Main Phases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
            </a:r>
            <a:r>
              <a:rPr lang="en-US" dirty="0"/>
              <a:t>programme or project cycle is </a:t>
            </a:r>
            <a:r>
              <a:rPr lang="en-US" b="1" dirty="0"/>
              <a:t>a diagrammatic description of the sequence</a:t>
            </a:r>
            <a:r>
              <a:rPr lang="en-US" dirty="0"/>
              <a:t> of how interventions are planned and carried out, beginning with an idea, which leads to a strategy for a specific action, which then is formulated, financed, implemented and evaluated with a view to improving the situation and taking further action. </a:t>
            </a:r>
            <a:endParaRPr lang="en-US" dirty="0" smtClean="0"/>
          </a:p>
          <a:p>
            <a:r>
              <a:rPr lang="en-US" dirty="0" smtClean="0"/>
              <a:t>The </a:t>
            </a:r>
            <a:r>
              <a:rPr lang="en-US" dirty="0"/>
              <a:t>cycle defines the various phases in the life of the programme or project, with a well defined process of involvement of different stakeholders, management activities and decision making processes that need to happen before, during and after implementation. </a:t>
            </a: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Project/Program Cycle </a:t>
            </a:r>
            <a:endParaRPr lang="en-US" dirty="0"/>
          </a:p>
        </p:txBody>
      </p:sp>
      <p:graphicFrame>
        <p:nvGraphicFramePr>
          <p:cNvPr id="8" name="Content Placeholder 7"/>
          <p:cNvGraphicFramePr>
            <a:graphicFrameLocks noGrp="1"/>
          </p:cNvGraphicFramePr>
          <p:nvPr>
            <p:ph sz="quarter" idx="1"/>
          </p:nvPr>
        </p:nvGraphicFramePr>
        <p:xfrm>
          <a:off x="457200" y="1524000"/>
          <a:ext cx="82296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knowledge of different phases </a:t>
            </a:r>
            <a:endParaRPr lang="en-US" dirty="0"/>
          </a:p>
        </p:txBody>
      </p:sp>
      <p:sp>
        <p:nvSpPr>
          <p:cNvPr id="3" name="Content Placeholder 2"/>
          <p:cNvSpPr>
            <a:spLocks noGrp="1"/>
          </p:cNvSpPr>
          <p:nvPr>
            <p:ph sz="quarter" idx="1"/>
          </p:nvPr>
        </p:nvSpPr>
        <p:spPr/>
        <p:txBody>
          <a:bodyPr>
            <a:normAutofit fontScale="92500"/>
          </a:bodyPr>
          <a:lstStyle/>
          <a:p>
            <a:r>
              <a:rPr lang="en-US" dirty="0" smtClean="0"/>
              <a:t>Help you think through the key steps of setting up and running a programme or project (</a:t>
            </a:r>
            <a:r>
              <a:rPr lang="en-US" b="1" dirty="0" smtClean="0"/>
              <a:t>helps to avoid confusion and later failure). </a:t>
            </a:r>
          </a:p>
          <a:p>
            <a:r>
              <a:rPr lang="en-US" dirty="0" smtClean="0"/>
              <a:t>Help you to formulate problems and ideas into </a:t>
            </a:r>
            <a:r>
              <a:rPr lang="en-US" dirty="0" err="1" smtClean="0"/>
              <a:t>programmes</a:t>
            </a:r>
            <a:r>
              <a:rPr lang="en-US" dirty="0" smtClean="0"/>
              <a:t> or projects ( </a:t>
            </a:r>
            <a:r>
              <a:rPr lang="en-US" dirty="0" err="1" smtClean="0"/>
              <a:t>transtitioning</a:t>
            </a:r>
            <a:r>
              <a:rPr lang="en-US" dirty="0" smtClean="0"/>
              <a:t> problems in to projects/programs). </a:t>
            </a:r>
          </a:p>
          <a:p>
            <a:r>
              <a:rPr lang="en-US" dirty="0" smtClean="0"/>
              <a:t>Ensure that </a:t>
            </a:r>
            <a:r>
              <a:rPr lang="en-US" dirty="0" err="1" smtClean="0"/>
              <a:t>programmes</a:t>
            </a:r>
            <a:r>
              <a:rPr lang="en-US" dirty="0" smtClean="0"/>
              <a:t> and projects are documented and prepared so that they are technically and institutionally feasible </a:t>
            </a:r>
          </a:p>
          <a:p>
            <a:r>
              <a:rPr lang="en-US" dirty="0" smtClean="0"/>
              <a:t>Ensure that </a:t>
            </a:r>
            <a:r>
              <a:rPr lang="en-US" dirty="0" err="1" smtClean="0"/>
              <a:t>programmes</a:t>
            </a:r>
            <a:r>
              <a:rPr lang="en-US" dirty="0" smtClean="0"/>
              <a:t> and projects are sustainable </a:t>
            </a:r>
          </a:p>
          <a:p>
            <a:r>
              <a:rPr lang="en-US" dirty="0" smtClean="0"/>
              <a:t>Help to improve monitoring and evaluation </a:t>
            </a:r>
          </a:p>
          <a:p>
            <a:r>
              <a:rPr lang="en-US" dirty="0" smtClean="0"/>
              <a:t>Encourage and improve the process of learning by experience </a:t>
            </a:r>
          </a:p>
          <a:p>
            <a:endParaRPr lang="en-US"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starting Implementation  </a:t>
            </a:r>
            <a:endParaRPr lang="en-US" dirty="0"/>
          </a:p>
        </p:txBody>
      </p:sp>
      <p:sp>
        <p:nvSpPr>
          <p:cNvPr id="3" name="Content Placeholder 2"/>
          <p:cNvSpPr>
            <a:spLocks noGrp="1"/>
          </p:cNvSpPr>
          <p:nvPr>
            <p:ph sz="quarter" idx="1"/>
          </p:nvPr>
        </p:nvSpPr>
        <p:spPr/>
        <p:txBody>
          <a:bodyPr>
            <a:normAutofit/>
          </a:bodyPr>
          <a:lstStyle/>
          <a:p>
            <a:r>
              <a:rPr lang="en-US" sz="4400" dirty="0" smtClean="0"/>
              <a:t>Programming </a:t>
            </a:r>
          </a:p>
          <a:p>
            <a:r>
              <a:rPr lang="en-US" sz="4400" dirty="0" smtClean="0"/>
              <a:t>Identification </a:t>
            </a:r>
          </a:p>
          <a:p>
            <a:r>
              <a:rPr lang="en-US" sz="4400" dirty="0" smtClean="0"/>
              <a:t>Formulation </a:t>
            </a:r>
          </a:p>
          <a:p>
            <a:r>
              <a:rPr lang="en-US" sz="4400" dirty="0" smtClean="0"/>
              <a:t>Financing </a:t>
            </a:r>
            <a:endParaRPr lang="en-US" sz="4400"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Programming is concerned with </a:t>
            </a:r>
          </a:p>
          <a:p>
            <a:pPr lvl="1"/>
            <a:r>
              <a:rPr lang="en-US" dirty="0" smtClean="0"/>
              <a:t>analyzing problems, constraints and opportunities, establishing general principles and guidelines, </a:t>
            </a:r>
          </a:p>
          <a:p>
            <a:pPr lvl="1"/>
            <a:r>
              <a:rPr lang="en-US" dirty="0" smtClean="0"/>
              <a:t>agreeing on </a:t>
            </a:r>
            <a:r>
              <a:rPr lang="en-US" dirty="0" err="1" smtClean="0"/>
              <a:t>sectoral</a:t>
            </a:r>
            <a:r>
              <a:rPr lang="en-US" dirty="0" smtClean="0"/>
              <a:t> and thematic focus and outlining of programme or project ideas. </a:t>
            </a:r>
          </a:p>
          <a:p>
            <a:r>
              <a:rPr lang="en-US" dirty="0" smtClean="0"/>
              <a:t>The main actors involved at this stage are the implementing organization and the affected group </a:t>
            </a:r>
            <a:endParaRPr lang="en-US"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 </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This phase consists of the framework </a:t>
            </a:r>
          </a:p>
          <a:p>
            <a:pPr lvl="1"/>
            <a:r>
              <a:rPr lang="en-US" dirty="0" smtClean="0"/>
              <a:t>for analysis of problems, needs and interest of potential stakeholders and the identification of options to address the problem. </a:t>
            </a:r>
          </a:p>
          <a:p>
            <a:pPr lvl="1"/>
            <a:r>
              <a:rPr lang="en-US" dirty="0" smtClean="0"/>
              <a:t>The analysis will also help in understanding the programme or project context with regards to its relevance, feasibility and sustainability and the chances of funding based on comparison of the programme/project objectives with the funding criteria of potential partners. </a:t>
            </a:r>
          </a:p>
          <a:p>
            <a:r>
              <a:rPr lang="en-US" dirty="0" smtClean="0"/>
              <a:t>The implementing organization plays a leading role during this phase </a:t>
            </a:r>
            <a:endParaRPr lang="en-US" dirty="0"/>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Formulation </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Also known as the design phase, involves </a:t>
            </a:r>
          </a:p>
          <a:p>
            <a:pPr lvl="1"/>
            <a:r>
              <a:rPr lang="en-US" dirty="0" smtClean="0"/>
              <a:t>an intensive participatory process that brings together the principal actors into a planning process </a:t>
            </a:r>
          </a:p>
          <a:p>
            <a:pPr lvl="1"/>
            <a:r>
              <a:rPr lang="en-US" dirty="0" smtClean="0"/>
              <a:t>allow for relevant programme or project ideas to be developed into operational issues such as activity and resource scheduling. </a:t>
            </a:r>
          </a:p>
          <a:p>
            <a:pPr lvl="1"/>
            <a:r>
              <a:rPr lang="en-US" dirty="0" smtClean="0"/>
              <a:t>All significant aspects of the idea are studied, taking into account stakeholders’ views, relevance to the problem, feasibility and other issues. </a:t>
            </a:r>
            <a:endParaRPr lang="en-US" dirty="0"/>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quarter" idx="1"/>
          </p:nvPr>
        </p:nvSpPr>
        <p:spPr/>
        <p:txBody>
          <a:bodyPr>
            <a:normAutofit/>
          </a:bodyPr>
          <a:lstStyle/>
          <a:p>
            <a:endParaRPr lang="en-US" dirty="0" smtClean="0"/>
          </a:p>
          <a:p>
            <a:pPr>
              <a:buNone/>
            </a:pPr>
            <a:endParaRPr lang="en-US" dirty="0"/>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Financing </a:t>
            </a:r>
            <a:endParaRPr lang="en-US" dirty="0"/>
          </a:p>
        </p:txBody>
      </p:sp>
      <p:sp>
        <p:nvSpPr>
          <p:cNvPr id="3" name="Content Placeholder 2"/>
          <p:cNvSpPr>
            <a:spLocks noGrp="1"/>
          </p:cNvSpPr>
          <p:nvPr>
            <p:ph sz="quarter" idx="1"/>
          </p:nvPr>
        </p:nvSpPr>
        <p:spPr/>
        <p:txBody>
          <a:bodyPr/>
          <a:lstStyle/>
          <a:p>
            <a:r>
              <a:rPr lang="en-US" dirty="0" smtClean="0"/>
              <a:t>Once decision is made to carry out the project proposal is put up, aimed at securing funding for the proposed programme or project. </a:t>
            </a:r>
          </a:p>
          <a:p>
            <a:r>
              <a:rPr lang="en-US" dirty="0" smtClean="0"/>
              <a:t>The submitted proposal is subject to a final appraisal and review by the potential donor, leading to a decision on whether to approve the programme or project for funding or not.</a:t>
            </a:r>
          </a:p>
          <a:p>
            <a:r>
              <a:rPr lang="en-US" dirty="0" smtClean="0"/>
              <a:t> If it is approved, then the phase concludes with the signing of a formal agreement between the implementing organization and the donor partner </a:t>
            </a:r>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a:t>
            </a:r>
            <a:r>
              <a:rPr lang="en-CA" dirty="0" err="1" smtClean="0"/>
              <a:t>defi</a:t>
            </a:r>
            <a:endParaRPr lang="en-CA" dirty="0"/>
          </a:p>
        </p:txBody>
      </p:sp>
      <p:sp>
        <p:nvSpPr>
          <p:cNvPr id="3" name="Content Placeholder 2"/>
          <p:cNvSpPr>
            <a:spLocks noGrp="1"/>
          </p:cNvSpPr>
          <p:nvPr>
            <p:ph sz="quarter" idx="1"/>
          </p:nvPr>
        </p:nvSpPr>
        <p:spPr/>
        <p:txBody>
          <a:bodyPr>
            <a:normAutofit lnSpcReduction="10000"/>
          </a:bodyPr>
          <a:lstStyle/>
          <a:p>
            <a:r>
              <a:rPr lang="en-CA" dirty="0" smtClean="0"/>
              <a:t>A project is a unique endeavour designed to produce a set of achievable </a:t>
            </a:r>
          </a:p>
          <a:p>
            <a:r>
              <a:rPr lang="en-CA" dirty="0" smtClean="0"/>
              <a:t> it is  a one time effort limited by time and budget or resources and performances.</a:t>
            </a:r>
          </a:p>
          <a:p>
            <a:r>
              <a:rPr lang="en-CA" b="1" dirty="0" smtClean="0"/>
              <a:t>THE NATURE OF PROJECTS:</a:t>
            </a:r>
          </a:p>
          <a:p>
            <a:r>
              <a:rPr lang="en-CA" dirty="0" smtClean="0"/>
              <a:t>Project involves the investment of scarce resources in expectation of future benefits.</a:t>
            </a:r>
          </a:p>
          <a:p>
            <a:r>
              <a:rPr lang="en-CA" dirty="0" smtClean="0"/>
              <a:t>It involves a single desirable purpose or end item or result.</a:t>
            </a:r>
          </a:p>
          <a:p>
            <a:r>
              <a:rPr lang="en-CA" dirty="0" smtClean="0"/>
              <a:t>Every project is unique– </a:t>
            </a:r>
            <a:r>
              <a:rPr lang="en-CA" dirty="0" err="1" smtClean="0"/>
              <a:t>i.e</a:t>
            </a:r>
            <a:r>
              <a:rPr lang="en-CA" dirty="0" smtClean="0"/>
              <a:t>, projects cannot be repeated in the same manner.</a:t>
            </a:r>
          </a:p>
          <a:p>
            <a:r>
              <a:rPr lang="en-CA" dirty="0" smtClean="0"/>
              <a:t>Has a defined life span with a beginning and an end.</a:t>
            </a:r>
          </a:p>
          <a:p>
            <a:endParaRPr lang="en-CA" dirty="0"/>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Implementation </a:t>
            </a:r>
            <a:endParaRPr lang="en-US" dirty="0"/>
          </a:p>
        </p:txBody>
      </p:sp>
      <p:sp>
        <p:nvSpPr>
          <p:cNvPr id="3" name="Content Placeholder 2"/>
          <p:cNvSpPr>
            <a:spLocks noGrp="1"/>
          </p:cNvSpPr>
          <p:nvPr>
            <p:ph sz="quarter" idx="1"/>
          </p:nvPr>
        </p:nvSpPr>
        <p:spPr/>
        <p:txBody>
          <a:bodyPr/>
          <a:lstStyle/>
          <a:p>
            <a:r>
              <a:rPr lang="en-US" dirty="0" smtClean="0"/>
              <a:t>Implementation involves carrying out programme or project activities as planned. </a:t>
            </a:r>
          </a:p>
          <a:p>
            <a:pPr lvl="1"/>
            <a:r>
              <a:rPr lang="en-US" dirty="0" smtClean="0"/>
              <a:t>ensure that the programme or project stays on course, constant and proper monitoring and mid-term evaluations are necessary to measure the extent to which results and objectives are being achieved, </a:t>
            </a:r>
          </a:p>
          <a:p>
            <a:pPr lvl="1"/>
            <a:r>
              <a:rPr lang="en-US" dirty="0" smtClean="0"/>
              <a:t>identify any shortfalls and to enable adjustments to the changing circumstances. </a:t>
            </a:r>
          </a:p>
          <a:p>
            <a:pPr lvl="1"/>
            <a:r>
              <a:rPr lang="en-US" dirty="0" smtClean="0"/>
              <a:t>During this phase, all the actors get involved directly or indirectly </a:t>
            </a:r>
            <a:endParaRPr lang="en-US" dirty="0"/>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Implementation  </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Evaluation </a:t>
            </a:r>
          </a:p>
          <a:p>
            <a:pPr lvl="1"/>
            <a:r>
              <a:rPr lang="en-US" dirty="0" smtClean="0"/>
              <a:t>Evaluation is carried out to measure the results of the intervention in relation to the objectives </a:t>
            </a:r>
          </a:p>
          <a:p>
            <a:pPr lvl="2"/>
            <a:r>
              <a:rPr lang="en-US" dirty="0" smtClean="0"/>
              <a:t>whether they were achieved or not and helps to determine the relevance, effectiveness, efficiency and impact. </a:t>
            </a:r>
          </a:p>
          <a:p>
            <a:pPr lvl="2"/>
            <a:r>
              <a:rPr lang="en-US" dirty="0" smtClean="0"/>
              <a:t>Evaluation should provide information that is credible and useful, allowing for </a:t>
            </a:r>
            <a:r>
              <a:rPr lang="en-US" b="1" dirty="0" smtClean="0"/>
              <a:t>valuable lessons </a:t>
            </a:r>
            <a:r>
              <a:rPr lang="en-US" dirty="0" smtClean="0"/>
              <a:t>learned during the course of the programme or project to be incorporated into </a:t>
            </a:r>
            <a:r>
              <a:rPr lang="en-US" b="1" dirty="0" smtClean="0"/>
              <a:t>decision making </a:t>
            </a:r>
            <a:r>
              <a:rPr lang="en-US" dirty="0" smtClean="0"/>
              <a:t>and to </a:t>
            </a:r>
            <a:r>
              <a:rPr lang="en-US" b="1" dirty="0" smtClean="0"/>
              <a:t>influence further action.</a:t>
            </a:r>
          </a:p>
          <a:p>
            <a:pPr lvl="2"/>
            <a:r>
              <a:rPr lang="en-US" dirty="0" smtClean="0"/>
              <a:t>The results of evaluation would determine if the </a:t>
            </a:r>
            <a:r>
              <a:rPr lang="en-US" b="1" dirty="0" smtClean="0"/>
              <a:t>intervention should be carried on, terminated or if the strategy should be changed. </a:t>
            </a:r>
            <a:endParaRPr lang="en-US" b="1" dirty="0"/>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err="1" smtClean="0"/>
              <a:t>Programme</a:t>
            </a:r>
            <a:r>
              <a:rPr lang="en-US" b="1" dirty="0" smtClean="0"/>
              <a:t>/Project Spiral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Effective and efficient programme or project cycle management provides a framework for on-going learning from the process and consequently improvement of interventions </a:t>
            </a:r>
          </a:p>
          <a:p>
            <a:r>
              <a:rPr lang="en-US" dirty="0" smtClean="0"/>
              <a:t>This explains the fact that development work is never a straightforward process and in reality does not follow the ideal “programme or project cycle.” Since all development work involves continuous learning and change at every stage in the process it is reasonable to think in terms of a </a:t>
            </a:r>
            <a:r>
              <a:rPr lang="en-US" i="1" dirty="0" smtClean="0"/>
              <a:t>programme or project spiral rather than a cycle</a:t>
            </a:r>
          </a:p>
          <a:p>
            <a:r>
              <a:rPr lang="en-US" dirty="0" smtClean="0"/>
              <a:t>The spiral is presented as a changing process whereby experience gained through different activities is systematically incorporated into future ones. </a:t>
            </a:r>
            <a:r>
              <a:rPr lang="en-US" i="1" dirty="0" smtClean="0"/>
              <a:t> </a:t>
            </a:r>
            <a:endParaRPr lang="en-US" dirty="0"/>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2286000"/>
            <a:ext cx="6172200" cy="1894362"/>
          </a:xfrm>
        </p:spPr>
        <p:txBody>
          <a:bodyPr>
            <a:normAutofit/>
          </a:bodyPr>
          <a:lstStyle/>
          <a:p>
            <a:r>
              <a:rPr lang="en-US" sz="3600" b="1" dirty="0" smtClean="0"/>
              <a:t>LOGICAL FRAMEWORK APPROACH TO PCM </a:t>
            </a:r>
            <a:endParaRPr lang="en-US" sz="3600" dirty="0"/>
          </a:p>
        </p:txBody>
      </p:sp>
      <p:sp>
        <p:nvSpPr>
          <p:cNvPr id="3" name="Subtitle 2"/>
          <p:cNvSpPr>
            <a:spLocks noGrp="1"/>
          </p:cNvSpPr>
          <p:nvPr>
            <p:ph type="subTitle" idx="1"/>
          </p:nvPr>
        </p:nvSpPr>
        <p:spPr>
          <a:xfrm>
            <a:off x="2286000" y="4572000"/>
            <a:ext cx="6172200" cy="762000"/>
          </a:xfrm>
        </p:spPr>
        <p:txBody>
          <a:bodyPr/>
          <a:lstStyle/>
          <a:p>
            <a:r>
              <a:rPr lang="en-US" b="1" dirty="0" smtClean="0"/>
              <a:t>PCM and the Logical Framework Approach </a:t>
            </a:r>
            <a:endParaRPr lang="en-US" dirty="0"/>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What is Logical Framework Approach </a:t>
            </a:r>
            <a:endParaRPr lang="en-US" dirty="0"/>
          </a:p>
        </p:txBody>
      </p:sp>
      <p:sp>
        <p:nvSpPr>
          <p:cNvPr id="3" name="Content Placeholder 2"/>
          <p:cNvSpPr>
            <a:spLocks noGrp="1"/>
          </p:cNvSpPr>
          <p:nvPr>
            <p:ph sz="quarter" idx="1"/>
          </p:nvPr>
        </p:nvSpPr>
        <p:spPr/>
        <p:txBody>
          <a:bodyPr>
            <a:normAutofit fontScale="92500"/>
          </a:bodyPr>
          <a:lstStyle/>
          <a:p>
            <a:endParaRPr lang="en-US" dirty="0" smtClean="0"/>
          </a:p>
          <a:p>
            <a:r>
              <a:rPr lang="en-US" dirty="0" smtClean="0"/>
              <a:t>The LFA is a way of thinking and an effective technique for enabling stakeholders to identify and analyze problems and to define objectives and activities that need to be undertaken to address problems identified </a:t>
            </a:r>
          </a:p>
          <a:p>
            <a:r>
              <a:rPr lang="en-US" dirty="0" smtClean="0"/>
              <a:t>Programme and project planners use the </a:t>
            </a:r>
            <a:r>
              <a:rPr lang="en-US" dirty="0" err="1" smtClean="0"/>
              <a:t>logframe</a:t>
            </a:r>
            <a:r>
              <a:rPr lang="en-US" dirty="0" smtClean="0"/>
              <a:t> structure to test the design of a proposed intervention to ensure its relevance, feasibility and sustainability. </a:t>
            </a:r>
          </a:p>
          <a:p>
            <a:r>
              <a:rPr lang="en-US" dirty="0" smtClean="0"/>
              <a:t>The </a:t>
            </a:r>
            <a:r>
              <a:rPr lang="en-US" dirty="0" err="1" smtClean="0"/>
              <a:t>logframe</a:t>
            </a:r>
            <a:r>
              <a:rPr lang="en-US" dirty="0" smtClean="0"/>
              <a:t> as a key management tool provides the basis for the preparation of activity or implementation plans and for the development of a monitoring system and a framework for evaluation </a:t>
            </a:r>
            <a:endParaRPr lang="en-US" dirty="0"/>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LFA as a Dynamic Management Tool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LFA is an essential tool used by those who prepare and implement projects to structure and formulate their ideas and to present them in a clear and standardized format. </a:t>
            </a:r>
          </a:p>
          <a:p>
            <a:r>
              <a:rPr lang="en-US" dirty="0" smtClean="0"/>
              <a:t>Quality of Joint planning depends on the: </a:t>
            </a:r>
          </a:p>
          <a:p>
            <a:pPr lvl="1">
              <a:buFont typeface="Wingdings" pitchFamily="2" charset="2"/>
              <a:buChar char="Ø"/>
            </a:pPr>
            <a:r>
              <a:rPr lang="en-US" dirty="0" smtClean="0"/>
              <a:t>Information available </a:t>
            </a:r>
          </a:p>
          <a:p>
            <a:pPr lvl="1">
              <a:buFont typeface="Wingdings" pitchFamily="2" charset="2"/>
              <a:buChar char="Ø"/>
            </a:pPr>
            <a:r>
              <a:rPr lang="en-US" dirty="0" smtClean="0"/>
              <a:t>The skills of the planning team </a:t>
            </a:r>
          </a:p>
          <a:p>
            <a:pPr lvl="1">
              <a:buFont typeface="Wingdings" pitchFamily="2" charset="2"/>
              <a:buChar char="Ø"/>
            </a:pPr>
            <a:r>
              <a:rPr lang="en-US" dirty="0" smtClean="0"/>
              <a:t>Consultation of a balanced representation of stakeholders </a:t>
            </a:r>
          </a:p>
          <a:p>
            <a:pPr lvl="1">
              <a:buFont typeface="Wingdings" pitchFamily="2" charset="2"/>
              <a:buChar char="Ø"/>
            </a:pPr>
            <a:r>
              <a:rPr lang="en-US" dirty="0" smtClean="0"/>
              <a:t>In depth consideration for lessons learnt </a:t>
            </a:r>
          </a:p>
          <a:p>
            <a:r>
              <a:rPr lang="en-US" dirty="0" smtClean="0"/>
              <a:t>The log frame as such is not a rigid instrument but a dynamic tool that needs to be re-assessed and revised </a:t>
            </a:r>
          </a:p>
          <a:p>
            <a:endParaRPr lang="en-US" dirty="0"/>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b="1" dirty="0" smtClean="0"/>
              <a:t>LFA as an Embedded Structure of the PCM </a:t>
            </a:r>
            <a:endParaRPr lang="en-US" sz="3600" dirty="0"/>
          </a:p>
        </p:txBody>
      </p:sp>
      <p:sp>
        <p:nvSpPr>
          <p:cNvPr id="3" name="Content Placeholder 2"/>
          <p:cNvSpPr>
            <a:spLocks noGrp="1"/>
          </p:cNvSpPr>
          <p:nvPr>
            <p:ph sz="quarter" idx="1"/>
          </p:nvPr>
        </p:nvSpPr>
        <p:spPr/>
        <p:txBody>
          <a:bodyPr>
            <a:noAutofit/>
          </a:bodyPr>
          <a:lstStyle/>
          <a:p>
            <a:r>
              <a:rPr lang="en-US" sz="2200" dirty="0" err="1" smtClean="0"/>
              <a:t>logframe</a:t>
            </a:r>
            <a:r>
              <a:rPr lang="en-US" sz="2200" dirty="0" smtClean="0"/>
              <a:t> can only serve as a useful and dynamic management instrument with limited shortcomings when it is embedded within the broader context of the PCM approach</a:t>
            </a:r>
          </a:p>
          <a:p>
            <a:r>
              <a:rPr lang="en-US" sz="2200" dirty="0" smtClean="0"/>
              <a:t>by itself alone, the </a:t>
            </a:r>
            <a:r>
              <a:rPr lang="en-US" sz="2200" dirty="0" err="1" smtClean="0"/>
              <a:t>logframe</a:t>
            </a:r>
            <a:r>
              <a:rPr lang="en-US" sz="2200" dirty="0" smtClean="0"/>
              <a:t> is characterized by potential flaws and limitations </a:t>
            </a:r>
          </a:p>
          <a:p>
            <a:r>
              <a:rPr lang="en-US" sz="2200" dirty="0" smtClean="0"/>
              <a:t>The PCM approach should indeed allow for constant integration of changes and new insight that are the result of analyses and experiences gained during the programme or project cycle </a:t>
            </a:r>
          </a:p>
          <a:p>
            <a:r>
              <a:rPr lang="en-US" sz="2200" dirty="0" smtClean="0"/>
              <a:t> Within PCM such integration and adaptation will be undertaken in a flexible but organized, transparent and negotiated manner. Only in this context, PCM guided learning can outweigh the risks of rigidity </a:t>
            </a:r>
            <a:endParaRPr lang="en-US" sz="2200" dirty="0"/>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Interlinked Phases of the LFA </a:t>
            </a:r>
            <a:endParaRPr lang="en-US" dirty="0"/>
          </a:p>
        </p:txBody>
      </p:sp>
      <p:sp>
        <p:nvSpPr>
          <p:cNvPr id="3" name="Content Placeholder 2"/>
          <p:cNvSpPr>
            <a:spLocks noGrp="1"/>
          </p:cNvSpPr>
          <p:nvPr>
            <p:ph sz="quarter" idx="1"/>
          </p:nvPr>
        </p:nvSpPr>
        <p:spPr/>
        <p:txBody>
          <a:bodyPr>
            <a:noAutofit/>
          </a:bodyPr>
          <a:lstStyle/>
          <a:p>
            <a:r>
              <a:rPr lang="en-US" sz="2100" dirty="0" smtClean="0"/>
              <a:t>The </a:t>
            </a:r>
            <a:r>
              <a:rPr lang="en-US" sz="2100" dirty="0" err="1" smtClean="0"/>
              <a:t>logframe</a:t>
            </a:r>
            <a:r>
              <a:rPr lang="en-US" sz="2100" dirty="0" smtClean="0"/>
              <a:t> comprises of two phases which are carried out progressively during the identification and formulation phases of the programme or project cycle </a:t>
            </a:r>
          </a:p>
          <a:p>
            <a:r>
              <a:rPr lang="en-US" sz="2100" dirty="0" smtClean="0"/>
              <a:t>Using the LFA during identification (analysis) phase helps to ensure that </a:t>
            </a:r>
            <a:r>
              <a:rPr lang="en-US" sz="2100" dirty="0" err="1" smtClean="0"/>
              <a:t>programme</a:t>
            </a:r>
            <a:r>
              <a:rPr lang="en-US" sz="2100" dirty="0" smtClean="0"/>
              <a:t>/project ideas are relevant, while during the formulation (planning) phase it helps to ensure feasibility and sustainability</a:t>
            </a:r>
          </a:p>
          <a:p>
            <a:r>
              <a:rPr lang="en-US" sz="2100" dirty="0" smtClean="0"/>
              <a:t>Basically the approach can be ear-marked by the following  </a:t>
            </a:r>
          </a:p>
          <a:p>
            <a:pPr lvl="1"/>
            <a:r>
              <a:rPr lang="en-US" sz="1600" dirty="0" smtClean="0"/>
              <a:t>Stakeholder participation </a:t>
            </a:r>
          </a:p>
          <a:p>
            <a:pPr lvl="1"/>
            <a:r>
              <a:rPr lang="en-US" sz="1600" dirty="0" smtClean="0"/>
              <a:t>Logicality in the design process </a:t>
            </a:r>
          </a:p>
          <a:p>
            <a:pPr lvl="1"/>
            <a:r>
              <a:rPr lang="en-US" sz="1600" dirty="0" smtClean="0"/>
              <a:t>Reaching consensus based on mutual understanding </a:t>
            </a:r>
          </a:p>
          <a:p>
            <a:pPr lvl="1"/>
            <a:r>
              <a:rPr lang="en-US" sz="1600" dirty="0" smtClean="0"/>
              <a:t>Consistency in implementation and decision making </a:t>
            </a:r>
          </a:p>
          <a:p>
            <a:r>
              <a:rPr lang="en-US" sz="2000" dirty="0" smtClean="0"/>
              <a:t>The approach consists of a combination and interlink between the </a:t>
            </a:r>
            <a:r>
              <a:rPr lang="en-US" sz="2000" i="1" dirty="0" smtClean="0"/>
              <a:t>Analysis phase and the Planning phase </a:t>
            </a:r>
            <a:endParaRPr lang="en-US" sz="2000" dirty="0" smtClean="0"/>
          </a:p>
          <a:p>
            <a:pPr lvl="1"/>
            <a:endParaRPr lang="en-US" sz="2000" dirty="0"/>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different phases of ANALYSIS IN PROJECT MANAGEMENT</a:t>
            </a:r>
            <a:endParaRPr lang="en-US" dirty="0"/>
          </a:p>
        </p:txBody>
      </p:sp>
      <p:sp>
        <p:nvSpPr>
          <p:cNvPr id="3" name="Content Placeholder 2"/>
          <p:cNvSpPr>
            <a:spLocks noGrp="1"/>
          </p:cNvSpPr>
          <p:nvPr>
            <p:ph sz="quarter" idx="1"/>
          </p:nvPr>
        </p:nvSpPr>
        <p:spPr/>
        <p:txBody>
          <a:bodyPr/>
          <a:lstStyle/>
          <a:p>
            <a:r>
              <a:rPr lang="en-US" dirty="0" smtClean="0"/>
              <a:t>Analysis phase </a:t>
            </a:r>
          </a:p>
          <a:p>
            <a:pPr lvl="1"/>
            <a:r>
              <a:rPr lang="en-US" dirty="0" smtClean="0"/>
              <a:t>Stakeholders Analysis </a:t>
            </a:r>
          </a:p>
          <a:p>
            <a:pPr lvl="1"/>
            <a:r>
              <a:rPr lang="en-US" dirty="0" smtClean="0"/>
              <a:t>Problem analysis </a:t>
            </a:r>
          </a:p>
          <a:p>
            <a:pPr lvl="1"/>
            <a:r>
              <a:rPr lang="en-US" dirty="0" smtClean="0"/>
              <a:t>Objective analysis </a:t>
            </a:r>
          </a:p>
          <a:p>
            <a:pPr lvl="1"/>
            <a:r>
              <a:rPr lang="en-US" dirty="0" smtClean="0"/>
              <a:t>Strategy analysis </a:t>
            </a:r>
          </a:p>
          <a:p>
            <a:pPr lvl="1"/>
            <a:r>
              <a:rPr lang="en-US" dirty="0" smtClean="0"/>
              <a:t>SWOT Analysis</a:t>
            </a:r>
          </a:p>
          <a:p>
            <a:pPr>
              <a:buNone/>
            </a:pPr>
            <a:r>
              <a:rPr lang="en-US" dirty="0" smtClean="0"/>
              <a:t> </a:t>
            </a:r>
            <a:endParaRPr lang="en-US" dirty="0"/>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Analysis Phase</a:t>
            </a:r>
            <a:br>
              <a:rPr lang="en-US" b="1" dirty="0" smtClean="0"/>
            </a:br>
            <a:r>
              <a:rPr lang="en-US" b="1" dirty="0" smtClean="0"/>
              <a:t>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It deals with the assessment of existing situation:</a:t>
            </a:r>
          </a:p>
          <a:p>
            <a:r>
              <a:rPr lang="en-US" dirty="0" smtClean="0"/>
              <a:t>provides the basis upon which the existing situation is assessed to </a:t>
            </a:r>
            <a:r>
              <a:rPr lang="en-US" b="1" dirty="0" smtClean="0"/>
              <a:t>develop a vision of the future desired situation </a:t>
            </a:r>
            <a:r>
              <a:rPr lang="en-US" dirty="0" smtClean="0"/>
              <a:t>and to </a:t>
            </a:r>
            <a:r>
              <a:rPr lang="en-US" b="1" dirty="0" smtClean="0"/>
              <a:t>select the strategies </a:t>
            </a:r>
            <a:r>
              <a:rPr lang="en-US" dirty="0" smtClean="0"/>
              <a:t>that will be applied to achieve them</a:t>
            </a:r>
          </a:p>
          <a:p>
            <a:r>
              <a:rPr lang="en-US" dirty="0" smtClean="0"/>
              <a:t> Assessment is best done in a group/workshop environment where all key stakeholders are represented and problems and issues are discussed openly (Discuss why grouping is relevant).</a:t>
            </a:r>
          </a:p>
          <a:p>
            <a:r>
              <a:rPr lang="en-US" dirty="0" smtClean="0"/>
              <a:t>The four stages of analysis include stakeholder analysis, problem analysis, analysis of objectives and strategy analysis  </a:t>
            </a:r>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The nature </a:t>
            </a:r>
            <a:r>
              <a:rPr lang="en-US" b="1" dirty="0" err="1" smtClean="0"/>
              <a:t>conti</a:t>
            </a:r>
            <a:r>
              <a:rPr lang="en-US" b="1" dirty="0" smtClean="0"/>
              <a:t>…</a:t>
            </a:r>
            <a:br>
              <a:rPr lang="en-US" b="1" dirty="0" smtClean="0"/>
            </a:br>
            <a:endParaRPr lang="en-US" dirty="0"/>
          </a:p>
        </p:txBody>
      </p:sp>
      <p:sp>
        <p:nvSpPr>
          <p:cNvPr id="3" name="Content Placeholder 2"/>
          <p:cNvSpPr>
            <a:spLocks noGrp="1"/>
          </p:cNvSpPr>
          <p:nvPr>
            <p:ph sz="quarter" idx="1"/>
          </p:nvPr>
        </p:nvSpPr>
        <p:spPr>
          <a:xfrm>
            <a:off x="457200" y="1447800"/>
            <a:ext cx="7467600" cy="4873752"/>
          </a:xfrm>
        </p:spPr>
        <p:txBody>
          <a:bodyPr>
            <a:normAutofit/>
          </a:bodyPr>
          <a:lstStyle/>
          <a:p>
            <a:r>
              <a:rPr lang="en-US" dirty="0" smtClean="0"/>
              <a:t>Involves doing something never been done before.</a:t>
            </a:r>
          </a:p>
          <a:p>
            <a:r>
              <a:rPr lang="en-US" dirty="0" smtClean="0"/>
              <a:t>It utilizes skills and talents from multidisciplinary teams.</a:t>
            </a:r>
          </a:p>
          <a:p>
            <a:r>
              <a:rPr lang="en-US" dirty="0" smtClean="0"/>
              <a:t>A project has risks.</a:t>
            </a:r>
          </a:p>
          <a:p>
            <a:r>
              <a:rPr lang="en-US" dirty="0" smtClean="0"/>
              <a:t>Have time and cost constraints</a:t>
            </a:r>
          </a:p>
          <a:p>
            <a:r>
              <a:rPr lang="en-US" dirty="0" smtClean="0"/>
              <a:t>It is dynamic in nature and the team interaction and experiences are part of learning.</a:t>
            </a:r>
          </a:p>
          <a:p>
            <a:endParaRPr lang="en-US" dirty="0" smtClean="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381000"/>
          </a:xfrm>
        </p:spPr>
        <p:txBody>
          <a:bodyPr>
            <a:normAutofit fontScale="90000"/>
          </a:bodyPr>
          <a:lstStyle/>
          <a:p>
            <a:r>
              <a:rPr lang="en-US" dirty="0" smtClean="0"/>
              <a:t/>
            </a:r>
            <a:br>
              <a:rPr lang="en-US" dirty="0" smtClean="0"/>
            </a:br>
            <a:r>
              <a:rPr lang="en-US" sz="3600" b="1" dirty="0" smtClean="0">
                <a:solidFill>
                  <a:srgbClr val="FF0000"/>
                </a:solidFill>
              </a:rPr>
              <a:t>Stakeholder Analysis</a:t>
            </a:r>
            <a:r>
              <a:rPr lang="en-US" b="1" dirty="0" smtClean="0">
                <a:solidFill>
                  <a:srgbClr val="FF0000"/>
                </a:solidFill>
              </a:rPr>
              <a:t> </a:t>
            </a:r>
            <a:endParaRPr lang="en-US" dirty="0">
              <a:solidFill>
                <a:srgbClr val="FF0000"/>
              </a:solidFill>
            </a:endParaRPr>
          </a:p>
        </p:txBody>
      </p:sp>
      <p:sp>
        <p:nvSpPr>
          <p:cNvPr id="3" name="Content Placeholder 2"/>
          <p:cNvSpPr>
            <a:spLocks noGrp="1"/>
          </p:cNvSpPr>
          <p:nvPr>
            <p:ph sz="quarter" idx="1"/>
          </p:nvPr>
        </p:nvSpPr>
        <p:spPr>
          <a:xfrm>
            <a:off x="457200" y="457200"/>
            <a:ext cx="7467600" cy="6016752"/>
          </a:xfrm>
        </p:spPr>
        <p:txBody>
          <a:bodyPr>
            <a:normAutofit fontScale="70000" lnSpcReduction="20000"/>
          </a:bodyPr>
          <a:lstStyle/>
          <a:p>
            <a:r>
              <a:rPr lang="en-US" dirty="0" smtClean="0"/>
              <a:t>Define what stakeholders means: </a:t>
            </a:r>
            <a:r>
              <a:rPr lang="en-US" b="1" dirty="0" smtClean="0">
                <a:solidFill>
                  <a:srgbClr val="FF0000"/>
                </a:solidFill>
              </a:rPr>
              <a:t>(individuals, groups, organizations, community groups, </a:t>
            </a:r>
            <a:r>
              <a:rPr lang="en-US" b="1" dirty="0" err="1" smtClean="0">
                <a:solidFill>
                  <a:srgbClr val="FF0000"/>
                </a:solidFill>
              </a:rPr>
              <a:t>gov’t</a:t>
            </a:r>
            <a:r>
              <a:rPr lang="en-US" b="1" dirty="0" smtClean="0">
                <a:solidFill>
                  <a:srgbClr val="FF0000"/>
                </a:solidFill>
              </a:rPr>
              <a:t> institutions, religious institutions, associations, clubs, local organizations,) etc</a:t>
            </a:r>
          </a:p>
          <a:p>
            <a:r>
              <a:rPr lang="en-US" dirty="0" smtClean="0"/>
              <a:t>a systematic way of assessing the role that different stakeholders have to play in your programme or project </a:t>
            </a:r>
            <a:r>
              <a:rPr lang="en-US" b="1" dirty="0" smtClean="0">
                <a:solidFill>
                  <a:srgbClr val="FF0000"/>
                </a:solidFill>
              </a:rPr>
              <a:t>(discuss how the above bodies will impact your project or being impacted negatively or positively by the project)</a:t>
            </a:r>
            <a:endParaRPr lang="en-US" dirty="0" smtClean="0">
              <a:solidFill>
                <a:srgbClr val="FF0000"/>
              </a:solidFill>
            </a:endParaRPr>
          </a:p>
          <a:p>
            <a:r>
              <a:rPr lang="en-US" dirty="0" smtClean="0"/>
              <a:t>Stakeholders may be affected positively or negatively by programme or project activities and this is based on how each of the stakeholders perceives the existing situation</a:t>
            </a:r>
          </a:p>
          <a:p>
            <a:r>
              <a:rPr lang="en-US" dirty="0" smtClean="0"/>
              <a:t>They may either be individuals, groups, communities or institutions  </a:t>
            </a:r>
          </a:p>
          <a:p>
            <a:r>
              <a:rPr lang="en-US" dirty="0" smtClean="0"/>
              <a:t>Understanding all those who would be affected and how they will be affected sets a good base for analyzing the problem that your programme or project seeks to address </a:t>
            </a:r>
          </a:p>
          <a:p>
            <a:r>
              <a:rPr lang="en-US" dirty="0" smtClean="0"/>
              <a:t>This information is important in every aspect of programme or project management.</a:t>
            </a:r>
          </a:p>
          <a:p>
            <a:r>
              <a:rPr lang="en-US" dirty="0" smtClean="0"/>
              <a:t>Important to do a stakeholder analysis in terms of particular projects/ programs rather than implementing organization</a:t>
            </a:r>
          </a:p>
          <a:p>
            <a:r>
              <a:rPr lang="en-US" dirty="0" smtClean="0">
                <a:solidFill>
                  <a:srgbClr val="FF0000"/>
                </a:solidFill>
              </a:rPr>
              <a:t>(example, assess potential stakeholders for the care and support project to OVCs) than assessing the organization implementing the OVC project). </a:t>
            </a:r>
            <a:endParaRPr lang="en-US"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b="1" dirty="0" smtClean="0"/>
              <a:t>Gender and Rights Based Considerations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Programme or project relevance, feasibility and sustainability are likely to be much greater when major stakeholders are consulted during the analysis phase and are actively involved in the planning process. </a:t>
            </a:r>
          </a:p>
          <a:p>
            <a:r>
              <a:rPr lang="en-US" dirty="0" smtClean="0"/>
              <a:t>Right holders deserve to be consulted and involved in any intervention that affects them, either positively or negatively </a:t>
            </a:r>
          </a:p>
          <a:p>
            <a:r>
              <a:rPr lang="en-US" dirty="0" smtClean="0"/>
              <a:t>certain programme or project activities may be impossible to realize if both women and men have not been consulted </a:t>
            </a:r>
          </a:p>
          <a:p>
            <a:r>
              <a:rPr lang="en-US" dirty="0" smtClean="0"/>
              <a:t>It is essential therefore to analyze the potential impact of an intervention on men, women, children, ethnic minorities, the disabled and other social groups and their rights given due consideration before important decisions are taken</a:t>
            </a:r>
            <a:endParaRPr lang="en-US" dirty="0"/>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914400"/>
          </a:xfrm>
        </p:spPr>
        <p:txBody>
          <a:bodyPr>
            <a:normAutofit fontScale="90000"/>
          </a:bodyPr>
          <a:lstStyle/>
          <a:p>
            <a:r>
              <a:rPr lang="en-US" dirty="0" smtClean="0"/>
              <a:t/>
            </a:r>
            <a:br>
              <a:rPr lang="en-US" dirty="0" smtClean="0"/>
            </a:br>
            <a:r>
              <a:rPr lang="en-US" sz="3600" b="1" dirty="0" smtClean="0"/>
              <a:t>Problem Analysis </a:t>
            </a:r>
            <a:endParaRPr lang="en-US" sz="3600" dirty="0"/>
          </a:p>
        </p:txBody>
      </p:sp>
      <p:sp>
        <p:nvSpPr>
          <p:cNvPr id="3" name="Content Placeholder 2"/>
          <p:cNvSpPr>
            <a:spLocks noGrp="1"/>
          </p:cNvSpPr>
          <p:nvPr>
            <p:ph sz="quarter" idx="1"/>
          </p:nvPr>
        </p:nvSpPr>
        <p:spPr>
          <a:xfrm>
            <a:off x="304800" y="381000"/>
            <a:ext cx="8153400" cy="6092952"/>
          </a:xfrm>
        </p:spPr>
        <p:txBody>
          <a:bodyPr>
            <a:normAutofit fontScale="92500" lnSpcReduction="20000"/>
          </a:bodyPr>
          <a:lstStyle/>
          <a:p>
            <a:r>
              <a:rPr lang="en-US" dirty="0" smtClean="0"/>
              <a:t>Assessment of the negative aspects of an existing situation and representing the relationship that exists between causes and effects. It can be done in several ways like: through community group discussions, interviewing of people, participant observation, using semi structured interview guides/data collection instruments and  using a problem tree analysis. For our purpose we will see the problem tree approach in problem analysis.</a:t>
            </a:r>
          </a:p>
          <a:p>
            <a:r>
              <a:rPr lang="en-US" dirty="0" smtClean="0"/>
              <a:t>Best done in a group/participatory workshop involving representatives of all the stakeholder groups </a:t>
            </a:r>
          </a:p>
          <a:p>
            <a:r>
              <a:rPr lang="en-US" dirty="0" smtClean="0"/>
              <a:t>The actual needs of the affected group should first be established, the major or central problem faced by the affected group is identified and then the process follows by identifying the causes to the problem and the effects they produce </a:t>
            </a:r>
          </a:p>
          <a:p>
            <a:r>
              <a:rPr lang="en-US" dirty="0" smtClean="0"/>
              <a:t>Problems do not exist all by themselves; they are always part of a cause-and-effect relationship</a:t>
            </a:r>
          </a:p>
          <a:p>
            <a:r>
              <a:rPr lang="en-US" dirty="0" smtClean="0"/>
              <a:t>If you identify a problem wrongly the solution is most certainly going to be wrong, reason why problems must be expressed in concrete and factual terms and not wrapped up in general and vague language </a:t>
            </a:r>
            <a:endParaRPr lang="en-US" dirty="0"/>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STEPS IN UNDERTAKING A PROBLEM ANALYSIS</a:t>
            </a:r>
            <a:br>
              <a:rPr lang="en-CA" b="1" dirty="0" smtClean="0"/>
            </a:br>
            <a:endParaRPr lang="en-CA" dirty="0"/>
          </a:p>
        </p:txBody>
      </p:sp>
      <p:sp>
        <p:nvSpPr>
          <p:cNvPr id="3" name="Content Placeholder 2"/>
          <p:cNvSpPr>
            <a:spLocks noGrp="1"/>
          </p:cNvSpPr>
          <p:nvPr>
            <p:ph sz="quarter" idx="1"/>
          </p:nvPr>
        </p:nvSpPr>
        <p:spPr/>
        <p:txBody>
          <a:bodyPr>
            <a:normAutofit fontScale="92500" lnSpcReduction="20000"/>
          </a:bodyPr>
          <a:lstStyle/>
          <a:p>
            <a:pPr>
              <a:buNone/>
            </a:pPr>
            <a:r>
              <a:rPr lang="en-CA" dirty="0" smtClean="0"/>
              <a:t>The following simple procedures can be follow to work on the problem analysis:</a:t>
            </a:r>
          </a:p>
          <a:p>
            <a:pPr>
              <a:buNone/>
            </a:pPr>
            <a:r>
              <a:rPr lang="en-CA" dirty="0" smtClean="0"/>
              <a:t>1.  </a:t>
            </a:r>
            <a:r>
              <a:rPr lang="en-CA" b="1" dirty="0" smtClean="0"/>
              <a:t>Formulate problems </a:t>
            </a:r>
          </a:p>
          <a:p>
            <a:r>
              <a:rPr lang="en-CA" dirty="0" smtClean="0"/>
              <a:t>A. Stakeholders brainstorm suggestions to identify a focal problem, that is, to describe what they consider to be the central point of the overall problem. </a:t>
            </a:r>
          </a:p>
          <a:p>
            <a:r>
              <a:rPr lang="en-CA" dirty="0" smtClean="0"/>
              <a:t>B. Each identified problem on written down on a separate card. </a:t>
            </a:r>
          </a:p>
          <a:p>
            <a:r>
              <a:rPr lang="en-CA" dirty="0" smtClean="0"/>
              <a:t>Display them where all participants can see them. </a:t>
            </a:r>
          </a:p>
          <a:p>
            <a:r>
              <a:rPr lang="en-CA" dirty="0" smtClean="0"/>
              <a:t>Try only to identify existing problems, not possible, imagined or future ones. </a:t>
            </a:r>
          </a:p>
          <a:p>
            <a:r>
              <a:rPr lang="en-CA" dirty="0" smtClean="0"/>
              <a:t>What is a problem? A problem is not the absence of a solution but an existing negative state. Crops are infested with pests is a problem. No pesticides are available is not.</a:t>
            </a:r>
            <a:endParaRPr lang="en-CA" dirty="0"/>
          </a:p>
        </p:txBody>
      </p:sp>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sz="quarter" idx="1"/>
          </p:nvPr>
        </p:nvSpPr>
        <p:spPr/>
        <p:txBody>
          <a:bodyPr/>
          <a:lstStyle/>
          <a:p>
            <a:r>
              <a:rPr lang="en-CA" dirty="0" smtClean="0"/>
              <a:t>2. Select one focal problem</a:t>
            </a:r>
          </a:p>
          <a:p>
            <a:r>
              <a:rPr lang="en-CA" dirty="0" smtClean="0"/>
              <a:t>A. The participants should discuss each proposal and try and agree on one focal problem </a:t>
            </a:r>
          </a:p>
          <a:p>
            <a:r>
              <a:rPr lang="en-CA" dirty="0" smtClean="0"/>
              <a:t>What is focal problem? One that involves the interests and problems of the stakeholders present. </a:t>
            </a:r>
          </a:p>
          <a:p>
            <a:r>
              <a:rPr lang="en-CA" dirty="0" smtClean="0"/>
              <a:t>If agreement can not be reached, then: </a:t>
            </a:r>
          </a:p>
          <a:p>
            <a:r>
              <a:rPr lang="en-CA" dirty="0" smtClean="0"/>
              <a:t>- arrange the proposed problems in a problem tree according to the casual relationships between them; </a:t>
            </a:r>
          </a:p>
          <a:p>
            <a:r>
              <a:rPr lang="en-CA" dirty="0" smtClean="0"/>
              <a:t>- try again to agree on the focal problem on the basis of the overview achieved in this way;</a:t>
            </a:r>
            <a:endParaRPr lang="en-CA" dirty="0"/>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 Develop the problem tree</a:t>
            </a:r>
            <a:endParaRPr lang="en-CA" dirty="0"/>
          </a:p>
        </p:txBody>
      </p:sp>
      <p:sp>
        <p:nvSpPr>
          <p:cNvPr id="3" name="Content Placeholder 2"/>
          <p:cNvSpPr>
            <a:spLocks noGrp="1"/>
          </p:cNvSpPr>
          <p:nvPr>
            <p:ph sz="quarter" idx="1"/>
          </p:nvPr>
        </p:nvSpPr>
        <p:spPr/>
        <p:txBody>
          <a:bodyPr/>
          <a:lstStyle/>
          <a:p>
            <a:r>
              <a:rPr lang="en-CA" dirty="0" smtClean="0"/>
              <a:t>A. Identify immediate and direct causes of the focal problem. </a:t>
            </a:r>
          </a:p>
          <a:p>
            <a:r>
              <a:rPr lang="en-CA" dirty="0" smtClean="0"/>
              <a:t>B. Identify immediate and direct effects of the focal problem. </a:t>
            </a:r>
          </a:p>
          <a:p>
            <a:r>
              <a:rPr lang="en-CA" dirty="0" smtClean="0"/>
              <a:t>C. Construct a problem tree showing the cause and effect relationship between the problems. </a:t>
            </a:r>
          </a:p>
          <a:p>
            <a:r>
              <a:rPr lang="en-CA" dirty="0" smtClean="0"/>
              <a:t>D. Review the problem tree, verify its validity and completeness and make any necessary adjustments. </a:t>
            </a:r>
          </a:p>
          <a:p>
            <a:r>
              <a:rPr lang="en-CA" dirty="0" smtClean="0"/>
              <a:t>In developing problem tree, the cards can be moved so that: </a:t>
            </a:r>
          </a:p>
          <a:p>
            <a:endParaRPr lang="en-CA" dirty="0"/>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581400" y="3352800"/>
            <a:ext cx="15240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solidFill>
                  <a:srgbClr val="00B0F0"/>
                </a:solidFill>
              </a:rPr>
              <a:t>Core problem </a:t>
            </a:r>
            <a:endParaRPr lang="en-US" b="1" dirty="0">
              <a:solidFill>
                <a:srgbClr val="00B0F0"/>
              </a:solidFill>
            </a:endParaRPr>
          </a:p>
        </p:txBody>
      </p:sp>
      <p:sp>
        <p:nvSpPr>
          <p:cNvPr id="2" name="Title 1"/>
          <p:cNvSpPr>
            <a:spLocks noGrp="1"/>
          </p:cNvSpPr>
          <p:nvPr>
            <p:ph type="title"/>
          </p:nvPr>
        </p:nvSpPr>
        <p:spPr>
          <a:xfrm>
            <a:off x="457200" y="304800"/>
            <a:ext cx="7467600" cy="9144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How to do a problem analysis</a:t>
            </a:r>
            <a:br>
              <a:rPr lang="en-US" dirty="0" smtClean="0"/>
            </a:br>
            <a:r>
              <a:rPr lang="en-US" dirty="0" smtClean="0"/>
              <a:t> </a:t>
            </a:r>
            <a:endParaRPr lang="en-US" dirty="0"/>
          </a:p>
        </p:txBody>
      </p:sp>
      <p:sp>
        <p:nvSpPr>
          <p:cNvPr id="8" name="Rounded Rectangle 7"/>
          <p:cNvSpPr/>
          <p:nvPr/>
        </p:nvSpPr>
        <p:spPr>
          <a:xfrm>
            <a:off x="3886200" y="4572000"/>
            <a:ext cx="1066800" cy="381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Cause </a:t>
            </a:r>
          </a:p>
        </p:txBody>
      </p:sp>
      <p:sp>
        <p:nvSpPr>
          <p:cNvPr id="10" name="Rounded Rectangle 9"/>
          <p:cNvSpPr/>
          <p:nvPr/>
        </p:nvSpPr>
        <p:spPr>
          <a:xfrm>
            <a:off x="2057400" y="2514600"/>
            <a:ext cx="11430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Effect </a:t>
            </a:r>
          </a:p>
        </p:txBody>
      </p:sp>
      <p:sp>
        <p:nvSpPr>
          <p:cNvPr id="11" name="Rounded Rectangle 10"/>
          <p:cNvSpPr/>
          <p:nvPr/>
        </p:nvSpPr>
        <p:spPr>
          <a:xfrm>
            <a:off x="3657600" y="2514600"/>
            <a:ext cx="10668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Effect </a:t>
            </a:r>
          </a:p>
        </p:txBody>
      </p:sp>
      <p:sp>
        <p:nvSpPr>
          <p:cNvPr id="12" name="Rounded Rectangle 11"/>
          <p:cNvSpPr/>
          <p:nvPr/>
        </p:nvSpPr>
        <p:spPr>
          <a:xfrm>
            <a:off x="5181600" y="2514600"/>
            <a:ext cx="990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Effect </a:t>
            </a:r>
          </a:p>
        </p:txBody>
      </p:sp>
      <p:sp>
        <p:nvSpPr>
          <p:cNvPr id="13" name="Rounded Rectangle 12"/>
          <p:cNvSpPr/>
          <p:nvPr/>
        </p:nvSpPr>
        <p:spPr>
          <a:xfrm>
            <a:off x="6705600" y="2590800"/>
            <a:ext cx="11430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Effect </a:t>
            </a:r>
          </a:p>
        </p:txBody>
      </p:sp>
      <p:sp>
        <p:nvSpPr>
          <p:cNvPr id="15" name="Rounded Rectangle 14"/>
          <p:cNvSpPr/>
          <p:nvPr/>
        </p:nvSpPr>
        <p:spPr>
          <a:xfrm>
            <a:off x="533400" y="4572000"/>
            <a:ext cx="1066800" cy="457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Cause </a:t>
            </a:r>
          </a:p>
        </p:txBody>
      </p:sp>
      <p:sp>
        <p:nvSpPr>
          <p:cNvPr id="16" name="Rounded Rectangle 15"/>
          <p:cNvSpPr/>
          <p:nvPr/>
        </p:nvSpPr>
        <p:spPr>
          <a:xfrm>
            <a:off x="533400" y="2438400"/>
            <a:ext cx="990600"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Effect </a:t>
            </a:r>
          </a:p>
        </p:txBody>
      </p:sp>
      <p:sp>
        <p:nvSpPr>
          <p:cNvPr id="17" name="Rounded Rectangle 16"/>
          <p:cNvSpPr/>
          <p:nvPr/>
        </p:nvSpPr>
        <p:spPr>
          <a:xfrm>
            <a:off x="5334000" y="4572000"/>
            <a:ext cx="1066800" cy="381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Cause </a:t>
            </a:r>
          </a:p>
        </p:txBody>
      </p:sp>
      <p:sp>
        <p:nvSpPr>
          <p:cNvPr id="18" name="Rounded Rectangle 17"/>
          <p:cNvSpPr/>
          <p:nvPr/>
        </p:nvSpPr>
        <p:spPr>
          <a:xfrm>
            <a:off x="6781800" y="4648200"/>
            <a:ext cx="1143000" cy="381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Cause </a:t>
            </a:r>
          </a:p>
        </p:txBody>
      </p:sp>
      <p:sp>
        <p:nvSpPr>
          <p:cNvPr id="19" name="Rounded Rectangle 18"/>
          <p:cNvSpPr/>
          <p:nvPr/>
        </p:nvSpPr>
        <p:spPr>
          <a:xfrm>
            <a:off x="2209800" y="4572000"/>
            <a:ext cx="990600" cy="381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Cause </a:t>
            </a:r>
          </a:p>
        </p:txBody>
      </p:sp>
      <p:sp>
        <p:nvSpPr>
          <p:cNvPr id="20" name="Rounded Rectangle 19"/>
          <p:cNvSpPr/>
          <p:nvPr/>
        </p:nvSpPr>
        <p:spPr>
          <a:xfrm>
            <a:off x="2209800" y="5486400"/>
            <a:ext cx="1143000" cy="533400"/>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b="1" dirty="0" smtClean="0">
                <a:solidFill>
                  <a:srgbClr val="00B0F0"/>
                </a:solidFill>
              </a:rPr>
              <a:t>Root cause </a:t>
            </a:r>
          </a:p>
        </p:txBody>
      </p:sp>
      <p:sp>
        <p:nvSpPr>
          <p:cNvPr id="21" name="Rounded Rectangle 20"/>
          <p:cNvSpPr/>
          <p:nvPr/>
        </p:nvSpPr>
        <p:spPr>
          <a:xfrm>
            <a:off x="5486400" y="5486400"/>
            <a:ext cx="1219200" cy="609600"/>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b="1" dirty="0" smtClean="0">
                <a:solidFill>
                  <a:srgbClr val="00B0F0"/>
                </a:solidFill>
              </a:rPr>
              <a:t>Root cause </a:t>
            </a:r>
          </a:p>
        </p:txBody>
      </p:sp>
      <p:sp>
        <p:nvSpPr>
          <p:cNvPr id="23" name="Rounded Rectangle 22"/>
          <p:cNvSpPr/>
          <p:nvPr/>
        </p:nvSpPr>
        <p:spPr>
          <a:xfrm>
            <a:off x="3048000" y="1600200"/>
            <a:ext cx="2971800" cy="533400"/>
          </a:xfrm>
          <a:prstGeom prst="roundRect">
            <a:avLst/>
          </a:prstGeom>
        </p:spPr>
        <p:style>
          <a:lnRef idx="2">
            <a:schemeClr val="accent2"/>
          </a:lnRef>
          <a:fillRef idx="1002">
            <a:schemeClr val="dk2"/>
          </a:fillRef>
          <a:effectRef idx="0">
            <a:schemeClr val="accent2"/>
          </a:effectRef>
          <a:fontRef idx="minor">
            <a:schemeClr val="dk1"/>
          </a:fontRef>
        </p:style>
        <p:txBody>
          <a:bodyPr rtlCol="0" anchor="ctr"/>
          <a:lstStyle/>
          <a:p>
            <a:pPr algn="ctr"/>
            <a:r>
              <a:rPr lang="en-US" b="1" dirty="0" smtClean="0">
                <a:solidFill>
                  <a:srgbClr val="E72E09"/>
                </a:solidFill>
              </a:rPr>
              <a:t>The Problem Tree  </a:t>
            </a:r>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Tree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3600" dirty="0" smtClean="0"/>
              <a:t>When the process is completed, the diagram will take the structure of a tree</a:t>
            </a:r>
          </a:p>
          <a:p>
            <a:r>
              <a:rPr lang="en-US" sz="3600" dirty="0" smtClean="0"/>
              <a:t>Problem Tree represents a comprehensive picture of the existing negative situation, with the causes representing the roots, the core problem representing the trunk and the effects representing the branches of the tree</a:t>
            </a:r>
          </a:p>
          <a:p>
            <a:pPr>
              <a:buNone/>
            </a:pPr>
            <a:endParaRPr lang="en-US" dirty="0" smtClean="0"/>
          </a:p>
          <a:p>
            <a:pPr>
              <a:buNone/>
            </a:pPr>
            <a:endParaRPr lang="en-US" dirty="0"/>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Problem Analysis </a:t>
            </a:r>
            <a:endParaRPr lang="en-US" dirty="0"/>
          </a:p>
        </p:txBody>
      </p:sp>
      <p:sp>
        <p:nvSpPr>
          <p:cNvPr id="3" name="Content Placeholder 2"/>
          <p:cNvSpPr>
            <a:spLocks noGrp="1"/>
          </p:cNvSpPr>
          <p:nvPr>
            <p:ph sz="quarter" idx="1"/>
          </p:nvPr>
        </p:nvSpPr>
        <p:spPr/>
        <p:txBody>
          <a:bodyPr>
            <a:normAutofit/>
          </a:bodyPr>
          <a:lstStyle/>
          <a:p>
            <a:r>
              <a:rPr lang="en-US" dirty="0" smtClean="0"/>
              <a:t>Problem analysis is particularly important: </a:t>
            </a:r>
          </a:p>
          <a:p>
            <a:pPr lvl="1"/>
            <a:r>
              <a:rPr lang="en-US" dirty="0" smtClean="0"/>
              <a:t>In helping to analyze a given situation </a:t>
            </a:r>
          </a:p>
          <a:p>
            <a:pPr lvl="1"/>
            <a:r>
              <a:rPr lang="en-US" dirty="0" smtClean="0"/>
              <a:t>In identifying key issues to focus on </a:t>
            </a:r>
          </a:p>
          <a:p>
            <a:pPr lvl="1"/>
            <a:r>
              <a:rPr lang="en-US" dirty="0" smtClean="0"/>
              <a:t>In clarifying the causes and effects of a problem </a:t>
            </a:r>
          </a:p>
          <a:p>
            <a:pPr lvl="1"/>
            <a:r>
              <a:rPr lang="en-US" dirty="0" smtClean="0"/>
              <a:t>In setting </a:t>
            </a:r>
            <a:r>
              <a:rPr lang="en-US" dirty="0" err="1" smtClean="0"/>
              <a:t>programme</a:t>
            </a:r>
            <a:r>
              <a:rPr lang="en-US" dirty="0" smtClean="0"/>
              <a:t>/project objectives through participation of all stakeholders </a:t>
            </a:r>
          </a:p>
          <a:p>
            <a:r>
              <a:rPr lang="en-US" dirty="0" smtClean="0"/>
              <a:t>Discussing the problem itself is important and can lead to greater understanding of the issue surrounding it </a:t>
            </a:r>
          </a:p>
          <a:p>
            <a:pPr>
              <a:buNone/>
            </a:pPr>
            <a:r>
              <a:rPr lang="en-US" dirty="0" smtClean="0"/>
              <a:t> </a:t>
            </a:r>
            <a:endParaRPr lang="en-US" dirty="0"/>
          </a:p>
        </p:txBody>
      </p:sp>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CA" dirty="0" smtClean="0"/>
              <a:t>Assignments</a:t>
            </a:r>
            <a:endParaRPr lang="en-CA" dirty="0"/>
          </a:p>
        </p:txBody>
      </p:sp>
      <p:sp>
        <p:nvSpPr>
          <p:cNvPr id="3" name="Content Placeholder 2"/>
          <p:cNvSpPr>
            <a:spLocks noGrp="1"/>
          </p:cNvSpPr>
          <p:nvPr>
            <p:ph sz="quarter" idx="1"/>
          </p:nvPr>
        </p:nvSpPr>
        <p:spPr/>
        <p:txBody>
          <a:bodyPr/>
          <a:lstStyle/>
          <a:p>
            <a:r>
              <a:rPr lang="en-CA" dirty="0" smtClean="0"/>
              <a:t>try to consider any social or development problem that needs social work intervention.</a:t>
            </a:r>
          </a:p>
          <a:p>
            <a:r>
              <a:rPr lang="en-CA" dirty="0" smtClean="0"/>
              <a:t>1. Analyze the problem using a problem tree approach. </a:t>
            </a:r>
          </a:p>
          <a:p>
            <a:r>
              <a:rPr lang="en-CA" dirty="0" smtClean="0"/>
              <a:t>Please present a problem tree which may require addressing the effects of the problem than the causes.</a:t>
            </a:r>
          </a:p>
          <a:p>
            <a:r>
              <a:rPr lang="en-CA" dirty="0" smtClean="0"/>
              <a:t>Please present a problem tree which may require to better address the causes than the effects.</a:t>
            </a:r>
          </a:p>
          <a:p>
            <a:r>
              <a:rPr lang="en-CA" dirty="0" smtClean="0"/>
              <a:t>Identify a situation where it might be better to address the cause and effects of the problem.</a:t>
            </a:r>
            <a:endParaRPr lang="en-CA"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Distinctions between program and projects</a:t>
            </a:r>
            <a:endParaRPr lang="en-CA" dirty="0"/>
          </a:p>
        </p:txBody>
      </p:sp>
      <p:sp>
        <p:nvSpPr>
          <p:cNvPr id="3" name="Content Placeholder 2"/>
          <p:cNvSpPr>
            <a:spLocks noGrp="1"/>
          </p:cNvSpPr>
          <p:nvPr>
            <p:ph sz="quarter" idx="1"/>
          </p:nvPr>
        </p:nvSpPr>
        <p:spPr/>
        <p:txBody>
          <a:bodyPr/>
          <a:lstStyle/>
          <a:p>
            <a:r>
              <a:rPr lang="en-CA" dirty="0" smtClean="0"/>
              <a:t>Program                                   projects</a:t>
            </a:r>
          </a:p>
          <a:p>
            <a:pPr>
              <a:buNone/>
            </a:pPr>
            <a:r>
              <a:rPr lang="en-CA" dirty="0" smtClean="0"/>
              <a:t>                   </a:t>
            </a:r>
          </a:p>
          <a:p>
            <a:r>
              <a:rPr lang="en-CA" dirty="0" smtClean="0"/>
              <a:t>= Scope –wide, diverse  =      Narrower or limited</a:t>
            </a:r>
          </a:p>
          <a:p>
            <a:r>
              <a:rPr lang="en-CA" dirty="0" smtClean="0"/>
              <a:t>Location- diffused, wide   =     Specific</a:t>
            </a:r>
          </a:p>
          <a:p>
            <a:r>
              <a:rPr lang="en-CA" dirty="0" smtClean="0"/>
              <a:t>Life time- Non-time bound =    Time bounded</a:t>
            </a:r>
          </a:p>
          <a:p>
            <a:r>
              <a:rPr lang="en-CA" dirty="0" smtClean="0"/>
              <a:t>Beneficiaries-Not specific   =  Specific</a:t>
            </a:r>
          </a:p>
          <a:p>
            <a:r>
              <a:rPr lang="en-CA" dirty="0" smtClean="0"/>
              <a:t>Resources- Larger budget   = limited budget</a:t>
            </a:r>
          </a:p>
          <a:p>
            <a:endParaRPr lang="en-CA" dirty="0"/>
          </a:p>
        </p:txBody>
      </p:sp>
    </p:spTree>
  </p:cSld>
  <p:clrMapOvr>
    <a:masterClrMapping/>
  </p:clrMapOvr>
  <p:transition>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Analysis of Objectives </a:t>
            </a:r>
            <a:endParaRPr lang="en-US" dirty="0"/>
          </a:p>
        </p:txBody>
      </p:sp>
      <p:sp>
        <p:nvSpPr>
          <p:cNvPr id="3" name="Content Placeholder 2"/>
          <p:cNvSpPr>
            <a:spLocks noGrp="1"/>
          </p:cNvSpPr>
          <p:nvPr>
            <p:ph sz="quarter" idx="1"/>
          </p:nvPr>
        </p:nvSpPr>
        <p:spPr/>
        <p:txBody>
          <a:bodyPr>
            <a:normAutofit/>
          </a:bodyPr>
          <a:lstStyle/>
          <a:p>
            <a:r>
              <a:rPr lang="en-US" dirty="0" smtClean="0"/>
              <a:t>An assessment and projection of the positive aspects of a desired future situation</a:t>
            </a:r>
          </a:p>
          <a:p>
            <a:r>
              <a:rPr lang="en-US" dirty="0" smtClean="0"/>
              <a:t>It looks at the possible options to solve the identified problem. </a:t>
            </a:r>
          </a:p>
          <a:p>
            <a:r>
              <a:rPr lang="en-US" dirty="0" smtClean="0"/>
              <a:t>The assessment involves converting the problems (causes and effects) into objectives that the intervention will seek to achieve and establishing the relationship that exists between the means (methods) and the ends (results) </a:t>
            </a:r>
          </a:p>
          <a:p>
            <a:r>
              <a:rPr lang="en-US" dirty="0" smtClean="0"/>
              <a:t>Objectives clearly express what the programme or project is trying to achieve so that activities can be designed to meet them  </a:t>
            </a:r>
            <a:endParaRPr lang="en-US" dirty="0"/>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Analysis of Objectives…</a:t>
            </a:r>
            <a:endParaRPr lang="en-US" dirty="0"/>
          </a:p>
        </p:txBody>
      </p:sp>
      <p:sp>
        <p:nvSpPr>
          <p:cNvPr id="3" name="Content Placeholder 2"/>
          <p:cNvSpPr>
            <a:spLocks noGrp="1"/>
          </p:cNvSpPr>
          <p:nvPr>
            <p:ph sz="quarter" idx="1"/>
          </p:nvPr>
        </p:nvSpPr>
        <p:spPr/>
        <p:txBody>
          <a:bodyPr/>
          <a:lstStyle/>
          <a:p>
            <a:r>
              <a:rPr lang="en-US" dirty="0" smtClean="0"/>
              <a:t>If objectives are clear, everyone has the same idea why they are engaged in specific activities and progress related to achieving the objectives can be measured. </a:t>
            </a:r>
          </a:p>
          <a:p>
            <a:r>
              <a:rPr lang="en-US" dirty="0" smtClean="0"/>
              <a:t>As things change and develop, it may become necessary to alter the objectives on the basis of lessons learnt or changes that occur during implementation </a:t>
            </a:r>
            <a:endParaRPr lang="en-US" dirty="0"/>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How to do Objectives Analysis </a:t>
            </a:r>
            <a:endParaRPr lang="en-US" dirty="0"/>
          </a:p>
        </p:txBody>
      </p:sp>
      <p:sp>
        <p:nvSpPr>
          <p:cNvPr id="3" name="Content Placeholder 2"/>
          <p:cNvSpPr>
            <a:spLocks noGrp="1"/>
          </p:cNvSpPr>
          <p:nvPr>
            <p:ph sz="quarter" idx="1"/>
          </p:nvPr>
        </p:nvSpPr>
        <p:spPr/>
        <p:txBody>
          <a:bodyPr>
            <a:normAutofit/>
          </a:bodyPr>
          <a:lstStyle/>
          <a:p>
            <a:r>
              <a:rPr lang="en-US" dirty="0" smtClean="0"/>
              <a:t>The procedure for doing objectives analysis is much simpler once the problem analysis has been done and the problem tree formulated </a:t>
            </a:r>
          </a:p>
          <a:p>
            <a:r>
              <a:rPr lang="en-US" dirty="0" smtClean="0"/>
              <a:t>Objectives tree looks a direct positive reflection of the problem tree</a:t>
            </a:r>
          </a:p>
          <a:p>
            <a:r>
              <a:rPr lang="en-US" dirty="0" smtClean="0"/>
              <a:t>The analysis of objectives should be carried out in the same workshop and with the same participants that did the problem tree  </a:t>
            </a:r>
            <a:endParaRPr lang="en-US" dirty="0"/>
          </a:p>
        </p:txBody>
      </p:sp>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3581400" y="3352800"/>
            <a:ext cx="1524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smtClean="0">
                <a:solidFill>
                  <a:srgbClr val="00B0F0"/>
                </a:solidFill>
              </a:rPr>
              <a:t>Changed Situation  </a:t>
            </a:r>
            <a:endParaRPr lang="en-US" b="1" dirty="0">
              <a:solidFill>
                <a:srgbClr val="00B0F0"/>
              </a:solidFill>
            </a:endParaRPr>
          </a:p>
        </p:txBody>
      </p:sp>
      <p:sp>
        <p:nvSpPr>
          <p:cNvPr id="2" name="Title 1"/>
          <p:cNvSpPr>
            <a:spLocks noGrp="1"/>
          </p:cNvSpPr>
          <p:nvPr>
            <p:ph type="title"/>
          </p:nvPr>
        </p:nvSpPr>
        <p:spPr>
          <a:xfrm>
            <a:off x="457200" y="274638"/>
            <a:ext cx="8229600" cy="1020762"/>
          </a:xfrm>
        </p:spPr>
        <p:txBody>
          <a:bodyPr/>
          <a:lstStyle/>
          <a:p>
            <a:r>
              <a:rPr lang="en-US" dirty="0" smtClean="0"/>
              <a:t>Objective Tree</a:t>
            </a:r>
            <a:endParaRPr lang="en-US" dirty="0"/>
          </a:p>
        </p:txBody>
      </p:sp>
      <p:sp>
        <p:nvSpPr>
          <p:cNvPr id="8" name="Rounded Rectangle 7"/>
          <p:cNvSpPr/>
          <p:nvPr/>
        </p:nvSpPr>
        <p:spPr>
          <a:xfrm>
            <a:off x="3886200" y="4419600"/>
            <a:ext cx="10668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Skills  </a:t>
            </a:r>
          </a:p>
        </p:txBody>
      </p:sp>
      <p:sp>
        <p:nvSpPr>
          <p:cNvPr id="10" name="Rounded Rectangle 9"/>
          <p:cNvSpPr/>
          <p:nvPr/>
        </p:nvSpPr>
        <p:spPr>
          <a:xfrm>
            <a:off x="2133600" y="2286000"/>
            <a:ext cx="12192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Positive Effect </a:t>
            </a:r>
          </a:p>
        </p:txBody>
      </p:sp>
      <p:sp>
        <p:nvSpPr>
          <p:cNvPr id="11" name="Rounded Rectangle 10"/>
          <p:cNvSpPr/>
          <p:nvPr/>
        </p:nvSpPr>
        <p:spPr>
          <a:xfrm>
            <a:off x="3657600" y="2286000"/>
            <a:ext cx="1066800" cy="609600"/>
          </a:xfrm>
          <a:prstGeom prst="roundRect">
            <a:avLst>
              <a:gd name="adj" fmla="val 3125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rgbClr val="00B0F0"/>
              </a:solidFill>
            </a:endParaRPr>
          </a:p>
          <a:p>
            <a:pPr algn="ctr"/>
            <a:r>
              <a:rPr lang="en-US" b="1" dirty="0" smtClean="0">
                <a:solidFill>
                  <a:srgbClr val="00B0F0"/>
                </a:solidFill>
              </a:rPr>
              <a:t>Positive Effect </a:t>
            </a:r>
          </a:p>
          <a:p>
            <a:pPr algn="ctr"/>
            <a:r>
              <a:rPr lang="en-US" b="1" dirty="0" smtClean="0">
                <a:solidFill>
                  <a:srgbClr val="00B0F0"/>
                </a:solidFill>
              </a:rPr>
              <a:t> </a:t>
            </a:r>
          </a:p>
        </p:txBody>
      </p:sp>
      <p:sp>
        <p:nvSpPr>
          <p:cNvPr id="12" name="Rounded Rectangle 11"/>
          <p:cNvSpPr/>
          <p:nvPr/>
        </p:nvSpPr>
        <p:spPr>
          <a:xfrm>
            <a:off x="5181600" y="2286000"/>
            <a:ext cx="11430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rgbClr val="00B0F0"/>
              </a:solidFill>
            </a:endParaRPr>
          </a:p>
          <a:p>
            <a:pPr algn="ctr"/>
            <a:r>
              <a:rPr lang="en-US" b="1" dirty="0" smtClean="0">
                <a:solidFill>
                  <a:srgbClr val="00B0F0"/>
                </a:solidFill>
              </a:rPr>
              <a:t>Positive Effect </a:t>
            </a:r>
          </a:p>
          <a:p>
            <a:pPr algn="ctr"/>
            <a:r>
              <a:rPr lang="en-US" b="1" dirty="0" smtClean="0">
                <a:solidFill>
                  <a:srgbClr val="00B0F0"/>
                </a:solidFill>
              </a:rPr>
              <a:t> </a:t>
            </a:r>
          </a:p>
        </p:txBody>
      </p:sp>
      <p:sp>
        <p:nvSpPr>
          <p:cNvPr id="13" name="Rounded Rectangle 12"/>
          <p:cNvSpPr/>
          <p:nvPr/>
        </p:nvSpPr>
        <p:spPr>
          <a:xfrm>
            <a:off x="6858000" y="2286000"/>
            <a:ext cx="10668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Positive Effect </a:t>
            </a:r>
          </a:p>
        </p:txBody>
      </p:sp>
      <p:sp>
        <p:nvSpPr>
          <p:cNvPr id="15" name="Rounded Rectangle 14"/>
          <p:cNvSpPr/>
          <p:nvPr/>
        </p:nvSpPr>
        <p:spPr>
          <a:xfrm>
            <a:off x="533400" y="4343400"/>
            <a:ext cx="990600" cy="685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System    </a:t>
            </a:r>
          </a:p>
        </p:txBody>
      </p:sp>
      <p:sp>
        <p:nvSpPr>
          <p:cNvPr id="16" name="Rounded Rectangle 15"/>
          <p:cNvSpPr/>
          <p:nvPr/>
        </p:nvSpPr>
        <p:spPr>
          <a:xfrm>
            <a:off x="533400" y="2209800"/>
            <a:ext cx="9906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solidFill>
                  <a:srgbClr val="00B0F0"/>
                </a:solidFill>
              </a:rPr>
              <a:t>Positive effect   </a:t>
            </a:r>
          </a:p>
        </p:txBody>
      </p:sp>
      <p:sp>
        <p:nvSpPr>
          <p:cNvPr id="17" name="Rounded Rectangle 16"/>
          <p:cNvSpPr/>
          <p:nvPr/>
        </p:nvSpPr>
        <p:spPr>
          <a:xfrm>
            <a:off x="5181600" y="4419600"/>
            <a:ext cx="12954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Best Practices   </a:t>
            </a:r>
          </a:p>
        </p:txBody>
      </p:sp>
      <p:sp>
        <p:nvSpPr>
          <p:cNvPr id="18" name="Rounded Rectangle 17"/>
          <p:cNvSpPr/>
          <p:nvPr/>
        </p:nvSpPr>
        <p:spPr>
          <a:xfrm>
            <a:off x="6934200" y="4419600"/>
            <a:ext cx="9906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Lessons  </a:t>
            </a:r>
          </a:p>
        </p:txBody>
      </p:sp>
      <p:sp>
        <p:nvSpPr>
          <p:cNvPr id="19" name="Rounded Rectangle 18"/>
          <p:cNvSpPr/>
          <p:nvPr/>
        </p:nvSpPr>
        <p:spPr>
          <a:xfrm>
            <a:off x="2209800" y="4419600"/>
            <a:ext cx="11430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solidFill>
                  <a:srgbClr val="00B0F0"/>
                </a:solidFill>
              </a:rPr>
              <a:t> Manuals   </a:t>
            </a:r>
          </a:p>
        </p:txBody>
      </p:sp>
      <p:sp>
        <p:nvSpPr>
          <p:cNvPr id="20" name="Rounded Rectangle 19"/>
          <p:cNvSpPr/>
          <p:nvPr/>
        </p:nvSpPr>
        <p:spPr>
          <a:xfrm>
            <a:off x="1600200" y="5410200"/>
            <a:ext cx="1752600" cy="609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solidFill>
                  <a:srgbClr val="00B0F0"/>
                </a:solidFill>
              </a:rPr>
              <a:t>Major Action </a:t>
            </a:r>
          </a:p>
        </p:txBody>
      </p:sp>
      <p:sp>
        <p:nvSpPr>
          <p:cNvPr id="21" name="Rounded Rectangle 20"/>
          <p:cNvSpPr/>
          <p:nvPr/>
        </p:nvSpPr>
        <p:spPr>
          <a:xfrm>
            <a:off x="5486400" y="5486400"/>
            <a:ext cx="1676400" cy="609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solidFill>
                  <a:srgbClr val="00B0F0"/>
                </a:solidFill>
              </a:rPr>
              <a:t>Major Action </a:t>
            </a:r>
          </a:p>
        </p:txBody>
      </p:sp>
      <p:sp>
        <p:nvSpPr>
          <p:cNvPr id="23" name="Rounded Rectangle 22"/>
          <p:cNvSpPr/>
          <p:nvPr/>
        </p:nvSpPr>
        <p:spPr>
          <a:xfrm>
            <a:off x="3048000" y="1447800"/>
            <a:ext cx="2971800" cy="5334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b="1" dirty="0" smtClean="0">
                <a:solidFill>
                  <a:srgbClr val="E72E09"/>
                </a:solidFill>
              </a:rPr>
              <a:t>The Objective Tree  </a:t>
            </a:r>
          </a:p>
        </p:txBody>
      </p:sp>
      <p:sp>
        <p:nvSpPr>
          <p:cNvPr id="22" name="Rounded Rectangle 21"/>
          <p:cNvSpPr/>
          <p:nvPr/>
        </p:nvSpPr>
        <p:spPr>
          <a:xfrm>
            <a:off x="7467600" y="5181600"/>
            <a:ext cx="9906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smtClean="0">
                <a:solidFill>
                  <a:srgbClr val="00B0F0"/>
                </a:solidFill>
              </a:rPr>
              <a:t>Means  </a:t>
            </a:r>
          </a:p>
        </p:txBody>
      </p:sp>
      <p:sp>
        <p:nvSpPr>
          <p:cNvPr id="24" name="Rounded Rectangle 23"/>
          <p:cNvSpPr/>
          <p:nvPr/>
        </p:nvSpPr>
        <p:spPr>
          <a:xfrm>
            <a:off x="7467600" y="3352800"/>
            <a:ext cx="990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B0F0"/>
                </a:solidFill>
              </a:rPr>
              <a:t>End </a:t>
            </a:r>
          </a:p>
        </p:txBody>
      </p:sp>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Strategies Analysis </a:t>
            </a:r>
            <a:endParaRPr lang="en-US" dirty="0"/>
          </a:p>
        </p:txBody>
      </p:sp>
      <p:sp>
        <p:nvSpPr>
          <p:cNvPr id="3" name="Content Placeholder 2"/>
          <p:cNvSpPr>
            <a:spLocks noGrp="1"/>
          </p:cNvSpPr>
          <p:nvPr>
            <p:ph sz="quarter" idx="1"/>
          </p:nvPr>
        </p:nvSpPr>
        <p:spPr/>
        <p:txBody>
          <a:bodyPr/>
          <a:lstStyle/>
          <a:p>
            <a:r>
              <a:rPr lang="en-US" dirty="0" smtClean="0"/>
              <a:t>Strategy analysis involves deciding on appropriate strategies for achieving objectives </a:t>
            </a:r>
          </a:p>
          <a:p>
            <a:pPr lvl="1"/>
            <a:r>
              <a:rPr lang="en-US" dirty="0" smtClean="0"/>
              <a:t>which of the objectives need to be tackled and which ones need to be left out. </a:t>
            </a:r>
          </a:p>
          <a:p>
            <a:r>
              <a:rPr lang="en-US" dirty="0" smtClean="0"/>
              <a:t>It involves deciding on the </a:t>
            </a:r>
            <a:r>
              <a:rPr lang="en-US" dirty="0" err="1" smtClean="0"/>
              <a:t>programme</a:t>
            </a:r>
            <a:r>
              <a:rPr lang="en-US" dirty="0" smtClean="0"/>
              <a:t>/project purpose, the goal and feasibility of each intervention. </a:t>
            </a:r>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How to Choose the Strategy Options </a:t>
            </a:r>
            <a:endParaRPr lang="en-US" dirty="0"/>
          </a:p>
        </p:txBody>
      </p:sp>
      <p:sp>
        <p:nvSpPr>
          <p:cNvPr id="3" name="Content Placeholder 2"/>
          <p:cNvSpPr>
            <a:spLocks noGrp="1"/>
          </p:cNvSpPr>
          <p:nvPr>
            <p:ph sz="quarter" idx="1"/>
          </p:nvPr>
        </p:nvSpPr>
        <p:spPr/>
        <p:txBody>
          <a:bodyPr>
            <a:normAutofit/>
          </a:bodyPr>
          <a:lstStyle/>
          <a:p>
            <a:r>
              <a:rPr lang="en-US" dirty="0" smtClean="0"/>
              <a:t>From the objectives tree identify those objectives that are not desirable or feasible. </a:t>
            </a:r>
          </a:p>
          <a:p>
            <a:r>
              <a:rPr lang="en-US" dirty="0" smtClean="0"/>
              <a:t>Objectives of the same kind should be clustered into possible strategies. Agreements should be obtained that the selected strategies are all relevant to solving the core problem. </a:t>
            </a:r>
          </a:p>
          <a:p>
            <a:r>
              <a:rPr lang="en-US" dirty="0" smtClean="0"/>
              <a:t>Arrange strategies as to produce a hierarchy of outputs, purpose and outcomes </a:t>
            </a:r>
          </a:p>
          <a:p>
            <a:endParaRPr lang="en-US" dirty="0"/>
          </a:p>
        </p:txBody>
      </p:sp>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Considerations when doing strategy analysis  </a:t>
            </a:r>
            <a:endParaRPr lang="en-US" sz="3200" dirty="0"/>
          </a:p>
        </p:txBody>
      </p:sp>
      <p:sp>
        <p:nvSpPr>
          <p:cNvPr id="3" name="Content Placeholder 2"/>
          <p:cNvSpPr>
            <a:spLocks noGrp="1"/>
          </p:cNvSpPr>
          <p:nvPr>
            <p:ph sz="quarter" idx="1"/>
          </p:nvPr>
        </p:nvSpPr>
        <p:spPr/>
        <p:txBody>
          <a:bodyPr>
            <a:normAutofit lnSpcReduction="10000"/>
          </a:bodyPr>
          <a:lstStyle/>
          <a:p>
            <a:r>
              <a:rPr lang="en-US" dirty="0" smtClean="0"/>
              <a:t>What combination of activities or interventions is likely to improve or change the existing situation and ensure sustainability? </a:t>
            </a:r>
          </a:p>
          <a:p>
            <a:r>
              <a:rPr lang="en-US" dirty="0" smtClean="0"/>
              <a:t>Which options best encourage and promote local ownership? </a:t>
            </a:r>
          </a:p>
          <a:p>
            <a:r>
              <a:rPr lang="en-US" dirty="0" smtClean="0"/>
              <a:t>Which are the most cost effective options? </a:t>
            </a:r>
          </a:p>
          <a:p>
            <a:r>
              <a:rPr lang="en-US" dirty="0" smtClean="0"/>
              <a:t>What are the resources or funding potentials available </a:t>
            </a:r>
          </a:p>
          <a:p>
            <a:r>
              <a:rPr lang="en-US" dirty="0" smtClean="0"/>
              <a:t>What other interventions are being carried out </a:t>
            </a:r>
          </a:p>
          <a:p>
            <a:r>
              <a:rPr lang="en-US" dirty="0" smtClean="0"/>
              <a:t>Once identified, the selected strategies can then be transferred into the first column of the </a:t>
            </a:r>
            <a:r>
              <a:rPr lang="en-US" dirty="0" err="1" smtClean="0"/>
              <a:t>logframe</a:t>
            </a:r>
            <a:r>
              <a:rPr lang="en-US" dirty="0" smtClean="0"/>
              <a:t> to make up the beginning of the construction of the </a:t>
            </a:r>
            <a:r>
              <a:rPr lang="en-US" dirty="0" err="1" smtClean="0"/>
              <a:t>logframe</a:t>
            </a:r>
            <a:r>
              <a:rPr lang="en-US" dirty="0" smtClean="0"/>
              <a:t> matrix </a:t>
            </a:r>
            <a:endParaRPr lang="en-US" dirty="0"/>
          </a:p>
        </p:txBody>
      </p:sp>
    </p:spTree>
  </p:cSld>
  <p:clrMapOvr>
    <a:masterClrMapping/>
  </p:clrMapOvr>
  <p:transition>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The </a:t>
            </a:r>
            <a:r>
              <a:rPr lang="en-US" b="1" dirty="0" err="1" smtClean="0"/>
              <a:t>Logframe</a:t>
            </a:r>
            <a:r>
              <a:rPr lang="en-US" b="1" dirty="0" smtClean="0"/>
              <a:t> Approach 	</a:t>
            </a:r>
            <a:br>
              <a:rPr lang="en-US" b="1" dirty="0" smtClean="0"/>
            </a:br>
            <a:endParaRPr lang="en-US" dirty="0"/>
          </a:p>
        </p:txBody>
      </p:sp>
      <p:sp>
        <p:nvSpPr>
          <p:cNvPr id="4" name="Content Placeholder 3"/>
          <p:cNvSpPr>
            <a:spLocks noGrp="1"/>
          </p:cNvSpPr>
          <p:nvPr>
            <p:ph sz="quarter" idx="2"/>
          </p:nvPr>
        </p:nvSpPr>
        <p:spPr/>
        <p:style>
          <a:lnRef idx="1">
            <a:schemeClr val="accent4"/>
          </a:lnRef>
          <a:fillRef idx="2">
            <a:schemeClr val="accent4"/>
          </a:fillRef>
          <a:effectRef idx="1">
            <a:schemeClr val="accent4"/>
          </a:effectRef>
          <a:fontRef idx="minor">
            <a:schemeClr val="dk1"/>
          </a:fontRef>
        </p:style>
        <p:txBody>
          <a:bodyPr>
            <a:noAutofit/>
          </a:bodyPr>
          <a:lstStyle/>
          <a:p>
            <a:pPr>
              <a:lnSpc>
                <a:spcPct val="80000"/>
              </a:lnSpc>
            </a:pPr>
            <a:r>
              <a:rPr lang="en-US" sz="1700" b="1" dirty="0" smtClean="0"/>
              <a:t>Stakeholder Analysis</a:t>
            </a:r>
            <a:r>
              <a:rPr lang="en-US" sz="1700" dirty="0" smtClean="0"/>
              <a:t>: Identify stakeholders, their interest &amp; priorities, how they are consulted &amp; their participation in the programme or project </a:t>
            </a:r>
          </a:p>
          <a:p>
            <a:pPr>
              <a:lnSpc>
                <a:spcPct val="80000"/>
              </a:lnSpc>
            </a:pPr>
            <a:r>
              <a:rPr lang="en-US" sz="1700" b="1" dirty="0" smtClean="0"/>
              <a:t>Problem Analysis</a:t>
            </a:r>
            <a:r>
              <a:rPr lang="en-US" sz="1700" dirty="0" smtClean="0"/>
              <a:t>: Identify key problems, constraints and opportunities &amp; determine the relationship between causes &amp; effects </a:t>
            </a:r>
          </a:p>
          <a:p>
            <a:pPr>
              <a:lnSpc>
                <a:spcPct val="80000"/>
              </a:lnSpc>
            </a:pPr>
            <a:r>
              <a:rPr lang="en-US" sz="1700" b="1" dirty="0" smtClean="0"/>
              <a:t>Objectives Analysis: </a:t>
            </a:r>
            <a:r>
              <a:rPr lang="en-US" sz="1700" dirty="0" smtClean="0"/>
              <a:t>Transforming problems identified into objectives to be achieved and determining the relationship between the means (methods) &amp; the ends (results </a:t>
            </a:r>
          </a:p>
          <a:p>
            <a:pPr>
              <a:lnSpc>
                <a:spcPct val="80000"/>
              </a:lnSpc>
            </a:pPr>
            <a:r>
              <a:rPr lang="en-US" sz="1700" b="1" dirty="0" smtClean="0"/>
              <a:t>Strategies Analysis: </a:t>
            </a:r>
            <a:r>
              <a:rPr lang="en-US" sz="1700" dirty="0" smtClean="0"/>
              <a:t>Map out different strategies to achieve objectives and determine overall goals and </a:t>
            </a:r>
            <a:r>
              <a:rPr lang="en-US" sz="1700" dirty="0" err="1" smtClean="0"/>
              <a:t>programme</a:t>
            </a:r>
            <a:r>
              <a:rPr lang="en-US" sz="1700" dirty="0" smtClean="0"/>
              <a:t>/project purpose </a:t>
            </a:r>
          </a:p>
        </p:txBody>
      </p:sp>
      <p:sp>
        <p:nvSpPr>
          <p:cNvPr id="6" name="Content Placeholder 5"/>
          <p:cNvSpPr>
            <a:spLocks noGrp="1"/>
          </p:cNvSpPr>
          <p:nvPr>
            <p:ph sz="quarter" idx="4"/>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US" b="1" dirty="0" smtClean="0"/>
              <a:t>Intervention Logic</a:t>
            </a:r>
            <a:r>
              <a:rPr lang="en-US" dirty="0" smtClean="0"/>
              <a:t>: Identify &amp; define programme or project elements, test the internal logic &amp; formulate objectives in measurable terms </a:t>
            </a:r>
          </a:p>
          <a:p>
            <a:r>
              <a:rPr lang="en-US" b="1" dirty="0" smtClean="0"/>
              <a:t>Activity Planning: </a:t>
            </a:r>
            <a:r>
              <a:rPr lang="en-US" dirty="0" smtClean="0"/>
              <a:t>Decide on what activities need to be done &amp; their sequence &amp; dependency of one to the other, set time frames &amp; milestones &amp; assign responsibilities </a:t>
            </a:r>
          </a:p>
          <a:p>
            <a:r>
              <a:rPr lang="en-US" b="1" dirty="0" smtClean="0"/>
              <a:t>Resource Allocation: </a:t>
            </a:r>
            <a:r>
              <a:rPr lang="en-US" dirty="0" smtClean="0"/>
              <a:t>Matching activity plans with input schedules &amp; developing a budget. </a:t>
            </a:r>
          </a:p>
          <a:p>
            <a:r>
              <a:rPr lang="en-US" b="1" dirty="0" smtClean="0"/>
              <a:t>Monitoring &amp; Evaluation: </a:t>
            </a:r>
            <a:r>
              <a:rPr lang="en-US" dirty="0" smtClean="0"/>
              <a:t>Define indicators for measuring progress, means of verification &amp; decide on frequency of M&amp;E, </a:t>
            </a:r>
          </a:p>
          <a:p>
            <a:pPr>
              <a:buNone/>
            </a:pPr>
            <a:r>
              <a:rPr lang="en-US" dirty="0" smtClean="0"/>
              <a:t>	</a:t>
            </a:r>
          </a:p>
          <a:p>
            <a:endParaRPr lang="en-US" dirty="0"/>
          </a:p>
        </p:txBody>
      </p:sp>
      <p:sp>
        <p:nvSpPr>
          <p:cNvPr id="3" name="Text Placeholder 2"/>
          <p:cNvSpPr>
            <a:spLocks noGrp="1"/>
          </p:cNvSpPr>
          <p:nvPr>
            <p:ph type="body" sz="quarter"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endParaRPr lang="en-US" dirty="0" smtClean="0"/>
          </a:p>
          <a:p>
            <a:r>
              <a:rPr lang="en-US" dirty="0" smtClean="0"/>
              <a:t>Analysis Framework </a:t>
            </a:r>
            <a:endParaRPr lang="en-US" dirty="0"/>
          </a:p>
        </p:txBody>
      </p:sp>
      <p:sp>
        <p:nvSpPr>
          <p:cNvPr id="5" name="Text Placeholder 4"/>
          <p:cNvSpPr>
            <a:spLocks noGrp="1"/>
          </p:cNvSpPr>
          <p:nvPr>
            <p:ph type="body" sz="quarter" idx="3"/>
          </p:nvPr>
        </p:nvSpPr>
        <p:spPr/>
        <p:style>
          <a:lnRef idx="1">
            <a:schemeClr val="dk1"/>
          </a:lnRef>
          <a:fillRef idx="2">
            <a:schemeClr val="dk1"/>
          </a:fillRef>
          <a:effectRef idx="1">
            <a:schemeClr val="dk1"/>
          </a:effectRef>
          <a:fontRef idx="minor">
            <a:schemeClr val="dk1"/>
          </a:fontRef>
        </p:style>
        <p:txBody>
          <a:bodyPr>
            <a:normAutofit fontScale="85000" lnSpcReduction="20000"/>
          </a:bodyPr>
          <a:lstStyle/>
          <a:p>
            <a:endParaRPr lang="en-US" dirty="0" smtClean="0"/>
          </a:p>
          <a:p>
            <a:r>
              <a:rPr lang="en-US" dirty="0" smtClean="0"/>
              <a:t>Planning Framework </a:t>
            </a:r>
            <a:endParaRPr lang="en-US" dirty="0"/>
          </a:p>
        </p:txBody>
      </p:sp>
    </p:spTree>
  </p:cSld>
  <p:clrMapOvr>
    <a:masterClrMapping/>
  </p:clrMapOvr>
  <p:transition>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Preparing the Logical Framework – </a:t>
            </a:r>
            <a:r>
              <a:rPr lang="en-US" sz="3600" b="1" dirty="0" err="1" smtClean="0"/>
              <a:t>Programme</a:t>
            </a:r>
            <a:r>
              <a:rPr lang="en-US" sz="3600" b="1" dirty="0" smtClean="0"/>
              <a:t>/project Design Matrix (PDM) </a:t>
            </a:r>
            <a:endParaRPr lang="en-US" sz="3600" dirty="0"/>
          </a:p>
        </p:txBody>
      </p:sp>
      <p:sp>
        <p:nvSpPr>
          <p:cNvPr id="3" name="Content Placeholder 2"/>
          <p:cNvSpPr>
            <a:spLocks noGrp="1"/>
          </p:cNvSpPr>
          <p:nvPr>
            <p:ph sz="quarter" idx="1"/>
          </p:nvPr>
        </p:nvSpPr>
        <p:spPr/>
        <p:txBody>
          <a:bodyPr>
            <a:normAutofit lnSpcReduction="10000"/>
          </a:bodyPr>
          <a:lstStyle/>
          <a:p>
            <a:r>
              <a:rPr lang="en-US" dirty="0" smtClean="0"/>
              <a:t>The PDM is a format that sets out the basic structure of a programme or project in table format with a four by four matrix and defines the logical interrelationship between the different elements </a:t>
            </a:r>
          </a:p>
          <a:p>
            <a:r>
              <a:rPr lang="en-US" dirty="0" smtClean="0"/>
              <a:t>The PDM also known within other development circles as the logical framework matrix (LFM) is an analytical tool that helps to present the relationships between activities, outputs, </a:t>
            </a:r>
            <a:r>
              <a:rPr lang="en-US" dirty="0" err="1" smtClean="0"/>
              <a:t>programme</a:t>
            </a:r>
            <a:r>
              <a:rPr lang="en-US" dirty="0" smtClean="0"/>
              <a:t>/project purpose and overall goal in a logical and summarized format </a:t>
            </a:r>
          </a:p>
          <a:p>
            <a:r>
              <a:rPr lang="en-US" dirty="0" smtClean="0"/>
              <a:t>It is an important tool, especially for understanding </a:t>
            </a:r>
            <a:r>
              <a:rPr lang="en-US" dirty="0" err="1" smtClean="0"/>
              <a:t>programmes</a:t>
            </a:r>
            <a:r>
              <a:rPr lang="en-US" dirty="0" smtClean="0"/>
              <a:t> and projects supported by different donors </a:t>
            </a:r>
            <a:endParaRPr lang="en-US" dirty="0"/>
          </a:p>
        </p:txBody>
      </p:sp>
    </p:spTree>
  </p:cSld>
  <p:clrMapOvr>
    <a:masterClrMapping/>
  </p:clrMapOvr>
  <p:transition>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Presentation of the PDM or LFM </a:t>
            </a:r>
            <a:endParaRPr lang="en-US" dirty="0"/>
          </a:p>
        </p:txBody>
      </p:sp>
      <p:graphicFrame>
        <p:nvGraphicFramePr>
          <p:cNvPr id="4" name="Content Placeholder 3"/>
          <p:cNvGraphicFramePr>
            <a:graphicFrameLocks noGrp="1"/>
          </p:cNvGraphicFramePr>
          <p:nvPr>
            <p:ph sz="quarter" idx="1"/>
          </p:nvPr>
        </p:nvGraphicFramePr>
        <p:xfrm>
          <a:off x="381000" y="1390373"/>
          <a:ext cx="8153400" cy="5235198"/>
        </p:xfrm>
        <a:graphic>
          <a:graphicData uri="http://schemas.openxmlformats.org/drawingml/2006/table">
            <a:tbl>
              <a:tblPr firstRow="1" bandRow="1">
                <a:tableStyleId>{69CF1AB2-1976-4502-BF36-3FF5EA218861}</a:tableStyleId>
              </a:tblPr>
              <a:tblGrid>
                <a:gridCol w="2113845"/>
                <a:gridCol w="1962855"/>
                <a:gridCol w="1962855"/>
                <a:gridCol w="2113845"/>
              </a:tblGrid>
              <a:tr h="817249">
                <a:tc>
                  <a:txBody>
                    <a:bodyPr/>
                    <a:lstStyle/>
                    <a:p>
                      <a:endParaRPr lang="en-US" sz="1200" b="1" kern="1200" baseline="0" dirty="0" smtClean="0">
                        <a:solidFill>
                          <a:schemeClr val="dk1"/>
                        </a:solidFill>
                        <a:latin typeface="+mn-lt"/>
                        <a:ea typeface="+mn-ea"/>
                        <a:cs typeface="+mn-cs"/>
                      </a:endParaRPr>
                    </a:p>
                    <a:p>
                      <a:r>
                        <a:rPr lang="en-US" sz="1200" b="1" kern="1200" baseline="0" dirty="0" err="1" smtClean="0">
                          <a:solidFill>
                            <a:schemeClr val="dk1"/>
                          </a:solidFill>
                          <a:latin typeface="+mn-lt"/>
                          <a:ea typeface="+mn-ea"/>
                          <a:cs typeface="+mn-cs"/>
                        </a:rPr>
                        <a:t>Programme</a:t>
                      </a:r>
                      <a:r>
                        <a:rPr lang="en-US" sz="1200" b="1" kern="1200" baseline="0" dirty="0" smtClean="0">
                          <a:solidFill>
                            <a:schemeClr val="dk1"/>
                          </a:solidFill>
                          <a:latin typeface="+mn-lt"/>
                          <a:ea typeface="+mn-ea"/>
                          <a:cs typeface="+mn-cs"/>
                        </a:rPr>
                        <a:t>/Project Description 	</a:t>
                      </a:r>
                    </a:p>
                    <a:p>
                      <a:endParaRPr lang="en-US" sz="1200" dirty="0"/>
                    </a:p>
                  </a:txBody>
                  <a:tcPr/>
                </a:tc>
                <a:tc>
                  <a:txBody>
                    <a:bodyPr/>
                    <a:lstStyle/>
                    <a:p>
                      <a:endParaRPr lang="en-US" sz="1200" b="1" kern="1200" baseline="0" dirty="0" smtClean="0">
                        <a:solidFill>
                          <a:schemeClr val="dk1"/>
                        </a:solidFill>
                        <a:latin typeface="+mn-lt"/>
                        <a:ea typeface="+mn-ea"/>
                        <a:cs typeface="+mn-cs"/>
                      </a:endParaRPr>
                    </a:p>
                    <a:p>
                      <a:r>
                        <a:rPr lang="en-US" sz="1200" b="1" kern="1200" baseline="0" dirty="0" smtClean="0">
                          <a:solidFill>
                            <a:schemeClr val="dk1"/>
                          </a:solidFill>
                          <a:latin typeface="+mn-lt"/>
                          <a:ea typeface="+mn-ea"/>
                          <a:cs typeface="+mn-cs"/>
                        </a:rPr>
                        <a:t>Objectively Verifiable Indicators </a:t>
                      </a:r>
                    </a:p>
                    <a:p>
                      <a:endParaRPr lang="en-US" sz="1200" dirty="0"/>
                    </a:p>
                  </a:txBody>
                  <a:tcPr/>
                </a:tc>
                <a:tc>
                  <a:txBody>
                    <a:bodyPr/>
                    <a:lstStyle/>
                    <a:p>
                      <a:endParaRPr lang="en-US" sz="1200" b="1" kern="1200" baseline="0" dirty="0" smtClean="0">
                        <a:solidFill>
                          <a:schemeClr val="dk1"/>
                        </a:solidFill>
                        <a:latin typeface="+mn-lt"/>
                        <a:ea typeface="+mn-ea"/>
                        <a:cs typeface="+mn-cs"/>
                      </a:endParaRPr>
                    </a:p>
                    <a:p>
                      <a:r>
                        <a:rPr lang="en-US" sz="1200" b="1" kern="1200" baseline="0" dirty="0" smtClean="0">
                          <a:solidFill>
                            <a:schemeClr val="dk1"/>
                          </a:solidFill>
                          <a:latin typeface="+mn-lt"/>
                          <a:ea typeface="+mn-ea"/>
                          <a:cs typeface="+mn-cs"/>
                        </a:rPr>
                        <a:t>Means of Verification 	</a:t>
                      </a:r>
                    </a:p>
                  </a:txBody>
                  <a:tcPr/>
                </a:tc>
                <a:tc>
                  <a:txBody>
                    <a:bodyPr/>
                    <a:lstStyle/>
                    <a:p>
                      <a:endParaRPr lang="en-US" sz="1200" b="1" kern="1200" baseline="0" dirty="0" smtClean="0">
                        <a:solidFill>
                          <a:schemeClr val="dk1"/>
                        </a:solidFill>
                        <a:latin typeface="+mn-lt"/>
                        <a:ea typeface="+mn-ea"/>
                        <a:cs typeface="+mn-cs"/>
                      </a:endParaRPr>
                    </a:p>
                    <a:p>
                      <a:r>
                        <a:rPr lang="en-US" sz="1200" b="1" kern="1200" baseline="0" dirty="0" smtClean="0">
                          <a:solidFill>
                            <a:schemeClr val="dk1"/>
                          </a:solidFill>
                          <a:latin typeface="+mn-lt"/>
                          <a:ea typeface="+mn-ea"/>
                          <a:cs typeface="+mn-cs"/>
                        </a:rPr>
                        <a:t>Important Assumptions 	</a:t>
                      </a:r>
                    </a:p>
                    <a:p>
                      <a:endParaRPr lang="en-US" sz="1200" dirty="0"/>
                    </a:p>
                  </a:txBody>
                  <a:tcPr/>
                </a:tc>
              </a:tr>
              <a:tr h="1180471">
                <a:tc>
                  <a:txBody>
                    <a:bodyPr/>
                    <a:lstStyle/>
                    <a:p>
                      <a:endParaRPr lang="en-US" sz="1200" kern="1200" baseline="0" dirty="0" smtClean="0">
                        <a:solidFill>
                          <a:schemeClr val="dk1"/>
                        </a:solidFill>
                        <a:latin typeface="+mn-lt"/>
                        <a:ea typeface="+mn-ea"/>
                        <a:cs typeface="+mn-cs"/>
                      </a:endParaRPr>
                    </a:p>
                    <a:p>
                      <a:r>
                        <a:rPr lang="en-US" sz="1200" b="1" kern="1200" baseline="0" dirty="0" smtClean="0">
                          <a:solidFill>
                            <a:schemeClr val="dk1"/>
                          </a:solidFill>
                          <a:latin typeface="+mn-lt"/>
                          <a:ea typeface="+mn-ea"/>
                          <a:cs typeface="+mn-cs"/>
                        </a:rPr>
                        <a:t>Overall Goal </a:t>
                      </a:r>
                    </a:p>
                    <a:p>
                      <a:r>
                        <a:rPr lang="en-US" sz="1200" kern="1200" baseline="0" dirty="0" smtClean="0">
                          <a:solidFill>
                            <a:schemeClr val="dk1"/>
                          </a:solidFill>
                          <a:latin typeface="+mn-lt"/>
                          <a:ea typeface="+mn-ea"/>
                          <a:cs typeface="+mn-cs"/>
                        </a:rPr>
                        <a:t>Contribution to a broader impact, programming framework or policy </a:t>
                      </a:r>
                    </a:p>
                    <a:p>
                      <a:endParaRPr lang="en-US" sz="1200" dirty="0"/>
                    </a:p>
                  </a:txBody>
                  <a:tcPr/>
                </a:tc>
                <a:tc>
                  <a:txBody>
                    <a:bodyPr/>
                    <a:lstStyle/>
                    <a:p>
                      <a:endParaRPr lang="en-US" sz="1200" kern="1200" baseline="0" dirty="0" smtClean="0">
                        <a:solidFill>
                          <a:schemeClr val="dk1"/>
                        </a:solidFill>
                        <a:latin typeface="+mn-lt"/>
                        <a:ea typeface="+mn-ea"/>
                        <a:cs typeface="+mn-cs"/>
                      </a:endParaRPr>
                    </a:p>
                    <a:p>
                      <a:r>
                        <a:rPr lang="en-US" sz="1200" kern="1200" baseline="0" dirty="0" smtClean="0">
                          <a:solidFill>
                            <a:schemeClr val="dk1"/>
                          </a:solidFill>
                          <a:latin typeface="+mn-lt"/>
                          <a:ea typeface="+mn-ea"/>
                          <a:cs typeface="+mn-cs"/>
                        </a:rPr>
                        <a:t>How will the overall goal be measured in quantity, quality and time? 	</a:t>
                      </a:r>
                    </a:p>
                    <a:p>
                      <a:endParaRPr lang="en-US" sz="1200" dirty="0"/>
                    </a:p>
                  </a:txBody>
                  <a:tcPr/>
                </a:tc>
                <a:tc>
                  <a:txBody>
                    <a:bodyPr/>
                    <a:lstStyle/>
                    <a:p>
                      <a:r>
                        <a:rPr lang="en-US" sz="1200" kern="1200" baseline="0" dirty="0" smtClean="0">
                          <a:solidFill>
                            <a:schemeClr val="dk1"/>
                          </a:solidFill>
                          <a:latin typeface="+mn-lt"/>
                          <a:ea typeface="+mn-ea"/>
                          <a:cs typeface="+mn-cs"/>
                        </a:rPr>
                        <a:t>Data collection - how when &amp; by whom? 	</a:t>
                      </a:r>
                    </a:p>
                    <a:p>
                      <a:endParaRPr lang="en-US" sz="1200" dirty="0" smtClean="0"/>
                    </a:p>
                    <a:p>
                      <a:endParaRPr lang="en-US" sz="1200" dirty="0"/>
                    </a:p>
                  </a:txBody>
                  <a:tcPr/>
                </a:tc>
                <a:tc>
                  <a:txBody>
                    <a:bodyPr/>
                    <a:lstStyle/>
                    <a:p>
                      <a:endParaRPr lang="en-US" sz="1200" dirty="0"/>
                    </a:p>
                  </a:txBody>
                  <a:tcPr/>
                </a:tc>
              </a:tr>
              <a:tr h="817249">
                <a:tc>
                  <a:txBody>
                    <a:bodyPr/>
                    <a:lstStyle/>
                    <a:p>
                      <a:r>
                        <a:rPr lang="en-US" sz="1200" b="1" kern="1200" baseline="0" dirty="0" err="1" smtClean="0">
                          <a:solidFill>
                            <a:schemeClr val="dk1"/>
                          </a:solidFill>
                          <a:latin typeface="+mn-lt"/>
                          <a:ea typeface="+mn-ea"/>
                          <a:cs typeface="+mn-cs"/>
                        </a:rPr>
                        <a:t>Programme</a:t>
                      </a:r>
                      <a:r>
                        <a:rPr lang="en-US" sz="1200" b="1" kern="1200" baseline="0" dirty="0" smtClean="0">
                          <a:solidFill>
                            <a:schemeClr val="dk1"/>
                          </a:solidFill>
                          <a:latin typeface="+mn-lt"/>
                          <a:ea typeface="+mn-ea"/>
                          <a:cs typeface="+mn-cs"/>
                        </a:rPr>
                        <a:t>/project Purpose </a:t>
                      </a:r>
                    </a:p>
                    <a:p>
                      <a:r>
                        <a:rPr lang="en-US" sz="1200" kern="1200" baseline="0" dirty="0" smtClean="0">
                          <a:solidFill>
                            <a:schemeClr val="dk1"/>
                          </a:solidFill>
                          <a:latin typeface="+mn-lt"/>
                          <a:ea typeface="+mn-ea"/>
                          <a:cs typeface="+mn-cs"/>
                        </a:rPr>
                        <a:t>Direct benefits to the target groups 	</a:t>
                      </a:r>
                    </a:p>
                    <a:p>
                      <a:endParaRPr lang="en-US" sz="1200" dirty="0"/>
                    </a:p>
                  </a:txBody>
                  <a:tcPr/>
                </a:tc>
                <a:tc>
                  <a:txBody>
                    <a:bodyPr/>
                    <a:lstStyle/>
                    <a:p>
                      <a:r>
                        <a:rPr lang="en-US" sz="1200" kern="1200" baseline="0" dirty="0" smtClean="0">
                          <a:solidFill>
                            <a:schemeClr val="dk1"/>
                          </a:solidFill>
                          <a:latin typeface="+mn-lt"/>
                          <a:ea typeface="+mn-ea"/>
                          <a:cs typeface="+mn-cs"/>
                        </a:rPr>
                        <a:t>How will the specific objectives be measured in quantity, quality &amp; time? 	</a:t>
                      </a:r>
                    </a:p>
                    <a:p>
                      <a:endParaRPr lang="en-US" sz="1200" dirty="0"/>
                    </a:p>
                  </a:txBody>
                  <a:tcPr/>
                </a:tc>
                <a:tc>
                  <a:txBody>
                    <a:bodyPr/>
                    <a:lstStyle/>
                    <a:p>
                      <a:r>
                        <a:rPr lang="en-US" sz="1200" kern="1200" baseline="0" dirty="0" smtClean="0">
                          <a:solidFill>
                            <a:schemeClr val="dk1"/>
                          </a:solidFill>
                          <a:latin typeface="+mn-lt"/>
                          <a:ea typeface="+mn-ea"/>
                          <a:cs typeface="+mn-cs"/>
                        </a:rPr>
                        <a:t>Data collection - how when &amp; by whom? 	</a:t>
                      </a:r>
                    </a:p>
                    <a:p>
                      <a:endParaRPr lang="en-US" sz="1200" dirty="0"/>
                    </a:p>
                  </a:txBody>
                  <a:tcPr/>
                </a:tc>
                <a:tc>
                  <a:txBody>
                    <a:bodyPr/>
                    <a:lstStyle/>
                    <a:p>
                      <a:r>
                        <a:rPr lang="en-US" sz="1200" kern="1200" baseline="0" dirty="0" smtClean="0">
                          <a:solidFill>
                            <a:schemeClr val="dk1"/>
                          </a:solidFill>
                          <a:latin typeface="+mn-lt"/>
                          <a:ea typeface="+mn-ea"/>
                          <a:cs typeface="+mn-cs"/>
                        </a:rPr>
                        <a:t>If purpose is achieved, what assumptions must hold true to achieved overall goal 	</a:t>
                      </a:r>
                    </a:p>
                    <a:p>
                      <a:endParaRPr lang="en-US" sz="1200" dirty="0"/>
                    </a:p>
                  </a:txBody>
                  <a:tcPr/>
                </a:tc>
              </a:tr>
              <a:tr h="998860">
                <a:tc>
                  <a:txBody>
                    <a:bodyPr/>
                    <a:lstStyle/>
                    <a:p>
                      <a:endParaRPr lang="en-US" sz="1200" kern="1200" baseline="0" dirty="0" smtClean="0">
                        <a:solidFill>
                          <a:schemeClr val="dk1"/>
                        </a:solidFill>
                        <a:latin typeface="+mn-lt"/>
                        <a:ea typeface="+mn-ea"/>
                        <a:cs typeface="+mn-cs"/>
                      </a:endParaRPr>
                    </a:p>
                    <a:p>
                      <a:r>
                        <a:rPr lang="en-US" sz="1200" b="1" kern="1200" baseline="0" dirty="0" smtClean="0">
                          <a:solidFill>
                            <a:schemeClr val="dk1"/>
                          </a:solidFill>
                          <a:latin typeface="+mn-lt"/>
                          <a:ea typeface="+mn-ea"/>
                          <a:cs typeface="+mn-cs"/>
                        </a:rPr>
                        <a:t>Outputs </a:t>
                      </a:r>
                    </a:p>
                    <a:p>
                      <a:r>
                        <a:rPr lang="en-US" sz="1200" kern="1200" baseline="0" dirty="0" smtClean="0">
                          <a:solidFill>
                            <a:schemeClr val="dk1"/>
                          </a:solidFill>
                          <a:latin typeface="+mn-lt"/>
                          <a:ea typeface="+mn-ea"/>
                          <a:cs typeface="+mn-cs"/>
                        </a:rPr>
                        <a:t>Tangible products or services delivered by the programme or project 	</a:t>
                      </a:r>
                      <a:endParaRPr lang="en-US" sz="1200" dirty="0"/>
                    </a:p>
                  </a:txBody>
                  <a:tcPr/>
                </a:tc>
                <a:tc>
                  <a:txBody>
                    <a:bodyPr/>
                    <a:lstStyle/>
                    <a:p>
                      <a:r>
                        <a:rPr lang="en-US" sz="1200" kern="1200" baseline="0" dirty="0" smtClean="0">
                          <a:solidFill>
                            <a:schemeClr val="dk1"/>
                          </a:solidFill>
                          <a:latin typeface="+mn-lt"/>
                          <a:ea typeface="+mn-ea"/>
                          <a:cs typeface="+mn-cs"/>
                        </a:rPr>
                        <a:t>How will the outputs be measured in quantity, quality &amp; time? </a:t>
                      </a:r>
                      <a:r>
                        <a:rPr lang="en-US" sz="1800" kern="1200" baseline="0" dirty="0" smtClean="0">
                          <a:solidFill>
                            <a:schemeClr val="dk1"/>
                          </a:solidFill>
                          <a:latin typeface="+mn-lt"/>
                          <a:ea typeface="+mn-ea"/>
                          <a:cs typeface="+mn-cs"/>
                        </a:rPr>
                        <a:t>	</a:t>
                      </a:r>
                    </a:p>
                    <a:p>
                      <a:endParaRPr lang="en-US" sz="1200" dirty="0"/>
                    </a:p>
                  </a:txBody>
                  <a:tcPr/>
                </a:tc>
                <a:tc>
                  <a:txBody>
                    <a:bodyPr/>
                    <a:lstStyle/>
                    <a:p>
                      <a:r>
                        <a:rPr lang="en-US" sz="1200" kern="1200" baseline="0" dirty="0" smtClean="0">
                          <a:solidFill>
                            <a:schemeClr val="dk1"/>
                          </a:solidFill>
                          <a:latin typeface="+mn-lt"/>
                          <a:ea typeface="+mn-ea"/>
                          <a:cs typeface="+mn-cs"/>
                        </a:rPr>
                        <a:t>Data collection - how when &amp; by whom? 	</a:t>
                      </a:r>
                    </a:p>
                    <a:p>
                      <a:endParaRPr lang="en-US" sz="1200" dirty="0"/>
                    </a:p>
                  </a:txBody>
                  <a:tcPr/>
                </a:tc>
                <a:tc>
                  <a:txBody>
                    <a:bodyPr/>
                    <a:lstStyle/>
                    <a:p>
                      <a:r>
                        <a:rPr lang="en-US" sz="1200" kern="1200" baseline="0" dirty="0" smtClean="0">
                          <a:solidFill>
                            <a:schemeClr val="dk1"/>
                          </a:solidFill>
                          <a:latin typeface="+mn-lt"/>
                          <a:ea typeface="+mn-ea"/>
                          <a:cs typeface="+mn-cs"/>
                        </a:rPr>
                        <a:t>If outputs are achieved, what assumptions must hold true to achieved the purpose 	</a:t>
                      </a:r>
                    </a:p>
                    <a:p>
                      <a:endParaRPr lang="en-US" sz="1200" dirty="0"/>
                    </a:p>
                  </a:txBody>
                  <a:tcPr/>
                </a:tc>
              </a:tr>
              <a:tr h="1120398">
                <a:tc>
                  <a:txBody>
                    <a:bodyPr/>
                    <a:lstStyle/>
                    <a:p>
                      <a:r>
                        <a:rPr lang="en-US" sz="1200" b="1" kern="1200" baseline="0" dirty="0" smtClean="0">
                          <a:solidFill>
                            <a:schemeClr val="dk1"/>
                          </a:solidFill>
                          <a:latin typeface="+mn-lt"/>
                          <a:ea typeface="+mn-ea"/>
                          <a:cs typeface="+mn-cs"/>
                        </a:rPr>
                        <a:t>Activities </a:t>
                      </a:r>
                    </a:p>
                    <a:p>
                      <a:r>
                        <a:rPr lang="en-US" sz="1200" kern="1200" baseline="0" dirty="0" smtClean="0">
                          <a:solidFill>
                            <a:schemeClr val="dk1"/>
                          </a:solidFill>
                          <a:latin typeface="+mn-lt"/>
                          <a:ea typeface="+mn-ea"/>
                          <a:cs typeface="+mn-cs"/>
                        </a:rPr>
                        <a:t>Tasks that have to be undertaken to deliver the desired results 	</a:t>
                      </a:r>
                    </a:p>
                    <a:p>
                      <a:endParaRPr lang="en-US" sz="1200" dirty="0"/>
                    </a:p>
                  </a:txBody>
                  <a:tcPr/>
                </a:tc>
                <a:tc>
                  <a:txBody>
                    <a:bodyPr/>
                    <a:lstStyle/>
                    <a:p>
                      <a:endParaRPr lang="en-US" sz="1800" kern="1200" baseline="0" dirty="0" smtClean="0">
                        <a:solidFill>
                          <a:schemeClr val="dk1"/>
                        </a:solidFill>
                        <a:latin typeface="+mn-lt"/>
                        <a:ea typeface="+mn-ea"/>
                        <a:cs typeface="+mn-cs"/>
                      </a:endParaRPr>
                    </a:p>
                    <a:p>
                      <a:r>
                        <a:rPr lang="en-US" sz="1800" b="1" kern="1200" baseline="0" dirty="0" smtClean="0">
                          <a:solidFill>
                            <a:schemeClr val="dk1"/>
                          </a:solidFill>
                          <a:latin typeface="+mn-lt"/>
                          <a:ea typeface="+mn-ea"/>
                          <a:cs typeface="+mn-cs"/>
                        </a:rPr>
                        <a:t>Means 	</a:t>
                      </a:r>
                    </a:p>
                    <a:p>
                      <a:endParaRPr lang="en-US" sz="1200" dirty="0"/>
                    </a:p>
                  </a:txBody>
                  <a:tcPr/>
                </a:tc>
                <a:tc>
                  <a:txBody>
                    <a:bodyPr/>
                    <a:lstStyle/>
                    <a:p>
                      <a:endParaRPr lang="en-US" sz="1800" kern="1200" baseline="0" dirty="0" smtClean="0">
                        <a:solidFill>
                          <a:schemeClr val="dk1"/>
                        </a:solidFill>
                        <a:latin typeface="+mn-lt"/>
                        <a:ea typeface="+mn-ea"/>
                        <a:cs typeface="+mn-cs"/>
                      </a:endParaRPr>
                    </a:p>
                    <a:p>
                      <a:r>
                        <a:rPr lang="en-US" sz="1800" b="1" kern="1200" baseline="0" dirty="0" smtClean="0">
                          <a:solidFill>
                            <a:schemeClr val="dk1"/>
                          </a:solidFill>
                          <a:latin typeface="+mn-lt"/>
                          <a:ea typeface="+mn-ea"/>
                          <a:cs typeface="+mn-cs"/>
                        </a:rPr>
                        <a:t>Costs 	</a:t>
                      </a:r>
                    </a:p>
                    <a:p>
                      <a:endParaRPr lang="en-US" sz="1200" dirty="0"/>
                    </a:p>
                  </a:txBody>
                  <a:tcPr/>
                </a:tc>
                <a:tc>
                  <a:txBody>
                    <a:bodyPr/>
                    <a:lstStyle/>
                    <a:p>
                      <a:r>
                        <a:rPr lang="en-US" sz="1200" kern="1200" baseline="0" dirty="0" smtClean="0">
                          <a:solidFill>
                            <a:schemeClr val="dk1"/>
                          </a:solidFill>
                          <a:latin typeface="+mn-lt"/>
                          <a:ea typeface="+mn-ea"/>
                          <a:cs typeface="+mn-cs"/>
                        </a:rPr>
                        <a:t>If activities are completed, what assumptions must hold true to achieved outputs 	</a:t>
                      </a:r>
                    </a:p>
                    <a:p>
                      <a:endParaRPr lang="en-US" sz="1200" dirty="0"/>
                    </a:p>
                  </a:txBody>
                  <a:tcPr/>
                </a:tc>
              </a:tr>
            </a:tbl>
          </a:graphicData>
        </a:graphic>
      </p:graphicFrame>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Management </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i="1" dirty="0" smtClean="0"/>
              <a:t>Management </a:t>
            </a:r>
            <a:r>
              <a:rPr lang="en-US" i="1" dirty="0"/>
              <a:t>refers to the act of structuring social processes in order to achieve predetermined objectives. </a:t>
            </a:r>
            <a:endParaRPr lang="en-US" i="1" dirty="0" smtClean="0"/>
          </a:p>
          <a:p>
            <a:r>
              <a:rPr lang="en-US" i="1" dirty="0" smtClean="0"/>
              <a:t>It </a:t>
            </a:r>
            <a:r>
              <a:rPr lang="en-US" i="1" dirty="0"/>
              <a:t>is broken down into key functions such as agreeing on objectives, planning, decision making, motivating, </a:t>
            </a:r>
            <a:r>
              <a:rPr lang="en-US" i="1" dirty="0" smtClean="0"/>
              <a:t>organizing, </a:t>
            </a:r>
            <a:r>
              <a:rPr lang="en-US" i="1" dirty="0"/>
              <a:t>steering, monitoring and informing. </a:t>
            </a:r>
            <a:endParaRPr lang="en-US" i="1" dirty="0" smtClean="0"/>
          </a:p>
          <a:p>
            <a:r>
              <a:rPr lang="en-US" i="1" dirty="0" smtClean="0"/>
              <a:t>The </a:t>
            </a:r>
            <a:r>
              <a:rPr lang="en-US" i="1" dirty="0"/>
              <a:t>performing of these functions and the resultant task throughout the programme or project cycle constitutes what is known as management. </a:t>
            </a:r>
            <a:endParaRPr lang="en-US" dirty="0"/>
          </a:p>
        </p:txBody>
      </p:sp>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Interpretation of the logic of PDM </a:t>
            </a:r>
            <a:endParaRPr lang="en-US" dirty="0"/>
          </a:p>
        </p:txBody>
      </p:sp>
      <p:sp>
        <p:nvSpPr>
          <p:cNvPr id="3" name="Content Placeholder 2"/>
          <p:cNvSpPr>
            <a:spLocks noGrp="1"/>
          </p:cNvSpPr>
          <p:nvPr>
            <p:ph sz="quarter" idx="1"/>
          </p:nvPr>
        </p:nvSpPr>
        <p:spPr/>
        <p:txBody>
          <a:bodyPr>
            <a:normAutofit/>
          </a:bodyPr>
          <a:lstStyle/>
          <a:p>
            <a:r>
              <a:rPr lang="en-US" dirty="0" smtClean="0"/>
              <a:t>The matrix in its basic form is a table consisting of four columns and four rows. </a:t>
            </a:r>
          </a:p>
          <a:p>
            <a:r>
              <a:rPr lang="en-US" dirty="0" smtClean="0"/>
              <a:t>For better understanding, the logic must be read vertically and horizontally. </a:t>
            </a:r>
          </a:p>
          <a:p>
            <a:r>
              <a:rPr lang="en-US" dirty="0" smtClean="0"/>
              <a:t>The vertical logic identifies what the programme or project intends to do and clarifies the causal relationships, important assumptions and uncertainties that are beyond the control of the programme or project. </a:t>
            </a:r>
          </a:p>
          <a:p>
            <a:r>
              <a:rPr lang="en-US" dirty="0" smtClean="0"/>
              <a:t>The horizontal logic has to do with measuring the effects and the input through the specification of key indicators and means of verification </a:t>
            </a:r>
            <a:endParaRPr lang="en-US" dirty="0"/>
          </a:p>
        </p:txBody>
      </p:sp>
    </p:spTree>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Project Structure - Levels of Objectives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Overall Goal: </a:t>
            </a:r>
            <a:r>
              <a:rPr lang="en-US" dirty="0" smtClean="0"/>
              <a:t>defines a broad development objective to which the programme or project contributes in terms of its impact or broader benefits to society </a:t>
            </a:r>
          </a:p>
          <a:p>
            <a:r>
              <a:rPr lang="en-US" b="1" dirty="0" smtClean="0"/>
              <a:t>Purpose: </a:t>
            </a:r>
            <a:r>
              <a:rPr lang="en-US" dirty="0" smtClean="0"/>
              <a:t>The programme or project purpose, which is also known as the specific objectives should address the core problem and be defined in terms of the intended direct benefits to the beneficiaries or target group </a:t>
            </a:r>
          </a:p>
          <a:p>
            <a:r>
              <a:rPr lang="en-US" b="1" dirty="0" smtClean="0"/>
              <a:t>Outputs:</a:t>
            </a:r>
            <a:r>
              <a:rPr lang="en-US" dirty="0" smtClean="0"/>
              <a:t> also referred to as results, describes the product of the intervention which accords benefits to the target group </a:t>
            </a:r>
          </a:p>
          <a:p>
            <a:r>
              <a:rPr lang="en-US" b="1" dirty="0" smtClean="0"/>
              <a:t>Activities:</a:t>
            </a:r>
            <a:r>
              <a:rPr lang="en-US" dirty="0" smtClean="0"/>
              <a:t> Activities describe how the programme or project is implemented, what it will do to produce the expected or desired output</a:t>
            </a:r>
            <a:r>
              <a:rPr lang="en-US" i="1" dirty="0" smtClean="0"/>
              <a:t>. </a:t>
            </a:r>
            <a:endParaRPr lang="en-US" dirty="0"/>
          </a:p>
        </p:txBody>
      </p:sp>
    </p:spTree>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Considering Assumptions </a:t>
            </a:r>
            <a:endParaRPr lang="en-US" dirty="0"/>
          </a:p>
        </p:txBody>
      </p:sp>
      <p:sp>
        <p:nvSpPr>
          <p:cNvPr id="3" name="Content Placeholder 2"/>
          <p:cNvSpPr>
            <a:spLocks noGrp="1"/>
          </p:cNvSpPr>
          <p:nvPr>
            <p:ph sz="quarter" idx="1"/>
          </p:nvPr>
        </p:nvSpPr>
        <p:spPr/>
        <p:txBody>
          <a:bodyPr>
            <a:normAutofit fontScale="62500" lnSpcReduction="20000"/>
          </a:bodyPr>
          <a:lstStyle/>
          <a:p>
            <a:endParaRPr lang="en-US" dirty="0" smtClean="0"/>
          </a:p>
          <a:p>
            <a:r>
              <a:rPr lang="en-US" sz="3400" dirty="0" smtClean="0"/>
              <a:t>It is obvious that when objectives are set not all of them would have to be addressed by the programme or project. </a:t>
            </a:r>
          </a:p>
          <a:p>
            <a:r>
              <a:rPr lang="en-US" sz="3400" dirty="0" smtClean="0"/>
              <a:t>As strategies are set and transposed into the PDM those that are left out, together with other external factors, are likely to affect the programme or project implementation and long term sustainability. </a:t>
            </a:r>
          </a:p>
          <a:p>
            <a:r>
              <a:rPr lang="en-US" sz="3400" dirty="0" smtClean="0"/>
              <a:t>Assumptions describe the external environment of the programme or project and constitute factors that influence programme or project performance and sustainability but which are beyond the direct control of the programme or project. </a:t>
            </a:r>
          </a:p>
          <a:p>
            <a:r>
              <a:rPr lang="en-US" sz="3400" dirty="0" smtClean="0"/>
              <a:t>They must be presented as positive conditions that need to be in place in order to move from activities through to the goals.</a:t>
            </a:r>
          </a:p>
          <a:p>
            <a:pPr>
              <a:buNone/>
            </a:pPr>
            <a:endParaRPr lang="en-US" dirty="0" smtClean="0"/>
          </a:p>
        </p:txBody>
      </p:sp>
    </p:spTree>
  </p:cSld>
  <p:clrMapOvr>
    <a:overrideClrMapping bg1="lt1" tx1="dk1" bg2="lt2" tx2="dk2" accent1="accent1" accent2="accent2" accent3="accent3" accent4="accent4" accent5="accent5" accent6="accent6" hlink="hlink" folHlink="folHlink"/>
  </p:clrMapOvr>
  <p:transition>
    <p:wedge/>
  </p:transition>
</p:sld>
</file>

<file path=ppt/slides/slide6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Considering Assumptions…</a:t>
            </a:r>
            <a:endParaRPr lang="en-US" dirty="0"/>
          </a:p>
        </p:txBody>
      </p:sp>
      <p:sp>
        <p:nvSpPr>
          <p:cNvPr id="3" name="Content Placeholder 2"/>
          <p:cNvSpPr>
            <a:spLocks noGrp="1"/>
          </p:cNvSpPr>
          <p:nvPr>
            <p:ph sz="quarter" idx="1"/>
          </p:nvPr>
        </p:nvSpPr>
        <p:spPr/>
        <p:txBody>
          <a:bodyPr>
            <a:normAutofit/>
          </a:bodyPr>
          <a:lstStyle/>
          <a:p>
            <a:r>
              <a:rPr lang="en-US" dirty="0" smtClean="0"/>
              <a:t>This helps management to be constantly aware of the risks and uncertainties facing the programme or project </a:t>
            </a:r>
          </a:p>
          <a:p>
            <a:r>
              <a:rPr lang="en-US" dirty="0" smtClean="0"/>
              <a:t>The relationship between the programme or project structure and the external environment is summarized in the “</a:t>
            </a:r>
            <a:r>
              <a:rPr lang="en-US" i="1" dirty="0" smtClean="0"/>
              <a:t>if and then” statement </a:t>
            </a:r>
            <a:endParaRPr lang="en-US" dirty="0" smtClean="0"/>
          </a:p>
          <a:p>
            <a:r>
              <a:rPr lang="en-US" dirty="0" smtClean="0"/>
              <a:t>For example, </a:t>
            </a:r>
            <a:r>
              <a:rPr lang="en-US" i="1" dirty="0" smtClean="0"/>
              <a:t>if the activities are carried out and certain assumptions hold true then outputs will be achieved </a:t>
            </a:r>
            <a:endParaRPr lang="en-US" dirty="0"/>
          </a:p>
        </p:txBody>
      </p:sp>
    </p:spTree>
  </p:cSld>
  <p:clrMapOvr>
    <a:overrideClrMapping bg1="lt1" tx1="dk1" bg2="lt2" tx2="dk2" accent1="accent1" accent2="accent2" accent3="accent3" accent4="accent4" accent5="accent5" accent6="accent6" hlink="hlink" folHlink="folHlink"/>
  </p:clrMapOvr>
  <p:transition>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&amp; Preconditions </a:t>
            </a:r>
            <a:endParaRPr lang="en-US" dirty="0"/>
          </a:p>
        </p:txBody>
      </p:sp>
      <p:sp>
        <p:nvSpPr>
          <p:cNvPr id="3" name="Content Placeholder 2"/>
          <p:cNvSpPr>
            <a:spLocks noGrp="1"/>
          </p:cNvSpPr>
          <p:nvPr>
            <p:ph sz="quarter" idx="1"/>
          </p:nvPr>
        </p:nvSpPr>
        <p:spPr/>
        <p:txBody>
          <a:bodyPr>
            <a:normAutofit/>
          </a:bodyPr>
          <a:lstStyle/>
          <a:p>
            <a:r>
              <a:rPr lang="en-US" dirty="0" smtClean="0"/>
              <a:t>Preconditions on the other hand are factors that must be met before commencement of the programme or project.  ( ex. Employ professionals, secure funding, secure good will of the target groups, have legal status, etc).</a:t>
            </a:r>
          </a:p>
          <a:p>
            <a:r>
              <a:rPr lang="en-US" dirty="0" smtClean="0"/>
              <a:t>These conditions need to be met if the programme or project is to succeed and for the benefits to become sustainable</a:t>
            </a:r>
          </a:p>
          <a:p>
            <a:r>
              <a:rPr lang="en-US" dirty="0" smtClean="0"/>
              <a:t>They are therefore different from assumptions. </a:t>
            </a:r>
          </a:p>
          <a:p>
            <a:r>
              <a:rPr lang="en-US" dirty="0" smtClean="0"/>
              <a:t>In adding assumptions into the PDM two steps need to be distinguished namely; identifying assumptions and assessing the assumptions</a:t>
            </a:r>
            <a:endParaRPr lang="en-US" dirty="0"/>
          </a:p>
        </p:txBody>
      </p:sp>
    </p:spTree>
  </p:cSld>
  <p:clrMapOvr>
    <a:masterClrMapping/>
  </p:clrMapOvr>
  <p:transition>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smtClean="0"/>
              <a:t>Identifying Assumptions </a:t>
            </a:r>
            <a:endParaRPr lang="en-US" dirty="0"/>
          </a:p>
        </p:txBody>
      </p:sp>
      <p:sp>
        <p:nvSpPr>
          <p:cNvPr id="3" name="Content Placeholder 2"/>
          <p:cNvSpPr>
            <a:spLocks noGrp="1"/>
          </p:cNvSpPr>
          <p:nvPr>
            <p:ph sz="quarter" idx="1"/>
          </p:nvPr>
        </p:nvSpPr>
        <p:spPr>
          <a:xfrm>
            <a:off x="457200" y="914400"/>
            <a:ext cx="7467600" cy="5559552"/>
          </a:xfrm>
        </p:spPr>
        <p:txBody>
          <a:bodyPr>
            <a:normAutofit/>
          </a:bodyPr>
          <a:lstStyle/>
          <a:p>
            <a:r>
              <a:rPr lang="en-US" dirty="0" smtClean="0"/>
              <a:t>From the objectives analysis, identify those objectives that are not considered within the selected strategy but which are important in determining the success of the programme or project. </a:t>
            </a:r>
          </a:p>
          <a:p>
            <a:r>
              <a:rPr lang="en-US" dirty="0" smtClean="0"/>
              <a:t>Place them as factors that are beyond the control of the programme or project at the appropriate levels on the PDM. </a:t>
            </a:r>
          </a:p>
          <a:p>
            <a:r>
              <a:rPr lang="en-US" dirty="0" smtClean="0"/>
              <a:t>Identify other external factors that must be fulfilled in order to achieve the overall goal, the programme or project purpose and the output. </a:t>
            </a:r>
          </a:p>
          <a:p>
            <a:r>
              <a:rPr lang="en-US" dirty="0" smtClean="0"/>
              <a:t>Identify pre-conditions that have to be met before commencement of programme or project activities. </a:t>
            </a:r>
          </a:p>
          <a:p>
            <a:endParaRPr lang="en-US" dirty="0"/>
          </a:p>
        </p:txBody>
      </p:sp>
    </p:spTree>
  </p:cSld>
  <p:clrMapOvr>
    <a:masterClrMapping/>
  </p:clrMapOvr>
  <p:transition>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Assessing the Assumptions</a:t>
            </a:r>
            <a:endParaRPr lang="en-US" dirty="0"/>
          </a:p>
        </p:txBody>
      </p:sp>
      <p:sp>
        <p:nvSpPr>
          <p:cNvPr id="3" name="Content Placeholder 2"/>
          <p:cNvSpPr>
            <a:spLocks noGrp="1"/>
          </p:cNvSpPr>
          <p:nvPr>
            <p:ph sz="quarter" idx="1"/>
          </p:nvPr>
        </p:nvSpPr>
        <p:spPr/>
        <p:txBody>
          <a:bodyPr>
            <a:normAutofit/>
          </a:bodyPr>
          <a:lstStyle/>
          <a:p>
            <a:r>
              <a:rPr lang="en-US" dirty="0" smtClean="0"/>
              <a:t>Assess the importance of the external factors based on conclusions arrived at after analyzing the following; </a:t>
            </a:r>
          </a:p>
          <a:p>
            <a:r>
              <a:rPr lang="en-US" dirty="0" smtClean="0"/>
              <a:t>The external factor that answers </a:t>
            </a:r>
            <a:r>
              <a:rPr lang="en-US" i="1" dirty="0" smtClean="0"/>
              <a:t>almost </a:t>
            </a:r>
            <a:r>
              <a:rPr lang="en-US" b="1" i="1" dirty="0" smtClean="0"/>
              <a:t>uncertainly</a:t>
            </a:r>
            <a:r>
              <a:rPr lang="en-US" i="1" dirty="0" smtClean="0"/>
              <a:t> to the question if it will be </a:t>
            </a:r>
            <a:r>
              <a:rPr lang="en-US" i="1" dirty="0" err="1" smtClean="0"/>
              <a:t>realised</a:t>
            </a:r>
            <a:r>
              <a:rPr lang="en-US" i="1" dirty="0" smtClean="0"/>
              <a:t>, </a:t>
            </a:r>
            <a:r>
              <a:rPr lang="en-US" b="1" i="1" dirty="0" smtClean="0"/>
              <a:t>must be left out</a:t>
            </a:r>
            <a:r>
              <a:rPr lang="en-US" i="1" dirty="0" smtClean="0"/>
              <a:t>. </a:t>
            </a:r>
          </a:p>
          <a:p>
            <a:r>
              <a:rPr lang="en-US" dirty="0" smtClean="0"/>
              <a:t>The external factor that answers </a:t>
            </a:r>
            <a:r>
              <a:rPr lang="en-US" b="1" i="1" dirty="0" smtClean="0"/>
              <a:t>likely</a:t>
            </a:r>
            <a:r>
              <a:rPr lang="en-US" i="1" dirty="0" smtClean="0"/>
              <a:t> should be </a:t>
            </a:r>
            <a:r>
              <a:rPr lang="en-US" b="1" i="1" dirty="0" smtClean="0"/>
              <a:t>included</a:t>
            </a:r>
            <a:r>
              <a:rPr lang="en-US" i="1" dirty="0" smtClean="0"/>
              <a:t> as an assumption. </a:t>
            </a:r>
          </a:p>
          <a:p>
            <a:r>
              <a:rPr lang="en-US" dirty="0" smtClean="0"/>
              <a:t>The one that seem </a:t>
            </a:r>
            <a:r>
              <a:rPr lang="en-US" i="1" dirty="0" smtClean="0"/>
              <a:t>unlikely must be redesigned </a:t>
            </a:r>
          </a:p>
          <a:p>
            <a:endParaRPr lang="en-US" dirty="0"/>
          </a:p>
        </p:txBody>
      </p:sp>
    </p:spTree>
  </p:cSld>
  <p:clrMapOvr>
    <a:masterClrMapping/>
  </p:clrMapOvr>
  <p:transition>
    <p:wedg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b="1" dirty="0" smtClean="0"/>
              <a:t>Ensuring </a:t>
            </a:r>
            <a:r>
              <a:rPr lang="en-US" sz="3600" b="1" dirty="0" err="1" smtClean="0"/>
              <a:t>Programme</a:t>
            </a:r>
            <a:r>
              <a:rPr lang="en-US" sz="3600" b="1" dirty="0" smtClean="0"/>
              <a:t>/Project Sustainability</a:t>
            </a:r>
            <a:endParaRPr lang="en-US" sz="3600" dirty="0"/>
          </a:p>
        </p:txBody>
      </p:sp>
      <p:sp>
        <p:nvSpPr>
          <p:cNvPr id="3" name="Content Placeholder 2"/>
          <p:cNvSpPr>
            <a:spLocks noGrp="1"/>
          </p:cNvSpPr>
          <p:nvPr>
            <p:ph sz="quarter" idx="1"/>
          </p:nvPr>
        </p:nvSpPr>
        <p:spPr/>
        <p:txBody>
          <a:bodyPr>
            <a:normAutofit fontScale="85000" lnSpcReduction="10000"/>
          </a:bodyPr>
          <a:lstStyle/>
          <a:p>
            <a:r>
              <a:rPr lang="en-US" dirty="0" smtClean="0"/>
              <a:t>Once the intervention logic has been established, and prior to completing the PDM it is important to ascertain that the sustainability of the intended programme/project benefits are analyzed.</a:t>
            </a:r>
          </a:p>
          <a:p>
            <a:r>
              <a:rPr lang="en-US" dirty="0" smtClean="0"/>
              <a:t> Sustainability means the degree to which the benefits or long term impact of a programme or project are carried beyond the lifecycle and after all the input processes or the major part of donor assistance have been completed. </a:t>
            </a:r>
          </a:p>
          <a:p>
            <a:r>
              <a:rPr lang="en-US" dirty="0" smtClean="0"/>
              <a:t>The PCM approach ensures that the sustainability factor is in-built in the design process rather than being hastily considered as an add-on concern at programme or project completion</a:t>
            </a:r>
          </a:p>
          <a:p>
            <a:r>
              <a:rPr lang="en-US" dirty="0" smtClean="0"/>
              <a:t>A timely sustainability analysis will allow for additional outputs or activities to be included in the programme or project during the planning phase in order to increase the chances of sustaining the benefits</a:t>
            </a:r>
            <a:endParaRPr lang="en-US" dirty="0"/>
          </a:p>
        </p:txBody>
      </p:sp>
    </p:spTree>
  </p:cSld>
  <p:clrMapOvr>
    <a:masterClrMapping/>
  </p:clrMapOvr>
  <p:transition>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b="1" dirty="0" smtClean="0"/>
              <a:t>Assess programme or project sustainability</a:t>
            </a:r>
            <a:endParaRPr lang="en-US" sz="3600" b="1" dirty="0"/>
          </a:p>
        </p:txBody>
      </p:sp>
      <p:sp>
        <p:nvSpPr>
          <p:cNvPr id="3" name="Content Placeholder 2"/>
          <p:cNvSpPr>
            <a:spLocks noGrp="1"/>
          </p:cNvSpPr>
          <p:nvPr>
            <p:ph sz="quarter" idx="1"/>
          </p:nvPr>
        </p:nvSpPr>
        <p:spPr/>
        <p:txBody>
          <a:bodyPr>
            <a:normAutofit/>
          </a:bodyPr>
          <a:lstStyle/>
          <a:p>
            <a:pPr>
              <a:buNone/>
            </a:pPr>
            <a:r>
              <a:rPr lang="en-US" dirty="0" smtClean="0"/>
              <a:t>The following factors need to be considered;</a:t>
            </a:r>
          </a:p>
          <a:p>
            <a:r>
              <a:rPr lang="en-US" dirty="0" smtClean="0"/>
              <a:t>Ownership by beneficiaries: </a:t>
            </a:r>
          </a:p>
          <a:p>
            <a:r>
              <a:rPr lang="en-US" dirty="0" smtClean="0"/>
              <a:t>Policy framework </a:t>
            </a:r>
          </a:p>
          <a:p>
            <a:r>
              <a:rPr lang="en-US" dirty="0" smtClean="0"/>
              <a:t>Appropriate technology </a:t>
            </a:r>
          </a:p>
          <a:p>
            <a:r>
              <a:rPr lang="en-US" dirty="0" smtClean="0"/>
              <a:t>Environmental issues </a:t>
            </a:r>
          </a:p>
          <a:p>
            <a:r>
              <a:rPr lang="en-US" dirty="0" smtClean="0"/>
              <a:t>Socio-cultural issues </a:t>
            </a:r>
          </a:p>
          <a:p>
            <a:r>
              <a:rPr lang="en-US" dirty="0" smtClean="0"/>
              <a:t>Gender balance </a:t>
            </a:r>
          </a:p>
          <a:p>
            <a:r>
              <a:rPr lang="en-US" dirty="0" smtClean="0"/>
              <a:t>Institutional and management capacity </a:t>
            </a:r>
          </a:p>
          <a:p>
            <a:pPr>
              <a:buNone/>
            </a:pPr>
            <a:endParaRPr lang="en-US" dirty="0"/>
          </a:p>
        </p:txBody>
      </p:sp>
    </p:spTree>
  </p:cSld>
  <p:clrMapOvr>
    <a:masterClrMapping/>
  </p:clrMapOvr>
  <p:transition>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Objectively Verifiable Indicators</a:t>
            </a:r>
            <a:endParaRPr lang="en-US" dirty="0"/>
          </a:p>
        </p:txBody>
      </p:sp>
      <p:sp>
        <p:nvSpPr>
          <p:cNvPr id="3" name="Content Placeholder 2"/>
          <p:cNvSpPr>
            <a:spLocks noGrp="1"/>
          </p:cNvSpPr>
          <p:nvPr>
            <p:ph sz="quarter" idx="1"/>
          </p:nvPr>
        </p:nvSpPr>
        <p:spPr/>
        <p:txBody>
          <a:bodyPr>
            <a:normAutofit lnSpcReduction="10000"/>
          </a:bodyPr>
          <a:lstStyle/>
          <a:p>
            <a:endParaRPr lang="en-US" dirty="0" smtClean="0"/>
          </a:p>
          <a:p>
            <a:r>
              <a:rPr lang="en-US" b="1" dirty="0" smtClean="0"/>
              <a:t>SEE INDICATORS WHILE ADDRESSING  M&amp;E.</a:t>
            </a:r>
          </a:p>
          <a:p>
            <a:r>
              <a:rPr lang="en-US" dirty="0" smtClean="0"/>
              <a:t>Objectively verifiable indicators define targets, which form the basis for performance measurement and the monitoring and evaluation system. </a:t>
            </a:r>
          </a:p>
          <a:p>
            <a:r>
              <a:rPr lang="en-US" dirty="0" smtClean="0"/>
              <a:t>They describe the programme or project in operationally measurable terms</a:t>
            </a:r>
          </a:p>
          <a:p>
            <a:r>
              <a:rPr lang="en-US" dirty="0" smtClean="0"/>
              <a:t>Once indicators have been identified they should be defined in terms of </a:t>
            </a:r>
            <a:r>
              <a:rPr lang="en-US" i="1" dirty="0" smtClean="0"/>
              <a:t>quantity, quality, time, target group and location to ensure that they are specific</a:t>
            </a:r>
            <a:endParaRPr lang="en-US"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b="1" dirty="0" smtClean="0"/>
              <a:t>Programme/Project Management </a:t>
            </a:r>
            <a:r>
              <a:rPr lang="en-US" b="1" dirty="0" smtClean="0"/>
              <a:t/>
            </a:r>
            <a:br>
              <a:rPr lang="en-US" b="1" dirty="0" smtClean="0"/>
            </a:br>
            <a:endParaRPr lang="en-US" dirty="0"/>
          </a:p>
        </p:txBody>
      </p:sp>
      <p:sp>
        <p:nvSpPr>
          <p:cNvPr id="3" name="Content Placeholder 2"/>
          <p:cNvSpPr>
            <a:spLocks noGrp="1"/>
          </p:cNvSpPr>
          <p:nvPr>
            <p:ph sz="quarter" idx="1"/>
          </p:nvPr>
        </p:nvSpPr>
        <p:spPr>
          <a:xfrm>
            <a:off x="457200" y="1371600"/>
            <a:ext cx="8229600" cy="4754563"/>
          </a:xfrm>
        </p:spPr>
        <p:txBody>
          <a:bodyPr>
            <a:normAutofit/>
          </a:bodyPr>
          <a:lstStyle/>
          <a:p>
            <a:r>
              <a:rPr lang="en-US" i="1" dirty="0" smtClean="0"/>
              <a:t>Programme </a:t>
            </a:r>
            <a:r>
              <a:rPr lang="en-US" i="1" dirty="0"/>
              <a:t>or project </a:t>
            </a:r>
            <a:r>
              <a:rPr lang="en-US" i="1" dirty="0" smtClean="0"/>
              <a:t>management </a:t>
            </a:r>
            <a:r>
              <a:rPr lang="en-US" i="1" dirty="0"/>
              <a:t>describes </a:t>
            </a:r>
            <a:r>
              <a:rPr lang="en-US" i="1" dirty="0" smtClean="0"/>
              <a:t>management of </a:t>
            </a:r>
            <a:r>
              <a:rPr lang="en-US" i="1" dirty="0"/>
              <a:t>activities and decision making processes used during the life of a programme or project. </a:t>
            </a:r>
            <a:endParaRPr lang="en-US" i="1" dirty="0" smtClean="0"/>
          </a:p>
          <a:p>
            <a:r>
              <a:rPr lang="en-US" i="1" dirty="0" smtClean="0"/>
              <a:t>In </a:t>
            </a:r>
            <a:r>
              <a:rPr lang="en-US" i="1" dirty="0"/>
              <a:t>essence, </a:t>
            </a:r>
            <a:r>
              <a:rPr lang="en-US" i="1" dirty="0" smtClean="0"/>
              <a:t>PM </a:t>
            </a:r>
            <a:r>
              <a:rPr lang="en-US" i="1" dirty="0"/>
              <a:t>is a way of thinking through the life cycle of a programme or project and consists of a set of design and management concepts, techniques and tasks that is used to support informed decision making and to strengthen the management of </a:t>
            </a:r>
            <a:r>
              <a:rPr lang="en-US" i="1" dirty="0" err="1"/>
              <a:t>programmes</a:t>
            </a:r>
            <a:r>
              <a:rPr lang="en-US" i="1" dirty="0"/>
              <a:t> and projects. </a:t>
            </a:r>
            <a:endParaRPr lang="en-US" dirty="0"/>
          </a:p>
        </p:txBody>
      </p:sp>
    </p:spTree>
  </p:cSld>
  <p:clrMapOvr>
    <a:masterClrMapping/>
  </p:clrMapOvr>
  <p:transition>
    <p:wedg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Objective: Standard of life improved</a:t>
            </a:r>
            <a:endParaRPr lang="en-US" sz="4000" dirty="0"/>
          </a:p>
        </p:txBody>
      </p:sp>
      <p:sp>
        <p:nvSpPr>
          <p:cNvPr id="3" name="Content Placeholder 2"/>
          <p:cNvSpPr>
            <a:spLocks noGrp="1"/>
          </p:cNvSpPr>
          <p:nvPr>
            <p:ph sz="quarter" idx="1"/>
          </p:nvPr>
        </p:nvSpPr>
        <p:spPr/>
        <p:txBody>
          <a:bodyPr>
            <a:normAutofit lnSpcReduction="10000"/>
          </a:bodyPr>
          <a:lstStyle/>
          <a:p>
            <a:r>
              <a:rPr lang="en-US" dirty="0" smtClean="0"/>
              <a:t>Set Quality (how better): Incidence of poverty reduced </a:t>
            </a:r>
          </a:p>
          <a:p>
            <a:r>
              <a:rPr lang="en-US" dirty="0" smtClean="0"/>
              <a:t>Set target group (who): Incidence of poverty reduced among the youths </a:t>
            </a:r>
          </a:p>
          <a:p>
            <a:r>
              <a:rPr lang="en-US" dirty="0" smtClean="0"/>
              <a:t>Set location (where): Incidence of poverty reduced among the youths in rural and sub-urban communities </a:t>
            </a:r>
          </a:p>
          <a:p>
            <a:r>
              <a:rPr lang="en-US" dirty="0" smtClean="0"/>
              <a:t>Set quantity (how many or how much): Incidence of poverty reduced among the youths in rural and sub-urban communities by 30% </a:t>
            </a:r>
          </a:p>
          <a:p>
            <a:r>
              <a:rPr lang="en-US" dirty="0" smtClean="0"/>
              <a:t>Set timeframe (when): ): Incidence of poverty reduced among the youths in rural and sub-urban communities by 30% within three years </a:t>
            </a:r>
          </a:p>
          <a:p>
            <a:endParaRPr lang="en-US" dirty="0"/>
          </a:p>
        </p:txBody>
      </p:sp>
    </p:spTree>
  </p:cSld>
  <p:clrMapOvr>
    <a:masterClrMapping/>
  </p:clrMapOvr>
  <p:transition>
    <p:wedg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 Standard of life improved…</a:t>
            </a:r>
            <a:endParaRPr lang="en-US" dirty="0"/>
          </a:p>
        </p:txBody>
      </p:sp>
      <p:sp>
        <p:nvSpPr>
          <p:cNvPr id="3" name="Content Placeholder 2"/>
          <p:cNvSpPr>
            <a:spLocks noGrp="1"/>
          </p:cNvSpPr>
          <p:nvPr>
            <p:ph sz="quarter" idx="1"/>
          </p:nvPr>
        </p:nvSpPr>
        <p:spPr/>
        <p:txBody>
          <a:bodyPr>
            <a:normAutofit/>
          </a:bodyPr>
          <a:lstStyle/>
          <a:p>
            <a:r>
              <a:rPr lang="en-US" b="1" dirty="0" smtClean="0"/>
              <a:t>Indicator 1</a:t>
            </a:r>
            <a:r>
              <a:rPr lang="en-US" dirty="0" smtClean="0"/>
              <a:t>: Incidence of poverty reduced among the youths in rural and sub-urban communities by 30% within three years. </a:t>
            </a:r>
          </a:p>
          <a:p>
            <a:r>
              <a:rPr lang="en-US" b="1" dirty="0" smtClean="0"/>
              <a:t>Indicator 2</a:t>
            </a:r>
            <a:r>
              <a:rPr lang="en-US" dirty="0" smtClean="0"/>
              <a:t>: Increase the rate of self-employment and the creation of income generating activities by the youths in rural and sub-urban communities by 50% within three years. </a:t>
            </a:r>
          </a:p>
          <a:p>
            <a:r>
              <a:rPr lang="en-US" b="1" dirty="0" smtClean="0"/>
              <a:t>Indicator 3</a:t>
            </a:r>
            <a:r>
              <a:rPr lang="en-US" dirty="0" smtClean="0"/>
              <a:t>: Reduce the rate of HIV/AIDS infection among the youths in rural and sub-urban communities from 40% to 20% by 2013</a:t>
            </a:r>
            <a:endParaRPr lang="en-US" dirty="0"/>
          </a:p>
        </p:txBody>
      </p:sp>
    </p:spTree>
  </p:cSld>
  <p:clrMapOvr>
    <a:masterClrMapping/>
  </p:clrMapOvr>
  <p:transition>
    <p:wedg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Means of Verification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See it with M&amp;E and show the table of p2p project</a:t>
            </a:r>
          </a:p>
          <a:p>
            <a:r>
              <a:rPr lang="en-US" dirty="0" smtClean="0"/>
              <a:t>There must be a means by which to show evidence that your work has been done </a:t>
            </a:r>
          </a:p>
          <a:p>
            <a:r>
              <a:rPr lang="en-US" dirty="0" smtClean="0"/>
              <a:t>The means of verification define the sources of information for verifying progress in achieving set targets. </a:t>
            </a:r>
          </a:p>
          <a:p>
            <a:r>
              <a:rPr lang="en-US" dirty="0" smtClean="0"/>
              <a:t>This entails defining the process of data collection throughout the </a:t>
            </a:r>
            <a:r>
              <a:rPr lang="en-US" dirty="0" err="1" smtClean="0"/>
              <a:t>programme</a:t>
            </a:r>
            <a:r>
              <a:rPr lang="en-US" dirty="0" smtClean="0"/>
              <a:t>/project cycle. </a:t>
            </a:r>
          </a:p>
          <a:p>
            <a:r>
              <a:rPr lang="en-US" dirty="0" smtClean="0"/>
              <a:t>Means of verification are the instruments providing information that makes it possible for indicators to be monitored and verified </a:t>
            </a:r>
          </a:p>
          <a:p>
            <a:r>
              <a:rPr lang="en-US" dirty="0" smtClean="0"/>
              <a:t>When indicators are formulated, the source of information and means of collection should be specified </a:t>
            </a:r>
            <a:endParaRPr lang="en-US" dirty="0"/>
          </a:p>
        </p:txBody>
      </p:sp>
    </p:spTree>
  </p:cSld>
  <p:clrMapOvr>
    <a:masterClrMapping/>
  </p:clrMapOvr>
  <p:transition>
    <p:wedg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How to Identify means and Costs </a:t>
            </a:r>
            <a:endParaRPr lang="en-US" dirty="0"/>
          </a:p>
        </p:txBody>
      </p:sp>
      <p:sp>
        <p:nvSpPr>
          <p:cNvPr id="3" name="Content Placeholder 2"/>
          <p:cNvSpPr>
            <a:spLocks noGrp="1"/>
          </p:cNvSpPr>
          <p:nvPr>
            <p:ph sz="quarter" idx="1"/>
          </p:nvPr>
        </p:nvSpPr>
        <p:spPr/>
        <p:txBody>
          <a:bodyPr>
            <a:normAutofit/>
          </a:bodyPr>
          <a:lstStyle/>
          <a:p>
            <a:r>
              <a:rPr lang="en-US" dirty="0" smtClean="0"/>
              <a:t>Means and costs refer to the human, material and financial resources needed to execute the programme or project </a:t>
            </a:r>
          </a:p>
          <a:p>
            <a:r>
              <a:rPr lang="en-US" dirty="0" smtClean="0"/>
              <a:t>In order to provide an accurate estimate of the inputs for the programme or project, planned activities and management support activities must be specified in sufficient details. </a:t>
            </a:r>
          </a:p>
          <a:p>
            <a:r>
              <a:rPr lang="en-US" dirty="0" smtClean="0"/>
              <a:t>The cost for collecting data on the indicators should be given high consideration </a:t>
            </a:r>
            <a:endParaRPr lang="en-US" dirty="0"/>
          </a:p>
        </p:txBody>
      </p:sp>
    </p:spTree>
  </p:cSld>
  <p:clrMapOvr>
    <a:masterClrMapping/>
  </p:clrMapOvr>
  <p:transition>
    <p:wedg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000" b="1" dirty="0" smtClean="0"/>
              <a:t>Strengths and Weaknesses of the PDM </a:t>
            </a:r>
            <a:endParaRPr lang="en-US" sz="4000" dirty="0"/>
          </a:p>
        </p:txBody>
      </p:sp>
      <p:sp>
        <p:nvSpPr>
          <p:cNvPr id="4" name="Content Placeholder 3"/>
          <p:cNvSpPr>
            <a:spLocks noGrp="1"/>
          </p:cNvSpPr>
          <p:nvPr>
            <p:ph sz="quarter" idx="2"/>
          </p:nvPr>
        </p:nvSpPr>
        <p:spPr/>
        <p:txBody>
          <a:bodyPr>
            <a:normAutofit fontScale="70000" lnSpcReduction="20000"/>
          </a:bodyPr>
          <a:lstStyle/>
          <a:p>
            <a:endParaRPr lang="en-US" dirty="0" smtClean="0"/>
          </a:p>
          <a:p>
            <a:r>
              <a:rPr lang="en-US" dirty="0" smtClean="0"/>
              <a:t>The LFA encourages people to consider expectations and how to achieve objectives </a:t>
            </a:r>
          </a:p>
          <a:p>
            <a:r>
              <a:rPr lang="en-US" dirty="0" smtClean="0"/>
              <a:t>Checks the internal logic of the plan ensuring activities, outcomes and objectives are linked. </a:t>
            </a:r>
          </a:p>
          <a:p>
            <a:r>
              <a:rPr lang="en-US" dirty="0" smtClean="0"/>
              <a:t>It forces planners to identify critical assumptions and risks affecting project success </a:t>
            </a:r>
          </a:p>
          <a:p>
            <a:r>
              <a:rPr lang="en-US" dirty="0" smtClean="0"/>
              <a:t>Planners think about how to monitor and evaluate process and impact indicators </a:t>
            </a:r>
          </a:p>
          <a:p>
            <a:endParaRPr lang="en-US" dirty="0"/>
          </a:p>
        </p:txBody>
      </p:sp>
      <p:sp>
        <p:nvSpPr>
          <p:cNvPr id="6" name="Content Placeholder 5"/>
          <p:cNvSpPr>
            <a:spLocks noGrp="1"/>
          </p:cNvSpPr>
          <p:nvPr>
            <p:ph sz="quarter" idx="4"/>
          </p:nvPr>
        </p:nvSpPr>
        <p:spPr/>
        <p:txBody>
          <a:bodyPr>
            <a:normAutofit fontScale="70000" lnSpcReduction="20000"/>
          </a:bodyPr>
          <a:lstStyle/>
          <a:p>
            <a:endParaRPr lang="en-US" dirty="0" smtClean="0"/>
          </a:p>
          <a:p>
            <a:r>
              <a:rPr lang="en-US" dirty="0" smtClean="0"/>
              <a:t>A powerful but not a comprehensive tool for planning or management </a:t>
            </a:r>
          </a:p>
          <a:p>
            <a:r>
              <a:rPr lang="en-US" dirty="0" smtClean="0"/>
              <a:t>It is time consuming and requires a thorough understanding of the logic and of the concept of the logical framework analysis. </a:t>
            </a:r>
          </a:p>
          <a:p>
            <a:r>
              <a:rPr lang="en-US" dirty="0" smtClean="0"/>
              <a:t>Problems can be compounded by too rigid application of the LF (changing environment) </a:t>
            </a:r>
          </a:p>
          <a:p>
            <a:r>
              <a:rPr lang="en-US" dirty="0" smtClean="0"/>
              <a:t>LFA should be supported by technical, economic, social and environmental analysis </a:t>
            </a:r>
          </a:p>
          <a:p>
            <a:endParaRPr lang="en-US" dirty="0"/>
          </a:p>
        </p:txBody>
      </p:sp>
      <p:sp>
        <p:nvSpPr>
          <p:cNvPr id="3" name="Text Placeholder 2"/>
          <p:cNvSpPr>
            <a:spLocks noGrp="1"/>
          </p:cNvSpPr>
          <p:nvPr>
            <p:ph type="body" sz="quarter" idx="1"/>
          </p:nvPr>
        </p:nvSpPr>
        <p:spPr/>
        <p:txBody>
          <a:bodyPr>
            <a:normAutofit fontScale="47500" lnSpcReduction="20000"/>
          </a:bodyPr>
          <a:lstStyle/>
          <a:p>
            <a:endParaRPr lang="en-US" dirty="0" smtClean="0"/>
          </a:p>
          <a:p>
            <a:pPr algn="ctr"/>
            <a:r>
              <a:rPr lang="en-US" sz="4400" dirty="0" smtClean="0"/>
              <a:t>Strengths </a:t>
            </a:r>
          </a:p>
        </p:txBody>
      </p:sp>
      <p:sp>
        <p:nvSpPr>
          <p:cNvPr id="5" name="Text Placeholder 4"/>
          <p:cNvSpPr>
            <a:spLocks noGrp="1"/>
          </p:cNvSpPr>
          <p:nvPr>
            <p:ph type="body" sz="quarter" idx="3"/>
          </p:nvPr>
        </p:nvSpPr>
        <p:spPr/>
        <p:txBody>
          <a:bodyPr/>
          <a:lstStyle/>
          <a:p>
            <a:pPr algn="ctr"/>
            <a:r>
              <a:rPr lang="en-US" dirty="0" smtClean="0"/>
              <a:t>Weaknesses</a:t>
            </a:r>
            <a:endParaRPr lang="en-US" dirty="0"/>
          </a:p>
        </p:txBody>
      </p:sp>
    </p:spTree>
  </p:cSld>
  <p:clrMapOvr>
    <a:masterClrMapping/>
  </p:clrMapOvr>
  <p:transition>
    <p:wedg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
            </a:r>
            <a:br>
              <a:rPr lang="en-US" sz="3200" dirty="0" smtClean="0"/>
            </a:br>
            <a:r>
              <a:rPr lang="en-US" sz="3200" b="1" dirty="0" smtClean="0"/>
              <a:t>Role of the </a:t>
            </a:r>
            <a:r>
              <a:rPr lang="en-US" sz="3200" b="1" dirty="0" err="1" smtClean="0"/>
              <a:t>Logframe</a:t>
            </a:r>
            <a:r>
              <a:rPr lang="en-US" sz="3200" b="1" dirty="0" smtClean="0"/>
              <a:t> in Monitoring, Evaluation &amp; Reporting </a:t>
            </a:r>
            <a:endParaRPr lang="en-US" sz="3200" dirty="0"/>
          </a:p>
        </p:txBody>
      </p:sp>
      <p:sp>
        <p:nvSpPr>
          <p:cNvPr id="3" name="Content Placeholder 2"/>
          <p:cNvSpPr>
            <a:spLocks noGrp="1"/>
          </p:cNvSpPr>
          <p:nvPr>
            <p:ph sz="quarter" idx="1"/>
          </p:nvPr>
        </p:nvSpPr>
        <p:spPr/>
        <p:txBody>
          <a:bodyPr>
            <a:normAutofit/>
          </a:bodyPr>
          <a:lstStyle/>
          <a:p>
            <a:r>
              <a:rPr lang="en-US" dirty="0" smtClean="0"/>
              <a:t>The obvious sequence of events after programme or project planning and funding is implementation. </a:t>
            </a:r>
          </a:p>
          <a:p>
            <a:r>
              <a:rPr lang="en-US" dirty="0" smtClean="0"/>
              <a:t>In the ideal six-phase programme or project cycle implementation occupies the fifth position. </a:t>
            </a:r>
          </a:p>
          <a:p>
            <a:r>
              <a:rPr lang="en-US" dirty="0" smtClean="0"/>
              <a:t>It is during this phase that the actual work of the programme or project takes place. </a:t>
            </a:r>
          </a:p>
          <a:p>
            <a:r>
              <a:rPr lang="en-US" dirty="0" err="1" smtClean="0"/>
              <a:t>Programmes</a:t>
            </a:r>
            <a:r>
              <a:rPr lang="en-US" dirty="0" smtClean="0"/>
              <a:t> and projects if they are implemented without sufficient controls will hardly go according to plan </a:t>
            </a:r>
            <a:endParaRPr lang="en-US" dirty="0"/>
          </a:p>
        </p:txBody>
      </p:sp>
    </p:spTree>
  </p:cSld>
  <p:clrMapOvr>
    <a:masterClrMapping/>
  </p:clrMapOvr>
  <p:transition>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
            </a:r>
            <a:br>
              <a:rPr lang="en-US" sz="3200" dirty="0" smtClean="0"/>
            </a:br>
            <a:r>
              <a:rPr lang="en-US" sz="3200" b="1" dirty="0" smtClean="0"/>
              <a:t>Differentiating between Monitoring and Evaluation </a:t>
            </a:r>
            <a:endParaRPr lang="en-US" sz="3200" dirty="0"/>
          </a:p>
        </p:txBody>
      </p:sp>
      <p:sp>
        <p:nvSpPr>
          <p:cNvPr id="4" name="Content Placeholder 3"/>
          <p:cNvSpPr>
            <a:spLocks noGrp="1"/>
          </p:cNvSpPr>
          <p:nvPr>
            <p:ph sz="quarter" idx="2"/>
          </p:nvPr>
        </p:nvSpPr>
        <p:spPr>
          <a:xfrm>
            <a:off x="457200" y="2174874"/>
            <a:ext cx="3962400" cy="4073525"/>
          </a:xfrm>
        </p:spPr>
        <p:txBody>
          <a:bodyPr>
            <a:normAutofit fontScale="25000" lnSpcReduction="20000"/>
          </a:bodyPr>
          <a:lstStyle/>
          <a:p>
            <a:endParaRPr lang="en-US" dirty="0" smtClean="0"/>
          </a:p>
          <a:p>
            <a:r>
              <a:rPr lang="en-US" sz="6400" b="1" dirty="0" smtClean="0"/>
              <a:t>What is monitoring? </a:t>
            </a:r>
          </a:p>
          <a:p>
            <a:r>
              <a:rPr lang="en-US" sz="6400" dirty="0" smtClean="0"/>
              <a:t>A systematic management activity </a:t>
            </a:r>
          </a:p>
          <a:p>
            <a:r>
              <a:rPr lang="en-US" sz="6400" dirty="0" smtClean="0"/>
              <a:t>Analyses efficiency &amp; effectiveness – measures actual against planned activities to identify remedial action </a:t>
            </a:r>
          </a:p>
          <a:p>
            <a:r>
              <a:rPr lang="en-US" sz="6400" b="1" dirty="0" smtClean="0"/>
              <a:t>How is it done? </a:t>
            </a:r>
          </a:p>
          <a:p>
            <a:r>
              <a:rPr lang="en-US" sz="6400" dirty="0" smtClean="0"/>
              <a:t>Rapid &amp; continuous analysis, useful to improve on-going actions </a:t>
            </a:r>
          </a:p>
          <a:p>
            <a:r>
              <a:rPr lang="en-US" sz="6400" dirty="0" smtClean="0"/>
              <a:t>Focuses on resources, activities &amp; results in the </a:t>
            </a:r>
            <a:r>
              <a:rPr lang="en-US" sz="6400" dirty="0" err="1" smtClean="0"/>
              <a:t>logframe</a:t>
            </a:r>
            <a:r>
              <a:rPr lang="en-US" sz="6400" dirty="0" smtClean="0"/>
              <a:t> </a:t>
            </a:r>
          </a:p>
          <a:p>
            <a:r>
              <a:rPr lang="en-US" sz="6400" dirty="0" smtClean="0"/>
              <a:t>Important in improving performance </a:t>
            </a:r>
          </a:p>
          <a:p>
            <a:r>
              <a:rPr lang="en-US" sz="6400" b="1" dirty="0" smtClean="0"/>
              <a:t>Who does the monitoring? </a:t>
            </a:r>
          </a:p>
          <a:p>
            <a:r>
              <a:rPr lang="en-US" sz="6400" dirty="0" smtClean="0"/>
              <a:t>Internally by staff but can also be done by external monitors </a:t>
            </a:r>
          </a:p>
          <a:p>
            <a:r>
              <a:rPr lang="en-US" sz="6400" b="1" dirty="0" smtClean="0"/>
              <a:t>When is it done? </a:t>
            </a:r>
          </a:p>
          <a:p>
            <a:r>
              <a:rPr lang="en-US" sz="6400" dirty="0" smtClean="0"/>
              <a:t>Regularly – on a day-to-day basis </a:t>
            </a:r>
          </a:p>
          <a:p>
            <a:r>
              <a:rPr lang="en-US" sz="6400" dirty="0" smtClean="0"/>
              <a:t>Takes place at all levels of </a:t>
            </a:r>
          </a:p>
          <a:p>
            <a:endParaRPr lang="en-US" dirty="0"/>
          </a:p>
        </p:txBody>
      </p:sp>
      <p:sp>
        <p:nvSpPr>
          <p:cNvPr id="6" name="Content Placeholder 5"/>
          <p:cNvSpPr>
            <a:spLocks noGrp="1"/>
          </p:cNvSpPr>
          <p:nvPr>
            <p:ph sz="quarter" idx="4"/>
          </p:nvPr>
        </p:nvSpPr>
        <p:spPr>
          <a:xfrm>
            <a:off x="4724400" y="2174875"/>
            <a:ext cx="3962400" cy="4073526"/>
          </a:xfrm>
        </p:spPr>
        <p:txBody>
          <a:bodyPr>
            <a:normAutofit fontScale="92500" lnSpcReduction="20000"/>
          </a:bodyPr>
          <a:lstStyle/>
          <a:p>
            <a:r>
              <a:rPr lang="en-US" sz="1600" b="1" dirty="0" smtClean="0"/>
              <a:t>What is Evaluation? </a:t>
            </a:r>
          </a:p>
          <a:p>
            <a:r>
              <a:rPr lang="en-US" sz="1600" dirty="0" smtClean="0"/>
              <a:t>Systematic &amp; objective assessment of a programme or project </a:t>
            </a:r>
          </a:p>
          <a:p>
            <a:r>
              <a:rPr lang="en-US" sz="1600" dirty="0" smtClean="0"/>
              <a:t>Assesses the relevance, efficiency, effectiveness, impact &amp; sustainability in relation to objectives </a:t>
            </a:r>
          </a:p>
          <a:p>
            <a:r>
              <a:rPr lang="en-US" sz="1600" dirty="0" smtClean="0"/>
              <a:t>Focuses more on results-to-purpose &amp; purpose-to-overall objectives </a:t>
            </a:r>
          </a:p>
          <a:p>
            <a:r>
              <a:rPr lang="en-US" sz="1600" b="1" dirty="0" smtClean="0"/>
              <a:t>How is it done? </a:t>
            </a:r>
          </a:p>
          <a:p>
            <a:r>
              <a:rPr lang="en-US" sz="1600" dirty="0" smtClean="0"/>
              <a:t>In-depth analysis, </a:t>
            </a:r>
          </a:p>
          <a:p>
            <a:r>
              <a:rPr lang="en-US" sz="1600" dirty="0" smtClean="0"/>
              <a:t>Identify lessons learnt </a:t>
            </a:r>
          </a:p>
          <a:p>
            <a:r>
              <a:rPr lang="en-US" sz="1600" b="1" dirty="0" smtClean="0"/>
              <a:t>Who does the evaluation? </a:t>
            </a:r>
          </a:p>
          <a:p>
            <a:r>
              <a:rPr lang="en-US" sz="1600" dirty="0" smtClean="0"/>
              <a:t>Specialist external evaluators. </a:t>
            </a:r>
          </a:p>
          <a:p>
            <a:r>
              <a:rPr lang="en-US" sz="1600" b="1" dirty="0" smtClean="0"/>
              <a:t>When is it done? </a:t>
            </a:r>
          </a:p>
          <a:p>
            <a:r>
              <a:rPr lang="en-US" sz="1600" dirty="0" smtClean="0"/>
              <a:t>Periodic - once or twice during the programme or project cycle. </a:t>
            </a:r>
            <a:endParaRPr lang="en-US" sz="1600" dirty="0"/>
          </a:p>
        </p:txBody>
      </p:sp>
      <p:sp>
        <p:nvSpPr>
          <p:cNvPr id="3" name="Text Placeholder 2"/>
          <p:cNvSpPr>
            <a:spLocks noGrp="1"/>
          </p:cNvSpPr>
          <p:nvPr>
            <p:ph type="body" sz="quarter" idx="1"/>
          </p:nvPr>
        </p:nvSpPr>
        <p:spPr/>
        <p:txBody>
          <a:bodyPr>
            <a:normAutofit fontScale="62500" lnSpcReduction="20000"/>
          </a:bodyPr>
          <a:lstStyle/>
          <a:p>
            <a:endParaRPr lang="en-US" dirty="0" smtClean="0"/>
          </a:p>
          <a:p>
            <a:pPr algn="ctr"/>
            <a:r>
              <a:rPr lang="en-US" sz="3100" dirty="0" smtClean="0"/>
              <a:t>Monitoring</a:t>
            </a:r>
            <a:r>
              <a:rPr lang="en-US" dirty="0" smtClean="0"/>
              <a:t> </a:t>
            </a:r>
            <a:endParaRPr lang="en-US" dirty="0"/>
          </a:p>
        </p:txBody>
      </p:sp>
      <p:sp>
        <p:nvSpPr>
          <p:cNvPr id="5" name="Text Placeholder 4"/>
          <p:cNvSpPr>
            <a:spLocks noGrp="1"/>
          </p:cNvSpPr>
          <p:nvPr>
            <p:ph type="body" sz="quarter" idx="3"/>
          </p:nvPr>
        </p:nvSpPr>
        <p:spPr/>
        <p:txBody>
          <a:bodyPr/>
          <a:lstStyle/>
          <a:p>
            <a:pPr algn="ctr"/>
            <a:r>
              <a:rPr lang="en-US" dirty="0" smtClean="0"/>
              <a:t>Evaluation </a:t>
            </a:r>
            <a:endParaRPr lang="en-US" dirty="0"/>
          </a:p>
        </p:txBody>
      </p:sp>
    </p:spTree>
  </p:cSld>
  <p:clrMapOvr>
    <a:masterClrMapping/>
  </p:clrMapOvr>
  <p:transition>
    <p:wedg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Reporting </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Programme and Project Managers will want to review progress very frequently, say monthly against contracted budgets and planned activities </a:t>
            </a:r>
          </a:p>
          <a:p>
            <a:r>
              <a:rPr lang="en-US" dirty="0" smtClean="0"/>
              <a:t>A few selected items plus aggregated data on equipment and materials are considered key indicators for reporting on progress recorded </a:t>
            </a:r>
          </a:p>
          <a:p>
            <a:r>
              <a:rPr lang="en-US" dirty="0" smtClean="0"/>
              <a:t>For monitoring to be described as complete and successful, information collected must be communicated – in the right form, to the right person and at the right time </a:t>
            </a:r>
          </a:p>
          <a:p>
            <a:r>
              <a:rPr lang="en-US" dirty="0" smtClean="0"/>
              <a:t>This enables timely and appropriate management decision making </a:t>
            </a:r>
            <a:endParaRPr lang="en-US" dirty="0"/>
          </a:p>
        </p:txBody>
      </p:sp>
    </p:spTree>
  </p:cSld>
  <p:clrMapOvr>
    <a:masterClrMapping/>
  </p:clrMapOvr>
  <p:transition>
    <p:wedg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 Reports</a:t>
            </a:r>
            <a:endParaRPr lang="en-US" dirty="0"/>
          </a:p>
        </p:txBody>
      </p:sp>
      <p:sp>
        <p:nvSpPr>
          <p:cNvPr id="3" name="Content Placeholder 2"/>
          <p:cNvSpPr>
            <a:spLocks noGrp="1"/>
          </p:cNvSpPr>
          <p:nvPr>
            <p:ph sz="quarter" idx="1"/>
          </p:nvPr>
        </p:nvSpPr>
        <p:spPr/>
        <p:txBody>
          <a:bodyPr/>
          <a:lstStyle/>
          <a:p>
            <a:r>
              <a:rPr lang="en-US" dirty="0" smtClean="0"/>
              <a:t>Progress reports are periodic summaries of progress made in the implementation of programme or project activities, incorporating key information from the physical and financial indicators </a:t>
            </a:r>
          </a:p>
          <a:p>
            <a:r>
              <a:rPr lang="en-US" dirty="0" smtClean="0"/>
              <a:t>The report should cover the following areas;</a:t>
            </a:r>
          </a:p>
          <a:p>
            <a:pPr>
              <a:buNone/>
            </a:pPr>
            <a:r>
              <a:rPr lang="en-US" dirty="0" smtClean="0"/>
              <a:t> </a:t>
            </a:r>
          </a:p>
          <a:p>
            <a:endParaRPr lang="en-US" dirty="0"/>
          </a:p>
        </p:txBody>
      </p:sp>
    </p:spTree>
  </p:cSld>
  <p:clrMapOvr>
    <a:masterClrMapping/>
  </p:clrMapOvr>
  <p:transition>
    <p:wedg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Progress Reports ….</a:t>
            </a:r>
            <a:endParaRPr lang="en-US" sz="3600" dirty="0"/>
          </a:p>
        </p:txBody>
      </p:sp>
      <p:sp>
        <p:nvSpPr>
          <p:cNvPr id="3" name="Content Placeholder 2"/>
          <p:cNvSpPr>
            <a:spLocks noGrp="1"/>
          </p:cNvSpPr>
          <p:nvPr>
            <p:ph sz="quarter" idx="1"/>
          </p:nvPr>
        </p:nvSpPr>
        <p:spPr/>
        <p:txBody>
          <a:bodyPr>
            <a:normAutofit fontScale="92500" lnSpcReduction="10000"/>
          </a:bodyPr>
          <a:lstStyle/>
          <a:p>
            <a:r>
              <a:rPr lang="en-US" dirty="0" smtClean="0"/>
              <a:t>Summary of the current status of the programme or project against indicators for programme or project purpose and outputs</a:t>
            </a:r>
          </a:p>
          <a:p>
            <a:r>
              <a:rPr lang="en-US" dirty="0" smtClean="0"/>
              <a:t>Major activities undertaken during the reporting period as compared to the activity schedule </a:t>
            </a:r>
          </a:p>
          <a:p>
            <a:r>
              <a:rPr lang="en-US" dirty="0" smtClean="0"/>
              <a:t>Programme or project expenditure for the reporting period as compared to the budget and cost schedule </a:t>
            </a:r>
          </a:p>
          <a:p>
            <a:r>
              <a:rPr lang="en-US" dirty="0" smtClean="0"/>
              <a:t>Estimates of the number of clients and beneficiaries reached out to during the period </a:t>
            </a:r>
          </a:p>
          <a:p>
            <a:r>
              <a:rPr lang="en-US" dirty="0" smtClean="0"/>
              <a:t>Current and anticipated problems and constraints encountered during the period and how they have been handled or planned to be handled </a:t>
            </a:r>
          </a:p>
          <a:p>
            <a:r>
              <a:rPr lang="en-US" dirty="0" smtClean="0"/>
              <a:t>Planned major activities and schedules for the next period </a:t>
            </a:r>
          </a:p>
          <a:p>
            <a:pPr>
              <a:buNone/>
            </a:pPr>
            <a:endParaRPr lang="en-US" dirty="0" smtClean="0"/>
          </a:p>
          <a:p>
            <a:endParaRPr lang="en-US"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3600" b="1" dirty="0"/>
              <a:t>The Programme/Project </a:t>
            </a:r>
            <a:r>
              <a:rPr lang="en-US" sz="3600" b="1" dirty="0" smtClean="0"/>
              <a:t>Manager </a:t>
            </a:r>
            <a:endParaRPr lang="en-US" sz="3600" dirty="0"/>
          </a:p>
        </p:txBody>
      </p:sp>
      <p:sp>
        <p:nvSpPr>
          <p:cNvPr id="3" name="Content Placeholder 2"/>
          <p:cNvSpPr>
            <a:spLocks noGrp="1"/>
          </p:cNvSpPr>
          <p:nvPr>
            <p:ph sz="quarter" idx="1"/>
          </p:nvPr>
        </p:nvSpPr>
        <p:spPr/>
        <p:txBody>
          <a:bodyPr>
            <a:normAutofit fontScale="85000" lnSpcReduction="10000"/>
          </a:bodyPr>
          <a:lstStyle/>
          <a:p>
            <a:endParaRPr lang="en-US" dirty="0"/>
          </a:p>
          <a:p>
            <a:r>
              <a:rPr lang="en-US" dirty="0"/>
              <a:t>Programme and Project Managers play a central and catalytic role in ensuring that interventions go through their life cycle and produce the desired outcomes. </a:t>
            </a:r>
            <a:endParaRPr lang="en-US" dirty="0" smtClean="0"/>
          </a:p>
          <a:p>
            <a:r>
              <a:rPr lang="en-US" dirty="0" smtClean="0"/>
              <a:t>Seeing </a:t>
            </a:r>
            <a:r>
              <a:rPr lang="en-US" dirty="0"/>
              <a:t>that the methodology of managing </a:t>
            </a:r>
            <a:r>
              <a:rPr lang="en-US" dirty="0" err="1" smtClean="0"/>
              <a:t>programmes</a:t>
            </a:r>
            <a:r>
              <a:rPr lang="en-US" dirty="0" smtClean="0"/>
              <a:t> and </a:t>
            </a:r>
            <a:r>
              <a:rPr lang="en-US" dirty="0"/>
              <a:t>projects is gradually shifting from traditional programme or project management to </a:t>
            </a:r>
            <a:r>
              <a:rPr lang="en-US" dirty="0" smtClean="0"/>
              <a:t>a more complete and complex cycle  management. Managers </a:t>
            </a:r>
            <a:r>
              <a:rPr lang="en-US" dirty="0"/>
              <a:t>as well need to make a shift towards becoming programme or project cycle managers in order to be able to better articulate the concept. </a:t>
            </a:r>
          </a:p>
          <a:p>
            <a:r>
              <a:rPr lang="en-US" dirty="0" smtClean="0"/>
              <a:t>Managing </a:t>
            </a:r>
            <a:r>
              <a:rPr lang="en-US" dirty="0" err="1"/>
              <a:t>programmes</a:t>
            </a:r>
            <a:r>
              <a:rPr lang="en-US" dirty="0"/>
              <a:t> and projects is a complex methodology and therefore requires mastery of the skills and techniques involved, especially with regards to the understanding of the logic of intervention and use of the Logical Framework Analysis. </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543800" cy="914400"/>
          </a:xfrm>
        </p:spPr>
        <p:txBody>
          <a:bodyPr>
            <a:normAutofit fontScale="90000"/>
          </a:bodyPr>
          <a:lstStyle/>
          <a:p>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Changing roles of project managers</a:t>
            </a:r>
            <a:br>
              <a:rPr lang="en-US" sz="3200" dirty="0" smtClean="0"/>
            </a:br>
            <a:r>
              <a:rPr lang="en-US" sz="3200" dirty="0" smtClean="0"/>
              <a:t> </a:t>
            </a:r>
            <a:endParaRPr lang="en-US" sz="3200" dirty="0"/>
          </a:p>
        </p:txBody>
      </p:sp>
      <p:sp>
        <p:nvSpPr>
          <p:cNvPr id="4" name="Content Placeholder 3"/>
          <p:cNvSpPr>
            <a:spLocks noGrp="1"/>
          </p:cNvSpPr>
          <p:nvPr>
            <p:ph sz="quarter" idx="2"/>
          </p:nvPr>
        </p:nvSpPr>
        <p:spPr>
          <a:xfrm>
            <a:off x="457200" y="2174875"/>
            <a:ext cx="4267200" cy="3951288"/>
          </a:xfrm>
        </p:spPr>
        <p:txBody>
          <a:bodyPr>
            <a:normAutofit/>
          </a:bodyPr>
          <a:lstStyle/>
          <a:p>
            <a:r>
              <a:rPr lang="en-US" dirty="0" smtClean="0"/>
              <a:t>Controlling </a:t>
            </a:r>
            <a:r>
              <a:rPr lang="en-US" dirty="0"/>
              <a:t>and directing </a:t>
            </a:r>
          </a:p>
          <a:p>
            <a:r>
              <a:rPr lang="en-US" dirty="0" smtClean="0"/>
              <a:t>Imposing </a:t>
            </a:r>
            <a:r>
              <a:rPr lang="en-US" dirty="0"/>
              <a:t>norms </a:t>
            </a:r>
          </a:p>
          <a:p>
            <a:r>
              <a:rPr lang="en-US" dirty="0" smtClean="0"/>
              <a:t>Creating certainty/FIRMNESS</a:t>
            </a:r>
            <a:endParaRPr lang="en-US" dirty="0"/>
          </a:p>
          <a:p>
            <a:r>
              <a:rPr lang="en-US" dirty="0" smtClean="0"/>
              <a:t>Telling </a:t>
            </a:r>
            <a:endParaRPr lang="en-US" dirty="0"/>
          </a:p>
          <a:p>
            <a:r>
              <a:rPr lang="en-US" dirty="0" smtClean="0"/>
              <a:t>Vertical/line </a:t>
            </a:r>
            <a:r>
              <a:rPr lang="en-US" dirty="0"/>
              <a:t>authority </a:t>
            </a:r>
          </a:p>
          <a:p>
            <a:r>
              <a:rPr lang="en-US" dirty="0" smtClean="0"/>
              <a:t>Solving </a:t>
            </a:r>
            <a:r>
              <a:rPr lang="en-US" dirty="0"/>
              <a:t>problems </a:t>
            </a:r>
          </a:p>
          <a:p>
            <a:r>
              <a:rPr lang="en-US" dirty="0" smtClean="0"/>
              <a:t>Area </a:t>
            </a:r>
            <a:r>
              <a:rPr lang="en-US" dirty="0"/>
              <a:t>and scope </a:t>
            </a:r>
            <a:r>
              <a:rPr lang="en-US" dirty="0" smtClean="0"/>
              <a:t>management </a:t>
            </a:r>
            <a:endParaRPr lang="en-US" dirty="0"/>
          </a:p>
          <a:p>
            <a:pPr>
              <a:buNone/>
            </a:pPr>
            <a:endParaRPr lang="en-US" dirty="0"/>
          </a:p>
          <a:p>
            <a:endParaRPr lang="en-US" dirty="0"/>
          </a:p>
          <a:p>
            <a:endParaRPr lang="en-US" dirty="0"/>
          </a:p>
        </p:txBody>
      </p:sp>
      <p:sp>
        <p:nvSpPr>
          <p:cNvPr id="6" name="Content Placeholder 5"/>
          <p:cNvSpPr>
            <a:spLocks noGrp="1"/>
          </p:cNvSpPr>
          <p:nvPr>
            <p:ph sz="quarter" idx="4"/>
          </p:nvPr>
        </p:nvSpPr>
        <p:spPr>
          <a:xfrm>
            <a:off x="4800600" y="2174875"/>
            <a:ext cx="3886200" cy="3951288"/>
          </a:xfrm>
        </p:spPr>
        <p:txBody>
          <a:bodyPr>
            <a:normAutofit lnSpcReduction="10000"/>
          </a:bodyPr>
          <a:lstStyle/>
          <a:p>
            <a:r>
              <a:rPr lang="en-US" dirty="0" smtClean="0"/>
              <a:t>Empowering and releasing potential </a:t>
            </a:r>
          </a:p>
          <a:p>
            <a:r>
              <a:rPr lang="en-US" dirty="0" smtClean="0"/>
              <a:t>Releasing creativity </a:t>
            </a:r>
          </a:p>
          <a:p>
            <a:r>
              <a:rPr lang="en-US" dirty="0" smtClean="0"/>
              <a:t>Managing uncertainty </a:t>
            </a:r>
          </a:p>
          <a:p>
            <a:r>
              <a:rPr lang="en-US" dirty="0" smtClean="0"/>
              <a:t>Listening </a:t>
            </a:r>
          </a:p>
          <a:p>
            <a:r>
              <a:rPr lang="en-US" dirty="0" smtClean="0"/>
              <a:t>Matrix programme or project management </a:t>
            </a:r>
          </a:p>
          <a:p>
            <a:r>
              <a:rPr lang="en-US" dirty="0" smtClean="0"/>
              <a:t>Creating opportunities </a:t>
            </a:r>
          </a:p>
          <a:p>
            <a:r>
              <a:rPr lang="en-US" dirty="0" smtClean="0"/>
              <a:t>Collaboration and partnerships </a:t>
            </a:r>
          </a:p>
          <a:p>
            <a:endParaRPr lang="en-US" dirty="0" smtClean="0"/>
          </a:p>
          <a:p>
            <a:endParaRPr lang="en-US" dirty="0"/>
          </a:p>
        </p:txBody>
      </p:sp>
      <p:sp>
        <p:nvSpPr>
          <p:cNvPr id="3" name="Text Placeholder 2"/>
          <p:cNvSpPr>
            <a:spLocks noGrp="1"/>
          </p:cNvSpPr>
          <p:nvPr>
            <p:ph type="body" sz="quarter" idx="1"/>
          </p:nvPr>
        </p:nvSpPr>
        <p:spPr/>
        <p:txBody>
          <a:bodyPr/>
          <a:lstStyle/>
          <a:p>
            <a:pPr algn="ctr"/>
            <a:r>
              <a:rPr lang="en-US" dirty="0" smtClean="0"/>
              <a:t>Then </a:t>
            </a:r>
            <a:endParaRPr lang="en-US" dirty="0"/>
          </a:p>
        </p:txBody>
      </p:sp>
      <p:sp>
        <p:nvSpPr>
          <p:cNvPr id="5" name="Text Placeholder 4"/>
          <p:cNvSpPr>
            <a:spLocks noGrp="1"/>
          </p:cNvSpPr>
          <p:nvPr>
            <p:ph type="body" sz="quarter" idx="3"/>
          </p:nvPr>
        </p:nvSpPr>
        <p:spPr/>
        <p:txBody>
          <a:bodyPr/>
          <a:lstStyle/>
          <a:p>
            <a:pPr algn="ctr"/>
            <a:r>
              <a:rPr lang="en-US" dirty="0" smtClean="0"/>
              <a:t>Now </a:t>
            </a:r>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14609</TotalTime>
  <Words>5931</Words>
  <Application>Microsoft Office PowerPoint</Application>
  <PresentationFormat>On-screen Show (4:3)</PresentationFormat>
  <Paragraphs>504</Paragraphs>
  <Slides>79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Century Schoolbook</vt:lpstr>
      <vt:lpstr>Wingdings</vt:lpstr>
      <vt:lpstr>Wingdings 2</vt:lpstr>
      <vt:lpstr>Oriel</vt:lpstr>
      <vt:lpstr>PART I  Addis Ababa University Project DESIGN AND Management ((BSSW-43). Instractor: Tenagne alemu (PhD)                                   February, 2020</vt:lpstr>
      <vt:lpstr>The concept of Project/Program  Management </vt:lpstr>
      <vt:lpstr>Project defi</vt:lpstr>
      <vt:lpstr> The nature conti… </vt:lpstr>
      <vt:lpstr>Distinctions between program and projects</vt:lpstr>
      <vt:lpstr>Management  </vt:lpstr>
      <vt:lpstr> Programme/Project Management  </vt:lpstr>
      <vt:lpstr> The Programme/Project Manager </vt:lpstr>
      <vt:lpstr>   Changing roles of project managers  </vt:lpstr>
      <vt:lpstr> </vt:lpstr>
      <vt:lpstr>PowerPoint Presentation</vt:lpstr>
      <vt:lpstr> </vt:lpstr>
      <vt:lpstr> </vt:lpstr>
      <vt:lpstr> </vt:lpstr>
      <vt:lpstr> </vt:lpstr>
      <vt:lpstr> Stakeholder Analysis( SHOULD BE SEEN LATER) </vt:lpstr>
      <vt:lpstr> Roles and Responsibilities </vt:lpstr>
      <vt:lpstr> Structure of Programme/Project Life Cycle </vt:lpstr>
      <vt:lpstr>Program/Project Cycle  </vt:lpstr>
      <vt:lpstr>PowerPoint Presentation</vt:lpstr>
      <vt:lpstr> Main Phases  </vt:lpstr>
      <vt:lpstr>The Project/Program Cycle </vt:lpstr>
      <vt:lpstr>Importance of knowledge of different phases </vt:lpstr>
      <vt:lpstr>Before starting Implementation  </vt:lpstr>
      <vt:lpstr>Programming </vt:lpstr>
      <vt:lpstr>Identification </vt:lpstr>
      <vt:lpstr>Formulation </vt:lpstr>
      <vt:lpstr>…</vt:lpstr>
      <vt:lpstr>Financing </vt:lpstr>
      <vt:lpstr> Implementation </vt:lpstr>
      <vt:lpstr>After Implementation  </vt:lpstr>
      <vt:lpstr> Programme/Project Spiral </vt:lpstr>
      <vt:lpstr>LOGICAL FRAMEWORK APPROACH TO PCM </vt:lpstr>
      <vt:lpstr> What is Logical Framework Approach </vt:lpstr>
      <vt:lpstr> LFA as a Dynamic Management Tool </vt:lpstr>
      <vt:lpstr> LFA as an Embedded Structure of the PCM </vt:lpstr>
      <vt:lpstr>The Interlinked Phases of the LFA </vt:lpstr>
      <vt:lpstr>Two different phases of ANALYSIS IN PROJECT MANAGEMENT</vt:lpstr>
      <vt:lpstr> Analysis Phase  </vt:lpstr>
      <vt:lpstr> Stakeholder Analysis </vt:lpstr>
      <vt:lpstr> Gender and Rights Based Considerations </vt:lpstr>
      <vt:lpstr> Problem Analysis </vt:lpstr>
      <vt:lpstr>STEPS IN UNDERTAKING A PROBLEM ANALYSIS </vt:lpstr>
      <vt:lpstr>PowerPoint Presentation</vt:lpstr>
      <vt:lpstr>3: Develop the problem tree</vt:lpstr>
      <vt:lpstr>      How to do a problem analysis  </vt:lpstr>
      <vt:lpstr>Problem Tree </vt:lpstr>
      <vt:lpstr>Importance of Problem Analysis </vt:lpstr>
      <vt:lpstr>Assignments</vt:lpstr>
      <vt:lpstr> Analysis of Objectives </vt:lpstr>
      <vt:lpstr>Analysis of Objectives…</vt:lpstr>
      <vt:lpstr> How to do Objectives Analysis </vt:lpstr>
      <vt:lpstr>Objective Tree</vt:lpstr>
      <vt:lpstr> Strategies Analysis </vt:lpstr>
      <vt:lpstr> How to Choose the Strategy Options </vt:lpstr>
      <vt:lpstr>Considerations when doing strategy analysis  </vt:lpstr>
      <vt:lpstr> The Logframe Approach   </vt:lpstr>
      <vt:lpstr>Preparing the Logical Framework – Programme/project Design Matrix (PDM) </vt:lpstr>
      <vt:lpstr>Presentation of the PDM or LFM </vt:lpstr>
      <vt:lpstr> Interpretation of the logic of PDM </vt:lpstr>
      <vt:lpstr> Project Structure - Levels of Objectives </vt:lpstr>
      <vt:lpstr> Considering Assumptions </vt:lpstr>
      <vt:lpstr>Considering Assumptions…</vt:lpstr>
      <vt:lpstr>Assumptions &amp; Preconditions </vt:lpstr>
      <vt:lpstr>Identifying Assumptions </vt:lpstr>
      <vt:lpstr>Assessing the Assumptions</vt:lpstr>
      <vt:lpstr> Ensuring Programme/Project Sustainability</vt:lpstr>
      <vt:lpstr> Assess programme or project sustainability</vt:lpstr>
      <vt:lpstr> Objectively Verifiable Indicators</vt:lpstr>
      <vt:lpstr>Objective: Standard of life improved</vt:lpstr>
      <vt:lpstr>Objective: Standard of life improved…</vt:lpstr>
      <vt:lpstr> Means of Verification </vt:lpstr>
      <vt:lpstr> How to Identify means and Costs </vt:lpstr>
      <vt:lpstr> Strengths and Weaknesses of the PDM </vt:lpstr>
      <vt:lpstr> Role of the Logframe in Monitoring, Evaluation &amp; Reporting </vt:lpstr>
      <vt:lpstr> Differentiating between Monitoring and Evaluation </vt:lpstr>
      <vt:lpstr> Reporting  </vt:lpstr>
      <vt:lpstr>Progress Reports</vt:lpstr>
      <vt:lpstr>Progress Reports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Concepts</dc:title>
  <dc:creator>Alemu</dc:creator>
  <cp:lastModifiedBy>Win</cp:lastModifiedBy>
  <cp:revision>213</cp:revision>
  <dcterms:created xsi:type="dcterms:W3CDTF">2011-07-04T06:41:06Z</dcterms:created>
  <dcterms:modified xsi:type="dcterms:W3CDTF">2020-04-28T09:51:21Z</dcterms:modified>
</cp:coreProperties>
</file>