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sldIdLst>
    <p:sldId id="256" r:id="rId2"/>
    <p:sldId id="290" r:id="rId3"/>
    <p:sldId id="289" r:id="rId4"/>
    <p:sldId id="258" r:id="rId5"/>
    <p:sldId id="260" r:id="rId6"/>
    <p:sldId id="261" r:id="rId7"/>
    <p:sldId id="262" r:id="rId8"/>
    <p:sldId id="263" r:id="rId9"/>
    <p:sldId id="287" r:id="rId10"/>
    <p:sldId id="288" r:id="rId11"/>
    <p:sldId id="264" r:id="rId12"/>
    <p:sldId id="265" r:id="rId13"/>
    <p:sldId id="266" r:id="rId14"/>
    <p:sldId id="267" r:id="rId15"/>
    <p:sldId id="268" r:id="rId16"/>
    <p:sldId id="285" r:id="rId17"/>
    <p:sldId id="280" r:id="rId18"/>
    <p:sldId id="286" r:id="rId19"/>
    <p:sldId id="276" r:id="rId20"/>
    <p:sldId id="279" r:id="rId21"/>
    <p:sldId id="277" r:id="rId22"/>
    <p:sldId id="278" r:id="rId23"/>
    <p:sldId id="272" r:id="rId24"/>
    <p:sldId id="273" r:id="rId25"/>
    <p:sldId id="274" r:id="rId26"/>
    <p:sldId id="275" r:id="rId27"/>
    <p:sldId id="284" r:id="rId28"/>
    <p:sldId id="283" r:id="rId29"/>
    <p:sldId id="269" r:id="rId30"/>
    <p:sldId id="270" r:id="rId31"/>
    <p:sldId id="271" r:id="rId32"/>
    <p:sldId id="281" r:id="rId33"/>
    <p:sldId id="282"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 Id="rId4" Type="http://schemas.openxmlformats.org/officeDocument/2006/relationships/image" Target="../media/image38.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42.wmf"/><Relationship Id="rId2" Type="http://schemas.openxmlformats.org/officeDocument/2006/relationships/image" Target="../media/image41.wmf"/><Relationship Id="rId1" Type="http://schemas.openxmlformats.org/officeDocument/2006/relationships/image" Target="../media/image40.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45.wmf"/><Relationship Id="rId2" Type="http://schemas.openxmlformats.org/officeDocument/2006/relationships/image" Target="../media/image44.wmf"/><Relationship Id="rId1" Type="http://schemas.openxmlformats.org/officeDocument/2006/relationships/image" Target="../media/image43.wmf"/><Relationship Id="rId4" Type="http://schemas.openxmlformats.org/officeDocument/2006/relationships/image" Target="../media/image46.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50.wmf"/><Relationship Id="rId2" Type="http://schemas.openxmlformats.org/officeDocument/2006/relationships/image" Target="../media/image49.wmf"/><Relationship Id="rId1" Type="http://schemas.openxmlformats.org/officeDocument/2006/relationships/image" Target="../media/image48.wmf"/><Relationship Id="rId4" Type="http://schemas.openxmlformats.org/officeDocument/2006/relationships/image" Target="../media/image51.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6" Type="http://schemas.openxmlformats.org/officeDocument/2006/relationships/image" Target="../media/image20.wmf"/><Relationship Id="rId5" Type="http://schemas.openxmlformats.org/officeDocument/2006/relationships/image" Target="../media/image19.wmf"/><Relationship Id="rId4" Type="http://schemas.openxmlformats.org/officeDocument/2006/relationships/image" Target="../media/image18.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28.wmf"/><Relationship Id="rId3" Type="http://schemas.openxmlformats.org/officeDocument/2006/relationships/image" Target="../media/image23.wmf"/><Relationship Id="rId7" Type="http://schemas.openxmlformats.org/officeDocument/2006/relationships/image" Target="../media/image27.wmf"/><Relationship Id="rId2" Type="http://schemas.openxmlformats.org/officeDocument/2006/relationships/image" Target="../media/image22.wmf"/><Relationship Id="rId1" Type="http://schemas.openxmlformats.org/officeDocument/2006/relationships/image" Target="../media/image21.wmf"/><Relationship Id="rId6" Type="http://schemas.openxmlformats.org/officeDocument/2006/relationships/image" Target="../media/image26.wmf"/><Relationship Id="rId5" Type="http://schemas.openxmlformats.org/officeDocument/2006/relationships/image" Target="../media/image25.wmf"/><Relationship Id="rId4" Type="http://schemas.openxmlformats.org/officeDocument/2006/relationships/image" Target="../media/image24.wmf"/><Relationship Id="rId9" Type="http://schemas.openxmlformats.org/officeDocument/2006/relationships/image" Target="../media/image29.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4" Type="http://schemas.openxmlformats.org/officeDocument/2006/relationships/image" Target="../media/image3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MY"/>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54DD6B-E3D7-41BD-89F3-C471C48C5975}" type="datetimeFigureOut">
              <a:rPr lang="en-US" smtClean="0"/>
              <a:pPr/>
              <a:t>3/11/2012</a:t>
            </a:fld>
            <a:endParaRPr lang="en-MY"/>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MY"/>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MY"/>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MY"/>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499ABA9-163B-488C-A8D8-B90ACF39F724}" type="slidenum">
              <a:rPr lang="en-MY" smtClean="0"/>
              <a:pPr/>
              <a:t>‹#›</a:t>
            </a:fld>
            <a:endParaRPr lang="en-MY"/>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1</a:t>
            </a:fld>
            <a:endParaRPr lang="en-MY"/>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14</a:t>
            </a:fld>
            <a:endParaRPr lang="en-MY"/>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15</a:t>
            </a:fld>
            <a:endParaRPr lang="en-MY"/>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17</a:t>
            </a:fld>
            <a:endParaRPr lang="en-MY"/>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19</a:t>
            </a:fld>
            <a:endParaRPr lang="en-MY"/>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20</a:t>
            </a:fld>
            <a:endParaRPr lang="en-MY"/>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21</a:t>
            </a:fld>
            <a:endParaRPr lang="en-MY"/>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22</a:t>
            </a:fld>
            <a:endParaRPr lang="en-MY"/>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23</a:t>
            </a:fld>
            <a:endParaRPr lang="en-MY"/>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24</a:t>
            </a:fld>
            <a:endParaRPr lang="en-MY"/>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25</a:t>
            </a:fld>
            <a:endParaRPr lang="en-MY"/>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4</a:t>
            </a:fld>
            <a:endParaRPr lang="en-MY"/>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26</a:t>
            </a:fld>
            <a:endParaRPr lang="en-MY"/>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dirty="0"/>
          </a:p>
        </p:txBody>
      </p:sp>
      <p:sp>
        <p:nvSpPr>
          <p:cNvPr id="4" name="Slide Number Placeholder 3"/>
          <p:cNvSpPr>
            <a:spLocks noGrp="1"/>
          </p:cNvSpPr>
          <p:nvPr>
            <p:ph type="sldNum" sz="quarter" idx="10"/>
          </p:nvPr>
        </p:nvSpPr>
        <p:spPr/>
        <p:txBody>
          <a:bodyPr/>
          <a:lstStyle/>
          <a:p>
            <a:fld id="{F499ABA9-163B-488C-A8D8-B90ACF39F724}" type="slidenum">
              <a:rPr lang="en-MY" smtClean="0"/>
              <a:pPr/>
              <a:t>29</a:t>
            </a:fld>
            <a:endParaRPr lang="en-MY"/>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30</a:t>
            </a:fld>
            <a:endParaRPr lang="en-MY"/>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31</a:t>
            </a:fld>
            <a:endParaRPr lang="en-MY"/>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5</a:t>
            </a:fld>
            <a:endParaRPr lang="en-MY"/>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6</a:t>
            </a:fld>
            <a:endParaRPr lang="en-MY"/>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7</a:t>
            </a:fld>
            <a:endParaRPr lang="en-MY"/>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8</a:t>
            </a:fld>
            <a:endParaRPr lang="en-MY"/>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11</a:t>
            </a:fld>
            <a:endParaRPr lang="en-MY"/>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12</a:t>
            </a:fld>
            <a:endParaRPr lang="en-MY"/>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MY"/>
          </a:p>
        </p:txBody>
      </p:sp>
      <p:sp>
        <p:nvSpPr>
          <p:cNvPr id="4" name="Slide Number Placeholder 3"/>
          <p:cNvSpPr>
            <a:spLocks noGrp="1"/>
          </p:cNvSpPr>
          <p:nvPr>
            <p:ph type="sldNum" sz="quarter" idx="10"/>
          </p:nvPr>
        </p:nvSpPr>
        <p:spPr/>
        <p:txBody>
          <a:bodyPr/>
          <a:lstStyle/>
          <a:p>
            <a:fld id="{F499ABA9-163B-488C-A8D8-B90ACF39F724}" type="slidenum">
              <a:rPr lang="en-MY" smtClean="0"/>
              <a:pPr/>
              <a:t>13</a:t>
            </a:fld>
            <a:endParaRPr lang="en-MY"/>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DF35250E-3DA9-434F-A2B5-9F6A9D950A19}" type="datetime1">
              <a:rPr lang="en-US" smtClean="0"/>
              <a:pPr/>
              <a:t>3/11/2012</a:t>
            </a:fld>
            <a:endParaRPr lang="en-MY"/>
          </a:p>
        </p:txBody>
      </p:sp>
      <p:sp>
        <p:nvSpPr>
          <p:cNvPr id="17" name="Footer Placeholder 16"/>
          <p:cNvSpPr>
            <a:spLocks noGrp="1"/>
          </p:cNvSpPr>
          <p:nvPr>
            <p:ph type="ftr" sz="quarter" idx="11"/>
          </p:nvPr>
        </p:nvSpPr>
        <p:spPr/>
        <p:txBody>
          <a:bodyPr/>
          <a:lstStyle/>
          <a:p>
            <a:endParaRPr lang="en-MY"/>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D9B7AE06-CC62-48E6-B6A7-64D018946A66}" type="slidenum">
              <a:rPr lang="en-MY" smtClean="0"/>
              <a:pPr/>
              <a:t>‹#›</a:t>
            </a:fld>
            <a:endParaRPr lang="en-MY"/>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2D5079-3D7B-4ABD-8808-906651CA518E}" type="datetime1">
              <a:rPr lang="en-US" smtClean="0"/>
              <a:pPr/>
              <a:t>3/11/2012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9B7AE06-CC62-48E6-B6A7-64D018946A66}" type="slidenum">
              <a:rPr lang="en-MY" smtClean="0"/>
              <a:pPr/>
              <a:t>‹#›</a:t>
            </a:fld>
            <a:endParaRPr lang="en-M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67895D0-4421-4A19-9D14-D583210E255D}" type="datetime1">
              <a:rPr lang="en-US" smtClean="0"/>
              <a:pPr/>
              <a:t>3/11/2012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9B7AE06-CC62-48E6-B6A7-64D018946A66}" type="slidenum">
              <a:rPr lang="en-MY" smtClean="0"/>
              <a:pPr/>
              <a:t>‹#›</a:t>
            </a:fld>
            <a:endParaRPr lang="en-M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CBAF78F-70F6-4FB1-A8C2-0E9B9B18384C}" type="datetime1">
              <a:rPr lang="en-US" smtClean="0"/>
              <a:pPr/>
              <a:t>3/11/2012</a:t>
            </a:fld>
            <a:endParaRPr lang="en-MY"/>
          </a:p>
        </p:txBody>
      </p:sp>
      <p:sp>
        <p:nvSpPr>
          <p:cNvPr id="5" name="Footer Placeholder 4"/>
          <p:cNvSpPr>
            <a:spLocks noGrp="1"/>
          </p:cNvSpPr>
          <p:nvPr>
            <p:ph type="ftr" sz="quarter" idx="11"/>
          </p:nvPr>
        </p:nvSpPr>
        <p:spPr/>
        <p:txBody>
          <a:bodyPr/>
          <a:lstStyle/>
          <a:p>
            <a:endParaRPr lang="en-MY"/>
          </a:p>
        </p:txBody>
      </p:sp>
      <p:sp>
        <p:nvSpPr>
          <p:cNvPr id="6" name="Slide Number Placeholder 5"/>
          <p:cNvSpPr>
            <a:spLocks noGrp="1"/>
          </p:cNvSpPr>
          <p:nvPr>
            <p:ph type="sldNum" sz="quarter" idx="12"/>
          </p:nvPr>
        </p:nvSpPr>
        <p:spPr/>
        <p:txBody>
          <a:bodyPr/>
          <a:lstStyle/>
          <a:p>
            <a:fld id="{D9B7AE06-CC62-48E6-B6A7-64D018946A66}" type="slidenum">
              <a:rPr lang="en-MY" smtClean="0"/>
              <a:pPr/>
              <a:t>‹#›</a:t>
            </a:fld>
            <a:endParaRPr lang="en-MY"/>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1EFC5FC-1BB4-4604-91F3-3851B29E76AB}" type="datetime1">
              <a:rPr lang="en-US" smtClean="0"/>
              <a:pPr/>
              <a:t>3/11/2012</a:t>
            </a:fld>
            <a:endParaRPr lang="en-MY"/>
          </a:p>
        </p:txBody>
      </p:sp>
      <p:sp>
        <p:nvSpPr>
          <p:cNvPr id="5" name="Footer Placeholder 4"/>
          <p:cNvSpPr>
            <a:spLocks noGrp="1"/>
          </p:cNvSpPr>
          <p:nvPr>
            <p:ph type="ftr" sz="quarter" idx="11"/>
          </p:nvPr>
        </p:nvSpPr>
        <p:spPr>
          <a:xfrm>
            <a:off x="800100" y="6172200"/>
            <a:ext cx="4000500" cy="457200"/>
          </a:xfrm>
        </p:spPr>
        <p:txBody>
          <a:bodyPr/>
          <a:lstStyle/>
          <a:p>
            <a:endParaRPr lang="en-MY"/>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D9B7AE06-CC62-48E6-B6A7-64D018946A66}" type="slidenum">
              <a:rPr lang="en-MY" smtClean="0"/>
              <a:pPr/>
              <a:t>‹#›</a:t>
            </a:fld>
            <a:endParaRPr lang="en-MY"/>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8F057FCF-6002-4898-8E7C-9BFF479BEB2A}" type="datetime1">
              <a:rPr lang="en-US" smtClean="0"/>
              <a:pPr/>
              <a:t>3/11/2012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9B7AE06-CC62-48E6-B6A7-64D018946A66}" type="slidenum">
              <a:rPr lang="en-MY" smtClean="0"/>
              <a:pPr/>
              <a:t>‹#›</a:t>
            </a:fld>
            <a:endParaRPr lang="en-MY"/>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2A07EA3C-D605-48E0-B7D4-913E5256355C}" type="datetime1">
              <a:rPr lang="en-US" smtClean="0"/>
              <a:pPr/>
              <a:t>3/11/2012</a:t>
            </a:fld>
            <a:endParaRPr lang="en-MY"/>
          </a:p>
        </p:txBody>
      </p:sp>
      <p:sp>
        <p:nvSpPr>
          <p:cNvPr id="8" name="Footer Placeholder 7"/>
          <p:cNvSpPr>
            <a:spLocks noGrp="1"/>
          </p:cNvSpPr>
          <p:nvPr>
            <p:ph type="ftr" sz="quarter" idx="11"/>
          </p:nvPr>
        </p:nvSpPr>
        <p:spPr/>
        <p:txBody>
          <a:bodyPr/>
          <a:lstStyle/>
          <a:p>
            <a:endParaRPr lang="en-MY"/>
          </a:p>
        </p:txBody>
      </p:sp>
      <p:sp>
        <p:nvSpPr>
          <p:cNvPr id="9" name="Slide Number Placeholder 8"/>
          <p:cNvSpPr>
            <a:spLocks noGrp="1"/>
          </p:cNvSpPr>
          <p:nvPr>
            <p:ph type="sldNum" sz="quarter" idx="12"/>
          </p:nvPr>
        </p:nvSpPr>
        <p:spPr/>
        <p:txBody>
          <a:bodyPr/>
          <a:lstStyle/>
          <a:p>
            <a:fld id="{D9B7AE06-CC62-48E6-B6A7-64D018946A66}" type="slidenum">
              <a:rPr lang="en-MY" smtClean="0"/>
              <a:pPr/>
              <a:t>‹#›</a:t>
            </a:fld>
            <a:endParaRPr lang="en-MY"/>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A7A0971-9FB2-4787-9C12-E54C3EE691D2}" type="datetime1">
              <a:rPr lang="en-US" smtClean="0"/>
              <a:pPr/>
              <a:t>3/11/2012</a:t>
            </a:fld>
            <a:endParaRPr lang="en-MY"/>
          </a:p>
        </p:txBody>
      </p:sp>
      <p:sp>
        <p:nvSpPr>
          <p:cNvPr id="4" name="Footer Placeholder 3"/>
          <p:cNvSpPr>
            <a:spLocks noGrp="1"/>
          </p:cNvSpPr>
          <p:nvPr>
            <p:ph type="ftr" sz="quarter" idx="11"/>
          </p:nvPr>
        </p:nvSpPr>
        <p:spPr/>
        <p:txBody>
          <a:bodyPr/>
          <a:lstStyle/>
          <a:p>
            <a:endParaRPr lang="en-MY"/>
          </a:p>
        </p:txBody>
      </p:sp>
      <p:sp>
        <p:nvSpPr>
          <p:cNvPr id="5" name="Slide Number Placeholder 4"/>
          <p:cNvSpPr>
            <a:spLocks noGrp="1"/>
          </p:cNvSpPr>
          <p:nvPr>
            <p:ph type="sldNum" sz="quarter" idx="12"/>
          </p:nvPr>
        </p:nvSpPr>
        <p:spPr/>
        <p:txBody>
          <a:bodyPr/>
          <a:lstStyle/>
          <a:p>
            <a:fld id="{D9B7AE06-CC62-48E6-B6A7-64D018946A66}" type="slidenum">
              <a:rPr lang="en-MY" smtClean="0"/>
              <a:pPr/>
              <a:t>‹#›</a:t>
            </a:fld>
            <a:endParaRPr lang="en-M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7A8D33-3729-4999-9AB6-D63444DEBBC3}" type="datetime1">
              <a:rPr lang="en-US" smtClean="0"/>
              <a:pPr/>
              <a:t>3/11/2012</a:t>
            </a:fld>
            <a:endParaRPr lang="en-MY"/>
          </a:p>
        </p:txBody>
      </p:sp>
      <p:sp>
        <p:nvSpPr>
          <p:cNvPr id="3" name="Footer Placeholder 2"/>
          <p:cNvSpPr>
            <a:spLocks noGrp="1"/>
          </p:cNvSpPr>
          <p:nvPr>
            <p:ph type="ftr" sz="quarter" idx="11"/>
          </p:nvPr>
        </p:nvSpPr>
        <p:spPr/>
        <p:txBody>
          <a:bodyPr/>
          <a:lstStyle/>
          <a:p>
            <a:endParaRPr lang="en-MY"/>
          </a:p>
        </p:txBody>
      </p:sp>
      <p:sp>
        <p:nvSpPr>
          <p:cNvPr id="4" name="Slide Number Placeholder 3"/>
          <p:cNvSpPr>
            <a:spLocks noGrp="1"/>
          </p:cNvSpPr>
          <p:nvPr>
            <p:ph type="sldNum" sz="quarter" idx="12"/>
          </p:nvPr>
        </p:nvSpPr>
        <p:spPr/>
        <p:txBody>
          <a:bodyPr/>
          <a:lstStyle/>
          <a:p>
            <a:fld id="{D9B7AE06-CC62-48E6-B6A7-64D018946A66}" type="slidenum">
              <a:rPr lang="en-MY" smtClean="0"/>
              <a:pPr/>
              <a:t>‹#›</a:t>
            </a:fld>
            <a:endParaRPr lang="en-M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843033D-5CBD-406B-81FE-82DCEA668956}" type="datetime1">
              <a:rPr lang="en-US" smtClean="0"/>
              <a:pPr/>
              <a:t>3/11/2012</a:t>
            </a:fld>
            <a:endParaRPr lang="en-MY"/>
          </a:p>
        </p:txBody>
      </p:sp>
      <p:sp>
        <p:nvSpPr>
          <p:cNvPr id="6" name="Footer Placeholder 5"/>
          <p:cNvSpPr>
            <a:spLocks noGrp="1"/>
          </p:cNvSpPr>
          <p:nvPr>
            <p:ph type="ftr" sz="quarter" idx="11"/>
          </p:nvPr>
        </p:nvSpPr>
        <p:spPr/>
        <p:txBody>
          <a:bodyPr/>
          <a:lstStyle/>
          <a:p>
            <a:endParaRPr lang="en-MY"/>
          </a:p>
        </p:txBody>
      </p:sp>
      <p:sp>
        <p:nvSpPr>
          <p:cNvPr id="7" name="Slide Number Placeholder 6"/>
          <p:cNvSpPr>
            <a:spLocks noGrp="1"/>
          </p:cNvSpPr>
          <p:nvPr>
            <p:ph type="sldNum" sz="quarter" idx="12"/>
          </p:nvPr>
        </p:nvSpPr>
        <p:spPr/>
        <p:txBody>
          <a:bodyPr/>
          <a:lstStyle/>
          <a:p>
            <a:fld id="{D9B7AE06-CC62-48E6-B6A7-64D018946A66}" type="slidenum">
              <a:rPr lang="en-MY" smtClean="0"/>
              <a:pPr/>
              <a:t>‹#›</a:t>
            </a:fld>
            <a:endParaRPr lang="en-MY"/>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C712FA-5FB6-466C-AA81-36209BB64DB6}" type="datetime1">
              <a:rPr lang="en-US" smtClean="0"/>
              <a:pPr/>
              <a:t>3/11/2012</a:t>
            </a:fld>
            <a:endParaRPr lang="en-MY"/>
          </a:p>
        </p:txBody>
      </p:sp>
      <p:sp>
        <p:nvSpPr>
          <p:cNvPr id="6" name="Footer Placeholder 5"/>
          <p:cNvSpPr>
            <a:spLocks noGrp="1"/>
          </p:cNvSpPr>
          <p:nvPr>
            <p:ph type="ftr" sz="quarter" idx="11"/>
          </p:nvPr>
        </p:nvSpPr>
        <p:spPr>
          <a:xfrm>
            <a:off x="914400" y="6172200"/>
            <a:ext cx="3886200" cy="457200"/>
          </a:xfrm>
        </p:spPr>
        <p:txBody>
          <a:bodyPr/>
          <a:lstStyle/>
          <a:p>
            <a:endParaRPr lang="en-MY"/>
          </a:p>
        </p:txBody>
      </p:sp>
      <p:sp>
        <p:nvSpPr>
          <p:cNvPr id="7" name="Slide Number Placeholder 6"/>
          <p:cNvSpPr>
            <a:spLocks noGrp="1"/>
          </p:cNvSpPr>
          <p:nvPr>
            <p:ph type="sldNum" sz="quarter" idx="12"/>
          </p:nvPr>
        </p:nvSpPr>
        <p:spPr>
          <a:xfrm>
            <a:off x="146304" y="6208776"/>
            <a:ext cx="457200" cy="457200"/>
          </a:xfrm>
        </p:spPr>
        <p:txBody>
          <a:bodyPr/>
          <a:lstStyle/>
          <a:p>
            <a:fld id="{D9B7AE06-CC62-48E6-B6A7-64D018946A66}" type="slidenum">
              <a:rPr lang="en-MY" smtClean="0"/>
              <a:pPr/>
              <a:t>‹#›</a:t>
            </a:fld>
            <a:endParaRPr lang="en-MY"/>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33256A7-E124-4FA4-8EE6-47DFF2276D4B}" type="datetime1">
              <a:rPr lang="en-US" smtClean="0"/>
              <a:pPr/>
              <a:t>3/11/2012</a:t>
            </a:fld>
            <a:endParaRPr lang="en-MY"/>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MY"/>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D9B7AE06-CC62-48E6-B6A7-64D018946A66}" type="slidenum">
              <a:rPr lang="en-MY" smtClean="0"/>
              <a:pPr/>
              <a:t>‹#›</a:t>
            </a:fld>
            <a:endParaRPr lang="en-MY"/>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12.bin"/></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7.bin"/><Relationship Id="rId3" Type="http://schemas.openxmlformats.org/officeDocument/2006/relationships/notesSlide" Target="../notesSlides/notesSlide9.xml"/><Relationship Id="rId7"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5.bin"/><Relationship Id="rId5" Type="http://schemas.openxmlformats.org/officeDocument/2006/relationships/oleObject" Target="../embeddings/oleObject14.bin"/><Relationship Id="rId4" Type="http://schemas.openxmlformats.org/officeDocument/2006/relationships/oleObject" Target="../embeddings/oleObject13.bin"/><Relationship Id="rId9" Type="http://schemas.openxmlformats.org/officeDocument/2006/relationships/oleObject" Target="../embeddings/oleObject18.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10.xml"/><Relationship Id="rId7" Type="http://schemas.openxmlformats.org/officeDocument/2006/relationships/oleObject" Target="../embeddings/oleObject22.bin"/><Relationship Id="rId12"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21.bin"/><Relationship Id="rId11" Type="http://schemas.openxmlformats.org/officeDocument/2006/relationships/oleObject" Target="../embeddings/oleObject26.bin"/><Relationship Id="rId5" Type="http://schemas.openxmlformats.org/officeDocument/2006/relationships/oleObject" Target="../embeddings/oleObject20.bin"/><Relationship Id="rId10" Type="http://schemas.openxmlformats.org/officeDocument/2006/relationships/oleObject" Target="../embeddings/oleObject25.bin"/><Relationship Id="rId4" Type="http://schemas.openxmlformats.org/officeDocument/2006/relationships/oleObject" Target="../embeddings/oleObject19.bin"/><Relationship Id="rId9" Type="http://schemas.openxmlformats.org/officeDocument/2006/relationships/oleObject" Target="../embeddings/oleObject24.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7"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30.bin"/><Relationship Id="rId5" Type="http://schemas.openxmlformats.org/officeDocument/2006/relationships/oleObject" Target="../embeddings/oleObject29.bin"/><Relationship Id="rId4" Type="http://schemas.openxmlformats.org/officeDocument/2006/relationships/oleObject" Target="../embeddings/oleObject28.bin"/></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oleObject" Target="../embeddings/oleObject32.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4.xml"/><Relationship Id="rId7"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35.bin"/><Relationship Id="rId5" Type="http://schemas.openxmlformats.org/officeDocument/2006/relationships/oleObject" Target="../embeddings/oleObject34.bin"/><Relationship Id="rId4" Type="http://schemas.openxmlformats.org/officeDocument/2006/relationships/oleObject" Target="../embeddings/oleObject33.bin"/></Relationships>
</file>

<file path=ppt/slides/_rels/slide21.x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39.bin"/><Relationship Id="rId5" Type="http://schemas.openxmlformats.org/officeDocument/2006/relationships/oleObject" Target="../embeddings/oleObject38.bin"/><Relationship Id="rId4" Type="http://schemas.openxmlformats.org/officeDocument/2006/relationships/oleObject" Target="../embeddings/oleObject37.bin"/></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oleObject" Target="../embeddings/oleObject42.bin"/><Relationship Id="rId5" Type="http://schemas.openxmlformats.org/officeDocument/2006/relationships/oleObject" Target="../embeddings/oleObject41.bin"/><Relationship Id="rId4" Type="http://schemas.openxmlformats.org/officeDocument/2006/relationships/oleObject" Target="../embeddings/oleObject40.bin"/></Relationships>
</file>

<file path=ppt/slides/_rels/slide25.xml.rels><?xml version="1.0" encoding="UTF-8" standalone="yes"?>
<Relationships xmlns="http://schemas.openxmlformats.org/package/2006/relationships"><Relationship Id="rId3" Type="http://schemas.openxmlformats.org/officeDocument/2006/relationships/image" Target="../media/image47.emf"/><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46.bin"/><Relationship Id="rId5" Type="http://schemas.openxmlformats.org/officeDocument/2006/relationships/oleObject" Target="../embeddings/oleObject45.bin"/><Relationship Id="rId4" Type="http://schemas.openxmlformats.org/officeDocument/2006/relationships/oleObject" Target="../embeddings/oleObject44.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vmlDrawing" Target="../drawings/vmlDrawing15.vml"/><Relationship Id="rId4" Type="http://schemas.openxmlformats.org/officeDocument/2006/relationships/oleObject" Target="../embeddings/oleObject48.bin"/></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7.bin"/><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8.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b="1" dirty="0" smtClean="0">
                <a:solidFill>
                  <a:srgbClr val="C00000"/>
                </a:solidFill>
              </a:rPr>
              <a:t>Specific Work Of Fluid Machines</a:t>
            </a:r>
          </a:p>
          <a:p>
            <a:endParaRPr lang="en-US" b="1" dirty="0">
              <a:solidFill>
                <a:srgbClr val="C00000"/>
              </a:solidFill>
            </a:endParaRPr>
          </a:p>
          <a:p>
            <a:r>
              <a:rPr lang="en-US" b="1" dirty="0" smtClean="0">
                <a:solidFill>
                  <a:srgbClr val="C00000"/>
                </a:solidFill>
              </a:rPr>
              <a:t>Eng.  </a:t>
            </a:r>
            <a:r>
              <a:rPr lang="en-US" b="1" dirty="0" err="1" smtClean="0">
                <a:solidFill>
                  <a:srgbClr val="C00000"/>
                </a:solidFill>
              </a:rPr>
              <a:t>Mesfin</a:t>
            </a:r>
            <a:r>
              <a:rPr lang="en-US" b="1" dirty="0" smtClean="0">
                <a:solidFill>
                  <a:srgbClr val="C00000"/>
                </a:solidFill>
              </a:rPr>
              <a:t> B.</a:t>
            </a:r>
            <a:endParaRPr lang="en-MY" b="1" dirty="0" smtClean="0">
              <a:solidFill>
                <a:srgbClr val="C00000"/>
              </a:solidFill>
            </a:endParaRPr>
          </a:p>
          <a:p>
            <a:endParaRPr lang="en-MY" dirty="0"/>
          </a:p>
        </p:txBody>
      </p:sp>
      <p:sp>
        <p:nvSpPr>
          <p:cNvPr id="4" name="Slide Number Placeholder 3"/>
          <p:cNvSpPr>
            <a:spLocks noGrp="1"/>
          </p:cNvSpPr>
          <p:nvPr>
            <p:ph type="sldNum" sz="quarter" idx="12"/>
          </p:nvPr>
        </p:nvSpPr>
        <p:spPr/>
        <p:txBody>
          <a:bodyPr/>
          <a:lstStyle/>
          <a:p>
            <a:fld id="{D9B7AE06-CC62-48E6-B6A7-64D018946A66}" type="slidenum">
              <a:rPr lang="en-MY" smtClean="0"/>
              <a:pPr/>
              <a:t>1</a:t>
            </a:fld>
            <a:endParaRPr lang="en-MY"/>
          </a:p>
        </p:txBody>
      </p:sp>
      <p:sp>
        <p:nvSpPr>
          <p:cNvPr id="2" name="Title 1"/>
          <p:cNvSpPr>
            <a:spLocks noGrp="1"/>
          </p:cNvSpPr>
          <p:nvPr>
            <p:ph type="ctrTitle"/>
          </p:nvPr>
        </p:nvSpPr>
        <p:spPr/>
        <p:txBody>
          <a:bodyPr/>
          <a:lstStyle/>
          <a:p>
            <a:r>
              <a:rPr lang="en-US" dirty="0">
                <a:solidFill>
                  <a:srgbClr val="00B050"/>
                </a:solidFill>
              </a:rPr>
              <a:t>CHAPTER 3</a:t>
            </a:r>
            <a:r>
              <a:rPr lang="en-MY" b="1" dirty="0"/>
              <a:t/>
            </a:r>
            <a:br>
              <a:rPr lang="en-MY" b="1" dirty="0"/>
            </a:br>
            <a:endParaRPr lang="en-MY"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2</a:t>
            </a:r>
            <a:endParaRPr lang="en-GB" dirty="0"/>
          </a:p>
        </p:txBody>
      </p:sp>
      <p:sp>
        <p:nvSpPr>
          <p:cNvPr id="3" name="Slide Number Placeholder 2"/>
          <p:cNvSpPr>
            <a:spLocks noGrp="1"/>
          </p:cNvSpPr>
          <p:nvPr>
            <p:ph type="sldNum" sz="quarter" idx="12"/>
          </p:nvPr>
        </p:nvSpPr>
        <p:spPr/>
        <p:txBody>
          <a:bodyPr/>
          <a:lstStyle/>
          <a:p>
            <a:fld id="{D9B7AE06-CC62-48E6-B6A7-64D018946A66}" type="slidenum">
              <a:rPr lang="en-MY" smtClean="0"/>
              <a:pPr/>
              <a:t>10</a:t>
            </a:fld>
            <a:endParaRPr lang="en-MY"/>
          </a:p>
        </p:txBody>
      </p:sp>
      <p:sp>
        <p:nvSpPr>
          <p:cNvPr id="4" name="Content Placeholder 3"/>
          <p:cNvSpPr>
            <a:spLocks noGrp="1"/>
          </p:cNvSpPr>
          <p:nvPr>
            <p:ph sz="quarter" idx="1"/>
          </p:nvPr>
        </p:nvSpPr>
        <p:spPr>
          <a:xfrm>
            <a:off x="914400" y="1447800"/>
            <a:ext cx="7772400" cy="3052770"/>
          </a:xfrm>
          <a:solidFill>
            <a:srgbClr val="92D050"/>
          </a:solidFill>
        </p:spPr>
        <p:txBody>
          <a:bodyPr/>
          <a:lstStyle/>
          <a:p>
            <a:pPr algn="just"/>
            <a:r>
              <a:rPr lang="en-US" dirty="0" smtClean="0"/>
              <a:t>A centrifugal fan is used to exhaust air from a workshop. The ambient temperature of the workshop is 21</a:t>
            </a:r>
            <a:r>
              <a:rPr lang="en-US" baseline="30000" dirty="0" smtClean="0"/>
              <a:t>0</a:t>
            </a:r>
            <a:r>
              <a:rPr lang="en-US" dirty="0" smtClean="0"/>
              <a:t>C.  The static pressures at the suction and discharge end of the fan are measured to be 1.01 bar and 1.12 bar respectively. The discharge end is 0.6m above the suction end. Determine the total pressure of the fan if the difference in velocity between the suction and discharge ends is negligible.</a:t>
            </a:r>
            <a:endParaRPr lang="en-GB" dirty="0" smtClean="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lide Number Placeholder 12"/>
          <p:cNvSpPr>
            <a:spLocks noGrp="1"/>
          </p:cNvSpPr>
          <p:nvPr>
            <p:ph type="sldNum" sz="quarter" idx="12"/>
          </p:nvPr>
        </p:nvSpPr>
        <p:spPr/>
        <p:txBody>
          <a:bodyPr/>
          <a:lstStyle/>
          <a:p>
            <a:fld id="{D9B7AE06-CC62-48E6-B6A7-64D018946A66}" type="slidenum">
              <a:rPr lang="en-MY" smtClean="0"/>
              <a:pPr/>
              <a:t>11</a:t>
            </a:fld>
            <a:endParaRPr lang="en-MY"/>
          </a:p>
        </p:txBody>
      </p:sp>
      <p:sp>
        <p:nvSpPr>
          <p:cNvPr id="3" name="Content Placeholder 2"/>
          <p:cNvSpPr>
            <a:spLocks noGrp="1"/>
          </p:cNvSpPr>
          <p:nvPr>
            <p:ph sz="quarter" idx="1"/>
          </p:nvPr>
        </p:nvSpPr>
        <p:spPr>
          <a:xfrm>
            <a:off x="457200" y="857232"/>
            <a:ext cx="8229600" cy="5268931"/>
          </a:xfrm>
        </p:spPr>
        <p:txBody>
          <a:bodyPr/>
          <a:lstStyle/>
          <a:p>
            <a:pPr>
              <a:buNone/>
            </a:pPr>
            <a:r>
              <a:rPr lang="en-US" sz="2800" b="1" dirty="0"/>
              <a:t>Case 2: Blowers and </a:t>
            </a:r>
            <a:r>
              <a:rPr lang="en-US" sz="2800" b="1" dirty="0" smtClean="0"/>
              <a:t>Compressors</a:t>
            </a:r>
          </a:p>
          <a:p>
            <a:pPr algn="just">
              <a:buFont typeface="Wingdings" pitchFamily="2" charset="2"/>
              <a:buChar char="v"/>
            </a:pPr>
            <a:r>
              <a:rPr lang="en-US" sz="2800" dirty="0" smtClean="0"/>
              <a:t>    T</a:t>
            </a:r>
            <a:r>
              <a:rPr lang="en-US" sz="2400" dirty="0" smtClean="0">
                <a:latin typeface="Times New Roman" pitchFamily="18" charset="0"/>
                <a:cs typeface="Times New Roman" pitchFamily="18" charset="0"/>
              </a:rPr>
              <a:t>he </a:t>
            </a:r>
            <a:r>
              <a:rPr lang="en-US" sz="2400" dirty="0">
                <a:latin typeface="Times New Roman" pitchFamily="18" charset="0"/>
                <a:cs typeface="Times New Roman" pitchFamily="18" charset="0"/>
              </a:rPr>
              <a:t>density of the flow medium </a:t>
            </a:r>
            <a:r>
              <a:rPr lang="en-US" sz="2400" dirty="0">
                <a:solidFill>
                  <a:srgbClr val="FF0000"/>
                </a:solidFill>
                <a:latin typeface="Times New Roman" pitchFamily="18" charset="0"/>
                <a:cs typeface="Times New Roman" pitchFamily="18" charset="0"/>
              </a:rPr>
              <a:t>changes significantly </a:t>
            </a:r>
            <a:r>
              <a:rPr lang="en-US" sz="2400" dirty="0">
                <a:latin typeface="Times New Roman" pitchFamily="18" charset="0"/>
                <a:cs typeface="Times New Roman" pitchFamily="18" charset="0"/>
              </a:rPr>
              <a:t>between the suction and discharge ends therefore we cannot use the equation derived for pumps and fans.</a:t>
            </a:r>
            <a:endParaRPr lang="en-MY" sz="2400" dirty="0">
              <a:latin typeface="Times New Roman" pitchFamily="18" charset="0"/>
              <a:cs typeface="Times New Roman" pitchFamily="18" charset="0"/>
            </a:endParaRPr>
          </a:p>
          <a:p>
            <a:pPr>
              <a:buNone/>
            </a:pPr>
            <a:endParaRPr lang="en-MY" dirty="0"/>
          </a:p>
        </p:txBody>
      </p:sp>
      <p:sp>
        <p:nvSpPr>
          <p:cNvPr id="2253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22529" name="Object 1"/>
          <p:cNvGraphicFramePr>
            <a:graphicFrameLocks noChangeAspect="1"/>
          </p:cNvGraphicFramePr>
          <p:nvPr/>
        </p:nvGraphicFramePr>
        <p:xfrm>
          <a:off x="3857620" y="3286124"/>
          <a:ext cx="1694102" cy="592935"/>
        </p:xfrm>
        <a:graphic>
          <a:graphicData uri="http://schemas.openxmlformats.org/presentationml/2006/ole">
            <p:oleObj spid="_x0000_s22529" name="Equation" r:id="rId4" imgW="762000" imgH="266700" progId="Equation.3">
              <p:embed/>
            </p:oleObj>
          </a:graphicData>
        </a:graphic>
      </p:graphicFrame>
      <p:sp>
        <p:nvSpPr>
          <p:cNvPr id="2253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22531" name="Object 3"/>
          <p:cNvGraphicFramePr>
            <a:graphicFrameLocks noChangeAspect="1"/>
          </p:cNvGraphicFramePr>
          <p:nvPr/>
        </p:nvGraphicFramePr>
        <p:xfrm>
          <a:off x="2928926" y="4140134"/>
          <a:ext cx="561976" cy="574748"/>
        </p:xfrm>
        <a:graphic>
          <a:graphicData uri="http://schemas.openxmlformats.org/presentationml/2006/ole">
            <p:oleObj spid="_x0000_s22531" name="Equation" r:id="rId5" imgW="418918" imgH="431613" progId="Equation.3">
              <p:embed/>
            </p:oleObj>
          </a:graphicData>
        </a:graphic>
      </p:graphicFrame>
      <p:sp>
        <p:nvSpPr>
          <p:cNvPr id="8" name="Rectangle 7"/>
          <p:cNvSpPr/>
          <p:nvPr/>
        </p:nvSpPr>
        <p:spPr>
          <a:xfrm>
            <a:off x="3643306" y="4286256"/>
            <a:ext cx="5500694" cy="369332"/>
          </a:xfrm>
          <a:prstGeom prst="rect">
            <a:avLst/>
          </a:prstGeom>
        </p:spPr>
        <p:txBody>
          <a:bodyPr wrap="square">
            <a:spAutoFit/>
          </a:bodyPr>
          <a:lstStyle/>
          <a:p>
            <a:r>
              <a:rPr lang="en-US" dirty="0">
                <a:latin typeface="Times New Roman" pitchFamily="18" charset="0"/>
                <a:cs typeface="Times New Roman" pitchFamily="18" charset="0"/>
              </a:rPr>
              <a:t>is the specific volume of the flow medium </a:t>
            </a:r>
            <a:r>
              <a:rPr lang="en-US" dirty="0"/>
              <a:t>[</a:t>
            </a:r>
            <a:r>
              <a:rPr lang="en-US" i="1" dirty="0"/>
              <a:t>v</a:t>
            </a:r>
            <a:r>
              <a:rPr lang="en-US" dirty="0"/>
              <a:t>]=m</a:t>
            </a:r>
            <a:r>
              <a:rPr lang="en-US" baseline="30000" dirty="0"/>
              <a:t>3</a:t>
            </a:r>
            <a:r>
              <a:rPr lang="en-US" dirty="0"/>
              <a:t>/kg</a:t>
            </a:r>
            <a:endParaRPr lang="en-MY" dirty="0"/>
          </a:p>
        </p:txBody>
      </p:sp>
      <p:sp>
        <p:nvSpPr>
          <p:cNvPr id="9" name="Rectangle 8"/>
          <p:cNvSpPr/>
          <p:nvPr/>
        </p:nvSpPr>
        <p:spPr>
          <a:xfrm>
            <a:off x="1643042" y="5000636"/>
            <a:ext cx="6572296" cy="369332"/>
          </a:xfrm>
          <a:prstGeom prst="rect">
            <a:avLst/>
          </a:prstGeom>
        </p:spPr>
        <p:txBody>
          <a:bodyPr wrap="square">
            <a:spAutoFit/>
          </a:bodyPr>
          <a:lstStyle/>
          <a:p>
            <a:pPr>
              <a:buFont typeface="Wingdings" pitchFamily="2" charset="2"/>
              <a:buChar char="Ø"/>
            </a:pPr>
            <a:r>
              <a:rPr lang="en-US" dirty="0">
                <a:latin typeface="Times New Roman" pitchFamily="18" charset="0"/>
                <a:cs typeface="Times New Roman" pitchFamily="18" charset="0"/>
              </a:rPr>
              <a:t>The equation relating</a:t>
            </a:r>
            <a:r>
              <a:rPr lang="en-US" i="1" dirty="0">
                <a:latin typeface="Times New Roman" pitchFamily="18" charset="0"/>
                <a:cs typeface="Times New Roman" pitchFamily="18" charset="0"/>
              </a:rPr>
              <a:t> v</a:t>
            </a:r>
            <a:r>
              <a:rPr lang="en-US" dirty="0">
                <a:latin typeface="Times New Roman" pitchFamily="18" charset="0"/>
                <a:cs typeface="Times New Roman" pitchFamily="18" charset="0"/>
              </a:rPr>
              <a:t> and P is obtained from </a:t>
            </a:r>
            <a:r>
              <a:rPr lang="en-US" dirty="0" smtClean="0">
                <a:latin typeface="Times New Roman" pitchFamily="18" charset="0"/>
                <a:cs typeface="Times New Roman" pitchFamily="18" charset="0"/>
              </a:rPr>
              <a:t>thermodynamics.</a:t>
            </a:r>
            <a:endParaRPr lang="en-MY" dirty="0">
              <a:latin typeface="Times New Roman" pitchFamily="18" charset="0"/>
              <a:cs typeface="Times New Roman" pitchFamily="18" charset="0"/>
            </a:endParaRPr>
          </a:p>
        </p:txBody>
      </p:sp>
      <p:sp>
        <p:nvSpPr>
          <p:cNvPr id="2253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22533" name="Object 5"/>
          <p:cNvGraphicFramePr>
            <a:graphicFrameLocks noChangeAspect="1"/>
          </p:cNvGraphicFramePr>
          <p:nvPr/>
        </p:nvGraphicFramePr>
        <p:xfrm>
          <a:off x="3643306" y="5638630"/>
          <a:ext cx="1643074" cy="366900"/>
        </p:xfrm>
        <a:graphic>
          <a:graphicData uri="http://schemas.openxmlformats.org/presentationml/2006/ole">
            <p:oleObj spid="_x0000_s22533" name="Equation" r:id="rId6" imgW="977900" imgH="215900" progId="Equation.3">
              <p:embed/>
            </p:oleObj>
          </a:graphicData>
        </a:graphic>
      </p:graphicFrame>
      <p:sp>
        <p:nvSpPr>
          <p:cNvPr id="12" name="Rectangle 11"/>
          <p:cNvSpPr/>
          <p:nvPr/>
        </p:nvSpPr>
        <p:spPr>
          <a:xfrm>
            <a:off x="5572132" y="5643578"/>
            <a:ext cx="2344040" cy="369332"/>
          </a:xfrm>
          <a:prstGeom prst="rect">
            <a:avLst/>
          </a:prstGeom>
        </p:spPr>
        <p:txBody>
          <a:bodyPr wrap="none">
            <a:spAutoFit/>
          </a:bodyPr>
          <a:lstStyle/>
          <a:p>
            <a:r>
              <a:rPr lang="en-US" dirty="0" smtClean="0">
                <a:solidFill>
                  <a:srgbClr val="C00000"/>
                </a:solidFill>
              </a:rPr>
              <a:t>(polytrophic equation) </a:t>
            </a:r>
            <a:endParaRPr lang="en-MY" dirty="0">
              <a:solidFill>
                <a:srgbClr val="C0000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4817" name="Object 1"/>
          <p:cNvGraphicFramePr>
            <a:graphicFrameLocks noChangeAspect="1"/>
          </p:cNvGraphicFramePr>
          <p:nvPr/>
        </p:nvGraphicFramePr>
        <p:xfrm>
          <a:off x="1500166" y="554138"/>
          <a:ext cx="6215106" cy="3446366"/>
        </p:xfrm>
        <a:graphic>
          <a:graphicData uri="http://schemas.openxmlformats.org/presentationml/2006/ole">
            <p:oleObj spid="_x0000_s34817" r:id="rId4" imgW="8924925" imgH="5038725" progId="">
              <p:embed/>
            </p:oleObj>
          </a:graphicData>
        </a:graphic>
      </p:graphicFrame>
      <p:sp>
        <p:nvSpPr>
          <p:cNvPr id="34819" name="Text Box 3"/>
          <p:cNvSpPr txBox="1">
            <a:spLocks noChangeArrowheads="1"/>
          </p:cNvSpPr>
          <p:nvPr/>
        </p:nvSpPr>
        <p:spPr bwMode="auto">
          <a:xfrm>
            <a:off x="1285852" y="4071942"/>
            <a:ext cx="5857916" cy="428628"/>
          </a:xfrm>
          <a:prstGeom prst="rect">
            <a:avLst/>
          </a:prstGeom>
          <a:solidFill>
            <a:srgbClr val="92D05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cs typeface="Arial" pitchFamily="34" charset="0"/>
              </a:rPr>
              <a:t>Figure 3.3 Polytrophic curves of compressible flow medium</a:t>
            </a:r>
            <a:endParaRPr kumimoji="0" lang="en-US" sz="16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Slide Number Placeholder 6"/>
          <p:cNvSpPr>
            <a:spLocks noGrp="1"/>
          </p:cNvSpPr>
          <p:nvPr>
            <p:ph type="sldNum" sz="quarter" idx="12"/>
          </p:nvPr>
        </p:nvSpPr>
        <p:spPr/>
        <p:txBody>
          <a:bodyPr/>
          <a:lstStyle/>
          <a:p>
            <a:fld id="{D9B7AE06-CC62-48E6-B6A7-64D018946A66}" type="slidenum">
              <a:rPr lang="en-MY" smtClean="0"/>
              <a:pPr/>
              <a:t>12</a:t>
            </a:fld>
            <a:endParaRPr lang="en-MY"/>
          </a:p>
        </p:txBody>
      </p:sp>
      <p:sp>
        <p:nvSpPr>
          <p:cNvPr id="6" name="Rectangle 5"/>
          <p:cNvSpPr/>
          <p:nvPr/>
        </p:nvSpPr>
        <p:spPr>
          <a:xfrm>
            <a:off x="642910" y="4786322"/>
            <a:ext cx="8286808" cy="369332"/>
          </a:xfrm>
          <a:prstGeom prst="rect">
            <a:avLst/>
          </a:prstGeom>
          <a:solidFill>
            <a:srgbClr val="FFC000"/>
          </a:solidFill>
        </p:spPr>
        <p:txBody>
          <a:bodyPr wrap="square">
            <a:spAutoFit/>
          </a:bodyPr>
          <a:lstStyle/>
          <a:p>
            <a:pPr>
              <a:buFont typeface="Wingdings" pitchFamily="2" charset="2"/>
              <a:buChar char="Ø"/>
            </a:pPr>
            <a:r>
              <a:rPr lang="en-US" dirty="0" smtClean="0">
                <a:latin typeface="Times New Roman" pitchFamily="18" charset="0"/>
                <a:cs typeface="Times New Roman" pitchFamily="18" charset="0"/>
              </a:rPr>
              <a:t>In isothermal compression the temperature of the flow medium is kept constant</a:t>
            </a:r>
            <a:r>
              <a:rPr lang="en-US" dirty="0" smtClean="0"/>
              <a:t>. </a:t>
            </a:r>
            <a:endParaRPr lang="en-MY" dirty="0"/>
          </a:p>
        </p:txBody>
      </p:sp>
      <p:sp>
        <p:nvSpPr>
          <p:cNvPr id="8" name="Rectangle 7"/>
          <p:cNvSpPr/>
          <p:nvPr/>
        </p:nvSpPr>
        <p:spPr>
          <a:xfrm>
            <a:off x="642910" y="5286388"/>
            <a:ext cx="7643866" cy="646331"/>
          </a:xfrm>
          <a:prstGeom prst="rect">
            <a:avLst/>
          </a:prstGeom>
          <a:solidFill>
            <a:schemeClr val="accent1">
              <a:lumMod val="60000"/>
              <a:lumOff val="40000"/>
            </a:schemeClr>
          </a:solidFill>
        </p:spPr>
        <p:txBody>
          <a:bodyPr wrap="square">
            <a:spAutoFit/>
          </a:bodyPr>
          <a:lstStyle/>
          <a:p>
            <a:pPr>
              <a:buFont typeface="Wingdings" pitchFamily="2" charset="2"/>
              <a:buChar char="Ø"/>
            </a:pPr>
            <a:r>
              <a:rPr lang="en-US" dirty="0" smtClean="0">
                <a:latin typeface="Times New Roman" pitchFamily="18" charset="0"/>
                <a:cs typeface="Times New Roman" pitchFamily="18" charset="0"/>
              </a:rPr>
              <a:t>In Adiabatic compression there is no heat transfer between the flow medium and the surrounding</a:t>
            </a:r>
            <a:endParaRPr lang="en-MY"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solidFill>
                  <a:srgbClr val="00B050"/>
                </a:solidFill>
              </a:rPr>
              <a:t>3.3.1 </a:t>
            </a:r>
            <a:r>
              <a:rPr lang="en-US" sz="3100" b="1" dirty="0" smtClean="0">
                <a:solidFill>
                  <a:srgbClr val="00B050"/>
                </a:solidFill>
              </a:rPr>
              <a:t> </a:t>
            </a:r>
            <a:r>
              <a:rPr lang="en-US" sz="3100" b="1" dirty="0" err="1" smtClean="0">
                <a:solidFill>
                  <a:srgbClr val="00B050"/>
                </a:solidFill>
              </a:rPr>
              <a:t>Y</a:t>
            </a:r>
            <a:r>
              <a:rPr lang="en-US" sz="3100" b="1" baseline="-25000" dirty="0" err="1" smtClean="0">
                <a:solidFill>
                  <a:srgbClr val="00B050"/>
                </a:solidFill>
              </a:rPr>
              <a:t>Pr</a:t>
            </a:r>
            <a:r>
              <a:rPr lang="en-US" sz="3100" b="1" dirty="0" smtClean="0">
                <a:solidFill>
                  <a:srgbClr val="00B050"/>
                </a:solidFill>
              </a:rPr>
              <a:t> </a:t>
            </a:r>
            <a:r>
              <a:rPr lang="en-US" sz="3100" b="1" dirty="0">
                <a:solidFill>
                  <a:srgbClr val="00B050"/>
                </a:solidFill>
              </a:rPr>
              <a:t>for Isothermal Compression </a:t>
            </a:r>
            <a:r>
              <a:rPr lang="en-US" sz="3100" b="1" dirty="0" smtClean="0">
                <a:solidFill>
                  <a:srgbClr val="00B050"/>
                </a:solidFill>
              </a:rPr>
              <a:t>/</a:t>
            </a:r>
            <a:r>
              <a:rPr lang="en-US" sz="3100" b="1" dirty="0" err="1" smtClean="0">
                <a:solidFill>
                  <a:srgbClr val="00B050"/>
                </a:solidFill>
              </a:rPr>
              <a:t>Y</a:t>
            </a:r>
            <a:r>
              <a:rPr lang="en-US" sz="3100" b="1" baseline="-25000" dirty="0" err="1" smtClean="0">
                <a:solidFill>
                  <a:srgbClr val="00B050"/>
                </a:solidFill>
              </a:rPr>
              <a:t>iso</a:t>
            </a:r>
            <a:r>
              <a:rPr lang="en-MY" dirty="0"/>
              <a:t/>
            </a:r>
            <a:br>
              <a:rPr lang="en-MY" dirty="0"/>
            </a:br>
            <a:endParaRPr lang="en-MY" dirty="0"/>
          </a:p>
        </p:txBody>
      </p:sp>
      <p:sp>
        <p:nvSpPr>
          <p:cNvPr id="19" name="Slide Number Placeholder 18"/>
          <p:cNvSpPr>
            <a:spLocks noGrp="1"/>
          </p:cNvSpPr>
          <p:nvPr>
            <p:ph type="sldNum" sz="quarter" idx="12"/>
          </p:nvPr>
        </p:nvSpPr>
        <p:spPr/>
        <p:txBody>
          <a:bodyPr/>
          <a:lstStyle/>
          <a:p>
            <a:fld id="{D9B7AE06-CC62-48E6-B6A7-64D018946A66}" type="slidenum">
              <a:rPr lang="en-MY" smtClean="0"/>
              <a:pPr/>
              <a:t>13</a:t>
            </a:fld>
            <a:endParaRPr lang="en-MY"/>
          </a:p>
        </p:txBody>
      </p:sp>
      <p:sp>
        <p:nvSpPr>
          <p:cNvPr id="3" name="Content Placeholder 2"/>
          <p:cNvSpPr>
            <a:spLocks noGrp="1"/>
          </p:cNvSpPr>
          <p:nvPr>
            <p:ph sz="quarter" idx="1"/>
          </p:nvPr>
        </p:nvSpPr>
        <p:spPr>
          <a:xfrm>
            <a:off x="457200" y="1428736"/>
            <a:ext cx="8229600" cy="4697427"/>
          </a:xfrm>
        </p:spPr>
        <p:txBody>
          <a:bodyPr/>
          <a:lstStyle/>
          <a:p>
            <a:r>
              <a:rPr lang="en-US" sz="2400" dirty="0">
                <a:latin typeface="Times New Roman" pitchFamily="18" charset="0"/>
                <a:cs typeface="Times New Roman" pitchFamily="18" charset="0"/>
              </a:rPr>
              <a:t>For isothermal compression </a:t>
            </a:r>
            <a:r>
              <a:rPr lang="en-US" sz="2400" dirty="0" smtClean="0">
                <a:latin typeface="Times New Roman" pitchFamily="18" charset="0"/>
                <a:cs typeface="Times New Roman" pitchFamily="18" charset="0"/>
              </a:rPr>
              <a:t>(n=1). </a:t>
            </a:r>
            <a:r>
              <a:rPr lang="en-US" sz="2400" dirty="0">
                <a:latin typeface="Times New Roman" pitchFamily="18" charset="0"/>
                <a:cs typeface="Times New Roman" pitchFamily="18" charset="0"/>
              </a:rPr>
              <a:t>Hence,</a:t>
            </a:r>
            <a:endParaRPr lang="en-MY" sz="2400" dirty="0">
              <a:latin typeface="Times New Roman" pitchFamily="18" charset="0"/>
              <a:cs typeface="Times New Roman" pitchFamily="18" charset="0"/>
            </a:endParaRPr>
          </a:p>
          <a:p>
            <a:endParaRPr lang="en-MY" dirty="0"/>
          </a:p>
        </p:txBody>
      </p:sp>
      <p:sp>
        <p:nvSpPr>
          <p:cNvPr id="3584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5841" name="Object 1"/>
          <p:cNvGraphicFramePr>
            <a:graphicFrameLocks noChangeAspect="1"/>
          </p:cNvGraphicFramePr>
          <p:nvPr/>
        </p:nvGraphicFramePr>
        <p:xfrm>
          <a:off x="1653460" y="2285992"/>
          <a:ext cx="3903293" cy="2000264"/>
        </p:xfrm>
        <a:graphic>
          <a:graphicData uri="http://schemas.openxmlformats.org/presentationml/2006/ole">
            <p:oleObj spid="_x0000_s35841" r:id="rId4" imgW="6800850" imgH="3495675" progId="">
              <p:embed/>
            </p:oleObj>
          </a:graphicData>
        </a:graphic>
      </p:graphicFrame>
      <p:sp>
        <p:nvSpPr>
          <p:cNvPr id="3584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sp>
        <p:nvSpPr>
          <p:cNvPr id="35845" name="Text Box 5"/>
          <p:cNvSpPr txBox="1">
            <a:spLocks noChangeArrowheads="1"/>
          </p:cNvSpPr>
          <p:nvPr/>
        </p:nvSpPr>
        <p:spPr bwMode="auto">
          <a:xfrm>
            <a:off x="2000232" y="4286256"/>
            <a:ext cx="4000528" cy="285752"/>
          </a:xfrm>
          <a:prstGeom prst="rect">
            <a:avLst/>
          </a:prstGeom>
          <a:solidFill>
            <a:srgbClr val="92D05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MY" sz="1400" b="1" i="0" u="none" strike="noStrike" cap="none" normalizeH="0" baseline="0" dirty="0" smtClean="0">
                <a:ln>
                  <a:noFill/>
                </a:ln>
                <a:solidFill>
                  <a:schemeClr val="tx1"/>
                </a:solidFill>
                <a:effectLst/>
                <a:latin typeface="Calibri" pitchFamily="34" charset="0"/>
                <a:cs typeface="Arial" pitchFamily="34" charset="0"/>
              </a:rPr>
              <a:t>Figure 3.4 Isothermal compression specific work</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35847"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5846" name="Object 6"/>
          <p:cNvGraphicFramePr>
            <a:graphicFrameLocks noChangeAspect="1"/>
          </p:cNvGraphicFramePr>
          <p:nvPr/>
        </p:nvGraphicFramePr>
        <p:xfrm>
          <a:off x="6215074" y="2357430"/>
          <a:ext cx="2398276" cy="357190"/>
        </p:xfrm>
        <a:graphic>
          <a:graphicData uri="http://schemas.openxmlformats.org/presentationml/2006/ole">
            <p:oleObj spid="_x0000_s35846" name="Equation" r:id="rId5" imgW="1346200" imgH="203200" progId="Equation.3">
              <p:embed/>
            </p:oleObj>
          </a:graphicData>
        </a:graphic>
      </p:graphicFrame>
      <p:sp>
        <p:nvSpPr>
          <p:cNvPr id="35849"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5848" name="Object 8"/>
          <p:cNvGraphicFramePr>
            <a:graphicFrameLocks noChangeAspect="1"/>
          </p:cNvGraphicFramePr>
          <p:nvPr/>
        </p:nvGraphicFramePr>
        <p:xfrm>
          <a:off x="3214678" y="5715016"/>
          <a:ext cx="1660934" cy="642942"/>
        </p:xfrm>
        <a:graphic>
          <a:graphicData uri="http://schemas.openxmlformats.org/presentationml/2006/ole">
            <p:oleObj spid="_x0000_s35848" name="Equation" r:id="rId6" imgW="1181100" imgH="457200" progId="Equation.3">
              <p:embed/>
            </p:oleObj>
          </a:graphicData>
        </a:graphic>
      </p:graphicFrame>
      <p:sp>
        <p:nvSpPr>
          <p:cNvPr id="35851" name="Rectangle 11"/>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5850" name="Object 10"/>
          <p:cNvGraphicFramePr>
            <a:graphicFrameLocks noChangeAspect="1"/>
          </p:cNvGraphicFramePr>
          <p:nvPr/>
        </p:nvGraphicFramePr>
        <p:xfrm>
          <a:off x="6929454" y="2853922"/>
          <a:ext cx="1071570" cy="732240"/>
        </p:xfrm>
        <a:graphic>
          <a:graphicData uri="http://schemas.openxmlformats.org/presentationml/2006/ole">
            <p:oleObj spid="_x0000_s35850" name="Equation" r:id="rId7" imgW="571748" imgH="393871" progId="Equation.3">
              <p:embed/>
            </p:oleObj>
          </a:graphicData>
        </a:graphic>
      </p:graphicFrame>
      <p:sp>
        <p:nvSpPr>
          <p:cNvPr id="35853" name="Rectangle 13"/>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5852" name="Object 12"/>
          <p:cNvGraphicFramePr>
            <a:graphicFrameLocks noChangeAspect="1"/>
          </p:cNvGraphicFramePr>
          <p:nvPr/>
        </p:nvGraphicFramePr>
        <p:xfrm>
          <a:off x="6500826" y="3929066"/>
          <a:ext cx="2432829" cy="533401"/>
        </p:xfrm>
        <a:graphic>
          <a:graphicData uri="http://schemas.openxmlformats.org/presentationml/2006/ole">
            <p:oleObj spid="_x0000_s35852" name="Equation" r:id="rId8" imgW="1777229" imgH="393529" progId="Equation.3">
              <p:embed/>
            </p:oleObj>
          </a:graphicData>
        </a:graphic>
      </p:graphicFrame>
      <p:sp>
        <p:nvSpPr>
          <p:cNvPr id="35855" name="Rectangle 1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5854" name="Object 14"/>
          <p:cNvGraphicFramePr>
            <a:graphicFrameLocks noChangeAspect="1"/>
          </p:cNvGraphicFramePr>
          <p:nvPr/>
        </p:nvGraphicFramePr>
        <p:xfrm>
          <a:off x="6786578" y="4643445"/>
          <a:ext cx="1857388" cy="736815"/>
        </p:xfrm>
        <a:graphic>
          <a:graphicData uri="http://schemas.openxmlformats.org/presentationml/2006/ole">
            <p:oleObj spid="_x0000_s35854" name="Equation" r:id="rId9" imgW="1155700" imgH="457200" progId="Equation.3">
              <p:embed/>
            </p:oleObj>
          </a:graphicData>
        </a:graphic>
      </p:graphicFrame>
      <p:cxnSp>
        <p:nvCxnSpPr>
          <p:cNvPr id="21" name="Straight Arrow Connector 20"/>
          <p:cNvCxnSpPr/>
          <p:nvPr/>
        </p:nvCxnSpPr>
        <p:spPr>
          <a:xfrm>
            <a:off x="5786446" y="2500306"/>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6500826" y="3214686"/>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6000760" y="4286256"/>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6286512" y="5000636"/>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6" name="Right Arrow 25"/>
          <p:cNvSpPr/>
          <p:nvPr/>
        </p:nvSpPr>
        <p:spPr>
          <a:xfrm>
            <a:off x="2664898" y="6000768"/>
            <a:ext cx="335466"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1143000"/>
          </a:xfrm>
        </p:spPr>
        <p:txBody>
          <a:bodyPr>
            <a:normAutofit/>
          </a:bodyPr>
          <a:lstStyle/>
          <a:p>
            <a:r>
              <a:rPr lang="en-US" sz="2800" b="1" dirty="0">
                <a:solidFill>
                  <a:srgbClr val="00B050"/>
                </a:solidFill>
              </a:rPr>
              <a:t>3.3.2 </a:t>
            </a:r>
            <a:r>
              <a:rPr lang="en-US" sz="2800" b="1" dirty="0" err="1">
                <a:solidFill>
                  <a:srgbClr val="00B050"/>
                </a:solidFill>
              </a:rPr>
              <a:t>Y</a:t>
            </a:r>
            <a:r>
              <a:rPr lang="en-US" sz="2800" b="1" baseline="-25000" dirty="0" err="1">
                <a:solidFill>
                  <a:srgbClr val="00B050"/>
                </a:solidFill>
              </a:rPr>
              <a:t>pr</a:t>
            </a:r>
            <a:r>
              <a:rPr lang="en-US" sz="2800" b="1" dirty="0">
                <a:solidFill>
                  <a:srgbClr val="00B050"/>
                </a:solidFill>
              </a:rPr>
              <a:t> for </a:t>
            </a:r>
            <a:r>
              <a:rPr lang="en-US" sz="2800" b="1" dirty="0" smtClean="0">
                <a:solidFill>
                  <a:srgbClr val="00B050"/>
                </a:solidFill>
              </a:rPr>
              <a:t>Adiabatic Isentropic Compression </a:t>
            </a:r>
            <a:r>
              <a:rPr lang="en-US" sz="2800" b="1" dirty="0">
                <a:solidFill>
                  <a:srgbClr val="00B050"/>
                </a:solidFill>
              </a:rPr>
              <a:t>(</a:t>
            </a:r>
            <a:r>
              <a:rPr lang="en-US" sz="2800" b="1" dirty="0" err="1">
                <a:solidFill>
                  <a:srgbClr val="00B050"/>
                </a:solidFill>
              </a:rPr>
              <a:t>Y</a:t>
            </a:r>
            <a:r>
              <a:rPr lang="en-US" sz="2800" b="1" baseline="-25000" dirty="0" err="1">
                <a:solidFill>
                  <a:srgbClr val="00B050"/>
                </a:solidFill>
              </a:rPr>
              <a:t>ad</a:t>
            </a:r>
            <a:r>
              <a:rPr lang="en-US" sz="2800" b="1" dirty="0">
                <a:solidFill>
                  <a:srgbClr val="00B050"/>
                </a:solidFill>
              </a:rPr>
              <a:t>)</a:t>
            </a:r>
            <a:endParaRPr lang="en-MY" sz="2800" dirty="0">
              <a:solidFill>
                <a:srgbClr val="00B050"/>
              </a:solidFill>
            </a:endParaRPr>
          </a:p>
        </p:txBody>
      </p:sp>
      <p:sp>
        <p:nvSpPr>
          <p:cNvPr id="38" name="Slide Number Placeholder 37"/>
          <p:cNvSpPr>
            <a:spLocks noGrp="1"/>
          </p:cNvSpPr>
          <p:nvPr>
            <p:ph type="sldNum" sz="quarter" idx="12"/>
          </p:nvPr>
        </p:nvSpPr>
        <p:spPr/>
        <p:txBody>
          <a:bodyPr/>
          <a:lstStyle/>
          <a:p>
            <a:fld id="{D9B7AE06-CC62-48E6-B6A7-64D018946A66}" type="slidenum">
              <a:rPr lang="en-MY" smtClean="0"/>
              <a:pPr/>
              <a:t>14</a:t>
            </a:fld>
            <a:endParaRPr lang="en-MY"/>
          </a:p>
        </p:txBody>
      </p:sp>
      <p:sp>
        <p:nvSpPr>
          <p:cNvPr id="3" name="Content Placeholder 2"/>
          <p:cNvSpPr>
            <a:spLocks noGrp="1"/>
          </p:cNvSpPr>
          <p:nvPr>
            <p:ph sz="quarter" idx="1"/>
          </p:nvPr>
        </p:nvSpPr>
        <p:spPr>
          <a:xfrm>
            <a:off x="457200" y="1357298"/>
            <a:ext cx="8229600" cy="4768865"/>
          </a:xfrm>
        </p:spPr>
        <p:txBody>
          <a:bodyPr/>
          <a:lstStyle/>
          <a:p>
            <a:r>
              <a:rPr lang="en-US" sz="2400" dirty="0">
                <a:latin typeface="Times New Roman" pitchFamily="18" charset="0"/>
                <a:cs typeface="Times New Roman" pitchFamily="18" charset="0"/>
              </a:rPr>
              <a:t>For adiabatic, isentropic compression </a:t>
            </a:r>
            <a:r>
              <a:rPr lang="en-US" sz="2400" dirty="0" smtClean="0">
                <a:latin typeface="Times New Roman" pitchFamily="18" charset="0"/>
                <a:cs typeface="Times New Roman" pitchFamily="18" charset="0"/>
              </a:rPr>
              <a:t>: n=k=c</a:t>
            </a:r>
            <a:r>
              <a:rPr lang="en-US" sz="2400" baseline="-25000" dirty="0" smtClean="0">
                <a:latin typeface="Times New Roman" pitchFamily="18" charset="0"/>
                <a:cs typeface="Times New Roman" pitchFamily="18" charset="0"/>
              </a:rPr>
              <a:t>p</a:t>
            </a:r>
            <a:r>
              <a:rPr lang="en-US" sz="2400" dirty="0" smtClean="0">
                <a:latin typeface="Times New Roman" pitchFamily="18" charset="0"/>
                <a:cs typeface="Times New Roman" pitchFamily="18" charset="0"/>
              </a:rPr>
              <a:t>/c</a:t>
            </a:r>
            <a:r>
              <a:rPr lang="en-US" sz="2400" baseline="-25000" dirty="0" smtClean="0">
                <a:latin typeface="Times New Roman" pitchFamily="18" charset="0"/>
                <a:cs typeface="Times New Roman" pitchFamily="18" charset="0"/>
              </a:rPr>
              <a:t>v.</a:t>
            </a:r>
            <a:endParaRPr lang="en-MY" sz="2400" dirty="0">
              <a:latin typeface="Times New Roman" pitchFamily="18" charset="0"/>
              <a:cs typeface="Times New Roman" pitchFamily="18" charset="0"/>
            </a:endParaRPr>
          </a:p>
          <a:p>
            <a:endParaRPr lang="en-MY" dirty="0"/>
          </a:p>
        </p:txBody>
      </p:sp>
      <p:sp>
        <p:nvSpPr>
          <p:cNvPr id="3789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7889" name="Object 1"/>
          <p:cNvGraphicFramePr>
            <a:graphicFrameLocks noChangeAspect="1"/>
          </p:cNvGraphicFramePr>
          <p:nvPr/>
        </p:nvGraphicFramePr>
        <p:xfrm>
          <a:off x="2857488" y="2786058"/>
          <a:ext cx="1495425" cy="228600"/>
        </p:xfrm>
        <a:graphic>
          <a:graphicData uri="http://schemas.openxmlformats.org/presentationml/2006/ole">
            <p:oleObj spid="_x0000_s37889" name="Equation" r:id="rId4" imgW="1498600" imgH="228600" progId="Equation.3">
              <p:embed/>
            </p:oleObj>
          </a:graphicData>
        </a:graphic>
      </p:graphicFrame>
      <p:sp>
        <p:nvSpPr>
          <p:cNvPr id="37892"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7891" name="Object 3"/>
          <p:cNvGraphicFramePr>
            <a:graphicFrameLocks noChangeAspect="1"/>
          </p:cNvGraphicFramePr>
          <p:nvPr/>
        </p:nvGraphicFramePr>
        <p:xfrm>
          <a:off x="3071802" y="3143248"/>
          <a:ext cx="1409700" cy="571500"/>
        </p:xfrm>
        <a:graphic>
          <a:graphicData uri="http://schemas.openxmlformats.org/presentationml/2006/ole">
            <p:oleObj spid="_x0000_s37891" name="Equation" r:id="rId5" imgW="1409700" imgH="571500" progId="Equation.3">
              <p:embed/>
            </p:oleObj>
          </a:graphicData>
        </a:graphic>
      </p:graphicFrame>
      <p:sp>
        <p:nvSpPr>
          <p:cNvPr id="37894"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7893" name="Object 5"/>
          <p:cNvGraphicFramePr>
            <a:graphicFrameLocks noChangeAspect="1"/>
          </p:cNvGraphicFramePr>
          <p:nvPr/>
        </p:nvGraphicFramePr>
        <p:xfrm>
          <a:off x="2714612" y="3929066"/>
          <a:ext cx="2219325" cy="419100"/>
        </p:xfrm>
        <a:graphic>
          <a:graphicData uri="http://schemas.openxmlformats.org/presentationml/2006/ole">
            <p:oleObj spid="_x0000_s37893" name="Equation" r:id="rId6" imgW="2222500" imgH="419100" progId="Equation.3">
              <p:embed/>
            </p:oleObj>
          </a:graphicData>
        </a:graphic>
      </p:graphicFrame>
      <p:sp>
        <p:nvSpPr>
          <p:cNvPr id="37896"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7895" name="Object 7"/>
          <p:cNvGraphicFramePr>
            <a:graphicFrameLocks noChangeAspect="1"/>
          </p:cNvGraphicFramePr>
          <p:nvPr/>
        </p:nvGraphicFramePr>
        <p:xfrm>
          <a:off x="2786050" y="4572008"/>
          <a:ext cx="2085975" cy="428625"/>
        </p:xfrm>
        <a:graphic>
          <a:graphicData uri="http://schemas.openxmlformats.org/presentationml/2006/ole">
            <p:oleObj spid="_x0000_s37895" name="Equation" r:id="rId7" imgW="2082800" imgH="431800" progId="Equation.3">
              <p:embed/>
            </p:oleObj>
          </a:graphicData>
        </a:graphic>
      </p:graphicFrame>
      <p:sp>
        <p:nvSpPr>
          <p:cNvPr id="37898" name="Rectangle 10"/>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7897" name="Object 9"/>
          <p:cNvGraphicFramePr>
            <a:graphicFrameLocks noChangeAspect="1"/>
          </p:cNvGraphicFramePr>
          <p:nvPr/>
        </p:nvGraphicFramePr>
        <p:xfrm>
          <a:off x="2857488" y="5286388"/>
          <a:ext cx="2009775" cy="685800"/>
        </p:xfrm>
        <a:graphic>
          <a:graphicData uri="http://schemas.openxmlformats.org/presentationml/2006/ole">
            <p:oleObj spid="_x0000_s37897" name="Equation" r:id="rId8" imgW="2005729" imgH="685502" progId="Equation.3">
              <p:embed/>
            </p:oleObj>
          </a:graphicData>
        </a:graphic>
      </p:graphicFrame>
      <p:sp>
        <p:nvSpPr>
          <p:cNvPr id="37900" name="Rectangle 1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7899" name="Object 11"/>
          <p:cNvGraphicFramePr>
            <a:graphicFrameLocks noChangeAspect="1"/>
          </p:cNvGraphicFramePr>
          <p:nvPr/>
        </p:nvGraphicFramePr>
        <p:xfrm>
          <a:off x="2928926" y="6072206"/>
          <a:ext cx="1971675" cy="657225"/>
        </p:xfrm>
        <a:graphic>
          <a:graphicData uri="http://schemas.openxmlformats.org/presentationml/2006/ole">
            <p:oleObj spid="_x0000_s37899" name="Equation" r:id="rId9" imgW="1968500" imgH="660400" progId="Equation.3">
              <p:embed/>
            </p:oleObj>
          </a:graphicData>
        </a:graphic>
      </p:graphicFrame>
      <p:sp>
        <p:nvSpPr>
          <p:cNvPr id="37902"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7901" name="Object 13"/>
          <p:cNvGraphicFramePr>
            <a:graphicFrameLocks noChangeAspect="1"/>
          </p:cNvGraphicFramePr>
          <p:nvPr/>
        </p:nvGraphicFramePr>
        <p:xfrm>
          <a:off x="6429388" y="3143248"/>
          <a:ext cx="2009775" cy="419100"/>
        </p:xfrm>
        <a:graphic>
          <a:graphicData uri="http://schemas.openxmlformats.org/presentationml/2006/ole">
            <p:oleObj spid="_x0000_s37901" name="Equation" r:id="rId10" imgW="2005729" imgH="418918" progId="Equation.3">
              <p:embed/>
            </p:oleObj>
          </a:graphicData>
        </a:graphic>
      </p:graphicFrame>
      <p:sp>
        <p:nvSpPr>
          <p:cNvPr id="37904"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7903" name="Object 15"/>
          <p:cNvGraphicFramePr>
            <a:graphicFrameLocks noChangeAspect="1"/>
          </p:cNvGraphicFramePr>
          <p:nvPr/>
        </p:nvGraphicFramePr>
        <p:xfrm>
          <a:off x="6572264" y="3929066"/>
          <a:ext cx="2171700" cy="428625"/>
        </p:xfrm>
        <a:graphic>
          <a:graphicData uri="http://schemas.openxmlformats.org/presentationml/2006/ole">
            <p:oleObj spid="_x0000_s37903" name="Equation" r:id="rId11" imgW="2171700" imgH="431800" progId="Equation.3">
              <p:embed/>
            </p:oleObj>
          </a:graphicData>
        </a:graphic>
      </p:graphicFrame>
      <p:sp>
        <p:nvSpPr>
          <p:cNvPr id="37906" name="Rectangle 1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7905" name="Object 17"/>
          <p:cNvGraphicFramePr>
            <a:graphicFrameLocks noChangeAspect="1"/>
          </p:cNvGraphicFramePr>
          <p:nvPr/>
        </p:nvGraphicFramePr>
        <p:xfrm>
          <a:off x="6715140" y="4643446"/>
          <a:ext cx="1609725" cy="685800"/>
        </p:xfrm>
        <a:graphic>
          <a:graphicData uri="http://schemas.openxmlformats.org/presentationml/2006/ole">
            <p:oleObj spid="_x0000_s37905" name="Equation" r:id="rId12" imgW="1612900" imgH="685800" progId="Equation.3">
              <p:embed/>
            </p:oleObj>
          </a:graphicData>
        </a:graphic>
      </p:graphicFrame>
      <p:cxnSp>
        <p:nvCxnSpPr>
          <p:cNvPr id="23" name="Straight Connector 22"/>
          <p:cNvCxnSpPr/>
          <p:nvPr/>
        </p:nvCxnSpPr>
        <p:spPr>
          <a:xfrm rot="5400000">
            <a:off x="4001290" y="4643446"/>
            <a:ext cx="371477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2285984" y="2928934"/>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2571736" y="3500438"/>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6143636" y="4143380"/>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2285984" y="4143380"/>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2357422" y="4786322"/>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2285984" y="5643578"/>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059319" y="3357562"/>
            <a:ext cx="35719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6" name="Right Arrow 35"/>
          <p:cNvSpPr/>
          <p:nvPr/>
        </p:nvSpPr>
        <p:spPr>
          <a:xfrm>
            <a:off x="2357422" y="6357958"/>
            <a:ext cx="335466"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
        <p:nvSpPr>
          <p:cNvPr id="37" name="Right Arrow 36"/>
          <p:cNvSpPr/>
          <p:nvPr/>
        </p:nvSpPr>
        <p:spPr>
          <a:xfrm flipV="1">
            <a:off x="6215074" y="5000635"/>
            <a:ext cx="335466"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D9B7AE06-CC62-48E6-B6A7-64D018946A66}" type="slidenum">
              <a:rPr lang="en-MY" smtClean="0"/>
              <a:pPr/>
              <a:t>15</a:t>
            </a:fld>
            <a:endParaRPr lang="en-MY"/>
          </a:p>
        </p:txBody>
      </p:sp>
      <p:graphicFrame>
        <p:nvGraphicFramePr>
          <p:cNvPr id="4" name="Content Placeholder 3"/>
          <p:cNvGraphicFramePr>
            <a:graphicFrameLocks noGrp="1"/>
          </p:cNvGraphicFramePr>
          <p:nvPr>
            <p:ph sz="quarter" idx="1"/>
          </p:nvPr>
        </p:nvGraphicFramePr>
        <p:xfrm>
          <a:off x="1857356" y="2357427"/>
          <a:ext cx="5092084" cy="2328714"/>
        </p:xfrm>
        <a:graphic>
          <a:graphicData uri="http://schemas.openxmlformats.org/drawingml/2006/table">
            <a:tbl>
              <a:tblPr/>
              <a:tblGrid>
                <a:gridCol w="2949981"/>
                <a:gridCol w="2142103"/>
              </a:tblGrid>
              <a:tr h="388119">
                <a:tc>
                  <a:txBody>
                    <a:bodyPr/>
                    <a:lstStyle/>
                    <a:p>
                      <a:pPr algn="just">
                        <a:lnSpc>
                          <a:spcPct val="150000"/>
                        </a:lnSpc>
                        <a:spcAft>
                          <a:spcPts val="0"/>
                        </a:spcAft>
                      </a:pPr>
                      <a:r>
                        <a:rPr lang="en-US" sz="1400" b="1" dirty="0">
                          <a:latin typeface="Times New Roman"/>
                          <a:ea typeface="Times New Roman"/>
                        </a:rPr>
                        <a:t>Gas</a:t>
                      </a:r>
                      <a:endParaRPr lang="en-MY" sz="14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c>
                  <a:txBody>
                    <a:bodyPr/>
                    <a:lstStyle/>
                    <a:p>
                      <a:pPr algn="just">
                        <a:lnSpc>
                          <a:spcPct val="150000"/>
                        </a:lnSpc>
                        <a:spcAft>
                          <a:spcPts val="0"/>
                        </a:spcAft>
                      </a:pPr>
                      <a:r>
                        <a:rPr lang="en-US" sz="1400" b="1" dirty="0">
                          <a:latin typeface="Times New Roman"/>
                          <a:ea typeface="Times New Roman"/>
                        </a:rPr>
                        <a:t>k</a:t>
                      </a:r>
                      <a:endParaRPr lang="en-MY" sz="1400" b="1"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0000"/>
                    </a:solidFill>
                  </a:tcPr>
                </a:tc>
              </a:tr>
              <a:tr h="388119">
                <a:tc>
                  <a:txBody>
                    <a:bodyPr/>
                    <a:lstStyle/>
                    <a:p>
                      <a:pPr algn="just">
                        <a:lnSpc>
                          <a:spcPct val="150000"/>
                        </a:lnSpc>
                        <a:spcAft>
                          <a:spcPts val="0"/>
                        </a:spcAft>
                      </a:pPr>
                      <a:r>
                        <a:rPr lang="en-US" sz="1200">
                          <a:latin typeface="Times New Roman"/>
                          <a:ea typeface="Times New Roman"/>
                        </a:rPr>
                        <a:t>Mono-atomic gases [Helium, Argon,…]</a:t>
                      </a:r>
                      <a:endParaRPr lang="en-MY"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200">
                          <a:latin typeface="Times New Roman"/>
                          <a:ea typeface="Times New Roman"/>
                        </a:rPr>
                        <a:t>1.66</a:t>
                      </a:r>
                      <a:endParaRPr lang="en-MY"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388119">
                <a:tc>
                  <a:txBody>
                    <a:bodyPr/>
                    <a:lstStyle/>
                    <a:p>
                      <a:pPr algn="just">
                        <a:lnSpc>
                          <a:spcPct val="150000"/>
                        </a:lnSpc>
                        <a:spcAft>
                          <a:spcPts val="0"/>
                        </a:spcAft>
                      </a:pPr>
                      <a:r>
                        <a:rPr lang="pt-PT" sz="1200">
                          <a:latin typeface="Times New Roman"/>
                          <a:ea typeface="Times New Roman"/>
                        </a:rPr>
                        <a:t>Diatomic gases [N</a:t>
                      </a:r>
                      <a:r>
                        <a:rPr lang="pt-PT" sz="1200" baseline="-25000">
                          <a:latin typeface="Times New Roman"/>
                          <a:ea typeface="Times New Roman"/>
                        </a:rPr>
                        <a:t>2</a:t>
                      </a:r>
                      <a:r>
                        <a:rPr lang="pt-PT" sz="1200">
                          <a:latin typeface="Times New Roman"/>
                          <a:ea typeface="Times New Roman"/>
                        </a:rPr>
                        <a:t>, O</a:t>
                      </a:r>
                      <a:r>
                        <a:rPr lang="pt-PT" sz="1200" baseline="-25000">
                          <a:latin typeface="Times New Roman"/>
                          <a:ea typeface="Times New Roman"/>
                        </a:rPr>
                        <a:t>2</a:t>
                      </a:r>
                      <a:r>
                        <a:rPr lang="pt-PT" sz="1200">
                          <a:latin typeface="Times New Roman"/>
                          <a:ea typeface="Times New Roman"/>
                        </a:rPr>
                        <a:t>, H</a:t>
                      </a:r>
                      <a:r>
                        <a:rPr lang="pt-PT" sz="1200" baseline="-25000">
                          <a:latin typeface="Times New Roman"/>
                          <a:ea typeface="Times New Roman"/>
                        </a:rPr>
                        <a:t>2</a:t>
                      </a:r>
                      <a:r>
                        <a:rPr lang="pt-PT" sz="1200">
                          <a:latin typeface="Times New Roman"/>
                          <a:ea typeface="Times New Roman"/>
                        </a:rPr>
                        <a:t>, air]</a:t>
                      </a:r>
                      <a:endParaRPr lang="en-MY"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200">
                          <a:latin typeface="Times New Roman"/>
                          <a:ea typeface="Times New Roman"/>
                        </a:rPr>
                        <a:t>1.44</a:t>
                      </a:r>
                      <a:endParaRPr lang="en-MY"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388119">
                <a:tc>
                  <a:txBody>
                    <a:bodyPr/>
                    <a:lstStyle/>
                    <a:p>
                      <a:pPr algn="just">
                        <a:lnSpc>
                          <a:spcPct val="150000"/>
                        </a:lnSpc>
                        <a:spcAft>
                          <a:spcPts val="0"/>
                        </a:spcAft>
                      </a:pPr>
                      <a:r>
                        <a:rPr lang="en-US" sz="1200">
                          <a:latin typeface="Times New Roman"/>
                          <a:ea typeface="Times New Roman"/>
                        </a:rPr>
                        <a:t>Methane</a:t>
                      </a:r>
                      <a:endParaRPr lang="en-MY"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200">
                          <a:latin typeface="Times New Roman"/>
                          <a:ea typeface="Times New Roman"/>
                        </a:rPr>
                        <a:t>1.32</a:t>
                      </a:r>
                      <a:endParaRPr lang="en-MY"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388119">
                <a:tc>
                  <a:txBody>
                    <a:bodyPr/>
                    <a:lstStyle/>
                    <a:p>
                      <a:pPr algn="just">
                        <a:lnSpc>
                          <a:spcPct val="150000"/>
                        </a:lnSpc>
                        <a:spcAft>
                          <a:spcPts val="0"/>
                        </a:spcAft>
                      </a:pPr>
                      <a:r>
                        <a:rPr lang="en-US" sz="1200">
                          <a:latin typeface="Times New Roman"/>
                          <a:ea typeface="Times New Roman"/>
                        </a:rPr>
                        <a:t>SO</a:t>
                      </a:r>
                      <a:r>
                        <a:rPr lang="en-US" sz="1200" baseline="-25000">
                          <a:latin typeface="Times New Roman"/>
                          <a:ea typeface="Times New Roman"/>
                        </a:rPr>
                        <a:t>2</a:t>
                      </a:r>
                      <a:endParaRPr lang="en-MY"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200">
                          <a:latin typeface="Times New Roman"/>
                          <a:ea typeface="Times New Roman"/>
                        </a:rPr>
                        <a:t>1.29</a:t>
                      </a:r>
                      <a:endParaRPr lang="en-MY"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r h="388119">
                <a:tc>
                  <a:txBody>
                    <a:bodyPr/>
                    <a:lstStyle/>
                    <a:p>
                      <a:pPr algn="just">
                        <a:lnSpc>
                          <a:spcPct val="150000"/>
                        </a:lnSpc>
                        <a:spcAft>
                          <a:spcPts val="0"/>
                        </a:spcAft>
                      </a:pPr>
                      <a:r>
                        <a:rPr lang="en-US" sz="1200">
                          <a:latin typeface="Times New Roman"/>
                          <a:ea typeface="Times New Roman"/>
                        </a:rPr>
                        <a:t>Ethane</a:t>
                      </a:r>
                      <a:endParaRPr lang="en-MY" sz="120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c>
                  <a:txBody>
                    <a:bodyPr/>
                    <a:lstStyle/>
                    <a:p>
                      <a:pPr algn="just">
                        <a:lnSpc>
                          <a:spcPct val="150000"/>
                        </a:lnSpc>
                        <a:spcAft>
                          <a:spcPts val="0"/>
                        </a:spcAft>
                      </a:pPr>
                      <a:r>
                        <a:rPr lang="en-US" sz="1200" dirty="0">
                          <a:latin typeface="Times New Roman"/>
                          <a:ea typeface="Times New Roman"/>
                        </a:rPr>
                        <a:t>1.20</a:t>
                      </a:r>
                      <a:endParaRPr lang="en-MY" sz="1200" dirty="0">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20000"/>
                        <a:lumOff val="80000"/>
                      </a:schemeClr>
                    </a:solidFill>
                  </a:tcPr>
                </a:tc>
              </a:tr>
            </a:tbl>
          </a:graphicData>
        </a:graphic>
      </p:graphicFrame>
      <p:sp>
        <p:nvSpPr>
          <p:cNvPr id="36865" name="Text Box 1"/>
          <p:cNvSpPr txBox="1">
            <a:spLocks noChangeArrowheads="1"/>
          </p:cNvSpPr>
          <p:nvPr/>
        </p:nvSpPr>
        <p:spPr bwMode="auto">
          <a:xfrm>
            <a:off x="2143108" y="1785926"/>
            <a:ext cx="4500594" cy="42862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n-MY" b="1" i="0" u="none" strike="noStrike" cap="none" normalizeH="0" baseline="0" dirty="0" smtClean="0">
                <a:ln>
                  <a:noFill/>
                </a:ln>
                <a:solidFill>
                  <a:schemeClr val="tx1"/>
                </a:solidFill>
                <a:effectLst/>
                <a:latin typeface="Calibri" pitchFamily="34" charset="0"/>
                <a:cs typeface="Arial" pitchFamily="34" charset="0"/>
              </a:rPr>
              <a:t>Table 3.1 Values of the specific heat ratio k</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3</a:t>
            </a:r>
            <a:endParaRPr lang="en-GB" dirty="0"/>
          </a:p>
        </p:txBody>
      </p:sp>
      <p:sp>
        <p:nvSpPr>
          <p:cNvPr id="3" name="Slide Number Placeholder 2"/>
          <p:cNvSpPr>
            <a:spLocks noGrp="1"/>
          </p:cNvSpPr>
          <p:nvPr>
            <p:ph type="sldNum" sz="quarter" idx="12"/>
          </p:nvPr>
        </p:nvSpPr>
        <p:spPr/>
        <p:txBody>
          <a:bodyPr/>
          <a:lstStyle/>
          <a:p>
            <a:fld id="{D9B7AE06-CC62-48E6-B6A7-64D018946A66}" type="slidenum">
              <a:rPr lang="en-MY" smtClean="0"/>
              <a:pPr/>
              <a:t>16</a:t>
            </a:fld>
            <a:endParaRPr lang="en-MY"/>
          </a:p>
        </p:txBody>
      </p:sp>
      <p:sp>
        <p:nvSpPr>
          <p:cNvPr id="4" name="Content Placeholder 3"/>
          <p:cNvSpPr>
            <a:spLocks noGrp="1"/>
          </p:cNvSpPr>
          <p:nvPr>
            <p:ph sz="quarter" idx="1"/>
          </p:nvPr>
        </p:nvSpPr>
        <p:spPr>
          <a:xfrm>
            <a:off x="914400" y="1447800"/>
            <a:ext cx="7772400" cy="3481398"/>
          </a:xfrm>
          <a:solidFill>
            <a:srgbClr val="92D050"/>
          </a:solidFill>
        </p:spPr>
        <p:txBody>
          <a:bodyPr/>
          <a:lstStyle/>
          <a:p>
            <a:pPr algn="just"/>
            <a:r>
              <a:rPr lang="en-US" dirty="0" smtClean="0"/>
              <a:t>A compressor is used to compress N</a:t>
            </a:r>
            <a:r>
              <a:rPr lang="en-US" baseline="-25000" dirty="0" smtClean="0"/>
              <a:t>2 </a:t>
            </a:r>
            <a:r>
              <a:rPr lang="en-US" dirty="0" smtClean="0"/>
              <a:t>gas. The suction temperature and pressure are 12</a:t>
            </a:r>
            <a:r>
              <a:rPr lang="en-US" baseline="30000" dirty="0" smtClean="0"/>
              <a:t>0</a:t>
            </a:r>
            <a:r>
              <a:rPr lang="en-US" dirty="0" smtClean="0"/>
              <a:t>C and 1.02 bar respectively. The discharge pressure is measured to be 4.3 bar. Determine the useful specific energy transferred from the compressor to the flow medium (a) assuming adiabatic compression (b) isothermal compression. The velocity and geodetic specific energies are negligible as compared to the compression energy.</a:t>
            </a:r>
            <a:endParaRPr lang="en-GB" dirty="0" smtClean="0"/>
          </a:p>
          <a:p>
            <a:pPr>
              <a:buNone/>
            </a:pP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b="1" dirty="0">
                <a:solidFill>
                  <a:srgbClr val="00B050"/>
                </a:solidFill>
              </a:rPr>
              <a:t>3.3.3	Adiabatic Discharge Temperature</a:t>
            </a:r>
            <a:r>
              <a:rPr lang="en-MY" dirty="0"/>
              <a:t/>
            </a:r>
            <a:br>
              <a:rPr lang="en-MY" dirty="0"/>
            </a:br>
            <a:endParaRPr lang="en-MY" dirty="0"/>
          </a:p>
        </p:txBody>
      </p:sp>
      <p:sp>
        <p:nvSpPr>
          <p:cNvPr id="4" name="Slide Number Placeholder 3"/>
          <p:cNvSpPr>
            <a:spLocks noGrp="1"/>
          </p:cNvSpPr>
          <p:nvPr>
            <p:ph type="sldNum" sz="quarter" idx="12"/>
          </p:nvPr>
        </p:nvSpPr>
        <p:spPr/>
        <p:txBody>
          <a:bodyPr/>
          <a:lstStyle/>
          <a:p>
            <a:fld id="{D9B7AE06-CC62-48E6-B6A7-64D018946A66}" type="slidenum">
              <a:rPr lang="en-MY" smtClean="0"/>
              <a:pPr/>
              <a:t>17</a:t>
            </a:fld>
            <a:endParaRPr lang="en-MY"/>
          </a:p>
        </p:txBody>
      </p:sp>
      <p:sp>
        <p:nvSpPr>
          <p:cNvPr id="3" name="Content Placeholder 2"/>
          <p:cNvSpPr>
            <a:spLocks noGrp="1"/>
          </p:cNvSpPr>
          <p:nvPr>
            <p:ph sz="quarter" idx="1"/>
          </p:nvPr>
        </p:nvSpPr>
        <p:spPr>
          <a:xfrm>
            <a:off x="457200" y="1214422"/>
            <a:ext cx="8229600" cy="4911741"/>
          </a:xfrm>
        </p:spPr>
        <p:txBody>
          <a:bodyPr>
            <a:normAutofit/>
          </a:bodyPr>
          <a:lstStyle/>
          <a:p>
            <a:pPr algn="just"/>
            <a:r>
              <a:rPr lang="en-US" sz="2400" dirty="0">
                <a:latin typeface="Times New Roman" pitchFamily="18" charset="0"/>
                <a:cs typeface="Times New Roman" pitchFamily="18" charset="0"/>
              </a:rPr>
              <a:t>In designing compression processes it frequently becomes important to estimate the   discharge temperature of the flow medium.</a:t>
            </a:r>
            <a:endParaRPr lang="en-MY" sz="2400" dirty="0">
              <a:latin typeface="Times New Roman" pitchFamily="18" charset="0"/>
              <a:cs typeface="Times New Roman" pitchFamily="18" charset="0"/>
            </a:endParaRPr>
          </a:p>
        </p:txBody>
      </p:sp>
      <p:sp>
        <p:nvSpPr>
          <p:cNvPr id="5632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56321" name="Object 1"/>
          <p:cNvGraphicFramePr>
            <a:graphicFrameLocks noChangeAspect="1"/>
          </p:cNvGraphicFramePr>
          <p:nvPr/>
        </p:nvGraphicFramePr>
        <p:xfrm>
          <a:off x="3857620" y="2571744"/>
          <a:ext cx="1304520" cy="285752"/>
        </p:xfrm>
        <a:graphic>
          <a:graphicData uri="http://schemas.openxmlformats.org/presentationml/2006/ole">
            <p:oleObj spid="_x0000_s56321" name="Equation" r:id="rId4" imgW="1002865" imgH="215806" progId="Equation.3">
              <p:embed/>
            </p:oleObj>
          </a:graphicData>
        </a:graphic>
      </p:graphicFrame>
      <p:sp>
        <p:nvSpPr>
          <p:cNvPr id="5632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56323" name="Object 3"/>
          <p:cNvGraphicFramePr>
            <a:graphicFrameLocks noChangeAspect="1"/>
          </p:cNvGraphicFramePr>
          <p:nvPr/>
        </p:nvGraphicFramePr>
        <p:xfrm>
          <a:off x="3428991" y="3357562"/>
          <a:ext cx="2587943" cy="571504"/>
        </p:xfrm>
        <a:graphic>
          <a:graphicData uri="http://schemas.openxmlformats.org/presentationml/2006/ole">
            <p:oleObj spid="_x0000_s56323" name="Equation" r:id="rId5" imgW="2286000" imgH="508000" progId="Equation.3">
              <p:embed/>
            </p:oleObj>
          </a:graphicData>
        </a:graphic>
      </p:graphicFrame>
      <p:sp>
        <p:nvSpPr>
          <p:cNvPr id="5632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56325" name="Object 5"/>
          <p:cNvGraphicFramePr>
            <a:graphicFrameLocks noChangeAspect="1"/>
          </p:cNvGraphicFramePr>
          <p:nvPr/>
        </p:nvGraphicFramePr>
        <p:xfrm>
          <a:off x="3571868" y="4357694"/>
          <a:ext cx="2761728" cy="500066"/>
        </p:xfrm>
        <a:graphic>
          <a:graphicData uri="http://schemas.openxmlformats.org/presentationml/2006/ole">
            <p:oleObj spid="_x0000_s56325" name="Equation" r:id="rId6" imgW="2311400" imgH="419100" progId="Equation.3">
              <p:embed/>
            </p:oleObj>
          </a:graphicData>
        </a:graphic>
      </p:graphicFrame>
      <p:sp>
        <p:nvSpPr>
          <p:cNvPr id="56328"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56327" name="Object 7"/>
          <p:cNvGraphicFramePr>
            <a:graphicFrameLocks noChangeAspect="1"/>
          </p:cNvGraphicFramePr>
          <p:nvPr/>
        </p:nvGraphicFramePr>
        <p:xfrm>
          <a:off x="3929058" y="5143512"/>
          <a:ext cx="1785950" cy="692511"/>
        </p:xfrm>
        <a:graphic>
          <a:graphicData uri="http://schemas.openxmlformats.org/presentationml/2006/ole">
            <p:oleObj spid="_x0000_s56327" name="Equation" r:id="rId7" imgW="1396394" imgH="545863" progId="Equation.3">
              <p:embed/>
            </p:oleObj>
          </a:graphicData>
        </a:graphic>
      </p:graphicFrame>
      <p:sp>
        <p:nvSpPr>
          <p:cNvPr id="13" name="Rectangle 12"/>
          <p:cNvSpPr/>
          <p:nvPr/>
        </p:nvSpPr>
        <p:spPr>
          <a:xfrm>
            <a:off x="571472" y="5934670"/>
            <a:ext cx="7786742" cy="646331"/>
          </a:xfrm>
          <a:prstGeom prst="rect">
            <a:avLst/>
          </a:prstGeom>
        </p:spPr>
        <p:txBody>
          <a:bodyPr wrap="square">
            <a:spAutoFit/>
          </a:bodyPr>
          <a:lstStyle/>
          <a:p>
            <a:pPr>
              <a:buFont typeface="Wingdings" pitchFamily="2" charset="2"/>
              <a:buChar char="v"/>
            </a:pPr>
            <a:r>
              <a:rPr lang="en-US" i="1" dirty="0"/>
              <a:t>Actual adiabatic processes will have greater discharge temperature due to the heat added because of losses inside the machine. </a:t>
            </a:r>
            <a:endParaRPr lang="en-MY" i="1" dirty="0"/>
          </a:p>
        </p:txBody>
      </p:sp>
      <p:cxnSp>
        <p:nvCxnSpPr>
          <p:cNvPr id="15" name="Straight Arrow Connector 14"/>
          <p:cNvCxnSpPr/>
          <p:nvPr/>
        </p:nvCxnSpPr>
        <p:spPr>
          <a:xfrm>
            <a:off x="3000364" y="2714620"/>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2714612" y="4429132"/>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2786050" y="3643314"/>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3143240" y="5500702"/>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4</a:t>
            </a:r>
            <a:endParaRPr lang="en-GB" dirty="0"/>
          </a:p>
        </p:txBody>
      </p:sp>
      <p:sp>
        <p:nvSpPr>
          <p:cNvPr id="3" name="Slide Number Placeholder 2"/>
          <p:cNvSpPr>
            <a:spLocks noGrp="1"/>
          </p:cNvSpPr>
          <p:nvPr>
            <p:ph type="sldNum" sz="quarter" idx="12"/>
          </p:nvPr>
        </p:nvSpPr>
        <p:spPr/>
        <p:txBody>
          <a:bodyPr/>
          <a:lstStyle/>
          <a:p>
            <a:fld id="{D9B7AE06-CC62-48E6-B6A7-64D018946A66}" type="slidenum">
              <a:rPr lang="en-MY" smtClean="0"/>
              <a:pPr/>
              <a:t>18</a:t>
            </a:fld>
            <a:endParaRPr lang="en-MY"/>
          </a:p>
        </p:txBody>
      </p:sp>
      <p:sp>
        <p:nvSpPr>
          <p:cNvPr id="4" name="Content Placeholder 3"/>
          <p:cNvSpPr>
            <a:spLocks noGrp="1"/>
          </p:cNvSpPr>
          <p:nvPr>
            <p:ph sz="quarter" idx="1"/>
          </p:nvPr>
        </p:nvSpPr>
        <p:spPr>
          <a:xfrm>
            <a:off x="914400" y="1447800"/>
            <a:ext cx="7772400" cy="2124076"/>
          </a:xfrm>
          <a:solidFill>
            <a:srgbClr val="92D050"/>
          </a:solidFill>
        </p:spPr>
        <p:txBody>
          <a:bodyPr/>
          <a:lstStyle/>
          <a:p>
            <a:pPr algn="just"/>
            <a:r>
              <a:rPr lang="en-US" dirty="0" smtClean="0"/>
              <a:t>Determine the minimum compression ratio for which the discharge temperature will be at least 200</a:t>
            </a:r>
            <a:r>
              <a:rPr lang="en-US" baseline="30000" dirty="0" smtClean="0"/>
              <a:t>0</a:t>
            </a:r>
            <a:r>
              <a:rPr lang="en-US" dirty="0" smtClean="0"/>
              <a:t>C in adiabatic compression of air if the temperature at suction is 15</a:t>
            </a:r>
            <a:r>
              <a:rPr lang="en-US" baseline="30000" dirty="0" smtClean="0"/>
              <a:t>0</a:t>
            </a:r>
            <a:r>
              <a:rPr lang="en-US" dirty="0" smtClean="0"/>
              <a:t>C. Use k=1.44.</a:t>
            </a:r>
            <a:endParaRPr lang="en-GB" dirty="0" smtClean="0"/>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274638"/>
            <a:ext cx="8715436" cy="1143000"/>
          </a:xfrm>
        </p:spPr>
        <p:txBody>
          <a:bodyPr>
            <a:normAutofit/>
          </a:bodyPr>
          <a:lstStyle/>
          <a:p>
            <a:pPr lvl="1" algn="ctr" rtl="0">
              <a:spcBef>
                <a:spcPct val="0"/>
              </a:spcBef>
            </a:pPr>
            <a:r>
              <a:rPr lang="en-US" b="1" dirty="0" smtClean="0">
                <a:solidFill>
                  <a:srgbClr val="00B050"/>
                </a:solidFill>
              </a:rPr>
              <a:t>3.4 Determination of The Adiabatic Specific Work </a:t>
            </a:r>
            <a:br>
              <a:rPr lang="en-US" b="1" dirty="0" smtClean="0">
                <a:solidFill>
                  <a:srgbClr val="00B050"/>
                </a:solidFill>
              </a:rPr>
            </a:br>
            <a:r>
              <a:rPr lang="en-US" b="1" dirty="0" smtClean="0">
                <a:solidFill>
                  <a:srgbClr val="00B050"/>
                </a:solidFill>
              </a:rPr>
              <a:t>Using  Thermodynamic Diagrams</a:t>
            </a:r>
            <a:r>
              <a:rPr lang="en-MY" dirty="0"/>
              <a:t/>
            </a:r>
            <a:br>
              <a:rPr lang="en-MY" dirty="0"/>
            </a:br>
            <a:endParaRPr lang="en-MY" dirty="0"/>
          </a:p>
        </p:txBody>
      </p:sp>
      <p:sp>
        <p:nvSpPr>
          <p:cNvPr id="4" name="Slide Number Placeholder 3"/>
          <p:cNvSpPr>
            <a:spLocks noGrp="1"/>
          </p:cNvSpPr>
          <p:nvPr>
            <p:ph type="sldNum" sz="quarter" idx="12"/>
          </p:nvPr>
        </p:nvSpPr>
        <p:spPr/>
        <p:txBody>
          <a:bodyPr/>
          <a:lstStyle/>
          <a:p>
            <a:fld id="{D9B7AE06-CC62-48E6-B6A7-64D018946A66}" type="slidenum">
              <a:rPr lang="en-MY" smtClean="0"/>
              <a:pPr/>
              <a:t>19</a:t>
            </a:fld>
            <a:endParaRPr lang="en-MY"/>
          </a:p>
        </p:txBody>
      </p:sp>
      <p:sp>
        <p:nvSpPr>
          <p:cNvPr id="3" name="Content Placeholder 2"/>
          <p:cNvSpPr>
            <a:spLocks noGrp="1"/>
          </p:cNvSpPr>
          <p:nvPr>
            <p:ph sz="quarter" idx="1"/>
          </p:nvPr>
        </p:nvSpPr>
        <p:spPr/>
        <p:txBody>
          <a:bodyPr>
            <a:normAutofit/>
          </a:bodyPr>
          <a:lstStyle/>
          <a:p>
            <a:r>
              <a:rPr lang="en-US" sz="2400" dirty="0"/>
              <a:t>The adiabatic isentropic </a:t>
            </a:r>
            <a:r>
              <a:rPr lang="en-US" sz="2400" dirty="0">
                <a:solidFill>
                  <a:srgbClr val="FF0000"/>
                </a:solidFill>
              </a:rPr>
              <a:t>specific work </a:t>
            </a:r>
            <a:r>
              <a:rPr lang="en-US" sz="2400" dirty="0"/>
              <a:t>and the </a:t>
            </a:r>
            <a:r>
              <a:rPr lang="en-US" sz="2400" dirty="0">
                <a:solidFill>
                  <a:srgbClr val="FF0000"/>
                </a:solidFill>
              </a:rPr>
              <a:t>adiabatic discharge temperature </a:t>
            </a:r>
            <a:r>
              <a:rPr lang="en-US" sz="2400" dirty="0"/>
              <a:t>can also be determined using the thermodynamic diagrams </a:t>
            </a:r>
            <a:r>
              <a:rPr lang="en-US" sz="2400" dirty="0" smtClean="0"/>
              <a:t>:-</a:t>
            </a:r>
          </a:p>
          <a:p>
            <a:pPr>
              <a:buFont typeface="Wingdings" pitchFamily="2" charset="2"/>
              <a:buChar char="Ø"/>
            </a:pPr>
            <a:r>
              <a:rPr lang="en-US" sz="2400" dirty="0" smtClean="0"/>
              <a:t>temperature-entropy </a:t>
            </a:r>
            <a:r>
              <a:rPr lang="en-US" sz="2400" dirty="0"/>
              <a:t>diagram (T-S) and </a:t>
            </a:r>
            <a:endParaRPr lang="en-US" sz="2400" dirty="0" smtClean="0"/>
          </a:p>
          <a:p>
            <a:pPr>
              <a:buFont typeface="Wingdings" pitchFamily="2" charset="2"/>
              <a:buChar char="Ø"/>
            </a:pPr>
            <a:r>
              <a:rPr lang="en-US" sz="2400" dirty="0" smtClean="0"/>
              <a:t>enthalpy </a:t>
            </a:r>
            <a:r>
              <a:rPr lang="en-US" sz="2400" dirty="0"/>
              <a:t>–entropy (h-S) diagram. </a:t>
            </a:r>
            <a:endParaRPr lang="en-MY" sz="2400" dirty="0"/>
          </a:p>
          <a:p>
            <a:endParaRPr lang="en-US" sz="2400" dirty="0" smtClean="0"/>
          </a:p>
          <a:p>
            <a:r>
              <a:rPr lang="en-US" sz="2400" dirty="0" smtClean="0"/>
              <a:t>For </a:t>
            </a:r>
            <a:r>
              <a:rPr lang="en-US" sz="2400" dirty="0"/>
              <a:t>adiabatic compression, the total specific work can be written </a:t>
            </a:r>
            <a:r>
              <a:rPr lang="en-US" sz="2400" dirty="0" smtClean="0"/>
              <a:t>as:-</a:t>
            </a:r>
          </a:p>
          <a:p>
            <a:endParaRPr lang="en-US" sz="2400" dirty="0"/>
          </a:p>
          <a:p>
            <a:endParaRPr lang="en-US" sz="2400" dirty="0" smtClean="0"/>
          </a:p>
          <a:p>
            <a:endParaRPr lang="en-MY" sz="2400" dirty="0"/>
          </a:p>
          <a:p>
            <a:endParaRPr lang="en-MY" dirty="0"/>
          </a:p>
        </p:txBody>
      </p:sp>
      <p:sp>
        <p:nvSpPr>
          <p:cNvPr id="542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54273" name="Object 1"/>
          <p:cNvGraphicFramePr>
            <a:graphicFrameLocks noChangeAspect="1"/>
          </p:cNvGraphicFramePr>
          <p:nvPr/>
        </p:nvGraphicFramePr>
        <p:xfrm>
          <a:off x="2857488" y="5286388"/>
          <a:ext cx="2500330" cy="754816"/>
        </p:xfrm>
        <a:graphic>
          <a:graphicData uri="http://schemas.openxmlformats.org/presentationml/2006/ole">
            <p:oleObj spid="_x0000_s54273" name="Equation" r:id="rId4" imgW="1511300" imgH="457200" progId="Equation.3">
              <p:embed/>
            </p:oleObj>
          </a:graphicData>
        </a:graphic>
      </p:graphicFrame>
      <p:sp>
        <p:nvSpPr>
          <p:cNvPr id="7" name="Right Arrow 6"/>
          <p:cNvSpPr/>
          <p:nvPr/>
        </p:nvSpPr>
        <p:spPr>
          <a:xfrm>
            <a:off x="2285984" y="5643578"/>
            <a:ext cx="335466"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Contents:</a:t>
            </a:r>
            <a:endParaRPr lang="en-GB" dirty="0"/>
          </a:p>
        </p:txBody>
      </p:sp>
      <p:sp>
        <p:nvSpPr>
          <p:cNvPr id="3" name="Slide Number Placeholder 2"/>
          <p:cNvSpPr>
            <a:spLocks noGrp="1"/>
          </p:cNvSpPr>
          <p:nvPr>
            <p:ph type="sldNum" sz="quarter" idx="12"/>
          </p:nvPr>
        </p:nvSpPr>
        <p:spPr/>
        <p:txBody>
          <a:bodyPr/>
          <a:lstStyle/>
          <a:p>
            <a:fld id="{D9B7AE06-CC62-48E6-B6A7-64D018946A66}" type="slidenum">
              <a:rPr lang="en-MY" smtClean="0"/>
              <a:pPr/>
              <a:t>2</a:t>
            </a:fld>
            <a:endParaRPr lang="en-MY"/>
          </a:p>
        </p:txBody>
      </p:sp>
      <p:sp>
        <p:nvSpPr>
          <p:cNvPr id="4" name="Content Placeholder 3"/>
          <p:cNvSpPr>
            <a:spLocks noGrp="1"/>
          </p:cNvSpPr>
          <p:nvPr>
            <p:ph sz="quarter" idx="1"/>
          </p:nvPr>
        </p:nvSpPr>
        <p:spPr>
          <a:xfrm>
            <a:off x="914400" y="1447800"/>
            <a:ext cx="7772400" cy="3552836"/>
          </a:xfrm>
          <a:solidFill>
            <a:srgbClr val="92D050"/>
          </a:solidFill>
        </p:spPr>
        <p:txBody>
          <a:bodyPr/>
          <a:lstStyle/>
          <a:p>
            <a:pPr lvl="1" algn="just">
              <a:buNone/>
            </a:pPr>
            <a:r>
              <a:rPr lang="en-US" sz="2800" dirty="0" smtClean="0"/>
              <a:t>3.1 Energy transfer					</a:t>
            </a:r>
            <a:endParaRPr lang="en-GB" sz="2800" dirty="0" smtClean="0"/>
          </a:p>
          <a:p>
            <a:pPr lvl="1" algn="just">
              <a:buNone/>
            </a:pPr>
            <a:r>
              <a:rPr lang="en-US" sz="2800" dirty="0" smtClean="0"/>
              <a:t>3.2 Determination of specific work of fluid machines	</a:t>
            </a:r>
            <a:endParaRPr lang="en-GB" sz="2800" dirty="0" smtClean="0"/>
          </a:p>
          <a:p>
            <a:pPr lvl="1" algn="just">
              <a:buNone/>
            </a:pPr>
            <a:r>
              <a:rPr lang="en-US" sz="2800" dirty="0" smtClean="0"/>
              <a:t>3.3 Determination of the pressure specific work	</a:t>
            </a:r>
            <a:endParaRPr lang="en-GB" sz="2800" dirty="0" smtClean="0"/>
          </a:p>
          <a:p>
            <a:pPr lvl="1" algn="just">
              <a:buNone/>
            </a:pPr>
            <a:r>
              <a:rPr lang="en-US" sz="2800" dirty="0" smtClean="0"/>
              <a:t>3.3 Determination of the adiabatic specific work using thermodynamic diagrams</a:t>
            </a:r>
          </a:p>
          <a:p>
            <a:pPr lvl="1" algn="just">
              <a:buNone/>
            </a:pPr>
            <a:r>
              <a:rPr lang="en-US" sz="2800" dirty="0" smtClean="0"/>
              <a:t>3.4  Capacity, power and performance characteristics</a:t>
            </a:r>
            <a:r>
              <a:rPr lang="en-US" sz="2800" dirty="0" smtClean="0"/>
              <a:t>	</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9B7AE06-CC62-48E6-B6A7-64D018946A66}" type="slidenum">
              <a:rPr lang="en-MY" smtClean="0"/>
              <a:pPr/>
              <a:t>20</a:t>
            </a:fld>
            <a:endParaRPr lang="en-MY"/>
          </a:p>
        </p:txBody>
      </p:sp>
      <p:sp>
        <p:nvSpPr>
          <p:cNvPr id="3" name="Content Placeholder 2"/>
          <p:cNvSpPr>
            <a:spLocks noGrp="1"/>
          </p:cNvSpPr>
          <p:nvPr>
            <p:ph sz="quarter" idx="1"/>
          </p:nvPr>
        </p:nvSpPr>
        <p:spPr>
          <a:xfrm>
            <a:off x="457200" y="928670"/>
            <a:ext cx="8229600" cy="5197493"/>
          </a:xfrm>
        </p:spPr>
        <p:txBody>
          <a:bodyPr/>
          <a:lstStyle/>
          <a:p>
            <a:r>
              <a:rPr lang="en-US" sz="2400" dirty="0" smtClean="0">
                <a:latin typeface="Times New Roman" pitchFamily="18" charset="0"/>
                <a:cs typeface="Times New Roman" pitchFamily="18" charset="0"/>
              </a:rPr>
              <a:t>From thermodynamics, the energy balance for steady state, steady flow system is given by:-</a:t>
            </a:r>
          </a:p>
          <a:p>
            <a:pPr>
              <a:buNone/>
            </a:pPr>
            <a:r>
              <a:rPr lang="en-US" sz="2800" dirty="0" smtClean="0">
                <a:latin typeface="Times New Roman" pitchFamily="18" charset="0"/>
                <a:cs typeface="Times New Roman" pitchFamily="18" charset="0"/>
              </a:rPr>
              <a:t>  </a:t>
            </a:r>
            <a:endParaRPr lang="en-MY" sz="2800" dirty="0" smtClean="0">
              <a:latin typeface="Times New Roman" pitchFamily="18" charset="0"/>
              <a:cs typeface="Times New Roman" pitchFamily="18" charset="0"/>
            </a:endParaRPr>
          </a:p>
          <a:p>
            <a:pPr>
              <a:buNone/>
            </a:pPr>
            <a:endParaRPr lang="en-US" sz="2800" dirty="0" smtClean="0">
              <a:latin typeface="Times New Roman" pitchFamily="18" charset="0"/>
              <a:cs typeface="Times New Roman" pitchFamily="18" charset="0"/>
            </a:endParaRPr>
          </a:p>
          <a:p>
            <a:r>
              <a:rPr lang="en-US" sz="2400" dirty="0" smtClean="0">
                <a:latin typeface="Times New Roman" pitchFamily="18" charset="0"/>
                <a:cs typeface="Times New Roman" pitchFamily="18" charset="0"/>
              </a:rPr>
              <a:t>Where </a:t>
            </a:r>
            <a:r>
              <a:rPr lang="en-US" sz="2400" i="1" dirty="0" smtClean="0">
                <a:latin typeface="Times New Roman" pitchFamily="18" charset="0"/>
                <a:cs typeface="Times New Roman" pitchFamily="18" charset="0"/>
              </a:rPr>
              <a:t>h</a:t>
            </a:r>
            <a:r>
              <a:rPr lang="en-US" sz="2400" dirty="0" smtClean="0">
                <a:latin typeface="Times New Roman" pitchFamily="18" charset="0"/>
                <a:cs typeface="Times New Roman" pitchFamily="18" charset="0"/>
              </a:rPr>
              <a:t> is enthalpy of the flow medium, Ws is the shaft work (the useful energy Y, in this case). </a:t>
            </a:r>
          </a:p>
          <a:p>
            <a:pPr>
              <a:buNone/>
            </a:pPr>
            <a:r>
              <a:rPr lang="en-US" sz="2400" dirty="0">
                <a:latin typeface="Times New Roman" pitchFamily="18" charset="0"/>
                <a:cs typeface="Times New Roman" pitchFamily="18" charset="0"/>
              </a:rPr>
              <a:t> </a:t>
            </a:r>
            <a:r>
              <a:rPr lang="en-US" sz="2400" dirty="0" smtClean="0">
                <a:latin typeface="Times New Roman" pitchFamily="18" charset="0"/>
                <a:cs typeface="Times New Roman" pitchFamily="18" charset="0"/>
              </a:rPr>
              <a:t>     For adiabatic compression Q=0,</a:t>
            </a:r>
            <a:endParaRPr lang="en-MY" sz="2400" dirty="0" smtClean="0">
              <a:latin typeface="Times New Roman" pitchFamily="18" charset="0"/>
              <a:cs typeface="Times New Roman" pitchFamily="18" charset="0"/>
            </a:endParaRPr>
          </a:p>
          <a:p>
            <a:endParaRPr lang="en-MY" dirty="0"/>
          </a:p>
        </p:txBody>
      </p:sp>
      <p:sp>
        <p:nvSpPr>
          <p:cNvPr id="55298"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55297" name="Object 1"/>
          <p:cNvGraphicFramePr>
            <a:graphicFrameLocks noChangeAspect="1"/>
          </p:cNvGraphicFramePr>
          <p:nvPr/>
        </p:nvGraphicFramePr>
        <p:xfrm>
          <a:off x="3143240" y="2000240"/>
          <a:ext cx="2714644" cy="678662"/>
        </p:xfrm>
        <a:graphic>
          <a:graphicData uri="http://schemas.openxmlformats.org/presentationml/2006/ole">
            <p:oleObj spid="_x0000_s55297" name="Equation" r:id="rId4" imgW="1828800" imgH="457200" progId="Equation.3">
              <p:embed/>
            </p:oleObj>
          </a:graphicData>
        </a:graphic>
      </p:graphicFrame>
      <p:sp>
        <p:nvSpPr>
          <p:cNvPr id="55300" name="Rectangle 4"/>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55299" name="Object 3"/>
          <p:cNvGraphicFramePr>
            <a:graphicFrameLocks noChangeAspect="1"/>
          </p:cNvGraphicFramePr>
          <p:nvPr/>
        </p:nvGraphicFramePr>
        <p:xfrm>
          <a:off x="3714744" y="4786322"/>
          <a:ext cx="2714644" cy="725370"/>
        </p:xfrm>
        <a:graphic>
          <a:graphicData uri="http://schemas.openxmlformats.org/presentationml/2006/ole">
            <p:oleObj spid="_x0000_s55299" name="Equation" r:id="rId5" imgW="1485900" imgH="457200" progId="Equation.3">
              <p:embed/>
            </p:oleObj>
          </a:graphicData>
        </a:graphic>
      </p:graphicFrame>
      <p:sp>
        <p:nvSpPr>
          <p:cNvPr id="55302" name="Rectangle 6"/>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55301" name="Object 5"/>
          <p:cNvGraphicFramePr>
            <a:graphicFrameLocks noChangeAspect="1"/>
          </p:cNvGraphicFramePr>
          <p:nvPr/>
        </p:nvGraphicFramePr>
        <p:xfrm>
          <a:off x="2714612" y="5929330"/>
          <a:ext cx="1285884" cy="514354"/>
        </p:xfrm>
        <a:graphic>
          <a:graphicData uri="http://schemas.openxmlformats.org/presentationml/2006/ole">
            <p:oleObj spid="_x0000_s55301" name="Equation" r:id="rId6" imgW="571252" imgH="228501" progId="Equation.3">
              <p:embed/>
            </p:oleObj>
          </a:graphicData>
        </a:graphic>
      </p:graphicFrame>
      <p:sp>
        <p:nvSpPr>
          <p:cNvPr id="55304" name="Rectangle 8"/>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55303" name="Object 7"/>
          <p:cNvGraphicFramePr>
            <a:graphicFrameLocks noChangeAspect="1"/>
          </p:cNvGraphicFramePr>
          <p:nvPr/>
        </p:nvGraphicFramePr>
        <p:xfrm>
          <a:off x="5214942" y="6000768"/>
          <a:ext cx="1428760" cy="385284"/>
        </p:xfrm>
        <a:graphic>
          <a:graphicData uri="http://schemas.openxmlformats.org/presentationml/2006/ole">
            <p:oleObj spid="_x0000_s55303" name="Equation" r:id="rId7" imgW="850900" imgH="228600" progId="Equation.3">
              <p:embed/>
            </p:oleObj>
          </a:graphicData>
        </a:graphic>
      </p:graphicFrame>
      <p:sp>
        <p:nvSpPr>
          <p:cNvPr id="13" name="Right Arrow 12"/>
          <p:cNvSpPr/>
          <p:nvPr/>
        </p:nvSpPr>
        <p:spPr>
          <a:xfrm flipV="1">
            <a:off x="1928794" y="6143644"/>
            <a:ext cx="406904" cy="7143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rgbClr val="00B050"/>
                </a:solidFill>
              </a:rPr>
              <a:t>      </a:t>
            </a:r>
            <a:r>
              <a:rPr lang="en-US" sz="3600" b="1" dirty="0" err="1">
                <a:solidFill>
                  <a:srgbClr val="00B050"/>
                </a:solidFill>
              </a:rPr>
              <a:t>Y</a:t>
            </a:r>
            <a:r>
              <a:rPr lang="en-US" sz="3600" b="1" baseline="-25000" dirty="0" err="1">
                <a:solidFill>
                  <a:srgbClr val="00B050"/>
                </a:solidFill>
              </a:rPr>
              <a:t>ad</a:t>
            </a:r>
            <a:r>
              <a:rPr lang="en-US" sz="3600" b="1" dirty="0">
                <a:solidFill>
                  <a:srgbClr val="00B050"/>
                </a:solidFill>
              </a:rPr>
              <a:t> and T</a:t>
            </a:r>
            <a:r>
              <a:rPr lang="en-US" sz="3600" b="1" baseline="-25000" dirty="0">
                <a:solidFill>
                  <a:srgbClr val="00B050"/>
                </a:solidFill>
              </a:rPr>
              <a:t>D, ad</a:t>
            </a:r>
            <a:r>
              <a:rPr lang="en-US" sz="3600" b="1" dirty="0">
                <a:solidFill>
                  <a:srgbClr val="00B050"/>
                </a:solidFill>
              </a:rPr>
              <a:t> using a T-S diagram</a:t>
            </a:r>
            <a:r>
              <a:rPr lang="en-MY" dirty="0"/>
              <a:t/>
            </a:r>
            <a:br>
              <a:rPr lang="en-MY" dirty="0"/>
            </a:br>
            <a:endParaRPr lang="en-MY" dirty="0"/>
          </a:p>
        </p:txBody>
      </p:sp>
      <p:sp>
        <p:nvSpPr>
          <p:cNvPr id="4" name="Slide Number Placeholder 3"/>
          <p:cNvSpPr>
            <a:spLocks noGrp="1"/>
          </p:cNvSpPr>
          <p:nvPr>
            <p:ph type="sldNum" sz="quarter" idx="12"/>
          </p:nvPr>
        </p:nvSpPr>
        <p:spPr/>
        <p:txBody>
          <a:bodyPr/>
          <a:lstStyle/>
          <a:p>
            <a:fld id="{D9B7AE06-CC62-48E6-B6A7-64D018946A66}" type="slidenum">
              <a:rPr lang="en-MY" smtClean="0"/>
              <a:pPr/>
              <a:t>21</a:t>
            </a:fld>
            <a:endParaRPr lang="en-MY"/>
          </a:p>
        </p:txBody>
      </p:sp>
      <p:pic>
        <p:nvPicPr>
          <p:cNvPr id="52226" name="Picture 2"/>
          <p:cNvPicPr>
            <a:picLocks noChangeAspect="1" noChangeArrowheads="1"/>
          </p:cNvPicPr>
          <p:nvPr/>
        </p:nvPicPr>
        <p:blipFill>
          <a:blip r:embed="rId3"/>
          <a:srcRect/>
          <a:stretch>
            <a:fillRect/>
          </a:stretch>
        </p:blipFill>
        <p:spPr bwMode="auto">
          <a:xfrm>
            <a:off x="1562401" y="1785926"/>
            <a:ext cx="5962649" cy="3214710"/>
          </a:xfrm>
          <a:prstGeom prst="rect">
            <a:avLst/>
          </a:prstGeom>
          <a:solidFill>
            <a:srgbClr val="FFC000"/>
          </a:solidFill>
        </p:spPr>
      </p:pic>
      <p:sp>
        <p:nvSpPr>
          <p:cNvPr id="52227" name="Text Box 3"/>
          <p:cNvSpPr txBox="1">
            <a:spLocks noChangeArrowheads="1"/>
          </p:cNvSpPr>
          <p:nvPr/>
        </p:nvSpPr>
        <p:spPr bwMode="auto">
          <a:xfrm>
            <a:off x="1500166" y="5357826"/>
            <a:ext cx="5414970" cy="500066"/>
          </a:xfrm>
          <a:prstGeom prst="rect">
            <a:avLst/>
          </a:prstGeom>
          <a:solidFill>
            <a:srgbClr val="92D05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MY" sz="1600" b="1" i="0" u="none" strike="noStrike" cap="none" normalizeH="0" baseline="0" dirty="0" smtClean="0">
                <a:ln>
                  <a:noFill/>
                </a:ln>
                <a:solidFill>
                  <a:schemeClr val="tx1"/>
                </a:solidFill>
                <a:effectLst/>
                <a:latin typeface="Times New Roman" pitchFamily="18" charset="0"/>
                <a:cs typeface="Times New Roman" pitchFamily="18" charset="0"/>
              </a:rPr>
              <a:t>Figure 3.5a Loss free adiabatic compression  in T-S diagram</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rgbClr val="00B050"/>
                </a:solidFill>
              </a:rPr>
              <a:t>          </a:t>
            </a:r>
            <a:r>
              <a:rPr lang="en-US" sz="3600" b="1" dirty="0" err="1">
                <a:solidFill>
                  <a:srgbClr val="00B050"/>
                </a:solidFill>
              </a:rPr>
              <a:t>Y</a:t>
            </a:r>
            <a:r>
              <a:rPr lang="en-US" sz="3600" b="1" baseline="-25000" dirty="0" err="1">
                <a:solidFill>
                  <a:srgbClr val="00B050"/>
                </a:solidFill>
              </a:rPr>
              <a:t>ad</a:t>
            </a:r>
            <a:r>
              <a:rPr lang="en-US" sz="3600" b="1" dirty="0">
                <a:solidFill>
                  <a:srgbClr val="00B050"/>
                </a:solidFill>
              </a:rPr>
              <a:t> using </a:t>
            </a:r>
            <a:r>
              <a:rPr lang="en-US" sz="3600" b="1" dirty="0" smtClean="0">
                <a:solidFill>
                  <a:srgbClr val="00B050"/>
                </a:solidFill>
              </a:rPr>
              <a:t> </a:t>
            </a:r>
            <a:r>
              <a:rPr lang="en-US" sz="3600" b="1" dirty="0">
                <a:solidFill>
                  <a:srgbClr val="00B050"/>
                </a:solidFill>
              </a:rPr>
              <a:t>h-S diagram</a:t>
            </a:r>
            <a:r>
              <a:rPr lang="en-MY" dirty="0"/>
              <a:t/>
            </a:r>
            <a:br>
              <a:rPr lang="en-MY" dirty="0"/>
            </a:br>
            <a:endParaRPr lang="en-MY" dirty="0"/>
          </a:p>
        </p:txBody>
      </p:sp>
      <p:sp>
        <p:nvSpPr>
          <p:cNvPr id="4" name="Slide Number Placeholder 3"/>
          <p:cNvSpPr>
            <a:spLocks noGrp="1"/>
          </p:cNvSpPr>
          <p:nvPr>
            <p:ph type="sldNum" sz="quarter" idx="12"/>
          </p:nvPr>
        </p:nvSpPr>
        <p:spPr/>
        <p:txBody>
          <a:bodyPr/>
          <a:lstStyle/>
          <a:p>
            <a:fld id="{D9B7AE06-CC62-48E6-B6A7-64D018946A66}" type="slidenum">
              <a:rPr lang="en-MY" smtClean="0"/>
              <a:pPr/>
              <a:t>22</a:t>
            </a:fld>
            <a:endParaRPr lang="en-MY"/>
          </a:p>
        </p:txBody>
      </p:sp>
      <p:sp>
        <p:nvSpPr>
          <p:cNvPr id="53275" name="Rectangle 2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pSp>
        <p:nvGrpSpPr>
          <p:cNvPr id="53249" name="Group 1"/>
          <p:cNvGrpSpPr>
            <a:grpSpLocks noChangeAspect="1"/>
          </p:cNvGrpSpPr>
          <p:nvPr/>
        </p:nvGrpSpPr>
        <p:grpSpPr bwMode="auto">
          <a:xfrm>
            <a:off x="1928793" y="1428736"/>
            <a:ext cx="6576765" cy="3857652"/>
            <a:chOff x="2499" y="9778"/>
            <a:chExt cx="7200" cy="3317"/>
          </a:xfrm>
        </p:grpSpPr>
        <p:sp>
          <p:nvSpPr>
            <p:cNvPr id="53274" name="AutoShape 26"/>
            <p:cNvSpPr>
              <a:spLocks noChangeAspect="1" noChangeArrowheads="1" noTextEdit="1"/>
            </p:cNvSpPr>
            <p:nvPr/>
          </p:nvSpPr>
          <p:spPr bwMode="auto">
            <a:xfrm>
              <a:off x="2499" y="9778"/>
              <a:ext cx="7200" cy="3317"/>
            </a:xfrm>
            <a:prstGeom prst="rect">
              <a:avLst/>
            </a:prstGeom>
            <a:noFill/>
          </p:spPr>
          <p:txBody>
            <a:bodyPr vert="horz" wrap="square" lIns="91440" tIns="45720" rIns="91440" bIns="45720" numCol="1" anchor="t" anchorCtr="0" compatLnSpc="1">
              <a:prstTxWarp prst="textNoShape">
                <a:avLst/>
              </a:prstTxWarp>
            </a:bodyPr>
            <a:lstStyle/>
            <a:p>
              <a:endParaRPr lang="en-MY"/>
            </a:p>
          </p:txBody>
        </p:sp>
        <p:sp>
          <p:nvSpPr>
            <p:cNvPr id="53273" name="Rectangle 25"/>
            <p:cNvSpPr>
              <a:spLocks noChangeArrowheads="1"/>
            </p:cNvSpPr>
            <p:nvPr/>
          </p:nvSpPr>
          <p:spPr bwMode="auto">
            <a:xfrm>
              <a:off x="2999" y="10984"/>
              <a:ext cx="646"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h[kJ/kg]</a:t>
              </a:r>
              <a:endParaRPr kumimoji="0" lang="en-US" sz="1800" b="1" i="0" u="none" strike="noStrike" cap="none" normalizeH="0" baseline="0" dirty="0" smtClean="0">
                <a:ln>
                  <a:noFill/>
                </a:ln>
                <a:solidFill>
                  <a:srgbClr val="FF0000"/>
                </a:solidFill>
                <a:effectLst/>
                <a:latin typeface="Arial" pitchFamily="34" charset="0"/>
                <a:cs typeface="Arial" pitchFamily="34" charset="0"/>
              </a:endParaRPr>
            </a:p>
          </p:txBody>
        </p:sp>
        <p:sp>
          <p:nvSpPr>
            <p:cNvPr id="53272" name="Rectangle 24"/>
            <p:cNvSpPr>
              <a:spLocks noChangeArrowheads="1"/>
            </p:cNvSpPr>
            <p:nvPr/>
          </p:nvSpPr>
          <p:spPr bwMode="auto">
            <a:xfrm>
              <a:off x="3599" y="10582"/>
              <a:ext cx="200" cy="19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h</a:t>
              </a:r>
              <a:r>
                <a:rPr kumimoji="0" lang="en-US" sz="1000"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3271" name="Text Box 23"/>
            <p:cNvSpPr txBox="1">
              <a:spLocks noChangeArrowheads="1"/>
            </p:cNvSpPr>
            <p:nvPr/>
          </p:nvSpPr>
          <p:spPr bwMode="auto">
            <a:xfrm>
              <a:off x="2734" y="12793"/>
              <a:ext cx="6665" cy="302"/>
            </a:xfrm>
            <a:prstGeom prst="rect">
              <a:avLst/>
            </a:prstGeom>
            <a:solidFill>
              <a:srgbClr val="92D05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Figure 3.5b Loss free adiabatic compression  on h-S diagram</a:t>
              </a:r>
              <a:endParaRPr kumimoji="0" lang="en-US" sz="1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3270" name="Freeform 22"/>
            <p:cNvSpPr>
              <a:spLocks/>
            </p:cNvSpPr>
            <p:nvPr/>
          </p:nvSpPr>
          <p:spPr bwMode="auto">
            <a:xfrm>
              <a:off x="4524" y="11287"/>
              <a:ext cx="2075" cy="772"/>
            </a:xfrm>
            <a:custGeom>
              <a:avLst/>
              <a:gdLst/>
              <a:ahLst/>
              <a:cxnLst>
                <a:cxn ang="0">
                  <a:pos x="0" y="922"/>
                </a:cxn>
                <a:cxn ang="0">
                  <a:pos x="158" y="720"/>
                </a:cxn>
                <a:cxn ang="0">
                  <a:pos x="443" y="480"/>
                </a:cxn>
                <a:cxn ang="0">
                  <a:pos x="713" y="322"/>
                </a:cxn>
                <a:cxn ang="0">
                  <a:pos x="1207" y="165"/>
                </a:cxn>
                <a:cxn ang="0">
                  <a:pos x="1852" y="45"/>
                </a:cxn>
                <a:cxn ang="0">
                  <a:pos x="2242" y="15"/>
                </a:cxn>
                <a:cxn ang="0">
                  <a:pos x="2490" y="0"/>
                </a:cxn>
              </a:cxnLst>
              <a:rect l="0" t="0" r="r" b="b"/>
              <a:pathLst>
                <a:path w="2490" h="922">
                  <a:moveTo>
                    <a:pt x="0" y="922"/>
                  </a:moveTo>
                  <a:cubicBezTo>
                    <a:pt x="26" y="888"/>
                    <a:pt x="84" y="794"/>
                    <a:pt x="158" y="720"/>
                  </a:cubicBezTo>
                  <a:cubicBezTo>
                    <a:pt x="232" y="646"/>
                    <a:pt x="350" y="546"/>
                    <a:pt x="443" y="480"/>
                  </a:cubicBezTo>
                  <a:cubicBezTo>
                    <a:pt x="536" y="414"/>
                    <a:pt x="586" y="374"/>
                    <a:pt x="713" y="322"/>
                  </a:cubicBezTo>
                  <a:cubicBezTo>
                    <a:pt x="840" y="270"/>
                    <a:pt x="1017" y="211"/>
                    <a:pt x="1207" y="165"/>
                  </a:cubicBezTo>
                  <a:cubicBezTo>
                    <a:pt x="1397" y="119"/>
                    <a:pt x="1679" y="70"/>
                    <a:pt x="1852" y="45"/>
                  </a:cubicBezTo>
                  <a:cubicBezTo>
                    <a:pt x="2025" y="20"/>
                    <a:pt x="2136" y="22"/>
                    <a:pt x="2242" y="15"/>
                  </a:cubicBezTo>
                  <a:cubicBezTo>
                    <a:pt x="2348" y="8"/>
                    <a:pt x="2438" y="3"/>
                    <a:pt x="2490"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53269" name="Freeform 21"/>
            <p:cNvSpPr>
              <a:spLocks/>
            </p:cNvSpPr>
            <p:nvPr/>
          </p:nvSpPr>
          <p:spPr bwMode="auto">
            <a:xfrm>
              <a:off x="4456" y="11085"/>
              <a:ext cx="2149" cy="849"/>
            </a:xfrm>
            <a:custGeom>
              <a:avLst/>
              <a:gdLst/>
              <a:ahLst/>
              <a:cxnLst>
                <a:cxn ang="0">
                  <a:pos x="0" y="1014"/>
                </a:cxn>
                <a:cxn ang="0">
                  <a:pos x="225" y="692"/>
                </a:cxn>
                <a:cxn ang="0">
                  <a:pos x="637" y="362"/>
                </a:cxn>
                <a:cxn ang="0">
                  <a:pos x="1169" y="167"/>
                </a:cxn>
                <a:cxn ang="0">
                  <a:pos x="1814" y="47"/>
                </a:cxn>
                <a:cxn ang="0">
                  <a:pos x="2204" y="17"/>
                </a:cxn>
                <a:cxn ang="0">
                  <a:pos x="2579" y="0"/>
                </a:cxn>
              </a:cxnLst>
              <a:rect l="0" t="0" r="r" b="b"/>
              <a:pathLst>
                <a:path w="2579" h="1014">
                  <a:moveTo>
                    <a:pt x="0" y="1014"/>
                  </a:moveTo>
                  <a:cubicBezTo>
                    <a:pt x="37" y="960"/>
                    <a:pt x="119" y="800"/>
                    <a:pt x="225" y="692"/>
                  </a:cubicBezTo>
                  <a:cubicBezTo>
                    <a:pt x="331" y="584"/>
                    <a:pt x="480" y="450"/>
                    <a:pt x="637" y="362"/>
                  </a:cubicBezTo>
                  <a:cubicBezTo>
                    <a:pt x="794" y="274"/>
                    <a:pt x="973" y="219"/>
                    <a:pt x="1169" y="167"/>
                  </a:cubicBezTo>
                  <a:cubicBezTo>
                    <a:pt x="1365" y="115"/>
                    <a:pt x="1641" y="72"/>
                    <a:pt x="1814" y="47"/>
                  </a:cubicBezTo>
                  <a:cubicBezTo>
                    <a:pt x="1987" y="22"/>
                    <a:pt x="2077" y="25"/>
                    <a:pt x="2204" y="17"/>
                  </a:cubicBezTo>
                  <a:cubicBezTo>
                    <a:pt x="2331" y="9"/>
                    <a:pt x="2501" y="4"/>
                    <a:pt x="2579"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53268" name="Freeform 20"/>
            <p:cNvSpPr>
              <a:spLocks/>
            </p:cNvSpPr>
            <p:nvPr/>
          </p:nvSpPr>
          <p:spPr bwMode="auto">
            <a:xfrm>
              <a:off x="4343" y="10783"/>
              <a:ext cx="2262" cy="1095"/>
            </a:xfrm>
            <a:custGeom>
              <a:avLst/>
              <a:gdLst/>
              <a:ahLst/>
              <a:cxnLst>
                <a:cxn ang="0">
                  <a:pos x="0" y="1307"/>
                </a:cxn>
                <a:cxn ang="0">
                  <a:pos x="397" y="684"/>
                </a:cxn>
                <a:cxn ang="0">
                  <a:pos x="824" y="361"/>
                </a:cxn>
                <a:cxn ang="0">
                  <a:pos x="1304" y="167"/>
                </a:cxn>
                <a:cxn ang="0">
                  <a:pos x="1949" y="47"/>
                </a:cxn>
                <a:cxn ang="0">
                  <a:pos x="2339" y="17"/>
                </a:cxn>
                <a:cxn ang="0">
                  <a:pos x="2714" y="0"/>
                </a:cxn>
              </a:cxnLst>
              <a:rect l="0" t="0" r="r" b="b"/>
              <a:pathLst>
                <a:path w="2714" h="1307">
                  <a:moveTo>
                    <a:pt x="0" y="1307"/>
                  </a:moveTo>
                  <a:cubicBezTo>
                    <a:pt x="65" y="1203"/>
                    <a:pt x="260" y="842"/>
                    <a:pt x="397" y="684"/>
                  </a:cubicBezTo>
                  <a:cubicBezTo>
                    <a:pt x="534" y="526"/>
                    <a:pt x="673" y="447"/>
                    <a:pt x="824" y="361"/>
                  </a:cubicBezTo>
                  <a:cubicBezTo>
                    <a:pt x="975" y="275"/>
                    <a:pt x="1116" y="220"/>
                    <a:pt x="1304" y="167"/>
                  </a:cubicBezTo>
                  <a:cubicBezTo>
                    <a:pt x="1492" y="114"/>
                    <a:pt x="1776" y="72"/>
                    <a:pt x="1949" y="47"/>
                  </a:cubicBezTo>
                  <a:cubicBezTo>
                    <a:pt x="2122" y="22"/>
                    <a:pt x="2212" y="25"/>
                    <a:pt x="2339" y="17"/>
                  </a:cubicBezTo>
                  <a:cubicBezTo>
                    <a:pt x="2466" y="9"/>
                    <a:pt x="2636" y="4"/>
                    <a:pt x="2714"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53267" name="Freeform 19"/>
            <p:cNvSpPr>
              <a:spLocks/>
            </p:cNvSpPr>
            <p:nvPr/>
          </p:nvSpPr>
          <p:spPr bwMode="auto">
            <a:xfrm>
              <a:off x="4574" y="11494"/>
              <a:ext cx="2032" cy="610"/>
            </a:xfrm>
            <a:custGeom>
              <a:avLst/>
              <a:gdLst/>
              <a:ahLst/>
              <a:cxnLst>
                <a:cxn ang="0">
                  <a:pos x="0" y="729"/>
                </a:cxn>
                <a:cxn ang="0">
                  <a:pos x="518" y="383"/>
                </a:cxn>
                <a:cxn ang="0">
                  <a:pos x="1230" y="165"/>
                </a:cxn>
                <a:cxn ang="0">
                  <a:pos x="1891" y="45"/>
                </a:cxn>
                <a:cxn ang="0">
                  <a:pos x="2229" y="8"/>
                </a:cxn>
                <a:cxn ang="0">
                  <a:pos x="2438" y="0"/>
                </a:cxn>
              </a:cxnLst>
              <a:rect l="0" t="0" r="r" b="b"/>
              <a:pathLst>
                <a:path w="2438" h="729">
                  <a:moveTo>
                    <a:pt x="0" y="729"/>
                  </a:moveTo>
                  <a:cubicBezTo>
                    <a:pt x="86" y="671"/>
                    <a:pt x="313" y="477"/>
                    <a:pt x="518" y="383"/>
                  </a:cubicBezTo>
                  <a:cubicBezTo>
                    <a:pt x="723" y="289"/>
                    <a:pt x="1001" y="221"/>
                    <a:pt x="1230" y="165"/>
                  </a:cubicBezTo>
                  <a:cubicBezTo>
                    <a:pt x="1459" y="109"/>
                    <a:pt x="1725" y="71"/>
                    <a:pt x="1891" y="45"/>
                  </a:cubicBezTo>
                  <a:cubicBezTo>
                    <a:pt x="2057" y="19"/>
                    <a:pt x="2138" y="15"/>
                    <a:pt x="2229" y="8"/>
                  </a:cubicBezTo>
                  <a:cubicBezTo>
                    <a:pt x="2320" y="1"/>
                    <a:pt x="2395" y="2"/>
                    <a:pt x="2438"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53266" name="Freeform 18"/>
            <p:cNvSpPr>
              <a:spLocks/>
            </p:cNvSpPr>
            <p:nvPr/>
          </p:nvSpPr>
          <p:spPr bwMode="auto">
            <a:xfrm>
              <a:off x="5506" y="10482"/>
              <a:ext cx="656" cy="1514"/>
            </a:xfrm>
            <a:custGeom>
              <a:avLst/>
              <a:gdLst/>
              <a:ahLst/>
              <a:cxnLst>
                <a:cxn ang="0">
                  <a:pos x="0" y="1809"/>
                </a:cxn>
                <a:cxn ang="0">
                  <a:pos x="322" y="1350"/>
                </a:cxn>
                <a:cxn ang="0">
                  <a:pos x="555" y="846"/>
                </a:cxn>
                <a:cxn ang="0">
                  <a:pos x="720" y="293"/>
                </a:cxn>
                <a:cxn ang="0">
                  <a:pos x="788" y="0"/>
                </a:cxn>
              </a:cxnLst>
              <a:rect l="0" t="0" r="r" b="b"/>
              <a:pathLst>
                <a:path w="788" h="1809">
                  <a:moveTo>
                    <a:pt x="0" y="1809"/>
                  </a:moveTo>
                  <a:cubicBezTo>
                    <a:pt x="54" y="1731"/>
                    <a:pt x="230" y="1510"/>
                    <a:pt x="322" y="1350"/>
                  </a:cubicBezTo>
                  <a:cubicBezTo>
                    <a:pt x="414" y="1190"/>
                    <a:pt x="489" y="1022"/>
                    <a:pt x="555" y="846"/>
                  </a:cubicBezTo>
                  <a:cubicBezTo>
                    <a:pt x="621" y="670"/>
                    <a:pt x="681" y="434"/>
                    <a:pt x="720" y="293"/>
                  </a:cubicBezTo>
                  <a:cubicBezTo>
                    <a:pt x="759" y="152"/>
                    <a:pt x="774" y="61"/>
                    <a:pt x="788"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53265" name="Freeform 17"/>
            <p:cNvSpPr>
              <a:spLocks/>
            </p:cNvSpPr>
            <p:nvPr/>
          </p:nvSpPr>
          <p:spPr bwMode="auto">
            <a:xfrm>
              <a:off x="5012" y="10477"/>
              <a:ext cx="806" cy="1519"/>
            </a:xfrm>
            <a:custGeom>
              <a:avLst/>
              <a:gdLst/>
              <a:ahLst/>
              <a:cxnLst>
                <a:cxn ang="0">
                  <a:pos x="0" y="1815"/>
                </a:cxn>
                <a:cxn ang="0">
                  <a:pos x="389" y="1388"/>
                </a:cxn>
                <a:cxn ang="0">
                  <a:pos x="667" y="923"/>
                </a:cxn>
                <a:cxn ang="0">
                  <a:pos x="900" y="368"/>
                </a:cxn>
                <a:cxn ang="0">
                  <a:pos x="967" y="0"/>
                </a:cxn>
              </a:cxnLst>
              <a:rect l="0" t="0" r="r" b="b"/>
              <a:pathLst>
                <a:path w="967" h="1815">
                  <a:moveTo>
                    <a:pt x="0" y="1815"/>
                  </a:moveTo>
                  <a:cubicBezTo>
                    <a:pt x="65" y="1744"/>
                    <a:pt x="278" y="1537"/>
                    <a:pt x="389" y="1388"/>
                  </a:cubicBezTo>
                  <a:cubicBezTo>
                    <a:pt x="500" y="1239"/>
                    <a:pt x="582" y="1093"/>
                    <a:pt x="667" y="923"/>
                  </a:cubicBezTo>
                  <a:cubicBezTo>
                    <a:pt x="752" y="753"/>
                    <a:pt x="850" y="522"/>
                    <a:pt x="900" y="368"/>
                  </a:cubicBezTo>
                  <a:cubicBezTo>
                    <a:pt x="950" y="214"/>
                    <a:pt x="953" y="77"/>
                    <a:pt x="967"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53264" name="Freeform 16"/>
            <p:cNvSpPr>
              <a:spLocks/>
            </p:cNvSpPr>
            <p:nvPr/>
          </p:nvSpPr>
          <p:spPr bwMode="auto">
            <a:xfrm>
              <a:off x="5862" y="10484"/>
              <a:ext cx="585" cy="1494"/>
            </a:xfrm>
            <a:custGeom>
              <a:avLst/>
              <a:gdLst/>
              <a:ahLst/>
              <a:cxnLst>
                <a:cxn ang="0">
                  <a:pos x="0" y="1784"/>
                </a:cxn>
                <a:cxn ang="0">
                  <a:pos x="406" y="1068"/>
                </a:cxn>
                <a:cxn ang="0">
                  <a:pos x="654" y="224"/>
                </a:cxn>
                <a:cxn ang="0">
                  <a:pos x="698" y="0"/>
                </a:cxn>
              </a:cxnLst>
              <a:rect l="0" t="0" r="r" b="b"/>
              <a:pathLst>
                <a:path w="703" h="1784">
                  <a:moveTo>
                    <a:pt x="0" y="1784"/>
                  </a:moveTo>
                  <a:cubicBezTo>
                    <a:pt x="68" y="1664"/>
                    <a:pt x="297" y="1328"/>
                    <a:pt x="406" y="1068"/>
                  </a:cubicBezTo>
                  <a:cubicBezTo>
                    <a:pt x="515" y="808"/>
                    <a:pt x="605" y="402"/>
                    <a:pt x="654" y="224"/>
                  </a:cubicBezTo>
                  <a:cubicBezTo>
                    <a:pt x="703" y="46"/>
                    <a:pt x="689" y="47"/>
                    <a:pt x="698"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53263" name="Freeform 15"/>
            <p:cNvSpPr>
              <a:spLocks/>
            </p:cNvSpPr>
            <p:nvPr/>
          </p:nvSpPr>
          <p:spPr bwMode="auto">
            <a:xfrm>
              <a:off x="4693" y="10489"/>
              <a:ext cx="794" cy="1495"/>
            </a:xfrm>
            <a:custGeom>
              <a:avLst/>
              <a:gdLst/>
              <a:ahLst/>
              <a:cxnLst>
                <a:cxn ang="0">
                  <a:pos x="0" y="1785"/>
                </a:cxn>
                <a:cxn ang="0">
                  <a:pos x="142" y="1613"/>
                </a:cxn>
                <a:cxn ang="0">
                  <a:pos x="596" y="972"/>
                </a:cxn>
                <a:cxn ang="0">
                  <a:pos x="847" y="443"/>
                </a:cxn>
                <a:cxn ang="0">
                  <a:pos x="953" y="0"/>
                </a:cxn>
              </a:cxnLst>
              <a:rect l="0" t="0" r="r" b="b"/>
              <a:pathLst>
                <a:path w="953" h="1785">
                  <a:moveTo>
                    <a:pt x="0" y="1785"/>
                  </a:moveTo>
                  <a:cubicBezTo>
                    <a:pt x="24" y="1756"/>
                    <a:pt x="43" y="1749"/>
                    <a:pt x="142" y="1613"/>
                  </a:cubicBezTo>
                  <a:cubicBezTo>
                    <a:pt x="241" y="1477"/>
                    <a:pt x="478" y="1167"/>
                    <a:pt x="596" y="972"/>
                  </a:cubicBezTo>
                  <a:cubicBezTo>
                    <a:pt x="714" y="777"/>
                    <a:pt x="788" y="605"/>
                    <a:pt x="847" y="443"/>
                  </a:cubicBezTo>
                  <a:cubicBezTo>
                    <a:pt x="906" y="281"/>
                    <a:pt x="931" y="92"/>
                    <a:pt x="953"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53262" name="Line 14"/>
            <p:cNvSpPr>
              <a:spLocks noChangeShapeType="1"/>
            </p:cNvSpPr>
            <p:nvPr/>
          </p:nvSpPr>
          <p:spPr bwMode="auto">
            <a:xfrm flipV="1">
              <a:off x="5799" y="10683"/>
              <a:ext cx="1" cy="904"/>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MY"/>
            </a:p>
          </p:txBody>
        </p:sp>
        <p:sp>
          <p:nvSpPr>
            <p:cNvPr id="53261" name="Freeform 13"/>
            <p:cNvSpPr>
              <a:spLocks/>
            </p:cNvSpPr>
            <p:nvPr/>
          </p:nvSpPr>
          <p:spPr bwMode="auto">
            <a:xfrm>
              <a:off x="3787" y="10683"/>
              <a:ext cx="2012" cy="9"/>
            </a:xfrm>
            <a:custGeom>
              <a:avLst/>
              <a:gdLst/>
              <a:ahLst/>
              <a:cxnLst>
                <a:cxn ang="0">
                  <a:pos x="2415" y="0"/>
                </a:cxn>
                <a:cxn ang="0">
                  <a:pos x="0" y="11"/>
                </a:cxn>
              </a:cxnLst>
              <a:rect l="0" t="0" r="r" b="b"/>
              <a:pathLst>
                <a:path w="2415" h="11">
                  <a:moveTo>
                    <a:pt x="2415" y="0"/>
                  </a:moveTo>
                  <a:lnTo>
                    <a:pt x="0" y="11"/>
                  </a:lnTo>
                </a:path>
              </a:pathLst>
            </a:cu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MY"/>
            </a:p>
          </p:txBody>
        </p:sp>
        <p:sp>
          <p:nvSpPr>
            <p:cNvPr id="53260" name="Freeform 12"/>
            <p:cNvSpPr>
              <a:spLocks/>
            </p:cNvSpPr>
            <p:nvPr/>
          </p:nvSpPr>
          <p:spPr bwMode="auto">
            <a:xfrm>
              <a:off x="3781" y="11587"/>
              <a:ext cx="2018" cy="3"/>
            </a:xfrm>
            <a:custGeom>
              <a:avLst/>
              <a:gdLst/>
              <a:ahLst/>
              <a:cxnLst>
                <a:cxn ang="0">
                  <a:pos x="2422" y="0"/>
                </a:cxn>
                <a:cxn ang="0">
                  <a:pos x="0" y="3"/>
                </a:cxn>
              </a:cxnLst>
              <a:rect l="0" t="0" r="r" b="b"/>
              <a:pathLst>
                <a:path w="2422" h="3">
                  <a:moveTo>
                    <a:pt x="2422" y="0"/>
                  </a:moveTo>
                  <a:lnTo>
                    <a:pt x="0" y="3"/>
                  </a:lnTo>
                </a:path>
              </a:pathLst>
            </a:cu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MY"/>
            </a:p>
          </p:txBody>
        </p:sp>
        <p:sp>
          <p:nvSpPr>
            <p:cNvPr id="53259" name="Text Box 11"/>
            <p:cNvSpPr txBox="1">
              <a:spLocks noChangeArrowheads="1"/>
            </p:cNvSpPr>
            <p:nvPr/>
          </p:nvSpPr>
          <p:spPr bwMode="auto">
            <a:xfrm>
              <a:off x="5699" y="11487"/>
              <a:ext cx="1000" cy="4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t>
              </a:r>
              <a:r>
                <a:rPr kumimoji="0" lang="en-US" sz="10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s</a:t>
              </a:r>
              <a:r>
                <a:rPr kumimoji="0" lang="en-US"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a:t>
              </a:r>
              <a:r>
                <a:rPr kumimoji="0" lang="en-US" sz="10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s</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3258" name="Text Box 10"/>
            <p:cNvSpPr txBox="1">
              <a:spLocks noChangeArrowheads="1"/>
            </p:cNvSpPr>
            <p:nvPr/>
          </p:nvSpPr>
          <p:spPr bwMode="auto">
            <a:xfrm>
              <a:off x="6899" y="10683"/>
              <a:ext cx="1935" cy="9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Constant temperature lines</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53257" name="Text Box 9"/>
            <p:cNvSpPr txBox="1">
              <a:spLocks noChangeArrowheads="1"/>
            </p:cNvSpPr>
            <p:nvPr/>
          </p:nvSpPr>
          <p:spPr bwMode="auto">
            <a:xfrm>
              <a:off x="5699" y="10482"/>
              <a:ext cx="800" cy="3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P</a:t>
              </a:r>
              <a:r>
                <a:rPr kumimoji="0" lang="en-US" sz="1000"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D</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3256" name="AutoShape 8"/>
            <p:cNvSpPr>
              <a:spLocks/>
            </p:cNvSpPr>
            <p:nvPr/>
          </p:nvSpPr>
          <p:spPr bwMode="auto">
            <a:xfrm>
              <a:off x="6699" y="10683"/>
              <a:ext cx="100" cy="1004"/>
            </a:xfrm>
            <a:prstGeom prst="rightBrace">
              <a:avLst>
                <a:gd name="adj1" fmla="val 83667"/>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53255" name="Rectangle 7"/>
            <p:cNvSpPr>
              <a:spLocks noChangeArrowheads="1"/>
            </p:cNvSpPr>
            <p:nvPr/>
          </p:nvSpPr>
          <p:spPr bwMode="auto">
            <a:xfrm>
              <a:off x="3599" y="11487"/>
              <a:ext cx="200" cy="19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smtClean="0">
                  <a:ln>
                    <a:noFill/>
                  </a:ln>
                  <a:solidFill>
                    <a:schemeClr val="tx1"/>
                  </a:solidFill>
                  <a:effectLst/>
                  <a:latin typeface="Arial" pitchFamily="34" charset="0"/>
                  <a:ea typeface="Times New Roman" pitchFamily="18" charset="0"/>
                  <a:cs typeface="Arial" pitchFamily="34" charset="0"/>
                </a:rPr>
                <a:t>h</a:t>
              </a:r>
              <a:r>
                <a:rPr kumimoji="0" lang="en-US" sz="1000" b="0" i="0" u="none" strike="noStrike" cap="none" normalizeH="0" baseline="-30000" smtClean="0">
                  <a:ln>
                    <a:noFill/>
                  </a:ln>
                  <a:solidFill>
                    <a:schemeClr val="tx1"/>
                  </a:solidFill>
                  <a:effectLst/>
                  <a:latin typeface="Arial" pitchFamily="34" charset="0"/>
                  <a:ea typeface="Times New Roman" pitchFamily="18" charset="0"/>
                  <a:cs typeface="Arial" pitchFamily="34" charset="0"/>
                </a:rPr>
                <a:t>S</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53254" name="Rectangle 6"/>
            <p:cNvSpPr>
              <a:spLocks noChangeArrowheads="1"/>
            </p:cNvSpPr>
            <p:nvPr/>
          </p:nvSpPr>
          <p:spPr bwMode="auto">
            <a:xfrm>
              <a:off x="4799" y="12491"/>
              <a:ext cx="832" cy="159"/>
            </a:xfrm>
            <a:prstGeom prst="rect">
              <a:avLst/>
            </a:prstGeom>
            <a:noFill/>
            <a:ln w="9525">
              <a:noFill/>
              <a:miter lim="800000"/>
              <a:headEnd/>
              <a:tailEnd/>
            </a:ln>
          </p:spPr>
          <p:txBody>
            <a:bodyPr vert="horz" wrap="non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S[kJ/kg-K]</a:t>
              </a:r>
              <a:endParaRPr kumimoji="0" lang="en-US" sz="1800" b="1" i="0" u="none" strike="noStrike" cap="none" normalizeH="0" baseline="0" dirty="0" smtClean="0">
                <a:ln>
                  <a:noFill/>
                </a:ln>
                <a:solidFill>
                  <a:srgbClr val="FF0000"/>
                </a:solidFill>
                <a:effectLst/>
                <a:latin typeface="Arial" pitchFamily="34" charset="0"/>
                <a:cs typeface="Arial" pitchFamily="34" charset="0"/>
              </a:endParaRPr>
            </a:p>
          </p:txBody>
        </p:sp>
        <p:sp>
          <p:nvSpPr>
            <p:cNvPr id="53253" name="Line 5"/>
            <p:cNvSpPr>
              <a:spLocks noChangeShapeType="1"/>
            </p:cNvSpPr>
            <p:nvPr/>
          </p:nvSpPr>
          <p:spPr bwMode="auto">
            <a:xfrm>
              <a:off x="3799" y="12290"/>
              <a:ext cx="3200" cy="0"/>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MY"/>
            </a:p>
          </p:txBody>
        </p:sp>
        <p:sp>
          <p:nvSpPr>
            <p:cNvPr id="53252" name="Line 4"/>
            <p:cNvSpPr>
              <a:spLocks noChangeShapeType="1"/>
            </p:cNvSpPr>
            <p:nvPr/>
          </p:nvSpPr>
          <p:spPr bwMode="auto">
            <a:xfrm flipV="1">
              <a:off x="3799" y="10180"/>
              <a:ext cx="0" cy="2110"/>
            </a:xfrm>
            <a:prstGeom prst="line">
              <a:avLst/>
            </a:pr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MY"/>
            </a:p>
          </p:txBody>
        </p:sp>
        <p:sp>
          <p:nvSpPr>
            <p:cNvPr id="53251" name="AutoShape 3"/>
            <p:cNvSpPr>
              <a:spLocks/>
            </p:cNvSpPr>
            <p:nvPr/>
          </p:nvSpPr>
          <p:spPr bwMode="auto">
            <a:xfrm rot="-5400000">
              <a:off x="5848" y="9731"/>
              <a:ext cx="201" cy="1300"/>
            </a:xfrm>
            <a:prstGeom prst="rightBrace">
              <a:avLst>
                <a:gd name="adj1" fmla="val 53897"/>
                <a:gd name="adj2" fmla="val 50000"/>
              </a:avLst>
            </a:pr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53250" name="Text Box 2"/>
            <p:cNvSpPr txBox="1">
              <a:spLocks noChangeArrowheads="1"/>
            </p:cNvSpPr>
            <p:nvPr/>
          </p:nvSpPr>
          <p:spPr bwMode="auto">
            <a:xfrm>
              <a:off x="5199" y="9878"/>
              <a:ext cx="1500" cy="5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Constant pressure lines</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2700" b="1" dirty="0" smtClean="0">
                <a:solidFill>
                  <a:srgbClr val="00B050"/>
                </a:solidFill>
              </a:rPr>
              <a:t>3.5 Capacity, Power and Performance Characteristics </a:t>
            </a:r>
            <a:r>
              <a:rPr lang="en-MY" u="sng" dirty="0">
                <a:solidFill>
                  <a:srgbClr val="00B050"/>
                </a:solidFill>
              </a:rPr>
              <a:t/>
            </a:r>
            <a:br>
              <a:rPr lang="en-MY" u="sng" dirty="0">
                <a:solidFill>
                  <a:srgbClr val="00B050"/>
                </a:solidFill>
              </a:rPr>
            </a:br>
            <a:r>
              <a:rPr lang="en-US" sz="2700" b="1" dirty="0" smtClean="0">
                <a:solidFill>
                  <a:srgbClr val="00B050"/>
                </a:solidFill>
              </a:rPr>
              <a:t>3.5.1</a:t>
            </a:r>
            <a:r>
              <a:rPr lang="en-US" sz="2700" b="1" dirty="0">
                <a:solidFill>
                  <a:srgbClr val="00B050"/>
                </a:solidFill>
              </a:rPr>
              <a:t>	Characteristic sizes of a fluid machine</a:t>
            </a:r>
            <a:r>
              <a:rPr lang="en-MY" dirty="0"/>
              <a:t/>
            </a:r>
            <a:br>
              <a:rPr lang="en-MY" dirty="0"/>
            </a:br>
            <a:endParaRPr lang="en-MY" dirty="0"/>
          </a:p>
        </p:txBody>
      </p:sp>
      <p:sp>
        <p:nvSpPr>
          <p:cNvPr id="4" name="Slide Number Placeholder 3"/>
          <p:cNvSpPr>
            <a:spLocks noGrp="1"/>
          </p:cNvSpPr>
          <p:nvPr>
            <p:ph type="sldNum" sz="quarter" idx="12"/>
          </p:nvPr>
        </p:nvSpPr>
        <p:spPr/>
        <p:txBody>
          <a:bodyPr/>
          <a:lstStyle/>
          <a:p>
            <a:fld id="{D9B7AE06-CC62-48E6-B6A7-64D018946A66}" type="slidenum">
              <a:rPr lang="en-MY" smtClean="0"/>
              <a:pPr/>
              <a:t>23</a:t>
            </a:fld>
            <a:endParaRPr lang="en-MY"/>
          </a:p>
        </p:txBody>
      </p:sp>
      <p:sp>
        <p:nvSpPr>
          <p:cNvPr id="3" name="Content Placeholder 2"/>
          <p:cNvSpPr>
            <a:spLocks noGrp="1"/>
          </p:cNvSpPr>
          <p:nvPr>
            <p:ph sz="quarter" idx="1"/>
          </p:nvPr>
        </p:nvSpPr>
        <p:spPr>
          <a:xfrm>
            <a:off x="457200" y="1357298"/>
            <a:ext cx="8229600" cy="4768865"/>
          </a:xfrm>
        </p:spPr>
        <p:txBody>
          <a:bodyPr>
            <a:normAutofit/>
          </a:bodyPr>
          <a:lstStyle/>
          <a:p>
            <a:pPr algn="just">
              <a:buFont typeface="Wingdings" pitchFamily="2" charset="2"/>
              <a:buChar char="v"/>
            </a:pPr>
            <a:r>
              <a:rPr lang="en-US" sz="2400" dirty="0"/>
              <a:t>The capacity, specific energy </a:t>
            </a:r>
            <a:r>
              <a:rPr lang="en-US" sz="2400" i="1" dirty="0"/>
              <a:t>(head or total pressure)</a:t>
            </a:r>
            <a:r>
              <a:rPr lang="en-US" sz="2400" dirty="0"/>
              <a:t> and brake power are the most important characteristic sizes of a fluid </a:t>
            </a:r>
            <a:r>
              <a:rPr lang="en-US" sz="2400" dirty="0" smtClean="0"/>
              <a:t>machine.</a:t>
            </a:r>
          </a:p>
          <a:p>
            <a:pPr algn="just"/>
            <a:r>
              <a:rPr lang="en-US" sz="2400" dirty="0">
                <a:solidFill>
                  <a:srgbClr val="C00000"/>
                </a:solidFill>
              </a:rPr>
              <a:t>The mass flow rate </a:t>
            </a:r>
            <a:r>
              <a:rPr lang="en-US" sz="2400" dirty="0" smtClean="0"/>
              <a:t>:-</a:t>
            </a:r>
          </a:p>
          <a:p>
            <a:pPr algn="just">
              <a:buNone/>
            </a:pPr>
            <a:endParaRPr lang="en-MY" sz="2400" dirty="0"/>
          </a:p>
          <a:p>
            <a:pPr algn="just"/>
            <a:r>
              <a:rPr lang="en-US" sz="2400" dirty="0">
                <a:solidFill>
                  <a:srgbClr val="C00000"/>
                </a:solidFill>
              </a:rPr>
              <a:t>The useful power :-</a:t>
            </a:r>
          </a:p>
          <a:p>
            <a:pPr algn="just">
              <a:buNone/>
            </a:pPr>
            <a:endParaRPr lang="en-MY" sz="2400" dirty="0"/>
          </a:p>
          <a:p>
            <a:pPr algn="just"/>
            <a:endParaRPr lang="en-US" sz="2400" dirty="0" smtClean="0"/>
          </a:p>
          <a:p>
            <a:pPr algn="just"/>
            <a:r>
              <a:rPr lang="en-US" sz="2400" dirty="0" smtClean="0"/>
              <a:t>When </a:t>
            </a:r>
            <a:r>
              <a:rPr lang="en-US" sz="2400" dirty="0"/>
              <a:t>the specific energy is given in form of </a:t>
            </a:r>
            <a:r>
              <a:rPr lang="en-US" sz="2400" dirty="0">
                <a:solidFill>
                  <a:srgbClr val="C00000"/>
                </a:solidFill>
              </a:rPr>
              <a:t>total pressure</a:t>
            </a:r>
            <a:endParaRPr lang="en-MY" sz="2400" dirty="0">
              <a:solidFill>
                <a:srgbClr val="C00000"/>
              </a:solidFill>
            </a:endParaRPr>
          </a:p>
          <a:p>
            <a:pPr algn="just"/>
            <a:endParaRPr lang="en-MY" sz="2400" dirty="0"/>
          </a:p>
        </p:txBody>
      </p:sp>
      <p:sp>
        <p:nvSpPr>
          <p:cNvPr id="460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46081" name="Object 1"/>
          <p:cNvGraphicFramePr>
            <a:graphicFrameLocks noChangeAspect="1"/>
          </p:cNvGraphicFramePr>
          <p:nvPr/>
        </p:nvGraphicFramePr>
        <p:xfrm>
          <a:off x="4214810" y="2357430"/>
          <a:ext cx="1122597" cy="428628"/>
        </p:xfrm>
        <a:graphic>
          <a:graphicData uri="http://schemas.openxmlformats.org/presentationml/2006/ole">
            <p:oleObj spid="_x0000_s46081" name="Equation" r:id="rId4" imgW="520474" imgH="203112" progId="Equation.3">
              <p:embed/>
            </p:oleObj>
          </a:graphicData>
        </a:graphic>
      </p:graphicFrame>
      <p:sp>
        <p:nvSpPr>
          <p:cNvPr id="4608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46083" name="Object 3"/>
          <p:cNvGraphicFramePr>
            <a:graphicFrameLocks noChangeAspect="1"/>
          </p:cNvGraphicFramePr>
          <p:nvPr/>
        </p:nvGraphicFramePr>
        <p:xfrm>
          <a:off x="3071802" y="3571876"/>
          <a:ext cx="1285884" cy="428628"/>
        </p:xfrm>
        <a:graphic>
          <a:graphicData uri="http://schemas.openxmlformats.org/presentationml/2006/ole">
            <p:oleObj spid="_x0000_s46083" name="Equation" r:id="rId5" imgW="545626" imgH="177646" progId="Equation.3">
              <p:embed/>
            </p:oleObj>
          </a:graphicData>
        </a:graphic>
      </p:graphicFrame>
      <p:sp>
        <p:nvSpPr>
          <p:cNvPr id="4608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46085" name="Object 5"/>
          <p:cNvGraphicFramePr>
            <a:graphicFrameLocks noChangeAspect="1"/>
          </p:cNvGraphicFramePr>
          <p:nvPr/>
        </p:nvGraphicFramePr>
        <p:xfrm>
          <a:off x="3643305" y="5143512"/>
          <a:ext cx="1357323" cy="571504"/>
        </p:xfrm>
        <a:graphic>
          <a:graphicData uri="http://schemas.openxmlformats.org/presentationml/2006/ole">
            <p:oleObj spid="_x0000_s46085" name="Equation" r:id="rId6" imgW="545863" imgH="228501" progId="Equation.3">
              <p:embed/>
            </p:oleObj>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9B7AE06-CC62-48E6-B6A7-64D018946A66}" type="slidenum">
              <a:rPr lang="en-MY" smtClean="0"/>
              <a:pPr/>
              <a:t>24</a:t>
            </a:fld>
            <a:endParaRPr lang="en-MY"/>
          </a:p>
        </p:txBody>
      </p:sp>
      <p:sp>
        <p:nvSpPr>
          <p:cNvPr id="3" name="Content Placeholder 2"/>
          <p:cNvSpPr>
            <a:spLocks noGrp="1"/>
          </p:cNvSpPr>
          <p:nvPr>
            <p:ph sz="quarter" idx="1"/>
          </p:nvPr>
        </p:nvSpPr>
        <p:spPr>
          <a:xfrm>
            <a:off x="457200" y="928670"/>
            <a:ext cx="8229600" cy="5357850"/>
          </a:xfrm>
        </p:spPr>
        <p:txBody>
          <a:bodyPr>
            <a:normAutofit/>
          </a:bodyPr>
          <a:lstStyle/>
          <a:p>
            <a:pPr>
              <a:buFont typeface="Wingdings" pitchFamily="2" charset="2"/>
              <a:buChar char="q"/>
            </a:pPr>
            <a:r>
              <a:rPr lang="en-US" sz="2400" dirty="0">
                <a:latin typeface="Times New Roman" pitchFamily="18" charset="0"/>
                <a:cs typeface="Times New Roman" pitchFamily="18" charset="0"/>
              </a:rPr>
              <a:t>It is good to note that the useful power in compressors and blower is calculated in </a:t>
            </a:r>
            <a:r>
              <a:rPr lang="en-US" sz="2400" dirty="0">
                <a:solidFill>
                  <a:srgbClr val="FF0000"/>
                </a:solidFill>
                <a:latin typeface="Times New Roman" pitchFamily="18" charset="0"/>
                <a:cs typeface="Times New Roman" pitchFamily="18" charset="0"/>
              </a:rPr>
              <a:t>two</a:t>
            </a:r>
            <a:r>
              <a:rPr lang="en-US" sz="2400" dirty="0">
                <a:latin typeface="Times New Roman" pitchFamily="18" charset="0"/>
                <a:cs typeface="Times New Roman" pitchFamily="18" charset="0"/>
              </a:rPr>
              <a:t> different ways. </a:t>
            </a:r>
            <a:endParaRPr lang="en-US" sz="2400" dirty="0" smtClean="0">
              <a:latin typeface="Times New Roman" pitchFamily="18" charset="0"/>
              <a:cs typeface="Times New Roman" pitchFamily="18" charset="0"/>
            </a:endParaRPr>
          </a:p>
          <a:p>
            <a:pPr>
              <a:buFont typeface="Wingdings" pitchFamily="2" charset="2"/>
              <a:buChar char="Ø"/>
            </a:pPr>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isothermal </a:t>
            </a:r>
            <a:r>
              <a:rPr lang="en-US" sz="2400" dirty="0" smtClean="0">
                <a:latin typeface="Times New Roman" pitchFamily="18" charset="0"/>
                <a:cs typeface="Times New Roman" pitchFamily="18" charset="0"/>
              </a:rPr>
              <a:t>compression:-</a:t>
            </a:r>
          </a:p>
          <a:p>
            <a:pPr>
              <a:buNone/>
            </a:pPr>
            <a:endParaRPr lang="en-MY" dirty="0"/>
          </a:p>
          <a:p>
            <a:pPr>
              <a:buFont typeface="Wingdings" pitchFamily="2" charset="2"/>
              <a:buChar char="Ø"/>
            </a:pPr>
            <a:r>
              <a:rPr lang="en-US" sz="2400" dirty="0">
                <a:latin typeface="Times New Roman" pitchFamily="18" charset="0"/>
                <a:cs typeface="Times New Roman" pitchFamily="18" charset="0"/>
              </a:rPr>
              <a:t>For </a:t>
            </a:r>
            <a:r>
              <a:rPr lang="en-US" sz="2400" dirty="0" smtClean="0">
                <a:latin typeface="Times New Roman" pitchFamily="18" charset="0"/>
                <a:cs typeface="Times New Roman" pitchFamily="18" charset="0"/>
              </a:rPr>
              <a:t>adiabatic:-</a:t>
            </a:r>
          </a:p>
          <a:p>
            <a:pPr>
              <a:buNone/>
            </a:pPr>
            <a:endParaRPr lang="en-MY" dirty="0"/>
          </a:p>
          <a:p>
            <a:pPr>
              <a:buFont typeface="Wingdings" pitchFamily="2" charset="2"/>
              <a:buChar char="Ø"/>
            </a:pPr>
            <a:r>
              <a:rPr lang="en-US" sz="2400" dirty="0">
                <a:latin typeface="Times New Roman" pitchFamily="18" charset="0"/>
                <a:cs typeface="Times New Roman" pitchFamily="18" charset="0"/>
              </a:rPr>
              <a:t>In most cases the velocity and geodetic energies are too small as compared to the compression energy and the two are neglected. Hence</a:t>
            </a:r>
            <a:endParaRPr lang="en-MY" sz="2400" dirty="0">
              <a:latin typeface="Times New Roman" pitchFamily="18" charset="0"/>
              <a:cs typeface="Times New Roman" pitchFamily="18" charset="0"/>
            </a:endParaRPr>
          </a:p>
          <a:p>
            <a:endParaRPr lang="en-MY" dirty="0"/>
          </a:p>
        </p:txBody>
      </p:sp>
      <p:sp>
        <p:nvSpPr>
          <p:cNvPr id="450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45057" name="Object 1"/>
          <p:cNvGraphicFramePr>
            <a:graphicFrameLocks noChangeAspect="1"/>
          </p:cNvGraphicFramePr>
          <p:nvPr/>
        </p:nvGraphicFramePr>
        <p:xfrm>
          <a:off x="4714876" y="2428868"/>
          <a:ext cx="2177430" cy="428628"/>
        </p:xfrm>
        <a:graphic>
          <a:graphicData uri="http://schemas.openxmlformats.org/presentationml/2006/ole">
            <p:oleObj spid="_x0000_s45057" name="Equation" r:id="rId4" imgW="1206500" imgH="241300" progId="Equation.3">
              <p:embed/>
            </p:oleObj>
          </a:graphicData>
        </a:graphic>
      </p:graphicFrame>
      <p:sp>
        <p:nvSpPr>
          <p:cNvPr id="4506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45059" name="Object 3"/>
          <p:cNvGraphicFramePr>
            <a:graphicFrameLocks noChangeAspect="1"/>
          </p:cNvGraphicFramePr>
          <p:nvPr/>
        </p:nvGraphicFramePr>
        <p:xfrm>
          <a:off x="4714876" y="3286124"/>
          <a:ext cx="1857388" cy="365628"/>
        </p:xfrm>
        <a:graphic>
          <a:graphicData uri="http://schemas.openxmlformats.org/presentationml/2006/ole">
            <p:oleObj spid="_x0000_s45059" name="Equation" r:id="rId5" imgW="1206500" imgH="241300" progId="Equation.3">
              <p:embed/>
            </p:oleObj>
          </a:graphicData>
        </a:graphic>
      </p:graphicFrame>
      <p:sp>
        <p:nvSpPr>
          <p:cNvPr id="45062"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45061" name="Object 5"/>
          <p:cNvGraphicFramePr>
            <a:graphicFrameLocks noChangeAspect="1"/>
          </p:cNvGraphicFramePr>
          <p:nvPr/>
        </p:nvGraphicFramePr>
        <p:xfrm>
          <a:off x="2571736" y="5357826"/>
          <a:ext cx="910835" cy="428628"/>
        </p:xfrm>
        <a:graphic>
          <a:graphicData uri="http://schemas.openxmlformats.org/presentationml/2006/ole">
            <p:oleObj spid="_x0000_s45061" name="Equation" r:id="rId6" imgW="482391" imgH="228501" progId="Equation.3">
              <p:embed/>
            </p:oleObj>
          </a:graphicData>
        </a:graphic>
      </p:graphicFrame>
      <p:sp>
        <p:nvSpPr>
          <p:cNvPr id="45064" name="Rectangle 8"/>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45063" name="Object 7"/>
          <p:cNvGraphicFramePr>
            <a:graphicFrameLocks noChangeAspect="1"/>
          </p:cNvGraphicFramePr>
          <p:nvPr/>
        </p:nvGraphicFramePr>
        <p:xfrm>
          <a:off x="4357686" y="5357826"/>
          <a:ext cx="1000132" cy="470650"/>
        </p:xfrm>
        <a:graphic>
          <a:graphicData uri="http://schemas.openxmlformats.org/presentationml/2006/ole">
            <p:oleObj spid="_x0000_s45063" name="Equation" r:id="rId7" imgW="482391" imgH="228501" progId="Equation.3">
              <p:embed/>
            </p:oleObj>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9B7AE06-CC62-48E6-B6A7-64D018946A66}" type="slidenum">
              <a:rPr lang="en-MY" smtClean="0"/>
              <a:pPr/>
              <a:t>25</a:t>
            </a:fld>
            <a:endParaRPr lang="en-MY"/>
          </a:p>
        </p:txBody>
      </p:sp>
      <p:sp>
        <p:nvSpPr>
          <p:cNvPr id="3" name="Content Placeholder 2"/>
          <p:cNvSpPr>
            <a:spLocks noGrp="1"/>
          </p:cNvSpPr>
          <p:nvPr>
            <p:ph sz="quarter" idx="1"/>
          </p:nvPr>
        </p:nvSpPr>
        <p:spPr>
          <a:xfrm>
            <a:off x="457200" y="1000108"/>
            <a:ext cx="8229600" cy="5126055"/>
          </a:xfrm>
        </p:spPr>
        <p:txBody>
          <a:bodyPr>
            <a:normAutofit/>
          </a:bodyPr>
          <a:lstStyle/>
          <a:p>
            <a:r>
              <a:rPr lang="en-US" sz="2600" dirty="0"/>
              <a:t>The brake </a:t>
            </a:r>
            <a:r>
              <a:rPr lang="en-US" sz="2600" dirty="0" smtClean="0"/>
              <a:t>power =</a:t>
            </a:r>
            <a:r>
              <a:rPr lang="en-US" sz="2600" dirty="0" smtClean="0">
                <a:solidFill>
                  <a:srgbClr val="00B050"/>
                </a:solidFill>
              </a:rPr>
              <a:t>the </a:t>
            </a:r>
            <a:r>
              <a:rPr lang="en-US" sz="2600" dirty="0">
                <a:solidFill>
                  <a:srgbClr val="00B050"/>
                </a:solidFill>
              </a:rPr>
              <a:t>useful power </a:t>
            </a:r>
            <a:r>
              <a:rPr lang="en-US" sz="2600" dirty="0" smtClean="0"/>
              <a:t>+ </a:t>
            </a:r>
            <a:r>
              <a:rPr lang="en-US" sz="2600" dirty="0">
                <a:solidFill>
                  <a:srgbClr val="00B050"/>
                </a:solidFill>
              </a:rPr>
              <a:t>the total power loss</a:t>
            </a:r>
            <a:r>
              <a:rPr lang="en-US" sz="2600" dirty="0"/>
              <a:t> </a:t>
            </a:r>
            <a:r>
              <a:rPr lang="en-US" sz="2600" i="1" dirty="0"/>
              <a:t>(internal and external power losses</a:t>
            </a:r>
            <a:r>
              <a:rPr lang="en-US" sz="2600" i="1" dirty="0" smtClean="0"/>
              <a:t>)</a:t>
            </a:r>
            <a:endParaRPr lang="en-US" sz="2600" dirty="0" smtClean="0"/>
          </a:p>
          <a:p>
            <a:pPr>
              <a:buFont typeface="Wingdings" pitchFamily="2" charset="2"/>
              <a:buChar char="v"/>
            </a:pPr>
            <a:r>
              <a:rPr lang="en-US" sz="2600" dirty="0" smtClean="0"/>
              <a:t>the </a:t>
            </a:r>
            <a:r>
              <a:rPr lang="en-US" sz="2600" dirty="0"/>
              <a:t>brake power </a:t>
            </a:r>
            <a:r>
              <a:rPr lang="en-US" sz="2600" dirty="0" smtClean="0"/>
              <a:t>=the </a:t>
            </a:r>
            <a:r>
              <a:rPr lang="en-US" sz="2600" dirty="0">
                <a:solidFill>
                  <a:srgbClr val="00B050"/>
                </a:solidFill>
              </a:rPr>
              <a:t>total power input to the fluid </a:t>
            </a:r>
            <a:r>
              <a:rPr lang="en-US" sz="2600" dirty="0"/>
              <a:t>machine </a:t>
            </a:r>
            <a:r>
              <a:rPr lang="en-US" sz="2600" i="1" dirty="0"/>
              <a:t>(output of the drive)</a:t>
            </a:r>
            <a:r>
              <a:rPr lang="en-US" sz="2600" dirty="0"/>
              <a:t> </a:t>
            </a:r>
            <a:r>
              <a:rPr lang="en-US" sz="2600" dirty="0" smtClean="0"/>
              <a:t>+ </a:t>
            </a:r>
            <a:r>
              <a:rPr lang="en-US" sz="2600" dirty="0"/>
              <a:t>the </a:t>
            </a:r>
            <a:r>
              <a:rPr lang="en-US" sz="2600" dirty="0">
                <a:solidFill>
                  <a:srgbClr val="00B050"/>
                </a:solidFill>
              </a:rPr>
              <a:t>useful power </a:t>
            </a:r>
            <a:r>
              <a:rPr lang="en-US" sz="2600" dirty="0"/>
              <a:t>is the output power of the fluid machine. </a:t>
            </a:r>
            <a:endParaRPr lang="en-US" sz="2600" dirty="0" smtClean="0"/>
          </a:p>
          <a:p>
            <a:r>
              <a:rPr lang="en-US" sz="2600" dirty="0" smtClean="0"/>
              <a:t>Hence </a:t>
            </a:r>
            <a:r>
              <a:rPr lang="en-US" sz="2600" dirty="0"/>
              <a:t>the overall efficiency </a:t>
            </a:r>
            <a:r>
              <a:rPr lang="en-US" sz="2600" dirty="0" smtClean="0"/>
              <a:t>=</a:t>
            </a:r>
            <a:r>
              <a:rPr lang="en-US" sz="2600" dirty="0" smtClean="0">
                <a:solidFill>
                  <a:srgbClr val="00B050"/>
                </a:solidFill>
              </a:rPr>
              <a:t>the </a:t>
            </a:r>
            <a:r>
              <a:rPr lang="en-US" sz="2600" dirty="0">
                <a:solidFill>
                  <a:srgbClr val="00B050"/>
                </a:solidFill>
              </a:rPr>
              <a:t>useful power </a:t>
            </a:r>
            <a:r>
              <a:rPr lang="en-US" sz="2600" i="1" dirty="0"/>
              <a:t>(output)</a:t>
            </a:r>
            <a:r>
              <a:rPr lang="en-US" sz="2600" dirty="0"/>
              <a:t> </a:t>
            </a:r>
            <a:r>
              <a:rPr lang="en-US" sz="2600" dirty="0" smtClean="0"/>
              <a:t>/            </a:t>
            </a:r>
            <a:r>
              <a:rPr lang="en-US" sz="2600" dirty="0" smtClean="0">
                <a:solidFill>
                  <a:srgbClr val="00B050"/>
                </a:solidFill>
              </a:rPr>
              <a:t>the </a:t>
            </a:r>
            <a:r>
              <a:rPr lang="en-US" sz="2600" dirty="0">
                <a:solidFill>
                  <a:srgbClr val="00B050"/>
                </a:solidFill>
              </a:rPr>
              <a:t>brake power </a:t>
            </a:r>
            <a:r>
              <a:rPr lang="en-US" sz="2600" i="1" dirty="0"/>
              <a:t>(input</a:t>
            </a:r>
            <a:r>
              <a:rPr lang="en-US" sz="2600" i="1" dirty="0" smtClean="0"/>
              <a:t>)</a:t>
            </a:r>
            <a:r>
              <a:rPr lang="en-US" sz="2600" dirty="0" smtClean="0"/>
              <a:t>.</a:t>
            </a:r>
          </a:p>
          <a:p>
            <a:pPr>
              <a:buNone/>
            </a:pPr>
            <a:endParaRPr lang="en-US" dirty="0"/>
          </a:p>
        </p:txBody>
      </p:sp>
      <p:sp>
        <p:nvSpPr>
          <p:cNvPr id="5017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sp>
        <p:nvSpPr>
          <p:cNvPr id="5018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pic>
        <p:nvPicPr>
          <p:cNvPr id="6" name="Picture 15"/>
          <p:cNvPicPr>
            <a:picLocks noChangeAspect="1" noChangeArrowheads="1"/>
          </p:cNvPicPr>
          <p:nvPr/>
        </p:nvPicPr>
        <p:blipFill>
          <a:blip r:embed="rId3"/>
          <a:srcRect/>
          <a:stretch>
            <a:fillRect/>
          </a:stretch>
        </p:blipFill>
        <p:spPr bwMode="auto">
          <a:xfrm>
            <a:off x="4500562" y="4165792"/>
            <a:ext cx="3529010" cy="212072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D9B7AE06-CC62-48E6-B6A7-64D018946A66}" type="slidenum">
              <a:rPr lang="en-MY" smtClean="0"/>
              <a:pPr/>
              <a:t>26</a:t>
            </a:fld>
            <a:endParaRPr lang="en-MY"/>
          </a:p>
        </p:txBody>
      </p:sp>
      <p:sp>
        <p:nvSpPr>
          <p:cNvPr id="3" name="Content Placeholder 2"/>
          <p:cNvSpPr>
            <a:spLocks noGrp="1"/>
          </p:cNvSpPr>
          <p:nvPr>
            <p:ph sz="quarter" idx="1"/>
          </p:nvPr>
        </p:nvSpPr>
        <p:spPr/>
        <p:txBody>
          <a:bodyPr/>
          <a:lstStyle/>
          <a:p>
            <a:pPr>
              <a:buNone/>
            </a:pPr>
            <a:r>
              <a:rPr lang="en-US" sz="2400" u="sng" dirty="0" smtClean="0"/>
              <a:t> Where:-</a:t>
            </a:r>
            <a:endParaRPr lang="en-MY" sz="2400" u="sng" dirty="0" smtClean="0"/>
          </a:p>
          <a:p>
            <a:pPr>
              <a:buNone/>
            </a:pPr>
            <a:r>
              <a:rPr lang="en-US" sz="2400" i="1" dirty="0" smtClean="0">
                <a:sym typeface="Symbol"/>
              </a:rPr>
              <a:t></a:t>
            </a:r>
            <a:r>
              <a:rPr lang="en-US" sz="2400" i="1" dirty="0"/>
              <a:t>=</a:t>
            </a:r>
            <a:r>
              <a:rPr lang="en-US" sz="2400" dirty="0"/>
              <a:t> Overall efficiency</a:t>
            </a:r>
            <a:endParaRPr lang="en-MY" sz="2400" dirty="0"/>
          </a:p>
          <a:p>
            <a:pPr>
              <a:buNone/>
            </a:pPr>
            <a:r>
              <a:rPr lang="en-US" sz="2400" i="1" dirty="0" err="1"/>
              <a:t>N</a:t>
            </a:r>
            <a:r>
              <a:rPr lang="en-US" sz="2400" i="1" baseline="-25000" dirty="0" err="1"/>
              <a:t>b</a:t>
            </a:r>
            <a:r>
              <a:rPr lang="en-US" sz="2400" dirty="0"/>
              <a:t>= brake power</a:t>
            </a:r>
            <a:endParaRPr lang="en-MY" sz="2400" dirty="0"/>
          </a:p>
          <a:p>
            <a:pPr>
              <a:buNone/>
            </a:pPr>
            <a:r>
              <a:rPr lang="en-US" sz="2400" i="1" dirty="0"/>
              <a:t>N</a:t>
            </a:r>
            <a:r>
              <a:rPr lang="en-US" sz="2400" dirty="0"/>
              <a:t>=useful power</a:t>
            </a:r>
            <a:endParaRPr lang="en-MY" sz="2400" dirty="0"/>
          </a:p>
          <a:p>
            <a:pPr algn="just">
              <a:buFont typeface="Wingdings" pitchFamily="2" charset="2"/>
              <a:buChar char="Ø"/>
            </a:pPr>
            <a:r>
              <a:rPr lang="en-US" sz="2400" dirty="0"/>
              <a:t>Since the useful power in case of compressors can be calculated as either isothermal or adiabatic the efficiency is also defined likewise</a:t>
            </a:r>
            <a:r>
              <a:rPr lang="en-US" sz="2400" dirty="0" smtClean="0"/>
              <a:t>.</a:t>
            </a:r>
          </a:p>
          <a:p>
            <a:endParaRPr lang="en-MY" b="1" dirty="0"/>
          </a:p>
          <a:p>
            <a:endParaRPr lang="en-MY" dirty="0"/>
          </a:p>
        </p:txBody>
      </p:sp>
      <p:sp>
        <p:nvSpPr>
          <p:cNvPr id="512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51201" name="Object 1"/>
          <p:cNvGraphicFramePr>
            <a:graphicFrameLocks noChangeAspect="1"/>
          </p:cNvGraphicFramePr>
          <p:nvPr/>
        </p:nvGraphicFramePr>
        <p:xfrm>
          <a:off x="2285984" y="4714884"/>
          <a:ext cx="1428760" cy="763088"/>
        </p:xfrm>
        <a:graphic>
          <a:graphicData uri="http://schemas.openxmlformats.org/presentationml/2006/ole">
            <p:oleObj spid="_x0000_s51201" name="Equation" r:id="rId4" imgW="837836" imgH="444307" progId="Equation.3">
              <p:embed/>
            </p:oleObj>
          </a:graphicData>
        </a:graphic>
      </p:graphicFrame>
      <p:sp>
        <p:nvSpPr>
          <p:cNvPr id="512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51203" name="Object 3"/>
          <p:cNvGraphicFramePr>
            <a:graphicFrameLocks noChangeAspect="1"/>
          </p:cNvGraphicFramePr>
          <p:nvPr/>
        </p:nvGraphicFramePr>
        <p:xfrm>
          <a:off x="6143636" y="4714884"/>
          <a:ext cx="1285884" cy="679062"/>
        </p:xfrm>
        <a:graphic>
          <a:graphicData uri="http://schemas.openxmlformats.org/presentationml/2006/ole">
            <p:oleObj spid="_x0000_s51203" name="Equation" r:id="rId5" imgW="850531" imgH="444307" progId="Equation.3">
              <p:embed/>
            </p:oleObj>
          </a:graphicData>
        </a:graphic>
      </p:graphicFrame>
      <p:graphicFrame>
        <p:nvGraphicFramePr>
          <p:cNvPr id="51205" name="Object 5"/>
          <p:cNvGraphicFramePr>
            <a:graphicFrameLocks noChangeAspect="1"/>
          </p:cNvGraphicFramePr>
          <p:nvPr/>
        </p:nvGraphicFramePr>
        <p:xfrm>
          <a:off x="4214809" y="1643050"/>
          <a:ext cx="1625611" cy="571504"/>
        </p:xfrm>
        <a:graphic>
          <a:graphicData uri="http://schemas.openxmlformats.org/presentationml/2006/ole">
            <p:oleObj spid="_x0000_s51205" name="Equation" r:id="rId6" imgW="1218671" imgH="431613" progId="Equation.3">
              <p:embed/>
            </p:oleObj>
          </a:graphicData>
        </a:graphic>
      </p:graphicFrame>
      <p:cxnSp>
        <p:nvCxnSpPr>
          <p:cNvPr id="11" name="Straight Arrow Connector 10"/>
          <p:cNvCxnSpPr/>
          <p:nvPr/>
        </p:nvCxnSpPr>
        <p:spPr>
          <a:xfrm>
            <a:off x="1571604" y="5072074"/>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5286380" y="5000636"/>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3500430" y="1928802"/>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aphicFrame>
        <p:nvGraphicFramePr>
          <p:cNvPr id="51206" name="Object 6"/>
          <p:cNvGraphicFramePr>
            <a:graphicFrameLocks noChangeAspect="1"/>
          </p:cNvGraphicFramePr>
          <p:nvPr/>
        </p:nvGraphicFramePr>
        <p:xfrm>
          <a:off x="4572000" y="785794"/>
          <a:ext cx="857256" cy="727859"/>
        </p:xfrm>
        <a:graphic>
          <a:graphicData uri="http://schemas.openxmlformats.org/presentationml/2006/ole">
            <p:oleObj spid="_x0000_s51206" name="Equation" r:id="rId7" imgW="508000" imgH="431800" progId="Equation.3">
              <p:embed/>
            </p:oleObj>
          </a:graphicData>
        </a:graphic>
      </p:graphicFrame>
      <p:cxnSp>
        <p:nvCxnSpPr>
          <p:cNvPr id="15" name="Straight Arrow Connector 14"/>
          <p:cNvCxnSpPr/>
          <p:nvPr/>
        </p:nvCxnSpPr>
        <p:spPr>
          <a:xfrm>
            <a:off x="3714744" y="1142984"/>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5</a:t>
            </a:r>
            <a:endParaRPr lang="en-GB" dirty="0"/>
          </a:p>
        </p:txBody>
      </p:sp>
      <p:sp>
        <p:nvSpPr>
          <p:cNvPr id="3" name="Slide Number Placeholder 2"/>
          <p:cNvSpPr>
            <a:spLocks noGrp="1"/>
          </p:cNvSpPr>
          <p:nvPr>
            <p:ph type="sldNum" sz="quarter" idx="12"/>
          </p:nvPr>
        </p:nvSpPr>
        <p:spPr/>
        <p:txBody>
          <a:bodyPr/>
          <a:lstStyle/>
          <a:p>
            <a:fld id="{D9B7AE06-CC62-48E6-B6A7-64D018946A66}" type="slidenum">
              <a:rPr lang="en-MY" smtClean="0"/>
              <a:pPr/>
              <a:t>27</a:t>
            </a:fld>
            <a:endParaRPr lang="en-MY"/>
          </a:p>
        </p:txBody>
      </p:sp>
      <p:sp>
        <p:nvSpPr>
          <p:cNvPr id="4" name="Content Placeholder 3"/>
          <p:cNvSpPr>
            <a:spLocks noGrp="1"/>
          </p:cNvSpPr>
          <p:nvPr>
            <p:ph sz="quarter" idx="1"/>
          </p:nvPr>
        </p:nvSpPr>
        <p:spPr>
          <a:solidFill>
            <a:srgbClr val="92D050"/>
          </a:solidFill>
        </p:spPr>
        <p:txBody>
          <a:bodyPr>
            <a:normAutofit/>
          </a:bodyPr>
          <a:lstStyle/>
          <a:p>
            <a:pPr>
              <a:buNone/>
            </a:pPr>
            <a:r>
              <a:rPr lang="en-US" sz="2800" dirty="0" smtClean="0"/>
              <a:t>The test result of an air compressor is presented below.</a:t>
            </a:r>
            <a:endParaRPr lang="en-GB" sz="2800" dirty="0" smtClean="0"/>
          </a:p>
          <a:p>
            <a:pPr lvl="0"/>
            <a:r>
              <a:rPr lang="en-US" sz="2800" dirty="0" smtClean="0"/>
              <a:t>Suction End</a:t>
            </a:r>
            <a:endParaRPr lang="en-GB" sz="2800" dirty="0" smtClean="0"/>
          </a:p>
          <a:p>
            <a:pPr lvl="1"/>
            <a:r>
              <a:rPr lang="en-US" dirty="0" smtClean="0"/>
              <a:t>Absolute Pressure 1.0 bar</a:t>
            </a:r>
            <a:endParaRPr lang="en-GB" dirty="0" smtClean="0"/>
          </a:p>
          <a:p>
            <a:pPr lvl="1"/>
            <a:r>
              <a:rPr lang="en-US" dirty="0" smtClean="0"/>
              <a:t>Suction Temperature 18</a:t>
            </a:r>
            <a:r>
              <a:rPr lang="en-US" baseline="30000" dirty="0" smtClean="0"/>
              <a:t>0</a:t>
            </a:r>
            <a:r>
              <a:rPr lang="en-US" dirty="0" smtClean="0"/>
              <a:t>C</a:t>
            </a:r>
            <a:endParaRPr lang="en-GB" dirty="0" smtClean="0"/>
          </a:p>
          <a:p>
            <a:pPr lvl="1"/>
            <a:r>
              <a:rPr lang="en-US" dirty="0" smtClean="0"/>
              <a:t>Flow rate at suction condition 500m</a:t>
            </a:r>
            <a:r>
              <a:rPr lang="en-US" baseline="30000" dirty="0" smtClean="0"/>
              <a:t>3</a:t>
            </a:r>
            <a:r>
              <a:rPr lang="en-US" dirty="0" smtClean="0"/>
              <a:t>/hr</a:t>
            </a:r>
            <a:endParaRPr lang="en-GB" dirty="0" smtClean="0"/>
          </a:p>
          <a:p>
            <a:pPr lvl="0"/>
            <a:r>
              <a:rPr lang="en-US" sz="2800" dirty="0" smtClean="0"/>
              <a:t>Discharge End</a:t>
            </a:r>
            <a:endParaRPr lang="en-GB" sz="2800" dirty="0" smtClean="0"/>
          </a:p>
          <a:p>
            <a:pPr lvl="1"/>
            <a:r>
              <a:rPr lang="en-US" dirty="0" smtClean="0"/>
              <a:t>Absolute Pressure	2.5 bar</a:t>
            </a:r>
            <a:endParaRPr lang="en-GB" dirty="0" smtClean="0"/>
          </a:p>
          <a:p>
            <a:pPr>
              <a:buNone/>
            </a:pPr>
            <a:r>
              <a:rPr lang="en-US" sz="2800" dirty="0" smtClean="0"/>
              <a:t>The brake power (output power of the motor) is 20.4 kW. Determine the adiabatic and isothermal efficiency of the compressor. Neglect the velocity and geodetic energies.</a:t>
            </a:r>
            <a:endParaRPr lang="en-GB" sz="2800" dirty="0" smtClean="0"/>
          </a:p>
          <a:p>
            <a:endParaRPr lang="en-GB"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6:-</a:t>
            </a:r>
            <a:endParaRPr lang="en-GB" dirty="0"/>
          </a:p>
        </p:txBody>
      </p:sp>
      <p:sp>
        <p:nvSpPr>
          <p:cNvPr id="3" name="Slide Number Placeholder 2"/>
          <p:cNvSpPr>
            <a:spLocks noGrp="1"/>
          </p:cNvSpPr>
          <p:nvPr>
            <p:ph type="sldNum" sz="quarter" idx="12"/>
          </p:nvPr>
        </p:nvSpPr>
        <p:spPr/>
        <p:txBody>
          <a:bodyPr/>
          <a:lstStyle/>
          <a:p>
            <a:fld id="{D9B7AE06-CC62-48E6-B6A7-64D018946A66}" type="slidenum">
              <a:rPr lang="en-MY" smtClean="0"/>
              <a:pPr/>
              <a:t>28</a:t>
            </a:fld>
            <a:endParaRPr lang="en-MY"/>
          </a:p>
        </p:txBody>
      </p:sp>
      <p:sp>
        <p:nvSpPr>
          <p:cNvPr id="4" name="Content Placeholder 3"/>
          <p:cNvSpPr>
            <a:spLocks noGrp="1"/>
          </p:cNvSpPr>
          <p:nvPr>
            <p:ph sz="quarter" idx="1"/>
          </p:nvPr>
        </p:nvSpPr>
        <p:spPr>
          <a:xfrm>
            <a:off x="914400" y="1447800"/>
            <a:ext cx="7772400" cy="1909762"/>
          </a:xfrm>
          <a:solidFill>
            <a:srgbClr val="92D050"/>
          </a:solidFill>
        </p:spPr>
        <p:txBody>
          <a:bodyPr/>
          <a:lstStyle/>
          <a:p>
            <a:pPr algn="just"/>
            <a:r>
              <a:rPr lang="en-US" dirty="0" smtClean="0"/>
              <a:t>Determine the power saving in compressing 1 kg/s of CO</a:t>
            </a:r>
            <a:r>
              <a:rPr lang="en-US" baseline="-25000" dirty="0" smtClean="0"/>
              <a:t>2</a:t>
            </a:r>
            <a:r>
              <a:rPr lang="en-US" dirty="0" smtClean="0"/>
              <a:t> from 1atm and 15</a:t>
            </a:r>
            <a:r>
              <a:rPr lang="en-US" baseline="30000" dirty="0" smtClean="0"/>
              <a:t>0</a:t>
            </a:r>
            <a:r>
              <a:rPr lang="en-US" dirty="0" smtClean="0"/>
              <a:t>C to (a) 4atm  (b) 20atm according to isothermal rather than adiabatic compression. What will be the adiabatic discharge temperatures?</a:t>
            </a:r>
            <a:endParaRPr lang="en-GB" dirty="0" smtClean="0"/>
          </a:p>
          <a:p>
            <a:pPr>
              <a:buNone/>
            </a:pP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ctr" rtl="0">
              <a:spcBef>
                <a:spcPct val="0"/>
              </a:spcBef>
            </a:pPr>
            <a:r>
              <a:rPr lang="en-US" sz="2400" b="1" dirty="0" smtClean="0">
                <a:solidFill>
                  <a:srgbClr val="00B050"/>
                </a:solidFill>
              </a:rPr>
              <a:t>3.5.2</a:t>
            </a:r>
            <a:r>
              <a:rPr lang="en-US" b="1" dirty="0" smtClean="0"/>
              <a:t> </a:t>
            </a:r>
            <a:r>
              <a:rPr lang="en-US" sz="2400" b="1" dirty="0" smtClean="0">
                <a:solidFill>
                  <a:srgbClr val="00B050"/>
                </a:solidFill>
              </a:rPr>
              <a:t>Performance </a:t>
            </a:r>
            <a:r>
              <a:rPr lang="en-US" sz="2400" b="1" dirty="0">
                <a:solidFill>
                  <a:srgbClr val="00B050"/>
                </a:solidFill>
              </a:rPr>
              <a:t>Characteristics of Fluid Machines</a:t>
            </a:r>
            <a:r>
              <a:rPr lang="en-MY" b="1" dirty="0"/>
              <a:t/>
            </a:r>
            <a:br>
              <a:rPr lang="en-MY" b="1" dirty="0"/>
            </a:br>
            <a:endParaRPr lang="en-MY" dirty="0"/>
          </a:p>
        </p:txBody>
      </p:sp>
      <p:sp>
        <p:nvSpPr>
          <p:cNvPr id="7" name="Slide Number Placeholder 6"/>
          <p:cNvSpPr>
            <a:spLocks noGrp="1"/>
          </p:cNvSpPr>
          <p:nvPr>
            <p:ph type="sldNum" sz="quarter" idx="12"/>
          </p:nvPr>
        </p:nvSpPr>
        <p:spPr/>
        <p:txBody>
          <a:bodyPr/>
          <a:lstStyle/>
          <a:p>
            <a:fld id="{D9B7AE06-CC62-48E6-B6A7-64D018946A66}" type="slidenum">
              <a:rPr lang="en-MY" smtClean="0"/>
              <a:pPr/>
              <a:t>29</a:t>
            </a:fld>
            <a:endParaRPr lang="en-MY"/>
          </a:p>
        </p:txBody>
      </p:sp>
      <p:sp>
        <p:nvSpPr>
          <p:cNvPr id="3" name="Content Placeholder 2"/>
          <p:cNvSpPr>
            <a:spLocks noGrp="1"/>
          </p:cNvSpPr>
          <p:nvPr>
            <p:ph sz="quarter" idx="1"/>
          </p:nvPr>
        </p:nvSpPr>
        <p:spPr>
          <a:xfrm>
            <a:off x="457200" y="1357298"/>
            <a:ext cx="8229600" cy="4768865"/>
          </a:xfrm>
        </p:spPr>
        <p:txBody>
          <a:bodyPr>
            <a:normAutofit/>
          </a:bodyPr>
          <a:lstStyle/>
          <a:p>
            <a:pPr algn="just"/>
            <a:r>
              <a:rPr lang="en-US" sz="2400" dirty="0">
                <a:latin typeface="Times New Roman" pitchFamily="18" charset="0"/>
                <a:cs typeface="Times New Roman" pitchFamily="18" charset="0"/>
              </a:rPr>
              <a:t>The capacity, head </a:t>
            </a:r>
            <a:r>
              <a:rPr lang="en-US" sz="2400" i="1" dirty="0">
                <a:latin typeface="Times New Roman" pitchFamily="18" charset="0"/>
                <a:cs typeface="Times New Roman" pitchFamily="18" charset="0"/>
              </a:rPr>
              <a:t>(or total pressure)</a:t>
            </a:r>
            <a:r>
              <a:rPr lang="en-US" sz="2400" dirty="0">
                <a:latin typeface="Times New Roman" pitchFamily="18" charset="0"/>
                <a:cs typeface="Times New Roman" pitchFamily="18" charset="0"/>
              </a:rPr>
              <a:t>, brake power and efficiency of a given fluid machine are </a:t>
            </a:r>
            <a:r>
              <a:rPr lang="en-US" sz="2400" dirty="0" smtClean="0">
                <a:latin typeface="Times New Roman" pitchFamily="18" charset="0"/>
                <a:cs typeface="Times New Roman" pitchFamily="18" charset="0"/>
              </a:rPr>
              <a:t>interrelated.</a:t>
            </a:r>
          </a:p>
          <a:p>
            <a:pPr algn="just"/>
            <a:r>
              <a:rPr lang="en-US" sz="2400" dirty="0" smtClean="0">
                <a:latin typeface="Times New Roman" pitchFamily="18" charset="0"/>
                <a:cs typeface="Times New Roman" pitchFamily="18" charset="0"/>
              </a:rPr>
              <a:t>It </a:t>
            </a:r>
            <a:r>
              <a:rPr lang="en-US" sz="2400" dirty="0">
                <a:latin typeface="Times New Roman" pitchFamily="18" charset="0"/>
                <a:cs typeface="Times New Roman" pitchFamily="18" charset="0"/>
              </a:rPr>
              <a:t>is an important document for the proper operation, maintenance and evaluation of the fluid machine.</a:t>
            </a:r>
            <a:endParaRPr lang="en-MY" sz="2400" dirty="0">
              <a:latin typeface="Times New Roman" pitchFamily="18" charset="0"/>
              <a:cs typeface="Times New Roman" pitchFamily="18" charset="0"/>
            </a:endParaRPr>
          </a:p>
        </p:txBody>
      </p:sp>
      <p:sp>
        <p:nvSpPr>
          <p:cNvPr id="3891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38913" name="Object 1"/>
          <p:cNvGraphicFramePr>
            <a:graphicFrameLocks noChangeAspect="1"/>
          </p:cNvGraphicFramePr>
          <p:nvPr/>
        </p:nvGraphicFramePr>
        <p:xfrm>
          <a:off x="1071538" y="3286124"/>
          <a:ext cx="4857784" cy="2428892"/>
        </p:xfrm>
        <a:graphic>
          <a:graphicData uri="http://schemas.openxmlformats.org/presentationml/2006/ole">
            <p:oleObj spid="_x0000_s38913" r:id="rId4" imgW="6715125" imgH="3362325" progId="">
              <p:embed/>
            </p:oleObj>
          </a:graphicData>
        </a:graphic>
      </p:graphicFrame>
      <p:sp>
        <p:nvSpPr>
          <p:cNvPr id="38915" name="Text Box 3"/>
          <p:cNvSpPr txBox="1">
            <a:spLocks noChangeArrowheads="1"/>
          </p:cNvSpPr>
          <p:nvPr/>
        </p:nvSpPr>
        <p:spPr bwMode="auto">
          <a:xfrm>
            <a:off x="1357290" y="5786454"/>
            <a:ext cx="5286412" cy="28575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MY" sz="1400" b="1" i="0" u="none" strike="noStrike" cap="none" normalizeH="0" baseline="0" dirty="0" smtClean="0">
                <a:ln>
                  <a:noFill/>
                </a:ln>
                <a:solidFill>
                  <a:schemeClr val="tx1"/>
                </a:solidFill>
                <a:effectLst/>
                <a:latin typeface="Calibri" pitchFamily="34" charset="0"/>
                <a:cs typeface="Arial" pitchFamily="34" charset="0"/>
              </a:rPr>
              <a:t>Figure 3.6   Performance characteristic curve of centrifugal pump.</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Curved Up Arrow 7"/>
          <p:cNvSpPr/>
          <p:nvPr/>
        </p:nvSpPr>
        <p:spPr>
          <a:xfrm rot="16200000">
            <a:off x="7928733" y="929524"/>
            <a:ext cx="1501904" cy="785818"/>
          </a:xfrm>
          <a:prstGeom prst="curvedUpArrow">
            <a:avLst>
              <a:gd name="adj1" fmla="val 0"/>
              <a:gd name="adj2" fmla="val 50000"/>
              <a:gd name="adj3" fmla="val 25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solidFill>
                <a:schemeClr val="tx1"/>
              </a:solidFill>
            </a:endParaRPr>
          </a:p>
        </p:txBody>
      </p:sp>
      <p:sp>
        <p:nvSpPr>
          <p:cNvPr id="9" name="Rectangle 8"/>
          <p:cNvSpPr/>
          <p:nvPr/>
        </p:nvSpPr>
        <p:spPr>
          <a:xfrm>
            <a:off x="1357290" y="6211669"/>
            <a:ext cx="7072362" cy="584775"/>
          </a:xfrm>
          <a:prstGeom prst="rect">
            <a:avLst/>
          </a:prstGeom>
          <a:solidFill>
            <a:schemeClr val="tx2">
              <a:lumMod val="40000"/>
              <a:lumOff val="60000"/>
            </a:schemeClr>
          </a:solidFill>
        </p:spPr>
        <p:txBody>
          <a:bodyPr wrap="square">
            <a:spAutoFit/>
          </a:bodyPr>
          <a:lstStyle/>
          <a:p>
            <a:pPr>
              <a:buFont typeface="Wingdings" pitchFamily="2" charset="2"/>
              <a:buChar char="v"/>
            </a:pPr>
            <a:r>
              <a:rPr lang="en-US" sz="1600" i="1" dirty="0"/>
              <a:t>The H-Q, </a:t>
            </a:r>
            <a:r>
              <a:rPr lang="en-US" sz="1600" i="1" dirty="0" err="1"/>
              <a:t>N</a:t>
            </a:r>
            <a:r>
              <a:rPr lang="en-US" sz="1600" i="1" baseline="-25000" dirty="0" err="1"/>
              <a:t>b</a:t>
            </a:r>
            <a:r>
              <a:rPr lang="en-US" sz="1600" i="1" dirty="0"/>
              <a:t>-Q and </a:t>
            </a:r>
            <a:r>
              <a:rPr lang="en-US" sz="1600" i="1" dirty="0">
                <a:sym typeface="Symbol"/>
              </a:rPr>
              <a:t></a:t>
            </a:r>
            <a:r>
              <a:rPr lang="en-US" sz="1600" i="1" dirty="0"/>
              <a:t>-Q curves are known as </a:t>
            </a:r>
            <a:r>
              <a:rPr lang="en-US" sz="1600" i="1" dirty="0" smtClean="0"/>
              <a:t>:-</a:t>
            </a:r>
          </a:p>
          <a:p>
            <a:r>
              <a:rPr lang="en-US" sz="1600" i="1" dirty="0" smtClean="0">
                <a:solidFill>
                  <a:srgbClr val="C00000"/>
                </a:solidFill>
              </a:rPr>
              <a:t>head-capacity </a:t>
            </a:r>
            <a:r>
              <a:rPr lang="en-US" sz="1600" i="1" dirty="0">
                <a:solidFill>
                  <a:srgbClr val="C00000"/>
                </a:solidFill>
              </a:rPr>
              <a:t>curve</a:t>
            </a:r>
            <a:r>
              <a:rPr lang="en-US" sz="1600" i="1" dirty="0"/>
              <a:t>, </a:t>
            </a:r>
            <a:r>
              <a:rPr lang="en-US" sz="1600" i="1" dirty="0">
                <a:solidFill>
                  <a:srgbClr val="C00000"/>
                </a:solidFill>
              </a:rPr>
              <a:t>power curve </a:t>
            </a:r>
            <a:r>
              <a:rPr lang="en-US" sz="1600" i="1" dirty="0"/>
              <a:t>and </a:t>
            </a:r>
            <a:r>
              <a:rPr lang="en-US" sz="1600" i="1" dirty="0">
                <a:solidFill>
                  <a:srgbClr val="C00000"/>
                </a:solidFill>
              </a:rPr>
              <a:t>efficiency curve </a:t>
            </a:r>
            <a:r>
              <a:rPr lang="en-US" sz="1600" i="1" dirty="0"/>
              <a:t>respectively. </a:t>
            </a:r>
            <a:endParaRPr lang="en-MY" sz="1600" i="1" dirty="0"/>
          </a:p>
        </p:txBody>
      </p:sp>
      <p:sp>
        <p:nvSpPr>
          <p:cNvPr id="4" name="Rectangle 2"/>
          <p:cNvSpPr>
            <a:spLocks noChangeArrowheads="1"/>
          </p:cNvSpPr>
          <p:nvPr/>
        </p:nvSpPr>
        <p:spPr bwMode="auto">
          <a:xfrm>
            <a:off x="5715008" y="3571876"/>
            <a:ext cx="3214710" cy="1200329"/>
          </a:xfrm>
          <a:prstGeom prst="rect">
            <a:avLst/>
          </a:prstGeom>
          <a:solidFill>
            <a:srgbClr val="92D05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en-US" sz="1200" b="1" dirty="0" smtClean="0">
                <a:latin typeface="Arial" pitchFamily="34" charset="0"/>
                <a:ea typeface="Times New Roman" pitchFamily="18" charset="0"/>
                <a:cs typeface="Arial" pitchFamily="34" charset="0"/>
              </a:rPr>
              <a:t>for pumps</a:t>
            </a:r>
            <a:endParaRPr kumimoji="0" lang="en-US" sz="1200" b="1"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H=f (Q)</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200" b="0" i="1"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N</a:t>
            </a:r>
            <a:r>
              <a:rPr kumimoji="0" lang="en-US" sz="1200" b="0" i="1" u="none" strike="noStrike" cap="none" normalizeH="0" baseline="-30000" dirty="0" err="1" smtClean="0">
                <a:ln>
                  <a:noFill/>
                </a:ln>
                <a:solidFill>
                  <a:schemeClr val="tx1"/>
                </a:solidFill>
                <a:effectLst/>
                <a:latin typeface="Arial" pitchFamily="34" charset="0"/>
                <a:ea typeface="Times New Roman" pitchFamily="18" charset="0"/>
                <a:cs typeface="Arial" pitchFamily="34" charset="0"/>
              </a:rPr>
              <a:t>b</a:t>
            </a:r>
            <a:r>
              <a:rPr kumimoji="0" lang="en-US" sz="1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=f(Q) and  </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rPr>
              <a:t></a:t>
            </a:r>
            <a:r>
              <a:rPr kumimoji="0" lang="en-US"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=f(Q)</a:t>
            </a:r>
          </a:p>
          <a:p>
            <a:pPr lvl="0" algn="just" eaLnBrk="0" fontAlgn="base" hangingPunct="0">
              <a:spcBef>
                <a:spcPct val="0"/>
              </a:spcBef>
              <a:spcAft>
                <a:spcPct val="0"/>
              </a:spcAft>
            </a:pPr>
            <a:endParaRPr lang="en-US" sz="1200" b="1" dirty="0" smtClean="0">
              <a:latin typeface="Arial" pitchFamily="34" charset="0"/>
              <a:ea typeface="Times New Roman" pitchFamily="18" charset="0"/>
              <a:cs typeface="Arial" pitchFamily="34" charset="0"/>
            </a:endParaRPr>
          </a:p>
          <a:p>
            <a:pPr lvl="0" algn="just" eaLnBrk="0" fontAlgn="base" hangingPunct="0">
              <a:spcBef>
                <a:spcPct val="0"/>
              </a:spcBef>
              <a:spcAft>
                <a:spcPct val="0"/>
              </a:spcAft>
            </a:pPr>
            <a:r>
              <a:rPr lang="en-US" sz="1200" b="1" dirty="0" smtClean="0">
                <a:latin typeface="Arial" pitchFamily="34" charset="0"/>
                <a:ea typeface="Times New Roman" pitchFamily="18" charset="0"/>
                <a:cs typeface="Arial" pitchFamily="34" charset="0"/>
              </a:rPr>
              <a:t>for fans and compressors</a:t>
            </a:r>
          </a:p>
          <a:p>
            <a:pPr lvl="0" algn="just" eaLnBrk="0" fontAlgn="base" hangingPunct="0">
              <a:spcBef>
                <a:spcPct val="0"/>
              </a:spcBef>
              <a:spcAft>
                <a:spcPct val="0"/>
              </a:spcAft>
            </a:pPr>
            <a:r>
              <a:rPr lang="en-US" sz="1200" i="1" dirty="0" smtClean="0">
                <a:latin typeface="Arial" pitchFamily="34" charset="0"/>
                <a:ea typeface="Times New Roman" pitchFamily="18" charset="0"/>
                <a:cs typeface="Arial" pitchFamily="34" charset="0"/>
              </a:rPr>
              <a:t>P</a:t>
            </a:r>
            <a:r>
              <a:rPr lang="en-US" sz="1200" i="1" baseline="-30000" dirty="0" smtClean="0">
                <a:latin typeface="Arial" pitchFamily="34" charset="0"/>
                <a:ea typeface="Times New Roman" pitchFamily="18" charset="0"/>
                <a:cs typeface="Arial" pitchFamily="34" charset="0"/>
              </a:rPr>
              <a:t>t</a:t>
            </a:r>
            <a:r>
              <a:rPr lang="en-US" sz="1200" i="1" dirty="0" smtClean="0">
                <a:latin typeface="Arial" pitchFamily="34" charset="0"/>
                <a:ea typeface="Times New Roman" pitchFamily="18" charset="0"/>
                <a:cs typeface="Arial" pitchFamily="34" charset="0"/>
              </a:rPr>
              <a:t>=f(Q)</a:t>
            </a:r>
            <a:endParaRPr lang="en-US" sz="1200" dirty="0" smtClean="0">
              <a:latin typeface="Arial" pitchFamily="34" charset="0"/>
              <a:ea typeface="Times New Roman" pitchFamily="18" charset="0"/>
              <a:cs typeface="Arial" pitchFamily="34" charset="0"/>
            </a:endParaRPr>
          </a:p>
          <a:p>
            <a:pPr lvl="0" algn="just" eaLnBrk="0" fontAlgn="base" hangingPunct="0">
              <a:spcBef>
                <a:spcPct val="0"/>
              </a:spcBef>
              <a:spcAft>
                <a:spcPct val="0"/>
              </a:spcAft>
            </a:pPr>
            <a:endParaRPr kumimoji="0" lang="en-US" sz="1200" b="0" i="0" u="none" strike="noStrike" cap="none" normalizeH="0" baseline="0" dirty="0" smtClean="0">
              <a:ln>
                <a:noFill/>
              </a:ln>
              <a:solidFill>
                <a:schemeClr val="tx1"/>
              </a:solidFill>
              <a:effectLst/>
              <a:latin typeface="Times New Roman" pitchFamily="18" charset="0"/>
              <a:ea typeface="Times New Roman" pitchFamily="18" charset="0"/>
              <a:cs typeface="Arial" pitchFamily="34" charset="0"/>
              <a:sym typeface="Symbol" pitchFamily="18" charset="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B7AE06-CC62-48E6-B6A7-64D018946A66}" type="slidenum">
              <a:rPr lang="en-MY" smtClean="0"/>
              <a:pPr/>
              <a:t>3</a:t>
            </a:fld>
            <a:endParaRPr lang="en-MY"/>
          </a:p>
        </p:txBody>
      </p:sp>
      <p:sp>
        <p:nvSpPr>
          <p:cNvPr id="4" name="Content Placeholder 3"/>
          <p:cNvSpPr>
            <a:spLocks noGrp="1"/>
          </p:cNvSpPr>
          <p:nvPr>
            <p:ph sz="quarter" idx="1"/>
          </p:nvPr>
        </p:nvSpPr>
        <p:spPr>
          <a:xfrm>
            <a:off x="914400" y="1447800"/>
            <a:ext cx="7772400" cy="2052638"/>
          </a:xfrm>
          <a:solidFill>
            <a:srgbClr val="92D050"/>
          </a:solidFill>
        </p:spPr>
        <p:txBody>
          <a:bodyPr>
            <a:normAutofit/>
          </a:bodyPr>
          <a:lstStyle/>
          <a:p>
            <a:r>
              <a:rPr lang="en-GB" sz="2800" b="1" dirty="0" smtClean="0">
                <a:solidFill>
                  <a:srgbClr val="FF0000"/>
                </a:solidFill>
              </a:rPr>
              <a:t>Objective:</a:t>
            </a:r>
          </a:p>
          <a:p>
            <a:pPr algn="just">
              <a:buNone/>
            </a:pPr>
            <a:r>
              <a:rPr lang="en-US" sz="2800" dirty="0" smtClean="0"/>
              <a:t>   how </a:t>
            </a:r>
            <a:r>
              <a:rPr lang="en-US" sz="2800" dirty="0" smtClean="0"/>
              <a:t>to calculate the </a:t>
            </a:r>
            <a:r>
              <a:rPr lang="en-US" sz="2800" dirty="0" smtClean="0">
                <a:solidFill>
                  <a:srgbClr val="00B050"/>
                </a:solidFill>
              </a:rPr>
              <a:t>mechanical energy </a:t>
            </a:r>
            <a:r>
              <a:rPr lang="en-US" sz="2800" dirty="0" smtClean="0"/>
              <a:t>and </a:t>
            </a:r>
            <a:r>
              <a:rPr lang="en-US" sz="2800" dirty="0" smtClean="0">
                <a:solidFill>
                  <a:srgbClr val="00B050"/>
                </a:solidFill>
              </a:rPr>
              <a:t>power</a:t>
            </a:r>
            <a:r>
              <a:rPr lang="en-US" sz="2800" dirty="0" smtClean="0"/>
              <a:t> transferred from a fluid machine to a flow medium from measurable quantities. </a:t>
            </a:r>
            <a:r>
              <a:rPr lang="en-US" sz="2800" dirty="0" smtClean="0"/>
              <a:t> </a:t>
            </a:r>
            <a:endParaRPr lang="en-GB"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2" algn="ctr" rtl="0">
              <a:spcBef>
                <a:spcPct val="0"/>
              </a:spcBef>
            </a:pPr>
            <a:r>
              <a:rPr lang="en-US" sz="2400" b="1" dirty="0" smtClean="0">
                <a:solidFill>
                  <a:srgbClr val="00B050"/>
                </a:solidFill>
              </a:rPr>
              <a:t>3.5.3 The </a:t>
            </a:r>
            <a:r>
              <a:rPr lang="en-US" sz="2400" b="1" dirty="0">
                <a:solidFill>
                  <a:srgbClr val="00B050"/>
                </a:solidFill>
              </a:rPr>
              <a:t>Operating </a:t>
            </a:r>
            <a:r>
              <a:rPr lang="en-US" sz="2400" b="1" dirty="0" smtClean="0">
                <a:solidFill>
                  <a:srgbClr val="00B050"/>
                </a:solidFill>
              </a:rPr>
              <a:t>Point</a:t>
            </a:r>
            <a:br>
              <a:rPr lang="en-US" sz="2400" b="1" dirty="0" smtClean="0">
                <a:solidFill>
                  <a:srgbClr val="00B050"/>
                </a:solidFill>
              </a:rPr>
            </a:br>
            <a:r>
              <a:rPr lang="en-MY" dirty="0"/>
              <a:t/>
            </a:r>
            <a:br>
              <a:rPr lang="en-MY" dirty="0"/>
            </a:br>
            <a:endParaRPr lang="en-MY" dirty="0"/>
          </a:p>
        </p:txBody>
      </p:sp>
      <p:sp>
        <p:nvSpPr>
          <p:cNvPr id="20" name="Slide Number Placeholder 19"/>
          <p:cNvSpPr>
            <a:spLocks noGrp="1"/>
          </p:cNvSpPr>
          <p:nvPr>
            <p:ph type="sldNum" sz="quarter" idx="12"/>
          </p:nvPr>
        </p:nvSpPr>
        <p:spPr/>
        <p:txBody>
          <a:bodyPr/>
          <a:lstStyle/>
          <a:p>
            <a:fld id="{D9B7AE06-CC62-48E6-B6A7-64D018946A66}" type="slidenum">
              <a:rPr lang="en-MY" smtClean="0"/>
              <a:pPr/>
              <a:t>30</a:t>
            </a:fld>
            <a:endParaRPr lang="en-MY"/>
          </a:p>
        </p:txBody>
      </p:sp>
      <p:sp>
        <p:nvSpPr>
          <p:cNvPr id="3" name="Content Placeholder 2"/>
          <p:cNvSpPr>
            <a:spLocks noGrp="1"/>
          </p:cNvSpPr>
          <p:nvPr>
            <p:ph sz="quarter" idx="1"/>
          </p:nvPr>
        </p:nvSpPr>
        <p:spPr>
          <a:xfrm>
            <a:off x="428596" y="1071546"/>
            <a:ext cx="8229600" cy="4525963"/>
          </a:xfrm>
        </p:spPr>
        <p:txBody>
          <a:bodyPr/>
          <a:lstStyle/>
          <a:p>
            <a:pPr algn="just"/>
            <a:r>
              <a:rPr lang="en-US" sz="2400" dirty="0">
                <a:latin typeface="Times New Roman" pitchFamily="18" charset="0"/>
                <a:cs typeface="Times New Roman" pitchFamily="18" charset="0"/>
              </a:rPr>
              <a:t>The operating point can then be found by drawing the </a:t>
            </a:r>
            <a:r>
              <a:rPr lang="en-US" sz="2400" dirty="0">
                <a:solidFill>
                  <a:srgbClr val="00B050"/>
                </a:solidFill>
                <a:latin typeface="Times New Roman" pitchFamily="18" charset="0"/>
                <a:cs typeface="Times New Roman" pitchFamily="18" charset="0"/>
              </a:rPr>
              <a:t>system H-Q curve </a:t>
            </a:r>
            <a:r>
              <a:rPr lang="en-US" sz="2400" dirty="0">
                <a:latin typeface="Times New Roman" pitchFamily="18" charset="0"/>
                <a:cs typeface="Times New Roman" pitchFamily="18" charset="0"/>
              </a:rPr>
              <a:t>and the </a:t>
            </a:r>
            <a:r>
              <a:rPr lang="en-US" sz="2400" dirty="0">
                <a:solidFill>
                  <a:srgbClr val="00B050"/>
                </a:solidFill>
                <a:latin typeface="Times New Roman" pitchFamily="18" charset="0"/>
                <a:cs typeface="Times New Roman" pitchFamily="18" charset="0"/>
              </a:rPr>
              <a:t>pump H-Q curve </a:t>
            </a:r>
            <a:r>
              <a:rPr lang="en-US" sz="2400" dirty="0">
                <a:latin typeface="Times New Roman" pitchFamily="18" charset="0"/>
                <a:cs typeface="Times New Roman" pitchFamily="18" charset="0"/>
              </a:rPr>
              <a:t>on the same scale as shown in Figure </a:t>
            </a:r>
            <a:r>
              <a:rPr lang="en-US" sz="2400" dirty="0" smtClean="0">
                <a:latin typeface="Times New Roman" pitchFamily="18" charset="0"/>
                <a:cs typeface="Times New Roman" pitchFamily="18" charset="0"/>
              </a:rPr>
              <a:t>3.8.  The </a:t>
            </a:r>
            <a:r>
              <a:rPr lang="en-US" sz="2400" dirty="0">
                <a:latin typeface="Times New Roman" pitchFamily="18" charset="0"/>
                <a:cs typeface="Times New Roman" pitchFamily="18" charset="0"/>
              </a:rPr>
              <a:t>efficiency and brake power can </a:t>
            </a:r>
            <a:r>
              <a:rPr lang="en-US" sz="2400" dirty="0" smtClean="0">
                <a:latin typeface="Times New Roman" pitchFamily="18" charset="0"/>
                <a:cs typeface="Times New Roman" pitchFamily="18" charset="0"/>
              </a:rPr>
              <a:t>then </a:t>
            </a:r>
            <a:r>
              <a:rPr lang="en-US" sz="2400" dirty="0">
                <a:latin typeface="Times New Roman" pitchFamily="18" charset="0"/>
                <a:cs typeface="Times New Roman" pitchFamily="18" charset="0"/>
              </a:rPr>
              <a:t>be determined from the </a:t>
            </a:r>
            <a:r>
              <a:rPr lang="en-US" sz="2400" dirty="0">
                <a:latin typeface="Times New Roman" pitchFamily="18" charset="0"/>
                <a:cs typeface="Times New Roman" pitchFamily="18" charset="0"/>
                <a:sym typeface="Symbol"/>
              </a:rPr>
              <a:t></a:t>
            </a:r>
            <a:r>
              <a:rPr lang="en-US" sz="2400" dirty="0">
                <a:latin typeface="Times New Roman" pitchFamily="18" charset="0"/>
                <a:cs typeface="Times New Roman" pitchFamily="18" charset="0"/>
              </a:rPr>
              <a:t>-Q, and </a:t>
            </a:r>
            <a:r>
              <a:rPr lang="en-US" sz="2400" dirty="0" err="1">
                <a:latin typeface="Times New Roman" pitchFamily="18" charset="0"/>
                <a:cs typeface="Times New Roman" pitchFamily="18" charset="0"/>
              </a:rPr>
              <a:t>N</a:t>
            </a:r>
            <a:r>
              <a:rPr lang="en-US" sz="2400" baseline="-25000" dirty="0" err="1">
                <a:latin typeface="Times New Roman" pitchFamily="18" charset="0"/>
                <a:cs typeface="Times New Roman" pitchFamily="18" charset="0"/>
              </a:rPr>
              <a:t>b</a:t>
            </a:r>
            <a:r>
              <a:rPr lang="en-US" sz="2400" dirty="0">
                <a:latin typeface="Times New Roman" pitchFamily="18" charset="0"/>
                <a:cs typeface="Times New Roman" pitchFamily="18" charset="0"/>
              </a:rPr>
              <a:t>-Q relations of the pump. </a:t>
            </a:r>
            <a:endParaRPr lang="en-MY" sz="2400" dirty="0">
              <a:latin typeface="Times New Roman" pitchFamily="18" charset="0"/>
              <a:cs typeface="Times New Roman" pitchFamily="18" charset="0"/>
            </a:endParaRPr>
          </a:p>
          <a:p>
            <a:endParaRPr lang="en-MY" dirty="0"/>
          </a:p>
        </p:txBody>
      </p:sp>
      <p:sp>
        <p:nvSpPr>
          <p:cNvPr id="43024" name="Rectangle 1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pSp>
        <p:nvGrpSpPr>
          <p:cNvPr id="43009" name="Group 1"/>
          <p:cNvGrpSpPr>
            <a:grpSpLocks noChangeAspect="1"/>
          </p:cNvGrpSpPr>
          <p:nvPr/>
        </p:nvGrpSpPr>
        <p:grpSpPr bwMode="auto">
          <a:xfrm>
            <a:off x="1643042" y="2857496"/>
            <a:ext cx="6643734" cy="3624463"/>
            <a:chOff x="2499" y="8153"/>
            <a:chExt cx="5900" cy="4025"/>
          </a:xfrm>
        </p:grpSpPr>
        <p:sp>
          <p:nvSpPr>
            <p:cNvPr id="43023" name="AutoShape 15"/>
            <p:cNvSpPr>
              <a:spLocks noChangeAspect="1" noChangeArrowheads="1" noTextEdit="1"/>
            </p:cNvSpPr>
            <p:nvPr/>
          </p:nvSpPr>
          <p:spPr bwMode="auto">
            <a:xfrm>
              <a:off x="2499" y="9566"/>
              <a:ext cx="5900" cy="2612"/>
            </a:xfrm>
            <a:prstGeom prst="rect">
              <a:avLst/>
            </a:prstGeom>
            <a:noFill/>
          </p:spPr>
          <p:txBody>
            <a:bodyPr vert="horz" wrap="square" lIns="91440" tIns="45720" rIns="91440" bIns="45720" numCol="1" anchor="t" anchorCtr="0" compatLnSpc="1">
              <a:prstTxWarp prst="textNoShape">
                <a:avLst/>
              </a:prstTxWarp>
            </a:bodyPr>
            <a:lstStyle/>
            <a:p>
              <a:endParaRPr lang="en-MY"/>
            </a:p>
          </p:txBody>
        </p:sp>
        <p:sp>
          <p:nvSpPr>
            <p:cNvPr id="43022" name="Line 14"/>
            <p:cNvSpPr>
              <a:spLocks noChangeShapeType="1"/>
            </p:cNvSpPr>
            <p:nvPr/>
          </p:nvSpPr>
          <p:spPr bwMode="auto">
            <a:xfrm flipV="1">
              <a:off x="3299" y="8153"/>
              <a:ext cx="0" cy="1607"/>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MY"/>
            </a:p>
          </p:txBody>
        </p:sp>
        <p:sp>
          <p:nvSpPr>
            <p:cNvPr id="43021" name="Line 13"/>
            <p:cNvSpPr>
              <a:spLocks noChangeShapeType="1"/>
            </p:cNvSpPr>
            <p:nvPr/>
          </p:nvSpPr>
          <p:spPr bwMode="auto">
            <a:xfrm>
              <a:off x="3299" y="9760"/>
              <a:ext cx="230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MY"/>
            </a:p>
          </p:txBody>
        </p:sp>
        <p:sp>
          <p:nvSpPr>
            <p:cNvPr id="43020" name="Freeform 12"/>
            <p:cNvSpPr>
              <a:spLocks/>
            </p:cNvSpPr>
            <p:nvPr/>
          </p:nvSpPr>
          <p:spPr bwMode="auto">
            <a:xfrm>
              <a:off x="3299" y="8454"/>
              <a:ext cx="1800" cy="804"/>
            </a:xfrm>
            <a:custGeom>
              <a:avLst/>
              <a:gdLst/>
              <a:ahLst/>
              <a:cxnLst>
                <a:cxn ang="0">
                  <a:pos x="0" y="0"/>
                </a:cxn>
                <a:cxn ang="0">
                  <a:pos x="1320" y="360"/>
                </a:cxn>
                <a:cxn ang="0">
                  <a:pos x="2160" y="960"/>
                </a:cxn>
              </a:cxnLst>
              <a:rect l="0" t="0" r="r" b="b"/>
              <a:pathLst>
                <a:path w="2160" h="960">
                  <a:moveTo>
                    <a:pt x="0" y="0"/>
                  </a:moveTo>
                  <a:cubicBezTo>
                    <a:pt x="480" y="100"/>
                    <a:pt x="960" y="200"/>
                    <a:pt x="1320" y="360"/>
                  </a:cubicBezTo>
                  <a:cubicBezTo>
                    <a:pt x="1680" y="520"/>
                    <a:pt x="1920" y="740"/>
                    <a:pt x="2160" y="96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43019" name="Freeform 11"/>
            <p:cNvSpPr>
              <a:spLocks/>
            </p:cNvSpPr>
            <p:nvPr/>
          </p:nvSpPr>
          <p:spPr bwMode="auto">
            <a:xfrm>
              <a:off x="3299" y="8655"/>
              <a:ext cx="2100" cy="603"/>
            </a:xfrm>
            <a:custGeom>
              <a:avLst/>
              <a:gdLst/>
              <a:ahLst/>
              <a:cxnLst>
                <a:cxn ang="0">
                  <a:pos x="0" y="720"/>
                </a:cxn>
                <a:cxn ang="0">
                  <a:pos x="960" y="480"/>
                </a:cxn>
                <a:cxn ang="0">
                  <a:pos x="1920" y="0"/>
                </a:cxn>
              </a:cxnLst>
              <a:rect l="0" t="0" r="r" b="b"/>
              <a:pathLst>
                <a:path w="1920" h="720">
                  <a:moveTo>
                    <a:pt x="0" y="720"/>
                  </a:moveTo>
                  <a:cubicBezTo>
                    <a:pt x="320" y="660"/>
                    <a:pt x="640" y="600"/>
                    <a:pt x="960" y="480"/>
                  </a:cubicBezTo>
                  <a:cubicBezTo>
                    <a:pt x="1280" y="360"/>
                    <a:pt x="1700" y="160"/>
                    <a:pt x="1920"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43018" name="Text Box 10"/>
            <p:cNvSpPr txBox="1">
              <a:spLocks noChangeArrowheads="1"/>
            </p:cNvSpPr>
            <p:nvPr/>
          </p:nvSpPr>
          <p:spPr bwMode="auto">
            <a:xfrm>
              <a:off x="4099" y="9760"/>
              <a:ext cx="1100" cy="4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Q[m</a:t>
              </a:r>
              <a:r>
                <a:rPr kumimoji="0" lang="en-US" sz="1200" b="0" i="0" u="none" strike="noStrike" cap="none" normalizeH="0" baseline="30000" dirty="0" smtClean="0">
                  <a:ln>
                    <a:noFill/>
                  </a:ln>
                  <a:solidFill>
                    <a:srgbClr val="FF0000"/>
                  </a:solidFill>
                  <a:effectLst/>
                  <a:latin typeface="Arial" pitchFamily="34" charset="0"/>
                  <a:ea typeface="Times New Roman" pitchFamily="18" charset="0"/>
                  <a:cs typeface="Arial" pitchFamily="34" charset="0"/>
                </a:rPr>
                <a:t>3</a:t>
              </a:r>
              <a:r>
                <a:rPr kumimoji="0" lang="en-US" sz="1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/hr]</a:t>
              </a:r>
              <a:endParaRPr kumimoji="0" lang="en-US" sz="1200" b="0" i="0" u="none" strike="noStrike" cap="none" normalizeH="0" baseline="0" dirty="0" smtClean="0">
                <a:ln>
                  <a:noFill/>
                </a:ln>
                <a:solidFill>
                  <a:srgbClr val="FF0000"/>
                </a:solidFill>
                <a:effectLst/>
                <a:latin typeface="Arial" pitchFamily="34" charset="0"/>
                <a:cs typeface="Arial" pitchFamily="34" charset="0"/>
              </a:endParaRPr>
            </a:p>
          </p:txBody>
        </p:sp>
        <p:sp>
          <p:nvSpPr>
            <p:cNvPr id="43017" name="Text Box 9"/>
            <p:cNvSpPr txBox="1">
              <a:spLocks noChangeArrowheads="1"/>
            </p:cNvSpPr>
            <p:nvPr/>
          </p:nvSpPr>
          <p:spPr bwMode="auto">
            <a:xfrm>
              <a:off x="2599" y="8555"/>
              <a:ext cx="1100" cy="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H[m]</a:t>
              </a:r>
              <a:endParaRPr kumimoji="0" lang="en-US" sz="1200" b="0" i="0" u="none" strike="noStrike" cap="none" normalizeH="0" baseline="0" dirty="0" smtClean="0">
                <a:ln>
                  <a:noFill/>
                </a:ln>
                <a:solidFill>
                  <a:srgbClr val="FF0000"/>
                </a:solidFill>
                <a:effectLst/>
                <a:latin typeface="Arial" pitchFamily="34" charset="0"/>
                <a:cs typeface="Arial" pitchFamily="34" charset="0"/>
              </a:endParaRPr>
            </a:p>
          </p:txBody>
        </p:sp>
        <p:sp>
          <p:nvSpPr>
            <p:cNvPr id="43016" name="Line 8"/>
            <p:cNvSpPr>
              <a:spLocks noChangeShapeType="1"/>
            </p:cNvSpPr>
            <p:nvPr/>
          </p:nvSpPr>
          <p:spPr bwMode="auto">
            <a:xfrm flipH="1">
              <a:off x="3299" y="8932"/>
              <a:ext cx="1400" cy="1"/>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MY"/>
            </a:p>
          </p:txBody>
        </p:sp>
        <p:sp>
          <p:nvSpPr>
            <p:cNvPr id="43015" name="Line 7"/>
            <p:cNvSpPr>
              <a:spLocks noChangeShapeType="1"/>
            </p:cNvSpPr>
            <p:nvPr/>
          </p:nvSpPr>
          <p:spPr bwMode="auto">
            <a:xfrm>
              <a:off x="4707" y="8957"/>
              <a:ext cx="1" cy="803"/>
            </a:xfrm>
            <a:prstGeom prst="line">
              <a:avLst/>
            </a:prstGeom>
            <a:no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MY"/>
            </a:p>
          </p:txBody>
        </p:sp>
        <p:sp>
          <p:nvSpPr>
            <p:cNvPr id="43014" name="Text Box 6"/>
            <p:cNvSpPr txBox="1">
              <a:spLocks noChangeArrowheads="1"/>
            </p:cNvSpPr>
            <p:nvPr/>
          </p:nvSpPr>
          <p:spPr bwMode="auto">
            <a:xfrm>
              <a:off x="3499" y="9158"/>
              <a:ext cx="2000" cy="3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System characteristics</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43013" name="Text Box 5"/>
            <p:cNvSpPr txBox="1">
              <a:spLocks noChangeArrowheads="1"/>
            </p:cNvSpPr>
            <p:nvPr/>
          </p:nvSpPr>
          <p:spPr bwMode="auto">
            <a:xfrm>
              <a:off x="3399" y="8253"/>
              <a:ext cx="2000" cy="3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Pump characteristics</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43012" name="Freeform 4"/>
            <p:cNvSpPr>
              <a:spLocks/>
            </p:cNvSpPr>
            <p:nvPr/>
          </p:nvSpPr>
          <p:spPr bwMode="auto">
            <a:xfrm>
              <a:off x="4749" y="8938"/>
              <a:ext cx="694" cy="201"/>
            </a:xfrm>
            <a:custGeom>
              <a:avLst/>
              <a:gdLst/>
              <a:ahLst/>
              <a:cxnLst>
                <a:cxn ang="0">
                  <a:pos x="833" y="240"/>
                </a:cxn>
                <a:cxn ang="0">
                  <a:pos x="0" y="0"/>
                </a:cxn>
              </a:cxnLst>
              <a:rect l="0" t="0" r="r" b="b"/>
              <a:pathLst>
                <a:path w="833" h="240">
                  <a:moveTo>
                    <a:pt x="833" y="240"/>
                  </a:moveTo>
                  <a:lnTo>
                    <a:pt x="0" y="0"/>
                  </a:lnTo>
                </a:path>
              </a:pathLst>
            </a:custGeom>
            <a:noFill/>
            <a:ln w="9525">
              <a:solidFill>
                <a:srgbClr val="000000"/>
              </a:solidFill>
              <a:round/>
              <a:headEnd/>
              <a:tailEnd type="triangle" w="sm" len="med"/>
            </a:ln>
          </p:spPr>
          <p:txBody>
            <a:bodyPr vert="horz" wrap="square" lIns="91440" tIns="45720" rIns="91440" bIns="45720" numCol="1" anchor="t" anchorCtr="0" compatLnSpc="1">
              <a:prstTxWarp prst="textNoShape">
                <a:avLst/>
              </a:prstTxWarp>
            </a:bodyPr>
            <a:lstStyle/>
            <a:p>
              <a:endParaRPr lang="en-MY"/>
            </a:p>
          </p:txBody>
        </p:sp>
        <p:sp>
          <p:nvSpPr>
            <p:cNvPr id="43011" name="Text Box 3"/>
            <p:cNvSpPr txBox="1">
              <a:spLocks noChangeArrowheads="1"/>
            </p:cNvSpPr>
            <p:nvPr/>
          </p:nvSpPr>
          <p:spPr bwMode="auto">
            <a:xfrm>
              <a:off x="5299" y="9057"/>
              <a:ext cx="1700" cy="30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Operating point</a:t>
              </a:r>
              <a:endParaRPr kumimoji="0" lang="en-US" sz="1800" b="1" i="0" u="none" strike="noStrike" cap="none" normalizeH="0" baseline="0" dirty="0" smtClean="0">
                <a:ln>
                  <a:noFill/>
                </a:ln>
                <a:solidFill>
                  <a:schemeClr val="tx1"/>
                </a:solidFill>
                <a:effectLst/>
                <a:latin typeface="Arial" pitchFamily="34" charset="0"/>
                <a:cs typeface="Arial" pitchFamily="34" charset="0"/>
              </a:endParaRPr>
            </a:p>
          </p:txBody>
        </p:sp>
        <p:sp>
          <p:nvSpPr>
            <p:cNvPr id="43010" name="Text Box 2"/>
            <p:cNvSpPr txBox="1">
              <a:spLocks noChangeArrowheads="1"/>
            </p:cNvSpPr>
            <p:nvPr/>
          </p:nvSpPr>
          <p:spPr bwMode="auto">
            <a:xfrm>
              <a:off x="3624" y="10413"/>
              <a:ext cx="3300" cy="301"/>
            </a:xfrm>
            <a:prstGeom prst="rect">
              <a:avLst/>
            </a:prstGeom>
            <a:solidFill>
              <a:srgbClr val="92D05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Figure 3.8 The operating point</a:t>
              </a:r>
              <a:endParaRPr kumimoji="0" lang="en-US" sz="1200" b="0" i="0" u="none" strike="noStrike" cap="none" normalizeH="0" baseline="0" dirty="0" smtClean="0">
                <a:ln>
                  <a:noFill/>
                </a:ln>
                <a:solidFill>
                  <a:srgbClr val="FF0000"/>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Slide Number Placeholder 17"/>
          <p:cNvSpPr>
            <a:spLocks noGrp="1"/>
          </p:cNvSpPr>
          <p:nvPr>
            <p:ph type="sldNum" sz="quarter" idx="12"/>
          </p:nvPr>
        </p:nvSpPr>
        <p:spPr/>
        <p:txBody>
          <a:bodyPr/>
          <a:lstStyle/>
          <a:p>
            <a:fld id="{D9B7AE06-CC62-48E6-B6A7-64D018946A66}" type="slidenum">
              <a:rPr lang="en-MY" smtClean="0"/>
              <a:pPr/>
              <a:t>31</a:t>
            </a:fld>
            <a:endParaRPr lang="en-MY"/>
          </a:p>
        </p:txBody>
      </p:sp>
      <p:sp>
        <p:nvSpPr>
          <p:cNvPr id="3" name="Content Placeholder 2"/>
          <p:cNvSpPr>
            <a:spLocks noGrp="1"/>
          </p:cNvSpPr>
          <p:nvPr>
            <p:ph sz="quarter" idx="1"/>
          </p:nvPr>
        </p:nvSpPr>
        <p:spPr>
          <a:xfrm>
            <a:off x="457200" y="1000108"/>
            <a:ext cx="8229600" cy="5126055"/>
          </a:xfrm>
        </p:spPr>
        <p:txBody>
          <a:bodyPr>
            <a:normAutofit/>
          </a:bodyPr>
          <a:lstStyle/>
          <a:p>
            <a:pPr algn="just"/>
            <a:r>
              <a:rPr lang="en-US" sz="2400" dirty="0">
                <a:latin typeface="Times New Roman" pitchFamily="18" charset="0"/>
                <a:cs typeface="Times New Roman" pitchFamily="18" charset="0"/>
              </a:rPr>
              <a:t>The system characteristic in </a:t>
            </a:r>
            <a:r>
              <a:rPr lang="en-US" sz="2400" dirty="0">
                <a:solidFill>
                  <a:srgbClr val="00B050"/>
                </a:solidFill>
                <a:latin typeface="Times New Roman" pitchFamily="18" charset="0"/>
                <a:cs typeface="Times New Roman" pitchFamily="18" charset="0"/>
              </a:rPr>
              <a:t>pumping</a:t>
            </a:r>
            <a:r>
              <a:rPr lang="en-US" sz="2400" dirty="0">
                <a:latin typeface="Times New Roman" pitchFamily="18" charset="0"/>
                <a:cs typeface="Times New Roman" pitchFamily="18" charset="0"/>
              </a:rPr>
              <a:t> is commonly given as </a:t>
            </a:r>
            <a:r>
              <a:rPr lang="en-US" sz="2400" dirty="0">
                <a:solidFill>
                  <a:srgbClr val="FF0000"/>
                </a:solidFill>
                <a:latin typeface="Times New Roman" pitchFamily="18" charset="0"/>
                <a:cs typeface="Times New Roman" pitchFamily="18" charset="0"/>
              </a:rPr>
              <a:t>head capacity </a:t>
            </a:r>
            <a:r>
              <a:rPr lang="en-US" sz="2400" dirty="0">
                <a:latin typeface="Times New Roman" pitchFamily="18" charset="0"/>
                <a:cs typeface="Times New Roman" pitchFamily="18" charset="0"/>
              </a:rPr>
              <a:t>curve. </a:t>
            </a:r>
            <a:endParaRPr lang="en-US" sz="2400" dirty="0" smtClean="0">
              <a:latin typeface="Times New Roman" pitchFamily="18" charset="0"/>
              <a:cs typeface="Times New Roman" pitchFamily="18" charset="0"/>
            </a:endParaRPr>
          </a:p>
          <a:p>
            <a:pPr algn="just"/>
            <a:r>
              <a:rPr lang="en-US" sz="2400" dirty="0" smtClean="0">
                <a:latin typeface="Times New Roman" pitchFamily="18" charset="0"/>
                <a:cs typeface="Times New Roman" pitchFamily="18" charset="0"/>
              </a:rPr>
              <a:t>For </a:t>
            </a:r>
            <a:r>
              <a:rPr lang="en-US" sz="2400" dirty="0">
                <a:latin typeface="Times New Roman" pitchFamily="18" charset="0"/>
                <a:cs typeface="Times New Roman" pitchFamily="18" charset="0"/>
              </a:rPr>
              <a:t>systems using </a:t>
            </a:r>
            <a:r>
              <a:rPr lang="en-US" sz="2400" dirty="0">
                <a:solidFill>
                  <a:srgbClr val="00B050"/>
                </a:solidFill>
                <a:latin typeface="Times New Roman" pitchFamily="18" charset="0"/>
                <a:cs typeface="Times New Roman" pitchFamily="18" charset="0"/>
              </a:rPr>
              <a:t>fans, blowers and compressors</a:t>
            </a:r>
            <a:r>
              <a:rPr lang="en-US" sz="2400" dirty="0">
                <a:latin typeface="Times New Roman" pitchFamily="18" charset="0"/>
                <a:cs typeface="Times New Roman" pitchFamily="18" charset="0"/>
              </a:rPr>
              <a:t> it is given as </a:t>
            </a:r>
            <a:r>
              <a:rPr lang="en-US" sz="2400" dirty="0">
                <a:solidFill>
                  <a:srgbClr val="FF0000"/>
                </a:solidFill>
                <a:latin typeface="Times New Roman" pitchFamily="18" charset="0"/>
                <a:cs typeface="Times New Roman" pitchFamily="18" charset="0"/>
              </a:rPr>
              <a:t>pressure-capacity </a:t>
            </a:r>
            <a:r>
              <a:rPr lang="en-US" sz="2400" dirty="0">
                <a:latin typeface="Times New Roman" pitchFamily="18" charset="0"/>
                <a:cs typeface="Times New Roman" pitchFamily="18" charset="0"/>
              </a:rPr>
              <a:t>curve. </a:t>
            </a:r>
            <a:endParaRPr lang="en-MY" sz="2400" dirty="0">
              <a:latin typeface="Times New Roman" pitchFamily="18" charset="0"/>
              <a:cs typeface="Times New Roman" pitchFamily="18" charset="0"/>
            </a:endParaRPr>
          </a:p>
        </p:txBody>
      </p:sp>
      <p:sp>
        <p:nvSpPr>
          <p:cNvPr id="44046" name="Rectangle 1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pSp>
        <p:nvGrpSpPr>
          <p:cNvPr id="44033" name="Group 1"/>
          <p:cNvGrpSpPr>
            <a:grpSpLocks noChangeAspect="1"/>
          </p:cNvGrpSpPr>
          <p:nvPr/>
        </p:nvGrpSpPr>
        <p:grpSpPr bwMode="auto">
          <a:xfrm>
            <a:off x="1066056" y="2786058"/>
            <a:ext cx="7149282" cy="3770482"/>
            <a:chOff x="2499" y="3437"/>
            <a:chExt cx="7200" cy="2513"/>
          </a:xfrm>
        </p:grpSpPr>
        <p:sp>
          <p:nvSpPr>
            <p:cNvPr id="44045" name="AutoShape 13"/>
            <p:cNvSpPr>
              <a:spLocks noChangeAspect="1" noChangeArrowheads="1" noTextEdit="1"/>
            </p:cNvSpPr>
            <p:nvPr/>
          </p:nvSpPr>
          <p:spPr bwMode="auto">
            <a:xfrm>
              <a:off x="2499" y="3437"/>
              <a:ext cx="7200" cy="2513"/>
            </a:xfrm>
            <a:prstGeom prst="rect">
              <a:avLst/>
            </a:prstGeom>
            <a:noFill/>
          </p:spPr>
          <p:txBody>
            <a:bodyPr vert="horz" wrap="square" lIns="91440" tIns="45720" rIns="91440" bIns="45720" numCol="1" anchor="t" anchorCtr="0" compatLnSpc="1">
              <a:prstTxWarp prst="textNoShape">
                <a:avLst/>
              </a:prstTxWarp>
            </a:bodyPr>
            <a:lstStyle/>
            <a:p>
              <a:endParaRPr lang="en-MY"/>
            </a:p>
          </p:txBody>
        </p:sp>
        <p:sp>
          <p:nvSpPr>
            <p:cNvPr id="44044" name="Line 12"/>
            <p:cNvSpPr>
              <a:spLocks noChangeShapeType="1"/>
            </p:cNvSpPr>
            <p:nvPr/>
          </p:nvSpPr>
          <p:spPr bwMode="auto">
            <a:xfrm flipV="1">
              <a:off x="3699" y="3738"/>
              <a:ext cx="0" cy="130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MY"/>
            </a:p>
          </p:txBody>
        </p:sp>
        <p:sp>
          <p:nvSpPr>
            <p:cNvPr id="44043" name="Line 11"/>
            <p:cNvSpPr>
              <a:spLocks noChangeShapeType="1"/>
            </p:cNvSpPr>
            <p:nvPr/>
          </p:nvSpPr>
          <p:spPr bwMode="auto">
            <a:xfrm>
              <a:off x="3699" y="5044"/>
              <a:ext cx="200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MY"/>
            </a:p>
          </p:txBody>
        </p:sp>
        <p:sp>
          <p:nvSpPr>
            <p:cNvPr id="44042" name="Freeform 10"/>
            <p:cNvSpPr>
              <a:spLocks/>
            </p:cNvSpPr>
            <p:nvPr/>
          </p:nvSpPr>
          <p:spPr bwMode="auto">
            <a:xfrm>
              <a:off x="3699" y="4330"/>
              <a:ext cx="2100" cy="701"/>
            </a:xfrm>
            <a:custGeom>
              <a:avLst/>
              <a:gdLst/>
              <a:ahLst/>
              <a:cxnLst>
                <a:cxn ang="0">
                  <a:pos x="0" y="837"/>
                </a:cxn>
                <a:cxn ang="0">
                  <a:pos x="600" y="810"/>
                </a:cxn>
                <a:cxn ang="0">
                  <a:pos x="1395" y="690"/>
                </a:cxn>
                <a:cxn ang="0">
                  <a:pos x="2070" y="390"/>
                </a:cxn>
                <a:cxn ang="0">
                  <a:pos x="2520" y="0"/>
                </a:cxn>
              </a:cxnLst>
              <a:rect l="0" t="0" r="r" b="b"/>
              <a:pathLst>
                <a:path w="2520" h="837">
                  <a:moveTo>
                    <a:pt x="0" y="837"/>
                  </a:moveTo>
                  <a:lnTo>
                    <a:pt x="600" y="810"/>
                  </a:lnTo>
                  <a:cubicBezTo>
                    <a:pt x="832" y="786"/>
                    <a:pt x="1150" y="760"/>
                    <a:pt x="1395" y="690"/>
                  </a:cubicBezTo>
                  <a:cubicBezTo>
                    <a:pt x="1640" y="620"/>
                    <a:pt x="1883" y="505"/>
                    <a:pt x="2070" y="390"/>
                  </a:cubicBezTo>
                  <a:cubicBezTo>
                    <a:pt x="2257" y="275"/>
                    <a:pt x="2426" y="81"/>
                    <a:pt x="2520"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44041" name="Line 9"/>
            <p:cNvSpPr>
              <a:spLocks noChangeShapeType="1"/>
            </p:cNvSpPr>
            <p:nvPr/>
          </p:nvSpPr>
          <p:spPr bwMode="auto">
            <a:xfrm flipV="1">
              <a:off x="6699" y="3649"/>
              <a:ext cx="1" cy="130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MY"/>
            </a:p>
          </p:txBody>
        </p:sp>
        <p:sp>
          <p:nvSpPr>
            <p:cNvPr id="44040" name="Line 8"/>
            <p:cNvSpPr>
              <a:spLocks noChangeShapeType="1"/>
            </p:cNvSpPr>
            <p:nvPr/>
          </p:nvSpPr>
          <p:spPr bwMode="auto">
            <a:xfrm>
              <a:off x="6699" y="4955"/>
              <a:ext cx="2000" cy="1"/>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MY"/>
            </a:p>
          </p:txBody>
        </p:sp>
        <p:sp>
          <p:nvSpPr>
            <p:cNvPr id="44039" name="Freeform 7"/>
            <p:cNvSpPr>
              <a:spLocks/>
            </p:cNvSpPr>
            <p:nvPr/>
          </p:nvSpPr>
          <p:spPr bwMode="auto">
            <a:xfrm>
              <a:off x="6699" y="3839"/>
              <a:ext cx="2100" cy="701"/>
            </a:xfrm>
            <a:custGeom>
              <a:avLst/>
              <a:gdLst/>
              <a:ahLst/>
              <a:cxnLst>
                <a:cxn ang="0">
                  <a:pos x="0" y="837"/>
                </a:cxn>
                <a:cxn ang="0">
                  <a:pos x="600" y="810"/>
                </a:cxn>
                <a:cxn ang="0">
                  <a:pos x="1395" y="690"/>
                </a:cxn>
                <a:cxn ang="0">
                  <a:pos x="2070" y="390"/>
                </a:cxn>
                <a:cxn ang="0">
                  <a:pos x="2520" y="0"/>
                </a:cxn>
              </a:cxnLst>
              <a:rect l="0" t="0" r="r" b="b"/>
              <a:pathLst>
                <a:path w="2520" h="837">
                  <a:moveTo>
                    <a:pt x="0" y="837"/>
                  </a:moveTo>
                  <a:lnTo>
                    <a:pt x="600" y="810"/>
                  </a:lnTo>
                  <a:cubicBezTo>
                    <a:pt x="832" y="786"/>
                    <a:pt x="1150" y="760"/>
                    <a:pt x="1395" y="690"/>
                  </a:cubicBezTo>
                  <a:cubicBezTo>
                    <a:pt x="1640" y="620"/>
                    <a:pt x="1883" y="505"/>
                    <a:pt x="2070" y="390"/>
                  </a:cubicBezTo>
                  <a:cubicBezTo>
                    <a:pt x="2257" y="275"/>
                    <a:pt x="2426" y="81"/>
                    <a:pt x="2520" y="0"/>
                  </a:cubicBezTo>
                </a:path>
              </a:pathLst>
            </a:custGeom>
            <a:no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en-MY"/>
            </a:p>
          </p:txBody>
        </p:sp>
        <p:sp>
          <p:nvSpPr>
            <p:cNvPr id="44038" name="Text Box 6"/>
            <p:cNvSpPr txBox="1">
              <a:spLocks noChangeArrowheads="1"/>
            </p:cNvSpPr>
            <p:nvPr/>
          </p:nvSpPr>
          <p:spPr bwMode="auto">
            <a:xfrm>
              <a:off x="2780" y="4040"/>
              <a:ext cx="1019" cy="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Pt[</a:t>
              </a:r>
              <a:r>
                <a:rPr kumimoji="0" lang="en-US" sz="1200" b="1" i="0" u="none" strike="noStrike" cap="none" normalizeH="0" baseline="0" dirty="0" err="1" smtClean="0">
                  <a:ln>
                    <a:noFill/>
                  </a:ln>
                  <a:solidFill>
                    <a:srgbClr val="00B050"/>
                  </a:solidFill>
                  <a:effectLst/>
                  <a:latin typeface="Arial" pitchFamily="34" charset="0"/>
                  <a:ea typeface="Times New Roman" pitchFamily="18" charset="0"/>
                  <a:cs typeface="Arial" pitchFamily="34" charset="0"/>
                </a:rPr>
                <a:t>kPa</a:t>
              </a:r>
              <a:r>
                <a:rPr kumimoji="0" lang="en-US" sz="12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a:t>
              </a:r>
              <a:endParaRPr kumimoji="0" lang="en-US" sz="1200" b="1" i="0" u="none" strike="noStrike" cap="none" normalizeH="0" baseline="0" dirty="0" smtClean="0">
                <a:ln>
                  <a:noFill/>
                </a:ln>
                <a:solidFill>
                  <a:srgbClr val="00B050"/>
                </a:solidFill>
                <a:effectLst/>
                <a:latin typeface="Arial" pitchFamily="34" charset="0"/>
                <a:cs typeface="Arial" pitchFamily="34" charset="0"/>
              </a:endParaRPr>
            </a:p>
          </p:txBody>
        </p:sp>
        <p:sp>
          <p:nvSpPr>
            <p:cNvPr id="44037" name="Text Box 5"/>
            <p:cNvSpPr txBox="1">
              <a:spLocks noChangeArrowheads="1"/>
            </p:cNvSpPr>
            <p:nvPr/>
          </p:nvSpPr>
          <p:spPr bwMode="auto">
            <a:xfrm>
              <a:off x="4199" y="5145"/>
              <a:ext cx="1200" cy="40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Q[m</a:t>
              </a:r>
              <a:r>
                <a:rPr kumimoji="0" lang="en-US" sz="1200" b="1" i="0" u="none" strike="noStrike" cap="none" normalizeH="0" baseline="30000" dirty="0" smtClean="0">
                  <a:ln>
                    <a:noFill/>
                  </a:ln>
                  <a:solidFill>
                    <a:srgbClr val="00B050"/>
                  </a:solidFill>
                  <a:effectLst/>
                  <a:latin typeface="Arial" pitchFamily="34" charset="0"/>
                  <a:ea typeface="Times New Roman" pitchFamily="18" charset="0"/>
                  <a:cs typeface="Arial" pitchFamily="34" charset="0"/>
                </a:rPr>
                <a:t>3</a:t>
              </a:r>
              <a:r>
                <a:rPr kumimoji="0" lang="en-US" sz="12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/hr]</a:t>
              </a:r>
              <a:endParaRPr kumimoji="0" lang="en-US" sz="1200" b="1" i="0" u="none" strike="noStrike" cap="none" normalizeH="0" baseline="0" dirty="0" smtClean="0">
                <a:ln>
                  <a:noFill/>
                </a:ln>
                <a:solidFill>
                  <a:srgbClr val="00B050"/>
                </a:solidFill>
                <a:effectLst/>
                <a:latin typeface="Arial" pitchFamily="34" charset="0"/>
                <a:cs typeface="Arial" pitchFamily="34" charset="0"/>
              </a:endParaRPr>
            </a:p>
          </p:txBody>
        </p:sp>
        <p:sp>
          <p:nvSpPr>
            <p:cNvPr id="44036" name="Text Box 4"/>
            <p:cNvSpPr txBox="1">
              <a:spLocks noChangeArrowheads="1"/>
            </p:cNvSpPr>
            <p:nvPr/>
          </p:nvSpPr>
          <p:spPr bwMode="auto">
            <a:xfrm>
              <a:off x="7199" y="5044"/>
              <a:ext cx="1200" cy="4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Q[m</a:t>
              </a:r>
              <a:r>
                <a:rPr kumimoji="0" lang="en-US" sz="1200" b="1" i="0" u="none" strike="noStrike" cap="none" normalizeH="0" baseline="30000" dirty="0" smtClean="0">
                  <a:ln>
                    <a:noFill/>
                  </a:ln>
                  <a:solidFill>
                    <a:srgbClr val="00B050"/>
                  </a:solidFill>
                  <a:effectLst/>
                  <a:latin typeface="Arial" pitchFamily="34" charset="0"/>
                  <a:ea typeface="Times New Roman" pitchFamily="18" charset="0"/>
                  <a:cs typeface="Arial" pitchFamily="34" charset="0"/>
                </a:rPr>
                <a:t>3</a:t>
              </a:r>
              <a:r>
                <a:rPr kumimoji="0" lang="en-US" sz="12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/hr]</a:t>
              </a:r>
              <a:endParaRPr kumimoji="0" lang="en-US" sz="1200" b="1" i="0" u="none" strike="noStrike" cap="none" normalizeH="0" baseline="0" dirty="0" smtClean="0">
                <a:ln>
                  <a:noFill/>
                </a:ln>
                <a:solidFill>
                  <a:srgbClr val="00B050"/>
                </a:solidFill>
                <a:effectLst/>
                <a:latin typeface="Arial" pitchFamily="34" charset="0"/>
                <a:cs typeface="Arial" pitchFamily="34" charset="0"/>
              </a:endParaRPr>
            </a:p>
          </p:txBody>
        </p:sp>
        <p:sp>
          <p:nvSpPr>
            <p:cNvPr id="44035" name="Text Box 3"/>
            <p:cNvSpPr txBox="1">
              <a:spLocks noChangeArrowheads="1"/>
            </p:cNvSpPr>
            <p:nvPr/>
          </p:nvSpPr>
          <p:spPr bwMode="auto">
            <a:xfrm>
              <a:off x="5999" y="3839"/>
              <a:ext cx="800" cy="4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H[m]</a:t>
              </a:r>
              <a:endParaRPr kumimoji="0" lang="en-US" sz="1200" b="1" i="0" u="none" strike="noStrike" cap="none" normalizeH="0" baseline="0" dirty="0" smtClean="0">
                <a:ln>
                  <a:noFill/>
                </a:ln>
                <a:solidFill>
                  <a:srgbClr val="00B050"/>
                </a:solidFill>
                <a:effectLst/>
                <a:latin typeface="Arial" pitchFamily="34" charset="0"/>
                <a:cs typeface="Arial" pitchFamily="34" charset="0"/>
              </a:endParaRPr>
            </a:p>
          </p:txBody>
        </p:sp>
        <p:sp>
          <p:nvSpPr>
            <p:cNvPr id="44034" name="Text Box 2"/>
            <p:cNvSpPr txBox="1">
              <a:spLocks noChangeArrowheads="1"/>
            </p:cNvSpPr>
            <p:nvPr/>
          </p:nvSpPr>
          <p:spPr bwMode="auto">
            <a:xfrm>
              <a:off x="3718" y="5562"/>
              <a:ext cx="5300" cy="325"/>
            </a:xfrm>
            <a:prstGeom prst="rect">
              <a:avLst/>
            </a:prstGeom>
            <a:solidFill>
              <a:srgbClr val="92D05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Figure 3.7 Typical system characteristics</a:t>
              </a:r>
              <a:endParaRPr kumimoji="0" lang="en-US" sz="1400" b="0" i="0" u="none" strike="noStrike" cap="none" normalizeH="0" baseline="0" dirty="0" smtClean="0">
                <a:ln>
                  <a:noFill/>
                </a:ln>
                <a:solidFill>
                  <a:schemeClr val="tx1"/>
                </a:solidFill>
                <a:effectLst/>
                <a:latin typeface="Arial" pitchFamily="34" charset="0"/>
                <a:cs typeface="Arial" pitchFamily="34" charset="0"/>
              </a:endParaRP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7</a:t>
            </a:r>
            <a:endParaRPr lang="en-GB" dirty="0"/>
          </a:p>
        </p:txBody>
      </p:sp>
      <p:sp>
        <p:nvSpPr>
          <p:cNvPr id="3" name="Slide Number Placeholder 2"/>
          <p:cNvSpPr>
            <a:spLocks noGrp="1"/>
          </p:cNvSpPr>
          <p:nvPr>
            <p:ph type="sldNum" sz="quarter" idx="12"/>
          </p:nvPr>
        </p:nvSpPr>
        <p:spPr/>
        <p:txBody>
          <a:bodyPr/>
          <a:lstStyle/>
          <a:p>
            <a:fld id="{D9B7AE06-CC62-48E6-B6A7-64D018946A66}" type="slidenum">
              <a:rPr lang="en-MY" smtClean="0"/>
              <a:pPr/>
              <a:t>32</a:t>
            </a:fld>
            <a:endParaRPr lang="en-MY"/>
          </a:p>
        </p:txBody>
      </p:sp>
      <p:sp>
        <p:nvSpPr>
          <p:cNvPr id="4" name="Content Placeholder 3"/>
          <p:cNvSpPr>
            <a:spLocks noGrp="1"/>
          </p:cNvSpPr>
          <p:nvPr>
            <p:ph sz="quarter" idx="1"/>
          </p:nvPr>
        </p:nvSpPr>
        <p:spPr>
          <a:solidFill>
            <a:srgbClr val="92D050"/>
          </a:solidFill>
        </p:spPr>
        <p:txBody>
          <a:bodyPr/>
          <a:lstStyle/>
          <a:p>
            <a:pPr algn="just"/>
            <a:r>
              <a:rPr lang="en-US" dirty="0" smtClean="0"/>
              <a:t>A centrifugal pump running at a speed of 1450 rpm is used to move a chemical that has a density of 920 kg/m</a:t>
            </a:r>
            <a:r>
              <a:rPr lang="en-US" baseline="30000" dirty="0" smtClean="0"/>
              <a:t>3</a:t>
            </a:r>
            <a:r>
              <a:rPr lang="en-US" dirty="0" smtClean="0"/>
              <a:t>. The head capacity curve and efficiency curve of the pump and the characteristic curve of the system are given in Figure 3.9. (a)Determine the volume flow rate, head and coupling power at the working point? (b)What will be the saving in pumping 1,000,000m</a:t>
            </a:r>
            <a:r>
              <a:rPr lang="en-US" baseline="30000" dirty="0" smtClean="0"/>
              <a:t>3</a:t>
            </a:r>
            <a:r>
              <a:rPr lang="en-US" dirty="0" smtClean="0"/>
              <a:t> if the pump runs at the best efficiency point as compared to the working point as indicated in Figure 3.9? Assume </a:t>
            </a:r>
            <a:r>
              <a:rPr lang="en-US" dirty="0" smtClean="0">
                <a:sym typeface="Symbol"/>
              </a:rPr>
              <a:t></a:t>
            </a:r>
            <a:r>
              <a:rPr lang="en-US" baseline="-25000" dirty="0" smtClean="0"/>
              <a:t>motor </a:t>
            </a:r>
            <a:r>
              <a:rPr lang="en-US" dirty="0" smtClean="0"/>
              <a:t>= 0.97, cost of electricity 0.75 Birr/ kW-hr</a:t>
            </a:r>
            <a:endParaRPr lang="en-GB" dirty="0" smtClean="0"/>
          </a:p>
          <a:p>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B7AE06-CC62-48E6-B6A7-64D018946A66}" type="slidenum">
              <a:rPr lang="en-MY" smtClean="0"/>
              <a:pPr/>
              <a:t>33</a:t>
            </a:fld>
            <a:endParaRPr lang="en-MY"/>
          </a:p>
        </p:txBody>
      </p:sp>
      <p:sp>
        <p:nvSpPr>
          <p:cNvPr id="75783" name="Rectangle 7"/>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GB"/>
          </a:p>
        </p:txBody>
      </p:sp>
      <p:grpSp>
        <p:nvGrpSpPr>
          <p:cNvPr id="75777" name="Group 1"/>
          <p:cNvGrpSpPr>
            <a:grpSpLocks noChangeAspect="1"/>
          </p:cNvGrpSpPr>
          <p:nvPr/>
        </p:nvGrpSpPr>
        <p:grpSpPr bwMode="auto">
          <a:xfrm>
            <a:off x="1214414" y="607199"/>
            <a:ext cx="6858048" cy="5572164"/>
            <a:chOff x="3099" y="4451"/>
            <a:chExt cx="5600" cy="4571"/>
          </a:xfrm>
          <a:solidFill>
            <a:schemeClr val="accent1">
              <a:lumMod val="60000"/>
              <a:lumOff val="40000"/>
            </a:schemeClr>
          </a:solidFill>
        </p:grpSpPr>
        <p:sp>
          <p:nvSpPr>
            <p:cNvPr id="75782" name="AutoShape 6"/>
            <p:cNvSpPr>
              <a:spLocks noChangeAspect="1" noChangeArrowheads="1" noTextEdit="1"/>
            </p:cNvSpPr>
            <p:nvPr/>
          </p:nvSpPr>
          <p:spPr bwMode="auto">
            <a:xfrm>
              <a:off x="3099" y="4451"/>
              <a:ext cx="5600" cy="4571"/>
            </a:xfrm>
            <a:prstGeom prst="rect">
              <a:avLst/>
            </a:prstGeom>
            <a:grpFill/>
          </p:spPr>
          <p:txBody>
            <a:bodyPr vert="horz" wrap="square" lIns="91440" tIns="45720" rIns="91440" bIns="45720" numCol="1" anchor="t" anchorCtr="0" compatLnSpc="1">
              <a:prstTxWarp prst="textNoShape">
                <a:avLst/>
              </a:prstTxWarp>
            </a:bodyPr>
            <a:lstStyle/>
            <a:p>
              <a:endParaRPr lang="en-GB"/>
            </a:p>
          </p:txBody>
        </p:sp>
        <p:pic>
          <p:nvPicPr>
            <p:cNvPr id="75781" name="Picture 5"/>
            <p:cNvPicPr>
              <a:picLocks noChangeAspect="1" noChangeArrowheads="1"/>
            </p:cNvPicPr>
            <p:nvPr/>
          </p:nvPicPr>
          <p:blipFill>
            <a:blip r:embed="rId2"/>
            <a:srcRect/>
            <a:stretch>
              <a:fillRect/>
            </a:stretch>
          </p:blipFill>
          <p:spPr bwMode="auto">
            <a:xfrm>
              <a:off x="4149" y="4666"/>
              <a:ext cx="3900" cy="3889"/>
            </a:xfrm>
            <a:prstGeom prst="rect">
              <a:avLst/>
            </a:prstGeom>
            <a:grpFill/>
          </p:spPr>
        </p:pic>
        <p:sp>
          <p:nvSpPr>
            <p:cNvPr id="75780" name="Line 4"/>
            <p:cNvSpPr>
              <a:spLocks noChangeShapeType="1"/>
            </p:cNvSpPr>
            <p:nvPr/>
          </p:nvSpPr>
          <p:spPr bwMode="auto">
            <a:xfrm>
              <a:off x="6722" y="5693"/>
              <a:ext cx="1" cy="2314"/>
            </a:xfrm>
            <a:prstGeom prst="line">
              <a:avLst/>
            </a:prstGeom>
            <a:grpFill/>
            <a:ln w="19050">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GB"/>
            </a:p>
          </p:txBody>
        </p:sp>
        <p:sp>
          <p:nvSpPr>
            <p:cNvPr id="75779" name="Line 3"/>
            <p:cNvSpPr>
              <a:spLocks noChangeShapeType="1"/>
            </p:cNvSpPr>
            <p:nvPr/>
          </p:nvSpPr>
          <p:spPr bwMode="auto">
            <a:xfrm flipH="1">
              <a:off x="4659" y="5680"/>
              <a:ext cx="2065" cy="1"/>
            </a:xfrm>
            <a:prstGeom prst="line">
              <a:avLst/>
            </a:prstGeom>
            <a:grpFill/>
            <a:ln w="9525">
              <a:solidFill>
                <a:srgbClr val="000000"/>
              </a:solidFill>
              <a:prstDash val="dash"/>
              <a:round/>
              <a:headEnd/>
              <a:tailEnd/>
            </a:ln>
          </p:spPr>
          <p:txBody>
            <a:bodyPr vert="horz" wrap="square" lIns="91440" tIns="45720" rIns="91440" bIns="45720" numCol="1" anchor="t" anchorCtr="0" compatLnSpc="1">
              <a:prstTxWarp prst="textNoShape">
                <a:avLst/>
              </a:prstTxWarp>
            </a:bodyPr>
            <a:lstStyle/>
            <a:p>
              <a:endParaRPr lang="en-GB"/>
            </a:p>
          </p:txBody>
        </p:sp>
        <p:sp>
          <p:nvSpPr>
            <p:cNvPr id="75778" name="Text Box 2"/>
            <p:cNvSpPr txBox="1">
              <a:spLocks noChangeArrowheads="1"/>
            </p:cNvSpPr>
            <p:nvPr/>
          </p:nvSpPr>
          <p:spPr bwMode="auto">
            <a:xfrm>
              <a:off x="3599" y="8570"/>
              <a:ext cx="5100" cy="452"/>
            </a:xfrm>
            <a:prstGeom prst="rect">
              <a:avLst/>
            </a:prstGeom>
            <a:grp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b="1"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Figure 3.9 Pump and system characteristic curves</a:t>
              </a:r>
              <a:endParaRPr kumimoji="0" lang="en-US" b="0" i="0" u="none" strike="noStrike" cap="none" normalizeH="0" baseline="0" dirty="0" smtClean="0">
                <a:ln>
                  <a:noFill/>
                </a:ln>
                <a:solidFill>
                  <a:srgbClr val="FF0000"/>
                </a:solidFill>
                <a:effectLst/>
                <a:latin typeface="Arial" pitchFamily="34" charset="0"/>
                <a:cs typeface="Arial" pitchFamily="34" charset="0"/>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a:solidFill>
                  <a:srgbClr val="00B050"/>
                </a:solidFill>
              </a:rPr>
              <a:t>3.1 </a:t>
            </a:r>
            <a:r>
              <a:rPr lang="en-US" sz="3600" b="1" dirty="0" smtClean="0">
                <a:solidFill>
                  <a:srgbClr val="00B050"/>
                </a:solidFill>
              </a:rPr>
              <a:t>Energy Transfer</a:t>
            </a:r>
            <a:r>
              <a:rPr lang="en-MY" dirty="0"/>
              <a:t/>
            </a:r>
            <a:br>
              <a:rPr lang="en-MY" dirty="0"/>
            </a:br>
            <a:endParaRPr lang="en-MY" dirty="0"/>
          </a:p>
        </p:txBody>
      </p:sp>
      <p:sp>
        <p:nvSpPr>
          <p:cNvPr id="9" name="Slide Number Placeholder 8"/>
          <p:cNvSpPr>
            <a:spLocks noGrp="1"/>
          </p:cNvSpPr>
          <p:nvPr>
            <p:ph type="sldNum" sz="quarter" idx="12"/>
          </p:nvPr>
        </p:nvSpPr>
        <p:spPr/>
        <p:txBody>
          <a:bodyPr/>
          <a:lstStyle/>
          <a:p>
            <a:fld id="{D9B7AE06-CC62-48E6-B6A7-64D018946A66}" type="slidenum">
              <a:rPr lang="en-MY" smtClean="0"/>
              <a:pPr/>
              <a:t>4</a:t>
            </a:fld>
            <a:endParaRPr lang="en-MY"/>
          </a:p>
        </p:txBody>
      </p:sp>
      <p:sp>
        <p:nvSpPr>
          <p:cNvPr id="2053"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pSp>
        <p:nvGrpSpPr>
          <p:cNvPr id="2049" name="Group 1"/>
          <p:cNvGrpSpPr>
            <a:grpSpLocks noChangeAspect="1"/>
          </p:cNvGrpSpPr>
          <p:nvPr/>
        </p:nvGrpSpPr>
        <p:grpSpPr bwMode="auto">
          <a:xfrm>
            <a:off x="790982" y="1142984"/>
            <a:ext cx="7210042" cy="4071965"/>
            <a:chOff x="1999" y="9918"/>
            <a:chExt cx="8300" cy="3864"/>
          </a:xfrm>
        </p:grpSpPr>
        <p:sp>
          <p:nvSpPr>
            <p:cNvPr id="2052" name="AutoShape 4"/>
            <p:cNvSpPr>
              <a:spLocks noChangeAspect="1" noChangeArrowheads="1" noTextEdit="1"/>
            </p:cNvSpPr>
            <p:nvPr/>
          </p:nvSpPr>
          <p:spPr bwMode="auto">
            <a:xfrm>
              <a:off x="1999" y="9918"/>
              <a:ext cx="8300" cy="3864"/>
            </a:xfrm>
            <a:prstGeom prst="rect">
              <a:avLst/>
            </a:prstGeom>
            <a:noFill/>
          </p:spPr>
          <p:txBody>
            <a:bodyPr vert="horz" wrap="square" lIns="91440" tIns="45720" rIns="91440" bIns="45720" numCol="1" anchor="t" anchorCtr="0" compatLnSpc="1">
              <a:prstTxWarp prst="textNoShape">
                <a:avLst/>
              </a:prstTxWarp>
            </a:bodyPr>
            <a:lstStyle/>
            <a:p>
              <a:endParaRPr lang="en-MY"/>
            </a:p>
          </p:txBody>
        </p:sp>
        <p:pic>
          <p:nvPicPr>
            <p:cNvPr id="2051" name="Picture 3"/>
            <p:cNvPicPr>
              <a:picLocks noChangeAspect="1" noChangeArrowheads="1"/>
            </p:cNvPicPr>
            <p:nvPr/>
          </p:nvPicPr>
          <p:blipFill>
            <a:blip r:embed="rId3"/>
            <a:srcRect/>
            <a:stretch>
              <a:fillRect/>
            </a:stretch>
          </p:blipFill>
          <p:spPr bwMode="auto">
            <a:xfrm>
              <a:off x="2117" y="9918"/>
              <a:ext cx="8100" cy="3327"/>
            </a:xfrm>
            <a:prstGeom prst="rect">
              <a:avLst/>
            </a:prstGeom>
            <a:noFill/>
          </p:spPr>
        </p:pic>
        <p:sp>
          <p:nvSpPr>
            <p:cNvPr id="2050" name="Text Box 2"/>
            <p:cNvSpPr txBox="1">
              <a:spLocks noChangeArrowheads="1"/>
            </p:cNvSpPr>
            <p:nvPr/>
          </p:nvSpPr>
          <p:spPr bwMode="auto">
            <a:xfrm>
              <a:off x="2799" y="13380"/>
              <a:ext cx="6400" cy="402"/>
            </a:xfrm>
            <a:prstGeom prst="rect">
              <a:avLst/>
            </a:prstGeom>
            <a:solidFill>
              <a:srgbClr val="FFC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Figure 3.1 Energy transfer from a fluid machine to a flow medium</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grpSp>
      <p:sp>
        <p:nvSpPr>
          <p:cNvPr id="10" name="Rectangle 9"/>
          <p:cNvSpPr/>
          <p:nvPr/>
        </p:nvSpPr>
        <p:spPr>
          <a:xfrm>
            <a:off x="571472" y="5857892"/>
            <a:ext cx="3857652" cy="642942"/>
          </a:xfrm>
          <a:prstGeom prst="rect">
            <a:avLst/>
          </a:prstGeom>
          <a:solidFill>
            <a:schemeClr val="accent2">
              <a:lumMod val="40000"/>
              <a:lumOff val="60000"/>
            </a:schemeClr>
          </a:solidFill>
        </p:spPr>
        <p:txBody>
          <a:bodyPr wrap="square">
            <a:spAutoFit/>
          </a:bodyPr>
          <a:lstStyle/>
          <a:p>
            <a:r>
              <a:rPr lang="en-US" dirty="0" smtClean="0">
                <a:solidFill>
                  <a:srgbClr val="FF0000"/>
                </a:solidFill>
              </a:rPr>
              <a:t>The source of energy may be</a:t>
            </a:r>
            <a:r>
              <a:rPr lang="en-US" dirty="0" smtClean="0"/>
              <a:t>:- electricity, compressed air, steam, or fuel.</a:t>
            </a:r>
            <a:endParaRPr lang="en-MY" dirty="0"/>
          </a:p>
        </p:txBody>
      </p:sp>
      <p:sp>
        <p:nvSpPr>
          <p:cNvPr id="11" name="Bent Arrow 10"/>
          <p:cNvSpPr/>
          <p:nvPr/>
        </p:nvSpPr>
        <p:spPr>
          <a:xfrm>
            <a:off x="928662" y="3143248"/>
            <a:ext cx="357190" cy="2714644"/>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solidFill>
                <a:schemeClr val="tx1"/>
              </a:solidFill>
            </a:endParaRPr>
          </a:p>
        </p:txBody>
      </p:sp>
      <p:sp>
        <p:nvSpPr>
          <p:cNvPr id="12" name="Rectangle 11"/>
          <p:cNvSpPr/>
          <p:nvPr/>
        </p:nvSpPr>
        <p:spPr>
          <a:xfrm>
            <a:off x="4929190" y="5657671"/>
            <a:ext cx="4071966" cy="923330"/>
          </a:xfrm>
          <a:prstGeom prst="rect">
            <a:avLst/>
          </a:prstGeom>
          <a:solidFill>
            <a:schemeClr val="accent5">
              <a:lumMod val="20000"/>
              <a:lumOff val="80000"/>
            </a:schemeClr>
          </a:solidFill>
        </p:spPr>
        <p:txBody>
          <a:bodyPr wrap="square">
            <a:spAutoFit/>
          </a:bodyPr>
          <a:lstStyle/>
          <a:p>
            <a:pPr algn="just">
              <a:buFont typeface="Wingdings" pitchFamily="2" charset="2"/>
              <a:buChar char="v"/>
            </a:pPr>
            <a:r>
              <a:rPr lang="en-US" dirty="0" smtClean="0"/>
              <a:t>The energy from these sources is converted </a:t>
            </a:r>
            <a:r>
              <a:rPr lang="en-US" dirty="0" smtClean="0">
                <a:solidFill>
                  <a:srgbClr val="FF0000"/>
                </a:solidFill>
              </a:rPr>
              <a:t>to mechanical energy </a:t>
            </a:r>
            <a:r>
              <a:rPr lang="en-US" dirty="0" smtClean="0"/>
              <a:t>using motors, gas or steam turbines or diesel engines </a:t>
            </a:r>
            <a:endParaRPr lang="en-MY" dirty="0"/>
          </a:p>
        </p:txBody>
      </p:sp>
      <p:sp>
        <p:nvSpPr>
          <p:cNvPr id="13" name="Rectangle 12"/>
          <p:cNvSpPr/>
          <p:nvPr/>
        </p:nvSpPr>
        <p:spPr>
          <a:xfrm>
            <a:off x="4857752" y="642918"/>
            <a:ext cx="3929090" cy="369332"/>
          </a:xfrm>
          <a:prstGeom prst="rect">
            <a:avLst/>
          </a:prstGeom>
          <a:solidFill>
            <a:srgbClr val="92D050"/>
          </a:solidFill>
        </p:spPr>
        <p:txBody>
          <a:bodyPr wrap="square">
            <a:spAutoFit/>
          </a:bodyPr>
          <a:lstStyle/>
          <a:p>
            <a:pPr algn="just">
              <a:buFont typeface="Wingdings" pitchFamily="2" charset="2"/>
              <a:buChar char="v"/>
            </a:pPr>
            <a:r>
              <a:rPr lang="en-US" dirty="0" smtClean="0">
                <a:latin typeface="Times New Roman" pitchFamily="18" charset="0"/>
                <a:cs typeface="Times New Roman" pitchFamily="18" charset="0"/>
              </a:rPr>
              <a:t> Total loss= losses outside +  inside   </a:t>
            </a:r>
          </a:p>
        </p:txBody>
      </p:sp>
      <p:sp>
        <p:nvSpPr>
          <p:cNvPr id="14" name="Rectangle 13"/>
          <p:cNvSpPr/>
          <p:nvPr/>
        </p:nvSpPr>
        <p:spPr>
          <a:xfrm>
            <a:off x="6715140" y="3786190"/>
            <a:ext cx="2286016" cy="369332"/>
          </a:xfrm>
          <a:prstGeom prst="rect">
            <a:avLst/>
          </a:prstGeom>
          <a:solidFill>
            <a:srgbClr val="92D050"/>
          </a:solidFill>
        </p:spPr>
        <p:txBody>
          <a:bodyPr wrap="square">
            <a:spAutoFit/>
          </a:bodyPr>
          <a:lstStyle/>
          <a:p>
            <a:pPr algn="just">
              <a:buFont typeface="Wingdings" pitchFamily="2" charset="2"/>
              <a:buChar char="v"/>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Prime Mover/Drive</a:t>
            </a:r>
            <a:endParaRPr lang="en-US" dirty="0" smtClean="0">
              <a:latin typeface="Times New Roman" pitchFamily="18" charset="0"/>
              <a:cs typeface="Times New Roman" pitchFamily="18" charset="0"/>
            </a:endParaRPr>
          </a:p>
        </p:txBody>
      </p:sp>
      <p:cxnSp>
        <p:nvCxnSpPr>
          <p:cNvPr id="16" name="Straight Arrow Connector 15"/>
          <p:cNvCxnSpPr/>
          <p:nvPr/>
        </p:nvCxnSpPr>
        <p:spPr>
          <a:xfrm rot="5400000" flipH="1" flipV="1">
            <a:off x="7358082" y="4929198"/>
            <a:ext cx="142876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ctr" rtl="0">
              <a:spcBef>
                <a:spcPct val="0"/>
              </a:spcBef>
            </a:pPr>
            <a:r>
              <a:rPr lang="en-US" sz="3100" b="1" dirty="0" smtClean="0">
                <a:solidFill>
                  <a:srgbClr val="00B050"/>
                </a:solidFill>
              </a:rPr>
              <a:t>3.2 Determination Of Specific Work </a:t>
            </a:r>
            <a:br>
              <a:rPr lang="en-US" sz="3100" b="1" dirty="0" smtClean="0">
                <a:solidFill>
                  <a:srgbClr val="00B050"/>
                </a:solidFill>
              </a:rPr>
            </a:br>
            <a:r>
              <a:rPr lang="en-US" sz="3100" b="1" dirty="0" smtClean="0">
                <a:solidFill>
                  <a:srgbClr val="00B050"/>
                </a:solidFill>
              </a:rPr>
              <a:t>Of Fluid Machines</a:t>
            </a:r>
            <a:r>
              <a:rPr lang="en-MY" dirty="0"/>
              <a:t/>
            </a:r>
            <a:br>
              <a:rPr lang="en-MY" dirty="0"/>
            </a:br>
            <a:endParaRPr lang="en-MY" dirty="0"/>
          </a:p>
        </p:txBody>
      </p:sp>
      <p:sp>
        <p:nvSpPr>
          <p:cNvPr id="6" name="Slide Number Placeholder 5"/>
          <p:cNvSpPr>
            <a:spLocks noGrp="1"/>
          </p:cNvSpPr>
          <p:nvPr>
            <p:ph type="sldNum" sz="quarter" idx="12"/>
          </p:nvPr>
        </p:nvSpPr>
        <p:spPr/>
        <p:txBody>
          <a:bodyPr/>
          <a:lstStyle/>
          <a:p>
            <a:fld id="{D9B7AE06-CC62-48E6-B6A7-64D018946A66}" type="slidenum">
              <a:rPr lang="en-MY" smtClean="0"/>
              <a:pPr/>
              <a:t>5</a:t>
            </a:fld>
            <a:endParaRPr lang="en-MY"/>
          </a:p>
        </p:txBody>
      </p:sp>
      <p:sp>
        <p:nvSpPr>
          <p:cNvPr id="3" name="Content Placeholder 2"/>
          <p:cNvSpPr>
            <a:spLocks noGrp="1"/>
          </p:cNvSpPr>
          <p:nvPr>
            <p:ph sz="quarter" idx="1"/>
          </p:nvPr>
        </p:nvSpPr>
        <p:spPr/>
        <p:txBody>
          <a:bodyPr>
            <a:normAutofit/>
          </a:bodyPr>
          <a:lstStyle/>
          <a:p>
            <a:pPr>
              <a:buFont typeface="Wingdings" pitchFamily="2" charset="2"/>
              <a:buChar char="Ø"/>
            </a:pPr>
            <a:r>
              <a:rPr lang="en-US" sz="2800" dirty="0" smtClean="0">
                <a:solidFill>
                  <a:srgbClr val="C00000"/>
                </a:solidFill>
              </a:rPr>
              <a:t>Specific </a:t>
            </a:r>
            <a:r>
              <a:rPr lang="en-US" sz="2800" dirty="0">
                <a:solidFill>
                  <a:srgbClr val="C00000"/>
                </a:solidFill>
              </a:rPr>
              <a:t>work </a:t>
            </a:r>
            <a:r>
              <a:rPr lang="en-US" sz="2800" dirty="0" smtClean="0">
                <a:solidFill>
                  <a:srgbClr val="C00000"/>
                </a:solidFill>
              </a:rPr>
              <a:t>done, Y.</a:t>
            </a:r>
            <a:r>
              <a:rPr lang="en-US" sz="2800" dirty="0" smtClean="0"/>
              <a:t>   </a:t>
            </a:r>
          </a:p>
          <a:p>
            <a:pPr>
              <a:buNone/>
            </a:pPr>
            <a:r>
              <a:rPr lang="en-US" sz="2800" dirty="0"/>
              <a:t> </a:t>
            </a:r>
            <a:r>
              <a:rPr lang="en-US" sz="2800" dirty="0" smtClean="0"/>
              <a:t>The </a:t>
            </a:r>
            <a:r>
              <a:rPr lang="en-US" sz="2800" dirty="0"/>
              <a:t>unit of the specific work is J/kg or m</a:t>
            </a:r>
            <a:r>
              <a:rPr lang="en-US" sz="2800" baseline="30000" dirty="0"/>
              <a:t>2</a:t>
            </a:r>
            <a:r>
              <a:rPr lang="en-US" sz="2800" dirty="0"/>
              <a:t>/s</a:t>
            </a:r>
            <a:r>
              <a:rPr lang="en-US" sz="2800" baseline="30000" dirty="0"/>
              <a:t>2</a:t>
            </a:r>
            <a:r>
              <a:rPr lang="en-US" sz="2800" dirty="0"/>
              <a:t>.</a:t>
            </a:r>
            <a:endParaRPr lang="en-MY" sz="2800" dirty="0"/>
          </a:p>
          <a:p>
            <a:pPr>
              <a:buNone/>
            </a:pPr>
            <a:r>
              <a:rPr lang="en-US" dirty="0"/>
              <a:t> </a:t>
            </a:r>
            <a:endParaRPr lang="en-MY" dirty="0"/>
          </a:p>
          <a:p>
            <a:pPr>
              <a:buFont typeface="Wingdings" pitchFamily="2" charset="2"/>
              <a:buChar char="Ø"/>
            </a:pPr>
            <a:r>
              <a:rPr lang="en-US" i="1" dirty="0" smtClean="0">
                <a:solidFill>
                  <a:srgbClr val="C00000"/>
                </a:solidFill>
              </a:rPr>
              <a:t>Head, H</a:t>
            </a:r>
            <a:r>
              <a:rPr lang="en-US" dirty="0" smtClean="0">
                <a:solidFill>
                  <a:srgbClr val="C00000"/>
                </a:solidFill>
              </a:rPr>
              <a:t>. </a:t>
            </a:r>
          </a:p>
          <a:p>
            <a:pPr>
              <a:buNone/>
            </a:pPr>
            <a:r>
              <a:rPr lang="en-US" dirty="0"/>
              <a:t> </a:t>
            </a:r>
            <a:r>
              <a:rPr lang="en-US" dirty="0" smtClean="0"/>
              <a:t>   </a:t>
            </a:r>
            <a:r>
              <a:rPr lang="en-US" sz="2800" dirty="0" smtClean="0"/>
              <a:t>The </a:t>
            </a:r>
            <a:r>
              <a:rPr lang="en-US" sz="2800" dirty="0"/>
              <a:t>unit of head is meter [m].</a:t>
            </a:r>
            <a:endParaRPr lang="en-MY" sz="2800" dirty="0"/>
          </a:p>
          <a:p>
            <a:pPr>
              <a:buNone/>
            </a:pPr>
            <a:r>
              <a:rPr lang="en-US" dirty="0"/>
              <a:t>				 						</a:t>
            </a:r>
            <a:endParaRPr lang="en-MY" dirty="0"/>
          </a:p>
        </p:txBody>
      </p:sp>
      <p:sp>
        <p:nvSpPr>
          <p:cNvPr id="17410"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17409" name="Object 1"/>
          <p:cNvGraphicFramePr>
            <a:graphicFrameLocks noChangeAspect="1"/>
          </p:cNvGraphicFramePr>
          <p:nvPr/>
        </p:nvGraphicFramePr>
        <p:xfrm>
          <a:off x="3786182" y="4357694"/>
          <a:ext cx="928694" cy="833929"/>
        </p:xfrm>
        <a:graphic>
          <a:graphicData uri="http://schemas.openxmlformats.org/presentationml/2006/ole">
            <p:oleObj spid="_x0000_s17409" name="Equation" r:id="rId4" imgW="469900" imgH="419100" progId="Equation.3">
              <p:embed/>
            </p:oleObj>
          </a:graphicData>
        </a:graphic>
      </p:graphicFrame>
      <p:graphicFrame>
        <p:nvGraphicFramePr>
          <p:cNvPr id="4" name="Object 2"/>
          <p:cNvGraphicFramePr>
            <a:graphicFrameLocks noChangeAspect="1"/>
          </p:cNvGraphicFramePr>
          <p:nvPr/>
        </p:nvGraphicFramePr>
        <p:xfrm>
          <a:off x="3584575" y="2525713"/>
          <a:ext cx="903288" cy="782637"/>
        </p:xfrm>
        <a:graphic>
          <a:graphicData uri="http://schemas.openxmlformats.org/presentationml/2006/ole">
            <p:oleObj spid="_x0000_s17410" name="Equation" r:id="rId5" imgW="457200" imgH="393480" progId="Equation.3">
              <p:embed/>
            </p:oleObj>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D9B7AE06-CC62-48E6-B6A7-64D018946A66}" type="slidenum">
              <a:rPr lang="en-MY" smtClean="0"/>
              <a:pPr/>
              <a:t>6</a:t>
            </a:fld>
            <a:endParaRPr lang="en-MY"/>
          </a:p>
        </p:txBody>
      </p:sp>
      <p:sp>
        <p:nvSpPr>
          <p:cNvPr id="3" name="Content Placeholder 2"/>
          <p:cNvSpPr>
            <a:spLocks noGrp="1"/>
          </p:cNvSpPr>
          <p:nvPr>
            <p:ph sz="quarter" idx="1"/>
          </p:nvPr>
        </p:nvSpPr>
        <p:spPr>
          <a:xfrm>
            <a:off x="457200" y="1071546"/>
            <a:ext cx="8229600" cy="5054617"/>
          </a:xfrm>
        </p:spPr>
        <p:txBody>
          <a:bodyPr>
            <a:normAutofit/>
          </a:bodyPr>
          <a:lstStyle/>
          <a:p>
            <a:pPr>
              <a:buFont typeface="Wingdings" pitchFamily="2" charset="2"/>
              <a:buChar char="Ø"/>
            </a:pPr>
            <a:r>
              <a:rPr lang="en-US" sz="2800" dirty="0" smtClean="0">
                <a:solidFill>
                  <a:srgbClr val="C00000"/>
                </a:solidFill>
              </a:rPr>
              <a:t>Total pressure, P</a:t>
            </a:r>
            <a:r>
              <a:rPr lang="en-US" sz="2800" baseline="-25000" dirty="0" smtClean="0">
                <a:solidFill>
                  <a:srgbClr val="C00000"/>
                </a:solidFill>
              </a:rPr>
              <a:t>t</a:t>
            </a:r>
            <a:r>
              <a:rPr lang="en-US" sz="2800" dirty="0" smtClean="0">
                <a:solidFill>
                  <a:srgbClr val="C00000"/>
                </a:solidFill>
              </a:rPr>
              <a:t>.</a:t>
            </a:r>
            <a:endParaRPr lang="en-MY" sz="2800" dirty="0">
              <a:solidFill>
                <a:srgbClr val="C00000"/>
              </a:solidFill>
            </a:endParaRPr>
          </a:p>
        </p:txBody>
      </p:sp>
      <p:sp>
        <p:nvSpPr>
          <p:cNvPr id="19458"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19457" name="Object 1"/>
          <p:cNvGraphicFramePr>
            <a:graphicFrameLocks noChangeAspect="1"/>
          </p:cNvGraphicFramePr>
          <p:nvPr/>
        </p:nvGraphicFramePr>
        <p:xfrm>
          <a:off x="3428992" y="1857364"/>
          <a:ext cx="1258884" cy="566498"/>
        </p:xfrm>
        <a:graphic>
          <a:graphicData uri="http://schemas.openxmlformats.org/presentationml/2006/ole">
            <p:oleObj spid="_x0000_s19457" name="Equation" r:id="rId4" imgW="507960" imgH="228600" progId="Equation.3">
              <p:embed/>
            </p:oleObj>
          </a:graphicData>
        </a:graphic>
      </p:graphicFrame>
      <p:sp>
        <p:nvSpPr>
          <p:cNvPr id="6" name="Rectangle 5"/>
          <p:cNvSpPr/>
          <p:nvPr/>
        </p:nvSpPr>
        <p:spPr>
          <a:xfrm>
            <a:off x="785786" y="2967335"/>
            <a:ext cx="7429552" cy="954107"/>
          </a:xfrm>
          <a:prstGeom prst="rect">
            <a:avLst/>
          </a:prstGeom>
        </p:spPr>
        <p:txBody>
          <a:bodyPr wrap="square">
            <a:spAutoFit/>
          </a:bodyPr>
          <a:lstStyle/>
          <a:p>
            <a:pPr algn="just">
              <a:buFont typeface="Wingdings" pitchFamily="2" charset="2"/>
              <a:buChar char="v"/>
            </a:pPr>
            <a:r>
              <a:rPr lang="en-US" dirty="0" smtClean="0"/>
              <a:t> </a:t>
            </a:r>
            <a:r>
              <a:rPr lang="en-US" sz="2800" dirty="0" smtClean="0">
                <a:solidFill>
                  <a:srgbClr val="00B050"/>
                </a:solidFill>
                <a:latin typeface="Times New Roman" pitchFamily="18" charset="0"/>
                <a:cs typeface="Times New Roman" pitchFamily="18" charset="0"/>
              </a:rPr>
              <a:t>Total </a:t>
            </a:r>
            <a:r>
              <a:rPr lang="en-US" sz="2800" dirty="0">
                <a:solidFill>
                  <a:srgbClr val="00B050"/>
                </a:solidFill>
                <a:latin typeface="Times New Roman" pitchFamily="18" charset="0"/>
                <a:cs typeface="Times New Roman" pitchFamily="18" charset="0"/>
              </a:rPr>
              <a:t>pressure</a:t>
            </a:r>
            <a:r>
              <a:rPr lang="en-US" sz="2800" dirty="0">
                <a:latin typeface="Times New Roman" pitchFamily="18" charset="0"/>
                <a:cs typeface="Times New Roman" pitchFamily="18" charset="0"/>
              </a:rPr>
              <a:t>, </a:t>
            </a:r>
            <a:r>
              <a:rPr lang="en-US" sz="2800" dirty="0">
                <a:solidFill>
                  <a:srgbClr val="00B050"/>
                </a:solidFill>
                <a:latin typeface="Times New Roman" pitchFamily="18" charset="0"/>
                <a:cs typeface="Times New Roman" pitchFamily="18" charset="0"/>
              </a:rPr>
              <a:t>specific work </a:t>
            </a:r>
            <a:r>
              <a:rPr lang="en-US" sz="2800" dirty="0">
                <a:latin typeface="Times New Roman" pitchFamily="18" charset="0"/>
                <a:cs typeface="Times New Roman" pitchFamily="18" charset="0"/>
              </a:rPr>
              <a:t>and </a:t>
            </a:r>
            <a:r>
              <a:rPr lang="en-US" sz="2800" dirty="0">
                <a:solidFill>
                  <a:srgbClr val="00B050"/>
                </a:solidFill>
                <a:latin typeface="Times New Roman" pitchFamily="18" charset="0"/>
                <a:cs typeface="Times New Roman" pitchFamily="18" charset="0"/>
              </a:rPr>
              <a:t>the total head </a:t>
            </a:r>
            <a:r>
              <a:rPr lang="en-US" sz="2800" dirty="0" smtClean="0">
                <a:latin typeface="Times New Roman" pitchFamily="18" charset="0"/>
                <a:cs typeface="Times New Roman" pitchFamily="18" charset="0"/>
              </a:rPr>
              <a:t>of </a:t>
            </a:r>
            <a:r>
              <a:rPr lang="en-US" sz="2800" dirty="0">
                <a:latin typeface="Times New Roman" pitchFamily="18" charset="0"/>
                <a:cs typeface="Times New Roman" pitchFamily="18" charset="0"/>
              </a:rPr>
              <a:t>a fluid machine are related by the </a:t>
            </a:r>
            <a:r>
              <a:rPr lang="en-US" sz="2800" dirty="0" smtClean="0">
                <a:latin typeface="Times New Roman" pitchFamily="18" charset="0"/>
                <a:cs typeface="Times New Roman" pitchFamily="18" charset="0"/>
              </a:rPr>
              <a:t>equations:-</a:t>
            </a:r>
            <a:endParaRPr lang="en-MY" sz="2800" dirty="0">
              <a:latin typeface="Times New Roman" pitchFamily="18" charset="0"/>
              <a:cs typeface="Times New Roman" pitchFamily="18" charset="0"/>
            </a:endParaRPr>
          </a:p>
        </p:txBody>
      </p:sp>
      <p:sp>
        <p:nvSpPr>
          <p:cNvPr id="19460"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19459" name="Object 3"/>
          <p:cNvGraphicFramePr>
            <a:graphicFrameLocks noChangeAspect="1"/>
          </p:cNvGraphicFramePr>
          <p:nvPr/>
        </p:nvGraphicFramePr>
        <p:xfrm>
          <a:off x="3500430" y="4643446"/>
          <a:ext cx="2166952" cy="500066"/>
        </p:xfrm>
        <a:graphic>
          <a:graphicData uri="http://schemas.openxmlformats.org/presentationml/2006/ole">
            <p:oleObj spid="_x0000_s19459" name="Equation" r:id="rId5" imgW="990600" imgH="228600" progId="Equation.3">
              <p:embed/>
            </p:oleObj>
          </a:graphicData>
        </a:graphic>
      </p:graphicFrame>
      <p:sp>
        <p:nvSpPr>
          <p:cNvPr id="2" name="Rectangle 4"/>
          <p:cNvSpPr>
            <a:spLocks noChangeArrowheads="1"/>
          </p:cNvSpPr>
          <p:nvPr/>
        </p:nvSpPr>
        <p:spPr bwMode="auto">
          <a:xfrm>
            <a:off x="1071538" y="5500702"/>
            <a:ext cx="7500990" cy="646331"/>
          </a:xfrm>
          <a:prstGeom prst="rect">
            <a:avLst/>
          </a:prstGeom>
          <a:solidFill>
            <a:srgbClr val="92D05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Ø"/>
              <a:tabLst/>
            </a:pPr>
            <a:r>
              <a:rPr kumimoji="0" lang="en-US"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Note that all the three terms represent the useful energy transferred from the fluid machine to the flow medium in different ways. </a:t>
            </a:r>
            <a:endParaRPr kumimoji="0" lang="en-US"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46"/>
          </a:xfrm>
        </p:spPr>
        <p:txBody>
          <a:bodyPr>
            <a:normAutofit fontScale="90000"/>
          </a:bodyPr>
          <a:lstStyle/>
          <a:p>
            <a:r>
              <a:rPr lang="en-US" sz="3100" b="1" dirty="0">
                <a:solidFill>
                  <a:srgbClr val="C00000"/>
                </a:solidFill>
              </a:rPr>
              <a:t>The Bernoulli Equation</a:t>
            </a:r>
            <a:r>
              <a:rPr lang="en-MY" b="1" dirty="0"/>
              <a:t/>
            </a:r>
            <a:br>
              <a:rPr lang="en-MY" b="1" dirty="0"/>
            </a:br>
            <a:endParaRPr lang="en-MY" dirty="0"/>
          </a:p>
        </p:txBody>
      </p:sp>
      <p:sp>
        <p:nvSpPr>
          <p:cNvPr id="8" name="Slide Number Placeholder 7"/>
          <p:cNvSpPr>
            <a:spLocks noGrp="1"/>
          </p:cNvSpPr>
          <p:nvPr>
            <p:ph type="sldNum" sz="quarter" idx="12"/>
          </p:nvPr>
        </p:nvSpPr>
        <p:spPr/>
        <p:txBody>
          <a:bodyPr/>
          <a:lstStyle/>
          <a:p>
            <a:fld id="{D9B7AE06-CC62-48E6-B6A7-64D018946A66}" type="slidenum">
              <a:rPr lang="en-MY" smtClean="0"/>
              <a:pPr/>
              <a:t>7</a:t>
            </a:fld>
            <a:endParaRPr lang="en-MY"/>
          </a:p>
        </p:txBody>
      </p:sp>
      <p:sp>
        <p:nvSpPr>
          <p:cNvPr id="3" name="Content Placeholder 2"/>
          <p:cNvSpPr>
            <a:spLocks noGrp="1"/>
          </p:cNvSpPr>
          <p:nvPr>
            <p:ph sz="quarter" idx="1"/>
          </p:nvPr>
        </p:nvSpPr>
        <p:spPr>
          <a:xfrm>
            <a:off x="285720" y="1714488"/>
            <a:ext cx="5072098" cy="2643206"/>
          </a:xfrm>
          <a:solidFill>
            <a:srgbClr val="92D050"/>
          </a:solidFill>
        </p:spPr>
        <p:txBody>
          <a:bodyPr>
            <a:normAutofit fontScale="92500" lnSpcReduction="10000"/>
          </a:bodyPr>
          <a:lstStyle/>
          <a:p>
            <a:pPr>
              <a:buNone/>
            </a:pPr>
            <a:r>
              <a:rPr lang="en-US" dirty="0" smtClean="0"/>
              <a:t>         Y</a:t>
            </a:r>
            <a:r>
              <a:rPr lang="en-US" dirty="0"/>
              <a:t>= Specific work of fluid machine 	</a:t>
            </a:r>
          </a:p>
          <a:p>
            <a:pPr>
              <a:buNone/>
            </a:pPr>
            <a:r>
              <a:rPr lang="en-US" i="1" dirty="0" smtClean="0"/>
              <a:t>         P</a:t>
            </a:r>
            <a:r>
              <a:rPr lang="en-US" i="1" dirty="0"/>
              <a:t>=</a:t>
            </a:r>
            <a:r>
              <a:rPr lang="en-US" dirty="0"/>
              <a:t> Static pressure of the flow medium</a:t>
            </a:r>
            <a:endParaRPr lang="en-MY" dirty="0"/>
          </a:p>
          <a:p>
            <a:pPr>
              <a:buNone/>
            </a:pPr>
            <a:r>
              <a:rPr lang="en-US" dirty="0"/>
              <a:t>	</a:t>
            </a:r>
            <a:r>
              <a:rPr lang="en-US" dirty="0" smtClean="0"/>
              <a:t>   </a:t>
            </a:r>
            <a:r>
              <a:rPr lang="en-US" i="1" dirty="0" smtClean="0"/>
              <a:t>c</a:t>
            </a:r>
            <a:r>
              <a:rPr lang="en-US" i="1" dirty="0"/>
              <a:t>=</a:t>
            </a:r>
            <a:r>
              <a:rPr lang="en-US" dirty="0"/>
              <a:t> mean velocity of the flow medium</a:t>
            </a:r>
            <a:endParaRPr lang="en-MY" dirty="0"/>
          </a:p>
          <a:p>
            <a:pPr>
              <a:buNone/>
            </a:pPr>
            <a:r>
              <a:rPr lang="en-US" dirty="0"/>
              <a:t>	</a:t>
            </a:r>
            <a:r>
              <a:rPr lang="en-US" dirty="0" smtClean="0"/>
              <a:t>    </a:t>
            </a:r>
            <a:r>
              <a:rPr lang="en-US" i="1" dirty="0" smtClean="0"/>
              <a:t>z=</a:t>
            </a:r>
            <a:r>
              <a:rPr lang="en-US" dirty="0" smtClean="0"/>
              <a:t> </a:t>
            </a:r>
            <a:r>
              <a:rPr lang="en-US" dirty="0"/>
              <a:t>height from datum level</a:t>
            </a:r>
            <a:endParaRPr lang="en-MY" dirty="0"/>
          </a:p>
          <a:p>
            <a:pPr>
              <a:buNone/>
            </a:pPr>
            <a:r>
              <a:rPr lang="en-US" dirty="0"/>
              <a:t>	</a:t>
            </a:r>
            <a:r>
              <a:rPr lang="en-US" dirty="0" smtClean="0"/>
              <a:t>   </a:t>
            </a:r>
            <a:r>
              <a:rPr lang="en-US" i="1" dirty="0" smtClean="0">
                <a:sym typeface="Symbol"/>
              </a:rPr>
              <a:t></a:t>
            </a:r>
            <a:r>
              <a:rPr lang="en-US" i="1" dirty="0" smtClean="0"/>
              <a:t> </a:t>
            </a:r>
            <a:r>
              <a:rPr lang="en-US" i="1" dirty="0"/>
              <a:t>=</a:t>
            </a:r>
            <a:r>
              <a:rPr lang="en-US" dirty="0"/>
              <a:t> Density of the flow medium</a:t>
            </a:r>
            <a:endParaRPr lang="en-MY" dirty="0"/>
          </a:p>
          <a:p>
            <a:pPr>
              <a:buNone/>
            </a:pPr>
            <a:r>
              <a:rPr lang="en-US" dirty="0"/>
              <a:t>	</a:t>
            </a:r>
            <a:r>
              <a:rPr lang="en-US" dirty="0" smtClean="0"/>
              <a:t>   </a:t>
            </a:r>
            <a:r>
              <a:rPr lang="en-US" i="1" dirty="0" smtClean="0"/>
              <a:t>g</a:t>
            </a:r>
            <a:r>
              <a:rPr lang="en-US" i="1" dirty="0"/>
              <a:t>=</a:t>
            </a:r>
            <a:r>
              <a:rPr lang="en-US" dirty="0"/>
              <a:t> Gravitational acceleration</a:t>
            </a:r>
            <a:r>
              <a:rPr lang="en-US" i="1" dirty="0"/>
              <a:t> </a:t>
            </a:r>
            <a:endParaRPr lang="en-MY" dirty="0"/>
          </a:p>
          <a:p>
            <a:endParaRPr lang="en-MY" dirty="0"/>
          </a:p>
        </p:txBody>
      </p:sp>
      <p:sp>
        <p:nvSpPr>
          <p:cNvPr id="2048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20481" name="Object 1"/>
          <p:cNvGraphicFramePr>
            <a:graphicFrameLocks noChangeAspect="1"/>
          </p:cNvGraphicFramePr>
          <p:nvPr/>
        </p:nvGraphicFramePr>
        <p:xfrm>
          <a:off x="3286116" y="4500569"/>
          <a:ext cx="4429156" cy="1966941"/>
        </p:xfrm>
        <a:graphic>
          <a:graphicData uri="http://schemas.openxmlformats.org/presentationml/2006/ole">
            <p:oleObj spid="_x0000_s20481" r:id="rId4" imgW="6800850" imgH="3219450" progId="">
              <p:embed/>
            </p:oleObj>
          </a:graphicData>
        </a:graphic>
      </p:graphicFrame>
      <p:sp>
        <p:nvSpPr>
          <p:cNvPr id="2048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20483" name="Object 3"/>
          <p:cNvGraphicFramePr>
            <a:graphicFrameLocks noChangeAspect="1"/>
          </p:cNvGraphicFramePr>
          <p:nvPr/>
        </p:nvGraphicFramePr>
        <p:xfrm>
          <a:off x="1785918" y="857232"/>
          <a:ext cx="2286016" cy="685805"/>
        </p:xfrm>
        <a:graphic>
          <a:graphicData uri="http://schemas.openxmlformats.org/presentationml/2006/ole">
            <p:oleObj spid="_x0000_s20483" name="Equation" r:id="rId5" imgW="1524000" imgH="457200" progId="Equation.3">
              <p:embed/>
            </p:oleObj>
          </a:graphicData>
        </a:graphic>
      </p:graphicFrame>
      <p:cxnSp>
        <p:nvCxnSpPr>
          <p:cNvPr id="10" name="Straight Arrow Connector 9"/>
          <p:cNvCxnSpPr/>
          <p:nvPr/>
        </p:nvCxnSpPr>
        <p:spPr>
          <a:xfrm>
            <a:off x="571472" y="1214422"/>
            <a:ext cx="92869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485" name="Rectangle 5"/>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4" name="Object 4"/>
          <p:cNvGraphicFramePr>
            <a:graphicFrameLocks noChangeAspect="1"/>
          </p:cNvGraphicFramePr>
          <p:nvPr/>
        </p:nvGraphicFramePr>
        <p:xfrm>
          <a:off x="6357950" y="785794"/>
          <a:ext cx="2044704" cy="571501"/>
        </p:xfrm>
        <a:graphic>
          <a:graphicData uri="http://schemas.openxmlformats.org/presentationml/2006/ole">
            <p:oleObj spid="_x0000_s20484" name="Equation" r:id="rId6" imgW="1536700" imgH="431800" progId="Equation.3">
              <p:embed/>
            </p:oleObj>
          </a:graphicData>
        </a:graphic>
      </p:graphicFrame>
      <p:sp>
        <p:nvSpPr>
          <p:cNvPr id="12" name="Rectangle 11"/>
          <p:cNvSpPr/>
          <p:nvPr/>
        </p:nvSpPr>
        <p:spPr>
          <a:xfrm>
            <a:off x="5786446" y="2000240"/>
            <a:ext cx="1518173" cy="338554"/>
          </a:xfrm>
          <a:prstGeom prst="rect">
            <a:avLst/>
          </a:prstGeom>
          <a:solidFill>
            <a:srgbClr val="92D050"/>
          </a:solidFill>
        </p:spPr>
        <p:txBody>
          <a:bodyPr wrap="none">
            <a:spAutoFit/>
          </a:bodyPr>
          <a:lstStyle/>
          <a:p>
            <a:r>
              <a:rPr lang="en-US" sz="1600" dirty="0" smtClean="0"/>
              <a:t>Pressure Energy</a:t>
            </a:r>
            <a:endParaRPr lang="en-MY" sz="1600" dirty="0"/>
          </a:p>
        </p:txBody>
      </p:sp>
      <p:sp>
        <p:nvSpPr>
          <p:cNvPr id="20486" name="Rectangle 6"/>
          <p:cNvSpPr>
            <a:spLocks noChangeArrowheads="1"/>
          </p:cNvSpPr>
          <p:nvPr/>
        </p:nvSpPr>
        <p:spPr bwMode="auto">
          <a:xfrm>
            <a:off x="5786446" y="2786058"/>
            <a:ext cx="1785950" cy="338554"/>
          </a:xfrm>
          <a:prstGeom prst="rect">
            <a:avLst/>
          </a:prstGeom>
          <a:solidFill>
            <a:srgbClr val="92D050"/>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1600" b="0" i="0" u="none" strike="noStrike" cap="none" normalizeH="0" baseline="0" dirty="0" smtClean="0">
                <a:ln>
                  <a:noFill/>
                </a:ln>
                <a:solidFill>
                  <a:schemeClr val="tx1"/>
                </a:solidFill>
                <a:effectLst/>
                <a:latin typeface="+mj-lt"/>
                <a:ea typeface="Times New Roman" pitchFamily="18" charset="0"/>
                <a:cs typeface="Arial" pitchFamily="34" charset="0"/>
              </a:rPr>
              <a:t>Velocity Energy</a:t>
            </a:r>
            <a:endParaRPr kumimoji="0" lang="en-US" sz="1600" b="0" i="0" u="none" strike="noStrike" cap="none" normalizeH="0" baseline="0" dirty="0" smtClean="0">
              <a:ln>
                <a:noFill/>
              </a:ln>
              <a:solidFill>
                <a:schemeClr val="tx1"/>
              </a:solidFill>
              <a:effectLst/>
              <a:latin typeface="+mj-lt"/>
              <a:cs typeface="Arial" pitchFamily="34" charset="0"/>
            </a:endParaRPr>
          </a:p>
        </p:txBody>
      </p:sp>
      <p:sp>
        <p:nvSpPr>
          <p:cNvPr id="14" name="Rectangle 13"/>
          <p:cNvSpPr/>
          <p:nvPr/>
        </p:nvSpPr>
        <p:spPr>
          <a:xfrm>
            <a:off x="7591074" y="3357562"/>
            <a:ext cx="1552926" cy="338554"/>
          </a:xfrm>
          <a:prstGeom prst="rect">
            <a:avLst/>
          </a:prstGeom>
          <a:solidFill>
            <a:srgbClr val="92D050"/>
          </a:solidFill>
        </p:spPr>
        <p:txBody>
          <a:bodyPr wrap="none">
            <a:spAutoFit/>
          </a:bodyPr>
          <a:lstStyle/>
          <a:p>
            <a:r>
              <a:rPr lang="en-US" sz="1600" dirty="0" smtClean="0"/>
              <a:t>Geodetic Energy</a:t>
            </a:r>
            <a:endParaRPr lang="en-MY" sz="1600" dirty="0"/>
          </a:p>
        </p:txBody>
      </p:sp>
      <p:cxnSp>
        <p:nvCxnSpPr>
          <p:cNvPr id="16" name="Straight Arrow Connector 15"/>
          <p:cNvCxnSpPr/>
          <p:nvPr/>
        </p:nvCxnSpPr>
        <p:spPr>
          <a:xfrm rot="16200000" flipH="1">
            <a:off x="3857620" y="2500306"/>
            <a:ext cx="3357586" cy="7143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flipH="1" flipV="1">
            <a:off x="6679421" y="1607331"/>
            <a:ext cx="357190" cy="1428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Curved Up Arrow 18"/>
          <p:cNvSpPr/>
          <p:nvPr/>
        </p:nvSpPr>
        <p:spPr>
          <a:xfrm rot="16550348">
            <a:off x="6931832" y="1817441"/>
            <a:ext cx="1835989" cy="69069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solidFill>
                <a:schemeClr val="tx1"/>
              </a:solidFill>
            </a:endParaRPr>
          </a:p>
        </p:txBody>
      </p:sp>
      <p:cxnSp>
        <p:nvCxnSpPr>
          <p:cNvPr id="21" name="Straight Arrow Connector 20"/>
          <p:cNvCxnSpPr/>
          <p:nvPr/>
        </p:nvCxnSpPr>
        <p:spPr>
          <a:xfrm rot="16200000" flipV="1">
            <a:off x="7643834" y="2000240"/>
            <a:ext cx="1857388" cy="5715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57224" y="214290"/>
            <a:ext cx="7843838" cy="1357314"/>
          </a:xfrm>
        </p:spPr>
        <p:txBody>
          <a:bodyPr>
            <a:normAutofit fontScale="90000"/>
          </a:bodyPr>
          <a:lstStyle/>
          <a:p>
            <a:r>
              <a:rPr lang="en-US" sz="3100" b="1" dirty="0" smtClean="0"/>
              <a:t/>
            </a:r>
            <a:br>
              <a:rPr lang="en-US" sz="3100" b="1" dirty="0" smtClean="0"/>
            </a:br>
            <a:r>
              <a:rPr lang="en-US" sz="3100" b="1" dirty="0" smtClean="0"/>
              <a:t/>
            </a:r>
            <a:br>
              <a:rPr lang="en-US" sz="3100" b="1" dirty="0" smtClean="0"/>
            </a:br>
            <a:r>
              <a:rPr lang="en-US" sz="3100" b="1" dirty="0" smtClean="0"/>
              <a:t/>
            </a:r>
            <a:br>
              <a:rPr lang="en-US" sz="3100" b="1" dirty="0" smtClean="0"/>
            </a:br>
            <a:r>
              <a:rPr lang="en-US" sz="3100" b="1" dirty="0" smtClean="0"/>
              <a:t/>
            </a:r>
            <a:br>
              <a:rPr lang="en-US" sz="3100" b="1" dirty="0" smtClean="0"/>
            </a:br>
            <a:r>
              <a:rPr lang="en-US" sz="3100" b="1" dirty="0" smtClean="0"/>
              <a:t/>
            </a:r>
            <a:br>
              <a:rPr lang="en-US" sz="3100" b="1" dirty="0" smtClean="0"/>
            </a:br>
            <a:r>
              <a:rPr lang="en-US" sz="3100" b="1" dirty="0" smtClean="0"/>
              <a:t/>
            </a:r>
            <a:br>
              <a:rPr lang="en-US" sz="3100" b="1" dirty="0" smtClean="0"/>
            </a:br>
            <a:r>
              <a:rPr lang="en-US" sz="3100" b="1" dirty="0" smtClean="0"/>
              <a:t/>
            </a:r>
            <a:br>
              <a:rPr lang="en-US" sz="3100" b="1" dirty="0" smtClean="0"/>
            </a:br>
            <a:r>
              <a:rPr lang="en-US" sz="3100" b="1" dirty="0" smtClean="0"/>
              <a:t/>
            </a:r>
            <a:br>
              <a:rPr lang="en-US" sz="3100" b="1" dirty="0" smtClean="0"/>
            </a:br>
            <a:r>
              <a:rPr lang="en-US" sz="3100" b="1" dirty="0" smtClean="0"/>
              <a:t/>
            </a:r>
            <a:br>
              <a:rPr lang="en-US" sz="3100" b="1" dirty="0" smtClean="0"/>
            </a:br>
            <a:r>
              <a:rPr lang="en-US" sz="3100" b="1" dirty="0" smtClean="0"/>
              <a:t/>
            </a:r>
            <a:br>
              <a:rPr lang="en-US" sz="3100" b="1" dirty="0" smtClean="0"/>
            </a:br>
            <a:r>
              <a:rPr lang="en-US" sz="3100" b="1" dirty="0" smtClean="0"/>
              <a:t/>
            </a:r>
            <a:br>
              <a:rPr lang="en-US" sz="3100" b="1" dirty="0" smtClean="0"/>
            </a:br>
            <a:r>
              <a:rPr lang="en-US" sz="3100" b="1" dirty="0" smtClean="0">
                <a:solidFill>
                  <a:srgbClr val="00B050"/>
                </a:solidFill>
              </a:rPr>
              <a:t>3.3 Determination of The Pressure Specific Work, </a:t>
            </a:r>
            <a:r>
              <a:rPr lang="en-US" sz="3100" b="1" dirty="0" err="1">
                <a:solidFill>
                  <a:srgbClr val="00B050"/>
                </a:solidFill>
              </a:rPr>
              <a:t>Y</a:t>
            </a:r>
            <a:r>
              <a:rPr lang="en-US" sz="3100" b="1" baseline="-25000" dirty="0" err="1">
                <a:solidFill>
                  <a:srgbClr val="00B050"/>
                </a:solidFill>
              </a:rPr>
              <a:t>pr</a:t>
            </a:r>
            <a:r>
              <a:rPr lang="en-MY" dirty="0">
                <a:solidFill>
                  <a:srgbClr val="00B050"/>
                </a:solidFill>
              </a:rPr>
              <a:t/>
            </a:r>
            <a:br>
              <a:rPr lang="en-MY" dirty="0">
                <a:solidFill>
                  <a:srgbClr val="00B050"/>
                </a:solidFill>
              </a:rPr>
            </a:br>
            <a:endParaRPr lang="en-MY" dirty="0">
              <a:solidFill>
                <a:srgbClr val="00B050"/>
              </a:solidFill>
            </a:endParaRPr>
          </a:p>
        </p:txBody>
      </p:sp>
      <p:sp>
        <p:nvSpPr>
          <p:cNvPr id="6" name="Slide Number Placeholder 5"/>
          <p:cNvSpPr>
            <a:spLocks noGrp="1"/>
          </p:cNvSpPr>
          <p:nvPr>
            <p:ph type="sldNum" sz="quarter" idx="12"/>
          </p:nvPr>
        </p:nvSpPr>
        <p:spPr/>
        <p:txBody>
          <a:bodyPr/>
          <a:lstStyle/>
          <a:p>
            <a:fld id="{D9B7AE06-CC62-48E6-B6A7-64D018946A66}" type="slidenum">
              <a:rPr lang="en-MY" smtClean="0"/>
              <a:pPr/>
              <a:t>8</a:t>
            </a:fld>
            <a:endParaRPr lang="en-MY"/>
          </a:p>
        </p:txBody>
      </p:sp>
      <p:sp>
        <p:nvSpPr>
          <p:cNvPr id="3" name="Content Placeholder 2"/>
          <p:cNvSpPr>
            <a:spLocks noGrp="1"/>
          </p:cNvSpPr>
          <p:nvPr>
            <p:ph sz="quarter" idx="1"/>
          </p:nvPr>
        </p:nvSpPr>
        <p:spPr>
          <a:xfrm>
            <a:off x="457200" y="1357298"/>
            <a:ext cx="8229600" cy="4768865"/>
          </a:xfrm>
        </p:spPr>
        <p:txBody>
          <a:bodyPr/>
          <a:lstStyle/>
          <a:p>
            <a:pPr>
              <a:buNone/>
            </a:pPr>
            <a:r>
              <a:rPr lang="en-US" sz="2800" b="1" dirty="0"/>
              <a:t>Case1: Pumps and Fans</a:t>
            </a:r>
            <a:endParaRPr lang="en-MY" sz="2800" dirty="0"/>
          </a:p>
          <a:p>
            <a:pPr algn="just"/>
            <a:r>
              <a:rPr lang="en-US" sz="2400" dirty="0">
                <a:latin typeface="Times New Roman" pitchFamily="18" charset="0"/>
                <a:cs typeface="Times New Roman" pitchFamily="18" charset="0"/>
              </a:rPr>
              <a:t>Pumps handle </a:t>
            </a:r>
            <a:r>
              <a:rPr lang="en-US" sz="2400" dirty="0" smtClean="0">
                <a:latin typeface="Times New Roman" pitchFamily="18" charset="0"/>
                <a:cs typeface="Times New Roman" pitchFamily="18" charset="0"/>
              </a:rPr>
              <a:t>liquids                  incompressible </a:t>
            </a:r>
          </a:p>
          <a:p>
            <a:pPr algn="just">
              <a:buFont typeface="Wingdings" pitchFamily="2" charset="2"/>
              <a:buChar char="v"/>
            </a:pPr>
            <a:r>
              <a:rPr lang="en-US" sz="2400" dirty="0" smtClean="0">
                <a:solidFill>
                  <a:srgbClr val="C00000"/>
                </a:solidFill>
                <a:latin typeface="Times New Roman" pitchFamily="18" charset="0"/>
                <a:cs typeface="Times New Roman" pitchFamily="18" charset="0"/>
              </a:rPr>
              <a:t>Hence </a:t>
            </a:r>
            <a:r>
              <a:rPr lang="en-US" sz="2400" dirty="0">
                <a:solidFill>
                  <a:srgbClr val="C00000"/>
                </a:solidFill>
                <a:latin typeface="Times New Roman" pitchFamily="18" charset="0"/>
                <a:cs typeface="Times New Roman" pitchFamily="18" charset="0"/>
              </a:rPr>
              <a:t>density variation </a:t>
            </a:r>
            <a:r>
              <a:rPr lang="en-US" sz="2400" dirty="0" smtClean="0">
                <a:solidFill>
                  <a:srgbClr val="C00000"/>
                </a:solidFill>
                <a:latin typeface="Times New Roman" pitchFamily="18" charset="0"/>
                <a:cs typeface="Times New Roman" pitchFamily="18" charset="0"/>
              </a:rPr>
              <a:t>considered </a:t>
            </a:r>
            <a:r>
              <a:rPr lang="en-US" sz="2400" dirty="0">
                <a:solidFill>
                  <a:srgbClr val="C00000"/>
                </a:solidFill>
                <a:latin typeface="Times New Roman" pitchFamily="18" charset="0"/>
                <a:cs typeface="Times New Roman" pitchFamily="18" charset="0"/>
              </a:rPr>
              <a:t>negligible</a:t>
            </a:r>
            <a:r>
              <a:rPr lang="en-US" sz="2400" dirty="0" smtClean="0">
                <a:solidFill>
                  <a:srgbClr val="C00000"/>
                </a:solidFill>
                <a:latin typeface="Times New Roman" pitchFamily="18" charset="0"/>
                <a:cs typeface="Times New Roman" pitchFamily="18" charset="0"/>
              </a:rPr>
              <a:t>.</a:t>
            </a:r>
          </a:p>
          <a:p>
            <a:pPr algn="just"/>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The pressure difference between the two ends of fans is very small (&lt;15%) </a:t>
            </a:r>
            <a:r>
              <a:rPr lang="en-US" sz="2400" dirty="0" smtClean="0">
                <a:latin typeface="Times New Roman" pitchFamily="18" charset="0"/>
                <a:cs typeface="Times New Roman" pitchFamily="18" charset="0"/>
              </a:rPr>
              <a:t>.</a:t>
            </a:r>
          </a:p>
          <a:p>
            <a:pPr algn="just">
              <a:buFont typeface="Wingdings" pitchFamily="2" charset="2"/>
              <a:buChar char="v"/>
            </a:pPr>
            <a:r>
              <a:rPr lang="en-US" sz="2400" dirty="0" smtClean="0">
                <a:solidFill>
                  <a:srgbClr val="C00000"/>
                </a:solidFill>
                <a:latin typeface="Times New Roman" pitchFamily="18" charset="0"/>
                <a:cs typeface="Times New Roman" pitchFamily="18" charset="0"/>
              </a:rPr>
              <a:t>   Hence </a:t>
            </a:r>
            <a:r>
              <a:rPr lang="en-US" sz="2400" dirty="0">
                <a:solidFill>
                  <a:srgbClr val="C00000"/>
                </a:solidFill>
                <a:latin typeface="Times New Roman" pitchFamily="18" charset="0"/>
                <a:cs typeface="Times New Roman" pitchFamily="18" charset="0"/>
              </a:rPr>
              <a:t>variation in density can be neglected and an average density can be used without much loss in </a:t>
            </a:r>
            <a:r>
              <a:rPr lang="en-US" sz="2400" dirty="0" smtClean="0">
                <a:solidFill>
                  <a:srgbClr val="C00000"/>
                </a:solidFill>
                <a:latin typeface="Times New Roman" pitchFamily="18" charset="0"/>
                <a:cs typeface="Times New Roman" pitchFamily="18" charset="0"/>
              </a:rPr>
              <a:t>accuracy.</a:t>
            </a:r>
            <a:endParaRPr lang="en-MY" sz="2400" dirty="0">
              <a:solidFill>
                <a:srgbClr val="C00000"/>
              </a:solidFill>
              <a:latin typeface="Times New Roman" pitchFamily="18" charset="0"/>
              <a:cs typeface="Times New Roman" pitchFamily="18" charset="0"/>
            </a:endParaRPr>
          </a:p>
        </p:txBody>
      </p:sp>
      <p:sp>
        <p:nvSpPr>
          <p:cNvPr id="21506"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MY"/>
          </a:p>
        </p:txBody>
      </p:sp>
      <p:graphicFrame>
        <p:nvGraphicFramePr>
          <p:cNvPr id="21505" name="Object 1"/>
          <p:cNvGraphicFramePr>
            <a:graphicFrameLocks noChangeAspect="1"/>
          </p:cNvGraphicFramePr>
          <p:nvPr/>
        </p:nvGraphicFramePr>
        <p:xfrm>
          <a:off x="3714744" y="4786322"/>
          <a:ext cx="1571636" cy="743570"/>
        </p:xfrm>
        <a:graphic>
          <a:graphicData uri="http://schemas.openxmlformats.org/presentationml/2006/ole">
            <p:oleObj spid="_x0000_s21505" name="Equation" r:id="rId4" imgW="889000" imgH="419100" progId="Equation.3">
              <p:embed/>
            </p:oleObj>
          </a:graphicData>
        </a:graphic>
      </p:graphicFrame>
      <p:sp>
        <p:nvSpPr>
          <p:cNvPr id="7" name="Right Arrow 6"/>
          <p:cNvSpPr/>
          <p:nvPr/>
        </p:nvSpPr>
        <p:spPr>
          <a:xfrm>
            <a:off x="3786182" y="2143116"/>
            <a:ext cx="1000132" cy="4571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MY"/>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1</a:t>
            </a:r>
            <a:endParaRPr lang="en-GB" dirty="0"/>
          </a:p>
        </p:txBody>
      </p:sp>
      <p:sp>
        <p:nvSpPr>
          <p:cNvPr id="3" name="Slide Number Placeholder 2"/>
          <p:cNvSpPr>
            <a:spLocks noGrp="1"/>
          </p:cNvSpPr>
          <p:nvPr>
            <p:ph type="sldNum" sz="quarter" idx="12"/>
          </p:nvPr>
        </p:nvSpPr>
        <p:spPr/>
        <p:txBody>
          <a:bodyPr/>
          <a:lstStyle/>
          <a:p>
            <a:fld id="{D9B7AE06-CC62-48E6-B6A7-64D018946A66}" type="slidenum">
              <a:rPr lang="en-MY" smtClean="0"/>
              <a:pPr/>
              <a:t>9</a:t>
            </a:fld>
            <a:endParaRPr lang="en-MY"/>
          </a:p>
        </p:txBody>
      </p:sp>
      <p:sp>
        <p:nvSpPr>
          <p:cNvPr id="4" name="Content Placeholder 3"/>
          <p:cNvSpPr>
            <a:spLocks noGrp="1"/>
          </p:cNvSpPr>
          <p:nvPr>
            <p:ph sz="quarter" idx="1"/>
          </p:nvPr>
        </p:nvSpPr>
        <p:spPr>
          <a:xfrm>
            <a:off x="914400" y="1447800"/>
            <a:ext cx="7772400" cy="3267084"/>
          </a:xfrm>
          <a:solidFill>
            <a:srgbClr val="92D050"/>
          </a:solidFill>
        </p:spPr>
        <p:txBody>
          <a:bodyPr/>
          <a:lstStyle/>
          <a:p>
            <a:pPr algn="just"/>
            <a:r>
              <a:rPr lang="en-US" dirty="0" smtClean="0"/>
              <a:t>A pump is used to move a chemical that has a density of 1200kg/m</a:t>
            </a:r>
            <a:r>
              <a:rPr lang="en-US" baseline="30000" dirty="0" smtClean="0"/>
              <a:t>3</a:t>
            </a:r>
            <a:r>
              <a:rPr lang="en-US" dirty="0" smtClean="0"/>
              <a:t> from one tank to another. The mean velocities of the flow medium at the suction and discharge end of the pump are measured to be 1.5 m/s and 2.7m/s respectively. The discharge end of the pump is 20 cm above the suction end. If the static pressure difference between the two ends is 1.8 bar determine the specific work and head of the pump. </a:t>
            </a:r>
            <a:endParaRPr lang="en-GB" dirty="0" smtClean="0"/>
          </a:p>
          <a:p>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1777</TotalTime>
  <Words>1522</Words>
  <Application>Microsoft Office PowerPoint</Application>
  <PresentationFormat>On-screen Show (4:3)</PresentationFormat>
  <Paragraphs>224</Paragraphs>
  <Slides>33</Slides>
  <Notes>23</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35" baseType="lpstr">
      <vt:lpstr>Equity</vt:lpstr>
      <vt:lpstr>Equation</vt:lpstr>
      <vt:lpstr>CHAPTER 3 </vt:lpstr>
      <vt:lpstr>Contents:</vt:lpstr>
      <vt:lpstr>Slide 3</vt:lpstr>
      <vt:lpstr>3.1 Energy Transfer </vt:lpstr>
      <vt:lpstr>3.2 Determination Of Specific Work  Of Fluid Machines </vt:lpstr>
      <vt:lpstr>Slide 6</vt:lpstr>
      <vt:lpstr>The Bernoulli Equation </vt:lpstr>
      <vt:lpstr>           3.3 Determination of The Pressure Specific Work, Ypr </vt:lpstr>
      <vt:lpstr>Example 1</vt:lpstr>
      <vt:lpstr>Example 2</vt:lpstr>
      <vt:lpstr>Slide 11</vt:lpstr>
      <vt:lpstr>Slide 12</vt:lpstr>
      <vt:lpstr>3.3.1  YPr for Isothermal Compression /Yiso </vt:lpstr>
      <vt:lpstr>3.3.2 Ypr for Adiabatic Isentropic Compression (Yad)</vt:lpstr>
      <vt:lpstr>Slide 15</vt:lpstr>
      <vt:lpstr>Example 3</vt:lpstr>
      <vt:lpstr>3.3.3 Adiabatic Discharge Temperature </vt:lpstr>
      <vt:lpstr>Example 4</vt:lpstr>
      <vt:lpstr>3.4 Determination of The Adiabatic Specific Work  Using  Thermodynamic Diagrams </vt:lpstr>
      <vt:lpstr>Slide 20</vt:lpstr>
      <vt:lpstr>      Yad and TD, ad using a T-S diagram </vt:lpstr>
      <vt:lpstr>          Yad using  h-S diagram </vt:lpstr>
      <vt:lpstr>3.5 Capacity, Power and Performance Characteristics  3.5.1 Characteristic sizes of a fluid machine </vt:lpstr>
      <vt:lpstr>Slide 24</vt:lpstr>
      <vt:lpstr>Slide 25</vt:lpstr>
      <vt:lpstr>Slide 26</vt:lpstr>
      <vt:lpstr>Example 5</vt:lpstr>
      <vt:lpstr>Example 6:-</vt:lpstr>
      <vt:lpstr>3.5.2 Performance Characteristics of Fluid Machines </vt:lpstr>
      <vt:lpstr>3.5.3 The Operating Point  </vt:lpstr>
      <vt:lpstr>Slide 31</vt:lpstr>
      <vt:lpstr>Example 7</vt:lpstr>
      <vt:lpstr>Slide 33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3</dc:title>
  <dc:creator>ingmesfin</dc:creator>
  <cp:lastModifiedBy>ChemEng</cp:lastModifiedBy>
  <cp:revision>85</cp:revision>
  <dcterms:created xsi:type="dcterms:W3CDTF">2010-03-20T06:31:49Z</dcterms:created>
  <dcterms:modified xsi:type="dcterms:W3CDTF">2012-03-11T08:36:35Z</dcterms:modified>
</cp:coreProperties>
</file>