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314" r:id="rId3"/>
    <p:sldId id="257" r:id="rId4"/>
    <p:sldId id="258" r:id="rId5"/>
    <p:sldId id="259" r:id="rId6"/>
    <p:sldId id="288" r:id="rId7"/>
    <p:sldId id="289" r:id="rId8"/>
    <p:sldId id="291" r:id="rId9"/>
    <p:sldId id="311" r:id="rId10"/>
    <p:sldId id="293" r:id="rId11"/>
    <p:sldId id="294" r:id="rId12"/>
    <p:sldId id="312" r:id="rId13"/>
    <p:sldId id="290" r:id="rId14"/>
    <p:sldId id="295" r:id="rId15"/>
    <p:sldId id="298" r:id="rId16"/>
    <p:sldId id="318" r:id="rId17"/>
    <p:sldId id="299" r:id="rId18"/>
    <p:sldId id="300" r:id="rId19"/>
    <p:sldId id="308" r:id="rId20"/>
    <p:sldId id="309" r:id="rId21"/>
    <p:sldId id="303" r:id="rId22"/>
    <p:sldId id="297" r:id="rId23"/>
    <p:sldId id="319" r:id="rId24"/>
    <p:sldId id="320" r:id="rId25"/>
    <p:sldId id="321" r:id="rId26"/>
    <p:sldId id="316" r:id="rId27"/>
    <p:sldId id="306" r:id="rId28"/>
    <p:sldId id="315" r:id="rId29"/>
    <p:sldId id="260" r:id="rId30"/>
    <p:sldId id="270" r:id="rId31"/>
    <p:sldId id="272" r:id="rId32"/>
    <p:sldId id="271" r:id="rId33"/>
    <p:sldId id="273" r:id="rId34"/>
    <p:sldId id="275" r:id="rId35"/>
    <p:sldId id="277" r:id="rId36"/>
    <p:sldId id="281" r:id="rId37"/>
    <p:sldId id="261" r:id="rId38"/>
    <p:sldId id="262" r:id="rId39"/>
    <p:sldId id="263" r:id="rId40"/>
    <p:sldId id="264" r:id="rId41"/>
    <p:sldId id="265" r:id="rId42"/>
    <p:sldId id="266" r:id="rId43"/>
    <p:sldId id="26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4"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28.wmf"/><Relationship Id="rId1" Type="http://schemas.openxmlformats.org/officeDocument/2006/relationships/image" Target="../media/image35.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089A64-9B03-48C9-8A0E-2DA2AB89A915}" type="datetimeFigureOut">
              <a:rPr lang="en-US" smtClean="0"/>
              <a:pPr/>
              <a:t>4/16/2014</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83E36B-FCF2-4386-B435-B4041AABBDAC}" type="slidenum">
              <a:rPr lang="en-MY" smtClean="0"/>
              <a:pPr/>
              <a:t>‹#›</a:t>
            </a:fld>
            <a:endParaRPr lang="en-M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a:t>
            </a:fld>
            <a:endParaRPr lang="en-MY"/>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13</a:t>
            </a:fld>
            <a:endParaRPr lang="en-MY"/>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14</a:t>
            </a:fld>
            <a:endParaRPr lang="en-MY"/>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15</a:t>
            </a:fld>
            <a:endParaRPr lang="en-MY"/>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17</a:t>
            </a:fld>
            <a:endParaRPr lang="en-MY"/>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18</a:t>
            </a:fld>
            <a:endParaRPr lang="en-MY"/>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19</a:t>
            </a:fld>
            <a:endParaRPr lang="en-MY"/>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20</a:t>
            </a:fld>
            <a:endParaRPr lang="en-MY"/>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21</a:t>
            </a:fld>
            <a:endParaRPr lang="en-MY"/>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22</a:t>
            </a:fld>
            <a:endParaRPr lang="en-MY"/>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27</a:t>
            </a:fld>
            <a:endParaRPr lang="en-MY"/>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a:t>
            </a:fld>
            <a:endParaRPr lang="en-MY"/>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29</a:t>
            </a:fld>
            <a:endParaRPr lang="en-MY"/>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30</a:t>
            </a:fld>
            <a:endParaRPr lang="en-MY"/>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31</a:t>
            </a:fld>
            <a:endParaRPr lang="en-MY"/>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32</a:t>
            </a:fld>
            <a:endParaRPr lang="en-MY"/>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33</a:t>
            </a:fld>
            <a:endParaRPr lang="en-MY"/>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34</a:t>
            </a:fld>
            <a:endParaRPr lang="en-MY"/>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35</a:t>
            </a:fld>
            <a:endParaRPr lang="en-MY"/>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36</a:t>
            </a:fld>
            <a:endParaRPr lang="en-MY"/>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37</a:t>
            </a:fld>
            <a:endParaRPr lang="en-MY"/>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38</a:t>
            </a:fld>
            <a:endParaRPr lang="en-MY"/>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4</a:t>
            </a:fld>
            <a:endParaRPr lang="en-MY"/>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39</a:t>
            </a:fld>
            <a:endParaRPr lang="en-MY"/>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40</a:t>
            </a:fld>
            <a:endParaRPr lang="en-MY"/>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41</a:t>
            </a:fld>
            <a:endParaRPr lang="en-MY"/>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42</a:t>
            </a:fld>
            <a:endParaRPr lang="en-MY"/>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43</a:t>
            </a:fld>
            <a:endParaRPr lang="en-MY"/>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5</a:t>
            </a:fld>
            <a:endParaRPr lang="en-MY"/>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6</a:t>
            </a:fld>
            <a:endParaRPr lang="en-MY"/>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7</a:t>
            </a:fld>
            <a:endParaRPr lang="en-MY"/>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8</a:t>
            </a:fld>
            <a:endParaRPr lang="en-MY"/>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10</a:t>
            </a:fld>
            <a:endParaRPr lang="en-MY"/>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2F83E36B-FCF2-4386-B435-B4041AABBDAC}" type="slidenum">
              <a:rPr lang="en-MY" smtClean="0"/>
              <a:pPr/>
              <a:t>11</a:t>
            </a:fld>
            <a:endParaRPr lang="en-MY"/>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58D2281-3C29-4362-80B9-3BD7D6BFEF08}" type="datetime1">
              <a:rPr lang="en-US" smtClean="0"/>
              <a:pPr/>
              <a:t>4/16/2014</a:t>
            </a:fld>
            <a:endParaRPr lang="en-MY"/>
          </a:p>
        </p:txBody>
      </p:sp>
      <p:sp>
        <p:nvSpPr>
          <p:cNvPr id="17" name="Footer Placeholder 16"/>
          <p:cNvSpPr>
            <a:spLocks noGrp="1"/>
          </p:cNvSpPr>
          <p:nvPr>
            <p:ph type="ftr" sz="quarter" idx="11"/>
          </p:nvPr>
        </p:nvSpPr>
        <p:spPr/>
        <p:txBody>
          <a:bodyPr/>
          <a:lstStyle/>
          <a:p>
            <a:endParaRPr lang="en-MY"/>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E19B080-206F-46FE-AB51-67A72C336704}" type="slidenum">
              <a:rPr lang="en-MY" smtClean="0"/>
              <a:pPr/>
              <a:t>‹#›</a:t>
            </a:fld>
            <a:endParaRPr lang="en-MY"/>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4BA89-333C-41F1-852D-2D9F19357153}" type="datetime1">
              <a:rPr lang="en-US" smtClean="0"/>
              <a:pPr/>
              <a:t>4/16/2014</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E19B080-206F-46FE-AB51-67A72C336704}"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8DD620-F243-4EBA-A893-8E07B120E4C0}" type="datetime1">
              <a:rPr lang="en-US" smtClean="0"/>
              <a:pPr/>
              <a:t>4/16/2014</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E19B080-206F-46FE-AB51-67A72C336704}"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6C959E7-CEBD-477E-8433-F979AFB75EF5}" type="datetime1">
              <a:rPr lang="en-US" smtClean="0"/>
              <a:pPr/>
              <a:t>4/16/2014</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E19B080-206F-46FE-AB51-67A72C336704}" type="slidenum">
              <a:rPr lang="en-MY" smtClean="0"/>
              <a:pPr/>
              <a:t>‹#›</a:t>
            </a:fld>
            <a:endParaRPr lang="en-MY"/>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1E171A-FBE8-4A8F-85A2-EDB020A6CC3E}" type="datetime1">
              <a:rPr lang="en-US" smtClean="0"/>
              <a:pPr/>
              <a:t>4/16/2014</a:t>
            </a:fld>
            <a:endParaRPr lang="en-MY"/>
          </a:p>
        </p:txBody>
      </p:sp>
      <p:sp>
        <p:nvSpPr>
          <p:cNvPr id="5" name="Footer Placeholder 4"/>
          <p:cNvSpPr>
            <a:spLocks noGrp="1"/>
          </p:cNvSpPr>
          <p:nvPr>
            <p:ph type="ftr" sz="quarter" idx="11"/>
          </p:nvPr>
        </p:nvSpPr>
        <p:spPr>
          <a:xfrm>
            <a:off x="800100" y="6172200"/>
            <a:ext cx="4000500" cy="457200"/>
          </a:xfrm>
        </p:spPr>
        <p:txBody>
          <a:bodyPr/>
          <a:lstStyle/>
          <a:p>
            <a:endParaRPr lang="en-MY"/>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E19B080-206F-46FE-AB51-67A72C336704}"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8DFA142-9CDB-47FE-B602-8CF5911903B3}" type="datetime1">
              <a:rPr lang="en-US" smtClean="0"/>
              <a:pPr/>
              <a:t>4/16/2014</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E19B080-206F-46FE-AB51-67A72C336704}" type="slidenum">
              <a:rPr lang="en-MY" smtClean="0"/>
              <a:pPr/>
              <a:t>‹#›</a:t>
            </a:fld>
            <a:endParaRPr lang="en-MY"/>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D04BEE-40FC-4266-BAAE-9FC1F27C77AE}" type="datetime1">
              <a:rPr lang="en-US" smtClean="0"/>
              <a:pPr/>
              <a:t>4/16/2014</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E19B080-206F-46FE-AB51-67A72C336704}" type="slidenum">
              <a:rPr lang="en-MY" smtClean="0"/>
              <a:pPr/>
              <a:t>‹#›</a:t>
            </a:fld>
            <a:endParaRPr lang="en-MY"/>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55E8CF-7FD8-4569-9776-1DEE3A94AB13}" type="datetime1">
              <a:rPr lang="en-US" smtClean="0"/>
              <a:pPr/>
              <a:t>4/16/2014</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E19B080-206F-46FE-AB51-67A72C336704}"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CDE3C3-0153-422C-91DB-197F59F7529D}" type="datetime1">
              <a:rPr lang="en-US" smtClean="0"/>
              <a:pPr/>
              <a:t>4/16/2014</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E19B080-206F-46FE-AB51-67A72C336704}"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AE7144-F868-485C-AC15-88240B6AF04F}" type="datetime1">
              <a:rPr lang="en-US" smtClean="0"/>
              <a:pPr/>
              <a:t>4/16/2014</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E19B080-206F-46FE-AB51-67A72C336704}" type="slidenum">
              <a:rPr lang="en-MY" smtClean="0"/>
              <a:pPr/>
              <a:t>‹#›</a:t>
            </a:fld>
            <a:endParaRPr lang="en-MY"/>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126B324-8079-49ED-A51F-1606C6A6D466}" type="datetime1">
              <a:rPr lang="en-US" smtClean="0"/>
              <a:pPr/>
              <a:t>4/16/2014</a:t>
            </a:fld>
            <a:endParaRPr lang="en-MY"/>
          </a:p>
        </p:txBody>
      </p:sp>
      <p:sp>
        <p:nvSpPr>
          <p:cNvPr id="6" name="Footer Placeholder 5"/>
          <p:cNvSpPr>
            <a:spLocks noGrp="1"/>
          </p:cNvSpPr>
          <p:nvPr>
            <p:ph type="ftr" sz="quarter" idx="11"/>
          </p:nvPr>
        </p:nvSpPr>
        <p:spPr>
          <a:xfrm>
            <a:off x="914400" y="6172200"/>
            <a:ext cx="3886200" cy="457200"/>
          </a:xfrm>
        </p:spPr>
        <p:txBody>
          <a:bodyPr/>
          <a:lstStyle/>
          <a:p>
            <a:endParaRPr lang="en-MY"/>
          </a:p>
        </p:txBody>
      </p:sp>
      <p:sp>
        <p:nvSpPr>
          <p:cNvPr id="7" name="Slide Number Placeholder 6"/>
          <p:cNvSpPr>
            <a:spLocks noGrp="1"/>
          </p:cNvSpPr>
          <p:nvPr>
            <p:ph type="sldNum" sz="quarter" idx="12"/>
          </p:nvPr>
        </p:nvSpPr>
        <p:spPr>
          <a:xfrm>
            <a:off x="146304" y="6208776"/>
            <a:ext cx="457200" cy="457200"/>
          </a:xfrm>
        </p:spPr>
        <p:txBody>
          <a:bodyPr/>
          <a:lstStyle/>
          <a:p>
            <a:fld id="{DE19B080-206F-46FE-AB51-67A72C336704}" type="slidenum">
              <a:rPr lang="en-MY" smtClean="0"/>
              <a:pPr/>
              <a:t>‹#›</a:t>
            </a:fld>
            <a:endParaRPr lang="en-MY"/>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95A8898-F726-4D23-A2A0-45DEEFC3261F}" type="datetime1">
              <a:rPr lang="en-US" smtClean="0"/>
              <a:pPr/>
              <a:t>4/16/2014</a:t>
            </a:fld>
            <a:endParaRPr lang="en-MY"/>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MY"/>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E19B080-206F-46FE-AB51-67A72C336704}"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6.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16.xml"/><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41.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42.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oleObject" Target="../embeddings/oleObject43.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46.bin"/><Relationship Id="rId5" Type="http://schemas.openxmlformats.org/officeDocument/2006/relationships/oleObject" Target="../embeddings/oleObject45.bin"/><Relationship Id="rId4" Type="http://schemas.openxmlformats.org/officeDocument/2006/relationships/oleObject" Target="../embeddings/oleObject44.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oleObject" Target="../embeddings/oleObject47.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oleObject" Target="../embeddings/oleObject49.bin"/><Relationship Id="rId4" Type="http://schemas.openxmlformats.org/officeDocument/2006/relationships/oleObject" Target="../embeddings/oleObject48.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oleObject" Target="../embeddings/oleObject51.bin"/><Relationship Id="rId4" Type="http://schemas.openxmlformats.org/officeDocument/2006/relationships/oleObject" Target="../embeddings/oleObject50.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7.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728" y="3857628"/>
            <a:ext cx="6400800" cy="1600200"/>
          </a:xfrm>
        </p:spPr>
        <p:txBody>
          <a:bodyPr/>
          <a:lstStyle/>
          <a:p>
            <a:r>
              <a:rPr lang="en-US" b="1" dirty="0" smtClean="0">
                <a:solidFill>
                  <a:srgbClr val="00B050"/>
                </a:solidFill>
              </a:rPr>
              <a:t>Theory Of  Turbo Machines</a:t>
            </a:r>
            <a:endParaRPr lang="en-MY" dirty="0" smtClean="0">
              <a:solidFill>
                <a:srgbClr val="00B050"/>
              </a:solidFill>
            </a:endParaRPr>
          </a:p>
          <a:p>
            <a:r>
              <a:rPr lang="en-US" dirty="0" smtClean="0"/>
              <a:t>Part II</a:t>
            </a:r>
            <a:endParaRPr lang="en-MY" dirty="0">
              <a:solidFill>
                <a:srgbClr val="00B050"/>
              </a:solidFill>
            </a:endParaRPr>
          </a:p>
        </p:txBody>
      </p:sp>
      <p:sp>
        <p:nvSpPr>
          <p:cNvPr id="4" name="Slide Number Placeholder 3"/>
          <p:cNvSpPr>
            <a:spLocks noGrp="1"/>
          </p:cNvSpPr>
          <p:nvPr>
            <p:ph type="sldNum" sz="quarter" idx="12"/>
          </p:nvPr>
        </p:nvSpPr>
        <p:spPr/>
        <p:txBody>
          <a:bodyPr/>
          <a:lstStyle/>
          <a:p>
            <a:fld id="{DE19B080-206F-46FE-AB51-67A72C336704}" type="slidenum">
              <a:rPr lang="en-MY" smtClean="0"/>
              <a:pPr/>
              <a:t>1</a:t>
            </a:fld>
            <a:endParaRPr lang="en-MY"/>
          </a:p>
        </p:txBody>
      </p:sp>
      <p:sp>
        <p:nvSpPr>
          <p:cNvPr id="2" name="Title 1"/>
          <p:cNvSpPr>
            <a:spLocks noGrp="1"/>
          </p:cNvSpPr>
          <p:nvPr>
            <p:ph type="ctrTitle"/>
          </p:nvPr>
        </p:nvSpPr>
        <p:spPr/>
        <p:txBody>
          <a:bodyPr/>
          <a:lstStyle/>
          <a:p>
            <a:r>
              <a:rPr lang="en-US" dirty="0" smtClean="0">
                <a:solidFill>
                  <a:srgbClr val="00B050"/>
                </a:solidFill>
              </a:rPr>
              <a:t>Chapter Four</a:t>
            </a:r>
            <a:r>
              <a:rPr lang="en-US" dirty="0" smtClean="0">
                <a:solidFill>
                  <a:srgbClr val="FF0000"/>
                </a:solidFill>
              </a:rPr>
              <a:t/>
            </a:r>
            <a:br>
              <a:rPr lang="en-US" dirty="0" smtClean="0">
                <a:solidFill>
                  <a:srgbClr val="FF0000"/>
                </a:solidFill>
              </a:rPr>
            </a:br>
            <a:endParaRPr lang="en-MY"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3200" b="1" dirty="0" smtClean="0">
                <a:solidFill>
                  <a:srgbClr val="0070C0"/>
                </a:solidFill>
              </a:rPr>
              <a:t>4.5.2 Influence </a:t>
            </a:r>
            <a:r>
              <a:rPr lang="en-US" sz="3200" b="1" dirty="0">
                <a:solidFill>
                  <a:srgbClr val="0070C0"/>
                </a:solidFill>
              </a:rPr>
              <a:t>of Definite Number of Blades</a:t>
            </a:r>
            <a:r>
              <a:rPr lang="en-MY" sz="1600" dirty="0"/>
              <a:t/>
            </a:r>
            <a:br>
              <a:rPr lang="en-MY" sz="1600" dirty="0"/>
            </a:br>
            <a:endParaRPr lang="en-MY" dirty="0"/>
          </a:p>
        </p:txBody>
      </p:sp>
      <p:sp>
        <p:nvSpPr>
          <p:cNvPr id="4" name="Slide Number Placeholder 3"/>
          <p:cNvSpPr>
            <a:spLocks noGrp="1"/>
          </p:cNvSpPr>
          <p:nvPr>
            <p:ph type="sldNum" sz="quarter" idx="12"/>
          </p:nvPr>
        </p:nvSpPr>
        <p:spPr/>
        <p:txBody>
          <a:bodyPr/>
          <a:lstStyle/>
          <a:p>
            <a:fld id="{DE19B080-206F-46FE-AB51-67A72C336704}" type="slidenum">
              <a:rPr lang="en-MY" smtClean="0"/>
              <a:pPr/>
              <a:t>10</a:t>
            </a:fld>
            <a:endParaRPr lang="en-MY"/>
          </a:p>
        </p:txBody>
      </p:sp>
      <p:sp>
        <p:nvSpPr>
          <p:cNvPr id="3" name="Content Placeholder 2"/>
          <p:cNvSpPr>
            <a:spLocks noGrp="1"/>
          </p:cNvSpPr>
          <p:nvPr>
            <p:ph sz="quarter" idx="1"/>
          </p:nvPr>
        </p:nvSpPr>
        <p:spPr>
          <a:xfrm>
            <a:off x="457200" y="1357298"/>
            <a:ext cx="8229600" cy="4768865"/>
          </a:xfrm>
        </p:spPr>
        <p:txBody>
          <a:bodyPr>
            <a:normAutofit/>
          </a:bodyPr>
          <a:lstStyle/>
          <a:p>
            <a:pPr>
              <a:buNone/>
            </a:pPr>
            <a:r>
              <a:rPr lang="en-US" b="1" dirty="0">
                <a:solidFill>
                  <a:srgbClr val="C00000"/>
                </a:solidFill>
              </a:rPr>
              <a:t>a.	</a:t>
            </a:r>
            <a:r>
              <a:rPr lang="en-US" sz="2800" b="1" dirty="0">
                <a:solidFill>
                  <a:srgbClr val="C00000"/>
                </a:solidFill>
              </a:rPr>
              <a:t>Influence of pressure difference along the two sides of  a blade </a:t>
            </a:r>
            <a:endParaRPr lang="en-MY" sz="2800" dirty="0">
              <a:solidFill>
                <a:srgbClr val="C00000"/>
              </a:solidFill>
            </a:endParaRPr>
          </a:p>
          <a:p>
            <a:pPr algn="just">
              <a:buFont typeface="Wingdings" pitchFamily="2" charset="2"/>
              <a:buChar char="ü"/>
            </a:pPr>
            <a:r>
              <a:rPr lang="en-US" sz="2400" dirty="0">
                <a:latin typeface="Times New Roman" pitchFamily="18" charset="0"/>
                <a:cs typeface="Times New Roman" pitchFamily="18" charset="0"/>
              </a:rPr>
              <a:t>For pressure to be transmitted from the blade to the flow medium the pressure along the front side of the vanes should be greater than the backside.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Otherwise </a:t>
            </a:r>
            <a:r>
              <a:rPr lang="en-US" sz="2400" dirty="0">
                <a:latin typeface="Times New Roman" pitchFamily="18" charset="0"/>
                <a:cs typeface="Times New Roman" pitchFamily="18" charset="0"/>
              </a:rPr>
              <a:t>since for every action there is equal and opposite reaction the net force transmitted would be zero.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While </a:t>
            </a:r>
            <a:r>
              <a:rPr lang="en-US" sz="2400" dirty="0">
                <a:latin typeface="Times New Roman" pitchFamily="18" charset="0"/>
                <a:cs typeface="Times New Roman" pitchFamily="18" charset="0"/>
              </a:rPr>
              <a:t>this pressure difference at the two sides of the vanes is </a:t>
            </a:r>
            <a:r>
              <a:rPr lang="en-US" sz="2400" dirty="0" smtClean="0">
                <a:latin typeface="Times New Roman" pitchFamily="18" charset="0"/>
                <a:cs typeface="Times New Roman" pitchFamily="18" charset="0"/>
              </a:rPr>
              <a:t>inevitable[decide to accept unavoidable], </a:t>
            </a:r>
            <a:r>
              <a:rPr lang="en-US" sz="2400" dirty="0">
                <a:latin typeface="Times New Roman" pitchFamily="18" charset="0"/>
                <a:cs typeface="Times New Roman" pitchFamily="18" charset="0"/>
              </a:rPr>
              <a:t>at the end of the blade an equalization of pressure takes place deviating the flow as </a:t>
            </a:r>
            <a:r>
              <a:rPr lang="en-US" sz="2400" dirty="0" smtClean="0">
                <a:latin typeface="Times New Roman" pitchFamily="18" charset="0"/>
                <a:cs typeface="Times New Roman" pitchFamily="18" charset="0"/>
              </a:rPr>
              <a:t>shown. </a:t>
            </a:r>
            <a:endParaRPr lang="en-MY"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11</a:t>
            </a:fld>
            <a:endParaRPr lang="en-MY"/>
          </a:p>
        </p:txBody>
      </p:sp>
      <p:sp>
        <p:nvSpPr>
          <p:cNvPr id="901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0113" name="Object 1"/>
          <p:cNvGraphicFramePr>
            <a:graphicFrameLocks noChangeAspect="1"/>
          </p:cNvGraphicFramePr>
          <p:nvPr/>
        </p:nvGraphicFramePr>
        <p:xfrm>
          <a:off x="2189183" y="285728"/>
          <a:ext cx="5148610" cy="2500330"/>
        </p:xfrm>
        <a:graphic>
          <a:graphicData uri="http://schemas.openxmlformats.org/presentationml/2006/ole">
            <p:oleObj spid="_x0000_s90113" r:id="rId4" imgW="6762750" imgH="3295650" progId="">
              <p:embed/>
            </p:oleObj>
          </a:graphicData>
        </a:graphic>
      </p:graphicFrame>
      <p:sp>
        <p:nvSpPr>
          <p:cNvPr id="90115" name="Text Box 3"/>
          <p:cNvSpPr txBox="1">
            <a:spLocks noChangeArrowheads="1"/>
          </p:cNvSpPr>
          <p:nvPr/>
        </p:nvSpPr>
        <p:spPr bwMode="auto">
          <a:xfrm>
            <a:off x="2000232" y="3143248"/>
            <a:ext cx="6572296" cy="642942"/>
          </a:xfrm>
          <a:prstGeom prst="rect">
            <a:avLst/>
          </a:prstGeom>
          <a:solidFill>
            <a:schemeClr val="accent1">
              <a:lumMod val="40000"/>
              <a:lumOff val="6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Figure 4.19 Pressure difference along the two sides of the vanes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857224" y="4143380"/>
            <a:ext cx="7715304" cy="2251065"/>
          </a:xfrm>
          <a:prstGeom prst="rect">
            <a:avLst/>
          </a:prstGeom>
        </p:spPr>
        <p:txBody>
          <a:bodyPr wrap="square">
            <a:spAutoFit/>
          </a:bodyPr>
          <a:lstStyle/>
          <a:p>
            <a:pPr algn="just">
              <a:lnSpc>
                <a:spcPct val="150000"/>
              </a:lnSpc>
              <a:buFont typeface="Wingdings" pitchFamily="2" charset="2"/>
              <a:buChar char="Ø"/>
            </a:pPr>
            <a:r>
              <a:rPr lang="en-US" sz="2400" dirty="0">
                <a:latin typeface="Times New Roman" pitchFamily="18" charset="0"/>
                <a:cs typeface="Times New Roman" pitchFamily="18" charset="0"/>
              </a:rPr>
              <a:t>As the </a:t>
            </a:r>
            <a:r>
              <a:rPr lang="en-US" sz="2400" dirty="0">
                <a:solidFill>
                  <a:srgbClr val="00B050"/>
                </a:solidFill>
                <a:latin typeface="Times New Roman" pitchFamily="18" charset="0"/>
                <a:cs typeface="Times New Roman" pitchFamily="18" charset="0"/>
              </a:rPr>
              <a:t>number of blades increases </a:t>
            </a:r>
            <a:r>
              <a:rPr lang="en-US" sz="2400" dirty="0">
                <a:latin typeface="Times New Roman" pitchFamily="18" charset="0"/>
                <a:cs typeface="Times New Roman" pitchFamily="18" charset="0"/>
              </a:rPr>
              <a:t>the pressure will be distributed between the blades and the </a:t>
            </a:r>
            <a:r>
              <a:rPr lang="en-US" sz="2400" dirty="0">
                <a:solidFill>
                  <a:srgbClr val="00B050"/>
                </a:solidFill>
                <a:latin typeface="Times New Roman" pitchFamily="18" charset="0"/>
                <a:cs typeface="Times New Roman" pitchFamily="18" charset="0"/>
              </a:rPr>
              <a:t>pressure difference will reduce</a:t>
            </a:r>
            <a:r>
              <a:rPr lang="en-US" sz="2400" dirty="0">
                <a:latin typeface="Times New Roman" pitchFamily="18" charset="0"/>
                <a:cs typeface="Times New Roman" pitchFamily="18" charset="0"/>
              </a:rPr>
              <a:t>. Therefore the effect of pressure difference will reduce with increasing number of blades.  </a:t>
            </a:r>
            <a:endParaRPr lang="en-MY"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12</a:t>
            </a:fld>
            <a:endParaRPr lang="en-MY"/>
          </a:p>
        </p:txBody>
      </p:sp>
      <p:graphicFrame>
        <p:nvGraphicFramePr>
          <p:cNvPr id="5" name="Object 4"/>
          <p:cNvGraphicFramePr>
            <a:graphicFrameLocks noChangeAspect="1"/>
          </p:cNvGraphicFramePr>
          <p:nvPr/>
        </p:nvGraphicFramePr>
        <p:xfrm>
          <a:off x="2727302" y="714356"/>
          <a:ext cx="3970352" cy="2143140"/>
        </p:xfrm>
        <a:graphic>
          <a:graphicData uri="http://schemas.openxmlformats.org/presentationml/2006/ole">
            <p:oleObj spid="_x0000_s161794" r:id="rId3" imgW="9039225" imgH="4857750" progId="">
              <p:embed/>
            </p:oleObj>
          </a:graphicData>
        </a:graphic>
      </p:graphicFrame>
      <p:cxnSp>
        <p:nvCxnSpPr>
          <p:cNvPr id="6" name="Straight Arrow Connector 5"/>
          <p:cNvCxnSpPr/>
          <p:nvPr/>
        </p:nvCxnSpPr>
        <p:spPr>
          <a:xfrm rot="10800000">
            <a:off x="3156119" y="805715"/>
            <a:ext cx="3429024"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2393141" y="1178703"/>
            <a:ext cx="114300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572000" y="1357298"/>
            <a:ext cx="428322" cy="369332"/>
          </a:xfrm>
          <a:prstGeom prst="rect">
            <a:avLst/>
          </a:prstGeom>
        </p:spPr>
        <p:txBody>
          <a:bodyPr wrap="none">
            <a:spAutoFit/>
          </a:bodyPr>
          <a:lstStyle/>
          <a:p>
            <a:r>
              <a:rPr lang="en-US" dirty="0" smtClean="0">
                <a:latin typeface="Times New Roman" pitchFamily="18" charset="0"/>
                <a:cs typeface="Times New Roman" pitchFamily="18" charset="0"/>
              </a:rPr>
              <a:t>w</a:t>
            </a:r>
            <a:r>
              <a:rPr lang="en-US" baseline="-25000" dirty="0" smtClean="0">
                <a:latin typeface="Times New Roman" pitchFamily="18" charset="0"/>
                <a:cs typeface="Times New Roman" pitchFamily="18" charset="0"/>
              </a:rPr>
              <a:t>3</a:t>
            </a:r>
            <a:endParaRPr lang="en-MY" dirty="0"/>
          </a:p>
        </p:txBody>
      </p:sp>
      <p:sp>
        <p:nvSpPr>
          <p:cNvPr id="9" name="Rectangle 8"/>
          <p:cNvSpPr/>
          <p:nvPr/>
        </p:nvSpPr>
        <p:spPr>
          <a:xfrm>
            <a:off x="2571736" y="1214422"/>
            <a:ext cx="364202" cy="369332"/>
          </a:xfrm>
          <a:prstGeom prst="rect">
            <a:avLst/>
          </a:prstGeom>
        </p:spPr>
        <p:txBody>
          <a:bodyPr wrap="none">
            <a:spAutoFit/>
          </a:bodyPr>
          <a:lstStyle/>
          <a:p>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3</a:t>
            </a:r>
            <a:endParaRPr lang="en-MY" dirty="0"/>
          </a:p>
        </p:txBody>
      </p:sp>
      <p:sp>
        <p:nvSpPr>
          <p:cNvPr id="10" name="Rectangle 9"/>
          <p:cNvSpPr/>
          <p:nvPr/>
        </p:nvSpPr>
        <p:spPr>
          <a:xfrm>
            <a:off x="3071802" y="2928934"/>
            <a:ext cx="2852063" cy="369332"/>
          </a:xfrm>
          <a:prstGeom prst="rect">
            <a:avLst/>
          </a:prstGeom>
          <a:solidFill>
            <a:schemeClr val="accent1">
              <a:lumMod val="40000"/>
              <a:lumOff val="60000"/>
            </a:schemeClr>
          </a:solidFill>
        </p:spPr>
        <p:txBody>
          <a:bodyPr wrap="none">
            <a:spAutoFit/>
          </a:bodyPr>
          <a:lstStyle/>
          <a:p>
            <a:r>
              <a:rPr lang="en-US" dirty="0" smtClean="0">
                <a:latin typeface="Times New Roman" pitchFamily="18" charset="0"/>
                <a:cs typeface="Times New Roman" pitchFamily="18" charset="0"/>
              </a:rPr>
              <a:t>Fig 2. Exit Of vane Channel</a:t>
            </a:r>
            <a:endParaRPr lang="en-MY" dirty="0"/>
          </a:p>
        </p:txBody>
      </p:sp>
      <p:sp>
        <p:nvSpPr>
          <p:cNvPr id="11" name="Rectangle 10"/>
          <p:cNvSpPr/>
          <p:nvPr/>
        </p:nvSpPr>
        <p:spPr>
          <a:xfrm>
            <a:off x="357158" y="4286256"/>
            <a:ext cx="8572560" cy="1569660"/>
          </a:xfrm>
          <a:prstGeom prst="rect">
            <a:avLst/>
          </a:prstGeom>
        </p:spPr>
        <p:txBody>
          <a:bodyPr wrap="square">
            <a:spAutoFit/>
          </a:bodyPr>
          <a:lstStyle/>
          <a:p>
            <a:pPr algn="just"/>
            <a:r>
              <a:rPr lang="en-US" sz="2400" dirty="0" smtClean="0">
                <a:latin typeface="Times New Roman" pitchFamily="18" charset="0"/>
                <a:cs typeface="Times New Roman" pitchFamily="18" charset="0"/>
              </a:rPr>
              <a:t>   The effect of definite number of blade on the velocity triangle at the inlet is negligible. </a:t>
            </a:r>
          </a:p>
          <a:p>
            <a:pPr algn="just">
              <a:buFont typeface="Wingdings" pitchFamily="2" charset="2"/>
              <a:buChar char="ü"/>
            </a:pPr>
            <a:r>
              <a:rPr lang="en-US" sz="2400" dirty="0" smtClean="0">
                <a:latin typeface="Times New Roman" pitchFamily="18" charset="0"/>
                <a:cs typeface="Times New Roman" pitchFamily="18" charset="0"/>
              </a:rPr>
              <a:t> This is because : </a:t>
            </a:r>
            <a:r>
              <a:rPr lang="en-US" sz="2400" dirty="0" smtClean="0">
                <a:solidFill>
                  <a:srgbClr val="00B050"/>
                </a:solidFill>
                <a:latin typeface="Times New Roman" pitchFamily="18" charset="0"/>
                <a:cs typeface="Times New Roman" pitchFamily="18" charset="0"/>
              </a:rPr>
              <a:t>Pressure difference </a:t>
            </a:r>
            <a:r>
              <a:rPr lang="en-US" sz="2400" dirty="0" smtClean="0">
                <a:latin typeface="Times New Roman" pitchFamily="18" charset="0"/>
                <a:cs typeface="Times New Roman" pitchFamily="18" charset="0"/>
              </a:rPr>
              <a:t>is created </a:t>
            </a:r>
            <a:r>
              <a:rPr lang="en-US" sz="2400" dirty="0" smtClean="0">
                <a:solidFill>
                  <a:srgbClr val="00B050"/>
                </a:solidFill>
                <a:latin typeface="Times New Roman" pitchFamily="18" charset="0"/>
                <a:cs typeface="Times New Roman" pitchFamily="18" charset="0"/>
              </a:rPr>
              <a:t>at the discharge </a:t>
            </a:r>
            <a:r>
              <a:rPr lang="en-US" sz="2400" dirty="0" smtClean="0">
                <a:latin typeface="Times New Roman" pitchFamily="18" charset="0"/>
                <a:cs typeface="Times New Roman" pitchFamily="18" charset="0"/>
              </a:rPr>
              <a:t>and not at the suction.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13</a:t>
            </a:fld>
            <a:endParaRPr lang="en-MY"/>
          </a:p>
        </p:txBody>
      </p:sp>
      <p:sp>
        <p:nvSpPr>
          <p:cNvPr id="3" name="Content Placeholder 2"/>
          <p:cNvSpPr>
            <a:spLocks noGrp="1"/>
          </p:cNvSpPr>
          <p:nvPr>
            <p:ph sz="quarter" idx="1"/>
          </p:nvPr>
        </p:nvSpPr>
        <p:spPr>
          <a:xfrm>
            <a:off x="457200" y="714356"/>
            <a:ext cx="8229600" cy="5411807"/>
          </a:xfrm>
        </p:spPr>
        <p:txBody>
          <a:bodyPr>
            <a:normAutofit fontScale="85000" lnSpcReduction="10000"/>
          </a:bodyPr>
          <a:lstStyle/>
          <a:p>
            <a:pPr>
              <a:buNone/>
            </a:pPr>
            <a:r>
              <a:rPr lang="en-US" sz="3000" b="1" dirty="0">
                <a:solidFill>
                  <a:srgbClr val="C00000"/>
                </a:solidFill>
              </a:rPr>
              <a:t>b. Effect of Relative Circulation </a:t>
            </a:r>
            <a:endParaRPr lang="en-MY" sz="3000" dirty="0">
              <a:solidFill>
                <a:srgbClr val="C00000"/>
              </a:solidFill>
            </a:endParaRPr>
          </a:p>
          <a:p>
            <a:pPr algn="just">
              <a:lnSpc>
                <a:spcPct val="150000"/>
              </a:lnSpc>
              <a:buFont typeface="Wingdings" pitchFamily="2" charset="2"/>
              <a:buChar char="ü"/>
            </a:pPr>
            <a:r>
              <a:rPr lang="en-US" sz="2600" dirty="0">
                <a:latin typeface="Times New Roman" pitchFamily="18" charset="0"/>
                <a:cs typeface="Times New Roman" pitchFamily="18" charset="0"/>
              </a:rPr>
              <a:t>The relative velocity distribution through an impeller channel is affected by the relative circulation of the fluid due to the </a:t>
            </a:r>
            <a:r>
              <a:rPr lang="en-US" sz="2600" dirty="0">
                <a:solidFill>
                  <a:srgbClr val="00B050"/>
                </a:solidFill>
                <a:latin typeface="Times New Roman" pitchFamily="18" charset="0"/>
                <a:cs typeface="Times New Roman" pitchFamily="18" charset="0"/>
              </a:rPr>
              <a:t>inertia effect of frictionless fluid particle</a:t>
            </a:r>
            <a:r>
              <a:rPr lang="en-US" sz="2600" dirty="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algn="just">
              <a:lnSpc>
                <a:spcPct val="150000"/>
              </a:lnSpc>
              <a:buFont typeface="Wingdings" pitchFamily="2" charset="2"/>
              <a:buChar char="ü"/>
            </a:pPr>
            <a:r>
              <a:rPr lang="en-US" sz="2600" dirty="0" smtClean="0">
                <a:latin typeface="Times New Roman" pitchFamily="18" charset="0"/>
                <a:cs typeface="Times New Roman" pitchFamily="18" charset="0"/>
              </a:rPr>
              <a:t>Due </a:t>
            </a:r>
            <a:r>
              <a:rPr lang="en-US" sz="2600" dirty="0">
                <a:latin typeface="Times New Roman" pitchFamily="18" charset="0"/>
                <a:cs typeface="Times New Roman" pitchFamily="18" charset="0"/>
              </a:rPr>
              <a:t>to their inertia the particles retain their orientation in space and fail to turn with the impeller. This results in circulation of the fluid relative to the impeller in a direction </a:t>
            </a:r>
            <a:r>
              <a:rPr lang="en-US" sz="2600" dirty="0">
                <a:solidFill>
                  <a:srgbClr val="00B050"/>
                </a:solidFill>
                <a:latin typeface="Times New Roman" pitchFamily="18" charset="0"/>
                <a:cs typeface="Times New Roman" pitchFamily="18" charset="0"/>
              </a:rPr>
              <a:t>opposite to the rotation of the impeller</a:t>
            </a:r>
            <a:r>
              <a:rPr lang="en-US" sz="2600" dirty="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algn="just">
              <a:lnSpc>
                <a:spcPct val="150000"/>
              </a:lnSpc>
              <a:buFont typeface="Wingdings" pitchFamily="2" charset="2"/>
              <a:buChar char="ü"/>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result is a component in the tangential direction </a:t>
            </a:r>
            <a:r>
              <a:rPr lang="en-US" sz="2600" dirty="0">
                <a:solidFill>
                  <a:srgbClr val="00B050"/>
                </a:solidFill>
                <a:latin typeface="Times New Roman" pitchFamily="18" charset="0"/>
                <a:cs typeface="Times New Roman" pitchFamily="18" charset="0"/>
              </a:rPr>
              <a:t>opposite to c</a:t>
            </a:r>
            <a:r>
              <a:rPr lang="en-US" sz="2600" baseline="-25000" dirty="0">
                <a:solidFill>
                  <a:srgbClr val="00B050"/>
                </a:solidFill>
                <a:latin typeface="Times New Roman" pitchFamily="18" charset="0"/>
                <a:cs typeface="Times New Roman" pitchFamily="18" charset="0"/>
              </a:rPr>
              <a:t>2u</a:t>
            </a:r>
            <a:r>
              <a:rPr lang="en-US" sz="2600" dirty="0">
                <a:solidFill>
                  <a:srgbClr val="00B050"/>
                </a:solidFill>
                <a:latin typeface="Times New Roman" pitchFamily="18" charset="0"/>
                <a:cs typeface="Times New Roman" pitchFamily="18" charset="0"/>
              </a:rPr>
              <a:t> </a:t>
            </a:r>
            <a:r>
              <a:rPr lang="en-US" sz="2600" dirty="0">
                <a:latin typeface="Times New Roman" pitchFamily="18" charset="0"/>
                <a:cs typeface="Times New Roman" pitchFamily="18" charset="0"/>
              </a:rPr>
              <a:t>at the </a:t>
            </a:r>
            <a:r>
              <a:rPr lang="en-US" sz="2600" dirty="0">
                <a:solidFill>
                  <a:srgbClr val="0070C0"/>
                </a:solidFill>
                <a:latin typeface="Times New Roman" pitchFamily="18" charset="0"/>
                <a:cs typeface="Times New Roman" pitchFamily="18" charset="0"/>
              </a:rPr>
              <a:t>discharge</a:t>
            </a:r>
            <a:r>
              <a:rPr lang="en-US" sz="2600" dirty="0">
                <a:latin typeface="Times New Roman" pitchFamily="18" charset="0"/>
                <a:cs typeface="Times New Roman" pitchFamily="18" charset="0"/>
              </a:rPr>
              <a:t> end and </a:t>
            </a:r>
            <a:r>
              <a:rPr lang="en-US" sz="2600" dirty="0">
                <a:solidFill>
                  <a:srgbClr val="00B050"/>
                </a:solidFill>
                <a:latin typeface="Times New Roman" pitchFamily="18" charset="0"/>
                <a:cs typeface="Times New Roman" pitchFamily="18" charset="0"/>
              </a:rPr>
              <a:t>additive component in the direction of c</a:t>
            </a:r>
            <a:r>
              <a:rPr lang="en-US" sz="2600" baseline="-25000" dirty="0">
                <a:solidFill>
                  <a:srgbClr val="00B050"/>
                </a:solidFill>
                <a:latin typeface="Times New Roman" pitchFamily="18" charset="0"/>
                <a:cs typeface="Times New Roman" pitchFamily="18" charset="0"/>
              </a:rPr>
              <a:t>1u</a:t>
            </a:r>
            <a:r>
              <a:rPr lang="en-US" sz="2600" dirty="0">
                <a:solidFill>
                  <a:srgbClr val="00B050"/>
                </a:solidFill>
                <a:latin typeface="Times New Roman" pitchFamily="18" charset="0"/>
                <a:cs typeface="Times New Roman" pitchFamily="18" charset="0"/>
              </a:rPr>
              <a:t> </a:t>
            </a:r>
            <a:r>
              <a:rPr lang="en-US" sz="2600" dirty="0">
                <a:latin typeface="Times New Roman" pitchFamily="18" charset="0"/>
                <a:cs typeface="Times New Roman" pitchFamily="18" charset="0"/>
              </a:rPr>
              <a:t>at </a:t>
            </a:r>
            <a:r>
              <a:rPr lang="en-US" sz="2600" dirty="0">
                <a:solidFill>
                  <a:srgbClr val="0070C0"/>
                </a:solidFill>
                <a:latin typeface="Times New Roman" pitchFamily="18" charset="0"/>
                <a:cs typeface="Times New Roman" pitchFamily="18" charset="0"/>
              </a:rPr>
              <a:t>the inlet.</a:t>
            </a:r>
            <a:endParaRPr lang="en-MY" sz="2600" dirty="0">
              <a:solidFill>
                <a:srgbClr val="0070C0"/>
              </a:solidFill>
              <a:latin typeface="Times New Roman" pitchFamily="18" charset="0"/>
              <a:cs typeface="Times New Roman" pitchFamily="18" charset="0"/>
            </a:endParaRPr>
          </a:p>
          <a:p>
            <a:endParaRPr lang="en-M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14</a:t>
            </a:fld>
            <a:endParaRPr lang="en-MY"/>
          </a:p>
        </p:txBody>
      </p:sp>
      <p:sp>
        <p:nvSpPr>
          <p:cNvPr id="931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3185" name="Object 1"/>
          <p:cNvGraphicFramePr>
            <a:graphicFrameLocks noChangeAspect="1"/>
          </p:cNvGraphicFramePr>
          <p:nvPr/>
        </p:nvGraphicFramePr>
        <p:xfrm>
          <a:off x="2643174" y="214290"/>
          <a:ext cx="3993916" cy="2166944"/>
        </p:xfrm>
        <a:graphic>
          <a:graphicData uri="http://schemas.openxmlformats.org/presentationml/2006/ole">
            <p:oleObj spid="_x0000_s93185" r:id="rId4" imgW="6800850" imgH="3219450" progId="">
              <p:embed/>
            </p:oleObj>
          </a:graphicData>
        </a:graphic>
      </p:graphicFrame>
      <p:sp>
        <p:nvSpPr>
          <p:cNvPr id="93187" name="Text Box 3"/>
          <p:cNvSpPr txBox="1">
            <a:spLocks noChangeArrowheads="1"/>
          </p:cNvSpPr>
          <p:nvPr/>
        </p:nvSpPr>
        <p:spPr bwMode="auto">
          <a:xfrm>
            <a:off x="2428860" y="2714620"/>
            <a:ext cx="5143536" cy="371476"/>
          </a:xfrm>
          <a:prstGeom prst="rect">
            <a:avLst/>
          </a:prstGeom>
          <a:solidFill>
            <a:schemeClr val="bg2">
              <a:lumMod val="9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4.20 Relative circulation in a blade channel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318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3188" name="Object 4"/>
          <p:cNvGraphicFramePr>
            <a:graphicFrameLocks noChangeAspect="1"/>
          </p:cNvGraphicFramePr>
          <p:nvPr/>
        </p:nvGraphicFramePr>
        <p:xfrm>
          <a:off x="3714744" y="3286124"/>
          <a:ext cx="4081492" cy="2186513"/>
        </p:xfrm>
        <a:graphic>
          <a:graphicData uri="http://schemas.openxmlformats.org/presentationml/2006/ole">
            <p:oleObj spid="_x0000_s93188" r:id="rId5" imgW="9039225" imgH="4857750" progId="">
              <p:embed/>
            </p:oleObj>
          </a:graphicData>
        </a:graphic>
      </p:graphicFrame>
      <p:sp>
        <p:nvSpPr>
          <p:cNvPr id="93190" name="Text Box 6"/>
          <p:cNvSpPr txBox="1">
            <a:spLocks noChangeArrowheads="1"/>
          </p:cNvSpPr>
          <p:nvPr/>
        </p:nvSpPr>
        <p:spPr bwMode="auto">
          <a:xfrm>
            <a:off x="3071802" y="5857892"/>
            <a:ext cx="5643602" cy="714380"/>
          </a:xfrm>
          <a:prstGeom prst="rect">
            <a:avLst/>
          </a:prstGeom>
          <a:solidFill>
            <a:schemeClr val="bg2">
              <a:lumMod val="9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Figure 4.21 Effect of relative circulation on the velocity triangle at the exit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6"/>
          <p:cNvSpPr txBox="1">
            <a:spLocks noChangeArrowheads="1"/>
          </p:cNvSpPr>
          <p:nvPr/>
        </p:nvSpPr>
        <p:spPr bwMode="auto">
          <a:xfrm>
            <a:off x="214282" y="3500438"/>
            <a:ext cx="2857488" cy="15001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600"/>
              </a:spcAft>
              <a:buClrTx/>
              <a:buSzTx/>
              <a:buFont typeface="Wingdings" pitchFamily="2" charset="2"/>
              <a:buChar char="Ø"/>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 The effect on the velocity triangle at the exit is to reduce the tangential component of the absolute velocity.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 name="Straight Arrow Connector 10"/>
          <p:cNvCxnSpPr/>
          <p:nvPr/>
        </p:nvCxnSpPr>
        <p:spPr>
          <a:xfrm rot="5400000" flipH="1" flipV="1">
            <a:off x="2964645" y="178571"/>
            <a:ext cx="1643074" cy="157163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3786182" y="4572008"/>
            <a:ext cx="1928826" cy="714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000496" y="5429264"/>
            <a:ext cx="71438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821107" y="5464983"/>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572000" y="0"/>
            <a:ext cx="492443" cy="369332"/>
          </a:xfrm>
          <a:prstGeom prst="rect">
            <a:avLst/>
          </a:prstGeom>
        </p:spPr>
        <p:txBody>
          <a:bodyPr wrap="none">
            <a:spAutoFit/>
          </a:bodyPr>
          <a:lstStyle/>
          <a:p>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2u</a:t>
            </a:r>
            <a:endParaRPr lang="en-MY" dirty="0"/>
          </a:p>
        </p:txBody>
      </p:sp>
      <p:sp>
        <p:nvSpPr>
          <p:cNvPr id="19" name="Rectangle 18"/>
          <p:cNvSpPr/>
          <p:nvPr/>
        </p:nvSpPr>
        <p:spPr>
          <a:xfrm>
            <a:off x="4123450" y="5500702"/>
            <a:ext cx="492443" cy="369332"/>
          </a:xfrm>
          <a:prstGeom prst="rect">
            <a:avLst/>
          </a:prstGeom>
        </p:spPr>
        <p:txBody>
          <a:bodyPr wrap="none">
            <a:spAutoFit/>
          </a:bodyPr>
          <a:lstStyle/>
          <a:p>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2u</a:t>
            </a:r>
            <a:endParaRPr lang="en-MY"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15</a:t>
            </a:fld>
            <a:endParaRPr lang="en-MY"/>
          </a:p>
        </p:txBody>
      </p:sp>
      <p:sp>
        <p:nvSpPr>
          <p:cNvPr id="3" name="Content Placeholder 2"/>
          <p:cNvSpPr>
            <a:spLocks noGrp="1"/>
          </p:cNvSpPr>
          <p:nvPr>
            <p:ph sz="quarter" idx="1"/>
          </p:nvPr>
        </p:nvSpPr>
        <p:spPr>
          <a:xfrm>
            <a:off x="457200" y="928670"/>
            <a:ext cx="8229600" cy="5197493"/>
          </a:xfrm>
        </p:spPr>
        <p:txBody>
          <a:bodyPr>
            <a:normAutofit/>
          </a:bodyPr>
          <a:lstStyle/>
          <a:p>
            <a:pPr algn="just">
              <a:lnSpc>
                <a:spcPct val="150000"/>
              </a:lnSpc>
              <a:buFont typeface="Wingdings" pitchFamily="2" charset="2"/>
              <a:buChar char="Ø"/>
            </a:pPr>
            <a:r>
              <a:rPr lang="en-US" sz="2400" dirty="0">
                <a:latin typeface="Times New Roman" pitchFamily="18" charset="0"/>
                <a:cs typeface="Times New Roman" pitchFamily="18" charset="0"/>
              </a:rPr>
              <a:t>Since the outlet flow area </a:t>
            </a:r>
            <a:r>
              <a:rPr lang="en-US" sz="2400" i="1" dirty="0">
                <a:latin typeface="Times New Roman" pitchFamily="18" charset="0"/>
                <a:cs typeface="Times New Roman" pitchFamily="18" charset="0"/>
                <a:sym typeface="Symbol"/>
              </a:rPr>
              <a:t></a:t>
            </a:r>
            <a:r>
              <a:rPr lang="en-US" sz="2400" i="1" dirty="0">
                <a:latin typeface="Times New Roman" pitchFamily="18" charset="0"/>
                <a:cs typeface="Times New Roman" pitchFamily="18" charset="0"/>
              </a:rPr>
              <a:t>D</a:t>
            </a:r>
            <a:r>
              <a:rPr lang="en-US" sz="2400" i="1" baseline="-25000" dirty="0">
                <a:latin typeface="Times New Roman" pitchFamily="18" charset="0"/>
                <a:cs typeface="Times New Roman" pitchFamily="18" charset="0"/>
              </a:rPr>
              <a:t>2</a:t>
            </a:r>
            <a:r>
              <a:rPr lang="en-US" sz="2400" i="1" dirty="0">
                <a:latin typeface="Times New Roman" pitchFamily="18" charset="0"/>
                <a:cs typeface="Times New Roman" pitchFamily="18" charset="0"/>
              </a:rPr>
              <a:t>b</a:t>
            </a:r>
            <a:r>
              <a:rPr lang="en-US" sz="2400" i="1"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and the flow rate Q are </a:t>
            </a:r>
            <a:r>
              <a:rPr lang="en-US" sz="2400" dirty="0">
                <a:solidFill>
                  <a:srgbClr val="FF0000"/>
                </a:solidFill>
                <a:latin typeface="Times New Roman" pitchFamily="18" charset="0"/>
                <a:cs typeface="Times New Roman" pitchFamily="18" charset="0"/>
              </a:rPr>
              <a:t>not affected by relative circulation </a:t>
            </a:r>
            <a:r>
              <a:rPr lang="en-US" sz="2400" dirty="0">
                <a:latin typeface="Times New Roman" pitchFamily="18" charset="0"/>
                <a:cs typeface="Times New Roman" pitchFamily="18" charset="0"/>
              </a:rPr>
              <a:t>the average meridian component of the absolute velocity c</a:t>
            </a:r>
            <a:r>
              <a:rPr lang="en-US" sz="2400" baseline="-25000" dirty="0">
                <a:latin typeface="Times New Roman" pitchFamily="18" charset="0"/>
                <a:cs typeface="Times New Roman" pitchFamily="18" charset="0"/>
              </a:rPr>
              <a:t>m</a:t>
            </a:r>
            <a:r>
              <a:rPr lang="en-US" sz="2400" dirty="0">
                <a:latin typeface="Times New Roman" pitchFamily="18" charset="0"/>
                <a:cs typeface="Times New Roman" pitchFamily="18" charset="0"/>
              </a:rPr>
              <a:t> is not also affected by it. </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effect of relative circulation is less for </a:t>
            </a:r>
            <a:r>
              <a:rPr lang="en-US" sz="2400" dirty="0">
                <a:solidFill>
                  <a:srgbClr val="FF0000"/>
                </a:solidFill>
                <a:latin typeface="Times New Roman" pitchFamily="18" charset="0"/>
                <a:cs typeface="Times New Roman" pitchFamily="18" charset="0"/>
              </a:rPr>
              <a:t>narrow </a:t>
            </a:r>
            <a:r>
              <a:rPr lang="en-US" sz="2400" i="1" dirty="0">
                <a:latin typeface="Times New Roman" pitchFamily="18" charset="0"/>
                <a:cs typeface="Times New Roman" pitchFamily="18" charset="0"/>
              </a:rPr>
              <a:t>(large number of vanes)</a:t>
            </a:r>
            <a:r>
              <a:rPr lang="en-US" sz="2400" dirty="0">
                <a:latin typeface="Times New Roman" pitchFamily="18" charset="0"/>
                <a:cs typeface="Times New Roman" pitchFamily="18" charset="0"/>
              </a:rPr>
              <a:t> and </a:t>
            </a:r>
            <a:r>
              <a:rPr lang="en-US" sz="2400" dirty="0">
                <a:solidFill>
                  <a:srgbClr val="FF0000"/>
                </a:solidFill>
                <a:latin typeface="Times New Roman" pitchFamily="18" charset="0"/>
                <a:cs typeface="Times New Roman" pitchFamily="18" charset="0"/>
              </a:rPr>
              <a:t>long vane channels </a:t>
            </a:r>
            <a:r>
              <a:rPr lang="en-US" sz="2400" dirty="0">
                <a:latin typeface="Times New Roman" pitchFamily="18" charset="0"/>
                <a:cs typeface="Times New Roman" pitchFamily="18" charset="0"/>
              </a:rPr>
              <a:t>as well as for narrow impellers. </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Ø"/>
            </a:pPr>
            <a:r>
              <a:rPr lang="en-US" sz="2400" dirty="0" smtClean="0">
                <a:latin typeface="Times New Roman" pitchFamily="18" charset="0"/>
                <a:cs typeface="Times New Roman" pitchFamily="18" charset="0"/>
              </a:rPr>
              <a:t>Therefore </a:t>
            </a:r>
            <a:r>
              <a:rPr lang="en-US" sz="2400" dirty="0">
                <a:latin typeface="Times New Roman" pitchFamily="18" charset="0"/>
                <a:cs typeface="Times New Roman" pitchFamily="18" charset="0"/>
              </a:rPr>
              <a:t>the influence of relative circulation is normally considered </a:t>
            </a:r>
            <a:r>
              <a:rPr lang="en-US" sz="2400" dirty="0">
                <a:solidFill>
                  <a:srgbClr val="0070C0"/>
                </a:solidFill>
                <a:latin typeface="Times New Roman" pitchFamily="18" charset="0"/>
                <a:cs typeface="Times New Roman" pitchFamily="18" charset="0"/>
              </a:rPr>
              <a:t>negligible at the inlet </a:t>
            </a:r>
            <a:r>
              <a:rPr lang="en-US" sz="2400" dirty="0">
                <a:latin typeface="Times New Roman" pitchFamily="18" charset="0"/>
                <a:cs typeface="Times New Roman" pitchFamily="18" charset="0"/>
              </a:rPr>
              <a:t>of the blade channel. </a:t>
            </a:r>
            <a:endParaRPr lang="en-MY" sz="2400" dirty="0">
              <a:latin typeface="Times New Roman" pitchFamily="18" charset="0"/>
              <a:cs typeface="Times New Roman" pitchFamily="18" charset="0"/>
            </a:endParaRPr>
          </a:p>
          <a:p>
            <a:endParaRPr lang="en-MY"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4.5.3 Effect of Viscosity</a:t>
            </a:r>
            <a:endParaRPr lang="en-GB" dirty="0"/>
          </a:p>
        </p:txBody>
      </p:sp>
      <p:sp>
        <p:nvSpPr>
          <p:cNvPr id="3" name="Slide Number Placeholder 2"/>
          <p:cNvSpPr>
            <a:spLocks noGrp="1"/>
          </p:cNvSpPr>
          <p:nvPr>
            <p:ph type="sldNum" sz="quarter" idx="12"/>
          </p:nvPr>
        </p:nvSpPr>
        <p:spPr/>
        <p:txBody>
          <a:bodyPr/>
          <a:lstStyle/>
          <a:p>
            <a:fld id="{DE19B080-206F-46FE-AB51-67A72C336704}" type="slidenum">
              <a:rPr lang="en-MY" smtClean="0"/>
              <a:pPr/>
              <a:t>16</a:t>
            </a:fld>
            <a:endParaRPr lang="en-MY"/>
          </a:p>
        </p:txBody>
      </p:sp>
      <p:sp>
        <p:nvSpPr>
          <p:cNvPr id="4" name="Content Placeholder 3"/>
          <p:cNvSpPr>
            <a:spLocks noGrp="1"/>
          </p:cNvSpPr>
          <p:nvPr>
            <p:ph sz="quarter" idx="1"/>
          </p:nvPr>
        </p:nvSpPr>
        <p:spPr/>
        <p:txBody>
          <a:bodyPr/>
          <a:lstStyle/>
          <a:p>
            <a:pPr algn="just">
              <a:lnSpc>
                <a:spcPct val="150000"/>
              </a:lnSpc>
              <a:buFont typeface="Wingdings" pitchFamily="2" charset="2"/>
              <a:buChar char="ü"/>
            </a:pPr>
            <a:r>
              <a:rPr lang="en-US" sz="2800" dirty="0" smtClean="0">
                <a:latin typeface="Times New Roman" pitchFamily="18" charset="0"/>
                <a:cs typeface="Times New Roman" pitchFamily="18" charset="0"/>
              </a:rPr>
              <a:t>Due to the viscous nature of fluids a boundary layer is formed along the walls of the channel. </a:t>
            </a:r>
          </a:p>
          <a:p>
            <a:pPr algn="just">
              <a:lnSpc>
                <a:spcPct val="150000"/>
              </a:lnSpc>
              <a:buFont typeface="Wingdings" pitchFamily="2" charset="2"/>
              <a:buChar char="ü"/>
            </a:pPr>
            <a:r>
              <a:rPr lang="en-US" sz="2800" dirty="0" smtClean="0">
                <a:latin typeface="Times New Roman" pitchFamily="18" charset="0"/>
                <a:cs typeface="Times New Roman" pitchFamily="18" charset="0"/>
              </a:rPr>
              <a:t> </a:t>
            </a:r>
            <a:r>
              <a:rPr lang="en-US" sz="2800" dirty="0" smtClean="0">
                <a:solidFill>
                  <a:srgbClr val="C00000"/>
                </a:solidFill>
                <a:latin typeface="Times New Roman" pitchFamily="18" charset="0"/>
                <a:cs typeface="Times New Roman" pitchFamily="18" charset="0"/>
              </a:rPr>
              <a:t>Dead zones</a:t>
            </a:r>
            <a:r>
              <a:rPr lang="en-US" dirty="0" smtClean="0"/>
              <a:t>.</a:t>
            </a:r>
            <a:endParaRPr lang="en-MY" dirty="0" smtClean="0"/>
          </a:p>
          <a:p>
            <a:endParaRPr lang="en-GB" dirty="0"/>
          </a:p>
        </p:txBody>
      </p:sp>
      <p:pic>
        <p:nvPicPr>
          <p:cNvPr id="5" name="Picture 2"/>
          <p:cNvPicPr>
            <a:picLocks noChangeAspect="1" noChangeArrowheads="1"/>
          </p:cNvPicPr>
          <p:nvPr/>
        </p:nvPicPr>
        <p:blipFill>
          <a:blip r:embed="rId2" cstate="print"/>
          <a:stretch>
            <a:fillRect/>
          </a:stretch>
        </p:blipFill>
        <p:spPr bwMode="auto">
          <a:xfrm>
            <a:off x="1187624" y="3501008"/>
            <a:ext cx="6972320" cy="250033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17</a:t>
            </a:fld>
            <a:endParaRPr lang="en-MY"/>
          </a:p>
        </p:txBody>
      </p:sp>
      <p:sp>
        <p:nvSpPr>
          <p:cNvPr id="3" name="Content Placeholder 2"/>
          <p:cNvSpPr>
            <a:spLocks noGrp="1"/>
          </p:cNvSpPr>
          <p:nvPr>
            <p:ph sz="quarter" idx="1"/>
          </p:nvPr>
        </p:nvSpPr>
        <p:spPr>
          <a:xfrm>
            <a:off x="457200" y="1000108"/>
            <a:ext cx="8229600" cy="5126055"/>
          </a:xfrm>
        </p:spPr>
        <p:txBody>
          <a:bodyPr/>
          <a:lstStyle/>
          <a:p>
            <a:pPr algn="just">
              <a:lnSpc>
                <a:spcPct val="150000"/>
              </a:lnSpc>
              <a:buFont typeface="Wingdings" pitchFamily="2" charset="2"/>
              <a:buChar char="ü"/>
            </a:pPr>
            <a:r>
              <a:rPr lang="en-US" sz="2400" dirty="0" smtClean="0">
                <a:solidFill>
                  <a:srgbClr val="C00000"/>
                </a:solidFill>
                <a:latin typeface="Times New Roman" pitchFamily="18" charset="0"/>
                <a:cs typeface="Times New Roman" pitchFamily="18" charset="0"/>
              </a:rPr>
              <a:t>Dead zones</a:t>
            </a:r>
            <a:r>
              <a:rPr lang="en-US" dirty="0" smtClean="0"/>
              <a:t>.</a:t>
            </a:r>
            <a:endParaRPr lang="en-MY" dirty="0"/>
          </a:p>
        </p:txBody>
      </p:sp>
      <p:sp>
        <p:nvSpPr>
          <p:cNvPr id="942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4209" name="Object 1"/>
          <p:cNvGraphicFramePr>
            <a:graphicFrameLocks noChangeAspect="1"/>
          </p:cNvGraphicFramePr>
          <p:nvPr/>
        </p:nvGraphicFramePr>
        <p:xfrm>
          <a:off x="1694453" y="2071678"/>
          <a:ext cx="5377877" cy="3167527"/>
        </p:xfrm>
        <a:graphic>
          <a:graphicData uri="http://schemas.openxmlformats.org/presentationml/2006/ole">
            <p:oleObj spid="_x0000_s94209" r:id="rId4" imgW="9039225" imgH="4857750" progId="">
              <p:embed/>
            </p:oleObj>
          </a:graphicData>
        </a:graphic>
      </p:graphicFrame>
      <p:sp>
        <p:nvSpPr>
          <p:cNvPr id="94211" name="Text Box 3"/>
          <p:cNvSpPr txBox="1">
            <a:spLocks noChangeArrowheads="1"/>
          </p:cNvSpPr>
          <p:nvPr/>
        </p:nvSpPr>
        <p:spPr bwMode="auto">
          <a:xfrm>
            <a:off x="3571868" y="5500702"/>
            <a:ext cx="3000396" cy="442914"/>
          </a:xfrm>
          <a:prstGeom prst="rect">
            <a:avLst/>
          </a:prstGeom>
          <a:solidFill>
            <a:schemeClr val="bg2">
              <a:lumMod val="9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Figure 4.22 Dead zones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 name="Straight Arrow Connector 8"/>
          <p:cNvCxnSpPr/>
          <p:nvPr/>
        </p:nvCxnSpPr>
        <p:spPr>
          <a:xfrm rot="5400000" flipH="1" flipV="1">
            <a:off x="5325017" y="3143248"/>
            <a:ext cx="107157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5214942" y="2987493"/>
            <a:ext cx="107157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5747809" y="3143248"/>
            <a:ext cx="103031" cy="128788"/>
          </a:xfrm>
          <a:custGeom>
            <a:avLst/>
            <a:gdLst>
              <a:gd name="connsiteX0" fmla="*/ 103031 w 103031"/>
              <a:gd name="connsiteY0" fmla="*/ 128788 h 128788"/>
              <a:gd name="connsiteX1" fmla="*/ 64395 w 103031"/>
              <a:gd name="connsiteY1" fmla="*/ 103031 h 128788"/>
              <a:gd name="connsiteX2" fmla="*/ 51516 w 103031"/>
              <a:gd name="connsiteY2" fmla="*/ 64394 h 128788"/>
              <a:gd name="connsiteX3" fmla="*/ 0 w 103031"/>
              <a:gd name="connsiteY3" fmla="*/ 0 h 128788"/>
            </a:gdLst>
            <a:ahLst/>
            <a:cxnLst>
              <a:cxn ang="0">
                <a:pos x="connsiteX0" y="connsiteY0"/>
              </a:cxn>
              <a:cxn ang="0">
                <a:pos x="connsiteX1" y="connsiteY1"/>
              </a:cxn>
              <a:cxn ang="0">
                <a:pos x="connsiteX2" y="connsiteY2"/>
              </a:cxn>
              <a:cxn ang="0">
                <a:pos x="connsiteX3" y="connsiteY3"/>
              </a:cxn>
            </a:cxnLst>
            <a:rect l="l" t="t" r="r" b="b"/>
            <a:pathLst>
              <a:path w="103031" h="128788">
                <a:moveTo>
                  <a:pt x="103031" y="128788"/>
                </a:moveTo>
                <a:cubicBezTo>
                  <a:pt x="90152" y="120202"/>
                  <a:pt x="74064" y="115117"/>
                  <a:pt x="64395" y="103031"/>
                </a:cubicBezTo>
                <a:cubicBezTo>
                  <a:pt x="55914" y="92430"/>
                  <a:pt x="57587" y="76536"/>
                  <a:pt x="51516" y="64394"/>
                </a:cubicBezTo>
                <a:cubicBezTo>
                  <a:pt x="35269" y="31899"/>
                  <a:pt x="23959" y="23958"/>
                  <a:pt x="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p>
        </p:txBody>
      </p:sp>
      <p:sp>
        <p:nvSpPr>
          <p:cNvPr id="12" name="Freeform 11"/>
          <p:cNvSpPr/>
          <p:nvPr/>
        </p:nvSpPr>
        <p:spPr>
          <a:xfrm>
            <a:off x="5819247" y="3042186"/>
            <a:ext cx="1250607" cy="815442"/>
          </a:xfrm>
          <a:custGeom>
            <a:avLst/>
            <a:gdLst>
              <a:gd name="connsiteX0" fmla="*/ 0 w 1250607"/>
              <a:gd name="connsiteY0" fmla="*/ 115909 h 815442"/>
              <a:gd name="connsiteX1" fmla="*/ 77273 w 1250607"/>
              <a:gd name="connsiteY1" fmla="*/ 64394 h 815442"/>
              <a:gd name="connsiteX2" fmla="*/ 115910 w 1250607"/>
              <a:gd name="connsiteY2" fmla="*/ 38636 h 815442"/>
              <a:gd name="connsiteX3" fmla="*/ 193183 w 1250607"/>
              <a:gd name="connsiteY3" fmla="*/ 12878 h 815442"/>
              <a:gd name="connsiteX4" fmla="*/ 231819 w 1250607"/>
              <a:gd name="connsiteY4" fmla="*/ 0 h 815442"/>
              <a:gd name="connsiteX5" fmla="*/ 579549 w 1250607"/>
              <a:gd name="connsiteY5" fmla="*/ 12878 h 815442"/>
              <a:gd name="connsiteX6" fmla="*/ 656822 w 1250607"/>
              <a:gd name="connsiteY6" fmla="*/ 38636 h 815442"/>
              <a:gd name="connsiteX7" fmla="*/ 695459 w 1250607"/>
              <a:gd name="connsiteY7" fmla="*/ 51515 h 815442"/>
              <a:gd name="connsiteX8" fmla="*/ 734095 w 1250607"/>
              <a:gd name="connsiteY8" fmla="*/ 64394 h 815442"/>
              <a:gd name="connsiteX9" fmla="*/ 772732 w 1250607"/>
              <a:gd name="connsiteY9" fmla="*/ 77273 h 815442"/>
              <a:gd name="connsiteX10" fmla="*/ 850005 w 1250607"/>
              <a:gd name="connsiteY10" fmla="*/ 128788 h 815442"/>
              <a:gd name="connsiteX11" fmla="*/ 888642 w 1250607"/>
              <a:gd name="connsiteY11" fmla="*/ 154546 h 815442"/>
              <a:gd name="connsiteX12" fmla="*/ 965915 w 1250607"/>
              <a:gd name="connsiteY12" fmla="*/ 270456 h 815442"/>
              <a:gd name="connsiteX13" fmla="*/ 991673 w 1250607"/>
              <a:gd name="connsiteY13" fmla="*/ 309092 h 815442"/>
              <a:gd name="connsiteX14" fmla="*/ 1004552 w 1250607"/>
              <a:gd name="connsiteY14" fmla="*/ 347729 h 815442"/>
              <a:gd name="connsiteX15" fmla="*/ 1056067 w 1250607"/>
              <a:gd name="connsiteY15" fmla="*/ 425002 h 815442"/>
              <a:gd name="connsiteX16" fmla="*/ 1094704 w 1250607"/>
              <a:gd name="connsiteY16" fmla="*/ 502276 h 815442"/>
              <a:gd name="connsiteX17" fmla="*/ 1159098 w 1250607"/>
              <a:gd name="connsiteY17" fmla="*/ 579549 h 815442"/>
              <a:gd name="connsiteX18" fmla="*/ 1197735 w 1250607"/>
              <a:gd name="connsiteY18" fmla="*/ 695459 h 815442"/>
              <a:gd name="connsiteX19" fmla="*/ 1210614 w 1250607"/>
              <a:gd name="connsiteY19" fmla="*/ 734095 h 815442"/>
              <a:gd name="connsiteX20" fmla="*/ 1223493 w 1250607"/>
              <a:gd name="connsiteY20" fmla="*/ 772732 h 815442"/>
              <a:gd name="connsiteX21" fmla="*/ 1249250 w 1250607"/>
              <a:gd name="connsiteY21" fmla="*/ 811369 h 815442"/>
              <a:gd name="connsiteX22" fmla="*/ 1236371 w 1250607"/>
              <a:gd name="connsiteY22" fmla="*/ 811369 h 81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50607" h="815442">
                <a:moveTo>
                  <a:pt x="0" y="115909"/>
                </a:moveTo>
                <a:lnTo>
                  <a:pt x="77273" y="64394"/>
                </a:lnTo>
                <a:cubicBezTo>
                  <a:pt x="90152" y="55808"/>
                  <a:pt x="101226" y="43531"/>
                  <a:pt x="115910" y="38636"/>
                </a:cubicBezTo>
                <a:lnTo>
                  <a:pt x="193183" y="12878"/>
                </a:lnTo>
                <a:lnTo>
                  <a:pt x="231819" y="0"/>
                </a:lnTo>
                <a:cubicBezTo>
                  <a:pt x="347729" y="4293"/>
                  <a:pt x="464036" y="2377"/>
                  <a:pt x="579549" y="12878"/>
                </a:cubicBezTo>
                <a:cubicBezTo>
                  <a:pt x="606588" y="15336"/>
                  <a:pt x="631064" y="30050"/>
                  <a:pt x="656822" y="38636"/>
                </a:cubicBezTo>
                <a:lnTo>
                  <a:pt x="695459" y="51515"/>
                </a:lnTo>
                <a:lnTo>
                  <a:pt x="734095" y="64394"/>
                </a:lnTo>
                <a:cubicBezTo>
                  <a:pt x="746974" y="68687"/>
                  <a:pt x="761436" y="69743"/>
                  <a:pt x="772732" y="77273"/>
                </a:cubicBezTo>
                <a:lnTo>
                  <a:pt x="850005" y="128788"/>
                </a:lnTo>
                <a:lnTo>
                  <a:pt x="888642" y="154546"/>
                </a:lnTo>
                <a:lnTo>
                  <a:pt x="965915" y="270456"/>
                </a:lnTo>
                <a:lnTo>
                  <a:pt x="991673" y="309092"/>
                </a:lnTo>
                <a:cubicBezTo>
                  <a:pt x="995966" y="321971"/>
                  <a:pt x="997959" y="335862"/>
                  <a:pt x="1004552" y="347729"/>
                </a:cubicBezTo>
                <a:cubicBezTo>
                  <a:pt x="1019586" y="374790"/>
                  <a:pt x="1046278" y="395634"/>
                  <a:pt x="1056067" y="425002"/>
                </a:cubicBezTo>
                <a:cubicBezTo>
                  <a:pt x="1068975" y="463725"/>
                  <a:pt x="1066964" y="468988"/>
                  <a:pt x="1094704" y="502276"/>
                </a:cubicBezTo>
                <a:cubicBezTo>
                  <a:pt x="1123593" y="536942"/>
                  <a:pt x="1140824" y="538432"/>
                  <a:pt x="1159098" y="579549"/>
                </a:cubicBezTo>
                <a:cubicBezTo>
                  <a:pt x="1159100" y="579554"/>
                  <a:pt x="1191295" y="676138"/>
                  <a:pt x="1197735" y="695459"/>
                </a:cubicBezTo>
                <a:lnTo>
                  <a:pt x="1210614" y="734095"/>
                </a:lnTo>
                <a:cubicBezTo>
                  <a:pt x="1214907" y="746974"/>
                  <a:pt x="1215963" y="761436"/>
                  <a:pt x="1223493" y="772732"/>
                </a:cubicBezTo>
                <a:cubicBezTo>
                  <a:pt x="1232079" y="785611"/>
                  <a:pt x="1244356" y="796685"/>
                  <a:pt x="1249250" y="811369"/>
                </a:cubicBezTo>
                <a:cubicBezTo>
                  <a:pt x="1250607" y="815442"/>
                  <a:pt x="1240664" y="811369"/>
                  <a:pt x="1236371" y="81136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p>
        </p:txBody>
      </p:sp>
      <p:sp>
        <p:nvSpPr>
          <p:cNvPr id="13" name="Freeform 12"/>
          <p:cNvSpPr/>
          <p:nvPr/>
        </p:nvSpPr>
        <p:spPr>
          <a:xfrm>
            <a:off x="6858016" y="3786190"/>
            <a:ext cx="394952" cy="321971"/>
          </a:xfrm>
          <a:custGeom>
            <a:avLst/>
            <a:gdLst>
              <a:gd name="connsiteX0" fmla="*/ 8586 w 394952"/>
              <a:gd name="connsiteY0" fmla="*/ 167425 h 321971"/>
              <a:gd name="connsiteX1" fmla="*/ 85859 w 394952"/>
              <a:gd name="connsiteY1" fmla="*/ 231819 h 321971"/>
              <a:gd name="connsiteX2" fmla="*/ 124496 w 394952"/>
              <a:gd name="connsiteY2" fmla="*/ 244698 h 321971"/>
              <a:gd name="connsiteX3" fmla="*/ 163132 w 394952"/>
              <a:gd name="connsiteY3" fmla="*/ 283335 h 321971"/>
              <a:gd name="connsiteX4" fmla="*/ 266163 w 394952"/>
              <a:gd name="connsiteY4" fmla="*/ 309093 h 321971"/>
              <a:gd name="connsiteX5" fmla="*/ 304800 w 394952"/>
              <a:gd name="connsiteY5" fmla="*/ 321971 h 321971"/>
              <a:gd name="connsiteX6" fmla="*/ 330558 w 394952"/>
              <a:gd name="connsiteY6" fmla="*/ 283335 h 321971"/>
              <a:gd name="connsiteX7" fmla="*/ 356315 w 394952"/>
              <a:gd name="connsiteY7" fmla="*/ 206062 h 321971"/>
              <a:gd name="connsiteX8" fmla="*/ 394952 w 394952"/>
              <a:gd name="connsiteY8" fmla="*/ 128788 h 321971"/>
              <a:gd name="connsiteX9" fmla="*/ 369194 w 394952"/>
              <a:gd name="connsiteY9" fmla="*/ 25757 h 321971"/>
              <a:gd name="connsiteX10" fmla="*/ 330558 w 394952"/>
              <a:gd name="connsiteY10" fmla="*/ 0 h 321971"/>
              <a:gd name="connsiteX11" fmla="*/ 176011 w 394952"/>
              <a:gd name="connsiteY11" fmla="*/ 51515 h 321971"/>
              <a:gd name="connsiteX12" fmla="*/ 137375 w 394952"/>
              <a:gd name="connsiteY12" fmla="*/ 64394 h 321971"/>
              <a:gd name="connsiteX13" fmla="*/ 98738 w 394952"/>
              <a:gd name="connsiteY13" fmla="*/ 90152 h 321971"/>
              <a:gd name="connsiteX14" fmla="*/ 72980 w 394952"/>
              <a:gd name="connsiteY14" fmla="*/ 128788 h 321971"/>
              <a:gd name="connsiteX15" fmla="*/ 34344 w 394952"/>
              <a:gd name="connsiteY15" fmla="*/ 141667 h 321971"/>
              <a:gd name="connsiteX16" fmla="*/ 8586 w 394952"/>
              <a:gd name="connsiteY16" fmla="*/ 167425 h 32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4952" h="321971">
                <a:moveTo>
                  <a:pt x="8586" y="167425"/>
                </a:moveTo>
                <a:cubicBezTo>
                  <a:pt x="17172" y="182450"/>
                  <a:pt x="49995" y="213888"/>
                  <a:pt x="85859" y="231819"/>
                </a:cubicBezTo>
                <a:cubicBezTo>
                  <a:pt x="98002" y="237890"/>
                  <a:pt x="111617" y="240405"/>
                  <a:pt x="124496" y="244698"/>
                </a:cubicBezTo>
                <a:cubicBezTo>
                  <a:pt x="137375" y="257577"/>
                  <a:pt x="146551" y="275798"/>
                  <a:pt x="163132" y="283335"/>
                </a:cubicBezTo>
                <a:cubicBezTo>
                  <a:pt x="195359" y="297984"/>
                  <a:pt x="232579" y="297899"/>
                  <a:pt x="266163" y="309093"/>
                </a:cubicBezTo>
                <a:lnTo>
                  <a:pt x="304800" y="321971"/>
                </a:lnTo>
                <a:cubicBezTo>
                  <a:pt x="313386" y="309092"/>
                  <a:pt x="324272" y="297479"/>
                  <a:pt x="330558" y="283335"/>
                </a:cubicBezTo>
                <a:cubicBezTo>
                  <a:pt x="341585" y="258524"/>
                  <a:pt x="341254" y="228653"/>
                  <a:pt x="356315" y="206062"/>
                </a:cubicBezTo>
                <a:cubicBezTo>
                  <a:pt x="389603" y="156129"/>
                  <a:pt x="377178" y="182109"/>
                  <a:pt x="394952" y="128788"/>
                </a:cubicBezTo>
                <a:cubicBezTo>
                  <a:pt x="394311" y="125581"/>
                  <a:pt x="379754" y="38958"/>
                  <a:pt x="369194" y="25757"/>
                </a:cubicBezTo>
                <a:cubicBezTo>
                  <a:pt x="359525" y="13671"/>
                  <a:pt x="343437" y="8586"/>
                  <a:pt x="330558" y="0"/>
                </a:cubicBezTo>
                <a:lnTo>
                  <a:pt x="176011" y="51515"/>
                </a:lnTo>
                <a:cubicBezTo>
                  <a:pt x="163132" y="55808"/>
                  <a:pt x="148670" y="56864"/>
                  <a:pt x="137375" y="64394"/>
                </a:cubicBezTo>
                <a:lnTo>
                  <a:pt x="98738" y="90152"/>
                </a:lnTo>
                <a:cubicBezTo>
                  <a:pt x="90152" y="103031"/>
                  <a:pt x="85067" y="119119"/>
                  <a:pt x="72980" y="128788"/>
                </a:cubicBezTo>
                <a:cubicBezTo>
                  <a:pt x="62379" y="137268"/>
                  <a:pt x="44944" y="133186"/>
                  <a:pt x="34344" y="141667"/>
                </a:cubicBezTo>
                <a:cubicBezTo>
                  <a:pt x="22257" y="151337"/>
                  <a:pt x="0" y="152400"/>
                  <a:pt x="8586" y="16742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5" name="Rectangle 14"/>
          <p:cNvSpPr/>
          <p:nvPr/>
        </p:nvSpPr>
        <p:spPr>
          <a:xfrm>
            <a:off x="7215206" y="4143380"/>
            <a:ext cx="415498" cy="369332"/>
          </a:xfrm>
          <a:prstGeom prst="rect">
            <a:avLst/>
          </a:prstGeom>
        </p:spPr>
        <p:txBody>
          <a:bodyPr wrap="none">
            <a:spAutoFit/>
          </a:bodyPr>
          <a:lstStyle/>
          <a:p>
            <a:r>
              <a:rPr lang="en-US"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2</a:t>
            </a:r>
            <a:endParaRPr lang="en-MY" baseline="-25000" dirty="0"/>
          </a:p>
        </p:txBody>
      </p:sp>
      <p:sp>
        <p:nvSpPr>
          <p:cNvPr id="16" name="Rectangle 15"/>
          <p:cNvSpPr/>
          <p:nvPr/>
        </p:nvSpPr>
        <p:spPr>
          <a:xfrm>
            <a:off x="928662" y="6072206"/>
            <a:ext cx="7427674" cy="369332"/>
          </a:xfrm>
          <a:prstGeom prst="rect">
            <a:avLst/>
          </a:prstGeom>
        </p:spPr>
        <p:txBody>
          <a:bodyPr wrap="none">
            <a:spAutoFit/>
          </a:bodyPr>
          <a:lstStyle/>
          <a:p>
            <a:pPr>
              <a:buFont typeface="Wingdings" pitchFamily="2" charset="2"/>
              <a:buChar char="ü"/>
            </a:pPr>
            <a:r>
              <a:rPr lang="en-US" dirty="0" smtClean="0">
                <a:solidFill>
                  <a:srgbClr val="C00000"/>
                </a:solidFill>
                <a:latin typeface="Times New Roman" pitchFamily="18" charset="0"/>
                <a:cs typeface="Times New Roman" pitchFamily="18" charset="0"/>
              </a:rPr>
              <a:t> Effect of definite number of blades and viscosity is to reduce the flow angle</a:t>
            </a:r>
            <a:r>
              <a:rPr lang="en-US" dirty="0" smtClean="0"/>
              <a:t>.</a:t>
            </a:r>
            <a:endParaRPr lang="en-MY"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18</a:t>
            </a:fld>
            <a:endParaRPr lang="en-MY"/>
          </a:p>
        </p:txBody>
      </p:sp>
      <p:sp>
        <p:nvSpPr>
          <p:cNvPr id="3" name="Content Placeholder 2"/>
          <p:cNvSpPr>
            <a:spLocks noGrp="1"/>
          </p:cNvSpPr>
          <p:nvPr>
            <p:ph sz="quarter" idx="1"/>
          </p:nvPr>
        </p:nvSpPr>
        <p:spPr>
          <a:xfrm>
            <a:off x="457200" y="642918"/>
            <a:ext cx="8229600" cy="5483245"/>
          </a:xfrm>
        </p:spPr>
        <p:txBody>
          <a:bodyPr/>
          <a:lstStyle/>
          <a:p>
            <a:pPr algn="just">
              <a:lnSpc>
                <a:spcPct val="150000"/>
              </a:lnSpc>
              <a:buFont typeface="Wingdings" pitchFamily="2" charset="2"/>
              <a:buChar char="ü"/>
            </a:pPr>
            <a:r>
              <a:rPr lang="en-US" sz="2400" dirty="0">
                <a:latin typeface="Times New Roman" pitchFamily="18" charset="0"/>
                <a:cs typeface="Times New Roman" pitchFamily="18" charset="0"/>
              </a:rPr>
              <a:t>In areas of the dead zone, the </a:t>
            </a:r>
            <a:r>
              <a:rPr lang="en-US" sz="2400" dirty="0">
                <a:solidFill>
                  <a:srgbClr val="00B050"/>
                </a:solidFill>
                <a:latin typeface="Times New Roman" pitchFamily="18" charset="0"/>
                <a:cs typeface="Times New Roman" pitchFamily="18" charset="0"/>
              </a:rPr>
              <a:t>free cross-section of the blade channel is </a:t>
            </a:r>
            <a:r>
              <a:rPr lang="en-US" sz="2400" dirty="0" smtClean="0">
                <a:solidFill>
                  <a:srgbClr val="00B050"/>
                </a:solidFill>
                <a:latin typeface="Times New Roman" pitchFamily="18" charset="0"/>
                <a:cs typeface="Times New Roman" pitchFamily="18" charset="0"/>
              </a:rPr>
              <a:t>reduced</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pPr algn="just">
              <a:lnSpc>
                <a:spcPct val="150000"/>
              </a:lnSpc>
              <a:buFont typeface="Wingdings" pitchFamily="2" charset="2"/>
              <a:buChar char="ü"/>
            </a:pPr>
            <a:r>
              <a:rPr lang="en-US" sz="2400" dirty="0" smtClean="0">
                <a:latin typeface="Times New Roman" pitchFamily="18" charset="0"/>
                <a:cs typeface="Times New Roman" pitchFamily="18" charset="0"/>
              </a:rPr>
              <a:t>therefore </a:t>
            </a:r>
            <a:r>
              <a:rPr lang="en-US" sz="2400" dirty="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flow velocity inside the channel is increased</a:t>
            </a:r>
            <a:r>
              <a:rPr lang="en-US" sz="2400" dirty="0">
                <a:latin typeface="Times New Roman" pitchFamily="18" charset="0"/>
                <a:cs typeface="Times New Roman" pitchFamily="18" charset="0"/>
              </a:rPr>
              <a:t>. However, since there is no dead zone outside the channel, the flow velocity returns to the case of no dead </a:t>
            </a:r>
            <a:r>
              <a:rPr lang="en-US" sz="2400" dirty="0" smtClean="0">
                <a:latin typeface="Times New Roman" pitchFamily="18" charset="0"/>
                <a:cs typeface="Times New Roman" pitchFamily="18" charset="0"/>
              </a:rPr>
              <a:t>zone,  </a:t>
            </a:r>
            <a:r>
              <a:rPr lang="en-US" sz="2400" dirty="0">
                <a:latin typeface="Times New Roman" pitchFamily="18" charset="0"/>
                <a:cs typeface="Times New Roman" pitchFamily="18" charset="0"/>
              </a:rPr>
              <a:t>just outside the vane channel </a:t>
            </a:r>
            <a:r>
              <a:rPr lang="en-US" sz="2400" i="1" dirty="0">
                <a:latin typeface="Times New Roman" pitchFamily="18" charset="0"/>
                <a:cs typeface="Times New Roman" pitchFamily="18" charset="0"/>
              </a:rPr>
              <a:t>(at Point3)</a:t>
            </a:r>
            <a:r>
              <a:rPr lang="en-US" sz="2400" dirty="0">
                <a:latin typeface="Times New Roman" pitchFamily="18" charset="0"/>
                <a:cs typeface="Times New Roman" pitchFamily="18" charset="0"/>
              </a:rPr>
              <a:t>.</a:t>
            </a:r>
            <a:endParaRPr lang="en-MY" sz="2400" dirty="0">
              <a:latin typeface="Times New Roman" pitchFamily="18" charset="0"/>
              <a:cs typeface="Times New Roman" pitchFamily="18" charset="0"/>
            </a:endParaRPr>
          </a:p>
          <a:p>
            <a:endParaRPr lang="en-MY" dirty="0"/>
          </a:p>
        </p:txBody>
      </p:sp>
      <p:sp>
        <p:nvSpPr>
          <p:cNvPr id="962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6257" name="Object 1"/>
          <p:cNvGraphicFramePr>
            <a:graphicFrameLocks noChangeAspect="1"/>
          </p:cNvGraphicFramePr>
          <p:nvPr/>
        </p:nvGraphicFramePr>
        <p:xfrm>
          <a:off x="4463324" y="3571876"/>
          <a:ext cx="4429156" cy="2642556"/>
        </p:xfrm>
        <a:graphic>
          <a:graphicData uri="http://schemas.openxmlformats.org/presentationml/2006/ole">
            <p:oleObj spid="_x0000_s96257" r:id="rId4" imgW="9039225" imgH="4857750" progId="">
              <p:embed/>
            </p:oleObj>
          </a:graphicData>
        </a:graphic>
      </p:graphicFrame>
      <p:sp>
        <p:nvSpPr>
          <p:cNvPr id="96259" name="Text Box 3"/>
          <p:cNvSpPr txBox="1">
            <a:spLocks noChangeArrowheads="1"/>
          </p:cNvSpPr>
          <p:nvPr/>
        </p:nvSpPr>
        <p:spPr bwMode="auto">
          <a:xfrm>
            <a:off x="1142976" y="6215082"/>
            <a:ext cx="6858048" cy="342900"/>
          </a:xfrm>
          <a:prstGeom prst="rect">
            <a:avLst/>
          </a:prstGeom>
          <a:solidFill>
            <a:schemeClr val="bg2">
              <a:lumMod val="9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Times New Roman" pitchFamily="18" charset="0"/>
                <a:cs typeface="Times New Roman" pitchFamily="18" charset="0"/>
              </a:rPr>
              <a:t>Figure 4.23 Effect of dead zone on the velocity triangle at the exit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39784"/>
          </a:xfrm>
        </p:spPr>
        <p:txBody>
          <a:bodyPr>
            <a:normAutofit/>
          </a:bodyPr>
          <a:lstStyle/>
          <a:p>
            <a:r>
              <a:rPr lang="en-US" sz="3200" dirty="0" smtClean="0">
                <a:solidFill>
                  <a:srgbClr val="0070C0"/>
                </a:solidFill>
              </a:rPr>
              <a:t>Slip Power</a:t>
            </a:r>
            <a:endParaRPr lang="en-MY" sz="3200" dirty="0">
              <a:solidFill>
                <a:srgbClr val="0070C0"/>
              </a:solidFill>
            </a:endParaRPr>
          </a:p>
        </p:txBody>
      </p:sp>
      <p:sp>
        <p:nvSpPr>
          <p:cNvPr id="4" name="Slide Number Placeholder 3"/>
          <p:cNvSpPr>
            <a:spLocks noGrp="1"/>
          </p:cNvSpPr>
          <p:nvPr>
            <p:ph type="sldNum" sz="quarter" idx="12"/>
          </p:nvPr>
        </p:nvSpPr>
        <p:spPr/>
        <p:txBody>
          <a:bodyPr/>
          <a:lstStyle/>
          <a:p>
            <a:fld id="{DE19B080-206F-46FE-AB51-67A72C336704}" type="slidenum">
              <a:rPr lang="en-MY" smtClean="0"/>
              <a:pPr/>
              <a:t>19</a:t>
            </a:fld>
            <a:endParaRPr lang="en-MY"/>
          </a:p>
        </p:txBody>
      </p:sp>
      <p:sp>
        <p:nvSpPr>
          <p:cNvPr id="3" name="Content Placeholder 2"/>
          <p:cNvSpPr>
            <a:spLocks noGrp="1"/>
          </p:cNvSpPr>
          <p:nvPr>
            <p:ph sz="quarter" idx="1"/>
          </p:nvPr>
        </p:nvSpPr>
        <p:spPr>
          <a:xfrm>
            <a:off x="457200" y="1285860"/>
            <a:ext cx="8229600" cy="4840303"/>
          </a:xfrm>
        </p:spPr>
        <p:txBody>
          <a:bodyPr>
            <a:normAutofit/>
          </a:bodyPr>
          <a:lstStyle/>
          <a:p>
            <a:pPr algn="just"/>
            <a:r>
              <a:rPr lang="en-US" sz="2400" dirty="0" smtClean="0">
                <a:latin typeface="Times New Roman" pitchFamily="18" charset="0"/>
                <a:cs typeface="Times New Roman" pitchFamily="18" charset="0"/>
              </a:rPr>
              <a:t>We have seen how the actual flow deviates from the vane congruent flow. </a:t>
            </a:r>
          </a:p>
          <a:p>
            <a:pPr algn="just"/>
            <a:r>
              <a:rPr lang="en-US" sz="2400" dirty="0" smtClean="0">
                <a:latin typeface="Times New Roman" pitchFamily="18" charset="0"/>
                <a:cs typeface="Times New Roman" pitchFamily="18" charset="0"/>
              </a:rPr>
              <a:t>We have also seen how to calculate C</a:t>
            </a:r>
            <a:r>
              <a:rPr lang="en-US" sz="2400" baseline="-25000" dirty="0" smtClean="0">
                <a:latin typeface="Times New Roman" pitchFamily="18" charset="0"/>
                <a:cs typeface="Times New Roman" pitchFamily="18" charset="0"/>
              </a:rPr>
              <a:t>om</a:t>
            </a:r>
            <a:r>
              <a:rPr lang="en-US" sz="2400" dirty="0" smtClean="0">
                <a:latin typeface="Times New Roman" pitchFamily="18" charset="0"/>
                <a:cs typeface="Times New Roman" pitchFamily="18" charset="0"/>
              </a:rPr>
              <a:t> if we know C</a:t>
            </a:r>
            <a:r>
              <a:rPr lang="en-US" sz="2400" baseline="-25000" dirty="0" smtClean="0">
                <a:latin typeface="Times New Roman" pitchFamily="18" charset="0"/>
                <a:cs typeface="Times New Roman" pitchFamily="18" charset="0"/>
              </a:rPr>
              <a:t>1m</a:t>
            </a:r>
            <a:r>
              <a:rPr lang="en-US" sz="2400" dirty="0" smtClean="0">
                <a:latin typeface="Times New Roman" pitchFamily="18" charset="0"/>
                <a:cs typeface="Times New Roman" pitchFamily="18" charset="0"/>
              </a:rPr>
              <a:t> and the vane contraction factor which will also enable us to calculate the flow angle B</a:t>
            </a:r>
            <a:r>
              <a:rPr lang="en-US" sz="2400" baseline="-25000" dirty="0" smtClean="0">
                <a:latin typeface="Times New Roman" pitchFamily="18" charset="0"/>
                <a:cs typeface="Times New Roman" pitchFamily="18" charset="0"/>
              </a:rPr>
              <a:t>o</a:t>
            </a:r>
            <a:r>
              <a:rPr lang="en-US" sz="2400" dirty="0" smtClean="0">
                <a:latin typeface="Times New Roman" pitchFamily="18" charset="0"/>
                <a:cs typeface="Times New Roman" pitchFamily="18" charset="0"/>
              </a:rPr>
              <a:t>. However we have not yet been able to calculate the relationship between the blade angle B</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and the flow angle at the exit of the blade channel.</a:t>
            </a:r>
          </a:p>
          <a:p>
            <a:pPr algn="just"/>
            <a:r>
              <a:rPr lang="en-US" sz="2400" dirty="0" smtClean="0">
                <a:latin typeface="Times New Roman" pitchFamily="18" charset="0"/>
                <a:cs typeface="Times New Roman" pitchFamily="18" charset="0"/>
              </a:rPr>
              <a:t>The following section deals with determining the velocity triangle at point 3,the relationship between C</a:t>
            </a:r>
            <a:r>
              <a:rPr lang="en-US" sz="2400" baseline="-25000" dirty="0" smtClean="0">
                <a:latin typeface="Times New Roman" pitchFamily="18" charset="0"/>
                <a:cs typeface="Times New Roman" pitchFamily="18" charset="0"/>
              </a:rPr>
              <a:t>2u</a:t>
            </a:r>
            <a:r>
              <a:rPr lang="en-US" sz="2400" dirty="0" smtClean="0">
                <a:latin typeface="Times New Roman" pitchFamily="18" charset="0"/>
                <a:cs typeface="Times New Roman" pitchFamily="18" charset="0"/>
              </a:rPr>
              <a:t> and C</a:t>
            </a:r>
            <a:r>
              <a:rPr lang="en-US" sz="2400" baseline="-25000" dirty="0" smtClean="0">
                <a:latin typeface="Times New Roman" pitchFamily="18" charset="0"/>
                <a:cs typeface="Times New Roman" pitchFamily="18" charset="0"/>
              </a:rPr>
              <a:t>3u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The </a:t>
            </a:r>
            <a:r>
              <a:rPr lang="en-US" sz="2400" dirty="0" smtClean="0">
                <a:solidFill>
                  <a:srgbClr val="00B050"/>
                </a:solidFill>
                <a:latin typeface="Times New Roman" pitchFamily="18" charset="0"/>
                <a:cs typeface="Times New Roman" pitchFamily="18" charset="0"/>
              </a:rPr>
              <a:t>slip power</a:t>
            </a:r>
            <a:r>
              <a:rPr lang="en-US" sz="2400" dirty="0" smtClean="0">
                <a:latin typeface="Times New Roman" pitchFamily="18" charset="0"/>
                <a:cs typeface="Times New Roman" pitchFamily="18" charset="0"/>
              </a:rPr>
              <a:t> is defined as the specific energy difference between the vane congruent flow and the actual flow.</a:t>
            </a:r>
            <a:endParaRPr lang="en-MY"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85786" y="2714620"/>
            <a:ext cx="6072230" cy="64294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sz="quarter" idx="1"/>
          </p:nvPr>
        </p:nvSpPr>
        <p:spPr>
          <a:xfrm>
            <a:off x="457200" y="1341438"/>
            <a:ext cx="8229600" cy="3730636"/>
          </a:xfrm>
        </p:spPr>
        <p:txBody>
          <a:bodyPr>
            <a:normAutofit fontScale="25000" lnSpcReduction="20000"/>
          </a:bodyPr>
          <a:lstStyle/>
          <a:p>
            <a:pPr>
              <a:buFontTx/>
              <a:buNone/>
              <a:defRPr/>
            </a:pPr>
            <a:r>
              <a:rPr lang="en-US" sz="7200" b="1" i="1" dirty="0" smtClean="0">
                <a:solidFill>
                  <a:schemeClr val="accent2"/>
                </a:solidFill>
              </a:rPr>
              <a:t>4. THEORY OF TURBO MACHINES				</a:t>
            </a:r>
          </a:p>
          <a:p>
            <a:pPr>
              <a:buFontTx/>
              <a:buNone/>
              <a:defRPr/>
            </a:pPr>
            <a:r>
              <a:rPr lang="en-US" sz="7200" b="1" i="1" dirty="0" smtClean="0">
                <a:solidFill>
                  <a:schemeClr val="accent2"/>
                </a:solidFill>
              </a:rPr>
              <a:t>      </a:t>
            </a:r>
            <a:r>
              <a:rPr lang="en-US" sz="8000" dirty="0" smtClean="0">
                <a:solidFill>
                  <a:schemeClr val="accent2"/>
                </a:solidFill>
              </a:rPr>
              <a:t>4.1 Velocity triangles						</a:t>
            </a:r>
          </a:p>
          <a:p>
            <a:pPr lvl="1" algn="just">
              <a:buFontTx/>
              <a:buNone/>
              <a:defRPr/>
            </a:pPr>
            <a:r>
              <a:rPr lang="en-US" sz="8000" dirty="0" smtClean="0">
                <a:solidFill>
                  <a:schemeClr val="accent2"/>
                </a:solidFill>
              </a:rPr>
              <a:t>4.2 The specific work of the blade				</a:t>
            </a:r>
          </a:p>
          <a:p>
            <a:pPr lvl="1" algn="just">
              <a:buFontTx/>
              <a:buNone/>
              <a:defRPr/>
            </a:pPr>
            <a:r>
              <a:rPr lang="en-US" sz="8000" dirty="0" smtClean="0">
                <a:solidFill>
                  <a:schemeClr val="accent2"/>
                </a:solidFill>
              </a:rPr>
              <a:t>4.3 The capacity						</a:t>
            </a:r>
          </a:p>
          <a:p>
            <a:pPr lvl="1" algn="just">
              <a:buFontTx/>
              <a:buNone/>
              <a:defRPr/>
            </a:pPr>
            <a:r>
              <a:rPr lang="en-US" sz="8000" dirty="0" smtClean="0">
                <a:solidFill>
                  <a:schemeClr val="accent2"/>
                </a:solidFill>
              </a:rPr>
              <a:t>4.4 The vane congruent flow					</a:t>
            </a:r>
          </a:p>
          <a:p>
            <a:pPr lvl="1" algn="just">
              <a:buFontTx/>
              <a:buNone/>
              <a:defRPr/>
            </a:pPr>
            <a:r>
              <a:rPr lang="en-US" sz="8000" b="1" dirty="0" smtClean="0">
                <a:solidFill>
                  <a:schemeClr val="accent2"/>
                </a:solidFill>
              </a:rPr>
              <a:t>4.5 Deviation of actual flow from vane congruent flow		</a:t>
            </a:r>
          </a:p>
          <a:p>
            <a:pPr lvl="1" algn="just">
              <a:buFontTx/>
              <a:buNone/>
              <a:defRPr/>
            </a:pPr>
            <a:r>
              <a:rPr lang="en-US" sz="8000" b="1" dirty="0" smtClean="0">
                <a:solidFill>
                  <a:schemeClr val="accent2"/>
                </a:solidFill>
              </a:rPr>
              <a:t>4.6 Head losses and efficiencies in centrifugal machines		</a:t>
            </a:r>
          </a:p>
          <a:p>
            <a:pPr lvl="1" algn="just">
              <a:buFontTx/>
              <a:buNone/>
              <a:defRPr/>
            </a:pPr>
            <a:r>
              <a:rPr lang="en-US" sz="8000" dirty="0" smtClean="0">
                <a:solidFill>
                  <a:schemeClr val="accent2"/>
                </a:solidFill>
              </a:rPr>
              <a:t>4.7 Effect of geometry of the impeller on its performance	</a:t>
            </a:r>
          </a:p>
          <a:p>
            <a:pPr lvl="1" algn="just">
              <a:buFontTx/>
              <a:buNone/>
              <a:defRPr/>
            </a:pPr>
            <a:r>
              <a:rPr lang="en-US" sz="8000" dirty="0" smtClean="0">
                <a:solidFill>
                  <a:schemeClr val="accent2"/>
                </a:solidFill>
              </a:rPr>
              <a:t>4.8 Performance characteristics of centrifugal machines	</a:t>
            </a:r>
          </a:p>
          <a:p>
            <a:pPr lvl="1" algn="just">
              <a:buFontTx/>
              <a:buNone/>
              <a:defRPr/>
            </a:pPr>
            <a:r>
              <a:rPr lang="en-US" sz="8000" dirty="0" smtClean="0">
                <a:solidFill>
                  <a:schemeClr val="accent2"/>
                </a:solidFill>
              </a:rPr>
              <a:t>4.9 Additional points about turbo compressors			</a:t>
            </a:r>
          </a:p>
          <a:p>
            <a:pPr algn="just">
              <a:buFontTx/>
              <a:buNone/>
              <a:defRPr/>
            </a:pPr>
            <a:r>
              <a:rPr lang="en-US" sz="8000" dirty="0" smtClean="0">
                <a:solidFill>
                  <a:schemeClr val="accent2"/>
                </a:solidFill>
              </a:rPr>
              <a:t>        4.10 Limitations of turbo machines </a:t>
            </a:r>
            <a:r>
              <a:rPr lang="en-US" sz="7200" dirty="0" smtClean="0"/>
              <a:t>	 </a:t>
            </a:r>
          </a:p>
          <a:p>
            <a:pPr lvl="1">
              <a:buFontTx/>
              <a:buNone/>
              <a:defRPr/>
            </a:pPr>
            <a:endParaRPr lang="en-US" sz="7200" b="1" dirty="0" smtClean="0"/>
          </a:p>
          <a:p>
            <a:pPr lvl="1">
              <a:buFontTx/>
              <a:buNone/>
              <a:defRPr/>
            </a:pPr>
            <a:endParaRPr lang="en-US" sz="7400" b="1" dirty="0" smtClean="0"/>
          </a:p>
          <a:p>
            <a:pPr lvl="1">
              <a:buFontTx/>
              <a:buNone/>
              <a:defRPr/>
            </a:pPr>
            <a:endParaRPr lang="en-US" sz="7400" b="1" dirty="0" smtClean="0"/>
          </a:p>
          <a:p>
            <a:pPr lvl="1">
              <a:buFontTx/>
              <a:buNone/>
              <a:defRPr/>
            </a:pPr>
            <a:r>
              <a:rPr lang="en-US" sz="7400" dirty="0" smtClean="0"/>
              <a:t>			</a:t>
            </a:r>
            <a:r>
              <a:rPr lang="en-US" dirty="0" smtClean="0"/>
              <a:t>		</a:t>
            </a:r>
            <a:endParaRPr lang="en-US" sz="4400" dirty="0" smtClean="0"/>
          </a:p>
          <a:p>
            <a:pPr>
              <a:buFontTx/>
              <a:buNone/>
              <a:defRPr/>
            </a:pPr>
            <a:r>
              <a:rPr lang="en-US" dirty="0" smtClean="0"/>
              <a:t>	</a:t>
            </a:r>
            <a:endParaRPr lang="en-US" sz="4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20</a:t>
            </a:fld>
            <a:endParaRPr lang="en-MY"/>
          </a:p>
        </p:txBody>
      </p:sp>
      <p:graphicFrame>
        <p:nvGraphicFramePr>
          <p:cNvPr id="159746" name="Object 3"/>
          <p:cNvGraphicFramePr>
            <a:graphicFrameLocks noChangeAspect="1"/>
          </p:cNvGraphicFramePr>
          <p:nvPr/>
        </p:nvGraphicFramePr>
        <p:xfrm>
          <a:off x="1071538" y="357166"/>
          <a:ext cx="2825750" cy="508000"/>
        </p:xfrm>
        <a:graphic>
          <a:graphicData uri="http://schemas.openxmlformats.org/presentationml/2006/ole">
            <p:oleObj spid="_x0000_s159746" name="Equation" r:id="rId4" imgW="1409400" imgH="253800" progId="Equation.3">
              <p:embed/>
            </p:oleObj>
          </a:graphicData>
        </a:graphic>
      </p:graphicFrame>
      <p:graphicFrame>
        <p:nvGraphicFramePr>
          <p:cNvPr id="159747" name="Object 10"/>
          <p:cNvGraphicFramePr>
            <a:graphicFrameLocks noChangeAspect="1"/>
          </p:cNvGraphicFramePr>
          <p:nvPr/>
        </p:nvGraphicFramePr>
        <p:xfrm>
          <a:off x="5929322" y="428604"/>
          <a:ext cx="2660650" cy="508000"/>
        </p:xfrm>
        <a:graphic>
          <a:graphicData uri="http://schemas.openxmlformats.org/presentationml/2006/ole">
            <p:oleObj spid="_x0000_s159747" name="Equation" r:id="rId5" imgW="1333440" imgH="253800" progId="Equation.3">
              <p:embed/>
            </p:oleObj>
          </a:graphicData>
        </a:graphic>
      </p:graphicFrame>
      <p:graphicFrame>
        <p:nvGraphicFramePr>
          <p:cNvPr id="159748" name="Object 10"/>
          <p:cNvGraphicFramePr>
            <a:graphicFrameLocks noChangeAspect="1"/>
          </p:cNvGraphicFramePr>
          <p:nvPr/>
        </p:nvGraphicFramePr>
        <p:xfrm>
          <a:off x="2928926" y="1428736"/>
          <a:ext cx="3497263" cy="508000"/>
        </p:xfrm>
        <a:graphic>
          <a:graphicData uri="http://schemas.openxmlformats.org/presentationml/2006/ole">
            <p:oleObj spid="_x0000_s159748" name="Equation" r:id="rId6" imgW="1752480" imgH="253800" progId="Equation.3">
              <p:embed/>
            </p:oleObj>
          </a:graphicData>
        </a:graphic>
      </p:graphicFrame>
      <p:graphicFrame>
        <p:nvGraphicFramePr>
          <p:cNvPr id="159749" name="Object 5"/>
          <p:cNvGraphicFramePr>
            <a:graphicFrameLocks noChangeAspect="1"/>
          </p:cNvGraphicFramePr>
          <p:nvPr/>
        </p:nvGraphicFramePr>
        <p:xfrm>
          <a:off x="2786050" y="2071678"/>
          <a:ext cx="4181475" cy="508000"/>
        </p:xfrm>
        <a:graphic>
          <a:graphicData uri="http://schemas.openxmlformats.org/presentationml/2006/ole">
            <p:oleObj spid="_x0000_s159749" name="Equation" r:id="rId7" imgW="2095200" imgH="253800" progId="Equation.3">
              <p:embed/>
            </p:oleObj>
          </a:graphicData>
        </a:graphic>
      </p:graphicFrame>
      <p:sp>
        <p:nvSpPr>
          <p:cNvPr id="9" name="Rectangle 8"/>
          <p:cNvSpPr/>
          <p:nvPr/>
        </p:nvSpPr>
        <p:spPr>
          <a:xfrm>
            <a:off x="0" y="2786058"/>
            <a:ext cx="8999643" cy="461665"/>
          </a:xfrm>
          <a:prstGeom prst="rect">
            <a:avLst/>
          </a:prstGeom>
        </p:spPr>
        <p:txBody>
          <a:bodyPr wrap="none">
            <a:spAutoFit/>
          </a:bodyPr>
          <a:lstStyle/>
          <a:p>
            <a:r>
              <a:rPr lang="en-US" sz="2400" dirty="0" smtClean="0">
                <a:latin typeface="Times New Roman" pitchFamily="18" charset="0"/>
                <a:cs typeface="Times New Roman" pitchFamily="18" charset="0"/>
              </a:rPr>
              <a:t>The effect of definite number of blades at the inlet is negligible C</a:t>
            </a:r>
            <a:r>
              <a:rPr lang="en-US" sz="2400" baseline="-25000" dirty="0" smtClean="0">
                <a:latin typeface="Times New Roman" pitchFamily="18" charset="0"/>
                <a:cs typeface="Times New Roman" pitchFamily="18" charset="0"/>
              </a:rPr>
              <a:t>1u</a:t>
            </a:r>
            <a:r>
              <a:rPr lang="en-US" sz="2400" dirty="0" smtClean="0">
                <a:latin typeface="Times New Roman" pitchFamily="18" charset="0"/>
                <a:cs typeface="Times New Roman" pitchFamily="18" charset="0"/>
              </a:rPr>
              <a:t>=C</a:t>
            </a:r>
            <a:r>
              <a:rPr lang="en-US" sz="2400" baseline="-25000" dirty="0" smtClean="0">
                <a:latin typeface="Times New Roman" pitchFamily="18" charset="0"/>
                <a:cs typeface="Times New Roman" pitchFamily="18" charset="0"/>
              </a:rPr>
              <a:t>0u</a:t>
            </a:r>
            <a:endParaRPr lang="en-MY" sz="2400" baseline="-25000" dirty="0">
              <a:latin typeface="Times New Roman" pitchFamily="18" charset="0"/>
              <a:cs typeface="Times New Roman" pitchFamily="18" charset="0"/>
            </a:endParaRPr>
          </a:p>
        </p:txBody>
      </p:sp>
      <p:graphicFrame>
        <p:nvGraphicFramePr>
          <p:cNvPr id="159750" name="Object 6"/>
          <p:cNvGraphicFramePr>
            <a:graphicFrameLocks noChangeAspect="1"/>
          </p:cNvGraphicFramePr>
          <p:nvPr/>
        </p:nvGraphicFramePr>
        <p:xfrm>
          <a:off x="3214678" y="3500438"/>
          <a:ext cx="3141662" cy="457200"/>
        </p:xfrm>
        <a:graphic>
          <a:graphicData uri="http://schemas.openxmlformats.org/presentationml/2006/ole">
            <p:oleObj spid="_x0000_s159750" name="Equation" r:id="rId8" imgW="1574640" imgH="228600" progId="Equation.3">
              <p:embed/>
            </p:oleObj>
          </a:graphicData>
        </a:graphic>
      </p:graphicFrame>
      <p:sp>
        <p:nvSpPr>
          <p:cNvPr id="11" name="Rectangle 10"/>
          <p:cNvSpPr/>
          <p:nvPr/>
        </p:nvSpPr>
        <p:spPr>
          <a:xfrm>
            <a:off x="328125" y="4214818"/>
            <a:ext cx="8315841" cy="2185214"/>
          </a:xfrm>
          <a:prstGeom prst="rect">
            <a:avLst/>
          </a:prstGeom>
        </p:spPr>
        <p:txBody>
          <a:bodyPr wrap="square">
            <a:spAutoFit/>
          </a:bodyPr>
          <a:lstStyle/>
          <a:p>
            <a:pPr algn="just">
              <a:buFont typeface="Wingdings" pitchFamily="2" charset="2"/>
              <a:buChar char="Ø"/>
            </a:pPr>
            <a:r>
              <a:rPr lang="en-US" sz="2400" dirty="0" smtClean="0">
                <a:latin typeface="Times New Roman" pitchFamily="18" charset="0"/>
                <a:cs typeface="Times New Roman" pitchFamily="18" charset="0"/>
              </a:rPr>
              <a:t>If the geometry of the vane and speed of the impeller are known then U</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and C</a:t>
            </a:r>
            <a:r>
              <a:rPr lang="en-US" sz="2400" baseline="-25000" dirty="0" smtClean="0">
                <a:latin typeface="Times New Roman" pitchFamily="18" charset="0"/>
                <a:cs typeface="Times New Roman" pitchFamily="18" charset="0"/>
              </a:rPr>
              <a:t>2u </a:t>
            </a:r>
            <a:r>
              <a:rPr lang="en-US" sz="2400" dirty="0" smtClean="0">
                <a:latin typeface="Times New Roman" pitchFamily="18" charset="0"/>
                <a:cs typeface="Times New Roman" pitchFamily="18" charset="0"/>
              </a:rPr>
              <a:t>can be calculated. But C</a:t>
            </a:r>
            <a:r>
              <a:rPr lang="en-US" sz="2400" baseline="-25000" dirty="0" smtClean="0">
                <a:latin typeface="Times New Roman" pitchFamily="18" charset="0"/>
                <a:cs typeface="Times New Roman" pitchFamily="18" charset="0"/>
              </a:rPr>
              <a:t>3u</a:t>
            </a:r>
            <a:r>
              <a:rPr lang="en-US" sz="2400" dirty="0" smtClean="0">
                <a:latin typeface="Times New Roman" pitchFamily="18" charset="0"/>
                <a:cs typeface="Times New Roman" pitchFamily="18" charset="0"/>
              </a:rPr>
              <a:t> is not known thus also slip power. Due to complexity of the flow mechanism in the vane channel no exact method Exists to calculate the slip-power. </a:t>
            </a:r>
          </a:p>
          <a:p>
            <a:pPr algn="just"/>
            <a:r>
              <a:rPr lang="en-US" sz="2400" dirty="0" smtClean="0">
                <a:latin typeface="Times New Roman" pitchFamily="18" charset="0"/>
                <a:cs typeface="Times New Roman" pitchFamily="18" charset="0"/>
              </a:rPr>
              <a:t>Therefore </a:t>
            </a:r>
            <a:r>
              <a:rPr lang="en-US" sz="2400" dirty="0" smtClean="0">
                <a:solidFill>
                  <a:srgbClr val="C00000"/>
                </a:solidFill>
                <a:latin typeface="Times New Roman" pitchFamily="18" charset="0"/>
                <a:cs typeface="Times New Roman" pitchFamily="18" charset="0"/>
              </a:rPr>
              <a:t>empirical formulas </a:t>
            </a:r>
            <a:r>
              <a:rPr lang="en-US" sz="2400" dirty="0" smtClean="0">
                <a:latin typeface="Times New Roman" pitchFamily="18" charset="0"/>
                <a:cs typeface="Times New Roman" pitchFamily="18" charset="0"/>
              </a:rPr>
              <a:t>are used.</a:t>
            </a:r>
          </a:p>
          <a:p>
            <a:endParaRPr lang="en-MY" sz="2400" baseline="-25000" dirty="0">
              <a:latin typeface="Times New Roman" pitchFamily="18" charset="0"/>
              <a:cs typeface="Times New Roman" pitchFamily="18" charset="0"/>
            </a:endParaRPr>
          </a:p>
        </p:txBody>
      </p:sp>
      <p:cxnSp>
        <p:nvCxnSpPr>
          <p:cNvPr id="13" name="Straight Arrow Connector 12"/>
          <p:cNvCxnSpPr/>
          <p:nvPr/>
        </p:nvCxnSpPr>
        <p:spPr>
          <a:xfrm>
            <a:off x="500034" y="642918"/>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357818" y="642918"/>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357422" y="164305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714612" y="371475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21</a:t>
            </a:fld>
            <a:endParaRPr lang="en-MY"/>
          </a:p>
        </p:txBody>
      </p:sp>
      <p:sp>
        <p:nvSpPr>
          <p:cNvPr id="3" name="Content Placeholder 2"/>
          <p:cNvSpPr>
            <a:spLocks noGrp="1"/>
          </p:cNvSpPr>
          <p:nvPr>
            <p:ph sz="quarter" idx="1"/>
          </p:nvPr>
        </p:nvSpPr>
        <p:spPr>
          <a:xfrm>
            <a:off x="457200" y="714356"/>
            <a:ext cx="8229600" cy="5411807"/>
          </a:xfrm>
        </p:spPr>
        <p:txBody>
          <a:bodyPr/>
          <a:lstStyle/>
          <a:p>
            <a:pPr>
              <a:buNone/>
            </a:pPr>
            <a:r>
              <a:rPr lang="en-US" b="1" dirty="0" err="1">
                <a:solidFill>
                  <a:srgbClr val="C00000"/>
                </a:solidFill>
              </a:rPr>
              <a:t>Pfleiderer's</a:t>
            </a:r>
            <a:r>
              <a:rPr lang="en-US" b="1" dirty="0">
                <a:solidFill>
                  <a:srgbClr val="C00000"/>
                </a:solidFill>
              </a:rPr>
              <a:t> Formula</a:t>
            </a:r>
            <a:endParaRPr lang="en-MY" dirty="0">
              <a:solidFill>
                <a:srgbClr val="C00000"/>
              </a:solidFill>
            </a:endParaRPr>
          </a:p>
          <a:p>
            <a:pPr algn="just">
              <a:lnSpc>
                <a:spcPct val="150000"/>
              </a:lnSpc>
              <a:buFont typeface="Wingdings" pitchFamily="2" charset="2"/>
              <a:buChar char="ü"/>
            </a:pPr>
            <a:r>
              <a:rPr lang="en-US" sz="2400" dirty="0">
                <a:latin typeface="Times New Roman" pitchFamily="18" charset="0"/>
                <a:cs typeface="Times New Roman" pitchFamily="18" charset="0"/>
              </a:rPr>
              <a:t>The difference between the specific energy according to vane congruent flow and the actual is known as the </a:t>
            </a:r>
            <a:r>
              <a:rPr lang="en-US" sz="2400" dirty="0">
                <a:solidFill>
                  <a:srgbClr val="0070C0"/>
                </a:solidFill>
                <a:latin typeface="Times New Roman" pitchFamily="18" charset="0"/>
                <a:cs typeface="Times New Roman" pitchFamily="18" charset="0"/>
              </a:rPr>
              <a:t>slip power</a:t>
            </a:r>
            <a:r>
              <a:rPr lang="en-US" sz="2400" dirty="0">
                <a:latin typeface="Times New Roman" pitchFamily="18" charset="0"/>
                <a:cs typeface="Times New Roman" pitchFamily="18" charset="0"/>
              </a:rPr>
              <a:t>.</a:t>
            </a:r>
            <a:endParaRPr lang="en-MY" sz="2400" dirty="0">
              <a:latin typeface="Times New Roman" pitchFamily="18" charset="0"/>
              <a:cs typeface="Times New Roman" pitchFamily="18" charset="0"/>
            </a:endParaRPr>
          </a:p>
          <a:p>
            <a:endParaRPr lang="en-MY" dirty="0"/>
          </a:p>
        </p:txBody>
      </p:sp>
      <p:sp>
        <p:nvSpPr>
          <p:cNvPr id="972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7281" name="Object 1"/>
          <p:cNvGraphicFramePr>
            <a:graphicFrameLocks noChangeAspect="1"/>
          </p:cNvGraphicFramePr>
          <p:nvPr/>
        </p:nvGraphicFramePr>
        <p:xfrm>
          <a:off x="2714612" y="2786058"/>
          <a:ext cx="4896479" cy="500066"/>
        </p:xfrm>
        <a:graphic>
          <a:graphicData uri="http://schemas.openxmlformats.org/presentationml/2006/ole">
            <p:oleObj spid="_x0000_s97281" name="Equation" r:id="rId4" imgW="2235200" imgH="228600" progId="Equation.3">
              <p:embed/>
            </p:oleObj>
          </a:graphicData>
        </a:graphic>
      </p:graphicFrame>
      <p:sp>
        <p:nvSpPr>
          <p:cNvPr id="7" name="Rectangle 6"/>
          <p:cNvSpPr/>
          <p:nvPr/>
        </p:nvSpPr>
        <p:spPr>
          <a:xfrm>
            <a:off x="2000232" y="3571876"/>
            <a:ext cx="4323428" cy="461665"/>
          </a:xfrm>
          <a:prstGeom prst="rect">
            <a:avLst/>
          </a:prstGeom>
        </p:spPr>
        <p:txBody>
          <a:bodyPr wrap="none">
            <a:spAutoFit/>
          </a:bodyPr>
          <a:lstStyle/>
          <a:p>
            <a:r>
              <a:rPr lang="en-US" sz="2400" dirty="0" smtClean="0">
                <a:solidFill>
                  <a:srgbClr val="FF0000"/>
                </a:solidFill>
                <a:latin typeface="Times New Roman" pitchFamily="18" charset="0"/>
                <a:cs typeface="Times New Roman" pitchFamily="18" charset="0"/>
              </a:rPr>
              <a:t>Where:- </a:t>
            </a:r>
            <a:r>
              <a:rPr lang="en-US" sz="2400" dirty="0">
                <a:latin typeface="Times New Roman" pitchFamily="18" charset="0"/>
                <a:cs typeface="Times New Roman" pitchFamily="18" charset="0"/>
              </a:rPr>
              <a:t>P is the slip power factor</a:t>
            </a:r>
            <a:endParaRPr lang="en-MY" sz="2400" dirty="0">
              <a:latin typeface="Times New Roman" pitchFamily="18" charset="0"/>
              <a:cs typeface="Times New Roman" pitchFamily="18" charset="0"/>
            </a:endParaRPr>
          </a:p>
        </p:txBody>
      </p:sp>
      <p:sp>
        <p:nvSpPr>
          <p:cNvPr id="9728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7283" name="Object 3"/>
          <p:cNvGraphicFramePr>
            <a:graphicFrameLocks noChangeAspect="1"/>
          </p:cNvGraphicFramePr>
          <p:nvPr/>
        </p:nvGraphicFramePr>
        <p:xfrm>
          <a:off x="3428992" y="4278125"/>
          <a:ext cx="2143140" cy="906043"/>
        </p:xfrm>
        <a:graphic>
          <a:graphicData uri="http://schemas.openxmlformats.org/presentationml/2006/ole">
            <p:oleObj spid="_x0000_s97283" name="Equation" r:id="rId5" imgW="1167893" imgH="495085" progId="Equation.3">
              <p:embed/>
            </p:oleObj>
          </a:graphicData>
        </a:graphic>
      </p:graphicFrame>
      <p:sp>
        <p:nvSpPr>
          <p:cNvPr id="10" name="Rectangle 9"/>
          <p:cNvSpPr/>
          <p:nvPr/>
        </p:nvSpPr>
        <p:spPr>
          <a:xfrm>
            <a:off x="357158" y="5286388"/>
            <a:ext cx="6264087" cy="461665"/>
          </a:xfrm>
          <a:prstGeom prst="rect">
            <a:avLst/>
          </a:prstGeom>
        </p:spPr>
        <p:txBody>
          <a:bodyPr wrap="none">
            <a:spAutoFit/>
          </a:bodyPr>
          <a:lstStyle/>
          <a:p>
            <a:pPr>
              <a:buFont typeface="Wingdings" pitchFamily="2" charset="2"/>
              <a:buChar char="Ø"/>
            </a:pP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slip power factor according to </a:t>
            </a:r>
            <a:r>
              <a:rPr lang="en-US" sz="2400" dirty="0" err="1" smtClean="0">
                <a:latin typeface="Times New Roman" pitchFamily="18" charset="0"/>
                <a:cs typeface="Times New Roman" pitchFamily="18" charset="0"/>
              </a:rPr>
              <a:t>Pfleiderer’s</a:t>
            </a:r>
            <a:r>
              <a:rPr lang="en-US" sz="2400" dirty="0" smtClean="0">
                <a:latin typeface="Times New Roman" pitchFamily="18" charset="0"/>
                <a:cs typeface="Times New Roman" pitchFamily="18" charset="0"/>
              </a:rPr>
              <a:t>:</a:t>
            </a:r>
            <a:endParaRPr lang="en-MY" sz="2400" dirty="0">
              <a:latin typeface="Times New Roman" pitchFamily="18" charset="0"/>
              <a:cs typeface="Times New Roman" pitchFamily="18" charset="0"/>
            </a:endParaRPr>
          </a:p>
        </p:txBody>
      </p:sp>
      <p:sp>
        <p:nvSpPr>
          <p:cNvPr id="9728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7285" name="Object 5"/>
          <p:cNvGraphicFramePr>
            <a:graphicFrameLocks noChangeAspect="1"/>
          </p:cNvGraphicFramePr>
          <p:nvPr/>
        </p:nvGraphicFramePr>
        <p:xfrm>
          <a:off x="6572264" y="5072074"/>
          <a:ext cx="2071702" cy="946553"/>
        </p:xfrm>
        <a:graphic>
          <a:graphicData uri="http://schemas.openxmlformats.org/presentationml/2006/ole">
            <p:oleObj spid="_x0000_s97285" name="Equation" r:id="rId6" imgW="1104900" imgH="508000"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22</a:t>
            </a:fld>
            <a:endParaRPr lang="en-MY"/>
          </a:p>
        </p:txBody>
      </p:sp>
      <p:sp>
        <p:nvSpPr>
          <p:cNvPr id="3" name="Content Placeholder 2"/>
          <p:cNvSpPr>
            <a:spLocks noGrp="1"/>
          </p:cNvSpPr>
          <p:nvPr>
            <p:ph sz="quarter" idx="1"/>
          </p:nvPr>
        </p:nvSpPr>
        <p:spPr>
          <a:xfrm>
            <a:off x="457200" y="928671"/>
            <a:ext cx="8229600" cy="2357454"/>
          </a:xfrm>
          <a:solidFill>
            <a:schemeClr val="tx2">
              <a:lumMod val="40000"/>
              <a:lumOff val="60000"/>
            </a:schemeClr>
          </a:solidFill>
        </p:spPr>
        <p:txBody>
          <a:bodyPr/>
          <a:lstStyle/>
          <a:p>
            <a:pPr algn="just">
              <a:buNone/>
            </a:pPr>
            <a:r>
              <a:rPr lang="en-US" sz="2400" dirty="0" smtClean="0">
                <a:solidFill>
                  <a:srgbClr val="FF0000"/>
                </a:solidFill>
                <a:latin typeface="Times New Roman" pitchFamily="18" charset="0"/>
                <a:cs typeface="Times New Roman" pitchFamily="18" charset="0"/>
              </a:rPr>
              <a:t>Where:-</a:t>
            </a:r>
            <a:endParaRPr lang="en-MY" sz="2400" dirty="0" smtClean="0">
              <a:solidFill>
                <a:srgbClr val="FF0000"/>
              </a:solidFill>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S=Static</a:t>
            </a:r>
            <a:r>
              <a:rPr lang="en-US" sz="2400" i="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moment of the flow line</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(see figure 4.24) </a:t>
            </a:r>
            <a:endParaRPr lang="en-MY"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k=a factor that depends on flow guidance system beyond the impeller</a:t>
            </a:r>
            <a:endParaRPr lang="en-MY"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z= number of blades</a:t>
            </a:r>
            <a:endParaRPr lang="en-MY" sz="2400" dirty="0">
              <a:latin typeface="Times New Roman" pitchFamily="18" charset="0"/>
              <a:cs typeface="Times New Roman" pitchFamily="18" charset="0"/>
            </a:endParaRPr>
          </a:p>
          <a:p>
            <a:endParaRPr lang="en-MY" dirty="0"/>
          </a:p>
        </p:txBody>
      </p:sp>
      <p:sp>
        <p:nvSpPr>
          <p:cNvPr id="911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91137" name="Object 1"/>
          <p:cNvGraphicFramePr>
            <a:graphicFrameLocks noChangeAspect="1"/>
          </p:cNvGraphicFramePr>
          <p:nvPr/>
        </p:nvGraphicFramePr>
        <p:xfrm>
          <a:off x="3000363" y="3286124"/>
          <a:ext cx="4159556" cy="2214578"/>
        </p:xfrm>
        <a:graphic>
          <a:graphicData uri="http://schemas.openxmlformats.org/presentationml/2006/ole">
            <p:oleObj spid="_x0000_s91137" r:id="rId4" imgW="9039225" imgH="4857750" progId="">
              <p:embed/>
            </p:oleObj>
          </a:graphicData>
        </a:graphic>
      </p:graphicFrame>
      <p:sp>
        <p:nvSpPr>
          <p:cNvPr id="91139" name="Text Box 3"/>
          <p:cNvSpPr txBox="1">
            <a:spLocks noChangeArrowheads="1"/>
          </p:cNvSpPr>
          <p:nvPr/>
        </p:nvSpPr>
        <p:spPr bwMode="auto">
          <a:xfrm>
            <a:off x="3571868" y="5715016"/>
            <a:ext cx="2714644"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Figure 4.24 Flow line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2"/>
          <p:cNvGraphicFramePr>
            <a:graphicFrameLocks noChangeAspect="1"/>
          </p:cNvGraphicFramePr>
          <p:nvPr/>
        </p:nvGraphicFramePr>
        <p:xfrm>
          <a:off x="1142976" y="4000504"/>
          <a:ext cx="1357322" cy="642942"/>
        </p:xfrm>
        <a:graphic>
          <a:graphicData uri="http://schemas.openxmlformats.org/presentationml/2006/ole">
            <p:oleObj spid="_x0000_s91138" name="Equation" r:id="rId5" imgW="761669" imgH="330057" progId="Equation.3">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19B080-206F-46FE-AB51-67A72C336704}" type="slidenum">
              <a:rPr lang="en-MY" smtClean="0"/>
              <a:pPr/>
              <a:t>23</a:t>
            </a:fld>
            <a:endParaRPr lang="en-MY"/>
          </a:p>
        </p:txBody>
      </p:sp>
      <p:sp>
        <p:nvSpPr>
          <p:cNvPr id="4" name="Content Placeholder 3"/>
          <p:cNvSpPr>
            <a:spLocks noGrp="1"/>
          </p:cNvSpPr>
          <p:nvPr>
            <p:ph sz="quarter" idx="1"/>
          </p:nvPr>
        </p:nvSpPr>
        <p:spPr/>
        <p:txBody>
          <a:bodyPr/>
          <a:lstStyle/>
          <a:p>
            <a:r>
              <a:rPr lang="en-US" b="1" dirty="0" smtClean="0"/>
              <a:t>Calculation of S (Static moment of the flow line)</a:t>
            </a:r>
            <a:endParaRPr lang="en-GB" dirty="0" smtClean="0"/>
          </a:p>
          <a:p>
            <a:pPr lvl="0">
              <a:buNone/>
            </a:pPr>
            <a:r>
              <a:rPr lang="en-US" b="1" dirty="0" smtClean="0"/>
              <a:t>1. Radial flow impeller</a:t>
            </a:r>
          </a:p>
          <a:p>
            <a:pPr lvl="0">
              <a:buNone/>
            </a:pPr>
            <a:endParaRPr lang="en-US" b="1" dirty="0" smtClean="0"/>
          </a:p>
          <a:p>
            <a:pPr lvl="0">
              <a:buNone/>
            </a:pPr>
            <a:endParaRPr lang="en-GB" dirty="0" smtClean="0"/>
          </a:p>
          <a:p>
            <a:pPr>
              <a:buNone/>
            </a:pPr>
            <a:endParaRPr lang="en-GB" dirty="0" smtClean="0"/>
          </a:p>
        </p:txBody>
      </p:sp>
      <p:sp>
        <p:nvSpPr>
          <p:cNvPr id="2539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53953" name="Object 1"/>
          <p:cNvGraphicFramePr>
            <a:graphicFrameLocks noChangeAspect="1"/>
          </p:cNvGraphicFramePr>
          <p:nvPr/>
        </p:nvGraphicFramePr>
        <p:xfrm>
          <a:off x="1500166" y="4822841"/>
          <a:ext cx="2676525" cy="892175"/>
        </p:xfrm>
        <a:graphic>
          <a:graphicData uri="http://schemas.openxmlformats.org/presentationml/2006/ole">
            <p:oleObj spid="_x0000_s253953" name="Equation" r:id="rId3" imgW="1892160" imgH="634680" progId="Equation.3">
              <p:embed/>
            </p:oleObj>
          </a:graphicData>
        </a:graphic>
      </p:graphicFrame>
      <p:sp>
        <p:nvSpPr>
          <p:cNvPr id="25395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5395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5396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53959" name="Object 7"/>
          <p:cNvGraphicFramePr>
            <a:graphicFrameLocks noChangeAspect="1"/>
          </p:cNvGraphicFramePr>
          <p:nvPr/>
        </p:nvGraphicFramePr>
        <p:xfrm>
          <a:off x="4083626" y="2214554"/>
          <a:ext cx="4517463" cy="2643206"/>
        </p:xfrm>
        <a:graphic>
          <a:graphicData uri="http://schemas.openxmlformats.org/presentationml/2006/ole">
            <p:oleObj spid="_x0000_s253959" r:id="rId4" imgW="6800850" imgH="3219450" progId="">
              <p:embed/>
            </p:oleObj>
          </a:graphicData>
        </a:graphic>
      </p:graphicFrame>
      <p:sp>
        <p:nvSpPr>
          <p:cNvPr id="253962"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53961" name="Object 9"/>
          <p:cNvGraphicFramePr>
            <a:graphicFrameLocks noChangeAspect="1"/>
          </p:cNvGraphicFramePr>
          <p:nvPr/>
        </p:nvGraphicFramePr>
        <p:xfrm>
          <a:off x="1509713" y="3929063"/>
          <a:ext cx="2446337" cy="642937"/>
        </p:xfrm>
        <a:graphic>
          <a:graphicData uri="http://schemas.openxmlformats.org/presentationml/2006/ole">
            <p:oleObj spid="_x0000_s253961" name="Equation" r:id="rId5" imgW="1485720" imgH="393480" progId="Equation.3">
              <p:embed/>
            </p:oleObj>
          </a:graphicData>
        </a:graphic>
      </p:graphicFrame>
      <p:sp>
        <p:nvSpPr>
          <p:cNvPr id="253963" name="Rectangle 11"/>
          <p:cNvSpPr>
            <a:spLocks noChangeArrowheads="1"/>
          </p:cNvSpPr>
          <p:nvPr/>
        </p:nvSpPr>
        <p:spPr bwMode="auto">
          <a:xfrm>
            <a:off x="2000232" y="3143248"/>
            <a:ext cx="107157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dx</a:t>
            </a:r>
            <a:r>
              <a:rPr kumimoji="0" lang="en-US"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0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dr</a:t>
            </a:r>
            <a:r>
              <a:rPr kumimoji="0" lang="en-US"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53964" name="Object 12"/>
          <p:cNvGraphicFramePr>
            <a:graphicFrameLocks noChangeAspect="1"/>
          </p:cNvGraphicFramePr>
          <p:nvPr/>
        </p:nvGraphicFramePr>
        <p:xfrm>
          <a:off x="1714480" y="2357430"/>
          <a:ext cx="1357313" cy="642938"/>
        </p:xfrm>
        <a:graphic>
          <a:graphicData uri="http://schemas.openxmlformats.org/presentationml/2006/ole">
            <p:oleObj spid="_x0000_s253964" name="Equation" r:id="rId6" imgW="761669" imgH="330057" progId="Equation.3">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19B080-206F-46FE-AB51-67A72C336704}" type="slidenum">
              <a:rPr lang="en-MY" smtClean="0"/>
              <a:pPr/>
              <a:t>24</a:t>
            </a:fld>
            <a:endParaRPr lang="en-MY"/>
          </a:p>
        </p:txBody>
      </p:sp>
      <p:sp>
        <p:nvSpPr>
          <p:cNvPr id="4" name="Content Placeholder 3"/>
          <p:cNvSpPr>
            <a:spLocks noGrp="1"/>
          </p:cNvSpPr>
          <p:nvPr>
            <p:ph sz="quarter" idx="1"/>
          </p:nvPr>
        </p:nvSpPr>
        <p:spPr/>
        <p:txBody>
          <a:bodyPr/>
          <a:lstStyle/>
          <a:p>
            <a:pPr>
              <a:buNone/>
            </a:pPr>
            <a:r>
              <a:rPr lang="en-US" b="1" dirty="0" smtClean="0"/>
              <a:t>2. Axial flow impeller</a:t>
            </a:r>
          </a:p>
          <a:p>
            <a:pPr>
              <a:buNone/>
            </a:pPr>
            <a:endParaRPr lang="en-US" b="1" dirty="0" smtClean="0"/>
          </a:p>
          <a:p>
            <a:endParaRPr lang="en-GB" dirty="0"/>
          </a:p>
        </p:txBody>
      </p:sp>
      <p:graphicFrame>
        <p:nvGraphicFramePr>
          <p:cNvPr id="257026" name="Object 2"/>
          <p:cNvGraphicFramePr>
            <a:graphicFrameLocks noChangeAspect="1"/>
          </p:cNvGraphicFramePr>
          <p:nvPr/>
        </p:nvGraphicFramePr>
        <p:xfrm>
          <a:off x="1643042" y="4643446"/>
          <a:ext cx="1722438" cy="979487"/>
        </p:xfrm>
        <a:graphic>
          <a:graphicData uri="http://schemas.openxmlformats.org/presentationml/2006/ole">
            <p:oleObj spid="_x0000_s257026" name="Equation" r:id="rId3" imgW="1104840" imgH="634680" progId="Equation.3">
              <p:embed/>
            </p:oleObj>
          </a:graphicData>
        </a:graphic>
      </p:graphicFrame>
      <p:sp>
        <p:nvSpPr>
          <p:cNvPr id="257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57027" name="Object 3"/>
          <p:cNvGraphicFramePr>
            <a:graphicFrameLocks noChangeAspect="1"/>
          </p:cNvGraphicFramePr>
          <p:nvPr/>
        </p:nvGraphicFramePr>
        <p:xfrm>
          <a:off x="4257106" y="2643182"/>
          <a:ext cx="4458298" cy="2786082"/>
        </p:xfrm>
        <a:graphic>
          <a:graphicData uri="http://schemas.openxmlformats.org/presentationml/2006/ole">
            <p:oleObj spid="_x0000_s257027" r:id="rId4" imgW="6715125" imgH="3362325" progId="">
              <p:embed/>
            </p:oleObj>
          </a:graphicData>
        </a:graphic>
      </p:graphicFrame>
      <p:sp>
        <p:nvSpPr>
          <p:cNvPr id="257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57029" name="Object 5"/>
          <p:cNvGraphicFramePr>
            <a:graphicFrameLocks noChangeAspect="1"/>
          </p:cNvGraphicFramePr>
          <p:nvPr/>
        </p:nvGraphicFramePr>
        <p:xfrm>
          <a:off x="1285852" y="3643314"/>
          <a:ext cx="2765990" cy="500066"/>
        </p:xfrm>
        <a:graphic>
          <a:graphicData uri="http://schemas.openxmlformats.org/presentationml/2006/ole">
            <p:oleObj spid="_x0000_s257029" name="Equation" r:id="rId5" imgW="1688367" imgH="304668" progId="Equation.3">
              <p:embed/>
            </p:oleObj>
          </a:graphicData>
        </a:graphic>
      </p:graphicFrame>
      <p:graphicFrame>
        <p:nvGraphicFramePr>
          <p:cNvPr id="257031" name="Object 7"/>
          <p:cNvGraphicFramePr>
            <a:graphicFrameLocks noChangeAspect="1"/>
          </p:cNvGraphicFramePr>
          <p:nvPr/>
        </p:nvGraphicFramePr>
        <p:xfrm>
          <a:off x="1714480" y="2643182"/>
          <a:ext cx="1357313" cy="642938"/>
        </p:xfrm>
        <a:graphic>
          <a:graphicData uri="http://schemas.openxmlformats.org/presentationml/2006/ole">
            <p:oleObj spid="_x0000_s257031" name="Equation" r:id="rId6" imgW="761669" imgH="330057" progId="Equation.3">
              <p:embed/>
            </p:oleObj>
          </a:graphicData>
        </a:graphic>
      </p:graphicFrame>
      <p:sp>
        <p:nvSpPr>
          <p:cNvPr id="11" name="Rectangle 10"/>
          <p:cNvSpPr/>
          <p:nvPr/>
        </p:nvSpPr>
        <p:spPr>
          <a:xfrm>
            <a:off x="3714744" y="5000636"/>
            <a:ext cx="995785" cy="369332"/>
          </a:xfrm>
          <a:prstGeom prst="rect">
            <a:avLst/>
          </a:prstGeom>
        </p:spPr>
        <p:txBody>
          <a:bodyPr wrap="none">
            <a:spAutoFit/>
          </a:bodyPr>
          <a:lstStyle/>
          <a:p>
            <a:r>
              <a:rPr lang="en-US" dirty="0" smtClean="0"/>
              <a:t>with r</a:t>
            </a:r>
            <a:r>
              <a:rPr lang="en-US" baseline="-25000" dirty="0" smtClean="0"/>
              <a:t>2</a:t>
            </a:r>
            <a:r>
              <a:rPr lang="en-US" dirty="0" smtClean="0"/>
              <a:t>=r</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19B080-206F-46FE-AB51-67A72C336704}" type="slidenum">
              <a:rPr lang="en-MY" smtClean="0"/>
              <a:pPr/>
              <a:t>25</a:t>
            </a:fld>
            <a:endParaRPr lang="en-MY"/>
          </a:p>
        </p:txBody>
      </p:sp>
      <p:sp>
        <p:nvSpPr>
          <p:cNvPr id="4" name="Content Placeholder 3"/>
          <p:cNvSpPr>
            <a:spLocks noGrp="1"/>
          </p:cNvSpPr>
          <p:nvPr>
            <p:ph sz="quarter" idx="1"/>
          </p:nvPr>
        </p:nvSpPr>
        <p:spPr/>
        <p:txBody>
          <a:bodyPr/>
          <a:lstStyle/>
          <a:p>
            <a:pPr>
              <a:buNone/>
            </a:pPr>
            <a:r>
              <a:rPr lang="en-US" b="1" dirty="0" smtClean="0"/>
              <a:t>3. Mixed flow impeller:</a:t>
            </a:r>
          </a:p>
          <a:p>
            <a:r>
              <a:rPr lang="en-US" dirty="0" smtClean="0"/>
              <a:t>For mixed flow impeller S can be calculated by dividing the line AB into n-equal lengths, then</a:t>
            </a:r>
            <a:endParaRPr lang="en-GB" dirty="0" smtClean="0"/>
          </a:p>
          <a:p>
            <a:pPr>
              <a:buNone/>
            </a:pPr>
            <a:endParaRPr lang="en-GB" dirty="0" smtClean="0"/>
          </a:p>
          <a:p>
            <a:endParaRPr lang="en-GB" dirty="0"/>
          </a:p>
        </p:txBody>
      </p:sp>
      <p:graphicFrame>
        <p:nvGraphicFramePr>
          <p:cNvPr id="258050" name="Object 2"/>
          <p:cNvGraphicFramePr>
            <a:graphicFrameLocks noChangeAspect="1"/>
          </p:cNvGraphicFramePr>
          <p:nvPr/>
        </p:nvGraphicFramePr>
        <p:xfrm>
          <a:off x="5357818" y="5143512"/>
          <a:ext cx="2660450" cy="1143008"/>
        </p:xfrm>
        <a:graphic>
          <a:graphicData uri="http://schemas.openxmlformats.org/presentationml/2006/ole">
            <p:oleObj spid="_x0000_s258050" name="Equation" r:id="rId3" imgW="1422400" imgH="609600" progId="Equation.3">
              <p:embed/>
            </p:oleObj>
          </a:graphicData>
        </a:graphic>
      </p:graphicFrame>
      <p:graphicFrame>
        <p:nvGraphicFramePr>
          <p:cNvPr id="258051" name="Object 3"/>
          <p:cNvGraphicFramePr>
            <a:graphicFrameLocks noChangeAspect="1"/>
          </p:cNvGraphicFramePr>
          <p:nvPr/>
        </p:nvGraphicFramePr>
        <p:xfrm>
          <a:off x="1857356" y="3429000"/>
          <a:ext cx="1357313" cy="642938"/>
        </p:xfrm>
        <a:graphic>
          <a:graphicData uri="http://schemas.openxmlformats.org/presentationml/2006/ole">
            <p:oleObj spid="_x0000_s258051" name="Equation" r:id="rId4" imgW="761669" imgH="330057" progId="Equation.3">
              <p:embed/>
            </p:oleObj>
          </a:graphicData>
        </a:graphic>
      </p:graphicFrame>
      <p:sp>
        <p:nvSpPr>
          <p:cNvPr id="2580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58052" name="Object 4"/>
          <p:cNvGraphicFramePr>
            <a:graphicFrameLocks noChangeAspect="1"/>
          </p:cNvGraphicFramePr>
          <p:nvPr/>
        </p:nvGraphicFramePr>
        <p:xfrm>
          <a:off x="3500430" y="4143379"/>
          <a:ext cx="1643074" cy="900315"/>
        </p:xfrm>
        <a:graphic>
          <a:graphicData uri="http://schemas.openxmlformats.org/presentationml/2006/ole">
            <p:oleObj spid="_x0000_s258052" name="Equation" r:id="rId5" imgW="698500" imgH="381000" progId="Equation.3">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E19B080-206F-46FE-AB51-67A72C336704}" type="slidenum">
              <a:rPr lang="en-MY" smtClean="0"/>
              <a:pPr/>
              <a:t>26</a:t>
            </a:fld>
            <a:endParaRPr lang="en-MY"/>
          </a:p>
        </p:txBody>
      </p:sp>
      <p:graphicFrame>
        <p:nvGraphicFramePr>
          <p:cNvPr id="5" name="Content Placeholder 4"/>
          <p:cNvGraphicFramePr>
            <a:graphicFrameLocks noGrp="1"/>
          </p:cNvGraphicFramePr>
          <p:nvPr>
            <p:ph sz="quarter" idx="1"/>
          </p:nvPr>
        </p:nvGraphicFramePr>
        <p:xfrm>
          <a:off x="1979712" y="2708920"/>
          <a:ext cx="5623560" cy="1097280"/>
        </p:xfrm>
        <a:graphic>
          <a:graphicData uri="http://schemas.openxmlformats.org/drawingml/2006/table">
            <a:tbl>
              <a:tblPr/>
              <a:tblGrid>
                <a:gridCol w="3497580"/>
                <a:gridCol w="2125980"/>
              </a:tblGrid>
              <a:tr h="0">
                <a:tc>
                  <a:txBody>
                    <a:bodyPr/>
                    <a:lstStyle/>
                    <a:p>
                      <a:pPr marL="0" marR="0" algn="just">
                        <a:lnSpc>
                          <a:spcPct val="150000"/>
                        </a:lnSpc>
                        <a:spcBef>
                          <a:spcPts val="0"/>
                        </a:spcBef>
                        <a:spcAft>
                          <a:spcPts val="0"/>
                        </a:spcAft>
                      </a:pPr>
                      <a:r>
                        <a:rPr lang="en-US" sz="1200" b="1" dirty="0">
                          <a:latin typeface="Times New Roman"/>
                          <a:ea typeface="Times New Roman"/>
                        </a:rPr>
                        <a:t>Guidance system beyond the impeller</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just">
                        <a:lnSpc>
                          <a:spcPct val="150000"/>
                        </a:lnSpc>
                        <a:spcBef>
                          <a:spcPts val="0"/>
                        </a:spcBef>
                        <a:spcAft>
                          <a:spcPts val="0"/>
                        </a:spcAft>
                      </a:pPr>
                      <a:r>
                        <a:rPr lang="en-US" sz="1200" b="1">
                          <a:latin typeface="Times New Roman"/>
                          <a:ea typeface="Times New Roman"/>
                        </a:rPr>
                        <a:t>k</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0">
                <a:tc>
                  <a:txBody>
                    <a:bodyPr/>
                    <a:lstStyle/>
                    <a:p>
                      <a:pPr marL="0" marR="0" algn="just">
                        <a:lnSpc>
                          <a:spcPct val="150000"/>
                        </a:lnSpc>
                        <a:spcBef>
                          <a:spcPts val="0"/>
                        </a:spcBef>
                        <a:spcAft>
                          <a:spcPts val="0"/>
                        </a:spcAft>
                      </a:pPr>
                      <a:r>
                        <a:rPr lang="en-US" sz="1200">
                          <a:latin typeface="Times New Roman"/>
                          <a:ea typeface="Times New Roman"/>
                        </a:rPr>
                        <a:t>Guide Vane (Diffuser)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just">
                        <a:lnSpc>
                          <a:spcPct val="150000"/>
                        </a:lnSpc>
                        <a:spcBef>
                          <a:spcPts val="0"/>
                        </a:spcBef>
                        <a:spcAft>
                          <a:spcPts val="0"/>
                        </a:spcAft>
                      </a:pPr>
                      <a:r>
                        <a:rPr lang="en-US" sz="1200">
                          <a:latin typeface="Times New Roman"/>
                          <a:ea typeface="Times New Roman"/>
                        </a:rPr>
                        <a:t>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0">
                <a:tc>
                  <a:txBody>
                    <a:bodyPr/>
                    <a:lstStyle/>
                    <a:p>
                      <a:pPr marL="0" marR="0" algn="just">
                        <a:lnSpc>
                          <a:spcPct val="150000"/>
                        </a:lnSpc>
                        <a:spcBef>
                          <a:spcPts val="0"/>
                        </a:spcBef>
                        <a:spcAft>
                          <a:spcPts val="0"/>
                        </a:spcAft>
                      </a:pPr>
                      <a:r>
                        <a:rPr lang="en-US" sz="1200" dirty="0">
                          <a:latin typeface="Times New Roman"/>
                          <a:ea typeface="Times New Roman"/>
                        </a:rPr>
                        <a:t>Volute Casing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just">
                        <a:lnSpc>
                          <a:spcPct val="150000"/>
                        </a:lnSpc>
                        <a:spcBef>
                          <a:spcPts val="0"/>
                        </a:spcBef>
                        <a:spcAft>
                          <a:spcPts val="0"/>
                        </a:spcAft>
                      </a:pPr>
                      <a:r>
                        <a:rPr lang="en-US" sz="1200">
                          <a:latin typeface="Times New Roman"/>
                          <a:ea typeface="Times New Roman"/>
                        </a:rPr>
                        <a:t>0.65 to 0.85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0">
                <a:tc>
                  <a:txBody>
                    <a:bodyPr/>
                    <a:lstStyle/>
                    <a:p>
                      <a:pPr marL="0" marR="0" algn="just">
                        <a:lnSpc>
                          <a:spcPct val="150000"/>
                        </a:lnSpc>
                        <a:spcBef>
                          <a:spcPts val="0"/>
                        </a:spcBef>
                        <a:spcAft>
                          <a:spcPts val="0"/>
                        </a:spcAft>
                      </a:pPr>
                      <a:r>
                        <a:rPr lang="en-US" sz="1200">
                          <a:latin typeface="Times New Roman"/>
                          <a:ea typeface="Times New Roman"/>
                        </a:rPr>
                        <a:t>Guide 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just">
                        <a:lnSpc>
                          <a:spcPct val="150000"/>
                        </a:lnSpc>
                        <a:spcBef>
                          <a:spcPts val="0"/>
                        </a:spcBef>
                        <a:spcAft>
                          <a:spcPts val="0"/>
                        </a:spcAft>
                      </a:pPr>
                      <a:r>
                        <a:rPr lang="en-US" sz="1200" dirty="0">
                          <a:latin typeface="Times New Roman"/>
                          <a:ea typeface="Times New Roman"/>
                        </a:rPr>
                        <a:t>0.85 to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
        <p:nvSpPr>
          <p:cNvPr id="216065" name="Rectangle 1"/>
          <p:cNvSpPr>
            <a:spLocks noChangeArrowheads="1"/>
          </p:cNvSpPr>
          <p:nvPr/>
        </p:nvSpPr>
        <p:spPr bwMode="auto">
          <a:xfrm>
            <a:off x="2915816" y="2276872"/>
            <a:ext cx="4248472" cy="276999"/>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Table 4.1 Values of 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60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6066" name="Object 2"/>
          <p:cNvGraphicFramePr>
            <a:graphicFrameLocks noChangeAspect="1"/>
          </p:cNvGraphicFramePr>
          <p:nvPr/>
        </p:nvGraphicFramePr>
        <p:xfrm>
          <a:off x="278988" y="4005064"/>
          <a:ext cx="3785988" cy="1800200"/>
        </p:xfrm>
        <a:graphic>
          <a:graphicData uri="http://schemas.openxmlformats.org/presentationml/2006/ole">
            <p:oleObj spid="_x0000_s216066" r:id="rId3" imgW="6800850" imgH="3219450" progId="">
              <p:embed/>
            </p:oleObj>
          </a:graphicData>
        </a:graphic>
      </p:graphicFrame>
      <p:sp>
        <p:nvSpPr>
          <p:cNvPr id="2160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6068" name="Object 4"/>
          <p:cNvGraphicFramePr>
            <a:graphicFrameLocks noChangeAspect="1"/>
          </p:cNvGraphicFramePr>
          <p:nvPr/>
        </p:nvGraphicFramePr>
        <p:xfrm>
          <a:off x="4975245" y="4365104"/>
          <a:ext cx="3175553" cy="1512168"/>
        </p:xfrm>
        <a:graphic>
          <a:graphicData uri="http://schemas.openxmlformats.org/presentationml/2006/ole">
            <p:oleObj spid="_x0000_s216068" r:id="rId4" imgW="6800850" imgH="3219450" progId="">
              <p:embed/>
            </p:oleObj>
          </a:graphicData>
        </a:graphic>
      </p:graphicFrame>
      <p:sp>
        <p:nvSpPr>
          <p:cNvPr id="21607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6070" name="Object 6"/>
          <p:cNvGraphicFramePr>
            <a:graphicFrameLocks noChangeAspect="1"/>
          </p:cNvGraphicFramePr>
          <p:nvPr/>
        </p:nvGraphicFramePr>
        <p:xfrm>
          <a:off x="4138573" y="404664"/>
          <a:ext cx="3049751" cy="1440160"/>
        </p:xfrm>
        <a:graphic>
          <a:graphicData uri="http://schemas.openxmlformats.org/presentationml/2006/ole">
            <p:oleObj spid="_x0000_s216070" r:id="rId5" imgW="6800850" imgH="3219450" progId="">
              <p:embed/>
            </p:oleObj>
          </a:graphicData>
        </a:graphic>
      </p:graphicFrame>
      <p:sp>
        <p:nvSpPr>
          <p:cNvPr id="216072" name="Text Box 8"/>
          <p:cNvSpPr txBox="1">
            <a:spLocks noChangeArrowheads="1"/>
          </p:cNvSpPr>
          <p:nvPr/>
        </p:nvSpPr>
        <p:spPr bwMode="auto">
          <a:xfrm>
            <a:off x="6300192" y="980728"/>
            <a:ext cx="2628900" cy="228600"/>
          </a:xfrm>
          <a:prstGeom prst="rect">
            <a:avLst/>
          </a:prstGeom>
          <a:solidFill>
            <a:schemeClr val="bg2">
              <a:lumMod val="9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dirty="0" smtClean="0">
                <a:ln>
                  <a:noFill/>
                </a:ln>
                <a:solidFill>
                  <a:schemeClr val="tx1"/>
                </a:solidFill>
                <a:effectLst/>
                <a:latin typeface="Calibri" pitchFamily="34" charset="0"/>
                <a:cs typeface="Arial" pitchFamily="34" charset="0"/>
              </a:rPr>
              <a:t>Figure : Guide ring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6073" name="Text Box 9"/>
          <p:cNvSpPr txBox="1">
            <a:spLocks noChangeArrowheads="1"/>
          </p:cNvSpPr>
          <p:nvPr/>
        </p:nvSpPr>
        <p:spPr bwMode="auto">
          <a:xfrm>
            <a:off x="5508104" y="5877272"/>
            <a:ext cx="2514600" cy="342900"/>
          </a:xfrm>
          <a:prstGeom prst="rect">
            <a:avLst/>
          </a:prstGeom>
          <a:solidFill>
            <a:schemeClr val="bg2">
              <a:lumMod val="9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dirty="0" smtClean="0">
                <a:ln>
                  <a:noFill/>
                </a:ln>
                <a:solidFill>
                  <a:schemeClr val="tx1"/>
                </a:solidFill>
                <a:effectLst/>
                <a:latin typeface="Calibri" pitchFamily="34" charset="0"/>
                <a:cs typeface="Arial" pitchFamily="34" charset="0"/>
              </a:rPr>
              <a:t>Figure: Volute casing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6074" name="Text Box 10"/>
          <p:cNvSpPr txBox="1">
            <a:spLocks noChangeArrowheads="1"/>
          </p:cNvSpPr>
          <p:nvPr/>
        </p:nvSpPr>
        <p:spPr bwMode="auto">
          <a:xfrm>
            <a:off x="1115616" y="5949280"/>
            <a:ext cx="2304256" cy="432048"/>
          </a:xfrm>
          <a:prstGeom prst="rect">
            <a:avLst/>
          </a:prstGeom>
          <a:solidFill>
            <a:schemeClr val="bg2">
              <a:lumMod val="9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dirty="0" smtClean="0">
                <a:ln>
                  <a:noFill/>
                </a:ln>
                <a:solidFill>
                  <a:schemeClr val="tx1"/>
                </a:solidFill>
                <a:effectLst/>
                <a:latin typeface="Calibri" pitchFamily="34" charset="0"/>
                <a:cs typeface="Arial" pitchFamily="34" charset="0"/>
              </a:rPr>
              <a:t>Figure: Guide vanes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27</a:t>
            </a:fld>
            <a:endParaRPr lang="en-MY"/>
          </a:p>
        </p:txBody>
      </p:sp>
      <p:sp>
        <p:nvSpPr>
          <p:cNvPr id="3" name="Content Placeholder 2"/>
          <p:cNvSpPr>
            <a:spLocks noGrp="1"/>
          </p:cNvSpPr>
          <p:nvPr>
            <p:ph sz="quarter" idx="1"/>
          </p:nvPr>
        </p:nvSpPr>
        <p:spPr>
          <a:xfrm>
            <a:off x="457200" y="857232"/>
            <a:ext cx="8229600" cy="5268931"/>
          </a:xfrm>
        </p:spPr>
        <p:txBody>
          <a:bodyPr/>
          <a:lstStyle/>
          <a:p>
            <a:pPr algn="just">
              <a:buNone/>
            </a:pPr>
            <a:r>
              <a:rPr lang="en-US" sz="2800" b="1" dirty="0" err="1">
                <a:solidFill>
                  <a:srgbClr val="C00000"/>
                </a:solidFill>
              </a:rPr>
              <a:t>Stoadal's</a:t>
            </a:r>
            <a:r>
              <a:rPr lang="en-US" sz="2800" b="1" dirty="0">
                <a:solidFill>
                  <a:srgbClr val="C00000"/>
                </a:solidFill>
              </a:rPr>
              <a:t> Empirical Formula</a:t>
            </a:r>
            <a:endParaRPr lang="en-MY" sz="2800" dirty="0">
              <a:solidFill>
                <a:srgbClr val="C00000"/>
              </a:solidFill>
            </a:endParaRPr>
          </a:p>
          <a:p>
            <a:pPr algn="just">
              <a:lnSpc>
                <a:spcPct val="150000"/>
              </a:lnSpc>
              <a:buFont typeface="Wingdings" pitchFamily="2" charset="2"/>
              <a:buChar char="ü"/>
            </a:pPr>
            <a:r>
              <a:rPr lang="en-US" sz="2400" dirty="0" err="1" smtClean="0">
                <a:latin typeface="Times New Roman" pitchFamily="18" charset="0"/>
                <a:cs typeface="Times New Roman" pitchFamily="18" charset="0"/>
              </a:rPr>
              <a:t>Stoadal’s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empirical formula is mainly used in North America. </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simpler than the </a:t>
            </a:r>
            <a:r>
              <a:rPr lang="en-US" sz="2400" dirty="0" err="1">
                <a:latin typeface="Times New Roman" pitchFamily="18" charset="0"/>
                <a:cs typeface="Times New Roman" pitchFamily="18" charset="0"/>
              </a:rPr>
              <a:t>Pfleiderer's</a:t>
            </a:r>
            <a:r>
              <a:rPr lang="en-US" sz="2400" dirty="0">
                <a:latin typeface="Times New Roman" pitchFamily="18" charset="0"/>
                <a:cs typeface="Times New Roman" pitchFamily="18" charset="0"/>
              </a:rPr>
              <a:t> Formula but in good agreement with practice.</a:t>
            </a:r>
            <a:endParaRPr lang="en-MY" sz="2400" dirty="0">
              <a:latin typeface="Times New Roman" pitchFamily="18" charset="0"/>
              <a:cs typeface="Times New Roman" pitchFamily="18" charset="0"/>
            </a:endParaRPr>
          </a:p>
          <a:p>
            <a:endParaRPr lang="en-MY" dirty="0"/>
          </a:p>
        </p:txBody>
      </p:sp>
      <p:sp>
        <p:nvSpPr>
          <p:cNvPr id="1034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103425" name="Object 1"/>
          <p:cNvGraphicFramePr>
            <a:graphicFrameLocks noChangeAspect="1"/>
          </p:cNvGraphicFramePr>
          <p:nvPr/>
        </p:nvGraphicFramePr>
        <p:xfrm>
          <a:off x="3071802" y="3286124"/>
          <a:ext cx="2778145" cy="1000132"/>
        </p:xfrm>
        <a:graphic>
          <a:graphicData uri="http://schemas.openxmlformats.org/presentationml/2006/ole">
            <p:oleObj spid="_x0000_s103425" name="Equation" r:id="rId4" imgW="1193800" imgH="431800" progId="Equation.3">
              <p:embed/>
            </p:oleObj>
          </a:graphicData>
        </a:graphic>
      </p:graphicFrame>
      <p:sp>
        <p:nvSpPr>
          <p:cNvPr id="7" name="Rectangle 6"/>
          <p:cNvSpPr/>
          <p:nvPr/>
        </p:nvSpPr>
        <p:spPr>
          <a:xfrm>
            <a:off x="3000364" y="4429132"/>
            <a:ext cx="2826415" cy="461665"/>
          </a:xfrm>
          <a:prstGeom prst="rect">
            <a:avLst/>
          </a:prstGeom>
        </p:spPr>
        <p:txBody>
          <a:bodyPr wrap="none">
            <a:spAutoFit/>
          </a:bodyPr>
          <a:lstStyle/>
          <a:p>
            <a:r>
              <a:rPr lang="en-US" sz="2400" dirty="0">
                <a:latin typeface="Times New Roman" pitchFamily="18" charset="0"/>
                <a:cs typeface="Times New Roman" pitchFamily="18" charset="0"/>
              </a:rPr>
              <a:t>z= Number of Blades</a:t>
            </a:r>
            <a:endParaRPr lang="en-MY"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4" name="Slide Number Placeholder 3"/>
          <p:cNvSpPr>
            <a:spLocks noGrp="1"/>
          </p:cNvSpPr>
          <p:nvPr>
            <p:ph type="sldNum" sz="quarter" idx="12"/>
          </p:nvPr>
        </p:nvSpPr>
        <p:spPr/>
        <p:txBody>
          <a:bodyPr/>
          <a:lstStyle/>
          <a:p>
            <a:fld id="{DE19B080-206F-46FE-AB51-67A72C336704}" type="slidenum">
              <a:rPr lang="en-MY" smtClean="0"/>
              <a:pPr/>
              <a:t>28</a:t>
            </a:fld>
            <a:endParaRPr lang="en-MY"/>
          </a:p>
        </p:txBody>
      </p:sp>
      <p:sp>
        <p:nvSpPr>
          <p:cNvPr id="3" name="Content Placeholder 2"/>
          <p:cNvSpPr>
            <a:spLocks noGrp="1"/>
          </p:cNvSpPr>
          <p:nvPr>
            <p:ph sz="quarter" idx="1"/>
          </p:nvPr>
        </p:nvSpPr>
        <p:spPr/>
        <p:txBody>
          <a:bodyPr>
            <a:normAutofit/>
          </a:bodyPr>
          <a:lstStyle/>
          <a:p>
            <a:pPr lvl="0"/>
            <a:r>
              <a:rPr lang="en-US" dirty="0" smtClean="0"/>
              <a:t>An axial flow impeller having a rotating speed of 1450 rpm has the dimensions given below. Determine </a:t>
            </a:r>
          </a:p>
          <a:p>
            <a:pPr lvl="1">
              <a:buNone/>
            </a:pPr>
            <a:r>
              <a:rPr lang="en-US" dirty="0" smtClean="0"/>
              <a:t>a) The actual flow rate and head of the blade using both </a:t>
            </a:r>
            <a:r>
              <a:rPr lang="en-US" dirty="0" err="1" smtClean="0"/>
              <a:t>pflederer’s</a:t>
            </a:r>
            <a:r>
              <a:rPr lang="en-US" dirty="0" smtClean="0"/>
              <a:t> and </a:t>
            </a:r>
            <a:r>
              <a:rPr lang="en-US" dirty="0" err="1" smtClean="0"/>
              <a:t>stodal’s</a:t>
            </a:r>
            <a:r>
              <a:rPr lang="en-US" dirty="0" smtClean="0"/>
              <a:t> equations.</a:t>
            </a:r>
          </a:p>
          <a:p>
            <a:pPr lvl="1">
              <a:buNone/>
            </a:pPr>
            <a:r>
              <a:rPr lang="en-US" dirty="0" smtClean="0"/>
              <a:t>b)The vane congruent flow rate(assume volute casing , k=0.60)</a:t>
            </a:r>
          </a:p>
          <a:p>
            <a:pPr>
              <a:buNone/>
            </a:pPr>
            <a:r>
              <a:rPr lang="fr-FR" dirty="0" smtClean="0"/>
              <a:t>                        </a:t>
            </a:r>
            <a:r>
              <a:rPr lang="fr-FR" dirty="0" err="1" smtClean="0"/>
              <a:t>D</a:t>
            </a:r>
            <a:r>
              <a:rPr lang="fr-FR" sz="1300" dirty="0" err="1" smtClean="0"/>
              <a:t>h</a:t>
            </a:r>
            <a:r>
              <a:rPr lang="fr-FR" dirty="0" smtClean="0"/>
              <a:t>=140mm		            D</a:t>
            </a:r>
            <a:r>
              <a:rPr lang="fr-FR" sz="1600" dirty="0" smtClean="0"/>
              <a:t>o</a:t>
            </a:r>
            <a:r>
              <a:rPr lang="fr-FR" dirty="0" smtClean="0"/>
              <a:t>=300mm</a:t>
            </a:r>
            <a:endParaRPr lang="en-US" dirty="0" smtClean="0"/>
          </a:p>
          <a:p>
            <a:pPr>
              <a:buNone/>
            </a:pPr>
            <a:r>
              <a:rPr lang="fr-FR" dirty="0" smtClean="0"/>
              <a:t>			</a:t>
            </a:r>
            <a:r>
              <a:rPr lang="en-US" dirty="0" smtClean="0">
                <a:sym typeface="Symbol"/>
              </a:rPr>
              <a:t></a:t>
            </a:r>
            <a:r>
              <a:rPr lang="fr-FR" sz="1300" dirty="0" smtClean="0"/>
              <a:t>1</a:t>
            </a:r>
            <a:r>
              <a:rPr lang="fr-FR" dirty="0" smtClean="0"/>
              <a:t>=25</a:t>
            </a:r>
            <a:r>
              <a:rPr lang="fr-FR" baseline="30000" dirty="0" smtClean="0"/>
              <a:t>0</a:t>
            </a:r>
            <a:r>
              <a:rPr lang="fr-FR" dirty="0" smtClean="0"/>
              <a:t>			            </a:t>
            </a:r>
            <a:r>
              <a:rPr lang="en-US" dirty="0" smtClean="0">
                <a:sym typeface="Symbol"/>
              </a:rPr>
              <a:t></a:t>
            </a:r>
            <a:r>
              <a:rPr lang="fr-FR" sz="1300" dirty="0" smtClean="0"/>
              <a:t>2</a:t>
            </a:r>
            <a:r>
              <a:rPr lang="fr-FR" dirty="0" smtClean="0"/>
              <a:t>=35</a:t>
            </a:r>
            <a:r>
              <a:rPr lang="fr-FR" baseline="30000" dirty="0" smtClean="0"/>
              <a:t>0</a:t>
            </a:r>
            <a:endParaRPr lang="en-US" dirty="0" smtClean="0"/>
          </a:p>
          <a:p>
            <a:pPr>
              <a:buNone/>
            </a:pPr>
            <a:r>
              <a:rPr lang="fr-FR" dirty="0" smtClean="0"/>
              <a:t>			t</a:t>
            </a:r>
            <a:r>
              <a:rPr lang="fr-FR" sz="1300" dirty="0" smtClean="0"/>
              <a:t>1</a:t>
            </a:r>
            <a:r>
              <a:rPr lang="fr-FR" dirty="0" smtClean="0"/>
              <a:t> =4mm		            t</a:t>
            </a:r>
            <a:r>
              <a:rPr lang="fr-FR" sz="1300" dirty="0" smtClean="0"/>
              <a:t>2</a:t>
            </a:r>
            <a:r>
              <a:rPr lang="fr-FR" dirty="0" smtClean="0"/>
              <a:t>=4mm</a:t>
            </a:r>
            <a:endParaRPr lang="en-US" dirty="0" smtClean="0"/>
          </a:p>
          <a:p>
            <a:pPr>
              <a:buNone/>
            </a:pPr>
            <a:r>
              <a:rPr lang="en-US" dirty="0" smtClean="0"/>
              <a:t>                        z=5 (Number of blades)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2800" b="1" dirty="0" smtClean="0">
                <a:solidFill>
                  <a:srgbClr val="0070C0"/>
                </a:solidFill>
              </a:rPr>
              <a:t>4.6 Head Losses And Efficiency In Centrifugal Machines</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E19B080-206F-46FE-AB51-67A72C336704}" type="slidenum">
              <a:rPr lang="en-MY" smtClean="0"/>
              <a:pPr/>
              <a:t>29</a:t>
            </a:fld>
            <a:endParaRPr lang="en-MY"/>
          </a:p>
        </p:txBody>
      </p:sp>
      <p:sp>
        <p:nvSpPr>
          <p:cNvPr id="3" name="Content Placeholder 2"/>
          <p:cNvSpPr>
            <a:spLocks noGrp="1"/>
          </p:cNvSpPr>
          <p:nvPr>
            <p:ph sz="quarter" idx="1"/>
          </p:nvPr>
        </p:nvSpPr>
        <p:spPr>
          <a:xfrm>
            <a:off x="714348" y="1447800"/>
            <a:ext cx="7972452" cy="4838720"/>
          </a:xfrm>
        </p:spPr>
        <p:txBody>
          <a:bodyPr>
            <a:noAutofit/>
          </a:bodyPr>
          <a:lstStyle/>
          <a:p>
            <a:pPr algn="just">
              <a:buFont typeface="Wingdings" pitchFamily="2" charset="2"/>
              <a:buChar char="ü"/>
            </a:pPr>
            <a:r>
              <a:rPr lang="en-US" sz="2400" dirty="0">
                <a:latin typeface="Times New Roman" pitchFamily="18" charset="0"/>
                <a:cs typeface="Times New Roman" pitchFamily="18" charset="0"/>
              </a:rPr>
              <a:t>it was mentioned that not all the energy transferred from a fluid machine to the flow medium appears as useful. Some part of the transferred energy appears as loss.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a:solidFill>
                  <a:srgbClr val="C00000"/>
                </a:solidFill>
                <a:latin typeface="Times New Roman" pitchFamily="18" charset="0"/>
                <a:cs typeface="Times New Roman" pitchFamily="18" charset="0"/>
              </a:rPr>
              <a:t>For design, operation and maintenance </a:t>
            </a:r>
            <a:r>
              <a:rPr lang="en-US" sz="2400" dirty="0">
                <a:latin typeface="Times New Roman" pitchFamily="18" charset="0"/>
                <a:cs typeface="Times New Roman" pitchFamily="18" charset="0"/>
              </a:rPr>
              <a:t>of fluid machines it is necessary to understand the source of the losses and determine their values.  </a:t>
            </a:r>
            <a:endParaRPr lang="en-MY" sz="2400" dirty="0">
              <a:latin typeface="Times New Roman" pitchFamily="18" charset="0"/>
              <a:cs typeface="Times New Roman" pitchFamily="18" charset="0"/>
            </a:endParaRPr>
          </a:p>
          <a:p>
            <a:pPr algn="just">
              <a:buFont typeface="Wingdings" pitchFamily="2" charset="2"/>
              <a:buChar char="ü"/>
            </a:pPr>
            <a:r>
              <a:rPr lang="en-US" sz="2400" dirty="0">
                <a:latin typeface="Times New Roman" pitchFamily="18" charset="0"/>
                <a:cs typeface="Times New Roman" pitchFamily="18" charset="0"/>
              </a:rPr>
              <a:t>We need to understand losses because then we know which </a:t>
            </a:r>
            <a:r>
              <a:rPr lang="en-US" sz="2400" dirty="0">
                <a:solidFill>
                  <a:srgbClr val="C00000"/>
                </a:solidFill>
                <a:latin typeface="Times New Roman" pitchFamily="18" charset="0"/>
                <a:cs typeface="Times New Roman" pitchFamily="18" charset="0"/>
              </a:rPr>
              <a:t>factors affect the losses or efficiency </a:t>
            </a:r>
            <a:r>
              <a:rPr lang="en-US" sz="2400" dirty="0">
                <a:latin typeface="Times New Roman" pitchFamily="18" charset="0"/>
                <a:cs typeface="Times New Roman" pitchFamily="18" charset="0"/>
              </a:rPr>
              <a:t>of the machines and take precaution.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a:latin typeface="Times New Roman" pitchFamily="18" charset="0"/>
                <a:cs typeface="Times New Roman" pitchFamily="18" charset="0"/>
              </a:rPr>
              <a:t>We also need to estimate the loss because the drive of the fluid machine </a:t>
            </a:r>
            <a:r>
              <a:rPr lang="en-US" sz="2400" dirty="0">
                <a:solidFill>
                  <a:srgbClr val="C00000"/>
                </a:solidFill>
                <a:latin typeface="Times New Roman" pitchFamily="18" charset="0"/>
                <a:cs typeface="Times New Roman" pitchFamily="18" charset="0"/>
              </a:rPr>
              <a:t>should supply sufficient energy </a:t>
            </a:r>
            <a:r>
              <a:rPr lang="en-US" sz="2400" dirty="0">
                <a:latin typeface="Times New Roman" pitchFamily="18" charset="0"/>
                <a:cs typeface="Times New Roman" pitchFamily="18" charset="0"/>
              </a:rPr>
              <a:t>to cover both the useful energy and the losses. </a:t>
            </a:r>
            <a:endParaRPr lang="en-MY"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642918"/>
            <a:ext cx="7772400" cy="1143000"/>
          </a:xfrm>
        </p:spPr>
        <p:txBody>
          <a:bodyPr>
            <a:normAutofit fontScale="90000"/>
          </a:bodyPr>
          <a:lstStyle/>
          <a:p>
            <a:r>
              <a:rPr lang="en-US" sz="3600" b="1" dirty="0">
                <a:solidFill>
                  <a:srgbClr val="0070C0"/>
                </a:solidFill>
              </a:rPr>
              <a:t>4.5	</a:t>
            </a:r>
            <a:r>
              <a:rPr lang="en-US" sz="3600" b="1" dirty="0" smtClean="0">
                <a:solidFill>
                  <a:srgbClr val="0070C0"/>
                </a:solidFill>
              </a:rPr>
              <a:t>Deviation Of Actual Flow From Vane Congruent Flow</a:t>
            </a:r>
            <a:r>
              <a:rPr lang="en-MY" b="1" dirty="0"/>
              <a:t/>
            </a:r>
            <a:br>
              <a:rPr lang="en-MY" b="1" dirty="0"/>
            </a:br>
            <a:endParaRPr lang="en-MY" dirty="0"/>
          </a:p>
        </p:txBody>
      </p:sp>
      <p:sp>
        <p:nvSpPr>
          <p:cNvPr id="4" name="Slide Number Placeholder 3"/>
          <p:cNvSpPr>
            <a:spLocks noGrp="1"/>
          </p:cNvSpPr>
          <p:nvPr>
            <p:ph type="sldNum" sz="quarter" idx="12"/>
          </p:nvPr>
        </p:nvSpPr>
        <p:spPr/>
        <p:txBody>
          <a:bodyPr/>
          <a:lstStyle/>
          <a:p>
            <a:fld id="{DE19B080-206F-46FE-AB51-67A72C336704}" type="slidenum">
              <a:rPr lang="en-MY" smtClean="0"/>
              <a:pPr/>
              <a:t>3</a:t>
            </a:fld>
            <a:endParaRPr lang="en-MY"/>
          </a:p>
        </p:txBody>
      </p:sp>
      <p:sp>
        <p:nvSpPr>
          <p:cNvPr id="3" name="Content Placeholder 2"/>
          <p:cNvSpPr>
            <a:spLocks noGrp="1"/>
          </p:cNvSpPr>
          <p:nvPr>
            <p:ph sz="quarter" idx="1"/>
          </p:nvPr>
        </p:nvSpPr>
        <p:spPr/>
        <p:txBody>
          <a:bodyPr>
            <a:noAutofit/>
          </a:bodyPr>
          <a:lstStyle/>
          <a:p>
            <a:pPr algn="just">
              <a:buFont typeface="Wingdings" pitchFamily="2" charset="2"/>
              <a:buChar char="ü"/>
            </a:pPr>
            <a:r>
              <a:rPr lang="en-US" sz="2400" dirty="0">
                <a:latin typeface="Times New Roman" pitchFamily="18" charset="0"/>
                <a:cs typeface="Times New Roman" pitchFamily="18" charset="0"/>
              </a:rPr>
              <a:t>It was shown that the vane congruent flow assumption leads to velocity triangles with the flow angles </a:t>
            </a:r>
            <a:r>
              <a:rPr lang="en-US" sz="2400" dirty="0">
                <a:solidFill>
                  <a:srgbClr val="00B050"/>
                </a:solidFill>
                <a:latin typeface="Times New Roman" pitchFamily="18" charset="0"/>
                <a:cs typeface="Times New Roman" pitchFamily="18" charset="0"/>
                <a:sym typeface="Symbol"/>
              </a:rPr>
              <a:t></a:t>
            </a:r>
            <a:r>
              <a:rPr lang="en-US" sz="2400" baseline="-25000" dirty="0">
                <a:solidFill>
                  <a:srgbClr val="00B050"/>
                </a:solidFill>
                <a:latin typeface="Times New Roman" pitchFamily="18" charset="0"/>
                <a:cs typeface="Times New Roman" pitchFamily="18" charset="0"/>
              </a:rPr>
              <a:t>0</a:t>
            </a:r>
            <a:r>
              <a:rPr lang="en-US" sz="2400" dirty="0">
                <a:solidFill>
                  <a:srgbClr val="00B050"/>
                </a:solidFill>
                <a:latin typeface="Times New Roman" pitchFamily="18" charset="0"/>
                <a:cs typeface="Times New Roman" pitchFamily="18" charset="0"/>
              </a:rPr>
              <a:t> and </a:t>
            </a:r>
            <a:r>
              <a:rPr lang="en-US" sz="2400" dirty="0">
                <a:solidFill>
                  <a:srgbClr val="00B050"/>
                </a:solidFill>
                <a:latin typeface="Times New Roman" pitchFamily="18" charset="0"/>
                <a:cs typeface="Times New Roman" pitchFamily="18" charset="0"/>
                <a:sym typeface="Symbol"/>
              </a:rPr>
              <a:t></a:t>
            </a:r>
            <a:r>
              <a:rPr lang="en-US" sz="2400" baseline="-25000" dirty="0">
                <a:solidFill>
                  <a:srgbClr val="00B050"/>
                </a:solidFill>
                <a:latin typeface="Times New Roman" pitchFamily="18" charset="0"/>
                <a:cs typeface="Times New Roman" pitchFamily="18" charset="0"/>
              </a:rPr>
              <a:t>3 </a:t>
            </a:r>
            <a:r>
              <a:rPr lang="en-US" sz="2400" dirty="0">
                <a:solidFill>
                  <a:srgbClr val="00B050"/>
                </a:solidFill>
                <a:latin typeface="Times New Roman" pitchFamily="18" charset="0"/>
                <a:cs typeface="Times New Roman" pitchFamily="18" charset="0"/>
              </a:rPr>
              <a:t>at</a:t>
            </a:r>
            <a:r>
              <a:rPr lang="en-US" sz="2400" baseline="-25000" dirty="0">
                <a:solidFill>
                  <a:srgbClr val="00B050"/>
                </a:solidFill>
                <a:latin typeface="Times New Roman" pitchFamily="18" charset="0"/>
                <a:cs typeface="Times New Roman" pitchFamily="18" charset="0"/>
              </a:rPr>
              <a:t> </a:t>
            </a:r>
            <a:r>
              <a:rPr lang="en-US" sz="2400" dirty="0">
                <a:solidFill>
                  <a:srgbClr val="00B050"/>
                </a:solidFill>
                <a:latin typeface="Times New Roman" pitchFamily="18" charset="0"/>
                <a:cs typeface="Times New Roman" pitchFamily="18" charset="0"/>
              </a:rPr>
              <a:t>the inlet </a:t>
            </a:r>
            <a:r>
              <a:rPr lang="en-US" sz="2400" dirty="0">
                <a:latin typeface="Times New Roman" pitchFamily="18" charset="0"/>
                <a:cs typeface="Times New Roman" pitchFamily="18" charset="0"/>
              </a:rPr>
              <a:t>and exit equal to the blade angles </a:t>
            </a:r>
            <a:r>
              <a:rPr lang="en-US" sz="2400" dirty="0">
                <a:solidFill>
                  <a:srgbClr val="00B050"/>
                </a:solidFill>
                <a:latin typeface="Times New Roman" pitchFamily="18" charset="0"/>
                <a:cs typeface="Times New Roman" pitchFamily="18" charset="0"/>
                <a:sym typeface="Symbol"/>
              </a:rPr>
              <a:t></a:t>
            </a:r>
            <a:r>
              <a:rPr lang="en-US" sz="2400" baseline="-25000" dirty="0">
                <a:solidFill>
                  <a:srgbClr val="00B050"/>
                </a:solidFill>
                <a:latin typeface="Times New Roman" pitchFamily="18" charset="0"/>
                <a:cs typeface="Times New Roman" pitchFamily="18" charset="0"/>
              </a:rPr>
              <a:t>1</a:t>
            </a:r>
            <a:r>
              <a:rPr lang="en-US" sz="2400" dirty="0">
                <a:solidFill>
                  <a:srgbClr val="00B050"/>
                </a:solidFill>
                <a:latin typeface="Times New Roman" pitchFamily="18" charset="0"/>
                <a:cs typeface="Times New Roman" pitchFamily="18" charset="0"/>
              </a:rPr>
              <a:t> and </a:t>
            </a:r>
            <a:r>
              <a:rPr lang="en-US" sz="2400" dirty="0">
                <a:solidFill>
                  <a:srgbClr val="00B050"/>
                </a:solidFill>
                <a:latin typeface="Times New Roman" pitchFamily="18" charset="0"/>
                <a:cs typeface="Times New Roman" pitchFamily="18" charset="0"/>
                <a:sym typeface="Symbol"/>
              </a:rPr>
              <a:t></a:t>
            </a:r>
            <a:r>
              <a:rPr lang="en-US" sz="2400" baseline="-25000" dirty="0">
                <a:solidFill>
                  <a:srgbClr val="00B050"/>
                </a:solidFill>
                <a:latin typeface="Times New Roman" pitchFamily="18" charset="0"/>
                <a:cs typeface="Times New Roman" pitchFamily="18" charset="0"/>
              </a:rPr>
              <a:t>2</a:t>
            </a:r>
            <a:r>
              <a:rPr lang="en-US" sz="24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respectively.</a:t>
            </a:r>
            <a:r>
              <a:rPr lang="en-US" sz="2400" baseline="-25000" dirty="0">
                <a:latin typeface="Times New Roman" pitchFamily="18" charset="0"/>
                <a:cs typeface="Times New Roman" pitchFamily="18" charset="0"/>
              </a:rPr>
              <a:t> </a:t>
            </a:r>
            <a:endParaRPr lang="en-US" sz="2400" baseline="-25000" dirty="0" smtClean="0">
              <a:latin typeface="Times New Roman" pitchFamily="18" charset="0"/>
              <a:cs typeface="Times New Roman" pitchFamily="18" charset="0"/>
            </a:endParaRPr>
          </a:p>
          <a:p>
            <a:pPr algn="just">
              <a:buFont typeface="Wingdings" pitchFamily="2" charset="2"/>
              <a:buChar char="ü"/>
            </a:pPr>
            <a:r>
              <a:rPr lang="en-US" sz="2400" dirty="0">
                <a:latin typeface="Times New Roman" pitchFamily="18" charset="0"/>
                <a:cs typeface="Times New Roman" pitchFamily="18" charset="0"/>
              </a:rPr>
              <a:t>The </a:t>
            </a:r>
            <a:r>
              <a:rPr lang="en-US" sz="2400" dirty="0">
                <a:solidFill>
                  <a:srgbClr val="FF0000"/>
                </a:solidFill>
                <a:latin typeface="Times New Roman" pitchFamily="18" charset="0"/>
                <a:cs typeface="Times New Roman" pitchFamily="18" charset="0"/>
              </a:rPr>
              <a:t>actual flow </a:t>
            </a:r>
            <a:r>
              <a:rPr lang="en-US" sz="2400" dirty="0">
                <a:latin typeface="Times New Roman" pitchFamily="18" charset="0"/>
                <a:cs typeface="Times New Roman" pitchFamily="18" charset="0"/>
              </a:rPr>
              <a:t>however deviates significantly from the </a:t>
            </a:r>
            <a:r>
              <a:rPr lang="en-US" sz="2400" dirty="0">
                <a:solidFill>
                  <a:srgbClr val="FF0000"/>
                </a:solidFill>
                <a:latin typeface="Times New Roman" pitchFamily="18" charset="0"/>
                <a:cs typeface="Times New Roman" pitchFamily="18" charset="0"/>
              </a:rPr>
              <a:t>vane congruent flow </a:t>
            </a:r>
            <a:r>
              <a:rPr lang="en-US" sz="2400" dirty="0">
                <a:latin typeface="Times New Roman" pitchFamily="18" charset="0"/>
                <a:cs typeface="Times New Roman" pitchFamily="18" charset="0"/>
              </a:rPr>
              <a:t>unless the fluid is perfectly guided in the direction of the blade.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a:latin typeface="Times New Roman" pitchFamily="18" charset="0"/>
                <a:cs typeface="Times New Roman" pitchFamily="18" charset="0"/>
              </a:rPr>
              <a:t>Nevertheless, perfect guidance of the flow medium </a:t>
            </a:r>
            <a:r>
              <a:rPr lang="en-US" sz="2400" dirty="0">
                <a:solidFill>
                  <a:srgbClr val="FF0000"/>
                </a:solidFill>
                <a:latin typeface="Times New Roman" pitchFamily="18" charset="0"/>
                <a:cs typeface="Times New Roman" pitchFamily="18" charset="0"/>
              </a:rPr>
              <a:t>is only ideal </a:t>
            </a:r>
            <a:r>
              <a:rPr lang="en-US" sz="2400" dirty="0">
                <a:latin typeface="Times New Roman" pitchFamily="18" charset="0"/>
                <a:cs typeface="Times New Roman" pitchFamily="18" charset="0"/>
              </a:rPr>
              <a:t>since it would require </a:t>
            </a:r>
            <a:r>
              <a:rPr lang="en-US" sz="2400" dirty="0">
                <a:solidFill>
                  <a:srgbClr val="00B050"/>
                </a:solidFill>
                <a:latin typeface="Times New Roman" pitchFamily="18" charset="0"/>
                <a:cs typeface="Times New Roman" pitchFamily="18" charset="0"/>
              </a:rPr>
              <a:t>non-viscous flow </a:t>
            </a:r>
            <a:r>
              <a:rPr lang="en-US" sz="2400" dirty="0">
                <a:latin typeface="Times New Roman" pitchFamily="18" charset="0"/>
                <a:cs typeface="Times New Roman" pitchFamily="18" charset="0"/>
              </a:rPr>
              <a:t>with </a:t>
            </a:r>
            <a:r>
              <a:rPr lang="en-US" sz="2400" dirty="0">
                <a:solidFill>
                  <a:srgbClr val="00B050"/>
                </a:solidFill>
                <a:latin typeface="Times New Roman" pitchFamily="18" charset="0"/>
                <a:cs typeface="Times New Roman" pitchFamily="18" charset="0"/>
              </a:rPr>
              <a:t>infinitely thin blades </a:t>
            </a:r>
            <a:r>
              <a:rPr lang="en-US" sz="2400" dirty="0">
                <a:latin typeface="Times New Roman" pitchFamily="18" charset="0"/>
                <a:cs typeface="Times New Roman" pitchFamily="18" charset="0"/>
              </a:rPr>
              <a:t>that are </a:t>
            </a:r>
            <a:r>
              <a:rPr lang="en-US" sz="2400" dirty="0">
                <a:solidFill>
                  <a:srgbClr val="00B050"/>
                </a:solidFill>
                <a:latin typeface="Times New Roman" pitchFamily="18" charset="0"/>
                <a:cs typeface="Times New Roman" pitchFamily="18" charset="0"/>
              </a:rPr>
              <a:t>infinitely close </a:t>
            </a:r>
            <a:r>
              <a:rPr lang="en-US" sz="2400" dirty="0">
                <a:latin typeface="Times New Roman" pitchFamily="18" charset="0"/>
                <a:cs typeface="Times New Roman" pitchFamily="18" charset="0"/>
              </a:rPr>
              <a:t>to each other. These, however, cannot be made </a:t>
            </a:r>
            <a:r>
              <a:rPr lang="en-US" sz="2400" dirty="0" smtClean="0">
                <a:solidFill>
                  <a:srgbClr val="0070C0"/>
                </a:solidFill>
                <a:latin typeface="Times New Roman" pitchFamily="18" charset="0"/>
                <a:cs typeface="Times New Roman" pitchFamily="18" charset="0"/>
              </a:rPr>
              <a:t>practical. </a:t>
            </a:r>
            <a:endParaRPr lang="en-MY" sz="24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30</a:t>
            </a:fld>
            <a:endParaRPr lang="en-MY"/>
          </a:p>
        </p:txBody>
      </p:sp>
      <p:sp>
        <p:nvSpPr>
          <p:cNvPr id="3" name="Content Placeholder 2"/>
          <p:cNvSpPr>
            <a:spLocks noGrp="1"/>
          </p:cNvSpPr>
          <p:nvPr>
            <p:ph sz="quarter" idx="1"/>
          </p:nvPr>
        </p:nvSpPr>
        <p:spPr>
          <a:xfrm>
            <a:off x="457200" y="1142984"/>
            <a:ext cx="8229600" cy="4983179"/>
          </a:xfrm>
        </p:spPr>
        <p:txBody>
          <a:bodyPr>
            <a:normAutofit/>
          </a:bodyPr>
          <a:lstStyle/>
          <a:p>
            <a:pPr algn="just">
              <a:lnSpc>
                <a:spcPct val="150000"/>
              </a:lnSpc>
              <a:buFont typeface="Wingdings" pitchFamily="2" charset="2"/>
              <a:buChar char="ü"/>
            </a:pPr>
            <a:r>
              <a:rPr lang="en-US" sz="2400" dirty="0">
                <a:solidFill>
                  <a:srgbClr val="C00000"/>
                </a:solidFill>
                <a:latin typeface="Times New Roman" pitchFamily="18" charset="0"/>
                <a:cs typeface="Times New Roman" pitchFamily="18" charset="0"/>
              </a:rPr>
              <a:t>During maintenance</a:t>
            </a:r>
            <a:r>
              <a:rPr lang="en-US" sz="2400" dirty="0">
                <a:latin typeface="Times New Roman" pitchFamily="18" charset="0"/>
                <a:cs typeface="Times New Roman" pitchFamily="18" charset="0"/>
              </a:rPr>
              <a:t>, it is necessary to check for the efficiency of the fluid machines regularly and if the efficiency drops in unexpected way the engineer has to know the reason for the drop to make appropriate decision. </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dirty="0">
                <a:latin typeface="Times New Roman" pitchFamily="18" charset="0"/>
                <a:cs typeface="Times New Roman" pitchFamily="18" charset="0"/>
              </a:rPr>
              <a:t>Knowledge of the losses also helps us </a:t>
            </a:r>
            <a:r>
              <a:rPr lang="en-US" sz="2400" dirty="0">
                <a:solidFill>
                  <a:srgbClr val="C00000"/>
                </a:solidFill>
                <a:latin typeface="Times New Roman" pitchFamily="18" charset="0"/>
                <a:cs typeface="Times New Roman" pitchFamily="18" charset="0"/>
              </a:rPr>
              <a:t>during operation </a:t>
            </a:r>
            <a:r>
              <a:rPr lang="en-US" sz="2400" dirty="0">
                <a:latin typeface="Times New Roman" pitchFamily="18" charset="0"/>
                <a:cs typeface="Times New Roman" pitchFamily="18" charset="0"/>
              </a:rPr>
              <a:t>because we then know how to run the machine efficiently so that the cost of running the machine will be as small as possible. </a:t>
            </a:r>
            <a:endParaRPr lang="en-MY" sz="2400" dirty="0">
              <a:latin typeface="Times New Roman" pitchFamily="18" charset="0"/>
              <a:cs typeface="Times New Roman" pitchFamily="18" charset="0"/>
            </a:endParaRPr>
          </a:p>
          <a:p>
            <a:endParaRPr lang="en-MY"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31</a:t>
            </a:fld>
            <a:endParaRPr lang="en-MY"/>
          </a:p>
        </p:txBody>
      </p:sp>
      <p:sp>
        <p:nvSpPr>
          <p:cNvPr id="3" name="Content Placeholder 2"/>
          <p:cNvSpPr>
            <a:spLocks noGrp="1"/>
          </p:cNvSpPr>
          <p:nvPr>
            <p:ph sz="quarter" idx="1"/>
          </p:nvPr>
        </p:nvSpPr>
        <p:spPr>
          <a:xfrm>
            <a:off x="457200" y="1000108"/>
            <a:ext cx="8229600" cy="5126055"/>
          </a:xfrm>
        </p:spPr>
        <p:txBody>
          <a:bodyPr>
            <a:normAutofit/>
          </a:bodyPr>
          <a:lstStyle/>
          <a:p>
            <a:pPr>
              <a:buFont typeface="Wingdings" pitchFamily="2" charset="2"/>
              <a:buChar char="ü"/>
            </a:pPr>
            <a:r>
              <a:rPr lang="en-US" sz="2400" dirty="0">
                <a:latin typeface="Times New Roman" pitchFamily="18" charset="0"/>
                <a:cs typeface="Times New Roman" pitchFamily="18" charset="0"/>
              </a:rPr>
              <a:t>The losses in centrifugal machines are classified </a:t>
            </a:r>
            <a:r>
              <a:rPr lang="en-US" sz="2400" dirty="0" smtClean="0">
                <a:latin typeface="Times New Roman" pitchFamily="18" charset="0"/>
                <a:cs typeface="Times New Roman" pitchFamily="18" charset="0"/>
              </a:rPr>
              <a:t>into:</a:t>
            </a:r>
          </a:p>
          <a:p>
            <a:pPr>
              <a:buFont typeface="Wingdings" pitchFamily="2" charset="2"/>
              <a:buChar char="ü"/>
            </a:pPr>
            <a:endParaRPr lang="en-US" sz="2400" dirty="0" smtClean="0">
              <a:latin typeface="Times New Roman" pitchFamily="18" charset="0"/>
              <a:cs typeface="Times New Roman" pitchFamily="18" charset="0"/>
            </a:endParaRPr>
          </a:p>
          <a:p>
            <a:pPr>
              <a:buFont typeface="Wingdings" pitchFamily="2" charset="2"/>
              <a:buChar char="ü"/>
            </a:pPr>
            <a:endParaRPr lang="en-MY" sz="2400" dirty="0">
              <a:latin typeface="Times New Roman" pitchFamily="18" charset="0"/>
              <a:cs typeface="Times New Roman" pitchFamily="18" charset="0"/>
            </a:endParaRPr>
          </a:p>
          <a:p>
            <a:pPr lvl="0">
              <a:buNone/>
            </a:pPr>
            <a:r>
              <a:rPr lang="en-US" sz="2400" u="sng" dirty="0" smtClean="0">
                <a:solidFill>
                  <a:srgbClr val="C00000"/>
                </a:solidFill>
                <a:latin typeface="Times New Roman" pitchFamily="18" charset="0"/>
                <a:cs typeface="Times New Roman" pitchFamily="18" charset="0"/>
              </a:rPr>
              <a:t>I. Internal </a:t>
            </a:r>
            <a:r>
              <a:rPr lang="en-US" sz="2400" u="sng" dirty="0">
                <a:solidFill>
                  <a:srgbClr val="C00000"/>
                </a:solidFill>
                <a:latin typeface="Times New Roman" pitchFamily="18" charset="0"/>
                <a:cs typeface="Times New Roman" pitchFamily="18" charset="0"/>
              </a:rPr>
              <a:t>losses</a:t>
            </a:r>
            <a:r>
              <a:rPr lang="en-US" sz="2400" dirty="0">
                <a:solidFill>
                  <a:srgbClr val="C00000"/>
                </a:solidFill>
                <a:latin typeface="Times New Roman" pitchFamily="18" charset="0"/>
                <a:cs typeface="Times New Roman" pitchFamily="18" charset="0"/>
              </a:rPr>
              <a:t>: </a:t>
            </a:r>
            <a:r>
              <a:rPr lang="en-US" sz="2400" dirty="0">
                <a:latin typeface="Times New Roman" pitchFamily="18" charset="0"/>
                <a:cs typeface="Times New Roman" pitchFamily="18" charset="0"/>
              </a:rPr>
              <a:t>- Losses which occur in the inner passage of the machine and are directly connected to the impeller and the flow medium.  </a:t>
            </a:r>
            <a:endParaRPr lang="en-US" sz="2400" dirty="0" smtClean="0">
              <a:latin typeface="Times New Roman" pitchFamily="18" charset="0"/>
              <a:cs typeface="Times New Roman" pitchFamily="18" charset="0"/>
            </a:endParaRPr>
          </a:p>
          <a:p>
            <a:pPr lvl="0">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internal losses </a:t>
            </a:r>
            <a:r>
              <a:rPr lang="en-US" sz="2400" dirty="0">
                <a:solidFill>
                  <a:srgbClr val="00B050"/>
                </a:solidFill>
                <a:latin typeface="Times New Roman" pitchFamily="18" charset="0"/>
                <a:cs typeface="Times New Roman" pitchFamily="18" charset="0"/>
              </a:rPr>
              <a:t>add heat </a:t>
            </a:r>
            <a:r>
              <a:rPr lang="en-US" sz="2400" dirty="0">
                <a:latin typeface="Times New Roman" pitchFamily="18" charset="0"/>
                <a:cs typeface="Times New Roman" pitchFamily="18" charset="0"/>
              </a:rPr>
              <a:t>to the flow medium. </a:t>
            </a:r>
            <a:endParaRPr lang="en-US" sz="2400" dirty="0" smtClean="0">
              <a:latin typeface="Times New Roman" pitchFamily="18" charset="0"/>
              <a:cs typeface="Times New Roman" pitchFamily="18" charset="0"/>
            </a:endParaRPr>
          </a:p>
          <a:p>
            <a:endParaRPr lang="en-MY" dirty="0"/>
          </a:p>
        </p:txBody>
      </p:sp>
      <p:sp>
        <p:nvSpPr>
          <p:cNvPr id="5" name="Rectangle 4"/>
          <p:cNvSpPr/>
          <p:nvPr/>
        </p:nvSpPr>
        <p:spPr>
          <a:xfrm>
            <a:off x="2571736" y="4500570"/>
            <a:ext cx="5000628" cy="1938992"/>
          </a:xfrm>
          <a:prstGeom prst="rect">
            <a:avLst/>
          </a:prstGeom>
          <a:solidFill>
            <a:schemeClr val="tx2">
              <a:lumMod val="20000"/>
              <a:lumOff val="80000"/>
            </a:schemeClr>
          </a:solidFill>
        </p:spPr>
        <p:txBody>
          <a:bodyPr wrap="square">
            <a:spAutoFit/>
          </a:bodyPr>
          <a:lstStyle/>
          <a:p>
            <a:pPr lvl="0">
              <a:buFont typeface="Wingdings" pitchFamily="2" charset="2"/>
              <a:buChar char="Ø"/>
            </a:pPr>
            <a:r>
              <a:rPr lang="en-US" sz="2400" dirty="0" smtClean="0">
                <a:latin typeface="Times New Roman" pitchFamily="18" charset="0"/>
                <a:cs typeface="Times New Roman" pitchFamily="18" charset="0"/>
              </a:rPr>
              <a:t>The internal losses include:</a:t>
            </a:r>
            <a:endParaRPr lang="en-MY" sz="2400" dirty="0" smtClean="0">
              <a:latin typeface="Times New Roman" pitchFamily="18" charset="0"/>
              <a:cs typeface="Times New Roman" pitchFamily="18" charset="0"/>
            </a:endParaRPr>
          </a:p>
          <a:p>
            <a:pPr marL="457200" lvl="0" indent="-457200">
              <a:buFont typeface="+mj-lt"/>
              <a:buAutoNum type="alphaLcPeriod"/>
            </a:pPr>
            <a:r>
              <a:rPr lang="en-US" sz="2400" dirty="0" smtClean="0">
                <a:latin typeface="Times New Roman" pitchFamily="18" charset="0"/>
                <a:cs typeface="Times New Roman" pitchFamily="18" charset="0"/>
              </a:rPr>
              <a:t>Hydraulic loss /</a:t>
            </a:r>
            <a:r>
              <a:rPr lang="en-US" sz="2400" dirty="0" err="1" smtClean="0">
                <a:latin typeface="Times New Roman" pitchFamily="18" charset="0"/>
                <a:cs typeface="Times New Roman" pitchFamily="18" charset="0"/>
              </a:rPr>
              <a:t>Zh</a:t>
            </a:r>
            <a:endParaRPr lang="en-MY" sz="2400" dirty="0" smtClean="0">
              <a:latin typeface="Times New Roman" pitchFamily="18" charset="0"/>
              <a:cs typeface="Times New Roman" pitchFamily="18" charset="0"/>
            </a:endParaRPr>
          </a:p>
          <a:p>
            <a:pPr marL="457200" lvl="0" indent="-457200">
              <a:buFont typeface="+mj-lt"/>
              <a:buAutoNum type="alphaLcPeriod"/>
            </a:pPr>
            <a:r>
              <a:rPr lang="en-US" sz="2400" dirty="0" smtClean="0">
                <a:latin typeface="Times New Roman" pitchFamily="18" charset="0"/>
                <a:cs typeface="Times New Roman" pitchFamily="18" charset="0"/>
              </a:rPr>
              <a:t>Disc friction loss /</a:t>
            </a:r>
            <a:r>
              <a:rPr lang="en-US" sz="2400" dirty="0" err="1" smtClean="0">
                <a:latin typeface="Times New Roman" pitchFamily="18" charset="0"/>
                <a:cs typeface="Times New Roman" pitchFamily="18" charset="0"/>
              </a:rPr>
              <a:t>Zr</a:t>
            </a:r>
            <a:endParaRPr lang="en-MY" sz="2400" dirty="0" smtClean="0">
              <a:latin typeface="Times New Roman" pitchFamily="18" charset="0"/>
              <a:cs typeface="Times New Roman" pitchFamily="18" charset="0"/>
            </a:endParaRPr>
          </a:p>
          <a:p>
            <a:pPr marL="457200" lvl="0" indent="-457200">
              <a:buFont typeface="+mj-lt"/>
              <a:buAutoNum type="alphaLcPeriod"/>
            </a:pPr>
            <a:r>
              <a:rPr lang="en-US" sz="2400" dirty="0" smtClean="0">
                <a:latin typeface="Times New Roman" pitchFamily="18" charset="0"/>
                <a:cs typeface="Times New Roman" pitchFamily="18" charset="0"/>
              </a:rPr>
              <a:t>Return flow loss / </a:t>
            </a:r>
            <a:r>
              <a:rPr lang="en-US" sz="2400" dirty="0" err="1" smtClean="0">
                <a:latin typeface="Times New Roman" pitchFamily="18" charset="0"/>
                <a:cs typeface="Times New Roman" pitchFamily="18" charset="0"/>
              </a:rPr>
              <a:t>Za</a:t>
            </a:r>
            <a:endParaRPr lang="en-MY" sz="2400" dirty="0" smtClean="0">
              <a:latin typeface="Times New Roman" pitchFamily="18" charset="0"/>
              <a:cs typeface="Times New Roman" pitchFamily="18" charset="0"/>
            </a:endParaRPr>
          </a:p>
          <a:p>
            <a:pPr marL="457200" lvl="0" indent="-457200">
              <a:buFont typeface="+mj-lt"/>
              <a:buAutoNum type="alphaLcPeriod"/>
            </a:pPr>
            <a:r>
              <a:rPr lang="en-US" sz="2400" dirty="0" smtClean="0">
                <a:latin typeface="Times New Roman" pitchFamily="18" charset="0"/>
                <a:cs typeface="Times New Roman" pitchFamily="18" charset="0"/>
              </a:rPr>
              <a:t>Leakage loss / </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Q</a:t>
            </a:r>
            <a:endParaRPr lang="en-MY" sz="2400" dirty="0">
              <a:latin typeface="Times New Roman" pitchFamily="18" charset="0"/>
              <a:cs typeface="Times New Roman" pitchFamily="18" charset="0"/>
            </a:endParaRPr>
          </a:p>
        </p:txBody>
      </p:sp>
      <p:sp>
        <p:nvSpPr>
          <p:cNvPr id="6" name="Rectangle 5"/>
          <p:cNvSpPr/>
          <p:nvPr/>
        </p:nvSpPr>
        <p:spPr>
          <a:xfrm>
            <a:off x="2285984" y="1500174"/>
            <a:ext cx="1785950" cy="461665"/>
          </a:xfrm>
          <a:prstGeom prst="rect">
            <a:avLst/>
          </a:prstGeom>
          <a:solidFill>
            <a:srgbClr val="FFC000"/>
          </a:solidFill>
        </p:spPr>
        <p:txBody>
          <a:bodyPr wrap="square">
            <a:spAutoFit/>
          </a:bodyPr>
          <a:lstStyle/>
          <a:p>
            <a:pPr lvl="0">
              <a:buFont typeface="Wingdings" pitchFamily="2" charset="2"/>
              <a:buChar char="Ø"/>
            </a:pPr>
            <a:r>
              <a:rPr lang="en-US" sz="2400" dirty="0" smtClean="0">
                <a:latin typeface="Times New Roman" pitchFamily="18" charset="0"/>
                <a:cs typeface="Times New Roman" pitchFamily="18" charset="0"/>
              </a:rPr>
              <a:t>Internal</a:t>
            </a:r>
            <a:endParaRPr lang="en-MY" sz="2400" dirty="0" smtClean="0">
              <a:latin typeface="Times New Roman" pitchFamily="18" charset="0"/>
              <a:cs typeface="Times New Roman" pitchFamily="18" charset="0"/>
            </a:endParaRPr>
          </a:p>
        </p:txBody>
      </p:sp>
      <p:sp>
        <p:nvSpPr>
          <p:cNvPr id="7" name="Rectangle 6"/>
          <p:cNvSpPr/>
          <p:nvPr/>
        </p:nvSpPr>
        <p:spPr>
          <a:xfrm>
            <a:off x="5429256" y="1500174"/>
            <a:ext cx="1714512" cy="461665"/>
          </a:xfrm>
          <a:prstGeom prst="rect">
            <a:avLst/>
          </a:prstGeom>
          <a:solidFill>
            <a:srgbClr val="FFC000"/>
          </a:solidFill>
        </p:spPr>
        <p:txBody>
          <a:bodyPr wrap="square">
            <a:spAutoFit/>
          </a:bodyPr>
          <a:lstStyle/>
          <a:p>
            <a:pPr lvl="0">
              <a:buFont typeface="Wingdings" pitchFamily="2" charset="2"/>
              <a:buChar char="Ø"/>
            </a:pPr>
            <a:r>
              <a:rPr lang="en-US" sz="2400" dirty="0" smtClean="0">
                <a:latin typeface="Times New Roman" pitchFamily="18" charset="0"/>
                <a:cs typeface="Times New Roman" pitchFamily="18" charset="0"/>
              </a:rPr>
              <a:t>External</a:t>
            </a:r>
            <a:endParaRPr lang="en-MY" sz="2400" dirty="0"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32</a:t>
            </a:fld>
            <a:endParaRPr lang="en-MY"/>
          </a:p>
        </p:txBody>
      </p:sp>
      <p:sp>
        <p:nvSpPr>
          <p:cNvPr id="3" name="Content Placeholder 2"/>
          <p:cNvSpPr>
            <a:spLocks noGrp="1"/>
          </p:cNvSpPr>
          <p:nvPr>
            <p:ph sz="quarter" idx="1"/>
          </p:nvPr>
        </p:nvSpPr>
        <p:spPr>
          <a:xfrm>
            <a:off x="357158" y="857232"/>
            <a:ext cx="8229600" cy="4525963"/>
          </a:xfrm>
        </p:spPr>
        <p:txBody>
          <a:bodyPr/>
          <a:lstStyle/>
          <a:p>
            <a:pPr lvl="0">
              <a:buNone/>
            </a:pPr>
            <a:r>
              <a:rPr lang="en-US" sz="2400" u="sng" dirty="0" smtClean="0">
                <a:solidFill>
                  <a:srgbClr val="C00000"/>
                </a:solidFill>
                <a:latin typeface="Times New Roman" pitchFamily="18" charset="0"/>
                <a:cs typeface="Times New Roman" pitchFamily="18" charset="0"/>
              </a:rPr>
              <a:t>II. External </a:t>
            </a:r>
            <a:r>
              <a:rPr lang="en-US" sz="2400" u="sng" dirty="0">
                <a:solidFill>
                  <a:srgbClr val="C00000"/>
                </a:solidFill>
                <a:latin typeface="Times New Roman" pitchFamily="18" charset="0"/>
                <a:cs typeface="Times New Roman" pitchFamily="18" charset="0"/>
              </a:rPr>
              <a:t>Losses: -</a:t>
            </a:r>
            <a:r>
              <a:rPr lang="en-US" sz="2400" dirty="0">
                <a:solidFill>
                  <a:srgbClr val="C00000"/>
                </a:solidFill>
                <a:latin typeface="Times New Roman" pitchFamily="18" charset="0"/>
                <a:cs typeface="Times New Roman" pitchFamily="18" charset="0"/>
              </a:rPr>
              <a:t> </a:t>
            </a:r>
            <a:r>
              <a:rPr lang="en-US" sz="2400" dirty="0">
                <a:latin typeface="Times New Roman" pitchFamily="18" charset="0"/>
                <a:cs typeface="Times New Roman" pitchFamily="18" charset="0"/>
              </a:rPr>
              <a:t>External Losses are loses which appear outside the inner passage of the machine.  </a:t>
            </a:r>
            <a:endParaRPr lang="en-US" sz="2400" dirty="0" smtClean="0">
              <a:latin typeface="Times New Roman" pitchFamily="18" charset="0"/>
              <a:cs typeface="Times New Roman" pitchFamily="18" charset="0"/>
            </a:endParaRPr>
          </a:p>
          <a:p>
            <a:pPr lvl="0">
              <a:buFont typeface="Wingdings" pitchFamily="2" charset="2"/>
              <a:buChar char="Ø"/>
            </a:pPr>
            <a:r>
              <a:rPr lang="en-US" sz="2400" dirty="0" smtClean="0">
                <a:latin typeface="Times New Roman" pitchFamily="18" charset="0"/>
                <a:cs typeface="Times New Roman" pitchFamily="18" charset="0"/>
              </a:rPr>
              <a:t>Unlike </a:t>
            </a:r>
            <a:r>
              <a:rPr lang="en-US" sz="2400" dirty="0">
                <a:latin typeface="Times New Roman" pitchFamily="18" charset="0"/>
                <a:cs typeface="Times New Roman" pitchFamily="18" charset="0"/>
              </a:rPr>
              <a:t>internal losses external losses </a:t>
            </a:r>
            <a:r>
              <a:rPr lang="en-US" sz="2400" dirty="0">
                <a:solidFill>
                  <a:srgbClr val="00B050"/>
                </a:solidFill>
                <a:latin typeface="Times New Roman" pitchFamily="18" charset="0"/>
                <a:cs typeface="Times New Roman" pitchFamily="18" charset="0"/>
              </a:rPr>
              <a:t>do not add </a:t>
            </a:r>
            <a:r>
              <a:rPr lang="en-US" sz="2400" dirty="0">
                <a:latin typeface="Times New Roman" pitchFamily="18" charset="0"/>
                <a:cs typeface="Times New Roman" pitchFamily="18" charset="0"/>
              </a:rPr>
              <a:t>heat to the flow medium.</a:t>
            </a:r>
            <a:endParaRPr lang="en-MY" sz="2400" dirty="0">
              <a:latin typeface="Times New Roman" pitchFamily="18" charset="0"/>
              <a:cs typeface="Times New Roman" pitchFamily="18" charset="0"/>
            </a:endParaRPr>
          </a:p>
          <a:p>
            <a:endParaRPr lang="en-MY" dirty="0"/>
          </a:p>
        </p:txBody>
      </p:sp>
      <p:sp>
        <p:nvSpPr>
          <p:cNvPr id="5" name="Rectangle 4"/>
          <p:cNvSpPr/>
          <p:nvPr/>
        </p:nvSpPr>
        <p:spPr>
          <a:xfrm>
            <a:off x="1928794" y="3214686"/>
            <a:ext cx="5572132" cy="2308324"/>
          </a:xfrm>
          <a:prstGeom prst="rect">
            <a:avLst/>
          </a:prstGeom>
          <a:solidFill>
            <a:schemeClr val="tx2">
              <a:lumMod val="20000"/>
              <a:lumOff val="80000"/>
            </a:schemeClr>
          </a:solidFill>
        </p:spPr>
        <p:txBody>
          <a:bodyPr wrap="square">
            <a:spAutoFit/>
          </a:bodyPr>
          <a:lstStyle/>
          <a:p>
            <a:pPr lvl="0">
              <a:buFont typeface="Wingdings" pitchFamily="2" charset="2"/>
              <a:buChar char="Ø"/>
            </a:pPr>
            <a:r>
              <a:rPr lang="en-US" sz="2400" dirty="0" smtClean="0">
                <a:latin typeface="Times New Roman" pitchFamily="18" charset="0"/>
                <a:cs typeface="Times New Roman" pitchFamily="18" charset="0"/>
              </a:rPr>
              <a:t> The external losses include:</a:t>
            </a:r>
          </a:p>
          <a:p>
            <a:pPr lvl="0"/>
            <a:r>
              <a:rPr lang="en-US" sz="2400" dirty="0" smtClean="0">
                <a:latin typeface="Times New Roman" pitchFamily="18" charset="0"/>
                <a:cs typeface="Times New Roman" pitchFamily="18" charset="0"/>
              </a:rPr>
              <a:t>a.  due to friction in the </a:t>
            </a:r>
            <a:r>
              <a:rPr lang="en-US" sz="2400" dirty="0" smtClean="0">
                <a:solidFill>
                  <a:srgbClr val="00B050"/>
                </a:solidFill>
                <a:latin typeface="Times New Roman" pitchFamily="18" charset="0"/>
                <a:cs typeface="Times New Roman" pitchFamily="18" charset="0"/>
              </a:rPr>
              <a:t>bearings</a:t>
            </a:r>
            <a:r>
              <a:rPr lang="en-US" sz="2400" dirty="0" smtClean="0">
                <a:latin typeface="Times New Roman" pitchFamily="18" charset="0"/>
                <a:cs typeface="Times New Roman" pitchFamily="18" charset="0"/>
              </a:rPr>
              <a:t>,</a:t>
            </a:r>
          </a:p>
          <a:p>
            <a:pPr lvl="0"/>
            <a:r>
              <a:rPr lang="en-US" sz="2400" dirty="0" smtClean="0">
                <a:latin typeface="Times New Roman" pitchFamily="18" charset="0"/>
                <a:cs typeface="Times New Roman" pitchFamily="18" charset="0"/>
              </a:rPr>
              <a:t>b.  </a:t>
            </a:r>
            <a:r>
              <a:rPr lang="en-US" sz="2400" dirty="0" smtClean="0">
                <a:solidFill>
                  <a:srgbClr val="00B050"/>
                </a:solidFill>
                <a:latin typeface="Times New Roman" pitchFamily="18" charset="0"/>
                <a:cs typeface="Times New Roman" pitchFamily="18" charset="0"/>
              </a:rPr>
              <a:t>sealing</a:t>
            </a:r>
            <a:r>
              <a:rPr lang="en-US" sz="2400" dirty="0" smtClean="0">
                <a:latin typeface="Times New Roman" pitchFamily="18" charset="0"/>
                <a:cs typeface="Times New Roman" pitchFamily="18" charset="0"/>
              </a:rPr>
              <a:t> </a:t>
            </a:r>
          </a:p>
          <a:p>
            <a:pPr lvl="0"/>
            <a:r>
              <a:rPr lang="en-US" sz="2400" dirty="0" smtClean="0">
                <a:latin typeface="Times New Roman" pitchFamily="18" charset="0"/>
                <a:cs typeface="Times New Roman" pitchFamily="18" charset="0"/>
              </a:rPr>
              <a:t>c.  </a:t>
            </a:r>
            <a:r>
              <a:rPr lang="en-US" sz="2400" dirty="0" smtClean="0">
                <a:solidFill>
                  <a:srgbClr val="00B050"/>
                </a:solidFill>
                <a:latin typeface="Times New Roman" pitchFamily="18" charset="0"/>
                <a:cs typeface="Times New Roman" pitchFamily="18" charset="0"/>
              </a:rPr>
              <a:t>due to fluid friction </a:t>
            </a:r>
            <a:r>
              <a:rPr lang="en-US" sz="2400" dirty="0" smtClean="0">
                <a:latin typeface="Times New Roman" pitchFamily="18" charset="0"/>
                <a:cs typeface="Times New Roman" pitchFamily="18" charset="0"/>
              </a:rPr>
              <a:t>over outside rotating surfaces (</a:t>
            </a:r>
            <a:r>
              <a:rPr lang="en-US" sz="2400" i="1" dirty="0" smtClean="0">
                <a:latin typeface="Times New Roman" pitchFamily="18" charset="0"/>
                <a:cs typeface="Times New Roman" pitchFamily="18" charset="0"/>
              </a:rPr>
              <a:t>coupling disc surface</a:t>
            </a:r>
            <a:r>
              <a:rPr lang="en-US" sz="2400" dirty="0" smtClean="0">
                <a:latin typeface="Times New Roman" pitchFamily="18" charset="0"/>
                <a:cs typeface="Times New Roman" pitchFamily="18" charset="0"/>
              </a:rPr>
              <a:t>) of the machine.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I. Internal Losses</a:t>
            </a:r>
            <a:r>
              <a:rPr lang="en-MY" b="1" dirty="0"/>
              <a:t/>
            </a:r>
            <a:br>
              <a:rPr lang="en-MY" b="1" dirty="0"/>
            </a:br>
            <a:endParaRPr lang="en-MY" dirty="0"/>
          </a:p>
        </p:txBody>
      </p:sp>
      <p:sp>
        <p:nvSpPr>
          <p:cNvPr id="5" name="Slide Number Placeholder 4"/>
          <p:cNvSpPr>
            <a:spLocks noGrp="1"/>
          </p:cNvSpPr>
          <p:nvPr>
            <p:ph type="sldNum" sz="quarter" idx="12"/>
          </p:nvPr>
        </p:nvSpPr>
        <p:spPr/>
        <p:txBody>
          <a:bodyPr/>
          <a:lstStyle/>
          <a:p>
            <a:fld id="{DE19B080-206F-46FE-AB51-67A72C336704}" type="slidenum">
              <a:rPr lang="en-MY" smtClean="0"/>
              <a:pPr/>
              <a:t>33</a:t>
            </a:fld>
            <a:endParaRPr lang="en-MY"/>
          </a:p>
        </p:txBody>
      </p:sp>
      <p:sp>
        <p:nvSpPr>
          <p:cNvPr id="3" name="Content Placeholder 2"/>
          <p:cNvSpPr>
            <a:spLocks noGrp="1"/>
          </p:cNvSpPr>
          <p:nvPr>
            <p:ph sz="quarter" idx="1"/>
          </p:nvPr>
        </p:nvSpPr>
        <p:spPr>
          <a:xfrm>
            <a:off x="457200" y="1214422"/>
            <a:ext cx="8229600" cy="4911741"/>
          </a:xfrm>
        </p:spPr>
        <p:txBody>
          <a:bodyPr>
            <a:normAutofit/>
          </a:bodyPr>
          <a:lstStyle/>
          <a:p>
            <a:pPr lvl="0">
              <a:buNone/>
            </a:pPr>
            <a:r>
              <a:rPr lang="en-US" sz="3000" b="1" dirty="0" smtClean="0">
                <a:solidFill>
                  <a:srgbClr val="C00000"/>
                </a:solidFill>
              </a:rPr>
              <a:t>a. Hydraulic </a:t>
            </a:r>
            <a:r>
              <a:rPr lang="en-US" sz="3000" b="1" dirty="0">
                <a:solidFill>
                  <a:srgbClr val="C00000"/>
                </a:solidFill>
              </a:rPr>
              <a:t>Loss </a:t>
            </a:r>
            <a:r>
              <a:rPr lang="en-US" sz="3000" b="1" dirty="0" err="1">
                <a:solidFill>
                  <a:srgbClr val="C00000"/>
                </a:solidFill>
              </a:rPr>
              <a:t>Z</a:t>
            </a:r>
            <a:r>
              <a:rPr lang="en-US" sz="3000" b="1" baseline="-25000" dirty="0" err="1">
                <a:solidFill>
                  <a:srgbClr val="C00000"/>
                </a:solidFill>
              </a:rPr>
              <a:t>h</a:t>
            </a:r>
            <a:r>
              <a:rPr lang="en-US" sz="3000" b="1" baseline="-25000" dirty="0">
                <a:solidFill>
                  <a:srgbClr val="C00000"/>
                </a:solidFill>
              </a:rPr>
              <a:t> </a:t>
            </a:r>
            <a:r>
              <a:rPr lang="en-US" sz="3000" b="1" dirty="0">
                <a:solidFill>
                  <a:srgbClr val="C00000"/>
                </a:solidFill>
                <a:sym typeface="Symbol"/>
              </a:rPr>
              <a:t></a:t>
            </a:r>
            <a:r>
              <a:rPr lang="en-US" sz="3000" b="1" dirty="0">
                <a:solidFill>
                  <a:srgbClr val="C00000"/>
                </a:solidFill>
              </a:rPr>
              <a:t>J/kg</a:t>
            </a:r>
            <a:r>
              <a:rPr lang="en-US" sz="3000" b="1" baseline="-25000" dirty="0">
                <a:solidFill>
                  <a:srgbClr val="C00000"/>
                </a:solidFill>
              </a:rPr>
              <a:t> </a:t>
            </a:r>
            <a:r>
              <a:rPr lang="en-US" sz="3000" b="1" dirty="0">
                <a:solidFill>
                  <a:srgbClr val="C00000"/>
                </a:solidFill>
              </a:rPr>
              <a:t> </a:t>
            </a:r>
            <a:r>
              <a:rPr lang="en-US" sz="3000" b="1" dirty="0">
                <a:solidFill>
                  <a:srgbClr val="C00000"/>
                </a:solidFill>
                <a:sym typeface="Symbol"/>
              </a:rPr>
              <a:t></a:t>
            </a:r>
            <a:r>
              <a:rPr lang="en-US" sz="3000" b="1" dirty="0">
                <a:solidFill>
                  <a:srgbClr val="C00000"/>
                </a:solidFill>
              </a:rPr>
              <a:t> </a:t>
            </a:r>
            <a:endParaRPr lang="en-MY" sz="3000" dirty="0">
              <a:solidFill>
                <a:srgbClr val="C00000"/>
              </a:solidFill>
            </a:endParaRPr>
          </a:p>
          <a:p>
            <a:pPr algn="just">
              <a:buFont typeface="Wingdings" pitchFamily="2" charset="2"/>
              <a:buChar char="ü"/>
            </a:pPr>
            <a:r>
              <a:rPr lang="en-US" sz="2400" dirty="0">
                <a:latin typeface="Times New Roman" pitchFamily="18" charset="0"/>
                <a:cs typeface="Times New Roman" pitchFamily="18" charset="0"/>
              </a:rPr>
              <a:t>The hydraulic loss is a specific energy loss that the flow medium encounters due to fluid friction, separation, etc. while passing through the main flow passage from inlet to discharge flange of the machine.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blade has to transfer a specific energy </a:t>
            </a:r>
            <a:r>
              <a:rPr lang="en-US" sz="2400" dirty="0" err="1">
                <a:latin typeface="Times New Roman" pitchFamily="18" charset="0"/>
                <a:cs typeface="Times New Roman" pitchFamily="18" charset="0"/>
              </a:rPr>
              <a:t>Z</a:t>
            </a:r>
            <a:r>
              <a:rPr lang="en-US" sz="2400" baseline="-25000" dirty="0" err="1">
                <a:latin typeface="Times New Roman" pitchFamily="18" charset="0"/>
                <a:cs typeface="Times New Roman" pitchFamily="18" charset="0"/>
              </a:rPr>
              <a:t>h</a:t>
            </a:r>
            <a:r>
              <a:rPr lang="en-US" sz="2400" baseline="-25000" dirty="0">
                <a:latin typeface="Times New Roman" pitchFamily="18" charset="0"/>
                <a:cs typeface="Times New Roman" pitchFamily="18" charset="0"/>
              </a:rPr>
              <a:t>,</a:t>
            </a:r>
            <a:r>
              <a:rPr lang="en-US" sz="2400" dirty="0">
                <a:latin typeface="Times New Roman" pitchFamily="18" charset="0"/>
                <a:cs typeface="Times New Roman" pitchFamily="18" charset="0"/>
              </a:rPr>
              <a:t> in addition to the useful specific energy Y</a:t>
            </a:r>
            <a:r>
              <a:rPr lang="en-US" sz="2400" dirty="0" smtClean="0">
                <a:latin typeface="Times New Roman" pitchFamily="18" charset="0"/>
                <a:cs typeface="Times New Roman" pitchFamily="18" charset="0"/>
              </a:rPr>
              <a:t>.</a:t>
            </a:r>
          </a:p>
          <a:p>
            <a:pPr algn="just"/>
            <a:endParaRPr lang="en-MY" sz="2400" dirty="0">
              <a:latin typeface="Times New Roman" pitchFamily="18" charset="0"/>
              <a:cs typeface="Times New Roman" pitchFamily="18" charset="0"/>
            </a:endParaRPr>
          </a:p>
          <a:p>
            <a:pPr>
              <a:buNone/>
            </a:pPr>
            <a:endParaRPr lang="en-MY" dirty="0"/>
          </a:p>
        </p:txBody>
      </p:sp>
      <p:sp>
        <p:nvSpPr>
          <p:cNvPr id="4" name="Rectangle 3"/>
          <p:cNvSpPr/>
          <p:nvPr/>
        </p:nvSpPr>
        <p:spPr>
          <a:xfrm>
            <a:off x="2928926" y="4214818"/>
            <a:ext cx="2857520" cy="461665"/>
          </a:xfrm>
          <a:prstGeom prst="rect">
            <a:avLst/>
          </a:prstGeom>
          <a:solidFill>
            <a:srgbClr val="FFC000"/>
          </a:solidFill>
        </p:spPr>
        <p:txBody>
          <a:bodyPr wrap="square">
            <a:spAutoFit/>
          </a:bodyPr>
          <a:lstStyle/>
          <a:p>
            <a:r>
              <a:rPr lang="en-US" sz="2400" i="1" dirty="0" err="1"/>
              <a:t>Y</a:t>
            </a:r>
            <a:r>
              <a:rPr lang="en-US" sz="2400" i="1" baseline="-25000" dirty="0" err="1"/>
              <a:t>blade</a:t>
            </a:r>
            <a:r>
              <a:rPr lang="en-US" sz="2400" i="1" baseline="-25000" dirty="0"/>
              <a:t>  </a:t>
            </a:r>
            <a:r>
              <a:rPr lang="en-US" sz="2400" i="1" dirty="0"/>
              <a:t>= Y + </a:t>
            </a:r>
            <a:r>
              <a:rPr lang="en-US" sz="2400" i="1" dirty="0" err="1"/>
              <a:t>Z</a:t>
            </a:r>
            <a:r>
              <a:rPr lang="en-US" sz="2400" i="1" baseline="-25000" dirty="0" err="1"/>
              <a:t>h</a:t>
            </a:r>
            <a:r>
              <a:rPr lang="en-US" i="1" dirty="0"/>
              <a:t>	</a:t>
            </a:r>
            <a:endParaRPr lang="en-MY"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34</a:t>
            </a:fld>
            <a:endParaRPr lang="en-MY"/>
          </a:p>
        </p:txBody>
      </p:sp>
      <p:sp>
        <p:nvSpPr>
          <p:cNvPr id="3" name="Content Placeholder 2"/>
          <p:cNvSpPr>
            <a:spLocks noGrp="1"/>
          </p:cNvSpPr>
          <p:nvPr>
            <p:ph sz="quarter" idx="1"/>
          </p:nvPr>
        </p:nvSpPr>
        <p:spPr>
          <a:xfrm>
            <a:off x="457200" y="857232"/>
            <a:ext cx="8229600" cy="5268931"/>
          </a:xfrm>
        </p:spPr>
        <p:txBody>
          <a:bodyPr>
            <a:normAutofit/>
          </a:bodyPr>
          <a:lstStyle/>
          <a:p>
            <a:pPr>
              <a:buNone/>
            </a:pPr>
            <a:r>
              <a:rPr lang="en-US" sz="3000" b="1" dirty="0">
                <a:solidFill>
                  <a:srgbClr val="C00000"/>
                </a:solidFill>
              </a:rPr>
              <a:t>b.	Disc friction loss </a:t>
            </a:r>
            <a:r>
              <a:rPr lang="en-US" sz="3000" b="1" dirty="0" err="1">
                <a:solidFill>
                  <a:srgbClr val="C00000"/>
                </a:solidFill>
              </a:rPr>
              <a:t>Z</a:t>
            </a:r>
            <a:r>
              <a:rPr lang="en-US" sz="3000" b="1" baseline="-25000" dirty="0" err="1">
                <a:solidFill>
                  <a:srgbClr val="C00000"/>
                </a:solidFill>
              </a:rPr>
              <a:t>r</a:t>
            </a:r>
            <a:r>
              <a:rPr lang="en-US" sz="3000" b="1" baseline="-25000" dirty="0">
                <a:solidFill>
                  <a:srgbClr val="C00000"/>
                </a:solidFill>
              </a:rPr>
              <a:t>  </a:t>
            </a:r>
            <a:endParaRPr lang="en-MY" sz="3000" dirty="0">
              <a:solidFill>
                <a:srgbClr val="C00000"/>
              </a:solidFill>
            </a:endParaRPr>
          </a:p>
          <a:p>
            <a:pPr algn="just">
              <a:buFont typeface="Wingdings" pitchFamily="2" charset="2"/>
              <a:buChar char="ü"/>
            </a:pPr>
            <a:r>
              <a:rPr lang="en-US" sz="2400" dirty="0">
                <a:latin typeface="Times New Roman" pitchFamily="18" charset="0"/>
                <a:cs typeface="Times New Roman" pitchFamily="18" charset="0"/>
              </a:rPr>
              <a:t>The surfaces of the impeller that do not form the main flow passage </a:t>
            </a:r>
            <a:r>
              <a:rPr lang="en-US" sz="2400" i="1" dirty="0">
                <a:latin typeface="Times New Roman" pitchFamily="18" charset="0"/>
                <a:cs typeface="Times New Roman" pitchFamily="18" charset="0"/>
              </a:rPr>
              <a:t>(outer surface of front and back shroud)</a:t>
            </a:r>
            <a:r>
              <a:rPr lang="en-US" sz="2400" dirty="0">
                <a:latin typeface="Times New Roman" pitchFamily="18" charset="0"/>
                <a:cs typeface="Times New Roman" pitchFamily="18" charset="0"/>
              </a:rPr>
              <a:t> are also surrounded by the flow medium.  While the impeller rotates, friction is generated between the outer surfaces of the shrouds and the surrounding fluid.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power needed to overcome this friction can be written as:</a:t>
            </a:r>
            <a:endParaRPr lang="en-MY" sz="2400" dirty="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N</a:t>
            </a:r>
            <a:r>
              <a:rPr lang="en-US" sz="2400" baseline="-25000" dirty="0" smtClean="0">
                <a:latin typeface="Times New Roman" pitchFamily="18" charset="0"/>
                <a:cs typeface="Times New Roman" pitchFamily="18" charset="0"/>
              </a:rPr>
              <a:t>r</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sym typeface="Symbol"/>
              </a:rPr>
              <a:t></a:t>
            </a:r>
            <a:r>
              <a:rPr lang="en-US" sz="2400" dirty="0" err="1">
                <a:latin typeface="Times New Roman" pitchFamily="18" charset="0"/>
                <a:cs typeface="Times New Roman" pitchFamily="18" charset="0"/>
              </a:rPr>
              <a:t>QZ</a:t>
            </a:r>
            <a:r>
              <a:rPr lang="en-US" sz="2400" baseline="-25000" dirty="0" err="1">
                <a:latin typeface="Times New Roman" pitchFamily="18" charset="0"/>
                <a:cs typeface="Times New Roman" pitchFamily="18" charset="0"/>
              </a:rPr>
              <a:t>r</a:t>
            </a:r>
            <a:r>
              <a:rPr lang="en-US" sz="24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Z</a:t>
            </a:r>
            <a:r>
              <a:rPr lang="en-US" sz="2400" baseline="-25000" dirty="0" err="1" smtClean="0">
                <a:latin typeface="Times New Roman" pitchFamily="18" charset="0"/>
                <a:cs typeface="Times New Roman" pitchFamily="18" charset="0"/>
              </a:rPr>
              <a:t>r</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-Specific </a:t>
            </a:r>
            <a:r>
              <a:rPr lang="en-US" sz="2400" dirty="0">
                <a:latin typeface="Times New Roman" pitchFamily="18" charset="0"/>
                <a:cs typeface="Times New Roman" pitchFamily="18" charset="0"/>
              </a:rPr>
              <a:t>energy loss due to disk friction related to the total flow rate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Q.</a:t>
            </a:r>
            <a:endParaRPr lang="en-MY" sz="2400" dirty="0">
              <a:latin typeface="Times New Roman" pitchFamily="18" charset="0"/>
              <a:cs typeface="Times New Roman" pitchFamily="18" charset="0"/>
            </a:endParaRPr>
          </a:p>
          <a:p>
            <a:endParaRPr lang="en-MY"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35</a:t>
            </a:fld>
            <a:endParaRPr lang="en-MY"/>
          </a:p>
        </p:txBody>
      </p:sp>
      <p:sp>
        <p:nvSpPr>
          <p:cNvPr id="3" name="Content Placeholder 2"/>
          <p:cNvSpPr>
            <a:spLocks noGrp="1"/>
          </p:cNvSpPr>
          <p:nvPr>
            <p:ph sz="quarter" idx="1"/>
          </p:nvPr>
        </p:nvSpPr>
        <p:spPr>
          <a:xfrm>
            <a:off x="457200" y="571480"/>
            <a:ext cx="8229600" cy="5554683"/>
          </a:xfrm>
        </p:spPr>
        <p:txBody>
          <a:bodyPr>
            <a:normAutofit fontScale="77500" lnSpcReduction="20000"/>
          </a:bodyPr>
          <a:lstStyle/>
          <a:p>
            <a:pPr lvl="0">
              <a:buNone/>
            </a:pPr>
            <a:r>
              <a:rPr lang="en-US" sz="3600" b="1" dirty="0" smtClean="0">
                <a:solidFill>
                  <a:srgbClr val="C00000"/>
                </a:solidFill>
              </a:rPr>
              <a:t>C. Return </a:t>
            </a:r>
            <a:r>
              <a:rPr lang="en-US" sz="3600" b="1" dirty="0">
                <a:solidFill>
                  <a:srgbClr val="C00000"/>
                </a:solidFill>
              </a:rPr>
              <a:t>flow loss   </a:t>
            </a:r>
            <a:r>
              <a:rPr lang="en-US" sz="3600" b="1" dirty="0" err="1">
                <a:solidFill>
                  <a:srgbClr val="C00000"/>
                </a:solidFill>
              </a:rPr>
              <a:t>Za</a:t>
            </a:r>
            <a:r>
              <a:rPr lang="en-US" sz="3600" b="1" dirty="0">
                <a:solidFill>
                  <a:srgbClr val="C00000"/>
                </a:solidFill>
              </a:rPr>
              <a:t> </a:t>
            </a:r>
            <a:endParaRPr lang="en-US" sz="3600" b="1" dirty="0" smtClean="0">
              <a:solidFill>
                <a:srgbClr val="C00000"/>
              </a:solidFill>
            </a:endParaRPr>
          </a:p>
          <a:p>
            <a:pPr algn="just">
              <a:buFont typeface="Wingdings" pitchFamily="2" charset="2"/>
              <a:buChar char="ü"/>
            </a:pPr>
            <a:r>
              <a:rPr lang="en-US" sz="3100" dirty="0" smtClean="0">
                <a:latin typeface="Times New Roman" pitchFamily="18" charset="0"/>
                <a:cs typeface="Times New Roman" pitchFamily="18" charset="0"/>
              </a:rPr>
              <a:t> A </a:t>
            </a:r>
            <a:r>
              <a:rPr lang="en-US" sz="3100" dirty="0">
                <a:latin typeface="Times New Roman" pitchFamily="18" charset="0"/>
                <a:cs typeface="Times New Roman" pitchFamily="18" charset="0"/>
              </a:rPr>
              <a:t>return flow of already energy-loaded medium may be noted in axial flow.  </a:t>
            </a:r>
            <a:endParaRPr lang="en-US" sz="3100" dirty="0" smtClean="0">
              <a:latin typeface="Times New Roman" pitchFamily="18" charset="0"/>
              <a:cs typeface="Times New Roman" pitchFamily="18" charset="0"/>
            </a:endParaRPr>
          </a:p>
          <a:p>
            <a:pPr algn="just">
              <a:buFont typeface="Wingdings" pitchFamily="2" charset="2"/>
              <a:buChar char="ü"/>
            </a:pPr>
            <a:r>
              <a:rPr lang="en-US" sz="3100" dirty="0" smtClean="0">
                <a:latin typeface="Times New Roman" pitchFamily="18" charset="0"/>
                <a:cs typeface="Times New Roman" pitchFamily="18" charset="0"/>
              </a:rPr>
              <a:t>This </a:t>
            </a:r>
            <a:r>
              <a:rPr lang="en-US" sz="3100" dirty="0">
                <a:latin typeface="Times New Roman" pitchFamily="18" charset="0"/>
                <a:cs typeface="Times New Roman" pitchFamily="18" charset="0"/>
              </a:rPr>
              <a:t>type of loss is especially significant when axial flow machines are operated at a much lower capacity  than the design capacity.  </a:t>
            </a:r>
            <a:endParaRPr lang="en-US" sz="3100" dirty="0" smtClean="0">
              <a:latin typeface="Times New Roman" pitchFamily="18" charset="0"/>
              <a:cs typeface="Times New Roman" pitchFamily="18" charset="0"/>
            </a:endParaRPr>
          </a:p>
          <a:p>
            <a:pPr>
              <a:buNone/>
            </a:pPr>
            <a:endParaRPr lang="en-MY" sz="3100" dirty="0">
              <a:latin typeface="Times New Roman" pitchFamily="18" charset="0"/>
              <a:cs typeface="Times New Roman" pitchFamily="18" charset="0"/>
            </a:endParaRPr>
          </a:p>
          <a:p>
            <a:pPr>
              <a:buFont typeface="Wingdings" pitchFamily="2" charset="2"/>
              <a:buChar char="Ø"/>
            </a:pPr>
            <a:r>
              <a:rPr lang="en-US" sz="3100" dirty="0">
                <a:latin typeface="Times New Roman" pitchFamily="18" charset="0"/>
                <a:cs typeface="Times New Roman" pitchFamily="18" charset="0"/>
              </a:rPr>
              <a:t>Thus the power loss can be written as</a:t>
            </a:r>
            <a:endParaRPr lang="en-MY" sz="3100" dirty="0">
              <a:latin typeface="Times New Roman" pitchFamily="18" charset="0"/>
              <a:cs typeface="Times New Roman" pitchFamily="18" charset="0"/>
            </a:endParaRPr>
          </a:p>
          <a:p>
            <a:pPr>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Na </a:t>
            </a:r>
            <a:r>
              <a:rPr lang="en-US" sz="3100" dirty="0">
                <a:latin typeface="Times New Roman" pitchFamily="18" charset="0"/>
                <a:cs typeface="Times New Roman" pitchFamily="18" charset="0"/>
              </a:rPr>
              <a:t>=  </a:t>
            </a:r>
            <a:r>
              <a:rPr lang="en-US" sz="3100" dirty="0">
                <a:latin typeface="Times New Roman" pitchFamily="18" charset="0"/>
                <a:cs typeface="Times New Roman" pitchFamily="18" charset="0"/>
                <a:sym typeface="Symbol"/>
              </a:rPr>
              <a:t></a:t>
            </a:r>
            <a:r>
              <a:rPr lang="en-US" sz="3100" dirty="0" err="1">
                <a:latin typeface="Times New Roman" pitchFamily="18" charset="0"/>
                <a:cs typeface="Times New Roman" pitchFamily="18" charset="0"/>
              </a:rPr>
              <a:t>QZa</a:t>
            </a:r>
            <a:r>
              <a:rPr lang="en-US" sz="3100" dirty="0">
                <a:latin typeface="Times New Roman" pitchFamily="18" charset="0"/>
                <a:cs typeface="Times New Roman" pitchFamily="18" charset="0"/>
              </a:rPr>
              <a:t>					</a:t>
            </a:r>
            <a:endParaRPr lang="en-US" sz="3100" dirty="0" smtClean="0">
              <a:latin typeface="Times New Roman" pitchFamily="18" charset="0"/>
              <a:cs typeface="Times New Roman" pitchFamily="18" charset="0"/>
            </a:endParaRPr>
          </a:p>
          <a:p>
            <a:pPr>
              <a:buNone/>
            </a:pP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Za</a:t>
            </a:r>
            <a:r>
              <a:rPr lang="en-US" sz="3100" dirty="0">
                <a:latin typeface="Times New Roman" pitchFamily="18" charset="0"/>
                <a:cs typeface="Times New Roman" pitchFamily="18" charset="0"/>
              </a:rPr>
              <a:t> :   Specific energy loss due to return flow, related to the total flow </a:t>
            </a:r>
            <a:r>
              <a:rPr lang="en-US" sz="3100" baseline="-250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Q</a:t>
            </a:r>
          </a:p>
          <a:p>
            <a:pPr>
              <a:buNone/>
            </a:pPr>
            <a:endParaRPr lang="en-MY" sz="3100" dirty="0">
              <a:latin typeface="Times New Roman" pitchFamily="18" charset="0"/>
              <a:cs typeface="Times New Roman" pitchFamily="18" charset="0"/>
            </a:endParaRPr>
          </a:p>
          <a:p>
            <a:pPr algn="just">
              <a:buFont typeface="Wingdings" pitchFamily="2" charset="2"/>
              <a:buChar char="v"/>
            </a:pPr>
            <a:r>
              <a:rPr lang="en-US" sz="3100" dirty="0">
                <a:latin typeface="Times New Roman" pitchFamily="18" charset="0"/>
                <a:cs typeface="Times New Roman" pitchFamily="18" charset="0"/>
              </a:rPr>
              <a:t>There is no suitable method to estimate the return flow loss. However, it can be </a:t>
            </a:r>
            <a:r>
              <a:rPr lang="en-US" sz="3100" dirty="0">
                <a:solidFill>
                  <a:srgbClr val="00B050"/>
                </a:solidFill>
                <a:latin typeface="Times New Roman" pitchFamily="18" charset="0"/>
                <a:cs typeface="Times New Roman" pitchFamily="18" charset="0"/>
              </a:rPr>
              <a:t>assumed negligible </a:t>
            </a:r>
            <a:r>
              <a:rPr lang="en-US" sz="3100" dirty="0">
                <a:latin typeface="Times New Roman" pitchFamily="18" charset="0"/>
                <a:cs typeface="Times New Roman" pitchFamily="18" charset="0"/>
              </a:rPr>
              <a:t>for all practical applications except for axial flow machines operating at much lower flow rate than the design flow rate.</a:t>
            </a:r>
            <a:endParaRPr lang="en-MY" sz="3100" dirty="0">
              <a:latin typeface="Times New Roman" pitchFamily="18" charset="0"/>
              <a:cs typeface="Times New Roman" pitchFamily="18" charset="0"/>
            </a:endParaRPr>
          </a:p>
          <a:p>
            <a:pPr lvl="0">
              <a:buNone/>
            </a:pPr>
            <a:endParaRPr lang="en-MY" dirty="0"/>
          </a:p>
          <a:p>
            <a:endParaRPr lang="en-MY"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36</a:t>
            </a:fld>
            <a:endParaRPr lang="en-MY" dirty="0"/>
          </a:p>
        </p:txBody>
      </p:sp>
      <p:sp>
        <p:nvSpPr>
          <p:cNvPr id="3" name="Content Placeholder 2"/>
          <p:cNvSpPr>
            <a:spLocks noGrp="1"/>
          </p:cNvSpPr>
          <p:nvPr>
            <p:ph sz="quarter" idx="1"/>
          </p:nvPr>
        </p:nvSpPr>
        <p:spPr>
          <a:xfrm>
            <a:off x="457200" y="714356"/>
            <a:ext cx="8229600" cy="5411807"/>
          </a:xfrm>
        </p:spPr>
        <p:txBody>
          <a:bodyPr/>
          <a:lstStyle/>
          <a:p>
            <a:pPr lvl="0">
              <a:buNone/>
            </a:pPr>
            <a:r>
              <a:rPr lang="en-US" sz="2800" b="1" dirty="0" smtClean="0">
                <a:solidFill>
                  <a:srgbClr val="C00000"/>
                </a:solidFill>
                <a:latin typeface="Times New Roman" pitchFamily="18" charset="0"/>
                <a:cs typeface="Times New Roman" pitchFamily="18" charset="0"/>
              </a:rPr>
              <a:t>d. Leakage </a:t>
            </a:r>
            <a:r>
              <a:rPr lang="en-US" sz="2800" b="1" dirty="0">
                <a:solidFill>
                  <a:srgbClr val="C00000"/>
                </a:solidFill>
                <a:latin typeface="Times New Roman" pitchFamily="18" charset="0"/>
                <a:cs typeface="Times New Roman" pitchFamily="18" charset="0"/>
              </a:rPr>
              <a:t>loss </a:t>
            </a:r>
            <a:r>
              <a:rPr lang="en-US" sz="2800" b="1" dirty="0">
                <a:solidFill>
                  <a:srgbClr val="C00000"/>
                </a:solidFill>
                <a:latin typeface="Times New Roman" pitchFamily="18" charset="0"/>
                <a:cs typeface="Times New Roman" pitchFamily="18" charset="0"/>
                <a:sym typeface="Symbol"/>
              </a:rPr>
              <a:t></a:t>
            </a:r>
            <a:r>
              <a:rPr lang="en-US" sz="2800" b="1" dirty="0" smtClean="0">
                <a:solidFill>
                  <a:srgbClr val="C00000"/>
                </a:solidFill>
                <a:latin typeface="Times New Roman" pitchFamily="18" charset="0"/>
                <a:cs typeface="Times New Roman" pitchFamily="18" charset="0"/>
              </a:rPr>
              <a:t>Q</a:t>
            </a:r>
          </a:p>
          <a:p>
            <a:pPr algn="just">
              <a:buFont typeface="Wingdings" pitchFamily="2" charset="2"/>
              <a:buChar char="ü"/>
            </a:pPr>
            <a:r>
              <a:rPr lang="en-US" sz="2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Due </a:t>
            </a:r>
            <a:r>
              <a:rPr lang="en-US" sz="2400" dirty="0">
                <a:latin typeface="Times New Roman" pitchFamily="18" charset="0"/>
                <a:cs typeface="Times New Roman" pitchFamily="18" charset="0"/>
              </a:rPr>
              <a:t>to leakage through the clearance between the casing and the impeller, the volume Q passing the pressure flange of the machine differs from the volume passing through the impeller vane channels.</a:t>
            </a:r>
            <a:endParaRPr lang="en-MY" sz="2400" dirty="0">
              <a:latin typeface="Times New Roman" pitchFamily="18" charset="0"/>
              <a:cs typeface="Times New Roman" pitchFamily="18" charset="0"/>
            </a:endParaRPr>
          </a:p>
          <a:p>
            <a:pPr lvl="0">
              <a:buNone/>
            </a:pPr>
            <a:endParaRPr lang="en-MY" dirty="0"/>
          </a:p>
          <a:p>
            <a:endParaRPr lang="en-MY" dirty="0"/>
          </a:p>
        </p:txBody>
      </p:sp>
      <p:graphicFrame>
        <p:nvGraphicFramePr>
          <p:cNvPr id="141313" name="Object 1"/>
          <p:cNvGraphicFramePr>
            <a:graphicFrameLocks noChangeAspect="1"/>
          </p:cNvGraphicFramePr>
          <p:nvPr/>
        </p:nvGraphicFramePr>
        <p:xfrm>
          <a:off x="571472" y="3643314"/>
          <a:ext cx="4847809" cy="2262189"/>
        </p:xfrm>
        <a:graphic>
          <a:graphicData uri="http://schemas.openxmlformats.org/presentationml/2006/ole">
            <p:oleObj spid="_x0000_s141313" r:id="rId4" imgW="7172325" imgH="3352800" progId="">
              <p:embed/>
            </p:oleObj>
          </a:graphicData>
        </a:graphic>
      </p:graphicFrame>
      <p:sp>
        <p:nvSpPr>
          <p:cNvPr id="5" name="Text Box 3"/>
          <p:cNvSpPr txBox="1">
            <a:spLocks noChangeArrowheads="1"/>
          </p:cNvSpPr>
          <p:nvPr/>
        </p:nvSpPr>
        <p:spPr bwMode="auto">
          <a:xfrm>
            <a:off x="571472" y="6143644"/>
            <a:ext cx="8358246" cy="457200"/>
          </a:xfrm>
          <a:prstGeom prst="rect">
            <a:avLst/>
          </a:prstGeom>
          <a:solidFill>
            <a:schemeClr val="tx2">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Figure 4.31 Relationship between leakage, discharge and flow in the blade channel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6215074" y="3000372"/>
            <a:ext cx="2500330" cy="1661993"/>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 = Q+</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endParaRPr kumimoji="0" lang="en-US" b="0" i="1"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E19B080-206F-46FE-AB51-67A72C336704}" type="slidenum">
              <a:rPr lang="en-MY" smtClean="0"/>
              <a:pPr/>
              <a:t>37</a:t>
            </a:fld>
            <a:endParaRPr lang="en-MY"/>
          </a:p>
        </p:txBody>
      </p:sp>
      <p:sp>
        <p:nvSpPr>
          <p:cNvPr id="3" name="Content Placeholder 2"/>
          <p:cNvSpPr>
            <a:spLocks noGrp="1"/>
          </p:cNvSpPr>
          <p:nvPr>
            <p:ph sz="quarter" idx="1"/>
          </p:nvPr>
        </p:nvSpPr>
        <p:spPr>
          <a:xfrm>
            <a:off x="457200" y="1142984"/>
            <a:ext cx="8229600" cy="4983179"/>
          </a:xfrm>
        </p:spPr>
        <p:txBody>
          <a:bodyPr/>
          <a:lstStyle/>
          <a:p>
            <a:pPr algn="just">
              <a:lnSpc>
                <a:spcPct val="150000"/>
              </a:lnSpc>
              <a:buFont typeface="Wingdings" pitchFamily="2" charset="2"/>
              <a:buChar char="ü"/>
            </a:pPr>
            <a:r>
              <a:rPr lang="en-US" sz="2400" dirty="0">
                <a:latin typeface="Times New Roman" pitchFamily="18" charset="0"/>
                <a:cs typeface="Times New Roman" pitchFamily="18" charset="0"/>
              </a:rPr>
              <a:t>Taking all the internal losses into consideration the power transferred from the rotor to the flow medium is defined as an </a:t>
            </a:r>
            <a:r>
              <a:rPr lang="en-US" sz="2400" dirty="0">
                <a:solidFill>
                  <a:srgbClr val="00B050"/>
                </a:solidFill>
                <a:latin typeface="Times New Roman" pitchFamily="18" charset="0"/>
                <a:cs typeface="Times New Roman" pitchFamily="18" charset="0"/>
              </a:rPr>
              <a:t>internal power</a:t>
            </a:r>
            <a:r>
              <a:rPr lang="en-US" sz="2400" dirty="0">
                <a:latin typeface="Times New Roman" pitchFamily="18" charset="0"/>
                <a:cs typeface="Times New Roman" pitchFamily="18" charset="0"/>
              </a:rPr>
              <a:t>.</a:t>
            </a:r>
            <a:endParaRPr lang="en-MY"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Internal Power </a:t>
            </a:r>
            <a:endParaRPr lang="en-US" sz="2400" dirty="0" smtClean="0">
              <a:latin typeface="Times New Roman" pitchFamily="18" charset="0"/>
              <a:cs typeface="Times New Roman" pitchFamily="18" charset="0"/>
            </a:endParaRPr>
          </a:p>
          <a:p>
            <a:pPr>
              <a:buNone/>
            </a:pPr>
            <a:r>
              <a:rPr lang="en-US" dirty="0" smtClean="0"/>
              <a:t>         </a:t>
            </a:r>
            <a:r>
              <a:rPr lang="en-US" sz="2800" dirty="0" smtClean="0">
                <a:solidFill>
                  <a:srgbClr val="C00000"/>
                </a:solidFill>
              </a:rPr>
              <a:t>N</a:t>
            </a:r>
            <a:r>
              <a:rPr lang="en-US" sz="2800" baseline="-25000" dirty="0" smtClean="0">
                <a:solidFill>
                  <a:srgbClr val="C00000"/>
                </a:solidFill>
              </a:rPr>
              <a:t>i  </a:t>
            </a:r>
            <a:r>
              <a:rPr lang="en-US" sz="2800" dirty="0">
                <a:solidFill>
                  <a:srgbClr val="C00000"/>
                </a:solidFill>
              </a:rPr>
              <a:t>=</a:t>
            </a:r>
            <a:r>
              <a:rPr lang="en-US" sz="2800" dirty="0">
                <a:solidFill>
                  <a:srgbClr val="C00000"/>
                </a:solidFill>
                <a:sym typeface="Symbol"/>
              </a:rPr>
              <a:t></a:t>
            </a:r>
            <a:r>
              <a:rPr lang="en-US" sz="2800" dirty="0">
                <a:solidFill>
                  <a:srgbClr val="C00000"/>
                </a:solidFill>
              </a:rPr>
              <a:t> (Q +</a:t>
            </a:r>
            <a:r>
              <a:rPr lang="en-US" sz="2800" dirty="0">
                <a:solidFill>
                  <a:srgbClr val="C00000"/>
                </a:solidFill>
                <a:sym typeface="Symbol"/>
              </a:rPr>
              <a:t></a:t>
            </a:r>
            <a:r>
              <a:rPr lang="en-US" sz="2800" dirty="0">
                <a:solidFill>
                  <a:srgbClr val="C00000"/>
                </a:solidFill>
              </a:rPr>
              <a:t>Q)    Y </a:t>
            </a:r>
            <a:r>
              <a:rPr lang="en-US" sz="2800" baseline="-25000" dirty="0">
                <a:solidFill>
                  <a:srgbClr val="C00000"/>
                </a:solidFill>
              </a:rPr>
              <a:t>blade </a:t>
            </a:r>
            <a:r>
              <a:rPr lang="en-US" sz="2800" dirty="0">
                <a:solidFill>
                  <a:srgbClr val="C00000"/>
                </a:solidFill>
              </a:rPr>
              <a:t>+ Nr + Na = </a:t>
            </a:r>
            <a:r>
              <a:rPr lang="en-US" sz="2800" dirty="0">
                <a:solidFill>
                  <a:srgbClr val="C00000"/>
                </a:solidFill>
                <a:sym typeface="Symbol"/>
              </a:rPr>
              <a:t></a:t>
            </a:r>
            <a:r>
              <a:rPr lang="en-US" sz="2800" dirty="0">
                <a:solidFill>
                  <a:srgbClr val="C00000"/>
                </a:solidFill>
              </a:rPr>
              <a:t> </a:t>
            </a:r>
            <a:r>
              <a:rPr lang="en-US" sz="2800" dirty="0" err="1">
                <a:solidFill>
                  <a:srgbClr val="C00000"/>
                </a:solidFill>
              </a:rPr>
              <a:t>QY</a:t>
            </a:r>
            <a:r>
              <a:rPr lang="en-US" sz="2800" baseline="-25000" dirty="0" err="1">
                <a:solidFill>
                  <a:srgbClr val="C00000"/>
                </a:solidFill>
              </a:rPr>
              <a:t>i</a:t>
            </a:r>
            <a:r>
              <a:rPr lang="en-US" dirty="0"/>
              <a:t>	</a:t>
            </a:r>
            <a:endParaRPr lang="en-US" dirty="0" smtClean="0"/>
          </a:p>
          <a:p>
            <a:pPr>
              <a:lnSpc>
                <a:spcPct val="150000"/>
              </a:lnSpc>
              <a:buNone/>
            </a:pPr>
            <a:r>
              <a:rPr lang="en-US" sz="2400" dirty="0" smtClean="0">
                <a:latin typeface="Times New Roman" pitchFamily="18" charset="0"/>
                <a:cs typeface="Times New Roman" pitchFamily="18" charset="0"/>
              </a:rPr>
              <a:t> Where   </a:t>
            </a:r>
            <a:r>
              <a:rPr lang="en-US" sz="2400" dirty="0">
                <a:latin typeface="Times New Roman" pitchFamily="18" charset="0"/>
                <a:cs typeface="Times New Roman" pitchFamily="18" charset="0"/>
              </a:rPr>
              <a:t>Y</a:t>
            </a:r>
            <a:r>
              <a:rPr lang="en-US" sz="2400" baseline="-25000" dirty="0">
                <a:latin typeface="Times New Roman" pitchFamily="18" charset="0"/>
                <a:cs typeface="Times New Roman" pitchFamily="18" charset="0"/>
              </a:rPr>
              <a:t>i</a:t>
            </a:r>
            <a:r>
              <a:rPr lang="en-US" sz="2400" dirty="0">
                <a:latin typeface="Times New Roman" pitchFamily="18" charset="0"/>
                <a:cs typeface="Times New Roman" pitchFamily="18" charset="0"/>
              </a:rPr>
              <a:t> : the internal specific work</a:t>
            </a:r>
            <a:endParaRPr lang="en-MY" sz="2400" dirty="0">
              <a:latin typeface="Times New Roman" pitchFamily="18" charset="0"/>
              <a:cs typeface="Times New Roman" pitchFamily="18" charset="0"/>
            </a:endParaRPr>
          </a:p>
          <a:p>
            <a:endParaRPr lang="en-MY" dirty="0"/>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17409" name="Object 1"/>
          <p:cNvGraphicFramePr>
            <a:graphicFrameLocks noChangeAspect="1"/>
          </p:cNvGraphicFramePr>
          <p:nvPr/>
        </p:nvGraphicFramePr>
        <p:xfrm>
          <a:off x="2643174" y="4714884"/>
          <a:ext cx="5188185" cy="1000132"/>
        </p:xfrm>
        <a:graphic>
          <a:graphicData uri="http://schemas.openxmlformats.org/presentationml/2006/ole">
            <p:oleObj spid="_x0000_s17409" name="Equation" r:id="rId4" imgW="2374900" imgH="457200" progId="Equation.3">
              <p:embed/>
            </p:oleObj>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b="1" dirty="0" smtClean="0">
                <a:solidFill>
                  <a:srgbClr val="0070C0"/>
                </a:solidFill>
              </a:rPr>
              <a:t>iii. External </a:t>
            </a:r>
            <a:r>
              <a:rPr lang="en-US" sz="3600" b="1" dirty="0">
                <a:solidFill>
                  <a:srgbClr val="0070C0"/>
                </a:solidFill>
              </a:rPr>
              <a:t>Losses</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E19B080-206F-46FE-AB51-67A72C336704}" type="slidenum">
              <a:rPr lang="en-MY" smtClean="0"/>
              <a:pPr/>
              <a:t>38</a:t>
            </a:fld>
            <a:endParaRPr lang="en-MY"/>
          </a:p>
        </p:txBody>
      </p:sp>
      <p:sp>
        <p:nvSpPr>
          <p:cNvPr id="3" name="Content Placeholder 2"/>
          <p:cNvSpPr>
            <a:spLocks noGrp="1"/>
          </p:cNvSpPr>
          <p:nvPr>
            <p:ph sz="quarter" idx="1"/>
          </p:nvPr>
        </p:nvSpPr>
        <p:spPr>
          <a:xfrm>
            <a:off x="457200" y="1071546"/>
            <a:ext cx="8229600" cy="5054617"/>
          </a:xfrm>
        </p:spPr>
        <p:txBody>
          <a:bodyPr>
            <a:normAutofit/>
          </a:bodyPr>
          <a:lstStyle/>
          <a:p>
            <a:pPr algn="just">
              <a:buFont typeface="Wingdings" pitchFamily="2" charset="2"/>
              <a:buChar char="ü"/>
            </a:pPr>
            <a:r>
              <a:rPr lang="en-US" sz="2400" dirty="0">
                <a:latin typeface="Times New Roman" pitchFamily="18" charset="0"/>
                <a:cs typeface="Times New Roman" pitchFamily="18" charset="0"/>
              </a:rPr>
              <a:t>External Losses are loses which appear </a:t>
            </a:r>
            <a:r>
              <a:rPr lang="en-US" sz="2400" dirty="0">
                <a:solidFill>
                  <a:srgbClr val="00B050"/>
                </a:solidFill>
                <a:latin typeface="Times New Roman" pitchFamily="18" charset="0"/>
                <a:cs typeface="Times New Roman" pitchFamily="18" charset="0"/>
              </a:rPr>
              <a:t>outside the inner passage </a:t>
            </a:r>
            <a:r>
              <a:rPr lang="en-US" sz="2400" dirty="0">
                <a:latin typeface="Times New Roman" pitchFamily="18" charset="0"/>
                <a:cs typeface="Times New Roman" pitchFamily="18" charset="0"/>
              </a:rPr>
              <a:t>of the machine.  </a:t>
            </a:r>
            <a:endParaRPr lang="en-US" sz="2400" dirty="0" smtClean="0">
              <a:latin typeface="Times New Roman" pitchFamily="18" charset="0"/>
              <a:cs typeface="Times New Roman" pitchFamily="18" charset="0"/>
            </a:endParaRPr>
          </a:p>
          <a:p>
            <a:pPr algn="just">
              <a:buFont typeface="Wingdings" pitchFamily="2" charset="2"/>
              <a:buChar char="ü"/>
            </a:pPr>
            <a:endParaRPr lang="en-MY" sz="2400" dirty="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power needed by </a:t>
            </a:r>
            <a:r>
              <a:rPr lang="en-US" sz="2400" dirty="0">
                <a:solidFill>
                  <a:srgbClr val="00B050"/>
                </a:solidFill>
                <a:latin typeface="Times New Roman" pitchFamily="18" charset="0"/>
                <a:cs typeface="Times New Roman" pitchFamily="18" charset="0"/>
              </a:rPr>
              <a:t>auxiliary equipment </a:t>
            </a:r>
            <a:r>
              <a:rPr lang="en-US" sz="2400" dirty="0">
                <a:latin typeface="Times New Roman" pitchFamily="18" charset="0"/>
                <a:cs typeface="Times New Roman" pitchFamily="18" charset="0"/>
              </a:rPr>
              <a:t>which are required for the functioning of the fluid machine (</a:t>
            </a:r>
            <a:r>
              <a:rPr lang="en-US" sz="2400" i="1" dirty="0">
                <a:latin typeface="Times New Roman" pitchFamily="18" charset="0"/>
                <a:cs typeface="Times New Roman" pitchFamily="18" charset="0"/>
              </a:rPr>
              <a:t>i.e., oil pump for bearing lubrication, speed regulator, etc.</a:t>
            </a:r>
            <a:r>
              <a:rPr lang="en-US" sz="2400" dirty="0">
                <a:latin typeface="Times New Roman" pitchFamily="18" charset="0"/>
                <a:cs typeface="Times New Roman" pitchFamily="18" charset="0"/>
              </a:rPr>
              <a:t>,) which are mostly driven directly by the shaft of the fluid machine may also be included in the external losses.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coupling power </a:t>
            </a:r>
            <a:r>
              <a:rPr lang="en-US" sz="2400" i="1" dirty="0">
                <a:latin typeface="Times New Roman" pitchFamily="18" charset="0"/>
                <a:cs typeface="Times New Roman" pitchFamily="18" charset="0"/>
              </a:rPr>
              <a:t>(brake power), which considers all internal and external losses,</a:t>
            </a:r>
            <a:r>
              <a:rPr lang="en-US" sz="2400" dirty="0">
                <a:latin typeface="Times New Roman" pitchFamily="18" charset="0"/>
                <a:cs typeface="Times New Roman" pitchFamily="18" charset="0"/>
              </a:rPr>
              <a:t> is given by the equation:</a:t>
            </a:r>
            <a:endParaRPr lang="en-MY" sz="2400" dirty="0">
              <a:latin typeface="Times New Roman" pitchFamily="18" charset="0"/>
              <a:cs typeface="Times New Roman" pitchFamily="18" charset="0"/>
            </a:endParaRPr>
          </a:p>
          <a:p>
            <a:endParaRPr lang="en-MY"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DE19B080-206F-46FE-AB51-67A72C336704}" type="slidenum">
              <a:rPr lang="en-MY" smtClean="0"/>
              <a:pPr/>
              <a:t>39</a:t>
            </a:fld>
            <a:endParaRPr lang="en-MY"/>
          </a:p>
        </p:txBody>
      </p:sp>
      <p:sp>
        <p:nvSpPr>
          <p:cNvPr id="3" name="Content Placeholder 2"/>
          <p:cNvSpPr>
            <a:spLocks noGrp="1"/>
          </p:cNvSpPr>
          <p:nvPr>
            <p:ph sz="quarter" idx="1"/>
          </p:nvPr>
        </p:nvSpPr>
        <p:spPr>
          <a:xfrm>
            <a:off x="214282" y="928670"/>
            <a:ext cx="8929718" cy="5197493"/>
          </a:xfrm>
        </p:spPr>
        <p:txBody>
          <a:bodyPr>
            <a:normAutofit/>
          </a:bodyPr>
          <a:lstStyle/>
          <a:p>
            <a:pPr>
              <a:buNone/>
            </a:pPr>
            <a:r>
              <a:rPr lang="en-US" sz="2800" dirty="0" smtClean="0">
                <a:solidFill>
                  <a:srgbClr val="C00000"/>
                </a:solidFill>
              </a:rPr>
              <a:t>     </a:t>
            </a:r>
            <a:r>
              <a:rPr lang="en-US" sz="2800" dirty="0" err="1" smtClean="0">
                <a:solidFill>
                  <a:srgbClr val="C00000"/>
                </a:solidFill>
              </a:rPr>
              <a:t>N</a:t>
            </a:r>
            <a:r>
              <a:rPr lang="en-US" sz="2800" baseline="-25000" dirty="0" err="1" smtClean="0">
                <a:solidFill>
                  <a:srgbClr val="C00000"/>
                </a:solidFill>
              </a:rPr>
              <a:t>b.p</a:t>
            </a:r>
            <a:r>
              <a:rPr lang="en-US" sz="2800" baseline="-25000" dirty="0" smtClean="0">
                <a:solidFill>
                  <a:srgbClr val="C00000"/>
                </a:solidFill>
              </a:rPr>
              <a:t> </a:t>
            </a:r>
            <a:r>
              <a:rPr lang="en-US" sz="2800" dirty="0" smtClean="0">
                <a:solidFill>
                  <a:srgbClr val="C00000"/>
                </a:solidFill>
              </a:rPr>
              <a:t> </a:t>
            </a:r>
            <a:r>
              <a:rPr lang="en-US" sz="2800" dirty="0">
                <a:solidFill>
                  <a:srgbClr val="C00000"/>
                </a:solidFill>
              </a:rPr>
              <a:t>= Ni + Nm  = </a:t>
            </a:r>
            <a:r>
              <a:rPr lang="en-US" sz="2800" dirty="0">
                <a:solidFill>
                  <a:srgbClr val="C00000"/>
                </a:solidFill>
                <a:sym typeface="Symbol"/>
              </a:rPr>
              <a:t></a:t>
            </a:r>
            <a:r>
              <a:rPr lang="en-US" sz="2800" dirty="0">
                <a:solidFill>
                  <a:srgbClr val="C00000"/>
                </a:solidFill>
              </a:rPr>
              <a:t>(Q + </a:t>
            </a:r>
            <a:r>
              <a:rPr lang="en-US" sz="2800" dirty="0">
                <a:solidFill>
                  <a:srgbClr val="C00000"/>
                </a:solidFill>
                <a:sym typeface="Symbol"/>
              </a:rPr>
              <a:t></a:t>
            </a:r>
            <a:r>
              <a:rPr lang="en-US" sz="2800" dirty="0">
                <a:solidFill>
                  <a:srgbClr val="C00000"/>
                </a:solidFill>
              </a:rPr>
              <a:t>Q) . </a:t>
            </a:r>
            <a:r>
              <a:rPr lang="en-US" sz="2800" dirty="0" err="1">
                <a:solidFill>
                  <a:srgbClr val="C00000"/>
                </a:solidFill>
              </a:rPr>
              <a:t>Y</a:t>
            </a:r>
            <a:r>
              <a:rPr lang="en-US" sz="2800" baseline="-25000" dirty="0" err="1">
                <a:solidFill>
                  <a:srgbClr val="C00000"/>
                </a:solidFill>
              </a:rPr>
              <a:t>blade</a:t>
            </a:r>
            <a:r>
              <a:rPr lang="en-US" sz="2800" dirty="0">
                <a:solidFill>
                  <a:srgbClr val="C00000"/>
                </a:solidFill>
              </a:rPr>
              <a:t> + Nr + Na + Nm</a:t>
            </a:r>
            <a:endParaRPr lang="en-MY" sz="2800" dirty="0">
              <a:solidFill>
                <a:srgbClr val="C00000"/>
              </a:solidFill>
            </a:endParaRPr>
          </a:p>
        </p:txBody>
      </p:sp>
      <p:sp>
        <p:nvSpPr>
          <p:cNvPr id="4" name="Rectangle 3"/>
          <p:cNvSpPr/>
          <p:nvPr/>
        </p:nvSpPr>
        <p:spPr>
          <a:xfrm>
            <a:off x="571472" y="1857364"/>
            <a:ext cx="8215370" cy="1200329"/>
          </a:xfrm>
          <a:prstGeom prst="rect">
            <a:avLst/>
          </a:prstGeom>
        </p:spPr>
        <p:txBody>
          <a:bodyPr wrap="square">
            <a:spAutoFit/>
          </a:bodyPr>
          <a:lstStyle/>
          <a:p>
            <a:pPr algn="just">
              <a:lnSpc>
                <a:spcPct val="150000"/>
              </a:lnSpc>
              <a:buFont typeface="Wingdings" pitchFamily="2" charset="2"/>
              <a:buChar char="Ø"/>
            </a:pPr>
            <a:r>
              <a:rPr lang="en-US" sz="2400" dirty="0">
                <a:latin typeface="Times New Roman" pitchFamily="18" charset="0"/>
                <a:cs typeface="Times New Roman" pitchFamily="18" charset="0"/>
              </a:rPr>
              <a:t>The following diagram shows the change of the specific energy as it is transferred from the shaft </a:t>
            </a:r>
            <a:r>
              <a:rPr lang="en-US" sz="2400" i="1" dirty="0">
                <a:latin typeface="Times New Roman" pitchFamily="18" charset="0"/>
                <a:cs typeface="Times New Roman" pitchFamily="18" charset="0"/>
              </a:rPr>
              <a:t>(coupling)</a:t>
            </a:r>
            <a:r>
              <a:rPr lang="en-US" sz="2400" dirty="0">
                <a:latin typeface="Times New Roman" pitchFamily="18" charset="0"/>
                <a:cs typeface="Times New Roman" pitchFamily="18" charset="0"/>
              </a:rPr>
              <a:t> to the flow medium.</a:t>
            </a:r>
            <a:endParaRPr lang="en-MY" sz="2400" dirty="0">
              <a:latin typeface="Times New Roman" pitchFamily="18" charset="0"/>
              <a:cs typeface="Times New Roman" pitchFamily="18" charset="0"/>
            </a:endParaRPr>
          </a:p>
        </p:txBody>
      </p:sp>
      <p:sp>
        <p:nvSpPr>
          <p:cNvPr id="26648" name="Rectangle 2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pSp>
        <p:nvGrpSpPr>
          <p:cNvPr id="26625" name="Group 1"/>
          <p:cNvGrpSpPr>
            <a:grpSpLocks noChangeAspect="1"/>
          </p:cNvGrpSpPr>
          <p:nvPr/>
        </p:nvGrpSpPr>
        <p:grpSpPr bwMode="auto">
          <a:xfrm>
            <a:off x="571472" y="3429000"/>
            <a:ext cx="8273819" cy="2357454"/>
            <a:chOff x="1980" y="8829"/>
            <a:chExt cx="8820" cy="1980"/>
          </a:xfrm>
        </p:grpSpPr>
        <p:sp>
          <p:nvSpPr>
            <p:cNvPr id="26647" name="AutoShape 23"/>
            <p:cNvSpPr>
              <a:spLocks noChangeAspect="1" noChangeArrowheads="1" noTextEdit="1"/>
            </p:cNvSpPr>
            <p:nvPr/>
          </p:nvSpPr>
          <p:spPr bwMode="auto">
            <a:xfrm>
              <a:off x="1980" y="8829"/>
              <a:ext cx="8820" cy="1980"/>
            </a:xfrm>
            <a:prstGeom prst="rect">
              <a:avLst/>
            </a:prstGeom>
            <a:noFill/>
          </p:spPr>
          <p:txBody>
            <a:bodyPr vert="horz" wrap="square" lIns="91440" tIns="45720" rIns="91440" bIns="45720" numCol="1" anchor="t" anchorCtr="0" compatLnSpc="1">
              <a:prstTxWarp prst="textNoShape">
                <a:avLst/>
              </a:prstTxWarp>
            </a:bodyPr>
            <a:lstStyle/>
            <a:p>
              <a:endParaRPr lang="en-MY"/>
            </a:p>
          </p:txBody>
        </p:sp>
        <p:sp>
          <p:nvSpPr>
            <p:cNvPr id="26646" name="Line 22"/>
            <p:cNvSpPr>
              <a:spLocks noChangeShapeType="1"/>
            </p:cNvSpPr>
            <p:nvPr/>
          </p:nvSpPr>
          <p:spPr bwMode="auto">
            <a:xfrm>
              <a:off x="3600" y="10629"/>
              <a:ext cx="594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45" name="Line 21"/>
            <p:cNvSpPr>
              <a:spLocks noChangeShapeType="1"/>
            </p:cNvSpPr>
            <p:nvPr/>
          </p:nvSpPr>
          <p:spPr bwMode="auto">
            <a:xfrm>
              <a:off x="3600" y="10089"/>
              <a:ext cx="9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44" name="Line 20"/>
            <p:cNvSpPr>
              <a:spLocks noChangeShapeType="1"/>
            </p:cNvSpPr>
            <p:nvPr/>
          </p:nvSpPr>
          <p:spPr bwMode="auto">
            <a:xfrm>
              <a:off x="4500" y="9909"/>
              <a:ext cx="126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43" name="Line 19"/>
            <p:cNvSpPr>
              <a:spLocks noChangeShapeType="1"/>
            </p:cNvSpPr>
            <p:nvPr/>
          </p:nvSpPr>
          <p:spPr bwMode="auto">
            <a:xfrm>
              <a:off x="5760" y="9729"/>
              <a:ext cx="18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42" name="Line 18"/>
            <p:cNvSpPr>
              <a:spLocks noChangeShapeType="1"/>
            </p:cNvSpPr>
            <p:nvPr/>
          </p:nvSpPr>
          <p:spPr bwMode="auto">
            <a:xfrm>
              <a:off x="7560" y="9549"/>
              <a:ext cx="18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41" name="Freeform 17"/>
            <p:cNvSpPr>
              <a:spLocks/>
            </p:cNvSpPr>
            <p:nvPr/>
          </p:nvSpPr>
          <p:spPr bwMode="auto">
            <a:xfrm>
              <a:off x="3270" y="10089"/>
              <a:ext cx="330" cy="261"/>
            </a:xfrm>
            <a:custGeom>
              <a:avLst/>
              <a:gdLst/>
              <a:ahLst/>
              <a:cxnLst>
                <a:cxn ang="0">
                  <a:pos x="330" y="0"/>
                </a:cxn>
                <a:cxn ang="0">
                  <a:pos x="0" y="261"/>
                </a:cxn>
              </a:cxnLst>
              <a:rect l="0" t="0" r="r" b="b"/>
              <a:pathLst>
                <a:path w="330" h="261">
                  <a:moveTo>
                    <a:pt x="330" y="0"/>
                  </a:moveTo>
                  <a:lnTo>
                    <a:pt x="0" y="26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40" name="Freeform 16"/>
            <p:cNvSpPr>
              <a:spLocks/>
            </p:cNvSpPr>
            <p:nvPr/>
          </p:nvSpPr>
          <p:spPr bwMode="auto">
            <a:xfrm>
              <a:off x="3270" y="10358"/>
              <a:ext cx="323" cy="262"/>
            </a:xfrm>
            <a:custGeom>
              <a:avLst/>
              <a:gdLst/>
              <a:ahLst/>
              <a:cxnLst>
                <a:cxn ang="0">
                  <a:pos x="323" y="262"/>
                </a:cxn>
                <a:cxn ang="0">
                  <a:pos x="0" y="0"/>
                </a:cxn>
              </a:cxnLst>
              <a:rect l="0" t="0" r="r" b="b"/>
              <a:pathLst>
                <a:path w="323" h="262">
                  <a:moveTo>
                    <a:pt x="323" y="262"/>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39" name="Line 15"/>
            <p:cNvSpPr>
              <a:spLocks noChangeShapeType="1"/>
            </p:cNvSpPr>
            <p:nvPr/>
          </p:nvSpPr>
          <p:spPr bwMode="auto">
            <a:xfrm>
              <a:off x="3780" y="10080"/>
              <a:ext cx="0" cy="540"/>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MY"/>
            </a:p>
          </p:txBody>
        </p:sp>
        <p:sp>
          <p:nvSpPr>
            <p:cNvPr id="26638" name="Line 14"/>
            <p:cNvSpPr>
              <a:spLocks noChangeShapeType="1"/>
            </p:cNvSpPr>
            <p:nvPr/>
          </p:nvSpPr>
          <p:spPr bwMode="auto">
            <a:xfrm>
              <a:off x="5220" y="9909"/>
              <a:ext cx="1" cy="711"/>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MY"/>
            </a:p>
          </p:txBody>
        </p:sp>
        <p:sp>
          <p:nvSpPr>
            <p:cNvPr id="26637" name="Line 13"/>
            <p:cNvSpPr>
              <a:spLocks noChangeShapeType="1"/>
            </p:cNvSpPr>
            <p:nvPr/>
          </p:nvSpPr>
          <p:spPr bwMode="auto">
            <a:xfrm>
              <a:off x="7200" y="9729"/>
              <a:ext cx="1" cy="891"/>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MY"/>
            </a:p>
          </p:txBody>
        </p:sp>
        <p:sp>
          <p:nvSpPr>
            <p:cNvPr id="26636" name="Line 12"/>
            <p:cNvSpPr>
              <a:spLocks noChangeShapeType="1"/>
            </p:cNvSpPr>
            <p:nvPr/>
          </p:nvSpPr>
          <p:spPr bwMode="auto">
            <a:xfrm>
              <a:off x="9000" y="9549"/>
              <a:ext cx="1" cy="1071"/>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MY"/>
            </a:p>
          </p:txBody>
        </p:sp>
        <p:sp>
          <p:nvSpPr>
            <p:cNvPr id="26635" name="Freeform 11"/>
            <p:cNvSpPr>
              <a:spLocks/>
            </p:cNvSpPr>
            <p:nvPr/>
          </p:nvSpPr>
          <p:spPr bwMode="auto">
            <a:xfrm>
              <a:off x="4224" y="9795"/>
              <a:ext cx="282" cy="297"/>
            </a:xfrm>
            <a:custGeom>
              <a:avLst/>
              <a:gdLst/>
              <a:ahLst/>
              <a:cxnLst>
                <a:cxn ang="0">
                  <a:pos x="273" y="114"/>
                </a:cxn>
                <a:cxn ang="0">
                  <a:pos x="201" y="99"/>
                </a:cxn>
                <a:cxn ang="0">
                  <a:pos x="129" y="51"/>
                </a:cxn>
                <a:cxn ang="0">
                  <a:pos x="138" y="0"/>
                </a:cxn>
                <a:cxn ang="0">
                  <a:pos x="0" y="81"/>
                </a:cxn>
                <a:cxn ang="0">
                  <a:pos x="39" y="261"/>
                </a:cxn>
                <a:cxn ang="0">
                  <a:pos x="63" y="216"/>
                </a:cxn>
                <a:cxn ang="0">
                  <a:pos x="102" y="252"/>
                </a:cxn>
                <a:cxn ang="0">
                  <a:pos x="168" y="276"/>
                </a:cxn>
                <a:cxn ang="0">
                  <a:pos x="282" y="297"/>
                </a:cxn>
              </a:cxnLst>
              <a:rect l="0" t="0" r="r" b="b"/>
              <a:pathLst>
                <a:path w="282" h="297">
                  <a:moveTo>
                    <a:pt x="273" y="114"/>
                  </a:moveTo>
                  <a:cubicBezTo>
                    <a:pt x="262" y="112"/>
                    <a:pt x="225" y="109"/>
                    <a:pt x="201" y="99"/>
                  </a:cubicBezTo>
                  <a:cubicBezTo>
                    <a:pt x="177" y="89"/>
                    <a:pt x="140" y="67"/>
                    <a:pt x="129" y="51"/>
                  </a:cubicBezTo>
                  <a:lnTo>
                    <a:pt x="138" y="0"/>
                  </a:lnTo>
                  <a:lnTo>
                    <a:pt x="0" y="81"/>
                  </a:lnTo>
                  <a:lnTo>
                    <a:pt x="39" y="261"/>
                  </a:lnTo>
                  <a:lnTo>
                    <a:pt x="63" y="216"/>
                  </a:lnTo>
                  <a:cubicBezTo>
                    <a:pt x="73" y="215"/>
                    <a:pt x="85" y="242"/>
                    <a:pt x="102" y="252"/>
                  </a:cubicBezTo>
                  <a:cubicBezTo>
                    <a:pt x="119" y="262"/>
                    <a:pt x="138" y="269"/>
                    <a:pt x="168" y="276"/>
                  </a:cubicBezTo>
                  <a:cubicBezTo>
                    <a:pt x="198" y="283"/>
                    <a:pt x="258" y="293"/>
                    <a:pt x="282" y="297"/>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34" name="Freeform 10"/>
            <p:cNvSpPr>
              <a:spLocks/>
            </p:cNvSpPr>
            <p:nvPr/>
          </p:nvSpPr>
          <p:spPr bwMode="auto">
            <a:xfrm>
              <a:off x="5490" y="9615"/>
              <a:ext cx="282" cy="297"/>
            </a:xfrm>
            <a:custGeom>
              <a:avLst/>
              <a:gdLst/>
              <a:ahLst/>
              <a:cxnLst>
                <a:cxn ang="0">
                  <a:pos x="273" y="114"/>
                </a:cxn>
                <a:cxn ang="0">
                  <a:pos x="201" y="99"/>
                </a:cxn>
                <a:cxn ang="0">
                  <a:pos x="129" y="51"/>
                </a:cxn>
                <a:cxn ang="0">
                  <a:pos x="138" y="0"/>
                </a:cxn>
                <a:cxn ang="0">
                  <a:pos x="0" y="81"/>
                </a:cxn>
                <a:cxn ang="0">
                  <a:pos x="39" y="261"/>
                </a:cxn>
                <a:cxn ang="0">
                  <a:pos x="63" y="216"/>
                </a:cxn>
                <a:cxn ang="0">
                  <a:pos x="102" y="252"/>
                </a:cxn>
                <a:cxn ang="0">
                  <a:pos x="168" y="276"/>
                </a:cxn>
                <a:cxn ang="0">
                  <a:pos x="282" y="297"/>
                </a:cxn>
              </a:cxnLst>
              <a:rect l="0" t="0" r="r" b="b"/>
              <a:pathLst>
                <a:path w="282" h="297">
                  <a:moveTo>
                    <a:pt x="273" y="114"/>
                  </a:moveTo>
                  <a:cubicBezTo>
                    <a:pt x="262" y="112"/>
                    <a:pt x="225" y="109"/>
                    <a:pt x="201" y="99"/>
                  </a:cubicBezTo>
                  <a:cubicBezTo>
                    <a:pt x="177" y="89"/>
                    <a:pt x="140" y="67"/>
                    <a:pt x="129" y="51"/>
                  </a:cubicBezTo>
                  <a:lnTo>
                    <a:pt x="138" y="0"/>
                  </a:lnTo>
                  <a:lnTo>
                    <a:pt x="0" y="81"/>
                  </a:lnTo>
                  <a:lnTo>
                    <a:pt x="39" y="261"/>
                  </a:lnTo>
                  <a:lnTo>
                    <a:pt x="63" y="216"/>
                  </a:lnTo>
                  <a:cubicBezTo>
                    <a:pt x="73" y="215"/>
                    <a:pt x="85" y="242"/>
                    <a:pt x="102" y="252"/>
                  </a:cubicBezTo>
                  <a:cubicBezTo>
                    <a:pt x="119" y="262"/>
                    <a:pt x="138" y="269"/>
                    <a:pt x="168" y="276"/>
                  </a:cubicBezTo>
                  <a:cubicBezTo>
                    <a:pt x="198" y="283"/>
                    <a:pt x="258" y="293"/>
                    <a:pt x="282" y="297"/>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33" name="Freeform 9"/>
            <p:cNvSpPr>
              <a:spLocks/>
            </p:cNvSpPr>
            <p:nvPr/>
          </p:nvSpPr>
          <p:spPr bwMode="auto">
            <a:xfrm>
              <a:off x="7282" y="9439"/>
              <a:ext cx="282" cy="297"/>
            </a:xfrm>
            <a:custGeom>
              <a:avLst/>
              <a:gdLst/>
              <a:ahLst/>
              <a:cxnLst>
                <a:cxn ang="0">
                  <a:pos x="273" y="114"/>
                </a:cxn>
                <a:cxn ang="0">
                  <a:pos x="201" y="99"/>
                </a:cxn>
                <a:cxn ang="0">
                  <a:pos x="129" y="51"/>
                </a:cxn>
                <a:cxn ang="0">
                  <a:pos x="138" y="0"/>
                </a:cxn>
                <a:cxn ang="0">
                  <a:pos x="0" y="81"/>
                </a:cxn>
                <a:cxn ang="0">
                  <a:pos x="39" y="261"/>
                </a:cxn>
                <a:cxn ang="0">
                  <a:pos x="63" y="216"/>
                </a:cxn>
                <a:cxn ang="0">
                  <a:pos x="102" y="252"/>
                </a:cxn>
                <a:cxn ang="0">
                  <a:pos x="168" y="276"/>
                </a:cxn>
                <a:cxn ang="0">
                  <a:pos x="282" y="297"/>
                </a:cxn>
              </a:cxnLst>
              <a:rect l="0" t="0" r="r" b="b"/>
              <a:pathLst>
                <a:path w="282" h="297">
                  <a:moveTo>
                    <a:pt x="273" y="114"/>
                  </a:moveTo>
                  <a:cubicBezTo>
                    <a:pt x="262" y="112"/>
                    <a:pt x="225" y="109"/>
                    <a:pt x="201" y="99"/>
                  </a:cubicBezTo>
                  <a:cubicBezTo>
                    <a:pt x="177" y="89"/>
                    <a:pt x="140" y="67"/>
                    <a:pt x="129" y="51"/>
                  </a:cubicBezTo>
                  <a:lnTo>
                    <a:pt x="138" y="0"/>
                  </a:lnTo>
                  <a:lnTo>
                    <a:pt x="0" y="81"/>
                  </a:lnTo>
                  <a:lnTo>
                    <a:pt x="39" y="261"/>
                  </a:lnTo>
                  <a:lnTo>
                    <a:pt x="63" y="216"/>
                  </a:lnTo>
                  <a:cubicBezTo>
                    <a:pt x="73" y="215"/>
                    <a:pt x="85" y="242"/>
                    <a:pt x="102" y="252"/>
                  </a:cubicBezTo>
                  <a:cubicBezTo>
                    <a:pt x="119" y="262"/>
                    <a:pt x="138" y="269"/>
                    <a:pt x="168" y="276"/>
                  </a:cubicBezTo>
                  <a:cubicBezTo>
                    <a:pt x="198" y="283"/>
                    <a:pt x="258" y="293"/>
                    <a:pt x="282" y="297"/>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26632" name="Text Box 8"/>
            <p:cNvSpPr txBox="1">
              <a:spLocks noChangeArrowheads="1"/>
            </p:cNvSpPr>
            <p:nvPr/>
          </p:nvSpPr>
          <p:spPr bwMode="auto">
            <a:xfrm>
              <a:off x="9000" y="9909"/>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Y </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coup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31" name="Text Box 7"/>
            <p:cNvSpPr txBox="1">
              <a:spLocks noChangeArrowheads="1"/>
            </p:cNvSpPr>
            <p:nvPr/>
          </p:nvSpPr>
          <p:spPr bwMode="auto">
            <a:xfrm>
              <a:off x="7200" y="9909"/>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Y </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30" name="Text Box 6"/>
            <p:cNvSpPr txBox="1">
              <a:spLocks noChangeArrowheads="1"/>
            </p:cNvSpPr>
            <p:nvPr/>
          </p:nvSpPr>
          <p:spPr bwMode="auto">
            <a:xfrm>
              <a:off x="5220" y="10089"/>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 </a:t>
              </a:r>
              <a:r>
                <a:rPr kumimoji="0" lang="en-US"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blade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9" name="Text Box 5"/>
            <p:cNvSpPr txBox="1">
              <a:spLocks noChangeArrowheads="1"/>
            </p:cNvSpPr>
            <p:nvPr/>
          </p:nvSpPr>
          <p:spPr bwMode="auto">
            <a:xfrm>
              <a:off x="3780" y="10148"/>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8" name="Text Box 4"/>
            <p:cNvSpPr txBox="1">
              <a:spLocks noChangeArrowheads="1"/>
            </p:cNvSpPr>
            <p:nvPr/>
          </p:nvSpPr>
          <p:spPr bwMode="auto">
            <a:xfrm>
              <a:off x="6840" y="8829"/>
              <a:ext cx="1260" cy="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External loss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26627" name="Text Box 3"/>
            <p:cNvSpPr txBox="1">
              <a:spLocks noChangeArrowheads="1"/>
            </p:cNvSpPr>
            <p:nvPr/>
          </p:nvSpPr>
          <p:spPr bwMode="auto">
            <a:xfrm>
              <a:off x="4860" y="9009"/>
              <a:ext cx="1980" cy="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-Disc friction loss</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-Return flow loss</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6" name="Text Box 2"/>
            <p:cNvSpPr txBox="1">
              <a:spLocks noChangeArrowheads="1"/>
            </p:cNvSpPr>
            <p:nvPr/>
          </p:nvSpPr>
          <p:spPr bwMode="auto">
            <a:xfrm>
              <a:off x="3420" y="9369"/>
              <a:ext cx="1530" cy="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-Hydraulic loss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6656" name="Text Box 32"/>
          <p:cNvSpPr txBox="1">
            <a:spLocks noChangeArrowheads="1"/>
          </p:cNvSpPr>
          <p:nvPr/>
        </p:nvSpPr>
        <p:spPr bwMode="auto">
          <a:xfrm>
            <a:off x="2071670" y="6000768"/>
            <a:ext cx="5715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Figure 4.33 Relationship between losses and transferred energy at different levels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4</a:t>
            </a:fld>
            <a:endParaRPr lang="en-MY"/>
          </a:p>
        </p:txBody>
      </p:sp>
      <p:sp>
        <p:nvSpPr>
          <p:cNvPr id="3" name="Content Placeholder 2"/>
          <p:cNvSpPr>
            <a:spLocks noGrp="1"/>
          </p:cNvSpPr>
          <p:nvPr>
            <p:ph sz="quarter" idx="1"/>
          </p:nvPr>
        </p:nvSpPr>
        <p:spPr>
          <a:xfrm>
            <a:off x="457200" y="785795"/>
            <a:ext cx="8229600" cy="3714776"/>
          </a:xfrm>
          <a:solidFill>
            <a:schemeClr val="tx2">
              <a:lumMod val="20000"/>
              <a:lumOff val="80000"/>
            </a:schemeClr>
          </a:solidFill>
        </p:spPr>
        <p:txBody>
          <a:bodyPr>
            <a:normAutofit/>
          </a:bodyPr>
          <a:lstStyle/>
          <a:p>
            <a:pPr algn="just">
              <a:lnSpc>
                <a:spcPct val="150000"/>
              </a:lnSpc>
              <a:buFont typeface="Wingdings" pitchFamily="2" charset="2"/>
              <a:buChar char="Ø"/>
            </a:pPr>
            <a:r>
              <a:rPr lang="en-US" sz="2400" dirty="0">
                <a:latin typeface="Times New Roman" pitchFamily="18" charset="0"/>
                <a:cs typeface="Times New Roman" pitchFamily="18" charset="0"/>
              </a:rPr>
              <a:t>since:</a:t>
            </a:r>
            <a:endParaRPr lang="en-MY" sz="2400" dirty="0">
              <a:latin typeface="Times New Roman" pitchFamily="18" charset="0"/>
              <a:cs typeface="Times New Roman" pitchFamily="18" charset="0"/>
            </a:endParaRPr>
          </a:p>
          <a:p>
            <a:pPr marL="514350" lvl="0" indent="-514350" algn="just">
              <a:lnSpc>
                <a:spcPct val="150000"/>
              </a:lnSpc>
              <a:buFont typeface="+mj-lt"/>
              <a:buAutoNum type="arabicPeriod"/>
            </a:pPr>
            <a:r>
              <a:rPr lang="en-US" sz="2400" dirty="0">
                <a:latin typeface="Times New Roman" pitchFamily="18" charset="0"/>
                <a:cs typeface="Times New Roman" pitchFamily="18" charset="0"/>
              </a:rPr>
              <a:t>The strength of the material demands </a:t>
            </a:r>
            <a:r>
              <a:rPr lang="en-US" sz="2400" dirty="0">
                <a:solidFill>
                  <a:srgbClr val="0070C0"/>
                </a:solidFill>
                <a:latin typeface="Times New Roman" pitchFamily="18" charset="0"/>
                <a:cs typeface="Times New Roman" pitchFamily="18" charset="0"/>
              </a:rPr>
              <a:t>a certain thickness</a:t>
            </a:r>
            <a:endParaRPr lang="en-MY" sz="2400" dirty="0">
              <a:solidFill>
                <a:srgbClr val="0070C0"/>
              </a:solidFill>
              <a:latin typeface="Times New Roman" pitchFamily="18" charset="0"/>
              <a:cs typeface="Times New Roman" pitchFamily="18" charset="0"/>
            </a:endParaRPr>
          </a:p>
          <a:p>
            <a:pPr marL="514350" lvl="0" indent="-514350" algn="just">
              <a:lnSpc>
                <a:spcPct val="150000"/>
              </a:lnSpc>
              <a:buFont typeface="+mj-lt"/>
              <a:buAutoNum type="arabicPeriod"/>
            </a:pPr>
            <a:r>
              <a:rPr lang="en-US" sz="2400" dirty="0">
                <a:latin typeface="Times New Roman" pitchFamily="18" charset="0"/>
                <a:cs typeface="Times New Roman" pitchFamily="18" charset="0"/>
              </a:rPr>
              <a:t>If the vanes were infinitely close to each other, </a:t>
            </a:r>
            <a:r>
              <a:rPr lang="en-US" sz="2400" dirty="0">
                <a:solidFill>
                  <a:srgbClr val="0070C0"/>
                </a:solidFill>
                <a:latin typeface="Times New Roman" pitchFamily="18" charset="0"/>
                <a:cs typeface="Times New Roman" pitchFamily="18" charset="0"/>
              </a:rPr>
              <a:t>no flow </a:t>
            </a:r>
            <a:r>
              <a:rPr lang="en-US" sz="2400" dirty="0">
                <a:latin typeface="Times New Roman" pitchFamily="18" charset="0"/>
                <a:cs typeface="Times New Roman" pitchFamily="18" charset="0"/>
              </a:rPr>
              <a:t>would take place in the vane channel.</a:t>
            </a:r>
            <a:endParaRPr lang="en-MY" sz="2400" dirty="0">
              <a:latin typeface="Times New Roman" pitchFamily="18" charset="0"/>
              <a:cs typeface="Times New Roman" pitchFamily="18" charset="0"/>
            </a:endParaRPr>
          </a:p>
          <a:p>
            <a:pPr marL="514350" lvl="0" indent="-514350" algn="just">
              <a:lnSpc>
                <a:spcPct val="150000"/>
              </a:lnSpc>
              <a:buFont typeface="+mj-lt"/>
              <a:buAutoNum type="arabicPeriod"/>
            </a:pPr>
            <a:r>
              <a:rPr lang="en-US" sz="2400" dirty="0">
                <a:latin typeface="Times New Roman" pitchFamily="18" charset="0"/>
                <a:cs typeface="Times New Roman" pitchFamily="18" charset="0"/>
              </a:rPr>
              <a:t>Actual flows are </a:t>
            </a:r>
            <a:r>
              <a:rPr lang="en-US" sz="2400" dirty="0">
                <a:solidFill>
                  <a:srgbClr val="0070C0"/>
                </a:solidFill>
                <a:latin typeface="Times New Roman" pitchFamily="18" charset="0"/>
                <a:cs typeface="Times New Roman" pitchFamily="18" charset="0"/>
              </a:rPr>
              <a:t>never frictionless </a:t>
            </a:r>
            <a:r>
              <a:rPr lang="en-US" sz="2400" dirty="0">
                <a:latin typeface="Times New Roman" pitchFamily="18" charset="0"/>
                <a:cs typeface="Times New Roman" pitchFamily="18" charset="0"/>
              </a:rPr>
              <a:t>since an actual fluid will always have a certain </a:t>
            </a:r>
            <a:r>
              <a:rPr lang="en-US" sz="2400" dirty="0" smtClean="0">
                <a:latin typeface="Times New Roman" pitchFamily="18" charset="0"/>
                <a:cs typeface="Times New Roman" pitchFamily="18" charset="0"/>
              </a:rPr>
              <a:t>viscosity</a:t>
            </a:r>
          </a:p>
          <a:p>
            <a:pPr marL="514350" indent="-514350" algn="just">
              <a:lnSpc>
                <a:spcPct val="170000"/>
              </a:lnSpc>
              <a:buNone/>
            </a:pPr>
            <a:endParaRPr lang="en-MY" dirty="0"/>
          </a:p>
        </p:txBody>
      </p:sp>
      <p:sp>
        <p:nvSpPr>
          <p:cNvPr id="5" name="Text Box 3"/>
          <p:cNvSpPr txBox="1">
            <a:spLocks noChangeArrowheads="1"/>
          </p:cNvSpPr>
          <p:nvPr/>
        </p:nvSpPr>
        <p:spPr bwMode="auto">
          <a:xfrm>
            <a:off x="857224" y="4786322"/>
            <a:ext cx="7858180" cy="1500198"/>
          </a:xfrm>
          <a:prstGeom prst="rect">
            <a:avLst/>
          </a:prstGeom>
          <a:solidFill>
            <a:schemeClr val="accent1">
              <a:lumMod val="40000"/>
              <a:lumOff val="60000"/>
            </a:schemeClr>
          </a:solidFill>
          <a:ln w="9525">
            <a:no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buFont typeface="Wingdings" pitchFamily="2" charset="2"/>
              <a:buChar char="ü"/>
            </a:pPr>
            <a:r>
              <a:rPr lang="en-US" sz="2400" i="1" dirty="0" smtClean="0">
                <a:latin typeface="Times New Roman" pitchFamily="18" charset="0"/>
                <a:cs typeface="Times New Roman" pitchFamily="18" charset="0"/>
              </a:rPr>
              <a:t>  The next section deals with the major effects of </a:t>
            </a:r>
            <a:r>
              <a:rPr lang="en-US" sz="2400" i="1" dirty="0" smtClean="0">
                <a:solidFill>
                  <a:srgbClr val="00B050"/>
                </a:solidFill>
                <a:latin typeface="Times New Roman" pitchFamily="18" charset="0"/>
                <a:cs typeface="Times New Roman" pitchFamily="18" charset="0"/>
              </a:rPr>
              <a:t>definite</a:t>
            </a:r>
            <a:r>
              <a:rPr lang="en-US" sz="2400" i="1" dirty="0" smtClean="0">
                <a:latin typeface="Times New Roman" pitchFamily="18" charset="0"/>
                <a:cs typeface="Times New Roman" pitchFamily="18" charset="0"/>
              </a:rPr>
              <a:t> </a:t>
            </a:r>
            <a:r>
              <a:rPr lang="en-US" sz="2400" i="1" dirty="0" smtClean="0">
                <a:solidFill>
                  <a:srgbClr val="00B050"/>
                </a:solidFill>
                <a:latin typeface="Times New Roman" pitchFamily="18" charset="0"/>
                <a:cs typeface="Times New Roman" pitchFamily="18" charset="0"/>
              </a:rPr>
              <a:t>thickness of the blades</a:t>
            </a:r>
            <a:r>
              <a:rPr lang="en-US" sz="2400" i="1" dirty="0" smtClean="0">
                <a:latin typeface="Times New Roman" pitchFamily="18" charset="0"/>
                <a:cs typeface="Times New Roman" pitchFamily="18" charset="0"/>
              </a:rPr>
              <a:t>, definite </a:t>
            </a:r>
            <a:r>
              <a:rPr lang="en-US" sz="2400" i="1" dirty="0" smtClean="0">
                <a:solidFill>
                  <a:srgbClr val="00B050"/>
                </a:solidFill>
                <a:latin typeface="Times New Roman" pitchFamily="18" charset="0"/>
                <a:cs typeface="Times New Roman" pitchFamily="18" charset="0"/>
              </a:rPr>
              <a:t>number of blades </a:t>
            </a:r>
            <a:r>
              <a:rPr lang="en-US" sz="2400" i="1" dirty="0" smtClean="0">
                <a:latin typeface="Times New Roman" pitchFamily="18" charset="0"/>
                <a:cs typeface="Times New Roman" pitchFamily="18" charset="0"/>
              </a:rPr>
              <a:t>and </a:t>
            </a:r>
            <a:r>
              <a:rPr lang="en-US" sz="2400" i="1" dirty="0" smtClean="0">
                <a:solidFill>
                  <a:srgbClr val="00B050"/>
                </a:solidFill>
                <a:latin typeface="Times New Roman" pitchFamily="18" charset="0"/>
                <a:cs typeface="Times New Roman" pitchFamily="18" charset="0"/>
              </a:rPr>
              <a:t>viscosity </a:t>
            </a:r>
            <a:r>
              <a:rPr lang="en-US" sz="2400" i="1" dirty="0" smtClean="0">
                <a:latin typeface="Times New Roman" pitchFamily="18" charset="0"/>
                <a:cs typeface="Times New Roman" pitchFamily="18" charset="0"/>
              </a:rPr>
              <a:t>on the velocity triangle.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3200" b="1" dirty="0" smtClean="0">
                <a:solidFill>
                  <a:srgbClr val="0070C0"/>
                </a:solidFill>
              </a:rPr>
              <a:t>4.6.2 Efficiency</a:t>
            </a:r>
            <a:r>
              <a:rPr lang="en-MY" sz="3200" dirty="0">
                <a:solidFill>
                  <a:srgbClr val="0070C0"/>
                </a:solidFill>
              </a:rPr>
              <a:t/>
            </a:r>
            <a:br>
              <a:rPr lang="en-MY" sz="3200" dirty="0">
                <a:solidFill>
                  <a:srgbClr val="0070C0"/>
                </a:solidFill>
              </a:rPr>
            </a:br>
            <a:endParaRPr lang="en-MY" sz="3200" dirty="0">
              <a:solidFill>
                <a:srgbClr val="0070C0"/>
              </a:solidFill>
            </a:endParaRPr>
          </a:p>
        </p:txBody>
      </p:sp>
      <p:sp>
        <p:nvSpPr>
          <p:cNvPr id="14" name="Slide Number Placeholder 13"/>
          <p:cNvSpPr>
            <a:spLocks noGrp="1"/>
          </p:cNvSpPr>
          <p:nvPr>
            <p:ph type="sldNum" sz="quarter" idx="12"/>
          </p:nvPr>
        </p:nvSpPr>
        <p:spPr/>
        <p:txBody>
          <a:bodyPr/>
          <a:lstStyle/>
          <a:p>
            <a:fld id="{DE19B080-206F-46FE-AB51-67A72C336704}" type="slidenum">
              <a:rPr lang="en-MY" smtClean="0"/>
              <a:pPr/>
              <a:t>40</a:t>
            </a:fld>
            <a:endParaRPr lang="en-MY"/>
          </a:p>
        </p:txBody>
      </p:sp>
      <p:sp>
        <p:nvSpPr>
          <p:cNvPr id="286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8673" name="Object 1"/>
          <p:cNvGraphicFramePr>
            <a:graphicFrameLocks noChangeAspect="1"/>
          </p:cNvGraphicFramePr>
          <p:nvPr/>
        </p:nvGraphicFramePr>
        <p:xfrm>
          <a:off x="3214678" y="1071546"/>
          <a:ext cx="3614754" cy="785816"/>
        </p:xfrm>
        <a:graphic>
          <a:graphicData uri="http://schemas.openxmlformats.org/presentationml/2006/ole">
            <p:oleObj spid="_x0000_s28673" name="Equation" r:id="rId4" imgW="1968500" imgH="431800" progId="Equation.3">
              <p:embed/>
            </p:oleObj>
          </a:graphicData>
        </a:graphic>
      </p:graphicFrame>
      <p:sp>
        <p:nvSpPr>
          <p:cNvPr id="6" name="Rectangle 5"/>
          <p:cNvSpPr/>
          <p:nvPr/>
        </p:nvSpPr>
        <p:spPr>
          <a:xfrm>
            <a:off x="500034" y="2214554"/>
            <a:ext cx="8429684" cy="1200329"/>
          </a:xfrm>
          <a:prstGeom prst="rect">
            <a:avLst/>
          </a:prstGeom>
        </p:spPr>
        <p:txBody>
          <a:bodyPr wrap="square">
            <a:spAutoFit/>
          </a:bodyPr>
          <a:lstStyle/>
          <a:p>
            <a:pPr>
              <a:lnSpc>
                <a:spcPct val="150000"/>
              </a:lnSpc>
              <a:buFont typeface="Wingdings" pitchFamily="2" charset="2"/>
              <a:buChar char="ü"/>
            </a:pPr>
            <a:r>
              <a:rPr lang="en-US" sz="2400" dirty="0">
                <a:latin typeface="Times New Roman" pitchFamily="18" charset="0"/>
                <a:cs typeface="Times New Roman" pitchFamily="18" charset="0"/>
              </a:rPr>
              <a:t>Different </a:t>
            </a:r>
            <a:r>
              <a:rPr lang="en-US" sz="2400" dirty="0">
                <a:solidFill>
                  <a:srgbClr val="00B050"/>
                </a:solidFill>
                <a:latin typeface="Times New Roman" pitchFamily="18" charset="0"/>
                <a:cs typeface="Times New Roman" pitchFamily="18" charset="0"/>
              </a:rPr>
              <a:t>types of efficiencies </a:t>
            </a:r>
            <a:r>
              <a:rPr lang="en-US" sz="2400" dirty="0">
                <a:latin typeface="Times New Roman" pitchFamily="18" charset="0"/>
                <a:cs typeface="Times New Roman" pitchFamily="18" charset="0"/>
              </a:rPr>
              <a:t>considering the </a:t>
            </a:r>
            <a:r>
              <a:rPr lang="en-US" sz="2400" dirty="0">
                <a:solidFill>
                  <a:srgbClr val="00B050"/>
                </a:solidFill>
                <a:latin typeface="Times New Roman" pitchFamily="18" charset="0"/>
                <a:cs typeface="Times New Roman" pitchFamily="18" charset="0"/>
              </a:rPr>
              <a:t>different types of losses </a:t>
            </a:r>
            <a:r>
              <a:rPr lang="en-US" sz="2400" dirty="0">
                <a:latin typeface="Times New Roman" pitchFamily="18" charset="0"/>
                <a:cs typeface="Times New Roman" pitchFamily="18" charset="0"/>
              </a:rPr>
              <a:t>discussed </a:t>
            </a:r>
            <a:r>
              <a:rPr lang="en-US" sz="2400" dirty="0" smtClean="0">
                <a:latin typeface="Times New Roman" pitchFamily="18" charset="0"/>
                <a:cs typeface="Times New Roman" pitchFamily="18" charset="0"/>
              </a:rPr>
              <a:t>earlier.</a:t>
            </a:r>
            <a:endParaRPr lang="en-MY" sz="2400" dirty="0">
              <a:latin typeface="Times New Roman" pitchFamily="18" charset="0"/>
              <a:cs typeface="Times New Roman" pitchFamily="18" charset="0"/>
            </a:endParaRPr>
          </a:p>
        </p:txBody>
      </p:sp>
      <p:sp>
        <p:nvSpPr>
          <p:cNvPr id="28675" name="Rectangle 3"/>
          <p:cNvSpPr>
            <a:spLocks noChangeArrowheads="1"/>
          </p:cNvSpPr>
          <p:nvPr/>
        </p:nvSpPr>
        <p:spPr bwMode="auto">
          <a:xfrm>
            <a:off x="571472" y="3500438"/>
            <a:ext cx="407196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tabLst>
                <a:tab pos="685800" algn="l"/>
                <a:tab pos="952500" algn="l"/>
              </a:tabLst>
            </a:pPr>
            <a:r>
              <a:rPr kumimoji="0" lang="en-US"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a. Hydraulic Efficiency</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8676" name="Object 4"/>
          <p:cNvGraphicFramePr>
            <a:graphicFrameLocks noChangeAspect="1"/>
          </p:cNvGraphicFramePr>
          <p:nvPr/>
        </p:nvGraphicFramePr>
        <p:xfrm>
          <a:off x="4572000" y="3643314"/>
          <a:ext cx="2059095" cy="714380"/>
        </p:xfrm>
        <a:graphic>
          <a:graphicData uri="http://schemas.openxmlformats.org/presentationml/2006/ole">
            <p:oleObj spid="_x0000_s28676" name="Equation" r:id="rId5" imgW="1397000" imgH="482600" progId="Equation.3">
              <p:embed/>
            </p:oleObj>
          </a:graphicData>
        </a:graphic>
      </p:graphicFrame>
      <p:sp>
        <p:nvSpPr>
          <p:cNvPr id="10" name="Rectangle 9"/>
          <p:cNvSpPr/>
          <p:nvPr/>
        </p:nvSpPr>
        <p:spPr>
          <a:xfrm>
            <a:off x="500002" y="4429132"/>
            <a:ext cx="8643998" cy="830997"/>
          </a:xfrm>
          <a:prstGeom prst="rect">
            <a:avLst/>
          </a:prstGeom>
        </p:spPr>
        <p:txBody>
          <a:bodyPr wrap="square">
            <a:spAutoFit/>
          </a:bodyPr>
          <a:lstStyle/>
          <a:p>
            <a:pPr algn="just">
              <a:buFont typeface="Wingdings" pitchFamily="2" charset="2"/>
              <a:buChar char="ü"/>
            </a:pPr>
            <a:r>
              <a:rPr lang="en-US" sz="2400" dirty="0">
                <a:latin typeface="Times New Roman" pitchFamily="18" charset="0"/>
                <a:cs typeface="Times New Roman" pitchFamily="18" charset="0"/>
              </a:rPr>
              <a:t>For pumps of above average performance the hydraulic efficiency can be approximated by</a:t>
            </a:r>
            <a:endParaRPr lang="en-MY" sz="2400" dirty="0">
              <a:latin typeface="Times New Roman" pitchFamily="18" charset="0"/>
              <a:cs typeface="Times New Roman" pitchFamily="18" charset="0"/>
            </a:endParaRPr>
          </a:p>
        </p:txBody>
      </p:sp>
      <p:sp>
        <p:nvSpPr>
          <p:cNvPr id="286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8678" name="Object 6"/>
          <p:cNvGraphicFramePr>
            <a:graphicFrameLocks noChangeAspect="1"/>
          </p:cNvGraphicFramePr>
          <p:nvPr/>
        </p:nvGraphicFramePr>
        <p:xfrm>
          <a:off x="3214678" y="5374491"/>
          <a:ext cx="1785950" cy="876439"/>
        </p:xfrm>
        <a:graphic>
          <a:graphicData uri="http://schemas.openxmlformats.org/presentationml/2006/ole">
            <p:oleObj spid="_x0000_s28678" name="Equation" r:id="rId6" imgW="1028700" imgH="508000" progId="Equation.3">
              <p:embed/>
            </p:oleObj>
          </a:graphicData>
        </a:graphic>
      </p:graphicFrame>
      <p:sp>
        <p:nvSpPr>
          <p:cNvPr id="13" name="Rectangle 12"/>
          <p:cNvSpPr/>
          <p:nvPr/>
        </p:nvSpPr>
        <p:spPr>
          <a:xfrm>
            <a:off x="6072198" y="5500702"/>
            <a:ext cx="1390702" cy="461665"/>
          </a:xfrm>
          <a:prstGeom prst="rect">
            <a:avLst/>
          </a:prstGeom>
        </p:spPr>
        <p:txBody>
          <a:bodyPr wrap="none">
            <a:spAutoFit/>
          </a:bodyPr>
          <a:lstStyle/>
          <a:p>
            <a:r>
              <a:rPr lang="en-US" sz="2400" dirty="0"/>
              <a:t>[Q]= m</a:t>
            </a:r>
            <a:r>
              <a:rPr lang="en-US" sz="2400" baseline="30000" dirty="0"/>
              <a:t>3</a:t>
            </a:r>
            <a:r>
              <a:rPr lang="en-US" sz="2400" dirty="0"/>
              <a:t>/s</a:t>
            </a:r>
            <a:endParaRPr lang="en-MY"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E19B080-206F-46FE-AB51-67A72C336704}" type="slidenum">
              <a:rPr lang="en-MY" smtClean="0"/>
              <a:pPr/>
              <a:t>41</a:t>
            </a:fld>
            <a:endParaRPr lang="en-MY"/>
          </a:p>
        </p:txBody>
      </p:sp>
      <p:sp>
        <p:nvSpPr>
          <p:cNvPr id="3" name="Content Placeholder 2"/>
          <p:cNvSpPr>
            <a:spLocks noGrp="1"/>
          </p:cNvSpPr>
          <p:nvPr>
            <p:ph sz="quarter" idx="1"/>
          </p:nvPr>
        </p:nvSpPr>
        <p:spPr>
          <a:xfrm>
            <a:off x="457200" y="571480"/>
            <a:ext cx="8229600" cy="5554683"/>
          </a:xfrm>
        </p:spPr>
        <p:txBody>
          <a:bodyPr/>
          <a:lstStyle/>
          <a:p>
            <a:pPr>
              <a:buNone/>
            </a:pPr>
            <a:r>
              <a:rPr lang="en-US" sz="2800" b="1" dirty="0" smtClean="0">
                <a:solidFill>
                  <a:srgbClr val="C00000"/>
                </a:solidFill>
              </a:rPr>
              <a:t>b. Volumetric Efficiency</a:t>
            </a:r>
          </a:p>
          <a:p>
            <a:pPr algn="just">
              <a:lnSpc>
                <a:spcPct val="150000"/>
              </a:lnSpc>
              <a:buFont typeface="Wingdings" pitchFamily="2" charset="2"/>
              <a:buChar char="Ø"/>
            </a:pPr>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volumetric efficiency is defined as the ratio of the </a:t>
            </a:r>
            <a:r>
              <a:rPr lang="en-US" sz="2400" dirty="0">
                <a:solidFill>
                  <a:srgbClr val="00B050"/>
                </a:solidFill>
                <a:latin typeface="Times New Roman" pitchFamily="18" charset="0"/>
                <a:cs typeface="Times New Roman" pitchFamily="18" charset="0"/>
              </a:rPr>
              <a:t>flow at the discharge end</a:t>
            </a:r>
            <a:r>
              <a:rPr lang="en-US" sz="2400" dirty="0">
                <a:latin typeface="Times New Roman" pitchFamily="18" charset="0"/>
                <a:cs typeface="Times New Roman" pitchFamily="18" charset="0"/>
              </a:rPr>
              <a:t> of the machine to the </a:t>
            </a:r>
            <a:r>
              <a:rPr lang="en-US" sz="2400" dirty="0">
                <a:solidFill>
                  <a:srgbClr val="00B050"/>
                </a:solidFill>
                <a:latin typeface="Times New Roman" pitchFamily="18" charset="0"/>
                <a:cs typeface="Times New Roman" pitchFamily="18" charset="0"/>
              </a:rPr>
              <a:t>total flow in the blade channel</a:t>
            </a:r>
            <a:r>
              <a:rPr lang="en-US" sz="2400" dirty="0">
                <a:latin typeface="Times New Roman" pitchFamily="18" charset="0"/>
                <a:cs typeface="Times New Roman" pitchFamily="18" charset="0"/>
              </a:rPr>
              <a:t> (the sum of leakage and flow at the discharge end). </a:t>
            </a:r>
            <a:endParaRPr lang="en-MY" sz="2400" dirty="0">
              <a:latin typeface="Times New Roman" pitchFamily="18" charset="0"/>
              <a:cs typeface="Times New Roman" pitchFamily="18" charset="0"/>
            </a:endParaRPr>
          </a:p>
          <a:p>
            <a:pPr>
              <a:buNone/>
            </a:pPr>
            <a:endParaRPr lang="en-MY" dirty="0"/>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9697" name="Object 1"/>
          <p:cNvGraphicFramePr>
            <a:graphicFrameLocks noChangeAspect="1"/>
          </p:cNvGraphicFramePr>
          <p:nvPr/>
        </p:nvGraphicFramePr>
        <p:xfrm>
          <a:off x="3357554" y="3331833"/>
          <a:ext cx="1980781" cy="1168737"/>
        </p:xfrm>
        <a:graphic>
          <a:graphicData uri="http://schemas.openxmlformats.org/presentationml/2006/ole">
            <p:oleObj spid="_x0000_s29697" name="Equation" r:id="rId4" imgW="825500" imgH="419100" progId="Equation.3">
              <p:embed/>
            </p:oleObj>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E19B080-206F-46FE-AB51-67A72C336704}" type="slidenum">
              <a:rPr lang="en-MY" smtClean="0"/>
              <a:pPr/>
              <a:t>42</a:t>
            </a:fld>
            <a:endParaRPr lang="en-MY"/>
          </a:p>
        </p:txBody>
      </p:sp>
      <p:sp>
        <p:nvSpPr>
          <p:cNvPr id="3" name="Content Placeholder 2"/>
          <p:cNvSpPr>
            <a:spLocks noGrp="1"/>
          </p:cNvSpPr>
          <p:nvPr>
            <p:ph sz="quarter" idx="1"/>
          </p:nvPr>
        </p:nvSpPr>
        <p:spPr>
          <a:xfrm>
            <a:off x="457200" y="857232"/>
            <a:ext cx="8229600" cy="5268931"/>
          </a:xfrm>
        </p:spPr>
        <p:txBody>
          <a:bodyPr/>
          <a:lstStyle/>
          <a:p>
            <a:pPr>
              <a:buNone/>
            </a:pPr>
            <a:r>
              <a:rPr lang="en-US" sz="2800" b="1" dirty="0" smtClean="0">
                <a:solidFill>
                  <a:srgbClr val="C00000"/>
                </a:solidFill>
              </a:rPr>
              <a:t>c. Internal efficiency</a:t>
            </a:r>
          </a:p>
          <a:p>
            <a:pPr algn="just">
              <a:lnSpc>
                <a:spcPct val="150000"/>
              </a:lnSpc>
              <a:buNone/>
            </a:pPr>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internal efficiency considers all internal losses including the hydraulic loss.</a:t>
            </a:r>
            <a:endParaRPr lang="en-MY" sz="2400" dirty="0">
              <a:latin typeface="Times New Roman" pitchFamily="18" charset="0"/>
              <a:cs typeface="Times New Roman" pitchFamily="18" charset="0"/>
            </a:endParaRPr>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0721" name="Object 1"/>
          <p:cNvGraphicFramePr>
            <a:graphicFrameLocks noChangeAspect="1"/>
          </p:cNvGraphicFramePr>
          <p:nvPr/>
        </p:nvGraphicFramePr>
        <p:xfrm>
          <a:off x="3000364" y="2714620"/>
          <a:ext cx="1961797" cy="857256"/>
        </p:xfrm>
        <a:graphic>
          <a:graphicData uri="http://schemas.openxmlformats.org/presentationml/2006/ole">
            <p:oleObj spid="_x0000_s30721" name="Equation" r:id="rId4" imgW="1130300" imgH="495300" progId="Equation.3">
              <p:embed/>
            </p:oleObj>
          </a:graphicData>
        </a:graphic>
      </p:graphicFrame>
      <p:sp>
        <p:nvSpPr>
          <p:cNvPr id="6" name="Rectangle 5"/>
          <p:cNvSpPr/>
          <p:nvPr/>
        </p:nvSpPr>
        <p:spPr>
          <a:xfrm>
            <a:off x="642878" y="3857628"/>
            <a:ext cx="7715336" cy="1200329"/>
          </a:xfrm>
          <a:prstGeom prst="rect">
            <a:avLst/>
          </a:prstGeom>
        </p:spPr>
        <p:txBody>
          <a:bodyPr wrap="square">
            <a:spAutoFit/>
          </a:bodyPr>
          <a:lstStyle/>
          <a:p>
            <a:pPr algn="just">
              <a:buFont typeface="Wingdings" pitchFamily="2" charset="2"/>
              <a:buChar char="ü"/>
            </a:pPr>
            <a:r>
              <a:rPr lang="en-US" sz="2400" dirty="0" smtClean="0">
                <a:latin typeface="Times New Roman" pitchFamily="18" charset="0"/>
                <a:cs typeface="Times New Roman" pitchFamily="18" charset="0"/>
              </a:rPr>
              <a:t> In </a:t>
            </a:r>
            <a:r>
              <a:rPr lang="en-US" sz="2400" dirty="0">
                <a:latin typeface="Times New Roman" pitchFamily="18" charset="0"/>
                <a:cs typeface="Times New Roman" pitchFamily="18" charset="0"/>
              </a:rPr>
              <a:t>compression process where </a:t>
            </a:r>
            <a:r>
              <a:rPr lang="en-US" sz="2400" dirty="0" err="1" smtClean="0">
                <a:latin typeface="Times New Roman" pitchFamily="18" charset="0"/>
                <a:cs typeface="Times New Roman" pitchFamily="18" charset="0"/>
              </a:rPr>
              <a:t>Y</a:t>
            </a:r>
            <a:r>
              <a:rPr lang="en-US" sz="2400" baseline="-25000" dirty="0" err="1" smtClean="0">
                <a:latin typeface="Times New Roman" pitchFamily="18" charset="0"/>
                <a:cs typeface="Times New Roman" pitchFamily="18" charset="0"/>
              </a:rPr>
              <a:t>vel</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err="1">
                <a:latin typeface="Times New Roman" pitchFamily="18" charset="0"/>
                <a:cs typeface="Times New Roman" pitchFamily="18" charset="0"/>
              </a:rPr>
              <a:t>Y</a:t>
            </a:r>
            <a:r>
              <a:rPr lang="en-US" sz="2400" baseline="-25000" dirty="0" err="1">
                <a:latin typeface="Times New Roman" pitchFamily="18" charset="0"/>
                <a:cs typeface="Times New Roman" pitchFamily="18" charset="0"/>
              </a:rPr>
              <a:t>geo</a:t>
            </a:r>
            <a:r>
              <a:rPr lang="en-US" sz="2400" dirty="0">
                <a:latin typeface="Times New Roman" pitchFamily="18" charset="0"/>
                <a:cs typeface="Times New Roman" pitchFamily="18" charset="0"/>
              </a:rPr>
              <a:t> can be neglected the internal efficiency can be calculated by the following formula: </a:t>
            </a:r>
            <a:endParaRPr lang="en-MY" sz="2400" dirty="0">
              <a:latin typeface="Times New Roman" pitchFamily="18" charset="0"/>
              <a:cs typeface="Times New Roman" pitchFamily="18" charset="0"/>
            </a:endParaRPr>
          </a:p>
        </p:txBody>
      </p:sp>
      <p:sp>
        <p:nvSpPr>
          <p:cNvPr id="307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0723" name="Object 3"/>
          <p:cNvGraphicFramePr>
            <a:graphicFrameLocks noChangeAspect="1"/>
          </p:cNvGraphicFramePr>
          <p:nvPr/>
        </p:nvGraphicFramePr>
        <p:xfrm>
          <a:off x="2214546" y="5286388"/>
          <a:ext cx="5592802" cy="928694"/>
        </p:xfrm>
        <a:graphic>
          <a:graphicData uri="http://schemas.openxmlformats.org/presentationml/2006/ole">
            <p:oleObj spid="_x0000_s30723" name="Equation" r:id="rId5" imgW="2578100" imgH="431800" progId="Equation.3">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E19B080-206F-46FE-AB51-67A72C336704}" type="slidenum">
              <a:rPr lang="en-MY" smtClean="0"/>
              <a:pPr/>
              <a:t>43</a:t>
            </a:fld>
            <a:endParaRPr lang="en-MY"/>
          </a:p>
        </p:txBody>
      </p:sp>
      <p:sp>
        <p:nvSpPr>
          <p:cNvPr id="3" name="Content Placeholder 2"/>
          <p:cNvSpPr>
            <a:spLocks noGrp="1"/>
          </p:cNvSpPr>
          <p:nvPr>
            <p:ph sz="quarter" idx="1"/>
          </p:nvPr>
        </p:nvSpPr>
        <p:spPr>
          <a:xfrm>
            <a:off x="457200" y="428604"/>
            <a:ext cx="8229600" cy="5697559"/>
          </a:xfrm>
        </p:spPr>
        <p:txBody>
          <a:bodyPr/>
          <a:lstStyle/>
          <a:p>
            <a:pPr>
              <a:buNone/>
            </a:pPr>
            <a:r>
              <a:rPr lang="en-US" sz="2800" b="1" dirty="0" smtClean="0">
                <a:solidFill>
                  <a:srgbClr val="C00000"/>
                </a:solidFill>
              </a:rPr>
              <a:t>d. Mechanical </a:t>
            </a:r>
            <a:r>
              <a:rPr lang="en-US" sz="2800" b="1" dirty="0">
                <a:solidFill>
                  <a:srgbClr val="C00000"/>
                </a:solidFill>
              </a:rPr>
              <a:t>Efficiency</a:t>
            </a:r>
            <a:r>
              <a:rPr lang="en-US" sz="2800" b="1" dirty="0" smtClean="0">
                <a:solidFill>
                  <a:srgbClr val="C00000"/>
                </a:solidFill>
              </a:rPr>
              <a:t>:</a:t>
            </a:r>
          </a:p>
          <a:p>
            <a:pPr algn="just">
              <a:lnSpc>
                <a:spcPct val="150000"/>
              </a:lnSpc>
              <a:buFont typeface="Wingdings" pitchFamily="2" charset="2"/>
              <a:buChar char="Ø"/>
            </a:pPr>
            <a:r>
              <a:rPr lang="en-US" sz="2400" dirty="0">
                <a:latin typeface="Times New Roman" pitchFamily="18" charset="0"/>
                <a:cs typeface="Times New Roman" pitchFamily="18" charset="0"/>
              </a:rPr>
              <a:t>The mechanical efficiency considers all the external losses.</a:t>
            </a:r>
            <a:endParaRPr lang="en-MY" sz="2400" dirty="0">
              <a:latin typeface="Times New Roman" pitchFamily="18" charset="0"/>
              <a:cs typeface="Times New Roman" pitchFamily="18" charset="0"/>
            </a:endParaRPr>
          </a:p>
          <a:p>
            <a:pPr>
              <a:buNone/>
            </a:pPr>
            <a:endParaRPr lang="en-MY" dirty="0"/>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2769" name="Object 1"/>
          <p:cNvGraphicFramePr>
            <a:graphicFrameLocks noChangeAspect="1"/>
          </p:cNvGraphicFramePr>
          <p:nvPr/>
        </p:nvGraphicFramePr>
        <p:xfrm>
          <a:off x="3000364" y="1785926"/>
          <a:ext cx="2899800" cy="928694"/>
        </p:xfrm>
        <a:graphic>
          <a:graphicData uri="http://schemas.openxmlformats.org/presentationml/2006/ole">
            <p:oleObj spid="_x0000_s32769" name="Equation" r:id="rId4" imgW="1459866" imgH="469696" progId="Equation.3">
              <p:embed/>
            </p:oleObj>
          </a:graphicData>
        </a:graphic>
      </p:graphicFrame>
      <p:sp>
        <p:nvSpPr>
          <p:cNvPr id="7" name="Rectangle 6"/>
          <p:cNvSpPr/>
          <p:nvPr/>
        </p:nvSpPr>
        <p:spPr>
          <a:xfrm>
            <a:off x="428596" y="3071810"/>
            <a:ext cx="8286808" cy="1631216"/>
          </a:xfrm>
          <a:prstGeom prst="rect">
            <a:avLst/>
          </a:prstGeom>
        </p:spPr>
        <p:txBody>
          <a:bodyPr wrap="square">
            <a:spAutoFit/>
          </a:bodyPr>
          <a:lstStyle/>
          <a:p>
            <a:pPr>
              <a:buNone/>
            </a:pPr>
            <a:r>
              <a:rPr lang="en-US" sz="2800" b="1" dirty="0" smtClean="0">
                <a:solidFill>
                  <a:srgbClr val="C00000"/>
                </a:solidFill>
              </a:rPr>
              <a:t>e. Overall efficiency</a:t>
            </a:r>
          </a:p>
          <a:p>
            <a:pPr algn="just">
              <a:buFont typeface="Wingdings" pitchFamily="2" charset="2"/>
              <a:buChar char="Ø"/>
            </a:pPr>
            <a:r>
              <a:rPr lang="en-US" sz="2400" dirty="0" smtClean="0">
                <a:latin typeface="Times New Roman" pitchFamily="18" charset="0"/>
                <a:cs typeface="Times New Roman" pitchFamily="18" charset="0"/>
              </a:rPr>
              <a:t>The overall efficiency includes all internal and external losses. This efficiency is related to the fluid machine and </a:t>
            </a:r>
            <a:r>
              <a:rPr lang="en-US" sz="2400" dirty="0" smtClean="0">
                <a:solidFill>
                  <a:srgbClr val="00B050"/>
                </a:solidFill>
                <a:latin typeface="Times New Roman" pitchFamily="18" charset="0"/>
                <a:cs typeface="Times New Roman" pitchFamily="18" charset="0"/>
              </a:rPr>
              <a:t>does not </a:t>
            </a:r>
            <a:r>
              <a:rPr lang="en-US" sz="2400" dirty="0" smtClean="0">
                <a:latin typeface="Times New Roman" pitchFamily="18" charset="0"/>
                <a:cs typeface="Times New Roman" pitchFamily="18" charset="0"/>
              </a:rPr>
              <a:t>consider the loss in the driving mechanism, </a:t>
            </a:r>
            <a:r>
              <a:rPr lang="en-US" sz="2400" dirty="0" smtClean="0">
                <a:solidFill>
                  <a:srgbClr val="00B050"/>
                </a:solidFill>
                <a:latin typeface="Times New Roman" pitchFamily="18" charset="0"/>
                <a:cs typeface="Times New Roman" pitchFamily="18" charset="0"/>
              </a:rPr>
              <a:t>motor</a:t>
            </a:r>
            <a:r>
              <a:rPr lang="en-US" sz="2400" dirty="0" smtClean="0">
                <a:latin typeface="Times New Roman" pitchFamily="18" charset="0"/>
                <a:cs typeface="Times New Roman" pitchFamily="18" charset="0"/>
              </a:rPr>
              <a:t>.</a:t>
            </a:r>
            <a:endParaRPr lang="en-MY" sz="2400" dirty="0">
              <a:latin typeface="Times New Roman" pitchFamily="18" charset="0"/>
              <a:cs typeface="Times New Roman" pitchFamily="18" charset="0"/>
            </a:endParaRPr>
          </a:p>
        </p:txBody>
      </p:sp>
      <p:graphicFrame>
        <p:nvGraphicFramePr>
          <p:cNvPr id="2" name="Object 2"/>
          <p:cNvGraphicFramePr>
            <a:graphicFrameLocks noChangeAspect="1"/>
          </p:cNvGraphicFramePr>
          <p:nvPr/>
        </p:nvGraphicFramePr>
        <p:xfrm>
          <a:off x="2357422" y="4929198"/>
          <a:ext cx="4189413" cy="928687"/>
        </p:xfrm>
        <a:graphic>
          <a:graphicData uri="http://schemas.openxmlformats.org/presentationml/2006/ole">
            <p:oleObj spid="_x0000_s32770" name="Equation" r:id="rId5" imgW="2019300" imgH="44450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71480"/>
            <a:ext cx="8272466" cy="1143000"/>
          </a:xfrm>
        </p:spPr>
        <p:txBody>
          <a:bodyPr>
            <a:normAutofit fontScale="90000"/>
          </a:bodyPr>
          <a:lstStyle/>
          <a:p>
            <a:r>
              <a:rPr lang="en-US" sz="3600" b="1" dirty="0" smtClean="0">
                <a:solidFill>
                  <a:srgbClr val="0070C0"/>
                </a:solidFill>
              </a:rPr>
              <a:t>4.5.1 Influence </a:t>
            </a:r>
            <a:r>
              <a:rPr lang="en-US" sz="3600" b="1" dirty="0">
                <a:solidFill>
                  <a:srgbClr val="0070C0"/>
                </a:solidFill>
              </a:rPr>
              <a:t>of Definite Thickness of Blades</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E19B080-206F-46FE-AB51-67A72C336704}" type="slidenum">
              <a:rPr lang="en-MY" smtClean="0"/>
              <a:pPr/>
              <a:t>5</a:t>
            </a:fld>
            <a:endParaRPr lang="en-MY"/>
          </a:p>
        </p:txBody>
      </p:sp>
      <p:sp>
        <p:nvSpPr>
          <p:cNvPr id="3" name="Content Placeholder 2"/>
          <p:cNvSpPr>
            <a:spLocks noGrp="1"/>
          </p:cNvSpPr>
          <p:nvPr>
            <p:ph sz="quarter" idx="1"/>
          </p:nvPr>
        </p:nvSpPr>
        <p:spPr>
          <a:xfrm>
            <a:off x="457200" y="1285860"/>
            <a:ext cx="8229600" cy="4840303"/>
          </a:xfrm>
        </p:spPr>
        <p:txBody>
          <a:bodyPr>
            <a:normAutofit/>
          </a:bodyPr>
          <a:lstStyle/>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flow area inside the channels (vane congruent) is smaller than the flow area outside the channels (actual) </a:t>
            </a:r>
            <a:r>
              <a:rPr lang="en-US" sz="2400" dirty="0">
                <a:solidFill>
                  <a:srgbClr val="FF0000"/>
                </a:solidFill>
                <a:latin typeface="Times New Roman" pitchFamily="18" charset="0"/>
                <a:cs typeface="Times New Roman" pitchFamily="18" charset="0"/>
              </a:rPr>
              <a:t>due to the thickness of the </a:t>
            </a:r>
            <a:r>
              <a:rPr lang="en-US" sz="2400" dirty="0" smtClean="0">
                <a:solidFill>
                  <a:srgbClr val="FF0000"/>
                </a:solidFill>
                <a:latin typeface="Times New Roman" pitchFamily="18" charset="0"/>
                <a:cs typeface="Times New Roman" pitchFamily="18" charset="0"/>
              </a:rPr>
              <a:t>blades</a:t>
            </a:r>
            <a:r>
              <a:rPr lang="en-US" sz="2400" dirty="0" smtClean="0">
                <a:latin typeface="Times New Roman" pitchFamily="18" charset="0"/>
                <a:cs typeface="Times New Roman" pitchFamily="18" charset="0"/>
              </a:rPr>
              <a:t>. Accordingly </a:t>
            </a:r>
            <a:r>
              <a:rPr lang="en-US" sz="2400" dirty="0">
                <a:latin typeface="Times New Roman" pitchFamily="18" charset="0"/>
                <a:cs typeface="Times New Roman" pitchFamily="18" charset="0"/>
              </a:rPr>
              <a:t>the flow velocity according to </a:t>
            </a:r>
            <a:r>
              <a:rPr lang="en-US" sz="2400" dirty="0">
                <a:solidFill>
                  <a:srgbClr val="00B050"/>
                </a:solidFill>
                <a:latin typeface="Times New Roman" pitchFamily="18" charset="0"/>
                <a:cs typeface="Times New Roman" pitchFamily="18" charset="0"/>
              </a:rPr>
              <a:t>vane congruent </a:t>
            </a:r>
            <a:r>
              <a:rPr lang="en-US" sz="2400" dirty="0">
                <a:latin typeface="Times New Roman" pitchFamily="18" charset="0"/>
                <a:cs typeface="Times New Roman" pitchFamily="18" charset="0"/>
              </a:rPr>
              <a:t>is greater than the </a:t>
            </a:r>
            <a:r>
              <a:rPr lang="en-US" sz="2400" dirty="0">
                <a:solidFill>
                  <a:srgbClr val="00B050"/>
                </a:solidFill>
                <a:latin typeface="Times New Roman" pitchFamily="18" charset="0"/>
                <a:cs typeface="Times New Roman" pitchFamily="18" charset="0"/>
              </a:rPr>
              <a:t>actual flow </a:t>
            </a:r>
            <a:r>
              <a:rPr lang="en-US" sz="2400" dirty="0">
                <a:latin typeface="Times New Roman" pitchFamily="18" charset="0"/>
                <a:cs typeface="Times New Roman" pitchFamily="18" charset="0"/>
              </a:rPr>
              <a:t>velocity.</a:t>
            </a:r>
            <a:endParaRPr lang="en-MY" sz="2400" dirty="0">
              <a:latin typeface="Times New Roman" pitchFamily="18" charset="0"/>
              <a:cs typeface="Times New Roman" pitchFamily="18" charset="0"/>
            </a:endParaRPr>
          </a:p>
          <a:p>
            <a:endParaRPr lang="en-MY" dirty="0"/>
          </a:p>
        </p:txBody>
      </p:sp>
      <p:graphicFrame>
        <p:nvGraphicFramePr>
          <p:cNvPr id="62465" name="Object 1"/>
          <p:cNvGraphicFramePr>
            <a:graphicFrameLocks noChangeAspect="1"/>
          </p:cNvGraphicFramePr>
          <p:nvPr/>
        </p:nvGraphicFramePr>
        <p:xfrm>
          <a:off x="3143240" y="3429000"/>
          <a:ext cx="3576248" cy="1928826"/>
        </p:xfrm>
        <a:graphic>
          <a:graphicData uri="http://schemas.openxmlformats.org/presentationml/2006/ole">
            <p:oleObj spid="_x0000_s62465" r:id="rId4" imgW="9039225" imgH="4857750" progId="">
              <p:embed/>
            </p:oleObj>
          </a:graphicData>
        </a:graphic>
      </p:graphicFrame>
      <p:sp>
        <p:nvSpPr>
          <p:cNvPr id="6" name="Text Box 3"/>
          <p:cNvSpPr txBox="1">
            <a:spLocks noChangeArrowheads="1"/>
          </p:cNvSpPr>
          <p:nvPr/>
        </p:nvSpPr>
        <p:spPr bwMode="auto">
          <a:xfrm>
            <a:off x="857224" y="5572140"/>
            <a:ext cx="7643866" cy="857256"/>
          </a:xfrm>
          <a:prstGeom prst="rect">
            <a:avLst/>
          </a:prstGeom>
          <a:solidFill>
            <a:schemeClr val="accent1">
              <a:lumMod val="40000"/>
              <a:lumOff val="6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Figure 4.17 Flow areas just outside blade channels are larger than just inside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6</a:t>
            </a:fld>
            <a:endParaRPr lang="en-MY"/>
          </a:p>
        </p:txBody>
      </p:sp>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sp>
        <p:nvSpPr>
          <p:cNvPr id="60420" name="Rectangle 4"/>
          <p:cNvSpPr>
            <a:spLocks noChangeArrowheads="1"/>
          </p:cNvSpPr>
          <p:nvPr/>
        </p:nvSpPr>
        <p:spPr bwMode="auto">
          <a:xfrm>
            <a:off x="571472" y="857232"/>
            <a:ext cx="821537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flow area when the thickness of the blades is reduced :- </a:t>
            </a:r>
            <a:endParaRPr kumimoji="0" lang="en-US" sz="2400" b="0" u="none" strike="noStrike" cap="none" normalizeH="0" baseline="0" dirty="0" smtClean="0">
              <a:ln>
                <a:noFill/>
              </a:ln>
              <a:solidFill>
                <a:schemeClr val="tx1"/>
              </a:solidFill>
              <a:effectLst/>
              <a:latin typeface="Times New Roman" pitchFamily="18" charset="0"/>
              <a:cs typeface="Times New Roman" pitchFamily="18" charset="0"/>
            </a:endParaRPr>
          </a:p>
          <a:p>
            <a:pPr lvl="0" indent="457200" algn="just" eaLnBrk="0" fontAlgn="base" hangingPunct="0">
              <a:spcBef>
                <a:spcPct val="0"/>
              </a:spcBef>
              <a:spcAft>
                <a:spcPct val="0"/>
              </a:spcAft>
            </a:pPr>
            <a:r>
              <a:rPr kumimoji="0" lang="en-US" sz="2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A1=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D</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1-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z</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rPr>
              <a:t>1</a:t>
            </a:r>
            <a:r>
              <a:rPr lang="en-US" sz="2400" dirty="0" smtClean="0">
                <a:solidFill>
                  <a:srgbClr val="0070C0"/>
                </a:solidFill>
                <a:latin typeface="Times New Roman" pitchFamily="18" charset="0"/>
                <a:ea typeface="Times New Roman" pitchFamily="18" charset="0"/>
                <a:cs typeface="Times New Roman" pitchFamily="18" charset="0"/>
                <a:sym typeface="Symbol" pitchFamily="18" charset="2"/>
              </a:rPr>
              <a:t>) b</a:t>
            </a:r>
            <a:r>
              <a:rPr lang="en-US" sz="2400" baseline="-30000" dirty="0" smtClean="0">
                <a:solidFill>
                  <a:srgbClr val="0070C0"/>
                </a:solidFill>
                <a:latin typeface="Times New Roman" pitchFamily="18" charset="0"/>
                <a:ea typeface="Times New Roman" pitchFamily="18" charset="0"/>
                <a:cs typeface="Times New Roman" pitchFamily="18" charset="0"/>
                <a:sym typeface="Symbol" pitchFamily="18" charset="2"/>
              </a:rPr>
              <a:t>1</a:t>
            </a:r>
            <a:endParaRPr kumimoji="0" lang="en-US" sz="2400" b="0" u="none" strike="noStrike" cap="none" normalizeH="0" baseline="0" dirty="0" smtClean="0">
              <a:ln>
                <a:noFill/>
              </a:ln>
              <a:solidFill>
                <a:srgbClr val="0070C0"/>
              </a:solidFill>
              <a:effectLst/>
              <a:latin typeface="Times New Roman" pitchFamily="18" charset="0"/>
              <a:cs typeface="Times New Roman" pitchFamily="18" charset="0"/>
              <a:sym typeface="Symbol" pitchFamily="18" charset="2"/>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Applying the continuity equation for point 0 (outside) and 1 (inside) the channel,</a:t>
            </a:r>
            <a:endParaRPr kumimoji="0" lang="en-US" sz="2400" b="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p>
            <a:pPr lvl="0" indent="457200" algn="just" eaLnBrk="0" fontAlgn="base" hangingPunct="0">
              <a:spcBef>
                <a:spcPct val="0"/>
              </a:spcBef>
              <a:spcAft>
                <a:spcPct val="0"/>
              </a:spcAft>
            </a:pPr>
            <a:r>
              <a:rPr kumimoji="0" lang="en-US" sz="2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Q’</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D</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1</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b</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1</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c</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0m</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D</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1- </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z</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rPr>
              <a:t>1</a:t>
            </a:r>
            <a:r>
              <a:rPr lang="en-US" sz="2400" dirty="0" smtClean="0">
                <a:solidFill>
                  <a:srgbClr val="0070C0"/>
                </a:solidFill>
                <a:latin typeface="Times New Roman" pitchFamily="18" charset="0"/>
                <a:ea typeface="Times New Roman" pitchFamily="18" charset="0"/>
                <a:cs typeface="Times New Roman" pitchFamily="18" charset="0"/>
                <a:sym typeface="Symbol" pitchFamily="18" charset="2"/>
              </a:rPr>
              <a:t>) b</a:t>
            </a:r>
            <a:r>
              <a:rPr lang="en-US" sz="2400" baseline="-30000" dirty="0" smtClean="0">
                <a:solidFill>
                  <a:srgbClr val="0070C0"/>
                </a:solidFill>
                <a:latin typeface="Times New Roman" pitchFamily="18" charset="0"/>
                <a:ea typeface="Times New Roman" pitchFamily="18" charset="0"/>
                <a:cs typeface="Times New Roman" pitchFamily="18" charset="0"/>
                <a:sym typeface="Symbol" pitchFamily="18" charset="2"/>
              </a:rPr>
              <a:t>1</a:t>
            </a:r>
            <a:r>
              <a:rPr kumimoji="0" lang="en-US" sz="2400" b="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 c</a:t>
            </a:r>
            <a:r>
              <a:rPr kumimoji="0" lang="en-US" sz="2400" b="0" u="none" strike="noStrike" cap="none" normalizeH="0" baseline="-30000" dirty="0" smtClean="0">
                <a:ln>
                  <a:noFill/>
                </a:ln>
                <a:solidFill>
                  <a:srgbClr val="0070C0"/>
                </a:solidFill>
                <a:effectLst/>
                <a:latin typeface="Times New Roman" pitchFamily="18" charset="0"/>
                <a:ea typeface="Times New Roman" pitchFamily="18" charset="0"/>
                <a:cs typeface="Times New Roman" pitchFamily="18" charset="0"/>
                <a:sym typeface="Symbol" pitchFamily="18" charset="2"/>
              </a:rPr>
              <a:t>1m</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400" b="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sym typeface="Symbol" pitchFamily="18" charset="2"/>
              </a:rPr>
              <a:t>Where:- </a:t>
            </a:r>
            <a:r>
              <a:rPr kumimoji="0" lang="en-US" sz="24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Q’ is the total volume flow rate inside the blade channels </a:t>
            </a:r>
          </a:p>
        </p:txBody>
      </p:sp>
      <p:sp>
        <p:nvSpPr>
          <p:cNvPr id="9" name="Rectangle 8"/>
          <p:cNvSpPr/>
          <p:nvPr/>
        </p:nvSpPr>
        <p:spPr>
          <a:xfrm>
            <a:off x="2285984" y="4857760"/>
            <a:ext cx="1412951" cy="461665"/>
          </a:xfrm>
          <a:prstGeom prst="rect">
            <a:avLst/>
          </a:prstGeom>
        </p:spPr>
        <p:txBody>
          <a:bodyPr wrap="none">
            <a:spAutoFit/>
          </a:bodyPr>
          <a:lstStyle/>
          <a:p>
            <a:r>
              <a:rPr lang="en-US" sz="2400" dirty="0">
                <a:latin typeface="Times New Roman" pitchFamily="18" charset="0"/>
                <a:cs typeface="Times New Roman" pitchFamily="18" charset="0"/>
              </a:rPr>
              <a:t>Therefore</a:t>
            </a:r>
            <a:endParaRPr lang="en-MY" sz="2400" dirty="0">
              <a:latin typeface="Times New Roman" pitchFamily="18" charset="0"/>
              <a:cs typeface="Times New Roman" pitchFamily="18" charset="0"/>
            </a:endParaRPr>
          </a:p>
        </p:txBody>
      </p:sp>
      <p:sp>
        <p:nvSpPr>
          <p:cNvPr id="604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60421" name="Object 5"/>
          <p:cNvGraphicFramePr>
            <a:graphicFrameLocks noChangeAspect="1"/>
          </p:cNvGraphicFramePr>
          <p:nvPr/>
        </p:nvGraphicFramePr>
        <p:xfrm>
          <a:off x="3679825" y="5251450"/>
          <a:ext cx="2427288" cy="1185863"/>
        </p:xfrm>
        <a:graphic>
          <a:graphicData uri="http://schemas.openxmlformats.org/presentationml/2006/ole">
            <p:oleObj spid="_x0000_s60421" name="Equation" r:id="rId4" imgW="1307880" imgH="634680" progId="Equation.3">
              <p:embed/>
            </p:oleObj>
          </a:graphicData>
        </a:graphic>
      </p:graphicFrame>
      <p:sp>
        <p:nvSpPr>
          <p:cNvPr id="8" name="Right Arrow 7"/>
          <p:cNvSpPr/>
          <p:nvPr/>
        </p:nvSpPr>
        <p:spPr>
          <a:xfrm>
            <a:off x="2571736" y="5643578"/>
            <a:ext cx="92869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7</a:t>
            </a:fld>
            <a:endParaRPr lang="en-MY"/>
          </a:p>
        </p:txBody>
      </p:sp>
      <p:sp>
        <p:nvSpPr>
          <p:cNvPr id="3" name="Content Placeholder 2"/>
          <p:cNvSpPr>
            <a:spLocks noGrp="1"/>
          </p:cNvSpPr>
          <p:nvPr>
            <p:ph sz="quarter" idx="1"/>
          </p:nvPr>
        </p:nvSpPr>
        <p:spPr>
          <a:xfrm>
            <a:off x="457200" y="642918"/>
            <a:ext cx="8229600" cy="5483245"/>
          </a:xfrm>
        </p:spPr>
        <p:txBody>
          <a:bodyPr/>
          <a:lstStyle/>
          <a:p>
            <a:pPr algn="just">
              <a:lnSpc>
                <a:spcPct val="150000"/>
              </a:lnSpc>
              <a:buFont typeface="Wingdings" pitchFamily="2" charset="2"/>
              <a:buChar char="ü"/>
            </a:pPr>
            <a:r>
              <a:rPr lang="en-US" sz="2400" dirty="0">
                <a:latin typeface="Times New Roman" pitchFamily="18" charset="0"/>
                <a:cs typeface="Times New Roman" pitchFamily="18" charset="0"/>
              </a:rPr>
              <a:t>The width </a:t>
            </a:r>
            <a:r>
              <a:rPr lang="en-US" sz="2400" i="1" dirty="0">
                <a:latin typeface="Times New Roman" pitchFamily="18" charset="0"/>
                <a:cs typeface="Times New Roman" pitchFamily="18" charset="0"/>
                <a:sym typeface="Symbol"/>
              </a:rPr>
              <a:t></a:t>
            </a:r>
            <a:r>
              <a:rPr lang="en-US" sz="2400" i="1"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is different from the thickness </a:t>
            </a:r>
            <a:r>
              <a:rPr lang="en-US" sz="2400" dirty="0" smtClean="0">
                <a:latin typeface="Times New Roman" pitchFamily="18" charset="0"/>
                <a:cs typeface="Times New Roman" pitchFamily="18" charset="0"/>
              </a:rPr>
              <a:t>t of </a:t>
            </a:r>
            <a:r>
              <a:rPr lang="en-US" sz="2400" dirty="0">
                <a:latin typeface="Times New Roman" pitchFamily="18" charset="0"/>
                <a:cs typeface="Times New Roman" pitchFamily="18" charset="0"/>
              </a:rPr>
              <a:t>the blade. The relationship between the blade thickness and </a:t>
            </a:r>
            <a:r>
              <a:rPr lang="en-US" sz="2400" dirty="0">
                <a:latin typeface="Times New Roman" pitchFamily="18" charset="0"/>
                <a:cs typeface="Times New Roman" pitchFamily="18" charset="0"/>
                <a:sym typeface="Symbol"/>
              </a:rPr>
              <a:t></a:t>
            </a:r>
            <a:r>
              <a:rPr lang="en-US" sz="2400" baseline="-25000" dirty="0">
                <a:latin typeface="Times New Roman" pitchFamily="18" charset="0"/>
                <a:cs typeface="Times New Roman" pitchFamily="18" charset="0"/>
              </a:rPr>
              <a:t>1 </a:t>
            </a:r>
            <a:r>
              <a:rPr lang="en-US" sz="2400" dirty="0">
                <a:latin typeface="Times New Roman" pitchFamily="18" charset="0"/>
                <a:cs typeface="Times New Roman" pitchFamily="18" charset="0"/>
              </a:rPr>
              <a:t>is given below.</a:t>
            </a:r>
            <a:endParaRPr lang="en-MY" sz="2400" dirty="0">
              <a:latin typeface="Times New Roman" pitchFamily="18" charset="0"/>
              <a:cs typeface="Times New Roman" pitchFamily="18" charset="0"/>
            </a:endParaRPr>
          </a:p>
          <a:p>
            <a:endParaRPr lang="en-MY" dirty="0"/>
          </a:p>
        </p:txBody>
      </p:sp>
      <p:sp>
        <p:nvSpPr>
          <p:cNvPr id="593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9393" name="Object 1"/>
          <p:cNvGraphicFramePr>
            <a:graphicFrameLocks noChangeAspect="1"/>
          </p:cNvGraphicFramePr>
          <p:nvPr/>
        </p:nvGraphicFramePr>
        <p:xfrm>
          <a:off x="2928926" y="2071678"/>
          <a:ext cx="4120144" cy="2214578"/>
        </p:xfrm>
        <a:graphic>
          <a:graphicData uri="http://schemas.openxmlformats.org/presentationml/2006/ole">
            <p:oleObj spid="_x0000_s59393" r:id="rId4" imgW="9039225" imgH="4857750" progId="">
              <p:embed/>
            </p:oleObj>
          </a:graphicData>
        </a:graphic>
      </p:graphicFrame>
      <p:sp>
        <p:nvSpPr>
          <p:cNvPr id="59395" name="Text Box 3"/>
          <p:cNvSpPr txBox="1">
            <a:spLocks noChangeArrowheads="1"/>
          </p:cNvSpPr>
          <p:nvPr/>
        </p:nvSpPr>
        <p:spPr bwMode="auto">
          <a:xfrm>
            <a:off x="857224" y="4572008"/>
            <a:ext cx="7072322" cy="342900"/>
          </a:xfrm>
          <a:prstGeom prst="rect">
            <a:avLst/>
          </a:prstGeom>
          <a:solidFill>
            <a:schemeClr val="accent1">
              <a:lumMod val="40000"/>
              <a:lumOff val="6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Figure 4.18 Relationship between the blade thickness t and width </a:t>
            </a:r>
            <a:r>
              <a:rPr kumimoji="0" lang="en-MY" b="1" i="0" u="none" strike="noStrike" cap="none" normalizeH="0" baseline="0" dirty="0" smtClean="0">
                <a:ln>
                  <a:noFill/>
                </a:ln>
                <a:solidFill>
                  <a:schemeClr val="tx1"/>
                </a:solidFill>
                <a:effectLst/>
                <a:latin typeface="Times New Roman" pitchFamily="18" charset="0"/>
                <a:cs typeface="Arial" pitchFamily="34" charset="0"/>
                <a:sym typeface="Symbol" pitchFamily="18" charset="2"/>
              </a:rPr>
              <a:t></a:t>
            </a:r>
            <a:r>
              <a:rPr kumimoji="0" lang="en-MY"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939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9396" name="Object 4"/>
          <p:cNvGraphicFramePr>
            <a:graphicFrameLocks noChangeAspect="1"/>
          </p:cNvGraphicFramePr>
          <p:nvPr/>
        </p:nvGraphicFramePr>
        <p:xfrm>
          <a:off x="3714744" y="5286387"/>
          <a:ext cx="1500198" cy="900119"/>
        </p:xfrm>
        <a:graphic>
          <a:graphicData uri="http://schemas.openxmlformats.org/presentationml/2006/ole">
            <p:oleObj spid="_x0000_s59396" name="Equation" r:id="rId5" imgW="710891" imgH="431613" progId="Equation.3">
              <p:embed/>
            </p:oleObj>
          </a:graphicData>
        </a:graphic>
      </p:graphicFrame>
      <p:sp>
        <p:nvSpPr>
          <p:cNvPr id="9" name="Right Arrow 8"/>
          <p:cNvSpPr/>
          <p:nvPr/>
        </p:nvSpPr>
        <p:spPr>
          <a:xfrm>
            <a:off x="2571736" y="5643578"/>
            <a:ext cx="92869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19B080-206F-46FE-AB51-67A72C336704}" type="slidenum">
              <a:rPr lang="en-MY" smtClean="0"/>
              <a:pPr/>
              <a:t>8</a:t>
            </a:fld>
            <a:endParaRPr lang="en-MY"/>
          </a:p>
        </p:txBody>
      </p:sp>
      <p:sp>
        <p:nvSpPr>
          <p:cNvPr id="3" name="Content Placeholder 2"/>
          <p:cNvSpPr>
            <a:spLocks noGrp="1"/>
          </p:cNvSpPr>
          <p:nvPr>
            <p:ph sz="quarter" idx="1"/>
          </p:nvPr>
        </p:nvSpPr>
        <p:spPr>
          <a:xfrm>
            <a:off x="571472" y="428604"/>
            <a:ext cx="8229600" cy="4525963"/>
          </a:xfrm>
        </p:spPr>
        <p:txBody>
          <a:bodyPr/>
          <a:lstStyle/>
          <a:p>
            <a:pPr>
              <a:buFont typeface="Wingdings" pitchFamily="2" charset="2"/>
              <a:buChar char="ü"/>
            </a:pPr>
            <a:r>
              <a:rPr lang="en-US" sz="2400" dirty="0">
                <a:latin typeface="Times New Roman" pitchFamily="18" charset="0"/>
                <a:cs typeface="Times New Roman" pitchFamily="18" charset="0"/>
              </a:rPr>
              <a:t>In similar manner for the discharge side</a:t>
            </a:r>
            <a:endParaRPr lang="en-MY" sz="2400" dirty="0">
              <a:latin typeface="Times New Roman" pitchFamily="18" charset="0"/>
              <a:cs typeface="Times New Roman" pitchFamily="18" charset="0"/>
            </a:endParaRPr>
          </a:p>
          <a:p>
            <a:endParaRPr lang="en-MY" dirty="0"/>
          </a:p>
        </p:txBody>
      </p:sp>
      <p:sp>
        <p:nvSpPr>
          <p:cNvPr id="798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79873" name="Object 1"/>
          <p:cNvGraphicFramePr>
            <a:graphicFrameLocks noChangeAspect="1"/>
          </p:cNvGraphicFramePr>
          <p:nvPr/>
        </p:nvGraphicFramePr>
        <p:xfrm>
          <a:off x="6072198" y="285728"/>
          <a:ext cx="2448169" cy="1214446"/>
        </p:xfrm>
        <a:graphic>
          <a:graphicData uri="http://schemas.openxmlformats.org/presentationml/2006/ole">
            <p:oleObj spid="_x0000_s79873" name="Equation" r:id="rId4" imgW="1206500" imgH="596900" progId="Equation.3">
              <p:embed/>
            </p:oleObj>
          </a:graphicData>
        </a:graphic>
      </p:graphicFrame>
      <p:sp>
        <p:nvSpPr>
          <p:cNvPr id="7" name="Rectangle 6"/>
          <p:cNvSpPr/>
          <p:nvPr/>
        </p:nvSpPr>
        <p:spPr>
          <a:xfrm>
            <a:off x="2143108" y="1571612"/>
            <a:ext cx="628698" cy="461665"/>
          </a:xfrm>
          <a:prstGeom prst="rect">
            <a:avLst/>
          </a:prstGeom>
        </p:spPr>
        <p:txBody>
          <a:bodyPr wrap="square">
            <a:spAutoFit/>
          </a:bodyPr>
          <a:lstStyle/>
          <a:p>
            <a:r>
              <a:rPr lang="en-US" sz="2400" dirty="0">
                <a:latin typeface="Times New Roman" pitchFamily="18" charset="0"/>
                <a:cs typeface="Times New Roman" pitchFamily="18" charset="0"/>
              </a:rPr>
              <a:t>and</a:t>
            </a:r>
            <a:endParaRPr lang="en-MY" sz="2400" dirty="0">
              <a:latin typeface="Times New Roman" pitchFamily="18" charset="0"/>
              <a:cs typeface="Times New Roman" pitchFamily="18" charset="0"/>
            </a:endParaRPr>
          </a:p>
        </p:txBody>
      </p:sp>
      <p:sp>
        <p:nvSpPr>
          <p:cNvPr id="798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79875" name="Object 3"/>
          <p:cNvGraphicFramePr>
            <a:graphicFrameLocks noChangeAspect="1"/>
          </p:cNvGraphicFramePr>
          <p:nvPr/>
        </p:nvGraphicFramePr>
        <p:xfrm>
          <a:off x="3071802" y="1214422"/>
          <a:ext cx="1833576" cy="1071570"/>
        </p:xfrm>
        <a:graphic>
          <a:graphicData uri="http://schemas.openxmlformats.org/presentationml/2006/ole">
            <p:oleObj spid="_x0000_s79875" name="Equation" r:id="rId5" imgW="736600" imgH="431800" progId="Equation.3">
              <p:embed/>
            </p:oleObj>
          </a:graphicData>
        </a:graphic>
      </p:graphicFrame>
      <p:sp>
        <p:nvSpPr>
          <p:cNvPr id="10" name="Rectangle 9"/>
          <p:cNvSpPr/>
          <p:nvPr/>
        </p:nvSpPr>
        <p:spPr>
          <a:xfrm>
            <a:off x="1428728" y="3071810"/>
            <a:ext cx="1523750" cy="461665"/>
          </a:xfrm>
          <a:prstGeom prst="rect">
            <a:avLst/>
          </a:prstGeom>
        </p:spPr>
        <p:txBody>
          <a:bodyPr wrap="none">
            <a:spAutoFit/>
          </a:bodyPr>
          <a:lstStyle/>
          <a:p>
            <a:r>
              <a:rPr lang="en-US" sz="2400" dirty="0">
                <a:latin typeface="Times New Roman" pitchFamily="18" charset="0"/>
                <a:cs typeface="Times New Roman" pitchFamily="18" charset="0"/>
              </a:rPr>
              <a:t>The factor </a:t>
            </a:r>
            <a:endParaRPr lang="en-MY" sz="2400" dirty="0">
              <a:latin typeface="Times New Roman" pitchFamily="18" charset="0"/>
              <a:cs typeface="Times New Roman" pitchFamily="18" charset="0"/>
            </a:endParaRPr>
          </a:p>
        </p:txBody>
      </p:sp>
      <p:sp>
        <p:nvSpPr>
          <p:cNvPr id="798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79877" name="Object 5"/>
          <p:cNvGraphicFramePr>
            <a:graphicFrameLocks noChangeAspect="1"/>
          </p:cNvGraphicFramePr>
          <p:nvPr/>
        </p:nvGraphicFramePr>
        <p:xfrm>
          <a:off x="3214678" y="2928934"/>
          <a:ext cx="857256" cy="921230"/>
        </p:xfrm>
        <a:graphic>
          <a:graphicData uri="http://schemas.openxmlformats.org/presentationml/2006/ole">
            <p:oleObj spid="_x0000_s79877" name="Equation" r:id="rId6" imgW="634725" imgH="685502" progId="Equation.3">
              <p:embed/>
            </p:oleObj>
          </a:graphicData>
        </a:graphic>
      </p:graphicFrame>
      <p:sp>
        <p:nvSpPr>
          <p:cNvPr id="13" name="Rectangle 12"/>
          <p:cNvSpPr/>
          <p:nvPr/>
        </p:nvSpPr>
        <p:spPr>
          <a:xfrm>
            <a:off x="4429124" y="3071810"/>
            <a:ext cx="4210833" cy="461665"/>
          </a:xfrm>
          <a:prstGeom prst="rect">
            <a:avLst/>
          </a:prstGeom>
        </p:spPr>
        <p:txBody>
          <a:bodyPr wrap="none">
            <a:spAutoFit/>
          </a:bodyPr>
          <a:lstStyle/>
          <a:p>
            <a:pPr algn="just"/>
            <a:r>
              <a:rPr lang="en-US" sz="2400" dirty="0">
                <a:latin typeface="Times New Roman" pitchFamily="18" charset="0"/>
                <a:cs typeface="Times New Roman" pitchFamily="18" charset="0"/>
              </a:rPr>
              <a:t>is called </a:t>
            </a:r>
            <a:r>
              <a:rPr lang="en-US" sz="2400" dirty="0">
                <a:solidFill>
                  <a:srgbClr val="0070C0"/>
                </a:solidFill>
                <a:latin typeface="Times New Roman" pitchFamily="18" charset="0"/>
                <a:cs typeface="Times New Roman" pitchFamily="18" charset="0"/>
              </a:rPr>
              <a:t>vane contraction factor </a:t>
            </a:r>
            <a:endParaRPr lang="en-MY" sz="2400" dirty="0">
              <a:solidFill>
                <a:srgbClr val="0070C0"/>
              </a:solidFill>
              <a:latin typeface="Times New Roman" pitchFamily="18" charset="0"/>
              <a:cs typeface="Times New Roman" pitchFamily="18" charset="0"/>
            </a:endParaRPr>
          </a:p>
        </p:txBody>
      </p:sp>
      <p:sp>
        <p:nvSpPr>
          <p:cNvPr id="798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79879" name="Object 7"/>
          <p:cNvGraphicFramePr>
            <a:graphicFrameLocks noChangeAspect="1"/>
          </p:cNvGraphicFramePr>
          <p:nvPr/>
        </p:nvGraphicFramePr>
        <p:xfrm>
          <a:off x="1857356" y="3929066"/>
          <a:ext cx="1019177" cy="966233"/>
        </p:xfrm>
        <a:graphic>
          <a:graphicData uri="http://schemas.openxmlformats.org/presentationml/2006/ole">
            <p:oleObj spid="_x0000_s79879" name="Equation" r:id="rId7" imgW="736600" imgH="698500" progId="Equation.3">
              <p:embed/>
            </p:oleObj>
          </a:graphicData>
        </a:graphic>
      </p:graphicFrame>
      <p:sp>
        <p:nvSpPr>
          <p:cNvPr id="16" name="Rectangle 15"/>
          <p:cNvSpPr/>
          <p:nvPr/>
        </p:nvSpPr>
        <p:spPr>
          <a:xfrm>
            <a:off x="3000364" y="3929066"/>
            <a:ext cx="5286412" cy="830997"/>
          </a:xfrm>
          <a:prstGeom prst="rect">
            <a:avLst/>
          </a:prstGeom>
        </p:spPr>
        <p:txBody>
          <a:bodyPr wrap="square">
            <a:spAutoFit/>
          </a:bodyPr>
          <a:lstStyle/>
          <a:p>
            <a:r>
              <a:rPr lang="en-US" dirty="0" smtClean="0"/>
              <a:t>=</a:t>
            </a:r>
            <a:r>
              <a:rPr lang="en-US" sz="2400" dirty="0" smtClean="0">
                <a:latin typeface="Times New Roman" pitchFamily="18" charset="0"/>
                <a:cs typeface="Times New Roman" pitchFamily="18" charset="0"/>
              </a:rPr>
              <a:t>1.1 </a:t>
            </a:r>
            <a:r>
              <a:rPr lang="en-US" sz="2400" dirty="0">
                <a:latin typeface="Times New Roman" pitchFamily="18" charset="0"/>
                <a:cs typeface="Times New Roman" pitchFamily="18" charset="0"/>
              </a:rPr>
              <a:t>to 1.2   </a:t>
            </a: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radial flow </a:t>
            </a:r>
            <a:r>
              <a:rPr lang="en-US" sz="2400" dirty="0" smtClean="0">
                <a:latin typeface="Times New Roman" pitchFamily="18" charset="0"/>
                <a:cs typeface="Times New Roman" pitchFamily="18" charset="0"/>
              </a:rPr>
              <a:t>impellers] </a:t>
            </a:r>
          </a:p>
          <a:p>
            <a:r>
              <a:rPr lang="en-US" sz="2400" dirty="0" smtClean="0">
                <a:latin typeface="Times New Roman" pitchFamily="18" charset="0"/>
                <a:cs typeface="Times New Roman" pitchFamily="18" charset="0"/>
              </a:rPr>
              <a:t>  1.04  to 1.06  [axial </a:t>
            </a:r>
            <a:r>
              <a:rPr lang="en-US" sz="2400" dirty="0">
                <a:latin typeface="Times New Roman" pitchFamily="18" charset="0"/>
                <a:cs typeface="Times New Roman" pitchFamily="18" charset="0"/>
              </a:rPr>
              <a:t>flow </a:t>
            </a:r>
            <a:r>
              <a:rPr lang="en-US" sz="2400" dirty="0" smtClean="0">
                <a:latin typeface="Times New Roman" pitchFamily="18" charset="0"/>
                <a:cs typeface="Times New Roman" pitchFamily="18" charset="0"/>
              </a:rPr>
              <a:t>impellers]</a:t>
            </a:r>
            <a:endParaRPr lang="en-MY" sz="2400" dirty="0">
              <a:latin typeface="Times New Roman" pitchFamily="18" charset="0"/>
              <a:cs typeface="Times New Roman" pitchFamily="18" charset="0"/>
            </a:endParaRPr>
          </a:p>
        </p:txBody>
      </p:sp>
      <p:graphicFrame>
        <p:nvGraphicFramePr>
          <p:cNvPr id="2" name="Object 8"/>
          <p:cNvGraphicFramePr>
            <a:graphicFrameLocks noChangeAspect="1"/>
          </p:cNvGraphicFramePr>
          <p:nvPr/>
        </p:nvGraphicFramePr>
        <p:xfrm>
          <a:off x="1928794" y="5214950"/>
          <a:ext cx="1071570" cy="943348"/>
        </p:xfrm>
        <a:graphic>
          <a:graphicData uri="http://schemas.openxmlformats.org/presentationml/2006/ole">
            <p:oleObj spid="_x0000_s79880" name="Equation" r:id="rId8" imgW="787400" imgH="698500" progId="Equation.3">
              <p:embed/>
            </p:oleObj>
          </a:graphicData>
        </a:graphic>
      </p:graphicFrame>
      <p:sp>
        <p:nvSpPr>
          <p:cNvPr id="17" name="Rectangle 16"/>
          <p:cNvSpPr/>
          <p:nvPr/>
        </p:nvSpPr>
        <p:spPr>
          <a:xfrm>
            <a:off x="3071802" y="5286388"/>
            <a:ext cx="5715040" cy="830997"/>
          </a:xfrm>
          <a:prstGeom prst="rect">
            <a:avLst/>
          </a:prstGeom>
        </p:spPr>
        <p:txBody>
          <a:bodyPr wrap="square">
            <a:spAutoFit/>
          </a:bodyPr>
          <a:lstStyle/>
          <a:p>
            <a:r>
              <a:rPr lang="en-US" sz="2400" dirty="0" smtClean="0">
                <a:latin typeface="Times New Roman" pitchFamily="18" charset="0"/>
                <a:cs typeface="Times New Roman" pitchFamily="18" charset="0"/>
              </a:rPr>
              <a:t>=1.01 </a:t>
            </a:r>
            <a:r>
              <a:rPr lang="en-US" sz="2400" dirty="0">
                <a:latin typeface="Times New Roman" pitchFamily="18" charset="0"/>
                <a:cs typeface="Times New Roman" pitchFamily="18" charset="0"/>
              </a:rPr>
              <a:t>to 1.03 </a:t>
            </a: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both axial and radial flow </a:t>
            </a:r>
            <a:r>
              <a:rPr lang="en-US" sz="2400" dirty="0" smtClean="0">
                <a:latin typeface="Times New Roman" pitchFamily="18" charset="0"/>
                <a:cs typeface="Times New Roman" pitchFamily="18" charset="0"/>
              </a:rPr>
              <a:t>impellers]</a:t>
            </a:r>
            <a:endParaRPr lang="en-MY" sz="2400" dirty="0">
              <a:latin typeface="Times New Roman" pitchFamily="18" charset="0"/>
              <a:cs typeface="Times New Roman" pitchFamily="18" charset="0"/>
            </a:endParaRPr>
          </a:p>
        </p:txBody>
      </p:sp>
      <p:sp>
        <p:nvSpPr>
          <p:cNvPr id="18" name="Right Arrow 17"/>
          <p:cNvSpPr/>
          <p:nvPr/>
        </p:nvSpPr>
        <p:spPr>
          <a:xfrm>
            <a:off x="642910" y="4143380"/>
            <a:ext cx="92869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9" name="Right Arrow 18"/>
          <p:cNvSpPr/>
          <p:nvPr/>
        </p:nvSpPr>
        <p:spPr>
          <a:xfrm>
            <a:off x="571472" y="5357826"/>
            <a:ext cx="92869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0" name="Rectangle 19"/>
          <p:cNvSpPr/>
          <p:nvPr/>
        </p:nvSpPr>
        <p:spPr>
          <a:xfrm>
            <a:off x="1500166" y="6215082"/>
            <a:ext cx="3509294" cy="461665"/>
          </a:xfrm>
          <a:prstGeom prst="rect">
            <a:avLst/>
          </a:prstGeom>
          <a:solidFill>
            <a:schemeClr val="accent1">
              <a:lumMod val="40000"/>
              <a:lumOff val="60000"/>
            </a:schemeClr>
          </a:solidFill>
        </p:spPr>
        <p:txBody>
          <a:bodyPr wrap="none">
            <a:spAutoFit/>
          </a:bodyPr>
          <a:lstStyle/>
          <a:p>
            <a:pPr>
              <a:buFont typeface="Wingdings" pitchFamily="2" charset="2"/>
              <a:buChar char="ü"/>
            </a:pPr>
            <a:r>
              <a:rPr lang="en-US" sz="2400" dirty="0" smtClean="0">
                <a:latin typeface="Times New Roman" pitchFamily="18" charset="0"/>
                <a:cs typeface="Times New Roman" pitchFamily="18" charset="0"/>
              </a:rPr>
              <a:t> For axial flow C</a:t>
            </a:r>
            <a:r>
              <a:rPr lang="en-US" sz="2400" baseline="-25000" dirty="0" smtClean="0">
                <a:latin typeface="Times New Roman" pitchFamily="18" charset="0"/>
                <a:cs typeface="Times New Roman" pitchFamily="18" charset="0"/>
              </a:rPr>
              <a:t>om</a:t>
            </a:r>
            <a:r>
              <a:rPr lang="en-US" sz="2400" dirty="0" smtClean="0">
                <a:latin typeface="Times New Roman" pitchFamily="18" charset="0"/>
                <a:cs typeface="Times New Roman" pitchFamily="18" charset="0"/>
              </a:rPr>
              <a:t>=C</a:t>
            </a:r>
            <a:r>
              <a:rPr lang="en-US" sz="2400" baseline="-25000" dirty="0" smtClean="0">
                <a:latin typeface="Times New Roman" pitchFamily="18" charset="0"/>
                <a:cs typeface="Times New Roman" pitchFamily="18" charset="0"/>
              </a:rPr>
              <a:t>3m</a:t>
            </a:r>
            <a:r>
              <a:rPr lang="en-US" sz="2400" dirty="0" smtClean="0">
                <a:latin typeface="Times New Roman" pitchFamily="18" charset="0"/>
                <a:cs typeface="Times New Roman" pitchFamily="18" charset="0"/>
              </a:rPr>
              <a:t> </a:t>
            </a:r>
            <a:endParaRPr lang="en-MY"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0771" name="Object 1"/>
          <p:cNvGraphicFramePr>
            <a:graphicFrameLocks noChangeAspect="1"/>
          </p:cNvGraphicFramePr>
          <p:nvPr/>
        </p:nvGraphicFramePr>
        <p:xfrm>
          <a:off x="3500429" y="3643314"/>
          <a:ext cx="3757835" cy="2000264"/>
        </p:xfrm>
        <a:graphic>
          <a:graphicData uri="http://schemas.openxmlformats.org/presentationml/2006/ole">
            <p:oleObj spid="_x0000_s160771" r:id="rId3" imgW="8924925" imgH="4762500" progId="">
              <p:embed/>
            </p:oleObj>
          </a:graphicData>
        </a:graphic>
      </p:graphicFrame>
      <p:sp>
        <p:nvSpPr>
          <p:cNvPr id="4" name="Slide Number Placeholder 3"/>
          <p:cNvSpPr>
            <a:spLocks noGrp="1"/>
          </p:cNvSpPr>
          <p:nvPr>
            <p:ph type="sldNum" sz="quarter" idx="12"/>
          </p:nvPr>
        </p:nvSpPr>
        <p:spPr/>
        <p:txBody>
          <a:bodyPr/>
          <a:lstStyle/>
          <a:p>
            <a:fld id="{DE19B080-206F-46FE-AB51-67A72C336704}" type="slidenum">
              <a:rPr lang="en-MY" smtClean="0"/>
              <a:pPr/>
              <a:t>9</a:t>
            </a:fld>
            <a:endParaRPr lang="en-MY"/>
          </a:p>
        </p:txBody>
      </p:sp>
      <p:cxnSp>
        <p:nvCxnSpPr>
          <p:cNvPr id="6" name="Straight Arrow Connector 5"/>
          <p:cNvCxnSpPr/>
          <p:nvPr/>
        </p:nvCxnSpPr>
        <p:spPr>
          <a:xfrm>
            <a:off x="1785918" y="2071678"/>
            <a:ext cx="214314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857224" y="1142984"/>
            <a:ext cx="18573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1142976" y="1428736"/>
            <a:ext cx="128588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1785918" y="857232"/>
            <a:ext cx="2071702" cy="12144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1785918" y="285728"/>
            <a:ext cx="2071702" cy="1785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71538" y="2143116"/>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071538" y="285728"/>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428728" y="857232"/>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285720" y="1214422"/>
            <a:ext cx="185738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928662" y="1500174"/>
            <a:ext cx="1285884"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642910" y="642918"/>
            <a:ext cx="535724" cy="369332"/>
          </a:xfrm>
          <a:prstGeom prst="rect">
            <a:avLst/>
          </a:prstGeom>
        </p:spPr>
        <p:txBody>
          <a:bodyPr wrap="none">
            <a:spAutoFit/>
          </a:bodyPr>
          <a:lstStyle/>
          <a:p>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1m</a:t>
            </a:r>
            <a:endParaRPr lang="en-MY" dirty="0"/>
          </a:p>
        </p:txBody>
      </p:sp>
      <p:sp>
        <p:nvSpPr>
          <p:cNvPr id="25" name="Rectangle 24"/>
          <p:cNvSpPr/>
          <p:nvPr/>
        </p:nvSpPr>
        <p:spPr>
          <a:xfrm>
            <a:off x="1071538" y="1428736"/>
            <a:ext cx="535724" cy="369332"/>
          </a:xfrm>
          <a:prstGeom prst="rect">
            <a:avLst/>
          </a:prstGeom>
        </p:spPr>
        <p:txBody>
          <a:bodyPr wrap="none">
            <a:spAutoFit/>
          </a:bodyPr>
          <a:lstStyle/>
          <a:p>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0m</a:t>
            </a:r>
            <a:endParaRPr lang="en-MY" dirty="0"/>
          </a:p>
        </p:txBody>
      </p:sp>
      <p:sp>
        <p:nvSpPr>
          <p:cNvPr id="26" name="Rectangle 25"/>
          <p:cNvSpPr/>
          <p:nvPr/>
        </p:nvSpPr>
        <p:spPr>
          <a:xfrm>
            <a:off x="1643042" y="2571744"/>
            <a:ext cx="2768707" cy="369332"/>
          </a:xfrm>
          <a:prstGeom prst="rect">
            <a:avLst/>
          </a:prstGeom>
        </p:spPr>
        <p:txBody>
          <a:bodyPr wrap="none">
            <a:spAutoFit/>
          </a:bodyPr>
          <a:lstStyle/>
          <a:p>
            <a:r>
              <a:rPr lang="en-US" dirty="0" smtClean="0">
                <a:latin typeface="Times New Roman" pitchFamily="18" charset="0"/>
                <a:cs typeface="Times New Roman" pitchFamily="18" charset="0"/>
              </a:rPr>
              <a:t>Fig1. Inlet Of vane Channel</a:t>
            </a:r>
            <a:endParaRPr lang="en-MY" dirty="0"/>
          </a:p>
        </p:txBody>
      </p:sp>
      <p:sp>
        <p:nvSpPr>
          <p:cNvPr id="27" name="Rectangle 26"/>
          <p:cNvSpPr/>
          <p:nvPr/>
        </p:nvSpPr>
        <p:spPr>
          <a:xfrm>
            <a:off x="2786050" y="714356"/>
            <a:ext cx="428322" cy="369332"/>
          </a:xfrm>
          <a:prstGeom prst="rect">
            <a:avLst/>
          </a:prstGeom>
        </p:spPr>
        <p:txBody>
          <a:bodyPr wrap="none">
            <a:spAutoFit/>
          </a:bodyPr>
          <a:lstStyle/>
          <a:p>
            <a:r>
              <a:rPr lang="en-US" dirty="0" smtClean="0">
                <a:latin typeface="Times New Roman" pitchFamily="18" charset="0"/>
                <a:cs typeface="Times New Roman" pitchFamily="18" charset="0"/>
              </a:rPr>
              <a:t>w</a:t>
            </a:r>
            <a:r>
              <a:rPr lang="en-US" baseline="-25000" dirty="0" smtClean="0">
                <a:latin typeface="Times New Roman" pitchFamily="18" charset="0"/>
                <a:cs typeface="Times New Roman" pitchFamily="18" charset="0"/>
              </a:rPr>
              <a:t>1</a:t>
            </a:r>
            <a:endParaRPr lang="en-MY" dirty="0"/>
          </a:p>
        </p:txBody>
      </p:sp>
      <p:sp>
        <p:nvSpPr>
          <p:cNvPr id="29" name="Rectangle 28"/>
          <p:cNvSpPr/>
          <p:nvPr/>
        </p:nvSpPr>
        <p:spPr>
          <a:xfrm>
            <a:off x="3286116" y="5715016"/>
            <a:ext cx="2852063" cy="369332"/>
          </a:xfrm>
          <a:prstGeom prst="rect">
            <a:avLst/>
          </a:prstGeom>
        </p:spPr>
        <p:txBody>
          <a:bodyPr wrap="none">
            <a:spAutoFit/>
          </a:bodyPr>
          <a:lstStyle/>
          <a:p>
            <a:r>
              <a:rPr lang="en-US" dirty="0" smtClean="0">
                <a:latin typeface="Times New Roman" pitchFamily="18" charset="0"/>
                <a:cs typeface="Times New Roman" pitchFamily="18" charset="0"/>
              </a:rPr>
              <a:t>Fig 2. Exit Of vane Channel</a:t>
            </a:r>
            <a:endParaRPr lang="en-MY" dirty="0"/>
          </a:p>
        </p:txBody>
      </p:sp>
      <p:sp>
        <p:nvSpPr>
          <p:cNvPr id="34" name="Rectangle 33"/>
          <p:cNvSpPr/>
          <p:nvPr/>
        </p:nvSpPr>
        <p:spPr>
          <a:xfrm>
            <a:off x="5357818" y="4572008"/>
            <a:ext cx="428322" cy="369332"/>
          </a:xfrm>
          <a:prstGeom prst="rect">
            <a:avLst/>
          </a:prstGeom>
        </p:spPr>
        <p:txBody>
          <a:bodyPr wrap="none">
            <a:spAutoFit/>
          </a:bodyPr>
          <a:lstStyle/>
          <a:p>
            <a:r>
              <a:rPr lang="en-US" dirty="0" smtClean="0">
                <a:solidFill>
                  <a:srgbClr val="FF0000"/>
                </a:solidFill>
                <a:latin typeface="Times New Roman" pitchFamily="18" charset="0"/>
                <a:cs typeface="Times New Roman" pitchFamily="18" charset="0"/>
              </a:rPr>
              <a:t>w</a:t>
            </a:r>
            <a:r>
              <a:rPr lang="en-US" baseline="-25000" dirty="0" smtClean="0">
                <a:solidFill>
                  <a:srgbClr val="FF0000"/>
                </a:solidFill>
                <a:latin typeface="Times New Roman" pitchFamily="18" charset="0"/>
                <a:cs typeface="Times New Roman" pitchFamily="18" charset="0"/>
              </a:rPr>
              <a:t>3</a:t>
            </a:r>
            <a:endParaRPr lang="en-MY" dirty="0">
              <a:solidFill>
                <a:srgbClr val="FF0000"/>
              </a:solidFill>
            </a:endParaRPr>
          </a:p>
        </p:txBody>
      </p:sp>
      <p:sp>
        <p:nvSpPr>
          <p:cNvPr id="35" name="Rectangle 34"/>
          <p:cNvSpPr/>
          <p:nvPr/>
        </p:nvSpPr>
        <p:spPr>
          <a:xfrm>
            <a:off x="4572000" y="4572008"/>
            <a:ext cx="500066" cy="369332"/>
          </a:xfrm>
          <a:prstGeom prst="rect">
            <a:avLst/>
          </a:prstGeom>
        </p:spPr>
        <p:txBody>
          <a:bodyPr wrap="square">
            <a:spAutoFit/>
          </a:bodyPr>
          <a:lstStyle/>
          <a:p>
            <a:r>
              <a:rPr lang="en-US" dirty="0" smtClean="0">
                <a:solidFill>
                  <a:srgbClr val="FF0000"/>
                </a:solidFill>
                <a:latin typeface="Times New Roman" pitchFamily="18" charset="0"/>
                <a:cs typeface="Times New Roman" pitchFamily="18" charset="0"/>
              </a:rPr>
              <a:t>c</a:t>
            </a:r>
            <a:r>
              <a:rPr lang="en-US" baseline="-25000" dirty="0" smtClean="0">
                <a:solidFill>
                  <a:srgbClr val="FF0000"/>
                </a:solidFill>
                <a:latin typeface="Times New Roman" pitchFamily="18" charset="0"/>
                <a:cs typeface="Times New Roman" pitchFamily="18" charset="0"/>
              </a:rPr>
              <a:t>3m</a:t>
            </a:r>
            <a:endParaRPr lang="en-MY" dirty="0">
              <a:solidFill>
                <a:srgbClr val="FF0000"/>
              </a:solidFill>
            </a:endParaRPr>
          </a:p>
        </p:txBody>
      </p:sp>
      <p:cxnSp>
        <p:nvCxnSpPr>
          <p:cNvPr id="38" name="Straight Arrow Connector 37"/>
          <p:cNvCxnSpPr/>
          <p:nvPr/>
        </p:nvCxnSpPr>
        <p:spPr>
          <a:xfrm rot="10800000">
            <a:off x="4416245" y="4227697"/>
            <a:ext cx="2786082"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flipH="1" flipV="1">
            <a:off x="3584747" y="4214818"/>
            <a:ext cx="78581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flipH="1" flipV="1">
            <a:off x="4179091" y="4679165"/>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928926" y="2143116"/>
            <a:ext cx="500066" cy="369332"/>
          </a:xfrm>
          <a:prstGeom prst="rect">
            <a:avLst/>
          </a:prstGeom>
        </p:spPr>
        <p:txBody>
          <a:bodyPr wrap="square">
            <a:spAutoFit/>
          </a:bodyPr>
          <a:lstStyle/>
          <a:p>
            <a:r>
              <a:rPr lang="en-US" dirty="0" smtClean="0">
                <a:latin typeface="Times New Roman" pitchFamily="18" charset="0"/>
                <a:cs typeface="Times New Roman" pitchFamily="18" charset="0"/>
              </a:rPr>
              <a:t>u</a:t>
            </a:r>
            <a:r>
              <a:rPr lang="en-US" baseline="-25000" dirty="0" smtClean="0">
                <a:latin typeface="Times New Roman" pitchFamily="18" charset="0"/>
                <a:cs typeface="Times New Roman" pitchFamily="18" charset="0"/>
              </a:rPr>
              <a:t>1</a:t>
            </a:r>
            <a:endParaRPr lang="en-MY" dirty="0"/>
          </a:p>
        </p:txBody>
      </p:sp>
      <p:sp>
        <p:nvSpPr>
          <p:cNvPr id="41" name="Rectangle 40"/>
          <p:cNvSpPr/>
          <p:nvPr/>
        </p:nvSpPr>
        <p:spPr>
          <a:xfrm>
            <a:off x="2214546" y="1285860"/>
            <a:ext cx="428322" cy="369332"/>
          </a:xfrm>
          <a:prstGeom prst="rect">
            <a:avLst/>
          </a:prstGeom>
        </p:spPr>
        <p:txBody>
          <a:bodyPr wrap="none">
            <a:spAutoFit/>
          </a:bodyPr>
          <a:lstStyle/>
          <a:p>
            <a:r>
              <a:rPr lang="en-US" dirty="0" smtClean="0">
                <a:latin typeface="Times New Roman" pitchFamily="18" charset="0"/>
                <a:cs typeface="Times New Roman" pitchFamily="18" charset="0"/>
              </a:rPr>
              <a:t>w</a:t>
            </a:r>
            <a:r>
              <a:rPr lang="en-US" baseline="-25000" dirty="0" smtClean="0">
                <a:latin typeface="Times New Roman" pitchFamily="18" charset="0"/>
                <a:cs typeface="Times New Roman" pitchFamily="18" charset="0"/>
              </a:rPr>
              <a:t>0</a:t>
            </a:r>
            <a:endParaRPr lang="en-MY"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1799</TotalTime>
  <Words>2281</Words>
  <Application>Microsoft Office PowerPoint</Application>
  <PresentationFormat>On-screen Show (4:3)</PresentationFormat>
  <Paragraphs>302</Paragraphs>
  <Slides>43</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Equity</vt:lpstr>
      <vt:lpstr>Equation</vt:lpstr>
      <vt:lpstr>Chapter Four </vt:lpstr>
      <vt:lpstr>Slide 2</vt:lpstr>
      <vt:lpstr>4.5 Deviation Of Actual Flow From Vane Congruent Flow </vt:lpstr>
      <vt:lpstr>Slide 4</vt:lpstr>
      <vt:lpstr>4.5.1 Influence of Definite Thickness of Blades </vt:lpstr>
      <vt:lpstr>Slide 6</vt:lpstr>
      <vt:lpstr>Slide 7</vt:lpstr>
      <vt:lpstr>Slide 8</vt:lpstr>
      <vt:lpstr>Slide 9</vt:lpstr>
      <vt:lpstr>4.5.2 Influence of Definite Number of Blades </vt:lpstr>
      <vt:lpstr>Slide 11</vt:lpstr>
      <vt:lpstr>Slide 12</vt:lpstr>
      <vt:lpstr>Slide 13</vt:lpstr>
      <vt:lpstr>Slide 14</vt:lpstr>
      <vt:lpstr>Slide 15</vt:lpstr>
      <vt:lpstr>4.5.3 Effect of Viscosity</vt:lpstr>
      <vt:lpstr>Slide 17</vt:lpstr>
      <vt:lpstr>Slide 18</vt:lpstr>
      <vt:lpstr>Slip Power</vt:lpstr>
      <vt:lpstr>Slide 20</vt:lpstr>
      <vt:lpstr>Slide 21</vt:lpstr>
      <vt:lpstr>Slide 22</vt:lpstr>
      <vt:lpstr>Slide 23</vt:lpstr>
      <vt:lpstr>Slide 24</vt:lpstr>
      <vt:lpstr>Slide 25</vt:lpstr>
      <vt:lpstr>Slide 26</vt:lpstr>
      <vt:lpstr>Slide 27</vt:lpstr>
      <vt:lpstr>Example</vt:lpstr>
      <vt:lpstr>4.6 Head Losses And Efficiency In Centrifugal Machines </vt:lpstr>
      <vt:lpstr>Slide 30</vt:lpstr>
      <vt:lpstr>Slide 31</vt:lpstr>
      <vt:lpstr>Slide 32</vt:lpstr>
      <vt:lpstr>I. Internal Losses </vt:lpstr>
      <vt:lpstr>Slide 34</vt:lpstr>
      <vt:lpstr>Slide 35</vt:lpstr>
      <vt:lpstr>Slide 36</vt:lpstr>
      <vt:lpstr>Slide 37</vt:lpstr>
      <vt:lpstr>iii. External Losses </vt:lpstr>
      <vt:lpstr>Slide 39</vt:lpstr>
      <vt:lpstr>4.6.2 Efficiency </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ingmesfin</dc:creator>
  <cp:lastModifiedBy>USER</cp:lastModifiedBy>
  <cp:revision>154</cp:revision>
  <dcterms:created xsi:type="dcterms:W3CDTF">2010-04-08T19:15:40Z</dcterms:created>
  <dcterms:modified xsi:type="dcterms:W3CDTF">2014-04-16T11:37:09Z</dcterms:modified>
</cp:coreProperties>
</file>