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sldIdLst>
    <p:sldId id="256" r:id="rId2"/>
    <p:sldId id="337" r:id="rId3"/>
    <p:sldId id="322" r:id="rId4"/>
    <p:sldId id="339" r:id="rId5"/>
    <p:sldId id="257" r:id="rId6"/>
    <p:sldId id="340" r:id="rId7"/>
    <p:sldId id="258" r:id="rId8"/>
    <p:sldId id="323" r:id="rId9"/>
    <p:sldId id="259" r:id="rId10"/>
    <p:sldId id="260" r:id="rId11"/>
    <p:sldId id="261" r:id="rId12"/>
    <p:sldId id="262" r:id="rId13"/>
    <p:sldId id="342" r:id="rId14"/>
    <p:sldId id="344" r:id="rId15"/>
    <p:sldId id="345" r:id="rId16"/>
    <p:sldId id="264" r:id="rId17"/>
    <p:sldId id="343" r:id="rId18"/>
    <p:sldId id="265" r:id="rId19"/>
    <p:sldId id="324" r:id="rId20"/>
    <p:sldId id="325" r:id="rId21"/>
    <p:sldId id="349" r:id="rId22"/>
    <p:sldId id="346" r:id="rId23"/>
    <p:sldId id="268" r:id="rId24"/>
    <p:sldId id="269" r:id="rId25"/>
    <p:sldId id="267" r:id="rId26"/>
    <p:sldId id="326" r:id="rId27"/>
    <p:sldId id="270" r:id="rId28"/>
    <p:sldId id="347" r:id="rId29"/>
    <p:sldId id="277" r:id="rId30"/>
    <p:sldId id="286" r:id="rId31"/>
    <p:sldId id="287" r:id="rId32"/>
    <p:sldId id="288" r:id="rId33"/>
    <p:sldId id="331" r:id="rId34"/>
    <p:sldId id="289" r:id="rId35"/>
    <p:sldId id="290" r:id="rId36"/>
    <p:sldId id="333" r:id="rId37"/>
    <p:sldId id="348" r:id="rId38"/>
    <p:sldId id="332" r:id="rId39"/>
    <p:sldId id="293" r:id="rId40"/>
    <p:sldId id="292" r:id="rId41"/>
    <p:sldId id="295" r:id="rId42"/>
    <p:sldId id="297" r:id="rId43"/>
    <p:sldId id="298" r:id="rId44"/>
    <p:sldId id="307" r:id="rId45"/>
    <p:sldId id="308" r:id="rId46"/>
    <p:sldId id="303" r:id="rId47"/>
    <p:sldId id="305" r:id="rId48"/>
    <p:sldId id="299" r:id="rId49"/>
    <p:sldId id="300" r:id="rId50"/>
    <p:sldId id="302" r:id="rId51"/>
    <p:sldId id="296" r:id="rId52"/>
    <p:sldId id="327" r:id="rId53"/>
    <p:sldId id="328" r:id="rId54"/>
    <p:sldId id="329" r:id="rId55"/>
    <p:sldId id="330" r:id="rId56"/>
    <p:sldId id="278" r:id="rId57"/>
    <p:sldId id="279" r:id="rId58"/>
    <p:sldId id="280" r:id="rId59"/>
    <p:sldId id="281" r:id="rId60"/>
    <p:sldId id="341" r:id="rId61"/>
    <p:sldId id="282" r:id="rId62"/>
    <p:sldId id="283" r:id="rId63"/>
    <p:sldId id="284" r:id="rId64"/>
    <p:sldId id="350" r:id="rId65"/>
    <p:sldId id="351" r:id="rId66"/>
    <p:sldId id="352" r:id="rId67"/>
    <p:sldId id="353" r:id="rId68"/>
    <p:sldId id="354" r:id="rId69"/>
    <p:sldId id="355" r:id="rId70"/>
    <p:sldId id="356" r:id="rId71"/>
    <p:sldId id="357" r:id="rId72"/>
    <p:sldId id="358" r:id="rId73"/>
    <p:sldId id="359" r:id="rId74"/>
    <p:sldId id="360" r:id="rId75"/>
    <p:sldId id="361" r:id="rId76"/>
    <p:sldId id="362" r:id="rId77"/>
    <p:sldId id="363" r:id="rId78"/>
    <p:sldId id="364" r:id="rId79"/>
    <p:sldId id="365" r:id="rId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5" Type="http://schemas.openxmlformats.org/officeDocument/2006/relationships/image" Target="../media/image34.wmf"/><Relationship Id="rId4" Type="http://schemas.openxmlformats.org/officeDocument/2006/relationships/image" Target="../media/image33.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5" Type="http://schemas.openxmlformats.org/officeDocument/2006/relationships/image" Target="../media/image54.wmf"/><Relationship Id="rId4" Type="http://schemas.openxmlformats.org/officeDocument/2006/relationships/image" Target="../media/image5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5" Type="http://schemas.openxmlformats.org/officeDocument/2006/relationships/image" Target="../media/image64.wmf"/><Relationship Id="rId4" Type="http://schemas.openxmlformats.org/officeDocument/2006/relationships/image" Target="../media/image63.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4" Type="http://schemas.openxmlformats.org/officeDocument/2006/relationships/image" Target="../media/image68.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image" Target="../media/image72.wmf"/><Relationship Id="rId7" Type="http://schemas.openxmlformats.org/officeDocument/2006/relationships/image" Target="../media/image76.wmf"/><Relationship Id="rId2" Type="http://schemas.openxmlformats.org/officeDocument/2006/relationships/image" Target="../media/image71.wmf"/><Relationship Id="rId1" Type="http://schemas.openxmlformats.org/officeDocument/2006/relationships/image" Target="../media/image70.wmf"/><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78.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83.wmf"/><Relationship Id="rId1" Type="http://schemas.openxmlformats.org/officeDocument/2006/relationships/image" Target="../media/image82.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85.wmf"/><Relationship Id="rId1" Type="http://schemas.openxmlformats.org/officeDocument/2006/relationships/image" Target="../media/image84.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86.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88.wmf"/><Relationship Id="rId1" Type="http://schemas.openxmlformats.org/officeDocument/2006/relationships/image" Target="../media/image87.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6.vml.rels><?xml version="1.0" encoding="UTF-8" standalone="yes"?>
<Relationships xmlns="http://schemas.openxmlformats.org/package/2006/relationships"><Relationship Id="rId2" Type="http://schemas.openxmlformats.org/officeDocument/2006/relationships/image" Target="../media/image94.wmf"/><Relationship Id="rId1" Type="http://schemas.openxmlformats.org/officeDocument/2006/relationships/image" Target="../media/image93.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95.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96.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9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100.wmf"/><Relationship Id="rId2" Type="http://schemas.openxmlformats.org/officeDocument/2006/relationships/image" Target="../media/image99.wmf"/><Relationship Id="rId1" Type="http://schemas.openxmlformats.org/officeDocument/2006/relationships/image" Target="../media/image98.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 Id="rId6" Type="http://schemas.openxmlformats.org/officeDocument/2006/relationships/image" Target="../media/image106.wmf"/><Relationship Id="rId5" Type="http://schemas.openxmlformats.org/officeDocument/2006/relationships/image" Target="../media/image105.wmf"/><Relationship Id="rId4" Type="http://schemas.openxmlformats.org/officeDocument/2006/relationships/image" Target="../media/image10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1949E2-9832-4E95-A271-533FF19DAA8C}" type="datetimeFigureOut">
              <a:rPr lang="en-US" smtClean="0"/>
              <a:pPr/>
              <a:t>1/15/2014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462A4D-4B44-487A-9E7A-A13D166C25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a:lstStyle/>
          <a:p>
            <a:pPr eaLnBrk="1" hangingPunct="1">
              <a:spcBef>
                <a:spcPct val="0"/>
              </a:spcBef>
            </a:pPr>
            <a:endParaRPr lang="en-MY" smtClean="0"/>
          </a:p>
        </p:txBody>
      </p:sp>
      <p:sp>
        <p:nvSpPr>
          <p:cNvPr id="49156" name="Slide Number Placeholder 3"/>
          <p:cNvSpPr>
            <a:spLocks noGrp="1"/>
          </p:cNvSpPr>
          <p:nvPr>
            <p:ph type="sldNum" sz="quarter" idx="5"/>
          </p:nvPr>
        </p:nvSpPr>
        <p:spPr bwMode="auto">
          <a:noFill/>
          <a:ln>
            <a:miter lim="800000"/>
            <a:headEnd/>
            <a:tailEnd/>
          </a:ln>
        </p:spPr>
        <p:txBody>
          <a:bodyPr/>
          <a:lstStyle/>
          <a:p>
            <a:fld id="{7BE6EF9F-6DF4-442A-A112-D98138E341B7}" type="slidenum">
              <a:rPr lang="en-MY" smtClean="0"/>
              <a:pPr/>
              <a:t>4</a:t>
            </a:fld>
            <a:endParaRPr lang="en-MY"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EBA28B-B07C-4E83-8FFC-E8EA5DAAC05C}" type="datetime1">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2DF878-8C6B-4CE8-9EC7-7142AE387546}" type="datetime1">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9E144-34BB-46E9-9D98-8987703C70FE}" type="datetime1">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A305EA-58AC-4778-98C9-E927F3EAA483}" type="datetime1">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0D0C4-AB82-4BB8-BE61-A5EF38D3CAEC}" type="datetime1">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108781-63D3-4CB2-A072-92765B5AFB78}" type="datetime1">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62CB70-0B7D-406E-B5B3-5EBB5EF885E1}" type="datetime1">
              <a:rPr lang="en-US" smtClean="0"/>
              <a:pPr/>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A182A8-AFA5-49E7-9011-755420EBFB31}" type="datetime1">
              <a:rPr lang="en-US" smtClean="0"/>
              <a:pPr/>
              <a:t>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0A7C68-F870-453E-B909-E19EE56B1A64}" type="datetime1">
              <a:rPr lang="en-US" smtClean="0"/>
              <a:pPr/>
              <a:t>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DB37D1-A9E5-49EE-8CAC-D5A4641A75BC}" type="datetime1">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313E5-47F1-47AE-B881-9F3BCA185A84}" type="datetime1">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F2B99A-C8F6-4C0F-994A-EE849E7D1B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34AD3-D81F-4788-BCA6-EEBA266BFB6F}" type="datetime1">
              <a:rPr lang="en-US" smtClean="0"/>
              <a:pPr/>
              <a:t>1/15/2014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2B99A-C8F6-4C0F-994A-EE849E7D1B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23.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7.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33.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oleObject" Target="../embeddings/oleObject34.bin"/><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7.bin"/><Relationship Id="rId5" Type="http://schemas.openxmlformats.org/officeDocument/2006/relationships/oleObject" Target="../embeddings/oleObject36.bin"/><Relationship Id="rId10" Type="http://schemas.openxmlformats.org/officeDocument/2006/relationships/oleObject" Target="../embeddings/oleObject41.bin"/><Relationship Id="rId4" Type="http://schemas.openxmlformats.org/officeDocument/2006/relationships/oleObject" Target="../embeddings/oleObject35.bin"/><Relationship Id="rId9" Type="http://schemas.openxmlformats.org/officeDocument/2006/relationships/oleObject" Target="../embeddings/oleObject40.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45.bin"/><Relationship Id="rId4" Type="http://schemas.openxmlformats.org/officeDocument/2006/relationships/oleObject" Target="../embeddings/oleObject44.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47.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49.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51.bin"/><Relationship Id="rId7"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54.bin"/><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oleObject" Target="../embeddings/oleObject58.bin"/><Relationship Id="rId4" Type="http://schemas.openxmlformats.org/officeDocument/2006/relationships/oleObject" Target="../embeddings/oleObject57.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oleObject" Target="../embeddings/oleObject61.bin"/><Relationship Id="rId4" Type="http://schemas.openxmlformats.org/officeDocument/2006/relationships/oleObject" Target="../embeddings/oleObject60.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62.bin"/><Relationship Id="rId7"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65.bin"/><Relationship Id="rId5" Type="http://schemas.openxmlformats.org/officeDocument/2006/relationships/oleObject" Target="../embeddings/oleObject64.bin"/><Relationship Id="rId4" Type="http://schemas.openxmlformats.org/officeDocument/2006/relationships/oleObject" Target="../embeddings/oleObject63.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70.bin"/><Relationship Id="rId5" Type="http://schemas.openxmlformats.org/officeDocument/2006/relationships/oleObject" Target="../embeddings/oleObject69.bin"/><Relationship Id="rId4" Type="http://schemas.openxmlformats.org/officeDocument/2006/relationships/oleObject" Target="../embeddings/oleObject68.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25.vml"/></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77.bin"/><Relationship Id="rId3" Type="http://schemas.openxmlformats.org/officeDocument/2006/relationships/oleObject" Target="../embeddings/oleObject72.bin"/><Relationship Id="rId7"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oleObject" Target="../embeddings/oleObject75.bin"/><Relationship Id="rId5" Type="http://schemas.openxmlformats.org/officeDocument/2006/relationships/oleObject" Target="../embeddings/oleObject74.bin"/><Relationship Id="rId10" Type="http://schemas.openxmlformats.org/officeDocument/2006/relationships/oleObject" Target="../embeddings/oleObject79.bin"/><Relationship Id="rId4" Type="http://schemas.openxmlformats.org/officeDocument/2006/relationships/oleObject" Target="../embeddings/oleObject73.bin"/><Relationship Id="rId9" Type="http://schemas.openxmlformats.org/officeDocument/2006/relationships/oleObject" Target="../embeddings/oleObject78.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27.v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28.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9.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0.w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80.wmf"/><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oleObject" Target="../embeddings/oleObject82.bin"/></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oleObject" Target="../embeddings/oleObject84.bin"/></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oleObject" Target="../embeddings/oleObject86.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gif"/><Relationship Id="rId5" Type="http://schemas.openxmlformats.org/officeDocument/2006/relationships/image" Target="../media/image3.emf"/><Relationship Id="rId4" Type="http://schemas.openxmlformats.org/officeDocument/2006/relationships/image" Target="../media/image2.gif"/></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Layout" Target="../slideLayouts/slideLayout2.xml"/><Relationship Id="rId1" Type="http://schemas.openxmlformats.org/officeDocument/2006/relationships/vmlDrawing" Target="../drawings/vmlDrawing32.v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33.vml"/><Relationship Id="rId4" Type="http://schemas.openxmlformats.org/officeDocument/2006/relationships/oleObject" Target="../embeddings/oleObject89.bin"/></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90.bin"/><Relationship Id="rId2" Type="http://schemas.openxmlformats.org/officeDocument/2006/relationships/slideLayout" Target="../slideLayouts/slideLayout2.xml"/><Relationship Id="rId1" Type="http://schemas.openxmlformats.org/officeDocument/2006/relationships/vmlDrawing" Target="../drawings/vmlDrawing34.vml"/><Relationship Id="rId5" Type="http://schemas.openxmlformats.org/officeDocument/2006/relationships/oleObject" Target="../embeddings/oleObject92.bin"/><Relationship Id="rId4" Type="http://schemas.openxmlformats.org/officeDocument/2006/relationships/oleObject" Target="../embeddings/oleObject91.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93.bin"/><Relationship Id="rId2" Type="http://schemas.openxmlformats.org/officeDocument/2006/relationships/slideLayout" Target="../slideLayouts/slideLayout2.xml"/><Relationship Id="rId1" Type="http://schemas.openxmlformats.org/officeDocument/2006/relationships/vmlDrawing" Target="../drawings/vmlDrawing35.vml"/></Relationships>
</file>

<file path=ppt/slides/_rels/slide67.xml.rels><?xml version="1.0" encoding="UTF-8" standalone="yes"?>
<Relationships xmlns="http://schemas.openxmlformats.org/package/2006/relationships"><Relationship Id="rId2" Type="http://schemas.openxmlformats.org/officeDocument/2006/relationships/image" Target="../media/image92.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Layout" Target="../slideLayouts/slideLayout2.xml"/><Relationship Id="rId1" Type="http://schemas.openxmlformats.org/officeDocument/2006/relationships/vmlDrawing" Target="../drawings/vmlDrawing36.vml"/><Relationship Id="rId4" Type="http://schemas.openxmlformats.org/officeDocument/2006/relationships/oleObject" Target="../embeddings/oleObject95.bin"/></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96.bin"/><Relationship Id="rId2" Type="http://schemas.openxmlformats.org/officeDocument/2006/relationships/slideLayout" Target="../slideLayouts/slideLayout2.xml"/><Relationship Id="rId1" Type="http://schemas.openxmlformats.org/officeDocument/2006/relationships/vmlDrawing" Target="../drawings/vmlDrawing37.v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97.bin"/><Relationship Id="rId2" Type="http://schemas.openxmlformats.org/officeDocument/2006/relationships/slideLayout" Target="../slideLayouts/slideLayout2.xml"/><Relationship Id="rId1" Type="http://schemas.openxmlformats.org/officeDocument/2006/relationships/vmlDrawing" Target="../drawings/vmlDrawing38.v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98.bin"/><Relationship Id="rId2" Type="http://schemas.openxmlformats.org/officeDocument/2006/relationships/slideLayout" Target="../slideLayouts/slideLayout2.xml"/><Relationship Id="rId1" Type="http://schemas.openxmlformats.org/officeDocument/2006/relationships/vmlDrawing" Target="../drawings/vmlDrawing39.v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99.bin"/><Relationship Id="rId2" Type="http://schemas.openxmlformats.org/officeDocument/2006/relationships/slideLayout" Target="../slideLayouts/slideLayout2.xml"/><Relationship Id="rId1" Type="http://schemas.openxmlformats.org/officeDocument/2006/relationships/vmlDrawing" Target="../drawings/vmlDrawing40.vml"/><Relationship Id="rId5" Type="http://schemas.openxmlformats.org/officeDocument/2006/relationships/oleObject" Target="../embeddings/oleObject101.bin"/><Relationship Id="rId4" Type="http://schemas.openxmlformats.org/officeDocument/2006/relationships/oleObject" Target="../embeddings/oleObject100.bin"/></Relationships>
</file>

<file path=ppt/slides/_rels/slide78.xml.rels><?xml version="1.0" encoding="UTF-8" standalone="yes"?>
<Relationships xmlns="http://schemas.openxmlformats.org/package/2006/relationships"><Relationship Id="rId8" Type="http://schemas.openxmlformats.org/officeDocument/2006/relationships/oleObject" Target="../embeddings/oleObject107.bin"/><Relationship Id="rId3" Type="http://schemas.openxmlformats.org/officeDocument/2006/relationships/oleObject" Target="../embeddings/oleObject102.bin"/><Relationship Id="rId7" Type="http://schemas.openxmlformats.org/officeDocument/2006/relationships/oleObject" Target="../embeddings/oleObject106.bin"/><Relationship Id="rId2" Type="http://schemas.openxmlformats.org/officeDocument/2006/relationships/slideLayout" Target="../slideLayouts/slideLayout2.xml"/><Relationship Id="rId1" Type="http://schemas.openxmlformats.org/officeDocument/2006/relationships/vmlDrawing" Target="../drawings/vmlDrawing41.vml"/><Relationship Id="rId6" Type="http://schemas.openxmlformats.org/officeDocument/2006/relationships/oleObject" Target="../embeddings/oleObject105.bin"/><Relationship Id="rId5" Type="http://schemas.openxmlformats.org/officeDocument/2006/relationships/oleObject" Target="../embeddings/oleObject104.bin"/><Relationship Id="rId4" Type="http://schemas.openxmlformats.org/officeDocument/2006/relationships/oleObject" Target="../embeddings/oleObject103.bin"/></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0070C0"/>
                </a:solidFill>
              </a:rPr>
              <a:t>Theory Of Positive Displacement Pumps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a:solidFill>
                  <a:srgbClr val="C00000"/>
                </a:solidFill>
              </a:rPr>
              <a:t>CHAPTER 5</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229600" cy="4525963"/>
          </a:xfrm>
        </p:spPr>
        <p:txBody>
          <a:bodyPr/>
          <a:lstStyle/>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volumetric efficiency </a:t>
            </a:r>
            <a:r>
              <a:rPr lang="en-US" sz="2400" dirty="0">
                <a:latin typeface="Times New Roman" pitchFamily="18" charset="0"/>
                <a:cs typeface="Times New Roman" pitchFamily="18" charset="0"/>
              </a:rPr>
              <a:t>takes into account </a:t>
            </a:r>
            <a:r>
              <a:rPr lang="en-US" sz="2400" dirty="0">
                <a:solidFill>
                  <a:srgbClr val="00B050"/>
                </a:solidFill>
                <a:latin typeface="Times New Roman" pitchFamily="18" charset="0"/>
                <a:cs typeface="Times New Roman" pitchFamily="18" charset="0"/>
              </a:rPr>
              <a:t>leakage through clearances and suction and discharge valves </a:t>
            </a:r>
            <a:r>
              <a:rPr lang="en-US" sz="2400" dirty="0">
                <a:latin typeface="Times New Roman" pitchFamily="18" charset="0"/>
                <a:cs typeface="Times New Roman" pitchFamily="18" charset="0"/>
              </a:rPr>
              <a:t>during the suction stroke and vice versa. It is determined, in the course of pump tests, by measuring the actual volume of liquid delivered by the pump per unit time.</a:t>
            </a:r>
          </a:p>
          <a:p>
            <a:endParaRPr lang="en-US" dirty="0"/>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265" name="Object 1"/>
          <p:cNvGraphicFramePr>
            <a:graphicFrameLocks noChangeAspect="1"/>
          </p:cNvGraphicFramePr>
          <p:nvPr/>
        </p:nvGraphicFramePr>
        <p:xfrm>
          <a:off x="3733800" y="3048000"/>
          <a:ext cx="1066800" cy="849823"/>
        </p:xfrm>
        <a:graphic>
          <a:graphicData uri="http://schemas.openxmlformats.org/presentationml/2006/ole">
            <p:oleObj spid="_x0000_s11265" name="Equation" r:id="rId3" imgW="558558" imgH="444307" progId="Equation.3">
              <p:embed/>
            </p:oleObj>
          </a:graphicData>
        </a:graphic>
      </p:graphicFrame>
      <p:sp>
        <p:nvSpPr>
          <p:cNvPr id="11267" name="Rectangle 3"/>
          <p:cNvSpPr>
            <a:spLocks noChangeArrowheads="1"/>
          </p:cNvSpPr>
          <p:nvPr/>
        </p:nvSpPr>
        <p:spPr bwMode="auto">
          <a:xfrm>
            <a:off x="2286000" y="4572000"/>
            <a:ext cx="4495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 Actual volume flow rate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 Theoretical volume flow rate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8AF2B99A-C8F6-4C0F-994A-EE849E7D1B5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lstStyle/>
          <a:p>
            <a:pPr algn="just">
              <a:buFont typeface="Wingdings" pitchFamily="2" charset="2"/>
              <a:buChar char="ü"/>
            </a:pPr>
            <a:r>
              <a:rPr lang="en-US" sz="2400" dirty="0">
                <a:latin typeface="Times New Roman" pitchFamily="18" charset="0"/>
                <a:cs typeface="Times New Roman" pitchFamily="18" charset="0"/>
              </a:rPr>
              <a:t>For a reciprocating pump it is common to give the </a:t>
            </a:r>
            <a:r>
              <a:rPr lang="en-US" sz="2400" dirty="0">
                <a:solidFill>
                  <a:srgbClr val="00B050"/>
                </a:solidFill>
                <a:latin typeface="Times New Roman" pitchFamily="18" charset="0"/>
                <a:cs typeface="Times New Roman" pitchFamily="18" charset="0"/>
              </a:rPr>
              <a:t>slip of the pump </a:t>
            </a:r>
            <a:r>
              <a:rPr lang="en-US" sz="2400" dirty="0">
                <a:latin typeface="Times New Roman" pitchFamily="18" charset="0"/>
                <a:cs typeface="Times New Roman" pitchFamily="18" charset="0"/>
              </a:rPr>
              <a:t>instead of the </a:t>
            </a:r>
            <a:r>
              <a:rPr lang="en-US" sz="2400" dirty="0">
                <a:solidFill>
                  <a:srgbClr val="00B050"/>
                </a:solidFill>
                <a:latin typeface="Times New Roman" pitchFamily="18" charset="0"/>
                <a:cs typeface="Times New Roman" pitchFamily="18" charset="0"/>
              </a:rPr>
              <a:t>volumetric efficiency</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slip of the pump is the measure of the total volumetric loss of the pump given as a fraction of the theoretical capacity.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slip is given </a:t>
            </a:r>
            <a:r>
              <a:rPr lang="en-US" sz="2400" dirty="0" smtClean="0">
                <a:latin typeface="Times New Roman" pitchFamily="18" charset="0"/>
                <a:cs typeface="Times New Roman" pitchFamily="18" charset="0"/>
              </a:rPr>
              <a:t>by:-</a:t>
            </a:r>
            <a:endParaRPr lang="en-US" sz="2400" dirty="0">
              <a:latin typeface="Times New Roman" pitchFamily="18" charset="0"/>
              <a:cs typeface="Times New Roman" pitchFamily="18" charset="0"/>
            </a:endParaRPr>
          </a:p>
          <a:p>
            <a:endParaRPr lang="en-US"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457" name="Object 1"/>
          <p:cNvGraphicFramePr>
            <a:graphicFrameLocks noChangeAspect="1"/>
          </p:cNvGraphicFramePr>
          <p:nvPr/>
        </p:nvGraphicFramePr>
        <p:xfrm>
          <a:off x="3276600" y="3124200"/>
          <a:ext cx="1789471" cy="609600"/>
        </p:xfrm>
        <a:graphic>
          <a:graphicData uri="http://schemas.openxmlformats.org/presentationml/2006/ole">
            <p:oleObj spid="_x0000_s19457" name="Equation" r:id="rId3" imgW="863225" imgH="291973" progId="Equation.3">
              <p:embed/>
            </p:oleObj>
          </a:graphicData>
        </a:graphic>
      </p:graphicFrame>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459" name="Object 3"/>
          <p:cNvGraphicFramePr>
            <a:graphicFrameLocks noChangeAspect="1"/>
          </p:cNvGraphicFramePr>
          <p:nvPr/>
        </p:nvGraphicFramePr>
        <p:xfrm>
          <a:off x="3505200" y="3886200"/>
          <a:ext cx="1581615" cy="712596"/>
        </p:xfrm>
        <a:graphic>
          <a:graphicData uri="http://schemas.openxmlformats.org/presentationml/2006/ole">
            <p:oleObj spid="_x0000_s19459" name="Equation" r:id="rId4" imgW="863225" imgH="393529" progId="Equation.3">
              <p:embed/>
            </p:oleObj>
          </a:graphicData>
        </a:graphic>
      </p:graphicFrame>
      <p:sp>
        <p:nvSpPr>
          <p:cNvPr id="19461" name="Rectangle 5"/>
          <p:cNvSpPr>
            <a:spLocks noChangeArrowheads="1"/>
          </p:cNvSpPr>
          <p:nvPr/>
        </p:nvSpPr>
        <p:spPr bwMode="auto">
          <a:xfrm>
            <a:off x="1981200" y="5105400"/>
            <a:ext cx="3886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Normally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vol</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 0.7 to 0.97</a:t>
            </a:r>
          </a:p>
        </p:txBody>
      </p:sp>
      <p:sp>
        <p:nvSpPr>
          <p:cNvPr id="9" name="Slide Number Placeholder 8"/>
          <p:cNvSpPr>
            <a:spLocks noGrp="1"/>
          </p:cNvSpPr>
          <p:nvPr>
            <p:ph type="sldNum" sz="quarter" idx="12"/>
          </p:nvPr>
        </p:nvSpPr>
        <p:spPr/>
        <p:txBody>
          <a:bodyPr/>
          <a:lstStyle/>
          <a:p>
            <a:fld id="{8AF2B99A-C8F6-4C0F-994A-EE849E7D1B5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525963"/>
          </a:xfrm>
        </p:spPr>
        <p:txBody>
          <a:bodyPr/>
          <a:lstStyle/>
          <a:p>
            <a:pPr lvl="0">
              <a:buNone/>
            </a:pPr>
            <a:r>
              <a:rPr lang="en-US" b="1" dirty="0" smtClean="0">
                <a:solidFill>
                  <a:srgbClr val="0070C0"/>
                </a:solidFill>
              </a:rPr>
              <a:t>b. Double </a:t>
            </a:r>
            <a:r>
              <a:rPr lang="en-US" b="1" dirty="0">
                <a:solidFill>
                  <a:srgbClr val="0070C0"/>
                </a:solidFill>
              </a:rPr>
              <a:t>acting pumps</a:t>
            </a:r>
            <a:endParaRPr lang="en-US" dirty="0">
              <a:solidFill>
                <a:srgbClr val="0070C0"/>
              </a:solidFill>
            </a:endParaRPr>
          </a:p>
          <a:p>
            <a:pPr algn="just">
              <a:buFont typeface="Wingdings" pitchFamily="2" charset="2"/>
              <a:buChar char="ü"/>
            </a:pPr>
            <a:r>
              <a:rPr lang="en-US" sz="2400" dirty="0">
                <a:latin typeface="Times New Roman" pitchFamily="18" charset="0"/>
                <a:cs typeface="Times New Roman" pitchFamily="18" charset="0"/>
              </a:rPr>
              <a:t>The capacity of a double acting pump is t</a:t>
            </a:r>
            <a:r>
              <a:rPr lang="en-US" sz="2400" dirty="0">
                <a:solidFill>
                  <a:srgbClr val="00B050"/>
                </a:solidFill>
                <a:latin typeface="Times New Roman" pitchFamily="18" charset="0"/>
                <a:cs typeface="Times New Roman" pitchFamily="18" charset="0"/>
              </a:rPr>
              <a:t>wice </a:t>
            </a:r>
            <a:r>
              <a:rPr lang="en-US" sz="2400" dirty="0">
                <a:latin typeface="Times New Roman" pitchFamily="18" charset="0"/>
                <a:cs typeface="Times New Roman" pitchFamily="18" charset="0"/>
              </a:rPr>
              <a:t>the capacity of the single acting minus the reduction in capacity due to the volume displaced by the connecting rod. Hence,</a:t>
            </a:r>
          </a:p>
          <a:p>
            <a:endParaRPr lang="en-US"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05" name="Object 1"/>
          <p:cNvGraphicFramePr>
            <a:graphicFrameLocks noChangeAspect="1"/>
          </p:cNvGraphicFramePr>
          <p:nvPr/>
        </p:nvGraphicFramePr>
        <p:xfrm>
          <a:off x="2971800" y="2590800"/>
          <a:ext cx="2362200" cy="616880"/>
        </p:xfrm>
        <a:graphic>
          <a:graphicData uri="http://schemas.openxmlformats.org/presentationml/2006/ole">
            <p:oleObj spid="_x0000_s21505" name="Equation" r:id="rId3" imgW="1497950" imgH="393529" progId="Equation.3">
              <p:embed/>
            </p:oleObj>
          </a:graphicData>
        </a:graphic>
      </p:graphicFrame>
      <p:sp>
        <p:nvSpPr>
          <p:cNvPr id="21507" name="Rectangle 3"/>
          <p:cNvSpPr>
            <a:spLocks noChangeArrowheads="1"/>
          </p:cNvSpPr>
          <p:nvPr/>
        </p:nvSpPr>
        <p:spPr bwMode="auto">
          <a:xfrm>
            <a:off x="1524000" y="3200400"/>
            <a:ext cx="5029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  d is the diameter of the rod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8AF2B99A-C8F6-4C0F-994A-EE849E7D1B51}" type="slidenum">
              <a:rPr lang="en-US" smtClean="0"/>
              <a:pPr/>
              <a:t>12</a:t>
            </a:fld>
            <a:endParaRPr lang="en-US"/>
          </a:p>
        </p:txBody>
      </p:sp>
      <p:sp>
        <p:nvSpPr>
          <p:cNvPr id="21612" name="Rectangle 10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pSp>
        <p:nvGrpSpPr>
          <p:cNvPr id="2" name="Group 2"/>
          <p:cNvGrpSpPr>
            <a:grpSpLocks noChangeAspect="1"/>
          </p:cNvGrpSpPr>
          <p:nvPr/>
        </p:nvGrpSpPr>
        <p:grpSpPr bwMode="auto">
          <a:xfrm>
            <a:off x="685800" y="4191000"/>
            <a:ext cx="7576457" cy="2209800"/>
            <a:chOff x="2520" y="3780"/>
            <a:chExt cx="7200" cy="2160"/>
          </a:xfrm>
        </p:grpSpPr>
        <p:sp>
          <p:nvSpPr>
            <p:cNvPr id="21611" name="AutoShape 107"/>
            <p:cNvSpPr>
              <a:spLocks noChangeAspect="1" noChangeArrowheads="1" noTextEdit="1"/>
            </p:cNvSpPr>
            <p:nvPr/>
          </p:nvSpPr>
          <p:spPr bwMode="auto">
            <a:xfrm>
              <a:off x="2520" y="3780"/>
              <a:ext cx="7200" cy="2160"/>
            </a:xfrm>
            <a:prstGeom prst="rect">
              <a:avLst/>
            </a:prstGeom>
            <a:noFill/>
          </p:spPr>
          <p:txBody>
            <a:bodyPr vert="horz" wrap="square" lIns="91440" tIns="45720" rIns="91440" bIns="45720" numCol="1" anchor="t" anchorCtr="0" compatLnSpc="1">
              <a:prstTxWarp prst="textNoShape">
                <a:avLst/>
              </a:prstTxWarp>
            </a:bodyPr>
            <a:lstStyle/>
            <a:p>
              <a:endParaRPr lang="en-GB"/>
            </a:p>
          </p:txBody>
        </p:sp>
        <p:grpSp>
          <p:nvGrpSpPr>
            <p:cNvPr id="21586" name="Group 82"/>
            <p:cNvGrpSpPr>
              <a:grpSpLocks/>
            </p:cNvGrpSpPr>
            <p:nvPr/>
          </p:nvGrpSpPr>
          <p:grpSpPr bwMode="auto">
            <a:xfrm>
              <a:off x="2970" y="4397"/>
              <a:ext cx="1500" cy="825"/>
              <a:chOff x="3420" y="8970"/>
              <a:chExt cx="3600" cy="1682"/>
            </a:xfrm>
          </p:grpSpPr>
          <p:sp>
            <p:nvSpPr>
              <p:cNvPr id="21610" name="Line 106"/>
              <p:cNvSpPr>
                <a:spLocks noChangeShapeType="1"/>
              </p:cNvSpPr>
              <p:nvPr/>
            </p:nvSpPr>
            <p:spPr bwMode="auto">
              <a:xfrm>
                <a:off x="4068" y="10193"/>
                <a:ext cx="0" cy="9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21588" name="Group 84"/>
              <p:cNvGrpSpPr>
                <a:grpSpLocks/>
              </p:cNvGrpSpPr>
              <p:nvPr/>
            </p:nvGrpSpPr>
            <p:grpSpPr bwMode="auto">
              <a:xfrm>
                <a:off x="3420" y="8970"/>
                <a:ext cx="3600" cy="1682"/>
                <a:chOff x="3420" y="8970"/>
                <a:chExt cx="3600" cy="1682"/>
              </a:xfrm>
            </p:grpSpPr>
            <p:sp>
              <p:nvSpPr>
                <p:cNvPr id="21609" name="Line 105"/>
                <p:cNvSpPr>
                  <a:spLocks noChangeShapeType="1"/>
                </p:cNvSpPr>
                <p:nvPr/>
              </p:nvSpPr>
              <p:spPr bwMode="auto">
                <a:xfrm>
                  <a:off x="4068" y="9377"/>
                  <a:ext cx="2052"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21589" name="Group 85"/>
                <p:cNvGrpSpPr>
                  <a:grpSpLocks/>
                </p:cNvGrpSpPr>
                <p:nvPr/>
              </p:nvGrpSpPr>
              <p:grpSpPr bwMode="auto">
                <a:xfrm>
                  <a:off x="3420" y="8970"/>
                  <a:ext cx="3600" cy="1682"/>
                  <a:chOff x="3420" y="8970"/>
                  <a:chExt cx="3600" cy="1682"/>
                </a:xfrm>
              </p:grpSpPr>
              <p:sp>
                <p:nvSpPr>
                  <p:cNvPr id="21608" name="Line 104"/>
                  <p:cNvSpPr>
                    <a:spLocks noChangeShapeType="1"/>
                  </p:cNvSpPr>
                  <p:nvPr/>
                </p:nvSpPr>
                <p:spPr bwMode="auto">
                  <a:xfrm>
                    <a:off x="4057" y="10193"/>
                    <a:ext cx="2063"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7" name="Line 103"/>
                  <p:cNvSpPr>
                    <a:spLocks noChangeShapeType="1"/>
                  </p:cNvSpPr>
                  <p:nvPr/>
                </p:nvSpPr>
                <p:spPr bwMode="auto">
                  <a:xfrm>
                    <a:off x="4320" y="9727"/>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6" name="Line 102"/>
                  <p:cNvSpPr>
                    <a:spLocks noChangeShapeType="1"/>
                  </p:cNvSpPr>
                  <p:nvPr/>
                </p:nvSpPr>
                <p:spPr bwMode="auto">
                  <a:xfrm>
                    <a:off x="4320" y="9832"/>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5" name="Line 101"/>
                  <p:cNvSpPr>
                    <a:spLocks noChangeShapeType="1"/>
                  </p:cNvSpPr>
                  <p:nvPr/>
                </p:nvSpPr>
                <p:spPr bwMode="auto">
                  <a:xfrm>
                    <a:off x="6120" y="9390"/>
                    <a:ext cx="0" cy="33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4" name="Freeform 100"/>
                  <p:cNvSpPr>
                    <a:spLocks/>
                  </p:cNvSpPr>
                  <p:nvPr/>
                </p:nvSpPr>
                <p:spPr bwMode="auto">
                  <a:xfrm>
                    <a:off x="4065" y="9146"/>
                    <a:ext cx="4" cy="229"/>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3" name="Line 99"/>
                  <p:cNvSpPr>
                    <a:spLocks noChangeShapeType="1"/>
                  </p:cNvSpPr>
                  <p:nvPr/>
                </p:nvSpPr>
                <p:spPr bwMode="auto">
                  <a:xfrm flipH="1">
                    <a:off x="3887"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2" name="Line 98"/>
                  <p:cNvSpPr>
                    <a:spLocks noChangeShapeType="1"/>
                  </p:cNvSpPr>
                  <p:nvPr/>
                </p:nvSpPr>
                <p:spPr bwMode="auto">
                  <a:xfrm flipH="1">
                    <a:off x="3881"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1" name="Line 97"/>
                  <p:cNvSpPr>
                    <a:spLocks noChangeShapeType="1"/>
                  </p:cNvSpPr>
                  <p:nvPr/>
                </p:nvSpPr>
                <p:spPr bwMode="auto">
                  <a:xfrm flipH="1">
                    <a:off x="3420"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00" name="Line 96"/>
                  <p:cNvSpPr>
                    <a:spLocks noChangeShapeType="1"/>
                  </p:cNvSpPr>
                  <p:nvPr/>
                </p:nvSpPr>
                <p:spPr bwMode="auto">
                  <a:xfrm flipH="1">
                    <a:off x="3420"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9" name="Freeform 95"/>
                  <p:cNvSpPr>
                    <a:spLocks/>
                  </p:cNvSpPr>
                  <p:nvPr/>
                </p:nvSpPr>
                <p:spPr bwMode="auto">
                  <a:xfrm>
                    <a:off x="3420" y="9141"/>
                    <a:ext cx="1" cy="1149"/>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8" name="Line 94"/>
                  <p:cNvSpPr>
                    <a:spLocks noChangeShapeType="1"/>
                  </p:cNvSpPr>
                  <p:nvPr/>
                </p:nvSpPr>
                <p:spPr bwMode="auto">
                  <a:xfrm flipV="1">
                    <a:off x="3420" y="900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7" name="Freeform 93"/>
                  <p:cNvSpPr>
                    <a:spLocks/>
                  </p:cNvSpPr>
                  <p:nvPr/>
                </p:nvSpPr>
                <p:spPr bwMode="auto">
                  <a:xfrm>
                    <a:off x="4005" y="8970"/>
                    <a:ext cx="46" cy="165"/>
                  </a:xfrm>
                  <a:custGeom>
                    <a:avLst/>
                    <a:gdLst/>
                    <a:ahLst/>
                    <a:cxnLst>
                      <a:cxn ang="0">
                        <a:pos x="0" y="390"/>
                      </a:cxn>
                      <a:cxn ang="0">
                        <a:pos x="0" y="0"/>
                      </a:cxn>
                    </a:cxnLst>
                    <a:rect l="0" t="0" r="r" b="b"/>
                    <a:pathLst>
                      <a:path w="1" h="390">
                        <a:moveTo>
                          <a:pt x="0" y="390"/>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6" name="Line 92"/>
                  <p:cNvSpPr>
                    <a:spLocks noChangeShapeType="1"/>
                  </p:cNvSpPr>
                  <p:nvPr/>
                </p:nvSpPr>
                <p:spPr bwMode="auto">
                  <a:xfrm flipV="1">
                    <a:off x="3728" y="909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5" name="Line 91"/>
                  <p:cNvSpPr>
                    <a:spLocks noChangeShapeType="1"/>
                  </p:cNvSpPr>
                  <p:nvPr/>
                </p:nvSpPr>
                <p:spPr bwMode="auto">
                  <a:xfrm flipH="1">
                    <a:off x="3541" y="9090"/>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4" name="Line 90"/>
                  <p:cNvSpPr>
                    <a:spLocks noChangeShapeType="1"/>
                  </p:cNvSpPr>
                  <p:nvPr/>
                </p:nvSpPr>
                <p:spPr bwMode="auto">
                  <a:xfrm>
                    <a:off x="3501"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3" name="Line 89"/>
                  <p:cNvSpPr>
                    <a:spLocks noChangeShapeType="1"/>
                  </p:cNvSpPr>
                  <p:nvPr/>
                </p:nvSpPr>
                <p:spPr bwMode="auto">
                  <a:xfrm flipV="1">
                    <a:off x="3728" y="10246"/>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2" name="Line 88"/>
                  <p:cNvSpPr>
                    <a:spLocks noChangeShapeType="1"/>
                  </p:cNvSpPr>
                  <p:nvPr/>
                </p:nvSpPr>
                <p:spPr bwMode="auto">
                  <a:xfrm flipH="1">
                    <a:off x="3558" y="10246"/>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1" name="Line 87"/>
                  <p:cNvSpPr>
                    <a:spLocks noChangeShapeType="1"/>
                  </p:cNvSpPr>
                  <p:nvPr/>
                </p:nvSpPr>
                <p:spPr bwMode="auto">
                  <a:xfrm>
                    <a:off x="3960"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90" name="Rectangle 86" descr="Light horizontal"/>
                  <p:cNvSpPr>
                    <a:spLocks noChangeArrowheads="1"/>
                  </p:cNvSpPr>
                  <p:nvPr/>
                </p:nvSpPr>
                <p:spPr bwMode="auto">
                  <a:xfrm>
                    <a:off x="4140" y="9377"/>
                    <a:ext cx="180" cy="815"/>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pSp>
          </p:grpSp>
          <p:sp>
            <p:nvSpPr>
              <p:cNvPr id="21587" name="Freeform 83"/>
              <p:cNvSpPr>
                <a:spLocks/>
              </p:cNvSpPr>
              <p:nvPr/>
            </p:nvSpPr>
            <p:spPr bwMode="auto">
              <a:xfrm>
                <a:off x="6120" y="9832"/>
                <a:ext cx="1" cy="367"/>
              </a:xfrm>
              <a:custGeom>
                <a:avLst/>
                <a:gdLst/>
                <a:ahLst/>
                <a:cxnLst>
                  <a:cxn ang="0">
                    <a:pos x="0" y="0"/>
                  </a:cxn>
                  <a:cxn ang="0">
                    <a:pos x="0" y="367"/>
                  </a:cxn>
                </a:cxnLst>
                <a:rect l="0" t="0" r="r" b="b"/>
                <a:pathLst>
                  <a:path w="1" h="367">
                    <a:moveTo>
                      <a:pt x="0" y="0"/>
                    </a:moveTo>
                    <a:lnTo>
                      <a:pt x="0" y="36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21585" name="Freeform 81"/>
            <p:cNvSpPr>
              <a:spLocks/>
            </p:cNvSpPr>
            <p:nvPr/>
          </p:nvSpPr>
          <p:spPr bwMode="auto">
            <a:xfrm>
              <a:off x="6689" y="5134"/>
              <a:ext cx="499" cy="154"/>
            </a:xfrm>
            <a:custGeom>
              <a:avLst/>
              <a:gdLst/>
              <a:ahLst/>
              <a:cxnLst>
                <a:cxn ang="0">
                  <a:pos x="599" y="173"/>
                </a:cxn>
                <a:cxn ang="0">
                  <a:pos x="307" y="173"/>
                </a:cxn>
                <a:cxn ang="0">
                  <a:pos x="127" y="151"/>
                </a:cxn>
                <a:cxn ang="0">
                  <a:pos x="0" y="0"/>
                </a:cxn>
              </a:cxnLst>
              <a:rect l="0" t="0" r="r" b="b"/>
              <a:pathLst>
                <a:path w="599" h="180">
                  <a:moveTo>
                    <a:pt x="599" y="173"/>
                  </a:moveTo>
                  <a:cubicBezTo>
                    <a:pt x="550" y="173"/>
                    <a:pt x="386" y="177"/>
                    <a:pt x="307" y="173"/>
                  </a:cubicBezTo>
                  <a:cubicBezTo>
                    <a:pt x="245" y="168"/>
                    <a:pt x="178" y="180"/>
                    <a:pt x="127" y="151"/>
                  </a:cubicBezTo>
                  <a:cubicBezTo>
                    <a:pt x="76" y="122"/>
                    <a:pt x="26" y="31"/>
                    <a:pt x="0" y="0"/>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GB"/>
            </a:p>
          </p:txBody>
        </p:sp>
        <p:sp>
          <p:nvSpPr>
            <p:cNvPr id="21584" name="Freeform 80"/>
            <p:cNvSpPr>
              <a:spLocks/>
            </p:cNvSpPr>
            <p:nvPr/>
          </p:nvSpPr>
          <p:spPr bwMode="auto">
            <a:xfrm>
              <a:off x="6545" y="4221"/>
              <a:ext cx="293" cy="6"/>
            </a:xfrm>
            <a:custGeom>
              <a:avLst/>
              <a:gdLst/>
              <a:ahLst/>
              <a:cxnLst>
                <a:cxn ang="0">
                  <a:pos x="0" y="7"/>
                </a:cxn>
                <a:cxn ang="0">
                  <a:pos x="352" y="0"/>
                </a:cxn>
              </a:cxnLst>
              <a:rect l="0" t="0" r="r" b="b"/>
              <a:pathLst>
                <a:path w="352" h="7">
                  <a:moveTo>
                    <a:pt x="0" y="7"/>
                  </a:moveTo>
                  <a:lnTo>
                    <a:pt x="352"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83" name="Line 79"/>
            <p:cNvSpPr>
              <a:spLocks noChangeShapeType="1"/>
            </p:cNvSpPr>
            <p:nvPr/>
          </p:nvSpPr>
          <p:spPr bwMode="auto">
            <a:xfrm flipH="1">
              <a:off x="6756"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82" name="Line 78"/>
            <p:cNvSpPr>
              <a:spLocks noChangeShapeType="1"/>
            </p:cNvSpPr>
            <p:nvPr/>
          </p:nvSpPr>
          <p:spPr bwMode="auto">
            <a:xfrm flipH="1">
              <a:off x="6563"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81" name="Line 77"/>
            <p:cNvSpPr>
              <a:spLocks noChangeShapeType="1"/>
            </p:cNvSpPr>
            <p:nvPr/>
          </p:nvSpPr>
          <p:spPr bwMode="auto">
            <a:xfrm>
              <a:off x="7781"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80" name="Line 76"/>
            <p:cNvSpPr>
              <a:spLocks noChangeShapeType="1"/>
            </p:cNvSpPr>
            <p:nvPr/>
          </p:nvSpPr>
          <p:spPr bwMode="auto">
            <a:xfrm flipH="1" flipV="1">
              <a:off x="7844" y="4256"/>
              <a:ext cx="0" cy="8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9" name="Freeform 75"/>
            <p:cNvSpPr>
              <a:spLocks/>
            </p:cNvSpPr>
            <p:nvPr/>
          </p:nvSpPr>
          <p:spPr bwMode="auto">
            <a:xfrm flipH="1">
              <a:off x="7665" y="4266"/>
              <a:ext cx="19" cy="80"/>
            </a:xfrm>
            <a:custGeom>
              <a:avLst/>
              <a:gdLst/>
              <a:ahLst/>
              <a:cxnLst>
                <a:cxn ang="0">
                  <a:pos x="0" y="390"/>
                </a:cxn>
                <a:cxn ang="0">
                  <a:pos x="0" y="0"/>
                </a:cxn>
              </a:cxnLst>
              <a:rect l="0" t="0" r="r" b="b"/>
              <a:pathLst>
                <a:path w="1" h="390">
                  <a:moveTo>
                    <a:pt x="0" y="390"/>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8" name="Line 74"/>
            <p:cNvSpPr>
              <a:spLocks noChangeShapeType="1"/>
            </p:cNvSpPr>
            <p:nvPr/>
          </p:nvSpPr>
          <p:spPr bwMode="auto">
            <a:xfrm flipH="1">
              <a:off x="6758"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7" name="Line 73"/>
            <p:cNvSpPr>
              <a:spLocks noChangeShapeType="1"/>
            </p:cNvSpPr>
            <p:nvPr/>
          </p:nvSpPr>
          <p:spPr bwMode="auto">
            <a:xfrm flipH="1">
              <a:off x="6563"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6" name="Freeform 72"/>
            <p:cNvSpPr>
              <a:spLocks/>
            </p:cNvSpPr>
            <p:nvPr/>
          </p:nvSpPr>
          <p:spPr bwMode="auto">
            <a:xfrm>
              <a:off x="6763" y="4260"/>
              <a:ext cx="7" cy="90"/>
            </a:xfrm>
            <a:custGeom>
              <a:avLst/>
              <a:gdLst/>
              <a:ahLst/>
              <a:cxnLst>
                <a:cxn ang="0">
                  <a:pos x="8" y="105"/>
                </a:cxn>
                <a:cxn ang="0">
                  <a:pos x="0" y="0"/>
                </a:cxn>
              </a:cxnLst>
              <a:rect l="0" t="0" r="r" b="b"/>
              <a:pathLst>
                <a:path w="8" h="105">
                  <a:moveTo>
                    <a:pt x="8" y="105"/>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5" name="Line 71"/>
            <p:cNvSpPr>
              <a:spLocks noChangeShapeType="1"/>
            </p:cNvSpPr>
            <p:nvPr/>
          </p:nvSpPr>
          <p:spPr bwMode="auto">
            <a:xfrm>
              <a:off x="7616"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4" name="Line 70"/>
            <p:cNvSpPr>
              <a:spLocks noChangeShapeType="1"/>
            </p:cNvSpPr>
            <p:nvPr/>
          </p:nvSpPr>
          <p:spPr bwMode="auto">
            <a:xfrm>
              <a:off x="6833" y="4865"/>
              <a:ext cx="0" cy="4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3" name="Line 69"/>
            <p:cNvSpPr>
              <a:spLocks noChangeShapeType="1"/>
            </p:cNvSpPr>
            <p:nvPr/>
          </p:nvSpPr>
          <p:spPr bwMode="auto">
            <a:xfrm flipH="1" flipV="1">
              <a:off x="7756" y="4892"/>
              <a:ext cx="0" cy="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2" name="Line 68"/>
            <p:cNvSpPr>
              <a:spLocks noChangeShapeType="1"/>
            </p:cNvSpPr>
            <p:nvPr/>
          </p:nvSpPr>
          <p:spPr bwMode="auto">
            <a:xfrm flipV="1">
              <a:off x="7870" y="4689"/>
              <a:ext cx="0" cy="2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1" name="Line 67"/>
            <p:cNvSpPr>
              <a:spLocks noChangeShapeType="1"/>
            </p:cNvSpPr>
            <p:nvPr/>
          </p:nvSpPr>
          <p:spPr bwMode="auto">
            <a:xfrm flipH="1">
              <a:off x="7614" y="4865"/>
              <a:ext cx="0" cy="4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70" name="Line 66"/>
            <p:cNvSpPr>
              <a:spLocks noChangeShapeType="1"/>
            </p:cNvSpPr>
            <p:nvPr/>
          </p:nvSpPr>
          <p:spPr bwMode="auto">
            <a:xfrm>
              <a:off x="7790"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9" name="Freeform 65"/>
            <p:cNvSpPr>
              <a:spLocks/>
            </p:cNvSpPr>
            <p:nvPr/>
          </p:nvSpPr>
          <p:spPr bwMode="auto">
            <a:xfrm>
              <a:off x="7845" y="4914"/>
              <a:ext cx="6" cy="130"/>
            </a:xfrm>
            <a:custGeom>
              <a:avLst/>
              <a:gdLst/>
              <a:ahLst/>
              <a:cxnLst>
                <a:cxn ang="0">
                  <a:pos x="8" y="0"/>
                </a:cxn>
                <a:cxn ang="0">
                  <a:pos x="0" y="152"/>
                </a:cxn>
              </a:cxnLst>
              <a:rect l="0" t="0" r="r" b="b"/>
              <a:pathLst>
                <a:path w="8" h="152">
                  <a:moveTo>
                    <a:pt x="8" y="0"/>
                  </a:moveTo>
                  <a:lnTo>
                    <a:pt x="0" y="15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8" name="Line 64"/>
            <p:cNvSpPr>
              <a:spLocks noChangeShapeType="1"/>
            </p:cNvSpPr>
            <p:nvPr/>
          </p:nvSpPr>
          <p:spPr bwMode="auto">
            <a:xfrm>
              <a:off x="7676" y="4892"/>
              <a:ext cx="15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7" name="Freeform 63"/>
            <p:cNvSpPr>
              <a:spLocks/>
            </p:cNvSpPr>
            <p:nvPr/>
          </p:nvSpPr>
          <p:spPr bwMode="auto">
            <a:xfrm>
              <a:off x="7657" y="4914"/>
              <a:ext cx="4" cy="130"/>
            </a:xfrm>
            <a:custGeom>
              <a:avLst/>
              <a:gdLst/>
              <a:ahLst/>
              <a:cxnLst>
                <a:cxn ang="0">
                  <a:pos x="4" y="0"/>
                </a:cxn>
                <a:cxn ang="0">
                  <a:pos x="0" y="152"/>
                </a:cxn>
              </a:cxnLst>
              <a:rect l="0" t="0" r="r" b="b"/>
              <a:pathLst>
                <a:path w="4" h="152">
                  <a:moveTo>
                    <a:pt x="4" y="0"/>
                  </a:moveTo>
                  <a:lnTo>
                    <a:pt x="0" y="15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6" name="Freeform 62"/>
            <p:cNvSpPr>
              <a:spLocks/>
            </p:cNvSpPr>
            <p:nvPr/>
          </p:nvSpPr>
          <p:spPr bwMode="auto">
            <a:xfrm>
              <a:off x="7661" y="5076"/>
              <a:ext cx="9" cy="116"/>
            </a:xfrm>
            <a:custGeom>
              <a:avLst/>
              <a:gdLst/>
              <a:ahLst/>
              <a:cxnLst>
                <a:cxn ang="0">
                  <a:pos x="11" y="0"/>
                </a:cxn>
                <a:cxn ang="0">
                  <a:pos x="0" y="135"/>
                </a:cxn>
              </a:cxnLst>
              <a:rect l="0" t="0" r="r" b="b"/>
              <a:pathLst>
                <a:path w="11" h="135">
                  <a:moveTo>
                    <a:pt x="11" y="0"/>
                  </a:moveTo>
                  <a:lnTo>
                    <a:pt x="0" y="13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5" name="Freeform 61"/>
            <p:cNvSpPr>
              <a:spLocks/>
            </p:cNvSpPr>
            <p:nvPr/>
          </p:nvSpPr>
          <p:spPr bwMode="auto">
            <a:xfrm>
              <a:off x="7844" y="5089"/>
              <a:ext cx="7" cy="103"/>
            </a:xfrm>
            <a:custGeom>
              <a:avLst/>
              <a:gdLst/>
              <a:ahLst/>
              <a:cxnLst>
                <a:cxn ang="0">
                  <a:pos x="8" y="0"/>
                </a:cxn>
                <a:cxn ang="0">
                  <a:pos x="0" y="120"/>
                </a:cxn>
              </a:cxnLst>
              <a:rect l="0" t="0" r="r" b="b"/>
              <a:pathLst>
                <a:path w="8" h="120">
                  <a:moveTo>
                    <a:pt x="8" y="0"/>
                  </a:moveTo>
                  <a:lnTo>
                    <a:pt x="0" y="12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4" name="Line 60"/>
            <p:cNvSpPr>
              <a:spLocks noChangeShapeType="1"/>
            </p:cNvSpPr>
            <p:nvPr/>
          </p:nvSpPr>
          <p:spPr bwMode="auto">
            <a:xfrm>
              <a:off x="7603" y="5082"/>
              <a:ext cx="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3" name="Freeform 59"/>
            <p:cNvSpPr>
              <a:spLocks/>
            </p:cNvSpPr>
            <p:nvPr/>
          </p:nvSpPr>
          <p:spPr bwMode="auto">
            <a:xfrm>
              <a:off x="7603" y="5037"/>
              <a:ext cx="307" cy="6"/>
            </a:xfrm>
            <a:custGeom>
              <a:avLst/>
              <a:gdLst/>
              <a:ahLst/>
              <a:cxnLst>
                <a:cxn ang="0">
                  <a:pos x="0" y="0"/>
                </a:cxn>
                <a:cxn ang="0">
                  <a:pos x="368" y="7"/>
                </a:cxn>
              </a:cxnLst>
              <a:rect l="0" t="0" r="r" b="b"/>
              <a:pathLst>
                <a:path w="368" h="7">
                  <a:moveTo>
                    <a:pt x="0" y="0"/>
                  </a:moveTo>
                  <a:lnTo>
                    <a:pt x="368" y="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2" name="Freeform 58"/>
            <p:cNvSpPr>
              <a:spLocks/>
            </p:cNvSpPr>
            <p:nvPr/>
          </p:nvSpPr>
          <p:spPr bwMode="auto">
            <a:xfrm>
              <a:off x="7001" y="4067"/>
              <a:ext cx="444" cy="6"/>
            </a:xfrm>
            <a:custGeom>
              <a:avLst/>
              <a:gdLst/>
              <a:ahLst/>
              <a:cxnLst>
                <a:cxn ang="0">
                  <a:pos x="0" y="7"/>
                </a:cxn>
                <a:cxn ang="0">
                  <a:pos x="533" y="0"/>
                </a:cxn>
              </a:cxnLst>
              <a:rect l="0" t="0" r="r" b="b"/>
              <a:pathLst>
                <a:path w="533" h="7">
                  <a:moveTo>
                    <a:pt x="0" y="7"/>
                  </a:moveTo>
                  <a:lnTo>
                    <a:pt x="53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1" name="Freeform 57"/>
            <p:cNvSpPr>
              <a:spLocks/>
            </p:cNvSpPr>
            <p:nvPr/>
          </p:nvSpPr>
          <p:spPr bwMode="auto">
            <a:xfrm>
              <a:off x="7432" y="4069"/>
              <a:ext cx="256" cy="145"/>
            </a:xfrm>
            <a:custGeom>
              <a:avLst/>
              <a:gdLst/>
              <a:ahLst/>
              <a:cxnLst>
                <a:cxn ang="0">
                  <a:pos x="0" y="5"/>
                </a:cxn>
                <a:cxn ang="0">
                  <a:pos x="180" y="5"/>
                </a:cxn>
                <a:cxn ang="0">
                  <a:pos x="285" y="28"/>
                </a:cxn>
                <a:cxn ang="0">
                  <a:pos x="307" y="170"/>
                </a:cxn>
              </a:cxnLst>
              <a:rect l="0" t="0" r="r" b="b"/>
              <a:pathLst>
                <a:path w="307" h="170">
                  <a:moveTo>
                    <a:pt x="0" y="5"/>
                  </a:moveTo>
                  <a:cubicBezTo>
                    <a:pt x="30" y="5"/>
                    <a:pt x="133" y="1"/>
                    <a:pt x="180" y="5"/>
                  </a:cubicBezTo>
                  <a:cubicBezTo>
                    <a:pt x="227" y="9"/>
                    <a:pt x="264" y="0"/>
                    <a:pt x="285" y="28"/>
                  </a:cubicBezTo>
                  <a:cubicBezTo>
                    <a:pt x="306" y="56"/>
                    <a:pt x="303" y="141"/>
                    <a:pt x="307" y="17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60" name="Freeform 56"/>
            <p:cNvSpPr>
              <a:spLocks/>
            </p:cNvSpPr>
            <p:nvPr/>
          </p:nvSpPr>
          <p:spPr bwMode="auto">
            <a:xfrm>
              <a:off x="6801" y="5346"/>
              <a:ext cx="1687" cy="7"/>
            </a:xfrm>
            <a:custGeom>
              <a:avLst/>
              <a:gdLst/>
              <a:ahLst/>
              <a:cxnLst>
                <a:cxn ang="0">
                  <a:pos x="0" y="8"/>
                </a:cxn>
                <a:cxn ang="0">
                  <a:pos x="2025" y="0"/>
                </a:cxn>
              </a:cxnLst>
              <a:rect l="0" t="0" r="r" b="b"/>
              <a:pathLst>
                <a:path w="2025" h="8">
                  <a:moveTo>
                    <a:pt x="0" y="8"/>
                  </a:moveTo>
                  <a:lnTo>
                    <a:pt x="2025"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9" name="Line 55"/>
            <p:cNvSpPr>
              <a:spLocks noChangeShapeType="1"/>
            </p:cNvSpPr>
            <p:nvPr/>
          </p:nvSpPr>
          <p:spPr bwMode="auto">
            <a:xfrm>
              <a:off x="7185" y="4637"/>
              <a:ext cx="112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8" name="Line 54"/>
            <p:cNvSpPr>
              <a:spLocks noChangeShapeType="1"/>
            </p:cNvSpPr>
            <p:nvPr/>
          </p:nvSpPr>
          <p:spPr bwMode="auto">
            <a:xfrm>
              <a:off x="7185" y="4689"/>
              <a:ext cx="112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7" name="Rectangle 53" descr="Light horizontal"/>
            <p:cNvSpPr>
              <a:spLocks noChangeArrowheads="1"/>
            </p:cNvSpPr>
            <p:nvPr/>
          </p:nvSpPr>
          <p:spPr bwMode="auto">
            <a:xfrm>
              <a:off x="7185" y="4466"/>
              <a:ext cx="75" cy="399"/>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556" name="Freeform 52"/>
            <p:cNvSpPr>
              <a:spLocks/>
            </p:cNvSpPr>
            <p:nvPr/>
          </p:nvSpPr>
          <p:spPr bwMode="auto">
            <a:xfrm>
              <a:off x="6863" y="5186"/>
              <a:ext cx="788" cy="6"/>
            </a:xfrm>
            <a:custGeom>
              <a:avLst/>
              <a:gdLst/>
              <a:ahLst/>
              <a:cxnLst>
                <a:cxn ang="0">
                  <a:pos x="0" y="7"/>
                </a:cxn>
                <a:cxn ang="0">
                  <a:pos x="945" y="0"/>
                </a:cxn>
              </a:cxnLst>
              <a:rect l="0" t="0" r="r" b="b"/>
              <a:pathLst>
                <a:path w="945" h="7">
                  <a:moveTo>
                    <a:pt x="0" y="7"/>
                  </a:moveTo>
                  <a:lnTo>
                    <a:pt x="945"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5" name="Freeform 51"/>
            <p:cNvSpPr>
              <a:spLocks/>
            </p:cNvSpPr>
            <p:nvPr/>
          </p:nvSpPr>
          <p:spPr bwMode="auto">
            <a:xfrm>
              <a:off x="6782" y="5076"/>
              <a:ext cx="81" cy="116"/>
            </a:xfrm>
            <a:custGeom>
              <a:avLst/>
              <a:gdLst/>
              <a:ahLst/>
              <a:cxnLst>
                <a:cxn ang="0">
                  <a:pos x="7" y="0"/>
                </a:cxn>
                <a:cxn ang="0">
                  <a:pos x="15" y="75"/>
                </a:cxn>
                <a:cxn ang="0">
                  <a:pos x="97" y="135"/>
                </a:cxn>
              </a:cxnLst>
              <a:rect l="0" t="0" r="r" b="b"/>
              <a:pathLst>
                <a:path w="97" h="135">
                  <a:moveTo>
                    <a:pt x="7" y="0"/>
                  </a:moveTo>
                  <a:cubicBezTo>
                    <a:pt x="8" y="14"/>
                    <a:pt x="0" y="53"/>
                    <a:pt x="15" y="75"/>
                  </a:cubicBezTo>
                  <a:cubicBezTo>
                    <a:pt x="30" y="97"/>
                    <a:pt x="80" y="123"/>
                    <a:pt x="97" y="135"/>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4" name="Freeform 50"/>
            <p:cNvSpPr>
              <a:spLocks/>
            </p:cNvSpPr>
            <p:nvPr/>
          </p:nvSpPr>
          <p:spPr bwMode="auto">
            <a:xfrm>
              <a:off x="7844" y="5192"/>
              <a:ext cx="607" cy="1"/>
            </a:xfrm>
            <a:custGeom>
              <a:avLst/>
              <a:gdLst/>
              <a:ahLst/>
              <a:cxnLst>
                <a:cxn ang="0">
                  <a:pos x="0" y="0"/>
                </a:cxn>
                <a:cxn ang="0">
                  <a:pos x="728" y="0"/>
                </a:cxn>
              </a:cxnLst>
              <a:rect l="0" t="0" r="r" b="b"/>
              <a:pathLst>
                <a:path w="728" h="1">
                  <a:moveTo>
                    <a:pt x="0" y="0"/>
                  </a:moveTo>
                  <a:lnTo>
                    <a:pt x="728"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3" name="Freeform 49"/>
            <p:cNvSpPr>
              <a:spLocks/>
            </p:cNvSpPr>
            <p:nvPr/>
          </p:nvSpPr>
          <p:spPr bwMode="auto">
            <a:xfrm>
              <a:off x="7743" y="5096"/>
              <a:ext cx="534" cy="176"/>
            </a:xfrm>
            <a:custGeom>
              <a:avLst/>
              <a:gdLst/>
              <a:ahLst/>
              <a:cxnLst>
                <a:cxn ang="0">
                  <a:pos x="640" y="202"/>
                </a:cxn>
                <a:cxn ang="0">
                  <a:pos x="324" y="201"/>
                </a:cxn>
                <a:cxn ang="0">
                  <a:pos x="55" y="171"/>
                </a:cxn>
                <a:cxn ang="0">
                  <a:pos x="17" y="0"/>
                </a:cxn>
              </a:cxnLst>
              <a:rect l="0" t="0" r="r" b="b"/>
              <a:pathLst>
                <a:path w="640" h="205">
                  <a:moveTo>
                    <a:pt x="640" y="202"/>
                  </a:moveTo>
                  <a:lnTo>
                    <a:pt x="324" y="201"/>
                  </a:lnTo>
                  <a:cubicBezTo>
                    <a:pt x="226" y="196"/>
                    <a:pt x="106" y="205"/>
                    <a:pt x="55" y="171"/>
                  </a:cubicBezTo>
                  <a:cubicBezTo>
                    <a:pt x="0" y="126"/>
                    <a:pt x="25" y="36"/>
                    <a:pt x="17" y="0"/>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GB"/>
            </a:p>
          </p:txBody>
        </p:sp>
        <p:sp>
          <p:nvSpPr>
            <p:cNvPr id="21552" name="Freeform 48"/>
            <p:cNvSpPr>
              <a:spLocks/>
            </p:cNvSpPr>
            <p:nvPr/>
          </p:nvSpPr>
          <p:spPr bwMode="auto">
            <a:xfrm>
              <a:off x="6120" y="4063"/>
              <a:ext cx="504" cy="151"/>
            </a:xfrm>
            <a:custGeom>
              <a:avLst/>
              <a:gdLst/>
              <a:ahLst/>
              <a:cxnLst>
                <a:cxn ang="0">
                  <a:pos x="0" y="4"/>
                </a:cxn>
                <a:cxn ang="0">
                  <a:pos x="465" y="4"/>
                </a:cxn>
                <a:cxn ang="0">
                  <a:pos x="570" y="26"/>
                </a:cxn>
                <a:cxn ang="0">
                  <a:pos x="600" y="124"/>
                </a:cxn>
                <a:cxn ang="0">
                  <a:pos x="600" y="176"/>
                </a:cxn>
              </a:cxnLst>
              <a:rect l="0" t="0" r="r" b="b"/>
              <a:pathLst>
                <a:path w="605" h="176">
                  <a:moveTo>
                    <a:pt x="0" y="4"/>
                  </a:moveTo>
                  <a:cubicBezTo>
                    <a:pt x="77" y="4"/>
                    <a:pt x="370" y="0"/>
                    <a:pt x="465" y="4"/>
                  </a:cubicBezTo>
                  <a:cubicBezTo>
                    <a:pt x="560" y="8"/>
                    <a:pt x="548" y="6"/>
                    <a:pt x="570" y="26"/>
                  </a:cubicBezTo>
                  <a:cubicBezTo>
                    <a:pt x="592" y="46"/>
                    <a:pt x="595" y="99"/>
                    <a:pt x="600" y="124"/>
                  </a:cubicBezTo>
                  <a:cubicBezTo>
                    <a:pt x="605" y="149"/>
                    <a:pt x="600" y="165"/>
                    <a:pt x="600" y="176"/>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1" name="Freeform 47"/>
            <p:cNvSpPr>
              <a:spLocks/>
            </p:cNvSpPr>
            <p:nvPr/>
          </p:nvSpPr>
          <p:spPr bwMode="auto">
            <a:xfrm>
              <a:off x="6758" y="4060"/>
              <a:ext cx="268" cy="161"/>
            </a:xfrm>
            <a:custGeom>
              <a:avLst/>
              <a:gdLst/>
              <a:ahLst/>
              <a:cxnLst>
                <a:cxn ang="0">
                  <a:pos x="321" y="15"/>
                </a:cxn>
                <a:cxn ang="0">
                  <a:pos x="51" y="15"/>
                </a:cxn>
                <a:cxn ang="0">
                  <a:pos x="14" y="105"/>
                </a:cxn>
                <a:cxn ang="0">
                  <a:pos x="14" y="188"/>
                </a:cxn>
              </a:cxnLst>
              <a:rect l="0" t="0" r="r" b="b"/>
              <a:pathLst>
                <a:path w="321" h="188">
                  <a:moveTo>
                    <a:pt x="321" y="15"/>
                  </a:moveTo>
                  <a:cubicBezTo>
                    <a:pt x="276" y="15"/>
                    <a:pt x="102" y="0"/>
                    <a:pt x="51" y="15"/>
                  </a:cubicBezTo>
                  <a:cubicBezTo>
                    <a:pt x="0" y="30"/>
                    <a:pt x="20" y="76"/>
                    <a:pt x="14" y="105"/>
                  </a:cubicBezTo>
                  <a:cubicBezTo>
                    <a:pt x="8" y="134"/>
                    <a:pt x="14" y="171"/>
                    <a:pt x="14" y="188"/>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50" name="Line 46"/>
            <p:cNvSpPr>
              <a:spLocks noChangeShapeType="1"/>
            </p:cNvSpPr>
            <p:nvPr/>
          </p:nvSpPr>
          <p:spPr bwMode="auto">
            <a:xfrm>
              <a:off x="6833" y="4466"/>
              <a:ext cx="7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9" name="Freeform 45"/>
            <p:cNvSpPr>
              <a:spLocks/>
            </p:cNvSpPr>
            <p:nvPr/>
          </p:nvSpPr>
          <p:spPr bwMode="auto">
            <a:xfrm flipH="1">
              <a:off x="7613" y="4352"/>
              <a:ext cx="2" cy="113"/>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8" name="Line 44"/>
            <p:cNvSpPr>
              <a:spLocks noChangeShapeType="1"/>
            </p:cNvSpPr>
            <p:nvPr/>
          </p:nvSpPr>
          <p:spPr bwMode="auto">
            <a:xfrm>
              <a:off x="7614"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7" name="Freeform 43"/>
            <p:cNvSpPr>
              <a:spLocks/>
            </p:cNvSpPr>
            <p:nvPr/>
          </p:nvSpPr>
          <p:spPr bwMode="auto">
            <a:xfrm>
              <a:off x="7872" y="4350"/>
              <a:ext cx="11" cy="280"/>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6" name="Line 42"/>
            <p:cNvSpPr>
              <a:spLocks noChangeShapeType="1"/>
            </p:cNvSpPr>
            <p:nvPr/>
          </p:nvSpPr>
          <p:spPr bwMode="auto">
            <a:xfrm flipH="1" flipV="1">
              <a:off x="7756" y="4325"/>
              <a:ext cx="0" cy="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5" name="Line 41"/>
            <p:cNvSpPr>
              <a:spLocks noChangeShapeType="1"/>
            </p:cNvSpPr>
            <p:nvPr/>
          </p:nvSpPr>
          <p:spPr bwMode="auto">
            <a:xfrm>
              <a:off x="7693" y="4325"/>
              <a:ext cx="125"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4" name="Freeform 40"/>
            <p:cNvSpPr>
              <a:spLocks/>
            </p:cNvSpPr>
            <p:nvPr/>
          </p:nvSpPr>
          <p:spPr bwMode="auto">
            <a:xfrm>
              <a:off x="6588" y="5076"/>
              <a:ext cx="207" cy="277"/>
            </a:xfrm>
            <a:custGeom>
              <a:avLst/>
              <a:gdLst/>
              <a:ahLst/>
              <a:cxnLst>
                <a:cxn ang="0">
                  <a:pos x="0" y="0"/>
                </a:cxn>
                <a:cxn ang="0">
                  <a:pos x="23" y="165"/>
                </a:cxn>
                <a:cxn ang="0">
                  <a:pos x="98" y="270"/>
                </a:cxn>
                <a:cxn ang="0">
                  <a:pos x="248" y="323"/>
                </a:cxn>
              </a:cxnLst>
              <a:rect l="0" t="0" r="r" b="b"/>
              <a:pathLst>
                <a:path w="248" h="323">
                  <a:moveTo>
                    <a:pt x="0" y="0"/>
                  </a:moveTo>
                  <a:cubicBezTo>
                    <a:pt x="4" y="27"/>
                    <a:pt x="7" y="120"/>
                    <a:pt x="23" y="165"/>
                  </a:cubicBezTo>
                  <a:cubicBezTo>
                    <a:pt x="39" y="210"/>
                    <a:pt x="61" y="244"/>
                    <a:pt x="98" y="270"/>
                  </a:cubicBezTo>
                  <a:cubicBezTo>
                    <a:pt x="135" y="296"/>
                    <a:pt x="217" y="312"/>
                    <a:pt x="248" y="323"/>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3" name="Freeform 39"/>
            <p:cNvSpPr>
              <a:spLocks/>
            </p:cNvSpPr>
            <p:nvPr/>
          </p:nvSpPr>
          <p:spPr bwMode="auto">
            <a:xfrm>
              <a:off x="6126" y="3938"/>
              <a:ext cx="1425" cy="6"/>
            </a:xfrm>
            <a:custGeom>
              <a:avLst/>
              <a:gdLst/>
              <a:ahLst/>
              <a:cxnLst>
                <a:cxn ang="0">
                  <a:pos x="0" y="7"/>
                </a:cxn>
                <a:cxn ang="0">
                  <a:pos x="1080" y="7"/>
                </a:cxn>
                <a:cxn ang="0">
                  <a:pos x="1583" y="7"/>
                </a:cxn>
                <a:cxn ang="0">
                  <a:pos x="1710" y="0"/>
                </a:cxn>
              </a:cxnLst>
              <a:rect l="0" t="0" r="r" b="b"/>
              <a:pathLst>
                <a:path w="1710" h="7">
                  <a:moveTo>
                    <a:pt x="0" y="7"/>
                  </a:moveTo>
                  <a:lnTo>
                    <a:pt x="1080" y="7"/>
                  </a:lnTo>
                  <a:lnTo>
                    <a:pt x="1583" y="7"/>
                  </a:lnTo>
                  <a:lnTo>
                    <a:pt x="171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2" name="Freeform 38"/>
            <p:cNvSpPr>
              <a:spLocks/>
            </p:cNvSpPr>
            <p:nvPr/>
          </p:nvSpPr>
          <p:spPr bwMode="auto">
            <a:xfrm>
              <a:off x="7551" y="3934"/>
              <a:ext cx="292" cy="293"/>
            </a:xfrm>
            <a:custGeom>
              <a:avLst/>
              <a:gdLst/>
              <a:ahLst/>
              <a:cxnLst>
                <a:cxn ang="0">
                  <a:pos x="0" y="5"/>
                </a:cxn>
                <a:cxn ang="0">
                  <a:pos x="218" y="20"/>
                </a:cxn>
                <a:cxn ang="0">
                  <a:pos x="330" y="125"/>
                </a:cxn>
                <a:cxn ang="0">
                  <a:pos x="345" y="342"/>
                </a:cxn>
              </a:cxnLst>
              <a:rect l="0" t="0" r="r" b="b"/>
              <a:pathLst>
                <a:path w="351" h="342">
                  <a:moveTo>
                    <a:pt x="0" y="5"/>
                  </a:moveTo>
                  <a:cubicBezTo>
                    <a:pt x="36" y="7"/>
                    <a:pt x="163" y="0"/>
                    <a:pt x="218" y="20"/>
                  </a:cubicBezTo>
                  <a:cubicBezTo>
                    <a:pt x="273" y="40"/>
                    <a:pt x="309" y="71"/>
                    <a:pt x="330" y="125"/>
                  </a:cubicBezTo>
                  <a:cubicBezTo>
                    <a:pt x="351" y="179"/>
                    <a:pt x="342" y="297"/>
                    <a:pt x="345" y="342"/>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41" name="Freeform 37"/>
            <p:cNvSpPr>
              <a:spLocks/>
            </p:cNvSpPr>
            <p:nvPr/>
          </p:nvSpPr>
          <p:spPr bwMode="auto">
            <a:xfrm>
              <a:off x="7402" y="3983"/>
              <a:ext cx="362" cy="167"/>
            </a:xfrm>
            <a:custGeom>
              <a:avLst/>
              <a:gdLst/>
              <a:ahLst/>
              <a:cxnLst>
                <a:cxn ang="0">
                  <a:pos x="435" y="195"/>
                </a:cxn>
                <a:cxn ang="0">
                  <a:pos x="382" y="30"/>
                </a:cxn>
                <a:cxn ang="0">
                  <a:pos x="210" y="15"/>
                </a:cxn>
                <a:cxn ang="0">
                  <a:pos x="0" y="30"/>
                </a:cxn>
              </a:cxnLst>
              <a:rect l="0" t="0" r="r" b="b"/>
              <a:pathLst>
                <a:path w="435" h="195">
                  <a:moveTo>
                    <a:pt x="435" y="195"/>
                  </a:moveTo>
                  <a:cubicBezTo>
                    <a:pt x="425" y="168"/>
                    <a:pt x="419" y="60"/>
                    <a:pt x="382" y="30"/>
                  </a:cubicBezTo>
                  <a:cubicBezTo>
                    <a:pt x="340" y="0"/>
                    <a:pt x="274" y="15"/>
                    <a:pt x="210" y="15"/>
                  </a:cubicBezTo>
                  <a:cubicBezTo>
                    <a:pt x="103" y="9"/>
                    <a:pt x="44" y="27"/>
                    <a:pt x="0" y="30"/>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GB"/>
            </a:p>
          </p:txBody>
        </p:sp>
        <p:sp>
          <p:nvSpPr>
            <p:cNvPr id="21540" name="Freeform 36"/>
            <p:cNvSpPr>
              <a:spLocks/>
            </p:cNvSpPr>
            <p:nvPr/>
          </p:nvSpPr>
          <p:spPr bwMode="auto">
            <a:xfrm>
              <a:off x="6377" y="3987"/>
              <a:ext cx="331" cy="163"/>
            </a:xfrm>
            <a:custGeom>
              <a:avLst/>
              <a:gdLst/>
              <a:ahLst/>
              <a:cxnLst>
                <a:cxn ang="0">
                  <a:pos x="390" y="190"/>
                </a:cxn>
                <a:cxn ang="0">
                  <a:pos x="367" y="63"/>
                </a:cxn>
                <a:cxn ang="0">
                  <a:pos x="202" y="10"/>
                </a:cxn>
                <a:cxn ang="0">
                  <a:pos x="0" y="3"/>
                </a:cxn>
              </a:cxnLst>
              <a:rect l="0" t="0" r="r" b="b"/>
              <a:pathLst>
                <a:path w="398" h="190">
                  <a:moveTo>
                    <a:pt x="390" y="190"/>
                  </a:moveTo>
                  <a:cubicBezTo>
                    <a:pt x="386" y="169"/>
                    <a:pt x="398" y="93"/>
                    <a:pt x="367" y="63"/>
                  </a:cubicBezTo>
                  <a:cubicBezTo>
                    <a:pt x="329" y="11"/>
                    <a:pt x="299" y="20"/>
                    <a:pt x="202" y="10"/>
                  </a:cubicBezTo>
                  <a:cubicBezTo>
                    <a:pt x="104" y="0"/>
                    <a:pt x="42" y="4"/>
                    <a:pt x="0" y="3"/>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GB"/>
            </a:p>
          </p:txBody>
        </p:sp>
        <p:sp>
          <p:nvSpPr>
            <p:cNvPr id="21539" name="Line 35"/>
            <p:cNvSpPr>
              <a:spLocks noChangeShapeType="1"/>
            </p:cNvSpPr>
            <p:nvPr/>
          </p:nvSpPr>
          <p:spPr bwMode="auto">
            <a:xfrm>
              <a:off x="7613" y="4266"/>
              <a:ext cx="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8" name="Freeform 34"/>
            <p:cNvSpPr>
              <a:spLocks/>
            </p:cNvSpPr>
            <p:nvPr/>
          </p:nvSpPr>
          <p:spPr bwMode="auto">
            <a:xfrm>
              <a:off x="7613" y="4221"/>
              <a:ext cx="307" cy="6"/>
            </a:xfrm>
            <a:custGeom>
              <a:avLst/>
              <a:gdLst/>
              <a:ahLst/>
              <a:cxnLst>
                <a:cxn ang="0">
                  <a:pos x="0" y="0"/>
                </a:cxn>
                <a:cxn ang="0">
                  <a:pos x="368" y="7"/>
                </a:cxn>
              </a:cxnLst>
              <a:rect l="0" t="0" r="r" b="b"/>
              <a:pathLst>
                <a:path w="368" h="7">
                  <a:moveTo>
                    <a:pt x="0" y="0"/>
                  </a:moveTo>
                  <a:lnTo>
                    <a:pt x="368" y="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21524" name="Group 20"/>
            <p:cNvGrpSpPr>
              <a:grpSpLocks/>
            </p:cNvGrpSpPr>
            <p:nvPr/>
          </p:nvGrpSpPr>
          <p:grpSpPr bwMode="auto">
            <a:xfrm>
              <a:off x="6536" y="4266"/>
              <a:ext cx="1152" cy="817"/>
              <a:chOff x="7527" y="12307"/>
              <a:chExt cx="1383" cy="953"/>
            </a:xfrm>
          </p:grpSpPr>
          <p:sp>
            <p:nvSpPr>
              <p:cNvPr id="21537" name="Line 33"/>
              <p:cNvSpPr>
                <a:spLocks noChangeShapeType="1"/>
              </p:cNvSpPr>
              <p:nvPr/>
            </p:nvSpPr>
            <p:spPr bwMode="auto">
              <a:xfrm>
                <a:off x="7879" y="13006"/>
                <a:ext cx="1031"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6" name="Freeform 32"/>
              <p:cNvSpPr>
                <a:spLocks/>
              </p:cNvSpPr>
              <p:nvPr/>
            </p:nvSpPr>
            <p:spPr bwMode="auto">
              <a:xfrm>
                <a:off x="7883" y="12408"/>
                <a:ext cx="2" cy="131"/>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5" name="Freeform 31"/>
              <p:cNvSpPr>
                <a:spLocks/>
              </p:cNvSpPr>
              <p:nvPr/>
            </p:nvSpPr>
            <p:spPr bwMode="auto">
              <a:xfrm>
                <a:off x="7560" y="12405"/>
                <a:ext cx="1" cy="657"/>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4" name="Line 30"/>
              <p:cNvSpPr>
                <a:spLocks noChangeShapeType="1"/>
              </p:cNvSpPr>
              <p:nvPr/>
            </p:nvSpPr>
            <p:spPr bwMode="auto">
              <a:xfrm flipV="1">
                <a:off x="7714" y="12376"/>
                <a:ext cx="0" cy="10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3" name="Freeform 29"/>
              <p:cNvSpPr>
                <a:spLocks/>
              </p:cNvSpPr>
              <p:nvPr/>
            </p:nvSpPr>
            <p:spPr bwMode="auto">
              <a:xfrm>
                <a:off x="7651" y="12360"/>
                <a:ext cx="120" cy="7"/>
              </a:xfrm>
              <a:custGeom>
                <a:avLst/>
                <a:gdLst/>
                <a:ahLst/>
                <a:cxnLst>
                  <a:cxn ang="0">
                    <a:pos x="120" y="7"/>
                  </a:cxn>
                  <a:cxn ang="0">
                    <a:pos x="0" y="0"/>
                  </a:cxn>
                </a:cxnLst>
                <a:rect l="0" t="0" r="r" b="b"/>
                <a:pathLst>
                  <a:path w="120" h="7">
                    <a:moveTo>
                      <a:pt x="120" y="7"/>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2" name="Freeform 28"/>
              <p:cNvSpPr>
                <a:spLocks/>
              </p:cNvSpPr>
              <p:nvPr/>
            </p:nvSpPr>
            <p:spPr bwMode="auto">
              <a:xfrm>
                <a:off x="7598" y="13063"/>
                <a:ext cx="3" cy="144"/>
              </a:xfrm>
              <a:custGeom>
                <a:avLst/>
                <a:gdLst/>
                <a:ahLst/>
                <a:cxnLst>
                  <a:cxn ang="0">
                    <a:pos x="3" y="0"/>
                  </a:cxn>
                  <a:cxn ang="0">
                    <a:pos x="0" y="144"/>
                  </a:cxn>
                </a:cxnLst>
                <a:rect l="0" t="0" r="r" b="b"/>
                <a:pathLst>
                  <a:path w="3" h="144">
                    <a:moveTo>
                      <a:pt x="3" y="0"/>
                    </a:moveTo>
                    <a:lnTo>
                      <a:pt x="0" y="144"/>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1" name="Line 27"/>
              <p:cNvSpPr>
                <a:spLocks noChangeShapeType="1"/>
              </p:cNvSpPr>
              <p:nvPr/>
            </p:nvSpPr>
            <p:spPr bwMode="auto">
              <a:xfrm flipV="1">
                <a:off x="7714" y="13037"/>
                <a:ext cx="0" cy="10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30" name="Line 26"/>
              <p:cNvSpPr>
                <a:spLocks noChangeShapeType="1"/>
              </p:cNvSpPr>
              <p:nvPr/>
            </p:nvSpPr>
            <p:spPr bwMode="auto">
              <a:xfrm flipH="1">
                <a:off x="7629" y="13037"/>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29" name="Freeform 25"/>
              <p:cNvSpPr>
                <a:spLocks/>
              </p:cNvSpPr>
              <p:nvPr/>
            </p:nvSpPr>
            <p:spPr bwMode="auto">
              <a:xfrm>
                <a:off x="7830" y="13063"/>
                <a:ext cx="1" cy="144"/>
              </a:xfrm>
              <a:custGeom>
                <a:avLst/>
                <a:gdLst/>
                <a:ahLst/>
                <a:cxnLst>
                  <a:cxn ang="0">
                    <a:pos x="0" y="0"/>
                  </a:cxn>
                  <a:cxn ang="0">
                    <a:pos x="0" y="144"/>
                  </a:cxn>
                </a:cxnLst>
                <a:rect l="0" t="0" r="r" b="b"/>
                <a:pathLst>
                  <a:path w="1" h="144">
                    <a:moveTo>
                      <a:pt x="0" y="0"/>
                    </a:moveTo>
                    <a:lnTo>
                      <a:pt x="0" y="144"/>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28" name="Freeform 24"/>
              <p:cNvSpPr>
                <a:spLocks/>
              </p:cNvSpPr>
              <p:nvPr/>
            </p:nvSpPr>
            <p:spPr bwMode="auto">
              <a:xfrm>
                <a:off x="7527" y="12307"/>
                <a:ext cx="353" cy="1"/>
              </a:xfrm>
              <a:custGeom>
                <a:avLst/>
                <a:gdLst/>
                <a:ahLst/>
                <a:cxnLst>
                  <a:cxn ang="0">
                    <a:pos x="0" y="0"/>
                  </a:cxn>
                  <a:cxn ang="0">
                    <a:pos x="353" y="0"/>
                  </a:cxn>
                </a:cxnLst>
                <a:rect l="0" t="0" r="r" b="b"/>
                <a:pathLst>
                  <a:path w="353" h="1">
                    <a:moveTo>
                      <a:pt x="0" y="0"/>
                    </a:moveTo>
                    <a:lnTo>
                      <a:pt x="35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27" name="Freeform 23"/>
              <p:cNvSpPr>
                <a:spLocks/>
              </p:cNvSpPr>
              <p:nvPr/>
            </p:nvSpPr>
            <p:spPr bwMode="auto">
              <a:xfrm>
                <a:off x="7620" y="12315"/>
                <a:ext cx="8" cy="90"/>
              </a:xfrm>
              <a:custGeom>
                <a:avLst/>
                <a:gdLst/>
                <a:ahLst/>
                <a:cxnLst>
                  <a:cxn ang="0">
                    <a:pos x="8" y="0"/>
                  </a:cxn>
                  <a:cxn ang="0">
                    <a:pos x="0" y="90"/>
                  </a:cxn>
                </a:cxnLst>
                <a:rect l="0" t="0" r="r" b="b"/>
                <a:pathLst>
                  <a:path w="8" h="90">
                    <a:moveTo>
                      <a:pt x="8" y="0"/>
                    </a:moveTo>
                    <a:lnTo>
                      <a:pt x="0" y="9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26" name="Freeform 22"/>
              <p:cNvSpPr>
                <a:spLocks/>
              </p:cNvSpPr>
              <p:nvPr/>
            </p:nvSpPr>
            <p:spPr bwMode="auto">
              <a:xfrm>
                <a:off x="7527" y="13207"/>
                <a:ext cx="352" cy="7"/>
              </a:xfrm>
              <a:custGeom>
                <a:avLst/>
                <a:gdLst/>
                <a:ahLst/>
                <a:cxnLst>
                  <a:cxn ang="0">
                    <a:pos x="0" y="7"/>
                  </a:cxn>
                  <a:cxn ang="0">
                    <a:pos x="352" y="0"/>
                  </a:cxn>
                </a:cxnLst>
                <a:rect l="0" t="0" r="r" b="b"/>
                <a:pathLst>
                  <a:path w="352" h="7">
                    <a:moveTo>
                      <a:pt x="0" y="7"/>
                    </a:moveTo>
                    <a:lnTo>
                      <a:pt x="352"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25" name="Freeform 21"/>
              <p:cNvSpPr>
                <a:spLocks/>
              </p:cNvSpPr>
              <p:nvPr/>
            </p:nvSpPr>
            <p:spPr bwMode="auto">
              <a:xfrm>
                <a:off x="7527" y="13259"/>
                <a:ext cx="353" cy="1"/>
              </a:xfrm>
              <a:custGeom>
                <a:avLst/>
                <a:gdLst/>
                <a:ahLst/>
                <a:cxnLst>
                  <a:cxn ang="0">
                    <a:pos x="0" y="0"/>
                  </a:cxn>
                  <a:cxn ang="0">
                    <a:pos x="353" y="0"/>
                  </a:cxn>
                </a:cxnLst>
                <a:rect l="0" t="0" r="r" b="b"/>
                <a:pathLst>
                  <a:path w="353" h="1">
                    <a:moveTo>
                      <a:pt x="0" y="0"/>
                    </a:moveTo>
                    <a:lnTo>
                      <a:pt x="35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21523" name="Text Box 19"/>
            <p:cNvSpPr txBox="1">
              <a:spLocks noChangeArrowheads="1"/>
            </p:cNvSpPr>
            <p:nvPr/>
          </p:nvSpPr>
          <p:spPr bwMode="auto">
            <a:xfrm>
              <a:off x="2670" y="5477"/>
              <a:ext cx="3036" cy="463"/>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5.1a Single acting piston pump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22" name="Text Box 18"/>
            <p:cNvSpPr txBox="1">
              <a:spLocks noChangeArrowheads="1"/>
            </p:cNvSpPr>
            <p:nvPr/>
          </p:nvSpPr>
          <p:spPr bwMode="auto">
            <a:xfrm>
              <a:off x="6503" y="5477"/>
              <a:ext cx="3067" cy="463"/>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5.1b Double acting piston pump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21" name="Freeform 17"/>
            <p:cNvSpPr>
              <a:spLocks/>
            </p:cNvSpPr>
            <p:nvPr/>
          </p:nvSpPr>
          <p:spPr bwMode="auto">
            <a:xfrm>
              <a:off x="4465" y="4768"/>
              <a:ext cx="46" cy="51"/>
            </a:xfrm>
            <a:custGeom>
              <a:avLst/>
              <a:gdLst/>
              <a:ahLst/>
              <a:cxnLst>
                <a:cxn ang="0">
                  <a:pos x="0" y="0"/>
                </a:cxn>
                <a:cxn ang="0">
                  <a:pos x="48" y="12"/>
                </a:cxn>
                <a:cxn ang="0">
                  <a:pos x="42" y="45"/>
                </a:cxn>
                <a:cxn ang="0">
                  <a:pos x="3" y="60"/>
                </a:cxn>
              </a:cxnLst>
              <a:rect l="0" t="0" r="r" b="b"/>
              <a:pathLst>
                <a:path w="55" h="60">
                  <a:moveTo>
                    <a:pt x="0" y="0"/>
                  </a:moveTo>
                  <a:cubicBezTo>
                    <a:pt x="8" y="2"/>
                    <a:pt x="41" y="5"/>
                    <a:pt x="48" y="12"/>
                  </a:cubicBezTo>
                  <a:cubicBezTo>
                    <a:pt x="55" y="19"/>
                    <a:pt x="49" y="37"/>
                    <a:pt x="42" y="45"/>
                  </a:cubicBezTo>
                  <a:cubicBezTo>
                    <a:pt x="35" y="53"/>
                    <a:pt x="11" y="57"/>
                    <a:pt x="3" y="6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20" name="Freeform 16"/>
            <p:cNvSpPr>
              <a:spLocks/>
            </p:cNvSpPr>
            <p:nvPr/>
          </p:nvSpPr>
          <p:spPr bwMode="auto">
            <a:xfrm>
              <a:off x="4463" y="4532"/>
              <a:ext cx="995" cy="259"/>
            </a:xfrm>
            <a:custGeom>
              <a:avLst/>
              <a:gdLst/>
              <a:ahLst/>
              <a:cxnLst>
                <a:cxn ang="0">
                  <a:pos x="0" y="302"/>
                </a:cxn>
                <a:cxn ang="0">
                  <a:pos x="1193" y="0"/>
                </a:cxn>
              </a:cxnLst>
              <a:rect l="0" t="0" r="r" b="b"/>
              <a:pathLst>
                <a:path w="1193" h="302">
                  <a:moveTo>
                    <a:pt x="0" y="302"/>
                  </a:moveTo>
                  <a:lnTo>
                    <a:pt x="119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9" name="Freeform 15"/>
            <p:cNvSpPr>
              <a:spLocks/>
            </p:cNvSpPr>
            <p:nvPr/>
          </p:nvSpPr>
          <p:spPr bwMode="auto">
            <a:xfrm>
              <a:off x="5458" y="4532"/>
              <a:ext cx="319" cy="270"/>
            </a:xfrm>
            <a:custGeom>
              <a:avLst/>
              <a:gdLst/>
              <a:ahLst/>
              <a:cxnLst>
                <a:cxn ang="0">
                  <a:pos x="0" y="0"/>
                </a:cxn>
                <a:cxn ang="0">
                  <a:pos x="383" y="315"/>
                </a:cxn>
              </a:cxnLst>
              <a:rect l="0" t="0" r="r" b="b"/>
              <a:pathLst>
                <a:path w="383" h="315">
                  <a:moveTo>
                    <a:pt x="0" y="0"/>
                  </a:moveTo>
                  <a:lnTo>
                    <a:pt x="383" y="31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8" name="Freeform 14"/>
            <p:cNvSpPr>
              <a:spLocks/>
            </p:cNvSpPr>
            <p:nvPr/>
          </p:nvSpPr>
          <p:spPr bwMode="auto">
            <a:xfrm>
              <a:off x="5368" y="4397"/>
              <a:ext cx="377" cy="389"/>
            </a:xfrm>
            <a:custGeom>
              <a:avLst/>
              <a:gdLst/>
              <a:ahLst/>
              <a:cxnLst>
                <a:cxn ang="0">
                  <a:pos x="0" y="453"/>
                </a:cxn>
                <a:cxn ang="0">
                  <a:pos x="15" y="345"/>
                </a:cxn>
                <a:cxn ang="0">
                  <a:pos x="51" y="255"/>
                </a:cxn>
                <a:cxn ang="0">
                  <a:pos x="79" y="202"/>
                </a:cxn>
                <a:cxn ang="0">
                  <a:pos x="175" y="99"/>
                </a:cxn>
                <a:cxn ang="0">
                  <a:pos x="306" y="27"/>
                </a:cxn>
                <a:cxn ang="0">
                  <a:pos x="453" y="0"/>
                </a:cxn>
              </a:cxnLst>
              <a:rect l="0" t="0" r="r" b="b"/>
              <a:pathLst>
                <a:path w="453" h="453">
                  <a:moveTo>
                    <a:pt x="0" y="453"/>
                  </a:moveTo>
                  <a:cubicBezTo>
                    <a:pt x="3" y="435"/>
                    <a:pt x="6" y="378"/>
                    <a:pt x="15" y="345"/>
                  </a:cubicBezTo>
                  <a:cubicBezTo>
                    <a:pt x="24" y="312"/>
                    <a:pt x="40" y="279"/>
                    <a:pt x="51" y="255"/>
                  </a:cubicBezTo>
                  <a:cubicBezTo>
                    <a:pt x="62" y="231"/>
                    <a:pt x="58" y="228"/>
                    <a:pt x="79" y="202"/>
                  </a:cubicBezTo>
                  <a:cubicBezTo>
                    <a:pt x="100" y="176"/>
                    <a:pt x="137" y="128"/>
                    <a:pt x="175" y="99"/>
                  </a:cubicBezTo>
                  <a:cubicBezTo>
                    <a:pt x="213" y="70"/>
                    <a:pt x="260" y="43"/>
                    <a:pt x="306" y="27"/>
                  </a:cubicBezTo>
                  <a:cubicBezTo>
                    <a:pt x="352" y="11"/>
                    <a:pt x="423" y="6"/>
                    <a:pt x="453" y="0"/>
                  </a:cubicBez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7" name="Oval 13"/>
            <p:cNvSpPr>
              <a:spLocks noChangeArrowheads="1"/>
            </p:cNvSpPr>
            <p:nvPr/>
          </p:nvSpPr>
          <p:spPr bwMode="auto">
            <a:xfrm>
              <a:off x="5772" y="4792"/>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6" name="Oval 12"/>
            <p:cNvSpPr>
              <a:spLocks noChangeArrowheads="1"/>
            </p:cNvSpPr>
            <p:nvPr/>
          </p:nvSpPr>
          <p:spPr bwMode="auto">
            <a:xfrm>
              <a:off x="5448" y="4521"/>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21509" name="Group 5"/>
            <p:cNvGrpSpPr>
              <a:grpSpLocks/>
            </p:cNvGrpSpPr>
            <p:nvPr/>
          </p:nvGrpSpPr>
          <p:grpSpPr bwMode="auto">
            <a:xfrm>
              <a:off x="8303" y="4262"/>
              <a:ext cx="1334" cy="422"/>
              <a:chOff x="8370" y="4262"/>
              <a:chExt cx="1333" cy="422"/>
            </a:xfrm>
          </p:grpSpPr>
          <p:sp>
            <p:nvSpPr>
              <p:cNvPr id="21515" name="Freeform 11"/>
              <p:cNvSpPr>
                <a:spLocks/>
              </p:cNvSpPr>
              <p:nvPr/>
            </p:nvSpPr>
            <p:spPr bwMode="auto">
              <a:xfrm>
                <a:off x="8372" y="4633"/>
                <a:ext cx="46" cy="51"/>
              </a:xfrm>
              <a:custGeom>
                <a:avLst/>
                <a:gdLst/>
                <a:ahLst/>
                <a:cxnLst>
                  <a:cxn ang="0">
                    <a:pos x="0" y="0"/>
                  </a:cxn>
                  <a:cxn ang="0">
                    <a:pos x="48" y="12"/>
                  </a:cxn>
                  <a:cxn ang="0">
                    <a:pos x="42" y="45"/>
                  </a:cxn>
                  <a:cxn ang="0">
                    <a:pos x="3" y="60"/>
                  </a:cxn>
                </a:cxnLst>
                <a:rect l="0" t="0" r="r" b="b"/>
                <a:pathLst>
                  <a:path w="55" h="60">
                    <a:moveTo>
                      <a:pt x="0" y="0"/>
                    </a:moveTo>
                    <a:cubicBezTo>
                      <a:pt x="8" y="2"/>
                      <a:pt x="41" y="5"/>
                      <a:pt x="48" y="12"/>
                    </a:cubicBezTo>
                    <a:cubicBezTo>
                      <a:pt x="55" y="19"/>
                      <a:pt x="49" y="37"/>
                      <a:pt x="42" y="45"/>
                    </a:cubicBezTo>
                    <a:cubicBezTo>
                      <a:pt x="35" y="53"/>
                      <a:pt x="11" y="57"/>
                      <a:pt x="3" y="6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4" name="Freeform 10"/>
              <p:cNvSpPr>
                <a:spLocks/>
              </p:cNvSpPr>
              <p:nvPr/>
            </p:nvSpPr>
            <p:spPr bwMode="auto">
              <a:xfrm>
                <a:off x="8370" y="4397"/>
                <a:ext cx="995" cy="257"/>
              </a:xfrm>
              <a:custGeom>
                <a:avLst/>
                <a:gdLst/>
                <a:ahLst/>
                <a:cxnLst>
                  <a:cxn ang="0">
                    <a:pos x="0" y="302"/>
                  </a:cxn>
                  <a:cxn ang="0">
                    <a:pos x="1193" y="0"/>
                  </a:cxn>
                </a:cxnLst>
                <a:rect l="0" t="0" r="r" b="b"/>
                <a:pathLst>
                  <a:path w="1193" h="302">
                    <a:moveTo>
                      <a:pt x="0" y="302"/>
                    </a:moveTo>
                    <a:lnTo>
                      <a:pt x="119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3" name="Freeform 9"/>
              <p:cNvSpPr>
                <a:spLocks/>
              </p:cNvSpPr>
              <p:nvPr/>
            </p:nvSpPr>
            <p:spPr bwMode="auto">
              <a:xfrm>
                <a:off x="9365" y="4397"/>
                <a:ext cx="318" cy="269"/>
              </a:xfrm>
              <a:custGeom>
                <a:avLst/>
                <a:gdLst/>
                <a:ahLst/>
                <a:cxnLst>
                  <a:cxn ang="0">
                    <a:pos x="0" y="0"/>
                  </a:cxn>
                  <a:cxn ang="0">
                    <a:pos x="383" y="315"/>
                  </a:cxn>
                </a:cxnLst>
                <a:rect l="0" t="0" r="r" b="b"/>
                <a:pathLst>
                  <a:path w="383" h="315">
                    <a:moveTo>
                      <a:pt x="0" y="0"/>
                    </a:moveTo>
                    <a:lnTo>
                      <a:pt x="383" y="31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2" name="Freeform 8"/>
              <p:cNvSpPr>
                <a:spLocks/>
              </p:cNvSpPr>
              <p:nvPr/>
            </p:nvSpPr>
            <p:spPr bwMode="auto">
              <a:xfrm>
                <a:off x="9275" y="4262"/>
                <a:ext cx="377" cy="388"/>
              </a:xfrm>
              <a:custGeom>
                <a:avLst/>
                <a:gdLst/>
                <a:ahLst/>
                <a:cxnLst>
                  <a:cxn ang="0">
                    <a:pos x="0" y="453"/>
                  </a:cxn>
                  <a:cxn ang="0">
                    <a:pos x="15" y="345"/>
                  </a:cxn>
                  <a:cxn ang="0">
                    <a:pos x="51" y="255"/>
                  </a:cxn>
                  <a:cxn ang="0">
                    <a:pos x="79" y="202"/>
                  </a:cxn>
                  <a:cxn ang="0">
                    <a:pos x="175" y="99"/>
                  </a:cxn>
                  <a:cxn ang="0">
                    <a:pos x="306" y="27"/>
                  </a:cxn>
                  <a:cxn ang="0">
                    <a:pos x="453" y="0"/>
                  </a:cxn>
                </a:cxnLst>
                <a:rect l="0" t="0" r="r" b="b"/>
                <a:pathLst>
                  <a:path w="453" h="453">
                    <a:moveTo>
                      <a:pt x="0" y="453"/>
                    </a:moveTo>
                    <a:cubicBezTo>
                      <a:pt x="3" y="435"/>
                      <a:pt x="6" y="378"/>
                      <a:pt x="15" y="345"/>
                    </a:cubicBezTo>
                    <a:cubicBezTo>
                      <a:pt x="24" y="312"/>
                      <a:pt x="40" y="279"/>
                      <a:pt x="51" y="255"/>
                    </a:cubicBezTo>
                    <a:cubicBezTo>
                      <a:pt x="62" y="231"/>
                      <a:pt x="58" y="228"/>
                      <a:pt x="79" y="202"/>
                    </a:cubicBezTo>
                    <a:cubicBezTo>
                      <a:pt x="100" y="176"/>
                      <a:pt x="137" y="128"/>
                      <a:pt x="175" y="99"/>
                    </a:cubicBezTo>
                    <a:cubicBezTo>
                      <a:pt x="213" y="70"/>
                      <a:pt x="260" y="43"/>
                      <a:pt x="306" y="27"/>
                    </a:cubicBezTo>
                    <a:cubicBezTo>
                      <a:pt x="352" y="11"/>
                      <a:pt x="423" y="6"/>
                      <a:pt x="453" y="0"/>
                    </a:cubicBez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1" name="Oval 7"/>
              <p:cNvSpPr>
                <a:spLocks noChangeArrowheads="1"/>
              </p:cNvSpPr>
              <p:nvPr/>
            </p:nvSpPr>
            <p:spPr bwMode="auto">
              <a:xfrm>
                <a:off x="9678" y="4656"/>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510" name="Oval 6"/>
              <p:cNvSpPr>
                <a:spLocks noChangeArrowheads="1"/>
              </p:cNvSpPr>
              <p:nvPr/>
            </p:nvSpPr>
            <p:spPr bwMode="auto">
              <a:xfrm>
                <a:off x="9355" y="4385"/>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4" name="Text Box 4"/>
            <p:cNvSpPr txBox="1">
              <a:spLocks noChangeArrowheads="1"/>
            </p:cNvSpPr>
            <p:nvPr/>
          </p:nvSpPr>
          <p:spPr bwMode="auto">
            <a:xfrm>
              <a:off x="5520" y="4421"/>
              <a:ext cx="600" cy="4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 Box 3"/>
            <p:cNvSpPr txBox="1">
              <a:spLocks noChangeArrowheads="1"/>
            </p:cNvSpPr>
            <p:nvPr/>
          </p:nvSpPr>
          <p:spPr bwMode="auto">
            <a:xfrm>
              <a:off x="8820" y="4298"/>
              <a:ext cx="900" cy="4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13</a:t>
            </a:fld>
            <a:endParaRPr lang="en-US"/>
          </a:p>
        </p:txBody>
      </p:sp>
      <p:graphicFrame>
        <p:nvGraphicFramePr>
          <p:cNvPr id="161794" name="Object 2"/>
          <p:cNvGraphicFramePr>
            <a:graphicFrameLocks noChangeAspect="1"/>
          </p:cNvGraphicFramePr>
          <p:nvPr/>
        </p:nvGraphicFramePr>
        <p:xfrm>
          <a:off x="1434469" y="2514600"/>
          <a:ext cx="5620382" cy="2909888"/>
        </p:xfrm>
        <a:graphic>
          <a:graphicData uri="http://schemas.openxmlformats.org/presentationml/2006/ole">
            <p:oleObj spid="_x0000_s161794" r:id="rId3" imgW="6800850" imgH="3495675" progId="">
              <p:embed/>
            </p:oleObj>
          </a:graphicData>
        </a:graphic>
      </p:graphicFrame>
      <p:sp>
        <p:nvSpPr>
          <p:cNvPr id="6" name="Rectangle 5"/>
          <p:cNvSpPr/>
          <p:nvPr/>
        </p:nvSpPr>
        <p:spPr>
          <a:xfrm>
            <a:off x="3352800" y="5791200"/>
            <a:ext cx="2435282" cy="369332"/>
          </a:xfrm>
          <a:prstGeom prst="rect">
            <a:avLst/>
          </a:prstGeom>
          <a:solidFill>
            <a:srgbClr val="FFC000"/>
          </a:solidFill>
        </p:spPr>
        <p:txBody>
          <a:bodyPr wrap="none">
            <a:spAutoFit/>
          </a:bodyPr>
          <a:lstStyle/>
          <a:p>
            <a:r>
              <a:rPr lang="en-US" dirty="0" smtClean="0">
                <a:latin typeface="Times New Roman" pitchFamily="18" charset="0"/>
                <a:ea typeface="Times New Roman" pitchFamily="18" charset="0"/>
                <a:cs typeface="Times New Roman" pitchFamily="18" charset="0"/>
              </a:rPr>
              <a:t>Figure:  multiplex pump</a:t>
            </a:r>
            <a:endParaRPr lang="en-GB" dirty="0"/>
          </a:p>
        </p:txBody>
      </p:sp>
      <p:sp>
        <p:nvSpPr>
          <p:cNvPr id="7" name="Rectangle 4"/>
          <p:cNvSpPr>
            <a:spLocks noChangeArrowheads="1"/>
          </p:cNvSpPr>
          <p:nvPr/>
        </p:nvSpPr>
        <p:spPr bwMode="auto">
          <a:xfrm>
            <a:off x="685800" y="990600"/>
            <a:ext cx="770824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If a pump has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several cylinders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same size with their pistons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actuated  by a common crankshaft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(multiplex pump),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pump capacity is calculated as the capacity developed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by one times the number of pistons.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p:nvPr/>
        </p:nvSpPr>
        <p:spPr>
          <a:xfrm>
            <a:off x="990600" y="304800"/>
            <a:ext cx="3666196" cy="584775"/>
          </a:xfrm>
          <a:prstGeom prst="rect">
            <a:avLst/>
          </a:prstGeom>
        </p:spPr>
        <p:txBody>
          <a:bodyPr wrap="none">
            <a:spAutoFit/>
          </a:bodyPr>
          <a:lstStyle/>
          <a:p>
            <a:r>
              <a:rPr lang="en-US" sz="3200" b="1" dirty="0" smtClean="0">
                <a:solidFill>
                  <a:srgbClr val="0070C0"/>
                </a:solidFill>
              </a:rPr>
              <a:t>c. Multiple </a:t>
            </a:r>
            <a:r>
              <a:rPr lang="en-US" sz="3200" b="1" dirty="0">
                <a:solidFill>
                  <a:srgbClr val="0070C0"/>
                </a:solidFill>
              </a:rPr>
              <a:t>Cylinders</a:t>
            </a:r>
            <a:endParaRPr lang="en-US" sz="3200" dirty="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20000"/>
              <a:lumOff val="80000"/>
            </a:schemeClr>
          </a:solidFill>
        </p:spPr>
        <p:txBody>
          <a:bodyPr/>
          <a:lstStyle/>
          <a:p>
            <a:pPr>
              <a:buNone/>
            </a:pPr>
            <a:r>
              <a:rPr lang="en-US" b="1" dirty="0" smtClean="0"/>
              <a:t>Example 5.1</a:t>
            </a:r>
            <a:endParaRPr lang="en-GB" dirty="0" smtClean="0"/>
          </a:p>
          <a:p>
            <a:pPr algn="just"/>
            <a:r>
              <a:rPr lang="en-US" dirty="0" smtClean="0"/>
              <a:t>The stroke length and bore diameter of a double acting single cylinder reciprocating pump are 30cm, and 35cm respectively.  The diameter of the rod is 22mm.The speed of the crank is 60 rpm. Determine the capacity of the pump if the slip of the pump is 5%.</a:t>
            </a:r>
            <a:endParaRPr lang="en-GB" dirty="0" smtClean="0"/>
          </a:p>
          <a:p>
            <a:endParaRPr lang="en-GB"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20000"/>
              <a:lumOff val="80000"/>
            </a:schemeClr>
          </a:solidFill>
        </p:spPr>
        <p:txBody>
          <a:bodyPr/>
          <a:lstStyle/>
          <a:p>
            <a:pPr>
              <a:buNone/>
            </a:pPr>
            <a:r>
              <a:rPr lang="en-US" b="1" dirty="0" smtClean="0"/>
              <a:t>Example 5.2</a:t>
            </a:r>
            <a:endParaRPr lang="en-GB" dirty="0" smtClean="0"/>
          </a:p>
          <a:p>
            <a:pPr algn="just"/>
            <a:r>
              <a:rPr lang="en-US" dirty="0" smtClean="0"/>
              <a:t>The flow rate of a reciprocating pump that runs at 90 rpm is measured to be 38.2 m</a:t>
            </a:r>
            <a:r>
              <a:rPr lang="en-US" baseline="30000" dirty="0" smtClean="0"/>
              <a:t>3</a:t>
            </a:r>
            <a:r>
              <a:rPr lang="en-US" dirty="0" smtClean="0"/>
              <a:t>/hr. The stroke length and the internal diameter of the cylinder are 24cm and 20cm respectively.   Calculate the slip of the pump.</a:t>
            </a:r>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pPr lvl="2" algn="ctr" rtl="0">
              <a:spcBef>
                <a:spcPct val="0"/>
              </a:spcBef>
            </a:pPr>
            <a:r>
              <a:rPr lang="en-US" sz="3100" b="1" dirty="0" smtClean="0">
                <a:solidFill>
                  <a:srgbClr val="0070C0"/>
                </a:solidFill>
              </a:rPr>
              <a:t>5.1.2 Suction </a:t>
            </a:r>
            <a:r>
              <a:rPr lang="en-US" sz="3100" b="1" dirty="0">
                <a:solidFill>
                  <a:srgbClr val="0070C0"/>
                </a:solidFill>
              </a:rPr>
              <a:t>and Discharge Pulsations in Reciprocating Pumps</a:t>
            </a:r>
            <a:r>
              <a:rPr lang="en-US" dirty="0"/>
              <a:t/>
            </a:r>
            <a:br>
              <a:rPr lang="en-US" dirty="0"/>
            </a:br>
            <a:endParaRPr lang="en-US" dirty="0"/>
          </a:p>
        </p:txBody>
      </p:sp>
      <p:sp>
        <p:nvSpPr>
          <p:cNvPr id="3" name="Content Placeholder 2"/>
          <p:cNvSpPr>
            <a:spLocks noGrp="1"/>
          </p:cNvSpPr>
          <p:nvPr>
            <p:ph idx="1"/>
          </p:nvPr>
        </p:nvSpPr>
        <p:spPr>
          <a:xfrm>
            <a:off x="457200" y="1600200"/>
            <a:ext cx="8229600" cy="3886200"/>
          </a:xfrm>
        </p:spPr>
        <p:txBody>
          <a:bodyPr>
            <a:normAutofit fontScale="77500" lnSpcReduction="20000"/>
          </a:bodyPr>
          <a:lstStyle/>
          <a:p>
            <a:pPr algn="just"/>
            <a:r>
              <a:rPr lang="en-US" sz="3400" dirty="0">
                <a:latin typeface="Times New Roman" pitchFamily="18" charset="0"/>
                <a:cs typeface="Times New Roman" pitchFamily="18" charset="0"/>
              </a:rPr>
              <a:t>Since liquid is an incompressible medium the velocity of the liquid inside the cylinder of reciprocating pumps is the same as the velocity of the piston head. </a:t>
            </a:r>
            <a:endParaRPr lang="en-US" sz="3400" dirty="0" smtClean="0">
              <a:latin typeface="Times New Roman" pitchFamily="18" charset="0"/>
              <a:cs typeface="Times New Roman" pitchFamily="18" charset="0"/>
            </a:endParaRPr>
          </a:p>
          <a:p>
            <a:pPr algn="just"/>
            <a:r>
              <a:rPr lang="en-US" sz="3400" dirty="0" smtClean="0">
                <a:latin typeface="Times New Roman" pitchFamily="18" charset="0"/>
                <a:cs typeface="Times New Roman" pitchFamily="18" charset="0"/>
              </a:rPr>
              <a:t>The </a:t>
            </a:r>
            <a:r>
              <a:rPr lang="en-US" sz="3400" dirty="0">
                <a:latin typeface="Times New Roman" pitchFamily="18" charset="0"/>
                <a:cs typeface="Times New Roman" pitchFamily="18" charset="0"/>
              </a:rPr>
              <a:t>velocity of the piston head, if it is actuated by crank, varies with the crank </a:t>
            </a:r>
            <a:r>
              <a:rPr lang="en-US" sz="3400" dirty="0" smtClean="0">
                <a:latin typeface="Times New Roman" pitchFamily="18" charset="0"/>
                <a:cs typeface="Times New Roman" pitchFamily="18" charset="0"/>
              </a:rPr>
              <a:t>angle. </a:t>
            </a:r>
          </a:p>
          <a:p>
            <a:pPr algn="just"/>
            <a:r>
              <a:rPr lang="en-US" sz="3400" dirty="0" smtClean="0">
                <a:latin typeface="Times New Roman" pitchFamily="18" charset="0"/>
                <a:cs typeface="Times New Roman" pitchFamily="18" charset="0"/>
              </a:rPr>
              <a:t>Hence </a:t>
            </a:r>
            <a:r>
              <a:rPr lang="en-US" sz="3400" dirty="0">
                <a:latin typeface="Times New Roman" pitchFamily="18" charset="0"/>
                <a:cs typeface="Times New Roman" pitchFamily="18" charset="0"/>
              </a:rPr>
              <a:t>the velocity of the liquid inside the cylinder and consequently the capacity vary with the crank angle. Unless special steps are taken, the motion of the liquid in the suction and discharge pipes will be also non-uniform. It is this </a:t>
            </a:r>
            <a:r>
              <a:rPr lang="en-US" sz="3400" dirty="0">
                <a:solidFill>
                  <a:srgbClr val="00B050"/>
                </a:solidFill>
                <a:latin typeface="Times New Roman" pitchFamily="18" charset="0"/>
                <a:cs typeface="Times New Roman" pitchFamily="18" charset="0"/>
              </a:rPr>
              <a:t>non-uniformity that we call pulsation</a:t>
            </a:r>
            <a:r>
              <a:rPr lang="en-US" sz="3400" dirty="0">
                <a:latin typeface="Times New Roman" pitchFamily="18" charset="0"/>
                <a:cs typeface="Times New Roman" pitchFamily="18" charset="0"/>
              </a:rPr>
              <a:t>. </a:t>
            </a:r>
            <a:endParaRPr lang="en-US" sz="3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16</a:t>
            </a:fld>
            <a:endParaRPr lang="en-US"/>
          </a:p>
        </p:txBody>
      </p:sp>
      <p:pic>
        <p:nvPicPr>
          <p:cNvPr id="5" name="Picture 36" descr="C:\Users\mekdim\Desktop\Fluid machines\fluid machine\fluid machines\fluid machines\piston pump.gif"/>
          <p:cNvPicPr>
            <a:picLocks noChangeAspect="1" noChangeArrowheads="1"/>
          </p:cNvPicPr>
          <p:nvPr/>
        </p:nvPicPr>
        <p:blipFill>
          <a:blip r:embed="rId2" cstate="print"/>
          <a:srcRect/>
          <a:stretch>
            <a:fillRect/>
          </a:stretch>
        </p:blipFill>
        <p:spPr bwMode="auto">
          <a:xfrm>
            <a:off x="3657600" y="5029200"/>
            <a:ext cx="2568575" cy="1630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Pulsation causes several of problems in addition to the non-uniform delivery. </a:t>
            </a:r>
          </a:p>
          <a:p>
            <a:pPr algn="just">
              <a:buFont typeface="Wingdings" pitchFamily="2" charset="2"/>
              <a:buChar char="ü"/>
            </a:pPr>
            <a:r>
              <a:rPr lang="en-US" sz="2400" dirty="0" smtClean="0">
                <a:latin typeface="Times New Roman" pitchFamily="18" charset="0"/>
                <a:cs typeface="Times New Roman" pitchFamily="18" charset="0"/>
              </a:rPr>
              <a:t>It </a:t>
            </a:r>
            <a:r>
              <a:rPr lang="en-US" sz="2400" dirty="0" smtClean="0">
                <a:solidFill>
                  <a:srgbClr val="00B050"/>
                </a:solidFill>
                <a:latin typeface="Times New Roman" pitchFamily="18" charset="0"/>
                <a:cs typeface="Times New Roman" pitchFamily="18" charset="0"/>
              </a:rPr>
              <a:t>reduces the NPSHA </a:t>
            </a:r>
            <a:r>
              <a:rPr lang="en-US" sz="2400" dirty="0" smtClean="0">
                <a:latin typeface="Times New Roman" pitchFamily="18" charset="0"/>
                <a:cs typeface="Times New Roman" pitchFamily="18" charset="0"/>
              </a:rPr>
              <a:t>significantly and to avoid </a:t>
            </a:r>
            <a:r>
              <a:rPr lang="en-US" sz="2400" dirty="0" err="1" smtClean="0">
                <a:latin typeface="Times New Roman" pitchFamily="18" charset="0"/>
                <a:cs typeface="Times New Roman" pitchFamily="18" charset="0"/>
              </a:rPr>
              <a:t>cavitaions</a:t>
            </a:r>
            <a:r>
              <a:rPr lang="en-US" sz="2400" dirty="0" smtClean="0">
                <a:latin typeface="Times New Roman" pitchFamily="18" charset="0"/>
                <a:cs typeface="Times New Roman" pitchFamily="18" charset="0"/>
              </a:rPr>
              <a:t> the pump should run at a reduced speed. It causes </a:t>
            </a:r>
            <a:r>
              <a:rPr lang="en-US" sz="2400" dirty="0" smtClean="0">
                <a:solidFill>
                  <a:srgbClr val="00B050"/>
                </a:solidFill>
                <a:latin typeface="Times New Roman" pitchFamily="18" charset="0"/>
                <a:cs typeface="Times New Roman" pitchFamily="18" charset="0"/>
              </a:rPr>
              <a:t>mechanical instability </a:t>
            </a:r>
            <a:r>
              <a:rPr lang="en-US" sz="2400" dirty="0" smtClean="0">
                <a:latin typeface="Times New Roman" pitchFamily="18" charset="0"/>
                <a:cs typeface="Times New Roman" pitchFamily="18" charset="0"/>
              </a:rPr>
              <a:t>of the piping network. </a:t>
            </a:r>
          </a:p>
          <a:p>
            <a:pPr algn="just">
              <a:buFont typeface="Wingdings" pitchFamily="2" charset="2"/>
              <a:buChar char="ü"/>
            </a:pPr>
            <a:r>
              <a:rPr lang="en-US" sz="2400" dirty="0" smtClean="0">
                <a:latin typeface="Times New Roman" pitchFamily="18" charset="0"/>
                <a:cs typeface="Times New Roman" pitchFamily="18" charset="0"/>
              </a:rPr>
              <a:t>It also causes </a:t>
            </a:r>
            <a:r>
              <a:rPr lang="en-US" sz="2400" dirty="0" smtClean="0">
                <a:solidFill>
                  <a:srgbClr val="00B050"/>
                </a:solidFill>
                <a:latin typeface="Times New Roman" pitchFamily="18" charset="0"/>
                <a:cs typeface="Times New Roman" pitchFamily="18" charset="0"/>
              </a:rPr>
              <a:t>increased power consumption </a:t>
            </a:r>
            <a:r>
              <a:rPr lang="en-US" sz="2400" dirty="0" smtClean="0">
                <a:latin typeface="Times New Roman" pitchFamily="18" charset="0"/>
                <a:cs typeface="Times New Roman" pitchFamily="18" charset="0"/>
              </a:rPr>
              <a:t>due to the acceleration head involved caused by variation in flow velocity. </a:t>
            </a:r>
          </a:p>
          <a:p>
            <a:pPr>
              <a:buNone/>
            </a:pPr>
            <a:endParaRPr lang="en-GB"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600" b="1" dirty="0">
                <a:solidFill>
                  <a:srgbClr val="0070C0"/>
                </a:solidFill>
                <a:latin typeface="Times New Roman" pitchFamily="18" charset="0"/>
                <a:cs typeface="Times New Roman" pitchFamily="18" charset="0"/>
              </a:rPr>
              <a:t>The Velocity and Acceleration of the Flow Medium in Reciprocating Pumps</a:t>
            </a:r>
            <a:r>
              <a:rPr lang="en-US" dirty="0"/>
              <a:t/>
            </a:r>
            <a:br>
              <a:rPr lang="en-US" dirty="0"/>
            </a:br>
            <a:endParaRPr lang="en-US" dirty="0"/>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4577" name="Object 1"/>
          <p:cNvGraphicFramePr>
            <a:graphicFrameLocks noChangeAspect="1"/>
          </p:cNvGraphicFramePr>
          <p:nvPr/>
        </p:nvGraphicFramePr>
        <p:xfrm>
          <a:off x="1905000" y="2133600"/>
          <a:ext cx="5033680" cy="2674144"/>
        </p:xfrm>
        <a:graphic>
          <a:graphicData uri="http://schemas.openxmlformats.org/presentationml/2006/ole">
            <p:oleObj spid="_x0000_s24577" r:id="rId3" imgW="8772525" imgH="4638675" progId="">
              <p:embed/>
            </p:oleObj>
          </a:graphicData>
        </a:graphic>
      </p:graphicFrame>
      <p:sp>
        <p:nvSpPr>
          <p:cNvPr id="24579" name="Rectangle 3"/>
          <p:cNvSpPr>
            <a:spLocks noChangeArrowheads="1"/>
          </p:cNvSpPr>
          <p:nvPr/>
        </p:nvSpPr>
        <p:spPr bwMode="auto">
          <a:xfrm>
            <a:off x="1371600" y="5257800"/>
            <a:ext cx="7010400" cy="369332"/>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Figure 5.2 Geometric relations in a reciprocating pump</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8AF2B99A-C8F6-4C0F-994A-EE849E7D1B5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970" name="Object 2"/>
          <p:cNvGraphicFramePr>
            <a:graphicFrameLocks noChangeAspect="1"/>
          </p:cNvGraphicFramePr>
          <p:nvPr/>
        </p:nvGraphicFramePr>
        <p:xfrm>
          <a:off x="2667000" y="457200"/>
          <a:ext cx="3279321" cy="381000"/>
        </p:xfrm>
        <a:graphic>
          <a:graphicData uri="http://schemas.openxmlformats.org/presentationml/2006/ole">
            <p:oleObj spid="_x0000_s83970" name="Equation" r:id="rId3" imgW="2298700" imgH="266700" progId="Equation.3">
              <p:embed/>
            </p:oleObj>
          </a:graphicData>
        </a:graphic>
      </p:graphicFrame>
      <p:graphicFrame>
        <p:nvGraphicFramePr>
          <p:cNvPr id="83971" name="Object 3"/>
          <p:cNvGraphicFramePr>
            <a:graphicFrameLocks noChangeAspect="1"/>
          </p:cNvGraphicFramePr>
          <p:nvPr/>
        </p:nvGraphicFramePr>
        <p:xfrm>
          <a:off x="2743200" y="1295400"/>
          <a:ext cx="3320143" cy="381000"/>
        </p:xfrm>
        <a:graphic>
          <a:graphicData uri="http://schemas.openxmlformats.org/presentationml/2006/ole">
            <p:oleObj spid="_x0000_s83971" name="Equation" r:id="rId4" imgW="2323092" imgH="266584" progId="Equation.3">
              <p:embed/>
            </p:oleObj>
          </a:graphicData>
        </a:graphic>
      </p:graphicFrame>
      <p:graphicFrame>
        <p:nvGraphicFramePr>
          <p:cNvPr id="83972" name="Object 4"/>
          <p:cNvGraphicFramePr>
            <a:graphicFrameLocks noChangeAspect="1"/>
          </p:cNvGraphicFramePr>
          <p:nvPr/>
        </p:nvGraphicFramePr>
        <p:xfrm>
          <a:off x="3124199" y="2133600"/>
          <a:ext cx="3012141" cy="609600"/>
        </p:xfrm>
        <a:graphic>
          <a:graphicData uri="http://schemas.openxmlformats.org/presentationml/2006/ole">
            <p:oleObj spid="_x0000_s83972" name="Equation" r:id="rId5" imgW="2400300" imgH="482600" progId="Equation.3">
              <p:embed/>
            </p:oleObj>
          </a:graphicData>
        </a:graphic>
      </p:graphicFrame>
      <p:sp>
        <p:nvSpPr>
          <p:cNvPr id="7" name="Rectangle 7"/>
          <p:cNvSpPr>
            <a:spLocks noChangeArrowheads="1"/>
          </p:cNvSpPr>
          <p:nvPr/>
        </p:nvSpPr>
        <p:spPr bwMode="auto">
          <a:xfrm>
            <a:off x="1066800" y="3200400"/>
            <a:ext cx="4572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velocity of the piston head</a:t>
            </a:r>
            <a:endParaRPr kumimoji="0" lang="en-US" sz="2400" b="0" i="0" u="none" strike="noStrike" cap="none" normalizeH="0" baseline="0" dirty="0" smtClean="0">
              <a:ln>
                <a:noFill/>
              </a:ln>
              <a:solidFill>
                <a:srgbClr val="C00000"/>
              </a:solidFill>
              <a:effectLst/>
              <a:latin typeface="Times New Roman" pitchFamily="18" charset="0"/>
              <a:cs typeface="Times New Roman" pitchFamily="18" charset="0"/>
            </a:endParaRPr>
          </a:p>
        </p:txBody>
      </p:sp>
      <p:graphicFrame>
        <p:nvGraphicFramePr>
          <p:cNvPr id="83973" name="Object 5"/>
          <p:cNvGraphicFramePr>
            <a:graphicFrameLocks noChangeAspect="1"/>
          </p:cNvGraphicFramePr>
          <p:nvPr/>
        </p:nvGraphicFramePr>
        <p:xfrm>
          <a:off x="1905000" y="4038600"/>
          <a:ext cx="6140605" cy="609600"/>
        </p:xfrm>
        <a:graphic>
          <a:graphicData uri="http://schemas.openxmlformats.org/presentationml/2006/ole">
            <p:oleObj spid="_x0000_s83973" name="Equation" r:id="rId6" imgW="3937000" imgH="393700" progId="Equation.3">
              <p:embed/>
            </p:oleObj>
          </a:graphicData>
        </a:graphic>
      </p:graphicFrame>
      <p:graphicFrame>
        <p:nvGraphicFramePr>
          <p:cNvPr id="83974" name="Object 6"/>
          <p:cNvGraphicFramePr>
            <a:graphicFrameLocks noChangeAspect="1"/>
          </p:cNvGraphicFramePr>
          <p:nvPr/>
        </p:nvGraphicFramePr>
        <p:xfrm>
          <a:off x="914400" y="5105400"/>
          <a:ext cx="3962400" cy="838200"/>
        </p:xfrm>
        <a:graphic>
          <a:graphicData uri="http://schemas.openxmlformats.org/presentationml/2006/ole">
            <p:oleObj spid="_x0000_s83974" name="Equation" r:id="rId7" imgW="2692400" imgH="558800" progId="Equation.3">
              <p:embed/>
            </p:oleObj>
          </a:graphicData>
        </a:graphic>
      </p:graphicFrame>
      <p:graphicFrame>
        <p:nvGraphicFramePr>
          <p:cNvPr id="83975" name="Object 7"/>
          <p:cNvGraphicFramePr>
            <a:graphicFrameLocks noChangeAspect="1"/>
          </p:cNvGraphicFramePr>
          <p:nvPr/>
        </p:nvGraphicFramePr>
        <p:xfrm>
          <a:off x="5334000" y="4724400"/>
          <a:ext cx="2819400" cy="1266825"/>
        </p:xfrm>
        <a:graphic>
          <a:graphicData uri="http://schemas.openxmlformats.org/presentationml/2006/ole">
            <p:oleObj spid="_x0000_s83975" name="Equation" r:id="rId8" imgW="2082800" imgH="965200" progId="Equation.3">
              <p:embed/>
            </p:oleObj>
          </a:graphicData>
        </a:graphic>
      </p:graphicFrame>
      <p:sp>
        <p:nvSpPr>
          <p:cNvPr id="11" name="Slide Number Placeholder 10"/>
          <p:cNvSpPr>
            <a:spLocks noGrp="1"/>
          </p:cNvSpPr>
          <p:nvPr>
            <p:ph type="sldNum" sz="quarter" idx="12"/>
          </p:nvPr>
        </p:nvSpPr>
        <p:spPr/>
        <p:txBody>
          <a:bodyPr/>
          <a:lstStyle/>
          <a:p>
            <a:fld id="{8AF2B99A-C8F6-4C0F-994A-EE849E7D1B51}" type="slidenum">
              <a:rPr lang="en-US" smtClean="0"/>
              <a:pPr/>
              <a:t>19</a:t>
            </a:fld>
            <a:endParaRPr lang="en-US"/>
          </a:p>
        </p:txBody>
      </p:sp>
      <p:cxnSp>
        <p:nvCxnSpPr>
          <p:cNvPr id="10" name="Straight Arrow Connector 9"/>
          <p:cNvCxnSpPr/>
          <p:nvPr/>
        </p:nvCxnSpPr>
        <p:spPr>
          <a:xfrm>
            <a:off x="1905000" y="685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981200" y="1524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286000" y="2438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219200" y="4343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04800" y="5562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638800"/>
          </a:xfrm>
        </p:spPr>
        <p:txBody>
          <a:bodyPr>
            <a:normAutofit fontScale="32500" lnSpcReduction="20000"/>
          </a:bodyPr>
          <a:lstStyle/>
          <a:p>
            <a:pPr marL="1371600" indent="-1371600">
              <a:buFontTx/>
              <a:buNone/>
              <a:defRPr/>
            </a:pPr>
            <a:r>
              <a:rPr lang="en-US" sz="7200" dirty="0" smtClean="0"/>
              <a:t>1. INTRODUCTION     </a:t>
            </a:r>
          </a:p>
          <a:p>
            <a:pPr>
              <a:buFontTx/>
              <a:buNone/>
              <a:defRPr/>
            </a:pPr>
            <a:r>
              <a:rPr lang="en-US" sz="7200" dirty="0" smtClean="0"/>
              <a:t>2. CHARACTERISTIC FEATURES OF COMMON FLUID MACHINES </a:t>
            </a:r>
          </a:p>
          <a:p>
            <a:pPr>
              <a:buFontTx/>
              <a:buNone/>
              <a:defRPr/>
            </a:pPr>
            <a:r>
              <a:rPr lang="en-US" sz="7200" dirty="0" smtClean="0"/>
              <a:t>3. SPECIFIC WORK OF FLUID MACHINES</a:t>
            </a:r>
          </a:p>
          <a:p>
            <a:pPr>
              <a:buFontTx/>
              <a:buNone/>
              <a:defRPr/>
            </a:pPr>
            <a:r>
              <a:rPr lang="en-US" sz="7200" dirty="0" smtClean="0"/>
              <a:t>4. THEORY OF TURBO MACHINES</a:t>
            </a:r>
            <a:r>
              <a:rPr lang="en-US" sz="7200" b="1" i="1" dirty="0" smtClean="0">
                <a:solidFill>
                  <a:schemeClr val="accent2"/>
                </a:solidFill>
              </a:rPr>
              <a:t>			</a:t>
            </a:r>
            <a:r>
              <a:rPr lang="en-US" sz="7200" dirty="0" smtClean="0"/>
              <a:t>	 </a:t>
            </a:r>
          </a:p>
          <a:p>
            <a:pPr>
              <a:buFontTx/>
              <a:buNone/>
              <a:defRPr/>
            </a:pPr>
            <a:r>
              <a:rPr lang="en-US" sz="7200" dirty="0" smtClean="0">
                <a:solidFill>
                  <a:srgbClr val="0070C0"/>
                </a:solidFill>
              </a:rPr>
              <a:t>5. THEORY OF POSITIVE DISPLACEMENT MACHINES </a:t>
            </a:r>
          </a:p>
          <a:p>
            <a:pPr>
              <a:buFontTx/>
              <a:buNone/>
              <a:defRPr/>
            </a:pPr>
            <a:r>
              <a:rPr lang="en-US" sz="7200" dirty="0" smtClean="0">
                <a:solidFill>
                  <a:srgbClr val="0070C0"/>
                </a:solidFill>
              </a:rPr>
              <a:t>     5.1 Theory of reciprocating pumps			</a:t>
            </a:r>
          </a:p>
          <a:p>
            <a:pPr>
              <a:buFontTx/>
              <a:buNone/>
              <a:defRPr/>
            </a:pPr>
            <a:r>
              <a:rPr lang="en-US" sz="7200" dirty="0" smtClean="0">
                <a:solidFill>
                  <a:srgbClr val="0070C0"/>
                </a:solidFill>
              </a:rPr>
              <a:t>     5.2 Theory of rotary pumps</a:t>
            </a:r>
          </a:p>
          <a:p>
            <a:pPr>
              <a:buFontTx/>
              <a:buNone/>
              <a:defRPr/>
            </a:pPr>
            <a:r>
              <a:rPr lang="en-US" sz="7200" dirty="0" smtClean="0"/>
              <a:t>6. THEORIES OF POSITIVE DISPLACEMENT COMPRESSORS	 </a:t>
            </a:r>
          </a:p>
          <a:p>
            <a:pPr>
              <a:buFontTx/>
              <a:buNone/>
              <a:defRPr/>
            </a:pPr>
            <a:r>
              <a:rPr lang="en-US" sz="7200" dirty="0" smtClean="0"/>
              <a:t>7. CAPACITY REGULATIONS	</a:t>
            </a:r>
          </a:p>
          <a:p>
            <a:pPr lvl="1">
              <a:buFontTx/>
              <a:buNone/>
              <a:defRPr/>
            </a:pPr>
            <a:endParaRPr lang="en-US" sz="7200" b="1" dirty="0" smtClean="0"/>
          </a:p>
          <a:p>
            <a:pPr lvl="1">
              <a:buFontTx/>
              <a:buNone/>
              <a:defRPr/>
            </a:pPr>
            <a:endParaRPr lang="en-US" sz="7400" b="1" dirty="0" smtClean="0"/>
          </a:p>
          <a:p>
            <a:pPr lvl="1">
              <a:buFontTx/>
              <a:buNone/>
              <a:defRPr/>
            </a:pPr>
            <a:endParaRPr lang="en-US" sz="7400" b="1" dirty="0" smtClean="0"/>
          </a:p>
          <a:p>
            <a:pPr lvl="1">
              <a:buFontTx/>
              <a:buNone/>
              <a:defRPr/>
            </a:pPr>
            <a:r>
              <a:rPr lang="en-US" sz="7400" dirty="0" smtClean="0"/>
              <a:t>			</a:t>
            </a:r>
            <a:r>
              <a:rPr lang="en-US" dirty="0" smtClean="0"/>
              <a:t>		</a:t>
            </a:r>
            <a:endParaRPr lang="en-US" sz="4400" dirty="0" smtClean="0"/>
          </a:p>
          <a:p>
            <a:pPr>
              <a:buFontTx/>
              <a:buNone/>
              <a:defRPr/>
            </a:pPr>
            <a:r>
              <a:rPr lang="en-US" dirty="0" smtClean="0"/>
              <a:t>	</a:t>
            </a:r>
            <a:endParaRPr lang="en-US" sz="4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685800" y="457200"/>
            <a:ext cx="7848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ratio L/R is commonly in the range of 4:1 to 6:1.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Lower L/R ratio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causes high pulsation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larger L/R ratio results in large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uneconomical power frame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1447800" y="2057400"/>
            <a:ext cx="867545" cy="461665"/>
          </a:xfrm>
          <a:prstGeom prst="rect">
            <a:avLst/>
          </a:prstGeom>
        </p:spPr>
        <p:txBody>
          <a:bodyPr wrap="none">
            <a:spAutoFit/>
          </a:bodyPr>
          <a:lstStyle/>
          <a:p>
            <a:r>
              <a:rPr lang="en-US" sz="2400" dirty="0">
                <a:latin typeface="Times New Roman" pitchFamily="18" charset="0"/>
                <a:cs typeface="Times New Roman" pitchFamily="18" charset="0"/>
              </a:rPr>
              <a:t>Since</a:t>
            </a:r>
          </a:p>
        </p:txBody>
      </p:sp>
      <p:graphicFrame>
        <p:nvGraphicFramePr>
          <p:cNvPr id="84994" name="Object 2"/>
          <p:cNvGraphicFramePr>
            <a:graphicFrameLocks noChangeAspect="1"/>
          </p:cNvGraphicFramePr>
          <p:nvPr/>
        </p:nvGraphicFramePr>
        <p:xfrm>
          <a:off x="2590800" y="1905000"/>
          <a:ext cx="1371600" cy="685800"/>
        </p:xfrm>
        <a:graphic>
          <a:graphicData uri="http://schemas.openxmlformats.org/presentationml/2006/ole">
            <p:oleObj spid="_x0000_s84994" name="Equation" r:id="rId3" imgW="990170" imgH="495085" progId="Equation.3">
              <p:embed/>
            </p:oleObj>
          </a:graphicData>
        </a:graphic>
      </p:graphicFrame>
      <p:graphicFrame>
        <p:nvGraphicFramePr>
          <p:cNvPr id="84995" name="Object 3"/>
          <p:cNvGraphicFramePr>
            <a:graphicFrameLocks noChangeAspect="1"/>
          </p:cNvGraphicFramePr>
          <p:nvPr/>
        </p:nvGraphicFramePr>
        <p:xfrm>
          <a:off x="5257800" y="1981200"/>
          <a:ext cx="2221654" cy="609600"/>
        </p:xfrm>
        <a:graphic>
          <a:graphicData uri="http://schemas.openxmlformats.org/presentationml/2006/ole">
            <p:oleObj spid="_x0000_s84995" name="Equation" r:id="rId4" imgW="1562100" imgH="431800" progId="Equation.3">
              <p:embed/>
            </p:oleObj>
          </a:graphicData>
        </a:graphic>
      </p:graphicFrame>
      <p:sp>
        <p:nvSpPr>
          <p:cNvPr id="8" name="Rectangle 7"/>
          <p:cNvSpPr/>
          <p:nvPr/>
        </p:nvSpPr>
        <p:spPr>
          <a:xfrm>
            <a:off x="762000" y="2819400"/>
            <a:ext cx="7772400" cy="830997"/>
          </a:xfrm>
          <a:prstGeom prst="rect">
            <a:avLst/>
          </a:prstGeom>
        </p:spPr>
        <p:txBody>
          <a:bodyPr wrap="square">
            <a:spAutoFit/>
          </a:bodyPr>
          <a:lstStyle/>
          <a:p>
            <a:r>
              <a:rPr lang="en-US" sz="2400" dirty="0">
                <a:latin typeface="Times New Roman" pitchFamily="18" charset="0"/>
                <a:cs typeface="Times New Roman" pitchFamily="18" charset="0"/>
              </a:rPr>
              <a:t>When L/R &gt;&gt;1, the motion can be approximated by simple harmonic motion</a:t>
            </a:r>
          </a:p>
        </p:txBody>
      </p:sp>
      <p:graphicFrame>
        <p:nvGraphicFramePr>
          <p:cNvPr id="84996" name="Object 4"/>
          <p:cNvGraphicFramePr>
            <a:graphicFrameLocks noChangeAspect="1"/>
          </p:cNvGraphicFramePr>
          <p:nvPr/>
        </p:nvGraphicFramePr>
        <p:xfrm>
          <a:off x="3581400" y="3429000"/>
          <a:ext cx="2057400" cy="533400"/>
        </p:xfrm>
        <a:graphic>
          <a:graphicData uri="http://schemas.openxmlformats.org/presentationml/2006/ole">
            <p:oleObj spid="_x0000_s84996" name="Equation" r:id="rId5" imgW="850531" imgH="215806" progId="Equation.3">
              <p:embed/>
            </p:oleObj>
          </a:graphicData>
        </a:graphic>
      </p:graphicFrame>
      <p:sp>
        <p:nvSpPr>
          <p:cNvPr id="10" name="Rectangle 21"/>
          <p:cNvSpPr>
            <a:spLocks noChangeArrowheads="1"/>
          </p:cNvSpPr>
          <p:nvPr/>
        </p:nvSpPr>
        <p:spPr bwMode="auto">
          <a:xfrm>
            <a:off x="990600" y="4191000"/>
            <a:ext cx="6781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a:t>
            </a:r>
            <a:r>
              <a:rPr kumimoji="0" lang="en-US" sz="240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Acceleration of the Piston Head </a:t>
            </a:r>
            <a:r>
              <a:rPr kumimoji="0" lang="en-US" sz="2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(plunger)</a:t>
            </a:r>
            <a:endParaRPr kumimoji="0" lang="en-US" sz="240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84997" name="Object 5"/>
          <p:cNvGraphicFramePr>
            <a:graphicFrameLocks noChangeAspect="1"/>
          </p:cNvGraphicFramePr>
          <p:nvPr/>
        </p:nvGraphicFramePr>
        <p:xfrm>
          <a:off x="4545013" y="4699000"/>
          <a:ext cx="3033712" cy="661988"/>
        </p:xfrm>
        <a:graphic>
          <a:graphicData uri="http://schemas.openxmlformats.org/presentationml/2006/ole">
            <p:oleObj spid="_x0000_s84997" name="Equation" r:id="rId6" imgW="2133360" imgH="469800" progId="Equation.3">
              <p:embed/>
            </p:oleObj>
          </a:graphicData>
        </a:graphic>
      </p:graphicFrame>
      <p:sp>
        <p:nvSpPr>
          <p:cNvPr id="12" name="Rectangle 25"/>
          <p:cNvSpPr>
            <a:spLocks noChangeArrowheads="1"/>
          </p:cNvSpPr>
          <p:nvPr/>
        </p:nvSpPr>
        <p:spPr bwMode="auto">
          <a:xfrm>
            <a:off x="609600" y="5791200"/>
            <a:ext cx="3886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For simple harmonic </a:t>
            </a:r>
            <a:r>
              <a:rPr kumimoji="0" lang="en-US" b="0" i="0" u="none" strike="noStrike" cap="none" normalizeH="0" dirty="0" smtClean="0">
                <a:ln>
                  <a:noFill/>
                </a:ln>
                <a:solidFill>
                  <a:schemeClr val="tx1"/>
                </a:solidFill>
                <a:effectLst/>
                <a:latin typeface="Arial" pitchFamily="34" charset="0"/>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i.e.,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4998" name="Object 6"/>
          <p:cNvGraphicFramePr>
            <a:graphicFrameLocks noChangeAspect="1"/>
          </p:cNvGraphicFramePr>
          <p:nvPr/>
        </p:nvGraphicFramePr>
        <p:xfrm>
          <a:off x="3429000" y="5867400"/>
          <a:ext cx="685800" cy="304800"/>
        </p:xfrm>
        <a:graphic>
          <a:graphicData uri="http://schemas.openxmlformats.org/presentationml/2006/ole">
            <p:oleObj spid="_x0000_s84998" name="Equation" r:id="rId7" imgW="482391" imgH="165028" progId="Equation.3">
              <p:embed/>
            </p:oleObj>
          </a:graphicData>
        </a:graphic>
      </p:graphicFrame>
      <p:sp>
        <p:nvSpPr>
          <p:cNvPr id="850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4999" name="Object 7"/>
          <p:cNvGraphicFramePr>
            <a:graphicFrameLocks noChangeAspect="1"/>
          </p:cNvGraphicFramePr>
          <p:nvPr/>
        </p:nvGraphicFramePr>
        <p:xfrm>
          <a:off x="5681134" y="5791199"/>
          <a:ext cx="2015066" cy="538681"/>
        </p:xfrm>
        <a:graphic>
          <a:graphicData uri="http://schemas.openxmlformats.org/presentationml/2006/ole">
            <p:oleObj spid="_x0000_s84999" name="Equation" r:id="rId8" imgW="965200" imgH="254000" progId="Equation.3">
              <p:embed/>
            </p:oleObj>
          </a:graphicData>
        </a:graphic>
      </p:graphicFrame>
      <p:sp>
        <p:nvSpPr>
          <p:cNvPr id="16" name="Slide Number Placeholder 15"/>
          <p:cNvSpPr>
            <a:spLocks noGrp="1"/>
          </p:cNvSpPr>
          <p:nvPr>
            <p:ph type="sldNum" sz="quarter" idx="12"/>
          </p:nvPr>
        </p:nvSpPr>
        <p:spPr/>
        <p:txBody>
          <a:bodyPr/>
          <a:lstStyle/>
          <a:p>
            <a:fld id="{8AF2B99A-C8F6-4C0F-994A-EE849E7D1B51}" type="slidenum">
              <a:rPr lang="en-US" smtClean="0"/>
              <a:pPr/>
              <a:t>20</a:t>
            </a:fld>
            <a:endParaRPr lang="en-US"/>
          </a:p>
        </p:txBody>
      </p:sp>
      <p:cxnSp>
        <p:nvCxnSpPr>
          <p:cNvPr id="15" name="Straight Arrow Connector 14"/>
          <p:cNvCxnSpPr/>
          <p:nvPr/>
        </p:nvCxnSpPr>
        <p:spPr>
          <a:xfrm>
            <a:off x="3886200" y="5105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029200" y="6096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895600" y="3733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20000"/>
              <a:lumOff val="80000"/>
            </a:schemeClr>
          </a:solidFill>
        </p:spPr>
        <p:txBody>
          <a:bodyPr/>
          <a:lstStyle/>
          <a:p>
            <a:pPr>
              <a:buNone/>
            </a:pPr>
            <a:r>
              <a:rPr lang="en-US" b="1" dirty="0" smtClean="0"/>
              <a:t>Example 5.2</a:t>
            </a:r>
            <a:endParaRPr lang="en-GB" dirty="0" smtClean="0"/>
          </a:p>
          <a:p>
            <a:pPr algn="just"/>
            <a:r>
              <a:rPr lang="en-US" dirty="0" smtClean="0"/>
              <a:t>The flow rate of a reciprocating pump that runs at 90 rpm is measured to be 38.2 m</a:t>
            </a:r>
            <a:r>
              <a:rPr lang="en-US" baseline="30000" dirty="0" smtClean="0"/>
              <a:t>3</a:t>
            </a:r>
            <a:r>
              <a:rPr lang="en-US" dirty="0" smtClean="0"/>
              <a:t>/hr. The stroke length and the internal diameter of the cylinder are 24cm and 20cm respectively.   Calculate the slip of the pump.</a:t>
            </a:r>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20000"/>
              <a:lumOff val="80000"/>
            </a:schemeClr>
          </a:solidFill>
        </p:spPr>
        <p:txBody>
          <a:bodyPr/>
          <a:lstStyle/>
          <a:p>
            <a:pPr>
              <a:buNone/>
            </a:pPr>
            <a:r>
              <a:rPr lang="en-US" b="1" dirty="0" smtClean="0"/>
              <a:t>Example 5.3</a:t>
            </a:r>
            <a:endParaRPr lang="en-GB" dirty="0" smtClean="0"/>
          </a:p>
          <a:p>
            <a:r>
              <a:rPr lang="en-US" dirty="0" smtClean="0"/>
              <a:t>For the pump in Example 5.2 determine the flow rate and acceleration of the liquid in the cylinder of the pump at the beginning and middle of the suction stroke (1) assuming L&gt;&gt;R and (2) without the assumption in (1) and taking the length of the connecting rod to be 75cm. </a:t>
            </a:r>
            <a:endParaRPr lang="en-GB" dirty="0" smtClean="0"/>
          </a:p>
          <a:p>
            <a:endParaRPr lang="en-GB"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3600" b="1" dirty="0">
                <a:solidFill>
                  <a:srgbClr val="0070C0"/>
                </a:solidFill>
              </a:rPr>
              <a:t>The Acceleration Head of the Flow Medium in the Suction and Discharge Pipes</a:t>
            </a:r>
            <a:r>
              <a:rPr lang="en-US" dirty="0"/>
              <a:t/>
            </a:r>
            <a:br>
              <a:rPr lang="en-US" dirty="0"/>
            </a:br>
            <a:endParaRPr lang="en-US" dirty="0"/>
          </a:p>
        </p:txBody>
      </p:sp>
      <p:sp>
        <p:nvSpPr>
          <p:cNvPr id="3" name="Content Placeholder 2"/>
          <p:cNvSpPr>
            <a:spLocks noGrp="1"/>
          </p:cNvSpPr>
          <p:nvPr>
            <p:ph idx="1"/>
          </p:nvPr>
        </p:nvSpPr>
        <p:spPr/>
        <p:txBody>
          <a:bodyPr/>
          <a:lstStyle/>
          <a:p>
            <a:pPr algn="just">
              <a:buFont typeface="Wingdings" pitchFamily="2" charset="2"/>
              <a:buChar char="ü"/>
            </a:pPr>
            <a:r>
              <a:rPr lang="en-US" sz="2400" dirty="0">
                <a:latin typeface="Times New Roman" pitchFamily="18" charset="0"/>
                <a:cs typeface="Times New Roman" pitchFamily="18" charset="0"/>
              </a:rPr>
              <a:t>Because of the acceleration of liquid in the cylinder the liquid in the suction and discharge pipes also accelerate.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From </a:t>
            </a:r>
            <a:r>
              <a:rPr lang="en-US" sz="2400" dirty="0">
                <a:latin typeface="Times New Roman" pitchFamily="18" charset="0"/>
                <a:cs typeface="Times New Roman" pitchFamily="18" charset="0"/>
              </a:rPr>
              <a:t>the continuity equation,</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23</a:t>
            </a:fld>
            <a:endParaRPr lang="en-US"/>
          </a:p>
        </p:txBody>
      </p:sp>
      <p:graphicFrame>
        <p:nvGraphicFramePr>
          <p:cNvPr id="27649" name="Object 1"/>
          <p:cNvGraphicFramePr>
            <a:graphicFrameLocks noChangeAspect="1"/>
          </p:cNvGraphicFramePr>
          <p:nvPr/>
        </p:nvGraphicFramePr>
        <p:xfrm>
          <a:off x="2514600" y="3048000"/>
          <a:ext cx="2023533" cy="609600"/>
        </p:xfrm>
        <a:graphic>
          <a:graphicData uri="http://schemas.openxmlformats.org/presentationml/2006/ole">
            <p:oleObj spid="_x0000_s27649" name="Equation" r:id="rId3" imgW="787400" imgH="241300" progId="Equation.3">
              <p:embed/>
            </p:oleObj>
          </a:graphicData>
        </a:graphic>
      </p:graphicFrame>
      <p:graphicFrame>
        <p:nvGraphicFramePr>
          <p:cNvPr id="27650" name="Object 2"/>
          <p:cNvGraphicFramePr>
            <a:graphicFrameLocks noChangeAspect="1"/>
          </p:cNvGraphicFramePr>
          <p:nvPr/>
        </p:nvGraphicFramePr>
        <p:xfrm>
          <a:off x="5867400" y="2819400"/>
          <a:ext cx="1600200" cy="863600"/>
        </p:xfrm>
        <a:graphic>
          <a:graphicData uri="http://schemas.openxmlformats.org/presentationml/2006/ole">
            <p:oleObj spid="_x0000_s27650" name="Equation" r:id="rId4" imgW="685800" imgH="457200" progId="Equation.3">
              <p:embed/>
            </p:oleObj>
          </a:graphicData>
        </a:graphic>
      </p:graphicFrame>
      <p:sp>
        <p:nvSpPr>
          <p:cNvPr id="7" name="Rectangle 5"/>
          <p:cNvSpPr>
            <a:spLocks noChangeArrowheads="1"/>
          </p:cNvSpPr>
          <p:nvPr/>
        </p:nvSpPr>
        <p:spPr bwMode="auto">
          <a:xfrm>
            <a:off x="1524000" y="4267200"/>
            <a:ext cx="6629400" cy="1938992"/>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Cross -sectional Area of the piston head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a:t>
            </a:r>
            <a:r>
              <a:rPr kumimoji="0" lang="en-US" sz="24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=velocity of the piston head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1"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Flow area of the suction pipe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a:t>
            </a:r>
            <a:r>
              <a:rPr kumimoji="0" lang="en-US" sz="24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velocity of the liquid in the suction pipe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9" name="Straight Arrow Connector 8"/>
          <p:cNvCxnSpPr/>
          <p:nvPr/>
        </p:nvCxnSpPr>
        <p:spPr>
          <a:xfrm>
            <a:off x="1905000" y="3352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181600" y="3276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0" name="Rectangle 6"/>
          <p:cNvSpPr>
            <a:spLocks noChangeArrowheads="1"/>
          </p:cNvSpPr>
          <p:nvPr/>
        </p:nvSpPr>
        <p:spPr bwMode="auto">
          <a:xfrm>
            <a:off x="685800" y="533400"/>
            <a:ext cx="8001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Therefore the acceleration of the liquid in 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suction pipe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is given by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66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31" name="Object 7"/>
          <p:cNvGraphicFramePr>
            <a:graphicFrameLocks noChangeAspect="1"/>
          </p:cNvGraphicFramePr>
          <p:nvPr/>
        </p:nvGraphicFramePr>
        <p:xfrm>
          <a:off x="3544888" y="1524000"/>
          <a:ext cx="1671637" cy="731838"/>
        </p:xfrm>
        <a:graphic>
          <a:graphicData uri="http://schemas.openxmlformats.org/presentationml/2006/ole">
            <p:oleObj spid="_x0000_s26631" name="Equation" r:id="rId3" imgW="1041120" imgH="457200" progId="Equation.3">
              <p:embed/>
            </p:oleObj>
          </a:graphicData>
        </a:graphic>
      </p:graphicFrame>
      <p:sp>
        <p:nvSpPr>
          <p:cNvPr id="266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33" name="Object 9"/>
          <p:cNvGraphicFramePr>
            <a:graphicFrameLocks noChangeAspect="1"/>
          </p:cNvGraphicFramePr>
          <p:nvPr/>
        </p:nvGraphicFramePr>
        <p:xfrm>
          <a:off x="3352800" y="2819400"/>
          <a:ext cx="2270126" cy="762000"/>
        </p:xfrm>
        <a:graphic>
          <a:graphicData uri="http://schemas.openxmlformats.org/presentationml/2006/ole">
            <p:oleObj spid="_x0000_s26633" name="Equation" r:id="rId4" imgW="1358900" imgH="457200" progId="Equation.3">
              <p:embed/>
            </p:oleObj>
          </a:graphicData>
        </a:graphic>
      </p:graphicFrame>
      <p:sp>
        <p:nvSpPr>
          <p:cNvPr id="266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35" name="Object 11"/>
          <p:cNvGraphicFramePr>
            <a:graphicFrameLocks noChangeAspect="1"/>
          </p:cNvGraphicFramePr>
          <p:nvPr/>
        </p:nvGraphicFramePr>
        <p:xfrm>
          <a:off x="3276600" y="4114799"/>
          <a:ext cx="3276600" cy="798359"/>
        </p:xfrm>
        <a:graphic>
          <a:graphicData uri="http://schemas.openxmlformats.org/presentationml/2006/ole">
            <p:oleObj spid="_x0000_s26635" name="Equation" r:id="rId5" imgW="1879600" imgH="457200" progId="Equation.3">
              <p:embed/>
            </p:oleObj>
          </a:graphicData>
        </a:graphic>
      </p:graphicFrame>
      <p:sp>
        <p:nvSpPr>
          <p:cNvPr id="16" name="Slide Number Placeholder 15"/>
          <p:cNvSpPr>
            <a:spLocks noGrp="1"/>
          </p:cNvSpPr>
          <p:nvPr>
            <p:ph type="sldNum" sz="quarter" idx="12"/>
          </p:nvPr>
        </p:nvSpPr>
        <p:spPr/>
        <p:txBody>
          <a:bodyPr/>
          <a:lstStyle/>
          <a:p>
            <a:fld id="{8AF2B99A-C8F6-4C0F-994A-EE849E7D1B51}" type="slidenum">
              <a:rPr lang="en-US" smtClean="0"/>
              <a:pPr/>
              <a:t>24</a:t>
            </a:fld>
            <a:endParaRPr lang="en-US"/>
          </a:p>
        </p:txBody>
      </p:sp>
      <p:cxnSp>
        <p:nvCxnSpPr>
          <p:cNvPr id="13" name="Straight Arrow Connector 12"/>
          <p:cNvCxnSpPr/>
          <p:nvPr/>
        </p:nvCxnSpPr>
        <p:spPr>
          <a:xfrm>
            <a:off x="2438400" y="18288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514600" y="32004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362200" y="4572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04800" y="381000"/>
            <a:ext cx="8382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Similarly for the liquid in 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discharge pipe</a:t>
            </a:r>
            <a:endParaRPr kumimoji="0" lang="en-US" sz="2400" b="0" i="0" u="none" strike="noStrike" cap="none" normalizeH="0" baseline="0" dirty="0" smtClean="0">
              <a:ln>
                <a:noFill/>
              </a:ln>
              <a:solidFill>
                <a:srgbClr val="C00000"/>
              </a:solidFill>
              <a:effectLst/>
              <a:latin typeface="Times New Roman" pitchFamily="18" charset="0"/>
              <a:cs typeface="Times New Roman" pitchFamily="18" charset="0"/>
            </a:endParaRPr>
          </a:p>
        </p:txBody>
      </p:sp>
      <p:sp>
        <p:nvSpPr>
          <p:cNvPr id="225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0" name="Object 2"/>
          <p:cNvGraphicFramePr>
            <a:graphicFrameLocks noChangeAspect="1"/>
          </p:cNvGraphicFramePr>
          <p:nvPr/>
        </p:nvGraphicFramePr>
        <p:xfrm>
          <a:off x="2590800" y="838200"/>
          <a:ext cx="3657600" cy="838200"/>
        </p:xfrm>
        <a:graphic>
          <a:graphicData uri="http://schemas.openxmlformats.org/presentationml/2006/ole">
            <p:oleObj spid="_x0000_s22530" name="Equation" r:id="rId3" imgW="1892300" imgH="457200" progId="Equation.3">
              <p:embed/>
            </p:oleObj>
          </a:graphicData>
        </a:graphic>
      </p:graphicFrame>
      <p:sp>
        <p:nvSpPr>
          <p:cNvPr id="22532" name="Rectangle 4"/>
          <p:cNvSpPr>
            <a:spLocks noChangeArrowheads="1"/>
          </p:cNvSpPr>
          <p:nvPr/>
        </p:nvSpPr>
        <p:spPr bwMode="auto">
          <a:xfrm>
            <a:off x="1143000" y="1752600"/>
            <a:ext cx="6705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d</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Flow area of the discharge pipe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2533" name="Rectangle 5"/>
          <p:cNvSpPr>
            <a:spLocks noChangeArrowheads="1"/>
          </p:cNvSpPr>
          <p:nvPr/>
        </p:nvSpPr>
        <p:spPr bwMode="auto">
          <a:xfrm>
            <a:off x="533400" y="2438400"/>
            <a:ext cx="8153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simple harmonic motion 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accelerations of the liquid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suction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discharge pipes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 given by:-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253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4" name="Object 6"/>
          <p:cNvGraphicFramePr>
            <a:graphicFrameLocks noChangeAspect="1"/>
          </p:cNvGraphicFramePr>
          <p:nvPr/>
        </p:nvGraphicFramePr>
        <p:xfrm>
          <a:off x="2133600" y="3415990"/>
          <a:ext cx="2057400" cy="802888"/>
        </p:xfrm>
        <a:graphic>
          <a:graphicData uri="http://schemas.openxmlformats.org/presentationml/2006/ole">
            <p:oleObj spid="_x0000_s22534" name="Equation" r:id="rId4" imgW="1168400" imgH="457200" progId="Equation.3">
              <p:embed/>
            </p:oleObj>
          </a:graphicData>
        </a:graphic>
      </p:graphicFrame>
      <p:sp>
        <p:nvSpPr>
          <p:cNvPr id="2253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6" name="Object 8"/>
          <p:cNvGraphicFramePr>
            <a:graphicFrameLocks noChangeAspect="1"/>
          </p:cNvGraphicFramePr>
          <p:nvPr/>
        </p:nvGraphicFramePr>
        <p:xfrm>
          <a:off x="5670550" y="3429000"/>
          <a:ext cx="2101850" cy="813619"/>
        </p:xfrm>
        <a:graphic>
          <a:graphicData uri="http://schemas.openxmlformats.org/presentationml/2006/ole">
            <p:oleObj spid="_x0000_s22536" name="Equation" r:id="rId5" imgW="1181100" imgH="457200" progId="Equation.3">
              <p:embed/>
            </p:oleObj>
          </a:graphicData>
        </a:graphic>
      </p:graphicFrame>
      <p:sp>
        <p:nvSpPr>
          <p:cNvPr id="22538" name="Rectangle 10"/>
          <p:cNvSpPr>
            <a:spLocks noChangeArrowheads="1"/>
          </p:cNvSpPr>
          <p:nvPr/>
        </p:nvSpPr>
        <p:spPr bwMode="auto">
          <a:xfrm>
            <a:off x="762000" y="4419600"/>
            <a:ext cx="8153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specific work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accelerate the liquid through 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suction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discharge pipes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 given by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254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9" name="Object 11"/>
          <p:cNvGraphicFramePr>
            <a:graphicFrameLocks noChangeAspect="1"/>
          </p:cNvGraphicFramePr>
          <p:nvPr/>
        </p:nvGraphicFramePr>
        <p:xfrm>
          <a:off x="1295400" y="5486400"/>
          <a:ext cx="2590800" cy="577128"/>
        </p:xfrm>
        <a:graphic>
          <a:graphicData uri="http://schemas.openxmlformats.org/presentationml/2006/ole">
            <p:oleObj spid="_x0000_s22539" name="Equation" r:id="rId6" imgW="1675673" imgH="406224" progId="Equation.3">
              <p:embed/>
            </p:oleObj>
          </a:graphicData>
        </a:graphic>
      </p:graphicFrame>
      <p:sp>
        <p:nvSpPr>
          <p:cNvPr id="22542"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41" name="Object 13"/>
          <p:cNvGraphicFramePr>
            <a:graphicFrameLocks noChangeAspect="1"/>
          </p:cNvGraphicFramePr>
          <p:nvPr/>
        </p:nvGraphicFramePr>
        <p:xfrm>
          <a:off x="5213350" y="5419725"/>
          <a:ext cx="2881313" cy="590550"/>
        </p:xfrm>
        <a:graphic>
          <a:graphicData uri="http://schemas.openxmlformats.org/presentationml/2006/ole">
            <p:oleObj spid="_x0000_s22541" name="Equation" r:id="rId7" imgW="1688760" imgH="393480" progId="Equation.3">
              <p:embed/>
            </p:oleObj>
          </a:graphicData>
        </a:graphic>
      </p:graphicFrame>
      <p:sp>
        <p:nvSpPr>
          <p:cNvPr id="18" name="Slide Number Placeholder 17"/>
          <p:cNvSpPr>
            <a:spLocks noGrp="1"/>
          </p:cNvSpPr>
          <p:nvPr>
            <p:ph type="sldNum" sz="quarter" idx="12"/>
          </p:nvPr>
        </p:nvSpPr>
        <p:spPr/>
        <p:txBody>
          <a:bodyPr/>
          <a:lstStyle/>
          <a:p>
            <a:fld id="{8AF2B99A-C8F6-4C0F-994A-EE849E7D1B51}" type="slidenum">
              <a:rPr lang="en-US" smtClean="0"/>
              <a:pPr/>
              <a:t>25</a:t>
            </a:fld>
            <a:endParaRPr lang="en-US"/>
          </a:p>
        </p:txBody>
      </p:sp>
      <p:cxnSp>
        <p:nvCxnSpPr>
          <p:cNvPr id="19" name="Straight Arrow Connector 18"/>
          <p:cNvCxnSpPr/>
          <p:nvPr/>
        </p:nvCxnSpPr>
        <p:spPr>
          <a:xfrm>
            <a:off x="533400" y="5791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419600" y="5791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295400" y="3810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800600" y="3810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828800" y="12954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26</a:t>
            </a:fld>
            <a:endParaRPr lang="en-US"/>
          </a:p>
        </p:txBody>
      </p:sp>
      <p:graphicFrame>
        <p:nvGraphicFramePr>
          <p:cNvPr id="86018" name="Object 2"/>
          <p:cNvGraphicFramePr>
            <a:graphicFrameLocks noChangeAspect="1"/>
          </p:cNvGraphicFramePr>
          <p:nvPr/>
        </p:nvGraphicFramePr>
        <p:xfrm>
          <a:off x="1066800" y="1066800"/>
          <a:ext cx="2590800" cy="577850"/>
        </p:xfrm>
        <a:graphic>
          <a:graphicData uri="http://schemas.openxmlformats.org/presentationml/2006/ole">
            <p:oleObj spid="_x0000_s86018" name="Equation" r:id="rId3" imgW="1675673" imgH="406224" progId="Equation.3">
              <p:embed/>
            </p:oleObj>
          </a:graphicData>
        </a:graphic>
      </p:graphicFrame>
      <p:sp>
        <p:nvSpPr>
          <p:cNvPr id="7" name="Rectangle 1"/>
          <p:cNvSpPr>
            <a:spLocks noChangeArrowheads="1"/>
          </p:cNvSpPr>
          <p:nvPr/>
        </p:nvSpPr>
        <p:spPr bwMode="auto">
          <a:xfrm>
            <a:off x="152400" y="2209800"/>
            <a:ext cx="8686800" cy="2806987"/>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F=Force to accelerate the liquid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0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a,s</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specific work to accelerate the liquid in the suction pipe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0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a,d</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specific work to accelerate the liquid in the discharge pipe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Ls= Portion of the suction pipe through which there is acceleration (pulsation)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Ld= Portion of the discharge pipe through which there is acceleration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 Mass of liquid in consideration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8" name="Straight Arrow Connector 7"/>
          <p:cNvCxnSpPr/>
          <p:nvPr/>
        </p:nvCxnSpPr>
        <p:spPr>
          <a:xfrm>
            <a:off x="304800" y="13716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419600" y="13716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86020" name="Object 4"/>
          <p:cNvGraphicFramePr>
            <a:graphicFrameLocks noChangeAspect="1"/>
          </p:cNvGraphicFramePr>
          <p:nvPr/>
        </p:nvGraphicFramePr>
        <p:xfrm>
          <a:off x="5257800" y="1066800"/>
          <a:ext cx="2881313" cy="590550"/>
        </p:xfrm>
        <a:graphic>
          <a:graphicData uri="http://schemas.openxmlformats.org/presentationml/2006/ole">
            <p:oleObj spid="_x0000_s86020" name="Equation" r:id="rId4" imgW="1688760" imgH="39348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533400" y="762000"/>
            <a:ext cx="152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Hence,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75" name="Object 3"/>
          <p:cNvGraphicFramePr>
            <a:graphicFrameLocks noChangeAspect="1"/>
          </p:cNvGraphicFramePr>
          <p:nvPr/>
        </p:nvGraphicFramePr>
        <p:xfrm>
          <a:off x="2667000" y="685800"/>
          <a:ext cx="1447800" cy="716437"/>
        </p:xfrm>
        <a:graphic>
          <a:graphicData uri="http://schemas.openxmlformats.org/presentationml/2006/ole">
            <p:oleObj spid="_x0000_s28675" name="Equation" r:id="rId3" imgW="927100" imgH="457200" progId="Equation.3">
              <p:embed/>
            </p:oleObj>
          </a:graphicData>
        </a:graphic>
      </p:graphicFrame>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8679" name="Rectangle 7"/>
          <p:cNvSpPr>
            <a:spLocks noChangeArrowheads="1"/>
          </p:cNvSpPr>
          <p:nvPr/>
        </p:nvSpPr>
        <p:spPr bwMode="auto">
          <a:xfrm>
            <a:off x="762000" y="1905000"/>
            <a:ext cx="5715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acceleration head</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 is therefore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868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80" name="Object 8"/>
          <p:cNvGraphicFramePr>
            <a:graphicFrameLocks noChangeAspect="1"/>
          </p:cNvGraphicFramePr>
          <p:nvPr/>
        </p:nvGraphicFramePr>
        <p:xfrm>
          <a:off x="2286000" y="2667000"/>
          <a:ext cx="1828800" cy="836023"/>
        </p:xfrm>
        <a:graphic>
          <a:graphicData uri="http://schemas.openxmlformats.org/presentationml/2006/ole">
            <p:oleObj spid="_x0000_s28680" name="Equation" r:id="rId4" imgW="1002865" imgH="457002" progId="Equation.3">
              <p:embed/>
            </p:oleObj>
          </a:graphicData>
        </a:graphic>
      </p:graphicFrame>
      <p:sp>
        <p:nvSpPr>
          <p:cNvPr id="2868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82" name="Object 10"/>
          <p:cNvGraphicFramePr>
            <a:graphicFrameLocks noChangeAspect="1"/>
          </p:cNvGraphicFramePr>
          <p:nvPr/>
        </p:nvGraphicFramePr>
        <p:xfrm>
          <a:off x="5715000" y="2590800"/>
          <a:ext cx="1562100" cy="694266"/>
        </p:xfrm>
        <a:graphic>
          <a:graphicData uri="http://schemas.openxmlformats.org/presentationml/2006/ole">
            <p:oleObj spid="_x0000_s28682" name="Equation" r:id="rId5" imgW="1028700" imgH="457200" progId="Equation.3">
              <p:embed/>
            </p:oleObj>
          </a:graphicData>
        </a:graphic>
      </p:graphicFrame>
      <p:sp>
        <p:nvSpPr>
          <p:cNvPr id="2868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84" name="Object 12"/>
          <p:cNvGraphicFramePr>
            <a:graphicFrameLocks noChangeAspect="1"/>
          </p:cNvGraphicFramePr>
          <p:nvPr/>
        </p:nvGraphicFramePr>
        <p:xfrm>
          <a:off x="1752600" y="3657600"/>
          <a:ext cx="3123640" cy="714375"/>
        </p:xfrm>
        <a:graphic>
          <a:graphicData uri="http://schemas.openxmlformats.org/presentationml/2006/ole">
            <p:oleObj spid="_x0000_s28684" name="Equation" r:id="rId6" imgW="2120900" imgH="482600" progId="Equation.3">
              <p:embed/>
            </p:oleObj>
          </a:graphicData>
        </a:graphic>
      </p:graphicFrame>
      <p:sp>
        <p:nvSpPr>
          <p:cNvPr id="28687"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86" name="Object 14"/>
          <p:cNvGraphicFramePr>
            <a:graphicFrameLocks noChangeAspect="1"/>
          </p:cNvGraphicFramePr>
          <p:nvPr/>
        </p:nvGraphicFramePr>
        <p:xfrm>
          <a:off x="5486400" y="3581400"/>
          <a:ext cx="3151654" cy="714375"/>
        </p:xfrm>
        <a:graphic>
          <a:graphicData uri="http://schemas.openxmlformats.org/presentationml/2006/ole">
            <p:oleObj spid="_x0000_s28686" name="Equation" r:id="rId7" imgW="2146300" imgH="482600" progId="Equation.3">
              <p:embed/>
            </p:oleObj>
          </a:graphicData>
        </a:graphic>
      </p:graphicFrame>
      <p:sp>
        <p:nvSpPr>
          <p:cNvPr id="19" name="Slide Number Placeholder 18"/>
          <p:cNvSpPr>
            <a:spLocks noGrp="1"/>
          </p:cNvSpPr>
          <p:nvPr>
            <p:ph type="sldNum" sz="quarter" idx="12"/>
          </p:nvPr>
        </p:nvSpPr>
        <p:spPr/>
        <p:txBody>
          <a:bodyPr/>
          <a:lstStyle/>
          <a:p>
            <a:fld id="{8AF2B99A-C8F6-4C0F-994A-EE849E7D1B51}" type="slidenum">
              <a:rPr lang="en-US" smtClean="0"/>
              <a:pPr/>
              <a:t>27</a:t>
            </a:fld>
            <a:endParaRPr lang="en-US"/>
          </a:p>
        </p:txBody>
      </p:sp>
      <p:sp>
        <p:nvSpPr>
          <p:cNvPr id="20" name="Rectangle 1"/>
          <p:cNvSpPr>
            <a:spLocks noChangeArrowheads="1"/>
          </p:cNvSpPr>
          <p:nvPr/>
        </p:nvSpPr>
        <p:spPr bwMode="auto">
          <a:xfrm>
            <a:off x="1219200" y="4572000"/>
            <a:ext cx="495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simple harmonic motion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28688" name="Object 16"/>
          <p:cNvGraphicFramePr>
            <a:graphicFrameLocks noChangeAspect="1"/>
          </p:cNvGraphicFramePr>
          <p:nvPr/>
        </p:nvGraphicFramePr>
        <p:xfrm>
          <a:off x="1676400" y="5140325"/>
          <a:ext cx="2286000" cy="809625"/>
        </p:xfrm>
        <a:graphic>
          <a:graphicData uri="http://schemas.openxmlformats.org/presentationml/2006/ole">
            <p:oleObj spid="_x0000_s28688" name="Equation" r:id="rId8" imgW="1371600" imgH="482600" progId="Equation.3">
              <p:embed/>
            </p:oleObj>
          </a:graphicData>
        </a:graphic>
      </p:graphicFrame>
      <p:graphicFrame>
        <p:nvGraphicFramePr>
          <p:cNvPr id="28689" name="Object 17"/>
          <p:cNvGraphicFramePr>
            <a:graphicFrameLocks noChangeAspect="1"/>
          </p:cNvGraphicFramePr>
          <p:nvPr/>
        </p:nvGraphicFramePr>
        <p:xfrm>
          <a:off x="5715000" y="5029200"/>
          <a:ext cx="2438400" cy="840259"/>
        </p:xfrm>
        <a:graphic>
          <a:graphicData uri="http://schemas.openxmlformats.org/presentationml/2006/ole">
            <p:oleObj spid="_x0000_s28689" name="Equation" r:id="rId9" imgW="1409088" imgH="482391" progId="Equation.3">
              <p:embed/>
            </p:oleObj>
          </a:graphicData>
        </a:graphic>
      </p:graphicFrame>
      <p:cxnSp>
        <p:nvCxnSpPr>
          <p:cNvPr id="21" name="Straight Arrow Connector 20"/>
          <p:cNvCxnSpPr/>
          <p:nvPr/>
        </p:nvCxnSpPr>
        <p:spPr>
          <a:xfrm>
            <a:off x="1981200" y="990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029200" y="1143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600200" y="3048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029200" y="2971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914400" y="5562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105400" y="5486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8690" name="Object 18"/>
          <p:cNvGraphicFramePr>
            <a:graphicFrameLocks noChangeAspect="1"/>
          </p:cNvGraphicFramePr>
          <p:nvPr/>
        </p:nvGraphicFramePr>
        <p:xfrm>
          <a:off x="5638800" y="838200"/>
          <a:ext cx="2881313" cy="590550"/>
        </p:xfrm>
        <a:graphic>
          <a:graphicData uri="http://schemas.openxmlformats.org/presentationml/2006/ole">
            <p:oleObj spid="_x0000_s28690" name="Equation" r:id="rId10" imgW="1688760" imgH="393480" progId="Equation.3">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1">
              <a:lumMod val="20000"/>
              <a:lumOff val="80000"/>
            </a:schemeClr>
          </a:solidFill>
        </p:spPr>
        <p:txBody>
          <a:bodyPr>
            <a:normAutofit fontScale="92500" lnSpcReduction="20000"/>
          </a:bodyPr>
          <a:lstStyle/>
          <a:p>
            <a:r>
              <a:rPr lang="en-US" b="1" dirty="0" smtClean="0"/>
              <a:t>Example 5.4</a:t>
            </a:r>
            <a:endParaRPr lang="en-GB" dirty="0" smtClean="0"/>
          </a:p>
          <a:p>
            <a:pPr algn="just">
              <a:buNone/>
            </a:pPr>
            <a:r>
              <a:rPr lang="en-US" dirty="0" smtClean="0">
                <a:solidFill>
                  <a:srgbClr val="002060"/>
                </a:solidFill>
              </a:rPr>
              <a:t>The dimensions and speed of a single acting single cylinder reciprocating pump and the dimensions of the suction pipe are as given below. </a:t>
            </a:r>
            <a:endParaRPr lang="en-GB" dirty="0" smtClean="0">
              <a:solidFill>
                <a:srgbClr val="002060"/>
              </a:solidFill>
            </a:endParaRPr>
          </a:p>
          <a:p>
            <a:pPr algn="just">
              <a:buNone/>
            </a:pPr>
            <a:r>
              <a:rPr lang="en-US" b="1" dirty="0" smtClean="0">
                <a:solidFill>
                  <a:srgbClr val="002060"/>
                </a:solidFill>
              </a:rPr>
              <a:t>	</a:t>
            </a:r>
            <a:r>
              <a:rPr lang="en-US" dirty="0" smtClean="0">
                <a:solidFill>
                  <a:srgbClr val="002060"/>
                </a:solidFill>
              </a:rPr>
              <a:t>S= 32cm, D=30cm, </a:t>
            </a:r>
            <a:r>
              <a:rPr lang="en-US" dirty="0" err="1" smtClean="0">
                <a:solidFill>
                  <a:srgbClr val="002060"/>
                </a:solidFill>
              </a:rPr>
              <a:t>d</a:t>
            </a:r>
            <a:r>
              <a:rPr lang="en-US" baseline="-25000" dirty="0" err="1" smtClean="0">
                <a:solidFill>
                  <a:srgbClr val="002060"/>
                </a:solidFill>
              </a:rPr>
              <a:t>s</a:t>
            </a:r>
            <a:r>
              <a:rPr lang="en-US" dirty="0" smtClean="0">
                <a:solidFill>
                  <a:srgbClr val="002060"/>
                </a:solidFill>
              </a:rPr>
              <a:t>= 2" (Diameter of suction pipe), n=50rpm, Ls= 5m</a:t>
            </a:r>
            <a:endParaRPr lang="en-GB" dirty="0" smtClean="0">
              <a:solidFill>
                <a:srgbClr val="002060"/>
              </a:solidFill>
            </a:endParaRPr>
          </a:p>
          <a:p>
            <a:pPr algn="just">
              <a:buNone/>
            </a:pPr>
            <a:r>
              <a:rPr lang="en-US" dirty="0" smtClean="0">
                <a:solidFill>
                  <a:srgbClr val="002060"/>
                </a:solidFill>
              </a:rPr>
              <a:t>Assume L/R&gt;&gt;1 and</a:t>
            </a:r>
            <a:endParaRPr lang="en-GB" dirty="0" smtClean="0">
              <a:solidFill>
                <a:srgbClr val="002060"/>
              </a:solidFill>
            </a:endParaRPr>
          </a:p>
          <a:p>
            <a:pPr algn="just">
              <a:buNone/>
            </a:pPr>
            <a:r>
              <a:rPr lang="en-US" dirty="0" smtClean="0">
                <a:solidFill>
                  <a:srgbClr val="002060"/>
                </a:solidFill>
              </a:rPr>
              <a:t>Determine the </a:t>
            </a:r>
            <a:r>
              <a:rPr lang="en-US" dirty="0" smtClean="0">
                <a:solidFill>
                  <a:srgbClr val="C00000"/>
                </a:solidFill>
              </a:rPr>
              <a:t>acceleration head </a:t>
            </a:r>
            <a:r>
              <a:rPr lang="en-US" dirty="0" smtClean="0">
                <a:solidFill>
                  <a:srgbClr val="002060"/>
                </a:solidFill>
              </a:rPr>
              <a:t>of the liquid in the suction pipe at the </a:t>
            </a:r>
            <a:r>
              <a:rPr lang="en-US" dirty="0" smtClean="0">
                <a:solidFill>
                  <a:srgbClr val="C00000"/>
                </a:solidFill>
              </a:rPr>
              <a:t>beginning</a:t>
            </a:r>
            <a:r>
              <a:rPr lang="en-US" dirty="0" smtClean="0">
                <a:solidFill>
                  <a:srgbClr val="002060"/>
                </a:solidFill>
              </a:rPr>
              <a:t>, </a:t>
            </a:r>
            <a:r>
              <a:rPr lang="en-US" dirty="0" smtClean="0">
                <a:solidFill>
                  <a:srgbClr val="C00000"/>
                </a:solidFill>
              </a:rPr>
              <a:t>middle</a:t>
            </a:r>
            <a:r>
              <a:rPr lang="en-US" dirty="0" smtClean="0">
                <a:solidFill>
                  <a:srgbClr val="002060"/>
                </a:solidFill>
              </a:rPr>
              <a:t> and </a:t>
            </a:r>
            <a:r>
              <a:rPr lang="en-US" dirty="0" smtClean="0">
                <a:solidFill>
                  <a:srgbClr val="C00000"/>
                </a:solidFill>
              </a:rPr>
              <a:t>end</a:t>
            </a:r>
            <a:r>
              <a:rPr lang="en-US" dirty="0" smtClean="0">
                <a:solidFill>
                  <a:srgbClr val="002060"/>
                </a:solidFill>
              </a:rPr>
              <a:t> of the suction stroke.</a:t>
            </a:r>
            <a:endParaRPr lang="en-GB" dirty="0" smtClean="0">
              <a:solidFill>
                <a:srgbClr val="002060"/>
              </a:solidFill>
            </a:endParaRPr>
          </a:p>
          <a:p>
            <a:endParaRPr lang="en-GB"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2800" b="1" dirty="0" smtClean="0">
                <a:solidFill>
                  <a:srgbClr val="0070C0"/>
                </a:solidFill>
              </a:rPr>
              <a:t>5.1.3 The </a:t>
            </a:r>
            <a:r>
              <a:rPr lang="en-US" sz="2800" b="1" dirty="0">
                <a:solidFill>
                  <a:srgbClr val="0070C0"/>
                </a:solidFill>
              </a:rPr>
              <a:t>Minimum Pressure </a:t>
            </a:r>
            <a:r>
              <a:rPr lang="en-US" sz="2800" b="1" dirty="0" smtClean="0">
                <a:solidFill>
                  <a:srgbClr val="0070C0"/>
                </a:solidFill>
              </a:rPr>
              <a:t/>
            </a:r>
            <a:br>
              <a:rPr lang="en-US" sz="2800" b="1" dirty="0" smtClean="0">
                <a:solidFill>
                  <a:srgbClr val="0070C0"/>
                </a:solidFill>
              </a:rPr>
            </a:br>
            <a:r>
              <a:rPr lang="en-US" sz="2800" b="1" dirty="0" smtClean="0">
                <a:solidFill>
                  <a:srgbClr val="0070C0"/>
                </a:solidFill>
              </a:rPr>
              <a:t>for </a:t>
            </a:r>
            <a:r>
              <a:rPr lang="en-US" sz="2800" b="1" dirty="0">
                <a:solidFill>
                  <a:srgbClr val="0070C0"/>
                </a:solidFill>
              </a:rPr>
              <a:t>the Piston to Move in the Cylinder</a:t>
            </a:r>
            <a:r>
              <a:rPr lang="en-US" dirty="0"/>
              <a:t/>
            </a:r>
            <a:br>
              <a:rPr lang="en-US" dirty="0"/>
            </a:br>
            <a:endParaRPr lang="en-US" dirty="0"/>
          </a:p>
        </p:txBody>
      </p:sp>
      <p:sp>
        <p:nvSpPr>
          <p:cNvPr id="3" name="Content Placeholder 2"/>
          <p:cNvSpPr>
            <a:spLocks noGrp="1"/>
          </p:cNvSpPr>
          <p:nvPr>
            <p:ph idx="1"/>
          </p:nvPr>
        </p:nvSpPr>
        <p:spPr>
          <a:xfrm>
            <a:off x="457200" y="2133601"/>
            <a:ext cx="8229600" cy="3352800"/>
          </a:xfrm>
        </p:spPr>
        <p:txBody>
          <a:bodyPr>
            <a:normAutofit/>
          </a:bodyPr>
          <a:lstStyle/>
          <a:p>
            <a:pPr algn="just">
              <a:buFont typeface="Wingdings" pitchFamily="2" charset="2"/>
              <a:buChar char="§"/>
            </a:pPr>
            <a:r>
              <a:rPr lang="en-US" sz="2400" dirty="0">
                <a:latin typeface="Times New Roman" pitchFamily="18" charset="0"/>
                <a:cs typeface="Times New Roman" pitchFamily="18" charset="0"/>
              </a:rPr>
              <a:t>The piston or plunger of a reciprocating pump should apply a certain minimum pressure to move inside the cylinder. </a:t>
            </a:r>
            <a:endParaRPr lang="en-US" sz="2400" dirty="0" smtClean="0">
              <a:latin typeface="Times New Roman" pitchFamily="18" charset="0"/>
              <a:cs typeface="Times New Roman" pitchFamily="18" charset="0"/>
            </a:endParaRPr>
          </a:p>
          <a:p>
            <a:pPr algn="just">
              <a:buFont typeface="Wingdings" pitchFamily="2" charset="2"/>
              <a:buChar char="§"/>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pressure depends </a:t>
            </a:r>
            <a:r>
              <a:rPr lang="en-US" sz="2400" dirty="0" smtClean="0">
                <a:latin typeface="Times New Roman" pitchFamily="18" charset="0"/>
                <a:cs typeface="Times New Roman" pitchFamily="18" charset="0"/>
              </a:rPr>
              <a:t>on:-</a:t>
            </a:r>
          </a:p>
          <a:p>
            <a:pPr algn="just">
              <a:buFont typeface="Wingdings" pitchFamily="2" charset="2"/>
              <a:buChar char="ü"/>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solidFill>
                  <a:srgbClr val="00B050"/>
                </a:solidFill>
                <a:latin typeface="Times New Roman" pitchFamily="18" charset="0"/>
                <a:cs typeface="Times New Roman" pitchFamily="18" charset="0"/>
              </a:rPr>
              <a:t>pump </a:t>
            </a:r>
            <a:r>
              <a:rPr lang="en-US" sz="2400" dirty="0" smtClean="0">
                <a:solidFill>
                  <a:srgbClr val="00B050"/>
                </a:solidFill>
                <a:latin typeface="Times New Roman" pitchFamily="18" charset="0"/>
                <a:cs typeface="Times New Roman" pitchFamily="18" charset="0"/>
              </a:rPr>
              <a:t>design</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solidFill>
                  <a:srgbClr val="00B050"/>
                </a:solidFill>
                <a:latin typeface="Times New Roman" pitchFamily="18" charset="0"/>
                <a:cs typeface="Times New Roman" pitchFamily="18" charset="0"/>
              </a:rPr>
              <a:t>Speed </a:t>
            </a:r>
            <a:r>
              <a:rPr lang="en-US" sz="2400" dirty="0">
                <a:latin typeface="Times New Roman" pitchFamily="18" charset="0"/>
                <a:cs typeface="Times New Roman" pitchFamily="18" charset="0"/>
              </a:rPr>
              <a:t>and the </a:t>
            </a:r>
            <a:r>
              <a:rPr lang="en-US" sz="2400" dirty="0">
                <a:solidFill>
                  <a:srgbClr val="00B050"/>
                </a:solidFill>
                <a:latin typeface="Times New Roman" pitchFamily="18" charset="0"/>
                <a:cs typeface="Times New Roman" pitchFamily="18" charset="0"/>
              </a:rPr>
              <a:t>piping </a:t>
            </a:r>
            <a:r>
              <a:rPr lang="en-US" sz="2400" dirty="0" smtClean="0">
                <a:solidFill>
                  <a:srgbClr val="00B050"/>
                </a:solidFill>
                <a:latin typeface="Times New Roman" pitchFamily="18" charset="0"/>
                <a:cs typeface="Times New Roman" pitchFamily="18" charset="0"/>
              </a:rPr>
              <a:t>system</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flow </a:t>
            </a:r>
            <a:r>
              <a:rPr lang="en-US" sz="2400" dirty="0" smtClean="0">
                <a:solidFill>
                  <a:srgbClr val="00B050"/>
                </a:solidFill>
                <a:latin typeface="Times New Roman" pitchFamily="18" charset="0"/>
                <a:cs typeface="Times New Roman" pitchFamily="18" charset="0"/>
              </a:rPr>
              <a:t>medium</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400" dirty="0" smtClean="0">
                <a:solidFill>
                  <a:srgbClr val="00B050"/>
                </a:solidFill>
                <a:latin typeface="Times New Roman" pitchFamily="18" charset="0"/>
                <a:cs typeface="Times New Roman" pitchFamily="18" charset="0"/>
              </a:rPr>
              <a:t>Reciprocating</a:t>
            </a:r>
            <a:r>
              <a:rPr lang="en-US" sz="2400" dirty="0" smtClean="0">
                <a:latin typeface="Times New Roman" pitchFamily="18" charset="0"/>
                <a:cs typeface="Times New Roman" pitchFamily="18" charset="0"/>
              </a:rPr>
              <a:t> and </a:t>
            </a:r>
            <a:r>
              <a:rPr lang="en-US" sz="2400" dirty="0" smtClean="0">
                <a:solidFill>
                  <a:srgbClr val="00B050"/>
                </a:solidFill>
                <a:latin typeface="Times New Roman" pitchFamily="18" charset="0"/>
                <a:cs typeface="Times New Roman" pitchFamily="18" charset="0"/>
              </a:rPr>
              <a:t>rotary positive displacement </a:t>
            </a:r>
            <a:r>
              <a:rPr lang="en-US" sz="2400" dirty="0" smtClean="0">
                <a:latin typeface="Times New Roman" pitchFamily="18" charset="0"/>
                <a:cs typeface="Times New Roman" pitchFamily="18" charset="0"/>
              </a:rPr>
              <a:t>pumps are common in the chemical and process industries.</a:t>
            </a:r>
          </a:p>
          <a:p>
            <a:pPr algn="just"/>
            <a:r>
              <a:rPr lang="en-US" sz="2400" dirty="0" smtClean="0">
                <a:latin typeface="Times New Roman" pitchFamily="18" charset="0"/>
                <a:cs typeface="Times New Roman" pitchFamily="18" charset="0"/>
              </a:rPr>
              <a:t>The </a:t>
            </a:r>
            <a:r>
              <a:rPr lang="en-US" sz="2400" dirty="0" smtClean="0">
                <a:solidFill>
                  <a:srgbClr val="00B050"/>
                </a:solidFill>
                <a:latin typeface="Times New Roman" pitchFamily="18" charset="0"/>
                <a:cs typeface="Times New Roman" pitchFamily="18" charset="0"/>
              </a:rPr>
              <a:t>characteristic features </a:t>
            </a:r>
            <a:r>
              <a:rPr lang="en-US" sz="2400" dirty="0" smtClean="0">
                <a:latin typeface="Times New Roman" pitchFamily="18" charset="0"/>
                <a:cs typeface="Times New Roman" pitchFamily="18" charset="0"/>
              </a:rPr>
              <a:t>and </a:t>
            </a:r>
            <a:r>
              <a:rPr lang="en-US" sz="2400" dirty="0" smtClean="0">
                <a:solidFill>
                  <a:srgbClr val="00B050"/>
                </a:solidFill>
                <a:latin typeface="Times New Roman" pitchFamily="18" charset="0"/>
                <a:cs typeface="Times New Roman" pitchFamily="18" charset="0"/>
              </a:rPr>
              <a:t>operating principles </a:t>
            </a:r>
            <a:r>
              <a:rPr lang="en-US" sz="2400" dirty="0" smtClean="0">
                <a:latin typeface="Times New Roman" pitchFamily="18" charset="0"/>
                <a:cs typeface="Times New Roman" pitchFamily="18" charset="0"/>
              </a:rPr>
              <a:t>of the most common positive displacement pumps are discussed previously.</a:t>
            </a:r>
          </a:p>
          <a:p>
            <a:pPr algn="just"/>
            <a:r>
              <a:rPr lang="en-US" sz="2400" dirty="0" smtClean="0">
                <a:latin typeface="Times New Roman" pitchFamily="18" charset="0"/>
                <a:cs typeface="Times New Roman" pitchFamily="18" charset="0"/>
              </a:rPr>
              <a:t>In this chapter the relation between their </a:t>
            </a:r>
            <a:r>
              <a:rPr lang="en-US" sz="2400" dirty="0" smtClean="0">
                <a:solidFill>
                  <a:srgbClr val="00B050"/>
                </a:solidFill>
                <a:latin typeface="Times New Roman" pitchFamily="18" charset="0"/>
                <a:cs typeface="Times New Roman" pitchFamily="18" charset="0"/>
              </a:rPr>
              <a:t>geometry</a:t>
            </a:r>
            <a:r>
              <a:rPr lang="en-US" sz="2400" dirty="0" smtClean="0">
                <a:latin typeface="Times New Roman" pitchFamily="18" charset="0"/>
                <a:cs typeface="Times New Roman" pitchFamily="18" charset="0"/>
              </a:rPr>
              <a:t> and </a:t>
            </a:r>
            <a:r>
              <a:rPr lang="en-US" sz="2400" dirty="0" smtClean="0">
                <a:solidFill>
                  <a:srgbClr val="00B050"/>
                </a:solidFill>
                <a:latin typeface="Times New Roman" pitchFamily="18" charset="0"/>
                <a:cs typeface="Times New Roman" pitchFamily="18" charset="0"/>
              </a:rPr>
              <a:t>performance </a:t>
            </a:r>
            <a:r>
              <a:rPr lang="en-US" sz="2400" dirty="0" smtClean="0">
                <a:latin typeface="Times New Roman" pitchFamily="18" charset="0"/>
                <a:cs typeface="Times New Roman" pitchFamily="18" charset="0"/>
              </a:rPr>
              <a:t>is discussed.</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3</a:t>
            </a:fld>
            <a:endParaRPr lang="en-US"/>
          </a:p>
        </p:txBody>
      </p:sp>
      <p:sp>
        <p:nvSpPr>
          <p:cNvPr id="5" name="Title 4"/>
          <p:cNvSpPr>
            <a:spLocks noGrp="1"/>
          </p:cNvSpPr>
          <p:nvPr>
            <p:ph type="title"/>
          </p:nvPr>
        </p:nvSpPr>
        <p:spPr/>
        <p:txBody>
          <a:bodyPr>
            <a:normAutofit fontScale="90000"/>
          </a:bodyPr>
          <a:lstStyle/>
          <a:p>
            <a:r>
              <a:rPr lang="en-US" dirty="0" smtClean="0">
                <a:solidFill>
                  <a:srgbClr val="0070C0"/>
                </a:solidFill>
              </a:rPr>
              <a:t>THEORY OF POSITIVE DISPLACEMENT MACHINES</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63"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4033" name="Group 1"/>
          <p:cNvGrpSpPr>
            <a:grpSpLocks noChangeAspect="1"/>
          </p:cNvGrpSpPr>
          <p:nvPr/>
        </p:nvGrpSpPr>
        <p:grpSpPr bwMode="auto">
          <a:xfrm>
            <a:off x="1676400" y="304800"/>
            <a:ext cx="6324600" cy="3429000"/>
            <a:chOff x="2520" y="6285"/>
            <a:chExt cx="8300" cy="4628"/>
          </a:xfrm>
        </p:grpSpPr>
        <p:sp>
          <p:nvSpPr>
            <p:cNvPr id="44062" name="AutoShape 30"/>
            <p:cNvSpPr>
              <a:spLocks noChangeAspect="1" noChangeArrowheads="1" noTextEdit="1"/>
            </p:cNvSpPr>
            <p:nvPr/>
          </p:nvSpPr>
          <p:spPr bwMode="auto">
            <a:xfrm>
              <a:off x="2520" y="6285"/>
              <a:ext cx="7200" cy="4628"/>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4061" name="Rectangle 29" descr="Dashed horizontal"/>
            <p:cNvSpPr>
              <a:spLocks noChangeArrowheads="1"/>
            </p:cNvSpPr>
            <p:nvPr/>
          </p:nvSpPr>
          <p:spPr bwMode="auto">
            <a:xfrm>
              <a:off x="4620" y="9525"/>
              <a:ext cx="4350" cy="926"/>
            </a:xfrm>
            <a:prstGeom prst="rect">
              <a:avLst/>
            </a:prstGeom>
            <a:pattFill prst="dashHorz">
              <a:fgClr>
                <a:srgbClr val="000000"/>
              </a:fgClr>
              <a:bgClr>
                <a:srgbClr val="FFFFFF"/>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44057" name="Group 25"/>
            <p:cNvGrpSpPr>
              <a:grpSpLocks/>
            </p:cNvGrpSpPr>
            <p:nvPr/>
          </p:nvGrpSpPr>
          <p:grpSpPr bwMode="auto">
            <a:xfrm>
              <a:off x="5670" y="7211"/>
              <a:ext cx="1050" cy="464"/>
              <a:chOff x="4170" y="6748"/>
              <a:chExt cx="1500" cy="927"/>
            </a:xfrm>
          </p:grpSpPr>
          <p:sp>
            <p:nvSpPr>
              <p:cNvPr id="44060" name="Line 28"/>
              <p:cNvSpPr>
                <a:spLocks noChangeShapeType="1"/>
              </p:cNvSpPr>
              <p:nvPr/>
            </p:nvSpPr>
            <p:spPr bwMode="auto">
              <a:xfrm>
                <a:off x="4170" y="6748"/>
                <a:ext cx="0" cy="92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59" name="Line 27"/>
              <p:cNvSpPr>
                <a:spLocks noChangeShapeType="1"/>
              </p:cNvSpPr>
              <p:nvPr/>
            </p:nvSpPr>
            <p:spPr bwMode="auto">
              <a:xfrm>
                <a:off x="4170" y="6748"/>
                <a:ext cx="15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58" name="Line 26"/>
              <p:cNvSpPr>
                <a:spLocks noChangeShapeType="1"/>
              </p:cNvSpPr>
              <p:nvPr/>
            </p:nvSpPr>
            <p:spPr bwMode="auto">
              <a:xfrm>
                <a:off x="4170" y="7674"/>
                <a:ext cx="15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4056" name="Rectangle 24"/>
            <p:cNvSpPr>
              <a:spLocks noChangeArrowheads="1"/>
            </p:cNvSpPr>
            <p:nvPr/>
          </p:nvSpPr>
          <p:spPr bwMode="auto">
            <a:xfrm>
              <a:off x="5970" y="7211"/>
              <a:ext cx="72" cy="463"/>
            </a:xfrm>
            <a:prstGeom prst="rect">
              <a:avLst/>
            </a:prstGeom>
            <a:gradFill rotWithShape="1">
              <a:gsLst>
                <a:gs pos="0">
                  <a:srgbClr val="FFFFFF"/>
                </a:gs>
                <a:gs pos="100000">
                  <a:srgbClr val="000000"/>
                </a:gs>
              </a:gsLst>
              <a:lin ang="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4055" name="Line 23"/>
            <p:cNvSpPr>
              <a:spLocks noChangeShapeType="1"/>
            </p:cNvSpPr>
            <p:nvPr/>
          </p:nvSpPr>
          <p:spPr bwMode="auto">
            <a:xfrm>
              <a:off x="5970" y="7445"/>
              <a:ext cx="9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54" name="Line 22"/>
            <p:cNvSpPr>
              <a:spLocks noChangeShapeType="1"/>
            </p:cNvSpPr>
            <p:nvPr/>
          </p:nvSpPr>
          <p:spPr bwMode="auto">
            <a:xfrm>
              <a:off x="5723" y="6439"/>
              <a:ext cx="1" cy="77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53" name="Line 21"/>
            <p:cNvSpPr>
              <a:spLocks noChangeShapeType="1"/>
            </p:cNvSpPr>
            <p:nvPr/>
          </p:nvSpPr>
          <p:spPr bwMode="auto">
            <a:xfrm>
              <a:off x="5820" y="6439"/>
              <a:ext cx="1" cy="77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52" name="Line 20"/>
            <p:cNvSpPr>
              <a:spLocks noChangeShapeType="1"/>
            </p:cNvSpPr>
            <p:nvPr/>
          </p:nvSpPr>
          <p:spPr bwMode="auto">
            <a:xfrm>
              <a:off x="5723" y="7674"/>
              <a:ext cx="3" cy="21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51" name="Line 19"/>
            <p:cNvSpPr>
              <a:spLocks noChangeShapeType="1"/>
            </p:cNvSpPr>
            <p:nvPr/>
          </p:nvSpPr>
          <p:spPr bwMode="auto">
            <a:xfrm>
              <a:off x="5820" y="7674"/>
              <a:ext cx="3" cy="21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50" name="Line 18"/>
            <p:cNvSpPr>
              <a:spLocks noChangeShapeType="1"/>
            </p:cNvSpPr>
            <p:nvPr/>
          </p:nvSpPr>
          <p:spPr bwMode="auto">
            <a:xfrm>
              <a:off x="4656" y="9525"/>
              <a:ext cx="105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49" name="Line 17"/>
            <p:cNvSpPr>
              <a:spLocks noChangeShapeType="1"/>
            </p:cNvSpPr>
            <p:nvPr/>
          </p:nvSpPr>
          <p:spPr bwMode="auto">
            <a:xfrm>
              <a:off x="5820" y="9525"/>
              <a:ext cx="315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48" name="Line 16"/>
            <p:cNvSpPr>
              <a:spLocks noChangeShapeType="1"/>
            </p:cNvSpPr>
            <p:nvPr/>
          </p:nvSpPr>
          <p:spPr bwMode="auto">
            <a:xfrm flipH="1">
              <a:off x="4470" y="7432"/>
              <a:ext cx="1200" cy="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47" name="Line 15"/>
            <p:cNvSpPr>
              <a:spLocks noChangeShapeType="1"/>
            </p:cNvSpPr>
            <p:nvPr/>
          </p:nvSpPr>
          <p:spPr bwMode="auto">
            <a:xfrm>
              <a:off x="5220" y="9834"/>
              <a:ext cx="45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46" name="Line 14"/>
            <p:cNvSpPr>
              <a:spLocks noChangeShapeType="1"/>
            </p:cNvSpPr>
            <p:nvPr/>
          </p:nvSpPr>
          <p:spPr bwMode="auto">
            <a:xfrm>
              <a:off x="5370" y="7420"/>
              <a:ext cx="1" cy="2444"/>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44045" name="Line 13"/>
            <p:cNvSpPr>
              <a:spLocks noChangeShapeType="1"/>
            </p:cNvSpPr>
            <p:nvPr/>
          </p:nvSpPr>
          <p:spPr bwMode="auto">
            <a:xfrm>
              <a:off x="4920" y="7420"/>
              <a:ext cx="1" cy="2135"/>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US"/>
            </a:p>
          </p:txBody>
        </p:sp>
        <p:grpSp>
          <p:nvGrpSpPr>
            <p:cNvPr id="44042" name="Group 10"/>
            <p:cNvGrpSpPr>
              <a:grpSpLocks/>
            </p:cNvGrpSpPr>
            <p:nvPr/>
          </p:nvGrpSpPr>
          <p:grpSpPr bwMode="auto">
            <a:xfrm>
              <a:off x="7320" y="9216"/>
              <a:ext cx="600" cy="309"/>
              <a:chOff x="5820" y="9216"/>
              <a:chExt cx="600" cy="309"/>
            </a:xfrm>
          </p:grpSpPr>
          <p:sp>
            <p:nvSpPr>
              <p:cNvPr id="44044" name="Oval 12"/>
              <p:cNvSpPr>
                <a:spLocks noChangeArrowheads="1"/>
              </p:cNvSpPr>
              <p:nvPr/>
            </p:nvSpPr>
            <p:spPr bwMode="auto">
              <a:xfrm>
                <a:off x="5970" y="9216"/>
                <a:ext cx="300" cy="30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43" name="Text Box 11"/>
              <p:cNvSpPr txBox="1">
                <a:spLocks noChangeArrowheads="1"/>
              </p:cNvSpPr>
              <p:nvPr/>
            </p:nvSpPr>
            <p:spPr bwMode="auto">
              <a:xfrm>
                <a:off x="5820" y="9216"/>
                <a:ext cx="6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44041" name="AutoShape 9"/>
            <p:cNvSpPr>
              <a:spLocks noChangeArrowheads="1"/>
            </p:cNvSpPr>
            <p:nvPr/>
          </p:nvSpPr>
          <p:spPr bwMode="auto">
            <a:xfrm flipV="1">
              <a:off x="7170" y="9371"/>
              <a:ext cx="150" cy="155"/>
            </a:xfrm>
            <a:prstGeom prst="flowChartExtra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44038" name="Group 6"/>
            <p:cNvGrpSpPr>
              <a:grpSpLocks/>
            </p:cNvGrpSpPr>
            <p:nvPr/>
          </p:nvGrpSpPr>
          <p:grpSpPr bwMode="auto">
            <a:xfrm>
              <a:off x="6120" y="7982"/>
              <a:ext cx="600" cy="309"/>
              <a:chOff x="5820" y="9216"/>
              <a:chExt cx="600" cy="309"/>
            </a:xfrm>
          </p:grpSpPr>
          <p:sp>
            <p:nvSpPr>
              <p:cNvPr id="44040" name="Oval 8"/>
              <p:cNvSpPr>
                <a:spLocks noChangeArrowheads="1"/>
              </p:cNvSpPr>
              <p:nvPr/>
            </p:nvSpPr>
            <p:spPr bwMode="auto">
              <a:xfrm>
                <a:off x="5970" y="9216"/>
                <a:ext cx="300" cy="309"/>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39" name="Text Box 7"/>
              <p:cNvSpPr txBox="1">
                <a:spLocks noChangeArrowheads="1"/>
              </p:cNvSpPr>
              <p:nvPr/>
            </p:nvSpPr>
            <p:spPr bwMode="auto">
              <a:xfrm>
                <a:off x="5820" y="9216"/>
                <a:ext cx="6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44037" name="Freeform 5"/>
            <p:cNvSpPr>
              <a:spLocks/>
            </p:cNvSpPr>
            <p:nvPr/>
          </p:nvSpPr>
          <p:spPr bwMode="auto">
            <a:xfrm>
              <a:off x="5795" y="7429"/>
              <a:ext cx="500" cy="592"/>
            </a:xfrm>
            <a:custGeom>
              <a:avLst/>
              <a:gdLst/>
              <a:ahLst/>
              <a:cxnLst>
                <a:cxn ang="0">
                  <a:pos x="0" y="0"/>
                </a:cxn>
                <a:cxn ang="0">
                  <a:pos x="600" y="690"/>
                </a:cxn>
              </a:cxnLst>
              <a:rect l="0" t="0" r="r" b="b"/>
              <a:pathLst>
                <a:path w="600" h="690">
                  <a:moveTo>
                    <a:pt x="0" y="0"/>
                  </a:moveTo>
                  <a:lnTo>
                    <a:pt x="600" y="690"/>
                  </a:lnTo>
                </a:path>
              </a:pathLst>
            </a:custGeom>
            <a:noFill/>
            <a:ln w="9525">
              <a:solidFill>
                <a:srgbClr val="000000"/>
              </a:solidFill>
              <a:prstDash val="dash"/>
              <a:round/>
              <a:headEnd type="triangle" w="sm" len="med"/>
              <a:tailEnd/>
            </a:ln>
          </p:spPr>
          <p:txBody>
            <a:bodyPr vert="horz" wrap="square" lIns="91440" tIns="45720" rIns="91440" bIns="45720" numCol="1" anchor="t" anchorCtr="0" compatLnSpc="1">
              <a:prstTxWarp prst="textNoShape">
                <a:avLst/>
              </a:prstTxWarp>
            </a:bodyPr>
            <a:lstStyle/>
            <a:p>
              <a:endParaRPr lang="en-US"/>
            </a:p>
          </p:txBody>
        </p:sp>
        <p:sp>
          <p:nvSpPr>
            <p:cNvPr id="44036" name="Text Box 4"/>
            <p:cNvSpPr txBox="1">
              <a:spLocks noChangeArrowheads="1"/>
            </p:cNvSpPr>
            <p:nvPr/>
          </p:nvSpPr>
          <p:spPr bwMode="auto">
            <a:xfrm>
              <a:off x="5220" y="8291"/>
              <a:ext cx="600" cy="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L</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035" name="Text Box 3"/>
            <p:cNvSpPr txBox="1">
              <a:spLocks noChangeArrowheads="1"/>
            </p:cNvSpPr>
            <p:nvPr/>
          </p:nvSpPr>
          <p:spPr bwMode="auto">
            <a:xfrm>
              <a:off x="4470" y="8290"/>
              <a:ext cx="450" cy="6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h</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034" name="Text Box 2"/>
            <p:cNvSpPr txBox="1">
              <a:spLocks noChangeArrowheads="1"/>
            </p:cNvSpPr>
            <p:nvPr/>
          </p:nvSpPr>
          <p:spPr bwMode="auto">
            <a:xfrm>
              <a:off x="2620" y="10450"/>
              <a:ext cx="8200" cy="4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A pumping system using reciprocating pump</a:t>
              </a:r>
              <a:endParaRPr kumimoji="0" lang="en-US" i="0" u="none" strike="noStrike" cap="none" normalizeH="0" baseline="0" dirty="0" smtClean="0">
                <a:ln>
                  <a:noFill/>
                </a:ln>
                <a:solidFill>
                  <a:schemeClr val="tx1"/>
                </a:solidFill>
                <a:effectLst/>
                <a:latin typeface="Arial" pitchFamily="34" charset="0"/>
                <a:cs typeface="Arial" pitchFamily="34" charset="0"/>
              </a:endParaRPr>
            </a:p>
          </p:txBody>
        </p:sp>
      </p:grpSp>
      <p:sp>
        <p:nvSpPr>
          <p:cNvPr id="44070" name="Rectangle 3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069" name="Object 37"/>
          <p:cNvGraphicFramePr>
            <a:graphicFrameLocks noChangeAspect="1"/>
          </p:cNvGraphicFramePr>
          <p:nvPr/>
        </p:nvGraphicFramePr>
        <p:xfrm>
          <a:off x="2438400" y="4800600"/>
          <a:ext cx="2895600" cy="727364"/>
        </p:xfrm>
        <a:graphic>
          <a:graphicData uri="http://schemas.openxmlformats.org/presentationml/2006/ole">
            <p:oleObj spid="_x0000_s44069" name="Equation" r:id="rId3" imgW="1765300" imgH="431800" progId="Equation.3">
              <p:embed/>
            </p:oleObj>
          </a:graphicData>
        </a:graphic>
      </p:graphicFrame>
      <p:sp>
        <p:nvSpPr>
          <p:cNvPr id="44071" name="Rectangle 39"/>
          <p:cNvSpPr>
            <a:spLocks noChangeArrowheads="1"/>
          </p:cNvSpPr>
          <p:nvPr/>
        </p:nvSpPr>
        <p:spPr bwMode="auto">
          <a:xfrm>
            <a:off x="457200" y="5638800"/>
            <a:ext cx="6477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en-US" sz="2000" b="0" i="1"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acceleration head in the suction pipe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a:t>
            </a:r>
            <a:r>
              <a:rPr kumimoji="0" lang="en-US" sz="20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fs</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friction head in the suction pipe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 name="Slide Number Placeholder 37"/>
          <p:cNvSpPr>
            <a:spLocks noGrp="1"/>
          </p:cNvSpPr>
          <p:nvPr>
            <p:ph type="sldNum" sz="quarter" idx="12"/>
          </p:nvPr>
        </p:nvSpPr>
        <p:spPr/>
        <p:txBody>
          <a:bodyPr/>
          <a:lstStyle/>
          <a:p>
            <a:fld id="{8AF2B99A-C8F6-4C0F-994A-EE849E7D1B51}" type="slidenum">
              <a:rPr lang="en-US" smtClean="0"/>
              <a:pPr/>
              <a:t>30</a:t>
            </a:fld>
            <a:endParaRPr lang="en-US"/>
          </a:p>
        </p:txBody>
      </p:sp>
      <p:sp>
        <p:nvSpPr>
          <p:cNvPr id="39" name="Rectangle 38"/>
          <p:cNvSpPr/>
          <p:nvPr/>
        </p:nvSpPr>
        <p:spPr>
          <a:xfrm>
            <a:off x="304800" y="3962400"/>
            <a:ext cx="8458200" cy="707886"/>
          </a:xfrm>
          <a:prstGeom prst="rect">
            <a:avLst/>
          </a:prstGeom>
        </p:spPr>
        <p:txBody>
          <a:bodyPr wrap="square">
            <a:spAutoFit/>
          </a:bodyPr>
          <a:lstStyle/>
          <a:p>
            <a:pPr algn="just">
              <a:buFont typeface="Wingdings" pitchFamily="2" charset="2"/>
              <a:buChar char="ü"/>
            </a:pPr>
            <a:r>
              <a:rPr lang="en-US" sz="2000" dirty="0" smtClean="0">
                <a:latin typeface="Times New Roman" pitchFamily="18" charset="0"/>
                <a:cs typeface="Times New Roman" pitchFamily="18" charset="0"/>
              </a:rPr>
              <a:t>The relationship between the total mechanical energy of the flow medium at point 1 and 2 , is given by:-</a:t>
            </a:r>
            <a:endParaRPr lang="en-US" sz="2000" dirty="0">
              <a:latin typeface="Times New Roman" pitchFamily="18" charset="0"/>
              <a:cs typeface="Times New Roman" pitchFamily="18" charset="0"/>
            </a:endParaRPr>
          </a:p>
        </p:txBody>
      </p:sp>
      <p:cxnSp>
        <p:nvCxnSpPr>
          <p:cNvPr id="40" name="Straight Arrow Connector 39"/>
          <p:cNvCxnSpPr/>
          <p:nvPr/>
        </p:nvCxnSpPr>
        <p:spPr>
          <a:xfrm>
            <a:off x="1676400" y="5181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533400" y="457200"/>
            <a:ext cx="838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Therefore the pressure inside the cylinder,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t>
            </a:r>
            <a:r>
              <a:rPr kumimoji="0" lang="en-US" sz="2400" b="0" i="1"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can be calculated by:-</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08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2" name="Object 2"/>
          <p:cNvGraphicFramePr>
            <a:graphicFrameLocks noChangeAspect="1"/>
          </p:cNvGraphicFramePr>
          <p:nvPr/>
        </p:nvGraphicFramePr>
        <p:xfrm>
          <a:off x="2209800" y="1037492"/>
          <a:ext cx="3124200" cy="720970"/>
        </p:xfrm>
        <a:graphic>
          <a:graphicData uri="http://schemas.openxmlformats.org/presentationml/2006/ole">
            <p:oleObj spid="_x0000_s46082" name="Equation" r:id="rId3" imgW="1854200" imgH="431800" progId="Equation.3">
              <p:embed/>
            </p:oleObj>
          </a:graphicData>
        </a:graphic>
      </p:graphicFrame>
      <p:sp>
        <p:nvSpPr>
          <p:cNvPr id="46084" name="Rectangle 4"/>
          <p:cNvSpPr>
            <a:spLocks noChangeArrowheads="1"/>
          </p:cNvSpPr>
          <p:nvPr/>
        </p:nvSpPr>
        <p:spPr bwMode="auto">
          <a:xfrm>
            <a:off x="609600" y="1828800"/>
            <a:ext cx="6934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Since most commonly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t>
            </a:r>
            <a:r>
              <a:rPr kumimoji="0" lang="en-US" sz="2400" b="0" i="1"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t>
            </a:r>
            <a:r>
              <a:rPr kumimoji="0" lang="en-US" sz="24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atm</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608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5" name="Object 5"/>
          <p:cNvGraphicFramePr>
            <a:graphicFrameLocks noChangeAspect="1"/>
          </p:cNvGraphicFramePr>
          <p:nvPr/>
        </p:nvGraphicFramePr>
        <p:xfrm>
          <a:off x="2514600" y="2438400"/>
          <a:ext cx="2453640" cy="685800"/>
        </p:xfrm>
        <a:graphic>
          <a:graphicData uri="http://schemas.openxmlformats.org/presentationml/2006/ole">
            <p:oleObj spid="_x0000_s46085" name="Equation" r:id="rId4" imgW="1536700" imgH="431800" progId="Equation.3">
              <p:embed/>
            </p:oleObj>
          </a:graphicData>
        </a:graphic>
      </p:graphicFrame>
      <p:sp>
        <p:nvSpPr>
          <p:cNvPr id="46087" name="Rectangle 7"/>
          <p:cNvSpPr>
            <a:spLocks noChangeArrowheads="1"/>
          </p:cNvSpPr>
          <p:nvPr/>
        </p:nvSpPr>
        <p:spPr bwMode="auto">
          <a:xfrm>
            <a:off x="533400" y="3124200"/>
            <a:ext cx="5638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Similarly for the discharge stroke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6089"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8" name="Object 8"/>
          <p:cNvGraphicFramePr>
            <a:graphicFrameLocks noChangeAspect="1"/>
          </p:cNvGraphicFramePr>
          <p:nvPr/>
        </p:nvGraphicFramePr>
        <p:xfrm>
          <a:off x="2286000" y="3733800"/>
          <a:ext cx="2611120" cy="738996"/>
        </p:xfrm>
        <a:graphic>
          <a:graphicData uri="http://schemas.openxmlformats.org/presentationml/2006/ole">
            <p:oleObj spid="_x0000_s46088" name="Equation" r:id="rId5" imgW="1511300" imgH="431800" progId="Equation.3">
              <p:embed/>
            </p:oleObj>
          </a:graphicData>
        </a:graphic>
      </p:graphicFrame>
      <p:sp>
        <p:nvSpPr>
          <p:cNvPr id="46090" name="Rectangle 10"/>
          <p:cNvSpPr>
            <a:spLocks noChangeArrowheads="1"/>
          </p:cNvSpPr>
          <p:nvPr/>
        </p:nvSpPr>
        <p:spPr bwMode="auto">
          <a:xfrm>
            <a:off x="457200" y="4800600"/>
            <a:ext cx="6248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Note that during the discharge stroke h</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&lt; 0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since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&lt; 0 for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&gt;90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0</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endParaRPr>
          </a:p>
        </p:txBody>
      </p:sp>
      <p:sp>
        <p:nvSpPr>
          <p:cNvPr id="14" name="Slide Number Placeholder 13"/>
          <p:cNvSpPr>
            <a:spLocks noGrp="1"/>
          </p:cNvSpPr>
          <p:nvPr>
            <p:ph type="sldNum" sz="quarter" idx="12"/>
          </p:nvPr>
        </p:nvSpPr>
        <p:spPr/>
        <p:txBody>
          <a:bodyPr/>
          <a:lstStyle/>
          <a:p>
            <a:fld id="{8AF2B99A-C8F6-4C0F-994A-EE849E7D1B51}" type="slidenum">
              <a:rPr lang="en-US" smtClean="0"/>
              <a:pPr/>
              <a:t>31</a:t>
            </a:fld>
            <a:endParaRPr lang="en-US"/>
          </a:p>
        </p:txBody>
      </p:sp>
      <p:cxnSp>
        <p:nvCxnSpPr>
          <p:cNvPr id="13" name="Straight Arrow Connector 12"/>
          <p:cNvCxnSpPr/>
          <p:nvPr/>
        </p:nvCxnSpPr>
        <p:spPr>
          <a:xfrm>
            <a:off x="1828800" y="2743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600200" y="4114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600200" y="1371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b="1" dirty="0" smtClean="0"/>
              <a:t/>
            </a:r>
            <a:br>
              <a:rPr lang="en-US" b="1" dirty="0" smtClean="0"/>
            </a:br>
            <a:r>
              <a:rPr lang="en-US" sz="2800" b="1" dirty="0" smtClean="0">
                <a:solidFill>
                  <a:srgbClr val="0070C0"/>
                </a:solidFill>
              </a:rPr>
              <a:t>5.1.4 The </a:t>
            </a:r>
            <a:r>
              <a:rPr lang="en-US" sz="2800" b="1" dirty="0">
                <a:solidFill>
                  <a:srgbClr val="0070C0"/>
                </a:solidFill>
              </a:rPr>
              <a:t>Minimum Pressure to Open the Suction Valve</a:t>
            </a:r>
            <a:r>
              <a:rPr lang="en-US" dirty="0"/>
              <a:t/>
            </a:r>
            <a:br>
              <a:rPr lang="en-US" dirty="0"/>
            </a:br>
            <a:endParaRPr lang="en-US" dirty="0"/>
          </a:p>
        </p:txBody>
      </p:sp>
      <p:sp>
        <p:nvSpPr>
          <p:cNvPr id="471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5" name="Object 1"/>
          <p:cNvGraphicFramePr>
            <a:graphicFrameLocks noChangeAspect="1"/>
          </p:cNvGraphicFramePr>
          <p:nvPr/>
        </p:nvGraphicFramePr>
        <p:xfrm>
          <a:off x="2971800" y="1447800"/>
          <a:ext cx="3181020" cy="727450"/>
        </p:xfrm>
        <a:graphic>
          <a:graphicData uri="http://schemas.openxmlformats.org/presentationml/2006/ole">
            <p:oleObj spid="_x0000_s47105" name="Equation" r:id="rId3" imgW="1536700" imgH="431800" progId="Equation.3">
              <p:embed/>
            </p:oleObj>
          </a:graphicData>
        </a:graphic>
      </p:graphicFrame>
      <p:sp>
        <p:nvSpPr>
          <p:cNvPr id="47107" name="Rectangle 3"/>
          <p:cNvSpPr>
            <a:spLocks noChangeArrowheads="1"/>
          </p:cNvSpPr>
          <p:nvPr/>
        </p:nvSpPr>
        <p:spPr bwMode="auto">
          <a:xfrm>
            <a:off x="685800" y="2362200"/>
            <a:ext cx="7848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maximum acceleration head is much larger than the maximum friction head.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Therefore the minimum pressure occurs when the acceleration head is maximum, i.e.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this pressure the friction head is zero, since the velocity of the flow medium is zero. Hence,</a:t>
            </a:r>
          </a:p>
        </p:txBody>
      </p:sp>
      <p:sp>
        <p:nvSpPr>
          <p:cNvPr id="4710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8" name="Object 4"/>
          <p:cNvGraphicFramePr>
            <a:graphicFrameLocks noChangeAspect="1"/>
          </p:cNvGraphicFramePr>
          <p:nvPr/>
        </p:nvGraphicFramePr>
        <p:xfrm>
          <a:off x="2819400" y="5105400"/>
          <a:ext cx="2743200" cy="772038"/>
        </p:xfrm>
        <a:graphic>
          <a:graphicData uri="http://schemas.openxmlformats.org/presentationml/2006/ole">
            <p:oleObj spid="_x0000_s47108" name="Equation" r:id="rId4" imgW="1586811" imgH="444307" progId="Equation.3">
              <p:embed/>
            </p:oleObj>
          </a:graphicData>
        </a:graphic>
      </p:graphicFrame>
      <p:sp>
        <p:nvSpPr>
          <p:cNvPr id="4711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711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 name="Slide Number Placeholder 15"/>
          <p:cNvSpPr>
            <a:spLocks noGrp="1"/>
          </p:cNvSpPr>
          <p:nvPr>
            <p:ph type="sldNum" sz="quarter" idx="12"/>
          </p:nvPr>
        </p:nvSpPr>
        <p:spPr/>
        <p:txBody>
          <a:bodyPr/>
          <a:lstStyle/>
          <a:p>
            <a:fld id="{8AF2B99A-C8F6-4C0F-994A-EE849E7D1B51}" type="slidenum">
              <a:rPr lang="en-US" smtClean="0"/>
              <a:pPr/>
              <a:t>32</a:t>
            </a:fld>
            <a:endParaRPr lang="en-US"/>
          </a:p>
        </p:txBody>
      </p:sp>
      <p:cxnSp>
        <p:nvCxnSpPr>
          <p:cNvPr id="11" name="Straight Arrow Connector 10"/>
          <p:cNvCxnSpPr/>
          <p:nvPr/>
        </p:nvCxnSpPr>
        <p:spPr>
          <a:xfrm>
            <a:off x="2209800" y="1676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981200" y="5410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33</a:t>
            </a:fld>
            <a:endParaRPr lang="en-US"/>
          </a:p>
        </p:txBody>
      </p:sp>
      <p:sp>
        <p:nvSpPr>
          <p:cNvPr id="5" name="Rectangle 6"/>
          <p:cNvSpPr>
            <a:spLocks noChangeArrowheads="1"/>
          </p:cNvSpPr>
          <p:nvPr/>
        </p:nvSpPr>
        <p:spPr bwMode="auto">
          <a:xfrm>
            <a:off x="1143000" y="533400"/>
            <a:ext cx="6934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For simple harmonic motion , with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p>
        </p:txBody>
      </p:sp>
      <p:graphicFrame>
        <p:nvGraphicFramePr>
          <p:cNvPr id="87042" name="Object 2"/>
          <p:cNvGraphicFramePr>
            <a:graphicFrameLocks noChangeAspect="1"/>
          </p:cNvGraphicFramePr>
          <p:nvPr/>
        </p:nvGraphicFramePr>
        <p:xfrm>
          <a:off x="3124200" y="1371600"/>
          <a:ext cx="2277618" cy="914400"/>
        </p:xfrm>
        <a:graphic>
          <a:graphicData uri="http://schemas.openxmlformats.org/presentationml/2006/ole">
            <p:oleObj spid="_x0000_s87042" name="Equation" r:id="rId3" imgW="1206500" imgH="482600" progId="Equation.3">
              <p:embed/>
            </p:oleObj>
          </a:graphicData>
        </a:graphic>
      </p:graphicFrame>
      <p:sp>
        <p:nvSpPr>
          <p:cNvPr id="7" name="Rectangle 6"/>
          <p:cNvSpPr/>
          <p:nvPr/>
        </p:nvSpPr>
        <p:spPr>
          <a:xfrm>
            <a:off x="990600" y="2438400"/>
            <a:ext cx="7543800" cy="461665"/>
          </a:xfrm>
          <a:prstGeom prst="rect">
            <a:avLst/>
          </a:prstGeom>
        </p:spPr>
        <p:txBody>
          <a:bodyPr wrap="square">
            <a:spAutoFit/>
          </a:bodyPr>
          <a:lstStyle/>
          <a:p>
            <a:pPr>
              <a:buFont typeface="Wingdings" pitchFamily="2" charset="2"/>
              <a:buChar char="Ø"/>
            </a:pPr>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minimum pressure to open the suction valve </a:t>
            </a:r>
            <a:r>
              <a:rPr lang="en-US" sz="2400" dirty="0" smtClean="0">
                <a:latin typeface="Times New Roman" pitchFamily="18" charset="0"/>
                <a:cs typeface="Times New Roman" pitchFamily="18" charset="0"/>
              </a:rPr>
              <a:t>is:-</a:t>
            </a:r>
            <a:endParaRPr lang="en-US" sz="2400" dirty="0">
              <a:latin typeface="Times New Roman" pitchFamily="18" charset="0"/>
              <a:cs typeface="Times New Roman" pitchFamily="18" charset="0"/>
            </a:endParaRPr>
          </a:p>
        </p:txBody>
      </p:sp>
      <p:graphicFrame>
        <p:nvGraphicFramePr>
          <p:cNvPr id="87043" name="Object 3"/>
          <p:cNvGraphicFramePr>
            <a:graphicFrameLocks noChangeAspect="1"/>
          </p:cNvGraphicFramePr>
          <p:nvPr/>
        </p:nvGraphicFramePr>
        <p:xfrm>
          <a:off x="3276600" y="3352800"/>
          <a:ext cx="3218688" cy="838200"/>
        </p:xfrm>
        <a:graphic>
          <a:graphicData uri="http://schemas.openxmlformats.org/presentationml/2006/ole">
            <p:oleObj spid="_x0000_s87043" name="Equation" r:id="rId4" imgW="1866900" imgH="482600" progId="Equation.3">
              <p:embed/>
            </p:oleObj>
          </a:graphicData>
        </a:graphic>
      </p:graphicFrame>
      <p:cxnSp>
        <p:nvCxnSpPr>
          <p:cNvPr id="8" name="Straight Arrow Connector 7"/>
          <p:cNvCxnSpPr/>
          <p:nvPr/>
        </p:nvCxnSpPr>
        <p:spPr>
          <a:xfrm>
            <a:off x="2286000" y="1828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86000" y="3810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229600" cy="4525963"/>
          </a:xfrm>
        </p:spPr>
        <p:txBody>
          <a:bodyPr/>
          <a:lstStyle/>
          <a:p>
            <a:pPr marL="342900" lvl="2" indent="-342900">
              <a:buNone/>
            </a:pPr>
            <a:r>
              <a:rPr lang="en-US" sz="2800" b="1" dirty="0" smtClean="0">
                <a:solidFill>
                  <a:srgbClr val="0070C0"/>
                </a:solidFill>
              </a:rPr>
              <a:t>5.1.5 The </a:t>
            </a:r>
            <a:r>
              <a:rPr lang="en-US" sz="2800" b="1" dirty="0">
                <a:solidFill>
                  <a:srgbClr val="0070C0"/>
                </a:solidFill>
              </a:rPr>
              <a:t>Minimum Pressure to Open the Discharge </a:t>
            </a:r>
            <a:r>
              <a:rPr lang="en-US" sz="2800" b="1" dirty="0" smtClean="0">
                <a:solidFill>
                  <a:srgbClr val="0070C0"/>
                </a:solidFill>
              </a:rPr>
              <a:t>Valve</a:t>
            </a:r>
          </a:p>
          <a:p>
            <a:pPr marL="342900" lvl="2" indent="-342900">
              <a:buNone/>
            </a:pPr>
            <a:endParaRPr lang="en-US" dirty="0">
              <a:solidFill>
                <a:srgbClr val="0070C0"/>
              </a:solidFill>
            </a:endParaRPr>
          </a:p>
          <a:p>
            <a:pPr algn="just">
              <a:buFont typeface="Wingdings" pitchFamily="2" charset="2"/>
              <a:buChar char="ü"/>
            </a:pPr>
            <a:r>
              <a:rPr lang="en-US" sz="2400" dirty="0">
                <a:latin typeface="Times New Roman" pitchFamily="18" charset="0"/>
                <a:cs typeface="Times New Roman" pitchFamily="18" charset="0"/>
              </a:rPr>
              <a:t>The minimum pressure during the discharge can be similarly calculated.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minimum pressure to open the discharge </a:t>
            </a:r>
            <a:r>
              <a:rPr lang="en-US" sz="2400" dirty="0" smtClean="0">
                <a:latin typeface="Times New Roman" pitchFamily="18" charset="0"/>
                <a:cs typeface="Times New Roman" pitchFamily="18" charset="0"/>
              </a:rPr>
              <a:t>valve can be calculated using:-</a:t>
            </a:r>
            <a:endParaRPr lang="en-US" sz="2400" dirty="0">
              <a:latin typeface="Times New Roman" pitchFamily="18" charset="0"/>
              <a:cs typeface="Times New Roman" pitchFamily="18" charset="0"/>
            </a:endParaRPr>
          </a:p>
          <a:p>
            <a:endParaRPr lang="en-US" dirty="0"/>
          </a:p>
        </p:txBody>
      </p:sp>
      <p:sp>
        <p:nvSpPr>
          <p:cNvPr id="481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8129" name="Object 1"/>
          <p:cNvGraphicFramePr>
            <a:graphicFrameLocks noChangeAspect="1"/>
          </p:cNvGraphicFramePr>
          <p:nvPr/>
        </p:nvGraphicFramePr>
        <p:xfrm>
          <a:off x="2590800" y="4648200"/>
          <a:ext cx="2868706" cy="762000"/>
        </p:xfrm>
        <a:graphic>
          <a:graphicData uri="http://schemas.openxmlformats.org/presentationml/2006/ole">
            <p:oleObj spid="_x0000_s48129" name="Equation" r:id="rId3" imgW="1828800" imgH="482600" progId="Equation.3">
              <p:embed/>
            </p:oleObj>
          </a:graphicData>
        </a:graphic>
      </p:graphicFrame>
      <p:sp>
        <p:nvSpPr>
          <p:cNvPr id="6" name="Slide Number Placeholder 5"/>
          <p:cNvSpPr>
            <a:spLocks noGrp="1"/>
          </p:cNvSpPr>
          <p:nvPr>
            <p:ph type="sldNum" sz="quarter" idx="12"/>
          </p:nvPr>
        </p:nvSpPr>
        <p:spPr/>
        <p:txBody>
          <a:bodyPr/>
          <a:lstStyle/>
          <a:p>
            <a:fld id="{8AF2B99A-C8F6-4C0F-994A-EE849E7D1B51}" type="slidenum">
              <a:rPr lang="en-US" smtClean="0"/>
              <a:pPr/>
              <a:t>34</a:t>
            </a:fld>
            <a:endParaRPr lang="en-US"/>
          </a:p>
        </p:txBody>
      </p:sp>
      <p:cxnSp>
        <p:nvCxnSpPr>
          <p:cNvPr id="7" name="Straight Arrow Connector 6"/>
          <p:cNvCxnSpPr/>
          <p:nvPr/>
        </p:nvCxnSpPr>
        <p:spPr>
          <a:xfrm>
            <a:off x="1828800" y="4953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2800" b="1" dirty="0" smtClean="0">
                <a:solidFill>
                  <a:srgbClr val="0070C0"/>
                </a:solidFill>
              </a:rPr>
              <a:t>5.1.6 The </a:t>
            </a:r>
            <a:r>
              <a:rPr lang="en-US" sz="2800" b="1" dirty="0">
                <a:solidFill>
                  <a:srgbClr val="0070C0"/>
                </a:solidFill>
              </a:rPr>
              <a:t>Indicator Diagram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400" dirty="0">
                <a:latin typeface="Times New Roman" pitchFamily="18" charset="0"/>
                <a:cs typeface="Times New Roman" pitchFamily="18" charset="0"/>
              </a:rPr>
              <a:t>The indicator diagram of a reciprocating pump shows </a:t>
            </a:r>
            <a:r>
              <a:rPr lang="en-US" sz="2400" dirty="0">
                <a:solidFill>
                  <a:srgbClr val="00B050"/>
                </a:solidFill>
                <a:latin typeface="Times New Roman" pitchFamily="18" charset="0"/>
                <a:cs typeface="Times New Roman" pitchFamily="18" charset="0"/>
              </a:rPr>
              <a:t>the pressure variations in the cylinder</a:t>
            </a:r>
            <a:r>
              <a:rPr lang="en-US" sz="2400" dirty="0">
                <a:latin typeface="Times New Roman" pitchFamily="18" charset="0"/>
                <a:cs typeface="Times New Roman" pitchFamily="18" charset="0"/>
              </a:rPr>
              <a:t> and </a:t>
            </a:r>
            <a:r>
              <a:rPr lang="en-US" sz="2400" dirty="0">
                <a:solidFill>
                  <a:srgbClr val="00B050"/>
                </a:solidFill>
                <a:latin typeface="Times New Roman" pitchFamily="18" charset="0"/>
                <a:cs typeface="Times New Roman" pitchFamily="18" charset="0"/>
              </a:rPr>
              <a:t>valve chest over the length </a:t>
            </a:r>
            <a:r>
              <a:rPr lang="en-US" sz="2400" dirty="0">
                <a:latin typeface="Times New Roman" pitchFamily="18" charset="0"/>
                <a:cs typeface="Times New Roman" pitchFamily="18" charset="0"/>
              </a:rPr>
              <a:t>of two piston strokes. </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indicator diagram is used to calculate the </a:t>
            </a:r>
            <a:r>
              <a:rPr lang="en-US" sz="2400" dirty="0">
                <a:solidFill>
                  <a:srgbClr val="00B050"/>
                </a:solidFill>
                <a:latin typeface="Times New Roman" pitchFamily="18" charset="0"/>
                <a:cs typeface="Times New Roman" pitchFamily="18" charset="0"/>
              </a:rPr>
              <a:t>work done </a:t>
            </a:r>
            <a:r>
              <a:rPr lang="en-US" sz="2400" dirty="0">
                <a:latin typeface="Times New Roman" pitchFamily="18" charset="0"/>
                <a:cs typeface="Times New Roman" pitchFamily="18" charset="0"/>
              </a:rPr>
              <a:t>by the pump during </a:t>
            </a:r>
            <a:r>
              <a:rPr lang="en-US" sz="2400" dirty="0">
                <a:solidFill>
                  <a:srgbClr val="FF0000"/>
                </a:solidFill>
                <a:latin typeface="Times New Roman" pitchFamily="18" charset="0"/>
                <a:cs typeface="Times New Roman" pitchFamily="18" charset="0"/>
              </a:rPr>
              <a:t>one complete suction and discharge stroke</a:t>
            </a:r>
            <a:r>
              <a:rPr lang="en-US" sz="2400" dirty="0">
                <a:latin typeface="Times New Roman" pitchFamily="18" charset="0"/>
                <a:cs typeface="Times New Roman" pitchFamily="18" charset="0"/>
              </a:rPr>
              <a:t>.</a:t>
            </a:r>
          </a:p>
          <a:p>
            <a:pPr algn="just"/>
            <a:endParaRPr lang="en-US" sz="38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70C0"/>
                </a:solidFill>
                <a:latin typeface="Times New Roman" pitchFamily="18" charset="0"/>
                <a:cs typeface="Times New Roman" pitchFamily="18" charset="0"/>
              </a:rPr>
              <a:t>Theoretical Indicator Diagram</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533400" y="990600"/>
            <a:ext cx="8229600" cy="1905000"/>
          </a:xfrm>
        </p:spPr>
        <p:txBody>
          <a:bodyPr>
            <a:normAutofit fontScale="92500" lnSpcReduction="10000"/>
          </a:bodyPr>
          <a:lstStyle/>
          <a:p>
            <a:pPr algn="just">
              <a:buFont typeface="Wingdings" pitchFamily="2" charset="2"/>
              <a:buChar char="ü"/>
            </a:pPr>
            <a:r>
              <a:rPr lang="en-US" sz="2600" dirty="0" smtClean="0">
                <a:latin typeface="Times New Roman" pitchFamily="18" charset="0"/>
                <a:cs typeface="Times New Roman" pitchFamily="18" charset="0"/>
              </a:rPr>
              <a:t>As the piston moves to the right the pressure inside the cylinder is reduced and the suction valve is opened while the discharge valve is closed. The enclosed space of the cylinder is increased and is filled with liquid coming from the intake pipe through suction valve.</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36</a:t>
            </a:fld>
            <a:endParaRPr lang="en-US"/>
          </a:p>
        </p:txBody>
      </p:sp>
      <p:sp>
        <p:nvSpPr>
          <p:cNvPr id="94256" name="Rectangle 4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94209" name="Group 1"/>
          <p:cNvGrpSpPr>
            <a:grpSpLocks noChangeAspect="1"/>
          </p:cNvGrpSpPr>
          <p:nvPr/>
        </p:nvGrpSpPr>
        <p:grpSpPr bwMode="auto">
          <a:xfrm>
            <a:off x="1219200" y="2819400"/>
            <a:ext cx="7467600" cy="3657600"/>
            <a:chOff x="1220" y="2564"/>
            <a:chExt cx="8800" cy="3548"/>
          </a:xfrm>
        </p:grpSpPr>
        <p:sp>
          <p:nvSpPr>
            <p:cNvPr id="94255" name="AutoShape 47"/>
            <p:cNvSpPr>
              <a:spLocks noChangeAspect="1" noChangeArrowheads="1" noTextEdit="1"/>
            </p:cNvSpPr>
            <p:nvPr/>
          </p:nvSpPr>
          <p:spPr bwMode="auto">
            <a:xfrm>
              <a:off x="2520" y="2564"/>
              <a:ext cx="6900" cy="3548"/>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4254" name="Line 46"/>
            <p:cNvSpPr>
              <a:spLocks noChangeShapeType="1"/>
            </p:cNvSpPr>
            <p:nvPr/>
          </p:nvSpPr>
          <p:spPr bwMode="auto">
            <a:xfrm>
              <a:off x="3270" y="3697"/>
              <a:ext cx="2567"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53" name="Text Box 45"/>
            <p:cNvSpPr txBox="1">
              <a:spLocks noChangeArrowheads="1"/>
            </p:cNvSpPr>
            <p:nvPr/>
          </p:nvSpPr>
          <p:spPr bwMode="auto">
            <a:xfrm>
              <a:off x="5226" y="3414"/>
              <a:ext cx="1344" cy="4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P</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252" name="Text Box 44"/>
            <p:cNvSpPr txBox="1">
              <a:spLocks noChangeArrowheads="1"/>
            </p:cNvSpPr>
            <p:nvPr/>
          </p:nvSpPr>
          <p:spPr bwMode="auto">
            <a:xfrm>
              <a:off x="4737" y="3840"/>
              <a:ext cx="489" cy="2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251" name="Text Box 43"/>
            <p:cNvSpPr txBox="1">
              <a:spLocks noChangeArrowheads="1"/>
            </p:cNvSpPr>
            <p:nvPr/>
          </p:nvSpPr>
          <p:spPr bwMode="auto">
            <a:xfrm>
              <a:off x="4859" y="2705"/>
              <a:ext cx="489" cy="2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250" name="Text Box 42"/>
            <p:cNvSpPr txBox="1">
              <a:spLocks noChangeArrowheads="1"/>
            </p:cNvSpPr>
            <p:nvPr/>
          </p:nvSpPr>
          <p:spPr bwMode="auto">
            <a:xfrm>
              <a:off x="3503" y="2687"/>
              <a:ext cx="367" cy="2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249" name="Text Box 41"/>
            <p:cNvSpPr txBox="1">
              <a:spLocks noChangeArrowheads="1"/>
            </p:cNvSpPr>
            <p:nvPr/>
          </p:nvSpPr>
          <p:spPr bwMode="auto">
            <a:xfrm>
              <a:off x="3420" y="3643"/>
              <a:ext cx="450" cy="4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248" name="Line 40"/>
            <p:cNvSpPr>
              <a:spLocks noChangeShapeType="1"/>
            </p:cNvSpPr>
            <p:nvPr/>
          </p:nvSpPr>
          <p:spPr bwMode="auto">
            <a:xfrm>
              <a:off x="3420" y="2718"/>
              <a:ext cx="1" cy="1610"/>
            </a:xfrm>
            <a:prstGeom prst="line">
              <a:avLst/>
            </a:prstGeom>
            <a:noFill/>
            <a:ln w="9525">
              <a:solidFill>
                <a:srgbClr val="000000"/>
              </a:solidFill>
              <a:round/>
              <a:headEnd type="triangle" w="sm" len="med"/>
              <a:tailEnd/>
            </a:ln>
          </p:spPr>
          <p:txBody>
            <a:bodyPr vert="horz" wrap="square" lIns="91440" tIns="45720" rIns="91440" bIns="45720" numCol="1" anchor="t" anchorCtr="0" compatLnSpc="1">
              <a:prstTxWarp prst="textNoShape">
                <a:avLst/>
              </a:prstTxWarp>
            </a:bodyPr>
            <a:lstStyle/>
            <a:p>
              <a:endParaRPr lang="en-US"/>
            </a:p>
          </p:txBody>
        </p:sp>
        <p:sp>
          <p:nvSpPr>
            <p:cNvPr id="94247" name="Line 39"/>
            <p:cNvSpPr>
              <a:spLocks noChangeShapeType="1"/>
            </p:cNvSpPr>
            <p:nvPr/>
          </p:nvSpPr>
          <p:spPr bwMode="auto">
            <a:xfrm>
              <a:off x="3420" y="4327"/>
              <a:ext cx="1927"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94246" name="Line 38"/>
            <p:cNvSpPr>
              <a:spLocks noChangeShapeType="1"/>
            </p:cNvSpPr>
            <p:nvPr/>
          </p:nvSpPr>
          <p:spPr bwMode="auto">
            <a:xfrm flipV="1">
              <a:off x="5070" y="3181"/>
              <a:ext cx="1" cy="425"/>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94245" name="Line 37"/>
            <p:cNvSpPr>
              <a:spLocks noChangeShapeType="1"/>
            </p:cNvSpPr>
            <p:nvPr/>
          </p:nvSpPr>
          <p:spPr bwMode="auto">
            <a:xfrm flipH="1">
              <a:off x="4170" y="2718"/>
              <a:ext cx="488"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94244" name="Line 36"/>
            <p:cNvSpPr>
              <a:spLocks noChangeShapeType="1"/>
            </p:cNvSpPr>
            <p:nvPr/>
          </p:nvSpPr>
          <p:spPr bwMode="auto">
            <a:xfrm>
              <a:off x="3623" y="3181"/>
              <a:ext cx="1" cy="425"/>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94243" name="Line 35"/>
            <p:cNvSpPr>
              <a:spLocks noChangeShapeType="1"/>
            </p:cNvSpPr>
            <p:nvPr/>
          </p:nvSpPr>
          <p:spPr bwMode="auto">
            <a:xfrm>
              <a:off x="4020" y="3952"/>
              <a:ext cx="488"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grpSp>
          <p:nvGrpSpPr>
            <p:cNvPr id="94218" name="Group 10"/>
            <p:cNvGrpSpPr>
              <a:grpSpLocks/>
            </p:cNvGrpSpPr>
            <p:nvPr/>
          </p:nvGrpSpPr>
          <p:grpSpPr bwMode="auto">
            <a:xfrm>
              <a:off x="3420" y="4724"/>
              <a:ext cx="1950" cy="825"/>
              <a:chOff x="3420" y="8970"/>
              <a:chExt cx="3600" cy="1682"/>
            </a:xfrm>
          </p:grpSpPr>
          <p:sp>
            <p:nvSpPr>
              <p:cNvPr id="94242" name="Line 34"/>
              <p:cNvSpPr>
                <a:spLocks noChangeShapeType="1"/>
              </p:cNvSpPr>
              <p:nvPr/>
            </p:nvSpPr>
            <p:spPr bwMode="auto">
              <a:xfrm>
                <a:off x="4068" y="10193"/>
                <a:ext cx="0" cy="9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94220" name="Group 12"/>
              <p:cNvGrpSpPr>
                <a:grpSpLocks/>
              </p:cNvGrpSpPr>
              <p:nvPr/>
            </p:nvGrpSpPr>
            <p:grpSpPr bwMode="auto">
              <a:xfrm>
                <a:off x="3420" y="8970"/>
                <a:ext cx="3600" cy="1682"/>
                <a:chOff x="3420" y="8970"/>
                <a:chExt cx="3600" cy="1682"/>
              </a:xfrm>
            </p:grpSpPr>
            <p:sp>
              <p:nvSpPr>
                <p:cNvPr id="94241" name="Line 33"/>
                <p:cNvSpPr>
                  <a:spLocks noChangeShapeType="1"/>
                </p:cNvSpPr>
                <p:nvPr/>
              </p:nvSpPr>
              <p:spPr bwMode="auto">
                <a:xfrm>
                  <a:off x="4068" y="9377"/>
                  <a:ext cx="2052"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94221" name="Group 13"/>
                <p:cNvGrpSpPr>
                  <a:grpSpLocks/>
                </p:cNvGrpSpPr>
                <p:nvPr/>
              </p:nvGrpSpPr>
              <p:grpSpPr bwMode="auto">
                <a:xfrm>
                  <a:off x="3420" y="8970"/>
                  <a:ext cx="3600" cy="1682"/>
                  <a:chOff x="3420" y="8970"/>
                  <a:chExt cx="3600" cy="1682"/>
                </a:xfrm>
              </p:grpSpPr>
              <p:sp>
                <p:nvSpPr>
                  <p:cNvPr id="94240" name="Line 32"/>
                  <p:cNvSpPr>
                    <a:spLocks noChangeShapeType="1"/>
                  </p:cNvSpPr>
                  <p:nvPr/>
                </p:nvSpPr>
                <p:spPr bwMode="auto">
                  <a:xfrm>
                    <a:off x="4057" y="10193"/>
                    <a:ext cx="2063"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9" name="Line 31"/>
                  <p:cNvSpPr>
                    <a:spLocks noChangeShapeType="1"/>
                  </p:cNvSpPr>
                  <p:nvPr/>
                </p:nvSpPr>
                <p:spPr bwMode="auto">
                  <a:xfrm>
                    <a:off x="4320" y="9727"/>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8" name="Line 30"/>
                  <p:cNvSpPr>
                    <a:spLocks noChangeShapeType="1"/>
                  </p:cNvSpPr>
                  <p:nvPr/>
                </p:nvSpPr>
                <p:spPr bwMode="auto">
                  <a:xfrm>
                    <a:off x="4320" y="9832"/>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7" name="Line 29"/>
                  <p:cNvSpPr>
                    <a:spLocks noChangeShapeType="1"/>
                  </p:cNvSpPr>
                  <p:nvPr/>
                </p:nvSpPr>
                <p:spPr bwMode="auto">
                  <a:xfrm>
                    <a:off x="6120" y="9390"/>
                    <a:ext cx="0" cy="33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6" name="Freeform 28"/>
                  <p:cNvSpPr>
                    <a:spLocks/>
                  </p:cNvSpPr>
                  <p:nvPr/>
                </p:nvSpPr>
                <p:spPr bwMode="auto">
                  <a:xfrm>
                    <a:off x="4065" y="9146"/>
                    <a:ext cx="4" cy="229"/>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5" name="Line 27"/>
                  <p:cNvSpPr>
                    <a:spLocks noChangeShapeType="1"/>
                  </p:cNvSpPr>
                  <p:nvPr/>
                </p:nvSpPr>
                <p:spPr bwMode="auto">
                  <a:xfrm flipH="1">
                    <a:off x="3887"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4" name="Line 26"/>
                  <p:cNvSpPr>
                    <a:spLocks noChangeShapeType="1"/>
                  </p:cNvSpPr>
                  <p:nvPr/>
                </p:nvSpPr>
                <p:spPr bwMode="auto">
                  <a:xfrm flipH="1">
                    <a:off x="3881"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3" name="Line 25"/>
                  <p:cNvSpPr>
                    <a:spLocks noChangeShapeType="1"/>
                  </p:cNvSpPr>
                  <p:nvPr/>
                </p:nvSpPr>
                <p:spPr bwMode="auto">
                  <a:xfrm flipH="1">
                    <a:off x="3420"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2" name="Line 24"/>
                  <p:cNvSpPr>
                    <a:spLocks noChangeShapeType="1"/>
                  </p:cNvSpPr>
                  <p:nvPr/>
                </p:nvSpPr>
                <p:spPr bwMode="auto">
                  <a:xfrm flipH="1">
                    <a:off x="3420"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1" name="Freeform 23"/>
                  <p:cNvSpPr>
                    <a:spLocks/>
                  </p:cNvSpPr>
                  <p:nvPr/>
                </p:nvSpPr>
                <p:spPr bwMode="auto">
                  <a:xfrm>
                    <a:off x="3420" y="9141"/>
                    <a:ext cx="1" cy="1149"/>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30" name="Line 22"/>
                  <p:cNvSpPr>
                    <a:spLocks noChangeShapeType="1"/>
                  </p:cNvSpPr>
                  <p:nvPr/>
                </p:nvSpPr>
                <p:spPr bwMode="auto">
                  <a:xfrm flipV="1">
                    <a:off x="3420" y="900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9" name="Freeform 21"/>
                  <p:cNvSpPr>
                    <a:spLocks/>
                  </p:cNvSpPr>
                  <p:nvPr/>
                </p:nvSpPr>
                <p:spPr bwMode="auto">
                  <a:xfrm>
                    <a:off x="4005" y="8970"/>
                    <a:ext cx="46" cy="165"/>
                  </a:xfrm>
                  <a:custGeom>
                    <a:avLst/>
                    <a:gdLst/>
                    <a:ahLst/>
                    <a:cxnLst>
                      <a:cxn ang="0">
                        <a:pos x="0" y="390"/>
                      </a:cxn>
                      <a:cxn ang="0">
                        <a:pos x="0" y="0"/>
                      </a:cxn>
                    </a:cxnLst>
                    <a:rect l="0" t="0" r="r" b="b"/>
                    <a:pathLst>
                      <a:path w="1" h="390">
                        <a:moveTo>
                          <a:pt x="0" y="390"/>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8" name="Line 20"/>
                  <p:cNvSpPr>
                    <a:spLocks noChangeShapeType="1"/>
                  </p:cNvSpPr>
                  <p:nvPr/>
                </p:nvSpPr>
                <p:spPr bwMode="auto">
                  <a:xfrm flipV="1">
                    <a:off x="3728" y="909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7" name="Line 19"/>
                  <p:cNvSpPr>
                    <a:spLocks noChangeShapeType="1"/>
                  </p:cNvSpPr>
                  <p:nvPr/>
                </p:nvSpPr>
                <p:spPr bwMode="auto">
                  <a:xfrm flipH="1">
                    <a:off x="3541" y="9090"/>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6" name="Line 18"/>
                  <p:cNvSpPr>
                    <a:spLocks noChangeShapeType="1"/>
                  </p:cNvSpPr>
                  <p:nvPr/>
                </p:nvSpPr>
                <p:spPr bwMode="auto">
                  <a:xfrm>
                    <a:off x="3501"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5" name="Line 17"/>
                  <p:cNvSpPr>
                    <a:spLocks noChangeShapeType="1"/>
                  </p:cNvSpPr>
                  <p:nvPr/>
                </p:nvSpPr>
                <p:spPr bwMode="auto">
                  <a:xfrm flipV="1">
                    <a:off x="3728" y="10246"/>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4" name="Line 16"/>
                  <p:cNvSpPr>
                    <a:spLocks noChangeShapeType="1"/>
                  </p:cNvSpPr>
                  <p:nvPr/>
                </p:nvSpPr>
                <p:spPr bwMode="auto">
                  <a:xfrm flipH="1">
                    <a:off x="3558" y="10246"/>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3" name="Line 15"/>
                  <p:cNvSpPr>
                    <a:spLocks noChangeShapeType="1"/>
                  </p:cNvSpPr>
                  <p:nvPr/>
                </p:nvSpPr>
                <p:spPr bwMode="auto">
                  <a:xfrm>
                    <a:off x="3960"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22" name="Rectangle 14" descr="Light horizontal"/>
                  <p:cNvSpPr>
                    <a:spLocks noChangeArrowheads="1"/>
                  </p:cNvSpPr>
                  <p:nvPr/>
                </p:nvSpPr>
                <p:spPr bwMode="auto">
                  <a:xfrm>
                    <a:off x="4140" y="9377"/>
                    <a:ext cx="180" cy="815"/>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94219" name="Freeform 11"/>
              <p:cNvSpPr>
                <a:spLocks/>
              </p:cNvSpPr>
              <p:nvPr/>
            </p:nvSpPr>
            <p:spPr bwMode="auto">
              <a:xfrm>
                <a:off x="6120" y="9832"/>
                <a:ext cx="1" cy="367"/>
              </a:xfrm>
              <a:custGeom>
                <a:avLst/>
                <a:gdLst/>
                <a:ahLst/>
                <a:cxnLst>
                  <a:cxn ang="0">
                    <a:pos x="0" y="0"/>
                  </a:cxn>
                  <a:cxn ang="0">
                    <a:pos x="0" y="367"/>
                  </a:cxn>
                </a:cxnLst>
                <a:rect l="0" t="0" r="r" b="b"/>
                <a:pathLst>
                  <a:path w="1" h="367">
                    <a:moveTo>
                      <a:pt x="0" y="0"/>
                    </a:moveTo>
                    <a:lnTo>
                      <a:pt x="0" y="36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94217" name="Line 9"/>
            <p:cNvSpPr>
              <a:spLocks noChangeShapeType="1"/>
            </p:cNvSpPr>
            <p:nvPr/>
          </p:nvSpPr>
          <p:spPr bwMode="auto">
            <a:xfrm>
              <a:off x="3780" y="4723"/>
              <a:ext cx="1140" cy="1"/>
            </a:xfrm>
            <a:prstGeom prst="line">
              <a:avLst/>
            </a:prstGeom>
            <a:noFill/>
            <a:ln w="9525">
              <a:solidFill>
                <a:srgbClr val="000000"/>
              </a:solidFill>
              <a:round/>
              <a:headEnd type="triangle" w="sm" len="sm"/>
              <a:tailEnd type="triangle" w="sm" len="sm"/>
            </a:ln>
          </p:spPr>
          <p:txBody>
            <a:bodyPr vert="horz" wrap="square" lIns="91440" tIns="45720" rIns="91440" bIns="45720" numCol="1" anchor="t" anchorCtr="0" compatLnSpc="1">
              <a:prstTxWarp prst="textNoShape">
                <a:avLst/>
              </a:prstTxWarp>
            </a:bodyPr>
            <a:lstStyle/>
            <a:p>
              <a:endParaRPr lang="en-US"/>
            </a:p>
          </p:txBody>
        </p:sp>
        <p:sp>
          <p:nvSpPr>
            <p:cNvPr id="94216" name="Line 8"/>
            <p:cNvSpPr>
              <a:spLocks noChangeShapeType="1"/>
            </p:cNvSpPr>
            <p:nvPr/>
          </p:nvSpPr>
          <p:spPr bwMode="auto">
            <a:xfrm>
              <a:off x="4908" y="3798"/>
              <a:ext cx="12" cy="108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15" name="Freeform 7"/>
            <p:cNvSpPr>
              <a:spLocks/>
            </p:cNvSpPr>
            <p:nvPr/>
          </p:nvSpPr>
          <p:spPr bwMode="auto">
            <a:xfrm>
              <a:off x="3780" y="2872"/>
              <a:ext cx="1140" cy="926"/>
            </a:xfrm>
            <a:custGeom>
              <a:avLst/>
              <a:gdLst/>
              <a:ahLst/>
              <a:cxnLst>
                <a:cxn ang="0">
                  <a:pos x="0" y="1080"/>
                </a:cxn>
                <a:cxn ang="0">
                  <a:pos x="1260" y="1080"/>
                </a:cxn>
                <a:cxn ang="0">
                  <a:pos x="1260" y="0"/>
                </a:cxn>
                <a:cxn ang="0">
                  <a:pos x="0" y="0"/>
                </a:cxn>
                <a:cxn ang="0">
                  <a:pos x="0" y="1080"/>
                </a:cxn>
              </a:cxnLst>
              <a:rect l="0" t="0" r="r" b="b"/>
              <a:pathLst>
                <a:path w="1260" h="1080">
                  <a:moveTo>
                    <a:pt x="0" y="1080"/>
                  </a:moveTo>
                  <a:lnTo>
                    <a:pt x="1260" y="1080"/>
                  </a:lnTo>
                  <a:lnTo>
                    <a:pt x="1260" y="0"/>
                  </a:lnTo>
                  <a:lnTo>
                    <a:pt x="0" y="0"/>
                  </a:lnTo>
                  <a:lnTo>
                    <a:pt x="0" y="108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214" name="Text Box 6"/>
            <p:cNvSpPr txBox="1">
              <a:spLocks noChangeArrowheads="1"/>
            </p:cNvSpPr>
            <p:nvPr/>
          </p:nvSpPr>
          <p:spPr bwMode="auto">
            <a:xfrm>
              <a:off x="4770" y="3643"/>
              <a:ext cx="489" cy="2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213" name="Text Box 5"/>
            <p:cNvSpPr txBox="1">
              <a:spLocks noChangeArrowheads="1"/>
            </p:cNvSpPr>
            <p:nvPr/>
          </p:nvSpPr>
          <p:spPr bwMode="auto">
            <a:xfrm>
              <a:off x="3120" y="3026"/>
              <a:ext cx="733" cy="2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4212" name="Text Box 4"/>
            <p:cNvSpPr txBox="1">
              <a:spLocks noChangeArrowheads="1"/>
            </p:cNvSpPr>
            <p:nvPr/>
          </p:nvSpPr>
          <p:spPr bwMode="auto">
            <a:xfrm>
              <a:off x="3870" y="4415"/>
              <a:ext cx="1343" cy="4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S (V</a:t>
              </a:r>
              <a:r>
                <a:rPr kumimoji="0" lang="en-US" sz="10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pist</a:t>
              </a: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211" name="Text Box 3"/>
            <p:cNvSpPr txBox="1">
              <a:spLocks noChangeArrowheads="1"/>
            </p:cNvSpPr>
            <p:nvPr/>
          </p:nvSpPr>
          <p:spPr bwMode="auto">
            <a:xfrm>
              <a:off x="1220" y="5649"/>
              <a:ext cx="8800" cy="463"/>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5.4 Theoretical Indicator Diagram of a Piston Pump</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94210" name="Line 2"/>
            <p:cNvSpPr>
              <a:spLocks noChangeShapeType="1"/>
            </p:cNvSpPr>
            <p:nvPr/>
          </p:nvSpPr>
          <p:spPr bwMode="auto">
            <a:xfrm>
              <a:off x="3780" y="3798"/>
              <a:ext cx="1" cy="108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37</a:t>
            </a:fld>
            <a:endParaRPr lang="en-US"/>
          </a:p>
        </p:txBody>
      </p:sp>
      <p:grpSp>
        <p:nvGrpSpPr>
          <p:cNvPr id="5" name="Group 1"/>
          <p:cNvGrpSpPr>
            <a:grpSpLocks noChangeAspect="1"/>
          </p:cNvGrpSpPr>
          <p:nvPr/>
        </p:nvGrpSpPr>
        <p:grpSpPr bwMode="auto">
          <a:xfrm>
            <a:off x="438150" y="990600"/>
            <a:ext cx="8401050" cy="5181600"/>
            <a:chOff x="1220" y="2564"/>
            <a:chExt cx="8800" cy="3548"/>
          </a:xfrm>
        </p:grpSpPr>
        <p:sp>
          <p:nvSpPr>
            <p:cNvPr id="6" name="AutoShape 47"/>
            <p:cNvSpPr>
              <a:spLocks noChangeAspect="1" noChangeArrowheads="1" noTextEdit="1"/>
            </p:cNvSpPr>
            <p:nvPr/>
          </p:nvSpPr>
          <p:spPr bwMode="auto">
            <a:xfrm>
              <a:off x="2520" y="2564"/>
              <a:ext cx="6900" cy="3548"/>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Line 46"/>
            <p:cNvSpPr>
              <a:spLocks noChangeShapeType="1"/>
            </p:cNvSpPr>
            <p:nvPr/>
          </p:nvSpPr>
          <p:spPr bwMode="auto">
            <a:xfrm>
              <a:off x="3270" y="3697"/>
              <a:ext cx="2567"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Text Box 45"/>
            <p:cNvSpPr txBox="1">
              <a:spLocks noChangeArrowheads="1"/>
            </p:cNvSpPr>
            <p:nvPr/>
          </p:nvSpPr>
          <p:spPr bwMode="auto">
            <a:xfrm>
              <a:off x="5226" y="3414"/>
              <a:ext cx="1344" cy="4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P</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44"/>
            <p:cNvSpPr txBox="1">
              <a:spLocks noChangeArrowheads="1"/>
            </p:cNvSpPr>
            <p:nvPr/>
          </p:nvSpPr>
          <p:spPr bwMode="auto">
            <a:xfrm>
              <a:off x="4737" y="3840"/>
              <a:ext cx="489" cy="2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 Box 43"/>
            <p:cNvSpPr txBox="1">
              <a:spLocks noChangeArrowheads="1"/>
            </p:cNvSpPr>
            <p:nvPr/>
          </p:nvSpPr>
          <p:spPr bwMode="auto">
            <a:xfrm>
              <a:off x="4859" y="2705"/>
              <a:ext cx="489" cy="2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42"/>
            <p:cNvSpPr txBox="1">
              <a:spLocks noChangeArrowheads="1"/>
            </p:cNvSpPr>
            <p:nvPr/>
          </p:nvSpPr>
          <p:spPr bwMode="auto">
            <a:xfrm>
              <a:off x="3503" y="2687"/>
              <a:ext cx="367" cy="2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 Box 41"/>
            <p:cNvSpPr txBox="1">
              <a:spLocks noChangeArrowheads="1"/>
            </p:cNvSpPr>
            <p:nvPr/>
          </p:nvSpPr>
          <p:spPr bwMode="auto">
            <a:xfrm>
              <a:off x="3420" y="3643"/>
              <a:ext cx="450" cy="4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Line 40"/>
            <p:cNvSpPr>
              <a:spLocks noChangeShapeType="1"/>
            </p:cNvSpPr>
            <p:nvPr/>
          </p:nvSpPr>
          <p:spPr bwMode="auto">
            <a:xfrm>
              <a:off x="3420" y="2718"/>
              <a:ext cx="1" cy="1610"/>
            </a:xfrm>
            <a:prstGeom prst="line">
              <a:avLst/>
            </a:prstGeom>
            <a:noFill/>
            <a:ln w="9525">
              <a:solidFill>
                <a:srgbClr val="000000"/>
              </a:solidFill>
              <a:round/>
              <a:headEnd type="triangle" w="sm" len="med"/>
              <a:tailEnd/>
            </a:ln>
          </p:spPr>
          <p:txBody>
            <a:bodyPr vert="horz" wrap="square" lIns="91440" tIns="45720" rIns="91440" bIns="45720" numCol="1" anchor="t" anchorCtr="0" compatLnSpc="1">
              <a:prstTxWarp prst="textNoShape">
                <a:avLst/>
              </a:prstTxWarp>
            </a:bodyPr>
            <a:lstStyle/>
            <a:p>
              <a:endParaRPr lang="en-US"/>
            </a:p>
          </p:txBody>
        </p:sp>
        <p:sp>
          <p:nvSpPr>
            <p:cNvPr id="14" name="Line 39"/>
            <p:cNvSpPr>
              <a:spLocks noChangeShapeType="1"/>
            </p:cNvSpPr>
            <p:nvPr/>
          </p:nvSpPr>
          <p:spPr bwMode="auto">
            <a:xfrm>
              <a:off x="3420" y="4327"/>
              <a:ext cx="1927"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5" name="Line 38"/>
            <p:cNvSpPr>
              <a:spLocks noChangeShapeType="1"/>
            </p:cNvSpPr>
            <p:nvPr/>
          </p:nvSpPr>
          <p:spPr bwMode="auto">
            <a:xfrm flipV="1">
              <a:off x="5070" y="3181"/>
              <a:ext cx="1" cy="425"/>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6" name="Line 37"/>
            <p:cNvSpPr>
              <a:spLocks noChangeShapeType="1"/>
            </p:cNvSpPr>
            <p:nvPr/>
          </p:nvSpPr>
          <p:spPr bwMode="auto">
            <a:xfrm flipH="1">
              <a:off x="4170" y="2718"/>
              <a:ext cx="488"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7" name="Line 36"/>
            <p:cNvSpPr>
              <a:spLocks noChangeShapeType="1"/>
            </p:cNvSpPr>
            <p:nvPr/>
          </p:nvSpPr>
          <p:spPr bwMode="auto">
            <a:xfrm>
              <a:off x="3623" y="3181"/>
              <a:ext cx="1" cy="425"/>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8" name="Line 35"/>
            <p:cNvSpPr>
              <a:spLocks noChangeShapeType="1"/>
            </p:cNvSpPr>
            <p:nvPr/>
          </p:nvSpPr>
          <p:spPr bwMode="auto">
            <a:xfrm>
              <a:off x="4020" y="3952"/>
              <a:ext cx="488"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grpSp>
          <p:nvGrpSpPr>
            <p:cNvPr id="19" name="Group 10"/>
            <p:cNvGrpSpPr>
              <a:grpSpLocks/>
            </p:cNvGrpSpPr>
            <p:nvPr/>
          </p:nvGrpSpPr>
          <p:grpSpPr bwMode="auto">
            <a:xfrm>
              <a:off x="4988" y="4706"/>
              <a:ext cx="3600" cy="822"/>
              <a:chOff x="3420" y="8970"/>
              <a:chExt cx="3600" cy="1682"/>
            </a:xfrm>
          </p:grpSpPr>
          <p:sp>
            <p:nvSpPr>
              <p:cNvPr id="28" name="Line 34"/>
              <p:cNvSpPr>
                <a:spLocks noChangeShapeType="1"/>
              </p:cNvSpPr>
              <p:nvPr/>
            </p:nvSpPr>
            <p:spPr bwMode="auto">
              <a:xfrm>
                <a:off x="4068" y="10193"/>
                <a:ext cx="0" cy="9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9" name="Group 12"/>
              <p:cNvGrpSpPr>
                <a:grpSpLocks/>
              </p:cNvGrpSpPr>
              <p:nvPr/>
            </p:nvGrpSpPr>
            <p:grpSpPr bwMode="auto">
              <a:xfrm>
                <a:off x="3420" y="8970"/>
                <a:ext cx="3600" cy="1682"/>
                <a:chOff x="3420" y="8970"/>
                <a:chExt cx="3600" cy="1682"/>
              </a:xfrm>
            </p:grpSpPr>
            <p:sp>
              <p:nvSpPr>
                <p:cNvPr id="31" name="Line 33"/>
                <p:cNvSpPr>
                  <a:spLocks noChangeShapeType="1"/>
                </p:cNvSpPr>
                <p:nvPr/>
              </p:nvSpPr>
              <p:spPr bwMode="auto">
                <a:xfrm>
                  <a:off x="4068" y="9377"/>
                  <a:ext cx="2052"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32" name="Group 13"/>
                <p:cNvGrpSpPr>
                  <a:grpSpLocks/>
                </p:cNvGrpSpPr>
                <p:nvPr/>
              </p:nvGrpSpPr>
              <p:grpSpPr bwMode="auto">
                <a:xfrm>
                  <a:off x="3420" y="8970"/>
                  <a:ext cx="3600" cy="1682"/>
                  <a:chOff x="3420" y="8970"/>
                  <a:chExt cx="3600" cy="1682"/>
                </a:xfrm>
              </p:grpSpPr>
              <p:sp>
                <p:nvSpPr>
                  <p:cNvPr id="33" name="Line 32"/>
                  <p:cNvSpPr>
                    <a:spLocks noChangeShapeType="1"/>
                  </p:cNvSpPr>
                  <p:nvPr/>
                </p:nvSpPr>
                <p:spPr bwMode="auto">
                  <a:xfrm>
                    <a:off x="4057" y="10193"/>
                    <a:ext cx="2063"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Line 31"/>
                  <p:cNvSpPr>
                    <a:spLocks noChangeShapeType="1"/>
                  </p:cNvSpPr>
                  <p:nvPr/>
                </p:nvSpPr>
                <p:spPr bwMode="auto">
                  <a:xfrm>
                    <a:off x="4320" y="9727"/>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Line 30"/>
                  <p:cNvSpPr>
                    <a:spLocks noChangeShapeType="1"/>
                  </p:cNvSpPr>
                  <p:nvPr/>
                </p:nvSpPr>
                <p:spPr bwMode="auto">
                  <a:xfrm>
                    <a:off x="4320" y="9832"/>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Line 29"/>
                  <p:cNvSpPr>
                    <a:spLocks noChangeShapeType="1"/>
                  </p:cNvSpPr>
                  <p:nvPr/>
                </p:nvSpPr>
                <p:spPr bwMode="auto">
                  <a:xfrm>
                    <a:off x="6120" y="9390"/>
                    <a:ext cx="0" cy="33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8"/>
                  <p:cNvSpPr>
                    <a:spLocks/>
                  </p:cNvSpPr>
                  <p:nvPr/>
                </p:nvSpPr>
                <p:spPr bwMode="auto">
                  <a:xfrm>
                    <a:off x="4065" y="9146"/>
                    <a:ext cx="4" cy="229"/>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Line 27"/>
                  <p:cNvSpPr>
                    <a:spLocks noChangeShapeType="1"/>
                  </p:cNvSpPr>
                  <p:nvPr/>
                </p:nvSpPr>
                <p:spPr bwMode="auto">
                  <a:xfrm flipH="1">
                    <a:off x="3887"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Line 26"/>
                  <p:cNvSpPr>
                    <a:spLocks noChangeShapeType="1"/>
                  </p:cNvSpPr>
                  <p:nvPr/>
                </p:nvSpPr>
                <p:spPr bwMode="auto">
                  <a:xfrm flipH="1">
                    <a:off x="3881"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Line 25"/>
                  <p:cNvSpPr>
                    <a:spLocks noChangeShapeType="1"/>
                  </p:cNvSpPr>
                  <p:nvPr/>
                </p:nvSpPr>
                <p:spPr bwMode="auto">
                  <a:xfrm flipH="1">
                    <a:off x="3420"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Line 24"/>
                  <p:cNvSpPr>
                    <a:spLocks noChangeShapeType="1"/>
                  </p:cNvSpPr>
                  <p:nvPr/>
                </p:nvSpPr>
                <p:spPr bwMode="auto">
                  <a:xfrm flipH="1">
                    <a:off x="3420"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23"/>
                  <p:cNvSpPr>
                    <a:spLocks/>
                  </p:cNvSpPr>
                  <p:nvPr/>
                </p:nvSpPr>
                <p:spPr bwMode="auto">
                  <a:xfrm>
                    <a:off x="3420" y="9141"/>
                    <a:ext cx="1" cy="1149"/>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Line 22"/>
                  <p:cNvSpPr>
                    <a:spLocks noChangeShapeType="1"/>
                  </p:cNvSpPr>
                  <p:nvPr/>
                </p:nvSpPr>
                <p:spPr bwMode="auto">
                  <a:xfrm flipV="1">
                    <a:off x="3420" y="900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21"/>
                  <p:cNvSpPr>
                    <a:spLocks/>
                  </p:cNvSpPr>
                  <p:nvPr/>
                </p:nvSpPr>
                <p:spPr bwMode="auto">
                  <a:xfrm>
                    <a:off x="4005" y="8970"/>
                    <a:ext cx="46" cy="165"/>
                  </a:xfrm>
                  <a:custGeom>
                    <a:avLst/>
                    <a:gdLst/>
                    <a:ahLst/>
                    <a:cxnLst>
                      <a:cxn ang="0">
                        <a:pos x="0" y="390"/>
                      </a:cxn>
                      <a:cxn ang="0">
                        <a:pos x="0" y="0"/>
                      </a:cxn>
                    </a:cxnLst>
                    <a:rect l="0" t="0" r="r" b="b"/>
                    <a:pathLst>
                      <a:path w="1" h="390">
                        <a:moveTo>
                          <a:pt x="0" y="390"/>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Line 20"/>
                  <p:cNvSpPr>
                    <a:spLocks noChangeShapeType="1"/>
                  </p:cNvSpPr>
                  <p:nvPr/>
                </p:nvSpPr>
                <p:spPr bwMode="auto">
                  <a:xfrm flipV="1">
                    <a:off x="3728" y="909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Line 19"/>
                  <p:cNvSpPr>
                    <a:spLocks noChangeShapeType="1"/>
                  </p:cNvSpPr>
                  <p:nvPr/>
                </p:nvSpPr>
                <p:spPr bwMode="auto">
                  <a:xfrm flipH="1">
                    <a:off x="3541" y="9090"/>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Line 18"/>
                  <p:cNvSpPr>
                    <a:spLocks noChangeShapeType="1"/>
                  </p:cNvSpPr>
                  <p:nvPr/>
                </p:nvSpPr>
                <p:spPr bwMode="auto">
                  <a:xfrm>
                    <a:off x="3501"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Line 17"/>
                  <p:cNvSpPr>
                    <a:spLocks noChangeShapeType="1"/>
                  </p:cNvSpPr>
                  <p:nvPr/>
                </p:nvSpPr>
                <p:spPr bwMode="auto">
                  <a:xfrm flipV="1">
                    <a:off x="3728" y="10246"/>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Line 16"/>
                  <p:cNvSpPr>
                    <a:spLocks noChangeShapeType="1"/>
                  </p:cNvSpPr>
                  <p:nvPr/>
                </p:nvSpPr>
                <p:spPr bwMode="auto">
                  <a:xfrm flipH="1">
                    <a:off x="3558" y="10246"/>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Line 15"/>
                  <p:cNvSpPr>
                    <a:spLocks noChangeShapeType="1"/>
                  </p:cNvSpPr>
                  <p:nvPr/>
                </p:nvSpPr>
                <p:spPr bwMode="auto">
                  <a:xfrm>
                    <a:off x="3960"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Rectangle 14" descr="Light horizontal"/>
                  <p:cNvSpPr>
                    <a:spLocks noChangeArrowheads="1"/>
                  </p:cNvSpPr>
                  <p:nvPr/>
                </p:nvSpPr>
                <p:spPr bwMode="auto">
                  <a:xfrm>
                    <a:off x="4140" y="9377"/>
                    <a:ext cx="180" cy="815"/>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30" name="Freeform 11"/>
              <p:cNvSpPr>
                <a:spLocks/>
              </p:cNvSpPr>
              <p:nvPr/>
            </p:nvSpPr>
            <p:spPr bwMode="auto">
              <a:xfrm>
                <a:off x="6120" y="9832"/>
                <a:ext cx="1" cy="367"/>
              </a:xfrm>
              <a:custGeom>
                <a:avLst/>
                <a:gdLst/>
                <a:ahLst/>
                <a:cxnLst>
                  <a:cxn ang="0">
                    <a:pos x="0" y="0"/>
                  </a:cxn>
                  <a:cxn ang="0">
                    <a:pos x="0" y="367"/>
                  </a:cxn>
                </a:cxnLst>
                <a:rect l="0" t="0" r="r" b="b"/>
                <a:pathLst>
                  <a:path w="1" h="367">
                    <a:moveTo>
                      <a:pt x="0" y="0"/>
                    </a:moveTo>
                    <a:lnTo>
                      <a:pt x="0" y="36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0" name="Line 9"/>
            <p:cNvSpPr>
              <a:spLocks noChangeShapeType="1"/>
            </p:cNvSpPr>
            <p:nvPr/>
          </p:nvSpPr>
          <p:spPr bwMode="auto">
            <a:xfrm>
              <a:off x="3780" y="4723"/>
              <a:ext cx="1140" cy="1"/>
            </a:xfrm>
            <a:prstGeom prst="line">
              <a:avLst/>
            </a:prstGeom>
            <a:noFill/>
            <a:ln w="9525">
              <a:solidFill>
                <a:srgbClr val="000000"/>
              </a:solidFill>
              <a:round/>
              <a:headEnd type="triangle" w="sm" len="sm"/>
              <a:tailEnd type="triangle" w="sm" len="sm"/>
            </a:ln>
          </p:spPr>
          <p:txBody>
            <a:bodyPr vert="horz" wrap="square" lIns="91440" tIns="45720" rIns="91440" bIns="45720" numCol="1" anchor="t" anchorCtr="0" compatLnSpc="1">
              <a:prstTxWarp prst="textNoShape">
                <a:avLst/>
              </a:prstTxWarp>
            </a:bodyPr>
            <a:lstStyle/>
            <a:p>
              <a:endParaRPr lang="en-US"/>
            </a:p>
          </p:txBody>
        </p:sp>
        <p:sp>
          <p:nvSpPr>
            <p:cNvPr id="21" name="Line 8"/>
            <p:cNvSpPr>
              <a:spLocks noChangeShapeType="1"/>
            </p:cNvSpPr>
            <p:nvPr/>
          </p:nvSpPr>
          <p:spPr bwMode="auto">
            <a:xfrm>
              <a:off x="4908" y="3798"/>
              <a:ext cx="12" cy="108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7"/>
            <p:cNvSpPr>
              <a:spLocks/>
            </p:cNvSpPr>
            <p:nvPr/>
          </p:nvSpPr>
          <p:spPr bwMode="auto">
            <a:xfrm>
              <a:off x="3780" y="2872"/>
              <a:ext cx="1140" cy="926"/>
            </a:xfrm>
            <a:custGeom>
              <a:avLst/>
              <a:gdLst/>
              <a:ahLst/>
              <a:cxnLst>
                <a:cxn ang="0">
                  <a:pos x="0" y="1080"/>
                </a:cxn>
                <a:cxn ang="0">
                  <a:pos x="1260" y="1080"/>
                </a:cxn>
                <a:cxn ang="0">
                  <a:pos x="1260" y="0"/>
                </a:cxn>
                <a:cxn ang="0">
                  <a:pos x="0" y="0"/>
                </a:cxn>
                <a:cxn ang="0">
                  <a:pos x="0" y="1080"/>
                </a:cxn>
              </a:cxnLst>
              <a:rect l="0" t="0" r="r" b="b"/>
              <a:pathLst>
                <a:path w="1260" h="1080">
                  <a:moveTo>
                    <a:pt x="0" y="1080"/>
                  </a:moveTo>
                  <a:lnTo>
                    <a:pt x="1260" y="1080"/>
                  </a:lnTo>
                  <a:lnTo>
                    <a:pt x="1260" y="0"/>
                  </a:lnTo>
                  <a:lnTo>
                    <a:pt x="0" y="0"/>
                  </a:lnTo>
                  <a:lnTo>
                    <a:pt x="0" y="108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Text Box 6"/>
            <p:cNvSpPr txBox="1">
              <a:spLocks noChangeArrowheads="1"/>
            </p:cNvSpPr>
            <p:nvPr/>
          </p:nvSpPr>
          <p:spPr bwMode="auto">
            <a:xfrm>
              <a:off x="4770" y="3643"/>
              <a:ext cx="489" cy="2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5"/>
            <p:cNvSpPr txBox="1">
              <a:spLocks noChangeArrowheads="1"/>
            </p:cNvSpPr>
            <p:nvPr/>
          </p:nvSpPr>
          <p:spPr bwMode="auto">
            <a:xfrm>
              <a:off x="3120" y="3026"/>
              <a:ext cx="733" cy="2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Text Box 4"/>
            <p:cNvSpPr txBox="1">
              <a:spLocks noChangeArrowheads="1"/>
            </p:cNvSpPr>
            <p:nvPr/>
          </p:nvSpPr>
          <p:spPr bwMode="auto">
            <a:xfrm>
              <a:off x="3870" y="4415"/>
              <a:ext cx="1343" cy="4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S (V</a:t>
              </a:r>
              <a:r>
                <a:rPr kumimoji="0" lang="en-US" sz="10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pist</a:t>
              </a: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Text Box 3"/>
            <p:cNvSpPr txBox="1">
              <a:spLocks noChangeArrowheads="1"/>
            </p:cNvSpPr>
            <p:nvPr/>
          </p:nvSpPr>
          <p:spPr bwMode="auto">
            <a:xfrm>
              <a:off x="1220" y="5649"/>
              <a:ext cx="8800" cy="463"/>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5.4 Theoretical Indicator Diagram of a Piston Pump</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Line 2"/>
            <p:cNvSpPr>
              <a:spLocks noChangeShapeType="1"/>
            </p:cNvSpPr>
            <p:nvPr/>
          </p:nvSpPr>
          <p:spPr bwMode="auto">
            <a:xfrm>
              <a:off x="3780" y="3798"/>
              <a:ext cx="1" cy="108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pSp>
      <p:pic>
        <p:nvPicPr>
          <p:cNvPr id="52" name="Picture 36" descr="C:\Users\mekdim\Desktop\Fluid machines\fluid machine\fluid machines\fluid machines\piston pump.gif"/>
          <p:cNvPicPr>
            <a:picLocks noChangeAspect="1" noChangeArrowheads="1"/>
          </p:cNvPicPr>
          <p:nvPr/>
        </p:nvPicPr>
        <p:blipFill>
          <a:blip r:embed="rId2" cstate="print"/>
          <a:srcRect/>
          <a:stretch>
            <a:fillRect/>
          </a:stretch>
        </p:blipFill>
        <p:spPr bwMode="auto">
          <a:xfrm>
            <a:off x="6172200" y="228600"/>
            <a:ext cx="2568575" cy="1630363"/>
          </a:xfrm>
          <a:prstGeom prst="rect">
            <a:avLst/>
          </a:prstGeom>
          <a:noFill/>
          <a:ln w="9525">
            <a:noFill/>
            <a:miter lim="800000"/>
            <a:headEnd/>
            <a:tailEnd/>
          </a:ln>
        </p:spPr>
      </p:pic>
      <p:sp>
        <p:nvSpPr>
          <p:cNvPr id="53" name="Text Box 5"/>
          <p:cNvSpPr txBox="1">
            <a:spLocks noChangeArrowheads="1"/>
          </p:cNvSpPr>
          <p:nvPr/>
        </p:nvSpPr>
        <p:spPr bwMode="auto">
          <a:xfrm>
            <a:off x="152400" y="1981200"/>
            <a:ext cx="2209800" cy="2917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Arial" pitchFamily="34" charset="0"/>
                <a:ea typeface="Times New Roman" pitchFamily="18" charset="0"/>
                <a:cs typeface="Angsana New" pitchFamily="18" charset="-34"/>
              </a:rPr>
              <a:t>Suction open v discharge closed</a:t>
            </a:r>
            <a:endParaRPr kumimoji="0" lang="en-US" sz="1800" b="1" i="0" u="none" strike="noStrike" cap="none" normalizeH="0" baseline="0" dirty="0" smtClean="0">
              <a:ln>
                <a:noFill/>
              </a:ln>
              <a:solidFill>
                <a:srgbClr val="00B050"/>
              </a:solidFill>
              <a:effectLst/>
              <a:latin typeface="Arial" pitchFamily="34" charset="0"/>
              <a:cs typeface="Arial" pitchFamily="34" charset="0"/>
            </a:endParaRPr>
          </a:p>
        </p:txBody>
      </p:sp>
      <p:sp>
        <p:nvSpPr>
          <p:cNvPr id="54" name="Text Box 5"/>
          <p:cNvSpPr txBox="1">
            <a:spLocks noChangeArrowheads="1"/>
          </p:cNvSpPr>
          <p:nvPr/>
        </p:nvSpPr>
        <p:spPr bwMode="auto">
          <a:xfrm>
            <a:off x="4191000" y="1905000"/>
            <a:ext cx="2286000" cy="2917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Arial" pitchFamily="34" charset="0"/>
                <a:ea typeface="Times New Roman" pitchFamily="18" charset="0"/>
                <a:cs typeface="Angsana New" pitchFamily="18" charset="-34"/>
              </a:rPr>
              <a:t>Suction closed v discharge open</a:t>
            </a:r>
            <a:endParaRPr kumimoji="0" lang="en-US" sz="1800" b="1" i="0" u="none" strike="noStrike" cap="none" normalizeH="0" baseline="0" dirty="0" smtClean="0">
              <a:ln>
                <a:noFill/>
              </a:ln>
              <a:solidFill>
                <a:srgbClr val="00B050"/>
              </a:solidFill>
              <a:effectLst/>
              <a:latin typeface="Arial" pitchFamily="34" charset="0"/>
              <a:cs typeface="Arial" pitchFamily="34" charset="0"/>
            </a:endParaRPr>
          </a:p>
        </p:txBody>
      </p:sp>
      <p:sp>
        <p:nvSpPr>
          <p:cNvPr id="55" name="Text Box 5"/>
          <p:cNvSpPr txBox="1">
            <a:spLocks noChangeArrowheads="1"/>
          </p:cNvSpPr>
          <p:nvPr/>
        </p:nvSpPr>
        <p:spPr bwMode="auto">
          <a:xfrm>
            <a:off x="2971800" y="3124200"/>
            <a:ext cx="838200" cy="2917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0000"/>
                </a:solidFill>
                <a:effectLst/>
                <a:latin typeface="Arial" pitchFamily="34" charset="0"/>
                <a:ea typeface="Times New Roman" pitchFamily="18" charset="0"/>
                <a:cs typeface="Angsana New" pitchFamily="18" charset="-34"/>
              </a:rPr>
              <a:t>Suction</a:t>
            </a:r>
            <a:endParaRPr kumimoji="0" lang="en-US" sz="1800" b="1" i="0" u="none" strike="noStrike" cap="none" normalizeH="0" baseline="0" dirty="0" smtClean="0">
              <a:ln>
                <a:noFill/>
              </a:ln>
              <a:solidFill>
                <a:srgbClr val="FF0000"/>
              </a:solidFill>
              <a:effectLst/>
              <a:latin typeface="Arial" pitchFamily="34" charset="0"/>
              <a:cs typeface="Arial" pitchFamily="34" charset="0"/>
            </a:endParaRPr>
          </a:p>
        </p:txBody>
      </p:sp>
      <p:sp>
        <p:nvSpPr>
          <p:cNvPr id="56" name="Text Box 5"/>
          <p:cNvSpPr txBox="1">
            <a:spLocks noChangeArrowheads="1"/>
          </p:cNvSpPr>
          <p:nvPr/>
        </p:nvSpPr>
        <p:spPr bwMode="auto">
          <a:xfrm>
            <a:off x="2971800" y="838200"/>
            <a:ext cx="838200" cy="2917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0000"/>
                </a:solidFill>
                <a:effectLst/>
                <a:latin typeface="Arial" pitchFamily="34" charset="0"/>
                <a:ea typeface="Times New Roman" pitchFamily="18" charset="0"/>
                <a:cs typeface="Angsana New" pitchFamily="18" charset="-34"/>
              </a:rPr>
              <a:t>Discharge</a:t>
            </a:r>
            <a:endParaRPr kumimoji="0" lang="en-US" sz="18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55000" lnSpcReduction="20000"/>
          </a:bodyPr>
          <a:lstStyle/>
          <a:p>
            <a:pPr algn="just"/>
            <a:r>
              <a:rPr lang="en-US" sz="3400" dirty="0" smtClean="0">
                <a:latin typeface="Times New Roman" pitchFamily="18" charset="0"/>
                <a:cs typeface="Times New Roman" pitchFamily="18" charset="0"/>
              </a:rPr>
              <a:t>At this point, the pressure in the valve chest is below atmospheric, which is due to the hydraulic resistance of the suction line. The </a:t>
            </a:r>
            <a:r>
              <a:rPr lang="en-US" sz="3400" dirty="0" smtClean="0">
                <a:solidFill>
                  <a:srgbClr val="00B050"/>
                </a:solidFill>
                <a:latin typeface="Times New Roman" pitchFamily="18" charset="0"/>
                <a:cs typeface="Times New Roman" pitchFamily="18" charset="0"/>
              </a:rPr>
              <a:t>change in pressure </a:t>
            </a:r>
            <a:r>
              <a:rPr lang="en-US" sz="3400" dirty="0" smtClean="0">
                <a:latin typeface="Times New Roman" pitchFamily="18" charset="0"/>
                <a:cs typeface="Times New Roman" pitchFamily="18" charset="0"/>
              </a:rPr>
              <a:t>over the whole length of rightward stroke of the piston is given by suction line 4-1. </a:t>
            </a:r>
          </a:p>
          <a:p>
            <a:pPr algn="just"/>
            <a:r>
              <a:rPr lang="en-US" sz="3400" dirty="0" smtClean="0">
                <a:latin typeface="Times New Roman" pitchFamily="18" charset="0"/>
                <a:cs typeface="Times New Roman" pitchFamily="18" charset="0"/>
              </a:rPr>
              <a:t>When the piston head assumes position 1, the piston reverses its direction of motion and </a:t>
            </a:r>
            <a:r>
              <a:rPr lang="en-US" sz="3400" dirty="0" smtClean="0">
                <a:solidFill>
                  <a:srgbClr val="00B050"/>
                </a:solidFill>
                <a:latin typeface="Times New Roman" pitchFamily="18" charset="0"/>
                <a:cs typeface="Times New Roman" pitchFamily="18" charset="0"/>
              </a:rPr>
              <a:t>the suction valve is automatically closed</a:t>
            </a:r>
            <a:r>
              <a:rPr lang="en-US" sz="3400" dirty="0" smtClean="0">
                <a:latin typeface="Times New Roman" pitchFamily="18" charset="0"/>
                <a:cs typeface="Times New Roman" pitchFamily="18" charset="0"/>
              </a:rPr>
              <a:t>; the pressure in the valve chest builds up abruptly to its level P</a:t>
            </a:r>
            <a:r>
              <a:rPr lang="en-US" sz="3400" baseline="-25000" dirty="0" smtClean="0">
                <a:latin typeface="Times New Roman" pitchFamily="18" charset="0"/>
                <a:cs typeface="Times New Roman" pitchFamily="18" charset="0"/>
              </a:rPr>
              <a:t>2</a:t>
            </a:r>
            <a:r>
              <a:rPr lang="en-US" sz="3400" dirty="0" smtClean="0">
                <a:latin typeface="Times New Roman" pitchFamily="18" charset="0"/>
                <a:cs typeface="Times New Roman" pitchFamily="18" charset="0"/>
              </a:rPr>
              <a:t>. This process is shown by the vertical line 1-2. </a:t>
            </a:r>
          </a:p>
          <a:p>
            <a:pPr algn="just"/>
            <a:r>
              <a:rPr lang="en-US" sz="3400" dirty="0" smtClean="0">
                <a:latin typeface="Times New Roman" pitchFamily="18" charset="0"/>
                <a:cs typeface="Times New Roman" pitchFamily="18" charset="0"/>
              </a:rPr>
              <a:t>At the instant the pressure grows as high as P</a:t>
            </a:r>
            <a:r>
              <a:rPr lang="en-US" sz="3400" baseline="-25000" dirty="0" smtClean="0">
                <a:latin typeface="Times New Roman" pitchFamily="18" charset="0"/>
                <a:cs typeface="Times New Roman" pitchFamily="18" charset="0"/>
              </a:rPr>
              <a:t>2</a:t>
            </a:r>
            <a:r>
              <a:rPr lang="en-US" sz="3400" dirty="0" smtClean="0">
                <a:latin typeface="Times New Roman" pitchFamily="18" charset="0"/>
                <a:cs typeface="Times New Roman" pitchFamily="18" charset="0"/>
              </a:rPr>
              <a:t> the pressure difference across the discharge valve overcomes the weight and tension of its spring, thus </a:t>
            </a:r>
            <a:r>
              <a:rPr lang="en-US" sz="3400" dirty="0" smtClean="0">
                <a:solidFill>
                  <a:srgbClr val="00B050"/>
                </a:solidFill>
                <a:latin typeface="Times New Roman" pitchFamily="18" charset="0"/>
                <a:cs typeface="Times New Roman" pitchFamily="18" charset="0"/>
              </a:rPr>
              <a:t>opening the valve</a:t>
            </a:r>
            <a:r>
              <a:rPr lang="en-US" sz="3400" dirty="0" smtClean="0">
                <a:latin typeface="Times New Roman" pitchFamily="18" charset="0"/>
                <a:cs typeface="Times New Roman" pitchFamily="18" charset="0"/>
              </a:rPr>
              <a:t>. </a:t>
            </a:r>
          </a:p>
          <a:p>
            <a:pPr algn="just"/>
            <a:r>
              <a:rPr lang="en-US" sz="3400" dirty="0" smtClean="0">
                <a:latin typeface="Times New Roman" pitchFamily="18" charset="0"/>
                <a:cs typeface="Times New Roman" pitchFamily="18" charset="0"/>
              </a:rPr>
              <a:t>As the piston moves steadily from point 2 leftwards, </a:t>
            </a:r>
            <a:r>
              <a:rPr lang="en-US" sz="3400" dirty="0" smtClean="0">
                <a:solidFill>
                  <a:srgbClr val="00B050"/>
                </a:solidFill>
                <a:latin typeface="Times New Roman" pitchFamily="18" charset="0"/>
                <a:cs typeface="Times New Roman" pitchFamily="18" charset="0"/>
              </a:rPr>
              <a:t>the liquid is discharged </a:t>
            </a:r>
            <a:r>
              <a:rPr lang="en-US" sz="3400" dirty="0" smtClean="0">
                <a:latin typeface="Times New Roman" pitchFamily="18" charset="0"/>
                <a:cs typeface="Times New Roman" pitchFamily="18" charset="0"/>
              </a:rPr>
              <a:t>at constant pressure P</a:t>
            </a:r>
            <a:r>
              <a:rPr lang="en-US" sz="3400" baseline="-25000" dirty="0" smtClean="0">
                <a:latin typeface="Times New Roman" pitchFamily="18" charset="0"/>
                <a:cs typeface="Times New Roman" pitchFamily="18" charset="0"/>
              </a:rPr>
              <a:t>2</a:t>
            </a:r>
            <a:r>
              <a:rPr lang="en-US" sz="3400" dirty="0" smtClean="0">
                <a:latin typeface="Times New Roman" pitchFamily="18" charset="0"/>
                <a:cs typeface="Times New Roman" pitchFamily="18" charset="0"/>
              </a:rPr>
              <a:t>. </a:t>
            </a:r>
          </a:p>
          <a:p>
            <a:pPr algn="just"/>
            <a:r>
              <a:rPr lang="en-US" sz="3400" dirty="0" smtClean="0">
                <a:latin typeface="Times New Roman" pitchFamily="18" charset="0"/>
                <a:cs typeface="Times New Roman" pitchFamily="18" charset="0"/>
              </a:rPr>
              <a:t>In the extreme left position the piston again reverse its direction of motion. The result is that the </a:t>
            </a:r>
            <a:r>
              <a:rPr lang="en-US" sz="3400" dirty="0" smtClean="0">
                <a:solidFill>
                  <a:srgbClr val="00B050"/>
                </a:solidFill>
                <a:latin typeface="Times New Roman" pitchFamily="18" charset="0"/>
                <a:cs typeface="Times New Roman" pitchFamily="18" charset="0"/>
              </a:rPr>
              <a:t>pressure in the valve chest drops </a:t>
            </a:r>
            <a:r>
              <a:rPr lang="en-US" sz="3400" dirty="0" smtClean="0">
                <a:latin typeface="Times New Roman" pitchFamily="18" charset="0"/>
                <a:cs typeface="Times New Roman" pitchFamily="18" charset="0"/>
              </a:rPr>
              <a:t>abruptly along line 3-4, </a:t>
            </a:r>
            <a:r>
              <a:rPr lang="en-US" sz="3400" dirty="0" smtClean="0">
                <a:solidFill>
                  <a:srgbClr val="00B050"/>
                </a:solidFill>
                <a:latin typeface="Times New Roman" pitchFamily="18" charset="0"/>
                <a:cs typeface="Times New Roman" pitchFamily="18" charset="0"/>
              </a:rPr>
              <a:t>discharge valve is closed and the suction valve is opened</a:t>
            </a:r>
            <a:r>
              <a:rPr lang="en-US" sz="3400" dirty="0" smtClean="0">
                <a:latin typeface="Times New Roman" pitchFamily="18" charset="0"/>
                <a:cs typeface="Times New Roman" pitchFamily="18" charset="0"/>
              </a:rPr>
              <a:t>. </a:t>
            </a:r>
          </a:p>
          <a:p>
            <a:pPr algn="just"/>
            <a:r>
              <a:rPr lang="en-US" sz="3400" dirty="0" smtClean="0">
                <a:latin typeface="Times New Roman" pitchFamily="18" charset="0"/>
                <a:cs typeface="Times New Roman" pitchFamily="18" charset="0"/>
              </a:rPr>
              <a:t>The pressure–displacement diagram, referred to as </a:t>
            </a:r>
            <a:r>
              <a:rPr lang="en-US" sz="3400" dirty="0" smtClean="0">
                <a:solidFill>
                  <a:srgbClr val="00B050"/>
                </a:solidFill>
                <a:latin typeface="Times New Roman" pitchFamily="18" charset="0"/>
                <a:cs typeface="Times New Roman" pitchFamily="18" charset="0"/>
              </a:rPr>
              <a:t>indicator diagram</a:t>
            </a:r>
            <a:r>
              <a:rPr lang="en-US" sz="3400" dirty="0" smtClean="0">
                <a:latin typeface="Times New Roman" pitchFamily="18" charset="0"/>
                <a:cs typeface="Times New Roman" pitchFamily="18" charset="0"/>
              </a:rPr>
              <a:t>, is completed.</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lstStyle/>
          <a:p>
            <a:pPr>
              <a:buNone/>
            </a:pPr>
            <a:r>
              <a:rPr lang="en-US" sz="2400" b="1" dirty="0" smtClean="0">
                <a:solidFill>
                  <a:srgbClr val="0070C0"/>
                </a:solidFill>
              </a:rPr>
              <a:t>  The </a:t>
            </a:r>
            <a:r>
              <a:rPr lang="en-US" sz="2400" b="1" dirty="0">
                <a:solidFill>
                  <a:srgbClr val="0070C0"/>
                </a:solidFill>
              </a:rPr>
              <a:t>Indicator Power</a:t>
            </a:r>
            <a:endParaRPr lang="en-US" sz="2400" dirty="0">
              <a:solidFill>
                <a:srgbClr val="0070C0"/>
              </a:solidFill>
            </a:endParaRPr>
          </a:p>
          <a:p>
            <a:pPr algn="just">
              <a:buFont typeface="Wingdings" pitchFamily="2" charset="2"/>
              <a:buChar char="ü"/>
            </a:pP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the theoretical power of a reciprocating pump that can be calculated from the theoretical indicator diagram. </a:t>
            </a:r>
          </a:p>
          <a:p>
            <a:pPr>
              <a:buNone/>
            </a:pPr>
            <a:r>
              <a:rPr lang="en-US" sz="2400" dirty="0"/>
              <a:t> </a:t>
            </a:r>
          </a:p>
          <a:p>
            <a:pPr>
              <a:buFont typeface="Wingdings" pitchFamily="2" charset="2"/>
              <a:buChar char="ü"/>
            </a:pPr>
            <a:r>
              <a:rPr lang="en-US" sz="2400" dirty="0">
                <a:latin typeface="Times New Roman" pitchFamily="18" charset="0"/>
                <a:cs typeface="Times New Roman" pitchFamily="18" charset="0"/>
              </a:rPr>
              <a:t>Work done by the piston in any of the strokes can be given as</a:t>
            </a:r>
          </a:p>
          <a:p>
            <a:endParaRPr lang="en-US" dirty="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1" name="Object 1"/>
          <p:cNvGraphicFramePr>
            <a:graphicFrameLocks noChangeAspect="1"/>
          </p:cNvGraphicFramePr>
          <p:nvPr/>
        </p:nvGraphicFramePr>
        <p:xfrm>
          <a:off x="2895600" y="3429000"/>
          <a:ext cx="3200400" cy="352425"/>
        </p:xfrm>
        <a:graphic>
          <a:graphicData uri="http://schemas.openxmlformats.org/presentationml/2006/ole">
            <p:oleObj spid="_x0000_s51201" name="Equation" r:id="rId3" imgW="1892300" imgH="203200" progId="Equation.3">
              <p:embed/>
            </p:oleObj>
          </a:graphicData>
        </a:graphic>
      </p:graphicFrame>
      <p:sp>
        <p:nvSpPr>
          <p:cNvPr id="51203" name="Rectangle 3"/>
          <p:cNvSpPr>
            <a:spLocks noChangeArrowheads="1"/>
          </p:cNvSpPr>
          <p:nvPr/>
        </p:nvSpPr>
        <p:spPr bwMode="auto">
          <a:xfrm>
            <a:off x="457200" y="4267200"/>
            <a:ext cx="36576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For the suction stroke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4" name="Object 4"/>
          <p:cNvGraphicFramePr>
            <a:graphicFrameLocks noChangeAspect="1"/>
          </p:cNvGraphicFramePr>
          <p:nvPr/>
        </p:nvGraphicFramePr>
        <p:xfrm>
          <a:off x="1066800" y="4724400"/>
          <a:ext cx="2133600" cy="533400"/>
        </p:xfrm>
        <a:graphic>
          <a:graphicData uri="http://schemas.openxmlformats.org/presentationml/2006/ole">
            <p:oleObj spid="_x0000_s51204" name="Equation" r:id="rId4" imgW="914400" imgH="228600" progId="Equation.3">
              <p:embed/>
            </p:oleObj>
          </a:graphicData>
        </a:graphic>
      </p:graphicFrame>
      <p:sp>
        <p:nvSpPr>
          <p:cNvPr id="51206" name="Rectangle 6"/>
          <p:cNvSpPr>
            <a:spLocks noChangeArrowheads="1"/>
          </p:cNvSpPr>
          <p:nvPr/>
        </p:nvSpPr>
        <p:spPr bwMode="auto">
          <a:xfrm>
            <a:off x="4572000" y="4343400"/>
            <a:ext cx="3581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For the discharge stroke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0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7" name="Object 7"/>
          <p:cNvGraphicFramePr>
            <a:graphicFrameLocks noChangeAspect="1"/>
          </p:cNvGraphicFramePr>
          <p:nvPr/>
        </p:nvGraphicFramePr>
        <p:xfrm>
          <a:off x="5486400" y="4800600"/>
          <a:ext cx="1905000" cy="457200"/>
        </p:xfrm>
        <a:graphic>
          <a:graphicData uri="http://schemas.openxmlformats.org/presentationml/2006/ole">
            <p:oleObj spid="_x0000_s51207" name="Equation" r:id="rId5" imgW="952087" imgH="228501" progId="Equation.3">
              <p:embed/>
            </p:oleObj>
          </a:graphicData>
        </a:graphic>
      </p:graphicFrame>
      <p:sp>
        <p:nvSpPr>
          <p:cNvPr id="51209" name="Rectangle 9"/>
          <p:cNvSpPr>
            <a:spLocks noChangeArrowheads="1"/>
          </p:cNvSpPr>
          <p:nvPr/>
        </p:nvSpPr>
        <p:spPr bwMode="auto">
          <a:xfrm>
            <a:off x="228600" y="5410200"/>
            <a:ext cx="57912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The total work done in one complete cycle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10" name="Object 10"/>
          <p:cNvGraphicFramePr>
            <a:graphicFrameLocks noChangeAspect="1"/>
          </p:cNvGraphicFramePr>
          <p:nvPr/>
        </p:nvGraphicFramePr>
        <p:xfrm>
          <a:off x="2209800" y="5943600"/>
          <a:ext cx="2607734" cy="533400"/>
        </p:xfrm>
        <a:graphic>
          <a:graphicData uri="http://schemas.openxmlformats.org/presentationml/2006/ole">
            <p:oleObj spid="_x0000_s51210" name="Equation" r:id="rId6" imgW="1256755" imgH="253890" progId="Equation.3">
              <p:embed/>
            </p:oleObj>
          </a:graphicData>
        </a:graphic>
      </p:graphicFrame>
      <p:sp>
        <p:nvSpPr>
          <p:cNvPr id="51213"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12" name="Object 12"/>
          <p:cNvGraphicFramePr>
            <a:graphicFrameLocks noChangeAspect="1"/>
          </p:cNvGraphicFramePr>
          <p:nvPr/>
        </p:nvGraphicFramePr>
        <p:xfrm>
          <a:off x="6096000" y="5943600"/>
          <a:ext cx="1524000" cy="397565"/>
        </p:xfrm>
        <a:graphic>
          <a:graphicData uri="http://schemas.openxmlformats.org/presentationml/2006/ole">
            <p:oleObj spid="_x0000_s51212" name="Equation" r:id="rId7" imgW="876300" imgH="228600" progId="Equation.3">
              <p:embed/>
            </p:oleObj>
          </a:graphicData>
        </a:graphic>
      </p:graphicFrame>
      <p:sp>
        <p:nvSpPr>
          <p:cNvPr id="17" name="Slide Number Placeholder 16"/>
          <p:cNvSpPr>
            <a:spLocks noGrp="1"/>
          </p:cNvSpPr>
          <p:nvPr>
            <p:ph type="sldNum" sz="quarter" idx="12"/>
          </p:nvPr>
        </p:nvSpPr>
        <p:spPr/>
        <p:txBody>
          <a:bodyPr/>
          <a:lstStyle/>
          <a:p>
            <a:fld id="{8AF2B99A-C8F6-4C0F-994A-EE849E7D1B51}" type="slidenum">
              <a:rPr lang="en-US" smtClean="0"/>
              <a:pPr/>
              <a:t>39</a:t>
            </a:fld>
            <a:endParaRPr lang="en-US"/>
          </a:p>
        </p:txBody>
      </p:sp>
      <p:cxnSp>
        <p:nvCxnSpPr>
          <p:cNvPr id="18" name="Straight Arrow Connector 17"/>
          <p:cNvCxnSpPr/>
          <p:nvPr/>
        </p:nvCxnSpPr>
        <p:spPr>
          <a:xfrm>
            <a:off x="2133600" y="3581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57200" y="4876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800600" y="4953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143000" y="6096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257800" y="6172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11"/>
          <p:cNvSpPr txBox="1">
            <a:spLocks noChangeArrowheads="1"/>
          </p:cNvSpPr>
          <p:nvPr/>
        </p:nvSpPr>
        <p:spPr bwMode="auto">
          <a:xfrm>
            <a:off x="2743200" y="2057400"/>
            <a:ext cx="3048000" cy="571500"/>
          </a:xfrm>
          <a:prstGeom prst="rect">
            <a:avLst/>
          </a:prstGeom>
          <a:solidFill>
            <a:srgbClr val="FFC000"/>
          </a:solidFill>
          <a:ln w="9525">
            <a:solidFill>
              <a:srgbClr val="000000"/>
            </a:solidFill>
            <a:miter lim="800000"/>
            <a:headEnd/>
            <a:tailEnd/>
          </a:ln>
        </p:spPr>
        <p:txBody>
          <a:bodyPr/>
          <a:lstStyle/>
          <a:p>
            <a:endParaRPr lang="en-US" sz="900" dirty="0">
              <a:cs typeface="Times New Roman" pitchFamily="18" charset="0"/>
            </a:endParaRPr>
          </a:p>
          <a:p>
            <a:pPr algn="ctr"/>
            <a:r>
              <a:rPr lang="en-US" b="1" dirty="0">
                <a:solidFill>
                  <a:srgbClr val="00B050"/>
                </a:solidFill>
                <a:cs typeface="Times New Roman" pitchFamily="18" charset="0"/>
              </a:rPr>
              <a:t>Positive Displacement</a:t>
            </a:r>
            <a:endParaRPr lang="en-US" b="1" dirty="0">
              <a:solidFill>
                <a:srgbClr val="00B050"/>
              </a:solidFill>
            </a:endParaRPr>
          </a:p>
        </p:txBody>
      </p:sp>
      <p:sp>
        <p:nvSpPr>
          <p:cNvPr id="23557" name="Text Box 20"/>
          <p:cNvSpPr txBox="1">
            <a:spLocks noChangeArrowheads="1"/>
          </p:cNvSpPr>
          <p:nvPr/>
        </p:nvSpPr>
        <p:spPr bwMode="auto">
          <a:xfrm>
            <a:off x="2514600" y="3086100"/>
            <a:ext cx="1752600" cy="647700"/>
          </a:xfrm>
          <a:prstGeom prst="rect">
            <a:avLst/>
          </a:prstGeom>
          <a:solidFill>
            <a:srgbClr val="92D050"/>
          </a:solidFill>
          <a:ln w="9525">
            <a:solidFill>
              <a:srgbClr val="000000"/>
            </a:solidFill>
            <a:miter lim="800000"/>
            <a:headEnd/>
            <a:tailEnd/>
          </a:ln>
        </p:spPr>
        <p:txBody>
          <a:bodyPr/>
          <a:lstStyle/>
          <a:p>
            <a:endParaRPr lang="en-US" sz="900" dirty="0">
              <a:cs typeface="Times New Roman" pitchFamily="18" charset="0"/>
            </a:endParaRPr>
          </a:p>
          <a:p>
            <a:pPr algn="ctr"/>
            <a:r>
              <a:rPr lang="en-US" sz="2000" b="1" dirty="0">
                <a:cs typeface="Times New Roman" pitchFamily="18" charset="0"/>
              </a:rPr>
              <a:t>Reciprocating</a:t>
            </a:r>
            <a:endParaRPr lang="en-US" sz="2000" b="1" dirty="0"/>
          </a:p>
        </p:txBody>
      </p:sp>
      <p:sp>
        <p:nvSpPr>
          <p:cNvPr id="23558" name="Text Box 33"/>
          <p:cNvSpPr txBox="1">
            <a:spLocks noChangeArrowheads="1"/>
          </p:cNvSpPr>
          <p:nvPr/>
        </p:nvSpPr>
        <p:spPr bwMode="auto">
          <a:xfrm>
            <a:off x="4610100" y="3086100"/>
            <a:ext cx="1257300" cy="495300"/>
          </a:xfrm>
          <a:prstGeom prst="rect">
            <a:avLst/>
          </a:prstGeom>
          <a:solidFill>
            <a:srgbClr val="92D050"/>
          </a:solidFill>
          <a:ln w="9525">
            <a:solidFill>
              <a:srgbClr val="000000"/>
            </a:solidFill>
            <a:miter lim="800000"/>
            <a:headEnd/>
            <a:tailEnd/>
          </a:ln>
        </p:spPr>
        <p:txBody>
          <a:bodyPr/>
          <a:lstStyle/>
          <a:p>
            <a:endParaRPr lang="en-US" sz="900" dirty="0">
              <a:cs typeface="Times New Roman" pitchFamily="18" charset="0"/>
            </a:endParaRPr>
          </a:p>
          <a:p>
            <a:pPr algn="ctr"/>
            <a:r>
              <a:rPr lang="en-US" sz="2000" b="1" dirty="0">
                <a:cs typeface="Times New Roman" pitchFamily="18" charset="0"/>
              </a:rPr>
              <a:t>Rotary</a:t>
            </a:r>
            <a:endParaRPr lang="en-US" sz="2000" b="1" dirty="0"/>
          </a:p>
        </p:txBody>
      </p:sp>
      <p:sp>
        <p:nvSpPr>
          <p:cNvPr id="23559" name="Text Box 35"/>
          <p:cNvSpPr txBox="1">
            <a:spLocks noChangeArrowheads="1"/>
          </p:cNvSpPr>
          <p:nvPr/>
        </p:nvSpPr>
        <p:spPr bwMode="auto">
          <a:xfrm>
            <a:off x="4610100" y="3810000"/>
            <a:ext cx="1028700" cy="990600"/>
          </a:xfrm>
          <a:prstGeom prst="rect">
            <a:avLst/>
          </a:prstGeom>
          <a:solidFill>
            <a:srgbClr val="FFFFFF"/>
          </a:solidFill>
          <a:ln w="9525">
            <a:solidFill>
              <a:srgbClr val="000000"/>
            </a:solidFill>
            <a:miter lim="800000"/>
            <a:headEnd/>
            <a:tailEnd/>
          </a:ln>
        </p:spPr>
        <p:txBody>
          <a:bodyPr/>
          <a:lstStyle/>
          <a:p>
            <a:r>
              <a:rPr lang="en-US" sz="1400" b="1">
                <a:cs typeface="Times New Roman" pitchFamily="18" charset="0"/>
              </a:rPr>
              <a:t>-Screw</a:t>
            </a:r>
            <a:endParaRPr lang="en-US" sz="1400" b="1"/>
          </a:p>
          <a:p>
            <a:r>
              <a:rPr lang="en-US" sz="1400" b="1">
                <a:cs typeface="Times New Roman" pitchFamily="18" charset="0"/>
              </a:rPr>
              <a:t>-lobe</a:t>
            </a:r>
            <a:endParaRPr lang="en-US" sz="1400" b="1"/>
          </a:p>
          <a:p>
            <a:r>
              <a:rPr lang="en-US" sz="1400" b="1">
                <a:cs typeface="Times New Roman" pitchFamily="18" charset="0"/>
              </a:rPr>
              <a:t>-vane</a:t>
            </a:r>
            <a:endParaRPr lang="en-US" sz="1400" b="1"/>
          </a:p>
          <a:p>
            <a:r>
              <a:rPr lang="en-US" sz="1400" b="1">
                <a:cs typeface="Times New Roman" pitchFamily="18" charset="0"/>
              </a:rPr>
              <a:t>- Gear</a:t>
            </a:r>
            <a:r>
              <a:rPr lang="en-US" sz="900" b="1">
                <a:cs typeface="Times New Roman" pitchFamily="18" charset="0"/>
              </a:rPr>
              <a:t>*</a:t>
            </a:r>
            <a:endParaRPr lang="en-US" b="1"/>
          </a:p>
        </p:txBody>
      </p:sp>
      <p:sp>
        <p:nvSpPr>
          <p:cNvPr id="23560" name="Text Box 32"/>
          <p:cNvSpPr txBox="1">
            <a:spLocks noChangeArrowheads="1"/>
          </p:cNvSpPr>
          <p:nvPr/>
        </p:nvSpPr>
        <p:spPr bwMode="auto">
          <a:xfrm>
            <a:off x="2971800" y="3962400"/>
            <a:ext cx="1181100" cy="1295400"/>
          </a:xfrm>
          <a:prstGeom prst="rect">
            <a:avLst/>
          </a:prstGeom>
          <a:solidFill>
            <a:srgbClr val="FFFFFF"/>
          </a:solidFill>
          <a:ln w="9525">
            <a:solidFill>
              <a:srgbClr val="000000"/>
            </a:solidFill>
            <a:miter lim="800000"/>
            <a:headEnd/>
            <a:tailEnd/>
          </a:ln>
        </p:spPr>
        <p:txBody>
          <a:bodyPr/>
          <a:lstStyle/>
          <a:p>
            <a:endParaRPr lang="en-US" sz="900" dirty="0">
              <a:cs typeface="Times New Roman" pitchFamily="18" charset="0"/>
            </a:endParaRPr>
          </a:p>
          <a:p>
            <a:r>
              <a:rPr lang="en-US" sz="1400" dirty="0">
                <a:cs typeface="Times New Roman" pitchFamily="18" charset="0"/>
              </a:rPr>
              <a:t>-</a:t>
            </a:r>
            <a:r>
              <a:rPr lang="en-US" sz="1400" b="1" dirty="0">
                <a:cs typeface="Times New Roman" pitchFamily="18" charset="0"/>
              </a:rPr>
              <a:t>Piston</a:t>
            </a:r>
          </a:p>
          <a:p>
            <a:r>
              <a:rPr lang="en-US" sz="1400" b="1" dirty="0">
                <a:cs typeface="Times New Roman" pitchFamily="18" charset="0"/>
              </a:rPr>
              <a:t>-Plunger</a:t>
            </a:r>
          </a:p>
          <a:p>
            <a:r>
              <a:rPr lang="en-US" sz="1400" b="1" dirty="0">
                <a:cs typeface="Times New Roman" pitchFamily="18" charset="0"/>
              </a:rPr>
              <a:t>-Diaphragm</a:t>
            </a:r>
          </a:p>
          <a:p>
            <a:endParaRPr lang="en-US" sz="1400" dirty="0"/>
          </a:p>
        </p:txBody>
      </p:sp>
      <p:sp>
        <p:nvSpPr>
          <p:cNvPr id="23561" name="Line 18"/>
          <p:cNvSpPr>
            <a:spLocks noChangeShapeType="1"/>
          </p:cNvSpPr>
          <p:nvPr/>
        </p:nvSpPr>
        <p:spPr bwMode="auto">
          <a:xfrm>
            <a:off x="4152900" y="2628900"/>
            <a:ext cx="0" cy="228600"/>
          </a:xfrm>
          <a:prstGeom prst="line">
            <a:avLst/>
          </a:prstGeom>
          <a:noFill/>
          <a:ln w="9525">
            <a:solidFill>
              <a:srgbClr val="000000"/>
            </a:solidFill>
            <a:round/>
            <a:headEnd/>
            <a:tailEnd/>
          </a:ln>
        </p:spPr>
        <p:txBody>
          <a:bodyPr/>
          <a:lstStyle/>
          <a:p>
            <a:endParaRPr lang="en-GB"/>
          </a:p>
        </p:txBody>
      </p:sp>
      <p:sp>
        <p:nvSpPr>
          <p:cNvPr id="23562" name="Line 19"/>
          <p:cNvSpPr>
            <a:spLocks noChangeShapeType="1"/>
          </p:cNvSpPr>
          <p:nvPr/>
        </p:nvSpPr>
        <p:spPr bwMode="auto">
          <a:xfrm>
            <a:off x="3581400" y="2857500"/>
            <a:ext cx="1371600" cy="0"/>
          </a:xfrm>
          <a:prstGeom prst="line">
            <a:avLst/>
          </a:prstGeom>
          <a:noFill/>
          <a:ln w="9525">
            <a:solidFill>
              <a:srgbClr val="000000"/>
            </a:solidFill>
            <a:round/>
            <a:headEnd/>
            <a:tailEnd/>
          </a:ln>
        </p:spPr>
        <p:txBody>
          <a:bodyPr/>
          <a:lstStyle/>
          <a:p>
            <a:endParaRPr lang="en-GB"/>
          </a:p>
        </p:txBody>
      </p:sp>
      <p:sp>
        <p:nvSpPr>
          <p:cNvPr id="23563" name="Line 21"/>
          <p:cNvSpPr>
            <a:spLocks noChangeShapeType="1"/>
          </p:cNvSpPr>
          <p:nvPr/>
        </p:nvSpPr>
        <p:spPr bwMode="auto">
          <a:xfrm>
            <a:off x="3581400" y="2857500"/>
            <a:ext cx="0" cy="228600"/>
          </a:xfrm>
          <a:prstGeom prst="line">
            <a:avLst/>
          </a:prstGeom>
          <a:noFill/>
          <a:ln w="9525">
            <a:solidFill>
              <a:srgbClr val="000000"/>
            </a:solidFill>
            <a:round/>
            <a:headEnd/>
            <a:tailEnd/>
          </a:ln>
        </p:spPr>
        <p:txBody>
          <a:bodyPr/>
          <a:lstStyle/>
          <a:p>
            <a:endParaRPr lang="en-GB"/>
          </a:p>
        </p:txBody>
      </p:sp>
      <p:sp>
        <p:nvSpPr>
          <p:cNvPr id="23564" name="Line 22"/>
          <p:cNvSpPr>
            <a:spLocks noChangeShapeType="1"/>
          </p:cNvSpPr>
          <p:nvPr/>
        </p:nvSpPr>
        <p:spPr bwMode="auto">
          <a:xfrm>
            <a:off x="4953000" y="2857500"/>
            <a:ext cx="0" cy="228600"/>
          </a:xfrm>
          <a:prstGeom prst="line">
            <a:avLst/>
          </a:prstGeom>
          <a:noFill/>
          <a:ln w="9525">
            <a:solidFill>
              <a:srgbClr val="000000"/>
            </a:solidFill>
            <a:round/>
            <a:headEnd/>
            <a:tailEnd/>
          </a:ln>
        </p:spPr>
        <p:txBody>
          <a:bodyPr/>
          <a:lstStyle/>
          <a:p>
            <a:endParaRPr lang="en-GB"/>
          </a:p>
        </p:txBody>
      </p:sp>
      <p:sp>
        <p:nvSpPr>
          <p:cNvPr id="23565" name="Line 31"/>
          <p:cNvSpPr>
            <a:spLocks noChangeShapeType="1"/>
          </p:cNvSpPr>
          <p:nvPr/>
        </p:nvSpPr>
        <p:spPr bwMode="auto">
          <a:xfrm>
            <a:off x="3581400" y="3733800"/>
            <a:ext cx="0" cy="228600"/>
          </a:xfrm>
          <a:prstGeom prst="line">
            <a:avLst/>
          </a:prstGeom>
          <a:noFill/>
          <a:ln w="9525">
            <a:solidFill>
              <a:srgbClr val="000000"/>
            </a:solidFill>
            <a:round/>
            <a:headEnd/>
            <a:tailEnd/>
          </a:ln>
        </p:spPr>
        <p:txBody>
          <a:bodyPr/>
          <a:lstStyle/>
          <a:p>
            <a:endParaRPr lang="en-GB"/>
          </a:p>
        </p:txBody>
      </p:sp>
      <p:sp>
        <p:nvSpPr>
          <p:cNvPr id="23566" name="Line 34"/>
          <p:cNvSpPr>
            <a:spLocks noChangeShapeType="1"/>
          </p:cNvSpPr>
          <p:nvPr/>
        </p:nvSpPr>
        <p:spPr bwMode="auto">
          <a:xfrm>
            <a:off x="5067300" y="3581400"/>
            <a:ext cx="0" cy="228600"/>
          </a:xfrm>
          <a:prstGeom prst="line">
            <a:avLst/>
          </a:prstGeom>
          <a:noFill/>
          <a:ln w="9525">
            <a:solidFill>
              <a:srgbClr val="000000"/>
            </a:solidFill>
            <a:round/>
            <a:headEnd/>
            <a:tailEnd/>
          </a:ln>
        </p:spPr>
        <p:txBody>
          <a:bodyPr/>
          <a:lstStyle/>
          <a:p>
            <a:endParaRPr lang="en-GB"/>
          </a:p>
        </p:txBody>
      </p:sp>
      <p:sp>
        <p:nvSpPr>
          <p:cNvPr id="16" name="Title 1"/>
          <p:cNvSpPr>
            <a:spLocks noGrp="1"/>
          </p:cNvSpPr>
          <p:nvPr>
            <p:ph type="title"/>
          </p:nvPr>
        </p:nvSpPr>
        <p:spPr>
          <a:xfrm>
            <a:off x="457200" y="274638"/>
            <a:ext cx="8229600" cy="1143000"/>
          </a:xfrm>
        </p:spPr>
        <p:txBody>
          <a:bodyPr>
            <a:normAutofit fontScale="90000"/>
          </a:bodyPr>
          <a:lstStyle/>
          <a:p>
            <a:r>
              <a:rPr lang="en-US" b="1" dirty="0" smtClean="0">
                <a:solidFill>
                  <a:srgbClr val="0070C0"/>
                </a:solidFill>
              </a:rPr>
              <a:t>Theory Of Positive Displacement Pumps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04800" y="381000"/>
            <a:ext cx="8229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one revolution of shaft the work done by a single acting pump is:-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22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2226" name="Object 2"/>
          <p:cNvGraphicFramePr>
            <a:graphicFrameLocks noChangeAspect="1"/>
          </p:cNvGraphicFramePr>
          <p:nvPr/>
        </p:nvGraphicFramePr>
        <p:xfrm>
          <a:off x="3200400" y="990600"/>
          <a:ext cx="1460500" cy="381000"/>
        </p:xfrm>
        <a:graphic>
          <a:graphicData uri="http://schemas.openxmlformats.org/presentationml/2006/ole">
            <p:oleObj spid="_x0000_s52226" name="Equation" r:id="rId3" imgW="876300" imgH="228600" progId="Equation.3">
              <p:embed/>
            </p:oleObj>
          </a:graphicData>
        </a:graphic>
      </p:graphicFrame>
      <p:sp>
        <p:nvSpPr>
          <p:cNvPr id="52228" name="Rectangle 4"/>
          <p:cNvSpPr>
            <a:spLocks noChangeArrowheads="1"/>
          </p:cNvSpPr>
          <p:nvPr/>
        </p:nvSpPr>
        <p:spPr bwMode="auto">
          <a:xfrm>
            <a:off x="457200" y="1600200"/>
            <a:ext cx="83058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Since </a:t>
            </a:r>
            <a:r>
              <a:rPr kumimoji="0" lang="en-US"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a:t>
            </a:r>
            <a:r>
              <a:rPr kumimoji="0" lang="en-US" sz="20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a:t>
            </a:r>
            <a:r>
              <a:rPr kumimoji="0" lang="en-US" sz="20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pist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  if the indicator diagram is constructed with volume as the horizontal axis the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area of the indicator diagram ( the rectangle 1-2-3-4) is equal to the work done in one revolution.</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2229" name="Rectangle 5"/>
          <p:cNvSpPr>
            <a:spLocks noChangeArrowheads="1"/>
          </p:cNvSpPr>
          <p:nvPr/>
        </p:nvSpPr>
        <p:spPr bwMode="auto">
          <a:xfrm>
            <a:off x="381000" y="2971800"/>
            <a:ext cx="8534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indicator power can be calculated by multiplying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the area of the indicator curve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by the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speed</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rotation. </a:t>
            </a:r>
          </a:p>
          <a:p>
            <a:pPr marL="0" marR="0" lvl="0" indent="0" algn="just" defTabSz="914400" rtl="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can also be noted that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a:t>
            </a:r>
            <a:r>
              <a:rPr kumimoji="0" lang="en-US" sz="24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0" i="1"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pist</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 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hence the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indicator power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is equal to the product of the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indicator pressure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the theoretical </a:t>
            </a:r>
            <a:r>
              <a:rPr kumimoji="0" lang="en-US"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volume flow rate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22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2230" name="Object 6"/>
          <p:cNvGraphicFramePr>
            <a:graphicFrameLocks noChangeAspect="1"/>
          </p:cNvGraphicFramePr>
          <p:nvPr/>
        </p:nvGraphicFramePr>
        <p:xfrm>
          <a:off x="1676400" y="5486400"/>
          <a:ext cx="2565400" cy="609600"/>
        </p:xfrm>
        <a:graphic>
          <a:graphicData uri="http://schemas.openxmlformats.org/presentationml/2006/ole">
            <p:oleObj spid="_x0000_s52230" name="Equation" r:id="rId4" imgW="965200" imgH="228600" progId="Equation.3">
              <p:embed/>
            </p:oleObj>
          </a:graphicData>
        </a:graphic>
      </p:graphicFrame>
      <p:sp>
        <p:nvSpPr>
          <p:cNvPr id="522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2232" name="Object 8"/>
          <p:cNvGraphicFramePr>
            <a:graphicFrameLocks noChangeAspect="1"/>
          </p:cNvGraphicFramePr>
          <p:nvPr/>
        </p:nvGraphicFramePr>
        <p:xfrm>
          <a:off x="5867400" y="5486400"/>
          <a:ext cx="1727198" cy="533400"/>
        </p:xfrm>
        <a:graphic>
          <a:graphicData uri="http://schemas.openxmlformats.org/presentationml/2006/ole">
            <p:oleObj spid="_x0000_s52232" name="Equation" r:id="rId5" imgW="647419" imgH="203112" progId="Equation.3">
              <p:embed/>
            </p:oleObj>
          </a:graphicData>
        </a:graphic>
      </p:graphicFrame>
      <p:sp>
        <p:nvSpPr>
          <p:cNvPr id="13" name="Slide Number Placeholder 12"/>
          <p:cNvSpPr>
            <a:spLocks noGrp="1"/>
          </p:cNvSpPr>
          <p:nvPr>
            <p:ph type="sldNum" sz="quarter" idx="12"/>
          </p:nvPr>
        </p:nvSpPr>
        <p:spPr/>
        <p:txBody>
          <a:bodyPr/>
          <a:lstStyle/>
          <a:p>
            <a:fld id="{8AF2B99A-C8F6-4C0F-994A-EE849E7D1B51}" type="slidenum">
              <a:rPr lang="en-US" smtClean="0"/>
              <a:pPr/>
              <a:t>40</a:t>
            </a:fld>
            <a:endParaRPr lang="en-US"/>
          </a:p>
        </p:txBody>
      </p:sp>
      <p:cxnSp>
        <p:nvCxnSpPr>
          <p:cNvPr id="12" name="Straight Arrow Connector 11"/>
          <p:cNvCxnSpPr/>
          <p:nvPr/>
        </p:nvCxnSpPr>
        <p:spPr>
          <a:xfrm>
            <a:off x="914400" y="5638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181600" y="5715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362200" y="1143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533400" y="457200"/>
            <a:ext cx="5257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Brake Power and Useful Power</a:t>
            </a:r>
            <a:endParaRPr kumimoji="0" lang="en-US" sz="2400" b="0" i="0" u="none" strike="noStrike" cap="none" normalizeH="0" baseline="0" dirty="0" smtClean="0">
              <a:ln>
                <a:noFill/>
              </a:ln>
              <a:solidFill>
                <a:srgbClr val="0070C0"/>
              </a:solidFill>
              <a:effectLst/>
              <a:latin typeface="Arial" pitchFamily="34" charset="0"/>
              <a:cs typeface="Arial" pitchFamily="34" charset="0"/>
            </a:endParaRPr>
          </a:p>
        </p:txBody>
      </p:sp>
      <p:sp>
        <p:nvSpPr>
          <p:cNvPr id="55298" name="Rectangle 2"/>
          <p:cNvSpPr>
            <a:spLocks noChangeArrowheads="1"/>
          </p:cNvSpPr>
          <p:nvPr/>
        </p:nvSpPr>
        <p:spPr bwMode="auto">
          <a:xfrm>
            <a:off x="457200" y="990600"/>
            <a:ext cx="8001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break power that should be delivered from the motor to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pump hence is,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299" name="Object 3"/>
          <p:cNvGraphicFramePr>
            <a:graphicFrameLocks noChangeAspect="1"/>
          </p:cNvGraphicFramePr>
          <p:nvPr/>
        </p:nvGraphicFramePr>
        <p:xfrm>
          <a:off x="3200400" y="1876064"/>
          <a:ext cx="1524000" cy="906684"/>
        </p:xfrm>
        <a:graphic>
          <a:graphicData uri="http://schemas.openxmlformats.org/presentationml/2006/ole">
            <p:oleObj spid="_x0000_s55299" name="Equation" r:id="rId3" imgW="748975" imgH="444307" progId="Equation.3">
              <p:embed/>
            </p:oleObj>
          </a:graphicData>
        </a:graphic>
      </p:graphicFrame>
      <p:sp>
        <p:nvSpPr>
          <p:cNvPr id="55301" name="Rectangle 5"/>
          <p:cNvSpPr>
            <a:spLocks noChangeArrowheads="1"/>
          </p:cNvSpPr>
          <p:nvPr/>
        </p:nvSpPr>
        <p:spPr bwMode="auto">
          <a:xfrm>
            <a:off x="1066800" y="2971800"/>
            <a:ext cx="6477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Where:-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smtClean="0">
                <a:ln>
                  <a:noFill/>
                </a:ln>
                <a:solidFill>
                  <a:schemeClr val="tx1"/>
                </a:solidFill>
                <a:effectLst/>
                <a:latin typeface="Arial" pitchFamily="34" charset="0"/>
                <a:ea typeface="Times New Roman" pitchFamily="18" charset="0"/>
                <a:cs typeface="Times New Roman" pitchFamily="18" charset="0"/>
              </a:rPr>
              <a:t>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is the mechanical efficiency</a:t>
            </a:r>
          </a:p>
        </p:txBody>
      </p:sp>
      <p:sp>
        <p:nvSpPr>
          <p:cNvPr id="55302" name="Rectangle 6"/>
          <p:cNvSpPr>
            <a:spLocks noChangeArrowheads="1"/>
          </p:cNvSpPr>
          <p:nvPr/>
        </p:nvSpPr>
        <p:spPr bwMode="auto">
          <a:xfrm>
            <a:off x="2743200" y="3581400"/>
            <a:ext cx="2667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 0.9 to 0.95</a:t>
            </a:r>
          </a:p>
        </p:txBody>
      </p:sp>
      <p:sp>
        <p:nvSpPr>
          <p:cNvPr id="553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303" name="Object 7"/>
          <p:cNvGraphicFramePr>
            <a:graphicFrameLocks noChangeAspect="1"/>
          </p:cNvGraphicFramePr>
          <p:nvPr/>
        </p:nvGraphicFramePr>
        <p:xfrm>
          <a:off x="2971800" y="4343400"/>
          <a:ext cx="1835020" cy="731024"/>
        </p:xfrm>
        <a:graphic>
          <a:graphicData uri="http://schemas.openxmlformats.org/presentationml/2006/ole">
            <p:oleObj spid="_x0000_s55303" name="Equation" r:id="rId4" imgW="1168400" imgH="469900" progId="Equation.3">
              <p:embed/>
            </p:oleObj>
          </a:graphicData>
        </a:graphic>
      </p:graphicFrame>
      <p:sp>
        <p:nvSpPr>
          <p:cNvPr id="5530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5305" name="Object 9"/>
          <p:cNvGraphicFramePr>
            <a:graphicFrameLocks noChangeAspect="1"/>
          </p:cNvGraphicFramePr>
          <p:nvPr/>
        </p:nvGraphicFramePr>
        <p:xfrm>
          <a:off x="3048000" y="5562600"/>
          <a:ext cx="1540933" cy="762000"/>
        </p:xfrm>
        <a:graphic>
          <a:graphicData uri="http://schemas.openxmlformats.org/presentationml/2006/ole">
            <p:oleObj spid="_x0000_s55305" name="Equation" r:id="rId5" imgW="863225" imgH="431613" progId="Equation.3">
              <p:embed/>
            </p:oleObj>
          </a:graphicData>
        </a:graphic>
      </p:graphicFrame>
      <p:sp>
        <p:nvSpPr>
          <p:cNvPr id="14" name="Slide Number Placeholder 13"/>
          <p:cNvSpPr>
            <a:spLocks noGrp="1"/>
          </p:cNvSpPr>
          <p:nvPr>
            <p:ph type="sldNum" sz="quarter" idx="12"/>
          </p:nvPr>
        </p:nvSpPr>
        <p:spPr/>
        <p:txBody>
          <a:bodyPr/>
          <a:lstStyle/>
          <a:p>
            <a:fld id="{8AF2B99A-C8F6-4C0F-994A-EE849E7D1B51}" type="slidenum">
              <a:rPr lang="en-US" smtClean="0"/>
              <a:pPr/>
              <a:t>41</a:t>
            </a:fld>
            <a:endParaRPr lang="en-US"/>
          </a:p>
        </p:txBody>
      </p:sp>
      <p:cxnSp>
        <p:nvCxnSpPr>
          <p:cNvPr id="13" name="Straight Arrow Connector 12"/>
          <p:cNvCxnSpPr/>
          <p:nvPr/>
        </p:nvCxnSpPr>
        <p:spPr>
          <a:xfrm>
            <a:off x="2286000" y="2362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209800" y="5942012"/>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286000" y="4724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457200"/>
            <a:ext cx="3084755" cy="523220"/>
          </a:xfrm>
          <a:prstGeom prst="rect">
            <a:avLst/>
          </a:prstGeom>
        </p:spPr>
        <p:txBody>
          <a:bodyPr wrap="none">
            <a:spAutoFit/>
          </a:bodyPr>
          <a:lstStyle/>
          <a:p>
            <a:r>
              <a:rPr lang="en-US" sz="2800" b="1" dirty="0">
                <a:solidFill>
                  <a:srgbClr val="0070C0"/>
                </a:solidFill>
              </a:rPr>
              <a:t>The useful power N</a:t>
            </a:r>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6321" name="Object 1"/>
          <p:cNvGraphicFramePr>
            <a:graphicFrameLocks noChangeAspect="1"/>
          </p:cNvGraphicFramePr>
          <p:nvPr/>
        </p:nvGraphicFramePr>
        <p:xfrm>
          <a:off x="5410200" y="457200"/>
          <a:ext cx="1676400" cy="540224"/>
        </p:xfrm>
        <a:graphic>
          <a:graphicData uri="http://schemas.openxmlformats.org/presentationml/2006/ole">
            <p:oleObj spid="_x0000_s56321" name="Equation" r:id="rId3" imgW="634725" imgH="241195" progId="Equation.3">
              <p:embed/>
            </p:oleObj>
          </a:graphicData>
        </a:graphic>
      </p:graphicFrame>
      <p:sp>
        <p:nvSpPr>
          <p:cNvPr id="56323" name="Rectangle 3"/>
          <p:cNvSpPr>
            <a:spLocks noChangeArrowheads="1"/>
          </p:cNvSpPr>
          <p:nvPr/>
        </p:nvSpPr>
        <p:spPr bwMode="auto">
          <a:xfrm>
            <a:off x="304800" y="1295400"/>
            <a:ext cx="8458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tab pos="13716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is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the internal efficiency which takes care of the hydraulic loss and leakage losses</a:t>
            </a:r>
          </a:p>
        </p:txBody>
      </p:sp>
      <p:sp>
        <p:nvSpPr>
          <p:cNvPr id="5632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6324" name="Object 4"/>
          <p:cNvGraphicFramePr>
            <a:graphicFrameLocks noChangeAspect="1"/>
          </p:cNvGraphicFramePr>
          <p:nvPr/>
        </p:nvGraphicFramePr>
        <p:xfrm>
          <a:off x="2133599" y="2209800"/>
          <a:ext cx="1780031" cy="609600"/>
        </p:xfrm>
        <a:graphic>
          <a:graphicData uri="http://schemas.openxmlformats.org/presentationml/2006/ole">
            <p:oleObj spid="_x0000_s56324" name="Equation" r:id="rId4" imgW="698500" imgH="241300" progId="Equation.3">
              <p:embed/>
            </p:oleObj>
          </a:graphicData>
        </a:graphic>
      </p:graphicFrame>
      <p:sp>
        <p:nvSpPr>
          <p:cNvPr id="56326" name="Rectangle 6"/>
          <p:cNvSpPr>
            <a:spLocks noChangeArrowheads="1"/>
          </p:cNvSpPr>
          <p:nvPr/>
        </p:nvSpPr>
        <p:spPr bwMode="auto">
          <a:xfrm>
            <a:off x="4953000" y="2209800"/>
            <a:ext cx="25908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000" b="0" i="0" u="none" strike="noStrike" cap="none" normalizeH="0" baseline="-30000" dirty="0" smtClean="0">
                <a:ln>
                  <a:noFill/>
                </a:ln>
                <a:solidFill>
                  <a:schemeClr val="tx1"/>
                </a:solidFill>
                <a:effectLst/>
                <a:latin typeface="Arial" pitchFamily="34" charset="0"/>
                <a:ea typeface="Times New Roman" pitchFamily="18" charset="0"/>
                <a:cs typeface="Times New Roman" pitchFamily="18" charset="0"/>
              </a:rPr>
              <a:t>h</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 0.8 to 0.94</a:t>
            </a:r>
            <a:endParaRPr kumimoji="0" lang="en-US" sz="2000" b="0" i="0" u="none" strike="noStrike" cap="none" normalizeH="0" baseline="0" dirty="0" smtClean="0">
              <a:ln>
                <a:noFill/>
              </a:ln>
              <a:solidFill>
                <a:schemeClr val="tx1"/>
              </a:solidFill>
              <a:effectLst/>
              <a:latin typeface="Times New Roman" pitchFamily="18" charset="0"/>
              <a:cs typeface="Arial" pitchFamily="34" charset="0"/>
              <a:sym typeface="Symbol" pitchFamily="18" charset="2"/>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000" b="0" i="0" u="none" strike="noStrike" cap="none" normalizeH="0" baseline="-30000" dirty="0" err="1" smtClean="0">
                <a:ln>
                  <a:noFill/>
                </a:ln>
                <a:solidFill>
                  <a:schemeClr val="tx1"/>
                </a:solidFill>
                <a:effectLst/>
                <a:latin typeface="Arial" pitchFamily="34" charset="0"/>
                <a:ea typeface="Times New Roman" pitchFamily="18" charset="0"/>
                <a:cs typeface="Times New Roman" pitchFamily="18" charset="0"/>
              </a:rPr>
              <a:t>vol</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 0.7 to 0.97</a:t>
            </a:r>
          </a:p>
        </p:txBody>
      </p:sp>
      <p:sp>
        <p:nvSpPr>
          <p:cNvPr id="11" name="Rectangle 10"/>
          <p:cNvSpPr/>
          <p:nvPr/>
        </p:nvSpPr>
        <p:spPr>
          <a:xfrm>
            <a:off x="533400" y="3429000"/>
            <a:ext cx="5185266" cy="461665"/>
          </a:xfrm>
          <a:prstGeom prst="rect">
            <a:avLst/>
          </a:prstGeom>
        </p:spPr>
        <p:txBody>
          <a:bodyPr wrap="none">
            <a:spAutoFit/>
          </a:bodyPr>
          <a:lstStyle/>
          <a:p>
            <a:pPr>
              <a:buFont typeface="Wingdings" pitchFamily="2" charset="2"/>
              <a:buChar char="Ø"/>
            </a:pPr>
            <a:r>
              <a:rPr lang="en-US" sz="2400" dirty="0">
                <a:latin typeface="Times New Roman" pitchFamily="18" charset="0"/>
                <a:cs typeface="Times New Roman" pitchFamily="18" charset="0"/>
              </a:rPr>
              <a:t>The overall efficiency  is determine by</a:t>
            </a:r>
          </a:p>
        </p:txBody>
      </p:sp>
      <p:sp>
        <p:nvSpPr>
          <p:cNvPr id="563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6327" name="Object 7"/>
          <p:cNvGraphicFramePr>
            <a:graphicFrameLocks noChangeAspect="1"/>
          </p:cNvGraphicFramePr>
          <p:nvPr/>
        </p:nvGraphicFramePr>
        <p:xfrm>
          <a:off x="6858000" y="3429000"/>
          <a:ext cx="1880616" cy="528263"/>
        </p:xfrm>
        <a:graphic>
          <a:graphicData uri="http://schemas.openxmlformats.org/presentationml/2006/ole">
            <p:oleObj spid="_x0000_s56327" name="Equation" r:id="rId5" imgW="850531" imgH="241195" progId="Equation.3">
              <p:embed/>
            </p:oleObj>
          </a:graphicData>
        </a:graphic>
      </p:graphicFrame>
      <p:sp>
        <p:nvSpPr>
          <p:cNvPr id="56329" name="Rectangle 9"/>
          <p:cNvSpPr>
            <a:spLocks noChangeArrowheads="1"/>
          </p:cNvSpPr>
          <p:nvPr/>
        </p:nvSpPr>
        <p:spPr bwMode="auto">
          <a:xfrm>
            <a:off x="457200" y="4191000"/>
            <a:ext cx="4038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coupling power</a:t>
            </a:r>
          </a:p>
          <a:p>
            <a:pPr marL="0" marR="0" lvl="0" indent="0" algn="just"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determined by the formula</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633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6330" name="Object 10"/>
          <p:cNvGraphicFramePr>
            <a:graphicFrameLocks noChangeAspect="1"/>
          </p:cNvGraphicFramePr>
          <p:nvPr/>
        </p:nvGraphicFramePr>
        <p:xfrm>
          <a:off x="5638800" y="4033149"/>
          <a:ext cx="1524000" cy="816511"/>
        </p:xfrm>
        <a:graphic>
          <a:graphicData uri="http://schemas.openxmlformats.org/presentationml/2006/ole">
            <p:oleObj spid="_x0000_s56330" name="Equation" r:id="rId6" imgW="698500" imgH="419100" progId="Equation.3">
              <p:embed/>
            </p:oleObj>
          </a:graphicData>
        </a:graphic>
      </p:graphicFrame>
      <p:sp>
        <p:nvSpPr>
          <p:cNvPr id="56333"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6332" name="Object 12"/>
          <p:cNvGraphicFramePr>
            <a:graphicFrameLocks noChangeAspect="1"/>
          </p:cNvGraphicFramePr>
          <p:nvPr/>
        </p:nvGraphicFramePr>
        <p:xfrm>
          <a:off x="5562599" y="4876800"/>
          <a:ext cx="1605395" cy="685800"/>
        </p:xfrm>
        <a:graphic>
          <a:graphicData uri="http://schemas.openxmlformats.org/presentationml/2006/ole">
            <p:oleObj spid="_x0000_s56332" name="Equation" r:id="rId7" imgW="977900" imgH="419100" progId="Equation.3">
              <p:embed/>
            </p:oleObj>
          </a:graphicData>
        </a:graphic>
      </p:graphicFrame>
      <p:sp>
        <p:nvSpPr>
          <p:cNvPr id="19" name="Rectangle 18"/>
          <p:cNvSpPr/>
          <p:nvPr/>
        </p:nvSpPr>
        <p:spPr>
          <a:xfrm>
            <a:off x="609600" y="5715000"/>
            <a:ext cx="7924800" cy="461665"/>
          </a:xfrm>
          <a:prstGeom prst="rect">
            <a:avLst/>
          </a:prstGeom>
        </p:spPr>
        <p:txBody>
          <a:bodyPr wrap="square">
            <a:spAutoFit/>
          </a:bodyPr>
          <a:lstStyle/>
          <a:p>
            <a:pPr>
              <a:buFont typeface="Wingdings" pitchFamily="2" charset="2"/>
              <a:buChar char="Ø"/>
            </a:pPr>
            <a:r>
              <a:rPr lang="en-US" sz="2400" dirty="0">
                <a:latin typeface="Times New Roman" pitchFamily="18" charset="0"/>
                <a:cs typeface="Times New Roman" pitchFamily="18" charset="0"/>
              </a:rPr>
              <a:t>The efficiency of a piston pump is determined by experiment</a:t>
            </a:r>
          </a:p>
        </p:txBody>
      </p:sp>
      <p:sp>
        <p:nvSpPr>
          <p:cNvPr id="20" name="Slide Number Placeholder 19"/>
          <p:cNvSpPr>
            <a:spLocks noGrp="1"/>
          </p:cNvSpPr>
          <p:nvPr>
            <p:ph type="sldNum" sz="quarter" idx="12"/>
          </p:nvPr>
        </p:nvSpPr>
        <p:spPr/>
        <p:txBody>
          <a:bodyPr/>
          <a:lstStyle/>
          <a:p>
            <a:fld id="{8AF2B99A-C8F6-4C0F-994A-EE849E7D1B51}" type="slidenum">
              <a:rPr lang="en-US" smtClean="0"/>
              <a:pPr/>
              <a:t>42</a:t>
            </a:fld>
            <a:endParaRPr lang="en-US"/>
          </a:p>
        </p:txBody>
      </p:sp>
      <p:cxnSp>
        <p:nvCxnSpPr>
          <p:cNvPr id="21" name="Straight Arrow Connector 20"/>
          <p:cNvCxnSpPr/>
          <p:nvPr/>
        </p:nvCxnSpPr>
        <p:spPr>
          <a:xfrm>
            <a:off x="4724400" y="685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447800" y="2514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248400" y="3657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953000" y="4419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953000" y="5181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381000" y="381000"/>
            <a:ext cx="5410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Head of Reciprocating Pumps</a:t>
            </a:r>
            <a:endParaRPr kumimoji="0" lang="en-US" sz="2400" b="0" i="0" u="none" strike="noStrike" cap="none" normalizeH="0" baseline="0" dirty="0" smtClean="0">
              <a:ln>
                <a:noFill/>
              </a:ln>
              <a:solidFill>
                <a:srgbClr val="0070C0"/>
              </a:solidFill>
              <a:effectLst/>
              <a:latin typeface="Arial" pitchFamily="34" charset="0"/>
              <a:cs typeface="Arial" pitchFamily="34" charset="0"/>
            </a:endParaRPr>
          </a:p>
        </p:txBody>
      </p:sp>
      <p:sp>
        <p:nvSpPr>
          <p:cNvPr id="5734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7346" name="Object 2"/>
          <p:cNvGraphicFramePr>
            <a:graphicFrameLocks noChangeAspect="1"/>
          </p:cNvGraphicFramePr>
          <p:nvPr/>
        </p:nvGraphicFramePr>
        <p:xfrm>
          <a:off x="3581400" y="942860"/>
          <a:ext cx="1676400" cy="908891"/>
        </p:xfrm>
        <a:graphic>
          <a:graphicData uri="http://schemas.openxmlformats.org/presentationml/2006/ole">
            <p:oleObj spid="_x0000_s57346" name="Equation" r:id="rId3" imgW="787400" imgH="431800" progId="Equation.3">
              <p:embed/>
            </p:oleObj>
          </a:graphicData>
        </a:graphic>
      </p:graphicFrame>
      <p:sp>
        <p:nvSpPr>
          <p:cNvPr id="573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7348" name="Object 4"/>
          <p:cNvGraphicFramePr>
            <a:graphicFrameLocks noChangeAspect="1"/>
          </p:cNvGraphicFramePr>
          <p:nvPr/>
        </p:nvGraphicFramePr>
        <p:xfrm>
          <a:off x="3216275" y="1985963"/>
          <a:ext cx="2330450" cy="906462"/>
        </p:xfrm>
        <a:graphic>
          <a:graphicData uri="http://schemas.openxmlformats.org/presentationml/2006/ole">
            <p:oleObj spid="_x0000_s57348" name="Equation" r:id="rId4" imgW="1231560" imgH="558720" progId="Equation.3">
              <p:embed/>
            </p:oleObj>
          </a:graphicData>
        </a:graphic>
      </p:graphicFrame>
      <p:sp>
        <p:nvSpPr>
          <p:cNvPr id="5735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7350" name="Object 6"/>
          <p:cNvGraphicFramePr>
            <a:graphicFrameLocks noChangeAspect="1"/>
          </p:cNvGraphicFramePr>
          <p:nvPr/>
        </p:nvGraphicFramePr>
        <p:xfrm>
          <a:off x="2133600" y="3048000"/>
          <a:ext cx="5364480" cy="838200"/>
        </p:xfrm>
        <a:graphic>
          <a:graphicData uri="http://schemas.openxmlformats.org/presentationml/2006/ole">
            <p:oleObj spid="_x0000_s57350" name="Equation" r:id="rId5" imgW="2743200" imgH="457200" progId="Equation.3">
              <p:embed/>
            </p:oleObj>
          </a:graphicData>
        </a:graphic>
      </p:graphicFrame>
      <p:sp>
        <p:nvSpPr>
          <p:cNvPr id="11" name="Rectangle 10"/>
          <p:cNvSpPr/>
          <p:nvPr/>
        </p:nvSpPr>
        <p:spPr>
          <a:xfrm>
            <a:off x="838200" y="4114800"/>
            <a:ext cx="7620000" cy="830997"/>
          </a:xfrm>
          <a:prstGeom prst="rect">
            <a:avLst/>
          </a:prstGeom>
        </p:spPr>
        <p:txBody>
          <a:bodyPr wrap="square">
            <a:spAutoFit/>
          </a:bodyPr>
          <a:lstStyle/>
          <a:p>
            <a:pPr algn="just">
              <a:buFont typeface="Wingdings" pitchFamily="2" charset="2"/>
              <a:buChar char="Ø"/>
            </a:pPr>
            <a:r>
              <a:rPr lang="en-US" sz="2400" dirty="0">
                <a:latin typeface="Times New Roman" pitchFamily="18" charset="0"/>
                <a:cs typeface="Times New Roman" pitchFamily="18" charset="0"/>
              </a:rPr>
              <a:t>Therefore the head of a reciprocating pump can be obtained from the indicator pressure </a:t>
            </a:r>
            <a:r>
              <a:rPr lang="en-US" sz="2400" dirty="0" smtClean="0">
                <a:latin typeface="Times New Roman" pitchFamily="18" charset="0"/>
                <a:cs typeface="Times New Roman" pitchFamily="18" charset="0"/>
              </a:rPr>
              <a:t>using:- </a:t>
            </a:r>
            <a:endParaRPr lang="en-US" sz="2400" dirty="0">
              <a:latin typeface="Times New Roman" pitchFamily="18" charset="0"/>
              <a:cs typeface="Times New Roman" pitchFamily="18" charset="0"/>
            </a:endParaRPr>
          </a:p>
        </p:txBody>
      </p:sp>
      <p:sp>
        <p:nvSpPr>
          <p:cNvPr id="5735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7352" name="Object 8"/>
          <p:cNvGraphicFramePr>
            <a:graphicFrameLocks noChangeAspect="1"/>
          </p:cNvGraphicFramePr>
          <p:nvPr/>
        </p:nvGraphicFramePr>
        <p:xfrm>
          <a:off x="3733800" y="5257799"/>
          <a:ext cx="1828800" cy="1143000"/>
        </p:xfrm>
        <a:graphic>
          <a:graphicData uri="http://schemas.openxmlformats.org/presentationml/2006/ole">
            <p:oleObj spid="_x0000_s57352" name="Equation" r:id="rId6" imgW="685800" imgH="431800" progId="Equation.3">
              <p:embed/>
            </p:oleObj>
          </a:graphicData>
        </a:graphic>
      </p:graphicFrame>
      <p:sp>
        <p:nvSpPr>
          <p:cNvPr id="14" name="Slide Number Placeholder 13"/>
          <p:cNvSpPr>
            <a:spLocks noGrp="1"/>
          </p:cNvSpPr>
          <p:nvPr>
            <p:ph type="sldNum" sz="quarter" idx="12"/>
          </p:nvPr>
        </p:nvSpPr>
        <p:spPr/>
        <p:txBody>
          <a:bodyPr/>
          <a:lstStyle/>
          <a:p>
            <a:fld id="{8AF2B99A-C8F6-4C0F-994A-EE849E7D1B51}" type="slidenum">
              <a:rPr lang="en-US" smtClean="0"/>
              <a:pPr/>
              <a:t>43</a:t>
            </a:fld>
            <a:endParaRPr lang="en-US"/>
          </a:p>
        </p:txBody>
      </p:sp>
      <p:cxnSp>
        <p:nvCxnSpPr>
          <p:cNvPr id="13" name="Straight Arrow Connector 12"/>
          <p:cNvCxnSpPr/>
          <p:nvPr/>
        </p:nvCxnSpPr>
        <p:spPr>
          <a:xfrm>
            <a:off x="2590800" y="1295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438400" y="2438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371600" y="3429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048000" y="5638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600" b="1" dirty="0">
                <a:solidFill>
                  <a:srgbClr val="0070C0"/>
                </a:solidFill>
              </a:rPr>
              <a:t>The Actual Indicator Diagram</a:t>
            </a:r>
            <a:r>
              <a:rPr lang="en-US" dirty="0"/>
              <a:t/>
            </a:r>
            <a:br>
              <a:rPr lang="en-US" dirty="0"/>
            </a:br>
            <a:endParaRPr lang="en-US" dirty="0"/>
          </a:p>
        </p:txBody>
      </p:sp>
      <p:sp>
        <p:nvSpPr>
          <p:cNvPr id="3" name="Content Placeholder 2"/>
          <p:cNvSpPr>
            <a:spLocks noGrp="1"/>
          </p:cNvSpPr>
          <p:nvPr>
            <p:ph idx="1"/>
          </p:nvPr>
        </p:nvSpPr>
        <p:spPr>
          <a:xfrm>
            <a:off x="457200" y="1600201"/>
            <a:ext cx="8229600" cy="4114799"/>
          </a:xfrm>
        </p:spPr>
        <p:txBody>
          <a:bodyPr>
            <a:normAutofit fontScale="92500" lnSpcReduction="10000"/>
          </a:bodyPr>
          <a:lstStyle/>
          <a:p>
            <a:pPr algn="just">
              <a:buFont typeface="Wingdings" pitchFamily="2" charset="2"/>
              <a:buChar char="ü"/>
            </a:pPr>
            <a:r>
              <a:rPr lang="en-US" sz="2600" dirty="0">
                <a:latin typeface="Times New Roman" pitchFamily="18" charset="0"/>
                <a:cs typeface="Times New Roman" pitchFamily="18" charset="0"/>
              </a:rPr>
              <a:t>The main difference between the actual and theoretical indicator diagrams lies in the </a:t>
            </a:r>
            <a:r>
              <a:rPr lang="en-US" sz="2600" dirty="0">
                <a:solidFill>
                  <a:srgbClr val="00B050"/>
                </a:solidFill>
                <a:latin typeface="Times New Roman" pitchFamily="18" charset="0"/>
                <a:cs typeface="Times New Roman" pitchFamily="18" charset="0"/>
              </a:rPr>
              <a:t>pressure fluctuations </a:t>
            </a:r>
            <a:r>
              <a:rPr lang="en-US" sz="2600" dirty="0">
                <a:latin typeface="Times New Roman" pitchFamily="18" charset="0"/>
                <a:cs typeface="Times New Roman" pitchFamily="18" charset="0"/>
              </a:rPr>
              <a:t>in the beginning of suction and discharge strokes, and the </a:t>
            </a:r>
            <a:r>
              <a:rPr lang="en-US" sz="2600" dirty="0">
                <a:solidFill>
                  <a:srgbClr val="00B050"/>
                </a:solidFill>
                <a:latin typeface="Times New Roman" pitchFamily="18" charset="0"/>
                <a:cs typeface="Times New Roman" pitchFamily="18" charset="0"/>
              </a:rPr>
              <a:t>effect of the acceleration head </a:t>
            </a:r>
            <a:r>
              <a:rPr lang="en-US" sz="2600" dirty="0">
                <a:latin typeface="Times New Roman" pitchFamily="18" charset="0"/>
                <a:cs typeface="Times New Roman" pitchFamily="18" charset="0"/>
              </a:rPr>
              <a:t>which varies with crank angle</a:t>
            </a:r>
            <a:r>
              <a:rPr lang="en-US" sz="2600" dirty="0" smtClean="0">
                <a:latin typeface="Times New Roman" pitchFamily="18" charset="0"/>
                <a:cs typeface="Times New Roman" pitchFamily="18" charset="0"/>
              </a:rPr>
              <a:t>.</a:t>
            </a:r>
          </a:p>
          <a:p>
            <a:pPr algn="just">
              <a:buFont typeface="Wingdings" pitchFamily="2" charset="2"/>
              <a:buChar char="ü"/>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These </a:t>
            </a:r>
            <a:r>
              <a:rPr lang="en-US" sz="2600" dirty="0">
                <a:latin typeface="Times New Roman" pitchFamily="18" charset="0"/>
                <a:cs typeface="Times New Roman" pitchFamily="18" charset="0"/>
              </a:rPr>
              <a:t>fluctuations are caused by the </a:t>
            </a:r>
            <a:r>
              <a:rPr lang="en-US" sz="2600" dirty="0">
                <a:solidFill>
                  <a:srgbClr val="00B050"/>
                </a:solidFill>
                <a:latin typeface="Times New Roman" pitchFamily="18" charset="0"/>
                <a:cs typeface="Times New Roman" pitchFamily="18" charset="0"/>
              </a:rPr>
              <a:t>effect inertia </a:t>
            </a:r>
            <a:r>
              <a:rPr lang="en-US" sz="2600" dirty="0">
                <a:latin typeface="Times New Roman" pitchFamily="18" charset="0"/>
                <a:cs typeface="Times New Roman" pitchFamily="18" charset="0"/>
              </a:rPr>
              <a:t>of the valve and the </a:t>
            </a:r>
            <a:r>
              <a:rPr lang="en-US" sz="2600" dirty="0">
                <a:solidFill>
                  <a:srgbClr val="00B050"/>
                </a:solidFill>
                <a:latin typeface="Times New Roman" pitchFamily="18" charset="0"/>
                <a:cs typeface="Times New Roman" pitchFamily="18" charset="0"/>
              </a:rPr>
              <a:t>striking of the valves to their seats </a:t>
            </a:r>
            <a:r>
              <a:rPr lang="en-US" sz="2600" dirty="0">
                <a:latin typeface="Times New Roman" pitchFamily="18" charset="0"/>
                <a:cs typeface="Times New Roman" pitchFamily="18" charset="0"/>
              </a:rPr>
              <a:t>because of the intimate meeting of ground-in surfaces. </a:t>
            </a:r>
            <a:endParaRPr lang="en-US" sz="2600" dirty="0" smtClean="0">
              <a:latin typeface="Times New Roman" pitchFamily="18" charset="0"/>
              <a:cs typeface="Times New Roman" pitchFamily="18" charset="0"/>
            </a:endParaRPr>
          </a:p>
          <a:p>
            <a:pPr algn="just">
              <a:buFont typeface="Wingdings" pitchFamily="2" charset="2"/>
              <a:buChar char="ü"/>
            </a:pPr>
            <a:r>
              <a:rPr lang="en-US" sz="2600" dirty="0" smtClean="0">
                <a:latin typeface="Times New Roman" pitchFamily="18" charset="0"/>
                <a:cs typeface="Times New Roman" pitchFamily="18" charset="0"/>
              </a:rPr>
              <a:t>Therefore </a:t>
            </a:r>
            <a:r>
              <a:rPr lang="en-US" sz="2600" dirty="0">
                <a:latin typeface="Times New Roman" pitchFamily="18" charset="0"/>
                <a:cs typeface="Times New Roman" pitchFamily="18" charset="0"/>
              </a:rPr>
              <a:t>when the discharge valve is being seated, the pressure in the valve chest must be raised to a level high enough to produce a force capable of taking the valve off its seat and overcoming its inertia. </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267200"/>
            <a:ext cx="8001000" cy="2362200"/>
          </a:xfrm>
        </p:spPr>
        <p:txBody>
          <a:bodyPr>
            <a:normAutofit fontScale="92500" lnSpcReduction="10000"/>
          </a:bodyPr>
          <a:lstStyle/>
          <a:p>
            <a:pPr algn="just">
              <a:buFont typeface="Wingdings" pitchFamily="2" charset="2"/>
              <a:buChar char="ü"/>
            </a:pPr>
            <a:r>
              <a:rPr lang="en-US" sz="2400" dirty="0">
                <a:latin typeface="Times New Roman" pitchFamily="18" charset="0"/>
                <a:cs typeface="Times New Roman" pitchFamily="18" charset="0"/>
              </a:rPr>
              <a:t>As soon as the valve opens, the pressure in the valve chest falls off abruptly and </a:t>
            </a:r>
            <a:r>
              <a:rPr lang="en-US" sz="2400" dirty="0">
                <a:solidFill>
                  <a:srgbClr val="FF0000"/>
                </a:solidFill>
                <a:latin typeface="Times New Roman" pitchFamily="18" charset="0"/>
                <a:cs typeface="Times New Roman" pitchFamily="18" charset="0"/>
              </a:rPr>
              <a:t>the valve bobs rapidly up and down</a:t>
            </a:r>
            <a:r>
              <a:rPr lang="en-US" sz="2400" dirty="0">
                <a:latin typeface="Times New Roman" pitchFamily="18" charset="0"/>
                <a:cs typeface="Times New Roman" pitchFamily="18" charset="0"/>
              </a:rPr>
              <a:t> several times in the liquid flow, thus </a:t>
            </a:r>
            <a:r>
              <a:rPr lang="en-US" sz="2400" dirty="0">
                <a:solidFill>
                  <a:srgbClr val="FF0000"/>
                </a:solidFill>
                <a:latin typeface="Times New Roman" pitchFamily="18" charset="0"/>
                <a:cs typeface="Times New Roman" pitchFamily="18" charset="0"/>
              </a:rPr>
              <a:t>throttling the flow </a:t>
            </a:r>
            <a:r>
              <a:rPr lang="en-US" sz="2400" dirty="0">
                <a:latin typeface="Times New Roman" pitchFamily="18" charset="0"/>
                <a:cs typeface="Times New Roman" pitchFamily="18" charset="0"/>
              </a:rPr>
              <a:t>and causing the pressure in the valve chest to fluctuate, which accordingly affects the discharge line of the indicator diagram. The actual indicator diagrams are drawn using readings of indicators connected to pumps</a:t>
            </a:r>
            <a:r>
              <a:rPr lang="en-US" sz="2400" dirty="0" smtClean="0">
                <a:latin typeface="Times New Roman" pitchFamily="18" charset="0"/>
                <a:cs typeface="Times New Roman" pitchFamily="18" charset="0"/>
              </a:rPr>
              <a:t>.</a:t>
            </a:r>
            <a:endParaRPr lang="en-US" dirty="0"/>
          </a:p>
        </p:txBody>
      </p:sp>
      <p:sp>
        <p:nvSpPr>
          <p:cNvPr id="65562" name="Rectangle 2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65537" name="Group 1"/>
          <p:cNvGrpSpPr>
            <a:grpSpLocks noChangeAspect="1"/>
          </p:cNvGrpSpPr>
          <p:nvPr/>
        </p:nvGrpSpPr>
        <p:grpSpPr bwMode="auto">
          <a:xfrm>
            <a:off x="1600200" y="457200"/>
            <a:ext cx="6629400" cy="3505200"/>
            <a:chOff x="2520" y="3369"/>
            <a:chExt cx="7291" cy="3393"/>
          </a:xfrm>
        </p:grpSpPr>
        <p:sp>
          <p:nvSpPr>
            <p:cNvPr id="65561" name="AutoShape 25"/>
            <p:cNvSpPr>
              <a:spLocks noChangeAspect="1" noChangeArrowheads="1" noTextEdit="1"/>
            </p:cNvSpPr>
            <p:nvPr/>
          </p:nvSpPr>
          <p:spPr bwMode="auto">
            <a:xfrm>
              <a:off x="2520" y="3369"/>
              <a:ext cx="7200" cy="3393"/>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5560" name="Line 24"/>
            <p:cNvSpPr>
              <a:spLocks noChangeShapeType="1"/>
            </p:cNvSpPr>
            <p:nvPr/>
          </p:nvSpPr>
          <p:spPr bwMode="auto">
            <a:xfrm>
              <a:off x="3870" y="4757"/>
              <a:ext cx="1" cy="465"/>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65559" name="Line 23"/>
            <p:cNvSpPr>
              <a:spLocks noChangeShapeType="1"/>
            </p:cNvSpPr>
            <p:nvPr/>
          </p:nvSpPr>
          <p:spPr bwMode="auto">
            <a:xfrm>
              <a:off x="3720" y="4911"/>
              <a:ext cx="3000" cy="1"/>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58" name="Text Box 22"/>
            <p:cNvSpPr txBox="1">
              <a:spLocks noChangeArrowheads="1"/>
            </p:cNvSpPr>
            <p:nvPr/>
          </p:nvSpPr>
          <p:spPr bwMode="auto">
            <a:xfrm>
              <a:off x="5820" y="4603"/>
              <a:ext cx="165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P</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57" name="Text Box 21"/>
            <p:cNvSpPr txBox="1">
              <a:spLocks noChangeArrowheads="1"/>
            </p:cNvSpPr>
            <p:nvPr/>
          </p:nvSpPr>
          <p:spPr bwMode="auto">
            <a:xfrm>
              <a:off x="5370" y="4449"/>
              <a:ext cx="6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56" name="Text Box 20"/>
            <p:cNvSpPr txBox="1">
              <a:spLocks noChangeArrowheads="1"/>
            </p:cNvSpPr>
            <p:nvPr/>
          </p:nvSpPr>
          <p:spPr bwMode="auto">
            <a:xfrm>
              <a:off x="4470" y="3813"/>
              <a:ext cx="6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55" name="Text Box 19"/>
            <p:cNvSpPr txBox="1">
              <a:spLocks noChangeArrowheads="1"/>
            </p:cNvSpPr>
            <p:nvPr/>
          </p:nvSpPr>
          <p:spPr bwMode="auto">
            <a:xfrm>
              <a:off x="3570" y="4449"/>
              <a:ext cx="45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54" name="Text Box 18"/>
            <p:cNvSpPr txBox="1">
              <a:spLocks noChangeArrowheads="1"/>
            </p:cNvSpPr>
            <p:nvPr/>
          </p:nvSpPr>
          <p:spPr bwMode="auto">
            <a:xfrm>
              <a:off x="4620" y="5374"/>
              <a:ext cx="45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53" name="Text Box 17"/>
            <p:cNvSpPr txBox="1">
              <a:spLocks noChangeArrowheads="1"/>
            </p:cNvSpPr>
            <p:nvPr/>
          </p:nvSpPr>
          <p:spPr bwMode="auto">
            <a:xfrm>
              <a:off x="3270" y="4603"/>
              <a:ext cx="45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52" name="Line 16"/>
            <p:cNvSpPr>
              <a:spLocks noChangeShapeType="1"/>
            </p:cNvSpPr>
            <p:nvPr/>
          </p:nvSpPr>
          <p:spPr bwMode="auto">
            <a:xfrm>
              <a:off x="3720" y="3523"/>
              <a:ext cx="1" cy="2314"/>
            </a:xfrm>
            <a:prstGeom prst="line">
              <a:avLst/>
            </a:prstGeom>
            <a:noFill/>
            <a:ln w="9525">
              <a:solidFill>
                <a:srgbClr val="000000"/>
              </a:solidFill>
              <a:round/>
              <a:headEnd type="triangle" w="sm" len="med"/>
              <a:tailEnd/>
            </a:ln>
          </p:spPr>
          <p:txBody>
            <a:bodyPr vert="horz" wrap="square" lIns="91440" tIns="45720" rIns="91440" bIns="45720" numCol="1" anchor="t" anchorCtr="0" compatLnSpc="1">
              <a:prstTxWarp prst="textNoShape">
                <a:avLst/>
              </a:prstTxWarp>
            </a:bodyPr>
            <a:lstStyle/>
            <a:p>
              <a:endParaRPr lang="en-US"/>
            </a:p>
          </p:txBody>
        </p:sp>
        <p:sp>
          <p:nvSpPr>
            <p:cNvPr id="65551" name="Line 15"/>
            <p:cNvSpPr>
              <a:spLocks noChangeShapeType="1"/>
            </p:cNvSpPr>
            <p:nvPr/>
          </p:nvSpPr>
          <p:spPr bwMode="auto">
            <a:xfrm>
              <a:off x="3720" y="5837"/>
              <a:ext cx="2100"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65550" name="Line 14"/>
            <p:cNvSpPr>
              <a:spLocks noChangeShapeType="1"/>
            </p:cNvSpPr>
            <p:nvPr/>
          </p:nvSpPr>
          <p:spPr bwMode="auto">
            <a:xfrm flipV="1">
              <a:off x="5520" y="4294"/>
              <a:ext cx="1" cy="465"/>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65549" name="Freeform 13"/>
            <p:cNvSpPr>
              <a:spLocks/>
            </p:cNvSpPr>
            <p:nvPr/>
          </p:nvSpPr>
          <p:spPr bwMode="auto">
            <a:xfrm>
              <a:off x="4295" y="3985"/>
              <a:ext cx="625" cy="142"/>
            </a:xfrm>
            <a:custGeom>
              <a:avLst/>
              <a:gdLst/>
              <a:ahLst/>
              <a:cxnLst>
                <a:cxn ang="0">
                  <a:pos x="750" y="0"/>
                </a:cxn>
                <a:cxn ang="0">
                  <a:pos x="0" y="166"/>
                </a:cxn>
              </a:cxnLst>
              <a:rect l="0" t="0" r="r" b="b"/>
              <a:pathLst>
                <a:path w="750" h="166">
                  <a:moveTo>
                    <a:pt x="750" y="0"/>
                  </a:moveTo>
                  <a:lnTo>
                    <a:pt x="0" y="166"/>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65548" name="Freeform 12"/>
            <p:cNvSpPr>
              <a:spLocks/>
            </p:cNvSpPr>
            <p:nvPr/>
          </p:nvSpPr>
          <p:spPr bwMode="auto">
            <a:xfrm>
              <a:off x="4470" y="5374"/>
              <a:ext cx="588" cy="154"/>
            </a:xfrm>
            <a:custGeom>
              <a:avLst/>
              <a:gdLst/>
              <a:ahLst/>
              <a:cxnLst>
                <a:cxn ang="0">
                  <a:pos x="0" y="180"/>
                </a:cxn>
                <a:cxn ang="0">
                  <a:pos x="705" y="0"/>
                </a:cxn>
              </a:cxnLst>
              <a:rect l="0" t="0" r="r" b="b"/>
              <a:pathLst>
                <a:path w="705" h="180">
                  <a:moveTo>
                    <a:pt x="0" y="180"/>
                  </a:moveTo>
                  <a:lnTo>
                    <a:pt x="705" y="0"/>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65547" name="Freeform 11"/>
            <p:cNvSpPr>
              <a:spLocks/>
            </p:cNvSpPr>
            <p:nvPr/>
          </p:nvSpPr>
          <p:spPr bwMode="auto">
            <a:xfrm>
              <a:off x="4995" y="3857"/>
              <a:ext cx="463" cy="180"/>
            </a:xfrm>
            <a:custGeom>
              <a:avLst/>
              <a:gdLst/>
              <a:ahLst/>
              <a:cxnLst>
                <a:cxn ang="0">
                  <a:pos x="556" y="0"/>
                </a:cxn>
                <a:cxn ang="0">
                  <a:pos x="403" y="169"/>
                </a:cxn>
                <a:cxn ang="0">
                  <a:pos x="305" y="134"/>
                </a:cxn>
                <a:cxn ang="0">
                  <a:pos x="213" y="194"/>
                </a:cxn>
                <a:cxn ang="0">
                  <a:pos x="152" y="151"/>
                </a:cxn>
                <a:cxn ang="0">
                  <a:pos x="0" y="210"/>
                </a:cxn>
              </a:cxnLst>
              <a:rect l="0" t="0" r="r" b="b"/>
              <a:pathLst>
                <a:path w="556" h="210">
                  <a:moveTo>
                    <a:pt x="556" y="0"/>
                  </a:moveTo>
                  <a:cubicBezTo>
                    <a:pt x="533" y="31"/>
                    <a:pt x="445" y="147"/>
                    <a:pt x="403" y="169"/>
                  </a:cubicBezTo>
                  <a:cubicBezTo>
                    <a:pt x="361" y="191"/>
                    <a:pt x="337" y="130"/>
                    <a:pt x="305" y="134"/>
                  </a:cubicBezTo>
                  <a:cubicBezTo>
                    <a:pt x="272" y="139"/>
                    <a:pt x="238" y="190"/>
                    <a:pt x="213" y="194"/>
                  </a:cubicBezTo>
                  <a:cubicBezTo>
                    <a:pt x="188" y="197"/>
                    <a:pt x="187" y="148"/>
                    <a:pt x="152" y="151"/>
                  </a:cubicBezTo>
                  <a:cubicBezTo>
                    <a:pt x="117" y="154"/>
                    <a:pt x="32" y="198"/>
                    <a:pt x="0" y="21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46" name="Text Box 10"/>
            <p:cNvSpPr txBox="1">
              <a:spLocks noChangeArrowheads="1"/>
            </p:cNvSpPr>
            <p:nvPr/>
          </p:nvSpPr>
          <p:spPr bwMode="auto">
            <a:xfrm>
              <a:off x="4170" y="5991"/>
              <a:ext cx="1650" cy="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A(V</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pist</a:t>
              </a: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5545" name="Text Box 9"/>
            <p:cNvSpPr txBox="1">
              <a:spLocks noChangeArrowheads="1"/>
            </p:cNvSpPr>
            <p:nvPr/>
          </p:nvSpPr>
          <p:spPr bwMode="auto">
            <a:xfrm>
              <a:off x="2520" y="6300"/>
              <a:ext cx="7291" cy="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Actual indicator diagram of a piston pump</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5544" name="Freeform 8"/>
            <p:cNvSpPr>
              <a:spLocks/>
            </p:cNvSpPr>
            <p:nvPr/>
          </p:nvSpPr>
          <p:spPr bwMode="auto">
            <a:xfrm>
              <a:off x="4320" y="5156"/>
              <a:ext cx="1119" cy="218"/>
            </a:xfrm>
            <a:custGeom>
              <a:avLst/>
              <a:gdLst/>
              <a:ahLst/>
              <a:cxnLst>
                <a:cxn ang="0">
                  <a:pos x="0" y="255"/>
                </a:cxn>
                <a:cxn ang="0">
                  <a:pos x="1343" y="0"/>
                </a:cxn>
              </a:cxnLst>
              <a:rect l="0" t="0" r="r" b="b"/>
              <a:pathLst>
                <a:path w="1343" h="255">
                  <a:moveTo>
                    <a:pt x="0" y="255"/>
                  </a:moveTo>
                  <a:lnTo>
                    <a:pt x="134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43" name="Freeform 7"/>
            <p:cNvSpPr>
              <a:spLocks/>
            </p:cNvSpPr>
            <p:nvPr/>
          </p:nvSpPr>
          <p:spPr bwMode="auto">
            <a:xfrm>
              <a:off x="5439" y="3833"/>
              <a:ext cx="22" cy="1329"/>
            </a:xfrm>
            <a:custGeom>
              <a:avLst/>
              <a:gdLst/>
              <a:ahLst/>
              <a:cxnLst>
                <a:cxn ang="0">
                  <a:pos x="0" y="1552"/>
                </a:cxn>
                <a:cxn ang="0">
                  <a:pos x="26" y="0"/>
                </a:cxn>
              </a:cxnLst>
              <a:rect l="0" t="0" r="r" b="b"/>
              <a:pathLst>
                <a:path w="26" h="1552">
                  <a:moveTo>
                    <a:pt x="0" y="1552"/>
                  </a:moveTo>
                  <a:lnTo>
                    <a:pt x="26"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42" name="Freeform 6"/>
            <p:cNvSpPr>
              <a:spLocks/>
            </p:cNvSpPr>
            <p:nvPr/>
          </p:nvSpPr>
          <p:spPr bwMode="auto">
            <a:xfrm>
              <a:off x="4020" y="4044"/>
              <a:ext cx="975" cy="250"/>
            </a:xfrm>
            <a:custGeom>
              <a:avLst/>
              <a:gdLst/>
              <a:ahLst/>
              <a:cxnLst>
                <a:cxn ang="0">
                  <a:pos x="1170" y="0"/>
                </a:cxn>
                <a:cxn ang="0">
                  <a:pos x="0" y="291"/>
                </a:cxn>
              </a:cxnLst>
              <a:rect l="0" t="0" r="r" b="b"/>
              <a:pathLst>
                <a:path w="1170" h="291">
                  <a:moveTo>
                    <a:pt x="1170" y="0"/>
                  </a:moveTo>
                  <a:lnTo>
                    <a:pt x="0" y="29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41" name="Line 5"/>
            <p:cNvSpPr>
              <a:spLocks noChangeShapeType="1"/>
            </p:cNvSpPr>
            <p:nvPr/>
          </p:nvSpPr>
          <p:spPr bwMode="auto">
            <a:xfrm>
              <a:off x="4020" y="4294"/>
              <a:ext cx="0" cy="10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40" name="Line 4"/>
            <p:cNvSpPr>
              <a:spLocks noChangeShapeType="1"/>
            </p:cNvSpPr>
            <p:nvPr/>
          </p:nvSpPr>
          <p:spPr bwMode="auto">
            <a:xfrm flipH="1">
              <a:off x="3720" y="4140"/>
              <a:ext cx="2100" cy="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39" name="Freeform 3"/>
            <p:cNvSpPr>
              <a:spLocks/>
            </p:cNvSpPr>
            <p:nvPr/>
          </p:nvSpPr>
          <p:spPr bwMode="auto">
            <a:xfrm>
              <a:off x="4006" y="5361"/>
              <a:ext cx="314" cy="229"/>
            </a:xfrm>
            <a:custGeom>
              <a:avLst/>
              <a:gdLst/>
              <a:ahLst/>
              <a:cxnLst>
                <a:cxn ang="0">
                  <a:pos x="18" y="15"/>
                </a:cxn>
                <a:cxn ang="0">
                  <a:pos x="17" y="255"/>
                </a:cxn>
                <a:cxn ang="0">
                  <a:pos x="122" y="90"/>
                </a:cxn>
                <a:cxn ang="0">
                  <a:pos x="257" y="75"/>
                </a:cxn>
                <a:cxn ang="0">
                  <a:pos x="332" y="15"/>
                </a:cxn>
                <a:cxn ang="0">
                  <a:pos x="377" y="0"/>
                </a:cxn>
              </a:cxnLst>
              <a:rect l="0" t="0" r="r" b="b"/>
              <a:pathLst>
                <a:path w="377" h="267">
                  <a:moveTo>
                    <a:pt x="18" y="15"/>
                  </a:moveTo>
                  <a:cubicBezTo>
                    <a:pt x="18" y="55"/>
                    <a:pt x="0" y="243"/>
                    <a:pt x="17" y="255"/>
                  </a:cubicBezTo>
                  <a:cubicBezTo>
                    <a:pt x="34" y="267"/>
                    <a:pt x="82" y="120"/>
                    <a:pt x="122" y="90"/>
                  </a:cubicBezTo>
                  <a:cubicBezTo>
                    <a:pt x="162" y="60"/>
                    <a:pt x="222" y="87"/>
                    <a:pt x="257" y="75"/>
                  </a:cubicBezTo>
                  <a:cubicBezTo>
                    <a:pt x="292" y="63"/>
                    <a:pt x="312" y="27"/>
                    <a:pt x="332" y="15"/>
                  </a:cubicBezTo>
                  <a:cubicBezTo>
                    <a:pt x="352" y="3"/>
                    <a:pt x="368" y="3"/>
                    <a:pt x="377"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538" name="Line 2"/>
            <p:cNvSpPr>
              <a:spLocks noChangeShapeType="1"/>
            </p:cNvSpPr>
            <p:nvPr/>
          </p:nvSpPr>
          <p:spPr bwMode="auto">
            <a:xfrm>
              <a:off x="3720" y="5282"/>
              <a:ext cx="2100" cy="1"/>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 name="Slide Number Placeholder 29"/>
          <p:cNvSpPr>
            <a:spLocks noGrp="1"/>
          </p:cNvSpPr>
          <p:nvPr>
            <p:ph type="sldNum" sz="quarter" idx="12"/>
          </p:nvPr>
        </p:nvSpPr>
        <p:spPr/>
        <p:txBody>
          <a:bodyPr/>
          <a:lstStyle/>
          <a:p>
            <a:fld id="{8AF2B99A-C8F6-4C0F-994A-EE849E7D1B51}"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2800" b="1" dirty="0" smtClean="0">
                <a:solidFill>
                  <a:srgbClr val="0070C0"/>
                </a:solidFill>
              </a:rPr>
              <a:t>Cavitations </a:t>
            </a:r>
            <a:r>
              <a:rPr lang="en-US" sz="2800" b="1" dirty="0">
                <a:solidFill>
                  <a:srgbClr val="0070C0"/>
                </a:solidFill>
              </a:rPr>
              <a:t>in Reciprocating Pumps</a:t>
            </a:r>
            <a:r>
              <a:rPr lang="en-US" sz="2800" dirty="0">
                <a:solidFill>
                  <a:srgbClr val="0070C0"/>
                </a:solidFill>
              </a:rPr>
              <a:t/>
            </a:r>
            <a:br>
              <a:rPr lang="en-US" sz="2800" dirty="0">
                <a:solidFill>
                  <a:srgbClr val="0070C0"/>
                </a:solidFill>
              </a:rPr>
            </a:br>
            <a:endParaRPr lang="en-US" sz="2800" dirty="0">
              <a:solidFill>
                <a:srgbClr val="0070C0"/>
              </a:solidFill>
            </a:endParaRPr>
          </a:p>
        </p:txBody>
      </p:sp>
      <p:sp>
        <p:nvSpPr>
          <p:cNvPr id="3" name="Content Placeholder 2"/>
          <p:cNvSpPr>
            <a:spLocks noGrp="1"/>
          </p:cNvSpPr>
          <p:nvPr>
            <p:ph idx="1"/>
          </p:nvPr>
        </p:nvSpPr>
        <p:spPr>
          <a:xfrm>
            <a:off x="457200" y="1371600"/>
            <a:ext cx="8229600" cy="4525963"/>
          </a:xfrm>
        </p:spPr>
        <p:txBody>
          <a:bodyPr/>
          <a:lstStyle/>
          <a:p>
            <a:pPr>
              <a:buFont typeface="Wingdings" pitchFamily="2" charset="2"/>
              <a:buChar char="ü"/>
            </a:pPr>
            <a:r>
              <a:rPr lang="en-US" sz="2400" dirty="0" smtClean="0">
                <a:latin typeface="Times New Roman" pitchFamily="18" charset="0"/>
                <a:cs typeface="Times New Roman" pitchFamily="18" charset="0"/>
              </a:rPr>
              <a:t>Calculation </a:t>
            </a:r>
            <a:r>
              <a:rPr lang="en-US" sz="2400" dirty="0">
                <a:latin typeface="Times New Roman" pitchFamily="18" charset="0"/>
                <a:cs typeface="Times New Roman" pitchFamily="18" charset="0"/>
              </a:rPr>
              <a:t>of the NPSHA should involve the </a:t>
            </a:r>
            <a:r>
              <a:rPr lang="en-US" sz="2400" dirty="0">
                <a:solidFill>
                  <a:srgbClr val="FF0000"/>
                </a:solidFill>
                <a:latin typeface="Times New Roman" pitchFamily="18" charset="0"/>
                <a:cs typeface="Times New Roman" pitchFamily="18" charset="0"/>
              </a:rPr>
              <a:t>acceleration head</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incase </a:t>
            </a:r>
            <a:r>
              <a:rPr lang="en-US" sz="2400" dirty="0">
                <a:latin typeface="Times New Roman" pitchFamily="18" charset="0"/>
                <a:cs typeface="Times New Roman" pitchFamily="18" charset="0"/>
              </a:rPr>
              <a:t>of reciprocating pumps.   </a:t>
            </a:r>
          </a:p>
          <a:p>
            <a:endParaRPr lang="en-US" dirty="0"/>
          </a:p>
        </p:txBody>
      </p:sp>
      <p:sp>
        <p:nvSpPr>
          <p:cNvPr id="634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3489" name="Object 1"/>
          <p:cNvGraphicFramePr>
            <a:graphicFrameLocks noChangeAspect="1"/>
          </p:cNvGraphicFramePr>
          <p:nvPr/>
        </p:nvGraphicFramePr>
        <p:xfrm>
          <a:off x="2743200" y="2286000"/>
          <a:ext cx="3761898" cy="685800"/>
        </p:xfrm>
        <a:graphic>
          <a:graphicData uri="http://schemas.openxmlformats.org/presentationml/2006/ole">
            <p:oleObj spid="_x0000_s63489" name="Equation" r:id="rId3" imgW="2095500" imgH="431800" progId="Equation.3">
              <p:embed/>
            </p:oleObj>
          </a:graphicData>
        </a:graphic>
      </p:graphicFrame>
      <p:sp>
        <p:nvSpPr>
          <p:cNvPr id="63491" name="Rectangle 3"/>
          <p:cNvSpPr>
            <a:spLocks noChangeArrowheads="1"/>
          </p:cNvSpPr>
          <p:nvPr/>
        </p:nvSpPr>
        <p:spPr bwMode="auto">
          <a:xfrm>
            <a:off x="1219200" y="3200400"/>
            <a:ext cx="4419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Where:-  </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ha</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is the acceleration head</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3492" name="Rectangle 4"/>
          <p:cNvSpPr>
            <a:spLocks noChangeArrowheads="1"/>
          </p:cNvSpPr>
          <p:nvPr/>
        </p:nvSpPr>
        <p:spPr bwMode="auto">
          <a:xfrm>
            <a:off x="762000" y="3886200"/>
            <a:ext cx="7696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 it is already discussed the acceleration head is mostly much larger than the friction head, hence the </a:t>
            </a:r>
            <a:r>
              <a:rPr kumimoji="0" lang="en-US" sz="24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cavitation</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condition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is usually considered,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 </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when the acceleration head at the suction side is maximum, i.e. h</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h</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as,max</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this condition,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h</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fs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=0, and NPSHR=0, since the velocity of the flow medium at that instant is zero. </a:t>
            </a:r>
          </a:p>
        </p:txBody>
      </p:sp>
      <p:sp>
        <p:nvSpPr>
          <p:cNvPr id="8" name="Slide Number Placeholder 7"/>
          <p:cNvSpPr>
            <a:spLocks noGrp="1"/>
          </p:cNvSpPr>
          <p:nvPr>
            <p:ph type="sldNum" sz="quarter" idx="12"/>
          </p:nvPr>
        </p:nvSpPr>
        <p:spPr/>
        <p:txBody>
          <a:bodyPr/>
          <a:lstStyle/>
          <a:p>
            <a:fld id="{8AF2B99A-C8F6-4C0F-994A-EE849E7D1B51}" type="slidenum">
              <a:rPr lang="en-US" smtClean="0"/>
              <a:pPr/>
              <a:t>46</a:t>
            </a:fld>
            <a:endParaRPr lang="en-US"/>
          </a:p>
        </p:txBody>
      </p:sp>
      <p:cxnSp>
        <p:nvCxnSpPr>
          <p:cNvPr id="9" name="Straight Arrow Connector 8"/>
          <p:cNvCxnSpPr/>
          <p:nvPr/>
        </p:nvCxnSpPr>
        <p:spPr>
          <a:xfrm>
            <a:off x="1752600" y="2590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13" name="Object 1"/>
          <p:cNvGraphicFramePr>
            <a:graphicFrameLocks noChangeAspect="1"/>
          </p:cNvGraphicFramePr>
          <p:nvPr/>
        </p:nvGraphicFramePr>
        <p:xfrm>
          <a:off x="4916906" y="457200"/>
          <a:ext cx="2466474" cy="381000"/>
        </p:xfrm>
        <a:graphic>
          <a:graphicData uri="http://schemas.openxmlformats.org/presentationml/2006/ole">
            <p:oleObj spid="_x0000_s64513" name="Equation" r:id="rId3" imgW="1167893" imgH="177723" progId="Equation.3">
              <p:embed/>
            </p:oleObj>
          </a:graphicData>
        </a:graphic>
      </p:graphicFrame>
      <p:sp>
        <p:nvSpPr>
          <p:cNvPr id="64515" name="Rectangle 3"/>
          <p:cNvSpPr>
            <a:spLocks noChangeArrowheads="1"/>
          </p:cNvSpPr>
          <p:nvPr/>
        </p:nvSpPr>
        <p:spPr bwMode="auto">
          <a:xfrm>
            <a:off x="762000" y="1219200"/>
            <a:ext cx="3429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Since NPSHR=0, no flow</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451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16" name="Object 4"/>
          <p:cNvGraphicFramePr>
            <a:graphicFrameLocks noChangeAspect="1"/>
          </p:cNvGraphicFramePr>
          <p:nvPr/>
        </p:nvGraphicFramePr>
        <p:xfrm>
          <a:off x="4953000" y="1295399"/>
          <a:ext cx="1676400" cy="393229"/>
        </p:xfrm>
        <a:graphic>
          <a:graphicData uri="http://schemas.openxmlformats.org/presentationml/2006/ole">
            <p:oleObj spid="_x0000_s64516" name="Equation" r:id="rId4" imgW="774028" imgH="177646" progId="Equation.3">
              <p:embed/>
            </p:oleObj>
          </a:graphicData>
        </a:graphic>
      </p:graphicFrame>
      <p:sp>
        <p:nvSpPr>
          <p:cNvPr id="6451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18" name="Object 6"/>
          <p:cNvGraphicFramePr>
            <a:graphicFrameLocks noChangeAspect="1"/>
          </p:cNvGraphicFramePr>
          <p:nvPr/>
        </p:nvGraphicFramePr>
        <p:xfrm>
          <a:off x="2590800" y="1905000"/>
          <a:ext cx="2971800" cy="710148"/>
        </p:xfrm>
        <a:graphic>
          <a:graphicData uri="http://schemas.openxmlformats.org/presentationml/2006/ole">
            <p:oleObj spid="_x0000_s64518" name="Equation" r:id="rId5" imgW="1612900" imgH="431800" progId="Equation.3">
              <p:embed/>
            </p:oleObj>
          </a:graphicData>
        </a:graphic>
      </p:graphicFrame>
      <p:sp>
        <p:nvSpPr>
          <p:cNvPr id="11" name="Rectangle 10"/>
          <p:cNvSpPr/>
          <p:nvPr/>
        </p:nvSpPr>
        <p:spPr>
          <a:xfrm>
            <a:off x="609600" y="2819400"/>
            <a:ext cx="983987" cy="400110"/>
          </a:xfrm>
          <a:prstGeom prst="rect">
            <a:avLst/>
          </a:prstGeom>
        </p:spPr>
        <p:txBody>
          <a:bodyPr wrap="none">
            <a:spAutoFit/>
          </a:bodyPr>
          <a:lstStyle/>
          <a:p>
            <a:r>
              <a:rPr lang="en-US" sz="2000" dirty="0"/>
              <a:t>for </a:t>
            </a:r>
            <a:r>
              <a:rPr lang="en-US" sz="2000" dirty="0">
                <a:sym typeface="Symbol"/>
              </a:rPr>
              <a:t></a:t>
            </a:r>
            <a:r>
              <a:rPr lang="en-US" sz="2000" dirty="0"/>
              <a:t>=0</a:t>
            </a:r>
            <a:r>
              <a:rPr lang="en-US" dirty="0"/>
              <a:t> </a:t>
            </a:r>
          </a:p>
        </p:txBody>
      </p:sp>
      <p:sp>
        <p:nvSpPr>
          <p:cNvPr id="6452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20" name="Object 8"/>
          <p:cNvGraphicFramePr>
            <a:graphicFrameLocks noChangeAspect="1"/>
          </p:cNvGraphicFramePr>
          <p:nvPr/>
        </p:nvGraphicFramePr>
        <p:xfrm>
          <a:off x="2794000" y="2827338"/>
          <a:ext cx="2692400" cy="636587"/>
        </p:xfrm>
        <a:graphic>
          <a:graphicData uri="http://schemas.openxmlformats.org/presentationml/2006/ole">
            <p:oleObj spid="_x0000_s64520" name="Equation" r:id="rId6" imgW="1790640" imgH="469800" progId="Equation.3">
              <p:embed/>
            </p:oleObj>
          </a:graphicData>
        </a:graphic>
      </p:graphicFrame>
      <p:sp>
        <p:nvSpPr>
          <p:cNvPr id="6452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22" name="Object 10"/>
          <p:cNvGraphicFramePr>
            <a:graphicFrameLocks noChangeAspect="1"/>
          </p:cNvGraphicFramePr>
          <p:nvPr/>
        </p:nvGraphicFramePr>
        <p:xfrm>
          <a:off x="2743200" y="3657600"/>
          <a:ext cx="2743200" cy="592667"/>
        </p:xfrm>
        <a:graphic>
          <a:graphicData uri="http://schemas.openxmlformats.org/presentationml/2006/ole">
            <p:oleObj spid="_x0000_s64522" name="Equation" r:id="rId7" imgW="1803400" imgH="469900" progId="Equation.3">
              <p:embed/>
            </p:oleObj>
          </a:graphicData>
        </a:graphic>
      </p:graphicFrame>
      <p:sp>
        <p:nvSpPr>
          <p:cNvPr id="6452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24" name="Object 12"/>
          <p:cNvGraphicFramePr>
            <a:graphicFrameLocks noChangeAspect="1"/>
          </p:cNvGraphicFramePr>
          <p:nvPr/>
        </p:nvGraphicFramePr>
        <p:xfrm>
          <a:off x="2895600" y="4343400"/>
          <a:ext cx="2590800" cy="629736"/>
        </p:xfrm>
        <a:graphic>
          <a:graphicData uri="http://schemas.openxmlformats.org/presentationml/2006/ole">
            <p:oleObj spid="_x0000_s64524" name="Equation" r:id="rId8" imgW="1841500" imgH="520700" progId="Equation.3">
              <p:embed/>
            </p:oleObj>
          </a:graphicData>
        </a:graphic>
      </p:graphicFrame>
      <p:sp>
        <p:nvSpPr>
          <p:cNvPr id="64527"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26" name="Object 14"/>
          <p:cNvGraphicFramePr>
            <a:graphicFrameLocks noChangeAspect="1"/>
          </p:cNvGraphicFramePr>
          <p:nvPr/>
        </p:nvGraphicFramePr>
        <p:xfrm>
          <a:off x="914400" y="5410200"/>
          <a:ext cx="1000125" cy="333375"/>
        </p:xfrm>
        <a:graphic>
          <a:graphicData uri="http://schemas.openxmlformats.org/presentationml/2006/ole">
            <p:oleObj spid="_x0000_s64526" name="Equation" r:id="rId9" imgW="545626" imgH="177646" progId="Equation.3">
              <p:embed/>
            </p:oleObj>
          </a:graphicData>
        </a:graphic>
      </p:graphicFrame>
      <p:sp>
        <p:nvSpPr>
          <p:cNvPr id="64529"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4528" name="Object 16"/>
          <p:cNvGraphicFramePr>
            <a:graphicFrameLocks noChangeAspect="1"/>
          </p:cNvGraphicFramePr>
          <p:nvPr/>
        </p:nvGraphicFramePr>
        <p:xfrm>
          <a:off x="3733800" y="5029201"/>
          <a:ext cx="4114800" cy="914400"/>
        </p:xfrm>
        <a:graphic>
          <a:graphicData uri="http://schemas.openxmlformats.org/presentationml/2006/ole">
            <p:oleObj spid="_x0000_s64528" name="Equation" r:id="rId10" imgW="2044700" imgH="520700" progId="Equation.3">
              <p:embed/>
            </p:oleObj>
          </a:graphicData>
        </a:graphic>
      </p:graphicFrame>
      <p:sp>
        <p:nvSpPr>
          <p:cNvPr id="64530" name="Rectangle 18"/>
          <p:cNvSpPr>
            <a:spLocks noChangeArrowheads="1"/>
          </p:cNvSpPr>
          <p:nvPr/>
        </p:nvSpPr>
        <p:spPr bwMode="auto">
          <a:xfrm>
            <a:off x="609600" y="6019800"/>
            <a:ext cx="8229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Note: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Ls</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is the length of the suction pipe through which there is pulsation.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Slide Number Placeholder 22"/>
          <p:cNvSpPr>
            <a:spLocks noGrp="1"/>
          </p:cNvSpPr>
          <p:nvPr>
            <p:ph type="sldNum" sz="quarter" idx="12"/>
          </p:nvPr>
        </p:nvSpPr>
        <p:spPr/>
        <p:txBody>
          <a:bodyPr/>
          <a:lstStyle/>
          <a:p>
            <a:fld id="{8AF2B99A-C8F6-4C0F-994A-EE849E7D1B51}" type="slidenum">
              <a:rPr lang="en-US" smtClean="0"/>
              <a:pPr/>
              <a:t>47</a:t>
            </a:fld>
            <a:endParaRPr lang="en-US"/>
          </a:p>
        </p:txBody>
      </p:sp>
      <p:sp>
        <p:nvSpPr>
          <p:cNvPr id="24" name="Rectangle 23"/>
          <p:cNvSpPr/>
          <p:nvPr/>
        </p:nvSpPr>
        <p:spPr>
          <a:xfrm>
            <a:off x="609600" y="381000"/>
            <a:ext cx="3956532" cy="461665"/>
          </a:xfrm>
          <a:prstGeom prst="rect">
            <a:avLst/>
          </a:prstGeom>
        </p:spPr>
        <p:txBody>
          <a:bodyPr wrap="none">
            <a:spAutoFit/>
          </a:bodyPr>
          <a:lstStyle/>
          <a:p>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Therefore to avoid cavitations,</a:t>
            </a:r>
            <a:endParaRPr lang="en-US" sz="2400" dirty="0"/>
          </a:p>
        </p:txBody>
      </p:sp>
      <p:cxnSp>
        <p:nvCxnSpPr>
          <p:cNvPr id="25" name="Straight Arrow Connector 24"/>
          <p:cNvCxnSpPr/>
          <p:nvPr/>
        </p:nvCxnSpPr>
        <p:spPr>
          <a:xfrm>
            <a:off x="1828800" y="2209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057400" y="3962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133600" y="3124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286000" y="4648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895600" y="5562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Autofit/>
          </a:bodyPr>
          <a:lstStyle/>
          <a:p>
            <a:pPr lvl="2" algn="ctr" rtl="0">
              <a:spcBef>
                <a:spcPct val="0"/>
              </a:spcBef>
            </a:pPr>
            <a:r>
              <a:rPr lang="en-US" sz="2800" b="1" dirty="0">
                <a:solidFill>
                  <a:srgbClr val="0070C0"/>
                </a:solidFill>
              </a:rPr>
              <a:t>Performance Characteristics of Reciprocating Pumps</a:t>
            </a:r>
            <a:r>
              <a:rPr lang="en-US" sz="2800" dirty="0">
                <a:solidFill>
                  <a:srgbClr val="0070C0"/>
                </a:solidFill>
              </a:rPr>
              <a:t/>
            </a:r>
            <a:br>
              <a:rPr lang="en-US" sz="2800" dirty="0">
                <a:solidFill>
                  <a:srgbClr val="0070C0"/>
                </a:solidFill>
              </a:rPr>
            </a:br>
            <a:endParaRPr lang="en-US" sz="2800" dirty="0">
              <a:solidFill>
                <a:srgbClr val="0070C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400" dirty="0">
                <a:latin typeface="Times New Roman" pitchFamily="18" charset="0"/>
                <a:cs typeface="Times New Roman" pitchFamily="18" charset="0"/>
              </a:rPr>
              <a:t>The performance characteristic of reciprocating pumps is </a:t>
            </a:r>
            <a:r>
              <a:rPr lang="en-US" sz="2400" dirty="0">
                <a:solidFill>
                  <a:srgbClr val="FF0000"/>
                </a:solidFill>
                <a:latin typeface="Times New Roman" pitchFamily="18" charset="0"/>
                <a:cs typeface="Times New Roman" pitchFamily="18" charset="0"/>
              </a:rPr>
              <a:t>quite different </a:t>
            </a:r>
            <a:r>
              <a:rPr lang="en-US" sz="2400" dirty="0">
                <a:latin typeface="Times New Roman" pitchFamily="18" charset="0"/>
                <a:cs typeface="Times New Roman" pitchFamily="18" charset="0"/>
              </a:rPr>
              <a:t>from centrifugal pumps. As in the case of centrifugal pumps, the performance characteristics is commonly described as a graph. In such cases it is called </a:t>
            </a:r>
            <a:r>
              <a:rPr lang="en-US" sz="2400" dirty="0" smtClean="0">
                <a:latin typeface="Times New Roman" pitchFamily="18" charset="0"/>
                <a:cs typeface="Times New Roman" pitchFamily="18" charset="0"/>
              </a:rPr>
              <a:t>characteristic curve</a:t>
            </a:r>
          </a:p>
          <a:p>
            <a:pPr algn="just">
              <a:buNone/>
            </a:pPr>
            <a:r>
              <a:rPr lang="en-US" sz="2400" b="1" dirty="0" smtClean="0">
                <a:solidFill>
                  <a:srgbClr val="0070C0"/>
                </a:solidFill>
                <a:latin typeface="Times New Roman" pitchFamily="18" charset="0"/>
                <a:cs typeface="Times New Roman" pitchFamily="18" charset="0"/>
              </a:rPr>
              <a:t>  </a:t>
            </a:r>
          </a:p>
          <a:p>
            <a:pPr algn="just">
              <a:buNone/>
            </a:pPr>
            <a:r>
              <a:rPr lang="en-US" sz="2400" b="1" dirty="0" smtClean="0">
                <a:solidFill>
                  <a:srgbClr val="0070C0"/>
                </a:solidFill>
                <a:latin typeface="Times New Roman" pitchFamily="18" charset="0"/>
                <a:cs typeface="Times New Roman" pitchFamily="18" charset="0"/>
              </a:rPr>
              <a:t>Theoretical </a:t>
            </a:r>
            <a:r>
              <a:rPr lang="en-US" sz="2400" b="1" dirty="0">
                <a:solidFill>
                  <a:srgbClr val="0070C0"/>
                </a:solidFill>
                <a:latin typeface="Times New Roman" pitchFamily="18" charset="0"/>
                <a:cs typeface="Times New Roman" pitchFamily="18" charset="0"/>
              </a:rPr>
              <a:t>Performance Characteristics</a:t>
            </a:r>
            <a:endParaRPr lang="en-US" sz="2400" dirty="0">
              <a:solidFill>
                <a:srgbClr val="0070C0"/>
              </a:solidFill>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For a given </a:t>
            </a:r>
            <a:r>
              <a:rPr lang="en-US" sz="2400" dirty="0">
                <a:solidFill>
                  <a:srgbClr val="FF0000"/>
                </a:solidFill>
                <a:latin typeface="Times New Roman" pitchFamily="18" charset="0"/>
                <a:cs typeface="Times New Roman" pitchFamily="18" charset="0"/>
              </a:rPr>
              <a:t>reciprocating pump </a:t>
            </a:r>
            <a:r>
              <a:rPr lang="en-US" sz="2400" dirty="0">
                <a:latin typeface="Times New Roman" pitchFamily="18" charset="0"/>
                <a:cs typeface="Times New Roman" pitchFamily="18" charset="0"/>
              </a:rPr>
              <a:t>with a given geometry and speed the </a:t>
            </a:r>
            <a:r>
              <a:rPr lang="en-US" sz="2400" dirty="0">
                <a:solidFill>
                  <a:srgbClr val="00B050"/>
                </a:solidFill>
                <a:latin typeface="Times New Roman" pitchFamily="18" charset="0"/>
                <a:cs typeface="Times New Roman" pitchFamily="18" charset="0"/>
              </a:rPr>
              <a:t>head does not depend on the theoretical capacity </a:t>
            </a:r>
            <a:r>
              <a:rPr lang="en-US" sz="2400" dirty="0">
                <a:latin typeface="Times New Roman" pitchFamily="18" charset="0"/>
                <a:cs typeface="Times New Roman" pitchFamily="18" charset="0"/>
              </a:rPr>
              <a:t>and vice versa. The theoretical capacity, for a single acting single cylinder-reciprocating pump is given by </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8369" name="Object 1"/>
          <p:cNvGraphicFramePr>
            <a:graphicFrameLocks noChangeAspect="1"/>
          </p:cNvGraphicFramePr>
          <p:nvPr/>
        </p:nvGraphicFramePr>
        <p:xfrm>
          <a:off x="3276600" y="5661409"/>
          <a:ext cx="1905000" cy="858296"/>
        </p:xfrm>
        <a:graphic>
          <a:graphicData uri="http://schemas.openxmlformats.org/presentationml/2006/ole">
            <p:oleObj spid="_x0000_s58369" name="Equation" r:id="rId3" imgW="863225" imgH="393529" progId="Equation.3">
              <p:embed/>
            </p:oleObj>
          </a:graphicData>
        </a:graphic>
      </p:graphicFrame>
      <p:sp>
        <p:nvSpPr>
          <p:cNvPr id="6" name="Slide Number Placeholder 5"/>
          <p:cNvSpPr>
            <a:spLocks noGrp="1"/>
          </p:cNvSpPr>
          <p:nvPr>
            <p:ph type="sldNum" sz="quarter" idx="12"/>
          </p:nvPr>
        </p:nvSpPr>
        <p:spPr/>
        <p:txBody>
          <a:bodyPr/>
          <a:lstStyle/>
          <a:p>
            <a:fld id="{8AF2B99A-C8F6-4C0F-994A-EE849E7D1B51}" type="slidenum">
              <a:rPr lang="en-US" smtClean="0"/>
              <a:pPr/>
              <a:t>48</a:t>
            </a:fld>
            <a:endParaRPr lang="en-US"/>
          </a:p>
        </p:txBody>
      </p:sp>
      <p:cxnSp>
        <p:nvCxnSpPr>
          <p:cNvPr id="7" name="Straight Arrow Connector 6"/>
          <p:cNvCxnSpPr/>
          <p:nvPr/>
        </p:nvCxnSpPr>
        <p:spPr>
          <a:xfrm>
            <a:off x="2590800" y="6019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H-Q curves</a:t>
            </a:r>
            <a:r>
              <a:rPr lang="en-US" sz="3600" b="1" dirty="0"/>
              <a:t/>
            </a:r>
            <a:br>
              <a:rPr lang="en-US" sz="3600" b="1" dirty="0"/>
            </a:br>
            <a:r>
              <a:rPr lang="en-US" sz="2700" b="1" dirty="0">
                <a:solidFill>
                  <a:srgbClr val="C00000"/>
                </a:solidFill>
              </a:rPr>
              <a:t>Constant diameter (D) and stroke length (S), different speeds</a:t>
            </a:r>
            <a:r>
              <a:rPr lang="en-US" dirty="0"/>
              <a:t/>
            </a:r>
            <a:br>
              <a:rPr lang="en-US" dirty="0"/>
            </a:br>
            <a:endParaRPr lang="en-US" dirty="0"/>
          </a:p>
        </p:txBody>
      </p:sp>
      <p:sp>
        <p:nvSpPr>
          <p:cNvPr id="3" name="Content Placeholder 2"/>
          <p:cNvSpPr>
            <a:spLocks noGrp="1"/>
          </p:cNvSpPr>
          <p:nvPr>
            <p:ph idx="1"/>
          </p:nvPr>
        </p:nvSpPr>
        <p:spPr>
          <a:xfrm>
            <a:off x="457200" y="1295400"/>
            <a:ext cx="8229600" cy="4525963"/>
          </a:xfrm>
        </p:spPr>
        <p:txBody>
          <a:bodyPr/>
          <a:lstStyle/>
          <a:p>
            <a:pPr algn="just"/>
            <a:r>
              <a:rPr lang="en-US" sz="2400" dirty="0">
                <a:latin typeface="Times New Roman" pitchFamily="18" charset="0"/>
                <a:cs typeface="Times New Roman" pitchFamily="18" charset="0"/>
              </a:rPr>
              <a:t>This curve is especially important in </a:t>
            </a:r>
            <a:r>
              <a:rPr lang="en-US" sz="2400" dirty="0">
                <a:solidFill>
                  <a:srgbClr val="FF0000"/>
                </a:solidFill>
                <a:latin typeface="Times New Roman" pitchFamily="18" charset="0"/>
                <a:cs typeface="Times New Roman" pitchFamily="18" charset="0"/>
              </a:rPr>
              <a:t>flow rate regulation </a:t>
            </a:r>
            <a:r>
              <a:rPr lang="en-US" sz="2400" dirty="0">
                <a:latin typeface="Times New Roman" pitchFamily="18" charset="0"/>
                <a:cs typeface="Times New Roman" pitchFamily="18" charset="0"/>
              </a:rPr>
              <a:t>by varying speed.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mean volume flow rate is directly proportional to the speed.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Therefore </a:t>
            </a:r>
            <a:r>
              <a:rPr lang="en-US" sz="2400" dirty="0">
                <a:latin typeface="Times New Roman" pitchFamily="18" charset="0"/>
                <a:cs typeface="Times New Roman" pitchFamily="18" charset="0"/>
              </a:rPr>
              <a:t>for three speeds n</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&lt;n</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&lt;n</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the flow rate becomes:</a:t>
            </a:r>
          </a:p>
          <a:p>
            <a:endParaRPr lang="en-US" dirty="0"/>
          </a:p>
        </p:txBody>
      </p:sp>
      <p:sp>
        <p:nvSpPr>
          <p:cNvPr id="593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9393" name="Object 1"/>
          <p:cNvGraphicFramePr>
            <a:graphicFrameLocks noChangeAspect="1"/>
          </p:cNvGraphicFramePr>
          <p:nvPr/>
        </p:nvGraphicFramePr>
        <p:xfrm>
          <a:off x="2514600" y="3048000"/>
          <a:ext cx="4059044" cy="533400"/>
        </p:xfrm>
        <a:graphic>
          <a:graphicData uri="http://schemas.openxmlformats.org/presentationml/2006/ole">
            <p:oleObj spid="_x0000_s59393" name="Equation" r:id="rId3" imgW="2971800" imgH="393700" progId="Equation.3">
              <p:embed/>
            </p:oleObj>
          </a:graphicData>
        </a:graphic>
      </p:graphicFrame>
      <p:sp>
        <p:nvSpPr>
          <p:cNvPr id="59411"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59395" name="Group 3"/>
          <p:cNvGrpSpPr>
            <a:grpSpLocks noChangeAspect="1"/>
          </p:cNvGrpSpPr>
          <p:nvPr/>
        </p:nvGrpSpPr>
        <p:grpSpPr bwMode="auto">
          <a:xfrm>
            <a:off x="1371600" y="3657600"/>
            <a:ext cx="6934295" cy="2971831"/>
            <a:chOff x="2520" y="6523"/>
            <a:chExt cx="8089" cy="2534"/>
          </a:xfrm>
        </p:grpSpPr>
        <p:sp>
          <p:nvSpPr>
            <p:cNvPr id="59410" name="AutoShape 18"/>
            <p:cNvSpPr>
              <a:spLocks noChangeAspect="1" noChangeArrowheads="1" noTextEdit="1"/>
            </p:cNvSpPr>
            <p:nvPr/>
          </p:nvSpPr>
          <p:spPr bwMode="auto">
            <a:xfrm>
              <a:off x="2520" y="6523"/>
              <a:ext cx="7200" cy="2469"/>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9409" name="Text Box 17"/>
            <p:cNvSpPr txBox="1">
              <a:spLocks noChangeArrowheads="1"/>
            </p:cNvSpPr>
            <p:nvPr/>
          </p:nvSpPr>
          <p:spPr bwMode="auto">
            <a:xfrm>
              <a:off x="5220" y="8220"/>
              <a:ext cx="6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Q</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408" name="Text Box 16"/>
            <p:cNvSpPr txBox="1">
              <a:spLocks noChangeArrowheads="1"/>
            </p:cNvSpPr>
            <p:nvPr/>
          </p:nvSpPr>
          <p:spPr bwMode="auto">
            <a:xfrm>
              <a:off x="4770" y="8066"/>
              <a:ext cx="6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Q</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407" name="Text Box 15"/>
            <p:cNvSpPr txBox="1">
              <a:spLocks noChangeArrowheads="1"/>
            </p:cNvSpPr>
            <p:nvPr/>
          </p:nvSpPr>
          <p:spPr bwMode="auto">
            <a:xfrm>
              <a:off x="5520" y="8017"/>
              <a:ext cx="6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Q</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406" name="Text Box 14"/>
            <p:cNvSpPr txBox="1">
              <a:spLocks noChangeArrowheads="1"/>
            </p:cNvSpPr>
            <p:nvPr/>
          </p:nvSpPr>
          <p:spPr bwMode="auto">
            <a:xfrm>
              <a:off x="6270" y="8051"/>
              <a:ext cx="6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Q</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405" name="Text Box 13"/>
            <p:cNvSpPr txBox="1">
              <a:spLocks noChangeArrowheads="1"/>
            </p:cNvSpPr>
            <p:nvPr/>
          </p:nvSpPr>
          <p:spPr bwMode="auto">
            <a:xfrm>
              <a:off x="4731" y="7202"/>
              <a:ext cx="569" cy="3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n</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404" name="Text Box 12"/>
            <p:cNvSpPr txBox="1">
              <a:spLocks noChangeArrowheads="1"/>
            </p:cNvSpPr>
            <p:nvPr/>
          </p:nvSpPr>
          <p:spPr bwMode="auto">
            <a:xfrm>
              <a:off x="5445" y="7202"/>
              <a:ext cx="570" cy="3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n</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403" name="Text Box 11"/>
            <p:cNvSpPr txBox="1">
              <a:spLocks noChangeArrowheads="1"/>
            </p:cNvSpPr>
            <p:nvPr/>
          </p:nvSpPr>
          <p:spPr bwMode="auto">
            <a:xfrm>
              <a:off x="6158" y="7202"/>
              <a:ext cx="569" cy="3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n</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402" name="Line 10"/>
            <p:cNvSpPr>
              <a:spLocks noChangeShapeType="1"/>
            </p:cNvSpPr>
            <p:nvPr/>
          </p:nvSpPr>
          <p:spPr bwMode="auto">
            <a:xfrm>
              <a:off x="4448" y="6678"/>
              <a:ext cx="1" cy="1388"/>
            </a:xfrm>
            <a:prstGeom prst="line">
              <a:avLst/>
            </a:prstGeom>
            <a:noFill/>
            <a:ln w="9525">
              <a:solidFill>
                <a:srgbClr val="000000"/>
              </a:solidFill>
              <a:round/>
              <a:headEnd type="triangle" w="sm" len="med"/>
              <a:tailEnd type="none" w="sm" len="med"/>
            </a:ln>
          </p:spPr>
          <p:txBody>
            <a:bodyPr vert="horz" wrap="square" lIns="91440" tIns="45720" rIns="91440" bIns="45720" numCol="1" anchor="t" anchorCtr="0" compatLnSpc="1">
              <a:prstTxWarp prst="textNoShape">
                <a:avLst/>
              </a:prstTxWarp>
            </a:bodyPr>
            <a:lstStyle/>
            <a:p>
              <a:endParaRPr lang="en-US"/>
            </a:p>
          </p:txBody>
        </p:sp>
        <p:sp>
          <p:nvSpPr>
            <p:cNvPr id="59401" name="Line 9"/>
            <p:cNvSpPr>
              <a:spLocks noChangeShapeType="1"/>
            </p:cNvSpPr>
            <p:nvPr/>
          </p:nvSpPr>
          <p:spPr bwMode="auto">
            <a:xfrm>
              <a:off x="4448" y="8066"/>
              <a:ext cx="2422" cy="0"/>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59400" name="Line 8"/>
            <p:cNvSpPr>
              <a:spLocks noChangeShapeType="1"/>
            </p:cNvSpPr>
            <p:nvPr/>
          </p:nvSpPr>
          <p:spPr bwMode="auto">
            <a:xfrm>
              <a:off x="5018" y="6832"/>
              <a:ext cx="0" cy="123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399" name="Line 7"/>
            <p:cNvSpPr>
              <a:spLocks noChangeShapeType="1"/>
            </p:cNvSpPr>
            <p:nvPr/>
          </p:nvSpPr>
          <p:spPr bwMode="auto">
            <a:xfrm>
              <a:off x="5730" y="6832"/>
              <a:ext cx="0" cy="123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398" name="Line 6"/>
            <p:cNvSpPr>
              <a:spLocks noChangeShapeType="1"/>
            </p:cNvSpPr>
            <p:nvPr/>
          </p:nvSpPr>
          <p:spPr bwMode="auto">
            <a:xfrm>
              <a:off x="6443" y="6832"/>
              <a:ext cx="0" cy="123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397" name="Text Box 5"/>
            <p:cNvSpPr txBox="1">
              <a:spLocks noChangeArrowheads="1"/>
            </p:cNvSpPr>
            <p:nvPr/>
          </p:nvSpPr>
          <p:spPr bwMode="auto">
            <a:xfrm>
              <a:off x="4020" y="7079"/>
              <a:ext cx="570" cy="3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396" name="Text Box 4"/>
            <p:cNvSpPr txBox="1">
              <a:spLocks noChangeArrowheads="1"/>
            </p:cNvSpPr>
            <p:nvPr/>
          </p:nvSpPr>
          <p:spPr bwMode="auto">
            <a:xfrm>
              <a:off x="2820" y="8529"/>
              <a:ext cx="7789" cy="52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 Theoretical Characteristic Curve of a Reciprocating Pump for different speeds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4" name="Slide Number Placeholder 23"/>
          <p:cNvSpPr>
            <a:spLocks noGrp="1"/>
          </p:cNvSpPr>
          <p:nvPr>
            <p:ph type="sldNum" sz="quarter" idx="12"/>
          </p:nvPr>
        </p:nvSpPr>
        <p:spPr/>
        <p:txBody>
          <a:bodyPr/>
          <a:lstStyle/>
          <a:p>
            <a:fld id="{8AF2B99A-C8F6-4C0F-994A-EE849E7D1B51}"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3200" b="1" dirty="0" smtClean="0">
                <a:solidFill>
                  <a:srgbClr val="0070C0"/>
                </a:solidFill>
              </a:rPr>
              <a:t>5.1 Theory Of Reciprocating Pumps</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Reciprocating </a:t>
            </a:r>
            <a:r>
              <a:rPr lang="en-US" sz="2400" dirty="0">
                <a:latin typeface="Times New Roman" pitchFamily="18" charset="0"/>
                <a:cs typeface="Times New Roman" pitchFamily="18" charset="0"/>
              </a:rPr>
              <a:t>pumps </a:t>
            </a:r>
            <a:r>
              <a:rPr lang="en-US" sz="2400" dirty="0" smtClean="0">
                <a:latin typeface="Times New Roman" pitchFamily="18" charset="0"/>
                <a:cs typeface="Times New Roman" pitchFamily="18" charset="0"/>
              </a:rPr>
              <a:t>include:-</a:t>
            </a:r>
          </a:p>
          <a:p>
            <a:pPr algn="just">
              <a:buFont typeface="Wingdings" pitchFamily="2" charset="2"/>
              <a:buChar char="ü"/>
            </a:pPr>
            <a:r>
              <a:rPr lang="en-US" sz="2400" dirty="0" smtClean="0">
                <a:latin typeface="Times New Roman" pitchFamily="18" charset="0"/>
                <a:cs typeface="Times New Roman" pitchFamily="18" charset="0"/>
              </a:rPr>
              <a:t> </a:t>
            </a:r>
            <a:r>
              <a:rPr lang="en-US" sz="2400" dirty="0" smtClean="0">
                <a:solidFill>
                  <a:srgbClr val="00B050"/>
                </a:solidFill>
                <a:latin typeface="Times New Roman" pitchFamily="18" charset="0"/>
                <a:cs typeface="Times New Roman" pitchFamily="18" charset="0"/>
              </a:rPr>
              <a:t>Piston pumps</a:t>
            </a:r>
            <a:r>
              <a:rPr lang="en-US" sz="2400" dirty="0" smtClean="0">
                <a:latin typeface="Times New Roman" pitchFamily="18" charset="0"/>
                <a:cs typeface="Times New Roman" pitchFamily="18" charset="0"/>
              </a:rPr>
              <a:t> </a:t>
            </a:r>
          </a:p>
          <a:p>
            <a:pPr algn="just">
              <a:buFont typeface="Wingdings" pitchFamily="2" charset="2"/>
              <a:buChar char="ü"/>
            </a:pPr>
            <a:r>
              <a:rPr lang="en-US" sz="2400" dirty="0">
                <a:solidFill>
                  <a:srgbClr val="00B050"/>
                </a:solidFill>
                <a:latin typeface="Times New Roman" pitchFamily="18" charset="0"/>
                <a:cs typeface="Times New Roman" pitchFamily="18" charset="0"/>
              </a:rPr>
              <a:t>P</a:t>
            </a:r>
            <a:r>
              <a:rPr lang="en-US" sz="2400" dirty="0" smtClean="0">
                <a:solidFill>
                  <a:srgbClr val="00B050"/>
                </a:solidFill>
                <a:latin typeface="Times New Roman" pitchFamily="18" charset="0"/>
                <a:cs typeface="Times New Roman" pitchFamily="18" charset="0"/>
              </a:rPr>
              <a:t>lunger </a:t>
            </a:r>
            <a:r>
              <a:rPr lang="en-US" sz="2400" dirty="0">
                <a:solidFill>
                  <a:srgbClr val="00B050"/>
                </a:solidFill>
                <a:latin typeface="Times New Roman" pitchFamily="18" charset="0"/>
                <a:cs typeface="Times New Roman" pitchFamily="18" charset="0"/>
              </a:rPr>
              <a:t>pumps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a:solidFill>
                  <a:srgbClr val="00B050"/>
                </a:solidFill>
                <a:latin typeface="Times New Roman" pitchFamily="18" charset="0"/>
                <a:cs typeface="Times New Roman" pitchFamily="18" charset="0"/>
              </a:rPr>
              <a:t>D</a:t>
            </a:r>
            <a:r>
              <a:rPr lang="en-US" sz="2400" dirty="0" smtClean="0">
                <a:solidFill>
                  <a:srgbClr val="00B050"/>
                </a:solidFill>
                <a:latin typeface="Times New Roman" pitchFamily="18" charset="0"/>
                <a:cs typeface="Times New Roman" pitchFamily="18" charset="0"/>
              </a:rPr>
              <a:t>iaphragm pumps</a:t>
            </a:r>
            <a:endParaRPr lang="en-US" sz="2400" dirty="0" smtClean="0">
              <a:latin typeface="Times New Roman" pitchFamily="18" charset="0"/>
              <a:cs typeface="Times New Roman" pitchFamily="18" charset="0"/>
            </a:endParaRPr>
          </a:p>
          <a:p>
            <a:pPr algn="just">
              <a:buFont typeface="Wingdings" pitchFamily="2" charset="2"/>
              <a:buChar char="ü"/>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operating principle of these pumps is the same. Therefore the theory is discussed based on just one of them, i.e., a </a:t>
            </a:r>
            <a:r>
              <a:rPr lang="en-US" sz="2400" dirty="0">
                <a:solidFill>
                  <a:srgbClr val="00B050"/>
                </a:solidFill>
                <a:latin typeface="Times New Roman" pitchFamily="18" charset="0"/>
                <a:cs typeface="Times New Roman" pitchFamily="18" charset="0"/>
              </a:rPr>
              <a:t>piston pump</a:t>
            </a:r>
            <a:r>
              <a:rPr lang="en-US" sz="2400" dirty="0">
                <a:latin typeface="Times New Roman" pitchFamily="18" charset="0"/>
                <a:cs typeface="Times New Roman" pitchFamily="18" charset="0"/>
              </a:rPr>
              <a:t>. </a:t>
            </a:r>
          </a:p>
          <a:p>
            <a:pPr>
              <a:buNone/>
            </a:pPr>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sz="2800" b="1" dirty="0" smtClean="0">
                <a:solidFill>
                  <a:srgbClr val="C00000"/>
                </a:solidFill>
              </a:rPr>
              <a:t> Constant </a:t>
            </a:r>
            <a:r>
              <a:rPr lang="en-US" sz="2800" b="1" dirty="0">
                <a:solidFill>
                  <a:srgbClr val="C00000"/>
                </a:solidFill>
              </a:rPr>
              <a:t>Diameter (D) and speed (n) and various strokes (S</a:t>
            </a:r>
            <a:r>
              <a:rPr lang="en-US" sz="2800" b="1" dirty="0" smtClean="0">
                <a:solidFill>
                  <a:srgbClr val="C00000"/>
                </a:solidFill>
              </a:rPr>
              <a:t>)</a:t>
            </a:r>
          </a:p>
          <a:p>
            <a:pPr lvl="0">
              <a:buNone/>
            </a:pPr>
            <a:endParaRPr lang="en-US" sz="2800" dirty="0">
              <a:solidFill>
                <a:srgbClr val="C00000"/>
              </a:solidFill>
            </a:endParaRPr>
          </a:p>
          <a:p>
            <a:pPr>
              <a:buFont typeface="Wingdings" pitchFamily="2" charset="2"/>
              <a:buChar char="ü"/>
            </a:pPr>
            <a:r>
              <a:rPr lang="en-US" sz="2400" dirty="0">
                <a:latin typeface="Times New Roman" pitchFamily="18" charset="0"/>
                <a:cs typeface="Times New Roman" pitchFamily="18" charset="0"/>
              </a:rPr>
              <a:t>The theoretical performance characteristics for different stroke lengths are derived in similar fashion and the curves are similar to those in </a:t>
            </a:r>
            <a:r>
              <a:rPr lang="en-US" sz="2400" dirty="0" smtClean="0">
                <a:latin typeface="Times New Roman" pitchFamily="18" charset="0"/>
                <a:cs typeface="Times New Roman" pitchFamily="18" charset="0"/>
              </a:rPr>
              <a:t>previous figure.</a:t>
            </a:r>
            <a:endParaRPr lang="en-US" sz="2400" dirty="0">
              <a:latin typeface="Times New Roman" pitchFamily="18" charset="0"/>
              <a:cs typeface="Times New Roman" pitchFamily="18" charset="0"/>
            </a:endParaRPr>
          </a:p>
          <a:p>
            <a:endParaRPr lang="en-US" dirty="0"/>
          </a:p>
        </p:txBody>
      </p:sp>
      <p:sp>
        <p:nvSpPr>
          <p:cNvPr id="5" name="Slide Number Placeholder 4"/>
          <p:cNvSpPr>
            <a:spLocks noGrp="1"/>
          </p:cNvSpPr>
          <p:nvPr>
            <p:ph type="sldNum" sz="quarter" idx="12"/>
          </p:nvPr>
        </p:nvSpPr>
        <p:spPr/>
        <p:txBody>
          <a:bodyPr/>
          <a:lstStyle/>
          <a:p>
            <a:fld id="{8AF2B99A-C8F6-4C0F-994A-EE849E7D1B51}"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Actual Performance Characteristics</a:t>
            </a:r>
            <a:r>
              <a:rPr lang="en-US" dirty="0"/>
              <a:t/>
            </a:r>
            <a:br>
              <a:rPr lang="en-US" dirty="0"/>
            </a:br>
            <a:endParaRPr lang="en-US" dirty="0"/>
          </a:p>
        </p:txBody>
      </p:sp>
      <p:sp>
        <p:nvSpPr>
          <p:cNvPr id="3" name="Content Placeholder 2"/>
          <p:cNvSpPr>
            <a:spLocks noGrp="1"/>
          </p:cNvSpPr>
          <p:nvPr>
            <p:ph idx="1"/>
          </p:nvPr>
        </p:nvSpPr>
        <p:spPr>
          <a:xfrm>
            <a:off x="457200" y="990600"/>
            <a:ext cx="8229600" cy="4525963"/>
          </a:xfrm>
        </p:spPr>
        <p:txBody>
          <a:bodyPr/>
          <a:lstStyle/>
          <a:p>
            <a:pPr algn="just">
              <a:buFont typeface="Wingdings" pitchFamily="2" charset="2"/>
              <a:buChar char="ü"/>
            </a:pPr>
            <a:r>
              <a:rPr lang="en-US" sz="2400" dirty="0">
                <a:latin typeface="Times New Roman" pitchFamily="18" charset="0"/>
                <a:cs typeface="Times New Roman" pitchFamily="18" charset="0"/>
              </a:rPr>
              <a:t>The difference between the actual and theoretical performance characteristic curves is caused by the dependence of the slip on head.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slip of a reciprocating pump increases with the head against which it operates. </a:t>
            </a:r>
          </a:p>
          <a:p>
            <a:endParaRPr lang="en-US" dirty="0"/>
          </a:p>
        </p:txBody>
      </p:sp>
      <p:sp>
        <p:nvSpPr>
          <p:cNvPr id="5428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54273" name="Group 1"/>
          <p:cNvGrpSpPr>
            <a:grpSpLocks noChangeAspect="1"/>
          </p:cNvGrpSpPr>
          <p:nvPr/>
        </p:nvGrpSpPr>
        <p:grpSpPr bwMode="auto">
          <a:xfrm>
            <a:off x="381402" y="3505200"/>
            <a:ext cx="8534696" cy="2971800"/>
            <a:chOff x="1306" y="6368"/>
            <a:chExt cx="9716" cy="2470"/>
          </a:xfrm>
        </p:grpSpPr>
        <p:sp>
          <p:nvSpPr>
            <p:cNvPr id="54285" name="AutoShape 13"/>
            <p:cNvSpPr>
              <a:spLocks noChangeAspect="1" noChangeArrowheads="1" noTextEdit="1"/>
            </p:cNvSpPr>
            <p:nvPr/>
          </p:nvSpPr>
          <p:spPr bwMode="auto">
            <a:xfrm>
              <a:off x="2520" y="6368"/>
              <a:ext cx="7200" cy="247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4284" name="Text Box 12"/>
            <p:cNvSpPr txBox="1">
              <a:spLocks noChangeArrowheads="1"/>
            </p:cNvSpPr>
            <p:nvPr/>
          </p:nvSpPr>
          <p:spPr bwMode="auto">
            <a:xfrm>
              <a:off x="5220" y="8066"/>
              <a:ext cx="6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Q</a:t>
              </a:r>
              <a:r>
                <a:rPr kumimoji="0" lang="en-US" sz="10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283" name="Text Box 11"/>
            <p:cNvSpPr txBox="1">
              <a:spLocks noChangeArrowheads="1"/>
            </p:cNvSpPr>
            <p:nvPr/>
          </p:nvSpPr>
          <p:spPr bwMode="auto">
            <a:xfrm>
              <a:off x="6120" y="6832"/>
              <a:ext cx="1050" cy="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Theoretical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282" name="Line 10"/>
            <p:cNvSpPr>
              <a:spLocks noChangeShapeType="1"/>
            </p:cNvSpPr>
            <p:nvPr/>
          </p:nvSpPr>
          <p:spPr bwMode="auto">
            <a:xfrm>
              <a:off x="4470" y="6369"/>
              <a:ext cx="0" cy="1697"/>
            </a:xfrm>
            <a:prstGeom prst="line">
              <a:avLst/>
            </a:prstGeom>
            <a:noFill/>
            <a:ln w="9525">
              <a:solidFill>
                <a:srgbClr val="000000"/>
              </a:solidFill>
              <a:round/>
              <a:headEnd type="triangle" w="sm" len="med"/>
              <a:tailEnd type="none" w="sm" len="med"/>
            </a:ln>
          </p:spPr>
          <p:txBody>
            <a:bodyPr vert="horz" wrap="square" lIns="91440" tIns="45720" rIns="91440" bIns="45720" numCol="1" anchor="t" anchorCtr="0" compatLnSpc="1">
              <a:prstTxWarp prst="textNoShape">
                <a:avLst/>
              </a:prstTxWarp>
            </a:bodyPr>
            <a:lstStyle/>
            <a:p>
              <a:endParaRPr lang="en-US"/>
            </a:p>
          </p:txBody>
        </p:sp>
        <p:sp>
          <p:nvSpPr>
            <p:cNvPr id="54281" name="Line 9"/>
            <p:cNvSpPr>
              <a:spLocks noChangeShapeType="1"/>
            </p:cNvSpPr>
            <p:nvPr/>
          </p:nvSpPr>
          <p:spPr bwMode="auto">
            <a:xfrm>
              <a:off x="4470" y="8066"/>
              <a:ext cx="2550" cy="0"/>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54280" name="Line 8"/>
            <p:cNvSpPr>
              <a:spLocks noChangeShapeType="1"/>
            </p:cNvSpPr>
            <p:nvPr/>
          </p:nvSpPr>
          <p:spPr bwMode="auto">
            <a:xfrm>
              <a:off x="5670" y="6523"/>
              <a:ext cx="1" cy="1543"/>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54279" name="Text Box 7"/>
            <p:cNvSpPr txBox="1">
              <a:spLocks noChangeArrowheads="1"/>
            </p:cNvSpPr>
            <p:nvPr/>
          </p:nvSpPr>
          <p:spPr bwMode="auto">
            <a:xfrm>
              <a:off x="4020" y="6832"/>
              <a:ext cx="6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278" name="Text Box 6"/>
            <p:cNvSpPr txBox="1">
              <a:spLocks noChangeArrowheads="1"/>
            </p:cNvSpPr>
            <p:nvPr/>
          </p:nvSpPr>
          <p:spPr bwMode="auto">
            <a:xfrm>
              <a:off x="1306" y="8375"/>
              <a:ext cx="9716" cy="4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Theoretical  and Actual Characteristic Curve of a Reciprocating Pump</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4277" name="Freeform 5"/>
            <p:cNvSpPr>
              <a:spLocks/>
            </p:cNvSpPr>
            <p:nvPr/>
          </p:nvSpPr>
          <p:spPr bwMode="auto">
            <a:xfrm>
              <a:off x="5478" y="6494"/>
              <a:ext cx="184" cy="1543"/>
            </a:xfrm>
            <a:custGeom>
              <a:avLst/>
              <a:gdLst/>
              <a:ahLst/>
              <a:cxnLst>
                <a:cxn ang="0">
                  <a:pos x="220" y="1800"/>
                </a:cxn>
                <a:cxn ang="0">
                  <a:pos x="200" y="913"/>
                </a:cxn>
                <a:cxn ang="0">
                  <a:pos x="130" y="270"/>
                </a:cxn>
                <a:cxn ang="0">
                  <a:pos x="0" y="0"/>
                </a:cxn>
              </a:cxnLst>
              <a:rect l="0" t="0" r="r" b="b"/>
              <a:pathLst>
                <a:path w="220" h="1800">
                  <a:moveTo>
                    <a:pt x="220" y="1800"/>
                  </a:moveTo>
                  <a:cubicBezTo>
                    <a:pt x="217" y="1651"/>
                    <a:pt x="215" y="1168"/>
                    <a:pt x="200" y="913"/>
                  </a:cubicBezTo>
                  <a:cubicBezTo>
                    <a:pt x="185" y="658"/>
                    <a:pt x="163" y="422"/>
                    <a:pt x="130" y="270"/>
                  </a:cubicBezTo>
                  <a:cubicBezTo>
                    <a:pt x="97" y="118"/>
                    <a:pt x="27" y="56"/>
                    <a:pt x="0"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276" name="Text Box 4"/>
            <p:cNvSpPr txBox="1">
              <a:spLocks noChangeArrowheads="1"/>
            </p:cNvSpPr>
            <p:nvPr/>
          </p:nvSpPr>
          <p:spPr bwMode="auto">
            <a:xfrm>
              <a:off x="4620" y="6751"/>
              <a:ext cx="1050" cy="4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Actual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275" name="Freeform 3"/>
            <p:cNvSpPr>
              <a:spLocks/>
            </p:cNvSpPr>
            <p:nvPr/>
          </p:nvSpPr>
          <p:spPr bwMode="auto">
            <a:xfrm>
              <a:off x="5070" y="6665"/>
              <a:ext cx="492" cy="168"/>
            </a:xfrm>
            <a:custGeom>
              <a:avLst/>
              <a:gdLst/>
              <a:ahLst/>
              <a:cxnLst>
                <a:cxn ang="0">
                  <a:pos x="0" y="196"/>
                </a:cxn>
                <a:cxn ang="0">
                  <a:pos x="590" y="0"/>
                </a:cxn>
              </a:cxnLst>
              <a:rect l="0" t="0" r="r" b="b"/>
              <a:pathLst>
                <a:path w="590" h="196">
                  <a:moveTo>
                    <a:pt x="0" y="196"/>
                  </a:moveTo>
                  <a:lnTo>
                    <a:pt x="590" y="0"/>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54274" name="Line 2"/>
            <p:cNvSpPr>
              <a:spLocks noChangeShapeType="1"/>
            </p:cNvSpPr>
            <p:nvPr/>
          </p:nvSpPr>
          <p:spPr bwMode="auto">
            <a:xfrm flipH="1" flipV="1">
              <a:off x="5670" y="6718"/>
              <a:ext cx="450" cy="268"/>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grpSp>
      <p:sp>
        <p:nvSpPr>
          <p:cNvPr id="18" name="Slide Number Placeholder 17"/>
          <p:cNvSpPr>
            <a:spLocks noGrp="1"/>
          </p:cNvSpPr>
          <p:nvPr>
            <p:ph type="sldNum" sz="quarter" idx="12"/>
          </p:nvPr>
        </p:nvSpPr>
        <p:spPr/>
        <p:txBody>
          <a:bodyPr/>
          <a:lstStyle/>
          <a:p>
            <a:fld id="{8AF2B99A-C8F6-4C0F-994A-EE849E7D1B51}"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a:solidFill>
                  <a:srgbClr val="0070C0"/>
                </a:solidFill>
              </a:rPr>
              <a:t>5.2	</a:t>
            </a:r>
            <a:r>
              <a:rPr lang="en-US" sz="3600" b="1" dirty="0" smtClean="0">
                <a:solidFill>
                  <a:srgbClr val="0070C0"/>
                </a:solidFill>
              </a:rPr>
              <a:t>Theory Of Rotary Pumps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400" dirty="0">
                <a:latin typeface="Times New Roman" pitchFamily="18" charset="0"/>
                <a:cs typeface="Times New Roman" pitchFamily="18" charset="0"/>
              </a:rPr>
              <a:t>Rotary pumps are positive displacement pumps in which energy is transferred to the flow medium by </a:t>
            </a:r>
            <a:r>
              <a:rPr lang="en-US" sz="2400" dirty="0">
                <a:solidFill>
                  <a:srgbClr val="00B050"/>
                </a:solidFill>
                <a:latin typeface="Times New Roman" pitchFamily="18" charset="0"/>
                <a:cs typeface="Times New Roman" pitchFamily="18" charset="0"/>
              </a:rPr>
              <a:t>direct application of force on the boundary of the fluid</a:t>
            </a:r>
            <a:r>
              <a:rPr lang="en-US" sz="2400" dirty="0">
                <a:latin typeface="Times New Roman" pitchFamily="18" charset="0"/>
                <a:cs typeface="Times New Roman" pitchFamily="18" charset="0"/>
              </a:rPr>
              <a:t>, which is defined by the rotating and stationary elements of the pump.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Like </a:t>
            </a:r>
            <a:r>
              <a:rPr lang="en-US" sz="2400" dirty="0">
                <a:latin typeface="Times New Roman" pitchFamily="18" charset="0"/>
                <a:cs typeface="Times New Roman" pitchFamily="18" charset="0"/>
              </a:rPr>
              <a:t>reciprocating pumps the </a:t>
            </a:r>
            <a:r>
              <a:rPr lang="en-US" sz="2400" dirty="0">
                <a:solidFill>
                  <a:srgbClr val="FF0000"/>
                </a:solidFill>
                <a:latin typeface="Times New Roman" pitchFamily="18" charset="0"/>
                <a:cs typeface="Times New Roman" pitchFamily="18" charset="0"/>
              </a:rPr>
              <a:t>amount of fluid </a:t>
            </a:r>
            <a:r>
              <a:rPr lang="en-US" sz="2400" dirty="0">
                <a:latin typeface="Times New Roman" pitchFamily="18" charset="0"/>
                <a:cs typeface="Times New Roman" pitchFamily="18" charset="0"/>
              </a:rPr>
              <a:t>displaced by each revolution is </a:t>
            </a:r>
            <a:r>
              <a:rPr lang="en-US" sz="2400" b="1" dirty="0">
                <a:latin typeface="Times New Roman" pitchFamily="18" charset="0"/>
                <a:cs typeface="Times New Roman" pitchFamily="18" charset="0"/>
              </a:rPr>
              <a:t>independent of speed</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inlet and outlet ports of rotary fluid machines are separated by the action and position of the pumping elements and the close running clearance of the fluid machine. Hence, unlike reciprocating machines rotary machines </a:t>
            </a:r>
            <a:r>
              <a:rPr lang="en-US" sz="2400" dirty="0">
                <a:solidFill>
                  <a:srgbClr val="00B050"/>
                </a:solidFill>
                <a:latin typeface="Times New Roman" pitchFamily="18" charset="0"/>
                <a:cs typeface="Times New Roman" pitchFamily="18" charset="0"/>
              </a:rPr>
              <a:t>do not need suction and discharge </a:t>
            </a:r>
            <a:r>
              <a:rPr lang="en-US" sz="2400" dirty="0">
                <a:latin typeface="Times New Roman" pitchFamily="18" charset="0"/>
                <a:cs typeface="Times New Roman" pitchFamily="18" charset="0"/>
              </a:rPr>
              <a:t>valves.</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52</a:t>
            </a:fld>
            <a:endParaRPr lang="en-US"/>
          </a:p>
        </p:txBody>
      </p:sp>
      <p:pic>
        <p:nvPicPr>
          <p:cNvPr id="110593" name="Picture 1" descr="E:\folder s\Fluid machines\fluid machine\fluid machines\fluid machines\gear pump.gif"/>
          <p:cNvPicPr>
            <a:picLocks noChangeAspect="1" noChangeArrowheads="1" noCrop="1"/>
          </p:cNvPicPr>
          <p:nvPr/>
        </p:nvPicPr>
        <p:blipFill>
          <a:blip r:embed="rId2" cstate="print"/>
          <a:srcRect/>
          <a:stretch>
            <a:fillRect/>
          </a:stretch>
        </p:blipFill>
        <p:spPr bwMode="auto">
          <a:xfrm>
            <a:off x="5943600" y="0"/>
            <a:ext cx="2571750" cy="1676400"/>
          </a:xfrm>
          <a:prstGeom prst="rect">
            <a:avLst/>
          </a:prstGeom>
          <a:noFill/>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5.2.1	Operating Principle of Rotary Pumps</a:t>
            </a:r>
            <a:r>
              <a:rPr lang="en-US" dirty="0"/>
              <a:t/>
            </a:r>
            <a:br>
              <a:rPr lang="en-US" dirty="0"/>
            </a:br>
            <a:endParaRPr lang="en-US" dirty="0"/>
          </a:p>
        </p:txBody>
      </p:sp>
      <p:sp>
        <p:nvSpPr>
          <p:cNvPr id="3" name="Content Placeholder 2"/>
          <p:cNvSpPr>
            <a:spLocks noGrp="1"/>
          </p:cNvSpPr>
          <p:nvPr>
            <p:ph idx="1"/>
          </p:nvPr>
        </p:nvSpPr>
        <p:spPr>
          <a:xfrm>
            <a:off x="457200" y="1143000"/>
            <a:ext cx="8229600" cy="4525963"/>
          </a:xfrm>
        </p:spPr>
        <p:txBody>
          <a:bodyPr>
            <a:normAutofit/>
          </a:bodyPr>
          <a:lstStyle/>
          <a:p>
            <a:pPr algn="just"/>
            <a:r>
              <a:rPr lang="en-US" sz="2400" dirty="0">
                <a:latin typeface="Times New Roman" pitchFamily="18" charset="0"/>
                <a:cs typeface="Times New Roman" pitchFamily="18" charset="0"/>
              </a:rPr>
              <a:t>There are </a:t>
            </a:r>
            <a:r>
              <a:rPr lang="en-US" sz="2400" dirty="0">
                <a:solidFill>
                  <a:srgbClr val="00B050"/>
                </a:solidFill>
                <a:latin typeface="Times New Roman" pitchFamily="18" charset="0"/>
                <a:cs typeface="Times New Roman" pitchFamily="18" charset="0"/>
              </a:rPr>
              <a:t>three</a:t>
            </a:r>
            <a:r>
              <a:rPr lang="en-US" sz="2400" dirty="0">
                <a:latin typeface="Times New Roman" pitchFamily="18" charset="0"/>
                <a:cs typeface="Times New Roman" pitchFamily="18" charset="0"/>
              </a:rPr>
              <a:t> distinct parts in the any rotary pump that is in operation.  </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parts are defined by the rotating and stationary parts of the pump and determine the amount of the displaced volume</a:t>
            </a:r>
            <a:r>
              <a:rPr lang="en-US" sz="2400" dirty="0" smtClean="0">
                <a:latin typeface="Times New Roman" pitchFamily="18" charset="0"/>
                <a:cs typeface="Times New Roman" pitchFamily="18" charset="0"/>
              </a:rPr>
              <a:t>.</a:t>
            </a:r>
          </a:p>
          <a:p>
            <a:pPr algn="just">
              <a:buFont typeface="Wingdings" pitchFamily="2" charset="2"/>
              <a:buChar char="ü"/>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first part </a:t>
            </a:r>
            <a:r>
              <a:rPr lang="en-US" sz="2400" dirty="0">
                <a:latin typeface="Times New Roman" pitchFamily="18" charset="0"/>
                <a:cs typeface="Times New Roman" pitchFamily="18" charset="0"/>
              </a:rPr>
              <a:t>is defined by the part that is open to the inlet and is sealed from the outlet.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second </a:t>
            </a:r>
            <a:r>
              <a:rPr lang="en-US" sz="2400" dirty="0">
                <a:latin typeface="Times New Roman" pitchFamily="18" charset="0"/>
                <a:cs typeface="Times New Roman" pitchFamily="18" charset="0"/>
              </a:rPr>
              <a:t>is the part that is sealed from both the inlet and outlet.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third</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the part that is sealed from the inlet but open to the outlet. </a:t>
            </a:r>
          </a:p>
          <a:p>
            <a:endParaRPr lang="en-US" dirty="0"/>
          </a:p>
        </p:txBody>
      </p:sp>
      <p:sp>
        <p:nvSpPr>
          <p:cNvPr id="3073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5" name="Slide Number Placeholder 14"/>
          <p:cNvSpPr>
            <a:spLocks noGrp="1"/>
          </p:cNvSpPr>
          <p:nvPr>
            <p:ph type="sldNum" sz="quarter" idx="12"/>
          </p:nvPr>
        </p:nvSpPr>
        <p:spPr/>
        <p:txBody>
          <a:bodyPr/>
          <a:lstStyle/>
          <a:p>
            <a:fld id="{8AF2B99A-C8F6-4C0F-994A-EE849E7D1B51}"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276600"/>
            <a:ext cx="8229600" cy="3154363"/>
          </a:xfrm>
        </p:spPr>
        <p:txBody>
          <a:bodyPr>
            <a:normAutofit lnSpcReduction="10000"/>
          </a:bodyPr>
          <a:lstStyle/>
          <a:p>
            <a:pPr algn="just"/>
            <a:r>
              <a:rPr lang="en-US" sz="2400" dirty="0">
                <a:latin typeface="Times New Roman" pitchFamily="18" charset="0"/>
                <a:cs typeface="Times New Roman" pitchFamily="18" charset="0"/>
              </a:rPr>
              <a:t>The three parts are designated as </a:t>
            </a:r>
            <a:r>
              <a:rPr lang="en-US" sz="2400" dirty="0">
                <a:solidFill>
                  <a:srgbClr val="00B050"/>
                </a:solidFill>
                <a:latin typeface="Times New Roman" pitchFamily="18" charset="0"/>
                <a:cs typeface="Times New Roman" pitchFamily="18" charset="0"/>
              </a:rPr>
              <a:t>OTI </a:t>
            </a:r>
            <a:r>
              <a:rPr lang="en-US" sz="2400" i="1" dirty="0">
                <a:solidFill>
                  <a:srgbClr val="00B050"/>
                </a:solidFill>
                <a:latin typeface="Times New Roman" pitchFamily="18" charset="0"/>
                <a:cs typeface="Times New Roman" pitchFamily="18" charset="0"/>
              </a:rPr>
              <a:t>(Open to inlet</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a:solidFill>
                  <a:srgbClr val="00B050"/>
                </a:solidFill>
                <a:latin typeface="Times New Roman" pitchFamily="18" charset="0"/>
                <a:cs typeface="Times New Roman" pitchFamily="18" charset="0"/>
              </a:rPr>
              <a:t>CTIO </a:t>
            </a:r>
            <a:r>
              <a:rPr lang="en-US" sz="2400" i="1" dirty="0">
                <a:solidFill>
                  <a:srgbClr val="00B050"/>
                </a:solidFill>
                <a:latin typeface="Times New Roman" pitchFamily="18" charset="0"/>
                <a:cs typeface="Times New Roman" pitchFamily="18" charset="0"/>
              </a:rPr>
              <a:t>(Closed to inlet and outlet) </a:t>
            </a:r>
            <a:r>
              <a:rPr lang="en-US" sz="2400" dirty="0">
                <a:latin typeface="Times New Roman" pitchFamily="18" charset="0"/>
                <a:cs typeface="Times New Roman" pitchFamily="18" charset="0"/>
              </a:rPr>
              <a:t>and </a:t>
            </a:r>
            <a:r>
              <a:rPr lang="en-US" sz="2400" dirty="0">
                <a:solidFill>
                  <a:srgbClr val="00B050"/>
                </a:solidFill>
                <a:latin typeface="Times New Roman" pitchFamily="18" charset="0"/>
                <a:cs typeface="Times New Roman" pitchFamily="18" charset="0"/>
              </a:rPr>
              <a:t>OTO (Open to outlet</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a good pumping action the open-to-inlet (OTI)volume should grow smoothly and continuously with pump rotation while the open-to-outlet volume (OTO)should reduce smoothly and continuously. The </a:t>
            </a:r>
            <a:r>
              <a:rPr lang="en-US" sz="2400" dirty="0" smtClean="0">
                <a:latin typeface="Times New Roman" pitchFamily="18" charset="0"/>
                <a:cs typeface="Times New Roman" pitchFamily="18" charset="0"/>
              </a:rPr>
              <a:t>closed–to-inlet and-outlet </a:t>
            </a:r>
            <a:r>
              <a:rPr lang="en-US" sz="2400" dirty="0">
                <a:latin typeface="Times New Roman" pitchFamily="18" charset="0"/>
                <a:cs typeface="Times New Roman" pitchFamily="18" charset="0"/>
              </a:rPr>
              <a:t>volume should remain constant with pump rotation</a:t>
            </a:r>
            <a:r>
              <a:rPr lang="en-US" sz="2400"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54</a:t>
            </a:fld>
            <a:endParaRPr lang="en-US"/>
          </a:p>
        </p:txBody>
      </p:sp>
      <p:grpSp>
        <p:nvGrpSpPr>
          <p:cNvPr id="5" name="Group 1"/>
          <p:cNvGrpSpPr>
            <a:grpSpLocks noChangeAspect="1"/>
          </p:cNvGrpSpPr>
          <p:nvPr/>
        </p:nvGrpSpPr>
        <p:grpSpPr bwMode="auto">
          <a:xfrm>
            <a:off x="1524000" y="228600"/>
            <a:ext cx="6248400" cy="3124200"/>
            <a:chOff x="2520" y="9819"/>
            <a:chExt cx="7200" cy="2622"/>
          </a:xfrm>
        </p:grpSpPr>
        <p:sp>
          <p:nvSpPr>
            <p:cNvPr id="6" name="AutoShape 10"/>
            <p:cNvSpPr>
              <a:spLocks noChangeAspect="1" noChangeArrowheads="1" noTextEdit="1"/>
            </p:cNvSpPr>
            <p:nvPr/>
          </p:nvSpPr>
          <p:spPr bwMode="auto">
            <a:xfrm>
              <a:off x="2520" y="9819"/>
              <a:ext cx="7200" cy="2622"/>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Text Box 9"/>
            <p:cNvSpPr txBox="1">
              <a:spLocks noChangeArrowheads="1"/>
            </p:cNvSpPr>
            <p:nvPr/>
          </p:nvSpPr>
          <p:spPr bwMode="auto">
            <a:xfrm>
              <a:off x="2820" y="11885"/>
              <a:ext cx="6750" cy="40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5.13 Parts of Operating Rotary Pumps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Picture 8"/>
            <p:cNvPicPr>
              <a:picLocks noChangeAspect="1" noChangeArrowheads="1"/>
            </p:cNvPicPr>
            <p:nvPr/>
          </p:nvPicPr>
          <p:blipFill>
            <a:blip r:embed="rId2" cstate="print"/>
            <a:srcRect/>
            <a:stretch>
              <a:fillRect/>
            </a:stretch>
          </p:blipFill>
          <p:spPr bwMode="auto">
            <a:xfrm>
              <a:off x="4150" y="10127"/>
              <a:ext cx="3510" cy="1775"/>
            </a:xfrm>
            <a:prstGeom prst="rect">
              <a:avLst/>
            </a:prstGeom>
            <a:noFill/>
          </p:spPr>
        </p:pic>
        <p:sp>
          <p:nvSpPr>
            <p:cNvPr id="9" name="Freeform 7"/>
            <p:cNvSpPr>
              <a:spLocks/>
            </p:cNvSpPr>
            <p:nvPr/>
          </p:nvSpPr>
          <p:spPr bwMode="auto">
            <a:xfrm>
              <a:off x="4497" y="10865"/>
              <a:ext cx="953" cy="133"/>
            </a:xfrm>
            <a:custGeom>
              <a:avLst/>
              <a:gdLst/>
              <a:ahLst/>
              <a:cxnLst>
                <a:cxn ang="0">
                  <a:pos x="0" y="0"/>
                </a:cxn>
                <a:cxn ang="0">
                  <a:pos x="1320" y="195"/>
                </a:cxn>
              </a:cxnLst>
              <a:rect l="0" t="0" r="r" b="b"/>
              <a:pathLst>
                <a:path w="1320" h="195">
                  <a:moveTo>
                    <a:pt x="0" y="0"/>
                  </a:moveTo>
                  <a:lnTo>
                    <a:pt x="1320" y="195"/>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0" name="Text Box 6"/>
            <p:cNvSpPr txBox="1">
              <a:spLocks noChangeArrowheads="1"/>
            </p:cNvSpPr>
            <p:nvPr/>
          </p:nvSpPr>
          <p:spPr bwMode="auto">
            <a:xfrm>
              <a:off x="3870" y="10744"/>
              <a:ext cx="800" cy="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OTI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5"/>
            <p:cNvSpPr txBox="1">
              <a:spLocks noChangeArrowheads="1"/>
            </p:cNvSpPr>
            <p:nvPr/>
          </p:nvSpPr>
          <p:spPr bwMode="auto">
            <a:xfrm>
              <a:off x="7270" y="10616"/>
              <a:ext cx="800" cy="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OTO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Freeform 4"/>
            <p:cNvSpPr>
              <a:spLocks/>
            </p:cNvSpPr>
            <p:nvPr/>
          </p:nvSpPr>
          <p:spPr bwMode="auto">
            <a:xfrm>
              <a:off x="6177" y="10739"/>
              <a:ext cx="1093" cy="249"/>
            </a:xfrm>
            <a:custGeom>
              <a:avLst/>
              <a:gdLst/>
              <a:ahLst/>
              <a:cxnLst>
                <a:cxn ang="0">
                  <a:pos x="1515" y="0"/>
                </a:cxn>
                <a:cxn ang="0">
                  <a:pos x="0" y="367"/>
                </a:cxn>
              </a:cxnLst>
              <a:rect l="0" t="0" r="r" b="b"/>
              <a:pathLst>
                <a:path w="1515" h="367">
                  <a:moveTo>
                    <a:pt x="1515" y="0"/>
                  </a:moveTo>
                  <a:lnTo>
                    <a:pt x="0" y="367"/>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3" name="Freeform 3"/>
            <p:cNvSpPr>
              <a:spLocks/>
            </p:cNvSpPr>
            <p:nvPr/>
          </p:nvSpPr>
          <p:spPr bwMode="auto">
            <a:xfrm>
              <a:off x="6100" y="10284"/>
              <a:ext cx="705" cy="210"/>
            </a:xfrm>
            <a:custGeom>
              <a:avLst/>
              <a:gdLst/>
              <a:ahLst/>
              <a:cxnLst>
                <a:cxn ang="0">
                  <a:pos x="0" y="308"/>
                </a:cxn>
                <a:cxn ang="0">
                  <a:pos x="975" y="0"/>
                </a:cxn>
              </a:cxnLst>
              <a:rect l="0" t="0" r="r" b="b"/>
              <a:pathLst>
                <a:path w="975" h="308">
                  <a:moveTo>
                    <a:pt x="0" y="308"/>
                  </a:moveTo>
                  <a:lnTo>
                    <a:pt x="975" y="0"/>
                  </a:lnTo>
                </a:path>
              </a:pathLst>
            </a:custGeom>
            <a:noFill/>
            <a:ln w="9525">
              <a:solidFill>
                <a:srgbClr val="000000"/>
              </a:solidFill>
              <a:round/>
              <a:headEnd type="triangle" w="sm" len="med"/>
              <a:tailEnd/>
            </a:ln>
          </p:spPr>
          <p:txBody>
            <a:bodyPr vert="horz" wrap="square" lIns="91440" tIns="45720" rIns="91440" bIns="45720" numCol="1" anchor="t" anchorCtr="0" compatLnSpc="1">
              <a:prstTxWarp prst="textNoShape">
                <a:avLst/>
              </a:prstTxWarp>
            </a:bodyPr>
            <a:lstStyle/>
            <a:p>
              <a:endParaRPr lang="en-US"/>
            </a:p>
          </p:txBody>
        </p:sp>
        <p:sp>
          <p:nvSpPr>
            <p:cNvPr id="14" name="Text Box 2"/>
            <p:cNvSpPr txBox="1">
              <a:spLocks noChangeArrowheads="1"/>
            </p:cNvSpPr>
            <p:nvPr/>
          </p:nvSpPr>
          <p:spPr bwMode="auto">
            <a:xfrm>
              <a:off x="6750" y="10127"/>
              <a:ext cx="117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CTIO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2400" b="1" dirty="0">
                <a:solidFill>
                  <a:srgbClr val="0070C0"/>
                </a:solidFill>
              </a:rPr>
              <a:t>Displacement of Common Rotary Pumps</a:t>
            </a:r>
            <a:r>
              <a:rPr lang="en-US" sz="2400" dirty="0">
                <a:solidFill>
                  <a:srgbClr val="0070C0"/>
                </a:solidFill>
              </a:rPr>
              <a:t/>
            </a:r>
            <a:br>
              <a:rPr lang="en-US" sz="2400" dirty="0">
                <a:solidFill>
                  <a:srgbClr val="0070C0"/>
                </a:solidFill>
              </a:rPr>
            </a:br>
            <a:endParaRPr lang="en-US" sz="2400" dirty="0">
              <a:solidFill>
                <a:srgbClr val="0070C0"/>
              </a:solidFill>
            </a:endParaRPr>
          </a:p>
        </p:txBody>
      </p:sp>
      <p:sp>
        <p:nvSpPr>
          <p:cNvPr id="3" name="Content Placeholder 2"/>
          <p:cNvSpPr>
            <a:spLocks noGrp="1"/>
          </p:cNvSpPr>
          <p:nvPr>
            <p:ph idx="1"/>
          </p:nvPr>
        </p:nvSpPr>
        <p:spPr>
          <a:xfrm>
            <a:off x="457200" y="1600201"/>
            <a:ext cx="8229600" cy="2895600"/>
          </a:xfrm>
        </p:spPr>
        <p:txBody>
          <a:bodyPr>
            <a:normAutofit/>
          </a:bodyPr>
          <a:lstStyle/>
          <a:p>
            <a:pPr algn="just"/>
            <a:r>
              <a:rPr lang="en-US" sz="2400" b="1" dirty="0">
                <a:solidFill>
                  <a:srgbClr val="0070C0"/>
                </a:solidFill>
                <a:latin typeface="Times New Roman" pitchFamily="18" charset="0"/>
                <a:cs typeface="Times New Roman" pitchFamily="18" charset="0"/>
              </a:rPr>
              <a:t>The displacement D</a:t>
            </a:r>
            <a:r>
              <a:rPr lang="en-US" sz="2400" dirty="0">
                <a:solidFill>
                  <a:srgbClr val="0070C0"/>
                </a:solidFill>
                <a:latin typeface="Times New Roman" pitchFamily="18" charset="0"/>
                <a:cs typeface="Times New Roman" pitchFamily="18" charset="0"/>
              </a:rPr>
              <a:t> </a:t>
            </a:r>
            <a:r>
              <a:rPr lang="en-US" sz="2400" dirty="0">
                <a:latin typeface="Times New Roman" pitchFamily="18" charset="0"/>
                <a:cs typeface="Times New Roman" pitchFamily="18" charset="0"/>
              </a:rPr>
              <a:t>of a rotary pump is the total net volume transferred from the OTI to the OTO volume during one complete revolution of the driving rotor. </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any given pump, the displacement depends only upon the </a:t>
            </a:r>
            <a:r>
              <a:rPr lang="en-US" sz="2400" b="1" dirty="0">
                <a:latin typeface="Times New Roman" pitchFamily="18" charset="0"/>
                <a:cs typeface="Times New Roman" pitchFamily="18" charset="0"/>
              </a:rPr>
              <a:t>physical dimensions of the pump </a:t>
            </a:r>
            <a:r>
              <a:rPr lang="en-US" sz="2400" dirty="0">
                <a:latin typeface="Times New Roman" pitchFamily="18" charset="0"/>
                <a:cs typeface="Times New Roman" pitchFamily="18" charset="0"/>
              </a:rPr>
              <a:t>elements and the pump </a:t>
            </a:r>
            <a:r>
              <a:rPr lang="en-US" sz="2400" b="1" dirty="0">
                <a:latin typeface="Times New Roman" pitchFamily="18" charset="0"/>
                <a:cs typeface="Times New Roman" pitchFamily="18" charset="0"/>
              </a:rPr>
              <a:t>geometry </a:t>
            </a:r>
            <a:r>
              <a:rPr lang="en-US" sz="2400" dirty="0">
                <a:latin typeface="Times New Roman" pitchFamily="18" charset="0"/>
                <a:cs typeface="Times New Roman" pitchFamily="18" charset="0"/>
              </a:rPr>
              <a:t>and </a:t>
            </a:r>
            <a:r>
              <a:rPr lang="en-US" sz="2400" b="1" dirty="0">
                <a:latin typeface="Times New Roman" pitchFamily="18" charset="0"/>
                <a:cs typeface="Times New Roman" pitchFamily="18" charset="0"/>
              </a:rPr>
              <a:t>is independent of other </a:t>
            </a:r>
            <a:r>
              <a:rPr lang="en-US" sz="2400" b="1" dirty="0">
                <a:solidFill>
                  <a:srgbClr val="FF0000"/>
                </a:solidFill>
                <a:latin typeface="Times New Roman" pitchFamily="18" charset="0"/>
                <a:cs typeface="Times New Roman" pitchFamily="18" charset="0"/>
              </a:rPr>
              <a:t>operating </a:t>
            </a:r>
            <a:r>
              <a:rPr lang="en-US" sz="2400" b="1" dirty="0" smtClean="0">
                <a:solidFill>
                  <a:srgbClr val="FF0000"/>
                </a:solidFill>
                <a:latin typeface="Times New Roman" pitchFamily="18" charset="0"/>
                <a:cs typeface="Times New Roman" pitchFamily="18" charset="0"/>
              </a:rPr>
              <a:t>conditions.</a:t>
            </a:r>
            <a:endParaRPr lang="en-US" sz="2400" b="1"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8AF2B99A-C8F6-4C0F-994A-EE849E7D1B51}"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066800" y="533401"/>
            <a:ext cx="7467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Displacement of External Gear Pumps</a:t>
            </a:r>
            <a:endParaRPr kumimoji="0" lang="en-US" sz="24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3794" name="Group 2"/>
          <p:cNvGrpSpPr>
            <a:grpSpLocks noChangeAspect="1"/>
          </p:cNvGrpSpPr>
          <p:nvPr/>
        </p:nvGrpSpPr>
        <p:grpSpPr bwMode="auto">
          <a:xfrm>
            <a:off x="1219200" y="1143000"/>
            <a:ext cx="7467600" cy="2209800"/>
            <a:chOff x="2520" y="10127"/>
            <a:chExt cx="7200" cy="2006"/>
          </a:xfrm>
        </p:grpSpPr>
        <p:sp>
          <p:nvSpPr>
            <p:cNvPr id="33797" name="AutoShape 5"/>
            <p:cNvSpPr>
              <a:spLocks noChangeAspect="1" noChangeArrowheads="1" noTextEdit="1"/>
            </p:cNvSpPr>
            <p:nvPr/>
          </p:nvSpPr>
          <p:spPr bwMode="auto">
            <a:xfrm>
              <a:off x="2520" y="10127"/>
              <a:ext cx="7200" cy="200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3796" name="Picture 4"/>
            <p:cNvPicPr>
              <a:picLocks noChangeAspect="1" noChangeArrowheads="1"/>
            </p:cNvPicPr>
            <p:nvPr/>
          </p:nvPicPr>
          <p:blipFill>
            <a:blip r:embed="rId3" cstate="print"/>
            <a:srcRect/>
            <a:stretch>
              <a:fillRect/>
            </a:stretch>
          </p:blipFill>
          <p:spPr bwMode="auto">
            <a:xfrm>
              <a:off x="4320" y="10175"/>
              <a:ext cx="2550" cy="1410"/>
            </a:xfrm>
            <a:prstGeom prst="rect">
              <a:avLst/>
            </a:prstGeom>
            <a:noFill/>
          </p:spPr>
        </p:pic>
        <p:sp>
          <p:nvSpPr>
            <p:cNvPr id="33795" name="Text Box 3"/>
            <p:cNvSpPr txBox="1">
              <a:spLocks noChangeArrowheads="1"/>
            </p:cNvSpPr>
            <p:nvPr/>
          </p:nvSpPr>
          <p:spPr bwMode="auto">
            <a:xfrm>
              <a:off x="3420" y="11670"/>
              <a:ext cx="5700" cy="309"/>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   External Gear Pump</a:t>
              </a:r>
              <a:endParaRPr kumimoji="0" lang="en-US" sz="200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3803" name="Rectangle 11"/>
          <p:cNvSpPr>
            <a:spLocks noChangeArrowheads="1"/>
          </p:cNvSpPr>
          <p:nvPr/>
        </p:nvSpPr>
        <p:spPr bwMode="auto">
          <a:xfrm>
            <a:off x="990600" y="3429000"/>
            <a:ext cx="7620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The displacement D of a gear pump is given by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80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804" name="Object 12"/>
          <p:cNvGraphicFramePr>
            <a:graphicFrameLocks noChangeAspect="1"/>
          </p:cNvGraphicFramePr>
          <p:nvPr/>
        </p:nvGraphicFramePr>
        <p:xfrm>
          <a:off x="3200400" y="3962400"/>
          <a:ext cx="1458686" cy="457200"/>
        </p:xfrm>
        <a:graphic>
          <a:graphicData uri="http://schemas.openxmlformats.org/presentationml/2006/ole">
            <p:oleObj spid="_x0000_s33804" name="Equation" r:id="rId4" imgW="634725" imgH="203112" progId="Equation.3">
              <p:embed/>
            </p:oleObj>
          </a:graphicData>
        </a:graphic>
      </p:graphicFrame>
      <p:sp>
        <p:nvSpPr>
          <p:cNvPr id="33806" name="Rectangle 14"/>
          <p:cNvSpPr>
            <a:spLocks noChangeArrowheads="1"/>
          </p:cNvSpPr>
          <p:nvPr/>
        </p:nvSpPr>
        <p:spPr bwMode="auto">
          <a:xfrm>
            <a:off x="914400" y="4572000"/>
            <a:ext cx="7543800" cy="1938992"/>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 Displacement,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A=cross-sectional area of tooth space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l=length of gear teeth,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z=number of teeth</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 name="Slide Number Placeholder 16"/>
          <p:cNvSpPr>
            <a:spLocks noGrp="1"/>
          </p:cNvSpPr>
          <p:nvPr>
            <p:ph type="sldNum" sz="quarter" idx="12"/>
          </p:nvPr>
        </p:nvSpPr>
        <p:spPr/>
        <p:txBody>
          <a:bodyPr/>
          <a:lstStyle/>
          <a:p>
            <a:fld id="{8AF2B99A-C8F6-4C0F-994A-EE849E7D1B51}" type="slidenum">
              <a:rPr lang="en-US" smtClean="0"/>
              <a:pPr/>
              <a:t>56</a:t>
            </a:fld>
            <a:endParaRPr lang="en-US"/>
          </a:p>
        </p:txBody>
      </p:sp>
      <p:sp>
        <p:nvSpPr>
          <p:cNvPr id="13" name="Rectangle 12"/>
          <p:cNvSpPr/>
          <p:nvPr/>
        </p:nvSpPr>
        <p:spPr>
          <a:xfrm>
            <a:off x="4800600" y="4038600"/>
            <a:ext cx="1535677" cy="369332"/>
          </a:xfrm>
          <a:prstGeom prst="rect">
            <a:avLst/>
          </a:prstGeom>
        </p:spPr>
        <p:txBody>
          <a:bodyPr wrap="none">
            <a:spAutoFit/>
          </a:bodyPr>
          <a:lstStyle/>
          <a:p>
            <a:r>
              <a:rPr lang="en-US" dirty="0" smtClean="0"/>
              <a:t>identical gears</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33400" y="457201"/>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Displacement of Vane Pumps</a:t>
            </a:r>
            <a:endParaRPr kumimoji="0" lang="en-US"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used for the determination of the displacement of vane pumps.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789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90" name="Object 2"/>
          <p:cNvGraphicFramePr>
            <a:graphicFrameLocks noChangeAspect="1"/>
          </p:cNvGraphicFramePr>
          <p:nvPr/>
        </p:nvGraphicFramePr>
        <p:xfrm>
          <a:off x="3124200" y="1524000"/>
          <a:ext cx="2743200" cy="1981200"/>
        </p:xfrm>
        <a:graphic>
          <a:graphicData uri="http://schemas.openxmlformats.org/presentationml/2006/ole">
            <p:oleObj spid="_x0000_s37890" r:id="rId3" imgW="8924925" imgH="5038725" progId="">
              <p:embed/>
            </p:oleObj>
          </a:graphicData>
        </a:graphic>
      </p:graphicFrame>
      <p:sp>
        <p:nvSpPr>
          <p:cNvPr id="37892" name="Text Box 4"/>
          <p:cNvSpPr txBox="1">
            <a:spLocks noChangeArrowheads="1"/>
          </p:cNvSpPr>
          <p:nvPr/>
        </p:nvSpPr>
        <p:spPr bwMode="auto">
          <a:xfrm>
            <a:off x="1676400" y="3581400"/>
            <a:ext cx="5486400" cy="30480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Figure Vane pump Minimum and Maximum Radii</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78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93" name="Object 5"/>
          <p:cNvGraphicFramePr>
            <a:graphicFrameLocks noChangeAspect="1"/>
          </p:cNvGraphicFramePr>
          <p:nvPr/>
        </p:nvGraphicFramePr>
        <p:xfrm>
          <a:off x="1600200" y="4114800"/>
          <a:ext cx="2362200" cy="498446"/>
        </p:xfrm>
        <a:graphic>
          <a:graphicData uri="http://schemas.openxmlformats.org/presentationml/2006/ole">
            <p:oleObj spid="_x0000_s37893" name="Equation" r:id="rId4" imgW="1040948" imgH="215806" progId="Equation.3">
              <p:embed/>
            </p:oleObj>
          </a:graphicData>
        </a:graphic>
      </p:graphicFrame>
      <p:sp>
        <p:nvSpPr>
          <p:cNvPr id="37895" name="Rectangle 7"/>
          <p:cNvSpPr>
            <a:spLocks noChangeArrowheads="1"/>
          </p:cNvSpPr>
          <p:nvPr/>
        </p:nvSpPr>
        <p:spPr bwMode="auto">
          <a:xfrm>
            <a:off x="685800" y="4876800"/>
            <a:ext cx="8001000" cy="1200329"/>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=Total axial length of the rotor</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=Minimum radial dimension of the rotor elements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=Maximum radial dimension of the rotor elements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Slide Number Placeholder 10"/>
          <p:cNvSpPr>
            <a:spLocks noGrp="1"/>
          </p:cNvSpPr>
          <p:nvPr>
            <p:ph type="sldNum" sz="quarter" idx="12"/>
          </p:nvPr>
        </p:nvSpPr>
        <p:spPr/>
        <p:txBody>
          <a:bodyPr/>
          <a:lstStyle/>
          <a:p>
            <a:fld id="{8AF2B99A-C8F6-4C0F-994A-EE849E7D1B51}"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838200" y="914400"/>
            <a:ext cx="5943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AutoNum type="arabicPeriod"/>
              <a:tabLst>
                <a:tab pos="457200" algn="l"/>
              </a:tabLst>
            </a:pPr>
            <a:r>
              <a:rPr kumimoji="0" lang="en-US" sz="28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Capacity of Rotary Pumps</a:t>
            </a:r>
            <a:endParaRPr kumimoji="0" lang="en-US" sz="2800" b="0" i="0" u="none" strike="noStrike" cap="none" normalizeH="0" baseline="0" dirty="0" smtClean="0">
              <a:ln>
                <a:noFill/>
              </a:ln>
              <a:solidFill>
                <a:srgbClr val="0070C0"/>
              </a:solidFill>
              <a:effectLst/>
              <a:latin typeface="Arial" pitchFamily="34" charset="0"/>
              <a:cs typeface="Arial" pitchFamily="34" charset="0"/>
            </a:endParaRPr>
          </a:p>
        </p:txBody>
      </p:sp>
      <p:sp>
        <p:nvSpPr>
          <p:cNvPr id="38914" name="Rectangle 2"/>
          <p:cNvSpPr>
            <a:spLocks noChangeArrowheads="1"/>
          </p:cNvSpPr>
          <p:nvPr/>
        </p:nvSpPr>
        <p:spPr bwMode="auto">
          <a:xfrm>
            <a:off x="609600" y="1600200"/>
            <a:ext cx="8153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general the capacity of any rotary pump is the product of its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displacement (D)</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speed of rotation</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the drive (n) and the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volumetric efficiency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v</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p>
        </p:txBody>
      </p:sp>
      <p:sp>
        <p:nvSpPr>
          <p:cNvPr id="389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5" name="Object 3"/>
          <p:cNvGraphicFramePr>
            <a:graphicFrameLocks noChangeAspect="1"/>
          </p:cNvGraphicFramePr>
          <p:nvPr/>
        </p:nvGraphicFramePr>
        <p:xfrm>
          <a:off x="3581400" y="2971800"/>
          <a:ext cx="2057400" cy="685800"/>
        </p:xfrm>
        <a:graphic>
          <a:graphicData uri="http://schemas.openxmlformats.org/presentationml/2006/ole">
            <p:oleObj spid="_x0000_s38915" name="Equation" r:id="rId3" imgW="660113" imgH="215806" progId="Equation.3">
              <p:embed/>
            </p:oleObj>
          </a:graphicData>
        </a:graphic>
      </p:graphicFrame>
      <p:sp>
        <p:nvSpPr>
          <p:cNvPr id="38917" name="Rectangle 5"/>
          <p:cNvSpPr>
            <a:spLocks noChangeArrowheads="1"/>
          </p:cNvSpPr>
          <p:nvPr/>
        </p:nvSpPr>
        <p:spPr bwMode="auto">
          <a:xfrm>
            <a:off x="1676400" y="3733800"/>
            <a:ext cx="4572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also commonly given as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91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8" name="Object 6"/>
          <p:cNvGraphicFramePr>
            <a:graphicFrameLocks noChangeAspect="1"/>
          </p:cNvGraphicFramePr>
          <p:nvPr/>
        </p:nvGraphicFramePr>
        <p:xfrm>
          <a:off x="2285999" y="4343399"/>
          <a:ext cx="2002975" cy="457201"/>
        </p:xfrm>
        <a:graphic>
          <a:graphicData uri="http://schemas.openxmlformats.org/presentationml/2006/ole">
            <p:oleObj spid="_x0000_s38918" name="Equation" r:id="rId4" imgW="876300" imgH="203200" progId="Equation.3">
              <p:embed/>
            </p:oleObj>
          </a:graphicData>
        </a:graphic>
      </p:graphicFrame>
      <p:sp>
        <p:nvSpPr>
          <p:cNvPr id="38920" name="Rectangle 8"/>
          <p:cNvSpPr>
            <a:spLocks noChangeArrowheads="1"/>
          </p:cNvSpPr>
          <p:nvPr/>
        </p:nvSpPr>
        <p:spPr bwMode="auto">
          <a:xfrm>
            <a:off x="0" y="200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1" name="Rectangle 9"/>
          <p:cNvSpPr>
            <a:spLocks noChangeArrowheads="1"/>
          </p:cNvSpPr>
          <p:nvPr/>
        </p:nvSpPr>
        <p:spPr bwMode="auto">
          <a:xfrm>
            <a:off x="1600200" y="4953000"/>
            <a:ext cx="4953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 = slip of the pump =1-</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v</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endParaRPr>
          </a:p>
        </p:txBody>
      </p:sp>
      <p:sp>
        <p:nvSpPr>
          <p:cNvPr id="13" name="Slide Number Placeholder 12"/>
          <p:cNvSpPr>
            <a:spLocks noGrp="1"/>
          </p:cNvSpPr>
          <p:nvPr>
            <p:ph type="sldNum" sz="quarter" idx="12"/>
          </p:nvPr>
        </p:nvSpPr>
        <p:spPr/>
        <p:txBody>
          <a:bodyPr/>
          <a:lstStyle/>
          <a:p>
            <a:fld id="{8AF2B99A-C8F6-4C0F-994A-EE849E7D1B51}"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762000" y="436602"/>
            <a:ext cx="8001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AutoNum type="arabicPeriod"/>
              <a:tabLst>
                <a:tab pos="457200" algn="l"/>
              </a:tabLst>
            </a:pPr>
            <a:r>
              <a:rPr kumimoji="0" lang="en-US" sz="28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Pressure (Head) of Rotary Pumps </a:t>
            </a:r>
          </a:p>
          <a:p>
            <a:pPr marL="914400" marR="0" lvl="2" indent="0" algn="just" defTabSz="914400" rtl="0" eaLnBrk="1" fontAlgn="base" latinLnBrk="0" hangingPunct="1">
              <a:lnSpc>
                <a:spcPct val="100000"/>
              </a:lnSpc>
              <a:spcBef>
                <a:spcPct val="0"/>
              </a:spcBef>
              <a:spcAft>
                <a:spcPct val="0"/>
              </a:spcAft>
              <a:buClrTx/>
              <a:buSzTx/>
              <a:tabLst>
                <a:tab pos="457200" algn="l"/>
              </a:tabLst>
            </a:pPr>
            <a:endParaRPr kumimoji="0" lang="en-US" sz="28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Rotary pumps unlike centrifugal pumps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can deliver </a:t>
            </a:r>
            <a:r>
              <a:rPr kumimoji="0" lang="en-US"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whatever head is required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by the system. </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only limitations are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a:t>
            </a:r>
            <a:r>
              <a:rPr kumimoji="0" lang="en-US"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power of the drive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the </a:t>
            </a:r>
            <a:r>
              <a:rPr kumimoji="0" lang="en-US"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strength</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the pump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If the drive can deliver sufficient power, yet if the strength of the pump is low the pump will be damaged. </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Hence all positive displacement pumps are commonly, fit with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relief valves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limits the maximum pressure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inside the pump. </a:t>
            </a:r>
          </a:p>
        </p:txBody>
      </p:sp>
      <p:sp>
        <p:nvSpPr>
          <p:cNvPr id="399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Slide Number Placeholder 8"/>
          <p:cNvSpPr>
            <a:spLocks noGrp="1"/>
          </p:cNvSpPr>
          <p:nvPr>
            <p:ph type="sldNum" sz="quarter" idx="12"/>
          </p:nvPr>
        </p:nvSpPr>
        <p:spPr/>
        <p:txBody>
          <a:bodyPr/>
          <a:lstStyle/>
          <a:p>
            <a:fld id="{8AF2B99A-C8F6-4C0F-994A-EE849E7D1B51}" type="slidenum">
              <a:rPr lang="en-US" smtClean="0"/>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6</a:t>
            </a:fld>
            <a:endParaRPr lang="en-US"/>
          </a:p>
        </p:txBody>
      </p:sp>
      <p:graphicFrame>
        <p:nvGraphicFramePr>
          <p:cNvPr id="114690" name="Object 36"/>
          <p:cNvGraphicFramePr>
            <a:graphicFrameLocks noChangeAspect="1"/>
          </p:cNvGraphicFramePr>
          <p:nvPr/>
        </p:nvGraphicFramePr>
        <p:xfrm>
          <a:off x="5638800" y="228600"/>
          <a:ext cx="3160712" cy="1533525"/>
        </p:xfrm>
        <a:graphic>
          <a:graphicData uri="http://schemas.openxmlformats.org/presentationml/2006/ole">
            <p:oleObj spid="_x0000_s114690" name="AutoCAD Drawing" r:id="rId3" imgW="6724650" imgH="3638550" progId="">
              <p:embed/>
            </p:oleObj>
          </a:graphicData>
        </a:graphic>
      </p:graphicFrame>
      <p:grpSp>
        <p:nvGrpSpPr>
          <p:cNvPr id="6" name="Group 4"/>
          <p:cNvGrpSpPr>
            <a:grpSpLocks noChangeAspect="1"/>
          </p:cNvGrpSpPr>
          <p:nvPr/>
        </p:nvGrpSpPr>
        <p:grpSpPr bwMode="auto">
          <a:xfrm>
            <a:off x="609600" y="4495792"/>
            <a:ext cx="5486400" cy="1600198"/>
            <a:chOff x="2527" y="8445"/>
            <a:chExt cx="7200" cy="2161"/>
          </a:xfrm>
        </p:grpSpPr>
        <p:sp>
          <p:nvSpPr>
            <p:cNvPr id="7" name="AutoShape 5"/>
            <p:cNvSpPr>
              <a:spLocks noChangeAspect="1" noChangeArrowheads="1"/>
            </p:cNvSpPr>
            <p:nvPr/>
          </p:nvSpPr>
          <p:spPr bwMode="auto">
            <a:xfrm>
              <a:off x="2527" y="8445"/>
              <a:ext cx="7200" cy="2161"/>
            </a:xfrm>
            <a:prstGeom prst="rect">
              <a:avLst/>
            </a:prstGeom>
            <a:noFill/>
            <a:ln w="9525">
              <a:noFill/>
              <a:miter lim="800000"/>
              <a:headEnd/>
              <a:tailEnd/>
            </a:ln>
          </p:spPr>
          <p:txBody>
            <a:bodyPr/>
            <a:lstStyle/>
            <a:p>
              <a:endParaRPr lang="en-US"/>
            </a:p>
          </p:txBody>
        </p:sp>
        <p:sp>
          <p:nvSpPr>
            <p:cNvPr id="8" name="Line 6"/>
            <p:cNvSpPr>
              <a:spLocks noChangeShapeType="1"/>
            </p:cNvSpPr>
            <p:nvPr/>
          </p:nvSpPr>
          <p:spPr bwMode="auto">
            <a:xfrm>
              <a:off x="5290" y="9719"/>
              <a:ext cx="0" cy="84"/>
            </a:xfrm>
            <a:prstGeom prst="line">
              <a:avLst/>
            </a:prstGeom>
            <a:noFill/>
            <a:ln w="28575">
              <a:solidFill>
                <a:srgbClr val="000000"/>
              </a:solidFill>
              <a:round/>
              <a:headEnd/>
              <a:tailEnd/>
            </a:ln>
          </p:spPr>
          <p:txBody>
            <a:bodyPr/>
            <a:lstStyle/>
            <a:p>
              <a:endParaRPr lang="en-GB"/>
            </a:p>
          </p:txBody>
        </p:sp>
        <p:sp>
          <p:nvSpPr>
            <p:cNvPr id="9" name="Line 7"/>
            <p:cNvSpPr>
              <a:spLocks noChangeShapeType="1"/>
            </p:cNvSpPr>
            <p:nvPr/>
          </p:nvSpPr>
          <p:spPr bwMode="auto">
            <a:xfrm>
              <a:off x="5290" y="8972"/>
              <a:ext cx="1624" cy="0"/>
            </a:xfrm>
            <a:prstGeom prst="line">
              <a:avLst/>
            </a:prstGeom>
            <a:noFill/>
            <a:ln w="28575">
              <a:solidFill>
                <a:srgbClr val="000000"/>
              </a:solidFill>
              <a:round/>
              <a:headEnd/>
              <a:tailEnd/>
            </a:ln>
          </p:spPr>
          <p:txBody>
            <a:bodyPr/>
            <a:lstStyle/>
            <a:p>
              <a:endParaRPr lang="en-GB"/>
            </a:p>
          </p:txBody>
        </p:sp>
        <p:sp>
          <p:nvSpPr>
            <p:cNvPr id="10" name="Line 8"/>
            <p:cNvSpPr>
              <a:spLocks noChangeShapeType="1"/>
            </p:cNvSpPr>
            <p:nvPr/>
          </p:nvSpPr>
          <p:spPr bwMode="auto">
            <a:xfrm>
              <a:off x="5281" y="9721"/>
              <a:ext cx="1633" cy="0"/>
            </a:xfrm>
            <a:prstGeom prst="line">
              <a:avLst/>
            </a:prstGeom>
            <a:noFill/>
            <a:ln w="28575">
              <a:solidFill>
                <a:srgbClr val="000000"/>
              </a:solidFill>
              <a:round/>
              <a:headEnd/>
              <a:tailEnd/>
            </a:ln>
          </p:spPr>
          <p:txBody>
            <a:bodyPr/>
            <a:lstStyle/>
            <a:p>
              <a:endParaRPr lang="en-GB"/>
            </a:p>
          </p:txBody>
        </p:sp>
        <p:grpSp>
          <p:nvGrpSpPr>
            <p:cNvPr id="11" name="Group 9"/>
            <p:cNvGrpSpPr>
              <a:grpSpLocks/>
            </p:cNvGrpSpPr>
            <p:nvPr/>
          </p:nvGrpSpPr>
          <p:grpSpPr bwMode="auto">
            <a:xfrm>
              <a:off x="6427" y="9291"/>
              <a:ext cx="2137" cy="80"/>
              <a:chOff x="6269" y="12379"/>
              <a:chExt cx="1350" cy="80"/>
            </a:xfrm>
          </p:grpSpPr>
          <p:sp>
            <p:nvSpPr>
              <p:cNvPr id="36" name="Line 10"/>
              <p:cNvSpPr>
                <a:spLocks noChangeShapeType="1"/>
              </p:cNvSpPr>
              <p:nvPr/>
            </p:nvSpPr>
            <p:spPr bwMode="auto">
              <a:xfrm>
                <a:off x="6269" y="12379"/>
                <a:ext cx="1350" cy="0"/>
              </a:xfrm>
              <a:prstGeom prst="line">
                <a:avLst/>
              </a:prstGeom>
              <a:noFill/>
              <a:ln w="28575">
                <a:solidFill>
                  <a:srgbClr val="000000"/>
                </a:solidFill>
                <a:round/>
                <a:headEnd/>
                <a:tailEnd/>
              </a:ln>
            </p:spPr>
            <p:txBody>
              <a:bodyPr/>
              <a:lstStyle/>
              <a:p>
                <a:endParaRPr lang="en-GB"/>
              </a:p>
            </p:txBody>
          </p:sp>
          <p:sp>
            <p:nvSpPr>
              <p:cNvPr id="37" name="Line 11"/>
              <p:cNvSpPr>
                <a:spLocks noChangeShapeType="1"/>
              </p:cNvSpPr>
              <p:nvPr/>
            </p:nvSpPr>
            <p:spPr bwMode="auto">
              <a:xfrm>
                <a:off x="6269" y="12459"/>
                <a:ext cx="1350" cy="0"/>
              </a:xfrm>
              <a:prstGeom prst="line">
                <a:avLst/>
              </a:prstGeom>
              <a:noFill/>
              <a:ln w="28575">
                <a:solidFill>
                  <a:srgbClr val="000000"/>
                </a:solidFill>
                <a:round/>
                <a:headEnd/>
                <a:tailEnd/>
              </a:ln>
            </p:spPr>
            <p:txBody>
              <a:bodyPr/>
              <a:lstStyle/>
              <a:p>
                <a:endParaRPr lang="en-GB"/>
              </a:p>
            </p:txBody>
          </p:sp>
        </p:grpSp>
        <p:sp>
          <p:nvSpPr>
            <p:cNvPr id="12" name="Freeform 12"/>
            <p:cNvSpPr>
              <a:spLocks/>
            </p:cNvSpPr>
            <p:nvPr/>
          </p:nvSpPr>
          <p:spPr bwMode="auto">
            <a:xfrm>
              <a:off x="5289" y="8761"/>
              <a:ext cx="1" cy="209"/>
            </a:xfrm>
            <a:custGeom>
              <a:avLst/>
              <a:gdLst>
                <a:gd name="T0" fmla="*/ 0 w 4"/>
                <a:gd name="T1" fmla="*/ 159 h 229"/>
                <a:gd name="T2" fmla="*/ 0 w 4"/>
                <a:gd name="T3" fmla="*/ 0 h 229"/>
                <a:gd name="T4" fmla="*/ 0 60000 65536"/>
                <a:gd name="T5" fmla="*/ 0 60000 65536"/>
                <a:gd name="T6" fmla="*/ 0 w 4"/>
                <a:gd name="T7" fmla="*/ 0 h 229"/>
                <a:gd name="T8" fmla="*/ 4 w 4"/>
                <a:gd name="T9" fmla="*/ 229 h 229"/>
              </a:gdLst>
              <a:ahLst/>
              <a:cxnLst>
                <a:cxn ang="T4">
                  <a:pos x="T0" y="T1"/>
                </a:cxn>
                <a:cxn ang="T5">
                  <a:pos x="T2" y="T3"/>
                </a:cxn>
              </a:cxnLst>
              <a:rect l="T6" t="T7" r="T8" b="T9"/>
              <a:pathLst>
                <a:path w="4" h="229">
                  <a:moveTo>
                    <a:pt x="0" y="229"/>
                  </a:moveTo>
                  <a:lnTo>
                    <a:pt x="4" y="0"/>
                  </a:lnTo>
                </a:path>
              </a:pathLst>
            </a:custGeom>
            <a:noFill/>
            <a:ln w="28575">
              <a:solidFill>
                <a:srgbClr val="000000"/>
              </a:solidFill>
              <a:round/>
              <a:headEnd/>
              <a:tailEnd/>
            </a:ln>
          </p:spPr>
          <p:txBody>
            <a:bodyPr/>
            <a:lstStyle/>
            <a:p>
              <a:endParaRPr lang="en-US"/>
            </a:p>
          </p:txBody>
        </p:sp>
        <p:sp>
          <p:nvSpPr>
            <p:cNvPr id="13" name="Line 13"/>
            <p:cNvSpPr>
              <a:spLocks noChangeShapeType="1"/>
            </p:cNvSpPr>
            <p:nvPr/>
          </p:nvSpPr>
          <p:spPr bwMode="auto">
            <a:xfrm flipH="1">
              <a:off x="5147" y="8756"/>
              <a:ext cx="142" cy="0"/>
            </a:xfrm>
            <a:prstGeom prst="line">
              <a:avLst/>
            </a:prstGeom>
            <a:noFill/>
            <a:ln w="28575">
              <a:solidFill>
                <a:srgbClr val="000000"/>
              </a:solidFill>
              <a:round/>
              <a:headEnd/>
              <a:tailEnd/>
            </a:ln>
          </p:spPr>
          <p:txBody>
            <a:bodyPr/>
            <a:lstStyle/>
            <a:p>
              <a:endParaRPr lang="en-GB"/>
            </a:p>
          </p:txBody>
        </p:sp>
        <p:sp>
          <p:nvSpPr>
            <p:cNvPr id="14" name="Line 14"/>
            <p:cNvSpPr>
              <a:spLocks noChangeShapeType="1"/>
            </p:cNvSpPr>
            <p:nvPr/>
          </p:nvSpPr>
          <p:spPr bwMode="auto">
            <a:xfrm flipH="1">
              <a:off x="5143" y="9812"/>
              <a:ext cx="143" cy="0"/>
            </a:xfrm>
            <a:prstGeom prst="line">
              <a:avLst/>
            </a:prstGeom>
            <a:noFill/>
            <a:ln w="28575">
              <a:solidFill>
                <a:srgbClr val="000000"/>
              </a:solidFill>
              <a:round/>
              <a:headEnd/>
              <a:tailEnd/>
            </a:ln>
          </p:spPr>
          <p:txBody>
            <a:bodyPr/>
            <a:lstStyle/>
            <a:p>
              <a:endParaRPr lang="en-GB"/>
            </a:p>
          </p:txBody>
        </p:sp>
        <p:sp>
          <p:nvSpPr>
            <p:cNvPr id="15" name="Line 15"/>
            <p:cNvSpPr>
              <a:spLocks noChangeShapeType="1"/>
            </p:cNvSpPr>
            <p:nvPr/>
          </p:nvSpPr>
          <p:spPr bwMode="auto">
            <a:xfrm flipH="1">
              <a:off x="4777" y="8756"/>
              <a:ext cx="142" cy="0"/>
            </a:xfrm>
            <a:prstGeom prst="line">
              <a:avLst/>
            </a:prstGeom>
            <a:noFill/>
            <a:ln w="28575">
              <a:solidFill>
                <a:srgbClr val="000000"/>
              </a:solidFill>
              <a:round/>
              <a:headEnd/>
              <a:tailEnd/>
            </a:ln>
          </p:spPr>
          <p:txBody>
            <a:bodyPr/>
            <a:lstStyle/>
            <a:p>
              <a:endParaRPr lang="en-GB"/>
            </a:p>
          </p:txBody>
        </p:sp>
        <p:sp>
          <p:nvSpPr>
            <p:cNvPr id="16" name="Line 16"/>
            <p:cNvSpPr>
              <a:spLocks noChangeShapeType="1"/>
            </p:cNvSpPr>
            <p:nvPr/>
          </p:nvSpPr>
          <p:spPr bwMode="auto">
            <a:xfrm flipH="1">
              <a:off x="4777" y="9812"/>
              <a:ext cx="142" cy="0"/>
            </a:xfrm>
            <a:prstGeom prst="line">
              <a:avLst/>
            </a:prstGeom>
            <a:noFill/>
            <a:ln w="28575">
              <a:solidFill>
                <a:srgbClr val="000000"/>
              </a:solidFill>
              <a:round/>
              <a:headEnd/>
              <a:tailEnd/>
            </a:ln>
          </p:spPr>
          <p:txBody>
            <a:bodyPr/>
            <a:lstStyle/>
            <a:p>
              <a:endParaRPr lang="en-GB"/>
            </a:p>
          </p:txBody>
        </p:sp>
        <p:sp>
          <p:nvSpPr>
            <p:cNvPr id="17" name="Freeform 17"/>
            <p:cNvSpPr>
              <a:spLocks/>
            </p:cNvSpPr>
            <p:nvPr/>
          </p:nvSpPr>
          <p:spPr bwMode="auto">
            <a:xfrm>
              <a:off x="4777" y="8756"/>
              <a:ext cx="2" cy="1053"/>
            </a:xfrm>
            <a:custGeom>
              <a:avLst/>
              <a:gdLst>
                <a:gd name="T0" fmla="*/ 0 w 1"/>
                <a:gd name="T1" fmla="*/ 0 h 1149"/>
                <a:gd name="T2" fmla="*/ 0 w 1"/>
                <a:gd name="T3" fmla="*/ 810 h 1149"/>
                <a:gd name="T4" fmla="*/ 0 60000 65536"/>
                <a:gd name="T5" fmla="*/ 0 60000 65536"/>
                <a:gd name="T6" fmla="*/ 0 w 1"/>
                <a:gd name="T7" fmla="*/ 0 h 1149"/>
                <a:gd name="T8" fmla="*/ 1 w 1"/>
                <a:gd name="T9" fmla="*/ 1149 h 1149"/>
              </a:gdLst>
              <a:ahLst/>
              <a:cxnLst>
                <a:cxn ang="T4">
                  <a:pos x="T0" y="T1"/>
                </a:cxn>
                <a:cxn ang="T5">
                  <a:pos x="T2" y="T3"/>
                </a:cxn>
              </a:cxnLst>
              <a:rect l="T6" t="T7" r="T8" b="T9"/>
              <a:pathLst>
                <a:path w="1" h="1149">
                  <a:moveTo>
                    <a:pt x="0" y="0"/>
                  </a:moveTo>
                  <a:lnTo>
                    <a:pt x="0" y="1149"/>
                  </a:lnTo>
                </a:path>
              </a:pathLst>
            </a:custGeom>
            <a:noFill/>
            <a:ln w="28575">
              <a:solidFill>
                <a:srgbClr val="000000"/>
              </a:solidFill>
              <a:round/>
              <a:headEnd/>
              <a:tailEnd/>
            </a:ln>
          </p:spPr>
          <p:txBody>
            <a:bodyPr/>
            <a:lstStyle/>
            <a:p>
              <a:endParaRPr lang="en-US"/>
            </a:p>
          </p:txBody>
        </p:sp>
        <p:sp>
          <p:nvSpPr>
            <p:cNvPr id="18" name="Line 18"/>
            <p:cNvSpPr>
              <a:spLocks noChangeShapeType="1"/>
            </p:cNvSpPr>
            <p:nvPr/>
          </p:nvSpPr>
          <p:spPr bwMode="auto">
            <a:xfrm flipV="1">
              <a:off x="4777" y="8626"/>
              <a:ext cx="0" cy="166"/>
            </a:xfrm>
            <a:prstGeom prst="line">
              <a:avLst/>
            </a:prstGeom>
            <a:noFill/>
            <a:ln w="28575">
              <a:solidFill>
                <a:srgbClr val="000000"/>
              </a:solidFill>
              <a:round/>
              <a:headEnd/>
              <a:tailEnd/>
            </a:ln>
          </p:spPr>
          <p:txBody>
            <a:bodyPr/>
            <a:lstStyle/>
            <a:p>
              <a:endParaRPr lang="en-GB"/>
            </a:p>
          </p:txBody>
        </p:sp>
        <p:sp>
          <p:nvSpPr>
            <p:cNvPr id="19" name="Freeform 19"/>
            <p:cNvSpPr>
              <a:spLocks/>
            </p:cNvSpPr>
            <p:nvPr/>
          </p:nvSpPr>
          <p:spPr bwMode="auto">
            <a:xfrm>
              <a:off x="5242" y="8599"/>
              <a:ext cx="35" cy="151"/>
            </a:xfrm>
            <a:custGeom>
              <a:avLst/>
              <a:gdLst>
                <a:gd name="T0" fmla="*/ 0 w 1"/>
                <a:gd name="T1" fmla="*/ 9 h 390"/>
                <a:gd name="T2" fmla="*/ 0 w 1"/>
                <a:gd name="T3" fmla="*/ 0 h 390"/>
                <a:gd name="T4" fmla="*/ 0 60000 65536"/>
                <a:gd name="T5" fmla="*/ 0 60000 65536"/>
                <a:gd name="T6" fmla="*/ 0 w 1"/>
                <a:gd name="T7" fmla="*/ 0 h 390"/>
                <a:gd name="T8" fmla="*/ 1 w 1"/>
                <a:gd name="T9" fmla="*/ 390 h 390"/>
              </a:gdLst>
              <a:ahLst/>
              <a:cxnLst>
                <a:cxn ang="T4">
                  <a:pos x="T0" y="T1"/>
                </a:cxn>
                <a:cxn ang="T5">
                  <a:pos x="T2" y="T3"/>
                </a:cxn>
              </a:cxnLst>
              <a:rect l="T6" t="T7" r="T8" b="T9"/>
              <a:pathLst>
                <a:path w="1" h="390">
                  <a:moveTo>
                    <a:pt x="0" y="390"/>
                  </a:moveTo>
                  <a:lnTo>
                    <a:pt x="0" y="0"/>
                  </a:lnTo>
                </a:path>
              </a:pathLst>
            </a:custGeom>
            <a:noFill/>
            <a:ln w="28575">
              <a:solidFill>
                <a:srgbClr val="000000"/>
              </a:solidFill>
              <a:round/>
              <a:headEnd/>
              <a:tailEnd/>
            </a:ln>
          </p:spPr>
          <p:txBody>
            <a:bodyPr/>
            <a:lstStyle/>
            <a:p>
              <a:endParaRPr lang="en-US"/>
            </a:p>
          </p:txBody>
        </p:sp>
        <p:sp>
          <p:nvSpPr>
            <p:cNvPr id="20" name="Line 20"/>
            <p:cNvSpPr>
              <a:spLocks noChangeShapeType="1"/>
            </p:cNvSpPr>
            <p:nvPr/>
          </p:nvSpPr>
          <p:spPr bwMode="auto">
            <a:xfrm flipV="1">
              <a:off x="5021" y="8710"/>
              <a:ext cx="0" cy="164"/>
            </a:xfrm>
            <a:prstGeom prst="line">
              <a:avLst/>
            </a:prstGeom>
            <a:noFill/>
            <a:ln w="28575">
              <a:solidFill>
                <a:srgbClr val="000000"/>
              </a:solidFill>
              <a:round/>
              <a:headEnd/>
              <a:tailEnd/>
            </a:ln>
          </p:spPr>
          <p:txBody>
            <a:bodyPr/>
            <a:lstStyle/>
            <a:p>
              <a:endParaRPr lang="en-GB"/>
            </a:p>
          </p:txBody>
        </p:sp>
        <p:sp>
          <p:nvSpPr>
            <p:cNvPr id="21" name="Line 21"/>
            <p:cNvSpPr>
              <a:spLocks noChangeShapeType="1"/>
            </p:cNvSpPr>
            <p:nvPr/>
          </p:nvSpPr>
          <p:spPr bwMode="auto">
            <a:xfrm flipH="1">
              <a:off x="4875" y="8710"/>
              <a:ext cx="284" cy="0"/>
            </a:xfrm>
            <a:prstGeom prst="line">
              <a:avLst/>
            </a:prstGeom>
            <a:noFill/>
            <a:ln w="28575">
              <a:solidFill>
                <a:srgbClr val="000000"/>
              </a:solidFill>
              <a:round/>
              <a:headEnd/>
              <a:tailEnd/>
            </a:ln>
          </p:spPr>
          <p:txBody>
            <a:bodyPr/>
            <a:lstStyle/>
            <a:p>
              <a:endParaRPr lang="en-GB"/>
            </a:p>
          </p:txBody>
        </p:sp>
        <p:sp>
          <p:nvSpPr>
            <p:cNvPr id="22" name="Line 22"/>
            <p:cNvSpPr>
              <a:spLocks noChangeShapeType="1"/>
            </p:cNvSpPr>
            <p:nvPr/>
          </p:nvSpPr>
          <p:spPr bwMode="auto">
            <a:xfrm>
              <a:off x="4843" y="9812"/>
              <a:ext cx="0" cy="330"/>
            </a:xfrm>
            <a:prstGeom prst="line">
              <a:avLst/>
            </a:prstGeom>
            <a:noFill/>
            <a:ln w="28575">
              <a:solidFill>
                <a:srgbClr val="000000"/>
              </a:solidFill>
              <a:round/>
              <a:headEnd/>
              <a:tailEnd/>
            </a:ln>
          </p:spPr>
          <p:txBody>
            <a:bodyPr/>
            <a:lstStyle/>
            <a:p>
              <a:endParaRPr lang="en-GB"/>
            </a:p>
          </p:txBody>
        </p:sp>
        <p:sp>
          <p:nvSpPr>
            <p:cNvPr id="23" name="Line 23"/>
            <p:cNvSpPr>
              <a:spLocks noChangeShapeType="1"/>
            </p:cNvSpPr>
            <p:nvPr/>
          </p:nvSpPr>
          <p:spPr bwMode="auto">
            <a:xfrm flipV="1">
              <a:off x="5021" y="9769"/>
              <a:ext cx="0" cy="166"/>
            </a:xfrm>
            <a:prstGeom prst="line">
              <a:avLst/>
            </a:prstGeom>
            <a:noFill/>
            <a:ln w="28575">
              <a:solidFill>
                <a:srgbClr val="000000"/>
              </a:solidFill>
              <a:round/>
              <a:headEnd/>
              <a:tailEnd/>
            </a:ln>
          </p:spPr>
          <p:txBody>
            <a:bodyPr/>
            <a:lstStyle/>
            <a:p>
              <a:endParaRPr lang="en-GB"/>
            </a:p>
          </p:txBody>
        </p:sp>
        <p:sp>
          <p:nvSpPr>
            <p:cNvPr id="24" name="Line 24"/>
            <p:cNvSpPr>
              <a:spLocks noChangeShapeType="1"/>
            </p:cNvSpPr>
            <p:nvPr/>
          </p:nvSpPr>
          <p:spPr bwMode="auto">
            <a:xfrm flipH="1">
              <a:off x="4887" y="9769"/>
              <a:ext cx="285" cy="0"/>
            </a:xfrm>
            <a:prstGeom prst="line">
              <a:avLst/>
            </a:prstGeom>
            <a:noFill/>
            <a:ln w="28575">
              <a:solidFill>
                <a:srgbClr val="000000"/>
              </a:solidFill>
              <a:round/>
              <a:headEnd/>
              <a:tailEnd/>
            </a:ln>
          </p:spPr>
          <p:txBody>
            <a:bodyPr/>
            <a:lstStyle/>
            <a:p>
              <a:endParaRPr lang="en-GB"/>
            </a:p>
          </p:txBody>
        </p:sp>
        <p:sp>
          <p:nvSpPr>
            <p:cNvPr id="25" name="Line 25"/>
            <p:cNvSpPr>
              <a:spLocks noChangeShapeType="1"/>
            </p:cNvSpPr>
            <p:nvPr/>
          </p:nvSpPr>
          <p:spPr bwMode="auto">
            <a:xfrm>
              <a:off x="5205" y="9812"/>
              <a:ext cx="0" cy="330"/>
            </a:xfrm>
            <a:prstGeom prst="line">
              <a:avLst/>
            </a:prstGeom>
            <a:noFill/>
            <a:ln w="28575">
              <a:solidFill>
                <a:srgbClr val="000000"/>
              </a:solidFill>
              <a:round/>
              <a:headEnd/>
              <a:tailEnd/>
            </a:ln>
          </p:spPr>
          <p:txBody>
            <a:bodyPr/>
            <a:lstStyle/>
            <a:p>
              <a:endParaRPr lang="en-GB"/>
            </a:p>
          </p:txBody>
        </p:sp>
        <p:sp>
          <p:nvSpPr>
            <p:cNvPr id="26" name="Rectangle 26"/>
            <p:cNvSpPr>
              <a:spLocks noChangeArrowheads="1"/>
            </p:cNvSpPr>
            <p:nvPr/>
          </p:nvSpPr>
          <p:spPr bwMode="auto">
            <a:xfrm>
              <a:off x="5503" y="8986"/>
              <a:ext cx="930" cy="726"/>
            </a:xfrm>
            <a:prstGeom prst="rect">
              <a:avLst/>
            </a:prstGeom>
            <a:gradFill rotWithShape="1">
              <a:gsLst>
                <a:gs pos="0">
                  <a:srgbClr val="CCFFFF">
                    <a:gamma/>
                    <a:shade val="46275"/>
                    <a:invGamma/>
                  </a:srgbClr>
                </a:gs>
                <a:gs pos="50000">
                  <a:srgbClr val="CCFFFF">
                    <a:alpha val="99001"/>
                  </a:srgbClr>
                </a:gs>
                <a:gs pos="100000">
                  <a:srgbClr val="CCFFFF">
                    <a:gamma/>
                    <a:shade val="46275"/>
                    <a:invGamma/>
                  </a:srgbClr>
                </a:gs>
              </a:gsLst>
              <a:lin ang="5400000" scaled="1"/>
            </a:gradFill>
            <a:ln w="28575">
              <a:solidFill>
                <a:srgbClr val="000000"/>
              </a:solidFill>
              <a:miter lim="800000"/>
              <a:headEnd/>
              <a:tailEnd/>
            </a:ln>
          </p:spPr>
          <p:txBody>
            <a:bodyPr/>
            <a:lstStyle/>
            <a:p>
              <a:pPr>
                <a:defRPr/>
              </a:pPr>
              <a:endParaRPr lang="en-US"/>
            </a:p>
          </p:txBody>
        </p:sp>
        <p:sp>
          <p:nvSpPr>
            <p:cNvPr id="27" name="Freeform 27"/>
            <p:cNvSpPr>
              <a:spLocks/>
            </p:cNvSpPr>
            <p:nvPr/>
          </p:nvSpPr>
          <p:spPr bwMode="auto">
            <a:xfrm>
              <a:off x="6924" y="8972"/>
              <a:ext cx="9" cy="294"/>
            </a:xfrm>
            <a:custGeom>
              <a:avLst/>
              <a:gdLst>
                <a:gd name="T0" fmla="*/ 0 w 7"/>
                <a:gd name="T1" fmla="*/ 0 h 307"/>
                <a:gd name="T2" fmla="*/ 19 w 7"/>
                <a:gd name="T3" fmla="*/ 259 h 307"/>
                <a:gd name="T4" fmla="*/ 0 60000 65536"/>
                <a:gd name="T5" fmla="*/ 0 60000 65536"/>
                <a:gd name="T6" fmla="*/ 0 w 7"/>
                <a:gd name="T7" fmla="*/ 0 h 307"/>
                <a:gd name="T8" fmla="*/ 7 w 7"/>
                <a:gd name="T9" fmla="*/ 307 h 307"/>
              </a:gdLst>
              <a:ahLst/>
              <a:cxnLst>
                <a:cxn ang="T4">
                  <a:pos x="T0" y="T1"/>
                </a:cxn>
                <a:cxn ang="T5">
                  <a:pos x="T2" y="T3"/>
                </a:cxn>
              </a:cxnLst>
              <a:rect l="T6" t="T7" r="T8" b="T9"/>
              <a:pathLst>
                <a:path w="7" h="307">
                  <a:moveTo>
                    <a:pt x="0" y="0"/>
                  </a:moveTo>
                  <a:lnTo>
                    <a:pt x="7" y="307"/>
                  </a:lnTo>
                </a:path>
              </a:pathLst>
            </a:custGeom>
            <a:noFill/>
            <a:ln w="28575">
              <a:solidFill>
                <a:srgbClr val="000000"/>
              </a:solidFill>
              <a:round/>
              <a:headEnd/>
              <a:tailEnd/>
            </a:ln>
          </p:spPr>
          <p:txBody>
            <a:bodyPr/>
            <a:lstStyle/>
            <a:p>
              <a:endParaRPr lang="en-US"/>
            </a:p>
          </p:txBody>
        </p:sp>
        <p:sp>
          <p:nvSpPr>
            <p:cNvPr id="28" name="Freeform 28"/>
            <p:cNvSpPr>
              <a:spLocks/>
            </p:cNvSpPr>
            <p:nvPr/>
          </p:nvSpPr>
          <p:spPr bwMode="auto">
            <a:xfrm>
              <a:off x="6915" y="9430"/>
              <a:ext cx="11" cy="295"/>
            </a:xfrm>
            <a:custGeom>
              <a:avLst/>
              <a:gdLst>
                <a:gd name="T0" fmla="*/ 0 w 7"/>
                <a:gd name="T1" fmla="*/ 0 h 307"/>
                <a:gd name="T2" fmla="*/ 42 w 7"/>
                <a:gd name="T3" fmla="*/ 261 h 307"/>
                <a:gd name="T4" fmla="*/ 0 60000 65536"/>
                <a:gd name="T5" fmla="*/ 0 60000 65536"/>
                <a:gd name="T6" fmla="*/ 0 w 7"/>
                <a:gd name="T7" fmla="*/ 0 h 307"/>
                <a:gd name="T8" fmla="*/ 7 w 7"/>
                <a:gd name="T9" fmla="*/ 307 h 307"/>
              </a:gdLst>
              <a:ahLst/>
              <a:cxnLst>
                <a:cxn ang="T4">
                  <a:pos x="T0" y="T1"/>
                </a:cxn>
                <a:cxn ang="T5">
                  <a:pos x="T2" y="T3"/>
                </a:cxn>
              </a:cxnLst>
              <a:rect l="T6" t="T7" r="T8" b="T9"/>
              <a:pathLst>
                <a:path w="7" h="307">
                  <a:moveTo>
                    <a:pt x="0" y="0"/>
                  </a:moveTo>
                  <a:lnTo>
                    <a:pt x="7" y="307"/>
                  </a:lnTo>
                </a:path>
              </a:pathLst>
            </a:custGeom>
            <a:noFill/>
            <a:ln w="28575">
              <a:solidFill>
                <a:srgbClr val="000000"/>
              </a:solidFill>
              <a:round/>
              <a:headEnd/>
              <a:tailEnd/>
            </a:ln>
          </p:spPr>
          <p:txBody>
            <a:bodyPr/>
            <a:lstStyle/>
            <a:p>
              <a:endParaRPr lang="en-US"/>
            </a:p>
          </p:txBody>
        </p:sp>
        <p:sp>
          <p:nvSpPr>
            <p:cNvPr id="29" name="Freeform 29"/>
            <p:cNvSpPr>
              <a:spLocks/>
            </p:cNvSpPr>
            <p:nvPr/>
          </p:nvSpPr>
          <p:spPr bwMode="auto">
            <a:xfrm>
              <a:off x="6937" y="9266"/>
              <a:ext cx="113" cy="1"/>
            </a:xfrm>
            <a:custGeom>
              <a:avLst/>
              <a:gdLst>
                <a:gd name="T0" fmla="*/ 0 w 86"/>
                <a:gd name="T1" fmla="*/ 0 h 1"/>
                <a:gd name="T2" fmla="*/ 255 w 86"/>
                <a:gd name="T3" fmla="*/ 0 h 1"/>
                <a:gd name="T4" fmla="*/ 0 60000 65536"/>
                <a:gd name="T5" fmla="*/ 0 60000 65536"/>
                <a:gd name="T6" fmla="*/ 0 w 86"/>
                <a:gd name="T7" fmla="*/ 0 h 1"/>
                <a:gd name="T8" fmla="*/ 86 w 86"/>
                <a:gd name="T9" fmla="*/ 1 h 1"/>
              </a:gdLst>
              <a:ahLst/>
              <a:cxnLst>
                <a:cxn ang="T4">
                  <a:pos x="T0" y="T1"/>
                </a:cxn>
                <a:cxn ang="T5">
                  <a:pos x="T2" y="T3"/>
                </a:cxn>
              </a:cxnLst>
              <a:rect l="T6" t="T7" r="T8" b="T9"/>
              <a:pathLst>
                <a:path w="86" h="1">
                  <a:moveTo>
                    <a:pt x="0" y="0"/>
                  </a:moveTo>
                  <a:lnTo>
                    <a:pt x="86" y="0"/>
                  </a:lnTo>
                </a:path>
              </a:pathLst>
            </a:custGeom>
            <a:noFill/>
            <a:ln w="28575">
              <a:solidFill>
                <a:srgbClr val="000000"/>
              </a:solidFill>
              <a:round/>
              <a:headEnd/>
              <a:tailEnd/>
            </a:ln>
          </p:spPr>
          <p:txBody>
            <a:bodyPr/>
            <a:lstStyle/>
            <a:p>
              <a:endParaRPr lang="en-US"/>
            </a:p>
          </p:txBody>
        </p:sp>
        <p:sp>
          <p:nvSpPr>
            <p:cNvPr id="30" name="Freeform 30"/>
            <p:cNvSpPr>
              <a:spLocks/>
            </p:cNvSpPr>
            <p:nvPr/>
          </p:nvSpPr>
          <p:spPr bwMode="auto">
            <a:xfrm>
              <a:off x="6920" y="9421"/>
              <a:ext cx="114" cy="1"/>
            </a:xfrm>
            <a:custGeom>
              <a:avLst/>
              <a:gdLst>
                <a:gd name="T0" fmla="*/ 0 w 87"/>
                <a:gd name="T1" fmla="*/ 0 h 1"/>
                <a:gd name="T2" fmla="*/ 256 w 87"/>
                <a:gd name="T3" fmla="*/ 0 h 1"/>
                <a:gd name="T4" fmla="*/ 0 60000 65536"/>
                <a:gd name="T5" fmla="*/ 0 60000 65536"/>
                <a:gd name="T6" fmla="*/ 0 w 87"/>
                <a:gd name="T7" fmla="*/ 0 h 1"/>
                <a:gd name="T8" fmla="*/ 87 w 87"/>
                <a:gd name="T9" fmla="*/ 1 h 1"/>
              </a:gdLst>
              <a:ahLst/>
              <a:cxnLst>
                <a:cxn ang="T4">
                  <a:pos x="T0" y="T1"/>
                </a:cxn>
                <a:cxn ang="T5">
                  <a:pos x="T2" y="T3"/>
                </a:cxn>
              </a:cxnLst>
              <a:rect l="T6" t="T7" r="T8" b="T9"/>
              <a:pathLst>
                <a:path w="87" h="1">
                  <a:moveTo>
                    <a:pt x="0" y="0"/>
                  </a:moveTo>
                  <a:lnTo>
                    <a:pt x="87" y="0"/>
                  </a:lnTo>
                </a:path>
              </a:pathLst>
            </a:custGeom>
            <a:noFill/>
            <a:ln w="28575">
              <a:solidFill>
                <a:srgbClr val="000000"/>
              </a:solidFill>
              <a:round/>
              <a:headEnd/>
              <a:tailEnd/>
            </a:ln>
          </p:spPr>
          <p:txBody>
            <a:bodyPr/>
            <a:lstStyle/>
            <a:p>
              <a:endParaRPr lang="en-US"/>
            </a:p>
          </p:txBody>
        </p:sp>
        <p:sp>
          <p:nvSpPr>
            <p:cNvPr id="31" name="Text Box 31"/>
            <p:cNvSpPr txBox="1">
              <a:spLocks noChangeArrowheads="1"/>
            </p:cNvSpPr>
            <p:nvPr/>
          </p:nvSpPr>
          <p:spPr bwMode="auto">
            <a:xfrm>
              <a:off x="5977" y="8445"/>
              <a:ext cx="1050" cy="463"/>
            </a:xfrm>
            <a:prstGeom prst="rect">
              <a:avLst/>
            </a:prstGeom>
            <a:noFill/>
            <a:ln w="9525">
              <a:noFill/>
              <a:miter lim="800000"/>
              <a:headEnd/>
              <a:tailEnd/>
            </a:ln>
          </p:spPr>
          <p:txBody>
            <a:bodyPr/>
            <a:lstStyle/>
            <a:p>
              <a:r>
                <a:rPr lang="en-US" sz="1200"/>
                <a:t> Plunger</a:t>
              </a:r>
              <a:endParaRPr lang="en-US"/>
            </a:p>
          </p:txBody>
        </p:sp>
        <p:sp>
          <p:nvSpPr>
            <p:cNvPr id="32" name="Freeform 32"/>
            <p:cNvSpPr>
              <a:spLocks/>
            </p:cNvSpPr>
            <p:nvPr/>
          </p:nvSpPr>
          <p:spPr bwMode="auto">
            <a:xfrm>
              <a:off x="5876" y="8754"/>
              <a:ext cx="251" cy="460"/>
            </a:xfrm>
            <a:custGeom>
              <a:avLst/>
              <a:gdLst>
                <a:gd name="T0" fmla="*/ 6 w 881"/>
                <a:gd name="T1" fmla="*/ 0 h 460"/>
                <a:gd name="T2" fmla="*/ 0 w 881"/>
                <a:gd name="T3" fmla="*/ 460 h 460"/>
                <a:gd name="T4" fmla="*/ 0 60000 65536"/>
                <a:gd name="T5" fmla="*/ 0 60000 65536"/>
                <a:gd name="T6" fmla="*/ 0 w 881"/>
                <a:gd name="T7" fmla="*/ 0 h 460"/>
                <a:gd name="T8" fmla="*/ 881 w 881"/>
                <a:gd name="T9" fmla="*/ 460 h 460"/>
              </a:gdLst>
              <a:ahLst/>
              <a:cxnLst>
                <a:cxn ang="T4">
                  <a:pos x="T0" y="T1"/>
                </a:cxn>
                <a:cxn ang="T5">
                  <a:pos x="T2" y="T3"/>
                </a:cxn>
              </a:cxnLst>
              <a:rect l="T6" t="T7" r="T8" b="T9"/>
              <a:pathLst>
                <a:path w="881" h="460">
                  <a:moveTo>
                    <a:pt x="881" y="0"/>
                  </a:moveTo>
                  <a:lnTo>
                    <a:pt x="0" y="460"/>
                  </a:lnTo>
                </a:path>
              </a:pathLst>
            </a:custGeom>
            <a:noFill/>
            <a:ln w="9525">
              <a:solidFill>
                <a:srgbClr val="000000"/>
              </a:solidFill>
              <a:round/>
              <a:headEnd/>
              <a:tailEnd type="triangle" w="med" len="med"/>
            </a:ln>
          </p:spPr>
          <p:txBody>
            <a:bodyPr/>
            <a:lstStyle/>
            <a:p>
              <a:endParaRPr lang="en-US"/>
            </a:p>
          </p:txBody>
        </p:sp>
        <p:sp>
          <p:nvSpPr>
            <p:cNvPr id="33" name="Text Box 33"/>
            <p:cNvSpPr txBox="1">
              <a:spLocks noChangeArrowheads="1"/>
            </p:cNvSpPr>
            <p:nvPr/>
          </p:nvSpPr>
          <p:spPr bwMode="auto">
            <a:xfrm>
              <a:off x="6427" y="9834"/>
              <a:ext cx="1050" cy="461"/>
            </a:xfrm>
            <a:prstGeom prst="rect">
              <a:avLst/>
            </a:prstGeom>
            <a:noFill/>
            <a:ln w="9525">
              <a:noFill/>
              <a:miter lim="800000"/>
              <a:headEnd/>
              <a:tailEnd/>
            </a:ln>
          </p:spPr>
          <p:txBody>
            <a:bodyPr/>
            <a:lstStyle/>
            <a:p>
              <a:r>
                <a:rPr lang="en-US" sz="1200"/>
                <a:t> Cylinder</a:t>
              </a:r>
              <a:endParaRPr lang="en-US"/>
            </a:p>
          </p:txBody>
        </p:sp>
        <p:sp>
          <p:nvSpPr>
            <p:cNvPr id="34" name="Line 34"/>
            <p:cNvSpPr>
              <a:spLocks noChangeShapeType="1"/>
            </p:cNvSpPr>
            <p:nvPr/>
          </p:nvSpPr>
          <p:spPr bwMode="auto">
            <a:xfrm flipH="1" flipV="1">
              <a:off x="6727" y="9679"/>
              <a:ext cx="300" cy="309"/>
            </a:xfrm>
            <a:prstGeom prst="line">
              <a:avLst/>
            </a:prstGeom>
            <a:noFill/>
            <a:ln w="9525">
              <a:solidFill>
                <a:srgbClr val="000000"/>
              </a:solidFill>
              <a:round/>
              <a:headEnd/>
              <a:tailEnd type="triangle" w="med" len="med"/>
            </a:ln>
          </p:spPr>
          <p:txBody>
            <a:bodyPr/>
            <a:lstStyle/>
            <a:p>
              <a:endParaRPr lang="en-GB"/>
            </a:p>
          </p:txBody>
        </p:sp>
        <p:sp>
          <p:nvSpPr>
            <p:cNvPr id="35" name="Text Box 35"/>
            <p:cNvSpPr txBox="1">
              <a:spLocks noChangeArrowheads="1"/>
            </p:cNvSpPr>
            <p:nvPr/>
          </p:nvSpPr>
          <p:spPr bwMode="auto">
            <a:xfrm>
              <a:off x="4027" y="10143"/>
              <a:ext cx="3900" cy="463"/>
            </a:xfrm>
            <a:prstGeom prst="rect">
              <a:avLst/>
            </a:prstGeom>
            <a:solidFill>
              <a:srgbClr val="92D050"/>
            </a:solidFill>
            <a:ln w="9525">
              <a:noFill/>
              <a:miter lim="800000"/>
              <a:headEnd/>
              <a:tailEnd/>
            </a:ln>
          </p:spPr>
          <p:txBody>
            <a:bodyPr/>
            <a:lstStyle/>
            <a:p>
              <a:r>
                <a:rPr lang="en-US" sz="1400" b="1"/>
                <a:t>Figure  Plunger pump</a:t>
              </a:r>
              <a:endParaRPr lang="en-US" sz="1400"/>
            </a:p>
          </p:txBody>
        </p:sp>
      </p:grpSp>
      <p:pic>
        <p:nvPicPr>
          <p:cNvPr id="38" name="Picture 36" descr="C:\Users\mekdim\Desktop\Fluid machines\fluid machine\fluid machines\fluid machines\piston pump.gif"/>
          <p:cNvPicPr>
            <a:picLocks noChangeAspect="1" noChangeArrowheads="1"/>
          </p:cNvPicPr>
          <p:nvPr/>
        </p:nvPicPr>
        <p:blipFill>
          <a:blip r:embed="rId4" cstate="print"/>
          <a:srcRect/>
          <a:stretch>
            <a:fillRect/>
          </a:stretch>
        </p:blipFill>
        <p:spPr bwMode="auto">
          <a:xfrm>
            <a:off x="6172200" y="4572000"/>
            <a:ext cx="2568575" cy="1630363"/>
          </a:xfrm>
          <a:prstGeom prst="rect">
            <a:avLst/>
          </a:prstGeom>
          <a:noFill/>
          <a:ln w="9525">
            <a:noFill/>
            <a:miter lim="800000"/>
            <a:headEnd/>
            <a:tailEnd/>
          </a:ln>
        </p:spPr>
      </p:pic>
      <p:pic>
        <p:nvPicPr>
          <p:cNvPr id="39" name="Picture 4"/>
          <p:cNvPicPr>
            <a:picLocks noChangeAspect="1" noChangeArrowheads="1"/>
          </p:cNvPicPr>
          <p:nvPr/>
        </p:nvPicPr>
        <p:blipFill>
          <a:blip r:embed="rId5" cstate="print"/>
          <a:srcRect/>
          <a:stretch>
            <a:fillRect/>
          </a:stretch>
        </p:blipFill>
        <p:spPr bwMode="auto">
          <a:xfrm>
            <a:off x="0" y="1600200"/>
            <a:ext cx="4610100" cy="2133600"/>
          </a:xfrm>
          <a:prstGeom prst="rect">
            <a:avLst/>
          </a:prstGeom>
          <a:noFill/>
          <a:ln w="9525">
            <a:noFill/>
            <a:miter lim="800000"/>
            <a:headEnd/>
            <a:tailEnd/>
          </a:ln>
        </p:spPr>
      </p:pic>
      <p:pic>
        <p:nvPicPr>
          <p:cNvPr id="40" name="Picture 3" descr="C:\Users\mekdim\Desktop\Fluid machines\fluid machine\fluid machines\fluid machines\diaphramp..gif"/>
          <p:cNvPicPr>
            <a:picLocks noChangeAspect="1" noChangeArrowheads="1"/>
          </p:cNvPicPr>
          <p:nvPr/>
        </p:nvPicPr>
        <p:blipFill>
          <a:blip r:embed="rId6" cstate="print"/>
          <a:srcRect/>
          <a:stretch>
            <a:fillRect/>
          </a:stretch>
        </p:blipFill>
        <p:spPr bwMode="auto">
          <a:xfrm>
            <a:off x="4267200" y="1676400"/>
            <a:ext cx="2209800" cy="211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60</a:t>
            </a:fld>
            <a:endParaRPr lang="en-US"/>
          </a:p>
        </p:txBody>
      </p:sp>
      <p:sp>
        <p:nvSpPr>
          <p:cNvPr id="6" name="Rectangle 2"/>
          <p:cNvSpPr>
            <a:spLocks noGrp="1" noChangeArrowheads="1"/>
          </p:cNvSpPr>
          <p:nvPr>
            <p:ph idx="1"/>
          </p:nvPr>
        </p:nvSpPr>
        <p:spPr bwMode="auto">
          <a:xfrm>
            <a:off x="381000" y="1295400"/>
            <a:ext cx="82296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lvl="0" indent="0" algn="just" eaLnBrk="0" fontAlgn="base" hangingPunct="0">
              <a:spcBef>
                <a:spcPct val="0"/>
              </a:spcBef>
              <a:spcAft>
                <a:spcPct val="0"/>
              </a:spcAft>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Another limiting factor for the maximum pressure is the </a:t>
            </a:r>
            <a:r>
              <a:rPr lang="en-US" sz="2400" dirty="0" smtClean="0">
                <a:solidFill>
                  <a:srgbClr val="FF0000"/>
                </a:solidFill>
                <a:latin typeface="Times New Roman" pitchFamily="18" charset="0"/>
                <a:ea typeface="Times New Roman" pitchFamily="18" charset="0"/>
                <a:cs typeface="Times New Roman" pitchFamily="18" charset="0"/>
              </a:rPr>
              <a:t>pump slip. </a:t>
            </a:r>
          </a:p>
          <a:p>
            <a:pPr marL="0" lvl="0" indent="0" algn="just" eaLnBrk="0" fontAlgn="base" hangingPunct="0">
              <a:spcBef>
                <a:spcPct val="0"/>
              </a:spcBef>
              <a:spcAft>
                <a:spcPct val="0"/>
              </a:spcAft>
              <a:buFont typeface="Wingdings" pitchFamily="2" charset="2"/>
              <a:buChar char="ü"/>
              <a:tabLst>
                <a:tab pos="457200" algn="l"/>
              </a:tabLst>
            </a:pPr>
            <a:r>
              <a:rPr lang="en-US" sz="2400" dirty="0" smtClean="0">
                <a:latin typeface="Times New Roman" pitchFamily="18" charset="0"/>
                <a:ea typeface="Times New Roman" pitchFamily="18" charset="0"/>
                <a:cs typeface="Times New Roman" pitchFamily="18" charset="0"/>
              </a:rPr>
              <a:t>The pump slip (leakage) in rotary pumps generally increases with pressure hence running at very high pressure may result in very low efficiency.</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Note that the total head of the pump is given by:-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1066800" y="4876800"/>
            <a:ext cx="6705600" cy="461665"/>
          </a:xfrm>
          <a:prstGeom prst="rect">
            <a:avLst/>
          </a:prstGeom>
        </p:spPr>
        <p:txBody>
          <a:bodyPr wrap="square">
            <a:spAutoFit/>
          </a:bodyPr>
          <a:lstStyle/>
          <a:p>
            <a:r>
              <a:rPr lang="en-US" sz="2400" dirty="0">
                <a:latin typeface="Times New Roman" pitchFamily="18" charset="0"/>
                <a:cs typeface="Times New Roman" pitchFamily="18" charset="0"/>
              </a:rPr>
              <a:t>Where P</a:t>
            </a:r>
            <a:r>
              <a:rPr lang="en-US" sz="2400" baseline="-25000" dirty="0">
                <a:latin typeface="Times New Roman" pitchFamily="18" charset="0"/>
                <a:cs typeface="Times New Roman" pitchFamily="18" charset="0"/>
              </a:rPr>
              <a:t>t</a:t>
            </a:r>
            <a:r>
              <a:rPr lang="en-US" sz="2400" dirty="0">
                <a:latin typeface="Times New Roman" pitchFamily="18" charset="0"/>
                <a:cs typeface="Times New Roman" pitchFamily="18" charset="0"/>
              </a:rPr>
              <a:t> is the total pressure developed by the pump</a:t>
            </a:r>
          </a:p>
        </p:txBody>
      </p:sp>
      <p:graphicFrame>
        <p:nvGraphicFramePr>
          <p:cNvPr id="159746" name="Object 2"/>
          <p:cNvGraphicFramePr>
            <a:graphicFrameLocks noChangeAspect="1"/>
          </p:cNvGraphicFramePr>
          <p:nvPr/>
        </p:nvGraphicFramePr>
        <p:xfrm>
          <a:off x="7010400" y="3505200"/>
          <a:ext cx="914400" cy="722312"/>
        </p:xfrm>
        <a:graphic>
          <a:graphicData uri="http://schemas.openxmlformats.org/presentationml/2006/ole">
            <p:oleObj spid="_x0000_s159746" name="Equation" r:id="rId3" imgW="545863" imgH="431613" progId="Equation.3">
              <p:embed/>
            </p:oleObj>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62000" y="533400"/>
            <a:ext cx="77724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AutoNum type="arabicPeriod"/>
              <a:tabLst>
                <a:tab pos="457200" algn="l"/>
              </a:tabLst>
            </a:pPr>
            <a:r>
              <a:rPr kumimoji="0" lang="en-US" sz="28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Power of Rotary Pumps </a:t>
            </a:r>
            <a:endParaRPr kumimoji="0" lang="en-US" sz="28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useful and brake power of a rotary pump are calculated from the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total pressure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be transferred to the flow medium, the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volume flow rate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overall efficiency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the pump.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Useful Power</a:t>
            </a:r>
            <a:endParaRPr kumimoji="0" lang="en-US"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useful power of a rotary pump is the product of the flow rate and total pressure of the pump (Useful), and is given by,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096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2" name="Object 2"/>
          <p:cNvGraphicFramePr>
            <a:graphicFrameLocks noChangeAspect="1"/>
          </p:cNvGraphicFramePr>
          <p:nvPr/>
        </p:nvGraphicFramePr>
        <p:xfrm>
          <a:off x="3276600" y="3352800"/>
          <a:ext cx="1447800" cy="609600"/>
        </p:xfrm>
        <a:graphic>
          <a:graphicData uri="http://schemas.openxmlformats.org/presentationml/2006/ole">
            <p:oleObj spid="_x0000_s40962" name="Equation" r:id="rId3" imgW="545863" imgH="228501" progId="Equation.3">
              <p:embed/>
            </p:oleObj>
          </a:graphicData>
        </a:graphic>
      </p:graphicFrame>
      <p:sp>
        <p:nvSpPr>
          <p:cNvPr id="40964" name="Rectangle 4"/>
          <p:cNvSpPr>
            <a:spLocks noChangeArrowheads="1"/>
          </p:cNvSpPr>
          <p:nvPr/>
        </p:nvSpPr>
        <p:spPr bwMode="auto">
          <a:xfrm>
            <a:off x="838200" y="3810000"/>
            <a:ext cx="7086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Brake Power</a:t>
            </a:r>
            <a:endParaRPr kumimoji="0" lang="en-US"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brake power is calculated from the useful power and the overall efficiency using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09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5" name="Object 5"/>
          <p:cNvGraphicFramePr>
            <a:graphicFrameLocks noChangeAspect="1"/>
          </p:cNvGraphicFramePr>
          <p:nvPr/>
        </p:nvGraphicFramePr>
        <p:xfrm>
          <a:off x="5486400" y="4724400"/>
          <a:ext cx="1219200" cy="795130"/>
        </p:xfrm>
        <a:graphic>
          <a:graphicData uri="http://schemas.openxmlformats.org/presentationml/2006/ole">
            <p:oleObj spid="_x0000_s40965" name="Equation" r:id="rId4" imgW="660113" imgH="431613" progId="Equation.3">
              <p:embed/>
            </p:oleObj>
          </a:graphicData>
        </a:graphic>
      </p:graphicFrame>
      <p:sp>
        <p:nvSpPr>
          <p:cNvPr id="10" name="Rectangle 9"/>
          <p:cNvSpPr/>
          <p:nvPr/>
        </p:nvSpPr>
        <p:spPr>
          <a:xfrm>
            <a:off x="1066800" y="5638800"/>
            <a:ext cx="7391400" cy="830997"/>
          </a:xfrm>
          <a:prstGeom prst="rect">
            <a:avLst/>
          </a:prstGeom>
        </p:spPr>
        <p:txBody>
          <a:bodyPr wrap="square">
            <a:spAutoFit/>
          </a:bodyPr>
          <a:lstStyle/>
          <a:p>
            <a:r>
              <a:rPr lang="en-US" sz="2400" dirty="0">
                <a:latin typeface="Times New Roman" pitchFamily="18" charset="0"/>
                <a:cs typeface="Times New Roman" pitchFamily="18" charset="0"/>
              </a:rPr>
              <a:t>The overall efficiency of rotary pumps is determined by test</a:t>
            </a:r>
          </a:p>
        </p:txBody>
      </p:sp>
      <p:sp>
        <p:nvSpPr>
          <p:cNvPr id="11" name="Slide Number Placeholder 10"/>
          <p:cNvSpPr>
            <a:spLocks noGrp="1"/>
          </p:cNvSpPr>
          <p:nvPr>
            <p:ph type="sldNum" sz="quarter" idx="12"/>
          </p:nvPr>
        </p:nvSpPr>
        <p:spPr/>
        <p:txBody>
          <a:bodyPr/>
          <a:lstStyle/>
          <a:p>
            <a:fld id="{8AF2B99A-C8F6-4C0F-994A-EE849E7D1B51}"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2800" b="1" dirty="0" smtClean="0">
                <a:solidFill>
                  <a:srgbClr val="0070C0"/>
                </a:solidFill>
              </a:rPr>
              <a:t>5.2.6 Performance </a:t>
            </a:r>
            <a:r>
              <a:rPr lang="en-US" sz="2800" b="1" dirty="0">
                <a:solidFill>
                  <a:srgbClr val="0070C0"/>
                </a:solidFill>
              </a:rPr>
              <a:t>Characteristic of Rotary Pumps</a:t>
            </a:r>
            <a:r>
              <a:rPr lang="en-US" dirty="0"/>
              <a:t/>
            </a:r>
            <a:br>
              <a:rPr lang="en-US" dirty="0"/>
            </a:br>
            <a:endParaRPr lang="en-US" dirty="0"/>
          </a:p>
        </p:txBody>
      </p:sp>
      <p:sp>
        <p:nvSpPr>
          <p:cNvPr id="11" name="Rectangle 10"/>
          <p:cNvSpPr/>
          <p:nvPr/>
        </p:nvSpPr>
        <p:spPr>
          <a:xfrm>
            <a:off x="533400" y="914400"/>
            <a:ext cx="8077200" cy="1569660"/>
          </a:xfrm>
          <a:prstGeom prst="rect">
            <a:avLst/>
          </a:prstGeom>
        </p:spPr>
        <p:txBody>
          <a:bodyPr wrap="square">
            <a:spAutoFit/>
          </a:bodyPr>
          <a:lstStyle/>
          <a:p>
            <a:pPr algn="just">
              <a:buFont typeface="Wingdings" pitchFamily="2" charset="2"/>
              <a:buChar char="ü"/>
            </a:pPr>
            <a:r>
              <a:rPr lang="en-US" sz="2400" dirty="0">
                <a:latin typeface="Times New Roman" pitchFamily="18" charset="0"/>
                <a:cs typeface="Times New Roman" pitchFamily="18" charset="0"/>
              </a:rPr>
              <a:t>The performance characteristics of all positive displacement pumps are similar </a:t>
            </a:r>
            <a:r>
              <a:rPr lang="en-US" sz="2400" dirty="0" smtClean="0">
                <a:latin typeface="Times New Roman" pitchFamily="18" charset="0"/>
                <a:cs typeface="Times New Roman" pitchFamily="18" charset="0"/>
              </a:rPr>
              <a:t>and can </a:t>
            </a:r>
            <a:r>
              <a:rPr lang="en-US" sz="2400" dirty="0">
                <a:latin typeface="Times New Roman" pitchFamily="18" charset="0"/>
                <a:cs typeface="Times New Roman" pitchFamily="18" charset="0"/>
              </a:rPr>
              <a:t>be applied to rotary pumps also.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rotary it is also common to present the curves as functions of the total </a:t>
            </a:r>
            <a:r>
              <a:rPr lang="en-US" sz="2400" dirty="0" smtClean="0">
                <a:latin typeface="Times New Roman" pitchFamily="18" charset="0"/>
                <a:cs typeface="Times New Roman" pitchFamily="18" charset="0"/>
              </a:rPr>
              <a:t>pressure:-</a:t>
            </a:r>
            <a:endParaRPr lang="en-US" sz="2400" dirty="0">
              <a:latin typeface="Times New Roman" pitchFamily="18" charset="0"/>
              <a:cs typeface="Times New Roman" pitchFamily="18" charset="0"/>
            </a:endParaRPr>
          </a:p>
        </p:txBody>
      </p:sp>
      <p:graphicFrame>
        <p:nvGraphicFramePr>
          <p:cNvPr id="41994" name="Object 10"/>
          <p:cNvGraphicFramePr>
            <a:graphicFrameLocks noChangeAspect="1"/>
          </p:cNvGraphicFramePr>
          <p:nvPr/>
        </p:nvGraphicFramePr>
        <p:xfrm>
          <a:off x="2209800" y="2743200"/>
          <a:ext cx="972457" cy="304800"/>
        </p:xfrm>
        <a:graphic>
          <a:graphicData uri="http://schemas.openxmlformats.org/presentationml/2006/ole">
            <p:oleObj spid="_x0000_s41994" name="Equation" r:id="rId3" imgW="634725" imgH="203112" progId="Equation.3">
              <p:embed/>
            </p:oleObj>
          </a:graphicData>
        </a:graphic>
      </p:graphicFrame>
      <p:graphicFrame>
        <p:nvGraphicFramePr>
          <p:cNvPr id="41993" name="Object 9"/>
          <p:cNvGraphicFramePr>
            <a:graphicFrameLocks noChangeAspect="1"/>
          </p:cNvGraphicFramePr>
          <p:nvPr/>
        </p:nvGraphicFramePr>
        <p:xfrm>
          <a:off x="3886200" y="2667000"/>
          <a:ext cx="1190625" cy="381000"/>
        </p:xfrm>
        <a:graphic>
          <a:graphicData uri="http://schemas.openxmlformats.org/presentationml/2006/ole">
            <p:oleObj spid="_x0000_s41993" name="Equation" r:id="rId4" imgW="711200" imgH="228600" progId="Equation.3">
              <p:embed/>
            </p:oleObj>
          </a:graphicData>
        </a:graphic>
      </p:graphicFrame>
      <p:graphicFrame>
        <p:nvGraphicFramePr>
          <p:cNvPr id="41992" name="Object 8"/>
          <p:cNvGraphicFramePr>
            <a:graphicFrameLocks noChangeAspect="1"/>
          </p:cNvGraphicFramePr>
          <p:nvPr/>
        </p:nvGraphicFramePr>
        <p:xfrm>
          <a:off x="5638800" y="2719388"/>
          <a:ext cx="914400" cy="300038"/>
        </p:xfrm>
        <a:graphic>
          <a:graphicData uri="http://schemas.openxmlformats.org/presentationml/2006/ole">
            <p:oleObj spid="_x0000_s41992" name="Equation" r:id="rId5" imgW="609336" imgH="203112" progId="Equation.3">
              <p:embed/>
            </p:oleObj>
          </a:graphicData>
        </a:graphic>
      </p:graphicFrame>
      <p:sp>
        <p:nvSpPr>
          <p:cNvPr id="42019" name="Rectangle 3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1999" name="Group 15"/>
          <p:cNvGrpSpPr>
            <a:grpSpLocks noChangeAspect="1"/>
          </p:cNvGrpSpPr>
          <p:nvPr/>
        </p:nvGrpSpPr>
        <p:grpSpPr bwMode="auto">
          <a:xfrm>
            <a:off x="914400" y="3581399"/>
            <a:ext cx="6934199" cy="2873829"/>
            <a:chOff x="2083" y="6819"/>
            <a:chExt cx="7612" cy="2777"/>
          </a:xfrm>
        </p:grpSpPr>
        <p:sp>
          <p:nvSpPr>
            <p:cNvPr id="42018" name="AutoShape 34"/>
            <p:cNvSpPr>
              <a:spLocks noChangeAspect="1" noChangeArrowheads="1" noTextEdit="1"/>
            </p:cNvSpPr>
            <p:nvPr/>
          </p:nvSpPr>
          <p:spPr bwMode="auto">
            <a:xfrm>
              <a:off x="2520" y="6819"/>
              <a:ext cx="6300" cy="2777"/>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2017" name="Text Box 33"/>
            <p:cNvSpPr txBox="1">
              <a:spLocks noChangeArrowheads="1"/>
            </p:cNvSpPr>
            <p:nvPr/>
          </p:nvSpPr>
          <p:spPr bwMode="auto">
            <a:xfrm>
              <a:off x="4770" y="8794"/>
              <a:ext cx="1500" cy="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P</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lim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016" name="Text Box 32"/>
            <p:cNvSpPr txBox="1">
              <a:spLocks noChangeArrowheads="1"/>
            </p:cNvSpPr>
            <p:nvPr/>
          </p:nvSpPr>
          <p:spPr bwMode="auto">
            <a:xfrm>
              <a:off x="6570" y="7128"/>
              <a:ext cx="3125" cy="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n[rpm]=constant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Viscosity= Constant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2015" name="Line 31"/>
            <p:cNvSpPr>
              <a:spLocks noChangeShapeType="1"/>
            </p:cNvSpPr>
            <p:nvPr/>
          </p:nvSpPr>
          <p:spPr bwMode="auto">
            <a:xfrm>
              <a:off x="3270" y="6973"/>
              <a:ext cx="0" cy="1851"/>
            </a:xfrm>
            <a:prstGeom prst="line">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en-US"/>
            </a:p>
          </p:txBody>
        </p:sp>
        <p:sp>
          <p:nvSpPr>
            <p:cNvPr id="42014" name="Line 30"/>
            <p:cNvSpPr>
              <a:spLocks noChangeShapeType="1"/>
            </p:cNvSpPr>
            <p:nvPr/>
          </p:nvSpPr>
          <p:spPr bwMode="auto">
            <a:xfrm>
              <a:off x="3270" y="8824"/>
              <a:ext cx="26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2013" name="Line 29"/>
            <p:cNvSpPr>
              <a:spLocks noChangeShapeType="1"/>
            </p:cNvSpPr>
            <p:nvPr/>
          </p:nvSpPr>
          <p:spPr bwMode="auto">
            <a:xfrm>
              <a:off x="3270" y="7518"/>
              <a:ext cx="2280"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12" name="Freeform 28"/>
            <p:cNvSpPr>
              <a:spLocks/>
            </p:cNvSpPr>
            <p:nvPr/>
          </p:nvSpPr>
          <p:spPr bwMode="auto">
            <a:xfrm>
              <a:off x="3270" y="7518"/>
              <a:ext cx="1900" cy="181"/>
            </a:xfrm>
            <a:custGeom>
              <a:avLst/>
              <a:gdLst/>
              <a:ahLst/>
              <a:cxnLst>
                <a:cxn ang="0">
                  <a:pos x="0" y="0"/>
                </a:cxn>
                <a:cxn ang="0">
                  <a:pos x="1215" y="75"/>
                </a:cxn>
                <a:cxn ang="0">
                  <a:pos x="1770" y="120"/>
                </a:cxn>
                <a:cxn ang="0">
                  <a:pos x="2325" y="180"/>
                </a:cxn>
                <a:cxn ang="0">
                  <a:pos x="2850" y="300"/>
                </a:cxn>
              </a:cxnLst>
              <a:rect l="0" t="0" r="r" b="b"/>
              <a:pathLst>
                <a:path w="2850" h="300">
                  <a:moveTo>
                    <a:pt x="0" y="0"/>
                  </a:moveTo>
                  <a:cubicBezTo>
                    <a:pt x="202" y="12"/>
                    <a:pt x="920" y="55"/>
                    <a:pt x="1215" y="75"/>
                  </a:cubicBezTo>
                  <a:cubicBezTo>
                    <a:pt x="1510" y="95"/>
                    <a:pt x="1585" y="103"/>
                    <a:pt x="1770" y="120"/>
                  </a:cubicBezTo>
                  <a:cubicBezTo>
                    <a:pt x="1955" y="137"/>
                    <a:pt x="2145" y="150"/>
                    <a:pt x="2325" y="180"/>
                  </a:cubicBezTo>
                  <a:cubicBezTo>
                    <a:pt x="2505" y="210"/>
                    <a:pt x="2741" y="275"/>
                    <a:pt x="2850" y="300"/>
                  </a:cubicBezTo>
                </a:path>
              </a:pathLst>
            </a:custGeom>
            <a:noFill/>
            <a:ln w="9525">
              <a:solidFill>
                <a:srgbClr val="000000"/>
              </a:solidFill>
              <a:round/>
              <a:headEnd/>
              <a:tailEnd type="oval" w="med" len="med"/>
            </a:ln>
          </p:spPr>
          <p:txBody>
            <a:bodyPr vert="horz" wrap="square" lIns="91440" tIns="45720" rIns="91440" bIns="45720" numCol="1" anchor="t" anchorCtr="0" compatLnSpc="1">
              <a:prstTxWarp prst="textNoShape">
                <a:avLst/>
              </a:prstTxWarp>
            </a:bodyPr>
            <a:lstStyle/>
            <a:p>
              <a:endParaRPr lang="en-US"/>
            </a:p>
          </p:txBody>
        </p:sp>
        <p:sp>
          <p:nvSpPr>
            <p:cNvPr id="42011" name="Line 27"/>
            <p:cNvSpPr>
              <a:spLocks noChangeShapeType="1"/>
            </p:cNvSpPr>
            <p:nvPr/>
          </p:nvSpPr>
          <p:spPr bwMode="auto">
            <a:xfrm>
              <a:off x="5190" y="6973"/>
              <a:ext cx="0" cy="1851"/>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10" name="Freeform 26"/>
            <p:cNvSpPr>
              <a:spLocks/>
            </p:cNvSpPr>
            <p:nvPr/>
          </p:nvSpPr>
          <p:spPr bwMode="auto">
            <a:xfrm>
              <a:off x="3290" y="7760"/>
              <a:ext cx="1910" cy="1046"/>
            </a:xfrm>
            <a:custGeom>
              <a:avLst/>
              <a:gdLst/>
              <a:ahLst/>
              <a:cxnLst>
                <a:cxn ang="0">
                  <a:pos x="0" y="1731"/>
                </a:cxn>
                <a:cxn ang="0">
                  <a:pos x="450" y="755"/>
                </a:cxn>
                <a:cxn ang="0">
                  <a:pos x="1110" y="230"/>
                </a:cxn>
                <a:cxn ang="0">
                  <a:pos x="1905" y="35"/>
                </a:cxn>
                <a:cxn ang="0">
                  <a:pos x="2866" y="21"/>
                </a:cxn>
              </a:cxnLst>
              <a:rect l="0" t="0" r="r" b="b"/>
              <a:pathLst>
                <a:path w="2866" h="1731">
                  <a:moveTo>
                    <a:pt x="0" y="1731"/>
                  </a:moveTo>
                  <a:cubicBezTo>
                    <a:pt x="75" y="1568"/>
                    <a:pt x="265" y="1005"/>
                    <a:pt x="450" y="755"/>
                  </a:cubicBezTo>
                  <a:cubicBezTo>
                    <a:pt x="635" y="505"/>
                    <a:pt x="868" y="350"/>
                    <a:pt x="1110" y="230"/>
                  </a:cubicBezTo>
                  <a:cubicBezTo>
                    <a:pt x="1352" y="110"/>
                    <a:pt x="1612" y="70"/>
                    <a:pt x="1905" y="35"/>
                  </a:cubicBezTo>
                  <a:cubicBezTo>
                    <a:pt x="2198" y="0"/>
                    <a:pt x="2666" y="24"/>
                    <a:pt x="2866" y="21"/>
                  </a:cubicBezTo>
                </a:path>
              </a:pathLst>
            </a:custGeom>
            <a:noFill/>
            <a:ln w="9525">
              <a:solidFill>
                <a:srgbClr val="000000"/>
              </a:solidFill>
              <a:round/>
              <a:headEnd/>
              <a:tailEnd type="oval" w="med" len="med"/>
            </a:ln>
          </p:spPr>
          <p:txBody>
            <a:bodyPr vert="horz" wrap="square" lIns="91440" tIns="45720" rIns="91440" bIns="45720" numCol="1" anchor="t" anchorCtr="0" compatLnSpc="1">
              <a:prstTxWarp prst="textNoShape">
                <a:avLst/>
              </a:prstTxWarp>
            </a:bodyPr>
            <a:lstStyle/>
            <a:p>
              <a:endParaRPr lang="en-US"/>
            </a:p>
          </p:txBody>
        </p:sp>
        <p:sp>
          <p:nvSpPr>
            <p:cNvPr id="42009" name="Line 25"/>
            <p:cNvSpPr>
              <a:spLocks noChangeShapeType="1"/>
            </p:cNvSpPr>
            <p:nvPr/>
          </p:nvSpPr>
          <p:spPr bwMode="auto">
            <a:xfrm flipV="1">
              <a:off x="3270" y="8171"/>
              <a:ext cx="1920" cy="544"/>
            </a:xfrm>
            <a:prstGeom prst="line">
              <a:avLst/>
            </a:prstGeom>
            <a:noFill/>
            <a:ln w="9525">
              <a:solidFill>
                <a:srgbClr val="000000"/>
              </a:solidFill>
              <a:round/>
              <a:headEnd/>
              <a:tailEnd type="oval" w="med" len="med"/>
            </a:ln>
          </p:spPr>
          <p:txBody>
            <a:bodyPr vert="horz" wrap="square" lIns="91440" tIns="45720" rIns="91440" bIns="45720" numCol="1" anchor="t" anchorCtr="0" compatLnSpc="1">
              <a:prstTxWarp prst="textNoShape">
                <a:avLst/>
              </a:prstTxWarp>
            </a:bodyPr>
            <a:lstStyle/>
            <a:p>
              <a:endParaRPr lang="en-US"/>
            </a:p>
          </p:txBody>
        </p:sp>
        <p:sp>
          <p:nvSpPr>
            <p:cNvPr id="42008" name="Line 24"/>
            <p:cNvSpPr>
              <a:spLocks noChangeShapeType="1"/>
            </p:cNvSpPr>
            <p:nvPr/>
          </p:nvSpPr>
          <p:spPr bwMode="auto">
            <a:xfrm flipV="1">
              <a:off x="5190" y="7191"/>
              <a:ext cx="1080" cy="98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07" name="Line 23"/>
            <p:cNvSpPr>
              <a:spLocks noChangeShapeType="1"/>
            </p:cNvSpPr>
            <p:nvPr/>
          </p:nvSpPr>
          <p:spPr bwMode="auto">
            <a:xfrm>
              <a:off x="5190" y="7779"/>
              <a:ext cx="480" cy="436"/>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06" name="Freeform 22"/>
            <p:cNvSpPr>
              <a:spLocks/>
            </p:cNvSpPr>
            <p:nvPr/>
          </p:nvSpPr>
          <p:spPr bwMode="auto">
            <a:xfrm>
              <a:off x="5190" y="7699"/>
              <a:ext cx="780" cy="654"/>
            </a:xfrm>
            <a:custGeom>
              <a:avLst/>
              <a:gdLst/>
              <a:ahLst/>
              <a:cxnLst>
                <a:cxn ang="0">
                  <a:pos x="0" y="0"/>
                </a:cxn>
                <a:cxn ang="0">
                  <a:pos x="270" y="120"/>
                </a:cxn>
                <a:cxn ang="0">
                  <a:pos x="555" y="300"/>
                </a:cxn>
                <a:cxn ang="0">
                  <a:pos x="945" y="690"/>
                </a:cxn>
                <a:cxn ang="0">
                  <a:pos x="1170" y="1080"/>
                </a:cxn>
              </a:cxnLst>
              <a:rect l="0" t="0" r="r" b="b"/>
              <a:pathLst>
                <a:path w="1170" h="1080">
                  <a:moveTo>
                    <a:pt x="0" y="0"/>
                  </a:moveTo>
                  <a:lnTo>
                    <a:pt x="270" y="120"/>
                  </a:lnTo>
                  <a:lnTo>
                    <a:pt x="555" y="300"/>
                  </a:lnTo>
                  <a:lnTo>
                    <a:pt x="945" y="690"/>
                  </a:lnTo>
                  <a:lnTo>
                    <a:pt x="1170" y="1080"/>
                  </a:ln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05" name="Text Box 21"/>
            <p:cNvSpPr txBox="1">
              <a:spLocks noChangeArrowheads="1"/>
            </p:cNvSpPr>
            <p:nvPr/>
          </p:nvSpPr>
          <p:spPr bwMode="auto">
            <a:xfrm>
              <a:off x="3120" y="7590"/>
              <a:ext cx="1200" cy="3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Q</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004" name="Text Box 20"/>
            <p:cNvSpPr txBox="1">
              <a:spLocks noChangeArrowheads="1"/>
            </p:cNvSpPr>
            <p:nvPr/>
          </p:nvSpPr>
          <p:spPr bwMode="auto">
            <a:xfrm>
              <a:off x="3870" y="7590"/>
              <a:ext cx="1200" cy="3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ngsana New" pitchFamily="18" charset="-34"/>
                  <a:sym typeface="Symbol" pitchFamily="18" charset="2"/>
                </a:rPr>
                <a:t></a:t>
              </a:r>
            </a:p>
          </p:txBody>
        </p:sp>
        <p:sp>
          <p:nvSpPr>
            <p:cNvPr id="42003" name="Text Box 19"/>
            <p:cNvSpPr txBox="1">
              <a:spLocks noChangeArrowheads="1"/>
            </p:cNvSpPr>
            <p:nvPr/>
          </p:nvSpPr>
          <p:spPr bwMode="auto">
            <a:xfrm>
              <a:off x="3870" y="8170"/>
              <a:ext cx="1200" cy="3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002" name="Freeform 18"/>
            <p:cNvSpPr>
              <a:spLocks/>
            </p:cNvSpPr>
            <p:nvPr/>
          </p:nvSpPr>
          <p:spPr bwMode="auto">
            <a:xfrm>
              <a:off x="3608" y="7591"/>
              <a:ext cx="552" cy="205"/>
            </a:xfrm>
            <a:custGeom>
              <a:avLst/>
              <a:gdLst/>
              <a:ahLst/>
              <a:cxnLst>
                <a:cxn ang="0">
                  <a:pos x="0" y="239"/>
                </a:cxn>
                <a:cxn ang="0">
                  <a:pos x="663" y="0"/>
                </a:cxn>
              </a:cxnLst>
              <a:rect l="0" t="0" r="r" b="b"/>
              <a:pathLst>
                <a:path w="663" h="239">
                  <a:moveTo>
                    <a:pt x="0" y="239"/>
                  </a:moveTo>
                  <a:lnTo>
                    <a:pt x="663" y="0"/>
                  </a:lnTo>
                </a:path>
              </a:pathLst>
            </a:cu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2001" name="Text Box 17"/>
            <p:cNvSpPr txBox="1">
              <a:spLocks noChangeArrowheads="1"/>
            </p:cNvSpPr>
            <p:nvPr/>
          </p:nvSpPr>
          <p:spPr bwMode="auto">
            <a:xfrm>
              <a:off x="2083" y="9133"/>
              <a:ext cx="7263" cy="4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5.16 Performance characteristic of rotary pumps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2000" name="Text Box 16"/>
            <p:cNvSpPr txBox="1">
              <a:spLocks noChangeArrowheads="1"/>
            </p:cNvSpPr>
            <p:nvPr/>
          </p:nvSpPr>
          <p:spPr bwMode="auto">
            <a:xfrm>
              <a:off x="3570" y="8825"/>
              <a:ext cx="1500" cy="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40" name="Slide Number Placeholder 39"/>
          <p:cNvSpPr>
            <a:spLocks noGrp="1"/>
          </p:cNvSpPr>
          <p:nvPr>
            <p:ph type="sldNum" sz="quarter" idx="12"/>
          </p:nvPr>
        </p:nvSpPr>
        <p:spPr/>
        <p:txBody>
          <a:bodyPr/>
          <a:lstStyle/>
          <a:p>
            <a:fld id="{8AF2B99A-C8F6-4C0F-994A-EE849E7D1B51}"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609600" y="1143000"/>
            <a:ext cx="8153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Note that the capacity curve decreases with pressure.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This is due to the fact that the volumetric efficiency of rotary pumps in general decreases with the pressure against which the pump is working.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limiting pressure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lim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represents the pressure above which there will be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rapid wear of the pump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pump efficiency drops rapidly and hence the power consumption ( brake power) of the pump also grows quickly.</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value of the limiting pressure is adjusted by the setting point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(limiting pressure)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the </a:t>
            </a:r>
            <a:r>
              <a:rPr kumimoji="0" lang="en-US"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relief valve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AF2B99A-C8F6-4C0F-994A-EE849E7D1B51}"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200" b="1" dirty="0">
                <a:solidFill>
                  <a:srgbClr val="0070C0"/>
                </a:solidFill>
              </a:rPr>
              <a:t>Methods of Reducing Pulsation</a:t>
            </a:r>
            <a:r>
              <a:rPr lang="en-US" dirty="0"/>
              <a:t/>
            </a:r>
            <a:br>
              <a:rPr lang="en-US" dirty="0"/>
            </a:br>
            <a:endParaRPr lang="en-US" dirty="0"/>
          </a:p>
        </p:txBody>
      </p:sp>
      <p:sp>
        <p:nvSpPr>
          <p:cNvPr id="3" name="Content Placeholder 2"/>
          <p:cNvSpPr>
            <a:spLocks noGrp="1"/>
          </p:cNvSpPr>
          <p:nvPr>
            <p:ph idx="1"/>
          </p:nvPr>
        </p:nvSpPr>
        <p:spPr>
          <a:xfrm>
            <a:off x="457200" y="1600201"/>
            <a:ext cx="8229600" cy="3809999"/>
          </a:xfrm>
        </p:spPr>
        <p:txBody>
          <a:bodyPr>
            <a:normAutofit/>
          </a:bodyPr>
          <a:lstStyle/>
          <a:p>
            <a:pPr algn="just"/>
            <a:r>
              <a:rPr lang="en-US" sz="2400" dirty="0">
                <a:latin typeface="Times New Roman" pitchFamily="18" charset="0"/>
                <a:cs typeface="Times New Roman" pitchFamily="18" charset="0"/>
              </a:rPr>
              <a:t>Reducing the suction and discharge pulsation is crucial in installation and operation of reciprocating pumps.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By </a:t>
            </a:r>
            <a:r>
              <a:rPr lang="en-US" sz="2400" dirty="0">
                <a:solidFill>
                  <a:srgbClr val="00B050"/>
                </a:solidFill>
                <a:latin typeface="Times New Roman" pitchFamily="18" charset="0"/>
                <a:cs typeface="Times New Roman" pitchFamily="18" charset="0"/>
              </a:rPr>
              <a:t>reducing the pulsation </a:t>
            </a:r>
            <a:r>
              <a:rPr lang="en-US" sz="2400" dirty="0">
                <a:latin typeface="Times New Roman" pitchFamily="18" charset="0"/>
                <a:cs typeface="Times New Roman" pitchFamily="18" charset="0"/>
              </a:rPr>
              <a:t>in the suction pipe we increase the </a:t>
            </a:r>
            <a:r>
              <a:rPr lang="en-US" sz="2400" dirty="0">
                <a:solidFill>
                  <a:srgbClr val="00B050"/>
                </a:solidFill>
                <a:latin typeface="Times New Roman" pitchFamily="18" charset="0"/>
                <a:cs typeface="Times New Roman" pitchFamily="18" charset="0"/>
              </a:rPr>
              <a:t>NPSHA available </a:t>
            </a:r>
            <a:r>
              <a:rPr lang="en-US" sz="2400" dirty="0">
                <a:latin typeface="Times New Roman" pitchFamily="18" charset="0"/>
                <a:cs typeface="Times New Roman" pitchFamily="18" charset="0"/>
              </a:rPr>
              <a:t>and consequently the rpm of the pump can </a:t>
            </a:r>
            <a:r>
              <a:rPr lang="en-US" sz="2400" dirty="0">
                <a:solidFill>
                  <a:srgbClr val="00B050"/>
                </a:solidFill>
                <a:latin typeface="Times New Roman" pitchFamily="18" charset="0"/>
                <a:cs typeface="Times New Roman" pitchFamily="18" charset="0"/>
              </a:rPr>
              <a:t>be increased significantly without fear of </a:t>
            </a:r>
            <a:r>
              <a:rPr lang="en-US" sz="2400" dirty="0" err="1">
                <a:solidFill>
                  <a:srgbClr val="00B050"/>
                </a:solidFill>
                <a:latin typeface="Times New Roman" pitchFamily="18" charset="0"/>
                <a:cs typeface="Times New Roman" pitchFamily="18" charset="0"/>
              </a:rPr>
              <a:t>cavitation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addition to this, </a:t>
            </a:r>
            <a:r>
              <a:rPr lang="en-US" sz="2400" dirty="0">
                <a:solidFill>
                  <a:srgbClr val="C00000"/>
                </a:solidFill>
                <a:latin typeface="Times New Roman" pitchFamily="18" charset="0"/>
                <a:cs typeface="Times New Roman" pitchFamily="18" charset="0"/>
              </a:rPr>
              <a:t>significant reduction in the power </a:t>
            </a:r>
            <a:r>
              <a:rPr lang="en-US" sz="2400" dirty="0">
                <a:latin typeface="Times New Roman" pitchFamily="18" charset="0"/>
                <a:cs typeface="Times New Roman" pitchFamily="18" charset="0"/>
              </a:rPr>
              <a:t>requirement of the pump and mechanical stability of the pipe line can be achieved by reducing the pulsation</a:t>
            </a:r>
            <a:r>
              <a:rPr lang="en-US" sz="2400" dirty="0" smtClean="0">
                <a:latin typeface="Times New Roman" pitchFamily="18" charset="0"/>
                <a:cs typeface="Times New Roman" pitchFamily="18" charset="0"/>
              </a:rPr>
              <a:t>.</a:t>
            </a:r>
            <a:endParaRPr lang="en-US" sz="2400"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92500" lnSpcReduction="10000"/>
          </a:bodyPr>
          <a:lstStyle/>
          <a:p>
            <a:pPr algn="just">
              <a:buFont typeface="Wingdings" pitchFamily="2" charset="2"/>
              <a:buChar char="ü"/>
            </a:pPr>
            <a:r>
              <a:rPr lang="en-US" sz="2800" dirty="0" smtClean="0">
                <a:latin typeface="Times New Roman" pitchFamily="18" charset="0"/>
                <a:cs typeface="Times New Roman" pitchFamily="18" charset="0"/>
              </a:rPr>
              <a:t>In a process where uniform discharge is required, either the discharge pulsation should be reduced or eliminated somehow or other type of pumps should be used. </a:t>
            </a:r>
          </a:p>
          <a:p>
            <a:pPr algn="just">
              <a:buFont typeface="Wingdings" pitchFamily="2" charset="2"/>
              <a:buChar char="ü"/>
            </a:pPr>
            <a:r>
              <a:rPr lang="en-US" sz="2800" dirty="0" smtClean="0">
                <a:latin typeface="Times New Roman" pitchFamily="18" charset="0"/>
                <a:cs typeface="Times New Roman" pitchFamily="18" charset="0"/>
              </a:rPr>
              <a:t>The other major problem related to discharge pulsation is mechanical instability. Due to the non-uniformity of velocity of the liquid in the cylinder and the discharge pipe the liquid will decelerate. </a:t>
            </a:r>
          </a:p>
          <a:p>
            <a:pPr algn="just">
              <a:buFont typeface="Wingdings" pitchFamily="2" charset="2"/>
              <a:buChar char="ü"/>
            </a:pPr>
            <a:r>
              <a:rPr lang="en-US" sz="2800" dirty="0" smtClean="0">
                <a:latin typeface="Times New Roman" pitchFamily="18" charset="0"/>
                <a:cs typeface="Times New Roman" pitchFamily="18" charset="0"/>
              </a:rPr>
              <a:t>This deceleration causes pressure pulsation, which in some cases cause serious mechanical instability. The following section discusses the methods for reducing pulsation in reciprocating pumps.</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b="1" dirty="0" smtClean="0">
                <a:solidFill>
                  <a:srgbClr val="0070C0"/>
                </a:solidFill>
              </a:rPr>
              <a:t>a. Using </a:t>
            </a:r>
            <a:r>
              <a:rPr lang="en-US" sz="3600" b="1" dirty="0">
                <a:solidFill>
                  <a:srgbClr val="0070C0"/>
                </a:solidFill>
              </a:rPr>
              <a:t>multiplex pumps</a:t>
            </a:r>
            <a:r>
              <a:rPr lang="en-US" dirty="0"/>
              <a:t/>
            </a:r>
            <a:br>
              <a:rPr lang="en-US" dirty="0"/>
            </a:br>
            <a:endParaRPr lang="en-US" dirty="0"/>
          </a:p>
        </p:txBody>
      </p:sp>
      <p:sp>
        <p:nvSpPr>
          <p:cNvPr id="3" name="Content Placeholder 2"/>
          <p:cNvSpPr>
            <a:spLocks noGrp="1"/>
          </p:cNvSpPr>
          <p:nvPr>
            <p:ph idx="1"/>
          </p:nvPr>
        </p:nvSpPr>
        <p:spPr>
          <a:xfrm>
            <a:off x="457200" y="1295401"/>
            <a:ext cx="8229600" cy="1676400"/>
          </a:xfrm>
        </p:spPr>
        <p:txBody>
          <a:bodyPr/>
          <a:lstStyle/>
          <a:p>
            <a:pPr algn="just">
              <a:buFont typeface="Wingdings" pitchFamily="2" charset="2"/>
              <a:buChar char="ü"/>
            </a:pPr>
            <a:r>
              <a:rPr lang="en-US" sz="2400" dirty="0">
                <a:latin typeface="Times New Roman" pitchFamily="18" charset="0"/>
                <a:cs typeface="Times New Roman" pitchFamily="18" charset="0"/>
              </a:rPr>
              <a:t>Using multiplex pumps with the </a:t>
            </a:r>
            <a:r>
              <a:rPr lang="en-US" sz="2400" dirty="0">
                <a:solidFill>
                  <a:srgbClr val="C00000"/>
                </a:solidFill>
                <a:latin typeface="Times New Roman" pitchFamily="18" charset="0"/>
                <a:cs typeface="Times New Roman" pitchFamily="18" charset="0"/>
              </a:rPr>
              <a:t>cylinder connected in parallel </a:t>
            </a:r>
            <a:r>
              <a:rPr lang="en-US" sz="2400" dirty="0">
                <a:latin typeface="Times New Roman" pitchFamily="18" charset="0"/>
                <a:cs typeface="Times New Roman" pitchFamily="18" charset="0"/>
              </a:rPr>
              <a:t>and the </a:t>
            </a:r>
            <a:r>
              <a:rPr lang="en-US" sz="2400" dirty="0">
                <a:solidFill>
                  <a:srgbClr val="C00000"/>
                </a:solidFill>
                <a:latin typeface="Times New Roman" pitchFamily="18" charset="0"/>
                <a:cs typeface="Times New Roman" pitchFamily="18" charset="0"/>
              </a:rPr>
              <a:t>piston actuated by common cra</a:t>
            </a:r>
            <a:r>
              <a:rPr lang="en-US" sz="2400" dirty="0">
                <a:latin typeface="Times New Roman" pitchFamily="18" charset="0"/>
                <a:cs typeface="Times New Roman" pitchFamily="18" charset="0"/>
              </a:rPr>
              <a:t>nkshaft reduces pulsation significantly.</a:t>
            </a:r>
          </a:p>
          <a:p>
            <a:endParaRPr lang="en-US" dirty="0"/>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2465" name="Object 1"/>
          <p:cNvGraphicFramePr>
            <a:graphicFrameLocks noChangeAspect="1"/>
          </p:cNvGraphicFramePr>
          <p:nvPr/>
        </p:nvGraphicFramePr>
        <p:xfrm>
          <a:off x="2758966" y="3200400"/>
          <a:ext cx="4296104" cy="2224769"/>
        </p:xfrm>
        <a:graphic>
          <a:graphicData uri="http://schemas.openxmlformats.org/presentationml/2006/ole">
            <p:oleObj spid="_x0000_s193538" r:id="rId3" imgW="6800850" imgH="3495675" progId="">
              <p:embed/>
            </p:oleObj>
          </a:graphicData>
        </a:graphic>
      </p:graphicFrame>
      <p:sp>
        <p:nvSpPr>
          <p:cNvPr id="6" name="Rectangle 5"/>
          <p:cNvSpPr/>
          <p:nvPr/>
        </p:nvSpPr>
        <p:spPr>
          <a:xfrm>
            <a:off x="2133600" y="5638800"/>
            <a:ext cx="5715000" cy="369332"/>
          </a:xfrm>
          <a:prstGeom prst="rect">
            <a:avLst/>
          </a:prstGeom>
          <a:solidFill>
            <a:srgbClr val="FFFF00"/>
          </a:solidFill>
        </p:spPr>
        <p:txBody>
          <a:bodyPr wrap="square">
            <a:spAutoFit/>
          </a:bodyPr>
          <a:lstStyle/>
          <a:p>
            <a:r>
              <a:rPr lang="en-US" b="1" dirty="0"/>
              <a:t>Figure 5.6 A multiplex (triplex) reciprocating pump</a:t>
            </a:r>
            <a:endParaRPr lang="en-US" dirty="0"/>
          </a:p>
        </p:txBody>
      </p:sp>
      <p:sp>
        <p:nvSpPr>
          <p:cNvPr id="7" name="Slide Number Placeholder 6"/>
          <p:cNvSpPr>
            <a:spLocks noGrp="1"/>
          </p:cNvSpPr>
          <p:nvPr>
            <p:ph type="sldNum" sz="quarter" idx="12"/>
          </p:nvPr>
        </p:nvSpPr>
        <p:spPr/>
        <p:txBody>
          <a:bodyPr/>
          <a:lstStyle/>
          <a:p>
            <a:fld id="{8AF2B99A-C8F6-4C0F-994A-EE849E7D1B51}"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67</a:t>
            </a:fld>
            <a:endParaRPr lang="en-US"/>
          </a:p>
        </p:txBody>
      </p:sp>
      <p:grpSp>
        <p:nvGrpSpPr>
          <p:cNvPr id="2" name="Group 2"/>
          <p:cNvGrpSpPr>
            <a:grpSpLocks/>
          </p:cNvGrpSpPr>
          <p:nvPr/>
        </p:nvGrpSpPr>
        <p:grpSpPr bwMode="auto">
          <a:xfrm>
            <a:off x="1676400" y="1447800"/>
            <a:ext cx="5334000" cy="3581400"/>
            <a:chOff x="3780" y="11180"/>
            <a:chExt cx="5715" cy="3600"/>
          </a:xfrm>
        </p:grpSpPr>
        <p:pic>
          <p:nvPicPr>
            <p:cNvPr id="6" name="Picture 3"/>
            <p:cNvPicPr>
              <a:picLocks noChangeAspect="1" noChangeArrowheads="1"/>
            </p:cNvPicPr>
            <p:nvPr/>
          </p:nvPicPr>
          <p:blipFill>
            <a:blip r:embed="rId2" cstate="print"/>
            <a:srcRect/>
            <a:stretch>
              <a:fillRect/>
            </a:stretch>
          </p:blipFill>
          <p:spPr bwMode="auto">
            <a:xfrm>
              <a:off x="3780" y="11180"/>
              <a:ext cx="5715" cy="3600"/>
            </a:xfrm>
            <a:prstGeom prst="rect">
              <a:avLst/>
            </a:prstGeom>
            <a:noFill/>
          </p:spPr>
        </p:pic>
        <p:sp>
          <p:nvSpPr>
            <p:cNvPr id="7" name="Line 4"/>
            <p:cNvSpPr>
              <a:spLocks noChangeShapeType="1"/>
            </p:cNvSpPr>
            <p:nvPr/>
          </p:nvSpPr>
          <p:spPr bwMode="auto">
            <a:xfrm>
              <a:off x="4320" y="11880"/>
              <a:ext cx="45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 name="Text Box 5"/>
          <p:cNvSpPr txBox="1">
            <a:spLocks noChangeArrowheads="1"/>
          </p:cNvSpPr>
          <p:nvPr/>
        </p:nvSpPr>
        <p:spPr bwMode="auto">
          <a:xfrm>
            <a:off x="1600200" y="5105400"/>
            <a:ext cx="6248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b="1" i="0" u="none" strike="noStrike" cap="none" normalizeH="0" baseline="0" dirty="0" smtClean="0">
                <a:ln>
                  <a:noFill/>
                </a:ln>
                <a:solidFill>
                  <a:schemeClr val="tx1"/>
                </a:solidFill>
                <a:effectLst/>
                <a:latin typeface="Calibri" pitchFamily="34" charset="0"/>
                <a:ea typeface="SimSun" pitchFamily="2" charset="-122"/>
                <a:cs typeface="Arial" pitchFamily="34" charset="0"/>
              </a:rPr>
              <a:t>Figure 5.7 Reduction of pulsations due to multiple cylinders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1676400" y="1447800"/>
          <a:ext cx="5867400" cy="2860764"/>
        </p:xfrm>
        <a:graphic>
          <a:graphicData uri="http://schemas.openxmlformats.org/drawingml/2006/table">
            <a:tbl>
              <a:tblPr/>
              <a:tblGrid>
                <a:gridCol w="977900"/>
                <a:gridCol w="1316543"/>
                <a:gridCol w="1128207"/>
                <a:gridCol w="1140883"/>
                <a:gridCol w="1303867"/>
              </a:tblGrid>
              <a:tr h="370114">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Type</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dirty="0">
                          <a:latin typeface="Times New Roman"/>
                          <a:ea typeface="Times New Roman"/>
                          <a:cs typeface="Times New Roman"/>
                        </a:rPr>
                        <a:t>Number of pistons</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dirty="0">
                          <a:latin typeface="Times New Roman"/>
                          <a:ea typeface="Times New Roman"/>
                          <a:cs typeface="Times New Roman"/>
                        </a:rPr>
                        <a:t>% Above mean</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a:latin typeface="Times New Roman"/>
                          <a:ea typeface="Times New Roman"/>
                          <a:cs typeface="Times New Roman"/>
                        </a:rPr>
                        <a:t>%Below mean</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a:latin typeface="Times New Roman"/>
                          <a:ea typeface="Times New Roman"/>
                          <a:cs typeface="Times New Roman"/>
                        </a:rPr>
                        <a:t>Piston phase</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Duplex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2</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24</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22</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180</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Triplex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3</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6</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17</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120</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Quadraplex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4</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11</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22</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90</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Quintaplex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5</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5</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72</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Sextplex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6</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5</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9</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60</a:t>
                      </a:r>
                      <a:r>
                        <a:rPr lang="en-US" sz="1400" baseline="30000" dirty="0">
                          <a:latin typeface="Times New Roman"/>
                          <a:ea typeface="Times New Roman"/>
                          <a:cs typeface="Times New Roman"/>
                        </a:rPr>
                        <a:t>0</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dirty="0" err="1">
                          <a:latin typeface="Times New Roman"/>
                          <a:ea typeface="Times New Roman"/>
                          <a:cs typeface="Times New Roman"/>
                        </a:rPr>
                        <a:t>Septuplex</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7</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3</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51.5</a:t>
                      </a:r>
                      <a:r>
                        <a:rPr lang="en-US" sz="1400" baseline="30000" dirty="0">
                          <a:latin typeface="Times New Roman"/>
                          <a:ea typeface="Times New Roman"/>
                          <a:cs typeface="Times New Roman"/>
                        </a:rPr>
                        <a:t>0</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62" name="Rectangle 6"/>
          <p:cNvSpPr>
            <a:spLocks noChangeArrowheads="1"/>
          </p:cNvSpPr>
          <p:nvPr/>
        </p:nvSpPr>
        <p:spPr bwMode="auto">
          <a:xfrm>
            <a:off x="990600" y="609600"/>
            <a:ext cx="7467600" cy="55399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Times New Roman" pitchFamily="18" charset="0"/>
              </a:rPr>
              <a:t>Table 5.2 Effect of number of piston/cylinder on variation in capacity</a:t>
            </a:r>
            <a:endParaRPr kumimoji="0" lang="en-US" b="1" i="0" u="none" strike="noStrike" cap="none" normalizeH="0" baseline="0" dirty="0" smtClean="0">
              <a:ln>
                <a:noFill/>
              </a:ln>
              <a:solidFill>
                <a:schemeClr val="tx1"/>
              </a:solidFill>
              <a:effectLst/>
              <a:latin typeface="Times New Roman" pitchFamily="18" charset="0"/>
              <a:cs typeface="Angsana New" pitchFamily="18" charset="-34"/>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0663" name="Object 7"/>
          <p:cNvGraphicFramePr>
            <a:graphicFrameLocks noChangeAspect="1"/>
          </p:cNvGraphicFramePr>
          <p:nvPr/>
        </p:nvGraphicFramePr>
        <p:xfrm>
          <a:off x="1295400" y="5257800"/>
          <a:ext cx="3432175" cy="657225"/>
        </p:xfrm>
        <a:graphic>
          <a:graphicData uri="http://schemas.openxmlformats.org/presentationml/2006/ole">
            <p:oleObj spid="_x0000_s194562" name="Equation" r:id="rId3" imgW="2235200" imgH="431800" progId="Equation.3">
              <p:embed/>
            </p:oleObj>
          </a:graphicData>
        </a:graphic>
      </p:graphicFrame>
      <p:sp>
        <p:nvSpPr>
          <p:cNvPr id="706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0665" name="Object 9"/>
          <p:cNvGraphicFramePr>
            <a:graphicFrameLocks noChangeAspect="1"/>
          </p:cNvGraphicFramePr>
          <p:nvPr/>
        </p:nvGraphicFramePr>
        <p:xfrm>
          <a:off x="5029200" y="5257800"/>
          <a:ext cx="3060065" cy="581025"/>
        </p:xfrm>
        <a:graphic>
          <a:graphicData uri="http://schemas.openxmlformats.org/presentationml/2006/ole">
            <p:oleObj spid="_x0000_s194563" name="Equation" r:id="rId4" imgW="2260600" imgH="431800" progId="Equation.3">
              <p:embed/>
            </p:oleObj>
          </a:graphicData>
        </a:graphic>
      </p:graphicFrame>
      <p:sp>
        <p:nvSpPr>
          <p:cNvPr id="14" name="Slide Number Placeholder 13"/>
          <p:cNvSpPr>
            <a:spLocks noGrp="1"/>
          </p:cNvSpPr>
          <p:nvPr>
            <p:ph type="sldNum" sz="quarter" idx="12"/>
          </p:nvPr>
        </p:nvSpPr>
        <p:spPr/>
        <p:txBody>
          <a:bodyPr/>
          <a:lstStyle/>
          <a:p>
            <a:fld id="{8AF2B99A-C8F6-4C0F-994A-EE849E7D1B51}"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US" sz="3600" b="1" dirty="0" smtClean="0">
                <a:solidFill>
                  <a:srgbClr val="0070C0"/>
                </a:solidFill>
              </a:rPr>
              <a:t>b. Air </a:t>
            </a:r>
            <a:r>
              <a:rPr lang="en-US" sz="3600" b="1" dirty="0">
                <a:solidFill>
                  <a:srgbClr val="0070C0"/>
                </a:solidFill>
              </a:rPr>
              <a:t>Chambers in the suction and Discharge lines</a:t>
            </a:r>
            <a:r>
              <a:rPr lang="en-US" dirty="0"/>
              <a:t/>
            </a:r>
            <a:br>
              <a:rPr lang="en-US" dirty="0"/>
            </a:br>
            <a:endParaRPr lang="en-US" dirty="0"/>
          </a:p>
        </p:txBody>
      </p:sp>
      <p:sp>
        <p:nvSpPr>
          <p:cNvPr id="3" name="Content Placeholder 2"/>
          <p:cNvSpPr>
            <a:spLocks noGrp="1"/>
          </p:cNvSpPr>
          <p:nvPr>
            <p:ph idx="1"/>
          </p:nvPr>
        </p:nvSpPr>
        <p:spPr>
          <a:xfrm>
            <a:off x="381000" y="1371601"/>
            <a:ext cx="8229600" cy="2057400"/>
          </a:xfrm>
        </p:spPr>
        <p:txBody>
          <a:bodyPr/>
          <a:lstStyle/>
          <a:p>
            <a:pPr algn="just">
              <a:buFont typeface="Wingdings" pitchFamily="2" charset="2"/>
              <a:buChar char="ü"/>
            </a:pPr>
            <a:r>
              <a:rPr lang="en-US" sz="2400" dirty="0">
                <a:latin typeface="Times New Roman" pitchFamily="18" charset="0"/>
                <a:cs typeface="Times New Roman" pitchFamily="18" charset="0"/>
              </a:rPr>
              <a:t>Air vessels are closed cylindrical vessels for storing excess flow. Towards the middle of the stroke, when the velocity of the flow is greater than the average, the excess flow gets into the air vessel and compresses the air in the cylinder, building up a pressure higher than the atmospheric pressure. </a:t>
            </a:r>
          </a:p>
          <a:p>
            <a:endParaRPr lang="en-US" dirty="0"/>
          </a:p>
        </p:txBody>
      </p:sp>
      <p:sp>
        <p:nvSpPr>
          <p:cNvPr id="71746"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 name="Group 1"/>
          <p:cNvGrpSpPr>
            <a:grpSpLocks noChangeAspect="1"/>
          </p:cNvGrpSpPr>
          <p:nvPr/>
        </p:nvGrpSpPr>
        <p:grpSpPr bwMode="auto">
          <a:xfrm>
            <a:off x="1066800" y="3467100"/>
            <a:ext cx="6725478" cy="2857500"/>
            <a:chOff x="1607" y="9049"/>
            <a:chExt cx="8120" cy="3549"/>
          </a:xfrm>
        </p:grpSpPr>
        <p:sp>
          <p:nvSpPr>
            <p:cNvPr id="71745" name="AutoShape 65"/>
            <p:cNvSpPr>
              <a:spLocks noChangeAspect="1" noChangeArrowheads="1" noTextEdit="1"/>
            </p:cNvSpPr>
            <p:nvPr/>
          </p:nvSpPr>
          <p:spPr bwMode="auto">
            <a:xfrm>
              <a:off x="2527" y="9049"/>
              <a:ext cx="7200" cy="3549"/>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5" name="Group 13"/>
            <p:cNvGrpSpPr>
              <a:grpSpLocks/>
            </p:cNvGrpSpPr>
            <p:nvPr/>
          </p:nvGrpSpPr>
          <p:grpSpPr bwMode="auto">
            <a:xfrm>
              <a:off x="4927" y="9465"/>
              <a:ext cx="3282" cy="2638"/>
              <a:chOff x="4045" y="8539"/>
              <a:chExt cx="3800" cy="3409"/>
            </a:xfrm>
          </p:grpSpPr>
          <p:sp>
            <p:nvSpPr>
              <p:cNvPr id="71744" name="Line 64"/>
              <p:cNvSpPr>
                <a:spLocks noChangeShapeType="1"/>
              </p:cNvSpPr>
              <p:nvPr/>
            </p:nvSpPr>
            <p:spPr bwMode="auto">
              <a:xfrm>
                <a:off x="4909" y="10895"/>
                <a:ext cx="0" cy="8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3" name="Line 63"/>
              <p:cNvSpPr>
                <a:spLocks noChangeShapeType="1"/>
              </p:cNvSpPr>
              <p:nvPr/>
            </p:nvSpPr>
            <p:spPr bwMode="auto">
              <a:xfrm>
                <a:off x="4909" y="10147"/>
                <a:ext cx="13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2" name="Line 62"/>
              <p:cNvSpPr>
                <a:spLocks noChangeShapeType="1"/>
              </p:cNvSpPr>
              <p:nvPr/>
            </p:nvSpPr>
            <p:spPr bwMode="auto">
              <a:xfrm>
                <a:off x="4902" y="10895"/>
                <a:ext cx="13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1" name="Line 61"/>
              <p:cNvSpPr>
                <a:spLocks noChangeShapeType="1"/>
              </p:cNvSpPr>
              <p:nvPr/>
            </p:nvSpPr>
            <p:spPr bwMode="auto">
              <a:xfrm>
                <a:off x="5077" y="10468"/>
                <a:ext cx="18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0" name="Line 60"/>
              <p:cNvSpPr>
                <a:spLocks noChangeShapeType="1"/>
              </p:cNvSpPr>
              <p:nvPr/>
            </p:nvSpPr>
            <p:spPr bwMode="auto">
              <a:xfrm>
                <a:off x="5077" y="10564"/>
                <a:ext cx="18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9" name="Line 59"/>
              <p:cNvSpPr>
                <a:spLocks noChangeShapeType="1"/>
              </p:cNvSpPr>
              <p:nvPr/>
            </p:nvSpPr>
            <p:spPr bwMode="auto">
              <a:xfrm>
                <a:off x="6277" y="10159"/>
                <a:ext cx="0" cy="30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8" name="Freeform 58"/>
              <p:cNvSpPr>
                <a:spLocks/>
              </p:cNvSpPr>
              <p:nvPr/>
            </p:nvSpPr>
            <p:spPr bwMode="auto">
              <a:xfrm>
                <a:off x="4907" y="9935"/>
                <a:ext cx="2" cy="210"/>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7" name="Freeform 57"/>
              <p:cNvSpPr>
                <a:spLocks/>
              </p:cNvSpPr>
              <p:nvPr/>
            </p:nvSpPr>
            <p:spPr bwMode="auto">
              <a:xfrm>
                <a:off x="4686" y="9930"/>
                <a:ext cx="223" cy="1"/>
              </a:xfrm>
              <a:custGeom>
                <a:avLst/>
                <a:gdLst/>
                <a:ahLst/>
                <a:cxnLst>
                  <a:cxn ang="0">
                    <a:pos x="267" y="1"/>
                  </a:cxn>
                  <a:cxn ang="0">
                    <a:pos x="0" y="0"/>
                  </a:cxn>
                </a:cxnLst>
                <a:rect l="0" t="0" r="r" b="b"/>
                <a:pathLst>
                  <a:path w="267" h="1">
                    <a:moveTo>
                      <a:pt x="267" y="1"/>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6" name="Freeform 56"/>
              <p:cNvSpPr>
                <a:spLocks/>
              </p:cNvSpPr>
              <p:nvPr/>
            </p:nvSpPr>
            <p:spPr bwMode="auto">
              <a:xfrm>
                <a:off x="4707" y="10984"/>
                <a:ext cx="197" cy="2"/>
              </a:xfrm>
              <a:custGeom>
                <a:avLst/>
                <a:gdLst/>
                <a:ahLst/>
                <a:cxnLst>
                  <a:cxn ang="0">
                    <a:pos x="236" y="3"/>
                  </a:cxn>
                  <a:cxn ang="0">
                    <a:pos x="0" y="0"/>
                  </a:cxn>
                </a:cxnLst>
                <a:rect l="0" t="0" r="r" b="b"/>
                <a:pathLst>
                  <a:path w="236" h="3">
                    <a:moveTo>
                      <a:pt x="236" y="3"/>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5" name="Freeform 55"/>
              <p:cNvSpPr>
                <a:spLocks/>
              </p:cNvSpPr>
              <p:nvPr/>
            </p:nvSpPr>
            <p:spPr bwMode="auto">
              <a:xfrm>
                <a:off x="4477" y="9932"/>
                <a:ext cx="88" cy="1"/>
              </a:xfrm>
              <a:custGeom>
                <a:avLst/>
                <a:gdLst/>
                <a:ahLst/>
                <a:cxnLst>
                  <a:cxn ang="0">
                    <a:pos x="105" y="1"/>
                  </a:cxn>
                  <a:cxn ang="0">
                    <a:pos x="0" y="0"/>
                  </a:cxn>
                </a:cxnLst>
                <a:rect l="0" t="0" r="r" b="b"/>
                <a:pathLst>
                  <a:path w="105" h="1">
                    <a:moveTo>
                      <a:pt x="105" y="1"/>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4" name="Line 54"/>
              <p:cNvSpPr>
                <a:spLocks noChangeShapeType="1"/>
              </p:cNvSpPr>
              <p:nvPr/>
            </p:nvSpPr>
            <p:spPr bwMode="auto">
              <a:xfrm flipH="1">
                <a:off x="4477" y="10986"/>
                <a:ext cx="12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3" name="Freeform 53"/>
              <p:cNvSpPr>
                <a:spLocks/>
              </p:cNvSpPr>
              <p:nvPr/>
            </p:nvSpPr>
            <p:spPr bwMode="auto">
              <a:xfrm>
                <a:off x="4477" y="9931"/>
                <a:ext cx="1" cy="1053"/>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2" name="Freeform 52"/>
              <p:cNvSpPr>
                <a:spLocks/>
              </p:cNvSpPr>
              <p:nvPr/>
            </p:nvSpPr>
            <p:spPr bwMode="auto">
              <a:xfrm>
                <a:off x="4615" y="9882"/>
                <a:ext cx="1" cy="205"/>
              </a:xfrm>
              <a:custGeom>
                <a:avLst/>
                <a:gdLst/>
                <a:ahLst/>
                <a:cxnLst>
                  <a:cxn ang="0">
                    <a:pos x="0" y="240"/>
                  </a:cxn>
                  <a:cxn ang="0">
                    <a:pos x="1" y="0"/>
                  </a:cxn>
                </a:cxnLst>
                <a:rect l="0" t="0" r="r" b="b"/>
                <a:pathLst>
                  <a:path w="1" h="240">
                    <a:moveTo>
                      <a:pt x="0" y="240"/>
                    </a:moveTo>
                    <a:lnTo>
                      <a:pt x="1"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1" name="Line 51"/>
              <p:cNvSpPr>
                <a:spLocks noChangeShapeType="1"/>
              </p:cNvSpPr>
              <p:nvPr/>
            </p:nvSpPr>
            <p:spPr bwMode="auto">
              <a:xfrm>
                <a:off x="4531" y="10986"/>
                <a:ext cx="0" cy="33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0" name="Freeform 50"/>
              <p:cNvSpPr>
                <a:spLocks/>
              </p:cNvSpPr>
              <p:nvPr/>
            </p:nvSpPr>
            <p:spPr bwMode="auto">
              <a:xfrm>
                <a:off x="4775" y="10990"/>
                <a:ext cx="3" cy="944"/>
              </a:xfrm>
              <a:custGeom>
                <a:avLst/>
                <a:gdLst/>
                <a:ahLst/>
                <a:cxnLst>
                  <a:cxn ang="0">
                    <a:pos x="0" y="0"/>
                  </a:cxn>
                  <a:cxn ang="0">
                    <a:pos x="3" y="1102"/>
                  </a:cxn>
                </a:cxnLst>
                <a:rect l="0" t="0" r="r" b="b"/>
                <a:pathLst>
                  <a:path w="3" h="1102">
                    <a:moveTo>
                      <a:pt x="0" y="0"/>
                    </a:moveTo>
                    <a:lnTo>
                      <a:pt x="3" y="11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9" name="Rectangle 49" descr="Light horizontal"/>
              <p:cNvSpPr>
                <a:spLocks noChangeArrowheads="1"/>
              </p:cNvSpPr>
              <p:nvPr/>
            </p:nvSpPr>
            <p:spPr bwMode="auto">
              <a:xfrm>
                <a:off x="4957" y="10147"/>
                <a:ext cx="120" cy="747"/>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728" name="Freeform 48"/>
              <p:cNvSpPr>
                <a:spLocks/>
              </p:cNvSpPr>
              <p:nvPr/>
            </p:nvSpPr>
            <p:spPr bwMode="auto">
              <a:xfrm>
                <a:off x="6277" y="10564"/>
                <a:ext cx="1" cy="336"/>
              </a:xfrm>
              <a:custGeom>
                <a:avLst/>
                <a:gdLst/>
                <a:ahLst/>
                <a:cxnLst>
                  <a:cxn ang="0">
                    <a:pos x="0" y="0"/>
                  </a:cxn>
                  <a:cxn ang="0">
                    <a:pos x="0" y="367"/>
                  </a:cxn>
                </a:cxnLst>
                <a:rect l="0" t="0" r="r" b="b"/>
                <a:pathLst>
                  <a:path w="1" h="367">
                    <a:moveTo>
                      <a:pt x="0" y="0"/>
                    </a:moveTo>
                    <a:lnTo>
                      <a:pt x="0" y="36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7" name="Freeform 47"/>
              <p:cNvSpPr>
                <a:spLocks/>
              </p:cNvSpPr>
              <p:nvPr/>
            </p:nvSpPr>
            <p:spPr bwMode="auto">
              <a:xfrm>
                <a:off x="6850" y="10470"/>
                <a:ext cx="81" cy="90"/>
              </a:xfrm>
              <a:custGeom>
                <a:avLst/>
                <a:gdLst/>
                <a:ahLst/>
                <a:cxnLst>
                  <a:cxn ang="0">
                    <a:pos x="30" y="0"/>
                  </a:cxn>
                  <a:cxn ang="0">
                    <a:pos x="90" y="29"/>
                  </a:cxn>
                  <a:cxn ang="0">
                    <a:pos x="75" y="89"/>
                  </a:cxn>
                  <a:cxn ang="0">
                    <a:pos x="0" y="104"/>
                  </a:cxn>
                </a:cxnLst>
                <a:rect l="0" t="0" r="r" b="b"/>
                <a:pathLst>
                  <a:path w="97" h="104">
                    <a:moveTo>
                      <a:pt x="30" y="0"/>
                    </a:moveTo>
                    <a:cubicBezTo>
                      <a:pt x="40" y="5"/>
                      <a:pt x="83" y="14"/>
                      <a:pt x="90" y="29"/>
                    </a:cubicBezTo>
                    <a:cubicBezTo>
                      <a:pt x="97" y="44"/>
                      <a:pt x="90" y="77"/>
                      <a:pt x="75" y="89"/>
                    </a:cubicBezTo>
                    <a:cubicBezTo>
                      <a:pt x="60" y="101"/>
                      <a:pt x="16" y="101"/>
                      <a:pt x="0" y="104"/>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6" name="Freeform 46"/>
              <p:cNvSpPr>
                <a:spLocks/>
              </p:cNvSpPr>
              <p:nvPr/>
            </p:nvSpPr>
            <p:spPr bwMode="auto">
              <a:xfrm>
                <a:off x="6870" y="10244"/>
                <a:ext cx="774" cy="270"/>
              </a:xfrm>
              <a:custGeom>
                <a:avLst/>
                <a:gdLst/>
                <a:ahLst/>
                <a:cxnLst>
                  <a:cxn ang="0">
                    <a:pos x="0" y="315"/>
                  </a:cxn>
                  <a:cxn ang="0">
                    <a:pos x="928" y="0"/>
                  </a:cxn>
                </a:cxnLst>
                <a:rect l="0" t="0" r="r" b="b"/>
                <a:pathLst>
                  <a:path w="928" h="315">
                    <a:moveTo>
                      <a:pt x="0" y="315"/>
                    </a:moveTo>
                    <a:lnTo>
                      <a:pt x="928"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5" name="Freeform 45"/>
              <p:cNvSpPr>
                <a:spLocks/>
              </p:cNvSpPr>
              <p:nvPr/>
            </p:nvSpPr>
            <p:spPr bwMode="auto">
              <a:xfrm>
                <a:off x="7644" y="10257"/>
                <a:ext cx="201" cy="270"/>
              </a:xfrm>
              <a:custGeom>
                <a:avLst/>
                <a:gdLst/>
                <a:ahLst/>
                <a:cxnLst>
                  <a:cxn ang="0">
                    <a:pos x="0" y="0"/>
                  </a:cxn>
                  <a:cxn ang="0">
                    <a:pos x="241" y="315"/>
                  </a:cxn>
                </a:cxnLst>
                <a:rect l="0" t="0" r="r" b="b"/>
                <a:pathLst>
                  <a:path w="241" h="315">
                    <a:moveTo>
                      <a:pt x="0" y="0"/>
                    </a:moveTo>
                    <a:lnTo>
                      <a:pt x="241" y="31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4" name="Oval 44"/>
              <p:cNvSpPr>
                <a:spLocks noChangeArrowheads="1"/>
              </p:cNvSpPr>
              <p:nvPr/>
            </p:nvSpPr>
            <p:spPr bwMode="auto">
              <a:xfrm>
                <a:off x="7627" y="10236"/>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3" name="Freeform 43"/>
              <p:cNvSpPr>
                <a:spLocks/>
              </p:cNvSpPr>
              <p:nvPr/>
            </p:nvSpPr>
            <p:spPr bwMode="auto">
              <a:xfrm>
                <a:off x="4514" y="8539"/>
                <a:ext cx="6" cy="1391"/>
              </a:xfrm>
              <a:custGeom>
                <a:avLst/>
                <a:gdLst/>
                <a:ahLst/>
                <a:cxnLst>
                  <a:cxn ang="0">
                    <a:pos x="0" y="1622"/>
                  </a:cxn>
                  <a:cxn ang="0">
                    <a:pos x="8" y="0"/>
                  </a:cxn>
                </a:cxnLst>
                <a:rect l="0" t="0" r="r" b="b"/>
                <a:pathLst>
                  <a:path w="8" h="1622">
                    <a:moveTo>
                      <a:pt x="0" y="1622"/>
                    </a:moveTo>
                    <a:lnTo>
                      <a:pt x="8"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2" name="Freeform 42"/>
              <p:cNvSpPr>
                <a:spLocks/>
              </p:cNvSpPr>
              <p:nvPr/>
            </p:nvSpPr>
            <p:spPr bwMode="auto">
              <a:xfrm>
                <a:off x="4777" y="9426"/>
                <a:ext cx="310" cy="504"/>
              </a:xfrm>
              <a:custGeom>
                <a:avLst/>
                <a:gdLst/>
                <a:ahLst/>
                <a:cxnLst>
                  <a:cxn ang="0">
                    <a:pos x="368" y="0"/>
                  </a:cxn>
                  <a:cxn ang="0">
                    <a:pos x="372" y="158"/>
                  </a:cxn>
                  <a:cxn ang="0">
                    <a:pos x="10" y="167"/>
                  </a:cxn>
                  <a:cxn ang="0">
                    <a:pos x="0" y="587"/>
                  </a:cxn>
                </a:cxnLst>
                <a:rect l="0" t="0" r="r" b="b"/>
                <a:pathLst>
                  <a:path w="372" h="587">
                    <a:moveTo>
                      <a:pt x="368" y="0"/>
                    </a:moveTo>
                    <a:lnTo>
                      <a:pt x="372" y="158"/>
                    </a:lnTo>
                    <a:lnTo>
                      <a:pt x="10" y="167"/>
                    </a:lnTo>
                    <a:lnTo>
                      <a:pt x="0" y="58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6" name="Group 30"/>
              <p:cNvGrpSpPr>
                <a:grpSpLocks/>
              </p:cNvGrpSpPr>
              <p:nvPr/>
            </p:nvGrpSpPr>
            <p:grpSpPr bwMode="auto">
              <a:xfrm>
                <a:off x="4777" y="8539"/>
                <a:ext cx="600" cy="934"/>
                <a:chOff x="4864" y="8694"/>
                <a:chExt cx="513" cy="817"/>
              </a:xfrm>
            </p:grpSpPr>
            <p:sp>
              <p:nvSpPr>
                <p:cNvPr id="71721" name="Oval 41"/>
                <p:cNvSpPr>
                  <a:spLocks noChangeArrowheads="1"/>
                </p:cNvSpPr>
                <p:nvPr/>
              </p:nvSpPr>
              <p:spPr bwMode="auto">
                <a:xfrm>
                  <a:off x="5367" y="9074"/>
                  <a:ext cx="10" cy="8"/>
                </a:xfrm>
                <a:prstGeom prst="ellips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0" name="Line 40"/>
                <p:cNvSpPr>
                  <a:spLocks noChangeShapeType="1"/>
                </p:cNvSpPr>
                <p:nvPr/>
              </p:nvSpPr>
              <p:spPr bwMode="auto">
                <a:xfrm>
                  <a:off x="4930" y="8824"/>
                  <a:ext cx="0" cy="433"/>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9" name="Line 39"/>
                <p:cNvSpPr>
                  <a:spLocks noChangeShapeType="1"/>
                </p:cNvSpPr>
                <p:nvPr/>
              </p:nvSpPr>
              <p:spPr bwMode="auto">
                <a:xfrm>
                  <a:off x="5234" y="8829"/>
                  <a:ext cx="0" cy="433"/>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8" name="Freeform 38"/>
                <p:cNvSpPr>
                  <a:spLocks/>
                </p:cNvSpPr>
                <p:nvPr/>
              </p:nvSpPr>
              <p:spPr bwMode="auto">
                <a:xfrm>
                  <a:off x="4930" y="8745"/>
                  <a:ext cx="124" cy="79"/>
                </a:xfrm>
                <a:custGeom>
                  <a:avLst/>
                  <a:gdLst/>
                  <a:ahLst/>
                  <a:cxnLst>
                    <a:cxn ang="0">
                      <a:pos x="0" y="263"/>
                    </a:cxn>
                    <a:cxn ang="0">
                      <a:pos x="50" y="194"/>
                    </a:cxn>
                    <a:cxn ang="0">
                      <a:pos x="201" y="104"/>
                    </a:cxn>
                    <a:cxn ang="0">
                      <a:pos x="367" y="0"/>
                    </a:cxn>
                  </a:cxnLst>
                  <a:rect l="0" t="0" r="r" b="b"/>
                  <a:pathLst>
                    <a:path w="367" h="263">
                      <a:moveTo>
                        <a:pt x="0" y="263"/>
                      </a:moveTo>
                      <a:cubicBezTo>
                        <a:pt x="9" y="252"/>
                        <a:pt x="17" y="220"/>
                        <a:pt x="50" y="194"/>
                      </a:cubicBezTo>
                      <a:cubicBezTo>
                        <a:pt x="84" y="168"/>
                        <a:pt x="148" y="136"/>
                        <a:pt x="201" y="104"/>
                      </a:cubicBezTo>
                      <a:cubicBezTo>
                        <a:pt x="254" y="72"/>
                        <a:pt x="333" y="22"/>
                        <a:pt x="367"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7" name="Freeform 37"/>
                <p:cNvSpPr>
                  <a:spLocks/>
                </p:cNvSpPr>
                <p:nvPr/>
              </p:nvSpPr>
              <p:spPr bwMode="auto">
                <a:xfrm>
                  <a:off x="5107" y="8750"/>
                  <a:ext cx="127" cy="82"/>
                </a:xfrm>
                <a:custGeom>
                  <a:avLst/>
                  <a:gdLst/>
                  <a:ahLst/>
                  <a:cxnLst>
                    <a:cxn ang="0">
                      <a:pos x="376" y="272"/>
                    </a:cxn>
                    <a:cxn ang="0">
                      <a:pos x="326" y="180"/>
                    </a:cxn>
                    <a:cxn ang="0">
                      <a:pos x="175" y="91"/>
                    </a:cxn>
                    <a:cxn ang="0">
                      <a:pos x="0" y="0"/>
                    </a:cxn>
                  </a:cxnLst>
                  <a:rect l="0" t="0" r="r" b="b"/>
                  <a:pathLst>
                    <a:path w="376" h="272">
                      <a:moveTo>
                        <a:pt x="376" y="272"/>
                      </a:moveTo>
                      <a:cubicBezTo>
                        <a:pt x="368" y="258"/>
                        <a:pt x="359" y="210"/>
                        <a:pt x="326" y="180"/>
                      </a:cubicBezTo>
                      <a:cubicBezTo>
                        <a:pt x="293" y="150"/>
                        <a:pt x="229" y="121"/>
                        <a:pt x="175" y="91"/>
                      </a:cubicBezTo>
                      <a:cubicBezTo>
                        <a:pt x="121" y="61"/>
                        <a:pt x="36" y="19"/>
                        <a:pt x="0"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6" name="Freeform 36"/>
                <p:cNvSpPr>
                  <a:spLocks/>
                </p:cNvSpPr>
                <p:nvPr/>
              </p:nvSpPr>
              <p:spPr bwMode="auto">
                <a:xfrm>
                  <a:off x="5048" y="8698"/>
                  <a:ext cx="3" cy="55"/>
                </a:xfrm>
                <a:custGeom>
                  <a:avLst/>
                  <a:gdLst/>
                  <a:ahLst/>
                  <a:cxnLst>
                    <a:cxn ang="0">
                      <a:pos x="0" y="185"/>
                    </a:cxn>
                    <a:cxn ang="0">
                      <a:pos x="9" y="0"/>
                    </a:cxn>
                  </a:cxnLst>
                  <a:rect l="0" t="0" r="r" b="b"/>
                  <a:pathLst>
                    <a:path w="9" h="185">
                      <a:moveTo>
                        <a:pt x="0" y="185"/>
                      </a:moveTo>
                      <a:lnTo>
                        <a:pt x="9" y="0"/>
                      </a:ln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5" name="Line 35"/>
                <p:cNvSpPr>
                  <a:spLocks noChangeShapeType="1"/>
                </p:cNvSpPr>
                <p:nvPr/>
              </p:nvSpPr>
              <p:spPr bwMode="auto">
                <a:xfrm flipV="1">
                  <a:off x="5112" y="8703"/>
                  <a:ext cx="0" cy="54"/>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4" name="Rectangle 34"/>
                <p:cNvSpPr>
                  <a:spLocks noChangeArrowheads="1"/>
                </p:cNvSpPr>
                <p:nvPr/>
              </p:nvSpPr>
              <p:spPr bwMode="auto">
                <a:xfrm>
                  <a:off x="5035" y="8694"/>
                  <a:ext cx="96" cy="9"/>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713" name="Freeform 33"/>
                <p:cNvSpPr>
                  <a:spLocks/>
                </p:cNvSpPr>
                <p:nvPr/>
              </p:nvSpPr>
              <p:spPr bwMode="auto">
                <a:xfrm>
                  <a:off x="4927" y="9255"/>
                  <a:ext cx="111" cy="223"/>
                </a:xfrm>
                <a:custGeom>
                  <a:avLst/>
                  <a:gdLst/>
                  <a:ahLst/>
                  <a:cxnLst>
                    <a:cxn ang="0">
                      <a:pos x="0" y="0"/>
                    </a:cxn>
                    <a:cxn ang="0">
                      <a:pos x="37" y="199"/>
                    </a:cxn>
                    <a:cxn ang="0">
                      <a:pos x="178" y="353"/>
                    </a:cxn>
                    <a:cxn ang="0">
                      <a:pos x="290" y="540"/>
                    </a:cxn>
                    <a:cxn ang="0">
                      <a:pos x="328" y="744"/>
                    </a:cxn>
                  </a:cxnLst>
                  <a:rect l="0" t="0" r="r" b="b"/>
                  <a:pathLst>
                    <a:path w="328" h="744">
                      <a:moveTo>
                        <a:pt x="0" y="0"/>
                      </a:moveTo>
                      <a:cubicBezTo>
                        <a:pt x="7" y="33"/>
                        <a:pt x="7" y="140"/>
                        <a:pt x="37" y="199"/>
                      </a:cubicBezTo>
                      <a:cubicBezTo>
                        <a:pt x="67" y="258"/>
                        <a:pt x="136" y="296"/>
                        <a:pt x="178" y="353"/>
                      </a:cubicBezTo>
                      <a:cubicBezTo>
                        <a:pt x="220" y="410"/>
                        <a:pt x="265" y="475"/>
                        <a:pt x="290" y="540"/>
                      </a:cubicBezTo>
                      <a:cubicBezTo>
                        <a:pt x="315" y="605"/>
                        <a:pt x="320" y="702"/>
                        <a:pt x="328" y="744"/>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2" name="Freeform 32"/>
                <p:cNvSpPr>
                  <a:spLocks/>
                </p:cNvSpPr>
                <p:nvPr/>
              </p:nvSpPr>
              <p:spPr bwMode="auto">
                <a:xfrm>
                  <a:off x="5126" y="9260"/>
                  <a:ext cx="108" cy="218"/>
                </a:xfrm>
                <a:custGeom>
                  <a:avLst/>
                  <a:gdLst/>
                  <a:ahLst/>
                  <a:cxnLst>
                    <a:cxn ang="0">
                      <a:pos x="316" y="0"/>
                    </a:cxn>
                    <a:cxn ang="0">
                      <a:pos x="292" y="184"/>
                    </a:cxn>
                    <a:cxn ang="0">
                      <a:pos x="150" y="338"/>
                    </a:cxn>
                    <a:cxn ang="0">
                      <a:pos x="38" y="525"/>
                    </a:cxn>
                    <a:cxn ang="0">
                      <a:pos x="0" y="729"/>
                    </a:cxn>
                  </a:cxnLst>
                  <a:rect l="0" t="0" r="r" b="b"/>
                  <a:pathLst>
                    <a:path w="320" h="729">
                      <a:moveTo>
                        <a:pt x="316" y="0"/>
                      </a:moveTo>
                      <a:cubicBezTo>
                        <a:pt x="311" y="31"/>
                        <a:pt x="320" y="128"/>
                        <a:pt x="292" y="184"/>
                      </a:cubicBezTo>
                      <a:cubicBezTo>
                        <a:pt x="264" y="240"/>
                        <a:pt x="193" y="281"/>
                        <a:pt x="150" y="338"/>
                      </a:cubicBezTo>
                      <a:cubicBezTo>
                        <a:pt x="108" y="395"/>
                        <a:pt x="63" y="460"/>
                        <a:pt x="38" y="525"/>
                      </a:cubicBezTo>
                      <a:cubicBezTo>
                        <a:pt x="13" y="590"/>
                        <a:pt x="8" y="687"/>
                        <a:pt x="0" y="729"/>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1" name="Freeform 31"/>
                <p:cNvSpPr>
                  <a:spLocks/>
                </p:cNvSpPr>
                <p:nvPr/>
              </p:nvSpPr>
              <p:spPr bwMode="auto">
                <a:xfrm>
                  <a:off x="4864" y="9473"/>
                  <a:ext cx="175" cy="38"/>
                </a:xfrm>
                <a:custGeom>
                  <a:avLst/>
                  <a:gdLst/>
                  <a:ahLst/>
                  <a:cxnLst>
                    <a:cxn ang="0">
                      <a:pos x="207" y="0"/>
                    </a:cxn>
                    <a:cxn ang="0">
                      <a:pos x="210" y="39"/>
                    </a:cxn>
                    <a:cxn ang="0">
                      <a:pos x="0" y="45"/>
                    </a:cxn>
                  </a:cxnLst>
                  <a:rect l="0" t="0" r="r" b="b"/>
                  <a:pathLst>
                    <a:path w="210" h="45">
                      <a:moveTo>
                        <a:pt x="207" y="0"/>
                      </a:moveTo>
                      <a:lnTo>
                        <a:pt x="210" y="39"/>
                      </a:lnTo>
                      <a:lnTo>
                        <a:pt x="0" y="4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1709" name="Freeform 29"/>
              <p:cNvSpPr>
                <a:spLocks/>
              </p:cNvSpPr>
              <p:nvPr/>
            </p:nvSpPr>
            <p:spPr bwMode="auto">
              <a:xfrm>
                <a:off x="4777" y="8539"/>
                <a:ext cx="18" cy="934"/>
              </a:xfrm>
              <a:custGeom>
                <a:avLst/>
                <a:gdLst/>
                <a:ahLst/>
                <a:cxnLst>
                  <a:cxn ang="0">
                    <a:pos x="0" y="1089"/>
                  </a:cxn>
                  <a:cxn ang="0">
                    <a:pos x="21" y="0"/>
                  </a:cxn>
                </a:cxnLst>
                <a:rect l="0" t="0" r="r" b="b"/>
                <a:pathLst>
                  <a:path w="21" h="1089">
                    <a:moveTo>
                      <a:pt x="0" y="1089"/>
                    </a:moveTo>
                    <a:lnTo>
                      <a:pt x="21"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8" name="Freeform 28"/>
              <p:cNvSpPr>
                <a:spLocks/>
              </p:cNvSpPr>
              <p:nvPr/>
            </p:nvSpPr>
            <p:spPr bwMode="auto">
              <a:xfrm>
                <a:off x="4554" y="9882"/>
                <a:ext cx="132" cy="2"/>
              </a:xfrm>
              <a:custGeom>
                <a:avLst/>
                <a:gdLst/>
                <a:ahLst/>
                <a:cxnLst>
                  <a:cxn ang="0">
                    <a:pos x="0" y="3"/>
                  </a:cxn>
                  <a:cxn ang="0">
                    <a:pos x="159" y="0"/>
                  </a:cxn>
                </a:cxnLst>
                <a:rect l="0" t="0" r="r" b="b"/>
                <a:pathLst>
                  <a:path w="159" h="3">
                    <a:moveTo>
                      <a:pt x="0" y="3"/>
                    </a:moveTo>
                    <a:lnTo>
                      <a:pt x="159"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7" name="Freeform 27"/>
              <p:cNvSpPr>
                <a:spLocks/>
              </p:cNvSpPr>
              <p:nvPr/>
            </p:nvSpPr>
            <p:spPr bwMode="auto">
              <a:xfrm>
                <a:off x="4167" y="11278"/>
                <a:ext cx="373" cy="670"/>
              </a:xfrm>
              <a:custGeom>
                <a:avLst/>
                <a:gdLst/>
                <a:ahLst/>
                <a:cxnLst>
                  <a:cxn ang="0">
                    <a:pos x="4" y="0"/>
                  </a:cxn>
                  <a:cxn ang="0">
                    <a:pos x="0" y="158"/>
                  </a:cxn>
                  <a:cxn ang="0">
                    <a:pos x="440" y="167"/>
                  </a:cxn>
                  <a:cxn ang="0">
                    <a:pos x="447" y="782"/>
                  </a:cxn>
                </a:cxnLst>
                <a:rect l="0" t="0" r="r" b="b"/>
                <a:pathLst>
                  <a:path w="447" h="782">
                    <a:moveTo>
                      <a:pt x="4" y="0"/>
                    </a:moveTo>
                    <a:lnTo>
                      <a:pt x="0" y="158"/>
                    </a:lnTo>
                    <a:lnTo>
                      <a:pt x="440" y="167"/>
                    </a:lnTo>
                    <a:lnTo>
                      <a:pt x="447" y="78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6" name="Line 26"/>
              <p:cNvSpPr>
                <a:spLocks noChangeShapeType="1"/>
              </p:cNvSpPr>
              <p:nvPr/>
            </p:nvSpPr>
            <p:spPr bwMode="auto">
              <a:xfrm flipH="1">
                <a:off x="4400" y="10539"/>
                <a:ext cx="0" cy="496"/>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5" name="Line 25"/>
              <p:cNvSpPr>
                <a:spLocks noChangeShapeType="1"/>
              </p:cNvSpPr>
              <p:nvPr/>
            </p:nvSpPr>
            <p:spPr bwMode="auto">
              <a:xfrm flipH="1">
                <a:off x="4045" y="10545"/>
                <a:ext cx="0" cy="496"/>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4" name="Freeform 24"/>
              <p:cNvSpPr>
                <a:spLocks/>
              </p:cNvSpPr>
              <p:nvPr/>
            </p:nvSpPr>
            <p:spPr bwMode="auto">
              <a:xfrm flipH="1">
                <a:off x="4255" y="10449"/>
                <a:ext cx="144" cy="90"/>
              </a:xfrm>
              <a:custGeom>
                <a:avLst/>
                <a:gdLst/>
                <a:ahLst/>
                <a:cxnLst>
                  <a:cxn ang="0">
                    <a:pos x="0" y="263"/>
                  </a:cxn>
                  <a:cxn ang="0">
                    <a:pos x="50" y="194"/>
                  </a:cxn>
                  <a:cxn ang="0">
                    <a:pos x="201" y="104"/>
                  </a:cxn>
                  <a:cxn ang="0">
                    <a:pos x="367" y="0"/>
                  </a:cxn>
                </a:cxnLst>
                <a:rect l="0" t="0" r="r" b="b"/>
                <a:pathLst>
                  <a:path w="367" h="263">
                    <a:moveTo>
                      <a:pt x="0" y="263"/>
                    </a:moveTo>
                    <a:cubicBezTo>
                      <a:pt x="9" y="252"/>
                      <a:pt x="17" y="220"/>
                      <a:pt x="50" y="194"/>
                    </a:cubicBezTo>
                    <a:cubicBezTo>
                      <a:pt x="84" y="168"/>
                      <a:pt x="148" y="136"/>
                      <a:pt x="201" y="104"/>
                    </a:cubicBezTo>
                    <a:cubicBezTo>
                      <a:pt x="254" y="72"/>
                      <a:pt x="333" y="22"/>
                      <a:pt x="367"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3" name="Freeform 23"/>
              <p:cNvSpPr>
                <a:spLocks/>
              </p:cNvSpPr>
              <p:nvPr/>
            </p:nvSpPr>
            <p:spPr bwMode="auto">
              <a:xfrm flipH="1">
                <a:off x="4045" y="10455"/>
                <a:ext cx="148" cy="94"/>
              </a:xfrm>
              <a:custGeom>
                <a:avLst/>
                <a:gdLst/>
                <a:ahLst/>
                <a:cxnLst>
                  <a:cxn ang="0">
                    <a:pos x="376" y="272"/>
                  </a:cxn>
                  <a:cxn ang="0">
                    <a:pos x="326" y="180"/>
                  </a:cxn>
                  <a:cxn ang="0">
                    <a:pos x="175" y="91"/>
                  </a:cxn>
                  <a:cxn ang="0">
                    <a:pos x="0" y="0"/>
                  </a:cxn>
                </a:cxnLst>
                <a:rect l="0" t="0" r="r" b="b"/>
                <a:pathLst>
                  <a:path w="376" h="272">
                    <a:moveTo>
                      <a:pt x="376" y="272"/>
                    </a:moveTo>
                    <a:cubicBezTo>
                      <a:pt x="368" y="258"/>
                      <a:pt x="359" y="210"/>
                      <a:pt x="326" y="180"/>
                    </a:cubicBezTo>
                    <a:cubicBezTo>
                      <a:pt x="293" y="150"/>
                      <a:pt x="229" y="121"/>
                      <a:pt x="175" y="91"/>
                    </a:cubicBezTo>
                    <a:cubicBezTo>
                      <a:pt x="121" y="61"/>
                      <a:pt x="36" y="19"/>
                      <a:pt x="0"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2" name="Freeform 22"/>
              <p:cNvSpPr>
                <a:spLocks/>
              </p:cNvSpPr>
              <p:nvPr/>
            </p:nvSpPr>
            <p:spPr bwMode="auto">
              <a:xfrm flipH="1">
                <a:off x="4259" y="10395"/>
                <a:ext cx="3" cy="64"/>
              </a:xfrm>
              <a:custGeom>
                <a:avLst/>
                <a:gdLst/>
                <a:ahLst/>
                <a:cxnLst>
                  <a:cxn ang="0">
                    <a:pos x="0" y="185"/>
                  </a:cxn>
                  <a:cxn ang="0">
                    <a:pos x="9" y="0"/>
                  </a:cxn>
                </a:cxnLst>
                <a:rect l="0" t="0" r="r" b="b"/>
                <a:pathLst>
                  <a:path w="9" h="185">
                    <a:moveTo>
                      <a:pt x="0" y="185"/>
                    </a:moveTo>
                    <a:lnTo>
                      <a:pt x="9" y="0"/>
                    </a:ln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1" name="Line 21"/>
              <p:cNvSpPr>
                <a:spLocks noChangeShapeType="1"/>
              </p:cNvSpPr>
              <p:nvPr/>
            </p:nvSpPr>
            <p:spPr bwMode="auto">
              <a:xfrm flipH="1" flipV="1">
                <a:off x="4187" y="10401"/>
                <a:ext cx="0" cy="62"/>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0" name="Rectangle 20"/>
              <p:cNvSpPr>
                <a:spLocks noChangeArrowheads="1"/>
              </p:cNvSpPr>
              <p:nvPr/>
            </p:nvSpPr>
            <p:spPr bwMode="auto">
              <a:xfrm flipH="1">
                <a:off x="4165" y="10391"/>
                <a:ext cx="112" cy="10"/>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699" name="Freeform 19"/>
              <p:cNvSpPr>
                <a:spLocks/>
              </p:cNvSpPr>
              <p:nvPr/>
            </p:nvSpPr>
            <p:spPr bwMode="auto">
              <a:xfrm flipH="1">
                <a:off x="4274" y="11032"/>
                <a:ext cx="130" cy="255"/>
              </a:xfrm>
              <a:custGeom>
                <a:avLst/>
                <a:gdLst/>
                <a:ahLst/>
                <a:cxnLst>
                  <a:cxn ang="0">
                    <a:pos x="0" y="0"/>
                  </a:cxn>
                  <a:cxn ang="0">
                    <a:pos x="37" y="199"/>
                  </a:cxn>
                  <a:cxn ang="0">
                    <a:pos x="178" y="353"/>
                  </a:cxn>
                  <a:cxn ang="0">
                    <a:pos x="290" y="540"/>
                  </a:cxn>
                  <a:cxn ang="0">
                    <a:pos x="328" y="744"/>
                  </a:cxn>
                </a:cxnLst>
                <a:rect l="0" t="0" r="r" b="b"/>
                <a:pathLst>
                  <a:path w="328" h="744">
                    <a:moveTo>
                      <a:pt x="0" y="0"/>
                    </a:moveTo>
                    <a:cubicBezTo>
                      <a:pt x="7" y="33"/>
                      <a:pt x="7" y="140"/>
                      <a:pt x="37" y="199"/>
                    </a:cubicBezTo>
                    <a:cubicBezTo>
                      <a:pt x="67" y="258"/>
                      <a:pt x="136" y="296"/>
                      <a:pt x="178" y="353"/>
                    </a:cubicBezTo>
                    <a:cubicBezTo>
                      <a:pt x="220" y="410"/>
                      <a:pt x="265" y="475"/>
                      <a:pt x="290" y="540"/>
                    </a:cubicBezTo>
                    <a:cubicBezTo>
                      <a:pt x="315" y="605"/>
                      <a:pt x="320" y="702"/>
                      <a:pt x="328" y="744"/>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8" name="Freeform 18"/>
              <p:cNvSpPr>
                <a:spLocks/>
              </p:cNvSpPr>
              <p:nvPr/>
            </p:nvSpPr>
            <p:spPr bwMode="auto">
              <a:xfrm flipH="1">
                <a:off x="4045" y="11038"/>
                <a:ext cx="125" cy="249"/>
              </a:xfrm>
              <a:custGeom>
                <a:avLst/>
                <a:gdLst/>
                <a:ahLst/>
                <a:cxnLst>
                  <a:cxn ang="0">
                    <a:pos x="316" y="0"/>
                  </a:cxn>
                  <a:cxn ang="0">
                    <a:pos x="292" y="184"/>
                  </a:cxn>
                  <a:cxn ang="0">
                    <a:pos x="150" y="338"/>
                  </a:cxn>
                  <a:cxn ang="0">
                    <a:pos x="38" y="525"/>
                  </a:cxn>
                  <a:cxn ang="0">
                    <a:pos x="0" y="729"/>
                  </a:cxn>
                </a:cxnLst>
                <a:rect l="0" t="0" r="r" b="b"/>
                <a:pathLst>
                  <a:path w="320" h="729">
                    <a:moveTo>
                      <a:pt x="316" y="0"/>
                    </a:moveTo>
                    <a:cubicBezTo>
                      <a:pt x="311" y="31"/>
                      <a:pt x="320" y="128"/>
                      <a:pt x="292" y="184"/>
                    </a:cubicBezTo>
                    <a:cubicBezTo>
                      <a:pt x="264" y="240"/>
                      <a:pt x="193" y="281"/>
                      <a:pt x="150" y="338"/>
                    </a:cubicBezTo>
                    <a:cubicBezTo>
                      <a:pt x="108" y="395"/>
                      <a:pt x="63" y="460"/>
                      <a:pt x="38" y="525"/>
                    </a:cubicBezTo>
                    <a:cubicBezTo>
                      <a:pt x="13" y="590"/>
                      <a:pt x="8" y="687"/>
                      <a:pt x="0" y="729"/>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7" name="Freeform 17"/>
              <p:cNvSpPr>
                <a:spLocks/>
              </p:cNvSpPr>
              <p:nvPr/>
            </p:nvSpPr>
            <p:spPr bwMode="auto">
              <a:xfrm>
                <a:off x="4272" y="11281"/>
                <a:ext cx="254" cy="38"/>
              </a:xfrm>
              <a:custGeom>
                <a:avLst/>
                <a:gdLst/>
                <a:ahLst/>
                <a:cxnLst>
                  <a:cxn ang="0">
                    <a:pos x="4" y="0"/>
                  </a:cxn>
                  <a:cxn ang="0">
                    <a:pos x="0" y="44"/>
                  </a:cxn>
                  <a:cxn ang="0">
                    <a:pos x="305" y="43"/>
                  </a:cxn>
                </a:cxnLst>
                <a:rect l="0" t="0" r="r" b="b"/>
                <a:pathLst>
                  <a:path w="305" h="44">
                    <a:moveTo>
                      <a:pt x="4" y="0"/>
                    </a:moveTo>
                    <a:lnTo>
                      <a:pt x="0" y="44"/>
                    </a:lnTo>
                    <a:lnTo>
                      <a:pt x="305" y="43"/>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7" name="Group 14"/>
              <p:cNvGrpSpPr>
                <a:grpSpLocks/>
              </p:cNvGrpSpPr>
              <p:nvPr/>
            </p:nvGrpSpPr>
            <p:grpSpPr bwMode="auto">
              <a:xfrm>
                <a:off x="4543" y="10939"/>
                <a:ext cx="158" cy="204"/>
                <a:chOff x="4542" y="10854"/>
                <a:chExt cx="158" cy="204"/>
              </a:xfrm>
            </p:grpSpPr>
            <p:sp>
              <p:nvSpPr>
                <p:cNvPr id="71696" name="Freeform 16"/>
                <p:cNvSpPr>
                  <a:spLocks/>
                </p:cNvSpPr>
                <p:nvPr/>
              </p:nvSpPr>
              <p:spPr bwMode="auto">
                <a:xfrm>
                  <a:off x="4627" y="10854"/>
                  <a:ext cx="3" cy="204"/>
                </a:xfrm>
                <a:custGeom>
                  <a:avLst/>
                  <a:gdLst/>
                  <a:ahLst/>
                  <a:cxnLst>
                    <a:cxn ang="0">
                      <a:pos x="0" y="240"/>
                    </a:cxn>
                    <a:cxn ang="0">
                      <a:pos x="2" y="0"/>
                    </a:cxn>
                  </a:cxnLst>
                  <a:rect l="0" t="0" r="r" b="b"/>
                  <a:pathLst>
                    <a:path w="2" h="240">
                      <a:moveTo>
                        <a:pt x="0" y="240"/>
                      </a:moveTo>
                      <a:lnTo>
                        <a:pt x="2"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5" name="Freeform 15"/>
                <p:cNvSpPr>
                  <a:spLocks/>
                </p:cNvSpPr>
                <p:nvPr/>
              </p:nvSpPr>
              <p:spPr bwMode="auto">
                <a:xfrm>
                  <a:off x="4542" y="10855"/>
                  <a:ext cx="158" cy="1"/>
                </a:xfrm>
                <a:custGeom>
                  <a:avLst/>
                  <a:gdLst/>
                  <a:ahLst/>
                  <a:cxnLst>
                    <a:cxn ang="0">
                      <a:pos x="0" y="0"/>
                    </a:cxn>
                    <a:cxn ang="0">
                      <a:pos x="190" y="0"/>
                    </a:cxn>
                  </a:cxnLst>
                  <a:rect l="0" t="0" r="r" b="b"/>
                  <a:pathLst>
                    <a:path w="190" h="1">
                      <a:moveTo>
                        <a:pt x="0" y="0"/>
                      </a:moveTo>
                      <a:lnTo>
                        <a:pt x="19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71692" name="Text Box 12"/>
            <p:cNvSpPr txBox="1">
              <a:spLocks noChangeArrowheads="1"/>
            </p:cNvSpPr>
            <p:nvPr/>
          </p:nvSpPr>
          <p:spPr bwMode="auto">
            <a:xfrm>
              <a:off x="1607" y="12088"/>
              <a:ext cx="7728"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Figure 5.8 Air chambers in reciprocating pumps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91" name="Freeform 11" descr="5%"/>
            <p:cNvSpPr>
              <a:spLocks/>
            </p:cNvSpPr>
            <p:nvPr/>
          </p:nvSpPr>
          <p:spPr bwMode="auto">
            <a:xfrm>
              <a:off x="4952" y="11005"/>
              <a:ext cx="243" cy="410"/>
            </a:xfrm>
            <a:custGeom>
              <a:avLst/>
              <a:gdLst/>
              <a:ahLst/>
              <a:cxnLst>
                <a:cxn ang="0">
                  <a:pos x="70" y="15"/>
                </a:cxn>
                <a:cxn ang="0">
                  <a:pos x="181" y="4"/>
                </a:cxn>
                <a:cxn ang="0">
                  <a:pos x="223" y="37"/>
                </a:cxn>
                <a:cxn ang="0">
                  <a:pos x="271" y="60"/>
                </a:cxn>
                <a:cxn ang="0">
                  <a:pos x="265" y="124"/>
                </a:cxn>
                <a:cxn ang="0">
                  <a:pos x="286" y="195"/>
                </a:cxn>
                <a:cxn ang="0">
                  <a:pos x="226" y="435"/>
                </a:cxn>
                <a:cxn ang="0">
                  <a:pos x="63" y="456"/>
                </a:cxn>
                <a:cxn ang="0">
                  <a:pos x="11" y="307"/>
                </a:cxn>
                <a:cxn ang="0">
                  <a:pos x="3" y="175"/>
                </a:cxn>
                <a:cxn ang="0">
                  <a:pos x="3" y="151"/>
                </a:cxn>
                <a:cxn ang="0">
                  <a:pos x="20" y="100"/>
                </a:cxn>
                <a:cxn ang="0">
                  <a:pos x="59" y="79"/>
                </a:cxn>
                <a:cxn ang="0">
                  <a:pos x="62" y="30"/>
                </a:cxn>
                <a:cxn ang="0">
                  <a:pos x="70" y="15"/>
                </a:cxn>
              </a:cxnLst>
              <a:rect l="0" t="0" r="r" b="b"/>
              <a:pathLst>
                <a:path w="292" h="478">
                  <a:moveTo>
                    <a:pt x="70" y="15"/>
                  </a:moveTo>
                  <a:cubicBezTo>
                    <a:pt x="90" y="11"/>
                    <a:pt x="155" y="0"/>
                    <a:pt x="181" y="4"/>
                  </a:cubicBezTo>
                  <a:cubicBezTo>
                    <a:pt x="207" y="8"/>
                    <a:pt x="208" y="28"/>
                    <a:pt x="223" y="37"/>
                  </a:cubicBezTo>
                  <a:cubicBezTo>
                    <a:pt x="238" y="46"/>
                    <a:pt x="264" y="46"/>
                    <a:pt x="271" y="60"/>
                  </a:cubicBezTo>
                  <a:cubicBezTo>
                    <a:pt x="278" y="74"/>
                    <a:pt x="263" y="101"/>
                    <a:pt x="265" y="124"/>
                  </a:cubicBezTo>
                  <a:cubicBezTo>
                    <a:pt x="267" y="147"/>
                    <a:pt x="292" y="143"/>
                    <a:pt x="286" y="195"/>
                  </a:cubicBezTo>
                  <a:cubicBezTo>
                    <a:pt x="280" y="247"/>
                    <a:pt x="263" y="392"/>
                    <a:pt x="226" y="435"/>
                  </a:cubicBezTo>
                  <a:cubicBezTo>
                    <a:pt x="189" y="478"/>
                    <a:pt x="99" y="477"/>
                    <a:pt x="63" y="456"/>
                  </a:cubicBezTo>
                  <a:cubicBezTo>
                    <a:pt x="27" y="435"/>
                    <a:pt x="21" y="354"/>
                    <a:pt x="11" y="307"/>
                  </a:cubicBezTo>
                  <a:cubicBezTo>
                    <a:pt x="1" y="260"/>
                    <a:pt x="4" y="201"/>
                    <a:pt x="3" y="175"/>
                  </a:cubicBezTo>
                  <a:cubicBezTo>
                    <a:pt x="2" y="149"/>
                    <a:pt x="0" y="163"/>
                    <a:pt x="3" y="151"/>
                  </a:cubicBezTo>
                  <a:cubicBezTo>
                    <a:pt x="6" y="139"/>
                    <a:pt x="11" y="112"/>
                    <a:pt x="20" y="100"/>
                  </a:cubicBezTo>
                  <a:cubicBezTo>
                    <a:pt x="29" y="88"/>
                    <a:pt x="52" y="91"/>
                    <a:pt x="59" y="79"/>
                  </a:cubicBezTo>
                  <a:cubicBezTo>
                    <a:pt x="66" y="67"/>
                    <a:pt x="60" y="41"/>
                    <a:pt x="62" y="30"/>
                  </a:cubicBezTo>
                  <a:cubicBezTo>
                    <a:pt x="64" y="19"/>
                    <a:pt x="70" y="15"/>
                    <a:pt x="70" y="15"/>
                  </a:cubicBezTo>
                  <a:close/>
                </a:path>
              </a:pathLst>
            </a:custGeom>
            <a:pattFill prst="pct5">
              <a:fgClr>
                <a:srgbClr val="000000"/>
              </a:fgClr>
              <a:bgClr>
                <a:srgbClr val="FFFFFF"/>
              </a:bgClr>
            </a:patt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0" name="Freeform 10" descr="Dashed horizontal"/>
            <p:cNvSpPr>
              <a:spLocks/>
            </p:cNvSpPr>
            <p:nvPr/>
          </p:nvSpPr>
          <p:spPr bwMode="auto">
            <a:xfrm>
              <a:off x="4965" y="11214"/>
              <a:ext cx="233" cy="187"/>
            </a:xfrm>
            <a:custGeom>
              <a:avLst/>
              <a:gdLst/>
              <a:ahLst/>
              <a:cxnLst>
                <a:cxn ang="0">
                  <a:pos x="236" y="12"/>
                </a:cxn>
                <a:cxn ang="0">
                  <a:pos x="245" y="60"/>
                </a:cxn>
                <a:cxn ang="0">
                  <a:pos x="233" y="114"/>
                </a:cxn>
                <a:cxn ang="0">
                  <a:pos x="210" y="174"/>
                </a:cxn>
                <a:cxn ang="0">
                  <a:pos x="134" y="210"/>
                </a:cxn>
                <a:cxn ang="0">
                  <a:pos x="47" y="195"/>
                </a:cxn>
                <a:cxn ang="0">
                  <a:pos x="11" y="69"/>
                </a:cxn>
                <a:cxn ang="0">
                  <a:pos x="0" y="9"/>
                </a:cxn>
                <a:cxn ang="0">
                  <a:pos x="236" y="12"/>
                </a:cxn>
              </a:cxnLst>
              <a:rect l="0" t="0" r="r" b="b"/>
              <a:pathLst>
                <a:path w="279" h="218">
                  <a:moveTo>
                    <a:pt x="236" y="12"/>
                  </a:moveTo>
                  <a:cubicBezTo>
                    <a:pt x="279" y="20"/>
                    <a:pt x="246" y="43"/>
                    <a:pt x="245" y="60"/>
                  </a:cubicBezTo>
                  <a:cubicBezTo>
                    <a:pt x="244" y="77"/>
                    <a:pt x="239" y="95"/>
                    <a:pt x="233" y="114"/>
                  </a:cubicBezTo>
                  <a:cubicBezTo>
                    <a:pt x="227" y="133"/>
                    <a:pt x="227" y="158"/>
                    <a:pt x="210" y="174"/>
                  </a:cubicBezTo>
                  <a:cubicBezTo>
                    <a:pt x="193" y="190"/>
                    <a:pt x="161" y="207"/>
                    <a:pt x="134" y="210"/>
                  </a:cubicBezTo>
                  <a:cubicBezTo>
                    <a:pt x="107" y="213"/>
                    <a:pt x="67" y="218"/>
                    <a:pt x="47" y="195"/>
                  </a:cubicBezTo>
                  <a:cubicBezTo>
                    <a:pt x="27" y="172"/>
                    <a:pt x="19" y="100"/>
                    <a:pt x="11" y="69"/>
                  </a:cubicBezTo>
                  <a:lnTo>
                    <a:pt x="0" y="9"/>
                  </a:lnTo>
                  <a:cubicBezTo>
                    <a:pt x="37" y="0"/>
                    <a:pt x="187" y="11"/>
                    <a:pt x="236" y="12"/>
                  </a:cubicBezTo>
                  <a:close/>
                </a:path>
              </a:pathLst>
            </a:custGeom>
            <a:pattFill prst="dashHorz">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9" name="Freeform 9"/>
            <p:cNvSpPr>
              <a:spLocks/>
            </p:cNvSpPr>
            <p:nvPr/>
          </p:nvSpPr>
          <p:spPr bwMode="auto">
            <a:xfrm>
              <a:off x="4962" y="11221"/>
              <a:ext cx="215" cy="1"/>
            </a:xfrm>
            <a:custGeom>
              <a:avLst/>
              <a:gdLst/>
              <a:ahLst/>
              <a:cxnLst>
                <a:cxn ang="0">
                  <a:pos x="0" y="1"/>
                </a:cxn>
                <a:cxn ang="0">
                  <a:pos x="258" y="0"/>
                </a:cxn>
              </a:cxnLst>
              <a:rect l="0" t="0" r="r" b="b"/>
              <a:pathLst>
                <a:path w="258" h="1">
                  <a:moveTo>
                    <a:pt x="0" y="1"/>
                  </a:moveTo>
                  <a:lnTo>
                    <a:pt x="258" y="0"/>
                  </a:lnTo>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8" name="Text Box 8"/>
            <p:cNvSpPr txBox="1">
              <a:spLocks noChangeArrowheads="1"/>
            </p:cNvSpPr>
            <p:nvPr/>
          </p:nvSpPr>
          <p:spPr bwMode="auto">
            <a:xfrm>
              <a:off x="3427" y="10391"/>
              <a:ext cx="150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Air chambers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71687" name="Line 7"/>
            <p:cNvSpPr>
              <a:spLocks noChangeShapeType="1"/>
            </p:cNvSpPr>
            <p:nvPr/>
          </p:nvSpPr>
          <p:spPr bwMode="auto">
            <a:xfrm>
              <a:off x="4327" y="10699"/>
              <a:ext cx="600" cy="30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6" name="Line 6"/>
            <p:cNvSpPr>
              <a:spLocks noChangeShapeType="1"/>
            </p:cNvSpPr>
            <p:nvPr/>
          </p:nvSpPr>
          <p:spPr bwMode="auto">
            <a:xfrm flipH="1">
              <a:off x="4327" y="9774"/>
              <a:ext cx="1350" cy="61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5" name="Text Box 5"/>
            <p:cNvSpPr txBox="1">
              <a:spLocks noChangeArrowheads="1"/>
            </p:cNvSpPr>
            <p:nvPr/>
          </p:nvSpPr>
          <p:spPr bwMode="auto">
            <a:xfrm>
              <a:off x="3577" y="11317"/>
              <a:ext cx="90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Liquid</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71684" name="Text Box 4"/>
            <p:cNvSpPr txBox="1">
              <a:spLocks noChangeArrowheads="1"/>
            </p:cNvSpPr>
            <p:nvPr/>
          </p:nvSpPr>
          <p:spPr bwMode="auto">
            <a:xfrm>
              <a:off x="3877" y="10854"/>
              <a:ext cx="105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Air</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83" name="Line 3"/>
            <p:cNvSpPr>
              <a:spLocks noChangeShapeType="1"/>
            </p:cNvSpPr>
            <p:nvPr/>
          </p:nvSpPr>
          <p:spPr bwMode="auto">
            <a:xfrm>
              <a:off x="4327" y="11008"/>
              <a:ext cx="750" cy="15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2" name="Line 2"/>
            <p:cNvSpPr>
              <a:spLocks noChangeShapeType="1"/>
            </p:cNvSpPr>
            <p:nvPr/>
          </p:nvSpPr>
          <p:spPr bwMode="auto">
            <a:xfrm flipV="1">
              <a:off x="4177" y="11317"/>
              <a:ext cx="900" cy="15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0" name="Slide Number Placeholder 69"/>
          <p:cNvSpPr>
            <a:spLocks noGrp="1"/>
          </p:cNvSpPr>
          <p:nvPr>
            <p:ph type="sldNum" sz="quarter" idx="12"/>
          </p:nvPr>
        </p:nvSpPr>
        <p:spPr/>
        <p:txBody>
          <a:bodyPr/>
          <a:lstStyle/>
          <a:p>
            <a:fld id="{8AF2B99A-C8F6-4C0F-994A-EE849E7D1B51}"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200" b="1" dirty="0" smtClean="0">
                <a:solidFill>
                  <a:srgbClr val="0070C0"/>
                </a:solidFill>
              </a:rPr>
              <a:t>5.1.1 Capacity </a:t>
            </a:r>
            <a:r>
              <a:rPr lang="en-US" sz="3200" b="1" dirty="0">
                <a:solidFill>
                  <a:srgbClr val="0070C0"/>
                </a:solidFill>
              </a:rPr>
              <a:t>of Reciprocating Pumps</a:t>
            </a:r>
            <a:r>
              <a:rPr lang="en-US" dirty="0"/>
              <a:t/>
            </a:r>
            <a:br>
              <a:rPr lang="en-US" dirty="0"/>
            </a:br>
            <a:endParaRPr lang="en-US" dirty="0"/>
          </a:p>
        </p:txBody>
      </p:sp>
      <p:sp>
        <p:nvSpPr>
          <p:cNvPr id="3" name="Content Placeholder 2"/>
          <p:cNvSpPr>
            <a:spLocks noGrp="1"/>
          </p:cNvSpPr>
          <p:nvPr>
            <p:ph idx="1"/>
          </p:nvPr>
        </p:nvSpPr>
        <p:spPr>
          <a:xfrm>
            <a:off x="533400" y="1600200"/>
            <a:ext cx="8229600" cy="4525963"/>
          </a:xfrm>
        </p:spPr>
        <p:txBody>
          <a:bodyPr>
            <a:normAutofit/>
          </a:bodyPr>
          <a:lstStyle/>
          <a:p>
            <a:pPr algn="just"/>
            <a:r>
              <a:rPr lang="en-US" sz="2400" dirty="0">
                <a:latin typeface="Times New Roman" pitchFamily="18" charset="0"/>
                <a:cs typeface="Times New Roman" pitchFamily="18" charset="0"/>
              </a:rPr>
              <a:t>The capacity of a reciprocating pump is determined </a:t>
            </a:r>
            <a:r>
              <a:rPr lang="en-US" sz="2400" dirty="0" smtClean="0">
                <a:latin typeface="Times New Roman" pitchFamily="18" charset="0"/>
                <a:cs typeface="Times New Roman" pitchFamily="18" charset="0"/>
              </a:rPr>
              <a:t>by:</a:t>
            </a:r>
          </a:p>
          <a:p>
            <a:pPr algn="just">
              <a:buNone/>
            </a:pP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size of the </a:t>
            </a:r>
            <a:r>
              <a:rPr lang="en-US" sz="2400" dirty="0" smtClean="0">
                <a:solidFill>
                  <a:srgbClr val="00B050"/>
                </a:solidFill>
                <a:latin typeface="Times New Roman" pitchFamily="18" charset="0"/>
                <a:cs typeface="Times New Roman" pitchFamily="18" charset="0"/>
              </a:rPr>
              <a:t>cylinder</a:t>
            </a:r>
            <a:r>
              <a:rPr lang="en-US" sz="2400" dirty="0" smtClean="0">
                <a:latin typeface="Times New Roman" pitchFamily="18" charset="0"/>
                <a:cs typeface="Times New Roman" pitchFamily="18" charset="0"/>
              </a:rPr>
              <a:t> </a:t>
            </a: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number of piston strokes </a:t>
            </a:r>
            <a:r>
              <a:rPr lang="en-US" sz="2400" dirty="0">
                <a:latin typeface="Times New Roman" pitchFamily="18" charset="0"/>
                <a:cs typeface="Times New Roman" pitchFamily="18" charset="0"/>
              </a:rPr>
              <a:t>or the speed of rotation of the crank </a:t>
            </a:r>
            <a:r>
              <a:rPr lang="en-US" sz="2400" dirty="0" smtClean="0">
                <a:latin typeface="Times New Roman" pitchFamily="18" charset="0"/>
                <a:cs typeface="Times New Roman" pitchFamily="18" charset="0"/>
              </a:rPr>
              <a:t>shaft</a:t>
            </a: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number of cylinders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solidFill>
                  <a:srgbClr val="00B050"/>
                </a:solidFill>
                <a:latin typeface="Times New Roman" pitchFamily="18" charset="0"/>
                <a:cs typeface="Times New Roman" pitchFamily="18" charset="0"/>
              </a:rPr>
              <a:t>number of actions </a:t>
            </a:r>
            <a:r>
              <a:rPr lang="en-US" sz="2400" dirty="0">
                <a:latin typeface="Times New Roman" pitchFamily="18" charset="0"/>
                <a:cs typeface="Times New Roman" pitchFamily="18" charset="0"/>
              </a:rPr>
              <a:t>(single acting and double acting). </a:t>
            </a:r>
            <a:endParaRPr lang="en-US" sz="2400" dirty="0" smtClean="0">
              <a:latin typeface="Times New Roman" pitchFamily="18" charset="0"/>
              <a:cs typeface="Times New Roman" pitchFamily="18" charset="0"/>
            </a:endParaRPr>
          </a:p>
          <a:p>
            <a:endParaRPr lang="en-US" dirty="0"/>
          </a:p>
        </p:txBody>
      </p:sp>
      <p:sp>
        <p:nvSpPr>
          <p:cNvPr id="13419" name="Rectangle 10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1" name="Slide Number Placeholder 110"/>
          <p:cNvSpPr>
            <a:spLocks noGrp="1"/>
          </p:cNvSpPr>
          <p:nvPr>
            <p:ph type="sldNum" sz="quarter" idx="12"/>
          </p:nvPr>
        </p:nvSpPr>
        <p:spPr/>
        <p:txBody>
          <a:bodyPr/>
          <a:lstStyle/>
          <a:p>
            <a:fld id="{8AF2B99A-C8F6-4C0F-994A-EE849E7D1B51}"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sz="2600" dirty="0">
                <a:latin typeface="Times New Roman" pitchFamily="18" charset="0"/>
                <a:cs typeface="Times New Roman" pitchFamily="18" charset="0"/>
              </a:rPr>
              <a:t>Towards the end and the beginning of the next stroke, when the velocity is low, the liquid under pressure in the air vessel is pushed back to the delivery or suction line depending on whether the stroke is delivery or suction stroke, thus increasing the velocity there to the average value. The only liquid which is accelerated is that between the air vessel and the cylinder. </a:t>
            </a:r>
          </a:p>
          <a:p>
            <a:pPr algn="just">
              <a:buNone/>
            </a:pPr>
            <a:r>
              <a:rPr lang="en-US" sz="2600" dirty="0">
                <a:latin typeface="Times New Roman" pitchFamily="18" charset="0"/>
                <a:cs typeface="Times New Roman" pitchFamily="18" charset="0"/>
              </a:rPr>
              <a:t> </a:t>
            </a:r>
          </a:p>
          <a:p>
            <a:pPr algn="just"/>
            <a:r>
              <a:rPr lang="en-US" sz="2600" dirty="0">
                <a:latin typeface="Times New Roman" pitchFamily="18" charset="0"/>
                <a:cs typeface="Times New Roman" pitchFamily="18" charset="0"/>
              </a:rPr>
              <a:t>When the volume of air in the chamber is large enough, the flow velocity in the suction pipe is nearly constant. The suction pulsation in the valve chest is offset by the variable rate of liquid flow from the air chamber.</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The Average Volume of Air in The Chamber</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The amount of air in the air chamber is an important parameter that determines the uniformity of the flow in the pipe line section above which it is installed. While the pump is working the air in chamber gets compressed and expanded and occupies corresponding volumes, indicated as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min</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max</a:t>
            </a:r>
            <a:r>
              <a:rPr lang="en-US" sz="2400" dirty="0">
                <a:latin typeface="Times New Roman" pitchFamily="18" charset="0"/>
                <a:cs typeface="Times New Roman" pitchFamily="18" charset="0"/>
              </a:rPr>
              <a:t> respectively (Figure 5.9). When the volume of the air is minimum its pressure is maximum and vice versa. When the pump is not working it takes the middle position as indicated in Figure 5.9.</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9000"/>
            <a:ext cx="8229600" cy="2316163"/>
          </a:xfrm>
        </p:spPr>
        <p:txBody>
          <a:bodyPr>
            <a:normAutofit fontScale="92500"/>
          </a:bodyPr>
          <a:lstStyle/>
          <a:p>
            <a:pPr algn="just"/>
            <a:r>
              <a:rPr lang="en-US" sz="2400" dirty="0">
                <a:latin typeface="Times New Roman" pitchFamily="18" charset="0"/>
                <a:cs typeface="Times New Roman" pitchFamily="18" charset="0"/>
              </a:rPr>
              <a:t>The calculation of the average volume of air is based on the excess volume of liquid that should be handled by the air chamber and the, and isothermal expansion and compression of the air in the chamber. As can be seen from Figure 5.9 , the excess volume of liquid that should be drawing into the chamber and delivered during each cycle is the difference between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max</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min</a:t>
            </a:r>
            <a:r>
              <a:rPr lang="en-US" sz="2400" dirty="0">
                <a:latin typeface="Times New Roman" pitchFamily="18" charset="0"/>
                <a:cs typeface="Times New Roman" pitchFamily="18" charset="0"/>
              </a:rPr>
              <a:t>. Therefore,</a:t>
            </a:r>
          </a:p>
          <a:p>
            <a:endParaRPr lang="en-US" dirty="0"/>
          </a:p>
        </p:txBody>
      </p:sp>
      <p:sp>
        <p:nvSpPr>
          <p:cNvPr id="73761" name="Rectangle 3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
          <p:cNvGrpSpPr>
            <a:grpSpLocks noChangeAspect="1"/>
          </p:cNvGrpSpPr>
          <p:nvPr/>
        </p:nvGrpSpPr>
        <p:grpSpPr bwMode="auto">
          <a:xfrm>
            <a:off x="2057400" y="762000"/>
            <a:ext cx="5486400" cy="2286000"/>
            <a:chOff x="2520" y="3482"/>
            <a:chExt cx="7200" cy="3086"/>
          </a:xfrm>
        </p:grpSpPr>
        <p:sp>
          <p:nvSpPr>
            <p:cNvPr id="73760" name="AutoShape 32"/>
            <p:cNvSpPr>
              <a:spLocks noChangeAspect="1" noChangeArrowheads="1" noTextEdit="1"/>
            </p:cNvSpPr>
            <p:nvPr/>
          </p:nvSpPr>
          <p:spPr bwMode="auto">
            <a:xfrm>
              <a:off x="2520" y="3482"/>
              <a:ext cx="7200" cy="308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3759" name="Line 31"/>
            <p:cNvSpPr>
              <a:spLocks noChangeShapeType="1"/>
            </p:cNvSpPr>
            <p:nvPr/>
          </p:nvSpPr>
          <p:spPr bwMode="auto">
            <a:xfrm>
              <a:off x="4770" y="4099"/>
              <a:ext cx="1" cy="1235"/>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8" name="Line 30"/>
            <p:cNvSpPr>
              <a:spLocks noChangeShapeType="1"/>
            </p:cNvSpPr>
            <p:nvPr/>
          </p:nvSpPr>
          <p:spPr bwMode="auto">
            <a:xfrm>
              <a:off x="5520" y="4111"/>
              <a:ext cx="1" cy="1235"/>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7" name="Freeform 29"/>
            <p:cNvSpPr>
              <a:spLocks/>
            </p:cNvSpPr>
            <p:nvPr/>
          </p:nvSpPr>
          <p:spPr bwMode="auto">
            <a:xfrm>
              <a:off x="4770" y="3874"/>
              <a:ext cx="306" cy="225"/>
            </a:xfrm>
            <a:custGeom>
              <a:avLst/>
              <a:gdLst/>
              <a:ahLst/>
              <a:cxnLst>
                <a:cxn ang="0">
                  <a:pos x="0" y="263"/>
                </a:cxn>
                <a:cxn ang="0">
                  <a:pos x="50" y="194"/>
                </a:cxn>
                <a:cxn ang="0">
                  <a:pos x="201" y="104"/>
                </a:cxn>
                <a:cxn ang="0">
                  <a:pos x="367" y="0"/>
                </a:cxn>
              </a:cxnLst>
              <a:rect l="0" t="0" r="r" b="b"/>
              <a:pathLst>
                <a:path w="367" h="263">
                  <a:moveTo>
                    <a:pt x="0" y="263"/>
                  </a:moveTo>
                  <a:cubicBezTo>
                    <a:pt x="9" y="252"/>
                    <a:pt x="17" y="220"/>
                    <a:pt x="50" y="194"/>
                  </a:cubicBezTo>
                  <a:cubicBezTo>
                    <a:pt x="84" y="168"/>
                    <a:pt x="148" y="136"/>
                    <a:pt x="201" y="104"/>
                  </a:cubicBezTo>
                  <a:cubicBezTo>
                    <a:pt x="254" y="72"/>
                    <a:pt x="333" y="22"/>
                    <a:pt x="367" y="0"/>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6" name="Freeform 28"/>
            <p:cNvSpPr>
              <a:spLocks/>
            </p:cNvSpPr>
            <p:nvPr/>
          </p:nvSpPr>
          <p:spPr bwMode="auto">
            <a:xfrm>
              <a:off x="5207" y="3887"/>
              <a:ext cx="313" cy="233"/>
            </a:xfrm>
            <a:custGeom>
              <a:avLst/>
              <a:gdLst/>
              <a:ahLst/>
              <a:cxnLst>
                <a:cxn ang="0">
                  <a:pos x="376" y="272"/>
                </a:cxn>
                <a:cxn ang="0">
                  <a:pos x="326" y="180"/>
                </a:cxn>
                <a:cxn ang="0">
                  <a:pos x="175" y="91"/>
                </a:cxn>
                <a:cxn ang="0">
                  <a:pos x="0" y="0"/>
                </a:cxn>
              </a:cxnLst>
              <a:rect l="0" t="0" r="r" b="b"/>
              <a:pathLst>
                <a:path w="376" h="272">
                  <a:moveTo>
                    <a:pt x="376" y="272"/>
                  </a:moveTo>
                  <a:cubicBezTo>
                    <a:pt x="368" y="258"/>
                    <a:pt x="359" y="210"/>
                    <a:pt x="326" y="180"/>
                  </a:cubicBezTo>
                  <a:cubicBezTo>
                    <a:pt x="293" y="150"/>
                    <a:pt x="229" y="121"/>
                    <a:pt x="175" y="91"/>
                  </a:cubicBezTo>
                  <a:cubicBezTo>
                    <a:pt x="121" y="61"/>
                    <a:pt x="36" y="19"/>
                    <a:pt x="0" y="0"/>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5" name="Line 27"/>
            <p:cNvSpPr>
              <a:spLocks noChangeShapeType="1"/>
            </p:cNvSpPr>
            <p:nvPr/>
          </p:nvSpPr>
          <p:spPr bwMode="auto">
            <a:xfrm>
              <a:off x="6270" y="4408"/>
              <a:ext cx="3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4" name="Line 26"/>
            <p:cNvSpPr>
              <a:spLocks noChangeShapeType="1"/>
            </p:cNvSpPr>
            <p:nvPr/>
          </p:nvSpPr>
          <p:spPr bwMode="auto">
            <a:xfrm>
              <a:off x="5670" y="3945"/>
              <a:ext cx="1950" cy="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3" name="Line 25"/>
            <p:cNvSpPr>
              <a:spLocks noChangeShapeType="1"/>
            </p:cNvSpPr>
            <p:nvPr/>
          </p:nvSpPr>
          <p:spPr bwMode="auto">
            <a:xfrm>
              <a:off x="6420" y="3945"/>
              <a:ext cx="1" cy="463"/>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3752" name="Line 24"/>
            <p:cNvSpPr>
              <a:spLocks noChangeShapeType="1"/>
            </p:cNvSpPr>
            <p:nvPr/>
          </p:nvSpPr>
          <p:spPr bwMode="auto">
            <a:xfrm>
              <a:off x="5220" y="5178"/>
              <a:ext cx="2250" cy="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1" name="Line 23"/>
            <p:cNvSpPr>
              <a:spLocks noChangeShapeType="1"/>
            </p:cNvSpPr>
            <p:nvPr/>
          </p:nvSpPr>
          <p:spPr bwMode="auto">
            <a:xfrm>
              <a:off x="7320" y="3945"/>
              <a:ext cx="3" cy="1234"/>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3750" name="Line 22"/>
            <p:cNvSpPr>
              <a:spLocks noChangeShapeType="1"/>
            </p:cNvSpPr>
            <p:nvPr/>
          </p:nvSpPr>
          <p:spPr bwMode="auto">
            <a:xfrm flipH="1">
              <a:off x="4320" y="4408"/>
              <a:ext cx="45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49" name="Line 21"/>
            <p:cNvSpPr>
              <a:spLocks noChangeShapeType="1"/>
            </p:cNvSpPr>
            <p:nvPr/>
          </p:nvSpPr>
          <p:spPr bwMode="auto">
            <a:xfrm flipH="1">
              <a:off x="4320" y="4717"/>
              <a:ext cx="45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48" name="Line 20"/>
            <p:cNvSpPr>
              <a:spLocks noChangeShapeType="1"/>
            </p:cNvSpPr>
            <p:nvPr/>
          </p:nvSpPr>
          <p:spPr bwMode="auto">
            <a:xfrm flipH="1">
              <a:off x="4470" y="5179"/>
              <a:ext cx="3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47" name="Text Box 19"/>
            <p:cNvSpPr txBox="1">
              <a:spLocks noChangeArrowheads="1"/>
            </p:cNvSpPr>
            <p:nvPr/>
          </p:nvSpPr>
          <p:spPr bwMode="auto">
            <a:xfrm>
              <a:off x="3420" y="4254"/>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Top level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6" name="Text Box 18"/>
            <p:cNvSpPr txBox="1">
              <a:spLocks noChangeArrowheads="1"/>
            </p:cNvSpPr>
            <p:nvPr/>
          </p:nvSpPr>
          <p:spPr bwMode="auto">
            <a:xfrm>
              <a:off x="3120" y="4562"/>
              <a:ext cx="13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Middle level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5" name="Text Box 17"/>
            <p:cNvSpPr txBox="1">
              <a:spLocks noChangeArrowheads="1"/>
            </p:cNvSpPr>
            <p:nvPr/>
          </p:nvSpPr>
          <p:spPr bwMode="auto">
            <a:xfrm>
              <a:off x="3420" y="5025"/>
              <a:ext cx="150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Bottom level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4" name="Text Box 16"/>
            <p:cNvSpPr txBox="1">
              <a:spLocks noChangeArrowheads="1"/>
            </p:cNvSpPr>
            <p:nvPr/>
          </p:nvSpPr>
          <p:spPr bwMode="auto">
            <a:xfrm>
              <a:off x="6420" y="3945"/>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Vmin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3" name="Text Box 15"/>
            <p:cNvSpPr txBox="1">
              <a:spLocks noChangeArrowheads="1"/>
            </p:cNvSpPr>
            <p:nvPr/>
          </p:nvSpPr>
          <p:spPr bwMode="auto">
            <a:xfrm>
              <a:off x="7320" y="4408"/>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Vmax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2" name="Line 14"/>
            <p:cNvSpPr>
              <a:spLocks noChangeShapeType="1"/>
            </p:cNvSpPr>
            <p:nvPr/>
          </p:nvSpPr>
          <p:spPr bwMode="auto">
            <a:xfrm>
              <a:off x="4170" y="3791"/>
              <a:ext cx="1200" cy="61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73741" name="Text Box 13"/>
            <p:cNvSpPr txBox="1">
              <a:spLocks noChangeArrowheads="1"/>
            </p:cNvSpPr>
            <p:nvPr/>
          </p:nvSpPr>
          <p:spPr bwMode="auto">
            <a:xfrm>
              <a:off x="3570" y="3636"/>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Air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0" name="Text Box 12"/>
            <p:cNvSpPr txBox="1">
              <a:spLocks noChangeArrowheads="1"/>
            </p:cNvSpPr>
            <p:nvPr/>
          </p:nvSpPr>
          <p:spPr bwMode="auto">
            <a:xfrm>
              <a:off x="4170" y="6105"/>
              <a:ext cx="33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Figure 5.9 Air vessel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39" name="Freeform 11"/>
            <p:cNvSpPr>
              <a:spLocks/>
            </p:cNvSpPr>
            <p:nvPr/>
          </p:nvSpPr>
          <p:spPr bwMode="auto">
            <a:xfrm>
              <a:off x="5063" y="3741"/>
              <a:ext cx="8" cy="158"/>
            </a:xfrm>
            <a:custGeom>
              <a:avLst/>
              <a:gdLst/>
              <a:ahLst/>
              <a:cxnLst>
                <a:cxn ang="0">
                  <a:pos x="0" y="185"/>
                </a:cxn>
                <a:cxn ang="0">
                  <a:pos x="9" y="0"/>
                </a:cxn>
              </a:cxnLst>
              <a:rect l="0" t="0" r="r" b="b"/>
              <a:pathLst>
                <a:path w="9" h="185">
                  <a:moveTo>
                    <a:pt x="0" y="185"/>
                  </a:moveTo>
                  <a:lnTo>
                    <a:pt x="9" y="0"/>
                  </a:ln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8" name="Line 10"/>
            <p:cNvSpPr>
              <a:spLocks noChangeShapeType="1"/>
            </p:cNvSpPr>
            <p:nvPr/>
          </p:nvSpPr>
          <p:spPr bwMode="auto">
            <a:xfrm flipV="1">
              <a:off x="5218" y="3753"/>
              <a:ext cx="1" cy="154"/>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7" name="Rectangle 9"/>
            <p:cNvSpPr>
              <a:spLocks noChangeArrowheads="1"/>
            </p:cNvSpPr>
            <p:nvPr/>
          </p:nvSpPr>
          <p:spPr bwMode="auto">
            <a:xfrm>
              <a:off x="5028" y="3729"/>
              <a:ext cx="240" cy="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736" name="Freeform 8"/>
            <p:cNvSpPr>
              <a:spLocks/>
            </p:cNvSpPr>
            <p:nvPr/>
          </p:nvSpPr>
          <p:spPr bwMode="auto">
            <a:xfrm>
              <a:off x="4763" y="5327"/>
              <a:ext cx="274" cy="637"/>
            </a:xfrm>
            <a:custGeom>
              <a:avLst/>
              <a:gdLst/>
              <a:ahLst/>
              <a:cxnLst>
                <a:cxn ang="0">
                  <a:pos x="0" y="0"/>
                </a:cxn>
                <a:cxn ang="0">
                  <a:pos x="37" y="199"/>
                </a:cxn>
                <a:cxn ang="0">
                  <a:pos x="178" y="353"/>
                </a:cxn>
                <a:cxn ang="0">
                  <a:pos x="290" y="540"/>
                </a:cxn>
                <a:cxn ang="0">
                  <a:pos x="328" y="744"/>
                </a:cxn>
              </a:cxnLst>
              <a:rect l="0" t="0" r="r" b="b"/>
              <a:pathLst>
                <a:path w="328" h="744">
                  <a:moveTo>
                    <a:pt x="0" y="0"/>
                  </a:moveTo>
                  <a:cubicBezTo>
                    <a:pt x="7" y="33"/>
                    <a:pt x="7" y="140"/>
                    <a:pt x="37" y="199"/>
                  </a:cubicBezTo>
                  <a:cubicBezTo>
                    <a:pt x="67" y="258"/>
                    <a:pt x="136" y="296"/>
                    <a:pt x="178" y="353"/>
                  </a:cubicBezTo>
                  <a:cubicBezTo>
                    <a:pt x="220" y="410"/>
                    <a:pt x="265" y="475"/>
                    <a:pt x="290" y="540"/>
                  </a:cubicBezTo>
                  <a:cubicBezTo>
                    <a:pt x="315" y="605"/>
                    <a:pt x="320" y="702"/>
                    <a:pt x="328" y="744"/>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5" name="Freeform 7"/>
            <p:cNvSpPr>
              <a:spLocks/>
            </p:cNvSpPr>
            <p:nvPr/>
          </p:nvSpPr>
          <p:spPr bwMode="auto">
            <a:xfrm>
              <a:off x="5256" y="5340"/>
              <a:ext cx="267" cy="624"/>
            </a:xfrm>
            <a:custGeom>
              <a:avLst/>
              <a:gdLst/>
              <a:ahLst/>
              <a:cxnLst>
                <a:cxn ang="0">
                  <a:pos x="316" y="0"/>
                </a:cxn>
                <a:cxn ang="0">
                  <a:pos x="292" y="184"/>
                </a:cxn>
                <a:cxn ang="0">
                  <a:pos x="150" y="338"/>
                </a:cxn>
                <a:cxn ang="0">
                  <a:pos x="38" y="525"/>
                </a:cxn>
                <a:cxn ang="0">
                  <a:pos x="0" y="729"/>
                </a:cxn>
              </a:cxnLst>
              <a:rect l="0" t="0" r="r" b="b"/>
              <a:pathLst>
                <a:path w="320" h="729">
                  <a:moveTo>
                    <a:pt x="316" y="0"/>
                  </a:moveTo>
                  <a:cubicBezTo>
                    <a:pt x="311" y="31"/>
                    <a:pt x="320" y="128"/>
                    <a:pt x="292" y="184"/>
                  </a:cubicBezTo>
                  <a:cubicBezTo>
                    <a:pt x="264" y="240"/>
                    <a:pt x="193" y="281"/>
                    <a:pt x="150" y="338"/>
                  </a:cubicBezTo>
                  <a:cubicBezTo>
                    <a:pt x="108" y="395"/>
                    <a:pt x="63" y="460"/>
                    <a:pt x="38" y="525"/>
                  </a:cubicBezTo>
                  <a:cubicBezTo>
                    <a:pt x="13" y="590"/>
                    <a:pt x="8" y="687"/>
                    <a:pt x="0" y="729"/>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4" name="Freeform 6"/>
            <p:cNvSpPr>
              <a:spLocks/>
            </p:cNvSpPr>
            <p:nvPr/>
          </p:nvSpPr>
          <p:spPr bwMode="auto">
            <a:xfrm>
              <a:off x="5031" y="5965"/>
              <a:ext cx="225" cy="1"/>
            </a:xfrm>
            <a:custGeom>
              <a:avLst/>
              <a:gdLst/>
              <a:ahLst/>
              <a:cxnLst>
                <a:cxn ang="0">
                  <a:pos x="0" y="0"/>
                </a:cxn>
                <a:cxn ang="0">
                  <a:pos x="270" y="0"/>
                </a:cxn>
              </a:cxnLst>
              <a:rect l="0" t="0" r="r" b="b"/>
              <a:pathLst>
                <a:path w="270" h="1">
                  <a:moveTo>
                    <a:pt x="0" y="0"/>
                  </a:moveTo>
                  <a:lnTo>
                    <a:pt x="27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3" name="Rectangle 5"/>
            <p:cNvSpPr>
              <a:spLocks noChangeArrowheads="1"/>
            </p:cNvSpPr>
            <p:nvPr/>
          </p:nvSpPr>
          <p:spPr bwMode="auto">
            <a:xfrm>
              <a:off x="4692" y="5796"/>
              <a:ext cx="300" cy="50"/>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732" name="Rectangle 4"/>
            <p:cNvSpPr>
              <a:spLocks noChangeArrowheads="1"/>
            </p:cNvSpPr>
            <p:nvPr/>
          </p:nvSpPr>
          <p:spPr bwMode="auto">
            <a:xfrm>
              <a:off x="5268" y="5796"/>
              <a:ext cx="300" cy="50"/>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731" name="Freeform 3" descr="Dashed horizontal"/>
            <p:cNvSpPr>
              <a:spLocks/>
            </p:cNvSpPr>
            <p:nvPr/>
          </p:nvSpPr>
          <p:spPr bwMode="auto">
            <a:xfrm>
              <a:off x="4789" y="4716"/>
              <a:ext cx="714" cy="1248"/>
            </a:xfrm>
            <a:custGeom>
              <a:avLst/>
              <a:gdLst/>
              <a:ahLst/>
              <a:cxnLst>
                <a:cxn ang="0">
                  <a:pos x="13" y="735"/>
                </a:cxn>
                <a:cxn ang="0">
                  <a:pos x="59" y="910"/>
                </a:cxn>
                <a:cxn ang="0">
                  <a:pos x="224" y="1113"/>
                </a:cxn>
                <a:cxn ang="0">
                  <a:pos x="314" y="1270"/>
                </a:cxn>
                <a:cxn ang="0">
                  <a:pos x="342" y="1443"/>
                </a:cxn>
                <a:cxn ang="0">
                  <a:pos x="523" y="1456"/>
                </a:cxn>
                <a:cxn ang="0">
                  <a:pos x="635" y="1110"/>
                </a:cxn>
                <a:cxn ang="0">
                  <a:pos x="823" y="873"/>
                </a:cxn>
                <a:cxn ang="0">
                  <a:pos x="838" y="562"/>
                </a:cxn>
                <a:cxn ang="0">
                  <a:pos x="845" y="0"/>
                </a:cxn>
                <a:cxn ang="0">
                  <a:pos x="22" y="17"/>
                </a:cxn>
                <a:cxn ang="0">
                  <a:pos x="6" y="120"/>
                </a:cxn>
                <a:cxn ang="0">
                  <a:pos x="13" y="337"/>
                </a:cxn>
                <a:cxn ang="0">
                  <a:pos x="13" y="735"/>
                </a:cxn>
              </a:cxnLst>
              <a:rect l="0" t="0" r="r" b="b"/>
              <a:pathLst>
                <a:path w="857" h="1456">
                  <a:moveTo>
                    <a:pt x="13" y="735"/>
                  </a:moveTo>
                  <a:cubicBezTo>
                    <a:pt x="21" y="830"/>
                    <a:pt x="24" y="847"/>
                    <a:pt x="59" y="910"/>
                  </a:cubicBezTo>
                  <a:cubicBezTo>
                    <a:pt x="94" y="973"/>
                    <a:pt x="182" y="1053"/>
                    <a:pt x="224" y="1113"/>
                  </a:cubicBezTo>
                  <a:cubicBezTo>
                    <a:pt x="266" y="1173"/>
                    <a:pt x="294" y="1215"/>
                    <a:pt x="314" y="1270"/>
                  </a:cubicBezTo>
                  <a:cubicBezTo>
                    <a:pt x="334" y="1325"/>
                    <a:pt x="307" y="1412"/>
                    <a:pt x="342" y="1443"/>
                  </a:cubicBezTo>
                  <a:lnTo>
                    <a:pt x="523" y="1456"/>
                  </a:lnTo>
                  <a:cubicBezTo>
                    <a:pt x="572" y="1401"/>
                    <a:pt x="585" y="1207"/>
                    <a:pt x="635" y="1110"/>
                  </a:cubicBezTo>
                  <a:cubicBezTo>
                    <a:pt x="685" y="1013"/>
                    <a:pt x="789" y="964"/>
                    <a:pt x="823" y="873"/>
                  </a:cubicBezTo>
                  <a:cubicBezTo>
                    <a:pt x="857" y="782"/>
                    <a:pt x="834" y="707"/>
                    <a:pt x="838" y="562"/>
                  </a:cubicBezTo>
                  <a:lnTo>
                    <a:pt x="845" y="0"/>
                  </a:lnTo>
                  <a:lnTo>
                    <a:pt x="22" y="17"/>
                  </a:lnTo>
                  <a:lnTo>
                    <a:pt x="6" y="120"/>
                  </a:lnTo>
                  <a:cubicBezTo>
                    <a:pt x="0" y="180"/>
                    <a:pt x="17" y="237"/>
                    <a:pt x="13" y="337"/>
                  </a:cubicBezTo>
                  <a:cubicBezTo>
                    <a:pt x="14" y="439"/>
                    <a:pt x="5" y="640"/>
                    <a:pt x="13" y="735"/>
                  </a:cubicBezTo>
                  <a:close/>
                </a:path>
              </a:pathLst>
            </a:custGeom>
            <a:pattFill prst="dashHorz">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0" name="Line 2"/>
            <p:cNvSpPr>
              <a:spLocks noChangeShapeType="1"/>
            </p:cNvSpPr>
            <p:nvPr/>
          </p:nvSpPr>
          <p:spPr bwMode="auto">
            <a:xfrm>
              <a:off x="4770" y="4716"/>
              <a:ext cx="75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3770" name="Rectangle 4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3769" name="Object 41"/>
          <p:cNvGraphicFramePr>
            <a:graphicFrameLocks noChangeAspect="1"/>
          </p:cNvGraphicFramePr>
          <p:nvPr/>
        </p:nvGraphicFramePr>
        <p:xfrm>
          <a:off x="3810000" y="5791200"/>
          <a:ext cx="2343150" cy="457200"/>
        </p:xfrm>
        <a:graphic>
          <a:graphicData uri="http://schemas.openxmlformats.org/presentationml/2006/ole">
            <p:oleObj spid="_x0000_s195586" name="Equation" r:id="rId3" imgW="1168400" imgH="228600" progId="Equation.3">
              <p:embed/>
            </p:oleObj>
          </a:graphicData>
        </a:graphic>
      </p:graphicFrame>
      <p:sp>
        <p:nvSpPr>
          <p:cNvPr id="39" name="Slide Number Placeholder 38"/>
          <p:cNvSpPr>
            <a:spLocks noGrp="1"/>
          </p:cNvSpPr>
          <p:nvPr>
            <p:ph type="sldNum" sz="quarter" idx="12"/>
          </p:nvPr>
        </p:nvSpPr>
        <p:spPr/>
        <p:txBody>
          <a:bodyPr/>
          <a:lstStyle/>
          <a:p>
            <a:fld id="{8AF2B99A-C8F6-4C0F-994A-EE849E7D1B51}" type="slidenum">
              <a:rPr lang="en-US" smtClean="0"/>
              <a:pPr/>
              <a:t>72</a:t>
            </a:fld>
            <a:endParaRPr lang="en-US"/>
          </a:p>
        </p:txBody>
      </p:sp>
      <p:cxnSp>
        <p:nvCxnSpPr>
          <p:cNvPr id="40" name="Straight Arrow Connector 39"/>
          <p:cNvCxnSpPr/>
          <p:nvPr/>
        </p:nvCxnSpPr>
        <p:spPr>
          <a:xfrm>
            <a:off x="3124200" y="6019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Determining the Excess Volume</a:t>
            </a:r>
            <a:r>
              <a:rPr lang="en-US" dirty="0"/>
              <a:t/>
            </a:r>
            <a:br>
              <a:rPr lang="en-US" dirty="0"/>
            </a:br>
            <a:endParaRPr lang="en-US" dirty="0"/>
          </a:p>
        </p:txBody>
      </p:sp>
      <p:sp>
        <p:nvSpPr>
          <p:cNvPr id="3" name="Content Placeholder 2"/>
          <p:cNvSpPr>
            <a:spLocks noGrp="1"/>
          </p:cNvSpPr>
          <p:nvPr>
            <p:ph idx="1"/>
          </p:nvPr>
        </p:nvSpPr>
        <p:spPr>
          <a:xfrm>
            <a:off x="457200" y="1219200"/>
            <a:ext cx="8229600" cy="4525963"/>
          </a:xfrm>
        </p:spPr>
        <p:txBody>
          <a:bodyPr/>
          <a:lstStyle/>
          <a:p>
            <a:pPr algn="just"/>
            <a:r>
              <a:rPr lang="en-US" sz="2400" dirty="0">
                <a:latin typeface="Times New Roman" pitchFamily="18" charset="0"/>
                <a:cs typeface="Times New Roman" pitchFamily="18" charset="0"/>
              </a:rPr>
              <a:t>It is already shown that the capacity of a reciprocating pump depends on the crank angle. The relation between the crank angle and the capacity for harmonic motion is equal to the product of the area of the piston head and the velocity of the piston head. The velocity of the piston head is given by Equation 5.8b for harmonic motion.</a:t>
            </a:r>
          </a:p>
          <a:p>
            <a:endParaRPr lang="en-US" dirty="0"/>
          </a:p>
        </p:txBody>
      </p:sp>
      <p:sp>
        <p:nvSpPr>
          <p:cNvPr id="747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4753" name="Object 1"/>
          <p:cNvGraphicFramePr>
            <a:graphicFrameLocks noChangeAspect="1"/>
          </p:cNvGraphicFramePr>
          <p:nvPr/>
        </p:nvGraphicFramePr>
        <p:xfrm>
          <a:off x="3429000" y="3886200"/>
          <a:ext cx="1640205" cy="390525"/>
        </p:xfrm>
        <a:graphic>
          <a:graphicData uri="http://schemas.openxmlformats.org/presentationml/2006/ole">
            <p:oleObj spid="_x0000_s196610" name="Equation" r:id="rId3" imgW="1002865" imgH="241195" progId="Equation.3">
              <p:embed/>
            </p:oleObj>
          </a:graphicData>
        </a:graphic>
      </p:graphicFrame>
      <p:sp>
        <p:nvSpPr>
          <p:cNvPr id="6" name="Slide Number Placeholder 5"/>
          <p:cNvSpPr>
            <a:spLocks noGrp="1"/>
          </p:cNvSpPr>
          <p:nvPr>
            <p:ph type="sldNum" sz="quarter" idx="12"/>
          </p:nvPr>
        </p:nvSpPr>
        <p:spPr/>
        <p:txBody>
          <a:bodyPr/>
          <a:lstStyle/>
          <a:p>
            <a:fld id="{8AF2B99A-C8F6-4C0F-994A-EE849E7D1B51}" type="slidenum">
              <a:rPr lang="en-US" smtClean="0"/>
              <a:pPr/>
              <a:t>73</a:t>
            </a:fld>
            <a:endParaRPr lang="en-US"/>
          </a:p>
        </p:txBody>
      </p:sp>
      <p:cxnSp>
        <p:nvCxnSpPr>
          <p:cNvPr id="7" name="Straight Arrow Connector 6"/>
          <p:cNvCxnSpPr/>
          <p:nvPr/>
        </p:nvCxnSpPr>
        <p:spPr>
          <a:xfrm>
            <a:off x="2514600" y="4038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The average capacity does not depend on the crank angle and is given by Equation 5.1 for a single acting single cylinder reciprocating pumps. Figure 5.10 is a typical representation of the actual and average volume flow rates as function of time for one complete rotation, i.e.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  between 0</a:t>
            </a:r>
            <a:r>
              <a:rPr lang="en-US" sz="2400" baseline="30000" dirty="0">
                <a:latin typeface="Times New Roman" pitchFamily="18" charset="0"/>
                <a:cs typeface="Times New Roman" pitchFamily="18" charset="0"/>
              </a:rPr>
              <a:t>0</a:t>
            </a:r>
            <a:r>
              <a:rPr lang="en-US" sz="2400" dirty="0">
                <a:latin typeface="Times New Roman" pitchFamily="18" charset="0"/>
                <a:cs typeface="Times New Roman" pitchFamily="18" charset="0"/>
              </a:rPr>
              <a:t>and 360</a:t>
            </a:r>
            <a:r>
              <a:rPr lang="en-US" sz="2400" baseline="30000" dirty="0">
                <a:latin typeface="Times New Roman" pitchFamily="18" charset="0"/>
                <a:cs typeface="Times New Roman" pitchFamily="18" charset="0"/>
              </a:rPr>
              <a:t>0</a:t>
            </a:r>
            <a:r>
              <a:rPr lang="en-US" sz="2400" dirty="0">
                <a:latin typeface="Times New Roman" pitchFamily="18" charset="0"/>
                <a:cs typeface="Times New Roman" pitchFamily="18" charset="0"/>
              </a:rPr>
              <a:t>. The area under each of the curves represents the total volume to be delivered by the pump in one complete rotation of the crank (</a:t>
            </a:r>
            <a:r>
              <a:rPr lang="en-US" sz="2400" i="1" dirty="0">
                <a:latin typeface="Times New Roman" pitchFamily="18" charset="0"/>
                <a:cs typeface="Times New Roman" pitchFamily="18" charset="0"/>
              </a:rPr>
              <a:t>one suction and one discharge stroke)</a:t>
            </a:r>
            <a:r>
              <a:rPr lang="en-US" sz="2400" dirty="0">
                <a:latin typeface="Times New Roman" pitchFamily="18" charset="0"/>
                <a:cs typeface="Times New Roman" pitchFamily="18" charset="0"/>
              </a:rPr>
              <a:t>. The two areas should be equal, since whether the flow is uniform or not the same amount of liquid is drawn into the pump and is discharged out in every rotation. </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0"/>
            <a:ext cx="8229600" cy="3078163"/>
          </a:xfrm>
        </p:spPr>
        <p:txBody>
          <a:bodyPr>
            <a:normAutofit/>
          </a:bodyPr>
          <a:lstStyle/>
          <a:p>
            <a:pPr algn="just"/>
            <a:r>
              <a:rPr lang="en-US" sz="2400" dirty="0">
                <a:latin typeface="Times New Roman" pitchFamily="18" charset="0"/>
                <a:cs typeface="Times New Roman" pitchFamily="18" charset="0"/>
              </a:rPr>
              <a:t>The shaded area above the average volume flow rate represents the volume of the liquid which has a flow rate in excess of the average volume flow rate. The volume of liquid represented by that area should be stored and delivered by the air chamber.</a:t>
            </a:r>
          </a:p>
        </p:txBody>
      </p:sp>
      <p:sp>
        <p:nvSpPr>
          <p:cNvPr id="76825"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
          <p:cNvGrpSpPr>
            <a:grpSpLocks noChangeAspect="1"/>
          </p:cNvGrpSpPr>
          <p:nvPr/>
        </p:nvGrpSpPr>
        <p:grpSpPr bwMode="auto">
          <a:xfrm>
            <a:off x="1676400" y="304800"/>
            <a:ext cx="5486400" cy="2667000"/>
            <a:chOff x="2520" y="6671"/>
            <a:chExt cx="7200" cy="3395"/>
          </a:xfrm>
        </p:grpSpPr>
        <p:sp>
          <p:nvSpPr>
            <p:cNvPr id="76824" name="AutoShape 24"/>
            <p:cNvSpPr>
              <a:spLocks noChangeAspect="1" noChangeArrowheads="1" noTextEdit="1"/>
            </p:cNvSpPr>
            <p:nvPr/>
          </p:nvSpPr>
          <p:spPr bwMode="auto">
            <a:xfrm>
              <a:off x="2520" y="6671"/>
              <a:ext cx="7200" cy="339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23" name="Line 23"/>
            <p:cNvSpPr>
              <a:spLocks noChangeShapeType="1"/>
            </p:cNvSpPr>
            <p:nvPr/>
          </p:nvSpPr>
          <p:spPr bwMode="auto">
            <a:xfrm>
              <a:off x="3270" y="9139"/>
              <a:ext cx="6300"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6822" name="Text Box 22"/>
            <p:cNvSpPr txBox="1">
              <a:spLocks noChangeArrowheads="1"/>
            </p:cNvSpPr>
            <p:nvPr/>
          </p:nvSpPr>
          <p:spPr bwMode="auto">
            <a:xfrm>
              <a:off x="5220" y="9293"/>
              <a:ext cx="1200" cy="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t[min]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21" name="Text Box 21"/>
            <p:cNvSpPr txBox="1">
              <a:spLocks noChangeArrowheads="1"/>
            </p:cNvSpPr>
            <p:nvPr/>
          </p:nvSpPr>
          <p:spPr bwMode="auto">
            <a:xfrm>
              <a:off x="2820" y="7288"/>
              <a:ext cx="600" cy="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Q</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4" name="Group 9"/>
            <p:cNvGrpSpPr>
              <a:grpSpLocks/>
            </p:cNvGrpSpPr>
            <p:nvPr/>
          </p:nvGrpSpPr>
          <p:grpSpPr bwMode="auto">
            <a:xfrm>
              <a:off x="3120" y="6825"/>
              <a:ext cx="6450" cy="2623"/>
              <a:chOff x="3120" y="6825"/>
              <a:chExt cx="6450" cy="2623"/>
            </a:xfrm>
          </p:grpSpPr>
          <p:sp>
            <p:nvSpPr>
              <p:cNvPr id="76820" name="Line 20"/>
              <p:cNvSpPr>
                <a:spLocks noChangeShapeType="1"/>
              </p:cNvSpPr>
              <p:nvPr/>
            </p:nvSpPr>
            <p:spPr bwMode="auto">
              <a:xfrm>
                <a:off x="3270" y="6825"/>
                <a:ext cx="1" cy="2314"/>
              </a:xfrm>
              <a:prstGeom prst="line">
                <a:avLst/>
              </a:prstGeom>
              <a:noFill/>
              <a:ln w="9525">
                <a:solidFill>
                  <a:srgbClr val="000000"/>
                </a:solidFill>
                <a:round/>
                <a:headEnd type="triangle" w="sm" len="med"/>
                <a:tailEnd type="none" w="sm" len="med"/>
              </a:ln>
            </p:spPr>
            <p:txBody>
              <a:bodyPr vert="horz" wrap="square" lIns="91440" tIns="45720" rIns="91440" bIns="45720" numCol="1" anchor="t" anchorCtr="0" compatLnSpc="1">
                <a:prstTxWarp prst="textNoShape">
                  <a:avLst/>
                </a:prstTxWarp>
              </a:bodyPr>
              <a:lstStyle/>
              <a:p>
                <a:endParaRPr lang="en-US"/>
              </a:p>
            </p:txBody>
          </p:sp>
          <p:sp>
            <p:nvSpPr>
              <p:cNvPr id="76819" name="Freeform 19"/>
              <p:cNvSpPr>
                <a:spLocks/>
              </p:cNvSpPr>
              <p:nvPr/>
            </p:nvSpPr>
            <p:spPr bwMode="auto">
              <a:xfrm>
                <a:off x="3270" y="7314"/>
                <a:ext cx="1513" cy="1825"/>
              </a:xfrm>
              <a:custGeom>
                <a:avLst/>
                <a:gdLst/>
                <a:ahLst/>
                <a:cxnLst>
                  <a:cxn ang="0">
                    <a:pos x="0" y="2129"/>
                  </a:cxn>
                  <a:cxn ang="0">
                    <a:pos x="405" y="1424"/>
                  </a:cxn>
                  <a:cxn ang="0">
                    <a:pos x="975" y="554"/>
                  </a:cxn>
                  <a:cxn ang="0">
                    <a:pos x="1470" y="104"/>
                  </a:cxn>
                  <a:cxn ang="0">
                    <a:pos x="1816" y="0"/>
                  </a:cxn>
                </a:cxnLst>
                <a:rect l="0" t="0" r="r" b="b"/>
                <a:pathLst>
                  <a:path w="1816" h="2129">
                    <a:moveTo>
                      <a:pt x="0" y="2129"/>
                    </a:moveTo>
                    <a:cubicBezTo>
                      <a:pt x="68" y="2011"/>
                      <a:pt x="242" y="1687"/>
                      <a:pt x="405" y="1424"/>
                    </a:cubicBezTo>
                    <a:cubicBezTo>
                      <a:pt x="568" y="1161"/>
                      <a:pt x="798" y="774"/>
                      <a:pt x="975" y="554"/>
                    </a:cubicBezTo>
                    <a:cubicBezTo>
                      <a:pt x="1152" y="334"/>
                      <a:pt x="1330" y="196"/>
                      <a:pt x="1470" y="104"/>
                    </a:cubicBezTo>
                    <a:cubicBezTo>
                      <a:pt x="1610" y="12"/>
                      <a:pt x="1744" y="22"/>
                      <a:pt x="1816"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8" name="Line 18"/>
              <p:cNvSpPr>
                <a:spLocks noChangeShapeType="1"/>
              </p:cNvSpPr>
              <p:nvPr/>
            </p:nvSpPr>
            <p:spPr bwMode="auto">
              <a:xfrm>
                <a:off x="3270" y="8214"/>
                <a:ext cx="60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7" name="Line 17"/>
              <p:cNvSpPr>
                <a:spLocks noChangeShapeType="1"/>
              </p:cNvSpPr>
              <p:nvPr/>
            </p:nvSpPr>
            <p:spPr bwMode="auto">
              <a:xfrm>
                <a:off x="9270" y="8214"/>
                <a:ext cx="1" cy="92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6" name="Freeform 16"/>
              <p:cNvSpPr>
                <a:spLocks/>
              </p:cNvSpPr>
              <p:nvPr/>
            </p:nvSpPr>
            <p:spPr bwMode="auto">
              <a:xfrm flipH="1">
                <a:off x="4770" y="7312"/>
                <a:ext cx="1513" cy="1826"/>
              </a:xfrm>
              <a:custGeom>
                <a:avLst/>
                <a:gdLst/>
                <a:ahLst/>
                <a:cxnLst>
                  <a:cxn ang="0">
                    <a:pos x="0" y="2129"/>
                  </a:cxn>
                  <a:cxn ang="0">
                    <a:pos x="405" y="1424"/>
                  </a:cxn>
                  <a:cxn ang="0">
                    <a:pos x="975" y="554"/>
                  </a:cxn>
                  <a:cxn ang="0">
                    <a:pos x="1470" y="104"/>
                  </a:cxn>
                  <a:cxn ang="0">
                    <a:pos x="1816" y="0"/>
                  </a:cxn>
                </a:cxnLst>
                <a:rect l="0" t="0" r="r" b="b"/>
                <a:pathLst>
                  <a:path w="1816" h="2129">
                    <a:moveTo>
                      <a:pt x="0" y="2129"/>
                    </a:moveTo>
                    <a:cubicBezTo>
                      <a:pt x="68" y="2011"/>
                      <a:pt x="242" y="1687"/>
                      <a:pt x="405" y="1424"/>
                    </a:cubicBezTo>
                    <a:cubicBezTo>
                      <a:pt x="568" y="1161"/>
                      <a:pt x="798" y="774"/>
                      <a:pt x="975" y="554"/>
                    </a:cubicBezTo>
                    <a:cubicBezTo>
                      <a:pt x="1152" y="334"/>
                      <a:pt x="1330" y="196"/>
                      <a:pt x="1470" y="104"/>
                    </a:cubicBezTo>
                    <a:cubicBezTo>
                      <a:pt x="1610" y="12"/>
                      <a:pt x="1744" y="22"/>
                      <a:pt x="1816"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5" name="Text Box 15"/>
              <p:cNvSpPr txBox="1">
                <a:spLocks noChangeArrowheads="1"/>
              </p:cNvSpPr>
              <p:nvPr/>
            </p:nvSpPr>
            <p:spPr bwMode="auto">
              <a:xfrm>
                <a:off x="3120" y="9139"/>
                <a:ext cx="6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0</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14" name="Text Box 14"/>
              <p:cNvSpPr txBox="1">
                <a:spLocks noChangeArrowheads="1"/>
              </p:cNvSpPr>
              <p:nvPr/>
            </p:nvSpPr>
            <p:spPr bwMode="auto">
              <a:xfrm>
                <a:off x="4620" y="9139"/>
                <a:ext cx="75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0.00290</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13" name="Text Box 13"/>
              <p:cNvSpPr txBox="1">
                <a:spLocks noChangeArrowheads="1"/>
              </p:cNvSpPr>
              <p:nvPr/>
            </p:nvSpPr>
            <p:spPr bwMode="auto">
              <a:xfrm>
                <a:off x="6120" y="9139"/>
                <a:ext cx="9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0.004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12" name="Text Box 12"/>
              <p:cNvSpPr txBox="1">
                <a:spLocks noChangeArrowheads="1"/>
              </p:cNvSpPr>
              <p:nvPr/>
            </p:nvSpPr>
            <p:spPr bwMode="auto">
              <a:xfrm>
                <a:off x="7470" y="9139"/>
                <a:ext cx="75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0.0060</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11" name="Text Box 11"/>
              <p:cNvSpPr txBox="1">
                <a:spLocks noChangeArrowheads="1"/>
              </p:cNvSpPr>
              <p:nvPr/>
            </p:nvSpPr>
            <p:spPr bwMode="auto">
              <a:xfrm>
                <a:off x="8670" y="9139"/>
                <a:ext cx="9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0.008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10" name="Freeform 10" descr="Wide downward diagonal"/>
              <p:cNvSpPr>
                <a:spLocks/>
              </p:cNvSpPr>
              <p:nvPr/>
            </p:nvSpPr>
            <p:spPr bwMode="auto">
              <a:xfrm>
                <a:off x="3813" y="7315"/>
                <a:ext cx="1932" cy="899"/>
              </a:xfrm>
              <a:custGeom>
                <a:avLst/>
                <a:gdLst/>
                <a:ahLst/>
                <a:cxnLst>
                  <a:cxn ang="0">
                    <a:pos x="488" y="408"/>
                  </a:cxn>
                  <a:cxn ang="0">
                    <a:pos x="248" y="678"/>
                  </a:cxn>
                  <a:cxn ang="0">
                    <a:pos x="0" y="1049"/>
                  </a:cxn>
                  <a:cxn ang="0">
                    <a:pos x="2318" y="1039"/>
                  </a:cxn>
                  <a:cxn ang="0">
                    <a:pos x="2068" y="648"/>
                  </a:cxn>
                  <a:cxn ang="0">
                    <a:pos x="1808" y="366"/>
                  </a:cxn>
                  <a:cxn ang="0">
                    <a:pos x="1398" y="58"/>
                  </a:cxn>
                  <a:cxn ang="0">
                    <a:pos x="1178" y="17"/>
                  </a:cxn>
                  <a:cxn ang="0">
                    <a:pos x="858" y="88"/>
                  </a:cxn>
                  <a:cxn ang="0">
                    <a:pos x="488" y="408"/>
                  </a:cxn>
                </a:cxnLst>
                <a:rect l="0" t="0" r="r" b="b"/>
                <a:pathLst>
                  <a:path w="2318" h="1049">
                    <a:moveTo>
                      <a:pt x="488" y="408"/>
                    </a:moveTo>
                    <a:cubicBezTo>
                      <a:pt x="386" y="506"/>
                      <a:pt x="329" y="571"/>
                      <a:pt x="248" y="678"/>
                    </a:cubicBezTo>
                    <a:lnTo>
                      <a:pt x="0" y="1049"/>
                    </a:lnTo>
                    <a:lnTo>
                      <a:pt x="2318" y="1039"/>
                    </a:lnTo>
                    <a:lnTo>
                      <a:pt x="2068" y="648"/>
                    </a:lnTo>
                    <a:cubicBezTo>
                      <a:pt x="1983" y="536"/>
                      <a:pt x="1920" y="464"/>
                      <a:pt x="1808" y="366"/>
                    </a:cubicBezTo>
                    <a:cubicBezTo>
                      <a:pt x="1696" y="268"/>
                      <a:pt x="1503" y="116"/>
                      <a:pt x="1398" y="58"/>
                    </a:cubicBezTo>
                    <a:cubicBezTo>
                      <a:pt x="1293" y="0"/>
                      <a:pt x="1268" y="12"/>
                      <a:pt x="1178" y="17"/>
                    </a:cubicBezTo>
                    <a:cubicBezTo>
                      <a:pt x="1088" y="22"/>
                      <a:pt x="973" y="23"/>
                      <a:pt x="858" y="88"/>
                    </a:cubicBezTo>
                    <a:cubicBezTo>
                      <a:pt x="743" y="153"/>
                      <a:pt x="591" y="316"/>
                      <a:pt x="488" y="408"/>
                    </a:cubicBezTo>
                    <a:close/>
                  </a:path>
                </a:pathLst>
              </a:custGeom>
              <a:pattFill prst="wdDnDiag">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6808" name="Text Box 8"/>
            <p:cNvSpPr txBox="1">
              <a:spLocks noChangeArrowheads="1"/>
            </p:cNvSpPr>
            <p:nvPr/>
          </p:nvSpPr>
          <p:spPr bwMode="auto">
            <a:xfrm>
              <a:off x="4470" y="9603"/>
              <a:ext cx="345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Figure 5.10 Excess volume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7" name="Line 7"/>
            <p:cNvSpPr>
              <a:spLocks noChangeShapeType="1"/>
            </p:cNvSpPr>
            <p:nvPr/>
          </p:nvSpPr>
          <p:spPr bwMode="auto">
            <a:xfrm flipH="1">
              <a:off x="5970" y="7288"/>
              <a:ext cx="300" cy="12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76806" name="Text Box 6"/>
            <p:cNvSpPr txBox="1">
              <a:spLocks noChangeArrowheads="1"/>
            </p:cNvSpPr>
            <p:nvPr/>
          </p:nvSpPr>
          <p:spPr bwMode="auto">
            <a:xfrm>
              <a:off x="6270" y="6980"/>
              <a:ext cx="2100" cy="7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Actual capacity </a:t>
              </a:r>
              <a:r>
                <a:rPr kumimoji="0" lang="en-US" sz="1000" b="0" i="1" u="none" strike="noStrike" cap="none" normalizeH="0" baseline="0" smtClean="0">
                  <a:ln>
                    <a:noFill/>
                  </a:ln>
                  <a:solidFill>
                    <a:schemeClr val="tx1"/>
                  </a:solidFill>
                  <a:effectLst/>
                  <a:latin typeface="Arial" pitchFamily="34" charset="0"/>
                  <a:ea typeface="Times New Roman" pitchFamily="18" charset="0"/>
                  <a:cs typeface="Angsana New" pitchFamily="18" charset="-34"/>
                </a:rPr>
                <a:t>(function of the crank angle)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5" name="Text Box 5"/>
            <p:cNvSpPr txBox="1">
              <a:spLocks noChangeArrowheads="1"/>
            </p:cNvSpPr>
            <p:nvPr/>
          </p:nvSpPr>
          <p:spPr bwMode="auto">
            <a:xfrm>
              <a:off x="7320" y="7597"/>
              <a:ext cx="1800" cy="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Average capacity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4" name="Line 4"/>
            <p:cNvSpPr>
              <a:spLocks noChangeShapeType="1"/>
            </p:cNvSpPr>
            <p:nvPr/>
          </p:nvSpPr>
          <p:spPr bwMode="auto">
            <a:xfrm flipH="1">
              <a:off x="7770" y="7906"/>
              <a:ext cx="300" cy="308"/>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6803" name="Text Box 3"/>
            <p:cNvSpPr txBox="1">
              <a:spLocks noChangeArrowheads="1"/>
            </p:cNvSpPr>
            <p:nvPr/>
          </p:nvSpPr>
          <p:spPr bwMode="auto">
            <a:xfrm>
              <a:off x="4470" y="6825"/>
              <a:ext cx="15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Excess volume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2" name="Line 2"/>
            <p:cNvSpPr>
              <a:spLocks noChangeShapeType="1"/>
            </p:cNvSpPr>
            <p:nvPr/>
          </p:nvSpPr>
          <p:spPr bwMode="auto">
            <a:xfrm flipH="1">
              <a:off x="4920" y="7134"/>
              <a:ext cx="450" cy="46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76838" name="Rectangle 3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6837" name="Object 37"/>
          <p:cNvGraphicFramePr>
            <a:graphicFrameLocks noChangeAspect="1"/>
          </p:cNvGraphicFramePr>
          <p:nvPr/>
        </p:nvGraphicFramePr>
        <p:xfrm>
          <a:off x="2057400" y="5105400"/>
          <a:ext cx="6172200" cy="533400"/>
        </p:xfrm>
        <a:graphic>
          <a:graphicData uri="http://schemas.openxmlformats.org/presentationml/2006/ole">
            <p:oleObj spid="_x0000_s197634" name="Equation" r:id="rId3" imgW="2743200" imgH="228600" progId="Equation.3">
              <p:embed/>
            </p:oleObj>
          </a:graphicData>
        </a:graphic>
      </p:graphicFrame>
      <p:sp>
        <p:nvSpPr>
          <p:cNvPr id="31" name="Slide Number Placeholder 30"/>
          <p:cNvSpPr>
            <a:spLocks noGrp="1"/>
          </p:cNvSpPr>
          <p:nvPr>
            <p:ph type="sldNum" sz="quarter" idx="12"/>
          </p:nvPr>
        </p:nvSpPr>
        <p:spPr/>
        <p:txBody>
          <a:bodyPr/>
          <a:lstStyle/>
          <a:p>
            <a:fld id="{8AF2B99A-C8F6-4C0F-994A-EE849E7D1B51}" type="slidenum">
              <a:rPr lang="en-US" smtClean="0"/>
              <a:pPr/>
              <a:t>75</a:t>
            </a:fld>
            <a:endParaRPr lang="en-US"/>
          </a:p>
        </p:txBody>
      </p:sp>
      <p:cxnSp>
        <p:nvCxnSpPr>
          <p:cNvPr id="32" name="Straight Arrow Connector 31"/>
          <p:cNvCxnSpPr/>
          <p:nvPr/>
        </p:nvCxnSpPr>
        <p:spPr>
          <a:xfrm>
            <a:off x="1295400" y="5334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400" dirty="0">
                <a:latin typeface="Times New Roman" pitchFamily="18" charset="0"/>
                <a:cs typeface="Times New Roman" pitchFamily="18" charset="0"/>
              </a:rPr>
              <a:t>Hence the volume of the liquid to be stored in the chamber can be computed by drawing the actual and average volume flow rates on the same scale for a time of one complete rotation, and determining graphically the area above the average volume flow rate line </a:t>
            </a:r>
            <a:r>
              <a:rPr lang="en-US" sz="2400" i="1" dirty="0">
                <a:latin typeface="Times New Roman" pitchFamily="18" charset="0"/>
                <a:cs typeface="Times New Roman" pitchFamily="18" charset="0"/>
              </a:rPr>
              <a:t>(shaded area).</a:t>
            </a: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76</a:t>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Calculating the Average Volume of Air in the Chamber</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sz="2400" dirty="0">
                <a:latin typeface="Times New Roman" pitchFamily="18" charset="0"/>
                <a:cs typeface="Times New Roman" pitchFamily="18" charset="0"/>
              </a:rPr>
              <a:t>This calculation is based on the assumption that the compression and expansion in the air chamber takes place at isothermal condition. Hence</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When the air is compressed the pressure is maximum and the volume is minimum and it is vice versa for expansion. Applying the above equation</a:t>
            </a:r>
            <a:r>
              <a:rPr lang="en-US"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The performance of the air chamber is characterized by the degree of irregularity which is defined by</a:t>
            </a:r>
          </a:p>
          <a:p>
            <a:endParaRPr lang="en-US" dirty="0"/>
          </a:p>
        </p:txBody>
      </p:sp>
      <p:sp>
        <p:nvSpPr>
          <p:cNvPr id="778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7825" name="Object 1"/>
          <p:cNvGraphicFramePr>
            <a:graphicFrameLocks noChangeAspect="1"/>
          </p:cNvGraphicFramePr>
          <p:nvPr/>
        </p:nvGraphicFramePr>
        <p:xfrm>
          <a:off x="4953000" y="2590800"/>
          <a:ext cx="1664368" cy="381000"/>
        </p:xfrm>
        <a:graphic>
          <a:graphicData uri="http://schemas.openxmlformats.org/presentationml/2006/ole">
            <p:oleObj spid="_x0000_s198658" name="Equation" r:id="rId3" imgW="787058" imgH="177723" progId="Equation.3">
              <p:embed/>
            </p:oleObj>
          </a:graphicData>
        </a:graphic>
      </p:graphicFrame>
      <p:sp>
        <p:nvSpPr>
          <p:cNvPr id="778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7827" name="Object 3"/>
          <p:cNvGraphicFramePr>
            <a:graphicFrameLocks noChangeAspect="1"/>
          </p:cNvGraphicFramePr>
          <p:nvPr/>
        </p:nvGraphicFramePr>
        <p:xfrm>
          <a:off x="5029200" y="4191000"/>
          <a:ext cx="1968500" cy="381000"/>
        </p:xfrm>
        <a:graphic>
          <a:graphicData uri="http://schemas.openxmlformats.org/presentationml/2006/ole">
            <p:oleObj spid="_x0000_s198659" name="Equation" r:id="rId4" imgW="1181100" imgH="228600" progId="Equation.3">
              <p:embed/>
            </p:oleObj>
          </a:graphicData>
        </a:graphic>
      </p:graphicFrame>
      <p:sp>
        <p:nvSpPr>
          <p:cNvPr id="778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7829" name="Object 5"/>
          <p:cNvGraphicFramePr>
            <a:graphicFrameLocks noChangeAspect="1"/>
          </p:cNvGraphicFramePr>
          <p:nvPr/>
        </p:nvGraphicFramePr>
        <p:xfrm>
          <a:off x="3675488" y="5715000"/>
          <a:ext cx="1858537" cy="609600"/>
        </p:xfrm>
        <a:graphic>
          <a:graphicData uri="http://schemas.openxmlformats.org/presentationml/2006/ole">
            <p:oleObj spid="_x0000_s198660" name="Equation" r:id="rId5" imgW="1193800" imgH="393700" progId="Equation.3">
              <p:embed/>
            </p:oleObj>
          </a:graphicData>
        </a:graphic>
      </p:graphicFrame>
      <p:sp>
        <p:nvSpPr>
          <p:cNvPr id="10" name="Slide Number Placeholder 9"/>
          <p:cNvSpPr>
            <a:spLocks noGrp="1"/>
          </p:cNvSpPr>
          <p:nvPr>
            <p:ph type="sldNum" sz="quarter" idx="12"/>
          </p:nvPr>
        </p:nvSpPr>
        <p:spPr/>
        <p:txBody>
          <a:bodyPr/>
          <a:lstStyle/>
          <a:p>
            <a:fld id="{8AF2B99A-C8F6-4C0F-994A-EE849E7D1B51}" type="slidenum">
              <a:rPr lang="en-US" smtClean="0"/>
              <a:pPr/>
              <a:t>77</a:t>
            </a:fld>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1219200"/>
          </a:xfrm>
        </p:spPr>
        <p:txBody>
          <a:bodyPr/>
          <a:lstStyle/>
          <a:p>
            <a:r>
              <a:rPr lang="en-US" sz="2400" dirty="0" smtClean="0">
                <a:latin typeface="Times New Roman" pitchFamily="18" charset="0"/>
                <a:cs typeface="Times New Roman" pitchFamily="18" charset="0"/>
              </a:rPr>
              <a:t>Where: </a:t>
            </a:r>
            <a:r>
              <a:rPr lang="en-US" sz="2400" dirty="0" err="1">
                <a:latin typeface="Times New Roman" pitchFamily="18" charset="0"/>
                <a:cs typeface="Times New Roman" pitchFamily="18" charset="0"/>
              </a:rPr>
              <a:t>P</a:t>
            </a:r>
            <a:r>
              <a:rPr lang="en-US" sz="2400" baseline="-25000" dirty="0" err="1">
                <a:latin typeface="Times New Roman" pitchFamily="18" charset="0"/>
                <a:cs typeface="Times New Roman" pitchFamily="18" charset="0"/>
              </a:rPr>
              <a:t>av</a:t>
            </a:r>
            <a:r>
              <a:rPr lang="en-US" sz="2400" dirty="0">
                <a:latin typeface="Times New Roman" pitchFamily="18" charset="0"/>
                <a:cs typeface="Times New Roman" pitchFamily="18" charset="0"/>
              </a:rPr>
              <a:t> is the average air pressure in the chamber, given </a:t>
            </a:r>
            <a:r>
              <a:rPr lang="en-US" sz="2400" dirty="0" smtClean="0">
                <a:latin typeface="Times New Roman" pitchFamily="18" charset="0"/>
                <a:cs typeface="Times New Roman" pitchFamily="18" charset="0"/>
              </a:rPr>
              <a:t>by</a:t>
            </a:r>
          </a:p>
          <a:p>
            <a:endParaRPr lang="en-US" dirty="0"/>
          </a:p>
        </p:txBody>
      </p:sp>
      <p:sp>
        <p:nvSpPr>
          <p:cNvPr id="798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3" name="Object 1"/>
          <p:cNvGraphicFramePr>
            <a:graphicFrameLocks noChangeAspect="1"/>
          </p:cNvGraphicFramePr>
          <p:nvPr/>
        </p:nvGraphicFramePr>
        <p:xfrm>
          <a:off x="2743200" y="1295400"/>
          <a:ext cx="1447800" cy="555852"/>
        </p:xfrm>
        <a:graphic>
          <a:graphicData uri="http://schemas.openxmlformats.org/presentationml/2006/ole">
            <p:oleObj spid="_x0000_s199682" name="Equation" r:id="rId3" imgW="1066337" imgH="406224" progId="Equation.3">
              <p:embed/>
            </p:oleObj>
          </a:graphicData>
        </a:graphic>
      </p:graphicFrame>
      <p:sp>
        <p:nvSpPr>
          <p:cNvPr id="798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5" name="Object 3"/>
          <p:cNvGraphicFramePr>
            <a:graphicFrameLocks noChangeAspect="1"/>
          </p:cNvGraphicFramePr>
          <p:nvPr/>
        </p:nvGraphicFramePr>
        <p:xfrm>
          <a:off x="2819400" y="2133600"/>
          <a:ext cx="1486711" cy="533400"/>
        </p:xfrm>
        <a:graphic>
          <a:graphicData uri="http://schemas.openxmlformats.org/presentationml/2006/ole">
            <p:oleObj spid="_x0000_s199683" name="Equation" r:id="rId4" imgW="1244600" imgH="444500" progId="Equation.3">
              <p:embed/>
            </p:oleObj>
          </a:graphicData>
        </a:graphic>
      </p:graphicFrame>
      <p:sp>
        <p:nvSpPr>
          <p:cNvPr id="798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7" name="Object 5"/>
          <p:cNvGraphicFramePr>
            <a:graphicFrameLocks noChangeAspect="1"/>
          </p:cNvGraphicFramePr>
          <p:nvPr/>
        </p:nvGraphicFramePr>
        <p:xfrm>
          <a:off x="2971800" y="3124200"/>
          <a:ext cx="1335932" cy="609600"/>
        </p:xfrm>
        <a:graphic>
          <a:graphicData uri="http://schemas.openxmlformats.org/presentationml/2006/ole">
            <p:oleObj spid="_x0000_s199684" name="Equation" r:id="rId5" imgW="977476" imgH="444307" progId="Equation.3">
              <p:embed/>
            </p:oleObj>
          </a:graphicData>
        </a:graphic>
      </p:graphicFrame>
      <p:sp>
        <p:nvSpPr>
          <p:cNvPr id="798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9" name="Object 7"/>
          <p:cNvGraphicFramePr>
            <a:graphicFrameLocks noChangeAspect="1"/>
          </p:cNvGraphicFramePr>
          <p:nvPr/>
        </p:nvGraphicFramePr>
        <p:xfrm>
          <a:off x="2438400" y="4038600"/>
          <a:ext cx="2619375" cy="904875"/>
        </p:xfrm>
        <a:graphic>
          <a:graphicData uri="http://schemas.openxmlformats.org/presentationml/2006/ole">
            <p:oleObj spid="_x0000_s199685" name="Equation" r:id="rId6" imgW="2616200" imgH="901700" progId="Equation.3">
              <p:embed/>
            </p:oleObj>
          </a:graphicData>
        </a:graphic>
      </p:graphicFrame>
      <p:sp>
        <p:nvSpPr>
          <p:cNvPr id="798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81" name="Object 9"/>
          <p:cNvGraphicFramePr>
            <a:graphicFrameLocks noChangeAspect="1"/>
          </p:cNvGraphicFramePr>
          <p:nvPr/>
        </p:nvGraphicFramePr>
        <p:xfrm>
          <a:off x="2895600" y="5334000"/>
          <a:ext cx="2078038" cy="533400"/>
        </p:xfrm>
        <a:graphic>
          <a:graphicData uri="http://schemas.openxmlformats.org/presentationml/2006/ole">
            <p:oleObj spid="_x0000_s199686" name="Equation" r:id="rId7" imgW="1778000" imgH="457200" progId="Equation.3">
              <p:embed/>
            </p:oleObj>
          </a:graphicData>
        </a:graphic>
      </p:graphicFrame>
      <p:sp>
        <p:nvSpPr>
          <p:cNvPr id="798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83" name="Object 11"/>
          <p:cNvGraphicFramePr>
            <a:graphicFrameLocks noChangeAspect="1"/>
          </p:cNvGraphicFramePr>
          <p:nvPr/>
        </p:nvGraphicFramePr>
        <p:xfrm>
          <a:off x="6934200" y="5334000"/>
          <a:ext cx="1306919" cy="561975"/>
        </p:xfrm>
        <a:graphic>
          <a:graphicData uri="http://schemas.openxmlformats.org/presentationml/2006/ole">
            <p:oleObj spid="_x0000_s199687" name="Equation" r:id="rId8" imgW="952087" imgH="406224" progId="Equation.3">
              <p:embed/>
            </p:oleObj>
          </a:graphicData>
        </a:graphic>
      </p:graphicFrame>
      <p:sp>
        <p:nvSpPr>
          <p:cNvPr id="16" name="Slide Number Placeholder 15"/>
          <p:cNvSpPr>
            <a:spLocks noGrp="1"/>
          </p:cNvSpPr>
          <p:nvPr>
            <p:ph type="sldNum" sz="quarter" idx="12"/>
          </p:nvPr>
        </p:nvSpPr>
        <p:spPr/>
        <p:txBody>
          <a:bodyPr/>
          <a:lstStyle/>
          <a:p>
            <a:fld id="{8AF2B99A-C8F6-4C0F-994A-EE849E7D1B51}" type="slidenum">
              <a:rPr lang="en-US" smtClean="0"/>
              <a:pPr/>
              <a:t>78</a:t>
            </a:fld>
            <a:endParaRPr lang="en-US"/>
          </a:p>
        </p:txBody>
      </p:sp>
      <p:cxnSp>
        <p:nvCxnSpPr>
          <p:cNvPr id="17" name="Straight Arrow Connector 16"/>
          <p:cNvCxnSpPr/>
          <p:nvPr/>
        </p:nvCxnSpPr>
        <p:spPr>
          <a:xfrm>
            <a:off x="1905000" y="1600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057400" y="2362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209800" y="3429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676400" y="4419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981200" y="5562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096000" y="5638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normAutofit/>
          </a:bodyPr>
          <a:lstStyle/>
          <a:p>
            <a:pPr algn="just"/>
            <a:r>
              <a:rPr lang="en-US" sz="2800" dirty="0">
                <a:latin typeface="Times New Roman" pitchFamily="18" charset="0"/>
                <a:cs typeface="Times New Roman" pitchFamily="18" charset="0"/>
              </a:rPr>
              <a:t>The average volume of air in the chamber can be determined </a:t>
            </a:r>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a predetermined degree of irregularity. Note it is earlier discussed how to determine the excess volume graphically. This procedure is used both for suction and discharge air chambers</a:t>
            </a:r>
            <a:r>
              <a:rPr lang="en-US" sz="2800" dirty="0" smtClean="0">
                <a:latin typeface="Times New Roman" pitchFamily="18" charset="0"/>
                <a:cs typeface="Times New Roman" pitchFamily="18" charset="0"/>
              </a:rPr>
              <a:t>. The </a:t>
            </a:r>
            <a:r>
              <a:rPr lang="en-US" sz="2800" dirty="0">
                <a:latin typeface="Times New Roman" pitchFamily="18" charset="0"/>
                <a:cs typeface="Times New Roman" pitchFamily="18" charset="0"/>
              </a:rPr>
              <a:t>commonly accepted degrees of irregularity are </a:t>
            </a:r>
          </a:p>
          <a:p>
            <a:pPr algn="just"/>
            <a:r>
              <a:rPr lang="en-US" sz="2800" dirty="0">
                <a:latin typeface="Times New Roman" pitchFamily="18" charset="0"/>
                <a:cs typeface="Times New Roman" pitchFamily="18" charset="0"/>
              </a:rPr>
              <a:t>For Suction Air Chambers		</a:t>
            </a:r>
            <a:r>
              <a:rPr lang="en-US" sz="2800" dirty="0">
                <a:latin typeface="Times New Roman" pitchFamily="18" charset="0"/>
                <a:cs typeface="Times New Roman" pitchFamily="18" charset="0"/>
                <a:sym typeface="Symbol"/>
              </a:rPr>
              <a:t></a:t>
            </a:r>
            <a:r>
              <a:rPr lang="en-US" sz="2800" dirty="0">
                <a:latin typeface="Times New Roman" pitchFamily="18" charset="0"/>
                <a:cs typeface="Times New Roman" pitchFamily="18" charset="0"/>
              </a:rPr>
              <a:t> 0.02</a:t>
            </a:r>
          </a:p>
          <a:p>
            <a:pPr algn="just"/>
            <a:r>
              <a:rPr lang="en-US" sz="2800" dirty="0">
                <a:latin typeface="Times New Roman" pitchFamily="18" charset="0"/>
                <a:cs typeface="Times New Roman" pitchFamily="18" charset="0"/>
              </a:rPr>
              <a:t>For Discharge Air Chambers		0.04</a:t>
            </a:r>
            <a:r>
              <a:rPr lang="en-US" sz="2800" dirty="0">
                <a:latin typeface="Times New Roman" pitchFamily="18" charset="0"/>
                <a:cs typeface="Times New Roman" pitchFamily="18" charset="0"/>
                <a:sym typeface="Symbol"/>
              </a:rPr>
              <a:t></a:t>
            </a:r>
            <a:r>
              <a:rPr lang="en-US"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Symbol"/>
              </a:rPr>
              <a:t></a:t>
            </a:r>
            <a:r>
              <a:rPr lang="en-US" sz="2800" dirty="0">
                <a:latin typeface="Times New Roman" pitchFamily="18" charset="0"/>
                <a:cs typeface="Times New Roman" pitchFamily="18" charset="0"/>
              </a:rPr>
              <a:t> 0.05</a:t>
            </a:r>
          </a:p>
          <a:p>
            <a:pPr algn="just">
              <a:buNone/>
            </a:pPr>
            <a:endParaRPr lang="en-US"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79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1"/>
            <a:ext cx="8229600" cy="1981199"/>
          </a:xfrm>
        </p:spPr>
        <p:txBody>
          <a:bodyPr/>
          <a:lstStyle/>
          <a:p>
            <a:r>
              <a:rPr lang="en-US" sz="2400" dirty="0" smtClean="0">
                <a:solidFill>
                  <a:srgbClr val="0070C0"/>
                </a:solidFill>
                <a:latin typeface="Times New Roman" pitchFamily="18" charset="0"/>
                <a:cs typeface="Times New Roman" pitchFamily="18" charset="0"/>
              </a:rPr>
              <a:t>A single acting-reciprocating pump </a:t>
            </a:r>
            <a:r>
              <a:rPr lang="en-US" sz="2400" dirty="0" smtClean="0">
                <a:latin typeface="Times New Roman" pitchFamily="18" charset="0"/>
                <a:cs typeface="Times New Roman" pitchFamily="18" charset="0"/>
              </a:rPr>
              <a:t>is a pump with only one side of the piston acting on the liquid.  </a:t>
            </a:r>
          </a:p>
          <a:p>
            <a:r>
              <a:rPr lang="en-US" sz="2400" dirty="0" smtClean="0">
                <a:latin typeface="Times New Roman" pitchFamily="18" charset="0"/>
                <a:cs typeface="Times New Roman" pitchFamily="18" charset="0"/>
              </a:rPr>
              <a:t>When the two sides act we call it </a:t>
            </a:r>
            <a:r>
              <a:rPr lang="en-US" sz="2400" dirty="0" smtClean="0">
                <a:solidFill>
                  <a:srgbClr val="0070C0"/>
                </a:solidFill>
                <a:latin typeface="Times New Roman" pitchFamily="18" charset="0"/>
                <a:cs typeface="Times New Roman" pitchFamily="18" charset="0"/>
              </a:rPr>
              <a:t>double acting</a:t>
            </a:r>
            <a:r>
              <a:rPr lang="en-US" sz="2400"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a:p>
        </p:txBody>
      </p:sp>
      <p:sp>
        <p:nvSpPr>
          <p:cNvPr id="82027" name="Rectangle 10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81921" name="Group 1"/>
          <p:cNvGrpSpPr>
            <a:grpSpLocks noChangeAspect="1"/>
          </p:cNvGrpSpPr>
          <p:nvPr/>
        </p:nvGrpSpPr>
        <p:grpSpPr bwMode="auto">
          <a:xfrm>
            <a:off x="609243" y="2362199"/>
            <a:ext cx="8338760" cy="3293286"/>
            <a:chOff x="2117" y="3780"/>
            <a:chExt cx="8812" cy="2171"/>
          </a:xfrm>
        </p:grpSpPr>
        <p:sp>
          <p:nvSpPr>
            <p:cNvPr id="82026" name="AutoShape 106"/>
            <p:cNvSpPr>
              <a:spLocks noChangeAspect="1" noChangeArrowheads="1" noTextEdit="1"/>
            </p:cNvSpPr>
            <p:nvPr/>
          </p:nvSpPr>
          <p:spPr bwMode="auto">
            <a:xfrm>
              <a:off x="2520" y="3780"/>
              <a:ext cx="7200" cy="2160"/>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82001" name="Group 81"/>
            <p:cNvGrpSpPr>
              <a:grpSpLocks/>
            </p:cNvGrpSpPr>
            <p:nvPr/>
          </p:nvGrpSpPr>
          <p:grpSpPr bwMode="auto">
            <a:xfrm>
              <a:off x="2970" y="4397"/>
              <a:ext cx="1500" cy="825"/>
              <a:chOff x="3420" y="8970"/>
              <a:chExt cx="3600" cy="1682"/>
            </a:xfrm>
          </p:grpSpPr>
          <p:sp>
            <p:nvSpPr>
              <p:cNvPr id="82025" name="Line 105"/>
              <p:cNvSpPr>
                <a:spLocks noChangeShapeType="1"/>
              </p:cNvSpPr>
              <p:nvPr/>
            </p:nvSpPr>
            <p:spPr bwMode="auto">
              <a:xfrm>
                <a:off x="4068" y="10193"/>
                <a:ext cx="0" cy="9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82003" name="Group 83"/>
              <p:cNvGrpSpPr>
                <a:grpSpLocks/>
              </p:cNvGrpSpPr>
              <p:nvPr/>
            </p:nvGrpSpPr>
            <p:grpSpPr bwMode="auto">
              <a:xfrm>
                <a:off x="3420" y="8970"/>
                <a:ext cx="3600" cy="1682"/>
                <a:chOff x="3420" y="8970"/>
                <a:chExt cx="3600" cy="1682"/>
              </a:xfrm>
            </p:grpSpPr>
            <p:sp>
              <p:nvSpPr>
                <p:cNvPr id="82024" name="Line 104"/>
                <p:cNvSpPr>
                  <a:spLocks noChangeShapeType="1"/>
                </p:cNvSpPr>
                <p:nvPr/>
              </p:nvSpPr>
              <p:spPr bwMode="auto">
                <a:xfrm>
                  <a:off x="4068" y="9377"/>
                  <a:ext cx="2052"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82004" name="Group 84"/>
                <p:cNvGrpSpPr>
                  <a:grpSpLocks/>
                </p:cNvGrpSpPr>
                <p:nvPr/>
              </p:nvGrpSpPr>
              <p:grpSpPr bwMode="auto">
                <a:xfrm>
                  <a:off x="3420" y="8970"/>
                  <a:ext cx="3600" cy="1682"/>
                  <a:chOff x="3420" y="8970"/>
                  <a:chExt cx="3600" cy="1682"/>
                </a:xfrm>
              </p:grpSpPr>
              <p:sp>
                <p:nvSpPr>
                  <p:cNvPr id="82023" name="Line 103"/>
                  <p:cNvSpPr>
                    <a:spLocks noChangeShapeType="1"/>
                  </p:cNvSpPr>
                  <p:nvPr/>
                </p:nvSpPr>
                <p:spPr bwMode="auto">
                  <a:xfrm>
                    <a:off x="4057" y="10193"/>
                    <a:ext cx="2063"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22" name="Line 102"/>
                  <p:cNvSpPr>
                    <a:spLocks noChangeShapeType="1"/>
                  </p:cNvSpPr>
                  <p:nvPr/>
                </p:nvSpPr>
                <p:spPr bwMode="auto">
                  <a:xfrm>
                    <a:off x="4320" y="9727"/>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21" name="Line 101"/>
                  <p:cNvSpPr>
                    <a:spLocks noChangeShapeType="1"/>
                  </p:cNvSpPr>
                  <p:nvPr/>
                </p:nvSpPr>
                <p:spPr bwMode="auto">
                  <a:xfrm>
                    <a:off x="4320" y="9832"/>
                    <a:ext cx="2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20" name="Line 100"/>
                  <p:cNvSpPr>
                    <a:spLocks noChangeShapeType="1"/>
                  </p:cNvSpPr>
                  <p:nvPr/>
                </p:nvSpPr>
                <p:spPr bwMode="auto">
                  <a:xfrm>
                    <a:off x="6120" y="9390"/>
                    <a:ext cx="0" cy="33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9" name="Freeform 99"/>
                  <p:cNvSpPr>
                    <a:spLocks/>
                  </p:cNvSpPr>
                  <p:nvPr/>
                </p:nvSpPr>
                <p:spPr bwMode="auto">
                  <a:xfrm>
                    <a:off x="4065" y="9146"/>
                    <a:ext cx="4" cy="229"/>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8" name="Line 98"/>
                  <p:cNvSpPr>
                    <a:spLocks noChangeShapeType="1"/>
                  </p:cNvSpPr>
                  <p:nvPr/>
                </p:nvSpPr>
                <p:spPr bwMode="auto">
                  <a:xfrm flipH="1">
                    <a:off x="3887"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7" name="Line 97"/>
                  <p:cNvSpPr>
                    <a:spLocks noChangeShapeType="1"/>
                  </p:cNvSpPr>
                  <p:nvPr/>
                </p:nvSpPr>
                <p:spPr bwMode="auto">
                  <a:xfrm flipH="1">
                    <a:off x="3881"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6" name="Line 96"/>
                  <p:cNvSpPr>
                    <a:spLocks noChangeShapeType="1"/>
                  </p:cNvSpPr>
                  <p:nvPr/>
                </p:nvSpPr>
                <p:spPr bwMode="auto">
                  <a:xfrm flipH="1">
                    <a:off x="3420" y="9141"/>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5" name="Line 95"/>
                  <p:cNvSpPr>
                    <a:spLocks noChangeShapeType="1"/>
                  </p:cNvSpPr>
                  <p:nvPr/>
                </p:nvSpPr>
                <p:spPr bwMode="auto">
                  <a:xfrm flipH="1">
                    <a:off x="3420" y="10292"/>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4" name="Freeform 94"/>
                  <p:cNvSpPr>
                    <a:spLocks/>
                  </p:cNvSpPr>
                  <p:nvPr/>
                </p:nvSpPr>
                <p:spPr bwMode="auto">
                  <a:xfrm>
                    <a:off x="3420" y="9141"/>
                    <a:ext cx="1" cy="1149"/>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3" name="Line 93"/>
                  <p:cNvSpPr>
                    <a:spLocks noChangeShapeType="1"/>
                  </p:cNvSpPr>
                  <p:nvPr/>
                </p:nvSpPr>
                <p:spPr bwMode="auto">
                  <a:xfrm flipV="1">
                    <a:off x="3420" y="900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2" name="Freeform 92"/>
                  <p:cNvSpPr>
                    <a:spLocks/>
                  </p:cNvSpPr>
                  <p:nvPr/>
                </p:nvSpPr>
                <p:spPr bwMode="auto">
                  <a:xfrm>
                    <a:off x="4005" y="8970"/>
                    <a:ext cx="46" cy="165"/>
                  </a:xfrm>
                  <a:custGeom>
                    <a:avLst/>
                    <a:gdLst/>
                    <a:ahLst/>
                    <a:cxnLst>
                      <a:cxn ang="0">
                        <a:pos x="0" y="390"/>
                      </a:cxn>
                      <a:cxn ang="0">
                        <a:pos x="0" y="0"/>
                      </a:cxn>
                    </a:cxnLst>
                    <a:rect l="0" t="0" r="r" b="b"/>
                    <a:pathLst>
                      <a:path w="1" h="390">
                        <a:moveTo>
                          <a:pt x="0" y="390"/>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1" name="Line 91"/>
                  <p:cNvSpPr>
                    <a:spLocks noChangeShapeType="1"/>
                  </p:cNvSpPr>
                  <p:nvPr/>
                </p:nvSpPr>
                <p:spPr bwMode="auto">
                  <a:xfrm flipV="1">
                    <a:off x="3728" y="9090"/>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10" name="Line 90"/>
                  <p:cNvSpPr>
                    <a:spLocks noChangeShapeType="1"/>
                  </p:cNvSpPr>
                  <p:nvPr/>
                </p:nvSpPr>
                <p:spPr bwMode="auto">
                  <a:xfrm flipH="1">
                    <a:off x="3541" y="9090"/>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09" name="Line 89"/>
                  <p:cNvSpPr>
                    <a:spLocks noChangeShapeType="1"/>
                  </p:cNvSpPr>
                  <p:nvPr/>
                </p:nvSpPr>
                <p:spPr bwMode="auto">
                  <a:xfrm>
                    <a:off x="3501"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08" name="Line 88"/>
                  <p:cNvSpPr>
                    <a:spLocks noChangeShapeType="1"/>
                  </p:cNvSpPr>
                  <p:nvPr/>
                </p:nvSpPr>
                <p:spPr bwMode="auto">
                  <a:xfrm flipV="1">
                    <a:off x="3728" y="10246"/>
                    <a:ext cx="0" cy="1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07" name="Line 87"/>
                  <p:cNvSpPr>
                    <a:spLocks noChangeShapeType="1"/>
                  </p:cNvSpPr>
                  <p:nvPr/>
                </p:nvSpPr>
                <p:spPr bwMode="auto">
                  <a:xfrm flipH="1">
                    <a:off x="3558" y="10246"/>
                    <a:ext cx="3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06" name="Line 86"/>
                  <p:cNvSpPr>
                    <a:spLocks noChangeShapeType="1"/>
                  </p:cNvSpPr>
                  <p:nvPr/>
                </p:nvSpPr>
                <p:spPr bwMode="auto">
                  <a:xfrm>
                    <a:off x="3960" y="10292"/>
                    <a:ext cx="0" cy="3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005" name="Rectangle 85" descr="Light horizontal"/>
                  <p:cNvSpPr>
                    <a:spLocks noChangeArrowheads="1"/>
                  </p:cNvSpPr>
                  <p:nvPr/>
                </p:nvSpPr>
                <p:spPr bwMode="auto">
                  <a:xfrm>
                    <a:off x="4140" y="9377"/>
                    <a:ext cx="180" cy="815"/>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82002" name="Freeform 82"/>
              <p:cNvSpPr>
                <a:spLocks/>
              </p:cNvSpPr>
              <p:nvPr/>
            </p:nvSpPr>
            <p:spPr bwMode="auto">
              <a:xfrm>
                <a:off x="6120" y="9832"/>
                <a:ext cx="1" cy="367"/>
              </a:xfrm>
              <a:custGeom>
                <a:avLst/>
                <a:gdLst/>
                <a:ahLst/>
                <a:cxnLst>
                  <a:cxn ang="0">
                    <a:pos x="0" y="0"/>
                  </a:cxn>
                  <a:cxn ang="0">
                    <a:pos x="0" y="367"/>
                  </a:cxn>
                </a:cxnLst>
                <a:rect l="0" t="0" r="r" b="b"/>
                <a:pathLst>
                  <a:path w="1" h="367">
                    <a:moveTo>
                      <a:pt x="0" y="0"/>
                    </a:moveTo>
                    <a:lnTo>
                      <a:pt x="0" y="36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2000" name="Freeform 80"/>
            <p:cNvSpPr>
              <a:spLocks/>
            </p:cNvSpPr>
            <p:nvPr/>
          </p:nvSpPr>
          <p:spPr bwMode="auto">
            <a:xfrm>
              <a:off x="6689" y="5134"/>
              <a:ext cx="499" cy="154"/>
            </a:xfrm>
            <a:custGeom>
              <a:avLst/>
              <a:gdLst/>
              <a:ahLst/>
              <a:cxnLst>
                <a:cxn ang="0">
                  <a:pos x="599" y="173"/>
                </a:cxn>
                <a:cxn ang="0">
                  <a:pos x="307" y="173"/>
                </a:cxn>
                <a:cxn ang="0">
                  <a:pos x="127" y="151"/>
                </a:cxn>
                <a:cxn ang="0">
                  <a:pos x="0" y="0"/>
                </a:cxn>
              </a:cxnLst>
              <a:rect l="0" t="0" r="r" b="b"/>
              <a:pathLst>
                <a:path w="599" h="180">
                  <a:moveTo>
                    <a:pt x="599" y="173"/>
                  </a:moveTo>
                  <a:cubicBezTo>
                    <a:pt x="550" y="173"/>
                    <a:pt x="386" y="177"/>
                    <a:pt x="307" y="173"/>
                  </a:cubicBezTo>
                  <a:cubicBezTo>
                    <a:pt x="245" y="168"/>
                    <a:pt x="178" y="180"/>
                    <a:pt x="127" y="151"/>
                  </a:cubicBezTo>
                  <a:cubicBezTo>
                    <a:pt x="76" y="122"/>
                    <a:pt x="26" y="31"/>
                    <a:pt x="0" y="0"/>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81999" name="Freeform 79"/>
            <p:cNvSpPr>
              <a:spLocks/>
            </p:cNvSpPr>
            <p:nvPr/>
          </p:nvSpPr>
          <p:spPr bwMode="auto">
            <a:xfrm>
              <a:off x="6545" y="4221"/>
              <a:ext cx="293" cy="6"/>
            </a:xfrm>
            <a:custGeom>
              <a:avLst/>
              <a:gdLst/>
              <a:ahLst/>
              <a:cxnLst>
                <a:cxn ang="0">
                  <a:pos x="0" y="7"/>
                </a:cxn>
                <a:cxn ang="0">
                  <a:pos x="352" y="0"/>
                </a:cxn>
              </a:cxnLst>
              <a:rect l="0" t="0" r="r" b="b"/>
              <a:pathLst>
                <a:path w="352" h="7">
                  <a:moveTo>
                    <a:pt x="0" y="7"/>
                  </a:moveTo>
                  <a:lnTo>
                    <a:pt x="352"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8" name="Line 78"/>
            <p:cNvSpPr>
              <a:spLocks noChangeShapeType="1"/>
            </p:cNvSpPr>
            <p:nvPr/>
          </p:nvSpPr>
          <p:spPr bwMode="auto">
            <a:xfrm flipH="1">
              <a:off x="6756"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7" name="Line 77"/>
            <p:cNvSpPr>
              <a:spLocks noChangeShapeType="1"/>
            </p:cNvSpPr>
            <p:nvPr/>
          </p:nvSpPr>
          <p:spPr bwMode="auto">
            <a:xfrm flipH="1">
              <a:off x="6563"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6" name="Line 76"/>
            <p:cNvSpPr>
              <a:spLocks noChangeShapeType="1"/>
            </p:cNvSpPr>
            <p:nvPr/>
          </p:nvSpPr>
          <p:spPr bwMode="auto">
            <a:xfrm>
              <a:off x="7781"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5" name="Line 75"/>
            <p:cNvSpPr>
              <a:spLocks noChangeShapeType="1"/>
            </p:cNvSpPr>
            <p:nvPr/>
          </p:nvSpPr>
          <p:spPr bwMode="auto">
            <a:xfrm flipH="1" flipV="1">
              <a:off x="7844" y="4256"/>
              <a:ext cx="0" cy="8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4" name="Freeform 74"/>
            <p:cNvSpPr>
              <a:spLocks/>
            </p:cNvSpPr>
            <p:nvPr/>
          </p:nvSpPr>
          <p:spPr bwMode="auto">
            <a:xfrm flipH="1">
              <a:off x="7665" y="4266"/>
              <a:ext cx="19" cy="80"/>
            </a:xfrm>
            <a:custGeom>
              <a:avLst/>
              <a:gdLst/>
              <a:ahLst/>
              <a:cxnLst>
                <a:cxn ang="0">
                  <a:pos x="0" y="390"/>
                </a:cxn>
                <a:cxn ang="0">
                  <a:pos x="0" y="0"/>
                </a:cxn>
              </a:cxnLst>
              <a:rect l="0" t="0" r="r" b="b"/>
              <a:pathLst>
                <a:path w="1" h="390">
                  <a:moveTo>
                    <a:pt x="0" y="390"/>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3" name="Line 73"/>
            <p:cNvSpPr>
              <a:spLocks noChangeShapeType="1"/>
            </p:cNvSpPr>
            <p:nvPr/>
          </p:nvSpPr>
          <p:spPr bwMode="auto">
            <a:xfrm flipH="1">
              <a:off x="6758"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2" name="Line 72"/>
            <p:cNvSpPr>
              <a:spLocks noChangeShapeType="1"/>
            </p:cNvSpPr>
            <p:nvPr/>
          </p:nvSpPr>
          <p:spPr bwMode="auto">
            <a:xfrm flipH="1">
              <a:off x="6563"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1" name="Freeform 71"/>
            <p:cNvSpPr>
              <a:spLocks/>
            </p:cNvSpPr>
            <p:nvPr/>
          </p:nvSpPr>
          <p:spPr bwMode="auto">
            <a:xfrm>
              <a:off x="6763" y="4260"/>
              <a:ext cx="7" cy="90"/>
            </a:xfrm>
            <a:custGeom>
              <a:avLst/>
              <a:gdLst/>
              <a:ahLst/>
              <a:cxnLst>
                <a:cxn ang="0">
                  <a:pos x="8" y="105"/>
                </a:cxn>
                <a:cxn ang="0">
                  <a:pos x="0" y="0"/>
                </a:cxn>
              </a:cxnLst>
              <a:rect l="0" t="0" r="r" b="b"/>
              <a:pathLst>
                <a:path w="8" h="105">
                  <a:moveTo>
                    <a:pt x="8" y="105"/>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90" name="Line 70"/>
            <p:cNvSpPr>
              <a:spLocks noChangeShapeType="1"/>
            </p:cNvSpPr>
            <p:nvPr/>
          </p:nvSpPr>
          <p:spPr bwMode="auto">
            <a:xfrm>
              <a:off x="7616"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9" name="Line 69"/>
            <p:cNvSpPr>
              <a:spLocks noChangeShapeType="1"/>
            </p:cNvSpPr>
            <p:nvPr/>
          </p:nvSpPr>
          <p:spPr bwMode="auto">
            <a:xfrm>
              <a:off x="6833" y="4865"/>
              <a:ext cx="0" cy="4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8" name="Line 68"/>
            <p:cNvSpPr>
              <a:spLocks noChangeShapeType="1"/>
            </p:cNvSpPr>
            <p:nvPr/>
          </p:nvSpPr>
          <p:spPr bwMode="auto">
            <a:xfrm flipH="1" flipV="1">
              <a:off x="7756" y="4892"/>
              <a:ext cx="0" cy="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7" name="Line 67"/>
            <p:cNvSpPr>
              <a:spLocks noChangeShapeType="1"/>
            </p:cNvSpPr>
            <p:nvPr/>
          </p:nvSpPr>
          <p:spPr bwMode="auto">
            <a:xfrm flipV="1">
              <a:off x="7870" y="4689"/>
              <a:ext cx="0" cy="21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6" name="Line 66"/>
            <p:cNvSpPr>
              <a:spLocks noChangeShapeType="1"/>
            </p:cNvSpPr>
            <p:nvPr/>
          </p:nvSpPr>
          <p:spPr bwMode="auto">
            <a:xfrm flipH="1">
              <a:off x="7614" y="4865"/>
              <a:ext cx="0" cy="4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5" name="Line 65"/>
            <p:cNvSpPr>
              <a:spLocks noChangeShapeType="1"/>
            </p:cNvSpPr>
            <p:nvPr/>
          </p:nvSpPr>
          <p:spPr bwMode="auto">
            <a:xfrm>
              <a:off x="7790" y="4914"/>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4" name="Freeform 64"/>
            <p:cNvSpPr>
              <a:spLocks/>
            </p:cNvSpPr>
            <p:nvPr/>
          </p:nvSpPr>
          <p:spPr bwMode="auto">
            <a:xfrm>
              <a:off x="7845" y="4914"/>
              <a:ext cx="6" cy="130"/>
            </a:xfrm>
            <a:custGeom>
              <a:avLst/>
              <a:gdLst/>
              <a:ahLst/>
              <a:cxnLst>
                <a:cxn ang="0">
                  <a:pos x="8" y="0"/>
                </a:cxn>
                <a:cxn ang="0">
                  <a:pos x="0" y="152"/>
                </a:cxn>
              </a:cxnLst>
              <a:rect l="0" t="0" r="r" b="b"/>
              <a:pathLst>
                <a:path w="8" h="152">
                  <a:moveTo>
                    <a:pt x="8" y="0"/>
                  </a:moveTo>
                  <a:lnTo>
                    <a:pt x="0" y="15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3" name="Line 63"/>
            <p:cNvSpPr>
              <a:spLocks noChangeShapeType="1"/>
            </p:cNvSpPr>
            <p:nvPr/>
          </p:nvSpPr>
          <p:spPr bwMode="auto">
            <a:xfrm>
              <a:off x="7676" y="4892"/>
              <a:ext cx="15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2" name="Freeform 62"/>
            <p:cNvSpPr>
              <a:spLocks/>
            </p:cNvSpPr>
            <p:nvPr/>
          </p:nvSpPr>
          <p:spPr bwMode="auto">
            <a:xfrm>
              <a:off x="7657" y="4914"/>
              <a:ext cx="4" cy="130"/>
            </a:xfrm>
            <a:custGeom>
              <a:avLst/>
              <a:gdLst/>
              <a:ahLst/>
              <a:cxnLst>
                <a:cxn ang="0">
                  <a:pos x="4" y="0"/>
                </a:cxn>
                <a:cxn ang="0">
                  <a:pos x="0" y="152"/>
                </a:cxn>
              </a:cxnLst>
              <a:rect l="0" t="0" r="r" b="b"/>
              <a:pathLst>
                <a:path w="4" h="152">
                  <a:moveTo>
                    <a:pt x="4" y="0"/>
                  </a:moveTo>
                  <a:lnTo>
                    <a:pt x="0" y="15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1" name="Freeform 61"/>
            <p:cNvSpPr>
              <a:spLocks/>
            </p:cNvSpPr>
            <p:nvPr/>
          </p:nvSpPr>
          <p:spPr bwMode="auto">
            <a:xfrm>
              <a:off x="7661" y="5076"/>
              <a:ext cx="9" cy="116"/>
            </a:xfrm>
            <a:custGeom>
              <a:avLst/>
              <a:gdLst/>
              <a:ahLst/>
              <a:cxnLst>
                <a:cxn ang="0">
                  <a:pos x="11" y="0"/>
                </a:cxn>
                <a:cxn ang="0">
                  <a:pos x="0" y="135"/>
                </a:cxn>
              </a:cxnLst>
              <a:rect l="0" t="0" r="r" b="b"/>
              <a:pathLst>
                <a:path w="11" h="135">
                  <a:moveTo>
                    <a:pt x="11" y="0"/>
                  </a:moveTo>
                  <a:lnTo>
                    <a:pt x="0" y="13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80" name="Freeform 60"/>
            <p:cNvSpPr>
              <a:spLocks/>
            </p:cNvSpPr>
            <p:nvPr/>
          </p:nvSpPr>
          <p:spPr bwMode="auto">
            <a:xfrm>
              <a:off x="7844" y="5089"/>
              <a:ext cx="7" cy="103"/>
            </a:xfrm>
            <a:custGeom>
              <a:avLst/>
              <a:gdLst/>
              <a:ahLst/>
              <a:cxnLst>
                <a:cxn ang="0">
                  <a:pos x="8" y="0"/>
                </a:cxn>
                <a:cxn ang="0">
                  <a:pos x="0" y="120"/>
                </a:cxn>
              </a:cxnLst>
              <a:rect l="0" t="0" r="r" b="b"/>
              <a:pathLst>
                <a:path w="8" h="120">
                  <a:moveTo>
                    <a:pt x="8" y="0"/>
                  </a:moveTo>
                  <a:lnTo>
                    <a:pt x="0" y="12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9" name="Line 59"/>
            <p:cNvSpPr>
              <a:spLocks noChangeShapeType="1"/>
            </p:cNvSpPr>
            <p:nvPr/>
          </p:nvSpPr>
          <p:spPr bwMode="auto">
            <a:xfrm>
              <a:off x="7603" y="5082"/>
              <a:ext cx="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8" name="Freeform 58"/>
            <p:cNvSpPr>
              <a:spLocks/>
            </p:cNvSpPr>
            <p:nvPr/>
          </p:nvSpPr>
          <p:spPr bwMode="auto">
            <a:xfrm>
              <a:off x="7603" y="5037"/>
              <a:ext cx="307" cy="6"/>
            </a:xfrm>
            <a:custGeom>
              <a:avLst/>
              <a:gdLst/>
              <a:ahLst/>
              <a:cxnLst>
                <a:cxn ang="0">
                  <a:pos x="0" y="0"/>
                </a:cxn>
                <a:cxn ang="0">
                  <a:pos x="368" y="7"/>
                </a:cxn>
              </a:cxnLst>
              <a:rect l="0" t="0" r="r" b="b"/>
              <a:pathLst>
                <a:path w="368" h="7">
                  <a:moveTo>
                    <a:pt x="0" y="0"/>
                  </a:moveTo>
                  <a:lnTo>
                    <a:pt x="368" y="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7" name="Freeform 57"/>
            <p:cNvSpPr>
              <a:spLocks/>
            </p:cNvSpPr>
            <p:nvPr/>
          </p:nvSpPr>
          <p:spPr bwMode="auto">
            <a:xfrm>
              <a:off x="7001" y="4067"/>
              <a:ext cx="444" cy="6"/>
            </a:xfrm>
            <a:custGeom>
              <a:avLst/>
              <a:gdLst/>
              <a:ahLst/>
              <a:cxnLst>
                <a:cxn ang="0">
                  <a:pos x="0" y="7"/>
                </a:cxn>
                <a:cxn ang="0">
                  <a:pos x="533" y="0"/>
                </a:cxn>
              </a:cxnLst>
              <a:rect l="0" t="0" r="r" b="b"/>
              <a:pathLst>
                <a:path w="533" h="7">
                  <a:moveTo>
                    <a:pt x="0" y="7"/>
                  </a:moveTo>
                  <a:lnTo>
                    <a:pt x="53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6" name="Freeform 56"/>
            <p:cNvSpPr>
              <a:spLocks/>
            </p:cNvSpPr>
            <p:nvPr/>
          </p:nvSpPr>
          <p:spPr bwMode="auto">
            <a:xfrm>
              <a:off x="7432" y="4069"/>
              <a:ext cx="256" cy="145"/>
            </a:xfrm>
            <a:custGeom>
              <a:avLst/>
              <a:gdLst/>
              <a:ahLst/>
              <a:cxnLst>
                <a:cxn ang="0">
                  <a:pos x="0" y="5"/>
                </a:cxn>
                <a:cxn ang="0">
                  <a:pos x="180" y="5"/>
                </a:cxn>
                <a:cxn ang="0">
                  <a:pos x="285" y="28"/>
                </a:cxn>
                <a:cxn ang="0">
                  <a:pos x="307" y="170"/>
                </a:cxn>
              </a:cxnLst>
              <a:rect l="0" t="0" r="r" b="b"/>
              <a:pathLst>
                <a:path w="307" h="170">
                  <a:moveTo>
                    <a:pt x="0" y="5"/>
                  </a:moveTo>
                  <a:cubicBezTo>
                    <a:pt x="30" y="5"/>
                    <a:pt x="133" y="1"/>
                    <a:pt x="180" y="5"/>
                  </a:cubicBezTo>
                  <a:cubicBezTo>
                    <a:pt x="227" y="9"/>
                    <a:pt x="264" y="0"/>
                    <a:pt x="285" y="28"/>
                  </a:cubicBezTo>
                  <a:cubicBezTo>
                    <a:pt x="306" y="56"/>
                    <a:pt x="303" y="141"/>
                    <a:pt x="307" y="17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5" name="Freeform 55"/>
            <p:cNvSpPr>
              <a:spLocks/>
            </p:cNvSpPr>
            <p:nvPr/>
          </p:nvSpPr>
          <p:spPr bwMode="auto">
            <a:xfrm>
              <a:off x="6801" y="5346"/>
              <a:ext cx="1687" cy="7"/>
            </a:xfrm>
            <a:custGeom>
              <a:avLst/>
              <a:gdLst/>
              <a:ahLst/>
              <a:cxnLst>
                <a:cxn ang="0">
                  <a:pos x="0" y="8"/>
                </a:cxn>
                <a:cxn ang="0">
                  <a:pos x="2025" y="0"/>
                </a:cxn>
              </a:cxnLst>
              <a:rect l="0" t="0" r="r" b="b"/>
              <a:pathLst>
                <a:path w="2025" h="8">
                  <a:moveTo>
                    <a:pt x="0" y="8"/>
                  </a:moveTo>
                  <a:lnTo>
                    <a:pt x="2025"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4" name="Line 54"/>
            <p:cNvSpPr>
              <a:spLocks noChangeShapeType="1"/>
            </p:cNvSpPr>
            <p:nvPr/>
          </p:nvSpPr>
          <p:spPr bwMode="auto">
            <a:xfrm>
              <a:off x="7185" y="4637"/>
              <a:ext cx="112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3" name="Line 53"/>
            <p:cNvSpPr>
              <a:spLocks noChangeShapeType="1"/>
            </p:cNvSpPr>
            <p:nvPr/>
          </p:nvSpPr>
          <p:spPr bwMode="auto">
            <a:xfrm>
              <a:off x="7185" y="4689"/>
              <a:ext cx="112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2" name="Rectangle 52" descr="Light horizontal"/>
            <p:cNvSpPr>
              <a:spLocks noChangeArrowheads="1"/>
            </p:cNvSpPr>
            <p:nvPr/>
          </p:nvSpPr>
          <p:spPr bwMode="auto">
            <a:xfrm>
              <a:off x="7185" y="4466"/>
              <a:ext cx="75" cy="399"/>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1971" name="Freeform 51"/>
            <p:cNvSpPr>
              <a:spLocks/>
            </p:cNvSpPr>
            <p:nvPr/>
          </p:nvSpPr>
          <p:spPr bwMode="auto">
            <a:xfrm>
              <a:off x="6863" y="5186"/>
              <a:ext cx="788" cy="6"/>
            </a:xfrm>
            <a:custGeom>
              <a:avLst/>
              <a:gdLst/>
              <a:ahLst/>
              <a:cxnLst>
                <a:cxn ang="0">
                  <a:pos x="0" y="7"/>
                </a:cxn>
                <a:cxn ang="0">
                  <a:pos x="945" y="0"/>
                </a:cxn>
              </a:cxnLst>
              <a:rect l="0" t="0" r="r" b="b"/>
              <a:pathLst>
                <a:path w="945" h="7">
                  <a:moveTo>
                    <a:pt x="0" y="7"/>
                  </a:moveTo>
                  <a:lnTo>
                    <a:pt x="945"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70" name="Freeform 50"/>
            <p:cNvSpPr>
              <a:spLocks/>
            </p:cNvSpPr>
            <p:nvPr/>
          </p:nvSpPr>
          <p:spPr bwMode="auto">
            <a:xfrm>
              <a:off x="6782" y="5076"/>
              <a:ext cx="81" cy="116"/>
            </a:xfrm>
            <a:custGeom>
              <a:avLst/>
              <a:gdLst/>
              <a:ahLst/>
              <a:cxnLst>
                <a:cxn ang="0">
                  <a:pos x="7" y="0"/>
                </a:cxn>
                <a:cxn ang="0">
                  <a:pos x="15" y="75"/>
                </a:cxn>
                <a:cxn ang="0">
                  <a:pos x="97" y="135"/>
                </a:cxn>
              </a:cxnLst>
              <a:rect l="0" t="0" r="r" b="b"/>
              <a:pathLst>
                <a:path w="97" h="135">
                  <a:moveTo>
                    <a:pt x="7" y="0"/>
                  </a:moveTo>
                  <a:cubicBezTo>
                    <a:pt x="8" y="14"/>
                    <a:pt x="0" y="53"/>
                    <a:pt x="15" y="75"/>
                  </a:cubicBezTo>
                  <a:cubicBezTo>
                    <a:pt x="30" y="97"/>
                    <a:pt x="80" y="123"/>
                    <a:pt x="97" y="135"/>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9" name="Freeform 49"/>
            <p:cNvSpPr>
              <a:spLocks/>
            </p:cNvSpPr>
            <p:nvPr/>
          </p:nvSpPr>
          <p:spPr bwMode="auto">
            <a:xfrm>
              <a:off x="7844" y="5192"/>
              <a:ext cx="607" cy="1"/>
            </a:xfrm>
            <a:custGeom>
              <a:avLst/>
              <a:gdLst/>
              <a:ahLst/>
              <a:cxnLst>
                <a:cxn ang="0">
                  <a:pos x="0" y="0"/>
                </a:cxn>
                <a:cxn ang="0">
                  <a:pos x="728" y="0"/>
                </a:cxn>
              </a:cxnLst>
              <a:rect l="0" t="0" r="r" b="b"/>
              <a:pathLst>
                <a:path w="728" h="1">
                  <a:moveTo>
                    <a:pt x="0" y="0"/>
                  </a:moveTo>
                  <a:lnTo>
                    <a:pt x="728"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8" name="Freeform 48"/>
            <p:cNvSpPr>
              <a:spLocks/>
            </p:cNvSpPr>
            <p:nvPr/>
          </p:nvSpPr>
          <p:spPr bwMode="auto">
            <a:xfrm>
              <a:off x="7743" y="5096"/>
              <a:ext cx="534" cy="176"/>
            </a:xfrm>
            <a:custGeom>
              <a:avLst/>
              <a:gdLst/>
              <a:ahLst/>
              <a:cxnLst>
                <a:cxn ang="0">
                  <a:pos x="640" y="202"/>
                </a:cxn>
                <a:cxn ang="0">
                  <a:pos x="324" y="201"/>
                </a:cxn>
                <a:cxn ang="0">
                  <a:pos x="55" y="171"/>
                </a:cxn>
                <a:cxn ang="0">
                  <a:pos x="17" y="0"/>
                </a:cxn>
              </a:cxnLst>
              <a:rect l="0" t="0" r="r" b="b"/>
              <a:pathLst>
                <a:path w="640" h="205">
                  <a:moveTo>
                    <a:pt x="640" y="202"/>
                  </a:moveTo>
                  <a:lnTo>
                    <a:pt x="324" y="201"/>
                  </a:lnTo>
                  <a:cubicBezTo>
                    <a:pt x="226" y="196"/>
                    <a:pt x="106" y="205"/>
                    <a:pt x="55" y="171"/>
                  </a:cubicBezTo>
                  <a:cubicBezTo>
                    <a:pt x="0" y="126"/>
                    <a:pt x="25" y="36"/>
                    <a:pt x="17" y="0"/>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81967" name="Freeform 47"/>
            <p:cNvSpPr>
              <a:spLocks/>
            </p:cNvSpPr>
            <p:nvPr/>
          </p:nvSpPr>
          <p:spPr bwMode="auto">
            <a:xfrm>
              <a:off x="6120" y="4063"/>
              <a:ext cx="504" cy="151"/>
            </a:xfrm>
            <a:custGeom>
              <a:avLst/>
              <a:gdLst/>
              <a:ahLst/>
              <a:cxnLst>
                <a:cxn ang="0">
                  <a:pos x="0" y="4"/>
                </a:cxn>
                <a:cxn ang="0">
                  <a:pos x="465" y="4"/>
                </a:cxn>
                <a:cxn ang="0">
                  <a:pos x="570" y="26"/>
                </a:cxn>
                <a:cxn ang="0">
                  <a:pos x="600" y="124"/>
                </a:cxn>
                <a:cxn ang="0">
                  <a:pos x="600" y="176"/>
                </a:cxn>
              </a:cxnLst>
              <a:rect l="0" t="0" r="r" b="b"/>
              <a:pathLst>
                <a:path w="605" h="176">
                  <a:moveTo>
                    <a:pt x="0" y="4"/>
                  </a:moveTo>
                  <a:cubicBezTo>
                    <a:pt x="77" y="4"/>
                    <a:pt x="370" y="0"/>
                    <a:pt x="465" y="4"/>
                  </a:cubicBezTo>
                  <a:cubicBezTo>
                    <a:pt x="560" y="8"/>
                    <a:pt x="548" y="6"/>
                    <a:pt x="570" y="26"/>
                  </a:cubicBezTo>
                  <a:cubicBezTo>
                    <a:pt x="592" y="46"/>
                    <a:pt x="595" y="99"/>
                    <a:pt x="600" y="124"/>
                  </a:cubicBezTo>
                  <a:cubicBezTo>
                    <a:pt x="605" y="149"/>
                    <a:pt x="600" y="165"/>
                    <a:pt x="600" y="176"/>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6" name="Freeform 46"/>
            <p:cNvSpPr>
              <a:spLocks/>
            </p:cNvSpPr>
            <p:nvPr/>
          </p:nvSpPr>
          <p:spPr bwMode="auto">
            <a:xfrm>
              <a:off x="6758" y="4060"/>
              <a:ext cx="268" cy="161"/>
            </a:xfrm>
            <a:custGeom>
              <a:avLst/>
              <a:gdLst/>
              <a:ahLst/>
              <a:cxnLst>
                <a:cxn ang="0">
                  <a:pos x="321" y="15"/>
                </a:cxn>
                <a:cxn ang="0">
                  <a:pos x="51" y="15"/>
                </a:cxn>
                <a:cxn ang="0">
                  <a:pos x="14" y="105"/>
                </a:cxn>
                <a:cxn ang="0">
                  <a:pos x="14" y="188"/>
                </a:cxn>
              </a:cxnLst>
              <a:rect l="0" t="0" r="r" b="b"/>
              <a:pathLst>
                <a:path w="321" h="188">
                  <a:moveTo>
                    <a:pt x="321" y="15"/>
                  </a:moveTo>
                  <a:cubicBezTo>
                    <a:pt x="276" y="15"/>
                    <a:pt x="102" y="0"/>
                    <a:pt x="51" y="15"/>
                  </a:cubicBezTo>
                  <a:cubicBezTo>
                    <a:pt x="0" y="30"/>
                    <a:pt x="20" y="76"/>
                    <a:pt x="14" y="105"/>
                  </a:cubicBezTo>
                  <a:cubicBezTo>
                    <a:pt x="8" y="134"/>
                    <a:pt x="14" y="171"/>
                    <a:pt x="14" y="188"/>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5" name="Line 45"/>
            <p:cNvSpPr>
              <a:spLocks noChangeShapeType="1"/>
            </p:cNvSpPr>
            <p:nvPr/>
          </p:nvSpPr>
          <p:spPr bwMode="auto">
            <a:xfrm>
              <a:off x="6833" y="4466"/>
              <a:ext cx="7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4" name="Freeform 44"/>
            <p:cNvSpPr>
              <a:spLocks/>
            </p:cNvSpPr>
            <p:nvPr/>
          </p:nvSpPr>
          <p:spPr bwMode="auto">
            <a:xfrm flipH="1">
              <a:off x="7613" y="4352"/>
              <a:ext cx="2" cy="113"/>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3" name="Line 43"/>
            <p:cNvSpPr>
              <a:spLocks noChangeShapeType="1"/>
            </p:cNvSpPr>
            <p:nvPr/>
          </p:nvSpPr>
          <p:spPr bwMode="auto">
            <a:xfrm>
              <a:off x="7614" y="4350"/>
              <a:ext cx="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2" name="Freeform 42"/>
            <p:cNvSpPr>
              <a:spLocks/>
            </p:cNvSpPr>
            <p:nvPr/>
          </p:nvSpPr>
          <p:spPr bwMode="auto">
            <a:xfrm>
              <a:off x="7872" y="4350"/>
              <a:ext cx="11" cy="280"/>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1" name="Line 41"/>
            <p:cNvSpPr>
              <a:spLocks noChangeShapeType="1"/>
            </p:cNvSpPr>
            <p:nvPr/>
          </p:nvSpPr>
          <p:spPr bwMode="auto">
            <a:xfrm flipH="1" flipV="1">
              <a:off x="7756" y="4325"/>
              <a:ext cx="0" cy="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60" name="Line 40"/>
            <p:cNvSpPr>
              <a:spLocks noChangeShapeType="1"/>
            </p:cNvSpPr>
            <p:nvPr/>
          </p:nvSpPr>
          <p:spPr bwMode="auto">
            <a:xfrm>
              <a:off x="7693" y="4325"/>
              <a:ext cx="125"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59" name="Freeform 39"/>
            <p:cNvSpPr>
              <a:spLocks/>
            </p:cNvSpPr>
            <p:nvPr/>
          </p:nvSpPr>
          <p:spPr bwMode="auto">
            <a:xfrm>
              <a:off x="6588" y="5076"/>
              <a:ext cx="207" cy="277"/>
            </a:xfrm>
            <a:custGeom>
              <a:avLst/>
              <a:gdLst/>
              <a:ahLst/>
              <a:cxnLst>
                <a:cxn ang="0">
                  <a:pos x="0" y="0"/>
                </a:cxn>
                <a:cxn ang="0">
                  <a:pos x="23" y="165"/>
                </a:cxn>
                <a:cxn ang="0">
                  <a:pos x="98" y="270"/>
                </a:cxn>
                <a:cxn ang="0">
                  <a:pos x="248" y="323"/>
                </a:cxn>
              </a:cxnLst>
              <a:rect l="0" t="0" r="r" b="b"/>
              <a:pathLst>
                <a:path w="248" h="323">
                  <a:moveTo>
                    <a:pt x="0" y="0"/>
                  </a:moveTo>
                  <a:cubicBezTo>
                    <a:pt x="4" y="27"/>
                    <a:pt x="7" y="120"/>
                    <a:pt x="23" y="165"/>
                  </a:cubicBezTo>
                  <a:cubicBezTo>
                    <a:pt x="39" y="210"/>
                    <a:pt x="61" y="244"/>
                    <a:pt x="98" y="270"/>
                  </a:cubicBezTo>
                  <a:cubicBezTo>
                    <a:pt x="135" y="296"/>
                    <a:pt x="217" y="312"/>
                    <a:pt x="248" y="323"/>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58" name="Freeform 38"/>
            <p:cNvSpPr>
              <a:spLocks/>
            </p:cNvSpPr>
            <p:nvPr/>
          </p:nvSpPr>
          <p:spPr bwMode="auto">
            <a:xfrm>
              <a:off x="6126" y="3938"/>
              <a:ext cx="1425" cy="6"/>
            </a:xfrm>
            <a:custGeom>
              <a:avLst/>
              <a:gdLst/>
              <a:ahLst/>
              <a:cxnLst>
                <a:cxn ang="0">
                  <a:pos x="0" y="7"/>
                </a:cxn>
                <a:cxn ang="0">
                  <a:pos x="1080" y="7"/>
                </a:cxn>
                <a:cxn ang="0">
                  <a:pos x="1583" y="7"/>
                </a:cxn>
                <a:cxn ang="0">
                  <a:pos x="1710" y="0"/>
                </a:cxn>
              </a:cxnLst>
              <a:rect l="0" t="0" r="r" b="b"/>
              <a:pathLst>
                <a:path w="1710" h="7">
                  <a:moveTo>
                    <a:pt x="0" y="7"/>
                  </a:moveTo>
                  <a:lnTo>
                    <a:pt x="1080" y="7"/>
                  </a:lnTo>
                  <a:lnTo>
                    <a:pt x="1583" y="7"/>
                  </a:lnTo>
                  <a:lnTo>
                    <a:pt x="171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57" name="Freeform 37"/>
            <p:cNvSpPr>
              <a:spLocks/>
            </p:cNvSpPr>
            <p:nvPr/>
          </p:nvSpPr>
          <p:spPr bwMode="auto">
            <a:xfrm>
              <a:off x="7551" y="3934"/>
              <a:ext cx="292" cy="293"/>
            </a:xfrm>
            <a:custGeom>
              <a:avLst/>
              <a:gdLst/>
              <a:ahLst/>
              <a:cxnLst>
                <a:cxn ang="0">
                  <a:pos x="0" y="5"/>
                </a:cxn>
                <a:cxn ang="0">
                  <a:pos x="218" y="20"/>
                </a:cxn>
                <a:cxn ang="0">
                  <a:pos x="330" y="125"/>
                </a:cxn>
                <a:cxn ang="0">
                  <a:pos x="345" y="342"/>
                </a:cxn>
              </a:cxnLst>
              <a:rect l="0" t="0" r="r" b="b"/>
              <a:pathLst>
                <a:path w="351" h="342">
                  <a:moveTo>
                    <a:pt x="0" y="5"/>
                  </a:moveTo>
                  <a:cubicBezTo>
                    <a:pt x="36" y="7"/>
                    <a:pt x="163" y="0"/>
                    <a:pt x="218" y="20"/>
                  </a:cubicBezTo>
                  <a:cubicBezTo>
                    <a:pt x="273" y="40"/>
                    <a:pt x="309" y="71"/>
                    <a:pt x="330" y="125"/>
                  </a:cubicBezTo>
                  <a:cubicBezTo>
                    <a:pt x="351" y="179"/>
                    <a:pt x="342" y="297"/>
                    <a:pt x="345" y="342"/>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56" name="Freeform 36"/>
            <p:cNvSpPr>
              <a:spLocks/>
            </p:cNvSpPr>
            <p:nvPr/>
          </p:nvSpPr>
          <p:spPr bwMode="auto">
            <a:xfrm>
              <a:off x="7402" y="3983"/>
              <a:ext cx="362" cy="167"/>
            </a:xfrm>
            <a:custGeom>
              <a:avLst/>
              <a:gdLst/>
              <a:ahLst/>
              <a:cxnLst>
                <a:cxn ang="0">
                  <a:pos x="435" y="195"/>
                </a:cxn>
                <a:cxn ang="0">
                  <a:pos x="382" y="30"/>
                </a:cxn>
                <a:cxn ang="0">
                  <a:pos x="210" y="15"/>
                </a:cxn>
                <a:cxn ang="0">
                  <a:pos x="0" y="30"/>
                </a:cxn>
              </a:cxnLst>
              <a:rect l="0" t="0" r="r" b="b"/>
              <a:pathLst>
                <a:path w="435" h="195">
                  <a:moveTo>
                    <a:pt x="435" y="195"/>
                  </a:moveTo>
                  <a:cubicBezTo>
                    <a:pt x="425" y="168"/>
                    <a:pt x="419" y="60"/>
                    <a:pt x="382" y="30"/>
                  </a:cubicBezTo>
                  <a:cubicBezTo>
                    <a:pt x="340" y="0"/>
                    <a:pt x="274" y="15"/>
                    <a:pt x="210" y="15"/>
                  </a:cubicBezTo>
                  <a:cubicBezTo>
                    <a:pt x="103" y="9"/>
                    <a:pt x="44" y="27"/>
                    <a:pt x="0" y="30"/>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81955" name="Freeform 35"/>
            <p:cNvSpPr>
              <a:spLocks/>
            </p:cNvSpPr>
            <p:nvPr/>
          </p:nvSpPr>
          <p:spPr bwMode="auto">
            <a:xfrm>
              <a:off x="6377" y="3987"/>
              <a:ext cx="331" cy="163"/>
            </a:xfrm>
            <a:custGeom>
              <a:avLst/>
              <a:gdLst/>
              <a:ahLst/>
              <a:cxnLst>
                <a:cxn ang="0">
                  <a:pos x="390" y="190"/>
                </a:cxn>
                <a:cxn ang="0">
                  <a:pos x="367" y="63"/>
                </a:cxn>
                <a:cxn ang="0">
                  <a:pos x="202" y="10"/>
                </a:cxn>
                <a:cxn ang="0">
                  <a:pos x="0" y="3"/>
                </a:cxn>
              </a:cxnLst>
              <a:rect l="0" t="0" r="r" b="b"/>
              <a:pathLst>
                <a:path w="398" h="190">
                  <a:moveTo>
                    <a:pt x="390" y="190"/>
                  </a:moveTo>
                  <a:cubicBezTo>
                    <a:pt x="386" y="169"/>
                    <a:pt x="398" y="93"/>
                    <a:pt x="367" y="63"/>
                  </a:cubicBezTo>
                  <a:cubicBezTo>
                    <a:pt x="329" y="11"/>
                    <a:pt x="299" y="20"/>
                    <a:pt x="202" y="10"/>
                  </a:cubicBezTo>
                  <a:cubicBezTo>
                    <a:pt x="104" y="0"/>
                    <a:pt x="42" y="4"/>
                    <a:pt x="0" y="3"/>
                  </a:cubicBez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81954" name="Line 34"/>
            <p:cNvSpPr>
              <a:spLocks noChangeShapeType="1"/>
            </p:cNvSpPr>
            <p:nvPr/>
          </p:nvSpPr>
          <p:spPr bwMode="auto">
            <a:xfrm>
              <a:off x="7613" y="4266"/>
              <a:ext cx="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53" name="Freeform 33"/>
            <p:cNvSpPr>
              <a:spLocks/>
            </p:cNvSpPr>
            <p:nvPr/>
          </p:nvSpPr>
          <p:spPr bwMode="auto">
            <a:xfrm>
              <a:off x="7613" y="4221"/>
              <a:ext cx="307" cy="6"/>
            </a:xfrm>
            <a:custGeom>
              <a:avLst/>
              <a:gdLst/>
              <a:ahLst/>
              <a:cxnLst>
                <a:cxn ang="0">
                  <a:pos x="0" y="0"/>
                </a:cxn>
                <a:cxn ang="0">
                  <a:pos x="368" y="7"/>
                </a:cxn>
              </a:cxnLst>
              <a:rect l="0" t="0" r="r" b="b"/>
              <a:pathLst>
                <a:path w="368" h="7">
                  <a:moveTo>
                    <a:pt x="0" y="0"/>
                  </a:moveTo>
                  <a:lnTo>
                    <a:pt x="368" y="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81939" name="Group 19"/>
            <p:cNvGrpSpPr>
              <a:grpSpLocks/>
            </p:cNvGrpSpPr>
            <p:nvPr/>
          </p:nvGrpSpPr>
          <p:grpSpPr bwMode="auto">
            <a:xfrm>
              <a:off x="6536" y="4266"/>
              <a:ext cx="1152" cy="817"/>
              <a:chOff x="7527" y="12307"/>
              <a:chExt cx="1383" cy="953"/>
            </a:xfrm>
          </p:grpSpPr>
          <p:sp>
            <p:nvSpPr>
              <p:cNvPr id="81952" name="Line 32"/>
              <p:cNvSpPr>
                <a:spLocks noChangeShapeType="1"/>
              </p:cNvSpPr>
              <p:nvPr/>
            </p:nvSpPr>
            <p:spPr bwMode="auto">
              <a:xfrm>
                <a:off x="7879" y="13006"/>
                <a:ext cx="1031"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51" name="Freeform 31"/>
              <p:cNvSpPr>
                <a:spLocks/>
              </p:cNvSpPr>
              <p:nvPr/>
            </p:nvSpPr>
            <p:spPr bwMode="auto">
              <a:xfrm>
                <a:off x="7883" y="12408"/>
                <a:ext cx="2" cy="131"/>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50" name="Freeform 30"/>
              <p:cNvSpPr>
                <a:spLocks/>
              </p:cNvSpPr>
              <p:nvPr/>
            </p:nvSpPr>
            <p:spPr bwMode="auto">
              <a:xfrm>
                <a:off x="7560" y="12405"/>
                <a:ext cx="1" cy="657"/>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9" name="Line 29"/>
              <p:cNvSpPr>
                <a:spLocks noChangeShapeType="1"/>
              </p:cNvSpPr>
              <p:nvPr/>
            </p:nvSpPr>
            <p:spPr bwMode="auto">
              <a:xfrm flipV="1">
                <a:off x="7714" y="12376"/>
                <a:ext cx="0" cy="10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8" name="Freeform 28"/>
              <p:cNvSpPr>
                <a:spLocks/>
              </p:cNvSpPr>
              <p:nvPr/>
            </p:nvSpPr>
            <p:spPr bwMode="auto">
              <a:xfrm>
                <a:off x="7651" y="12360"/>
                <a:ext cx="120" cy="7"/>
              </a:xfrm>
              <a:custGeom>
                <a:avLst/>
                <a:gdLst/>
                <a:ahLst/>
                <a:cxnLst>
                  <a:cxn ang="0">
                    <a:pos x="120" y="7"/>
                  </a:cxn>
                  <a:cxn ang="0">
                    <a:pos x="0" y="0"/>
                  </a:cxn>
                </a:cxnLst>
                <a:rect l="0" t="0" r="r" b="b"/>
                <a:pathLst>
                  <a:path w="120" h="7">
                    <a:moveTo>
                      <a:pt x="120" y="7"/>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7" name="Freeform 27"/>
              <p:cNvSpPr>
                <a:spLocks/>
              </p:cNvSpPr>
              <p:nvPr/>
            </p:nvSpPr>
            <p:spPr bwMode="auto">
              <a:xfrm>
                <a:off x="7598" y="13063"/>
                <a:ext cx="3" cy="144"/>
              </a:xfrm>
              <a:custGeom>
                <a:avLst/>
                <a:gdLst/>
                <a:ahLst/>
                <a:cxnLst>
                  <a:cxn ang="0">
                    <a:pos x="3" y="0"/>
                  </a:cxn>
                  <a:cxn ang="0">
                    <a:pos x="0" y="144"/>
                  </a:cxn>
                </a:cxnLst>
                <a:rect l="0" t="0" r="r" b="b"/>
                <a:pathLst>
                  <a:path w="3" h="144">
                    <a:moveTo>
                      <a:pt x="3" y="0"/>
                    </a:moveTo>
                    <a:lnTo>
                      <a:pt x="0" y="144"/>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6" name="Line 26"/>
              <p:cNvSpPr>
                <a:spLocks noChangeShapeType="1"/>
              </p:cNvSpPr>
              <p:nvPr/>
            </p:nvSpPr>
            <p:spPr bwMode="auto">
              <a:xfrm flipV="1">
                <a:off x="7714" y="13037"/>
                <a:ext cx="0" cy="10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5" name="Line 25"/>
              <p:cNvSpPr>
                <a:spLocks noChangeShapeType="1"/>
              </p:cNvSpPr>
              <p:nvPr/>
            </p:nvSpPr>
            <p:spPr bwMode="auto">
              <a:xfrm flipH="1">
                <a:off x="7629" y="13037"/>
                <a:ext cx="1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4" name="Freeform 24"/>
              <p:cNvSpPr>
                <a:spLocks/>
              </p:cNvSpPr>
              <p:nvPr/>
            </p:nvSpPr>
            <p:spPr bwMode="auto">
              <a:xfrm>
                <a:off x="7830" y="13063"/>
                <a:ext cx="1" cy="144"/>
              </a:xfrm>
              <a:custGeom>
                <a:avLst/>
                <a:gdLst/>
                <a:ahLst/>
                <a:cxnLst>
                  <a:cxn ang="0">
                    <a:pos x="0" y="0"/>
                  </a:cxn>
                  <a:cxn ang="0">
                    <a:pos x="0" y="144"/>
                  </a:cxn>
                </a:cxnLst>
                <a:rect l="0" t="0" r="r" b="b"/>
                <a:pathLst>
                  <a:path w="1" h="144">
                    <a:moveTo>
                      <a:pt x="0" y="0"/>
                    </a:moveTo>
                    <a:lnTo>
                      <a:pt x="0" y="144"/>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3" name="Freeform 23"/>
              <p:cNvSpPr>
                <a:spLocks/>
              </p:cNvSpPr>
              <p:nvPr/>
            </p:nvSpPr>
            <p:spPr bwMode="auto">
              <a:xfrm>
                <a:off x="7527" y="12307"/>
                <a:ext cx="353" cy="1"/>
              </a:xfrm>
              <a:custGeom>
                <a:avLst/>
                <a:gdLst/>
                <a:ahLst/>
                <a:cxnLst>
                  <a:cxn ang="0">
                    <a:pos x="0" y="0"/>
                  </a:cxn>
                  <a:cxn ang="0">
                    <a:pos x="353" y="0"/>
                  </a:cxn>
                </a:cxnLst>
                <a:rect l="0" t="0" r="r" b="b"/>
                <a:pathLst>
                  <a:path w="353" h="1">
                    <a:moveTo>
                      <a:pt x="0" y="0"/>
                    </a:moveTo>
                    <a:lnTo>
                      <a:pt x="35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2" name="Freeform 22"/>
              <p:cNvSpPr>
                <a:spLocks/>
              </p:cNvSpPr>
              <p:nvPr/>
            </p:nvSpPr>
            <p:spPr bwMode="auto">
              <a:xfrm>
                <a:off x="7620" y="12315"/>
                <a:ext cx="8" cy="90"/>
              </a:xfrm>
              <a:custGeom>
                <a:avLst/>
                <a:gdLst/>
                <a:ahLst/>
                <a:cxnLst>
                  <a:cxn ang="0">
                    <a:pos x="8" y="0"/>
                  </a:cxn>
                  <a:cxn ang="0">
                    <a:pos x="0" y="90"/>
                  </a:cxn>
                </a:cxnLst>
                <a:rect l="0" t="0" r="r" b="b"/>
                <a:pathLst>
                  <a:path w="8" h="90">
                    <a:moveTo>
                      <a:pt x="8" y="0"/>
                    </a:moveTo>
                    <a:lnTo>
                      <a:pt x="0" y="9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1" name="Freeform 21"/>
              <p:cNvSpPr>
                <a:spLocks/>
              </p:cNvSpPr>
              <p:nvPr/>
            </p:nvSpPr>
            <p:spPr bwMode="auto">
              <a:xfrm>
                <a:off x="7527" y="13207"/>
                <a:ext cx="352" cy="7"/>
              </a:xfrm>
              <a:custGeom>
                <a:avLst/>
                <a:gdLst/>
                <a:ahLst/>
                <a:cxnLst>
                  <a:cxn ang="0">
                    <a:pos x="0" y="7"/>
                  </a:cxn>
                  <a:cxn ang="0">
                    <a:pos x="352" y="0"/>
                  </a:cxn>
                </a:cxnLst>
                <a:rect l="0" t="0" r="r" b="b"/>
                <a:pathLst>
                  <a:path w="352" h="7">
                    <a:moveTo>
                      <a:pt x="0" y="7"/>
                    </a:moveTo>
                    <a:lnTo>
                      <a:pt x="352"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40" name="Freeform 20"/>
              <p:cNvSpPr>
                <a:spLocks/>
              </p:cNvSpPr>
              <p:nvPr/>
            </p:nvSpPr>
            <p:spPr bwMode="auto">
              <a:xfrm>
                <a:off x="7527" y="13259"/>
                <a:ext cx="353" cy="1"/>
              </a:xfrm>
              <a:custGeom>
                <a:avLst/>
                <a:gdLst/>
                <a:ahLst/>
                <a:cxnLst>
                  <a:cxn ang="0">
                    <a:pos x="0" y="0"/>
                  </a:cxn>
                  <a:cxn ang="0">
                    <a:pos x="353" y="0"/>
                  </a:cxn>
                </a:cxnLst>
                <a:rect l="0" t="0" r="r" b="b"/>
                <a:pathLst>
                  <a:path w="353" h="1">
                    <a:moveTo>
                      <a:pt x="0" y="0"/>
                    </a:moveTo>
                    <a:lnTo>
                      <a:pt x="35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1938" name="Text Box 18"/>
            <p:cNvSpPr txBox="1">
              <a:spLocks noChangeArrowheads="1"/>
            </p:cNvSpPr>
            <p:nvPr/>
          </p:nvSpPr>
          <p:spPr bwMode="auto">
            <a:xfrm>
              <a:off x="2117" y="5477"/>
              <a:ext cx="4153" cy="46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5.1a Single acting piston pump</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37" name="Text Box 17"/>
            <p:cNvSpPr txBox="1">
              <a:spLocks noChangeArrowheads="1"/>
            </p:cNvSpPr>
            <p:nvPr/>
          </p:nvSpPr>
          <p:spPr bwMode="auto">
            <a:xfrm>
              <a:off x="6546" y="5488"/>
              <a:ext cx="4383" cy="463"/>
            </a:xfrm>
            <a:prstGeom prst="rect">
              <a:avLst/>
            </a:prstGeom>
            <a:solidFill>
              <a:srgbClr val="92D05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5.1b Double acting piston pump</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36" name="Freeform 16"/>
            <p:cNvSpPr>
              <a:spLocks/>
            </p:cNvSpPr>
            <p:nvPr/>
          </p:nvSpPr>
          <p:spPr bwMode="auto">
            <a:xfrm>
              <a:off x="4465" y="4768"/>
              <a:ext cx="46" cy="51"/>
            </a:xfrm>
            <a:custGeom>
              <a:avLst/>
              <a:gdLst/>
              <a:ahLst/>
              <a:cxnLst>
                <a:cxn ang="0">
                  <a:pos x="0" y="0"/>
                </a:cxn>
                <a:cxn ang="0">
                  <a:pos x="48" y="12"/>
                </a:cxn>
                <a:cxn ang="0">
                  <a:pos x="42" y="45"/>
                </a:cxn>
                <a:cxn ang="0">
                  <a:pos x="3" y="60"/>
                </a:cxn>
              </a:cxnLst>
              <a:rect l="0" t="0" r="r" b="b"/>
              <a:pathLst>
                <a:path w="55" h="60">
                  <a:moveTo>
                    <a:pt x="0" y="0"/>
                  </a:moveTo>
                  <a:cubicBezTo>
                    <a:pt x="8" y="2"/>
                    <a:pt x="41" y="5"/>
                    <a:pt x="48" y="12"/>
                  </a:cubicBezTo>
                  <a:cubicBezTo>
                    <a:pt x="55" y="19"/>
                    <a:pt x="49" y="37"/>
                    <a:pt x="42" y="45"/>
                  </a:cubicBezTo>
                  <a:cubicBezTo>
                    <a:pt x="35" y="53"/>
                    <a:pt x="11" y="57"/>
                    <a:pt x="3" y="6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35" name="Freeform 15"/>
            <p:cNvSpPr>
              <a:spLocks/>
            </p:cNvSpPr>
            <p:nvPr/>
          </p:nvSpPr>
          <p:spPr bwMode="auto">
            <a:xfrm>
              <a:off x="4463" y="4532"/>
              <a:ext cx="995" cy="259"/>
            </a:xfrm>
            <a:custGeom>
              <a:avLst/>
              <a:gdLst/>
              <a:ahLst/>
              <a:cxnLst>
                <a:cxn ang="0">
                  <a:pos x="0" y="302"/>
                </a:cxn>
                <a:cxn ang="0">
                  <a:pos x="1193" y="0"/>
                </a:cxn>
              </a:cxnLst>
              <a:rect l="0" t="0" r="r" b="b"/>
              <a:pathLst>
                <a:path w="1193" h="302">
                  <a:moveTo>
                    <a:pt x="0" y="302"/>
                  </a:moveTo>
                  <a:lnTo>
                    <a:pt x="119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34" name="Freeform 14"/>
            <p:cNvSpPr>
              <a:spLocks/>
            </p:cNvSpPr>
            <p:nvPr/>
          </p:nvSpPr>
          <p:spPr bwMode="auto">
            <a:xfrm>
              <a:off x="5458" y="4532"/>
              <a:ext cx="319" cy="270"/>
            </a:xfrm>
            <a:custGeom>
              <a:avLst/>
              <a:gdLst/>
              <a:ahLst/>
              <a:cxnLst>
                <a:cxn ang="0">
                  <a:pos x="0" y="0"/>
                </a:cxn>
                <a:cxn ang="0">
                  <a:pos x="383" y="315"/>
                </a:cxn>
              </a:cxnLst>
              <a:rect l="0" t="0" r="r" b="b"/>
              <a:pathLst>
                <a:path w="383" h="315">
                  <a:moveTo>
                    <a:pt x="0" y="0"/>
                  </a:moveTo>
                  <a:lnTo>
                    <a:pt x="383" y="31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33" name="Freeform 13"/>
            <p:cNvSpPr>
              <a:spLocks/>
            </p:cNvSpPr>
            <p:nvPr/>
          </p:nvSpPr>
          <p:spPr bwMode="auto">
            <a:xfrm>
              <a:off x="5368" y="4397"/>
              <a:ext cx="377" cy="389"/>
            </a:xfrm>
            <a:custGeom>
              <a:avLst/>
              <a:gdLst/>
              <a:ahLst/>
              <a:cxnLst>
                <a:cxn ang="0">
                  <a:pos x="0" y="453"/>
                </a:cxn>
                <a:cxn ang="0">
                  <a:pos x="15" y="345"/>
                </a:cxn>
                <a:cxn ang="0">
                  <a:pos x="51" y="255"/>
                </a:cxn>
                <a:cxn ang="0">
                  <a:pos x="79" y="202"/>
                </a:cxn>
                <a:cxn ang="0">
                  <a:pos x="175" y="99"/>
                </a:cxn>
                <a:cxn ang="0">
                  <a:pos x="306" y="27"/>
                </a:cxn>
                <a:cxn ang="0">
                  <a:pos x="453" y="0"/>
                </a:cxn>
              </a:cxnLst>
              <a:rect l="0" t="0" r="r" b="b"/>
              <a:pathLst>
                <a:path w="453" h="453">
                  <a:moveTo>
                    <a:pt x="0" y="453"/>
                  </a:moveTo>
                  <a:cubicBezTo>
                    <a:pt x="3" y="435"/>
                    <a:pt x="6" y="378"/>
                    <a:pt x="15" y="345"/>
                  </a:cubicBezTo>
                  <a:cubicBezTo>
                    <a:pt x="24" y="312"/>
                    <a:pt x="40" y="279"/>
                    <a:pt x="51" y="255"/>
                  </a:cubicBezTo>
                  <a:cubicBezTo>
                    <a:pt x="62" y="231"/>
                    <a:pt x="58" y="228"/>
                    <a:pt x="79" y="202"/>
                  </a:cubicBezTo>
                  <a:cubicBezTo>
                    <a:pt x="100" y="176"/>
                    <a:pt x="137" y="128"/>
                    <a:pt x="175" y="99"/>
                  </a:cubicBezTo>
                  <a:cubicBezTo>
                    <a:pt x="213" y="70"/>
                    <a:pt x="260" y="43"/>
                    <a:pt x="306" y="27"/>
                  </a:cubicBezTo>
                  <a:cubicBezTo>
                    <a:pt x="352" y="11"/>
                    <a:pt x="423" y="6"/>
                    <a:pt x="453" y="0"/>
                  </a:cubicBez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32" name="Oval 12"/>
            <p:cNvSpPr>
              <a:spLocks noChangeArrowheads="1"/>
            </p:cNvSpPr>
            <p:nvPr/>
          </p:nvSpPr>
          <p:spPr bwMode="auto">
            <a:xfrm>
              <a:off x="5772" y="4792"/>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31" name="Oval 11"/>
            <p:cNvSpPr>
              <a:spLocks noChangeArrowheads="1"/>
            </p:cNvSpPr>
            <p:nvPr/>
          </p:nvSpPr>
          <p:spPr bwMode="auto">
            <a:xfrm>
              <a:off x="5448" y="4521"/>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81924" name="Group 4"/>
            <p:cNvGrpSpPr>
              <a:grpSpLocks/>
            </p:cNvGrpSpPr>
            <p:nvPr/>
          </p:nvGrpSpPr>
          <p:grpSpPr bwMode="auto">
            <a:xfrm>
              <a:off x="8303" y="4262"/>
              <a:ext cx="1334" cy="422"/>
              <a:chOff x="8370" y="4262"/>
              <a:chExt cx="1333" cy="422"/>
            </a:xfrm>
          </p:grpSpPr>
          <p:sp>
            <p:nvSpPr>
              <p:cNvPr id="81930" name="Freeform 10"/>
              <p:cNvSpPr>
                <a:spLocks/>
              </p:cNvSpPr>
              <p:nvPr/>
            </p:nvSpPr>
            <p:spPr bwMode="auto">
              <a:xfrm>
                <a:off x="8372" y="4633"/>
                <a:ext cx="46" cy="51"/>
              </a:xfrm>
              <a:custGeom>
                <a:avLst/>
                <a:gdLst/>
                <a:ahLst/>
                <a:cxnLst>
                  <a:cxn ang="0">
                    <a:pos x="0" y="0"/>
                  </a:cxn>
                  <a:cxn ang="0">
                    <a:pos x="48" y="12"/>
                  </a:cxn>
                  <a:cxn ang="0">
                    <a:pos x="42" y="45"/>
                  </a:cxn>
                  <a:cxn ang="0">
                    <a:pos x="3" y="60"/>
                  </a:cxn>
                </a:cxnLst>
                <a:rect l="0" t="0" r="r" b="b"/>
                <a:pathLst>
                  <a:path w="55" h="60">
                    <a:moveTo>
                      <a:pt x="0" y="0"/>
                    </a:moveTo>
                    <a:cubicBezTo>
                      <a:pt x="8" y="2"/>
                      <a:pt x="41" y="5"/>
                      <a:pt x="48" y="12"/>
                    </a:cubicBezTo>
                    <a:cubicBezTo>
                      <a:pt x="55" y="19"/>
                      <a:pt x="49" y="37"/>
                      <a:pt x="42" y="45"/>
                    </a:cubicBezTo>
                    <a:cubicBezTo>
                      <a:pt x="35" y="53"/>
                      <a:pt x="11" y="57"/>
                      <a:pt x="3" y="6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29" name="Freeform 9"/>
              <p:cNvSpPr>
                <a:spLocks/>
              </p:cNvSpPr>
              <p:nvPr/>
            </p:nvSpPr>
            <p:spPr bwMode="auto">
              <a:xfrm>
                <a:off x="8370" y="4397"/>
                <a:ext cx="995" cy="257"/>
              </a:xfrm>
              <a:custGeom>
                <a:avLst/>
                <a:gdLst/>
                <a:ahLst/>
                <a:cxnLst>
                  <a:cxn ang="0">
                    <a:pos x="0" y="302"/>
                  </a:cxn>
                  <a:cxn ang="0">
                    <a:pos x="1193" y="0"/>
                  </a:cxn>
                </a:cxnLst>
                <a:rect l="0" t="0" r="r" b="b"/>
                <a:pathLst>
                  <a:path w="1193" h="302">
                    <a:moveTo>
                      <a:pt x="0" y="302"/>
                    </a:moveTo>
                    <a:lnTo>
                      <a:pt x="1193"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28" name="Freeform 8"/>
              <p:cNvSpPr>
                <a:spLocks/>
              </p:cNvSpPr>
              <p:nvPr/>
            </p:nvSpPr>
            <p:spPr bwMode="auto">
              <a:xfrm>
                <a:off x="9365" y="4397"/>
                <a:ext cx="318" cy="269"/>
              </a:xfrm>
              <a:custGeom>
                <a:avLst/>
                <a:gdLst/>
                <a:ahLst/>
                <a:cxnLst>
                  <a:cxn ang="0">
                    <a:pos x="0" y="0"/>
                  </a:cxn>
                  <a:cxn ang="0">
                    <a:pos x="383" y="315"/>
                  </a:cxn>
                </a:cxnLst>
                <a:rect l="0" t="0" r="r" b="b"/>
                <a:pathLst>
                  <a:path w="383" h="315">
                    <a:moveTo>
                      <a:pt x="0" y="0"/>
                    </a:moveTo>
                    <a:lnTo>
                      <a:pt x="383" y="31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27" name="Freeform 7"/>
              <p:cNvSpPr>
                <a:spLocks/>
              </p:cNvSpPr>
              <p:nvPr/>
            </p:nvSpPr>
            <p:spPr bwMode="auto">
              <a:xfrm>
                <a:off x="9275" y="4262"/>
                <a:ext cx="377" cy="388"/>
              </a:xfrm>
              <a:custGeom>
                <a:avLst/>
                <a:gdLst/>
                <a:ahLst/>
                <a:cxnLst>
                  <a:cxn ang="0">
                    <a:pos x="0" y="453"/>
                  </a:cxn>
                  <a:cxn ang="0">
                    <a:pos x="15" y="345"/>
                  </a:cxn>
                  <a:cxn ang="0">
                    <a:pos x="51" y="255"/>
                  </a:cxn>
                  <a:cxn ang="0">
                    <a:pos x="79" y="202"/>
                  </a:cxn>
                  <a:cxn ang="0">
                    <a:pos x="175" y="99"/>
                  </a:cxn>
                  <a:cxn ang="0">
                    <a:pos x="306" y="27"/>
                  </a:cxn>
                  <a:cxn ang="0">
                    <a:pos x="453" y="0"/>
                  </a:cxn>
                </a:cxnLst>
                <a:rect l="0" t="0" r="r" b="b"/>
                <a:pathLst>
                  <a:path w="453" h="453">
                    <a:moveTo>
                      <a:pt x="0" y="453"/>
                    </a:moveTo>
                    <a:cubicBezTo>
                      <a:pt x="3" y="435"/>
                      <a:pt x="6" y="378"/>
                      <a:pt x="15" y="345"/>
                    </a:cubicBezTo>
                    <a:cubicBezTo>
                      <a:pt x="24" y="312"/>
                      <a:pt x="40" y="279"/>
                      <a:pt x="51" y="255"/>
                    </a:cubicBezTo>
                    <a:cubicBezTo>
                      <a:pt x="62" y="231"/>
                      <a:pt x="58" y="228"/>
                      <a:pt x="79" y="202"/>
                    </a:cubicBezTo>
                    <a:cubicBezTo>
                      <a:pt x="100" y="176"/>
                      <a:pt x="137" y="128"/>
                      <a:pt x="175" y="99"/>
                    </a:cubicBezTo>
                    <a:cubicBezTo>
                      <a:pt x="213" y="70"/>
                      <a:pt x="260" y="43"/>
                      <a:pt x="306" y="27"/>
                    </a:cubicBezTo>
                    <a:cubicBezTo>
                      <a:pt x="352" y="11"/>
                      <a:pt x="423" y="6"/>
                      <a:pt x="453" y="0"/>
                    </a:cubicBez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26" name="Oval 6"/>
              <p:cNvSpPr>
                <a:spLocks noChangeArrowheads="1"/>
              </p:cNvSpPr>
              <p:nvPr/>
            </p:nvSpPr>
            <p:spPr bwMode="auto">
              <a:xfrm>
                <a:off x="9678" y="4656"/>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925" name="Oval 5"/>
              <p:cNvSpPr>
                <a:spLocks noChangeArrowheads="1"/>
              </p:cNvSpPr>
              <p:nvPr/>
            </p:nvSpPr>
            <p:spPr bwMode="auto">
              <a:xfrm>
                <a:off x="9355" y="4385"/>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1923" name="Text Box 3"/>
            <p:cNvSpPr txBox="1">
              <a:spLocks noChangeArrowheads="1"/>
            </p:cNvSpPr>
            <p:nvPr/>
          </p:nvSpPr>
          <p:spPr bwMode="auto">
            <a:xfrm>
              <a:off x="5520" y="4421"/>
              <a:ext cx="600" cy="4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22" name="Text Box 2"/>
            <p:cNvSpPr txBox="1">
              <a:spLocks noChangeArrowheads="1"/>
            </p:cNvSpPr>
            <p:nvPr/>
          </p:nvSpPr>
          <p:spPr bwMode="auto">
            <a:xfrm>
              <a:off x="8820" y="4298"/>
              <a:ext cx="900" cy="4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23" name="Slide Number Placeholder 322"/>
          <p:cNvSpPr>
            <a:spLocks noGrp="1"/>
          </p:cNvSpPr>
          <p:nvPr>
            <p:ph type="sldNum" sz="quarter" idx="12"/>
          </p:nvPr>
        </p:nvSpPr>
        <p:spPr/>
        <p:txBody>
          <a:bodyPr/>
          <a:lstStyle/>
          <a:p>
            <a:fld id="{8AF2B99A-C8F6-4C0F-994A-EE849E7D1B5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8229600" cy="5257800"/>
          </a:xfrm>
        </p:spPr>
        <p:txBody>
          <a:bodyPr>
            <a:normAutofit fontScale="92500" lnSpcReduction="20000"/>
          </a:bodyPr>
          <a:lstStyle/>
          <a:p>
            <a:pPr>
              <a:buNone/>
            </a:pPr>
            <a:r>
              <a:rPr lang="en-US" b="1" dirty="0">
                <a:solidFill>
                  <a:srgbClr val="0070C0"/>
                </a:solidFill>
              </a:rPr>
              <a:t>a. Single acting pumps</a:t>
            </a:r>
            <a:endParaRPr lang="en-US" dirty="0">
              <a:solidFill>
                <a:srgbClr val="0070C0"/>
              </a:solidFill>
            </a:endParaRPr>
          </a:p>
          <a:p>
            <a:pPr algn="just">
              <a:buFont typeface="Wingdings" pitchFamily="2" charset="2"/>
              <a:buChar char="ü"/>
            </a:pPr>
            <a:r>
              <a:rPr lang="en-US" sz="24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capacity of a single acting reciprocating pump is the product of the </a:t>
            </a:r>
            <a:r>
              <a:rPr lang="en-US" sz="2600" dirty="0">
                <a:solidFill>
                  <a:srgbClr val="00B050"/>
                </a:solidFill>
                <a:latin typeface="Times New Roman" pitchFamily="18" charset="0"/>
                <a:cs typeface="Times New Roman" pitchFamily="18" charset="0"/>
              </a:rPr>
              <a:t>displaced volume</a:t>
            </a:r>
            <a:r>
              <a:rPr lang="en-US" sz="2600" dirty="0">
                <a:latin typeface="Times New Roman" pitchFamily="18" charset="0"/>
                <a:cs typeface="Times New Roman" pitchFamily="18" charset="0"/>
              </a:rPr>
              <a:t>, </a:t>
            </a:r>
            <a:r>
              <a:rPr lang="en-US" sz="2600" dirty="0">
                <a:solidFill>
                  <a:srgbClr val="00B050"/>
                </a:solidFill>
                <a:latin typeface="Times New Roman" pitchFamily="18" charset="0"/>
                <a:cs typeface="Times New Roman" pitchFamily="18" charset="0"/>
              </a:rPr>
              <a:t>the number of double strokes </a:t>
            </a:r>
            <a:r>
              <a:rPr lang="en-US" sz="2600" dirty="0">
                <a:latin typeface="Times New Roman" pitchFamily="18" charset="0"/>
                <a:cs typeface="Times New Roman" pitchFamily="18" charset="0"/>
              </a:rPr>
              <a:t>(rpm), and the </a:t>
            </a:r>
            <a:r>
              <a:rPr lang="en-US" sz="2600" dirty="0">
                <a:solidFill>
                  <a:srgbClr val="00B050"/>
                </a:solidFill>
                <a:latin typeface="Times New Roman" pitchFamily="18" charset="0"/>
                <a:cs typeface="Times New Roman" pitchFamily="18" charset="0"/>
              </a:rPr>
              <a:t>volumetric efficiency </a:t>
            </a:r>
            <a:r>
              <a:rPr lang="en-US" sz="2600" dirty="0">
                <a:latin typeface="Times New Roman" pitchFamily="18" charset="0"/>
                <a:cs typeface="Times New Roman" pitchFamily="18" charset="0"/>
              </a:rPr>
              <a:t>as </a:t>
            </a:r>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is given </a:t>
            </a:r>
            <a:endParaRPr lang="en-US" sz="2600" dirty="0" smtClean="0">
              <a:latin typeface="Times New Roman" pitchFamily="18" charset="0"/>
              <a:cs typeface="Times New Roman" pitchFamily="18" charset="0"/>
            </a:endParaRPr>
          </a:p>
          <a:p>
            <a:pPr algn="just">
              <a:buFont typeface="Wingdings" pitchFamily="2" charset="2"/>
              <a:buChar char="ü"/>
            </a:pPr>
            <a:endParaRPr lang="en-US" sz="2400" dirty="0">
              <a:latin typeface="Times New Roman" pitchFamily="18" charset="0"/>
              <a:cs typeface="Times New Roman" pitchFamily="18" charset="0"/>
            </a:endParaRPr>
          </a:p>
          <a:p>
            <a:pPr algn="just">
              <a:buFont typeface="Wingdings" pitchFamily="2" charset="2"/>
              <a:buChar char="ü"/>
            </a:pPr>
            <a:endParaRPr lang="en-US" sz="2400" dirty="0" smtClean="0">
              <a:latin typeface="Times New Roman" pitchFamily="18" charset="0"/>
              <a:cs typeface="Times New Roman" pitchFamily="18" charset="0"/>
            </a:endParaRPr>
          </a:p>
          <a:p>
            <a:pPr marL="0" lvl="0" indent="0" fontAlgn="base">
              <a:spcBef>
                <a:spcPct val="0"/>
              </a:spcBef>
              <a:spcAft>
                <a:spcPct val="0"/>
              </a:spcAft>
              <a:buNone/>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endParaRPr>
          </a:p>
          <a:p>
            <a:pPr marL="0" lvl="0" indent="0" fontAlgn="base">
              <a:spcBef>
                <a:spcPct val="0"/>
              </a:spcBef>
              <a:spcAft>
                <a:spcPct val="0"/>
              </a:spcAft>
              <a:buNone/>
            </a:pPr>
            <a:endParaRPr lang="en-US" sz="2400" dirty="0">
              <a:latin typeface="Arial" pitchFamily="34" charset="0"/>
              <a:ea typeface="Times New Roman" pitchFamily="18" charset="0"/>
              <a:cs typeface="Times New Roman" pitchFamily="18" charset="0"/>
            </a:endParaRPr>
          </a:p>
          <a:p>
            <a:pPr marL="0" lvl="0" indent="0" fontAlgn="base">
              <a:spcBef>
                <a:spcPct val="0"/>
              </a:spcBef>
              <a:spcAft>
                <a:spcPct val="0"/>
              </a:spcAft>
              <a:buNone/>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endParaRPr>
          </a:p>
          <a:p>
            <a:pPr marL="0" lvl="0" indent="0" fontAlgn="base">
              <a:spcBef>
                <a:spcPct val="0"/>
              </a:spcBef>
              <a:spcAft>
                <a:spcPct val="0"/>
              </a:spcAft>
              <a:buNone/>
            </a:pPr>
            <a:endParaRPr kumimoji="0" lang="en-US" sz="2400" b="0" i="0" u="none" strike="noStrike" cap="none" normalizeH="0" baseline="0" dirty="0" smtClean="0">
              <a:ln>
                <a:noFill/>
              </a:ln>
              <a:solidFill>
                <a:srgbClr val="C00000"/>
              </a:solidFill>
              <a:effectLst/>
              <a:latin typeface="Arial" pitchFamily="34" charset="0"/>
              <a:ea typeface="Times New Roman" pitchFamily="18" charset="0"/>
              <a:cs typeface="Times New Roman" pitchFamily="18" charset="0"/>
            </a:endParaRPr>
          </a:p>
          <a:p>
            <a:pPr marL="0" lvl="0" indent="0" fontAlgn="base">
              <a:spcBef>
                <a:spcPct val="0"/>
              </a:spcBef>
              <a:spcAft>
                <a:spcPct val="0"/>
              </a:spcAft>
              <a:buNone/>
            </a:pPr>
            <a:r>
              <a:rPr kumimoji="0" lang="en-US" sz="2400" b="0" i="0" u="none" strike="noStrike" cap="none" normalizeH="0" baseline="0" dirty="0" smtClean="0">
                <a:ln>
                  <a:noFill/>
                </a:ln>
                <a:solidFill>
                  <a:srgbClr val="C00000"/>
                </a:solidFill>
                <a:effectLst/>
                <a:latin typeface="Arial" pitchFamily="34" charset="0"/>
                <a:ea typeface="Times New Roman" pitchFamily="18" charset="0"/>
                <a:cs typeface="Times New Roman" pitchFamily="18" charset="0"/>
              </a:rPr>
              <a:t>Where</a:t>
            </a:r>
            <a:r>
              <a:rPr kumimoji="0" lang="en-US" sz="2400" b="0" i="0" u="none" strike="noStrike" cap="none" normalizeH="0" baseline="0" dirty="0" smtClean="0">
                <a:ln>
                  <a:noFill/>
                </a:ln>
                <a:solidFill>
                  <a:srgbClr val="C00000"/>
                </a:solidFill>
                <a:effectLst/>
                <a:latin typeface="Arial" pitchFamily="34" charset="0"/>
                <a:ea typeface="Times New Roman" pitchFamily="18" charset="0"/>
                <a:cs typeface="Times New Roman" pitchFamily="18" charset="0"/>
              </a:rPr>
              <a:t>:-</a:t>
            </a:r>
          </a:p>
          <a:p>
            <a:pPr marL="0" lvl="0" indent="0" fontAlgn="base">
              <a:spcBef>
                <a:spcPct val="0"/>
              </a:spcBef>
              <a:spcAft>
                <a:spcPct val="0"/>
              </a:spcAft>
              <a:buNone/>
            </a:pPr>
            <a:r>
              <a:rPr lang="en-US" sz="2400" dirty="0">
                <a:latin typeface="Arial" pitchFamily="34" charset="0"/>
                <a:ea typeface="Times New Roman" pitchFamily="18" charset="0"/>
                <a:cs typeface="Times New Roman" pitchFamily="18" charset="0"/>
              </a:rPr>
              <a:t> </a:t>
            </a:r>
            <a:r>
              <a:rPr lang="en-US" sz="2400" dirty="0" smtClean="0">
                <a:latin typeface="Arial" pitchFamily="34" charset="0"/>
                <a:ea typeface="Times New Roman" pitchFamily="18" charset="0"/>
                <a:cs typeface="Times New Roman" pitchFamily="18" charset="0"/>
              </a:rPr>
              <a:t>   </a:t>
            </a:r>
          </a:p>
          <a:p>
            <a:pPr marL="0" lvl="0" indent="0" fontAlgn="base">
              <a:spcBef>
                <a:spcPct val="0"/>
              </a:spcBef>
              <a:spcAft>
                <a:spcPct val="0"/>
              </a:spcAft>
              <a:buNone/>
            </a:pPr>
            <a:r>
              <a:rPr kumimoji="0" lang="en-US" sz="24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 number of piston double strokes </a:t>
            </a:r>
          </a:p>
          <a:p>
            <a:pPr marL="0" lvl="0" indent="0" eaLnBrk="0" fontAlgn="base" hangingPunct="0">
              <a:spcBef>
                <a:spcPct val="0"/>
              </a:spcBef>
              <a:spcAft>
                <a:spcPct val="0"/>
              </a:spcAft>
              <a:buNone/>
            </a:pP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D=Inner diameter of the cylinder (bore diameter)</a:t>
            </a:r>
          </a:p>
          <a:p>
            <a:pPr marL="0" lvl="0" indent="0" eaLnBrk="0" fontAlgn="base" hangingPunct="0">
              <a:spcBef>
                <a:spcPct val="0"/>
              </a:spcBef>
              <a:spcAft>
                <a:spcPct val="0"/>
              </a:spcAft>
              <a:buNone/>
            </a:pP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 piston stroke</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lvl="0" indent="457200" algn="just" fontAlgn="base">
              <a:spcBef>
                <a:spcPct val="0"/>
              </a:spcBef>
              <a:spcAft>
                <a:spcPct val="0"/>
              </a:spcAft>
              <a:buNone/>
            </a:pP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6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vol</a:t>
            </a: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Volumetric efficiency </a:t>
            </a: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p>
            <a:pPr marL="0" lvl="0" indent="457200" algn="just" eaLnBrk="0" fontAlgn="base" hangingPunct="0">
              <a:spcBef>
                <a:spcPct val="0"/>
              </a:spcBef>
              <a:spcAft>
                <a:spcPct val="0"/>
              </a:spcAft>
              <a:buNone/>
            </a:pP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Q= Capacity (Volume flow rate)</a:t>
            </a:r>
          </a:p>
          <a:p>
            <a:pPr marL="0" lvl="0" indent="0" eaLnBrk="0" fontAlgn="base" hangingPunct="0">
              <a:spcBef>
                <a:spcPct val="0"/>
              </a:spcBef>
              <a:spcAft>
                <a:spcPct val="0"/>
              </a:spcAft>
              <a:buNone/>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lvl="0" indent="0" eaLnBrk="0" fontAlgn="base" hangingPunct="0">
              <a:spcBef>
                <a:spcPct val="0"/>
              </a:spcBef>
              <a:spcAft>
                <a:spcPct val="0"/>
              </a:spcAft>
              <a:buNone/>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algn="just">
              <a:buFont typeface="Wingdings" pitchFamily="2" charset="2"/>
              <a:buChar char="ü"/>
            </a:pPr>
            <a:endParaRPr lang="en-US" sz="2400" dirty="0">
              <a:latin typeface="Times New Roman" pitchFamily="18" charset="0"/>
              <a:cs typeface="Times New Roman" pitchFamily="18" charset="0"/>
            </a:endParaRPr>
          </a:p>
        </p:txBody>
      </p:sp>
      <p:sp>
        <p:nvSpPr>
          <p:cNvPr id="12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289" name="Object 1"/>
          <p:cNvGraphicFramePr>
            <a:graphicFrameLocks noChangeAspect="1"/>
          </p:cNvGraphicFramePr>
          <p:nvPr/>
        </p:nvGraphicFramePr>
        <p:xfrm>
          <a:off x="3429000" y="3048000"/>
          <a:ext cx="1981200" cy="713414"/>
        </p:xfrm>
        <a:graphic>
          <a:graphicData uri="http://schemas.openxmlformats.org/presentationml/2006/ole">
            <p:oleObj spid="_x0000_s12289" name="Equation" r:id="rId3" imgW="1040948" imgH="393529" progId="Equation.3">
              <p:embed/>
            </p:oleObj>
          </a:graphicData>
        </a:graphic>
      </p:graphicFrame>
      <p:sp>
        <p:nvSpPr>
          <p:cNvPr id="1230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299" name="Object 11"/>
          <p:cNvGraphicFramePr>
            <a:graphicFrameLocks noChangeAspect="1"/>
          </p:cNvGraphicFramePr>
          <p:nvPr/>
        </p:nvGraphicFramePr>
        <p:xfrm>
          <a:off x="3352800" y="5029200"/>
          <a:ext cx="834189" cy="304800"/>
        </p:xfrm>
        <a:graphic>
          <a:graphicData uri="http://schemas.openxmlformats.org/presentationml/2006/ole">
            <p:oleObj spid="_x0000_s12299" name="Equation" r:id="rId4" imgW="494870" imgH="177646" progId="Equation.3">
              <p:embed/>
            </p:oleObj>
          </a:graphicData>
        </a:graphic>
      </p:graphicFrame>
      <p:sp>
        <p:nvSpPr>
          <p:cNvPr id="16" name="Slide Number Placeholder 15"/>
          <p:cNvSpPr>
            <a:spLocks noGrp="1"/>
          </p:cNvSpPr>
          <p:nvPr>
            <p:ph type="sldNum" sz="quarter" idx="12"/>
          </p:nvPr>
        </p:nvSpPr>
        <p:spPr/>
        <p:txBody>
          <a:bodyPr/>
          <a:lstStyle/>
          <a:p>
            <a:fld id="{8AF2B99A-C8F6-4C0F-994A-EE849E7D1B51}"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3957</TotalTime>
  <Words>4669</Words>
  <Application>Microsoft Office PowerPoint</Application>
  <PresentationFormat>On-screen Show (4:3)</PresentationFormat>
  <Paragraphs>537</Paragraphs>
  <Slides>79</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79</vt:i4>
      </vt:variant>
    </vt:vector>
  </HeadingPairs>
  <TitlesOfParts>
    <vt:vector size="82" baseType="lpstr">
      <vt:lpstr>Office Theme</vt:lpstr>
      <vt:lpstr>AutoCAD Drawing</vt:lpstr>
      <vt:lpstr>Equation</vt:lpstr>
      <vt:lpstr>Theory Of Positive Displacement Pumps </vt:lpstr>
      <vt:lpstr>Slide 2</vt:lpstr>
      <vt:lpstr>THEORY OF POSITIVE DISPLACEMENT MACHINES</vt:lpstr>
      <vt:lpstr>Theory Of Positive Displacement Pumps</vt:lpstr>
      <vt:lpstr>5.1 Theory Of Reciprocating Pumps </vt:lpstr>
      <vt:lpstr>Slide 6</vt:lpstr>
      <vt:lpstr>5.1.1 Capacity of Reciprocating Pumps </vt:lpstr>
      <vt:lpstr>Slide 8</vt:lpstr>
      <vt:lpstr>Slide 9</vt:lpstr>
      <vt:lpstr>Slide 10</vt:lpstr>
      <vt:lpstr>Slide 11</vt:lpstr>
      <vt:lpstr>Slide 12</vt:lpstr>
      <vt:lpstr>Slide 13</vt:lpstr>
      <vt:lpstr>Slide 14</vt:lpstr>
      <vt:lpstr>Slide 15</vt:lpstr>
      <vt:lpstr>5.1.2 Suction and Discharge Pulsations in Reciprocating Pumps </vt:lpstr>
      <vt:lpstr>Slide 17</vt:lpstr>
      <vt:lpstr>The Velocity and Acceleration of the Flow Medium in Reciprocating Pumps </vt:lpstr>
      <vt:lpstr>Slide 19</vt:lpstr>
      <vt:lpstr>Slide 20</vt:lpstr>
      <vt:lpstr>Slide 21</vt:lpstr>
      <vt:lpstr>Slide 22</vt:lpstr>
      <vt:lpstr>The Acceleration Head of the Flow Medium in the Suction and Discharge Pipes </vt:lpstr>
      <vt:lpstr>Slide 24</vt:lpstr>
      <vt:lpstr>Slide 25</vt:lpstr>
      <vt:lpstr>Slide 26</vt:lpstr>
      <vt:lpstr>Slide 27</vt:lpstr>
      <vt:lpstr>Slide 28</vt:lpstr>
      <vt:lpstr>5.1.3 The Minimum Pressure  for the Piston to Move in the Cylinder </vt:lpstr>
      <vt:lpstr>Slide 30</vt:lpstr>
      <vt:lpstr>Slide 31</vt:lpstr>
      <vt:lpstr> 5.1.4 The Minimum Pressure to Open the Suction Valve </vt:lpstr>
      <vt:lpstr>Slide 33</vt:lpstr>
      <vt:lpstr>Slide 34</vt:lpstr>
      <vt:lpstr>5.1.6 The Indicator Diagram  </vt:lpstr>
      <vt:lpstr>Theoretical Indicator Diagram </vt:lpstr>
      <vt:lpstr>Slide 37</vt:lpstr>
      <vt:lpstr>Slide 38</vt:lpstr>
      <vt:lpstr>Slide 39</vt:lpstr>
      <vt:lpstr>Slide 40</vt:lpstr>
      <vt:lpstr>Slide 41</vt:lpstr>
      <vt:lpstr>Slide 42</vt:lpstr>
      <vt:lpstr>Slide 43</vt:lpstr>
      <vt:lpstr>The Actual Indicator Diagram </vt:lpstr>
      <vt:lpstr>Slide 45</vt:lpstr>
      <vt:lpstr>Cavitations in Reciprocating Pumps </vt:lpstr>
      <vt:lpstr>Slide 47</vt:lpstr>
      <vt:lpstr>Performance Characteristics of Reciprocating Pumps </vt:lpstr>
      <vt:lpstr>H-Q curves Constant diameter (D) and stroke length (S), different speeds </vt:lpstr>
      <vt:lpstr>Slide 50</vt:lpstr>
      <vt:lpstr>Actual Performance Characteristics </vt:lpstr>
      <vt:lpstr>5.2 Theory Of Rotary Pumps </vt:lpstr>
      <vt:lpstr>5.2.1 Operating Principle of Rotary Pumps </vt:lpstr>
      <vt:lpstr>Slide 54</vt:lpstr>
      <vt:lpstr>Displacement of Common Rotary Pumps </vt:lpstr>
      <vt:lpstr>Slide 56</vt:lpstr>
      <vt:lpstr>Slide 57</vt:lpstr>
      <vt:lpstr>Slide 58</vt:lpstr>
      <vt:lpstr>Slide 59</vt:lpstr>
      <vt:lpstr>Slide 60</vt:lpstr>
      <vt:lpstr>Slide 61</vt:lpstr>
      <vt:lpstr>5.2.6 Performance Characteristic of Rotary Pumps </vt:lpstr>
      <vt:lpstr>Slide 63</vt:lpstr>
      <vt:lpstr>Methods of Reducing Pulsation </vt:lpstr>
      <vt:lpstr>Slide 65</vt:lpstr>
      <vt:lpstr>a. Using multiplex pumps </vt:lpstr>
      <vt:lpstr>Slide 67</vt:lpstr>
      <vt:lpstr>Slide 68</vt:lpstr>
      <vt:lpstr>b. Air Chambers in the suction and Discharge lines </vt:lpstr>
      <vt:lpstr>Slide 70</vt:lpstr>
      <vt:lpstr>The Average Volume of Air in The Chamber </vt:lpstr>
      <vt:lpstr>Slide 72</vt:lpstr>
      <vt:lpstr>Determining the Excess Volume </vt:lpstr>
      <vt:lpstr>Slide 74</vt:lpstr>
      <vt:lpstr>Slide 75</vt:lpstr>
      <vt:lpstr>Slide 76</vt:lpstr>
      <vt:lpstr>Calculating the Average Volume of Air in the Chamber </vt:lpstr>
      <vt:lpstr>Slide 78</vt:lpstr>
      <vt:lpstr>Slide 79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POSITIVE DISPLACEMENT PUMPS</dc:title>
  <dc:creator>Misfin</dc:creator>
  <cp:lastModifiedBy>ChemEng</cp:lastModifiedBy>
  <cp:revision>157</cp:revision>
  <dcterms:created xsi:type="dcterms:W3CDTF">2010-05-09T01:39:18Z</dcterms:created>
  <dcterms:modified xsi:type="dcterms:W3CDTF">2014-01-15T08:23:03Z</dcterms:modified>
</cp:coreProperties>
</file>