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6" Type="http://schemas.openxmlformats.org/officeDocument/2006/relationships/image" Target="../media/image16.wmf"/><Relationship Id="rId5" Type="http://schemas.openxmlformats.org/officeDocument/2006/relationships/image" Target="../media/image15.wmf"/><Relationship Id="rId4"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EC3CAE2-ABA5-4547-A760-2A59589E0727}" type="datetimeFigureOut">
              <a:rPr lang="en-US" smtClean="0"/>
              <a:t>5/13/2010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2BBB00-E458-46C9-AE84-0149443B9AC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2B8704-911D-4E36-941A-ADE2127B2A2E}" type="datetime1">
              <a:rPr lang="en-US" smtClean="0"/>
              <a:t>5/13/2010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7B906-C8F0-43A7-9909-4071B1579FA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7DAC34-7DD5-4820-8295-15597228790C}" type="datetime1">
              <a:rPr lang="en-US" smtClean="0"/>
              <a:t>5/13/2010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7B906-C8F0-43A7-9909-4071B1579F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27D581-139B-49B3-9159-14A45F649D8F}" type="datetime1">
              <a:rPr lang="en-US" smtClean="0"/>
              <a:t>5/13/2010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7B906-C8F0-43A7-9909-4071B1579F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8D773F-95E2-4B3B-A929-64103E1DB8BB}" type="datetime1">
              <a:rPr lang="en-US" smtClean="0"/>
              <a:t>5/13/2010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7B906-C8F0-43A7-9909-4071B1579FA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CA0B71-0620-4387-A8F9-5B522A5AC0E4}" type="datetime1">
              <a:rPr lang="en-US" smtClean="0"/>
              <a:t>5/13/2010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87B906-C8F0-43A7-9909-4071B1579FA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31D2B5-4AE5-48D1-B09F-12D70925FC4B}" type="datetime1">
              <a:rPr lang="en-US" smtClean="0"/>
              <a:t>5/13/2010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7B906-C8F0-43A7-9909-4071B1579FA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77611D-A766-4AF5-98B3-2000C56357F8}" type="datetime1">
              <a:rPr lang="en-US" smtClean="0"/>
              <a:t>5/13/2010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87B906-C8F0-43A7-9909-4071B1579FA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BFF4FC-978A-4DF9-8C6F-A832A931CF68}" type="datetime1">
              <a:rPr lang="en-US" smtClean="0"/>
              <a:t>5/13/2010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87B906-C8F0-43A7-9909-4071B1579F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B068BD-4A6B-47E1-83B8-0FA7A9EBFD47}" type="datetime1">
              <a:rPr lang="en-US" smtClean="0"/>
              <a:t>5/13/2010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87B906-C8F0-43A7-9909-4071B1579F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E1FA68-EEE0-4C21-8EAE-CEFA75F293A2}" type="datetime1">
              <a:rPr lang="en-US" smtClean="0"/>
              <a:t>5/13/2010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7B906-C8F0-43A7-9909-4071B1579F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363C4C-E273-4D81-87FB-D0558AF9BCFB}" type="datetime1">
              <a:rPr lang="en-US" smtClean="0"/>
              <a:t>5/13/2010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87B906-C8F0-43A7-9909-4071B1579FA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B098D4-0F32-4760-BE3B-FA5BA487357D}" type="datetime1">
              <a:rPr lang="en-US" smtClean="0"/>
              <a:t>5/13/2010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87B906-C8F0-43A7-9909-4071B1579F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oleObject" Target="../embeddings/oleObject9.bin"/><Relationship Id="rId4" Type="http://schemas.openxmlformats.org/officeDocument/2006/relationships/oleObject" Target="../embeddings/oleObject8.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oleObject" Target="../embeddings/oleObject10.bin"/><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oleObject" Target="../embeddings/oleObject16.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oleObject18.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20.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23.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spcBef>
                <a:spcPct val="0"/>
              </a:spcBef>
            </a:pPr>
            <a:r>
              <a:rPr lang="en-US" sz="3200" b="1" dirty="0">
                <a:solidFill>
                  <a:srgbClr val="0070C0"/>
                </a:solidFill>
              </a:rPr>
              <a:t>Methods of Reducing Pulsation</a:t>
            </a:r>
            <a:r>
              <a:rPr lang="en-US" dirty="0"/>
              <a:t/>
            </a:r>
            <a:br>
              <a:rPr lang="en-US" dirty="0"/>
            </a:br>
            <a:endParaRPr lang="en-US" dirty="0"/>
          </a:p>
        </p:txBody>
      </p:sp>
      <p:sp>
        <p:nvSpPr>
          <p:cNvPr id="3" name="Content Placeholder 2"/>
          <p:cNvSpPr>
            <a:spLocks noGrp="1"/>
          </p:cNvSpPr>
          <p:nvPr>
            <p:ph idx="1"/>
          </p:nvPr>
        </p:nvSpPr>
        <p:spPr>
          <a:xfrm>
            <a:off x="457200" y="1600201"/>
            <a:ext cx="8229600" cy="3809999"/>
          </a:xfrm>
        </p:spPr>
        <p:txBody>
          <a:bodyPr>
            <a:normAutofit/>
          </a:bodyPr>
          <a:lstStyle/>
          <a:p>
            <a:pPr algn="just"/>
            <a:r>
              <a:rPr lang="en-US" sz="2400" dirty="0">
                <a:latin typeface="Times New Roman" pitchFamily="18" charset="0"/>
                <a:cs typeface="Times New Roman" pitchFamily="18" charset="0"/>
              </a:rPr>
              <a:t>Reducing the suction and discharge pulsation is crucial in </a:t>
            </a:r>
            <a:r>
              <a:rPr lang="en-US" sz="2400" b="1" dirty="0">
                <a:latin typeface="Times New Roman" pitchFamily="18" charset="0"/>
                <a:cs typeface="Times New Roman" pitchFamily="18" charset="0"/>
              </a:rPr>
              <a:t>installation a</a:t>
            </a:r>
            <a:r>
              <a:rPr lang="en-US" sz="2400" dirty="0">
                <a:latin typeface="Times New Roman" pitchFamily="18" charset="0"/>
                <a:cs typeface="Times New Roman" pitchFamily="18" charset="0"/>
              </a:rPr>
              <a:t>nd </a:t>
            </a:r>
            <a:r>
              <a:rPr lang="en-US" sz="2400" b="1" dirty="0">
                <a:latin typeface="Times New Roman" pitchFamily="18" charset="0"/>
                <a:cs typeface="Times New Roman" pitchFamily="18" charset="0"/>
              </a:rPr>
              <a:t>operation of reciprocating </a:t>
            </a:r>
            <a:r>
              <a:rPr lang="en-US" sz="2400" dirty="0">
                <a:latin typeface="Times New Roman" pitchFamily="18" charset="0"/>
                <a:cs typeface="Times New Roman" pitchFamily="18" charset="0"/>
              </a:rPr>
              <a:t>pumps.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By </a:t>
            </a:r>
            <a:r>
              <a:rPr lang="en-US" sz="2400" dirty="0">
                <a:latin typeface="Times New Roman" pitchFamily="18" charset="0"/>
                <a:cs typeface="Times New Roman" pitchFamily="18" charset="0"/>
              </a:rPr>
              <a:t>reducing the pulsation in the suction pipe we increase the NPSHA available and consequently the rpm of the pump can be increased significantly without fear of </a:t>
            </a:r>
            <a:r>
              <a:rPr lang="en-US" sz="2400" dirty="0" err="1">
                <a:latin typeface="Times New Roman" pitchFamily="18" charset="0"/>
                <a:cs typeface="Times New Roman" pitchFamily="18" charset="0"/>
              </a:rPr>
              <a:t>cavitation</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addition to this, significant </a:t>
            </a:r>
            <a:r>
              <a:rPr lang="en-US" sz="2400" b="1" dirty="0">
                <a:latin typeface="Times New Roman" pitchFamily="18" charset="0"/>
                <a:cs typeface="Times New Roman" pitchFamily="18" charset="0"/>
              </a:rPr>
              <a:t>reduction in the power requirement </a:t>
            </a:r>
            <a:r>
              <a:rPr lang="en-US" sz="2400" dirty="0">
                <a:latin typeface="Times New Roman" pitchFamily="18" charset="0"/>
                <a:cs typeface="Times New Roman" pitchFamily="18" charset="0"/>
              </a:rPr>
              <a:t>of the pump and </a:t>
            </a:r>
            <a:r>
              <a:rPr lang="en-US" sz="2400" b="1" dirty="0">
                <a:latin typeface="Times New Roman" pitchFamily="18" charset="0"/>
                <a:cs typeface="Times New Roman" pitchFamily="18" charset="0"/>
              </a:rPr>
              <a:t>mechanical stability </a:t>
            </a:r>
            <a:r>
              <a:rPr lang="en-US" sz="2400" dirty="0">
                <a:latin typeface="Times New Roman" pitchFamily="18" charset="0"/>
                <a:cs typeface="Times New Roman" pitchFamily="18" charset="0"/>
              </a:rPr>
              <a:t>of the pipe line can be achieved by reducing the pulsation</a:t>
            </a:r>
            <a:r>
              <a:rPr lang="en-US" sz="2400" dirty="0" smtClean="0">
                <a:latin typeface="Times New Roman" pitchFamily="18" charset="0"/>
                <a:cs typeface="Times New Roman" pitchFamily="18" charset="0"/>
              </a:rPr>
              <a:t>.</a:t>
            </a:r>
            <a:endParaRPr lang="en-US" sz="2400"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solidFill>
                  <a:srgbClr val="0070C0"/>
                </a:solidFill>
              </a:rPr>
              <a:t>Determining the Excess Volume</a:t>
            </a:r>
            <a:r>
              <a:rPr lang="en-US" dirty="0"/>
              <a:t/>
            </a:r>
            <a:br>
              <a:rPr lang="en-US" dirty="0"/>
            </a:br>
            <a:endParaRPr lang="en-US" dirty="0"/>
          </a:p>
        </p:txBody>
      </p:sp>
      <p:sp>
        <p:nvSpPr>
          <p:cNvPr id="3" name="Content Placeholder 2"/>
          <p:cNvSpPr>
            <a:spLocks noGrp="1"/>
          </p:cNvSpPr>
          <p:nvPr>
            <p:ph idx="1"/>
          </p:nvPr>
        </p:nvSpPr>
        <p:spPr>
          <a:xfrm>
            <a:off x="457200" y="1219200"/>
            <a:ext cx="8229600" cy="4525963"/>
          </a:xfrm>
        </p:spPr>
        <p:txBody>
          <a:bodyPr/>
          <a:lstStyle/>
          <a:p>
            <a:pPr algn="just"/>
            <a:r>
              <a:rPr lang="en-US" sz="2400" dirty="0">
                <a:latin typeface="Times New Roman" pitchFamily="18" charset="0"/>
                <a:cs typeface="Times New Roman" pitchFamily="18" charset="0"/>
              </a:rPr>
              <a:t>It is already shown that the capacity of a reciprocating pump depends on the </a:t>
            </a:r>
            <a:r>
              <a:rPr lang="en-US" sz="2400" b="1" dirty="0">
                <a:latin typeface="Times New Roman" pitchFamily="18" charset="0"/>
                <a:cs typeface="Times New Roman" pitchFamily="18" charset="0"/>
              </a:rPr>
              <a:t>crank angle</a:t>
            </a:r>
            <a:r>
              <a:rPr lang="en-US" sz="2400" dirty="0">
                <a:latin typeface="Times New Roman" pitchFamily="18" charset="0"/>
                <a:cs typeface="Times New Roman" pitchFamily="18" charset="0"/>
              </a:rPr>
              <a:t>. The relation between the crank angle and the capacity for harmonic motion is equal to the product of the area of the piston head and the velocity of the piston head.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velocity of the piston head is given </a:t>
            </a:r>
            <a:r>
              <a:rPr lang="en-US" sz="2400" dirty="0" smtClean="0">
                <a:latin typeface="Times New Roman" pitchFamily="18" charset="0"/>
                <a:cs typeface="Times New Roman" pitchFamily="18" charset="0"/>
              </a:rPr>
              <a:t>by.</a:t>
            </a:r>
            <a:endParaRPr lang="en-US" dirty="0"/>
          </a:p>
        </p:txBody>
      </p:sp>
      <p:sp>
        <p:nvSpPr>
          <p:cNvPr id="747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4753" name="Object 1"/>
          <p:cNvGraphicFramePr>
            <a:graphicFrameLocks noChangeAspect="1"/>
          </p:cNvGraphicFramePr>
          <p:nvPr/>
        </p:nvGraphicFramePr>
        <p:xfrm>
          <a:off x="3429000" y="3886200"/>
          <a:ext cx="1640205" cy="390525"/>
        </p:xfrm>
        <a:graphic>
          <a:graphicData uri="http://schemas.openxmlformats.org/presentationml/2006/ole">
            <p:oleObj spid="_x0000_s4098" name="Equation" r:id="rId3" imgW="1002865" imgH="241195" progId="Equation.3">
              <p:embed/>
            </p:oleObj>
          </a:graphicData>
        </a:graphic>
      </p:graphicFrame>
      <p:sp>
        <p:nvSpPr>
          <p:cNvPr id="6" name="Slide Number Placeholder 5"/>
          <p:cNvSpPr>
            <a:spLocks noGrp="1"/>
          </p:cNvSpPr>
          <p:nvPr>
            <p:ph type="sldNum" sz="quarter" idx="12"/>
          </p:nvPr>
        </p:nvSpPr>
        <p:spPr/>
        <p:txBody>
          <a:bodyPr/>
          <a:lstStyle/>
          <a:p>
            <a:fld id="{8AF2B99A-C8F6-4C0F-994A-EE849E7D1B51}" type="slidenum">
              <a:rPr lang="en-US" smtClean="0"/>
              <a:pPr/>
              <a:t>10</a:t>
            </a:fld>
            <a:endParaRPr lang="en-US"/>
          </a:p>
        </p:txBody>
      </p:sp>
      <p:cxnSp>
        <p:nvCxnSpPr>
          <p:cNvPr id="7" name="Straight Arrow Connector 6"/>
          <p:cNvCxnSpPr/>
          <p:nvPr/>
        </p:nvCxnSpPr>
        <p:spPr>
          <a:xfrm>
            <a:off x="2514600" y="4038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400" dirty="0">
                <a:latin typeface="Times New Roman" pitchFamily="18" charset="0"/>
                <a:cs typeface="Times New Roman" pitchFamily="18" charset="0"/>
              </a:rPr>
              <a:t>The average capacity does not depend on the crank angle and </a:t>
            </a:r>
            <a:r>
              <a:rPr lang="en-US" sz="2400" dirty="0" smtClean="0">
                <a:latin typeface="Times New Roman" pitchFamily="18" charset="0"/>
                <a:cs typeface="Times New Roman" pitchFamily="18" charset="0"/>
              </a:rPr>
              <a:t>Figure </a:t>
            </a:r>
            <a:r>
              <a:rPr lang="en-US" sz="2400" dirty="0">
                <a:latin typeface="Times New Roman" pitchFamily="18" charset="0"/>
                <a:cs typeface="Times New Roman" pitchFamily="18" charset="0"/>
              </a:rPr>
              <a:t>5.10 is a typical representation of the actual and average volume flow rates as function of time for one complete rotation, i.e. </a:t>
            </a:r>
            <a:r>
              <a:rPr lang="en-US" sz="2400" dirty="0">
                <a:latin typeface="Times New Roman" pitchFamily="18" charset="0"/>
                <a:cs typeface="Times New Roman" pitchFamily="18" charset="0"/>
                <a:sym typeface="Symbol"/>
              </a:rPr>
              <a:t></a:t>
            </a:r>
            <a:r>
              <a:rPr lang="en-US" sz="2400" dirty="0">
                <a:latin typeface="Times New Roman" pitchFamily="18" charset="0"/>
                <a:cs typeface="Times New Roman" pitchFamily="18" charset="0"/>
              </a:rPr>
              <a:t>  between 0</a:t>
            </a:r>
            <a:r>
              <a:rPr lang="en-US" sz="2400" baseline="30000" dirty="0">
                <a:latin typeface="Times New Roman" pitchFamily="18" charset="0"/>
                <a:cs typeface="Times New Roman" pitchFamily="18" charset="0"/>
              </a:rPr>
              <a:t>0</a:t>
            </a:r>
            <a:r>
              <a:rPr lang="en-US" sz="2400" dirty="0">
                <a:latin typeface="Times New Roman" pitchFamily="18" charset="0"/>
                <a:cs typeface="Times New Roman" pitchFamily="18" charset="0"/>
              </a:rPr>
              <a:t>and 360</a:t>
            </a:r>
            <a:r>
              <a:rPr lang="en-US" sz="2400" baseline="30000" dirty="0">
                <a:latin typeface="Times New Roman" pitchFamily="18" charset="0"/>
                <a:cs typeface="Times New Roman" pitchFamily="18" charset="0"/>
              </a:rPr>
              <a:t>0</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area under each of the curves represents </a:t>
            </a:r>
            <a:r>
              <a:rPr lang="en-US" sz="2400" b="1" dirty="0">
                <a:latin typeface="Times New Roman" pitchFamily="18" charset="0"/>
                <a:cs typeface="Times New Roman" pitchFamily="18" charset="0"/>
              </a:rPr>
              <a:t>the total volume to be delivered by the pump </a:t>
            </a:r>
            <a:r>
              <a:rPr lang="en-US" sz="2400" dirty="0">
                <a:latin typeface="Times New Roman" pitchFamily="18" charset="0"/>
                <a:cs typeface="Times New Roman" pitchFamily="18" charset="0"/>
              </a:rPr>
              <a:t>in one complete rotation of the crank (</a:t>
            </a:r>
            <a:r>
              <a:rPr lang="en-US" sz="2400" i="1" dirty="0">
                <a:latin typeface="Times New Roman" pitchFamily="18" charset="0"/>
                <a:cs typeface="Times New Roman" pitchFamily="18" charset="0"/>
              </a:rPr>
              <a:t>one suction and one discharge stroke)</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two areas should be equal, since whether the flow is uniform or not the same amount of liquid is drawn into the pump and is discharged out in every rotation. </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0"/>
            <a:ext cx="8229600" cy="3078163"/>
          </a:xfrm>
        </p:spPr>
        <p:txBody>
          <a:bodyPr>
            <a:normAutofit/>
          </a:bodyPr>
          <a:lstStyle/>
          <a:p>
            <a:pPr algn="just"/>
            <a:r>
              <a:rPr lang="en-US" sz="2400" dirty="0">
                <a:latin typeface="Times New Roman" pitchFamily="18" charset="0"/>
                <a:cs typeface="Times New Roman" pitchFamily="18" charset="0"/>
              </a:rPr>
              <a:t>The shaded area above the average volume flow rate represents the volume of the liquid which has a flow rate in excess of the average volume flow rate. The volume of liquid represented by that area should be stored and delivered by the air chamber.</a:t>
            </a:r>
          </a:p>
        </p:txBody>
      </p:sp>
      <p:sp>
        <p:nvSpPr>
          <p:cNvPr id="76825" name="Rectangle 2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 name="Group 1"/>
          <p:cNvGrpSpPr>
            <a:grpSpLocks noChangeAspect="1"/>
          </p:cNvGrpSpPr>
          <p:nvPr/>
        </p:nvGrpSpPr>
        <p:grpSpPr bwMode="auto">
          <a:xfrm>
            <a:off x="1676400" y="304800"/>
            <a:ext cx="5486400" cy="2667000"/>
            <a:chOff x="2520" y="6671"/>
            <a:chExt cx="7200" cy="3395"/>
          </a:xfrm>
        </p:grpSpPr>
        <p:sp>
          <p:nvSpPr>
            <p:cNvPr id="76824" name="AutoShape 24"/>
            <p:cNvSpPr>
              <a:spLocks noChangeAspect="1" noChangeArrowheads="1" noTextEdit="1"/>
            </p:cNvSpPr>
            <p:nvPr/>
          </p:nvSpPr>
          <p:spPr bwMode="auto">
            <a:xfrm>
              <a:off x="2520" y="6671"/>
              <a:ext cx="7200" cy="3395"/>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6823" name="Line 23"/>
            <p:cNvSpPr>
              <a:spLocks noChangeShapeType="1"/>
            </p:cNvSpPr>
            <p:nvPr/>
          </p:nvSpPr>
          <p:spPr bwMode="auto">
            <a:xfrm>
              <a:off x="3270" y="9139"/>
              <a:ext cx="6300" cy="1"/>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76822" name="Text Box 22"/>
            <p:cNvSpPr txBox="1">
              <a:spLocks noChangeArrowheads="1"/>
            </p:cNvSpPr>
            <p:nvPr/>
          </p:nvSpPr>
          <p:spPr bwMode="auto">
            <a:xfrm>
              <a:off x="5220" y="9293"/>
              <a:ext cx="1200" cy="4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t[min]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21" name="Text Box 21"/>
            <p:cNvSpPr txBox="1">
              <a:spLocks noChangeArrowheads="1"/>
            </p:cNvSpPr>
            <p:nvPr/>
          </p:nvSpPr>
          <p:spPr bwMode="auto">
            <a:xfrm>
              <a:off x="2820" y="7288"/>
              <a:ext cx="600" cy="6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Q</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nvGrpSpPr>
            <p:cNvPr id="4" name="Group 9"/>
            <p:cNvGrpSpPr>
              <a:grpSpLocks/>
            </p:cNvGrpSpPr>
            <p:nvPr/>
          </p:nvGrpSpPr>
          <p:grpSpPr bwMode="auto">
            <a:xfrm>
              <a:off x="3120" y="6825"/>
              <a:ext cx="6450" cy="2623"/>
              <a:chOff x="3120" y="6825"/>
              <a:chExt cx="6450" cy="2623"/>
            </a:xfrm>
          </p:grpSpPr>
          <p:sp>
            <p:nvSpPr>
              <p:cNvPr id="76820" name="Line 20"/>
              <p:cNvSpPr>
                <a:spLocks noChangeShapeType="1"/>
              </p:cNvSpPr>
              <p:nvPr/>
            </p:nvSpPr>
            <p:spPr bwMode="auto">
              <a:xfrm>
                <a:off x="3270" y="6825"/>
                <a:ext cx="1" cy="2314"/>
              </a:xfrm>
              <a:prstGeom prst="line">
                <a:avLst/>
              </a:prstGeom>
              <a:noFill/>
              <a:ln w="9525">
                <a:solidFill>
                  <a:srgbClr val="000000"/>
                </a:solidFill>
                <a:round/>
                <a:headEnd type="triangle" w="sm" len="med"/>
                <a:tailEnd type="none" w="sm" len="med"/>
              </a:ln>
            </p:spPr>
            <p:txBody>
              <a:bodyPr vert="horz" wrap="square" lIns="91440" tIns="45720" rIns="91440" bIns="45720" numCol="1" anchor="t" anchorCtr="0" compatLnSpc="1">
                <a:prstTxWarp prst="textNoShape">
                  <a:avLst/>
                </a:prstTxWarp>
              </a:bodyPr>
              <a:lstStyle/>
              <a:p>
                <a:endParaRPr lang="en-US"/>
              </a:p>
            </p:txBody>
          </p:sp>
          <p:sp>
            <p:nvSpPr>
              <p:cNvPr id="76819" name="Freeform 19"/>
              <p:cNvSpPr>
                <a:spLocks/>
              </p:cNvSpPr>
              <p:nvPr/>
            </p:nvSpPr>
            <p:spPr bwMode="auto">
              <a:xfrm>
                <a:off x="3270" y="7314"/>
                <a:ext cx="1513" cy="1825"/>
              </a:xfrm>
              <a:custGeom>
                <a:avLst/>
                <a:gdLst/>
                <a:ahLst/>
                <a:cxnLst>
                  <a:cxn ang="0">
                    <a:pos x="0" y="2129"/>
                  </a:cxn>
                  <a:cxn ang="0">
                    <a:pos x="405" y="1424"/>
                  </a:cxn>
                  <a:cxn ang="0">
                    <a:pos x="975" y="554"/>
                  </a:cxn>
                  <a:cxn ang="0">
                    <a:pos x="1470" y="104"/>
                  </a:cxn>
                  <a:cxn ang="0">
                    <a:pos x="1816" y="0"/>
                  </a:cxn>
                </a:cxnLst>
                <a:rect l="0" t="0" r="r" b="b"/>
                <a:pathLst>
                  <a:path w="1816" h="2129">
                    <a:moveTo>
                      <a:pt x="0" y="2129"/>
                    </a:moveTo>
                    <a:cubicBezTo>
                      <a:pt x="68" y="2011"/>
                      <a:pt x="242" y="1687"/>
                      <a:pt x="405" y="1424"/>
                    </a:cubicBezTo>
                    <a:cubicBezTo>
                      <a:pt x="568" y="1161"/>
                      <a:pt x="798" y="774"/>
                      <a:pt x="975" y="554"/>
                    </a:cubicBezTo>
                    <a:cubicBezTo>
                      <a:pt x="1152" y="334"/>
                      <a:pt x="1330" y="196"/>
                      <a:pt x="1470" y="104"/>
                    </a:cubicBezTo>
                    <a:cubicBezTo>
                      <a:pt x="1610" y="12"/>
                      <a:pt x="1744" y="22"/>
                      <a:pt x="1816"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818" name="Line 18"/>
              <p:cNvSpPr>
                <a:spLocks noChangeShapeType="1"/>
              </p:cNvSpPr>
              <p:nvPr/>
            </p:nvSpPr>
            <p:spPr bwMode="auto">
              <a:xfrm>
                <a:off x="3270" y="8214"/>
                <a:ext cx="600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817" name="Line 17"/>
              <p:cNvSpPr>
                <a:spLocks noChangeShapeType="1"/>
              </p:cNvSpPr>
              <p:nvPr/>
            </p:nvSpPr>
            <p:spPr bwMode="auto">
              <a:xfrm>
                <a:off x="9270" y="8214"/>
                <a:ext cx="1" cy="92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816" name="Freeform 16"/>
              <p:cNvSpPr>
                <a:spLocks/>
              </p:cNvSpPr>
              <p:nvPr/>
            </p:nvSpPr>
            <p:spPr bwMode="auto">
              <a:xfrm flipH="1">
                <a:off x="4770" y="7312"/>
                <a:ext cx="1513" cy="1826"/>
              </a:xfrm>
              <a:custGeom>
                <a:avLst/>
                <a:gdLst/>
                <a:ahLst/>
                <a:cxnLst>
                  <a:cxn ang="0">
                    <a:pos x="0" y="2129"/>
                  </a:cxn>
                  <a:cxn ang="0">
                    <a:pos x="405" y="1424"/>
                  </a:cxn>
                  <a:cxn ang="0">
                    <a:pos x="975" y="554"/>
                  </a:cxn>
                  <a:cxn ang="0">
                    <a:pos x="1470" y="104"/>
                  </a:cxn>
                  <a:cxn ang="0">
                    <a:pos x="1816" y="0"/>
                  </a:cxn>
                </a:cxnLst>
                <a:rect l="0" t="0" r="r" b="b"/>
                <a:pathLst>
                  <a:path w="1816" h="2129">
                    <a:moveTo>
                      <a:pt x="0" y="2129"/>
                    </a:moveTo>
                    <a:cubicBezTo>
                      <a:pt x="68" y="2011"/>
                      <a:pt x="242" y="1687"/>
                      <a:pt x="405" y="1424"/>
                    </a:cubicBezTo>
                    <a:cubicBezTo>
                      <a:pt x="568" y="1161"/>
                      <a:pt x="798" y="774"/>
                      <a:pt x="975" y="554"/>
                    </a:cubicBezTo>
                    <a:cubicBezTo>
                      <a:pt x="1152" y="334"/>
                      <a:pt x="1330" y="196"/>
                      <a:pt x="1470" y="104"/>
                    </a:cubicBezTo>
                    <a:cubicBezTo>
                      <a:pt x="1610" y="12"/>
                      <a:pt x="1744" y="22"/>
                      <a:pt x="1816"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6815" name="Text Box 15"/>
              <p:cNvSpPr txBox="1">
                <a:spLocks noChangeArrowheads="1"/>
              </p:cNvSpPr>
              <p:nvPr/>
            </p:nvSpPr>
            <p:spPr bwMode="auto">
              <a:xfrm>
                <a:off x="3120" y="9139"/>
                <a:ext cx="600"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0</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0</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14" name="Text Box 14"/>
              <p:cNvSpPr txBox="1">
                <a:spLocks noChangeArrowheads="1"/>
              </p:cNvSpPr>
              <p:nvPr/>
            </p:nvSpPr>
            <p:spPr bwMode="auto">
              <a:xfrm>
                <a:off x="4620" y="9139"/>
                <a:ext cx="750"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0.00290</a:t>
                </a:r>
                <a:r>
                  <a:rPr kumimoji="0" lang="en-US" sz="1200" b="0" i="0" u="none" strike="noStrike" cap="none" normalizeH="0" baseline="30000" dirty="0" smtClean="0">
                    <a:ln>
                      <a:noFill/>
                    </a:ln>
                    <a:solidFill>
                      <a:schemeClr val="tx1"/>
                    </a:solidFill>
                    <a:effectLst/>
                    <a:latin typeface="Arial" pitchFamily="34" charset="0"/>
                    <a:ea typeface="Times New Roman" pitchFamily="18" charset="0"/>
                    <a:cs typeface="Angsana New" pitchFamily="18" charset="-34"/>
                  </a:rPr>
                  <a:t>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6813" name="Text Box 13"/>
              <p:cNvSpPr txBox="1">
                <a:spLocks noChangeArrowheads="1"/>
              </p:cNvSpPr>
              <p:nvPr/>
            </p:nvSpPr>
            <p:spPr bwMode="auto">
              <a:xfrm>
                <a:off x="6120" y="9139"/>
                <a:ext cx="900"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0.004</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6812" name="Text Box 12"/>
              <p:cNvSpPr txBox="1">
                <a:spLocks noChangeArrowheads="1"/>
              </p:cNvSpPr>
              <p:nvPr/>
            </p:nvSpPr>
            <p:spPr bwMode="auto">
              <a:xfrm>
                <a:off x="7470" y="9139"/>
                <a:ext cx="750"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0.0060</a:t>
                </a:r>
                <a:r>
                  <a:rPr kumimoji="0" lang="en-US" sz="1200" b="0" i="0" u="none" strike="noStrike" cap="none" normalizeH="0" baseline="30000" dirty="0" smtClean="0">
                    <a:ln>
                      <a:noFill/>
                    </a:ln>
                    <a:solidFill>
                      <a:schemeClr val="tx1"/>
                    </a:solidFill>
                    <a:effectLst/>
                    <a:latin typeface="Arial" pitchFamily="34" charset="0"/>
                    <a:ea typeface="Times New Roman" pitchFamily="18" charset="0"/>
                    <a:cs typeface="Angsana New" pitchFamily="18" charset="-34"/>
                  </a:rPr>
                  <a:t>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6811" name="Text Box 11"/>
              <p:cNvSpPr txBox="1">
                <a:spLocks noChangeArrowheads="1"/>
              </p:cNvSpPr>
              <p:nvPr/>
            </p:nvSpPr>
            <p:spPr bwMode="auto">
              <a:xfrm>
                <a:off x="8670" y="9139"/>
                <a:ext cx="900"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0.008</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10" name="Freeform 10" descr="Wide downward diagonal"/>
              <p:cNvSpPr>
                <a:spLocks/>
              </p:cNvSpPr>
              <p:nvPr/>
            </p:nvSpPr>
            <p:spPr bwMode="auto">
              <a:xfrm>
                <a:off x="3813" y="7315"/>
                <a:ext cx="1932" cy="899"/>
              </a:xfrm>
              <a:custGeom>
                <a:avLst/>
                <a:gdLst/>
                <a:ahLst/>
                <a:cxnLst>
                  <a:cxn ang="0">
                    <a:pos x="488" y="408"/>
                  </a:cxn>
                  <a:cxn ang="0">
                    <a:pos x="248" y="678"/>
                  </a:cxn>
                  <a:cxn ang="0">
                    <a:pos x="0" y="1049"/>
                  </a:cxn>
                  <a:cxn ang="0">
                    <a:pos x="2318" y="1039"/>
                  </a:cxn>
                  <a:cxn ang="0">
                    <a:pos x="2068" y="648"/>
                  </a:cxn>
                  <a:cxn ang="0">
                    <a:pos x="1808" y="366"/>
                  </a:cxn>
                  <a:cxn ang="0">
                    <a:pos x="1398" y="58"/>
                  </a:cxn>
                  <a:cxn ang="0">
                    <a:pos x="1178" y="17"/>
                  </a:cxn>
                  <a:cxn ang="0">
                    <a:pos x="858" y="88"/>
                  </a:cxn>
                  <a:cxn ang="0">
                    <a:pos x="488" y="408"/>
                  </a:cxn>
                </a:cxnLst>
                <a:rect l="0" t="0" r="r" b="b"/>
                <a:pathLst>
                  <a:path w="2318" h="1049">
                    <a:moveTo>
                      <a:pt x="488" y="408"/>
                    </a:moveTo>
                    <a:cubicBezTo>
                      <a:pt x="386" y="506"/>
                      <a:pt x="329" y="571"/>
                      <a:pt x="248" y="678"/>
                    </a:cubicBezTo>
                    <a:lnTo>
                      <a:pt x="0" y="1049"/>
                    </a:lnTo>
                    <a:lnTo>
                      <a:pt x="2318" y="1039"/>
                    </a:lnTo>
                    <a:lnTo>
                      <a:pt x="2068" y="648"/>
                    </a:lnTo>
                    <a:cubicBezTo>
                      <a:pt x="1983" y="536"/>
                      <a:pt x="1920" y="464"/>
                      <a:pt x="1808" y="366"/>
                    </a:cubicBezTo>
                    <a:cubicBezTo>
                      <a:pt x="1696" y="268"/>
                      <a:pt x="1503" y="116"/>
                      <a:pt x="1398" y="58"/>
                    </a:cubicBezTo>
                    <a:cubicBezTo>
                      <a:pt x="1293" y="0"/>
                      <a:pt x="1268" y="12"/>
                      <a:pt x="1178" y="17"/>
                    </a:cubicBezTo>
                    <a:cubicBezTo>
                      <a:pt x="1088" y="22"/>
                      <a:pt x="973" y="23"/>
                      <a:pt x="858" y="88"/>
                    </a:cubicBezTo>
                    <a:cubicBezTo>
                      <a:pt x="743" y="153"/>
                      <a:pt x="591" y="316"/>
                      <a:pt x="488" y="408"/>
                    </a:cubicBezTo>
                    <a:close/>
                  </a:path>
                </a:pathLst>
              </a:custGeom>
              <a:pattFill prst="wdDnDiag">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76808" name="Text Box 8"/>
            <p:cNvSpPr txBox="1">
              <a:spLocks noChangeArrowheads="1"/>
            </p:cNvSpPr>
            <p:nvPr/>
          </p:nvSpPr>
          <p:spPr bwMode="auto">
            <a:xfrm>
              <a:off x="4470" y="9603"/>
              <a:ext cx="345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Figure 5.10 Excess volume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07" name="Line 7"/>
            <p:cNvSpPr>
              <a:spLocks noChangeShapeType="1"/>
            </p:cNvSpPr>
            <p:nvPr/>
          </p:nvSpPr>
          <p:spPr bwMode="auto">
            <a:xfrm flipH="1">
              <a:off x="5970" y="7288"/>
              <a:ext cx="300" cy="123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76806" name="Text Box 6"/>
            <p:cNvSpPr txBox="1">
              <a:spLocks noChangeArrowheads="1"/>
            </p:cNvSpPr>
            <p:nvPr/>
          </p:nvSpPr>
          <p:spPr bwMode="auto">
            <a:xfrm>
              <a:off x="6270" y="6980"/>
              <a:ext cx="2100" cy="77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Actual capacity </a:t>
              </a:r>
              <a:r>
                <a:rPr kumimoji="0" lang="en-US" sz="1000" b="0" i="1" u="none" strike="noStrike" cap="none" normalizeH="0" baseline="0" smtClean="0">
                  <a:ln>
                    <a:noFill/>
                  </a:ln>
                  <a:solidFill>
                    <a:schemeClr val="tx1"/>
                  </a:solidFill>
                  <a:effectLst/>
                  <a:latin typeface="Arial" pitchFamily="34" charset="0"/>
                  <a:ea typeface="Times New Roman" pitchFamily="18" charset="0"/>
                  <a:cs typeface="Angsana New" pitchFamily="18" charset="-34"/>
                </a:rPr>
                <a:t>(function of the crank angle)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05" name="Text Box 5"/>
            <p:cNvSpPr txBox="1">
              <a:spLocks noChangeArrowheads="1"/>
            </p:cNvSpPr>
            <p:nvPr/>
          </p:nvSpPr>
          <p:spPr bwMode="auto">
            <a:xfrm>
              <a:off x="7320" y="7597"/>
              <a:ext cx="1800" cy="6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Average capacity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04" name="Line 4"/>
            <p:cNvSpPr>
              <a:spLocks noChangeShapeType="1"/>
            </p:cNvSpPr>
            <p:nvPr/>
          </p:nvSpPr>
          <p:spPr bwMode="auto">
            <a:xfrm flipH="1">
              <a:off x="7770" y="7906"/>
              <a:ext cx="300" cy="308"/>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76803" name="Text Box 3"/>
            <p:cNvSpPr txBox="1">
              <a:spLocks noChangeArrowheads="1"/>
            </p:cNvSpPr>
            <p:nvPr/>
          </p:nvSpPr>
          <p:spPr bwMode="auto">
            <a:xfrm>
              <a:off x="4470" y="6825"/>
              <a:ext cx="150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Excess volume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6802" name="Line 2"/>
            <p:cNvSpPr>
              <a:spLocks noChangeShapeType="1"/>
            </p:cNvSpPr>
            <p:nvPr/>
          </p:nvSpPr>
          <p:spPr bwMode="auto">
            <a:xfrm flipH="1">
              <a:off x="4920" y="7134"/>
              <a:ext cx="450" cy="46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grpSp>
      <p:sp>
        <p:nvSpPr>
          <p:cNvPr id="76838" name="Rectangle 3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6837" name="Object 37"/>
          <p:cNvGraphicFramePr>
            <a:graphicFrameLocks noChangeAspect="1"/>
          </p:cNvGraphicFramePr>
          <p:nvPr/>
        </p:nvGraphicFramePr>
        <p:xfrm>
          <a:off x="2057400" y="5105400"/>
          <a:ext cx="6172200" cy="533400"/>
        </p:xfrm>
        <a:graphic>
          <a:graphicData uri="http://schemas.openxmlformats.org/presentationml/2006/ole">
            <p:oleObj spid="_x0000_s5122" name="Equation" r:id="rId3" imgW="2743200" imgH="228600" progId="Equation.3">
              <p:embed/>
            </p:oleObj>
          </a:graphicData>
        </a:graphic>
      </p:graphicFrame>
      <p:sp>
        <p:nvSpPr>
          <p:cNvPr id="31" name="Slide Number Placeholder 30"/>
          <p:cNvSpPr>
            <a:spLocks noGrp="1"/>
          </p:cNvSpPr>
          <p:nvPr>
            <p:ph type="sldNum" sz="quarter" idx="12"/>
          </p:nvPr>
        </p:nvSpPr>
        <p:spPr/>
        <p:txBody>
          <a:bodyPr/>
          <a:lstStyle/>
          <a:p>
            <a:fld id="{8AF2B99A-C8F6-4C0F-994A-EE849E7D1B51}" type="slidenum">
              <a:rPr lang="en-US" smtClean="0"/>
              <a:pPr/>
              <a:t>12</a:t>
            </a:fld>
            <a:endParaRPr lang="en-US"/>
          </a:p>
        </p:txBody>
      </p:sp>
      <p:cxnSp>
        <p:nvCxnSpPr>
          <p:cNvPr id="32" name="Straight Arrow Connector 31"/>
          <p:cNvCxnSpPr/>
          <p:nvPr/>
        </p:nvCxnSpPr>
        <p:spPr>
          <a:xfrm>
            <a:off x="1295400" y="5334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400" dirty="0">
                <a:latin typeface="Times New Roman" pitchFamily="18" charset="0"/>
                <a:cs typeface="Times New Roman" pitchFamily="18" charset="0"/>
              </a:rPr>
              <a:t>Hence the volume of the liquid to be stored in the chamber can be computed by drawing the actual and average volume flow rates on the same scale for a time of one complete rotation, and determining graphically the area above the average volume flow rate line </a:t>
            </a:r>
            <a:r>
              <a:rPr lang="en-US" sz="2400" i="1" dirty="0">
                <a:latin typeface="Times New Roman" pitchFamily="18" charset="0"/>
                <a:cs typeface="Times New Roman" pitchFamily="18" charset="0"/>
              </a:rPr>
              <a:t>(shaded area).</a:t>
            </a:r>
            <a:endParaRPr lang="en-US" sz="2400" dirty="0">
              <a:latin typeface="Times New Roman" pitchFamily="18" charset="0"/>
              <a:cs typeface="Times New Roman" pitchFamily="18" charset="0"/>
            </a:endParaRP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solidFill>
                  <a:srgbClr val="0070C0"/>
                </a:solidFill>
              </a:rPr>
              <a:t>Calculating the Average Volume of Air in the Chamber</a:t>
            </a:r>
            <a:r>
              <a:rPr lang="en-US" dirty="0"/>
              <a:t/>
            </a:r>
            <a:br>
              <a:rPr lang="en-US" dirty="0"/>
            </a:br>
            <a:endParaRPr lang="en-US" dirty="0"/>
          </a:p>
        </p:txBody>
      </p:sp>
      <p:sp>
        <p:nvSpPr>
          <p:cNvPr id="3" name="Content Placeholder 2"/>
          <p:cNvSpPr>
            <a:spLocks noGrp="1"/>
          </p:cNvSpPr>
          <p:nvPr>
            <p:ph idx="1"/>
          </p:nvPr>
        </p:nvSpPr>
        <p:spPr/>
        <p:txBody>
          <a:bodyPr/>
          <a:lstStyle/>
          <a:p>
            <a:pPr algn="just"/>
            <a:r>
              <a:rPr lang="en-US" sz="2400" dirty="0">
                <a:latin typeface="Times New Roman" pitchFamily="18" charset="0"/>
                <a:cs typeface="Times New Roman" pitchFamily="18" charset="0"/>
              </a:rPr>
              <a:t>This calculation is based on the assumption that the compression and expansion in the air chamber takes place at </a:t>
            </a:r>
            <a:r>
              <a:rPr lang="en-US" sz="2400" b="1" dirty="0">
                <a:latin typeface="Times New Roman" pitchFamily="18" charset="0"/>
                <a:cs typeface="Times New Roman" pitchFamily="18" charset="0"/>
              </a:rPr>
              <a:t>isothermal condition</a:t>
            </a:r>
            <a:r>
              <a:rPr lang="en-US" sz="2400" dirty="0">
                <a:latin typeface="Times New Roman" pitchFamily="18" charset="0"/>
                <a:cs typeface="Times New Roman" pitchFamily="18" charset="0"/>
              </a:rPr>
              <a:t>. Hence</a:t>
            </a:r>
            <a:r>
              <a:rPr lang="en-US" sz="2400" dirty="0" smtClean="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When the air is compressed the pressure is maximum and the volume is minimum and it is vice versa for expansion. Applying the above equation</a:t>
            </a:r>
            <a:r>
              <a:rPr lang="en-US" sz="2400" dirty="0" smtClean="0">
                <a:latin typeface="Times New Roman" pitchFamily="18" charset="0"/>
                <a:cs typeface="Times New Roman" pitchFamily="18" charset="0"/>
              </a:rPr>
              <a:t>,</a:t>
            </a:r>
          </a:p>
          <a:p>
            <a:endParaRPr lang="en-US" sz="2400" dirty="0" smtClean="0">
              <a:latin typeface="Times New Roman" pitchFamily="18" charset="0"/>
              <a:cs typeface="Times New Roman" pitchFamily="18" charset="0"/>
            </a:endParaRPr>
          </a:p>
          <a:p>
            <a:r>
              <a:rPr lang="en-US" sz="2400" dirty="0">
                <a:latin typeface="Times New Roman" pitchFamily="18" charset="0"/>
                <a:cs typeface="Times New Roman" pitchFamily="18" charset="0"/>
              </a:rPr>
              <a:t>The performance of the air chamber is characterized by the </a:t>
            </a:r>
            <a:r>
              <a:rPr lang="en-US" sz="2400" b="1" dirty="0">
                <a:latin typeface="Times New Roman" pitchFamily="18" charset="0"/>
                <a:cs typeface="Times New Roman" pitchFamily="18" charset="0"/>
              </a:rPr>
              <a:t>degree of irregularity </a:t>
            </a:r>
            <a:r>
              <a:rPr lang="en-US" sz="2400" dirty="0">
                <a:latin typeface="Times New Roman" pitchFamily="18" charset="0"/>
                <a:cs typeface="Times New Roman" pitchFamily="18" charset="0"/>
              </a:rPr>
              <a:t>which is defined by</a:t>
            </a:r>
          </a:p>
          <a:p>
            <a:endParaRPr lang="en-US" dirty="0"/>
          </a:p>
        </p:txBody>
      </p:sp>
      <p:sp>
        <p:nvSpPr>
          <p:cNvPr id="778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7825" name="Object 1"/>
          <p:cNvGraphicFramePr>
            <a:graphicFrameLocks noChangeAspect="1"/>
          </p:cNvGraphicFramePr>
          <p:nvPr/>
        </p:nvGraphicFramePr>
        <p:xfrm>
          <a:off x="4953000" y="2590800"/>
          <a:ext cx="1664368" cy="381000"/>
        </p:xfrm>
        <a:graphic>
          <a:graphicData uri="http://schemas.openxmlformats.org/presentationml/2006/ole">
            <p:oleObj spid="_x0000_s6146" name="Equation" r:id="rId3" imgW="787058" imgH="177723" progId="Equation.3">
              <p:embed/>
            </p:oleObj>
          </a:graphicData>
        </a:graphic>
      </p:graphicFrame>
      <p:sp>
        <p:nvSpPr>
          <p:cNvPr id="778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7827" name="Object 3"/>
          <p:cNvGraphicFramePr>
            <a:graphicFrameLocks noChangeAspect="1"/>
          </p:cNvGraphicFramePr>
          <p:nvPr/>
        </p:nvGraphicFramePr>
        <p:xfrm>
          <a:off x="5029200" y="4191000"/>
          <a:ext cx="1968500" cy="381000"/>
        </p:xfrm>
        <a:graphic>
          <a:graphicData uri="http://schemas.openxmlformats.org/presentationml/2006/ole">
            <p:oleObj spid="_x0000_s6147" name="Equation" r:id="rId4" imgW="1181100" imgH="228600" progId="Equation.3">
              <p:embed/>
            </p:oleObj>
          </a:graphicData>
        </a:graphic>
      </p:graphicFrame>
      <p:sp>
        <p:nvSpPr>
          <p:cNvPr id="778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7829" name="Object 5"/>
          <p:cNvGraphicFramePr>
            <a:graphicFrameLocks noChangeAspect="1"/>
          </p:cNvGraphicFramePr>
          <p:nvPr/>
        </p:nvGraphicFramePr>
        <p:xfrm>
          <a:off x="3675488" y="5715000"/>
          <a:ext cx="1858537" cy="609600"/>
        </p:xfrm>
        <a:graphic>
          <a:graphicData uri="http://schemas.openxmlformats.org/presentationml/2006/ole">
            <p:oleObj spid="_x0000_s6148" name="Equation" r:id="rId5" imgW="1193800" imgH="393700" progId="Equation.3">
              <p:embed/>
            </p:oleObj>
          </a:graphicData>
        </a:graphic>
      </p:graphicFrame>
      <p:sp>
        <p:nvSpPr>
          <p:cNvPr id="10" name="Slide Number Placeholder 9"/>
          <p:cNvSpPr>
            <a:spLocks noGrp="1"/>
          </p:cNvSpPr>
          <p:nvPr>
            <p:ph type="sldNum" sz="quarter" idx="12"/>
          </p:nvPr>
        </p:nvSpPr>
        <p:spPr/>
        <p:txBody>
          <a:bodyPr/>
          <a:lstStyle/>
          <a:p>
            <a:fld id="{8AF2B99A-C8F6-4C0F-994A-EE849E7D1B51}"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229600" cy="1219200"/>
          </a:xfrm>
        </p:spPr>
        <p:txBody>
          <a:bodyPr/>
          <a:lstStyle/>
          <a:p>
            <a:r>
              <a:rPr lang="en-US" sz="2400" dirty="0">
                <a:latin typeface="Times New Roman" pitchFamily="18" charset="0"/>
                <a:cs typeface="Times New Roman" pitchFamily="18" charset="0"/>
              </a:rPr>
              <a:t>Where </a:t>
            </a:r>
            <a:r>
              <a:rPr lang="en-US" sz="2400" dirty="0" err="1">
                <a:latin typeface="Times New Roman" pitchFamily="18" charset="0"/>
                <a:cs typeface="Times New Roman" pitchFamily="18" charset="0"/>
              </a:rPr>
              <a:t>Pav</a:t>
            </a:r>
            <a:r>
              <a:rPr lang="en-US" sz="2400" dirty="0">
                <a:latin typeface="Times New Roman" pitchFamily="18" charset="0"/>
                <a:cs typeface="Times New Roman" pitchFamily="18" charset="0"/>
              </a:rPr>
              <a:t> is the average air pressure in the chamber, given </a:t>
            </a:r>
            <a:r>
              <a:rPr lang="en-US" sz="2400" dirty="0" smtClean="0">
                <a:latin typeface="Times New Roman" pitchFamily="18" charset="0"/>
                <a:cs typeface="Times New Roman" pitchFamily="18" charset="0"/>
              </a:rPr>
              <a:t>by</a:t>
            </a:r>
          </a:p>
          <a:p>
            <a:endParaRPr lang="en-US" dirty="0"/>
          </a:p>
        </p:txBody>
      </p:sp>
      <p:sp>
        <p:nvSpPr>
          <p:cNvPr id="7987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9873" name="Object 1"/>
          <p:cNvGraphicFramePr>
            <a:graphicFrameLocks noChangeAspect="1"/>
          </p:cNvGraphicFramePr>
          <p:nvPr/>
        </p:nvGraphicFramePr>
        <p:xfrm>
          <a:off x="2743200" y="1295400"/>
          <a:ext cx="1447800" cy="555852"/>
        </p:xfrm>
        <a:graphic>
          <a:graphicData uri="http://schemas.openxmlformats.org/presentationml/2006/ole">
            <p:oleObj spid="_x0000_s7170" name="Equation" r:id="rId3" imgW="1066337" imgH="406224" progId="Equation.3">
              <p:embed/>
            </p:oleObj>
          </a:graphicData>
        </a:graphic>
      </p:graphicFrame>
      <p:sp>
        <p:nvSpPr>
          <p:cNvPr id="7987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9875" name="Object 3"/>
          <p:cNvGraphicFramePr>
            <a:graphicFrameLocks noChangeAspect="1"/>
          </p:cNvGraphicFramePr>
          <p:nvPr/>
        </p:nvGraphicFramePr>
        <p:xfrm>
          <a:off x="2819400" y="2133600"/>
          <a:ext cx="1486711" cy="533400"/>
        </p:xfrm>
        <a:graphic>
          <a:graphicData uri="http://schemas.openxmlformats.org/presentationml/2006/ole">
            <p:oleObj spid="_x0000_s7171" name="Equation" r:id="rId4" imgW="1244600" imgH="444500" progId="Equation.3">
              <p:embed/>
            </p:oleObj>
          </a:graphicData>
        </a:graphic>
      </p:graphicFrame>
      <p:sp>
        <p:nvSpPr>
          <p:cNvPr id="7987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9877" name="Object 5"/>
          <p:cNvGraphicFramePr>
            <a:graphicFrameLocks noChangeAspect="1"/>
          </p:cNvGraphicFramePr>
          <p:nvPr/>
        </p:nvGraphicFramePr>
        <p:xfrm>
          <a:off x="2971800" y="3124200"/>
          <a:ext cx="1335932" cy="609600"/>
        </p:xfrm>
        <a:graphic>
          <a:graphicData uri="http://schemas.openxmlformats.org/presentationml/2006/ole">
            <p:oleObj spid="_x0000_s7172" name="Equation" r:id="rId5" imgW="977476" imgH="444307" progId="Equation.3">
              <p:embed/>
            </p:oleObj>
          </a:graphicData>
        </a:graphic>
      </p:graphicFrame>
      <p:sp>
        <p:nvSpPr>
          <p:cNvPr id="7988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9879" name="Object 7"/>
          <p:cNvGraphicFramePr>
            <a:graphicFrameLocks noChangeAspect="1"/>
          </p:cNvGraphicFramePr>
          <p:nvPr/>
        </p:nvGraphicFramePr>
        <p:xfrm>
          <a:off x="2438400" y="4038600"/>
          <a:ext cx="2619375" cy="904875"/>
        </p:xfrm>
        <a:graphic>
          <a:graphicData uri="http://schemas.openxmlformats.org/presentationml/2006/ole">
            <p:oleObj spid="_x0000_s7173" name="Equation" r:id="rId6" imgW="2616200" imgH="901700" progId="Equation.3">
              <p:embed/>
            </p:oleObj>
          </a:graphicData>
        </a:graphic>
      </p:graphicFrame>
      <p:sp>
        <p:nvSpPr>
          <p:cNvPr id="79882"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9881" name="Object 9"/>
          <p:cNvGraphicFramePr>
            <a:graphicFrameLocks noChangeAspect="1"/>
          </p:cNvGraphicFramePr>
          <p:nvPr/>
        </p:nvGraphicFramePr>
        <p:xfrm>
          <a:off x="2895600" y="5334000"/>
          <a:ext cx="2078038" cy="533400"/>
        </p:xfrm>
        <a:graphic>
          <a:graphicData uri="http://schemas.openxmlformats.org/presentationml/2006/ole">
            <p:oleObj spid="_x0000_s7174" name="Equation" r:id="rId7" imgW="1778000" imgH="457200" progId="Equation.3">
              <p:embed/>
            </p:oleObj>
          </a:graphicData>
        </a:graphic>
      </p:graphicFrame>
      <p:sp>
        <p:nvSpPr>
          <p:cNvPr id="79884"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9883" name="Object 11"/>
          <p:cNvGraphicFramePr>
            <a:graphicFrameLocks noChangeAspect="1"/>
          </p:cNvGraphicFramePr>
          <p:nvPr/>
        </p:nvGraphicFramePr>
        <p:xfrm>
          <a:off x="6934200" y="5334000"/>
          <a:ext cx="1306919" cy="561975"/>
        </p:xfrm>
        <a:graphic>
          <a:graphicData uri="http://schemas.openxmlformats.org/presentationml/2006/ole">
            <p:oleObj spid="_x0000_s7175" name="Equation" r:id="rId8" imgW="952087" imgH="406224" progId="Equation.3">
              <p:embed/>
            </p:oleObj>
          </a:graphicData>
        </a:graphic>
      </p:graphicFrame>
      <p:sp>
        <p:nvSpPr>
          <p:cNvPr id="16" name="Slide Number Placeholder 15"/>
          <p:cNvSpPr>
            <a:spLocks noGrp="1"/>
          </p:cNvSpPr>
          <p:nvPr>
            <p:ph type="sldNum" sz="quarter" idx="12"/>
          </p:nvPr>
        </p:nvSpPr>
        <p:spPr/>
        <p:txBody>
          <a:bodyPr/>
          <a:lstStyle/>
          <a:p>
            <a:fld id="{8AF2B99A-C8F6-4C0F-994A-EE849E7D1B51}" type="slidenum">
              <a:rPr lang="en-US" smtClean="0"/>
              <a:pPr/>
              <a:t>15</a:t>
            </a:fld>
            <a:endParaRPr lang="en-US"/>
          </a:p>
        </p:txBody>
      </p:sp>
      <p:cxnSp>
        <p:nvCxnSpPr>
          <p:cNvPr id="17" name="Straight Arrow Connector 16"/>
          <p:cNvCxnSpPr/>
          <p:nvPr/>
        </p:nvCxnSpPr>
        <p:spPr>
          <a:xfrm>
            <a:off x="1905000" y="1600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057400" y="2362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209800" y="3429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1676400" y="4419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1981200" y="5562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6096000" y="5638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normAutofit fontScale="85000" lnSpcReduction="10000"/>
          </a:bodyPr>
          <a:lstStyle/>
          <a:p>
            <a:pPr algn="just"/>
            <a:r>
              <a:rPr lang="en-US" sz="2800" dirty="0">
                <a:latin typeface="Times New Roman" pitchFamily="18" charset="0"/>
                <a:cs typeface="Times New Roman" pitchFamily="18" charset="0"/>
              </a:rPr>
              <a:t>The average volume of air in the chamber can be determined </a:t>
            </a:r>
            <a:r>
              <a:rPr lang="en-US" sz="2800" dirty="0" smtClean="0">
                <a:latin typeface="Times New Roman" pitchFamily="18" charset="0"/>
                <a:cs typeface="Times New Roman" pitchFamily="18" charset="0"/>
              </a:rPr>
              <a:t>for </a:t>
            </a:r>
            <a:r>
              <a:rPr lang="en-US" sz="2800" dirty="0">
                <a:latin typeface="Times New Roman" pitchFamily="18" charset="0"/>
                <a:cs typeface="Times New Roman" pitchFamily="18" charset="0"/>
              </a:rPr>
              <a:t>a predetermined degree of irregularity</a:t>
            </a:r>
            <a:r>
              <a:rPr lang="en-US" sz="2800" dirty="0" smtClean="0">
                <a:latin typeface="Times New Roman" pitchFamily="18" charset="0"/>
                <a:cs typeface="Times New Roman" pitchFamily="18" charset="0"/>
              </a:rPr>
              <a:t>.</a:t>
            </a:r>
          </a:p>
          <a:p>
            <a:pPr algn="just"/>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Note it is earlier discussed how to determine </a:t>
            </a:r>
            <a:r>
              <a:rPr lang="en-US" sz="2800" b="1" dirty="0">
                <a:latin typeface="Times New Roman" pitchFamily="18" charset="0"/>
                <a:cs typeface="Times New Roman" pitchFamily="18" charset="0"/>
              </a:rPr>
              <a:t>the excess volume graphically</a:t>
            </a:r>
            <a:r>
              <a:rPr lang="en-US" sz="2800" dirty="0">
                <a:latin typeface="Times New Roman" pitchFamily="18" charset="0"/>
                <a:cs typeface="Times New Roman" pitchFamily="18" charset="0"/>
              </a:rPr>
              <a:t>. This procedure is used both for suction and discharge air </a:t>
            </a:r>
            <a:r>
              <a:rPr lang="en-US" sz="2800" dirty="0" smtClean="0">
                <a:latin typeface="Times New Roman" pitchFamily="18" charset="0"/>
                <a:cs typeface="Times New Roman" pitchFamily="18" charset="0"/>
              </a:rPr>
              <a:t>chambers.</a:t>
            </a:r>
          </a:p>
          <a:p>
            <a:pPr algn="just"/>
            <a:r>
              <a:rPr lang="en-US" sz="2800" dirty="0">
                <a:latin typeface="Times New Roman" pitchFamily="18" charset="0"/>
                <a:cs typeface="Times New Roman" pitchFamily="18" charset="0"/>
              </a:rPr>
              <a:t>T</a:t>
            </a:r>
            <a:r>
              <a:rPr lang="en-US" sz="2800" dirty="0" smtClean="0">
                <a:latin typeface="Times New Roman" pitchFamily="18" charset="0"/>
                <a:cs typeface="Times New Roman" pitchFamily="18" charset="0"/>
              </a:rPr>
              <a:t>he </a:t>
            </a:r>
            <a:r>
              <a:rPr lang="en-US" sz="2800" dirty="0">
                <a:latin typeface="Times New Roman" pitchFamily="18" charset="0"/>
                <a:cs typeface="Times New Roman" pitchFamily="18" charset="0"/>
              </a:rPr>
              <a:t>commonly accepted degrees of irregularity are </a:t>
            </a:r>
          </a:p>
          <a:p>
            <a:pPr algn="just">
              <a:buFont typeface="Wingdings" pitchFamily="2" charset="2"/>
              <a:buChar char="ü"/>
            </a:pPr>
            <a:r>
              <a:rPr lang="en-US" sz="2800" b="1" dirty="0">
                <a:latin typeface="Times New Roman" pitchFamily="18" charset="0"/>
                <a:cs typeface="Times New Roman" pitchFamily="18" charset="0"/>
              </a:rPr>
              <a:t>For Suction Air Chambers</a:t>
            </a:r>
            <a:r>
              <a:rPr lang="en-US" sz="2800" dirty="0">
                <a:latin typeface="Times New Roman" pitchFamily="18" charset="0"/>
                <a:cs typeface="Times New Roman" pitchFamily="18" charset="0"/>
              </a:rPr>
              <a:t>		</a:t>
            </a:r>
            <a:r>
              <a:rPr lang="en-US" sz="2800" dirty="0">
                <a:latin typeface="Times New Roman" pitchFamily="18" charset="0"/>
                <a:cs typeface="Times New Roman" pitchFamily="18" charset="0"/>
                <a:sym typeface="Symbol"/>
              </a:rPr>
              <a:t></a:t>
            </a:r>
            <a:r>
              <a:rPr lang="en-US" sz="2800" dirty="0">
                <a:latin typeface="Times New Roman" pitchFamily="18" charset="0"/>
                <a:cs typeface="Times New Roman" pitchFamily="18" charset="0"/>
              </a:rPr>
              <a:t> 0.02</a:t>
            </a:r>
          </a:p>
          <a:p>
            <a:pPr algn="just">
              <a:buFont typeface="Wingdings" pitchFamily="2" charset="2"/>
              <a:buChar char="ü"/>
            </a:pPr>
            <a:r>
              <a:rPr lang="en-US" sz="2800" b="1" dirty="0">
                <a:latin typeface="Times New Roman" pitchFamily="18" charset="0"/>
                <a:cs typeface="Times New Roman" pitchFamily="18" charset="0"/>
              </a:rPr>
              <a:t>For Discharge Air Chambers</a:t>
            </a:r>
            <a:r>
              <a:rPr lang="en-US" sz="2800" dirty="0">
                <a:latin typeface="Times New Roman" pitchFamily="18" charset="0"/>
                <a:cs typeface="Times New Roman" pitchFamily="18" charset="0"/>
              </a:rPr>
              <a:t>		0.04</a:t>
            </a:r>
            <a:r>
              <a:rPr lang="en-US" sz="2800" dirty="0">
                <a:latin typeface="Times New Roman" pitchFamily="18" charset="0"/>
                <a:cs typeface="Times New Roman" pitchFamily="18" charset="0"/>
                <a:sym typeface="Symbol"/>
              </a:rPr>
              <a:t></a:t>
            </a:r>
            <a:r>
              <a:rPr lang="en-US" sz="2800" dirty="0">
                <a:latin typeface="Times New Roman" pitchFamily="18" charset="0"/>
                <a:cs typeface="Times New Roman" pitchFamily="18" charset="0"/>
              </a:rPr>
              <a:t> </a:t>
            </a:r>
            <a:r>
              <a:rPr lang="en-US" sz="2800" dirty="0">
                <a:latin typeface="Times New Roman" pitchFamily="18" charset="0"/>
                <a:cs typeface="Times New Roman" pitchFamily="18" charset="0"/>
                <a:sym typeface="Symbol"/>
              </a:rPr>
              <a:t></a:t>
            </a:r>
            <a:r>
              <a:rPr lang="en-US" sz="2800" dirty="0">
                <a:latin typeface="Times New Roman" pitchFamily="18" charset="0"/>
                <a:cs typeface="Times New Roman" pitchFamily="18" charset="0"/>
              </a:rPr>
              <a:t> 0.05</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A </a:t>
            </a:r>
            <a:r>
              <a:rPr lang="en-US" sz="2800" dirty="0">
                <a:latin typeface="Times New Roman" pitchFamily="18" charset="0"/>
                <a:cs typeface="Times New Roman" pitchFamily="18" charset="0"/>
              </a:rPr>
              <a:t>calculation based on the above procedure gives the average volume of air in the chamber in terms of the area of the piston and stroke length as given in the table below</a:t>
            </a:r>
            <a:r>
              <a:rPr lang="en-US" dirty="0">
                <a:latin typeface="Times New Roman" pitchFamily="18" charset="0"/>
                <a:cs typeface="Times New Roman" pitchFamily="18" charset="0"/>
              </a:rPr>
              <a:t>.</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1981200" y="2286000"/>
          <a:ext cx="6019800" cy="2438400"/>
        </p:xfrm>
        <a:graphic>
          <a:graphicData uri="http://schemas.openxmlformats.org/drawingml/2006/table">
            <a:tbl>
              <a:tblPr/>
              <a:tblGrid>
                <a:gridCol w="4092279"/>
                <a:gridCol w="1927521"/>
              </a:tblGrid>
              <a:tr h="609600">
                <a:tc>
                  <a:txBody>
                    <a:bodyPr/>
                    <a:lstStyle/>
                    <a:p>
                      <a:pPr marL="0" marR="0" algn="ctr">
                        <a:lnSpc>
                          <a:spcPct val="150000"/>
                        </a:lnSpc>
                        <a:spcBef>
                          <a:spcPts val="0"/>
                        </a:spcBef>
                        <a:spcAft>
                          <a:spcPts val="0"/>
                        </a:spcAft>
                      </a:pPr>
                      <a:r>
                        <a:rPr lang="en-US" sz="1800" b="1" dirty="0">
                          <a:latin typeface="Times New Roman"/>
                          <a:ea typeface="Times New Roman"/>
                          <a:cs typeface="Times New Roman"/>
                        </a:rPr>
                        <a:t>Type of Pump</a:t>
                      </a:r>
                      <a:endParaRPr lang="en-US" sz="18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800" b="1">
                          <a:latin typeface="Times New Roman"/>
                          <a:ea typeface="Times New Roman"/>
                          <a:cs typeface="Times New Roman"/>
                        </a:rPr>
                        <a:t>V</a:t>
                      </a:r>
                      <a:r>
                        <a:rPr lang="en-US" sz="1800" b="1" baseline="-25000">
                          <a:latin typeface="Times New Roman"/>
                          <a:ea typeface="Times New Roman"/>
                          <a:cs typeface="Times New Roman"/>
                        </a:rPr>
                        <a:t>average</a:t>
                      </a:r>
                      <a:endParaRPr lang="en-US" sz="18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600">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Single Acting Single Cylinder</a:t>
                      </a:r>
                      <a:endParaRPr lang="en-US" sz="18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800">
                          <a:latin typeface="Times New Roman"/>
                          <a:ea typeface="Times New Roman"/>
                          <a:cs typeface="Times New Roman"/>
                        </a:rPr>
                        <a:t>27.5 A</a:t>
                      </a:r>
                      <a:r>
                        <a:rPr lang="en-US" sz="1800" baseline="-25000">
                          <a:latin typeface="Times New Roman"/>
                          <a:ea typeface="Times New Roman"/>
                          <a:cs typeface="Times New Roman"/>
                        </a:rPr>
                        <a:t>pist</a:t>
                      </a:r>
                      <a:r>
                        <a:rPr lang="en-US" sz="1800">
                          <a:latin typeface="Times New Roman"/>
                          <a:ea typeface="Times New Roman"/>
                          <a:cs typeface="Times New Roman"/>
                        </a:rPr>
                        <a:t>S</a:t>
                      </a:r>
                      <a:endParaRPr lang="en-US" sz="18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600">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Double Acting Single Cylinder</a:t>
                      </a:r>
                      <a:endParaRPr lang="en-US" sz="18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800">
                          <a:latin typeface="Times New Roman"/>
                          <a:ea typeface="Times New Roman"/>
                          <a:cs typeface="Times New Roman"/>
                        </a:rPr>
                        <a:t>10.5 A</a:t>
                      </a:r>
                      <a:r>
                        <a:rPr lang="en-US" sz="1800" baseline="-25000">
                          <a:latin typeface="Times New Roman"/>
                          <a:ea typeface="Times New Roman"/>
                          <a:cs typeface="Times New Roman"/>
                        </a:rPr>
                        <a:t>pist</a:t>
                      </a:r>
                      <a:r>
                        <a:rPr lang="en-US" sz="1800">
                          <a:latin typeface="Times New Roman"/>
                          <a:ea typeface="Times New Roman"/>
                          <a:cs typeface="Times New Roman"/>
                        </a:rPr>
                        <a:t>S</a:t>
                      </a:r>
                      <a:endParaRPr lang="en-US" sz="18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9600">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Single Acting Triplex  pump</a:t>
                      </a:r>
                      <a:endParaRPr lang="en-US" sz="18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800" dirty="0">
                          <a:latin typeface="Times New Roman"/>
                          <a:ea typeface="Times New Roman"/>
                          <a:cs typeface="Times New Roman"/>
                        </a:rPr>
                        <a:t>0.45 </a:t>
                      </a:r>
                      <a:r>
                        <a:rPr lang="en-US" sz="1800" dirty="0" err="1">
                          <a:latin typeface="Times New Roman"/>
                          <a:ea typeface="Times New Roman"/>
                          <a:cs typeface="Times New Roman"/>
                        </a:rPr>
                        <a:t>A</a:t>
                      </a:r>
                      <a:r>
                        <a:rPr lang="en-US" sz="1800" baseline="-25000" dirty="0" err="1">
                          <a:latin typeface="Times New Roman"/>
                          <a:ea typeface="Times New Roman"/>
                          <a:cs typeface="Times New Roman"/>
                        </a:rPr>
                        <a:t>pist</a:t>
                      </a:r>
                      <a:r>
                        <a:rPr lang="en-US" sz="1800" dirty="0" err="1">
                          <a:latin typeface="Times New Roman"/>
                          <a:ea typeface="Times New Roman"/>
                          <a:cs typeface="Times New Roman"/>
                        </a:rPr>
                        <a:t>S</a:t>
                      </a:r>
                      <a:endParaRPr lang="en-US" sz="18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5777" name="Text Box 1"/>
          <p:cNvSpPr txBox="1">
            <a:spLocks noChangeArrowheads="1"/>
          </p:cNvSpPr>
          <p:nvPr/>
        </p:nvSpPr>
        <p:spPr bwMode="auto">
          <a:xfrm>
            <a:off x="2362200" y="1600200"/>
            <a:ext cx="5257800" cy="3365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zh-CN" b="1" i="0" u="none" strike="noStrike" cap="none" normalizeH="0" baseline="0" dirty="0" smtClean="0">
                <a:ln>
                  <a:noFill/>
                </a:ln>
                <a:solidFill>
                  <a:schemeClr val="tx1"/>
                </a:solidFill>
                <a:effectLst/>
                <a:latin typeface="Calibri" pitchFamily="34" charset="0"/>
                <a:ea typeface="SimSun" pitchFamily="2" charset="-122"/>
                <a:cs typeface="Arial" pitchFamily="34" charset="0"/>
              </a:rPr>
              <a:t>Table 5.3 Average Air Volume in Air Chambers</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8AF2B99A-C8F6-4C0F-994A-EE849E7D1B51}"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solidFill>
                  <a:srgbClr val="0070C0"/>
                </a:solidFill>
              </a:rPr>
              <a:t>5.2	</a:t>
            </a:r>
            <a:r>
              <a:rPr lang="en-US" sz="3600" b="1" dirty="0" smtClean="0">
                <a:solidFill>
                  <a:srgbClr val="0070C0"/>
                </a:solidFill>
              </a:rPr>
              <a:t>Theory Of Rotary Pumps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algn="just">
              <a:buFont typeface="Wingdings" pitchFamily="2" charset="2"/>
              <a:buChar char="ü"/>
            </a:pPr>
            <a:r>
              <a:rPr lang="en-US" sz="2400" dirty="0">
                <a:latin typeface="Times New Roman" pitchFamily="18" charset="0"/>
                <a:cs typeface="Times New Roman" pitchFamily="18" charset="0"/>
              </a:rPr>
              <a:t>Rotary pumps are positive displacement pumps in which energy is transferred to the flow medium by </a:t>
            </a:r>
            <a:r>
              <a:rPr lang="en-US" sz="2400" dirty="0">
                <a:solidFill>
                  <a:srgbClr val="00B050"/>
                </a:solidFill>
                <a:latin typeface="Times New Roman" pitchFamily="18" charset="0"/>
                <a:cs typeface="Times New Roman" pitchFamily="18" charset="0"/>
              </a:rPr>
              <a:t>direct application of force on the boundary of the fluid</a:t>
            </a:r>
            <a:r>
              <a:rPr lang="en-US" sz="2400" dirty="0">
                <a:latin typeface="Times New Roman" pitchFamily="18" charset="0"/>
                <a:cs typeface="Times New Roman" pitchFamily="18" charset="0"/>
              </a:rPr>
              <a:t>, which is defined by the rotating and stationary elements of the pump.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Like </a:t>
            </a:r>
            <a:r>
              <a:rPr lang="en-US" sz="2400" dirty="0">
                <a:latin typeface="Times New Roman" pitchFamily="18" charset="0"/>
                <a:cs typeface="Times New Roman" pitchFamily="18" charset="0"/>
              </a:rPr>
              <a:t>reciprocating pumps the amount of fluid displaced by each revolution is </a:t>
            </a:r>
            <a:r>
              <a:rPr lang="en-US" sz="2400" b="1" dirty="0">
                <a:latin typeface="Times New Roman" pitchFamily="18" charset="0"/>
                <a:cs typeface="Times New Roman" pitchFamily="18" charset="0"/>
              </a:rPr>
              <a:t>independent of speed</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inlet and outlet ports of rotary fluid machines are separated by the action and position of the pumping elements and the close running clearance of the fluid machine. Hence, unlike reciprocating machines rotary machines </a:t>
            </a:r>
            <a:r>
              <a:rPr lang="en-US" sz="2400" dirty="0">
                <a:solidFill>
                  <a:srgbClr val="00B050"/>
                </a:solidFill>
                <a:latin typeface="Times New Roman" pitchFamily="18" charset="0"/>
                <a:cs typeface="Times New Roman" pitchFamily="18" charset="0"/>
              </a:rPr>
              <a:t>do not need suction and discharge </a:t>
            </a:r>
            <a:r>
              <a:rPr lang="en-US" sz="2400" dirty="0">
                <a:latin typeface="Times New Roman" pitchFamily="18" charset="0"/>
                <a:cs typeface="Times New Roman" pitchFamily="18" charset="0"/>
              </a:rPr>
              <a:t>valves.</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solidFill>
                  <a:srgbClr val="0070C0"/>
                </a:solidFill>
              </a:rPr>
              <a:t>5.2.1	Operating Principle of Rotary Pumps</a:t>
            </a:r>
            <a:r>
              <a:rPr lang="en-US" dirty="0"/>
              <a:t/>
            </a:r>
            <a:br>
              <a:rPr lang="en-US" dirty="0"/>
            </a:br>
            <a:endParaRPr lang="en-US" dirty="0"/>
          </a:p>
        </p:txBody>
      </p:sp>
      <p:sp>
        <p:nvSpPr>
          <p:cNvPr id="3" name="Content Placeholder 2"/>
          <p:cNvSpPr>
            <a:spLocks noGrp="1"/>
          </p:cNvSpPr>
          <p:nvPr>
            <p:ph idx="1"/>
          </p:nvPr>
        </p:nvSpPr>
        <p:spPr>
          <a:xfrm>
            <a:off x="457200" y="1143000"/>
            <a:ext cx="8229600" cy="4525963"/>
          </a:xfrm>
        </p:spPr>
        <p:txBody>
          <a:bodyPr>
            <a:normAutofit/>
          </a:bodyPr>
          <a:lstStyle/>
          <a:p>
            <a:pPr algn="just"/>
            <a:r>
              <a:rPr lang="en-US" sz="2400" dirty="0">
                <a:latin typeface="Times New Roman" pitchFamily="18" charset="0"/>
                <a:cs typeface="Times New Roman" pitchFamily="18" charset="0"/>
              </a:rPr>
              <a:t>There are </a:t>
            </a:r>
            <a:r>
              <a:rPr lang="en-US" sz="2400" dirty="0">
                <a:solidFill>
                  <a:srgbClr val="00B050"/>
                </a:solidFill>
                <a:latin typeface="Times New Roman" pitchFamily="18" charset="0"/>
                <a:cs typeface="Times New Roman" pitchFamily="18" charset="0"/>
              </a:rPr>
              <a:t>three</a:t>
            </a:r>
            <a:r>
              <a:rPr lang="en-US" sz="2400" dirty="0">
                <a:latin typeface="Times New Roman" pitchFamily="18" charset="0"/>
                <a:cs typeface="Times New Roman" pitchFamily="18" charset="0"/>
              </a:rPr>
              <a:t> distinct parts in the any rotary pump that is in operation.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These </a:t>
            </a:r>
            <a:r>
              <a:rPr lang="en-US" sz="2400" dirty="0">
                <a:latin typeface="Times New Roman" pitchFamily="18" charset="0"/>
                <a:cs typeface="Times New Roman" pitchFamily="18" charset="0"/>
              </a:rPr>
              <a:t>parts are defined by the rotating and stationary parts of the pump and determine the amount of the displaced volume</a:t>
            </a:r>
            <a:r>
              <a:rPr lang="en-US" sz="2400" dirty="0" smtClean="0">
                <a:latin typeface="Times New Roman" pitchFamily="18" charset="0"/>
                <a:cs typeface="Times New Roman" pitchFamily="18" charset="0"/>
              </a:rPr>
              <a:t>.</a:t>
            </a:r>
          </a:p>
          <a:p>
            <a:pPr algn="just">
              <a:buFont typeface="Wingdings" pitchFamily="2" charset="2"/>
              <a:buChar char="ü"/>
            </a:pP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 first part is defined by the part that is open to the inlet and is sealed from the outlet.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second is the part that is sealed from both the inlet and outlet.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third is the part is the part that is sealed from the inlet but open to the outlet. </a:t>
            </a:r>
          </a:p>
          <a:p>
            <a:endParaRPr lang="en-US" dirty="0"/>
          </a:p>
        </p:txBody>
      </p:sp>
      <p:sp>
        <p:nvSpPr>
          <p:cNvPr id="3073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5" name="Slide Number Placeholder 14"/>
          <p:cNvSpPr>
            <a:spLocks noGrp="1"/>
          </p:cNvSpPr>
          <p:nvPr>
            <p:ph type="sldNum" sz="quarter" idx="12"/>
          </p:nvPr>
        </p:nvSpPr>
        <p:spPr/>
        <p:txBody>
          <a:bodyPr/>
          <a:lstStyle/>
          <a:p>
            <a:fld id="{8AF2B99A-C8F6-4C0F-994A-EE849E7D1B51}"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rmAutofit fontScale="92500" lnSpcReduction="10000"/>
          </a:bodyPr>
          <a:lstStyle/>
          <a:p>
            <a:pPr algn="just">
              <a:buFont typeface="Wingdings" pitchFamily="2" charset="2"/>
              <a:buChar char="ü"/>
            </a:pPr>
            <a:r>
              <a:rPr lang="en-US" sz="2800" dirty="0" smtClean="0">
                <a:latin typeface="Times New Roman" pitchFamily="18" charset="0"/>
                <a:cs typeface="Times New Roman" pitchFamily="18" charset="0"/>
              </a:rPr>
              <a:t>In a process where uniform discharge is required, either the discharge pulsation should be reduced or eliminated somehow or other type of pumps should be used. </a:t>
            </a:r>
          </a:p>
          <a:p>
            <a:pPr algn="just">
              <a:buFont typeface="Wingdings" pitchFamily="2" charset="2"/>
              <a:buChar char="ü"/>
            </a:pPr>
            <a:r>
              <a:rPr lang="en-US" sz="2800" dirty="0" smtClean="0">
                <a:latin typeface="Times New Roman" pitchFamily="18" charset="0"/>
                <a:cs typeface="Times New Roman" pitchFamily="18" charset="0"/>
              </a:rPr>
              <a:t>The other major problem related to discharge pulsation is mechanical instability. Due to the non-uniformity of velocity of the liquid in the cylinder and the discharge pipe the liquid will decelerate. </a:t>
            </a:r>
          </a:p>
          <a:p>
            <a:pPr algn="just">
              <a:buFont typeface="Wingdings" pitchFamily="2" charset="2"/>
              <a:buChar char="ü"/>
            </a:pPr>
            <a:r>
              <a:rPr lang="en-US" sz="2800" dirty="0" smtClean="0">
                <a:latin typeface="Times New Roman" pitchFamily="18" charset="0"/>
                <a:cs typeface="Times New Roman" pitchFamily="18" charset="0"/>
              </a:rPr>
              <a:t>This deceleration causes pressure pulsation, which in some cases cause serious mechanical instability. The following section discusses the methods for reducing pulsation in reciprocating pumps.</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276600"/>
            <a:ext cx="8229600" cy="3154363"/>
          </a:xfrm>
        </p:spPr>
        <p:txBody>
          <a:bodyPr>
            <a:normAutofit/>
          </a:bodyPr>
          <a:lstStyle/>
          <a:p>
            <a:pPr algn="just"/>
            <a:r>
              <a:rPr lang="en-US" sz="2400" dirty="0">
                <a:latin typeface="Times New Roman" pitchFamily="18" charset="0"/>
                <a:cs typeface="Times New Roman" pitchFamily="18" charset="0"/>
              </a:rPr>
              <a:t>The three parts are designated as </a:t>
            </a:r>
            <a:r>
              <a:rPr lang="en-US" sz="2400" dirty="0">
                <a:solidFill>
                  <a:srgbClr val="00B050"/>
                </a:solidFill>
                <a:latin typeface="Times New Roman" pitchFamily="18" charset="0"/>
                <a:cs typeface="Times New Roman" pitchFamily="18" charset="0"/>
              </a:rPr>
              <a:t>OTI </a:t>
            </a:r>
            <a:r>
              <a:rPr lang="en-US" sz="2400" i="1" dirty="0">
                <a:solidFill>
                  <a:srgbClr val="00B050"/>
                </a:solidFill>
                <a:latin typeface="Times New Roman" pitchFamily="18" charset="0"/>
                <a:cs typeface="Times New Roman" pitchFamily="18" charset="0"/>
              </a:rPr>
              <a:t>(Open to inlet</a:t>
            </a:r>
            <a:r>
              <a:rPr lang="en-US" sz="2400" i="1" dirty="0">
                <a:latin typeface="Times New Roman" pitchFamily="18" charset="0"/>
                <a:cs typeface="Times New Roman" pitchFamily="18" charset="0"/>
              </a:rPr>
              <a:t>)</a:t>
            </a:r>
            <a:r>
              <a:rPr lang="en-US" sz="2400" dirty="0">
                <a:latin typeface="Times New Roman" pitchFamily="18" charset="0"/>
                <a:cs typeface="Times New Roman" pitchFamily="18" charset="0"/>
              </a:rPr>
              <a:t>, </a:t>
            </a:r>
            <a:r>
              <a:rPr lang="en-US" sz="2400" dirty="0">
                <a:solidFill>
                  <a:srgbClr val="00B050"/>
                </a:solidFill>
                <a:latin typeface="Times New Roman" pitchFamily="18" charset="0"/>
                <a:cs typeface="Times New Roman" pitchFamily="18" charset="0"/>
              </a:rPr>
              <a:t>CTIO </a:t>
            </a:r>
            <a:r>
              <a:rPr lang="en-US" sz="2400" i="1" dirty="0">
                <a:solidFill>
                  <a:srgbClr val="00B050"/>
                </a:solidFill>
                <a:latin typeface="Times New Roman" pitchFamily="18" charset="0"/>
                <a:cs typeface="Times New Roman" pitchFamily="18" charset="0"/>
              </a:rPr>
              <a:t>(Closed to inlet and outlet) </a:t>
            </a:r>
            <a:r>
              <a:rPr lang="en-US" sz="2400" dirty="0">
                <a:latin typeface="Times New Roman" pitchFamily="18" charset="0"/>
                <a:cs typeface="Times New Roman" pitchFamily="18" charset="0"/>
              </a:rPr>
              <a:t>and </a:t>
            </a:r>
            <a:r>
              <a:rPr lang="en-US" sz="2400" dirty="0">
                <a:solidFill>
                  <a:srgbClr val="00B050"/>
                </a:solidFill>
                <a:latin typeface="Times New Roman" pitchFamily="18" charset="0"/>
                <a:cs typeface="Times New Roman" pitchFamily="18" charset="0"/>
              </a:rPr>
              <a:t>OTO (Open to outlet</a:t>
            </a:r>
            <a:r>
              <a:rPr lang="en-US" sz="2400" dirty="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a good pumping action the open-to-inlet (OTI)volume should grow smoothly and continuously with pump rotation while the open-to-outlet volume (OTO)should reduce smoothly and continuously. The </a:t>
            </a:r>
            <a:r>
              <a:rPr lang="en-US" sz="2400" dirty="0" smtClean="0">
                <a:latin typeface="Times New Roman" pitchFamily="18" charset="0"/>
                <a:cs typeface="Times New Roman" pitchFamily="18" charset="0"/>
              </a:rPr>
              <a:t>closed–to-inlet and-outlet </a:t>
            </a:r>
            <a:r>
              <a:rPr lang="en-US" sz="2400" dirty="0">
                <a:latin typeface="Times New Roman" pitchFamily="18" charset="0"/>
                <a:cs typeface="Times New Roman" pitchFamily="18" charset="0"/>
              </a:rPr>
              <a:t>volume should remain constant with pump rotation</a:t>
            </a:r>
            <a:r>
              <a:rPr lang="en-US" sz="2400" dirty="0" smtClean="0">
                <a:latin typeface="Times New Roman" pitchFamily="18" charset="0"/>
                <a:cs typeface="Times New Roman" pitchFamily="18" charset="0"/>
              </a:rPr>
              <a:t>.</a:t>
            </a:r>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20</a:t>
            </a:fld>
            <a:endParaRPr lang="en-US"/>
          </a:p>
        </p:txBody>
      </p:sp>
      <p:grpSp>
        <p:nvGrpSpPr>
          <p:cNvPr id="2" name="Group 1"/>
          <p:cNvGrpSpPr>
            <a:grpSpLocks noChangeAspect="1"/>
          </p:cNvGrpSpPr>
          <p:nvPr/>
        </p:nvGrpSpPr>
        <p:grpSpPr bwMode="auto">
          <a:xfrm>
            <a:off x="1524000" y="228600"/>
            <a:ext cx="6248400" cy="3124200"/>
            <a:chOff x="2520" y="9819"/>
            <a:chExt cx="7200" cy="2622"/>
          </a:xfrm>
        </p:grpSpPr>
        <p:sp>
          <p:nvSpPr>
            <p:cNvPr id="6" name="AutoShape 10"/>
            <p:cNvSpPr>
              <a:spLocks noChangeAspect="1" noChangeArrowheads="1" noTextEdit="1"/>
            </p:cNvSpPr>
            <p:nvPr/>
          </p:nvSpPr>
          <p:spPr bwMode="auto">
            <a:xfrm>
              <a:off x="2520" y="9819"/>
              <a:ext cx="7200" cy="2622"/>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Text Box 9"/>
            <p:cNvSpPr txBox="1">
              <a:spLocks noChangeArrowheads="1"/>
            </p:cNvSpPr>
            <p:nvPr/>
          </p:nvSpPr>
          <p:spPr bwMode="auto">
            <a:xfrm>
              <a:off x="2820" y="11885"/>
              <a:ext cx="6750" cy="4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Figure 5.13 Parts of Operating Rotary Pumps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8" name="Picture 8"/>
            <p:cNvPicPr>
              <a:picLocks noChangeAspect="1" noChangeArrowheads="1"/>
            </p:cNvPicPr>
            <p:nvPr/>
          </p:nvPicPr>
          <p:blipFill>
            <a:blip r:embed="rId2"/>
            <a:srcRect/>
            <a:stretch>
              <a:fillRect/>
            </a:stretch>
          </p:blipFill>
          <p:spPr bwMode="auto">
            <a:xfrm>
              <a:off x="4150" y="10127"/>
              <a:ext cx="3510" cy="1775"/>
            </a:xfrm>
            <a:prstGeom prst="rect">
              <a:avLst/>
            </a:prstGeom>
            <a:noFill/>
          </p:spPr>
        </p:pic>
        <p:sp>
          <p:nvSpPr>
            <p:cNvPr id="9" name="Freeform 7"/>
            <p:cNvSpPr>
              <a:spLocks/>
            </p:cNvSpPr>
            <p:nvPr/>
          </p:nvSpPr>
          <p:spPr bwMode="auto">
            <a:xfrm>
              <a:off x="4497" y="10865"/>
              <a:ext cx="953" cy="133"/>
            </a:xfrm>
            <a:custGeom>
              <a:avLst/>
              <a:gdLst/>
              <a:ahLst/>
              <a:cxnLst>
                <a:cxn ang="0">
                  <a:pos x="0" y="0"/>
                </a:cxn>
                <a:cxn ang="0">
                  <a:pos x="1320" y="195"/>
                </a:cxn>
              </a:cxnLst>
              <a:rect l="0" t="0" r="r" b="b"/>
              <a:pathLst>
                <a:path w="1320" h="195">
                  <a:moveTo>
                    <a:pt x="0" y="0"/>
                  </a:moveTo>
                  <a:lnTo>
                    <a:pt x="1320" y="195"/>
                  </a:lnTo>
                </a:path>
              </a:pathLst>
            </a:cu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10" name="Text Box 6"/>
            <p:cNvSpPr txBox="1">
              <a:spLocks noChangeArrowheads="1"/>
            </p:cNvSpPr>
            <p:nvPr/>
          </p:nvSpPr>
          <p:spPr bwMode="auto">
            <a:xfrm>
              <a:off x="3870" y="10744"/>
              <a:ext cx="800" cy="3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OTI</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Text Box 5"/>
            <p:cNvSpPr txBox="1">
              <a:spLocks noChangeArrowheads="1"/>
            </p:cNvSpPr>
            <p:nvPr/>
          </p:nvSpPr>
          <p:spPr bwMode="auto">
            <a:xfrm>
              <a:off x="7270" y="10616"/>
              <a:ext cx="800" cy="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OTO</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Freeform 4"/>
            <p:cNvSpPr>
              <a:spLocks/>
            </p:cNvSpPr>
            <p:nvPr/>
          </p:nvSpPr>
          <p:spPr bwMode="auto">
            <a:xfrm>
              <a:off x="6177" y="10739"/>
              <a:ext cx="1093" cy="249"/>
            </a:xfrm>
            <a:custGeom>
              <a:avLst/>
              <a:gdLst/>
              <a:ahLst/>
              <a:cxnLst>
                <a:cxn ang="0">
                  <a:pos x="1515" y="0"/>
                </a:cxn>
                <a:cxn ang="0">
                  <a:pos x="0" y="367"/>
                </a:cxn>
              </a:cxnLst>
              <a:rect l="0" t="0" r="r" b="b"/>
              <a:pathLst>
                <a:path w="1515" h="367">
                  <a:moveTo>
                    <a:pt x="1515" y="0"/>
                  </a:moveTo>
                  <a:lnTo>
                    <a:pt x="0" y="367"/>
                  </a:lnTo>
                </a:path>
              </a:pathLst>
            </a:cu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13" name="Freeform 3"/>
            <p:cNvSpPr>
              <a:spLocks/>
            </p:cNvSpPr>
            <p:nvPr/>
          </p:nvSpPr>
          <p:spPr bwMode="auto">
            <a:xfrm>
              <a:off x="6100" y="10284"/>
              <a:ext cx="705" cy="210"/>
            </a:xfrm>
            <a:custGeom>
              <a:avLst/>
              <a:gdLst/>
              <a:ahLst/>
              <a:cxnLst>
                <a:cxn ang="0">
                  <a:pos x="0" y="308"/>
                </a:cxn>
                <a:cxn ang="0">
                  <a:pos x="975" y="0"/>
                </a:cxn>
              </a:cxnLst>
              <a:rect l="0" t="0" r="r" b="b"/>
              <a:pathLst>
                <a:path w="975" h="308">
                  <a:moveTo>
                    <a:pt x="0" y="308"/>
                  </a:moveTo>
                  <a:lnTo>
                    <a:pt x="975" y="0"/>
                  </a:lnTo>
                </a:path>
              </a:pathLst>
            </a:custGeom>
            <a:noFill/>
            <a:ln w="9525">
              <a:solidFill>
                <a:srgbClr val="000000"/>
              </a:solidFill>
              <a:round/>
              <a:headEnd type="triangle" w="sm" len="med"/>
              <a:tailEnd/>
            </a:ln>
          </p:spPr>
          <p:txBody>
            <a:bodyPr vert="horz" wrap="square" lIns="91440" tIns="45720" rIns="91440" bIns="45720" numCol="1" anchor="t" anchorCtr="0" compatLnSpc="1">
              <a:prstTxWarp prst="textNoShape">
                <a:avLst/>
              </a:prstTxWarp>
            </a:bodyPr>
            <a:lstStyle/>
            <a:p>
              <a:endParaRPr lang="en-US"/>
            </a:p>
          </p:txBody>
        </p:sp>
        <p:sp>
          <p:nvSpPr>
            <p:cNvPr id="14" name="Text Box 2"/>
            <p:cNvSpPr txBox="1">
              <a:spLocks noChangeArrowheads="1"/>
            </p:cNvSpPr>
            <p:nvPr/>
          </p:nvSpPr>
          <p:spPr bwMode="auto">
            <a:xfrm>
              <a:off x="6750" y="10127"/>
              <a:ext cx="117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CTIO</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ctr" rtl="0">
              <a:spcBef>
                <a:spcPct val="0"/>
              </a:spcBef>
            </a:pPr>
            <a:r>
              <a:rPr lang="en-US" sz="2400" b="1" dirty="0">
                <a:solidFill>
                  <a:srgbClr val="0070C0"/>
                </a:solidFill>
              </a:rPr>
              <a:t>Displacement of Common Rotary Pumps</a:t>
            </a:r>
            <a:r>
              <a:rPr lang="en-US" sz="2400" dirty="0">
                <a:solidFill>
                  <a:srgbClr val="0070C0"/>
                </a:solidFill>
              </a:rPr>
              <a:t/>
            </a:r>
            <a:br>
              <a:rPr lang="en-US" sz="2400" dirty="0">
                <a:solidFill>
                  <a:srgbClr val="0070C0"/>
                </a:solidFill>
              </a:rPr>
            </a:br>
            <a:endParaRPr lang="en-US" sz="2400" dirty="0">
              <a:solidFill>
                <a:srgbClr val="0070C0"/>
              </a:solidFill>
            </a:endParaRPr>
          </a:p>
        </p:txBody>
      </p:sp>
      <p:sp>
        <p:nvSpPr>
          <p:cNvPr id="3" name="Content Placeholder 2"/>
          <p:cNvSpPr>
            <a:spLocks noGrp="1"/>
          </p:cNvSpPr>
          <p:nvPr>
            <p:ph idx="1"/>
          </p:nvPr>
        </p:nvSpPr>
        <p:spPr>
          <a:xfrm>
            <a:off x="457200" y="1600201"/>
            <a:ext cx="8229600" cy="2895600"/>
          </a:xfrm>
        </p:spPr>
        <p:txBody>
          <a:bodyPr>
            <a:normAutofit/>
          </a:bodyPr>
          <a:lstStyle/>
          <a:p>
            <a:pPr algn="just"/>
            <a:r>
              <a:rPr lang="en-US" sz="2400" b="1" dirty="0">
                <a:solidFill>
                  <a:srgbClr val="0070C0"/>
                </a:solidFill>
                <a:latin typeface="Times New Roman" pitchFamily="18" charset="0"/>
                <a:cs typeface="Times New Roman" pitchFamily="18" charset="0"/>
              </a:rPr>
              <a:t>The displacement D</a:t>
            </a:r>
            <a:r>
              <a:rPr lang="en-US" sz="2400" dirty="0">
                <a:solidFill>
                  <a:srgbClr val="0070C0"/>
                </a:solidFill>
                <a:latin typeface="Times New Roman" pitchFamily="18" charset="0"/>
                <a:cs typeface="Times New Roman" pitchFamily="18" charset="0"/>
              </a:rPr>
              <a:t> </a:t>
            </a:r>
            <a:r>
              <a:rPr lang="en-US" sz="2400" dirty="0">
                <a:latin typeface="Times New Roman" pitchFamily="18" charset="0"/>
                <a:cs typeface="Times New Roman" pitchFamily="18" charset="0"/>
              </a:rPr>
              <a:t>of a rotary pump is the total net volume transferred from the OTI to the OTO volume during one complete revolution of the driving rotor.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any given pump, the displacement depends only upon the </a:t>
            </a:r>
            <a:r>
              <a:rPr lang="en-US" sz="2400" b="1" dirty="0">
                <a:latin typeface="Times New Roman" pitchFamily="18" charset="0"/>
                <a:cs typeface="Times New Roman" pitchFamily="18" charset="0"/>
              </a:rPr>
              <a:t>physical dimensions of the pump </a:t>
            </a:r>
            <a:r>
              <a:rPr lang="en-US" sz="2400" dirty="0">
                <a:latin typeface="Times New Roman" pitchFamily="18" charset="0"/>
                <a:cs typeface="Times New Roman" pitchFamily="18" charset="0"/>
              </a:rPr>
              <a:t>elements and the pump </a:t>
            </a:r>
            <a:r>
              <a:rPr lang="en-US" sz="2400" b="1" dirty="0">
                <a:latin typeface="Times New Roman" pitchFamily="18" charset="0"/>
                <a:cs typeface="Times New Roman" pitchFamily="18" charset="0"/>
              </a:rPr>
              <a:t>geometry </a:t>
            </a:r>
            <a:r>
              <a:rPr lang="en-US" sz="2400" dirty="0">
                <a:latin typeface="Times New Roman" pitchFamily="18" charset="0"/>
                <a:cs typeface="Times New Roman" pitchFamily="18" charset="0"/>
              </a:rPr>
              <a:t>and </a:t>
            </a:r>
            <a:r>
              <a:rPr lang="en-US" sz="2400" b="1" dirty="0">
                <a:latin typeface="Times New Roman" pitchFamily="18" charset="0"/>
                <a:cs typeface="Times New Roman" pitchFamily="18" charset="0"/>
              </a:rPr>
              <a:t>is independent of other operating conditions</a:t>
            </a:r>
          </a:p>
        </p:txBody>
      </p:sp>
      <p:sp>
        <p:nvSpPr>
          <p:cNvPr id="4" name="Slide Number Placeholder 3"/>
          <p:cNvSpPr>
            <a:spLocks noGrp="1"/>
          </p:cNvSpPr>
          <p:nvPr>
            <p:ph type="sldNum" sz="quarter" idx="12"/>
          </p:nvPr>
        </p:nvSpPr>
        <p:spPr/>
        <p:txBody>
          <a:bodyPr/>
          <a:lstStyle/>
          <a:p>
            <a:fld id="{8AF2B99A-C8F6-4C0F-994A-EE849E7D1B51}"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1066800" y="533401"/>
            <a:ext cx="746760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Arial" pitchFamily="34" charset="0"/>
                <a:ea typeface="Times New Roman" pitchFamily="18" charset="0"/>
                <a:cs typeface="Times New Roman" pitchFamily="18" charset="0"/>
              </a:rPr>
              <a:t>Displacement of External Gear Pumps</a:t>
            </a:r>
            <a:endParaRPr kumimoji="0" lang="en-US" sz="24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7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 name="Group 2"/>
          <p:cNvGrpSpPr>
            <a:grpSpLocks noChangeAspect="1"/>
          </p:cNvGrpSpPr>
          <p:nvPr/>
        </p:nvGrpSpPr>
        <p:grpSpPr bwMode="auto">
          <a:xfrm>
            <a:off x="1219200" y="1143000"/>
            <a:ext cx="7467600" cy="2209800"/>
            <a:chOff x="2520" y="10127"/>
            <a:chExt cx="7200" cy="2006"/>
          </a:xfrm>
        </p:grpSpPr>
        <p:sp>
          <p:nvSpPr>
            <p:cNvPr id="33797" name="AutoShape 5"/>
            <p:cNvSpPr>
              <a:spLocks noChangeAspect="1" noChangeArrowheads="1" noTextEdit="1"/>
            </p:cNvSpPr>
            <p:nvPr/>
          </p:nvSpPr>
          <p:spPr bwMode="auto">
            <a:xfrm>
              <a:off x="2520" y="10127"/>
              <a:ext cx="7200" cy="2006"/>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3796" name="Picture 4"/>
            <p:cNvPicPr>
              <a:picLocks noChangeAspect="1" noChangeArrowheads="1"/>
            </p:cNvPicPr>
            <p:nvPr/>
          </p:nvPicPr>
          <p:blipFill>
            <a:blip r:embed="rId3"/>
            <a:srcRect/>
            <a:stretch>
              <a:fillRect/>
            </a:stretch>
          </p:blipFill>
          <p:spPr bwMode="auto">
            <a:xfrm>
              <a:off x="4320" y="10175"/>
              <a:ext cx="2550" cy="1410"/>
            </a:xfrm>
            <a:prstGeom prst="rect">
              <a:avLst/>
            </a:prstGeom>
            <a:noFill/>
          </p:spPr>
        </p:pic>
        <p:sp>
          <p:nvSpPr>
            <p:cNvPr id="33795" name="Text Box 3"/>
            <p:cNvSpPr txBox="1">
              <a:spLocks noChangeArrowheads="1"/>
            </p:cNvSpPr>
            <p:nvPr/>
          </p:nvSpPr>
          <p:spPr bwMode="auto">
            <a:xfrm>
              <a:off x="3420" y="11670"/>
              <a:ext cx="5700" cy="3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2000"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Figure .   External Gear Pump</a:t>
              </a:r>
              <a:endParaRPr kumimoji="0" lang="en-US" sz="200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33803" name="Rectangle 11"/>
          <p:cNvSpPr>
            <a:spLocks noChangeArrowheads="1"/>
          </p:cNvSpPr>
          <p:nvPr/>
        </p:nvSpPr>
        <p:spPr bwMode="auto">
          <a:xfrm>
            <a:off x="990600" y="3429000"/>
            <a:ext cx="7620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The displacement D of a gear pump is given by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3805"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3804" name="Object 12"/>
          <p:cNvGraphicFramePr>
            <a:graphicFrameLocks noChangeAspect="1"/>
          </p:cNvGraphicFramePr>
          <p:nvPr/>
        </p:nvGraphicFramePr>
        <p:xfrm>
          <a:off x="3200400" y="3962400"/>
          <a:ext cx="1458686" cy="457200"/>
        </p:xfrm>
        <a:graphic>
          <a:graphicData uri="http://schemas.openxmlformats.org/presentationml/2006/ole">
            <p:oleObj spid="_x0000_s8194" name="Equation" r:id="rId4" imgW="634725" imgH="203112" progId="Equation.3">
              <p:embed/>
            </p:oleObj>
          </a:graphicData>
        </a:graphic>
      </p:graphicFrame>
      <p:sp>
        <p:nvSpPr>
          <p:cNvPr id="33806" name="Rectangle 14"/>
          <p:cNvSpPr>
            <a:spLocks noChangeArrowheads="1"/>
          </p:cNvSpPr>
          <p:nvPr/>
        </p:nvSpPr>
        <p:spPr bwMode="auto">
          <a:xfrm>
            <a:off x="914400" y="4572000"/>
            <a:ext cx="75438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Where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 Displacement, </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A=cross-sectional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area of tooth space</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l=length of gear teeth, </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z=number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of teeth</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7" name="Slide Number Placeholder 16"/>
          <p:cNvSpPr>
            <a:spLocks noGrp="1"/>
          </p:cNvSpPr>
          <p:nvPr>
            <p:ph type="sldNum" sz="quarter" idx="12"/>
          </p:nvPr>
        </p:nvSpPr>
        <p:spPr/>
        <p:txBody>
          <a:bodyPr/>
          <a:lstStyle/>
          <a:p>
            <a:fld id="{8AF2B99A-C8F6-4C0F-994A-EE849E7D1B51}" type="slidenum">
              <a:rPr lang="en-US" smtClean="0"/>
              <a:pPr/>
              <a:t>22</a:t>
            </a:fld>
            <a:endParaRPr lang="en-US"/>
          </a:p>
        </p:txBody>
      </p:sp>
      <p:sp>
        <p:nvSpPr>
          <p:cNvPr id="13" name="Rectangle 12"/>
          <p:cNvSpPr/>
          <p:nvPr/>
        </p:nvSpPr>
        <p:spPr>
          <a:xfrm>
            <a:off x="4724400" y="4419600"/>
            <a:ext cx="1535677" cy="369332"/>
          </a:xfrm>
          <a:prstGeom prst="rect">
            <a:avLst/>
          </a:prstGeom>
        </p:spPr>
        <p:txBody>
          <a:bodyPr wrap="none">
            <a:spAutoFit/>
          </a:bodyPr>
          <a:lstStyle/>
          <a:p>
            <a:r>
              <a:rPr lang="en-US" dirty="0" smtClean="0"/>
              <a:t>identical gears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533400" y="457201"/>
            <a:ext cx="8382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Displacement of Vane Pumps</a:t>
            </a:r>
            <a:endParaRPr kumimoji="0" lang="en-US" sz="2400" b="0" i="0" u="none" strike="noStrike" cap="none" normalizeH="0" baseline="0" dirty="0" smtClean="0">
              <a:ln>
                <a:noFill/>
              </a:ln>
              <a:solidFill>
                <a:srgbClr val="0070C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It is used for the determination of the displacement of vane pumps.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7891"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7890" name="Object 2"/>
          <p:cNvGraphicFramePr>
            <a:graphicFrameLocks noChangeAspect="1"/>
          </p:cNvGraphicFramePr>
          <p:nvPr/>
        </p:nvGraphicFramePr>
        <p:xfrm>
          <a:off x="3124200" y="1524000"/>
          <a:ext cx="2743200" cy="1981200"/>
        </p:xfrm>
        <a:graphic>
          <a:graphicData uri="http://schemas.openxmlformats.org/presentationml/2006/ole">
            <p:oleObj spid="_x0000_s9218" r:id="rId3" imgW="8924925" imgH="5038725" progId="">
              <p:embed/>
            </p:oleObj>
          </a:graphicData>
        </a:graphic>
      </p:graphicFrame>
      <p:sp>
        <p:nvSpPr>
          <p:cNvPr id="37892" name="Text Box 4"/>
          <p:cNvSpPr txBox="1">
            <a:spLocks noChangeArrowheads="1"/>
          </p:cNvSpPr>
          <p:nvPr/>
        </p:nvSpPr>
        <p:spPr bwMode="auto">
          <a:xfrm>
            <a:off x="1676400" y="3581400"/>
            <a:ext cx="54864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zh-CN" b="1"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Figure Vane pump Minimum and Maximum Radii</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789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7893" name="Object 5"/>
          <p:cNvGraphicFramePr>
            <a:graphicFrameLocks noChangeAspect="1"/>
          </p:cNvGraphicFramePr>
          <p:nvPr/>
        </p:nvGraphicFramePr>
        <p:xfrm>
          <a:off x="1600200" y="4114800"/>
          <a:ext cx="1805609" cy="381000"/>
        </p:xfrm>
        <a:graphic>
          <a:graphicData uri="http://schemas.openxmlformats.org/presentationml/2006/ole">
            <p:oleObj spid="_x0000_s9219" name="Equation" r:id="rId4" imgW="1040948" imgH="215806" progId="Equation.3">
              <p:embed/>
            </p:oleObj>
          </a:graphicData>
        </a:graphic>
      </p:graphicFrame>
      <p:sp>
        <p:nvSpPr>
          <p:cNvPr id="37895" name="Rectangle 7"/>
          <p:cNvSpPr>
            <a:spLocks noChangeArrowheads="1"/>
          </p:cNvSpPr>
          <p:nvPr/>
        </p:nvSpPr>
        <p:spPr bwMode="auto">
          <a:xfrm>
            <a:off x="685800" y="4572000"/>
            <a:ext cx="8001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=Total axial length of the rotor</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1</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=Minimum radial dimension of the rotor elements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2</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=Maximum radial dimension of the rotor elements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 name="Slide Number Placeholder 10"/>
          <p:cNvSpPr>
            <a:spLocks noGrp="1"/>
          </p:cNvSpPr>
          <p:nvPr>
            <p:ph type="sldNum" sz="quarter" idx="12"/>
          </p:nvPr>
        </p:nvSpPr>
        <p:spPr/>
        <p:txBody>
          <a:bodyPr/>
          <a:lstStyle/>
          <a:p>
            <a:fld id="{8AF2B99A-C8F6-4C0F-994A-EE849E7D1B51}"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838200" y="914400"/>
            <a:ext cx="59436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Tx/>
              <a:buSzTx/>
              <a:buFontTx/>
              <a:buAutoNum type="arabicPeriod"/>
              <a:tabLst>
                <a:tab pos="457200" algn="l"/>
              </a:tabLst>
            </a:pPr>
            <a:r>
              <a:rPr kumimoji="0" lang="en-US" sz="2800" b="1" i="0" u="none" strike="noStrike" cap="none" normalizeH="0" baseline="0" dirty="0" smtClean="0">
                <a:ln>
                  <a:noFill/>
                </a:ln>
                <a:solidFill>
                  <a:srgbClr val="0070C0"/>
                </a:solidFill>
                <a:effectLst/>
                <a:latin typeface="Arial" pitchFamily="34" charset="0"/>
                <a:ea typeface="Times New Roman" pitchFamily="18" charset="0"/>
                <a:cs typeface="Times New Roman" pitchFamily="18" charset="0"/>
              </a:rPr>
              <a:t>Capacity of Rotary Pumps</a:t>
            </a:r>
            <a:endParaRPr kumimoji="0" lang="en-US" sz="2800" b="0" i="0" u="none" strike="noStrike" cap="none" normalizeH="0" baseline="0" dirty="0" smtClean="0">
              <a:ln>
                <a:noFill/>
              </a:ln>
              <a:solidFill>
                <a:srgbClr val="0070C0"/>
              </a:solidFill>
              <a:effectLst/>
              <a:latin typeface="Arial" pitchFamily="34" charset="0"/>
              <a:cs typeface="Arial" pitchFamily="34" charset="0"/>
            </a:endParaRPr>
          </a:p>
        </p:txBody>
      </p:sp>
      <p:sp>
        <p:nvSpPr>
          <p:cNvPr id="38914" name="Rectangle 2"/>
          <p:cNvSpPr>
            <a:spLocks noChangeArrowheads="1"/>
          </p:cNvSpPr>
          <p:nvPr/>
        </p:nvSpPr>
        <p:spPr bwMode="auto">
          <a:xfrm>
            <a:off x="609600" y="1600200"/>
            <a:ext cx="81534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 general the capacity of any rotary pump is the product of its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displacement (D)</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speed of rotati</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on of the drive (n) and the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volumetric efficiency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v</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 </a:t>
            </a:r>
          </a:p>
        </p:txBody>
      </p:sp>
      <p:sp>
        <p:nvSpPr>
          <p:cNvPr id="3891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8915" name="Object 3"/>
          <p:cNvGraphicFramePr>
            <a:graphicFrameLocks noChangeAspect="1"/>
          </p:cNvGraphicFramePr>
          <p:nvPr/>
        </p:nvGraphicFramePr>
        <p:xfrm>
          <a:off x="3581400" y="2971800"/>
          <a:ext cx="1371600" cy="457200"/>
        </p:xfrm>
        <a:graphic>
          <a:graphicData uri="http://schemas.openxmlformats.org/presentationml/2006/ole">
            <p:oleObj spid="_x0000_s10242" name="Equation" r:id="rId3" imgW="660113" imgH="215806" progId="Equation.3">
              <p:embed/>
            </p:oleObj>
          </a:graphicData>
        </a:graphic>
      </p:graphicFrame>
      <p:sp>
        <p:nvSpPr>
          <p:cNvPr id="38917" name="Rectangle 5"/>
          <p:cNvSpPr>
            <a:spLocks noChangeArrowheads="1"/>
          </p:cNvSpPr>
          <p:nvPr/>
        </p:nvSpPr>
        <p:spPr bwMode="auto">
          <a:xfrm>
            <a:off x="1676400" y="3733800"/>
            <a:ext cx="4572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It is also commonly given as</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8919"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8918" name="Object 6"/>
          <p:cNvGraphicFramePr>
            <a:graphicFrameLocks noChangeAspect="1"/>
          </p:cNvGraphicFramePr>
          <p:nvPr/>
        </p:nvGraphicFramePr>
        <p:xfrm>
          <a:off x="2286000" y="4343399"/>
          <a:ext cx="1487714" cy="339587"/>
        </p:xfrm>
        <a:graphic>
          <a:graphicData uri="http://schemas.openxmlformats.org/presentationml/2006/ole">
            <p:oleObj spid="_x0000_s10243" name="Equation" r:id="rId4" imgW="876300" imgH="203200" progId="Equation.3">
              <p:embed/>
            </p:oleObj>
          </a:graphicData>
        </a:graphic>
      </p:graphicFrame>
      <p:sp>
        <p:nvSpPr>
          <p:cNvPr id="38920" name="Rectangle 8"/>
          <p:cNvSpPr>
            <a:spLocks noChangeArrowheads="1"/>
          </p:cNvSpPr>
          <p:nvPr/>
        </p:nvSpPr>
        <p:spPr bwMode="auto">
          <a:xfrm>
            <a:off x="0" y="200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9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8921" name="Rectangle 9"/>
          <p:cNvSpPr>
            <a:spLocks noChangeArrowheads="1"/>
          </p:cNvSpPr>
          <p:nvPr/>
        </p:nvSpPr>
        <p:spPr bwMode="auto">
          <a:xfrm>
            <a:off x="1600200" y="4953000"/>
            <a:ext cx="4953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Where s = slip of the pump =1-</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a:t>
            </a:r>
            <a:r>
              <a:rPr kumimoji="0" lang="en-US" sz="2400" b="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v</a:t>
            </a:r>
            <a:endPar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endParaRPr>
          </a:p>
        </p:txBody>
      </p:sp>
      <p:sp>
        <p:nvSpPr>
          <p:cNvPr id="13" name="Slide Number Placeholder 12"/>
          <p:cNvSpPr>
            <a:spLocks noGrp="1"/>
          </p:cNvSpPr>
          <p:nvPr>
            <p:ph type="sldNum" sz="quarter" idx="12"/>
          </p:nvPr>
        </p:nvSpPr>
        <p:spPr/>
        <p:txBody>
          <a:bodyPr/>
          <a:lstStyle/>
          <a:p>
            <a:fld id="{8AF2B99A-C8F6-4C0F-994A-EE849E7D1B51}"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685800" y="457200"/>
            <a:ext cx="8001000" cy="45858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Tx/>
              <a:buSzTx/>
              <a:buFontTx/>
              <a:buAutoNum type="arabicPeriod"/>
              <a:tabLst>
                <a:tab pos="457200" algn="l"/>
              </a:tabLst>
            </a:pPr>
            <a:r>
              <a:rPr kumimoji="0" lang="en-US" sz="2800" b="1" i="0" u="none" strike="noStrike" cap="none" normalizeH="0" baseline="0" dirty="0" smtClean="0">
                <a:ln>
                  <a:noFill/>
                </a:ln>
                <a:solidFill>
                  <a:srgbClr val="0070C0"/>
                </a:solidFill>
                <a:effectLst/>
                <a:latin typeface="Arial" pitchFamily="34" charset="0"/>
                <a:ea typeface="Times New Roman" pitchFamily="18" charset="0"/>
                <a:cs typeface="Times New Roman" pitchFamily="18" charset="0"/>
              </a:rPr>
              <a:t>Pressure (Head) of Rotary Pumps </a:t>
            </a:r>
            <a:endParaRPr kumimoji="0" lang="en-US" sz="28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Rotary pumps unlike centrifugal pumps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can deliver whatever head is required by the system. </a:t>
            </a: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only limitations are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power of the drive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and the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strength of the pump</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If the drive can deliver sufficient power, yet if the strength of the pump is low the pump will be damaged. Hence all positive displacement pumps are commonly, fit with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relief valves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that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limits the maximum pressure</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inside the pump. Another limiting factor for the maximum pressure is the pump slip. The pump slip (leakage) in rotary pumps generally increases with pressure hence running at very high pressure may result in very low efficiency.</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9938" name="Rectangle 2"/>
          <p:cNvSpPr>
            <a:spLocks noChangeArrowheads="1"/>
          </p:cNvSpPr>
          <p:nvPr/>
        </p:nvSpPr>
        <p:spPr bwMode="auto">
          <a:xfrm>
            <a:off x="152400" y="5029200"/>
            <a:ext cx="65532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Note that the total head of the pump is given by:-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3994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9939" name="Object 3"/>
          <p:cNvGraphicFramePr>
            <a:graphicFrameLocks noChangeAspect="1"/>
          </p:cNvGraphicFramePr>
          <p:nvPr/>
        </p:nvGraphicFramePr>
        <p:xfrm>
          <a:off x="7696200" y="4953000"/>
          <a:ext cx="914400" cy="721895"/>
        </p:xfrm>
        <a:graphic>
          <a:graphicData uri="http://schemas.openxmlformats.org/presentationml/2006/ole">
            <p:oleObj spid="_x0000_s11266" name="Equation" r:id="rId3" imgW="545863" imgH="431613" progId="Equation.3">
              <p:embed/>
            </p:oleObj>
          </a:graphicData>
        </a:graphic>
      </p:graphicFrame>
      <p:sp>
        <p:nvSpPr>
          <p:cNvPr id="8" name="Rectangle 7"/>
          <p:cNvSpPr/>
          <p:nvPr/>
        </p:nvSpPr>
        <p:spPr>
          <a:xfrm>
            <a:off x="990600" y="5791200"/>
            <a:ext cx="6705600" cy="461665"/>
          </a:xfrm>
          <a:prstGeom prst="rect">
            <a:avLst/>
          </a:prstGeom>
        </p:spPr>
        <p:txBody>
          <a:bodyPr wrap="square">
            <a:spAutoFit/>
          </a:bodyPr>
          <a:lstStyle/>
          <a:p>
            <a:r>
              <a:rPr lang="en-US" sz="2400" dirty="0">
                <a:latin typeface="Times New Roman" pitchFamily="18" charset="0"/>
                <a:cs typeface="Times New Roman" pitchFamily="18" charset="0"/>
              </a:rPr>
              <a:t>Where P</a:t>
            </a:r>
            <a:r>
              <a:rPr lang="en-US" sz="2400" baseline="-25000" dirty="0">
                <a:latin typeface="Times New Roman" pitchFamily="18" charset="0"/>
                <a:cs typeface="Times New Roman" pitchFamily="18" charset="0"/>
              </a:rPr>
              <a:t>t</a:t>
            </a:r>
            <a:r>
              <a:rPr lang="en-US" sz="2400" dirty="0">
                <a:latin typeface="Times New Roman" pitchFamily="18" charset="0"/>
                <a:cs typeface="Times New Roman" pitchFamily="18" charset="0"/>
              </a:rPr>
              <a:t> is the total pressure developed by the pump</a:t>
            </a:r>
          </a:p>
        </p:txBody>
      </p:sp>
      <p:sp>
        <p:nvSpPr>
          <p:cNvPr id="9" name="Slide Number Placeholder 8"/>
          <p:cNvSpPr>
            <a:spLocks noGrp="1"/>
          </p:cNvSpPr>
          <p:nvPr>
            <p:ph type="sldNum" sz="quarter" idx="12"/>
          </p:nvPr>
        </p:nvSpPr>
        <p:spPr/>
        <p:txBody>
          <a:bodyPr/>
          <a:lstStyle/>
          <a:p>
            <a:fld id="{8AF2B99A-C8F6-4C0F-994A-EE849E7D1B51}"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762000" y="533400"/>
            <a:ext cx="777240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914400" marR="0" lvl="2" indent="0" algn="just" defTabSz="914400" rtl="0" eaLnBrk="1" fontAlgn="base" latinLnBrk="0" hangingPunct="1">
              <a:lnSpc>
                <a:spcPct val="100000"/>
              </a:lnSpc>
              <a:spcBef>
                <a:spcPct val="0"/>
              </a:spcBef>
              <a:spcAft>
                <a:spcPct val="0"/>
              </a:spcAft>
              <a:buClrTx/>
              <a:buSzTx/>
              <a:buFontTx/>
              <a:buAutoNum type="arabicPeriod"/>
              <a:tabLst>
                <a:tab pos="457200" algn="l"/>
              </a:tabLst>
            </a:pPr>
            <a:r>
              <a:rPr kumimoji="0" lang="en-US" sz="2800" b="1" i="0" u="none" strike="noStrike" cap="none" normalizeH="0" baseline="0" dirty="0" smtClean="0">
                <a:ln>
                  <a:noFill/>
                </a:ln>
                <a:solidFill>
                  <a:srgbClr val="0070C0"/>
                </a:solidFill>
                <a:effectLst/>
                <a:latin typeface="Arial" pitchFamily="34" charset="0"/>
                <a:ea typeface="Times New Roman" pitchFamily="18" charset="0"/>
                <a:cs typeface="Times New Roman" pitchFamily="18" charset="0"/>
              </a:rPr>
              <a:t>Power of Rotary Pumps </a:t>
            </a:r>
            <a:endParaRPr kumimoji="0" lang="en-US" sz="2800" b="0" i="0" u="none" strike="noStrike" cap="none" normalizeH="0" baseline="0" dirty="0" smtClean="0">
              <a:ln>
                <a:noFill/>
              </a:ln>
              <a:solidFill>
                <a:srgbClr val="0070C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useful and brake power of a rotary pump are calculated from the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total pressure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 be transferred to the flow medium, the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volume flow rate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and </a:t>
            </a: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overall efficiency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of the pump.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24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Useful Power</a:t>
            </a:r>
            <a:endParaRPr kumimoji="0" lang="en-US" sz="2400" b="0" i="0" u="none" strike="noStrike" cap="none" normalizeH="0" baseline="0" dirty="0" smtClean="0">
              <a:ln>
                <a:noFill/>
              </a:ln>
              <a:solidFill>
                <a:srgbClr val="0070C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useful power of a rotary pump is the product of the flow rate and total pressure of the pump (Useful), and is given by,</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0963" name="Rectangle 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962" name="Object 2"/>
          <p:cNvGraphicFramePr>
            <a:graphicFrameLocks noChangeAspect="1"/>
          </p:cNvGraphicFramePr>
          <p:nvPr/>
        </p:nvGraphicFramePr>
        <p:xfrm>
          <a:off x="3276600" y="3352800"/>
          <a:ext cx="1447800" cy="609600"/>
        </p:xfrm>
        <a:graphic>
          <a:graphicData uri="http://schemas.openxmlformats.org/presentationml/2006/ole">
            <p:oleObj spid="_x0000_s12290" name="Equation" r:id="rId3" imgW="545863" imgH="228501" progId="Equation.3">
              <p:embed/>
            </p:oleObj>
          </a:graphicData>
        </a:graphic>
      </p:graphicFrame>
      <p:sp>
        <p:nvSpPr>
          <p:cNvPr id="40964" name="Rectangle 4"/>
          <p:cNvSpPr>
            <a:spLocks noChangeArrowheads="1"/>
          </p:cNvSpPr>
          <p:nvPr/>
        </p:nvSpPr>
        <p:spPr bwMode="auto">
          <a:xfrm>
            <a:off x="838200" y="3810000"/>
            <a:ext cx="70866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Brake Power</a:t>
            </a:r>
            <a:endParaRPr kumimoji="0" lang="en-US" sz="2400" b="0" i="0" u="none" strike="noStrike" cap="none" normalizeH="0" baseline="0" dirty="0" smtClean="0">
              <a:ln>
                <a:noFill/>
              </a:ln>
              <a:solidFill>
                <a:srgbClr val="0070C0"/>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brake power is calculated from the useful power and the overall efficiency using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096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0965" name="Object 5"/>
          <p:cNvGraphicFramePr>
            <a:graphicFrameLocks noChangeAspect="1"/>
          </p:cNvGraphicFramePr>
          <p:nvPr/>
        </p:nvGraphicFramePr>
        <p:xfrm>
          <a:off x="5486400" y="4724400"/>
          <a:ext cx="1219200" cy="795130"/>
        </p:xfrm>
        <a:graphic>
          <a:graphicData uri="http://schemas.openxmlformats.org/presentationml/2006/ole">
            <p:oleObj spid="_x0000_s12291" name="Equation" r:id="rId4" imgW="660113" imgH="431613" progId="Equation.3">
              <p:embed/>
            </p:oleObj>
          </a:graphicData>
        </a:graphic>
      </p:graphicFrame>
      <p:sp>
        <p:nvSpPr>
          <p:cNvPr id="10" name="Rectangle 9"/>
          <p:cNvSpPr/>
          <p:nvPr/>
        </p:nvSpPr>
        <p:spPr>
          <a:xfrm>
            <a:off x="1066800" y="5638800"/>
            <a:ext cx="7391400" cy="830997"/>
          </a:xfrm>
          <a:prstGeom prst="rect">
            <a:avLst/>
          </a:prstGeom>
        </p:spPr>
        <p:txBody>
          <a:bodyPr wrap="square">
            <a:spAutoFit/>
          </a:bodyPr>
          <a:lstStyle/>
          <a:p>
            <a:r>
              <a:rPr lang="en-US" sz="2400" dirty="0">
                <a:latin typeface="Times New Roman" pitchFamily="18" charset="0"/>
                <a:cs typeface="Times New Roman" pitchFamily="18" charset="0"/>
              </a:rPr>
              <a:t>The overall efficiency of rotary pumps is determined by test</a:t>
            </a:r>
          </a:p>
        </p:txBody>
      </p:sp>
      <p:sp>
        <p:nvSpPr>
          <p:cNvPr id="11" name="Slide Number Placeholder 10"/>
          <p:cNvSpPr>
            <a:spLocks noGrp="1"/>
          </p:cNvSpPr>
          <p:nvPr>
            <p:ph type="sldNum" sz="quarter" idx="12"/>
          </p:nvPr>
        </p:nvSpPr>
        <p:spPr/>
        <p:txBody>
          <a:bodyPr/>
          <a:lstStyle/>
          <a:p>
            <a:fld id="{8AF2B99A-C8F6-4C0F-994A-EE849E7D1B51}"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ctr" rtl="0">
              <a:spcBef>
                <a:spcPct val="0"/>
              </a:spcBef>
            </a:pPr>
            <a:r>
              <a:rPr lang="en-US" sz="2800" b="1" dirty="0" smtClean="0">
                <a:solidFill>
                  <a:srgbClr val="0070C0"/>
                </a:solidFill>
              </a:rPr>
              <a:t>5.2.6 Performance </a:t>
            </a:r>
            <a:r>
              <a:rPr lang="en-US" sz="2800" b="1" dirty="0">
                <a:solidFill>
                  <a:srgbClr val="0070C0"/>
                </a:solidFill>
              </a:rPr>
              <a:t>Characteristic of Rotary Pumps</a:t>
            </a:r>
            <a:r>
              <a:rPr lang="en-US" dirty="0"/>
              <a:t/>
            </a:r>
            <a:br>
              <a:rPr lang="en-US" dirty="0"/>
            </a:br>
            <a:endParaRPr lang="en-US" dirty="0"/>
          </a:p>
        </p:txBody>
      </p:sp>
      <p:sp>
        <p:nvSpPr>
          <p:cNvPr id="11" name="Rectangle 10"/>
          <p:cNvSpPr/>
          <p:nvPr/>
        </p:nvSpPr>
        <p:spPr>
          <a:xfrm>
            <a:off x="533400" y="914400"/>
            <a:ext cx="8077200" cy="1569660"/>
          </a:xfrm>
          <a:prstGeom prst="rect">
            <a:avLst/>
          </a:prstGeom>
        </p:spPr>
        <p:txBody>
          <a:bodyPr wrap="square">
            <a:spAutoFit/>
          </a:bodyPr>
          <a:lstStyle/>
          <a:p>
            <a:pPr algn="just">
              <a:buFont typeface="Wingdings" pitchFamily="2" charset="2"/>
              <a:buChar char="ü"/>
            </a:pPr>
            <a:r>
              <a:rPr lang="en-US" sz="2400" dirty="0">
                <a:latin typeface="Times New Roman" pitchFamily="18" charset="0"/>
                <a:cs typeface="Times New Roman" pitchFamily="18" charset="0"/>
              </a:rPr>
              <a:t>The performance characteristics of all positive displacement pumps are similar </a:t>
            </a:r>
            <a:r>
              <a:rPr lang="en-US" sz="2400" dirty="0" smtClean="0">
                <a:latin typeface="Times New Roman" pitchFamily="18" charset="0"/>
                <a:cs typeface="Times New Roman" pitchFamily="18" charset="0"/>
              </a:rPr>
              <a:t>and can </a:t>
            </a:r>
            <a:r>
              <a:rPr lang="en-US" sz="2400" dirty="0">
                <a:latin typeface="Times New Roman" pitchFamily="18" charset="0"/>
                <a:cs typeface="Times New Roman" pitchFamily="18" charset="0"/>
              </a:rPr>
              <a:t>be applied to rotary pumps also. </a:t>
            </a:r>
            <a:endParaRPr lang="en-US" sz="2400" dirty="0" smtClean="0">
              <a:latin typeface="Times New Roman" pitchFamily="18" charset="0"/>
              <a:cs typeface="Times New Roman" pitchFamily="18" charset="0"/>
            </a:endParaRPr>
          </a:p>
          <a:p>
            <a:pPr algn="just">
              <a:buFont typeface="Wingdings" pitchFamily="2" charset="2"/>
              <a:buChar char="ü"/>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rotary it is also common to present the curves as functions of the total </a:t>
            </a:r>
            <a:r>
              <a:rPr lang="en-US" sz="2400" dirty="0" smtClean="0">
                <a:latin typeface="Times New Roman" pitchFamily="18" charset="0"/>
                <a:cs typeface="Times New Roman" pitchFamily="18" charset="0"/>
              </a:rPr>
              <a:t>pressure:-</a:t>
            </a:r>
            <a:endParaRPr lang="en-US" sz="2400" dirty="0">
              <a:latin typeface="Times New Roman" pitchFamily="18" charset="0"/>
              <a:cs typeface="Times New Roman" pitchFamily="18" charset="0"/>
            </a:endParaRPr>
          </a:p>
        </p:txBody>
      </p:sp>
      <p:graphicFrame>
        <p:nvGraphicFramePr>
          <p:cNvPr id="41994" name="Object 10"/>
          <p:cNvGraphicFramePr>
            <a:graphicFrameLocks noChangeAspect="1"/>
          </p:cNvGraphicFramePr>
          <p:nvPr/>
        </p:nvGraphicFramePr>
        <p:xfrm>
          <a:off x="2209800" y="2743200"/>
          <a:ext cx="972457" cy="304800"/>
        </p:xfrm>
        <a:graphic>
          <a:graphicData uri="http://schemas.openxmlformats.org/presentationml/2006/ole">
            <p:oleObj spid="_x0000_s13314" name="Equation" r:id="rId3" imgW="634725" imgH="203112" progId="Equation.3">
              <p:embed/>
            </p:oleObj>
          </a:graphicData>
        </a:graphic>
      </p:graphicFrame>
      <p:graphicFrame>
        <p:nvGraphicFramePr>
          <p:cNvPr id="41993" name="Object 9"/>
          <p:cNvGraphicFramePr>
            <a:graphicFrameLocks noChangeAspect="1"/>
          </p:cNvGraphicFramePr>
          <p:nvPr/>
        </p:nvGraphicFramePr>
        <p:xfrm>
          <a:off x="3886200" y="2667000"/>
          <a:ext cx="1190625" cy="381000"/>
        </p:xfrm>
        <a:graphic>
          <a:graphicData uri="http://schemas.openxmlformats.org/presentationml/2006/ole">
            <p:oleObj spid="_x0000_s13315" name="Equation" r:id="rId4" imgW="711200" imgH="228600" progId="Equation.3">
              <p:embed/>
            </p:oleObj>
          </a:graphicData>
        </a:graphic>
      </p:graphicFrame>
      <p:graphicFrame>
        <p:nvGraphicFramePr>
          <p:cNvPr id="41992" name="Object 8"/>
          <p:cNvGraphicFramePr>
            <a:graphicFrameLocks noChangeAspect="1"/>
          </p:cNvGraphicFramePr>
          <p:nvPr/>
        </p:nvGraphicFramePr>
        <p:xfrm>
          <a:off x="5638800" y="2719388"/>
          <a:ext cx="914400" cy="300038"/>
        </p:xfrm>
        <a:graphic>
          <a:graphicData uri="http://schemas.openxmlformats.org/presentationml/2006/ole">
            <p:oleObj spid="_x0000_s13316" name="Equation" r:id="rId5" imgW="609336" imgH="203112" progId="Equation.3">
              <p:embed/>
            </p:oleObj>
          </a:graphicData>
        </a:graphic>
      </p:graphicFrame>
      <p:sp>
        <p:nvSpPr>
          <p:cNvPr id="42019" name="Rectangle 3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 name="Group 15"/>
          <p:cNvGrpSpPr>
            <a:grpSpLocks noChangeAspect="1"/>
          </p:cNvGrpSpPr>
          <p:nvPr/>
        </p:nvGrpSpPr>
        <p:grpSpPr bwMode="auto">
          <a:xfrm>
            <a:off x="914400" y="3581399"/>
            <a:ext cx="6934199" cy="2873829"/>
            <a:chOff x="2083" y="6819"/>
            <a:chExt cx="7612" cy="2777"/>
          </a:xfrm>
        </p:grpSpPr>
        <p:sp>
          <p:nvSpPr>
            <p:cNvPr id="42018" name="AutoShape 34"/>
            <p:cNvSpPr>
              <a:spLocks noChangeAspect="1" noChangeArrowheads="1" noTextEdit="1"/>
            </p:cNvSpPr>
            <p:nvPr/>
          </p:nvSpPr>
          <p:spPr bwMode="auto">
            <a:xfrm>
              <a:off x="2520" y="6819"/>
              <a:ext cx="6300" cy="2777"/>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2017" name="Text Box 33"/>
            <p:cNvSpPr txBox="1">
              <a:spLocks noChangeArrowheads="1"/>
            </p:cNvSpPr>
            <p:nvPr/>
          </p:nvSpPr>
          <p:spPr bwMode="auto">
            <a:xfrm>
              <a:off x="4770" y="8794"/>
              <a:ext cx="1500" cy="4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P</a:t>
              </a:r>
              <a:r>
                <a:rPr kumimoji="0" lang="en-US" sz="1200" b="0" i="0" u="none" strike="noStrike" cap="none" normalizeH="0" baseline="-30000" smtClean="0">
                  <a:ln>
                    <a:noFill/>
                  </a:ln>
                  <a:solidFill>
                    <a:schemeClr val="tx1"/>
                  </a:solidFill>
                  <a:effectLst/>
                  <a:latin typeface="Arial" pitchFamily="34" charset="0"/>
                  <a:ea typeface="Times New Roman" pitchFamily="18" charset="0"/>
                  <a:cs typeface="Angsana New" pitchFamily="18" charset="-34"/>
                </a:rPr>
                <a:t>lim</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016" name="Text Box 32"/>
            <p:cNvSpPr txBox="1">
              <a:spLocks noChangeArrowheads="1"/>
            </p:cNvSpPr>
            <p:nvPr/>
          </p:nvSpPr>
          <p:spPr bwMode="auto">
            <a:xfrm>
              <a:off x="6570" y="7128"/>
              <a:ext cx="3125" cy="6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n[rpm]=constant</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Viscosity= Constant</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42015" name="Line 31"/>
            <p:cNvSpPr>
              <a:spLocks noChangeShapeType="1"/>
            </p:cNvSpPr>
            <p:nvPr/>
          </p:nvSpPr>
          <p:spPr bwMode="auto">
            <a:xfrm>
              <a:off x="3270" y="6973"/>
              <a:ext cx="0" cy="1851"/>
            </a:xfrm>
            <a:prstGeom prst="line">
              <a:avLst/>
            </a:prstGeom>
            <a:noFill/>
            <a:ln w="9525">
              <a:solidFill>
                <a:srgbClr val="000000"/>
              </a:solidFill>
              <a:round/>
              <a:headEnd type="triangle" w="med" len="med"/>
              <a:tailEnd/>
            </a:ln>
          </p:spPr>
          <p:txBody>
            <a:bodyPr vert="horz" wrap="square" lIns="91440" tIns="45720" rIns="91440" bIns="45720" numCol="1" anchor="t" anchorCtr="0" compatLnSpc="1">
              <a:prstTxWarp prst="textNoShape">
                <a:avLst/>
              </a:prstTxWarp>
            </a:bodyPr>
            <a:lstStyle/>
            <a:p>
              <a:endParaRPr lang="en-US"/>
            </a:p>
          </p:txBody>
        </p:sp>
        <p:sp>
          <p:nvSpPr>
            <p:cNvPr id="42014" name="Line 30"/>
            <p:cNvSpPr>
              <a:spLocks noChangeShapeType="1"/>
            </p:cNvSpPr>
            <p:nvPr/>
          </p:nvSpPr>
          <p:spPr bwMode="auto">
            <a:xfrm>
              <a:off x="3270" y="8824"/>
              <a:ext cx="264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2013" name="Line 29"/>
            <p:cNvSpPr>
              <a:spLocks noChangeShapeType="1"/>
            </p:cNvSpPr>
            <p:nvPr/>
          </p:nvSpPr>
          <p:spPr bwMode="auto">
            <a:xfrm>
              <a:off x="3270" y="7518"/>
              <a:ext cx="2280" cy="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42012" name="Freeform 28"/>
            <p:cNvSpPr>
              <a:spLocks/>
            </p:cNvSpPr>
            <p:nvPr/>
          </p:nvSpPr>
          <p:spPr bwMode="auto">
            <a:xfrm>
              <a:off x="3270" y="7518"/>
              <a:ext cx="1900" cy="181"/>
            </a:xfrm>
            <a:custGeom>
              <a:avLst/>
              <a:gdLst/>
              <a:ahLst/>
              <a:cxnLst>
                <a:cxn ang="0">
                  <a:pos x="0" y="0"/>
                </a:cxn>
                <a:cxn ang="0">
                  <a:pos x="1215" y="75"/>
                </a:cxn>
                <a:cxn ang="0">
                  <a:pos x="1770" y="120"/>
                </a:cxn>
                <a:cxn ang="0">
                  <a:pos x="2325" y="180"/>
                </a:cxn>
                <a:cxn ang="0">
                  <a:pos x="2850" y="300"/>
                </a:cxn>
              </a:cxnLst>
              <a:rect l="0" t="0" r="r" b="b"/>
              <a:pathLst>
                <a:path w="2850" h="300">
                  <a:moveTo>
                    <a:pt x="0" y="0"/>
                  </a:moveTo>
                  <a:cubicBezTo>
                    <a:pt x="202" y="12"/>
                    <a:pt x="920" y="55"/>
                    <a:pt x="1215" y="75"/>
                  </a:cubicBezTo>
                  <a:cubicBezTo>
                    <a:pt x="1510" y="95"/>
                    <a:pt x="1585" y="103"/>
                    <a:pt x="1770" y="120"/>
                  </a:cubicBezTo>
                  <a:cubicBezTo>
                    <a:pt x="1955" y="137"/>
                    <a:pt x="2145" y="150"/>
                    <a:pt x="2325" y="180"/>
                  </a:cubicBezTo>
                  <a:cubicBezTo>
                    <a:pt x="2505" y="210"/>
                    <a:pt x="2741" y="275"/>
                    <a:pt x="2850" y="300"/>
                  </a:cubicBezTo>
                </a:path>
              </a:pathLst>
            </a:custGeom>
            <a:noFill/>
            <a:ln w="9525">
              <a:solidFill>
                <a:srgbClr val="000000"/>
              </a:solidFill>
              <a:round/>
              <a:headEnd/>
              <a:tailEnd type="oval" w="med" len="med"/>
            </a:ln>
          </p:spPr>
          <p:txBody>
            <a:bodyPr vert="horz" wrap="square" lIns="91440" tIns="45720" rIns="91440" bIns="45720" numCol="1" anchor="t" anchorCtr="0" compatLnSpc="1">
              <a:prstTxWarp prst="textNoShape">
                <a:avLst/>
              </a:prstTxWarp>
            </a:bodyPr>
            <a:lstStyle/>
            <a:p>
              <a:endParaRPr lang="en-US"/>
            </a:p>
          </p:txBody>
        </p:sp>
        <p:sp>
          <p:nvSpPr>
            <p:cNvPr id="42011" name="Line 27"/>
            <p:cNvSpPr>
              <a:spLocks noChangeShapeType="1"/>
            </p:cNvSpPr>
            <p:nvPr/>
          </p:nvSpPr>
          <p:spPr bwMode="auto">
            <a:xfrm>
              <a:off x="5190" y="6973"/>
              <a:ext cx="0" cy="1851"/>
            </a:xfrm>
            <a:prstGeom prst="line">
              <a:avLst/>
            </a:prstGeom>
            <a:noFill/>
            <a:ln w="9525">
              <a:solidFill>
                <a:srgbClr val="000000"/>
              </a:solidFill>
              <a:prstDash val="sysDot"/>
              <a:round/>
              <a:headEnd/>
              <a:tailEnd/>
            </a:ln>
          </p:spPr>
          <p:txBody>
            <a:bodyPr vert="horz" wrap="square" lIns="91440" tIns="45720" rIns="91440" bIns="45720" numCol="1" anchor="t" anchorCtr="0" compatLnSpc="1">
              <a:prstTxWarp prst="textNoShape">
                <a:avLst/>
              </a:prstTxWarp>
            </a:bodyPr>
            <a:lstStyle/>
            <a:p>
              <a:endParaRPr lang="en-US"/>
            </a:p>
          </p:txBody>
        </p:sp>
        <p:sp>
          <p:nvSpPr>
            <p:cNvPr id="42010" name="Freeform 26"/>
            <p:cNvSpPr>
              <a:spLocks/>
            </p:cNvSpPr>
            <p:nvPr/>
          </p:nvSpPr>
          <p:spPr bwMode="auto">
            <a:xfrm>
              <a:off x="3290" y="7760"/>
              <a:ext cx="1910" cy="1046"/>
            </a:xfrm>
            <a:custGeom>
              <a:avLst/>
              <a:gdLst/>
              <a:ahLst/>
              <a:cxnLst>
                <a:cxn ang="0">
                  <a:pos x="0" y="1731"/>
                </a:cxn>
                <a:cxn ang="0">
                  <a:pos x="450" y="755"/>
                </a:cxn>
                <a:cxn ang="0">
                  <a:pos x="1110" y="230"/>
                </a:cxn>
                <a:cxn ang="0">
                  <a:pos x="1905" y="35"/>
                </a:cxn>
                <a:cxn ang="0">
                  <a:pos x="2866" y="21"/>
                </a:cxn>
              </a:cxnLst>
              <a:rect l="0" t="0" r="r" b="b"/>
              <a:pathLst>
                <a:path w="2866" h="1731">
                  <a:moveTo>
                    <a:pt x="0" y="1731"/>
                  </a:moveTo>
                  <a:cubicBezTo>
                    <a:pt x="75" y="1568"/>
                    <a:pt x="265" y="1005"/>
                    <a:pt x="450" y="755"/>
                  </a:cubicBezTo>
                  <a:cubicBezTo>
                    <a:pt x="635" y="505"/>
                    <a:pt x="868" y="350"/>
                    <a:pt x="1110" y="230"/>
                  </a:cubicBezTo>
                  <a:cubicBezTo>
                    <a:pt x="1352" y="110"/>
                    <a:pt x="1612" y="70"/>
                    <a:pt x="1905" y="35"/>
                  </a:cubicBezTo>
                  <a:cubicBezTo>
                    <a:pt x="2198" y="0"/>
                    <a:pt x="2666" y="24"/>
                    <a:pt x="2866" y="21"/>
                  </a:cubicBezTo>
                </a:path>
              </a:pathLst>
            </a:custGeom>
            <a:noFill/>
            <a:ln w="9525">
              <a:solidFill>
                <a:srgbClr val="000000"/>
              </a:solidFill>
              <a:round/>
              <a:headEnd/>
              <a:tailEnd type="oval" w="med" len="med"/>
            </a:ln>
          </p:spPr>
          <p:txBody>
            <a:bodyPr vert="horz" wrap="square" lIns="91440" tIns="45720" rIns="91440" bIns="45720" numCol="1" anchor="t" anchorCtr="0" compatLnSpc="1">
              <a:prstTxWarp prst="textNoShape">
                <a:avLst/>
              </a:prstTxWarp>
            </a:bodyPr>
            <a:lstStyle/>
            <a:p>
              <a:endParaRPr lang="en-US"/>
            </a:p>
          </p:txBody>
        </p:sp>
        <p:sp>
          <p:nvSpPr>
            <p:cNvPr id="42009" name="Line 25"/>
            <p:cNvSpPr>
              <a:spLocks noChangeShapeType="1"/>
            </p:cNvSpPr>
            <p:nvPr/>
          </p:nvSpPr>
          <p:spPr bwMode="auto">
            <a:xfrm flipV="1">
              <a:off x="3270" y="8171"/>
              <a:ext cx="1920" cy="544"/>
            </a:xfrm>
            <a:prstGeom prst="line">
              <a:avLst/>
            </a:prstGeom>
            <a:noFill/>
            <a:ln w="9525">
              <a:solidFill>
                <a:srgbClr val="000000"/>
              </a:solidFill>
              <a:round/>
              <a:headEnd/>
              <a:tailEnd type="oval" w="med" len="med"/>
            </a:ln>
          </p:spPr>
          <p:txBody>
            <a:bodyPr vert="horz" wrap="square" lIns="91440" tIns="45720" rIns="91440" bIns="45720" numCol="1" anchor="t" anchorCtr="0" compatLnSpc="1">
              <a:prstTxWarp prst="textNoShape">
                <a:avLst/>
              </a:prstTxWarp>
            </a:bodyPr>
            <a:lstStyle/>
            <a:p>
              <a:endParaRPr lang="en-US"/>
            </a:p>
          </p:txBody>
        </p:sp>
        <p:sp>
          <p:nvSpPr>
            <p:cNvPr id="42008" name="Line 24"/>
            <p:cNvSpPr>
              <a:spLocks noChangeShapeType="1"/>
            </p:cNvSpPr>
            <p:nvPr/>
          </p:nvSpPr>
          <p:spPr bwMode="auto">
            <a:xfrm flipV="1">
              <a:off x="5190" y="7191"/>
              <a:ext cx="1080" cy="98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42007" name="Line 23"/>
            <p:cNvSpPr>
              <a:spLocks noChangeShapeType="1"/>
            </p:cNvSpPr>
            <p:nvPr/>
          </p:nvSpPr>
          <p:spPr bwMode="auto">
            <a:xfrm>
              <a:off x="5190" y="7779"/>
              <a:ext cx="480" cy="436"/>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42006" name="Freeform 22"/>
            <p:cNvSpPr>
              <a:spLocks/>
            </p:cNvSpPr>
            <p:nvPr/>
          </p:nvSpPr>
          <p:spPr bwMode="auto">
            <a:xfrm>
              <a:off x="5190" y="7699"/>
              <a:ext cx="780" cy="654"/>
            </a:xfrm>
            <a:custGeom>
              <a:avLst/>
              <a:gdLst/>
              <a:ahLst/>
              <a:cxnLst>
                <a:cxn ang="0">
                  <a:pos x="0" y="0"/>
                </a:cxn>
                <a:cxn ang="0">
                  <a:pos x="270" y="120"/>
                </a:cxn>
                <a:cxn ang="0">
                  <a:pos x="555" y="300"/>
                </a:cxn>
                <a:cxn ang="0">
                  <a:pos x="945" y="690"/>
                </a:cxn>
                <a:cxn ang="0">
                  <a:pos x="1170" y="1080"/>
                </a:cxn>
              </a:cxnLst>
              <a:rect l="0" t="0" r="r" b="b"/>
              <a:pathLst>
                <a:path w="1170" h="1080">
                  <a:moveTo>
                    <a:pt x="0" y="0"/>
                  </a:moveTo>
                  <a:lnTo>
                    <a:pt x="270" y="120"/>
                  </a:lnTo>
                  <a:lnTo>
                    <a:pt x="555" y="300"/>
                  </a:lnTo>
                  <a:lnTo>
                    <a:pt x="945" y="690"/>
                  </a:lnTo>
                  <a:lnTo>
                    <a:pt x="1170" y="1080"/>
                  </a:lnTo>
                </a:path>
              </a:pathLst>
            </a:cu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42005" name="Text Box 21"/>
            <p:cNvSpPr txBox="1">
              <a:spLocks noChangeArrowheads="1"/>
            </p:cNvSpPr>
            <p:nvPr/>
          </p:nvSpPr>
          <p:spPr bwMode="auto">
            <a:xfrm>
              <a:off x="3120" y="7590"/>
              <a:ext cx="1200" cy="32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Q</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004" name="Text Box 20"/>
            <p:cNvSpPr txBox="1">
              <a:spLocks noChangeArrowheads="1"/>
            </p:cNvSpPr>
            <p:nvPr/>
          </p:nvSpPr>
          <p:spPr bwMode="auto">
            <a:xfrm>
              <a:off x="3870" y="7590"/>
              <a:ext cx="1200" cy="32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ngsana New" pitchFamily="18" charset="-34"/>
                  <a:sym typeface="Symbol" pitchFamily="18" charset="2"/>
                </a:rPr>
                <a:t></a:t>
              </a:r>
            </a:p>
          </p:txBody>
        </p:sp>
        <p:sp>
          <p:nvSpPr>
            <p:cNvPr id="42003" name="Text Box 19"/>
            <p:cNvSpPr txBox="1">
              <a:spLocks noChangeArrowheads="1"/>
            </p:cNvSpPr>
            <p:nvPr/>
          </p:nvSpPr>
          <p:spPr bwMode="auto">
            <a:xfrm>
              <a:off x="3870" y="8170"/>
              <a:ext cx="1200" cy="3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2002" name="Freeform 18"/>
            <p:cNvSpPr>
              <a:spLocks/>
            </p:cNvSpPr>
            <p:nvPr/>
          </p:nvSpPr>
          <p:spPr bwMode="auto">
            <a:xfrm>
              <a:off x="3608" y="7591"/>
              <a:ext cx="552" cy="205"/>
            </a:xfrm>
            <a:custGeom>
              <a:avLst/>
              <a:gdLst/>
              <a:ahLst/>
              <a:cxnLst>
                <a:cxn ang="0">
                  <a:pos x="0" y="239"/>
                </a:cxn>
                <a:cxn ang="0">
                  <a:pos x="663" y="0"/>
                </a:cxn>
              </a:cxnLst>
              <a:rect l="0" t="0" r="r" b="b"/>
              <a:pathLst>
                <a:path w="663" h="239">
                  <a:moveTo>
                    <a:pt x="0" y="239"/>
                  </a:moveTo>
                  <a:lnTo>
                    <a:pt x="663" y="0"/>
                  </a:lnTo>
                </a:path>
              </a:pathLst>
            </a:cu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42001" name="Text Box 17"/>
            <p:cNvSpPr txBox="1">
              <a:spLocks noChangeArrowheads="1"/>
            </p:cNvSpPr>
            <p:nvPr/>
          </p:nvSpPr>
          <p:spPr bwMode="auto">
            <a:xfrm>
              <a:off x="2083" y="9133"/>
              <a:ext cx="7263"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Figure 5.16 Performance characteristic of rotary pumps</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42000" name="Text Box 16"/>
            <p:cNvSpPr txBox="1">
              <a:spLocks noChangeArrowheads="1"/>
            </p:cNvSpPr>
            <p:nvPr/>
          </p:nvSpPr>
          <p:spPr bwMode="auto">
            <a:xfrm>
              <a:off x="3570" y="8825"/>
              <a:ext cx="1500" cy="4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P</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40" name="Slide Number Placeholder 39"/>
          <p:cNvSpPr>
            <a:spLocks noGrp="1"/>
          </p:cNvSpPr>
          <p:nvPr>
            <p:ph type="sldNum" sz="quarter" idx="12"/>
          </p:nvPr>
        </p:nvSpPr>
        <p:spPr/>
        <p:txBody>
          <a:bodyPr/>
          <a:lstStyle/>
          <a:p>
            <a:fld id="{8AF2B99A-C8F6-4C0F-994A-EE849E7D1B51}"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609600" y="1143000"/>
            <a:ext cx="81534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Note that the capacity curve decreases with pressure. </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This is due to the fact that the volumetric efficiency of rotary pumps in general decreases with the pressure against which the pump is working. </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limiting pressure </a:t>
            </a:r>
            <a:r>
              <a:rPr kumimoji="0" lang="en-US" sz="2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a:t>
            </a:r>
            <a:r>
              <a:rPr kumimoji="0" lang="en-US" sz="2400" b="0" i="0" u="none" strike="noStrike" cap="none" normalizeH="0" baseline="-30000" dirty="0" err="1" smtClean="0">
                <a:ln>
                  <a:noFill/>
                </a:ln>
                <a:solidFill>
                  <a:schemeClr val="tx1"/>
                </a:solidFill>
                <a:effectLst/>
                <a:latin typeface="Times New Roman" pitchFamily="18" charset="0"/>
                <a:ea typeface="Times New Roman" pitchFamily="18" charset="0"/>
                <a:cs typeface="Times New Roman" pitchFamily="18" charset="0"/>
              </a:rPr>
              <a:t>lim</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represents the pressure above which there will be rapid wear of the pump. </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pump efficiency drops rapidly and hence the power consumption ( brake power) of the pump also grows quickly.</a:t>
            </a:r>
          </a:p>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value of the limiting pressure is adjusted by the setting point </a:t>
            </a:r>
            <a:r>
              <a:rPr kumimoji="0" lang="en-US" sz="2400" b="0"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(limiting pressure)</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of the relief valve. </a:t>
            </a:r>
            <a:endParaRPr kumimoji="0" lang="en-US"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AF2B99A-C8F6-4C0F-994A-EE849E7D1B51}" type="slidenum">
              <a:rPr lang="en-US" smtClean="0"/>
              <a:pPr/>
              <a:t>28</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600" b="1" dirty="0" smtClean="0">
                <a:solidFill>
                  <a:srgbClr val="0070C0"/>
                </a:solidFill>
              </a:rPr>
              <a:t>a. Using </a:t>
            </a:r>
            <a:r>
              <a:rPr lang="en-US" sz="3600" b="1" dirty="0">
                <a:solidFill>
                  <a:srgbClr val="0070C0"/>
                </a:solidFill>
              </a:rPr>
              <a:t>multiplex pumps</a:t>
            </a:r>
            <a:r>
              <a:rPr lang="en-US" dirty="0"/>
              <a:t/>
            </a:r>
            <a:br>
              <a:rPr lang="en-US" dirty="0"/>
            </a:br>
            <a:endParaRPr lang="en-US" dirty="0"/>
          </a:p>
        </p:txBody>
      </p:sp>
      <p:sp>
        <p:nvSpPr>
          <p:cNvPr id="3" name="Content Placeholder 2"/>
          <p:cNvSpPr>
            <a:spLocks noGrp="1"/>
          </p:cNvSpPr>
          <p:nvPr>
            <p:ph idx="1"/>
          </p:nvPr>
        </p:nvSpPr>
        <p:spPr>
          <a:xfrm>
            <a:off x="457200" y="1295401"/>
            <a:ext cx="8229600" cy="1676400"/>
          </a:xfrm>
        </p:spPr>
        <p:txBody>
          <a:bodyPr/>
          <a:lstStyle/>
          <a:p>
            <a:pPr algn="just">
              <a:buFont typeface="Wingdings" pitchFamily="2" charset="2"/>
              <a:buChar char="ü"/>
            </a:pPr>
            <a:r>
              <a:rPr lang="en-US" sz="2400" dirty="0">
                <a:latin typeface="Times New Roman" pitchFamily="18" charset="0"/>
                <a:cs typeface="Times New Roman" pitchFamily="18" charset="0"/>
              </a:rPr>
              <a:t>Using multiplex pumps with the </a:t>
            </a:r>
            <a:r>
              <a:rPr lang="en-US" sz="2400" dirty="0">
                <a:solidFill>
                  <a:srgbClr val="C00000"/>
                </a:solidFill>
                <a:latin typeface="Times New Roman" pitchFamily="18" charset="0"/>
                <a:cs typeface="Times New Roman" pitchFamily="18" charset="0"/>
              </a:rPr>
              <a:t>cylinder connected in parallel </a:t>
            </a:r>
            <a:r>
              <a:rPr lang="en-US" sz="2400" dirty="0">
                <a:latin typeface="Times New Roman" pitchFamily="18" charset="0"/>
                <a:cs typeface="Times New Roman" pitchFamily="18" charset="0"/>
              </a:rPr>
              <a:t>and the </a:t>
            </a:r>
            <a:r>
              <a:rPr lang="en-US" sz="2400" dirty="0">
                <a:solidFill>
                  <a:srgbClr val="C00000"/>
                </a:solidFill>
                <a:latin typeface="Times New Roman" pitchFamily="18" charset="0"/>
                <a:cs typeface="Times New Roman" pitchFamily="18" charset="0"/>
              </a:rPr>
              <a:t>piston actuated by common cra</a:t>
            </a:r>
            <a:r>
              <a:rPr lang="en-US" sz="2400" dirty="0">
                <a:latin typeface="Times New Roman" pitchFamily="18" charset="0"/>
                <a:cs typeface="Times New Roman" pitchFamily="18" charset="0"/>
              </a:rPr>
              <a:t>nkshaft reduces pulsation significantly.</a:t>
            </a:r>
          </a:p>
          <a:p>
            <a:endParaRPr lang="en-US" dirty="0"/>
          </a:p>
        </p:txBody>
      </p:sp>
      <p:sp>
        <p:nvSpPr>
          <p:cNvPr id="624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2465" name="Object 1"/>
          <p:cNvGraphicFramePr>
            <a:graphicFrameLocks noChangeAspect="1"/>
          </p:cNvGraphicFramePr>
          <p:nvPr/>
        </p:nvGraphicFramePr>
        <p:xfrm>
          <a:off x="2758966" y="3200400"/>
          <a:ext cx="4296104" cy="2224769"/>
        </p:xfrm>
        <a:graphic>
          <a:graphicData uri="http://schemas.openxmlformats.org/presentationml/2006/ole">
            <p:oleObj spid="_x0000_s1026" r:id="rId3" imgW="6800850" imgH="3495675" progId="">
              <p:embed/>
            </p:oleObj>
          </a:graphicData>
        </a:graphic>
      </p:graphicFrame>
      <p:sp>
        <p:nvSpPr>
          <p:cNvPr id="6" name="Rectangle 5"/>
          <p:cNvSpPr/>
          <p:nvPr/>
        </p:nvSpPr>
        <p:spPr>
          <a:xfrm>
            <a:off x="2133600" y="5638800"/>
            <a:ext cx="5715000" cy="369332"/>
          </a:xfrm>
          <a:prstGeom prst="rect">
            <a:avLst/>
          </a:prstGeom>
        </p:spPr>
        <p:txBody>
          <a:bodyPr wrap="square">
            <a:spAutoFit/>
          </a:bodyPr>
          <a:lstStyle/>
          <a:p>
            <a:r>
              <a:rPr lang="en-US" b="1" dirty="0"/>
              <a:t>Figure 5.6 A multiplex (triplex) reciprocating pump</a:t>
            </a:r>
            <a:endParaRPr lang="en-US" dirty="0"/>
          </a:p>
        </p:txBody>
      </p:sp>
      <p:sp>
        <p:nvSpPr>
          <p:cNvPr id="7" name="Slide Number Placeholder 6"/>
          <p:cNvSpPr>
            <a:spLocks noGrp="1"/>
          </p:cNvSpPr>
          <p:nvPr>
            <p:ph type="sldNum" sz="quarter" idx="12"/>
          </p:nvPr>
        </p:nvSpPr>
        <p:spPr/>
        <p:txBody>
          <a:bodyPr/>
          <a:lstStyle/>
          <a:p>
            <a:fld id="{8AF2B99A-C8F6-4C0F-994A-EE849E7D1B51}"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AF2B99A-C8F6-4C0F-994A-EE849E7D1B51}" type="slidenum">
              <a:rPr lang="en-US" smtClean="0"/>
              <a:pPr/>
              <a:t>4</a:t>
            </a:fld>
            <a:endParaRPr lang="en-US"/>
          </a:p>
        </p:txBody>
      </p:sp>
      <p:grpSp>
        <p:nvGrpSpPr>
          <p:cNvPr id="2" name="Group 2"/>
          <p:cNvGrpSpPr>
            <a:grpSpLocks/>
          </p:cNvGrpSpPr>
          <p:nvPr/>
        </p:nvGrpSpPr>
        <p:grpSpPr bwMode="auto">
          <a:xfrm>
            <a:off x="1676400" y="1447800"/>
            <a:ext cx="5334000" cy="3581400"/>
            <a:chOff x="3780" y="11180"/>
            <a:chExt cx="5715" cy="3600"/>
          </a:xfrm>
        </p:grpSpPr>
        <p:pic>
          <p:nvPicPr>
            <p:cNvPr id="6" name="Picture 3"/>
            <p:cNvPicPr>
              <a:picLocks noChangeAspect="1" noChangeArrowheads="1"/>
            </p:cNvPicPr>
            <p:nvPr/>
          </p:nvPicPr>
          <p:blipFill>
            <a:blip r:embed="rId2"/>
            <a:srcRect/>
            <a:stretch>
              <a:fillRect/>
            </a:stretch>
          </p:blipFill>
          <p:spPr bwMode="auto">
            <a:xfrm>
              <a:off x="3780" y="11180"/>
              <a:ext cx="5715" cy="3600"/>
            </a:xfrm>
            <a:prstGeom prst="rect">
              <a:avLst/>
            </a:prstGeom>
            <a:noFill/>
          </p:spPr>
        </p:pic>
        <p:sp>
          <p:nvSpPr>
            <p:cNvPr id="7" name="Line 4"/>
            <p:cNvSpPr>
              <a:spLocks noChangeShapeType="1"/>
            </p:cNvSpPr>
            <p:nvPr/>
          </p:nvSpPr>
          <p:spPr bwMode="auto">
            <a:xfrm>
              <a:off x="4320" y="11880"/>
              <a:ext cx="45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8" name="Text Box 5"/>
          <p:cNvSpPr txBox="1">
            <a:spLocks noChangeArrowheads="1"/>
          </p:cNvSpPr>
          <p:nvPr/>
        </p:nvSpPr>
        <p:spPr bwMode="auto">
          <a:xfrm>
            <a:off x="1600200" y="5105400"/>
            <a:ext cx="62484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altLang="zh-CN" b="1" i="0" u="none" strike="noStrike" cap="none" normalizeH="0" baseline="0" dirty="0" smtClean="0">
                <a:ln>
                  <a:noFill/>
                </a:ln>
                <a:solidFill>
                  <a:schemeClr val="tx1"/>
                </a:solidFill>
                <a:effectLst/>
                <a:latin typeface="Calibri" pitchFamily="34" charset="0"/>
                <a:ea typeface="SimSun" pitchFamily="2" charset="-122"/>
                <a:cs typeface="Arial" pitchFamily="34" charset="0"/>
              </a:rPr>
              <a:t>Figure 5.7 Reduction of pulsations due to multiple cylinders</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p:cNvGraphicFramePr>
            <a:graphicFrameLocks noGrp="1"/>
          </p:cNvGraphicFramePr>
          <p:nvPr/>
        </p:nvGraphicFramePr>
        <p:xfrm>
          <a:off x="1676400" y="1447800"/>
          <a:ext cx="5867400" cy="2860764"/>
        </p:xfrm>
        <a:graphic>
          <a:graphicData uri="http://schemas.openxmlformats.org/drawingml/2006/table">
            <a:tbl>
              <a:tblPr/>
              <a:tblGrid>
                <a:gridCol w="977900"/>
                <a:gridCol w="1316543"/>
                <a:gridCol w="1128207"/>
                <a:gridCol w="1140883"/>
                <a:gridCol w="1303867"/>
              </a:tblGrid>
              <a:tr h="370114">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Type</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dirty="0">
                          <a:latin typeface="Times New Roman"/>
                          <a:ea typeface="Times New Roman"/>
                          <a:cs typeface="Times New Roman"/>
                        </a:rPr>
                        <a:t>Number of pistons</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dirty="0">
                          <a:latin typeface="Times New Roman"/>
                          <a:ea typeface="Times New Roman"/>
                          <a:cs typeface="Times New Roman"/>
                        </a:rPr>
                        <a:t>% Above mean</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a:latin typeface="Times New Roman"/>
                          <a:ea typeface="Times New Roman"/>
                          <a:cs typeface="Times New Roman"/>
                        </a:rPr>
                        <a:t>%Below mean</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50000"/>
                        </a:lnSpc>
                        <a:spcBef>
                          <a:spcPts val="0"/>
                        </a:spcBef>
                        <a:spcAft>
                          <a:spcPts val="0"/>
                        </a:spcAft>
                      </a:pPr>
                      <a:r>
                        <a:rPr lang="en-US" sz="1400">
                          <a:latin typeface="Times New Roman"/>
                          <a:ea typeface="Times New Roman"/>
                          <a:cs typeface="Times New Roman"/>
                        </a:rPr>
                        <a:t>Piston phase</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just">
                        <a:lnSpc>
                          <a:spcPct val="150000"/>
                        </a:lnSpc>
                        <a:spcBef>
                          <a:spcPts val="0"/>
                        </a:spcBef>
                        <a:spcAft>
                          <a:spcPts val="0"/>
                        </a:spcAft>
                      </a:pPr>
                      <a:r>
                        <a:rPr lang="en-US" sz="1400">
                          <a:latin typeface="Times New Roman"/>
                          <a:ea typeface="Times New Roman"/>
                          <a:cs typeface="Times New Roman"/>
                        </a:rPr>
                        <a:t>Duplex</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2</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24</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22</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180</a:t>
                      </a:r>
                      <a:r>
                        <a:rPr lang="en-US" sz="1400" baseline="30000">
                          <a:latin typeface="Times New Roman"/>
                          <a:ea typeface="Times New Roman"/>
                          <a:cs typeface="Times New Roman"/>
                        </a:rPr>
                        <a:t>0</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just">
                        <a:lnSpc>
                          <a:spcPct val="150000"/>
                        </a:lnSpc>
                        <a:spcBef>
                          <a:spcPts val="0"/>
                        </a:spcBef>
                        <a:spcAft>
                          <a:spcPts val="0"/>
                        </a:spcAft>
                      </a:pPr>
                      <a:r>
                        <a:rPr lang="en-US" sz="1400">
                          <a:latin typeface="Times New Roman"/>
                          <a:ea typeface="Times New Roman"/>
                          <a:cs typeface="Times New Roman"/>
                        </a:rPr>
                        <a:t>Triplex</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3</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6</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17</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120</a:t>
                      </a:r>
                      <a:r>
                        <a:rPr lang="en-US" sz="1400" baseline="30000">
                          <a:latin typeface="Times New Roman"/>
                          <a:ea typeface="Times New Roman"/>
                          <a:cs typeface="Times New Roman"/>
                        </a:rPr>
                        <a:t>0</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just">
                        <a:lnSpc>
                          <a:spcPct val="150000"/>
                        </a:lnSpc>
                        <a:spcBef>
                          <a:spcPts val="0"/>
                        </a:spcBef>
                        <a:spcAft>
                          <a:spcPts val="0"/>
                        </a:spcAft>
                      </a:pPr>
                      <a:r>
                        <a:rPr lang="en-US" sz="1400">
                          <a:latin typeface="Times New Roman"/>
                          <a:ea typeface="Times New Roman"/>
                          <a:cs typeface="Times New Roman"/>
                        </a:rPr>
                        <a:t>Quadraplex</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4</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11</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22</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90</a:t>
                      </a:r>
                      <a:r>
                        <a:rPr lang="en-US" sz="1400" baseline="30000">
                          <a:latin typeface="Times New Roman"/>
                          <a:ea typeface="Times New Roman"/>
                          <a:cs typeface="Times New Roman"/>
                        </a:rPr>
                        <a:t>0</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just">
                        <a:lnSpc>
                          <a:spcPct val="150000"/>
                        </a:lnSpc>
                        <a:spcBef>
                          <a:spcPts val="0"/>
                        </a:spcBef>
                        <a:spcAft>
                          <a:spcPts val="0"/>
                        </a:spcAft>
                      </a:pPr>
                      <a:r>
                        <a:rPr lang="en-US" sz="1400">
                          <a:latin typeface="Times New Roman"/>
                          <a:ea typeface="Times New Roman"/>
                          <a:cs typeface="Times New Roman"/>
                        </a:rPr>
                        <a:t>Quintaplex</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5</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1</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5</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72</a:t>
                      </a:r>
                      <a:r>
                        <a:rPr lang="en-US" sz="1400" baseline="30000">
                          <a:latin typeface="Times New Roman"/>
                          <a:ea typeface="Times New Roman"/>
                          <a:cs typeface="Times New Roman"/>
                        </a:rPr>
                        <a:t>0</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just">
                        <a:lnSpc>
                          <a:spcPct val="150000"/>
                        </a:lnSpc>
                        <a:spcBef>
                          <a:spcPts val="0"/>
                        </a:spcBef>
                        <a:spcAft>
                          <a:spcPts val="0"/>
                        </a:spcAft>
                      </a:pPr>
                      <a:r>
                        <a:rPr lang="en-US" sz="1400">
                          <a:latin typeface="Times New Roman"/>
                          <a:ea typeface="Times New Roman"/>
                          <a:cs typeface="Times New Roman"/>
                        </a:rPr>
                        <a:t>Sextplex</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6</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5</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9</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60</a:t>
                      </a:r>
                      <a:r>
                        <a:rPr lang="en-US" sz="1400" baseline="30000" dirty="0">
                          <a:latin typeface="Times New Roman"/>
                          <a:ea typeface="Times New Roman"/>
                          <a:cs typeface="Times New Roman"/>
                        </a:rPr>
                        <a:t>0</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just">
                        <a:lnSpc>
                          <a:spcPct val="150000"/>
                        </a:lnSpc>
                        <a:spcBef>
                          <a:spcPts val="0"/>
                        </a:spcBef>
                        <a:spcAft>
                          <a:spcPts val="0"/>
                        </a:spcAft>
                      </a:pPr>
                      <a:r>
                        <a:rPr lang="en-US" sz="1400" dirty="0" err="1">
                          <a:latin typeface="Times New Roman"/>
                          <a:ea typeface="Times New Roman"/>
                          <a:cs typeface="Times New Roman"/>
                        </a:rPr>
                        <a:t>Septuplex</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7</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a:latin typeface="Times New Roman"/>
                          <a:ea typeface="Times New Roman"/>
                          <a:cs typeface="Times New Roman"/>
                        </a:rPr>
                        <a:t>1</a:t>
                      </a:r>
                      <a:endParaRPr lang="en-US" sz="140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3</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1400" dirty="0">
                          <a:latin typeface="Times New Roman"/>
                          <a:ea typeface="Times New Roman"/>
                          <a:cs typeface="Times New Roman"/>
                        </a:rPr>
                        <a:t>51.5</a:t>
                      </a:r>
                      <a:r>
                        <a:rPr lang="en-US" sz="1400" baseline="30000" dirty="0">
                          <a:latin typeface="Times New Roman"/>
                          <a:ea typeface="Times New Roman"/>
                          <a:cs typeface="Times New Roman"/>
                        </a:rPr>
                        <a:t>0</a:t>
                      </a:r>
                      <a:endParaRPr lang="en-US" sz="1400" dirty="0">
                        <a:latin typeface="Times New Roman"/>
                        <a:ea typeface="Times New Roman"/>
                        <a:cs typeface="Angsana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0662" name="Rectangle 6"/>
          <p:cNvSpPr>
            <a:spLocks noChangeArrowheads="1"/>
          </p:cNvSpPr>
          <p:nvPr/>
        </p:nvSpPr>
        <p:spPr bwMode="auto">
          <a:xfrm>
            <a:off x="990600" y="609600"/>
            <a:ext cx="7467600" cy="553998"/>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cs typeface="Times New Roman" pitchFamily="18" charset="0"/>
              </a:rPr>
              <a:t>Table 5.2 Effect of number of piston/cylinder on variation in capacity</a:t>
            </a:r>
            <a:endParaRPr kumimoji="0" lang="en-US" b="1" i="0" u="none" strike="noStrike" cap="none" normalizeH="0" baseline="0" dirty="0" smtClean="0">
              <a:ln>
                <a:noFill/>
              </a:ln>
              <a:solidFill>
                <a:schemeClr val="tx1"/>
              </a:solidFill>
              <a:effectLst/>
              <a:latin typeface="Times New Roman" pitchFamily="18" charset="0"/>
              <a:cs typeface="Angsana New" pitchFamily="18" charset="-34"/>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066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0663" name="Object 7"/>
          <p:cNvGraphicFramePr>
            <a:graphicFrameLocks noChangeAspect="1"/>
          </p:cNvGraphicFramePr>
          <p:nvPr/>
        </p:nvGraphicFramePr>
        <p:xfrm>
          <a:off x="1295400" y="5257800"/>
          <a:ext cx="3432175" cy="657225"/>
        </p:xfrm>
        <a:graphic>
          <a:graphicData uri="http://schemas.openxmlformats.org/presentationml/2006/ole">
            <p:oleObj spid="_x0000_s2050" name="Equation" r:id="rId3" imgW="2235200" imgH="431800" progId="Equation.3">
              <p:embed/>
            </p:oleObj>
          </a:graphicData>
        </a:graphic>
      </p:graphicFrame>
      <p:sp>
        <p:nvSpPr>
          <p:cNvPr id="70666"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0665" name="Object 9"/>
          <p:cNvGraphicFramePr>
            <a:graphicFrameLocks noChangeAspect="1"/>
          </p:cNvGraphicFramePr>
          <p:nvPr/>
        </p:nvGraphicFramePr>
        <p:xfrm>
          <a:off x="5029200" y="5257800"/>
          <a:ext cx="3060065" cy="581025"/>
        </p:xfrm>
        <a:graphic>
          <a:graphicData uri="http://schemas.openxmlformats.org/presentationml/2006/ole">
            <p:oleObj spid="_x0000_s2051" name="Equation" r:id="rId4" imgW="2260600" imgH="431800" progId="Equation.3">
              <p:embed/>
            </p:oleObj>
          </a:graphicData>
        </a:graphic>
      </p:graphicFrame>
      <p:sp>
        <p:nvSpPr>
          <p:cNvPr id="14" name="Slide Number Placeholder 13"/>
          <p:cNvSpPr>
            <a:spLocks noGrp="1"/>
          </p:cNvSpPr>
          <p:nvPr>
            <p:ph type="sldNum" sz="quarter" idx="12"/>
          </p:nvPr>
        </p:nvSpPr>
        <p:spPr/>
        <p:txBody>
          <a:bodyPr/>
          <a:lstStyle/>
          <a:p>
            <a:fld id="{8AF2B99A-C8F6-4C0F-994A-EE849E7D1B51}"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pPr lvl="0"/>
            <a:r>
              <a:rPr lang="en-US" sz="3600" b="1" dirty="0" smtClean="0">
                <a:solidFill>
                  <a:srgbClr val="0070C0"/>
                </a:solidFill>
              </a:rPr>
              <a:t>b. Air </a:t>
            </a:r>
            <a:r>
              <a:rPr lang="en-US" sz="3600" b="1" dirty="0">
                <a:solidFill>
                  <a:srgbClr val="0070C0"/>
                </a:solidFill>
              </a:rPr>
              <a:t>Chambers in the suction and Discharge lines</a:t>
            </a:r>
            <a:r>
              <a:rPr lang="en-US" dirty="0"/>
              <a:t/>
            </a:r>
            <a:br>
              <a:rPr lang="en-US" dirty="0"/>
            </a:br>
            <a:endParaRPr lang="en-US" dirty="0"/>
          </a:p>
        </p:txBody>
      </p:sp>
      <p:sp>
        <p:nvSpPr>
          <p:cNvPr id="3" name="Content Placeholder 2"/>
          <p:cNvSpPr>
            <a:spLocks noGrp="1"/>
          </p:cNvSpPr>
          <p:nvPr>
            <p:ph idx="1"/>
          </p:nvPr>
        </p:nvSpPr>
        <p:spPr>
          <a:xfrm>
            <a:off x="381000" y="1371601"/>
            <a:ext cx="8229600" cy="2057400"/>
          </a:xfrm>
        </p:spPr>
        <p:txBody>
          <a:bodyPr/>
          <a:lstStyle/>
          <a:p>
            <a:pPr algn="just">
              <a:buFont typeface="Wingdings" pitchFamily="2" charset="2"/>
              <a:buChar char="ü"/>
            </a:pPr>
            <a:r>
              <a:rPr lang="en-US" sz="2400" dirty="0">
                <a:latin typeface="Times New Roman" pitchFamily="18" charset="0"/>
                <a:cs typeface="Times New Roman" pitchFamily="18" charset="0"/>
              </a:rPr>
              <a:t>Air vessels are closed cylindrical vessels for </a:t>
            </a:r>
            <a:r>
              <a:rPr lang="en-US" sz="2400" b="1" dirty="0">
                <a:latin typeface="Times New Roman" pitchFamily="18" charset="0"/>
                <a:cs typeface="Times New Roman" pitchFamily="18" charset="0"/>
              </a:rPr>
              <a:t>storing excess flow</a:t>
            </a:r>
            <a:r>
              <a:rPr lang="en-US" sz="2400" dirty="0">
                <a:latin typeface="Times New Roman" pitchFamily="18" charset="0"/>
                <a:cs typeface="Times New Roman" pitchFamily="18" charset="0"/>
              </a:rPr>
              <a:t>. Towards the middle of the stroke, when the velocity of the flow is greater than the average, the excess flow gets into the air vessel and compresses the air in the cylinder, building up a </a:t>
            </a:r>
            <a:r>
              <a:rPr lang="en-US" sz="2400" b="1" dirty="0">
                <a:latin typeface="Times New Roman" pitchFamily="18" charset="0"/>
                <a:cs typeface="Times New Roman" pitchFamily="18" charset="0"/>
              </a:rPr>
              <a:t>pressure higher than the atmospheric pressure</a:t>
            </a:r>
            <a:r>
              <a:rPr lang="en-US" sz="2400" dirty="0">
                <a:latin typeface="Times New Roman" pitchFamily="18" charset="0"/>
                <a:cs typeface="Times New Roman" pitchFamily="18" charset="0"/>
              </a:rPr>
              <a:t>. </a:t>
            </a:r>
          </a:p>
          <a:p>
            <a:endParaRPr lang="en-US" dirty="0"/>
          </a:p>
        </p:txBody>
      </p:sp>
      <p:sp>
        <p:nvSpPr>
          <p:cNvPr id="71746" name="Rectangle 6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4" name="Group 1"/>
          <p:cNvGrpSpPr>
            <a:grpSpLocks noChangeAspect="1"/>
          </p:cNvGrpSpPr>
          <p:nvPr/>
        </p:nvGrpSpPr>
        <p:grpSpPr bwMode="auto">
          <a:xfrm>
            <a:off x="1066800" y="3352800"/>
            <a:ext cx="6725478" cy="2857500"/>
            <a:chOff x="1607" y="9002"/>
            <a:chExt cx="8120" cy="3549"/>
          </a:xfrm>
        </p:grpSpPr>
        <p:sp>
          <p:nvSpPr>
            <p:cNvPr id="71745" name="AutoShape 65"/>
            <p:cNvSpPr>
              <a:spLocks noChangeAspect="1" noChangeArrowheads="1" noTextEdit="1"/>
            </p:cNvSpPr>
            <p:nvPr/>
          </p:nvSpPr>
          <p:spPr bwMode="auto">
            <a:xfrm>
              <a:off x="2527" y="9002"/>
              <a:ext cx="7200" cy="3549"/>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pSp>
          <p:nvGrpSpPr>
            <p:cNvPr id="5" name="Group 13"/>
            <p:cNvGrpSpPr>
              <a:grpSpLocks/>
            </p:cNvGrpSpPr>
            <p:nvPr/>
          </p:nvGrpSpPr>
          <p:grpSpPr bwMode="auto">
            <a:xfrm>
              <a:off x="4927" y="9465"/>
              <a:ext cx="3282" cy="2638"/>
              <a:chOff x="4045" y="8539"/>
              <a:chExt cx="3800" cy="3409"/>
            </a:xfrm>
          </p:grpSpPr>
          <p:sp>
            <p:nvSpPr>
              <p:cNvPr id="71744" name="Line 64"/>
              <p:cNvSpPr>
                <a:spLocks noChangeShapeType="1"/>
              </p:cNvSpPr>
              <p:nvPr/>
            </p:nvSpPr>
            <p:spPr bwMode="auto">
              <a:xfrm>
                <a:off x="4909" y="10895"/>
                <a:ext cx="0" cy="8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43" name="Line 63"/>
              <p:cNvSpPr>
                <a:spLocks noChangeShapeType="1"/>
              </p:cNvSpPr>
              <p:nvPr/>
            </p:nvSpPr>
            <p:spPr bwMode="auto">
              <a:xfrm>
                <a:off x="4909" y="10147"/>
                <a:ext cx="1368"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42" name="Line 62"/>
              <p:cNvSpPr>
                <a:spLocks noChangeShapeType="1"/>
              </p:cNvSpPr>
              <p:nvPr/>
            </p:nvSpPr>
            <p:spPr bwMode="auto">
              <a:xfrm>
                <a:off x="4902" y="10895"/>
                <a:ext cx="1375"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41" name="Line 61"/>
              <p:cNvSpPr>
                <a:spLocks noChangeShapeType="1"/>
              </p:cNvSpPr>
              <p:nvPr/>
            </p:nvSpPr>
            <p:spPr bwMode="auto">
              <a:xfrm>
                <a:off x="5077" y="10468"/>
                <a:ext cx="18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40" name="Line 60"/>
              <p:cNvSpPr>
                <a:spLocks noChangeShapeType="1"/>
              </p:cNvSpPr>
              <p:nvPr/>
            </p:nvSpPr>
            <p:spPr bwMode="auto">
              <a:xfrm>
                <a:off x="5077" y="10564"/>
                <a:ext cx="18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9" name="Line 59"/>
              <p:cNvSpPr>
                <a:spLocks noChangeShapeType="1"/>
              </p:cNvSpPr>
              <p:nvPr/>
            </p:nvSpPr>
            <p:spPr bwMode="auto">
              <a:xfrm>
                <a:off x="6277" y="10159"/>
                <a:ext cx="0" cy="30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8" name="Freeform 58"/>
              <p:cNvSpPr>
                <a:spLocks/>
              </p:cNvSpPr>
              <p:nvPr/>
            </p:nvSpPr>
            <p:spPr bwMode="auto">
              <a:xfrm>
                <a:off x="4907" y="9935"/>
                <a:ext cx="2" cy="210"/>
              </a:xfrm>
              <a:custGeom>
                <a:avLst/>
                <a:gdLst/>
                <a:ahLst/>
                <a:cxnLst>
                  <a:cxn ang="0">
                    <a:pos x="0" y="229"/>
                  </a:cxn>
                  <a:cxn ang="0">
                    <a:pos x="4" y="0"/>
                  </a:cxn>
                </a:cxnLst>
                <a:rect l="0" t="0" r="r" b="b"/>
                <a:pathLst>
                  <a:path w="4" h="229">
                    <a:moveTo>
                      <a:pt x="0" y="229"/>
                    </a:moveTo>
                    <a:lnTo>
                      <a:pt x="4"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7" name="Freeform 57"/>
              <p:cNvSpPr>
                <a:spLocks/>
              </p:cNvSpPr>
              <p:nvPr/>
            </p:nvSpPr>
            <p:spPr bwMode="auto">
              <a:xfrm>
                <a:off x="4686" y="9930"/>
                <a:ext cx="223" cy="1"/>
              </a:xfrm>
              <a:custGeom>
                <a:avLst/>
                <a:gdLst/>
                <a:ahLst/>
                <a:cxnLst>
                  <a:cxn ang="0">
                    <a:pos x="267" y="1"/>
                  </a:cxn>
                  <a:cxn ang="0">
                    <a:pos x="0" y="0"/>
                  </a:cxn>
                </a:cxnLst>
                <a:rect l="0" t="0" r="r" b="b"/>
                <a:pathLst>
                  <a:path w="267" h="1">
                    <a:moveTo>
                      <a:pt x="267" y="1"/>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6" name="Freeform 56"/>
              <p:cNvSpPr>
                <a:spLocks/>
              </p:cNvSpPr>
              <p:nvPr/>
            </p:nvSpPr>
            <p:spPr bwMode="auto">
              <a:xfrm>
                <a:off x="4707" y="10984"/>
                <a:ext cx="197" cy="2"/>
              </a:xfrm>
              <a:custGeom>
                <a:avLst/>
                <a:gdLst/>
                <a:ahLst/>
                <a:cxnLst>
                  <a:cxn ang="0">
                    <a:pos x="236" y="3"/>
                  </a:cxn>
                  <a:cxn ang="0">
                    <a:pos x="0" y="0"/>
                  </a:cxn>
                </a:cxnLst>
                <a:rect l="0" t="0" r="r" b="b"/>
                <a:pathLst>
                  <a:path w="236" h="3">
                    <a:moveTo>
                      <a:pt x="236" y="3"/>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5" name="Freeform 55"/>
              <p:cNvSpPr>
                <a:spLocks/>
              </p:cNvSpPr>
              <p:nvPr/>
            </p:nvSpPr>
            <p:spPr bwMode="auto">
              <a:xfrm>
                <a:off x="4477" y="9932"/>
                <a:ext cx="88" cy="1"/>
              </a:xfrm>
              <a:custGeom>
                <a:avLst/>
                <a:gdLst/>
                <a:ahLst/>
                <a:cxnLst>
                  <a:cxn ang="0">
                    <a:pos x="105" y="1"/>
                  </a:cxn>
                  <a:cxn ang="0">
                    <a:pos x="0" y="0"/>
                  </a:cxn>
                </a:cxnLst>
                <a:rect l="0" t="0" r="r" b="b"/>
                <a:pathLst>
                  <a:path w="105" h="1">
                    <a:moveTo>
                      <a:pt x="105" y="1"/>
                    </a:moveTo>
                    <a:lnTo>
                      <a:pt x="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4" name="Line 54"/>
              <p:cNvSpPr>
                <a:spLocks noChangeShapeType="1"/>
              </p:cNvSpPr>
              <p:nvPr/>
            </p:nvSpPr>
            <p:spPr bwMode="auto">
              <a:xfrm flipH="1">
                <a:off x="4477" y="10986"/>
                <a:ext cx="12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3" name="Freeform 53"/>
              <p:cNvSpPr>
                <a:spLocks/>
              </p:cNvSpPr>
              <p:nvPr/>
            </p:nvSpPr>
            <p:spPr bwMode="auto">
              <a:xfrm>
                <a:off x="4477" y="9931"/>
                <a:ext cx="1" cy="1053"/>
              </a:xfrm>
              <a:custGeom>
                <a:avLst/>
                <a:gdLst/>
                <a:ahLst/>
                <a:cxnLst>
                  <a:cxn ang="0">
                    <a:pos x="0" y="0"/>
                  </a:cxn>
                  <a:cxn ang="0">
                    <a:pos x="0" y="1149"/>
                  </a:cxn>
                </a:cxnLst>
                <a:rect l="0" t="0" r="r" b="b"/>
                <a:pathLst>
                  <a:path w="1" h="1149">
                    <a:moveTo>
                      <a:pt x="0" y="0"/>
                    </a:moveTo>
                    <a:lnTo>
                      <a:pt x="0" y="1149"/>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2" name="Freeform 52"/>
              <p:cNvSpPr>
                <a:spLocks/>
              </p:cNvSpPr>
              <p:nvPr/>
            </p:nvSpPr>
            <p:spPr bwMode="auto">
              <a:xfrm>
                <a:off x="4615" y="9882"/>
                <a:ext cx="1" cy="205"/>
              </a:xfrm>
              <a:custGeom>
                <a:avLst/>
                <a:gdLst/>
                <a:ahLst/>
                <a:cxnLst>
                  <a:cxn ang="0">
                    <a:pos x="0" y="240"/>
                  </a:cxn>
                  <a:cxn ang="0">
                    <a:pos x="1" y="0"/>
                  </a:cxn>
                </a:cxnLst>
                <a:rect l="0" t="0" r="r" b="b"/>
                <a:pathLst>
                  <a:path w="1" h="240">
                    <a:moveTo>
                      <a:pt x="0" y="240"/>
                    </a:moveTo>
                    <a:lnTo>
                      <a:pt x="1"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1" name="Line 51"/>
              <p:cNvSpPr>
                <a:spLocks noChangeShapeType="1"/>
              </p:cNvSpPr>
              <p:nvPr/>
            </p:nvSpPr>
            <p:spPr bwMode="auto">
              <a:xfrm>
                <a:off x="4531" y="10986"/>
                <a:ext cx="0" cy="33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0" name="Freeform 50"/>
              <p:cNvSpPr>
                <a:spLocks/>
              </p:cNvSpPr>
              <p:nvPr/>
            </p:nvSpPr>
            <p:spPr bwMode="auto">
              <a:xfrm>
                <a:off x="4775" y="10990"/>
                <a:ext cx="3" cy="944"/>
              </a:xfrm>
              <a:custGeom>
                <a:avLst/>
                <a:gdLst/>
                <a:ahLst/>
                <a:cxnLst>
                  <a:cxn ang="0">
                    <a:pos x="0" y="0"/>
                  </a:cxn>
                  <a:cxn ang="0">
                    <a:pos x="3" y="1102"/>
                  </a:cxn>
                </a:cxnLst>
                <a:rect l="0" t="0" r="r" b="b"/>
                <a:pathLst>
                  <a:path w="3" h="1102">
                    <a:moveTo>
                      <a:pt x="0" y="0"/>
                    </a:moveTo>
                    <a:lnTo>
                      <a:pt x="3" y="110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9" name="Rectangle 49" descr="Light horizontal"/>
              <p:cNvSpPr>
                <a:spLocks noChangeArrowheads="1"/>
              </p:cNvSpPr>
              <p:nvPr/>
            </p:nvSpPr>
            <p:spPr bwMode="auto">
              <a:xfrm>
                <a:off x="4957" y="10147"/>
                <a:ext cx="120" cy="747"/>
              </a:xfrm>
              <a:prstGeom prst="rect">
                <a:avLst/>
              </a:prstGeom>
              <a:pattFill prst="ltHorz">
                <a:fgClr>
                  <a:srgbClr val="000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1728" name="Freeform 48"/>
              <p:cNvSpPr>
                <a:spLocks/>
              </p:cNvSpPr>
              <p:nvPr/>
            </p:nvSpPr>
            <p:spPr bwMode="auto">
              <a:xfrm>
                <a:off x="6277" y="10564"/>
                <a:ext cx="1" cy="336"/>
              </a:xfrm>
              <a:custGeom>
                <a:avLst/>
                <a:gdLst/>
                <a:ahLst/>
                <a:cxnLst>
                  <a:cxn ang="0">
                    <a:pos x="0" y="0"/>
                  </a:cxn>
                  <a:cxn ang="0">
                    <a:pos x="0" y="367"/>
                  </a:cxn>
                </a:cxnLst>
                <a:rect l="0" t="0" r="r" b="b"/>
                <a:pathLst>
                  <a:path w="1" h="367">
                    <a:moveTo>
                      <a:pt x="0" y="0"/>
                    </a:moveTo>
                    <a:lnTo>
                      <a:pt x="0" y="367"/>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7" name="Freeform 47"/>
              <p:cNvSpPr>
                <a:spLocks/>
              </p:cNvSpPr>
              <p:nvPr/>
            </p:nvSpPr>
            <p:spPr bwMode="auto">
              <a:xfrm>
                <a:off x="6850" y="10470"/>
                <a:ext cx="81" cy="90"/>
              </a:xfrm>
              <a:custGeom>
                <a:avLst/>
                <a:gdLst/>
                <a:ahLst/>
                <a:cxnLst>
                  <a:cxn ang="0">
                    <a:pos x="30" y="0"/>
                  </a:cxn>
                  <a:cxn ang="0">
                    <a:pos x="90" y="29"/>
                  </a:cxn>
                  <a:cxn ang="0">
                    <a:pos x="75" y="89"/>
                  </a:cxn>
                  <a:cxn ang="0">
                    <a:pos x="0" y="104"/>
                  </a:cxn>
                </a:cxnLst>
                <a:rect l="0" t="0" r="r" b="b"/>
                <a:pathLst>
                  <a:path w="97" h="104">
                    <a:moveTo>
                      <a:pt x="30" y="0"/>
                    </a:moveTo>
                    <a:cubicBezTo>
                      <a:pt x="40" y="5"/>
                      <a:pt x="83" y="14"/>
                      <a:pt x="90" y="29"/>
                    </a:cubicBezTo>
                    <a:cubicBezTo>
                      <a:pt x="97" y="44"/>
                      <a:pt x="90" y="77"/>
                      <a:pt x="75" y="89"/>
                    </a:cubicBezTo>
                    <a:cubicBezTo>
                      <a:pt x="60" y="101"/>
                      <a:pt x="16" y="101"/>
                      <a:pt x="0" y="104"/>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6" name="Freeform 46"/>
              <p:cNvSpPr>
                <a:spLocks/>
              </p:cNvSpPr>
              <p:nvPr/>
            </p:nvSpPr>
            <p:spPr bwMode="auto">
              <a:xfrm>
                <a:off x="6870" y="10244"/>
                <a:ext cx="774" cy="270"/>
              </a:xfrm>
              <a:custGeom>
                <a:avLst/>
                <a:gdLst/>
                <a:ahLst/>
                <a:cxnLst>
                  <a:cxn ang="0">
                    <a:pos x="0" y="315"/>
                  </a:cxn>
                  <a:cxn ang="0">
                    <a:pos x="928" y="0"/>
                  </a:cxn>
                </a:cxnLst>
                <a:rect l="0" t="0" r="r" b="b"/>
                <a:pathLst>
                  <a:path w="928" h="315">
                    <a:moveTo>
                      <a:pt x="0" y="315"/>
                    </a:moveTo>
                    <a:lnTo>
                      <a:pt x="928"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5" name="Freeform 45"/>
              <p:cNvSpPr>
                <a:spLocks/>
              </p:cNvSpPr>
              <p:nvPr/>
            </p:nvSpPr>
            <p:spPr bwMode="auto">
              <a:xfrm>
                <a:off x="7644" y="10257"/>
                <a:ext cx="201" cy="270"/>
              </a:xfrm>
              <a:custGeom>
                <a:avLst/>
                <a:gdLst/>
                <a:ahLst/>
                <a:cxnLst>
                  <a:cxn ang="0">
                    <a:pos x="0" y="0"/>
                  </a:cxn>
                  <a:cxn ang="0">
                    <a:pos x="241" y="315"/>
                  </a:cxn>
                </a:cxnLst>
                <a:rect l="0" t="0" r="r" b="b"/>
                <a:pathLst>
                  <a:path w="241" h="315">
                    <a:moveTo>
                      <a:pt x="0" y="0"/>
                    </a:moveTo>
                    <a:lnTo>
                      <a:pt x="241" y="315"/>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4" name="Oval 44"/>
              <p:cNvSpPr>
                <a:spLocks noChangeArrowheads="1"/>
              </p:cNvSpPr>
              <p:nvPr/>
            </p:nvSpPr>
            <p:spPr bwMode="auto">
              <a:xfrm>
                <a:off x="7627" y="10236"/>
                <a:ext cx="25" cy="24"/>
              </a:xfrm>
              <a:prstGeom prst="ellips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3" name="Freeform 43"/>
              <p:cNvSpPr>
                <a:spLocks/>
              </p:cNvSpPr>
              <p:nvPr/>
            </p:nvSpPr>
            <p:spPr bwMode="auto">
              <a:xfrm>
                <a:off x="4514" y="8539"/>
                <a:ext cx="6" cy="1391"/>
              </a:xfrm>
              <a:custGeom>
                <a:avLst/>
                <a:gdLst/>
                <a:ahLst/>
                <a:cxnLst>
                  <a:cxn ang="0">
                    <a:pos x="0" y="1622"/>
                  </a:cxn>
                  <a:cxn ang="0">
                    <a:pos x="8" y="0"/>
                  </a:cxn>
                </a:cxnLst>
                <a:rect l="0" t="0" r="r" b="b"/>
                <a:pathLst>
                  <a:path w="8" h="1622">
                    <a:moveTo>
                      <a:pt x="0" y="1622"/>
                    </a:moveTo>
                    <a:lnTo>
                      <a:pt x="8"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2" name="Freeform 42"/>
              <p:cNvSpPr>
                <a:spLocks/>
              </p:cNvSpPr>
              <p:nvPr/>
            </p:nvSpPr>
            <p:spPr bwMode="auto">
              <a:xfrm>
                <a:off x="4777" y="9426"/>
                <a:ext cx="310" cy="504"/>
              </a:xfrm>
              <a:custGeom>
                <a:avLst/>
                <a:gdLst/>
                <a:ahLst/>
                <a:cxnLst>
                  <a:cxn ang="0">
                    <a:pos x="368" y="0"/>
                  </a:cxn>
                  <a:cxn ang="0">
                    <a:pos x="372" y="158"/>
                  </a:cxn>
                  <a:cxn ang="0">
                    <a:pos x="10" y="167"/>
                  </a:cxn>
                  <a:cxn ang="0">
                    <a:pos x="0" y="587"/>
                  </a:cxn>
                </a:cxnLst>
                <a:rect l="0" t="0" r="r" b="b"/>
                <a:pathLst>
                  <a:path w="372" h="587">
                    <a:moveTo>
                      <a:pt x="368" y="0"/>
                    </a:moveTo>
                    <a:lnTo>
                      <a:pt x="372" y="158"/>
                    </a:lnTo>
                    <a:lnTo>
                      <a:pt x="10" y="167"/>
                    </a:lnTo>
                    <a:lnTo>
                      <a:pt x="0" y="587"/>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6" name="Group 30"/>
              <p:cNvGrpSpPr>
                <a:grpSpLocks/>
              </p:cNvGrpSpPr>
              <p:nvPr/>
            </p:nvGrpSpPr>
            <p:grpSpPr bwMode="auto">
              <a:xfrm>
                <a:off x="4777" y="8539"/>
                <a:ext cx="600" cy="934"/>
                <a:chOff x="4864" y="8694"/>
                <a:chExt cx="513" cy="817"/>
              </a:xfrm>
            </p:grpSpPr>
            <p:sp>
              <p:nvSpPr>
                <p:cNvPr id="71721" name="Oval 41"/>
                <p:cNvSpPr>
                  <a:spLocks noChangeArrowheads="1"/>
                </p:cNvSpPr>
                <p:nvPr/>
              </p:nvSpPr>
              <p:spPr bwMode="auto">
                <a:xfrm>
                  <a:off x="5367" y="9074"/>
                  <a:ext cx="10" cy="8"/>
                </a:xfrm>
                <a:prstGeom prst="ellips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0" name="Line 40"/>
                <p:cNvSpPr>
                  <a:spLocks noChangeShapeType="1"/>
                </p:cNvSpPr>
                <p:nvPr/>
              </p:nvSpPr>
              <p:spPr bwMode="auto">
                <a:xfrm>
                  <a:off x="4930" y="8824"/>
                  <a:ext cx="0" cy="433"/>
                </a:xfrm>
                <a:prstGeom prst="lin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9" name="Line 39"/>
                <p:cNvSpPr>
                  <a:spLocks noChangeShapeType="1"/>
                </p:cNvSpPr>
                <p:nvPr/>
              </p:nvSpPr>
              <p:spPr bwMode="auto">
                <a:xfrm>
                  <a:off x="5234" y="8829"/>
                  <a:ext cx="0" cy="433"/>
                </a:xfrm>
                <a:prstGeom prst="lin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8" name="Freeform 38"/>
                <p:cNvSpPr>
                  <a:spLocks/>
                </p:cNvSpPr>
                <p:nvPr/>
              </p:nvSpPr>
              <p:spPr bwMode="auto">
                <a:xfrm>
                  <a:off x="4930" y="8745"/>
                  <a:ext cx="124" cy="79"/>
                </a:xfrm>
                <a:custGeom>
                  <a:avLst/>
                  <a:gdLst/>
                  <a:ahLst/>
                  <a:cxnLst>
                    <a:cxn ang="0">
                      <a:pos x="0" y="263"/>
                    </a:cxn>
                    <a:cxn ang="0">
                      <a:pos x="50" y="194"/>
                    </a:cxn>
                    <a:cxn ang="0">
                      <a:pos x="201" y="104"/>
                    </a:cxn>
                    <a:cxn ang="0">
                      <a:pos x="367" y="0"/>
                    </a:cxn>
                  </a:cxnLst>
                  <a:rect l="0" t="0" r="r" b="b"/>
                  <a:pathLst>
                    <a:path w="367" h="263">
                      <a:moveTo>
                        <a:pt x="0" y="263"/>
                      </a:moveTo>
                      <a:cubicBezTo>
                        <a:pt x="9" y="252"/>
                        <a:pt x="17" y="220"/>
                        <a:pt x="50" y="194"/>
                      </a:cubicBezTo>
                      <a:cubicBezTo>
                        <a:pt x="84" y="168"/>
                        <a:pt x="148" y="136"/>
                        <a:pt x="201" y="104"/>
                      </a:cubicBezTo>
                      <a:cubicBezTo>
                        <a:pt x="254" y="72"/>
                        <a:pt x="333" y="22"/>
                        <a:pt x="367" y="0"/>
                      </a:cubicBez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7" name="Freeform 37"/>
                <p:cNvSpPr>
                  <a:spLocks/>
                </p:cNvSpPr>
                <p:nvPr/>
              </p:nvSpPr>
              <p:spPr bwMode="auto">
                <a:xfrm>
                  <a:off x="5107" y="8750"/>
                  <a:ext cx="127" cy="82"/>
                </a:xfrm>
                <a:custGeom>
                  <a:avLst/>
                  <a:gdLst/>
                  <a:ahLst/>
                  <a:cxnLst>
                    <a:cxn ang="0">
                      <a:pos x="376" y="272"/>
                    </a:cxn>
                    <a:cxn ang="0">
                      <a:pos x="326" y="180"/>
                    </a:cxn>
                    <a:cxn ang="0">
                      <a:pos x="175" y="91"/>
                    </a:cxn>
                    <a:cxn ang="0">
                      <a:pos x="0" y="0"/>
                    </a:cxn>
                  </a:cxnLst>
                  <a:rect l="0" t="0" r="r" b="b"/>
                  <a:pathLst>
                    <a:path w="376" h="272">
                      <a:moveTo>
                        <a:pt x="376" y="272"/>
                      </a:moveTo>
                      <a:cubicBezTo>
                        <a:pt x="368" y="258"/>
                        <a:pt x="359" y="210"/>
                        <a:pt x="326" y="180"/>
                      </a:cubicBezTo>
                      <a:cubicBezTo>
                        <a:pt x="293" y="150"/>
                        <a:pt x="229" y="121"/>
                        <a:pt x="175" y="91"/>
                      </a:cubicBezTo>
                      <a:cubicBezTo>
                        <a:pt x="121" y="61"/>
                        <a:pt x="36" y="19"/>
                        <a:pt x="0" y="0"/>
                      </a:cubicBez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6" name="Freeform 36"/>
                <p:cNvSpPr>
                  <a:spLocks/>
                </p:cNvSpPr>
                <p:nvPr/>
              </p:nvSpPr>
              <p:spPr bwMode="auto">
                <a:xfrm>
                  <a:off x="5048" y="8698"/>
                  <a:ext cx="3" cy="55"/>
                </a:xfrm>
                <a:custGeom>
                  <a:avLst/>
                  <a:gdLst/>
                  <a:ahLst/>
                  <a:cxnLst>
                    <a:cxn ang="0">
                      <a:pos x="0" y="185"/>
                    </a:cxn>
                    <a:cxn ang="0">
                      <a:pos x="9" y="0"/>
                    </a:cxn>
                  </a:cxnLst>
                  <a:rect l="0" t="0" r="r" b="b"/>
                  <a:pathLst>
                    <a:path w="9" h="185">
                      <a:moveTo>
                        <a:pt x="0" y="185"/>
                      </a:moveTo>
                      <a:lnTo>
                        <a:pt x="9" y="0"/>
                      </a:ln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5" name="Line 35"/>
                <p:cNvSpPr>
                  <a:spLocks noChangeShapeType="1"/>
                </p:cNvSpPr>
                <p:nvPr/>
              </p:nvSpPr>
              <p:spPr bwMode="auto">
                <a:xfrm flipV="1">
                  <a:off x="5112" y="8703"/>
                  <a:ext cx="0" cy="54"/>
                </a:xfrm>
                <a:prstGeom prst="lin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4" name="Rectangle 34"/>
                <p:cNvSpPr>
                  <a:spLocks noChangeArrowheads="1"/>
                </p:cNvSpPr>
                <p:nvPr/>
              </p:nvSpPr>
              <p:spPr bwMode="auto">
                <a:xfrm>
                  <a:off x="5035" y="8694"/>
                  <a:ext cx="96" cy="9"/>
                </a:xfrm>
                <a:prstGeom prst="rect">
                  <a:avLst/>
                </a:prstGeom>
                <a:solidFill>
                  <a:srgbClr val="FFFF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1713" name="Freeform 33"/>
                <p:cNvSpPr>
                  <a:spLocks/>
                </p:cNvSpPr>
                <p:nvPr/>
              </p:nvSpPr>
              <p:spPr bwMode="auto">
                <a:xfrm>
                  <a:off x="4927" y="9255"/>
                  <a:ext cx="111" cy="223"/>
                </a:xfrm>
                <a:custGeom>
                  <a:avLst/>
                  <a:gdLst/>
                  <a:ahLst/>
                  <a:cxnLst>
                    <a:cxn ang="0">
                      <a:pos x="0" y="0"/>
                    </a:cxn>
                    <a:cxn ang="0">
                      <a:pos x="37" y="199"/>
                    </a:cxn>
                    <a:cxn ang="0">
                      <a:pos x="178" y="353"/>
                    </a:cxn>
                    <a:cxn ang="0">
                      <a:pos x="290" y="540"/>
                    </a:cxn>
                    <a:cxn ang="0">
                      <a:pos x="328" y="744"/>
                    </a:cxn>
                  </a:cxnLst>
                  <a:rect l="0" t="0" r="r" b="b"/>
                  <a:pathLst>
                    <a:path w="328" h="744">
                      <a:moveTo>
                        <a:pt x="0" y="0"/>
                      </a:moveTo>
                      <a:cubicBezTo>
                        <a:pt x="7" y="33"/>
                        <a:pt x="7" y="140"/>
                        <a:pt x="37" y="199"/>
                      </a:cubicBezTo>
                      <a:cubicBezTo>
                        <a:pt x="67" y="258"/>
                        <a:pt x="136" y="296"/>
                        <a:pt x="178" y="353"/>
                      </a:cubicBezTo>
                      <a:cubicBezTo>
                        <a:pt x="220" y="410"/>
                        <a:pt x="265" y="475"/>
                        <a:pt x="290" y="540"/>
                      </a:cubicBezTo>
                      <a:cubicBezTo>
                        <a:pt x="315" y="605"/>
                        <a:pt x="320" y="702"/>
                        <a:pt x="328" y="744"/>
                      </a:cubicBez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2" name="Freeform 32"/>
                <p:cNvSpPr>
                  <a:spLocks/>
                </p:cNvSpPr>
                <p:nvPr/>
              </p:nvSpPr>
              <p:spPr bwMode="auto">
                <a:xfrm>
                  <a:off x="5126" y="9260"/>
                  <a:ext cx="108" cy="218"/>
                </a:xfrm>
                <a:custGeom>
                  <a:avLst/>
                  <a:gdLst/>
                  <a:ahLst/>
                  <a:cxnLst>
                    <a:cxn ang="0">
                      <a:pos x="316" y="0"/>
                    </a:cxn>
                    <a:cxn ang="0">
                      <a:pos x="292" y="184"/>
                    </a:cxn>
                    <a:cxn ang="0">
                      <a:pos x="150" y="338"/>
                    </a:cxn>
                    <a:cxn ang="0">
                      <a:pos x="38" y="525"/>
                    </a:cxn>
                    <a:cxn ang="0">
                      <a:pos x="0" y="729"/>
                    </a:cxn>
                  </a:cxnLst>
                  <a:rect l="0" t="0" r="r" b="b"/>
                  <a:pathLst>
                    <a:path w="320" h="729">
                      <a:moveTo>
                        <a:pt x="316" y="0"/>
                      </a:moveTo>
                      <a:cubicBezTo>
                        <a:pt x="311" y="31"/>
                        <a:pt x="320" y="128"/>
                        <a:pt x="292" y="184"/>
                      </a:cubicBezTo>
                      <a:cubicBezTo>
                        <a:pt x="264" y="240"/>
                        <a:pt x="193" y="281"/>
                        <a:pt x="150" y="338"/>
                      </a:cubicBezTo>
                      <a:cubicBezTo>
                        <a:pt x="108" y="395"/>
                        <a:pt x="63" y="460"/>
                        <a:pt x="38" y="525"/>
                      </a:cubicBezTo>
                      <a:cubicBezTo>
                        <a:pt x="13" y="590"/>
                        <a:pt x="8" y="687"/>
                        <a:pt x="0" y="729"/>
                      </a:cubicBez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1" name="Freeform 31"/>
                <p:cNvSpPr>
                  <a:spLocks/>
                </p:cNvSpPr>
                <p:nvPr/>
              </p:nvSpPr>
              <p:spPr bwMode="auto">
                <a:xfrm>
                  <a:off x="4864" y="9473"/>
                  <a:ext cx="175" cy="38"/>
                </a:xfrm>
                <a:custGeom>
                  <a:avLst/>
                  <a:gdLst/>
                  <a:ahLst/>
                  <a:cxnLst>
                    <a:cxn ang="0">
                      <a:pos x="207" y="0"/>
                    </a:cxn>
                    <a:cxn ang="0">
                      <a:pos x="210" y="39"/>
                    </a:cxn>
                    <a:cxn ang="0">
                      <a:pos x="0" y="45"/>
                    </a:cxn>
                  </a:cxnLst>
                  <a:rect l="0" t="0" r="r" b="b"/>
                  <a:pathLst>
                    <a:path w="210" h="45">
                      <a:moveTo>
                        <a:pt x="207" y="0"/>
                      </a:moveTo>
                      <a:lnTo>
                        <a:pt x="210" y="39"/>
                      </a:lnTo>
                      <a:lnTo>
                        <a:pt x="0" y="45"/>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71709" name="Freeform 29"/>
              <p:cNvSpPr>
                <a:spLocks/>
              </p:cNvSpPr>
              <p:nvPr/>
            </p:nvSpPr>
            <p:spPr bwMode="auto">
              <a:xfrm>
                <a:off x="4777" y="8539"/>
                <a:ext cx="18" cy="934"/>
              </a:xfrm>
              <a:custGeom>
                <a:avLst/>
                <a:gdLst/>
                <a:ahLst/>
                <a:cxnLst>
                  <a:cxn ang="0">
                    <a:pos x="0" y="1089"/>
                  </a:cxn>
                  <a:cxn ang="0">
                    <a:pos x="21" y="0"/>
                  </a:cxn>
                </a:cxnLst>
                <a:rect l="0" t="0" r="r" b="b"/>
                <a:pathLst>
                  <a:path w="21" h="1089">
                    <a:moveTo>
                      <a:pt x="0" y="1089"/>
                    </a:moveTo>
                    <a:lnTo>
                      <a:pt x="21"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8" name="Freeform 28"/>
              <p:cNvSpPr>
                <a:spLocks/>
              </p:cNvSpPr>
              <p:nvPr/>
            </p:nvSpPr>
            <p:spPr bwMode="auto">
              <a:xfrm>
                <a:off x="4554" y="9882"/>
                <a:ext cx="132" cy="2"/>
              </a:xfrm>
              <a:custGeom>
                <a:avLst/>
                <a:gdLst/>
                <a:ahLst/>
                <a:cxnLst>
                  <a:cxn ang="0">
                    <a:pos x="0" y="3"/>
                  </a:cxn>
                  <a:cxn ang="0">
                    <a:pos x="159" y="0"/>
                  </a:cxn>
                </a:cxnLst>
                <a:rect l="0" t="0" r="r" b="b"/>
                <a:pathLst>
                  <a:path w="159" h="3">
                    <a:moveTo>
                      <a:pt x="0" y="3"/>
                    </a:moveTo>
                    <a:lnTo>
                      <a:pt x="159"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7" name="Freeform 27"/>
              <p:cNvSpPr>
                <a:spLocks/>
              </p:cNvSpPr>
              <p:nvPr/>
            </p:nvSpPr>
            <p:spPr bwMode="auto">
              <a:xfrm>
                <a:off x="4167" y="11278"/>
                <a:ext cx="373" cy="670"/>
              </a:xfrm>
              <a:custGeom>
                <a:avLst/>
                <a:gdLst/>
                <a:ahLst/>
                <a:cxnLst>
                  <a:cxn ang="0">
                    <a:pos x="4" y="0"/>
                  </a:cxn>
                  <a:cxn ang="0">
                    <a:pos x="0" y="158"/>
                  </a:cxn>
                  <a:cxn ang="0">
                    <a:pos x="440" y="167"/>
                  </a:cxn>
                  <a:cxn ang="0">
                    <a:pos x="447" y="782"/>
                  </a:cxn>
                </a:cxnLst>
                <a:rect l="0" t="0" r="r" b="b"/>
                <a:pathLst>
                  <a:path w="447" h="782">
                    <a:moveTo>
                      <a:pt x="4" y="0"/>
                    </a:moveTo>
                    <a:lnTo>
                      <a:pt x="0" y="158"/>
                    </a:lnTo>
                    <a:lnTo>
                      <a:pt x="440" y="167"/>
                    </a:lnTo>
                    <a:lnTo>
                      <a:pt x="447" y="782"/>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6" name="Line 26"/>
              <p:cNvSpPr>
                <a:spLocks noChangeShapeType="1"/>
              </p:cNvSpPr>
              <p:nvPr/>
            </p:nvSpPr>
            <p:spPr bwMode="auto">
              <a:xfrm flipH="1">
                <a:off x="4400" y="10539"/>
                <a:ext cx="0" cy="496"/>
              </a:xfrm>
              <a:prstGeom prst="lin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5" name="Line 25"/>
              <p:cNvSpPr>
                <a:spLocks noChangeShapeType="1"/>
              </p:cNvSpPr>
              <p:nvPr/>
            </p:nvSpPr>
            <p:spPr bwMode="auto">
              <a:xfrm flipH="1">
                <a:off x="4045" y="10545"/>
                <a:ext cx="0" cy="496"/>
              </a:xfrm>
              <a:prstGeom prst="lin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4" name="Freeform 24"/>
              <p:cNvSpPr>
                <a:spLocks/>
              </p:cNvSpPr>
              <p:nvPr/>
            </p:nvSpPr>
            <p:spPr bwMode="auto">
              <a:xfrm flipH="1">
                <a:off x="4255" y="10449"/>
                <a:ext cx="144" cy="90"/>
              </a:xfrm>
              <a:custGeom>
                <a:avLst/>
                <a:gdLst/>
                <a:ahLst/>
                <a:cxnLst>
                  <a:cxn ang="0">
                    <a:pos x="0" y="263"/>
                  </a:cxn>
                  <a:cxn ang="0">
                    <a:pos x="50" y="194"/>
                  </a:cxn>
                  <a:cxn ang="0">
                    <a:pos x="201" y="104"/>
                  </a:cxn>
                  <a:cxn ang="0">
                    <a:pos x="367" y="0"/>
                  </a:cxn>
                </a:cxnLst>
                <a:rect l="0" t="0" r="r" b="b"/>
                <a:pathLst>
                  <a:path w="367" h="263">
                    <a:moveTo>
                      <a:pt x="0" y="263"/>
                    </a:moveTo>
                    <a:cubicBezTo>
                      <a:pt x="9" y="252"/>
                      <a:pt x="17" y="220"/>
                      <a:pt x="50" y="194"/>
                    </a:cubicBezTo>
                    <a:cubicBezTo>
                      <a:pt x="84" y="168"/>
                      <a:pt x="148" y="136"/>
                      <a:pt x="201" y="104"/>
                    </a:cubicBezTo>
                    <a:cubicBezTo>
                      <a:pt x="254" y="72"/>
                      <a:pt x="333" y="22"/>
                      <a:pt x="367" y="0"/>
                    </a:cubicBez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3" name="Freeform 23"/>
              <p:cNvSpPr>
                <a:spLocks/>
              </p:cNvSpPr>
              <p:nvPr/>
            </p:nvSpPr>
            <p:spPr bwMode="auto">
              <a:xfrm flipH="1">
                <a:off x="4045" y="10455"/>
                <a:ext cx="148" cy="94"/>
              </a:xfrm>
              <a:custGeom>
                <a:avLst/>
                <a:gdLst/>
                <a:ahLst/>
                <a:cxnLst>
                  <a:cxn ang="0">
                    <a:pos x="376" y="272"/>
                  </a:cxn>
                  <a:cxn ang="0">
                    <a:pos x="326" y="180"/>
                  </a:cxn>
                  <a:cxn ang="0">
                    <a:pos x="175" y="91"/>
                  </a:cxn>
                  <a:cxn ang="0">
                    <a:pos x="0" y="0"/>
                  </a:cxn>
                </a:cxnLst>
                <a:rect l="0" t="0" r="r" b="b"/>
                <a:pathLst>
                  <a:path w="376" h="272">
                    <a:moveTo>
                      <a:pt x="376" y="272"/>
                    </a:moveTo>
                    <a:cubicBezTo>
                      <a:pt x="368" y="258"/>
                      <a:pt x="359" y="210"/>
                      <a:pt x="326" y="180"/>
                    </a:cubicBezTo>
                    <a:cubicBezTo>
                      <a:pt x="293" y="150"/>
                      <a:pt x="229" y="121"/>
                      <a:pt x="175" y="91"/>
                    </a:cubicBezTo>
                    <a:cubicBezTo>
                      <a:pt x="121" y="61"/>
                      <a:pt x="36" y="19"/>
                      <a:pt x="0" y="0"/>
                    </a:cubicBez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2" name="Freeform 22"/>
              <p:cNvSpPr>
                <a:spLocks/>
              </p:cNvSpPr>
              <p:nvPr/>
            </p:nvSpPr>
            <p:spPr bwMode="auto">
              <a:xfrm flipH="1">
                <a:off x="4259" y="10395"/>
                <a:ext cx="3" cy="64"/>
              </a:xfrm>
              <a:custGeom>
                <a:avLst/>
                <a:gdLst/>
                <a:ahLst/>
                <a:cxnLst>
                  <a:cxn ang="0">
                    <a:pos x="0" y="185"/>
                  </a:cxn>
                  <a:cxn ang="0">
                    <a:pos x="9" y="0"/>
                  </a:cxn>
                </a:cxnLst>
                <a:rect l="0" t="0" r="r" b="b"/>
                <a:pathLst>
                  <a:path w="9" h="185">
                    <a:moveTo>
                      <a:pt x="0" y="185"/>
                    </a:moveTo>
                    <a:lnTo>
                      <a:pt x="9" y="0"/>
                    </a:ln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1" name="Line 21"/>
              <p:cNvSpPr>
                <a:spLocks noChangeShapeType="1"/>
              </p:cNvSpPr>
              <p:nvPr/>
            </p:nvSpPr>
            <p:spPr bwMode="auto">
              <a:xfrm flipH="1" flipV="1">
                <a:off x="4187" y="10401"/>
                <a:ext cx="0" cy="62"/>
              </a:xfrm>
              <a:prstGeom prst="line">
                <a:avLst/>
              </a:pr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00" name="Rectangle 20"/>
              <p:cNvSpPr>
                <a:spLocks noChangeArrowheads="1"/>
              </p:cNvSpPr>
              <p:nvPr/>
            </p:nvSpPr>
            <p:spPr bwMode="auto">
              <a:xfrm flipH="1">
                <a:off x="4165" y="10391"/>
                <a:ext cx="112" cy="10"/>
              </a:xfrm>
              <a:prstGeom prst="rect">
                <a:avLst/>
              </a:prstGeom>
              <a:solidFill>
                <a:srgbClr val="FFFFFF"/>
              </a:solid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1699" name="Freeform 19"/>
              <p:cNvSpPr>
                <a:spLocks/>
              </p:cNvSpPr>
              <p:nvPr/>
            </p:nvSpPr>
            <p:spPr bwMode="auto">
              <a:xfrm flipH="1">
                <a:off x="4274" y="11032"/>
                <a:ext cx="130" cy="255"/>
              </a:xfrm>
              <a:custGeom>
                <a:avLst/>
                <a:gdLst/>
                <a:ahLst/>
                <a:cxnLst>
                  <a:cxn ang="0">
                    <a:pos x="0" y="0"/>
                  </a:cxn>
                  <a:cxn ang="0">
                    <a:pos x="37" y="199"/>
                  </a:cxn>
                  <a:cxn ang="0">
                    <a:pos x="178" y="353"/>
                  </a:cxn>
                  <a:cxn ang="0">
                    <a:pos x="290" y="540"/>
                  </a:cxn>
                  <a:cxn ang="0">
                    <a:pos x="328" y="744"/>
                  </a:cxn>
                </a:cxnLst>
                <a:rect l="0" t="0" r="r" b="b"/>
                <a:pathLst>
                  <a:path w="328" h="744">
                    <a:moveTo>
                      <a:pt x="0" y="0"/>
                    </a:moveTo>
                    <a:cubicBezTo>
                      <a:pt x="7" y="33"/>
                      <a:pt x="7" y="140"/>
                      <a:pt x="37" y="199"/>
                    </a:cubicBezTo>
                    <a:cubicBezTo>
                      <a:pt x="67" y="258"/>
                      <a:pt x="136" y="296"/>
                      <a:pt x="178" y="353"/>
                    </a:cubicBezTo>
                    <a:cubicBezTo>
                      <a:pt x="220" y="410"/>
                      <a:pt x="265" y="475"/>
                      <a:pt x="290" y="540"/>
                    </a:cubicBezTo>
                    <a:cubicBezTo>
                      <a:pt x="315" y="605"/>
                      <a:pt x="320" y="702"/>
                      <a:pt x="328" y="744"/>
                    </a:cubicBez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98" name="Freeform 18"/>
              <p:cNvSpPr>
                <a:spLocks/>
              </p:cNvSpPr>
              <p:nvPr/>
            </p:nvSpPr>
            <p:spPr bwMode="auto">
              <a:xfrm flipH="1">
                <a:off x="4045" y="11038"/>
                <a:ext cx="125" cy="249"/>
              </a:xfrm>
              <a:custGeom>
                <a:avLst/>
                <a:gdLst/>
                <a:ahLst/>
                <a:cxnLst>
                  <a:cxn ang="0">
                    <a:pos x="316" y="0"/>
                  </a:cxn>
                  <a:cxn ang="0">
                    <a:pos x="292" y="184"/>
                  </a:cxn>
                  <a:cxn ang="0">
                    <a:pos x="150" y="338"/>
                  </a:cxn>
                  <a:cxn ang="0">
                    <a:pos x="38" y="525"/>
                  </a:cxn>
                  <a:cxn ang="0">
                    <a:pos x="0" y="729"/>
                  </a:cxn>
                </a:cxnLst>
                <a:rect l="0" t="0" r="r" b="b"/>
                <a:pathLst>
                  <a:path w="320" h="729">
                    <a:moveTo>
                      <a:pt x="316" y="0"/>
                    </a:moveTo>
                    <a:cubicBezTo>
                      <a:pt x="311" y="31"/>
                      <a:pt x="320" y="128"/>
                      <a:pt x="292" y="184"/>
                    </a:cubicBezTo>
                    <a:cubicBezTo>
                      <a:pt x="264" y="240"/>
                      <a:pt x="193" y="281"/>
                      <a:pt x="150" y="338"/>
                    </a:cubicBezTo>
                    <a:cubicBezTo>
                      <a:pt x="108" y="395"/>
                      <a:pt x="63" y="460"/>
                      <a:pt x="38" y="525"/>
                    </a:cubicBezTo>
                    <a:cubicBezTo>
                      <a:pt x="13" y="590"/>
                      <a:pt x="8" y="687"/>
                      <a:pt x="0" y="729"/>
                    </a:cubicBez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97" name="Freeform 17"/>
              <p:cNvSpPr>
                <a:spLocks/>
              </p:cNvSpPr>
              <p:nvPr/>
            </p:nvSpPr>
            <p:spPr bwMode="auto">
              <a:xfrm>
                <a:off x="4272" y="11281"/>
                <a:ext cx="254" cy="38"/>
              </a:xfrm>
              <a:custGeom>
                <a:avLst/>
                <a:gdLst/>
                <a:ahLst/>
                <a:cxnLst>
                  <a:cxn ang="0">
                    <a:pos x="4" y="0"/>
                  </a:cxn>
                  <a:cxn ang="0">
                    <a:pos x="0" y="44"/>
                  </a:cxn>
                  <a:cxn ang="0">
                    <a:pos x="305" y="43"/>
                  </a:cxn>
                </a:cxnLst>
                <a:rect l="0" t="0" r="r" b="b"/>
                <a:pathLst>
                  <a:path w="305" h="44">
                    <a:moveTo>
                      <a:pt x="4" y="0"/>
                    </a:moveTo>
                    <a:lnTo>
                      <a:pt x="0" y="44"/>
                    </a:lnTo>
                    <a:lnTo>
                      <a:pt x="305" y="43"/>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7" name="Group 14"/>
              <p:cNvGrpSpPr>
                <a:grpSpLocks/>
              </p:cNvGrpSpPr>
              <p:nvPr/>
            </p:nvGrpSpPr>
            <p:grpSpPr bwMode="auto">
              <a:xfrm>
                <a:off x="4543" y="10939"/>
                <a:ext cx="158" cy="204"/>
                <a:chOff x="4542" y="10854"/>
                <a:chExt cx="158" cy="204"/>
              </a:xfrm>
            </p:grpSpPr>
            <p:sp>
              <p:nvSpPr>
                <p:cNvPr id="71696" name="Freeform 16"/>
                <p:cNvSpPr>
                  <a:spLocks/>
                </p:cNvSpPr>
                <p:nvPr/>
              </p:nvSpPr>
              <p:spPr bwMode="auto">
                <a:xfrm>
                  <a:off x="4627" y="10854"/>
                  <a:ext cx="3" cy="204"/>
                </a:xfrm>
                <a:custGeom>
                  <a:avLst/>
                  <a:gdLst/>
                  <a:ahLst/>
                  <a:cxnLst>
                    <a:cxn ang="0">
                      <a:pos x="0" y="240"/>
                    </a:cxn>
                    <a:cxn ang="0">
                      <a:pos x="2" y="0"/>
                    </a:cxn>
                  </a:cxnLst>
                  <a:rect l="0" t="0" r="r" b="b"/>
                  <a:pathLst>
                    <a:path w="2" h="240">
                      <a:moveTo>
                        <a:pt x="0" y="240"/>
                      </a:moveTo>
                      <a:lnTo>
                        <a:pt x="2"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95" name="Freeform 15"/>
                <p:cNvSpPr>
                  <a:spLocks/>
                </p:cNvSpPr>
                <p:nvPr/>
              </p:nvSpPr>
              <p:spPr bwMode="auto">
                <a:xfrm>
                  <a:off x="4542" y="10855"/>
                  <a:ext cx="158" cy="1"/>
                </a:xfrm>
                <a:custGeom>
                  <a:avLst/>
                  <a:gdLst/>
                  <a:ahLst/>
                  <a:cxnLst>
                    <a:cxn ang="0">
                      <a:pos x="0" y="0"/>
                    </a:cxn>
                    <a:cxn ang="0">
                      <a:pos x="190" y="0"/>
                    </a:cxn>
                  </a:cxnLst>
                  <a:rect l="0" t="0" r="r" b="b"/>
                  <a:pathLst>
                    <a:path w="190" h="1">
                      <a:moveTo>
                        <a:pt x="0" y="0"/>
                      </a:moveTo>
                      <a:lnTo>
                        <a:pt x="19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sp>
          <p:nvSpPr>
            <p:cNvPr id="71692" name="Text Box 12"/>
            <p:cNvSpPr txBox="1">
              <a:spLocks noChangeArrowheads="1"/>
            </p:cNvSpPr>
            <p:nvPr/>
          </p:nvSpPr>
          <p:spPr bwMode="auto">
            <a:xfrm>
              <a:off x="1607" y="12088"/>
              <a:ext cx="7728"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Figure 5.8 Air chambers in reciprocating pumps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691" name="Freeform 11" descr="5%"/>
            <p:cNvSpPr>
              <a:spLocks/>
            </p:cNvSpPr>
            <p:nvPr/>
          </p:nvSpPr>
          <p:spPr bwMode="auto">
            <a:xfrm>
              <a:off x="4952" y="11005"/>
              <a:ext cx="243" cy="410"/>
            </a:xfrm>
            <a:custGeom>
              <a:avLst/>
              <a:gdLst/>
              <a:ahLst/>
              <a:cxnLst>
                <a:cxn ang="0">
                  <a:pos x="70" y="15"/>
                </a:cxn>
                <a:cxn ang="0">
                  <a:pos x="181" y="4"/>
                </a:cxn>
                <a:cxn ang="0">
                  <a:pos x="223" y="37"/>
                </a:cxn>
                <a:cxn ang="0">
                  <a:pos x="271" y="60"/>
                </a:cxn>
                <a:cxn ang="0">
                  <a:pos x="265" y="124"/>
                </a:cxn>
                <a:cxn ang="0">
                  <a:pos x="286" y="195"/>
                </a:cxn>
                <a:cxn ang="0">
                  <a:pos x="226" y="435"/>
                </a:cxn>
                <a:cxn ang="0">
                  <a:pos x="63" y="456"/>
                </a:cxn>
                <a:cxn ang="0">
                  <a:pos x="11" y="307"/>
                </a:cxn>
                <a:cxn ang="0">
                  <a:pos x="3" y="175"/>
                </a:cxn>
                <a:cxn ang="0">
                  <a:pos x="3" y="151"/>
                </a:cxn>
                <a:cxn ang="0">
                  <a:pos x="20" y="100"/>
                </a:cxn>
                <a:cxn ang="0">
                  <a:pos x="59" y="79"/>
                </a:cxn>
                <a:cxn ang="0">
                  <a:pos x="62" y="30"/>
                </a:cxn>
                <a:cxn ang="0">
                  <a:pos x="70" y="15"/>
                </a:cxn>
              </a:cxnLst>
              <a:rect l="0" t="0" r="r" b="b"/>
              <a:pathLst>
                <a:path w="292" h="478">
                  <a:moveTo>
                    <a:pt x="70" y="15"/>
                  </a:moveTo>
                  <a:cubicBezTo>
                    <a:pt x="90" y="11"/>
                    <a:pt x="155" y="0"/>
                    <a:pt x="181" y="4"/>
                  </a:cubicBezTo>
                  <a:cubicBezTo>
                    <a:pt x="207" y="8"/>
                    <a:pt x="208" y="28"/>
                    <a:pt x="223" y="37"/>
                  </a:cubicBezTo>
                  <a:cubicBezTo>
                    <a:pt x="238" y="46"/>
                    <a:pt x="264" y="46"/>
                    <a:pt x="271" y="60"/>
                  </a:cubicBezTo>
                  <a:cubicBezTo>
                    <a:pt x="278" y="74"/>
                    <a:pt x="263" y="101"/>
                    <a:pt x="265" y="124"/>
                  </a:cubicBezTo>
                  <a:cubicBezTo>
                    <a:pt x="267" y="147"/>
                    <a:pt x="292" y="143"/>
                    <a:pt x="286" y="195"/>
                  </a:cubicBezTo>
                  <a:cubicBezTo>
                    <a:pt x="280" y="247"/>
                    <a:pt x="263" y="392"/>
                    <a:pt x="226" y="435"/>
                  </a:cubicBezTo>
                  <a:cubicBezTo>
                    <a:pt x="189" y="478"/>
                    <a:pt x="99" y="477"/>
                    <a:pt x="63" y="456"/>
                  </a:cubicBezTo>
                  <a:cubicBezTo>
                    <a:pt x="27" y="435"/>
                    <a:pt x="21" y="354"/>
                    <a:pt x="11" y="307"/>
                  </a:cubicBezTo>
                  <a:cubicBezTo>
                    <a:pt x="1" y="260"/>
                    <a:pt x="4" y="201"/>
                    <a:pt x="3" y="175"/>
                  </a:cubicBezTo>
                  <a:cubicBezTo>
                    <a:pt x="2" y="149"/>
                    <a:pt x="0" y="163"/>
                    <a:pt x="3" y="151"/>
                  </a:cubicBezTo>
                  <a:cubicBezTo>
                    <a:pt x="6" y="139"/>
                    <a:pt x="11" y="112"/>
                    <a:pt x="20" y="100"/>
                  </a:cubicBezTo>
                  <a:cubicBezTo>
                    <a:pt x="29" y="88"/>
                    <a:pt x="52" y="91"/>
                    <a:pt x="59" y="79"/>
                  </a:cubicBezTo>
                  <a:cubicBezTo>
                    <a:pt x="66" y="67"/>
                    <a:pt x="60" y="41"/>
                    <a:pt x="62" y="30"/>
                  </a:cubicBezTo>
                  <a:cubicBezTo>
                    <a:pt x="64" y="19"/>
                    <a:pt x="70" y="15"/>
                    <a:pt x="70" y="15"/>
                  </a:cubicBezTo>
                  <a:close/>
                </a:path>
              </a:pathLst>
            </a:custGeom>
            <a:pattFill prst="pct5">
              <a:fgClr>
                <a:srgbClr val="000000"/>
              </a:fgClr>
              <a:bgClr>
                <a:srgbClr val="FFFFFF"/>
              </a:bgClr>
            </a:patt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90" name="Freeform 10" descr="Dashed horizontal"/>
            <p:cNvSpPr>
              <a:spLocks/>
            </p:cNvSpPr>
            <p:nvPr/>
          </p:nvSpPr>
          <p:spPr bwMode="auto">
            <a:xfrm>
              <a:off x="4965" y="11214"/>
              <a:ext cx="233" cy="187"/>
            </a:xfrm>
            <a:custGeom>
              <a:avLst/>
              <a:gdLst/>
              <a:ahLst/>
              <a:cxnLst>
                <a:cxn ang="0">
                  <a:pos x="236" y="12"/>
                </a:cxn>
                <a:cxn ang="0">
                  <a:pos x="245" y="60"/>
                </a:cxn>
                <a:cxn ang="0">
                  <a:pos x="233" y="114"/>
                </a:cxn>
                <a:cxn ang="0">
                  <a:pos x="210" y="174"/>
                </a:cxn>
                <a:cxn ang="0">
                  <a:pos x="134" y="210"/>
                </a:cxn>
                <a:cxn ang="0">
                  <a:pos x="47" y="195"/>
                </a:cxn>
                <a:cxn ang="0">
                  <a:pos x="11" y="69"/>
                </a:cxn>
                <a:cxn ang="0">
                  <a:pos x="0" y="9"/>
                </a:cxn>
                <a:cxn ang="0">
                  <a:pos x="236" y="12"/>
                </a:cxn>
              </a:cxnLst>
              <a:rect l="0" t="0" r="r" b="b"/>
              <a:pathLst>
                <a:path w="279" h="218">
                  <a:moveTo>
                    <a:pt x="236" y="12"/>
                  </a:moveTo>
                  <a:cubicBezTo>
                    <a:pt x="279" y="20"/>
                    <a:pt x="246" y="43"/>
                    <a:pt x="245" y="60"/>
                  </a:cubicBezTo>
                  <a:cubicBezTo>
                    <a:pt x="244" y="77"/>
                    <a:pt x="239" y="95"/>
                    <a:pt x="233" y="114"/>
                  </a:cubicBezTo>
                  <a:cubicBezTo>
                    <a:pt x="227" y="133"/>
                    <a:pt x="227" y="158"/>
                    <a:pt x="210" y="174"/>
                  </a:cubicBezTo>
                  <a:cubicBezTo>
                    <a:pt x="193" y="190"/>
                    <a:pt x="161" y="207"/>
                    <a:pt x="134" y="210"/>
                  </a:cubicBezTo>
                  <a:cubicBezTo>
                    <a:pt x="107" y="213"/>
                    <a:pt x="67" y="218"/>
                    <a:pt x="47" y="195"/>
                  </a:cubicBezTo>
                  <a:cubicBezTo>
                    <a:pt x="27" y="172"/>
                    <a:pt x="19" y="100"/>
                    <a:pt x="11" y="69"/>
                  </a:cubicBezTo>
                  <a:lnTo>
                    <a:pt x="0" y="9"/>
                  </a:lnTo>
                  <a:cubicBezTo>
                    <a:pt x="37" y="0"/>
                    <a:pt x="187" y="11"/>
                    <a:pt x="236" y="12"/>
                  </a:cubicBezTo>
                  <a:close/>
                </a:path>
              </a:pathLst>
            </a:custGeom>
            <a:pattFill prst="dashHorz">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89" name="Freeform 9"/>
            <p:cNvSpPr>
              <a:spLocks/>
            </p:cNvSpPr>
            <p:nvPr/>
          </p:nvSpPr>
          <p:spPr bwMode="auto">
            <a:xfrm>
              <a:off x="4962" y="11221"/>
              <a:ext cx="215" cy="1"/>
            </a:xfrm>
            <a:custGeom>
              <a:avLst/>
              <a:gdLst/>
              <a:ahLst/>
              <a:cxnLst>
                <a:cxn ang="0">
                  <a:pos x="0" y="1"/>
                </a:cxn>
                <a:cxn ang="0">
                  <a:pos x="258" y="0"/>
                </a:cxn>
              </a:cxnLst>
              <a:rect l="0" t="0" r="r" b="b"/>
              <a:pathLst>
                <a:path w="258" h="1">
                  <a:moveTo>
                    <a:pt x="0" y="1"/>
                  </a:moveTo>
                  <a:lnTo>
                    <a:pt x="258" y="0"/>
                  </a:lnTo>
                </a:path>
              </a:pathLst>
            </a:cu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88" name="Text Box 8"/>
            <p:cNvSpPr txBox="1">
              <a:spLocks noChangeArrowheads="1"/>
            </p:cNvSpPr>
            <p:nvPr/>
          </p:nvSpPr>
          <p:spPr bwMode="auto">
            <a:xfrm>
              <a:off x="3427" y="10391"/>
              <a:ext cx="1500" cy="3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Air chambers</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71687" name="Line 7"/>
            <p:cNvSpPr>
              <a:spLocks noChangeShapeType="1"/>
            </p:cNvSpPr>
            <p:nvPr/>
          </p:nvSpPr>
          <p:spPr bwMode="auto">
            <a:xfrm>
              <a:off x="4327" y="10699"/>
              <a:ext cx="600" cy="309"/>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86" name="Line 6"/>
            <p:cNvSpPr>
              <a:spLocks noChangeShapeType="1"/>
            </p:cNvSpPr>
            <p:nvPr/>
          </p:nvSpPr>
          <p:spPr bwMode="auto">
            <a:xfrm flipH="1">
              <a:off x="4327" y="9774"/>
              <a:ext cx="1350" cy="617"/>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85" name="Text Box 5"/>
            <p:cNvSpPr txBox="1">
              <a:spLocks noChangeArrowheads="1"/>
            </p:cNvSpPr>
            <p:nvPr/>
          </p:nvSpPr>
          <p:spPr bwMode="auto">
            <a:xfrm>
              <a:off x="3577" y="11317"/>
              <a:ext cx="900" cy="3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Liquid</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71684" name="Text Box 4"/>
            <p:cNvSpPr txBox="1">
              <a:spLocks noChangeArrowheads="1"/>
            </p:cNvSpPr>
            <p:nvPr/>
          </p:nvSpPr>
          <p:spPr bwMode="auto">
            <a:xfrm>
              <a:off x="3877" y="10854"/>
              <a:ext cx="1050" cy="3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Air</a:t>
              </a: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Angsana New" pitchFamily="18" charset="-34"/>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1683" name="Line 3"/>
            <p:cNvSpPr>
              <a:spLocks noChangeShapeType="1"/>
            </p:cNvSpPr>
            <p:nvPr/>
          </p:nvSpPr>
          <p:spPr bwMode="auto">
            <a:xfrm>
              <a:off x="4327" y="11008"/>
              <a:ext cx="750" cy="15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682" name="Line 2"/>
            <p:cNvSpPr>
              <a:spLocks noChangeShapeType="1"/>
            </p:cNvSpPr>
            <p:nvPr/>
          </p:nvSpPr>
          <p:spPr bwMode="auto">
            <a:xfrm flipV="1">
              <a:off x="4177" y="11317"/>
              <a:ext cx="900" cy="15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70" name="Slide Number Placeholder 69"/>
          <p:cNvSpPr>
            <a:spLocks noGrp="1"/>
          </p:cNvSpPr>
          <p:nvPr>
            <p:ph type="sldNum" sz="quarter" idx="12"/>
          </p:nvPr>
        </p:nvSpPr>
        <p:spPr/>
        <p:txBody>
          <a:bodyPr/>
          <a:lstStyle/>
          <a:p>
            <a:fld id="{8AF2B99A-C8F6-4C0F-994A-EE849E7D1B51}"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en-US" sz="2600" dirty="0">
                <a:latin typeface="Times New Roman" pitchFamily="18" charset="0"/>
                <a:cs typeface="Times New Roman" pitchFamily="18" charset="0"/>
              </a:rPr>
              <a:t>Towards the end and the beginning of the next stroke, when the velocity is low, the liquid under pressure in the air vessel is pushed back to the delivery or suction line depending on whether the stroke is delivery or suction stroke, thus increasing the velocity there to the average value. The only liquid which is accelerated is that between the air vessel and the cylinder. </a:t>
            </a:r>
          </a:p>
          <a:p>
            <a:pPr algn="just">
              <a:buNone/>
            </a:pPr>
            <a:r>
              <a:rPr lang="en-US" sz="2600" dirty="0">
                <a:latin typeface="Times New Roman" pitchFamily="18" charset="0"/>
                <a:cs typeface="Times New Roman" pitchFamily="18" charset="0"/>
              </a:rPr>
              <a:t> </a:t>
            </a:r>
          </a:p>
          <a:p>
            <a:pPr algn="just"/>
            <a:r>
              <a:rPr lang="en-US" sz="2600" dirty="0">
                <a:latin typeface="Times New Roman" pitchFamily="18" charset="0"/>
                <a:cs typeface="Times New Roman" pitchFamily="18" charset="0"/>
              </a:rPr>
              <a:t>When the volume of air in the chamber is large enough, the flow velocity in the suction pipe is nearly constant. The suction pulsation in the valve chest is offset by the variable rate of liquid flow from the air chamber.</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solidFill>
                  <a:srgbClr val="0070C0"/>
                </a:solidFill>
              </a:rPr>
              <a:t>The Average Volume of Air in The Chamber</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algn="just"/>
            <a:r>
              <a:rPr lang="en-US" sz="2400" dirty="0">
                <a:latin typeface="Times New Roman" pitchFamily="18" charset="0"/>
                <a:cs typeface="Times New Roman" pitchFamily="18" charset="0"/>
              </a:rPr>
              <a:t>The amount of air in the air chamber is an important parameter that determines the uniformity of the flow in the pipe line section above which it is installed. While the pump is working the air in chamber gets compressed and expanded and occupies corresponding volumes, indicated as </a:t>
            </a:r>
            <a:r>
              <a:rPr lang="en-US" sz="2400" dirty="0" err="1">
                <a:latin typeface="Times New Roman" pitchFamily="18" charset="0"/>
                <a:cs typeface="Times New Roman" pitchFamily="18" charset="0"/>
              </a:rPr>
              <a:t>V</a:t>
            </a:r>
            <a:r>
              <a:rPr lang="en-US" sz="2400" baseline="-25000" dirty="0" err="1">
                <a:latin typeface="Times New Roman" pitchFamily="18" charset="0"/>
                <a:cs typeface="Times New Roman" pitchFamily="18" charset="0"/>
              </a:rPr>
              <a:t>min</a:t>
            </a:r>
            <a:r>
              <a:rPr lang="en-US" sz="2400" dirty="0">
                <a:latin typeface="Times New Roman" pitchFamily="18" charset="0"/>
                <a:cs typeface="Times New Roman" pitchFamily="18" charset="0"/>
              </a:rPr>
              <a:t> and </a:t>
            </a:r>
            <a:r>
              <a:rPr lang="en-US" sz="2400" dirty="0" err="1">
                <a:latin typeface="Times New Roman" pitchFamily="18" charset="0"/>
                <a:cs typeface="Times New Roman" pitchFamily="18" charset="0"/>
              </a:rPr>
              <a:t>V</a:t>
            </a:r>
            <a:r>
              <a:rPr lang="en-US" sz="2400" baseline="-25000" dirty="0" err="1">
                <a:latin typeface="Times New Roman" pitchFamily="18" charset="0"/>
                <a:cs typeface="Times New Roman" pitchFamily="18" charset="0"/>
              </a:rPr>
              <a:t>max</a:t>
            </a:r>
            <a:r>
              <a:rPr lang="en-US" sz="2400" dirty="0">
                <a:latin typeface="Times New Roman" pitchFamily="18" charset="0"/>
                <a:cs typeface="Times New Roman" pitchFamily="18" charset="0"/>
              </a:rPr>
              <a:t> respectively (Figure 5.9). When </a:t>
            </a:r>
            <a:r>
              <a:rPr lang="en-US" sz="2400" b="1" dirty="0">
                <a:latin typeface="Times New Roman" pitchFamily="18" charset="0"/>
                <a:cs typeface="Times New Roman" pitchFamily="18" charset="0"/>
              </a:rPr>
              <a:t>the volume of the air is minimum</a:t>
            </a:r>
            <a:r>
              <a:rPr lang="en-US" sz="2400" dirty="0">
                <a:latin typeface="Times New Roman" pitchFamily="18" charset="0"/>
                <a:cs typeface="Times New Roman" pitchFamily="18" charset="0"/>
              </a:rPr>
              <a:t> its </a:t>
            </a:r>
            <a:r>
              <a:rPr lang="en-US" sz="2400" b="1" dirty="0">
                <a:latin typeface="Times New Roman" pitchFamily="18" charset="0"/>
                <a:cs typeface="Times New Roman" pitchFamily="18" charset="0"/>
              </a:rPr>
              <a:t>pressure is maximum </a:t>
            </a:r>
            <a:r>
              <a:rPr lang="en-US" sz="2400" dirty="0">
                <a:latin typeface="Times New Roman" pitchFamily="18" charset="0"/>
                <a:cs typeface="Times New Roman" pitchFamily="18" charset="0"/>
              </a:rPr>
              <a:t>and vice versa. When the pump is not working it takes the middle position as indicated in Figure 5.9.</a:t>
            </a:r>
          </a:p>
          <a:p>
            <a:endParaRPr lang="en-US" dirty="0"/>
          </a:p>
        </p:txBody>
      </p:sp>
      <p:sp>
        <p:nvSpPr>
          <p:cNvPr id="4" name="Slide Number Placeholder 3"/>
          <p:cNvSpPr>
            <a:spLocks noGrp="1"/>
          </p:cNvSpPr>
          <p:nvPr>
            <p:ph type="sldNum" sz="quarter" idx="12"/>
          </p:nvPr>
        </p:nvSpPr>
        <p:spPr/>
        <p:txBody>
          <a:bodyPr/>
          <a:lstStyle/>
          <a:p>
            <a:fld id="{8AF2B99A-C8F6-4C0F-994A-EE849E7D1B51}"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429000"/>
            <a:ext cx="8229600" cy="2316163"/>
          </a:xfrm>
        </p:spPr>
        <p:txBody>
          <a:bodyPr>
            <a:normAutofit fontScale="92500"/>
          </a:bodyPr>
          <a:lstStyle/>
          <a:p>
            <a:pPr algn="just"/>
            <a:r>
              <a:rPr lang="en-US" sz="2400" dirty="0">
                <a:latin typeface="Times New Roman" pitchFamily="18" charset="0"/>
                <a:cs typeface="Times New Roman" pitchFamily="18" charset="0"/>
              </a:rPr>
              <a:t>The calculation of the </a:t>
            </a:r>
            <a:r>
              <a:rPr lang="en-US" sz="2400" b="1" dirty="0">
                <a:latin typeface="Times New Roman" pitchFamily="18" charset="0"/>
                <a:cs typeface="Times New Roman" pitchFamily="18" charset="0"/>
              </a:rPr>
              <a:t>average volume </a:t>
            </a:r>
            <a:r>
              <a:rPr lang="en-US" sz="2400" dirty="0">
                <a:latin typeface="Times New Roman" pitchFamily="18" charset="0"/>
                <a:cs typeface="Times New Roman" pitchFamily="18" charset="0"/>
              </a:rPr>
              <a:t>of air is based on the </a:t>
            </a:r>
            <a:r>
              <a:rPr lang="en-US" sz="2400" b="1" dirty="0">
                <a:latin typeface="Times New Roman" pitchFamily="18" charset="0"/>
                <a:cs typeface="Times New Roman" pitchFamily="18" charset="0"/>
              </a:rPr>
              <a:t>excess volume of liquid </a:t>
            </a:r>
            <a:r>
              <a:rPr lang="en-US" sz="2400" dirty="0">
                <a:latin typeface="Times New Roman" pitchFamily="18" charset="0"/>
                <a:cs typeface="Times New Roman" pitchFamily="18" charset="0"/>
              </a:rPr>
              <a:t>that should be handled by the air chamber and the, and isothermal expansion and compression of the air in the chamber. As can be seen from Figure 5.9 , the excess volume of liquid that should be drawing into the chamber and delivered during each cycle is the difference between </a:t>
            </a:r>
            <a:r>
              <a:rPr lang="en-US" sz="2400" dirty="0" err="1">
                <a:latin typeface="Times New Roman" pitchFamily="18" charset="0"/>
                <a:cs typeface="Times New Roman" pitchFamily="18" charset="0"/>
              </a:rPr>
              <a:t>V</a:t>
            </a:r>
            <a:r>
              <a:rPr lang="en-US" sz="2400" baseline="-25000" dirty="0" err="1">
                <a:latin typeface="Times New Roman" pitchFamily="18" charset="0"/>
                <a:cs typeface="Times New Roman" pitchFamily="18" charset="0"/>
              </a:rPr>
              <a:t>max</a:t>
            </a:r>
            <a:r>
              <a:rPr lang="en-US" sz="2400" dirty="0">
                <a:latin typeface="Times New Roman" pitchFamily="18" charset="0"/>
                <a:cs typeface="Times New Roman" pitchFamily="18" charset="0"/>
              </a:rPr>
              <a:t> and </a:t>
            </a:r>
            <a:r>
              <a:rPr lang="en-US" sz="2400" dirty="0" err="1">
                <a:latin typeface="Times New Roman" pitchFamily="18" charset="0"/>
                <a:cs typeface="Times New Roman" pitchFamily="18" charset="0"/>
              </a:rPr>
              <a:t>V</a:t>
            </a:r>
            <a:r>
              <a:rPr lang="en-US" sz="2400" baseline="-25000" dirty="0" err="1">
                <a:latin typeface="Times New Roman" pitchFamily="18" charset="0"/>
                <a:cs typeface="Times New Roman" pitchFamily="18" charset="0"/>
              </a:rPr>
              <a:t>min</a:t>
            </a:r>
            <a:r>
              <a:rPr lang="en-US" sz="2400" dirty="0">
                <a:latin typeface="Times New Roman" pitchFamily="18" charset="0"/>
                <a:cs typeface="Times New Roman" pitchFamily="18" charset="0"/>
              </a:rPr>
              <a:t>. Therefore,</a:t>
            </a:r>
          </a:p>
          <a:p>
            <a:endParaRPr lang="en-US" dirty="0"/>
          </a:p>
        </p:txBody>
      </p:sp>
      <p:sp>
        <p:nvSpPr>
          <p:cNvPr id="73761" name="Rectangle 3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 name="Group 1"/>
          <p:cNvGrpSpPr>
            <a:grpSpLocks noChangeAspect="1"/>
          </p:cNvGrpSpPr>
          <p:nvPr/>
        </p:nvGrpSpPr>
        <p:grpSpPr bwMode="auto">
          <a:xfrm>
            <a:off x="2057400" y="228600"/>
            <a:ext cx="5486400" cy="3124200"/>
            <a:chOff x="2520" y="3482"/>
            <a:chExt cx="7200" cy="3086"/>
          </a:xfrm>
        </p:grpSpPr>
        <p:sp>
          <p:nvSpPr>
            <p:cNvPr id="73760" name="AutoShape 32"/>
            <p:cNvSpPr>
              <a:spLocks noChangeAspect="1" noChangeArrowheads="1" noTextEdit="1"/>
            </p:cNvSpPr>
            <p:nvPr/>
          </p:nvSpPr>
          <p:spPr bwMode="auto">
            <a:xfrm>
              <a:off x="2520" y="3482"/>
              <a:ext cx="7200" cy="308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3759" name="Line 31"/>
            <p:cNvSpPr>
              <a:spLocks noChangeShapeType="1"/>
            </p:cNvSpPr>
            <p:nvPr/>
          </p:nvSpPr>
          <p:spPr bwMode="auto">
            <a:xfrm>
              <a:off x="4770" y="4099"/>
              <a:ext cx="1" cy="1235"/>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58" name="Line 30"/>
            <p:cNvSpPr>
              <a:spLocks noChangeShapeType="1"/>
            </p:cNvSpPr>
            <p:nvPr/>
          </p:nvSpPr>
          <p:spPr bwMode="auto">
            <a:xfrm>
              <a:off x="5520" y="4111"/>
              <a:ext cx="1" cy="1235"/>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57" name="Freeform 29"/>
            <p:cNvSpPr>
              <a:spLocks/>
            </p:cNvSpPr>
            <p:nvPr/>
          </p:nvSpPr>
          <p:spPr bwMode="auto">
            <a:xfrm>
              <a:off x="4770" y="3874"/>
              <a:ext cx="306" cy="225"/>
            </a:xfrm>
            <a:custGeom>
              <a:avLst/>
              <a:gdLst/>
              <a:ahLst/>
              <a:cxnLst>
                <a:cxn ang="0">
                  <a:pos x="0" y="263"/>
                </a:cxn>
                <a:cxn ang="0">
                  <a:pos x="50" y="194"/>
                </a:cxn>
                <a:cxn ang="0">
                  <a:pos x="201" y="104"/>
                </a:cxn>
                <a:cxn ang="0">
                  <a:pos x="367" y="0"/>
                </a:cxn>
              </a:cxnLst>
              <a:rect l="0" t="0" r="r" b="b"/>
              <a:pathLst>
                <a:path w="367" h="263">
                  <a:moveTo>
                    <a:pt x="0" y="263"/>
                  </a:moveTo>
                  <a:cubicBezTo>
                    <a:pt x="9" y="252"/>
                    <a:pt x="17" y="220"/>
                    <a:pt x="50" y="194"/>
                  </a:cubicBezTo>
                  <a:cubicBezTo>
                    <a:pt x="84" y="168"/>
                    <a:pt x="148" y="136"/>
                    <a:pt x="201" y="104"/>
                  </a:cubicBezTo>
                  <a:cubicBezTo>
                    <a:pt x="254" y="72"/>
                    <a:pt x="333" y="22"/>
                    <a:pt x="367" y="0"/>
                  </a:cubicBezTo>
                </a:path>
              </a:pathLst>
            </a:cu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56" name="Freeform 28"/>
            <p:cNvSpPr>
              <a:spLocks/>
            </p:cNvSpPr>
            <p:nvPr/>
          </p:nvSpPr>
          <p:spPr bwMode="auto">
            <a:xfrm>
              <a:off x="5207" y="3887"/>
              <a:ext cx="313" cy="233"/>
            </a:xfrm>
            <a:custGeom>
              <a:avLst/>
              <a:gdLst/>
              <a:ahLst/>
              <a:cxnLst>
                <a:cxn ang="0">
                  <a:pos x="376" y="272"/>
                </a:cxn>
                <a:cxn ang="0">
                  <a:pos x="326" y="180"/>
                </a:cxn>
                <a:cxn ang="0">
                  <a:pos x="175" y="91"/>
                </a:cxn>
                <a:cxn ang="0">
                  <a:pos x="0" y="0"/>
                </a:cxn>
              </a:cxnLst>
              <a:rect l="0" t="0" r="r" b="b"/>
              <a:pathLst>
                <a:path w="376" h="272">
                  <a:moveTo>
                    <a:pt x="376" y="272"/>
                  </a:moveTo>
                  <a:cubicBezTo>
                    <a:pt x="368" y="258"/>
                    <a:pt x="359" y="210"/>
                    <a:pt x="326" y="180"/>
                  </a:cubicBezTo>
                  <a:cubicBezTo>
                    <a:pt x="293" y="150"/>
                    <a:pt x="229" y="121"/>
                    <a:pt x="175" y="91"/>
                  </a:cubicBezTo>
                  <a:cubicBezTo>
                    <a:pt x="121" y="61"/>
                    <a:pt x="36" y="19"/>
                    <a:pt x="0" y="0"/>
                  </a:cubicBezTo>
                </a:path>
              </a:pathLst>
            </a:cu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55" name="Line 27"/>
            <p:cNvSpPr>
              <a:spLocks noChangeShapeType="1"/>
            </p:cNvSpPr>
            <p:nvPr/>
          </p:nvSpPr>
          <p:spPr bwMode="auto">
            <a:xfrm>
              <a:off x="6270" y="4408"/>
              <a:ext cx="30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54" name="Line 26"/>
            <p:cNvSpPr>
              <a:spLocks noChangeShapeType="1"/>
            </p:cNvSpPr>
            <p:nvPr/>
          </p:nvSpPr>
          <p:spPr bwMode="auto">
            <a:xfrm>
              <a:off x="5670" y="3945"/>
              <a:ext cx="1950" cy="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53" name="Line 25"/>
            <p:cNvSpPr>
              <a:spLocks noChangeShapeType="1"/>
            </p:cNvSpPr>
            <p:nvPr/>
          </p:nvSpPr>
          <p:spPr bwMode="auto">
            <a:xfrm>
              <a:off x="6420" y="3945"/>
              <a:ext cx="1" cy="463"/>
            </a:xfrm>
            <a:prstGeom prst="line">
              <a:avLst/>
            </a:prstGeom>
            <a:noFill/>
            <a:ln w="9525">
              <a:solidFill>
                <a:srgbClr val="000000"/>
              </a:solidFill>
              <a:round/>
              <a:headEnd type="triangle" w="sm" len="me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73752" name="Line 24"/>
            <p:cNvSpPr>
              <a:spLocks noChangeShapeType="1"/>
            </p:cNvSpPr>
            <p:nvPr/>
          </p:nvSpPr>
          <p:spPr bwMode="auto">
            <a:xfrm>
              <a:off x="5220" y="5178"/>
              <a:ext cx="2250" cy="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51" name="Line 23"/>
            <p:cNvSpPr>
              <a:spLocks noChangeShapeType="1"/>
            </p:cNvSpPr>
            <p:nvPr/>
          </p:nvSpPr>
          <p:spPr bwMode="auto">
            <a:xfrm>
              <a:off x="7320" y="3945"/>
              <a:ext cx="3" cy="1234"/>
            </a:xfrm>
            <a:prstGeom prst="line">
              <a:avLst/>
            </a:prstGeom>
            <a:noFill/>
            <a:ln w="9525">
              <a:solidFill>
                <a:srgbClr val="000000"/>
              </a:solidFill>
              <a:round/>
              <a:headEnd type="triangle" w="sm" len="me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73750" name="Line 22"/>
            <p:cNvSpPr>
              <a:spLocks noChangeShapeType="1"/>
            </p:cNvSpPr>
            <p:nvPr/>
          </p:nvSpPr>
          <p:spPr bwMode="auto">
            <a:xfrm flipH="1">
              <a:off x="4320" y="4408"/>
              <a:ext cx="45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49" name="Line 21"/>
            <p:cNvSpPr>
              <a:spLocks noChangeShapeType="1"/>
            </p:cNvSpPr>
            <p:nvPr/>
          </p:nvSpPr>
          <p:spPr bwMode="auto">
            <a:xfrm flipH="1">
              <a:off x="4320" y="4717"/>
              <a:ext cx="45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48" name="Line 20"/>
            <p:cNvSpPr>
              <a:spLocks noChangeShapeType="1"/>
            </p:cNvSpPr>
            <p:nvPr/>
          </p:nvSpPr>
          <p:spPr bwMode="auto">
            <a:xfrm flipH="1">
              <a:off x="4470" y="5179"/>
              <a:ext cx="300" cy="1"/>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47" name="Text Box 19"/>
            <p:cNvSpPr txBox="1">
              <a:spLocks noChangeArrowheads="1"/>
            </p:cNvSpPr>
            <p:nvPr/>
          </p:nvSpPr>
          <p:spPr bwMode="auto">
            <a:xfrm>
              <a:off x="3420" y="4254"/>
              <a:ext cx="1050" cy="3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Top level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746" name="Text Box 18"/>
            <p:cNvSpPr txBox="1">
              <a:spLocks noChangeArrowheads="1"/>
            </p:cNvSpPr>
            <p:nvPr/>
          </p:nvSpPr>
          <p:spPr bwMode="auto">
            <a:xfrm>
              <a:off x="3120" y="4562"/>
              <a:ext cx="1350" cy="3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Middle level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745" name="Text Box 17"/>
            <p:cNvSpPr txBox="1">
              <a:spLocks noChangeArrowheads="1"/>
            </p:cNvSpPr>
            <p:nvPr/>
          </p:nvSpPr>
          <p:spPr bwMode="auto">
            <a:xfrm>
              <a:off x="3420" y="5025"/>
              <a:ext cx="1500" cy="3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Bottom level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744" name="Text Box 16"/>
            <p:cNvSpPr txBox="1">
              <a:spLocks noChangeArrowheads="1"/>
            </p:cNvSpPr>
            <p:nvPr/>
          </p:nvSpPr>
          <p:spPr bwMode="auto">
            <a:xfrm>
              <a:off x="6420" y="3945"/>
              <a:ext cx="1050" cy="3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Vmin</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743" name="Text Box 15"/>
            <p:cNvSpPr txBox="1">
              <a:spLocks noChangeArrowheads="1"/>
            </p:cNvSpPr>
            <p:nvPr/>
          </p:nvSpPr>
          <p:spPr bwMode="auto">
            <a:xfrm>
              <a:off x="7320" y="4408"/>
              <a:ext cx="1050" cy="3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Vmax</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742" name="Line 14"/>
            <p:cNvSpPr>
              <a:spLocks noChangeShapeType="1"/>
            </p:cNvSpPr>
            <p:nvPr/>
          </p:nvSpPr>
          <p:spPr bwMode="auto">
            <a:xfrm>
              <a:off x="4170" y="3791"/>
              <a:ext cx="1200" cy="617"/>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73741" name="Text Box 13"/>
            <p:cNvSpPr txBox="1">
              <a:spLocks noChangeArrowheads="1"/>
            </p:cNvSpPr>
            <p:nvPr/>
          </p:nvSpPr>
          <p:spPr bwMode="auto">
            <a:xfrm>
              <a:off x="3570" y="3636"/>
              <a:ext cx="1050" cy="30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    Air</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740" name="Text Box 12"/>
            <p:cNvSpPr txBox="1">
              <a:spLocks noChangeArrowheads="1"/>
            </p:cNvSpPr>
            <p:nvPr/>
          </p:nvSpPr>
          <p:spPr bwMode="auto">
            <a:xfrm>
              <a:off x="4170" y="6105"/>
              <a:ext cx="330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Arial" pitchFamily="34" charset="0"/>
                  <a:ea typeface="Times New Roman" pitchFamily="18" charset="0"/>
                  <a:cs typeface="Angsana New" pitchFamily="18" charset="-34"/>
                </a:rPr>
                <a:t>Figure 5.9 Air vessel</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3739" name="Freeform 11"/>
            <p:cNvSpPr>
              <a:spLocks/>
            </p:cNvSpPr>
            <p:nvPr/>
          </p:nvSpPr>
          <p:spPr bwMode="auto">
            <a:xfrm>
              <a:off x="5063" y="3741"/>
              <a:ext cx="8" cy="158"/>
            </a:xfrm>
            <a:custGeom>
              <a:avLst/>
              <a:gdLst/>
              <a:ahLst/>
              <a:cxnLst>
                <a:cxn ang="0">
                  <a:pos x="0" y="185"/>
                </a:cxn>
                <a:cxn ang="0">
                  <a:pos x="9" y="0"/>
                </a:cxn>
              </a:cxnLst>
              <a:rect l="0" t="0" r="r" b="b"/>
              <a:pathLst>
                <a:path w="9" h="185">
                  <a:moveTo>
                    <a:pt x="0" y="185"/>
                  </a:moveTo>
                  <a:lnTo>
                    <a:pt x="9" y="0"/>
                  </a:lnTo>
                </a:path>
              </a:pathLst>
            </a:cu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38" name="Line 10"/>
            <p:cNvSpPr>
              <a:spLocks noChangeShapeType="1"/>
            </p:cNvSpPr>
            <p:nvPr/>
          </p:nvSpPr>
          <p:spPr bwMode="auto">
            <a:xfrm flipV="1">
              <a:off x="5218" y="3753"/>
              <a:ext cx="1" cy="154"/>
            </a:xfrm>
            <a:prstGeom prst="line">
              <a:avLst/>
            </a:pr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37" name="Rectangle 9"/>
            <p:cNvSpPr>
              <a:spLocks noChangeArrowheads="1"/>
            </p:cNvSpPr>
            <p:nvPr/>
          </p:nvSpPr>
          <p:spPr bwMode="auto">
            <a:xfrm>
              <a:off x="5028" y="3729"/>
              <a:ext cx="240" cy="2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3736" name="Freeform 8"/>
            <p:cNvSpPr>
              <a:spLocks/>
            </p:cNvSpPr>
            <p:nvPr/>
          </p:nvSpPr>
          <p:spPr bwMode="auto">
            <a:xfrm>
              <a:off x="4763" y="5327"/>
              <a:ext cx="274" cy="637"/>
            </a:xfrm>
            <a:custGeom>
              <a:avLst/>
              <a:gdLst/>
              <a:ahLst/>
              <a:cxnLst>
                <a:cxn ang="0">
                  <a:pos x="0" y="0"/>
                </a:cxn>
                <a:cxn ang="0">
                  <a:pos x="37" y="199"/>
                </a:cxn>
                <a:cxn ang="0">
                  <a:pos x="178" y="353"/>
                </a:cxn>
                <a:cxn ang="0">
                  <a:pos x="290" y="540"/>
                </a:cxn>
                <a:cxn ang="0">
                  <a:pos x="328" y="744"/>
                </a:cxn>
              </a:cxnLst>
              <a:rect l="0" t="0" r="r" b="b"/>
              <a:pathLst>
                <a:path w="328" h="744">
                  <a:moveTo>
                    <a:pt x="0" y="0"/>
                  </a:moveTo>
                  <a:cubicBezTo>
                    <a:pt x="7" y="33"/>
                    <a:pt x="7" y="140"/>
                    <a:pt x="37" y="199"/>
                  </a:cubicBezTo>
                  <a:cubicBezTo>
                    <a:pt x="67" y="258"/>
                    <a:pt x="136" y="296"/>
                    <a:pt x="178" y="353"/>
                  </a:cubicBezTo>
                  <a:cubicBezTo>
                    <a:pt x="220" y="410"/>
                    <a:pt x="265" y="475"/>
                    <a:pt x="290" y="540"/>
                  </a:cubicBezTo>
                  <a:cubicBezTo>
                    <a:pt x="315" y="605"/>
                    <a:pt x="320" y="702"/>
                    <a:pt x="328" y="744"/>
                  </a:cubicBezTo>
                </a:path>
              </a:pathLst>
            </a:cu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35" name="Freeform 7"/>
            <p:cNvSpPr>
              <a:spLocks/>
            </p:cNvSpPr>
            <p:nvPr/>
          </p:nvSpPr>
          <p:spPr bwMode="auto">
            <a:xfrm>
              <a:off x="5256" y="5340"/>
              <a:ext cx="267" cy="624"/>
            </a:xfrm>
            <a:custGeom>
              <a:avLst/>
              <a:gdLst/>
              <a:ahLst/>
              <a:cxnLst>
                <a:cxn ang="0">
                  <a:pos x="316" y="0"/>
                </a:cxn>
                <a:cxn ang="0">
                  <a:pos x="292" y="184"/>
                </a:cxn>
                <a:cxn ang="0">
                  <a:pos x="150" y="338"/>
                </a:cxn>
                <a:cxn ang="0">
                  <a:pos x="38" y="525"/>
                </a:cxn>
                <a:cxn ang="0">
                  <a:pos x="0" y="729"/>
                </a:cxn>
              </a:cxnLst>
              <a:rect l="0" t="0" r="r" b="b"/>
              <a:pathLst>
                <a:path w="320" h="729">
                  <a:moveTo>
                    <a:pt x="316" y="0"/>
                  </a:moveTo>
                  <a:cubicBezTo>
                    <a:pt x="311" y="31"/>
                    <a:pt x="320" y="128"/>
                    <a:pt x="292" y="184"/>
                  </a:cubicBezTo>
                  <a:cubicBezTo>
                    <a:pt x="264" y="240"/>
                    <a:pt x="193" y="281"/>
                    <a:pt x="150" y="338"/>
                  </a:cubicBezTo>
                  <a:cubicBezTo>
                    <a:pt x="108" y="395"/>
                    <a:pt x="63" y="460"/>
                    <a:pt x="38" y="525"/>
                  </a:cubicBezTo>
                  <a:cubicBezTo>
                    <a:pt x="13" y="590"/>
                    <a:pt x="8" y="687"/>
                    <a:pt x="0" y="729"/>
                  </a:cubicBezTo>
                </a:path>
              </a:pathLst>
            </a:custGeom>
            <a:noFill/>
            <a:ln w="381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34" name="Freeform 6"/>
            <p:cNvSpPr>
              <a:spLocks/>
            </p:cNvSpPr>
            <p:nvPr/>
          </p:nvSpPr>
          <p:spPr bwMode="auto">
            <a:xfrm>
              <a:off x="5031" y="5965"/>
              <a:ext cx="225" cy="1"/>
            </a:xfrm>
            <a:custGeom>
              <a:avLst/>
              <a:gdLst/>
              <a:ahLst/>
              <a:cxnLst>
                <a:cxn ang="0">
                  <a:pos x="0" y="0"/>
                </a:cxn>
                <a:cxn ang="0">
                  <a:pos x="270" y="0"/>
                </a:cxn>
              </a:cxnLst>
              <a:rect l="0" t="0" r="r" b="b"/>
              <a:pathLst>
                <a:path w="270" h="1">
                  <a:moveTo>
                    <a:pt x="0" y="0"/>
                  </a:moveTo>
                  <a:lnTo>
                    <a:pt x="27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33" name="Rectangle 5"/>
            <p:cNvSpPr>
              <a:spLocks noChangeArrowheads="1"/>
            </p:cNvSpPr>
            <p:nvPr/>
          </p:nvSpPr>
          <p:spPr bwMode="auto">
            <a:xfrm>
              <a:off x="4692" y="5796"/>
              <a:ext cx="300" cy="50"/>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3732" name="Rectangle 4"/>
            <p:cNvSpPr>
              <a:spLocks noChangeArrowheads="1"/>
            </p:cNvSpPr>
            <p:nvPr/>
          </p:nvSpPr>
          <p:spPr bwMode="auto">
            <a:xfrm>
              <a:off x="5268" y="5796"/>
              <a:ext cx="300" cy="50"/>
            </a:xfrm>
            <a:prstGeom prst="rect">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3731" name="Freeform 3" descr="Dashed horizontal"/>
            <p:cNvSpPr>
              <a:spLocks/>
            </p:cNvSpPr>
            <p:nvPr/>
          </p:nvSpPr>
          <p:spPr bwMode="auto">
            <a:xfrm>
              <a:off x="4789" y="4716"/>
              <a:ext cx="714" cy="1248"/>
            </a:xfrm>
            <a:custGeom>
              <a:avLst/>
              <a:gdLst/>
              <a:ahLst/>
              <a:cxnLst>
                <a:cxn ang="0">
                  <a:pos x="13" y="735"/>
                </a:cxn>
                <a:cxn ang="0">
                  <a:pos x="59" y="910"/>
                </a:cxn>
                <a:cxn ang="0">
                  <a:pos x="224" y="1113"/>
                </a:cxn>
                <a:cxn ang="0">
                  <a:pos x="314" y="1270"/>
                </a:cxn>
                <a:cxn ang="0">
                  <a:pos x="342" y="1443"/>
                </a:cxn>
                <a:cxn ang="0">
                  <a:pos x="523" y="1456"/>
                </a:cxn>
                <a:cxn ang="0">
                  <a:pos x="635" y="1110"/>
                </a:cxn>
                <a:cxn ang="0">
                  <a:pos x="823" y="873"/>
                </a:cxn>
                <a:cxn ang="0">
                  <a:pos x="838" y="562"/>
                </a:cxn>
                <a:cxn ang="0">
                  <a:pos x="845" y="0"/>
                </a:cxn>
                <a:cxn ang="0">
                  <a:pos x="22" y="17"/>
                </a:cxn>
                <a:cxn ang="0">
                  <a:pos x="6" y="120"/>
                </a:cxn>
                <a:cxn ang="0">
                  <a:pos x="13" y="337"/>
                </a:cxn>
                <a:cxn ang="0">
                  <a:pos x="13" y="735"/>
                </a:cxn>
              </a:cxnLst>
              <a:rect l="0" t="0" r="r" b="b"/>
              <a:pathLst>
                <a:path w="857" h="1456">
                  <a:moveTo>
                    <a:pt x="13" y="735"/>
                  </a:moveTo>
                  <a:cubicBezTo>
                    <a:pt x="21" y="830"/>
                    <a:pt x="24" y="847"/>
                    <a:pt x="59" y="910"/>
                  </a:cubicBezTo>
                  <a:cubicBezTo>
                    <a:pt x="94" y="973"/>
                    <a:pt x="182" y="1053"/>
                    <a:pt x="224" y="1113"/>
                  </a:cubicBezTo>
                  <a:cubicBezTo>
                    <a:pt x="266" y="1173"/>
                    <a:pt x="294" y="1215"/>
                    <a:pt x="314" y="1270"/>
                  </a:cubicBezTo>
                  <a:cubicBezTo>
                    <a:pt x="334" y="1325"/>
                    <a:pt x="307" y="1412"/>
                    <a:pt x="342" y="1443"/>
                  </a:cubicBezTo>
                  <a:lnTo>
                    <a:pt x="523" y="1456"/>
                  </a:lnTo>
                  <a:cubicBezTo>
                    <a:pt x="572" y="1401"/>
                    <a:pt x="585" y="1207"/>
                    <a:pt x="635" y="1110"/>
                  </a:cubicBezTo>
                  <a:cubicBezTo>
                    <a:pt x="685" y="1013"/>
                    <a:pt x="789" y="964"/>
                    <a:pt x="823" y="873"/>
                  </a:cubicBezTo>
                  <a:cubicBezTo>
                    <a:pt x="857" y="782"/>
                    <a:pt x="834" y="707"/>
                    <a:pt x="838" y="562"/>
                  </a:cubicBezTo>
                  <a:lnTo>
                    <a:pt x="845" y="0"/>
                  </a:lnTo>
                  <a:lnTo>
                    <a:pt x="22" y="17"/>
                  </a:lnTo>
                  <a:lnTo>
                    <a:pt x="6" y="120"/>
                  </a:lnTo>
                  <a:cubicBezTo>
                    <a:pt x="0" y="180"/>
                    <a:pt x="17" y="237"/>
                    <a:pt x="13" y="337"/>
                  </a:cubicBezTo>
                  <a:cubicBezTo>
                    <a:pt x="14" y="439"/>
                    <a:pt x="5" y="640"/>
                    <a:pt x="13" y="735"/>
                  </a:cubicBezTo>
                  <a:close/>
                </a:path>
              </a:pathLst>
            </a:custGeom>
            <a:pattFill prst="dashHorz">
              <a:fgClr>
                <a:srgbClr val="000000"/>
              </a:fgClr>
              <a:bgClr>
                <a:srgbClr val="FFFFFF"/>
              </a:bgClr>
            </a:patt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3730" name="Line 2"/>
            <p:cNvSpPr>
              <a:spLocks noChangeShapeType="1"/>
            </p:cNvSpPr>
            <p:nvPr/>
          </p:nvSpPr>
          <p:spPr bwMode="auto">
            <a:xfrm>
              <a:off x="4770" y="4716"/>
              <a:ext cx="75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73770" name="Rectangle 4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3769" name="Object 41"/>
          <p:cNvGraphicFramePr>
            <a:graphicFrameLocks noChangeAspect="1"/>
          </p:cNvGraphicFramePr>
          <p:nvPr/>
        </p:nvGraphicFramePr>
        <p:xfrm>
          <a:off x="3810000" y="5791200"/>
          <a:ext cx="2343150" cy="457200"/>
        </p:xfrm>
        <a:graphic>
          <a:graphicData uri="http://schemas.openxmlformats.org/presentationml/2006/ole">
            <p:oleObj spid="_x0000_s3074" name="Equation" r:id="rId3" imgW="1168400" imgH="228600" progId="Equation.3">
              <p:embed/>
            </p:oleObj>
          </a:graphicData>
        </a:graphic>
      </p:graphicFrame>
      <p:sp>
        <p:nvSpPr>
          <p:cNvPr id="39" name="Slide Number Placeholder 38"/>
          <p:cNvSpPr>
            <a:spLocks noGrp="1"/>
          </p:cNvSpPr>
          <p:nvPr>
            <p:ph type="sldNum" sz="quarter" idx="12"/>
          </p:nvPr>
        </p:nvSpPr>
        <p:spPr/>
        <p:txBody>
          <a:bodyPr/>
          <a:lstStyle/>
          <a:p>
            <a:fld id="{8AF2B99A-C8F6-4C0F-994A-EE849E7D1B51}" type="slidenum">
              <a:rPr lang="en-US" smtClean="0"/>
              <a:pPr/>
              <a:t>9</a:t>
            </a:fld>
            <a:endParaRPr lang="en-US"/>
          </a:p>
        </p:txBody>
      </p:sp>
      <p:cxnSp>
        <p:nvCxnSpPr>
          <p:cNvPr id="40" name="Straight Arrow Connector 39"/>
          <p:cNvCxnSpPr/>
          <p:nvPr/>
        </p:nvCxnSpPr>
        <p:spPr>
          <a:xfrm>
            <a:off x="3124200" y="60198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1969</Words>
  <Application>Microsoft Office PowerPoint</Application>
  <PresentationFormat>On-screen Show (4:3)</PresentationFormat>
  <Paragraphs>204</Paragraphs>
  <Slides>28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Office Theme</vt:lpstr>
      <vt:lpstr>Equation</vt:lpstr>
      <vt:lpstr>Methods of Reducing Pulsation </vt:lpstr>
      <vt:lpstr>Slide 2</vt:lpstr>
      <vt:lpstr>a. Using multiplex pumps </vt:lpstr>
      <vt:lpstr>Slide 4</vt:lpstr>
      <vt:lpstr>Slide 5</vt:lpstr>
      <vt:lpstr>b. Air Chambers in the suction and Discharge lines </vt:lpstr>
      <vt:lpstr>Slide 7</vt:lpstr>
      <vt:lpstr>The Average Volume of Air in The Chamber </vt:lpstr>
      <vt:lpstr>Slide 9</vt:lpstr>
      <vt:lpstr>Determining the Excess Volume </vt:lpstr>
      <vt:lpstr>Slide 11</vt:lpstr>
      <vt:lpstr>Slide 12</vt:lpstr>
      <vt:lpstr>Slide 13</vt:lpstr>
      <vt:lpstr>Calculating the Average Volume of Air in the Chamber </vt:lpstr>
      <vt:lpstr>Slide 15</vt:lpstr>
      <vt:lpstr>Slide 16</vt:lpstr>
      <vt:lpstr>Slide 17</vt:lpstr>
      <vt:lpstr>5.2 Theory Of Rotary Pumps </vt:lpstr>
      <vt:lpstr>5.2.1 Operating Principle of Rotary Pumps </vt:lpstr>
      <vt:lpstr>Slide 20</vt:lpstr>
      <vt:lpstr>Displacement of Common Rotary Pumps </vt:lpstr>
      <vt:lpstr>Slide 22</vt:lpstr>
      <vt:lpstr>Slide 23</vt:lpstr>
      <vt:lpstr>Slide 24</vt:lpstr>
      <vt:lpstr>Slide 25</vt:lpstr>
      <vt:lpstr>Slide 26</vt:lpstr>
      <vt:lpstr>5.2.6 Performance Characteristic of Rotary Pumps </vt:lpstr>
      <vt:lpstr>Slide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 of Reducing Pulsation </dc:title>
  <dc:creator>Misfin</dc:creator>
  <cp:lastModifiedBy>Misfin</cp:lastModifiedBy>
  <cp:revision>4</cp:revision>
  <dcterms:created xsi:type="dcterms:W3CDTF">2010-05-13T15:00:10Z</dcterms:created>
  <dcterms:modified xsi:type="dcterms:W3CDTF">2010-05-13T15:30:10Z</dcterms:modified>
</cp:coreProperties>
</file>