
<file path=[Content_Types].xml><?xml version="1.0" encoding="utf-8"?>
<Types xmlns="http://schemas.openxmlformats.org/package/2006/content-types">
  <Override PartName="/ppt/slides/slide29.xml" ContentType="application/vnd.openxmlformats-officedocument.presentationml.slide+xml"/>
  <Override PartName="/ppt/embeddings/oleObject12.bin" ContentType="application/vnd.openxmlformats-officedocument.oleObject"/>
  <Override PartName="/ppt/notesSlides/notesSlide2.xml" ContentType="application/vnd.openxmlformats-officedocument.presentationml.notesSlide+xml"/>
  <Override PartName="/ppt/embeddings/oleObject30.bin" ContentType="application/vnd.openxmlformats-officedocument.oleObject"/>
  <Override PartName="/ppt/embeddings/oleObject41.bin" ContentType="application/vnd.openxmlformats-officedocument.oleObject"/>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embeddings/oleObject8.bin" ContentType="application/vnd.openxmlformats-officedocument.oleObjec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embeddings/oleObject6.bin" ContentType="application/vnd.openxmlformats-officedocument.oleObject"/>
  <Override PartName="/ppt/embeddings/oleObject39.bin" ContentType="application/vnd.openxmlformats-officedocument.oleObject"/>
  <Override PartName="/ppt/embeddings/oleObject48.bin" ContentType="application/vnd.openxmlformats-officedocument.oleObject"/>
  <Override PartName="/ppt/embeddings/oleObject4.bin" ContentType="application/vnd.openxmlformats-officedocument.oleObject"/>
  <Override PartName="/ppt/embeddings/oleObject19.bin" ContentType="application/vnd.openxmlformats-officedocument.oleObject"/>
  <Override PartName="/ppt/embeddings/oleObject28.bin" ContentType="application/vnd.openxmlformats-officedocument.oleObject"/>
  <Override PartName="/ppt/embeddings/oleObject37.bin" ContentType="application/vnd.openxmlformats-officedocument.oleObject"/>
  <Override PartName="/ppt/embeddings/oleObject46.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embeddings/oleObject26.bin" ContentType="application/vnd.openxmlformats-officedocument.oleObject"/>
  <Override PartName="/ppt/embeddings/oleObject35.bin" ContentType="application/vnd.openxmlformats-officedocument.oleObject"/>
  <Override PartName="/ppt/embeddings/oleObject44.bin" ContentType="application/vnd.openxmlformats-officedocument.oleObject"/>
  <Override PartName="/ppt/embeddings/oleObject53.bin" ContentType="application/vnd.openxmlformats-officedocument.oleObject"/>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embeddings/oleObject15.bin" ContentType="application/vnd.openxmlformats-officedocument.oleObject"/>
  <Override PartName="/ppt/embeddings/oleObject24.bin" ContentType="application/vnd.openxmlformats-officedocument.oleObject"/>
  <Override PartName="/ppt/embeddings/oleObject33.bin" ContentType="application/vnd.openxmlformats-officedocument.oleObject"/>
  <Override PartName="/ppt/embeddings/oleObject42.bin" ContentType="application/vnd.openxmlformats-officedocument.oleObject"/>
  <Override PartName="/ppt/embeddings/oleObject51.bin" ContentType="application/vnd.openxmlformats-officedocument.oleObject"/>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ms-office.legacyDiagramText"/>
  <Default Extension="png" ContentType="image/png"/>
  <Override PartName="/ppt/embeddings/oleObject11.bin" ContentType="application/vnd.openxmlformats-officedocument.oleObject"/>
  <Override PartName="/ppt/embeddings/oleObject13.bin" ContentType="application/vnd.openxmlformats-officedocument.oleObject"/>
  <Override PartName="/ppt/notesSlides/notesSlide1.xml" ContentType="application/vnd.openxmlformats-officedocument.presentationml.notesSlide+xml"/>
  <Override PartName="/ppt/embeddings/oleObject22.bin" ContentType="application/vnd.openxmlformats-officedocument.oleObject"/>
  <Override PartName="/ppt/embeddings/oleObject31.bin" ContentType="application/vnd.openxmlformats-officedocument.oleObject"/>
  <Override PartName="/ppt/embeddings/oleObject40.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embeddings/oleObject20.bin" ContentType="application/vnd.openxmlformats-officedocument.oleObject"/>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embeddings/oleObject9.bin" ContentType="application/vnd.openxmlformats-officedocument.oleObject"/>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embeddings/oleObject7.bin" ContentType="application/vnd.openxmlformats-officedocument.oleObject"/>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embeddings/oleObject5.bin" ContentType="application/vnd.openxmlformats-officedocument.oleObject"/>
  <Override PartName="/ppt/embeddings/oleObject29.bin" ContentType="application/vnd.openxmlformats-officedocument.oleObject"/>
  <Override PartName="/ppt/embeddings/oleObject49.bin" ContentType="application/vnd.openxmlformats-officedocument.oleObject"/>
  <Override PartName="/ppt/slideLayouts/slideLayout10.xml" ContentType="application/vnd.openxmlformats-officedocument.presentationml.slideLayout+xml"/>
  <Default Extension="vml" ContentType="application/vnd.openxmlformats-officedocument.vmlDrawing"/>
  <Override PartName="/ppt/embeddings/oleObject3.bin" ContentType="application/vnd.openxmlformats-officedocument.oleObject"/>
  <Override PartName="/ppt/embeddings/oleObject18.bin" ContentType="application/vnd.openxmlformats-officedocument.oleObject"/>
  <Override PartName="/ppt/embeddings/oleObject27.bin" ContentType="application/vnd.openxmlformats-officedocument.oleObject"/>
  <Override PartName="/ppt/embeddings/oleObject38.bin" ContentType="application/vnd.openxmlformats-officedocument.oleObject"/>
  <Override PartName="/ppt/embeddings/oleObject47.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Override PartName="/ppt/embeddings/oleObject25.bin" ContentType="application/vnd.openxmlformats-officedocument.oleObject"/>
  <Override PartName="/ppt/embeddings/oleObject34.bin" ContentType="application/vnd.openxmlformats-officedocument.oleObject"/>
  <Override PartName="/ppt/embeddings/oleObject36.bin" ContentType="application/vnd.openxmlformats-officedocument.oleObject"/>
  <Override PartName="/ppt/embeddings/oleObject45.bin" ContentType="application/vnd.openxmlformats-officedocument.oleObject"/>
  <Override PartName="/ppt/embeddings/oleObject54.bin" ContentType="application/vnd.openxmlformats-officedocument.oleObject"/>
  <Override PartName="/ppt/legacyDocTextInfo.bin" ContentType="application/vnd.ms-office.legacyDocTextInfo"/>
  <Override PartName="/ppt/slides/slide8.xml" ContentType="application/vnd.openxmlformats-officedocument.presentationml.slide+xml"/>
  <Override PartName="/ppt/embeddings/oleObject14.bin" ContentType="application/vnd.openxmlformats-officedocument.oleObject"/>
  <Override PartName="/ppt/embeddings/oleObject23.bin" ContentType="application/vnd.openxmlformats-officedocument.oleObject"/>
  <Override PartName="/ppt/embeddings/oleObject32.bin" ContentType="application/vnd.openxmlformats-officedocument.oleObject"/>
  <Override PartName="/ppt/embeddings/oleObject43.bin" ContentType="application/vnd.openxmlformats-officedocument.oleObject"/>
  <Override PartName="/ppt/embeddings/oleObject52.bin" ContentType="application/vnd.openxmlformats-officedocument.oleObject"/>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embeddings/oleObject21.bin" ContentType="application/vnd.openxmlformats-officedocument.oleObject"/>
  <Override PartName="/ppt/embeddings/oleObject50.bin" ContentType="application/vnd.openxmlformats-officedocument.oleObject"/>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embeddings/oleObject10.bin" ContentType="application/vnd.openxmlformats-officedocument.oleObject"/>
  <Override PartName="/ppt/slides/slide2.xml" ContentType="application/vnd.openxmlformats-officedocument.presentationml.slide+xml"/>
  <Override PartName="/ppt/slides/slide16.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75" r:id="rId2"/>
    <p:sldId id="258" r:id="rId3"/>
    <p:sldId id="259" r:id="rId4"/>
    <p:sldId id="260" r:id="rId5"/>
    <p:sldId id="261" r:id="rId6"/>
    <p:sldId id="262" r:id="rId7"/>
    <p:sldId id="263" r:id="rId8"/>
    <p:sldId id="277" r:id="rId9"/>
    <p:sldId id="264" r:id="rId10"/>
    <p:sldId id="265" r:id="rId11"/>
    <p:sldId id="266" r:id="rId12"/>
    <p:sldId id="267" r:id="rId13"/>
    <p:sldId id="268" r:id="rId14"/>
    <p:sldId id="291" r:id="rId15"/>
    <p:sldId id="278" r:id="rId16"/>
    <p:sldId id="276" r:id="rId17"/>
    <p:sldId id="269" r:id="rId18"/>
    <p:sldId id="270" r:id="rId19"/>
    <p:sldId id="271" r:id="rId20"/>
    <p:sldId id="272" r:id="rId21"/>
    <p:sldId id="285" r:id="rId22"/>
    <p:sldId id="288" r:id="rId23"/>
    <p:sldId id="286" r:id="rId24"/>
    <p:sldId id="287" r:id="rId25"/>
    <p:sldId id="279" r:id="rId26"/>
    <p:sldId id="280" r:id="rId27"/>
    <p:sldId id="281" r:id="rId28"/>
    <p:sldId id="282" r:id="rId29"/>
    <p:sldId id="289" r:id="rId30"/>
    <p:sldId id="283" r:id="rId31"/>
    <p:sldId id="284" r:id="rId32"/>
    <p:sldId id="273"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2034" y="-4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06/relationships/legacyDocTextInfo" Target="legacyDocTextInfo.bin"/><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7" Type="http://schemas.microsoft.com/office/2006/relationships/legacyDiagramText" Target="legacyDiagramText7.bin"/><Relationship Id="rId2" Type="http://schemas.microsoft.com/office/2006/relationships/legacyDiagramText" Target="legacyDiagramText2.bin"/><Relationship Id="rId1" Type="http://schemas.microsoft.com/office/2006/relationships/legacyDiagramText" Target="legacyDiagramText1.bin"/><Relationship Id="rId6" Type="http://schemas.microsoft.com/office/2006/relationships/legacyDiagramText" Target="legacyDiagramText6.bin"/><Relationship Id="rId5" Type="http://schemas.microsoft.com/office/2006/relationships/legacyDiagramText" Target="legacyDiagramText5.bin"/><Relationship Id="rId4" Type="http://schemas.microsoft.com/office/2006/relationships/legacyDiagramText" Target="legacyDiagramText4.bin"/></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 Id="rId6" Type="http://schemas.openxmlformats.org/officeDocument/2006/relationships/image" Target="../media/image50.wmf"/><Relationship Id="rId5" Type="http://schemas.openxmlformats.org/officeDocument/2006/relationships/image" Target="../media/image49.wmf"/><Relationship Id="rId4" Type="http://schemas.openxmlformats.org/officeDocument/2006/relationships/image" Target="../media/image48.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55.wmf"/><Relationship Id="rId1" Type="http://schemas.openxmlformats.org/officeDocument/2006/relationships/image" Target="../media/image54.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57.wmf"/><Relationship Id="rId1" Type="http://schemas.openxmlformats.org/officeDocument/2006/relationships/image" Target="../media/image56.wmf"/><Relationship Id="rId4"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3" Type="http://schemas.microsoft.com/office/2006/relationships/legacyDiagramText" Target="legacyDiagramText10.bin"/><Relationship Id="rId7" Type="http://schemas.microsoft.com/office/2006/relationships/legacyDiagramText" Target="legacyDiagramText14.bin"/><Relationship Id="rId2" Type="http://schemas.microsoft.com/office/2006/relationships/legacyDiagramText" Target="legacyDiagramText9.bin"/><Relationship Id="rId1" Type="http://schemas.microsoft.com/office/2006/relationships/legacyDiagramText" Target="legacyDiagramText8.bin"/><Relationship Id="rId6" Type="http://schemas.microsoft.com/office/2006/relationships/legacyDiagramText" Target="legacyDiagramText13.bin"/><Relationship Id="rId5" Type="http://schemas.microsoft.com/office/2006/relationships/legacyDiagramText" Target="legacyDiagramText12.bin"/><Relationship Id="rId4" Type="http://schemas.microsoft.com/office/2006/relationships/legacyDiagramText" Target="legacyDiagramText11.bin"/></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image" Target="../media/image8.wmf"/><Relationship Id="rId7" Type="http://schemas.openxmlformats.org/officeDocument/2006/relationships/image" Target="../media/image12.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10" Type="http://schemas.openxmlformats.org/officeDocument/2006/relationships/image" Target="../media/image15.wmf"/><Relationship Id="rId4" Type="http://schemas.openxmlformats.org/officeDocument/2006/relationships/image" Target="../media/image9.wmf"/><Relationship Id="rId9"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image" Target="../media/image26.wmf"/><Relationship Id="rId7" Type="http://schemas.openxmlformats.org/officeDocument/2006/relationships/image" Target="../media/image30.wmf"/><Relationship Id="rId2" Type="http://schemas.openxmlformats.org/officeDocument/2006/relationships/image" Target="../media/image25.wmf"/><Relationship Id="rId1" Type="http://schemas.openxmlformats.org/officeDocument/2006/relationships/image" Target="../media/image24.wmf"/><Relationship Id="rId6" Type="http://schemas.openxmlformats.org/officeDocument/2006/relationships/image" Target="../media/image29.wmf"/><Relationship Id="rId5" Type="http://schemas.openxmlformats.org/officeDocument/2006/relationships/image" Target="../media/image28.wmf"/><Relationship Id="rId4" Type="http://schemas.openxmlformats.org/officeDocument/2006/relationships/image" Target="../media/image27.wmf"/><Relationship Id="rId9"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5.wmf"/><Relationship Id="rId7" Type="http://schemas.openxmlformats.org/officeDocument/2006/relationships/image" Target="../media/image39.wmf"/><Relationship Id="rId2" Type="http://schemas.openxmlformats.org/officeDocument/2006/relationships/image" Target="../media/image34.wmf"/><Relationship Id="rId1" Type="http://schemas.openxmlformats.org/officeDocument/2006/relationships/image" Target="../media/image33.wmf"/><Relationship Id="rId6" Type="http://schemas.openxmlformats.org/officeDocument/2006/relationships/image" Target="../media/image38.wmf"/><Relationship Id="rId5" Type="http://schemas.openxmlformats.org/officeDocument/2006/relationships/image" Target="../media/image37.wmf"/><Relationship Id="rId4" Type="http://schemas.openxmlformats.org/officeDocument/2006/relationships/image" Target="../media/image36.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 Id="rId4" Type="http://schemas.openxmlformats.org/officeDocument/2006/relationships/image" Target="../media/image4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E272B2-87C2-41D4-A224-91DBC38D1A2E}" type="datetimeFigureOut">
              <a:rPr lang="en-US" smtClean="0"/>
              <a:pPr/>
              <a:t>5/30/2012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BC042C-784E-4514-B518-79FA65216A5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MY" smtClean="0"/>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CABD936-C549-484C-BE38-BF04BCD99B59}" type="slidenum">
              <a:rPr lang="en-MY" smtClean="0"/>
              <a:pPr fontAlgn="base">
                <a:spcBef>
                  <a:spcPct val="0"/>
                </a:spcBef>
                <a:spcAft>
                  <a:spcPct val="0"/>
                </a:spcAft>
                <a:defRPr/>
              </a:pPr>
              <a:t>18</a:t>
            </a:fld>
            <a:endParaRPr lang="en-MY"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MY"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F4F7462-7C4B-4EDA-8E9C-B16AA702F6B4}" type="slidenum">
              <a:rPr lang="en-MY" smtClean="0"/>
              <a:pPr fontAlgn="base">
                <a:spcBef>
                  <a:spcPct val="0"/>
                </a:spcBef>
                <a:spcAft>
                  <a:spcPct val="0"/>
                </a:spcAft>
                <a:defRPr/>
              </a:pPr>
              <a:t>19</a:t>
            </a:fld>
            <a:endParaRPr lang="en-MY"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FB9BF6C-E908-4FBA-90D2-CA6F2E32A487}" type="datetimeFigureOut">
              <a:rPr lang="en-US" smtClean="0"/>
              <a:pPr/>
              <a:t>5/30/2012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730E4CED-A59B-4D58-9DE1-AD02676AA2DD}"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B9BF6C-E908-4FBA-90D2-CA6F2E32A487}"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E4CED-A59B-4D58-9DE1-AD02676AA2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B9BF6C-E908-4FBA-90D2-CA6F2E32A487}"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E4CED-A59B-4D58-9DE1-AD02676AA2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FB9BF6C-E908-4FBA-90D2-CA6F2E32A487}" type="datetimeFigureOut">
              <a:rPr lang="en-US" smtClean="0"/>
              <a:pPr/>
              <a:t>5/30/2012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0E4CED-A59B-4D58-9DE1-AD02676AA2DD}"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FB9BF6C-E908-4FBA-90D2-CA6F2E32A487}" type="datetimeFigureOut">
              <a:rPr lang="en-US" smtClean="0"/>
              <a:pPr/>
              <a:t>5/30/2012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730E4CED-A59B-4D58-9DE1-AD02676AA2D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FB9BF6C-E908-4FBA-90D2-CA6F2E32A487}" type="datetimeFigureOut">
              <a:rPr lang="en-US" smtClean="0"/>
              <a:pPr/>
              <a:t>5/30/2012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E4CED-A59B-4D58-9DE1-AD02676AA2DD}"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FB9BF6C-E908-4FBA-90D2-CA6F2E32A487}" type="datetimeFigureOut">
              <a:rPr lang="en-US" smtClean="0"/>
              <a:pPr/>
              <a:t>5/30/2012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0E4CED-A59B-4D58-9DE1-AD02676AA2DD}"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FB9BF6C-E908-4FBA-90D2-CA6F2E32A487}" type="datetimeFigureOut">
              <a:rPr lang="en-US" smtClean="0"/>
              <a:pPr/>
              <a:t>5/30/2012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0E4CED-A59B-4D58-9DE1-AD02676AA2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B9BF6C-E908-4FBA-90D2-CA6F2E32A487}" type="datetimeFigureOut">
              <a:rPr lang="en-US" smtClean="0"/>
              <a:pPr/>
              <a:t>5/30/2012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0E4CED-A59B-4D58-9DE1-AD02676AA2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FB9BF6C-E908-4FBA-90D2-CA6F2E32A487}" type="datetimeFigureOut">
              <a:rPr lang="en-US" smtClean="0"/>
              <a:pPr/>
              <a:t>5/30/2012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0E4CED-A59B-4D58-9DE1-AD02676AA2DD}"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FB9BF6C-E908-4FBA-90D2-CA6F2E32A487}" type="datetimeFigureOut">
              <a:rPr lang="en-US" smtClean="0"/>
              <a:pPr/>
              <a:t>5/30/2012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730E4CED-A59B-4D58-9DE1-AD02676AA2DD}"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FB9BF6C-E908-4FBA-90D2-CA6F2E32A487}" type="datetimeFigureOut">
              <a:rPr lang="en-US" smtClean="0"/>
              <a:pPr/>
              <a:t>5/30/2012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30E4CED-A59B-4D58-9DE1-AD02676AA2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oleObject" Target="../embeddings/oleObject2.bin"/><Relationship Id="rId7" Type="http://schemas.openxmlformats.org/officeDocument/2006/relationships/oleObject" Target="../embeddings/oleObject6.bin"/><Relationship Id="rId12"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5.bin"/><Relationship Id="rId11" Type="http://schemas.openxmlformats.org/officeDocument/2006/relationships/oleObject" Target="../embeddings/oleObject10.bin"/><Relationship Id="rId5" Type="http://schemas.openxmlformats.org/officeDocument/2006/relationships/oleObject" Target="../embeddings/oleObject4.bin"/><Relationship Id="rId10" Type="http://schemas.openxmlformats.org/officeDocument/2006/relationships/oleObject" Target="../embeddings/oleObject9.bin"/><Relationship Id="rId4" Type="http://schemas.openxmlformats.org/officeDocument/2006/relationships/oleObject" Target="../embeddings/oleObject3.bin"/><Relationship Id="rId9"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4.bin"/><Relationship Id="rId4" Type="http://schemas.openxmlformats.org/officeDocument/2006/relationships/oleObject" Target="../embeddings/oleObject13.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5.bin"/><Relationship Id="rId7"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24.bin"/><Relationship Id="rId3" Type="http://schemas.openxmlformats.org/officeDocument/2006/relationships/notesSlide" Target="../notesSlides/notesSlide1.xml"/><Relationship Id="rId7" Type="http://schemas.openxmlformats.org/officeDocument/2006/relationships/oleObject" Target="../embeddings/oleObject23.bin"/><Relationship Id="rId12"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2.bin"/><Relationship Id="rId11" Type="http://schemas.openxmlformats.org/officeDocument/2006/relationships/oleObject" Target="../embeddings/oleObject27.bin"/><Relationship Id="rId5" Type="http://schemas.openxmlformats.org/officeDocument/2006/relationships/oleObject" Target="../embeddings/oleObject21.bin"/><Relationship Id="rId10" Type="http://schemas.openxmlformats.org/officeDocument/2006/relationships/oleObject" Target="../embeddings/oleObject26.bin"/><Relationship Id="rId4" Type="http://schemas.openxmlformats.org/officeDocument/2006/relationships/oleObject" Target="../embeddings/oleObject20.bin"/><Relationship Id="rId9" Type="http://schemas.openxmlformats.org/officeDocument/2006/relationships/oleObject" Target="../embeddings/oleObject25.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2.xml"/><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31.bin"/><Relationship Id="rId5" Type="http://schemas.openxmlformats.org/officeDocument/2006/relationships/oleObject" Target="../embeddings/oleObject30.bin"/><Relationship Id="rId10" Type="http://schemas.openxmlformats.org/officeDocument/2006/relationships/oleObject" Target="../embeddings/oleObject35.bin"/><Relationship Id="rId4" Type="http://schemas.openxmlformats.org/officeDocument/2006/relationships/oleObject" Target="../embeddings/oleObject29.bin"/><Relationship Id="rId9" Type="http://schemas.openxmlformats.org/officeDocument/2006/relationships/oleObject" Target="../embeddings/oleObject34.bin"/></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39.bin"/><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46.bin"/><Relationship Id="rId3" Type="http://schemas.openxmlformats.org/officeDocument/2006/relationships/oleObject" Target="../embeddings/oleObject41.bin"/><Relationship Id="rId7"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44.bin"/><Relationship Id="rId5" Type="http://schemas.openxmlformats.org/officeDocument/2006/relationships/oleObject" Target="../embeddings/oleObject43.bin"/><Relationship Id="rId4" Type="http://schemas.openxmlformats.org/officeDocument/2006/relationships/oleObject" Target="../embeddings/oleObject42.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53.jpeg"/><Relationship Id="rId4" Type="http://schemas.openxmlformats.org/officeDocument/2006/relationships/oleObject" Target="../embeddings/oleObject48.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9.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oleObject50.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54.bin"/><Relationship Id="rId5" Type="http://schemas.openxmlformats.org/officeDocument/2006/relationships/oleObject" Target="../embeddings/oleObject53.bin"/><Relationship Id="rId4" Type="http://schemas.openxmlformats.org/officeDocument/2006/relationships/oleObject" Target="../embeddings/oleObject52.bin"/></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b="1" dirty="0" smtClean="0">
                <a:solidFill>
                  <a:srgbClr val="002060"/>
                </a:solidFill>
                <a:effectLst>
                  <a:outerShdw blurRad="38100" dist="38100" dir="2700000" algn="tl">
                    <a:srgbClr val="000000">
                      <a:alpha val="43137"/>
                    </a:srgbClr>
                  </a:outerShdw>
                </a:effectLst>
                <a:latin typeface="Arial" pitchFamily="34" charset="0"/>
                <a:cs typeface="Arial" pitchFamily="34" charset="0"/>
              </a:rPr>
              <a:t>Outline</a:t>
            </a:r>
          </a:p>
        </p:txBody>
      </p:sp>
      <p:sp>
        <p:nvSpPr>
          <p:cNvPr id="3" name="Content Placeholder 2"/>
          <p:cNvSpPr>
            <a:spLocks noGrp="1"/>
          </p:cNvSpPr>
          <p:nvPr>
            <p:ph sz="quarter" idx="1"/>
          </p:nvPr>
        </p:nvSpPr>
        <p:spPr>
          <a:xfrm>
            <a:off x="457200" y="1341438"/>
            <a:ext cx="8229600" cy="5516562"/>
          </a:xfrm>
        </p:spPr>
        <p:txBody>
          <a:bodyPr>
            <a:normAutofit fontScale="32500" lnSpcReduction="20000"/>
          </a:bodyPr>
          <a:lstStyle/>
          <a:p>
            <a:pPr marL="1371600" indent="-1371600">
              <a:buFontTx/>
              <a:buNone/>
              <a:defRPr/>
            </a:pPr>
            <a:r>
              <a:rPr lang="en-US" sz="7200" dirty="0" smtClean="0"/>
              <a:t>1. INTRODUCTION     </a:t>
            </a:r>
          </a:p>
          <a:p>
            <a:pPr>
              <a:buFontTx/>
              <a:buNone/>
              <a:defRPr/>
            </a:pPr>
            <a:r>
              <a:rPr lang="en-US" sz="7200" dirty="0" smtClean="0"/>
              <a:t>2. CHARACTERISTIC FEATURES OF COMMON FLUID MACHINES </a:t>
            </a:r>
          </a:p>
          <a:p>
            <a:pPr>
              <a:buFontTx/>
              <a:buNone/>
              <a:defRPr/>
            </a:pPr>
            <a:r>
              <a:rPr lang="en-US" sz="7200" dirty="0" smtClean="0"/>
              <a:t>3. SPECIFIC WORK OF FLUID MACHINES</a:t>
            </a:r>
          </a:p>
          <a:p>
            <a:pPr>
              <a:buFontTx/>
              <a:buNone/>
              <a:defRPr/>
            </a:pPr>
            <a:r>
              <a:rPr lang="en-US" sz="7200" dirty="0" smtClean="0"/>
              <a:t>4. THEORY OF TURBO MACHINES</a:t>
            </a:r>
            <a:r>
              <a:rPr lang="en-US" sz="7200" b="1" i="1" dirty="0" smtClean="0">
                <a:solidFill>
                  <a:schemeClr val="accent2"/>
                </a:solidFill>
              </a:rPr>
              <a:t>			</a:t>
            </a:r>
            <a:r>
              <a:rPr lang="en-US" sz="7200" dirty="0" smtClean="0"/>
              <a:t>	 </a:t>
            </a:r>
          </a:p>
          <a:p>
            <a:pPr>
              <a:buFontTx/>
              <a:buNone/>
              <a:defRPr/>
            </a:pPr>
            <a:r>
              <a:rPr lang="en-US" sz="7200" dirty="0" smtClean="0"/>
              <a:t>5. THEORY OF POSITIVE DISPLACEMENT MACHINES </a:t>
            </a:r>
          </a:p>
          <a:p>
            <a:pPr>
              <a:buFontTx/>
              <a:buNone/>
              <a:defRPr/>
            </a:pPr>
            <a:r>
              <a:rPr lang="en-US" sz="7200" dirty="0" smtClean="0">
                <a:solidFill>
                  <a:srgbClr val="0070C0"/>
                </a:solidFill>
              </a:rPr>
              <a:t>6. THEORIES OF POSITIVE DISPLACEMENT COMPRESSORS</a:t>
            </a:r>
          </a:p>
          <a:p>
            <a:pPr>
              <a:buFontTx/>
              <a:buNone/>
              <a:defRPr/>
            </a:pPr>
            <a:r>
              <a:rPr lang="en-US" sz="7200" dirty="0" smtClean="0">
                <a:solidFill>
                  <a:srgbClr val="0070C0"/>
                </a:solidFill>
              </a:rPr>
              <a:t>      6.1 Theory of reciprocating pumps</a:t>
            </a:r>
          </a:p>
          <a:p>
            <a:pPr>
              <a:buFontTx/>
              <a:buNone/>
              <a:defRPr/>
            </a:pPr>
            <a:r>
              <a:rPr lang="en-US" sz="7200" dirty="0" smtClean="0">
                <a:solidFill>
                  <a:srgbClr val="0070C0"/>
                </a:solidFill>
              </a:rPr>
              <a:t>       6.2 Theory of rotary pumps </a:t>
            </a:r>
            <a:r>
              <a:rPr lang="en-US" sz="7200" dirty="0" smtClean="0"/>
              <a:t>	 </a:t>
            </a:r>
          </a:p>
          <a:p>
            <a:pPr>
              <a:buFontTx/>
              <a:buNone/>
              <a:defRPr/>
            </a:pPr>
            <a:r>
              <a:rPr lang="en-US" sz="7200" dirty="0" smtClean="0"/>
              <a:t>7. CAPACITY REGULATIONS	</a:t>
            </a:r>
          </a:p>
          <a:p>
            <a:pPr lvl="1">
              <a:buFontTx/>
              <a:buNone/>
              <a:defRPr/>
            </a:pPr>
            <a:endParaRPr lang="en-US" sz="7200" b="1" dirty="0" smtClean="0"/>
          </a:p>
          <a:p>
            <a:pPr lvl="1">
              <a:buFontTx/>
              <a:buNone/>
              <a:defRPr/>
            </a:pPr>
            <a:endParaRPr lang="en-US" sz="7400" b="1" dirty="0" smtClean="0"/>
          </a:p>
          <a:p>
            <a:pPr lvl="1">
              <a:buFontTx/>
              <a:buNone/>
              <a:defRPr/>
            </a:pPr>
            <a:endParaRPr lang="en-US" sz="7400" b="1" dirty="0" smtClean="0"/>
          </a:p>
          <a:p>
            <a:pPr lvl="1">
              <a:buFontTx/>
              <a:buNone/>
              <a:defRPr/>
            </a:pPr>
            <a:r>
              <a:rPr lang="en-US" sz="7400" dirty="0" smtClean="0"/>
              <a:t>			</a:t>
            </a:r>
            <a:r>
              <a:rPr lang="en-US" dirty="0" smtClean="0"/>
              <a:t>		</a:t>
            </a:r>
            <a:endParaRPr lang="en-US" sz="4400" dirty="0" smtClean="0"/>
          </a:p>
          <a:p>
            <a:pPr>
              <a:buFontTx/>
              <a:buNone/>
              <a:defRPr/>
            </a:pPr>
            <a:r>
              <a:rPr lang="en-US" dirty="0" smtClean="0"/>
              <a:t>	</a:t>
            </a:r>
            <a:endParaRPr lang="en-US" sz="4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chemeClr val="accent2"/>
                </a:solidFill>
                <a:latin typeface="Arial" pitchFamily="34" charset="0"/>
                <a:cs typeface="Arial" pitchFamily="34" charset="0"/>
              </a:rPr>
              <a:t>Actual Indicator </a:t>
            </a:r>
            <a:r>
              <a:rPr lang="en-US" sz="3200" b="1" dirty="0" smtClean="0">
                <a:solidFill>
                  <a:schemeClr val="accent2"/>
                </a:solidFill>
                <a:latin typeface="Arial" pitchFamily="34" charset="0"/>
                <a:cs typeface="Arial" pitchFamily="34" charset="0"/>
              </a:rPr>
              <a:t>Diagrams</a:t>
            </a:r>
            <a:endParaRPr lang="en-US" sz="3200" dirty="0">
              <a:solidFill>
                <a:schemeClr val="accent2"/>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a:buNone/>
            </a:pPr>
            <a:r>
              <a:rPr lang="en-US" dirty="0"/>
              <a:t>The actual indicator diagram deviates from </a:t>
            </a:r>
            <a:r>
              <a:rPr lang="en-US" dirty="0" smtClean="0"/>
              <a:t>the theoretical </a:t>
            </a:r>
            <a:r>
              <a:rPr lang="en-US" dirty="0"/>
              <a:t>one due to </a:t>
            </a:r>
          </a:p>
          <a:p>
            <a:pPr lvl="0">
              <a:buFont typeface="Wingdings" pitchFamily="2" charset="2"/>
              <a:buChar char="§"/>
            </a:pPr>
            <a:r>
              <a:rPr lang="en-US" sz="2400" dirty="0"/>
              <a:t>Inertia of valves</a:t>
            </a:r>
          </a:p>
          <a:p>
            <a:pPr lvl="0">
              <a:buFont typeface="Wingdings" pitchFamily="2" charset="2"/>
              <a:buChar char="§"/>
            </a:pPr>
            <a:r>
              <a:rPr lang="en-US" sz="2400" dirty="0"/>
              <a:t>Valve plate sticking to the seat</a:t>
            </a:r>
          </a:p>
          <a:p>
            <a:pPr lvl="0">
              <a:buFont typeface="Wingdings" pitchFamily="2" charset="2"/>
              <a:buChar char="§"/>
            </a:pPr>
            <a:r>
              <a:rPr lang="en-US" sz="2400" dirty="0"/>
              <a:t>Pressure drop across the valve</a:t>
            </a:r>
          </a:p>
          <a:p>
            <a:pPr lvl="0">
              <a:buFont typeface="Wingdings" pitchFamily="2" charset="2"/>
              <a:buChar char="§"/>
            </a:pPr>
            <a:r>
              <a:rPr lang="en-US" sz="2400" dirty="0"/>
              <a:t>Inertia of the gas following through the suction and discharge valves </a:t>
            </a:r>
          </a:p>
          <a:p>
            <a:pPr>
              <a:buNone/>
            </a:pPr>
            <a:r>
              <a:rPr lang="en-US" sz="2600" dirty="0"/>
              <a:t>The above mentioned factors cause the actual suction pressure to be below the theoretical and the actual discharge pressure to be above the theoretical as shown in </a:t>
            </a:r>
            <a:r>
              <a:rPr lang="en-US" sz="2600" dirty="0" smtClean="0"/>
              <a:t>the next slide.</a:t>
            </a:r>
            <a:endParaRPr lang="en-US" sz="2600" dirty="0"/>
          </a:p>
          <a:p>
            <a:pPr>
              <a:buNone/>
            </a:pPr>
            <a:endParaRPr lang="en-US"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chemeClr val="accent2"/>
                </a:solidFill>
                <a:latin typeface="Arial" pitchFamily="34" charset="0"/>
                <a:cs typeface="Arial" pitchFamily="34" charset="0"/>
              </a:rPr>
              <a:t>Actual Indicator Diagrams cont…</a:t>
            </a:r>
            <a:endParaRPr lang="en-US" sz="3200" dirty="0">
              <a:solidFill>
                <a:schemeClr val="accent2"/>
              </a:solidFill>
              <a:latin typeface="Arial" pitchFamily="34" charset="0"/>
              <a:cs typeface="Arial" pitchFamily="34" charset="0"/>
            </a:endParaRPr>
          </a:p>
        </p:txBody>
      </p:sp>
      <p:pic>
        <p:nvPicPr>
          <p:cNvPr id="3074" name="Picture 2"/>
          <p:cNvPicPr>
            <a:picLocks noGrp="1" noChangeAspect="1" noChangeArrowheads="1"/>
          </p:cNvPicPr>
          <p:nvPr>
            <p:ph sz="quarter" idx="1"/>
          </p:nvPr>
        </p:nvPicPr>
        <p:blipFill>
          <a:blip r:embed="rId2" cstate="print"/>
          <a:srcRect/>
          <a:stretch>
            <a:fillRect/>
          </a:stretch>
        </p:blipFill>
        <p:spPr bwMode="auto">
          <a:xfrm>
            <a:off x="1143000" y="1676400"/>
            <a:ext cx="7162800" cy="3962400"/>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2" algn="ctr" rtl="0">
              <a:spcBef>
                <a:spcPct val="0"/>
              </a:spcBef>
            </a:pPr>
            <a:r>
              <a:rPr lang="en-US" sz="3200" b="1" dirty="0">
                <a:solidFill>
                  <a:schemeClr val="accent2"/>
                </a:solidFill>
                <a:latin typeface="Arial" pitchFamily="34" charset="0"/>
                <a:cs typeface="Arial" pitchFamily="34" charset="0"/>
              </a:rPr>
              <a:t>Capacity of Reciprocating </a:t>
            </a:r>
            <a:r>
              <a:rPr lang="en-US" sz="3200" b="1" dirty="0" smtClean="0">
                <a:solidFill>
                  <a:schemeClr val="accent2"/>
                </a:solidFill>
                <a:latin typeface="Arial" pitchFamily="34" charset="0"/>
                <a:cs typeface="Arial" pitchFamily="34" charset="0"/>
              </a:rPr>
              <a:t>Compressors</a:t>
            </a:r>
            <a:endParaRPr lang="en-US" sz="3200" dirty="0">
              <a:solidFill>
                <a:schemeClr val="accent2"/>
              </a:solidFill>
              <a:latin typeface="Arial" pitchFamily="34" charset="0"/>
              <a:cs typeface="Arial" pitchFamily="34" charset="0"/>
            </a:endParaRPr>
          </a:p>
        </p:txBody>
      </p:sp>
      <p:sp>
        <p:nvSpPr>
          <p:cNvPr id="3" name="Content Placeholder 2"/>
          <p:cNvSpPr>
            <a:spLocks noGrp="1"/>
          </p:cNvSpPr>
          <p:nvPr>
            <p:ph sz="quarter" idx="1"/>
          </p:nvPr>
        </p:nvSpPr>
        <p:spPr/>
        <p:txBody>
          <a:bodyPr>
            <a:normAutofit/>
          </a:bodyPr>
          <a:lstStyle/>
          <a:p>
            <a:pPr algn="just"/>
            <a:r>
              <a:rPr lang="en-US" dirty="0"/>
              <a:t>C</a:t>
            </a:r>
            <a:r>
              <a:rPr lang="en-US" dirty="0" smtClean="0"/>
              <a:t>ompressors </a:t>
            </a:r>
            <a:r>
              <a:rPr lang="en-US" dirty="0"/>
              <a:t>cylinders are built with a clearance in order to prevent the piston head from striking against the cylinder when approaching the extreme left position.</a:t>
            </a:r>
          </a:p>
          <a:p>
            <a:endParaRPr lang="en-US" dirty="0" smtClean="0"/>
          </a:p>
          <a:p>
            <a:endParaRPr lang="en-US" dirty="0"/>
          </a:p>
          <a:p>
            <a:endParaRPr lang="en-US" dirty="0" smtClean="0"/>
          </a:p>
          <a:p>
            <a:pPr>
              <a:buFont typeface="Arial" pitchFamily="34" charset="0"/>
              <a:buChar char="•"/>
            </a:pPr>
            <a:r>
              <a:rPr lang="en-US" dirty="0"/>
              <a:t>In </a:t>
            </a:r>
            <a:r>
              <a:rPr lang="en-US" dirty="0" smtClean="0"/>
              <a:t>single </a:t>
            </a:r>
            <a:r>
              <a:rPr lang="en-US" dirty="0"/>
              <a:t>stage compressors a=0.025 – 0.06 (2.5%-6%). </a:t>
            </a:r>
            <a:endParaRPr lang="en-US" dirty="0" smtClean="0"/>
          </a:p>
          <a:p>
            <a:pPr>
              <a:buFont typeface="Arial" pitchFamily="34" charset="0"/>
              <a:buChar char="•"/>
            </a:pPr>
            <a:r>
              <a:rPr lang="en-US" dirty="0"/>
              <a:t>In multistage compressors </a:t>
            </a:r>
            <a:r>
              <a:rPr lang="en-US" dirty="0" smtClean="0"/>
              <a:t>a=0.2(20%)</a:t>
            </a:r>
            <a:endParaRPr lang="en-US" dirty="0"/>
          </a:p>
        </p:txBody>
      </p:sp>
      <p:sp>
        <p:nvSpPr>
          <p:cNvPr id="61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145" name="Object 1"/>
          <p:cNvGraphicFramePr>
            <a:graphicFrameLocks noChangeAspect="1"/>
          </p:cNvGraphicFramePr>
          <p:nvPr/>
        </p:nvGraphicFramePr>
        <p:xfrm>
          <a:off x="2743200" y="2971800"/>
          <a:ext cx="1981200" cy="838200"/>
        </p:xfrm>
        <a:graphic>
          <a:graphicData uri="http://schemas.openxmlformats.org/presentationml/2006/ole">
            <p:oleObj spid="_x0000_s6145" name="Equation" r:id="rId3" imgW="520474" imgH="431613" progId="Equation.3">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spcBef>
                <a:spcPct val="0"/>
              </a:spcBef>
            </a:pPr>
            <a:r>
              <a:rPr lang="en-US" sz="3200" b="1" dirty="0">
                <a:solidFill>
                  <a:schemeClr val="accent2"/>
                </a:solidFill>
                <a:latin typeface="Arial" pitchFamily="34" charset="0"/>
                <a:cs typeface="Arial" pitchFamily="34" charset="0"/>
              </a:rPr>
              <a:t>Capacity of Reciprocating </a:t>
            </a:r>
            <a:r>
              <a:rPr lang="en-US" sz="3200" b="1" dirty="0" smtClean="0">
                <a:solidFill>
                  <a:schemeClr val="accent2"/>
                </a:solidFill>
                <a:latin typeface="Arial" pitchFamily="34" charset="0"/>
                <a:cs typeface="Arial" pitchFamily="34" charset="0"/>
              </a:rPr>
              <a:t>Compressors</a:t>
            </a:r>
            <a:endParaRPr lang="en-US" sz="3200" dirty="0">
              <a:solidFill>
                <a:schemeClr val="accent2"/>
              </a:solidFill>
              <a:latin typeface="Arial" pitchFamily="34" charset="0"/>
              <a:cs typeface="Arial" pitchFamily="34" charset="0"/>
            </a:endParaRPr>
          </a:p>
        </p:txBody>
      </p:sp>
      <p:sp>
        <p:nvSpPr>
          <p:cNvPr id="3" name="Content Placeholder 2"/>
          <p:cNvSpPr>
            <a:spLocks noGrp="1"/>
          </p:cNvSpPr>
          <p:nvPr>
            <p:ph sz="quarter" idx="1"/>
          </p:nvPr>
        </p:nvSpPr>
        <p:spPr>
          <a:xfrm>
            <a:off x="457200" y="1600200"/>
            <a:ext cx="8229600" cy="4876799"/>
          </a:xfrm>
        </p:spPr>
        <p:txBody>
          <a:bodyPr/>
          <a:lstStyle/>
          <a:p>
            <a:r>
              <a:rPr lang="en-US" dirty="0"/>
              <a:t>For the </a:t>
            </a:r>
            <a:r>
              <a:rPr lang="en-US" dirty="0" smtClean="0"/>
              <a:t>polytrophic equation:</a:t>
            </a:r>
            <a:endParaRPr lang="en-US" dirty="0" smtClean="0"/>
          </a:p>
          <a:p>
            <a:pPr>
              <a:buNone/>
            </a:pPr>
            <a:endParaRPr lang="en-US" dirty="0"/>
          </a:p>
          <a:p>
            <a:endParaRPr lang="en-US" dirty="0" smtClean="0"/>
          </a:p>
          <a:p>
            <a:endParaRPr lang="en-US" dirty="0"/>
          </a:p>
          <a:p>
            <a:endParaRPr lang="en-US" dirty="0"/>
          </a:p>
        </p:txBody>
      </p:sp>
      <p:sp>
        <p:nvSpPr>
          <p:cNvPr id="512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5121" name="Object 1"/>
          <p:cNvGraphicFramePr>
            <a:graphicFrameLocks noChangeAspect="1"/>
          </p:cNvGraphicFramePr>
          <p:nvPr/>
        </p:nvGraphicFramePr>
        <p:xfrm>
          <a:off x="1295400" y="2362200"/>
          <a:ext cx="1981200" cy="533400"/>
        </p:xfrm>
        <a:graphic>
          <a:graphicData uri="http://schemas.openxmlformats.org/presentationml/2006/ole">
            <p:oleObj spid="_x0000_s5121" name="Equation" r:id="rId3" imgW="1002865" imgH="304668" progId="Equation.3">
              <p:embed/>
            </p:oleObj>
          </a:graphicData>
        </a:graphic>
      </p:graphicFrame>
      <p:sp>
        <p:nvSpPr>
          <p:cNvPr id="6" name="Rectangle 5"/>
          <p:cNvSpPr/>
          <p:nvPr/>
        </p:nvSpPr>
        <p:spPr>
          <a:xfrm>
            <a:off x="4648200" y="2514600"/>
            <a:ext cx="3176382" cy="523220"/>
          </a:xfrm>
          <a:prstGeom prst="rect">
            <a:avLst/>
          </a:prstGeom>
        </p:spPr>
        <p:txBody>
          <a:bodyPr wrap="none">
            <a:spAutoFit/>
          </a:bodyPr>
          <a:lstStyle/>
          <a:p>
            <a:r>
              <a:rPr lang="en-US" sz="2800" dirty="0"/>
              <a:t>n- </a:t>
            </a:r>
            <a:r>
              <a:rPr lang="en-US" sz="2800" dirty="0" err="1"/>
              <a:t>polytropic</a:t>
            </a:r>
            <a:r>
              <a:rPr lang="en-US" sz="2800" dirty="0"/>
              <a:t> exponent</a:t>
            </a:r>
          </a:p>
        </p:txBody>
      </p:sp>
      <p:sp>
        <p:nvSpPr>
          <p:cNvPr id="51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3" name="Object 3"/>
          <p:cNvGraphicFramePr>
            <a:graphicFrameLocks noChangeAspect="1"/>
          </p:cNvGraphicFramePr>
          <p:nvPr/>
        </p:nvGraphicFramePr>
        <p:xfrm>
          <a:off x="1371600" y="3200400"/>
          <a:ext cx="1905000" cy="762000"/>
        </p:xfrm>
        <a:graphic>
          <a:graphicData uri="http://schemas.openxmlformats.org/presentationml/2006/ole">
            <p:oleObj spid="_x0000_s5123" name="Equation" r:id="rId4" imgW="1079500" imgH="508000" progId="Equation.3">
              <p:embed/>
            </p:oleObj>
          </a:graphicData>
        </a:graphic>
      </p:graphicFrame>
      <p:sp>
        <p:nvSpPr>
          <p:cNvPr id="512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5" name="Object 5"/>
          <p:cNvGraphicFramePr>
            <a:graphicFrameLocks noChangeAspect="1"/>
          </p:cNvGraphicFramePr>
          <p:nvPr/>
        </p:nvGraphicFramePr>
        <p:xfrm>
          <a:off x="1371600" y="4191000"/>
          <a:ext cx="1676400" cy="485775"/>
        </p:xfrm>
        <a:graphic>
          <a:graphicData uri="http://schemas.openxmlformats.org/presentationml/2006/ole">
            <p:oleObj spid="_x0000_s5125" name="Equation" r:id="rId5" imgW="952087" imgH="253890" progId="Equation.3">
              <p:embed/>
            </p:oleObj>
          </a:graphicData>
        </a:graphic>
      </p:graphicFrame>
      <p:sp>
        <p:nvSpPr>
          <p:cNvPr id="51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7" name="Object 7"/>
          <p:cNvGraphicFramePr>
            <a:graphicFrameLocks noChangeAspect="1"/>
          </p:cNvGraphicFramePr>
          <p:nvPr/>
        </p:nvGraphicFramePr>
        <p:xfrm>
          <a:off x="1066800" y="5029200"/>
          <a:ext cx="1981200" cy="533400"/>
        </p:xfrm>
        <a:graphic>
          <a:graphicData uri="http://schemas.openxmlformats.org/presentationml/2006/ole">
            <p:oleObj spid="_x0000_s5127" name="Equation" r:id="rId6" imgW="1193800" imgH="241300" progId="Equation.3">
              <p:embed/>
            </p:oleObj>
          </a:graphicData>
        </a:graphic>
      </p:graphicFrame>
      <p:sp>
        <p:nvSpPr>
          <p:cNvPr id="5130" name="Rectangle 10"/>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29" name="Object 9"/>
          <p:cNvGraphicFramePr>
            <a:graphicFrameLocks noChangeAspect="1"/>
          </p:cNvGraphicFramePr>
          <p:nvPr/>
        </p:nvGraphicFramePr>
        <p:xfrm>
          <a:off x="914400" y="5638800"/>
          <a:ext cx="2286000" cy="381000"/>
        </p:xfrm>
        <a:graphic>
          <a:graphicData uri="http://schemas.openxmlformats.org/presentationml/2006/ole">
            <p:oleObj spid="_x0000_s5129" name="Equation" r:id="rId7" imgW="1663700" imgH="241300" progId="Equation.3">
              <p:embed/>
            </p:oleObj>
          </a:graphicData>
        </a:graphic>
      </p:graphicFrame>
      <p:sp>
        <p:nvSpPr>
          <p:cNvPr id="5132"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31" name="Object 11"/>
          <p:cNvGraphicFramePr>
            <a:graphicFrameLocks noChangeAspect="1"/>
          </p:cNvGraphicFramePr>
          <p:nvPr/>
        </p:nvGraphicFramePr>
        <p:xfrm>
          <a:off x="838200" y="6172200"/>
          <a:ext cx="2895600" cy="457200"/>
        </p:xfrm>
        <a:graphic>
          <a:graphicData uri="http://schemas.openxmlformats.org/presentationml/2006/ole">
            <p:oleObj spid="_x0000_s5131" name="Equation" r:id="rId8" imgW="1485900" imgH="241300" progId="Equation.3">
              <p:embed/>
            </p:oleObj>
          </a:graphicData>
        </a:graphic>
      </p:graphicFrame>
      <p:sp>
        <p:nvSpPr>
          <p:cNvPr id="513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33" name="Object 13"/>
          <p:cNvGraphicFramePr>
            <a:graphicFrameLocks noChangeAspect="1"/>
          </p:cNvGraphicFramePr>
          <p:nvPr/>
        </p:nvGraphicFramePr>
        <p:xfrm>
          <a:off x="4800600" y="3276600"/>
          <a:ext cx="3759200" cy="609600"/>
        </p:xfrm>
        <a:graphic>
          <a:graphicData uri="http://schemas.openxmlformats.org/presentationml/2006/ole">
            <p:oleObj spid="_x0000_s5133" name="Equation" r:id="rId9" imgW="1790700" imgH="241300" progId="Equation.3">
              <p:embed/>
            </p:oleObj>
          </a:graphicData>
        </a:graphic>
      </p:graphicFrame>
      <p:sp>
        <p:nvSpPr>
          <p:cNvPr id="5135" name="Rectangle 15"/>
          <p:cNvSpPr>
            <a:spLocks noChangeArrowheads="1"/>
          </p:cNvSpPr>
          <p:nvPr/>
        </p:nvSpPr>
        <p:spPr bwMode="auto">
          <a:xfrm>
            <a:off x="0" y="238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37"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36" name="Object 16"/>
          <p:cNvGraphicFramePr>
            <a:graphicFrameLocks noChangeAspect="1"/>
          </p:cNvGraphicFramePr>
          <p:nvPr/>
        </p:nvGraphicFramePr>
        <p:xfrm>
          <a:off x="4953000" y="4572000"/>
          <a:ext cx="3383280" cy="457200"/>
        </p:xfrm>
        <a:graphic>
          <a:graphicData uri="http://schemas.openxmlformats.org/presentationml/2006/ole">
            <p:oleObj spid="_x0000_s5136" name="Equation" r:id="rId10" imgW="2362200" imgH="241300" progId="Equation.3">
              <p:embed/>
            </p:oleObj>
          </a:graphicData>
        </a:graphic>
      </p:graphicFrame>
      <p:sp>
        <p:nvSpPr>
          <p:cNvPr id="5139"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38" name="Object 18"/>
          <p:cNvGraphicFramePr>
            <a:graphicFrameLocks noChangeAspect="1"/>
          </p:cNvGraphicFramePr>
          <p:nvPr/>
        </p:nvGraphicFramePr>
        <p:xfrm>
          <a:off x="5116513" y="5486400"/>
          <a:ext cx="1122362" cy="609600"/>
        </p:xfrm>
        <a:graphic>
          <a:graphicData uri="http://schemas.openxmlformats.org/presentationml/2006/ole">
            <p:oleObj spid="_x0000_s5138" name="Equation" r:id="rId11" imgW="761760" imgH="419040" progId="Equation.3">
              <p:embed/>
            </p:oleObj>
          </a:graphicData>
        </a:graphic>
      </p:graphicFrame>
      <p:sp>
        <p:nvSpPr>
          <p:cNvPr id="5141" name="Rectangle 2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140" name="Object 20"/>
          <p:cNvGraphicFramePr>
            <a:graphicFrameLocks noChangeAspect="1"/>
          </p:cNvGraphicFramePr>
          <p:nvPr/>
        </p:nvGraphicFramePr>
        <p:xfrm>
          <a:off x="6781800" y="5410200"/>
          <a:ext cx="1219200" cy="762000"/>
        </p:xfrm>
        <a:graphic>
          <a:graphicData uri="http://schemas.openxmlformats.org/presentationml/2006/ole">
            <p:oleObj spid="_x0000_s5140" name="Equation" r:id="rId12" imgW="660113" imgH="444307" progId="Equation.3">
              <p:embed/>
            </p:oleObj>
          </a:graphicData>
        </a:graphic>
      </p:graphicFrame>
      <p:cxnSp>
        <p:nvCxnSpPr>
          <p:cNvPr id="27" name="Straight Connector 26"/>
          <p:cNvCxnSpPr/>
          <p:nvPr/>
        </p:nvCxnSpPr>
        <p:spPr>
          <a:xfrm rot="5400000">
            <a:off x="2286000" y="4495800"/>
            <a:ext cx="39624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solidFill>
            <a:schemeClr val="bg1">
              <a:lumMod val="85000"/>
            </a:schemeClr>
          </a:solidFill>
        </p:spPr>
        <p:txBody>
          <a:bodyPr/>
          <a:lstStyle/>
          <a:p>
            <a:pPr marL="0" lvl="0" indent="457200" fontAlgn="base">
              <a:spcBef>
                <a:spcPct val="0"/>
              </a:spcBef>
              <a:spcAft>
                <a:spcPct val="0"/>
              </a:spcAft>
              <a:buClrTx/>
              <a:buSzTx/>
              <a:buNone/>
            </a:pPr>
            <a:r>
              <a:rPr lang="en-US" sz="2400" b="1" dirty="0" smtClean="0">
                <a:latin typeface="Times New Roman" pitchFamily="18" charset="0"/>
                <a:ea typeface="Times New Roman" pitchFamily="18" charset="0"/>
                <a:cs typeface="Times New Roman" pitchFamily="18" charset="0"/>
              </a:rPr>
              <a:t>Example:-</a:t>
            </a:r>
          </a:p>
          <a:p>
            <a:pPr marL="0" lvl="0" indent="457200" fontAlgn="base">
              <a:spcBef>
                <a:spcPct val="0"/>
              </a:spcBef>
              <a:spcAft>
                <a:spcPct val="0"/>
              </a:spcAft>
              <a:buClrTx/>
              <a:buSzTx/>
              <a:buNone/>
            </a:pPr>
            <a:r>
              <a:rPr lang="en-US" sz="2400" dirty="0" smtClean="0">
                <a:latin typeface="Times New Roman" pitchFamily="18" charset="0"/>
                <a:ea typeface="Times New Roman" pitchFamily="18" charset="0"/>
                <a:cs typeface="Times New Roman" pitchFamily="18" charset="0"/>
              </a:rPr>
              <a:t>Determine </a:t>
            </a:r>
            <a:r>
              <a:rPr lang="en-US" sz="2400" dirty="0" smtClean="0">
                <a:latin typeface="Times New Roman" pitchFamily="18" charset="0"/>
                <a:ea typeface="Times New Roman" pitchFamily="18" charset="0"/>
                <a:cs typeface="Times New Roman" pitchFamily="18" charset="0"/>
              </a:rPr>
              <a:t>the capacity of a duplex single acting    reciprocating compressor from the following data.</a:t>
            </a:r>
            <a:endParaRPr lang="en-GB" sz="2400" dirty="0" smtClean="0">
              <a:latin typeface="Times New Roman" pitchFamily="18" charset="0"/>
              <a:cs typeface="Times New Roman" pitchFamily="18" charset="0"/>
            </a:endParaRPr>
          </a:p>
          <a:p>
            <a:pPr marL="0" lvl="0" indent="457200" eaLnBrk="0" fontAlgn="base" hangingPunct="0">
              <a:spcBef>
                <a:spcPct val="0"/>
              </a:spcBef>
              <a:spcAft>
                <a:spcPct val="0"/>
              </a:spcAft>
              <a:buClrTx/>
              <a:buSzTx/>
              <a:buNone/>
            </a:pPr>
            <a:r>
              <a:rPr lang="en-US" sz="2400" dirty="0" smtClean="0">
                <a:latin typeface="Times New Roman" pitchFamily="18" charset="0"/>
                <a:ea typeface="Times New Roman" pitchFamily="18" charset="0"/>
                <a:cs typeface="Times New Roman" pitchFamily="18" charset="0"/>
              </a:rPr>
              <a:t>D=300mm	</a:t>
            </a:r>
            <a:endParaRPr lang="en-US" sz="2400" dirty="0" smtClean="0">
              <a:latin typeface="Times New Roman" pitchFamily="18" charset="0"/>
              <a:ea typeface="Times New Roman" pitchFamily="18" charset="0"/>
              <a:cs typeface="Times New Roman" pitchFamily="18" charset="0"/>
            </a:endParaRPr>
          </a:p>
          <a:p>
            <a:pPr marL="0" lvl="0" indent="457200" eaLnBrk="0" fontAlgn="base" hangingPunct="0">
              <a:spcBef>
                <a:spcPct val="0"/>
              </a:spcBef>
              <a:spcAft>
                <a:spcPct val="0"/>
              </a:spcAft>
              <a:buClrTx/>
              <a:buSzTx/>
              <a:buNone/>
            </a:pPr>
            <a:r>
              <a:rPr lang="en-US" sz="2400" dirty="0" smtClean="0">
                <a:latin typeface="Times New Roman" pitchFamily="18" charset="0"/>
                <a:ea typeface="Times New Roman" pitchFamily="18" charset="0"/>
                <a:cs typeface="Times New Roman" pitchFamily="18" charset="0"/>
              </a:rPr>
              <a:t>S=300mm</a:t>
            </a:r>
            <a:r>
              <a:rPr lang="en-US" sz="2400" dirty="0" smtClean="0">
                <a:latin typeface="Times New Roman" pitchFamily="18" charset="0"/>
                <a:ea typeface="Times New Roman" pitchFamily="18" charset="0"/>
                <a:cs typeface="Times New Roman" pitchFamily="18" charset="0"/>
              </a:rPr>
              <a:t>	</a:t>
            </a:r>
            <a:endParaRPr lang="en-US" sz="2400" dirty="0" smtClean="0">
              <a:latin typeface="Times New Roman" pitchFamily="18" charset="0"/>
              <a:ea typeface="Times New Roman" pitchFamily="18" charset="0"/>
              <a:cs typeface="Times New Roman" pitchFamily="18" charset="0"/>
            </a:endParaRPr>
          </a:p>
          <a:p>
            <a:pPr marL="0" lvl="0" indent="457200" eaLnBrk="0" fontAlgn="base" hangingPunct="0">
              <a:spcBef>
                <a:spcPct val="0"/>
              </a:spcBef>
              <a:spcAft>
                <a:spcPct val="0"/>
              </a:spcAft>
              <a:buClrTx/>
              <a:buSzTx/>
              <a:buNone/>
            </a:pPr>
            <a:r>
              <a:rPr lang="en-US" sz="2400" dirty="0" smtClean="0">
                <a:latin typeface="Times New Roman" pitchFamily="18" charset="0"/>
                <a:ea typeface="Times New Roman" pitchFamily="18" charset="0"/>
                <a:cs typeface="Times New Roman" pitchFamily="18" charset="0"/>
              </a:rPr>
              <a:t>N=400 </a:t>
            </a:r>
            <a:r>
              <a:rPr lang="en-US" sz="2400" dirty="0" smtClean="0">
                <a:latin typeface="Times New Roman" pitchFamily="18" charset="0"/>
                <a:ea typeface="Times New Roman" pitchFamily="18" charset="0"/>
                <a:cs typeface="Times New Roman" pitchFamily="18" charset="0"/>
              </a:rPr>
              <a:t>rpm 	</a:t>
            </a:r>
            <a:endParaRPr lang="en-US" sz="2400" dirty="0" smtClean="0">
              <a:latin typeface="Times New Roman" pitchFamily="18" charset="0"/>
              <a:ea typeface="Times New Roman" pitchFamily="18" charset="0"/>
              <a:cs typeface="Times New Roman" pitchFamily="18" charset="0"/>
            </a:endParaRPr>
          </a:p>
          <a:p>
            <a:pPr marL="0" lvl="0" indent="457200" eaLnBrk="0" fontAlgn="base" hangingPunct="0">
              <a:spcBef>
                <a:spcPct val="0"/>
              </a:spcBef>
              <a:spcAft>
                <a:spcPct val="0"/>
              </a:spcAft>
              <a:buClrTx/>
              <a:buSzTx/>
              <a:buNone/>
            </a:pPr>
            <a:r>
              <a:rPr lang="en-US" sz="2400" dirty="0" smtClean="0">
                <a:latin typeface="Times New Roman" pitchFamily="18" charset="0"/>
                <a:ea typeface="Times New Roman" pitchFamily="18" charset="0"/>
                <a:cs typeface="Times New Roman" pitchFamily="18" charset="0"/>
              </a:rPr>
              <a:t>P</a:t>
            </a:r>
            <a:r>
              <a:rPr lang="en-US" sz="2400" baseline="-30000" dirty="0" smtClean="0">
                <a:latin typeface="Times New Roman" pitchFamily="18" charset="0"/>
                <a:ea typeface="Times New Roman" pitchFamily="18" charset="0"/>
                <a:cs typeface="Times New Roman" pitchFamily="18" charset="0"/>
              </a:rPr>
              <a:t>1</a:t>
            </a:r>
            <a:r>
              <a:rPr lang="en-US" sz="2400" dirty="0" smtClean="0">
                <a:latin typeface="Times New Roman" pitchFamily="18" charset="0"/>
                <a:ea typeface="Times New Roman" pitchFamily="18" charset="0"/>
                <a:cs typeface="Times New Roman" pitchFamily="18" charset="0"/>
              </a:rPr>
              <a:t>=100 </a:t>
            </a:r>
            <a:r>
              <a:rPr lang="en-US" sz="2400" dirty="0" err="1" smtClean="0">
                <a:latin typeface="Times New Roman" pitchFamily="18" charset="0"/>
                <a:ea typeface="Times New Roman" pitchFamily="18" charset="0"/>
                <a:cs typeface="Times New Roman" pitchFamily="18" charset="0"/>
              </a:rPr>
              <a:t>kPa</a:t>
            </a:r>
            <a:r>
              <a:rPr lang="en-US" sz="2400" dirty="0" smtClean="0">
                <a:latin typeface="Times New Roman" pitchFamily="18" charset="0"/>
                <a:ea typeface="Times New Roman" pitchFamily="18" charset="0"/>
                <a:cs typeface="Times New Roman" pitchFamily="18" charset="0"/>
              </a:rPr>
              <a:t>	</a:t>
            </a:r>
            <a:endParaRPr lang="en-GB" sz="2400" dirty="0" smtClean="0">
              <a:latin typeface="Times New Roman" pitchFamily="18" charset="0"/>
              <a:cs typeface="Times New Roman" pitchFamily="18" charset="0"/>
            </a:endParaRPr>
          </a:p>
          <a:p>
            <a:pPr marL="0" lvl="0" indent="457200" eaLnBrk="0" fontAlgn="base" hangingPunct="0">
              <a:spcBef>
                <a:spcPct val="0"/>
              </a:spcBef>
              <a:spcAft>
                <a:spcPct val="0"/>
              </a:spcAft>
              <a:buClrTx/>
              <a:buSzTx/>
              <a:buNone/>
            </a:pPr>
            <a:r>
              <a:rPr lang="en-US" sz="2400" dirty="0" smtClean="0">
                <a:latin typeface="Times New Roman" pitchFamily="18" charset="0"/>
                <a:ea typeface="Times New Roman" pitchFamily="18" charset="0"/>
                <a:cs typeface="Times New Roman" pitchFamily="18" charset="0"/>
              </a:rPr>
              <a:t>P</a:t>
            </a:r>
            <a:r>
              <a:rPr lang="en-US" sz="2400" baseline="-30000" dirty="0" smtClean="0">
                <a:latin typeface="Times New Roman" pitchFamily="18" charset="0"/>
                <a:ea typeface="Times New Roman" pitchFamily="18" charset="0"/>
                <a:cs typeface="Times New Roman" pitchFamily="18" charset="0"/>
              </a:rPr>
              <a:t>2</a:t>
            </a:r>
            <a:r>
              <a:rPr lang="en-US" sz="2400" dirty="0" smtClean="0">
                <a:latin typeface="Times New Roman" pitchFamily="18" charset="0"/>
                <a:ea typeface="Times New Roman" pitchFamily="18" charset="0"/>
                <a:cs typeface="Times New Roman" pitchFamily="18" charset="0"/>
              </a:rPr>
              <a:t>=600 </a:t>
            </a:r>
            <a:r>
              <a:rPr lang="en-US" sz="2400" dirty="0" err="1" smtClean="0">
                <a:latin typeface="Times New Roman" pitchFamily="18" charset="0"/>
                <a:ea typeface="Times New Roman" pitchFamily="18" charset="0"/>
                <a:cs typeface="Times New Roman" pitchFamily="18" charset="0"/>
              </a:rPr>
              <a:t>kPa</a:t>
            </a:r>
            <a:r>
              <a:rPr lang="en-US" sz="2400" dirty="0" smtClean="0">
                <a:latin typeface="Times New Roman" pitchFamily="18" charset="0"/>
                <a:ea typeface="Times New Roman" pitchFamily="18" charset="0"/>
                <a:cs typeface="Times New Roman" pitchFamily="18" charset="0"/>
              </a:rPr>
              <a:t>	                  </a:t>
            </a:r>
            <a:endParaRPr lang="en-US" sz="2400" dirty="0" smtClean="0">
              <a:latin typeface="Times New Roman" pitchFamily="18" charset="0"/>
              <a:ea typeface="Times New Roman" pitchFamily="18" charset="0"/>
              <a:cs typeface="Times New Roman" pitchFamily="18" charset="0"/>
            </a:endParaRPr>
          </a:p>
          <a:p>
            <a:pPr marL="0" lvl="0" indent="457200" eaLnBrk="0" fontAlgn="base" hangingPunct="0">
              <a:spcBef>
                <a:spcPct val="0"/>
              </a:spcBef>
              <a:spcAft>
                <a:spcPct val="0"/>
              </a:spcAft>
              <a:buClrTx/>
              <a:buSzTx/>
              <a:buNone/>
            </a:pPr>
            <a:r>
              <a:rPr lang="en-US" sz="2400" dirty="0" smtClean="0">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rPr>
              <a:t>a=4%  </a:t>
            </a:r>
          </a:p>
          <a:p>
            <a:pPr marL="0" lvl="0" indent="457200" eaLnBrk="0" fontAlgn="base" hangingPunct="0">
              <a:spcBef>
                <a:spcPct val="0"/>
              </a:spcBef>
              <a:spcAft>
                <a:spcPct val="0"/>
              </a:spcAft>
              <a:buClrTx/>
              <a:buSzTx/>
              <a:buNone/>
            </a:pPr>
            <a:r>
              <a:rPr lang="en-US" sz="2400" dirty="0" smtClean="0">
                <a:latin typeface="Times New Roman" pitchFamily="18" charset="0"/>
                <a:ea typeface="Times New Roman" pitchFamily="18" charset="0"/>
                <a:cs typeface="Times New Roman" pitchFamily="18" charset="0"/>
              </a:rPr>
              <a:t> Assume: </a:t>
            </a:r>
            <a:r>
              <a:rPr lang="en-US" sz="2400" dirty="0" smtClean="0">
                <a:latin typeface="Times New Roman" pitchFamily="18" charset="0"/>
                <a:ea typeface="Times New Roman" pitchFamily="18" charset="0"/>
                <a:cs typeface="Times New Roman" pitchFamily="18" charset="0"/>
              </a:rPr>
              <a:t> </a:t>
            </a:r>
            <a:r>
              <a:rPr lang="en-US" sz="2400" dirty="0" smtClean="0">
                <a:latin typeface="Times New Roman" pitchFamily="18" charset="0"/>
                <a:ea typeface="Times New Roman" pitchFamily="18" charset="0"/>
                <a:cs typeface="Times New Roman" pitchFamily="18" charset="0"/>
                <a:sym typeface="Symbol" pitchFamily="18" charset="2"/>
              </a:rPr>
              <a:t></a:t>
            </a:r>
            <a:r>
              <a:rPr lang="en-US" sz="2400" baseline="-30000" dirty="0" err="1" smtClean="0">
                <a:latin typeface="Times New Roman" pitchFamily="18" charset="0"/>
                <a:ea typeface="Times New Roman" pitchFamily="18" charset="0"/>
                <a:cs typeface="Times New Roman" pitchFamily="18" charset="0"/>
              </a:rPr>
              <a:t>lk</a:t>
            </a:r>
            <a:r>
              <a:rPr lang="en-US" sz="2400" dirty="0" smtClean="0">
                <a:latin typeface="Times New Roman" pitchFamily="18" charset="0"/>
                <a:ea typeface="Times New Roman" pitchFamily="18" charset="0"/>
                <a:cs typeface="Times New Roman" pitchFamily="18" charset="0"/>
                <a:sym typeface="Symbol" pitchFamily="18" charset="2"/>
              </a:rPr>
              <a:t>=0.97, </a:t>
            </a:r>
            <a:r>
              <a:rPr lang="en-US" sz="2400" baseline="-30000" dirty="0" err="1" smtClean="0">
                <a:latin typeface="Times New Roman" pitchFamily="18" charset="0"/>
                <a:ea typeface="Times New Roman" pitchFamily="18" charset="0"/>
                <a:cs typeface="Times New Roman" pitchFamily="18" charset="0"/>
              </a:rPr>
              <a:t>th</a:t>
            </a:r>
            <a:r>
              <a:rPr lang="en-US" sz="2400" dirty="0" smtClean="0">
                <a:latin typeface="Times New Roman" pitchFamily="18" charset="0"/>
                <a:ea typeface="Times New Roman" pitchFamily="18" charset="0"/>
                <a:cs typeface="Times New Roman" pitchFamily="18" charset="0"/>
                <a:sym typeface="Symbol" pitchFamily="18" charset="2"/>
              </a:rPr>
              <a:t>=0.95, </a:t>
            </a:r>
          </a:p>
          <a:p>
            <a:pPr marL="0" lvl="0" indent="457200" eaLnBrk="0" fontAlgn="base" hangingPunct="0">
              <a:spcBef>
                <a:spcPct val="0"/>
              </a:spcBef>
              <a:spcAft>
                <a:spcPct val="0"/>
              </a:spcAft>
              <a:buClrTx/>
              <a:buSzTx/>
              <a:buNone/>
            </a:pPr>
            <a:r>
              <a:rPr lang="en-US" sz="2400" dirty="0" smtClean="0">
                <a:latin typeface="Times New Roman" pitchFamily="18" charset="0"/>
                <a:ea typeface="Times New Roman" pitchFamily="18" charset="0"/>
                <a:cs typeface="Times New Roman" pitchFamily="18" charset="0"/>
                <a:sym typeface="Symbol" pitchFamily="18" charset="2"/>
              </a:rPr>
              <a:t>            </a:t>
            </a:r>
            <a:r>
              <a:rPr lang="en-US" sz="2400" dirty="0" smtClean="0">
                <a:latin typeface="Times New Roman" pitchFamily="18" charset="0"/>
                <a:ea typeface="Times New Roman" pitchFamily="18" charset="0"/>
                <a:cs typeface="Times New Roman" pitchFamily="18" charset="0"/>
                <a:sym typeface="Symbol" pitchFamily="18" charset="2"/>
              </a:rPr>
              <a:t>    </a:t>
            </a:r>
            <a:r>
              <a:rPr lang="en-US" sz="2400" dirty="0" err="1" smtClean="0">
                <a:latin typeface="Times New Roman" pitchFamily="18" charset="0"/>
                <a:ea typeface="Times New Roman" pitchFamily="18" charset="0"/>
                <a:cs typeface="Times New Roman" pitchFamily="18" charset="0"/>
                <a:sym typeface="Symbol" pitchFamily="18" charset="2"/>
              </a:rPr>
              <a:t>Polytropic</a:t>
            </a:r>
            <a:r>
              <a:rPr lang="en-US" sz="2400" dirty="0" smtClean="0">
                <a:latin typeface="Times New Roman" pitchFamily="18" charset="0"/>
                <a:ea typeface="Times New Roman" pitchFamily="18" charset="0"/>
                <a:cs typeface="Times New Roman" pitchFamily="18" charset="0"/>
                <a:sym typeface="Symbol" pitchFamily="18" charset="2"/>
              </a:rPr>
              <a:t> </a:t>
            </a:r>
            <a:r>
              <a:rPr lang="en-US" sz="2400" dirty="0" smtClean="0">
                <a:latin typeface="Times New Roman" pitchFamily="18" charset="0"/>
                <a:ea typeface="Times New Roman" pitchFamily="18" charset="0"/>
                <a:cs typeface="Times New Roman" pitchFamily="18" charset="0"/>
                <a:sym typeface="Symbol" pitchFamily="18" charset="2"/>
              </a:rPr>
              <a:t>coefficient n=1.2</a:t>
            </a:r>
            <a:endParaRPr lang="en-GB" sz="2400" dirty="0" smtClean="0">
              <a:latin typeface="Times New Roman" pitchFamily="18" charset="0"/>
              <a:cs typeface="Times New Roman" pitchFamily="18" charset="0"/>
              <a:sym typeface="Symbol" pitchFamily="18" charset="2"/>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63" name="Object 3"/>
          <p:cNvGraphicFramePr>
            <a:graphicFrameLocks noChangeAspect="1"/>
          </p:cNvGraphicFramePr>
          <p:nvPr/>
        </p:nvGraphicFramePr>
        <p:xfrm>
          <a:off x="1981200" y="2895600"/>
          <a:ext cx="3962400" cy="609600"/>
        </p:xfrm>
        <a:graphic>
          <a:graphicData uri="http://schemas.openxmlformats.org/presentationml/2006/ole">
            <p:oleObj spid="_x0000_s40963" name="Equation" r:id="rId3" imgW="2971800" imgH="457200" progId="Equation.3">
              <p:embed/>
            </p:oleObj>
          </a:graphicData>
        </a:graphic>
      </p:graphicFrame>
      <p:graphicFrame>
        <p:nvGraphicFramePr>
          <p:cNvPr id="40962" name="Object 2"/>
          <p:cNvGraphicFramePr>
            <a:graphicFrameLocks noChangeAspect="1"/>
          </p:cNvGraphicFramePr>
          <p:nvPr/>
        </p:nvGraphicFramePr>
        <p:xfrm>
          <a:off x="762000" y="3962400"/>
          <a:ext cx="7970520" cy="381000"/>
        </p:xfrm>
        <a:graphic>
          <a:graphicData uri="http://schemas.openxmlformats.org/presentationml/2006/ole">
            <p:oleObj spid="_x0000_s40962" name="Equation" r:id="rId4" imgW="4978400" imgH="241300" progId="Equation.3">
              <p:embed/>
            </p:oleObj>
          </a:graphicData>
        </a:graphic>
      </p:graphicFrame>
      <p:graphicFrame>
        <p:nvGraphicFramePr>
          <p:cNvPr id="40961" name="Object 1"/>
          <p:cNvGraphicFramePr>
            <a:graphicFrameLocks noChangeAspect="1"/>
          </p:cNvGraphicFramePr>
          <p:nvPr/>
        </p:nvGraphicFramePr>
        <p:xfrm>
          <a:off x="1981200" y="4953000"/>
          <a:ext cx="4899932" cy="495300"/>
        </p:xfrm>
        <a:graphic>
          <a:graphicData uri="http://schemas.openxmlformats.org/presentationml/2006/ole">
            <p:oleObj spid="_x0000_s40961" name="Equation" r:id="rId5" imgW="2641600" imgH="266700" progId="Equation.3">
              <p:embed/>
            </p:oleObj>
          </a:graphicData>
        </a:graphic>
      </p:graphicFrame>
      <p:sp>
        <p:nvSpPr>
          <p:cNvPr id="40964" name="Rectangle 4"/>
          <p:cNvSpPr>
            <a:spLocks noChangeArrowheads="1"/>
          </p:cNvSpPr>
          <p:nvPr/>
        </p:nvSpPr>
        <p:spPr bwMode="auto">
          <a:xfrm>
            <a:off x="381000" y="1524000"/>
            <a:ext cx="8305800" cy="10002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sym typeface="Symbol" pitchFamily="18" charset="2"/>
              </a:rPr>
              <a:t>Solution:-</a:t>
            </a:r>
            <a:endParaRPr kumimoji="0" lang="en-GB" sz="2800" b="0" i="0" u="none" strike="noStrike" cap="none" normalizeH="0" baseline="0" dirty="0" smtClean="0">
              <a:ln>
                <a:noFill/>
              </a:ln>
              <a:solidFill>
                <a:schemeClr val="tx1"/>
              </a:solidFill>
              <a:effectLst/>
              <a:latin typeface="Times New Roman" pitchFamily="18" charset="0"/>
              <a:cs typeface="Times New Roman" pitchFamily="18"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For two cylinders working in parallel (Duplex</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endParaRPr kumimoji="0" lang="en-GB" sz="2000" b="0" i="0" u="none" strike="noStrike" cap="none" normalizeH="0" baseline="0" dirty="0" smtClean="0">
              <a:ln>
                <a:noFill/>
              </a:ln>
              <a:solidFill>
                <a:schemeClr val="tx1"/>
              </a:solidFill>
              <a:effectLst/>
              <a:latin typeface="Times New Roman" pitchFamily="18" charset="0"/>
              <a:cs typeface="Arial" pitchFamily="34" charset="0"/>
              <a:sym typeface="Symbol" pitchFamily="18" charset="2"/>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GB" sz="11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endParaRPr>
          </a:p>
        </p:txBody>
      </p:sp>
      <p:sp>
        <p:nvSpPr>
          <p:cNvPr id="40965" name="Rectangle 5"/>
          <p:cNvSpPr>
            <a:spLocks noChangeArrowheads="1"/>
          </p:cNvSpPr>
          <p:nvPr/>
        </p:nvSpPr>
        <p:spPr bwMode="auto">
          <a:xfrm>
            <a:off x="0" y="9144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
        <p:nvSpPr>
          <p:cNvPr id="40966" name="Rectangle 6"/>
          <p:cNvSpPr>
            <a:spLocks noChangeArrowheads="1"/>
          </p:cNvSpPr>
          <p:nvPr/>
        </p:nvSpPr>
        <p:spPr bwMode="auto">
          <a:xfrm>
            <a:off x="0" y="16097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lvl="2" algn="ctr" rtl="0">
              <a:spcBef>
                <a:spcPct val="0"/>
              </a:spcBef>
            </a:pPr>
            <a:r>
              <a:rPr lang="en-US" sz="3200" b="1" dirty="0">
                <a:solidFill>
                  <a:schemeClr val="accent2"/>
                </a:solidFill>
                <a:latin typeface="Arial" pitchFamily="34" charset="0"/>
                <a:cs typeface="Arial" pitchFamily="34" charset="0"/>
              </a:rPr>
              <a:t>The Specific Work of Reciprocating </a:t>
            </a:r>
            <a:r>
              <a:rPr lang="en-US" sz="3200" b="1" dirty="0" smtClean="0">
                <a:solidFill>
                  <a:schemeClr val="accent2"/>
                </a:solidFill>
                <a:latin typeface="Arial" pitchFamily="34" charset="0"/>
                <a:cs typeface="Arial" pitchFamily="34" charset="0"/>
              </a:rPr>
              <a:t>Compressors</a:t>
            </a:r>
            <a:endParaRPr lang="en-US" sz="3200" dirty="0">
              <a:solidFill>
                <a:schemeClr val="accent2"/>
              </a:solidFill>
              <a:latin typeface="Arial" pitchFamily="34" charset="0"/>
              <a:cs typeface="Arial" pitchFamily="34" charset="0"/>
            </a:endParaRPr>
          </a:p>
        </p:txBody>
      </p:sp>
      <p:grpSp>
        <p:nvGrpSpPr>
          <p:cNvPr id="5" name="Group 4"/>
          <p:cNvGrpSpPr>
            <a:grpSpLocks noChangeAspect="1"/>
          </p:cNvGrpSpPr>
          <p:nvPr/>
        </p:nvGrpSpPr>
        <p:grpSpPr bwMode="auto">
          <a:xfrm>
            <a:off x="1142999" y="2209800"/>
            <a:ext cx="7086698" cy="3276600"/>
            <a:chOff x="1500" y="1080"/>
            <a:chExt cx="7792" cy="2536"/>
          </a:xfrm>
        </p:grpSpPr>
        <p:sp>
          <p:nvSpPr>
            <p:cNvPr id="6" name="AutoShape 24"/>
            <p:cNvSpPr>
              <a:spLocks noChangeAspect="1" noChangeArrowheads="1" noTextEdit="1"/>
            </p:cNvSpPr>
            <p:nvPr/>
          </p:nvSpPr>
          <p:spPr bwMode="auto">
            <a:xfrm>
              <a:off x="1500" y="1080"/>
              <a:ext cx="7500" cy="2536"/>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7" name="Text Box 23"/>
            <p:cNvSpPr txBox="1">
              <a:spLocks noChangeArrowheads="1"/>
            </p:cNvSpPr>
            <p:nvPr/>
          </p:nvSpPr>
          <p:spPr bwMode="auto">
            <a:xfrm>
              <a:off x="3300" y="2906"/>
              <a:ext cx="2100" cy="4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chemeClr val="tx1"/>
                  </a:solidFill>
                  <a:effectLst/>
                  <a:latin typeface="Arial" pitchFamily="34" charset="0"/>
                  <a:ea typeface="Times New Roman" pitchFamily="18" charset="0"/>
                  <a:cs typeface="Arial" pitchFamily="34" charset="0"/>
                </a:rPr>
                <a:t>v(specific volume)</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Text Box 22"/>
            <p:cNvSpPr txBox="1">
              <a:spLocks noChangeArrowheads="1"/>
            </p:cNvSpPr>
            <p:nvPr/>
          </p:nvSpPr>
          <p:spPr bwMode="auto">
            <a:xfrm>
              <a:off x="1500" y="3240"/>
              <a:ext cx="7792" cy="376"/>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Figure 6.3 Theoretical Indicator Diagram of a Reciprocating Compressor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9" name="Group 8"/>
            <p:cNvGrpSpPr>
              <a:grpSpLocks/>
            </p:cNvGrpSpPr>
            <p:nvPr/>
          </p:nvGrpSpPr>
          <p:grpSpPr bwMode="auto">
            <a:xfrm>
              <a:off x="2850" y="1234"/>
              <a:ext cx="4800" cy="1698"/>
              <a:chOff x="2400" y="771"/>
              <a:chExt cx="4800" cy="2161"/>
            </a:xfrm>
          </p:grpSpPr>
          <p:sp>
            <p:nvSpPr>
              <p:cNvPr id="10" name="Line 21"/>
              <p:cNvSpPr>
                <a:spLocks noChangeShapeType="1"/>
              </p:cNvSpPr>
              <p:nvPr/>
            </p:nvSpPr>
            <p:spPr bwMode="auto">
              <a:xfrm>
                <a:off x="2850" y="771"/>
                <a:ext cx="1" cy="2160"/>
              </a:xfrm>
              <a:prstGeom prst="line">
                <a:avLst/>
              </a:prstGeom>
              <a:noFill/>
              <a:ln w="9525">
                <a:solidFill>
                  <a:srgbClr val="000000"/>
                </a:solidFill>
                <a:round/>
                <a:headEnd type="triangle" w="sm" len="med"/>
                <a:tailEnd type="none" w="sm" len="med"/>
              </a:ln>
            </p:spPr>
            <p:txBody>
              <a:bodyPr vert="horz" wrap="square" lIns="91440" tIns="45720" rIns="91440" bIns="45720" numCol="1" anchor="t" anchorCtr="0" compatLnSpc="1">
                <a:prstTxWarp prst="textNoShape">
                  <a:avLst/>
                </a:prstTxWarp>
              </a:bodyPr>
              <a:lstStyle/>
              <a:p>
                <a:endParaRPr lang="en-US"/>
              </a:p>
            </p:txBody>
          </p:sp>
          <p:sp>
            <p:nvSpPr>
              <p:cNvPr id="11" name="Line 20"/>
              <p:cNvSpPr>
                <a:spLocks noChangeShapeType="1"/>
              </p:cNvSpPr>
              <p:nvPr/>
            </p:nvSpPr>
            <p:spPr bwMode="auto">
              <a:xfrm>
                <a:off x="2850" y="2931"/>
                <a:ext cx="3900" cy="1"/>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US"/>
              </a:p>
            </p:txBody>
          </p:sp>
          <p:sp>
            <p:nvSpPr>
              <p:cNvPr id="12" name="Freeform 19"/>
              <p:cNvSpPr>
                <a:spLocks/>
              </p:cNvSpPr>
              <p:nvPr/>
            </p:nvSpPr>
            <p:spPr bwMode="auto">
              <a:xfrm>
                <a:off x="3338" y="1076"/>
                <a:ext cx="1187" cy="6"/>
              </a:xfrm>
              <a:custGeom>
                <a:avLst/>
                <a:gdLst/>
                <a:ahLst/>
                <a:cxnLst>
                  <a:cxn ang="0">
                    <a:pos x="0" y="7"/>
                  </a:cxn>
                  <a:cxn ang="0">
                    <a:pos x="1424" y="0"/>
                  </a:cxn>
                </a:cxnLst>
                <a:rect l="0" t="0" r="r" b="b"/>
                <a:pathLst>
                  <a:path w="1424" h="7">
                    <a:moveTo>
                      <a:pt x="0" y="7"/>
                    </a:moveTo>
                    <a:lnTo>
                      <a:pt x="1424"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Line 18"/>
              <p:cNvSpPr>
                <a:spLocks noChangeShapeType="1"/>
              </p:cNvSpPr>
              <p:nvPr/>
            </p:nvSpPr>
            <p:spPr bwMode="auto">
              <a:xfrm>
                <a:off x="4200" y="2314"/>
                <a:ext cx="24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7"/>
              <p:cNvSpPr>
                <a:spLocks/>
              </p:cNvSpPr>
              <p:nvPr/>
            </p:nvSpPr>
            <p:spPr bwMode="auto">
              <a:xfrm>
                <a:off x="3339" y="1089"/>
                <a:ext cx="861" cy="1225"/>
              </a:xfrm>
              <a:custGeom>
                <a:avLst/>
                <a:gdLst/>
                <a:ahLst/>
                <a:cxnLst>
                  <a:cxn ang="0">
                    <a:pos x="6" y="0"/>
                  </a:cxn>
                  <a:cxn ang="0">
                    <a:pos x="60" y="277"/>
                  </a:cxn>
                  <a:cxn ang="0">
                    <a:pos x="367" y="802"/>
                  </a:cxn>
                  <a:cxn ang="0">
                    <a:pos x="1033" y="1430"/>
                  </a:cxn>
                </a:cxnLst>
                <a:rect l="0" t="0" r="r" b="b"/>
                <a:pathLst>
                  <a:path w="1033" h="1430">
                    <a:moveTo>
                      <a:pt x="6" y="0"/>
                    </a:moveTo>
                    <a:cubicBezTo>
                      <a:pt x="16" y="49"/>
                      <a:pt x="0" y="143"/>
                      <a:pt x="60" y="277"/>
                    </a:cubicBezTo>
                    <a:cubicBezTo>
                      <a:pt x="120" y="411"/>
                      <a:pt x="205" y="610"/>
                      <a:pt x="367" y="802"/>
                    </a:cubicBezTo>
                    <a:cubicBezTo>
                      <a:pt x="528" y="994"/>
                      <a:pt x="894" y="1299"/>
                      <a:pt x="1033" y="143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6"/>
              <p:cNvSpPr>
                <a:spLocks/>
              </p:cNvSpPr>
              <p:nvPr/>
            </p:nvSpPr>
            <p:spPr bwMode="auto">
              <a:xfrm>
                <a:off x="4517" y="1066"/>
                <a:ext cx="2077" cy="1250"/>
              </a:xfrm>
              <a:custGeom>
                <a:avLst/>
                <a:gdLst/>
                <a:ahLst/>
                <a:cxnLst>
                  <a:cxn ang="0">
                    <a:pos x="0" y="0"/>
                  </a:cxn>
                  <a:cxn ang="0">
                    <a:pos x="480" y="480"/>
                  </a:cxn>
                  <a:cxn ang="0">
                    <a:pos x="1380" y="1099"/>
                  </a:cxn>
                  <a:cxn ang="0">
                    <a:pos x="2493" y="1458"/>
                  </a:cxn>
                </a:cxnLst>
                <a:rect l="0" t="0" r="r" b="b"/>
                <a:pathLst>
                  <a:path w="2493" h="1458">
                    <a:moveTo>
                      <a:pt x="0" y="0"/>
                    </a:moveTo>
                    <a:cubicBezTo>
                      <a:pt x="80" y="80"/>
                      <a:pt x="250" y="297"/>
                      <a:pt x="480" y="480"/>
                    </a:cubicBezTo>
                    <a:cubicBezTo>
                      <a:pt x="710" y="663"/>
                      <a:pt x="1045" y="936"/>
                      <a:pt x="1380" y="1099"/>
                    </a:cubicBezTo>
                    <a:cubicBezTo>
                      <a:pt x="1715" y="1262"/>
                      <a:pt x="2261" y="1383"/>
                      <a:pt x="2493" y="1458"/>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Line 15"/>
              <p:cNvSpPr>
                <a:spLocks noChangeShapeType="1"/>
              </p:cNvSpPr>
              <p:nvPr/>
            </p:nvSpPr>
            <p:spPr bwMode="auto">
              <a:xfrm>
                <a:off x="3336" y="1080"/>
                <a:ext cx="1" cy="1851"/>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Line 14"/>
              <p:cNvSpPr>
                <a:spLocks noChangeShapeType="1"/>
              </p:cNvSpPr>
              <p:nvPr/>
            </p:nvSpPr>
            <p:spPr bwMode="auto">
              <a:xfrm flipH="1">
                <a:off x="2850" y="2314"/>
                <a:ext cx="1350" cy="0"/>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Line 13"/>
              <p:cNvSpPr>
                <a:spLocks noChangeShapeType="1"/>
              </p:cNvSpPr>
              <p:nvPr/>
            </p:nvSpPr>
            <p:spPr bwMode="auto">
              <a:xfrm>
                <a:off x="6600" y="2314"/>
                <a:ext cx="1" cy="617"/>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Line 12"/>
              <p:cNvSpPr>
                <a:spLocks noChangeShapeType="1"/>
              </p:cNvSpPr>
              <p:nvPr/>
            </p:nvSpPr>
            <p:spPr bwMode="auto">
              <a:xfrm>
                <a:off x="4200" y="2314"/>
                <a:ext cx="1" cy="617"/>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Text Box 11"/>
              <p:cNvSpPr txBox="1">
                <a:spLocks noChangeArrowheads="1"/>
              </p:cNvSpPr>
              <p:nvPr/>
            </p:nvSpPr>
            <p:spPr bwMode="auto">
              <a:xfrm>
                <a:off x="2400" y="1234"/>
                <a:ext cx="1200" cy="4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Text Box 10"/>
              <p:cNvSpPr txBox="1">
                <a:spLocks noChangeArrowheads="1"/>
              </p:cNvSpPr>
              <p:nvPr/>
            </p:nvSpPr>
            <p:spPr bwMode="auto">
              <a:xfrm>
                <a:off x="6450" y="2191"/>
                <a:ext cx="75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1</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Text Box 9"/>
              <p:cNvSpPr txBox="1">
                <a:spLocks noChangeArrowheads="1"/>
              </p:cNvSpPr>
              <p:nvPr/>
            </p:nvSpPr>
            <p:spPr bwMode="auto">
              <a:xfrm>
                <a:off x="4500" y="808"/>
                <a:ext cx="750" cy="4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2</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Text Box 8"/>
              <p:cNvSpPr txBox="1">
                <a:spLocks noChangeArrowheads="1"/>
              </p:cNvSpPr>
              <p:nvPr/>
            </p:nvSpPr>
            <p:spPr bwMode="auto">
              <a:xfrm>
                <a:off x="3023" y="857"/>
                <a:ext cx="750" cy="4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3</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Text Box 7"/>
              <p:cNvSpPr txBox="1">
                <a:spLocks noChangeArrowheads="1"/>
              </p:cNvSpPr>
              <p:nvPr/>
            </p:nvSpPr>
            <p:spPr bwMode="auto">
              <a:xfrm>
                <a:off x="3750" y="2215"/>
                <a:ext cx="750" cy="4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4</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Line 6"/>
              <p:cNvSpPr>
                <a:spLocks noChangeShapeType="1"/>
              </p:cNvSpPr>
              <p:nvPr/>
            </p:nvSpPr>
            <p:spPr bwMode="auto">
              <a:xfrm flipH="1">
                <a:off x="2850" y="1092"/>
                <a:ext cx="510" cy="1"/>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US"/>
              </a:p>
            </p:txBody>
          </p:sp>
        </p:grpSp>
      </p:grpSp>
      <p:sp>
        <p:nvSpPr>
          <p:cNvPr id="26" name="Rectangle 25"/>
          <p:cNvSpPr/>
          <p:nvPr/>
        </p:nvSpPr>
        <p:spPr>
          <a:xfrm>
            <a:off x="5257800" y="1981200"/>
            <a:ext cx="3447034" cy="461665"/>
          </a:xfrm>
          <a:prstGeom prst="rect">
            <a:avLst/>
          </a:prstGeom>
        </p:spPr>
        <p:txBody>
          <a:bodyPr wrap="none">
            <a:spAutoFit/>
          </a:bodyPr>
          <a:lstStyle/>
          <a:p>
            <a:r>
              <a:rPr lang="en-US" sz="2400" i="1" dirty="0" smtClean="0"/>
              <a:t>v</a:t>
            </a:r>
            <a:r>
              <a:rPr lang="en-US" sz="2400" i="1" baseline="-25000" dirty="0" smtClean="0"/>
              <a:t>1</a:t>
            </a:r>
            <a:r>
              <a:rPr lang="en-US" sz="2400" dirty="0" smtClean="0"/>
              <a:t>- specific volume of the gas </a:t>
            </a:r>
            <a:endParaRPr 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447800"/>
            <a:ext cx="8458200" cy="4572000"/>
          </a:xfrm>
        </p:spPr>
        <p:txBody>
          <a:bodyPr/>
          <a:lstStyle/>
          <a:p>
            <a:endParaRPr lang="en-US" dirty="0" smtClean="0"/>
          </a:p>
          <a:p>
            <a:endParaRPr lang="en-US" dirty="0" smtClean="0"/>
          </a:p>
          <a:p>
            <a:pPr>
              <a:buNone/>
            </a:pPr>
            <a:endParaRPr lang="en-US" dirty="0" smtClean="0"/>
          </a:p>
          <a:p>
            <a:endParaRPr lang="en-US" dirty="0" smtClean="0"/>
          </a:p>
          <a:p>
            <a:endParaRPr lang="en-US" dirty="0" smtClean="0"/>
          </a:p>
          <a:p>
            <a:pPr>
              <a:buNone/>
            </a:pPr>
            <a:r>
              <a:rPr lang="en-US" sz="1800" dirty="0" smtClean="0"/>
              <a:t>    </a:t>
            </a:r>
          </a:p>
          <a:p>
            <a:pPr>
              <a:buNone/>
            </a:pPr>
            <a:r>
              <a:rPr lang="en-US" dirty="0" smtClean="0"/>
              <a:t>    	</a:t>
            </a:r>
            <a:endParaRPr lang="en-US" dirty="0"/>
          </a:p>
        </p:txBody>
      </p:sp>
      <p:sp>
        <p:nvSpPr>
          <p:cNvPr id="276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49" name="Object 1"/>
          <p:cNvGraphicFramePr>
            <a:graphicFrameLocks noChangeAspect="1"/>
          </p:cNvGraphicFramePr>
          <p:nvPr/>
        </p:nvGraphicFramePr>
        <p:xfrm>
          <a:off x="3149998" y="1600200"/>
          <a:ext cx="1776016" cy="381000"/>
        </p:xfrm>
        <a:graphic>
          <a:graphicData uri="http://schemas.openxmlformats.org/presentationml/2006/ole">
            <p:oleObj spid="_x0000_s27649" name="Equation" r:id="rId3" imgW="520560" imgH="215640" progId="Equation.3">
              <p:embed/>
            </p:oleObj>
          </a:graphicData>
        </a:graphic>
      </p:graphicFrame>
      <p:sp>
        <p:nvSpPr>
          <p:cNvPr id="27651" name="Rectangle 3"/>
          <p:cNvSpPr>
            <a:spLocks noChangeArrowheads="1"/>
          </p:cNvSpPr>
          <p:nvPr/>
        </p:nvSpPr>
        <p:spPr bwMode="auto">
          <a:xfrm>
            <a:off x="0" y="2190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673" name="Rectangle 2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9" name="Rectangle 38"/>
          <p:cNvSpPr/>
          <p:nvPr/>
        </p:nvSpPr>
        <p:spPr>
          <a:xfrm>
            <a:off x="609600" y="2209800"/>
            <a:ext cx="7162800" cy="400110"/>
          </a:xfrm>
          <a:prstGeom prst="rect">
            <a:avLst/>
          </a:prstGeom>
        </p:spPr>
        <p:txBody>
          <a:bodyPr wrap="square">
            <a:spAutoFit/>
          </a:bodyPr>
          <a:lstStyle/>
          <a:p>
            <a:pPr>
              <a:buFont typeface="Wingdings" pitchFamily="2" charset="2"/>
              <a:buChar char="ü"/>
            </a:pPr>
            <a:r>
              <a:rPr lang="en-US" dirty="0" smtClean="0"/>
              <a:t> </a:t>
            </a:r>
            <a:r>
              <a:rPr lang="en-US" sz="2000" dirty="0" smtClean="0"/>
              <a:t>The specific Work done to compress the gas in the cylinder (W</a:t>
            </a:r>
            <a:r>
              <a:rPr lang="en-US" sz="2000" baseline="-25000" dirty="0" smtClean="0"/>
              <a:t>2</a:t>
            </a:r>
            <a:r>
              <a:rPr lang="en-US" sz="2000" dirty="0" smtClean="0"/>
              <a:t>)</a:t>
            </a:r>
            <a:endParaRPr lang="en-US" sz="2000" dirty="0"/>
          </a:p>
        </p:txBody>
      </p:sp>
      <p:sp>
        <p:nvSpPr>
          <p:cNvPr id="27691" name="Rectangle 4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90" name="Object 42"/>
          <p:cNvGraphicFramePr>
            <a:graphicFrameLocks noChangeAspect="1"/>
          </p:cNvGraphicFramePr>
          <p:nvPr/>
        </p:nvGraphicFramePr>
        <p:xfrm>
          <a:off x="3322320" y="2667000"/>
          <a:ext cx="1706880" cy="533400"/>
        </p:xfrm>
        <a:graphic>
          <a:graphicData uri="http://schemas.openxmlformats.org/presentationml/2006/ole">
            <p:oleObj spid="_x0000_s27690" name="Equation" r:id="rId4" imgW="799920" imgH="330120" progId="Equation.3">
              <p:embed/>
            </p:oleObj>
          </a:graphicData>
        </a:graphic>
      </p:graphicFrame>
      <p:sp>
        <p:nvSpPr>
          <p:cNvPr id="27692" name="Rectangle 44"/>
          <p:cNvSpPr>
            <a:spLocks noChangeArrowheads="1"/>
          </p:cNvSpPr>
          <p:nvPr/>
        </p:nvSpPr>
        <p:spPr bwMode="auto">
          <a:xfrm>
            <a:off x="0" y="257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3" name="Rectangle 42"/>
          <p:cNvSpPr/>
          <p:nvPr/>
        </p:nvSpPr>
        <p:spPr>
          <a:xfrm>
            <a:off x="685800" y="3429000"/>
            <a:ext cx="6172200" cy="400110"/>
          </a:xfrm>
          <a:prstGeom prst="rect">
            <a:avLst/>
          </a:prstGeom>
        </p:spPr>
        <p:txBody>
          <a:bodyPr wrap="square">
            <a:spAutoFit/>
          </a:bodyPr>
          <a:lstStyle/>
          <a:p>
            <a:pPr>
              <a:buFont typeface="Wingdings" pitchFamily="2" charset="2"/>
              <a:buChar char="ü"/>
            </a:pPr>
            <a:r>
              <a:rPr lang="en-US" dirty="0" smtClean="0"/>
              <a:t> </a:t>
            </a:r>
            <a:r>
              <a:rPr lang="en-US" sz="2000" dirty="0" smtClean="0"/>
              <a:t>Work done on the gas flowing out of the cylinder (W</a:t>
            </a:r>
            <a:r>
              <a:rPr lang="en-US" sz="2000" baseline="-25000" dirty="0" smtClean="0"/>
              <a:t>3</a:t>
            </a:r>
            <a:r>
              <a:rPr lang="en-US" sz="2000" dirty="0" smtClean="0"/>
              <a:t>)</a:t>
            </a:r>
            <a:endParaRPr lang="en-US" sz="2000" dirty="0"/>
          </a:p>
        </p:txBody>
      </p:sp>
      <p:sp>
        <p:nvSpPr>
          <p:cNvPr id="27694" name="Rectangle 4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93" name="Object 45"/>
          <p:cNvGraphicFramePr>
            <a:graphicFrameLocks noChangeAspect="1"/>
          </p:cNvGraphicFramePr>
          <p:nvPr/>
        </p:nvGraphicFramePr>
        <p:xfrm>
          <a:off x="3962400" y="3886199"/>
          <a:ext cx="1295400" cy="398585"/>
        </p:xfrm>
        <a:graphic>
          <a:graphicData uri="http://schemas.openxmlformats.org/presentationml/2006/ole">
            <p:oleObj spid="_x0000_s27693" name="Equation" r:id="rId5" imgW="596900" imgH="228600" progId="Equation.3">
              <p:embed/>
            </p:oleObj>
          </a:graphicData>
        </a:graphic>
      </p:graphicFrame>
      <p:sp>
        <p:nvSpPr>
          <p:cNvPr id="27695" name="Rectangle 47"/>
          <p:cNvSpPr>
            <a:spLocks noChangeArrowheads="1"/>
          </p:cNvSpPr>
          <p:nvPr/>
        </p:nvSpPr>
        <p:spPr bwMode="auto">
          <a:xfrm>
            <a:off x="609600" y="4572000"/>
            <a:ext cx="7239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v"/>
              <a:tabLst/>
            </a:pPr>
            <a:r>
              <a:rPr kumimoji="0" lang="en-US" b="0" i="0" u="none" strike="noStrike" cap="none" normalizeH="0" baseline="0" dirty="0" smtClean="0">
                <a:ln>
                  <a:noFill/>
                </a:ln>
                <a:solidFill>
                  <a:schemeClr val="tx1"/>
                </a:solidFill>
                <a:effectLst/>
                <a:ea typeface="Times New Roman" pitchFamily="18" charset="0"/>
                <a:cs typeface="Arial" pitchFamily="34" charset="0"/>
              </a:rPr>
              <a:t> </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The total specific work done by the shaft is the sum of Y</a:t>
            </a:r>
            <a:r>
              <a:rPr kumimoji="0" lang="en-US" sz="2000" b="0" i="0" u="none" strike="noStrike" cap="none" normalizeH="0" baseline="-30000" dirty="0" smtClean="0">
                <a:ln>
                  <a:noFill/>
                </a:ln>
                <a:solidFill>
                  <a:schemeClr val="tx1"/>
                </a:solidFill>
                <a:effectLst/>
                <a:ea typeface="Times New Roman" pitchFamily="18" charset="0"/>
                <a:cs typeface="Arial" pitchFamily="34" charset="0"/>
              </a:rPr>
              <a:t>1</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Y</a:t>
            </a:r>
            <a:r>
              <a:rPr kumimoji="0" lang="en-US" sz="2000" b="0" i="0" u="none" strike="noStrike" cap="none" normalizeH="0" baseline="-30000" dirty="0" smtClean="0">
                <a:ln>
                  <a:noFill/>
                </a:ln>
                <a:solidFill>
                  <a:schemeClr val="tx1"/>
                </a:solidFill>
                <a:effectLst/>
                <a:ea typeface="Times New Roman" pitchFamily="18" charset="0"/>
                <a:cs typeface="Arial" pitchFamily="34" charset="0"/>
              </a:rPr>
              <a:t>2</a:t>
            </a:r>
            <a:r>
              <a:rPr kumimoji="0" lang="en-US" sz="2000" b="0" i="0" u="none" strike="noStrike" cap="none" normalizeH="0" baseline="0" dirty="0" smtClean="0">
                <a:ln>
                  <a:noFill/>
                </a:ln>
                <a:solidFill>
                  <a:schemeClr val="tx1"/>
                </a:solidFill>
                <a:effectLst/>
                <a:ea typeface="Times New Roman" pitchFamily="18" charset="0"/>
                <a:cs typeface="Arial" pitchFamily="34" charset="0"/>
              </a:rPr>
              <a:t> and Y</a:t>
            </a:r>
            <a:r>
              <a:rPr kumimoji="0" lang="en-US" sz="2000" b="0" i="0" u="none" strike="noStrike" cap="none" normalizeH="0" baseline="-30000" dirty="0" smtClean="0">
                <a:ln>
                  <a:noFill/>
                </a:ln>
                <a:solidFill>
                  <a:schemeClr val="tx1"/>
                </a:solidFill>
                <a:effectLst/>
                <a:ea typeface="Times New Roman" pitchFamily="18" charset="0"/>
                <a:cs typeface="Arial" pitchFamily="34" charset="0"/>
              </a:rPr>
              <a:t>3</a:t>
            </a:r>
            <a:endParaRPr kumimoji="0" lang="en-US" sz="2000" b="0" i="0" u="none" strike="noStrike" cap="none" normalizeH="0" baseline="0" dirty="0" smtClean="0">
              <a:ln>
                <a:noFill/>
              </a:ln>
              <a:solidFill>
                <a:schemeClr val="tx1"/>
              </a:solidFill>
              <a:effectLst/>
              <a:cs typeface="Arial" pitchFamily="34" charset="0"/>
            </a:endParaRPr>
          </a:p>
        </p:txBody>
      </p:sp>
      <p:sp>
        <p:nvSpPr>
          <p:cNvPr id="27697" name="Rectangle 4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96" name="Object 48"/>
          <p:cNvGraphicFramePr>
            <a:graphicFrameLocks noChangeAspect="1"/>
          </p:cNvGraphicFramePr>
          <p:nvPr/>
        </p:nvGraphicFramePr>
        <p:xfrm>
          <a:off x="2895600" y="5105400"/>
          <a:ext cx="2133600" cy="381000"/>
        </p:xfrm>
        <a:graphic>
          <a:graphicData uri="http://schemas.openxmlformats.org/presentationml/2006/ole">
            <p:oleObj spid="_x0000_s27696" name="Equation" r:id="rId6" imgW="927000" imgH="228600" progId="Equation.3">
              <p:embed/>
            </p:oleObj>
          </a:graphicData>
        </a:graphic>
      </p:graphicFrame>
      <p:sp>
        <p:nvSpPr>
          <p:cNvPr id="27699" name="Rectangle 5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7698" name="Object 50"/>
          <p:cNvGraphicFramePr>
            <a:graphicFrameLocks noChangeAspect="1"/>
          </p:cNvGraphicFramePr>
          <p:nvPr/>
        </p:nvGraphicFramePr>
        <p:xfrm>
          <a:off x="3048000" y="5791200"/>
          <a:ext cx="2438400" cy="381000"/>
        </p:xfrm>
        <a:graphic>
          <a:graphicData uri="http://schemas.openxmlformats.org/presentationml/2006/ole">
            <p:oleObj spid="_x0000_s27698" name="Equation" r:id="rId7" imgW="1548728" imgH="253890" progId="Equation.3">
              <p:embed/>
            </p:oleObj>
          </a:graphicData>
        </a:graphic>
      </p:graphicFrame>
      <p:sp>
        <p:nvSpPr>
          <p:cNvPr id="45" name="Rectangle 44"/>
          <p:cNvSpPr/>
          <p:nvPr/>
        </p:nvSpPr>
        <p:spPr>
          <a:xfrm>
            <a:off x="685800" y="914400"/>
            <a:ext cx="7467600" cy="400110"/>
          </a:xfrm>
          <a:prstGeom prst="rect">
            <a:avLst/>
          </a:prstGeom>
        </p:spPr>
        <p:txBody>
          <a:bodyPr wrap="square">
            <a:spAutoFit/>
          </a:bodyPr>
          <a:lstStyle/>
          <a:p>
            <a:pPr>
              <a:buFont typeface="Wingdings" pitchFamily="2" charset="2"/>
              <a:buChar char="ü"/>
            </a:pPr>
            <a:r>
              <a:rPr lang="en-US" sz="2000" dirty="0" smtClean="0"/>
              <a:t>The specific work done by the gas flowing into the cylinder (Y</a:t>
            </a:r>
            <a:r>
              <a:rPr lang="en-US" sz="2000" baseline="-25000" dirty="0" smtClean="0"/>
              <a:t>1</a:t>
            </a:r>
            <a:r>
              <a:rPr lang="en-US" sz="2000" dirty="0" smtClean="0"/>
              <a:t>), is given by:</a:t>
            </a:r>
            <a:endParaRPr lang="en-GB"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1" name="Title 1"/>
          <p:cNvSpPr>
            <a:spLocks noGrp="1"/>
          </p:cNvSpPr>
          <p:nvPr>
            <p:ph type="title"/>
          </p:nvPr>
        </p:nvSpPr>
        <p:spPr>
          <a:xfrm>
            <a:off x="428625" y="0"/>
            <a:ext cx="8229600" cy="1143000"/>
          </a:xfrm>
        </p:spPr>
        <p:txBody>
          <a:bodyPr/>
          <a:lstStyle/>
          <a:p>
            <a:pPr eaLnBrk="1" hangingPunct="1"/>
            <a:r>
              <a:rPr lang="en-US" sz="2800" dirty="0" smtClean="0">
                <a:solidFill>
                  <a:schemeClr val="accent2"/>
                </a:solidFill>
                <a:latin typeface="Arial" pitchFamily="34" charset="0"/>
                <a:cs typeface="Arial" pitchFamily="34" charset="0"/>
              </a:rPr>
              <a:t>a. Y for Adiabatic Isentropic Compression (</a:t>
            </a:r>
            <a:r>
              <a:rPr lang="en-US" sz="2800" dirty="0" err="1" smtClean="0">
                <a:solidFill>
                  <a:schemeClr val="accent2"/>
                </a:solidFill>
                <a:latin typeface="Arial" pitchFamily="34" charset="0"/>
                <a:cs typeface="Arial" pitchFamily="34" charset="0"/>
              </a:rPr>
              <a:t>Y</a:t>
            </a:r>
            <a:r>
              <a:rPr lang="en-US" sz="2800" baseline="-25000" dirty="0" err="1" smtClean="0">
                <a:solidFill>
                  <a:schemeClr val="accent2"/>
                </a:solidFill>
                <a:latin typeface="Arial" pitchFamily="34" charset="0"/>
                <a:cs typeface="Arial" pitchFamily="34" charset="0"/>
              </a:rPr>
              <a:t>ad</a:t>
            </a:r>
            <a:r>
              <a:rPr lang="en-US" sz="2800" dirty="0" smtClean="0">
                <a:solidFill>
                  <a:schemeClr val="accent2"/>
                </a:solidFill>
                <a:latin typeface="Arial" pitchFamily="34" charset="0"/>
                <a:cs typeface="Arial" pitchFamily="34" charset="0"/>
              </a:rPr>
              <a:t>)</a:t>
            </a:r>
            <a:endParaRPr lang="en-MY" sz="2800" dirty="0" smtClean="0">
              <a:solidFill>
                <a:schemeClr val="accent2"/>
              </a:solidFill>
              <a:latin typeface="Arial" pitchFamily="34" charset="0"/>
              <a:cs typeface="Arial" pitchFamily="34" charset="0"/>
            </a:endParaRPr>
          </a:p>
        </p:txBody>
      </p:sp>
      <p:sp>
        <p:nvSpPr>
          <p:cNvPr id="38" name="Slide Number Placeholder 37"/>
          <p:cNvSpPr>
            <a:spLocks noGrp="1"/>
          </p:cNvSpPr>
          <p:nvPr>
            <p:ph type="sldNum" sz="quarter" idx="12"/>
          </p:nvPr>
        </p:nvSpPr>
        <p:spPr/>
        <p:txBody>
          <a:bodyPr/>
          <a:lstStyle/>
          <a:p>
            <a:pPr>
              <a:defRPr/>
            </a:pPr>
            <a:fld id="{27EBDB0F-1F46-4246-961F-216560C6390E}" type="slidenum">
              <a:rPr lang="en-MY"/>
              <a:pPr>
                <a:defRPr/>
              </a:pPr>
              <a:t>18</a:t>
            </a:fld>
            <a:endParaRPr lang="en-MY"/>
          </a:p>
        </p:txBody>
      </p:sp>
      <p:sp>
        <p:nvSpPr>
          <p:cNvPr id="10253" name="Content Placeholder 2"/>
          <p:cNvSpPr>
            <a:spLocks noGrp="1"/>
          </p:cNvSpPr>
          <p:nvPr>
            <p:ph sz="quarter" idx="1"/>
          </p:nvPr>
        </p:nvSpPr>
        <p:spPr>
          <a:xfrm>
            <a:off x="457200" y="1357313"/>
            <a:ext cx="8229600" cy="4768850"/>
          </a:xfrm>
        </p:spPr>
        <p:txBody>
          <a:bodyPr/>
          <a:lstStyle/>
          <a:p>
            <a:pPr eaLnBrk="1" hangingPunct="1"/>
            <a:r>
              <a:rPr lang="en-US" sz="2400" dirty="0" smtClean="0">
                <a:latin typeface="Times New Roman" pitchFamily="18" charset="0"/>
                <a:cs typeface="Times New Roman" pitchFamily="18" charset="0"/>
              </a:rPr>
              <a:t>For adiabatic, isentropic compression it is already noted that n=k=c</a:t>
            </a:r>
            <a:r>
              <a:rPr lang="en-US" sz="2400" baseline="-25000" dirty="0" smtClean="0">
                <a:latin typeface="Times New Roman" pitchFamily="18" charset="0"/>
                <a:cs typeface="Times New Roman" pitchFamily="18" charset="0"/>
              </a:rPr>
              <a:t>p</a:t>
            </a:r>
            <a:r>
              <a:rPr lang="en-US" sz="2400" dirty="0" smtClean="0">
                <a:latin typeface="Times New Roman" pitchFamily="18" charset="0"/>
                <a:cs typeface="Times New Roman" pitchFamily="18" charset="0"/>
              </a:rPr>
              <a:t>/c</a:t>
            </a:r>
            <a:r>
              <a:rPr lang="en-US" sz="2400" baseline="-25000" dirty="0" smtClean="0">
                <a:latin typeface="Times New Roman" pitchFamily="18" charset="0"/>
                <a:cs typeface="Times New Roman" pitchFamily="18" charset="0"/>
              </a:rPr>
              <a:t>v.</a:t>
            </a:r>
            <a:endParaRPr lang="en-MY" sz="2400" dirty="0" smtClean="0">
              <a:latin typeface="Times New Roman" pitchFamily="18" charset="0"/>
              <a:cs typeface="Times New Roman" pitchFamily="18" charset="0"/>
            </a:endParaRPr>
          </a:p>
          <a:p>
            <a:pPr eaLnBrk="1" hangingPunct="1"/>
            <a:endParaRPr lang="en-MY" dirty="0" smtClean="0"/>
          </a:p>
        </p:txBody>
      </p:sp>
      <p:sp>
        <p:nvSpPr>
          <p:cNvPr id="10254"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10242" name="Object 1"/>
          <p:cNvGraphicFramePr>
            <a:graphicFrameLocks noChangeAspect="1"/>
          </p:cNvGraphicFramePr>
          <p:nvPr/>
        </p:nvGraphicFramePr>
        <p:xfrm>
          <a:off x="2857500" y="2786063"/>
          <a:ext cx="1495425" cy="228600"/>
        </p:xfrm>
        <a:graphic>
          <a:graphicData uri="http://schemas.openxmlformats.org/presentationml/2006/ole">
            <p:oleObj spid="_x0000_s28674" name="Equation" r:id="rId4" imgW="1498600" imgH="228600" progId="Equation.3">
              <p:embed/>
            </p:oleObj>
          </a:graphicData>
        </a:graphic>
      </p:graphicFrame>
      <p:sp>
        <p:nvSpPr>
          <p:cNvPr id="10255"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10243" name="Object 3"/>
          <p:cNvGraphicFramePr>
            <a:graphicFrameLocks noChangeAspect="1"/>
          </p:cNvGraphicFramePr>
          <p:nvPr/>
        </p:nvGraphicFramePr>
        <p:xfrm>
          <a:off x="3071813" y="3143250"/>
          <a:ext cx="1409700" cy="571500"/>
        </p:xfrm>
        <a:graphic>
          <a:graphicData uri="http://schemas.openxmlformats.org/presentationml/2006/ole">
            <p:oleObj spid="_x0000_s28675" name="Equation" r:id="rId5" imgW="1409700" imgH="571500" progId="Equation.3">
              <p:embed/>
            </p:oleObj>
          </a:graphicData>
        </a:graphic>
      </p:graphicFrame>
      <p:sp>
        <p:nvSpPr>
          <p:cNvPr id="10256" name="Rectangle 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10244" name="Object 5"/>
          <p:cNvGraphicFramePr>
            <a:graphicFrameLocks noChangeAspect="1"/>
          </p:cNvGraphicFramePr>
          <p:nvPr/>
        </p:nvGraphicFramePr>
        <p:xfrm>
          <a:off x="2714625" y="3929063"/>
          <a:ext cx="2219325" cy="419100"/>
        </p:xfrm>
        <a:graphic>
          <a:graphicData uri="http://schemas.openxmlformats.org/presentationml/2006/ole">
            <p:oleObj spid="_x0000_s28676" name="Equation" r:id="rId6" imgW="2222500" imgH="419100" progId="Equation.3">
              <p:embed/>
            </p:oleObj>
          </a:graphicData>
        </a:graphic>
      </p:graphicFrame>
      <p:sp>
        <p:nvSpPr>
          <p:cNvPr id="10257"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10245" name="Object 7"/>
          <p:cNvGraphicFramePr>
            <a:graphicFrameLocks noChangeAspect="1"/>
          </p:cNvGraphicFramePr>
          <p:nvPr/>
        </p:nvGraphicFramePr>
        <p:xfrm>
          <a:off x="2786063" y="4572000"/>
          <a:ext cx="2085975" cy="428625"/>
        </p:xfrm>
        <a:graphic>
          <a:graphicData uri="http://schemas.openxmlformats.org/presentationml/2006/ole">
            <p:oleObj spid="_x0000_s28677" name="Equation" r:id="rId7" imgW="2082800" imgH="431800" progId="Equation.3">
              <p:embed/>
            </p:oleObj>
          </a:graphicData>
        </a:graphic>
      </p:graphicFrame>
      <p:sp>
        <p:nvSpPr>
          <p:cNvPr id="10258" name="Rectangle 10"/>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10246" name="Object 9"/>
          <p:cNvGraphicFramePr>
            <a:graphicFrameLocks noChangeAspect="1"/>
          </p:cNvGraphicFramePr>
          <p:nvPr/>
        </p:nvGraphicFramePr>
        <p:xfrm>
          <a:off x="2857500" y="5286375"/>
          <a:ext cx="2009775" cy="685800"/>
        </p:xfrm>
        <a:graphic>
          <a:graphicData uri="http://schemas.openxmlformats.org/presentationml/2006/ole">
            <p:oleObj spid="_x0000_s28678" name="Equation" r:id="rId8" imgW="2005729" imgH="685502" progId="Equation.3">
              <p:embed/>
            </p:oleObj>
          </a:graphicData>
        </a:graphic>
      </p:graphicFrame>
      <p:sp>
        <p:nvSpPr>
          <p:cNvPr id="10259" name="Rectangle 1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10247" name="Object 11"/>
          <p:cNvGraphicFramePr>
            <a:graphicFrameLocks noChangeAspect="1"/>
          </p:cNvGraphicFramePr>
          <p:nvPr/>
        </p:nvGraphicFramePr>
        <p:xfrm>
          <a:off x="2928938" y="6072188"/>
          <a:ext cx="1971675" cy="657225"/>
        </p:xfrm>
        <a:graphic>
          <a:graphicData uri="http://schemas.openxmlformats.org/presentationml/2006/ole">
            <p:oleObj spid="_x0000_s28679" name="Equation" r:id="rId9" imgW="1968500" imgH="660400" progId="Equation.3">
              <p:embed/>
            </p:oleObj>
          </a:graphicData>
        </a:graphic>
      </p:graphicFrame>
      <p:sp>
        <p:nvSpPr>
          <p:cNvPr id="10260" name="Rectangle 1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10248" name="Object 13"/>
          <p:cNvGraphicFramePr>
            <a:graphicFrameLocks noChangeAspect="1"/>
          </p:cNvGraphicFramePr>
          <p:nvPr/>
        </p:nvGraphicFramePr>
        <p:xfrm>
          <a:off x="6429375" y="3143250"/>
          <a:ext cx="2009775" cy="419100"/>
        </p:xfrm>
        <a:graphic>
          <a:graphicData uri="http://schemas.openxmlformats.org/presentationml/2006/ole">
            <p:oleObj spid="_x0000_s28680" name="Equation" r:id="rId10" imgW="2005729" imgH="418918" progId="Equation.3">
              <p:embed/>
            </p:oleObj>
          </a:graphicData>
        </a:graphic>
      </p:graphicFrame>
      <p:sp>
        <p:nvSpPr>
          <p:cNvPr id="10261" name="Rectangle 16"/>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10249" name="Object 15"/>
          <p:cNvGraphicFramePr>
            <a:graphicFrameLocks noChangeAspect="1"/>
          </p:cNvGraphicFramePr>
          <p:nvPr/>
        </p:nvGraphicFramePr>
        <p:xfrm>
          <a:off x="6572250" y="3929063"/>
          <a:ext cx="2171700" cy="428625"/>
        </p:xfrm>
        <a:graphic>
          <a:graphicData uri="http://schemas.openxmlformats.org/presentationml/2006/ole">
            <p:oleObj spid="_x0000_s28681" name="Equation" r:id="rId11" imgW="2171700" imgH="431800" progId="Equation.3">
              <p:embed/>
            </p:oleObj>
          </a:graphicData>
        </a:graphic>
      </p:graphicFrame>
      <p:sp>
        <p:nvSpPr>
          <p:cNvPr id="10262" name="Rectangle 1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10250" name="Object 17"/>
          <p:cNvGraphicFramePr>
            <a:graphicFrameLocks noChangeAspect="1"/>
          </p:cNvGraphicFramePr>
          <p:nvPr/>
        </p:nvGraphicFramePr>
        <p:xfrm>
          <a:off x="6715125" y="4643438"/>
          <a:ext cx="1609725" cy="685800"/>
        </p:xfrm>
        <a:graphic>
          <a:graphicData uri="http://schemas.openxmlformats.org/presentationml/2006/ole">
            <p:oleObj spid="_x0000_s28682" name="Equation" r:id="rId12" imgW="1612900" imgH="685800" progId="Equation.3">
              <p:embed/>
            </p:oleObj>
          </a:graphicData>
        </a:graphic>
      </p:graphicFrame>
      <p:cxnSp>
        <p:nvCxnSpPr>
          <p:cNvPr id="23" name="Straight Connector 22"/>
          <p:cNvCxnSpPr/>
          <p:nvPr/>
        </p:nvCxnSpPr>
        <p:spPr>
          <a:xfrm rot="5400000">
            <a:off x="4000500" y="4643438"/>
            <a:ext cx="3716337"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286000" y="2928938"/>
            <a:ext cx="3571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571750" y="3500438"/>
            <a:ext cx="3571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143625" y="4143375"/>
            <a:ext cx="3571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2286000" y="4143375"/>
            <a:ext cx="3571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2357438" y="4786313"/>
            <a:ext cx="3571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2286000" y="5643563"/>
            <a:ext cx="357188"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059488" y="3357563"/>
            <a:ext cx="3571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Right Arrow 35"/>
          <p:cNvSpPr/>
          <p:nvPr/>
        </p:nvSpPr>
        <p:spPr>
          <a:xfrm>
            <a:off x="2357438" y="6357938"/>
            <a:ext cx="334962" cy="714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MY"/>
          </a:p>
        </p:txBody>
      </p:sp>
      <p:sp>
        <p:nvSpPr>
          <p:cNvPr id="37" name="Right Arrow 36"/>
          <p:cNvSpPr/>
          <p:nvPr/>
        </p:nvSpPr>
        <p:spPr>
          <a:xfrm flipV="1">
            <a:off x="6215063" y="5000625"/>
            <a:ext cx="334962" cy="460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MY"/>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sz="3100" dirty="0" smtClean="0">
                <a:solidFill>
                  <a:schemeClr val="accent2"/>
                </a:solidFill>
                <a:latin typeface="Arial" pitchFamily="34" charset="0"/>
                <a:cs typeface="Arial" pitchFamily="34" charset="0"/>
              </a:rPr>
              <a:t>b. Y</a:t>
            </a:r>
            <a:r>
              <a:rPr lang="en-US" sz="3100" baseline="-25000" dirty="0" smtClean="0">
                <a:solidFill>
                  <a:schemeClr val="accent2"/>
                </a:solidFill>
                <a:latin typeface="Arial" pitchFamily="34" charset="0"/>
                <a:cs typeface="Arial" pitchFamily="34" charset="0"/>
              </a:rPr>
              <a:t> </a:t>
            </a:r>
            <a:r>
              <a:rPr lang="en-US" sz="3100" dirty="0" smtClean="0">
                <a:solidFill>
                  <a:schemeClr val="accent2"/>
                </a:solidFill>
                <a:latin typeface="Arial" pitchFamily="34" charset="0"/>
                <a:cs typeface="Arial" pitchFamily="34" charset="0"/>
              </a:rPr>
              <a:t>for </a:t>
            </a:r>
            <a:r>
              <a:rPr lang="en-US" sz="3100" dirty="0">
                <a:solidFill>
                  <a:schemeClr val="accent2"/>
                </a:solidFill>
                <a:latin typeface="Arial" pitchFamily="34" charset="0"/>
                <a:cs typeface="Arial" pitchFamily="34" charset="0"/>
              </a:rPr>
              <a:t>Isothermal Compression </a:t>
            </a:r>
            <a:r>
              <a:rPr lang="en-US" sz="3100" dirty="0" smtClean="0">
                <a:solidFill>
                  <a:schemeClr val="accent2"/>
                </a:solidFill>
                <a:latin typeface="Arial" pitchFamily="34" charset="0"/>
                <a:cs typeface="Arial" pitchFamily="34" charset="0"/>
              </a:rPr>
              <a:t>/</a:t>
            </a:r>
            <a:r>
              <a:rPr lang="en-US" sz="3100" dirty="0" err="1" smtClean="0">
                <a:solidFill>
                  <a:schemeClr val="accent2"/>
                </a:solidFill>
                <a:latin typeface="Arial" pitchFamily="34" charset="0"/>
                <a:cs typeface="Arial" pitchFamily="34" charset="0"/>
              </a:rPr>
              <a:t>Y</a:t>
            </a:r>
            <a:r>
              <a:rPr lang="en-US" sz="3100" baseline="-25000" dirty="0" err="1" smtClean="0">
                <a:solidFill>
                  <a:schemeClr val="accent2"/>
                </a:solidFill>
                <a:latin typeface="Arial" pitchFamily="34" charset="0"/>
                <a:cs typeface="Arial" pitchFamily="34" charset="0"/>
              </a:rPr>
              <a:t>iso</a:t>
            </a:r>
            <a:r>
              <a:rPr lang="en-MY" dirty="0">
                <a:solidFill>
                  <a:schemeClr val="accent2"/>
                </a:solidFill>
                <a:latin typeface="Arial" pitchFamily="34" charset="0"/>
                <a:cs typeface="Arial" pitchFamily="34" charset="0"/>
              </a:rPr>
              <a:t/>
            </a:r>
            <a:br>
              <a:rPr lang="en-MY" dirty="0">
                <a:solidFill>
                  <a:schemeClr val="accent2"/>
                </a:solidFill>
                <a:latin typeface="Arial" pitchFamily="34" charset="0"/>
                <a:cs typeface="Arial" pitchFamily="34" charset="0"/>
              </a:rPr>
            </a:br>
            <a:endParaRPr lang="en-MY" dirty="0">
              <a:solidFill>
                <a:schemeClr val="accent2"/>
              </a:solidFill>
              <a:latin typeface="Arial" pitchFamily="34" charset="0"/>
              <a:cs typeface="Arial" pitchFamily="34" charset="0"/>
            </a:endParaRPr>
          </a:p>
        </p:txBody>
      </p:sp>
      <p:sp>
        <p:nvSpPr>
          <p:cNvPr id="19" name="Slide Number Placeholder 18"/>
          <p:cNvSpPr>
            <a:spLocks noGrp="1"/>
          </p:cNvSpPr>
          <p:nvPr>
            <p:ph type="sldNum" sz="quarter" idx="12"/>
          </p:nvPr>
        </p:nvSpPr>
        <p:spPr/>
        <p:txBody>
          <a:bodyPr/>
          <a:lstStyle/>
          <a:p>
            <a:pPr>
              <a:defRPr/>
            </a:pPr>
            <a:fld id="{EEA9CDDC-7CE9-4DA5-9325-1BE8CF09A9B9}" type="slidenum">
              <a:rPr lang="en-MY"/>
              <a:pPr>
                <a:defRPr/>
              </a:pPr>
              <a:t>19</a:t>
            </a:fld>
            <a:endParaRPr lang="en-MY"/>
          </a:p>
        </p:txBody>
      </p:sp>
      <p:sp>
        <p:nvSpPr>
          <p:cNvPr id="9226" name="Content Placeholder 2"/>
          <p:cNvSpPr>
            <a:spLocks noGrp="1"/>
          </p:cNvSpPr>
          <p:nvPr>
            <p:ph sz="quarter" idx="1"/>
          </p:nvPr>
        </p:nvSpPr>
        <p:spPr>
          <a:xfrm>
            <a:off x="457200" y="1428750"/>
            <a:ext cx="8229600" cy="4697413"/>
          </a:xfrm>
        </p:spPr>
        <p:txBody>
          <a:bodyPr/>
          <a:lstStyle/>
          <a:p>
            <a:pPr eaLnBrk="1" hangingPunct="1"/>
            <a:r>
              <a:rPr lang="en-US" sz="2400" dirty="0" smtClean="0">
                <a:latin typeface="Times New Roman" pitchFamily="18" charset="0"/>
                <a:cs typeface="Times New Roman" pitchFamily="18" charset="0"/>
              </a:rPr>
              <a:t>For isothermal compression n=1. Hence,</a:t>
            </a:r>
          </a:p>
          <a:p>
            <a:pPr eaLnBrk="1" hangingPunct="1"/>
            <a:endParaRPr lang="en-US" sz="2400" dirty="0" smtClean="0">
              <a:latin typeface="Times New Roman" pitchFamily="18" charset="0"/>
              <a:cs typeface="Times New Roman" pitchFamily="18" charset="0"/>
            </a:endParaRPr>
          </a:p>
          <a:p>
            <a:pPr eaLnBrk="1" hangingPunct="1"/>
            <a:endParaRPr lang="en-US" sz="2400" dirty="0" smtClean="0">
              <a:latin typeface="Times New Roman" pitchFamily="18" charset="0"/>
              <a:cs typeface="Times New Roman" pitchFamily="18" charset="0"/>
            </a:endParaRPr>
          </a:p>
          <a:p>
            <a:pPr eaLnBrk="1" hangingPunct="1"/>
            <a:endParaRPr lang="en-US" sz="2400" dirty="0" smtClean="0">
              <a:latin typeface="Times New Roman" pitchFamily="18" charset="0"/>
              <a:cs typeface="Times New Roman" pitchFamily="18" charset="0"/>
            </a:endParaRPr>
          </a:p>
          <a:p>
            <a:pPr eaLnBrk="1" hangingPunct="1">
              <a:buFont typeface="Arial" pitchFamily="34" charset="0"/>
              <a:buChar char="•"/>
            </a:pPr>
            <a:r>
              <a:rPr lang="en-MY" sz="2400" dirty="0" smtClean="0">
                <a:latin typeface="Times New Roman" pitchFamily="18" charset="0"/>
                <a:cs typeface="Times New Roman" pitchFamily="18" charset="0"/>
              </a:rPr>
              <a:t>But </a:t>
            </a:r>
          </a:p>
          <a:p>
            <a:pPr eaLnBrk="1" hangingPunct="1">
              <a:buNone/>
            </a:pPr>
            <a:endParaRPr lang="en-MY" dirty="0" smtClean="0"/>
          </a:p>
        </p:txBody>
      </p:sp>
      <p:sp>
        <p:nvSpPr>
          <p:cNvPr id="9227"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sp>
        <p:nvSpPr>
          <p:cNvPr id="9228" name="Rectangle 4"/>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sp>
        <p:nvSpPr>
          <p:cNvPr id="9230"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9219" name="Object 6"/>
          <p:cNvGraphicFramePr>
            <a:graphicFrameLocks noChangeAspect="1"/>
          </p:cNvGraphicFramePr>
          <p:nvPr/>
        </p:nvGraphicFramePr>
        <p:xfrm>
          <a:off x="6215063" y="2357438"/>
          <a:ext cx="2398712" cy="357187"/>
        </p:xfrm>
        <a:graphic>
          <a:graphicData uri="http://schemas.openxmlformats.org/presentationml/2006/ole">
            <p:oleObj spid="_x0000_s29699" name="Equation" r:id="rId4" imgW="1346200" imgH="203200" progId="Equation.3">
              <p:embed/>
            </p:oleObj>
          </a:graphicData>
        </a:graphic>
      </p:graphicFrame>
      <p:sp>
        <p:nvSpPr>
          <p:cNvPr id="9231"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9220" name="Object 8"/>
          <p:cNvGraphicFramePr>
            <a:graphicFrameLocks noChangeAspect="1"/>
          </p:cNvGraphicFramePr>
          <p:nvPr/>
        </p:nvGraphicFramePr>
        <p:xfrm>
          <a:off x="2057400" y="5531830"/>
          <a:ext cx="2133600" cy="826108"/>
        </p:xfrm>
        <a:graphic>
          <a:graphicData uri="http://schemas.openxmlformats.org/presentationml/2006/ole">
            <p:oleObj spid="_x0000_s29700" name="Equation" r:id="rId5" imgW="1181100" imgH="457200" progId="Equation.3">
              <p:embed/>
            </p:oleObj>
          </a:graphicData>
        </a:graphic>
      </p:graphicFrame>
      <p:sp>
        <p:nvSpPr>
          <p:cNvPr id="9232" name="Rectangle 11"/>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9221" name="Object 10"/>
          <p:cNvGraphicFramePr>
            <a:graphicFrameLocks noChangeAspect="1"/>
          </p:cNvGraphicFramePr>
          <p:nvPr/>
        </p:nvGraphicFramePr>
        <p:xfrm>
          <a:off x="6929438" y="2854325"/>
          <a:ext cx="1071562" cy="731838"/>
        </p:xfrm>
        <a:graphic>
          <a:graphicData uri="http://schemas.openxmlformats.org/presentationml/2006/ole">
            <p:oleObj spid="_x0000_s29701" name="Equation" r:id="rId6" imgW="571748" imgH="393871" progId="Equation.3">
              <p:embed/>
            </p:oleObj>
          </a:graphicData>
        </a:graphic>
      </p:graphicFrame>
      <p:sp>
        <p:nvSpPr>
          <p:cNvPr id="9233" name="Rectangle 13"/>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9222" name="Object 12"/>
          <p:cNvGraphicFramePr>
            <a:graphicFrameLocks noChangeAspect="1"/>
          </p:cNvGraphicFramePr>
          <p:nvPr/>
        </p:nvGraphicFramePr>
        <p:xfrm>
          <a:off x="1752600" y="3810000"/>
          <a:ext cx="2286000" cy="609600"/>
        </p:xfrm>
        <a:graphic>
          <a:graphicData uri="http://schemas.openxmlformats.org/presentationml/2006/ole">
            <p:oleObj spid="_x0000_s29702" name="Equation" r:id="rId7" imgW="1777229" imgH="393529" progId="Equation.3">
              <p:embed/>
            </p:oleObj>
          </a:graphicData>
        </a:graphic>
      </p:graphicFrame>
      <p:sp>
        <p:nvSpPr>
          <p:cNvPr id="9234" name="Rectangle 1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n-MY">
              <a:latin typeface="Calibri" pitchFamily="34" charset="0"/>
            </a:endParaRPr>
          </a:p>
        </p:txBody>
      </p:sp>
      <p:graphicFrame>
        <p:nvGraphicFramePr>
          <p:cNvPr id="9223" name="Object 14"/>
          <p:cNvGraphicFramePr>
            <a:graphicFrameLocks noChangeAspect="1"/>
          </p:cNvGraphicFramePr>
          <p:nvPr/>
        </p:nvGraphicFramePr>
        <p:xfrm>
          <a:off x="2057400" y="4800600"/>
          <a:ext cx="1752600" cy="571500"/>
        </p:xfrm>
        <a:graphic>
          <a:graphicData uri="http://schemas.openxmlformats.org/presentationml/2006/ole">
            <p:oleObj spid="_x0000_s29703" name="Equation" r:id="rId8" imgW="1155700" imgH="457200" progId="Equation.3">
              <p:embed/>
            </p:oleObj>
          </a:graphicData>
        </a:graphic>
      </p:graphicFrame>
      <p:cxnSp>
        <p:nvCxnSpPr>
          <p:cNvPr id="21" name="Straight Arrow Connector 20"/>
          <p:cNvCxnSpPr/>
          <p:nvPr/>
        </p:nvCxnSpPr>
        <p:spPr>
          <a:xfrm>
            <a:off x="5786438" y="2500313"/>
            <a:ext cx="3571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500813" y="3214688"/>
            <a:ext cx="357187"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ight Arrow 25"/>
          <p:cNvSpPr/>
          <p:nvPr/>
        </p:nvSpPr>
        <p:spPr>
          <a:xfrm>
            <a:off x="1219200" y="5943600"/>
            <a:ext cx="334962"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MY"/>
          </a:p>
        </p:txBody>
      </p:sp>
      <p:sp>
        <p:nvSpPr>
          <p:cNvPr id="29705"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704" name="Object 8"/>
          <p:cNvGraphicFramePr>
            <a:graphicFrameLocks noChangeAspect="1"/>
          </p:cNvGraphicFramePr>
          <p:nvPr/>
        </p:nvGraphicFramePr>
        <p:xfrm>
          <a:off x="990599" y="2286000"/>
          <a:ext cx="3309257" cy="609600"/>
        </p:xfrm>
        <a:graphic>
          <a:graphicData uri="http://schemas.openxmlformats.org/presentationml/2006/ole">
            <p:oleObj spid="_x0000_s29704" name="Equation" r:id="rId9" imgW="1739900" imgH="419100" progId="Equation.3">
              <p:embed/>
            </p:oleObj>
          </a:graphicData>
        </a:graphic>
      </p:graphicFrame>
      <p:sp>
        <p:nvSpPr>
          <p:cNvPr id="29710"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9709" name="Object 13"/>
          <p:cNvGraphicFramePr>
            <a:graphicFrameLocks noChangeAspect="1"/>
          </p:cNvGraphicFramePr>
          <p:nvPr/>
        </p:nvGraphicFramePr>
        <p:xfrm>
          <a:off x="1752600" y="3200400"/>
          <a:ext cx="1066800" cy="381000"/>
        </p:xfrm>
        <a:graphic>
          <a:graphicData uri="http://schemas.openxmlformats.org/presentationml/2006/ole">
            <p:oleObj spid="_x0000_s29709" name="Equation" r:id="rId10" imgW="723586" imgH="241195" progId="Equation.3">
              <p:embed/>
            </p:oleObj>
          </a:graphicData>
        </a:graphic>
      </p:graphicFrame>
      <p:sp>
        <p:nvSpPr>
          <p:cNvPr id="29711" name="Rectangle 15"/>
          <p:cNvSpPr>
            <a:spLocks noChangeArrowheads="1"/>
          </p:cNvSpPr>
          <p:nvPr/>
        </p:nvSpPr>
        <p:spPr bwMode="auto">
          <a:xfrm>
            <a:off x="0" y="238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r>
              <a:rPr kumimoji="0" lang="en-US" sz="9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2"/>
          <p:cNvSpPr txBox="1">
            <a:spLocks noGrp="1" noChangeArrowheads="1"/>
          </p:cNvSpPr>
          <p:nvPr>
            <p:ph type="title"/>
          </p:nvPr>
        </p:nvSpPr>
        <p:spPr bwMode="auto">
          <a:prstGeom prst="rect">
            <a:avLst/>
          </a:prstGeom>
          <a:noFill/>
          <a:ln w="9525">
            <a:noFill/>
            <a:miter lim="800000"/>
            <a:headEnd/>
            <a:tailEnd/>
          </a:ln>
          <a:effectLst/>
        </p:spPr>
        <p:txBody>
          <a:bodyPr anchor="ctr">
            <a:spAutoFit/>
          </a:bodyPr>
          <a:lstStyle/>
          <a:p>
            <a:pPr>
              <a:spcBef>
                <a:spcPct val="50000"/>
              </a:spcBef>
              <a:defRPr/>
            </a:pPr>
            <a:r>
              <a:rPr lang="en-US" altLang="zh-CN" sz="3200" b="1" dirty="0">
                <a:solidFill>
                  <a:srgbClr val="000066"/>
                </a:solidFill>
                <a:effectLst>
                  <a:outerShdw blurRad="38100" dist="38100" dir="2700000" algn="tl">
                    <a:srgbClr val="000000"/>
                  </a:outerShdw>
                </a:effectLst>
                <a:latin typeface="Arial" charset="0"/>
                <a:ea typeface="宋体" pitchFamily="2" charset="-122"/>
              </a:rPr>
              <a:t>Introduction</a:t>
            </a:r>
          </a:p>
        </p:txBody>
      </p:sp>
      <p:sp>
        <p:nvSpPr>
          <p:cNvPr id="6" name="Text Box 11"/>
          <p:cNvSpPr txBox="1">
            <a:spLocks noChangeArrowheads="1"/>
          </p:cNvSpPr>
          <p:nvPr/>
        </p:nvSpPr>
        <p:spPr bwMode="auto">
          <a:xfrm>
            <a:off x="990600" y="1524000"/>
            <a:ext cx="6578600" cy="579437"/>
          </a:xfrm>
          <a:prstGeom prst="rect">
            <a:avLst/>
          </a:prstGeom>
          <a:noFill/>
          <a:ln w="9525">
            <a:noFill/>
            <a:miter lim="800000"/>
            <a:headEnd/>
            <a:tailEnd/>
          </a:ln>
          <a:effectLst/>
        </p:spPr>
        <p:txBody>
          <a:bodyPr>
            <a:spAutoFit/>
          </a:bodyPr>
          <a:lstStyle/>
          <a:p>
            <a:pPr defTabSz="227013">
              <a:spcBef>
                <a:spcPct val="50000"/>
              </a:spcBef>
              <a:defRPr/>
            </a:pPr>
            <a:r>
              <a:rPr lang="en-US" altLang="zh-CN" sz="3200" b="1" dirty="0">
                <a:solidFill>
                  <a:srgbClr val="663300"/>
                </a:solidFill>
                <a:latin typeface="Arial" charset="0"/>
                <a:ea typeface="宋体" pitchFamily="2" charset="-122"/>
              </a:rPr>
              <a:t>Significant Inefficiencies</a:t>
            </a:r>
            <a:endParaRPr lang="en-US" altLang="zh-CN" sz="2800" b="1" dirty="0">
              <a:solidFill>
                <a:srgbClr val="CCFFCC"/>
              </a:solidFill>
              <a:effectLst>
                <a:outerShdw blurRad="38100" dist="38100" dir="2700000" algn="tl">
                  <a:srgbClr val="000000"/>
                </a:outerShdw>
              </a:effectLst>
              <a:latin typeface="Arial" charset="0"/>
              <a:ea typeface="宋体" pitchFamily="2" charset="-122"/>
            </a:endParaRPr>
          </a:p>
        </p:txBody>
      </p:sp>
      <p:pic>
        <p:nvPicPr>
          <p:cNvPr id="7" name="Picture 14"/>
          <p:cNvPicPr>
            <a:picLocks noChangeAspect="1" noChangeArrowheads="1"/>
          </p:cNvPicPr>
          <p:nvPr/>
        </p:nvPicPr>
        <p:blipFill>
          <a:blip r:embed="rId2" cstate="print"/>
          <a:srcRect l="5847" r="1169" b="4201"/>
          <a:stretch>
            <a:fillRect/>
          </a:stretch>
        </p:blipFill>
        <p:spPr bwMode="auto">
          <a:xfrm>
            <a:off x="685800" y="3276600"/>
            <a:ext cx="7164388" cy="2963863"/>
          </a:xfrm>
          <a:prstGeom prst="rect">
            <a:avLst/>
          </a:prstGeom>
          <a:noFill/>
          <a:ln w="12700">
            <a:solidFill>
              <a:srgbClr val="000000"/>
            </a:solidFill>
            <a:miter lim="800000"/>
            <a:headEnd/>
            <a:tailEnd/>
          </a:ln>
        </p:spPr>
      </p:pic>
      <p:sp>
        <p:nvSpPr>
          <p:cNvPr id="8" name="Text Box 10"/>
          <p:cNvSpPr txBox="1">
            <a:spLocks noChangeArrowheads="1"/>
          </p:cNvSpPr>
          <p:nvPr/>
        </p:nvSpPr>
        <p:spPr bwMode="auto">
          <a:xfrm>
            <a:off x="1524000" y="2133600"/>
            <a:ext cx="6696075" cy="1004888"/>
          </a:xfrm>
          <a:prstGeom prst="rect">
            <a:avLst/>
          </a:prstGeom>
          <a:noFill/>
          <a:ln w="9525">
            <a:noFill/>
            <a:miter lim="800000"/>
            <a:headEnd/>
            <a:tailEnd/>
          </a:ln>
        </p:spPr>
        <p:txBody>
          <a:bodyPr>
            <a:spAutoFit/>
          </a:bodyPr>
          <a:lstStyle/>
          <a:p>
            <a:pPr marL="401638" indent="-401638" defTabSz="227013">
              <a:spcBef>
                <a:spcPct val="50000"/>
              </a:spcBef>
              <a:buFontTx/>
              <a:buChar char="•"/>
            </a:pPr>
            <a:r>
              <a:rPr lang="en-US" altLang="zh-CN" b="1" dirty="0">
                <a:solidFill>
                  <a:srgbClr val="000066"/>
                </a:solidFill>
                <a:latin typeface="Arial" charset="0"/>
                <a:ea typeface="宋体" pitchFamily="2" charset="-122"/>
              </a:rPr>
              <a:t>Compressors: 5 to &gt; 50,000 hp</a:t>
            </a:r>
          </a:p>
          <a:p>
            <a:pPr marL="401638" indent="-401638" defTabSz="227013">
              <a:spcBef>
                <a:spcPct val="50000"/>
              </a:spcBef>
              <a:buFontTx/>
              <a:buChar char="•"/>
            </a:pPr>
            <a:r>
              <a:rPr lang="en-US" altLang="zh-CN" b="1" dirty="0">
                <a:solidFill>
                  <a:srgbClr val="000066"/>
                </a:solidFill>
                <a:latin typeface="Arial" charset="0"/>
                <a:ea typeface="宋体" pitchFamily="2" charset="-122"/>
              </a:rPr>
              <a:t>70 – 90% of compressed air is lost</a:t>
            </a:r>
            <a:endParaRPr lang="zh-CN" altLang="en-US" b="1" dirty="0">
              <a:solidFill>
                <a:srgbClr val="000066"/>
              </a:solidFill>
              <a:latin typeface="Arial" charset="0"/>
              <a:ea typeface="宋体"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2" algn="ctr" rtl="0">
              <a:spcBef>
                <a:spcPct val="0"/>
              </a:spcBef>
            </a:pPr>
            <a:r>
              <a:rPr lang="en-US" sz="3200" b="1" dirty="0">
                <a:solidFill>
                  <a:schemeClr val="accent2"/>
                </a:solidFill>
                <a:latin typeface="Arial" pitchFamily="34" charset="0"/>
                <a:cs typeface="Arial" pitchFamily="34" charset="0"/>
              </a:rPr>
              <a:t>Power of Reciprocating </a:t>
            </a:r>
            <a:r>
              <a:rPr lang="en-US" sz="3200" b="1" dirty="0" smtClean="0">
                <a:solidFill>
                  <a:schemeClr val="accent2"/>
                </a:solidFill>
                <a:latin typeface="Arial" pitchFamily="34" charset="0"/>
                <a:cs typeface="Arial" pitchFamily="34" charset="0"/>
              </a:rPr>
              <a:t>Compressors</a:t>
            </a:r>
            <a:endParaRPr lang="en-US" sz="3200" dirty="0">
              <a:solidFill>
                <a:schemeClr val="accent2"/>
              </a:solidFill>
              <a:latin typeface="Arial" pitchFamily="34" charset="0"/>
              <a:cs typeface="Arial" pitchFamily="34" charset="0"/>
            </a:endParaRPr>
          </a:p>
        </p:txBody>
      </p:sp>
      <p:sp>
        <p:nvSpPr>
          <p:cNvPr id="3" name="Content Placeholder 2"/>
          <p:cNvSpPr>
            <a:spLocks noGrp="1"/>
          </p:cNvSpPr>
          <p:nvPr>
            <p:ph sz="quarter" idx="1"/>
          </p:nvPr>
        </p:nvSpPr>
        <p:spPr/>
        <p:txBody>
          <a:bodyPr/>
          <a:lstStyle/>
          <a:p>
            <a:pPr algn="just"/>
            <a:r>
              <a:rPr lang="en-US" sz="2400" dirty="0" smtClean="0">
                <a:solidFill>
                  <a:srgbClr val="00B050"/>
                </a:solidFill>
              </a:rPr>
              <a:t>The brake power </a:t>
            </a:r>
            <a:r>
              <a:rPr lang="en-US" sz="2400" dirty="0" smtClean="0"/>
              <a:t>of reciprocating machine can be easily determined by using the formula already developed in Chapter 3. The adiabatic and isothermal efficiencies are also defined in Chapter 3, accordingly.</a:t>
            </a:r>
          </a:p>
          <a:p>
            <a:endParaRPr lang="en-US" dirty="0"/>
          </a:p>
        </p:txBody>
      </p:sp>
      <p:sp>
        <p:nvSpPr>
          <p:cNvPr id="3277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69" name="Object 1"/>
          <p:cNvGraphicFramePr>
            <a:graphicFrameLocks noChangeAspect="1"/>
          </p:cNvGraphicFramePr>
          <p:nvPr/>
        </p:nvGraphicFramePr>
        <p:xfrm>
          <a:off x="4038600" y="3048000"/>
          <a:ext cx="1600200" cy="762000"/>
        </p:xfrm>
        <a:graphic>
          <a:graphicData uri="http://schemas.openxmlformats.org/presentationml/2006/ole">
            <p:oleObj spid="_x0000_s32769" name="Equation" r:id="rId3" imgW="736280" imgH="444307" progId="Equation.3">
              <p:embed/>
            </p:oleObj>
          </a:graphicData>
        </a:graphic>
      </p:graphicFrame>
      <p:sp>
        <p:nvSpPr>
          <p:cNvPr id="3277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1" name="Object 3"/>
          <p:cNvGraphicFramePr>
            <a:graphicFrameLocks noChangeAspect="1"/>
          </p:cNvGraphicFramePr>
          <p:nvPr/>
        </p:nvGraphicFramePr>
        <p:xfrm>
          <a:off x="2209800" y="4343400"/>
          <a:ext cx="1219200" cy="685800"/>
        </p:xfrm>
        <a:graphic>
          <a:graphicData uri="http://schemas.openxmlformats.org/presentationml/2006/ole">
            <p:oleObj spid="_x0000_s32771" name="Equation" r:id="rId4" imgW="634725" imgH="431613" progId="Equation.3">
              <p:embed/>
            </p:oleObj>
          </a:graphicData>
        </a:graphic>
      </p:graphicFrame>
      <p:sp>
        <p:nvSpPr>
          <p:cNvPr id="3277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3" name="Object 5"/>
          <p:cNvGraphicFramePr>
            <a:graphicFrameLocks noChangeAspect="1"/>
          </p:cNvGraphicFramePr>
          <p:nvPr/>
        </p:nvGraphicFramePr>
        <p:xfrm>
          <a:off x="5334000" y="4343400"/>
          <a:ext cx="1371600" cy="381000"/>
        </p:xfrm>
        <a:graphic>
          <a:graphicData uri="http://schemas.openxmlformats.org/presentationml/2006/ole">
            <p:oleObj spid="_x0000_s32773" name="Equation" r:id="rId5" imgW="711200" imgH="228600" progId="Equation.3">
              <p:embed/>
            </p:oleObj>
          </a:graphicData>
        </a:graphic>
      </p:graphicFrame>
      <p:sp>
        <p:nvSpPr>
          <p:cNvPr id="3277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2775" name="Object 7"/>
          <p:cNvGraphicFramePr>
            <a:graphicFrameLocks noChangeAspect="1"/>
          </p:cNvGraphicFramePr>
          <p:nvPr/>
        </p:nvGraphicFramePr>
        <p:xfrm>
          <a:off x="4267200" y="5486400"/>
          <a:ext cx="1447800" cy="868680"/>
        </p:xfrm>
        <a:graphic>
          <a:graphicData uri="http://schemas.openxmlformats.org/presentationml/2006/ole">
            <p:oleObj spid="_x0000_s32775" name="Equation" r:id="rId6" imgW="736280" imgH="444307" progId="Equation.3">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0">
              <a:spcBef>
                <a:spcPct val="0"/>
              </a:spcBef>
            </a:pPr>
            <a:r>
              <a:rPr lang="en-US" b="1" dirty="0" smtClean="0"/>
              <a:t>            </a:t>
            </a:r>
            <a:r>
              <a:rPr lang="en-US" sz="2800" b="1" dirty="0" smtClean="0">
                <a:solidFill>
                  <a:srgbClr val="00B050"/>
                </a:solidFill>
              </a:rPr>
              <a:t>Determining the Compression Ratio </a:t>
            </a:r>
            <a:r>
              <a:rPr lang="en-GB" dirty="0" smtClean="0">
                <a:solidFill>
                  <a:srgbClr val="00B050"/>
                </a:solidFill>
              </a:rPr>
              <a:t/>
            </a:r>
            <a:br>
              <a:rPr lang="en-GB" dirty="0" smtClean="0">
                <a:solidFill>
                  <a:srgbClr val="00B050"/>
                </a:solidFill>
              </a:rPr>
            </a:br>
            <a:endParaRPr lang="en-GB" dirty="0">
              <a:solidFill>
                <a:srgbClr val="00B050"/>
              </a:solidFill>
            </a:endParaRPr>
          </a:p>
        </p:txBody>
      </p:sp>
      <p:sp>
        <p:nvSpPr>
          <p:cNvPr id="3" name="Content Placeholder 2"/>
          <p:cNvSpPr>
            <a:spLocks noGrp="1"/>
          </p:cNvSpPr>
          <p:nvPr>
            <p:ph sz="quarter" idx="1"/>
          </p:nvPr>
        </p:nvSpPr>
        <p:spPr/>
        <p:txBody>
          <a:bodyPr/>
          <a:lstStyle/>
          <a:p>
            <a:pPr algn="just"/>
            <a:r>
              <a:rPr lang="en-US" sz="2400" dirty="0" smtClean="0"/>
              <a:t>The Euler equation of turbo machines is a general equation for calculating the specific energy or head of a turbo machine when the geometries of the impeller and the speed are given. </a:t>
            </a:r>
          </a:p>
          <a:p>
            <a:pPr algn="just"/>
            <a:r>
              <a:rPr lang="en-US" sz="2400" dirty="0" smtClean="0"/>
              <a:t>However in </a:t>
            </a:r>
            <a:r>
              <a:rPr lang="en-US" sz="2400" dirty="0" smtClean="0">
                <a:solidFill>
                  <a:srgbClr val="00B050"/>
                </a:solidFill>
              </a:rPr>
              <a:t>compressors and blower </a:t>
            </a:r>
            <a:r>
              <a:rPr lang="en-US" sz="2400" dirty="0" smtClean="0"/>
              <a:t>calculations we are interested also in the </a:t>
            </a:r>
            <a:r>
              <a:rPr lang="en-US" sz="2400" dirty="0" smtClean="0">
                <a:solidFill>
                  <a:srgbClr val="00B050"/>
                </a:solidFill>
              </a:rPr>
              <a:t>compression ratio </a:t>
            </a:r>
            <a:r>
              <a:rPr lang="en-US" sz="2400" dirty="0" smtClean="0"/>
              <a:t>that can be achieved by the impeller. </a:t>
            </a:r>
          </a:p>
          <a:p>
            <a:pPr algn="just"/>
            <a:r>
              <a:rPr lang="en-US" sz="2400" dirty="0" smtClean="0"/>
              <a:t>The following part discusses how we calculate the compression ratio from the geometry and speed. </a:t>
            </a:r>
            <a:endParaRPr lang="en-GB" sz="2400" dirty="0" smtClean="0"/>
          </a:p>
          <a:p>
            <a:endParaRPr lang="en-GB" dirty="0"/>
          </a:p>
        </p:txBody>
      </p:sp>
      <p:sp>
        <p:nvSpPr>
          <p:cNvPr id="563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6321" name="Object 1"/>
          <p:cNvGraphicFramePr>
            <a:graphicFrameLocks noChangeAspect="1"/>
          </p:cNvGraphicFramePr>
          <p:nvPr/>
        </p:nvGraphicFramePr>
        <p:xfrm>
          <a:off x="2514600" y="4648200"/>
          <a:ext cx="2667000" cy="764427"/>
        </p:xfrm>
        <a:graphic>
          <a:graphicData uri="http://schemas.openxmlformats.org/presentationml/2006/ole">
            <p:oleObj spid="_x0000_s56321" name="Equation" r:id="rId3" imgW="1497950" imgH="431613" progId="Equation.3">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914400"/>
            <a:ext cx="7772400" cy="4572000"/>
          </a:xfrm>
        </p:spPr>
        <p:txBody>
          <a:bodyPr/>
          <a:lstStyle/>
          <a:p>
            <a:r>
              <a:rPr lang="en-US" dirty="0" smtClean="0"/>
              <a:t>Using this notation, for adiabatic compression </a:t>
            </a:r>
            <a:endParaRPr lang="en-GB" dirty="0" smtClean="0"/>
          </a:p>
          <a:p>
            <a:endParaRPr lang="en-GB" dirty="0"/>
          </a:p>
        </p:txBody>
      </p:sp>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3249" name="Object 1"/>
          <p:cNvGraphicFramePr>
            <a:graphicFrameLocks noChangeAspect="1"/>
          </p:cNvGraphicFramePr>
          <p:nvPr/>
        </p:nvGraphicFramePr>
        <p:xfrm>
          <a:off x="2285999" y="1752600"/>
          <a:ext cx="3547383" cy="838200"/>
        </p:xfrm>
        <a:graphic>
          <a:graphicData uri="http://schemas.openxmlformats.org/presentationml/2006/ole">
            <p:oleObj spid="_x0000_s53249" name="Equation" r:id="rId3" imgW="2260600" imgH="533400" progId="Equation.3">
              <p:embed/>
            </p:oleObj>
          </a:graphicData>
        </a:graphic>
      </p:graphicFrame>
      <p:sp>
        <p:nvSpPr>
          <p:cNvPr id="6" name="Rectangle 5"/>
          <p:cNvSpPr/>
          <p:nvPr/>
        </p:nvSpPr>
        <p:spPr>
          <a:xfrm>
            <a:off x="838200" y="2895600"/>
            <a:ext cx="6060762" cy="461665"/>
          </a:xfrm>
          <a:prstGeom prst="rect">
            <a:avLst/>
          </a:prstGeom>
        </p:spPr>
        <p:txBody>
          <a:bodyPr wrap="none">
            <a:spAutoFit/>
          </a:bodyPr>
          <a:lstStyle/>
          <a:p>
            <a:r>
              <a:rPr lang="en-US" sz="2400" dirty="0" smtClean="0"/>
              <a:t>On the other hand the from Euler’s equation we have</a:t>
            </a:r>
            <a:endParaRPr lang="en-GB" sz="2400" dirty="0"/>
          </a:p>
        </p:txBody>
      </p:sp>
      <p:sp>
        <p:nvSpPr>
          <p:cNvPr id="532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3251" name="Object 3"/>
          <p:cNvGraphicFramePr>
            <a:graphicFrameLocks noChangeAspect="1"/>
          </p:cNvGraphicFramePr>
          <p:nvPr/>
        </p:nvGraphicFramePr>
        <p:xfrm>
          <a:off x="2971800" y="3429000"/>
          <a:ext cx="2514600" cy="457200"/>
        </p:xfrm>
        <a:graphic>
          <a:graphicData uri="http://schemas.openxmlformats.org/presentationml/2006/ole">
            <p:oleObj spid="_x0000_s53251" name="Equation" r:id="rId4" imgW="1257300" imgH="228600" progId="Equation.3">
              <p:embed/>
            </p:oleObj>
          </a:graphicData>
        </a:graphic>
      </p:graphicFrame>
      <p:sp>
        <p:nvSpPr>
          <p:cNvPr id="9" name="Rectangle 8"/>
          <p:cNvSpPr/>
          <p:nvPr/>
        </p:nvSpPr>
        <p:spPr>
          <a:xfrm>
            <a:off x="228600" y="4038600"/>
            <a:ext cx="6477000" cy="400110"/>
          </a:xfrm>
          <a:prstGeom prst="rect">
            <a:avLst/>
          </a:prstGeom>
        </p:spPr>
        <p:txBody>
          <a:bodyPr wrap="square">
            <a:spAutoFit/>
          </a:bodyPr>
          <a:lstStyle/>
          <a:p>
            <a:r>
              <a:rPr lang="en-US" sz="2000" dirty="0" smtClean="0"/>
              <a:t>Taking the compression efficiency in terms of adiabatic efficiency</a:t>
            </a:r>
            <a:endParaRPr lang="en-GB" sz="2000" dirty="0"/>
          </a:p>
        </p:txBody>
      </p:sp>
      <p:sp>
        <p:nvSpPr>
          <p:cNvPr id="532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3253" name="Object 5"/>
          <p:cNvGraphicFramePr>
            <a:graphicFrameLocks noChangeAspect="1"/>
          </p:cNvGraphicFramePr>
          <p:nvPr/>
        </p:nvGraphicFramePr>
        <p:xfrm>
          <a:off x="6553200" y="3962400"/>
          <a:ext cx="1285875" cy="381000"/>
        </p:xfrm>
        <a:graphic>
          <a:graphicData uri="http://schemas.openxmlformats.org/presentationml/2006/ole">
            <p:oleObj spid="_x0000_s53253" name="Equation" r:id="rId5" imgW="774364" imgH="228501" progId="Equation.3">
              <p:embed/>
            </p:oleObj>
          </a:graphicData>
        </a:graphic>
      </p:graphicFrame>
      <p:sp>
        <p:nvSpPr>
          <p:cNvPr id="5325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3255" name="Object 7"/>
          <p:cNvGraphicFramePr>
            <a:graphicFrameLocks noChangeAspect="1"/>
          </p:cNvGraphicFramePr>
          <p:nvPr/>
        </p:nvGraphicFramePr>
        <p:xfrm>
          <a:off x="685800" y="4495800"/>
          <a:ext cx="2590800" cy="457200"/>
        </p:xfrm>
        <a:graphic>
          <a:graphicData uri="http://schemas.openxmlformats.org/presentationml/2006/ole">
            <p:oleObj spid="_x0000_s53255" name="Equation" r:id="rId6" imgW="1384300" imgH="228600" progId="Equation.3">
              <p:embed/>
            </p:oleObj>
          </a:graphicData>
        </a:graphic>
      </p:graphicFrame>
      <p:sp>
        <p:nvSpPr>
          <p:cNvPr id="5325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3257" name="Object 9"/>
          <p:cNvGraphicFramePr>
            <a:graphicFrameLocks noChangeAspect="1"/>
          </p:cNvGraphicFramePr>
          <p:nvPr/>
        </p:nvGraphicFramePr>
        <p:xfrm>
          <a:off x="4191000" y="4495800"/>
          <a:ext cx="4197458" cy="762000"/>
        </p:xfrm>
        <a:graphic>
          <a:graphicData uri="http://schemas.openxmlformats.org/presentationml/2006/ole">
            <p:oleObj spid="_x0000_s53257" name="Equation" r:id="rId7" imgW="3098800" imgH="558800" progId="Equation.3">
              <p:embed/>
            </p:oleObj>
          </a:graphicData>
        </a:graphic>
      </p:graphicFrame>
      <p:sp>
        <p:nvSpPr>
          <p:cNvPr id="16" name="Rectangle 15"/>
          <p:cNvSpPr/>
          <p:nvPr/>
        </p:nvSpPr>
        <p:spPr>
          <a:xfrm>
            <a:off x="304800" y="5181600"/>
            <a:ext cx="4641463" cy="400110"/>
          </a:xfrm>
          <a:prstGeom prst="rect">
            <a:avLst/>
          </a:prstGeom>
        </p:spPr>
        <p:txBody>
          <a:bodyPr wrap="none">
            <a:spAutoFit/>
          </a:bodyPr>
          <a:lstStyle/>
          <a:p>
            <a:r>
              <a:rPr lang="en-US" sz="2000" dirty="0" smtClean="0"/>
              <a:t>Rearranging for the compression ratio </a:t>
            </a:r>
            <a:r>
              <a:rPr lang="en-US" sz="2000" dirty="0" smtClean="0">
                <a:sym typeface="Symbol"/>
              </a:rPr>
              <a:t></a:t>
            </a:r>
            <a:r>
              <a:rPr lang="en-US" sz="2000" dirty="0" smtClean="0"/>
              <a:t>=P</a:t>
            </a:r>
            <a:r>
              <a:rPr lang="en-US" sz="2000" baseline="-25000" dirty="0" smtClean="0"/>
              <a:t>2</a:t>
            </a:r>
            <a:r>
              <a:rPr lang="en-US" sz="2000" dirty="0" smtClean="0"/>
              <a:t>/P</a:t>
            </a:r>
            <a:r>
              <a:rPr lang="en-US" sz="2000" baseline="-25000" dirty="0" smtClean="0"/>
              <a:t>1</a:t>
            </a:r>
            <a:endParaRPr lang="en-GB" sz="2000" dirty="0"/>
          </a:p>
        </p:txBody>
      </p:sp>
      <p:sp>
        <p:nvSpPr>
          <p:cNvPr id="5326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3259" name="Object 11"/>
          <p:cNvGraphicFramePr>
            <a:graphicFrameLocks noChangeAspect="1"/>
          </p:cNvGraphicFramePr>
          <p:nvPr/>
        </p:nvGraphicFramePr>
        <p:xfrm>
          <a:off x="2975260" y="5638800"/>
          <a:ext cx="5530046" cy="928703"/>
        </p:xfrm>
        <a:graphic>
          <a:graphicData uri="http://schemas.openxmlformats.org/presentationml/2006/ole">
            <p:oleObj spid="_x0000_s53259" name="Equation" r:id="rId8" imgW="2946400" imgH="520700" progId="Equation.3">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0">
              <a:spcBef>
                <a:spcPct val="0"/>
              </a:spcBef>
            </a:pPr>
            <a:r>
              <a:rPr lang="en-US" sz="2800" b="1" dirty="0" smtClean="0"/>
              <a:t>Multistage Compression</a:t>
            </a:r>
            <a:r>
              <a:rPr lang="en-GB" dirty="0" smtClean="0"/>
              <a:t/>
            </a:r>
            <a:br>
              <a:rPr lang="en-GB" dirty="0" smtClean="0"/>
            </a:br>
            <a:endParaRPr lang="en-GB"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sz="2800" dirty="0" smtClean="0"/>
              <a:t>   When the compression ratio </a:t>
            </a:r>
            <a:r>
              <a:rPr lang="en-US" sz="2800" dirty="0" smtClean="0">
                <a:sym typeface="Symbol"/>
              </a:rPr>
              <a:t></a:t>
            </a:r>
            <a:r>
              <a:rPr lang="en-US" sz="2800" dirty="0" smtClean="0"/>
              <a:t>=P</a:t>
            </a:r>
            <a:r>
              <a:rPr lang="en-US" sz="2800" baseline="-25000" dirty="0" smtClean="0"/>
              <a:t>D</a:t>
            </a:r>
            <a:r>
              <a:rPr lang="en-US" sz="2800" dirty="0" smtClean="0"/>
              <a:t>/P</a:t>
            </a:r>
            <a:r>
              <a:rPr lang="en-US" sz="2800" baseline="-25000" dirty="0" smtClean="0"/>
              <a:t>S </a:t>
            </a:r>
            <a:r>
              <a:rPr lang="en-US" sz="2800" dirty="0" smtClean="0"/>
              <a:t>is large it is difficult to achieve the compression in a single stage. The reasons are:</a:t>
            </a:r>
            <a:endParaRPr lang="en-GB" sz="2800" dirty="0" smtClean="0"/>
          </a:p>
          <a:p>
            <a:pPr lvl="0" algn="just"/>
            <a:r>
              <a:rPr lang="en-US" sz="2800" dirty="0" smtClean="0"/>
              <a:t>Since centrifugal and axial flow compressors are dynamic machines increase in pressure is obtained through increase in velocity of the flow medium in the compressor. However to get this high flow velocity, the tip speed of the impeller (U</a:t>
            </a:r>
            <a:r>
              <a:rPr lang="en-US" sz="2800" baseline="-25000" dirty="0" smtClean="0"/>
              <a:t>2</a:t>
            </a:r>
            <a:r>
              <a:rPr lang="en-US" sz="2800" dirty="0" smtClean="0"/>
              <a:t>) should be very high, and this cannot be achieved easily in one stage </a:t>
            </a:r>
            <a:r>
              <a:rPr lang="en-US" sz="2800" dirty="0" smtClean="0">
                <a:solidFill>
                  <a:srgbClr val="C00000"/>
                </a:solidFill>
              </a:rPr>
              <a:t>due to the limited strength of the material </a:t>
            </a:r>
            <a:r>
              <a:rPr lang="en-US" sz="2800" dirty="0" smtClean="0"/>
              <a:t>from which the impeller is made. </a:t>
            </a:r>
          </a:p>
          <a:p>
            <a:pPr lvl="0" algn="just">
              <a:buNone/>
            </a:pPr>
            <a:endParaRPr lang="en-GB" sz="2800" dirty="0" smtClean="0"/>
          </a:p>
          <a:p>
            <a:pPr algn="just"/>
            <a:r>
              <a:rPr lang="en-US" sz="2800" dirty="0" smtClean="0"/>
              <a:t>Adiabatic compression </a:t>
            </a:r>
            <a:r>
              <a:rPr lang="en-US" sz="2800" dirty="0" smtClean="0">
                <a:solidFill>
                  <a:srgbClr val="C00000"/>
                </a:solidFill>
              </a:rPr>
              <a:t>consumes much more power </a:t>
            </a:r>
            <a:r>
              <a:rPr lang="en-US" sz="2800" dirty="0" smtClean="0"/>
              <a:t>than isothermal compression and </a:t>
            </a:r>
            <a:r>
              <a:rPr lang="en-US" sz="2800" dirty="0" smtClean="0">
                <a:solidFill>
                  <a:srgbClr val="C00000"/>
                </a:solidFill>
              </a:rPr>
              <a:t>the power increment increases </a:t>
            </a:r>
            <a:r>
              <a:rPr lang="en-US" sz="2800" dirty="0" smtClean="0"/>
              <a:t>as the </a:t>
            </a:r>
            <a:r>
              <a:rPr lang="en-US" sz="2800" dirty="0" smtClean="0">
                <a:solidFill>
                  <a:srgbClr val="C00000"/>
                </a:solidFill>
              </a:rPr>
              <a:t>compression ratio </a:t>
            </a:r>
            <a:r>
              <a:rPr lang="en-US" sz="2800" dirty="0" smtClean="0"/>
              <a:t>increases. </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lvl="0" algn="just"/>
            <a:r>
              <a:rPr lang="en-US" dirty="0" smtClean="0"/>
              <a:t>compression ratio is high the heat to be removed to bring the compression close to isothermal condition increases. The effective way to remove this large amount of heat is to use </a:t>
            </a:r>
            <a:r>
              <a:rPr lang="en-US" dirty="0" smtClean="0">
                <a:solidFill>
                  <a:srgbClr val="FF0000"/>
                </a:solidFill>
              </a:rPr>
              <a:t>multistage compression </a:t>
            </a:r>
            <a:r>
              <a:rPr lang="en-US" dirty="0" smtClean="0"/>
              <a:t>where the gas is cooled using separate heat exchangers after each stage of compression. </a:t>
            </a:r>
          </a:p>
          <a:p>
            <a:pPr lvl="0" algn="just">
              <a:buNone/>
            </a:pPr>
            <a:endParaRPr lang="en-GB" dirty="0" smtClean="0"/>
          </a:p>
          <a:p>
            <a:pPr lvl="0" algn="just"/>
            <a:r>
              <a:rPr lang="en-US" dirty="0" smtClean="0">
                <a:solidFill>
                  <a:srgbClr val="FF0000"/>
                </a:solidFill>
              </a:rPr>
              <a:t>Single stage </a:t>
            </a:r>
            <a:r>
              <a:rPr lang="en-US" dirty="0" smtClean="0"/>
              <a:t>designs with </a:t>
            </a:r>
            <a:r>
              <a:rPr lang="en-US" dirty="0" smtClean="0">
                <a:solidFill>
                  <a:srgbClr val="00B050"/>
                </a:solidFill>
              </a:rPr>
              <a:t>very high pressure compression </a:t>
            </a:r>
            <a:r>
              <a:rPr lang="en-US" dirty="0" smtClean="0"/>
              <a:t>ratio results in </a:t>
            </a:r>
            <a:r>
              <a:rPr lang="en-US" dirty="0" smtClean="0">
                <a:solidFill>
                  <a:srgbClr val="FF0000"/>
                </a:solidFill>
              </a:rPr>
              <a:t>low specific speed </a:t>
            </a:r>
            <a:r>
              <a:rPr lang="en-US" dirty="0" smtClean="0"/>
              <a:t>impellers that have very </a:t>
            </a:r>
            <a:r>
              <a:rPr lang="en-US" dirty="0" smtClean="0">
                <a:solidFill>
                  <a:srgbClr val="FF0000"/>
                </a:solidFill>
              </a:rPr>
              <a:t>low efficiency.</a:t>
            </a:r>
            <a:endParaRPr lang="en-GB" dirty="0" smtClean="0">
              <a:solidFill>
                <a:srgbClr val="FF0000"/>
              </a:solidFill>
            </a:endParaRPr>
          </a:p>
          <a:p>
            <a:pPr>
              <a:buNone/>
            </a:pP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0">
              <a:spcBef>
                <a:spcPct val="0"/>
              </a:spcBef>
            </a:pPr>
            <a:r>
              <a:rPr lang="en-US" sz="2800" b="1" dirty="0" smtClean="0">
                <a:solidFill>
                  <a:srgbClr val="00B050"/>
                </a:solidFill>
              </a:rPr>
              <a:t>Number of Stages  </a:t>
            </a:r>
            <a:r>
              <a:rPr lang="en-GB" dirty="0" smtClean="0"/>
              <a:t/>
            </a:r>
            <a:br>
              <a:rPr lang="en-GB" dirty="0" smtClean="0"/>
            </a:br>
            <a:endParaRPr lang="en-GB" dirty="0"/>
          </a:p>
        </p:txBody>
      </p:sp>
      <p:sp>
        <p:nvSpPr>
          <p:cNvPr id="3" name="Content Placeholder 2"/>
          <p:cNvSpPr>
            <a:spLocks noGrp="1"/>
          </p:cNvSpPr>
          <p:nvPr>
            <p:ph sz="quarter" idx="1"/>
          </p:nvPr>
        </p:nvSpPr>
        <p:spPr/>
        <p:txBody>
          <a:bodyPr/>
          <a:lstStyle/>
          <a:p>
            <a:pPr algn="just"/>
            <a:r>
              <a:rPr lang="en-US" sz="2400" dirty="0" smtClean="0"/>
              <a:t>The optimum number of stages in multistage compression can be calculated easily by assuming </a:t>
            </a:r>
            <a:r>
              <a:rPr lang="en-US" sz="2400" dirty="0" smtClean="0">
                <a:solidFill>
                  <a:srgbClr val="C00000"/>
                </a:solidFill>
              </a:rPr>
              <a:t>the same compression ratio </a:t>
            </a:r>
            <a:r>
              <a:rPr lang="en-US" sz="2400" dirty="0" smtClean="0"/>
              <a:t>at each stage and </a:t>
            </a:r>
            <a:r>
              <a:rPr lang="en-US" sz="2400" dirty="0" smtClean="0">
                <a:solidFill>
                  <a:srgbClr val="C00000"/>
                </a:solidFill>
              </a:rPr>
              <a:t>neglecting the pressure drop </a:t>
            </a:r>
            <a:r>
              <a:rPr lang="en-US" sz="2400" dirty="0" smtClean="0"/>
              <a:t>between the stages. </a:t>
            </a:r>
          </a:p>
          <a:p>
            <a:pPr algn="just">
              <a:buNone/>
            </a:pPr>
            <a:endParaRPr lang="en-US" sz="2400" dirty="0" smtClean="0"/>
          </a:p>
          <a:p>
            <a:pPr algn="just"/>
            <a:r>
              <a:rPr lang="en-US" sz="2400" dirty="0" smtClean="0"/>
              <a:t>The latter assumption is reasonable since the </a:t>
            </a:r>
            <a:r>
              <a:rPr lang="en-US" sz="2400" dirty="0" smtClean="0">
                <a:solidFill>
                  <a:srgbClr val="C00000"/>
                </a:solidFill>
              </a:rPr>
              <a:t>pressure drop in the coolers is small </a:t>
            </a:r>
            <a:r>
              <a:rPr lang="en-US" sz="2400" dirty="0" smtClean="0"/>
              <a:t>as compared to the pressure rise at each stage.</a:t>
            </a:r>
          </a:p>
          <a:p>
            <a:pPr algn="just">
              <a:buNone/>
            </a:pPr>
            <a:endParaRPr lang="en-US" sz="2400" dirty="0" smtClean="0"/>
          </a:p>
          <a:p>
            <a:pPr algn="just"/>
            <a:r>
              <a:rPr lang="en-US" sz="2400" dirty="0" smtClean="0"/>
              <a:t> According to this assumption the </a:t>
            </a:r>
            <a:r>
              <a:rPr lang="en-US" sz="2400" dirty="0" smtClean="0">
                <a:solidFill>
                  <a:srgbClr val="0070C0"/>
                </a:solidFill>
              </a:rPr>
              <a:t>suction pressure of a given stage </a:t>
            </a:r>
            <a:r>
              <a:rPr lang="en-US" sz="2400" dirty="0" smtClean="0"/>
              <a:t>will be the </a:t>
            </a:r>
            <a:r>
              <a:rPr lang="en-US" sz="2400" dirty="0" smtClean="0">
                <a:solidFill>
                  <a:srgbClr val="0070C0"/>
                </a:solidFill>
              </a:rPr>
              <a:t>discharge pressure of the previous </a:t>
            </a:r>
            <a:r>
              <a:rPr lang="en-US" sz="2400" dirty="0" smtClean="0"/>
              <a:t>stage.</a:t>
            </a:r>
            <a:endParaRPr lang="en-GB" sz="2400" dirty="0" smtClean="0"/>
          </a:p>
          <a:p>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48129" name="Object 1"/>
          <p:cNvGraphicFramePr>
            <a:graphicFrameLocks noChangeAspect="1"/>
          </p:cNvGraphicFramePr>
          <p:nvPr/>
        </p:nvGraphicFramePr>
        <p:xfrm>
          <a:off x="1447800" y="457200"/>
          <a:ext cx="1371600" cy="1678193"/>
        </p:xfrm>
        <a:graphic>
          <a:graphicData uri="http://schemas.openxmlformats.org/presentationml/2006/ole">
            <p:oleObj spid="_x0000_s48129" name="Equation" r:id="rId3" imgW="812447" imgH="990170" progId="Equation.3">
              <p:embed/>
            </p:oleObj>
          </a:graphicData>
        </a:graphic>
      </p:graphicFrame>
      <p:sp>
        <p:nvSpPr>
          <p:cNvPr id="481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48131" name="Object 3"/>
          <p:cNvGraphicFramePr>
            <a:graphicFrameLocks noChangeAspect="1"/>
          </p:cNvGraphicFramePr>
          <p:nvPr/>
        </p:nvGraphicFramePr>
        <p:xfrm>
          <a:off x="3581400" y="4560651"/>
          <a:ext cx="1828800" cy="1763949"/>
        </p:xfrm>
        <a:graphic>
          <a:graphicData uri="http://schemas.openxmlformats.org/presentationml/2006/ole">
            <p:oleObj spid="_x0000_s48131" name="Equation" r:id="rId4" imgW="1346200" imgH="1295400" progId="Equation.3">
              <p:embed/>
            </p:oleObj>
          </a:graphicData>
        </a:graphic>
      </p:graphicFrame>
      <p:sp>
        <p:nvSpPr>
          <p:cNvPr id="8" name="Rectangle 7"/>
          <p:cNvSpPr/>
          <p:nvPr/>
        </p:nvSpPr>
        <p:spPr>
          <a:xfrm>
            <a:off x="457200" y="2667000"/>
            <a:ext cx="6400800" cy="1200329"/>
          </a:xfrm>
          <a:prstGeom prst="rect">
            <a:avLst/>
          </a:prstGeom>
        </p:spPr>
        <p:txBody>
          <a:bodyPr wrap="square">
            <a:spAutoFit/>
          </a:bodyPr>
          <a:lstStyle/>
          <a:p>
            <a:r>
              <a:rPr lang="en-US" sz="2400" dirty="0" smtClean="0"/>
              <a:t>Where 		</a:t>
            </a:r>
          </a:p>
          <a:p>
            <a:r>
              <a:rPr lang="en-US" sz="2400" i="1" dirty="0" smtClean="0"/>
              <a:t>P</a:t>
            </a:r>
            <a:r>
              <a:rPr lang="en-US" sz="2400" i="1" baseline="-25000" dirty="0" smtClean="0"/>
              <a:t>i, S</a:t>
            </a:r>
            <a:r>
              <a:rPr lang="en-US" sz="2400" baseline="-25000" dirty="0" smtClean="0"/>
              <a:t> </a:t>
            </a:r>
            <a:r>
              <a:rPr lang="en-US" sz="2400" dirty="0" smtClean="0"/>
              <a:t>= The inlet pressure of stage </a:t>
            </a:r>
            <a:r>
              <a:rPr lang="en-US" sz="2400" dirty="0" err="1" smtClean="0"/>
              <a:t>i</a:t>
            </a:r>
            <a:endParaRPr lang="en-GB" sz="2400" dirty="0" smtClean="0"/>
          </a:p>
          <a:p>
            <a:r>
              <a:rPr lang="en-US" sz="2400" i="1" dirty="0" smtClean="0"/>
              <a:t>P</a:t>
            </a:r>
            <a:r>
              <a:rPr lang="en-US" sz="2400" i="1" baseline="-25000" dirty="0" smtClean="0"/>
              <a:t>i, D</a:t>
            </a:r>
            <a:r>
              <a:rPr lang="en-US" sz="2400" baseline="-25000" dirty="0" smtClean="0"/>
              <a:t> </a:t>
            </a:r>
            <a:r>
              <a:rPr lang="en-US" sz="2400" dirty="0" smtClean="0"/>
              <a:t>= The discharge pressure of stage </a:t>
            </a:r>
            <a:r>
              <a:rPr lang="en-US" sz="2400" dirty="0" err="1" smtClean="0"/>
              <a:t>i</a:t>
            </a:r>
            <a:endParaRPr lang="en-GB" sz="2400" dirty="0"/>
          </a:p>
        </p:txBody>
      </p:sp>
      <p:sp>
        <p:nvSpPr>
          <p:cNvPr id="9" name="Rectangle 8"/>
          <p:cNvSpPr/>
          <p:nvPr/>
        </p:nvSpPr>
        <p:spPr>
          <a:xfrm>
            <a:off x="1828800" y="3886200"/>
            <a:ext cx="5715000" cy="461665"/>
          </a:xfrm>
          <a:prstGeom prst="rect">
            <a:avLst/>
          </a:prstGeom>
        </p:spPr>
        <p:txBody>
          <a:bodyPr wrap="square">
            <a:spAutoFit/>
          </a:bodyPr>
          <a:lstStyle/>
          <a:p>
            <a:pPr>
              <a:buFont typeface="Wingdings" pitchFamily="2" charset="2"/>
              <a:buChar char="Ø"/>
            </a:pPr>
            <a:r>
              <a:rPr lang="en-US" sz="2400" dirty="0" smtClean="0"/>
              <a:t> For equal compression ratio at each stage</a:t>
            </a:r>
            <a:endParaRPr lang="en-GB" sz="2400" dirty="0"/>
          </a:p>
        </p:txBody>
      </p:sp>
      <p:pic>
        <p:nvPicPr>
          <p:cNvPr id="48133" name="Picture 5" descr="https://encrypted-tbn3.google.com/images?q=tbn:ANd9GcSaesLK6ISKBxZMIjQeA5dGxCSAFgMSqVbh70sWFWIM5xfnqDZnZA"/>
          <p:cNvPicPr>
            <a:picLocks noChangeAspect="1" noChangeArrowheads="1"/>
          </p:cNvPicPr>
          <p:nvPr/>
        </p:nvPicPr>
        <p:blipFill>
          <a:blip r:embed="rId5" cstate="print"/>
          <a:srcRect/>
          <a:stretch>
            <a:fillRect/>
          </a:stretch>
        </p:blipFill>
        <p:spPr bwMode="auto">
          <a:xfrm>
            <a:off x="4191000" y="175661"/>
            <a:ext cx="4800600" cy="2981426"/>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just"/>
            <a:r>
              <a:rPr lang="en-US" dirty="0" smtClean="0"/>
              <a:t>If the total compression ratio required and the compression ratio per stage are </a:t>
            </a:r>
            <a:r>
              <a:rPr lang="en-US" dirty="0" smtClean="0">
                <a:sym typeface="Symbol"/>
              </a:rPr>
              <a:t></a:t>
            </a:r>
            <a:r>
              <a:rPr lang="en-US" baseline="-25000" dirty="0" smtClean="0"/>
              <a:t>tot</a:t>
            </a:r>
            <a:r>
              <a:rPr lang="en-US" dirty="0" smtClean="0"/>
              <a:t> and </a:t>
            </a:r>
            <a:r>
              <a:rPr lang="en-US" dirty="0" smtClean="0">
                <a:sym typeface="Symbol"/>
              </a:rPr>
              <a:t></a:t>
            </a:r>
            <a:r>
              <a:rPr lang="en-US" dirty="0" smtClean="0"/>
              <a:t> respectively, the number of stages z is given by </a:t>
            </a:r>
            <a:endParaRPr lang="en-GB" dirty="0" smtClean="0"/>
          </a:p>
          <a:p>
            <a:endParaRPr lang="en-GB" dirty="0"/>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0177" name="Object 1"/>
          <p:cNvGraphicFramePr>
            <a:graphicFrameLocks noChangeAspect="1"/>
          </p:cNvGraphicFramePr>
          <p:nvPr/>
        </p:nvGraphicFramePr>
        <p:xfrm>
          <a:off x="3962400" y="2743200"/>
          <a:ext cx="2016918" cy="1066800"/>
        </p:xfrm>
        <a:graphic>
          <a:graphicData uri="http://schemas.openxmlformats.org/presentationml/2006/ole">
            <p:oleObj spid="_x0000_s50177" name="Equation" r:id="rId3" imgW="1155700" imgH="609600" progId="Equation.3">
              <p:embed/>
            </p:oleObj>
          </a:graphicData>
        </a:graphic>
      </p:graphicFrame>
      <p:sp>
        <p:nvSpPr>
          <p:cNvPr id="501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aphicFrame>
        <p:nvGraphicFramePr>
          <p:cNvPr id="50179" name="Object 3"/>
          <p:cNvGraphicFramePr>
            <a:graphicFrameLocks noChangeAspect="1"/>
          </p:cNvGraphicFramePr>
          <p:nvPr/>
        </p:nvGraphicFramePr>
        <p:xfrm>
          <a:off x="3581400" y="4343399"/>
          <a:ext cx="1447800" cy="767509"/>
        </p:xfrm>
        <a:graphic>
          <a:graphicData uri="http://schemas.openxmlformats.org/presentationml/2006/ole">
            <p:oleObj spid="_x0000_s50179" name="Equation" r:id="rId4" imgW="787400" imgH="419100" progId="Equation.3">
              <p:embed/>
            </p:oleObj>
          </a:graphicData>
        </a:graphic>
      </p:graphicFrame>
      <p:sp>
        <p:nvSpPr>
          <p:cNvPr id="8" name="Rectangle 7"/>
          <p:cNvSpPr/>
          <p:nvPr/>
        </p:nvSpPr>
        <p:spPr>
          <a:xfrm>
            <a:off x="1371600" y="5257800"/>
            <a:ext cx="4572000" cy="1323439"/>
          </a:xfrm>
          <a:prstGeom prst="rect">
            <a:avLst/>
          </a:prstGeom>
          <a:solidFill>
            <a:schemeClr val="accent1">
              <a:lumMod val="20000"/>
              <a:lumOff val="80000"/>
            </a:schemeClr>
          </a:solidFill>
        </p:spPr>
        <p:txBody>
          <a:bodyPr>
            <a:spAutoFit/>
          </a:bodyPr>
          <a:lstStyle/>
          <a:p>
            <a:r>
              <a:rPr lang="en-US" sz="2000" dirty="0" smtClean="0"/>
              <a:t>where</a:t>
            </a:r>
            <a:endParaRPr lang="en-GB" sz="2000" dirty="0" smtClean="0"/>
          </a:p>
          <a:p>
            <a:r>
              <a:rPr lang="en-US" sz="2000" dirty="0" smtClean="0">
                <a:sym typeface="Symbol"/>
              </a:rPr>
              <a:t></a:t>
            </a:r>
            <a:r>
              <a:rPr lang="en-US" sz="2000" baseline="-25000" dirty="0" smtClean="0"/>
              <a:t>tot</a:t>
            </a:r>
            <a:r>
              <a:rPr lang="en-US" sz="2000" dirty="0" smtClean="0"/>
              <a:t>=Total compression ratio</a:t>
            </a:r>
            <a:endParaRPr lang="en-GB" sz="2000" dirty="0" smtClean="0"/>
          </a:p>
          <a:p>
            <a:r>
              <a:rPr lang="en-US" sz="2000" dirty="0" smtClean="0">
                <a:sym typeface="Symbol"/>
              </a:rPr>
              <a:t></a:t>
            </a:r>
            <a:r>
              <a:rPr lang="en-US" sz="2000" baseline="-25000" dirty="0" smtClean="0"/>
              <a:t>= </a:t>
            </a:r>
            <a:r>
              <a:rPr lang="en-US" sz="2000" dirty="0" smtClean="0"/>
              <a:t>Compression ratio of each stage</a:t>
            </a:r>
            <a:endParaRPr lang="en-GB" sz="2000" dirty="0" smtClean="0"/>
          </a:p>
          <a:p>
            <a:r>
              <a:rPr lang="en-US" sz="2000" dirty="0" smtClean="0"/>
              <a:t>z=Number of stages</a:t>
            </a:r>
            <a:endParaRPr lang="en-GB"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l" rtl="0">
              <a:spcBef>
                <a:spcPct val="0"/>
              </a:spcBef>
            </a:pPr>
            <a:r>
              <a:rPr lang="en-US" sz="2800" b="1" dirty="0" smtClean="0"/>
              <a:t>Cooling in Multistage Compression</a:t>
            </a:r>
            <a:r>
              <a:rPr lang="en-GB" dirty="0" smtClean="0"/>
              <a:t/>
            </a:r>
            <a:br>
              <a:rPr lang="en-GB" dirty="0" smtClean="0"/>
            </a:br>
            <a:endParaRPr lang="en-GB" dirty="0"/>
          </a:p>
        </p:txBody>
      </p:sp>
      <p:sp>
        <p:nvSpPr>
          <p:cNvPr id="3" name="Content Placeholder 2"/>
          <p:cNvSpPr>
            <a:spLocks noGrp="1"/>
          </p:cNvSpPr>
          <p:nvPr>
            <p:ph sz="quarter" idx="1"/>
          </p:nvPr>
        </p:nvSpPr>
        <p:spPr/>
        <p:txBody>
          <a:bodyPr>
            <a:normAutofit/>
          </a:bodyPr>
          <a:lstStyle/>
          <a:p>
            <a:pPr algn="just">
              <a:buNone/>
            </a:pPr>
            <a:r>
              <a:rPr lang="en-US" sz="2800" dirty="0" smtClean="0"/>
              <a:t>    The theoretical amount of heat to be removed at each stage is equal to the sensible heat to bring the gas back to the suction temperature at each stage.  There are various types of cooling.</a:t>
            </a:r>
            <a:endParaRPr lang="en-GB" sz="2800" dirty="0" smtClean="0"/>
          </a:p>
          <a:p>
            <a:pPr lvl="0" algn="just"/>
            <a:r>
              <a:rPr lang="en-US" sz="2800" b="1" dirty="0" smtClean="0">
                <a:solidFill>
                  <a:srgbClr val="00B050"/>
                </a:solidFill>
              </a:rPr>
              <a:t>Inner cooling: - </a:t>
            </a:r>
            <a:r>
              <a:rPr lang="en-US" sz="2800" dirty="0" smtClean="0"/>
              <a:t>In this type of cooling, the cooling medium </a:t>
            </a:r>
            <a:r>
              <a:rPr lang="en-US" sz="2800" i="1" dirty="0" smtClean="0"/>
              <a:t>(commonly water)</a:t>
            </a:r>
            <a:r>
              <a:rPr lang="en-US" sz="2800" dirty="0" smtClean="0"/>
              <a:t> is supplied through passages in the cast casing intended for the cooling purpose. </a:t>
            </a:r>
            <a:endParaRPr lang="en-US" sz="2800" dirty="0" smtClean="0"/>
          </a:p>
          <a:p>
            <a:pPr lvl="0" algn="just"/>
            <a:r>
              <a:rPr lang="en-US" sz="2800" dirty="0" smtClean="0"/>
              <a:t>Inner </a:t>
            </a:r>
            <a:r>
              <a:rPr lang="en-US" sz="2800" dirty="0" smtClean="0"/>
              <a:t>cooling does not provide sufficient cooling for high compression ratio.</a:t>
            </a:r>
            <a:endParaRPr lang="en-GB" sz="2800" dirty="0" smtClean="0"/>
          </a:p>
          <a:p>
            <a:endParaRPr lang="en-GB" sz="2800" dirty="0" smtClean="0"/>
          </a:p>
          <a:p>
            <a:pPr>
              <a:buNone/>
            </a:pP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62000" y="990600"/>
            <a:ext cx="7772400" cy="4572000"/>
          </a:xfrm>
        </p:spPr>
        <p:txBody>
          <a:bodyPr/>
          <a:lstStyle/>
          <a:p>
            <a:pPr lvl="0" algn="just"/>
            <a:r>
              <a:rPr lang="en-US" sz="2400" b="1" dirty="0" smtClean="0">
                <a:solidFill>
                  <a:srgbClr val="00B050"/>
                </a:solidFill>
              </a:rPr>
              <a:t>Inter cooling: - </a:t>
            </a:r>
            <a:r>
              <a:rPr lang="en-US" sz="2400" dirty="0" smtClean="0"/>
              <a:t>In this type of cooling the gas is cooled by a heat exchanger between every stage or group of stages. </a:t>
            </a:r>
            <a:endParaRPr lang="en-US" sz="2400" dirty="0" smtClean="0"/>
          </a:p>
          <a:p>
            <a:pPr lvl="0" algn="just"/>
            <a:r>
              <a:rPr lang="en-US" sz="2400" dirty="0" smtClean="0"/>
              <a:t>A </a:t>
            </a:r>
            <a:r>
              <a:rPr lang="en-US" sz="2400" dirty="0" smtClean="0"/>
              <a:t>significant amount of saving can be achieved if the heat exchanger provides sufficient heat transfer area.</a:t>
            </a:r>
            <a:endParaRPr lang="en-GB" sz="2400" dirty="0" smtClean="0"/>
          </a:p>
          <a:p>
            <a:endParaRPr lang="en-US" dirty="0"/>
          </a:p>
        </p:txBody>
      </p:sp>
      <p:pic>
        <p:nvPicPr>
          <p:cNvPr id="4" name="Picture 5" descr="https://encrypted-tbn3.google.com/images?q=tbn:ANd9GcSaesLK6ISKBxZMIjQeA5dGxCSAFgMSqVbh70sWFWIM5xfnqDZnZA"/>
          <p:cNvPicPr>
            <a:picLocks noChangeAspect="1" noChangeArrowheads="1"/>
          </p:cNvPicPr>
          <p:nvPr/>
        </p:nvPicPr>
        <p:blipFill>
          <a:blip r:embed="rId2" cstate="print"/>
          <a:srcRect/>
          <a:stretch>
            <a:fillRect/>
          </a:stretch>
        </p:blipFill>
        <p:spPr bwMode="auto">
          <a:xfrm>
            <a:off x="1524000" y="2895600"/>
            <a:ext cx="5867400" cy="3643965"/>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Grp="1" noChangeArrowheads="1"/>
          </p:cNvSpPr>
          <p:nvPr>
            <p:ph sz="quarter" idx="1"/>
          </p:nvPr>
        </p:nvSpPr>
        <p:spPr bwMode="auto">
          <a:prstGeom prst="rect">
            <a:avLst/>
          </a:prstGeom>
          <a:solidFill>
            <a:schemeClr val="bg1">
              <a:lumMod val="85000"/>
            </a:schemeClr>
          </a:solidFill>
          <a:ln w="9525">
            <a:noFill/>
            <a:miter lim="800000"/>
            <a:headEnd/>
            <a:tailEnd/>
          </a:ln>
          <a:effectLst/>
        </p:spPr>
        <p:txBody>
          <a:bodyPr>
            <a:spAutoFit/>
          </a:bodyPr>
          <a:lstStyle/>
          <a:p>
            <a:pPr marL="401638" indent="-401638" defTabSz="227013">
              <a:spcBef>
                <a:spcPct val="50000"/>
              </a:spcBef>
              <a:buFontTx/>
              <a:buChar char="•"/>
              <a:defRPr/>
            </a:pPr>
            <a:r>
              <a:rPr lang="en-US" altLang="zh-CN" sz="2800" b="1" dirty="0">
                <a:solidFill>
                  <a:srgbClr val="000066"/>
                </a:solidFill>
                <a:latin typeface="Arial" charset="0"/>
                <a:ea typeface="宋体" pitchFamily="2" charset="-122"/>
              </a:rPr>
              <a:t>Intake air filters</a:t>
            </a:r>
          </a:p>
          <a:p>
            <a:pPr marL="401638" indent="-401638" defTabSz="227013">
              <a:spcBef>
                <a:spcPct val="50000"/>
              </a:spcBef>
              <a:buFontTx/>
              <a:buChar char="•"/>
              <a:defRPr/>
            </a:pPr>
            <a:r>
              <a:rPr lang="en-US" altLang="zh-CN" sz="2800" b="1" dirty="0">
                <a:solidFill>
                  <a:srgbClr val="000066"/>
                </a:solidFill>
                <a:latin typeface="Arial" charset="0"/>
                <a:ea typeface="宋体" pitchFamily="2" charset="-122"/>
              </a:rPr>
              <a:t>Inter-stage coolers</a:t>
            </a:r>
          </a:p>
          <a:p>
            <a:pPr marL="401638" indent="-401638" defTabSz="227013">
              <a:spcBef>
                <a:spcPct val="50000"/>
              </a:spcBef>
              <a:buFontTx/>
              <a:buChar char="•"/>
              <a:defRPr/>
            </a:pPr>
            <a:r>
              <a:rPr lang="en-US" altLang="zh-CN" sz="2800" b="1" dirty="0">
                <a:solidFill>
                  <a:srgbClr val="000066"/>
                </a:solidFill>
                <a:latin typeface="Arial" charset="0"/>
                <a:ea typeface="宋体" pitchFamily="2" charset="-122"/>
              </a:rPr>
              <a:t>After coolers</a:t>
            </a:r>
          </a:p>
          <a:p>
            <a:pPr marL="401638" indent="-401638" defTabSz="227013">
              <a:spcBef>
                <a:spcPct val="50000"/>
              </a:spcBef>
              <a:buFontTx/>
              <a:buChar char="•"/>
              <a:defRPr/>
            </a:pPr>
            <a:r>
              <a:rPr lang="en-US" altLang="zh-CN" sz="2800" b="1" dirty="0">
                <a:solidFill>
                  <a:srgbClr val="000066"/>
                </a:solidFill>
                <a:latin typeface="Arial" charset="0"/>
                <a:ea typeface="宋体" pitchFamily="2" charset="-122"/>
              </a:rPr>
              <a:t>Air dryers</a:t>
            </a:r>
          </a:p>
          <a:p>
            <a:pPr marL="401638" indent="-401638" defTabSz="227013">
              <a:spcBef>
                <a:spcPct val="50000"/>
              </a:spcBef>
              <a:buFontTx/>
              <a:buChar char="•"/>
              <a:defRPr/>
            </a:pPr>
            <a:r>
              <a:rPr lang="en-US" altLang="zh-CN" sz="2800" b="1" dirty="0">
                <a:solidFill>
                  <a:srgbClr val="000066"/>
                </a:solidFill>
                <a:latin typeface="Arial" charset="0"/>
                <a:ea typeface="宋体" pitchFamily="2" charset="-122"/>
              </a:rPr>
              <a:t>Moisture drain traps</a:t>
            </a:r>
          </a:p>
          <a:p>
            <a:pPr marL="401638" indent="-401638" defTabSz="227013">
              <a:spcBef>
                <a:spcPct val="50000"/>
              </a:spcBef>
              <a:buFontTx/>
              <a:buChar char="•"/>
              <a:defRPr/>
            </a:pPr>
            <a:r>
              <a:rPr lang="en-US" altLang="zh-CN" sz="2800" b="1" dirty="0">
                <a:solidFill>
                  <a:srgbClr val="000066"/>
                </a:solidFill>
                <a:latin typeface="Arial" charset="0"/>
                <a:ea typeface="宋体" pitchFamily="2" charset="-122"/>
              </a:rPr>
              <a:t>Receivers</a:t>
            </a:r>
            <a:endParaRPr lang="en-US" altLang="zh-CN" sz="2800" b="1" dirty="0">
              <a:solidFill>
                <a:srgbClr val="CCFFCC"/>
              </a:solidFill>
              <a:effectLst>
                <a:outerShdw blurRad="38100" dist="38100" dir="2700000" algn="tl">
                  <a:srgbClr val="000000"/>
                </a:outerShdw>
              </a:effectLst>
              <a:latin typeface="Arial" charset="0"/>
              <a:ea typeface="宋体" pitchFamily="2" charset="-122"/>
            </a:endParaRPr>
          </a:p>
        </p:txBody>
      </p:sp>
      <p:sp>
        <p:nvSpPr>
          <p:cNvPr id="4" name="Text Box 11"/>
          <p:cNvSpPr txBox="1">
            <a:spLocks noChangeArrowheads="1"/>
          </p:cNvSpPr>
          <p:nvPr/>
        </p:nvSpPr>
        <p:spPr bwMode="auto">
          <a:xfrm>
            <a:off x="914400" y="381000"/>
            <a:ext cx="6772275" cy="1066800"/>
          </a:xfrm>
          <a:prstGeom prst="rect">
            <a:avLst/>
          </a:prstGeom>
          <a:noFill/>
          <a:ln w="9525">
            <a:noFill/>
            <a:miter lim="800000"/>
            <a:headEnd/>
            <a:tailEnd/>
          </a:ln>
          <a:effectLst/>
        </p:spPr>
        <p:txBody>
          <a:bodyPr>
            <a:spAutoFit/>
          </a:bodyPr>
          <a:lstStyle/>
          <a:p>
            <a:pPr defTabSz="227013">
              <a:spcBef>
                <a:spcPct val="50000"/>
              </a:spcBef>
              <a:defRPr/>
            </a:pPr>
            <a:r>
              <a:rPr lang="en-US" altLang="zh-CN" sz="3200" b="1" dirty="0">
                <a:solidFill>
                  <a:srgbClr val="663300"/>
                </a:solidFill>
                <a:latin typeface="Arial" charset="0"/>
                <a:ea typeface="宋体" pitchFamily="2" charset="-122"/>
              </a:rPr>
              <a:t>Main Components in Compressed Air Systems</a:t>
            </a:r>
            <a:endParaRPr lang="en-US" altLang="zh-CN" sz="2800" b="1" dirty="0">
              <a:solidFill>
                <a:srgbClr val="CCFFCC"/>
              </a:solidFill>
              <a:effectLst>
                <a:outerShdw blurRad="38100" dist="38100" dir="2700000" algn="tl">
                  <a:srgbClr val="000000"/>
                </a:outerShdw>
              </a:effectLst>
              <a:latin typeface="Arial" charset="0"/>
              <a:ea typeface="宋体" pitchFamily="2"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1219200"/>
            <a:ext cx="7772400" cy="4572000"/>
          </a:xfrm>
        </p:spPr>
        <p:txBody>
          <a:bodyPr/>
          <a:lstStyle/>
          <a:p>
            <a:pPr algn="just"/>
            <a:r>
              <a:rPr lang="en-US" dirty="0" smtClean="0"/>
              <a:t>Figure 4.62 shows the p-v diagram for compression without and with inter cooler. </a:t>
            </a:r>
            <a:endParaRPr lang="en-US" dirty="0" smtClean="0"/>
          </a:p>
          <a:p>
            <a:pPr algn="just"/>
            <a:r>
              <a:rPr lang="en-US" dirty="0" smtClean="0"/>
              <a:t>Note </a:t>
            </a:r>
            <a:r>
              <a:rPr lang="en-US" dirty="0" smtClean="0"/>
              <a:t>that the shaded area is the energy saved due to inter cooling.</a:t>
            </a:r>
            <a:endParaRPr lang="en-GB" dirty="0" smtClean="0"/>
          </a:p>
          <a:p>
            <a:endParaRPr lang="en-GB" dirty="0"/>
          </a:p>
        </p:txBody>
      </p:sp>
      <p:sp>
        <p:nvSpPr>
          <p:cNvPr id="51215"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pSp>
        <p:nvGrpSpPr>
          <p:cNvPr id="51201" name="Group 1"/>
          <p:cNvGrpSpPr>
            <a:grpSpLocks noChangeAspect="1"/>
          </p:cNvGrpSpPr>
          <p:nvPr/>
        </p:nvGrpSpPr>
        <p:grpSpPr bwMode="auto">
          <a:xfrm>
            <a:off x="1600200" y="3048000"/>
            <a:ext cx="6629310" cy="3352800"/>
            <a:chOff x="2520" y="1502"/>
            <a:chExt cx="6078" cy="2624"/>
          </a:xfrm>
        </p:grpSpPr>
        <p:sp>
          <p:nvSpPr>
            <p:cNvPr id="51214" name="AutoShape 14"/>
            <p:cNvSpPr>
              <a:spLocks noChangeAspect="1" noChangeArrowheads="1" noTextEdit="1"/>
            </p:cNvSpPr>
            <p:nvPr/>
          </p:nvSpPr>
          <p:spPr bwMode="auto">
            <a:xfrm>
              <a:off x="2520" y="1502"/>
              <a:ext cx="6000" cy="2624"/>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51213" name="Line 13"/>
            <p:cNvSpPr>
              <a:spLocks noChangeShapeType="1"/>
            </p:cNvSpPr>
            <p:nvPr/>
          </p:nvSpPr>
          <p:spPr bwMode="auto">
            <a:xfrm flipV="1">
              <a:off x="3420" y="1657"/>
              <a:ext cx="1" cy="1697"/>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a:p>
          </p:txBody>
        </p:sp>
        <p:sp>
          <p:nvSpPr>
            <p:cNvPr id="51212" name="Line 12"/>
            <p:cNvSpPr>
              <a:spLocks noChangeShapeType="1"/>
            </p:cNvSpPr>
            <p:nvPr/>
          </p:nvSpPr>
          <p:spPr bwMode="auto">
            <a:xfrm>
              <a:off x="3420" y="3354"/>
              <a:ext cx="255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GB"/>
            </a:p>
          </p:txBody>
        </p:sp>
        <p:sp>
          <p:nvSpPr>
            <p:cNvPr id="51211" name="Freeform 11"/>
            <p:cNvSpPr>
              <a:spLocks/>
            </p:cNvSpPr>
            <p:nvPr/>
          </p:nvSpPr>
          <p:spPr bwMode="auto">
            <a:xfrm>
              <a:off x="3420" y="2125"/>
              <a:ext cx="469" cy="1"/>
            </a:xfrm>
            <a:custGeom>
              <a:avLst/>
              <a:gdLst/>
              <a:ahLst/>
              <a:cxnLst>
                <a:cxn ang="0">
                  <a:pos x="0" y="0"/>
                </a:cxn>
                <a:cxn ang="0">
                  <a:pos x="563" y="1"/>
                </a:cxn>
              </a:cxnLst>
              <a:rect l="0" t="0" r="r" b="b"/>
              <a:pathLst>
                <a:path w="563" h="1">
                  <a:moveTo>
                    <a:pt x="0" y="0"/>
                  </a:moveTo>
                  <a:lnTo>
                    <a:pt x="563" y="1"/>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1210" name="Line 10"/>
            <p:cNvSpPr>
              <a:spLocks noChangeShapeType="1"/>
            </p:cNvSpPr>
            <p:nvPr/>
          </p:nvSpPr>
          <p:spPr bwMode="auto">
            <a:xfrm>
              <a:off x="4483" y="2675"/>
              <a:ext cx="424"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1209" name="Freeform 9"/>
            <p:cNvSpPr>
              <a:spLocks/>
            </p:cNvSpPr>
            <p:nvPr/>
          </p:nvSpPr>
          <p:spPr bwMode="auto">
            <a:xfrm>
              <a:off x="4927" y="2676"/>
              <a:ext cx="587" cy="366"/>
            </a:xfrm>
            <a:custGeom>
              <a:avLst/>
              <a:gdLst/>
              <a:ahLst/>
              <a:cxnLst>
                <a:cxn ang="0">
                  <a:pos x="0" y="0"/>
                </a:cxn>
                <a:cxn ang="0">
                  <a:pos x="292" y="225"/>
                </a:cxn>
                <a:cxn ang="0">
                  <a:pos x="705" y="427"/>
                </a:cxn>
              </a:cxnLst>
              <a:rect l="0" t="0" r="r" b="b"/>
              <a:pathLst>
                <a:path w="705" h="427">
                  <a:moveTo>
                    <a:pt x="0" y="0"/>
                  </a:moveTo>
                  <a:cubicBezTo>
                    <a:pt x="49" y="38"/>
                    <a:pt x="175" y="154"/>
                    <a:pt x="292" y="225"/>
                  </a:cubicBezTo>
                  <a:cubicBezTo>
                    <a:pt x="409" y="296"/>
                    <a:pt x="619" y="385"/>
                    <a:pt x="705" y="427"/>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1208" name="Freeform 8"/>
            <p:cNvSpPr>
              <a:spLocks/>
            </p:cNvSpPr>
            <p:nvPr/>
          </p:nvSpPr>
          <p:spPr bwMode="auto">
            <a:xfrm>
              <a:off x="3420" y="3036"/>
              <a:ext cx="2075" cy="9"/>
            </a:xfrm>
            <a:custGeom>
              <a:avLst/>
              <a:gdLst/>
              <a:ahLst/>
              <a:cxnLst>
                <a:cxn ang="0">
                  <a:pos x="0" y="10"/>
                </a:cxn>
                <a:cxn ang="0">
                  <a:pos x="2490" y="0"/>
                </a:cxn>
              </a:cxnLst>
              <a:rect l="0" t="0" r="r" b="b"/>
              <a:pathLst>
                <a:path w="2490" h="10">
                  <a:moveTo>
                    <a:pt x="0" y="10"/>
                  </a:moveTo>
                  <a:lnTo>
                    <a:pt x="2490" y="0"/>
                  </a:ln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1207" name="Freeform 7" descr="Wide downward diagonal"/>
            <p:cNvSpPr>
              <a:spLocks/>
            </p:cNvSpPr>
            <p:nvPr/>
          </p:nvSpPr>
          <p:spPr bwMode="auto">
            <a:xfrm>
              <a:off x="3871" y="2119"/>
              <a:ext cx="1114" cy="561"/>
            </a:xfrm>
            <a:custGeom>
              <a:avLst/>
              <a:gdLst/>
              <a:ahLst/>
              <a:cxnLst>
                <a:cxn ang="0">
                  <a:pos x="29" y="5"/>
                </a:cxn>
                <a:cxn ang="0">
                  <a:pos x="187" y="215"/>
                </a:cxn>
                <a:cxn ang="0">
                  <a:pos x="479" y="485"/>
                </a:cxn>
                <a:cxn ang="0">
                  <a:pos x="727" y="650"/>
                </a:cxn>
                <a:cxn ang="0">
                  <a:pos x="1254" y="650"/>
                </a:cxn>
                <a:cxn ang="0">
                  <a:pos x="1223" y="605"/>
                </a:cxn>
                <a:cxn ang="0">
                  <a:pos x="938" y="357"/>
                </a:cxn>
                <a:cxn ang="0">
                  <a:pos x="599" y="5"/>
                </a:cxn>
                <a:cxn ang="0">
                  <a:pos x="359" y="0"/>
                </a:cxn>
                <a:cxn ang="0">
                  <a:pos x="29" y="5"/>
                </a:cxn>
              </a:cxnLst>
              <a:rect l="0" t="0" r="r" b="b"/>
              <a:pathLst>
                <a:path w="1337" h="654">
                  <a:moveTo>
                    <a:pt x="29" y="5"/>
                  </a:moveTo>
                  <a:cubicBezTo>
                    <a:pt x="0" y="41"/>
                    <a:pt x="112" y="135"/>
                    <a:pt x="187" y="215"/>
                  </a:cubicBezTo>
                  <a:cubicBezTo>
                    <a:pt x="262" y="295"/>
                    <a:pt x="389" y="413"/>
                    <a:pt x="479" y="485"/>
                  </a:cubicBezTo>
                  <a:lnTo>
                    <a:pt x="727" y="650"/>
                  </a:lnTo>
                  <a:lnTo>
                    <a:pt x="1254" y="650"/>
                  </a:lnTo>
                  <a:cubicBezTo>
                    <a:pt x="1337" y="642"/>
                    <a:pt x="1276" y="654"/>
                    <a:pt x="1223" y="605"/>
                  </a:cubicBezTo>
                  <a:cubicBezTo>
                    <a:pt x="1170" y="556"/>
                    <a:pt x="1042" y="457"/>
                    <a:pt x="938" y="357"/>
                  </a:cubicBezTo>
                  <a:cubicBezTo>
                    <a:pt x="834" y="257"/>
                    <a:pt x="695" y="64"/>
                    <a:pt x="599" y="5"/>
                  </a:cubicBezTo>
                  <a:lnTo>
                    <a:pt x="359" y="0"/>
                  </a:lnTo>
                  <a:lnTo>
                    <a:pt x="29" y="5"/>
                  </a:lnTo>
                  <a:close/>
                </a:path>
              </a:pathLst>
            </a:custGeom>
            <a:pattFill prst="wdDnDiag">
              <a:fgClr>
                <a:srgbClr val="000000"/>
              </a:fgClr>
              <a:bgClr>
                <a:srgbClr val="FFFFFF"/>
              </a:bgClr>
            </a:patt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1206" name="Line 6"/>
            <p:cNvSpPr>
              <a:spLocks noChangeShapeType="1"/>
            </p:cNvSpPr>
            <p:nvPr/>
          </p:nvSpPr>
          <p:spPr bwMode="auto">
            <a:xfrm flipV="1">
              <a:off x="4470" y="2274"/>
              <a:ext cx="600" cy="154"/>
            </a:xfrm>
            <a:prstGeom prst="line">
              <a:avLst/>
            </a:prstGeom>
            <a:noFill/>
            <a:ln w="9525">
              <a:solidFill>
                <a:srgbClr val="000000"/>
              </a:solidFill>
              <a:round/>
              <a:headEnd type="triangle" w="sm" len="med"/>
              <a:tailEnd/>
            </a:ln>
          </p:spPr>
          <p:txBody>
            <a:bodyPr vert="horz" wrap="square" lIns="91440" tIns="45720" rIns="91440" bIns="45720" numCol="1" anchor="t" anchorCtr="0" compatLnSpc="1">
              <a:prstTxWarp prst="textNoShape">
                <a:avLst/>
              </a:prstTxWarp>
            </a:bodyPr>
            <a:lstStyle/>
            <a:p>
              <a:endParaRPr lang="en-GB"/>
            </a:p>
          </p:txBody>
        </p:sp>
        <p:sp>
          <p:nvSpPr>
            <p:cNvPr id="51205" name="Text Box 5"/>
            <p:cNvSpPr txBox="1">
              <a:spLocks noChangeArrowheads="1"/>
            </p:cNvSpPr>
            <p:nvPr/>
          </p:nvSpPr>
          <p:spPr bwMode="auto">
            <a:xfrm>
              <a:off x="5070" y="1965"/>
              <a:ext cx="1950" cy="7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Specific energy saved per stage due to cooling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04" name="Text Box 4"/>
            <p:cNvSpPr txBox="1">
              <a:spLocks noChangeArrowheads="1"/>
            </p:cNvSpPr>
            <p:nvPr/>
          </p:nvSpPr>
          <p:spPr bwMode="auto">
            <a:xfrm>
              <a:off x="4020" y="3354"/>
              <a:ext cx="1800" cy="3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v [m</a:t>
              </a:r>
              <a:r>
                <a:rPr kumimoji="0" lang="en-US" sz="10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3</a:t>
              </a:r>
              <a:r>
                <a:rPr kumimoji="0" 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/kg]</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03" name="Text Box 3"/>
            <p:cNvSpPr txBox="1">
              <a:spLocks noChangeArrowheads="1"/>
            </p:cNvSpPr>
            <p:nvPr/>
          </p:nvSpPr>
          <p:spPr bwMode="auto">
            <a:xfrm>
              <a:off x="2760" y="2274"/>
              <a:ext cx="1950" cy="4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 [kPa]</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1202" name="Text Box 2"/>
            <p:cNvSpPr txBox="1">
              <a:spLocks noChangeArrowheads="1"/>
            </p:cNvSpPr>
            <p:nvPr/>
          </p:nvSpPr>
          <p:spPr bwMode="auto">
            <a:xfrm>
              <a:off x="2520" y="3662"/>
              <a:ext cx="6078" cy="464"/>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Figure 4.62 Specific energy saved per stage due to cooling</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lvl="0" algn="just"/>
            <a:r>
              <a:rPr lang="en-US" b="1" dirty="0" smtClean="0">
                <a:solidFill>
                  <a:srgbClr val="00B050"/>
                </a:solidFill>
              </a:rPr>
              <a:t>Combined inner and inter cooling :</a:t>
            </a:r>
            <a:r>
              <a:rPr lang="en-US" dirty="0" smtClean="0">
                <a:solidFill>
                  <a:srgbClr val="00B050"/>
                </a:solidFill>
              </a:rPr>
              <a:t>- </a:t>
            </a:r>
            <a:r>
              <a:rPr lang="en-US" dirty="0" smtClean="0"/>
              <a:t>This is the most efficient and extensively used method. However, due to the complexity of the design the cost is high.</a:t>
            </a:r>
            <a:endParaRPr lang="en-GB" dirty="0" smtClean="0"/>
          </a:p>
          <a:p>
            <a:endParaRPr lang="en-GB" dirty="0" smtClean="0"/>
          </a:p>
          <a:p>
            <a:pPr lvl="0" algn="just"/>
            <a:r>
              <a:rPr lang="en-US" b="1" dirty="0" smtClean="0">
                <a:solidFill>
                  <a:srgbClr val="00B050"/>
                </a:solidFill>
              </a:rPr>
              <a:t>Direct cooling:</a:t>
            </a:r>
            <a:r>
              <a:rPr lang="en-US" dirty="0" smtClean="0">
                <a:solidFill>
                  <a:srgbClr val="00B050"/>
                </a:solidFill>
              </a:rPr>
              <a:t> </a:t>
            </a:r>
            <a:r>
              <a:rPr lang="en-US" dirty="0" smtClean="0"/>
              <a:t>- This is achieved by directly injecting cooling medium (oil or water) into the flow medium. The oil/water should later be separated from the compressed gas if it is in a level that cannot be tolerated.</a:t>
            </a:r>
            <a:endParaRPr lang="en-GB" dirty="0" smtClean="0"/>
          </a:p>
          <a:p>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lgn="ctr" rtl="0">
              <a:spcBef>
                <a:spcPct val="0"/>
              </a:spcBef>
            </a:pPr>
            <a:r>
              <a:rPr lang="en-US" sz="3200" b="1" dirty="0" smtClean="0">
                <a:solidFill>
                  <a:schemeClr val="accent2"/>
                </a:solidFill>
                <a:latin typeface="Arial" pitchFamily="34" charset="0"/>
                <a:cs typeface="Arial" pitchFamily="34" charset="0"/>
              </a:rPr>
              <a:t>6.2 Rotary </a:t>
            </a:r>
            <a:r>
              <a:rPr lang="en-US" sz="3200" b="1" dirty="0">
                <a:solidFill>
                  <a:schemeClr val="accent2"/>
                </a:solidFill>
                <a:latin typeface="Arial" pitchFamily="34" charset="0"/>
                <a:cs typeface="Arial" pitchFamily="34" charset="0"/>
              </a:rPr>
              <a:t>C</a:t>
            </a:r>
            <a:r>
              <a:rPr lang="en-US" sz="3200" b="1" dirty="0" smtClean="0">
                <a:solidFill>
                  <a:schemeClr val="accent2"/>
                </a:solidFill>
                <a:latin typeface="Arial" pitchFamily="34" charset="0"/>
                <a:cs typeface="Arial" pitchFamily="34" charset="0"/>
              </a:rPr>
              <a:t>ompressors</a:t>
            </a:r>
            <a:r>
              <a:rPr lang="en-US" dirty="0"/>
              <a:t/>
            </a:r>
            <a:br>
              <a:rPr lang="en-US" dirty="0"/>
            </a:br>
            <a:endParaRPr lang="en-US" dirty="0"/>
          </a:p>
        </p:txBody>
      </p:sp>
      <p:sp>
        <p:nvSpPr>
          <p:cNvPr id="3" name="Content Placeholder 2"/>
          <p:cNvSpPr>
            <a:spLocks noGrp="1"/>
          </p:cNvSpPr>
          <p:nvPr>
            <p:ph sz="quarter" idx="1"/>
          </p:nvPr>
        </p:nvSpPr>
        <p:spPr/>
        <p:txBody>
          <a:bodyPr/>
          <a:lstStyle/>
          <a:p>
            <a:r>
              <a:rPr lang="en-US" sz="2400" dirty="0" smtClean="0"/>
              <a:t>Most of the characteristics of rotary compressors are similar to reciprocating compressors; therefore it would be redundant to repeat them here. The capacity of screw compressors depends on the speed, length diameter and gear ratio. The following equations give the capacity, adiabatic head and brake power of screw compressors.</a:t>
            </a:r>
          </a:p>
          <a:p>
            <a:endParaRPr lang="en-US" dirty="0"/>
          </a:p>
        </p:txBody>
      </p:sp>
      <p:sp>
        <p:nvSpPr>
          <p:cNvPr id="3379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793" name="Object 1"/>
          <p:cNvGraphicFramePr>
            <a:graphicFrameLocks noChangeAspect="1"/>
          </p:cNvGraphicFramePr>
          <p:nvPr/>
        </p:nvGraphicFramePr>
        <p:xfrm>
          <a:off x="2743200" y="3733800"/>
          <a:ext cx="3200400" cy="381000"/>
        </p:xfrm>
        <a:graphic>
          <a:graphicData uri="http://schemas.openxmlformats.org/presentationml/2006/ole">
            <p:oleObj spid="_x0000_s33793" name="Equation" r:id="rId3" imgW="1739900" imgH="241300" progId="Equation.3">
              <p:embed/>
            </p:oleObj>
          </a:graphicData>
        </a:graphic>
      </p:graphicFrame>
      <p:sp>
        <p:nvSpPr>
          <p:cNvPr id="33796"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795" name="Object 3"/>
          <p:cNvGraphicFramePr>
            <a:graphicFrameLocks noChangeAspect="1"/>
          </p:cNvGraphicFramePr>
          <p:nvPr/>
        </p:nvGraphicFramePr>
        <p:xfrm>
          <a:off x="2743199" y="4495800"/>
          <a:ext cx="3166533" cy="838200"/>
        </p:xfrm>
        <a:graphic>
          <a:graphicData uri="http://schemas.openxmlformats.org/presentationml/2006/ole">
            <p:oleObj spid="_x0000_s33795" name="Equation" r:id="rId4" imgW="2070100" imgH="558800" progId="Equation.3">
              <p:embed/>
            </p:oleObj>
          </a:graphicData>
        </a:graphic>
      </p:graphicFrame>
      <p:sp>
        <p:nvSpPr>
          <p:cNvPr id="33798"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797" name="Object 5"/>
          <p:cNvGraphicFramePr>
            <a:graphicFrameLocks noChangeAspect="1"/>
          </p:cNvGraphicFramePr>
          <p:nvPr/>
        </p:nvGraphicFramePr>
        <p:xfrm>
          <a:off x="1665514" y="5562600"/>
          <a:ext cx="1915886" cy="838200"/>
        </p:xfrm>
        <a:graphic>
          <a:graphicData uri="http://schemas.openxmlformats.org/presentationml/2006/ole">
            <p:oleObj spid="_x0000_s33797" name="Equation" r:id="rId5" imgW="634725" imgH="431613" progId="Equation.3">
              <p:embed/>
            </p:oleObj>
          </a:graphicData>
        </a:graphic>
      </p:graphicFrame>
      <p:sp>
        <p:nvSpPr>
          <p:cNvPr id="3380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799" name="Object 7"/>
          <p:cNvGraphicFramePr>
            <a:graphicFrameLocks noChangeAspect="1"/>
          </p:cNvGraphicFramePr>
          <p:nvPr/>
        </p:nvGraphicFramePr>
        <p:xfrm>
          <a:off x="5029200" y="5638800"/>
          <a:ext cx="2438400" cy="609600"/>
        </p:xfrm>
        <a:graphic>
          <a:graphicData uri="http://schemas.openxmlformats.org/presentationml/2006/ole">
            <p:oleObj spid="_x0000_s33799" name="Equation" r:id="rId6" imgW="711200" imgH="228600" progId="Equation.3">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2"/>
          <p:cNvSpPr txBox="1">
            <a:spLocks noGrp="1" noChangeArrowheads="1"/>
          </p:cNvSpPr>
          <p:nvPr>
            <p:ph type="title"/>
          </p:nvPr>
        </p:nvSpPr>
        <p:spPr bwMode="auto">
          <a:prstGeom prst="rect">
            <a:avLst/>
          </a:prstGeom>
          <a:noFill/>
          <a:ln w="9525">
            <a:noFill/>
            <a:miter lim="800000"/>
            <a:headEnd/>
            <a:tailEnd/>
          </a:ln>
          <a:effectLst/>
        </p:spPr>
        <p:txBody>
          <a:bodyPr anchor="ctr">
            <a:spAutoFit/>
          </a:bodyPr>
          <a:lstStyle/>
          <a:p>
            <a:pPr>
              <a:spcBef>
                <a:spcPct val="50000"/>
              </a:spcBef>
              <a:defRPr/>
            </a:pPr>
            <a:r>
              <a:rPr lang="en-US" altLang="zh-CN" sz="3200" b="1" dirty="0">
                <a:solidFill>
                  <a:srgbClr val="000066"/>
                </a:solidFill>
                <a:effectLst>
                  <a:outerShdw blurRad="38100" dist="38100" dir="2700000" algn="tl">
                    <a:srgbClr val="000000"/>
                  </a:outerShdw>
                </a:effectLst>
                <a:latin typeface="Arial" charset="0"/>
                <a:ea typeface="宋体" pitchFamily="2" charset="-122"/>
              </a:rPr>
              <a:t>Types of Compressors</a:t>
            </a:r>
          </a:p>
        </p:txBody>
      </p:sp>
      <p:sp>
        <p:nvSpPr>
          <p:cNvPr id="6" name="Text Box 11"/>
          <p:cNvSpPr txBox="1">
            <a:spLocks noGrp="1" noChangeArrowheads="1"/>
          </p:cNvSpPr>
          <p:nvPr>
            <p:ph sz="quarter" idx="1"/>
          </p:nvPr>
        </p:nvSpPr>
        <p:spPr bwMode="auto">
          <a:xfrm>
            <a:off x="457200" y="1143000"/>
            <a:ext cx="8229600" cy="584200"/>
          </a:xfrm>
          <a:prstGeom prst="rect">
            <a:avLst/>
          </a:prstGeom>
          <a:noFill/>
          <a:ln w="9525">
            <a:noFill/>
            <a:miter lim="800000"/>
            <a:headEnd/>
            <a:tailEnd/>
          </a:ln>
          <a:effectLst/>
        </p:spPr>
        <p:txBody>
          <a:bodyPr>
            <a:spAutoFit/>
          </a:bodyPr>
          <a:lstStyle/>
          <a:p>
            <a:pPr marL="401638" indent="-401638" defTabSz="227013">
              <a:spcBef>
                <a:spcPct val="50000"/>
              </a:spcBef>
              <a:defRPr/>
            </a:pPr>
            <a:r>
              <a:rPr lang="en-US" altLang="zh-CN" sz="3200" b="1" dirty="0">
                <a:solidFill>
                  <a:srgbClr val="663300"/>
                </a:solidFill>
                <a:latin typeface="Arial" charset="0"/>
                <a:ea typeface="宋体" pitchFamily="2" charset="-122"/>
              </a:rPr>
              <a:t>Two Basic Compressor Types</a:t>
            </a:r>
            <a:endParaRPr lang="en-US" altLang="zh-CN" sz="2800" b="1" dirty="0">
              <a:solidFill>
                <a:srgbClr val="CCFFCC"/>
              </a:solidFill>
              <a:effectLst>
                <a:outerShdw blurRad="38100" dist="38100" dir="2700000" algn="tl">
                  <a:srgbClr val="000000"/>
                </a:outerShdw>
              </a:effectLst>
              <a:latin typeface="Arial" charset="0"/>
              <a:ea typeface="宋体" pitchFamily="2" charset="-122"/>
            </a:endParaRPr>
          </a:p>
        </p:txBody>
      </p:sp>
      <p:graphicFrame>
        <p:nvGraphicFramePr>
          <p:cNvPr id="2050" name="Organization Chart 15"/>
          <p:cNvGraphicFramePr>
            <a:graphicFrameLocks/>
          </p:cNvGraphicFramePr>
          <p:nvPr/>
        </p:nvGraphicFramePr>
        <p:xfrm>
          <a:off x="1524001" y="1828800"/>
          <a:ext cx="6172200" cy="4611687"/>
        </p:xfrm>
        <a:graphic>
          <a:graphicData uri="http://schemas.openxmlformats.org/drawingml/2006/compatibility">
            <com:legacyDrawing xmlns:com="http://schemas.openxmlformats.org/drawingml/2006/compatibility" spid="_x0000_s2050"/>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002060"/>
                </a:solidFill>
                <a:latin typeface="Arial" pitchFamily="34" charset="0"/>
                <a:cs typeface="Arial" pitchFamily="34" charset="0"/>
              </a:rPr>
              <a:t>6.1 Theory of Positive Displacement</a:t>
            </a:r>
            <a:r>
              <a:rPr lang="en-US" sz="2800" dirty="0" smtClean="0">
                <a:solidFill>
                  <a:srgbClr val="002060"/>
                </a:solidFill>
                <a:latin typeface="Arial" pitchFamily="34" charset="0"/>
                <a:cs typeface="Arial" pitchFamily="34" charset="0"/>
              </a:rPr>
              <a:t/>
            </a:r>
            <a:br>
              <a:rPr lang="en-US" sz="2800" dirty="0" smtClean="0">
                <a:solidFill>
                  <a:srgbClr val="002060"/>
                </a:solidFill>
                <a:latin typeface="Arial" pitchFamily="34" charset="0"/>
                <a:cs typeface="Arial" pitchFamily="34" charset="0"/>
              </a:rPr>
            </a:br>
            <a:r>
              <a:rPr lang="en-US" sz="2800" b="1" dirty="0" smtClean="0">
                <a:solidFill>
                  <a:srgbClr val="002060"/>
                </a:solidFill>
                <a:latin typeface="Arial" pitchFamily="34" charset="0"/>
                <a:cs typeface="Arial" pitchFamily="34" charset="0"/>
              </a:rPr>
              <a:t>Compressors</a:t>
            </a:r>
            <a:endParaRPr lang="en-US" sz="2800" dirty="0">
              <a:solidFill>
                <a:srgbClr val="002060"/>
              </a:solidFill>
              <a:latin typeface="Arial" pitchFamily="34" charset="0"/>
              <a:cs typeface="Arial" pitchFamily="34" charset="0"/>
            </a:endParaRPr>
          </a:p>
        </p:txBody>
      </p:sp>
      <p:sp>
        <p:nvSpPr>
          <p:cNvPr id="3" name="Content Placeholder 2"/>
          <p:cNvSpPr>
            <a:spLocks noGrp="1"/>
          </p:cNvSpPr>
          <p:nvPr>
            <p:ph sz="quarter" idx="1"/>
          </p:nvPr>
        </p:nvSpPr>
        <p:spPr/>
        <p:txBody>
          <a:bodyPr/>
          <a:lstStyle/>
          <a:p>
            <a:pPr algn="just"/>
            <a:r>
              <a:rPr lang="en-US" dirty="0"/>
              <a:t> </a:t>
            </a:r>
            <a:r>
              <a:rPr lang="en-US" sz="2400" dirty="0"/>
              <a:t>In this chapter we study the theoretical principles behind the design and operation of positive displacement compressors. There are many similarities between the theories of rotary and reciprocating </a:t>
            </a:r>
            <a:r>
              <a:rPr lang="en-US" sz="2400" dirty="0" smtClean="0"/>
              <a:t>compressors.</a:t>
            </a:r>
          </a:p>
          <a:p>
            <a:pPr algn="just"/>
            <a:r>
              <a:rPr lang="en-US" sz="2400" dirty="0" smtClean="0"/>
              <a:t>reciprocating </a:t>
            </a:r>
            <a:r>
              <a:rPr lang="en-US" sz="2400" dirty="0" smtClean="0"/>
              <a:t>compressors </a:t>
            </a:r>
            <a:r>
              <a:rPr lang="en-US" sz="2400" dirty="0"/>
              <a:t>are the most dominating one, hence more emphasis is given to reciprocating compressors.</a:t>
            </a:r>
          </a:p>
          <a:p>
            <a:pPr>
              <a:buNone/>
            </a:pPr>
            <a:endParaRPr lang="en-US" dirty="0"/>
          </a:p>
        </p:txBody>
      </p:sp>
      <p:graphicFrame>
        <p:nvGraphicFramePr>
          <p:cNvPr id="23553" name="Organization Chart 15"/>
          <p:cNvGraphicFramePr>
            <a:graphicFrameLocks/>
          </p:cNvGraphicFramePr>
          <p:nvPr/>
        </p:nvGraphicFramePr>
        <p:xfrm>
          <a:off x="1752600" y="3886200"/>
          <a:ext cx="5638800" cy="2286000"/>
        </p:xfrm>
        <a:graphic>
          <a:graphicData uri="http://schemas.openxmlformats.org/drawingml/2006/compatibility">
            <com:legacyDrawing xmlns:com="http://schemas.openxmlformats.org/drawingml/2006/compatibility" spid="_x0000_s23553"/>
          </a:graphicData>
        </a:graphic>
      </p:graphicFrame>
      <p:sp>
        <p:nvSpPr>
          <p:cNvPr id="5" name="Oval 4"/>
          <p:cNvSpPr/>
          <p:nvPr/>
        </p:nvSpPr>
        <p:spPr>
          <a:xfrm>
            <a:off x="1219200" y="5562600"/>
            <a:ext cx="1905000" cy="838200"/>
          </a:xfrm>
          <a:prstGeom prst="ellipse">
            <a:avLst/>
          </a:prstGeom>
          <a:solidFill>
            <a:schemeClr val="bg1">
              <a:alpha val="6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sz="2800" b="1" dirty="0">
                <a:solidFill>
                  <a:schemeClr val="accent2"/>
                </a:solidFill>
                <a:latin typeface="Arial" pitchFamily="34" charset="0"/>
                <a:cs typeface="Arial" pitchFamily="34" charset="0"/>
              </a:rPr>
              <a:t>R</a:t>
            </a:r>
            <a:r>
              <a:rPr lang="en-US" sz="2800" b="1" dirty="0" smtClean="0">
                <a:solidFill>
                  <a:schemeClr val="accent2"/>
                </a:solidFill>
                <a:latin typeface="Arial" pitchFamily="34" charset="0"/>
                <a:cs typeface="Arial" pitchFamily="34" charset="0"/>
              </a:rPr>
              <a:t>eciprocating Compressors</a:t>
            </a:r>
            <a:endParaRPr lang="en-US" sz="2800" dirty="0">
              <a:solidFill>
                <a:schemeClr val="accent2"/>
              </a:solidFill>
              <a:latin typeface="Arial" pitchFamily="34" charset="0"/>
              <a:cs typeface="Arial" pitchFamily="34" charset="0"/>
            </a:endParaRPr>
          </a:p>
        </p:txBody>
      </p:sp>
      <p:sp>
        <p:nvSpPr>
          <p:cNvPr id="3" name="Content Placeholder 2"/>
          <p:cNvSpPr>
            <a:spLocks noGrp="1"/>
          </p:cNvSpPr>
          <p:nvPr>
            <p:ph sz="quarter" idx="1"/>
          </p:nvPr>
        </p:nvSpPr>
        <p:spPr>
          <a:xfrm>
            <a:off x="304800" y="1447800"/>
            <a:ext cx="8686800" cy="4876800"/>
          </a:xfrm>
        </p:spPr>
        <p:txBody>
          <a:bodyPr>
            <a:normAutofit/>
          </a:bodyPr>
          <a:lstStyle/>
          <a:p>
            <a:pPr>
              <a:buFont typeface="Wingdings" pitchFamily="2" charset="2"/>
              <a:buChar char="Ø"/>
            </a:pPr>
            <a:r>
              <a:rPr lang="en-US" dirty="0" smtClean="0"/>
              <a:t>are </a:t>
            </a:r>
            <a:r>
              <a:rPr lang="en-US" dirty="0"/>
              <a:t>the most common positive displacement compressors used in the CPI. </a:t>
            </a:r>
            <a:endParaRPr lang="en-US" dirty="0" smtClean="0"/>
          </a:p>
          <a:p>
            <a:pPr>
              <a:buFont typeface="Wingdings" pitchFamily="2" charset="2"/>
              <a:buChar char="Ø"/>
            </a:pPr>
            <a:r>
              <a:rPr lang="en-US" dirty="0" smtClean="0"/>
              <a:t>are </a:t>
            </a:r>
            <a:r>
              <a:rPr lang="en-US" dirty="0"/>
              <a:t>special preferred for </a:t>
            </a:r>
            <a:r>
              <a:rPr lang="en-US" dirty="0">
                <a:solidFill>
                  <a:srgbClr val="FF0000"/>
                </a:solidFill>
              </a:rPr>
              <a:t>small capacity </a:t>
            </a:r>
            <a:r>
              <a:rPr lang="en-US" dirty="0"/>
              <a:t>and </a:t>
            </a:r>
            <a:r>
              <a:rPr lang="en-US" dirty="0">
                <a:solidFill>
                  <a:srgbClr val="FF0000"/>
                </a:solidFill>
              </a:rPr>
              <a:t>high compression </a:t>
            </a:r>
            <a:r>
              <a:rPr lang="en-US" dirty="0"/>
              <a:t>ratio tasks. </a:t>
            </a:r>
            <a:endParaRPr lang="en-US" dirty="0" smtClean="0"/>
          </a:p>
          <a:p>
            <a:pPr>
              <a:buFont typeface="Wingdings" pitchFamily="2" charset="2"/>
              <a:buChar char="Ø"/>
            </a:pPr>
            <a:r>
              <a:rPr lang="en-US" dirty="0" smtClean="0"/>
              <a:t> </a:t>
            </a:r>
            <a:r>
              <a:rPr lang="en-US" dirty="0"/>
              <a:t>used in single stage and multi stage compressions. </a:t>
            </a:r>
            <a:endParaRPr lang="en-US" dirty="0" smtClean="0"/>
          </a:p>
          <a:p>
            <a:pPr>
              <a:buFont typeface="Wingdings" pitchFamily="2" charset="2"/>
              <a:buChar char="Ø"/>
            </a:pPr>
            <a:r>
              <a:rPr lang="en-US" dirty="0"/>
              <a:t> </a:t>
            </a:r>
            <a:r>
              <a:rPr lang="en-US" dirty="0" smtClean="0"/>
              <a:t>single stage </a:t>
            </a:r>
          </a:p>
          <a:p>
            <a:pPr>
              <a:buNone/>
            </a:pPr>
            <a:r>
              <a:rPr lang="en-US" dirty="0" smtClean="0"/>
              <a:t>        Air cooled (compression ratio of 3)</a:t>
            </a:r>
          </a:p>
          <a:p>
            <a:pPr>
              <a:buNone/>
            </a:pPr>
            <a:r>
              <a:rPr lang="en-US" dirty="0" smtClean="0"/>
              <a:t>        water cooled (compression ratio of 6)</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2" algn="ctr" rtl="0">
              <a:spcBef>
                <a:spcPct val="0"/>
              </a:spcBef>
            </a:pPr>
            <a:r>
              <a:rPr lang="en-US" sz="3600" b="1" dirty="0">
                <a:solidFill>
                  <a:schemeClr val="accent2"/>
                </a:solidFill>
                <a:latin typeface="Arial" pitchFamily="34" charset="0"/>
                <a:cs typeface="Arial" pitchFamily="34" charset="0"/>
              </a:rPr>
              <a:t>Indicator Diagram of Reciprocating Compressors</a:t>
            </a:r>
            <a:r>
              <a:rPr lang="en-US" dirty="0"/>
              <a:t/>
            </a:r>
            <a:br>
              <a:rPr lang="en-US" dirty="0"/>
            </a:br>
            <a:endParaRPr lang="en-US" dirty="0"/>
          </a:p>
        </p:txBody>
      </p:sp>
      <p:sp>
        <p:nvSpPr>
          <p:cNvPr id="3" name="Content Placeholder 2"/>
          <p:cNvSpPr>
            <a:spLocks noGrp="1"/>
          </p:cNvSpPr>
          <p:nvPr>
            <p:ph sz="quarter" idx="1"/>
          </p:nvPr>
        </p:nvSpPr>
        <p:spPr/>
        <p:txBody>
          <a:bodyPr/>
          <a:lstStyle/>
          <a:p>
            <a:pPr algn="just"/>
            <a:r>
              <a:rPr lang="en-US" sz="2400" dirty="0"/>
              <a:t>The indicator diagram of a reciprocating compressor describes the variation of the pressure inside the cylinder over the displaced volume (% stroke) for one complete rotation of the crank </a:t>
            </a:r>
            <a:endParaRPr lang="en-US" sz="2400" dirty="0" smtClean="0"/>
          </a:p>
          <a:p>
            <a:pPr algn="just"/>
            <a:r>
              <a:rPr lang="en-US" sz="2400" b="1" dirty="0"/>
              <a:t>Theoretical Indicator Diagrams</a:t>
            </a:r>
            <a:endParaRPr lang="en-US" sz="2400" dirty="0"/>
          </a:p>
          <a:p>
            <a:endParaRPr lang="en-US" sz="2400" dirty="0"/>
          </a:p>
          <a:p>
            <a:endParaRPr lang="en-US" dirty="0"/>
          </a:p>
        </p:txBody>
      </p:sp>
      <p:pic>
        <p:nvPicPr>
          <p:cNvPr id="4" name="Picture 3"/>
          <p:cNvPicPr/>
          <p:nvPr/>
        </p:nvPicPr>
        <p:blipFill>
          <a:blip r:embed="rId2" cstate="print"/>
          <a:srcRect/>
          <a:stretch>
            <a:fillRect/>
          </a:stretch>
        </p:blipFill>
        <p:spPr bwMode="auto">
          <a:xfrm>
            <a:off x="1600200" y="3276600"/>
            <a:ext cx="6096000" cy="3200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srcRect/>
          <a:stretch>
            <a:fillRect/>
          </a:stretch>
        </p:blipFill>
        <p:spPr bwMode="auto">
          <a:xfrm>
            <a:off x="1447800" y="1447800"/>
            <a:ext cx="7086600" cy="4495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accent2"/>
                </a:solidFill>
                <a:latin typeface="Arial" pitchFamily="34" charset="0"/>
                <a:cs typeface="Arial" pitchFamily="34" charset="0"/>
              </a:rPr>
              <a:t>Theoretical Indicator Diagrams</a:t>
            </a:r>
            <a:r>
              <a:rPr lang="en-US" dirty="0" smtClean="0"/>
              <a:t/>
            </a:r>
            <a:br>
              <a:rPr lang="en-US" dirty="0" smtClean="0"/>
            </a:br>
            <a:endParaRPr lang="en-US" dirty="0"/>
          </a:p>
        </p:txBody>
      </p:sp>
      <p:sp>
        <p:nvSpPr>
          <p:cNvPr id="3" name="Content Placeholder 2"/>
          <p:cNvSpPr>
            <a:spLocks noGrp="1"/>
          </p:cNvSpPr>
          <p:nvPr>
            <p:ph sz="quarter" idx="1"/>
          </p:nvPr>
        </p:nvSpPr>
        <p:spPr>
          <a:xfrm>
            <a:off x="457200" y="990600"/>
            <a:ext cx="8229600" cy="5135563"/>
          </a:xfrm>
        </p:spPr>
        <p:txBody>
          <a:bodyPr>
            <a:normAutofit fontScale="92500" lnSpcReduction="20000"/>
          </a:bodyPr>
          <a:lstStyle/>
          <a:p>
            <a:pPr algn="just">
              <a:buFont typeface="Wingdings" pitchFamily="2" charset="2"/>
              <a:buChar char="Ø"/>
            </a:pPr>
            <a:r>
              <a:rPr lang="en-US" sz="2600" dirty="0"/>
              <a:t>Line 1-2: Both the suction and discharge valves are closed gas in the cylinder is compressed up to the final pressure P</a:t>
            </a:r>
            <a:r>
              <a:rPr lang="en-US" sz="2600" baseline="-25000" dirty="0"/>
              <a:t>2. </a:t>
            </a:r>
            <a:endParaRPr lang="en-US" sz="2600" dirty="0"/>
          </a:p>
          <a:p>
            <a:pPr algn="just">
              <a:buFont typeface="Wingdings" pitchFamily="2" charset="2"/>
              <a:buChar char="Ø"/>
            </a:pPr>
            <a:r>
              <a:rPr lang="en-US" sz="2600" dirty="0"/>
              <a:t>Line 2-3: The discharge valve opens when the pressure reaches P</a:t>
            </a:r>
            <a:r>
              <a:rPr lang="en-US" sz="2600" baseline="-25000" dirty="0"/>
              <a:t>2</a:t>
            </a:r>
            <a:r>
              <a:rPr lang="en-US" sz="2600" dirty="0"/>
              <a:t> and the compressed gas is discharged at constant pressure. </a:t>
            </a:r>
            <a:r>
              <a:rPr lang="en-US" sz="2600" dirty="0" smtClean="0"/>
              <a:t>volume </a:t>
            </a:r>
            <a:r>
              <a:rPr lang="en-US" sz="2600" dirty="0" err="1"/>
              <a:t>V</a:t>
            </a:r>
            <a:r>
              <a:rPr lang="en-US" sz="2600" baseline="-25000" dirty="0" err="1"/>
              <a:t>cl</a:t>
            </a:r>
            <a:r>
              <a:rPr lang="en-US" sz="2600" baseline="-25000" dirty="0"/>
              <a:t> </a:t>
            </a:r>
            <a:r>
              <a:rPr lang="en-US" sz="2600" dirty="0"/>
              <a:t>in Figure 6.1, to be left over inside the cylinder at the end of the discharge stroke.</a:t>
            </a:r>
          </a:p>
          <a:p>
            <a:pPr algn="just">
              <a:buFont typeface="Wingdings" pitchFamily="2" charset="2"/>
              <a:buChar char="Ø"/>
            </a:pPr>
            <a:r>
              <a:rPr lang="en-US" sz="2600" dirty="0"/>
              <a:t>Line 3-4:  The piston starts the return stroke and the left over gas in the clearance volume expands until the suction pressure P</a:t>
            </a:r>
            <a:r>
              <a:rPr lang="en-US" sz="2600" baseline="-25000" dirty="0"/>
              <a:t>4</a:t>
            </a:r>
            <a:r>
              <a:rPr lang="en-US" sz="2600" dirty="0"/>
              <a:t> is reached.  </a:t>
            </a:r>
          </a:p>
          <a:p>
            <a:pPr algn="just">
              <a:buFont typeface="Wingdings" pitchFamily="2" charset="2"/>
              <a:buChar char="Ø"/>
            </a:pPr>
            <a:r>
              <a:rPr lang="en-US" sz="2600" dirty="0"/>
              <a:t>Line 4-5: When the pressure decreases and reaches P</a:t>
            </a:r>
            <a:r>
              <a:rPr lang="en-US" sz="2600" baseline="-25000" dirty="0"/>
              <a:t>4</a:t>
            </a:r>
            <a:r>
              <a:rPr lang="en-US" sz="2600" dirty="0"/>
              <a:t>, the discharge valve is closed and the suction valve opens and gas is drawn into the cylinder. </a:t>
            </a:r>
            <a:endParaRPr lang="en-US" sz="2600" dirty="0" smtClean="0"/>
          </a:p>
          <a:p>
            <a:pPr>
              <a:buNone/>
            </a:pPr>
            <a:endParaRPr lang="en-US" sz="2600" dirty="0" smtClean="0"/>
          </a:p>
          <a:p>
            <a:pPr>
              <a:buNone/>
            </a:pPr>
            <a:r>
              <a:rPr lang="en-US" sz="2400" i="1" dirty="0" err="1" smtClean="0">
                <a:solidFill>
                  <a:srgbClr val="FF0000"/>
                </a:solidFill>
              </a:rPr>
              <a:t>V</a:t>
            </a:r>
            <a:r>
              <a:rPr lang="en-US" sz="2400" i="1" baseline="-25000" dirty="0" err="1" smtClean="0">
                <a:solidFill>
                  <a:srgbClr val="FF0000"/>
                </a:solidFill>
              </a:rPr>
              <a:t>dis</a:t>
            </a:r>
            <a:r>
              <a:rPr lang="en-US" sz="2400" i="1" dirty="0" smtClean="0">
                <a:solidFill>
                  <a:srgbClr val="FF0000"/>
                </a:solidFill>
              </a:rPr>
              <a:t> </a:t>
            </a:r>
            <a:r>
              <a:rPr lang="en-US" sz="2400" i="1" dirty="0">
                <a:solidFill>
                  <a:srgbClr val="FF0000"/>
                </a:solidFill>
              </a:rPr>
              <a:t>and </a:t>
            </a:r>
            <a:r>
              <a:rPr lang="en-US" sz="2400" i="1" dirty="0" err="1">
                <a:solidFill>
                  <a:srgbClr val="FF0000"/>
                </a:solidFill>
              </a:rPr>
              <a:t>V</a:t>
            </a:r>
            <a:r>
              <a:rPr lang="en-US" sz="2400" i="1" baseline="-25000" dirty="0" err="1">
                <a:solidFill>
                  <a:srgbClr val="FF0000"/>
                </a:solidFill>
              </a:rPr>
              <a:t>del</a:t>
            </a:r>
            <a:r>
              <a:rPr lang="en-US" sz="2400" i="1" dirty="0">
                <a:solidFill>
                  <a:srgbClr val="FF0000"/>
                </a:solidFill>
              </a:rPr>
              <a:t> in Figure 6.1 represent the displaced volume and the delivered volume respectively. The expanded volume of the gas in the clearance volume is represented by </a:t>
            </a:r>
            <a:r>
              <a:rPr lang="en-US" sz="2400" i="1" dirty="0" err="1">
                <a:solidFill>
                  <a:srgbClr val="FF0000"/>
                </a:solidFill>
              </a:rPr>
              <a:t>V</a:t>
            </a:r>
            <a:r>
              <a:rPr lang="en-US" sz="2400" i="1" baseline="-25000" dirty="0" err="1">
                <a:solidFill>
                  <a:srgbClr val="FF0000"/>
                </a:solidFill>
              </a:rPr>
              <a:t>exp</a:t>
            </a:r>
            <a:r>
              <a:rPr lang="en-US" sz="2400" i="1" dirty="0">
                <a:solidFill>
                  <a:srgbClr val="FF0000"/>
                </a:solidFill>
              </a:rPr>
              <a:t>.</a:t>
            </a:r>
          </a:p>
          <a:p>
            <a:endParaRPr lang="en-US" sz="2600"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541</TotalTime>
  <Words>1423</Words>
  <Application>Microsoft Office PowerPoint</Application>
  <PresentationFormat>On-screen Show (4:3)</PresentationFormat>
  <Paragraphs>184</Paragraphs>
  <Slides>32</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Equity</vt:lpstr>
      <vt:lpstr>Equation</vt:lpstr>
      <vt:lpstr>Outline</vt:lpstr>
      <vt:lpstr>Introduction</vt:lpstr>
      <vt:lpstr>Slide 3</vt:lpstr>
      <vt:lpstr>Types of Compressors</vt:lpstr>
      <vt:lpstr>6.1 Theory of Positive Displacement Compressors</vt:lpstr>
      <vt:lpstr>Reciprocating Compressors</vt:lpstr>
      <vt:lpstr>Indicator Diagram of Reciprocating Compressors </vt:lpstr>
      <vt:lpstr>Slide 8</vt:lpstr>
      <vt:lpstr>Theoretical Indicator Diagrams </vt:lpstr>
      <vt:lpstr>Actual Indicator Diagrams</vt:lpstr>
      <vt:lpstr>Actual Indicator Diagrams cont…</vt:lpstr>
      <vt:lpstr>Capacity of Reciprocating Compressors</vt:lpstr>
      <vt:lpstr>Capacity of Reciprocating Compressors</vt:lpstr>
      <vt:lpstr>Slide 14</vt:lpstr>
      <vt:lpstr>Slide 15</vt:lpstr>
      <vt:lpstr>The Specific Work of Reciprocating Compressors</vt:lpstr>
      <vt:lpstr>Slide 17</vt:lpstr>
      <vt:lpstr>a. Y for Adiabatic Isentropic Compression (Yad)</vt:lpstr>
      <vt:lpstr>b. Y for Isothermal Compression /Yiso </vt:lpstr>
      <vt:lpstr>Power of Reciprocating Compressors</vt:lpstr>
      <vt:lpstr>            Determining the Compression Ratio  </vt:lpstr>
      <vt:lpstr>Slide 22</vt:lpstr>
      <vt:lpstr>Multistage Compression </vt:lpstr>
      <vt:lpstr>Slide 24</vt:lpstr>
      <vt:lpstr>Number of Stages   </vt:lpstr>
      <vt:lpstr>Slide 26</vt:lpstr>
      <vt:lpstr>Slide 27</vt:lpstr>
      <vt:lpstr>Cooling in Multistage Compression </vt:lpstr>
      <vt:lpstr>Slide 29</vt:lpstr>
      <vt:lpstr>Slide 30</vt:lpstr>
      <vt:lpstr>Slide 31</vt:lpstr>
      <vt:lpstr>6.2 Rotary Compressors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mekdim</dc:creator>
  <cp:lastModifiedBy>USER</cp:lastModifiedBy>
  <cp:revision>39</cp:revision>
  <dcterms:created xsi:type="dcterms:W3CDTF">2011-05-25T12:59:25Z</dcterms:created>
  <dcterms:modified xsi:type="dcterms:W3CDTF">2012-05-30T14:58:26Z</dcterms:modified>
</cp:coreProperties>
</file>