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61" r:id="rId2"/>
    <p:sldId id="257" r:id="rId3"/>
    <p:sldId id="319" r:id="rId4"/>
    <p:sldId id="258" r:id="rId5"/>
    <p:sldId id="320" r:id="rId6"/>
    <p:sldId id="259" r:id="rId7"/>
    <p:sldId id="264" r:id="rId8"/>
    <p:sldId id="265" r:id="rId9"/>
    <p:sldId id="286" r:id="rId10"/>
    <p:sldId id="287" r:id="rId11"/>
    <p:sldId id="260" r:id="rId12"/>
    <p:sldId id="288" r:id="rId13"/>
    <p:sldId id="262" r:id="rId14"/>
    <p:sldId id="263" r:id="rId15"/>
    <p:sldId id="321" r:id="rId16"/>
    <p:sldId id="267" r:id="rId17"/>
    <p:sldId id="271" r:id="rId18"/>
    <p:sldId id="293" r:id="rId19"/>
    <p:sldId id="314" r:id="rId20"/>
    <p:sldId id="266" r:id="rId21"/>
    <p:sldId id="272" r:id="rId22"/>
    <p:sldId id="273" r:id="rId23"/>
    <p:sldId id="282" r:id="rId24"/>
    <p:sldId id="274" r:id="rId25"/>
    <p:sldId id="275" r:id="rId26"/>
    <p:sldId id="290" r:id="rId27"/>
    <p:sldId id="310" r:id="rId28"/>
    <p:sldId id="285" r:id="rId29"/>
    <p:sldId id="315" r:id="rId30"/>
    <p:sldId id="276" r:id="rId31"/>
    <p:sldId id="278" r:id="rId32"/>
    <p:sldId id="279" r:id="rId33"/>
    <p:sldId id="296" r:id="rId34"/>
    <p:sldId id="295" r:id="rId35"/>
    <p:sldId id="307" r:id="rId36"/>
    <p:sldId id="316" r:id="rId37"/>
    <p:sldId id="309" r:id="rId38"/>
    <p:sldId id="297" r:id="rId39"/>
    <p:sldId id="268" r:id="rId40"/>
    <p:sldId id="298" r:id="rId41"/>
    <p:sldId id="299" r:id="rId42"/>
    <p:sldId id="300" r:id="rId43"/>
    <p:sldId id="289" r:id="rId44"/>
    <p:sldId id="270" r:id="rId45"/>
    <p:sldId id="269" r:id="rId46"/>
    <p:sldId id="281" r:id="rId47"/>
    <p:sldId id="301" r:id="rId48"/>
    <p:sldId id="302" r:id="rId49"/>
    <p:sldId id="291" r:id="rId50"/>
    <p:sldId id="280" r:id="rId51"/>
    <p:sldId id="305" r:id="rId52"/>
    <p:sldId id="277" r:id="rId53"/>
    <p:sldId id="31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238" autoAdjust="0"/>
  </p:normalViewPr>
  <p:slideViewPr>
    <p:cSldViewPr>
      <p:cViewPr>
        <p:scale>
          <a:sx n="68" d="100"/>
          <a:sy n="68" d="100"/>
        </p:scale>
        <p:origin x="-576" y="-15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557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F5A810-1498-43D1-917C-D0E1107CCE74}" type="datetimeFigureOut">
              <a:rPr lang="en-US" smtClean="0"/>
              <a:pPr/>
              <a:t>4/24/2016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464405-6D53-47F6-91CA-7ACFFC8238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C06638-8AF7-4AAE-A3DA-30644350CE8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464405-6D53-47F6-91CA-7ACFFC8238F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C06638-8AF7-4AAE-A3DA-30644350CE8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644A9CD-1119-4137-BF7F-3D19736543B9}" type="slidenum">
              <a:rPr lang="en-US"/>
              <a:pPr/>
              <a:t>18</a:t>
            </a:fld>
            <a:endParaRPr lang="en-US"/>
          </a:p>
        </p:txBody>
      </p:sp>
      <p:sp>
        <p:nvSpPr>
          <p:cNvPr id="56323" name="Rectangle 2"/>
          <p:cNvSpPr>
            <a:spLocks noChangeArrowheads="1"/>
          </p:cNvSpPr>
          <p:nvPr/>
        </p:nvSpPr>
        <p:spPr bwMode="auto">
          <a:xfrm>
            <a:off x="3884316" y="-1572"/>
            <a:ext cx="2973684" cy="459088"/>
          </a:xfrm>
          <a:prstGeom prst="rect">
            <a:avLst/>
          </a:prstGeom>
          <a:noFill/>
          <a:ln w="9525">
            <a:noFill/>
            <a:miter lim="800000"/>
            <a:headEnd/>
            <a:tailEnd/>
          </a:ln>
        </p:spPr>
        <p:txBody>
          <a:bodyPr wrap="none" lIns="90498" tIns="45249" rIns="90498" bIns="45249" anchor="ctr"/>
          <a:lstStyle/>
          <a:p>
            <a:endParaRPr lang="en-US"/>
          </a:p>
        </p:txBody>
      </p:sp>
      <p:sp>
        <p:nvSpPr>
          <p:cNvPr id="56324" name="Rectangle 3"/>
          <p:cNvSpPr>
            <a:spLocks noChangeArrowheads="1"/>
          </p:cNvSpPr>
          <p:nvPr/>
        </p:nvSpPr>
        <p:spPr bwMode="auto">
          <a:xfrm>
            <a:off x="3884316" y="8681769"/>
            <a:ext cx="2973684" cy="462231"/>
          </a:xfrm>
          <a:prstGeom prst="rect">
            <a:avLst/>
          </a:prstGeom>
          <a:noFill/>
          <a:ln w="9525">
            <a:noFill/>
            <a:miter lim="800000"/>
            <a:headEnd/>
            <a:tailEnd/>
          </a:ln>
        </p:spPr>
        <p:txBody>
          <a:bodyPr lIns="19004" tIns="0" rIns="19004" bIns="0" anchor="b"/>
          <a:lstStyle/>
          <a:p>
            <a:pPr algn="r" defTabSz="912838"/>
            <a:r>
              <a:rPr lang="en-US" sz="1000" i="1" dirty="0"/>
              <a:t>23</a:t>
            </a:r>
          </a:p>
        </p:txBody>
      </p:sp>
      <p:sp>
        <p:nvSpPr>
          <p:cNvPr id="56325" name="Rectangle 4"/>
          <p:cNvSpPr>
            <a:spLocks noChangeArrowheads="1"/>
          </p:cNvSpPr>
          <p:nvPr/>
        </p:nvSpPr>
        <p:spPr bwMode="auto">
          <a:xfrm>
            <a:off x="-1571" y="8681769"/>
            <a:ext cx="2972115" cy="462231"/>
          </a:xfrm>
          <a:prstGeom prst="rect">
            <a:avLst/>
          </a:prstGeom>
          <a:noFill/>
          <a:ln w="9525">
            <a:noFill/>
            <a:miter lim="800000"/>
            <a:headEnd/>
            <a:tailEnd/>
          </a:ln>
        </p:spPr>
        <p:txBody>
          <a:bodyPr wrap="none" lIns="90498" tIns="45249" rIns="90498" bIns="45249" anchor="ctr"/>
          <a:lstStyle/>
          <a:p>
            <a:endParaRPr lang="en-US"/>
          </a:p>
        </p:txBody>
      </p:sp>
      <p:sp>
        <p:nvSpPr>
          <p:cNvPr id="56326" name="Rectangle 5"/>
          <p:cNvSpPr>
            <a:spLocks noChangeArrowheads="1"/>
          </p:cNvSpPr>
          <p:nvPr/>
        </p:nvSpPr>
        <p:spPr bwMode="auto">
          <a:xfrm>
            <a:off x="-1571" y="-1572"/>
            <a:ext cx="2972115" cy="459088"/>
          </a:xfrm>
          <a:prstGeom prst="rect">
            <a:avLst/>
          </a:prstGeom>
          <a:noFill/>
          <a:ln w="9525">
            <a:noFill/>
            <a:miter lim="800000"/>
            <a:headEnd/>
            <a:tailEnd/>
          </a:ln>
        </p:spPr>
        <p:txBody>
          <a:bodyPr wrap="none" lIns="90498" tIns="45249" rIns="90498" bIns="45249" anchor="ctr"/>
          <a:lstStyle/>
          <a:p>
            <a:endParaRPr lang="en-US"/>
          </a:p>
        </p:txBody>
      </p:sp>
      <p:sp>
        <p:nvSpPr>
          <p:cNvPr id="56327" name="Rectangle 6"/>
          <p:cNvSpPr>
            <a:spLocks noGrp="1" noRot="1" noChangeAspect="1" noChangeArrowheads="1" noTextEdit="1"/>
          </p:cNvSpPr>
          <p:nvPr>
            <p:ph type="sldImg"/>
          </p:nvPr>
        </p:nvSpPr>
        <p:spPr>
          <a:xfrm>
            <a:off x="1144588" y="685800"/>
            <a:ext cx="4567237" cy="3427413"/>
          </a:xfrm>
          <a:ln w="12700" cap="flat">
            <a:solidFill>
              <a:schemeClr val="tx1"/>
            </a:solidFill>
          </a:ln>
        </p:spPr>
      </p:sp>
      <p:sp>
        <p:nvSpPr>
          <p:cNvPr id="56328" name="Rectangle 7"/>
          <p:cNvSpPr>
            <a:spLocks noGrp="1" noChangeArrowheads="1"/>
          </p:cNvSpPr>
          <p:nvPr>
            <p:ph type="body" idx="1"/>
          </p:nvPr>
        </p:nvSpPr>
        <p:spPr>
          <a:xfrm>
            <a:off x="913772" y="4355035"/>
            <a:ext cx="5030456" cy="4136497"/>
          </a:xfrm>
          <a:noFill/>
          <a:ln/>
        </p:spPr>
        <p:txBody>
          <a:bodyPr lIns="91852" tIns="45927" rIns="91852" bIns="45927"/>
          <a:lstStyle/>
          <a:p>
            <a:pPr defTabSz="75415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C06638-8AF7-4AAE-A3DA-30644350CE8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C06638-8AF7-4AAE-A3DA-30644350CE8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C06638-8AF7-4AAE-A3DA-30644350CE8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C06638-8AF7-4AAE-A3DA-30644350CE8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09F370E-5065-4B15-A131-6889E80C525C}" type="slidenum">
              <a:rPr lang="en-US"/>
              <a:pPr/>
              <a:t>33</a:t>
            </a:fld>
            <a:endParaRPr lang="en-US"/>
          </a:p>
        </p:txBody>
      </p:sp>
      <p:sp>
        <p:nvSpPr>
          <p:cNvPr id="59395" name="Rectangle 2"/>
          <p:cNvSpPr>
            <a:spLocks noChangeArrowheads="1"/>
          </p:cNvSpPr>
          <p:nvPr/>
        </p:nvSpPr>
        <p:spPr bwMode="auto">
          <a:xfrm>
            <a:off x="3884316" y="-1572"/>
            <a:ext cx="2973684" cy="459088"/>
          </a:xfrm>
          <a:prstGeom prst="rect">
            <a:avLst/>
          </a:prstGeom>
          <a:noFill/>
          <a:ln w="9525">
            <a:noFill/>
            <a:miter lim="800000"/>
            <a:headEnd/>
            <a:tailEnd/>
          </a:ln>
        </p:spPr>
        <p:txBody>
          <a:bodyPr wrap="none" lIns="90498" tIns="45249" rIns="90498" bIns="45249" anchor="ctr"/>
          <a:lstStyle/>
          <a:p>
            <a:endParaRPr lang="en-US"/>
          </a:p>
        </p:txBody>
      </p:sp>
      <p:sp>
        <p:nvSpPr>
          <p:cNvPr id="59396" name="Rectangle 3"/>
          <p:cNvSpPr>
            <a:spLocks noChangeArrowheads="1"/>
          </p:cNvSpPr>
          <p:nvPr/>
        </p:nvSpPr>
        <p:spPr bwMode="auto">
          <a:xfrm>
            <a:off x="3884316" y="8681769"/>
            <a:ext cx="2973684" cy="462231"/>
          </a:xfrm>
          <a:prstGeom prst="rect">
            <a:avLst/>
          </a:prstGeom>
          <a:noFill/>
          <a:ln w="9525">
            <a:noFill/>
            <a:miter lim="800000"/>
            <a:headEnd/>
            <a:tailEnd/>
          </a:ln>
        </p:spPr>
        <p:txBody>
          <a:bodyPr lIns="19004" tIns="0" rIns="19004" bIns="0" anchor="b"/>
          <a:lstStyle/>
          <a:p>
            <a:pPr algn="r" defTabSz="912838"/>
            <a:r>
              <a:rPr lang="en-US" sz="1000" i="1" dirty="0"/>
              <a:t>17</a:t>
            </a:r>
          </a:p>
        </p:txBody>
      </p:sp>
      <p:sp>
        <p:nvSpPr>
          <p:cNvPr id="59397" name="Rectangle 4"/>
          <p:cNvSpPr>
            <a:spLocks noChangeArrowheads="1"/>
          </p:cNvSpPr>
          <p:nvPr/>
        </p:nvSpPr>
        <p:spPr bwMode="auto">
          <a:xfrm>
            <a:off x="-1571" y="8681769"/>
            <a:ext cx="2972115" cy="462231"/>
          </a:xfrm>
          <a:prstGeom prst="rect">
            <a:avLst/>
          </a:prstGeom>
          <a:noFill/>
          <a:ln w="9525">
            <a:noFill/>
            <a:miter lim="800000"/>
            <a:headEnd/>
            <a:tailEnd/>
          </a:ln>
        </p:spPr>
        <p:txBody>
          <a:bodyPr wrap="none" lIns="90498" tIns="45249" rIns="90498" bIns="45249" anchor="ctr"/>
          <a:lstStyle/>
          <a:p>
            <a:endParaRPr lang="en-US"/>
          </a:p>
        </p:txBody>
      </p:sp>
      <p:sp>
        <p:nvSpPr>
          <p:cNvPr id="59398" name="Rectangle 5"/>
          <p:cNvSpPr>
            <a:spLocks noChangeArrowheads="1"/>
          </p:cNvSpPr>
          <p:nvPr/>
        </p:nvSpPr>
        <p:spPr bwMode="auto">
          <a:xfrm>
            <a:off x="-1571" y="-1572"/>
            <a:ext cx="2972115" cy="459088"/>
          </a:xfrm>
          <a:prstGeom prst="rect">
            <a:avLst/>
          </a:prstGeom>
          <a:noFill/>
          <a:ln w="9525">
            <a:noFill/>
            <a:miter lim="800000"/>
            <a:headEnd/>
            <a:tailEnd/>
          </a:ln>
        </p:spPr>
        <p:txBody>
          <a:bodyPr wrap="none" lIns="90498" tIns="45249" rIns="90498" bIns="45249" anchor="ctr"/>
          <a:lstStyle/>
          <a:p>
            <a:endParaRPr lang="en-US"/>
          </a:p>
        </p:txBody>
      </p:sp>
      <p:sp>
        <p:nvSpPr>
          <p:cNvPr id="59399" name="Rectangle 6"/>
          <p:cNvSpPr>
            <a:spLocks noGrp="1" noRot="1" noChangeAspect="1" noChangeArrowheads="1" noTextEdit="1"/>
          </p:cNvSpPr>
          <p:nvPr>
            <p:ph type="sldImg"/>
          </p:nvPr>
        </p:nvSpPr>
        <p:spPr>
          <a:xfrm>
            <a:off x="1144588" y="685800"/>
            <a:ext cx="4567237" cy="3427413"/>
          </a:xfrm>
          <a:ln w="12700" cap="flat">
            <a:solidFill>
              <a:schemeClr val="tx1"/>
            </a:solidFill>
          </a:ln>
        </p:spPr>
      </p:sp>
      <p:sp>
        <p:nvSpPr>
          <p:cNvPr id="59400" name="Rectangle 7"/>
          <p:cNvSpPr>
            <a:spLocks noGrp="1" noChangeArrowheads="1"/>
          </p:cNvSpPr>
          <p:nvPr>
            <p:ph type="body" idx="1"/>
          </p:nvPr>
        </p:nvSpPr>
        <p:spPr>
          <a:xfrm>
            <a:off x="915343" y="4340885"/>
            <a:ext cx="5030456" cy="4116058"/>
          </a:xfrm>
          <a:noFill/>
          <a:ln/>
        </p:spPr>
        <p:txBody>
          <a:bodyPr lIns="91852" tIns="45927" rIns="91852" bIns="45927"/>
          <a:lstStyle/>
          <a:p>
            <a:pPr>
              <a:spcBef>
                <a:spcPct val="20000"/>
              </a:spcBef>
              <a:buFont typeface="Monotype Sorts" charset="2"/>
              <a:buChar char="¶"/>
            </a:pPr>
            <a:r>
              <a:rPr lang="en-US" b="1" u="sng" dirty="0" smtClean="0">
                <a:latin typeface="Arial" pitchFamily="34" charset="0"/>
              </a:rPr>
              <a:t>SEHR WENIG FLÜSSIGKEIT</a:t>
            </a:r>
            <a:endParaRPr lang="en-US" b="1" dirty="0" smtClean="0">
              <a:latin typeface="Arial" pitchFamily="34" charset="0"/>
            </a:endParaRPr>
          </a:p>
          <a:p>
            <a:pPr lvl="1">
              <a:spcBef>
                <a:spcPct val="20000"/>
              </a:spcBef>
              <a:buFont typeface="Monotype Sorts" charset="2"/>
              <a:buChar char="E"/>
            </a:pPr>
            <a:r>
              <a:rPr lang="en-US" sz="1000" b="1" dirty="0">
                <a:latin typeface="Arial" pitchFamily="34" charset="0"/>
              </a:rPr>
              <a:t> ZWECK :  ANFEUCHTUNG DES PULVERS  </a:t>
            </a:r>
          </a:p>
          <a:p>
            <a:pPr lvl="1">
              <a:spcBef>
                <a:spcPct val="20000"/>
              </a:spcBef>
              <a:buFont typeface="Monotype Sorts" charset="2"/>
              <a:buChar char="E"/>
            </a:pPr>
            <a:r>
              <a:rPr lang="en-US" sz="1000" b="1" dirty="0">
                <a:latin typeface="Arial" pitchFamily="34" charset="0"/>
              </a:rPr>
              <a:t>RESULTAT :  TROCKENES ENDPRODUKT</a:t>
            </a:r>
          </a:p>
          <a:p>
            <a:pPr lvl="2">
              <a:spcBef>
                <a:spcPct val="20000"/>
              </a:spcBef>
            </a:pPr>
            <a:endParaRPr lang="en-US" sz="500" dirty="0">
              <a:latin typeface="Arial" pitchFamily="34" charset="0"/>
            </a:endParaRPr>
          </a:p>
          <a:p>
            <a:pPr>
              <a:spcBef>
                <a:spcPct val="20000"/>
              </a:spcBef>
              <a:buFont typeface="Monotype Sorts" charset="2"/>
              <a:buChar char="·"/>
            </a:pPr>
            <a:r>
              <a:rPr lang="en-US" b="1" dirty="0" smtClean="0">
                <a:latin typeface="Arial" pitchFamily="34" charset="0"/>
              </a:rPr>
              <a:t> </a:t>
            </a:r>
            <a:r>
              <a:rPr lang="en-US" b="1" u="sng" dirty="0" smtClean="0">
                <a:latin typeface="Arial" pitchFamily="34" charset="0"/>
              </a:rPr>
              <a:t>MODERIERTE  FLÜSSIGKEIT MENGE</a:t>
            </a:r>
            <a:endParaRPr lang="en-US" b="1" dirty="0" smtClean="0">
              <a:latin typeface="Arial" pitchFamily="34" charset="0"/>
            </a:endParaRPr>
          </a:p>
          <a:p>
            <a:pPr lvl="1">
              <a:spcBef>
                <a:spcPct val="20000"/>
              </a:spcBef>
              <a:buFont typeface="Monotype Sorts" charset="2"/>
              <a:buChar char="E"/>
            </a:pPr>
            <a:r>
              <a:rPr lang="en-US" sz="1000" b="1" dirty="0">
                <a:latin typeface="Arial" pitchFamily="34" charset="0"/>
              </a:rPr>
              <a:t> ZWECK :  AGGLOMERATION</a:t>
            </a:r>
          </a:p>
          <a:p>
            <a:pPr lvl="1">
              <a:spcBef>
                <a:spcPct val="20000"/>
              </a:spcBef>
              <a:buFont typeface="Monotype Sorts" charset="2"/>
              <a:buChar char="E"/>
            </a:pPr>
            <a:r>
              <a:rPr lang="en-US" sz="1000" b="1" dirty="0">
                <a:latin typeface="Arial" pitchFamily="34" charset="0"/>
              </a:rPr>
              <a:t> RESULTAT :  NASSES  GROBERES PULVER</a:t>
            </a:r>
          </a:p>
          <a:p>
            <a:pPr lvl="2">
              <a:spcBef>
                <a:spcPct val="20000"/>
              </a:spcBef>
            </a:pPr>
            <a:endParaRPr lang="en-US" sz="500" dirty="0">
              <a:latin typeface="Arial" pitchFamily="34" charset="0"/>
            </a:endParaRPr>
          </a:p>
          <a:p>
            <a:pPr>
              <a:spcBef>
                <a:spcPct val="20000"/>
              </a:spcBef>
              <a:buFont typeface="Monotype Sorts" charset="2"/>
              <a:buChar char="¸"/>
            </a:pPr>
            <a:r>
              <a:rPr lang="en-US" b="1" dirty="0" smtClean="0">
                <a:latin typeface="Arial" pitchFamily="34" charset="0"/>
              </a:rPr>
              <a:t> </a:t>
            </a:r>
            <a:r>
              <a:rPr lang="en-US" b="1" u="sng" dirty="0" smtClean="0">
                <a:latin typeface="Arial" pitchFamily="34" charset="0"/>
              </a:rPr>
              <a:t>VIEL  FLÜSSIGKEIT</a:t>
            </a:r>
            <a:endParaRPr lang="en-US" b="1" dirty="0" smtClean="0">
              <a:latin typeface="Arial" pitchFamily="34" charset="0"/>
            </a:endParaRPr>
          </a:p>
          <a:p>
            <a:pPr lvl="1">
              <a:spcBef>
                <a:spcPct val="20000"/>
              </a:spcBef>
              <a:buFont typeface="Monotype Sorts" charset="2"/>
              <a:buChar char="E"/>
            </a:pPr>
            <a:r>
              <a:rPr lang="en-US" sz="1000" b="1" dirty="0">
                <a:latin typeface="Arial" pitchFamily="34" charset="0"/>
              </a:rPr>
              <a:t> PASTA FORMUNG</a:t>
            </a:r>
          </a:p>
          <a:p>
            <a:pPr lvl="2">
              <a:spcBef>
                <a:spcPct val="20000"/>
              </a:spcBef>
            </a:pPr>
            <a:endParaRPr lang="en-US" sz="500" dirty="0">
              <a:latin typeface="Arial" pitchFamily="34" charset="0"/>
            </a:endParaRPr>
          </a:p>
          <a:p>
            <a:pPr>
              <a:spcBef>
                <a:spcPct val="20000"/>
              </a:spcBef>
              <a:buFont typeface="Monotype Sorts" charset="2"/>
              <a:buChar char="¹"/>
            </a:pPr>
            <a:r>
              <a:rPr lang="en-US" b="1" dirty="0" smtClean="0">
                <a:latin typeface="Arial" pitchFamily="34" charset="0"/>
              </a:rPr>
              <a:t> </a:t>
            </a:r>
            <a:r>
              <a:rPr lang="en-US" b="1" u="sng" dirty="0" err="1" smtClean="0">
                <a:latin typeface="Arial" pitchFamily="34" charset="0"/>
              </a:rPr>
              <a:t>ÜBERMAß</a:t>
            </a:r>
            <a:r>
              <a:rPr lang="en-US" b="1" u="sng" dirty="0" smtClean="0">
                <a:latin typeface="Arial" pitchFamily="34" charset="0"/>
              </a:rPr>
              <a:t>  AN  FLÜSSIGKEIT</a:t>
            </a:r>
          </a:p>
          <a:p>
            <a:pPr lvl="1">
              <a:spcBef>
                <a:spcPct val="20000"/>
              </a:spcBef>
              <a:buFont typeface="Monotype Sorts" charset="2"/>
              <a:buChar char="E"/>
            </a:pPr>
            <a:r>
              <a:rPr lang="en-US" sz="1000" b="1" dirty="0">
                <a:latin typeface="Arial" pitchFamily="34" charset="0"/>
              </a:rPr>
              <a:t> SLURRY FORMUNG</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F544A2E-2EB3-4CF8-8D88-29980F13EC1A}" type="slidenum">
              <a:rPr lang="en-US"/>
              <a:pPr/>
              <a:t>34</a:t>
            </a:fld>
            <a:endParaRPr lang="en-US"/>
          </a:p>
        </p:txBody>
      </p:sp>
      <p:sp>
        <p:nvSpPr>
          <p:cNvPr id="58371" name="Rectangle 2"/>
          <p:cNvSpPr>
            <a:spLocks noChangeArrowheads="1"/>
          </p:cNvSpPr>
          <p:nvPr/>
        </p:nvSpPr>
        <p:spPr bwMode="auto">
          <a:xfrm>
            <a:off x="3884316" y="-1572"/>
            <a:ext cx="2973684" cy="459088"/>
          </a:xfrm>
          <a:prstGeom prst="rect">
            <a:avLst/>
          </a:prstGeom>
          <a:noFill/>
          <a:ln w="9525">
            <a:noFill/>
            <a:miter lim="800000"/>
            <a:headEnd/>
            <a:tailEnd/>
          </a:ln>
        </p:spPr>
        <p:txBody>
          <a:bodyPr wrap="none" lIns="90498" tIns="45249" rIns="90498" bIns="45249" anchor="ctr"/>
          <a:lstStyle/>
          <a:p>
            <a:endParaRPr lang="en-US"/>
          </a:p>
        </p:txBody>
      </p:sp>
      <p:sp>
        <p:nvSpPr>
          <p:cNvPr id="58372" name="Rectangle 3"/>
          <p:cNvSpPr>
            <a:spLocks noChangeArrowheads="1"/>
          </p:cNvSpPr>
          <p:nvPr/>
        </p:nvSpPr>
        <p:spPr bwMode="auto">
          <a:xfrm>
            <a:off x="3884316" y="8681769"/>
            <a:ext cx="2973684" cy="462231"/>
          </a:xfrm>
          <a:prstGeom prst="rect">
            <a:avLst/>
          </a:prstGeom>
          <a:noFill/>
          <a:ln w="9525">
            <a:noFill/>
            <a:miter lim="800000"/>
            <a:headEnd/>
            <a:tailEnd/>
          </a:ln>
        </p:spPr>
        <p:txBody>
          <a:bodyPr lIns="19004" tIns="0" rIns="19004" bIns="0" anchor="b"/>
          <a:lstStyle/>
          <a:p>
            <a:pPr algn="r" defTabSz="912838"/>
            <a:r>
              <a:rPr lang="en-US" sz="1000" i="1" dirty="0"/>
              <a:t>19</a:t>
            </a:r>
          </a:p>
        </p:txBody>
      </p:sp>
      <p:sp>
        <p:nvSpPr>
          <p:cNvPr id="58373" name="Rectangle 4"/>
          <p:cNvSpPr>
            <a:spLocks noChangeArrowheads="1"/>
          </p:cNvSpPr>
          <p:nvPr/>
        </p:nvSpPr>
        <p:spPr bwMode="auto">
          <a:xfrm>
            <a:off x="-1571" y="8681769"/>
            <a:ext cx="2972115" cy="462231"/>
          </a:xfrm>
          <a:prstGeom prst="rect">
            <a:avLst/>
          </a:prstGeom>
          <a:noFill/>
          <a:ln w="9525">
            <a:noFill/>
            <a:miter lim="800000"/>
            <a:headEnd/>
            <a:tailEnd/>
          </a:ln>
        </p:spPr>
        <p:txBody>
          <a:bodyPr wrap="none" lIns="90498" tIns="45249" rIns="90498" bIns="45249" anchor="ctr"/>
          <a:lstStyle/>
          <a:p>
            <a:endParaRPr lang="en-US"/>
          </a:p>
        </p:txBody>
      </p:sp>
      <p:sp>
        <p:nvSpPr>
          <p:cNvPr id="58374" name="Rectangle 5"/>
          <p:cNvSpPr>
            <a:spLocks noChangeArrowheads="1"/>
          </p:cNvSpPr>
          <p:nvPr/>
        </p:nvSpPr>
        <p:spPr bwMode="auto">
          <a:xfrm>
            <a:off x="-1571" y="-1572"/>
            <a:ext cx="2972115" cy="459088"/>
          </a:xfrm>
          <a:prstGeom prst="rect">
            <a:avLst/>
          </a:prstGeom>
          <a:noFill/>
          <a:ln w="9525">
            <a:noFill/>
            <a:miter lim="800000"/>
            <a:headEnd/>
            <a:tailEnd/>
          </a:ln>
        </p:spPr>
        <p:txBody>
          <a:bodyPr wrap="none" lIns="90498" tIns="45249" rIns="90498" bIns="45249" anchor="ctr"/>
          <a:lstStyle/>
          <a:p>
            <a:endParaRPr lang="en-US"/>
          </a:p>
        </p:txBody>
      </p:sp>
      <p:sp>
        <p:nvSpPr>
          <p:cNvPr id="58375" name="Rectangle 6"/>
          <p:cNvSpPr>
            <a:spLocks noGrp="1" noRot="1" noChangeAspect="1" noChangeArrowheads="1" noTextEdit="1"/>
          </p:cNvSpPr>
          <p:nvPr>
            <p:ph type="sldImg"/>
          </p:nvPr>
        </p:nvSpPr>
        <p:spPr>
          <a:xfrm>
            <a:off x="1144588" y="685800"/>
            <a:ext cx="4568825" cy="3427413"/>
          </a:xfrm>
          <a:ln w="12700" cap="flat">
            <a:solidFill>
              <a:schemeClr val="tx1"/>
            </a:solidFill>
          </a:ln>
        </p:spPr>
      </p:sp>
      <p:sp>
        <p:nvSpPr>
          <p:cNvPr id="58376" name="Rectangle 7"/>
          <p:cNvSpPr>
            <a:spLocks noGrp="1" noChangeArrowheads="1"/>
          </p:cNvSpPr>
          <p:nvPr>
            <p:ph type="body" idx="1"/>
          </p:nvPr>
        </p:nvSpPr>
        <p:spPr>
          <a:xfrm>
            <a:off x="913772" y="4355035"/>
            <a:ext cx="5030456" cy="4136497"/>
          </a:xfrm>
          <a:noFill/>
          <a:ln/>
        </p:spPr>
        <p:txBody>
          <a:bodyPr lIns="91852" tIns="45927" rIns="91852" bIns="45927"/>
          <a:lstStyle/>
          <a:p>
            <a:pPr defTabSz="754151"/>
            <a:r>
              <a:rPr lang="en-US" sz="1800" dirty="0"/>
              <a:t>KURVE VERLOOP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C06638-8AF7-4AAE-A3DA-30644350CE8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C06638-8AF7-4AAE-A3DA-30644350CE8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4E9D048-D8B8-4872-B426-8F8F0004D09D}" type="slidenum">
              <a:rPr lang="en-US"/>
              <a:pPr/>
              <a:t>38</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DC51BB6-6CFB-48F7-8ABA-6FC258771E0C}" type="slidenum">
              <a:rPr lang="en-US"/>
              <a:pPr/>
              <a:t>40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lIns="89720" tIns="44860" rIns="89720" bIns="44860"/>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085DCE5-DAE9-45B0-A0F6-3E46A5FE3284}" type="slidenum">
              <a:rPr lang="en-US"/>
              <a:pPr/>
              <a:t>41</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lIns="89720" tIns="44860" rIns="89720" bIns="44860"/>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C06638-8AF7-4AAE-A3DA-30644350CE8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C06638-8AF7-4AAE-A3DA-30644350CE8E}"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C06638-8AF7-4AAE-A3DA-30644350CE8E}"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C06638-8AF7-4AAE-A3DA-30644350CE8E}"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C06638-8AF7-4AAE-A3DA-30644350CE8E}"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FC8582D-F978-4F61-B29A-C29EA67480E0}" type="slidenum">
              <a:rPr lang="en-US"/>
              <a:pPr/>
              <a:t>51</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89707" tIns="44853" rIns="89707" bIns="44853"/>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464405-6D53-47F6-91CA-7ACFFC8238F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C06638-8AF7-4AAE-A3DA-30644350CE8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F94F80-2769-49A2-ADDD-F1C770D6082A}" type="datetimeFigureOut">
              <a:rPr lang="en-US" smtClean="0"/>
              <a:pPr/>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0444B-4BE0-4C1A-9BDF-9BA468C498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94F80-2769-49A2-ADDD-F1C770D6082A}" type="datetimeFigureOut">
              <a:rPr lang="en-US" smtClean="0"/>
              <a:pPr/>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0444B-4BE0-4C1A-9BDF-9BA468C498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94F80-2769-49A2-ADDD-F1C770D6082A}" type="datetimeFigureOut">
              <a:rPr lang="en-US" smtClean="0"/>
              <a:pPr/>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0444B-4BE0-4C1A-9BDF-9BA468C498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94F80-2769-49A2-ADDD-F1C770D6082A}" type="datetimeFigureOut">
              <a:rPr lang="en-US" smtClean="0"/>
              <a:pPr/>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0444B-4BE0-4C1A-9BDF-9BA468C498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F94F80-2769-49A2-ADDD-F1C770D6082A}" type="datetimeFigureOut">
              <a:rPr lang="en-US" smtClean="0"/>
              <a:pPr/>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0444B-4BE0-4C1A-9BDF-9BA468C498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F94F80-2769-49A2-ADDD-F1C770D6082A}" type="datetimeFigureOut">
              <a:rPr lang="en-US" smtClean="0"/>
              <a:pPr/>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0444B-4BE0-4C1A-9BDF-9BA468C498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F94F80-2769-49A2-ADDD-F1C770D6082A}" type="datetimeFigureOut">
              <a:rPr lang="en-US" smtClean="0"/>
              <a:pPr/>
              <a:t>4/24/2016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10444B-4BE0-4C1A-9BDF-9BA468C498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F94F80-2769-49A2-ADDD-F1C770D6082A}" type="datetimeFigureOut">
              <a:rPr lang="en-US" smtClean="0"/>
              <a:pPr/>
              <a:t>4/24/2016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10444B-4BE0-4C1A-9BDF-9BA468C498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94F80-2769-49A2-ADDD-F1C770D6082A}" type="datetimeFigureOut">
              <a:rPr lang="en-US" smtClean="0"/>
              <a:pPr/>
              <a:t>4/24/2016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10444B-4BE0-4C1A-9BDF-9BA468C498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F94F80-2769-49A2-ADDD-F1C770D6082A}" type="datetimeFigureOut">
              <a:rPr lang="en-US" smtClean="0"/>
              <a:pPr/>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0444B-4BE0-4C1A-9BDF-9BA468C498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F94F80-2769-49A2-ADDD-F1C770D6082A}" type="datetimeFigureOut">
              <a:rPr lang="en-US" smtClean="0"/>
              <a:pPr/>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0444B-4BE0-4C1A-9BDF-9BA468C498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94F80-2769-49A2-ADDD-F1C770D6082A}" type="datetimeFigureOut">
              <a:rPr lang="en-US" smtClean="0"/>
              <a:pPr/>
              <a:t>4/24/2016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0444B-4BE0-4C1A-9BDF-9BA468C498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905000"/>
            <a:ext cx="7620000" cy="1631216"/>
          </a:xfrm>
          <a:prstGeom prst="rect">
            <a:avLst/>
          </a:prstGeom>
        </p:spPr>
        <p:txBody>
          <a:bodyPr wrap="square">
            <a:spAutoFit/>
          </a:bodyPr>
          <a:lstStyle/>
          <a:p>
            <a:pPr>
              <a:buFont typeface="Wingdings" pitchFamily="2" charset="2"/>
              <a:buChar char="q"/>
            </a:pPr>
            <a:r>
              <a:rPr lang="en-US" sz="2000" dirty="0" smtClean="0"/>
              <a:t>Size enlargement by agglomeration as a unit operation of mechanical process technology is characterized by the structure of the enlarged particles in which, contrary to, for example, crystals or particles obtained by solidification of melt droplets, the shape and size of the original particles are still distinguishable.</a:t>
            </a:r>
            <a:endParaRPr lang="en-US" sz="2000" dirty="0"/>
          </a:p>
        </p:txBody>
      </p:sp>
      <p:sp>
        <p:nvSpPr>
          <p:cNvPr id="3" name="Rectangle 2"/>
          <p:cNvSpPr/>
          <p:nvPr/>
        </p:nvSpPr>
        <p:spPr>
          <a:xfrm>
            <a:off x="609600" y="3810000"/>
            <a:ext cx="7620000" cy="1631216"/>
          </a:xfrm>
          <a:prstGeom prst="rect">
            <a:avLst/>
          </a:prstGeom>
        </p:spPr>
        <p:txBody>
          <a:bodyPr wrap="square">
            <a:spAutoFit/>
          </a:bodyPr>
          <a:lstStyle/>
          <a:p>
            <a:pPr>
              <a:buFont typeface="Wingdings" pitchFamily="2" charset="2"/>
              <a:buChar char="q"/>
            </a:pPr>
            <a:r>
              <a:rPr lang="en-US" sz="2000" dirty="0" smtClean="0"/>
              <a:t>Strength of agglomerates derives from the action of binding forces, acting either at the coordination points between the particles or the interfaces between a matrix binder and the particulate solids or, respectively, by the negative capillary pressure of a liquid filling the pore volume.</a:t>
            </a:r>
            <a:endParaRPr lang="en-US" sz="2000" dirty="0"/>
          </a:p>
        </p:txBody>
      </p:sp>
      <p:sp>
        <p:nvSpPr>
          <p:cNvPr id="4" name="Title 3"/>
          <p:cNvSpPr>
            <a:spLocks noGrp="1"/>
          </p:cNvSpPr>
          <p:nvPr>
            <p:ph type="title"/>
          </p:nvPr>
        </p:nvSpPr>
        <p:spPr>
          <a:xfrm>
            <a:off x="457200" y="609600"/>
            <a:ext cx="8229600" cy="1143000"/>
          </a:xfrm>
        </p:spPr>
        <p:txBody>
          <a:bodyPr>
            <a:normAutofit/>
          </a:bodyPr>
          <a:lstStyle/>
          <a:p>
            <a:r>
              <a:rPr lang="en-US" sz="5400" b="1" dirty="0" smtClean="0">
                <a:solidFill>
                  <a:schemeClr val="tx2">
                    <a:lumMod val="60000"/>
                    <a:lumOff val="40000"/>
                  </a:schemeClr>
                </a:solidFill>
              </a:rPr>
              <a:t>Size enlargement</a:t>
            </a:r>
            <a:endParaRPr lang="en-US" sz="5400" b="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914400" y="381000"/>
            <a:ext cx="7162800" cy="1143000"/>
          </a:xfrm>
        </p:spPr>
        <p:txBody>
          <a:bodyPr lIns="92075" tIns="46038" rIns="92075" bIns="46038"/>
          <a:lstStyle/>
          <a:p>
            <a:pPr>
              <a:defRPr/>
            </a:pPr>
            <a:r>
              <a:rPr lang="en-US" b="1" dirty="0" smtClean="0"/>
              <a:t>Reasons For Agglomeration</a:t>
            </a:r>
            <a:endParaRPr lang="en-US" dirty="0" smtClean="0"/>
          </a:p>
        </p:txBody>
      </p:sp>
      <p:sp>
        <p:nvSpPr>
          <p:cNvPr id="272387" name="Rectangle 3"/>
          <p:cNvSpPr>
            <a:spLocks noGrp="1" noChangeArrowheads="1"/>
          </p:cNvSpPr>
          <p:nvPr>
            <p:ph type="body" idx="1"/>
          </p:nvPr>
        </p:nvSpPr>
        <p:spPr>
          <a:xfrm>
            <a:off x="1676400" y="2057400"/>
            <a:ext cx="7162800" cy="4343400"/>
          </a:xfrm>
        </p:spPr>
        <p:txBody>
          <a:bodyPr lIns="92075" tIns="46038" rIns="92075" bIns="46038"/>
          <a:lstStyle/>
          <a:p>
            <a:pPr marL="171450" indent="-171450">
              <a:defRPr/>
            </a:pPr>
            <a:r>
              <a:rPr lang="en-US" smtClean="0"/>
              <a:t>Increase or control bulk density</a:t>
            </a:r>
          </a:p>
          <a:p>
            <a:pPr marL="171450" indent="-171450">
              <a:defRPr/>
            </a:pPr>
            <a:r>
              <a:rPr lang="en-US" smtClean="0"/>
              <a:t>Defined shape, size, or weight</a:t>
            </a:r>
          </a:p>
          <a:p>
            <a:pPr marL="171450" indent="-171450">
              <a:defRPr/>
            </a:pPr>
            <a:r>
              <a:rPr lang="en-US" smtClean="0"/>
              <a:t>Solubility control, dispersability</a:t>
            </a:r>
          </a:p>
          <a:p>
            <a:pPr marL="171450" indent="-171450">
              <a:defRPr/>
            </a:pPr>
            <a:r>
              <a:rPr lang="en-US" smtClean="0"/>
              <a:t>Improved appearance</a:t>
            </a:r>
            <a:endParaRPr lang="en-US" sz="1800" b="0" smtClean="0">
              <a:solidFill>
                <a:srgbClr val="CC0000"/>
              </a:solidFill>
            </a:endParaRPr>
          </a:p>
          <a:p>
            <a:pPr marL="171450" indent="-171450">
              <a:defRPr/>
            </a:pPr>
            <a:r>
              <a:rPr lang="en-US" smtClean="0"/>
              <a:t>Increased product value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381000"/>
            <a:ext cx="7391400" cy="584775"/>
          </a:xfrm>
          <a:prstGeom prst="rect">
            <a:avLst/>
          </a:prstGeom>
        </p:spPr>
        <p:txBody>
          <a:bodyPr wrap="square">
            <a:spAutoFit/>
          </a:bodyPr>
          <a:lstStyle/>
          <a:p>
            <a:r>
              <a:rPr lang="en-US" sz="3200" b="1" dirty="0"/>
              <a:t>AGGLOMERATE BONDING </a:t>
            </a:r>
            <a:r>
              <a:rPr lang="en-US" sz="3200" b="1" dirty="0" smtClean="0"/>
              <a:t>AND STRENGTH</a:t>
            </a:r>
            <a:endParaRPr lang="en-US" sz="3200" dirty="0"/>
          </a:p>
        </p:txBody>
      </p:sp>
      <p:sp>
        <p:nvSpPr>
          <p:cNvPr id="4" name="Rectangle 3"/>
          <p:cNvSpPr/>
          <p:nvPr/>
        </p:nvSpPr>
        <p:spPr>
          <a:xfrm>
            <a:off x="990600" y="1295400"/>
            <a:ext cx="3100529" cy="461665"/>
          </a:xfrm>
          <a:prstGeom prst="rect">
            <a:avLst/>
          </a:prstGeom>
        </p:spPr>
        <p:txBody>
          <a:bodyPr wrap="none">
            <a:spAutoFit/>
          </a:bodyPr>
          <a:lstStyle/>
          <a:p>
            <a:pPr>
              <a:buFont typeface="Wingdings" pitchFamily="2" charset="2"/>
              <a:buChar char="q"/>
            </a:pPr>
            <a:r>
              <a:rPr lang="en-US" sz="2400" b="1" dirty="0"/>
              <a:t>Binding Mechanisms</a:t>
            </a:r>
            <a:endParaRPr lang="en-US" sz="2400" dirty="0"/>
          </a:p>
        </p:txBody>
      </p:sp>
      <p:sp>
        <p:nvSpPr>
          <p:cNvPr id="5" name="Rectangle 4"/>
          <p:cNvSpPr/>
          <p:nvPr/>
        </p:nvSpPr>
        <p:spPr>
          <a:xfrm>
            <a:off x="1600200" y="1828800"/>
            <a:ext cx="6553200" cy="1200329"/>
          </a:xfrm>
          <a:prstGeom prst="rect">
            <a:avLst/>
          </a:prstGeom>
        </p:spPr>
        <p:txBody>
          <a:bodyPr wrap="square">
            <a:spAutoFit/>
          </a:bodyPr>
          <a:lstStyle/>
          <a:p>
            <a:r>
              <a:rPr lang="en-US" dirty="0"/>
              <a:t>To obtain agglomerates from particular matter</a:t>
            </a:r>
            <a:r>
              <a:rPr lang="en-US" dirty="0" smtClean="0"/>
              <a:t>, binding </a:t>
            </a:r>
            <a:r>
              <a:rPr lang="en-US" dirty="0"/>
              <a:t>forces must act between the </a:t>
            </a:r>
            <a:r>
              <a:rPr lang="en-US" dirty="0" smtClean="0"/>
              <a:t>individual particles</a:t>
            </a:r>
            <a:r>
              <a:rPr lang="en-US" dirty="0"/>
              <a:t>. According to </a:t>
            </a:r>
            <a:r>
              <a:rPr lang="en-US" dirty="0" err="1" smtClean="0"/>
              <a:t>Rumpf</a:t>
            </a:r>
            <a:r>
              <a:rPr lang="en-US" dirty="0" smtClean="0"/>
              <a:t> </a:t>
            </a:r>
            <a:r>
              <a:rPr lang="en-US" dirty="0"/>
              <a:t>who</a:t>
            </a:r>
          </a:p>
          <a:p>
            <a:r>
              <a:rPr lang="en-US" dirty="0"/>
              <a:t>first published a classification, the </a:t>
            </a:r>
            <a:r>
              <a:rPr lang="en-US" dirty="0" smtClean="0"/>
              <a:t>possible mechanisms </a:t>
            </a:r>
            <a:r>
              <a:rPr lang="en-US" dirty="0"/>
              <a:t>can be divided into five </a:t>
            </a:r>
            <a:r>
              <a:rPr lang="en-US" dirty="0" smtClean="0"/>
              <a:t>major groups</a:t>
            </a:r>
            <a:r>
              <a:rPr lang="en-US" dirty="0"/>
              <a:t>. </a:t>
            </a:r>
          </a:p>
        </p:txBody>
      </p:sp>
      <p:pic>
        <p:nvPicPr>
          <p:cNvPr id="4100" name="Picture 4"/>
          <p:cNvPicPr>
            <a:picLocks noChangeAspect="1" noChangeArrowheads="1"/>
          </p:cNvPicPr>
          <p:nvPr/>
        </p:nvPicPr>
        <p:blipFill>
          <a:blip r:embed="rId3">
            <a:duotone>
              <a:prstClr val="black"/>
              <a:schemeClr val="accent2">
                <a:tint val="45000"/>
                <a:satMod val="400000"/>
              </a:schemeClr>
            </a:duotone>
            <a:lum bright="-14000" contrast="28000"/>
          </a:blip>
          <a:srcRect t="16279" r="1006"/>
          <a:stretch>
            <a:fillRect/>
          </a:stretch>
        </p:blipFill>
        <p:spPr bwMode="auto">
          <a:xfrm>
            <a:off x="1676400" y="3200400"/>
            <a:ext cx="6756401"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85800" y="304800"/>
            <a:ext cx="7772400" cy="1143000"/>
          </a:xfrm>
        </p:spPr>
        <p:txBody>
          <a:bodyPr lIns="92075" tIns="46038" rIns="92075" bIns="46038">
            <a:normAutofit fontScale="90000"/>
          </a:bodyPr>
          <a:lstStyle/>
          <a:p>
            <a:pPr algn="ctr">
              <a:defRPr/>
            </a:pPr>
            <a:r>
              <a:rPr lang="en-US" b="1" dirty="0" smtClean="0"/>
              <a:t>Binding Mechanisms</a:t>
            </a:r>
            <a:br>
              <a:rPr lang="en-US" b="1" dirty="0" smtClean="0"/>
            </a:br>
            <a:r>
              <a:rPr lang="en-US" sz="3000" b="1" dirty="0" smtClean="0"/>
              <a:t>(According To </a:t>
            </a:r>
            <a:r>
              <a:rPr lang="en-US" sz="3000" b="1" dirty="0" err="1" smtClean="0"/>
              <a:t>Pietsch</a:t>
            </a:r>
            <a:r>
              <a:rPr lang="en-US" sz="3000" b="1" dirty="0" smtClean="0"/>
              <a:t>)</a:t>
            </a:r>
            <a:endParaRPr lang="en-US" sz="3000" dirty="0" smtClean="0"/>
          </a:p>
        </p:txBody>
      </p:sp>
      <p:graphicFrame>
        <p:nvGraphicFramePr>
          <p:cNvPr id="1026" name="Object 3"/>
          <p:cNvGraphicFramePr>
            <a:graphicFrameLocks/>
          </p:cNvGraphicFramePr>
          <p:nvPr/>
        </p:nvGraphicFramePr>
        <p:xfrm>
          <a:off x="2305050" y="1581150"/>
          <a:ext cx="5314950" cy="1247775"/>
        </p:xfrm>
        <a:graphic>
          <a:graphicData uri="http://schemas.openxmlformats.org/presentationml/2006/ole">
            <p:oleObj spid="_x0000_s17410" name="Bitmap Image" r:id="rId4" imgW="5324759" imgH="1256983" progId="PBrush">
              <p:embed/>
            </p:oleObj>
          </a:graphicData>
        </a:graphic>
      </p:graphicFrame>
      <p:graphicFrame>
        <p:nvGraphicFramePr>
          <p:cNvPr id="1027" name="Object 4"/>
          <p:cNvGraphicFramePr>
            <a:graphicFrameLocks/>
          </p:cNvGraphicFramePr>
          <p:nvPr/>
        </p:nvGraphicFramePr>
        <p:xfrm>
          <a:off x="2209800" y="4038600"/>
          <a:ext cx="5372100" cy="1123950"/>
        </p:xfrm>
        <a:graphic>
          <a:graphicData uri="http://schemas.openxmlformats.org/presentationml/2006/ole">
            <p:oleObj spid="_x0000_s17411" name="Bitmap Image" r:id="rId5" imgW="5381195" imgH="1133221" progId="PBrush">
              <p:embed/>
            </p:oleObj>
          </a:graphicData>
        </a:graphic>
      </p:graphicFrame>
      <p:sp>
        <p:nvSpPr>
          <p:cNvPr id="1030" name="Rectangle 5"/>
          <p:cNvSpPr>
            <a:spLocks noChangeArrowheads="1"/>
          </p:cNvSpPr>
          <p:nvPr/>
        </p:nvSpPr>
        <p:spPr bwMode="auto">
          <a:xfrm>
            <a:off x="1219200" y="2824163"/>
            <a:ext cx="7543800" cy="1601080"/>
          </a:xfrm>
          <a:prstGeom prst="rect">
            <a:avLst/>
          </a:prstGeom>
          <a:noFill/>
          <a:ln w="9525">
            <a:noFill/>
            <a:miter lim="800000"/>
            <a:headEnd/>
            <a:tailEnd/>
          </a:ln>
        </p:spPr>
        <p:txBody>
          <a:bodyPr lIns="92075" tIns="46038" rIns="92075" bIns="46038">
            <a:spAutoFit/>
          </a:bodyPr>
          <a:lstStyle/>
          <a:p>
            <a:pPr defTabSz="979488">
              <a:spcBef>
                <a:spcPct val="50000"/>
              </a:spcBef>
              <a:tabLst>
                <a:tab pos="1190625" algn="ctr"/>
                <a:tab pos="3492500" algn="ctr"/>
                <a:tab pos="5821363" algn="ctr"/>
              </a:tabLst>
            </a:pPr>
            <a:r>
              <a:rPr lang="en-US" sz="1400" b="1" dirty="0">
                <a:latin typeface="Americana XBdCn BT" charset="0"/>
              </a:rPr>
              <a:t>	- Solid Bridges	  - Chemical Reactions	- Liquid Bridges</a:t>
            </a:r>
          </a:p>
          <a:p>
            <a:pPr defTabSz="979488">
              <a:tabLst>
                <a:tab pos="1190625" algn="ctr"/>
                <a:tab pos="3492500" algn="ctr"/>
                <a:tab pos="5821363" algn="ctr"/>
              </a:tabLst>
            </a:pPr>
            <a:r>
              <a:rPr lang="en-US" sz="1400" b="1" dirty="0">
                <a:latin typeface="Americana XBdCn BT" charset="0"/>
              </a:rPr>
              <a:t>	- Sintering	  - Adhesion Forces	      -Capillary Pressure</a:t>
            </a:r>
          </a:p>
          <a:p>
            <a:pPr defTabSz="979488">
              <a:tabLst>
                <a:tab pos="1190625" algn="ctr"/>
                <a:tab pos="3492500" algn="ctr"/>
                <a:tab pos="5821363" algn="ctr"/>
              </a:tabLst>
            </a:pPr>
            <a:r>
              <a:rPr lang="en-US" sz="1400" b="1" dirty="0">
                <a:latin typeface="Americana XBdCn BT" charset="0"/>
              </a:rPr>
              <a:t>	-Crystallization of Soluble	  - Highly Viscous Binders	     - Interfacial Forces</a:t>
            </a:r>
          </a:p>
          <a:p>
            <a:pPr defTabSz="979488">
              <a:tabLst>
                <a:tab pos="1190625" algn="ctr"/>
                <a:tab pos="3492500" algn="ctr"/>
                <a:tab pos="5821363" algn="ctr"/>
              </a:tabLst>
            </a:pPr>
            <a:r>
              <a:rPr lang="en-US" sz="1400" b="1" dirty="0">
                <a:latin typeface="Americana XBdCn BT" charset="0"/>
              </a:rPr>
              <a:t>	Substances 	 - Adsorption Layers	</a:t>
            </a:r>
          </a:p>
          <a:p>
            <a:pPr defTabSz="979488">
              <a:tabLst>
                <a:tab pos="1190625" algn="ctr"/>
                <a:tab pos="3492500" algn="ctr"/>
                <a:tab pos="5821363" algn="ctr"/>
              </a:tabLst>
            </a:pPr>
            <a:r>
              <a:rPr lang="en-US" sz="1400" b="1" dirty="0">
                <a:latin typeface="Americana XBdCn BT" charset="0"/>
              </a:rPr>
              <a:t>	-Hardening of melted subs. 	  -Cohesion Forces	</a:t>
            </a:r>
          </a:p>
          <a:p>
            <a:pPr defTabSz="979488">
              <a:tabLst>
                <a:tab pos="1190625" algn="ctr"/>
                <a:tab pos="3492500" algn="ctr"/>
                <a:tab pos="5821363" algn="ctr"/>
              </a:tabLst>
            </a:pPr>
            <a:r>
              <a:rPr lang="en-US" sz="1400" b="1" dirty="0">
                <a:latin typeface="Americana XBdCn BT" charset="0"/>
              </a:rPr>
              <a:t>			       			</a:t>
            </a:r>
          </a:p>
        </p:txBody>
      </p:sp>
      <p:sp>
        <p:nvSpPr>
          <p:cNvPr id="1031" name="Rectangle 6"/>
          <p:cNvSpPr>
            <a:spLocks noChangeArrowheads="1"/>
          </p:cNvSpPr>
          <p:nvPr/>
        </p:nvSpPr>
        <p:spPr bwMode="auto">
          <a:xfrm>
            <a:off x="1219200" y="5181600"/>
            <a:ext cx="7696200" cy="954750"/>
          </a:xfrm>
          <a:prstGeom prst="rect">
            <a:avLst/>
          </a:prstGeom>
          <a:noFill/>
          <a:ln w="9525">
            <a:noFill/>
            <a:miter lim="800000"/>
            <a:headEnd/>
            <a:tailEnd/>
          </a:ln>
        </p:spPr>
        <p:txBody>
          <a:bodyPr lIns="92075" tIns="46038" rIns="92075" bIns="46038">
            <a:spAutoFit/>
          </a:bodyPr>
          <a:lstStyle/>
          <a:p>
            <a:pPr>
              <a:spcBef>
                <a:spcPct val="50000"/>
              </a:spcBef>
              <a:tabLst>
                <a:tab pos="1270000" algn="ctr"/>
                <a:tab pos="3598863" algn="ctr"/>
                <a:tab pos="5873750" algn="ctr"/>
              </a:tabLst>
            </a:pPr>
            <a:r>
              <a:rPr lang="en-US" sz="1400" b="1" dirty="0">
                <a:latin typeface="Americana XBdCn BT" charset="0"/>
              </a:rPr>
              <a:t>	- Matrix Binder	- Interlocking	 - Molecular Forces</a:t>
            </a:r>
          </a:p>
          <a:p>
            <a:pPr>
              <a:tabLst>
                <a:tab pos="1270000" algn="ctr"/>
                <a:tab pos="3598863" algn="ctr"/>
                <a:tab pos="5873750" algn="ctr"/>
              </a:tabLst>
            </a:pPr>
            <a:r>
              <a:rPr lang="en-US" sz="1400" b="1" dirty="0">
                <a:latin typeface="Americana XBdCn BT" charset="0"/>
              </a:rPr>
              <a:t>	- Capillary Forces 	-Form Closed Bonds	 - Electrical Forces   </a:t>
            </a:r>
          </a:p>
          <a:p>
            <a:pPr>
              <a:tabLst>
                <a:tab pos="1270000" algn="ctr"/>
                <a:tab pos="3598863" algn="ctr"/>
                <a:tab pos="5873750" algn="ctr"/>
              </a:tabLst>
            </a:pPr>
            <a:r>
              <a:rPr lang="en-US" sz="1400" b="1" dirty="0">
                <a:latin typeface="Americana XBdCn BT" charset="0"/>
              </a:rPr>
              <a:t>	 (conglomerates saturated 		- Magnetic Forces</a:t>
            </a:r>
          </a:p>
          <a:p>
            <a:pPr>
              <a:tabLst>
                <a:tab pos="1270000" algn="ctr"/>
                <a:tab pos="3598863" algn="ctr"/>
                <a:tab pos="5873750" algn="ctr"/>
              </a:tabLst>
            </a:pPr>
            <a:r>
              <a:rPr lang="en-US" sz="1400" b="1" dirty="0">
                <a:latin typeface="Americana XBdCn BT" charset="0"/>
              </a:rPr>
              <a:t>                  with liquid)</a:t>
            </a:r>
            <a:r>
              <a:rPr lang="en-US" sz="1400" b="1" dirty="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166882" y="969048"/>
            <a:ext cx="8748517" cy="52031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7848600" cy="584775"/>
          </a:xfrm>
          <a:prstGeom prst="rect">
            <a:avLst/>
          </a:prstGeom>
        </p:spPr>
        <p:txBody>
          <a:bodyPr wrap="square">
            <a:spAutoFit/>
          </a:bodyPr>
          <a:lstStyle/>
          <a:p>
            <a:r>
              <a:rPr lang="en-US" sz="3200" b="1" dirty="0" smtClean="0"/>
              <a:t>Theory of Agglomerate Bonding and Strength</a:t>
            </a:r>
            <a:endParaRPr lang="en-US" sz="3200" dirty="0"/>
          </a:p>
        </p:txBody>
      </p:sp>
      <p:sp>
        <p:nvSpPr>
          <p:cNvPr id="3" name="Rectangle 2"/>
          <p:cNvSpPr/>
          <p:nvPr/>
        </p:nvSpPr>
        <p:spPr>
          <a:xfrm>
            <a:off x="838200" y="1600200"/>
            <a:ext cx="7620000" cy="1015663"/>
          </a:xfrm>
          <a:prstGeom prst="rect">
            <a:avLst/>
          </a:prstGeom>
        </p:spPr>
        <p:txBody>
          <a:bodyPr wrap="square">
            <a:spAutoFit/>
          </a:bodyPr>
          <a:lstStyle/>
          <a:p>
            <a:pPr algn="just">
              <a:buFont typeface="Wingdings" pitchFamily="2" charset="2"/>
              <a:buChar char="q"/>
            </a:pPr>
            <a:r>
              <a:rPr lang="en-US" sz="2000" dirty="0" smtClean="0"/>
              <a:t>The most important characteristic of all forms of the agglomerates is their strength. For the determination of agglomerate strength, real stresses are often simulated experimentally.</a:t>
            </a:r>
            <a:endParaRPr lang="en-US" sz="2000" dirty="0"/>
          </a:p>
        </p:txBody>
      </p:sp>
      <p:sp>
        <p:nvSpPr>
          <p:cNvPr id="4" name="Rectangle 3"/>
          <p:cNvSpPr/>
          <p:nvPr/>
        </p:nvSpPr>
        <p:spPr>
          <a:xfrm>
            <a:off x="838200" y="3048000"/>
            <a:ext cx="7696200" cy="1631216"/>
          </a:xfrm>
          <a:prstGeom prst="rect">
            <a:avLst/>
          </a:prstGeom>
        </p:spPr>
        <p:txBody>
          <a:bodyPr wrap="square">
            <a:spAutoFit/>
          </a:bodyPr>
          <a:lstStyle/>
          <a:p>
            <a:pPr algn="just">
              <a:buFont typeface="Wingdings" pitchFamily="2" charset="2"/>
              <a:buChar char="q"/>
            </a:pPr>
            <a:r>
              <a:rPr lang="en-US" sz="2000" dirty="0" smtClean="0"/>
              <a:t>In addition to the usually applied crushing, drop, and abrasion tests, methods for the determination of impact, bending, cutting, or shear strength are employed. All values obtained by these methods are strictly empirical and cannot be predicted by theory, since it is not known which stress component causes the agglomerate to fail.</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
            <a:ext cx="7620000" cy="1323439"/>
          </a:xfrm>
          <a:prstGeom prst="rect">
            <a:avLst/>
          </a:prstGeom>
        </p:spPr>
        <p:txBody>
          <a:bodyPr wrap="square">
            <a:spAutoFit/>
          </a:bodyPr>
          <a:lstStyle/>
          <a:p>
            <a:r>
              <a:rPr lang="en-US" sz="4000" b="1" dirty="0" smtClean="0"/>
              <a:t>Methods of Size Enlargement by agglomeration</a:t>
            </a:r>
            <a:endParaRPr lang="en-US" sz="4000" dirty="0"/>
          </a:p>
        </p:txBody>
      </p:sp>
      <p:sp>
        <p:nvSpPr>
          <p:cNvPr id="3" name="Rectangle 2"/>
          <p:cNvSpPr/>
          <p:nvPr/>
        </p:nvSpPr>
        <p:spPr>
          <a:xfrm>
            <a:off x="762000" y="1676400"/>
            <a:ext cx="7239000" cy="707886"/>
          </a:xfrm>
          <a:prstGeom prst="rect">
            <a:avLst/>
          </a:prstGeom>
        </p:spPr>
        <p:txBody>
          <a:bodyPr wrap="square">
            <a:spAutoFit/>
          </a:bodyPr>
          <a:lstStyle/>
          <a:p>
            <a:pPr>
              <a:buFont typeface="Wingdings" pitchFamily="2" charset="2"/>
              <a:buChar char="v"/>
            </a:pPr>
            <a:r>
              <a:rPr lang="en-US" sz="2000" dirty="0" smtClean="0"/>
              <a:t>A common classification of methods for the size enlargement of particulate matter distinguishes between two types of processes:</a:t>
            </a:r>
            <a:endParaRPr lang="en-US" sz="2000" dirty="0"/>
          </a:p>
        </p:txBody>
      </p:sp>
      <p:sp>
        <p:nvSpPr>
          <p:cNvPr id="4" name="Rectangle 3"/>
          <p:cNvSpPr/>
          <p:nvPr/>
        </p:nvSpPr>
        <p:spPr>
          <a:xfrm>
            <a:off x="1066800" y="2667000"/>
            <a:ext cx="7620000" cy="461665"/>
          </a:xfrm>
          <a:prstGeom prst="rect">
            <a:avLst/>
          </a:prstGeom>
        </p:spPr>
        <p:txBody>
          <a:bodyPr wrap="square">
            <a:spAutoFit/>
          </a:bodyPr>
          <a:lstStyle/>
          <a:p>
            <a:pPr marL="457200" indent="-457200">
              <a:buFont typeface="+mj-lt"/>
              <a:buAutoNum type="arabicPeriod"/>
            </a:pPr>
            <a:r>
              <a:rPr lang="en-US" sz="2400" b="1" dirty="0" smtClean="0">
                <a:solidFill>
                  <a:schemeClr val="accent3">
                    <a:lumMod val="75000"/>
                  </a:schemeClr>
                </a:solidFill>
              </a:rPr>
              <a:t>Growth/tumble agglomeration (no external forces)</a:t>
            </a:r>
            <a:endParaRPr lang="en-US" sz="2400" b="1" dirty="0">
              <a:solidFill>
                <a:schemeClr val="accent3">
                  <a:lumMod val="75000"/>
                </a:schemeClr>
              </a:solidFill>
            </a:endParaRPr>
          </a:p>
        </p:txBody>
      </p:sp>
      <p:sp>
        <p:nvSpPr>
          <p:cNvPr id="5" name="Rectangle 4"/>
          <p:cNvSpPr/>
          <p:nvPr/>
        </p:nvSpPr>
        <p:spPr>
          <a:xfrm>
            <a:off x="1066800" y="3200400"/>
            <a:ext cx="7696200" cy="830997"/>
          </a:xfrm>
          <a:prstGeom prst="rect">
            <a:avLst/>
          </a:prstGeom>
        </p:spPr>
        <p:txBody>
          <a:bodyPr wrap="square">
            <a:spAutoFit/>
          </a:bodyPr>
          <a:lstStyle/>
          <a:p>
            <a:pPr marL="457200" indent="-457200">
              <a:buFont typeface="+mj-lt"/>
              <a:buAutoNum type="arabicPeriod" startAt="2"/>
            </a:pPr>
            <a:r>
              <a:rPr lang="en-US" sz="2400" b="1" dirty="0" smtClean="0">
                <a:solidFill>
                  <a:schemeClr val="accent3">
                    <a:lumMod val="75000"/>
                  </a:schemeClr>
                </a:solidFill>
              </a:rPr>
              <a:t>Pressure/agglomeration (low, medium, and high external forces)</a:t>
            </a:r>
            <a:endParaRPr lang="en-US" sz="2400" b="1" dirty="0">
              <a:solidFill>
                <a:schemeClr val="accent3">
                  <a:lumMod val="75000"/>
                </a:schemeClr>
              </a:solidFill>
            </a:endParaRPr>
          </a:p>
        </p:txBody>
      </p:sp>
      <p:sp>
        <p:nvSpPr>
          <p:cNvPr id="6" name="Rectangle 5"/>
          <p:cNvSpPr/>
          <p:nvPr/>
        </p:nvSpPr>
        <p:spPr>
          <a:xfrm>
            <a:off x="838200" y="4038600"/>
            <a:ext cx="2911566" cy="584775"/>
          </a:xfrm>
          <a:prstGeom prst="rect">
            <a:avLst/>
          </a:prstGeom>
        </p:spPr>
        <p:txBody>
          <a:bodyPr wrap="none">
            <a:spAutoFit/>
          </a:bodyPr>
          <a:lstStyle/>
          <a:p>
            <a:r>
              <a:rPr lang="en-US" sz="3200" dirty="0" smtClean="0">
                <a:solidFill>
                  <a:srgbClr val="00B0F0"/>
                </a:solidFill>
              </a:rPr>
              <a:t>Two techniques:</a:t>
            </a:r>
            <a:endParaRPr lang="en-US" sz="3200" dirty="0">
              <a:solidFill>
                <a:srgbClr val="00B0F0"/>
              </a:solidFill>
            </a:endParaRPr>
          </a:p>
        </p:txBody>
      </p:sp>
      <p:sp>
        <p:nvSpPr>
          <p:cNvPr id="7" name="Rectangle 6"/>
          <p:cNvSpPr/>
          <p:nvPr/>
        </p:nvSpPr>
        <p:spPr>
          <a:xfrm>
            <a:off x="1295400" y="4724400"/>
            <a:ext cx="6096000" cy="830997"/>
          </a:xfrm>
          <a:prstGeom prst="rect">
            <a:avLst/>
          </a:prstGeom>
        </p:spPr>
        <p:txBody>
          <a:bodyPr wrap="square">
            <a:spAutoFit/>
          </a:bodyPr>
          <a:lstStyle/>
          <a:p>
            <a:r>
              <a:rPr lang="en-US" sz="2400" i="1" dirty="0" smtClean="0">
                <a:solidFill>
                  <a:srgbClr val="0070C0"/>
                </a:solidFill>
              </a:rPr>
              <a:t>• </a:t>
            </a:r>
            <a:r>
              <a:rPr lang="en-US" sz="2400" b="1" i="1" dirty="0" smtClean="0">
                <a:solidFill>
                  <a:srgbClr val="0070C0"/>
                </a:solidFill>
              </a:rPr>
              <a:t>Binder-less agglomeration</a:t>
            </a:r>
          </a:p>
          <a:p>
            <a:r>
              <a:rPr lang="en-US" sz="2400" i="1" dirty="0" smtClean="0">
                <a:solidFill>
                  <a:srgbClr val="0070C0"/>
                </a:solidFill>
              </a:rPr>
              <a:t>• </a:t>
            </a:r>
            <a:r>
              <a:rPr lang="en-US" sz="2400" b="1" i="1" dirty="0" smtClean="0">
                <a:solidFill>
                  <a:srgbClr val="0070C0"/>
                </a:solidFill>
              </a:rPr>
              <a:t>Agglomeration with the addition of binders</a:t>
            </a:r>
            <a:r>
              <a:rPr lang="en-US" sz="2400" i="1" dirty="0" smtClean="0">
                <a:solidFill>
                  <a:srgbClr val="0070C0"/>
                </a:solidFill>
              </a:rPr>
              <a:t>.</a:t>
            </a:r>
            <a:endParaRPr lang="en-US" sz="2400" i="1" dirty="0">
              <a:solidFill>
                <a:srgbClr val="0070C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371600"/>
            <a:ext cx="7086600" cy="646331"/>
          </a:xfrm>
          <a:prstGeom prst="rect">
            <a:avLst/>
          </a:prstGeom>
        </p:spPr>
        <p:txBody>
          <a:bodyPr wrap="square">
            <a:spAutoFit/>
          </a:bodyPr>
          <a:lstStyle/>
          <a:p>
            <a:pPr>
              <a:buFont typeface="Wingdings" pitchFamily="2" charset="2"/>
              <a:buChar char="q"/>
            </a:pPr>
            <a:r>
              <a:rPr lang="en-US" dirty="0" smtClean="0"/>
              <a:t>The mechanism of </a:t>
            </a:r>
            <a:r>
              <a:rPr lang="en-US" b="1" dirty="0" smtClean="0"/>
              <a:t>growth/tumble agglomeration</a:t>
            </a:r>
            <a:r>
              <a:rPr lang="en-US" dirty="0" smtClean="0"/>
              <a:t> is similar to that of natural agglomeration</a:t>
            </a:r>
            <a:endParaRPr lang="en-US" dirty="0"/>
          </a:p>
        </p:txBody>
      </p:sp>
      <p:sp>
        <p:nvSpPr>
          <p:cNvPr id="3" name="Rectangle 2"/>
          <p:cNvSpPr/>
          <p:nvPr/>
        </p:nvSpPr>
        <p:spPr>
          <a:xfrm>
            <a:off x="914400" y="2133600"/>
            <a:ext cx="6934200" cy="1754326"/>
          </a:xfrm>
          <a:prstGeom prst="rect">
            <a:avLst/>
          </a:prstGeom>
        </p:spPr>
        <p:txBody>
          <a:bodyPr wrap="square">
            <a:spAutoFit/>
          </a:bodyPr>
          <a:lstStyle/>
          <a:p>
            <a:pPr>
              <a:buFont typeface="Wingdings" pitchFamily="2" charset="2"/>
              <a:buChar char="q"/>
            </a:pPr>
            <a:r>
              <a:rPr lang="en-US" dirty="0" smtClean="0"/>
              <a:t>Because the particles to be agglomerated are larger, the particle-to-particle adhesion must be enhanced by the addition of binders (mostly water and other liquids) and the collision probability must be increased by providing a high particle concentration. Such conditions can be obtained in inclined discs, rotating drums, any kind of powder mixers,</a:t>
            </a:r>
          </a:p>
          <a:p>
            <a:r>
              <a:rPr lang="en-US" dirty="0" smtClean="0"/>
              <a:t>and fluidized beds.</a:t>
            </a:r>
            <a:endParaRPr lang="en-US" dirty="0"/>
          </a:p>
        </p:txBody>
      </p:sp>
      <p:sp>
        <p:nvSpPr>
          <p:cNvPr id="4" name="Rectangle 3"/>
          <p:cNvSpPr/>
          <p:nvPr/>
        </p:nvSpPr>
        <p:spPr>
          <a:xfrm>
            <a:off x="914400" y="4038600"/>
            <a:ext cx="6858000" cy="646331"/>
          </a:xfrm>
          <a:prstGeom prst="rect">
            <a:avLst/>
          </a:prstGeom>
        </p:spPr>
        <p:txBody>
          <a:bodyPr wrap="square">
            <a:spAutoFit/>
          </a:bodyPr>
          <a:lstStyle/>
          <a:p>
            <a:pPr>
              <a:buFont typeface="Wingdings" pitchFamily="2" charset="2"/>
              <a:buChar char="q"/>
            </a:pPr>
            <a:r>
              <a:rPr lang="en-US" dirty="0" smtClean="0"/>
              <a:t>These wet agglomerates are temporarily bonded by the effects</a:t>
            </a:r>
          </a:p>
          <a:p>
            <a:r>
              <a:rPr lang="en-US" dirty="0" smtClean="0"/>
              <a:t>of surface tension and capillary forces of the liquid binder.</a:t>
            </a:r>
            <a:endParaRPr lang="en-US" dirty="0"/>
          </a:p>
        </p:txBody>
      </p:sp>
      <p:sp>
        <p:nvSpPr>
          <p:cNvPr id="5" name="Rectangle 4"/>
          <p:cNvSpPr/>
          <p:nvPr/>
        </p:nvSpPr>
        <p:spPr>
          <a:xfrm>
            <a:off x="914400" y="4876800"/>
            <a:ext cx="7162800" cy="1200329"/>
          </a:xfrm>
          <a:prstGeom prst="rect">
            <a:avLst/>
          </a:prstGeom>
        </p:spPr>
        <p:txBody>
          <a:bodyPr wrap="square">
            <a:spAutoFit/>
          </a:bodyPr>
          <a:lstStyle/>
          <a:p>
            <a:pPr>
              <a:buFont typeface="Wingdings" pitchFamily="2" charset="2"/>
              <a:buChar char="q"/>
            </a:pPr>
            <a:r>
              <a:rPr lang="en-US" dirty="0" smtClean="0"/>
              <a:t>With increasing size and mass of the particles to be agglomerated by growth/tumble methods, the forces trying to separate newly created bonds during agglomerate growth become larger until size enlargement by tumbling is no longer possible.</a:t>
            </a:r>
            <a:endParaRPr lang="en-US" dirty="0"/>
          </a:p>
        </p:txBody>
      </p:sp>
      <p:sp>
        <p:nvSpPr>
          <p:cNvPr id="6" name="Title 5"/>
          <p:cNvSpPr>
            <a:spLocks noGrp="1"/>
          </p:cNvSpPr>
          <p:nvPr>
            <p:ph type="title"/>
          </p:nvPr>
        </p:nvSpPr>
        <p:spPr/>
        <p:txBody>
          <a:bodyPr/>
          <a:lstStyle/>
          <a:p>
            <a:r>
              <a:rPr lang="en-US" b="1" dirty="0" smtClean="0"/>
              <a:t>Growth/tumble agglomeration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7696200" cy="369332"/>
          </a:xfrm>
          <a:prstGeom prst="rect">
            <a:avLst/>
          </a:prstGeom>
        </p:spPr>
        <p:txBody>
          <a:bodyPr wrap="square">
            <a:spAutoFit/>
          </a:bodyPr>
          <a:lstStyle/>
          <a:p>
            <a:r>
              <a:rPr lang="en-US" b="1" dirty="0" smtClean="0"/>
              <a:t>GROWTH/TUMBLE AGGLOMERATION METHODS — AGITATION METHODS</a:t>
            </a:r>
            <a:endParaRPr lang="en-US" dirty="0"/>
          </a:p>
        </p:txBody>
      </p:sp>
      <p:sp>
        <p:nvSpPr>
          <p:cNvPr id="3" name="Rectangle 2"/>
          <p:cNvSpPr/>
          <p:nvPr/>
        </p:nvSpPr>
        <p:spPr>
          <a:xfrm>
            <a:off x="609600" y="838200"/>
            <a:ext cx="7467600" cy="923330"/>
          </a:xfrm>
          <a:prstGeom prst="rect">
            <a:avLst/>
          </a:prstGeom>
        </p:spPr>
        <p:txBody>
          <a:bodyPr wrap="square">
            <a:spAutoFit/>
          </a:bodyPr>
          <a:lstStyle/>
          <a:p>
            <a:pPr>
              <a:buFont typeface="Wingdings" pitchFamily="2" charset="2"/>
              <a:buChar char="q"/>
            </a:pPr>
            <a:r>
              <a:rPr lang="en-US" dirty="0" smtClean="0"/>
              <a:t>Theoretically, no specific piece of equipment is necessary for this phenomenon to occur; as long as the solid particles are kept in irregular, stochastic motion, the probability for collision and coalescence exists.</a:t>
            </a:r>
            <a:endParaRPr lang="en-US" dirty="0"/>
          </a:p>
        </p:txBody>
      </p:sp>
      <p:sp>
        <p:nvSpPr>
          <p:cNvPr id="4" name="Rectangle 3"/>
          <p:cNvSpPr/>
          <p:nvPr/>
        </p:nvSpPr>
        <p:spPr>
          <a:xfrm>
            <a:off x="609600" y="1752600"/>
            <a:ext cx="7086600" cy="1200329"/>
          </a:xfrm>
          <a:prstGeom prst="rect">
            <a:avLst/>
          </a:prstGeom>
        </p:spPr>
        <p:txBody>
          <a:bodyPr wrap="square">
            <a:spAutoFit/>
          </a:bodyPr>
          <a:lstStyle/>
          <a:p>
            <a:pPr>
              <a:buFont typeface="Wingdings" pitchFamily="2" charset="2"/>
              <a:buChar char="q"/>
            </a:pPr>
            <a:r>
              <a:rPr lang="fr-FR" dirty="0" smtClean="0"/>
              <a:t>Micron and </a:t>
            </a:r>
            <a:r>
              <a:rPr lang="fr-FR" dirty="0" err="1" smtClean="0"/>
              <a:t>sub</a:t>
            </a:r>
            <a:r>
              <a:rPr lang="fr-FR" dirty="0" smtClean="0"/>
              <a:t>-micron </a:t>
            </a:r>
            <a:r>
              <a:rPr lang="fr-FR" dirty="0" err="1" smtClean="0"/>
              <a:t>particles</a:t>
            </a:r>
            <a:r>
              <a:rPr lang="fr-FR" dirty="0" smtClean="0"/>
              <a:t> (</a:t>
            </a:r>
            <a:r>
              <a:rPr lang="fr-FR" dirty="0" err="1" smtClean="0"/>
              <a:t>approx</a:t>
            </a:r>
            <a:r>
              <a:rPr lang="fr-FR" dirty="0" smtClean="0"/>
              <a:t>. &lt;5 </a:t>
            </a:r>
            <a:r>
              <a:rPr lang="en-US" dirty="0" smtClean="0"/>
              <a:t>to 10 </a:t>
            </a:r>
            <a:r>
              <a:rPr lang="en-US" dirty="0" smtClean="0">
                <a:latin typeface="Symbol" pitchFamily="18" charset="2"/>
              </a:rPr>
              <a:t>m</a:t>
            </a:r>
            <a:r>
              <a:rPr lang="en-US" dirty="0" smtClean="0"/>
              <a:t>m) will adhere to form an agglomerate even if they are dry. van </a:t>
            </a:r>
            <a:r>
              <a:rPr lang="en-US" dirty="0" err="1" smtClean="0"/>
              <a:t>der</a:t>
            </a:r>
            <a:r>
              <a:rPr lang="en-US" dirty="0" smtClean="0"/>
              <a:t> Waals forces are</a:t>
            </a:r>
          </a:p>
          <a:p>
            <a:r>
              <a:rPr lang="en-US" dirty="0" smtClean="0"/>
              <a:t>high enough to cause coalescence. Agglomeration of larger particles necessitates the addition of binders.</a:t>
            </a:r>
            <a:endParaRPr lang="en-US" dirty="0"/>
          </a:p>
        </p:txBody>
      </p:sp>
      <p:sp>
        <p:nvSpPr>
          <p:cNvPr id="5" name="Rectangle 4"/>
          <p:cNvSpPr/>
          <p:nvPr/>
        </p:nvSpPr>
        <p:spPr>
          <a:xfrm>
            <a:off x="609600" y="2971800"/>
            <a:ext cx="7162800" cy="923330"/>
          </a:xfrm>
          <a:prstGeom prst="rect">
            <a:avLst/>
          </a:prstGeom>
        </p:spPr>
        <p:txBody>
          <a:bodyPr wrap="square">
            <a:spAutoFit/>
          </a:bodyPr>
          <a:lstStyle/>
          <a:p>
            <a:pPr>
              <a:buFont typeface="Wingdings" pitchFamily="2" charset="2"/>
              <a:buChar char="q"/>
            </a:pPr>
            <a:r>
              <a:rPr lang="en-US" dirty="0" smtClean="0"/>
              <a:t>Drawbacks of all tumble agglomeration methods are the limitation to small dimensions of the particles forming the agglomerate and that, in most cases, only temporarily bonded conglomerates are formed.</a:t>
            </a:r>
            <a:endParaRPr lang="en-US" dirty="0"/>
          </a:p>
        </p:txBody>
      </p:sp>
      <p:sp>
        <p:nvSpPr>
          <p:cNvPr id="6" name="Rectangle 5"/>
          <p:cNvSpPr/>
          <p:nvPr/>
        </p:nvSpPr>
        <p:spPr>
          <a:xfrm>
            <a:off x="609600" y="3886200"/>
            <a:ext cx="7696200" cy="1200329"/>
          </a:xfrm>
          <a:prstGeom prst="rect">
            <a:avLst/>
          </a:prstGeom>
        </p:spPr>
        <p:txBody>
          <a:bodyPr wrap="square">
            <a:spAutoFit/>
          </a:bodyPr>
          <a:lstStyle/>
          <a:p>
            <a:pPr>
              <a:buFont typeface="Wingdings" pitchFamily="2" charset="2"/>
              <a:buChar char="q"/>
            </a:pPr>
            <a:r>
              <a:rPr lang="en-US" dirty="0" smtClean="0"/>
              <a:t>If very large amounts of solids must be agglomerated and the fine particulate form is also required for other reasons, for example, the concentration of valuable constituents of ores, tumble agglomeration is a preferred technology. In those cases the main binder is normally water.</a:t>
            </a:r>
            <a:endParaRPr lang="en-US" dirty="0"/>
          </a:p>
        </p:txBody>
      </p:sp>
      <p:sp>
        <p:nvSpPr>
          <p:cNvPr id="7" name="Rectangle 6"/>
          <p:cNvSpPr/>
          <p:nvPr/>
        </p:nvSpPr>
        <p:spPr>
          <a:xfrm>
            <a:off x="609600" y="5105400"/>
            <a:ext cx="7772400" cy="1200329"/>
          </a:xfrm>
          <a:prstGeom prst="rect">
            <a:avLst/>
          </a:prstGeom>
        </p:spPr>
        <p:txBody>
          <a:bodyPr wrap="square">
            <a:spAutoFit/>
          </a:bodyPr>
          <a:lstStyle/>
          <a:p>
            <a:pPr>
              <a:buFont typeface="Wingdings" pitchFamily="2" charset="2"/>
              <a:buChar char="q"/>
            </a:pPr>
            <a:r>
              <a:rPr lang="en-US" dirty="0" smtClean="0"/>
              <a:t>Other reasons for the application of tumble agglomeration, even at small capacities, may be the high porosity of the agglomerates with other attendant beneficial characteristics such as large surface area (e.g., for catalyst carriers)</a:t>
            </a:r>
          </a:p>
          <a:p>
            <a:r>
              <a:rPr lang="en-US" dirty="0" smtClean="0"/>
              <a:t>and easy solubility [e.g., for food (drink) and pharmaceutical products].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623888" y="381000"/>
            <a:ext cx="7162800" cy="838200"/>
          </a:xfrm>
        </p:spPr>
        <p:txBody>
          <a:bodyPr lIns="92075" tIns="46038" rIns="92075" bIns="46038"/>
          <a:lstStyle/>
          <a:p>
            <a:pPr>
              <a:defRPr/>
            </a:pPr>
            <a:r>
              <a:rPr lang="en-US" b="1" dirty="0" smtClean="0"/>
              <a:t>Wet Agglomeration Process</a:t>
            </a:r>
            <a:endParaRPr lang="en-US" dirty="0" smtClean="0"/>
          </a:p>
        </p:txBody>
      </p:sp>
      <p:sp>
        <p:nvSpPr>
          <p:cNvPr id="229379" name="Rectangle 3"/>
          <p:cNvSpPr>
            <a:spLocks noGrp="1" noChangeArrowheads="1"/>
          </p:cNvSpPr>
          <p:nvPr>
            <p:ph type="body" idx="1"/>
          </p:nvPr>
        </p:nvSpPr>
        <p:spPr>
          <a:xfrm>
            <a:off x="3810000" y="2133600"/>
            <a:ext cx="4495800" cy="3429000"/>
          </a:xfrm>
        </p:spPr>
        <p:txBody>
          <a:bodyPr lIns="92075" tIns="46038" rIns="92075" bIns="46038">
            <a:normAutofit fontScale="85000" lnSpcReduction="10000"/>
          </a:bodyPr>
          <a:lstStyle/>
          <a:p>
            <a:pPr>
              <a:spcBef>
                <a:spcPct val="150000"/>
              </a:spcBef>
              <a:buFontTx/>
              <a:buNone/>
              <a:defRPr/>
            </a:pPr>
            <a:r>
              <a:rPr lang="en-US" smtClean="0"/>
              <a:t>Dry Particles</a:t>
            </a:r>
          </a:p>
          <a:p>
            <a:pPr>
              <a:spcBef>
                <a:spcPct val="150000"/>
              </a:spcBef>
              <a:buFontTx/>
              <a:buNone/>
              <a:defRPr/>
            </a:pPr>
            <a:r>
              <a:rPr lang="en-US" smtClean="0"/>
              <a:t>Wet Particles</a:t>
            </a:r>
          </a:p>
          <a:p>
            <a:pPr>
              <a:spcBef>
                <a:spcPct val="150000"/>
              </a:spcBef>
              <a:buFontTx/>
              <a:buNone/>
              <a:defRPr/>
            </a:pPr>
            <a:r>
              <a:rPr lang="en-US" smtClean="0"/>
              <a:t>Effective Collision</a:t>
            </a:r>
          </a:p>
          <a:p>
            <a:pPr>
              <a:spcBef>
                <a:spcPct val="150000"/>
              </a:spcBef>
              <a:buFontTx/>
              <a:buNone/>
              <a:defRPr/>
            </a:pPr>
            <a:r>
              <a:rPr lang="en-US" smtClean="0"/>
              <a:t>Forming of Liquid Bridge</a:t>
            </a:r>
          </a:p>
        </p:txBody>
      </p:sp>
      <p:grpSp>
        <p:nvGrpSpPr>
          <p:cNvPr id="2" name="Group 4"/>
          <p:cNvGrpSpPr>
            <a:grpSpLocks/>
          </p:cNvGrpSpPr>
          <p:nvPr/>
        </p:nvGrpSpPr>
        <p:grpSpPr bwMode="auto">
          <a:xfrm>
            <a:off x="1676400" y="2057400"/>
            <a:ext cx="1676400" cy="609600"/>
            <a:chOff x="3648" y="1056"/>
            <a:chExt cx="1056" cy="384"/>
          </a:xfrm>
        </p:grpSpPr>
        <p:sp>
          <p:nvSpPr>
            <p:cNvPr id="26645" name="Oval 5"/>
            <p:cNvSpPr>
              <a:spLocks noChangeArrowheads="1"/>
            </p:cNvSpPr>
            <p:nvPr/>
          </p:nvSpPr>
          <p:spPr bwMode="auto">
            <a:xfrm>
              <a:off x="3648" y="1056"/>
              <a:ext cx="432" cy="384"/>
            </a:xfrm>
            <a:prstGeom prst="ellipse">
              <a:avLst/>
            </a:prstGeom>
            <a:solidFill>
              <a:srgbClr val="FFFF00"/>
            </a:solidFill>
            <a:ln w="9525">
              <a:noFill/>
              <a:round/>
              <a:headEnd/>
              <a:tailEnd/>
            </a:ln>
          </p:spPr>
          <p:txBody>
            <a:bodyPr wrap="none" anchor="ctr"/>
            <a:lstStyle/>
            <a:p>
              <a:endParaRPr lang="en-US"/>
            </a:p>
          </p:txBody>
        </p:sp>
        <p:sp>
          <p:nvSpPr>
            <p:cNvPr id="26646" name="Oval 6"/>
            <p:cNvSpPr>
              <a:spLocks noChangeArrowheads="1"/>
            </p:cNvSpPr>
            <p:nvPr/>
          </p:nvSpPr>
          <p:spPr bwMode="auto">
            <a:xfrm>
              <a:off x="4272" y="1056"/>
              <a:ext cx="432" cy="384"/>
            </a:xfrm>
            <a:prstGeom prst="ellipse">
              <a:avLst/>
            </a:prstGeom>
            <a:solidFill>
              <a:srgbClr val="FFFF00"/>
            </a:solidFill>
            <a:ln w="9525">
              <a:noFill/>
              <a:round/>
              <a:headEnd/>
              <a:tailEnd/>
            </a:ln>
          </p:spPr>
          <p:txBody>
            <a:bodyPr wrap="none" anchor="ctr"/>
            <a:lstStyle/>
            <a:p>
              <a:endParaRPr lang="en-US"/>
            </a:p>
          </p:txBody>
        </p:sp>
      </p:grpSp>
      <p:grpSp>
        <p:nvGrpSpPr>
          <p:cNvPr id="3" name="Group 7"/>
          <p:cNvGrpSpPr>
            <a:grpSpLocks/>
          </p:cNvGrpSpPr>
          <p:nvPr/>
        </p:nvGrpSpPr>
        <p:grpSpPr bwMode="auto">
          <a:xfrm>
            <a:off x="1676400" y="3048000"/>
            <a:ext cx="1676400" cy="533400"/>
            <a:chOff x="3672" y="1752"/>
            <a:chExt cx="1056" cy="336"/>
          </a:xfrm>
        </p:grpSpPr>
        <p:sp>
          <p:nvSpPr>
            <p:cNvPr id="26643" name="Oval 8"/>
            <p:cNvSpPr>
              <a:spLocks noChangeArrowheads="1"/>
            </p:cNvSpPr>
            <p:nvPr/>
          </p:nvSpPr>
          <p:spPr bwMode="auto">
            <a:xfrm>
              <a:off x="3672" y="1752"/>
              <a:ext cx="384" cy="336"/>
            </a:xfrm>
            <a:prstGeom prst="ellipse">
              <a:avLst/>
            </a:prstGeom>
            <a:solidFill>
              <a:srgbClr val="FFFF00"/>
            </a:solidFill>
            <a:ln w="76200">
              <a:solidFill>
                <a:srgbClr val="FF9900"/>
              </a:solidFill>
              <a:round/>
              <a:headEnd/>
              <a:tailEnd/>
            </a:ln>
          </p:spPr>
          <p:txBody>
            <a:bodyPr wrap="none" anchor="ctr"/>
            <a:lstStyle/>
            <a:p>
              <a:endParaRPr lang="en-US"/>
            </a:p>
          </p:txBody>
        </p:sp>
        <p:sp>
          <p:nvSpPr>
            <p:cNvPr id="26644" name="Oval 9"/>
            <p:cNvSpPr>
              <a:spLocks noChangeArrowheads="1"/>
            </p:cNvSpPr>
            <p:nvPr/>
          </p:nvSpPr>
          <p:spPr bwMode="auto">
            <a:xfrm>
              <a:off x="4344" y="1752"/>
              <a:ext cx="384" cy="336"/>
            </a:xfrm>
            <a:prstGeom prst="ellipse">
              <a:avLst/>
            </a:prstGeom>
            <a:solidFill>
              <a:srgbClr val="FFFF00"/>
            </a:solidFill>
            <a:ln w="76200">
              <a:solidFill>
                <a:srgbClr val="FF9900"/>
              </a:solidFill>
              <a:round/>
              <a:headEnd/>
              <a:tailEnd/>
            </a:ln>
          </p:spPr>
          <p:txBody>
            <a:bodyPr wrap="none" anchor="ctr"/>
            <a:lstStyle/>
            <a:p>
              <a:endParaRPr lang="en-US"/>
            </a:p>
          </p:txBody>
        </p:sp>
      </p:grpSp>
      <p:grpSp>
        <p:nvGrpSpPr>
          <p:cNvPr id="4" name="Group 10"/>
          <p:cNvGrpSpPr>
            <a:grpSpLocks/>
          </p:cNvGrpSpPr>
          <p:nvPr/>
        </p:nvGrpSpPr>
        <p:grpSpPr bwMode="auto">
          <a:xfrm>
            <a:off x="1828800" y="3895725"/>
            <a:ext cx="1295400" cy="533400"/>
            <a:chOff x="3768" y="2424"/>
            <a:chExt cx="816" cy="336"/>
          </a:xfrm>
        </p:grpSpPr>
        <p:sp>
          <p:nvSpPr>
            <p:cNvPr id="26641" name="Oval 11"/>
            <p:cNvSpPr>
              <a:spLocks noChangeArrowheads="1"/>
            </p:cNvSpPr>
            <p:nvPr/>
          </p:nvSpPr>
          <p:spPr bwMode="auto">
            <a:xfrm>
              <a:off x="3768" y="2424"/>
              <a:ext cx="384" cy="336"/>
            </a:xfrm>
            <a:prstGeom prst="ellipse">
              <a:avLst/>
            </a:prstGeom>
            <a:solidFill>
              <a:srgbClr val="FFFF00"/>
            </a:solidFill>
            <a:ln w="76200">
              <a:solidFill>
                <a:srgbClr val="FF9900"/>
              </a:solidFill>
              <a:round/>
              <a:headEnd/>
              <a:tailEnd/>
            </a:ln>
          </p:spPr>
          <p:txBody>
            <a:bodyPr wrap="none" anchor="ctr"/>
            <a:lstStyle/>
            <a:p>
              <a:endParaRPr lang="en-US"/>
            </a:p>
          </p:txBody>
        </p:sp>
        <p:sp>
          <p:nvSpPr>
            <p:cNvPr id="26642" name="Oval 12"/>
            <p:cNvSpPr>
              <a:spLocks noChangeArrowheads="1"/>
            </p:cNvSpPr>
            <p:nvPr/>
          </p:nvSpPr>
          <p:spPr bwMode="auto">
            <a:xfrm>
              <a:off x="4200" y="2424"/>
              <a:ext cx="384" cy="336"/>
            </a:xfrm>
            <a:prstGeom prst="ellipse">
              <a:avLst/>
            </a:prstGeom>
            <a:solidFill>
              <a:srgbClr val="FFFF00"/>
            </a:solidFill>
            <a:ln w="76200">
              <a:solidFill>
                <a:srgbClr val="FF9900"/>
              </a:solidFill>
              <a:round/>
              <a:headEnd/>
              <a:tailEnd/>
            </a:ln>
          </p:spPr>
          <p:txBody>
            <a:bodyPr wrap="none" anchor="ctr"/>
            <a:lstStyle/>
            <a:p>
              <a:endParaRPr lang="en-US"/>
            </a:p>
          </p:txBody>
        </p:sp>
      </p:grpSp>
      <p:grpSp>
        <p:nvGrpSpPr>
          <p:cNvPr id="5" name="Group 13"/>
          <p:cNvGrpSpPr>
            <a:grpSpLocks/>
          </p:cNvGrpSpPr>
          <p:nvPr/>
        </p:nvGrpSpPr>
        <p:grpSpPr bwMode="auto">
          <a:xfrm>
            <a:off x="1828800" y="4724400"/>
            <a:ext cx="1295400" cy="533400"/>
            <a:chOff x="3768" y="3240"/>
            <a:chExt cx="816" cy="336"/>
          </a:xfrm>
        </p:grpSpPr>
        <p:sp>
          <p:nvSpPr>
            <p:cNvPr id="26638" name="Oval 14"/>
            <p:cNvSpPr>
              <a:spLocks noChangeArrowheads="1"/>
            </p:cNvSpPr>
            <p:nvPr/>
          </p:nvSpPr>
          <p:spPr bwMode="auto">
            <a:xfrm>
              <a:off x="3768" y="3240"/>
              <a:ext cx="384" cy="336"/>
            </a:xfrm>
            <a:prstGeom prst="ellipse">
              <a:avLst/>
            </a:prstGeom>
            <a:solidFill>
              <a:srgbClr val="FFFF00"/>
            </a:solidFill>
            <a:ln w="76200">
              <a:solidFill>
                <a:srgbClr val="FF9900"/>
              </a:solidFill>
              <a:round/>
              <a:headEnd/>
              <a:tailEnd/>
            </a:ln>
          </p:spPr>
          <p:txBody>
            <a:bodyPr wrap="none" anchor="ctr"/>
            <a:lstStyle/>
            <a:p>
              <a:endParaRPr lang="en-US"/>
            </a:p>
          </p:txBody>
        </p:sp>
        <p:sp>
          <p:nvSpPr>
            <p:cNvPr id="26639" name="Oval 15"/>
            <p:cNvSpPr>
              <a:spLocks noChangeArrowheads="1"/>
            </p:cNvSpPr>
            <p:nvPr/>
          </p:nvSpPr>
          <p:spPr bwMode="auto">
            <a:xfrm>
              <a:off x="4200" y="3240"/>
              <a:ext cx="384" cy="336"/>
            </a:xfrm>
            <a:prstGeom prst="ellipse">
              <a:avLst/>
            </a:prstGeom>
            <a:solidFill>
              <a:srgbClr val="FFFF00"/>
            </a:solidFill>
            <a:ln w="76200">
              <a:solidFill>
                <a:srgbClr val="FF9900"/>
              </a:solidFill>
              <a:round/>
              <a:headEnd/>
              <a:tailEnd/>
            </a:ln>
          </p:spPr>
          <p:txBody>
            <a:bodyPr wrap="none" anchor="ctr"/>
            <a:lstStyle/>
            <a:p>
              <a:endParaRPr lang="en-US"/>
            </a:p>
          </p:txBody>
        </p:sp>
        <p:sp>
          <p:nvSpPr>
            <p:cNvPr id="26640" name="Freeform 16"/>
            <p:cNvSpPr>
              <a:spLocks/>
            </p:cNvSpPr>
            <p:nvPr/>
          </p:nvSpPr>
          <p:spPr bwMode="auto">
            <a:xfrm>
              <a:off x="4114" y="3264"/>
              <a:ext cx="130" cy="275"/>
            </a:xfrm>
            <a:custGeom>
              <a:avLst/>
              <a:gdLst>
                <a:gd name="T0" fmla="*/ 0 w 130"/>
                <a:gd name="T1" fmla="*/ 17 h 275"/>
                <a:gd name="T2" fmla="*/ 14 w 130"/>
                <a:gd name="T3" fmla="*/ 27 h 275"/>
                <a:gd name="T4" fmla="*/ 26 w 130"/>
                <a:gd name="T5" fmla="*/ 39 h 275"/>
                <a:gd name="T6" fmla="*/ 38 w 130"/>
                <a:gd name="T7" fmla="*/ 46 h 275"/>
                <a:gd name="T8" fmla="*/ 53 w 130"/>
                <a:gd name="T9" fmla="*/ 48 h 275"/>
                <a:gd name="T10" fmla="*/ 67 w 130"/>
                <a:gd name="T11" fmla="*/ 51 h 275"/>
                <a:gd name="T12" fmla="*/ 81 w 130"/>
                <a:gd name="T13" fmla="*/ 51 h 275"/>
                <a:gd name="T14" fmla="*/ 96 w 130"/>
                <a:gd name="T15" fmla="*/ 48 h 275"/>
                <a:gd name="T16" fmla="*/ 110 w 130"/>
                <a:gd name="T17" fmla="*/ 46 h 275"/>
                <a:gd name="T18" fmla="*/ 110 w 130"/>
                <a:gd name="T19" fmla="*/ 46 h 275"/>
                <a:gd name="T20" fmla="*/ 101 w 130"/>
                <a:gd name="T21" fmla="*/ 63 h 275"/>
                <a:gd name="T22" fmla="*/ 93 w 130"/>
                <a:gd name="T23" fmla="*/ 77 h 275"/>
                <a:gd name="T24" fmla="*/ 91 w 130"/>
                <a:gd name="T25" fmla="*/ 91 h 275"/>
                <a:gd name="T26" fmla="*/ 89 w 130"/>
                <a:gd name="T27" fmla="*/ 106 h 275"/>
                <a:gd name="T28" fmla="*/ 86 w 130"/>
                <a:gd name="T29" fmla="*/ 120 h 275"/>
                <a:gd name="T30" fmla="*/ 84 w 130"/>
                <a:gd name="T31" fmla="*/ 135 h 275"/>
                <a:gd name="T32" fmla="*/ 84 w 130"/>
                <a:gd name="T33" fmla="*/ 149 h 275"/>
                <a:gd name="T34" fmla="*/ 84 w 130"/>
                <a:gd name="T35" fmla="*/ 163 h 275"/>
                <a:gd name="T36" fmla="*/ 86 w 130"/>
                <a:gd name="T37" fmla="*/ 178 h 275"/>
                <a:gd name="T38" fmla="*/ 89 w 130"/>
                <a:gd name="T39" fmla="*/ 192 h 275"/>
                <a:gd name="T40" fmla="*/ 91 w 130"/>
                <a:gd name="T41" fmla="*/ 207 h 275"/>
                <a:gd name="T42" fmla="*/ 98 w 130"/>
                <a:gd name="T43" fmla="*/ 221 h 275"/>
                <a:gd name="T44" fmla="*/ 113 w 130"/>
                <a:gd name="T45" fmla="*/ 233 h 275"/>
                <a:gd name="T46" fmla="*/ 122 w 130"/>
                <a:gd name="T47" fmla="*/ 247 h 275"/>
                <a:gd name="T48" fmla="*/ 129 w 130"/>
                <a:gd name="T49" fmla="*/ 262 h 275"/>
                <a:gd name="T50" fmla="*/ 115 w 130"/>
                <a:gd name="T51" fmla="*/ 271 h 275"/>
                <a:gd name="T52" fmla="*/ 101 w 130"/>
                <a:gd name="T53" fmla="*/ 274 h 275"/>
                <a:gd name="T54" fmla="*/ 86 w 130"/>
                <a:gd name="T55" fmla="*/ 271 h 275"/>
                <a:gd name="T56" fmla="*/ 72 w 130"/>
                <a:gd name="T57" fmla="*/ 267 h 275"/>
                <a:gd name="T58" fmla="*/ 57 w 130"/>
                <a:gd name="T59" fmla="*/ 264 h 275"/>
                <a:gd name="T60" fmla="*/ 43 w 130"/>
                <a:gd name="T61" fmla="*/ 262 h 275"/>
                <a:gd name="T62" fmla="*/ 29 w 130"/>
                <a:gd name="T63" fmla="*/ 262 h 275"/>
                <a:gd name="T64" fmla="*/ 14 w 130"/>
                <a:gd name="T65" fmla="*/ 264 h 275"/>
                <a:gd name="T66" fmla="*/ 24 w 130"/>
                <a:gd name="T67" fmla="*/ 247 h 275"/>
                <a:gd name="T68" fmla="*/ 33 w 130"/>
                <a:gd name="T69" fmla="*/ 233 h 275"/>
                <a:gd name="T70" fmla="*/ 41 w 130"/>
                <a:gd name="T71" fmla="*/ 219 h 275"/>
                <a:gd name="T72" fmla="*/ 45 w 130"/>
                <a:gd name="T73" fmla="*/ 204 h 275"/>
                <a:gd name="T74" fmla="*/ 50 w 130"/>
                <a:gd name="T75" fmla="*/ 190 h 275"/>
                <a:gd name="T76" fmla="*/ 50 w 130"/>
                <a:gd name="T77" fmla="*/ 175 h 275"/>
                <a:gd name="T78" fmla="*/ 50 w 130"/>
                <a:gd name="T79" fmla="*/ 161 h 275"/>
                <a:gd name="T80" fmla="*/ 48 w 130"/>
                <a:gd name="T81" fmla="*/ 147 h 275"/>
                <a:gd name="T82" fmla="*/ 48 w 130"/>
                <a:gd name="T83" fmla="*/ 132 h 275"/>
                <a:gd name="T84" fmla="*/ 48 w 130"/>
                <a:gd name="T85" fmla="*/ 115 h 275"/>
                <a:gd name="T86" fmla="*/ 45 w 130"/>
                <a:gd name="T87" fmla="*/ 101 h 275"/>
                <a:gd name="T88" fmla="*/ 41 w 130"/>
                <a:gd name="T89" fmla="*/ 87 h 275"/>
                <a:gd name="T90" fmla="*/ 36 w 130"/>
                <a:gd name="T91" fmla="*/ 72 h 275"/>
                <a:gd name="T92" fmla="*/ 33 w 130"/>
                <a:gd name="T93" fmla="*/ 58 h 275"/>
                <a:gd name="T94" fmla="*/ 31 w 130"/>
                <a:gd name="T95" fmla="*/ 43 h 275"/>
                <a:gd name="T96" fmla="*/ 26 w 130"/>
                <a:gd name="T97" fmla="*/ 29 h 2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0"/>
                <a:gd name="T148" fmla="*/ 0 h 275"/>
                <a:gd name="T149" fmla="*/ 130 w 130"/>
                <a:gd name="T150" fmla="*/ 275 h 2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0" h="275">
                  <a:moveTo>
                    <a:pt x="14" y="0"/>
                  </a:moveTo>
                  <a:lnTo>
                    <a:pt x="0" y="17"/>
                  </a:lnTo>
                  <a:lnTo>
                    <a:pt x="7" y="24"/>
                  </a:lnTo>
                  <a:lnTo>
                    <a:pt x="14" y="27"/>
                  </a:lnTo>
                  <a:lnTo>
                    <a:pt x="21" y="31"/>
                  </a:lnTo>
                  <a:lnTo>
                    <a:pt x="26" y="39"/>
                  </a:lnTo>
                  <a:lnTo>
                    <a:pt x="31" y="46"/>
                  </a:lnTo>
                  <a:lnTo>
                    <a:pt x="38" y="46"/>
                  </a:lnTo>
                  <a:lnTo>
                    <a:pt x="45" y="46"/>
                  </a:lnTo>
                  <a:lnTo>
                    <a:pt x="53" y="48"/>
                  </a:lnTo>
                  <a:lnTo>
                    <a:pt x="60" y="48"/>
                  </a:lnTo>
                  <a:lnTo>
                    <a:pt x="67" y="51"/>
                  </a:lnTo>
                  <a:lnTo>
                    <a:pt x="74" y="51"/>
                  </a:lnTo>
                  <a:lnTo>
                    <a:pt x="81" y="51"/>
                  </a:lnTo>
                  <a:lnTo>
                    <a:pt x="89" y="51"/>
                  </a:lnTo>
                  <a:lnTo>
                    <a:pt x="96" y="48"/>
                  </a:lnTo>
                  <a:lnTo>
                    <a:pt x="103" y="46"/>
                  </a:lnTo>
                  <a:lnTo>
                    <a:pt x="110" y="46"/>
                  </a:lnTo>
                  <a:lnTo>
                    <a:pt x="117" y="46"/>
                  </a:lnTo>
                  <a:lnTo>
                    <a:pt x="110" y="46"/>
                  </a:lnTo>
                  <a:lnTo>
                    <a:pt x="105" y="55"/>
                  </a:lnTo>
                  <a:lnTo>
                    <a:pt x="101" y="63"/>
                  </a:lnTo>
                  <a:lnTo>
                    <a:pt x="98" y="70"/>
                  </a:lnTo>
                  <a:lnTo>
                    <a:pt x="93" y="77"/>
                  </a:lnTo>
                  <a:lnTo>
                    <a:pt x="91" y="84"/>
                  </a:lnTo>
                  <a:lnTo>
                    <a:pt x="91" y="91"/>
                  </a:lnTo>
                  <a:lnTo>
                    <a:pt x="89" y="99"/>
                  </a:lnTo>
                  <a:lnTo>
                    <a:pt x="89" y="106"/>
                  </a:lnTo>
                  <a:lnTo>
                    <a:pt x="86" y="113"/>
                  </a:lnTo>
                  <a:lnTo>
                    <a:pt x="86" y="120"/>
                  </a:lnTo>
                  <a:lnTo>
                    <a:pt x="84" y="127"/>
                  </a:lnTo>
                  <a:lnTo>
                    <a:pt x="84" y="135"/>
                  </a:lnTo>
                  <a:lnTo>
                    <a:pt x="84" y="142"/>
                  </a:lnTo>
                  <a:lnTo>
                    <a:pt x="84" y="149"/>
                  </a:lnTo>
                  <a:lnTo>
                    <a:pt x="84" y="156"/>
                  </a:lnTo>
                  <a:lnTo>
                    <a:pt x="84" y="163"/>
                  </a:lnTo>
                  <a:lnTo>
                    <a:pt x="84" y="171"/>
                  </a:lnTo>
                  <a:lnTo>
                    <a:pt x="86" y="178"/>
                  </a:lnTo>
                  <a:lnTo>
                    <a:pt x="89" y="185"/>
                  </a:lnTo>
                  <a:lnTo>
                    <a:pt x="89" y="192"/>
                  </a:lnTo>
                  <a:lnTo>
                    <a:pt x="89" y="199"/>
                  </a:lnTo>
                  <a:lnTo>
                    <a:pt x="91" y="207"/>
                  </a:lnTo>
                  <a:lnTo>
                    <a:pt x="93" y="214"/>
                  </a:lnTo>
                  <a:lnTo>
                    <a:pt x="98" y="221"/>
                  </a:lnTo>
                  <a:lnTo>
                    <a:pt x="105" y="228"/>
                  </a:lnTo>
                  <a:lnTo>
                    <a:pt x="113" y="233"/>
                  </a:lnTo>
                  <a:lnTo>
                    <a:pt x="117" y="240"/>
                  </a:lnTo>
                  <a:lnTo>
                    <a:pt x="122" y="247"/>
                  </a:lnTo>
                  <a:lnTo>
                    <a:pt x="127" y="255"/>
                  </a:lnTo>
                  <a:lnTo>
                    <a:pt x="129" y="262"/>
                  </a:lnTo>
                  <a:lnTo>
                    <a:pt x="122" y="267"/>
                  </a:lnTo>
                  <a:lnTo>
                    <a:pt x="115" y="271"/>
                  </a:lnTo>
                  <a:lnTo>
                    <a:pt x="108" y="274"/>
                  </a:lnTo>
                  <a:lnTo>
                    <a:pt x="101" y="274"/>
                  </a:lnTo>
                  <a:lnTo>
                    <a:pt x="93" y="271"/>
                  </a:lnTo>
                  <a:lnTo>
                    <a:pt x="86" y="271"/>
                  </a:lnTo>
                  <a:lnTo>
                    <a:pt x="79" y="271"/>
                  </a:lnTo>
                  <a:lnTo>
                    <a:pt x="72" y="267"/>
                  </a:lnTo>
                  <a:lnTo>
                    <a:pt x="65" y="267"/>
                  </a:lnTo>
                  <a:lnTo>
                    <a:pt x="57" y="264"/>
                  </a:lnTo>
                  <a:lnTo>
                    <a:pt x="50" y="262"/>
                  </a:lnTo>
                  <a:lnTo>
                    <a:pt x="43" y="262"/>
                  </a:lnTo>
                  <a:lnTo>
                    <a:pt x="36" y="262"/>
                  </a:lnTo>
                  <a:lnTo>
                    <a:pt x="29" y="262"/>
                  </a:lnTo>
                  <a:lnTo>
                    <a:pt x="21" y="264"/>
                  </a:lnTo>
                  <a:lnTo>
                    <a:pt x="14" y="264"/>
                  </a:lnTo>
                  <a:lnTo>
                    <a:pt x="17" y="257"/>
                  </a:lnTo>
                  <a:lnTo>
                    <a:pt x="24" y="247"/>
                  </a:lnTo>
                  <a:lnTo>
                    <a:pt x="31" y="243"/>
                  </a:lnTo>
                  <a:lnTo>
                    <a:pt x="33" y="233"/>
                  </a:lnTo>
                  <a:lnTo>
                    <a:pt x="38" y="226"/>
                  </a:lnTo>
                  <a:lnTo>
                    <a:pt x="41" y="219"/>
                  </a:lnTo>
                  <a:lnTo>
                    <a:pt x="43" y="211"/>
                  </a:lnTo>
                  <a:lnTo>
                    <a:pt x="45" y="204"/>
                  </a:lnTo>
                  <a:lnTo>
                    <a:pt x="48" y="197"/>
                  </a:lnTo>
                  <a:lnTo>
                    <a:pt x="50" y="190"/>
                  </a:lnTo>
                  <a:lnTo>
                    <a:pt x="50" y="183"/>
                  </a:lnTo>
                  <a:lnTo>
                    <a:pt x="50" y="175"/>
                  </a:lnTo>
                  <a:lnTo>
                    <a:pt x="50" y="168"/>
                  </a:lnTo>
                  <a:lnTo>
                    <a:pt x="50" y="161"/>
                  </a:lnTo>
                  <a:lnTo>
                    <a:pt x="50" y="154"/>
                  </a:lnTo>
                  <a:lnTo>
                    <a:pt x="48" y="147"/>
                  </a:lnTo>
                  <a:lnTo>
                    <a:pt x="48" y="139"/>
                  </a:lnTo>
                  <a:lnTo>
                    <a:pt x="48" y="132"/>
                  </a:lnTo>
                  <a:lnTo>
                    <a:pt x="48" y="123"/>
                  </a:lnTo>
                  <a:lnTo>
                    <a:pt x="48" y="115"/>
                  </a:lnTo>
                  <a:lnTo>
                    <a:pt x="48" y="108"/>
                  </a:lnTo>
                  <a:lnTo>
                    <a:pt x="45" y="101"/>
                  </a:lnTo>
                  <a:lnTo>
                    <a:pt x="43" y="94"/>
                  </a:lnTo>
                  <a:lnTo>
                    <a:pt x="41" y="87"/>
                  </a:lnTo>
                  <a:lnTo>
                    <a:pt x="38" y="79"/>
                  </a:lnTo>
                  <a:lnTo>
                    <a:pt x="36" y="72"/>
                  </a:lnTo>
                  <a:lnTo>
                    <a:pt x="33" y="65"/>
                  </a:lnTo>
                  <a:lnTo>
                    <a:pt x="33" y="58"/>
                  </a:lnTo>
                  <a:lnTo>
                    <a:pt x="31" y="51"/>
                  </a:lnTo>
                  <a:lnTo>
                    <a:pt x="31" y="43"/>
                  </a:lnTo>
                  <a:lnTo>
                    <a:pt x="29" y="36"/>
                  </a:lnTo>
                  <a:lnTo>
                    <a:pt x="26" y="29"/>
                  </a:lnTo>
                </a:path>
              </a:pathLst>
            </a:custGeom>
            <a:solidFill>
              <a:srgbClr val="FFFF00"/>
            </a:solidFill>
            <a:ln w="76200" cap="rnd">
              <a:solidFill>
                <a:srgbClr val="FF9900"/>
              </a:solidFill>
              <a:round/>
              <a:headEnd type="none" w="sm" len="sm"/>
              <a:tailEnd type="none" w="sm" len="sm"/>
            </a:ln>
          </p:spPr>
          <p:txBody>
            <a:bodyPr/>
            <a:lstStyle/>
            <a:p>
              <a:endParaRPr lang="en-US"/>
            </a:p>
          </p:txBody>
        </p:sp>
      </p:grpSp>
      <p:grpSp>
        <p:nvGrpSpPr>
          <p:cNvPr id="6" name="Group 17"/>
          <p:cNvGrpSpPr>
            <a:grpSpLocks/>
          </p:cNvGrpSpPr>
          <p:nvPr/>
        </p:nvGrpSpPr>
        <p:grpSpPr bwMode="auto">
          <a:xfrm>
            <a:off x="1219200" y="4200525"/>
            <a:ext cx="2514600" cy="0"/>
            <a:chOff x="768" y="2646"/>
            <a:chExt cx="1584" cy="0"/>
          </a:xfrm>
        </p:grpSpPr>
        <p:sp>
          <p:nvSpPr>
            <p:cNvPr id="26634" name="Line 18"/>
            <p:cNvSpPr>
              <a:spLocks noChangeShapeType="1"/>
            </p:cNvSpPr>
            <p:nvPr/>
          </p:nvSpPr>
          <p:spPr bwMode="auto">
            <a:xfrm>
              <a:off x="1152" y="2646"/>
              <a:ext cx="384" cy="0"/>
            </a:xfrm>
            <a:prstGeom prst="line">
              <a:avLst/>
            </a:prstGeom>
            <a:noFill/>
            <a:ln w="76200">
              <a:solidFill>
                <a:srgbClr val="993300"/>
              </a:solidFill>
              <a:round/>
              <a:headEnd type="none" w="sm" len="sm"/>
              <a:tailEnd type="stealth" w="med" len="lg"/>
            </a:ln>
          </p:spPr>
          <p:txBody>
            <a:bodyPr wrap="none" anchor="ctr"/>
            <a:lstStyle/>
            <a:p>
              <a:endParaRPr lang="en-US"/>
            </a:p>
          </p:txBody>
        </p:sp>
        <p:sp>
          <p:nvSpPr>
            <p:cNvPr id="26635" name="Line 19"/>
            <p:cNvSpPr>
              <a:spLocks noChangeShapeType="1"/>
            </p:cNvSpPr>
            <p:nvPr/>
          </p:nvSpPr>
          <p:spPr bwMode="auto">
            <a:xfrm>
              <a:off x="1584" y="2646"/>
              <a:ext cx="432" cy="0"/>
            </a:xfrm>
            <a:prstGeom prst="line">
              <a:avLst/>
            </a:prstGeom>
            <a:noFill/>
            <a:ln w="76200">
              <a:solidFill>
                <a:srgbClr val="993300"/>
              </a:solidFill>
              <a:round/>
              <a:headEnd type="stealth" w="med" len="lg"/>
              <a:tailEnd type="none" w="sm" len="sm"/>
            </a:ln>
          </p:spPr>
          <p:txBody>
            <a:bodyPr wrap="none" anchor="ctr"/>
            <a:lstStyle/>
            <a:p>
              <a:endParaRPr lang="en-US"/>
            </a:p>
          </p:txBody>
        </p:sp>
        <p:sp>
          <p:nvSpPr>
            <p:cNvPr id="26636" name="Line 20"/>
            <p:cNvSpPr>
              <a:spLocks noChangeShapeType="1"/>
            </p:cNvSpPr>
            <p:nvPr/>
          </p:nvSpPr>
          <p:spPr bwMode="auto">
            <a:xfrm>
              <a:off x="768" y="2646"/>
              <a:ext cx="432" cy="0"/>
            </a:xfrm>
            <a:prstGeom prst="line">
              <a:avLst/>
            </a:prstGeom>
            <a:noFill/>
            <a:ln w="25400">
              <a:solidFill>
                <a:srgbClr val="993300"/>
              </a:solidFill>
              <a:round/>
              <a:headEnd type="stealth" w="med" len="lg"/>
              <a:tailEnd type="none" w="sm" len="sm"/>
            </a:ln>
          </p:spPr>
          <p:txBody>
            <a:bodyPr wrap="none" anchor="ctr"/>
            <a:lstStyle/>
            <a:p>
              <a:endParaRPr lang="en-US"/>
            </a:p>
          </p:txBody>
        </p:sp>
        <p:sp>
          <p:nvSpPr>
            <p:cNvPr id="26637" name="Line 21"/>
            <p:cNvSpPr>
              <a:spLocks noChangeShapeType="1"/>
            </p:cNvSpPr>
            <p:nvPr/>
          </p:nvSpPr>
          <p:spPr bwMode="auto">
            <a:xfrm flipH="1">
              <a:off x="1824" y="2646"/>
              <a:ext cx="528" cy="0"/>
            </a:xfrm>
            <a:prstGeom prst="line">
              <a:avLst/>
            </a:prstGeom>
            <a:noFill/>
            <a:ln w="25400">
              <a:solidFill>
                <a:srgbClr val="993300"/>
              </a:solidFill>
              <a:round/>
              <a:headEnd type="stealth" w="med" len="lg"/>
              <a:tailEnd type="none" w="sm" len="sm"/>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457200" y="381000"/>
            <a:ext cx="8162925"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srcRect/>
          <a:stretch>
            <a:fillRect/>
          </a:stretch>
        </p:blipFill>
        <p:spPr bwMode="auto">
          <a:xfrm>
            <a:off x="228600" y="914400"/>
            <a:ext cx="8689145"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a:stretch>
            <a:fillRect/>
          </a:stretch>
        </p:blipFill>
        <p:spPr bwMode="auto">
          <a:xfrm>
            <a:off x="381000" y="1371600"/>
            <a:ext cx="8319879" cy="3583468"/>
          </a:xfrm>
          <a:prstGeom prst="rect">
            <a:avLst/>
          </a:prstGeom>
          <a:noFill/>
          <a:ln w="9525">
            <a:noFill/>
            <a:miter lim="800000"/>
            <a:headEnd/>
            <a:tailEnd/>
          </a:ln>
          <a:effectLst/>
        </p:spPr>
      </p:pic>
      <p:sp>
        <p:nvSpPr>
          <p:cNvPr id="4" name="Rectangle 3"/>
          <p:cNvSpPr/>
          <p:nvPr/>
        </p:nvSpPr>
        <p:spPr>
          <a:xfrm>
            <a:off x="838200" y="5486400"/>
            <a:ext cx="7848600" cy="523220"/>
          </a:xfrm>
          <a:prstGeom prst="rect">
            <a:avLst/>
          </a:prstGeom>
        </p:spPr>
        <p:txBody>
          <a:bodyPr wrap="square">
            <a:spAutoFit/>
          </a:bodyPr>
          <a:lstStyle/>
          <a:p>
            <a:r>
              <a:rPr lang="en-US" sz="2800" dirty="0" smtClean="0"/>
              <a:t>Major mechanisms of growth tumble agglomeration</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srcRect/>
          <a:stretch>
            <a:fillRect/>
          </a:stretch>
        </p:blipFill>
        <p:spPr bwMode="auto">
          <a:xfrm>
            <a:off x="609600" y="762000"/>
            <a:ext cx="3343275" cy="2924175"/>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533400" y="3886200"/>
            <a:ext cx="3209925" cy="14097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a:srcRect/>
          <a:stretch>
            <a:fillRect/>
          </a:stretch>
        </p:blipFill>
        <p:spPr bwMode="auto">
          <a:xfrm>
            <a:off x="4800600" y="533400"/>
            <a:ext cx="3152775" cy="1600200"/>
          </a:xfrm>
          <a:prstGeom prst="rect">
            <a:avLst/>
          </a:prstGeom>
          <a:noFill/>
          <a:ln w="9525">
            <a:noFill/>
            <a:miter lim="800000"/>
            <a:headEnd/>
            <a:tailEnd/>
          </a:ln>
          <a:effectLst/>
        </p:spPr>
      </p:pic>
      <p:sp>
        <p:nvSpPr>
          <p:cNvPr id="6" name="Rectangle 5"/>
          <p:cNvSpPr/>
          <p:nvPr/>
        </p:nvSpPr>
        <p:spPr>
          <a:xfrm>
            <a:off x="762000" y="5334000"/>
            <a:ext cx="7848600" cy="954107"/>
          </a:xfrm>
          <a:prstGeom prst="rect">
            <a:avLst/>
          </a:prstGeom>
        </p:spPr>
        <p:txBody>
          <a:bodyPr wrap="square">
            <a:spAutoFit/>
          </a:bodyPr>
          <a:lstStyle/>
          <a:p>
            <a:r>
              <a:rPr lang="en-US" sz="2800" b="1" dirty="0" smtClean="0"/>
              <a:t>Diagram explaining the different processes taking place during tumble agglomeration</a:t>
            </a:r>
            <a:endParaRPr lang="en-US"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srcRect/>
          <a:stretch>
            <a:fillRect/>
          </a:stretch>
        </p:blipFill>
        <p:spPr bwMode="auto">
          <a:xfrm>
            <a:off x="1447800" y="228600"/>
            <a:ext cx="6191250" cy="5676843"/>
          </a:xfrm>
          <a:prstGeom prst="rect">
            <a:avLst/>
          </a:prstGeom>
          <a:noFill/>
          <a:ln w="9525">
            <a:noFill/>
            <a:miter lim="800000"/>
            <a:headEnd/>
            <a:tailEnd/>
          </a:ln>
          <a:effectLst/>
        </p:spPr>
      </p:pic>
      <p:sp>
        <p:nvSpPr>
          <p:cNvPr id="4" name="Rectangle 3"/>
          <p:cNvSpPr/>
          <p:nvPr/>
        </p:nvSpPr>
        <p:spPr>
          <a:xfrm>
            <a:off x="1066800" y="5791200"/>
            <a:ext cx="7696200" cy="954107"/>
          </a:xfrm>
          <a:prstGeom prst="rect">
            <a:avLst/>
          </a:prstGeom>
        </p:spPr>
        <p:txBody>
          <a:bodyPr wrap="square">
            <a:spAutoFit/>
          </a:bodyPr>
          <a:lstStyle/>
          <a:p>
            <a:r>
              <a:rPr lang="en-US" sz="2800" b="1" dirty="0" smtClean="0"/>
              <a:t>Formal representation of mechanisms of size change in size enlargement by agglomerate growth</a:t>
            </a:r>
            <a:endParaRPr lang="en-US" sz="2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normAutofit fontScale="90000"/>
          </a:bodyPr>
          <a:lstStyle/>
          <a:p>
            <a:pPr>
              <a:defRPr/>
            </a:pPr>
            <a:r>
              <a:rPr lang="en-US" b="1" dirty="0" smtClean="0"/>
              <a:t>Selection of an Agglomeration System</a:t>
            </a:r>
            <a:br>
              <a:rPr lang="en-US" b="1" dirty="0" smtClean="0"/>
            </a:br>
            <a:r>
              <a:rPr lang="en-US" b="1" dirty="0" smtClean="0"/>
              <a:t>End Product Characteristics</a:t>
            </a:r>
          </a:p>
        </p:txBody>
      </p:sp>
      <p:sp>
        <p:nvSpPr>
          <p:cNvPr id="271363" name="Rectangle 3"/>
          <p:cNvSpPr>
            <a:spLocks noGrp="1" noChangeArrowheads="1"/>
          </p:cNvSpPr>
          <p:nvPr>
            <p:ph type="body" sz="half" idx="1"/>
          </p:nvPr>
        </p:nvSpPr>
        <p:spPr>
          <a:xfrm>
            <a:off x="457200" y="2133600"/>
            <a:ext cx="4038600" cy="3276600"/>
          </a:xfrm>
        </p:spPr>
        <p:txBody>
          <a:bodyPr/>
          <a:lstStyle/>
          <a:p>
            <a:pPr>
              <a:defRPr/>
            </a:pPr>
            <a:r>
              <a:rPr lang="en-US" sz="3200" smtClean="0"/>
              <a:t>Dispersability</a:t>
            </a:r>
          </a:p>
          <a:p>
            <a:pPr>
              <a:defRPr/>
            </a:pPr>
            <a:r>
              <a:rPr lang="en-US" sz="3200" smtClean="0"/>
              <a:t>Dissolution rate</a:t>
            </a:r>
          </a:p>
          <a:p>
            <a:pPr>
              <a:defRPr/>
            </a:pPr>
            <a:r>
              <a:rPr lang="en-US" sz="3200" smtClean="0"/>
              <a:t>Flowability</a:t>
            </a:r>
          </a:p>
          <a:p>
            <a:pPr>
              <a:defRPr/>
            </a:pPr>
            <a:r>
              <a:rPr lang="en-US" sz="3200" smtClean="0"/>
              <a:t>Compressibility</a:t>
            </a:r>
          </a:p>
          <a:p>
            <a:pPr>
              <a:defRPr/>
            </a:pPr>
            <a:r>
              <a:rPr lang="en-US" sz="3200" smtClean="0"/>
              <a:t>Density</a:t>
            </a:r>
          </a:p>
          <a:p>
            <a:pPr>
              <a:buFontTx/>
              <a:buNone/>
              <a:defRPr/>
            </a:pPr>
            <a:endParaRPr lang="en-US" sz="3200" smtClean="0"/>
          </a:p>
        </p:txBody>
      </p:sp>
      <p:sp>
        <p:nvSpPr>
          <p:cNvPr id="271364" name="Rectangle 4"/>
          <p:cNvSpPr>
            <a:spLocks noGrp="1" noChangeArrowheads="1"/>
          </p:cNvSpPr>
          <p:nvPr>
            <p:ph type="body" sz="half" idx="2"/>
          </p:nvPr>
        </p:nvSpPr>
        <p:spPr>
          <a:xfrm>
            <a:off x="4648200" y="2209800"/>
            <a:ext cx="4038600" cy="3200400"/>
          </a:xfrm>
        </p:spPr>
        <p:txBody>
          <a:bodyPr/>
          <a:lstStyle/>
          <a:p>
            <a:pPr>
              <a:defRPr/>
            </a:pPr>
            <a:r>
              <a:rPr lang="en-US" sz="3200" dirty="0" smtClean="0"/>
              <a:t>Strength</a:t>
            </a:r>
          </a:p>
          <a:p>
            <a:pPr>
              <a:defRPr/>
            </a:pPr>
            <a:r>
              <a:rPr lang="en-US" sz="3200" dirty="0" smtClean="0"/>
              <a:t>Shape</a:t>
            </a:r>
          </a:p>
          <a:p>
            <a:pPr>
              <a:defRPr/>
            </a:pPr>
            <a:r>
              <a:rPr lang="en-US" sz="3200" dirty="0" smtClean="0"/>
              <a:t>Size</a:t>
            </a:r>
          </a:p>
          <a:p>
            <a:pPr>
              <a:defRPr/>
            </a:pPr>
            <a:r>
              <a:rPr lang="en-US" sz="3200" dirty="0" smtClean="0"/>
              <a:t>Size Distribution</a:t>
            </a:r>
          </a:p>
          <a:p>
            <a:pPr>
              <a:defRPr/>
            </a:pPr>
            <a:r>
              <a:rPr lang="en-US" sz="3200" dirty="0" smtClean="0"/>
              <a:t>Formulation</a:t>
            </a:r>
          </a:p>
          <a:p>
            <a:pPr>
              <a:buFontTx/>
              <a:buNone/>
              <a:defRPr/>
            </a:pPr>
            <a:endParaRPr lang="en-US" sz="32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800"/>
            <a:ext cx="7772400" cy="830997"/>
          </a:xfrm>
          <a:prstGeom prst="rect">
            <a:avLst/>
          </a:prstGeom>
        </p:spPr>
        <p:txBody>
          <a:bodyPr wrap="square">
            <a:spAutoFit/>
          </a:bodyPr>
          <a:lstStyle/>
          <a:p>
            <a:pPr>
              <a:buFont typeface="Wingdings" pitchFamily="2" charset="2"/>
              <a:buChar char="q"/>
            </a:pPr>
            <a:r>
              <a:rPr lang="en-US" sz="2400" dirty="0" smtClean="0">
                <a:latin typeface="Arial" pitchFamily="34" charset="0"/>
                <a:cs typeface="Arial" pitchFamily="34" charset="0"/>
              </a:rPr>
              <a:t>In a broad sense, equipment for </a:t>
            </a:r>
            <a:r>
              <a:rPr lang="en-US" sz="2400" b="1" dirty="0" smtClean="0">
                <a:latin typeface="Arial" pitchFamily="34" charset="0"/>
                <a:cs typeface="Arial" pitchFamily="34" charset="0"/>
              </a:rPr>
              <a:t>tumble agglomeration </a:t>
            </a:r>
            <a:r>
              <a:rPr lang="en-US" sz="2400" dirty="0" smtClean="0">
                <a:latin typeface="Arial" pitchFamily="34" charset="0"/>
                <a:cs typeface="Arial" pitchFamily="34" charset="0"/>
              </a:rPr>
              <a:t>itself can be divided into:</a:t>
            </a:r>
            <a:endParaRPr lang="en-US" sz="2400" dirty="0">
              <a:latin typeface="Arial" pitchFamily="34" charset="0"/>
              <a:cs typeface="Arial" pitchFamily="34" charset="0"/>
            </a:endParaRPr>
          </a:p>
        </p:txBody>
      </p:sp>
      <p:sp>
        <p:nvSpPr>
          <p:cNvPr id="3" name="Rectangle 2"/>
          <p:cNvSpPr/>
          <p:nvPr/>
        </p:nvSpPr>
        <p:spPr>
          <a:xfrm>
            <a:off x="1143000" y="1371600"/>
            <a:ext cx="7620000" cy="2308324"/>
          </a:xfrm>
          <a:prstGeom prst="rect">
            <a:avLst/>
          </a:prstGeom>
        </p:spPr>
        <p:txBody>
          <a:bodyPr wrap="square">
            <a:spAutoFit/>
          </a:bodyPr>
          <a:lstStyle/>
          <a:p>
            <a:pPr marL="342900" indent="-342900">
              <a:buFont typeface="+mj-lt"/>
              <a:buAutoNum type="arabicPeriod"/>
            </a:pPr>
            <a:r>
              <a:rPr lang="en-US" sz="2400" dirty="0" smtClean="0">
                <a:latin typeface="Arial" pitchFamily="34" charset="0"/>
                <a:cs typeface="Arial" pitchFamily="34" charset="0"/>
              </a:rPr>
              <a:t>Apparatus producing movement of a densely dispersed bulk mass of particulate </a:t>
            </a:r>
            <a:r>
              <a:rPr lang="en-US" sz="2400" b="1" dirty="0" smtClean="0">
                <a:latin typeface="Arial" pitchFamily="34" charset="0"/>
                <a:cs typeface="Arial" pitchFamily="34" charset="0"/>
              </a:rPr>
              <a:t>solids—dense phase agglomeration</a:t>
            </a:r>
            <a:r>
              <a:rPr lang="en-US" sz="2400" dirty="0" smtClean="0">
                <a:latin typeface="Arial" pitchFamily="34" charset="0"/>
                <a:cs typeface="Arial" pitchFamily="34" charset="0"/>
              </a:rPr>
              <a:t>.</a:t>
            </a:r>
          </a:p>
          <a:p>
            <a:pPr marL="342900" indent="-342900">
              <a:buFont typeface="+mj-lt"/>
              <a:buAutoNum type="arabicPeriod"/>
            </a:pPr>
            <a:r>
              <a:rPr lang="en-US" sz="2400" dirty="0" smtClean="0">
                <a:latin typeface="Arial" pitchFamily="34" charset="0"/>
                <a:cs typeface="Arial" pitchFamily="34" charset="0"/>
              </a:rPr>
              <a:t>Apparatus keeping solid particulate matter suspended and loosely dispersed in a suitable </a:t>
            </a:r>
            <a:r>
              <a:rPr lang="en-US" sz="2400" b="1" dirty="0" smtClean="0">
                <a:latin typeface="Arial" pitchFamily="34" charset="0"/>
                <a:cs typeface="Arial" pitchFamily="34" charset="0"/>
              </a:rPr>
              <a:t>fluid—suspended solids agglomeration</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4" name="Rectangle 3"/>
          <p:cNvSpPr/>
          <p:nvPr/>
        </p:nvSpPr>
        <p:spPr>
          <a:xfrm>
            <a:off x="838200" y="3886200"/>
            <a:ext cx="7543800" cy="830997"/>
          </a:xfrm>
          <a:prstGeom prst="rect">
            <a:avLst/>
          </a:prstGeom>
        </p:spPr>
        <p:txBody>
          <a:bodyPr wrap="square">
            <a:spAutoFit/>
          </a:bodyPr>
          <a:lstStyle/>
          <a:p>
            <a:pPr>
              <a:buFont typeface="Wingdings" pitchFamily="2" charset="2"/>
              <a:buChar char="v"/>
            </a:pPr>
            <a:r>
              <a:rPr lang="en-US" sz="2400" i="1" dirty="0" smtClean="0">
                <a:latin typeface="Arial" pitchFamily="34" charset="0"/>
                <a:cs typeface="Arial" pitchFamily="34" charset="0"/>
              </a:rPr>
              <a:t>In both cases, </a:t>
            </a:r>
            <a:r>
              <a:rPr lang="en-US" sz="2400" b="1" i="1" dirty="0" smtClean="0">
                <a:latin typeface="Arial" pitchFamily="34" charset="0"/>
                <a:cs typeface="Arial" pitchFamily="34" charset="0"/>
              </a:rPr>
              <a:t>binder</a:t>
            </a:r>
            <a:r>
              <a:rPr lang="en-US" sz="2400" i="1" dirty="0" smtClean="0">
                <a:latin typeface="Arial" pitchFamily="34" charset="0"/>
                <a:cs typeface="Arial" pitchFamily="34" charset="0"/>
              </a:rPr>
              <a:t> is sprayed into the turbulently agitated bed of particles.</a:t>
            </a:r>
            <a:endParaRPr lang="en-US" sz="24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3"/>
          <a:srcRect/>
          <a:stretch>
            <a:fillRect/>
          </a:stretch>
        </p:blipFill>
        <p:spPr bwMode="auto">
          <a:xfrm>
            <a:off x="457200" y="228600"/>
            <a:ext cx="7924800" cy="64283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85800" y="457200"/>
            <a:ext cx="7162800" cy="838200"/>
          </a:xfrm>
        </p:spPr>
        <p:txBody>
          <a:bodyPr lIns="92075" tIns="46038" rIns="92075" bIns="46038"/>
          <a:lstStyle/>
          <a:p>
            <a:pPr algn="ctr">
              <a:defRPr/>
            </a:pPr>
            <a:r>
              <a:rPr lang="en-US" b="1" dirty="0" smtClean="0"/>
              <a:t>Agglomeration Methods</a:t>
            </a:r>
            <a:endParaRPr lang="en-US" dirty="0" smtClean="0"/>
          </a:p>
        </p:txBody>
      </p:sp>
      <p:sp>
        <p:nvSpPr>
          <p:cNvPr id="138243" name="Rectangle 3"/>
          <p:cNvSpPr>
            <a:spLocks noChangeArrowheads="1"/>
          </p:cNvSpPr>
          <p:nvPr/>
        </p:nvSpPr>
        <p:spPr bwMode="auto">
          <a:xfrm>
            <a:off x="914400" y="1333500"/>
            <a:ext cx="6219825" cy="1034771"/>
          </a:xfrm>
          <a:prstGeom prst="rect">
            <a:avLst/>
          </a:prstGeom>
          <a:noFill/>
          <a:ln w="9525">
            <a:noFill/>
            <a:miter lim="800000"/>
            <a:headEnd/>
            <a:tailEnd/>
          </a:ln>
          <a:effectLst/>
        </p:spPr>
        <p:txBody>
          <a:bodyPr lIns="92075" tIns="46038" rIns="92075" bIns="46038">
            <a:spAutoFit/>
          </a:bodyPr>
          <a:lstStyle/>
          <a:p>
            <a:pPr defTabSz="923925">
              <a:spcBef>
                <a:spcPct val="20000"/>
              </a:spcBef>
              <a:tabLst>
                <a:tab pos="230188" algn="l"/>
                <a:tab pos="3608388" algn="l"/>
              </a:tabLst>
              <a:defRPr/>
            </a:pPr>
            <a:r>
              <a:rPr lang="en-US" b="1" dirty="0">
                <a:solidFill>
                  <a:schemeClr val="bg1"/>
                </a:solidFill>
                <a:effectLst>
                  <a:outerShdw blurRad="38100" dist="38100" dir="2700000" algn="tl">
                    <a:srgbClr val="C0C0C0"/>
                  </a:outerShdw>
                </a:effectLst>
                <a:latin typeface="Americana XBdCn BT" charset="0"/>
              </a:rPr>
              <a:t>    </a:t>
            </a:r>
            <a:r>
              <a:rPr lang="en-US" b="1" u="sng" dirty="0">
                <a:effectLst>
                  <a:outerShdw blurRad="38100" dist="38100" dir="2700000" algn="tl">
                    <a:srgbClr val="C0C0C0"/>
                  </a:outerShdw>
                </a:effectLst>
                <a:latin typeface="Americana XBdCn BT" charset="0"/>
              </a:rPr>
              <a:t>Tumbling Agglomeration</a:t>
            </a:r>
          </a:p>
          <a:p>
            <a:pPr defTabSz="923925">
              <a:spcBef>
                <a:spcPct val="20000"/>
              </a:spcBef>
              <a:tabLst>
                <a:tab pos="230188" algn="l"/>
                <a:tab pos="3608388" algn="l"/>
              </a:tabLst>
              <a:defRPr/>
            </a:pPr>
            <a:r>
              <a:rPr lang="en-US" b="1" dirty="0">
                <a:effectLst>
                  <a:outerShdw blurRad="38100" dist="38100" dir="2700000" algn="tl">
                    <a:srgbClr val="C0C0C0"/>
                  </a:outerShdw>
                </a:effectLst>
                <a:latin typeface="Americana XBdCn BT" charset="0"/>
              </a:rPr>
              <a:t>	        - Mechanical	       - Tumbling</a:t>
            </a:r>
          </a:p>
          <a:p>
            <a:pPr defTabSz="923925">
              <a:spcBef>
                <a:spcPct val="20000"/>
              </a:spcBef>
              <a:tabLst>
                <a:tab pos="230188" algn="l"/>
                <a:tab pos="3608388" algn="l"/>
              </a:tabLst>
              <a:defRPr/>
            </a:pPr>
            <a:r>
              <a:rPr lang="en-US" b="1" dirty="0">
                <a:effectLst>
                  <a:outerShdw blurRad="38100" dist="38100" dir="2700000" algn="tl">
                    <a:srgbClr val="C0C0C0"/>
                  </a:outerShdw>
                </a:effectLst>
                <a:latin typeface="Americana XBdCn BT" charset="0"/>
              </a:rPr>
              <a:t>	          High/Low Speed	       - Pneumatic</a:t>
            </a:r>
          </a:p>
        </p:txBody>
      </p:sp>
      <p:graphicFrame>
        <p:nvGraphicFramePr>
          <p:cNvPr id="3074" name="Object 1024"/>
          <p:cNvGraphicFramePr>
            <a:graphicFrameLocks/>
          </p:cNvGraphicFramePr>
          <p:nvPr/>
        </p:nvGraphicFramePr>
        <p:xfrm>
          <a:off x="914400" y="2667000"/>
          <a:ext cx="3200400" cy="3733800"/>
        </p:xfrm>
        <a:graphic>
          <a:graphicData uri="http://schemas.openxmlformats.org/presentationml/2006/ole">
            <p:oleObj spid="_x0000_s19458" name="Bitmap Image" r:id="rId4" imgW="2028446" imgH="4428687" progId="PBrush">
              <p:embed/>
            </p:oleObj>
          </a:graphicData>
        </a:graphic>
      </p:graphicFrame>
      <p:graphicFrame>
        <p:nvGraphicFramePr>
          <p:cNvPr id="3075" name="Object 1025"/>
          <p:cNvGraphicFramePr>
            <a:graphicFrameLocks/>
          </p:cNvGraphicFramePr>
          <p:nvPr/>
        </p:nvGraphicFramePr>
        <p:xfrm>
          <a:off x="5105400" y="2590800"/>
          <a:ext cx="3505200" cy="3733800"/>
        </p:xfrm>
        <a:graphic>
          <a:graphicData uri="http://schemas.openxmlformats.org/presentationml/2006/ole">
            <p:oleObj spid="_x0000_s19459" name="Bitmap Image" r:id="rId5" imgW="4009685" imgH="3609704" progId="PBrush">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533400" y="1981200"/>
            <a:ext cx="8239649" cy="457200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4"/>
          <a:srcRect/>
          <a:stretch>
            <a:fillRect/>
          </a:stretch>
        </p:blipFill>
        <p:spPr bwMode="auto">
          <a:xfrm>
            <a:off x="1524000" y="152400"/>
            <a:ext cx="4448175" cy="895350"/>
          </a:xfrm>
          <a:prstGeom prst="rect">
            <a:avLst/>
          </a:prstGeom>
          <a:noFill/>
          <a:ln w="9525">
            <a:noFill/>
            <a:miter lim="800000"/>
            <a:headEnd/>
            <a:tailEnd/>
          </a:ln>
          <a:effectLst/>
        </p:spPr>
      </p:pic>
      <p:pic>
        <p:nvPicPr>
          <p:cNvPr id="13316" name="Picture 4"/>
          <p:cNvPicPr>
            <a:picLocks noChangeAspect="1" noChangeArrowheads="1"/>
          </p:cNvPicPr>
          <p:nvPr/>
        </p:nvPicPr>
        <p:blipFill>
          <a:blip r:embed="rId5"/>
          <a:srcRect/>
          <a:stretch>
            <a:fillRect/>
          </a:stretch>
        </p:blipFill>
        <p:spPr bwMode="auto">
          <a:xfrm>
            <a:off x="381000" y="1066800"/>
            <a:ext cx="6858000"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b="1" dirty="0" smtClean="0">
                <a:latin typeface="Arial" pitchFamily="34" charset="0"/>
                <a:cs typeface="Arial" pitchFamily="34" charset="0"/>
              </a:rPr>
              <a:t>Wet Granulation</a:t>
            </a:r>
          </a:p>
        </p:txBody>
      </p:sp>
      <p:sp>
        <p:nvSpPr>
          <p:cNvPr id="2052" name="Rectangle 3"/>
          <p:cNvSpPr>
            <a:spLocks noGrp="1" noChangeArrowheads="1"/>
          </p:cNvSpPr>
          <p:nvPr>
            <p:ph idx="1"/>
          </p:nvPr>
        </p:nvSpPr>
        <p:spPr/>
        <p:txBody>
          <a:bodyPr/>
          <a:lstStyle/>
          <a:p>
            <a:pPr lvl="1" eaLnBrk="1" hangingPunct="1">
              <a:buFont typeface="Wingdings" pitchFamily="2" charset="2"/>
              <a:buChar char="q"/>
            </a:pPr>
            <a:r>
              <a:rPr lang="en-US" dirty="0" smtClean="0">
                <a:latin typeface="Arial" pitchFamily="34" charset="0"/>
                <a:cs typeface="Arial" pitchFamily="34" charset="0"/>
              </a:rPr>
              <a:t>spray granulation</a:t>
            </a:r>
          </a:p>
          <a:p>
            <a:pPr lvl="2" eaLnBrk="1" hangingPunct="1"/>
            <a:endParaRPr lang="en-US" dirty="0" smtClean="0"/>
          </a:p>
          <a:p>
            <a:pPr lvl="2" eaLnBrk="1" hangingPunct="1"/>
            <a:endParaRPr lang="en-US" dirty="0" smtClean="0"/>
          </a:p>
          <a:p>
            <a:pPr lvl="2" eaLnBrk="1" hangingPunct="1"/>
            <a:endParaRPr lang="en-US" dirty="0" smtClean="0"/>
          </a:p>
          <a:p>
            <a:pPr lvl="2" eaLnBrk="1" hangingPunct="1"/>
            <a:endParaRPr lang="en-US" dirty="0" smtClean="0"/>
          </a:p>
          <a:p>
            <a:pPr lvl="2" eaLnBrk="1" hangingPunct="1"/>
            <a:endParaRPr lang="en-US" dirty="0" smtClean="0"/>
          </a:p>
          <a:p>
            <a:pPr lvl="2" eaLnBrk="1" hangingPunct="1"/>
            <a:endParaRPr lang="en-US" dirty="0" smtClean="0"/>
          </a:p>
          <a:p>
            <a:pPr lvl="2" eaLnBrk="1" hangingPunct="1"/>
            <a:endParaRPr lang="en-US" dirty="0" smtClean="0"/>
          </a:p>
        </p:txBody>
      </p:sp>
      <p:pic>
        <p:nvPicPr>
          <p:cNvPr id="2053" name="Picture 4"/>
          <p:cNvPicPr>
            <a:picLocks noChangeAspect="1" noChangeArrowheads="1"/>
          </p:cNvPicPr>
          <p:nvPr/>
        </p:nvPicPr>
        <p:blipFill>
          <a:blip r:embed="rId3">
            <a:lum bright="-40000" contrast="80000"/>
          </a:blip>
          <a:srcRect/>
          <a:stretch>
            <a:fillRect/>
          </a:stretch>
        </p:blipFill>
        <p:spPr bwMode="auto">
          <a:xfrm>
            <a:off x="1600200" y="2362200"/>
            <a:ext cx="4419600" cy="423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385763" y="571500"/>
            <a:ext cx="8372475"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3"/>
          <a:srcRect/>
          <a:stretch>
            <a:fillRect/>
          </a:stretch>
        </p:blipFill>
        <p:spPr bwMode="auto">
          <a:xfrm>
            <a:off x="285750" y="457200"/>
            <a:ext cx="8704993"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srcRect/>
          <a:stretch>
            <a:fillRect/>
          </a:stretch>
        </p:blipFill>
        <p:spPr bwMode="auto">
          <a:xfrm>
            <a:off x="563824" y="152400"/>
            <a:ext cx="7681405"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4267200"/>
            <a:ext cx="4419600" cy="1169551"/>
          </a:xfrm>
          <a:prstGeom prst="rect">
            <a:avLst/>
          </a:prstGeom>
        </p:spPr>
        <p:txBody>
          <a:bodyPr wrap="square">
            <a:spAutoFit/>
          </a:bodyPr>
          <a:lstStyle/>
          <a:p>
            <a:r>
              <a:rPr lang="en-US" sz="1400" dirty="0" smtClean="0"/>
              <a:t>A multi-compartment fluid bed granulator: (1) fluid beds; </a:t>
            </a:r>
          </a:p>
          <a:p>
            <a:r>
              <a:rPr lang="en-US" sz="1400" dirty="0" smtClean="0"/>
              <a:t>(2) compressed air-operated injectors for introducing solution into the fluid bed; (3) vibratory feeder for introducing the solid phase; (4) solution tanks; (5) compressor; (6) blower; (7) cyclone; and (8) heater.</a:t>
            </a:r>
            <a:endParaRPr lang="en-US" sz="1400" dirty="0"/>
          </a:p>
        </p:txBody>
      </p:sp>
      <p:pic>
        <p:nvPicPr>
          <p:cNvPr id="11267" name="Picture 3"/>
          <p:cNvPicPr>
            <a:picLocks noChangeAspect="1" noChangeArrowheads="1"/>
          </p:cNvPicPr>
          <p:nvPr/>
        </p:nvPicPr>
        <p:blipFill>
          <a:blip r:embed="rId3"/>
          <a:srcRect/>
          <a:stretch>
            <a:fillRect/>
          </a:stretch>
        </p:blipFill>
        <p:spPr bwMode="auto">
          <a:xfrm>
            <a:off x="304800" y="0"/>
            <a:ext cx="8553450" cy="4057650"/>
          </a:xfrm>
          <a:prstGeom prst="rect">
            <a:avLst/>
          </a:prstGeom>
          <a:noFill/>
          <a:ln w="9525">
            <a:noFill/>
            <a:miter lim="800000"/>
            <a:headEnd/>
            <a:tailEnd/>
          </a:ln>
          <a:effectLst/>
        </p:spPr>
      </p:pic>
      <p:sp>
        <p:nvSpPr>
          <p:cNvPr id="4" name="Rectangle 3"/>
          <p:cNvSpPr/>
          <p:nvPr/>
        </p:nvSpPr>
        <p:spPr>
          <a:xfrm>
            <a:off x="4572000" y="3886200"/>
            <a:ext cx="4419600" cy="2492990"/>
          </a:xfrm>
          <a:prstGeom prst="rect">
            <a:avLst/>
          </a:prstGeom>
        </p:spPr>
        <p:txBody>
          <a:bodyPr wrap="square">
            <a:spAutoFit/>
          </a:bodyPr>
          <a:lstStyle/>
          <a:p>
            <a:r>
              <a:rPr lang="en-US" sz="1200" dirty="0" smtClean="0"/>
              <a:t>Batch fluid bed spray granulator used to produce tablet granulations in the pharmaceutical industry. Air flow necessary for fluidization is generated by a suction fan (2) mounted in the top portion of the</a:t>
            </a:r>
          </a:p>
          <a:p>
            <a:r>
              <a:rPr lang="en-US" sz="1200" dirty="0" smtClean="0"/>
              <a:t>unit, directly driven by an electric motor. The air being used is heated to the desired temperature by an air heater (5). Pre-filters remove all impurities at the air inlet (6). The material to be processed has been loaded into the material container (1). The container bottom consists of a perforated plate above which a fine mesh stainless steel retaining screen is fitted. Exhaust filters (7) mounted above the product container retain fines and dust. The granulating liquid (3) is sprayed as a fine mist through a mechanical or pneumatically actuated nozzle onto the finely dispersed, fluidized material to form the desired agglomerates. </a:t>
            </a:r>
            <a:endParaRPr lang="en-US"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5943600"/>
            <a:ext cx="3247299" cy="369332"/>
          </a:xfrm>
          <a:prstGeom prst="rect">
            <a:avLst/>
          </a:prstGeom>
        </p:spPr>
        <p:txBody>
          <a:bodyPr wrap="none">
            <a:spAutoFit/>
          </a:bodyPr>
          <a:lstStyle/>
          <a:p>
            <a:r>
              <a:rPr lang="en-US" dirty="0" smtClean="0"/>
              <a:t>A typical spouted bed granulator</a:t>
            </a:r>
            <a:endParaRPr lang="en-US" dirty="0"/>
          </a:p>
        </p:txBody>
      </p:sp>
      <p:pic>
        <p:nvPicPr>
          <p:cNvPr id="12292" name="Picture 4"/>
          <p:cNvPicPr>
            <a:picLocks noChangeAspect="1" noChangeArrowheads="1"/>
          </p:cNvPicPr>
          <p:nvPr/>
        </p:nvPicPr>
        <p:blipFill>
          <a:blip r:embed="rId3"/>
          <a:srcRect/>
          <a:stretch>
            <a:fillRect/>
          </a:stretch>
        </p:blipFill>
        <p:spPr bwMode="auto">
          <a:xfrm>
            <a:off x="1524000" y="457200"/>
            <a:ext cx="5562600" cy="56075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609600" y="304800"/>
            <a:ext cx="7543800" cy="1143000"/>
          </a:xfrm>
        </p:spPr>
        <p:txBody>
          <a:bodyPr lIns="92075" tIns="46038" rIns="92075" bIns="46038"/>
          <a:lstStyle/>
          <a:p>
            <a:pPr algn="ctr">
              <a:defRPr/>
            </a:pPr>
            <a:r>
              <a:rPr lang="en-US" b="1" dirty="0" smtClean="0"/>
              <a:t>Increasing </a:t>
            </a:r>
            <a:r>
              <a:rPr lang="en-US" b="1" dirty="0" err="1" smtClean="0"/>
              <a:t>Solid:Liquid</a:t>
            </a:r>
            <a:r>
              <a:rPr lang="en-US" b="1" dirty="0" smtClean="0"/>
              <a:t>  </a:t>
            </a:r>
            <a:r>
              <a:rPr lang="en-US" b="1" dirty="0" smtClean="0">
                <a:solidFill>
                  <a:schemeClr val="bg1"/>
                </a:solidFill>
              </a:rPr>
              <a:t>Ratio</a:t>
            </a:r>
            <a:endParaRPr lang="en-US" dirty="0" smtClean="0"/>
          </a:p>
        </p:txBody>
      </p:sp>
      <p:sp>
        <p:nvSpPr>
          <p:cNvPr id="223235" name="Rectangle 3"/>
          <p:cNvSpPr>
            <a:spLocks noGrp="1" noChangeArrowheads="1"/>
          </p:cNvSpPr>
          <p:nvPr>
            <p:ph type="body" idx="1"/>
          </p:nvPr>
        </p:nvSpPr>
        <p:spPr>
          <a:xfrm>
            <a:off x="609600" y="1828800"/>
            <a:ext cx="7696200" cy="3124200"/>
          </a:xfrm>
        </p:spPr>
        <p:txBody>
          <a:bodyPr lIns="92075" tIns="46038" rIns="92075" bIns="46038">
            <a:normAutofit/>
          </a:bodyPr>
          <a:lstStyle/>
          <a:p>
            <a:pPr marL="230188" indent="-230188">
              <a:spcBef>
                <a:spcPct val="100000"/>
              </a:spcBef>
              <a:tabLst>
                <a:tab pos="2511425" algn="l"/>
                <a:tab pos="3203575" algn="l"/>
              </a:tabLst>
              <a:defRPr/>
            </a:pPr>
            <a:r>
              <a:rPr lang="en-US" dirty="0" smtClean="0"/>
              <a:t>Very little liquid	</a:t>
            </a:r>
            <a:r>
              <a:rPr lang="en-US" sz="2000" dirty="0" smtClean="0">
                <a:latin typeface="Symbol" pitchFamily="18" charset="2"/>
              </a:rPr>
              <a:t>®	</a:t>
            </a:r>
            <a:r>
              <a:rPr lang="en-US" dirty="0" smtClean="0"/>
              <a:t>powder coating</a:t>
            </a:r>
          </a:p>
          <a:p>
            <a:pPr marL="230188" indent="-230188">
              <a:lnSpc>
                <a:spcPct val="40000"/>
              </a:lnSpc>
              <a:spcBef>
                <a:spcPct val="100000"/>
              </a:spcBef>
              <a:tabLst>
                <a:tab pos="2511425" algn="l"/>
                <a:tab pos="3203575" algn="l"/>
              </a:tabLst>
              <a:defRPr/>
            </a:pPr>
            <a:r>
              <a:rPr lang="en-US" dirty="0" smtClean="0"/>
              <a:t>More liquid</a:t>
            </a:r>
            <a:r>
              <a:rPr lang="en-US" sz="3200" dirty="0" smtClean="0">
                <a:solidFill>
                  <a:schemeClr val="tx2"/>
                </a:solidFill>
              </a:rPr>
              <a:t>	  	</a:t>
            </a:r>
            <a:r>
              <a:rPr lang="en-US" sz="2000" dirty="0" smtClean="0">
                <a:latin typeface="Symbol" pitchFamily="18" charset="2"/>
              </a:rPr>
              <a:t>®	</a:t>
            </a:r>
            <a:r>
              <a:rPr lang="en-US" dirty="0" smtClean="0"/>
              <a:t>agglomerates</a:t>
            </a:r>
          </a:p>
          <a:p>
            <a:pPr marL="230188" indent="-230188">
              <a:spcBef>
                <a:spcPct val="100000"/>
              </a:spcBef>
              <a:tabLst>
                <a:tab pos="2511425" algn="l"/>
                <a:tab pos="3203575" algn="l"/>
              </a:tabLst>
              <a:defRPr/>
            </a:pPr>
            <a:r>
              <a:rPr lang="en-US" dirty="0" smtClean="0"/>
              <a:t>A lot of liquid</a:t>
            </a:r>
            <a:r>
              <a:rPr lang="en-US" sz="1800" dirty="0" smtClean="0">
                <a:solidFill>
                  <a:schemeClr val="tx2"/>
                </a:solidFill>
                <a:latin typeface="Symbol" pitchFamily="18" charset="2"/>
              </a:rPr>
              <a:t> 		</a:t>
            </a:r>
            <a:r>
              <a:rPr lang="en-US" sz="2000" dirty="0" smtClean="0">
                <a:latin typeface="Symbol" pitchFamily="18" charset="2"/>
              </a:rPr>
              <a:t>®</a:t>
            </a:r>
            <a:r>
              <a:rPr lang="en-US" sz="2000" dirty="0" smtClean="0"/>
              <a:t> 	</a:t>
            </a:r>
            <a:r>
              <a:rPr lang="en-US" dirty="0" smtClean="0"/>
              <a:t>paste</a:t>
            </a:r>
          </a:p>
          <a:p>
            <a:pPr marL="230188" indent="-230188">
              <a:lnSpc>
                <a:spcPct val="50000"/>
              </a:lnSpc>
              <a:spcBef>
                <a:spcPct val="100000"/>
              </a:spcBef>
              <a:tabLst>
                <a:tab pos="2511425" algn="l"/>
                <a:tab pos="3203575" algn="l"/>
              </a:tabLst>
              <a:defRPr/>
            </a:pPr>
            <a:r>
              <a:rPr lang="en-US" dirty="0" smtClean="0"/>
              <a:t>Mainly liquid</a:t>
            </a:r>
            <a:r>
              <a:rPr lang="en-US" sz="3200" dirty="0" smtClean="0">
                <a:solidFill>
                  <a:schemeClr val="tx2"/>
                </a:solidFill>
              </a:rPr>
              <a:t>		</a:t>
            </a:r>
            <a:r>
              <a:rPr lang="en-US" sz="2000" dirty="0" smtClean="0">
                <a:latin typeface="Symbol" pitchFamily="18" charset="2"/>
              </a:rPr>
              <a:t>®	</a:t>
            </a:r>
            <a:r>
              <a:rPr lang="en-US" dirty="0" smtClean="0"/>
              <a:t>slurry</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62000" y="1600200"/>
            <a:ext cx="7696200" cy="4524375"/>
            <a:chOff x="480" y="1056"/>
            <a:chExt cx="4848" cy="2850"/>
          </a:xfrm>
        </p:grpSpPr>
        <p:sp>
          <p:nvSpPr>
            <p:cNvPr id="28677" name="Rectangle 3"/>
            <p:cNvSpPr>
              <a:spLocks noChangeArrowheads="1"/>
            </p:cNvSpPr>
            <p:nvPr/>
          </p:nvSpPr>
          <p:spPr bwMode="auto">
            <a:xfrm>
              <a:off x="480" y="1129"/>
              <a:ext cx="4827" cy="2777"/>
            </a:xfrm>
            <a:prstGeom prst="rect">
              <a:avLst/>
            </a:prstGeom>
            <a:noFill/>
            <a:ln w="9525">
              <a:noFill/>
              <a:miter lim="800000"/>
              <a:headEnd/>
              <a:tailEnd/>
            </a:ln>
          </p:spPr>
          <p:txBody>
            <a:bodyPr wrap="none" anchor="ctr"/>
            <a:lstStyle/>
            <a:p>
              <a:endParaRPr lang="en-US"/>
            </a:p>
          </p:txBody>
        </p:sp>
        <p:sp>
          <p:nvSpPr>
            <p:cNvPr id="28678" name="Line 4"/>
            <p:cNvSpPr>
              <a:spLocks noChangeShapeType="1"/>
            </p:cNvSpPr>
            <p:nvPr/>
          </p:nvSpPr>
          <p:spPr bwMode="auto">
            <a:xfrm>
              <a:off x="986" y="1129"/>
              <a:ext cx="0" cy="248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28679" name="Line 5"/>
            <p:cNvSpPr>
              <a:spLocks noChangeShapeType="1"/>
            </p:cNvSpPr>
            <p:nvPr/>
          </p:nvSpPr>
          <p:spPr bwMode="auto">
            <a:xfrm>
              <a:off x="986" y="3609"/>
              <a:ext cx="3955"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28680" name="Rectangle 6"/>
            <p:cNvSpPr>
              <a:spLocks noChangeArrowheads="1"/>
            </p:cNvSpPr>
            <p:nvPr/>
          </p:nvSpPr>
          <p:spPr bwMode="auto">
            <a:xfrm>
              <a:off x="1528" y="1868"/>
              <a:ext cx="982" cy="171"/>
            </a:xfrm>
            <a:prstGeom prst="rect">
              <a:avLst/>
            </a:prstGeom>
            <a:noFill/>
            <a:ln w="9525">
              <a:noFill/>
              <a:miter lim="800000"/>
              <a:headEnd/>
              <a:tailEnd/>
            </a:ln>
          </p:spPr>
          <p:txBody>
            <a:bodyPr wrap="none" anchor="ctr"/>
            <a:lstStyle/>
            <a:p>
              <a:endParaRPr lang="en-US"/>
            </a:p>
          </p:txBody>
        </p:sp>
        <p:sp>
          <p:nvSpPr>
            <p:cNvPr id="28681" name="Rectangle 7"/>
            <p:cNvSpPr>
              <a:spLocks noChangeArrowheads="1"/>
            </p:cNvSpPr>
            <p:nvPr/>
          </p:nvSpPr>
          <p:spPr bwMode="auto">
            <a:xfrm>
              <a:off x="3736" y="2680"/>
              <a:ext cx="1159" cy="171"/>
            </a:xfrm>
            <a:prstGeom prst="rect">
              <a:avLst/>
            </a:prstGeom>
            <a:noFill/>
            <a:ln w="9525">
              <a:noFill/>
              <a:miter lim="800000"/>
              <a:headEnd/>
              <a:tailEnd/>
            </a:ln>
          </p:spPr>
          <p:txBody>
            <a:bodyPr wrap="none" anchor="ctr"/>
            <a:lstStyle/>
            <a:p>
              <a:endParaRPr lang="en-US"/>
            </a:p>
          </p:txBody>
        </p:sp>
        <p:sp>
          <p:nvSpPr>
            <p:cNvPr id="28682" name="Rectangle 8"/>
            <p:cNvSpPr>
              <a:spLocks noChangeArrowheads="1"/>
            </p:cNvSpPr>
            <p:nvPr/>
          </p:nvSpPr>
          <p:spPr bwMode="auto">
            <a:xfrm>
              <a:off x="4931" y="2210"/>
              <a:ext cx="397" cy="289"/>
            </a:xfrm>
            <a:prstGeom prst="rect">
              <a:avLst/>
            </a:prstGeom>
            <a:noFill/>
            <a:ln w="9525">
              <a:noFill/>
              <a:miter lim="800000"/>
              <a:headEnd/>
              <a:tailEnd/>
            </a:ln>
          </p:spPr>
          <p:txBody>
            <a:bodyPr wrap="none" anchor="ctr"/>
            <a:lstStyle/>
            <a:p>
              <a:endParaRPr lang="en-US"/>
            </a:p>
          </p:txBody>
        </p:sp>
        <p:sp>
          <p:nvSpPr>
            <p:cNvPr id="225289" name="Rectangle 9"/>
            <p:cNvSpPr>
              <a:spLocks noChangeArrowheads="1"/>
            </p:cNvSpPr>
            <p:nvPr/>
          </p:nvSpPr>
          <p:spPr bwMode="auto">
            <a:xfrm>
              <a:off x="1914" y="3606"/>
              <a:ext cx="1011" cy="233"/>
            </a:xfrm>
            <a:prstGeom prst="rect">
              <a:avLst/>
            </a:prstGeom>
            <a:noFill/>
            <a:ln w="9525">
              <a:noFill/>
              <a:miter lim="800000"/>
              <a:headEnd/>
              <a:tailEnd/>
            </a:ln>
            <a:effectLst/>
          </p:spPr>
          <p:txBody>
            <a:bodyPr lIns="92075" tIns="46038" rIns="92075" bIns="46038">
              <a:spAutoFit/>
            </a:bodyPr>
            <a:lstStyle/>
            <a:p>
              <a:pPr>
                <a:defRPr/>
              </a:pPr>
              <a:r>
                <a:rPr lang="en-US" b="1" dirty="0">
                  <a:effectLst>
                    <a:outerShdw blurRad="38100" dist="38100" dir="2700000" algn="tl">
                      <a:srgbClr val="C0C0C0"/>
                    </a:outerShdw>
                  </a:effectLst>
                  <a:latin typeface="Americana XBdCn BT" charset="0"/>
                </a:rPr>
                <a:t>% Liquid</a:t>
              </a:r>
            </a:p>
          </p:txBody>
        </p:sp>
        <p:sp>
          <p:nvSpPr>
            <p:cNvPr id="28684" name="Line 10"/>
            <p:cNvSpPr>
              <a:spLocks noChangeShapeType="1"/>
            </p:cNvSpPr>
            <p:nvPr/>
          </p:nvSpPr>
          <p:spPr bwMode="auto">
            <a:xfrm>
              <a:off x="2751" y="3765"/>
              <a:ext cx="597" cy="0"/>
            </a:xfrm>
            <a:prstGeom prst="line">
              <a:avLst/>
            </a:prstGeom>
            <a:noFill/>
            <a:ln w="57150" cmpd="thickThin">
              <a:solidFill>
                <a:schemeClr val="bg1"/>
              </a:solidFill>
              <a:round/>
              <a:headEnd type="none" w="sm" len="sm"/>
              <a:tailEnd type="stealth" w="med" len="lg"/>
            </a:ln>
          </p:spPr>
          <p:txBody>
            <a:bodyPr wrap="none" anchor="ctr"/>
            <a:lstStyle/>
            <a:p>
              <a:endParaRPr lang="en-US"/>
            </a:p>
          </p:txBody>
        </p:sp>
        <p:sp>
          <p:nvSpPr>
            <p:cNvPr id="28685" name="Rectangle 11"/>
            <p:cNvSpPr>
              <a:spLocks noChangeArrowheads="1"/>
            </p:cNvSpPr>
            <p:nvPr/>
          </p:nvSpPr>
          <p:spPr bwMode="auto">
            <a:xfrm>
              <a:off x="2310" y="1056"/>
              <a:ext cx="891" cy="171"/>
            </a:xfrm>
            <a:prstGeom prst="rect">
              <a:avLst/>
            </a:prstGeom>
            <a:noFill/>
            <a:ln w="9525">
              <a:noFill/>
              <a:miter lim="800000"/>
              <a:headEnd/>
              <a:tailEnd/>
            </a:ln>
          </p:spPr>
          <p:txBody>
            <a:bodyPr wrap="none" anchor="ctr"/>
            <a:lstStyle/>
            <a:p>
              <a:endParaRPr lang="en-US"/>
            </a:p>
          </p:txBody>
        </p:sp>
        <p:sp>
          <p:nvSpPr>
            <p:cNvPr id="28686" name="Rectangle 12"/>
            <p:cNvSpPr>
              <a:spLocks noChangeArrowheads="1"/>
            </p:cNvSpPr>
            <p:nvPr/>
          </p:nvSpPr>
          <p:spPr bwMode="auto">
            <a:xfrm>
              <a:off x="1005" y="1103"/>
              <a:ext cx="192" cy="1078"/>
            </a:xfrm>
            <a:prstGeom prst="rect">
              <a:avLst/>
            </a:prstGeom>
            <a:noFill/>
            <a:ln w="9525">
              <a:noFill/>
              <a:miter lim="800000"/>
              <a:headEnd/>
              <a:tailEnd/>
            </a:ln>
          </p:spPr>
          <p:txBody>
            <a:bodyPr wrap="none" anchor="ctr"/>
            <a:lstStyle/>
            <a:p>
              <a:endParaRPr lang="en-US"/>
            </a:p>
          </p:txBody>
        </p:sp>
        <p:sp>
          <p:nvSpPr>
            <p:cNvPr id="225293" name="Rectangle 13"/>
            <p:cNvSpPr>
              <a:spLocks noChangeArrowheads="1"/>
            </p:cNvSpPr>
            <p:nvPr/>
          </p:nvSpPr>
          <p:spPr bwMode="auto">
            <a:xfrm rot="16200000">
              <a:off x="-133" y="2220"/>
              <a:ext cx="1724" cy="233"/>
            </a:xfrm>
            <a:prstGeom prst="rect">
              <a:avLst/>
            </a:prstGeom>
            <a:noFill/>
            <a:ln w="9525">
              <a:noFill/>
              <a:miter lim="800000"/>
              <a:headEnd/>
              <a:tailEnd/>
            </a:ln>
            <a:effectLst/>
          </p:spPr>
          <p:txBody>
            <a:bodyPr lIns="92075" tIns="46038" rIns="92075" bIns="46038">
              <a:spAutoFit/>
            </a:bodyPr>
            <a:lstStyle/>
            <a:p>
              <a:pPr>
                <a:defRPr/>
              </a:pPr>
              <a:r>
                <a:rPr lang="en-US" b="1" dirty="0">
                  <a:effectLst>
                    <a:outerShdw blurRad="38100" dist="38100" dir="2700000" algn="tl">
                      <a:srgbClr val="C0C0C0"/>
                    </a:outerShdw>
                  </a:effectLst>
                  <a:latin typeface="Americana XBdCn BT" charset="0"/>
                </a:rPr>
                <a:t>Particle Size</a:t>
              </a:r>
            </a:p>
          </p:txBody>
        </p:sp>
        <p:sp>
          <p:nvSpPr>
            <p:cNvPr id="28688" name="Line 14"/>
            <p:cNvSpPr>
              <a:spLocks noChangeShapeType="1"/>
            </p:cNvSpPr>
            <p:nvPr/>
          </p:nvSpPr>
          <p:spPr bwMode="auto">
            <a:xfrm flipV="1">
              <a:off x="986" y="3138"/>
              <a:ext cx="1195" cy="43"/>
            </a:xfrm>
            <a:prstGeom prst="line">
              <a:avLst/>
            </a:prstGeom>
            <a:noFill/>
            <a:ln w="50800">
              <a:solidFill>
                <a:srgbClr val="FFFF00"/>
              </a:solidFill>
              <a:round/>
              <a:headEnd type="none" w="sm" len="sm"/>
              <a:tailEnd type="none" w="sm" len="sm"/>
            </a:ln>
          </p:spPr>
          <p:txBody>
            <a:bodyPr wrap="none" anchor="ctr"/>
            <a:lstStyle/>
            <a:p>
              <a:endParaRPr lang="en-US"/>
            </a:p>
          </p:txBody>
        </p:sp>
        <p:sp>
          <p:nvSpPr>
            <p:cNvPr id="28689" name="Arc 15"/>
            <p:cNvSpPr>
              <a:spLocks/>
            </p:cNvSpPr>
            <p:nvPr/>
          </p:nvSpPr>
          <p:spPr bwMode="auto">
            <a:xfrm>
              <a:off x="2181" y="1770"/>
              <a:ext cx="2621" cy="1368"/>
            </a:xfrm>
            <a:custGeom>
              <a:avLst/>
              <a:gdLst>
                <a:gd name="T0" fmla="*/ 2621 w 21608"/>
                <a:gd name="T1" fmla="*/ 0 h 21600"/>
                <a:gd name="T2" fmla="*/ 0 w 21608"/>
                <a:gd name="T3" fmla="*/ 1368 h 21600"/>
                <a:gd name="T4" fmla="*/ 1 w 21608"/>
                <a:gd name="T5" fmla="*/ 0 h 21600"/>
                <a:gd name="T6" fmla="*/ 0 60000 65536"/>
                <a:gd name="T7" fmla="*/ 0 60000 65536"/>
                <a:gd name="T8" fmla="*/ 0 60000 65536"/>
                <a:gd name="T9" fmla="*/ 0 w 21608"/>
                <a:gd name="T10" fmla="*/ 0 h 21600"/>
                <a:gd name="T11" fmla="*/ 21608 w 21608"/>
                <a:gd name="T12" fmla="*/ 21600 h 21600"/>
              </a:gdLst>
              <a:ahLst/>
              <a:cxnLst>
                <a:cxn ang="T6">
                  <a:pos x="T0" y="T1"/>
                </a:cxn>
                <a:cxn ang="T7">
                  <a:pos x="T2" y="T3"/>
                </a:cxn>
                <a:cxn ang="T8">
                  <a:pos x="T4" y="T5"/>
                </a:cxn>
              </a:cxnLst>
              <a:rect l="T9" t="T10" r="T11" b="T12"/>
              <a:pathLst>
                <a:path w="21608" h="21600" fill="none" extrusionOk="0">
                  <a:moveTo>
                    <a:pt x="21608" y="0"/>
                  </a:moveTo>
                  <a:cubicBezTo>
                    <a:pt x="21608" y="11929"/>
                    <a:pt x="11937" y="21600"/>
                    <a:pt x="8" y="21600"/>
                  </a:cubicBezTo>
                  <a:cubicBezTo>
                    <a:pt x="5" y="21600"/>
                    <a:pt x="2" y="21599"/>
                    <a:pt x="0" y="21599"/>
                  </a:cubicBezTo>
                </a:path>
                <a:path w="21608" h="21600" stroke="0" extrusionOk="0">
                  <a:moveTo>
                    <a:pt x="21608" y="0"/>
                  </a:moveTo>
                  <a:cubicBezTo>
                    <a:pt x="21608" y="11929"/>
                    <a:pt x="11937" y="21600"/>
                    <a:pt x="8" y="21600"/>
                  </a:cubicBezTo>
                  <a:cubicBezTo>
                    <a:pt x="5" y="21600"/>
                    <a:pt x="2" y="21599"/>
                    <a:pt x="0" y="21599"/>
                  </a:cubicBezTo>
                  <a:lnTo>
                    <a:pt x="8" y="0"/>
                  </a:lnTo>
                  <a:close/>
                </a:path>
              </a:pathLst>
            </a:custGeom>
            <a:noFill/>
            <a:ln w="50800" cap="rnd">
              <a:solidFill>
                <a:srgbClr val="FFFF00"/>
              </a:solidFill>
              <a:round/>
              <a:headEnd type="none" w="sm" len="sm"/>
              <a:tailEnd type="none" w="sm" len="sm"/>
            </a:ln>
          </p:spPr>
          <p:txBody>
            <a:bodyPr wrap="none" anchor="ctr"/>
            <a:lstStyle/>
            <a:p>
              <a:endParaRPr lang="en-US"/>
            </a:p>
          </p:txBody>
        </p:sp>
        <p:sp>
          <p:nvSpPr>
            <p:cNvPr id="28690" name="Line 16"/>
            <p:cNvSpPr>
              <a:spLocks noChangeShapeType="1"/>
            </p:cNvSpPr>
            <p:nvPr/>
          </p:nvSpPr>
          <p:spPr bwMode="auto">
            <a:xfrm>
              <a:off x="2595" y="1257"/>
              <a:ext cx="0" cy="2308"/>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225297" name="Rectangle 17"/>
            <p:cNvSpPr>
              <a:spLocks noChangeArrowheads="1"/>
            </p:cNvSpPr>
            <p:nvPr/>
          </p:nvSpPr>
          <p:spPr bwMode="auto">
            <a:xfrm>
              <a:off x="1216" y="1928"/>
              <a:ext cx="1149" cy="233"/>
            </a:xfrm>
            <a:prstGeom prst="rect">
              <a:avLst/>
            </a:prstGeom>
            <a:noFill/>
            <a:ln w="9525">
              <a:noFill/>
              <a:miter lim="800000"/>
              <a:headEnd/>
              <a:tailEnd/>
            </a:ln>
            <a:effectLst/>
          </p:spPr>
          <p:txBody>
            <a:bodyPr lIns="92075" tIns="46038" rIns="92075" bIns="46038">
              <a:spAutoFit/>
            </a:bodyPr>
            <a:lstStyle/>
            <a:p>
              <a:pPr algn="ctr">
                <a:defRPr/>
              </a:pPr>
              <a:r>
                <a:rPr lang="en-US" b="1" dirty="0">
                  <a:effectLst>
                    <a:outerShdw blurRad="38100" dist="38100" dir="2700000" algn="tl">
                      <a:srgbClr val="C0C0C0"/>
                    </a:outerShdw>
                  </a:effectLst>
                  <a:latin typeface="Americana XBdCn BT" charset="0"/>
                </a:rPr>
                <a:t>Mixing</a:t>
              </a:r>
              <a:endParaRPr lang="en-US" sz="3600" b="1" dirty="0">
                <a:latin typeface="Arial" pitchFamily="34" charset="0"/>
              </a:endParaRPr>
            </a:p>
          </p:txBody>
        </p:sp>
        <p:sp>
          <p:nvSpPr>
            <p:cNvPr id="28692" name="Rectangle 18"/>
            <p:cNvSpPr>
              <a:spLocks noChangeArrowheads="1"/>
            </p:cNvSpPr>
            <p:nvPr/>
          </p:nvSpPr>
          <p:spPr bwMode="auto">
            <a:xfrm>
              <a:off x="3333" y="1424"/>
              <a:ext cx="116" cy="360"/>
            </a:xfrm>
            <a:prstGeom prst="rect">
              <a:avLst/>
            </a:prstGeom>
            <a:noFill/>
            <a:ln w="9525">
              <a:noFill/>
              <a:miter lim="800000"/>
              <a:headEnd/>
              <a:tailEnd/>
            </a:ln>
          </p:spPr>
          <p:txBody>
            <a:bodyPr wrap="none" anchor="ctr"/>
            <a:lstStyle/>
            <a:p>
              <a:endParaRPr lang="en-US"/>
            </a:p>
          </p:txBody>
        </p:sp>
        <p:sp>
          <p:nvSpPr>
            <p:cNvPr id="225299" name="Rectangle 19"/>
            <p:cNvSpPr>
              <a:spLocks noChangeArrowheads="1"/>
            </p:cNvSpPr>
            <p:nvPr/>
          </p:nvSpPr>
          <p:spPr bwMode="auto">
            <a:xfrm>
              <a:off x="2503" y="1928"/>
              <a:ext cx="2345" cy="233"/>
            </a:xfrm>
            <a:prstGeom prst="rect">
              <a:avLst/>
            </a:prstGeom>
            <a:noFill/>
            <a:ln w="9525">
              <a:noFill/>
              <a:miter lim="800000"/>
              <a:headEnd/>
              <a:tailEnd/>
            </a:ln>
            <a:effectLst/>
          </p:spPr>
          <p:txBody>
            <a:bodyPr lIns="92075" tIns="46038" rIns="92075" bIns="46038">
              <a:spAutoFit/>
            </a:bodyPr>
            <a:lstStyle/>
            <a:p>
              <a:pPr algn="ctr">
                <a:defRPr/>
              </a:pPr>
              <a:r>
                <a:rPr lang="en-US" b="1" dirty="0">
                  <a:effectLst>
                    <a:outerShdw blurRad="38100" dist="38100" dir="2700000" algn="tl">
                      <a:srgbClr val="C0C0C0"/>
                    </a:outerShdw>
                  </a:effectLst>
                  <a:latin typeface="Americana XBdCn BT" charset="0"/>
                </a:rPr>
                <a:t>Agglomeration</a:t>
              </a:r>
              <a:endParaRPr lang="en-US" sz="3600" b="1" dirty="0">
                <a:effectLst>
                  <a:outerShdw blurRad="38100" dist="38100" dir="2700000" algn="tl">
                    <a:srgbClr val="C0C0C0"/>
                  </a:outerShdw>
                </a:effectLst>
                <a:latin typeface="Americana XBdCn BT" charset="0"/>
              </a:endParaRPr>
            </a:p>
          </p:txBody>
        </p:sp>
        <p:sp>
          <p:nvSpPr>
            <p:cNvPr id="28694" name="Line 20"/>
            <p:cNvSpPr>
              <a:spLocks noChangeShapeType="1"/>
            </p:cNvSpPr>
            <p:nvPr/>
          </p:nvSpPr>
          <p:spPr bwMode="auto">
            <a:xfrm flipV="1">
              <a:off x="917" y="2177"/>
              <a:ext cx="0" cy="943"/>
            </a:xfrm>
            <a:prstGeom prst="line">
              <a:avLst/>
            </a:prstGeom>
            <a:noFill/>
            <a:ln w="57150" cmpd="thickThin">
              <a:solidFill>
                <a:schemeClr val="bg1"/>
              </a:solidFill>
              <a:round/>
              <a:headEnd type="none" w="sm" len="sm"/>
              <a:tailEnd type="stealth" w="med" len="lg"/>
            </a:ln>
          </p:spPr>
          <p:txBody>
            <a:bodyPr wrap="none" anchor="ctr"/>
            <a:lstStyle/>
            <a:p>
              <a:endParaRPr lang="en-US"/>
            </a:p>
          </p:txBody>
        </p:sp>
        <p:sp>
          <p:nvSpPr>
            <p:cNvPr id="28695" name="Line 21"/>
            <p:cNvSpPr>
              <a:spLocks noChangeShapeType="1"/>
            </p:cNvSpPr>
            <p:nvPr/>
          </p:nvSpPr>
          <p:spPr bwMode="auto">
            <a:xfrm>
              <a:off x="4848" y="1296"/>
              <a:ext cx="0" cy="2308"/>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grpSp>
      <p:sp>
        <p:nvSpPr>
          <p:cNvPr id="225302" name="Rectangle 22"/>
          <p:cNvSpPr>
            <a:spLocks noGrp="1" noChangeArrowheads="1"/>
          </p:cNvSpPr>
          <p:nvPr>
            <p:ph type="title" idx="4294967295"/>
          </p:nvPr>
        </p:nvSpPr>
        <p:spPr>
          <a:xfrm>
            <a:off x="609600" y="304800"/>
            <a:ext cx="7543800" cy="1143000"/>
          </a:xfrm>
        </p:spPr>
        <p:txBody>
          <a:bodyPr>
            <a:normAutofit fontScale="90000"/>
          </a:bodyPr>
          <a:lstStyle/>
          <a:p>
            <a:pPr>
              <a:defRPr/>
            </a:pPr>
            <a:r>
              <a:rPr lang="en-US" b="1" dirty="0" smtClean="0"/>
              <a:t>Influence of Moisture on Particle Size</a:t>
            </a:r>
            <a:endParaRPr lang="en-US"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a:srcRect/>
          <a:stretch>
            <a:fillRect/>
          </a:stretch>
        </p:blipFill>
        <p:spPr bwMode="auto">
          <a:xfrm>
            <a:off x="381000" y="139107"/>
            <a:ext cx="8267996" cy="64902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423863" y="581025"/>
            <a:ext cx="8296275" cy="569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a:stretch>
            <a:fillRect/>
          </a:stretch>
        </p:blipFill>
        <p:spPr bwMode="auto">
          <a:xfrm>
            <a:off x="1676400" y="1447800"/>
            <a:ext cx="5642056" cy="5124692"/>
          </a:xfrm>
          <a:prstGeom prst="rect">
            <a:avLst/>
          </a:prstGeom>
          <a:noFill/>
          <a:ln w="9525">
            <a:noFill/>
            <a:miter lim="800000"/>
            <a:headEnd/>
            <a:tailEnd/>
          </a:ln>
          <a:effectLst/>
        </p:spPr>
      </p:pic>
      <p:pic>
        <p:nvPicPr>
          <p:cNvPr id="12291" name="Picture 3"/>
          <p:cNvPicPr>
            <a:picLocks noChangeAspect="1" noChangeArrowheads="1"/>
          </p:cNvPicPr>
          <p:nvPr/>
        </p:nvPicPr>
        <p:blipFill>
          <a:blip r:embed="rId4"/>
          <a:srcRect/>
          <a:stretch>
            <a:fillRect/>
          </a:stretch>
        </p:blipFill>
        <p:spPr bwMode="auto">
          <a:xfrm>
            <a:off x="838200" y="304800"/>
            <a:ext cx="7381875" cy="10089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p:nvPr/>
        </p:nvGrpSpPr>
        <p:grpSpPr>
          <a:xfrm>
            <a:off x="1066800" y="1828800"/>
            <a:ext cx="7237413" cy="4546601"/>
            <a:chOff x="762000" y="1828800"/>
            <a:chExt cx="7237413" cy="4546601"/>
          </a:xfrm>
        </p:grpSpPr>
        <p:sp>
          <p:nvSpPr>
            <p:cNvPr id="30729" name="Oval 7"/>
            <p:cNvSpPr>
              <a:spLocks noChangeArrowheads="1"/>
            </p:cNvSpPr>
            <p:nvPr/>
          </p:nvSpPr>
          <p:spPr bwMode="auto">
            <a:xfrm>
              <a:off x="1571625" y="2589213"/>
              <a:ext cx="1090613" cy="839788"/>
            </a:xfrm>
            <a:prstGeom prst="ellipse">
              <a:avLst/>
            </a:prstGeom>
            <a:solidFill>
              <a:schemeClr val="hlink"/>
            </a:solidFill>
            <a:ln w="12700">
              <a:solidFill>
                <a:schemeClr val="accent2"/>
              </a:solidFill>
              <a:round/>
              <a:headEnd/>
              <a:tailEnd/>
            </a:ln>
          </p:spPr>
          <p:txBody>
            <a:bodyPr wrap="none" anchor="ctr"/>
            <a:lstStyle/>
            <a:p>
              <a:endParaRPr lang="en-US"/>
            </a:p>
          </p:txBody>
        </p:sp>
        <p:sp>
          <p:nvSpPr>
            <p:cNvPr id="30725" name="Oval 3"/>
            <p:cNvSpPr>
              <a:spLocks noChangeArrowheads="1"/>
            </p:cNvSpPr>
            <p:nvPr/>
          </p:nvSpPr>
          <p:spPr bwMode="auto">
            <a:xfrm>
              <a:off x="6462713" y="4191000"/>
              <a:ext cx="1509713" cy="915988"/>
            </a:xfrm>
            <a:prstGeom prst="ellipse">
              <a:avLst/>
            </a:prstGeom>
            <a:solidFill>
              <a:schemeClr val="hlink"/>
            </a:solidFill>
            <a:ln w="12700">
              <a:solidFill>
                <a:schemeClr val="tx1"/>
              </a:solidFill>
              <a:round/>
              <a:headEnd/>
              <a:tailEnd/>
            </a:ln>
          </p:spPr>
          <p:txBody>
            <a:bodyPr wrap="none" anchor="ctr"/>
            <a:lstStyle/>
            <a:p>
              <a:endParaRPr lang="en-US"/>
            </a:p>
          </p:txBody>
        </p:sp>
        <p:sp>
          <p:nvSpPr>
            <p:cNvPr id="30726" name="Rectangle 4"/>
            <p:cNvSpPr>
              <a:spLocks noChangeArrowheads="1"/>
            </p:cNvSpPr>
            <p:nvPr/>
          </p:nvSpPr>
          <p:spPr bwMode="auto">
            <a:xfrm>
              <a:off x="3475038" y="2660650"/>
              <a:ext cx="1982788" cy="720725"/>
            </a:xfrm>
            <a:prstGeom prst="rect">
              <a:avLst/>
            </a:prstGeom>
            <a:solidFill>
              <a:srgbClr val="33CCFF"/>
            </a:solidFill>
            <a:ln w="12700">
              <a:solidFill>
                <a:schemeClr val="tx1"/>
              </a:solidFill>
              <a:miter lim="800000"/>
              <a:headEnd/>
              <a:tailEnd/>
            </a:ln>
          </p:spPr>
          <p:txBody>
            <a:bodyPr wrap="none" anchor="ctr"/>
            <a:lstStyle/>
            <a:p>
              <a:endParaRPr lang="en-US"/>
            </a:p>
          </p:txBody>
        </p:sp>
        <p:sp>
          <p:nvSpPr>
            <p:cNvPr id="30727" name="Rectangle 5"/>
            <p:cNvSpPr>
              <a:spLocks noChangeArrowheads="1"/>
            </p:cNvSpPr>
            <p:nvPr/>
          </p:nvSpPr>
          <p:spPr bwMode="auto">
            <a:xfrm>
              <a:off x="3475038" y="3790950"/>
              <a:ext cx="1982788" cy="719138"/>
            </a:xfrm>
            <a:prstGeom prst="rect">
              <a:avLst/>
            </a:prstGeom>
            <a:solidFill>
              <a:srgbClr val="33CCFF"/>
            </a:solidFill>
            <a:ln w="12700">
              <a:solidFill>
                <a:schemeClr val="tx1"/>
              </a:solidFill>
              <a:miter lim="800000"/>
              <a:headEnd/>
              <a:tailEnd/>
            </a:ln>
          </p:spPr>
          <p:txBody>
            <a:bodyPr wrap="none" anchor="ctr"/>
            <a:lstStyle/>
            <a:p>
              <a:endParaRPr lang="en-US"/>
            </a:p>
          </p:txBody>
        </p:sp>
        <p:sp>
          <p:nvSpPr>
            <p:cNvPr id="30728" name="Rectangle 6"/>
            <p:cNvSpPr>
              <a:spLocks noChangeArrowheads="1"/>
            </p:cNvSpPr>
            <p:nvPr/>
          </p:nvSpPr>
          <p:spPr bwMode="auto">
            <a:xfrm>
              <a:off x="3475038" y="5251450"/>
              <a:ext cx="1982788" cy="719138"/>
            </a:xfrm>
            <a:prstGeom prst="rect">
              <a:avLst/>
            </a:prstGeom>
            <a:solidFill>
              <a:srgbClr val="33CCFF"/>
            </a:solidFill>
            <a:ln w="12700">
              <a:solidFill>
                <a:schemeClr val="tx1"/>
              </a:solidFill>
              <a:miter lim="800000"/>
              <a:headEnd/>
              <a:tailEnd/>
            </a:ln>
          </p:spPr>
          <p:txBody>
            <a:bodyPr wrap="none" anchor="ctr"/>
            <a:lstStyle/>
            <a:p>
              <a:endParaRPr lang="en-US"/>
            </a:p>
          </p:txBody>
        </p:sp>
        <p:sp>
          <p:nvSpPr>
            <p:cNvPr id="30730" name="Line 8"/>
            <p:cNvSpPr>
              <a:spLocks noChangeShapeType="1"/>
            </p:cNvSpPr>
            <p:nvPr/>
          </p:nvSpPr>
          <p:spPr bwMode="auto">
            <a:xfrm>
              <a:off x="3668713" y="2190750"/>
              <a:ext cx="0" cy="465138"/>
            </a:xfrm>
            <a:prstGeom prst="line">
              <a:avLst/>
            </a:prstGeom>
            <a:ln>
              <a:headEnd type="none" w="sm" len="sm"/>
              <a:tailEnd type="stealth" w="med" len="lg"/>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208905" name="Rectangle 9"/>
            <p:cNvSpPr>
              <a:spLocks noChangeArrowheads="1"/>
            </p:cNvSpPr>
            <p:nvPr/>
          </p:nvSpPr>
          <p:spPr bwMode="auto">
            <a:xfrm>
              <a:off x="5632450" y="1828800"/>
              <a:ext cx="1481175" cy="369974"/>
            </a:xfrm>
            <a:prstGeom prst="rect">
              <a:avLst/>
            </a:prstGeom>
            <a:noFill/>
            <a:ln w="9525">
              <a:noFill/>
              <a:miter lim="800000"/>
              <a:headEnd/>
              <a:tailEnd/>
            </a:ln>
            <a:effectLst/>
          </p:spPr>
          <p:txBody>
            <a:bodyPr wrap="none" lIns="92075" tIns="46038" rIns="92075" bIns="46038">
              <a:spAutoFit/>
            </a:bodyPr>
            <a:lstStyle/>
            <a:p>
              <a:pPr>
                <a:defRPr/>
              </a:pPr>
              <a:r>
                <a:rPr lang="en-US" b="1" dirty="0">
                  <a:effectLst>
                    <a:outerShdw blurRad="38100" dist="38100" dir="2700000" algn="tl">
                      <a:srgbClr val="C0C0C0"/>
                    </a:outerShdw>
                  </a:effectLst>
                  <a:latin typeface="Americana XBdCn BT" charset="0"/>
                </a:rPr>
                <a:t>Liquid Feed</a:t>
              </a:r>
              <a:endParaRPr lang="en-US" sz="2000" b="1" dirty="0"/>
            </a:p>
          </p:txBody>
        </p:sp>
        <p:sp>
          <p:nvSpPr>
            <p:cNvPr id="30732" name="Line 10"/>
            <p:cNvSpPr>
              <a:spLocks noChangeShapeType="1"/>
            </p:cNvSpPr>
            <p:nvPr/>
          </p:nvSpPr>
          <p:spPr bwMode="auto">
            <a:xfrm>
              <a:off x="4332288" y="3386138"/>
              <a:ext cx="0" cy="465138"/>
            </a:xfrm>
            <a:prstGeom prst="line">
              <a:avLst/>
            </a:prstGeom>
            <a:ln>
              <a:headEnd type="none" w="sm" len="sm"/>
              <a:tailEnd type="stealth" w="med" len="lg"/>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30733" name="Line 11"/>
            <p:cNvSpPr>
              <a:spLocks noChangeShapeType="1"/>
            </p:cNvSpPr>
            <p:nvPr/>
          </p:nvSpPr>
          <p:spPr bwMode="auto">
            <a:xfrm flipH="1">
              <a:off x="5062538" y="2190750"/>
              <a:ext cx="2192338"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30735" name="Line 13"/>
            <p:cNvSpPr>
              <a:spLocks noChangeShapeType="1"/>
            </p:cNvSpPr>
            <p:nvPr/>
          </p:nvSpPr>
          <p:spPr bwMode="auto">
            <a:xfrm>
              <a:off x="2673350" y="2921000"/>
              <a:ext cx="331788" cy="0"/>
            </a:xfrm>
            <a:prstGeom prst="line">
              <a:avLst/>
            </a:prstGeom>
            <a:noFill/>
            <a:ln w="12700">
              <a:solidFill>
                <a:schemeClr val="accent2"/>
              </a:solidFill>
              <a:round/>
              <a:headEnd type="none" w="sm" len="sm"/>
              <a:tailEnd type="none" w="sm" len="sm"/>
            </a:ln>
          </p:spPr>
          <p:txBody>
            <a:bodyPr wrap="none" anchor="ctr"/>
            <a:lstStyle/>
            <a:p>
              <a:endParaRPr lang="en-US"/>
            </a:p>
          </p:txBody>
        </p:sp>
        <p:sp>
          <p:nvSpPr>
            <p:cNvPr id="30736" name="Line 14"/>
            <p:cNvSpPr>
              <a:spLocks noChangeShapeType="1"/>
            </p:cNvSpPr>
            <p:nvPr/>
          </p:nvSpPr>
          <p:spPr bwMode="auto">
            <a:xfrm flipV="1">
              <a:off x="3005138" y="2190750"/>
              <a:ext cx="0" cy="730250"/>
            </a:xfrm>
            <a:prstGeom prst="line">
              <a:avLst/>
            </a:prstGeom>
            <a:noFill/>
            <a:ln w="12700">
              <a:solidFill>
                <a:schemeClr val="accent2"/>
              </a:solidFill>
              <a:round/>
              <a:headEnd type="none" w="sm" len="sm"/>
              <a:tailEnd type="stealth" w="med" len="lg"/>
            </a:ln>
          </p:spPr>
          <p:txBody>
            <a:bodyPr wrap="none" anchor="ctr"/>
            <a:lstStyle/>
            <a:p>
              <a:endParaRPr lang="en-US"/>
            </a:p>
          </p:txBody>
        </p:sp>
        <p:sp>
          <p:nvSpPr>
            <p:cNvPr id="208911" name="Rectangle 15"/>
            <p:cNvSpPr>
              <a:spLocks noChangeArrowheads="1"/>
            </p:cNvSpPr>
            <p:nvPr/>
          </p:nvSpPr>
          <p:spPr bwMode="auto">
            <a:xfrm>
              <a:off x="1447800" y="2819400"/>
              <a:ext cx="1400175" cy="369974"/>
            </a:xfrm>
            <a:prstGeom prst="rect">
              <a:avLst/>
            </a:prstGeom>
            <a:noFill/>
            <a:ln w="9525">
              <a:noFill/>
              <a:miter lim="800000"/>
              <a:headEnd/>
              <a:tailEnd/>
            </a:ln>
            <a:effectLst/>
          </p:spPr>
          <p:txBody>
            <a:bodyPr wrap="square" lIns="92075" tIns="46038" rIns="92075" bIns="46038">
              <a:spAutoFit/>
            </a:bodyPr>
            <a:lstStyle/>
            <a:p>
              <a:pPr algn="ctr">
                <a:defRPr/>
              </a:pPr>
              <a:r>
                <a:rPr lang="en-US" b="1" dirty="0" smtClean="0">
                  <a:solidFill>
                    <a:schemeClr val="bg1"/>
                  </a:solidFill>
                  <a:effectLst>
                    <a:outerShdw blurRad="38100" dist="38100" dir="2700000" algn="tl">
                      <a:srgbClr val="C0C0C0"/>
                    </a:outerShdw>
                  </a:effectLst>
                  <a:latin typeface="Americana XBdCn BT" charset="0"/>
                </a:rPr>
                <a:t>Pre-Mix</a:t>
              </a:r>
              <a:endParaRPr lang="en-US" sz="1600" b="1" dirty="0"/>
            </a:p>
          </p:txBody>
        </p:sp>
        <p:sp>
          <p:nvSpPr>
            <p:cNvPr id="208912" name="Rectangle 16"/>
            <p:cNvSpPr>
              <a:spLocks noChangeArrowheads="1"/>
            </p:cNvSpPr>
            <p:nvPr/>
          </p:nvSpPr>
          <p:spPr bwMode="auto">
            <a:xfrm>
              <a:off x="3554413" y="3913188"/>
              <a:ext cx="1895475" cy="457200"/>
            </a:xfrm>
            <a:prstGeom prst="rect">
              <a:avLst/>
            </a:prstGeom>
            <a:noFill/>
            <a:ln w="9525">
              <a:noFill/>
              <a:miter lim="800000"/>
              <a:headEnd/>
              <a:tailEnd/>
            </a:ln>
            <a:effectLst/>
          </p:spPr>
          <p:txBody>
            <a:bodyPr wrap="none" lIns="92075" tIns="46038" rIns="92075" bIns="46038">
              <a:spAutoFit/>
            </a:bodyPr>
            <a:lstStyle/>
            <a:p>
              <a:pPr>
                <a:defRPr/>
              </a:pPr>
              <a:r>
                <a:rPr lang="en-US" b="1">
                  <a:solidFill>
                    <a:schemeClr val="bg1"/>
                  </a:solidFill>
                  <a:effectLst>
                    <a:outerShdw blurRad="38100" dist="38100" dir="2700000" algn="tl">
                      <a:srgbClr val="C0C0C0"/>
                    </a:outerShdw>
                  </a:effectLst>
                  <a:latin typeface="Americana XBdCn BT" charset="0"/>
                </a:rPr>
                <a:t>Conditioning</a:t>
              </a:r>
              <a:endParaRPr lang="en-US" b="1">
                <a:effectLst>
                  <a:outerShdw blurRad="38100" dist="38100" dir="2700000" algn="tl">
                    <a:srgbClr val="C0C0C0"/>
                  </a:outerShdw>
                </a:effectLst>
              </a:endParaRPr>
            </a:p>
          </p:txBody>
        </p:sp>
        <p:sp>
          <p:nvSpPr>
            <p:cNvPr id="208913" name="Rectangle 17"/>
            <p:cNvSpPr>
              <a:spLocks noChangeArrowheads="1"/>
            </p:cNvSpPr>
            <p:nvPr/>
          </p:nvSpPr>
          <p:spPr bwMode="auto">
            <a:xfrm>
              <a:off x="3951288" y="5375275"/>
              <a:ext cx="979488" cy="457200"/>
            </a:xfrm>
            <a:prstGeom prst="rect">
              <a:avLst/>
            </a:prstGeom>
            <a:noFill/>
            <a:ln w="9525">
              <a:noFill/>
              <a:miter lim="800000"/>
              <a:headEnd/>
              <a:tailEnd/>
            </a:ln>
            <a:effectLst/>
          </p:spPr>
          <p:txBody>
            <a:bodyPr wrap="none" lIns="92075" tIns="46038" rIns="92075" bIns="46038">
              <a:spAutoFit/>
            </a:bodyPr>
            <a:lstStyle/>
            <a:p>
              <a:pPr algn="ctr">
                <a:defRPr/>
              </a:pPr>
              <a:r>
                <a:rPr lang="en-US" b="1">
                  <a:solidFill>
                    <a:schemeClr val="bg1"/>
                  </a:solidFill>
                  <a:effectLst>
                    <a:outerShdw blurRad="38100" dist="38100" dir="2700000" algn="tl">
                      <a:srgbClr val="C0C0C0"/>
                    </a:outerShdw>
                  </a:effectLst>
                  <a:latin typeface="Americana XBdCn BT" charset="0"/>
                </a:rPr>
                <a:t>Sizing</a:t>
              </a:r>
              <a:endParaRPr lang="en-US" b="1">
                <a:effectLst>
                  <a:outerShdw blurRad="38100" dist="38100" dir="2700000" algn="tl">
                    <a:srgbClr val="C0C0C0"/>
                  </a:outerShdw>
                </a:effectLst>
              </a:endParaRPr>
            </a:p>
          </p:txBody>
        </p:sp>
        <p:sp>
          <p:nvSpPr>
            <p:cNvPr id="208914" name="Rectangle 18"/>
            <p:cNvSpPr>
              <a:spLocks noChangeArrowheads="1"/>
            </p:cNvSpPr>
            <p:nvPr/>
          </p:nvSpPr>
          <p:spPr bwMode="auto">
            <a:xfrm>
              <a:off x="3448050" y="2806700"/>
              <a:ext cx="2130425" cy="457200"/>
            </a:xfrm>
            <a:prstGeom prst="rect">
              <a:avLst/>
            </a:prstGeom>
            <a:noFill/>
            <a:ln w="9525">
              <a:noFill/>
              <a:miter lim="800000"/>
              <a:headEnd/>
              <a:tailEnd/>
            </a:ln>
            <a:effectLst/>
          </p:spPr>
          <p:txBody>
            <a:bodyPr wrap="none" lIns="92075" tIns="46038" rIns="92075" bIns="46038">
              <a:spAutoFit/>
            </a:bodyPr>
            <a:lstStyle/>
            <a:p>
              <a:pPr>
                <a:defRPr/>
              </a:pPr>
              <a:r>
                <a:rPr lang="en-US" b="1">
                  <a:solidFill>
                    <a:schemeClr val="bg1"/>
                  </a:solidFill>
                  <a:effectLst>
                    <a:outerShdw blurRad="38100" dist="38100" dir="2700000" algn="tl">
                      <a:srgbClr val="C0C0C0"/>
                    </a:outerShdw>
                  </a:effectLst>
                  <a:latin typeface="Americana XBdCn BT" charset="0"/>
                </a:rPr>
                <a:t>Agglomeration</a:t>
              </a:r>
            </a:p>
          </p:txBody>
        </p:sp>
        <p:sp>
          <p:nvSpPr>
            <p:cNvPr id="30741" name="Line 19"/>
            <p:cNvSpPr>
              <a:spLocks noChangeShapeType="1"/>
            </p:cNvSpPr>
            <p:nvPr/>
          </p:nvSpPr>
          <p:spPr bwMode="auto">
            <a:xfrm>
              <a:off x="4332288" y="4514850"/>
              <a:ext cx="0" cy="731838"/>
            </a:xfrm>
            <a:prstGeom prst="line">
              <a:avLst/>
            </a:prstGeom>
            <a:ln>
              <a:headEnd type="none" w="sm" len="sm"/>
              <a:tailEnd type="stealth" w="med" len="lg"/>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30742" name="Line 20"/>
            <p:cNvSpPr>
              <a:spLocks noChangeShapeType="1"/>
            </p:cNvSpPr>
            <p:nvPr/>
          </p:nvSpPr>
          <p:spPr bwMode="auto">
            <a:xfrm flipH="1">
              <a:off x="5457825" y="5378450"/>
              <a:ext cx="1663700"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30743" name="Line 21"/>
            <p:cNvSpPr>
              <a:spLocks noChangeShapeType="1"/>
            </p:cNvSpPr>
            <p:nvPr/>
          </p:nvSpPr>
          <p:spPr bwMode="auto">
            <a:xfrm flipV="1">
              <a:off x="7121525" y="5113338"/>
              <a:ext cx="0" cy="265113"/>
            </a:xfrm>
            <a:prstGeom prst="line">
              <a:avLst/>
            </a:prstGeom>
            <a:ln>
              <a:headEnd type="none" w="sm" len="sm"/>
              <a:tailEnd type="stealth" w="med" len="lg"/>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30744" name="Line 22"/>
            <p:cNvSpPr>
              <a:spLocks noChangeShapeType="1"/>
            </p:cNvSpPr>
            <p:nvPr/>
          </p:nvSpPr>
          <p:spPr bwMode="auto">
            <a:xfrm>
              <a:off x="5062538" y="2190750"/>
              <a:ext cx="0" cy="465138"/>
            </a:xfrm>
            <a:prstGeom prst="line">
              <a:avLst/>
            </a:prstGeom>
            <a:ln>
              <a:headEnd type="none" w="sm" len="sm"/>
              <a:tailEnd type="stealth" w="med" len="lg"/>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208919" name="Rectangle 23"/>
            <p:cNvSpPr>
              <a:spLocks noChangeArrowheads="1"/>
            </p:cNvSpPr>
            <p:nvPr/>
          </p:nvSpPr>
          <p:spPr bwMode="auto">
            <a:xfrm>
              <a:off x="5846763" y="5562600"/>
              <a:ext cx="1939925" cy="369974"/>
            </a:xfrm>
            <a:prstGeom prst="rect">
              <a:avLst/>
            </a:prstGeom>
            <a:noFill/>
            <a:ln w="9525">
              <a:noFill/>
              <a:miter lim="800000"/>
              <a:headEnd/>
              <a:tailEnd/>
            </a:ln>
            <a:effectLst/>
          </p:spPr>
          <p:txBody>
            <a:bodyPr lIns="92075" tIns="46038" rIns="92075" bIns="46038">
              <a:spAutoFit/>
            </a:bodyPr>
            <a:lstStyle/>
            <a:p>
              <a:pPr>
                <a:defRPr/>
              </a:pPr>
              <a:r>
                <a:rPr lang="en-US" b="1" dirty="0">
                  <a:effectLst>
                    <a:outerShdw blurRad="38100" dist="38100" dir="2700000" algn="tl">
                      <a:srgbClr val="C0C0C0"/>
                    </a:outerShdw>
                  </a:effectLst>
                  <a:latin typeface="Americana XBdCn BT" charset="0"/>
                </a:rPr>
                <a:t>Final Product</a:t>
              </a:r>
            </a:p>
          </p:txBody>
        </p:sp>
        <p:sp>
          <p:nvSpPr>
            <p:cNvPr id="208920" name="Rectangle 24"/>
            <p:cNvSpPr>
              <a:spLocks noChangeArrowheads="1"/>
            </p:cNvSpPr>
            <p:nvPr/>
          </p:nvSpPr>
          <p:spPr bwMode="auto">
            <a:xfrm>
              <a:off x="6477000" y="4267200"/>
              <a:ext cx="1522413" cy="822325"/>
            </a:xfrm>
            <a:prstGeom prst="rect">
              <a:avLst/>
            </a:prstGeom>
            <a:noFill/>
            <a:ln w="9525">
              <a:noFill/>
              <a:miter lim="800000"/>
              <a:headEnd/>
              <a:tailEnd/>
            </a:ln>
            <a:effectLst/>
          </p:spPr>
          <p:txBody>
            <a:bodyPr wrap="none" lIns="92075" tIns="46038" rIns="92075" bIns="46038">
              <a:spAutoFit/>
            </a:bodyPr>
            <a:lstStyle/>
            <a:p>
              <a:pPr algn="ctr">
                <a:defRPr/>
              </a:pPr>
              <a:r>
                <a:rPr lang="en-US" b="1" dirty="0">
                  <a:solidFill>
                    <a:schemeClr val="bg1"/>
                  </a:solidFill>
                  <a:effectLst>
                    <a:outerShdw blurRad="38100" dist="38100" dir="2700000" algn="tl">
                      <a:srgbClr val="C0C0C0"/>
                    </a:outerShdw>
                  </a:effectLst>
                  <a:latin typeface="Americana XBdCn BT" charset="0"/>
                </a:rPr>
                <a:t>Size</a:t>
              </a:r>
            </a:p>
            <a:p>
              <a:pPr algn="ctr">
                <a:defRPr/>
              </a:pPr>
              <a:r>
                <a:rPr lang="en-US" b="1" dirty="0">
                  <a:solidFill>
                    <a:schemeClr val="bg1"/>
                  </a:solidFill>
                  <a:effectLst>
                    <a:outerShdw blurRad="38100" dist="38100" dir="2700000" algn="tl">
                      <a:srgbClr val="C0C0C0"/>
                    </a:outerShdw>
                  </a:effectLst>
                  <a:latin typeface="Americana XBdCn BT" charset="0"/>
                </a:rPr>
                <a:t>Reduction</a:t>
              </a:r>
            </a:p>
          </p:txBody>
        </p:sp>
        <p:sp>
          <p:nvSpPr>
            <p:cNvPr id="30747" name="Line 25"/>
            <p:cNvSpPr>
              <a:spLocks noChangeShapeType="1"/>
            </p:cNvSpPr>
            <p:nvPr/>
          </p:nvSpPr>
          <p:spPr bwMode="auto">
            <a:xfrm>
              <a:off x="4332288" y="5976938"/>
              <a:ext cx="0" cy="398463"/>
            </a:xfrm>
            <a:prstGeom prst="line">
              <a:avLst/>
            </a:prstGeom>
            <a:ln>
              <a:headEnd type="none" w="sm" len="sm"/>
              <a:tailEnd type="stealth" w="med" len="lg"/>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30748" name="Line 26"/>
            <p:cNvSpPr>
              <a:spLocks noChangeShapeType="1"/>
            </p:cNvSpPr>
            <p:nvPr/>
          </p:nvSpPr>
          <p:spPr bwMode="auto">
            <a:xfrm flipH="1">
              <a:off x="4332288" y="4781550"/>
              <a:ext cx="2125663" cy="0"/>
            </a:xfrm>
            <a:prstGeom prst="line">
              <a:avLst/>
            </a:prstGeom>
            <a:ln>
              <a:headEnd type="none" w="sm" len="sm"/>
              <a:tailEnd type="stealth" w="med" len="lg"/>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30749" name="Line 27"/>
            <p:cNvSpPr>
              <a:spLocks noChangeShapeType="1"/>
            </p:cNvSpPr>
            <p:nvPr/>
          </p:nvSpPr>
          <p:spPr bwMode="auto">
            <a:xfrm flipV="1">
              <a:off x="2805113" y="3252788"/>
              <a:ext cx="0" cy="3122613"/>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30750" name="Line 28"/>
            <p:cNvSpPr>
              <a:spLocks noChangeShapeType="1"/>
            </p:cNvSpPr>
            <p:nvPr/>
          </p:nvSpPr>
          <p:spPr bwMode="auto">
            <a:xfrm flipH="1">
              <a:off x="2805113" y="4116388"/>
              <a:ext cx="665163" cy="0"/>
            </a:xfrm>
            <a:prstGeom prst="line">
              <a:avLst/>
            </a:prstGeom>
            <a:ln>
              <a:headEnd type="none" w="sm" len="sm"/>
              <a:tailEnd type="stealth" w="med" len="lg"/>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30751" name="Line 29"/>
            <p:cNvSpPr>
              <a:spLocks noChangeShapeType="1"/>
            </p:cNvSpPr>
            <p:nvPr/>
          </p:nvSpPr>
          <p:spPr bwMode="auto">
            <a:xfrm>
              <a:off x="2805113" y="3252788"/>
              <a:ext cx="665163" cy="0"/>
            </a:xfrm>
            <a:prstGeom prst="line">
              <a:avLst/>
            </a:prstGeom>
            <a:ln>
              <a:headEnd type="none" w="sm" len="sm"/>
              <a:tailEnd type="stealth" w="med" len="lg"/>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30752" name="Line 30"/>
            <p:cNvSpPr>
              <a:spLocks noChangeShapeType="1"/>
            </p:cNvSpPr>
            <p:nvPr/>
          </p:nvSpPr>
          <p:spPr bwMode="auto">
            <a:xfrm>
              <a:off x="5457825" y="5843588"/>
              <a:ext cx="401638" cy="0"/>
            </a:xfrm>
            <a:prstGeom prst="line">
              <a:avLst/>
            </a:prstGeom>
            <a:ln>
              <a:headEnd type="none" w="sm" len="sm"/>
              <a:tailEnd type="stealth" w="med" len="lg"/>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30753" name="Line 31"/>
            <p:cNvSpPr>
              <a:spLocks noChangeShapeType="1"/>
            </p:cNvSpPr>
            <p:nvPr/>
          </p:nvSpPr>
          <p:spPr bwMode="auto">
            <a:xfrm flipH="1">
              <a:off x="946150" y="2190750"/>
              <a:ext cx="2722563"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208928" name="Rectangle 32"/>
            <p:cNvSpPr>
              <a:spLocks noChangeArrowheads="1"/>
            </p:cNvSpPr>
            <p:nvPr/>
          </p:nvSpPr>
          <p:spPr bwMode="auto">
            <a:xfrm>
              <a:off x="5562600" y="5002213"/>
              <a:ext cx="1147750" cy="369974"/>
            </a:xfrm>
            <a:prstGeom prst="rect">
              <a:avLst/>
            </a:prstGeom>
            <a:noFill/>
            <a:ln w="9525">
              <a:noFill/>
              <a:miter lim="800000"/>
              <a:headEnd/>
              <a:tailEnd/>
            </a:ln>
            <a:effectLst/>
          </p:spPr>
          <p:txBody>
            <a:bodyPr wrap="none" lIns="92075" tIns="46038" rIns="92075" bIns="46038">
              <a:spAutoFit/>
            </a:bodyPr>
            <a:lstStyle/>
            <a:p>
              <a:pPr>
                <a:defRPr/>
              </a:pPr>
              <a:r>
                <a:rPr lang="en-US" b="1" dirty="0">
                  <a:effectLst>
                    <a:outerShdw blurRad="38100" dist="38100" dir="2700000" algn="tl">
                      <a:srgbClr val="C0C0C0"/>
                    </a:outerShdw>
                  </a:effectLst>
                  <a:latin typeface="Americana XBdCn BT" charset="0"/>
                </a:rPr>
                <a:t>Oversize</a:t>
              </a:r>
              <a:endParaRPr lang="en-US" sz="2000" b="1" dirty="0"/>
            </a:p>
          </p:txBody>
        </p:sp>
        <p:sp>
          <p:nvSpPr>
            <p:cNvPr id="30755" name="Line 33"/>
            <p:cNvSpPr>
              <a:spLocks noChangeShapeType="1"/>
            </p:cNvSpPr>
            <p:nvPr/>
          </p:nvSpPr>
          <p:spPr bwMode="auto">
            <a:xfrm flipH="1">
              <a:off x="2805113" y="6375400"/>
              <a:ext cx="1527175" cy="0"/>
            </a:xfrm>
            <a:prstGeom prst="line">
              <a:avLst/>
            </a:prstGeom>
            <a:ln>
              <a:headEnd type="none" w="sm" len="sm"/>
              <a:tailEnd type="stealth" w="med" len="lg"/>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208930" name="Rectangle 34"/>
            <p:cNvSpPr>
              <a:spLocks noChangeArrowheads="1"/>
            </p:cNvSpPr>
            <p:nvPr/>
          </p:nvSpPr>
          <p:spPr bwMode="auto">
            <a:xfrm>
              <a:off x="762000" y="1830388"/>
              <a:ext cx="2024063" cy="369974"/>
            </a:xfrm>
            <a:prstGeom prst="rect">
              <a:avLst/>
            </a:prstGeom>
            <a:noFill/>
            <a:ln w="9525">
              <a:noFill/>
              <a:miter lim="800000"/>
              <a:headEnd/>
              <a:tailEnd/>
            </a:ln>
            <a:effectLst/>
          </p:spPr>
          <p:txBody>
            <a:bodyPr lIns="92075" tIns="46038" rIns="92075" bIns="46038">
              <a:spAutoFit/>
            </a:bodyPr>
            <a:lstStyle/>
            <a:p>
              <a:pPr marL="114300" lvl="1">
                <a:defRPr/>
              </a:pPr>
              <a:r>
                <a:rPr lang="en-US" b="1" dirty="0">
                  <a:effectLst>
                    <a:outerShdw blurRad="38100" dist="38100" dir="2700000" algn="tl">
                      <a:srgbClr val="C0C0C0"/>
                    </a:outerShdw>
                  </a:effectLst>
                  <a:latin typeface="Americana XBdCn BT" charset="0"/>
                </a:rPr>
                <a:t>Solids Feed</a:t>
              </a:r>
            </a:p>
          </p:txBody>
        </p:sp>
      </p:grpSp>
      <p:sp>
        <p:nvSpPr>
          <p:cNvPr id="208931" name="Rectangle 35"/>
          <p:cNvSpPr>
            <a:spLocks noChangeArrowheads="1"/>
          </p:cNvSpPr>
          <p:nvPr/>
        </p:nvSpPr>
        <p:spPr bwMode="auto">
          <a:xfrm>
            <a:off x="623888" y="533400"/>
            <a:ext cx="7543800" cy="685800"/>
          </a:xfrm>
          <a:prstGeom prst="rect">
            <a:avLst/>
          </a:prstGeom>
          <a:noFill/>
          <a:ln w="9525">
            <a:noFill/>
            <a:miter lim="800000"/>
            <a:headEnd/>
            <a:tailEnd/>
          </a:ln>
        </p:spPr>
        <p:txBody>
          <a:bodyPr/>
          <a:lstStyle/>
          <a:p>
            <a:pPr algn="ctr">
              <a:defRPr/>
            </a:pPr>
            <a:r>
              <a:rPr lang="en-US" sz="3200" b="1" dirty="0">
                <a:effectLst>
                  <a:outerShdw blurRad="38100" dist="38100" dir="2700000" algn="tl">
                    <a:srgbClr val="C0C0C0"/>
                  </a:outerShdw>
                </a:effectLst>
                <a:latin typeface="Americana XBdCn BT" charset="0"/>
              </a:rPr>
              <a:t>Wet Agglomeration </a:t>
            </a:r>
            <a:br>
              <a:rPr lang="en-US" sz="3200" b="1" dirty="0">
                <a:effectLst>
                  <a:outerShdw blurRad="38100" dist="38100" dir="2700000" algn="tl">
                    <a:srgbClr val="C0C0C0"/>
                  </a:outerShdw>
                </a:effectLst>
                <a:latin typeface="Americana XBdCn BT" charset="0"/>
              </a:rPr>
            </a:br>
            <a:r>
              <a:rPr lang="en-US" sz="3200" b="1" dirty="0">
                <a:effectLst>
                  <a:outerShdw blurRad="38100" dist="38100" dir="2700000" algn="tl">
                    <a:srgbClr val="C0C0C0"/>
                  </a:outerShdw>
                </a:effectLst>
                <a:latin typeface="Americana XBdCn BT" charset="0"/>
              </a:rPr>
              <a:t>General Flow Sheet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315200" cy="923330"/>
          </a:xfrm>
          <a:prstGeom prst="rect">
            <a:avLst/>
          </a:prstGeom>
        </p:spPr>
        <p:txBody>
          <a:bodyPr wrap="square">
            <a:spAutoFit/>
          </a:bodyPr>
          <a:lstStyle/>
          <a:p>
            <a:pPr>
              <a:buFont typeface="Wingdings" pitchFamily="2" charset="2"/>
              <a:buChar char="q"/>
            </a:pPr>
            <a:r>
              <a:rPr lang="en-US" dirty="0" smtClean="0"/>
              <a:t>Relatively uniformly shaped and sized agglomerates can be obtained by </a:t>
            </a:r>
            <a:r>
              <a:rPr lang="en-US" b="1" dirty="0" smtClean="0"/>
              <a:t>low- to medium-pressure agglomeration</a:t>
            </a:r>
            <a:r>
              <a:rPr lang="en-US" dirty="0" smtClean="0"/>
              <a:t> whereby the feed mixture must still be made up of fine particles and binders.</a:t>
            </a:r>
            <a:endParaRPr lang="en-US" dirty="0"/>
          </a:p>
        </p:txBody>
      </p:sp>
      <p:sp>
        <p:nvSpPr>
          <p:cNvPr id="3" name="Rectangle 2"/>
          <p:cNvSpPr/>
          <p:nvPr/>
        </p:nvSpPr>
        <p:spPr>
          <a:xfrm>
            <a:off x="762000" y="2590800"/>
            <a:ext cx="7086600" cy="2862322"/>
          </a:xfrm>
          <a:prstGeom prst="rect">
            <a:avLst/>
          </a:prstGeom>
        </p:spPr>
        <p:txBody>
          <a:bodyPr wrap="square">
            <a:spAutoFit/>
          </a:bodyPr>
          <a:lstStyle/>
          <a:p>
            <a:pPr>
              <a:buFont typeface="Wingdings" pitchFamily="2" charset="2"/>
              <a:buChar char="q"/>
            </a:pPr>
            <a:r>
              <a:rPr lang="en-US" dirty="0" smtClean="0"/>
              <a:t>The moist, often sticky mass of particulate solids and a liquid binder</a:t>
            </a:r>
          </a:p>
          <a:p>
            <a:r>
              <a:rPr lang="en-US" dirty="0" smtClean="0"/>
              <a:t>is extruded through holes in differently shaped screens or perforated dies. </a:t>
            </a:r>
          </a:p>
          <a:p>
            <a:endParaRPr lang="en-US" dirty="0" smtClean="0"/>
          </a:p>
          <a:p>
            <a:pPr>
              <a:buFont typeface="Wingdings" pitchFamily="2" charset="2"/>
              <a:buChar char="q"/>
            </a:pPr>
            <a:r>
              <a:rPr lang="en-US" dirty="0" smtClean="0"/>
              <a:t>Agglomeration and shaping occur by the pressure forcing the material through the holes and by frictional forces during passage of the mass.</a:t>
            </a:r>
          </a:p>
          <a:p>
            <a:r>
              <a:rPr lang="en-US" dirty="0" smtClean="0"/>
              <a:t>Depending on the plasticity of the feed mix, short "crumbly," elongated "spaghetti-like," or cylindrical "green </a:t>
            </a:r>
            <a:r>
              <a:rPr lang="en-US" dirty="0" err="1" smtClean="0"/>
              <a:t>extrudates</a:t>
            </a:r>
            <a:r>
              <a:rPr lang="en-US" dirty="0" smtClean="0"/>
              <a:t>" are produced.</a:t>
            </a:r>
          </a:p>
          <a:p>
            <a:endParaRPr lang="en-US" dirty="0" smtClean="0"/>
          </a:p>
          <a:p>
            <a:pPr>
              <a:buFont typeface="Wingdings" pitchFamily="2" charset="2"/>
              <a:buChar char="q"/>
            </a:pPr>
            <a:r>
              <a:rPr lang="en-US" dirty="0" smtClean="0"/>
              <a:t>In most cases a post treatment (typically drying and cooling) is required to obtain final, permanent strength.</a:t>
            </a:r>
            <a:endParaRPr lang="en-US" dirty="0"/>
          </a:p>
        </p:txBody>
      </p:sp>
      <p:sp>
        <p:nvSpPr>
          <p:cNvPr id="4" name="Title 3"/>
          <p:cNvSpPr>
            <a:spLocks noGrp="1"/>
          </p:cNvSpPr>
          <p:nvPr>
            <p:ph type="title"/>
          </p:nvPr>
        </p:nvSpPr>
        <p:spPr>
          <a:xfrm>
            <a:off x="533400" y="152400"/>
            <a:ext cx="8229600" cy="1143000"/>
          </a:xfrm>
        </p:spPr>
        <p:txBody>
          <a:bodyPr/>
          <a:lstStyle/>
          <a:p>
            <a:r>
              <a:rPr lang="en-US" b="1" dirty="0" smtClean="0"/>
              <a:t>Pressure agglomeration methods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295400"/>
            <a:ext cx="7772400" cy="923330"/>
          </a:xfrm>
          <a:prstGeom prst="rect">
            <a:avLst/>
          </a:prstGeom>
        </p:spPr>
        <p:txBody>
          <a:bodyPr wrap="square">
            <a:spAutoFit/>
          </a:bodyPr>
          <a:lstStyle/>
          <a:p>
            <a:pPr>
              <a:buFont typeface="Wingdings" pitchFamily="2" charset="2"/>
              <a:buChar char="q"/>
            </a:pPr>
            <a:r>
              <a:rPr lang="en-US" dirty="0"/>
              <a:t>During production and processing of </a:t>
            </a:r>
            <a:r>
              <a:rPr lang="en-US" dirty="0" smtClean="0"/>
              <a:t>solid matter </a:t>
            </a:r>
            <a:r>
              <a:rPr lang="en-US" dirty="0"/>
              <a:t>in disperse systems, adhesion </a:t>
            </a:r>
            <a:r>
              <a:rPr lang="en-US" dirty="0" smtClean="0"/>
              <a:t>phenomena become </a:t>
            </a:r>
            <a:r>
              <a:rPr lang="en-US" dirty="0"/>
              <a:t>more and more important </a:t>
            </a:r>
            <a:r>
              <a:rPr lang="en-US" dirty="0" smtClean="0"/>
              <a:t>with decreasing </a:t>
            </a:r>
            <a:r>
              <a:rPr lang="en-US" dirty="0"/>
              <a:t>particle size, causing aggregation</a:t>
            </a:r>
            <a:r>
              <a:rPr lang="en-US" dirty="0" smtClean="0"/>
              <a:t>, agglomeration</a:t>
            </a:r>
            <a:r>
              <a:rPr lang="en-US" dirty="0"/>
              <a:t>, coating, caking, and build-up.</a:t>
            </a:r>
          </a:p>
        </p:txBody>
      </p:sp>
      <p:sp>
        <p:nvSpPr>
          <p:cNvPr id="3" name="Rectangle 2"/>
          <p:cNvSpPr/>
          <p:nvPr/>
        </p:nvSpPr>
        <p:spPr>
          <a:xfrm>
            <a:off x="457200" y="152400"/>
            <a:ext cx="8305800" cy="707886"/>
          </a:xfrm>
          <a:prstGeom prst="rect">
            <a:avLst/>
          </a:prstGeom>
        </p:spPr>
        <p:txBody>
          <a:bodyPr wrap="square">
            <a:spAutoFit/>
          </a:bodyPr>
          <a:lstStyle/>
          <a:p>
            <a:r>
              <a:rPr lang="en-US" sz="4000" b="1" dirty="0">
                <a:solidFill>
                  <a:schemeClr val="accent6">
                    <a:lumMod val="75000"/>
                  </a:schemeClr>
                </a:solidFill>
              </a:rPr>
              <a:t>Desired and </a:t>
            </a:r>
            <a:r>
              <a:rPr lang="en-US" sz="4000" b="1" dirty="0" smtClean="0">
                <a:solidFill>
                  <a:schemeClr val="accent6">
                    <a:lumMod val="75000"/>
                  </a:schemeClr>
                </a:solidFill>
              </a:rPr>
              <a:t>Undesired Agglomeration</a:t>
            </a:r>
            <a:endParaRPr lang="en-US" sz="4000" dirty="0">
              <a:solidFill>
                <a:schemeClr val="accent6">
                  <a:lumMod val="75000"/>
                </a:schemeClr>
              </a:solidFill>
            </a:endParaRPr>
          </a:p>
        </p:txBody>
      </p:sp>
      <p:sp>
        <p:nvSpPr>
          <p:cNvPr id="4" name="Rectangle 3"/>
          <p:cNvSpPr/>
          <p:nvPr/>
        </p:nvSpPr>
        <p:spPr>
          <a:xfrm>
            <a:off x="990600" y="2895600"/>
            <a:ext cx="7467600" cy="646331"/>
          </a:xfrm>
          <a:prstGeom prst="rect">
            <a:avLst/>
          </a:prstGeom>
        </p:spPr>
        <p:txBody>
          <a:bodyPr wrap="square">
            <a:spAutoFit/>
          </a:bodyPr>
          <a:lstStyle/>
          <a:p>
            <a:pPr>
              <a:buFont typeface="Wingdings" pitchFamily="2" charset="2"/>
              <a:buChar char="q"/>
            </a:pPr>
            <a:r>
              <a:rPr lang="en-US" dirty="0"/>
              <a:t>Adhesion of finely divided material </a:t>
            </a:r>
            <a:r>
              <a:rPr lang="en-US" dirty="0" smtClean="0"/>
              <a:t>takes place </a:t>
            </a:r>
            <a:r>
              <a:rPr lang="en-US" dirty="0"/>
              <a:t>during all operations of mechanical </a:t>
            </a:r>
            <a:r>
              <a:rPr lang="en-US" dirty="0" smtClean="0"/>
              <a:t>process engineering </a:t>
            </a:r>
            <a:r>
              <a:rPr lang="en-US" dirty="0"/>
              <a:t>and can be either desired </a:t>
            </a:r>
            <a:r>
              <a:rPr lang="en-US" dirty="0" smtClean="0"/>
              <a:t>or undesired</a:t>
            </a:r>
            <a:r>
              <a:rPr lang="en-US" dirty="0"/>
              <a:t>.</a:t>
            </a:r>
          </a:p>
        </p:txBody>
      </p:sp>
      <p:sp>
        <p:nvSpPr>
          <p:cNvPr id="5" name="Rectangle 4"/>
          <p:cNvSpPr/>
          <p:nvPr/>
        </p:nvSpPr>
        <p:spPr>
          <a:xfrm>
            <a:off x="990600" y="4419600"/>
            <a:ext cx="7543800" cy="1754326"/>
          </a:xfrm>
          <a:prstGeom prst="rect">
            <a:avLst/>
          </a:prstGeom>
        </p:spPr>
        <p:txBody>
          <a:bodyPr wrap="square">
            <a:spAutoFit/>
          </a:bodyPr>
          <a:lstStyle/>
          <a:p>
            <a:pPr>
              <a:buFont typeface="Wingdings" pitchFamily="2" charset="2"/>
              <a:buChar char="q"/>
            </a:pPr>
            <a:r>
              <a:rPr lang="en-US" dirty="0"/>
              <a:t>Adhesion during </a:t>
            </a:r>
            <a:r>
              <a:rPr lang="en-US" i="1" dirty="0"/>
              <a:t>grinding is always </a:t>
            </a:r>
            <a:r>
              <a:rPr lang="en-US" i="1" dirty="0" smtClean="0"/>
              <a:t>undesirable </a:t>
            </a:r>
            <a:r>
              <a:rPr lang="en-US" dirty="0" smtClean="0"/>
              <a:t>because </a:t>
            </a:r>
            <a:r>
              <a:rPr lang="en-US" dirty="0"/>
              <a:t>it diminishes the grinding effect</a:t>
            </a:r>
            <a:r>
              <a:rPr lang="en-US" dirty="0" smtClean="0"/>
              <a:t>, lengthens </a:t>
            </a:r>
            <a:r>
              <a:rPr lang="en-US" dirty="0"/>
              <a:t>the grinding time, and increases </a:t>
            </a:r>
            <a:r>
              <a:rPr lang="en-US" dirty="0" smtClean="0"/>
              <a:t>the energy </a:t>
            </a:r>
            <a:r>
              <a:rPr lang="en-US" dirty="0"/>
              <a:t>requirement. In some mills an </a:t>
            </a:r>
            <a:r>
              <a:rPr lang="en-US" dirty="0" smtClean="0"/>
              <a:t>equilibrium between </a:t>
            </a:r>
            <a:r>
              <a:rPr lang="en-US" dirty="0"/>
              <a:t>size reduction and size </a:t>
            </a:r>
            <a:r>
              <a:rPr lang="en-US" dirty="0" smtClean="0"/>
              <a:t>enlargement sets </a:t>
            </a:r>
            <a:r>
              <a:rPr lang="en-US" dirty="0"/>
              <a:t>in at a certain fineness and can </a:t>
            </a:r>
            <a:r>
              <a:rPr lang="en-US" dirty="0" smtClean="0"/>
              <a:t>be avoided </a:t>
            </a:r>
            <a:r>
              <a:rPr lang="en-US" dirty="0"/>
              <a:t>only by the addition of </a:t>
            </a:r>
            <a:r>
              <a:rPr lang="en-US" dirty="0" smtClean="0"/>
              <a:t>dispersion agents </a:t>
            </a:r>
            <a:r>
              <a:rPr lang="en-US" dirty="0"/>
              <a:t>or the application of another </a:t>
            </a:r>
            <a:r>
              <a:rPr lang="en-US" dirty="0" err="1"/>
              <a:t>comminution</a:t>
            </a:r>
            <a:endParaRPr lang="en-US" dirty="0"/>
          </a:p>
          <a:p>
            <a:r>
              <a:rPr lang="en-US" dirty="0"/>
              <a:t>method.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026"/>
          <p:cNvSpPr>
            <a:spLocks noGrp="1" noChangeArrowheads="1"/>
          </p:cNvSpPr>
          <p:nvPr>
            <p:ph type="title"/>
          </p:nvPr>
        </p:nvSpPr>
        <p:spPr>
          <a:xfrm>
            <a:off x="1676400" y="228600"/>
            <a:ext cx="5500687" cy="838200"/>
          </a:xfrm>
        </p:spPr>
        <p:txBody>
          <a:bodyPr lIns="92075" tIns="46038" rIns="92075" bIns="46038">
            <a:normAutofit fontScale="90000"/>
          </a:bodyPr>
          <a:lstStyle/>
          <a:p>
            <a:pPr>
              <a:defRPr/>
            </a:pPr>
            <a:r>
              <a:rPr lang="en-US" b="1" dirty="0" smtClean="0"/>
              <a:t>Pressure Agglomeration</a:t>
            </a:r>
            <a:endParaRPr lang="en-US" dirty="0" smtClean="0"/>
          </a:p>
        </p:txBody>
      </p:sp>
      <p:sp>
        <p:nvSpPr>
          <p:cNvPr id="212995" name="Rectangle 1027"/>
          <p:cNvSpPr>
            <a:spLocks noGrp="1" noChangeArrowheads="1"/>
          </p:cNvSpPr>
          <p:nvPr>
            <p:ph type="body" idx="1"/>
          </p:nvPr>
        </p:nvSpPr>
        <p:spPr>
          <a:xfrm>
            <a:off x="1371600" y="1524000"/>
            <a:ext cx="6477000" cy="4038600"/>
          </a:xfrm>
        </p:spPr>
        <p:txBody>
          <a:bodyPr lIns="92075" tIns="46038" rIns="92075" bIns="46038">
            <a:normAutofit fontScale="92500" lnSpcReduction="10000"/>
          </a:bodyPr>
          <a:lstStyle/>
          <a:p>
            <a:pPr marL="342900" indent="-342900">
              <a:lnSpc>
                <a:spcPct val="120000"/>
              </a:lnSpc>
              <a:buFontTx/>
              <a:buNone/>
              <a:defRPr/>
            </a:pPr>
            <a:r>
              <a:rPr lang="en-US" dirty="0" smtClean="0"/>
              <a:t>Application of High Pressure to:</a:t>
            </a:r>
          </a:p>
          <a:p>
            <a:pPr marL="342900" indent="-342900">
              <a:lnSpc>
                <a:spcPct val="120000"/>
              </a:lnSpc>
              <a:buFontTx/>
              <a:buNone/>
              <a:defRPr/>
            </a:pPr>
            <a:endParaRPr lang="en-US" dirty="0" smtClean="0"/>
          </a:p>
          <a:p>
            <a:pPr lvl="1" indent="-342900">
              <a:lnSpc>
                <a:spcPct val="120000"/>
              </a:lnSpc>
              <a:buFont typeface="Wingdings" pitchFamily="2" charset="2"/>
              <a:buChar char="Ø"/>
              <a:defRPr/>
            </a:pPr>
            <a:r>
              <a:rPr lang="en-US" dirty="0" err="1" smtClean="0"/>
              <a:t>Densify</a:t>
            </a:r>
            <a:r>
              <a:rPr lang="en-US" dirty="0" smtClean="0"/>
              <a:t> powder feed material</a:t>
            </a:r>
          </a:p>
          <a:p>
            <a:pPr lvl="1" indent="-342900">
              <a:lnSpc>
                <a:spcPct val="120000"/>
              </a:lnSpc>
              <a:buFont typeface="Wingdings" pitchFamily="2" charset="2"/>
              <a:buChar char="Ø"/>
              <a:defRPr/>
            </a:pPr>
            <a:r>
              <a:rPr lang="en-US" dirty="0" smtClean="0"/>
              <a:t>Partially crush incoming particles</a:t>
            </a:r>
          </a:p>
          <a:p>
            <a:pPr lvl="1" indent="-342900">
              <a:lnSpc>
                <a:spcPct val="120000"/>
              </a:lnSpc>
              <a:buFont typeface="Wingdings" pitchFamily="2" charset="2"/>
              <a:buChar char="Ø"/>
              <a:defRPr/>
            </a:pPr>
            <a:r>
              <a:rPr lang="en-US" dirty="0" smtClean="0"/>
              <a:t>Force particles into close proximity</a:t>
            </a:r>
          </a:p>
          <a:p>
            <a:pPr lvl="1" indent="-342900">
              <a:lnSpc>
                <a:spcPct val="120000"/>
              </a:lnSpc>
              <a:buFont typeface="Wingdings" pitchFamily="2" charset="2"/>
              <a:buChar char="Ø"/>
              <a:defRPr/>
            </a:pPr>
            <a:r>
              <a:rPr lang="en-US" dirty="0" smtClean="0"/>
              <a:t>Rely on inter-particle forces</a:t>
            </a:r>
          </a:p>
          <a:p>
            <a:pPr lvl="1" indent="-342900">
              <a:lnSpc>
                <a:spcPct val="120000"/>
              </a:lnSpc>
              <a:buFont typeface="Wingdings" pitchFamily="2" charset="2"/>
              <a:buChar char="Ø"/>
              <a:defRPr/>
            </a:pPr>
            <a:r>
              <a:rPr lang="en-US" dirty="0" smtClean="0"/>
              <a:t>Rely on particle molding</a:t>
            </a:r>
            <a:endParaRPr lang="en-US" b="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595313" y="457200"/>
            <a:ext cx="7772400" cy="838200"/>
          </a:xfrm>
        </p:spPr>
        <p:txBody>
          <a:bodyPr lIns="92075" tIns="46038" rIns="92075" bIns="46038">
            <a:normAutofit fontScale="90000"/>
          </a:bodyPr>
          <a:lstStyle/>
          <a:p>
            <a:pPr algn="ctr">
              <a:defRPr/>
            </a:pPr>
            <a:r>
              <a:rPr lang="en-US" b="1" dirty="0" smtClean="0"/>
              <a:t>Advantages of </a:t>
            </a:r>
            <a:br>
              <a:rPr lang="en-US" b="1" dirty="0" smtClean="0"/>
            </a:br>
            <a:r>
              <a:rPr lang="en-US" b="1" dirty="0" smtClean="0"/>
              <a:t>Pressure Agglomeration</a:t>
            </a:r>
            <a:endParaRPr lang="en-US" dirty="0" smtClean="0"/>
          </a:p>
        </p:txBody>
      </p:sp>
      <p:sp>
        <p:nvSpPr>
          <p:cNvPr id="210947" name="Rectangle 3"/>
          <p:cNvSpPr>
            <a:spLocks noGrp="1" noChangeArrowheads="1"/>
          </p:cNvSpPr>
          <p:nvPr>
            <p:ph type="body" idx="1"/>
          </p:nvPr>
        </p:nvSpPr>
        <p:spPr>
          <a:xfrm>
            <a:off x="1676400" y="1981200"/>
            <a:ext cx="7315200" cy="3733800"/>
          </a:xfrm>
        </p:spPr>
        <p:txBody>
          <a:bodyPr lIns="92075" tIns="46038" rIns="92075" bIns="46038">
            <a:normAutofit fontScale="85000" lnSpcReduction="10000"/>
          </a:bodyPr>
          <a:lstStyle/>
          <a:p>
            <a:pPr marL="342900" indent="-342900">
              <a:lnSpc>
                <a:spcPct val="120000"/>
              </a:lnSpc>
              <a:defRPr/>
            </a:pPr>
            <a:r>
              <a:rPr lang="en-US" smtClean="0"/>
              <a:t>Little or no binders required</a:t>
            </a:r>
          </a:p>
          <a:p>
            <a:pPr marL="342900" indent="-342900">
              <a:lnSpc>
                <a:spcPct val="120000"/>
              </a:lnSpc>
              <a:defRPr/>
            </a:pPr>
            <a:r>
              <a:rPr lang="en-US" smtClean="0"/>
              <a:t>Drying or curing post treatment not required</a:t>
            </a:r>
          </a:p>
          <a:p>
            <a:pPr marL="342900" indent="-342900">
              <a:lnSpc>
                <a:spcPct val="120000"/>
              </a:lnSpc>
              <a:defRPr/>
            </a:pPr>
            <a:r>
              <a:rPr lang="en-US" smtClean="0"/>
              <a:t>High capacity with low energy input</a:t>
            </a:r>
          </a:p>
          <a:p>
            <a:pPr marL="342900" indent="-342900">
              <a:lnSpc>
                <a:spcPct val="120000"/>
              </a:lnSpc>
              <a:defRPr/>
            </a:pPr>
            <a:r>
              <a:rPr lang="en-US" smtClean="0"/>
              <a:t>Wide range of feed sizes acceptable</a:t>
            </a:r>
          </a:p>
          <a:p>
            <a:pPr marL="342900" indent="-342900">
              <a:lnSpc>
                <a:spcPct val="120000"/>
              </a:lnSpc>
              <a:defRPr/>
            </a:pPr>
            <a:r>
              <a:rPr lang="en-US" smtClean="0"/>
              <a:t>High product density achieved</a:t>
            </a:r>
          </a:p>
          <a:p>
            <a:pPr marL="342900" indent="-342900">
              <a:lnSpc>
                <a:spcPct val="120000"/>
              </a:lnSpc>
              <a:defRPr/>
            </a:pPr>
            <a:r>
              <a:rPr lang="en-US" smtClean="0"/>
              <a:t>Robust design promotes extended equipment life</a:t>
            </a:r>
            <a:endParaRPr lang="en-US" b="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normAutofit fontScale="90000"/>
          </a:bodyPr>
          <a:lstStyle/>
          <a:p>
            <a:pPr algn="ctr">
              <a:defRPr/>
            </a:pPr>
            <a:r>
              <a:rPr lang="en-US" b="1" dirty="0" smtClean="0"/>
              <a:t>Pressure Agglomeration</a:t>
            </a:r>
            <a:br>
              <a:rPr lang="en-US" b="1" dirty="0" smtClean="0"/>
            </a:br>
            <a:r>
              <a:rPr lang="en-US" b="1" dirty="0" smtClean="0"/>
              <a:t>Product Characteristics</a:t>
            </a:r>
          </a:p>
        </p:txBody>
      </p:sp>
      <p:sp>
        <p:nvSpPr>
          <p:cNvPr id="267267" name="Rectangle 3"/>
          <p:cNvSpPr>
            <a:spLocks noGrp="1" noChangeArrowheads="1"/>
          </p:cNvSpPr>
          <p:nvPr>
            <p:ph type="body" idx="1"/>
          </p:nvPr>
        </p:nvSpPr>
        <p:spPr>
          <a:xfrm>
            <a:off x="1905000" y="1981200"/>
            <a:ext cx="6019800" cy="3429000"/>
          </a:xfrm>
        </p:spPr>
        <p:txBody>
          <a:bodyPr>
            <a:normAutofit fontScale="92500" lnSpcReduction="20000"/>
          </a:bodyPr>
          <a:lstStyle/>
          <a:p>
            <a:pPr>
              <a:defRPr/>
            </a:pPr>
            <a:r>
              <a:rPr lang="en-US" smtClean="0"/>
              <a:t>Densify powder feed material</a:t>
            </a:r>
          </a:p>
          <a:p>
            <a:pPr>
              <a:defRPr/>
            </a:pPr>
            <a:r>
              <a:rPr lang="en-US" smtClean="0"/>
              <a:t>High density products</a:t>
            </a:r>
          </a:p>
          <a:p>
            <a:pPr>
              <a:defRPr/>
            </a:pPr>
            <a:r>
              <a:rPr lang="en-US" smtClean="0"/>
              <a:t>High strength</a:t>
            </a:r>
          </a:p>
          <a:p>
            <a:pPr>
              <a:defRPr/>
            </a:pPr>
            <a:r>
              <a:rPr lang="en-US" smtClean="0"/>
              <a:t>Uniform shape and size</a:t>
            </a:r>
          </a:p>
          <a:p>
            <a:pPr>
              <a:defRPr/>
            </a:pPr>
            <a:r>
              <a:rPr lang="en-US" smtClean="0"/>
              <a:t>Large product size possible</a:t>
            </a:r>
          </a:p>
          <a:p>
            <a:pPr>
              <a:defRPr/>
            </a:pPr>
            <a:r>
              <a:rPr lang="en-US" smtClean="0"/>
              <a:t>Possibility for no binder addition</a:t>
            </a:r>
          </a:p>
          <a:p>
            <a:pPr>
              <a:defRPr/>
            </a:pPr>
            <a:r>
              <a:rPr lang="en-US" smtClean="0"/>
              <a:t>Limited dispersability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762000" y="457200"/>
            <a:ext cx="7162800" cy="838200"/>
          </a:xfrm>
        </p:spPr>
        <p:txBody>
          <a:bodyPr lIns="92075" tIns="46038" rIns="92075" bIns="46038"/>
          <a:lstStyle/>
          <a:p>
            <a:pPr algn="ctr">
              <a:defRPr/>
            </a:pPr>
            <a:r>
              <a:rPr lang="en-US" b="1" dirty="0" smtClean="0"/>
              <a:t>Agglomeration Methods</a:t>
            </a:r>
            <a:endParaRPr lang="en-US" dirty="0" smtClean="0"/>
          </a:p>
        </p:txBody>
      </p:sp>
      <p:sp>
        <p:nvSpPr>
          <p:cNvPr id="137219" name="Rectangle 3"/>
          <p:cNvSpPr>
            <a:spLocks noGrp="1" noChangeArrowheads="1"/>
          </p:cNvSpPr>
          <p:nvPr>
            <p:ph type="body" idx="1"/>
          </p:nvPr>
        </p:nvSpPr>
        <p:spPr>
          <a:xfrm>
            <a:off x="1368425" y="1428750"/>
            <a:ext cx="6629400" cy="1828800"/>
          </a:xfrm>
        </p:spPr>
        <p:txBody>
          <a:bodyPr lIns="92075" tIns="46038" rIns="92075" bIns="46038"/>
          <a:lstStyle/>
          <a:p>
            <a:pPr marL="0" indent="0" defTabSz="919163">
              <a:buFontTx/>
              <a:buNone/>
              <a:tabLst>
                <a:tab pos="449263" algn="l"/>
                <a:tab pos="925513" algn="l"/>
                <a:tab pos="4114800" algn="l"/>
              </a:tabLst>
              <a:defRPr/>
            </a:pPr>
            <a:r>
              <a:rPr lang="en-US" u="sng" smtClean="0"/>
              <a:t>Pressure Agglomeration</a:t>
            </a:r>
          </a:p>
          <a:p>
            <a:pPr marL="0" indent="0" defTabSz="919163">
              <a:buFontTx/>
              <a:buNone/>
              <a:tabLst>
                <a:tab pos="449263" algn="l"/>
                <a:tab pos="925513" algn="l"/>
                <a:tab pos="4114800" algn="l"/>
              </a:tabLst>
              <a:defRPr/>
            </a:pPr>
            <a:r>
              <a:rPr lang="en-US" smtClean="0"/>
              <a:t>	- Briquetting	- Tableting</a:t>
            </a:r>
          </a:p>
          <a:p>
            <a:pPr marL="0" indent="0" defTabSz="919163">
              <a:buFontTx/>
              <a:buNone/>
              <a:tabLst>
                <a:tab pos="449263" algn="l"/>
                <a:tab pos="925513" algn="l"/>
                <a:tab pos="4114800" algn="l"/>
              </a:tabLst>
              <a:defRPr/>
            </a:pPr>
            <a:r>
              <a:rPr lang="en-US" smtClean="0"/>
              <a:t>	- Compacting	- Piston Press</a:t>
            </a:r>
            <a:endParaRPr lang="en-US" sz="1800" smtClean="0"/>
          </a:p>
        </p:txBody>
      </p:sp>
      <p:graphicFrame>
        <p:nvGraphicFramePr>
          <p:cNvPr id="2050" name="Object 4"/>
          <p:cNvGraphicFramePr>
            <a:graphicFrameLocks/>
          </p:cNvGraphicFramePr>
          <p:nvPr/>
        </p:nvGraphicFramePr>
        <p:xfrm>
          <a:off x="1066800" y="3181350"/>
          <a:ext cx="3197225" cy="3143250"/>
        </p:xfrm>
        <a:graphic>
          <a:graphicData uri="http://schemas.openxmlformats.org/presentationml/2006/ole">
            <p:oleObj spid="_x0000_s18434" name="Bitmap Image" r:id="rId4" imgW="3914939" imgH="3285984" progId="PBrush">
              <p:embed/>
            </p:oleObj>
          </a:graphicData>
        </a:graphic>
      </p:graphicFrame>
      <p:graphicFrame>
        <p:nvGraphicFramePr>
          <p:cNvPr id="2051" name="Object 5"/>
          <p:cNvGraphicFramePr>
            <a:graphicFrameLocks/>
          </p:cNvGraphicFramePr>
          <p:nvPr/>
        </p:nvGraphicFramePr>
        <p:xfrm>
          <a:off x="5257800" y="3200400"/>
          <a:ext cx="3352800" cy="3124200"/>
        </p:xfrm>
        <a:graphic>
          <a:graphicData uri="http://schemas.openxmlformats.org/presentationml/2006/ole">
            <p:oleObj spid="_x0000_s18435" name="Bitmap Image" r:id="rId5" imgW="4000000" imgH="3409606" progId="PBrush">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srcRect l="1176" t="2355" b="1077"/>
          <a:stretch>
            <a:fillRect/>
          </a:stretch>
        </p:blipFill>
        <p:spPr bwMode="auto">
          <a:xfrm>
            <a:off x="1905000" y="152400"/>
            <a:ext cx="6634976" cy="6477000"/>
          </a:xfrm>
          <a:prstGeom prst="rect">
            <a:avLst/>
          </a:prstGeom>
          <a:noFill/>
          <a:ln w="9525">
            <a:noFill/>
            <a:miter lim="800000"/>
            <a:headEnd/>
            <a:tailEnd/>
          </a:ln>
          <a:effectLst/>
        </p:spPr>
      </p:pic>
      <p:sp>
        <p:nvSpPr>
          <p:cNvPr id="4" name="Rectangle 3"/>
          <p:cNvSpPr/>
          <p:nvPr/>
        </p:nvSpPr>
        <p:spPr>
          <a:xfrm rot="17222956">
            <a:off x="-828224" y="2494502"/>
            <a:ext cx="4648200" cy="1384995"/>
          </a:xfrm>
          <a:prstGeom prst="rect">
            <a:avLst/>
          </a:prstGeom>
        </p:spPr>
        <p:txBody>
          <a:bodyPr wrap="square">
            <a:spAutoFit/>
          </a:bodyPr>
          <a:lstStyle/>
          <a:p>
            <a:r>
              <a:rPr lang="en-US" sz="2800" b="1" dirty="0" smtClean="0"/>
              <a:t>Schematic representation of </a:t>
            </a:r>
          </a:p>
          <a:p>
            <a:r>
              <a:rPr lang="en-US" sz="2800" b="1" dirty="0" smtClean="0"/>
              <a:t>equipment for high-pressure </a:t>
            </a:r>
          </a:p>
          <a:p>
            <a:r>
              <a:rPr lang="en-US" sz="2800" b="1" dirty="0" smtClean="0"/>
              <a:t>agglomeration</a:t>
            </a:r>
            <a:endParaRPr lang="en-US" sz="28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3"/>
          <a:srcRect/>
          <a:stretch>
            <a:fillRect/>
          </a:stretch>
        </p:blipFill>
        <p:spPr bwMode="auto">
          <a:xfrm>
            <a:off x="4343400" y="3733800"/>
            <a:ext cx="4524260" cy="16764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381000" y="685800"/>
            <a:ext cx="3248025" cy="1362075"/>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4114800" y="609600"/>
            <a:ext cx="4800600" cy="1485900"/>
          </a:xfrm>
          <a:prstGeom prst="rect">
            <a:avLst/>
          </a:prstGeom>
          <a:noFill/>
          <a:ln w="9525">
            <a:noFill/>
            <a:miter lim="800000"/>
            <a:headEnd/>
            <a:tailEnd/>
          </a:ln>
          <a:effectLst/>
        </p:spPr>
      </p:pic>
      <p:pic>
        <p:nvPicPr>
          <p:cNvPr id="4102" name="Picture 6"/>
          <p:cNvPicPr>
            <a:picLocks noChangeAspect="1" noChangeArrowheads="1"/>
          </p:cNvPicPr>
          <p:nvPr/>
        </p:nvPicPr>
        <p:blipFill>
          <a:blip r:embed="rId6"/>
          <a:srcRect/>
          <a:stretch>
            <a:fillRect/>
          </a:stretch>
        </p:blipFill>
        <p:spPr bwMode="auto">
          <a:xfrm>
            <a:off x="304800" y="2133600"/>
            <a:ext cx="4410075" cy="1838325"/>
          </a:xfrm>
          <a:prstGeom prst="rect">
            <a:avLst/>
          </a:prstGeom>
          <a:noFill/>
          <a:ln w="9525">
            <a:noFill/>
            <a:miter lim="800000"/>
            <a:headEnd/>
            <a:tailEnd/>
          </a:ln>
          <a:effectLst/>
        </p:spPr>
      </p:pic>
      <p:pic>
        <p:nvPicPr>
          <p:cNvPr id="4105" name="Picture 9"/>
          <p:cNvPicPr>
            <a:picLocks noChangeAspect="1" noChangeArrowheads="1"/>
          </p:cNvPicPr>
          <p:nvPr/>
        </p:nvPicPr>
        <p:blipFill>
          <a:blip r:embed="rId7"/>
          <a:srcRect/>
          <a:stretch>
            <a:fillRect/>
          </a:stretch>
        </p:blipFill>
        <p:spPr bwMode="auto">
          <a:xfrm>
            <a:off x="457200" y="4038600"/>
            <a:ext cx="3124200" cy="1685925"/>
          </a:xfrm>
          <a:prstGeom prst="rect">
            <a:avLst/>
          </a:prstGeom>
          <a:noFill/>
          <a:ln w="9525">
            <a:noFill/>
            <a:miter lim="800000"/>
            <a:headEnd/>
            <a:tailEnd/>
          </a:ln>
          <a:effectLst/>
        </p:spPr>
      </p:pic>
      <p:sp>
        <p:nvSpPr>
          <p:cNvPr id="10" name="Rectangle 9"/>
          <p:cNvSpPr/>
          <p:nvPr/>
        </p:nvSpPr>
        <p:spPr>
          <a:xfrm>
            <a:off x="457200" y="5791200"/>
            <a:ext cx="8229600" cy="954107"/>
          </a:xfrm>
          <a:prstGeom prst="rect">
            <a:avLst/>
          </a:prstGeom>
        </p:spPr>
        <p:txBody>
          <a:bodyPr wrap="square">
            <a:spAutoFit/>
          </a:bodyPr>
          <a:lstStyle/>
          <a:p>
            <a:r>
              <a:rPr lang="en-US" sz="2800" b="1" dirty="0" smtClean="0"/>
              <a:t>Schematic representation of equipment for low </a:t>
            </a:r>
            <a:r>
              <a:rPr lang="en-US" sz="2800" b="1" i="1" dirty="0" smtClean="0"/>
              <a:t>(a)- and medium (</a:t>
            </a:r>
            <a:r>
              <a:rPr lang="en-US" sz="2800" b="1" dirty="0" smtClean="0"/>
              <a:t>b</a:t>
            </a:r>
            <a:r>
              <a:rPr lang="en-US" sz="2800" b="1" i="1" dirty="0" smtClean="0"/>
              <a:t>)-pressure agglomeration</a:t>
            </a:r>
            <a:endParaRPr lang="en-US" sz="28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609600"/>
            <a:ext cx="8229600" cy="1384995"/>
          </a:xfrm>
          <a:prstGeom prst="rect">
            <a:avLst/>
          </a:prstGeom>
        </p:spPr>
        <p:txBody>
          <a:bodyPr wrap="square">
            <a:spAutoFit/>
          </a:bodyPr>
          <a:lstStyle/>
          <a:p>
            <a:pPr algn="just"/>
            <a:r>
              <a:rPr lang="en-US" sz="2800" b="1" dirty="0" smtClean="0">
                <a:solidFill>
                  <a:schemeClr val="accent4">
                    <a:lumMod val="75000"/>
                  </a:schemeClr>
                </a:solidFill>
              </a:rPr>
              <a:t>Five successive momentary conditions of briquetting between two counter currently rotating rollers with matching pockets</a:t>
            </a:r>
            <a:endParaRPr lang="en-US" sz="2800" b="1" dirty="0">
              <a:solidFill>
                <a:schemeClr val="accent4">
                  <a:lumMod val="75000"/>
                </a:schemeClr>
              </a:solidFill>
            </a:endParaRPr>
          </a:p>
        </p:txBody>
      </p:sp>
      <p:pic>
        <p:nvPicPr>
          <p:cNvPr id="14339" name="Picture 3"/>
          <p:cNvPicPr>
            <a:picLocks noChangeAspect="1" noChangeArrowheads="1"/>
          </p:cNvPicPr>
          <p:nvPr/>
        </p:nvPicPr>
        <p:blipFill>
          <a:blip r:embed="rId3"/>
          <a:srcRect/>
          <a:stretch>
            <a:fillRect/>
          </a:stretch>
        </p:blipFill>
        <p:spPr bwMode="auto">
          <a:xfrm flipH="1" flipV="1">
            <a:off x="152399" y="2285998"/>
            <a:ext cx="8744025" cy="3352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85800" y="304800"/>
            <a:ext cx="7772400" cy="1143000"/>
          </a:xfrm>
        </p:spPr>
        <p:txBody>
          <a:bodyPr lIns="92075" tIns="46038" rIns="92075" bIns="46038"/>
          <a:lstStyle/>
          <a:p>
            <a:pPr algn="ctr">
              <a:defRPr/>
            </a:pPr>
            <a:r>
              <a:rPr lang="en-US" b="1" dirty="0" smtClean="0"/>
              <a:t>Double Roll Compaction</a:t>
            </a:r>
          </a:p>
        </p:txBody>
      </p:sp>
      <p:sp>
        <p:nvSpPr>
          <p:cNvPr id="147459" name="Rectangle 3"/>
          <p:cNvSpPr>
            <a:spLocks noGrp="1" noChangeArrowheads="1"/>
          </p:cNvSpPr>
          <p:nvPr>
            <p:ph type="body" idx="1"/>
          </p:nvPr>
        </p:nvSpPr>
        <p:spPr>
          <a:xfrm>
            <a:off x="1676400" y="1981200"/>
            <a:ext cx="7162800" cy="3048000"/>
          </a:xfrm>
        </p:spPr>
        <p:txBody>
          <a:bodyPr lIns="92075" tIns="46038" rIns="92075" bIns="46038">
            <a:normAutofit fontScale="85000" lnSpcReduction="10000"/>
          </a:bodyPr>
          <a:lstStyle/>
          <a:p>
            <a:pPr>
              <a:spcBef>
                <a:spcPct val="40000"/>
              </a:spcBef>
              <a:defRPr/>
            </a:pPr>
            <a:r>
              <a:rPr lang="en-US" smtClean="0"/>
              <a:t>Material drawn between counter rotating rolls</a:t>
            </a:r>
          </a:p>
          <a:p>
            <a:pPr>
              <a:spcBef>
                <a:spcPct val="40000"/>
              </a:spcBef>
              <a:defRPr/>
            </a:pPr>
            <a:r>
              <a:rPr lang="en-US" smtClean="0"/>
              <a:t>Force feeders usually used</a:t>
            </a:r>
          </a:p>
          <a:p>
            <a:pPr>
              <a:spcBef>
                <a:spcPct val="40000"/>
              </a:spcBef>
              <a:defRPr/>
            </a:pPr>
            <a:r>
              <a:rPr lang="en-US" smtClean="0"/>
              <a:t>High pressure applied in the nip</a:t>
            </a:r>
          </a:p>
          <a:p>
            <a:pPr>
              <a:spcBef>
                <a:spcPct val="40000"/>
              </a:spcBef>
              <a:defRPr/>
            </a:pPr>
            <a:r>
              <a:rPr lang="en-US" smtClean="0"/>
              <a:t>Roll surface dictates product shape</a:t>
            </a:r>
          </a:p>
          <a:p>
            <a:pPr>
              <a:spcBef>
                <a:spcPct val="40000"/>
              </a:spcBef>
              <a:defRPr/>
            </a:pPr>
            <a:r>
              <a:rPr lang="en-US" smtClean="0"/>
              <a:t>End product:  Briquettes, or sheets for granulation</a:t>
            </a:r>
            <a:endParaRPr lang="en-US" b="0" smtClean="0">
              <a:solidFill>
                <a:srgbClr val="CC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normAutofit fontScale="90000"/>
          </a:bodyPr>
          <a:lstStyle/>
          <a:p>
            <a:pPr algn="ctr">
              <a:defRPr/>
            </a:pPr>
            <a:r>
              <a:rPr lang="en-US" b="1" dirty="0" smtClean="0"/>
              <a:t>Feed Limitations for </a:t>
            </a:r>
            <a:br>
              <a:rPr lang="en-US" b="1" dirty="0" smtClean="0"/>
            </a:br>
            <a:r>
              <a:rPr lang="en-US" b="1" dirty="0" smtClean="0"/>
              <a:t>Double Roll Compaction</a:t>
            </a:r>
          </a:p>
        </p:txBody>
      </p:sp>
      <p:sp>
        <p:nvSpPr>
          <p:cNvPr id="252931" name="Rectangle 3"/>
          <p:cNvSpPr>
            <a:spLocks noGrp="1" noChangeArrowheads="1"/>
          </p:cNvSpPr>
          <p:nvPr>
            <p:ph type="body" idx="1"/>
          </p:nvPr>
        </p:nvSpPr>
        <p:spPr>
          <a:xfrm>
            <a:off x="1676400" y="1981200"/>
            <a:ext cx="7391400" cy="3657600"/>
          </a:xfrm>
        </p:spPr>
        <p:txBody>
          <a:bodyPr>
            <a:normAutofit fontScale="92500" lnSpcReduction="20000"/>
          </a:bodyPr>
          <a:lstStyle/>
          <a:p>
            <a:pPr>
              <a:defRPr/>
            </a:pPr>
            <a:r>
              <a:rPr lang="en-US" smtClean="0"/>
              <a:t>Aerated feed materials require special features to deaerate or minimize vibration</a:t>
            </a:r>
          </a:p>
          <a:p>
            <a:pPr>
              <a:defRPr/>
            </a:pPr>
            <a:r>
              <a:rPr lang="en-US" smtClean="0"/>
              <a:t>Only “dry” feed acceptable</a:t>
            </a:r>
          </a:p>
          <a:p>
            <a:pPr>
              <a:defRPr/>
            </a:pPr>
            <a:r>
              <a:rPr lang="en-US" smtClean="0"/>
              <a:t>Abrasiveness, elasticity, plasticity, and brittleness need to be considered</a:t>
            </a:r>
          </a:p>
          <a:p>
            <a:pPr>
              <a:defRPr/>
            </a:pPr>
            <a:r>
              <a:rPr lang="en-US" smtClean="0"/>
              <a:t>Heat and pressure sensitive materials not compatible</a:t>
            </a:r>
          </a:p>
          <a:p>
            <a:pPr>
              <a:defRPr/>
            </a:pPr>
            <a:r>
              <a:rPr lang="en-US" smtClean="0"/>
              <a:t>Toxic materials are difficult to contain</a:t>
            </a:r>
          </a:p>
          <a:p>
            <a:pPr>
              <a:buFontTx/>
              <a:buNone/>
              <a:defRPr/>
            </a:pPr>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1"/>
          </p:nvPr>
        </p:nvSpPr>
        <p:spPr>
          <a:xfrm>
            <a:off x="990600" y="457200"/>
            <a:ext cx="6781800" cy="1905000"/>
          </a:xfrm>
        </p:spPr>
        <p:txBody>
          <a:bodyPr lIns="92075" tIns="46038" rIns="92075" bIns="46038">
            <a:normAutofit fontScale="85000" lnSpcReduction="20000"/>
          </a:bodyPr>
          <a:lstStyle/>
          <a:p>
            <a:pPr marL="0" indent="0">
              <a:buFontTx/>
              <a:buNone/>
              <a:tabLst>
                <a:tab pos="449263" algn="l"/>
                <a:tab pos="925513" algn="l"/>
                <a:tab pos="4179888" algn="l"/>
              </a:tabLst>
              <a:defRPr/>
            </a:pPr>
            <a:r>
              <a:rPr lang="en-US" u="sng" dirty="0" smtClean="0">
                <a:latin typeface="Arial" pitchFamily="34" charset="0"/>
                <a:cs typeface="Arial" pitchFamily="34" charset="0"/>
              </a:rPr>
              <a:t>Extrusion Agglomeration</a:t>
            </a:r>
          </a:p>
          <a:p>
            <a:pPr marL="0" indent="0">
              <a:buFontTx/>
              <a:buNone/>
              <a:tabLst>
                <a:tab pos="449263" algn="l"/>
                <a:tab pos="925513" algn="l"/>
                <a:tab pos="4179888" algn="l"/>
              </a:tabLst>
              <a:defRPr/>
            </a:pPr>
            <a:r>
              <a:rPr lang="en-US" dirty="0" smtClean="0"/>
              <a:t>	- Low Pressure Extruder</a:t>
            </a:r>
          </a:p>
          <a:p>
            <a:pPr marL="0" indent="0">
              <a:spcBef>
                <a:spcPct val="0"/>
              </a:spcBef>
              <a:buFontTx/>
              <a:buNone/>
              <a:tabLst>
                <a:tab pos="449263" algn="l"/>
                <a:tab pos="925513" algn="l"/>
                <a:tab pos="4179888" algn="l"/>
              </a:tabLst>
              <a:defRPr/>
            </a:pPr>
            <a:r>
              <a:rPr lang="en-US" dirty="0" smtClean="0"/>
              <a:t>	- Gear Pelletizing</a:t>
            </a:r>
          </a:p>
          <a:p>
            <a:pPr marL="0" indent="0">
              <a:spcBef>
                <a:spcPct val="0"/>
              </a:spcBef>
              <a:buFontTx/>
              <a:buNone/>
              <a:tabLst>
                <a:tab pos="449263" algn="l"/>
                <a:tab pos="925513" algn="l"/>
                <a:tab pos="4179888" algn="l"/>
              </a:tabLst>
              <a:defRPr/>
            </a:pPr>
            <a:r>
              <a:rPr lang="en-US" dirty="0" smtClean="0"/>
              <a:t>	- Pellet Mill</a:t>
            </a:r>
          </a:p>
          <a:p>
            <a:pPr marL="0" indent="0">
              <a:spcBef>
                <a:spcPct val="0"/>
              </a:spcBef>
              <a:buFontTx/>
              <a:buNone/>
              <a:tabLst>
                <a:tab pos="449263" algn="l"/>
                <a:tab pos="925513" algn="l"/>
                <a:tab pos="4179888" algn="l"/>
              </a:tabLst>
              <a:defRPr/>
            </a:pPr>
            <a:r>
              <a:rPr lang="en-US" dirty="0" smtClean="0"/>
              <a:t>	- High Pressure Extruder</a:t>
            </a:r>
            <a:endParaRPr lang="en-US" sz="1800" b="0" dirty="0" smtClean="0">
              <a:solidFill>
                <a:srgbClr val="CC0000"/>
              </a:solidFill>
            </a:endParaRPr>
          </a:p>
          <a:p>
            <a:pPr marL="0" indent="0">
              <a:buFontTx/>
              <a:buNone/>
              <a:tabLst>
                <a:tab pos="449263" algn="l"/>
                <a:tab pos="925513" algn="l"/>
                <a:tab pos="4179888" algn="l"/>
              </a:tabLst>
              <a:defRPr/>
            </a:pPr>
            <a:endParaRPr lang="en-US" dirty="0" smtClean="0"/>
          </a:p>
        </p:txBody>
      </p:sp>
      <p:graphicFrame>
        <p:nvGraphicFramePr>
          <p:cNvPr id="4098" name="Object 0"/>
          <p:cNvGraphicFramePr>
            <a:graphicFrameLocks/>
          </p:cNvGraphicFramePr>
          <p:nvPr/>
        </p:nvGraphicFramePr>
        <p:xfrm>
          <a:off x="533400" y="2819400"/>
          <a:ext cx="3276600" cy="3352800"/>
        </p:xfrm>
        <a:graphic>
          <a:graphicData uri="http://schemas.openxmlformats.org/presentationml/2006/ole">
            <p:oleObj spid="_x0000_s20482" name="Bitmap Image" r:id="rId4" imgW="3962325" imgH="3629111" progId="PBrush">
              <p:embed/>
            </p:oleObj>
          </a:graphicData>
        </a:graphic>
      </p:graphicFrame>
      <p:graphicFrame>
        <p:nvGraphicFramePr>
          <p:cNvPr id="4099" name="Object 1"/>
          <p:cNvGraphicFramePr>
            <a:graphicFrameLocks/>
          </p:cNvGraphicFramePr>
          <p:nvPr/>
        </p:nvGraphicFramePr>
        <p:xfrm>
          <a:off x="3962400" y="2971800"/>
          <a:ext cx="4953000" cy="2971800"/>
        </p:xfrm>
        <a:graphic>
          <a:graphicData uri="http://schemas.openxmlformats.org/presentationml/2006/ole">
            <p:oleObj spid="_x0000_s20483" name="Bitmap Image" r:id="rId5" imgW="4324644" imgH="2381056" progId="PBrush">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419600"/>
            <a:ext cx="7772400" cy="1200329"/>
          </a:xfrm>
          <a:prstGeom prst="rect">
            <a:avLst/>
          </a:prstGeom>
        </p:spPr>
        <p:txBody>
          <a:bodyPr wrap="square">
            <a:spAutoFit/>
          </a:bodyPr>
          <a:lstStyle/>
          <a:p>
            <a:pPr>
              <a:buFont typeface="Wingdings" pitchFamily="2" charset="2"/>
              <a:buChar char="q"/>
            </a:pPr>
            <a:r>
              <a:rPr lang="en-US" dirty="0"/>
              <a:t>Agglomeration and adhesion of fine </a:t>
            </a:r>
            <a:r>
              <a:rPr lang="en-US" dirty="0" smtClean="0"/>
              <a:t>particles are </a:t>
            </a:r>
            <a:r>
              <a:rPr lang="en-US" dirty="0"/>
              <a:t>particularly annoying during </a:t>
            </a:r>
            <a:r>
              <a:rPr lang="en-US" i="1" dirty="0"/>
              <a:t>Transport</a:t>
            </a:r>
            <a:r>
              <a:rPr lang="en-US" i="1" dirty="0" smtClean="0"/>
              <a:t>, Storage</a:t>
            </a:r>
            <a:r>
              <a:rPr lang="en-US" i="1" dirty="0"/>
              <a:t>, and feeding. Conglomerates </a:t>
            </a:r>
            <a:r>
              <a:rPr lang="en-US" i="1" dirty="0" smtClean="0"/>
              <a:t>can </a:t>
            </a:r>
            <a:r>
              <a:rPr lang="en-US" dirty="0" smtClean="0"/>
              <a:t>result </a:t>
            </a:r>
            <a:r>
              <a:rPr lang="en-US" dirty="0"/>
              <a:t>in clogging </a:t>
            </a:r>
            <a:r>
              <a:rPr lang="en-US" dirty="0" smtClean="0"/>
              <a:t>of </a:t>
            </a:r>
            <a:r>
              <a:rPr lang="en-US" dirty="0"/>
              <a:t>feeders, prevent </a:t>
            </a:r>
            <a:r>
              <a:rPr lang="en-US" dirty="0" smtClean="0"/>
              <a:t>discharge from </a:t>
            </a:r>
            <a:r>
              <a:rPr lang="en-US" dirty="0"/>
              <a:t>silos, and cause incorrect metering. </a:t>
            </a:r>
            <a:r>
              <a:rPr lang="en-US" dirty="0" smtClean="0"/>
              <a:t>The prevention </a:t>
            </a:r>
            <a:r>
              <a:rPr lang="en-US" dirty="0"/>
              <a:t>or destruction of such </a:t>
            </a:r>
            <a:r>
              <a:rPr lang="en-US" dirty="0" smtClean="0"/>
              <a:t>conglomerates often </a:t>
            </a:r>
            <a:r>
              <a:rPr lang="en-US" dirty="0"/>
              <a:t>requires considerable </a:t>
            </a:r>
            <a:r>
              <a:rPr lang="en-US" dirty="0" smtClean="0"/>
              <a:t>technical efforts</a:t>
            </a:r>
            <a:r>
              <a:rPr lang="en-US" dirty="0"/>
              <a:t>.</a:t>
            </a:r>
          </a:p>
        </p:txBody>
      </p:sp>
      <p:sp>
        <p:nvSpPr>
          <p:cNvPr id="3" name="Rectangle 2"/>
          <p:cNvSpPr/>
          <p:nvPr/>
        </p:nvSpPr>
        <p:spPr>
          <a:xfrm>
            <a:off x="838200" y="457200"/>
            <a:ext cx="7315200" cy="923330"/>
          </a:xfrm>
          <a:prstGeom prst="rect">
            <a:avLst/>
          </a:prstGeom>
        </p:spPr>
        <p:txBody>
          <a:bodyPr wrap="square">
            <a:spAutoFit/>
          </a:bodyPr>
          <a:lstStyle/>
          <a:p>
            <a:pPr>
              <a:buFont typeface="Wingdings" pitchFamily="2" charset="2"/>
              <a:buChar char="q"/>
            </a:pPr>
            <a:r>
              <a:rPr lang="en-US" dirty="0" smtClean="0"/>
              <a:t>Powder </a:t>
            </a:r>
            <a:r>
              <a:rPr lang="en-US" dirty="0"/>
              <a:t>mixtures often tend </a:t>
            </a:r>
            <a:r>
              <a:rPr lang="en-US" dirty="0" smtClean="0"/>
              <a:t>to segregate </a:t>
            </a:r>
            <a:r>
              <a:rPr lang="en-US" dirty="0"/>
              <a:t>during handling and storage; then, </a:t>
            </a:r>
            <a:r>
              <a:rPr lang="en-US" dirty="0" smtClean="0"/>
              <a:t>a controlled </a:t>
            </a:r>
            <a:r>
              <a:rPr lang="en-US" dirty="0"/>
              <a:t>agglomeration of the final mix </a:t>
            </a:r>
            <a:r>
              <a:rPr lang="en-US" dirty="0" smtClean="0"/>
              <a:t>may be </a:t>
            </a:r>
            <a:r>
              <a:rPr lang="en-US" dirty="0"/>
              <a:t>desirable prior to further processing.</a:t>
            </a:r>
          </a:p>
        </p:txBody>
      </p:sp>
      <p:sp>
        <p:nvSpPr>
          <p:cNvPr id="4" name="Rectangle 3"/>
          <p:cNvSpPr/>
          <p:nvPr/>
        </p:nvSpPr>
        <p:spPr>
          <a:xfrm>
            <a:off x="838200" y="1676400"/>
            <a:ext cx="7162800" cy="923330"/>
          </a:xfrm>
          <a:prstGeom prst="rect">
            <a:avLst/>
          </a:prstGeom>
        </p:spPr>
        <p:txBody>
          <a:bodyPr wrap="square">
            <a:spAutoFit/>
          </a:bodyPr>
          <a:lstStyle/>
          <a:p>
            <a:pPr>
              <a:buFont typeface="Wingdings" pitchFamily="2" charset="2"/>
              <a:buChar char="q"/>
            </a:pPr>
            <a:r>
              <a:rPr lang="en-US" dirty="0"/>
              <a:t>Because fine powders possess a large </a:t>
            </a:r>
            <a:r>
              <a:rPr lang="en-US" dirty="0" smtClean="0"/>
              <a:t>bulk volume</a:t>
            </a:r>
            <a:r>
              <a:rPr lang="en-US" dirty="0"/>
              <a:t>, generate dust, and exhibit </a:t>
            </a:r>
            <a:r>
              <a:rPr lang="en-US" dirty="0" smtClean="0"/>
              <a:t>unfavorable transport</a:t>
            </a:r>
            <a:r>
              <a:rPr lang="en-US" dirty="0"/>
              <a:t>, storage, and feeding characteristics,</a:t>
            </a:r>
          </a:p>
          <a:p>
            <a:r>
              <a:rPr lang="en-US" dirty="0"/>
              <a:t>their particle size is sometimes </a:t>
            </a:r>
            <a:r>
              <a:rPr lang="en-US" dirty="0" smtClean="0"/>
              <a:t>enlarged by </a:t>
            </a:r>
            <a:r>
              <a:rPr lang="en-US" i="1" dirty="0"/>
              <a:t>agglomeration</a:t>
            </a:r>
            <a:endParaRPr lang="en-US" dirty="0"/>
          </a:p>
        </p:txBody>
      </p:sp>
      <p:sp>
        <p:nvSpPr>
          <p:cNvPr id="5" name="Rectangle 4"/>
          <p:cNvSpPr/>
          <p:nvPr/>
        </p:nvSpPr>
        <p:spPr>
          <a:xfrm>
            <a:off x="838200" y="3124200"/>
            <a:ext cx="7620000" cy="646331"/>
          </a:xfrm>
          <a:prstGeom prst="rect">
            <a:avLst/>
          </a:prstGeom>
        </p:spPr>
        <p:txBody>
          <a:bodyPr wrap="square">
            <a:spAutoFit/>
          </a:bodyPr>
          <a:lstStyle/>
          <a:p>
            <a:pPr>
              <a:buFont typeface="Wingdings" pitchFamily="2" charset="2"/>
              <a:buChar char="q"/>
            </a:pPr>
            <a:r>
              <a:rPr lang="en-US" dirty="0"/>
              <a:t>In </a:t>
            </a:r>
            <a:r>
              <a:rPr lang="en-US" dirty="0" smtClean="0"/>
              <a:t>some cases </a:t>
            </a:r>
            <a:r>
              <a:rPr lang="en-US" dirty="0"/>
              <a:t>it is necessary to further treat the </a:t>
            </a:r>
            <a:r>
              <a:rPr lang="en-US" dirty="0" smtClean="0"/>
              <a:t>agglomerate with </a:t>
            </a:r>
            <a:r>
              <a:rPr lang="en-US" dirty="0"/>
              <a:t>"</a:t>
            </a:r>
            <a:r>
              <a:rPr lang="en-US" dirty="0" err="1"/>
              <a:t>anticaking</a:t>
            </a:r>
            <a:r>
              <a:rPr lang="en-US" dirty="0"/>
              <a:t>" compounds </a:t>
            </a:r>
            <a:r>
              <a:rPr lang="en-US" dirty="0" smtClean="0"/>
              <a:t>to avoid </a:t>
            </a:r>
            <a:r>
              <a:rPr lang="en-US" dirty="0"/>
              <a:t>clustering during storage.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l="25625" t="14000" r="26875" b="34000"/>
          <a:stretch>
            <a:fillRect/>
          </a:stretch>
        </p:blipFill>
        <p:spPr bwMode="auto">
          <a:xfrm>
            <a:off x="990600" y="0"/>
            <a:ext cx="5791200" cy="396240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4"/>
          <a:srcRect l="25000" t="39000" r="23125" b="30000"/>
          <a:stretch>
            <a:fillRect/>
          </a:stretch>
        </p:blipFill>
        <p:spPr bwMode="auto">
          <a:xfrm>
            <a:off x="685800" y="3962400"/>
            <a:ext cx="6324600" cy="2362200"/>
          </a:xfrm>
          <a:prstGeom prst="rect">
            <a:avLst/>
          </a:prstGeom>
          <a:noFill/>
          <a:ln w="9525">
            <a:noFill/>
            <a:miter lim="800000"/>
            <a:headEnd/>
            <a:tailEnd/>
          </a:ln>
          <a:effectLst/>
        </p:spPr>
      </p:pic>
      <p:sp>
        <p:nvSpPr>
          <p:cNvPr id="4" name="Rectangle 3"/>
          <p:cNvSpPr/>
          <p:nvPr/>
        </p:nvSpPr>
        <p:spPr>
          <a:xfrm>
            <a:off x="838200" y="6324600"/>
            <a:ext cx="7010400" cy="369332"/>
          </a:xfrm>
          <a:prstGeom prst="rect">
            <a:avLst/>
          </a:prstGeom>
        </p:spPr>
        <p:txBody>
          <a:bodyPr wrap="square">
            <a:spAutoFit/>
          </a:bodyPr>
          <a:lstStyle/>
          <a:p>
            <a:r>
              <a:rPr lang="en-US" b="1" dirty="0" smtClean="0"/>
              <a:t>Schematic representation </a:t>
            </a:r>
            <a:r>
              <a:rPr lang="en-US" b="1" i="1" dirty="0" smtClean="0"/>
              <a:t>of (a) axial and (b) radial screw extruders.</a:t>
            </a:r>
            <a:endParaRPr lang="en-US"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595313" y="457200"/>
            <a:ext cx="7772400" cy="1066800"/>
          </a:xfrm>
        </p:spPr>
        <p:txBody>
          <a:bodyPr lIns="92075" tIns="46038" rIns="92075" bIns="46038">
            <a:normAutofit fontScale="90000"/>
          </a:bodyPr>
          <a:lstStyle/>
          <a:p>
            <a:pPr algn="ctr">
              <a:defRPr/>
            </a:pPr>
            <a:r>
              <a:rPr lang="en-US" b="1" dirty="0" smtClean="0"/>
              <a:t>Extrusion Agglomeration</a:t>
            </a:r>
            <a:br>
              <a:rPr lang="en-US" b="1" dirty="0" smtClean="0"/>
            </a:br>
            <a:r>
              <a:rPr lang="en-US" b="1" dirty="0" smtClean="0"/>
              <a:t>Product Characteristics</a:t>
            </a:r>
            <a:endParaRPr lang="en-US" dirty="0" smtClean="0"/>
          </a:p>
        </p:txBody>
      </p:sp>
      <p:sp>
        <p:nvSpPr>
          <p:cNvPr id="269315" name="Rectangle 3"/>
          <p:cNvSpPr>
            <a:spLocks noGrp="1" noChangeArrowheads="1"/>
          </p:cNvSpPr>
          <p:nvPr>
            <p:ph type="body" idx="1"/>
          </p:nvPr>
        </p:nvSpPr>
        <p:spPr>
          <a:xfrm>
            <a:off x="1828800" y="1981200"/>
            <a:ext cx="6858000" cy="4114800"/>
          </a:xfrm>
        </p:spPr>
        <p:txBody>
          <a:bodyPr lIns="92075" tIns="46038" rIns="92075" bIns="46038">
            <a:normAutofit fontScale="92500" lnSpcReduction="20000"/>
          </a:bodyPr>
          <a:lstStyle/>
          <a:p>
            <a:pPr marL="342900" indent="-342900">
              <a:defRPr/>
            </a:pPr>
            <a:r>
              <a:rPr lang="en-US" smtClean="0"/>
              <a:t>Medium density product </a:t>
            </a:r>
          </a:p>
          <a:p>
            <a:pPr marL="342900" indent="-342900">
              <a:defRPr/>
            </a:pPr>
            <a:r>
              <a:rPr lang="en-US" smtClean="0"/>
              <a:t>Medium dispersability</a:t>
            </a:r>
          </a:p>
          <a:p>
            <a:pPr marL="342900" indent="-342900">
              <a:defRPr/>
            </a:pPr>
            <a:r>
              <a:rPr lang="en-US" smtClean="0"/>
              <a:t>Good for time release dispersion</a:t>
            </a:r>
          </a:p>
          <a:p>
            <a:pPr marL="342900" indent="-342900">
              <a:defRPr/>
            </a:pPr>
            <a:r>
              <a:rPr lang="en-US" smtClean="0"/>
              <a:t>Product is cylindrical, with constant cross section</a:t>
            </a:r>
          </a:p>
          <a:p>
            <a:pPr marL="342900" indent="-342900">
              <a:defRPr/>
            </a:pPr>
            <a:r>
              <a:rPr lang="en-US" smtClean="0"/>
              <a:t>Typical diameter 1 to 10 mm</a:t>
            </a:r>
          </a:p>
          <a:p>
            <a:pPr marL="342900" indent="-342900">
              <a:defRPr/>
            </a:pPr>
            <a:r>
              <a:rPr lang="en-US" smtClean="0"/>
              <a:t>Uniform particle size and shape</a:t>
            </a:r>
          </a:p>
          <a:p>
            <a:pPr marL="342900" indent="-342900">
              <a:defRPr/>
            </a:pPr>
            <a:r>
              <a:rPr lang="en-US" smtClean="0"/>
              <a:t>Product very resistant to breakdown</a:t>
            </a:r>
          </a:p>
          <a:p>
            <a:pPr marL="342900" indent="-342900">
              <a:defRPr/>
            </a:pPr>
            <a:r>
              <a:rPr lang="en-US" smtClean="0"/>
              <a:t>Binder may need to be added</a:t>
            </a:r>
          </a:p>
          <a:p>
            <a:pPr marL="342900" indent="-342900">
              <a:defRPr/>
            </a:pPr>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srcRect/>
          <a:stretch>
            <a:fillRect/>
          </a:stretch>
        </p:blipFill>
        <p:spPr bwMode="auto">
          <a:xfrm>
            <a:off x="914400" y="457200"/>
            <a:ext cx="6877538"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3"/>
          <a:srcRect l="2500" r="55000" b="3333"/>
          <a:stretch>
            <a:fillRect/>
          </a:stretch>
        </p:blipFill>
        <p:spPr bwMode="auto">
          <a:xfrm>
            <a:off x="304800" y="0"/>
            <a:ext cx="5181600" cy="6629400"/>
          </a:xfrm>
          <a:prstGeom prst="rect">
            <a:avLst/>
          </a:prstGeom>
          <a:noFill/>
          <a:ln w="9525">
            <a:noFill/>
            <a:miter lim="800000"/>
            <a:headEnd/>
            <a:tailEnd/>
          </a:ln>
          <a:effectLst/>
        </p:spPr>
      </p:pic>
      <p:pic>
        <p:nvPicPr>
          <p:cNvPr id="3" name="Picture 2"/>
          <p:cNvPicPr>
            <a:picLocks noChangeAspect="1" noChangeArrowheads="1"/>
          </p:cNvPicPr>
          <p:nvPr/>
        </p:nvPicPr>
        <p:blipFill>
          <a:blip r:embed="rId4"/>
          <a:srcRect/>
          <a:stretch>
            <a:fillRect/>
          </a:stretch>
        </p:blipFill>
        <p:spPr bwMode="auto">
          <a:xfrm>
            <a:off x="5562600" y="1524000"/>
            <a:ext cx="3338763"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a:stretch>
            <a:fillRect/>
          </a:stretch>
        </p:blipFill>
        <p:spPr bwMode="auto">
          <a:xfrm>
            <a:off x="990601" y="114777"/>
            <a:ext cx="7198168" cy="65908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783644" y="0"/>
            <a:ext cx="768523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1295399" y="0"/>
            <a:ext cx="6706911" cy="66941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914400" y="381000"/>
            <a:ext cx="7162800" cy="1143000"/>
          </a:xfrm>
        </p:spPr>
        <p:txBody>
          <a:bodyPr lIns="92075" tIns="46038" rIns="92075" bIns="46038"/>
          <a:lstStyle/>
          <a:p>
            <a:pPr>
              <a:defRPr/>
            </a:pPr>
            <a:r>
              <a:rPr lang="en-US" b="1" dirty="0" smtClean="0"/>
              <a:t>Reasons For Agglomeration</a:t>
            </a:r>
            <a:endParaRPr lang="en-US" dirty="0" smtClean="0"/>
          </a:p>
        </p:txBody>
      </p:sp>
      <p:sp>
        <p:nvSpPr>
          <p:cNvPr id="136195" name="Rectangle 3"/>
          <p:cNvSpPr>
            <a:spLocks noGrp="1" noChangeArrowheads="1"/>
          </p:cNvSpPr>
          <p:nvPr>
            <p:ph type="body" idx="1"/>
          </p:nvPr>
        </p:nvSpPr>
        <p:spPr>
          <a:xfrm>
            <a:off x="1676400" y="1828800"/>
            <a:ext cx="7162800" cy="4343400"/>
          </a:xfrm>
        </p:spPr>
        <p:txBody>
          <a:bodyPr lIns="92075" tIns="46038" rIns="92075" bIns="46038">
            <a:normAutofit lnSpcReduction="10000"/>
          </a:bodyPr>
          <a:lstStyle/>
          <a:p>
            <a:pPr marL="171450" indent="-171450">
              <a:defRPr/>
            </a:pPr>
            <a:r>
              <a:rPr lang="en-US" smtClean="0"/>
              <a:t>Minimize or eliminate dust</a:t>
            </a:r>
          </a:p>
          <a:p>
            <a:pPr marL="171450" indent="-171450">
              <a:defRPr/>
            </a:pPr>
            <a:r>
              <a:rPr lang="en-US" smtClean="0"/>
              <a:t>Improve flowability</a:t>
            </a:r>
          </a:p>
          <a:p>
            <a:pPr marL="171450" indent="-171450">
              <a:defRPr/>
            </a:pPr>
            <a:r>
              <a:rPr lang="en-US" smtClean="0"/>
              <a:t>Improve storage and handling characteristics</a:t>
            </a:r>
          </a:p>
          <a:p>
            <a:pPr marL="171450" indent="-171450">
              <a:defRPr/>
            </a:pPr>
            <a:r>
              <a:rPr lang="en-US" smtClean="0"/>
              <a:t>Improve metering and dosing characteristics</a:t>
            </a:r>
          </a:p>
          <a:p>
            <a:pPr marL="171450" indent="-171450">
              <a:defRPr/>
            </a:pPr>
            <a:r>
              <a:rPr lang="en-US" smtClean="0"/>
              <a:t>Formulation stability, prevent segregation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7892</TotalTime>
  <Words>1837</Words>
  <Application>Microsoft Office PowerPoint</Application>
  <PresentationFormat>On-screen Show (4:3)</PresentationFormat>
  <Paragraphs>263</Paragraphs>
  <Slides>53</Slides>
  <Notes>53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Office Theme</vt:lpstr>
      <vt:lpstr>Bitmap Image</vt:lpstr>
      <vt:lpstr>Size enlargement</vt:lpstr>
      <vt:lpstr>Slide 2</vt:lpstr>
      <vt:lpstr>Slide 3</vt:lpstr>
      <vt:lpstr>Slide 4</vt:lpstr>
      <vt:lpstr>Slide 5</vt:lpstr>
      <vt:lpstr>Slide 6</vt:lpstr>
      <vt:lpstr>Slide 7</vt:lpstr>
      <vt:lpstr>Slide 8</vt:lpstr>
      <vt:lpstr>Reasons For Agglomeration</vt:lpstr>
      <vt:lpstr>Reasons For Agglomeration</vt:lpstr>
      <vt:lpstr>Slide 11</vt:lpstr>
      <vt:lpstr>Binding Mechanisms (According To Pietsch)</vt:lpstr>
      <vt:lpstr>Slide 13</vt:lpstr>
      <vt:lpstr>Slide 14</vt:lpstr>
      <vt:lpstr>Slide 15</vt:lpstr>
      <vt:lpstr>Growth/tumble agglomeration</vt:lpstr>
      <vt:lpstr>Slide 17</vt:lpstr>
      <vt:lpstr>Wet Agglomeration Process</vt:lpstr>
      <vt:lpstr>Slide 19</vt:lpstr>
      <vt:lpstr>Slide 20</vt:lpstr>
      <vt:lpstr>Slide 21</vt:lpstr>
      <vt:lpstr>Slide 22</vt:lpstr>
      <vt:lpstr>Selection of an Agglomeration System End Product Characteristics</vt:lpstr>
      <vt:lpstr>Slide 24</vt:lpstr>
      <vt:lpstr>Slide 25</vt:lpstr>
      <vt:lpstr>Agglomeration Methods</vt:lpstr>
      <vt:lpstr>Slide 27</vt:lpstr>
      <vt:lpstr>Wet Granulation</vt:lpstr>
      <vt:lpstr>Slide 29</vt:lpstr>
      <vt:lpstr>Slide 30</vt:lpstr>
      <vt:lpstr>Slide 31</vt:lpstr>
      <vt:lpstr>Slide 32</vt:lpstr>
      <vt:lpstr>Increasing Solid:Liquid  Ratio</vt:lpstr>
      <vt:lpstr>Influence of Moisture on Particle Size</vt:lpstr>
      <vt:lpstr>Slide 35</vt:lpstr>
      <vt:lpstr>Slide 36</vt:lpstr>
      <vt:lpstr>Slide 37</vt:lpstr>
      <vt:lpstr>Slide 38</vt:lpstr>
      <vt:lpstr>Pressure agglomeration methods</vt:lpstr>
      <vt:lpstr>Pressure Agglomeration</vt:lpstr>
      <vt:lpstr>Advantages of  Pressure Agglomeration</vt:lpstr>
      <vt:lpstr>Pressure Agglomeration Product Characteristics</vt:lpstr>
      <vt:lpstr>Agglomeration Methods</vt:lpstr>
      <vt:lpstr>Slide 44</vt:lpstr>
      <vt:lpstr>Slide 45</vt:lpstr>
      <vt:lpstr>Slide 46</vt:lpstr>
      <vt:lpstr>Double Roll Compaction</vt:lpstr>
      <vt:lpstr>Feed Limitations for  Double Roll Compaction</vt:lpstr>
      <vt:lpstr>Slide 49</vt:lpstr>
      <vt:lpstr>Slide 50</vt:lpstr>
      <vt:lpstr>Extrusion Agglomeration Product Characteristics</vt:lpstr>
      <vt:lpstr>Slide 52</vt:lpstr>
      <vt:lpstr>Slide 53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Administratr</dc:creator>
  <cp:lastModifiedBy>Administratr</cp:lastModifiedBy>
  <cp:revision>126</cp:revision>
  <dcterms:created xsi:type="dcterms:W3CDTF">2014-04-08T04:35:31Z</dcterms:created>
  <dcterms:modified xsi:type="dcterms:W3CDTF">2016-04-24T16:54:50Z</dcterms:modified>
</cp:coreProperties>
</file>