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346" r:id="rId2"/>
    <p:sldId id="256" r:id="rId3"/>
    <p:sldId id="347" r:id="rId4"/>
    <p:sldId id="258" r:id="rId5"/>
    <p:sldId id="257" r:id="rId6"/>
    <p:sldId id="260" r:id="rId7"/>
    <p:sldId id="261" r:id="rId8"/>
    <p:sldId id="296" r:id="rId9"/>
    <p:sldId id="297" r:id="rId10"/>
    <p:sldId id="262" r:id="rId11"/>
    <p:sldId id="264" r:id="rId12"/>
    <p:sldId id="265" r:id="rId13"/>
    <p:sldId id="263" r:id="rId14"/>
    <p:sldId id="298" r:id="rId15"/>
    <p:sldId id="281" r:id="rId16"/>
    <p:sldId id="280" r:id="rId17"/>
    <p:sldId id="343" r:id="rId18"/>
    <p:sldId id="289" r:id="rId19"/>
    <p:sldId id="329" r:id="rId20"/>
    <p:sldId id="341" r:id="rId21"/>
    <p:sldId id="342" r:id="rId22"/>
    <p:sldId id="331" r:id="rId23"/>
    <p:sldId id="339" r:id="rId24"/>
    <p:sldId id="317" r:id="rId25"/>
    <p:sldId id="340" r:id="rId26"/>
    <p:sldId id="357" r:id="rId27"/>
    <p:sldId id="358" r:id="rId28"/>
    <p:sldId id="270" r:id="rId29"/>
    <p:sldId id="349" r:id="rId30"/>
    <p:sldId id="307" r:id="rId31"/>
    <p:sldId id="318" r:id="rId32"/>
    <p:sldId id="306" r:id="rId33"/>
    <p:sldId id="345" r:id="rId34"/>
    <p:sldId id="302" r:id="rId35"/>
    <p:sldId id="348" r:id="rId36"/>
    <p:sldId id="271" r:id="rId37"/>
    <p:sldId id="350" r:id="rId38"/>
    <p:sldId id="272" r:id="rId39"/>
    <p:sldId id="284" r:id="rId40"/>
    <p:sldId id="295" r:id="rId41"/>
    <p:sldId id="279" r:id="rId42"/>
    <p:sldId id="282" r:id="rId43"/>
    <p:sldId id="283" r:id="rId44"/>
    <p:sldId id="293" r:id="rId45"/>
    <p:sldId id="290" r:id="rId46"/>
    <p:sldId id="291" r:id="rId47"/>
    <p:sldId id="292" r:id="rId48"/>
    <p:sldId id="333" r:id="rId49"/>
    <p:sldId id="324" r:id="rId50"/>
    <p:sldId id="325" r:id="rId51"/>
    <p:sldId id="334" r:id="rId52"/>
    <p:sldId id="285" r:id="rId53"/>
    <p:sldId id="286" r:id="rId54"/>
    <p:sldId id="287" r:id="rId55"/>
    <p:sldId id="288" r:id="rId56"/>
    <p:sldId id="355" r:id="rId57"/>
    <p:sldId id="320" r:id="rId58"/>
    <p:sldId id="322" r:id="rId59"/>
    <p:sldId id="269" r:id="rId60"/>
    <p:sldId id="351" r:id="rId61"/>
    <p:sldId id="352" r:id="rId62"/>
    <p:sldId id="353" r:id="rId63"/>
    <p:sldId id="273" r:id="rId64"/>
    <p:sldId id="354" r:id="rId65"/>
    <p:sldId id="275" r:id="rId66"/>
    <p:sldId id="276" r:id="rId67"/>
    <p:sldId id="274" r:id="rId68"/>
    <p:sldId id="311" r:id="rId69"/>
    <p:sldId id="312" r:id="rId70"/>
    <p:sldId id="313" r:id="rId71"/>
    <p:sldId id="314" r:id="rId72"/>
    <p:sldId id="304" r:id="rId73"/>
    <p:sldId id="309" r:id="rId74"/>
    <p:sldId id="310" r:id="rId75"/>
    <p:sldId id="335" r:id="rId76"/>
    <p:sldId id="336" r:id="rId77"/>
    <p:sldId id="337" r:id="rId78"/>
    <p:sldId id="338" r:id="rId79"/>
    <p:sldId id="267" r:id="rId80"/>
    <p:sldId id="356" r:id="rId81"/>
    <p:sldId id="359" r:id="rId82"/>
    <p:sldId id="360" r:id="rId83"/>
    <p:sldId id="361" r:id="rId84"/>
    <p:sldId id="362" r:id="rId85"/>
    <p:sldId id="363"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971" autoAdjust="0"/>
    <p:restoredTop sz="94885" autoAdjust="0"/>
  </p:normalViewPr>
  <p:slideViewPr>
    <p:cSldViewPr>
      <p:cViewPr>
        <p:scale>
          <a:sx n="67" d="100"/>
          <a:sy n="67" d="100"/>
        </p:scale>
        <p:origin x="-504" y="-174"/>
      </p:cViewPr>
      <p:guideLst>
        <p:guide orient="horz" pos="2160"/>
        <p:guide pos="2880"/>
      </p:guideLst>
    </p:cSldViewPr>
  </p:slideViewPr>
  <p:notesTextViewPr>
    <p:cViewPr>
      <p:scale>
        <a:sx n="100" d="100"/>
        <a:sy n="100" d="100"/>
      </p:scale>
      <p:origin x="0" y="0"/>
    </p:cViewPr>
  </p:notesTextViewPr>
  <p:sorterViewPr>
    <p:cViewPr>
      <p:scale>
        <a:sx n="84" d="100"/>
        <a:sy n="84" d="100"/>
      </p:scale>
      <p:origin x="0" y="128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jpe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105.wmf"/><Relationship Id="rId5" Type="http://schemas.openxmlformats.org/officeDocument/2006/relationships/image" Target="../media/image104.wmf"/><Relationship Id="rId4" Type="http://schemas.openxmlformats.org/officeDocument/2006/relationships/image" Target="../media/image10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jpe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24F03B-EB84-4E60-BFCA-4F8236CCDE34}" type="datetimeFigureOut">
              <a:rPr lang="en-US" smtClean="0"/>
              <a:pPr/>
              <a:t>5/15/2016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4FAE05-0567-4A38-A8C9-3998DE439CB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E5AFF2-1008-4AEE-B437-93353D845F9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FA65B-8CC7-4951-9FEA-E9D9920C61D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E5AFF2-1008-4AEE-B437-93353D845F9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E5AFF2-1008-4AEE-B437-93353D845F9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6FA65B-8CC7-4951-9FEA-E9D9920C61D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E5AFF2-1008-4AEE-B437-93353D845F9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E5AFF2-1008-4AEE-B437-93353D845F9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FA65B-8CC7-4951-9FEA-E9D9920C61D9}"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FA65B-8CC7-4951-9FEA-E9D9920C61D9}"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FA65B-8CC7-4951-9FEA-E9D9920C61D9}"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FA65B-8CC7-4951-9FEA-E9D9920C61D9}"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FA65B-8CC7-4951-9FEA-E9D9920C61D9}"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FA65B-8CC7-4951-9FEA-E9D9920C61D9}"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85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4FAE05-0567-4A38-A8C9-3998DE439CB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843F54-BABC-4369-A6AF-C038E3BBAE25}" type="datetimeFigureOut">
              <a:rPr lang="en-US" smtClean="0"/>
              <a:pPr/>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43F54-BABC-4369-A6AF-C038E3BBAE25}" type="datetimeFigureOut">
              <a:rPr lang="en-US" smtClean="0"/>
              <a:pPr/>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43F54-BABC-4369-A6AF-C038E3BBAE25}" type="datetimeFigureOut">
              <a:rPr lang="en-US" smtClean="0"/>
              <a:pPr/>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A029F7-7C2E-452C-8D25-F83649EFB2A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97D87-368F-467D-A29E-23B106EA372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43F54-BABC-4369-A6AF-C038E3BBAE25}" type="datetimeFigureOut">
              <a:rPr lang="en-US" smtClean="0"/>
              <a:pPr/>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843F54-BABC-4369-A6AF-C038E3BBAE25}" type="datetimeFigureOut">
              <a:rPr lang="en-US" smtClean="0"/>
              <a:pPr/>
              <a:t>5/15/2016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843F54-BABC-4369-A6AF-C038E3BBAE25}" type="datetimeFigureOut">
              <a:rPr lang="en-US" smtClean="0"/>
              <a:pPr/>
              <a:t>5/15/2016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843F54-BABC-4369-A6AF-C038E3BBAE25}" type="datetimeFigureOut">
              <a:rPr lang="en-US" smtClean="0"/>
              <a:pPr/>
              <a:t>5/15/2016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843F54-BABC-4369-A6AF-C038E3BBAE25}" type="datetimeFigureOut">
              <a:rPr lang="en-US" smtClean="0"/>
              <a:pPr/>
              <a:t>5/15/2016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43F54-BABC-4369-A6AF-C038E3BBAE25}" type="datetimeFigureOut">
              <a:rPr lang="en-US" smtClean="0"/>
              <a:pPr/>
              <a:t>5/15/2016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843F54-BABC-4369-A6AF-C038E3BBAE25}" type="datetimeFigureOut">
              <a:rPr lang="en-US" smtClean="0"/>
              <a:pPr/>
              <a:t>5/15/2016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843F54-BABC-4369-A6AF-C038E3BBAE25}" type="datetimeFigureOut">
              <a:rPr lang="en-US" smtClean="0"/>
              <a:pPr/>
              <a:t>5/15/2016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7FEAC-441F-400F-B923-30794804A6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43F54-BABC-4369-A6AF-C038E3BBAE25}" type="datetimeFigureOut">
              <a:rPr lang="en-US" smtClean="0"/>
              <a:pPr/>
              <a:t>5/15/2016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7FEAC-441F-400F-B923-30794804A6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34.xml"/><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50.png"/><Relationship Id="rId5" Type="http://schemas.openxmlformats.org/officeDocument/2006/relationships/oleObject" Target="../embeddings/oleObject16.bin"/><Relationship Id="rId4" Type="http://schemas.openxmlformats.org/officeDocument/2006/relationships/image" Target="../media/image49.png"/><Relationship Id="rId9" Type="http://schemas.openxmlformats.org/officeDocument/2006/relationships/oleObject" Target="../embeddings/oleObject19.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mlDrawing" Target="../drawings/vmlDrawing13.vml"/><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15.vml"/><Relationship Id="rId4" Type="http://schemas.openxmlformats.org/officeDocument/2006/relationships/oleObject" Target="../embeddings/oleObject32.bin"/></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64.xml"/><Relationship Id="rId7"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37.bin"/><Relationship Id="rId5" Type="http://schemas.openxmlformats.org/officeDocument/2006/relationships/oleObject" Target="../embeddings/oleObject36.bin"/><Relationship Id="rId10" Type="http://schemas.openxmlformats.org/officeDocument/2006/relationships/image" Target="../media/image106.png"/><Relationship Id="rId4" Type="http://schemas.openxmlformats.org/officeDocument/2006/relationships/oleObject" Target="../embeddings/oleObject35.bin"/><Relationship Id="rId9" Type="http://schemas.openxmlformats.org/officeDocument/2006/relationships/oleObject" Target="../embeddings/oleObject40.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109.png"/><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vmlDrawing" Target="../drawings/vmlDrawing19.vml"/><Relationship Id="rId5" Type="http://schemas.openxmlformats.org/officeDocument/2006/relationships/oleObject" Target="../embeddings/oleObject44.bin"/><Relationship Id="rId4" Type="http://schemas.openxmlformats.org/officeDocument/2006/relationships/oleObject" Target="../embeddings/oleObject43.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47.bin"/><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24.emf"/></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95600"/>
            <a:ext cx="8229600" cy="1143000"/>
          </a:xfrm>
        </p:spPr>
        <p:txBody>
          <a:bodyPr>
            <a:normAutofit fontScale="90000"/>
          </a:bodyPr>
          <a:lstStyle/>
          <a:p>
            <a:r>
              <a:rPr lang="en-US" b="1" dirty="0" smtClean="0">
                <a:latin typeface="Arial" pitchFamily="34" charset="0"/>
                <a:cs typeface="Arial" pitchFamily="34" charset="0"/>
              </a:rPr>
              <a:t>Flow of fluid through granular beds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1000" y="152400"/>
            <a:ext cx="3657600" cy="5398532"/>
            <a:chOff x="838200" y="457200"/>
            <a:chExt cx="3657600" cy="5398532"/>
          </a:xfrm>
        </p:grpSpPr>
        <p:pic>
          <p:nvPicPr>
            <p:cNvPr id="6147" name="Picture 3"/>
            <p:cNvPicPr>
              <a:picLocks noChangeAspect="1" noChangeArrowheads="1"/>
            </p:cNvPicPr>
            <p:nvPr/>
          </p:nvPicPr>
          <p:blipFill>
            <a:blip r:embed="rId3">
              <a:duotone>
                <a:prstClr val="black"/>
                <a:schemeClr val="accent6">
                  <a:tint val="45000"/>
                  <a:satMod val="400000"/>
                </a:schemeClr>
              </a:duotone>
            </a:blip>
            <a:srcRect/>
            <a:stretch>
              <a:fillRect/>
            </a:stretch>
          </p:blipFill>
          <p:spPr bwMode="auto">
            <a:xfrm>
              <a:off x="914400" y="457200"/>
              <a:ext cx="3581400" cy="2463391"/>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838200" y="3048001"/>
              <a:ext cx="3657600" cy="2393028"/>
            </a:xfrm>
            <a:prstGeom prst="rect">
              <a:avLst/>
            </a:prstGeom>
            <a:noFill/>
            <a:ln w="9525">
              <a:noFill/>
              <a:miter lim="800000"/>
              <a:headEnd/>
              <a:tailEnd/>
            </a:ln>
            <a:effectLst/>
          </p:spPr>
        </p:pic>
        <p:sp>
          <p:nvSpPr>
            <p:cNvPr id="6" name="Rectangle 5"/>
            <p:cNvSpPr/>
            <p:nvPr/>
          </p:nvSpPr>
          <p:spPr>
            <a:xfrm>
              <a:off x="1828800" y="5486400"/>
              <a:ext cx="1765163" cy="369332"/>
            </a:xfrm>
            <a:prstGeom prst="rect">
              <a:avLst/>
            </a:prstGeom>
          </p:spPr>
          <p:txBody>
            <a:bodyPr wrap="none">
              <a:spAutoFit/>
            </a:bodyPr>
            <a:lstStyle/>
            <a:p>
              <a:r>
                <a:rPr lang="en-US" b="1" dirty="0"/>
                <a:t>Gas velocity, </a:t>
              </a:r>
              <a:r>
                <a:rPr lang="en-US" b="1" i="1" dirty="0" err="1"/>
                <a:t>mls</a:t>
              </a:r>
              <a:endParaRPr lang="en-US" dirty="0"/>
            </a:p>
          </p:txBody>
        </p:sp>
      </p:grpSp>
      <p:pic>
        <p:nvPicPr>
          <p:cNvPr id="6149" name="Picture 5"/>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4038600" y="838200"/>
            <a:ext cx="5002580" cy="3833813"/>
          </a:xfrm>
          <a:prstGeom prst="rect">
            <a:avLst/>
          </a:prstGeom>
          <a:noFill/>
          <a:ln w="9525">
            <a:noFill/>
            <a:miter lim="800000"/>
            <a:headEnd/>
            <a:tailEnd/>
          </a:ln>
          <a:effectLst/>
        </p:spPr>
      </p:pic>
      <p:sp>
        <p:nvSpPr>
          <p:cNvPr id="9" name="Rectangle 8"/>
          <p:cNvSpPr/>
          <p:nvPr/>
        </p:nvSpPr>
        <p:spPr>
          <a:xfrm>
            <a:off x="228600" y="5486400"/>
            <a:ext cx="4114800" cy="1200329"/>
          </a:xfrm>
          <a:prstGeom prst="rect">
            <a:avLst/>
          </a:prstGeom>
        </p:spPr>
        <p:txBody>
          <a:bodyPr wrap="square">
            <a:spAutoFit/>
          </a:bodyPr>
          <a:lstStyle/>
          <a:p>
            <a:r>
              <a:rPr lang="en-US" b="1" dirty="0">
                <a:solidFill>
                  <a:schemeClr val="accent4">
                    <a:lumMod val="75000"/>
                  </a:schemeClr>
                </a:solidFill>
                <a:latin typeface="Arial" pitchFamily="34" charset="0"/>
                <a:cs typeface="Arial" pitchFamily="34" charset="0"/>
              </a:rPr>
              <a:t>Schematic of the progress of pressure drop and bed height with increasing velocity</a:t>
            </a:r>
            <a:r>
              <a:rPr lang="en-US" b="1" dirty="0" smtClean="0">
                <a:solidFill>
                  <a:schemeClr val="accent4">
                    <a:lumMod val="75000"/>
                  </a:schemeClr>
                </a:solidFill>
                <a:latin typeface="Arial" pitchFamily="34" charset="0"/>
                <a:cs typeface="Arial" pitchFamily="34" charset="0"/>
              </a:rPr>
              <a:t>, for </a:t>
            </a:r>
            <a:r>
              <a:rPr lang="en-US" b="1" dirty="0">
                <a:solidFill>
                  <a:schemeClr val="accent4">
                    <a:lumMod val="75000"/>
                  </a:schemeClr>
                </a:solidFill>
                <a:latin typeface="Arial" pitchFamily="34" charset="0"/>
                <a:cs typeface="Arial" pitchFamily="34" charset="0"/>
              </a:rPr>
              <a:t>“normal” and “abnormal” behavior.</a:t>
            </a:r>
          </a:p>
        </p:txBody>
      </p:sp>
      <p:sp>
        <p:nvSpPr>
          <p:cNvPr id="10" name="Rectangle 9"/>
          <p:cNvSpPr/>
          <p:nvPr/>
        </p:nvSpPr>
        <p:spPr>
          <a:xfrm>
            <a:off x="4419600" y="4724400"/>
            <a:ext cx="4572000" cy="646331"/>
          </a:xfrm>
          <a:prstGeom prst="rect">
            <a:avLst/>
          </a:prstGeom>
        </p:spPr>
        <p:txBody>
          <a:bodyPr>
            <a:spAutoFit/>
          </a:bodyPr>
          <a:lstStyle/>
          <a:p>
            <a:r>
              <a:rPr lang="en-US" b="1" dirty="0">
                <a:solidFill>
                  <a:schemeClr val="accent4">
                    <a:lumMod val="75000"/>
                  </a:schemeClr>
                </a:solidFill>
                <a:latin typeface="Arial" pitchFamily="34" charset="0"/>
                <a:cs typeface="Arial" pitchFamily="34" charset="0"/>
              </a:rPr>
              <a:t>Behavior of heat transfer coefficient with gas flow rate</a:t>
            </a:r>
          </a:p>
        </p:txBody>
      </p:sp>
      <p:sp>
        <p:nvSpPr>
          <p:cNvPr id="11" name="Rectangle 10"/>
          <p:cNvSpPr/>
          <p:nvPr/>
        </p:nvSpPr>
        <p:spPr>
          <a:xfrm>
            <a:off x="4800600" y="5562600"/>
            <a:ext cx="4038600" cy="646331"/>
          </a:xfrm>
          <a:prstGeom prst="rect">
            <a:avLst/>
          </a:prstGeom>
          <a:solidFill>
            <a:schemeClr val="accent2">
              <a:lumMod val="60000"/>
              <a:lumOff val="40000"/>
            </a:schemeClr>
          </a:solidFill>
        </p:spPr>
        <p:txBody>
          <a:bodyPr wrap="square">
            <a:spAutoFit/>
          </a:bodyPr>
          <a:lstStyle/>
          <a:p>
            <a:r>
              <a:rPr lang="en-US" b="1" i="1" dirty="0"/>
              <a:t>The peak depends on the density and diameter of the particle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pt-BR" dirty="0" smtClean="0"/>
              <a:t>CHARACTERISTICS OF FLUIDIZATION</a:t>
            </a:r>
            <a:endParaRPr lang="en-US" dirty="0"/>
          </a:p>
        </p:txBody>
      </p:sp>
      <p:sp>
        <p:nvSpPr>
          <p:cNvPr id="3" name="Rectangle 2"/>
          <p:cNvSpPr/>
          <p:nvPr/>
        </p:nvSpPr>
        <p:spPr>
          <a:xfrm>
            <a:off x="533400" y="914400"/>
            <a:ext cx="7848600" cy="461665"/>
          </a:xfrm>
          <a:prstGeom prst="rect">
            <a:avLst/>
          </a:prstGeom>
        </p:spPr>
        <p:txBody>
          <a:bodyPr wrap="square">
            <a:spAutoFit/>
          </a:bodyPr>
          <a:lstStyle/>
          <a:p>
            <a:pPr>
              <a:buFont typeface="Wingdings" pitchFamily="2" charset="2"/>
              <a:buChar char="Ø"/>
            </a:pPr>
            <a:r>
              <a:rPr lang="en-US" sz="2400" b="1" dirty="0">
                <a:solidFill>
                  <a:srgbClr val="FF0000"/>
                </a:solidFill>
                <a:latin typeface="Arial" pitchFamily="34" charset="0"/>
                <a:cs typeface="Arial" pitchFamily="34" charset="0"/>
              </a:rPr>
              <a:t>Six different regimes</a:t>
            </a:r>
            <a:r>
              <a:rPr lang="en-US" sz="2400" b="1" dirty="0">
                <a:latin typeface="Arial" pitchFamily="34" charset="0"/>
                <a:cs typeface="Arial" pitchFamily="34" charset="0"/>
              </a:rPr>
              <a:t> of fluidization are </a:t>
            </a:r>
            <a:r>
              <a:rPr lang="en-US" sz="2400" b="1" dirty="0" smtClean="0">
                <a:latin typeface="Arial" pitchFamily="34" charset="0"/>
                <a:cs typeface="Arial" pitchFamily="34" charset="0"/>
              </a:rPr>
              <a:t>identified:</a:t>
            </a:r>
            <a:endParaRPr lang="en-US" sz="2400" dirty="0">
              <a:latin typeface="Arial" pitchFamily="34" charset="0"/>
              <a:cs typeface="Arial" pitchFamily="34" charset="0"/>
            </a:endParaRPr>
          </a:p>
        </p:txBody>
      </p:sp>
      <p:pic>
        <p:nvPicPr>
          <p:cNvPr id="142343" name="Picture 7"/>
          <p:cNvPicPr>
            <a:picLocks noChangeAspect="1" noChangeArrowheads="1"/>
          </p:cNvPicPr>
          <p:nvPr/>
        </p:nvPicPr>
        <p:blipFill>
          <a:blip r:embed="rId3"/>
          <a:srcRect/>
          <a:stretch>
            <a:fillRect/>
          </a:stretch>
        </p:blipFill>
        <p:spPr bwMode="auto">
          <a:xfrm>
            <a:off x="457200" y="1438275"/>
            <a:ext cx="8458200" cy="5419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pt-BR" dirty="0" smtClean="0"/>
              <a:t>CHARACTERISTICS OF FLUIDIZATION</a:t>
            </a:r>
            <a:endParaRPr lang="en-US" dirty="0"/>
          </a:p>
        </p:txBody>
      </p:sp>
      <p:sp>
        <p:nvSpPr>
          <p:cNvPr id="4" name="Rectangle 3"/>
          <p:cNvSpPr/>
          <p:nvPr/>
        </p:nvSpPr>
        <p:spPr>
          <a:xfrm>
            <a:off x="533400" y="1219200"/>
            <a:ext cx="8229600" cy="707886"/>
          </a:xfrm>
          <a:prstGeom prst="rect">
            <a:avLst/>
          </a:prstGeom>
        </p:spPr>
        <p:txBody>
          <a:bodyPr wrap="square">
            <a:spAutoFit/>
          </a:bodyPr>
          <a:lstStyle/>
          <a:p>
            <a:pPr>
              <a:buFont typeface="Wingdings" pitchFamily="2" charset="2"/>
              <a:buChar char="q"/>
            </a:pPr>
            <a:r>
              <a:rPr lang="en-US" sz="2000" dirty="0">
                <a:latin typeface="Arial" pitchFamily="34" charset="0"/>
                <a:cs typeface="Arial" pitchFamily="34" charset="0"/>
              </a:rPr>
              <a:t>Particulate fluidization, </a:t>
            </a:r>
            <a:r>
              <a:rPr lang="en-US" sz="2000" b="1" dirty="0" smtClean="0">
                <a:solidFill>
                  <a:srgbClr val="FF0000"/>
                </a:solidFill>
                <a:latin typeface="Arial" pitchFamily="34" charset="0"/>
                <a:cs typeface="Arial" pitchFamily="34" charset="0"/>
              </a:rPr>
              <a:t>class </a:t>
            </a:r>
            <a:r>
              <a:rPr lang="en-US" sz="2000" b="1" dirty="0">
                <a:solidFill>
                  <a:srgbClr val="FF0000"/>
                </a:solidFill>
                <a:latin typeface="Arial" pitchFamily="34" charset="0"/>
                <a:cs typeface="Arial" pitchFamily="34" charset="0"/>
              </a:rPr>
              <a:t>(b)</a:t>
            </a:r>
            <a:r>
              <a:rPr lang="en-US" sz="2000" dirty="0">
                <a:latin typeface="Arial" pitchFamily="34" charset="0"/>
                <a:cs typeface="Arial" pitchFamily="34" charset="0"/>
              </a:rPr>
              <a:t> </a:t>
            </a:r>
            <a:r>
              <a:rPr lang="en-US" sz="2000" dirty="0" smtClean="0">
                <a:latin typeface="Arial" pitchFamily="34" charset="0"/>
                <a:cs typeface="Arial" pitchFamily="34" charset="0"/>
              </a:rPr>
              <a:t>, is desirable </a:t>
            </a:r>
            <a:r>
              <a:rPr lang="en-US" sz="2000" dirty="0">
                <a:latin typeface="Arial" pitchFamily="34" charset="0"/>
                <a:cs typeface="Arial" pitchFamily="34" charset="0"/>
              </a:rPr>
              <a:t>for most processing since it affords intimate contacting </a:t>
            </a:r>
            <a:r>
              <a:rPr lang="en-US" sz="2000" dirty="0" smtClean="0">
                <a:latin typeface="Arial" pitchFamily="34" charset="0"/>
                <a:cs typeface="Arial" pitchFamily="34" charset="0"/>
              </a:rPr>
              <a:t>of phases</a:t>
            </a:r>
            <a:r>
              <a:rPr lang="en-US" sz="2000" dirty="0">
                <a:latin typeface="Arial" pitchFamily="34" charset="0"/>
                <a:cs typeface="Arial" pitchFamily="34" charset="0"/>
              </a:rPr>
              <a:t>. </a:t>
            </a:r>
          </a:p>
        </p:txBody>
      </p:sp>
      <p:sp>
        <p:nvSpPr>
          <p:cNvPr id="5" name="Rectangle 4"/>
          <p:cNvSpPr/>
          <p:nvPr/>
        </p:nvSpPr>
        <p:spPr>
          <a:xfrm>
            <a:off x="533400" y="2438400"/>
            <a:ext cx="8229600" cy="1938992"/>
          </a:xfrm>
          <a:prstGeom prst="rect">
            <a:avLst/>
          </a:prstGeom>
        </p:spPr>
        <p:txBody>
          <a:bodyPr wrap="square">
            <a:spAutoFit/>
          </a:bodyPr>
          <a:lstStyle/>
          <a:p>
            <a:pPr>
              <a:buFont typeface="Wingdings" pitchFamily="2" charset="2"/>
              <a:buChar char="q"/>
            </a:pPr>
            <a:r>
              <a:rPr lang="en-US" sz="2000" b="1" dirty="0" smtClean="0">
                <a:solidFill>
                  <a:srgbClr val="FF0000"/>
                </a:solidFill>
                <a:latin typeface="Arial" pitchFamily="34" charset="0"/>
                <a:cs typeface="Arial" pitchFamily="34" charset="0"/>
              </a:rPr>
              <a:t>Fluidization </a:t>
            </a:r>
            <a:r>
              <a:rPr lang="en-US" sz="2000" b="1" dirty="0">
                <a:solidFill>
                  <a:srgbClr val="FF0000"/>
                </a:solidFill>
                <a:latin typeface="Arial" pitchFamily="34" charset="0"/>
                <a:cs typeface="Arial" pitchFamily="34" charset="0"/>
              </a:rPr>
              <a:t>depends primarily </a:t>
            </a:r>
            <a:r>
              <a:rPr lang="en-US" sz="2000" b="1" dirty="0" smtClean="0">
                <a:solidFill>
                  <a:srgbClr val="FF0000"/>
                </a:solidFill>
                <a:latin typeface="Arial" pitchFamily="34" charset="0"/>
                <a:cs typeface="Arial" pitchFamily="34" charset="0"/>
              </a:rPr>
              <a:t>on:</a:t>
            </a:r>
          </a:p>
          <a:p>
            <a:pPr lvl="1">
              <a:buFont typeface="Wingdings" pitchFamily="2" charset="2"/>
              <a:buChar char="v"/>
            </a:pPr>
            <a:r>
              <a:rPr lang="en-US" sz="2000" b="1" dirty="0" smtClean="0">
                <a:solidFill>
                  <a:srgbClr val="FF0000"/>
                </a:solidFill>
                <a:latin typeface="Arial" pitchFamily="34" charset="0"/>
                <a:cs typeface="Arial" pitchFamily="34" charset="0"/>
              </a:rPr>
              <a:t>Size of the particles</a:t>
            </a:r>
          </a:p>
          <a:p>
            <a:pPr lvl="1">
              <a:buFont typeface="Wingdings" pitchFamily="2" charset="2"/>
              <a:buChar char="v"/>
            </a:pPr>
            <a:r>
              <a:rPr lang="en-US" sz="2000" b="1" dirty="0" smtClean="0">
                <a:solidFill>
                  <a:srgbClr val="FF0000"/>
                </a:solidFill>
                <a:latin typeface="Arial" pitchFamily="34" charset="0"/>
                <a:cs typeface="Arial" pitchFamily="34" charset="0"/>
              </a:rPr>
              <a:t>Density of the </a:t>
            </a:r>
            <a:r>
              <a:rPr lang="en-US" sz="2000" b="1" dirty="0">
                <a:solidFill>
                  <a:srgbClr val="FF0000"/>
                </a:solidFill>
                <a:latin typeface="Arial" pitchFamily="34" charset="0"/>
                <a:cs typeface="Arial" pitchFamily="34" charset="0"/>
              </a:rPr>
              <a:t>particles</a:t>
            </a:r>
            <a:r>
              <a:rPr lang="en-US" sz="2000" dirty="0">
                <a:latin typeface="Arial" pitchFamily="34" charset="0"/>
                <a:cs typeface="Arial" pitchFamily="34" charset="0"/>
              </a:rPr>
              <a:t>, </a:t>
            </a:r>
            <a:endParaRPr lang="en-US" sz="2000" dirty="0" smtClean="0">
              <a:latin typeface="Arial" pitchFamily="34" charset="0"/>
              <a:cs typeface="Arial" pitchFamily="34" charset="0"/>
            </a:endParaRPr>
          </a:p>
          <a:p>
            <a:pPr lvl="1">
              <a:buFont typeface="Wingdings" pitchFamily="2" charset="2"/>
              <a:buChar char="v"/>
            </a:pPr>
            <a:r>
              <a:rPr lang="en-US" sz="2000" dirty="0" smtClean="0">
                <a:latin typeface="Arial" pitchFamily="34" charset="0"/>
                <a:cs typeface="Arial" pitchFamily="34" charset="0"/>
              </a:rPr>
              <a:t>(to some extent also) Particles roughness, temperature, pressure</a:t>
            </a:r>
            <a:r>
              <a:rPr lang="en-US" sz="2000" dirty="0">
                <a:latin typeface="Arial" pitchFamily="34" charset="0"/>
                <a:cs typeface="Arial" pitchFamily="34" charset="0"/>
              </a:rPr>
              <a:t>, and humidity of the </a:t>
            </a:r>
            <a:r>
              <a:rPr lang="en-US" sz="2000" dirty="0" smtClean="0">
                <a:latin typeface="Arial" pitchFamily="34" charset="0"/>
                <a:cs typeface="Arial" pitchFamily="34" charset="0"/>
              </a:rPr>
              <a:t>gas. </a:t>
            </a:r>
            <a:r>
              <a:rPr lang="en-US" sz="2000" dirty="0">
                <a:latin typeface="Arial" pitchFamily="34" charset="0"/>
                <a:cs typeface="Arial" pitchFamily="34" charset="0"/>
              </a:rPr>
              <a:t>Especially small particles </a:t>
            </a:r>
            <a:r>
              <a:rPr lang="en-US" sz="2000" dirty="0" smtClean="0">
                <a:latin typeface="Arial" pitchFamily="34" charset="0"/>
                <a:cs typeface="Arial" pitchFamily="34" charset="0"/>
              </a:rPr>
              <a:t>are subject </a:t>
            </a:r>
            <a:r>
              <a:rPr lang="en-US" sz="2000" dirty="0">
                <a:latin typeface="Arial" pitchFamily="34" charset="0"/>
                <a:cs typeface="Arial" pitchFamily="34" charset="0"/>
              </a:rPr>
              <a:t>to electrostatic and </a:t>
            </a:r>
            <a:r>
              <a:rPr lang="en-US" sz="2000" dirty="0" smtClean="0">
                <a:latin typeface="Arial" pitchFamily="34" charset="0"/>
                <a:cs typeface="Arial" pitchFamily="34" charset="0"/>
              </a:rPr>
              <a:t>inter-particle </a:t>
            </a:r>
            <a:r>
              <a:rPr lang="en-US" sz="2000" dirty="0">
                <a:latin typeface="Arial" pitchFamily="34" charset="0"/>
                <a:cs typeface="Arial" pitchFamily="34" charset="0"/>
              </a:rPr>
              <a:t>forces.</a:t>
            </a:r>
          </a:p>
        </p:txBody>
      </p:sp>
      <p:sp>
        <p:nvSpPr>
          <p:cNvPr id="6" name="Rectangle 5"/>
          <p:cNvSpPr/>
          <p:nvPr/>
        </p:nvSpPr>
        <p:spPr>
          <a:xfrm>
            <a:off x="609600" y="4800600"/>
            <a:ext cx="8229600" cy="707886"/>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Especially </a:t>
            </a:r>
            <a:r>
              <a:rPr lang="en-US" sz="2000" dirty="0">
                <a:latin typeface="Arial" pitchFamily="34" charset="0"/>
                <a:cs typeface="Arial" pitchFamily="34" charset="0"/>
              </a:rPr>
              <a:t>small particles </a:t>
            </a:r>
            <a:r>
              <a:rPr lang="en-US" sz="2000" dirty="0" smtClean="0">
                <a:latin typeface="Arial" pitchFamily="34" charset="0"/>
                <a:cs typeface="Arial" pitchFamily="34" charset="0"/>
              </a:rPr>
              <a:t>are subject </a:t>
            </a:r>
            <a:r>
              <a:rPr lang="en-US" sz="2000" dirty="0">
                <a:latin typeface="Arial" pitchFamily="34" charset="0"/>
                <a:cs typeface="Arial" pitchFamily="34" charset="0"/>
              </a:rPr>
              <a:t>to electrostatic and </a:t>
            </a:r>
            <a:r>
              <a:rPr lang="en-US" sz="2000" dirty="0" smtClean="0">
                <a:latin typeface="Arial" pitchFamily="34" charset="0"/>
                <a:cs typeface="Arial" pitchFamily="34" charset="0"/>
              </a:rPr>
              <a:t>inter-particle </a:t>
            </a:r>
            <a:r>
              <a:rPr lang="en-US" sz="2000" dirty="0">
                <a:latin typeface="Arial" pitchFamily="34" charset="0"/>
                <a:cs typeface="Arial" pitchFamily="34" charset="0"/>
              </a:rPr>
              <a:t>forces.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09800"/>
            <a:ext cx="8153400" cy="1631216"/>
          </a:xfrm>
          <a:prstGeom prst="rect">
            <a:avLst/>
          </a:prstGeom>
        </p:spPr>
        <p:txBody>
          <a:bodyPr wrap="square">
            <a:spAutoFit/>
          </a:bodyPr>
          <a:lstStyle/>
          <a:p>
            <a:pPr>
              <a:buFont typeface="Wingdings" pitchFamily="2" charset="2"/>
              <a:buChar char="q"/>
            </a:pPr>
            <a:r>
              <a:rPr lang="en-US" sz="2000" b="1" dirty="0">
                <a:solidFill>
                  <a:srgbClr val="FF0000"/>
                </a:solidFill>
                <a:latin typeface="Arial" pitchFamily="34" charset="0"/>
                <a:cs typeface="Arial" pitchFamily="34" charset="0"/>
              </a:rPr>
              <a:t>For a range beyond </a:t>
            </a:r>
            <a:r>
              <a:rPr lang="en-US" sz="2000" b="1" dirty="0" smtClean="0">
                <a:solidFill>
                  <a:srgbClr val="FF0000"/>
                </a:solidFill>
                <a:latin typeface="Arial" pitchFamily="34" charset="0"/>
                <a:cs typeface="Arial" pitchFamily="34" charset="0"/>
              </a:rPr>
              <a:t>the minimum </a:t>
            </a:r>
            <a:r>
              <a:rPr lang="en-US" sz="2000" b="1" dirty="0">
                <a:solidFill>
                  <a:srgbClr val="FF0000"/>
                </a:solidFill>
                <a:latin typeface="Arial" pitchFamily="34" charset="0"/>
                <a:cs typeface="Arial" pitchFamily="34" charset="0"/>
              </a:rPr>
              <a:t>fluidizing velocity, the pressure drop remains </a:t>
            </a:r>
            <a:r>
              <a:rPr lang="en-US" sz="2000" b="1" dirty="0" smtClean="0">
                <a:solidFill>
                  <a:srgbClr val="FF0000"/>
                </a:solidFill>
                <a:latin typeface="Arial" pitchFamily="34" charset="0"/>
                <a:cs typeface="Arial" pitchFamily="34" charset="0"/>
              </a:rPr>
              <a:t>constant and </a:t>
            </a:r>
            <a:r>
              <a:rPr lang="en-US" sz="2000" b="1" dirty="0">
                <a:solidFill>
                  <a:srgbClr val="FF0000"/>
                </a:solidFill>
                <a:latin typeface="Arial" pitchFamily="34" charset="0"/>
                <a:cs typeface="Arial" pitchFamily="34" charset="0"/>
              </a:rPr>
              <a:t>equal to the weight of the bed</a:t>
            </a:r>
            <a:r>
              <a:rPr lang="en-US" sz="2000" dirty="0">
                <a:latin typeface="Arial" pitchFamily="34" charset="0"/>
                <a:cs typeface="Arial" pitchFamily="34" charset="0"/>
              </a:rPr>
              <a:t> but the bed level rises </a:t>
            </a:r>
            <a:r>
              <a:rPr lang="en-US" sz="2000" dirty="0" smtClean="0">
                <a:latin typeface="Arial" pitchFamily="34" charset="0"/>
                <a:cs typeface="Arial" pitchFamily="34" charset="0"/>
              </a:rPr>
              <a:t>gradually and </a:t>
            </a:r>
            <a:r>
              <a:rPr lang="en-US" sz="2000" dirty="0">
                <a:latin typeface="Arial" pitchFamily="34" charset="0"/>
                <a:cs typeface="Arial" pitchFamily="34" charset="0"/>
              </a:rPr>
              <a:t>bubbles </a:t>
            </a:r>
            <a:r>
              <a:rPr lang="en-US" sz="2000" dirty="0" smtClean="0">
                <a:latin typeface="Arial" pitchFamily="34" charset="0"/>
                <a:cs typeface="Arial" pitchFamily="34" charset="0"/>
              </a:rPr>
              <a:t>are </a:t>
            </a:r>
            <a:r>
              <a:rPr lang="en-US" sz="2000" dirty="0">
                <a:latin typeface="Arial" pitchFamily="34" charset="0"/>
                <a:cs typeface="Arial" pitchFamily="34" charset="0"/>
              </a:rPr>
              <a:t>generated at an increasing rate</a:t>
            </a:r>
            <a:r>
              <a:rPr lang="en-US" sz="2000" dirty="0" smtClean="0">
                <a:latin typeface="Arial" pitchFamily="34" charset="0"/>
                <a:cs typeface="Arial" pitchFamily="34" charset="0"/>
              </a:rPr>
              <a:t>.</a:t>
            </a:r>
            <a:r>
              <a:rPr lang="en-US" sz="2000" dirty="0">
                <a:latin typeface="Arial" pitchFamily="34" charset="0"/>
                <a:cs typeface="Arial" pitchFamily="34" charset="0"/>
              </a:rPr>
              <a:t> Not in all </a:t>
            </a:r>
            <a:r>
              <a:rPr lang="en-US" sz="2000" dirty="0" smtClean="0">
                <a:latin typeface="Arial" pitchFamily="34" charset="0"/>
                <a:cs typeface="Arial" pitchFamily="34" charset="0"/>
              </a:rPr>
              <a:t>cases, however, </a:t>
            </a:r>
            <a:r>
              <a:rPr lang="en-US" sz="2000" dirty="0">
                <a:latin typeface="Arial" pitchFamily="34" charset="0"/>
                <a:cs typeface="Arial" pitchFamily="34" charset="0"/>
              </a:rPr>
              <a:t>is the fluidization behavior entirely smooth.</a:t>
            </a:r>
          </a:p>
        </p:txBody>
      </p:sp>
      <p:sp>
        <p:nvSpPr>
          <p:cNvPr id="4" name="Rectangle 3"/>
          <p:cNvSpPr/>
          <p:nvPr/>
        </p:nvSpPr>
        <p:spPr>
          <a:xfrm>
            <a:off x="457200" y="1143000"/>
            <a:ext cx="7696200" cy="707886"/>
          </a:xfrm>
          <a:prstGeom prst="rect">
            <a:avLst/>
          </a:prstGeom>
        </p:spPr>
        <p:txBody>
          <a:bodyPr wrap="square">
            <a:spAutoFit/>
          </a:bodyPr>
          <a:lstStyle/>
          <a:p>
            <a:pPr>
              <a:buFont typeface="Wingdings" pitchFamily="2" charset="2"/>
              <a:buChar char="q"/>
            </a:pPr>
            <a:r>
              <a:rPr lang="en-US" sz="2000" dirty="0">
                <a:latin typeface="Arial" pitchFamily="34" charset="0"/>
                <a:cs typeface="Arial" pitchFamily="34" charset="0"/>
              </a:rPr>
              <a:t>Onset of </a:t>
            </a:r>
            <a:r>
              <a:rPr lang="en-US" sz="2000" dirty="0" smtClean="0">
                <a:latin typeface="Arial" pitchFamily="34" charset="0"/>
                <a:cs typeface="Arial" pitchFamily="34" charset="0"/>
              </a:rPr>
              <a:t>fluidization </a:t>
            </a:r>
            <a:r>
              <a:rPr lang="en-US" sz="2000" dirty="0">
                <a:latin typeface="Arial" pitchFamily="34" charset="0"/>
                <a:cs typeface="Arial" pitchFamily="34" charset="0"/>
              </a:rPr>
              <a:t>commonly is detected by noting a break </a:t>
            </a:r>
            <a:r>
              <a:rPr lang="en-US" sz="2000" dirty="0" smtClean="0">
                <a:latin typeface="Arial" pitchFamily="34" charset="0"/>
                <a:cs typeface="Arial" pitchFamily="34" charset="0"/>
              </a:rPr>
              <a:t>in the </a:t>
            </a:r>
            <a:r>
              <a:rPr lang="en-US" sz="2000" dirty="0">
                <a:latin typeface="Arial" pitchFamily="34" charset="0"/>
                <a:cs typeface="Arial" pitchFamily="34" charset="0"/>
              </a:rPr>
              <a:t>plot of flow against pressure drop.</a:t>
            </a:r>
          </a:p>
        </p:txBody>
      </p:sp>
      <p:sp>
        <p:nvSpPr>
          <p:cNvPr id="5" name="Rectangle 4"/>
          <p:cNvSpPr/>
          <p:nvPr/>
        </p:nvSpPr>
        <p:spPr>
          <a:xfrm>
            <a:off x="457200" y="4114800"/>
            <a:ext cx="7848600" cy="1631216"/>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Among the </a:t>
            </a:r>
            <a:r>
              <a:rPr lang="en-US" sz="2000" dirty="0">
                <a:latin typeface="Arial" pitchFamily="34" charset="0"/>
                <a:cs typeface="Arial" pitchFamily="34" charset="0"/>
              </a:rPr>
              <a:t>reasons for abnormality are aggregation of particles because </a:t>
            </a:r>
            <a:r>
              <a:rPr lang="en-US" sz="2000" dirty="0" smtClean="0">
                <a:latin typeface="Arial" pitchFamily="34" charset="0"/>
                <a:cs typeface="Arial" pitchFamily="34" charset="0"/>
              </a:rPr>
              <a:t>of stickiness </a:t>
            </a:r>
            <a:r>
              <a:rPr lang="en-US" sz="2000" dirty="0">
                <a:latin typeface="Arial" pitchFamily="34" charset="0"/>
                <a:cs typeface="Arial" pitchFamily="34" charset="0"/>
              </a:rPr>
              <a:t>or attractive forces between small particles </a:t>
            </a:r>
            <a:r>
              <a:rPr lang="en-US" sz="2000" dirty="0" smtClean="0">
                <a:latin typeface="Arial" pitchFamily="34" charset="0"/>
                <a:cs typeface="Arial" pitchFamily="34" charset="0"/>
              </a:rPr>
              <a:t>and interlocking </a:t>
            </a:r>
            <a:r>
              <a:rPr lang="en-US" sz="2000" dirty="0">
                <a:latin typeface="Arial" pitchFamily="34" charset="0"/>
                <a:cs typeface="Arial" pitchFamily="34" charset="0"/>
              </a:rPr>
              <a:t>of rough surfaces. It </a:t>
            </a:r>
            <a:r>
              <a:rPr lang="en-US" sz="2000" b="1" dirty="0">
                <a:latin typeface="Arial" pitchFamily="34" charset="0"/>
                <a:cs typeface="Arial" pitchFamily="34" charset="0"/>
              </a:rPr>
              <a:t>is even possible for bubbling </a:t>
            </a:r>
            <a:r>
              <a:rPr lang="en-US" sz="2000" b="1" dirty="0" smtClean="0">
                <a:latin typeface="Arial" pitchFamily="34" charset="0"/>
                <a:cs typeface="Arial" pitchFamily="34" charset="0"/>
              </a:rPr>
              <a:t>to occur </a:t>
            </a:r>
            <a:r>
              <a:rPr lang="en-US" sz="2000" b="1" dirty="0">
                <a:latin typeface="Arial" pitchFamily="34" charset="0"/>
                <a:cs typeface="Arial" pitchFamily="34" charset="0"/>
              </a:rPr>
              <a:t>before the onset of fluidization by formation of channels </a:t>
            </a:r>
            <a:r>
              <a:rPr lang="en-US" sz="2000" b="1" dirty="0" smtClean="0">
                <a:latin typeface="Arial" pitchFamily="34" charset="0"/>
                <a:cs typeface="Arial" pitchFamily="34" charset="0"/>
              </a:rPr>
              <a:t>in </a:t>
            </a:r>
            <a:r>
              <a:rPr lang="en-US" sz="2000" dirty="0" smtClean="0">
                <a:latin typeface="Arial" pitchFamily="34" charset="0"/>
                <a:cs typeface="Arial" pitchFamily="34" charset="0"/>
              </a:rPr>
              <a:t>the </a:t>
            </a:r>
            <a:r>
              <a:rPr lang="en-US" sz="2000" dirty="0">
                <a:latin typeface="Arial" pitchFamily="34" charset="0"/>
                <a:cs typeface="Arial" pitchFamily="34" charset="0"/>
              </a:rPr>
              <a:t>bed.</a:t>
            </a:r>
          </a:p>
        </p:txBody>
      </p:sp>
      <p:sp>
        <p:nvSpPr>
          <p:cNvPr id="8" name="Title 1"/>
          <p:cNvSpPr>
            <a:spLocks noGrp="1"/>
          </p:cNvSpPr>
          <p:nvPr>
            <p:ph type="title"/>
          </p:nvPr>
        </p:nvSpPr>
        <p:spPr>
          <a:xfrm>
            <a:off x="457200" y="152400"/>
            <a:ext cx="8229600" cy="868362"/>
          </a:xfrm>
        </p:spPr>
        <p:txBody>
          <a:bodyPr>
            <a:normAutofit fontScale="90000"/>
          </a:bodyPr>
          <a:lstStyle/>
          <a:p>
            <a:r>
              <a:rPr lang="pt-BR" dirty="0" smtClean="0"/>
              <a:t>CHARACTERISTICS OF FLUIDIZATION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lum bright="-33000" contrast="52000"/>
          </a:blip>
          <a:srcRect l="20000" t="14000" r="17500" b="4000"/>
          <a:stretch>
            <a:fillRect/>
          </a:stretch>
        </p:blipFill>
        <p:spPr bwMode="auto">
          <a:xfrm>
            <a:off x="533400" y="131064"/>
            <a:ext cx="7924800" cy="64983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lum bright="-48000" contrast="68000"/>
          </a:blip>
          <a:srcRect/>
          <a:stretch>
            <a:fillRect/>
          </a:stretch>
        </p:blipFill>
        <p:spPr bwMode="auto">
          <a:xfrm>
            <a:off x="228600" y="2090210"/>
            <a:ext cx="8686800" cy="4142398"/>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lum contrast="71000"/>
          </a:blip>
          <a:srcRect/>
          <a:stretch>
            <a:fillRect/>
          </a:stretch>
        </p:blipFill>
        <p:spPr bwMode="auto">
          <a:xfrm>
            <a:off x="533400" y="381000"/>
            <a:ext cx="7981950" cy="133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lum bright="-48000" contrast="74000"/>
          </a:blip>
          <a:srcRect/>
          <a:stretch>
            <a:fillRect/>
          </a:stretch>
        </p:blipFill>
        <p:spPr bwMode="auto">
          <a:xfrm>
            <a:off x="428625" y="1438276"/>
            <a:ext cx="8486775" cy="5277568"/>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lum bright="-9000" contrast="81000"/>
          </a:blip>
          <a:srcRect/>
          <a:stretch>
            <a:fillRect/>
          </a:stretch>
        </p:blipFill>
        <p:spPr bwMode="auto">
          <a:xfrm>
            <a:off x="304800" y="152400"/>
            <a:ext cx="8610600" cy="12698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l="11875" r="7500"/>
          <a:stretch>
            <a:fillRect/>
          </a:stretch>
        </p:blipFill>
        <p:spPr bwMode="auto">
          <a:xfrm>
            <a:off x="0" y="0"/>
            <a:ext cx="9829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lum bright="-25000" contrast="51000"/>
          </a:blip>
          <a:srcRect/>
          <a:stretch>
            <a:fillRect/>
          </a:stretch>
        </p:blipFill>
        <p:spPr bwMode="auto">
          <a:xfrm>
            <a:off x="152400" y="1524000"/>
            <a:ext cx="8763000" cy="4846138"/>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a:lum bright="-34000" contrast="100000"/>
          </a:blip>
          <a:srcRect/>
          <a:stretch>
            <a:fillRect/>
          </a:stretch>
        </p:blipFill>
        <p:spPr bwMode="auto">
          <a:xfrm>
            <a:off x="228600" y="533400"/>
            <a:ext cx="8705850" cy="733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sz="half" idx="1"/>
          </p:nvPr>
        </p:nvSpPr>
        <p:spPr>
          <a:xfrm>
            <a:off x="228600" y="152400"/>
            <a:ext cx="4572000" cy="6324600"/>
          </a:xfrm>
          <a:noFill/>
        </p:spPr>
        <p:txBody>
          <a:bodyPr>
            <a:noAutofit/>
          </a:bodyPr>
          <a:lstStyle/>
          <a:p>
            <a:pPr eaLnBrk="1" hangingPunct="1">
              <a:lnSpc>
                <a:spcPct val="80000"/>
              </a:lnSpc>
              <a:buFontTx/>
              <a:buNone/>
            </a:pPr>
            <a:r>
              <a:rPr lang="en-US" altLang="en-US" sz="2800" b="1" dirty="0" smtClean="0">
                <a:solidFill>
                  <a:srgbClr val="FF0000"/>
                </a:solidFill>
                <a:latin typeface="Arial" pitchFamily="34" charset="0"/>
                <a:cs typeface="Arial" pitchFamily="34" charset="0"/>
              </a:rPr>
              <a:t>Classification of Powders</a:t>
            </a:r>
          </a:p>
          <a:p>
            <a:pPr eaLnBrk="1" hangingPunct="1">
              <a:lnSpc>
                <a:spcPct val="80000"/>
              </a:lnSpc>
            </a:pPr>
            <a:r>
              <a:rPr lang="en-US" altLang="en-US" sz="2000" dirty="0" err="1" smtClean="0">
                <a:solidFill>
                  <a:srgbClr val="0070C0"/>
                </a:solidFill>
                <a:latin typeface="Arial" pitchFamily="34" charset="0"/>
                <a:cs typeface="Arial" pitchFamily="34" charset="0"/>
              </a:rPr>
              <a:t>Geldart</a:t>
            </a:r>
            <a:r>
              <a:rPr lang="en-US" altLang="en-US" sz="2000" dirty="0" smtClean="0">
                <a:solidFill>
                  <a:srgbClr val="0070C0"/>
                </a:solidFill>
                <a:latin typeface="Arial" pitchFamily="34" charset="0"/>
                <a:cs typeface="Arial" pitchFamily="34" charset="0"/>
              </a:rPr>
              <a:t> (1973) </a:t>
            </a:r>
            <a:r>
              <a:rPr lang="en-US" altLang="en-US" sz="2000" dirty="0" smtClean="0">
                <a:latin typeface="Arial" pitchFamily="34" charset="0"/>
                <a:cs typeface="Arial" pitchFamily="34" charset="0"/>
              </a:rPr>
              <a:t>classified powders into four groups according to their fluidization properties at ambient conditions</a:t>
            </a:r>
          </a:p>
          <a:p>
            <a:pPr eaLnBrk="1" hangingPunct="1">
              <a:lnSpc>
                <a:spcPct val="80000"/>
              </a:lnSpc>
            </a:pPr>
            <a:r>
              <a:rPr lang="en-US" altLang="en-US" sz="2000" dirty="0" smtClean="0">
                <a:latin typeface="Arial" pitchFamily="34" charset="0"/>
                <a:cs typeface="Arial" pitchFamily="34" charset="0"/>
              </a:rPr>
              <a:t>The </a:t>
            </a:r>
            <a:r>
              <a:rPr lang="en-US" altLang="en-US" sz="2000" dirty="0" err="1" smtClean="0">
                <a:latin typeface="Arial" pitchFamily="34" charset="0"/>
                <a:cs typeface="Arial" pitchFamily="34" charset="0"/>
              </a:rPr>
              <a:t>Geldart</a:t>
            </a:r>
            <a:r>
              <a:rPr lang="en-US" altLang="en-US" sz="2000" dirty="0" smtClean="0">
                <a:latin typeface="Arial" pitchFamily="34" charset="0"/>
                <a:cs typeface="Arial" pitchFamily="34" charset="0"/>
              </a:rPr>
              <a:t> classification of powders is now used widely in all fields of powder technology</a:t>
            </a:r>
          </a:p>
          <a:p>
            <a:pPr eaLnBrk="1" hangingPunct="1">
              <a:lnSpc>
                <a:spcPct val="80000"/>
              </a:lnSpc>
            </a:pPr>
            <a:r>
              <a:rPr lang="en-US" altLang="en-US" sz="2000" dirty="0" smtClean="0">
                <a:solidFill>
                  <a:srgbClr val="FF0000"/>
                </a:solidFill>
                <a:latin typeface="Arial" pitchFamily="34" charset="0"/>
                <a:cs typeface="Arial" pitchFamily="34" charset="0"/>
              </a:rPr>
              <a:t>Group A – </a:t>
            </a:r>
            <a:r>
              <a:rPr lang="en-US" altLang="en-US" sz="2000" dirty="0" smtClean="0">
                <a:latin typeface="Arial" pitchFamily="34" charset="0"/>
                <a:cs typeface="Arial" pitchFamily="34" charset="0"/>
              </a:rPr>
              <a:t>powders which when fluidized by air at ambient conditions give a region of non-bubbling fluidization beginning at U</a:t>
            </a:r>
            <a:r>
              <a:rPr lang="en-US" altLang="en-US" sz="2000" baseline="-25000" dirty="0" smtClean="0">
                <a:latin typeface="Arial" pitchFamily="34" charset="0"/>
                <a:cs typeface="Arial" pitchFamily="34" charset="0"/>
              </a:rPr>
              <a:t>mf</a:t>
            </a:r>
            <a:r>
              <a:rPr lang="en-US" altLang="en-US" sz="2000" dirty="0" smtClean="0">
                <a:latin typeface="Arial" pitchFamily="34" charset="0"/>
                <a:cs typeface="Arial" pitchFamily="34" charset="0"/>
              </a:rPr>
              <a:t>, followed by bubbling fluidization as fluidizing velocity increases</a:t>
            </a:r>
          </a:p>
          <a:p>
            <a:pPr eaLnBrk="1" hangingPunct="1">
              <a:lnSpc>
                <a:spcPct val="80000"/>
              </a:lnSpc>
            </a:pPr>
            <a:r>
              <a:rPr lang="en-US" altLang="en-US" sz="2000" dirty="0" smtClean="0">
                <a:solidFill>
                  <a:srgbClr val="FF0000"/>
                </a:solidFill>
                <a:latin typeface="Arial" pitchFamily="34" charset="0"/>
                <a:cs typeface="Arial" pitchFamily="34" charset="0"/>
              </a:rPr>
              <a:t>Group B – </a:t>
            </a:r>
            <a:r>
              <a:rPr lang="en-US" altLang="en-US" sz="2000" dirty="0" smtClean="0">
                <a:latin typeface="Arial" pitchFamily="34" charset="0"/>
                <a:cs typeface="Arial" pitchFamily="34" charset="0"/>
              </a:rPr>
              <a:t>powders which under these conditions give only bubbling fluidization</a:t>
            </a:r>
          </a:p>
          <a:p>
            <a:pPr eaLnBrk="1" hangingPunct="1">
              <a:lnSpc>
                <a:spcPct val="80000"/>
              </a:lnSpc>
            </a:pPr>
            <a:r>
              <a:rPr lang="en-US" altLang="en-US" sz="2000" dirty="0" smtClean="0">
                <a:solidFill>
                  <a:srgbClr val="FF0000"/>
                </a:solidFill>
                <a:latin typeface="Arial" pitchFamily="34" charset="0"/>
                <a:cs typeface="Arial" pitchFamily="34" charset="0"/>
              </a:rPr>
              <a:t>Group C – </a:t>
            </a:r>
            <a:r>
              <a:rPr lang="en-US" altLang="en-US" sz="2000" dirty="0" smtClean="0">
                <a:latin typeface="Arial" pitchFamily="34" charset="0"/>
                <a:cs typeface="Arial" pitchFamily="34" charset="0"/>
              </a:rPr>
              <a:t>powders which are very fine, cohesive and are incapable of fluidization</a:t>
            </a:r>
          </a:p>
          <a:p>
            <a:pPr eaLnBrk="1" hangingPunct="1">
              <a:lnSpc>
                <a:spcPct val="80000"/>
              </a:lnSpc>
            </a:pPr>
            <a:r>
              <a:rPr lang="en-US" altLang="en-US" sz="2000" dirty="0" smtClean="0">
                <a:solidFill>
                  <a:srgbClr val="FF0000"/>
                </a:solidFill>
                <a:latin typeface="Arial" pitchFamily="34" charset="0"/>
                <a:cs typeface="Arial" pitchFamily="34" charset="0"/>
              </a:rPr>
              <a:t>Group D – </a:t>
            </a:r>
            <a:r>
              <a:rPr lang="en-US" altLang="en-US" sz="2000" dirty="0" smtClean="0">
                <a:latin typeface="Arial" pitchFamily="34" charset="0"/>
                <a:cs typeface="Arial" pitchFamily="34" charset="0"/>
              </a:rPr>
              <a:t>large particles distinguished by their ability to produce deep spouting beds</a:t>
            </a:r>
          </a:p>
        </p:txBody>
      </p:sp>
      <p:sp>
        <p:nvSpPr>
          <p:cNvPr id="6" name="Rectangle 3"/>
          <p:cNvSpPr txBox="1">
            <a:spLocks noChangeArrowheads="1"/>
          </p:cNvSpPr>
          <p:nvPr/>
        </p:nvSpPr>
        <p:spPr>
          <a:xfrm>
            <a:off x="4953000" y="762000"/>
            <a:ext cx="4038600" cy="5410200"/>
          </a:xfrm>
          <a:prstGeom prst="rect">
            <a:avLst/>
          </a:prstGeom>
          <a:noFill/>
        </p:spPr>
        <p:txBody>
          <a:bodyPr vert="horz" lIns="91440" tIns="45720" rIns="91440" bIns="45720" rtlCol="0">
            <a:normAutofit lnSpcReduction="1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In Group C powders, the inter-particle forces are large compared with the inertial forces on the particles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Particles are unable to achieve the separation required to be totally supported by drag and buoyancy forces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True fluidization does not occur</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Bubbles do not appear, instead the gas flow forms channels through the powder</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Since the particles are not fully supported by the gas, pressure loss across the bed is always less than apparent weight of the bed per unit cross-sectional area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b="1" dirty="0" smtClean="0"/>
              <a:t>GRANULAR </a:t>
            </a:r>
            <a:r>
              <a:rPr lang="en-US" b="1" dirty="0"/>
              <a:t>AND PACKED BEDS</a:t>
            </a:r>
            <a:endParaRPr lang="en-US" dirty="0"/>
          </a:p>
        </p:txBody>
      </p:sp>
      <p:sp>
        <p:nvSpPr>
          <p:cNvPr id="5" name="Rectangle 4"/>
          <p:cNvSpPr/>
          <p:nvPr/>
        </p:nvSpPr>
        <p:spPr>
          <a:xfrm>
            <a:off x="914400" y="1295400"/>
            <a:ext cx="7924800" cy="1631216"/>
          </a:xfrm>
          <a:prstGeom prst="rect">
            <a:avLst/>
          </a:prstGeom>
        </p:spPr>
        <p:txBody>
          <a:bodyPr wrap="square">
            <a:spAutoFit/>
          </a:bodyPr>
          <a:lstStyle/>
          <a:p>
            <a:pPr>
              <a:buFont typeface="Wingdings" pitchFamily="2" charset="2"/>
              <a:buChar char="q"/>
            </a:pPr>
            <a:r>
              <a:rPr lang="en-US" sz="2000" b="1" dirty="0">
                <a:latin typeface="Arial" pitchFamily="34" charset="0"/>
                <a:cs typeface="Arial" pitchFamily="34" charset="0"/>
              </a:rPr>
              <a:t>Flow through granular and packed beds occurs in reactors with </a:t>
            </a:r>
            <a:r>
              <a:rPr lang="en-US" sz="2000" b="1" dirty="0" smtClean="0">
                <a:latin typeface="Arial" pitchFamily="34" charset="0"/>
                <a:cs typeface="Arial" pitchFamily="34" charset="0"/>
              </a:rPr>
              <a:t>solid catalysts</a:t>
            </a:r>
            <a:r>
              <a:rPr lang="en-US" sz="2000" b="1" dirty="0">
                <a:latin typeface="Arial" pitchFamily="34" charset="0"/>
                <a:cs typeface="Arial" pitchFamily="34" charset="0"/>
              </a:rPr>
              <a:t>, </a:t>
            </a:r>
            <a:r>
              <a:rPr lang="en-US" sz="2000" b="1" dirty="0" err="1">
                <a:latin typeface="Arial" pitchFamily="34" charset="0"/>
                <a:cs typeface="Arial" pitchFamily="34" charset="0"/>
              </a:rPr>
              <a:t>adsorbers</a:t>
            </a:r>
            <a:r>
              <a:rPr lang="en-US" sz="2000" b="1" dirty="0">
                <a:latin typeface="Arial" pitchFamily="34" charset="0"/>
                <a:cs typeface="Arial" pitchFamily="34" charset="0"/>
              </a:rPr>
              <a:t>, ion exchangers, filters, and mass </a:t>
            </a:r>
            <a:r>
              <a:rPr lang="en-US" sz="2000" b="1" dirty="0" smtClean="0">
                <a:latin typeface="Arial" pitchFamily="34" charset="0"/>
                <a:cs typeface="Arial" pitchFamily="34" charset="0"/>
              </a:rPr>
              <a:t>transfer equipment. Therefore expressions are needed to predict pressure drop across beds due to the resistance caused by the presence of the particles.</a:t>
            </a:r>
            <a:endParaRPr lang="en-US" sz="2000" b="1" dirty="0">
              <a:latin typeface="Arial" pitchFamily="34" charset="0"/>
              <a:cs typeface="Arial" pitchFamily="34" charset="0"/>
            </a:endParaRPr>
          </a:p>
        </p:txBody>
      </p:sp>
      <p:sp>
        <p:nvSpPr>
          <p:cNvPr id="6" name="Rectangle 5"/>
          <p:cNvSpPr/>
          <p:nvPr/>
        </p:nvSpPr>
        <p:spPr>
          <a:xfrm>
            <a:off x="914400" y="4343400"/>
            <a:ext cx="8077200" cy="707886"/>
          </a:xfrm>
          <a:prstGeom prst="rect">
            <a:avLst/>
          </a:prstGeom>
        </p:spPr>
        <p:txBody>
          <a:bodyPr wrap="square">
            <a:spAutoFit/>
          </a:bodyPr>
          <a:lstStyle/>
          <a:p>
            <a:pPr>
              <a:buFont typeface="Wingdings" pitchFamily="2" charset="2"/>
              <a:buChar char="q"/>
            </a:pPr>
            <a:r>
              <a:rPr lang="en-US" sz="2000" b="1" dirty="0">
                <a:latin typeface="Arial" pitchFamily="34" charset="0"/>
                <a:cs typeface="Arial" pitchFamily="34" charset="0"/>
              </a:rPr>
              <a:t>Passages through the beds may be characterized by </a:t>
            </a:r>
            <a:r>
              <a:rPr lang="en-US" sz="2000" b="1" dirty="0" smtClean="0">
                <a:latin typeface="Arial" pitchFamily="34" charset="0"/>
                <a:cs typeface="Arial" pitchFamily="34" charset="0"/>
              </a:rPr>
              <a:t>the properties of porosity</a:t>
            </a:r>
            <a:r>
              <a:rPr lang="en-US" sz="2000" b="1" dirty="0">
                <a:latin typeface="Arial" pitchFamily="34" charset="0"/>
                <a:cs typeface="Arial" pitchFamily="34" charset="0"/>
              </a:rPr>
              <a:t>, permeability, </a:t>
            </a:r>
            <a:r>
              <a:rPr lang="en-US" sz="2000" b="1" dirty="0" err="1">
                <a:latin typeface="Arial" pitchFamily="34" charset="0"/>
                <a:cs typeface="Arial" pitchFamily="34" charset="0"/>
              </a:rPr>
              <a:t>tortuosity</a:t>
            </a:r>
            <a:r>
              <a:rPr lang="en-US" sz="2000" b="1" dirty="0">
                <a:latin typeface="Arial" pitchFamily="34" charset="0"/>
                <a:cs typeface="Arial" pitchFamily="34" charset="0"/>
              </a:rPr>
              <a:t>, and connectivity.</a:t>
            </a:r>
          </a:p>
        </p:txBody>
      </p:sp>
      <p:sp>
        <p:nvSpPr>
          <p:cNvPr id="7" name="Rectangle 6"/>
          <p:cNvSpPr/>
          <p:nvPr/>
        </p:nvSpPr>
        <p:spPr>
          <a:xfrm>
            <a:off x="914400" y="3124200"/>
            <a:ext cx="8001000" cy="1015663"/>
          </a:xfrm>
          <a:prstGeom prst="rect">
            <a:avLst/>
          </a:prstGeom>
        </p:spPr>
        <p:txBody>
          <a:bodyPr wrap="square">
            <a:spAutoFit/>
          </a:bodyPr>
          <a:lstStyle/>
          <a:p>
            <a:pPr>
              <a:buFont typeface="Wingdings" pitchFamily="2" charset="2"/>
              <a:buChar char="q"/>
            </a:pPr>
            <a:r>
              <a:rPr lang="en-US" sz="2000" b="1" dirty="0">
                <a:latin typeface="Arial" pitchFamily="34" charset="0"/>
                <a:cs typeface="Arial" pitchFamily="34" charset="0"/>
              </a:rPr>
              <a:t>Natural porous media may be consolidated (solids with holes </a:t>
            </a:r>
            <a:r>
              <a:rPr lang="en-US" sz="2000" b="1" dirty="0" smtClean="0">
                <a:latin typeface="Arial" pitchFamily="34" charset="0"/>
                <a:cs typeface="Arial" pitchFamily="34" charset="0"/>
              </a:rPr>
              <a:t>in them</a:t>
            </a:r>
            <a:r>
              <a:rPr lang="en-US" sz="2000" b="1" dirty="0">
                <a:latin typeface="Arial" pitchFamily="34" charset="0"/>
                <a:cs typeface="Arial" pitchFamily="34" charset="0"/>
              </a:rPr>
              <a:t>), or they may consist of unconsolidated, discrete particles.</a:t>
            </a:r>
          </a:p>
        </p:txBody>
      </p:sp>
      <p:sp>
        <p:nvSpPr>
          <p:cNvPr id="8" name="Rectangle 7"/>
          <p:cNvSpPr/>
          <p:nvPr/>
        </p:nvSpPr>
        <p:spPr>
          <a:xfrm>
            <a:off x="914400" y="5334000"/>
            <a:ext cx="7924800" cy="1323439"/>
          </a:xfrm>
          <a:prstGeom prst="rect">
            <a:avLst/>
          </a:prstGeom>
        </p:spPr>
        <p:txBody>
          <a:bodyPr wrap="square">
            <a:spAutoFit/>
          </a:bodyPr>
          <a:lstStyle/>
          <a:p>
            <a:pPr>
              <a:buFont typeface="Wingdings" pitchFamily="2" charset="2"/>
              <a:buChar char="q"/>
            </a:pPr>
            <a:r>
              <a:rPr lang="en-US" sz="2000" b="1" dirty="0">
                <a:latin typeface="Arial" pitchFamily="34" charset="0"/>
                <a:cs typeface="Arial" pitchFamily="34" charset="0"/>
              </a:rPr>
              <a:t>Granular beds may consist of mixtures of particles of </a:t>
            </a:r>
            <a:r>
              <a:rPr lang="en-US" sz="2000" b="1" dirty="0" smtClean="0">
                <a:latin typeface="Arial" pitchFamily="34" charset="0"/>
                <a:cs typeface="Arial" pitchFamily="34" charset="0"/>
              </a:rPr>
              <a:t>several sizes</a:t>
            </a:r>
            <a:r>
              <a:rPr lang="en-US" sz="2000" b="1" dirty="0">
                <a:latin typeface="Arial" pitchFamily="34" charset="0"/>
                <a:cs typeface="Arial" pitchFamily="34" charset="0"/>
              </a:rPr>
              <a:t>. In flow problems, the mean surface diameter is </a:t>
            </a:r>
            <a:r>
              <a:rPr lang="en-US" sz="2000" b="1" dirty="0" smtClean="0">
                <a:latin typeface="Arial" pitchFamily="34" charset="0"/>
                <a:cs typeface="Arial" pitchFamily="34" charset="0"/>
              </a:rPr>
              <a:t>the appropriate </a:t>
            </a:r>
            <a:r>
              <a:rPr lang="en-US" sz="2000" b="1" dirty="0">
                <a:latin typeface="Arial" pitchFamily="34" charset="0"/>
                <a:cs typeface="Arial" pitchFamily="34" charset="0"/>
              </a:rPr>
              <a:t>mean, given in terms of the weight fraction </a:t>
            </a:r>
            <a:r>
              <a:rPr lang="en-US" sz="2000" b="1" dirty="0" smtClean="0">
                <a:latin typeface="Arial" pitchFamily="34" charset="0"/>
                <a:cs typeface="Arial" pitchFamily="34" charset="0"/>
              </a:rPr>
              <a:t>distribution. </a:t>
            </a: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l="11875" r="8125"/>
          <a:stretch>
            <a:fillRect/>
          </a:stretch>
        </p:blipFill>
        <p:spPr bwMode="auto">
          <a:xfrm>
            <a:off x="0" y="0"/>
            <a:ext cx="9753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1875" r="7500"/>
          <a:stretch>
            <a:fillRect/>
          </a:stretch>
        </p:blipFill>
        <p:spPr bwMode="auto">
          <a:xfrm>
            <a:off x="0" y="0"/>
            <a:ext cx="9829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8400" y="5486400"/>
            <a:ext cx="474809"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8435" name="Picture 4"/>
          <p:cNvPicPr>
            <a:picLocks noGrp="1" noChangeAspect="1" noChangeArrowheads="1"/>
          </p:cNvPicPr>
          <p:nvPr>
            <p:ph sz="half" idx="4294967295"/>
          </p:nvPr>
        </p:nvPicPr>
        <p:blipFill>
          <a:blip r:embed="rId3"/>
          <a:srcRect/>
          <a:stretch>
            <a:fillRect/>
          </a:stretch>
        </p:blipFill>
        <p:spPr>
          <a:xfrm>
            <a:off x="381000" y="1524000"/>
            <a:ext cx="5257800" cy="3907745"/>
          </a:xfrm>
          <a:noFill/>
        </p:spPr>
      </p:pic>
      <p:pic>
        <p:nvPicPr>
          <p:cNvPr id="4" name="Picture 9"/>
          <p:cNvPicPr>
            <a:picLocks noGrp="1" noChangeAspect="1" noChangeArrowheads="1"/>
          </p:cNvPicPr>
          <p:nvPr>
            <p:ph sz="quarter" idx="4294967295"/>
          </p:nvPr>
        </p:nvPicPr>
        <p:blipFill>
          <a:blip r:embed="rId4"/>
          <a:srcRect/>
          <a:stretch>
            <a:fillRect/>
          </a:stretch>
        </p:blipFill>
        <p:spPr>
          <a:xfrm>
            <a:off x="6553200" y="838200"/>
            <a:ext cx="1828800" cy="4913491"/>
          </a:xfrm>
          <a:prstGeom prst="rect">
            <a:avLst/>
          </a:prstGeom>
          <a:noFill/>
        </p:spPr>
      </p:pic>
      <p:sp>
        <p:nvSpPr>
          <p:cNvPr id="7" name="Rectangle 6"/>
          <p:cNvSpPr/>
          <p:nvPr/>
        </p:nvSpPr>
        <p:spPr>
          <a:xfrm>
            <a:off x="7010400" y="5791200"/>
            <a:ext cx="62068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l="14375" t="5432" r="10000" b="1136"/>
          <a:stretch>
            <a:fillRect/>
          </a:stretch>
        </p:blipFill>
        <p:spPr bwMode="auto">
          <a:xfrm>
            <a:off x="228600" y="152400"/>
            <a:ext cx="86868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Geldart’s</a:t>
            </a:r>
            <a:r>
              <a:rPr lang="en-US" dirty="0" smtClean="0"/>
              <a:t> powder classification</a:t>
            </a:r>
            <a:endParaRPr lang="en-US" dirty="0"/>
          </a:p>
        </p:txBody>
      </p:sp>
      <p:pic>
        <p:nvPicPr>
          <p:cNvPr id="32770" name="Picture 2"/>
          <p:cNvPicPr>
            <a:picLocks noChangeAspect="1" noChangeArrowheads="1"/>
          </p:cNvPicPr>
          <p:nvPr/>
        </p:nvPicPr>
        <p:blipFill>
          <a:blip r:embed="rId3"/>
          <a:srcRect/>
          <a:stretch>
            <a:fillRect/>
          </a:stretch>
        </p:blipFill>
        <p:spPr bwMode="auto">
          <a:xfrm>
            <a:off x="381001" y="1312158"/>
            <a:ext cx="8447542" cy="50124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l="11875" r="7500"/>
          <a:stretch>
            <a:fillRect/>
          </a:stretch>
        </p:blipFill>
        <p:spPr bwMode="auto">
          <a:xfrm>
            <a:off x="0" y="0"/>
            <a:ext cx="9829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duotone>
              <a:prstClr val="black"/>
              <a:schemeClr val="accent5">
                <a:tint val="45000"/>
                <a:satMod val="400000"/>
              </a:schemeClr>
            </a:duotone>
          </a:blip>
          <a:srcRect/>
          <a:stretch>
            <a:fillRect/>
          </a:stretch>
        </p:blipFill>
        <p:spPr bwMode="auto">
          <a:xfrm>
            <a:off x="1512885" y="160508"/>
            <a:ext cx="6183316" cy="6468891"/>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16875" t="7778" r="9375" b="2222"/>
          <a:stretch>
            <a:fillRect/>
          </a:stretch>
        </p:blipFill>
        <p:spPr bwMode="auto">
          <a:xfrm>
            <a:off x="152400" y="228600"/>
            <a:ext cx="8991600" cy="61722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1" dirty="0"/>
              <a:t>Minimum Fluidization</a:t>
            </a:r>
            <a:endParaRPr lang="en-US" dirty="0"/>
          </a:p>
        </p:txBody>
      </p:sp>
      <p:sp>
        <p:nvSpPr>
          <p:cNvPr id="19" name="Rectangle 18"/>
          <p:cNvSpPr/>
          <p:nvPr/>
        </p:nvSpPr>
        <p:spPr>
          <a:xfrm>
            <a:off x="685800" y="1295400"/>
            <a:ext cx="7924800" cy="1323439"/>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In an ideal fluidized bed the pressure drop corresponding to minimum fluidization is equal to the buoyant weight of particles per unit area. In practice, it may deviate appreciably from this value as a result of channeling and the effect of particle-wall friction.</a:t>
            </a:r>
            <a:endParaRPr lang="en-US" sz="2000" dirty="0">
              <a:latin typeface="Arial" pitchFamily="34" charset="0"/>
              <a:cs typeface="Arial" pitchFamily="34" charset="0"/>
            </a:endParaRPr>
          </a:p>
        </p:txBody>
      </p:sp>
      <p:sp>
        <p:nvSpPr>
          <p:cNvPr id="20" name="Rectangle 19"/>
          <p:cNvSpPr/>
          <p:nvPr/>
        </p:nvSpPr>
        <p:spPr>
          <a:xfrm>
            <a:off x="685800" y="3048000"/>
            <a:ext cx="8229600" cy="2862322"/>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The minimum fluidizing velocity, </a:t>
            </a:r>
            <a:r>
              <a:rPr lang="en-US" sz="2000" b="1" i="1" dirty="0" smtClean="0">
                <a:solidFill>
                  <a:srgbClr val="FF0000"/>
                </a:solidFill>
                <a:latin typeface="Arial" pitchFamily="34" charset="0"/>
                <a:cs typeface="Arial" pitchFamily="34" charset="0"/>
              </a:rPr>
              <a:t>u</a:t>
            </a:r>
            <a:r>
              <a:rPr lang="en-US" sz="2000" b="1" i="1" baseline="-25000" dirty="0" smtClean="0">
                <a:solidFill>
                  <a:srgbClr val="FF0000"/>
                </a:solidFill>
                <a:latin typeface="Arial" pitchFamily="34" charset="0"/>
                <a:cs typeface="Arial" pitchFamily="34" charset="0"/>
              </a:rPr>
              <a:t>mf</a:t>
            </a:r>
            <a:r>
              <a:rPr lang="en-US" sz="2000" i="1" dirty="0" smtClean="0">
                <a:latin typeface="Arial" pitchFamily="34" charset="0"/>
                <a:cs typeface="Arial" pitchFamily="34" charset="0"/>
              </a:rPr>
              <a:t> , may be determined experimentally by measuring </a:t>
            </a:r>
            <a:r>
              <a:rPr lang="en-US" sz="2000" dirty="0" smtClean="0">
                <a:latin typeface="Arial" pitchFamily="34" charset="0"/>
                <a:cs typeface="Arial" pitchFamily="34" charset="0"/>
              </a:rPr>
              <a:t>the pressure drop across the bed for both increasing and decreasing velocities and plotting the results vs. velocity. The two ‘best’ straight lines are then drawn through the experimental points and the velocity at their point of intersection is taken as the minimum fluidizing velocity. </a:t>
            </a:r>
            <a:r>
              <a:rPr lang="en-US" sz="2000" b="1" i="1" dirty="0" smtClean="0">
                <a:solidFill>
                  <a:schemeClr val="accent6">
                    <a:lumMod val="75000"/>
                  </a:schemeClr>
                </a:solidFill>
                <a:latin typeface="Arial" pitchFamily="34" charset="0"/>
                <a:cs typeface="Arial" pitchFamily="34" charset="0"/>
              </a:rPr>
              <a:t>Linear rather than logarithmic plots are generally used, although it is necessary to use logarithmic plots if the plot of pressure gradient against velocity in the fixed bed is not linear.</a:t>
            </a:r>
            <a:endParaRPr lang="en-US" sz="2000" b="1" i="1" dirty="0">
              <a:solidFill>
                <a:schemeClr val="accent6">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1" dirty="0"/>
              <a:t>Minimum Fluidization</a:t>
            </a:r>
            <a:endParaRPr lang="en-US" dirty="0"/>
          </a:p>
        </p:txBody>
      </p:sp>
      <p:sp>
        <p:nvSpPr>
          <p:cNvPr id="21" name="Rectangle 20"/>
          <p:cNvSpPr/>
          <p:nvPr/>
        </p:nvSpPr>
        <p:spPr>
          <a:xfrm>
            <a:off x="609600" y="1066800"/>
            <a:ext cx="8077200" cy="1938992"/>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The theoretical value of the minimum fluidizing velocity may be calculated from the equations given for the relation between pressure drop and velocity in a fixed packed bed, with the pressure drop through the bed put equal to the apparent weight of particles per unit area, and the porosity set at the maximum value that can be attained in the fixed bed.</a:t>
            </a:r>
            <a:endParaRPr lang="en-US" sz="2000" dirty="0">
              <a:latin typeface="Arial" pitchFamily="34" charset="0"/>
              <a:cs typeface="Arial" pitchFamily="34" charset="0"/>
            </a:endParaRPr>
          </a:p>
        </p:txBody>
      </p:sp>
      <p:sp>
        <p:nvSpPr>
          <p:cNvPr id="6" name="TextBox 5"/>
          <p:cNvSpPr txBox="1"/>
          <p:nvPr/>
        </p:nvSpPr>
        <p:spPr>
          <a:xfrm>
            <a:off x="609600" y="3581400"/>
            <a:ext cx="7848600" cy="2246769"/>
          </a:xfrm>
          <a:prstGeom prst="rect">
            <a:avLst/>
          </a:prstGeom>
          <a:noFill/>
        </p:spPr>
        <p:txBody>
          <a:bodyPr wrap="square" rtlCol="0">
            <a:spAutoFit/>
          </a:bodyPr>
          <a:lstStyle/>
          <a:p>
            <a:pPr>
              <a:buFont typeface="Wingdings" pitchFamily="2" charset="2"/>
              <a:buChar char="q"/>
            </a:pPr>
            <a:r>
              <a:rPr lang="en-US" sz="2000" dirty="0" smtClean="0">
                <a:latin typeface="Arial" pitchFamily="34" charset="0"/>
                <a:cs typeface="Arial" pitchFamily="34" charset="0"/>
              </a:rPr>
              <a:t>Particles become fluidized when the frictional force of the air on the particles equals or exceeds the weight of the bed. </a:t>
            </a:r>
            <a:r>
              <a:rPr lang="en-US" sz="2000" dirty="0" smtClean="0">
                <a:solidFill>
                  <a:schemeClr val="accent6">
                    <a:lumMod val="75000"/>
                  </a:schemeClr>
                </a:solidFill>
                <a:latin typeface="Arial" pitchFamily="34" charset="0"/>
                <a:cs typeface="Arial" pitchFamily="34" charset="0"/>
              </a:rPr>
              <a:t>The minimum velocity required for fluidization can be determined by equating the weight per unit area of the bed to the pressure drop of air through the bed.</a:t>
            </a:r>
            <a:r>
              <a:rPr lang="en-US" sz="2000" dirty="0" smtClean="0">
                <a:latin typeface="Arial" pitchFamily="34" charset="0"/>
                <a:cs typeface="Arial" pitchFamily="34" charset="0"/>
              </a:rPr>
              <a:t> At this minimum fluidization velocity, all of the powder particles become suspended and the bed exhibits liquid like behavior.  </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81000" y="2971800"/>
            <a:ext cx="5347447" cy="1143000"/>
            <a:chOff x="1752600" y="3276600"/>
            <a:chExt cx="5347447" cy="1143000"/>
          </a:xfrm>
        </p:grpSpPr>
        <p:graphicFrame>
          <p:nvGraphicFramePr>
            <p:cNvPr id="11" name="Object 10"/>
            <p:cNvGraphicFramePr>
              <a:graphicFrameLocks noChangeAspect="1"/>
            </p:cNvGraphicFramePr>
            <p:nvPr/>
          </p:nvGraphicFramePr>
          <p:xfrm>
            <a:off x="4343400" y="3276600"/>
            <a:ext cx="2756647" cy="1143000"/>
          </p:xfrm>
          <a:graphic>
            <a:graphicData uri="http://schemas.openxmlformats.org/presentationml/2006/ole">
              <p:oleObj spid="_x0000_s82951" name="Equation" r:id="rId4" imgW="1041120" imgH="431640" progId="Equation.3">
                <p:embed/>
              </p:oleObj>
            </a:graphicData>
          </a:graphic>
        </p:graphicFrame>
        <p:grpSp>
          <p:nvGrpSpPr>
            <p:cNvPr id="16" name="Group 15"/>
            <p:cNvGrpSpPr/>
            <p:nvPr/>
          </p:nvGrpSpPr>
          <p:grpSpPr>
            <a:xfrm>
              <a:off x="1752600" y="3429000"/>
              <a:ext cx="1295400" cy="762000"/>
              <a:chOff x="1143000" y="3352800"/>
              <a:chExt cx="1295400" cy="762000"/>
            </a:xfrm>
          </p:grpSpPr>
          <p:sp>
            <p:nvSpPr>
              <p:cNvPr id="14" name="TextBox 13"/>
              <p:cNvSpPr txBox="1"/>
              <p:nvPr/>
            </p:nvSpPr>
            <p:spPr>
              <a:xfrm>
                <a:off x="1219200" y="3505200"/>
                <a:ext cx="1210588" cy="400110"/>
              </a:xfrm>
              <a:prstGeom prst="rect">
                <a:avLst/>
              </a:prstGeom>
              <a:noFill/>
            </p:spPr>
            <p:txBody>
              <a:bodyPr wrap="none" rtlCol="0">
                <a:spAutoFit/>
              </a:bodyPr>
              <a:lstStyle/>
              <a:p>
                <a:r>
                  <a:rPr lang="en-US" sz="2000" b="1" dirty="0" smtClean="0">
                    <a:solidFill>
                      <a:srgbClr val="00B050"/>
                    </a:solidFill>
                    <a:latin typeface="Arial" pitchFamily="34" charset="0"/>
                    <a:cs typeface="Arial" pitchFamily="34" charset="0"/>
                  </a:rPr>
                  <a:t>Porosity</a:t>
                </a:r>
                <a:endParaRPr lang="en-US" sz="2000" b="1" dirty="0">
                  <a:solidFill>
                    <a:srgbClr val="00B050"/>
                  </a:solidFill>
                  <a:latin typeface="Arial" pitchFamily="34" charset="0"/>
                  <a:cs typeface="Arial" pitchFamily="34" charset="0"/>
                </a:endParaRPr>
              </a:p>
            </p:txBody>
          </p:sp>
          <p:sp>
            <p:nvSpPr>
              <p:cNvPr id="15" name="Oval 14"/>
              <p:cNvSpPr/>
              <p:nvPr/>
            </p:nvSpPr>
            <p:spPr>
              <a:xfrm>
                <a:off x="1143000" y="3352800"/>
                <a:ext cx="1295400" cy="762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a:stCxn id="15" idx="6"/>
            </p:cNvCxnSpPr>
            <p:nvPr/>
          </p:nvCxnSpPr>
          <p:spPr>
            <a:xfrm>
              <a:off x="3048000" y="3810000"/>
              <a:ext cx="1295400" cy="1588"/>
            </a:xfrm>
            <a:prstGeom prst="straightConnector1">
              <a:avLst/>
            </a:prstGeom>
            <a:ln w="44450" cap="rnd" cmpd="thinThick">
              <a:solidFill>
                <a:schemeClr val="tx1"/>
              </a:solidFill>
              <a:prstDash val="sysDash"/>
              <a:beve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28600" y="228600"/>
            <a:ext cx="8382000" cy="2747708"/>
            <a:chOff x="228600" y="381000"/>
            <a:chExt cx="8382000" cy="2747708"/>
          </a:xfrm>
        </p:grpSpPr>
        <p:pic>
          <p:nvPicPr>
            <p:cNvPr id="82948" name="Picture 4"/>
            <p:cNvPicPr>
              <a:picLocks noChangeAspect="1" noChangeArrowheads="1"/>
            </p:cNvPicPr>
            <p:nvPr/>
          </p:nvPicPr>
          <p:blipFill>
            <a:blip r:embed="rId5"/>
            <a:srcRect/>
            <a:stretch>
              <a:fillRect/>
            </a:stretch>
          </p:blipFill>
          <p:spPr bwMode="auto">
            <a:xfrm>
              <a:off x="4724400" y="381000"/>
              <a:ext cx="3886200" cy="2747708"/>
            </a:xfrm>
            <a:prstGeom prst="rect">
              <a:avLst/>
            </a:prstGeom>
            <a:noFill/>
            <a:ln w="9525">
              <a:noFill/>
              <a:miter lim="800000"/>
              <a:headEnd/>
              <a:tailEnd/>
            </a:ln>
            <a:effectLst/>
          </p:spPr>
        </p:pic>
        <p:pic>
          <p:nvPicPr>
            <p:cNvPr id="82953" name="Picture 9"/>
            <p:cNvPicPr>
              <a:picLocks noChangeAspect="1" noChangeArrowheads="1"/>
            </p:cNvPicPr>
            <p:nvPr/>
          </p:nvPicPr>
          <p:blipFill>
            <a:blip r:embed="rId6"/>
            <a:srcRect/>
            <a:stretch>
              <a:fillRect/>
            </a:stretch>
          </p:blipFill>
          <p:spPr bwMode="auto">
            <a:xfrm>
              <a:off x="228600" y="457200"/>
              <a:ext cx="3537626" cy="2481618"/>
            </a:xfrm>
            <a:prstGeom prst="rect">
              <a:avLst/>
            </a:prstGeom>
            <a:noFill/>
            <a:ln w="9525">
              <a:noFill/>
              <a:miter lim="800000"/>
              <a:headEnd/>
              <a:tailEnd/>
            </a:ln>
            <a:effectLst/>
          </p:spPr>
        </p:pic>
      </p:grpSp>
      <p:sp>
        <p:nvSpPr>
          <p:cNvPr id="25" name="TextBox 24"/>
          <p:cNvSpPr txBox="1"/>
          <p:nvPr/>
        </p:nvSpPr>
        <p:spPr>
          <a:xfrm>
            <a:off x="914400" y="4191000"/>
            <a:ext cx="5105400" cy="2431435"/>
          </a:xfrm>
          <a:prstGeom prst="rect">
            <a:avLst/>
          </a:prstGeom>
          <a:solidFill>
            <a:schemeClr val="bg2"/>
          </a:solidFill>
        </p:spPr>
        <p:txBody>
          <a:bodyPr wrap="square" rtlCol="0">
            <a:spAutoFit/>
          </a:bodyPr>
          <a:lstStyle/>
          <a:p>
            <a:r>
              <a:rPr lang="en-US" sz="3200" dirty="0" smtClean="0">
                <a:solidFill>
                  <a:srgbClr val="FF0000"/>
                </a:solidFill>
                <a:latin typeface="Arial" pitchFamily="34" charset="0"/>
                <a:cs typeface="Arial" pitchFamily="34" charset="0"/>
              </a:rPr>
              <a:t>Pressure drop calculation:</a:t>
            </a:r>
          </a:p>
          <a:p>
            <a:pPr>
              <a:buFont typeface="Wingdings" pitchFamily="2" charset="2"/>
              <a:buChar char="q"/>
            </a:pPr>
            <a:r>
              <a:rPr lang="en-US" sz="2400" dirty="0" smtClean="0">
                <a:solidFill>
                  <a:srgbClr val="0070C0"/>
                </a:solidFill>
                <a:latin typeface="Arial" pitchFamily="34" charset="0"/>
                <a:cs typeface="Arial" pitchFamily="34" charset="0"/>
              </a:rPr>
              <a:t>Filtration</a:t>
            </a:r>
          </a:p>
          <a:p>
            <a:pPr>
              <a:buFont typeface="Wingdings" pitchFamily="2" charset="2"/>
              <a:buChar char="q"/>
            </a:pPr>
            <a:r>
              <a:rPr lang="en-US" sz="2400" dirty="0" smtClean="0">
                <a:solidFill>
                  <a:srgbClr val="0070C0"/>
                </a:solidFill>
                <a:latin typeface="Arial" pitchFamily="34" charset="0"/>
                <a:cs typeface="Arial" pitchFamily="34" charset="0"/>
              </a:rPr>
              <a:t>Adsorption</a:t>
            </a:r>
          </a:p>
          <a:p>
            <a:pPr>
              <a:buFont typeface="Wingdings" pitchFamily="2" charset="2"/>
              <a:buChar char="q"/>
            </a:pPr>
            <a:r>
              <a:rPr lang="en-US" sz="2400" dirty="0" smtClean="0">
                <a:solidFill>
                  <a:srgbClr val="0070C0"/>
                </a:solidFill>
                <a:latin typeface="Arial" pitchFamily="34" charset="0"/>
                <a:cs typeface="Arial" pitchFamily="34" charset="0"/>
              </a:rPr>
              <a:t>Catalytic reactors</a:t>
            </a:r>
          </a:p>
          <a:p>
            <a:pPr>
              <a:buFont typeface="Wingdings" pitchFamily="2" charset="2"/>
              <a:buChar char="q"/>
            </a:pPr>
            <a:r>
              <a:rPr lang="en-US" sz="2400" dirty="0" smtClean="0">
                <a:solidFill>
                  <a:srgbClr val="0070C0"/>
                </a:solidFill>
                <a:latin typeface="Arial" pitchFamily="34" charset="0"/>
                <a:cs typeface="Arial" pitchFamily="34" charset="0"/>
              </a:rPr>
              <a:t>Ion exchangers</a:t>
            </a:r>
          </a:p>
          <a:p>
            <a:pPr>
              <a:buFont typeface="Wingdings" pitchFamily="2" charset="2"/>
              <a:buChar char="q"/>
            </a:pPr>
            <a:r>
              <a:rPr lang="en-US" sz="2400" dirty="0" smtClean="0">
                <a:solidFill>
                  <a:srgbClr val="0070C0"/>
                </a:solidFill>
                <a:latin typeface="Arial" pitchFamily="34" charset="0"/>
                <a:cs typeface="Arial" pitchFamily="34" charset="0"/>
              </a:rPr>
              <a:t>Mass transfer equipments</a:t>
            </a:r>
            <a:endParaRPr lang="en-US" sz="2400"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1" dirty="0" smtClean="0"/>
              <a:t>Minimum Fluidization</a:t>
            </a:r>
            <a:endParaRPr lang="en-US" dirty="0"/>
          </a:p>
        </p:txBody>
      </p:sp>
      <p:sp>
        <p:nvSpPr>
          <p:cNvPr id="5" name="Rectangle 4"/>
          <p:cNvSpPr/>
          <p:nvPr/>
        </p:nvSpPr>
        <p:spPr>
          <a:xfrm>
            <a:off x="457200" y="1143000"/>
            <a:ext cx="8153400" cy="1015663"/>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This state of incipient fluidization can be described by an equation giving the pressure drop in a gas flowing through a packed bed, such as the so-called Ergun equation: </a:t>
            </a:r>
            <a:endParaRPr lang="en-US" sz="2000" dirty="0">
              <a:latin typeface="Arial" pitchFamily="34" charset="0"/>
              <a:cs typeface="Arial" pitchFamily="34" charset="0"/>
            </a:endParaRPr>
          </a:p>
        </p:txBody>
      </p:sp>
      <p:sp>
        <p:nvSpPr>
          <p:cNvPr id="8" name="Rectangle 7"/>
          <p:cNvSpPr/>
          <p:nvPr/>
        </p:nvSpPr>
        <p:spPr>
          <a:xfrm>
            <a:off x="838200" y="3733800"/>
            <a:ext cx="7772400" cy="400110"/>
          </a:xfrm>
          <a:prstGeom prst="rect">
            <a:avLst/>
          </a:prstGeom>
        </p:spPr>
        <p:txBody>
          <a:bodyPr wrap="square">
            <a:spAutoFit/>
          </a:bodyPr>
          <a:lstStyle/>
          <a:p>
            <a:r>
              <a:rPr lang="en-US" sz="2000" dirty="0" smtClean="0">
                <a:latin typeface="Arial" pitchFamily="34" charset="0"/>
                <a:cs typeface="Arial" pitchFamily="34" charset="0"/>
              </a:rPr>
              <a:t>in which </a:t>
            </a:r>
            <a:r>
              <a:rPr lang="en-US" sz="2000" b="1" dirty="0" smtClean="0">
                <a:latin typeface="Arial" pitchFamily="34" charset="0"/>
                <a:cs typeface="Arial" pitchFamily="34" charset="0"/>
              </a:rPr>
              <a:t>ΔP</a:t>
            </a:r>
            <a:r>
              <a:rPr lang="en-US" sz="2000" dirty="0" smtClean="0">
                <a:latin typeface="Arial" pitchFamily="34" charset="0"/>
                <a:cs typeface="Arial" pitchFamily="34" charset="0"/>
              </a:rPr>
              <a:t> is equal to the bed weight per unit cross-sectional area </a:t>
            </a:r>
            <a:endParaRPr lang="en-US" sz="2000" dirty="0">
              <a:latin typeface="Arial" pitchFamily="34" charset="0"/>
              <a:cs typeface="Arial" pitchFamily="34" charset="0"/>
            </a:endParaRPr>
          </a:p>
        </p:txBody>
      </p:sp>
      <p:graphicFrame>
        <p:nvGraphicFramePr>
          <p:cNvPr id="26627" name="Object 3"/>
          <p:cNvGraphicFramePr>
            <a:graphicFrameLocks noChangeAspect="1"/>
          </p:cNvGraphicFramePr>
          <p:nvPr/>
        </p:nvGraphicFramePr>
        <p:xfrm>
          <a:off x="1524000" y="4495800"/>
          <a:ext cx="5443304" cy="1143000"/>
        </p:xfrm>
        <a:graphic>
          <a:graphicData uri="http://schemas.openxmlformats.org/presentationml/2006/ole">
            <p:oleObj spid="_x0000_s26627" name="Equation" r:id="rId4" imgW="2298600" imgH="482400" progId="Equation.3">
              <p:embed/>
            </p:oleObj>
          </a:graphicData>
        </a:graphic>
      </p:graphicFrame>
      <p:graphicFrame>
        <p:nvGraphicFramePr>
          <p:cNvPr id="26628" name="Object 4"/>
          <p:cNvGraphicFramePr>
            <a:graphicFrameLocks noChangeAspect="1"/>
          </p:cNvGraphicFramePr>
          <p:nvPr/>
        </p:nvGraphicFramePr>
        <p:xfrm>
          <a:off x="1143000" y="2286000"/>
          <a:ext cx="5715000" cy="1234907"/>
        </p:xfrm>
        <a:graphic>
          <a:graphicData uri="http://schemas.openxmlformats.org/presentationml/2006/ole">
            <p:oleObj spid="_x0000_s26628" name="Equation" r:id="rId5" imgW="2349360" imgH="507960" progId="Equation.3">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Minimum Fluidization</a:t>
            </a:r>
            <a:endParaRPr lang="en-US" dirty="0"/>
          </a:p>
        </p:txBody>
      </p:sp>
      <p:sp>
        <p:nvSpPr>
          <p:cNvPr id="8" name="Rectangle 7"/>
          <p:cNvSpPr/>
          <p:nvPr/>
        </p:nvSpPr>
        <p:spPr>
          <a:xfrm>
            <a:off x="533400" y="3733800"/>
            <a:ext cx="8305800" cy="400110"/>
          </a:xfrm>
          <a:prstGeom prst="rect">
            <a:avLst/>
          </a:prstGeom>
        </p:spPr>
        <p:txBody>
          <a:bodyPr wrap="square">
            <a:spAutoFit/>
          </a:bodyPr>
          <a:lstStyle/>
          <a:p>
            <a:r>
              <a:rPr lang="en-US" sz="2000" dirty="0" smtClean="0">
                <a:latin typeface="Arial" pitchFamily="34" charset="0"/>
                <a:cs typeface="Arial" pitchFamily="34" charset="0"/>
              </a:rPr>
              <a:t>They combined these with the Ergun equation and obtained the relation: </a:t>
            </a:r>
            <a:endParaRPr lang="en-US" sz="2000" dirty="0">
              <a:latin typeface="Arial" pitchFamily="34" charset="0"/>
              <a:cs typeface="Arial" pitchFamily="34" charset="0"/>
            </a:endParaRPr>
          </a:p>
        </p:txBody>
      </p:sp>
      <p:sp>
        <p:nvSpPr>
          <p:cNvPr id="13" name="Rectangle 12"/>
          <p:cNvSpPr/>
          <p:nvPr/>
        </p:nvSpPr>
        <p:spPr>
          <a:xfrm>
            <a:off x="533400" y="1143000"/>
            <a:ext cx="8001000" cy="1631216"/>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When applying the Ergun equation, one has to know the minimum fluidization </a:t>
            </a:r>
            <a:r>
              <a:rPr lang="en-US" sz="2000" dirty="0" err="1" smtClean="0">
                <a:latin typeface="Arial" pitchFamily="34" charset="0"/>
                <a:cs typeface="Arial" pitchFamily="34" charset="0"/>
              </a:rPr>
              <a:t>voidage</a:t>
            </a:r>
            <a:r>
              <a:rPr lang="en-US" sz="2000" dirty="0" smtClean="0">
                <a:latin typeface="Arial" pitchFamily="34" charset="0"/>
                <a:cs typeface="Arial" pitchFamily="34" charset="0"/>
              </a:rPr>
              <a:t>, ε</a:t>
            </a:r>
            <a:r>
              <a:rPr lang="en-US" sz="2000" baseline="-25000" dirty="0" smtClean="0">
                <a:latin typeface="Arial" pitchFamily="34" charset="0"/>
                <a:cs typeface="Arial" pitchFamily="34" charset="0"/>
              </a:rPr>
              <a:t>mf</a:t>
            </a:r>
            <a:r>
              <a:rPr lang="en-US" sz="2000" dirty="0" smtClean="0">
                <a:latin typeface="Arial" pitchFamily="34" charset="0"/>
                <a:cs typeface="Arial" pitchFamily="34" charset="0"/>
              </a:rPr>
              <a:t>, although it is frequently an unknown. </a:t>
            </a:r>
            <a:r>
              <a:rPr lang="en-US" sz="2000" dirty="0" err="1" smtClean="0">
                <a:latin typeface="Arial" pitchFamily="34" charset="0"/>
                <a:cs typeface="Arial" pitchFamily="34" charset="0"/>
              </a:rPr>
              <a:t>Wen</a:t>
            </a:r>
            <a:r>
              <a:rPr lang="en-US" sz="2000" dirty="0" smtClean="0">
                <a:latin typeface="Arial" pitchFamily="34" charset="0"/>
                <a:cs typeface="Arial" pitchFamily="34" charset="0"/>
              </a:rPr>
              <a:t> and Yu (1966) developed an expression for the minimum fluidization velocity for a range of particle types and sizes by assuming the following approximations to hold based on experimental data: </a:t>
            </a:r>
            <a:endParaRPr lang="en-US" sz="2000" dirty="0">
              <a:latin typeface="Arial" pitchFamily="34" charset="0"/>
              <a:cs typeface="Arial" pitchFamily="34" charset="0"/>
            </a:endParaRPr>
          </a:p>
        </p:txBody>
      </p:sp>
      <p:graphicFrame>
        <p:nvGraphicFramePr>
          <p:cNvPr id="33796" name="Object 4"/>
          <p:cNvGraphicFramePr>
            <a:graphicFrameLocks noChangeAspect="1"/>
          </p:cNvGraphicFramePr>
          <p:nvPr/>
        </p:nvGraphicFramePr>
        <p:xfrm>
          <a:off x="1447800" y="4267200"/>
          <a:ext cx="6115050" cy="1419225"/>
        </p:xfrm>
        <a:graphic>
          <a:graphicData uri="http://schemas.openxmlformats.org/presentationml/2006/ole">
            <p:oleObj spid="_x0000_s33796" name="Equation" r:id="rId4" imgW="3174840" imgH="736560" progId="Equation.3">
              <p:embed/>
            </p:oleObj>
          </a:graphicData>
        </a:graphic>
      </p:graphicFrame>
      <p:sp>
        <p:nvSpPr>
          <p:cNvPr id="15" name="Rectangle 14"/>
          <p:cNvSpPr/>
          <p:nvPr/>
        </p:nvSpPr>
        <p:spPr>
          <a:xfrm>
            <a:off x="609600" y="5943600"/>
            <a:ext cx="7086600" cy="646331"/>
          </a:xfrm>
          <a:prstGeom prst="rect">
            <a:avLst/>
          </a:prstGeom>
        </p:spPr>
        <p:txBody>
          <a:bodyPr wrap="square">
            <a:spAutoFit/>
          </a:bodyPr>
          <a:lstStyle/>
          <a:p>
            <a:pPr>
              <a:buFont typeface="Wingdings" pitchFamily="2" charset="2"/>
              <a:buChar char="Ø"/>
            </a:pPr>
            <a:r>
              <a:rPr lang="en-US" altLang="en-US" i="1" dirty="0" smtClean="0">
                <a:latin typeface="Arial" pitchFamily="34" charset="0"/>
                <a:cs typeface="Arial" pitchFamily="34" charset="0"/>
              </a:rPr>
              <a:t>For gas fluidization, the </a:t>
            </a:r>
            <a:r>
              <a:rPr lang="en-US" altLang="en-US" i="1" dirty="0" err="1" smtClean="0">
                <a:latin typeface="Arial" pitchFamily="34" charset="0"/>
                <a:cs typeface="Arial" pitchFamily="34" charset="0"/>
              </a:rPr>
              <a:t>Wen</a:t>
            </a:r>
            <a:r>
              <a:rPr lang="en-US" altLang="en-US" i="1" dirty="0" smtClean="0">
                <a:latin typeface="Arial" pitchFamily="34" charset="0"/>
                <a:cs typeface="Arial" pitchFamily="34" charset="0"/>
              </a:rPr>
              <a:t> and Yu correlation is often taken as most suitable for particles larger than 100 </a:t>
            </a:r>
            <a:r>
              <a:rPr lang="en-US" altLang="en-US" i="1" dirty="0" smtClean="0">
                <a:latin typeface="Symbol" pitchFamily="18" charset="2"/>
                <a:cs typeface="Arial" pitchFamily="34" charset="0"/>
              </a:rPr>
              <a:t>m</a:t>
            </a:r>
            <a:r>
              <a:rPr lang="en-US" altLang="en-US" i="1" dirty="0" smtClean="0">
                <a:latin typeface="Arial" pitchFamily="34" charset="0"/>
                <a:cs typeface="Arial" pitchFamily="34" charset="0"/>
              </a:rPr>
              <a:t>m</a:t>
            </a:r>
          </a:p>
        </p:txBody>
      </p:sp>
      <p:graphicFrame>
        <p:nvGraphicFramePr>
          <p:cNvPr id="9" name="Object 8"/>
          <p:cNvGraphicFramePr>
            <a:graphicFrameLocks noChangeAspect="1"/>
          </p:cNvGraphicFramePr>
          <p:nvPr/>
        </p:nvGraphicFramePr>
        <p:xfrm>
          <a:off x="1600200" y="2819400"/>
          <a:ext cx="3929449" cy="914400"/>
        </p:xfrm>
        <a:graphic>
          <a:graphicData uri="http://schemas.openxmlformats.org/presentationml/2006/ole">
            <p:oleObj spid="_x0000_s33797" name="Equation" r:id="rId5" imgW="2019240" imgH="469800" progId="Equation.3">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1" dirty="0"/>
              <a:t>Minimum Fluidization</a:t>
            </a:r>
            <a:endParaRPr lang="en-US" dirty="0"/>
          </a:p>
        </p:txBody>
      </p:sp>
      <p:sp>
        <p:nvSpPr>
          <p:cNvPr id="3" name="Rectangle 2"/>
          <p:cNvSpPr/>
          <p:nvPr/>
        </p:nvSpPr>
        <p:spPr>
          <a:xfrm>
            <a:off x="381000" y="1066800"/>
            <a:ext cx="8534400" cy="707886"/>
          </a:xfrm>
          <a:prstGeom prst="rect">
            <a:avLst/>
          </a:prstGeom>
        </p:spPr>
        <p:txBody>
          <a:bodyPr wrap="square">
            <a:spAutoFit/>
          </a:bodyPr>
          <a:lstStyle/>
          <a:p>
            <a:pPr>
              <a:buFont typeface="Wingdings" pitchFamily="2" charset="2"/>
              <a:buChar char="q"/>
            </a:pPr>
            <a:r>
              <a:rPr lang="en-US" altLang="en-US" sz="2000" dirty="0" smtClean="0">
                <a:latin typeface="Arial" pitchFamily="34" charset="0"/>
                <a:cs typeface="Arial" pitchFamily="34" charset="0"/>
              </a:rPr>
              <a:t>The correlation of </a:t>
            </a:r>
            <a:r>
              <a:rPr lang="en-US" altLang="en-US" sz="2000" dirty="0" err="1" smtClean="0">
                <a:latin typeface="Arial" pitchFamily="34" charset="0"/>
                <a:cs typeface="Arial" pitchFamily="34" charset="0"/>
              </a:rPr>
              <a:t>Baeyens</a:t>
            </a:r>
            <a:r>
              <a:rPr lang="en-US" altLang="en-US" sz="2000" dirty="0" smtClean="0">
                <a:latin typeface="Arial" pitchFamily="34" charset="0"/>
                <a:cs typeface="Arial" pitchFamily="34" charset="0"/>
              </a:rPr>
              <a:t> and </a:t>
            </a:r>
            <a:r>
              <a:rPr lang="en-US" altLang="en-US" sz="2000" dirty="0" err="1" smtClean="0">
                <a:latin typeface="Arial" pitchFamily="34" charset="0"/>
                <a:cs typeface="Arial" pitchFamily="34" charset="0"/>
              </a:rPr>
              <a:t>Geldart</a:t>
            </a:r>
            <a:r>
              <a:rPr lang="en-US" altLang="en-US" sz="2000" dirty="0" smtClean="0">
                <a:latin typeface="Arial" pitchFamily="34" charset="0"/>
                <a:cs typeface="Arial" pitchFamily="34" charset="0"/>
              </a:rPr>
              <a:t> (1974) is best for particles less than 100 </a:t>
            </a:r>
            <a:r>
              <a:rPr lang="en-US" altLang="en-US" sz="2000" dirty="0" smtClean="0">
                <a:latin typeface="Symbol" pitchFamily="18" charset="2"/>
                <a:cs typeface="Arial" pitchFamily="34" charset="0"/>
              </a:rPr>
              <a:t>m</a:t>
            </a:r>
            <a:r>
              <a:rPr lang="en-US" altLang="en-US" sz="2000" dirty="0" smtClean="0">
                <a:latin typeface="Arial" pitchFamily="34" charset="0"/>
                <a:cs typeface="Arial" pitchFamily="34" charset="0"/>
              </a:rPr>
              <a:t>m</a:t>
            </a:r>
            <a:endParaRPr lang="en-US" sz="2000" dirty="0">
              <a:latin typeface="Arial" pitchFamily="34" charset="0"/>
              <a:cs typeface="Arial" pitchFamily="34" charset="0"/>
            </a:endParaRPr>
          </a:p>
        </p:txBody>
      </p:sp>
      <p:sp>
        <p:nvSpPr>
          <p:cNvPr id="11" name="TextBox 10"/>
          <p:cNvSpPr txBox="1"/>
          <p:nvPr/>
        </p:nvSpPr>
        <p:spPr>
          <a:xfrm>
            <a:off x="1524000" y="2971800"/>
            <a:ext cx="990600" cy="369332"/>
          </a:xfrm>
          <a:prstGeom prst="rect">
            <a:avLst/>
          </a:prstGeom>
          <a:noFill/>
        </p:spPr>
        <p:txBody>
          <a:bodyPr wrap="square" rtlCol="0">
            <a:spAutoFit/>
          </a:bodyPr>
          <a:lstStyle/>
          <a:p>
            <a:r>
              <a:rPr lang="en-US" b="1" dirty="0" smtClean="0">
                <a:latin typeface="Arial" pitchFamily="34" charset="0"/>
                <a:cs typeface="Arial" pitchFamily="34" charset="0"/>
              </a:rPr>
              <a:t>Where:</a:t>
            </a:r>
            <a:endParaRPr lang="en-US" b="1" dirty="0">
              <a:latin typeface="Arial" pitchFamily="34" charset="0"/>
              <a:cs typeface="Arial" pitchFamily="34" charset="0"/>
            </a:endParaRPr>
          </a:p>
        </p:txBody>
      </p:sp>
      <p:graphicFrame>
        <p:nvGraphicFramePr>
          <p:cNvPr id="19" name="Object 18"/>
          <p:cNvGraphicFramePr>
            <a:graphicFrameLocks noChangeAspect="1"/>
          </p:cNvGraphicFramePr>
          <p:nvPr/>
        </p:nvGraphicFramePr>
        <p:xfrm>
          <a:off x="2971800" y="5181600"/>
          <a:ext cx="4484077" cy="1143000"/>
        </p:xfrm>
        <a:graphic>
          <a:graphicData uri="http://schemas.openxmlformats.org/presentationml/2006/ole">
            <p:oleObj spid="_x0000_s23554" name="Equation" r:id="rId4" imgW="1942920" imgH="495000" progId="Equation.3">
              <p:embed/>
            </p:oleObj>
          </a:graphicData>
        </a:graphic>
      </p:graphicFrame>
      <p:graphicFrame>
        <p:nvGraphicFramePr>
          <p:cNvPr id="23555" name="Object 3"/>
          <p:cNvGraphicFramePr>
            <a:graphicFrameLocks noChangeAspect="1"/>
          </p:cNvGraphicFramePr>
          <p:nvPr/>
        </p:nvGraphicFramePr>
        <p:xfrm>
          <a:off x="1084263" y="1828800"/>
          <a:ext cx="7153275" cy="838200"/>
        </p:xfrm>
        <a:graphic>
          <a:graphicData uri="http://schemas.openxmlformats.org/presentationml/2006/ole">
            <p:oleObj spid="_x0000_s23555" name="Equation" r:id="rId5" imgW="4012920" imgH="469800" progId="Equation.3">
              <p:embed/>
            </p:oleObj>
          </a:graphicData>
        </a:graphic>
      </p:graphicFrame>
      <p:graphicFrame>
        <p:nvGraphicFramePr>
          <p:cNvPr id="23556" name="Object 4"/>
          <p:cNvGraphicFramePr>
            <a:graphicFrameLocks noChangeAspect="1"/>
          </p:cNvGraphicFramePr>
          <p:nvPr/>
        </p:nvGraphicFramePr>
        <p:xfrm>
          <a:off x="2819400" y="2971800"/>
          <a:ext cx="1782762" cy="1562100"/>
        </p:xfrm>
        <a:graphic>
          <a:graphicData uri="http://schemas.openxmlformats.org/presentationml/2006/ole">
            <p:oleObj spid="_x0000_s23556" name="Equation" r:id="rId6" imgW="1130040" imgH="990360" progId="Equation.3">
              <p:embed/>
            </p:oleObj>
          </a:graphicData>
        </a:graphic>
      </p:graphicFrame>
      <p:sp>
        <p:nvSpPr>
          <p:cNvPr id="25" name="TextBox 24"/>
          <p:cNvSpPr txBox="1"/>
          <p:nvPr/>
        </p:nvSpPr>
        <p:spPr>
          <a:xfrm>
            <a:off x="1295400" y="4953000"/>
            <a:ext cx="1749197" cy="369332"/>
          </a:xfrm>
          <a:prstGeom prst="rect">
            <a:avLst/>
          </a:prstGeom>
          <a:noFill/>
        </p:spPr>
        <p:txBody>
          <a:bodyPr wrap="none" rtlCol="0">
            <a:spAutoFit/>
          </a:bodyPr>
          <a:lstStyle/>
          <a:p>
            <a:r>
              <a:rPr lang="en-US" b="1" dirty="0" smtClean="0">
                <a:latin typeface="Arial" pitchFamily="34" charset="0"/>
                <a:cs typeface="Arial" pitchFamily="34" charset="0"/>
              </a:rPr>
              <a:t>In SI units it is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Minimum Fluidization</a:t>
            </a:r>
            <a:endParaRPr lang="en-US" dirty="0"/>
          </a:p>
        </p:txBody>
      </p:sp>
      <p:sp>
        <p:nvSpPr>
          <p:cNvPr id="7" name="Rectangle 6"/>
          <p:cNvSpPr/>
          <p:nvPr/>
        </p:nvSpPr>
        <p:spPr>
          <a:xfrm>
            <a:off x="457200" y="1371600"/>
            <a:ext cx="8382000" cy="707886"/>
          </a:xfrm>
          <a:prstGeom prst="rect">
            <a:avLst/>
          </a:prstGeom>
        </p:spPr>
        <p:txBody>
          <a:bodyPr wrap="square">
            <a:spAutoFit/>
          </a:bodyPr>
          <a:lstStyle/>
          <a:p>
            <a:pPr>
              <a:buFont typeface="Wingdings" pitchFamily="2" charset="2"/>
              <a:buChar char="q"/>
            </a:pPr>
            <a:r>
              <a:rPr lang="en-US" sz="2000" dirty="0">
                <a:latin typeface="Arial" pitchFamily="34" charset="0"/>
                <a:cs typeface="Arial" pitchFamily="34" charset="0"/>
              </a:rPr>
              <a:t>An equation more recently recommended by Grace (1982) </a:t>
            </a:r>
            <a:r>
              <a:rPr lang="en-US" sz="2000" dirty="0" smtClean="0">
                <a:latin typeface="Arial" pitchFamily="34" charset="0"/>
                <a:cs typeface="Arial" pitchFamily="34" charset="0"/>
              </a:rPr>
              <a:t>covers Reynolds </a:t>
            </a:r>
            <a:r>
              <a:rPr lang="en-US" sz="2000" dirty="0">
                <a:latin typeface="Arial" pitchFamily="34" charset="0"/>
                <a:cs typeface="Arial" pitchFamily="34" charset="0"/>
              </a:rPr>
              <a:t>numbers up to 1000:</a:t>
            </a:r>
          </a:p>
        </p:txBody>
      </p:sp>
      <p:graphicFrame>
        <p:nvGraphicFramePr>
          <p:cNvPr id="8" name="Object 5"/>
          <p:cNvGraphicFramePr>
            <a:graphicFrameLocks noChangeAspect="1"/>
          </p:cNvGraphicFramePr>
          <p:nvPr/>
        </p:nvGraphicFramePr>
        <p:xfrm>
          <a:off x="1392238" y="2339975"/>
          <a:ext cx="5778500" cy="1341438"/>
        </p:xfrm>
        <a:graphic>
          <a:graphicData uri="http://schemas.openxmlformats.org/presentationml/2006/ole">
            <p:oleObj spid="_x0000_s41987" name="Equation" r:id="rId4" imgW="3174840" imgH="736560" progId="Equation.3">
              <p:embed/>
            </p:oleObj>
          </a:graphicData>
        </a:graphic>
      </p:graphicFrame>
      <p:sp>
        <p:nvSpPr>
          <p:cNvPr id="9" name="Rectangle 8"/>
          <p:cNvSpPr/>
          <p:nvPr/>
        </p:nvSpPr>
        <p:spPr>
          <a:xfrm>
            <a:off x="457200" y="4114800"/>
            <a:ext cx="8229600" cy="400110"/>
          </a:xfrm>
          <a:prstGeom prst="rect">
            <a:avLst/>
          </a:prstGeom>
        </p:spPr>
        <p:txBody>
          <a:bodyPr wrap="square">
            <a:spAutoFit/>
          </a:bodyPr>
          <a:lstStyle/>
          <a:p>
            <a:pPr>
              <a:buFont typeface="Wingdings" pitchFamily="2" charset="2"/>
              <a:buChar char="q"/>
            </a:pPr>
            <a:r>
              <a:rPr lang="en-US" sz="2000" dirty="0" err="1" smtClean="0">
                <a:latin typeface="Arial" pitchFamily="34" charset="0"/>
                <a:cs typeface="Arial" pitchFamily="34" charset="0"/>
              </a:rPr>
              <a:t>Leva</a:t>
            </a:r>
            <a:r>
              <a:rPr lang="en-US" sz="2000" dirty="0" smtClean="0">
                <a:latin typeface="Arial" pitchFamily="34" charset="0"/>
                <a:cs typeface="Arial" pitchFamily="34" charset="0"/>
              </a:rPr>
              <a:t> (1959) obtained empirically another widely used expression: </a:t>
            </a:r>
            <a:endParaRPr lang="en-US" sz="2000" dirty="0">
              <a:latin typeface="Arial" pitchFamily="34" charset="0"/>
              <a:cs typeface="Arial" pitchFamily="34" charset="0"/>
            </a:endParaRPr>
          </a:p>
        </p:txBody>
      </p:sp>
      <p:graphicFrame>
        <p:nvGraphicFramePr>
          <p:cNvPr id="12" name="Object 11"/>
          <p:cNvGraphicFramePr>
            <a:graphicFrameLocks noChangeAspect="1"/>
          </p:cNvGraphicFramePr>
          <p:nvPr/>
        </p:nvGraphicFramePr>
        <p:xfrm>
          <a:off x="685800" y="4876800"/>
          <a:ext cx="8089348" cy="635000"/>
        </p:xfrm>
        <a:graphic>
          <a:graphicData uri="http://schemas.openxmlformats.org/presentationml/2006/ole">
            <p:oleObj spid="_x0000_s41988" name="Equation" r:id="rId5" imgW="3720960" imgH="291960" progId="Equation.3">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4"/>
          <a:srcRect/>
          <a:stretch>
            <a:fillRect/>
          </a:stretch>
        </p:blipFill>
        <p:spPr bwMode="auto">
          <a:xfrm>
            <a:off x="228600" y="304800"/>
            <a:ext cx="4581525" cy="2962275"/>
          </a:xfrm>
          <a:prstGeom prst="rect">
            <a:avLst/>
          </a:prstGeom>
          <a:noFill/>
          <a:ln w="9525">
            <a:noFill/>
            <a:miter lim="800000"/>
            <a:headEnd/>
            <a:tailEnd/>
          </a:ln>
          <a:effectLst/>
        </p:spPr>
      </p:pic>
      <p:graphicFrame>
        <p:nvGraphicFramePr>
          <p:cNvPr id="6" name="Object 5"/>
          <p:cNvGraphicFramePr>
            <a:graphicFrameLocks noChangeAspect="1"/>
          </p:cNvGraphicFramePr>
          <p:nvPr/>
        </p:nvGraphicFramePr>
        <p:xfrm>
          <a:off x="457201" y="3962400"/>
          <a:ext cx="4912896" cy="1066800"/>
        </p:xfrm>
        <a:graphic>
          <a:graphicData uri="http://schemas.openxmlformats.org/presentationml/2006/ole">
            <p:oleObj spid="_x0000_s83972" name="Equation" r:id="rId5" imgW="2222280" imgH="482400" progId="Equation.3">
              <p:embed/>
            </p:oleObj>
          </a:graphicData>
        </a:graphic>
      </p:graphicFrame>
      <p:sp>
        <p:nvSpPr>
          <p:cNvPr id="7" name="TextBox 6"/>
          <p:cNvSpPr txBox="1"/>
          <p:nvPr/>
        </p:nvSpPr>
        <p:spPr>
          <a:xfrm>
            <a:off x="457200" y="3352800"/>
            <a:ext cx="2603598" cy="523220"/>
          </a:xfrm>
          <a:prstGeom prst="rect">
            <a:avLst/>
          </a:prstGeom>
          <a:solidFill>
            <a:schemeClr val="accent3">
              <a:lumMod val="60000"/>
              <a:lumOff val="40000"/>
            </a:schemeClr>
          </a:solidFill>
        </p:spPr>
        <p:txBody>
          <a:bodyPr wrap="none" rtlCol="0">
            <a:spAutoFit/>
          </a:bodyPr>
          <a:lstStyle/>
          <a:p>
            <a:r>
              <a:rPr lang="en-US" sz="2800" b="1" dirty="0" smtClean="0">
                <a:solidFill>
                  <a:srgbClr val="C00000"/>
                </a:solidFill>
                <a:latin typeface="Arial" pitchFamily="34" charset="0"/>
                <a:cs typeface="Arial" pitchFamily="34" charset="0"/>
              </a:rPr>
              <a:t>Force balance</a:t>
            </a:r>
            <a:endParaRPr lang="en-US" sz="2800" b="1" dirty="0">
              <a:solidFill>
                <a:srgbClr val="C00000"/>
              </a:solidFill>
              <a:latin typeface="Arial" pitchFamily="34" charset="0"/>
              <a:cs typeface="Arial" pitchFamily="34" charset="0"/>
            </a:endParaRPr>
          </a:p>
        </p:txBody>
      </p:sp>
      <p:pic>
        <p:nvPicPr>
          <p:cNvPr id="83973" name="Picture 5"/>
          <p:cNvPicPr>
            <a:picLocks noChangeAspect="1" noChangeArrowheads="1"/>
          </p:cNvPicPr>
          <p:nvPr/>
        </p:nvPicPr>
        <p:blipFill>
          <a:blip r:embed="rId6"/>
          <a:srcRect/>
          <a:stretch>
            <a:fillRect/>
          </a:stretch>
        </p:blipFill>
        <p:spPr bwMode="auto">
          <a:xfrm>
            <a:off x="5562600" y="457200"/>
            <a:ext cx="3009900" cy="2143125"/>
          </a:xfrm>
          <a:prstGeom prst="rect">
            <a:avLst/>
          </a:prstGeom>
          <a:noFill/>
          <a:ln w="9525">
            <a:noFill/>
            <a:miter lim="800000"/>
            <a:headEnd/>
            <a:tailEnd/>
          </a:ln>
          <a:effectLst/>
        </p:spPr>
      </p:pic>
      <p:graphicFrame>
        <p:nvGraphicFramePr>
          <p:cNvPr id="83974" name="Object 6"/>
          <p:cNvGraphicFramePr>
            <a:graphicFrameLocks noChangeAspect="1"/>
          </p:cNvGraphicFramePr>
          <p:nvPr/>
        </p:nvGraphicFramePr>
        <p:xfrm>
          <a:off x="533400" y="5791201"/>
          <a:ext cx="3048000" cy="567906"/>
        </p:xfrm>
        <a:graphic>
          <a:graphicData uri="http://schemas.openxmlformats.org/presentationml/2006/ole">
            <p:oleObj spid="_x0000_s83974" name="Equation" r:id="rId7" imgW="1295280" imgH="241200" progId="Equation.3">
              <p:embed/>
            </p:oleObj>
          </a:graphicData>
        </a:graphic>
      </p:graphicFrame>
      <p:sp>
        <p:nvSpPr>
          <p:cNvPr id="10" name="TextBox 9"/>
          <p:cNvSpPr txBox="1"/>
          <p:nvPr/>
        </p:nvSpPr>
        <p:spPr>
          <a:xfrm>
            <a:off x="381000" y="5181600"/>
            <a:ext cx="3352800" cy="523220"/>
          </a:xfrm>
          <a:prstGeom prst="rect">
            <a:avLst/>
          </a:prstGeom>
          <a:solidFill>
            <a:schemeClr val="accent3">
              <a:lumMod val="60000"/>
              <a:lumOff val="40000"/>
            </a:schemeClr>
          </a:solidFill>
        </p:spPr>
        <p:txBody>
          <a:bodyPr wrap="square" rtlCol="0">
            <a:spAutoFit/>
          </a:bodyPr>
          <a:lstStyle/>
          <a:p>
            <a:r>
              <a:rPr lang="en-US" sz="2800" b="1" dirty="0" smtClean="0">
                <a:solidFill>
                  <a:srgbClr val="C00000"/>
                </a:solidFill>
                <a:latin typeface="Arial" pitchFamily="34" charset="0"/>
                <a:cs typeface="Arial" pitchFamily="34" charset="0"/>
              </a:rPr>
              <a:t>Bernoulli equation</a:t>
            </a:r>
            <a:endParaRPr lang="en-US" sz="2800" b="1" dirty="0">
              <a:solidFill>
                <a:srgbClr val="C00000"/>
              </a:solidFill>
              <a:latin typeface="Arial" pitchFamily="34" charset="0"/>
              <a:cs typeface="Arial" pitchFamily="34" charset="0"/>
            </a:endParaRPr>
          </a:p>
        </p:txBody>
      </p:sp>
      <p:graphicFrame>
        <p:nvGraphicFramePr>
          <p:cNvPr id="83975" name="Object 7"/>
          <p:cNvGraphicFramePr>
            <a:graphicFrameLocks noChangeAspect="1"/>
          </p:cNvGraphicFramePr>
          <p:nvPr/>
        </p:nvGraphicFramePr>
        <p:xfrm>
          <a:off x="5410200" y="4419600"/>
          <a:ext cx="3556000" cy="568325"/>
        </p:xfrm>
        <a:graphic>
          <a:graphicData uri="http://schemas.openxmlformats.org/presentationml/2006/ole">
            <p:oleObj spid="_x0000_s83975" name="Equation" r:id="rId8" imgW="1511280" imgH="241200" progId="Equation.3">
              <p:embed/>
            </p:oleObj>
          </a:graphicData>
        </a:graphic>
      </p:graphicFrame>
      <p:sp>
        <p:nvSpPr>
          <p:cNvPr id="12" name="Right Brace 11"/>
          <p:cNvSpPr/>
          <p:nvPr/>
        </p:nvSpPr>
        <p:spPr>
          <a:xfrm rot="1026164">
            <a:off x="4683049" y="3898297"/>
            <a:ext cx="733905" cy="2526653"/>
          </a:xfrm>
          <a:prstGeom prst="rightBrace">
            <a:avLst>
              <a:gd name="adj1" fmla="val 56496"/>
              <a:gd name="adj2" fmla="val 27621"/>
            </a:avLst>
          </a:prstGeom>
          <a:ln w="381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83976" name="Object 8"/>
          <p:cNvGraphicFramePr>
            <a:graphicFrameLocks noChangeAspect="1"/>
          </p:cNvGraphicFramePr>
          <p:nvPr/>
        </p:nvGraphicFramePr>
        <p:xfrm>
          <a:off x="5659438" y="5029200"/>
          <a:ext cx="2549525" cy="1604963"/>
        </p:xfrm>
        <a:graphic>
          <a:graphicData uri="http://schemas.openxmlformats.org/presentationml/2006/ole">
            <p:oleObj spid="_x0000_s83976" name="Equation" r:id="rId9" imgW="1168200" imgH="736560" progId="Equation.3">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9" name="Object 3"/>
          <p:cNvGraphicFramePr>
            <a:graphicFrameLocks noChangeAspect="1"/>
          </p:cNvGraphicFramePr>
          <p:nvPr/>
        </p:nvGraphicFramePr>
        <p:xfrm>
          <a:off x="381000" y="4419600"/>
          <a:ext cx="7831138" cy="2093912"/>
        </p:xfrm>
        <a:graphic>
          <a:graphicData uri="http://schemas.openxmlformats.org/presentationml/2006/ole">
            <p:oleObj spid="_x0000_s86019" name="Equation" r:id="rId4" imgW="3327120" imgH="888840" progId="Equation.3">
              <p:embed/>
            </p:oleObj>
          </a:graphicData>
        </a:graphic>
      </p:graphicFrame>
      <p:graphicFrame>
        <p:nvGraphicFramePr>
          <p:cNvPr id="86020" name="Object 4"/>
          <p:cNvGraphicFramePr>
            <a:graphicFrameLocks noChangeAspect="1"/>
          </p:cNvGraphicFramePr>
          <p:nvPr/>
        </p:nvGraphicFramePr>
        <p:xfrm>
          <a:off x="117475" y="2971800"/>
          <a:ext cx="9026525" cy="1196975"/>
        </p:xfrm>
        <a:graphic>
          <a:graphicData uri="http://schemas.openxmlformats.org/presentationml/2006/ole">
            <p:oleObj spid="_x0000_s86020" name="Equation" r:id="rId5" imgW="3835080" imgH="507960" progId="Equation.3">
              <p:embed/>
            </p:oleObj>
          </a:graphicData>
        </a:graphic>
      </p:graphicFrame>
      <p:graphicFrame>
        <p:nvGraphicFramePr>
          <p:cNvPr id="86021" name="Object 5"/>
          <p:cNvGraphicFramePr>
            <a:graphicFrameLocks noChangeAspect="1"/>
          </p:cNvGraphicFramePr>
          <p:nvPr/>
        </p:nvGraphicFramePr>
        <p:xfrm>
          <a:off x="533400" y="304800"/>
          <a:ext cx="6875462" cy="2392362"/>
        </p:xfrm>
        <a:graphic>
          <a:graphicData uri="http://schemas.openxmlformats.org/presentationml/2006/ole">
            <p:oleObj spid="_x0000_s86021" name="Equation" r:id="rId6" imgW="2920680" imgH="1015920" progId="Equation.3">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b="1" dirty="0" smtClean="0"/>
              <a:t>Minimum Fluidization</a:t>
            </a:r>
            <a:endParaRPr lang="en-US" dirty="0"/>
          </a:p>
        </p:txBody>
      </p:sp>
      <p:sp>
        <p:nvSpPr>
          <p:cNvPr id="3" name="Rectangle 2"/>
          <p:cNvSpPr/>
          <p:nvPr/>
        </p:nvSpPr>
        <p:spPr>
          <a:xfrm>
            <a:off x="381000" y="1066800"/>
            <a:ext cx="8534400" cy="1200329"/>
          </a:xfrm>
          <a:prstGeom prst="rect">
            <a:avLst/>
          </a:prstGeom>
        </p:spPr>
        <p:txBody>
          <a:bodyPr wrap="square">
            <a:spAutoFit/>
          </a:bodyPr>
          <a:lstStyle/>
          <a:p>
            <a:pPr>
              <a:lnSpc>
                <a:spcPct val="90000"/>
              </a:lnSpc>
              <a:buFont typeface="Wingdings" pitchFamily="2" charset="2"/>
              <a:buChar char="q"/>
            </a:pPr>
            <a:r>
              <a:rPr lang="en-US" sz="2000" dirty="0">
                <a:latin typeface="Arial" pitchFamily="34" charset="0"/>
                <a:cs typeface="Arial" pitchFamily="34" charset="0"/>
              </a:rPr>
              <a:t>Minimum bubbling </a:t>
            </a:r>
            <a:r>
              <a:rPr lang="en-US" sz="2000" dirty="0" smtClean="0">
                <a:latin typeface="Arial" pitchFamily="34" charset="0"/>
                <a:cs typeface="Arial" pitchFamily="34" charset="0"/>
              </a:rPr>
              <a:t>velocities for </a:t>
            </a:r>
            <a:r>
              <a:rPr lang="en-US" sz="2000" dirty="0">
                <a:latin typeface="Arial" pitchFamily="34" charset="0"/>
                <a:cs typeface="Arial" pitchFamily="34" charset="0"/>
              </a:rPr>
              <a:t>Group </a:t>
            </a:r>
            <a:r>
              <a:rPr lang="en-US" sz="2000" b="1" dirty="0">
                <a:latin typeface="Arial" pitchFamily="34" charset="0"/>
                <a:cs typeface="Arial" pitchFamily="34" charset="0"/>
              </a:rPr>
              <a:t>B substances are about the same as the </a:t>
            </a:r>
            <a:r>
              <a:rPr lang="en-US" sz="2000" b="1" dirty="0" smtClean="0">
                <a:latin typeface="Arial" pitchFamily="34" charset="0"/>
                <a:cs typeface="Arial" pitchFamily="34" charset="0"/>
              </a:rPr>
              <a:t>minimum </a:t>
            </a:r>
            <a:r>
              <a:rPr lang="en-US" sz="2000" dirty="0" smtClean="0">
                <a:latin typeface="Arial" pitchFamily="34" charset="0"/>
                <a:cs typeface="Arial" pitchFamily="34" charset="0"/>
              </a:rPr>
              <a:t>fluidization </a:t>
            </a:r>
            <a:r>
              <a:rPr lang="en-US" sz="2000" dirty="0">
                <a:latin typeface="Arial" pitchFamily="34" charset="0"/>
                <a:cs typeface="Arial" pitchFamily="34" charset="0"/>
              </a:rPr>
              <a:t>velocities, but those of Group A substances </a:t>
            </a:r>
            <a:r>
              <a:rPr lang="en-US" sz="2000" dirty="0" smtClean="0">
                <a:latin typeface="Arial" pitchFamily="34" charset="0"/>
                <a:cs typeface="Arial" pitchFamily="34" charset="0"/>
              </a:rPr>
              <a:t>are substantially </a:t>
            </a:r>
            <a:r>
              <a:rPr lang="en-US" sz="2000" dirty="0">
                <a:latin typeface="Arial" pitchFamily="34" charset="0"/>
                <a:cs typeface="Arial" pitchFamily="34" charset="0"/>
              </a:rPr>
              <a:t>greater</a:t>
            </a:r>
            <a:r>
              <a:rPr lang="en-US" sz="2000" dirty="0" smtClean="0">
                <a:latin typeface="Arial" pitchFamily="34" charset="0"/>
                <a:cs typeface="Arial" pitchFamily="34" charset="0"/>
              </a:rPr>
              <a:t>. </a:t>
            </a:r>
            <a:r>
              <a:rPr lang="en-US" altLang="en-US" sz="2000" dirty="0" smtClean="0">
                <a:latin typeface="Arial" pitchFamily="34" charset="0"/>
                <a:cs typeface="Arial" pitchFamily="34" charset="0"/>
              </a:rPr>
              <a:t>The superficial gas velocity at which bubbles first appear is known as the minimum bubbling velocity </a:t>
            </a:r>
            <a:r>
              <a:rPr lang="en-US" altLang="en-US" sz="2000" b="1" dirty="0" smtClean="0">
                <a:latin typeface="Arial" pitchFamily="34" charset="0"/>
                <a:cs typeface="Arial" pitchFamily="34" charset="0"/>
              </a:rPr>
              <a:t>U</a:t>
            </a:r>
            <a:r>
              <a:rPr lang="en-US" altLang="en-US" sz="2000" b="1" baseline="-25000" dirty="0" smtClean="0">
                <a:latin typeface="Arial" pitchFamily="34" charset="0"/>
                <a:cs typeface="Arial" pitchFamily="34" charset="0"/>
              </a:rPr>
              <a:t>mb</a:t>
            </a:r>
            <a:r>
              <a:rPr lang="en-US" altLang="en-US" sz="2000" baseline="-25000" dirty="0" smtClean="0">
                <a:latin typeface="Arial" pitchFamily="34" charset="0"/>
                <a:cs typeface="Arial" pitchFamily="34" charset="0"/>
              </a:rPr>
              <a:t>.</a:t>
            </a:r>
            <a:endParaRPr lang="en-US" sz="2000" dirty="0">
              <a:latin typeface="Arial" pitchFamily="34" charset="0"/>
              <a:cs typeface="Arial" pitchFamily="34" charset="0"/>
            </a:endParaRPr>
          </a:p>
        </p:txBody>
      </p:sp>
      <p:sp>
        <p:nvSpPr>
          <p:cNvPr id="4" name="Rectangle 3"/>
          <p:cNvSpPr/>
          <p:nvPr/>
        </p:nvSpPr>
        <p:spPr>
          <a:xfrm>
            <a:off x="381000" y="2438400"/>
            <a:ext cx="8229600" cy="707886"/>
          </a:xfrm>
          <a:prstGeom prst="rect">
            <a:avLst/>
          </a:prstGeom>
        </p:spPr>
        <p:txBody>
          <a:bodyPr wrap="square">
            <a:spAutoFit/>
          </a:bodyPr>
          <a:lstStyle/>
          <a:p>
            <a:pPr>
              <a:buFont typeface="Wingdings" pitchFamily="2" charset="2"/>
              <a:buChar char="q"/>
            </a:pPr>
            <a:r>
              <a:rPr lang="en-US" sz="2000" dirty="0">
                <a:latin typeface="Arial" pitchFamily="34" charset="0"/>
                <a:cs typeface="Arial" pitchFamily="34" charset="0"/>
              </a:rPr>
              <a:t>For Group A materials the correlation </a:t>
            </a:r>
            <a:r>
              <a:rPr lang="en-US" sz="2000" dirty="0" smtClean="0">
                <a:latin typeface="Arial" pitchFamily="34" charset="0"/>
                <a:cs typeface="Arial" pitchFamily="34" charset="0"/>
              </a:rPr>
              <a:t>of </a:t>
            </a:r>
            <a:r>
              <a:rPr lang="en-US" sz="2000" dirty="0" err="1" smtClean="0">
                <a:latin typeface="Arial" pitchFamily="34" charset="0"/>
                <a:cs typeface="Arial" pitchFamily="34" charset="0"/>
              </a:rPr>
              <a:t>Geldart</a:t>
            </a:r>
            <a:r>
              <a:rPr lang="en-US" sz="2000" dirty="0" smtClean="0">
                <a:latin typeface="Arial" pitchFamily="34" charset="0"/>
                <a:cs typeface="Arial" pitchFamily="34" charset="0"/>
              </a:rPr>
              <a:t> </a:t>
            </a:r>
            <a:r>
              <a:rPr lang="en-US" sz="2000" dirty="0">
                <a:latin typeface="Arial" pitchFamily="34" charset="0"/>
                <a:cs typeface="Arial" pitchFamily="34" charset="0"/>
              </a:rPr>
              <a:t>and Abrahamsen </a:t>
            </a:r>
            <a:r>
              <a:rPr lang="en-US" sz="2000" b="1" i="1" dirty="0">
                <a:latin typeface="Arial" pitchFamily="34" charset="0"/>
                <a:cs typeface="Arial" pitchFamily="34" charset="0"/>
              </a:rPr>
              <a:t>[Powder </a:t>
            </a:r>
            <a:r>
              <a:rPr lang="en-US" sz="2000" b="1" i="1" dirty="0" err="1">
                <a:latin typeface="Arial" pitchFamily="34" charset="0"/>
                <a:cs typeface="Arial" pitchFamily="34" charset="0"/>
              </a:rPr>
              <a:t>Technol</a:t>
            </a:r>
            <a:r>
              <a:rPr lang="en-US" sz="2000" b="1" i="1" dirty="0">
                <a:latin typeface="Arial" pitchFamily="34" charset="0"/>
                <a:cs typeface="Arial" pitchFamily="34" charset="0"/>
              </a:rPr>
              <a:t> 19, 133 (1978)l </a:t>
            </a:r>
            <a:r>
              <a:rPr lang="en-US" sz="2000" b="1" i="1" dirty="0" smtClean="0">
                <a:latin typeface="Arial" pitchFamily="34" charset="0"/>
                <a:cs typeface="Arial" pitchFamily="34" charset="0"/>
              </a:rPr>
              <a:t>for </a:t>
            </a:r>
            <a:r>
              <a:rPr lang="en-US" sz="2000" dirty="0" smtClean="0">
                <a:latin typeface="Arial" pitchFamily="34" charset="0"/>
                <a:cs typeface="Arial" pitchFamily="34" charset="0"/>
              </a:rPr>
              <a:t>minimum </a:t>
            </a:r>
            <a:r>
              <a:rPr lang="en-US" sz="2000" dirty="0">
                <a:latin typeface="Arial" pitchFamily="34" charset="0"/>
                <a:cs typeface="Arial" pitchFamily="34" charset="0"/>
              </a:rPr>
              <a:t>bubbling velocity is</a:t>
            </a:r>
          </a:p>
        </p:txBody>
      </p:sp>
      <p:sp>
        <p:nvSpPr>
          <p:cNvPr id="7" name="Rectangle 6"/>
          <p:cNvSpPr/>
          <p:nvPr/>
        </p:nvSpPr>
        <p:spPr>
          <a:xfrm>
            <a:off x="1219200" y="4114800"/>
            <a:ext cx="3714671" cy="400110"/>
          </a:xfrm>
          <a:prstGeom prst="rect">
            <a:avLst/>
          </a:prstGeom>
        </p:spPr>
        <p:txBody>
          <a:bodyPr wrap="none">
            <a:spAutoFit/>
          </a:bodyPr>
          <a:lstStyle/>
          <a:p>
            <a:pPr>
              <a:buFont typeface="Wingdings" pitchFamily="2" charset="2"/>
              <a:buChar char="Ø"/>
            </a:pPr>
            <a:r>
              <a:rPr lang="en-US" sz="2000" dirty="0">
                <a:latin typeface="Arial" pitchFamily="34" charset="0"/>
                <a:cs typeface="Arial" pitchFamily="34" charset="0"/>
              </a:rPr>
              <a:t>For air at STP this reduces to</a:t>
            </a:r>
          </a:p>
        </p:txBody>
      </p:sp>
      <p:sp>
        <p:nvSpPr>
          <p:cNvPr id="12" name="Rectangle 11"/>
          <p:cNvSpPr/>
          <p:nvPr/>
        </p:nvSpPr>
        <p:spPr>
          <a:xfrm>
            <a:off x="457200" y="4724400"/>
            <a:ext cx="8077200" cy="707886"/>
          </a:xfrm>
          <a:prstGeom prst="rect">
            <a:avLst/>
          </a:prstGeom>
        </p:spPr>
        <p:txBody>
          <a:bodyPr wrap="square">
            <a:spAutoFit/>
          </a:bodyPr>
          <a:lstStyle/>
          <a:p>
            <a:pPr>
              <a:buFont typeface="Wingdings" pitchFamily="2" charset="2"/>
              <a:buChar char="q"/>
            </a:pPr>
            <a:r>
              <a:rPr lang="en-US" sz="2000" dirty="0" err="1">
                <a:latin typeface="Arial" pitchFamily="34" charset="0"/>
                <a:cs typeface="Arial" pitchFamily="34" charset="0"/>
              </a:rPr>
              <a:t>Harriott</a:t>
            </a:r>
            <a:r>
              <a:rPr lang="en-US" sz="2000" dirty="0">
                <a:latin typeface="Arial" pitchFamily="34" charset="0"/>
                <a:cs typeface="Arial" pitchFamily="34" charset="0"/>
              </a:rPr>
              <a:t> </a:t>
            </a:r>
            <a:r>
              <a:rPr lang="en-US" sz="2000" dirty="0" smtClean="0">
                <a:latin typeface="Arial" pitchFamily="34" charset="0"/>
                <a:cs typeface="Arial" pitchFamily="34" charset="0"/>
              </a:rPr>
              <a:t>and Simone </a:t>
            </a:r>
            <a:r>
              <a:rPr lang="en-US" sz="2000" dirty="0">
                <a:latin typeface="Arial" pitchFamily="34" charset="0"/>
                <a:cs typeface="Arial" pitchFamily="34" charset="0"/>
              </a:rPr>
              <a:t>(1983) present an equation for the ratio of the two kinds </a:t>
            </a:r>
            <a:r>
              <a:rPr lang="en-US" sz="2000" dirty="0" smtClean="0">
                <a:latin typeface="Arial" pitchFamily="34" charset="0"/>
                <a:cs typeface="Arial" pitchFamily="34" charset="0"/>
              </a:rPr>
              <a:t>of velocities </a:t>
            </a:r>
            <a:r>
              <a:rPr lang="en-US" sz="2000" dirty="0">
                <a:latin typeface="Arial" pitchFamily="34" charset="0"/>
                <a:cs typeface="Arial" pitchFamily="34" charset="0"/>
              </a:rPr>
              <a:t>as</a:t>
            </a:r>
          </a:p>
        </p:txBody>
      </p:sp>
      <p:sp>
        <p:nvSpPr>
          <p:cNvPr id="13" name="Rectangle 12"/>
          <p:cNvSpPr/>
          <p:nvPr/>
        </p:nvSpPr>
        <p:spPr>
          <a:xfrm>
            <a:off x="5486400" y="5867400"/>
            <a:ext cx="3441968" cy="369332"/>
          </a:xfrm>
          <a:prstGeom prst="rect">
            <a:avLst/>
          </a:prstGeom>
          <a:solidFill>
            <a:schemeClr val="accent2">
              <a:lumMod val="40000"/>
              <a:lumOff val="60000"/>
            </a:schemeClr>
          </a:solidFill>
        </p:spPr>
        <p:txBody>
          <a:bodyPr wrap="none">
            <a:spAutoFit/>
          </a:bodyPr>
          <a:lstStyle/>
          <a:p>
            <a:r>
              <a:rPr lang="en-US" dirty="0">
                <a:latin typeface="Arial" pitchFamily="34" charset="0"/>
                <a:cs typeface="Arial" pitchFamily="34" charset="0"/>
              </a:rPr>
              <a:t>The units of this equation are </a:t>
            </a:r>
            <a:r>
              <a:rPr lang="en-US" b="1" dirty="0">
                <a:latin typeface="Arial" pitchFamily="34" charset="0"/>
                <a:cs typeface="Arial" pitchFamily="34" charset="0"/>
              </a:rPr>
              <a:t>SI</a:t>
            </a:r>
            <a:endParaRPr lang="en-US" dirty="0">
              <a:latin typeface="Arial" pitchFamily="34" charset="0"/>
              <a:cs typeface="Arial" pitchFamily="34" charset="0"/>
            </a:endParaRPr>
          </a:p>
        </p:txBody>
      </p:sp>
      <p:graphicFrame>
        <p:nvGraphicFramePr>
          <p:cNvPr id="24578" name="Object 2"/>
          <p:cNvGraphicFramePr>
            <a:graphicFrameLocks noChangeAspect="1"/>
          </p:cNvGraphicFramePr>
          <p:nvPr/>
        </p:nvGraphicFramePr>
        <p:xfrm>
          <a:off x="1550988" y="3276600"/>
          <a:ext cx="3681412" cy="709613"/>
        </p:xfrm>
        <a:graphic>
          <a:graphicData uri="http://schemas.openxmlformats.org/presentationml/2006/ole">
            <p:oleObj spid="_x0000_s24578" name="Equation" r:id="rId4" imgW="1384200" imgH="266400" progId="Equation.3">
              <p:embed/>
            </p:oleObj>
          </a:graphicData>
        </a:graphic>
      </p:graphicFrame>
      <p:graphicFrame>
        <p:nvGraphicFramePr>
          <p:cNvPr id="24579" name="Object 3"/>
          <p:cNvGraphicFramePr>
            <a:graphicFrameLocks noChangeAspect="1"/>
          </p:cNvGraphicFramePr>
          <p:nvPr/>
        </p:nvGraphicFramePr>
        <p:xfrm>
          <a:off x="5029200" y="4038600"/>
          <a:ext cx="1678259" cy="533400"/>
        </p:xfrm>
        <a:graphic>
          <a:graphicData uri="http://schemas.openxmlformats.org/presentationml/2006/ole">
            <p:oleObj spid="_x0000_s24579" name="Equation" r:id="rId5" imgW="761760" imgH="241200" progId="Equation.3">
              <p:embed/>
            </p:oleObj>
          </a:graphicData>
        </a:graphic>
      </p:graphicFrame>
      <p:graphicFrame>
        <p:nvGraphicFramePr>
          <p:cNvPr id="24580" name="Object 4"/>
          <p:cNvGraphicFramePr>
            <a:graphicFrameLocks noChangeAspect="1"/>
          </p:cNvGraphicFramePr>
          <p:nvPr/>
        </p:nvGraphicFramePr>
        <p:xfrm>
          <a:off x="606425" y="5549900"/>
          <a:ext cx="4848225" cy="1017588"/>
        </p:xfrm>
        <a:graphic>
          <a:graphicData uri="http://schemas.openxmlformats.org/presentationml/2006/ole">
            <p:oleObj spid="_x0000_s24580" name="Equation" r:id="rId6" imgW="2298600" imgH="482400" progId="Equation.3">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b="1" dirty="0" smtClean="0"/>
              <a:t>Minimum Fluidization</a:t>
            </a:r>
            <a:endParaRPr lang="en-US" dirty="0"/>
          </a:p>
        </p:txBody>
      </p:sp>
      <p:sp>
        <p:nvSpPr>
          <p:cNvPr id="8" name="Rectangle 7"/>
          <p:cNvSpPr/>
          <p:nvPr/>
        </p:nvSpPr>
        <p:spPr>
          <a:xfrm>
            <a:off x="457200" y="1066800"/>
            <a:ext cx="7315200" cy="707886"/>
          </a:xfrm>
          <a:prstGeom prst="rect">
            <a:avLst/>
          </a:prstGeom>
        </p:spPr>
        <p:txBody>
          <a:bodyPr wrap="square">
            <a:spAutoFit/>
          </a:bodyPr>
          <a:lstStyle/>
          <a:p>
            <a:pPr>
              <a:buFont typeface="Wingdings" pitchFamily="2" charset="2"/>
              <a:buChar char="q"/>
            </a:pPr>
            <a:r>
              <a:rPr lang="en-US" sz="2000" dirty="0" err="1">
                <a:latin typeface="Arial" pitchFamily="34" charset="0"/>
                <a:cs typeface="Arial" pitchFamily="34" charset="0"/>
              </a:rPr>
              <a:t>Voidage</a:t>
            </a:r>
            <a:r>
              <a:rPr lang="en-US" sz="2000" dirty="0">
                <a:latin typeface="Arial" pitchFamily="34" charset="0"/>
                <a:cs typeface="Arial" pitchFamily="34" charset="0"/>
              </a:rPr>
              <a:t> at minimum bubbling is correlated </a:t>
            </a:r>
            <a:r>
              <a:rPr lang="en-US" sz="2000" dirty="0" smtClean="0">
                <a:latin typeface="Arial" pitchFamily="34" charset="0"/>
                <a:cs typeface="Arial" pitchFamily="34" charset="0"/>
              </a:rPr>
              <a:t>by an </a:t>
            </a:r>
            <a:r>
              <a:rPr lang="en-US" sz="2000" dirty="0">
                <a:latin typeface="Arial" pitchFamily="34" charset="0"/>
                <a:cs typeface="Arial" pitchFamily="34" charset="0"/>
              </a:rPr>
              <a:t>equation of </a:t>
            </a:r>
            <a:r>
              <a:rPr lang="en-US" sz="2000" dirty="0" err="1">
                <a:latin typeface="Arial" pitchFamily="34" charset="0"/>
                <a:cs typeface="Arial" pitchFamily="34" charset="0"/>
              </a:rPr>
              <a:t>Cheremisinoff</a:t>
            </a:r>
            <a:r>
              <a:rPr lang="en-US" sz="2000" dirty="0">
                <a:latin typeface="Arial" pitchFamily="34" charset="0"/>
                <a:cs typeface="Arial" pitchFamily="34" charset="0"/>
              </a:rPr>
              <a:t> and </a:t>
            </a:r>
            <a:r>
              <a:rPr lang="en-US" sz="2000" dirty="0" err="1">
                <a:latin typeface="Arial" pitchFamily="34" charset="0"/>
                <a:cs typeface="Arial" pitchFamily="34" charset="0"/>
              </a:rPr>
              <a:t>Cheremisinoff</a:t>
            </a:r>
            <a:r>
              <a:rPr lang="en-US" sz="2000" dirty="0">
                <a:latin typeface="Arial" pitchFamily="34" charset="0"/>
                <a:cs typeface="Arial" pitchFamily="34" charset="0"/>
              </a:rPr>
              <a:t> (1984, p. 163):</a:t>
            </a:r>
          </a:p>
        </p:txBody>
      </p:sp>
      <p:graphicFrame>
        <p:nvGraphicFramePr>
          <p:cNvPr id="24581" name="Object 5"/>
          <p:cNvGraphicFramePr>
            <a:graphicFrameLocks noChangeAspect="1"/>
          </p:cNvGraphicFramePr>
          <p:nvPr/>
        </p:nvGraphicFramePr>
        <p:xfrm>
          <a:off x="1357313" y="1828800"/>
          <a:ext cx="5122862" cy="685800"/>
        </p:xfrm>
        <a:graphic>
          <a:graphicData uri="http://schemas.openxmlformats.org/presentationml/2006/ole">
            <p:oleObj spid="_x0000_s87045" name="Equation" r:id="rId4" imgW="2184120" imgH="291960" progId="Equation.3">
              <p:embed/>
            </p:oleObj>
          </a:graphicData>
        </a:graphic>
      </p:graphicFrame>
      <p:sp>
        <p:nvSpPr>
          <p:cNvPr id="14" name="Rectangle 13"/>
          <p:cNvSpPr/>
          <p:nvPr/>
        </p:nvSpPr>
        <p:spPr>
          <a:xfrm>
            <a:off x="457200" y="2667000"/>
            <a:ext cx="8001000" cy="1938992"/>
          </a:xfrm>
          <a:prstGeom prst="rect">
            <a:avLst/>
          </a:prstGeom>
        </p:spPr>
        <p:txBody>
          <a:bodyPr wrap="square">
            <a:spAutoFit/>
          </a:bodyPr>
          <a:lstStyle/>
          <a:p>
            <a:pPr>
              <a:buFont typeface="Wingdings" pitchFamily="2" charset="2"/>
              <a:buChar char="q"/>
            </a:pPr>
            <a:r>
              <a:rPr lang="en-US" sz="2000" dirty="0">
                <a:latin typeface="Arial" pitchFamily="34" charset="0"/>
                <a:cs typeface="Arial" pitchFamily="34" charset="0"/>
              </a:rPr>
              <a:t>Ordinarily under practical conditions the flow rate is at most </a:t>
            </a:r>
            <a:r>
              <a:rPr lang="en-US" sz="2000" dirty="0" smtClean="0">
                <a:latin typeface="Arial" pitchFamily="34" charset="0"/>
                <a:cs typeface="Arial" pitchFamily="34" charset="0"/>
              </a:rPr>
              <a:t>a few </a:t>
            </a:r>
            <a:r>
              <a:rPr lang="en-US" sz="2000" dirty="0">
                <a:latin typeface="Arial" pitchFamily="34" charset="0"/>
                <a:cs typeface="Arial" pitchFamily="34" charset="0"/>
              </a:rPr>
              <a:t>multiples of the minimum fluidizing velocity so the </a:t>
            </a:r>
            <a:r>
              <a:rPr lang="en-US" sz="2000" dirty="0" smtClean="0">
                <a:latin typeface="Arial" pitchFamily="34" charset="0"/>
                <a:cs typeface="Arial" pitchFamily="34" charset="0"/>
              </a:rPr>
              <a:t>local maximum </a:t>
            </a:r>
            <a:r>
              <a:rPr lang="en-US" sz="2000" dirty="0">
                <a:latin typeface="Arial" pitchFamily="34" charset="0"/>
                <a:cs typeface="Arial" pitchFamily="34" charset="0"/>
              </a:rPr>
              <a:t>bed level at the minimum bubbling velocity is the </a:t>
            </a:r>
            <a:r>
              <a:rPr lang="en-US" sz="2000" dirty="0" smtClean="0">
                <a:latin typeface="Arial" pitchFamily="34" charset="0"/>
                <a:cs typeface="Arial" pitchFamily="34" charset="0"/>
              </a:rPr>
              <a:t>one that </a:t>
            </a:r>
            <a:r>
              <a:rPr lang="en-US" sz="2000" dirty="0">
                <a:latin typeface="Arial" pitchFamily="34" charset="0"/>
                <a:cs typeface="Arial" pitchFamily="34" charset="0"/>
              </a:rPr>
              <a:t>determines the required vessel size. The simplest </a:t>
            </a:r>
            <a:r>
              <a:rPr lang="en-US" sz="2000" dirty="0" smtClean="0">
                <a:latin typeface="Arial" pitchFamily="34" charset="0"/>
                <a:cs typeface="Arial" pitchFamily="34" charset="0"/>
              </a:rPr>
              <a:t>adequate equation </a:t>
            </a:r>
            <a:r>
              <a:rPr lang="en-US" sz="2000" dirty="0">
                <a:latin typeface="Arial" pitchFamily="34" charset="0"/>
                <a:cs typeface="Arial" pitchFamily="34" charset="0"/>
              </a:rPr>
              <a:t>that has been proposed for the ratio of </a:t>
            </a:r>
            <a:r>
              <a:rPr lang="en-US" sz="2000" dirty="0" err="1">
                <a:latin typeface="Arial" pitchFamily="34" charset="0"/>
                <a:cs typeface="Arial" pitchFamily="34" charset="0"/>
              </a:rPr>
              <a:t>voidages</a:t>
            </a:r>
            <a:r>
              <a:rPr lang="en-US" sz="2000" dirty="0">
                <a:latin typeface="Arial" pitchFamily="34" charset="0"/>
                <a:cs typeface="Arial" pitchFamily="34" charset="0"/>
              </a:rPr>
              <a:t> </a:t>
            </a:r>
            <a:r>
              <a:rPr lang="en-US" sz="2000" dirty="0" smtClean="0">
                <a:latin typeface="Arial" pitchFamily="34" charset="0"/>
                <a:cs typeface="Arial" pitchFamily="34" charset="0"/>
              </a:rPr>
              <a:t>at minimum </a:t>
            </a:r>
            <a:r>
              <a:rPr lang="en-US" sz="2000" dirty="0">
                <a:latin typeface="Arial" pitchFamily="34" charset="0"/>
                <a:cs typeface="Arial" pitchFamily="34" charset="0"/>
              </a:rPr>
              <a:t>bubbling and fluidization is</a:t>
            </a:r>
          </a:p>
        </p:txBody>
      </p:sp>
      <p:graphicFrame>
        <p:nvGraphicFramePr>
          <p:cNvPr id="87046" name="Object 6"/>
          <p:cNvGraphicFramePr>
            <a:graphicFrameLocks noChangeAspect="1"/>
          </p:cNvGraphicFramePr>
          <p:nvPr/>
        </p:nvGraphicFramePr>
        <p:xfrm>
          <a:off x="569913" y="4724400"/>
          <a:ext cx="7823200" cy="1371600"/>
        </p:xfrm>
        <a:graphic>
          <a:graphicData uri="http://schemas.openxmlformats.org/presentationml/2006/ole">
            <p:oleObj spid="_x0000_s87046" name="Equation" r:id="rId5" imgW="3187440" imgH="558720" progId="Equation.3">
              <p:embed/>
            </p:oleObj>
          </a:graphicData>
        </a:graphic>
      </p:graphicFrame>
      <p:sp>
        <p:nvSpPr>
          <p:cNvPr id="7" name="Rectangle 6"/>
          <p:cNvSpPr/>
          <p:nvPr/>
        </p:nvSpPr>
        <p:spPr>
          <a:xfrm>
            <a:off x="838200" y="6150114"/>
            <a:ext cx="7315200" cy="400110"/>
          </a:xfrm>
          <a:prstGeom prst="rect">
            <a:avLst/>
          </a:prstGeom>
          <a:solidFill>
            <a:schemeClr val="accent6">
              <a:lumMod val="40000"/>
              <a:lumOff val="60000"/>
            </a:schemeClr>
          </a:solidFill>
        </p:spPr>
        <p:txBody>
          <a:bodyPr wrap="square">
            <a:spAutoFit/>
          </a:bodyPr>
          <a:lstStyle/>
          <a:p>
            <a:pPr>
              <a:buFont typeface="Wingdings" pitchFamily="2" charset="2"/>
              <a:buChar char="Ø"/>
            </a:pPr>
            <a:r>
              <a:rPr lang="en-US" sz="2000" dirty="0">
                <a:latin typeface="Arial" pitchFamily="34" charset="0"/>
                <a:cs typeface="Arial" pitchFamily="34" charset="0"/>
              </a:rPr>
              <a:t>The last equation results from substitution of Eq. </a:t>
            </a:r>
            <a:r>
              <a:rPr lang="en-US" sz="2000" dirty="0" smtClean="0">
                <a:latin typeface="Arial" pitchFamily="34" charset="0"/>
                <a:cs typeface="Arial" pitchFamily="34" charset="0"/>
              </a:rPr>
              <a:t>(</a:t>
            </a:r>
            <a:r>
              <a:rPr lang="en-US" sz="2000" dirty="0" smtClean="0">
                <a:latin typeface="Symbol" pitchFamily="18" charset="2"/>
                <a:cs typeface="Arial" pitchFamily="34" charset="0"/>
              </a:rPr>
              <a:t>D</a:t>
            </a:r>
            <a:r>
              <a:rPr lang="en-US" sz="2000" dirty="0" smtClean="0">
                <a:latin typeface="Arial" pitchFamily="34" charset="0"/>
                <a:cs typeface="Arial" pitchFamily="34" charset="0"/>
              </a:rPr>
              <a:t>) into (</a:t>
            </a:r>
            <a:r>
              <a:rPr lang="en-US" sz="2000" dirty="0" smtClean="0">
                <a:latin typeface="Symbol" pitchFamily="18" charset="2"/>
                <a:cs typeface="Arial" pitchFamily="34" charset="0"/>
              </a:rPr>
              <a:t>O</a:t>
            </a:r>
            <a:r>
              <a:rPr lang="en-US" sz="2000" dirty="0" smtClean="0">
                <a:latin typeface="Arial" pitchFamily="34" charset="0"/>
                <a:cs typeface="Arial" pitchFamily="34" charset="0"/>
              </a:rPr>
              <a:t>). </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1" dirty="0" smtClean="0"/>
              <a:t>Minimum Fluidization</a:t>
            </a:r>
            <a:endParaRPr lang="en-US" dirty="0"/>
          </a:p>
        </p:txBody>
      </p:sp>
      <p:sp>
        <p:nvSpPr>
          <p:cNvPr id="6" name="Rectangle 5"/>
          <p:cNvSpPr/>
          <p:nvPr/>
        </p:nvSpPr>
        <p:spPr>
          <a:xfrm>
            <a:off x="381000" y="1143000"/>
            <a:ext cx="5181600" cy="400110"/>
          </a:xfrm>
          <a:prstGeom prst="rect">
            <a:avLst/>
          </a:prstGeom>
        </p:spPr>
        <p:txBody>
          <a:bodyPr wrap="square">
            <a:spAutoFit/>
          </a:bodyPr>
          <a:lstStyle/>
          <a:p>
            <a:pPr>
              <a:buFont typeface="Wingdings" pitchFamily="2" charset="2"/>
              <a:buChar char="q"/>
            </a:pPr>
            <a:r>
              <a:rPr lang="en-US" sz="2000" dirty="0" smtClean="0">
                <a:latin typeface="Arial" pitchFamily="34" charset="0"/>
                <a:cs typeface="Arial" pitchFamily="34" charset="0"/>
              </a:rPr>
              <a:t>The </a:t>
            </a:r>
            <a:r>
              <a:rPr lang="en-US" sz="2000" dirty="0">
                <a:latin typeface="Arial" pitchFamily="34" charset="0"/>
                <a:cs typeface="Arial" pitchFamily="34" charset="0"/>
              </a:rPr>
              <a:t>relative bed level </a:t>
            </a:r>
            <a:r>
              <a:rPr lang="en-US" sz="2000" dirty="0" smtClean="0">
                <a:latin typeface="Arial" pitchFamily="34" charset="0"/>
                <a:cs typeface="Arial" pitchFamily="34" charset="0"/>
              </a:rPr>
              <a:t>can be </a:t>
            </a:r>
            <a:r>
              <a:rPr lang="en-US" sz="2000" dirty="0">
                <a:latin typeface="Arial" pitchFamily="34" charset="0"/>
                <a:cs typeface="Arial" pitchFamily="34" charset="0"/>
              </a:rPr>
              <a:t>found </a:t>
            </a:r>
            <a:r>
              <a:rPr lang="en-US" sz="2000" dirty="0" smtClean="0">
                <a:latin typeface="Arial" pitchFamily="34" charset="0"/>
                <a:cs typeface="Arial" pitchFamily="34" charset="0"/>
              </a:rPr>
              <a:t>from:</a:t>
            </a:r>
            <a:endParaRPr lang="en-US" sz="2000" dirty="0">
              <a:latin typeface="Arial" pitchFamily="34" charset="0"/>
              <a:cs typeface="Arial" pitchFamily="34" charset="0"/>
            </a:endParaRPr>
          </a:p>
        </p:txBody>
      </p:sp>
      <p:graphicFrame>
        <p:nvGraphicFramePr>
          <p:cNvPr id="25603" name="Object 3"/>
          <p:cNvGraphicFramePr>
            <a:graphicFrameLocks noChangeAspect="1"/>
          </p:cNvGraphicFramePr>
          <p:nvPr/>
        </p:nvGraphicFramePr>
        <p:xfrm>
          <a:off x="381000" y="3124200"/>
          <a:ext cx="6542087" cy="838200"/>
        </p:xfrm>
        <a:graphic>
          <a:graphicData uri="http://schemas.openxmlformats.org/presentationml/2006/ole">
            <p:oleObj spid="_x0000_s25603" name="Equation" r:id="rId4" imgW="1879560" imgH="241200" progId="Equation.3">
              <p:embed/>
            </p:oleObj>
          </a:graphicData>
        </a:graphic>
      </p:graphicFrame>
      <p:graphicFrame>
        <p:nvGraphicFramePr>
          <p:cNvPr id="25604" name="Object 4"/>
          <p:cNvGraphicFramePr>
            <a:graphicFrameLocks noChangeAspect="1"/>
          </p:cNvGraphicFramePr>
          <p:nvPr/>
        </p:nvGraphicFramePr>
        <p:xfrm>
          <a:off x="228600" y="1828800"/>
          <a:ext cx="8915400" cy="1168043"/>
        </p:xfrm>
        <a:graphic>
          <a:graphicData uri="http://schemas.openxmlformats.org/presentationml/2006/ole">
            <p:oleObj spid="_x0000_s25604" name="Equation" r:id="rId5" imgW="3873240" imgH="507960" progId="Equation.3">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lum bright="-34000" contrast="85000"/>
          </a:blip>
          <a:srcRect/>
          <a:stretch>
            <a:fillRect/>
          </a:stretch>
        </p:blipFill>
        <p:spPr bwMode="auto">
          <a:xfrm>
            <a:off x="371475" y="2509838"/>
            <a:ext cx="8401050" cy="1838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81000"/>
            <a:ext cx="7848600" cy="1015663"/>
          </a:xfrm>
          <a:prstGeom prst="rect">
            <a:avLst/>
          </a:prstGeom>
        </p:spPr>
        <p:txBody>
          <a:bodyPr wrap="square">
            <a:spAutoFit/>
          </a:bodyPr>
          <a:lstStyle/>
          <a:p>
            <a:pPr>
              <a:buFont typeface="Wingdings" pitchFamily="2" charset="2"/>
              <a:buChar char="q"/>
            </a:pPr>
            <a:r>
              <a:rPr lang="en-US" sz="2000" b="1" dirty="0">
                <a:latin typeface="Arial" pitchFamily="34" charset="0"/>
                <a:cs typeface="Arial" pitchFamily="34" charset="0"/>
              </a:rPr>
              <a:t>A long-established correlation of the friction factor is that </a:t>
            </a:r>
            <a:r>
              <a:rPr lang="en-US" sz="2000" b="1" dirty="0" smtClean="0">
                <a:latin typeface="Arial" pitchFamily="34" charset="0"/>
                <a:cs typeface="Arial" pitchFamily="34" charset="0"/>
              </a:rPr>
              <a:t>of </a:t>
            </a:r>
            <a:r>
              <a:rPr lang="en-US" sz="2000" dirty="0" smtClean="0">
                <a:latin typeface="Arial" pitchFamily="34" charset="0"/>
                <a:cs typeface="Arial" pitchFamily="34" charset="0"/>
              </a:rPr>
              <a:t>Ergun </a:t>
            </a:r>
            <a:r>
              <a:rPr lang="en-US" sz="2000" b="1" i="1" dirty="0">
                <a:latin typeface="Arial" pitchFamily="34" charset="0"/>
                <a:cs typeface="Arial" pitchFamily="34" charset="0"/>
              </a:rPr>
              <a:t>(Chew. Eng. </a:t>
            </a:r>
            <a:r>
              <a:rPr lang="en-US" sz="2000" b="1" i="1" dirty="0" err="1">
                <a:latin typeface="Arial" pitchFamily="34" charset="0"/>
                <a:cs typeface="Arial" pitchFamily="34" charset="0"/>
              </a:rPr>
              <a:t>Prog</a:t>
            </a:r>
            <a:r>
              <a:rPr lang="en-US" sz="2000" b="1" i="1" dirty="0">
                <a:latin typeface="Arial" pitchFamily="34" charset="0"/>
                <a:cs typeface="Arial" pitchFamily="34" charset="0"/>
              </a:rPr>
              <a:t>. 48, 89-94, 1952). The average </a:t>
            </a:r>
            <a:r>
              <a:rPr lang="en-US" sz="2000" b="1" i="1" dirty="0" smtClean="0">
                <a:latin typeface="Arial" pitchFamily="34" charset="0"/>
                <a:cs typeface="Arial" pitchFamily="34" charset="0"/>
              </a:rPr>
              <a:t>deviation </a:t>
            </a:r>
            <a:r>
              <a:rPr lang="en-US" sz="2000" dirty="0" smtClean="0">
                <a:latin typeface="Arial" pitchFamily="34" charset="0"/>
                <a:cs typeface="Arial" pitchFamily="34" charset="0"/>
              </a:rPr>
              <a:t>from </a:t>
            </a:r>
            <a:r>
              <a:rPr lang="en-US" sz="2000" b="1" dirty="0">
                <a:latin typeface="Arial" pitchFamily="34" charset="0"/>
                <a:cs typeface="Arial" pitchFamily="34" charset="0"/>
              </a:rPr>
              <a:t>his line is said to be </a:t>
            </a:r>
            <a:r>
              <a:rPr lang="en-US" sz="2000" b="1" dirty="0" smtClean="0">
                <a:latin typeface="Arial" pitchFamily="34" charset="0"/>
                <a:cs typeface="Arial" pitchFamily="34" charset="0"/>
              </a:rPr>
              <a:t>20</a:t>
            </a:r>
            <a:r>
              <a:rPr lang="en-US" sz="2000" b="1" dirty="0">
                <a:latin typeface="Arial" pitchFamily="34" charset="0"/>
                <a:cs typeface="Arial" pitchFamily="34" charset="0"/>
              </a:rPr>
              <a:t>%. The friction factor </a:t>
            </a:r>
            <a:r>
              <a:rPr lang="en-US" sz="2000" b="1" dirty="0" smtClean="0">
                <a:latin typeface="Arial" pitchFamily="34" charset="0"/>
                <a:cs typeface="Arial" pitchFamily="34" charset="0"/>
              </a:rPr>
              <a:t>is:</a:t>
            </a:r>
            <a:endParaRPr lang="en-US" sz="2000" dirty="0">
              <a:latin typeface="Arial" pitchFamily="34" charset="0"/>
              <a:cs typeface="Arial" pitchFamily="34" charset="0"/>
            </a:endParaRPr>
          </a:p>
        </p:txBody>
      </p:sp>
      <p:sp>
        <p:nvSpPr>
          <p:cNvPr id="6" name="Rectangle 5"/>
          <p:cNvSpPr/>
          <p:nvPr/>
        </p:nvSpPr>
        <p:spPr>
          <a:xfrm>
            <a:off x="609600" y="4572000"/>
            <a:ext cx="5867312" cy="400110"/>
          </a:xfrm>
          <a:prstGeom prst="rect">
            <a:avLst/>
          </a:prstGeom>
        </p:spPr>
        <p:txBody>
          <a:bodyPr wrap="none">
            <a:spAutoFit/>
          </a:bodyPr>
          <a:lstStyle/>
          <a:p>
            <a:r>
              <a:rPr lang="en-US" sz="2000" b="1" dirty="0">
                <a:latin typeface="Arial" pitchFamily="34" charset="0"/>
                <a:cs typeface="Arial" pitchFamily="34" charset="0"/>
              </a:rPr>
              <a:t>The pressure gradient accordingly is given </a:t>
            </a:r>
            <a:r>
              <a:rPr lang="en-US" sz="2000" b="1" dirty="0" smtClean="0">
                <a:latin typeface="Arial" pitchFamily="34" charset="0"/>
                <a:cs typeface="Arial" pitchFamily="34" charset="0"/>
              </a:rPr>
              <a:t>by:</a:t>
            </a:r>
            <a:endParaRPr lang="en-US" sz="2000" b="1" dirty="0">
              <a:latin typeface="Arial" pitchFamily="34" charset="0"/>
              <a:cs typeface="Arial" pitchFamily="34" charset="0"/>
            </a:endParaRPr>
          </a:p>
        </p:txBody>
      </p:sp>
      <p:graphicFrame>
        <p:nvGraphicFramePr>
          <p:cNvPr id="15" name="Object 14"/>
          <p:cNvGraphicFramePr>
            <a:graphicFrameLocks noChangeAspect="1"/>
          </p:cNvGraphicFramePr>
          <p:nvPr/>
        </p:nvGraphicFramePr>
        <p:xfrm>
          <a:off x="1355725" y="5029200"/>
          <a:ext cx="6583363" cy="1377950"/>
        </p:xfrm>
        <a:graphic>
          <a:graphicData uri="http://schemas.openxmlformats.org/presentationml/2006/ole">
            <p:oleObj spid="_x0000_s1026" name="Equation" r:id="rId4" imgW="2425680" imgH="507960" progId="Equation.3">
              <p:embed/>
            </p:oleObj>
          </a:graphicData>
        </a:graphic>
      </p:graphicFrame>
      <p:graphicFrame>
        <p:nvGraphicFramePr>
          <p:cNvPr id="1027" name="Object 3"/>
          <p:cNvGraphicFramePr>
            <a:graphicFrameLocks noChangeAspect="1"/>
          </p:cNvGraphicFramePr>
          <p:nvPr/>
        </p:nvGraphicFramePr>
        <p:xfrm>
          <a:off x="2057400" y="3319463"/>
          <a:ext cx="5448300" cy="1274762"/>
        </p:xfrm>
        <a:graphic>
          <a:graphicData uri="http://schemas.openxmlformats.org/presentationml/2006/ole">
            <p:oleObj spid="_x0000_s1027" name="Equation" r:id="rId5" imgW="2006280" imgH="469800" progId="Equation.3">
              <p:embed/>
            </p:oleObj>
          </a:graphicData>
        </a:graphic>
      </p:graphicFrame>
      <p:graphicFrame>
        <p:nvGraphicFramePr>
          <p:cNvPr id="1028" name="Object 4"/>
          <p:cNvGraphicFramePr>
            <a:graphicFrameLocks noChangeAspect="1"/>
          </p:cNvGraphicFramePr>
          <p:nvPr/>
        </p:nvGraphicFramePr>
        <p:xfrm>
          <a:off x="1963738" y="1404938"/>
          <a:ext cx="5997575" cy="1928812"/>
        </p:xfrm>
        <a:graphic>
          <a:graphicData uri="http://schemas.openxmlformats.org/presentationml/2006/ole">
            <p:oleObj spid="_x0000_s1028" name="Equation" r:id="rId6" imgW="2209680" imgH="711000" progId="Equation.3">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4493538" cy="646331"/>
          </a:xfrm>
          <a:prstGeom prst="rect">
            <a:avLst/>
          </a:prstGeom>
          <a:noFill/>
        </p:spPr>
        <p:txBody>
          <a:bodyPr wrap="none" rtlCol="0">
            <a:spAutoFit/>
          </a:bodyPr>
          <a:lstStyle/>
          <a:p>
            <a:r>
              <a:rPr lang="en-US" sz="3600" b="1" dirty="0" smtClean="0">
                <a:latin typeface="Arial" pitchFamily="34" charset="0"/>
                <a:cs typeface="Arial" pitchFamily="34" charset="0"/>
              </a:rPr>
              <a:t>Physical Processes</a:t>
            </a:r>
            <a:endParaRPr lang="en-US" sz="3600" b="1" dirty="0">
              <a:latin typeface="Arial" pitchFamily="34" charset="0"/>
              <a:cs typeface="Arial" pitchFamily="34" charset="0"/>
            </a:endParaRPr>
          </a:p>
        </p:txBody>
      </p:sp>
      <p:sp>
        <p:nvSpPr>
          <p:cNvPr id="5" name="TextBox 4"/>
          <p:cNvSpPr txBox="1"/>
          <p:nvPr/>
        </p:nvSpPr>
        <p:spPr>
          <a:xfrm>
            <a:off x="1143000" y="838200"/>
            <a:ext cx="3603872" cy="3108543"/>
          </a:xfrm>
          <a:prstGeom prst="rect">
            <a:avLst/>
          </a:prstGeom>
          <a:noFill/>
        </p:spPr>
        <p:txBody>
          <a:bodyPr wrap="none" rtlCol="0">
            <a:spAutoFit/>
          </a:bodyPr>
          <a:lstStyle/>
          <a:p>
            <a:pPr>
              <a:buFont typeface="Wingdings" pitchFamily="2" charset="2"/>
              <a:buChar char="q"/>
            </a:pPr>
            <a:r>
              <a:rPr lang="en-US" sz="2800" dirty="0" smtClean="0">
                <a:latin typeface="Arial" pitchFamily="34" charset="0"/>
                <a:cs typeface="Arial" pitchFamily="34" charset="0"/>
              </a:rPr>
              <a:t>Drying of particles</a:t>
            </a:r>
          </a:p>
          <a:p>
            <a:pPr>
              <a:buFont typeface="Wingdings" pitchFamily="2" charset="2"/>
              <a:buChar char="q"/>
            </a:pPr>
            <a:r>
              <a:rPr lang="en-US" sz="2800" dirty="0" smtClean="0">
                <a:latin typeface="Arial" pitchFamily="34" charset="0"/>
                <a:cs typeface="Arial" pitchFamily="34" charset="0"/>
              </a:rPr>
              <a:t>Coating of surfaces</a:t>
            </a:r>
          </a:p>
          <a:p>
            <a:pPr>
              <a:buFont typeface="Wingdings" pitchFamily="2" charset="2"/>
              <a:buChar char="q"/>
            </a:pPr>
            <a:r>
              <a:rPr lang="en-US" sz="2800" dirty="0" smtClean="0">
                <a:latin typeface="Arial" pitchFamily="34" charset="0"/>
                <a:cs typeface="Arial" pitchFamily="34" charset="0"/>
              </a:rPr>
              <a:t>Granulation </a:t>
            </a:r>
          </a:p>
          <a:p>
            <a:pPr>
              <a:buFont typeface="Wingdings" pitchFamily="2" charset="2"/>
              <a:buChar char="q"/>
            </a:pPr>
            <a:r>
              <a:rPr lang="en-US" sz="2800" dirty="0" smtClean="0">
                <a:latin typeface="Arial" pitchFamily="34" charset="0"/>
                <a:cs typeface="Arial" pitchFamily="34" charset="0"/>
              </a:rPr>
              <a:t>Heat treatment</a:t>
            </a:r>
          </a:p>
          <a:p>
            <a:pPr>
              <a:buFont typeface="Wingdings" pitchFamily="2" charset="2"/>
              <a:buChar char="q"/>
            </a:pPr>
            <a:r>
              <a:rPr lang="en-US" sz="2800" dirty="0" smtClean="0">
                <a:latin typeface="Arial" pitchFamily="34" charset="0"/>
                <a:cs typeface="Arial" pitchFamily="34" charset="0"/>
              </a:rPr>
              <a:t>Filtration</a:t>
            </a:r>
          </a:p>
          <a:p>
            <a:pPr>
              <a:buFont typeface="Wingdings" pitchFamily="2" charset="2"/>
              <a:buChar char="q"/>
            </a:pPr>
            <a:r>
              <a:rPr lang="en-US" sz="2800" dirty="0" smtClean="0">
                <a:latin typeface="Arial" pitchFamily="34" charset="0"/>
                <a:cs typeface="Arial" pitchFamily="34" charset="0"/>
              </a:rPr>
              <a:t>Blending </a:t>
            </a:r>
          </a:p>
          <a:p>
            <a:pPr>
              <a:buFont typeface="Wingdings" pitchFamily="2" charset="2"/>
              <a:buChar char="q"/>
            </a:pPr>
            <a:r>
              <a:rPr lang="en-US" sz="2800" dirty="0" smtClean="0">
                <a:latin typeface="Arial" pitchFamily="34" charset="0"/>
                <a:cs typeface="Arial" pitchFamily="34" charset="0"/>
              </a:rPr>
              <a:t>classification</a:t>
            </a:r>
            <a:endParaRPr lang="en-US" sz="2800" dirty="0">
              <a:latin typeface="Arial" pitchFamily="34" charset="0"/>
              <a:cs typeface="Arial" pitchFamily="34" charset="0"/>
            </a:endParaRPr>
          </a:p>
        </p:txBody>
      </p:sp>
      <p:sp>
        <p:nvSpPr>
          <p:cNvPr id="6" name="TextBox 5"/>
          <p:cNvSpPr txBox="1"/>
          <p:nvPr/>
        </p:nvSpPr>
        <p:spPr>
          <a:xfrm>
            <a:off x="1143000" y="4648200"/>
            <a:ext cx="4764446" cy="1815882"/>
          </a:xfrm>
          <a:prstGeom prst="rect">
            <a:avLst/>
          </a:prstGeom>
          <a:noFill/>
        </p:spPr>
        <p:txBody>
          <a:bodyPr wrap="none" rtlCol="0">
            <a:spAutoFit/>
          </a:bodyPr>
          <a:lstStyle/>
          <a:p>
            <a:pPr>
              <a:buFont typeface="Wingdings" pitchFamily="2" charset="2"/>
              <a:buChar char="q"/>
            </a:pPr>
            <a:r>
              <a:rPr lang="en-US" sz="2800" dirty="0" smtClean="0">
                <a:latin typeface="Arial" pitchFamily="34" charset="0"/>
                <a:cs typeface="Arial" pitchFamily="34" charset="0"/>
              </a:rPr>
              <a:t>Coal combustion</a:t>
            </a:r>
          </a:p>
          <a:p>
            <a:pPr>
              <a:buFont typeface="Wingdings" pitchFamily="2" charset="2"/>
              <a:buChar char="q"/>
            </a:pPr>
            <a:r>
              <a:rPr lang="en-US" sz="2800" dirty="0" smtClean="0">
                <a:latin typeface="Arial" pitchFamily="34" charset="0"/>
                <a:cs typeface="Arial" pitchFamily="34" charset="0"/>
              </a:rPr>
              <a:t>Solid waste incineration</a:t>
            </a:r>
          </a:p>
          <a:p>
            <a:pPr>
              <a:buFont typeface="Wingdings" pitchFamily="2" charset="2"/>
              <a:buChar char="q"/>
            </a:pPr>
            <a:r>
              <a:rPr lang="en-US" sz="2800" dirty="0" smtClean="0">
                <a:latin typeface="Arial" pitchFamily="34" charset="0"/>
                <a:cs typeface="Arial" pitchFamily="34" charset="0"/>
              </a:rPr>
              <a:t>Gas phase polymerization </a:t>
            </a:r>
          </a:p>
          <a:p>
            <a:pPr>
              <a:buFont typeface="Wingdings" pitchFamily="2" charset="2"/>
              <a:buChar char="q"/>
            </a:pPr>
            <a:r>
              <a:rPr lang="en-US" sz="2800" dirty="0" smtClean="0">
                <a:latin typeface="Arial" pitchFamily="34" charset="0"/>
                <a:cs typeface="Arial" pitchFamily="34" charset="0"/>
              </a:rPr>
              <a:t>Fluid catalytic reaction</a:t>
            </a:r>
          </a:p>
        </p:txBody>
      </p:sp>
      <p:sp>
        <p:nvSpPr>
          <p:cNvPr id="7" name="TextBox 6"/>
          <p:cNvSpPr txBox="1"/>
          <p:nvPr/>
        </p:nvSpPr>
        <p:spPr>
          <a:xfrm>
            <a:off x="304800" y="3962400"/>
            <a:ext cx="4673074" cy="646331"/>
          </a:xfrm>
          <a:prstGeom prst="rect">
            <a:avLst/>
          </a:prstGeom>
          <a:noFill/>
        </p:spPr>
        <p:txBody>
          <a:bodyPr wrap="none" rtlCol="0">
            <a:spAutoFit/>
          </a:bodyPr>
          <a:lstStyle/>
          <a:p>
            <a:r>
              <a:rPr lang="en-US" sz="3600" b="1" dirty="0" smtClean="0">
                <a:latin typeface="Arial" pitchFamily="34" charset="0"/>
                <a:cs typeface="Arial" pitchFamily="34" charset="0"/>
              </a:rPr>
              <a:t>Chemical Processes</a:t>
            </a:r>
            <a:endParaRPr lang="en-US" sz="3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noChangeArrowheads="1"/>
          </p:cNvPicPr>
          <p:nvPr/>
        </p:nvPicPr>
        <p:blipFill>
          <a:blip r:embed="rId3"/>
          <a:srcRect/>
          <a:stretch>
            <a:fillRect/>
          </a:stretch>
        </p:blipFill>
        <p:spPr bwMode="auto">
          <a:xfrm>
            <a:off x="228600" y="304800"/>
            <a:ext cx="7995905" cy="6019800"/>
          </a:xfrm>
          <a:prstGeom prst="rect">
            <a:avLst/>
          </a:prstGeom>
          <a:noFill/>
          <a:ln w="9525">
            <a:noFill/>
            <a:miter lim="800000"/>
            <a:headEnd/>
            <a:tailEnd/>
          </a:ln>
          <a:effectLst/>
        </p:spPr>
      </p:pic>
      <p:pic>
        <p:nvPicPr>
          <p:cNvPr id="226305" name="Picture 1"/>
          <p:cNvPicPr>
            <a:picLocks noChangeAspect="1" noChangeArrowheads="1"/>
          </p:cNvPicPr>
          <p:nvPr/>
        </p:nvPicPr>
        <p:blipFill>
          <a:blip r:embed="rId4"/>
          <a:srcRect/>
          <a:stretch>
            <a:fillRect/>
          </a:stretch>
        </p:blipFill>
        <p:spPr bwMode="auto">
          <a:xfrm>
            <a:off x="5334000" y="228600"/>
            <a:ext cx="3609975" cy="3914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lum bright="-31000" contrast="52000"/>
          </a:blip>
          <a:srcRect/>
          <a:stretch>
            <a:fillRect/>
          </a:stretch>
        </p:blipFill>
        <p:spPr bwMode="auto">
          <a:xfrm>
            <a:off x="28575" y="762000"/>
            <a:ext cx="9115425" cy="51625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lum bright="-36000" contrast="51000"/>
          </a:blip>
          <a:srcRect/>
          <a:stretch>
            <a:fillRect/>
          </a:stretch>
        </p:blipFill>
        <p:spPr bwMode="auto">
          <a:xfrm>
            <a:off x="0" y="5905500"/>
            <a:ext cx="9134475" cy="9525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duotone>
              <a:prstClr val="black"/>
              <a:schemeClr val="accent6">
                <a:tint val="45000"/>
                <a:satMod val="400000"/>
              </a:schemeClr>
            </a:duotone>
          </a:blip>
          <a:srcRect/>
          <a:stretch>
            <a:fillRect/>
          </a:stretch>
        </p:blipFill>
        <p:spPr bwMode="auto">
          <a:xfrm>
            <a:off x="304800" y="152400"/>
            <a:ext cx="8477250" cy="6096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lum bright="-41000" contrast="58000"/>
          </a:blip>
          <a:srcRect/>
          <a:stretch>
            <a:fillRect/>
          </a:stretch>
        </p:blipFill>
        <p:spPr bwMode="auto">
          <a:xfrm>
            <a:off x="304800" y="1019175"/>
            <a:ext cx="8534400" cy="58388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1524000" y="25838"/>
            <a:ext cx="5943600" cy="10076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bright="-49000" contrast="66000"/>
          </a:blip>
          <a:srcRect/>
          <a:stretch>
            <a:fillRect/>
          </a:stretch>
        </p:blipFill>
        <p:spPr bwMode="auto">
          <a:xfrm>
            <a:off x="1371600" y="762000"/>
            <a:ext cx="5238750" cy="5934075"/>
          </a:xfrm>
          <a:prstGeom prst="rect">
            <a:avLst/>
          </a:prstGeom>
          <a:noFill/>
          <a:ln w="9525">
            <a:noFill/>
            <a:miter lim="800000"/>
            <a:headEnd/>
            <a:tailEnd/>
          </a:ln>
          <a:effectLst/>
        </p:spPr>
      </p:pic>
      <p:pic>
        <p:nvPicPr>
          <p:cNvPr id="18435"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228600" y="152400"/>
            <a:ext cx="8734425" cy="5715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lum bright="-24000" contrast="40000"/>
          </a:blip>
          <a:srcRect/>
          <a:stretch>
            <a:fillRect/>
          </a:stretch>
        </p:blipFill>
        <p:spPr bwMode="auto">
          <a:xfrm>
            <a:off x="533400" y="990600"/>
            <a:ext cx="8105775" cy="57150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1524000" y="152403"/>
            <a:ext cx="5486400" cy="836908"/>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lum bright="-28000" contrast="55000"/>
          </a:blip>
          <a:srcRect/>
          <a:stretch>
            <a:fillRect/>
          </a:stretch>
        </p:blipFill>
        <p:spPr bwMode="auto">
          <a:xfrm>
            <a:off x="304800" y="1868539"/>
            <a:ext cx="8610600" cy="3517849"/>
          </a:xfrm>
          <a:prstGeom prst="rect">
            <a:avLst/>
          </a:prstGeom>
          <a:noFill/>
          <a:ln w="9525">
            <a:noFill/>
            <a:miter lim="800000"/>
            <a:headEnd/>
            <a:tailEnd/>
          </a:ln>
          <a:effectLst/>
        </p:spPr>
      </p:pic>
      <p:pic>
        <p:nvPicPr>
          <p:cNvPr id="16387"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381000" y="304801"/>
            <a:ext cx="6400800" cy="946908"/>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lum bright="-28000" contrast="48000"/>
          </a:blip>
          <a:srcRect/>
          <a:stretch>
            <a:fillRect/>
          </a:stretch>
        </p:blipFill>
        <p:spPr bwMode="auto">
          <a:xfrm>
            <a:off x="152400" y="2100427"/>
            <a:ext cx="8686800" cy="2452522"/>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457201" y="381000"/>
            <a:ext cx="6705600" cy="1032799"/>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sz="half" idx="1"/>
          </p:nvPr>
        </p:nvSpPr>
        <p:spPr>
          <a:xfrm>
            <a:off x="457200" y="455613"/>
            <a:ext cx="8382000" cy="1677987"/>
          </a:xfrm>
          <a:noFill/>
        </p:spPr>
        <p:txBody>
          <a:bodyPr/>
          <a:lstStyle/>
          <a:p>
            <a:pPr eaLnBrk="1" hangingPunct="1">
              <a:lnSpc>
                <a:spcPct val="90000"/>
              </a:lnSpc>
              <a:buFont typeface="Wingdings" pitchFamily="2" charset="2"/>
              <a:buChar char="q"/>
            </a:pPr>
            <a:r>
              <a:rPr lang="en-US" altLang="en-US" sz="2000" dirty="0" smtClean="0"/>
              <a:t>Physical processes include drying, mixing, granulation, coating, heating and cooling</a:t>
            </a:r>
          </a:p>
          <a:p>
            <a:pPr eaLnBrk="1" hangingPunct="1">
              <a:lnSpc>
                <a:spcPct val="90000"/>
              </a:lnSpc>
              <a:buFont typeface="Wingdings" pitchFamily="2" charset="2"/>
              <a:buChar char="q"/>
            </a:pPr>
            <a:r>
              <a:rPr lang="en-US" altLang="en-US" sz="2000" dirty="0" smtClean="0"/>
              <a:t>Fluidized beds are often used to cool particulate solids following a reaction</a:t>
            </a:r>
          </a:p>
          <a:p>
            <a:pPr eaLnBrk="1" hangingPunct="1">
              <a:lnSpc>
                <a:spcPct val="90000"/>
              </a:lnSpc>
              <a:buFont typeface="Wingdings" pitchFamily="2" charset="2"/>
              <a:buChar char="q"/>
            </a:pPr>
            <a:r>
              <a:rPr lang="en-US" altLang="en-US" sz="2000" dirty="0" smtClean="0"/>
              <a:t>Cooling may be by fluidizing air alone or by use of cooling water passing through tubes immersed in the bed</a:t>
            </a:r>
          </a:p>
        </p:txBody>
      </p:sp>
      <p:pic>
        <p:nvPicPr>
          <p:cNvPr id="26627" name="Picture 4"/>
          <p:cNvPicPr>
            <a:picLocks noGrp="1" noChangeAspect="1" noChangeArrowheads="1"/>
          </p:cNvPicPr>
          <p:nvPr>
            <p:ph sz="half" idx="2"/>
          </p:nvPr>
        </p:nvPicPr>
        <p:blipFill>
          <a:blip r:embed="rId3">
            <a:lum bright="-58000" contrast="89000"/>
          </a:blip>
          <a:srcRect/>
          <a:stretch>
            <a:fillRect/>
          </a:stretch>
        </p:blipFill>
        <p:spPr>
          <a:xfrm>
            <a:off x="1447800" y="2209800"/>
            <a:ext cx="5486400" cy="4207535"/>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152400"/>
            <a:ext cx="4495800" cy="868362"/>
          </a:xfrm>
          <a:solidFill>
            <a:schemeClr val="accent6">
              <a:lumMod val="60000"/>
              <a:lumOff val="40000"/>
            </a:schemeClr>
          </a:solidFill>
        </p:spPr>
        <p:txBody>
          <a:bodyPr/>
          <a:lstStyle/>
          <a:p>
            <a:r>
              <a:rPr lang="en-US" b="1" dirty="0" smtClean="0">
                <a:solidFill>
                  <a:schemeClr val="tx2">
                    <a:satMod val="130000"/>
                  </a:schemeClr>
                </a:solidFill>
              </a:rPr>
              <a:t>PRINCIPLE OF FBC</a:t>
            </a:r>
            <a:endParaRPr lang="en-US" dirty="0"/>
          </a:p>
        </p:txBody>
      </p:sp>
      <p:pic>
        <p:nvPicPr>
          <p:cNvPr id="4" name="Picture 3" descr="643px-FluidisedBed.svg.png"/>
          <p:cNvPicPr>
            <a:picLocks noChangeAspect="1"/>
          </p:cNvPicPr>
          <p:nvPr/>
        </p:nvPicPr>
        <p:blipFill>
          <a:blip r:embed="rId3"/>
          <a:srcRect/>
          <a:stretch>
            <a:fillRect/>
          </a:stretch>
        </p:blipFill>
        <p:spPr bwMode="auto">
          <a:xfrm>
            <a:off x="152400" y="228600"/>
            <a:ext cx="6567488" cy="6477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duotone>
              <a:prstClr val="black"/>
              <a:schemeClr val="accent3">
                <a:tint val="45000"/>
                <a:satMod val="400000"/>
              </a:schemeClr>
            </a:duotone>
          </a:blip>
          <a:srcRect/>
          <a:stretch>
            <a:fillRect/>
          </a:stretch>
        </p:blipFill>
        <p:spPr bwMode="auto">
          <a:xfrm>
            <a:off x="685800" y="228600"/>
            <a:ext cx="7758345" cy="5486400"/>
          </a:xfrm>
          <a:prstGeom prst="rect">
            <a:avLst/>
          </a:prstGeom>
          <a:noFill/>
          <a:ln w="9525">
            <a:noFill/>
            <a:miter lim="800000"/>
            <a:headEnd/>
            <a:tailEnd/>
          </a:ln>
          <a:effectLst/>
        </p:spPr>
      </p:pic>
      <p:sp>
        <p:nvSpPr>
          <p:cNvPr id="4" name="TextBox 3"/>
          <p:cNvSpPr txBox="1"/>
          <p:nvPr/>
        </p:nvSpPr>
        <p:spPr>
          <a:xfrm>
            <a:off x="457200" y="5791200"/>
            <a:ext cx="7191392" cy="707886"/>
          </a:xfrm>
          <a:prstGeom prst="rect">
            <a:avLst/>
          </a:prstGeom>
          <a:noFill/>
        </p:spPr>
        <p:txBody>
          <a:bodyPr wrap="none" rtlCol="0">
            <a:spAutoFit/>
          </a:bodyPr>
          <a:lstStyle/>
          <a:p>
            <a:r>
              <a:rPr lang="en-US" sz="2000" dirty="0" smtClean="0">
                <a:latin typeface="Arial" pitchFamily="34" charset="0"/>
                <a:cs typeface="Arial" pitchFamily="34" charset="0"/>
              </a:rPr>
              <a:t>Friction factors in flow of single phase fluids in granular beds. </a:t>
            </a:r>
          </a:p>
          <a:p>
            <a:r>
              <a:rPr lang="en-US" sz="2000" dirty="0" smtClean="0">
                <a:latin typeface="Arial" pitchFamily="34" charset="0"/>
                <a:cs typeface="Arial" pitchFamily="34" charset="0"/>
              </a:rPr>
              <a:t>Correlation of the </a:t>
            </a:r>
            <a:r>
              <a:rPr lang="en-US" sz="2000" dirty="0" smtClean="0">
                <a:solidFill>
                  <a:srgbClr val="FF0000"/>
                </a:solidFill>
                <a:latin typeface="Arial" pitchFamily="34" charset="0"/>
                <a:cs typeface="Arial" pitchFamily="34" charset="0"/>
              </a:rPr>
              <a:t>friction factor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vs</a:t>
            </a:r>
            <a:r>
              <a:rPr lang="en-US" sz="2000" dirty="0" smtClean="0">
                <a:latin typeface="Arial" pitchFamily="34" charset="0"/>
                <a:cs typeface="Arial" pitchFamily="34" charset="0"/>
              </a:rPr>
              <a:t> the </a:t>
            </a:r>
            <a:r>
              <a:rPr lang="en-US" sz="2000" dirty="0" smtClean="0">
                <a:solidFill>
                  <a:srgbClr val="FF0000"/>
                </a:solidFill>
                <a:latin typeface="Arial" pitchFamily="34" charset="0"/>
                <a:cs typeface="Arial" pitchFamily="34" charset="0"/>
              </a:rPr>
              <a:t>Reynolds number</a:t>
            </a:r>
            <a:endParaRPr lang="en-US" sz="2000" dirty="0">
              <a:solidFill>
                <a:srgbClr val="FF0000"/>
              </a:solidFill>
              <a:latin typeface="Arial" pitchFamily="34" charset="0"/>
              <a:cs typeface="Arial" pitchFamily="34" charset="0"/>
            </a:endParaRPr>
          </a:p>
        </p:txBody>
      </p:sp>
      <p:graphicFrame>
        <p:nvGraphicFramePr>
          <p:cNvPr id="5" name="Object 4"/>
          <p:cNvGraphicFramePr>
            <a:graphicFrameLocks noChangeAspect="1"/>
          </p:cNvGraphicFramePr>
          <p:nvPr/>
        </p:nvGraphicFramePr>
        <p:xfrm>
          <a:off x="5943600" y="2438400"/>
          <a:ext cx="1371600" cy="988828"/>
        </p:xfrm>
        <a:graphic>
          <a:graphicData uri="http://schemas.openxmlformats.org/presentationml/2006/ole">
            <p:oleObj spid="_x0000_s79873" name="Equation" r:id="rId5" imgW="545760" imgH="393480" progId="Equation.3">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fontScale="90000"/>
          </a:bodyPr>
          <a:lstStyle/>
          <a:p>
            <a:r>
              <a:rPr lang="en-US" b="1" dirty="0" smtClean="0">
                <a:solidFill>
                  <a:schemeClr val="tx2">
                    <a:satMod val="130000"/>
                  </a:schemeClr>
                </a:solidFill>
                <a:latin typeface="Geometr231 Hv BT" pitchFamily="34" charset="0"/>
              </a:rPr>
              <a:t>MECHANISM OF FLUIDIZED BED COMBUSTION</a:t>
            </a:r>
            <a:endParaRPr lang="en-US" dirty="0"/>
          </a:p>
        </p:txBody>
      </p:sp>
      <p:sp>
        <p:nvSpPr>
          <p:cNvPr id="3" name="TextBox 3"/>
          <p:cNvSpPr txBox="1">
            <a:spLocks noChangeArrowheads="1"/>
          </p:cNvSpPr>
          <p:nvPr/>
        </p:nvSpPr>
        <p:spPr bwMode="auto">
          <a:xfrm>
            <a:off x="457200" y="2057400"/>
            <a:ext cx="7537961" cy="3785652"/>
          </a:xfrm>
          <a:prstGeom prst="rect">
            <a:avLst/>
          </a:prstGeom>
          <a:noFill/>
          <a:ln w="9525">
            <a:noFill/>
            <a:miter lim="800000"/>
            <a:headEnd/>
            <a:tailEnd/>
          </a:ln>
        </p:spPr>
        <p:txBody>
          <a:bodyPr wrap="none">
            <a:spAutoFit/>
          </a:bodyPr>
          <a:lstStyle/>
          <a:p>
            <a:pPr>
              <a:buFont typeface="Wingdings" pitchFamily="2" charset="2"/>
              <a:buChar char="Ø"/>
            </a:pPr>
            <a:r>
              <a:rPr lang="en-US" sz="2400" dirty="0">
                <a:cs typeface="Times New Roman" pitchFamily="18" charset="0"/>
              </a:rPr>
              <a:t>Temperature of bed should be at least equal to ignition </a:t>
            </a:r>
          </a:p>
          <a:p>
            <a:pPr>
              <a:buFont typeface="Wingdings" pitchFamily="2" charset="2"/>
              <a:buNone/>
            </a:pPr>
            <a:r>
              <a:rPr lang="en-US" sz="2400" dirty="0">
                <a:cs typeface="Times New Roman" pitchFamily="18" charset="0"/>
              </a:rPr>
              <a:t>    temperature of coal.</a:t>
            </a:r>
          </a:p>
          <a:p>
            <a:pPr>
              <a:buFont typeface="Wingdings" pitchFamily="2" charset="2"/>
              <a:buNone/>
            </a:pPr>
            <a:endParaRPr lang="en-US" sz="2400" dirty="0">
              <a:cs typeface="Times New Roman" pitchFamily="18" charset="0"/>
            </a:endParaRPr>
          </a:p>
          <a:p>
            <a:pPr>
              <a:buFont typeface="Wingdings" pitchFamily="2" charset="2"/>
              <a:buChar char="Ø"/>
            </a:pPr>
            <a:r>
              <a:rPr lang="en-US" sz="2400" dirty="0">
                <a:cs typeface="Times New Roman" pitchFamily="18" charset="0"/>
              </a:rPr>
              <a:t>Bed temperature must not increase melting point of Ash.</a:t>
            </a:r>
          </a:p>
          <a:p>
            <a:endParaRPr lang="en-US" sz="2400" dirty="0">
              <a:cs typeface="Times New Roman" pitchFamily="18" charset="0"/>
            </a:endParaRPr>
          </a:p>
          <a:p>
            <a:pPr>
              <a:buFont typeface="Wingdings" pitchFamily="2" charset="2"/>
              <a:buChar char="Ø"/>
            </a:pPr>
            <a:r>
              <a:rPr lang="en-US" sz="2400" dirty="0">
                <a:cs typeface="Times New Roman" pitchFamily="18" charset="0"/>
              </a:rPr>
              <a:t>Equilibrium temperature achieved through transfer </a:t>
            </a:r>
          </a:p>
          <a:p>
            <a:pPr>
              <a:buFont typeface="Wingdings" pitchFamily="2" charset="2"/>
              <a:buNone/>
            </a:pPr>
            <a:r>
              <a:rPr lang="en-US" sz="2400" dirty="0">
                <a:cs typeface="Times New Roman" pitchFamily="18" charset="0"/>
              </a:rPr>
              <a:t>    tubes immersed in bed and walls of combustor.</a:t>
            </a:r>
          </a:p>
          <a:p>
            <a:pPr>
              <a:buFont typeface="Wingdings" pitchFamily="2" charset="2"/>
              <a:buNone/>
            </a:pPr>
            <a:endParaRPr lang="en-US" sz="2400" dirty="0">
              <a:cs typeface="Times New Roman" pitchFamily="18" charset="0"/>
            </a:endParaRPr>
          </a:p>
          <a:p>
            <a:pPr>
              <a:buFont typeface="Wingdings" pitchFamily="2" charset="2"/>
              <a:buChar char="Ø"/>
            </a:pPr>
            <a:r>
              <a:rPr lang="en-US" sz="2400" dirty="0">
                <a:cs typeface="Times New Roman" pitchFamily="18" charset="0"/>
              </a:rPr>
              <a:t>Gas velocity must be maintained between fluidization</a:t>
            </a:r>
          </a:p>
          <a:p>
            <a:pPr>
              <a:buFont typeface="Wingdings" pitchFamily="2" charset="2"/>
              <a:buNone/>
            </a:pPr>
            <a:r>
              <a:rPr lang="en-US" sz="2400" dirty="0">
                <a:cs typeface="Times New Roman" pitchFamily="18" charset="0"/>
              </a:rPr>
              <a:t>   velocity and the particle entrainment velocity.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sz="half" idx="1"/>
          </p:nvPr>
        </p:nvSpPr>
        <p:spPr>
          <a:xfrm>
            <a:off x="457200" y="455613"/>
            <a:ext cx="4038600" cy="5411787"/>
          </a:xfrm>
          <a:noFill/>
        </p:spPr>
        <p:txBody>
          <a:bodyPr/>
          <a:lstStyle/>
          <a:p>
            <a:pPr eaLnBrk="1" hangingPunct="1">
              <a:lnSpc>
                <a:spcPct val="80000"/>
              </a:lnSpc>
              <a:buFont typeface="Courier New" pitchFamily="49" charset="0"/>
              <a:buChar char="o"/>
            </a:pPr>
            <a:r>
              <a:rPr lang="en-US" altLang="en-US" sz="2000" dirty="0" smtClean="0"/>
              <a:t>Gas fluidized bed is also a good medium to carry out a chemical reaction involving a gas and a solid</a:t>
            </a:r>
          </a:p>
          <a:p>
            <a:pPr eaLnBrk="1" hangingPunct="1">
              <a:lnSpc>
                <a:spcPct val="80000"/>
              </a:lnSpc>
              <a:buFont typeface="Courier New" pitchFamily="49" charset="0"/>
              <a:buChar char="o"/>
            </a:pPr>
            <a:r>
              <a:rPr lang="en-US" altLang="en-US" sz="2000" dirty="0" smtClean="0"/>
              <a:t>Gas-solid contacting is generally good</a:t>
            </a:r>
          </a:p>
          <a:p>
            <a:pPr eaLnBrk="1" hangingPunct="1">
              <a:lnSpc>
                <a:spcPct val="80000"/>
              </a:lnSpc>
              <a:buFont typeface="Courier New" pitchFamily="49" charset="0"/>
              <a:buChar char="o"/>
            </a:pPr>
            <a:r>
              <a:rPr lang="en-US" altLang="en-US" sz="2000" dirty="0" smtClean="0"/>
              <a:t>Excellent solids circulation within the bed promotes good heat transfer between bed particles and fluidizing gas and between the bed and heat transfer surfaces immersed in the bed</a:t>
            </a:r>
          </a:p>
          <a:p>
            <a:pPr eaLnBrk="1" hangingPunct="1">
              <a:lnSpc>
                <a:spcPct val="80000"/>
              </a:lnSpc>
              <a:buFont typeface="Courier New" pitchFamily="49" charset="0"/>
              <a:buChar char="o"/>
            </a:pPr>
            <a:r>
              <a:rPr lang="en-US" altLang="en-US" sz="2000" dirty="0" smtClean="0"/>
              <a:t>Gives rise to near isothermal conditions even when reactions are strongly exothermic or endothermic</a:t>
            </a:r>
          </a:p>
          <a:p>
            <a:pPr eaLnBrk="1" hangingPunct="1">
              <a:lnSpc>
                <a:spcPct val="80000"/>
              </a:lnSpc>
              <a:buFont typeface="Courier New" pitchFamily="49" charset="0"/>
              <a:buChar char="o"/>
            </a:pPr>
            <a:r>
              <a:rPr lang="en-US" altLang="en-US" sz="2000" dirty="0" smtClean="0"/>
              <a:t>Good heat transfer gives rise to ease of control of the reaction</a:t>
            </a:r>
          </a:p>
          <a:p>
            <a:pPr eaLnBrk="1" hangingPunct="1">
              <a:lnSpc>
                <a:spcPct val="80000"/>
              </a:lnSpc>
              <a:buFont typeface="Courier New" pitchFamily="49" charset="0"/>
              <a:buChar char="o"/>
            </a:pPr>
            <a:r>
              <a:rPr lang="en-US" altLang="en-US" sz="2000" dirty="0" smtClean="0"/>
              <a:t>Fluidity of the bed makes for ease of removal of solids from reactor</a:t>
            </a:r>
          </a:p>
        </p:txBody>
      </p:sp>
      <p:pic>
        <p:nvPicPr>
          <p:cNvPr id="27651" name="Picture 4"/>
          <p:cNvPicPr>
            <a:picLocks noGrp="1" noChangeAspect="1" noChangeArrowheads="1"/>
          </p:cNvPicPr>
          <p:nvPr>
            <p:ph sz="half" idx="2"/>
          </p:nvPr>
        </p:nvPicPr>
        <p:blipFill>
          <a:blip r:embed="rId3">
            <a:lum bright="-49000" contrast="80000"/>
          </a:blip>
          <a:srcRect/>
          <a:stretch>
            <a:fillRect/>
          </a:stretch>
        </p:blipFill>
        <p:spPr>
          <a:xfrm>
            <a:off x="4648200" y="381000"/>
            <a:ext cx="4114800" cy="6070134"/>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bright="-32000" contrast="51000"/>
          </a:blip>
          <a:srcRect/>
          <a:stretch>
            <a:fillRect/>
          </a:stretch>
        </p:blipFill>
        <p:spPr bwMode="auto">
          <a:xfrm>
            <a:off x="2438400" y="838200"/>
            <a:ext cx="4306040" cy="5841153"/>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1371601" y="228600"/>
            <a:ext cx="5486400" cy="510363"/>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lum bright="-48000" contrast="67000"/>
          </a:blip>
          <a:srcRect/>
          <a:stretch>
            <a:fillRect/>
          </a:stretch>
        </p:blipFill>
        <p:spPr bwMode="auto">
          <a:xfrm>
            <a:off x="1600200" y="838200"/>
            <a:ext cx="6029325" cy="584835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2438400" y="25747"/>
            <a:ext cx="4800600" cy="811032"/>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lum bright="-45000" contrast="65000"/>
          </a:blip>
          <a:srcRect/>
          <a:stretch>
            <a:fillRect/>
          </a:stretch>
        </p:blipFill>
        <p:spPr bwMode="auto">
          <a:xfrm>
            <a:off x="914400" y="1066800"/>
            <a:ext cx="7353300" cy="555307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381000" y="304800"/>
            <a:ext cx="7543800" cy="647098"/>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lum bright="-52000" contrast="74000"/>
          </a:blip>
          <a:srcRect/>
          <a:stretch>
            <a:fillRect/>
          </a:stretch>
        </p:blipFill>
        <p:spPr bwMode="auto">
          <a:xfrm>
            <a:off x="457200" y="990600"/>
            <a:ext cx="4962525" cy="56007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2209800" y="152400"/>
            <a:ext cx="6096000" cy="882773"/>
          </a:xfrm>
          <a:prstGeom prst="rect">
            <a:avLst/>
          </a:prstGeom>
          <a:noFill/>
          <a:ln w="9525">
            <a:noFill/>
            <a:miter lim="800000"/>
            <a:headEnd/>
            <a:tailEnd/>
          </a:ln>
          <a:effectLst/>
        </p:spPr>
      </p:pic>
      <p:pic>
        <p:nvPicPr>
          <p:cNvPr id="13316" name="Picture 4"/>
          <p:cNvPicPr>
            <a:picLocks noChangeAspect="1" noChangeArrowheads="1"/>
          </p:cNvPicPr>
          <p:nvPr/>
        </p:nvPicPr>
        <p:blipFill>
          <a:blip r:embed="rId5">
            <a:lum bright="-37000" contrast="38000"/>
          </a:blip>
          <a:srcRect/>
          <a:stretch>
            <a:fillRect/>
          </a:stretch>
        </p:blipFill>
        <p:spPr bwMode="auto">
          <a:xfrm>
            <a:off x="5410200" y="1828801"/>
            <a:ext cx="3613124" cy="3663912"/>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3790950" y="304800"/>
            <a:ext cx="5353050" cy="6343650"/>
          </a:xfrm>
          <a:prstGeom prst="rect">
            <a:avLst/>
          </a:prstGeom>
          <a:noFill/>
          <a:ln w="9525">
            <a:noFill/>
            <a:miter lim="800000"/>
            <a:headEnd/>
            <a:tailEnd/>
          </a:ln>
          <a:effectLst/>
        </p:spPr>
      </p:pic>
      <p:sp>
        <p:nvSpPr>
          <p:cNvPr id="2" name="Title 1"/>
          <p:cNvSpPr>
            <a:spLocks noGrp="1"/>
          </p:cNvSpPr>
          <p:nvPr>
            <p:ph type="title"/>
          </p:nvPr>
        </p:nvSpPr>
        <p:spPr>
          <a:xfrm>
            <a:off x="304800" y="152400"/>
            <a:ext cx="4724400" cy="762000"/>
          </a:xfrm>
          <a:solidFill>
            <a:schemeClr val="accent6">
              <a:lumMod val="60000"/>
              <a:lumOff val="40000"/>
            </a:schemeClr>
          </a:solidFill>
        </p:spPr>
        <p:txBody>
          <a:bodyPr>
            <a:normAutofit fontScale="90000"/>
          </a:bodyPr>
          <a:lstStyle/>
          <a:p>
            <a:r>
              <a:rPr lang="en-US" b="1" dirty="0" smtClean="0"/>
              <a:t>Fluidized bed coating</a:t>
            </a:r>
            <a:endParaRPr lang="en-US"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057400" y="2971800"/>
          <a:ext cx="3810000" cy="1925945"/>
        </p:xfrm>
        <a:graphic>
          <a:graphicData uri="http://schemas.openxmlformats.org/presentationml/2006/ole">
            <p:oleObj spid="_x0000_s199682" name="Equation" r:id="rId4" imgW="2286000" imgH="1155600" progId="Equation.3">
              <p:embed/>
            </p:oleObj>
          </a:graphicData>
        </a:graphic>
      </p:graphicFrame>
      <p:sp>
        <p:nvSpPr>
          <p:cNvPr id="6" name="TextBox 5"/>
          <p:cNvSpPr txBox="1"/>
          <p:nvPr/>
        </p:nvSpPr>
        <p:spPr>
          <a:xfrm>
            <a:off x="443605" y="228600"/>
            <a:ext cx="8700395" cy="2554545"/>
          </a:xfrm>
          <a:prstGeom prst="rect">
            <a:avLst/>
          </a:prstGeom>
          <a:noFill/>
        </p:spPr>
        <p:txBody>
          <a:bodyPr wrap="none" rtlCol="0">
            <a:spAutoFit/>
          </a:bodyPr>
          <a:lstStyle/>
          <a:p>
            <a:r>
              <a:rPr lang="en-US" sz="2000" b="1" dirty="0" smtClean="0">
                <a:solidFill>
                  <a:srgbClr val="FF0000"/>
                </a:solidFill>
                <a:latin typeface="Arial" pitchFamily="34" charset="0"/>
                <a:cs typeface="Arial" pitchFamily="34" charset="0"/>
              </a:rPr>
              <a:t>Example 1: </a:t>
            </a:r>
            <a:r>
              <a:rPr lang="en-US" sz="2000" dirty="0" smtClean="0">
                <a:latin typeface="Arial" pitchFamily="34" charset="0"/>
                <a:cs typeface="Arial" pitchFamily="34" charset="0"/>
              </a:rPr>
              <a:t>Solid particles having a size of 0.14mm and a density of </a:t>
            </a:r>
          </a:p>
          <a:p>
            <a:r>
              <a:rPr lang="en-US" sz="2000" dirty="0" smtClean="0">
                <a:latin typeface="Arial" pitchFamily="34" charset="0"/>
                <a:cs typeface="Arial" pitchFamily="34" charset="0"/>
              </a:rPr>
              <a:t>900 kg/m</a:t>
            </a:r>
            <a:r>
              <a:rPr lang="en-US" sz="2000" baseline="30000" dirty="0" smtClean="0">
                <a:latin typeface="Arial" pitchFamily="34" charset="0"/>
                <a:cs typeface="Arial" pitchFamily="34" charset="0"/>
              </a:rPr>
              <a:t>3</a:t>
            </a:r>
            <a:r>
              <a:rPr lang="en-US" sz="2000" dirty="0" smtClean="0">
                <a:latin typeface="Arial" pitchFamily="34" charset="0"/>
                <a:cs typeface="Arial" pitchFamily="34" charset="0"/>
              </a:rPr>
              <a:t> are to be fluidized using air at 2.0atm and 25</a:t>
            </a:r>
            <a:r>
              <a:rPr lang="en-US" sz="2000" baseline="30000" dirty="0" smtClean="0">
                <a:latin typeface="Arial" pitchFamily="34" charset="0"/>
                <a:cs typeface="Arial" pitchFamily="34" charset="0"/>
              </a:rPr>
              <a:t>o</a:t>
            </a:r>
            <a:r>
              <a:rPr lang="en-US" sz="2000" dirty="0" smtClean="0">
                <a:latin typeface="Arial" pitchFamily="34" charset="0"/>
                <a:cs typeface="Arial" pitchFamily="34" charset="0"/>
              </a:rPr>
              <a:t>C. The </a:t>
            </a:r>
            <a:r>
              <a:rPr lang="en-US" sz="2000" dirty="0" err="1" smtClean="0">
                <a:latin typeface="Arial" pitchFamily="34" charset="0"/>
                <a:cs typeface="Arial" pitchFamily="34" charset="0"/>
              </a:rPr>
              <a:t>voidage</a:t>
            </a:r>
            <a:r>
              <a:rPr lang="en-US" sz="2000" dirty="0" smtClean="0">
                <a:latin typeface="Arial" pitchFamily="34" charset="0"/>
                <a:cs typeface="Arial" pitchFamily="34" charset="0"/>
              </a:rPr>
              <a:t> </a:t>
            </a:r>
          </a:p>
          <a:p>
            <a:r>
              <a:rPr lang="en-US" sz="2000" dirty="0" smtClean="0">
                <a:latin typeface="Arial" pitchFamily="34" charset="0"/>
                <a:cs typeface="Arial" pitchFamily="34" charset="0"/>
              </a:rPr>
              <a:t>at minimum fluidizing (</a:t>
            </a:r>
            <a:r>
              <a:rPr lang="en-US" sz="2000" dirty="0" err="1" smtClean="0">
                <a:latin typeface="Symbol" pitchFamily="18" charset="2"/>
                <a:cs typeface="Arial" pitchFamily="34" charset="0"/>
              </a:rPr>
              <a:t>e</a:t>
            </a:r>
            <a:r>
              <a:rPr lang="en-US" sz="2000" baseline="-25000" dirty="0" err="1" smtClean="0">
                <a:latin typeface="Arial" pitchFamily="34" charset="0"/>
                <a:cs typeface="Arial" pitchFamily="34" charset="0"/>
              </a:rPr>
              <a:t>mf</a:t>
            </a:r>
            <a:r>
              <a:rPr lang="en-US" sz="2000" dirty="0" smtClean="0">
                <a:latin typeface="Arial" pitchFamily="34" charset="0"/>
                <a:cs typeface="Arial" pitchFamily="34" charset="0"/>
              </a:rPr>
              <a:t>) condition is 0.38. if the cross-section of the </a:t>
            </a:r>
          </a:p>
          <a:p>
            <a:r>
              <a:rPr lang="en-US" sz="2000" dirty="0" smtClean="0">
                <a:latin typeface="Arial" pitchFamily="34" charset="0"/>
                <a:cs typeface="Arial" pitchFamily="34" charset="0"/>
              </a:rPr>
              <a:t>empty bed is 0.42m</a:t>
            </a:r>
            <a:r>
              <a:rPr lang="en-US" sz="2000" baseline="30000" dirty="0" smtClean="0">
                <a:latin typeface="Arial" pitchFamily="34" charset="0"/>
                <a:cs typeface="Arial" pitchFamily="34" charset="0"/>
              </a:rPr>
              <a:t>2</a:t>
            </a:r>
            <a:r>
              <a:rPr lang="en-US" sz="2000" dirty="0" smtClean="0">
                <a:latin typeface="Arial" pitchFamily="34" charset="0"/>
                <a:cs typeface="Arial" pitchFamily="34" charset="0"/>
              </a:rPr>
              <a:t> and the bed contains 380kg of solid, calculate </a:t>
            </a:r>
          </a:p>
          <a:p>
            <a:pPr marL="800100" lvl="1" indent="-342900">
              <a:buFont typeface="+mj-lt"/>
              <a:buAutoNum type="alphaLcPeriod"/>
            </a:pPr>
            <a:r>
              <a:rPr lang="en-US" sz="2000" dirty="0" err="1" smtClean="0">
                <a:latin typeface="Arial" pitchFamily="34" charset="0"/>
                <a:cs typeface="Arial" pitchFamily="34" charset="0"/>
              </a:rPr>
              <a:t>L</a:t>
            </a:r>
            <a:r>
              <a:rPr lang="en-US" sz="2000" baseline="-25000" dirty="0" err="1" smtClean="0">
                <a:latin typeface="Arial" pitchFamily="34" charset="0"/>
                <a:cs typeface="Arial" pitchFamily="34" charset="0"/>
              </a:rPr>
              <a:t>mf</a:t>
            </a:r>
            <a:endParaRPr lang="en-US" sz="2000" baseline="-25000" dirty="0" smtClean="0">
              <a:latin typeface="Arial" pitchFamily="34" charset="0"/>
              <a:cs typeface="Arial" pitchFamily="34" charset="0"/>
            </a:endParaRPr>
          </a:p>
          <a:p>
            <a:pPr marL="800100" lvl="1" indent="-342900">
              <a:buFont typeface="+mj-lt"/>
              <a:buAutoNum type="alphaLcPeriod"/>
            </a:pPr>
            <a:r>
              <a:rPr lang="en-US" sz="2000" dirty="0" smtClean="0">
                <a:latin typeface="Arial" pitchFamily="34" charset="0"/>
                <a:cs typeface="Arial" pitchFamily="34" charset="0"/>
              </a:rPr>
              <a:t> </a:t>
            </a:r>
            <a:r>
              <a:rPr lang="en-US" sz="2000" dirty="0" err="1" smtClean="0">
                <a:latin typeface="Symbol" pitchFamily="18" charset="2"/>
                <a:cs typeface="Arial" pitchFamily="34" charset="0"/>
              </a:rPr>
              <a:t>D</a:t>
            </a:r>
            <a:r>
              <a:rPr lang="en-US" sz="2000" dirty="0" err="1" smtClean="0">
                <a:latin typeface="Arial" pitchFamily="34" charset="0"/>
                <a:cs typeface="Arial" pitchFamily="34" charset="0"/>
              </a:rPr>
              <a:t>P</a:t>
            </a:r>
            <a:r>
              <a:rPr lang="en-US" sz="2000" baseline="-25000" dirty="0" err="1" smtClean="0">
                <a:latin typeface="Arial" pitchFamily="34" charset="0"/>
                <a:cs typeface="Arial" pitchFamily="34" charset="0"/>
              </a:rPr>
              <a:t>mf</a:t>
            </a:r>
            <a:endParaRPr lang="en-US" sz="2000" baseline="-25000" dirty="0" smtClean="0">
              <a:latin typeface="Arial" pitchFamily="34" charset="0"/>
              <a:cs typeface="Arial" pitchFamily="34" charset="0"/>
            </a:endParaRPr>
          </a:p>
          <a:p>
            <a:pPr marL="800100" lvl="1" indent="-342900">
              <a:buFont typeface="+mj-lt"/>
              <a:buAutoNum type="alphaLcPeriod"/>
            </a:pPr>
            <a:r>
              <a:rPr lang="en-US" sz="2000" dirty="0" err="1" smtClean="0">
                <a:latin typeface="Arial" pitchFamily="34" charset="0"/>
                <a:cs typeface="Arial" pitchFamily="34" charset="0"/>
              </a:rPr>
              <a:t>u</a:t>
            </a:r>
            <a:r>
              <a:rPr lang="en-US" sz="2000" baseline="-25000" dirty="0" err="1" smtClean="0">
                <a:latin typeface="Arial" pitchFamily="34" charset="0"/>
                <a:cs typeface="Arial" pitchFamily="34" charset="0"/>
              </a:rPr>
              <a:t>mf</a:t>
            </a:r>
            <a:endParaRPr lang="en-US" sz="2000" baseline="-25000" dirty="0" smtClean="0">
              <a:latin typeface="Arial" pitchFamily="34" charset="0"/>
              <a:cs typeface="Arial" pitchFamily="34" charset="0"/>
            </a:endParaRPr>
          </a:p>
          <a:p>
            <a:pPr marL="800100" lvl="1" indent="-342900"/>
            <a:r>
              <a:rPr lang="en-US" sz="2000" dirty="0" smtClean="0">
                <a:latin typeface="Arial" pitchFamily="34" charset="0"/>
                <a:cs typeface="Arial" pitchFamily="34" charset="0"/>
              </a:rPr>
              <a:t>(</a:t>
            </a:r>
            <a:r>
              <a:rPr lang="en-US" sz="2000" dirty="0" smtClean="0">
                <a:latin typeface="Symbol" pitchFamily="18" charset="2"/>
                <a:cs typeface="Arial" pitchFamily="34" charset="0"/>
              </a:rPr>
              <a:t>m</a:t>
            </a:r>
            <a:r>
              <a:rPr lang="en-US" sz="2000" baseline="-25000" dirty="0" smtClean="0">
                <a:latin typeface="Arial" pitchFamily="34" charset="0"/>
                <a:cs typeface="Arial" pitchFamily="34" charset="0"/>
              </a:rPr>
              <a:t>f</a:t>
            </a:r>
            <a:r>
              <a:rPr lang="en-US" sz="2000" dirty="0" smtClean="0">
                <a:latin typeface="Arial" pitchFamily="34" charset="0"/>
                <a:cs typeface="Arial" pitchFamily="34" charset="0"/>
              </a:rPr>
              <a:t> =1.845x10</a:t>
            </a:r>
            <a:r>
              <a:rPr lang="en-US" sz="2000" baseline="30000" dirty="0" smtClean="0">
                <a:latin typeface="Arial" pitchFamily="34" charset="0"/>
                <a:cs typeface="Arial" pitchFamily="34" charset="0"/>
              </a:rPr>
              <a:t>-5</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Pa.s</a:t>
            </a:r>
            <a:r>
              <a:rPr lang="en-US" sz="2000" dirty="0" smtClean="0">
                <a:latin typeface="Arial" pitchFamily="34" charset="0"/>
                <a:cs typeface="Arial" pitchFamily="34" charset="0"/>
              </a:rPr>
              <a:t>, </a:t>
            </a:r>
            <a:r>
              <a:rPr lang="en-US" sz="2000" dirty="0" err="1" smtClean="0">
                <a:latin typeface="Symbol" pitchFamily="18" charset="2"/>
                <a:cs typeface="Arial" pitchFamily="34" charset="0"/>
              </a:rPr>
              <a:t>r</a:t>
            </a:r>
            <a:r>
              <a:rPr lang="en-US" sz="2000" baseline="-25000" dirty="0" err="1" smtClean="0">
                <a:latin typeface="Arial" pitchFamily="34" charset="0"/>
                <a:cs typeface="Arial" pitchFamily="34" charset="0"/>
              </a:rPr>
              <a:t>f</a:t>
            </a:r>
            <a:r>
              <a:rPr lang="en-US" sz="2000" baseline="-25000" dirty="0" smtClean="0">
                <a:latin typeface="Arial" pitchFamily="34" charset="0"/>
                <a:cs typeface="Arial" pitchFamily="34" charset="0"/>
              </a:rPr>
              <a:t> </a:t>
            </a:r>
            <a:r>
              <a:rPr lang="en-US" sz="2000" dirty="0" smtClean="0">
                <a:latin typeface="Arial" pitchFamily="34" charset="0"/>
                <a:cs typeface="Arial" pitchFamily="34" charset="0"/>
              </a:rPr>
              <a:t>= 2.374 kg/m</a:t>
            </a:r>
            <a:r>
              <a:rPr lang="en-US" sz="2000" baseline="30000" dirty="0" smtClean="0">
                <a:latin typeface="Arial" pitchFamily="34" charset="0"/>
                <a:cs typeface="Arial" pitchFamily="34" charset="0"/>
              </a:rPr>
              <a:t>3</a:t>
            </a:r>
            <a:r>
              <a:rPr lang="en-US" sz="2000" dirty="0" smtClean="0">
                <a:latin typeface="Arial" pitchFamily="34" charset="0"/>
                <a:cs typeface="Arial" pitchFamily="34" charset="0"/>
              </a:rPr>
              <a:t> at P = 2.02x10</a:t>
            </a:r>
            <a:r>
              <a:rPr lang="en-US" sz="2000" baseline="30000" dirty="0" smtClean="0">
                <a:latin typeface="Arial" pitchFamily="34" charset="0"/>
                <a:cs typeface="Arial" pitchFamily="34" charset="0"/>
              </a:rPr>
              <a:t>5</a:t>
            </a:r>
            <a:r>
              <a:rPr lang="en-US" sz="2000" dirty="0" smtClean="0">
                <a:latin typeface="Arial" pitchFamily="34" charset="0"/>
                <a:cs typeface="Arial" pitchFamily="34" charset="0"/>
              </a:rPr>
              <a:t>Pa and T = 25</a:t>
            </a:r>
            <a:r>
              <a:rPr lang="en-US" sz="2000" baseline="30000" dirty="0" smtClean="0">
                <a:latin typeface="Arial" pitchFamily="34" charset="0"/>
                <a:cs typeface="Arial" pitchFamily="34" charset="0"/>
              </a:rPr>
              <a:t>o</a:t>
            </a:r>
            <a:r>
              <a:rPr lang="en-US" sz="2000" dirty="0" smtClean="0">
                <a:latin typeface="Arial" pitchFamily="34" charset="0"/>
                <a:cs typeface="Arial" pitchFamily="34" charset="0"/>
              </a:rPr>
              <a:t>C) </a:t>
            </a:r>
            <a:endParaRPr lang="en-US" sz="2000" dirty="0">
              <a:latin typeface="Arial" pitchFamily="34" charset="0"/>
              <a:cs typeface="Arial" pitchFamily="34" charset="0"/>
            </a:endParaRPr>
          </a:p>
        </p:txBody>
      </p:sp>
      <p:graphicFrame>
        <p:nvGraphicFramePr>
          <p:cNvPr id="199683" name="Object 3"/>
          <p:cNvGraphicFramePr>
            <a:graphicFrameLocks noChangeAspect="1"/>
          </p:cNvGraphicFramePr>
          <p:nvPr/>
        </p:nvGraphicFramePr>
        <p:xfrm>
          <a:off x="1981200" y="5334000"/>
          <a:ext cx="4819650" cy="1257300"/>
        </p:xfrm>
        <a:graphic>
          <a:graphicData uri="http://schemas.openxmlformats.org/presentationml/2006/ole">
            <p:oleObj spid="_x0000_s199683" name="Equation" r:id="rId5" imgW="2628720" imgH="685800" progId="Equation.3">
              <p:embed/>
            </p:oleObj>
          </a:graphicData>
        </a:graphic>
      </p:graphicFrame>
      <p:sp>
        <p:nvSpPr>
          <p:cNvPr id="8" name="Left Brace 7"/>
          <p:cNvSpPr/>
          <p:nvPr/>
        </p:nvSpPr>
        <p:spPr>
          <a:xfrm>
            <a:off x="1676400" y="5257800"/>
            <a:ext cx="457200" cy="1371600"/>
          </a:xfrm>
          <a:prstGeom prst="leftBrace">
            <a:avLst>
              <a:gd name="adj1" fmla="val 85714"/>
              <a:gd name="adj2"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flipH="1">
            <a:off x="5638800" y="2971800"/>
            <a:ext cx="609600" cy="1905000"/>
          </a:xfrm>
          <a:prstGeom prst="leftBrace">
            <a:avLst>
              <a:gd name="adj1" fmla="val 85714"/>
              <a:gd name="adj2"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p:cNvSpPr/>
          <p:nvPr/>
        </p:nvSpPr>
        <p:spPr>
          <a:xfrm>
            <a:off x="1600200" y="2971800"/>
            <a:ext cx="609600" cy="1905000"/>
          </a:xfrm>
          <a:prstGeom prst="leftBrace">
            <a:avLst>
              <a:gd name="adj1" fmla="val 85714"/>
              <a:gd name="adj2"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flipH="1">
            <a:off x="6553200" y="5257800"/>
            <a:ext cx="457200" cy="1371600"/>
          </a:xfrm>
          <a:prstGeom prst="leftBrace">
            <a:avLst>
              <a:gd name="adj1" fmla="val 85714"/>
              <a:gd name="adj2"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990600" y="3657600"/>
            <a:ext cx="381000" cy="461665"/>
          </a:xfrm>
          <a:prstGeom prst="rect">
            <a:avLst/>
          </a:prstGeom>
          <a:noFill/>
        </p:spPr>
        <p:txBody>
          <a:bodyPr wrap="square" rtlCol="0">
            <a:spAutoFit/>
          </a:bodyPr>
          <a:lstStyle/>
          <a:p>
            <a:pPr marL="342900" indent="-342900">
              <a:buFont typeface="+mj-lt"/>
              <a:buAutoNum type="alphaLcPeriod"/>
            </a:pPr>
            <a:r>
              <a:rPr lang="en-US" sz="2400" b="1" dirty="0" smtClean="0">
                <a:latin typeface="Arial" pitchFamily="34" charset="0"/>
                <a:cs typeface="Arial" pitchFamily="34" charset="0"/>
              </a:rPr>
              <a:t> </a:t>
            </a:r>
            <a:endParaRPr lang="en-US" sz="2400" b="1" dirty="0">
              <a:latin typeface="Arial" pitchFamily="34" charset="0"/>
              <a:cs typeface="Arial" pitchFamily="34" charset="0"/>
            </a:endParaRPr>
          </a:p>
        </p:txBody>
      </p:sp>
      <p:sp>
        <p:nvSpPr>
          <p:cNvPr id="13" name="TextBox 12"/>
          <p:cNvSpPr txBox="1"/>
          <p:nvPr/>
        </p:nvSpPr>
        <p:spPr>
          <a:xfrm>
            <a:off x="1066800" y="5638800"/>
            <a:ext cx="381000" cy="461665"/>
          </a:xfrm>
          <a:prstGeom prst="rect">
            <a:avLst/>
          </a:prstGeom>
          <a:noFill/>
        </p:spPr>
        <p:txBody>
          <a:bodyPr wrap="square" rtlCol="0">
            <a:spAutoFit/>
          </a:bodyPr>
          <a:lstStyle/>
          <a:p>
            <a:pPr marL="457200" indent="-457200">
              <a:buFont typeface="+mj-lt"/>
              <a:buAutoNum type="alphaLcPeriod" startAt="2"/>
            </a:pPr>
            <a:r>
              <a:rPr lang="en-US" sz="2400" b="1" dirty="0" smtClean="0">
                <a:latin typeface="Arial" pitchFamily="34" charset="0"/>
                <a:cs typeface="Arial" pitchFamily="34" charset="0"/>
              </a:rPr>
              <a:t> </a:t>
            </a:r>
            <a:endParaRPr lang="en-US" sz="2400" b="1" dirty="0">
              <a:latin typeface="Arial" pitchFamily="34" charset="0"/>
              <a:cs typeface="Arial"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730" name="Object 2"/>
          <p:cNvGraphicFramePr>
            <a:graphicFrameLocks noChangeAspect="1"/>
          </p:cNvGraphicFramePr>
          <p:nvPr/>
        </p:nvGraphicFramePr>
        <p:xfrm>
          <a:off x="1828800" y="914400"/>
          <a:ext cx="6115050" cy="4894262"/>
        </p:xfrm>
        <a:graphic>
          <a:graphicData uri="http://schemas.openxmlformats.org/presentationml/2006/ole">
            <p:oleObj spid="_x0000_s201730" name="Equation" r:id="rId4" imgW="3174840" imgH="2539800" progId="Equation.3">
              <p:embed/>
            </p:oleObj>
          </a:graphicData>
        </a:graphic>
      </p:graphicFrame>
      <p:sp>
        <p:nvSpPr>
          <p:cNvPr id="5" name="TextBox 4"/>
          <p:cNvSpPr txBox="1"/>
          <p:nvPr/>
        </p:nvSpPr>
        <p:spPr>
          <a:xfrm>
            <a:off x="533400" y="3048000"/>
            <a:ext cx="381000" cy="461665"/>
          </a:xfrm>
          <a:prstGeom prst="rect">
            <a:avLst/>
          </a:prstGeom>
          <a:noFill/>
        </p:spPr>
        <p:txBody>
          <a:bodyPr wrap="square" rtlCol="0">
            <a:spAutoFit/>
          </a:bodyPr>
          <a:lstStyle/>
          <a:p>
            <a:pPr marL="457200" indent="-457200">
              <a:buFont typeface="+mj-lt"/>
              <a:buAutoNum type="alphaLcPeriod" startAt="3"/>
            </a:pPr>
            <a:r>
              <a:rPr lang="en-US" sz="2400" b="1" dirty="0" smtClean="0">
                <a:latin typeface="Arial" pitchFamily="34" charset="0"/>
                <a:cs typeface="Arial" pitchFamily="34" charset="0"/>
              </a:rPr>
              <a:t> </a:t>
            </a:r>
            <a:endParaRPr lang="en-US" sz="2400" b="1" dirty="0">
              <a:latin typeface="Arial" pitchFamily="34" charset="0"/>
              <a:cs typeface="Arial" pitchFamily="34" charset="0"/>
            </a:endParaRPr>
          </a:p>
        </p:txBody>
      </p:sp>
      <p:sp>
        <p:nvSpPr>
          <p:cNvPr id="6" name="Left Brace 5"/>
          <p:cNvSpPr/>
          <p:nvPr/>
        </p:nvSpPr>
        <p:spPr>
          <a:xfrm flipH="1">
            <a:off x="7696200" y="838200"/>
            <a:ext cx="838200" cy="4953000"/>
          </a:xfrm>
          <a:prstGeom prst="leftBrace">
            <a:avLst>
              <a:gd name="adj1" fmla="val 85714"/>
              <a:gd name="adj2"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a:off x="1143000" y="838200"/>
            <a:ext cx="990600" cy="4953000"/>
          </a:xfrm>
          <a:prstGeom prst="leftBrace">
            <a:avLst>
              <a:gd name="adj1" fmla="val 85714"/>
              <a:gd name="adj2" fmla="val 50000"/>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912" y="304800"/>
            <a:ext cx="8940461" cy="1323439"/>
          </a:xfrm>
          <a:prstGeom prst="rect">
            <a:avLst/>
          </a:prstGeom>
          <a:noFill/>
        </p:spPr>
        <p:txBody>
          <a:bodyPr wrap="none" rtlCol="0">
            <a:spAutoFit/>
          </a:bodyPr>
          <a:lstStyle/>
          <a:p>
            <a:r>
              <a:rPr lang="en-US" sz="2000" b="1" dirty="0" smtClean="0">
                <a:solidFill>
                  <a:srgbClr val="FF0000"/>
                </a:solidFill>
                <a:latin typeface="Arial" pitchFamily="34" charset="0"/>
                <a:cs typeface="Arial" pitchFamily="34" charset="0"/>
              </a:rPr>
              <a:t>Example 2: </a:t>
            </a:r>
            <a:r>
              <a:rPr lang="en-US" sz="2000" dirty="0" smtClean="0">
                <a:latin typeface="Arial" pitchFamily="34" charset="0"/>
                <a:cs typeface="Arial" pitchFamily="34" charset="0"/>
              </a:rPr>
              <a:t>A fluidized bed is to hold 10,000kg of a mixture of particles </a:t>
            </a:r>
          </a:p>
          <a:p>
            <a:r>
              <a:rPr lang="en-US" sz="2000" dirty="0" smtClean="0">
                <a:latin typeface="Arial" pitchFamily="34" charset="0"/>
                <a:cs typeface="Arial" pitchFamily="34" charset="0"/>
              </a:rPr>
              <a:t>whose true density is 1700kg/m</a:t>
            </a:r>
            <a:r>
              <a:rPr lang="en-US" sz="2000" baseline="30000" dirty="0" smtClean="0">
                <a:latin typeface="Arial" pitchFamily="34" charset="0"/>
                <a:cs typeface="Arial" pitchFamily="34" charset="0"/>
              </a:rPr>
              <a:t>3</a:t>
            </a:r>
            <a:r>
              <a:rPr lang="en-US" sz="2000" dirty="0" smtClean="0">
                <a:latin typeface="Arial" pitchFamily="34" charset="0"/>
                <a:cs typeface="Arial" pitchFamily="34" charset="0"/>
              </a:rPr>
              <a:t>. The fluidizing gas fed at 0.3m</a:t>
            </a:r>
            <a:r>
              <a:rPr lang="en-US" sz="2000" baseline="30000" dirty="0" smtClean="0">
                <a:latin typeface="Arial" pitchFamily="34" charset="0"/>
                <a:cs typeface="Arial" pitchFamily="34" charset="0"/>
              </a:rPr>
              <a:t>3</a:t>
            </a:r>
            <a:r>
              <a:rPr lang="en-US" sz="2000" dirty="0" smtClean="0">
                <a:latin typeface="Arial" pitchFamily="34" charset="0"/>
                <a:cs typeface="Arial" pitchFamily="34" charset="0"/>
              </a:rPr>
              <a:t>/sec, has a </a:t>
            </a:r>
          </a:p>
          <a:p>
            <a:r>
              <a:rPr lang="en-US" sz="2000" dirty="0" smtClean="0">
                <a:latin typeface="Arial" pitchFamily="34" charset="0"/>
                <a:cs typeface="Arial" pitchFamily="34" charset="0"/>
              </a:rPr>
              <a:t>viscosity of 0.017cP and a density of 1.2kg/m</a:t>
            </a:r>
            <a:r>
              <a:rPr lang="en-US" sz="2000" baseline="30000" dirty="0" smtClean="0">
                <a:latin typeface="Arial" pitchFamily="34" charset="0"/>
                <a:cs typeface="Arial" pitchFamily="34" charset="0"/>
              </a:rPr>
              <a:t>3</a:t>
            </a:r>
            <a:r>
              <a:rPr lang="en-US" sz="2000" dirty="0" smtClean="0">
                <a:latin typeface="Arial" pitchFamily="34" charset="0"/>
                <a:cs typeface="Arial" pitchFamily="34" charset="0"/>
              </a:rPr>
              <a:t>. The size distribution of the </a:t>
            </a:r>
          </a:p>
          <a:p>
            <a:r>
              <a:rPr lang="en-US" sz="2000" dirty="0" smtClean="0">
                <a:latin typeface="Arial" pitchFamily="34" charset="0"/>
                <a:cs typeface="Arial" pitchFamily="34" charset="0"/>
              </a:rPr>
              <a:t>particles is </a:t>
            </a:r>
            <a:endParaRPr lang="en-US" sz="2000" dirty="0">
              <a:latin typeface="Arial" pitchFamily="34" charset="0"/>
              <a:cs typeface="Arial" pitchFamily="34" charset="0"/>
            </a:endParaRPr>
          </a:p>
        </p:txBody>
      </p:sp>
      <p:sp>
        <p:nvSpPr>
          <p:cNvPr id="9" name="TextBox 8"/>
          <p:cNvSpPr txBox="1"/>
          <p:nvPr/>
        </p:nvSpPr>
        <p:spPr>
          <a:xfrm>
            <a:off x="838200" y="3733800"/>
            <a:ext cx="4633000" cy="2246769"/>
          </a:xfrm>
          <a:prstGeom prst="rect">
            <a:avLst/>
          </a:prstGeom>
          <a:noFill/>
        </p:spPr>
        <p:txBody>
          <a:bodyPr wrap="none" rtlCol="0">
            <a:spAutoFit/>
          </a:bodyPr>
          <a:lstStyle/>
          <a:p>
            <a:pPr marL="342900" indent="-342900">
              <a:buFont typeface="+mj-lt"/>
              <a:buAutoNum type="alphaLcPeriod"/>
            </a:pPr>
            <a:r>
              <a:rPr lang="en-US" sz="2000" dirty="0" smtClean="0">
                <a:latin typeface="Arial" pitchFamily="34" charset="0"/>
                <a:cs typeface="Arial" pitchFamily="34" charset="0"/>
              </a:rPr>
              <a:t>Average particle size</a:t>
            </a:r>
          </a:p>
          <a:p>
            <a:pPr marL="342900" indent="-342900">
              <a:buFont typeface="+mj-lt"/>
              <a:buAutoNum type="alphaLcPeriod"/>
            </a:pPr>
            <a:r>
              <a:rPr lang="en-US" sz="2000" dirty="0" smtClean="0">
                <a:latin typeface="Arial" pitchFamily="34" charset="0"/>
                <a:cs typeface="Arial" pitchFamily="34" charset="0"/>
              </a:rPr>
              <a:t>Which group the material belongs to</a:t>
            </a:r>
          </a:p>
          <a:p>
            <a:pPr marL="342900" indent="-342900">
              <a:buFont typeface="+mj-lt"/>
              <a:buAutoNum type="alphaLcPeriod"/>
            </a:pPr>
            <a:r>
              <a:rPr lang="en-US" sz="2000" dirty="0" smtClean="0">
                <a:latin typeface="Arial" pitchFamily="34" charset="0"/>
                <a:cs typeface="Arial" pitchFamily="34" charset="0"/>
              </a:rPr>
              <a:t>Minimum fluidization</a:t>
            </a:r>
          </a:p>
          <a:p>
            <a:pPr marL="342900" indent="-342900">
              <a:buFont typeface="+mj-lt"/>
              <a:buAutoNum type="alphaLcPeriod"/>
            </a:pPr>
            <a:r>
              <a:rPr lang="en-US" sz="2000" dirty="0" smtClean="0">
                <a:latin typeface="Arial" pitchFamily="34" charset="0"/>
                <a:cs typeface="Arial" pitchFamily="34" charset="0"/>
              </a:rPr>
              <a:t>Operating gas velocity</a:t>
            </a:r>
          </a:p>
          <a:p>
            <a:pPr marL="342900" indent="-342900">
              <a:buFont typeface="+mj-lt"/>
              <a:buAutoNum type="alphaLcPeriod"/>
            </a:pPr>
            <a:r>
              <a:rPr lang="en-US" sz="2000" dirty="0" smtClean="0">
                <a:latin typeface="Arial" pitchFamily="34" charset="0"/>
                <a:cs typeface="Arial" pitchFamily="34" charset="0"/>
              </a:rPr>
              <a:t>Dimensions of the bed and vessel </a:t>
            </a:r>
          </a:p>
          <a:p>
            <a:pPr marL="342900" indent="-342900">
              <a:buFont typeface="+mj-lt"/>
              <a:buAutoNum type="alphaLcPeriod"/>
            </a:pPr>
            <a:r>
              <a:rPr lang="en-US" sz="2000" dirty="0" smtClean="0">
                <a:latin typeface="Arial" pitchFamily="34" charset="0"/>
                <a:cs typeface="Arial" pitchFamily="34" charset="0"/>
              </a:rPr>
              <a:t>Porosity at minimum bubbling</a:t>
            </a:r>
          </a:p>
          <a:p>
            <a:pPr marL="342900" indent="-342900">
              <a:buFont typeface="+mj-lt"/>
              <a:buAutoNum type="alphaLcPeriod"/>
            </a:pPr>
            <a:r>
              <a:rPr lang="en-US" sz="2000" dirty="0" smtClean="0">
                <a:latin typeface="Arial" pitchFamily="34" charset="0"/>
                <a:cs typeface="Arial" pitchFamily="34" charset="0"/>
              </a:rPr>
              <a:t>Minimum bubbling velocity</a:t>
            </a:r>
          </a:p>
        </p:txBody>
      </p:sp>
      <p:sp>
        <p:nvSpPr>
          <p:cNvPr id="11" name="TextBox 10"/>
          <p:cNvSpPr txBox="1"/>
          <p:nvPr/>
        </p:nvSpPr>
        <p:spPr>
          <a:xfrm>
            <a:off x="457200" y="3276600"/>
            <a:ext cx="1479892" cy="400110"/>
          </a:xfrm>
          <a:prstGeom prst="rect">
            <a:avLst/>
          </a:prstGeom>
          <a:noFill/>
        </p:spPr>
        <p:txBody>
          <a:bodyPr wrap="none" rtlCol="0">
            <a:spAutoFit/>
          </a:bodyPr>
          <a:lstStyle/>
          <a:p>
            <a:r>
              <a:rPr lang="en-US" sz="2000" b="1" dirty="0" smtClean="0">
                <a:latin typeface="Arial" pitchFamily="34" charset="0"/>
                <a:cs typeface="Arial" pitchFamily="34" charset="0"/>
              </a:rPr>
              <a:t>Calculate: </a:t>
            </a:r>
            <a:endParaRPr lang="en-US" sz="2000" b="1" dirty="0">
              <a:latin typeface="Arial" pitchFamily="34" charset="0"/>
              <a:cs typeface="Arial" pitchFamily="34" charset="0"/>
            </a:endParaRPr>
          </a:p>
        </p:txBody>
      </p:sp>
      <p:pic>
        <p:nvPicPr>
          <p:cNvPr id="234501" name="Picture 5"/>
          <p:cNvPicPr>
            <a:picLocks noChangeAspect="1" noChangeArrowheads="1"/>
          </p:cNvPicPr>
          <p:nvPr/>
        </p:nvPicPr>
        <p:blipFill>
          <a:blip r:embed="rId3"/>
          <a:srcRect/>
          <a:stretch>
            <a:fillRect/>
          </a:stretch>
        </p:blipFill>
        <p:spPr bwMode="auto">
          <a:xfrm>
            <a:off x="990600" y="1828800"/>
            <a:ext cx="6848475" cy="11049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81000"/>
            <a:ext cx="8534400" cy="707886"/>
          </a:xfrm>
          <a:prstGeom prst="rect">
            <a:avLst/>
          </a:prstGeom>
        </p:spPr>
        <p:txBody>
          <a:bodyPr wrap="square">
            <a:spAutoFit/>
          </a:bodyPr>
          <a:lstStyle/>
          <a:p>
            <a:r>
              <a:rPr lang="en-US" sz="2000" b="1" dirty="0">
                <a:latin typeface="Arial" pitchFamily="34" charset="0"/>
                <a:cs typeface="Arial" pitchFamily="34" charset="0"/>
              </a:rPr>
              <a:t>An improved correlation is that of Sato (1973) and </a:t>
            </a:r>
            <a:r>
              <a:rPr lang="en-US" sz="2000" b="1" dirty="0" smtClean="0">
                <a:latin typeface="Arial" pitchFamily="34" charset="0"/>
                <a:cs typeface="Arial" pitchFamily="34" charset="0"/>
              </a:rPr>
              <a:t>Tallmadge </a:t>
            </a:r>
            <a:r>
              <a:rPr lang="en-US" sz="2000" b="1" i="1" dirty="0" smtClean="0">
                <a:latin typeface="Arial" pitchFamily="34" charset="0"/>
                <a:cs typeface="Arial" pitchFamily="34" charset="0"/>
              </a:rPr>
              <a:t>(</a:t>
            </a:r>
            <a:r>
              <a:rPr lang="en-US" sz="2000" b="1" i="1" dirty="0" err="1" smtClean="0">
                <a:latin typeface="Arial" pitchFamily="34" charset="0"/>
                <a:cs typeface="Arial" pitchFamily="34" charset="0"/>
              </a:rPr>
              <a:t>AIChE</a:t>
            </a:r>
            <a:r>
              <a:rPr lang="en-US" sz="2000" b="1" i="1" dirty="0" smtClean="0">
                <a:latin typeface="Arial" pitchFamily="34" charset="0"/>
                <a:cs typeface="Arial" pitchFamily="34" charset="0"/>
              </a:rPr>
              <a:t> </a:t>
            </a:r>
            <a:r>
              <a:rPr lang="en-US" sz="2000" b="1" i="1" dirty="0">
                <a:latin typeface="Arial" pitchFamily="34" charset="0"/>
                <a:cs typeface="Arial" pitchFamily="34" charset="0"/>
              </a:rPr>
              <a:t>J. 16, 1092 (1970)] shown on </a:t>
            </a:r>
            <a:r>
              <a:rPr lang="en-US" sz="2000" b="1" i="1" dirty="0" smtClean="0">
                <a:latin typeface="Arial" pitchFamily="34" charset="0"/>
                <a:cs typeface="Arial" pitchFamily="34" charset="0"/>
              </a:rPr>
              <a:t>the Figure. </a:t>
            </a:r>
            <a:r>
              <a:rPr lang="en-US" sz="2000" b="1" i="1" dirty="0">
                <a:latin typeface="Arial" pitchFamily="34" charset="0"/>
                <a:cs typeface="Arial" pitchFamily="34" charset="0"/>
              </a:rPr>
              <a:t>The </a:t>
            </a:r>
            <a:r>
              <a:rPr lang="en-US" sz="2000" b="1" i="1" dirty="0" smtClean="0">
                <a:latin typeface="Arial" pitchFamily="34" charset="0"/>
                <a:cs typeface="Arial" pitchFamily="34" charset="0"/>
              </a:rPr>
              <a:t>friction </a:t>
            </a:r>
            <a:r>
              <a:rPr lang="en-US" sz="2000" dirty="0" smtClean="0">
                <a:latin typeface="Arial" pitchFamily="34" charset="0"/>
                <a:cs typeface="Arial" pitchFamily="34" charset="0"/>
              </a:rPr>
              <a:t>factor </a:t>
            </a:r>
            <a:r>
              <a:rPr lang="en-US" sz="2000" dirty="0">
                <a:latin typeface="Arial" pitchFamily="34" charset="0"/>
                <a:cs typeface="Arial" pitchFamily="34" charset="0"/>
              </a:rPr>
              <a:t>is</a:t>
            </a:r>
          </a:p>
        </p:txBody>
      </p:sp>
      <p:sp>
        <p:nvSpPr>
          <p:cNvPr id="7" name="Rectangle 6"/>
          <p:cNvSpPr/>
          <p:nvPr/>
        </p:nvSpPr>
        <p:spPr>
          <a:xfrm>
            <a:off x="457200" y="2286000"/>
            <a:ext cx="8534400" cy="707886"/>
          </a:xfrm>
          <a:prstGeom prst="rect">
            <a:avLst/>
          </a:prstGeom>
        </p:spPr>
        <p:txBody>
          <a:bodyPr wrap="square">
            <a:spAutoFit/>
          </a:bodyPr>
          <a:lstStyle/>
          <a:p>
            <a:r>
              <a:rPr lang="en-US" sz="2000" dirty="0">
                <a:latin typeface="Arial" pitchFamily="34" charset="0"/>
                <a:cs typeface="Arial" pitchFamily="34" charset="0"/>
              </a:rPr>
              <a:t>with the definitions of </a:t>
            </a:r>
            <a:r>
              <a:rPr lang="en-US" sz="2000" dirty="0" err="1">
                <a:latin typeface="Arial" pitchFamily="34" charset="0"/>
                <a:cs typeface="Arial" pitchFamily="34" charset="0"/>
              </a:rPr>
              <a:t>Eqs</a:t>
            </a:r>
            <a:r>
              <a:rPr lang="en-US" sz="2000" dirty="0">
                <a:latin typeface="Arial" pitchFamily="34" charset="0"/>
                <a:cs typeface="Arial" pitchFamily="34" charset="0"/>
              </a:rPr>
              <a:t>. </a:t>
            </a:r>
            <a:r>
              <a:rPr lang="en-US" sz="2000" dirty="0" smtClean="0">
                <a:latin typeface="Arial" pitchFamily="34" charset="0"/>
                <a:cs typeface="Arial" pitchFamily="34" charset="0"/>
              </a:rPr>
              <a:t>(1) </a:t>
            </a:r>
            <a:r>
              <a:rPr lang="en-US" sz="2000" dirty="0">
                <a:latin typeface="Arial" pitchFamily="34" charset="0"/>
                <a:cs typeface="Arial" pitchFamily="34" charset="0"/>
              </a:rPr>
              <a:t>and </a:t>
            </a:r>
            <a:r>
              <a:rPr lang="en-US" sz="2000" dirty="0" smtClean="0">
                <a:latin typeface="Arial" pitchFamily="34" charset="0"/>
                <a:cs typeface="Arial" pitchFamily="34" charset="0"/>
              </a:rPr>
              <a:t>(3). </a:t>
            </a:r>
            <a:r>
              <a:rPr lang="en-US" sz="2000" b="1" dirty="0">
                <a:latin typeface="Arial" pitchFamily="34" charset="0"/>
                <a:cs typeface="Arial" pitchFamily="34" charset="0"/>
              </a:rPr>
              <a:t>A comparison </a:t>
            </a:r>
            <a:r>
              <a:rPr lang="en-US" sz="2000" b="1" dirty="0" smtClean="0">
                <a:latin typeface="Arial" pitchFamily="34" charset="0"/>
                <a:cs typeface="Arial" pitchFamily="34" charset="0"/>
              </a:rPr>
              <a:t>of </a:t>
            </a:r>
            <a:r>
              <a:rPr lang="en-US" sz="2000" dirty="0" err="1" smtClean="0">
                <a:latin typeface="Arial" pitchFamily="34" charset="0"/>
                <a:cs typeface="Arial" pitchFamily="34" charset="0"/>
              </a:rPr>
              <a:t>Eqs</a:t>
            </a:r>
            <a:r>
              <a:rPr lang="en-US" sz="2000" dirty="0">
                <a:latin typeface="Arial" pitchFamily="34" charset="0"/>
                <a:cs typeface="Arial" pitchFamily="34" charset="0"/>
              </a:rPr>
              <a:t>. </a:t>
            </a:r>
            <a:r>
              <a:rPr lang="en-US" sz="2000" dirty="0" smtClean="0">
                <a:latin typeface="Arial" pitchFamily="34" charset="0"/>
                <a:cs typeface="Arial" pitchFamily="34" charset="0"/>
              </a:rPr>
              <a:t>(2) </a:t>
            </a:r>
            <a:r>
              <a:rPr lang="en-US" sz="2000" dirty="0">
                <a:latin typeface="Arial" pitchFamily="34" charset="0"/>
                <a:cs typeface="Arial" pitchFamily="34" charset="0"/>
              </a:rPr>
              <a:t>and </a:t>
            </a:r>
            <a:r>
              <a:rPr lang="en-US" sz="2000" dirty="0" smtClean="0">
                <a:latin typeface="Arial" pitchFamily="34" charset="0"/>
                <a:cs typeface="Arial" pitchFamily="34" charset="0"/>
              </a:rPr>
              <a:t>(4) </a:t>
            </a:r>
            <a:r>
              <a:rPr lang="en-US" sz="2000" dirty="0">
                <a:latin typeface="Arial" pitchFamily="34" charset="0"/>
                <a:cs typeface="Arial" pitchFamily="34" charset="0"/>
              </a:rPr>
              <a:t>is</a:t>
            </a:r>
          </a:p>
        </p:txBody>
      </p:sp>
      <p:pic>
        <p:nvPicPr>
          <p:cNvPr id="5123" name="Picture 3"/>
          <p:cNvPicPr>
            <a:picLocks noChangeAspect="1" noChangeArrowheads="1"/>
          </p:cNvPicPr>
          <p:nvPr/>
        </p:nvPicPr>
        <p:blipFill>
          <a:blip r:embed="rId4">
            <a:duotone>
              <a:prstClr val="black"/>
              <a:schemeClr val="accent2">
                <a:tint val="45000"/>
                <a:satMod val="400000"/>
              </a:schemeClr>
            </a:duotone>
          </a:blip>
          <a:srcRect/>
          <a:stretch>
            <a:fillRect/>
          </a:stretch>
        </p:blipFill>
        <p:spPr bwMode="auto">
          <a:xfrm>
            <a:off x="1752600" y="3200400"/>
            <a:ext cx="5584054" cy="1295400"/>
          </a:xfrm>
          <a:prstGeom prst="rect">
            <a:avLst/>
          </a:prstGeom>
          <a:noFill/>
          <a:ln w="9525">
            <a:noFill/>
            <a:miter lim="800000"/>
            <a:headEnd/>
            <a:tailEnd/>
          </a:ln>
          <a:effectLst/>
        </p:spPr>
      </p:pic>
      <p:sp>
        <p:nvSpPr>
          <p:cNvPr id="9" name="Rectangle 8"/>
          <p:cNvSpPr/>
          <p:nvPr/>
        </p:nvSpPr>
        <p:spPr>
          <a:xfrm>
            <a:off x="1066800" y="4800600"/>
            <a:ext cx="7848600" cy="400110"/>
          </a:xfrm>
          <a:prstGeom prst="rect">
            <a:avLst/>
          </a:prstGeom>
        </p:spPr>
        <p:txBody>
          <a:bodyPr wrap="square">
            <a:spAutoFit/>
          </a:bodyPr>
          <a:lstStyle/>
          <a:p>
            <a:pPr>
              <a:buFont typeface="Wingdings" pitchFamily="2" charset="2"/>
              <a:buChar char="Ø"/>
            </a:pPr>
            <a:r>
              <a:rPr lang="en-US" sz="2000" b="1" dirty="0">
                <a:latin typeface="Arial" pitchFamily="34" charset="0"/>
                <a:cs typeface="Arial" pitchFamily="34" charset="0"/>
              </a:rPr>
              <a:t>In the highly turbulent range the disagreement is substantial.</a:t>
            </a:r>
            <a:endParaRPr lang="en-US" sz="2000" dirty="0">
              <a:latin typeface="Arial" pitchFamily="34" charset="0"/>
              <a:cs typeface="Arial" pitchFamily="34" charset="0"/>
            </a:endParaRPr>
          </a:p>
        </p:txBody>
      </p:sp>
      <p:graphicFrame>
        <p:nvGraphicFramePr>
          <p:cNvPr id="10" name="Object 9"/>
          <p:cNvGraphicFramePr>
            <a:graphicFrameLocks noChangeAspect="1"/>
          </p:cNvGraphicFramePr>
          <p:nvPr/>
        </p:nvGraphicFramePr>
        <p:xfrm>
          <a:off x="1320800" y="1371600"/>
          <a:ext cx="6481763" cy="685800"/>
        </p:xfrm>
        <a:graphic>
          <a:graphicData uri="http://schemas.openxmlformats.org/presentationml/2006/ole">
            <p:oleObj spid="_x0000_s2050" name="Equation" r:id="rId5" imgW="2400120" imgH="253800" progId="Equation.3">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10" name="Picture 6"/>
          <p:cNvPicPr>
            <a:picLocks noChangeAspect="1" noChangeArrowheads="1"/>
          </p:cNvPicPr>
          <p:nvPr/>
        </p:nvPicPr>
        <p:blipFill>
          <a:blip r:embed="rId3"/>
          <a:srcRect/>
          <a:stretch>
            <a:fillRect/>
          </a:stretch>
        </p:blipFill>
        <p:spPr bwMode="auto">
          <a:xfrm>
            <a:off x="990600" y="762000"/>
            <a:ext cx="7543800" cy="5257800"/>
          </a:xfrm>
          <a:prstGeom prst="rect">
            <a:avLst/>
          </a:prstGeom>
          <a:noFill/>
          <a:ln w="9525">
            <a:noFill/>
            <a:miter lim="800000"/>
            <a:headEnd/>
            <a:tailEnd/>
          </a:ln>
          <a:effectLst/>
        </p:spPr>
      </p:pic>
      <p:sp>
        <p:nvSpPr>
          <p:cNvPr id="10" name="TextBox 9"/>
          <p:cNvSpPr txBox="1"/>
          <p:nvPr/>
        </p:nvSpPr>
        <p:spPr>
          <a:xfrm>
            <a:off x="152400" y="228600"/>
            <a:ext cx="3070199" cy="400110"/>
          </a:xfrm>
          <a:prstGeom prst="rect">
            <a:avLst/>
          </a:prstGeom>
          <a:noFill/>
        </p:spPr>
        <p:txBody>
          <a:bodyPr wrap="none" rtlCol="0">
            <a:spAutoFit/>
          </a:bodyPr>
          <a:lstStyle/>
          <a:p>
            <a:pPr marL="342900" indent="-342900">
              <a:buFont typeface="+mj-lt"/>
              <a:buAutoNum type="alphaLcPeriod"/>
            </a:pPr>
            <a:r>
              <a:rPr lang="en-US" sz="2000" b="1" dirty="0" smtClean="0">
                <a:latin typeface="Arial" pitchFamily="34" charset="0"/>
                <a:cs typeface="Arial" pitchFamily="34" charset="0"/>
              </a:rPr>
              <a:t>Average particle size</a:t>
            </a:r>
            <a:endParaRPr lang="en-US" sz="2000" b="1" dirty="0">
              <a:latin typeface="Arial" pitchFamily="34" charset="0"/>
              <a:cs typeface="Arial" pitchFamily="34" charset="0"/>
            </a:endParaRPr>
          </a:p>
        </p:txBody>
      </p:sp>
      <p:sp>
        <p:nvSpPr>
          <p:cNvPr id="4" name="Chevron 3"/>
          <p:cNvSpPr/>
          <p:nvPr/>
        </p:nvSpPr>
        <p:spPr>
          <a:xfrm rot="5400000">
            <a:off x="228600" y="5943600"/>
            <a:ext cx="762000" cy="457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2" name="Picture 4"/>
          <p:cNvPicPr>
            <a:picLocks noChangeAspect="1" noChangeArrowheads="1"/>
          </p:cNvPicPr>
          <p:nvPr/>
        </p:nvPicPr>
        <p:blipFill>
          <a:blip r:embed="rId3"/>
          <a:srcRect/>
          <a:stretch>
            <a:fillRect/>
          </a:stretch>
        </p:blipFill>
        <p:spPr bwMode="auto">
          <a:xfrm>
            <a:off x="381000" y="1066800"/>
            <a:ext cx="7439025" cy="4162425"/>
          </a:xfrm>
          <a:prstGeom prst="rect">
            <a:avLst/>
          </a:prstGeom>
          <a:noFill/>
          <a:ln w="9525">
            <a:noFill/>
            <a:miter lim="800000"/>
            <a:headEnd/>
            <a:tailEnd/>
          </a:ln>
          <a:effectLst/>
        </p:spPr>
      </p:pic>
      <p:sp>
        <p:nvSpPr>
          <p:cNvPr id="9" name="TextBox 8"/>
          <p:cNvSpPr txBox="1"/>
          <p:nvPr/>
        </p:nvSpPr>
        <p:spPr>
          <a:xfrm rot="17016299">
            <a:off x="6613452" y="2858401"/>
            <a:ext cx="3254417" cy="646331"/>
          </a:xfrm>
          <a:prstGeom prst="rect">
            <a:avLst/>
          </a:prstGeom>
          <a:solidFill>
            <a:schemeClr val="accent5">
              <a:lumMod val="40000"/>
              <a:lumOff val="60000"/>
            </a:schemeClr>
          </a:solidFill>
        </p:spPr>
        <p:txBody>
          <a:bodyPr wrap="none" rtlCol="0">
            <a:spAutoFit/>
          </a:bodyPr>
          <a:lstStyle/>
          <a:p>
            <a:r>
              <a:rPr lang="en-US" b="1" dirty="0" smtClean="0">
                <a:latin typeface="Arial" pitchFamily="34" charset="0"/>
                <a:cs typeface="Arial" pitchFamily="34" charset="0"/>
              </a:rPr>
              <a:t>Two alternative </a:t>
            </a:r>
          </a:p>
          <a:p>
            <a:r>
              <a:rPr lang="en-US" b="1" dirty="0" smtClean="0">
                <a:latin typeface="Arial" pitchFamily="34" charset="0"/>
                <a:cs typeface="Arial" pitchFamily="34" charset="0"/>
              </a:rPr>
              <a:t>approaches to calculate </a:t>
            </a:r>
            <a:r>
              <a:rPr lang="en-US" b="1" dirty="0" smtClean="0">
                <a:solidFill>
                  <a:srgbClr val="C00000"/>
                </a:solidFill>
                <a:latin typeface="Symbol" pitchFamily="18" charset="2"/>
                <a:cs typeface="Arial" pitchFamily="34" charset="0"/>
              </a:rPr>
              <a:t>f</a:t>
            </a:r>
            <a:r>
              <a:rPr lang="en-US" b="1" baseline="-25000" dirty="0" smtClean="0">
                <a:solidFill>
                  <a:srgbClr val="C00000"/>
                </a:solidFill>
                <a:latin typeface="Arial" pitchFamily="34" charset="0"/>
                <a:cs typeface="Arial" pitchFamily="34" charset="0"/>
              </a:rPr>
              <a:t>3,2 </a:t>
            </a:r>
            <a:endParaRPr lang="en-US" b="1" baseline="-25000" dirty="0">
              <a:solidFill>
                <a:srgbClr val="C00000"/>
              </a:solidFill>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7" name="Picture 5"/>
          <p:cNvPicPr>
            <a:picLocks noChangeAspect="1" noChangeArrowheads="1"/>
          </p:cNvPicPr>
          <p:nvPr/>
        </p:nvPicPr>
        <p:blipFill>
          <a:blip r:embed="rId3"/>
          <a:srcRect/>
          <a:stretch>
            <a:fillRect/>
          </a:stretch>
        </p:blipFill>
        <p:spPr bwMode="auto">
          <a:xfrm>
            <a:off x="5410200" y="609600"/>
            <a:ext cx="3419475" cy="2295525"/>
          </a:xfrm>
          <a:prstGeom prst="rect">
            <a:avLst/>
          </a:prstGeom>
          <a:noFill/>
          <a:ln w="9525">
            <a:noFill/>
            <a:miter lim="800000"/>
            <a:headEnd/>
            <a:tailEnd/>
          </a:ln>
          <a:effectLst/>
        </p:spPr>
      </p:pic>
      <p:pic>
        <p:nvPicPr>
          <p:cNvPr id="279555" name="Picture 3"/>
          <p:cNvPicPr>
            <a:picLocks noChangeAspect="1" noChangeArrowheads="1"/>
          </p:cNvPicPr>
          <p:nvPr/>
        </p:nvPicPr>
        <p:blipFill>
          <a:blip r:embed="rId4"/>
          <a:srcRect/>
          <a:stretch>
            <a:fillRect/>
          </a:stretch>
        </p:blipFill>
        <p:spPr bwMode="auto">
          <a:xfrm>
            <a:off x="381000" y="1676400"/>
            <a:ext cx="6368170" cy="4038600"/>
          </a:xfrm>
          <a:prstGeom prst="rect">
            <a:avLst/>
          </a:prstGeom>
          <a:noFill/>
          <a:ln w="9525">
            <a:noFill/>
            <a:miter lim="800000"/>
            <a:headEnd/>
            <a:tailEnd/>
          </a:ln>
          <a:effectLst/>
        </p:spPr>
      </p:pic>
      <p:sp>
        <p:nvSpPr>
          <p:cNvPr id="17" name="TextBox 16"/>
          <p:cNvSpPr txBox="1"/>
          <p:nvPr/>
        </p:nvSpPr>
        <p:spPr>
          <a:xfrm>
            <a:off x="228600" y="228600"/>
            <a:ext cx="3119765" cy="400110"/>
          </a:xfrm>
          <a:prstGeom prst="rect">
            <a:avLst/>
          </a:prstGeom>
          <a:noFill/>
        </p:spPr>
        <p:txBody>
          <a:bodyPr wrap="none" rtlCol="0">
            <a:spAutoFit/>
          </a:bodyPr>
          <a:lstStyle/>
          <a:p>
            <a:pPr marL="342900" indent="-342900">
              <a:buFont typeface="+mj-lt"/>
              <a:buAutoNum type="alphaLcPeriod" startAt="2"/>
            </a:pPr>
            <a:r>
              <a:rPr lang="en-US" sz="2000" b="1" dirty="0" smtClean="0">
                <a:latin typeface="Arial" pitchFamily="34" charset="0"/>
                <a:cs typeface="Arial" pitchFamily="34" charset="0"/>
              </a:rPr>
              <a:t>Group of the material</a:t>
            </a:r>
            <a:endParaRPr lang="en-US" sz="2000" b="1" dirty="0">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228600"/>
            <a:ext cx="3191899" cy="400110"/>
          </a:xfrm>
          <a:prstGeom prst="rect">
            <a:avLst/>
          </a:prstGeom>
          <a:noFill/>
        </p:spPr>
        <p:txBody>
          <a:bodyPr wrap="none" rtlCol="0">
            <a:spAutoFit/>
          </a:bodyPr>
          <a:lstStyle/>
          <a:p>
            <a:pPr marL="457200" indent="-457200">
              <a:buFont typeface="+mj-lt"/>
              <a:buAutoNum type="alphaLcPeriod" startAt="3"/>
            </a:pPr>
            <a:r>
              <a:rPr lang="en-US" sz="2000" b="1" dirty="0" smtClean="0">
                <a:latin typeface="Arial" pitchFamily="34" charset="0"/>
                <a:cs typeface="Arial" pitchFamily="34" charset="0"/>
              </a:rPr>
              <a:t>Minimum fluidization</a:t>
            </a:r>
            <a:endParaRPr lang="en-US" sz="2000" b="1" dirty="0">
              <a:latin typeface="Arial" pitchFamily="34" charset="0"/>
              <a:cs typeface="Arial" pitchFamily="34" charset="0"/>
            </a:endParaRPr>
          </a:p>
        </p:txBody>
      </p:sp>
      <p:graphicFrame>
        <p:nvGraphicFramePr>
          <p:cNvPr id="271366" name="Object 6"/>
          <p:cNvGraphicFramePr>
            <a:graphicFrameLocks noChangeAspect="1"/>
          </p:cNvGraphicFramePr>
          <p:nvPr/>
        </p:nvGraphicFramePr>
        <p:xfrm>
          <a:off x="685800" y="609600"/>
          <a:ext cx="5943600" cy="1769441"/>
        </p:xfrm>
        <a:graphic>
          <a:graphicData uri="http://schemas.openxmlformats.org/presentationml/2006/ole">
            <p:oleObj spid="_x0000_s271366" name="Equation" r:id="rId4" imgW="3327120" imgH="990360" progId="Equation.3">
              <p:embed/>
            </p:oleObj>
          </a:graphicData>
        </a:graphic>
      </p:graphicFrame>
      <p:graphicFrame>
        <p:nvGraphicFramePr>
          <p:cNvPr id="271367" name="Object 7"/>
          <p:cNvGraphicFramePr>
            <a:graphicFrameLocks noChangeAspect="1"/>
          </p:cNvGraphicFramePr>
          <p:nvPr/>
        </p:nvGraphicFramePr>
        <p:xfrm>
          <a:off x="685800" y="2514600"/>
          <a:ext cx="5778500" cy="4186237"/>
        </p:xfrm>
        <a:graphic>
          <a:graphicData uri="http://schemas.openxmlformats.org/presentationml/2006/ole">
            <p:oleObj spid="_x0000_s271367" name="Equation" r:id="rId5" imgW="3174840" imgH="2298600" progId="Equation.3">
              <p:embed/>
            </p:oleObj>
          </a:graphicData>
        </a:graphic>
      </p:graphicFrame>
      <p:grpSp>
        <p:nvGrpSpPr>
          <p:cNvPr id="22" name="Group 21"/>
          <p:cNvGrpSpPr/>
          <p:nvPr/>
        </p:nvGrpSpPr>
        <p:grpSpPr>
          <a:xfrm>
            <a:off x="5410200" y="2054310"/>
            <a:ext cx="2777129" cy="4041690"/>
            <a:chOff x="5410200" y="2054310"/>
            <a:chExt cx="2777129" cy="4041690"/>
          </a:xfrm>
        </p:grpSpPr>
        <p:sp>
          <p:nvSpPr>
            <p:cNvPr id="14" name="TextBox 13"/>
            <p:cNvSpPr txBox="1"/>
            <p:nvPr/>
          </p:nvSpPr>
          <p:spPr>
            <a:xfrm rot="17793991">
              <a:off x="6287930" y="3245823"/>
              <a:ext cx="3090911" cy="707886"/>
            </a:xfrm>
            <a:prstGeom prst="rect">
              <a:avLst/>
            </a:prstGeom>
            <a:solidFill>
              <a:schemeClr val="bg2">
                <a:lumMod val="90000"/>
              </a:schemeClr>
            </a:solidFill>
            <a:ln>
              <a:solidFill>
                <a:srgbClr val="C00000"/>
              </a:solidFill>
              <a:prstDash val="sysDash"/>
            </a:ln>
          </p:spPr>
          <p:txBody>
            <a:bodyPr wrap="none" rtlCol="0">
              <a:spAutoFit/>
            </a:bodyPr>
            <a:lstStyle/>
            <a:p>
              <a:r>
                <a:rPr lang="en-US" sz="2000" b="1" dirty="0" smtClean="0">
                  <a:latin typeface="Arial" pitchFamily="34" charset="0"/>
                  <a:cs typeface="Arial" pitchFamily="34" charset="0"/>
                </a:rPr>
                <a:t>Use the larger value; </a:t>
              </a:r>
            </a:p>
            <a:p>
              <a:r>
                <a:rPr lang="en-US" sz="2000" b="1" dirty="0" smtClean="0">
                  <a:latin typeface="Arial" pitchFamily="34" charset="0"/>
                  <a:cs typeface="Arial" pitchFamily="34" charset="0"/>
                </a:rPr>
                <a:t>as the conservative one</a:t>
              </a:r>
              <a:endParaRPr lang="en-US" sz="2000" b="1" dirty="0">
                <a:latin typeface="Arial" pitchFamily="34" charset="0"/>
                <a:cs typeface="Arial" pitchFamily="34" charset="0"/>
              </a:endParaRPr>
            </a:p>
          </p:txBody>
        </p:sp>
        <p:cxnSp>
          <p:nvCxnSpPr>
            <p:cNvPr id="19" name="Straight Arrow Connector 18"/>
            <p:cNvCxnSpPr/>
            <p:nvPr/>
          </p:nvCxnSpPr>
          <p:spPr>
            <a:xfrm rot="10800000" flipV="1">
              <a:off x="5410200" y="5029200"/>
              <a:ext cx="1600200" cy="1066800"/>
            </a:xfrm>
            <a:prstGeom prst="straightConnector1">
              <a:avLst/>
            </a:prstGeom>
            <a:ln w="5715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6248400" y="2133600"/>
              <a:ext cx="1447800" cy="762000"/>
            </a:xfrm>
            <a:prstGeom prst="straightConnector1">
              <a:avLst/>
            </a:prstGeom>
            <a:ln w="5715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8" name="Object 6"/>
          <p:cNvGraphicFramePr>
            <a:graphicFrameLocks noChangeAspect="1"/>
          </p:cNvGraphicFramePr>
          <p:nvPr/>
        </p:nvGraphicFramePr>
        <p:xfrm>
          <a:off x="457200" y="685800"/>
          <a:ext cx="5348288" cy="1389063"/>
        </p:xfrm>
        <a:graphic>
          <a:graphicData uri="http://schemas.openxmlformats.org/presentationml/2006/ole">
            <p:oleObj spid="_x0000_s280578" name="Equation" r:id="rId4" imgW="3035160" imgH="787320" progId="Equation.3">
              <p:embed/>
            </p:oleObj>
          </a:graphicData>
        </a:graphic>
      </p:graphicFrame>
      <p:graphicFrame>
        <p:nvGraphicFramePr>
          <p:cNvPr id="280579" name="Object 14"/>
          <p:cNvGraphicFramePr>
            <a:graphicFrameLocks noChangeAspect="1"/>
          </p:cNvGraphicFramePr>
          <p:nvPr/>
        </p:nvGraphicFramePr>
        <p:xfrm>
          <a:off x="457200" y="2362200"/>
          <a:ext cx="5699125" cy="1887538"/>
        </p:xfrm>
        <a:graphic>
          <a:graphicData uri="http://schemas.openxmlformats.org/presentationml/2006/ole">
            <p:oleObj spid="_x0000_s280579" name="Equation" r:id="rId5" imgW="3225600" imgH="1066680" progId="Equation.3">
              <p:embed/>
            </p:oleObj>
          </a:graphicData>
        </a:graphic>
      </p:graphicFrame>
      <p:grpSp>
        <p:nvGrpSpPr>
          <p:cNvPr id="13" name="Group 12"/>
          <p:cNvGrpSpPr/>
          <p:nvPr/>
        </p:nvGrpSpPr>
        <p:grpSpPr>
          <a:xfrm>
            <a:off x="455612" y="4572000"/>
            <a:ext cx="5715000" cy="2057400"/>
            <a:chOff x="455612" y="4572000"/>
            <a:chExt cx="5715000" cy="2057400"/>
          </a:xfrm>
        </p:grpSpPr>
        <p:sp>
          <p:nvSpPr>
            <p:cNvPr id="10" name="Double Bracket 9"/>
            <p:cNvSpPr/>
            <p:nvPr/>
          </p:nvSpPr>
          <p:spPr>
            <a:xfrm>
              <a:off x="455612" y="4572000"/>
              <a:ext cx="5715000" cy="2057400"/>
            </a:xfrm>
            <a:prstGeom prst="bracketPair">
              <a:avLst/>
            </a:prstGeom>
            <a:solidFill>
              <a:schemeClr val="accent1">
                <a:lumMod val="20000"/>
                <a:lumOff val="80000"/>
                <a:alpha val="2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80580" name="Object 4"/>
            <p:cNvGraphicFramePr>
              <a:graphicFrameLocks noChangeAspect="1"/>
            </p:cNvGraphicFramePr>
            <p:nvPr/>
          </p:nvGraphicFramePr>
          <p:xfrm>
            <a:off x="685800" y="5410200"/>
            <a:ext cx="5072062" cy="1141413"/>
          </p:xfrm>
          <a:graphic>
            <a:graphicData uri="http://schemas.openxmlformats.org/presentationml/2006/ole">
              <p:oleObj spid="_x0000_s280580" name="Equation" r:id="rId6" imgW="2145960" imgH="482400" progId="Equation.3">
                <p:embed/>
              </p:oleObj>
            </a:graphicData>
          </a:graphic>
        </p:graphicFrame>
        <p:graphicFrame>
          <p:nvGraphicFramePr>
            <p:cNvPr id="280582" name="Object 6"/>
            <p:cNvGraphicFramePr>
              <a:graphicFrameLocks noChangeAspect="1"/>
            </p:cNvGraphicFramePr>
            <p:nvPr/>
          </p:nvGraphicFramePr>
          <p:xfrm>
            <a:off x="989012" y="4572000"/>
            <a:ext cx="3979333" cy="609600"/>
          </p:xfrm>
          <a:graphic>
            <a:graphicData uri="http://schemas.openxmlformats.org/presentationml/2006/ole">
              <p:oleObj spid="_x0000_s280582" name="Equation" r:id="rId7" imgW="1574640" imgH="241200" progId="Equation.3">
                <p:embed/>
              </p:oleObj>
            </a:graphicData>
          </a:graphic>
        </p:graphicFrame>
      </p:grpSp>
      <p:grpSp>
        <p:nvGrpSpPr>
          <p:cNvPr id="14" name="Group 13"/>
          <p:cNvGrpSpPr/>
          <p:nvPr/>
        </p:nvGrpSpPr>
        <p:grpSpPr>
          <a:xfrm>
            <a:off x="6248400" y="304800"/>
            <a:ext cx="2438400" cy="1676400"/>
            <a:chOff x="6477000" y="457200"/>
            <a:chExt cx="2438400" cy="1676400"/>
          </a:xfrm>
        </p:grpSpPr>
        <p:sp>
          <p:nvSpPr>
            <p:cNvPr id="11" name="Double Bracket 10"/>
            <p:cNvSpPr/>
            <p:nvPr/>
          </p:nvSpPr>
          <p:spPr>
            <a:xfrm>
              <a:off x="6477000" y="457200"/>
              <a:ext cx="2438400" cy="1676400"/>
            </a:xfrm>
            <a:prstGeom prst="bracketPair">
              <a:avLst/>
            </a:prstGeom>
            <a:solidFill>
              <a:schemeClr val="accent1">
                <a:lumMod val="20000"/>
                <a:lumOff val="80000"/>
                <a:alpha val="2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7" name="Object 6"/>
            <p:cNvGraphicFramePr>
              <a:graphicFrameLocks noChangeAspect="1"/>
            </p:cNvGraphicFramePr>
            <p:nvPr/>
          </p:nvGraphicFramePr>
          <p:xfrm>
            <a:off x="6705600" y="533400"/>
            <a:ext cx="1925053" cy="457200"/>
          </p:xfrm>
          <a:graphic>
            <a:graphicData uri="http://schemas.openxmlformats.org/presentationml/2006/ole">
              <p:oleObj spid="_x0000_s280581" name="Equation" r:id="rId8" imgW="1015920" imgH="241200" progId="Equation.3">
                <p:embed/>
              </p:oleObj>
            </a:graphicData>
          </a:graphic>
        </p:graphicFrame>
        <p:graphicFrame>
          <p:nvGraphicFramePr>
            <p:cNvPr id="280583" name="Object 12"/>
            <p:cNvGraphicFramePr>
              <a:graphicFrameLocks noChangeAspect="1"/>
            </p:cNvGraphicFramePr>
            <p:nvPr/>
          </p:nvGraphicFramePr>
          <p:xfrm>
            <a:off x="6629400" y="1066800"/>
            <a:ext cx="2281237" cy="1028700"/>
          </p:xfrm>
          <a:graphic>
            <a:graphicData uri="http://schemas.openxmlformats.org/presentationml/2006/ole">
              <p:oleObj spid="_x0000_s280583" name="Equation" r:id="rId9" imgW="1041120" imgH="469800" progId="Equation.3">
                <p:embed/>
              </p:oleObj>
            </a:graphicData>
          </a:graphic>
        </p:graphicFrame>
      </p:grpSp>
      <p:sp>
        <p:nvSpPr>
          <p:cNvPr id="12" name="TextBox 11"/>
          <p:cNvSpPr txBox="1"/>
          <p:nvPr/>
        </p:nvSpPr>
        <p:spPr>
          <a:xfrm>
            <a:off x="152400" y="152400"/>
            <a:ext cx="3393878" cy="400110"/>
          </a:xfrm>
          <a:prstGeom prst="rect">
            <a:avLst/>
          </a:prstGeom>
          <a:noFill/>
        </p:spPr>
        <p:txBody>
          <a:bodyPr wrap="none" rtlCol="0">
            <a:spAutoFit/>
          </a:bodyPr>
          <a:lstStyle/>
          <a:p>
            <a:pPr marL="457200" indent="-457200">
              <a:buFont typeface="+mj-lt"/>
              <a:buAutoNum type="alphaLcPeriod" startAt="4"/>
            </a:pPr>
            <a:r>
              <a:rPr lang="en-US" sz="2000" b="1" dirty="0" smtClean="0">
                <a:latin typeface="Arial" pitchFamily="34" charset="0"/>
                <a:cs typeface="Arial" pitchFamily="34" charset="0"/>
              </a:rPr>
              <a:t>Operating gas velocity</a:t>
            </a:r>
            <a:endParaRPr lang="en-US" sz="2000" b="1" dirty="0">
              <a:latin typeface="Arial" pitchFamily="34" charset="0"/>
              <a:cs typeface="Arial" pitchFamily="34" charset="0"/>
            </a:endParaRPr>
          </a:p>
        </p:txBody>
      </p:sp>
      <p:pic>
        <p:nvPicPr>
          <p:cNvPr id="15" name="Picture 9"/>
          <p:cNvPicPr>
            <a:picLocks noChangeAspect="1" noChangeArrowheads="1"/>
          </p:cNvPicPr>
          <p:nvPr/>
        </p:nvPicPr>
        <p:blipFill>
          <a:blip r:embed="rId10"/>
          <a:srcRect/>
          <a:stretch>
            <a:fillRect/>
          </a:stretch>
        </p:blipFill>
        <p:spPr bwMode="auto">
          <a:xfrm>
            <a:off x="6400800" y="2667000"/>
            <a:ext cx="2590800" cy="31623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1000" y="152400"/>
            <a:ext cx="8481809" cy="923330"/>
          </a:xfrm>
          <a:prstGeom prst="rect">
            <a:avLst/>
          </a:prstGeom>
          <a:noFill/>
        </p:spPr>
        <p:txBody>
          <a:bodyPr wrap="none" rtlCol="0">
            <a:spAutoFit/>
          </a:bodyPr>
          <a:lstStyle/>
          <a:p>
            <a:pPr>
              <a:buFont typeface="Wingdings" pitchFamily="2" charset="2"/>
              <a:buChar char="q"/>
            </a:pPr>
            <a:r>
              <a:rPr lang="en-US" dirty="0" smtClean="0">
                <a:latin typeface="Arial" pitchFamily="34" charset="0"/>
                <a:cs typeface="Arial" pitchFamily="34" charset="0"/>
              </a:rPr>
              <a:t>The entrainment velocity for particles with size 10</a:t>
            </a:r>
            <a:r>
              <a:rPr lang="en-US" dirty="0" smtClean="0">
                <a:latin typeface="Symbol" pitchFamily="18" charset="2"/>
                <a:cs typeface="Arial" pitchFamily="34" charset="0"/>
              </a:rPr>
              <a:t>m</a:t>
            </a:r>
            <a:r>
              <a:rPr lang="en-US" dirty="0" smtClean="0">
                <a:latin typeface="Arial" pitchFamily="34" charset="0"/>
                <a:cs typeface="Arial" pitchFamily="34" charset="0"/>
              </a:rPr>
              <a:t>m is less than the minimum </a:t>
            </a:r>
          </a:p>
          <a:p>
            <a:r>
              <a:rPr lang="en-US" dirty="0" smtClean="0">
                <a:latin typeface="Arial" pitchFamily="34" charset="0"/>
                <a:cs typeface="Arial" pitchFamily="34" charset="0"/>
              </a:rPr>
              <a:t>fluidization. That means 10</a:t>
            </a:r>
            <a:r>
              <a:rPr lang="en-US" dirty="0" smtClean="0">
                <a:latin typeface="Symbol" pitchFamily="18" charset="2"/>
                <a:cs typeface="Arial" pitchFamily="34" charset="0"/>
              </a:rPr>
              <a:t>m</a:t>
            </a:r>
            <a:r>
              <a:rPr lang="en-US" dirty="0" smtClean="0">
                <a:latin typeface="Arial" pitchFamily="34" charset="0"/>
                <a:cs typeface="Arial" pitchFamily="34" charset="0"/>
              </a:rPr>
              <a:t>m size particles will be entrained if you set the </a:t>
            </a:r>
          </a:p>
          <a:p>
            <a:r>
              <a:rPr lang="en-US" dirty="0" smtClean="0">
                <a:latin typeface="Arial" pitchFamily="34" charset="0"/>
                <a:cs typeface="Arial" pitchFamily="34" charset="0"/>
              </a:rPr>
              <a:t>operating gas velocity at the minimum fluidization velocity. </a:t>
            </a:r>
            <a:endParaRPr lang="en-US" dirty="0">
              <a:latin typeface="Arial" pitchFamily="34" charset="0"/>
              <a:cs typeface="Arial" pitchFamily="34" charset="0"/>
            </a:endParaRPr>
          </a:p>
        </p:txBody>
      </p:sp>
      <p:sp>
        <p:nvSpPr>
          <p:cNvPr id="18" name="TextBox 17"/>
          <p:cNvSpPr txBox="1"/>
          <p:nvPr/>
        </p:nvSpPr>
        <p:spPr>
          <a:xfrm>
            <a:off x="381000" y="1219200"/>
            <a:ext cx="8148384" cy="923330"/>
          </a:xfrm>
          <a:prstGeom prst="rect">
            <a:avLst/>
          </a:prstGeom>
          <a:noFill/>
        </p:spPr>
        <p:txBody>
          <a:bodyPr wrap="none" rtlCol="0">
            <a:spAutoFit/>
          </a:bodyPr>
          <a:lstStyle/>
          <a:p>
            <a:pPr>
              <a:buFont typeface="Wingdings" pitchFamily="2" charset="2"/>
              <a:buChar char="q"/>
            </a:pPr>
            <a:r>
              <a:rPr lang="en-US" dirty="0" smtClean="0">
                <a:latin typeface="Arial" pitchFamily="34" charset="0"/>
                <a:cs typeface="Arial" pitchFamily="34" charset="0"/>
              </a:rPr>
              <a:t>Entrainment of the smallest particles cannot be avoided, but an appreciable </a:t>
            </a:r>
          </a:p>
          <a:p>
            <a:r>
              <a:rPr lang="en-US" dirty="0" smtClean="0">
                <a:latin typeface="Arial" pitchFamily="34" charset="0"/>
                <a:cs typeface="Arial" pitchFamily="34" charset="0"/>
              </a:rPr>
              <a:t>multiple of the minimum fluidizing velocity can be used for operation; say a </a:t>
            </a:r>
          </a:p>
          <a:p>
            <a:r>
              <a:rPr lang="en-US" dirty="0" smtClean="0">
                <a:latin typeface="Arial" pitchFamily="34" charset="0"/>
                <a:cs typeface="Arial" pitchFamily="34" charset="0"/>
              </a:rPr>
              <a:t>multiple of 5, so that</a:t>
            </a:r>
            <a:endParaRPr lang="en-US" dirty="0">
              <a:latin typeface="Arial" pitchFamily="34" charset="0"/>
              <a:cs typeface="Arial" pitchFamily="34" charset="0"/>
            </a:endParaRPr>
          </a:p>
        </p:txBody>
      </p:sp>
      <p:graphicFrame>
        <p:nvGraphicFramePr>
          <p:cNvPr id="19" name="Object 18"/>
          <p:cNvGraphicFramePr>
            <a:graphicFrameLocks noChangeAspect="1"/>
          </p:cNvGraphicFramePr>
          <p:nvPr/>
        </p:nvGraphicFramePr>
        <p:xfrm>
          <a:off x="990600" y="2209800"/>
          <a:ext cx="4572001" cy="502127"/>
        </p:xfrm>
        <a:graphic>
          <a:graphicData uri="http://schemas.openxmlformats.org/presentationml/2006/ole">
            <p:oleObj spid="_x0000_s267274" name="Equation" r:id="rId4" imgW="2197080" imgH="241200" progId="Equation.3">
              <p:embed/>
            </p:oleObj>
          </a:graphicData>
        </a:graphic>
      </p:graphicFrame>
      <p:sp>
        <p:nvSpPr>
          <p:cNvPr id="11" name="TextBox 10"/>
          <p:cNvSpPr txBox="1"/>
          <p:nvPr/>
        </p:nvSpPr>
        <p:spPr>
          <a:xfrm>
            <a:off x="228600" y="2895600"/>
            <a:ext cx="4777270" cy="400110"/>
          </a:xfrm>
          <a:prstGeom prst="rect">
            <a:avLst/>
          </a:prstGeom>
          <a:noFill/>
        </p:spPr>
        <p:txBody>
          <a:bodyPr wrap="none" rtlCol="0">
            <a:spAutoFit/>
          </a:bodyPr>
          <a:lstStyle/>
          <a:p>
            <a:pPr marL="457200" indent="-457200">
              <a:buFont typeface="+mj-lt"/>
              <a:buAutoNum type="alphaLcPeriod" startAt="5"/>
            </a:pPr>
            <a:r>
              <a:rPr lang="en-US" sz="2000" b="1" dirty="0" smtClean="0">
                <a:latin typeface="Arial" pitchFamily="34" charset="0"/>
                <a:cs typeface="Arial" pitchFamily="34" charset="0"/>
              </a:rPr>
              <a:t>Dimensions of the bed and vessel</a:t>
            </a:r>
            <a:endParaRPr lang="en-US" sz="2000" b="1" dirty="0">
              <a:latin typeface="Arial" pitchFamily="34" charset="0"/>
              <a:cs typeface="Arial" pitchFamily="34" charset="0"/>
            </a:endParaRPr>
          </a:p>
        </p:txBody>
      </p:sp>
      <p:graphicFrame>
        <p:nvGraphicFramePr>
          <p:cNvPr id="267278" name="Object 14"/>
          <p:cNvGraphicFramePr>
            <a:graphicFrameLocks noChangeAspect="1"/>
          </p:cNvGraphicFramePr>
          <p:nvPr/>
        </p:nvGraphicFramePr>
        <p:xfrm>
          <a:off x="609600" y="3810000"/>
          <a:ext cx="4851112" cy="1066800"/>
        </p:xfrm>
        <a:graphic>
          <a:graphicData uri="http://schemas.openxmlformats.org/presentationml/2006/ole">
            <p:oleObj spid="_x0000_s267278" name="Equation" r:id="rId5" imgW="2425680" imgH="533160" progId="Equation.3">
              <p:embed/>
            </p:oleObj>
          </a:graphicData>
        </a:graphic>
      </p:graphicFrame>
      <p:pic>
        <p:nvPicPr>
          <p:cNvPr id="13" name="Picture 8"/>
          <p:cNvPicPr>
            <a:picLocks noChangeAspect="1" noChangeArrowheads="1"/>
          </p:cNvPicPr>
          <p:nvPr/>
        </p:nvPicPr>
        <p:blipFill>
          <a:blip r:embed="rId6"/>
          <a:srcRect/>
          <a:stretch>
            <a:fillRect/>
          </a:stretch>
        </p:blipFill>
        <p:spPr bwMode="auto">
          <a:xfrm>
            <a:off x="5867400" y="1986727"/>
            <a:ext cx="2965790" cy="4871273"/>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p:cNvGraphicFramePr>
            <a:graphicFrameLocks noChangeAspect="1"/>
          </p:cNvGraphicFramePr>
          <p:nvPr/>
        </p:nvGraphicFramePr>
        <p:xfrm>
          <a:off x="685799" y="381000"/>
          <a:ext cx="5894961" cy="2743200"/>
        </p:xfrm>
        <a:graphic>
          <a:graphicData uri="http://schemas.openxmlformats.org/presentationml/2006/ole">
            <p:oleObj spid="_x0000_s287750" name="Equation" r:id="rId4" imgW="2565360" imgH="1193760" progId="Equation.3">
              <p:embed/>
            </p:oleObj>
          </a:graphicData>
        </a:graphic>
      </p:graphicFrame>
      <p:sp>
        <p:nvSpPr>
          <p:cNvPr id="30" name="TextBox 29"/>
          <p:cNvSpPr txBox="1"/>
          <p:nvPr/>
        </p:nvSpPr>
        <p:spPr>
          <a:xfrm>
            <a:off x="304800" y="3352800"/>
            <a:ext cx="8458200" cy="646331"/>
          </a:xfrm>
          <a:prstGeom prst="rect">
            <a:avLst/>
          </a:prstGeom>
          <a:solidFill>
            <a:schemeClr val="accent3">
              <a:lumMod val="40000"/>
              <a:lumOff val="60000"/>
            </a:schemeClr>
          </a:solidFill>
        </p:spPr>
        <p:txBody>
          <a:bodyPr wrap="square" rtlCol="0">
            <a:spAutoFit/>
          </a:bodyPr>
          <a:lstStyle/>
          <a:p>
            <a:pPr>
              <a:buFont typeface="Wingdings" pitchFamily="2" charset="2"/>
              <a:buChar char="Ø"/>
            </a:pPr>
            <a:r>
              <a:rPr lang="en-US" dirty="0" smtClean="0">
                <a:latin typeface="Arial" pitchFamily="34" charset="0"/>
                <a:cs typeface="Arial" pitchFamily="34" charset="0"/>
              </a:rPr>
              <a:t>With a charge of 10,000kg of solids and </a:t>
            </a:r>
            <a:r>
              <a:rPr lang="en-US" dirty="0" smtClean="0">
                <a:solidFill>
                  <a:srgbClr val="FF0000"/>
                </a:solidFill>
                <a:latin typeface="Arial" pitchFamily="34" charset="0"/>
                <a:cs typeface="Arial" pitchFamily="34" charset="0"/>
              </a:rPr>
              <a:t>porosity at minimum bubbling of 0.469</a:t>
            </a:r>
            <a:r>
              <a:rPr lang="en-US" dirty="0" smtClean="0">
                <a:latin typeface="Arial" pitchFamily="34" charset="0"/>
                <a:cs typeface="Arial" pitchFamily="34" charset="0"/>
              </a:rPr>
              <a:t>, the height of the minimum bubbling bed is:</a:t>
            </a:r>
            <a:endParaRPr lang="en-US" dirty="0">
              <a:latin typeface="Arial" pitchFamily="34" charset="0"/>
              <a:cs typeface="Arial" pitchFamily="34" charset="0"/>
            </a:endParaRPr>
          </a:p>
        </p:txBody>
      </p:sp>
      <p:graphicFrame>
        <p:nvGraphicFramePr>
          <p:cNvPr id="287751" name="Object 7"/>
          <p:cNvGraphicFramePr>
            <a:graphicFrameLocks noChangeAspect="1"/>
          </p:cNvGraphicFramePr>
          <p:nvPr/>
        </p:nvGraphicFramePr>
        <p:xfrm>
          <a:off x="609599" y="4267200"/>
          <a:ext cx="6487844" cy="2133600"/>
        </p:xfrm>
        <a:graphic>
          <a:graphicData uri="http://schemas.openxmlformats.org/presentationml/2006/ole">
            <p:oleObj spid="_x0000_s287751" name="Equation" r:id="rId5" imgW="2781000" imgH="914400" progId="Equation.3">
              <p:embed/>
            </p:oleObj>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590800"/>
            <a:ext cx="4105611" cy="400110"/>
          </a:xfrm>
          <a:prstGeom prst="rect">
            <a:avLst/>
          </a:prstGeom>
          <a:noFill/>
        </p:spPr>
        <p:txBody>
          <a:bodyPr wrap="none" rtlCol="0">
            <a:spAutoFit/>
          </a:bodyPr>
          <a:lstStyle/>
          <a:p>
            <a:pPr marL="457200" indent="-457200">
              <a:buFont typeface="+mj-lt"/>
              <a:buAutoNum type="alphaLcPeriod" startAt="7"/>
            </a:pPr>
            <a:r>
              <a:rPr lang="en-US" sz="2000" b="1" dirty="0" smtClean="0">
                <a:latin typeface="Arial" pitchFamily="34" charset="0"/>
                <a:cs typeface="Arial" pitchFamily="34" charset="0"/>
              </a:rPr>
              <a:t>Minimum bubbling velocity</a:t>
            </a:r>
            <a:endParaRPr lang="en-US" sz="2000" b="1" dirty="0">
              <a:latin typeface="Arial" pitchFamily="34" charset="0"/>
              <a:cs typeface="Arial" pitchFamily="34" charset="0"/>
            </a:endParaRPr>
          </a:p>
        </p:txBody>
      </p:sp>
      <p:graphicFrame>
        <p:nvGraphicFramePr>
          <p:cNvPr id="269313" name="Object 1"/>
          <p:cNvGraphicFramePr>
            <a:graphicFrameLocks noChangeAspect="1"/>
          </p:cNvGraphicFramePr>
          <p:nvPr/>
        </p:nvGraphicFramePr>
        <p:xfrm>
          <a:off x="1143000" y="4419600"/>
          <a:ext cx="6553200" cy="2260868"/>
        </p:xfrm>
        <a:graphic>
          <a:graphicData uri="http://schemas.openxmlformats.org/presentationml/2006/ole">
            <p:oleObj spid="_x0000_s269313" name="Equation" r:id="rId4" imgW="3568680" imgH="1231560" progId="Equation.3">
              <p:embed/>
            </p:oleObj>
          </a:graphicData>
        </a:graphic>
      </p:graphicFrame>
      <p:graphicFrame>
        <p:nvGraphicFramePr>
          <p:cNvPr id="269314" name="Object 2"/>
          <p:cNvGraphicFramePr>
            <a:graphicFrameLocks noChangeAspect="1"/>
          </p:cNvGraphicFramePr>
          <p:nvPr/>
        </p:nvGraphicFramePr>
        <p:xfrm>
          <a:off x="1143000" y="2971800"/>
          <a:ext cx="4191000" cy="1405955"/>
        </p:xfrm>
        <a:graphic>
          <a:graphicData uri="http://schemas.openxmlformats.org/presentationml/2006/ole">
            <p:oleObj spid="_x0000_s269314" name="Equation" r:id="rId5" imgW="2234880" imgH="749160" progId="Equation.3">
              <p:embed/>
            </p:oleObj>
          </a:graphicData>
        </a:graphic>
      </p:graphicFrame>
      <p:sp>
        <p:nvSpPr>
          <p:cNvPr id="8" name="TextBox 7"/>
          <p:cNvSpPr txBox="1"/>
          <p:nvPr/>
        </p:nvSpPr>
        <p:spPr>
          <a:xfrm>
            <a:off x="152400" y="0"/>
            <a:ext cx="5343129" cy="400110"/>
          </a:xfrm>
          <a:prstGeom prst="rect">
            <a:avLst/>
          </a:prstGeom>
          <a:noFill/>
        </p:spPr>
        <p:txBody>
          <a:bodyPr wrap="none" rtlCol="0">
            <a:spAutoFit/>
          </a:bodyPr>
          <a:lstStyle/>
          <a:p>
            <a:pPr marL="457200" indent="-457200">
              <a:buFont typeface="+mj-lt"/>
              <a:buAutoNum type="alphaLcPeriod" startAt="6"/>
            </a:pPr>
            <a:r>
              <a:rPr lang="en-US" sz="2000" b="1" dirty="0" smtClean="0">
                <a:latin typeface="Arial" pitchFamily="34" charset="0"/>
                <a:cs typeface="Arial" pitchFamily="34" charset="0"/>
              </a:rPr>
              <a:t>Porosity at minimum bubbling velocity</a:t>
            </a:r>
            <a:endParaRPr lang="en-US" sz="2000" b="1" dirty="0">
              <a:latin typeface="Arial" pitchFamily="34" charset="0"/>
              <a:cs typeface="Arial" pitchFamily="34" charset="0"/>
            </a:endParaRPr>
          </a:p>
        </p:txBody>
      </p:sp>
      <p:graphicFrame>
        <p:nvGraphicFramePr>
          <p:cNvPr id="269315" name="Object 3"/>
          <p:cNvGraphicFramePr>
            <a:graphicFrameLocks noChangeAspect="1"/>
          </p:cNvGraphicFramePr>
          <p:nvPr/>
        </p:nvGraphicFramePr>
        <p:xfrm>
          <a:off x="990600" y="457200"/>
          <a:ext cx="7507288" cy="2076450"/>
        </p:xfrm>
        <a:graphic>
          <a:graphicData uri="http://schemas.openxmlformats.org/presentationml/2006/ole">
            <p:oleObj spid="_x0000_s269315" name="Equation" r:id="rId6" imgW="3860640" imgH="1066680" progId="Equation.3">
              <p:embed/>
            </p:oleObj>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533400" y="381000"/>
            <a:ext cx="8491202" cy="58674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339970" y="533401"/>
            <a:ext cx="8423030" cy="5763126"/>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FLUIDIZATION OF BEDS OF PARTICLES </a:t>
            </a:r>
            <a:endParaRPr lang="en-US" dirty="0"/>
          </a:p>
        </p:txBody>
      </p:sp>
      <p:sp>
        <p:nvSpPr>
          <p:cNvPr id="3" name="Rectangle 2"/>
          <p:cNvSpPr/>
          <p:nvPr/>
        </p:nvSpPr>
        <p:spPr>
          <a:xfrm>
            <a:off x="609600" y="1524000"/>
            <a:ext cx="8305800" cy="1323439"/>
          </a:xfrm>
          <a:prstGeom prst="rect">
            <a:avLst/>
          </a:prstGeom>
        </p:spPr>
        <p:txBody>
          <a:bodyPr wrap="square">
            <a:spAutoFit/>
          </a:bodyPr>
          <a:lstStyle/>
          <a:p>
            <a:pPr algn="just">
              <a:buFont typeface="Wingdings" pitchFamily="2" charset="2"/>
              <a:buChar char="q"/>
            </a:pPr>
            <a:r>
              <a:rPr lang="en-US" sz="2000" dirty="0">
                <a:latin typeface="Arial" pitchFamily="34" charset="0"/>
                <a:cs typeface="Arial" pitchFamily="34" charset="0"/>
              </a:rPr>
              <a:t>As the flow of fluid through a bed of solid particles increases, </a:t>
            </a:r>
            <a:r>
              <a:rPr lang="en-US" sz="2000" dirty="0" smtClean="0">
                <a:latin typeface="Arial" pitchFamily="34" charset="0"/>
                <a:cs typeface="Arial" pitchFamily="34" charset="0"/>
              </a:rPr>
              <a:t>it eventually </a:t>
            </a:r>
            <a:r>
              <a:rPr lang="en-US" sz="2000" dirty="0">
                <a:latin typeface="Arial" pitchFamily="34" charset="0"/>
                <a:cs typeface="Arial" pitchFamily="34" charset="0"/>
              </a:rPr>
              <a:t>reaches a condition at which the particles are lifted out </a:t>
            </a:r>
            <a:r>
              <a:rPr lang="en-US" sz="2000" dirty="0" smtClean="0">
                <a:latin typeface="Arial" pitchFamily="34" charset="0"/>
                <a:cs typeface="Arial" pitchFamily="34" charset="0"/>
              </a:rPr>
              <a:t>of permanent </a:t>
            </a:r>
            <a:r>
              <a:rPr lang="en-US" sz="2000" dirty="0">
                <a:latin typeface="Arial" pitchFamily="34" charset="0"/>
                <a:cs typeface="Arial" pitchFamily="34" charset="0"/>
              </a:rPr>
              <a:t>contact with each other</a:t>
            </a:r>
            <a:r>
              <a:rPr lang="en-US" sz="2000" dirty="0" smtClean="0">
                <a:latin typeface="Arial" pitchFamily="34" charset="0"/>
                <a:cs typeface="Arial" pitchFamily="34" charset="0"/>
              </a:rPr>
              <a:t>.</a:t>
            </a:r>
            <a:r>
              <a:rPr lang="en-US" sz="2000" dirty="0">
                <a:latin typeface="Arial" pitchFamily="34" charset="0"/>
                <a:cs typeface="Arial" pitchFamily="34" charset="0"/>
              </a:rPr>
              <a:t> The onset of that condition </a:t>
            </a:r>
            <a:r>
              <a:rPr lang="en-US" sz="2000" dirty="0" smtClean="0">
                <a:latin typeface="Arial" pitchFamily="34" charset="0"/>
                <a:cs typeface="Arial" pitchFamily="34" charset="0"/>
              </a:rPr>
              <a:t>is</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called </a:t>
            </a:r>
            <a:r>
              <a:rPr lang="en-US" sz="2000" dirty="0">
                <a:latin typeface="Arial" pitchFamily="34" charset="0"/>
                <a:cs typeface="Arial" pitchFamily="34" charset="0"/>
              </a:rPr>
              <a:t>minimum fluidization.</a:t>
            </a:r>
          </a:p>
        </p:txBody>
      </p:sp>
      <p:sp>
        <p:nvSpPr>
          <p:cNvPr id="4" name="Rectangle 3"/>
          <p:cNvSpPr/>
          <p:nvPr/>
        </p:nvSpPr>
        <p:spPr>
          <a:xfrm>
            <a:off x="609600" y="2895600"/>
            <a:ext cx="8305800" cy="1015663"/>
          </a:xfrm>
          <a:prstGeom prst="rect">
            <a:avLst/>
          </a:prstGeom>
        </p:spPr>
        <p:txBody>
          <a:bodyPr wrap="square">
            <a:spAutoFit/>
          </a:bodyPr>
          <a:lstStyle/>
          <a:p>
            <a:pPr algn="just">
              <a:buFont typeface="Wingdings" pitchFamily="2" charset="2"/>
              <a:buChar char="q"/>
            </a:pPr>
            <a:r>
              <a:rPr lang="en-US" sz="2000" dirty="0">
                <a:latin typeface="Arial" pitchFamily="34" charset="0"/>
                <a:cs typeface="Arial" pitchFamily="34" charset="0"/>
              </a:rPr>
              <a:t>Uniformity of temperature, rapid mass transfer, and rapid mixing </a:t>
            </a:r>
            <a:r>
              <a:rPr lang="en-US" sz="2000" dirty="0" smtClean="0">
                <a:latin typeface="Arial" pitchFamily="34" charset="0"/>
                <a:cs typeface="Arial" pitchFamily="34" charset="0"/>
              </a:rPr>
              <a:t>of </a:t>
            </a:r>
            <a:r>
              <a:rPr lang="en-US" sz="2000" b="1" dirty="0" smtClean="0">
                <a:latin typeface="Arial" pitchFamily="34" charset="0"/>
                <a:cs typeface="Arial" pitchFamily="34" charset="0"/>
              </a:rPr>
              <a:t>solids </a:t>
            </a:r>
            <a:r>
              <a:rPr lang="en-US" sz="2000" b="1" dirty="0">
                <a:latin typeface="Arial" pitchFamily="34" charset="0"/>
                <a:cs typeface="Arial" pitchFamily="34" charset="0"/>
              </a:rPr>
              <a:t>account for the great utility of fluidized beds in </a:t>
            </a:r>
            <a:r>
              <a:rPr lang="en-US" sz="2000" b="1" dirty="0" smtClean="0">
                <a:latin typeface="Arial" pitchFamily="34" charset="0"/>
                <a:cs typeface="Arial" pitchFamily="34" charset="0"/>
              </a:rPr>
              <a:t>process </a:t>
            </a:r>
            <a:r>
              <a:rPr lang="en-US" sz="2000" dirty="0" smtClean="0">
                <a:latin typeface="Arial" pitchFamily="34" charset="0"/>
                <a:cs typeface="Arial" pitchFamily="34" charset="0"/>
              </a:rPr>
              <a:t>applications</a:t>
            </a:r>
            <a:r>
              <a:rPr lang="en-US" sz="2000" dirty="0">
                <a:latin typeface="Arial" pitchFamily="34" charset="0"/>
                <a:cs typeface="Arial" pitchFamily="34" charset="0"/>
              </a:rPr>
              <a:t>.</a:t>
            </a:r>
          </a:p>
        </p:txBody>
      </p:sp>
      <p:sp>
        <p:nvSpPr>
          <p:cNvPr id="5" name="Rectangle 4"/>
          <p:cNvSpPr/>
          <p:nvPr/>
        </p:nvSpPr>
        <p:spPr>
          <a:xfrm>
            <a:off x="609600" y="3962400"/>
            <a:ext cx="8382000" cy="1631216"/>
          </a:xfrm>
          <a:prstGeom prst="rect">
            <a:avLst/>
          </a:prstGeom>
        </p:spPr>
        <p:txBody>
          <a:bodyPr wrap="square">
            <a:spAutoFit/>
          </a:bodyPr>
          <a:lstStyle/>
          <a:p>
            <a:pPr>
              <a:buFont typeface="Wingdings" pitchFamily="2" charset="2"/>
              <a:buChar char="q"/>
            </a:pPr>
            <a:r>
              <a:rPr lang="en-US" sz="2000" b="1" dirty="0">
                <a:latin typeface="Arial" pitchFamily="34" charset="0"/>
                <a:cs typeface="Arial" pitchFamily="34" charset="0"/>
              </a:rPr>
              <a:t>As the </a:t>
            </a:r>
            <a:r>
              <a:rPr lang="en-US" sz="2000" b="1" dirty="0" smtClean="0">
                <a:latin typeface="Arial" pitchFamily="34" charset="0"/>
                <a:cs typeface="Arial" pitchFamily="34" charset="0"/>
              </a:rPr>
              <a:t>gas </a:t>
            </a:r>
            <a:r>
              <a:rPr lang="en-US" sz="2000" b="1" dirty="0">
                <a:latin typeface="Arial" pitchFamily="34" charset="0"/>
                <a:cs typeface="Arial" pitchFamily="34" charset="0"/>
              </a:rPr>
              <a:t>flow rate increases beyond </a:t>
            </a:r>
            <a:r>
              <a:rPr lang="en-US" sz="2000" b="1" dirty="0" smtClean="0">
                <a:latin typeface="Arial" pitchFamily="34" charset="0"/>
                <a:cs typeface="Arial" pitchFamily="34" charset="0"/>
              </a:rPr>
              <a:t>the minimum </a:t>
            </a:r>
            <a:r>
              <a:rPr lang="en-US" sz="2000" dirty="0" smtClean="0">
                <a:latin typeface="Arial" pitchFamily="34" charset="0"/>
                <a:cs typeface="Arial" pitchFamily="34" charset="0"/>
              </a:rPr>
              <a:t>fluidization</a:t>
            </a:r>
            <a:r>
              <a:rPr lang="en-US" sz="2000" dirty="0">
                <a:latin typeface="Arial" pitchFamily="34" charset="0"/>
                <a:cs typeface="Arial" pitchFamily="34" charset="0"/>
              </a:rPr>
              <a:t>, the bed may continue to expand and remain </a:t>
            </a:r>
            <a:r>
              <a:rPr lang="en-US" sz="2000" dirty="0" smtClean="0">
                <a:latin typeface="Arial" pitchFamily="34" charset="0"/>
                <a:cs typeface="Arial" pitchFamily="34" charset="0"/>
              </a:rPr>
              <a:t>homogeneous for </a:t>
            </a:r>
            <a:r>
              <a:rPr lang="en-US" sz="2000" dirty="0">
                <a:latin typeface="Arial" pitchFamily="34" charset="0"/>
                <a:cs typeface="Arial" pitchFamily="34" charset="0"/>
              </a:rPr>
              <a:t>a time. At a fairly definite velocity, however, </a:t>
            </a:r>
            <a:r>
              <a:rPr lang="en-US" sz="2000" dirty="0" smtClean="0">
                <a:latin typeface="Arial" pitchFamily="34" charset="0"/>
                <a:cs typeface="Arial" pitchFamily="34" charset="0"/>
              </a:rPr>
              <a:t>bubbles begin </a:t>
            </a:r>
            <a:r>
              <a:rPr lang="en-US" sz="2000" dirty="0">
                <a:latin typeface="Arial" pitchFamily="34" charset="0"/>
                <a:cs typeface="Arial" pitchFamily="34" charset="0"/>
              </a:rPr>
              <a:t>to form. </a:t>
            </a:r>
            <a:r>
              <a:rPr lang="en-US" sz="2000" dirty="0" smtClean="0">
                <a:latin typeface="Arial" pitchFamily="34" charset="0"/>
                <a:cs typeface="Arial" pitchFamily="34" charset="0"/>
              </a:rPr>
              <a:t>Further increases </a:t>
            </a:r>
            <a:r>
              <a:rPr lang="en-US" sz="2000" dirty="0">
                <a:latin typeface="Arial" pitchFamily="34" charset="0"/>
                <a:cs typeface="Arial" pitchFamily="34" charset="0"/>
              </a:rPr>
              <a:t>in flow rate distribute </a:t>
            </a:r>
            <a:r>
              <a:rPr lang="en-US" sz="2000" dirty="0" smtClean="0">
                <a:latin typeface="Arial" pitchFamily="34" charset="0"/>
                <a:cs typeface="Arial" pitchFamily="34" charset="0"/>
              </a:rPr>
              <a:t>themselves between </a:t>
            </a:r>
            <a:r>
              <a:rPr lang="en-US" sz="2000" dirty="0">
                <a:latin typeface="Arial" pitchFamily="34" charset="0"/>
                <a:cs typeface="Arial" pitchFamily="34" charset="0"/>
              </a:rPr>
              <a:t>the dense and bubble phases in some ways that are </a:t>
            </a:r>
            <a:r>
              <a:rPr lang="en-US" sz="2000" dirty="0" smtClean="0">
                <a:latin typeface="Arial" pitchFamily="34" charset="0"/>
                <a:cs typeface="Arial" pitchFamily="34" charset="0"/>
              </a:rPr>
              <a:t>not well </a:t>
            </a:r>
            <a:r>
              <a:rPr lang="en-US" sz="2000" dirty="0">
                <a:latin typeface="Arial" pitchFamily="34" charset="0"/>
                <a:cs typeface="Arial" pitchFamily="34" charset="0"/>
              </a:rPr>
              <a:t>correlated.</a:t>
            </a:r>
          </a:p>
        </p:txBody>
      </p:sp>
      <p:sp>
        <p:nvSpPr>
          <p:cNvPr id="6" name="Rectangle 5"/>
          <p:cNvSpPr/>
          <p:nvPr/>
        </p:nvSpPr>
        <p:spPr>
          <a:xfrm>
            <a:off x="609600" y="5715000"/>
            <a:ext cx="8382000" cy="707886"/>
          </a:xfrm>
          <a:prstGeom prst="rect">
            <a:avLst/>
          </a:prstGeom>
        </p:spPr>
        <p:txBody>
          <a:bodyPr wrap="square">
            <a:spAutoFit/>
          </a:bodyPr>
          <a:lstStyle/>
          <a:p>
            <a:pPr>
              <a:buFont typeface="Wingdings" pitchFamily="2" charset="2"/>
              <a:buChar char="q"/>
            </a:pPr>
            <a:r>
              <a:rPr lang="en-US" sz="2000" dirty="0">
                <a:latin typeface="Arial" pitchFamily="34" charset="0"/>
                <a:cs typeface="Arial" pitchFamily="34" charset="0"/>
              </a:rPr>
              <a:t>Extensive bubbling is undesirable when </a:t>
            </a:r>
            <a:r>
              <a:rPr lang="en-US" sz="2000" dirty="0" smtClean="0">
                <a:latin typeface="Arial" pitchFamily="34" charset="0"/>
                <a:cs typeface="Arial" pitchFamily="34" charset="0"/>
              </a:rPr>
              <a:t>intimate contacting </a:t>
            </a:r>
            <a:r>
              <a:rPr lang="en-US" sz="2000" dirty="0">
                <a:latin typeface="Arial" pitchFamily="34" charset="0"/>
                <a:cs typeface="Arial" pitchFamily="34" charset="0"/>
              </a:rPr>
              <a:t>between phases is desired, as in drying processes or </a:t>
            </a:r>
            <a:r>
              <a:rPr lang="en-US" sz="2000" dirty="0" smtClean="0">
                <a:latin typeface="Arial" pitchFamily="34" charset="0"/>
                <a:cs typeface="Arial" pitchFamily="34" charset="0"/>
              </a:rPr>
              <a:t>solid catalytic </a:t>
            </a:r>
            <a:r>
              <a:rPr lang="en-US" sz="2000" dirty="0">
                <a:latin typeface="Arial" pitchFamily="34" charset="0"/>
                <a:cs typeface="Arial" pitchFamily="34" charset="0"/>
              </a:rPr>
              <a:t>reactions.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305568" y="533400"/>
            <a:ext cx="8710312" cy="5376863"/>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374663" y="457200"/>
            <a:ext cx="8505134" cy="586740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lum bright="-33000" contrast="80000"/>
          </a:blip>
          <a:srcRect l="18750" t="14000" r="16875" b="5000"/>
          <a:stretch>
            <a:fillRect/>
          </a:stretch>
        </p:blipFill>
        <p:spPr bwMode="auto">
          <a:xfrm>
            <a:off x="762000" y="228600"/>
            <a:ext cx="7848600" cy="61722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533400" y="1371600"/>
            <a:ext cx="8153400" cy="5355312"/>
          </a:xfrm>
          <a:prstGeom prst="rect">
            <a:avLst/>
          </a:prstGeom>
        </p:spPr>
        <p:txBody>
          <a:bodyPr wrap="square">
            <a:spAutoFit/>
          </a:bodyPr>
          <a:lstStyle/>
          <a:p>
            <a:r>
              <a:rPr lang="en-US" b="1" dirty="0" smtClean="0"/>
              <a:t>A fluidized bed combustor</a:t>
            </a:r>
          </a:p>
          <a:p>
            <a:r>
              <a:rPr lang="en-US" dirty="0" smtClean="0"/>
              <a:t>The following data is given (see as well exercise 2):</a:t>
            </a:r>
          </a:p>
          <a:p>
            <a:r>
              <a:rPr lang="en-US" dirty="0" smtClean="0"/>
              <a:t>• cross-section of the fluidized bed: A</a:t>
            </a:r>
            <a:r>
              <a:rPr lang="en-US" baseline="-25000" dirty="0" smtClean="0"/>
              <a:t>t</a:t>
            </a:r>
            <a:r>
              <a:rPr lang="en-US" dirty="0" smtClean="0"/>
              <a:t> = 4 m x 6m</a:t>
            </a:r>
          </a:p>
          <a:p>
            <a:r>
              <a:rPr lang="en-US" dirty="0" smtClean="0"/>
              <a:t>• operating temperature: T</a:t>
            </a:r>
            <a:r>
              <a:rPr lang="en-US" baseline="-25000" dirty="0" smtClean="0"/>
              <a:t>op</a:t>
            </a:r>
            <a:r>
              <a:rPr lang="en-US" dirty="0" smtClean="0"/>
              <a:t> = 860 °C</a:t>
            </a:r>
          </a:p>
          <a:p>
            <a:r>
              <a:rPr lang="en-US" dirty="0" smtClean="0"/>
              <a:t>• fluid density: </a:t>
            </a:r>
            <a:r>
              <a:rPr lang="en-US" dirty="0" smtClean="0">
                <a:latin typeface="Symbol" pitchFamily="18" charset="2"/>
              </a:rPr>
              <a:t></a:t>
            </a:r>
            <a:r>
              <a:rPr lang="en-US" baseline="-25000" dirty="0" smtClean="0"/>
              <a:t>f</a:t>
            </a:r>
            <a:r>
              <a:rPr lang="en-US" dirty="0" smtClean="0"/>
              <a:t> = 0.32 kg/m3</a:t>
            </a:r>
          </a:p>
          <a:p>
            <a:r>
              <a:rPr lang="en-US" dirty="0" smtClean="0"/>
              <a:t>• porosity at minimum fluidization: </a:t>
            </a:r>
            <a:r>
              <a:rPr lang="en-US" dirty="0" smtClean="0">
                <a:latin typeface="Symbol" pitchFamily="18" charset="2"/>
              </a:rPr>
              <a:t></a:t>
            </a:r>
            <a:r>
              <a:rPr lang="en-US" baseline="-25000" dirty="0" smtClean="0"/>
              <a:t>mf</a:t>
            </a:r>
            <a:r>
              <a:rPr lang="en-US" dirty="0" smtClean="0"/>
              <a:t> = 0.47</a:t>
            </a:r>
          </a:p>
          <a:p>
            <a:r>
              <a:rPr lang="en-US" dirty="0" smtClean="0"/>
              <a:t>• solid density: </a:t>
            </a:r>
            <a:r>
              <a:rPr lang="en-US" dirty="0" smtClean="0">
                <a:latin typeface="Symbol" pitchFamily="18" charset="2"/>
              </a:rPr>
              <a:t></a:t>
            </a:r>
            <a:r>
              <a:rPr lang="en-US" baseline="-25000" dirty="0" smtClean="0"/>
              <a:t>s</a:t>
            </a:r>
            <a:r>
              <a:rPr lang="en-US" dirty="0" smtClean="0"/>
              <a:t> = 2400 kg/m3</a:t>
            </a:r>
          </a:p>
          <a:p>
            <a:r>
              <a:rPr lang="en-US" dirty="0" smtClean="0"/>
              <a:t>• </a:t>
            </a:r>
            <a:r>
              <a:rPr lang="en-US" dirty="0" err="1" smtClean="0"/>
              <a:t>Sauter</a:t>
            </a:r>
            <a:r>
              <a:rPr lang="en-US" dirty="0" smtClean="0"/>
              <a:t> diameter: d</a:t>
            </a:r>
            <a:r>
              <a:rPr lang="en-US" baseline="-25000" dirty="0" smtClean="0"/>
              <a:t>p</a:t>
            </a:r>
            <a:r>
              <a:rPr lang="en-US" dirty="0" smtClean="0"/>
              <a:t>= 0.8 mm</a:t>
            </a:r>
          </a:p>
          <a:p>
            <a:r>
              <a:rPr lang="en-US" dirty="0" smtClean="0"/>
              <a:t>• minimum fluidization velocity under operating conditions: u</a:t>
            </a:r>
            <a:r>
              <a:rPr lang="en-US" baseline="-25000" dirty="0" smtClean="0"/>
              <a:t>mf</a:t>
            </a:r>
            <a:r>
              <a:rPr lang="en-US" dirty="0" smtClean="0"/>
              <a:t> = 0.324 m/s</a:t>
            </a:r>
          </a:p>
          <a:p>
            <a:endParaRPr lang="en-US" dirty="0" smtClean="0"/>
          </a:p>
          <a:p>
            <a:r>
              <a:rPr lang="en-US" dirty="0" smtClean="0"/>
              <a:t>The combustor is equipped with a nozzle plate distributor. The plate contains 1600</a:t>
            </a:r>
          </a:p>
          <a:p>
            <a:r>
              <a:rPr lang="en-US" dirty="0" smtClean="0"/>
              <a:t>openings per m</a:t>
            </a:r>
            <a:r>
              <a:rPr lang="en-US" baseline="30000" dirty="0" smtClean="0"/>
              <a:t>2</a:t>
            </a:r>
            <a:r>
              <a:rPr lang="en-US" dirty="0" smtClean="0"/>
              <a:t> ground area. The height of the openings above the ground plate is</a:t>
            </a:r>
          </a:p>
          <a:p>
            <a:r>
              <a:rPr lang="en-US" dirty="0" smtClean="0"/>
              <a:t>70 mm. The combustor contains a heat exchanger within the fluidized bed consisting</a:t>
            </a:r>
          </a:p>
          <a:p>
            <a:r>
              <a:rPr lang="en-US" dirty="0" smtClean="0"/>
              <a:t>of a bundle of horizontal tubes. The distance between the lowest tube row and the</a:t>
            </a:r>
          </a:p>
          <a:p>
            <a:r>
              <a:rPr lang="en-US" dirty="0" smtClean="0"/>
              <a:t>nozzle plate openings amounts to 515 mm. The last tube row is at a height of 1015 mm above the nozzle plate openings. The outer diameter of the tube is 50 mm, the</a:t>
            </a:r>
          </a:p>
          <a:p>
            <a:r>
              <a:rPr lang="en-US" dirty="0" smtClean="0"/>
              <a:t>horizontal spacing s</a:t>
            </a:r>
            <a:r>
              <a:rPr lang="en-US" baseline="-25000" dirty="0" smtClean="0"/>
              <a:t>h</a:t>
            </a:r>
            <a:r>
              <a:rPr lang="en-US" dirty="0" smtClean="0"/>
              <a:t> between the tubes is 150 mm and the vertical spacing s</a:t>
            </a:r>
            <a:r>
              <a:rPr lang="en-US" baseline="-25000" dirty="0" smtClean="0"/>
              <a:t>v</a:t>
            </a:r>
            <a:r>
              <a:rPr lang="en-US" dirty="0" smtClean="0"/>
              <a:t> is</a:t>
            </a:r>
          </a:p>
          <a:p>
            <a:r>
              <a:rPr lang="en-US" dirty="0" smtClean="0"/>
              <a:t>150 mm as well. The tube bundle contains as total number 160 tubes each having a</a:t>
            </a:r>
          </a:p>
          <a:p>
            <a:r>
              <a:rPr lang="en-US" dirty="0" smtClean="0"/>
              <a:t>length of 4 m.</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533400" y="1828800"/>
            <a:ext cx="8382000" cy="3139321"/>
          </a:xfrm>
          <a:prstGeom prst="rect">
            <a:avLst/>
          </a:prstGeom>
        </p:spPr>
        <p:txBody>
          <a:bodyPr wrap="square">
            <a:spAutoFit/>
          </a:bodyPr>
          <a:lstStyle/>
          <a:p>
            <a:r>
              <a:rPr lang="en-US" dirty="0" smtClean="0"/>
              <a:t>The following questions have to be responded:</a:t>
            </a:r>
          </a:p>
          <a:p>
            <a:r>
              <a:rPr lang="en-US" dirty="0" smtClean="0"/>
              <a:t>• Calculate the bed height H</a:t>
            </a:r>
            <a:r>
              <a:rPr lang="en-US" baseline="-25000" dirty="0" smtClean="0"/>
              <a:t>mf</a:t>
            </a:r>
            <a:r>
              <a:rPr lang="en-US" dirty="0" smtClean="0"/>
              <a:t> at minimum fluidization, if the fluidized bed at</a:t>
            </a:r>
          </a:p>
          <a:p>
            <a:r>
              <a:rPr lang="en-US" dirty="0" smtClean="0"/>
              <a:t>expanded state is to just cover the tube bundle ?</a:t>
            </a:r>
          </a:p>
          <a:p>
            <a:r>
              <a:rPr lang="en-US" dirty="0" smtClean="0"/>
              <a:t>• How great are the bubble size and the bubble rise velocity being decisive for</a:t>
            </a:r>
          </a:p>
          <a:p>
            <a:r>
              <a:rPr lang="en-US" dirty="0" smtClean="0"/>
              <a:t>elutriation at the surface of the fluidized bed ?</a:t>
            </a:r>
          </a:p>
          <a:p>
            <a:r>
              <a:rPr lang="en-US" dirty="0" smtClean="0"/>
              <a:t>• How great is local bubble gas holdup which is needed to calculate the local heat</a:t>
            </a:r>
          </a:p>
          <a:p>
            <a:r>
              <a:rPr lang="en-US" dirty="0" smtClean="0"/>
              <a:t>exchange within the tube bundle ?</a:t>
            </a:r>
          </a:p>
          <a:p>
            <a:r>
              <a:rPr lang="en-US" dirty="0" smtClean="0"/>
              <a:t>• How will change the state parameter, if the (comparably high) superficial fluid</a:t>
            </a:r>
          </a:p>
          <a:p>
            <a:r>
              <a:rPr lang="en-US" dirty="0" smtClean="0"/>
              <a:t>velocity is reduced from 2.4 m/s to 1.5 m/s ?</a:t>
            </a:r>
          </a:p>
          <a:p>
            <a:r>
              <a:rPr lang="en-US" dirty="0" smtClean="0"/>
              <a:t>• How much bed material has to be added to the fluidized bed when reducing the</a:t>
            </a:r>
          </a:p>
          <a:p>
            <a:r>
              <a:rPr lang="en-US" dirty="0" smtClean="0"/>
              <a:t>velocity so that the tube bundle is just covered by the fluidized bed ?</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srcRect/>
          <a:stretch>
            <a:fillRect/>
          </a:stretch>
        </p:blipFill>
        <p:spPr bwMode="auto">
          <a:xfrm>
            <a:off x="1883184" y="0"/>
            <a:ext cx="5889216" cy="6710758"/>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1827213" y="990600"/>
            <a:ext cx="6000750" cy="43307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a:stretch>
            <a:fillRect/>
          </a:stretch>
        </p:blipFill>
        <p:spPr bwMode="auto">
          <a:xfrm>
            <a:off x="1827213" y="985838"/>
            <a:ext cx="6024562" cy="4564062"/>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a:stretch>
            <a:fillRect/>
          </a:stretch>
        </p:blipFill>
        <p:spPr bwMode="auto">
          <a:xfrm>
            <a:off x="1827213" y="341313"/>
            <a:ext cx="4964112" cy="2706687"/>
          </a:xfrm>
          <a:prstGeom prst="rect">
            <a:avLst/>
          </a:prstGeom>
          <a:noFill/>
          <a:ln w="9525">
            <a:noFill/>
            <a:miter lim="800000"/>
            <a:headEnd/>
            <a:tailEnd/>
          </a:ln>
        </p:spPr>
      </p:pic>
      <p:pic>
        <p:nvPicPr>
          <p:cNvPr id="31747" name="Picture 5"/>
          <p:cNvPicPr>
            <a:picLocks noChangeAspect="1" noChangeArrowheads="1"/>
          </p:cNvPicPr>
          <p:nvPr/>
        </p:nvPicPr>
        <p:blipFill>
          <a:blip r:embed="rId4"/>
          <a:srcRect/>
          <a:stretch>
            <a:fillRect/>
          </a:stretch>
        </p:blipFill>
        <p:spPr bwMode="auto">
          <a:xfrm>
            <a:off x="1827213" y="3035300"/>
            <a:ext cx="4981575" cy="35179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lum bright="-36000" contrast="60000"/>
          </a:blip>
          <a:srcRect/>
          <a:stretch>
            <a:fillRect/>
          </a:stretch>
        </p:blipFill>
        <p:spPr bwMode="auto">
          <a:xfrm>
            <a:off x="1219200" y="457200"/>
            <a:ext cx="6315075" cy="4619625"/>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lum bright="-49000" contrast="74000"/>
          </a:blip>
          <a:srcRect/>
          <a:stretch>
            <a:fillRect/>
          </a:stretch>
        </p:blipFill>
        <p:spPr bwMode="auto">
          <a:xfrm>
            <a:off x="1295400" y="5105400"/>
            <a:ext cx="6648450" cy="1228725"/>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lum bright="-14000" contrast="62000"/>
          </a:blip>
          <a:srcRect t="21340" r="5508"/>
          <a:stretch>
            <a:fillRect/>
          </a:stretch>
        </p:blipFill>
        <p:spPr bwMode="auto">
          <a:xfrm>
            <a:off x="228600" y="685800"/>
            <a:ext cx="8415337" cy="4810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438400"/>
            <a:ext cx="7924800" cy="3693319"/>
          </a:xfrm>
          <a:prstGeom prst="rect">
            <a:avLst/>
          </a:prstGeom>
        </p:spPr>
        <p:txBody>
          <a:bodyPr wrap="square">
            <a:spAutoFit/>
          </a:bodyPr>
          <a:lstStyle/>
          <a:p>
            <a:endParaRPr lang="en-US" dirty="0" smtClean="0">
              <a:latin typeface="Arial" pitchFamily="34" charset="0"/>
              <a:cs typeface="Arial" pitchFamily="34" charset="0"/>
            </a:endParaRPr>
          </a:p>
          <a:p>
            <a:r>
              <a:rPr lang="en-US" b="1" dirty="0" smtClean="0">
                <a:latin typeface="Arial" pitchFamily="34" charset="0"/>
                <a:cs typeface="Arial" pitchFamily="34" charset="0"/>
              </a:rPr>
              <a:t>Ex-2: </a:t>
            </a:r>
            <a:r>
              <a:rPr lang="en-US" dirty="0" smtClean="0">
                <a:latin typeface="Arial" pitchFamily="34" charset="0"/>
                <a:cs typeface="Arial" pitchFamily="34" charset="0"/>
              </a:rPr>
              <a:t>Particles having a size of 0.10 mm, a shape factor of 0.86, and a density of 1200 kg/m3 are to be fluidized using air at 25°C and 202.65 </a:t>
            </a:r>
            <a:r>
              <a:rPr lang="en-US" dirty="0" err="1" smtClean="0">
                <a:latin typeface="Arial" pitchFamily="34" charset="0"/>
                <a:cs typeface="Arial" pitchFamily="34" charset="0"/>
              </a:rPr>
              <a:t>kPa</a:t>
            </a:r>
            <a:r>
              <a:rPr lang="en-US" dirty="0" smtClean="0">
                <a:latin typeface="Arial" pitchFamily="34" charset="0"/>
                <a:cs typeface="Arial" pitchFamily="34" charset="0"/>
              </a:rPr>
              <a:t> abs pressure. The void fraction at minimum fluidizing conditions is 0.43. The bed diameter is 0.60 m and the bed contains 350 kg of solids.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 Calculate the minimum height of the fluidized bed,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b. Calculate the pressure drop at minimum fluidizing conditions,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c. Calculate the minimum velocity for fluidization,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 Using 4.0 times the minimum velocity, estimate the porosity of the bed. </a:t>
            </a:r>
          </a:p>
        </p:txBody>
      </p:sp>
      <p:sp>
        <p:nvSpPr>
          <p:cNvPr id="4" name="Rectangle 3"/>
          <p:cNvSpPr/>
          <p:nvPr/>
        </p:nvSpPr>
        <p:spPr>
          <a:xfrm>
            <a:off x="533400" y="457200"/>
            <a:ext cx="7924800" cy="1754326"/>
          </a:xfrm>
          <a:prstGeom prst="rect">
            <a:avLst/>
          </a:prstGeom>
        </p:spPr>
        <p:txBody>
          <a:bodyPr wrap="square">
            <a:spAutoFit/>
          </a:bodyPr>
          <a:lstStyle/>
          <a:p>
            <a:endParaRPr lang="en-US" dirty="0" smtClean="0">
              <a:latin typeface="Arial" pitchFamily="34" charset="0"/>
              <a:cs typeface="Arial" pitchFamily="34" charset="0"/>
            </a:endParaRPr>
          </a:p>
          <a:p>
            <a:r>
              <a:rPr lang="en-US" b="1" dirty="0" smtClean="0">
                <a:latin typeface="Arial" pitchFamily="34" charset="0"/>
                <a:cs typeface="Arial" pitchFamily="34" charset="0"/>
              </a:rPr>
              <a:t>Ex-1: </a:t>
            </a:r>
            <a:r>
              <a:rPr lang="en-US" dirty="0" smtClean="0">
                <a:latin typeface="Arial" pitchFamily="34" charset="0"/>
                <a:cs typeface="Arial" pitchFamily="34" charset="0"/>
              </a:rPr>
              <a:t>Water at 24°C is flowing by gravity through a filter bed of small particles having an equivalent diameter of 0.0060 m. the void fraction of the bed is measured as 0.42. The packed bed has a depth of 1.50 m. The liquid level of water above the bed is held constant at 0.40 m. What is the water velocity v’ based on the empty cross section of the bed?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04800"/>
            <a:ext cx="8610600" cy="2585323"/>
          </a:xfrm>
          <a:prstGeom prst="rect">
            <a:avLst/>
          </a:prstGeom>
        </p:spPr>
        <p:txBody>
          <a:bodyPr wrap="square">
            <a:spAutoFit/>
          </a:bodyPr>
          <a:lstStyle/>
          <a:p>
            <a:r>
              <a:rPr lang="en-US" b="1" dirty="0" smtClean="0"/>
              <a:t>EXERCISE 7.1: </a:t>
            </a:r>
          </a:p>
          <a:p>
            <a:r>
              <a:rPr lang="en-US" dirty="0" smtClean="0"/>
              <a:t>A packed bed of solid particles of density 2500 kg/m3, occupies a depth of 1 m in a vessel of cross-sectional area 0.04 m2. The mass of solids in the bed is 50 kg and the surface-volume mean diameter of the particles is 1 mm. A liquid of density 800 kg/m3 and viscosity 0.002 Pas flows upwards through the bed. </a:t>
            </a:r>
          </a:p>
          <a:p>
            <a:r>
              <a:rPr lang="en-US" dirty="0" smtClean="0"/>
              <a:t>(a) Calculate the </a:t>
            </a:r>
            <a:r>
              <a:rPr lang="en-US" dirty="0" err="1" smtClean="0"/>
              <a:t>voidage</a:t>
            </a:r>
            <a:r>
              <a:rPr lang="en-US" dirty="0" smtClean="0"/>
              <a:t> (volume fraction occupied by voids) of the bed. </a:t>
            </a:r>
          </a:p>
          <a:p>
            <a:r>
              <a:rPr lang="en-US" dirty="0" smtClean="0"/>
              <a:t>(b) Calculate the pressure drop across the bed when the volume flow rate of liquid is 1.44 m3/h. </a:t>
            </a:r>
          </a:p>
          <a:p>
            <a:r>
              <a:rPr lang="en-US" dirty="0" smtClean="0"/>
              <a:t>(c) Calculate the pressure drop across the bed when it becomes fluidized. </a:t>
            </a:r>
            <a:endParaRPr lang="en-US" dirty="0"/>
          </a:p>
        </p:txBody>
      </p:sp>
      <p:sp>
        <p:nvSpPr>
          <p:cNvPr id="4" name="Rectangle 3"/>
          <p:cNvSpPr/>
          <p:nvPr/>
        </p:nvSpPr>
        <p:spPr>
          <a:xfrm>
            <a:off x="228600" y="3048000"/>
            <a:ext cx="8534400" cy="2031325"/>
          </a:xfrm>
          <a:prstGeom prst="rect">
            <a:avLst/>
          </a:prstGeom>
        </p:spPr>
        <p:txBody>
          <a:bodyPr wrap="square">
            <a:spAutoFit/>
          </a:bodyPr>
          <a:lstStyle/>
          <a:p>
            <a:r>
              <a:rPr lang="en-US" b="1" dirty="0" smtClean="0"/>
              <a:t>EXERCISE 7.2: </a:t>
            </a:r>
          </a:p>
          <a:p>
            <a:r>
              <a:rPr lang="en-US" dirty="0" smtClean="0"/>
              <a:t>130 kg of uniform spherical particles with a diameter of 50 </a:t>
            </a:r>
            <a:r>
              <a:rPr lang="en-US" dirty="0" err="1" smtClean="0"/>
              <a:t>μm</a:t>
            </a:r>
            <a:r>
              <a:rPr lang="en-US" dirty="0" smtClean="0"/>
              <a:t> and particle density 1500 kg/m3 are fluidized by water (density 1000 kg/m3, viscosity 0.001 Pas.) in a circular bed of cross-sectional area 0.2 m2. The single particle terminal velocity of the particles is 0.68 mm/s and the </a:t>
            </a:r>
            <a:r>
              <a:rPr lang="en-US" dirty="0" err="1" smtClean="0"/>
              <a:t>voidage</a:t>
            </a:r>
            <a:r>
              <a:rPr lang="en-US" dirty="0" smtClean="0"/>
              <a:t> at incipient fluidization is known to be 0.47. </a:t>
            </a:r>
          </a:p>
          <a:p>
            <a:r>
              <a:rPr lang="en-US" dirty="0" smtClean="0"/>
              <a:t>(a) Calculate the bed height at incipient fluidization. </a:t>
            </a:r>
          </a:p>
          <a:p>
            <a:r>
              <a:rPr lang="en-US" dirty="0" smtClean="0"/>
              <a:t>(b) Calculate the mean bed </a:t>
            </a:r>
            <a:r>
              <a:rPr lang="en-US" dirty="0" err="1" smtClean="0"/>
              <a:t>voidage</a:t>
            </a:r>
            <a:r>
              <a:rPr lang="en-US" dirty="0" smtClean="0"/>
              <a:t> when the liquid flow rate is 2 x 10-5 m3/s. </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04800"/>
            <a:ext cx="8382000" cy="2308324"/>
          </a:xfrm>
          <a:prstGeom prst="rect">
            <a:avLst/>
          </a:prstGeom>
        </p:spPr>
        <p:txBody>
          <a:bodyPr wrap="square">
            <a:spAutoFit/>
          </a:bodyPr>
          <a:lstStyle/>
          <a:p>
            <a:r>
              <a:rPr lang="en-US" b="1" dirty="0" smtClean="0"/>
              <a:t>EXERCISE 7.3: </a:t>
            </a:r>
          </a:p>
          <a:p>
            <a:r>
              <a:rPr lang="en-US" dirty="0" smtClean="0"/>
              <a:t>130 kg of uniform spherical particles with a diameter of 60 </a:t>
            </a:r>
            <a:r>
              <a:rPr lang="en-US" dirty="0" err="1" smtClean="0"/>
              <a:t>μm</a:t>
            </a:r>
            <a:r>
              <a:rPr lang="en-US" dirty="0" smtClean="0"/>
              <a:t> and particle density 1500 kg/m3 are fluidized by water (density 1000 kg/m3, viscosity 0.001 Pas.) in a circular bed of cross-sectional area 0.2 m2. The single particle terminal velocity of the particles is 0.98 mm/s and the </a:t>
            </a:r>
            <a:r>
              <a:rPr lang="en-US" dirty="0" err="1" smtClean="0"/>
              <a:t>voidage</a:t>
            </a:r>
            <a:r>
              <a:rPr lang="en-US" dirty="0" smtClean="0"/>
              <a:t> at incipient fluidization is known to be 0.47. </a:t>
            </a:r>
          </a:p>
          <a:p>
            <a:r>
              <a:rPr lang="en-US" dirty="0" smtClean="0"/>
              <a:t>(a) Calculate the bed height at incipient fluidization. </a:t>
            </a:r>
          </a:p>
          <a:p>
            <a:r>
              <a:rPr lang="en-US" dirty="0" smtClean="0"/>
              <a:t>(b) Calculate the mean fluidized bed </a:t>
            </a:r>
            <a:r>
              <a:rPr lang="en-US" dirty="0" err="1" smtClean="0"/>
              <a:t>voidage</a:t>
            </a:r>
            <a:r>
              <a:rPr lang="en-US" dirty="0" smtClean="0"/>
              <a:t> when the liquid flow rate is </a:t>
            </a:r>
          </a:p>
          <a:p>
            <a:r>
              <a:rPr lang="en-US" dirty="0" smtClean="0"/>
              <a:t>2 x 10-5 m3/s. </a:t>
            </a:r>
            <a:endParaRPr lang="en-US" dirty="0"/>
          </a:p>
        </p:txBody>
      </p:sp>
      <p:sp>
        <p:nvSpPr>
          <p:cNvPr id="4" name="Rectangle 3"/>
          <p:cNvSpPr/>
          <p:nvPr/>
        </p:nvSpPr>
        <p:spPr>
          <a:xfrm>
            <a:off x="457200" y="2971800"/>
            <a:ext cx="8382000" cy="923330"/>
          </a:xfrm>
          <a:prstGeom prst="rect">
            <a:avLst/>
          </a:prstGeom>
        </p:spPr>
        <p:txBody>
          <a:bodyPr wrap="square">
            <a:spAutoFit/>
          </a:bodyPr>
          <a:lstStyle/>
          <a:p>
            <a:r>
              <a:rPr lang="en-US" b="1" dirty="0" smtClean="0"/>
              <a:t>EXERCISE 7.10: </a:t>
            </a:r>
          </a:p>
          <a:p>
            <a:r>
              <a:rPr lang="en-US" dirty="0" smtClean="0"/>
              <a:t>A batch fluidized bed process has an initial charge of 2000 kg of solids of particle density 1800 kg/m3 and with the size distribution shown below: </a:t>
            </a:r>
          </a:p>
        </p:txBody>
      </p:sp>
      <p:pic>
        <p:nvPicPr>
          <p:cNvPr id="6" name="Picture 2"/>
          <p:cNvPicPr>
            <a:picLocks noChangeAspect="1" noChangeArrowheads="1"/>
          </p:cNvPicPr>
          <p:nvPr/>
        </p:nvPicPr>
        <p:blipFill>
          <a:blip r:embed="rId3"/>
          <a:srcRect/>
          <a:stretch>
            <a:fillRect/>
          </a:stretch>
        </p:blipFill>
        <p:spPr bwMode="auto">
          <a:xfrm>
            <a:off x="1752600" y="4191000"/>
            <a:ext cx="6067425" cy="1666875"/>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8382000" cy="3139321"/>
          </a:xfrm>
          <a:prstGeom prst="rect">
            <a:avLst/>
          </a:prstGeom>
        </p:spPr>
        <p:txBody>
          <a:bodyPr wrap="square">
            <a:spAutoFit/>
          </a:bodyPr>
          <a:lstStyle/>
          <a:p>
            <a:r>
              <a:rPr lang="en-US" dirty="0" smtClean="0"/>
              <a:t>The bed is fluidized by a gas of density 1.2 kg/m3 and viscosity 18.4 x 10-5 Pas at a superficial gas velocity of 0.4 m/s. </a:t>
            </a:r>
          </a:p>
          <a:p>
            <a:r>
              <a:rPr lang="en-US" dirty="0" smtClean="0"/>
              <a:t>The fluid bed vessel has a cross-sectional area of 1 m2. </a:t>
            </a:r>
          </a:p>
          <a:p>
            <a:r>
              <a:rPr lang="en-US" dirty="0" smtClean="0"/>
              <a:t>Using a discrete time interval calculation with a time increment of 5 minutes, calculate: </a:t>
            </a:r>
          </a:p>
          <a:p>
            <a:r>
              <a:rPr lang="en-US" dirty="0" smtClean="0"/>
              <a:t>(a) the size distribution of the bed after 50 minutes </a:t>
            </a:r>
          </a:p>
          <a:p>
            <a:r>
              <a:rPr lang="en-US" dirty="0" smtClean="0"/>
              <a:t>(b) the total mass of solids lost from the bed in that time </a:t>
            </a:r>
          </a:p>
          <a:p>
            <a:r>
              <a:rPr lang="en-US" dirty="0" smtClean="0"/>
              <a:t>(c) the maximum solids loading at the process exit </a:t>
            </a:r>
          </a:p>
          <a:p>
            <a:r>
              <a:rPr lang="en-US" dirty="0" smtClean="0"/>
              <a:t>(d) the entrainment flux above the transport disengagement height of solids in size range 1 (15 - 30 </a:t>
            </a:r>
            <a:r>
              <a:rPr lang="en-US" dirty="0" err="1" smtClean="0"/>
              <a:t>μm</a:t>
            </a:r>
            <a:r>
              <a:rPr lang="en-US" dirty="0" smtClean="0"/>
              <a:t>) after 50 minutes. </a:t>
            </a:r>
          </a:p>
          <a:p>
            <a:r>
              <a:rPr lang="en-US" dirty="0" smtClean="0"/>
              <a:t>Assume that the process exit is positioned above TDH and that none of the entrained solids are returned to the bed. </a:t>
            </a:r>
            <a:endParaRPr lang="en-US" dirty="0"/>
          </a:p>
        </p:txBody>
      </p:sp>
      <p:sp>
        <p:nvSpPr>
          <p:cNvPr id="5" name="Rectangle 4"/>
          <p:cNvSpPr/>
          <p:nvPr/>
        </p:nvSpPr>
        <p:spPr>
          <a:xfrm>
            <a:off x="381000" y="3962400"/>
            <a:ext cx="8382000" cy="1754326"/>
          </a:xfrm>
          <a:prstGeom prst="rect">
            <a:avLst/>
          </a:prstGeom>
        </p:spPr>
        <p:txBody>
          <a:bodyPr wrap="square">
            <a:spAutoFit/>
          </a:bodyPr>
          <a:lstStyle/>
          <a:p>
            <a:r>
              <a:rPr lang="en-US" b="1" dirty="0" smtClean="0"/>
              <a:t>EXERCISE 6.6: The reactor of a catalytic reformer contains spherical catalyst particles of diameter 1.46 mm. The packed volume of the reactor is to be 3.4 m3 and the void fraction is 0.25. The reactor feed is a gas of density 30 kg/m3 and viscosity 2 x 10-5 Pas flowing at a rate of 11,320 m3/h. The gas properties may be assumed constant. The pressure loss through the reactor is restricted to 68.95 </a:t>
            </a:r>
            <a:r>
              <a:rPr lang="en-US" b="1" dirty="0" err="1" smtClean="0"/>
              <a:t>kPa</a:t>
            </a:r>
            <a:r>
              <a:rPr lang="en-US" b="1" dirty="0" smtClean="0"/>
              <a:t>. Calculate the cross-sectional area for flow and the bed depth required. </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381000" y="0"/>
            <a:ext cx="8077200" cy="1771650"/>
          </a:xfrm>
          <a:prstGeom prst="rect">
            <a:avLst/>
          </a:prstGeom>
          <a:noFill/>
          <a:ln w="9525">
            <a:noFill/>
            <a:miter lim="800000"/>
            <a:headEnd/>
            <a:tailEnd/>
          </a:ln>
          <a:effectLst/>
        </p:spPr>
      </p:pic>
      <p:pic>
        <p:nvPicPr>
          <p:cNvPr id="291843" name="Picture 3"/>
          <p:cNvPicPr>
            <a:picLocks noChangeAspect="1" noChangeArrowheads="1"/>
          </p:cNvPicPr>
          <p:nvPr/>
        </p:nvPicPr>
        <p:blipFill>
          <a:blip r:embed="rId4"/>
          <a:srcRect/>
          <a:stretch>
            <a:fillRect/>
          </a:stretch>
        </p:blipFill>
        <p:spPr bwMode="auto">
          <a:xfrm>
            <a:off x="228600" y="1828800"/>
            <a:ext cx="8305800" cy="1848401"/>
          </a:xfrm>
          <a:prstGeom prst="rect">
            <a:avLst/>
          </a:prstGeom>
          <a:noFill/>
          <a:ln w="9525">
            <a:noFill/>
            <a:miter lim="800000"/>
            <a:headEnd/>
            <a:tailEnd/>
          </a:ln>
          <a:effectLst/>
        </p:spPr>
      </p:pic>
      <p:pic>
        <p:nvPicPr>
          <p:cNvPr id="291844" name="Picture 4"/>
          <p:cNvPicPr>
            <a:picLocks noChangeAspect="1" noChangeArrowheads="1"/>
          </p:cNvPicPr>
          <p:nvPr/>
        </p:nvPicPr>
        <p:blipFill>
          <a:blip r:embed="rId5"/>
          <a:srcRect/>
          <a:stretch>
            <a:fillRect/>
          </a:stretch>
        </p:blipFill>
        <p:spPr bwMode="auto">
          <a:xfrm>
            <a:off x="990600" y="3733800"/>
            <a:ext cx="6863787" cy="2743200"/>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3"/>
          <a:srcRect/>
          <a:stretch>
            <a:fillRect/>
          </a:stretch>
        </p:blipFill>
        <p:spPr bwMode="auto">
          <a:xfrm>
            <a:off x="228600" y="228600"/>
            <a:ext cx="8643946" cy="1524001"/>
          </a:xfrm>
          <a:prstGeom prst="rect">
            <a:avLst/>
          </a:prstGeom>
          <a:noFill/>
          <a:ln w="9525">
            <a:noFill/>
            <a:miter lim="800000"/>
            <a:headEnd/>
            <a:tailEnd/>
          </a:ln>
          <a:effectLst/>
        </p:spPr>
      </p:pic>
      <p:pic>
        <p:nvPicPr>
          <p:cNvPr id="292867" name="Picture 3"/>
          <p:cNvPicPr>
            <a:picLocks noChangeAspect="1" noChangeArrowheads="1"/>
          </p:cNvPicPr>
          <p:nvPr/>
        </p:nvPicPr>
        <p:blipFill>
          <a:blip r:embed="rId4"/>
          <a:srcRect/>
          <a:stretch>
            <a:fillRect/>
          </a:stretch>
        </p:blipFill>
        <p:spPr bwMode="auto">
          <a:xfrm>
            <a:off x="2667000" y="1828800"/>
            <a:ext cx="3405187" cy="2915478"/>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bright="-19000" contrast="70000"/>
          </a:blip>
          <a:srcRect l="23215" t="26434" r="21119" b="29632"/>
          <a:stretch>
            <a:fillRect/>
          </a:stretch>
        </p:blipFill>
        <p:spPr bwMode="auto">
          <a:xfrm>
            <a:off x="457200" y="1447800"/>
            <a:ext cx="8382000" cy="4134658"/>
          </a:xfrm>
          <a:prstGeom prst="rect">
            <a:avLst/>
          </a:prstGeom>
          <a:noFill/>
          <a:ln w="9525">
            <a:noFill/>
            <a:miter lim="800000"/>
            <a:headEnd/>
            <a:tailEnd/>
          </a:ln>
          <a:effectLst/>
        </p:spPr>
      </p:pic>
      <p:sp>
        <p:nvSpPr>
          <p:cNvPr id="3" name="TextBox 2"/>
          <p:cNvSpPr txBox="1"/>
          <p:nvPr/>
        </p:nvSpPr>
        <p:spPr>
          <a:xfrm>
            <a:off x="2362200" y="381000"/>
            <a:ext cx="4458272" cy="523220"/>
          </a:xfrm>
          <a:prstGeom prst="rect">
            <a:avLst/>
          </a:prstGeom>
          <a:noFill/>
        </p:spPr>
        <p:txBody>
          <a:bodyPr wrap="none" rtlCol="0">
            <a:spAutoFit/>
          </a:bodyPr>
          <a:lstStyle/>
          <a:p>
            <a:r>
              <a:rPr lang="en-US" sz="2800" b="1" dirty="0" smtClean="0">
                <a:latin typeface="Arial" pitchFamily="34" charset="0"/>
                <a:cs typeface="Arial" pitchFamily="34" charset="0"/>
              </a:rPr>
              <a:t>Behavior of fluidized bed</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18246</TotalTime>
  <Words>3305</Words>
  <Application>Microsoft Office PowerPoint</Application>
  <PresentationFormat>On-screen Show (4:3)</PresentationFormat>
  <Paragraphs>319</Paragraphs>
  <Slides>85</Slides>
  <Notes>85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Office Theme</vt:lpstr>
      <vt:lpstr>Equation</vt:lpstr>
      <vt:lpstr>Flow of fluid through granular beds</vt:lpstr>
      <vt:lpstr>GRANULAR AND PACKED BEDS</vt:lpstr>
      <vt:lpstr>Slide 3</vt:lpstr>
      <vt:lpstr>Slide 4</vt:lpstr>
      <vt:lpstr>Slide 5</vt:lpstr>
      <vt:lpstr>Slide 6</vt:lpstr>
      <vt:lpstr>FLUIDIZATION OF BEDS OF PARTICLES </vt:lpstr>
      <vt:lpstr>Slide 8</vt:lpstr>
      <vt:lpstr>Slide 9</vt:lpstr>
      <vt:lpstr>Slide 10</vt:lpstr>
      <vt:lpstr>CHARACTERISTICS OF FLUIDIZATION</vt:lpstr>
      <vt:lpstr>CHARACTERISTICS OF FLUIDIZATION</vt:lpstr>
      <vt:lpstr>CHARACTERISTICS OF FLUIDIZATION</vt:lpstr>
      <vt:lpstr>Slide 14</vt:lpstr>
      <vt:lpstr>Slide 15</vt:lpstr>
      <vt:lpstr>Slide 16</vt:lpstr>
      <vt:lpstr>Slide 17</vt:lpstr>
      <vt:lpstr>Slide 18</vt:lpstr>
      <vt:lpstr>Slide 19</vt:lpstr>
      <vt:lpstr>Slide 20</vt:lpstr>
      <vt:lpstr>Slide 21</vt:lpstr>
      <vt:lpstr>Slide 22</vt:lpstr>
      <vt:lpstr>Slide 23</vt:lpstr>
      <vt:lpstr>Geldart’s powder classification</vt:lpstr>
      <vt:lpstr>Slide 25</vt:lpstr>
      <vt:lpstr>Slide 26</vt:lpstr>
      <vt:lpstr>Slide 27</vt:lpstr>
      <vt:lpstr>Minimum Fluidization</vt:lpstr>
      <vt:lpstr>Minimum Fluidization</vt:lpstr>
      <vt:lpstr>Minimum Fluidization</vt:lpstr>
      <vt:lpstr>Minimum Fluidization</vt:lpstr>
      <vt:lpstr>Minimum Fluidization</vt:lpstr>
      <vt:lpstr>Minimum Fluidization</vt:lpstr>
      <vt:lpstr>Slide 34</vt:lpstr>
      <vt:lpstr>Slide 35</vt:lpstr>
      <vt:lpstr>Minimum Fluidization</vt:lpstr>
      <vt:lpstr>Minimum Fluidization</vt:lpstr>
      <vt:lpstr>Minimum Fluidization</vt:lpstr>
      <vt:lpstr>Slide 39</vt:lpstr>
      <vt:lpstr>Slide 40</vt:lpstr>
      <vt:lpstr>Slide 41</vt:lpstr>
      <vt:lpstr>Slide 42</vt:lpstr>
      <vt:lpstr>Slide 43</vt:lpstr>
      <vt:lpstr>Slide 44</vt:lpstr>
      <vt:lpstr>Slide 45</vt:lpstr>
      <vt:lpstr>Slide 46</vt:lpstr>
      <vt:lpstr>Slide 47</vt:lpstr>
      <vt:lpstr>Slide 48</vt:lpstr>
      <vt:lpstr>PRINCIPLE OF FBC</vt:lpstr>
      <vt:lpstr>MECHANISM OF FLUIDIZED BED COMBUSTION</vt:lpstr>
      <vt:lpstr>Slide 51</vt:lpstr>
      <vt:lpstr>Slide 52</vt:lpstr>
      <vt:lpstr>Slide 53</vt:lpstr>
      <vt:lpstr>Slide 54</vt:lpstr>
      <vt:lpstr>Slide 55</vt:lpstr>
      <vt:lpstr>Fluidized bed coating</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GRANULAR AND PACKED BEDS</dc:title>
  <dc:creator>Administratr</dc:creator>
  <cp:lastModifiedBy>Administratr</cp:lastModifiedBy>
  <cp:revision>449</cp:revision>
  <dcterms:created xsi:type="dcterms:W3CDTF">2014-04-18T17:49:33Z</dcterms:created>
  <dcterms:modified xsi:type="dcterms:W3CDTF">2016-05-16T19:09:03Z</dcterms:modified>
</cp:coreProperties>
</file>