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notesSlides/notesSlide187.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Default Extension="wmf" ContentType="image/x-wmf"/>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78.xml" ContentType="application/vnd.openxmlformats-officedocument.presentationml.notesSlide+xml"/>
  <Override PartName="/ppt/notesSlides/notesSlide189.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Override PartName="/ppt/notesSlides/notesSlide167.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notesSlides/notesSlide181.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Default Extension="bin" ContentType="application/vnd.openxmlformats-officedocument.oleObject"/>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notesSlides/notesSlide15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6"/>
  </p:notesMasterIdLst>
  <p:sldIdLst>
    <p:sldId id="273" r:id="rId2"/>
    <p:sldId id="384" r:id="rId3"/>
    <p:sldId id="330" r:id="rId4"/>
    <p:sldId id="358" r:id="rId5"/>
    <p:sldId id="274" r:id="rId6"/>
    <p:sldId id="360" r:id="rId7"/>
    <p:sldId id="361" r:id="rId8"/>
    <p:sldId id="362" r:id="rId9"/>
    <p:sldId id="363" r:id="rId10"/>
    <p:sldId id="364" r:id="rId11"/>
    <p:sldId id="365" r:id="rId12"/>
    <p:sldId id="376" r:id="rId13"/>
    <p:sldId id="357" r:id="rId14"/>
    <p:sldId id="469" r:id="rId15"/>
    <p:sldId id="317" r:id="rId16"/>
    <p:sldId id="386" r:id="rId17"/>
    <p:sldId id="387" r:id="rId18"/>
    <p:sldId id="471" r:id="rId19"/>
    <p:sldId id="476" r:id="rId20"/>
    <p:sldId id="275" r:id="rId21"/>
    <p:sldId id="258" r:id="rId22"/>
    <p:sldId id="366" r:id="rId23"/>
    <p:sldId id="367" r:id="rId24"/>
    <p:sldId id="368" r:id="rId25"/>
    <p:sldId id="369" r:id="rId26"/>
    <p:sldId id="370" r:id="rId27"/>
    <p:sldId id="472" r:id="rId28"/>
    <p:sldId id="371" r:id="rId29"/>
    <p:sldId id="372" r:id="rId30"/>
    <p:sldId id="473" r:id="rId31"/>
    <p:sldId id="373" r:id="rId32"/>
    <p:sldId id="374" r:id="rId33"/>
    <p:sldId id="470" r:id="rId34"/>
    <p:sldId id="375" r:id="rId35"/>
    <p:sldId id="479" r:id="rId36"/>
    <p:sldId id="480" r:id="rId37"/>
    <p:sldId id="321" r:id="rId38"/>
    <p:sldId id="377" r:id="rId39"/>
    <p:sldId id="389" r:id="rId40"/>
    <p:sldId id="379" r:id="rId41"/>
    <p:sldId id="388" r:id="rId42"/>
    <p:sldId id="465" r:id="rId43"/>
    <p:sldId id="477" r:id="rId44"/>
    <p:sldId id="380" r:id="rId45"/>
    <p:sldId id="381" r:id="rId46"/>
    <p:sldId id="382" r:id="rId47"/>
    <p:sldId id="478" r:id="rId48"/>
    <p:sldId id="320" r:id="rId49"/>
    <p:sldId id="315" r:id="rId50"/>
    <p:sldId id="316" r:id="rId51"/>
    <p:sldId id="390" r:id="rId52"/>
    <p:sldId id="391" r:id="rId53"/>
    <p:sldId id="392" r:id="rId54"/>
    <p:sldId id="393" r:id="rId55"/>
    <p:sldId id="394" r:id="rId56"/>
    <p:sldId id="395" r:id="rId57"/>
    <p:sldId id="396" r:id="rId58"/>
    <p:sldId id="397" r:id="rId59"/>
    <p:sldId id="398" r:id="rId60"/>
    <p:sldId id="399" r:id="rId61"/>
    <p:sldId id="400" r:id="rId62"/>
    <p:sldId id="401" r:id="rId63"/>
    <p:sldId id="402" r:id="rId64"/>
    <p:sldId id="403" r:id="rId65"/>
    <p:sldId id="404" r:id="rId66"/>
    <p:sldId id="405" r:id="rId67"/>
    <p:sldId id="406" r:id="rId68"/>
    <p:sldId id="407" r:id="rId69"/>
    <p:sldId id="408" r:id="rId70"/>
    <p:sldId id="411" r:id="rId71"/>
    <p:sldId id="412" r:id="rId72"/>
    <p:sldId id="272" r:id="rId73"/>
    <p:sldId id="413" r:id="rId74"/>
    <p:sldId id="324" r:id="rId75"/>
    <p:sldId id="325" r:id="rId76"/>
    <p:sldId id="414" r:id="rId77"/>
    <p:sldId id="326" r:id="rId78"/>
    <p:sldId id="327" r:id="rId79"/>
    <p:sldId id="415" r:id="rId80"/>
    <p:sldId id="416" r:id="rId81"/>
    <p:sldId id="417" r:id="rId82"/>
    <p:sldId id="418" r:id="rId83"/>
    <p:sldId id="419" r:id="rId84"/>
    <p:sldId id="420" r:id="rId85"/>
    <p:sldId id="322" r:id="rId86"/>
    <p:sldId id="467" r:id="rId87"/>
    <p:sldId id="468" r:id="rId88"/>
    <p:sldId id="484" r:id="rId89"/>
    <p:sldId id="421" r:id="rId90"/>
    <p:sldId id="323" r:id="rId91"/>
    <p:sldId id="481" r:id="rId92"/>
    <p:sldId id="482" r:id="rId93"/>
    <p:sldId id="466" r:id="rId94"/>
    <p:sldId id="422" r:id="rId95"/>
    <p:sldId id="423" r:id="rId96"/>
    <p:sldId id="424" r:id="rId97"/>
    <p:sldId id="425" r:id="rId98"/>
    <p:sldId id="483" r:id="rId99"/>
    <p:sldId id="426" r:id="rId100"/>
    <p:sldId id="427" r:id="rId101"/>
    <p:sldId id="428" r:id="rId102"/>
    <p:sldId id="429" r:id="rId103"/>
    <p:sldId id="430" r:id="rId104"/>
    <p:sldId id="431" r:id="rId105"/>
    <p:sldId id="432" r:id="rId106"/>
    <p:sldId id="433" r:id="rId107"/>
    <p:sldId id="434" r:id="rId108"/>
    <p:sldId id="435" r:id="rId109"/>
    <p:sldId id="436" r:id="rId110"/>
    <p:sldId id="437" r:id="rId111"/>
    <p:sldId id="438" r:id="rId112"/>
    <p:sldId id="439" r:id="rId113"/>
    <p:sldId id="440" r:id="rId114"/>
    <p:sldId id="441" r:id="rId115"/>
    <p:sldId id="442" r:id="rId116"/>
    <p:sldId id="443" r:id="rId117"/>
    <p:sldId id="444" r:id="rId118"/>
    <p:sldId id="506" r:id="rId119"/>
    <p:sldId id="504" r:id="rId120"/>
    <p:sldId id="507" r:id="rId121"/>
    <p:sldId id="475" r:id="rId122"/>
    <p:sldId id="505" r:id="rId123"/>
    <p:sldId id="496" r:id="rId124"/>
    <p:sldId id="497" r:id="rId125"/>
    <p:sldId id="498" r:id="rId126"/>
    <p:sldId id="500" r:id="rId127"/>
    <p:sldId id="259" r:id="rId128"/>
    <p:sldId id="283" r:id="rId129"/>
    <p:sldId id="284" r:id="rId130"/>
    <p:sldId id="285" r:id="rId131"/>
    <p:sldId id="286" r:id="rId132"/>
    <p:sldId id="485" r:id="rId133"/>
    <p:sldId id="287" r:id="rId134"/>
    <p:sldId id="288" r:id="rId135"/>
    <p:sldId id="289" r:id="rId136"/>
    <p:sldId id="271" r:id="rId137"/>
    <p:sldId id="290" r:id="rId138"/>
    <p:sldId id="291" r:id="rId139"/>
    <p:sldId id="292" r:id="rId140"/>
    <p:sldId id="293" r:id="rId141"/>
    <p:sldId id="294" r:id="rId142"/>
    <p:sldId id="295" r:id="rId143"/>
    <p:sldId id="508" r:id="rId144"/>
    <p:sldId id="296" r:id="rId145"/>
    <p:sldId id="297" r:id="rId146"/>
    <p:sldId id="298" r:id="rId147"/>
    <p:sldId id="299" r:id="rId148"/>
    <p:sldId id="300" r:id="rId149"/>
    <p:sldId id="301" r:id="rId150"/>
    <p:sldId id="302" r:id="rId151"/>
    <p:sldId id="509" r:id="rId152"/>
    <p:sldId id="488" r:id="rId153"/>
    <p:sldId id="458" r:id="rId154"/>
    <p:sldId id="459" r:id="rId155"/>
    <p:sldId id="487" r:id="rId156"/>
    <p:sldId id="486" r:id="rId157"/>
    <p:sldId id="352" r:id="rId158"/>
    <p:sldId id="353" r:id="rId159"/>
    <p:sldId id="354" r:id="rId160"/>
    <p:sldId id="355" r:id="rId161"/>
    <p:sldId id="356" r:id="rId162"/>
    <p:sldId id="446" r:id="rId163"/>
    <p:sldId id="447" r:id="rId164"/>
    <p:sldId id="448" r:id="rId165"/>
    <p:sldId id="449" r:id="rId166"/>
    <p:sldId id="450" r:id="rId167"/>
    <p:sldId id="451" r:id="rId168"/>
    <p:sldId id="452" r:id="rId169"/>
    <p:sldId id="453" r:id="rId170"/>
    <p:sldId id="454" r:id="rId171"/>
    <p:sldId id="455" r:id="rId172"/>
    <p:sldId id="457" r:id="rId173"/>
    <p:sldId id="460" r:id="rId174"/>
    <p:sldId id="461" r:id="rId175"/>
    <p:sldId id="462" r:id="rId176"/>
    <p:sldId id="463" r:id="rId177"/>
    <p:sldId id="464" r:id="rId178"/>
    <p:sldId id="303" r:id="rId179"/>
    <p:sldId id="304" r:id="rId180"/>
    <p:sldId id="305" r:id="rId181"/>
    <p:sldId id="306" r:id="rId182"/>
    <p:sldId id="307" r:id="rId183"/>
    <p:sldId id="308" r:id="rId184"/>
    <p:sldId id="309" r:id="rId185"/>
    <p:sldId id="310" r:id="rId186"/>
    <p:sldId id="311" r:id="rId187"/>
    <p:sldId id="312" r:id="rId188"/>
    <p:sldId id="494" r:id="rId189"/>
    <p:sldId id="495" r:id="rId190"/>
    <p:sldId id="490" r:id="rId191"/>
    <p:sldId id="491" r:id="rId192"/>
    <p:sldId id="492" r:id="rId193"/>
    <p:sldId id="493" r:id="rId194"/>
    <p:sldId id="445" r:id="rId195"/>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6120" autoAdjust="0"/>
  </p:normalViewPr>
  <p:slideViewPr>
    <p:cSldViewPr>
      <p:cViewPr>
        <p:scale>
          <a:sx n="68" d="100"/>
          <a:sy n="68" d="100"/>
        </p:scale>
        <p:origin x="-576" y="-168"/>
      </p:cViewPr>
      <p:guideLst>
        <p:guide orient="horz" pos="2160"/>
        <p:guide pos="2880"/>
      </p:guideLst>
    </p:cSldViewPr>
  </p:slideViewPr>
  <p:notesTextViewPr>
    <p:cViewPr>
      <p:scale>
        <a:sx n="100" d="100"/>
        <a:sy n="100" d="100"/>
      </p:scale>
      <p:origin x="0" y="0"/>
    </p:cViewPr>
  </p:notesTextViewPr>
  <p:sorterViewPr>
    <p:cViewPr>
      <p:scale>
        <a:sx n="85" d="100"/>
        <a:sy n="85" d="100"/>
      </p:scale>
      <p:origin x="0" y="32958"/>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notesMaster" Target="notesMasters/notesMaster1.xml"/><Relationship Id="rId200"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viewProps" Target="viewProps.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image" Target="../media/image147.wmf"/><Relationship Id="rId1" Type="http://schemas.openxmlformats.org/officeDocument/2006/relationships/image" Target="../media/image146.wmf"/><Relationship Id="rId5" Type="http://schemas.openxmlformats.org/officeDocument/2006/relationships/image" Target="../media/image150.wmf"/><Relationship Id="rId4" Type="http://schemas.openxmlformats.org/officeDocument/2006/relationships/image" Target="../media/image14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97.wmf"/><Relationship Id="rId2" Type="http://schemas.openxmlformats.org/officeDocument/2006/relationships/image" Target="../media/image196.wmf"/><Relationship Id="rId1" Type="http://schemas.openxmlformats.org/officeDocument/2006/relationships/image" Target="../media/image195.wmf"/><Relationship Id="rId4" Type="http://schemas.openxmlformats.org/officeDocument/2006/relationships/image" Target="../media/image198.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203.wmf"/><Relationship Id="rId2" Type="http://schemas.openxmlformats.org/officeDocument/2006/relationships/image" Target="../media/image202.wmf"/><Relationship Id="rId1" Type="http://schemas.openxmlformats.org/officeDocument/2006/relationships/image" Target="../media/image20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05.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08.wmf"/><Relationship Id="rId2" Type="http://schemas.openxmlformats.org/officeDocument/2006/relationships/image" Target="../media/image207.wmf"/><Relationship Id="rId1" Type="http://schemas.openxmlformats.org/officeDocument/2006/relationships/image" Target="../media/image206.wmf"/><Relationship Id="rId4" Type="http://schemas.openxmlformats.org/officeDocument/2006/relationships/image" Target="../media/image209.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1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11.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12.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14.wmf"/><Relationship Id="rId1" Type="http://schemas.openxmlformats.org/officeDocument/2006/relationships/image" Target="../media/image213.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15.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19.wmf"/><Relationship Id="rId1" Type="http://schemas.openxmlformats.org/officeDocument/2006/relationships/image" Target="../media/image21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69.wmf"/><Relationship Id="rId1" Type="http://schemas.openxmlformats.org/officeDocument/2006/relationships/image" Target="../media/image168.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222.wmf"/><Relationship Id="rId2" Type="http://schemas.openxmlformats.org/officeDocument/2006/relationships/image" Target="../media/image221.wmf"/><Relationship Id="rId1" Type="http://schemas.openxmlformats.org/officeDocument/2006/relationships/image" Target="../media/image220.wmf"/><Relationship Id="rId4" Type="http://schemas.openxmlformats.org/officeDocument/2006/relationships/image" Target="../media/image223.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254.wmf"/><Relationship Id="rId1" Type="http://schemas.openxmlformats.org/officeDocument/2006/relationships/image" Target="../media/image253.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257.wmf"/><Relationship Id="rId2" Type="http://schemas.openxmlformats.org/officeDocument/2006/relationships/image" Target="../media/image256.wmf"/><Relationship Id="rId1" Type="http://schemas.openxmlformats.org/officeDocument/2006/relationships/image" Target="../media/image255.wmf"/><Relationship Id="rId5" Type="http://schemas.openxmlformats.org/officeDocument/2006/relationships/image" Target="../media/image259.wmf"/><Relationship Id="rId4" Type="http://schemas.openxmlformats.org/officeDocument/2006/relationships/image" Target="../media/image258.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61.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62.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69.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284.wmf"/><Relationship Id="rId1" Type="http://schemas.openxmlformats.org/officeDocument/2006/relationships/image" Target="../media/image283.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88.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291.wmf"/><Relationship Id="rId7" Type="http://schemas.openxmlformats.org/officeDocument/2006/relationships/image" Target="../media/image295.wmf"/><Relationship Id="rId2" Type="http://schemas.openxmlformats.org/officeDocument/2006/relationships/image" Target="../media/image290.wmf"/><Relationship Id="rId1" Type="http://schemas.openxmlformats.org/officeDocument/2006/relationships/image" Target="../media/image289.wmf"/><Relationship Id="rId6" Type="http://schemas.openxmlformats.org/officeDocument/2006/relationships/image" Target="../media/image294.wmf"/><Relationship Id="rId5" Type="http://schemas.openxmlformats.org/officeDocument/2006/relationships/image" Target="../media/image293.wmf"/><Relationship Id="rId4" Type="http://schemas.openxmlformats.org/officeDocument/2006/relationships/image" Target="../media/image292.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299.wmf"/><Relationship Id="rId2" Type="http://schemas.openxmlformats.org/officeDocument/2006/relationships/image" Target="../media/image298.wmf"/><Relationship Id="rId1" Type="http://schemas.openxmlformats.org/officeDocument/2006/relationships/image" Target="../media/image297.wmf"/><Relationship Id="rId4" Type="http://schemas.openxmlformats.org/officeDocument/2006/relationships/image" Target="../media/image30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70.wmf"/><Relationship Id="rId2" Type="http://schemas.openxmlformats.org/officeDocument/2006/relationships/image" Target="../media/image147.wmf"/><Relationship Id="rId1" Type="http://schemas.openxmlformats.org/officeDocument/2006/relationships/image" Target="../media/image169.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180.wmf"/><Relationship Id="rId3" Type="http://schemas.openxmlformats.org/officeDocument/2006/relationships/image" Target="../media/image175.wmf"/><Relationship Id="rId7" Type="http://schemas.openxmlformats.org/officeDocument/2006/relationships/image" Target="../media/image179.wmf"/><Relationship Id="rId2" Type="http://schemas.openxmlformats.org/officeDocument/2006/relationships/image" Target="../media/image174.wmf"/><Relationship Id="rId1" Type="http://schemas.openxmlformats.org/officeDocument/2006/relationships/image" Target="../media/image173.wmf"/><Relationship Id="rId6" Type="http://schemas.openxmlformats.org/officeDocument/2006/relationships/image" Target="../media/image178.wmf"/><Relationship Id="rId5" Type="http://schemas.openxmlformats.org/officeDocument/2006/relationships/image" Target="../media/image177.wmf"/><Relationship Id="rId4" Type="http://schemas.openxmlformats.org/officeDocument/2006/relationships/image" Target="../media/image176.wmf"/><Relationship Id="rId9" Type="http://schemas.openxmlformats.org/officeDocument/2006/relationships/image" Target="../media/image18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84.wmf"/><Relationship Id="rId2" Type="http://schemas.openxmlformats.org/officeDocument/2006/relationships/image" Target="../media/image183.wmf"/><Relationship Id="rId1" Type="http://schemas.openxmlformats.org/officeDocument/2006/relationships/image" Target="../media/image18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87.wmf"/><Relationship Id="rId2" Type="http://schemas.openxmlformats.org/officeDocument/2006/relationships/image" Target="../media/image186.wmf"/><Relationship Id="rId1" Type="http://schemas.openxmlformats.org/officeDocument/2006/relationships/image" Target="../media/image18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8.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91.wmf"/><Relationship Id="rId2" Type="http://schemas.openxmlformats.org/officeDocument/2006/relationships/image" Target="../media/image190.wmf"/><Relationship Id="rId1" Type="http://schemas.openxmlformats.org/officeDocument/2006/relationships/image" Target="../media/image18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94.wmf"/><Relationship Id="rId2" Type="http://schemas.openxmlformats.org/officeDocument/2006/relationships/image" Target="../media/image193.wmf"/><Relationship Id="rId1" Type="http://schemas.openxmlformats.org/officeDocument/2006/relationships/image" Target="../media/image19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3B761D02-C087-4E75-B400-E12D1DB937F4}" type="datetimeFigureOut">
              <a:rPr lang="en-US" smtClean="0"/>
              <a:pPr/>
              <a:t>5/27/2019</a:t>
            </a:fld>
            <a:endParaRPr lang="en-US"/>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C173F0A8-0281-477E-B51A-11EAE7574B1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3" Type="http://schemas.openxmlformats.org/officeDocument/2006/relationships/hyperlink" Target="http://www.em.doe.gov/PDFS/Slurry%20Handling%20Workshop/2-Short%20Course%20Art%20Etchells/2-2%20DOEM4M5%20Slurry%20Handling%20Course_Part%202_Art%20Etchells_Dec31'07.pdf" TargetMode="External"/><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3" Type="http://schemas.openxmlformats.org/officeDocument/2006/relationships/hyperlink" Target="http://www.em.doe.gov/PDFS/Slurry%20Handling%20Workshop/2-Short%20Course%20Art%20Etchells/2-2%20DOEM4M5%20Slurry%20Handling%20Course_Part%202_Art%20Etchells_Dec31'07.pdf" TargetMode="External"/><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3" Type="http://schemas.openxmlformats.org/officeDocument/2006/relationships/hyperlink" Target="http://www.em.doe.gov/PDFS/Slurry%20Handling%20Workshop/2-Short%20Course%20Art%20Etchells/2-2%20DOEM4M5%20Slurry%20Handling%20Course_Part%202_Art%20Etchells_Dec31'07.pdf" TargetMode="External"/><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thermopedia.com/authors/499/"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121</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122</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199C68-7988-466E-A369-07E159A3ED4D}" type="slidenum">
              <a:rPr lang="en-US" smtClean="0"/>
              <a:t>123</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199C68-7988-466E-A369-07E159A3ED4D}" type="slidenum">
              <a:rPr lang="en-US" smtClean="0"/>
              <a:t>124</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199C68-7988-466E-A369-07E159A3ED4D}" type="slidenum">
              <a:rPr lang="en-US" smtClean="0"/>
              <a:t>125</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199C68-7988-466E-A369-07E159A3ED4D}" type="slidenum">
              <a:rPr lang="en-US" smtClean="0"/>
              <a:t>126</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300" b="1" i="1" dirty="0" smtClean="0"/>
              <a:t>F. PROCEDURE</a:t>
            </a:r>
            <a:endParaRPr lang="en-US" sz="1300" dirty="0" smtClean="0"/>
          </a:p>
          <a:p>
            <a:r>
              <a:rPr lang="en-US" sz="1300" dirty="0" smtClean="0"/>
              <a:t>Given a tank, impeller, baffles and liquid (water or corn syrup) we will vary the shaft speed and measure the torque. This will be done using a large and then a small tank, and with and without baffles. From these we will calculate </a:t>
            </a:r>
            <a:r>
              <a:rPr lang="en-US" sz="1300" dirty="0" err="1" smtClean="0"/>
              <a:t>N</a:t>
            </a:r>
            <a:r>
              <a:rPr lang="en-US" sz="1300" baseline="-25000" dirty="0" err="1" smtClean="0"/>
              <a:t>p</a:t>
            </a:r>
            <a:r>
              <a:rPr lang="en-US" sz="1300" dirty="0" smtClean="0"/>
              <a:t> and </a:t>
            </a:r>
            <a:r>
              <a:rPr lang="en-US" sz="1300" dirty="0" err="1" smtClean="0"/>
              <a:t>N</a:t>
            </a:r>
            <a:r>
              <a:rPr lang="en-US" sz="1300" baseline="-25000" dirty="0" err="1" smtClean="0"/>
              <a:t>re</a:t>
            </a:r>
            <a:r>
              <a:rPr lang="en-US" sz="1300" dirty="0" smtClean="0"/>
              <a:t>, and check </a:t>
            </a:r>
            <a:r>
              <a:rPr lang="en-US" sz="1300" dirty="0" err="1" smtClean="0"/>
              <a:t>N</a:t>
            </a:r>
            <a:r>
              <a:rPr lang="en-US" sz="1300" baseline="-25000" dirty="0" err="1" smtClean="0"/>
              <a:t>p</a:t>
            </a:r>
            <a:r>
              <a:rPr lang="en-US" sz="1300" dirty="0" smtClean="0"/>
              <a:t> vs. the value taken from the plot. Then we will run corn syrup and use the plot to calculate the viscosity. We will also determine the effect of baffles vs. no baffles on the torque and mixing efficiency as determined by the tracer injection method.</a:t>
            </a:r>
          </a:p>
          <a:p>
            <a:r>
              <a:rPr lang="en-US" sz="1300" dirty="0" smtClean="0"/>
              <a:t>1. Fill the 4 L tank with water and remove the baffles. Mount the 4-bladed, flat-bladed impeller on the mixer shaft. The mixer shaft position is a fixed reference point in the horizontal plane. Center the torque table directly beneath the shaft. Center the tank on the torque table. The impeller should be located vertically so that it is halfway between the tank bottom and the water surface. Set the rotation direction to clockwise (CW). Increase the stirring speed slowly until a vortex forms that pulls air into the tank. This is the maximum speed for this configuration. Set the speed at zero and record the torque reading (which may not be zero). Then run at 10 speeds evenly spaced between 0 and the maximum speed, and record the torque reading at each speed. Repeat using other impellers and rotation senses. Convert the torque reading to torque (in N m) using the calibration data below.</a:t>
            </a:r>
          </a:p>
          <a:p>
            <a:r>
              <a:rPr lang="en-US" sz="1300" dirty="0" smtClean="0"/>
              <a:t>2. Repeat the procedure above with baffles inserted in the tank, using water.</a:t>
            </a:r>
          </a:p>
          <a:p>
            <a:r>
              <a:rPr lang="en-US" sz="1300" dirty="0" smtClean="0"/>
              <a:t>3. Repeat steps 1 and 2 using corn syrup. The maximum speed may be limited by the power available.</a:t>
            </a:r>
          </a:p>
          <a:p>
            <a:r>
              <a:rPr lang="en-US" sz="1300" dirty="0" smtClean="0"/>
              <a:t>4. Repeat steps 1 and 2 using the 20 L tank filled with water.</a:t>
            </a:r>
          </a:p>
          <a:p>
            <a:r>
              <a:rPr lang="en-US" sz="1300" dirty="0" smtClean="0"/>
              <a:t>5. Mount the 4-bladed flat-bladed impeller and insert in middle of the 20 L tank filled to the mark with tap water. Mount the conductivity transducer 1 inch above the tank bottom and 1 inch from the tank wall, connect to the conductivity meter, connect the meter to the computer, and load and start the </a:t>
            </a:r>
            <a:r>
              <a:rPr lang="en-US" sz="1300" dirty="0" err="1" smtClean="0"/>
              <a:t>QuickBASIC</a:t>
            </a:r>
            <a:r>
              <a:rPr lang="en-US" sz="1300" dirty="0" smtClean="0"/>
              <a:t> program for agitation data acquisition. Remove the baffle(s) from the tank. Set the speed at 20% of the speed that produces air ingestion. Inject 10 ml of </a:t>
            </a:r>
            <a:r>
              <a:rPr lang="en-US" sz="1300" dirty="0" err="1" smtClean="0"/>
              <a:t>KCl</a:t>
            </a:r>
            <a:r>
              <a:rPr lang="en-US" sz="1300" dirty="0" smtClean="0"/>
              <a:t> solution onto the plate at the top of the tank, at the same time starting the data acquisition program. Make 5 additional injections under the same conditions. The tank will now contain a dilute solution of </a:t>
            </a:r>
            <a:r>
              <a:rPr lang="en-US" sz="1300" dirty="0" err="1" smtClean="0"/>
              <a:t>KCl</a:t>
            </a:r>
            <a:r>
              <a:rPr lang="en-US" sz="1300" dirty="0" smtClean="0"/>
              <a:t>. Empty the tank and refill with tap water. Set the speed at 80% of the maximum speed and make an additional 6 runs. For each run record the torque reading.</a:t>
            </a:r>
          </a:p>
          <a:p>
            <a:r>
              <a:rPr lang="en-US" sz="1300" dirty="0" smtClean="0"/>
              <a:t>6. Repeat the 12 runs of step 5 with baffles inserted in the tank.</a:t>
            </a:r>
          </a:p>
          <a:p>
            <a:r>
              <a:rPr lang="en-US" sz="1300" dirty="0" smtClean="0"/>
              <a:t>7. If time permits, repeat some of the runs of steps 5 and 6 using the propeller, driving fluid in the upward and then downward direction.</a:t>
            </a:r>
          </a:p>
          <a:p>
            <a:endParaRPr lang="en-US" dirty="0" smtClean="0"/>
          </a:p>
          <a:p>
            <a:r>
              <a:rPr lang="en-US" sz="1300" b="1" i="1" dirty="0" smtClean="0"/>
              <a:t>F. REPORT </a:t>
            </a:r>
            <a:endParaRPr lang="en-US" sz="1300" dirty="0" smtClean="0"/>
          </a:p>
          <a:p>
            <a:r>
              <a:rPr lang="en-US" sz="1300" dirty="0" smtClean="0"/>
              <a:t>The report should describe concisely the goals of the work, what was done, and the results and conclusions. The raw data should appear in an Appendix, and plots of torque and power vs. stirring speed should be presented and discussed in the body of the report. The effect of viscosity, baffles, impeller design should be discussed, and the power consumption should be compared with correlations from the literature (McCabe, Smith and </a:t>
            </a:r>
            <a:r>
              <a:rPr lang="en-US" sz="1300" dirty="0" err="1" smtClean="0"/>
              <a:t>Harriot</a:t>
            </a:r>
            <a:r>
              <a:rPr lang="en-US" sz="1300" dirty="0" smtClean="0"/>
              <a:t>). </a:t>
            </a:r>
          </a:p>
          <a:p>
            <a:r>
              <a:rPr lang="en-US" sz="1300" dirty="0" smtClean="0"/>
              <a:t>Specifically, does the torque as a function of stirring speed follow the prediction of theory? And, how close is the observed power to that predicted by the correlation?</a:t>
            </a:r>
          </a:p>
          <a:p>
            <a:r>
              <a:rPr lang="en-US" sz="1300" dirty="0" smtClean="0"/>
              <a:t>Plots of tracer concentration as a function of time should also be presented, and the effect of impeller type, baffles, and stirring speed on the tracer concentration vs. time curves should also be discussed. </a:t>
            </a:r>
          </a:p>
          <a:p>
            <a:endParaRPr lang="en-US" dirty="0"/>
          </a:p>
        </p:txBody>
      </p:sp>
      <p:sp>
        <p:nvSpPr>
          <p:cNvPr id="4" name="Slide Number Placeholder 3"/>
          <p:cNvSpPr>
            <a:spLocks noGrp="1"/>
          </p:cNvSpPr>
          <p:nvPr>
            <p:ph type="sldNum" sz="quarter" idx="10"/>
          </p:nvPr>
        </p:nvSpPr>
        <p:spPr/>
        <p:txBody>
          <a:bodyPr/>
          <a:lstStyle/>
          <a:p>
            <a:fld id="{C173F0A8-0281-477E-B51A-11EAE7574B1F}" type="slidenum">
              <a:rPr lang="en-US" smtClean="0"/>
              <a:pPr/>
              <a:t>127</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128</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sz="1300" dirty="0" err="1" smtClean="0">
                <a:solidFill>
                  <a:srgbClr val="0000FF"/>
                </a:solidFill>
              </a:rPr>
              <a:t>Unbaffled</a:t>
            </a:r>
            <a:r>
              <a:rPr lang="en-US" sz="1300" dirty="0" smtClean="0">
                <a:solidFill>
                  <a:srgbClr val="0000FF"/>
                </a:solidFill>
              </a:rPr>
              <a:t> mixing tanks often used:</a:t>
            </a:r>
          </a:p>
          <a:p>
            <a:pPr marL="309524" indent="-309524" algn="just">
              <a:buFont typeface="Arial" pitchFamily="34" charset="0"/>
              <a:buChar char="•"/>
            </a:pPr>
            <a:r>
              <a:rPr lang="en-US" sz="1300" dirty="0" smtClean="0"/>
              <a:t>in transition region</a:t>
            </a:r>
          </a:p>
          <a:p>
            <a:pPr marL="309524" indent="-309524" algn="just">
              <a:buFont typeface="Arial" pitchFamily="34" charset="0"/>
              <a:buChar char="•"/>
            </a:pPr>
            <a:r>
              <a:rPr lang="en-US" sz="1300" dirty="0" smtClean="0"/>
              <a:t>for sticky materials</a:t>
            </a:r>
          </a:p>
          <a:p>
            <a:pPr marL="309524" indent="-309524" algn="just">
              <a:buFont typeface="Arial" pitchFamily="34" charset="0"/>
              <a:buChar char="•"/>
            </a:pPr>
            <a:r>
              <a:rPr lang="en-US" sz="1300" dirty="0" smtClean="0"/>
              <a:t>where perfect cleaning is required</a:t>
            </a:r>
          </a:p>
          <a:p>
            <a:pPr marL="309524" indent="-309524" algn="just">
              <a:buFont typeface="Arial" pitchFamily="34" charset="0"/>
              <a:buChar char="•"/>
            </a:pPr>
            <a:r>
              <a:rPr lang="en-US" sz="1300" dirty="0" smtClean="0"/>
              <a:t>in large tanks where baffle effects are small</a:t>
            </a:r>
          </a:p>
          <a:p>
            <a:pPr marL="309524" indent="-309524" algn="just">
              <a:buFont typeface="Arial" pitchFamily="34" charset="0"/>
              <a:buChar char="•"/>
            </a:pPr>
            <a:r>
              <a:rPr lang="en-US" sz="1300" dirty="0" smtClean="0"/>
              <a:t>processes where it is not clear baffles have an effect on mixing performance</a:t>
            </a:r>
          </a:p>
          <a:p>
            <a:endParaRPr lang="en-US" dirty="0"/>
          </a:p>
        </p:txBody>
      </p:sp>
      <p:sp>
        <p:nvSpPr>
          <p:cNvPr id="4" name="Slide Number Placeholder 3"/>
          <p:cNvSpPr>
            <a:spLocks noGrp="1"/>
          </p:cNvSpPr>
          <p:nvPr>
            <p:ph type="sldNum" sz="quarter" idx="10"/>
          </p:nvPr>
        </p:nvSpPr>
        <p:spPr/>
        <p:txBody>
          <a:bodyPr/>
          <a:lstStyle/>
          <a:p>
            <a:fld id="{2A7A8D57-1BDB-403A-A928-4E4082EEDB6F}" type="slidenum">
              <a:rPr lang="en-US" smtClean="0"/>
              <a:pPr/>
              <a:t>13</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130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131</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132</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133</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134</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135</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136</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137</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138</a:t>
            </a:fld>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139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14</a:t>
            </a:fld>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140</a:t>
            </a:fld>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141</a:t>
            </a:fld>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142</a:t>
            </a:fld>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199C68-7988-466E-A369-07E159A3ED4D}" type="slidenum">
              <a:rPr lang="en-US" smtClean="0"/>
              <a:t>143</a:t>
            </a:fld>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144</a:t>
            </a:fld>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145</a:t>
            </a:fld>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146</a:t>
            </a:fld>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147</a:t>
            </a:fld>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148</a:t>
            </a:fld>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149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15</a:t>
            </a:fld>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150</a:t>
            </a:fld>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151</a:t>
            </a:fld>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Q =</a:t>
            </a:r>
            <a:r>
              <a:rPr lang="en-US" baseline="0" dirty="0" smtClean="0"/>
              <a:t> discharge </a:t>
            </a:r>
            <a:r>
              <a:rPr lang="en-US" baseline="0" dirty="0" err="1" smtClean="0"/>
              <a:t>flowrate</a:t>
            </a:r>
            <a:r>
              <a:rPr lang="en-US" baseline="0" dirty="0" smtClean="0"/>
              <a:t>, or pumping capacity.</a:t>
            </a:r>
          </a:p>
          <a:p>
            <a:pPr eaLnBrk="1" hangingPunct="1"/>
            <a:r>
              <a:rPr lang="en-US" baseline="0" dirty="0" smtClean="0"/>
              <a:t>For “square-pitched” propellers in turbulent region, take N</a:t>
            </a:r>
            <a:r>
              <a:rPr lang="en-US" baseline="-25000" dirty="0" smtClean="0"/>
              <a:t>Q</a:t>
            </a:r>
            <a:r>
              <a:rPr lang="en-US" baseline="0" dirty="0" smtClean="0"/>
              <a:t> = 0.5</a:t>
            </a:r>
            <a:endParaRPr lang="en-US" dirty="0" smtClean="0"/>
          </a:p>
          <a:p>
            <a:pPr eaLnBrk="1" hangingPunct="1"/>
            <a:r>
              <a:rPr lang="en-US" dirty="0" smtClean="0"/>
              <a:t>W=J/s</a:t>
            </a:r>
            <a:r>
              <a:rPr lang="en-US" baseline="0" dirty="0" smtClean="0"/>
              <a:t> = N-m/s = kg-m^2/s^3</a:t>
            </a:r>
          </a:p>
          <a:p>
            <a:pPr eaLnBrk="1" hangingPunct="1"/>
            <a:endParaRPr lang="en-US" baseline="0" dirty="0" smtClean="0"/>
          </a:p>
          <a:p>
            <a:pPr eaLnBrk="1" hangingPunct="1"/>
            <a:r>
              <a:rPr lang="en-US" dirty="0" smtClean="0">
                <a:hlinkClick r:id="rId3"/>
              </a:rPr>
              <a:t>http://www.em.doe.gov/PDFS/Slurry%20Handling%20Workshop/2-Short%20Course%20Art%20Etchells/2-2%20DOEM4M5%20Slurry%20Handling%20Course_Part%202_Art%20Etchells_Dec31'07.pdf</a:t>
            </a:r>
            <a:endParaRPr lang="en-US" dirty="0" smtClean="0"/>
          </a:p>
        </p:txBody>
      </p:sp>
      <p:sp>
        <p:nvSpPr>
          <p:cNvPr id="106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152</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5/27/2019</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N</a:t>
            </a:r>
            <a:r>
              <a:rPr lang="en-US" baseline="-25000" dirty="0" smtClean="0"/>
              <a:t>i</a:t>
            </a:r>
            <a:r>
              <a:rPr lang="en-US" baseline="0" dirty="0" smtClean="0"/>
              <a:t> t</a:t>
            </a:r>
            <a:r>
              <a:rPr lang="en-US" baseline="-25000" dirty="0" smtClean="0"/>
              <a:t>m</a:t>
            </a:r>
            <a:r>
              <a:rPr lang="en-US" baseline="0" dirty="0" smtClean="0"/>
              <a:t> = dimensionless mixing time  or the number of stirrer rotations to mix the solution to homogenization.</a:t>
            </a:r>
            <a:endParaRPr lang="en-US" dirty="0" smtClean="0"/>
          </a:p>
        </p:txBody>
      </p:sp>
      <p:sp>
        <p:nvSpPr>
          <p:cNvPr id="106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153</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5/27/2019</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
        <p:nvSpPr>
          <p:cNvPr id="106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154</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5/27/2019</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Q =</a:t>
            </a:r>
            <a:r>
              <a:rPr lang="en-US" baseline="0" dirty="0" smtClean="0"/>
              <a:t> discharge </a:t>
            </a:r>
            <a:r>
              <a:rPr lang="en-US" baseline="0" dirty="0" err="1" smtClean="0"/>
              <a:t>flowrate</a:t>
            </a:r>
            <a:r>
              <a:rPr lang="en-US" baseline="0" dirty="0" smtClean="0"/>
              <a:t>, or pumping capacity.</a:t>
            </a:r>
          </a:p>
          <a:p>
            <a:pPr eaLnBrk="1" hangingPunct="1"/>
            <a:r>
              <a:rPr lang="en-US" baseline="0" dirty="0" smtClean="0"/>
              <a:t>For “square-pitched” propellers in turbulent region, take N</a:t>
            </a:r>
            <a:r>
              <a:rPr lang="en-US" baseline="-25000" dirty="0" smtClean="0"/>
              <a:t>Q</a:t>
            </a:r>
            <a:r>
              <a:rPr lang="en-US" baseline="0" dirty="0" smtClean="0"/>
              <a:t> = 0.5</a:t>
            </a:r>
            <a:endParaRPr lang="en-US" dirty="0" smtClean="0"/>
          </a:p>
          <a:p>
            <a:pPr eaLnBrk="1" hangingPunct="1"/>
            <a:r>
              <a:rPr lang="en-US" dirty="0" smtClean="0"/>
              <a:t>W=J/s</a:t>
            </a:r>
            <a:r>
              <a:rPr lang="en-US" baseline="0" dirty="0" smtClean="0"/>
              <a:t> = N-m/s = kg-m^2/s^3</a:t>
            </a:r>
          </a:p>
          <a:p>
            <a:pPr eaLnBrk="1" hangingPunct="1"/>
            <a:endParaRPr lang="en-US" baseline="0" dirty="0" smtClean="0"/>
          </a:p>
          <a:p>
            <a:pPr eaLnBrk="1" hangingPunct="1"/>
            <a:r>
              <a:rPr lang="en-US" dirty="0" smtClean="0">
                <a:hlinkClick r:id="rId3"/>
              </a:rPr>
              <a:t>http://www.em.doe.gov/PDFS/Slurry%20Handling%20Workshop/2-Short%20Course%20Art%20Etchells/2-2%20DOEM4M5%20Slurry%20Handling%20Course_Part%202_Art%20Etchells_Dec31'07.pdf</a:t>
            </a:r>
            <a:endParaRPr lang="en-US" dirty="0" smtClean="0"/>
          </a:p>
        </p:txBody>
      </p:sp>
      <p:sp>
        <p:nvSpPr>
          <p:cNvPr id="106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155</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5/27/2019</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156</a:t>
            </a:fld>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157</a:t>
            </a:fld>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158</a:t>
            </a:fld>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159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250" fontAlgn="base">
              <a:spcBef>
                <a:spcPct val="30000"/>
              </a:spcBef>
              <a:spcAft>
                <a:spcPct val="0"/>
              </a:spcAft>
              <a:defRPr/>
            </a:pPr>
            <a:endParaRPr lang="en-US" dirty="0" smtClean="0"/>
          </a:p>
          <a:p>
            <a:pPr eaLnBrk="1" hangingPunct="1"/>
            <a:endParaRPr lang="en-US" dirty="0" smtClean="0"/>
          </a:p>
        </p:txBody>
      </p:sp>
      <p:sp>
        <p:nvSpPr>
          <p:cNvPr id="106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16</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5/27/2019</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160</a:t>
            </a:fld>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161</a:t>
            </a:fld>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
        <p:nvSpPr>
          <p:cNvPr id="106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162</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5/27/2019</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
        <p:nvSpPr>
          <p:cNvPr id="106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163</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5/27/2019</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250" fontAlgn="base">
              <a:spcBef>
                <a:spcPct val="30000"/>
              </a:spcBef>
              <a:spcAft>
                <a:spcPct val="0"/>
              </a:spcAft>
              <a:defRPr/>
            </a:pPr>
            <a:r>
              <a:rPr lang="en-US" dirty="0" smtClean="0"/>
              <a:t>P = power dissipation to the fluid.    W=J/s</a:t>
            </a:r>
            <a:r>
              <a:rPr lang="en-US" baseline="0" dirty="0" smtClean="0"/>
              <a:t> = N-m/s = kg-m^2/s^3</a:t>
            </a:r>
          </a:p>
          <a:p>
            <a:pPr eaLnBrk="1" hangingPunct="1"/>
            <a:r>
              <a:rPr lang="en-US" dirty="0" smtClean="0"/>
              <a:t>Power rating of</a:t>
            </a:r>
            <a:r>
              <a:rPr lang="en-US" baseline="0" dirty="0" smtClean="0"/>
              <a:t> the driver must exceed P, i.e. has to overcome losses of driver, seals, bearing, etc.</a:t>
            </a:r>
          </a:p>
          <a:p>
            <a:pPr eaLnBrk="1" hangingPunct="1"/>
            <a:r>
              <a:rPr lang="en-US" baseline="0" dirty="0" smtClean="0"/>
              <a:t>As R.O.T., estimate losses as 25 % of calculated P</a:t>
            </a:r>
          </a:p>
          <a:p>
            <a:pPr eaLnBrk="1" hangingPunct="1"/>
            <a:r>
              <a:rPr lang="en-US" baseline="0" dirty="0" smtClean="0"/>
              <a:t>Therefore: </a:t>
            </a:r>
            <a:r>
              <a:rPr lang="en-US" baseline="0" dirty="0" err="1" smtClean="0"/>
              <a:t>P</a:t>
            </a:r>
            <a:r>
              <a:rPr lang="en-US" baseline="-25000" dirty="0" err="1" smtClean="0"/>
              <a:t>driver</a:t>
            </a:r>
            <a:r>
              <a:rPr lang="en-US" baseline="0" dirty="0" smtClean="0"/>
              <a:t> = 1.25 * P     Use 1.75 factor when solids might settle on propeller before it is started.</a:t>
            </a:r>
          </a:p>
          <a:p>
            <a:pPr eaLnBrk="1" hangingPunct="1"/>
            <a:r>
              <a:rPr lang="en-US" baseline="0" dirty="0" smtClean="0"/>
              <a:t>(info from </a:t>
            </a:r>
            <a:r>
              <a:rPr lang="en-US" baseline="0" dirty="0" err="1" smtClean="0"/>
              <a:t>Cheremisinoff</a:t>
            </a:r>
            <a:r>
              <a:rPr lang="en-US" baseline="0" dirty="0" smtClean="0"/>
              <a:t>)</a:t>
            </a:r>
            <a:endParaRPr lang="en-US" dirty="0" smtClean="0"/>
          </a:p>
        </p:txBody>
      </p:sp>
      <p:sp>
        <p:nvSpPr>
          <p:cNvPr id="106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164</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5/27/2019</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
        <p:nvSpPr>
          <p:cNvPr id="106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165</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5/27/2019</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Colson and Richardson</a:t>
            </a:r>
          </a:p>
        </p:txBody>
      </p:sp>
      <p:sp>
        <p:nvSpPr>
          <p:cNvPr id="106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166</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5/27/2019</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
        <p:nvSpPr>
          <p:cNvPr id="106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167</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5/27/2019</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Curve</a:t>
            </a:r>
            <a:r>
              <a:rPr lang="en-US" baseline="0" dirty="0" smtClean="0"/>
              <a:t> 1 = Rushton impeller</a:t>
            </a:r>
          </a:p>
          <a:p>
            <a:pPr eaLnBrk="1" hangingPunct="1"/>
            <a:r>
              <a:rPr lang="en-US" baseline="0" dirty="0" smtClean="0"/>
              <a:t>Curves 2 &amp; 4, open, flat blade impellers</a:t>
            </a:r>
          </a:p>
          <a:p>
            <a:pPr eaLnBrk="1" hangingPunct="1"/>
            <a:r>
              <a:rPr lang="en-US" baseline="0" dirty="0" smtClean="0"/>
              <a:t>Curve 5 is Backswept open impeller</a:t>
            </a:r>
          </a:p>
          <a:p>
            <a:pPr eaLnBrk="1" hangingPunct="1"/>
            <a:r>
              <a:rPr lang="en-US" baseline="0" dirty="0" smtClean="0"/>
              <a:t>Curve 6 is PBT (pitched blade turbine)</a:t>
            </a:r>
            <a:endParaRPr lang="en-US" dirty="0" smtClean="0"/>
          </a:p>
        </p:txBody>
      </p:sp>
      <p:sp>
        <p:nvSpPr>
          <p:cNvPr id="106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168</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5/27/2019</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250" fontAlgn="base">
              <a:spcBef>
                <a:spcPct val="30000"/>
              </a:spcBef>
              <a:spcAft>
                <a:spcPct val="0"/>
              </a:spcAft>
              <a:defRPr/>
            </a:pPr>
            <a:r>
              <a:rPr lang="en-US" dirty="0" smtClean="0">
                <a:hlinkClick r:id="rId3"/>
              </a:rPr>
              <a:t>http://www.em.doe.gov/PDFS/Slurry%20Handling%20Workshop/2-Short%20Course%20Art%20Etchells/2-2%20DOEM4M5%20Slurry%20Handling%20Course_Part%202_Art%20Etchells_Dec31'07.pdf</a:t>
            </a:r>
            <a:endParaRPr lang="en-US" dirty="0" smtClean="0"/>
          </a:p>
          <a:p>
            <a:pPr eaLnBrk="1" hangingPunct="1"/>
            <a:endParaRPr lang="en-US" dirty="0" smtClean="0"/>
          </a:p>
        </p:txBody>
      </p:sp>
      <p:sp>
        <p:nvSpPr>
          <p:cNvPr id="106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169</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5/27/2019</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250" fontAlgn="base">
              <a:spcBef>
                <a:spcPct val="30000"/>
              </a:spcBef>
              <a:spcAft>
                <a:spcPct val="0"/>
              </a:spcAft>
              <a:defRPr/>
            </a:pPr>
            <a:endParaRPr lang="en-US" dirty="0" smtClean="0"/>
          </a:p>
          <a:p>
            <a:pPr eaLnBrk="1" hangingPunct="1"/>
            <a:endParaRPr lang="en-US" dirty="0" smtClean="0"/>
          </a:p>
        </p:txBody>
      </p:sp>
      <p:sp>
        <p:nvSpPr>
          <p:cNvPr id="106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17</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5/27/2019</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
        <p:nvSpPr>
          <p:cNvPr id="106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170</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5/27/2019</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t>Propeller pitch = (distance fluid (or propeller) travels in one full</a:t>
            </a:r>
            <a:r>
              <a:rPr lang="en-US" baseline="0" dirty="0" smtClean="0"/>
              <a:t> revolution)</a:t>
            </a:r>
            <a:r>
              <a:rPr lang="en-US" dirty="0" smtClean="0"/>
              <a:t> / (propeller diameter)</a:t>
            </a:r>
          </a:p>
        </p:txBody>
      </p:sp>
      <p:sp>
        <p:nvSpPr>
          <p:cNvPr id="106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171</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5/27/2019</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
        <p:nvSpPr>
          <p:cNvPr id="106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172</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5/27/2019</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
        <p:nvSpPr>
          <p:cNvPr id="106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173</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5/27/2019</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
        <p:nvSpPr>
          <p:cNvPr id="106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174</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5/27/2019</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
        <p:nvSpPr>
          <p:cNvPr id="106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175</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5/27/2019</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
        <p:nvSpPr>
          <p:cNvPr id="106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176</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5/27/2019</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
        <p:nvSpPr>
          <p:cNvPr id="106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177</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5/27/2019</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178</a:t>
            </a:fld>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179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18</a:t>
            </a:fld>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180</a:t>
            </a:fld>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181</a:t>
            </a:fld>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182</a:t>
            </a:fld>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183</a:t>
            </a:fld>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184</a:t>
            </a:fld>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185</a:t>
            </a:fld>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186</a:t>
            </a:fld>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187</a:t>
            </a:fld>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188</a:t>
            </a:fld>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189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19</a:t>
            </a:fld>
            <a:endParaRPr 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190</a:t>
            </a:fld>
            <a:endParaRPr 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191</a:t>
            </a:fld>
            <a:endParaRPr 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192</a:t>
            </a:fld>
            <a:endParaRPr 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193</a:t>
            </a:fld>
            <a:endParaRPr 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194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478">
              <a:defRPr/>
            </a:pPr>
            <a:r>
              <a:rPr lang="en-US" sz="1300" b="1" dirty="0" smtClean="0">
                <a:solidFill>
                  <a:srgbClr val="292929"/>
                </a:solidFill>
              </a:rPr>
              <a:t>Paddle Agitators</a:t>
            </a:r>
          </a:p>
          <a:p>
            <a:pPr defTabSz="990478">
              <a:defRPr/>
            </a:pPr>
            <a:endParaRPr lang="en-US" sz="1300" dirty="0" smtClean="0">
              <a:solidFill>
                <a:srgbClr val="292929"/>
              </a:solidFill>
              <a:latin typeface="Times New Roman" pitchFamily="18" charset="0"/>
            </a:endParaRPr>
          </a:p>
          <a:p>
            <a:pPr defTabSz="990478">
              <a:buFont typeface="Wingdings" pitchFamily="2" charset="2"/>
              <a:buChar char="§"/>
              <a:defRPr/>
            </a:pPr>
            <a:r>
              <a:rPr lang="en-US" sz="1300" dirty="0" smtClean="0">
                <a:solidFill>
                  <a:srgbClr val="292929"/>
                </a:solidFill>
                <a:latin typeface="Times New Roman" pitchFamily="18" charset="0"/>
              </a:rPr>
              <a:t>Often used at </a:t>
            </a:r>
            <a:r>
              <a:rPr lang="en-US" sz="1300" dirty="0" smtClean="0">
                <a:solidFill>
                  <a:srgbClr val="CC3300"/>
                </a:solidFill>
                <a:latin typeface="Times New Roman" pitchFamily="18" charset="0"/>
              </a:rPr>
              <a:t>low speeds</a:t>
            </a:r>
            <a:r>
              <a:rPr lang="en-US" sz="1300" dirty="0" smtClean="0">
                <a:solidFill>
                  <a:srgbClr val="292929"/>
                </a:solidFill>
                <a:latin typeface="Times New Roman" pitchFamily="18" charset="0"/>
              </a:rPr>
              <a:t>, between about 20 and 200 rpm. </a:t>
            </a:r>
          </a:p>
          <a:p>
            <a:pPr defTabSz="990478">
              <a:buFont typeface="Wingdings" pitchFamily="2" charset="2"/>
              <a:buChar char="§"/>
              <a:defRPr/>
            </a:pPr>
            <a:r>
              <a:rPr lang="en-US" sz="1300" dirty="0" smtClean="0">
                <a:solidFill>
                  <a:srgbClr val="292929"/>
                </a:solidFill>
                <a:latin typeface="Times New Roman" pitchFamily="18" charset="0"/>
              </a:rPr>
              <a:t>Two-bladed and four-bladed flat paddles are often used.</a:t>
            </a:r>
          </a:p>
          <a:p>
            <a:pPr eaLnBrk="1" hangingPunct="1">
              <a:lnSpc>
                <a:spcPct val="90000"/>
              </a:lnSpc>
              <a:buFont typeface="Wingdings" pitchFamily="2" charset="2"/>
              <a:buChar char="§"/>
            </a:pPr>
            <a:r>
              <a:rPr lang="en-US" sz="1300" dirty="0" smtClean="0">
                <a:solidFill>
                  <a:srgbClr val="292929"/>
                </a:solidFill>
                <a:latin typeface="Times New Roman" pitchFamily="18" charset="0"/>
              </a:rPr>
              <a:t>The paddle agitator is </a:t>
            </a:r>
            <a:r>
              <a:rPr lang="en-US" sz="1300" dirty="0" smtClean="0">
                <a:solidFill>
                  <a:srgbClr val="CC3300"/>
                </a:solidFill>
                <a:latin typeface="Times New Roman" pitchFamily="18" charset="0"/>
              </a:rPr>
              <a:t>ineffective for suspending solids</a:t>
            </a:r>
          </a:p>
          <a:p>
            <a:pPr eaLnBrk="1" hangingPunct="1">
              <a:lnSpc>
                <a:spcPct val="90000"/>
              </a:lnSpc>
              <a:buFontTx/>
              <a:buNone/>
            </a:pPr>
            <a:r>
              <a:rPr lang="en-US" sz="1300" dirty="0" smtClean="0">
                <a:solidFill>
                  <a:srgbClr val="292929"/>
                </a:solidFill>
                <a:latin typeface="Times New Roman" pitchFamily="18" charset="0"/>
              </a:rPr>
              <a:t>	- since good radial flow is present but little vertical or axial flow.</a:t>
            </a:r>
          </a:p>
          <a:p>
            <a:pPr defTabSz="990478">
              <a:lnSpc>
                <a:spcPct val="90000"/>
              </a:lnSpc>
              <a:buFont typeface="Wingdings" pitchFamily="2" charset="2"/>
              <a:buChar char="§"/>
              <a:defRPr/>
            </a:pPr>
            <a:r>
              <a:rPr lang="en-US" sz="1300" dirty="0" smtClean="0">
                <a:solidFill>
                  <a:srgbClr val="292929"/>
                </a:solidFill>
                <a:latin typeface="Times New Roman" pitchFamily="18" charset="0"/>
              </a:rPr>
              <a:t> An </a:t>
            </a:r>
            <a:r>
              <a:rPr lang="en-US" sz="1300" dirty="0" smtClean="0">
                <a:solidFill>
                  <a:srgbClr val="CC3300"/>
                </a:solidFill>
                <a:latin typeface="Times New Roman" pitchFamily="18" charset="0"/>
              </a:rPr>
              <a:t>anchor or gate paddle is often used</a:t>
            </a:r>
            <a:r>
              <a:rPr lang="en-US" sz="1300" dirty="0" smtClean="0">
                <a:solidFill>
                  <a:srgbClr val="292929"/>
                </a:solidFill>
                <a:latin typeface="Times New Roman" pitchFamily="18" charset="0"/>
              </a:rPr>
              <a:t>. </a:t>
            </a:r>
          </a:p>
          <a:p>
            <a:pPr eaLnBrk="1" hangingPunct="1">
              <a:buFont typeface="Wingdings" pitchFamily="2" charset="2"/>
              <a:buNone/>
            </a:pPr>
            <a:endParaRPr lang="en-US" sz="1300" dirty="0" smtClean="0">
              <a:solidFill>
                <a:srgbClr val="292929"/>
              </a:solidFill>
            </a:endParaRPr>
          </a:p>
          <a:p>
            <a:pPr eaLnBrk="1" hangingPunct="1">
              <a:buFont typeface="Wingdings" pitchFamily="2" charset="2"/>
              <a:buNone/>
            </a:pPr>
            <a:r>
              <a:rPr lang="en-US" sz="1300" b="1" dirty="0" smtClean="0">
                <a:solidFill>
                  <a:srgbClr val="292929"/>
                </a:solidFill>
              </a:rPr>
              <a:t>Turbine Agitator</a:t>
            </a:r>
          </a:p>
          <a:p>
            <a:pPr eaLnBrk="1" hangingPunct="1">
              <a:buFont typeface="Wingdings" pitchFamily="2" charset="2"/>
              <a:buNone/>
            </a:pPr>
            <a:endParaRPr lang="en-US" sz="1300" dirty="0" smtClean="0">
              <a:solidFill>
                <a:srgbClr val="292929"/>
              </a:solidFill>
              <a:latin typeface="Times New Roman" pitchFamily="18" charset="0"/>
            </a:endParaRPr>
          </a:p>
          <a:p>
            <a:pPr eaLnBrk="1" hangingPunct="1">
              <a:buFont typeface="Wingdings" pitchFamily="2" charset="2"/>
              <a:buChar char="§"/>
            </a:pPr>
            <a:r>
              <a:rPr lang="en-US" sz="1300" dirty="0" smtClean="0">
                <a:solidFill>
                  <a:srgbClr val="292929"/>
                </a:solidFill>
                <a:latin typeface="Times New Roman" pitchFamily="18" charset="0"/>
              </a:rPr>
              <a:t>Turbines resemble of </a:t>
            </a:r>
            <a:r>
              <a:rPr lang="en-US" sz="1300" dirty="0" smtClean="0">
                <a:solidFill>
                  <a:srgbClr val="CC3300"/>
                </a:solidFill>
                <a:latin typeface="Times New Roman" pitchFamily="18" charset="0"/>
              </a:rPr>
              <a:t>multi bladed paddle agitators with shorter blades </a:t>
            </a:r>
          </a:p>
          <a:p>
            <a:pPr eaLnBrk="1" hangingPunct="1">
              <a:buFont typeface="Wingdings" pitchFamily="2" charset="2"/>
              <a:buChar char="§"/>
            </a:pPr>
            <a:r>
              <a:rPr lang="en-US" sz="1300" dirty="0" smtClean="0">
                <a:solidFill>
                  <a:srgbClr val="292929"/>
                </a:solidFill>
                <a:latin typeface="Times New Roman" pitchFamily="18" charset="0"/>
              </a:rPr>
              <a:t>used at </a:t>
            </a:r>
            <a:r>
              <a:rPr lang="en-US" sz="1300" dirty="0" smtClean="0">
                <a:solidFill>
                  <a:srgbClr val="CC3300"/>
                </a:solidFill>
                <a:latin typeface="Times New Roman" pitchFamily="18" charset="0"/>
              </a:rPr>
              <a:t>high speeds</a:t>
            </a:r>
            <a:r>
              <a:rPr lang="en-US" sz="1300" dirty="0" smtClean="0">
                <a:solidFill>
                  <a:srgbClr val="292929"/>
                </a:solidFill>
                <a:latin typeface="Times New Roman" pitchFamily="18" charset="0"/>
              </a:rPr>
              <a:t> for liquids with a very wide range of viscosities.</a:t>
            </a:r>
          </a:p>
          <a:p>
            <a:pPr eaLnBrk="1" hangingPunct="1">
              <a:buFont typeface="Wingdings" pitchFamily="2" charset="2"/>
              <a:buChar char="§"/>
            </a:pPr>
            <a:r>
              <a:rPr lang="en-US" sz="1300" dirty="0" smtClean="0">
                <a:solidFill>
                  <a:srgbClr val="292929"/>
                </a:solidFill>
                <a:latin typeface="Times New Roman" pitchFamily="18" charset="0"/>
              </a:rPr>
              <a:t>The turbines usually have </a:t>
            </a:r>
            <a:r>
              <a:rPr lang="en-US" sz="1300" dirty="0" smtClean="0">
                <a:solidFill>
                  <a:srgbClr val="CC3300"/>
                </a:solidFill>
                <a:latin typeface="Times New Roman" pitchFamily="18" charset="0"/>
              </a:rPr>
              <a:t>four or six blades</a:t>
            </a:r>
            <a:r>
              <a:rPr lang="en-US" sz="1300" dirty="0" smtClean="0">
                <a:solidFill>
                  <a:srgbClr val="292929"/>
                </a:solidFill>
                <a:latin typeface="Times New Roman" pitchFamily="18" charset="0"/>
              </a:rPr>
              <a:t>. </a:t>
            </a:r>
          </a:p>
          <a:p>
            <a:pPr eaLnBrk="1" hangingPunct="1">
              <a:buFont typeface="Wingdings" pitchFamily="2" charset="2"/>
              <a:buChar char="§"/>
            </a:pPr>
            <a:r>
              <a:rPr lang="en-US" sz="1300" dirty="0" smtClean="0">
                <a:solidFill>
                  <a:srgbClr val="292929"/>
                </a:solidFill>
                <a:latin typeface="Times New Roman" pitchFamily="18" charset="0"/>
              </a:rPr>
              <a:t>They are also </a:t>
            </a:r>
            <a:r>
              <a:rPr lang="en-US" sz="1300" dirty="0" smtClean="0">
                <a:solidFill>
                  <a:srgbClr val="CC3300"/>
                </a:solidFill>
                <a:latin typeface="Times New Roman" pitchFamily="18" charset="0"/>
              </a:rPr>
              <a:t>useful for good gas dispersion</a:t>
            </a:r>
            <a:r>
              <a:rPr lang="en-US" sz="1300" dirty="0" smtClean="0">
                <a:solidFill>
                  <a:srgbClr val="292929"/>
                </a:solidFill>
                <a:latin typeface="Times New Roman" pitchFamily="18" charset="0"/>
              </a:rPr>
              <a:t>;</a:t>
            </a:r>
          </a:p>
          <a:p>
            <a:pPr eaLnBrk="1" hangingPunct="1">
              <a:buFontTx/>
              <a:buNone/>
            </a:pPr>
            <a:r>
              <a:rPr lang="en-US" sz="1300" dirty="0" smtClean="0">
                <a:solidFill>
                  <a:srgbClr val="292929"/>
                </a:solidFill>
                <a:latin typeface="Times New Roman" pitchFamily="18" charset="0"/>
              </a:rPr>
              <a:t>	- the gas is introduced just below the impeller at its axis and is drawn up to the blades and chopped 	into fine bubbles. </a:t>
            </a:r>
          </a:p>
          <a:p>
            <a:pPr eaLnBrk="1" hangingPunct="1">
              <a:buFont typeface="Wingdings" pitchFamily="2" charset="2"/>
              <a:buChar char="§"/>
            </a:pPr>
            <a:r>
              <a:rPr lang="en-US" sz="1300" dirty="0" smtClean="0">
                <a:solidFill>
                  <a:srgbClr val="292929"/>
                </a:solidFill>
                <a:latin typeface="Times New Roman" pitchFamily="18" charset="0"/>
              </a:rPr>
              <a:t>Often a pitched-blade turbine with only four blades is used in suspension of solids. </a:t>
            </a:r>
          </a:p>
          <a:p>
            <a:endParaRPr lang="en-US" dirty="0"/>
          </a:p>
        </p:txBody>
      </p:sp>
      <p:sp>
        <p:nvSpPr>
          <p:cNvPr id="4" name="Slide Number Placeholder 3"/>
          <p:cNvSpPr>
            <a:spLocks noGrp="1"/>
          </p:cNvSpPr>
          <p:nvPr>
            <p:ph type="sldNum" sz="quarter" idx="10"/>
          </p:nvPr>
        </p:nvSpPr>
        <p:spPr/>
        <p:txBody>
          <a:bodyPr/>
          <a:lstStyle/>
          <a:p>
            <a:fld id="{010377C3-34F2-44B4-8B8F-D91991646C7C}"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7A8D57-1BDB-403A-A928-4E4082EEDB6F}"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smtClean="0"/>
              <a:t>The detail of the flow behind the blades is interesting. Flow around the blade of a </a:t>
            </a:r>
            <a:r>
              <a:rPr lang="en-US" sz="1300" dirty="0" err="1" smtClean="0"/>
              <a:t>Rushton</a:t>
            </a:r>
            <a:r>
              <a:rPr lang="en-US" sz="1300" dirty="0" smtClean="0"/>
              <a:t> turbine separates with a pair of trailing vortices from the tips of each blade. These vortices, which are rather less developed in a turbine without a disc, are the locations of the greatest shear rates and most intense turbulence in the vessel (</a:t>
            </a:r>
            <a:r>
              <a:rPr lang="en-US" sz="1300" dirty="0" err="1" smtClean="0"/>
              <a:t>van'tRiet</a:t>
            </a:r>
            <a:r>
              <a:rPr lang="en-US" sz="1300" dirty="0" smtClean="0"/>
              <a:t> and </a:t>
            </a:r>
            <a:r>
              <a:rPr lang="en-US" sz="1300" dirty="0" smtClean="0">
                <a:hlinkClick r:id="rId3"/>
              </a:rPr>
              <a:t>Smith</a:t>
            </a:r>
            <a:r>
              <a:rPr lang="en-US" sz="1300" dirty="0" smtClean="0"/>
              <a:t>). In the fully developed turbulence region (Re &gt; ~ 10</a:t>
            </a:r>
            <a:r>
              <a:rPr lang="en-US" sz="1300" baseline="30000" dirty="0" smtClean="0"/>
              <a:t>5</a:t>
            </a:r>
            <a:r>
              <a:rPr lang="en-US" sz="1300" dirty="0" smtClean="0"/>
              <a:t>) the power number of a radial flow turbine is about 5. Much of the energy is small scale turbulence associated with the vortices; this decays rapidly in the </a:t>
            </a:r>
            <a:r>
              <a:rPr lang="en-US" sz="1300" dirty="0" err="1" smtClean="0"/>
              <a:t>outflowing</a:t>
            </a:r>
            <a:r>
              <a:rPr lang="en-US" sz="1300" dirty="0" smtClean="0"/>
              <a:t> stream so that about 80% of the energy transmitted from the shaft is dissipated in about 20% of the vessel volume.</a:t>
            </a:r>
            <a:endParaRPr lang="en-US" dirty="0"/>
          </a:p>
        </p:txBody>
      </p:sp>
      <p:sp>
        <p:nvSpPr>
          <p:cNvPr id="4" name="Slide Number Placeholder 3"/>
          <p:cNvSpPr>
            <a:spLocks noGrp="1"/>
          </p:cNvSpPr>
          <p:nvPr>
            <p:ph type="sldNum" sz="quarter" idx="10"/>
          </p:nvPr>
        </p:nvSpPr>
        <p:spPr/>
        <p:txBody>
          <a:bodyPr/>
          <a:lstStyle/>
          <a:p>
            <a:fld id="{C173F0A8-0281-477E-B51A-11EAE7574B1F}"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Font typeface="Wingdings" pitchFamily="2" charset="2"/>
              <a:buNone/>
            </a:pPr>
            <a:r>
              <a:rPr lang="en-US" sz="1300" b="1" dirty="0" smtClean="0">
                <a:solidFill>
                  <a:srgbClr val="1C1C1C"/>
                </a:solidFill>
              </a:rPr>
              <a:t>Helical-Ribbon Agitator</a:t>
            </a:r>
          </a:p>
          <a:p>
            <a:pPr eaLnBrk="1" hangingPunct="1">
              <a:buFont typeface="Wingdings" pitchFamily="2" charset="2"/>
              <a:buNone/>
            </a:pPr>
            <a:endParaRPr lang="en-US" sz="1300" dirty="0" smtClean="0">
              <a:solidFill>
                <a:srgbClr val="1C1C1C"/>
              </a:solidFill>
              <a:latin typeface="Times New Roman" pitchFamily="18" charset="0"/>
            </a:endParaRPr>
          </a:p>
          <a:p>
            <a:pPr eaLnBrk="1" hangingPunct="1">
              <a:buFont typeface="Wingdings" pitchFamily="2" charset="2"/>
              <a:buChar char="§"/>
            </a:pPr>
            <a:r>
              <a:rPr lang="en-US" sz="1300" dirty="0" smtClean="0">
                <a:solidFill>
                  <a:srgbClr val="1C1C1C"/>
                </a:solidFill>
                <a:latin typeface="Times New Roman" pitchFamily="18" charset="0"/>
              </a:rPr>
              <a:t>used in </a:t>
            </a:r>
            <a:r>
              <a:rPr lang="en-US" sz="1300" dirty="0" smtClean="0">
                <a:solidFill>
                  <a:srgbClr val="CC3300"/>
                </a:solidFill>
                <a:latin typeface="Times New Roman" pitchFamily="18" charset="0"/>
              </a:rPr>
              <a:t>highly viscous solutions</a:t>
            </a:r>
          </a:p>
          <a:p>
            <a:pPr eaLnBrk="1" hangingPunct="1">
              <a:buFont typeface="Wingdings" pitchFamily="2" charset="2"/>
              <a:buChar char="§"/>
            </a:pPr>
            <a:r>
              <a:rPr lang="en-US" sz="1300" dirty="0" smtClean="0">
                <a:solidFill>
                  <a:srgbClr val="1C1C1C"/>
                </a:solidFill>
                <a:latin typeface="Times New Roman" pitchFamily="18" charset="0"/>
              </a:rPr>
              <a:t>operates at a </a:t>
            </a:r>
            <a:r>
              <a:rPr lang="en-US" sz="1300" dirty="0" smtClean="0">
                <a:solidFill>
                  <a:srgbClr val="CC3300"/>
                </a:solidFill>
                <a:latin typeface="Times New Roman" pitchFamily="18" charset="0"/>
              </a:rPr>
              <a:t>low rpm in the laminar region</a:t>
            </a:r>
            <a:r>
              <a:rPr lang="en-US" sz="1300" dirty="0" smtClean="0">
                <a:solidFill>
                  <a:srgbClr val="1C1C1C"/>
                </a:solidFill>
                <a:latin typeface="Times New Roman" pitchFamily="18" charset="0"/>
              </a:rPr>
              <a:t>. </a:t>
            </a:r>
          </a:p>
          <a:p>
            <a:pPr eaLnBrk="1" hangingPunct="1">
              <a:buFont typeface="Wingdings" pitchFamily="2" charset="2"/>
              <a:buChar char="§"/>
            </a:pPr>
            <a:r>
              <a:rPr lang="en-US" sz="1300" dirty="0" smtClean="0">
                <a:solidFill>
                  <a:srgbClr val="1C1C1C"/>
                </a:solidFill>
                <a:latin typeface="Times New Roman" pitchFamily="18" charset="0"/>
              </a:rPr>
              <a:t>The ribbon is formed in a helical path and is attached to a central shaft. </a:t>
            </a:r>
          </a:p>
          <a:p>
            <a:pPr eaLnBrk="1" hangingPunct="1">
              <a:buFont typeface="Wingdings" pitchFamily="2" charset="2"/>
              <a:buChar char="§"/>
            </a:pPr>
            <a:r>
              <a:rPr lang="en-US" sz="1300" dirty="0" smtClean="0">
                <a:solidFill>
                  <a:srgbClr val="1C1C1C"/>
                </a:solidFill>
                <a:latin typeface="Times New Roman" pitchFamily="18" charset="0"/>
              </a:rPr>
              <a:t>The liquid moves in a tortuous flow path down the center and up along the sides in a twisting motion.</a:t>
            </a:r>
          </a:p>
          <a:p>
            <a:pPr eaLnBrk="1" hangingPunct="1">
              <a:buFont typeface="Wingdings" pitchFamily="2" charset="2"/>
              <a:buChar char="§"/>
            </a:pPr>
            <a:r>
              <a:rPr lang="en-US" sz="1300" dirty="0" smtClean="0">
                <a:solidFill>
                  <a:srgbClr val="1C1C1C"/>
                </a:solidFill>
                <a:latin typeface="Times New Roman" pitchFamily="18" charset="0"/>
              </a:rPr>
              <a:t>Similar types are the double-helical-ribbon agitator and the helical-screw impeller </a:t>
            </a:r>
          </a:p>
          <a:p>
            <a:endParaRPr lang="en-US" dirty="0"/>
          </a:p>
        </p:txBody>
      </p:sp>
      <p:sp>
        <p:nvSpPr>
          <p:cNvPr id="4" name="Slide Number Placeholder 3"/>
          <p:cNvSpPr>
            <a:spLocks noGrp="1"/>
          </p:cNvSpPr>
          <p:nvPr>
            <p:ph type="sldNum" sz="quarter" idx="10"/>
          </p:nvPr>
        </p:nvSpPr>
        <p:spPr/>
        <p:txBody>
          <a:bodyPr/>
          <a:lstStyle/>
          <a:p>
            <a:fld id="{2A7A8D57-1BDB-403A-A928-4E4082EEDB6F}"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sp>
        <p:nvSpPr>
          <p:cNvPr id="106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41</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5/27/2019</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CFE286-2CD7-4378-85AC-29726CD73915}" type="datetimeFigureOut">
              <a:rPr lang="en-US" smtClean="0"/>
              <a:pPr/>
              <a:t>5/27/2019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95D5DC-1127-4F85-9C1B-B953FFEFF1E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CFE286-2CD7-4378-85AC-29726CD73915}" type="datetimeFigureOut">
              <a:rPr lang="en-US" smtClean="0"/>
              <a:pPr/>
              <a:t>5/27/2019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95D5DC-1127-4F85-9C1B-B953FFEFF1E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CFE286-2CD7-4378-85AC-29726CD73915}" type="datetimeFigureOut">
              <a:rPr lang="en-US" smtClean="0"/>
              <a:pPr/>
              <a:t>5/27/2019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95D5DC-1127-4F85-9C1B-B953FFEFF1E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6868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19200"/>
            <a:ext cx="42672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219200"/>
            <a:ext cx="42672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924300"/>
            <a:ext cx="42672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E8694634-6757-4691-8950-534194E9EC9D}" type="slidenum">
              <a:rPr lang="en-US"/>
              <a:pPr/>
              <a:t>‹#›</a:t>
            </a:fld>
            <a:endParaRPr lang="en-US"/>
          </a:p>
        </p:txBody>
      </p:sp>
    </p:spTree>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6868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19200"/>
            <a:ext cx="42672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219200"/>
            <a:ext cx="42672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71D0542-7C84-4DD9-BFCE-A46940CD8657}" type="slidenum">
              <a:rPr lang="en-US"/>
              <a:pPr/>
              <a:t>‹#›</a:t>
            </a:fld>
            <a:endParaRPr lang="en-US"/>
          </a:p>
        </p:txBody>
      </p:sp>
    </p:spTree>
  </p:cSld>
  <p:clrMapOvr>
    <a:masterClrMapping/>
  </p:clrMapOvr>
  <p:transition spd="med">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76200"/>
            <a:ext cx="86868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219200"/>
            <a:ext cx="42672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219200"/>
            <a:ext cx="42672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24300"/>
            <a:ext cx="42672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76800" y="3924300"/>
            <a:ext cx="42672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6C7F8ED-806F-415A-85C0-A25AFBEBC42B}" type="slidenum">
              <a:rPr lang="en-US"/>
              <a:pPr/>
              <a:t>‹#›</a:t>
            </a:fld>
            <a:endParaRPr lang="en-US"/>
          </a:p>
        </p:txBody>
      </p:sp>
    </p:spTree>
  </p:cSld>
  <p:clrMapOvr>
    <a:masterClrMapping/>
  </p:clrMapOvr>
  <p:transition spd="med">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76200"/>
            <a:ext cx="8686800" cy="640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CB76710-8881-4F89-A31B-32F447AD7BA5}" type="slidenum">
              <a:rPr lang="en-US"/>
              <a:pPr/>
              <a:t>‹#›</a:t>
            </a:fld>
            <a:endParaRPr lang="en-US"/>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CFE286-2CD7-4378-85AC-29726CD73915}" type="datetimeFigureOut">
              <a:rPr lang="en-US" smtClean="0"/>
              <a:pPr/>
              <a:t>5/27/2019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95D5DC-1127-4F85-9C1B-B953FFEFF1E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CFE286-2CD7-4378-85AC-29726CD73915}" type="datetimeFigureOut">
              <a:rPr lang="en-US" smtClean="0"/>
              <a:pPr/>
              <a:t>5/27/2019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95D5DC-1127-4F85-9C1B-B953FFEFF1E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CFE286-2CD7-4378-85AC-29726CD73915}" type="datetimeFigureOut">
              <a:rPr lang="en-US" smtClean="0"/>
              <a:pPr/>
              <a:t>5/27/2019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95D5DC-1127-4F85-9C1B-B953FFEFF1E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CFE286-2CD7-4378-85AC-29726CD73915}" type="datetimeFigureOut">
              <a:rPr lang="en-US" smtClean="0"/>
              <a:pPr/>
              <a:t>5/27/2019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95D5DC-1127-4F85-9C1B-B953FFEFF1E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CFE286-2CD7-4378-85AC-29726CD73915}" type="datetimeFigureOut">
              <a:rPr lang="en-US" smtClean="0"/>
              <a:pPr/>
              <a:t>5/27/2019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95D5DC-1127-4F85-9C1B-B953FFEFF1E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CFE286-2CD7-4378-85AC-29726CD73915}" type="datetimeFigureOut">
              <a:rPr lang="en-US" smtClean="0"/>
              <a:pPr/>
              <a:t>5/27/2019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95D5DC-1127-4F85-9C1B-B953FFEFF1E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CFE286-2CD7-4378-85AC-29726CD73915}" type="datetimeFigureOut">
              <a:rPr lang="en-US" smtClean="0"/>
              <a:pPr/>
              <a:t>5/27/2019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95D5DC-1127-4F85-9C1B-B953FFEFF1E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CFE286-2CD7-4378-85AC-29726CD73915}" type="datetimeFigureOut">
              <a:rPr lang="en-US" smtClean="0"/>
              <a:pPr/>
              <a:t>5/27/2019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95D5DC-1127-4F85-9C1B-B953FFEFF1E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CFE286-2CD7-4378-85AC-29726CD73915}" type="datetimeFigureOut">
              <a:rPr lang="en-US" smtClean="0"/>
              <a:pPr/>
              <a:t>5/27/2019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95D5DC-1127-4F85-9C1B-B953FFEFF1E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20.xml"/><Relationship Id="rId7" Type="http://schemas.openxmlformats.org/officeDocument/2006/relationships/image" Target="../media/image23.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 Id="rId9" Type="http://schemas.openxmlformats.org/officeDocument/2006/relationships/oleObject" Target="../embeddings/oleObject5.bin"/></Relationships>
</file>

<file path=ppt/slides/_rels/slide12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22.xml"/><Relationship Id="rId1" Type="http://schemas.openxmlformats.org/officeDocument/2006/relationships/slideLayout" Target="../slideLayouts/slideLayout6.xml"/><Relationship Id="rId4" Type="http://schemas.openxmlformats.org/officeDocument/2006/relationships/image" Target="../media/image153.jpeg"/></Relationships>
</file>

<file path=ppt/slides/_rels/slide12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4.xml"/><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12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25.xml"/><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12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26.xml"/><Relationship Id="rId1" Type="http://schemas.openxmlformats.org/officeDocument/2006/relationships/slideLayout" Target="../slideLayouts/slideLayout7.xml"/><Relationship Id="rId5" Type="http://schemas.openxmlformats.org/officeDocument/2006/relationships/image" Target="../media/image165.jpeg"/><Relationship Id="rId4" Type="http://schemas.openxmlformats.org/officeDocument/2006/relationships/image" Target="../media/image164.jpeg"/></Relationships>
</file>

<file path=ppt/slides/_rels/slide12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27.xml"/><Relationship Id="rId1" Type="http://schemas.openxmlformats.org/officeDocument/2006/relationships/slideLayout" Target="../slideLayouts/slideLayout6.xml"/><Relationship Id="rId4" Type="http://schemas.openxmlformats.org/officeDocument/2006/relationships/image" Target="../media/image167.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oleObject" Target="../embeddings/oleObject10.bin"/><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File:Agitated_vessel.sv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134.xml"/><Relationship Id="rId7" Type="http://schemas.openxmlformats.org/officeDocument/2006/relationships/oleObject" Target="../embeddings/oleObject14.bin"/><Relationship Id="rId12"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3.bin"/><Relationship Id="rId11" Type="http://schemas.openxmlformats.org/officeDocument/2006/relationships/oleObject" Target="../embeddings/oleObject18.bin"/><Relationship Id="rId5" Type="http://schemas.openxmlformats.org/officeDocument/2006/relationships/oleObject" Target="../embeddings/oleObject12.bin"/><Relationship Id="rId10" Type="http://schemas.openxmlformats.org/officeDocument/2006/relationships/oleObject" Target="../embeddings/oleObject17.bin"/><Relationship Id="rId4" Type="http://schemas.openxmlformats.org/officeDocument/2006/relationships/oleObject" Target="../embeddings/oleObject11.bin"/><Relationship Id="rId9" Type="http://schemas.openxmlformats.org/officeDocument/2006/relationships/oleObject" Target="../embeddings/oleObject16.bin"/></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22.bin"/><Relationship Id="rId5" Type="http://schemas.openxmlformats.org/officeDocument/2006/relationships/oleObject" Target="../embeddings/oleObject21.bin"/><Relationship Id="rId4" Type="http://schemas.openxmlformats.org/officeDocument/2006/relationships/oleObject" Target="../embeddings/oleObject20.bin"/></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oleObject" Target="../embeddings/oleObject25.bin"/><Relationship Id="rId5" Type="http://schemas.openxmlformats.org/officeDocument/2006/relationships/oleObject" Target="../embeddings/oleObject24.bin"/><Relationship Id="rId4" Type="http://schemas.openxmlformats.org/officeDocument/2006/relationships/oleObject" Target="../embeddings/oleObject23.bin"/></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4.xml"/><Relationship Id="rId1" Type="http://schemas.openxmlformats.org/officeDocument/2006/relationships/vmlDrawing" Target="../drawings/vmlDrawing7.vml"/><Relationship Id="rId4" Type="http://schemas.openxmlformats.org/officeDocument/2006/relationships/oleObject" Target="../embeddings/oleObject26.bin"/></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12.xml"/><Relationship Id="rId1" Type="http://schemas.openxmlformats.org/officeDocument/2006/relationships/vmlDrawing" Target="../drawings/vmlDrawing8.vml"/><Relationship Id="rId6" Type="http://schemas.openxmlformats.org/officeDocument/2006/relationships/oleObject" Target="../embeddings/oleObject29.bin"/><Relationship Id="rId5" Type="http://schemas.openxmlformats.org/officeDocument/2006/relationships/oleObject" Target="../embeddings/oleObject28.bin"/><Relationship Id="rId4" Type="http://schemas.openxmlformats.org/officeDocument/2006/relationships/oleObject" Target="../embeddings/oleObject27.bin"/></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12.xml"/><Relationship Id="rId1" Type="http://schemas.openxmlformats.org/officeDocument/2006/relationships/vmlDrawing" Target="../drawings/vmlDrawing9.vml"/><Relationship Id="rId6" Type="http://schemas.openxmlformats.org/officeDocument/2006/relationships/oleObject" Target="../embeddings/oleObject32.bin"/><Relationship Id="rId5" Type="http://schemas.openxmlformats.org/officeDocument/2006/relationships/oleObject" Target="../embeddings/oleObject31.bin"/><Relationship Id="rId4" Type="http://schemas.openxmlformats.org/officeDocument/2006/relationships/oleObject" Target="../embeddings/oleObject30.bin"/></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7" Type="http://schemas.openxmlformats.org/officeDocument/2006/relationships/oleObject" Target="../embeddings/oleObject36.bin"/><Relationship Id="rId2" Type="http://schemas.openxmlformats.org/officeDocument/2006/relationships/slideLayout" Target="../slideLayouts/slideLayout14.xml"/><Relationship Id="rId1" Type="http://schemas.openxmlformats.org/officeDocument/2006/relationships/vmlDrawing" Target="../drawings/vmlDrawing10.vml"/><Relationship Id="rId6" Type="http://schemas.openxmlformats.org/officeDocument/2006/relationships/oleObject" Target="../embeddings/oleObject35.bin"/><Relationship Id="rId5" Type="http://schemas.openxmlformats.org/officeDocument/2006/relationships/oleObject" Target="../embeddings/oleObject34.bin"/><Relationship Id="rId4" Type="http://schemas.openxmlformats.org/officeDocument/2006/relationships/oleObject" Target="../embeddings/oleObject33.bin"/></Relationships>
</file>

<file path=ppt/slides/_rels/slide14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43.xml"/><Relationship Id="rId1" Type="http://schemas.openxmlformats.org/officeDocument/2006/relationships/slideLayout" Target="../slideLayouts/slideLayout6.xml"/><Relationship Id="rId4" Type="http://schemas.openxmlformats.org/officeDocument/2006/relationships/image" Target="../media/image200.gif"/></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12.xml"/><Relationship Id="rId1" Type="http://schemas.openxmlformats.org/officeDocument/2006/relationships/vmlDrawing" Target="../drawings/vmlDrawing11.vml"/><Relationship Id="rId6" Type="http://schemas.openxmlformats.org/officeDocument/2006/relationships/oleObject" Target="../embeddings/oleObject39.bin"/><Relationship Id="rId5" Type="http://schemas.openxmlformats.org/officeDocument/2006/relationships/oleObject" Target="../embeddings/oleObject38.bin"/><Relationship Id="rId4" Type="http://schemas.openxmlformats.org/officeDocument/2006/relationships/oleObject" Target="../embeddings/oleObject37.bin"/></Relationships>
</file>

<file path=ppt/slides/_rels/slide14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13.xml"/><Relationship Id="rId1" Type="http://schemas.openxmlformats.org/officeDocument/2006/relationships/vmlDrawing" Target="../drawings/vmlDrawing12.vml"/><Relationship Id="rId4" Type="http://schemas.openxmlformats.org/officeDocument/2006/relationships/oleObject" Target="../embeddings/oleObject40.bin"/></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8" Type="http://schemas.openxmlformats.org/officeDocument/2006/relationships/oleObject" Target="../embeddings/oleObject45.bin"/><Relationship Id="rId3" Type="http://schemas.openxmlformats.org/officeDocument/2006/relationships/notesSlide" Target="../notesSlides/notesSlide148.xml"/><Relationship Id="rId7" Type="http://schemas.openxmlformats.org/officeDocument/2006/relationships/oleObject" Target="../embeddings/oleObject44.bin"/><Relationship Id="rId2" Type="http://schemas.openxmlformats.org/officeDocument/2006/relationships/slideLayout" Target="../slideLayouts/slideLayout12.xml"/><Relationship Id="rId1" Type="http://schemas.openxmlformats.org/officeDocument/2006/relationships/vmlDrawing" Target="../drawings/vmlDrawing13.vml"/><Relationship Id="rId6" Type="http://schemas.openxmlformats.org/officeDocument/2006/relationships/oleObject" Target="../embeddings/oleObject43.bin"/><Relationship Id="rId5" Type="http://schemas.openxmlformats.org/officeDocument/2006/relationships/oleObject" Target="../embeddings/oleObject42.bin"/><Relationship Id="rId4" Type="http://schemas.openxmlformats.org/officeDocument/2006/relationships/oleObject" Target="../embeddings/oleObject41.bin"/></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12.xml"/><Relationship Id="rId1" Type="http://schemas.openxmlformats.org/officeDocument/2006/relationships/vmlDrawing" Target="../drawings/vmlDrawing14.vml"/><Relationship Id="rId5" Type="http://schemas.openxmlformats.org/officeDocument/2006/relationships/oleObject" Target="../embeddings/oleObject47.bin"/><Relationship Id="rId4" Type="http://schemas.openxmlformats.org/officeDocument/2006/relationships/oleObject" Target="../embeddings/oleObject46.bin"/></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15.xml"/><Relationship Id="rId1" Type="http://schemas.openxmlformats.org/officeDocument/2006/relationships/vmlDrawing" Target="../drawings/vmlDrawing15.vml"/><Relationship Id="rId4" Type="http://schemas.openxmlformats.org/officeDocument/2006/relationships/oleObject" Target="../embeddings/oleObject48.bin"/></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oleObject" Target="../embeddings/oleObject49.bin"/></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7.xml"/><Relationship Id="rId1" Type="http://schemas.openxmlformats.org/officeDocument/2006/relationships/vmlDrawing" Target="../drawings/vmlDrawing17.vml"/><Relationship Id="rId5" Type="http://schemas.openxmlformats.org/officeDocument/2006/relationships/oleObject" Target="../embeddings/oleObject51.bin"/><Relationship Id="rId4" Type="http://schemas.openxmlformats.org/officeDocument/2006/relationships/oleObject" Target="../embeddings/oleObject50.bin"/></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oleObject" Target="../embeddings/oleObject52.bin"/><Relationship Id="rId5" Type="http://schemas.openxmlformats.org/officeDocument/2006/relationships/image" Target="../media/image217.png"/><Relationship Id="rId4" Type="http://schemas.openxmlformats.org/officeDocument/2006/relationships/image" Target="../media/image216.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7.xml"/><Relationship Id="rId1" Type="http://schemas.openxmlformats.org/officeDocument/2006/relationships/vmlDrawing" Target="../drawings/vmlDrawing19.vml"/><Relationship Id="rId5" Type="http://schemas.openxmlformats.org/officeDocument/2006/relationships/oleObject" Target="../embeddings/oleObject54.bin"/><Relationship Id="rId4" Type="http://schemas.openxmlformats.org/officeDocument/2006/relationships/oleObject" Target="../embeddings/oleObject53.bin"/></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5.xml"/><Relationship Id="rId7" Type="http://schemas.openxmlformats.org/officeDocument/2006/relationships/oleObject" Target="../embeddings/oleObject58.bin"/><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oleObject" Target="../embeddings/oleObject57.bin"/><Relationship Id="rId5" Type="http://schemas.openxmlformats.org/officeDocument/2006/relationships/oleObject" Target="../embeddings/oleObject56.bin"/><Relationship Id="rId4" Type="http://schemas.openxmlformats.org/officeDocument/2006/relationships/oleObject" Target="../embeddings/oleObject55.bin"/></Relationships>
</file>

<file path=ppt/slides/_rels/slide15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225.png"/><Relationship Id="rId7" Type="http://schemas.openxmlformats.org/officeDocument/2006/relationships/image" Target="../media/image229.png"/><Relationship Id="rId2" Type="http://schemas.openxmlformats.org/officeDocument/2006/relationships/notesSlide" Target="../notesSlides/notesSlide157.xml"/><Relationship Id="rId1" Type="http://schemas.openxmlformats.org/officeDocument/2006/relationships/slideLayout" Target="../slideLayouts/slideLayout7.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 Id="rId9" Type="http://schemas.openxmlformats.org/officeDocument/2006/relationships/image" Target="../media/image231.png"/></Relationships>
</file>

<file path=ppt/slides/_rels/slide158.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232.png"/><Relationship Id="rId7" Type="http://schemas.openxmlformats.org/officeDocument/2006/relationships/image" Target="../media/image236.png"/><Relationship Id="rId2" Type="http://schemas.openxmlformats.org/officeDocument/2006/relationships/notesSlide" Target="../notesSlides/notesSlide158.xml"/><Relationship Id="rId1" Type="http://schemas.openxmlformats.org/officeDocument/2006/relationships/slideLayout" Target="../slideLayouts/slideLayout7.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image" Target="../media/image233.png"/></Relationships>
</file>

<file path=ppt/slides/_rels/slide159.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38.png"/><Relationship Id="rId7" Type="http://schemas.openxmlformats.org/officeDocument/2006/relationships/image" Target="../media/image242.png"/><Relationship Id="rId2" Type="http://schemas.openxmlformats.org/officeDocument/2006/relationships/notesSlide" Target="../notesSlides/notesSlide159.xml"/><Relationship Id="rId1" Type="http://schemas.openxmlformats.org/officeDocument/2006/relationships/slideLayout" Target="../slideLayouts/slideLayout7.xml"/><Relationship Id="rId6" Type="http://schemas.openxmlformats.org/officeDocument/2006/relationships/image" Target="../media/image241.png"/><Relationship Id="rId5" Type="http://schemas.openxmlformats.org/officeDocument/2006/relationships/image" Target="../media/image240.png"/><Relationship Id="rId4" Type="http://schemas.openxmlformats.org/officeDocument/2006/relationships/image" Target="../media/image239.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hyperlink" Target="http://www.youtube.com/watch?v=H4JQUBnCeHk&amp;list=PL92460BA36337C5A4&amp;index=5&amp;feature=plpp_video" TargetMode="External"/></Relationships>
</file>

<file path=ppt/slides/_rels/slide160.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60.xml"/><Relationship Id="rId1" Type="http://schemas.openxmlformats.org/officeDocument/2006/relationships/slideLayout" Target="../slideLayouts/slideLayout7.xml"/><Relationship Id="rId6" Type="http://schemas.openxmlformats.org/officeDocument/2006/relationships/image" Target="../media/image247.png"/><Relationship Id="rId5" Type="http://schemas.openxmlformats.org/officeDocument/2006/relationships/image" Target="../media/image246.png"/><Relationship Id="rId4" Type="http://schemas.openxmlformats.org/officeDocument/2006/relationships/image" Target="../media/image245.png"/></Relationships>
</file>

<file path=ppt/slides/_rels/slide161.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61.xml"/><Relationship Id="rId1" Type="http://schemas.openxmlformats.org/officeDocument/2006/relationships/slideLayout" Target="../slideLayouts/slideLayout7.xml"/><Relationship Id="rId5" Type="http://schemas.openxmlformats.org/officeDocument/2006/relationships/image" Target="../media/image250.png"/><Relationship Id="rId4" Type="http://schemas.openxmlformats.org/officeDocument/2006/relationships/image" Target="../media/image249.png"/></Relationships>
</file>

<file path=ppt/slides/_rels/slide162.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62.xml"/><Relationship Id="rId1" Type="http://schemas.openxmlformats.org/officeDocument/2006/relationships/slideLayout" Target="../slideLayouts/slideLayout7.xml"/><Relationship Id="rId4" Type="http://schemas.openxmlformats.org/officeDocument/2006/relationships/image" Target="../media/image252.png"/></Relationships>
</file>

<file path=ppt/slides/_rels/slide163.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7.xml"/><Relationship Id="rId1" Type="http://schemas.openxmlformats.org/officeDocument/2006/relationships/vmlDrawing" Target="../drawings/vmlDrawing21.vml"/><Relationship Id="rId5" Type="http://schemas.openxmlformats.org/officeDocument/2006/relationships/oleObject" Target="../embeddings/oleObject60.bin"/><Relationship Id="rId4" Type="http://schemas.openxmlformats.org/officeDocument/2006/relationships/oleObject" Target="../embeddings/oleObject59.bin"/></Relationships>
</file>

<file path=ppt/slides/_rels/slide165.xml.rels><?xml version="1.0" encoding="UTF-8" standalone="yes"?>
<Relationships xmlns="http://schemas.openxmlformats.org/package/2006/relationships"><Relationship Id="rId8" Type="http://schemas.openxmlformats.org/officeDocument/2006/relationships/oleObject" Target="../embeddings/oleObject64.bin"/><Relationship Id="rId3" Type="http://schemas.openxmlformats.org/officeDocument/2006/relationships/notesSlide" Target="../notesSlides/notesSlide165.xml"/><Relationship Id="rId7" Type="http://schemas.openxmlformats.org/officeDocument/2006/relationships/oleObject" Target="../embeddings/oleObject63.bin"/><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oleObject" Target="../embeddings/oleObject62.bin"/><Relationship Id="rId5" Type="http://schemas.openxmlformats.org/officeDocument/2006/relationships/image" Target="../media/image260.png"/><Relationship Id="rId4" Type="http://schemas.openxmlformats.org/officeDocument/2006/relationships/oleObject" Target="../embeddings/oleObject61.bin"/><Relationship Id="rId9" Type="http://schemas.openxmlformats.org/officeDocument/2006/relationships/oleObject" Target="../embeddings/oleObject65.bin"/></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7.xml"/><Relationship Id="rId1" Type="http://schemas.openxmlformats.org/officeDocument/2006/relationships/vmlDrawing" Target="../drawings/vmlDrawing23.vml"/><Relationship Id="rId4" Type="http://schemas.openxmlformats.org/officeDocument/2006/relationships/oleObject" Target="../embeddings/oleObject66.bin"/></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7.xml"/><Relationship Id="rId1" Type="http://schemas.openxmlformats.org/officeDocument/2006/relationships/vmlDrawing" Target="../drawings/vmlDrawing24.vml"/><Relationship Id="rId5" Type="http://schemas.openxmlformats.org/officeDocument/2006/relationships/image" Target="../media/image263.png"/><Relationship Id="rId4" Type="http://schemas.openxmlformats.org/officeDocument/2006/relationships/oleObject" Target="../embeddings/oleObject67.bin"/></Relationships>
</file>

<file path=ppt/slides/_rels/slide168.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70.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171.xml"/><Relationship Id="rId1" Type="http://schemas.openxmlformats.org/officeDocument/2006/relationships/slideLayout" Target="../slideLayouts/slideLayout7.xml"/><Relationship Id="rId4" Type="http://schemas.openxmlformats.org/officeDocument/2006/relationships/image" Target="../media/image267.jpeg"/></Relationships>
</file>

<file path=ppt/slides/_rels/slide172.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7.xml"/><Relationship Id="rId1" Type="http://schemas.openxmlformats.org/officeDocument/2006/relationships/vmlDrawing" Target="../drawings/vmlDrawing25.vml"/><Relationship Id="rId4" Type="http://schemas.openxmlformats.org/officeDocument/2006/relationships/oleObject" Target="../embeddings/oleObject68.bin"/></Relationships>
</file>

<file path=ppt/slides/_rels/slide17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185.xml"/><Relationship Id="rId1" Type="http://schemas.openxmlformats.org/officeDocument/2006/relationships/slideLayout" Target="../slideLayouts/slideLayout2.xml"/><Relationship Id="rId5" Type="http://schemas.openxmlformats.org/officeDocument/2006/relationships/image" Target="../media/image280.png"/><Relationship Id="rId4" Type="http://schemas.openxmlformats.org/officeDocument/2006/relationships/image" Target="../media/image279.png"/></Relationships>
</file>

<file path=ppt/slides/_rels/slide186.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186.xml"/><Relationship Id="rId1" Type="http://schemas.openxmlformats.org/officeDocument/2006/relationships/slideLayout" Target="../slideLayouts/slideLayout2.xml"/><Relationship Id="rId5" Type="http://schemas.openxmlformats.org/officeDocument/2006/relationships/image" Target="../media/image282.png"/><Relationship Id="rId4" Type="http://schemas.openxmlformats.org/officeDocument/2006/relationships/image" Target="../media/image275.pn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12.xml"/><Relationship Id="rId1" Type="http://schemas.openxmlformats.org/officeDocument/2006/relationships/vmlDrawing" Target="../drawings/vmlDrawing26.vml"/><Relationship Id="rId5" Type="http://schemas.openxmlformats.org/officeDocument/2006/relationships/oleObject" Target="../embeddings/oleObject70.bin"/><Relationship Id="rId4" Type="http://schemas.openxmlformats.org/officeDocument/2006/relationships/oleObject" Target="../embeddings/oleObject69.bin"/></Relationships>
</file>

<file path=ppt/slides/_rels/slide188.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189.xml"/><Relationship Id="rId1" Type="http://schemas.openxmlformats.org/officeDocument/2006/relationships/slideLayout" Target="../slideLayouts/slideLayout7.xml"/><Relationship Id="rId4" Type="http://schemas.openxmlformats.org/officeDocument/2006/relationships/image" Target="../media/image287.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7.xml"/><Relationship Id="rId1" Type="http://schemas.openxmlformats.org/officeDocument/2006/relationships/vmlDrawing" Target="../drawings/vmlDrawing27.vml"/><Relationship Id="rId4" Type="http://schemas.openxmlformats.org/officeDocument/2006/relationships/oleObject" Target="../embeddings/oleObject71.bin"/></Relationships>
</file>

<file path=ppt/slides/_rels/slide191.xml.rels><?xml version="1.0" encoding="UTF-8" standalone="yes"?>
<Relationships xmlns="http://schemas.openxmlformats.org/package/2006/relationships"><Relationship Id="rId8" Type="http://schemas.openxmlformats.org/officeDocument/2006/relationships/oleObject" Target="../embeddings/oleObject76.bin"/><Relationship Id="rId3" Type="http://schemas.openxmlformats.org/officeDocument/2006/relationships/notesSlide" Target="../notesSlides/notesSlide191.xml"/><Relationship Id="rId7" Type="http://schemas.openxmlformats.org/officeDocument/2006/relationships/oleObject" Target="../embeddings/oleObject75.bin"/><Relationship Id="rId2" Type="http://schemas.openxmlformats.org/officeDocument/2006/relationships/slideLayout" Target="../slideLayouts/slideLayout7.xml"/><Relationship Id="rId1" Type="http://schemas.openxmlformats.org/officeDocument/2006/relationships/vmlDrawing" Target="../drawings/vmlDrawing28.vml"/><Relationship Id="rId6" Type="http://schemas.openxmlformats.org/officeDocument/2006/relationships/oleObject" Target="../embeddings/oleObject74.bin"/><Relationship Id="rId5" Type="http://schemas.openxmlformats.org/officeDocument/2006/relationships/oleObject" Target="../embeddings/oleObject73.bin"/><Relationship Id="rId10" Type="http://schemas.openxmlformats.org/officeDocument/2006/relationships/oleObject" Target="../embeddings/oleObject78.bin"/><Relationship Id="rId4" Type="http://schemas.openxmlformats.org/officeDocument/2006/relationships/oleObject" Target="../embeddings/oleObject72.bin"/><Relationship Id="rId9" Type="http://schemas.openxmlformats.org/officeDocument/2006/relationships/oleObject" Target="../embeddings/oleObject77.bin"/></Relationships>
</file>

<file path=ppt/slides/_rels/slide192.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192.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3.xml"/><Relationship Id="rId7" Type="http://schemas.openxmlformats.org/officeDocument/2006/relationships/oleObject" Target="../embeddings/oleObject82.bin"/><Relationship Id="rId2" Type="http://schemas.openxmlformats.org/officeDocument/2006/relationships/slideLayout" Target="../slideLayouts/slideLayout7.xml"/><Relationship Id="rId1" Type="http://schemas.openxmlformats.org/officeDocument/2006/relationships/vmlDrawing" Target="../drawings/vmlDrawing29.vml"/><Relationship Id="rId6" Type="http://schemas.openxmlformats.org/officeDocument/2006/relationships/oleObject" Target="../embeddings/oleObject81.bin"/><Relationship Id="rId5" Type="http://schemas.openxmlformats.org/officeDocument/2006/relationships/oleObject" Target="../embeddings/oleObject80.bin"/><Relationship Id="rId4" Type="http://schemas.openxmlformats.org/officeDocument/2006/relationships/oleObject" Target="../embeddings/oleObject79.bin"/></Relationships>
</file>

<file path=ppt/slides/_rels/slide194.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19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7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hyperlink" Target="https://en.wikipedia.org/wiki/File:V-Blender-Logo.gif" TargetMode="External"/><Relationship Id="rId7" Type="http://schemas.openxmlformats.org/officeDocument/2006/relationships/hyperlink" Target="https://en.wikipedia.org/wiki/File:Double-Cone-Blender-Logo.png" TargetMode="External"/><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89.gif"/><Relationship Id="rId5" Type="http://schemas.openxmlformats.org/officeDocument/2006/relationships/hyperlink" Target="https://en.wikipedia.org/wiki/File:Ribbon-Blender-Logo.gif" TargetMode="External"/><Relationship Id="rId4" Type="http://schemas.openxmlformats.org/officeDocument/2006/relationships/image" Target="../media/image88.gif"/></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3.xml"/><Relationship Id="rId1" Type="http://schemas.openxmlformats.org/officeDocument/2006/relationships/slideLayout" Target="../slideLayouts/slideLayout6.xml"/><Relationship Id="rId5" Type="http://schemas.openxmlformats.org/officeDocument/2006/relationships/image" Target="../media/image104.png"/><Relationship Id="rId4" Type="http://schemas.openxmlformats.org/officeDocument/2006/relationships/image" Target="../media/image103.png"/></Relationships>
</file>

<file path=ppt/slides/_rels/slide8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9.xml"/><Relationship Id="rId1" Type="http://schemas.openxmlformats.org/officeDocument/2006/relationships/slideLayout" Target="../slideLayouts/slideLayout6.xml"/><Relationship Id="rId4" Type="http://schemas.openxmlformats.org/officeDocument/2006/relationships/image" Target="../media/image11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92.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9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openxmlformats.org/officeDocument/2006/relationships/image" Target="../media/image122.png"/></Relationships>
</file>

<file path=ppt/slides/_rels/slide9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28600" y="457200"/>
            <a:ext cx="8686800" cy="685800"/>
          </a:xfrm>
        </p:spPr>
        <p:txBody>
          <a:bodyPr>
            <a:noAutofit/>
          </a:bodyPr>
          <a:lstStyle/>
          <a:p>
            <a:pPr eaLnBrk="1" hangingPunct="1"/>
            <a:r>
              <a:rPr lang="en-US" b="1" dirty="0" smtClean="0">
                <a:solidFill>
                  <a:srgbClr val="292929"/>
                </a:solidFill>
                <a:latin typeface="Arial" pitchFamily="34" charset="0"/>
                <a:cs typeface="Arial" pitchFamily="34" charset="0"/>
              </a:rPr>
              <a:t>Agitation/Mixing</a:t>
            </a:r>
          </a:p>
        </p:txBody>
      </p:sp>
      <p:sp>
        <p:nvSpPr>
          <p:cNvPr id="4099" name="Rectangle 3"/>
          <p:cNvSpPr>
            <a:spLocks noGrp="1" noChangeArrowheads="1"/>
          </p:cNvSpPr>
          <p:nvPr>
            <p:ph type="body" idx="1"/>
          </p:nvPr>
        </p:nvSpPr>
        <p:spPr>
          <a:xfrm>
            <a:off x="457200" y="1447800"/>
            <a:ext cx="8534400" cy="4953000"/>
          </a:xfrm>
        </p:spPr>
        <p:txBody>
          <a:bodyPr/>
          <a:lstStyle/>
          <a:p>
            <a:pPr eaLnBrk="1" hangingPunct="1">
              <a:lnSpc>
                <a:spcPct val="80000"/>
              </a:lnSpc>
            </a:pPr>
            <a:r>
              <a:rPr lang="en-US" sz="2800" b="0" dirty="0" smtClean="0">
                <a:solidFill>
                  <a:srgbClr val="CC3300"/>
                </a:solidFill>
                <a:latin typeface="Times New Roman" pitchFamily="18" charset="0"/>
              </a:rPr>
              <a:t>Agitation</a:t>
            </a:r>
            <a:r>
              <a:rPr lang="en-US" sz="2800" b="0" dirty="0" smtClean="0">
                <a:solidFill>
                  <a:srgbClr val="292929"/>
                </a:solidFill>
                <a:latin typeface="Times New Roman" pitchFamily="18" charset="0"/>
              </a:rPr>
              <a:t> refers to </a:t>
            </a:r>
            <a:r>
              <a:rPr lang="en-US" sz="2800" b="0" dirty="0" smtClean="0">
                <a:solidFill>
                  <a:srgbClr val="CC3300"/>
                </a:solidFill>
                <a:latin typeface="Times New Roman" pitchFamily="18" charset="0"/>
              </a:rPr>
              <a:t>forcing a fluid by mechanical</a:t>
            </a:r>
            <a:r>
              <a:rPr lang="en-US" sz="2800" b="0" dirty="0" smtClean="0">
                <a:solidFill>
                  <a:srgbClr val="292929"/>
                </a:solidFill>
                <a:latin typeface="Times New Roman" pitchFamily="18" charset="0"/>
              </a:rPr>
              <a:t> means to flow in a circulatory or other pattern inside a vessel. </a:t>
            </a:r>
          </a:p>
          <a:p>
            <a:pPr eaLnBrk="1" hangingPunct="1">
              <a:lnSpc>
                <a:spcPct val="80000"/>
              </a:lnSpc>
              <a:buFontTx/>
              <a:buNone/>
            </a:pPr>
            <a:endParaRPr lang="en-US" sz="2800" b="0" dirty="0" smtClean="0">
              <a:solidFill>
                <a:srgbClr val="292929"/>
              </a:solidFill>
              <a:latin typeface="Times New Roman" pitchFamily="18" charset="0"/>
            </a:endParaRPr>
          </a:p>
          <a:p>
            <a:pPr eaLnBrk="1" hangingPunct="1">
              <a:lnSpc>
                <a:spcPct val="80000"/>
              </a:lnSpc>
            </a:pPr>
            <a:r>
              <a:rPr lang="en-US" sz="2800" b="0" dirty="0" smtClean="0">
                <a:solidFill>
                  <a:srgbClr val="CC3300"/>
                </a:solidFill>
                <a:latin typeface="Times New Roman" pitchFamily="18" charset="0"/>
              </a:rPr>
              <a:t>Mixing</a:t>
            </a:r>
            <a:r>
              <a:rPr lang="en-US" sz="2800" b="0" dirty="0" smtClean="0">
                <a:solidFill>
                  <a:srgbClr val="292929"/>
                </a:solidFill>
                <a:latin typeface="Times New Roman" pitchFamily="18" charset="0"/>
              </a:rPr>
              <a:t> usually implies the taking of two or more </a:t>
            </a:r>
            <a:r>
              <a:rPr lang="en-US" sz="2800" b="0" dirty="0" smtClean="0">
                <a:solidFill>
                  <a:srgbClr val="CC3300"/>
                </a:solidFill>
                <a:latin typeface="Times New Roman" pitchFamily="18" charset="0"/>
              </a:rPr>
              <a:t>separate phases</a:t>
            </a:r>
            <a:r>
              <a:rPr lang="en-US" sz="2800" b="0" dirty="0" smtClean="0">
                <a:solidFill>
                  <a:srgbClr val="292929"/>
                </a:solidFill>
                <a:latin typeface="Times New Roman" pitchFamily="18" charset="0"/>
              </a:rPr>
              <a:t>, such as a </a:t>
            </a:r>
            <a:r>
              <a:rPr lang="en-US" sz="2800" b="0" dirty="0" smtClean="0">
                <a:solidFill>
                  <a:srgbClr val="CC3300"/>
                </a:solidFill>
                <a:latin typeface="Times New Roman" pitchFamily="18" charset="0"/>
              </a:rPr>
              <a:t>fluid and a powdered solid</a:t>
            </a:r>
            <a:r>
              <a:rPr lang="en-US" sz="2800" b="0" dirty="0" smtClean="0">
                <a:solidFill>
                  <a:srgbClr val="292929"/>
                </a:solidFill>
                <a:latin typeface="Times New Roman" pitchFamily="18" charset="0"/>
              </a:rPr>
              <a:t> or two fluids, and causing them to be randomly distributed through one another.</a:t>
            </a:r>
          </a:p>
          <a:p>
            <a:pPr eaLnBrk="1" hangingPunct="1">
              <a:lnSpc>
                <a:spcPct val="80000"/>
              </a:lnSpc>
              <a:buFontTx/>
              <a:buNone/>
            </a:pPr>
            <a:endParaRPr lang="en-US" sz="2800" b="0" dirty="0" smtClean="0">
              <a:solidFill>
                <a:srgbClr val="292929"/>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8626" b="2113"/>
          <a:stretch>
            <a:fillRect/>
          </a:stretch>
        </p:blipFill>
        <p:spPr>
          <a:xfrm>
            <a:off x="1100138" y="1447800"/>
            <a:ext cx="7304484" cy="5181600"/>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Liquid-solid mixing</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2713489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20948"/>
          <a:stretch>
            <a:fillRect/>
          </a:stretch>
        </p:blipFill>
        <p:spPr>
          <a:xfrm>
            <a:off x="1121569" y="1447800"/>
            <a:ext cx="7461647" cy="5231498"/>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Silo Blenders</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365234593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7126"/>
          <a:stretch>
            <a:fillRect/>
          </a:stretch>
        </p:blipFill>
        <p:spPr>
          <a:xfrm>
            <a:off x="1278731" y="1295400"/>
            <a:ext cx="7225903" cy="5431802"/>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Gravity Silo Blender</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422714826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20919"/>
          <a:stretch>
            <a:fillRect/>
          </a:stretch>
        </p:blipFill>
        <p:spPr>
          <a:xfrm>
            <a:off x="1428751" y="1447800"/>
            <a:ext cx="6925865" cy="5261560"/>
          </a:xfrm>
          <a:prstGeom prst="rect">
            <a:avLst/>
          </a:prstGeom>
        </p:spPr>
      </p:pic>
      <p:sp>
        <p:nvSpPr>
          <p:cNvPr id="3" name="Title 2"/>
          <p:cNvSpPr>
            <a:spLocks noGrp="1"/>
          </p:cNvSpPr>
          <p:nvPr>
            <p:ph type="title"/>
          </p:nvPr>
        </p:nvSpPr>
        <p:spPr/>
        <p:txBody>
          <a:bodyPr>
            <a:normAutofit fontScale="90000"/>
          </a:bodyPr>
          <a:lstStyle/>
          <a:p>
            <a:r>
              <a:rPr lang="en-US" b="1" dirty="0" smtClean="0">
                <a:latin typeface="Arial" pitchFamily="34" charset="0"/>
                <a:cs typeface="Arial" pitchFamily="34" charset="0"/>
              </a:rPr>
              <a:t>Mechanical </a:t>
            </a:r>
            <a:br>
              <a:rPr lang="en-US" b="1" dirty="0" smtClean="0">
                <a:latin typeface="Arial" pitchFamily="34" charset="0"/>
                <a:cs typeface="Arial" pitchFamily="34" charset="0"/>
              </a:rPr>
            </a:br>
            <a:r>
              <a:rPr lang="en-US" b="1" dirty="0" smtClean="0">
                <a:latin typeface="Arial" pitchFamily="34" charset="0"/>
                <a:cs typeface="Arial" pitchFamily="34" charset="0"/>
              </a:rPr>
              <a:t>Silo Blender</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90326708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9037"/>
          <a:stretch>
            <a:fillRect/>
          </a:stretch>
        </p:blipFill>
        <p:spPr>
          <a:xfrm>
            <a:off x="1471612" y="1371600"/>
            <a:ext cx="6954440" cy="5366353"/>
          </a:xfrm>
          <a:prstGeom prst="rect">
            <a:avLst/>
          </a:prstGeom>
        </p:spPr>
      </p:pic>
      <p:sp>
        <p:nvSpPr>
          <p:cNvPr id="3" name="Title 2"/>
          <p:cNvSpPr>
            <a:spLocks noGrp="1"/>
          </p:cNvSpPr>
          <p:nvPr>
            <p:ph type="title"/>
          </p:nvPr>
        </p:nvSpPr>
        <p:spPr/>
        <p:txBody>
          <a:bodyPr>
            <a:normAutofit fontScale="90000"/>
          </a:bodyPr>
          <a:lstStyle/>
          <a:p>
            <a:r>
              <a:rPr lang="en-US" b="1" dirty="0" smtClean="0">
                <a:latin typeface="Arial" pitchFamily="34" charset="0"/>
                <a:cs typeface="Arial" pitchFamily="34" charset="0"/>
              </a:rPr>
              <a:t>Pneumatic</a:t>
            </a:r>
            <a:br>
              <a:rPr lang="en-US" b="1" dirty="0" smtClean="0">
                <a:latin typeface="Arial" pitchFamily="34" charset="0"/>
                <a:cs typeface="Arial" pitchFamily="34" charset="0"/>
              </a:rPr>
            </a:br>
            <a:r>
              <a:rPr lang="en-US" b="1" dirty="0" smtClean="0">
                <a:latin typeface="Arial" pitchFamily="34" charset="0"/>
                <a:cs typeface="Arial" pitchFamily="34" charset="0"/>
              </a:rPr>
              <a:t>Blender</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178856416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9189"/>
          <a:stretch>
            <a:fillRect/>
          </a:stretch>
        </p:blipFill>
        <p:spPr>
          <a:xfrm>
            <a:off x="1578768" y="1447800"/>
            <a:ext cx="6568678" cy="5322920"/>
          </a:xfrm>
          <a:prstGeom prst="rect">
            <a:avLst/>
          </a:prstGeom>
        </p:spPr>
      </p:pic>
      <p:sp>
        <p:nvSpPr>
          <p:cNvPr id="3" name="Title 2"/>
          <p:cNvSpPr>
            <a:spLocks noGrp="1"/>
          </p:cNvSpPr>
          <p:nvPr>
            <p:ph type="title"/>
          </p:nvPr>
        </p:nvSpPr>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III	Mixing </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of High Viscosity</a:t>
            </a:r>
            <a:b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b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Materials and Pastes</a:t>
            </a: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p:txBody>
      </p:sp>
    </p:spTree>
    <p:extLst>
      <p:ext uri="{BB962C8B-B14F-4D97-AF65-F5344CB8AC3E}">
        <p14:creationId xmlns="" xmlns:p14="http://schemas.microsoft.com/office/powerpoint/2010/main" val="107264370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6042"/>
          <a:stretch>
            <a:fillRect/>
          </a:stretch>
        </p:blipFill>
        <p:spPr>
          <a:xfrm>
            <a:off x="1676400" y="1190974"/>
            <a:ext cx="6363890" cy="5574422"/>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High Viscosity Mixing</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183929608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5032"/>
          <a:stretch>
            <a:fillRect/>
          </a:stretch>
        </p:blipFill>
        <p:spPr>
          <a:xfrm>
            <a:off x="1585912" y="1143000"/>
            <a:ext cx="6661547" cy="5576990"/>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Mixing Mechanisms</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351301509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3961" b="2067"/>
          <a:stretch>
            <a:fillRect/>
          </a:stretch>
        </p:blipFill>
        <p:spPr>
          <a:xfrm>
            <a:off x="1447800" y="1213470"/>
            <a:ext cx="6935390" cy="5339729"/>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Mixing Challenges</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289013051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9780"/>
          <a:stretch>
            <a:fillRect/>
          </a:stretch>
        </p:blipFill>
        <p:spPr>
          <a:xfrm>
            <a:off x="1697425" y="1524000"/>
            <a:ext cx="6707196" cy="5181601"/>
          </a:xfrm>
          <a:prstGeom prst="rect">
            <a:avLst/>
          </a:prstGeom>
        </p:spPr>
      </p:pic>
      <p:sp>
        <p:nvSpPr>
          <p:cNvPr id="3" name="Title 2"/>
          <p:cNvSpPr>
            <a:spLocks noGrp="1"/>
          </p:cNvSpPr>
          <p:nvPr>
            <p:ph type="title"/>
          </p:nvPr>
        </p:nvSpPr>
        <p:spPr/>
        <p:txBody>
          <a:bodyPr>
            <a:normAutofit fontScale="90000"/>
          </a:bodyPr>
          <a:lstStyle/>
          <a:p>
            <a:r>
              <a:rPr lang="en-US" b="1" dirty="0" smtClean="0">
                <a:latin typeface="Arial" pitchFamily="34" charset="0"/>
                <a:cs typeface="Arial" pitchFamily="34" charset="0"/>
              </a:rPr>
              <a:t>Viscous Mixing</a:t>
            </a:r>
            <a:br>
              <a:rPr lang="en-US" b="1" dirty="0" smtClean="0">
                <a:latin typeface="Arial" pitchFamily="34" charset="0"/>
                <a:cs typeface="Arial" pitchFamily="34" charset="0"/>
              </a:rPr>
            </a:br>
            <a:r>
              <a:rPr lang="en-US" b="1" dirty="0" smtClean="0">
                <a:latin typeface="Arial" pitchFamily="34" charset="0"/>
                <a:cs typeface="Arial" pitchFamily="34" charset="0"/>
              </a:rPr>
              <a:t>Equipment</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104262430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3964"/>
          <a:stretch>
            <a:fillRect/>
          </a:stretch>
        </p:blipFill>
        <p:spPr>
          <a:xfrm>
            <a:off x="1164432" y="1219200"/>
            <a:ext cx="6754415" cy="5462587"/>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Mixer Design</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13055640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7356" b="3098"/>
          <a:stretch>
            <a:fillRect/>
          </a:stretch>
        </p:blipFill>
        <p:spPr>
          <a:xfrm>
            <a:off x="1164431" y="1219200"/>
            <a:ext cx="7147322" cy="5257800"/>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Fluid motion</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94446747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9755"/>
          <a:stretch>
            <a:fillRect/>
          </a:stretch>
        </p:blipFill>
        <p:spPr>
          <a:xfrm>
            <a:off x="1607344" y="1447800"/>
            <a:ext cx="6390084" cy="5286863"/>
          </a:xfrm>
          <a:prstGeom prst="rect">
            <a:avLst/>
          </a:prstGeom>
        </p:spPr>
      </p:pic>
      <p:sp>
        <p:nvSpPr>
          <p:cNvPr id="3" name="Title 2"/>
          <p:cNvSpPr>
            <a:spLocks noGrp="1"/>
          </p:cNvSpPr>
          <p:nvPr>
            <p:ph type="title"/>
          </p:nvPr>
        </p:nvSpPr>
        <p:spPr/>
        <p:txBody>
          <a:bodyPr>
            <a:normAutofit fontScale="90000"/>
          </a:bodyPr>
          <a:lstStyle/>
          <a:p>
            <a:r>
              <a:rPr lang="en-US" b="1" dirty="0" smtClean="0">
                <a:latin typeface="Arial" pitchFamily="34" charset="0"/>
                <a:cs typeface="Arial" pitchFamily="34" charset="0"/>
              </a:rPr>
              <a:t>Single </a:t>
            </a:r>
            <a:br>
              <a:rPr lang="en-US" b="1" dirty="0" smtClean="0">
                <a:latin typeface="Arial" pitchFamily="34" charset="0"/>
                <a:cs typeface="Arial" pitchFamily="34" charset="0"/>
              </a:rPr>
            </a:br>
            <a:r>
              <a:rPr lang="en-US" b="1" dirty="0" smtClean="0">
                <a:latin typeface="Arial" pitchFamily="34" charset="0"/>
                <a:cs typeface="Arial" pitchFamily="34" charset="0"/>
              </a:rPr>
              <a:t>Planetary Mixer</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187666088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8661"/>
          <a:stretch>
            <a:fillRect/>
          </a:stretch>
        </p:blipFill>
        <p:spPr>
          <a:xfrm>
            <a:off x="1828800" y="1480730"/>
            <a:ext cx="6019800" cy="5156672"/>
          </a:xfrm>
          <a:prstGeom prst="rect">
            <a:avLst/>
          </a:prstGeom>
        </p:spPr>
      </p:pic>
      <p:sp>
        <p:nvSpPr>
          <p:cNvPr id="3" name="Title 2"/>
          <p:cNvSpPr>
            <a:spLocks noGrp="1"/>
          </p:cNvSpPr>
          <p:nvPr>
            <p:ph type="title"/>
          </p:nvPr>
        </p:nvSpPr>
        <p:spPr/>
        <p:txBody>
          <a:bodyPr>
            <a:normAutofit fontScale="90000"/>
          </a:bodyPr>
          <a:lstStyle/>
          <a:p>
            <a:r>
              <a:rPr lang="en-US" b="1" dirty="0" smtClean="0">
                <a:latin typeface="Arial" pitchFamily="34" charset="0"/>
                <a:cs typeface="Arial" pitchFamily="34" charset="0"/>
              </a:rPr>
              <a:t>Double </a:t>
            </a:r>
            <a:br>
              <a:rPr lang="en-US" b="1" dirty="0" smtClean="0">
                <a:latin typeface="Arial" pitchFamily="34" charset="0"/>
                <a:cs typeface="Arial" pitchFamily="34" charset="0"/>
              </a:rPr>
            </a:br>
            <a:r>
              <a:rPr lang="en-US" b="1" dirty="0" smtClean="0">
                <a:latin typeface="Arial" pitchFamily="34" charset="0"/>
                <a:cs typeface="Arial" pitchFamily="34" charset="0"/>
              </a:rPr>
              <a:t>Planetary Mixer</a:t>
            </a:r>
            <a:endParaRPr lang="en-US" dirty="0"/>
          </a:p>
        </p:txBody>
      </p:sp>
    </p:spTree>
    <p:extLst>
      <p:ext uri="{BB962C8B-B14F-4D97-AF65-F5344CB8AC3E}">
        <p14:creationId xmlns="" xmlns:p14="http://schemas.microsoft.com/office/powerpoint/2010/main" val="419040695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9208"/>
          <a:stretch>
            <a:fillRect/>
          </a:stretch>
        </p:blipFill>
        <p:spPr>
          <a:xfrm>
            <a:off x="1500187" y="1371600"/>
            <a:ext cx="6725840" cy="5422682"/>
          </a:xfrm>
          <a:prstGeom prst="rect">
            <a:avLst/>
          </a:prstGeom>
        </p:spPr>
      </p:pic>
      <p:sp>
        <p:nvSpPr>
          <p:cNvPr id="3" name="Title 2"/>
          <p:cNvSpPr>
            <a:spLocks noGrp="1"/>
          </p:cNvSpPr>
          <p:nvPr>
            <p:ph type="title"/>
          </p:nvPr>
        </p:nvSpPr>
        <p:spPr/>
        <p:txBody>
          <a:bodyPr>
            <a:normAutofit fontScale="90000"/>
          </a:bodyPr>
          <a:lstStyle/>
          <a:p>
            <a:r>
              <a:rPr lang="en-US" b="1" dirty="0" smtClean="0">
                <a:latin typeface="Arial" pitchFamily="34" charset="0"/>
                <a:cs typeface="Arial" pitchFamily="34" charset="0"/>
              </a:rPr>
              <a:t>Double Arm</a:t>
            </a:r>
            <a:br>
              <a:rPr lang="en-US" b="1" dirty="0" smtClean="0">
                <a:latin typeface="Arial" pitchFamily="34" charset="0"/>
                <a:cs typeface="Arial" pitchFamily="34" charset="0"/>
              </a:rPr>
            </a:br>
            <a:r>
              <a:rPr lang="en-US" b="1" dirty="0" smtClean="0">
                <a:latin typeface="Arial" pitchFamily="34" charset="0"/>
                <a:cs typeface="Arial" pitchFamily="34" charset="0"/>
              </a:rPr>
              <a:t>Kneader Mixer</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20197262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20334"/>
          <a:stretch>
            <a:fillRect/>
          </a:stretch>
        </p:blipFill>
        <p:spPr>
          <a:xfrm>
            <a:off x="1714500" y="1447800"/>
            <a:ext cx="6525815" cy="5236969"/>
          </a:xfrm>
          <a:prstGeom prst="rect">
            <a:avLst/>
          </a:prstGeom>
        </p:spPr>
      </p:pic>
      <p:sp>
        <p:nvSpPr>
          <p:cNvPr id="3" name="Title 2"/>
          <p:cNvSpPr>
            <a:spLocks noGrp="1"/>
          </p:cNvSpPr>
          <p:nvPr>
            <p:ph type="title"/>
          </p:nvPr>
        </p:nvSpPr>
        <p:spPr/>
        <p:txBody>
          <a:bodyPr>
            <a:normAutofit fontScale="90000"/>
          </a:bodyPr>
          <a:lstStyle/>
          <a:p>
            <a:r>
              <a:rPr lang="en-US" b="1" dirty="0" smtClean="0">
                <a:latin typeface="Arial" pitchFamily="34" charset="0"/>
                <a:cs typeface="Arial" pitchFamily="34" charset="0"/>
              </a:rPr>
              <a:t>Double Arm</a:t>
            </a:r>
            <a:br>
              <a:rPr lang="en-US" b="1" dirty="0" smtClean="0">
                <a:latin typeface="Arial" pitchFamily="34" charset="0"/>
                <a:cs typeface="Arial" pitchFamily="34" charset="0"/>
              </a:rPr>
            </a:br>
            <a:r>
              <a:rPr lang="en-US" b="1" dirty="0" smtClean="0">
                <a:latin typeface="Arial" pitchFamily="34" charset="0"/>
                <a:cs typeface="Arial" pitchFamily="34" charset="0"/>
              </a:rPr>
              <a:t>Kneader Mixer</a:t>
            </a:r>
            <a:endParaRPr lang="en-US" dirty="0"/>
          </a:p>
        </p:txBody>
      </p:sp>
    </p:spTree>
    <p:extLst>
      <p:ext uri="{BB962C8B-B14F-4D97-AF65-F5344CB8AC3E}">
        <p14:creationId xmlns="" xmlns:p14="http://schemas.microsoft.com/office/powerpoint/2010/main" val="74220955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2626"/>
          <a:stretch>
            <a:fillRect/>
          </a:stretch>
        </p:blipFill>
        <p:spPr>
          <a:xfrm>
            <a:off x="1447800" y="1143000"/>
            <a:ext cx="6040040" cy="5529263"/>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Pan Muller Mixer</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157595390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5931"/>
          <a:stretch>
            <a:fillRect/>
          </a:stretch>
        </p:blipFill>
        <p:spPr>
          <a:xfrm>
            <a:off x="1614963" y="1143000"/>
            <a:ext cx="6932533" cy="5524501"/>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Single Screw Extruder</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314787410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6123"/>
          <a:stretch>
            <a:fillRect/>
          </a:stretch>
        </p:blipFill>
        <p:spPr>
          <a:xfrm>
            <a:off x="1714500" y="1295400"/>
            <a:ext cx="6104334" cy="5438776"/>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Twin Screw Extruder</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426321383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21249"/>
          <a:stretch>
            <a:fillRect/>
          </a:stretch>
        </p:blipFill>
        <p:spPr>
          <a:xfrm>
            <a:off x="1628361" y="1447800"/>
            <a:ext cx="6319061" cy="5114925"/>
          </a:xfrm>
          <a:prstGeom prst="rect">
            <a:avLst/>
          </a:prstGeom>
        </p:spPr>
      </p:pic>
      <p:sp>
        <p:nvSpPr>
          <p:cNvPr id="3" name="Title 2"/>
          <p:cNvSpPr>
            <a:spLocks noGrp="1"/>
          </p:cNvSpPr>
          <p:nvPr>
            <p:ph type="title"/>
          </p:nvPr>
        </p:nvSpPr>
        <p:spPr/>
        <p:txBody>
          <a:bodyPr/>
          <a:lstStyle/>
          <a:p>
            <a:r>
              <a:rPr lang="en-US" b="1" dirty="0" smtClean="0"/>
              <a:t>Pug Mills</a:t>
            </a:r>
            <a:endParaRPr lang="en-US" b="1" dirty="0"/>
          </a:p>
        </p:txBody>
      </p:sp>
    </p:spTree>
    <p:extLst>
      <p:ext uri="{BB962C8B-B14F-4D97-AF65-F5344CB8AC3E}">
        <p14:creationId xmlns="" xmlns:p14="http://schemas.microsoft.com/office/powerpoint/2010/main" val="100365029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971800"/>
            <a:ext cx="8229600" cy="1143000"/>
          </a:xfrm>
        </p:spPr>
        <p:txBody>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Design of fluid mixers</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Experimental approach</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 name="Rectangle 4"/>
          <p:cNvSpPr/>
          <p:nvPr/>
        </p:nvSpPr>
        <p:spPr>
          <a:xfrm>
            <a:off x="685800" y="1524000"/>
            <a:ext cx="2457725" cy="107721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Torque</a:t>
            </a:r>
          </a:p>
          <a:p>
            <a:pPr algn="ctr"/>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(measured)</a:t>
            </a:r>
            <a:endPar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p:txBody>
      </p:sp>
      <p:sp>
        <p:nvSpPr>
          <p:cNvPr id="6" name="Striped Right Arrow 5"/>
          <p:cNvSpPr/>
          <p:nvPr/>
        </p:nvSpPr>
        <p:spPr>
          <a:xfrm rot="5400000">
            <a:off x="1524000" y="2819400"/>
            <a:ext cx="838200" cy="533400"/>
          </a:xfrm>
          <a:prstGeom prst="stripedRightArrow">
            <a:avLst>
              <a:gd name="adj1" fmla="val 50000"/>
              <a:gd name="adj2" fmla="val 68462"/>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62000" y="3429000"/>
            <a:ext cx="2656497" cy="107721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Power</a:t>
            </a:r>
          </a:p>
          <a:p>
            <a:pPr algn="ctr"/>
            <a:r>
              <a:rPr lang="en-US"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(calculated) </a:t>
            </a:r>
            <a:endPar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p:txBody>
      </p:sp>
      <p:sp>
        <p:nvSpPr>
          <p:cNvPr id="8" name="Rectangle 7"/>
          <p:cNvSpPr/>
          <p:nvPr/>
        </p:nvSpPr>
        <p:spPr>
          <a:xfrm>
            <a:off x="609600" y="5410200"/>
            <a:ext cx="3110147" cy="107721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Power number</a:t>
            </a:r>
          </a:p>
          <a:p>
            <a:pPr algn="ctr"/>
            <a:r>
              <a:rPr lang="en-US"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(calculated)</a:t>
            </a:r>
            <a:endPar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p:txBody>
      </p:sp>
      <p:sp>
        <p:nvSpPr>
          <p:cNvPr id="9" name="Striped Right Arrow 8"/>
          <p:cNvSpPr/>
          <p:nvPr/>
        </p:nvSpPr>
        <p:spPr>
          <a:xfrm rot="5400000">
            <a:off x="1524000" y="4800600"/>
            <a:ext cx="838200" cy="533400"/>
          </a:xfrm>
          <a:prstGeom prst="stripedRightArrow">
            <a:avLst>
              <a:gd name="adj1" fmla="val 50000"/>
              <a:gd name="adj2" fmla="val 68462"/>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267200" y="1524000"/>
            <a:ext cx="4378122" cy="107721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Lab scale mixer</a:t>
            </a:r>
          </a:p>
          <a:p>
            <a:pPr algn="ctr"/>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(run at different rpm)</a:t>
            </a:r>
            <a:endPar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p:txBody>
      </p:sp>
      <p:sp>
        <p:nvSpPr>
          <p:cNvPr id="11" name="Rectangle 10"/>
          <p:cNvSpPr/>
          <p:nvPr/>
        </p:nvSpPr>
        <p:spPr>
          <a:xfrm>
            <a:off x="5029200" y="5410200"/>
            <a:ext cx="3741730" cy="1077218"/>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Reynolds number</a:t>
            </a:r>
          </a:p>
          <a:p>
            <a:pPr algn="ctr"/>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(calculated)</a:t>
            </a:r>
            <a:endParaRPr lang="en-US" sz="3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p:txBody>
      </p:sp>
      <p:sp>
        <p:nvSpPr>
          <p:cNvPr id="12" name="Striped Right Arrow 11"/>
          <p:cNvSpPr/>
          <p:nvPr/>
        </p:nvSpPr>
        <p:spPr>
          <a:xfrm rot="5400000">
            <a:off x="5219700" y="3619500"/>
            <a:ext cx="2514600" cy="914400"/>
          </a:xfrm>
          <a:prstGeom prst="stripedRightArrow">
            <a:avLst>
              <a:gd name="adj1" fmla="val 50000"/>
              <a:gd name="adj2" fmla="val 68462"/>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riped Right Arrow 12"/>
          <p:cNvSpPr/>
          <p:nvPr/>
        </p:nvSpPr>
        <p:spPr>
          <a:xfrm rot="10800000">
            <a:off x="3048000" y="1524000"/>
            <a:ext cx="1371600" cy="685800"/>
          </a:xfrm>
          <a:prstGeom prst="stripedRightArrow">
            <a:avLst>
              <a:gd name="adj1" fmla="val 50000"/>
              <a:gd name="adj2" fmla="val 68462"/>
            </a:avLst>
          </a:prstGeom>
          <a:no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810000" y="4953000"/>
            <a:ext cx="1018228" cy="830997"/>
          </a:xfrm>
          <a:prstGeom prst="rect">
            <a:avLst/>
          </a:prstGeom>
          <a:noFill/>
        </p:spPr>
        <p:txBody>
          <a:bodyPr wrap="none" lIns="91440" tIns="45720" rIns="91440" bIns="45720">
            <a:spAutoFit/>
          </a:bodyPr>
          <a:lstStyle/>
          <a:p>
            <a:pPr algn="ctr"/>
            <a:r>
              <a:rPr lang="en-US" sz="4800" b="1" i="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VS</a:t>
            </a:r>
            <a:endParaRPr lang="en-US" sz="4800" b="1" i="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endParaRPr>
          </a:p>
        </p:txBody>
      </p:sp>
      <p:sp>
        <p:nvSpPr>
          <p:cNvPr id="15" name="Striped Right Arrow 14"/>
          <p:cNvSpPr/>
          <p:nvPr/>
        </p:nvSpPr>
        <p:spPr>
          <a:xfrm>
            <a:off x="3733800" y="5791200"/>
            <a:ext cx="1295400" cy="533400"/>
          </a:xfrm>
          <a:prstGeom prst="stripedRightArrow">
            <a:avLst>
              <a:gd name="adj1" fmla="val 50000"/>
              <a:gd name="adj2" fmla="val 68462"/>
            </a:avLst>
          </a:prstGeom>
          <a:no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smtClean="0">
                <a:solidFill>
                  <a:schemeClr val="accent6">
                    <a:lumMod val="75000"/>
                  </a:schemeClr>
                </a:solidFill>
                <a:latin typeface="Arial" pitchFamily="34" charset="0"/>
                <a:cs typeface="Arial" pitchFamily="34" charset="0"/>
              </a:rPr>
              <a:t>Fluid Mixing Processes</a:t>
            </a:r>
            <a:endParaRPr lang="en-US" b="1" dirty="0">
              <a:solidFill>
                <a:schemeClr val="accent6">
                  <a:lumMod val="75000"/>
                </a:schemeClr>
              </a:solidFill>
              <a:latin typeface="Arial" pitchFamily="34" charset="0"/>
              <a:cs typeface="Arial" pitchFamily="34" charset="0"/>
            </a:endParaRPr>
          </a:p>
        </p:txBody>
      </p:sp>
      <p:sp>
        <p:nvSpPr>
          <p:cNvPr id="8" name="Content Placeholder 7"/>
          <p:cNvSpPr>
            <a:spLocks noGrp="1"/>
          </p:cNvSpPr>
          <p:nvPr>
            <p:ph idx="1"/>
          </p:nvPr>
        </p:nvSpPr>
        <p:spPr/>
        <p:txBody>
          <a:bodyPr/>
          <a:lstStyle/>
          <a:p>
            <a:r>
              <a:rPr lang="en-US" b="1" dirty="0" smtClean="0">
                <a:latin typeface="Arial" pitchFamily="34" charset="0"/>
                <a:cs typeface="Arial" pitchFamily="34" charset="0"/>
              </a:rPr>
              <a:t>Mechanical Agitation</a:t>
            </a:r>
          </a:p>
          <a:p>
            <a:r>
              <a:rPr lang="en-US" b="1" dirty="0" smtClean="0">
                <a:latin typeface="Arial" pitchFamily="34" charset="0"/>
                <a:cs typeface="Arial" pitchFamily="34" charset="0"/>
              </a:rPr>
              <a:t>Jet Mixing</a:t>
            </a:r>
          </a:p>
          <a:p>
            <a:r>
              <a:rPr lang="en-US" b="1" dirty="0" smtClean="0">
                <a:latin typeface="Arial" pitchFamily="34" charset="0"/>
                <a:cs typeface="Arial" pitchFamily="34" charset="0"/>
              </a:rPr>
              <a:t>Gas Sparging</a:t>
            </a:r>
          </a:p>
          <a:p>
            <a:r>
              <a:rPr lang="en-US" b="1" dirty="0" smtClean="0">
                <a:latin typeface="Arial" pitchFamily="34" charset="0"/>
                <a:cs typeface="Arial" pitchFamily="34" charset="0"/>
              </a:rPr>
              <a:t>In-line Mixing</a:t>
            </a:r>
            <a:endParaRPr lang="en-US"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a:t>
            </a:r>
            <a:endParaRPr lang="en-US" dirty="0"/>
          </a:p>
        </p:txBody>
      </p:sp>
      <p:graphicFrame>
        <p:nvGraphicFramePr>
          <p:cNvPr id="411650" name="Object 6"/>
          <p:cNvGraphicFramePr>
            <a:graphicFrameLocks noChangeAspect="1"/>
          </p:cNvGraphicFramePr>
          <p:nvPr/>
        </p:nvGraphicFramePr>
        <p:xfrm>
          <a:off x="914400" y="5029200"/>
          <a:ext cx="2435829" cy="1295400"/>
        </p:xfrm>
        <a:graphic>
          <a:graphicData uri="http://schemas.openxmlformats.org/presentationml/2006/ole">
            <p:oleObj spid="_x0000_s411650" name="Equation" r:id="rId4" imgW="838080" imgH="444240" progId="Equation.3">
              <p:embed/>
            </p:oleObj>
          </a:graphicData>
        </a:graphic>
      </p:graphicFrame>
      <p:graphicFrame>
        <p:nvGraphicFramePr>
          <p:cNvPr id="411651" name="Object 8"/>
          <p:cNvGraphicFramePr>
            <a:graphicFrameLocks noChangeAspect="1"/>
          </p:cNvGraphicFramePr>
          <p:nvPr/>
        </p:nvGraphicFramePr>
        <p:xfrm>
          <a:off x="838199" y="3352800"/>
          <a:ext cx="2624739" cy="1295400"/>
        </p:xfrm>
        <a:graphic>
          <a:graphicData uri="http://schemas.openxmlformats.org/presentationml/2006/ole">
            <p:oleObj spid="_x0000_s411651" name="Equation" r:id="rId5" imgW="863225" imgH="431613" progId="Equation.3">
              <p:embed/>
            </p:oleObj>
          </a:graphicData>
        </a:graphic>
      </p:graphicFrame>
      <p:graphicFrame>
        <p:nvGraphicFramePr>
          <p:cNvPr id="411652" name="Object 4"/>
          <p:cNvGraphicFramePr>
            <a:graphicFrameLocks noChangeAspect="1"/>
          </p:cNvGraphicFramePr>
          <p:nvPr/>
        </p:nvGraphicFramePr>
        <p:xfrm>
          <a:off x="990600" y="2286000"/>
          <a:ext cx="2144043" cy="755650"/>
        </p:xfrm>
        <a:graphic>
          <a:graphicData uri="http://schemas.openxmlformats.org/presentationml/2006/ole">
            <p:oleObj spid="_x0000_s411652" name="Equation" r:id="rId6" imgW="685800" imgH="241200" progId="Equation.3">
              <p:embed/>
            </p:oleObj>
          </a:graphicData>
        </a:graphic>
      </p:graphicFrame>
      <p:pic>
        <p:nvPicPr>
          <p:cNvPr id="6" name="Picture 5"/>
          <p:cNvPicPr>
            <a:picLocks noChangeAspect="1"/>
          </p:cNvPicPr>
          <p:nvPr/>
        </p:nvPicPr>
        <p:blipFill>
          <a:blip r:embed="rId7"/>
          <a:srcRect l="50689" t="30455" r="3793" b="23220"/>
          <a:stretch>
            <a:fillRect/>
          </a:stretch>
        </p:blipFill>
        <p:spPr>
          <a:xfrm>
            <a:off x="4648200" y="2057400"/>
            <a:ext cx="3657600" cy="3124200"/>
          </a:xfrm>
          <a:prstGeom prst="rect">
            <a:avLst/>
          </a:prstGeom>
        </p:spPr>
      </p:pic>
      <p:cxnSp>
        <p:nvCxnSpPr>
          <p:cNvPr id="8" name="Straight Connector 7"/>
          <p:cNvCxnSpPr/>
          <p:nvPr/>
        </p:nvCxnSpPr>
        <p:spPr>
          <a:xfrm rot="5400000">
            <a:off x="3238500" y="4457700"/>
            <a:ext cx="3124994" cy="794"/>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6668294" y="4457700"/>
            <a:ext cx="3123406" cy="794"/>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800600" y="5791200"/>
            <a:ext cx="3429000" cy="1588"/>
          </a:xfrm>
          <a:prstGeom prst="line">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aphicFrame>
        <p:nvGraphicFramePr>
          <p:cNvPr id="17" name="Object 16"/>
          <p:cNvGraphicFramePr>
            <a:graphicFrameLocks noChangeAspect="1"/>
          </p:cNvGraphicFramePr>
          <p:nvPr/>
        </p:nvGraphicFramePr>
        <p:xfrm>
          <a:off x="6019800" y="5181600"/>
          <a:ext cx="609600" cy="685800"/>
        </p:xfrm>
        <a:graphic>
          <a:graphicData uri="http://schemas.openxmlformats.org/presentationml/2006/ole">
            <p:oleObj spid="_x0000_s411653" name="Equation" r:id="rId8" imgW="203040" imgH="228600" progId="Equation.3">
              <p:embed/>
            </p:oleObj>
          </a:graphicData>
        </a:graphic>
      </p:graphicFrame>
      <p:sp>
        <p:nvSpPr>
          <p:cNvPr id="18" name="Arc 17"/>
          <p:cNvSpPr/>
          <p:nvPr/>
        </p:nvSpPr>
        <p:spPr>
          <a:xfrm rot="6449476">
            <a:off x="6143346" y="2041759"/>
            <a:ext cx="685800" cy="762000"/>
          </a:xfrm>
          <a:prstGeom prst="arc">
            <a:avLst>
              <a:gd name="adj1" fmla="val 14868788"/>
              <a:gd name="adj2" fmla="val 5759638"/>
            </a:avLst>
          </a:prstGeom>
          <a:ln w="28575">
            <a:headEnd type="arrow"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aphicFrame>
        <p:nvGraphicFramePr>
          <p:cNvPr id="19" name="Object 18"/>
          <p:cNvGraphicFramePr>
            <a:graphicFrameLocks noChangeAspect="1"/>
          </p:cNvGraphicFramePr>
          <p:nvPr/>
        </p:nvGraphicFramePr>
        <p:xfrm>
          <a:off x="5638800" y="2057400"/>
          <a:ext cx="533400" cy="533400"/>
        </p:xfrm>
        <a:graphic>
          <a:graphicData uri="http://schemas.openxmlformats.org/presentationml/2006/ole">
            <p:oleObj spid="_x0000_s411654" name="Equation" r:id="rId9" imgW="177480" imgH="17748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1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xing Regime and Impeller Power"/>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762000" y="457200"/>
            <a:ext cx="7315200" cy="6019800"/>
          </a:xfrm>
          <a:prstGeom prst="rect">
            <a:avLst/>
          </a:prstGeom>
          <a:noFill/>
          <a:ln>
            <a:noFill/>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09600" y="1828800"/>
            <a:ext cx="8006573" cy="4495800"/>
            <a:chOff x="685800" y="304800"/>
            <a:chExt cx="8006573" cy="4495800"/>
          </a:xfrm>
        </p:grpSpPr>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rcRect l="8372" t="48335" r="7453" b="2259"/>
            <a:stretch>
              <a:fillRect/>
            </a:stretch>
          </p:blipFill>
          <p:spPr>
            <a:xfrm>
              <a:off x="685800" y="2133600"/>
              <a:ext cx="1070517" cy="9144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xmlns="" val="0"/>
                </a:ext>
              </a:extLst>
            </a:blip>
            <a:srcRect l="8372" t="48335" r="7453" b="2259"/>
            <a:stretch>
              <a:fillRect/>
            </a:stretch>
          </p:blipFill>
          <p:spPr>
            <a:xfrm>
              <a:off x="3429000" y="304800"/>
              <a:ext cx="5263373" cy="4495800"/>
            </a:xfrm>
            <a:prstGeom prst="rect">
              <a:avLst/>
            </a:prstGeom>
          </p:spPr>
        </p:pic>
        <p:grpSp>
          <p:nvGrpSpPr>
            <p:cNvPr id="13" name="Group 12"/>
            <p:cNvGrpSpPr/>
            <p:nvPr/>
          </p:nvGrpSpPr>
          <p:grpSpPr>
            <a:xfrm>
              <a:off x="1600200" y="609600"/>
              <a:ext cx="2286000" cy="3810000"/>
              <a:chOff x="1600200" y="609600"/>
              <a:chExt cx="2286000" cy="3810000"/>
            </a:xfrm>
          </p:grpSpPr>
          <p:cxnSp>
            <p:nvCxnSpPr>
              <p:cNvPr id="9" name="Straight Arrow Connector 8"/>
              <p:cNvCxnSpPr/>
              <p:nvPr/>
            </p:nvCxnSpPr>
            <p:spPr>
              <a:xfrm flipV="1">
                <a:off x="1600200" y="609600"/>
                <a:ext cx="2133600" cy="1524000"/>
              </a:xfrm>
              <a:prstGeom prst="straightConnector1">
                <a:avLst/>
              </a:prstGeom>
              <a:ln w="28575">
                <a:solidFill>
                  <a:srgbClr val="00B050"/>
                </a:solidFill>
                <a:prstDash val="dashDot"/>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600200" y="3124200"/>
                <a:ext cx="2286000" cy="1295400"/>
              </a:xfrm>
              <a:prstGeom prst="straightConnector1">
                <a:avLst/>
              </a:prstGeom>
              <a:ln w="28575">
                <a:solidFill>
                  <a:srgbClr val="00B050"/>
                </a:solidFill>
                <a:prstDash val="dashDot"/>
                <a:tailEnd type="arrow"/>
              </a:ln>
            </p:spPr>
            <p:style>
              <a:lnRef idx="1">
                <a:schemeClr val="accent1"/>
              </a:lnRef>
              <a:fillRef idx="0">
                <a:schemeClr val="accent1"/>
              </a:fillRef>
              <a:effectRef idx="0">
                <a:schemeClr val="accent1"/>
              </a:effectRef>
              <a:fontRef idx="minor">
                <a:schemeClr val="tx1"/>
              </a:fontRef>
            </p:style>
          </p:cxnSp>
        </p:grpSp>
      </p:grpSp>
      <p:sp>
        <p:nvSpPr>
          <p:cNvPr id="15" name="Title 14"/>
          <p:cNvSpPr>
            <a:spLocks noGrp="1"/>
          </p:cNvSpPr>
          <p:nvPr>
            <p:ph type="title"/>
          </p:nvPr>
        </p:nvSpPr>
        <p:spPr/>
        <p:txBody>
          <a:bodyPr>
            <a:normAutofit fontScale="9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Scale up, Power &amp; Time of mixing of the large mixer</a:t>
            </a:r>
            <a:endPar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5769" y="127458"/>
            <a:ext cx="8426053" cy="6559093"/>
          </a:xfrm>
          <a:prstGeom prst="rect">
            <a:avLst/>
          </a:prstGeom>
        </p:spPr>
      </p:pic>
    </p:spTree>
    <p:extLst>
      <p:ext uri="{BB962C8B-B14F-4D97-AF65-F5344CB8AC3E}">
        <p14:creationId xmlns:p14="http://schemas.microsoft.com/office/powerpoint/2010/main" xmlns="" val="8876084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718279" y="57377"/>
            <a:ext cx="2096359" cy="2769589"/>
          </a:xfrm>
          <a:prstGeom prst="rect">
            <a:avLst/>
          </a:prstGeom>
        </p:spPr>
      </p:pic>
      <p:pic>
        <p:nvPicPr>
          <p:cNvPr id="3" name="Picture 2"/>
          <p:cNvPicPr>
            <a:picLocks noChangeAspect="1"/>
          </p:cNvPicPr>
          <p:nvPr/>
        </p:nvPicPr>
        <p:blipFill>
          <a:blip r:embed="rId4" cstate="print"/>
          <a:stretch>
            <a:fillRect/>
          </a:stretch>
        </p:blipFill>
        <p:spPr>
          <a:xfrm>
            <a:off x="4822031" y="57377"/>
            <a:ext cx="2933045" cy="2981099"/>
          </a:xfrm>
          <a:prstGeom prst="rect">
            <a:avLst/>
          </a:prstGeom>
        </p:spPr>
      </p:pic>
      <p:pic>
        <p:nvPicPr>
          <p:cNvPr id="4" name="Picture 3"/>
          <p:cNvPicPr>
            <a:picLocks noChangeAspect="1"/>
          </p:cNvPicPr>
          <p:nvPr/>
        </p:nvPicPr>
        <p:blipFill>
          <a:blip r:embed="rId5"/>
          <a:stretch>
            <a:fillRect/>
          </a:stretch>
        </p:blipFill>
        <p:spPr>
          <a:xfrm>
            <a:off x="379086" y="3038475"/>
            <a:ext cx="3105853" cy="3667126"/>
          </a:xfrm>
          <a:prstGeom prst="rect">
            <a:avLst/>
          </a:prstGeom>
        </p:spPr>
      </p:pic>
      <p:pic>
        <p:nvPicPr>
          <p:cNvPr id="5" name="Picture 4"/>
          <p:cNvPicPr>
            <a:picLocks noChangeAspect="1"/>
          </p:cNvPicPr>
          <p:nvPr/>
        </p:nvPicPr>
        <p:blipFill rotWithShape="1">
          <a:blip r:embed="rId6"/>
          <a:srcRect l="8758" r="22669" b="4125"/>
          <a:stretch/>
        </p:blipFill>
        <p:spPr>
          <a:xfrm>
            <a:off x="4822032" y="3062940"/>
            <a:ext cx="3450431" cy="3618197"/>
          </a:xfrm>
          <a:prstGeom prst="rect">
            <a:avLst/>
          </a:prstGeom>
        </p:spPr>
      </p:pic>
    </p:spTree>
    <p:extLst>
      <p:ext uri="{BB962C8B-B14F-4D97-AF65-F5344CB8AC3E}">
        <p14:creationId xmlns:p14="http://schemas.microsoft.com/office/powerpoint/2010/main" xmlns="" val="15923585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241300" y="209550"/>
            <a:ext cx="3673476" cy="2755107"/>
          </a:xfrm>
          <a:prstGeom prst="rect">
            <a:avLst/>
          </a:prstGeom>
        </p:spPr>
      </p:pic>
      <p:pic>
        <p:nvPicPr>
          <p:cNvPr id="3" name="Picture 2"/>
          <p:cNvPicPr>
            <a:picLocks noChangeAspect="1"/>
          </p:cNvPicPr>
          <p:nvPr/>
        </p:nvPicPr>
        <p:blipFill>
          <a:blip r:embed="rId4"/>
          <a:stretch>
            <a:fillRect/>
          </a:stretch>
        </p:blipFill>
        <p:spPr>
          <a:xfrm>
            <a:off x="4383748" y="114300"/>
            <a:ext cx="2235829" cy="2943226"/>
          </a:xfrm>
          <a:prstGeom prst="rect">
            <a:avLst/>
          </a:prstGeom>
        </p:spPr>
      </p:pic>
      <p:pic>
        <p:nvPicPr>
          <p:cNvPr id="4" name="Picture 3"/>
          <p:cNvPicPr>
            <a:picLocks noChangeAspect="1"/>
          </p:cNvPicPr>
          <p:nvPr/>
        </p:nvPicPr>
        <p:blipFill rotWithShape="1">
          <a:blip r:embed="rId5"/>
          <a:srcRect r="3784" b="4440"/>
          <a:stretch/>
        </p:blipFill>
        <p:spPr>
          <a:xfrm>
            <a:off x="174491" y="3352801"/>
            <a:ext cx="4309269" cy="3209925"/>
          </a:xfrm>
          <a:prstGeom prst="rect">
            <a:avLst/>
          </a:prstGeom>
        </p:spPr>
      </p:pic>
      <p:pic>
        <p:nvPicPr>
          <p:cNvPr id="5" name="Picture 4"/>
          <p:cNvPicPr>
            <a:picLocks noChangeAspect="1"/>
          </p:cNvPicPr>
          <p:nvPr/>
        </p:nvPicPr>
        <p:blipFill>
          <a:blip r:embed="rId6"/>
          <a:stretch>
            <a:fillRect/>
          </a:stretch>
        </p:blipFill>
        <p:spPr>
          <a:xfrm>
            <a:off x="4890954" y="3262312"/>
            <a:ext cx="2670928" cy="3390900"/>
          </a:xfrm>
          <a:prstGeom prst="rect">
            <a:avLst/>
          </a:prstGeom>
        </p:spPr>
      </p:pic>
    </p:spTree>
    <p:extLst>
      <p:ext uri="{BB962C8B-B14F-4D97-AF65-F5344CB8AC3E}">
        <p14:creationId xmlns:p14="http://schemas.microsoft.com/office/powerpoint/2010/main" xmlns="" val="374968243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07182" y="163831"/>
            <a:ext cx="2650331" cy="2599849"/>
          </a:xfrm>
          <a:prstGeom prst="rect">
            <a:avLst/>
          </a:prstGeom>
        </p:spPr>
      </p:pic>
      <p:sp>
        <p:nvSpPr>
          <p:cNvPr id="3" name="Rectangle 2"/>
          <p:cNvSpPr/>
          <p:nvPr/>
        </p:nvSpPr>
        <p:spPr>
          <a:xfrm>
            <a:off x="114300" y="2841605"/>
            <a:ext cx="4572000" cy="954107"/>
          </a:xfrm>
          <a:prstGeom prst="rect">
            <a:avLst/>
          </a:prstGeom>
        </p:spPr>
        <p:txBody>
          <a:bodyPr>
            <a:spAutoFit/>
          </a:bodyPr>
          <a:lstStyle/>
          <a:p>
            <a:r>
              <a:rPr lang="en-US" sz="1400" b="1" dirty="0" smtClean="0">
                <a:latin typeface="Arial" pitchFamily="34" charset="0"/>
                <a:cs typeface="Arial" pitchFamily="34" charset="0"/>
              </a:rPr>
              <a:t>Typical measurement profile with a stepwise increase in the agitator rotational speed (i.e. N</a:t>
            </a:r>
            <a:r>
              <a:rPr lang="en-US" sz="1400" b="1" baseline="-25000" dirty="0" smtClean="0">
                <a:latin typeface="Arial" pitchFamily="34" charset="0"/>
                <a:cs typeface="Arial" pitchFamily="34" charset="0"/>
              </a:rPr>
              <a:t>1</a:t>
            </a:r>
            <a:r>
              <a:rPr lang="en-US" sz="1400" b="1" dirty="0" smtClean="0">
                <a:latin typeface="Arial" pitchFamily="34" charset="0"/>
                <a:cs typeface="Arial" pitchFamily="34" charset="0"/>
              </a:rPr>
              <a:t> &lt; N</a:t>
            </a:r>
            <a:r>
              <a:rPr lang="en-US" sz="1400" b="1" baseline="-25000" dirty="0" smtClean="0">
                <a:latin typeface="Arial" pitchFamily="34" charset="0"/>
                <a:cs typeface="Arial" pitchFamily="34" charset="0"/>
              </a:rPr>
              <a:t>2</a:t>
            </a:r>
            <a:r>
              <a:rPr lang="en-US" sz="1400" b="1" dirty="0" smtClean="0">
                <a:latin typeface="Arial" pitchFamily="34" charset="0"/>
                <a:cs typeface="Arial" pitchFamily="34" charset="0"/>
              </a:rPr>
              <a:t> &lt; N</a:t>
            </a:r>
            <a:r>
              <a:rPr lang="en-US" sz="1400" b="1" baseline="-25000" dirty="0" smtClean="0">
                <a:latin typeface="Arial" pitchFamily="34" charset="0"/>
                <a:cs typeface="Arial" pitchFamily="34" charset="0"/>
              </a:rPr>
              <a:t>3</a:t>
            </a:r>
            <a:r>
              <a:rPr lang="en-US" sz="1400" b="1" dirty="0" smtClean="0">
                <a:latin typeface="Arial" pitchFamily="34" charset="0"/>
                <a:cs typeface="Arial" pitchFamily="34" charset="0"/>
              </a:rPr>
              <a:t>) in 5 min intervals, as indicated by the vertical dashed lines.</a:t>
            </a:r>
            <a:endParaRPr lang="en-US" sz="1400" dirty="0">
              <a:latin typeface="Arial" pitchFamily="34" charset="0"/>
              <a:cs typeface="Arial"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765006" y="243078"/>
            <a:ext cx="2978944" cy="2848438"/>
          </a:xfrm>
          <a:prstGeom prst="rect">
            <a:avLst/>
          </a:prstGeom>
        </p:spPr>
      </p:pic>
      <p:sp>
        <p:nvSpPr>
          <p:cNvPr id="5" name="Rectangle 4"/>
          <p:cNvSpPr/>
          <p:nvPr/>
        </p:nvSpPr>
        <p:spPr>
          <a:xfrm>
            <a:off x="5715000" y="3200400"/>
            <a:ext cx="3200400" cy="954107"/>
          </a:xfrm>
          <a:prstGeom prst="rect">
            <a:avLst/>
          </a:prstGeom>
        </p:spPr>
        <p:txBody>
          <a:bodyPr wrap="square">
            <a:spAutoFit/>
          </a:bodyPr>
          <a:lstStyle/>
          <a:p>
            <a:r>
              <a:rPr lang="en-US" sz="1400" b="1" dirty="0" smtClean="0">
                <a:latin typeface="Arial" pitchFamily="34" charset="0"/>
                <a:cs typeface="Arial" pitchFamily="34" charset="0"/>
              </a:rPr>
              <a:t>Calculated power input in the bioreactor  as a function of the Reynolds number for different model media.</a:t>
            </a:r>
            <a:r>
              <a:rPr lang="en-US" sz="1400" dirty="0" smtClean="0">
                <a:latin typeface="Arial" pitchFamily="34" charset="0"/>
                <a:cs typeface="Arial" pitchFamily="34" charset="0"/>
              </a:rPr>
              <a:t> </a:t>
            </a:r>
            <a:endParaRPr lang="en-US" sz="1400" dirty="0">
              <a:latin typeface="Arial" pitchFamily="34" charset="0"/>
              <a:cs typeface="Arial"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14313" y="3909785"/>
            <a:ext cx="5119688" cy="2671990"/>
          </a:xfrm>
          <a:prstGeom prst="rect">
            <a:avLst/>
          </a:prstGeom>
        </p:spPr>
      </p:pic>
      <p:sp>
        <p:nvSpPr>
          <p:cNvPr id="7" name="Rectangle 6"/>
          <p:cNvSpPr/>
          <p:nvPr/>
        </p:nvSpPr>
        <p:spPr>
          <a:xfrm>
            <a:off x="5536407" y="5073521"/>
            <a:ext cx="3128963" cy="738664"/>
          </a:xfrm>
          <a:prstGeom prst="rect">
            <a:avLst/>
          </a:prstGeom>
        </p:spPr>
        <p:txBody>
          <a:bodyPr wrap="square">
            <a:spAutoFit/>
          </a:bodyPr>
          <a:lstStyle/>
          <a:p>
            <a:r>
              <a:rPr lang="en-US" sz="1400" b="1" dirty="0" smtClean="0">
                <a:latin typeface="Arial" pitchFamily="34" charset="0"/>
                <a:cs typeface="Arial" pitchFamily="34" charset="0"/>
              </a:rPr>
              <a:t>Determined power numbers as a function of the Reynolds number in baffled tanks.</a:t>
            </a:r>
            <a:endParaRPr lang="en-US" sz="1400" dirty="0">
              <a:latin typeface="Arial" pitchFamily="34" charset="0"/>
              <a:cs typeface="Arial" pitchFamily="34" charset="0"/>
            </a:endParaRPr>
          </a:p>
        </p:txBody>
      </p:sp>
    </p:spTree>
    <p:extLst>
      <p:ext uri="{BB962C8B-B14F-4D97-AF65-F5344CB8AC3E}">
        <p14:creationId xmlns:p14="http://schemas.microsoft.com/office/powerpoint/2010/main" xmlns="" val="297563056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b="13270"/>
          <a:stretch>
            <a:fillRect/>
          </a:stretch>
        </p:blipFill>
        <p:spPr bwMode="auto">
          <a:xfrm>
            <a:off x="381000" y="1600200"/>
            <a:ext cx="7028110" cy="4495800"/>
          </a:xfrm>
          <a:prstGeom prst="rect">
            <a:avLst/>
          </a:prstGeom>
          <a:ln>
            <a:noFill/>
          </a:ln>
          <a:effectLst>
            <a:outerShdw blurRad="292100" dist="139700" dir="2700000" algn="tl" rotWithShape="0">
              <a:srgbClr val="333333">
                <a:alpha val="65000"/>
              </a:srgbClr>
            </a:outerShdw>
          </a:effectLst>
        </p:spPr>
      </p:pic>
      <p:pic>
        <p:nvPicPr>
          <p:cNvPr id="2051" name="Picture 3"/>
          <p:cNvPicPr>
            <a:picLocks noChangeAspect="1" noChangeArrowheads="1"/>
          </p:cNvPicPr>
          <p:nvPr/>
        </p:nvPicPr>
        <p:blipFill>
          <a:blip r:embed="rId4"/>
          <a:srcRect/>
          <a:stretch>
            <a:fillRect/>
          </a:stretch>
        </p:blipFill>
        <p:spPr bwMode="auto">
          <a:xfrm>
            <a:off x="7620000" y="1752600"/>
            <a:ext cx="1371600" cy="4195482"/>
          </a:xfrm>
          <a:prstGeom prst="rect">
            <a:avLst/>
          </a:prstGeom>
          <a:ln>
            <a:noFill/>
          </a:ln>
          <a:effectLst>
            <a:outerShdw blurRad="292100" dist="139700" dir="2700000" algn="tl" rotWithShape="0">
              <a:srgbClr val="333333">
                <a:alpha val="65000"/>
              </a:srgbClr>
            </a:outerShdw>
          </a:effectLst>
        </p:spPr>
      </p:pic>
      <p:sp>
        <p:nvSpPr>
          <p:cNvPr id="5" name="Title 4"/>
          <p:cNvSpPr>
            <a:spLocks noGrp="1"/>
          </p:cNvSpPr>
          <p:nvPr>
            <p:ph type="title"/>
          </p:nvPr>
        </p:nvSpPr>
        <p:spPr/>
        <p:txBody>
          <a:bodyPr>
            <a:normAutofit fontScale="90000"/>
          </a:bodyPr>
          <a:lstStyle/>
          <a:p>
            <a:r>
              <a:rPr lang="en-US" b="1" dirty="0" smtClean="0">
                <a:latin typeface="Arial" pitchFamily="34" charset="0"/>
                <a:cs typeface="Arial" pitchFamily="34" charset="0"/>
              </a:rPr>
              <a:t>Dimensions of agitated fluid mixer</a:t>
            </a:r>
            <a:endParaRPr lang="en-US"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28600" y="152400"/>
            <a:ext cx="8686800" cy="685800"/>
          </a:xfrm>
        </p:spPr>
        <p:txBody>
          <a:bodyPr>
            <a:noAutofit/>
          </a:bodyPr>
          <a:lstStyle/>
          <a:p>
            <a:pPr eaLnBrk="1" hangingPunct="1"/>
            <a:r>
              <a:rPr lang="en-US" b="1" dirty="0" smtClean="0">
                <a:solidFill>
                  <a:srgbClr val="1C1C1C"/>
                </a:solidFill>
                <a:latin typeface="Arial" pitchFamily="34" charset="0"/>
                <a:cs typeface="Arial" pitchFamily="34" charset="0"/>
              </a:rPr>
              <a:t>Agitated Vessel</a:t>
            </a:r>
          </a:p>
        </p:txBody>
      </p:sp>
      <p:sp>
        <p:nvSpPr>
          <p:cNvPr id="14339" name="Rectangle 3"/>
          <p:cNvSpPr>
            <a:spLocks noGrp="1" noChangeArrowheads="1"/>
          </p:cNvSpPr>
          <p:nvPr>
            <p:ph type="body" sz="half" idx="1"/>
          </p:nvPr>
        </p:nvSpPr>
        <p:spPr>
          <a:xfrm>
            <a:off x="457200" y="914400"/>
            <a:ext cx="8382000" cy="5638800"/>
          </a:xfrm>
        </p:spPr>
        <p:txBody>
          <a:bodyPr/>
          <a:lstStyle/>
          <a:p>
            <a:pPr marL="0" indent="0" eaLnBrk="1" hangingPunct="1">
              <a:lnSpc>
                <a:spcPct val="90000"/>
              </a:lnSpc>
              <a:buFontTx/>
              <a:buNone/>
            </a:pPr>
            <a:r>
              <a:rPr lang="en-US" b="0" dirty="0" smtClean="0">
                <a:solidFill>
                  <a:srgbClr val="00B050"/>
                </a:solidFill>
                <a:latin typeface="Times New Roman" pitchFamily="18" charset="0"/>
              </a:rPr>
              <a:t>Power Used in Agitated Vessel</a:t>
            </a:r>
          </a:p>
          <a:p>
            <a:pPr marL="0" indent="0" eaLnBrk="1" hangingPunct="1">
              <a:lnSpc>
                <a:spcPct val="90000"/>
              </a:lnSpc>
            </a:pPr>
            <a:r>
              <a:rPr lang="en-US" sz="2400" b="0" dirty="0" smtClean="0">
                <a:solidFill>
                  <a:srgbClr val="1C1C1C"/>
                </a:solidFill>
                <a:latin typeface="Times New Roman" pitchFamily="18" charset="0"/>
              </a:rPr>
              <a:t>  In the design of an agitated vessel, an important factor is the </a:t>
            </a:r>
            <a:r>
              <a:rPr lang="en-US" sz="2400" b="0" dirty="0" smtClean="0">
                <a:solidFill>
                  <a:srgbClr val="CC3300"/>
                </a:solidFill>
                <a:latin typeface="Times New Roman" pitchFamily="18" charset="0"/>
              </a:rPr>
              <a:t>power required to drive the impeller</a:t>
            </a:r>
            <a:r>
              <a:rPr lang="en-US" sz="2400" b="0" dirty="0" smtClean="0">
                <a:solidFill>
                  <a:srgbClr val="1C1C1C"/>
                </a:solidFill>
                <a:latin typeface="Times New Roman" pitchFamily="18" charset="0"/>
              </a:rPr>
              <a:t>.</a:t>
            </a:r>
          </a:p>
          <a:p>
            <a:pPr marL="0" indent="0" eaLnBrk="1" hangingPunct="1">
              <a:lnSpc>
                <a:spcPct val="90000"/>
              </a:lnSpc>
            </a:pPr>
            <a:r>
              <a:rPr lang="en-US" sz="2400" b="0" dirty="0" smtClean="0">
                <a:solidFill>
                  <a:srgbClr val="1C1C1C"/>
                </a:solidFill>
                <a:latin typeface="Times New Roman" pitchFamily="18" charset="0"/>
              </a:rPr>
              <a:t>  Empirical correlations have been developed to predict the power required.</a:t>
            </a:r>
          </a:p>
          <a:p>
            <a:pPr marL="0" indent="0" eaLnBrk="1" hangingPunct="1">
              <a:lnSpc>
                <a:spcPct val="90000"/>
              </a:lnSpc>
            </a:pPr>
            <a:r>
              <a:rPr lang="en-US" sz="2400" b="0" dirty="0" smtClean="0">
                <a:solidFill>
                  <a:srgbClr val="1C1C1C"/>
                </a:solidFill>
                <a:latin typeface="Times New Roman" pitchFamily="18" charset="0"/>
              </a:rPr>
              <a:t>  Reynolds number,           is defined as:</a:t>
            </a:r>
          </a:p>
          <a:p>
            <a:pPr marL="0" indent="0" eaLnBrk="1" hangingPunct="1">
              <a:lnSpc>
                <a:spcPct val="90000"/>
              </a:lnSpc>
              <a:buFontTx/>
              <a:buNone/>
            </a:pPr>
            <a:endParaRPr lang="en-US" sz="2400" b="0" dirty="0" smtClean="0">
              <a:solidFill>
                <a:srgbClr val="1C1C1C"/>
              </a:solidFill>
              <a:latin typeface="Times New Roman" pitchFamily="18" charset="0"/>
            </a:endParaRPr>
          </a:p>
          <a:p>
            <a:pPr marL="0" indent="0" eaLnBrk="1" hangingPunct="1">
              <a:lnSpc>
                <a:spcPct val="90000"/>
              </a:lnSpc>
              <a:buFontTx/>
              <a:buNone/>
            </a:pPr>
            <a:endParaRPr lang="en-US" sz="2400" b="0" dirty="0" smtClean="0">
              <a:solidFill>
                <a:srgbClr val="1C1C1C"/>
              </a:solidFill>
              <a:latin typeface="Times New Roman" pitchFamily="18" charset="0"/>
            </a:endParaRPr>
          </a:p>
          <a:p>
            <a:pPr marL="0" indent="0" eaLnBrk="1" hangingPunct="1">
              <a:lnSpc>
                <a:spcPct val="90000"/>
              </a:lnSpc>
              <a:buFontTx/>
              <a:buNone/>
            </a:pPr>
            <a:r>
              <a:rPr lang="en-US" sz="2400" b="0" dirty="0" smtClean="0">
                <a:solidFill>
                  <a:srgbClr val="1C1C1C"/>
                </a:solidFill>
                <a:latin typeface="Times New Roman" pitchFamily="18" charset="0"/>
              </a:rPr>
              <a:t>Where:</a:t>
            </a:r>
          </a:p>
          <a:p>
            <a:pPr marL="0" indent="0" eaLnBrk="1" hangingPunct="1">
              <a:lnSpc>
                <a:spcPct val="90000"/>
              </a:lnSpc>
              <a:buFontTx/>
              <a:buNone/>
            </a:pPr>
            <a:r>
              <a:rPr lang="en-US" sz="2400" b="0" dirty="0" smtClean="0">
                <a:solidFill>
                  <a:srgbClr val="1C1C1C"/>
                </a:solidFill>
                <a:latin typeface="Times New Roman" pitchFamily="18" charset="0"/>
              </a:rPr>
              <a:t>	</a:t>
            </a:r>
            <a:r>
              <a:rPr lang="en-US" sz="2400" b="0" i="1" dirty="0" err="1" smtClean="0">
                <a:solidFill>
                  <a:srgbClr val="1C1C1C"/>
                </a:solidFill>
                <a:latin typeface="Times New Roman" pitchFamily="18" charset="0"/>
              </a:rPr>
              <a:t>D</a:t>
            </a:r>
            <a:r>
              <a:rPr lang="en-US" sz="2400" b="0" i="1" baseline="-25000" dirty="0" err="1" smtClean="0">
                <a:solidFill>
                  <a:srgbClr val="1C1C1C"/>
                </a:solidFill>
                <a:latin typeface="Times New Roman" pitchFamily="18" charset="0"/>
              </a:rPr>
              <a:t>a</a:t>
            </a:r>
            <a:r>
              <a:rPr lang="en-US" sz="2400" b="0" dirty="0" smtClean="0">
                <a:solidFill>
                  <a:srgbClr val="1C1C1C"/>
                </a:solidFill>
                <a:latin typeface="Times New Roman" pitchFamily="18" charset="0"/>
              </a:rPr>
              <a:t> = impeller (agitator) diameter (m)</a:t>
            </a:r>
          </a:p>
          <a:p>
            <a:pPr marL="0" indent="0" eaLnBrk="1" hangingPunct="1">
              <a:lnSpc>
                <a:spcPct val="90000"/>
              </a:lnSpc>
              <a:buFontTx/>
              <a:buNone/>
            </a:pPr>
            <a:r>
              <a:rPr lang="en-US" sz="2400" b="0" dirty="0" smtClean="0">
                <a:solidFill>
                  <a:srgbClr val="1C1C1C"/>
                </a:solidFill>
                <a:latin typeface="Times New Roman" pitchFamily="18" charset="0"/>
              </a:rPr>
              <a:t>	</a:t>
            </a:r>
            <a:r>
              <a:rPr lang="en-US" sz="2400" b="0" i="1" dirty="0" smtClean="0">
                <a:solidFill>
                  <a:srgbClr val="1C1C1C"/>
                </a:solidFill>
                <a:latin typeface="Times New Roman" pitchFamily="18" charset="0"/>
              </a:rPr>
              <a:t>N</a:t>
            </a:r>
            <a:r>
              <a:rPr lang="en-US" sz="2400" b="0" dirty="0" smtClean="0">
                <a:solidFill>
                  <a:srgbClr val="1C1C1C"/>
                </a:solidFill>
                <a:latin typeface="Times New Roman" pitchFamily="18" charset="0"/>
              </a:rPr>
              <a:t>  = rotational speed (rev/s)</a:t>
            </a:r>
          </a:p>
          <a:p>
            <a:pPr marL="0" indent="0" eaLnBrk="1" hangingPunct="1">
              <a:lnSpc>
                <a:spcPct val="90000"/>
              </a:lnSpc>
              <a:buFontTx/>
              <a:buNone/>
            </a:pPr>
            <a:r>
              <a:rPr lang="en-US" sz="2400" b="0" dirty="0" smtClean="0">
                <a:solidFill>
                  <a:srgbClr val="1C1C1C"/>
                </a:solidFill>
                <a:latin typeface="Times New Roman" pitchFamily="18" charset="0"/>
                <a:cs typeface="Times New Roman" pitchFamily="18" charset="0"/>
              </a:rPr>
              <a:t>	</a:t>
            </a:r>
            <a:r>
              <a:rPr lang="el-GR" sz="2400" b="0" i="1" dirty="0" smtClean="0">
                <a:solidFill>
                  <a:srgbClr val="1C1C1C"/>
                </a:solidFill>
                <a:latin typeface="Times New Roman" pitchFamily="18" charset="0"/>
                <a:cs typeface="Times New Roman" pitchFamily="18" charset="0"/>
              </a:rPr>
              <a:t>ρ</a:t>
            </a:r>
            <a:r>
              <a:rPr lang="en-US" sz="2400" b="0" dirty="0" smtClean="0">
                <a:solidFill>
                  <a:srgbClr val="1C1C1C"/>
                </a:solidFill>
                <a:latin typeface="Times New Roman" pitchFamily="18" charset="0"/>
                <a:cs typeface="Times New Roman" pitchFamily="18" charset="0"/>
              </a:rPr>
              <a:t>   = fluid density (kg/m</a:t>
            </a:r>
            <a:r>
              <a:rPr lang="en-US" sz="2400" b="0" baseline="30000" dirty="0" smtClean="0">
                <a:solidFill>
                  <a:srgbClr val="1C1C1C"/>
                </a:solidFill>
                <a:latin typeface="Times New Roman" pitchFamily="18" charset="0"/>
                <a:cs typeface="Times New Roman" pitchFamily="18" charset="0"/>
              </a:rPr>
              <a:t>3</a:t>
            </a:r>
            <a:r>
              <a:rPr lang="en-US" sz="2400" b="0" dirty="0" smtClean="0">
                <a:solidFill>
                  <a:srgbClr val="1C1C1C"/>
                </a:solidFill>
                <a:latin typeface="Times New Roman" pitchFamily="18" charset="0"/>
                <a:cs typeface="Times New Roman" pitchFamily="18" charset="0"/>
              </a:rPr>
              <a:t>)</a:t>
            </a:r>
            <a:r>
              <a:rPr lang="en-US" sz="2400" b="0" dirty="0" smtClean="0">
                <a:solidFill>
                  <a:srgbClr val="1C1C1C"/>
                </a:solidFill>
                <a:latin typeface="Times New Roman" pitchFamily="18" charset="0"/>
              </a:rPr>
              <a:t> </a:t>
            </a:r>
          </a:p>
          <a:p>
            <a:pPr marL="0" indent="0" eaLnBrk="1" hangingPunct="1">
              <a:lnSpc>
                <a:spcPct val="90000"/>
              </a:lnSpc>
              <a:buFontTx/>
              <a:buNone/>
            </a:pPr>
            <a:r>
              <a:rPr lang="en-US" sz="2400" b="0" dirty="0" smtClean="0">
                <a:solidFill>
                  <a:srgbClr val="1C1C1C"/>
                </a:solidFill>
                <a:latin typeface="Times New Roman" pitchFamily="18" charset="0"/>
                <a:cs typeface="Times New Roman" pitchFamily="18" charset="0"/>
              </a:rPr>
              <a:t>	</a:t>
            </a:r>
            <a:r>
              <a:rPr lang="en-US" sz="2400" b="0" i="1" dirty="0" smtClean="0">
                <a:solidFill>
                  <a:srgbClr val="1C1C1C"/>
                </a:solidFill>
                <a:latin typeface="Times New Roman" pitchFamily="18" charset="0"/>
                <a:cs typeface="Times New Roman" pitchFamily="18" charset="0"/>
              </a:rPr>
              <a:t>µ</a:t>
            </a:r>
            <a:r>
              <a:rPr lang="en-US" sz="2400" b="0" dirty="0" smtClean="0">
                <a:solidFill>
                  <a:srgbClr val="1C1C1C"/>
                </a:solidFill>
                <a:latin typeface="Times New Roman" pitchFamily="18" charset="0"/>
                <a:cs typeface="Times New Roman" pitchFamily="18" charset="0"/>
              </a:rPr>
              <a:t>  = fluid viscosity (kg/</a:t>
            </a:r>
            <a:r>
              <a:rPr lang="en-US" sz="2400" b="0" dirty="0" err="1" smtClean="0">
                <a:solidFill>
                  <a:srgbClr val="1C1C1C"/>
                </a:solidFill>
                <a:latin typeface="Times New Roman" pitchFamily="18" charset="0"/>
                <a:cs typeface="Times New Roman" pitchFamily="18" charset="0"/>
              </a:rPr>
              <a:t>m.s</a:t>
            </a:r>
            <a:r>
              <a:rPr lang="en-US" sz="2400" b="0" dirty="0" smtClean="0">
                <a:solidFill>
                  <a:srgbClr val="1C1C1C"/>
                </a:solidFill>
                <a:latin typeface="Times New Roman" pitchFamily="18" charset="0"/>
                <a:cs typeface="Times New Roman" pitchFamily="18" charset="0"/>
              </a:rPr>
              <a:t>)</a:t>
            </a:r>
            <a:endParaRPr lang="en-US" sz="2400" b="0" baseline="30000" dirty="0" smtClean="0">
              <a:solidFill>
                <a:srgbClr val="1C1C1C"/>
              </a:solidFill>
              <a:latin typeface="Times New Roman" pitchFamily="18" charset="0"/>
            </a:endParaRPr>
          </a:p>
        </p:txBody>
      </p:sp>
      <p:sp>
        <p:nvSpPr>
          <p:cNvPr id="14340" name="Rectangle 9"/>
          <p:cNvSpPr>
            <a:spLocks noChangeArrowheads="1"/>
          </p:cNvSpPr>
          <p:nvPr/>
        </p:nvSpPr>
        <p:spPr bwMode="auto">
          <a:xfrm>
            <a:off x="0" y="3205163"/>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14341" name="Object 8"/>
          <p:cNvGraphicFramePr>
            <a:graphicFrameLocks noChangeAspect="1"/>
          </p:cNvGraphicFramePr>
          <p:nvPr/>
        </p:nvGraphicFramePr>
        <p:xfrm>
          <a:off x="3429000" y="3352800"/>
          <a:ext cx="2133600" cy="1089025"/>
        </p:xfrm>
        <a:graphic>
          <a:graphicData uri="http://schemas.openxmlformats.org/presentationml/2006/ole">
            <p:oleObj spid="_x0000_s14338" name="Equation" r:id="rId4" imgW="875920" imgH="444307" progId="Equation.3">
              <p:embed/>
            </p:oleObj>
          </a:graphicData>
        </a:graphic>
      </p:graphicFrame>
      <p:graphicFrame>
        <p:nvGraphicFramePr>
          <p:cNvPr id="14342" name="Object 12"/>
          <p:cNvGraphicFramePr>
            <a:graphicFrameLocks noChangeAspect="1"/>
          </p:cNvGraphicFramePr>
          <p:nvPr/>
        </p:nvGraphicFramePr>
        <p:xfrm>
          <a:off x="2971800" y="2743200"/>
          <a:ext cx="762000" cy="690563"/>
        </p:xfrm>
        <a:graphic>
          <a:graphicData uri="http://schemas.openxmlformats.org/presentationml/2006/ole">
            <p:oleObj spid="_x0000_s14339" name="Equation" r:id="rId5" imgW="266469" imgH="241091" progId="Equation.3">
              <p:embed/>
            </p:oleObj>
          </a:graphicData>
        </a:graphic>
      </p:graphicFrame>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sz="half" idx="1"/>
          </p:nvPr>
        </p:nvSpPr>
        <p:spPr>
          <a:xfrm>
            <a:off x="381000" y="609600"/>
            <a:ext cx="8458200" cy="5943600"/>
          </a:xfrm>
        </p:spPr>
        <p:txBody>
          <a:bodyPr>
            <a:normAutofit/>
          </a:bodyPr>
          <a:lstStyle/>
          <a:p>
            <a:pPr marL="0" indent="0" eaLnBrk="1" hangingPunct="1"/>
            <a:r>
              <a:rPr lang="en-US" sz="2800" b="0" dirty="0" smtClean="0">
                <a:solidFill>
                  <a:srgbClr val="1C1C1C"/>
                </a:solidFill>
                <a:latin typeface="Times New Roman" pitchFamily="18" charset="0"/>
              </a:rPr>
              <a:t>  Power consumption is related to fluid density </a:t>
            </a:r>
            <a:r>
              <a:rPr lang="el-GR" sz="2800" b="0" i="1" dirty="0" smtClean="0">
                <a:solidFill>
                  <a:srgbClr val="1C1C1C"/>
                </a:solidFill>
                <a:latin typeface="Times New Roman" pitchFamily="18" charset="0"/>
                <a:cs typeface="Times New Roman" pitchFamily="18" charset="0"/>
              </a:rPr>
              <a:t>ρ</a:t>
            </a:r>
            <a:r>
              <a:rPr lang="en-US" sz="2800" b="0" dirty="0" smtClean="0">
                <a:solidFill>
                  <a:srgbClr val="1C1C1C"/>
                </a:solidFill>
                <a:latin typeface="Times New Roman" pitchFamily="18" charset="0"/>
                <a:cs typeface="Times New Roman" pitchFamily="18" charset="0"/>
              </a:rPr>
              <a:t>, fluid viscosity </a:t>
            </a:r>
            <a:r>
              <a:rPr lang="en-US" sz="2800" b="0" i="1" dirty="0" smtClean="0">
                <a:solidFill>
                  <a:srgbClr val="1C1C1C"/>
                </a:solidFill>
                <a:latin typeface="Times New Roman" pitchFamily="18" charset="0"/>
                <a:cs typeface="Times New Roman" pitchFamily="18" charset="0"/>
              </a:rPr>
              <a:t>µ, </a:t>
            </a:r>
            <a:r>
              <a:rPr lang="en-US" sz="2800" b="0" dirty="0" smtClean="0">
                <a:solidFill>
                  <a:srgbClr val="1C1C1C"/>
                </a:solidFill>
                <a:latin typeface="Times New Roman" pitchFamily="18" charset="0"/>
              </a:rPr>
              <a:t>rotational speed </a:t>
            </a:r>
            <a:r>
              <a:rPr lang="en-US" sz="2800" b="0" i="1" dirty="0" smtClean="0">
                <a:solidFill>
                  <a:srgbClr val="1C1C1C"/>
                </a:solidFill>
                <a:latin typeface="Times New Roman" pitchFamily="18" charset="0"/>
              </a:rPr>
              <a:t>N</a:t>
            </a:r>
            <a:r>
              <a:rPr lang="en-US" sz="2800" b="0" dirty="0" smtClean="0">
                <a:solidFill>
                  <a:srgbClr val="1C1C1C"/>
                </a:solidFill>
                <a:latin typeface="Times New Roman" pitchFamily="18" charset="0"/>
              </a:rPr>
              <a:t> </a:t>
            </a:r>
            <a:r>
              <a:rPr lang="en-US" sz="2800" b="0" dirty="0" smtClean="0">
                <a:solidFill>
                  <a:srgbClr val="1C1C1C"/>
                </a:solidFill>
                <a:latin typeface="Times New Roman" pitchFamily="18" charset="0"/>
                <a:cs typeface="Times New Roman" pitchFamily="18" charset="0"/>
              </a:rPr>
              <a:t>and </a:t>
            </a:r>
            <a:r>
              <a:rPr lang="en-US" sz="2800" b="0" dirty="0" smtClean="0">
                <a:solidFill>
                  <a:srgbClr val="1C1C1C"/>
                </a:solidFill>
                <a:latin typeface="Times New Roman" pitchFamily="18" charset="0"/>
              </a:rPr>
              <a:t>impeller diameter </a:t>
            </a:r>
            <a:r>
              <a:rPr lang="en-US" sz="2800" b="0" i="1" dirty="0" err="1" smtClean="0">
                <a:solidFill>
                  <a:srgbClr val="1C1C1C"/>
                </a:solidFill>
                <a:latin typeface="Times New Roman" pitchFamily="18" charset="0"/>
              </a:rPr>
              <a:t>D</a:t>
            </a:r>
            <a:r>
              <a:rPr lang="en-US" sz="2800" b="0" i="1" baseline="-25000" dirty="0" err="1" smtClean="0">
                <a:solidFill>
                  <a:srgbClr val="1C1C1C"/>
                </a:solidFill>
                <a:latin typeface="Times New Roman" pitchFamily="18" charset="0"/>
              </a:rPr>
              <a:t>a</a:t>
            </a:r>
            <a:r>
              <a:rPr lang="en-US" sz="2800" b="0" dirty="0" smtClean="0">
                <a:solidFill>
                  <a:srgbClr val="1C1C1C"/>
                </a:solidFill>
                <a:latin typeface="Times New Roman" pitchFamily="18" charset="0"/>
              </a:rPr>
              <a:t> by plots of power number </a:t>
            </a:r>
            <a:r>
              <a:rPr lang="en-US" sz="2800" b="0" i="1" dirty="0" err="1" smtClean="0">
                <a:solidFill>
                  <a:srgbClr val="1C1C1C"/>
                </a:solidFill>
                <a:latin typeface="Times New Roman" pitchFamily="18" charset="0"/>
              </a:rPr>
              <a:t>N</a:t>
            </a:r>
            <a:r>
              <a:rPr lang="en-US" sz="2800" b="0" i="1" baseline="-25000" dirty="0" err="1" smtClean="0">
                <a:solidFill>
                  <a:srgbClr val="1C1C1C"/>
                </a:solidFill>
                <a:latin typeface="Times New Roman" pitchFamily="18" charset="0"/>
              </a:rPr>
              <a:t>p</a:t>
            </a:r>
            <a:r>
              <a:rPr lang="en-US" sz="2800" b="0" dirty="0" smtClean="0">
                <a:solidFill>
                  <a:srgbClr val="1C1C1C"/>
                </a:solidFill>
                <a:latin typeface="Times New Roman" pitchFamily="18" charset="0"/>
              </a:rPr>
              <a:t> versus  	</a:t>
            </a:r>
          </a:p>
          <a:p>
            <a:pPr marL="0" indent="0" eaLnBrk="1" hangingPunct="1"/>
            <a:r>
              <a:rPr lang="en-US" sz="2800" b="0" dirty="0" smtClean="0">
                <a:solidFill>
                  <a:srgbClr val="1C1C1C"/>
                </a:solidFill>
                <a:latin typeface="Times New Roman" pitchFamily="18" charset="0"/>
              </a:rPr>
              <a:t>  The power number is defined as:</a:t>
            </a:r>
          </a:p>
          <a:p>
            <a:pPr marL="0" indent="0" eaLnBrk="1" hangingPunct="1"/>
            <a:endParaRPr lang="en-US" sz="2800" b="0" dirty="0" smtClean="0">
              <a:solidFill>
                <a:srgbClr val="1C1C1C"/>
              </a:solidFill>
              <a:latin typeface="Times New Roman" pitchFamily="18" charset="0"/>
            </a:endParaRPr>
          </a:p>
          <a:p>
            <a:pPr marL="0" indent="0" eaLnBrk="1" hangingPunct="1">
              <a:buFontTx/>
              <a:buNone/>
            </a:pPr>
            <a:r>
              <a:rPr lang="en-US" sz="2800" b="0" dirty="0" smtClean="0">
                <a:solidFill>
                  <a:srgbClr val="1C1C1C"/>
                </a:solidFill>
                <a:latin typeface="Times New Roman" pitchFamily="18" charset="0"/>
              </a:rPr>
              <a:t>			(SI)</a:t>
            </a:r>
          </a:p>
          <a:p>
            <a:pPr marL="0" indent="0" eaLnBrk="1" hangingPunct="1">
              <a:buFontTx/>
              <a:buNone/>
            </a:pPr>
            <a:endParaRPr lang="en-US" sz="2800" b="0" dirty="0" smtClean="0">
              <a:solidFill>
                <a:srgbClr val="1C1C1C"/>
              </a:solidFill>
              <a:latin typeface="Times New Roman" pitchFamily="18" charset="0"/>
            </a:endParaRPr>
          </a:p>
          <a:p>
            <a:pPr marL="0" indent="0" eaLnBrk="1" hangingPunct="1">
              <a:buFontTx/>
              <a:buNone/>
            </a:pPr>
            <a:r>
              <a:rPr lang="en-US" sz="2800" b="0" dirty="0" smtClean="0">
                <a:solidFill>
                  <a:srgbClr val="1C1C1C"/>
                </a:solidFill>
                <a:latin typeface="Times New Roman" pitchFamily="18" charset="0"/>
              </a:rPr>
              <a:t>			(English)</a:t>
            </a:r>
          </a:p>
          <a:p>
            <a:pPr marL="0" indent="0" eaLnBrk="1" hangingPunct="1"/>
            <a:endParaRPr lang="en-US" sz="2800" b="0" dirty="0" smtClean="0">
              <a:solidFill>
                <a:srgbClr val="1C1C1C"/>
              </a:solidFill>
              <a:latin typeface="Times New Roman" pitchFamily="18" charset="0"/>
            </a:endParaRPr>
          </a:p>
          <a:p>
            <a:pPr marL="0" indent="0" eaLnBrk="1" hangingPunct="1">
              <a:buFontTx/>
              <a:buNone/>
            </a:pPr>
            <a:r>
              <a:rPr lang="en-US" sz="2800" b="0" dirty="0" smtClean="0">
                <a:solidFill>
                  <a:srgbClr val="1C1C1C"/>
                </a:solidFill>
                <a:latin typeface="Times New Roman" pitchFamily="18" charset="0"/>
              </a:rPr>
              <a:t>Where </a:t>
            </a:r>
            <a:r>
              <a:rPr lang="en-US" sz="2800" b="0" i="1" dirty="0" smtClean="0">
                <a:solidFill>
                  <a:srgbClr val="1C1C1C"/>
                </a:solidFill>
                <a:latin typeface="Times New Roman" pitchFamily="18" charset="0"/>
              </a:rPr>
              <a:t>P</a:t>
            </a:r>
            <a:r>
              <a:rPr lang="en-US" sz="2800" b="0" dirty="0" smtClean="0">
                <a:solidFill>
                  <a:srgbClr val="1C1C1C"/>
                </a:solidFill>
                <a:latin typeface="Times New Roman" pitchFamily="18" charset="0"/>
              </a:rPr>
              <a:t> = power (J/s) or (W). In English units, </a:t>
            </a:r>
            <a:r>
              <a:rPr lang="en-US" sz="2800" b="0" i="1" dirty="0" smtClean="0">
                <a:solidFill>
                  <a:srgbClr val="1C1C1C"/>
                </a:solidFill>
                <a:latin typeface="Times New Roman" pitchFamily="18" charset="0"/>
              </a:rPr>
              <a:t>P</a:t>
            </a:r>
            <a:r>
              <a:rPr lang="en-US" sz="2800" b="0" dirty="0" smtClean="0">
                <a:solidFill>
                  <a:srgbClr val="1C1C1C"/>
                </a:solidFill>
                <a:latin typeface="Times New Roman" pitchFamily="18" charset="0"/>
              </a:rPr>
              <a:t> = ft.lb</a:t>
            </a:r>
            <a:r>
              <a:rPr lang="en-US" sz="2800" b="0" baseline="-25000" dirty="0" smtClean="0">
                <a:solidFill>
                  <a:srgbClr val="1C1C1C"/>
                </a:solidFill>
                <a:latin typeface="Times New Roman" pitchFamily="18" charset="0"/>
              </a:rPr>
              <a:t>f</a:t>
            </a:r>
            <a:r>
              <a:rPr lang="en-US" sz="2800" b="0" dirty="0" smtClean="0">
                <a:solidFill>
                  <a:srgbClr val="1C1C1C"/>
                </a:solidFill>
                <a:latin typeface="Times New Roman" pitchFamily="18" charset="0"/>
              </a:rPr>
              <a:t>/s.</a:t>
            </a:r>
            <a:endParaRPr lang="el-GR" sz="2800" b="0" dirty="0" smtClean="0">
              <a:solidFill>
                <a:srgbClr val="1C1C1C"/>
              </a:solidFill>
              <a:latin typeface="Times New Roman" pitchFamily="18" charset="0"/>
            </a:endParaRPr>
          </a:p>
        </p:txBody>
      </p:sp>
      <p:graphicFrame>
        <p:nvGraphicFramePr>
          <p:cNvPr id="15363" name="Object 4"/>
          <p:cNvGraphicFramePr>
            <a:graphicFrameLocks noChangeAspect="1"/>
          </p:cNvGraphicFramePr>
          <p:nvPr>
            <p:ph sz="half" idx="2"/>
          </p:nvPr>
        </p:nvGraphicFramePr>
        <p:xfrm>
          <a:off x="5638800" y="1524000"/>
          <a:ext cx="609600" cy="552450"/>
        </p:xfrm>
        <a:graphic>
          <a:graphicData uri="http://schemas.openxmlformats.org/presentationml/2006/ole">
            <p:oleObj spid="_x0000_s15362" name="Equation" r:id="rId4" imgW="266469" imgH="241091" progId="Equation.3">
              <p:embed/>
            </p:oleObj>
          </a:graphicData>
        </a:graphic>
      </p:graphicFrame>
      <p:graphicFrame>
        <p:nvGraphicFramePr>
          <p:cNvPr id="15364" name="Object 8"/>
          <p:cNvGraphicFramePr>
            <a:graphicFrameLocks noChangeAspect="1"/>
          </p:cNvGraphicFramePr>
          <p:nvPr/>
        </p:nvGraphicFramePr>
        <p:xfrm>
          <a:off x="838200" y="2438400"/>
          <a:ext cx="2209800" cy="1090613"/>
        </p:xfrm>
        <a:graphic>
          <a:graphicData uri="http://schemas.openxmlformats.org/presentationml/2006/ole">
            <p:oleObj spid="_x0000_s15363" name="Equation" r:id="rId5" imgW="863225" imgH="431613" progId="Equation.3">
              <p:embed/>
            </p:oleObj>
          </a:graphicData>
        </a:graphic>
      </p:graphicFrame>
      <p:graphicFrame>
        <p:nvGraphicFramePr>
          <p:cNvPr id="15365" name="Object 7"/>
          <p:cNvGraphicFramePr>
            <a:graphicFrameLocks noChangeAspect="1"/>
          </p:cNvGraphicFramePr>
          <p:nvPr/>
        </p:nvGraphicFramePr>
        <p:xfrm>
          <a:off x="762000" y="3429000"/>
          <a:ext cx="2286000" cy="1131888"/>
        </p:xfrm>
        <a:graphic>
          <a:graphicData uri="http://schemas.openxmlformats.org/presentationml/2006/ole">
            <p:oleObj spid="_x0000_s15364" name="Equation" r:id="rId6" imgW="863225" imgH="431613" progId="Equation.3">
              <p:embed/>
            </p:oleObj>
          </a:graphicData>
        </a:graphic>
      </p:graphicFrame>
      <p:sp>
        <p:nvSpPr>
          <p:cNvPr id="15366" name="Rectangle 9"/>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sp>
        <p:nvSpPr>
          <p:cNvPr id="15367" name="Rectangle 10"/>
          <p:cNvSpPr>
            <a:spLocks noChangeArrowheads="1"/>
          </p:cNvSpPr>
          <p:nvPr/>
        </p:nvSpPr>
        <p:spPr bwMode="auto">
          <a:xfrm>
            <a:off x="0" y="428625"/>
            <a:ext cx="9144000" cy="0"/>
          </a:xfrm>
          <a:prstGeom prst="rect">
            <a:avLst/>
          </a:prstGeom>
          <a:noFill/>
          <a:ln w="9525">
            <a:noFill/>
            <a:miter lim="800000"/>
            <a:headEnd/>
            <a:tailEnd/>
          </a:ln>
          <a:effectLst/>
        </p:spPr>
        <p:txBody>
          <a:bodyPr wrap="none" anchor="ctr">
            <a:spAutoFit/>
          </a:bodyPr>
          <a:lstStyle/>
          <a:p>
            <a:pPr eaLnBrk="1" hangingPunct="1"/>
            <a:endParaRPr lang="en-US" sz="1800">
              <a:latin typeface="Arial"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b="1" dirty="0" smtClean="0">
                <a:latin typeface="Arial" pitchFamily="34" charset="0"/>
                <a:cs typeface="Arial" pitchFamily="34" charset="0"/>
              </a:rPr>
              <a:t>Agitation Tank</a:t>
            </a:r>
            <a:endParaRPr lang="en-US" b="1" dirty="0">
              <a:latin typeface="Arial" pitchFamily="34" charset="0"/>
              <a:cs typeface="Arial" pitchFamily="34" charset="0"/>
            </a:endParaRPr>
          </a:p>
        </p:txBody>
      </p:sp>
      <p:sp>
        <p:nvSpPr>
          <p:cNvPr id="5" name="Content Placeholder 4"/>
          <p:cNvSpPr>
            <a:spLocks noGrp="1"/>
          </p:cNvSpPr>
          <p:nvPr>
            <p:ph idx="1"/>
          </p:nvPr>
        </p:nvSpPr>
        <p:spPr>
          <a:xfrm>
            <a:off x="457200" y="1600200"/>
            <a:ext cx="4953000" cy="4525963"/>
          </a:xfrm>
        </p:spPr>
        <p:txBody>
          <a:bodyPr>
            <a:normAutofit fontScale="92500" lnSpcReduction="10000"/>
          </a:bodyPr>
          <a:lstStyle/>
          <a:p>
            <a:r>
              <a:rPr lang="en-US" dirty="0" smtClean="0"/>
              <a:t>The impeller is the most important part</a:t>
            </a:r>
          </a:p>
          <a:p>
            <a:r>
              <a:rPr lang="en-US" dirty="0" smtClean="0"/>
              <a:t>The motor rotates the shaft; impeller</a:t>
            </a:r>
          </a:p>
          <a:p>
            <a:r>
              <a:rPr lang="en-US" dirty="0" smtClean="0"/>
              <a:t>Baffles are many times added to improve mixing</a:t>
            </a:r>
          </a:p>
          <a:p>
            <a:r>
              <a:rPr lang="en-US" dirty="0" smtClean="0"/>
              <a:t>Circular tip</a:t>
            </a:r>
          </a:p>
          <a:p>
            <a:r>
              <a:rPr lang="en-US" dirty="0" smtClean="0"/>
              <a:t>A level indicator </a:t>
            </a:r>
          </a:p>
          <a:p>
            <a:r>
              <a:rPr lang="en-US" dirty="0" smtClean="0"/>
              <a:t>Inlet/Outlet pipe </a:t>
            </a:r>
            <a:endParaRPr lang="en-US" dirty="0"/>
          </a:p>
        </p:txBody>
      </p:sp>
      <p:pic>
        <p:nvPicPr>
          <p:cNvPr id="6" name="Picture 5" descr="https://upload.wikimedia.org/wikipedia/commons/thumb/b/be/Agitated_vessel.svg/300px-Agitated_vessel.svg.png">
            <a:hlinkClick r:id="rId3"/>
          </p:cNvPr>
          <p:cNvPicPr/>
          <p:nvPr/>
        </p:nvPicPr>
        <p:blipFill>
          <a:blip r:embed="rId4">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l="10526" r="7018"/>
          <a:stretch>
            <a:fillRect/>
          </a:stretch>
        </p:blipFill>
        <p:spPr bwMode="auto">
          <a:xfrm>
            <a:off x="5257800" y="1524000"/>
            <a:ext cx="3581400" cy="4953000"/>
          </a:xfrm>
          <a:prstGeom prst="rect">
            <a:avLst/>
          </a:prstGeom>
          <a:noFill/>
          <a:ln>
            <a:noFill/>
          </a:ln>
        </p:spPr>
      </p:pic>
    </p:spTree>
    <p:extLst>
      <p:ext uri="{BB962C8B-B14F-4D97-AF65-F5344CB8AC3E}">
        <p14:creationId xmlns="" xmlns:p14="http://schemas.microsoft.com/office/powerpoint/2010/main" val="232052273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1143000" y="5867400"/>
            <a:ext cx="7086600" cy="762000"/>
          </a:xfrm>
        </p:spPr>
        <p:txBody>
          <a:bodyPr>
            <a:noAutofit/>
          </a:bodyPr>
          <a:lstStyle/>
          <a:p>
            <a:pPr eaLnBrk="1" hangingPunct="1">
              <a:buFontTx/>
              <a:buNone/>
            </a:pPr>
            <a:r>
              <a:rPr lang="en-US" sz="2000" b="1" dirty="0" smtClean="0">
                <a:solidFill>
                  <a:srgbClr val="1C1C1C"/>
                </a:solidFill>
                <a:latin typeface="Arial" pitchFamily="34" charset="0"/>
                <a:cs typeface="Arial" pitchFamily="34" charset="0"/>
              </a:rPr>
              <a:t>Power correlations for various impellers and baffles</a:t>
            </a:r>
          </a:p>
          <a:p>
            <a:pPr eaLnBrk="1" hangingPunct="1">
              <a:buFontTx/>
              <a:buNone/>
            </a:pPr>
            <a:r>
              <a:rPr lang="en-US" sz="2000" b="1" dirty="0" smtClean="0">
                <a:solidFill>
                  <a:srgbClr val="1C1C1C"/>
                </a:solidFill>
                <a:latin typeface="Arial" pitchFamily="34" charset="0"/>
                <a:cs typeface="Arial" pitchFamily="34" charset="0"/>
              </a:rPr>
              <a:t>			(</a:t>
            </a:r>
            <a:r>
              <a:rPr lang="en-US" sz="2000" b="1" dirty="0" err="1" smtClean="0">
                <a:solidFill>
                  <a:srgbClr val="1C1C1C"/>
                </a:solidFill>
                <a:latin typeface="Arial" pitchFamily="34" charset="0"/>
                <a:cs typeface="Arial" pitchFamily="34" charset="0"/>
              </a:rPr>
              <a:t>Geankoplis</a:t>
            </a:r>
            <a:r>
              <a:rPr lang="en-US" sz="2000" b="1" dirty="0" smtClean="0">
                <a:solidFill>
                  <a:srgbClr val="1C1C1C"/>
                </a:solidFill>
                <a:latin typeface="Arial" pitchFamily="34" charset="0"/>
                <a:cs typeface="Arial" pitchFamily="34" charset="0"/>
              </a:rPr>
              <a:t>, 4</a:t>
            </a:r>
            <a:r>
              <a:rPr lang="en-US" sz="2000" b="1" baseline="30000" dirty="0" smtClean="0">
                <a:solidFill>
                  <a:srgbClr val="1C1C1C"/>
                </a:solidFill>
                <a:latin typeface="Arial" pitchFamily="34" charset="0"/>
                <a:cs typeface="Arial" pitchFamily="34" charset="0"/>
              </a:rPr>
              <a:t>th</a:t>
            </a:r>
            <a:r>
              <a:rPr lang="en-US" sz="2000" b="1" dirty="0" smtClean="0">
                <a:solidFill>
                  <a:srgbClr val="1C1C1C"/>
                </a:solidFill>
                <a:latin typeface="Arial" pitchFamily="34" charset="0"/>
                <a:cs typeface="Arial" pitchFamily="34" charset="0"/>
              </a:rPr>
              <a:t> ed.)</a:t>
            </a:r>
          </a:p>
        </p:txBody>
      </p:sp>
      <p:pic>
        <p:nvPicPr>
          <p:cNvPr id="2" name="Picture 1"/>
          <p:cNvPicPr>
            <a:picLocks noChangeAspect="1" noChangeArrowheads="1"/>
          </p:cNvPicPr>
          <p:nvPr/>
        </p:nvPicPr>
        <p:blipFill>
          <a:blip r:embed="rId3"/>
          <a:srcRect/>
          <a:stretch>
            <a:fillRect/>
          </a:stretch>
        </p:blipFill>
        <p:spPr bwMode="auto">
          <a:xfrm>
            <a:off x="457200" y="228600"/>
            <a:ext cx="8248650" cy="535305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body" idx="1"/>
          </p:nvPr>
        </p:nvSpPr>
        <p:spPr>
          <a:xfrm>
            <a:off x="457200" y="914400"/>
            <a:ext cx="8458200" cy="5105400"/>
          </a:xfrm>
          <a:noFill/>
        </p:spPr>
        <p:txBody>
          <a:bodyPr/>
          <a:lstStyle/>
          <a:p>
            <a:pPr eaLnBrk="1" hangingPunct="1">
              <a:lnSpc>
                <a:spcPct val="90000"/>
              </a:lnSpc>
            </a:pPr>
            <a:r>
              <a:rPr lang="en-US" sz="2400" b="0" dirty="0" smtClean="0">
                <a:solidFill>
                  <a:srgbClr val="C00000"/>
                </a:solidFill>
                <a:latin typeface="Times New Roman" pitchFamily="18" charset="0"/>
              </a:rPr>
              <a:t>Curve 1.</a:t>
            </a:r>
            <a:r>
              <a:rPr lang="en-US" sz="2400" b="0" dirty="0" smtClean="0">
                <a:solidFill>
                  <a:srgbClr val="292929"/>
                </a:solidFill>
                <a:latin typeface="Times New Roman" pitchFamily="18" charset="0"/>
              </a:rPr>
              <a:t>	Flat six-blade turbine with disk but six blades); </a:t>
            </a:r>
            <a:r>
              <a:rPr lang="en-US" sz="2400" b="0" dirty="0" smtClean="0">
                <a:solidFill>
                  <a:srgbClr val="292929"/>
                </a:solidFill>
                <a:latin typeface="Times New Roman" pitchFamily="18" charset="0"/>
              </a:rPr>
              <a:t>			</a:t>
            </a:r>
            <a:r>
              <a:rPr lang="en-US" sz="2400" b="0" dirty="0" err="1" smtClean="0">
                <a:solidFill>
                  <a:srgbClr val="292929"/>
                </a:solidFill>
                <a:latin typeface="Times New Roman" pitchFamily="18" charset="0"/>
              </a:rPr>
              <a:t>D</a:t>
            </a:r>
            <a:r>
              <a:rPr lang="en-US" sz="2400" b="0" baseline="-25000" dirty="0" err="1" smtClean="0">
                <a:solidFill>
                  <a:srgbClr val="292929"/>
                </a:solidFill>
                <a:latin typeface="Times New Roman" pitchFamily="18" charset="0"/>
              </a:rPr>
              <a:t>t</a:t>
            </a:r>
            <a:r>
              <a:rPr lang="en-US" sz="2400" b="0" dirty="0" smtClean="0">
                <a:solidFill>
                  <a:srgbClr val="292929"/>
                </a:solidFill>
                <a:latin typeface="Times New Roman" pitchFamily="18" charset="0"/>
              </a:rPr>
              <a:t>/W = </a:t>
            </a:r>
            <a:r>
              <a:rPr lang="en-US" sz="2400" b="0" dirty="0" smtClean="0">
                <a:solidFill>
                  <a:srgbClr val="292929"/>
                </a:solidFill>
                <a:latin typeface="Times New Roman" pitchFamily="18" charset="0"/>
              </a:rPr>
              <a:t>5; four baffles each </a:t>
            </a:r>
            <a:r>
              <a:rPr lang="en-US" sz="2400" b="0" dirty="0" err="1" smtClean="0">
                <a:solidFill>
                  <a:srgbClr val="292929"/>
                </a:solidFill>
                <a:latin typeface="Times New Roman" pitchFamily="18" charset="0"/>
              </a:rPr>
              <a:t>D</a:t>
            </a:r>
            <a:r>
              <a:rPr lang="en-US" sz="2400" b="0" baseline="-25000" dirty="0" err="1" smtClean="0">
                <a:solidFill>
                  <a:srgbClr val="292929"/>
                </a:solidFill>
                <a:latin typeface="Times New Roman" pitchFamily="18" charset="0"/>
              </a:rPr>
              <a:t>t</a:t>
            </a:r>
            <a:r>
              <a:rPr lang="en-US" sz="2400" b="0" dirty="0" smtClean="0">
                <a:solidFill>
                  <a:srgbClr val="292929"/>
                </a:solidFill>
                <a:latin typeface="Times New Roman" pitchFamily="18" charset="0"/>
              </a:rPr>
              <a:t>/J </a:t>
            </a:r>
            <a:r>
              <a:rPr lang="en-US" sz="2400" b="0" dirty="0" smtClean="0">
                <a:solidFill>
                  <a:srgbClr val="292929"/>
                </a:solidFill>
                <a:latin typeface="Times New Roman" pitchFamily="18" charset="0"/>
              </a:rPr>
              <a:t>= 12.</a:t>
            </a:r>
          </a:p>
          <a:p>
            <a:pPr eaLnBrk="1" hangingPunct="1">
              <a:lnSpc>
                <a:spcPct val="90000"/>
              </a:lnSpc>
            </a:pPr>
            <a:r>
              <a:rPr lang="en-US" sz="2400" b="0" dirty="0" smtClean="0">
                <a:solidFill>
                  <a:srgbClr val="C00000"/>
                </a:solidFill>
                <a:latin typeface="Times New Roman" pitchFamily="18" charset="0"/>
              </a:rPr>
              <a:t>Curve 2.</a:t>
            </a:r>
            <a:r>
              <a:rPr lang="en-US" sz="2400" b="0" dirty="0" smtClean="0">
                <a:solidFill>
                  <a:srgbClr val="292929"/>
                </a:solidFill>
                <a:latin typeface="Times New Roman" pitchFamily="18" charset="0"/>
              </a:rPr>
              <a:t> 	Flat six-blade open turbine; </a:t>
            </a:r>
            <a:r>
              <a:rPr lang="en-US" sz="2400" b="0" dirty="0" err="1" smtClean="0">
                <a:solidFill>
                  <a:srgbClr val="292929"/>
                </a:solidFill>
                <a:latin typeface="Times New Roman" pitchFamily="18" charset="0"/>
              </a:rPr>
              <a:t>D</a:t>
            </a:r>
            <a:r>
              <a:rPr lang="en-US" sz="2400" b="0" baseline="-25000" dirty="0" err="1" smtClean="0">
                <a:solidFill>
                  <a:srgbClr val="292929"/>
                </a:solidFill>
                <a:latin typeface="Times New Roman" pitchFamily="18" charset="0"/>
              </a:rPr>
              <a:t>a</a:t>
            </a:r>
            <a:r>
              <a:rPr lang="en-US" sz="2400" b="0" dirty="0" smtClean="0">
                <a:solidFill>
                  <a:srgbClr val="292929"/>
                </a:solidFill>
                <a:latin typeface="Times New Roman" pitchFamily="18" charset="0"/>
              </a:rPr>
              <a:t>/W = 8;four baffles 			each </a:t>
            </a:r>
            <a:r>
              <a:rPr lang="en-US" sz="2400" b="0" dirty="0" err="1" smtClean="0">
                <a:solidFill>
                  <a:srgbClr val="292929"/>
                </a:solidFill>
                <a:latin typeface="Times New Roman" pitchFamily="18" charset="0"/>
              </a:rPr>
              <a:t>D</a:t>
            </a:r>
            <a:r>
              <a:rPr lang="en-US" sz="2400" b="0" baseline="-25000" dirty="0" err="1" smtClean="0">
                <a:solidFill>
                  <a:srgbClr val="292929"/>
                </a:solidFill>
                <a:latin typeface="Times New Roman" pitchFamily="18" charset="0"/>
              </a:rPr>
              <a:t>t</a:t>
            </a:r>
            <a:r>
              <a:rPr lang="en-US" sz="2400" b="0" dirty="0" smtClean="0">
                <a:solidFill>
                  <a:srgbClr val="292929"/>
                </a:solidFill>
                <a:latin typeface="Times New Roman" pitchFamily="18" charset="0"/>
              </a:rPr>
              <a:t>/J </a:t>
            </a:r>
            <a:r>
              <a:rPr lang="en-US" sz="2400" b="0" dirty="0" smtClean="0">
                <a:solidFill>
                  <a:srgbClr val="292929"/>
                </a:solidFill>
                <a:latin typeface="Times New Roman" pitchFamily="18" charset="0"/>
              </a:rPr>
              <a:t>= 12.</a:t>
            </a:r>
          </a:p>
          <a:p>
            <a:pPr eaLnBrk="1" hangingPunct="1">
              <a:lnSpc>
                <a:spcPct val="90000"/>
              </a:lnSpc>
            </a:pPr>
            <a:r>
              <a:rPr lang="en-US" sz="2400" b="0" dirty="0" smtClean="0">
                <a:solidFill>
                  <a:srgbClr val="C00000"/>
                </a:solidFill>
                <a:latin typeface="Times New Roman" pitchFamily="18" charset="0"/>
              </a:rPr>
              <a:t>Curve 3.</a:t>
            </a:r>
            <a:r>
              <a:rPr lang="en-US" sz="2400" b="0" dirty="0" smtClean="0">
                <a:solidFill>
                  <a:srgbClr val="292929"/>
                </a:solidFill>
                <a:latin typeface="Times New Roman" pitchFamily="18" charset="0"/>
              </a:rPr>
              <a:t> 	Six-blade open turbine (pitched-blade) but blades at 			45</a:t>
            </a:r>
            <a:r>
              <a:rPr lang="en-US" sz="2400" b="0" baseline="30000" dirty="0" smtClean="0">
                <a:solidFill>
                  <a:srgbClr val="292929"/>
                </a:solidFill>
                <a:latin typeface="Times New Roman" pitchFamily="18" charset="0"/>
              </a:rPr>
              <a:t>0</a:t>
            </a:r>
            <a:r>
              <a:rPr lang="en-US" sz="2400" b="0" dirty="0" smtClean="0">
                <a:solidFill>
                  <a:srgbClr val="292929"/>
                </a:solidFill>
                <a:latin typeface="Times New Roman" pitchFamily="18" charset="0"/>
              </a:rPr>
              <a:t>; </a:t>
            </a:r>
            <a:r>
              <a:rPr lang="en-US" sz="2400" b="0" dirty="0" err="1" smtClean="0">
                <a:solidFill>
                  <a:srgbClr val="292929"/>
                </a:solidFill>
                <a:latin typeface="Times New Roman" pitchFamily="18" charset="0"/>
              </a:rPr>
              <a:t>D</a:t>
            </a:r>
            <a:r>
              <a:rPr lang="en-US" sz="2400" b="0" baseline="-25000" dirty="0" err="1" smtClean="0">
                <a:solidFill>
                  <a:srgbClr val="292929"/>
                </a:solidFill>
                <a:latin typeface="Times New Roman" pitchFamily="18" charset="0"/>
              </a:rPr>
              <a:t>a</a:t>
            </a:r>
            <a:r>
              <a:rPr lang="en-US" sz="2400" b="0" dirty="0" smtClean="0">
                <a:solidFill>
                  <a:srgbClr val="292929"/>
                </a:solidFill>
                <a:latin typeface="Times New Roman" pitchFamily="18" charset="0"/>
              </a:rPr>
              <a:t>/W = 8; four baffles each </a:t>
            </a:r>
            <a:r>
              <a:rPr lang="en-US" sz="2400" b="0" dirty="0" err="1" smtClean="0">
                <a:solidFill>
                  <a:srgbClr val="292929"/>
                </a:solidFill>
                <a:latin typeface="Times New Roman" pitchFamily="18" charset="0"/>
              </a:rPr>
              <a:t>D</a:t>
            </a:r>
            <a:r>
              <a:rPr lang="en-US" sz="2400" b="0" baseline="-25000" dirty="0" err="1" smtClean="0">
                <a:solidFill>
                  <a:srgbClr val="292929"/>
                </a:solidFill>
                <a:latin typeface="Times New Roman" pitchFamily="18" charset="0"/>
              </a:rPr>
              <a:t>t</a:t>
            </a:r>
            <a:r>
              <a:rPr lang="en-US" sz="2400" b="0" baseline="-25000" dirty="0" smtClean="0">
                <a:solidFill>
                  <a:srgbClr val="292929"/>
                </a:solidFill>
                <a:latin typeface="Times New Roman" pitchFamily="18" charset="0"/>
              </a:rPr>
              <a:t> </a:t>
            </a:r>
            <a:r>
              <a:rPr lang="en-US" sz="2400" b="0" dirty="0" smtClean="0">
                <a:solidFill>
                  <a:srgbClr val="292929"/>
                </a:solidFill>
                <a:latin typeface="Times New Roman" pitchFamily="18" charset="0"/>
              </a:rPr>
              <a:t>/J = 12.</a:t>
            </a:r>
          </a:p>
          <a:p>
            <a:pPr eaLnBrk="1" hangingPunct="1">
              <a:lnSpc>
                <a:spcPct val="90000"/>
              </a:lnSpc>
            </a:pPr>
            <a:r>
              <a:rPr lang="en-US" sz="2400" b="0" dirty="0" smtClean="0">
                <a:solidFill>
                  <a:srgbClr val="C00000"/>
                </a:solidFill>
                <a:latin typeface="Times New Roman" pitchFamily="18" charset="0"/>
              </a:rPr>
              <a:t>Curve 4.</a:t>
            </a:r>
            <a:r>
              <a:rPr lang="en-US" sz="2400" b="0" dirty="0" smtClean="0">
                <a:solidFill>
                  <a:srgbClr val="292929"/>
                </a:solidFill>
                <a:latin typeface="Times New Roman" pitchFamily="18" charset="0"/>
              </a:rPr>
              <a:t> 	Propeller; pitch </a:t>
            </a:r>
            <a:r>
              <a:rPr lang="en-US" sz="2400" b="0" dirty="0" smtClean="0">
                <a:solidFill>
                  <a:srgbClr val="292929"/>
                </a:solidFill>
                <a:latin typeface="Times New Roman" pitchFamily="18" charset="0"/>
              </a:rPr>
              <a:t>2D</a:t>
            </a:r>
            <a:r>
              <a:rPr lang="en-US" sz="2400" b="0" baseline="-25000" dirty="0" smtClean="0">
                <a:solidFill>
                  <a:srgbClr val="292929"/>
                </a:solidFill>
                <a:latin typeface="Times New Roman" pitchFamily="18" charset="0"/>
              </a:rPr>
              <a:t>t</a:t>
            </a:r>
            <a:r>
              <a:rPr lang="en-US" sz="2400" b="0" dirty="0" smtClean="0">
                <a:solidFill>
                  <a:srgbClr val="292929"/>
                </a:solidFill>
                <a:latin typeface="Times New Roman" pitchFamily="18" charset="0"/>
              </a:rPr>
              <a:t> </a:t>
            </a:r>
            <a:r>
              <a:rPr lang="en-US" sz="2400" b="0" dirty="0" smtClean="0">
                <a:solidFill>
                  <a:srgbClr val="292929"/>
                </a:solidFill>
                <a:latin typeface="Times New Roman" pitchFamily="18" charset="0"/>
              </a:rPr>
              <a:t>four baffles each </a:t>
            </a:r>
            <a:r>
              <a:rPr lang="en-US" sz="2400" b="0" dirty="0" err="1" smtClean="0">
                <a:solidFill>
                  <a:srgbClr val="292929"/>
                </a:solidFill>
                <a:latin typeface="Times New Roman" pitchFamily="18" charset="0"/>
              </a:rPr>
              <a:t>D</a:t>
            </a:r>
            <a:r>
              <a:rPr lang="en-US" sz="2400" b="0" baseline="-25000" dirty="0" err="1" smtClean="0">
                <a:solidFill>
                  <a:srgbClr val="292929"/>
                </a:solidFill>
                <a:latin typeface="Times New Roman" pitchFamily="18" charset="0"/>
              </a:rPr>
              <a:t>t</a:t>
            </a:r>
            <a:r>
              <a:rPr lang="en-US" sz="2400" b="0" baseline="-25000" dirty="0" smtClean="0">
                <a:solidFill>
                  <a:srgbClr val="292929"/>
                </a:solidFill>
                <a:latin typeface="Times New Roman" pitchFamily="18" charset="0"/>
              </a:rPr>
              <a:t> </a:t>
            </a:r>
            <a:r>
              <a:rPr lang="en-US" sz="2400" b="0" dirty="0" smtClean="0">
                <a:solidFill>
                  <a:srgbClr val="292929"/>
                </a:solidFill>
                <a:latin typeface="Times New Roman" pitchFamily="18" charset="0"/>
              </a:rPr>
              <a:t>/J = 10; also 		holds for same propeller in angular off-center 			position with no baffles.</a:t>
            </a:r>
          </a:p>
          <a:p>
            <a:pPr eaLnBrk="1" hangingPunct="1">
              <a:lnSpc>
                <a:spcPct val="90000"/>
              </a:lnSpc>
            </a:pPr>
            <a:r>
              <a:rPr lang="en-US" sz="2400" b="0" dirty="0" smtClean="0">
                <a:solidFill>
                  <a:srgbClr val="C00000"/>
                </a:solidFill>
                <a:latin typeface="Times New Roman" pitchFamily="18" charset="0"/>
              </a:rPr>
              <a:t>Curve 5.</a:t>
            </a:r>
            <a:r>
              <a:rPr lang="en-US" sz="2400" b="0" dirty="0" smtClean="0">
                <a:solidFill>
                  <a:srgbClr val="292929"/>
                </a:solidFill>
                <a:latin typeface="Times New Roman" pitchFamily="18" charset="0"/>
              </a:rPr>
              <a:t> 	Propeller; pitch = </a:t>
            </a:r>
            <a:r>
              <a:rPr lang="en-US" sz="2400" b="0" dirty="0" err="1" smtClean="0">
                <a:solidFill>
                  <a:srgbClr val="292929"/>
                </a:solidFill>
                <a:latin typeface="Times New Roman" pitchFamily="18" charset="0"/>
              </a:rPr>
              <a:t>D</a:t>
            </a:r>
            <a:r>
              <a:rPr lang="en-US" sz="2400" b="0" baseline="-25000" dirty="0" err="1" smtClean="0">
                <a:solidFill>
                  <a:srgbClr val="292929"/>
                </a:solidFill>
                <a:latin typeface="Times New Roman" pitchFamily="18" charset="0"/>
              </a:rPr>
              <a:t>a</a:t>
            </a:r>
            <a:r>
              <a:rPr lang="en-US" sz="2400" b="0" dirty="0" smtClean="0">
                <a:solidFill>
                  <a:srgbClr val="292929"/>
                </a:solidFill>
                <a:latin typeface="Times New Roman" pitchFamily="18" charset="0"/>
              </a:rPr>
              <a:t> four baffles each </a:t>
            </a:r>
            <a:r>
              <a:rPr lang="en-US" sz="2400" b="0" dirty="0" err="1" smtClean="0">
                <a:solidFill>
                  <a:srgbClr val="292929"/>
                </a:solidFill>
                <a:latin typeface="Times New Roman" pitchFamily="18" charset="0"/>
              </a:rPr>
              <a:t>D</a:t>
            </a:r>
            <a:r>
              <a:rPr lang="en-US" sz="2400" b="0" baseline="-25000" dirty="0" err="1" smtClean="0">
                <a:solidFill>
                  <a:srgbClr val="292929"/>
                </a:solidFill>
                <a:latin typeface="Times New Roman" pitchFamily="18" charset="0"/>
              </a:rPr>
              <a:t>t</a:t>
            </a:r>
            <a:r>
              <a:rPr lang="en-US" sz="2400" b="0" baseline="-25000" dirty="0" smtClean="0">
                <a:solidFill>
                  <a:srgbClr val="292929"/>
                </a:solidFill>
                <a:latin typeface="Times New Roman" pitchFamily="18" charset="0"/>
              </a:rPr>
              <a:t> </a:t>
            </a:r>
            <a:r>
              <a:rPr lang="en-US" sz="2400" b="0" dirty="0" smtClean="0">
                <a:solidFill>
                  <a:srgbClr val="292929"/>
                </a:solidFill>
                <a:latin typeface="Times New Roman" pitchFamily="18" charset="0"/>
              </a:rPr>
              <a:t>/J = 10; 			also holds for same propeller in angular off-center 			position with no baffles.</a:t>
            </a:r>
          </a:p>
          <a:p>
            <a:pPr eaLnBrk="1" hangingPunct="1">
              <a:lnSpc>
                <a:spcPct val="90000"/>
              </a:lnSpc>
            </a:pPr>
            <a:r>
              <a:rPr lang="en-US" sz="2400" b="0" dirty="0" smtClean="0">
                <a:solidFill>
                  <a:srgbClr val="C00000"/>
                </a:solidFill>
                <a:latin typeface="Times New Roman" pitchFamily="18" charset="0"/>
              </a:rPr>
              <a:t>Curve 6. </a:t>
            </a:r>
            <a:r>
              <a:rPr lang="en-US" sz="2400" b="0" dirty="0" smtClean="0">
                <a:solidFill>
                  <a:srgbClr val="292929"/>
                </a:solidFill>
                <a:latin typeface="Times New Roman" pitchFamily="18" charset="0"/>
              </a:rPr>
              <a:t>	High-efficiency impeller; four  baffles each </a:t>
            </a:r>
            <a:r>
              <a:rPr lang="en-US" sz="2400" b="0" dirty="0" err="1" smtClean="0">
                <a:solidFill>
                  <a:srgbClr val="292929"/>
                </a:solidFill>
                <a:latin typeface="Times New Roman" pitchFamily="18" charset="0"/>
              </a:rPr>
              <a:t>D</a:t>
            </a:r>
            <a:r>
              <a:rPr lang="en-US" sz="2400" b="0" baseline="-25000" dirty="0" err="1" smtClean="0">
                <a:solidFill>
                  <a:srgbClr val="292929"/>
                </a:solidFill>
                <a:latin typeface="Times New Roman" pitchFamily="18" charset="0"/>
              </a:rPr>
              <a:t>t</a:t>
            </a:r>
            <a:r>
              <a:rPr lang="en-US" sz="2400" b="0" baseline="-25000" dirty="0" smtClean="0">
                <a:solidFill>
                  <a:srgbClr val="292929"/>
                </a:solidFill>
                <a:latin typeface="Times New Roman" pitchFamily="18" charset="0"/>
              </a:rPr>
              <a:t> </a:t>
            </a:r>
            <a:r>
              <a:rPr lang="en-US" sz="2400" b="0" dirty="0" smtClean="0">
                <a:solidFill>
                  <a:srgbClr val="292929"/>
                </a:solidFill>
                <a:latin typeface="Times New Roman" pitchFamily="18" charset="0"/>
              </a:rPr>
              <a:t>/J = 			12.</a:t>
            </a:r>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a:blip r:embed="rId3"/>
          <a:srcRect/>
          <a:stretch>
            <a:fillRect/>
          </a:stretch>
        </p:blipFill>
        <p:spPr bwMode="auto">
          <a:xfrm>
            <a:off x="210424" y="838200"/>
            <a:ext cx="8723152" cy="5181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304800" y="838200"/>
            <a:ext cx="8686800" cy="5257800"/>
          </a:xfrm>
        </p:spPr>
        <p:txBody>
          <a:bodyPr/>
          <a:lstStyle/>
          <a:p>
            <a:pPr eaLnBrk="1" hangingPunct="1">
              <a:buFontTx/>
              <a:buNone/>
            </a:pP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rPr>
              <a:t>Example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rPr>
              <a:t>1:</a:t>
            </a:r>
            <a:r>
              <a:rPr lang="en-US" dirty="0" smtClean="0">
                <a:solidFill>
                  <a:srgbClr val="1C1C1C"/>
                </a:solidFill>
                <a:latin typeface="Times New Roman" pitchFamily="18" charset="0"/>
              </a:rPr>
              <a:t>	Power Consumption in </a:t>
            </a:r>
            <a:r>
              <a:rPr lang="en-US" dirty="0" smtClean="0">
                <a:solidFill>
                  <a:srgbClr val="1C1C1C"/>
                </a:solidFill>
                <a:latin typeface="Times New Roman" pitchFamily="18" charset="0"/>
              </a:rPr>
              <a:t>an Agitator</a:t>
            </a:r>
            <a:endParaRPr lang="en-US" dirty="0" smtClean="0">
              <a:solidFill>
                <a:srgbClr val="1C1C1C"/>
              </a:solidFill>
              <a:latin typeface="Times New Roman" pitchFamily="18" charset="0"/>
            </a:endParaRPr>
          </a:p>
          <a:p>
            <a:pPr eaLnBrk="1" hangingPunct="1">
              <a:buFontTx/>
              <a:buNone/>
            </a:pPr>
            <a:r>
              <a:rPr lang="en-US" sz="2400" b="0" dirty="0" smtClean="0">
                <a:solidFill>
                  <a:srgbClr val="1C1C1C"/>
                </a:solidFill>
                <a:latin typeface="Times New Roman" pitchFamily="18" charset="0"/>
              </a:rPr>
              <a:t>	</a:t>
            </a:r>
          </a:p>
          <a:p>
            <a:pPr eaLnBrk="1" hangingPunct="1">
              <a:buFontTx/>
              <a:buNone/>
            </a:pPr>
            <a:r>
              <a:rPr lang="en-US" sz="2400" b="0" dirty="0" smtClean="0">
                <a:solidFill>
                  <a:srgbClr val="1C1C1C"/>
                </a:solidFill>
                <a:latin typeface="Times New Roman" pitchFamily="18" charset="0"/>
              </a:rPr>
              <a:t>	A </a:t>
            </a:r>
            <a:r>
              <a:rPr lang="en-US" sz="2400" b="0" dirty="0" smtClean="0">
                <a:solidFill>
                  <a:srgbClr val="CC3300"/>
                </a:solidFill>
                <a:latin typeface="Times New Roman" pitchFamily="18" charset="0"/>
              </a:rPr>
              <a:t>flat blade turbine agitator with disk having six blades</a:t>
            </a:r>
            <a:r>
              <a:rPr lang="en-US" sz="2400" b="0" dirty="0" smtClean="0">
                <a:solidFill>
                  <a:srgbClr val="1C1C1C"/>
                </a:solidFill>
                <a:latin typeface="Times New Roman" pitchFamily="18" charset="0"/>
              </a:rPr>
              <a:t> is installed in a tank similar to Fig. 3.4-3. The tank diameter </a:t>
            </a:r>
            <a:r>
              <a:rPr lang="en-US" sz="2400" b="0" i="1" dirty="0" err="1" smtClean="0">
                <a:solidFill>
                  <a:srgbClr val="1C1C1C"/>
                </a:solidFill>
                <a:latin typeface="Times New Roman" pitchFamily="18" charset="0"/>
              </a:rPr>
              <a:t>D</a:t>
            </a:r>
            <a:r>
              <a:rPr lang="en-US" sz="2400" b="0" i="1" baseline="-25000" dirty="0" err="1" smtClean="0">
                <a:solidFill>
                  <a:srgbClr val="1C1C1C"/>
                </a:solidFill>
                <a:latin typeface="Times New Roman" pitchFamily="18" charset="0"/>
              </a:rPr>
              <a:t>t</a:t>
            </a:r>
            <a:r>
              <a:rPr lang="en-US" sz="2400" b="0" dirty="0" smtClean="0">
                <a:solidFill>
                  <a:srgbClr val="1C1C1C"/>
                </a:solidFill>
                <a:latin typeface="Times New Roman" pitchFamily="18" charset="0"/>
              </a:rPr>
              <a:t> is 1.83 m, the turbine diameter </a:t>
            </a:r>
            <a:r>
              <a:rPr lang="en-US" sz="2400" b="0" i="1" dirty="0" err="1" smtClean="0">
                <a:solidFill>
                  <a:srgbClr val="1C1C1C"/>
                </a:solidFill>
                <a:latin typeface="Times New Roman" pitchFamily="18" charset="0"/>
              </a:rPr>
              <a:t>D</a:t>
            </a:r>
            <a:r>
              <a:rPr lang="en-US" sz="2400" b="0" i="1" baseline="-25000" dirty="0" err="1" smtClean="0">
                <a:solidFill>
                  <a:srgbClr val="1C1C1C"/>
                </a:solidFill>
                <a:latin typeface="Times New Roman" pitchFamily="18" charset="0"/>
              </a:rPr>
              <a:t>a</a:t>
            </a:r>
            <a:r>
              <a:rPr lang="en-US" sz="2400" b="0" dirty="0" smtClean="0">
                <a:solidFill>
                  <a:srgbClr val="1C1C1C"/>
                </a:solidFill>
                <a:latin typeface="Times New Roman" pitchFamily="18" charset="0"/>
              </a:rPr>
              <a:t> is 0.61 m, </a:t>
            </a:r>
            <a:r>
              <a:rPr lang="en-US" sz="2400" b="0" i="1" dirty="0" err="1" smtClean="0">
                <a:solidFill>
                  <a:srgbClr val="1C1C1C"/>
                </a:solidFill>
                <a:latin typeface="Times New Roman" pitchFamily="18" charset="0"/>
              </a:rPr>
              <a:t>D</a:t>
            </a:r>
            <a:r>
              <a:rPr lang="en-US" sz="2400" b="0" i="1" baseline="-25000" dirty="0" err="1" smtClean="0">
                <a:solidFill>
                  <a:srgbClr val="1C1C1C"/>
                </a:solidFill>
                <a:latin typeface="Times New Roman" pitchFamily="18" charset="0"/>
              </a:rPr>
              <a:t>t</a:t>
            </a:r>
            <a:r>
              <a:rPr lang="en-US" sz="2400" b="0" dirty="0" smtClean="0">
                <a:solidFill>
                  <a:srgbClr val="1C1C1C"/>
                </a:solidFill>
                <a:latin typeface="Times New Roman" pitchFamily="18" charset="0"/>
              </a:rPr>
              <a:t> = </a:t>
            </a:r>
            <a:r>
              <a:rPr lang="en-US" sz="2400" b="0" i="1" dirty="0" smtClean="0">
                <a:solidFill>
                  <a:srgbClr val="1C1C1C"/>
                </a:solidFill>
                <a:latin typeface="Times New Roman" pitchFamily="18" charset="0"/>
              </a:rPr>
              <a:t>H</a:t>
            </a:r>
            <a:r>
              <a:rPr lang="en-US" sz="2400" b="0" dirty="0" smtClean="0">
                <a:solidFill>
                  <a:srgbClr val="1C1C1C"/>
                </a:solidFill>
                <a:latin typeface="Times New Roman" pitchFamily="18" charset="0"/>
              </a:rPr>
              <a:t>, and the width </a:t>
            </a:r>
            <a:r>
              <a:rPr lang="en-US" sz="2400" b="0" i="1" dirty="0" smtClean="0">
                <a:solidFill>
                  <a:srgbClr val="1C1C1C"/>
                </a:solidFill>
                <a:latin typeface="Times New Roman" pitchFamily="18" charset="0"/>
              </a:rPr>
              <a:t>W</a:t>
            </a:r>
            <a:r>
              <a:rPr lang="en-US" sz="2400" b="0" dirty="0" smtClean="0">
                <a:solidFill>
                  <a:srgbClr val="1C1C1C"/>
                </a:solidFill>
                <a:latin typeface="Times New Roman" pitchFamily="18" charset="0"/>
              </a:rPr>
              <a:t> is 0.122 m. The tank contains four baffles, each having a width </a:t>
            </a:r>
            <a:r>
              <a:rPr lang="en-US" sz="2400" b="0" i="1" dirty="0" smtClean="0">
                <a:solidFill>
                  <a:srgbClr val="1C1C1C"/>
                </a:solidFill>
                <a:latin typeface="Times New Roman" pitchFamily="18" charset="0"/>
              </a:rPr>
              <a:t>J</a:t>
            </a:r>
            <a:r>
              <a:rPr lang="en-US" sz="2400" b="0" dirty="0" smtClean="0">
                <a:solidFill>
                  <a:srgbClr val="1C1C1C"/>
                </a:solidFill>
                <a:latin typeface="Times New Roman" pitchFamily="18" charset="0"/>
              </a:rPr>
              <a:t> of 0.15 m. The turbine is operated at 90 rpm and the liquid in the tank has a viscosity of 10 cp and a density of 929 kg/m</a:t>
            </a:r>
            <a:r>
              <a:rPr lang="en-US" sz="2400" b="0" baseline="30000" dirty="0" smtClean="0">
                <a:solidFill>
                  <a:srgbClr val="1C1C1C"/>
                </a:solidFill>
                <a:latin typeface="Times New Roman" pitchFamily="18" charset="0"/>
              </a:rPr>
              <a:t>3</a:t>
            </a:r>
            <a:r>
              <a:rPr lang="en-US" sz="2400" b="0" dirty="0" smtClean="0">
                <a:solidFill>
                  <a:srgbClr val="1C1C1C"/>
                </a:solidFill>
                <a:latin typeface="Times New Roman" pitchFamily="18" charset="0"/>
              </a:rPr>
              <a:t>.</a:t>
            </a:r>
          </a:p>
          <a:p>
            <a:pPr>
              <a:buNone/>
            </a:pPr>
            <a:r>
              <a:rPr lang="en-US" sz="2400" b="0" dirty="0" smtClean="0">
                <a:solidFill>
                  <a:srgbClr val="1C1C1C"/>
                </a:solidFill>
                <a:latin typeface="Times New Roman" pitchFamily="18" charset="0"/>
              </a:rPr>
              <a:t>	a)	Calculate the required </a:t>
            </a:r>
            <a:r>
              <a:rPr lang="en-US" sz="2400" b="0" dirty="0" smtClean="0">
                <a:solidFill>
                  <a:srgbClr val="1C1C1C"/>
                </a:solidFill>
                <a:latin typeface="Times New Roman" pitchFamily="18" charset="0"/>
              </a:rPr>
              <a:t>power of </a:t>
            </a:r>
            <a:r>
              <a:rPr lang="en-US" sz="2400" b="0" dirty="0" smtClean="0">
                <a:solidFill>
                  <a:srgbClr val="1C1C1C"/>
                </a:solidFill>
                <a:latin typeface="Times New Roman" pitchFamily="18" charset="0"/>
              </a:rPr>
              <a:t>the </a:t>
            </a:r>
            <a:r>
              <a:rPr lang="en-US" sz="2400" dirty="0" smtClean="0">
                <a:solidFill>
                  <a:srgbClr val="1C1C1C"/>
                </a:solidFill>
                <a:latin typeface="Times New Roman" pitchFamily="18" charset="0"/>
              </a:rPr>
              <a:t>mixer </a:t>
            </a:r>
            <a:r>
              <a:rPr lang="en-US" sz="2400" dirty="0" smtClean="0">
                <a:solidFill>
                  <a:srgbClr val="1C1C1C"/>
                </a:solidFill>
                <a:latin typeface="Times New Roman" pitchFamily="18" charset="0"/>
              </a:rPr>
              <a:t>in kW</a:t>
            </a:r>
            <a:r>
              <a:rPr lang="en-US" sz="2400" dirty="0" smtClean="0">
                <a:solidFill>
                  <a:srgbClr val="1C1C1C"/>
                </a:solidFill>
                <a:latin typeface="Times New Roman" pitchFamily="18" charset="0"/>
              </a:rPr>
              <a:t>.</a:t>
            </a:r>
            <a:endParaRPr lang="en-US" sz="2400" b="0" dirty="0" smtClean="0">
              <a:solidFill>
                <a:srgbClr val="1C1C1C"/>
              </a:solidFill>
              <a:latin typeface="Times New Roman" pitchFamily="18" charset="0"/>
            </a:endParaRPr>
          </a:p>
          <a:p>
            <a:pPr eaLnBrk="1" hangingPunct="1">
              <a:buFontTx/>
              <a:buNone/>
            </a:pPr>
            <a:r>
              <a:rPr lang="en-US" sz="2400" b="0" dirty="0" smtClean="0">
                <a:solidFill>
                  <a:srgbClr val="1C1C1C"/>
                </a:solidFill>
                <a:latin typeface="Times New Roman" pitchFamily="18" charset="0"/>
              </a:rPr>
              <a:t>	b) 	For the same conditions, except for the solution having a     	viscosity of 100,000 cp, calculate the required </a:t>
            </a:r>
            <a:r>
              <a:rPr lang="en-US" sz="2400" b="0" dirty="0" smtClean="0">
                <a:solidFill>
                  <a:srgbClr val="1C1C1C"/>
                </a:solidFill>
                <a:latin typeface="Times New Roman" pitchFamily="18" charset="0"/>
              </a:rPr>
              <a:t>power in kW</a:t>
            </a:r>
            <a:r>
              <a:rPr lang="en-US" sz="2400" b="0" dirty="0" smtClean="0">
                <a:solidFill>
                  <a:srgbClr val="1C1C1C"/>
                </a:solidFill>
                <a:latin typeface="Times New Roman" pitchFamily="18" charset="0"/>
              </a:rPr>
              <a:t>.</a:t>
            </a:r>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304800" y="228600"/>
            <a:ext cx="8686800" cy="6248400"/>
          </a:xfrm>
        </p:spPr>
        <p:txBody>
          <a:bodyPr/>
          <a:lstStyle/>
          <a:p>
            <a:pPr eaLnBrk="1" hangingPunct="1">
              <a:buFontTx/>
              <a:buNone/>
            </a:pPr>
            <a:r>
              <a:rPr lang="en-US" sz="2400" b="0" u="sng" dirty="0" smtClean="0">
                <a:solidFill>
                  <a:srgbClr val="1C1C1C"/>
                </a:solidFill>
                <a:latin typeface="Times New Roman" pitchFamily="18" charset="0"/>
              </a:rPr>
              <a:t>Solution</a:t>
            </a:r>
          </a:p>
          <a:p>
            <a:pPr eaLnBrk="1" hangingPunct="1"/>
            <a:r>
              <a:rPr lang="en-US" sz="2400" b="0" dirty="0" smtClean="0">
                <a:solidFill>
                  <a:srgbClr val="1C1C1C"/>
                </a:solidFill>
                <a:latin typeface="Times New Roman" pitchFamily="18" charset="0"/>
              </a:rPr>
              <a:t>For part (a) the following data are given:</a:t>
            </a:r>
          </a:p>
          <a:p>
            <a:pPr eaLnBrk="1" hangingPunct="1"/>
            <a:endParaRPr lang="en-US" sz="2400" b="0" dirty="0" smtClean="0">
              <a:solidFill>
                <a:srgbClr val="1C1C1C"/>
              </a:solidFill>
              <a:latin typeface="Times New Roman" pitchFamily="18" charset="0"/>
            </a:endParaRPr>
          </a:p>
          <a:p>
            <a:pPr eaLnBrk="1" hangingPunct="1"/>
            <a:endParaRPr lang="en-US" sz="2400" b="0" dirty="0" smtClean="0">
              <a:solidFill>
                <a:srgbClr val="1C1C1C"/>
              </a:solidFill>
              <a:latin typeface="Times New Roman" pitchFamily="18" charset="0"/>
            </a:endParaRPr>
          </a:p>
          <a:p>
            <a:pPr eaLnBrk="1" hangingPunct="1">
              <a:buFontTx/>
              <a:buNone/>
            </a:pPr>
            <a:r>
              <a:rPr lang="en-US" sz="2400" b="0" dirty="0" smtClean="0">
                <a:solidFill>
                  <a:srgbClr val="1C1C1C"/>
                </a:solidFill>
                <a:latin typeface="Times New Roman" pitchFamily="18" charset="0"/>
              </a:rPr>
              <a:t> </a:t>
            </a:r>
          </a:p>
          <a:p>
            <a:pPr eaLnBrk="1" hangingPunct="1"/>
            <a:endParaRPr lang="en-US" sz="2400" b="0" dirty="0" smtClean="0">
              <a:solidFill>
                <a:srgbClr val="1C1C1C"/>
              </a:solidFill>
              <a:latin typeface="Times New Roman" pitchFamily="18" charset="0"/>
            </a:endParaRPr>
          </a:p>
          <a:p>
            <a:pPr eaLnBrk="1" hangingPunct="1"/>
            <a:r>
              <a:rPr lang="en-US" sz="2400" b="0" dirty="0" smtClean="0">
                <a:solidFill>
                  <a:srgbClr val="1C1C1C"/>
                </a:solidFill>
                <a:latin typeface="Times New Roman" pitchFamily="18" charset="0"/>
              </a:rPr>
              <a:t>Reynolds </a:t>
            </a:r>
            <a:r>
              <a:rPr lang="en-US" sz="2400" b="0" dirty="0" smtClean="0">
                <a:solidFill>
                  <a:srgbClr val="1C1C1C"/>
                </a:solidFill>
                <a:latin typeface="Times New Roman" pitchFamily="18" charset="0"/>
              </a:rPr>
              <a:t>number is:</a:t>
            </a:r>
          </a:p>
          <a:p>
            <a:pPr eaLnBrk="1" hangingPunct="1"/>
            <a:endParaRPr lang="en-US" sz="2400" b="0" dirty="0" smtClean="0">
              <a:solidFill>
                <a:srgbClr val="1C1C1C"/>
              </a:solidFill>
              <a:latin typeface="Times New Roman" pitchFamily="18" charset="0"/>
            </a:endParaRPr>
          </a:p>
          <a:p>
            <a:pPr eaLnBrk="1" hangingPunct="1">
              <a:buFontTx/>
              <a:buNone/>
            </a:pPr>
            <a:endParaRPr lang="en-US" sz="2400" b="0" dirty="0" smtClean="0">
              <a:solidFill>
                <a:srgbClr val="1C1C1C"/>
              </a:solidFill>
              <a:latin typeface="Times New Roman" pitchFamily="18" charset="0"/>
            </a:endParaRPr>
          </a:p>
          <a:p>
            <a:pPr>
              <a:spcBef>
                <a:spcPct val="0"/>
              </a:spcBef>
            </a:pPr>
            <a:r>
              <a:rPr lang="en-US" sz="2400" b="0" dirty="0" smtClean="0">
                <a:solidFill>
                  <a:srgbClr val="1C1C1C"/>
                </a:solidFill>
                <a:latin typeface="Times New Roman" pitchFamily="18" charset="0"/>
              </a:rPr>
              <a:t>Using Curve 1 in the Figure, since </a:t>
            </a:r>
          </a:p>
          <a:p>
            <a:pPr>
              <a:spcBef>
                <a:spcPct val="0"/>
              </a:spcBef>
            </a:pPr>
            <a:endParaRPr lang="en-US" sz="2400" b="0" dirty="0" smtClean="0">
              <a:solidFill>
                <a:srgbClr val="1C1C1C"/>
              </a:solidFill>
              <a:latin typeface="Times New Roman" pitchFamily="18" charset="0"/>
            </a:endParaRPr>
          </a:p>
          <a:p>
            <a:pPr>
              <a:spcBef>
                <a:spcPct val="0"/>
              </a:spcBef>
            </a:pPr>
            <a:endParaRPr lang="en-US" sz="2400" b="0" dirty="0" smtClean="0">
              <a:solidFill>
                <a:srgbClr val="1C1C1C"/>
              </a:solidFill>
              <a:latin typeface="Times New Roman" pitchFamily="18" charset="0"/>
            </a:endParaRPr>
          </a:p>
          <a:p>
            <a:pPr>
              <a:spcBef>
                <a:spcPct val="0"/>
              </a:spcBef>
            </a:pPr>
            <a:r>
              <a:rPr lang="en-US" sz="2400" b="0" dirty="0" smtClean="0">
                <a:solidFill>
                  <a:srgbClr val="1C1C1C"/>
                </a:solidFill>
                <a:latin typeface="Times New Roman" pitchFamily="18" charset="0"/>
              </a:rPr>
              <a:t>Solving for </a:t>
            </a:r>
            <a:r>
              <a:rPr lang="en-US" sz="2400" b="0" i="1" dirty="0" smtClean="0">
                <a:solidFill>
                  <a:srgbClr val="1C1C1C"/>
                </a:solidFill>
                <a:latin typeface="Times New Roman" pitchFamily="18" charset="0"/>
              </a:rPr>
              <a:t>P</a:t>
            </a:r>
            <a:r>
              <a:rPr lang="en-US" sz="2400" b="0" dirty="0" smtClean="0">
                <a:solidFill>
                  <a:srgbClr val="1C1C1C"/>
                </a:solidFill>
                <a:latin typeface="Times New Roman" pitchFamily="18" charset="0"/>
              </a:rPr>
              <a:t> and substituting known values</a:t>
            </a:r>
          </a:p>
          <a:p>
            <a:pPr eaLnBrk="1" hangingPunct="1"/>
            <a:endParaRPr lang="en-US" sz="2400" b="0" dirty="0" smtClean="0">
              <a:solidFill>
                <a:srgbClr val="1C1C1C"/>
              </a:solidFill>
              <a:latin typeface="Times New Roman" pitchFamily="18" charset="0"/>
            </a:endParaRPr>
          </a:p>
        </p:txBody>
      </p:sp>
      <p:sp>
        <p:nvSpPr>
          <p:cNvPr id="19465" name="Rectangle 10"/>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sp>
        <p:nvSpPr>
          <p:cNvPr id="19468" name="Rectangle 13"/>
          <p:cNvSpPr>
            <a:spLocks noChangeArrowheads="1"/>
          </p:cNvSpPr>
          <p:nvPr/>
        </p:nvSpPr>
        <p:spPr bwMode="auto">
          <a:xfrm>
            <a:off x="0" y="657225"/>
            <a:ext cx="9144000" cy="0"/>
          </a:xfrm>
          <a:prstGeom prst="rect">
            <a:avLst/>
          </a:prstGeom>
          <a:noFill/>
          <a:ln w="9525">
            <a:noFill/>
            <a:miter lim="800000"/>
            <a:headEnd/>
            <a:tailEnd/>
          </a:ln>
          <a:effectLst/>
        </p:spPr>
        <p:txBody>
          <a:bodyPr wrap="none" anchor="ctr">
            <a:spAutoFit/>
          </a:bodyPr>
          <a:lstStyle/>
          <a:p>
            <a:endParaRPr lang="en-US"/>
          </a:p>
        </p:txBody>
      </p:sp>
      <p:sp>
        <p:nvSpPr>
          <p:cNvPr id="19469" name="Rectangle 14"/>
          <p:cNvSpPr>
            <a:spLocks noChangeArrowheads="1"/>
          </p:cNvSpPr>
          <p:nvPr/>
        </p:nvSpPr>
        <p:spPr bwMode="auto">
          <a:xfrm>
            <a:off x="0" y="838200"/>
            <a:ext cx="9144000" cy="0"/>
          </a:xfrm>
          <a:prstGeom prst="rect">
            <a:avLst/>
          </a:prstGeom>
          <a:noFill/>
          <a:ln w="9525">
            <a:noFill/>
            <a:miter lim="800000"/>
            <a:headEnd/>
            <a:tailEnd/>
          </a:ln>
          <a:effectLst/>
        </p:spPr>
        <p:txBody>
          <a:bodyPr wrap="none" anchor="ctr">
            <a:spAutoFit/>
          </a:bodyPr>
          <a:lstStyle/>
          <a:p>
            <a:endParaRPr lang="en-US"/>
          </a:p>
        </p:txBody>
      </p:sp>
      <p:sp>
        <p:nvSpPr>
          <p:cNvPr id="19471" name="Rectangle 17"/>
          <p:cNvSpPr>
            <a:spLocks noChangeArrowheads="1"/>
          </p:cNvSpPr>
          <p:nvPr/>
        </p:nvSpPr>
        <p:spPr bwMode="auto">
          <a:xfrm>
            <a:off x="0" y="3205163"/>
            <a:ext cx="9144000" cy="0"/>
          </a:xfrm>
          <a:prstGeom prst="rect">
            <a:avLst/>
          </a:prstGeom>
          <a:noFill/>
          <a:ln w="9525">
            <a:noFill/>
            <a:miter lim="800000"/>
            <a:headEnd/>
            <a:tailEnd/>
          </a:ln>
          <a:effectLst/>
        </p:spPr>
        <p:txBody>
          <a:bodyPr wrap="none" anchor="ctr">
            <a:spAutoFit/>
          </a:bodyPr>
          <a:lstStyle/>
          <a:p>
            <a:endParaRPr lang="en-US"/>
          </a:p>
        </p:txBody>
      </p:sp>
      <p:sp>
        <p:nvSpPr>
          <p:cNvPr id="19473" name="Rectangle 19"/>
          <p:cNvSpPr>
            <a:spLocks noChangeArrowheads="1"/>
          </p:cNvSpPr>
          <p:nvPr/>
        </p:nvSpPr>
        <p:spPr bwMode="auto">
          <a:xfrm>
            <a:off x="0" y="3186113"/>
            <a:ext cx="9144000" cy="0"/>
          </a:xfrm>
          <a:prstGeom prst="rect">
            <a:avLst/>
          </a:prstGeom>
          <a:noFill/>
          <a:ln w="9525">
            <a:noFill/>
            <a:miter lim="800000"/>
            <a:headEnd/>
            <a:tailEnd/>
          </a:ln>
          <a:effectLst/>
        </p:spPr>
        <p:txBody>
          <a:bodyPr wrap="none" anchor="ctr">
            <a:spAutoFit/>
          </a:bodyPr>
          <a:lstStyle/>
          <a:p>
            <a:endParaRPr lang="en-US"/>
          </a:p>
        </p:txBody>
      </p:sp>
      <p:sp>
        <p:nvSpPr>
          <p:cNvPr id="19475" name="Rectangle 21"/>
          <p:cNvSpPr>
            <a:spLocks noChangeArrowheads="1"/>
          </p:cNvSpPr>
          <p:nvPr/>
        </p:nvSpPr>
        <p:spPr bwMode="auto">
          <a:xfrm>
            <a:off x="0" y="3300413"/>
            <a:ext cx="9144000" cy="0"/>
          </a:xfrm>
          <a:prstGeom prst="rect">
            <a:avLst/>
          </a:prstGeom>
          <a:noFill/>
          <a:ln w="9525">
            <a:noFill/>
            <a:miter lim="800000"/>
            <a:headEnd/>
            <a:tailEnd/>
          </a:ln>
          <a:effectLst/>
        </p:spPr>
        <p:txBody>
          <a:bodyPr wrap="none" anchor="ctr">
            <a:spAutoFit/>
          </a:bodyPr>
          <a:lstStyle/>
          <a:p>
            <a:endParaRPr lang="en-US"/>
          </a:p>
        </p:txBody>
      </p:sp>
      <p:grpSp>
        <p:nvGrpSpPr>
          <p:cNvPr id="21" name="Group 20"/>
          <p:cNvGrpSpPr/>
          <p:nvPr/>
        </p:nvGrpSpPr>
        <p:grpSpPr>
          <a:xfrm>
            <a:off x="762000" y="1143000"/>
            <a:ext cx="7624763" cy="5478463"/>
            <a:chOff x="914400" y="990600"/>
            <a:chExt cx="7624763" cy="5478463"/>
          </a:xfrm>
        </p:grpSpPr>
        <p:graphicFrame>
          <p:nvGraphicFramePr>
            <p:cNvPr id="19459" name="Object 9"/>
            <p:cNvGraphicFramePr>
              <a:graphicFrameLocks noChangeAspect="1"/>
            </p:cNvGraphicFramePr>
            <p:nvPr/>
          </p:nvGraphicFramePr>
          <p:xfrm>
            <a:off x="914400" y="990600"/>
            <a:ext cx="1524000" cy="458788"/>
          </p:xfrm>
          <a:graphic>
            <a:graphicData uri="http://schemas.openxmlformats.org/presentationml/2006/ole">
              <p:oleObj spid="_x0000_s16386" name="Equation" r:id="rId4" imgW="787400" imgH="241300" progId="Equation.3">
                <p:embed/>
              </p:oleObj>
            </a:graphicData>
          </a:graphic>
        </p:graphicFrame>
        <p:graphicFrame>
          <p:nvGraphicFramePr>
            <p:cNvPr id="19460" name="Object 8"/>
            <p:cNvGraphicFramePr>
              <a:graphicFrameLocks noChangeAspect="1"/>
            </p:cNvGraphicFramePr>
            <p:nvPr/>
          </p:nvGraphicFramePr>
          <p:xfrm>
            <a:off x="2819400" y="1066800"/>
            <a:ext cx="1514475" cy="330200"/>
          </p:xfrm>
          <a:graphic>
            <a:graphicData uri="http://schemas.openxmlformats.org/presentationml/2006/ole">
              <p:oleObj spid="_x0000_s16387" name="Equation" r:id="rId5" imgW="825142" imgH="177723" progId="Equation.3">
                <p:embed/>
              </p:oleObj>
            </a:graphicData>
          </a:graphic>
        </p:graphicFrame>
        <p:graphicFrame>
          <p:nvGraphicFramePr>
            <p:cNvPr id="19461" name="Object 7"/>
            <p:cNvGraphicFramePr>
              <a:graphicFrameLocks noChangeAspect="1"/>
            </p:cNvGraphicFramePr>
            <p:nvPr/>
          </p:nvGraphicFramePr>
          <p:xfrm>
            <a:off x="4724400" y="990600"/>
            <a:ext cx="1447800" cy="446088"/>
          </p:xfrm>
          <a:graphic>
            <a:graphicData uri="http://schemas.openxmlformats.org/presentationml/2006/ole">
              <p:oleObj spid="_x0000_s16388" name="Equation" r:id="rId6" imgW="774364" imgH="241195" progId="Equation.3">
                <p:embed/>
              </p:oleObj>
            </a:graphicData>
          </a:graphic>
        </p:graphicFrame>
        <p:graphicFrame>
          <p:nvGraphicFramePr>
            <p:cNvPr id="19462" name="Object 6"/>
            <p:cNvGraphicFramePr>
              <a:graphicFrameLocks noChangeAspect="1"/>
            </p:cNvGraphicFramePr>
            <p:nvPr/>
          </p:nvGraphicFramePr>
          <p:xfrm>
            <a:off x="6629400" y="1066800"/>
            <a:ext cx="1295400" cy="328613"/>
          </p:xfrm>
          <a:graphic>
            <a:graphicData uri="http://schemas.openxmlformats.org/presentationml/2006/ole">
              <p:oleObj spid="_x0000_s16389" name="Equation" r:id="rId7" imgW="710891" imgH="177723" progId="Equation.3">
                <p:embed/>
              </p:oleObj>
            </a:graphicData>
          </a:graphic>
        </p:graphicFrame>
        <p:graphicFrame>
          <p:nvGraphicFramePr>
            <p:cNvPr id="19463" name="Object 5"/>
            <p:cNvGraphicFramePr>
              <a:graphicFrameLocks noChangeAspect="1"/>
            </p:cNvGraphicFramePr>
            <p:nvPr/>
          </p:nvGraphicFramePr>
          <p:xfrm>
            <a:off x="990600" y="1447800"/>
            <a:ext cx="2209800" cy="1147763"/>
          </p:xfrm>
          <a:graphic>
            <a:graphicData uri="http://schemas.openxmlformats.org/presentationml/2006/ole">
              <p:oleObj spid="_x0000_s16390" name="Equation" r:id="rId8" imgW="1231366" imgH="634725" progId="Equation.3">
                <p:embed/>
              </p:oleObj>
            </a:graphicData>
          </a:graphic>
        </p:graphicFrame>
        <p:graphicFrame>
          <p:nvGraphicFramePr>
            <p:cNvPr id="19464" name="Object 4"/>
            <p:cNvGraphicFramePr>
              <a:graphicFrameLocks noChangeAspect="1"/>
            </p:cNvGraphicFramePr>
            <p:nvPr/>
          </p:nvGraphicFramePr>
          <p:xfrm>
            <a:off x="3806825" y="1524000"/>
            <a:ext cx="4732338" cy="717550"/>
          </p:xfrm>
          <a:graphic>
            <a:graphicData uri="http://schemas.openxmlformats.org/presentationml/2006/ole">
              <p:oleObj spid="_x0000_s16391" name="Equation" r:id="rId9" imgW="2577960" imgH="393480" progId="Equation.3">
                <p:embed/>
              </p:oleObj>
            </a:graphicData>
          </a:graphic>
        </p:graphicFrame>
        <p:graphicFrame>
          <p:nvGraphicFramePr>
            <p:cNvPr id="19472" name="Object 16"/>
            <p:cNvGraphicFramePr>
              <a:graphicFrameLocks noChangeAspect="1"/>
            </p:cNvGraphicFramePr>
            <p:nvPr/>
          </p:nvGraphicFramePr>
          <p:xfrm>
            <a:off x="990600" y="3124200"/>
            <a:ext cx="5105400" cy="777875"/>
          </p:xfrm>
          <a:graphic>
            <a:graphicData uri="http://schemas.openxmlformats.org/presentationml/2006/ole">
              <p:oleObj spid="_x0000_s16392" name="Equation" r:id="rId10" imgW="2933700" imgH="444500" progId="Equation.3">
                <p:embed/>
              </p:oleObj>
            </a:graphicData>
          </a:graphic>
        </p:graphicFrame>
        <p:graphicFrame>
          <p:nvGraphicFramePr>
            <p:cNvPr id="19474" name="Object 18"/>
            <p:cNvGraphicFramePr>
              <a:graphicFrameLocks noChangeAspect="1"/>
            </p:cNvGraphicFramePr>
            <p:nvPr/>
          </p:nvGraphicFramePr>
          <p:xfrm>
            <a:off x="1066800" y="5562600"/>
            <a:ext cx="4495800" cy="906463"/>
          </p:xfrm>
          <a:graphic>
            <a:graphicData uri="http://schemas.openxmlformats.org/presentationml/2006/ole">
              <p:oleObj spid="_x0000_s16393" name="Equation" r:id="rId11" imgW="2413000" imgH="482600" progId="Equation.3">
                <p:embed/>
              </p:oleObj>
            </a:graphicData>
          </a:graphic>
        </p:graphicFrame>
        <p:graphicFrame>
          <p:nvGraphicFramePr>
            <p:cNvPr id="19476" name="Object 20"/>
            <p:cNvGraphicFramePr>
              <a:graphicFrameLocks noChangeAspect="1"/>
            </p:cNvGraphicFramePr>
            <p:nvPr/>
          </p:nvGraphicFramePr>
          <p:xfrm>
            <a:off x="1066800" y="4395788"/>
            <a:ext cx="6019800" cy="466725"/>
          </p:xfrm>
          <a:graphic>
            <a:graphicData uri="http://schemas.openxmlformats.org/presentationml/2006/ole">
              <p:oleObj spid="_x0000_s16394" name="Equation" r:id="rId12" imgW="3327400" imgH="254000" progId="Equation.3">
                <p:embed/>
              </p:oleObj>
            </a:graphicData>
          </a:graphic>
        </p:graphicFrame>
      </p:gr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381000" y="0"/>
            <a:ext cx="8077200" cy="5691188"/>
          </a:xfrm>
          <a:prstGeom prst="rect">
            <a:avLst/>
          </a:prstGeom>
          <a:noFill/>
          <a:ln w="9525">
            <a:noFill/>
            <a:miter lim="800000"/>
            <a:headEnd/>
            <a:tailEnd/>
          </a:ln>
          <a:effectLst/>
        </p:spPr>
        <p:txBody>
          <a:bodyPr>
            <a:spAutoFit/>
          </a:bodyPr>
          <a:lstStyle/>
          <a:p>
            <a:endParaRPr lang="en-US" dirty="0">
              <a:solidFill>
                <a:srgbClr val="1C1C1C"/>
              </a:solidFill>
            </a:endParaRPr>
          </a:p>
          <a:p>
            <a:pPr>
              <a:buFontTx/>
              <a:buChar char="•"/>
            </a:pPr>
            <a:r>
              <a:rPr lang="en-US" sz="2400" dirty="0" smtClean="0">
                <a:solidFill>
                  <a:srgbClr val="1C1C1C"/>
                </a:solidFill>
              </a:rPr>
              <a:t>  For </a:t>
            </a:r>
            <a:r>
              <a:rPr lang="en-US" sz="2400" dirty="0">
                <a:solidFill>
                  <a:srgbClr val="1C1C1C"/>
                </a:solidFill>
              </a:rPr>
              <a:t>part (b)</a:t>
            </a:r>
          </a:p>
          <a:p>
            <a:pPr>
              <a:buFontTx/>
              <a:buChar char="•"/>
            </a:pPr>
            <a:endParaRPr lang="en-US" sz="2400" dirty="0">
              <a:solidFill>
                <a:srgbClr val="1C1C1C"/>
              </a:solidFill>
            </a:endParaRPr>
          </a:p>
          <a:p>
            <a:pPr>
              <a:buFontTx/>
              <a:buChar char="•"/>
            </a:pPr>
            <a:endParaRPr lang="en-US" sz="2400" dirty="0">
              <a:solidFill>
                <a:srgbClr val="1C1C1C"/>
              </a:solidFill>
            </a:endParaRPr>
          </a:p>
          <a:p>
            <a:pPr>
              <a:buFontTx/>
              <a:buChar char="•"/>
            </a:pPr>
            <a:endParaRPr lang="en-US" sz="2400" dirty="0">
              <a:solidFill>
                <a:srgbClr val="1C1C1C"/>
              </a:solidFill>
            </a:endParaRPr>
          </a:p>
          <a:p>
            <a:pPr>
              <a:buFontTx/>
              <a:buChar char="•"/>
            </a:pPr>
            <a:endParaRPr lang="en-US" sz="2400" dirty="0">
              <a:solidFill>
                <a:srgbClr val="1C1C1C"/>
              </a:solidFill>
            </a:endParaRPr>
          </a:p>
          <a:p>
            <a:pPr>
              <a:buFontTx/>
              <a:buChar char="•"/>
            </a:pPr>
            <a:endParaRPr lang="en-US" sz="2400" dirty="0">
              <a:solidFill>
                <a:srgbClr val="1C1C1C"/>
              </a:solidFill>
            </a:endParaRPr>
          </a:p>
          <a:p>
            <a:pPr>
              <a:buFontTx/>
              <a:buChar char="•"/>
            </a:pPr>
            <a:r>
              <a:rPr lang="en-US" sz="2400" dirty="0" smtClean="0">
                <a:solidFill>
                  <a:srgbClr val="1C1C1C"/>
                </a:solidFill>
              </a:rPr>
              <a:t>  This </a:t>
            </a:r>
            <a:r>
              <a:rPr lang="en-US" sz="2400" dirty="0">
                <a:solidFill>
                  <a:srgbClr val="1C1C1C"/>
                </a:solidFill>
              </a:rPr>
              <a:t>is the laminar flow region. From </a:t>
            </a:r>
            <a:r>
              <a:rPr lang="en-US" sz="2400" dirty="0" smtClean="0">
                <a:solidFill>
                  <a:srgbClr val="1C1C1C"/>
                </a:solidFill>
              </a:rPr>
              <a:t>Figure, </a:t>
            </a:r>
            <a:r>
              <a:rPr lang="en-US" sz="2400" i="1" dirty="0" err="1">
                <a:solidFill>
                  <a:srgbClr val="1C1C1C"/>
                </a:solidFill>
              </a:rPr>
              <a:t>N</a:t>
            </a:r>
            <a:r>
              <a:rPr lang="en-US" sz="2400" i="1" baseline="-25000" dirty="0" err="1">
                <a:solidFill>
                  <a:srgbClr val="1C1C1C"/>
                </a:solidFill>
              </a:rPr>
              <a:t>p</a:t>
            </a:r>
            <a:r>
              <a:rPr lang="en-US" sz="2400" dirty="0">
                <a:solidFill>
                  <a:srgbClr val="1C1C1C"/>
                </a:solidFill>
              </a:rPr>
              <a:t> = 14.</a:t>
            </a:r>
          </a:p>
          <a:p>
            <a:pPr>
              <a:buFontTx/>
              <a:buChar char="•"/>
            </a:pPr>
            <a:endParaRPr lang="en-US" sz="2400" dirty="0">
              <a:solidFill>
                <a:srgbClr val="1C1C1C"/>
              </a:solidFill>
            </a:endParaRPr>
          </a:p>
          <a:p>
            <a:pPr>
              <a:buFontTx/>
              <a:buChar char="•"/>
            </a:pPr>
            <a:endParaRPr lang="en-US" sz="2400" dirty="0">
              <a:solidFill>
                <a:srgbClr val="1C1C1C"/>
              </a:solidFill>
            </a:endParaRPr>
          </a:p>
          <a:p>
            <a:pPr>
              <a:buFontTx/>
              <a:buChar char="•"/>
            </a:pPr>
            <a:endParaRPr lang="en-US" sz="2400" dirty="0">
              <a:solidFill>
                <a:srgbClr val="1C1C1C"/>
              </a:solidFill>
            </a:endParaRPr>
          </a:p>
          <a:p>
            <a:pPr>
              <a:buFontTx/>
              <a:buChar char="•"/>
            </a:pPr>
            <a:endParaRPr lang="en-US" sz="2400" dirty="0">
              <a:solidFill>
                <a:srgbClr val="1C1C1C"/>
              </a:solidFill>
            </a:endParaRPr>
          </a:p>
          <a:p>
            <a:pPr>
              <a:buFontTx/>
              <a:buChar char="•"/>
            </a:pPr>
            <a:r>
              <a:rPr lang="en-US" sz="2400" dirty="0" smtClean="0">
                <a:solidFill>
                  <a:srgbClr val="1C1C1C"/>
                </a:solidFill>
              </a:rPr>
              <a:t>  Hence</a:t>
            </a:r>
            <a:r>
              <a:rPr lang="en-US" sz="2400" dirty="0">
                <a:solidFill>
                  <a:srgbClr val="1C1C1C"/>
                </a:solidFill>
              </a:rPr>
              <a:t>, a 10,000-fold increase in viscosity only increases </a:t>
            </a:r>
            <a:r>
              <a:rPr lang="en-US" sz="2400" dirty="0" smtClean="0">
                <a:solidFill>
                  <a:srgbClr val="1C1C1C"/>
                </a:solidFill>
              </a:rPr>
              <a:t>the              power </a:t>
            </a:r>
            <a:r>
              <a:rPr lang="en-US" sz="2400" dirty="0">
                <a:solidFill>
                  <a:srgbClr val="1C1C1C"/>
                </a:solidFill>
              </a:rPr>
              <a:t>from 1.324 to 3.71 kW.</a:t>
            </a:r>
          </a:p>
          <a:p>
            <a:pPr eaLnBrk="1" hangingPunct="1">
              <a:spcBef>
                <a:spcPct val="50000"/>
              </a:spcBef>
              <a:buFontTx/>
              <a:buChar char="•"/>
            </a:pPr>
            <a:endParaRPr lang="en-US" sz="2400" dirty="0">
              <a:solidFill>
                <a:srgbClr val="1C1C1C"/>
              </a:solidFill>
            </a:endParaRPr>
          </a:p>
        </p:txBody>
      </p:sp>
      <p:graphicFrame>
        <p:nvGraphicFramePr>
          <p:cNvPr id="20483" name="Object 6"/>
          <p:cNvGraphicFramePr>
            <a:graphicFrameLocks noChangeAspect="1"/>
          </p:cNvGraphicFramePr>
          <p:nvPr/>
        </p:nvGraphicFramePr>
        <p:xfrm>
          <a:off x="1143000" y="685800"/>
          <a:ext cx="3505200" cy="708025"/>
        </p:xfrm>
        <a:graphic>
          <a:graphicData uri="http://schemas.openxmlformats.org/presentationml/2006/ole">
            <p:oleObj spid="_x0000_s17410" name="Equation" r:id="rId4" imgW="1930400" imgH="393700" progId="Equation.3">
              <p:embed/>
            </p:oleObj>
          </a:graphicData>
        </a:graphic>
      </p:graphicFrame>
      <p:graphicFrame>
        <p:nvGraphicFramePr>
          <p:cNvPr id="20484" name="Object 5"/>
          <p:cNvGraphicFramePr>
            <a:graphicFrameLocks noChangeAspect="1"/>
          </p:cNvGraphicFramePr>
          <p:nvPr/>
        </p:nvGraphicFramePr>
        <p:xfrm>
          <a:off x="1143000" y="1524000"/>
          <a:ext cx="4724400" cy="808038"/>
        </p:xfrm>
        <a:graphic>
          <a:graphicData uri="http://schemas.openxmlformats.org/presentationml/2006/ole">
            <p:oleObj spid="_x0000_s17411" name="Equation" r:id="rId5" imgW="2616200" imgH="444500" progId="Equation.3">
              <p:embed/>
            </p:oleObj>
          </a:graphicData>
        </a:graphic>
      </p:graphicFrame>
      <p:sp>
        <p:nvSpPr>
          <p:cNvPr id="20485" name="Rectangle 7"/>
          <p:cNvSpPr>
            <a:spLocks noChangeArrowheads="1"/>
          </p:cNvSpPr>
          <p:nvPr/>
        </p:nvSpPr>
        <p:spPr bwMode="auto">
          <a:xfrm>
            <a:off x="0" y="3009900"/>
            <a:ext cx="9144000" cy="0"/>
          </a:xfrm>
          <a:prstGeom prst="rect">
            <a:avLst/>
          </a:prstGeom>
          <a:noFill/>
          <a:ln w="9525">
            <a:noFill/>
            <a:miter lim="800000"/>
            <a:headEnd/>
            <a:tailEnd/>
          </a:ln>
          <a:effectLst/>
        </p:spPr>
        <p:txBody>
          <a:bodyPr wrap="none" anchor="ctr">
            <a:spAutoFit/>
          </a:bodyPr>
          <a:lstStyle/>
          <a:p>
            <a:endParaRPr lang="en-US"/>
          </a:p>
        </p:txBody>
      </p:sp>
      <p:sp>
        <p:nvSpPr>
          <p:cNvPr id="20486" name="Rectangle 8"/>
          <p:cNvSpPr>
            <a:spLocks noChangeArrowheads="1"/>
          </p:cNvSpPr>
          <p:nvPr/>
        </p:nvSpPr>
        <p:spPr bwMode="auto">
          <a:xfrm>
            <a:off x="0" y="3400425"/>
            <a:ext cx="9144000" cy="0"/>
          </a:xfrm>
          <a:prstGeom prst="rect">
            <a:avLst/>
          </a:prstGeom>
          <a:noFill/>
          <a:ln w="9525">
            <a:noFill/>
            <a:miter lim="800000"/>
            <a:headEnd/>
            <a:tailEnd/>
          </a:ln>
          <a:effectLst/>
        </p:spPr>
        <p:txBody>
          <a:bodyPr wrap="none" anchor="ctr">
            <a:spAutoFit/>
          </a:bodyPr>
          <a:lstStyle/>
          <a:p>
            <a:pPr eaLnBrk="1" hangingPunct="1"/>
            <a:endParaRPr lang="en-US" sz="1800">
              <a:latin typeface="Arial" charset="0"/>
            </a:endParaRPr>
          </a:p>
        </p:txBody>
      </p:sp>
      <p:sp>
        <p:nvSpPr>
          <p:cNvPr id="20487" name="Rectangle 10"/>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20488" name="Object 9"/>
          <p:cNvGraphicFramePr>
            <a:graphicFrameLocks noChangeAspect="1"/>
          </p:cNvGraphicFramePr>
          <p:nvPr/>
        </p:nvGraphicFramePr>
        <p:xfrm>
          <a:off x="1143000" y="3124200"/>
          <a:ext cx="4724400" cy="925513"/>
        </p:xfrm>
        <a:graphic>
          <a:graphicData uri="http://schemas.openxmlformats.org/presentationml/2006/ole">
            <p:oleObj spid="_x0000_s17412" name="Equation" r:id="rId6" imgW="2476500" imgH="482600" progId="Equation.3">
              <p:embed/>
            </p:oleObj>
          </a:graphicData>
        </a:graphic>
      </p:graphicFrame>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2819400"/>
            <a:ext cx="2057400" cy="461665"/>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rPr>
              <a:t>Maintain</a:t>
            </a:r>
            <a:endPar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endParaRPr>
          </a:p>
        </p:txBody>
      </p:sp>
      <p:sp>
        <p:nvSpPr>
          <p:cNvPr id="8" name="Title 7"/>
          <p:cNvSpPr>
            <a:spLocks noGrp="1"/>
          </p:cNvSpPr>
          <p:nvPr>
            <p:ph type="title"/>
          </p:nvPr>
        </p:nvSpPr>
        <p:spPr/>
        <p:txBody>
          <a:bodyPr>
            <a:normAutofit/>
          </a:body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AGITATOR SCALE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UP</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9" name="Rectangle 8"/>
          <p:cNvSpPr/>
          <p:nvPr/>
        </p:nvSpPr>
        <p:spPr>
          <a:xfrm>
            <a:off x="1066800" y="3429000"/>
            <a:ext cx="6567824" cy="584775"/>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constant power per unit volume</a:t>
            </a:r>
            <a:endPar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Rectangle 9"/>
          <p:cNvSpPr/>
          <p:nvPr/>
        </p:nvSpPr>
        <p:spPr>
          <a:xfrm>
            <a:off x="1066800" y="4191000"/>
            <a:ext cx="4185761" cy="584775"/>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geometric similarity</a:t>
            </a:r>
            <a:endPar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p:txBody>
      </p:sp>
      <p:sp>
        <p:nvSpPr>
          <p:cNvPr id="11" name="Rectangle 10"/>
          <p:cNvSpPr/>
          <p:nvPr/>
        </p:nvSpPr>
        <p:spPr>
          <a:xfrm>
            <a:off x="609600" y="1676400"/>
            <a:ext cx="7543800" cy="707886"/>
          </a:xfrm>
          <a:prstGeom prst="rect">
            <a:avLst/>
          </a:prstGeom>
        </p:spPr>
        <p:txBody>
          <a:bodyPr wrap="square">
            <a:spAutoFit/>
          </a:bodyPr>
          <a:lstStyle/>
          <a:p>
            <a:pPr marL="609600" indent="-609600" algn="just">
              <a:buFont typeface="Wingdings" pitchFamily="2" charset="2"/>
              <a:buChar char="v"/>
            </a:pPr>
            <a:r>
              <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Scale-up the laboratory-size or pilot-size agitation system to a full-scale  unit.</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76200"/>
            <a:ext cx="8382000" cy="685800"/>
          </a:xfrm>
        </p:spPr>
        <p:txBody>
          <a:bodyPr/>
          <a:lstStyle/>
          <a:p>
            <a:pPr eaLnBrk="1" hangingPunct="1"/>
            <a:r>
              <a:rPr lang="en-US" sz="3600" smtClean="0">
                <a:solidFill>
                  <a:srgbClr val="1C1C1C"/>
                </a:solidFill>
              </a:rPr>
              <a:t>Agitator Scale-Up</a:t>
            </a:r>
          </a:p>
        </p:txBody>
      </p:sp>
      <p:sp>
        <p:nvSpPr>
          <p:cNvPr id="21507" name="Rectangle 3"/>
          <p:cNvSpPr>
            <a:spLocks noGrp="1" noChangeArrowheads="1"/>
          </p:cNvSpPr>
          <p:nvPr>
            <p:ph type="body" sz="half" idx="1"/>
          </p:nvPr>
        </p:nvSpPr>
        <p:spPr>
          <a:xfrm>
            <a:off x="457200" y="914400"/>
            <a:ext cx="8382000" cy="5562600"/>
          </a:xfrm>
        </p:spPr>
        <p:txBody>
          <a:bodyPr/>
          <a:lstStyle/>
          <a:p>
            <a:pPr marL="609600" indent="-609600" eaLnBrk="1" hangingPunct="1"/>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Scale-up procedure:</a:t>
            </a:r>
          </a:p>
          <a:p>
            <a:pPr marL="609600" indent="-609600" eaLnBrk="1" hangingPunct="1"/>
            <a:endParaRPr lang="en-US" sz="2400" b="0" dirty="0" smtClean="0">
              <a:solidFill>
                <a:srgbClr val="1C1C1C"/>
              </a:solidFill>
              <a:latin typeface="Arial" pitchFamily="34" charset="0"/>
              <a:cs typeface="Arial" pitchFamily="34" charset="0"/>
            </a:endParaRPr>
          </a:p>
          <a:p>
            <a:pPr marL="609600" indent="-609600" eaLnBrk="1" hangingPunct="1">
              <a:buFontTx/>
              <a:buAutoNum type="arabicPeriod"/>
            </a:pPr>
            <a:r>
              <a:rPr lang="en-US" sz="2400" b="0" dirty="0" smtClean="0">
                <a:solidFill>
                  <a:srgbClr val="CC3300"/>
                </a:solidFill>
                <a:latin typeface="Times New Roman" pitchFamily="18" charset="0"/>
              </a:rPr>
              <a:t>Calculate the scale-up ratio </a:t>
            </a:r>
            <a:r>
              <a:rPr lang="en-US" sz="2400" b="0" i="1" dirty="0" smtClean="0">
                <a:solidFill>
                  <a:srgbClr val="CC3300"/>
                </a:solidFill>
                <a:latin typeface="Times New Roman" pitchFamily="18" charset="0"/>
              </a:rPr>
              <a:t>R</a:t>
            </a:r>
            <a:r>
              <a:rPr lang="en-US" sz="2400" b="0" dirty="0" smtClean="0">
                <a:solidFill>
                  <a:srgbClr val="1C1C1C"/>
                </a:solidFill>
                <a:latin typeface="Times New Roman" pitchFamily="18" charset="0"/>
              </a:rPr>
              <a:t>. Assuming that the original vessel is a standard cylinder with </a:t>
            </a:r>
            <a:r>
              <a:rPr lang="en-US" sz="2400" b="0" i="1" dirty="0" smtClean="0">
                <a:solidFill>
                  <a:srgbClr val="CC3300"/>
                </a:solidFill>
                <a:latin typeface="Times New Roman" pitchFamily="18" charset="0"/>
              </a:rPr>
              <a:t>D</a:t>
            </a:r>
            <a:r>
              <a:rPr lang="en-US" sz="2400" b="0" i="1" baseline="-25000" dirty="0" smtClean="0">
                <a:solidFill>
                  <a:srgbClr val="CC3300"/>
                </a:solidFill>
                <a:latin typeface="Times New Roman" pitchFamily="18" charset="0"/>
              </a:rPr>
              <a:t>T1</a:t>
            </a:r>
            <a:r>
              <a:rPr lang="en-US" sz="2400" b="0" i="1" dirty="0" smtClean="0">
                <a:solidFill>
                  <a:srgbClr val="CC3300"/>
                </a:solidFill>
                <a:latin typeface="Times New Roman" pitchFamily="18" charset="0"/>
              </a:rPr>
              <a:t> </a:t>
            </a:r>
            <a:r>
              <a:rPr lang="en-US" sz="2400" b="0" dirty="0" smtClean="0">
                <a:solidFill>
                  <a:srgbClr val="CC3300"/>
                </a:solidFill>
                <a:latin typeface="Times New Roman" pitchFamily="18" charset="0"/>
              </a:rPr>
              <a:t>= </a:t>
            </a:r>
            <a:r>
              <a:rPr lang="en-US" sz="2400" b="0" i="1" dirty="0" smtClean="0">
                <a:solidFill>
                  <a:srgbClr val="CC3300"/>
                </a:solidFill>
                <a:latin typeface="Times New Roman" pitchFamily="18" charset="0"/>
              </a:rPr>
              <a:t>H</a:t>
            </a:r>
            <a:r>
              <a:rPr lang="en-US" sz="2400" b="0" i="1" baseline="-25000" dirty="0" smtClean="0">
                <a:solidFill>
                  <a:srgbClr val="CC3300"/>
                </a:solidFill>
                <a:latin typeface="Times New Roman" pitchFamily="18" charset="0"/>
              </a:rPr>
              <a:t>1</a:t>
            </a:r>
            <a:r>
              <a:rPr lang="en-US" sz="2400" b="0" dirty="0" smtClean="0">
                <a:solidFill>
                  <a:srgbClr val="1C1C1C"/>
                </a:solidFill>
                <a:latin typeface="Times New Roman" pitchFamily="18" charset="0"/>
              </a:rPr>
              <a:t>, the volume is:</a:t>
            </a:r>
          </a:p>
          <a:p>
            <a:pPr marL="609600" indent="-609600" eaLnBrk="1" hangingPunct="1">
              <a:buFontTx/>
              <a:buAutoNum type="arabicPeriod"/>
            </a:pPr>
            <a:endParaRPr lang="en-US" sz="2400" b="0" dirty="0" smtClean="0">
              <a:solidFill>
                <a:srgbClr val="1C1C1C"/>
              </a:solidFill>
              <a:latin typeface="Times New Roman" pitchFamily="18" charset="0"/>
            </a:endParaRPr>
          </a:p>
          <a:p>
            <a:pPr marL="609600" indent="-609600" eaLnBrk="1" hangingPunct="1">
              <a:buFontTx/>
              <a:buAutoNum type="arabicPeriod"/>
            </a:pPr>
            <a:endParaRPr lang="en-US" sz="2400" b="0" dirty="0" smtClean="0">
              <a:solidFill>
                <a:srgbClr val="1C1C1C"/>
              </a:solidFill>
              <a:latin typeface="Times New Roman" pitchFamily="18" charset="0"/>
            </a:endParaRPr>
          </a:p>
          <a:p>
            <a:pPr marL="609600" indent="-609600" eaLnBrk="1" hangingPunct="1">
              <a:buFontTx/>
              <a:buNone/>
            </a:pPr>
            <a:r>
              <a:rPr lang="en-US" sz="2000" b="0" dirty="0" smtClean="0">
                <a:solidFill>
                  <a:srgbClr val="1C1C1C"/>
                </a:solidFill>
                <a:latin typeface="Times New Roman" pitchFamily="18" charset="0"/>
              </a:rPr>
              <a:t>	</a:t>
            </a:r>
            <a:r>
              <a:rPr lang="en-US" sz="2400" b="0" dirty="0" smtClean="0">
                <a:solidFill>
                  <a:srgbClr val="1C1C1C"/>
                </a:solidFill>
                <a:latin typeface="Times New Roman" pitchFamily="18" charset="0"/>
              </a:rPr>
              <a:t>The ratio of the volume is</a:t>
            </a:r>
          </a:p>
          <a:p>
            <a:pPr marL="609600" indent="-609600" eaLnBrk="1" hangingPunct="1">
              <a:buFontTx/>
              <a:buNone/>
            </a:pPr>
            <a:endParaRPr lang="en-US" sz="2400" b="0" dirty="0" smtClean="0">
              <a:solidFill>
                <a:srgbClr val="1C1C1C"/>
              </a:solidFill>
              <a:latin typeface="Times New Roman" pitchFamily="18" charset="0"/>
            </a:endParaRPr>
          </a:p>
          <a:p>
            <a:pPr marL="609600" indent="-609600" eaLnBrk="1" hangingPunct="1">
              <a:buFontTx/>
              <a:buNone/>
            </a:pPr>
            <a:endParaRPr lang="en-US" sz="2400" b="0" dirty="0" smtClean="0">
              <a:solidFill>
                <a:srgbClr val="1C1C1C"/>
              </a:solidFill>
              <a:latin typeface="Times New Roman" pitchFamily="18" charset="0"/>
            </a:endParaRPr>
          </a:p>
          <a:p>
            <a:pPr marL="609600" indent="-609600" eaLnBrk="1" hangingPunct="1">
              <a:buFontTx/>
              <a:buNone/>
            </a:pPr>
            <a:r>
              <a:rPr lang="en-US" sz="2400" b="0" dirty="0" smtClean="0">
                <a:solidFill>
                  <a:srgbClr val="1C1C1C"/>
                </a:solidFill>
                <a:latin typeface="Times New Roman" pitchFamily="18" charset="0"/>
              </a:rPr>
              <a:t>	The scale-up ratio is then</a:t>
            </a:r>
          </a:p>
        </p:txBody>
      </p:sp>
      <p:graphicFrame>
        <p:nvGraphicFramePr>
          <p:cNvPr id="21508" name="Object 6"/>
          <p:cNvGraphicFramePr>
            <a:graphicFrameLocks noChangeAspect="1"/>
          </p:cNvGraphicFramePr>
          <p:nvPr>
            <p:ph sz="quarter" idx="2"/>
          </p:nvPr>
        </p:nvGraphicFramePr>
        <p:xfrm>
          <a:off x="2209800" y="2667000"/>
          <a:ext cx="2819400" cy="819150"/>
        </p:xfrm>
        <a:graphic>
          <a:graphicData uri="http://schemas.openxmlformats.org/presentationml/2006/ole">
            <p:oleObj spid="_x0000_s18434" name="Equation" r:id="rId4" imgW="1663700" imgH="482600" progId="Equation.3">
              <p:embed/>
            </p:oleObj>
          </a:graphicData>
        </a:graphic>
      </p:graphicFrame>
      <p:graphicFrame>
        <p:nvGraphicFramePr>
          <p:cNvPr id="21509" name="Object 9"/>
          <p:cNvGraphicFramePr>
            <a:graphicFrameLocks noChangeAspect="1"/>
          </p:cNvGraphicFramePr>
          <p:nvPr/>
        </p:nvGraphicFramePr>
        <p:xfrm>
          <a:off x="2144713" y="3962400"/>
          <a:ext cx="3332162" cy="838200"/>
        </p:xfrm>
        <a:graphic>
          <a:graphicData uri="http://schemas.openxmlformats.org/presentationml/2006/ole">
            <p:oleObj spid="_x0000_s18435" name="Equation" r:id="rId5" imgW="1917360" imgH="482400" progId="Equation.3">
              <p:embed/>
            </p:oleObj>
          </a:graphicData>
        </a:graphic>
      </p:graphicFrame>
      <p:graphicFrame>
        <p:nvGraphicFramePr>
          <p:cNvPr id="21510" name="Object 13"/>
          <p:cNvGraphicFramePr>
            <a:graphicFrameLocks noChangeAspect="1"/>
          </p:cNvGraphicFramePr>
          <p:nvPr/>
        </p:nvGraphicFramePr>
        <p:xfrm>
          <a:off x="2286000" y="5334000"/>
          <a:ext cx="2057400" cy="798513"/>
        </p:xfrm>
        <a:graphic>
          <a:graphicData uri="http://schemas.openxmlformats.org/presentationml/2006/ole">
            <p:oleObj spid="_x0000_s18436" name="Equation" r:id="rId6" imgW="1308100" imgH="508000" progId="Equation.3">
              <p:embed/>
            </p:oleObj>
          </a:graphicData>
        </a:graphic>
      </p:graphicFrame>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sz="half" idx="1"/>
          </p:nvPr>
        </p:nvSpPr>
        <p:spPr>
          <a:xfrm>
            <a:off x="457200" y="381000"/>
            <a:ext cx="8382000" cy="6096000"/>
          </a:xfrm>
        </p:spPr>
        <p:txBody>
          <a:bodyPr/>
          <a:lstStyle/>
          <a:p>
            <a:pPr marL="609600" indent="-609600" eaLnBrk="1" hangingPunct="1">
              <a:buFontTx/>
              <a:buAutoNum type="arabicPeriod" startAt="2"/>
            </a:pPr>
            <a:r>
              <a:rPr lang="en-US" sz="2400" b="0" dirty="0" smtClean="0">
                <a:solidFill>
                  <a:srgbClr val="1C1C1C"/>
                </a:solidFill>
                <a:latin typeface="Times New Roman" pitchFamily="18" charset="0"/>
              </a:rPr>
              <a:t>Using this value of </a:t>
            </a:r>
            <a:r>
              <a:rPr lang="en-US" sz="2400" b="0" i="1" dirty="0" smtClean="0">
                <a:solidFill>
                  <a:srgbClr val="1C1C1C"/>
                </a:solidFill>
                <a:latin typeface="Times New Roman" pitchFamily="18" charset="0"/>
              </a:rPr>
              <a:t>R</a:t>
            </a:r>
            <a:r>
              <a:rPr lang="en-US" sz="2400" b="0" dirty="0" smtClean="0">
                <a:solidFill>
                  <a:srgbClr val="1C1C1C"/>
                </a:solidFill>
                <a:latin typeface="Times New Roman" pitchFamily="18" charset="0"/>
              </a:rPr>
              <a:t>, apply it to all of the dimensions to calculate the new dimensions. For Example,</a:t>
            </a:r>
          </a:p>
          <a:p>
            <a:pPr marL="609600" indent="-609600" eaLnBrk="1" hangingPunct="1">
              <a:buFontTx/>
              <a:buNone/>
            </a:pPr>
            <a:r>
              <a:rPr lang="en-US" sz="2400" b="0" i="1" dirty="0" smtClean="0">
                <a:solidFill>
                  <a:srgbClr val="1C1C1C"/>
                </a:solidFill>
                <a:latin typeface="Times New Roman" pitchFamily="18" charset="0"/>
              </a:rPr>
              <a:t>			D</a:t>
            </a:r>
            <a:r>
              <a:rPr lang="en-US" sz="2400" b="0" i="1" baseline="-25000" dirty="0" smtClean="0">
                <a:solidFill>
                  <a:srgbClr val="1C1C1C"/>
                </a:solidFill>
                <a:latin typeface="Times New Roman" pitchFamily="18" charset="0"/>
              </a:rPr>
              <a:t>a2</a:t>
            </a:r>
            <a:r>
              <a:rPr lang="en-US" sz="2400" b="0" i="1" dirty="0" smtClean="0">
                <a:solidFill>
                  <a:srgbClr val="1C1C1C"/>
                </a:solidFill>
                <a:latin typeface="Times New Roman" pitchFamily="18" charset="0"/>
              </a:rPr>
              <a:t> </a:t>
            </a:r>
            <a:r>
              <a:rPr lang="en-US" sz="2400" b="0" dirty="0" smtClean="0">
                <a:solidFill>
                  <a:srgbClr val="1C1C1C"/>
                </a:solidFill>
                <a:latin typeface="Times New Roman" pitchFamily="18" charset="0"/>
              </a:rPr>
              <a:t>= </a:t>
            </a:r>
            <a:r>
              <a:rPr lang="en-US" sz="2400" b="0" i="1" dirty="0" smtClean="0">
                <a:solidFill>
                  <a:srgbClr val="1C1C1C"/>
                </a:solidFill>
                <a:latin typeface="Times New Roman" pitchFamily="18" charset="0"/>
              </a:rPr>
              <a:t>RD</a:t>
            </a:r>
            <a:r>
              <a:rPr lang="en-US" sz="2400" b="0" i="1" baseline="-25000" dirty="0" smtClean="0">
                <a:solidFill>
                  <a:srgbClr val="1C1C1C"/>
                </a:solidFill>
                <a:latin typeface="Times New Roman" pitchFamily="18" charset="0"/>
              </a:rPr>
              <a:t>a1</a:t>
            </a:r>
            <a:r>
              <a:rPr lang="en-US" sz="2400" b="0" dirty="0" smtClean="0">
                <a:solidFill>
                  <a:srgbClr val="1C1C1C"/>
                </a:solidFill>
                <a:latin typeface="Times New Roman" pitchFamily="18" charset="0"/>
              </a:rPr>
              <a:t>,	</a:t>
            </a:r>
            <a:r>
              <a:rPr lang="en-US" sz="2400" b="0" i="1" dirty="0" smtClean="0">
                <a:solidFill>
                  <a:srgbClr val="1C1C1C"/>
                </a:solidFill>
                <a:latin typeface="Times New Roman" pitchFamily="18" charset="0"/>
              </a:rPr>
              <a:t>J</a:t>
            </a:r>
            <a:r>
              <a:rPr lang="en-US" sz="2400" b="0" i="1" baseline="-25000" dirty="0" smtClean="0">
                <a:solidFill>
                  <a:srgbClr val="1C1C1C"/>
                </a:solidFill>
                <a:latin typeface="Times New Roman" pitchFamily="18" charset="0"/>
              </a:rPr>
              <a:t>2</a:t>
            </a:r>
            <a:r>
              <a:rPr lang="en-US" sz="2400" b="0" dirty="0" smtClean="0">
                <a:solidFill>
                  <a:srgbClr val="1C1C1C"/>
                </a:solidFill>
                <a:latin typeface="Times New Roman" pitchFamily="18" charset="0"/>
              </a:rPr>
              <a:t> = </a:t>
            </a:r>
            <a:r>
              <a:rPr lang="en-US" sz="2400" b="0" i="1" dirty="0" smtClean="0">
                <a:solidFill>
                  <a:srgbClr val="1C1C1C"/>
                </a:solidFill>
                <a:latin typeface="Times New Roman" pitchFamily="18" charset="0"/>
              </a:rPr>
              <a:t>RJ</a:t>
            </a:r>
            <a:r>
              <a:rPr lang="en-US" sz="2400" b="0" i="1" baseline="-25000" dirty="0" smtClean="0">
                <a:solidFill>
                  <a:srgbClr val="1C1C1C"/>
                </a:solidFill>
                <a:latin typeface="Times New Roman" pitchFamily="18" charset="0"/>
              </a:rPr>
              <a:t>1</a:t>
            </a:r>
            <a:r>
              <a:rPr lang="en-US" sz="2400" b="0" dirty="0" smtClean="0">
                <a:solidFill>
                  <a:srgbClr val="1C1C1C"/>
                </a:solidFill>
                <a:latin typeface="Times New Roman" pitchFamily="18" charset="0"/>
              </a:rPr>
              <a:t>…</a:t>
            </a:r>
          </a:p>
          <a:p>
            <a:pPr marL="609600" indent="-609600" eaLnBrk="1" hangingPunct="1">
              <a:buFontTx/>
              <a:buNone/>
            </a:pPr>
            <a:endParaRPr lang="en-US" sz="2400" b="0" dirty="0" smtClean="0">
              <a:solidFill>
                <a:srgbClr val="1C1C1C"/>
              </a:solidFill>
              <a:latin typeface="Times New Roman" pitchFamily="18" charset="0"/>
            </a:endParaRPr>
          </a:p>
          <a:p>
            <a:pPr marL="609600" indent="-609600" eaLnBrk="1" hangingPunct="1">
              <a:buFontTx/>
              <a:buAutoNum type="arabicPeriod" startAt="3"/>
            </a:pPr>
            <a:r>
              <a:rPr lang="en-US" sz="2400" b="0" dirty="0" smtClean="0">
                <a:solidFill>
                  <a:srgbClr val="1C1C1C"/>
                </a:solidFill>
                <a:latin typeface="Times New Roman" pitchFamily="18" charset="0"/>
              </a:rPr>
              <a:t>Determine the agitator speed </a:t>
            </a:r>
            <a:r>
              <a:rPr lang="en-US" sz="2400" b="0" i="1" dirty="0" smtClean="0">
                <a:solidFill>
                  <a:srgbClr val="1C1C1C"/>
                </a:solidFill>
                <a:latin typeface="Times New Roman" pitchFamily="18" charset="0"/>
              </a:rPr>
              <a:t>N</a:t>
            </a:r>
            <a:r>
              <a:rPr lang="en-US" sz="2400" b="0" i="1" baseline="-25000" dirty="0" smtClean="0">
                <a:solidFill>
                  <a:srgbClr val="1C1C1C"/>
                </a:solidFill>
                <a:latin typeface="Times New Roman" pitchFamily="18" charset="0"/>
              </a:rPr>
              <a:t>2</a:t>
            </a:r>
            <a:r>
              <a:rPr lang="en-US" sz="2400" b="0" dirty="0" smtClean="0">
                <a:solidFill>
                  <a:srgbClr val="1C1C1C"/>
                </a:solidFill>
                <a:latin typeface="Times New Roman" pitchFamily="18" charset="0"/>
              </a:rPr>
              <a:t>, to be used to duplicate the small scale results using </a:t>
            </a:r>
            <a:r>
              <a:rPr lang="en-US" sz="2400" b="0" i="1" dirty="0" smtClean="0">
                <a:solidFill>
                  <a:srgbClr val="1C1C1C"/>
                </a:solidFill>
                <a:latin typeface="Times New Roman" pitchFamily="18" charset="0"/>
              </a:rPr>
              <a:t>N</a:t>
            </a:r>
            <a:r>
              <a:rPr lang="en-US" sz="2400" b="0" i="1" baseline="-25000" dirty="0" smtClean="0">
                <a:solidFill>
                  <a:srgbClr val="1C1C1C"/>
                </a:solidFill>
                <a:latin typeface="Times New Roman" pitchFamily="18" charset="0"/>
              </a:rPr>
              <a:t>1</a:t>
            </a:r>
            <a:r>
              <a:rPr lang="en-US" sz="2400" b="0" dirty="0" smtClean="0">
                <a:solidFill>
                  <a:srgbClr val="1C1C1C"/>
                </a:solidFill>
                <a:latin typeface="Times New Roman" pitchFamily="18" charset="0"/>
              </a:rPr>
              <a:t>. The equation is:</a:t>
            </a:r>
          </a:p>
          <a:p>
            <a:pPr marL="609600" indent="-609600" eaLnBrk="1" hangingPunct="1">
              <a:buFontTx/>
              <a:buAutoNum type="arabicPeriod" startAt="3"/>
            </a:pPr>
            <a:endParaRPr lang="en-US" sz="2400" b="0" dirty="0" smtClean="0">
              <a:solidFill>
                <a:srgbClr val="1C1C1C"/>
              </a:solidFill>
              <a:latin typeface="Times New Roman" pitchFamily="18" charset="0"/>
            </a:endParaRPr>
          </a:p>
          <a:p>
            <a:pPr marL="609600" indent="-609600" eaLnBrk="1" hangingPunct="1">
              <a:buFontTx/>
              <a:buNone/>
            </a:pPr>
            <a:endParaRPr lang="en-US" sz="2400" b="0" dirty="0" smtClean="0">
              <a:solidFill>
                <a:srgbClr val="1C1C1C"/>
              </a:solidFill>
              <a:latin typeface="Times New Roman" pitchFamily="18" charset="0"/>
            </a:endParaRPr>
          </a:p>
          <a:p>
            <a:pPr marL="609600" indent="-609600" eaLnBrk="1" hangingPunct="1">
              <a:buFontTx/>
              <a:buNone/>
            </a:pPr>
            <a:r>
              <a:rPr lang="en-US" sz="2400" b="0" dirty="0" smtClean="0">
                <a:solidFill>
                  <a:srgbClr val="1C1C1C"/>
                </a:solidFill>
                <a:latin typeface="Times New Roman" pitchFamily="18" charset="0"/>
              </a:rPr>
              <a:t>	Where </a:t>
            </a:r>
            <a:r>
              <a:rPr lang="en-US" sz="2400" b="0" i="1" dirty="0" smtClean="0">
                <a:solidFill>
                  <a:srgbClr val="1C1C1C"/>
                </a:solidFill>
                <a:latin typeface="Times New Roman" pitchFamily="18" charset="0"/>
              </a:rPr>
              <a:t>n</a:t>
            </a:r>
            <a:r>
              <a:rPr lang="en-US" sz="2400" b="0" dirty="0" smtClean="0">
                <a:solidFill>
                  <a:srgbClr val="1C1C1C"/>
                </a:solidFill>
                <a:latin typeface="Times New Roman" pitchFamily="18" charset="0"/>
              </a:rPr>
              <a:t> = 1 for equal liquid motion, </a:t>
            </a:r>
            <a:r>
              <a:rPr lang="en-US" sz="2400" b="0" i="1" dirty="0" smtClean="0">
                <a:solidFill>
                  <a:srgbClr val="1C1C1C"/>
                </a:solidFill>
                <a:latin typeface="Times New Roman" pitchFamily="18" charset="0"/>
              </a:rPr>
              <a:t>n</a:t>
            </a:r>
            <a:r>
              <a:rPr lang="en-US" sz="2400" b="0" dirty="0" smtClean="0">
                <a:solidFill>
                  <a:srgbClr val="1C1C1C"/>
                </a:solidFill>
                <a:latin typeface="Times New Roman" pitchFamily="18" charset="0"/>
              </a:rPr>
              <a:t> = ¾ for equal suspension solids and </a:t>
            </a:r>
            <a:r>
              <a:rPr lang="en-US" sz="2400" b="0" i="1" dirty="0" smtClean="0">
                <a:solidFill>
                  <a:srgbClr val="CC3300"/>
                </a:solidFill>
                <a:latin typeface="Times New Roman" pitchFamily="18" charset="0"/>
              </a:rPr>
              <a:t>n </a:t>
            </a:r>
            <a:r>
              <a:rPr lang="en-US" sz="2400" b="0" dirty="0" smtClean="0">
                <a:solidFill>
                  <a:srgbClr val="CC3300"/>
                </a:solidFill>
                <a:latin typeface="Times New Roman" pitchFamily="18" charset="0"/>
              </a:rPr>
              <a:t>= 2/3 for equal rates of mass transfer (which </a:t>
            </a:r>
            <a:r>
              <a:rPr lang="en-US" sz="2400" b="0" dirty="0" smtClean="0">
                <a:solidFill>
                  <a:srgbClr val="CC3300"/>
                </a:solidFill>
                <a:latin typeface="Times New Roman" pitchFamily="18" charset="0"/>
              </a:rPr>
              <a:t>is equivalent </a:t>
            </a:r>
            <a:r>
              <a:rPr lang="en-US" sz="2400" b="0" dirty="0" smtClean="0">
                <a:solidFill>
                  <a:srgbClr val="CC3300"/>
                </a:solidFill>
                <a:latin typeface="Times New Roman" pitchFamily="18" charset="0"/>
              </a:rPr>
              <a:t>to equal power per unit volume, </a:t>
            </a:r>
            <a:r>
              <a:rPr lang="en-US" sz="2400" b="0" i="1" dirty="0" smtClean="0">
                <a:solidFill>
                  <a:srgbClr val="CC3300"/>
                </a:solidFill>
                <a:latin typeface="Times New Roman" pitchFamily="18" charset="0"/>
              </a:rPr>
              <a:t>P</a:t>
            </a:r>
            <a:r>
              <a:rPr lang="en-US" sz="2400" b="0" i="1" baseline="-25000" dirty="0" smtClean="0">
                <a:solidFill>
                  <a:srgbClr val="CC3300"/>
                </a:solidFill>
                <a:latin typeface="Times New Roman" pitchFamily="18" charset="0"/>
              </a:rPr>
              <a:t>1</a:t>
            </a:r>
            <a:r>
              <a:rPr lang="en-US" sz="2400" b="0" i="1" dirty="0" smtClean="0">
                <a:solidFill>
                  <a:srgbClr val="CC3300"/>
                </a:solidFill>
                <a:latin typeface="Times New Roman" pitchFamily="18" charset="0"/>
              </a:rPr>
              <a:t>/V</a:t>
            </a:r>
            <a:r>
              <a:rPr lang="en-US" sz="2400" b="0" i="1" baseline="-25000" dirty="0" smtClean="0">
                <a:solidFill>
                  <a:srgbClr val="CC3300"/>
                </a:solidFill>
                <a:latin typeface="Times New Roman" pitchFamily="18" charset="0"/>
              </a:rPr>
              <a:t>1</a:t>
            </a:r>
            <a:r>
              <a:rPr lang="en-US" sz="2400" b="0" dirty="0" smtClean="0">
                <a:solidFill>
                  <a:srgbClr val="CC3300"/>
                </a:solidFill>
                <a:latin typeface="Times New Roman" pitchFamily="18" charset="0"/>
              </a:rPr>
              <a:t> = </a:t>
            </a:r>
            <a:r>
              <a:rPr lang="en-US" sz="2400" b="0" i="1" dirty="0" smtClean="0">
                <a:solidFill>
                  <a:srgbClr val="CC3300"/>
                </a:solidFill>
                <a:latin typeface="Times New Roman" pitchFamily="18" charset="0"/>
              </a:rPr>
              <a:t>P</a:t>
            </a:r>
            <a:r>
              <a:rPr lang="en-US" sz="2400" b="0" i="1" baseline="-25000" dirty="0" smtClean="0">
                <a:solidFill>
                  <a:srgbClr val="CC3300"/>
                </a:solidFill>
                <a:latin typeface="Times New Roman" pitchFamily="18" charset="0"/>
              </a:rPr>
              <a:t>2</a:t>
            </a:r>
            <a:r>
              <a:rPr lang="en-US" sz="2400" b="0" i="1" dirty="0" smtClean="0">
                <a:solidFill>
                  <a:srgbClr val="CC3300"/>
                </a:solidFill>
                <a:latin typeface="Times New Roman" pitchFamily="18" charset="0"/>
              </a:rPr>
              <a:t>/V</a:t>
            </a:r>
            <a:r>
              <a:rPr lang="en-US" sz="2400" b="0" i="1" baseline="-25000" dirty="0" smtClean="0">
                <a:solidFill>
                  <a:srgbClr val="CC3300"/>
                </a:solidFill>
                <a:latin typeface="Times New Roman" pitchFamily="18" charset="0"/>
              </a:rPr>
              <a:t>2</a:t>
            </a:r>
            <a:r>
              <a:rPr lang="en-US" sz="2400" b="0" dirty="0" smtClean="0">
                <a:solidFill>
                  <a:srgbClr val="CC3300"/>
                </a:solidFill>
                <a:latin typeface="Times New Roman" pitchFamily="18" charset="0"/>
              </a:rPr>
              <a:t> ).</a:t>
            </a:r>
            <a:r>
              <a:rPr lang="en-US" sz="2400" b="0" dirty="0" smtClean="0">
                <a:solidFill>
                  <a:srgbClr val="1C1C1C"/>
                </a:solidFill>
                <a:latin typeface="Times New Roman" pitchFamily="18" charset="0"/>
              </a:rPr>
              <a:t> This value of </a:t>
            </a:r>
            <a:r>
              <a:rPr lang="en-US" sz="2400" b="0" i="1" dirty="0" smtClean="0">
                <a:solidFill>
                  <a:srgbClr val="1C1C1C"/>
                </a:solidFill>
                <a:latin typeface="Times New Roman" pitchFamily="18" charset="0"/>
              </a:rPr>
              <a:t>n</a:t>
            </a:r>
            <a:r>
              <a:rPr lang="en-US" sz="2400" b="0" dirty="0" smtClean="0">
                <a:solidFill>
                  <a:srgbClr val="1C1C1C"/>
                </a:solidFill>
                <a:latin typeface="Times New Roman" pitchFamily="18" charset="0"/>
              </a:rPr>
              <a:t> is based on empirical and theoretical considerations.</a:t>
            </a:r>
          </a:p>
          <a:p>
            <a:pPr marL="609600" indent="-609600" eaLnBrk="1" hangingPunct="1">
              <a:buFontTx/>
              <a:buNone/>
            </a:pPr>
            <a:r>
              <a:rPr lang="en-US" sz="2400" b="0" dirty="0" smtClean="0">
                <a:solidFill>
                  <a:srgbClr val="1C1C1C"/>
                </a:solidFill>
                <a:latin typeface="Times New Roman" pitchFamily="18" charset="0"/>
              </a:rPr>
              <a:t>4.	Knowing </a:t>
            </a:r>
            <a:r>
              <a:rPr lang="en-US" sz="2400" b="0" i="1" dirty="0" smtClean="0">
                <a:solidFill>
                  <a:srgbClr val="1C1C1C"/>
                </a:solidFill>
                <a:latin typeface="Times New Roman" pitchFamily="18" charset="0"/>
              </a:rPr>
              <a:t>N</a:t>
            </a:r>
            <a:r>
              <a:rPr lang="en-US" sz="2400" b="0" i="1" baseline="-25000" dirty="0" smtClean="0">
                <a:solidFill>
                  <a:srgbClr val="1C1C1C"/>
                </a:solidFill>
                <a:latin typeface="Times New Roman" pitchFamily="18" charset="0"/>
              </a:rPr>
              <a:t>2</a:t>
            </a:r>
            <a:r>
              <a:rPr lang="en-US" sz="2400" b="0" dirty="0" smtClean="0">
                <a:solidFill>
                  <a:srgbClr val="1C1C1C"/>
                </a:solidFill>
                <a:latin typeface="Times New Roman" pitchFamily="18" charset="0"/>
              </a:rPr>
              <a:t>, the power required can be determined.</a:t>
            </a:r>
          </a:p>
          <a:p>
            <a:pPr marL="609600" indent="-609600" eaLnBrk="1" hangingPunct="1">
              <a:buFontTx/>
              <a:buNone/>
            </a:pPr>
            <a:endParaRPr lang="en-US" sz="2400" b="0" dirty="0" smtClean="0">
              <a:solidFill>
                <a:srgbClr val="1C1C1C"/>
              </a:solidFill>
              <a:latin typeface="Times New Roman" pitchFamily="18" charset="0"/>
            </a:endParaRPr>
          </a:p>
        </p:txBody>
      </p:sp>
      <p:graphicFrame>
        <p:nvGraphicFramePr>
          <p:cNvPr id="22532" name="Object 16"/>
          <p:cNvGraphicFramePr>
            <a:graphicFrameLocks noChangeAspect="1"/>
          </p:cNvGraphicFramePr>
          <p:nvPr>
            <p:ph sz="half" idx="2"/>
          </p:nvPr>
        </p:nvGraphicFramePr>
        <p:xfrm>
          <a:off x="2057400" y="2895600"/>
          <a:ext cx="3048000" cy="930275"/>
        </p:xfrm>
        <a:graphic>
          <a:graphicData uri="http://schemas.openxmlformats.org/presentationml/2006/ole">
            <p:oleObj spid="_x0000_s19458" name="Equation" r:id="rId4" imgW="1663700" imgH="508000" progId="Equation.3">
              <p:embed/>
            </p:oleObj>
          </a:graphicData>
        </a:graphic>
      </p:graphicFrame>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457200" y="457200"/>
            <a:ext cx="8077200" cy="6019800"/>
          </a:xfrm>
        </p:spPr>
        <p:txBody>
          <a:bodyPr/>
          <a:lstStyle/>
          <a:p>
            <a:pPr>
              <a:buNone/>
            </a:pP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rPr>
              <a:t>Example </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rPr>
              <a:t>2: 	</a:t>
            </a:r>
            <a:r>
              <a:rPr lang="en-US" sz="2800" b="0" dirty="0" smtClean="0">
                <a:solidFill>
                  <a:srgbClr val="1C1C1C"/>
                </a:solidFill>
                <a:latin typeface="Times New Roman" pitchFamily="18" charset="0"/>
              </a:rPr>
              <a:t>	Scale up of Turbine </a:t>
            </a:r>
            <a:r>
              <a:rPr lang="en-US" sz="2800" b="0" dirty="0" smtClean="0">
                <a:solidFill>
                  <a:srgbClr val="1C1C1C"/>
                </a:solidFill>
                <a:latin typeface="Times New Roman" pitchFamily="18" charset="0"/>
              </a:rPr>
              <a:t>Agitator</a:t>
            </a:r>
            <a:endParaRPr lang="en-US" sz="2800" b="0" dirty="0" smtClean="0">
              <a:solidFill>
                <a:srgbClr val="1C1C1C"/>
              </a:solidFill>
              <a:latin typeface="Times New Roman" pitchFamily="18" charset="0"/>
            </a:endParaRPr>
          </a:p>
          <a:p>
            <a:pPr eaLnBrk="1" hangingPunct="1">
              <a:buFontTx/>
              <a:buNone/>
            </a:pPr>
            <a:endParaRPr lang="en-US" sz="2800" b="0" dirty="0" smtClean="0">
              <a:solidFill>
                <a:srgbClr val="1C1C1C"/>
              </a:solidFill>
              <a:latin typeface="Times New Roman" pitchFamily="18" charset="0"/>
            </a:endParaRPr>
          </a:p>
          <a:p>
            <a:pPr eaLnBrk="1" hangingPunct="1">
              <a:buFontTx/>
              <a:buNone/>
            </a:pPr>
            <a:r>
              <a:rPr lang="en-US" sz="2800" b="0" dirty="0" smtClean="0">
                <a:solidFill>
                  <a:srgbClr val="1C1C1C"/>
                </a:solidFill>
                <a:latin typeface="Times New Roman" pitchFamily="18" charset="0"/>
              </a:rPr>
              <a:t>	An existing agitation system is the same as given in </a:t>
            </a:r>
            <a:r>
              <a:rPr lang="en-US" sz="2800" b="1" i="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Times New Roman" pitchFamily="18" charset="0"/>
              </a:rPr>
              <a:t>Example 1a </a:t>
            </a:r>
            <a:r>
              <a:rPr lang="en-US" sz="2800" b="0" dirty="0" smtClean="0">
                <a:solidFill>
                  <a:srgbClr val="1C1C1C"/>
                </a:solidFill>
                <a:latin typeface="Times New Roman" pitchFamily="18" charset="0"/>
              </a:rPr>
              <a:t>for a </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rPr>
              <a:t>flat-blade turbine with a disk and six blades</a:t>
            </a:r>
            <a:r>
              <a:rPr lang="en-US" sz="2800" b="0" dirty="0" smtClean="0">
                <a:solidFill>
                  <a:srgbClr val="1C1C1C"/>
                </a:solidFill>
                <a:latin typeface="Times New Roman" pitchFamily="18" charset="0"/>
              </a:rPr>
              <a:t>. The given conditions and sizes are </a:t>
            </a:r>
            <a:r>
              <a:rPr lang="en-US" sz="2800" b="0" i="1" dirty="0" smtClean="0">
                <a:solidFill>
                  <a:srgbClr val="1C1C1C"/>
                </a:solidFill>
                <a:latin typeface="Times New Roman" pitchFamily="18" charset="0"/>
              </a:rPr>
              <a:t>D</a:t>
            </a:r>
            <a:r>
              <a:rPr lang="en-US" sz="2800" b="0" i="1" baseline="-25000" dirty="0" smtClean="0">
                <a:solidFill>
                  <a:srgbClr val="1C1C1C"/>
                </a:solidFill>
                <a:latin typeface="Times New Roman" pitchFamily="18" charset="0"/>
              </a:rPr>
              <a:t>T1</a:t>
            </a:r>
            <a:r>
              <a:rPr lang="en-US" sz="2800" b="0" dirty="0" smtClean="0">
                <a:solidFill>
                  <a:srgbClr val="1C1C1C"/>
                </a:solidFill>
                <a:latin typeface="Times New Roman" pitchFamily="18" charset="0"/>
              </a:rPr>
              <a:t> = 1.83 m, </a:t>
            </a:r>
            <a:r>
              <a:rPr lang="en-US" sz="2800" b="0" i="1" dirty="0" smtClean="0">
                <a:solidFill>
                  <a:srgbClr val="1C1C1C"/>
                </a:solidFill>
                <a:latin typeface="Times New Roman" pitchFamily="18" charset="0"/>
              </a:rPr>
              <a:t>D</a:t>
            </a:r>
            <a:r>
              <a:rPr lang="en-US" sz="2800" b="0" i="1" baseline="-25000" dirty="0" smtClean="0">
                <a:solidFill>
                  <a:srgbClr val="1C1C1C"/>
                </a:solidFill>
                <a:latin typeface="Times New Roman" pitchFamily="18" charset="0"/>
              </a:rPr>
              <a:t>a1</a:t>
            </a:r>
            <a:r>
              <a:rPr lang="en-US" sz="2800" b="0" dirty="0" smtClean="0">
                <a:solidFill>
                  <a:srgbClr val="1C1C1C"/>
                </a:solidFill>
                <a:latin typeface="Times New Roman" pitchFamily="18" charset="0"/>
              </a:rPr>
              <a:t> = 0.61 m, </a:t>
            </a:r>
            <a:r>
              <a:rPr lang="en-US" sz="2800" b="0" i="1" dirty="0" smtClean="0">
                <a:solidFill>
                  <a:srgbClr val="1C1C1C"/>
                </a:solidFill>
                <a:latin typeface="Times New Roman" pitchFamily="18" charset="0"/>
              </a:rPr>
              <a:t>W</a:t>
            </a:r>
            <a:r>
              <a:rPr lang="en-US" sz="2800" b="0" i="1" baseline="-25000" dirty="0" smtClean="0">
                <a:solidFill>
                  <a:srgbClr val="1C1C1C"/>
                </a:solidFill>
                <a:latin typeface="Times New Roman" pitchFamily="18" charset="0"/>
              </a:rPr>
              <a:t>1</a:t>
            </a:r>
            <a:r>
              <a:rPr lang="en-US" sz="2800" b="0" dirty="0" smtClean="0">
                <a:solidFill>
                  <a:srgbClr val="1C1C1C"/>
                </a:solidFill>
                <a:latin typeface="Times New Roman" pitchFamily="18" charset="0"/>
              </a:rPr>
              <a:t> = 0.122 m, </a:t>
            </a:r>
            <a:r>
              <a:rPr lang="en-US" sz="2800" b="0" i="1" dirty="0" smtClean="0">
                <a:solidFill>
                  <a:srgbClr val="1C1C1C"/>
                </a:solidFill>
                <a:latin typeface="Times New Roman" pitchFamily="18" charset="0"/>
              </a:rPr>
              <a:t>J</a:t>
            </a:r>
            <a:r>
              <a:rPr lang="en-US" sz="2800" b="0" i="1" baseline="-25000" dirty="0" smtClean="0">
                <a:solidFill>
                  <a:srgbClr val="1C1C1C"/>
                </a:solidFill>
                <a:latin typeface="Times New Roman" pitchFamily="18" charset="0"/>
              </a:rPr>
              <a:t>1 </a:t>
            </a:r>
            <a:r>
              <a:rPr lang="en-US" sz="2800" b="0" i="1" dirty="0" smtClean="0">
                <a:solidFill>
                  <a:srgbClr val="1C1C1C"/>
                </a:solidFill>
                <a:latin typeface="Times New Roman" pitchFamily="18" charset="0"/>
              </a:rPr>
              <a:t>= 0.15 m, N</a:t>
            </a:r>
            <a:r>
              <a:rPr lang="en-US" sz="2800" b="0" i="1" baseline="-25000" dirty="0" smtClean="0">
                <a:solidFill>
                  <a:srgbClr val="1C1C1C"/>
                </a:solidFill>
                <a:latin typeface="Times New Roman" pitchFamily="18" charset="0"/>
              </a:rPr>
              <a:t>1</a:t>
            </a:r>
            <a:r>
              <a:rPr lang="en-US" sz="2800" b="0" i="1" dirty="0" smtClean="0">
                <a:solidFill>
                  <a:srgbClr val="1C1C1C"/>
                </a:solidFill>
                <a:latin typeface="Times New Roman" pitchFamily="18" charset="0"/>
              </a:rPr>
              <a:t> = </a:t>
            </a:r>
            <a:r>
              <a:rPr lang="en-US" sz="2800" b="0" dirty="0" smtClean="0">
                <a:solidFill>
                  <a:srgbClr val="1C1C1C"/>
                </a:solidFill>
                <a:latin typeface="Times New Roman" pitchFamily="18" charset="0"/>
              </a:rPr>
              <a:t>90/60 = 1.50 rev/s, </a:t>
            </a:r>
            <a:r>
              <a:rPr lang="el-GR" sz="2800" b="0" i="1" dirty="0" smtClean="0">
                <a:solidFill>
                  <a:srgbClr val="1C1C1C"/>
                </a:solidFill>
                <a:latin typeface="Times New Roman" pitchFamily="18" charset="0"/>
                <a:cs typeface="Times New Roman" pitchFamily="18" charset="0"/>
              </a:rPr>
              <a:t>ρ</a:t>
            </a:r>
            <a:r>
              <a:rPr lang="en-US" sz="2800" b="0" dirty="0" smtClean="0">
                <a:solidFill>
                  <a:srgbClr val="1C1C1C"/>
                </a:solidFill>
                <a:latin typeface="Times New Roman" pitchFamily="18" charset="0"/>
                <a:cs typeface="Times New Roman" pitchFamily="18" charset="0"/>
              </a:rPr>
              <a:t> = 929 kg/m</a:t>
            </a:r>
            <a:r>
              <a:rPr lang="en-US" sz="2800" b="0" baseline="30000" dirty="0" smtClean="0">
                <a:solidFill>
                  <a:srgbClr val="1C1C1C"/>
                </a:solidFill>
                <a:latin typeface="Times New Roman" pitchFamily="18" charset="0"/>
                <a:cs typeface="Times New Roman" pitchFamily="18" charset="0"/>
              </a:rPr>
              <a:t>3</a:t>
            </a:r>
            <a:r>
              <a:rPr lang="en-US" sz="2800" b="0" dirty="0" smtClean="0">
                <a:solidFill>
                  <a:srgbClr val="1C1C1C"/>
                </a:solidFill>
                <a:latin typeface="Times New Roman" pitchFamily="18" charset="0"/>
                <a:cs typeface="Times New Roman" pitchFamily="18" charset="0"/>
              </a:rPr>
              <a:t> </a:t>
            </a:r>
            <a:r>
              <a:rPr lang="en-US" sz="2800" b="0" dirty="0" smtClean="0">
                <a:solidFill>
                  <a:srgbClr val="1C1C1C"/>
                </a:solidFill>
                <a:latin typeface="Times New Roman" pitchFamily="18" charset="0"/>
              </a:rPr>
              <a:t>and </a:t>
            </a:r>
            <a:r>
              <a:rPr lang="en-US" sz="2800" b="0" i="1" dirty="0" smtClean="0">
                <a:solidFill>
                  <a:srgbClr val="1C1C1C"/>
                </a:solidFill>
                <a:latin typeface="Times New Roman" pitchFamily="18" charset="0"/>
                <a:cs typeface="Times New Roman" pitchFamily="18" charset="0"/>
              </a:rPr>
              <a:t>µ </a:t>
            </a:r>
            <a:r>
              <a:rPr lang="en-US" sz="2800" b="0" dirty="0" smtClean="0">
                <a:solidFill>
                  <a:srgbClr val="1C1C1C"/>
                </a:solidFill>
                <a:latin typeface="Times New Roman" pitchFamily="18" charset="0"/>
                <a:cs typeface="Times New Roman" pitchFamily="18" charset="0"/>
              </a:rPr>
              <a:t>= 0.01 </a:t>
            </a:r>
            <a:r>
              <a:rPr lang="en-US" sz="2800" b="0" dirty="0" err="1" smtClean="0">
                <a:solidFill>
                  <a:srgbClr val="1C1C1C"/>
                </a:solidFill>
                <a:latin typeface="Times New Roman" pitchFamily="18" charset="0"/>
                <a:cs typeface="Times New Roman" pitchFamily="18" charset="0"/>
              </a:rPr>
              <a:t>Pa.s</a:t>
            </a:r>
            <a:r>
              <a:rPr lang="en-US" sz="2800" b="0" dirty="0" smtClean="0">
                <a:solidFill>
                  <a:srgbClr val="1C1C1C"/>
                </a:solidFill>
                <a:latin typeface="Times New Roman" pitchFamily="18" charset="0"/>
              </a:rPr>
              <a:t>. It is desired to scale up these results for a vessel whose volume is 3.0 times as large. Do this for the following two process objectives:</a:t>
            </a:r>
          </a:p>
          <a:p>
            <a:pPr eaLnBrk="1" hangingPunct="1">
              <a:buFontTx/>
              <a:buNone/>
            </a:pPr>
            <a:r>
              <a:rPr lang="en-US" sz="2800" b="0" dirty="0" smtClean="0">
                <a:solidFill>
                  <a:srgbClr val="1C1C1C"/>
                </a:solidFill>
                <a:latin typeface="Times New Roman" pitchFamily="18" charset="0"/>
              </a:rPr>
              <a:t>	a) Where equal rate of mass transfer is desired.</a:t>
            </a:r>
          </a:p>
          <a:p>
            <a:pPr eaLnBrk="1" hangingPunct="1">
              <a:buFontTx/>
              <a:buNone/>
            </a:pPr>
            <a:r>
              <a:rPr lang="en-US" sz="2800" b="0" dirty="0" smtClean="0">
                <a:solidFill>
                  <a:srgbClr val="1C1C1C"/>
                </a:solidFill>
                <a:latin typeface="Times New Roman" pitchFamily="18" charset="0"/>
              </a:rPr>
              <a:t>	b) Where equal liquid motion is needed.</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defined"/>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685800" y="381000"/>
            <a:ext cx="7924800" cy="6248400"/>
          </a:xfrm>
          <a:prstGeom prst="rect">
            <a:avLst/>
          </a:prstGeom>
          <a:noFill/>
          <a:ln>
            <a:noFill/>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sz="half" idx="1"/>
          </p:nvPr>
        </p:nvSpPr>
        <p:spPr>
          <a:xfrm>
            <a:off x="457200" y="381000"/>
            <a:ext cx="8686800" cy="6096000"/>
          </a:xfrm>
        </p:spPr>
        <p:txBody>
          <a:bodyPr/>
          <a:lstStyle/>
          <a:p>
            <a:pPr marL="0" indent="0" eaLnBrk="1" hangingPunct="1">
              <a:buFontTx/>
              <a:buNone/>
            </a:pP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rPr>
              <a:t>Solution:</a:t>
            </a:r>
            <a:endPar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endParaRPr>
          </a:p>
          <a:p>
            <a:pPr marL="0" indent="0" eaLnBrk="1" hangingPunct="1">
              <a:buFontTx/>
              <a:buNone/>
            </a:pPr>
            <a:r>
              <a:rPr lang="en-US" sz="2400" b="0" dirty="0" smtClean="0">
                <a:solidFill>
                  <a:srgbClr val="1C1C1C"/>
                </a:solidFill>
                <a:latin typeface="Times New Roman" pitchFamily="18" charset="0"/>
              </a:rPr>
              <a:t>Since </a:t>
            </a:r>
            <a:r>
              <a:rPr lang="en-US" sz="2400" b="0" i="1" dirty="0" smtClean="0">
                <a:solidFill>
                  <a:srgbClr val="1C1C1C"/>
                </a:solidFill>
                <a:latin typeface="Times New Roman" pitchFamily="18" charset="0"/>
              </a:rPr>
              <a:t>H</a:t>
            </a:r>
            <a:r>
              <a:rPr lang="en-US" sz="2400" b="0" i="1" baseline="-25000" dirty="0" smtClean="0">
                <a:solidFill>
                  <a:srgbClr val="1C1C1C"/>
                </a:solidFill>
                <a:latin typeface="Times New Roman" pitchFamily="18" charset="0"/>
              </a:rPr>
              <a:t>1</a:t>
            </a:r>
            <a:r>
              <a:rPr lang="en-US" sz="2400" b="0" dirty="0" smtClean="0">
                <a:solidFill>
                  <a:srgbClr val="1C1C1C"/>
                </a:solidFill>
                <a:latin typeface="Times New Roman" pitchFamily="18" charset="0"/>
              </a:rPr>
              <a:t> = </a:t>
            </a:r>
            <a:r>
              <a:rPr lang="en-US" sz="2400" b="0" i="1" dirty="0" smtClean="0">
                <a:solidFill>
                  <a:srgbClr val="1C1C1C"/>
                </a:solidFill>
                <a:latin typeface="Times New Roman" pitchFamily="18" charset="0"/>
              </a:rPr>
              <a:t>D</a:t>
            </a:r>
            <a:r>
              <a:rPr lang="en-US" sz="2400" b="0" i="1" baseline="-25000" dirty="0" smtClean="0">
                <a:solidFill>
                  <a:srgbClr val="1C1C1C"/>
                </a:solidFill>
                <a:latin typeface="Times New Roman" pitchFamily="18" charset="0"/>
              </a:rPr>
              <a:t>T1</a:t>
            </a:r>
            <a:r>
              <a:rPr lang="en-US" sz="2400" b="0" dirty="0" smtClean="0">
                <a:solidFill>
                  <a:srgbClr val="1C1C1C"/>
                </a:solidFill>
                <a:latin typeface="Times New Roman" pitchFamily="18" charset="0"/>
              </a:rPr>
              <a:t> = 1.83 m,</a:t>
            </a:r>
          </a:p>
          <a:p>
            <a:pPr marL="0" indent="0" eaLnBrk="1" hangingPunct="1">
              <a:buFontTx/>
              <a:buNone/>
            </a:pPr>
            <a:r>
              <a:rPr lang="en-US" sz="2400" b="0" dirty="0" smtClean="0">
                <a:solidFill>
                  <a:srgbClr val="1C1C1C"/>
                </a:solidFill>
                <a:latin typeface="Times New Roman" pitchFamily="18" charset="0"/>
              </a:rPr>
              <a:t>the original tank volume,</a:t>
            </a:r>
          </a:p>
          <a:p>
            <a:pPr marL="0" indent="0" eaLnBrk="1" hangingPunct="1">
              <a:buFontTx/>
              <a:buNone/>
            </a:pPr>
            <a:r>
              <a:rPr lang="en-US" sz="2400" b="0" dirty="0" smtClean="0">
                <a:solidFill>
                  <a:srgbClr val="1C1C1C"/>
                </a:solidFill>
                <a:latin typeface="Times New Roman" pitchFamily="18" charset="0"/>
              </a:rPr>
              <a:t>Volume </a:t>
            </a:r>
            <a:r>
              <a:rPr lang="en-US" sz="2400" b="0" i="1" dirty="0" smtClean="0">
                <a:solidFill>
                  <a:srgbClr val="1C1C1C"/>
                </a:solidFill>
                <a:latin typeface="Times New Roman" pitchFamily="18" charset="0"/>
              </a:rPr>
              <a:t>V</a:t>
            </a:r>
            <a:r>
              <a:rPr lang="en-US" sz="2400" b="0" i="1" baseline="-25000" dirty="0" smtClean="0">
                <a:solidFill>
                  <a:srgbClr val="1C1C1C"/>
                </a:solidFill>
                <a:latin typeface="Times New Roman" pitchFamily="18" charset="0"/>
              </a:rPr>
              <a:t>2</a:t>
            </a:r>
            <a:r>
              <a:rPr lang="en-US" sz="2400" b="0" dirty="0" smtClean="0">
                <a:solidFill>
                  <a:srgbClr val="1C1C1C"/>
                </a:solidFill>
                <a:latin typeface="Times New Roman" pitchFamily="18" charset="0"/>
              </a:rPr>
              <a:t> = 3.0 (4.813) = 14.44 m</a:t>
            </a:r>
            <a:r>
              <a:rPr lang="en-US" sz="2400" b="0" baseline="30000" dirty="0" smtClean="0">
                <a:solidFill>
                  <a:srgbClr val="1C1C1C"/>
                </a:solidFill>
                <a:latin typeface="Times New Roman" pitchFamily="18" charset="0"/>
              </a:rPr>
              <a:t>3</a:t>
            </a:r>
            <a:r>
              <a:rPr lang="en-US" sz="2400" b="0" dirty="0" smtClean="0">
                <a:solidFill>
                  <a:srgbClr val="1C1C1C"/>
                </a:solidFill>
                <a:latin typeface="Times New Roman" pitchFamily="18" charset="0"/>
              </a:rPr>
              <a:t>. </a:t>
            </a:r>
          </a:p>
          <a:p>
            <a:pPr marL="0" indent="0" eaLnBrk="1" hangingPunct="1">
              <a:buFontTx/>
              <a:buNone/>
            </a:pPr>
            <a:r>
              <a:rPr lang="en-US" sz="2400" b="0" dirty="0" smtClean="0">
                <a:solidFill>
                  <a:srgbClr val="1C1C1C"/>
                </a:solidFill>
                <a:latin typeface="Times New Roman" pitchFamily="18" charset="0"/>
              </a:rPr>
              <a:t>Following the steps in the scale-up procedure:</a:t>
            </a:r>
          </a:p>
          <a:p>
            <a:pPr marL="0" indent="0" eaLnBrk="1" hangingPunct="1">
              <a:buFontTx/>
              <a:buNone/>
            </a:pPr>
            <a:endParaRPr lang="en-US" sz="2400" b="0" dirty="0" smtClean="0">
              <a:solidFill>
                <a:srgbClr val="1C1C1C"/>
              </a:solidFill>
              <a:latin typeface="Times New Roman" pitchFamily="18" charset="0"/>
            </a:endParaRPr>
          </a:p>
          <a:p>
            <a:pPr marL="0" indent="0" eaLnBrk="1" hangingPunct="1">
              <a:buFontTx/>
              <a:buNone/>
            </a:pPr>
            <a:endParaRPr lang="en-US" sz="2400" b="0" dirty="0" smtClean="0">
              <a:solidFill>
                <a:srgbClr val="1C1C1C"/>
              </a:solidFill>
              <a:latin typeface="Times New Roman" pitchFamily="18" charset="0"/>
            </a:endParaRPr>
          </a:p>
          <a:p>
            <a:pPr marL="0" indent="0" eaLnBrk="1" hangingPunct="1">
              <a:buFontTx/>
              <a:buNone/>
            </a:pPr>
            <a:r>
              <a:rPr lang="en-US" sz="2400" b="0" dirty="0" smtClean="0">
                <a:solidFill>
                  <a:srgbClr val="1C1C1C"/>
                </a:solidFill>
                <a:latin typeface="Times New Roman" pitchFamily="18" charset="0"/>
              </a:rPr>
              <a:t>The dimensions of the larger agitation system are as follows:</a:t>
            </a:r>
          </a:p>
          <a:p>
            <a:pPr marL="0" indent="0" eaLnBrk="1" hangingPunct="1">
              <a:buFontTx/>
              <a:buNone/>
            </a:pPr>
            <a:r>
              <a:rPr lang="en-US" sz="2400" b="0" i="1" dirty="0" smtClean="0">
                <a:solidFill>
                  <a:srgbClr val="1C1C1C"/>
                </a:solidFill>
                <a:latin typeface="Times New Roman" pitchFamily="18" charset="0"/>
              </a:rPr>
              <a:t>D</a:t>
            </a:r>
            <a:r>
              <a:rPr lang="en-US" sz="2400" b="0" i="1" baseline="-25000" dirty="0" smtClean="0">
                <a:solidFill>
                  <a:srgbClr val="1C1C1C"/>
                </a:solidFill>
                <a:latin typeface="Times New Roman" pitchFamily="18" charset="0"/>
              </a:rPr>
              <a:t>T2</a:t>
            </a:r>
            <a:r>
              <a:rPr lang="en-US" sz="2400" b="0" dirty="0" smtClean="0">
                <a:solidFill>
                  <a:srgbClr val="1C1C1C"/>
                </a:solidFill>
                <a:latin typeface="Times New Roman" pitchFamily="18" charset="0"/>
              </a:rPr>
              <a:t> = </a:t>
            </a:r>
            <a:r>
              <a:rPr lang="en-US" sz="2400" b="0" i="1" dirty="0" smtClean="0">
                <a:solidFill>
                  <a:srgbClr val="1C1C1C"/>
                </a:solidFill>
                <a:latin typeface="Times New Roman" pitchFamily="18" charset="0"/>
              </a:rPr>
              <a:t>RD</a:t>
            </a:r>
            <a:r>
              <a:rPr lang="en-US" sz="2400" b="0" i="1" baseline="-25000" dirty="0" smtClean="0">
                <a:solidFill>
                  <a:srgbClr val="1C1C1C"/>
                </a:solidFill>
                <a:latin typeface="Times New Roman" pitchFamily="18" charset="0"/>
              </a:rPr>
              <a:t>T1</a:t>
            </a:r>
            <a:r>
              <a:rPr lang="en-US" sz="2400" b="0" dirty="0" smtClean="0">
                <a:solidFill>
                  <a:srgbClr val="1C1C1C"/>
                </a:solidFill>
                <a:latin typeface="Times New Roman" pitchFamily="18" charset="0"/>
              </a:rPr>
              <a:t> = 1.442 (1.83) = 2.64 m, </a:t>
            </a:r>
            <a:r>
              <a:rPr lang="en-US" sz="2400" b="0" i="1" dirty="0" smtClean="0">
                <a:solidFill>
                  <a:srgbClr val="1C1C1C"/>
                </a:solidFill>
                <a:latin typeface="Times New Roman" pitchFamily="18" charset="0"/>
              </a:rPr>
              <a:t>D</a:t>
            </a:r>
            <a:r>
              <a:rPr lang="en-US" sz="2400" b="0" i="1" baseline="-25000" dirty="0" smtClean="0">
                <a:solidFill>
                  <a:srgbClr val="1C1C1C"/>
                </a:solidFill>
                <a:latin typeface="Times New Roman" pitchFamily="18" charset="0"/>
              </a:rPr>
              <a:t>a2</a:t>
            </a:r>
            <a:r>
              <a:rPr lang="en-US" sz="2400" b="0" dirty="0" smtClean="0">
                <a:solidFill>
                  <a:srgbClr val="1C1C1C"/>
                </a:solidFill>
                <a:latin typeface="Times New Roman" pitchFamily="18" charset="0"/>
              </a:rPr>
              <a:t> = 1.442 (0.61) = 0.880 m, </a:t>
            </a:r>
            <a:r>
              <a:rPr lang="en-US" sz="2400" b="0" i="1" dirty="0" smtClean="0">
                <a:solidFill>
                  <a:srgbClr val="1C1C1C"/>
                </a:solidFill>
                <a:latin typeface="Times New Roman" pitchFamily="18" charset="0"/>
              </a:rPr>
              <a:t>W</a:t>
            </a:r>
            <a:r>
              <a:rPr lang="en-US" sz="2400" b="0" i="1" baseline="-25000" dirty="0" smtClean="0">
                <a:solidFill>
                  <a:srgbClr val="1C1C1C"/>
                </a:solidFill>
                <a:latin typeface="Times New Roman" pitchFamily="18" charset="0"/>
              </a:rPr>
              <a:t>2</a:t>
            </a:r>
            <a:r>
              <a:rPr lang="en-US" sz="2400" b="0" dirty="0" smtClean="0">
                <a:solidFill>
                  <a:srgbClr val="1C1C1C"/>
                </a:solidFill>
                <a:latin typeface="Times New Roman" pitchFamily="18" charset="0"/>
              </a:rPr>
              <a:t> = 1.442 (0.122) = 0.176 m and  </a:t>
            </a:r>
            <a:r>
              <a:rPr lang="en-US" sz="2400" b="0" i="1" dirty="0" smtClean="0">
                <a:solidFill>
                  <a:srgbClr val="1C1C1C"/>
                </a:solidFill>
                <a:latin typeface="Times New Roman" pitchFamily="18" charset="0"/>
              </a:rPr>
              <a:t>J</a:t>
            </a:r>
            <a:r>
              <a:rPr lang="en-US" sz="2400" b="0" i="1" baseline="-25000" dirty="0" smtClean="0">
                <a:solidFill>
                  <a:srgbClr val="1C1C1C"/>
                </a:solidFill>
                <a:latin typeface="Times New Roman" pitchFamily="18" charset="0"/>
              </a:rPr>
              <a:t>2 </a:t>
            </a:r>
            <a:r>
              <a:rPr lang="en-US" sz="2400" b="0" i="1" dirty="0" smtClean="0">
                <a:solidFill>
                  <a:srgbClr val="1C1C1C"/>
                </a:solidFill>
                <a:latin typeface="Times New Roman" pitchFamily="18" charset="0"/>
              </a:rPr>
              <a:t>= </a:t>
            </a:r>
            <a:r>
              <a:rPr lang="en-US" sz="2400" b="0" dirty="0" smtClean="0">
                <a:solidFill>
                  <a:srgbClr val="1C1C1C"/>
                </a:solidFill>
                <a:latin typeface="Times New Roman" pitchFamily="18" charset="0"/>
              </a:rPr>
              <a:t>1.442 (0.15) = 0.216 m.</a:t>
            </a:r>
          </a:p>
          <a:p>
            <a:pPr marL="0" indent="0" eaLnBrk="1" hangingPunct="1">
              <a:buFontTx/>
              <a:buNone/>
            </a:pPr>
            <a:endParaRPr lang="en-US" sz="2400" b="0" dirty="0" smtClean="0">
              <a:solidFill>
                <a:srgbClr val="1C1C1C"/>
              </a:solidFill>
              <a:latin typeface="Times New Roman" pitchFamily="18" charset="0"/>
            </a:endParaRPr>
          </a:p>
          <a:p>
            <a:pPr marL="0" indent="0" eaLnBrk="1" hangingPunct="1">
              <a:buFontTx/>
              <a:buNone/>
            </a:pPr>
            <a:r>
              <a:rPr lang="en-US" sz="2400" b="0" dirty="0" smtClean="0">
                <a:solidFill>
                  <a:srgbClr val="1C1C1C"/>
                </a:solidFill>
                <a:latin typeface="Times New Roman" pitchFamily="18" charset="0"/>
              </a:rPr>
              <a:t>For part (a), for equal mass transfer, </a:t>
            </a:r>
            <a:r>
              <a:rPr lang="en-US" sz="2400" b="0" i="1" dirty="0" smtClean="0">
                <a:solidFill>
                  <a:srgbClr val="CC3300"/>
                </a:solidFill>
                <a:latin typeface="Times New Roman" pitchFamily="18" charset="0"/>
              </a:rPr>
              <a:t>n</a:t>
            </a:r>
            <a:r>
              <a:rPr lang="en-US" sz="2400" b="0" dirty="0" smtClean="0">
                <a:solidFill>
                  <a:srgbClr val="CC3300"/>
                </a:solidFill>
                <a:latin typeface="Times New Roman" pitchFamily="18" charset="0"/>
              </a:rPr>
              <a:t> = 2/3</a:t>
            </a:r>
            <a:r>
              <a:rPr lang="en-US" sz="2400" b="0" dirty="0" smtClean="0">
                <a:solidFill>
                  <a:srgbClr val="1C1C1C"/>
                </a:solidFill>
                <a:latin typeface="Times New Roman" pitchFamily="18" charset="0"/>
              </a:rPr>
              <a:t> :</a:t>
            </a:r>
            <a:endParaRPr lang="el-GR" sz="2400" b="0" dirty="0" smtClean="0">
              <a:solidFill>
                <a:srgbClr val="1C1C1C"/>
              </a:solidFill>
              <a:latin typeface="Times New Roman" pitchFamily="18" charset="0"/>
            </a:endParaRPr>
          </a:p>
        </p:txBody>
      </p:sp>
      <p:graphicFrame>
        <p:nvGraphicFramePr>
          <p:cNvPr id="24579" name="Object 5"/>
          <p:cNvGraphicFramePr>
            <a:graphicFrameLocks noChangeAspect="1"/>
          </p:cNvGraphicFramePr>
          <p:nvPr>
            <p:ph sz="quarter" idx="2"/>
          </p:nvPr>
        </p:nvGraphicFramePr>
        <p:xfrm>
          <a:off x="3733800" y="1295400"/>
          <a:ext cx="4876800" cy="461963"/>
        </p:xfrm>
        <a:graphic>
          <a:graphicData uri="http://schemas.openxmlformats.org/presentationml/2006/ole">
            <p:oleObj spid="_x0000_s20482" name="Equation" r:id="rId4" imgW="2679700" imgH="254000" progId="Equation.3">
              <p:embed/>
            </p:oleObj>
          </a:graphicData>
        </a:graphic>
      </p:graphicFrame>
      <p:graphicFrame>
        <p:nvGraphicFramePr>
          <p:cNvPr id="24580" name="Object 14"/>
          <p:cNvGraphicFramePr>
            <a:graphicFrameLocks noChangeAspect="1"/>
          </p:cNvGraphicFramePr>
          <p:nvPr>
            <p:ph sz="quarter" idx="3"/>
          </p:nvPr>
        </p:nvGraphicFramePr>
        <p:xfrm>
          <a:off x="1676400" y="2590800"/>
          <a:ext cx="5198476" cy="849313"/>
        </p:xfrm>
        <a:graphic>
          <a:graphicData uri="http://schemas.openxmlformats.org/presentationml/2006/ole">
            <p:oleObj spid="_x0000_s20483" name="Equation" r:id="rId5" imgW="3111480" imgH="507960" progId="Equation.3">
              <p:embed/>
            </p:oleObj>
          </a:graphicData>
        </a:graphic>
      </p:graphicFrame>
      <p:graphicFrame>
        <p:nvGraphicFramePr>
          <p:cNvPr id="24581" name="Object 18"/>
          <p:cNvGraphicFramePr>
            <a:graphicFrameLocks noChangeAspect="1"/>
          </p:cNvGraphicFramePr>
          <p:nvPr/>
        </p:nvGraphicFramePr>
        <p:xfrm>
          <a:off x="838200" y="5638800"/>
          <a:ext cx="7772400" cy="1014413"/>
        </p:xfrm>
        <a:graphic>
          <a:graphicData uri="http://schemas.openxmlformats.org/presentationml/2006/ole">
            <p:oleObj spid="_x0000_s20484" name="Equation" r:id="rId6" imgW="3594100" imgH="469900" progId="Equation.3">
              <p:embed/>
            </p:oleObj>
          </a:graphicData>
        </a:graphic>
      </p:graphicFrame>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4"/>
          <p:cNvSpPr>
            <a:spLocks noGrp="1" noChangeArrowheads="1"/>
          </p:cNvSpPr>
          <p:nvPr>
            <p:ph type="body" sz="half" idx="1"/>
          </p:nvPr>
        </p:nvSpPr>
        <p:spPr>
          <a:xfrm>
            <a:off x="152400" y="304800"/>
            <a:ext cx="8839200" cy="3581400"/>
          </a:xfrm>
        </p:spPr>
        <p:txBody>
          <a:bodyPr/>
          <a:lstStyle/>
          <a:p>
            <a:pPr marL="0" indent="0" eaLnBrk="1" hangingPunct="1"/>
            <a:r>
              <a:rPr lang="en-US" sz="2800" b="0" dirty="0" smtClean="0">
                <a:solidFill>
                  <a:srgbClr val="1C1C1C"/>
                </a:solidFill>
                <a:latin typeface="Times New Roman" pitchFamily="18" charset="0"/>
              </a:rPr>
              <a:t>  Reynolds number</a:t>
            </a:r>
          </a:p>
          <a:p>
            <a:pPr marL="0" indent="0" eaLnBrk="1" hangingPunct="1"/>
            <a:endParaRPr lang="en-US" sz="2800" b="0" dirty="0" smtClean="0">
              <a:solidFill>
                <a:srgbClr val="1C1C1C"/>
              </a:solidFill>
              <a:latin typeface="Times New Roman" pitchFamily="18" charset="0"/>
            </a:endParaRPr>
          </a:p>
          <a:p>
            <a:pPr marL="0" indent="0" eaLnBrk="1" hangingPunct="1"/>
            <a:endParaRPr lang="en-US" sz="2800" b="0" dirty="0" smtClean="0">
              <a:solidFill>
                <a:srgbClr val="1C1C1C"/>
              </a:solidFill>
              <a:latin typeface="Times New Roman" pitchFamily="18" charset="0"/>
            </a:endParaRPr>
          </a:p>
          <a:p>
            <a:pPr marL="0" indent="0" eaLnBrk="1" hangingPunct="1"/>
            <a:endParaRPr lang="en-US" sz="2800" b="0" dirty="0" smtClean="0">
              <a:solidFill>
                <a:srgbClr val="1C1C1C"/>
              </a:solidFill>
              <a:latin typeface="Times New Roman" pitchFamily="18" charset="0"/>
            </a:endParaRPr>
          </a:p>
          <a:p>
            <a:pPr marL="0" indent="0" eaLnBrk="1" hangingPunct="1"/>
            <a:r>
              <a:rPr lang="en-US" sz="2800" b="0" dirty="0" smtClean="0">
                <a:solidFill>
                  <a:srgbClr val="1C1C1C"/>
                </a:solidFill>
                <a:latin typeface="Times New Roman" pitchFamily="18" charset="0"/>
              </a:rPr>
              <a:t>  Referring to Figure, Curve 1 and </a:t>
            </a:r>
            <a:r>
              <a:rPr lang="en-US" sz="2800" b="0" i="1" dirty="0" err="1" smtClean="0">
                <a:solidFill>
                  <a:srgbClr val="1C1C1C"/>
                </a:solidFill>
                <a:latin typeface="Times New Roman" pitchFamily="18" charset="0"/>
              </a:rPr>
              <a:t>N</a:t>
            </a:r>
            <a:r>
              <a:rPr lang="en-US" sz="2800" b="0" i="1" baseline="-25000" dirty="0" err="1" smtClean="0">
                <a:solidFill>
                  <a:srgbClr val="1C1C1C"/>
                </a:solidFill>
                <a:latin typeface="Times New Roman" pitchFamily="18" charset="0"/>
              </a:rPr>
              <a:t>Re</a:t>
            </a:r>
            <a:r>
              <a:rPr lang="en-US" sz="2800" b="0" dirty="0" smtClean="0">
                <a:solidFill>
                  <a:srgbClr val="1C1C1C"/>
                </a:solidFill>
                <a:latin typeface="Times New Roman" pitchFamily="18" charset="0"/>
              </a:rPr>
              <a:t> = 8.453 x 10</a:t>
            </a:r>
            <a:r>
              <a:rPr lang="en-US" sz="2800" b="0" baseline="30000" dirty="0" smtClean="0">
                <a:solidFill>
                  <a:srgbClr val="1C1C1C"/>
                </a:solidFill>
                <a:latin typeface="Times New Roman" pitchFamily="18" charset="0"/>
              </a:rPr>
              <a:t>4</a:t>
            </a:r>
            <a:r>
              <a:rPr lang="en-US" sz="2800" b="0" dirty="0" smtClean="0">
                <a:solidFill>
                  <a:srgbClr val="1C1C1C"/>
                </a:solidFill>
                <a:latin typeface="Times New Roman" pitchFamily="18" charset="0"/>
              </a:rPr>
              <a:t>, gives </a:t>
            </a:r>
            <a:r>
              <a:rPr lang="en-US" sz="2800" b="0" i="1" dirty="0" err="1" smtClean="0">
                <a:solidFill>
                  <a:srgbClr val="1C1C1C"/>
                </a:solidFill>
                <a:latin typeface="Times New Roman" pitchFamily="18" charset="0"/>
              </a:rPr>
              <a:t>N</a:t>
            </a:r>
            <a:r>
              <a:rPr lang="en-US" sz="2800" b="0" i="1" baseline="-25000" dirty="0" err="1" smtClean="0">
                <a:solidFill>
                  <a:srgbClr val="1C1C1C"/>
                </a:solidFill>
                <a:latin typeface="Times New Roman" pitchFamily="18" charset="0"/>
              </a:rPr>
              <a:t>p</a:t>
            </a:r>
            <a:r>
              <a:rPr lang="en-US" sz="2800" b="0" dirty="0" smtClean="0">
                <a:solidFill>
                  <a:srgbClr val="1C1C1C"/>
                </a:solidFill>
                <a:latin typeface="Times New Roman" pitchFamily="18" charset="0"/>
              </a:rPr>
              <a:t> = 5.0</a:t>
            </a:r>
            <a:endParaRPr lang="en-US" sz="2800" b="0" baseline="30000" dirty="0" smtClean="0">
              <a:solidFill>
                <a:srgbClr val="1C1C1C"/>
              </a:solidFill>
              <a:latin typeface="Times New Roman" pitchFamily="18" charset="0"/>
            </a:endParaRPr>
          </a:p>
          <a:p>
            <a:pPr marL="0" indent="0" eaLnBrk="1" hangingPunct="1"/>
            <a:r>
              <a:rPr lang="en-US" sz="2800" b="0" dirty="0" smtClean="0">
                <a:solidFill>
                  <a:srgbClr val="1C1C1C"/>
                </a:solidFill>
                <a:latin typeface="Times New Roman" pitchFamily="18" charset="0"/>
              </a:rPr>
              <a:t>  Using </a:t>
            </a:r>
            <a:r>
              <a:rPr lang="en-US" sz="2800" b="0" i="1" dirty="0" err="1" smtClean="0">
                <a:solidFill>
                  <a:srgbClr val="1C1C1C"/>
                </a:solidFill>
                <a:latin typeface="Times New Roman" pitchFamily="18" charset="0"/>
              </a:rPr>
              <a:t>N</a:t>
            </a:r>
            <a:r>
              <a:rPr lang="en-US" sz="2800" b="0" i="1" baseline="-25000" dirty="0" err="1" smtClean="0">
                <a:solidFill>
                  <a:srgbClr val="1C1C1C"/>
                </a:solidFill>
                <a:latin typeface="Times New Roman" pitchFamily="18" charset="0"/>
              </a:rPr>
              <a:t>p</a:t>
            </a:r>
            <a:r>
              <a:rPr lang="en-US" sz="2800" b="0" dirty="0" smtClean="0">
                <a:solidFill>
                  <a:srgbClr val="1C1C1C"/>
                </a:solidFill>
                <a:latin typeface="Times New Roman" pitchFamily="18" charset="0"/>
              </a:rPr>
              <a:t> = 5.0</a:t>
            </a:r>
          </a:p>
        </p:txBody>
      </p:sp>
      <p:graphicFrame>
        <p:nvGraphicFramePr>
          <p:cNvPr id="25603" name="Object 6"/>
          <p:cNvGraphicFramePr>
            <a:graphicFrameLocks noChangeAspect="1"/>
          </p:cNvGraphicFramePr>
          <p:nvPr>
            <p:ph sz="half" idx="4294967295"/>
          </p:nvPr>
        </p:nvGraphicFramePr>
        <p:xfrm>
          <a:off x="1066800" y="990600"/>
          <a:ext cx="7162800" cy="1035050"/>
        </p:xfrm>
        <a:graphic>
          <a:graphicData uri="http://schemas.openxmlformats.org/presentationml/2006/ole">
            <p:oleObj spid="_x0000_s21506" name="Equation" r:id="rId4" imgW="3086100" imgH="444500" progId="Equation.3">
              <p:embed/>
            </p:oleObj>
          </a:graphicData>
        </a:graphic>
      </p:graphicFrame>
      <p:graphicFrame>
        <p:nvGraphicFramePr>
          <p:cNvPr id="25604" name="Object 19"/>
          <p:cNvGraphicFramePr>
            <a:graphicFrameLocks noChangeAspect="1"/>
          </p:cNvGraphicFramePr>
          <p:nvPr>
            <p:ph sz="quarter" idx="3"/>
          </p:nvPr>
        </p:nvGraphicFramePr>
        <p:xfrm>
          <a:off x="1828800" y="5410200"/>
          <a:ext cx="6172200" cy="1122363"/>
        </p:xfrm>
        <a:graphic>
          <a:graphicData uri="http://schemas.openxmlformats.org/presentationml/2006/ole">
            <p:oleObj spid="_x0000_s21507" name="Equation" r:id="rId5" imgW="2654300" imgH="482600" progId="Equation.3">
              <p:embed/>
            </p:oleObj>
          </a:graphicData>
        </a:graphic>
      </p:graphicFrame>
      <p:graphicFrame>
        <p:nvGraphicFramePr>
          <p:cNvPr id="25605" name="Object 23"/>
          <p:cNvGraphicFramePr>
            <a:graphicFrameLocks noChangeAspect="1"/>
          </p:cNvGraphicFramePr>
          <p:nvPr/>
        </p:nvGraphicFramePr>
        <p:xfrm>
          <a:off x="1905000" y="3871913"/>
          <a:ext cx="5715000" cy="1160462"/>
        </p:xfrm>
        <a:graphic>
          <a:graphicData uri="http://schemas.openxmlformats.org/presentationml/2006/ole">
            <p:oleObj spid="_x0000_s21508" name="Equation" r:id="rId6" imgW="2374900" imgH="482600" progId="Equation.3">
              <p:embed/>
            </p:oleObj>
          </a:graphicData>
        </a:graphic>
      </p:graphicFrame>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ChangeArrowheads="1"/>
          </p:cNvSpPr>
          <p:nvPr/>
        </p:nvSpPr>
        <p:spPr bwMode="auto">
          <a:xfrm>
            <a:off x="304800" y="3048000"/>
            <a:ext cx="6683375" cy="457200"/>
          </a:xfrm>
          <a:prstGeom prst="rect">
            <a:avLst/>
          </a:prstGeom>
          <a:noFill/>
          <a:ln w="9525">
            <a:noFill/>
            <a:miter lim="800000"/>
            <a:headEnd/>
            <a:tailEnd/>
          </a:ln>
          <a:effectLst/>
        </p:spPr>
        <p:txBody>
          <a:bodyPr>
            <a:spAutoFit/>
          </a:bodyPr>
          <a:lstStyle/>
          <a:p>
            <a:pPr eaLnBrk="1" hangingPunct="1">
              <a:spcBef>
                <a:spcPct val="20000"/>
              </a:spcBef>
            </a:pPr>
            <a:r>
              <a:rPr lang="en-US" sz="2400" dirty="0">
                <a:solidFill>
                  <a:srgbClr val="1C1C1C"/>
                </a:solidFill>
              </a:rPr>
              <a:t>For part (b), for equal liquid motion, </a:t>
            </a:r>
            <a:r>
              <a:rPr lang="en-US" sz="2400" i="1" dirty="0">
                <a:solidFill>
                  <a:srgbClr val="CC3300"/>
                </a:solidFill>
              </a:rPr>
              <a:t>n</a:t>
            </a:r>
            <a:r>
              <a:rPr lang="en-US" sz="2400" dirty="0">
                <a:solidFill>
                  <a:srgbClr val="CC3300"/>
                </a:solidFill>
              </a:rPr>
              <a:t> = 1.0</a:t>
            </a:r>
            <a:endParaRPr lang="el-GR" sz="2400" dirty="0">
              <a:solidFill>
                <a:srgbClr val="CC3300"/>
              </a:solidFill>
            </a:endParaRPr>
          </a:p>
        </p:txBody>
      </p:sp>
      <p:graphicFrame>
        <p:nvGraphicFramePr>
          <p:cNvPr id="26627" name="Object 14"/>
          <p:cNvGraphicFramePr>
            <a:graphicFrameLocks noChangeAspect="1"/>
          </p:cNvGraphicFramePr>
          <p:nvPr>
            <p:ph sz="quarter" idx="1"/>
          </p:nvPr>
        </p:nvGraphicFramePr>
        <p:xfrm>
          <a:off x="1143000" y="3581400"/>
          <a:ext cx="5943600" cy="960437"/>
        </p:xfrm>
        <a:graphic>
          <a:graphicData uri="http://schemas.openxmlformats.org/presentationml/2006/ole">
            <p:oleObj spid="_x0000_s22530" name="Equation" r:id="rId4" imgW="2908300" imgH="469900" progId="Equation.3">
              <p:embed/>
            </p:oleObj>
          </a:graphicData>
        </a:graphic>
      </p:graphicFrame>
      <p:graphicFrame>
        <p:nvGraphicFramePr>
          <p:cNvPr id="26628" name="Object 21"/>
          <p:cNvGraphicFramePr>
            <a:graphicFrameLocks noChangeAspect="1"/>
          </p:cNvGraphicFramePr>
          <p:nvPr>
            <p:ph sz="quarter" idx="3"/>
          </p:nvPr>
        </p:nvGraphicFramePr>
        <p:xfrm>
          <a:off x="4419600" y="228600"/>
          <a:ext cx="3886200" cy="1971675"/>
        </p:xfrm>
        <a:graphic>
          <a:graphicData uri="http://schemas.openxmlformats.org/presentationml/2006/ole">
            <p:oleObj spid="_x0000_s22531" name="Equation" r:id="rId5" imgW="1752600" imgH="889000" progId="Equation.3">
              <p:embed/>
            </p:oleObj>
          </a:graphicData>
        </a:graphic>
      </p:graphicFrame>
      <p:graphicFrame>
        <p:nvGraphicFramePr>
          <p:cNvPr id="26629" name="Object 16"/>
          <p:cNvGraphicFramePr>
            <a:graphicFrameLocks noChangeAspect="1"/>
          </p:cNvGraphicFramePr>
          <p:nvPr>
            <p:ph sz="quarter" idx="4"/>
          </p:nvPr>
        </p:nvGraphicFramePr>
        <p:xfrm>
          <a:off x="1066800" y="5715000"/>
          <a:ext cx="3505200" cy="857250"/>
        </p:xfrm>
        <a:graphic>
          <a:graphicData uri="http://schemas.openxmlformats.org/presentationml/2006/ole">
            <p:oleObj spid="_x0000_s22532" name="Equation" r:id="rId6" imgW="1765300" imgH="431800" progId="Equation.3">
              <p:embed/>
            </p:oleObj>
          </a:graphicData>
        </a:graphic>
      </p:graphicFrame>
      <p:sp>
        <p:nvSpPr>
          <p:cNvPr id="26630" name="Rectangle 20"/>
          <p:cNvSpPr>
            <a:spLocks noChangeArrowheads="1"/>
          </p:cNvSpPr>
          <p:nvPr/>
        </p:nvSpPr>
        <p:spPr bwMode="auto">
          <a:xfrm>
            <a:off x="228600" y="2209800"/>
            <a:ext cx="8721725" cy="646331"/>
          </a:xfrm>
          <a:prstGeom prst="rect">
            <a:avLst/>
          </a:prstGeom>
          <a:noFill/>
          <a:ln w="9525">
            <a:noFill/>
            <a:miter lim="800000"/>
            <a:headEnd/>
            <a:tailEnd/>
          </a:ln>
          <a:effectLst/>
        </p:spPr>
        <p:txBody>
          <a:bodyPr>
            <a:spAutoFit/>
          </a:bodyPr>
          <a:lstStyle/>
          <a:p>
            <a:pPr eaLnBrk="1" hangingPunct="1">
              <a:spcBef>
                <a:spcPct val="20000"/>
              </a:spcBef>
              <a:buFontTx/>
              <a:buChar char="•"/>
            </a:pPr>
            <a:r>
              <a:rPr lang="en-US" dirty="0" smtClean="0">
                <a:solidFill>
                  <a:srgbClr val="1C1C1C"/>
                </a:solidFill>
                <a:latin typeface="Arial" pitchFamily="34" charset="0"/>
                <a:cs typeface="Arial" pitchFamily="34" charset="0"/>
              </a:rPr>
              <a:t>  The </a:t>
            </a:r>
            <a:r>
              <a:rPr lang="en-US" dirty="0">
                <a:solidFill>
                  <a:srgbClr val="1C1C1C"/>
                </a:solidFill>
                <a:latin typeface="Arial" pitchFamily="34" charset="0"/>
                <a:cs typeface="Arial" pitchFamily="34" charset="0"/>
              </a:rPr>
              <a:t>value of 0.2752 kW/m</a:t>
            </a:r>
            <a:r>
              <a:rPr lang="en-US" baseline="30000" dirty="0">
                <a:solidFill>
                  <a:srgbClr val="1C1C1C"/>
                </a:solidFill>
                <a:latin typeface="Arial" pitchFamily="34" charset="0"/>
                <a:cs typeface="Arial" pitchFamily="34" charset="0"/>
              </a:rPr>
              <a:t>3</a:t>
            </a:r>
            <a:r>
              <a:rPr lang="en-US" dirty="0">
                <a:solidFill>
                  <a:srgbClr val="1C1C1C"/>
                </a:solidFill>
                <a:latin typeface="Arial" pitchFamily="34" charset="0"/>
                <a:cs typeface="Arial" pitchFamily="34" charset="0"/>
              </a:rPr>
              <a:t> is somewhat lower than the approximate guidelines of 0.8 to 2.0 for mass transfer.</a:t>
            </a:r>
          </a:p>
        </p:txBody>
      </p:sp>
      <p:sp>
        <p:nvSpPr>
          <p:cNvPr id="26631" name="Rectangle 24"/>
          <p:cNvSpPr>
            <a:spLocks noChangeArrowheads="1"/>
          </p:cNvSpPr>
          <p:nvPr/>
        </p:nvSpPr>
        <p:spPr bwMode="auto">
          <a:xfrm>
            <a:off x="304800" y="228600"/>
            <a:ext cx="6019800" cy="457200"/>
          </a:xfrm>
          <a:prstGeom prst="rect">
            <a:avLst/>
          </a:prstGeom>
          <a:noFill/>
          <a:ln w="9525">
            <a:noFill/>
            <a:miter lim="800000"/>
            <a:headEnd/>
            <a:tailEnd/>
          </a:ln>
          <a:effectLst/>
        </p:spPr>
        <p:txBody>
          <a:bodyPr>
            <a:spAutoFit/>
          </a:bodyPr>
          <a:lstStyle/>
          <a:p>
            <a:pPr eaLnBrk="1" hangingPunct="1">
              <a:spcBef>
                <a:spcPct val="20000"/>
              </a:spcBef>
              <a:buFontTx/>
              <a:buChar char="•"/>
            </a:pPr>
            <a:r>
              <a:rPr lang="en-US" sz="2400" dirty="0" smtClean="0">
                <a:solidFill>
                  <a:srgbClr val="1C1C1C"/>
                </a:solidFill>
              </a:rPr>
              <a:t>  The </a:t>
            </a:r>
            <a:r>
              <a:rPr lang="en-US" sz="2400" dirty="0">
                <a:solidFill>
                  <a:srgbClr val="1C1C1C"/>
                </a:solidFill>
              </a:rPr>
              <a:t>power per unit volume is</a:t>
            </a:r>
          </a:p>
        </p:txBody>
      </p:sp>
      <p:graphicFrame>
        <p:nvGraphicFramePr>
          <p:cNvPr id="26632" name="Object 26"/>
          <p:cNvGraphicFramePr>
            <a:graphicFrameLocks noChangeAspect="1"/>
          </p:cNvGraphicFramePr>
          <p:nvPr>
            <p:ph sz="quarter" idx="2"/>
          </p:nvPr>
        </p:nvGraphicFramePr>
        <p:xfrm>
          <a:off x="1066800" y="4648200"/>
          <a:ext cx="5638800" cy="1027113"/>
        </p:xfrm>
        <a:graphic>
          <a:graphicData uri="http://schemas.openxmlformats.org/presentationml/2006/ole">
            <p:oleObj spid="_x0000_s22533" name="Equation" r:id="rId7" imgW="2654300" imgH="482600" progId="Equation.3">
              <p:embed/>
            </p:oleObj>
          </a:graphicData>
        </a:graphic>
      </p:graphicFrame>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038600" y="1981200"/>
            <a:ext cx="4799819" cy="4262239"/>
          </a:xfrm>
          <a:prstGeom prst="rect">
            <a:avLst/>
          </a:prstGeom>
        </p:spPr>
      </p:pic>
      <p:sp>
        <p:nvSpPr>
          <p:cNvPr id="3" name="Title 2"/>
          <p:cNvSpPr>
            <a:spLocks noGrp="1"/>
          </p:cNvSpPr>
          <p:nvPr>
            <p:ph type="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Time of mixing</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pic>
        <p:nvPicPr>
          <p:cNvPr id="4" name="Picture 3" descr="An idealized mixing time experiment."/>
          <p:cNvPicPr/>
          <p:nvPr/>
        </p:nvPicPr>
        <p:blipFill>
          <a:blip r:embed="rId4">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457200" y="2133600"/>
            <a:ext cx="3429000" cy="2819399"/>
          </a:xfrm>
          <a:prstGeom prst="rect">
            <a:avLst/>
          </a:prstGeom>
          <a:noFill/>
          <a:ln>
            <a:noFill/>
          </a:ln>
        </p:spPr>
      </p:pic>
    </p:spTree>
    <p:extLst>
      <p:ext uri="{BB962C8B-B14F-4D97-AF65-F5344CB8AC3E}">
        <p14:creationId xmlns:p14="http://schemas.microsoft.com/office/powerpoint/2010/main" xmlns="" val="361149552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76200"/>
            <a:ext cx="8077200" cy="6858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Mixing Times of Miscible Liquids</a:t>
            </a:r>
          </a:p>
        </p:txBody>
      </p:sp>
      <p:sp>
        <p:nvSpPr>
          <p:cNvPr id="27651" name="Rectangle 3"/>
          <p:cNvSpPr>
            <a:spLocks noGrp="1" noChangeArrowheads="1"/>
          </p:cNvSpPr>
          <p:nvPr>
            <p:ph type="body" sz="half" idx="1"/>
          </p:nvPr>
        </p:nvSpPr>
        <p:spPr>
          <a:xfrm>
            <a:off x="457200" y="838200"/>
            <a:ext cx="8153400" cy="5638800"/>
          </a:xfrm>
        </p:spPr>
        <p:txBody>
          <a:bodyPr>
            <a:normAutofit/>
          </a:bodyPr>
          <a:lstStyle/>
          <a:p>
            <a:pPr marL="0" indent="0" eaLnBrk="1" hangingPunct="1"/>
            <a:r>
              <a:rPr lang="en-US" sz="2400" b="0" dirty="0" smtClean="0">
                <a:solidFill>
                  <a:srgbClr val="1C1C1C"/>
                </a:solidFill>
                <a:latin typeface="Times New Roman" pitchFamily="18" charset="0"/>
              </a:rPr>
              <a:t>  Figure 3.4-6 shows a Correlation of mixing time for miscible liquid using a turbine in a baffled tank.</a:t>
            </a:r>
          </a:p>
          <a:p>
            <a:pPr marL="0" indent="0" eaLnBrk="1" hangingPunct="1"/>
            <a:r>
              <a:rPr lang="en-US" sz="2400" b="0" dirty="0" smtClean="0">
                <a:solidFill>
                  <a:srgbClr val="1C1C1C"/>
                </a:solidFill>
                <a:latin typeface="Times New Roman" pitchFamily="18" charset="0"/>
              </a:rPr>
              <a:t>  Mixing factor </a:t>
            </a:r>
            <a:r>
              <a:rPr lang="en-US" sz="2400" b="0" i="1" dirty="0" smtClean="0">
                <a:solidFill>
                  <a:srgbClr val="1C1C1C"/>
                </a:solidFill>
                <a:latin typeface="Times New Roman" pitchFamily="18" charset="0"/>
              </a:rPr>
              <a:t>f</a:t>
            </a:r>
            <a:r>
              <a:rPr lang="en-US" sz="2400" b="0" i="1" baseline="-25000" dirty="0" smtClean="0">
                <a:solidFill>
                  <a:srgbClr val="1C1C1C"/>
                </a:solidFill>
                <a:latin typeface="Times New Roman" pitchFamily="18" charset="0"/>
              </a:rPr>
              <a:t>t</a:t>
            </a:r>
            <a:r>
              <a:rPr lang="en-US" sz="2400" b="0" dirty="0" smtClean="0">
                <a:solidFill>
                  <a:srgbClr val="1C1C1C"/>
                </a:solidFill>
                <a:latin typeface="Times New Roman" pitchFamily="18" charset="0"/>
              </a:rPr>
              <a:t> is defined as:</a:t>
            </a:r>
          </a:p>
          <a:p>
            <a:pPr marL="0" indent="0" eaLnBrk="1" hangingPunct="1"/>
            <a:endParaRPr lang="en-US" sz="2400" b="0" dirty="0" smtClean="0">
              <a:solidFill>
                <a:srgbClr val="1C1C1C"/>
              </a:solidFill>
              <a:latin typeface="Times New Roman" pitchFamily="18" charset="0"/>
            </a:endParaRPr>
          </a:p>
          <a:p>
            <a:pPr marL="0" indent="0" eaLnBrk="1" hangingPunct="1"/>
            <a:endParaRPr lang="en-US" sz="2400" b="0" dirty="0" smtClean="0">
              <a:solidFill>
                <a:srgbClr val="1C1C1C"/>
              </a:solidFill>
              <a:latin typeface="Times New Roman" pitchFamily="18" charset="0"/>
            </a:endParaRPr>
          </a:p>
          <a:p>
            <a:pPr marL="0" indent="0" eaLnBrk="1" hangingPunct="1"/>
            <a:endParaRPr lang="en-US" sz="2400" b="0" dirty="0" smtClean="0">
              <a:solidFill>
                <a:srgbClr val="1C1C1C"/>
              </a:solidFill>
              <a:latin typeface="Times New Roman" pitchFamily="18" charset="0"/>
            </a:endParaRPr>
          </a:p>
          <a:p>
            <a:pPr marL="0" indent="0">
              <a:buNone/>
            </a:pPr>
            <a:r>
              <a:rPr lang="en-US" sz="2400" b="0" dirty="0" smtClean="0">
                <a:solidFill>
                  <a:srgbClr val="1C1C1C"/>
                </a:solidFill>
                <a:latin typeface="Times New Roman" pitchFamily="18" charset="0"/>
              </a:rPr>
              <a:t>  </a:t>
            </a:r>
            <a:r>
              <a:rPr lang="en-US" sz="2400" b="0" dirty="0" smtClean="0">
                <a:solidFill>
                  <a:srgbClr val="1C1C1C"/>
                </a:solidFill>
                <a:latin typeface="Times New Roman" pitchFamily="18" charset="0"/>
              </a:rPr>
              <a:t>	where </a:t>
            </a:r>
            <a:r>
              <a:rPr lang="en-US" sz="2400" b="0" i="1" dirty="0" err="1" smtClean="0">
                <a:solidFill>
                  <a:srgbClr val="1C1C1C"/>
                </a:solidFill>
                <a:latin typeface="Times New Roman" pitchFamily="18" charset="0"/>
              </a:rPr>
              <a:t>t</a:t>
            </a:r>
            <a:r>
              <a:rPr lang="en-US" sz="2400" b="0" i="1" baseline="-25000" dirty="0" err="1" smtClean="0">
                <a:solidFill>
                  <a:srgbClr val="1C1C1C"/>
                </a:solidFill>
                <a:latin typeface="Times New Roman" pitchFamily="18" charset="0"/>
              </a:rPr>
              <a:t>T</a:t>
            </a:r>
            <a:r>
              <a:rPr lang="en-US" sz="2400" b="0" dirty="0" smtClean="0">
                <a:solidFill>
                  <a:srgbClr val="1C1C1C"/>
                </a:solidFill>
                <a:latin typeface="Times New Roman" pitchFamily="18" charset="0"/>
              </a:rPr>
              <a:t> is the mixing time in seconds. </a:t>
            </a:r>
            <a:endParaRPr lang="en-US" sz="2400" b="0" dirty="0" smtClean="0">
              <a:solidFill>
                <a:srgbClr val="1C1C1C"/>
              </a:solidFill>
              <a:latin typeface="Times New Roman" pitchFamily="18" charset="0"/>
            </a:endParaRPr>
          </a:p>
          <a:p>
            <a:pPr marL="0" indent="0"/>
            <a:r>
              <a:rPr lang="en-US" sz="2400" b="0" dirty="0" smtClean="0">
                <a:solidFill>
                  <a:srgbClr val="1C1C1C"/>
                </a:solidFill>
                <a:latin typeface="Times New Roman" pitchFamily="18" charset="0"/>
              </a:rPr>
              <a:t>  For </a:t>
            </a:r>
            <a:r>
              <a:rPr lang="en-US" sz="2400" b="0" dirty="0" smtClean="0">
                <a:solidFill>
                  <a:srgbClr val="1C1C1C"/>
                </a:solidFill>
                <a:latin typeface="Times New Roman" pitchFamily="18" charset="0"/>
              </a:rPr>
              <a:t>		  </a:t>
            </a:r>
            <a:r>
              <a:rPr lang="en-US" sz="2400" b="0" dirty="0" smtClean="0">
                <a:solidFill>
                  <a:srgbClr val="1C1C1C"/>
                </a:solidFill>
                <a:latin typeface="Times New Roman" pitchFamily="18" charset="0"/>
              </a:rPr>
              <a:t>, </a:t>
            </a:r>
            <a:r>
              <a:rPr lang="en-US" sz="2400" b="0" i="1" dirty="0" smtClean="0">
                <a:solidFill>
                  <a:srgbClr val="1C1C1C"/>
                </a:solidFill>
                <a:latin typeface="Times New Roman" pitchFamily="18" charset="0"/>
              </a:rPr>
              <a:t>  f</a:t>
            </a:r>
            <a:r>
              <a:rPr lang="en-US" sz="2400" b="0" i="1" baseline="-25000" dirty="0" smtClean="0">
                <a:solidFill>
                  <a:srgbClr val="1C1C1C"/>
                </a:solidFill>
                <a:latin typeface="Times New Roman" pitchFamily="18" charset="0"/>
              </a:rPr>
              <a:t>t </a:t>
            </a:r>
            <a:r>
              <a:rPr lang="en-US" sz="2400" b="0" dirty="0" smtClean="0">
                <a:solidFill>
                  <a:srgbClr val="1C1C1C"/>
                </a:solidFill>
                <a:latin typeface="Times New Roman" pitchFamily="18" charset="0"/>
              </a:rPr>
              <a:t>is approximately constant, then </a:t>
            </a:r>
            <a:r>
              <a:rPr lang="en-US" sz="2400" b="0" i="1" dirty="0" err="1" smtClean="0">
                <a:solidFill>
                  <a:srgbClr val="1C1C1C"/>
                </a:solidFill>
                <a:latin typeface="Times New Roman" pitchFamily="18" charset="0"/>
              </a:rPr>
              <a:t>t</a:t>
            </a:r>
            <a:r>
              <a:rPr lang="en-US" sz="2400" b="0" i="1" baseline="-25000" dirty="0" err="1" smtClean="0">
                <a:solidFill>
                  <a:srgbClr val="1C1C1C"/>
                </a:solidFill>
                <a:latin typeface="Times New Roman" pitchFamily="18" charset="0"/>
              </a:rPr>
              <a:t>T</a:t>
            </a:r>
            <a:r>
              <a:rPr lang="en-US" sz="2400" b="0" i="1" baseline="-25000" dirty="0" smtClean="0">
                <a:solidFill>
                  <a:srgbClr val="1C1C1C"/>
                </a:solidFill>
                <a:latin typeface="Times New Roman" pitchFamily="18" charset="0"/>
              </a:rPr>
              <a:t> </a:t>
            </a:r>
            <a:r>
              <a:rPr lang="en-US" sz="2400" b="0" i="1" dirty="0" smtClean="0">
                <a:solidFill>
                  <a:srgbClr val="1C1C1C"/>
                </a:solidFill>
                <a:latin typeface="Times New Roman" pitchFamily="18" charset="0"/>
              </a:rPr>
              <a:t>N</a:t>
            </a:r>
            <a:r>
              <a:rPr lang="en-US" sz="2400" b="0" i="1" baseline="30000" dirty="0" smtClean="0">
                <a:solidFill>
                  <a:srgbClr val="1C1C1C"/>
                </a:solidFill>
                <a:latin typeface="Times New Roman" pitchFamily="18" charset="0"/>
              </a:rPr>
              <a:t>2/3</a:t>
            </a:r>
            <a:r>
              <a:rPr lang="en-US" sz="2400" b="0" i="1" dirty="0" smtClean="0">
                <a:solidFill>
                  <a:srgbClr val="1C1C1C"/>
                </a:solidFill>
                <a:latin typeface="Times New Roman" pitchFamily="18" charset="0"/>
              </a:rPr>
              <a:t> </a:t>
            </a:r>
            <a:r>
              <a:rPr lang="en-US" sz="2400" b="0" dirty="0" smtClean="0">
                <a:solidFill>
                  <a:srgbClr val="1C1C1C"/>
                </a:solidFill>
                <a:latin typeface="Times New Roman" pitchFamily="18" charset="0"/>
              </a:rPr>
              <a:t>is constant. </a:t>
            </a:r>
          </a:p>
          <a:p>
            <a:pPr marL="0" indent="0" eaLnBrk="1" hangingPunct="1"/>
            <a:r>
              <a:rPr lang="en-US" sz="2400" b="0" dirty="0" smtClean="0">
                <a:solidFill>
                  <a:srgbClr val="1C1C1C"/>
                </a:solidFill>
                <a:latin typeface="Times New Roman" pitchFamily="18" charset="0"/>
              </a:rPr>
              <a:t>  </a:t>
            </a:r>
            <a:r>
              <a:rPr lang="en-US" sz="2000" b="0" dirty="0" smtClean="0">
                <a:solidFill>
                  <a:srgbClr val="1C1C1C"/>
                </a:solidFill>
                <a:latin typeface="Times New Roman" pitchFamily="18" charset="0"/>
              </a:rPr>
              <a:t>For scaling up from vessel 1 to another vessel 2 with </a:t>
            </a:r>
            <a:r>
              <a:rPr lang="en-US" sz="2000" b="0" dirty="0" smtClean="0">
                <a:solidFill>
                  <a:srgbClr val="CC3300"/>
                </a:solidFill>
                <a:latin typeface="Times New Roman" pitchFamily="18" charset="0"/>
              </a:rPr>
              <a:t>similar geometry</a:t>
            </a:r>
            <a:r>
              <a:rPr lang="en-US" sz="2000" b="0" dirty="0" smtClean="0">
                <a:solidFill>
                  <a:srgbClr val="1C1C1C"/>
                </a:solidFill>
                <a:latin typeface="Times New Roman" pitchFamily="18" charset="0"/>
              </a:rPr>
              <a:t> and with same power/unit volume in the </a:t>
            </a:r>
            <a:r>
              <a:rPr lang="en-US" sz="2000" b="0" dirty="0" smtClean="0">
                <a:solidFill>
                  <a:srgbClr val="CC3300"/>
                </a:solidFill>
                <a:latin typeface="Times New Roman" pitchFamily="18" charset="0"/>
              </a:rPr>
              <a:t>turbulent region</a:t>
            </a:r>
            <a:r>
              <a:rPr lang="en-US" sz="2000" b="0" dirty="0" smtClean="0">
                <a:solidFill>
                  <a:srgbClr val="1C1C1C"/>
                </a:solidFill>
                <a:latin typeface="Times New Roman" pitchFamily="18" charset="0"/>
              </a:rPr>
              <a:t>, the mixing times are related by:</a:t>
            </a:r>
          </a:p>
        </p:txBody>
      </p:sp>
      <p:graphicFrame>
        <p:nvGraphicFramePr>
          <p:cNvPr id="27652" name="Object 7"/>
          <p:cNvGraphicFramePr>
            <a:graphicFrameLocks noGrp="1" noChangeAspect="1"/>
          </p:cNvGraphicFramePr>
          <p:nvPr>
            <p:ph sz="quarter" idx="2"/>
          </p:nvPr>
        </p:nvGraphicFramePr>
        <p:xfrm>
          <a:off x="1524000" y="2286000"/>
          <a:ext cx="3200400" cy="1057275"/>
        </p:xfrm>
        <a:graphic>
          <a:graphicData uri="http://schemas.openxmlformats.org/presentationml/2006/ole">
            <p:oleObj spid="_x0000_s23554" name="Equation" r:id="rId4" imgW="1497950" imgH="495085" progId="Equation.3">
              <p:embed/>
            </p:oleObj>
          </a:graphicData>
        </a:graphic>
      </p:graphicFrame>
      <p:graphicFrame>
        <p:nvGraphicFramePr>
          <p:cNvPr id="27653" name="Object 14"/>
          <p:cNvGraphicFramePr>
            <a:graphicFrameLocks noGrp="1" noChangeAspect="1"/>
          </p:cNvGraphicFramePr>
          <p:nvPr>
            <p:ph sz="quarter" idx="3"/>
          </p:nvPr>
        </p:nvGraphicFramePr>
        <p:xfrm>
          <a:off x="2438400" y="5562600"/>
          <a:ext cx="2133600" cy="1095375"/>
        </p:xfrm>
        <a:graphic>
          <a:graphicData uri="http://schemas.openxmlformats.org/presentationml/2006/ole">
            <p:oleObj spid="_x0000_s23555" name="Equation" r:id="rId5" imgW="990600" imgH="508000" progId="Equation.3">
              <p:embed/>
            </p:oleObj>
          </a:graphicData>
        </a:graphic>
      </p:graphicFrame>
      <p:graphicFrame>
        <p:nvGraphicFramePr>
          <p:cNvPr id="27655" name="Object 19"/>
          <p:cNvGraphicFramePr>
            <a:graphicFrameLocks noChangeAspect="1"/>
          </p:cNvGraphicFramePr>
          <p:nvPr/>
        </p:nvGraphicFramePr>
        <p:xfrm>
          <a:off x="1219200" y="3886200"/>
          <a:ext cx="1295400" cy="431800"/>
        </p:xfrm>
        <a:graphic>
          <a:graphicData uri="http://schemas.openxmlformats.org/presentationml/2006/ole">
            <p:oleObj spid="_x0000_s23556" name="Equation" r:id="rId6" imgW="723586" imgH="241195" progId="Equation.3">
              <p:embed/>
            </p:oleObj>
          </a:graphicData>
        </a:graphic>
      </p:graphicFrame>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3">
            <a:lum bright="-3000" contrast="-1000"/>
          </a:blip>
          <a:srcRect/>
          <a:stretch>
            <a:fillRect/>
          </a:stretch>
        </p:blipFill>
        <p:spPr bwMode="auto">
          <a:xfrm>
            <a:off x="685800" y="381000"/>
            <a:ext cx="7839075" cy="6030913"/>
          </a:xfrm>
          <a:prstGeom prst="rect">
            <a:avLst/>
          </a:prstGeom>
          <a:noFill/>
          <a:ln w="9525">
            <a:solidFill>
              <a:srgbClr val="1C1C1C"/>
            </a:solidFill>
            <a:miter lim="800000"/>
            <a:headEnd/>
            <a:tailEnd/>
          </a:ln>
          <a:effectLst/>
        </p:spPr>
      </p:pic>
      <p:grpSp>
        <p:nvGrpSpPr>
          <p:cNvPr id="9" name="Group 8"/>
          <p:cNvGrpSpPr/>
          <p:nvPr/>
        </p:nvGrpSpPr>
        <p:grpSpPr>
          <a:xfrm>
            <a:off x="2276856" y="2972594"/>
            <a:ext cx="4191000" cy="532606"/>
            <a:chOff x="2276856" y="2972594"/>
            <a:chExt cx="4191000" cy="532606"/>
          </a:xfrm>
        </p:grpSpPr>
        <p:cxnSp>
          <p:nvCxnSpPr>
            <p:cNvPr id="4" name="Straight Connector 3"/>
            <p:cNvCxnSpPr/>
            <p:nvPr/>
          </p:nvCxnSpPr>
          <p:spPr>
            <a:xfrm rot="5400000">
              <a:off x="6181344" y="3238500"/>
              <a:ext cx="532606" cy="794"/>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0800000">
              <a:off x="2276856" y="2980944"/>
              <a:ext cx="4191000" cy="1588"/>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a:spLocks noGrp="1" noChangeArrowheads="1"/>
          </p:cNvSpPr>
          <p:nvPr>
            <p:ph type="body" sz="half" idx="1"/>
          </p:nvPr>
        </p:nvSpPr>
        <p:spPr>
          <a:xfrm>
            <a:off x="457200" y="381000"/>
            <a:ext cx="8229600" cy="6096000"/>
          </a:xfrm>
          <a:noFill/>
        </p:spPr>
        <p:txBody>
          <a:bodyPr/>
          <a:lstStyle/>
          <a:p>
            <a:pPr marL="0" indent="0">
              <a:spcBef>
                <a:spcPct val="0"/>
              </a:spcBef>
            </a:pPr>
            <a:r>
              <a:rPr lang="en-US" sz="2800" b="0" dirty="0" smtClean="0">
                <a:solidFill>
                  <a:srgbClr val="1C1C1C"/>
                </a:solidFill>
                <a:latin typeface="Times New Roman" pitchFamily="18" charset="0"/>
              </a:rPr>
              <a:t>  The mixing time increases for the larger vessel.</a:t>
            </a:r>
          </a:p>
          <a:p>
            <a:pPr marL="0" indent="0">
              <a:spcBef>
                <a:spcPct val="0"/>
              </a:spcBef>
              <a:buFontTx/>
              <a:buNone/>
            </a:pPr>
            <a:endParaRPr lang="en-US" sz="2800" b="0" dirty="0" smtClean="0">
              <a:solidFill>
                <a:srgbClr val="1C1C1C"/>
              </a:solidFill>
              <a:latin typeface="Times New Roman" pitchFamily="18" charset="0"/>
            </a:endParaRPr>
          </a:p>
          <a:p>
            <a:pPr marL="0" indent="0">
              <a:spcBef>
                <a:spcPct val="0"/>
              </a:spcBef>
            </a:pPr>
            <a:r>
              <a:rPr lang="en-US" sz="2800" b="0" dirty="0" smtClean="0">
                <a:solidFill>
                  <a:srgbClr val="1C1C1C"/>
                </a:solidFill>
                <a:latin typeface="Times New Roman" pitchFamily="18" charset="0"/>
              </a:rPr>
              <a:t>  For </a:t>
            </a:r>
            <a:r>
              <a:rPr lang="en-US" sz="2800" b="0" dirty="0" smtClean="0">
                <a:solidFill>
                  <a:srgbClr val="CC3300"/>
                </a:solidFill>
                <a:latin typeface="Times New Roman" pitchFamily="18" charset="0"/>
              </a:rPr>
              <a:t>scaling up while keeping the same mixing time</a:t>
            </a:r>
            <a:r>
              <a:rPr lang="en-US" sz="2800" b="0" dirty="0" smtClean="0">
                <a:solidFill>
                  <a:srgbClr val="1C1C1C"/>
                </a:solidFill>
                <a:latin typeface="Times New Roman" pitchFamily="18" charset="0"/>
              </a:rPr>
              <a:t>, the power/unit volume (P/V) increases markedly:</a:t>
            </a:r>
          </a:p>
          <a:p>
            <a:pPr marL="0" indent="0">
              <a:spcBef>
                <a:spcPct val="0"/>
              </a:spcBef>
            </a:pPr>
            <a:endParaRPr lang="en-US" sz="2800" b="0" dirty="0" smtClean="0">
              <a:solidFill>
                <a:srgbClr val="1C1C1C"/>
              </a:solidFill>
              <a:latin typeface="Times New Roman" pitchFamily="18" charset="0"/>
            </a:endParaRPr>
          </a:p>
          <a:p>
            <a:pPr marL="0" indent="0">
              <a:spcBef>
                <a:spcPct val="0"/>
              </a:spcBef>
            </a:pPr>
            <a:endParaRPr lang="en-US" sz="2800" b="0" dirty="0" smtClean="0">
              <a:solidFill>
                <a:srgbClr val="1C1C1C"/>
              </a:solidFill>
              <a:latin typeface="Times New Roman" pitchFamily="18" charset="0"/>
            </a:endParaRPr>
          </a:p>
          <a:p>
            <a:pPr marL="0" indent="0">
              <a:spcBef>
                <a:spcPct val="0"/>
              </a:spcBef>
            </a:pPr>
            <a:endParaRPr lang="en-US" sz="2800" b="0" dirty="0" smtClean="0">
              <a:solidFill>
                <a:srgbClr val="1C1C1C"/>
              </a:solidFill>
              <a:latin typeface="Times New Roman" pitchFamily="18" charset="0"/>
            </a:endParaRPr>
          </a:p>
          <a:p>
            <a:pPr marL="0" indent="0">
              <a:spcBef>
                <a:spcPct val="0"/>
              </a:spcBef>
            </a:pPr>
            <a:endParaRPr lang="en-US" sz="2800" b="0" dirty="0" smtClean="0">
              <a:solidFill>
                <a:srgbClr val="1C1C1C"/>
              </a:solidFill>
              <a:latin typeface="Times New Roman" pitchFamily="18" charset="0"/>
            </a:endParaRPr>
          </a:p>
          <a:p>
            <a:pPr marL="0" indent="0">
              <a:spcBef>
                <a:spcPct val="0"/>
              </a:spcBef>
            </a:pPr>
            <a:r>
              <a:rPr lang="en-US" sz="2800" b="0" dirty="0" smtClean="0">
                <a:solidFill>
                  <a:srgbClr val="1C1C1C"/>
                </a:solidFill>
                <a:latin typeface="Times New Roman" pitchFamily="18" charset="0"/>
              </a:rPr>
              <a:t>  Usually, in scaling up to large-size vessels, a somewhat larger mixing time is used so that the power/unit volume does not increase markedly.</a:t>
            </a:r>
          </a:p>
        </p:txBody>
      </p:sp>
      <p:graphicFrame>
        <p:nvGraphicFramePr>
          <p:cNvPr id="29699" name="Object 5"/>
          <p:cNvGraphicFramePr>
            <a:graphicFrameLocks noChangeAspect="1"/>
          </p:cNvGraphicFramePr>
          <p:nvPr>
            <p:ph sz="half" idx="2"/>
          </p:nvPr>
        </p:nvGraphicFramePr>
        <p:xfrm>
          <a:off x="2362200" y="2362200"/>
          <a:ext cx="2590800" cy="1139825"/>
        </p:xfrm>
        <a:graphic>
          <a:graphicData uri="http://schemas.openxmlformats.org/presentationml/2006/ole">
            <p:oleObj spid="_x0000_s24578" name="Equation" r:id="rId4" imgW="1155700" imgH="508000" progId="Equation.3">
              <p:embed/>
            </p:oleObj>
          </a:graphicData>
        </a:graphic>
      </p:graphicFrame>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body" idx="1"/>
          </p:nvPr>
        </p:nvSpPr>
        <p:spPr>
          <a:xfrm>
            <a:off x="457200" y="304800"/>
            <a:ext cx="8534400" cy="6172200"/>
          </a:xfrm>
        </p:spPr>
        <p:txBody>
          <a:bodyPr/>
          <a:lstStyle/>
          <a:p>
            <a:pPr marL="609600" indent="-609600">
              <a:buNone/>
            </a:pP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rPr>
              <a:t>Example </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rPr>
              <a:t>3: </a:t>
            </a:r>
            <a:r>
              <a:rPr lang="en-US" sz="2400" b="0" dirty="0" smtClean="0">
                <a:solidFill>
                  <a:srgbClr val="1C1C1C"/>
                </a:solidFill>
                <a:latin typeface="Times New Roman" pitchFamily="18" charset="0"/>
              </a:rPr>
              <a:t>	Scale-up of Mixing Time in a </a:t>
            </a:r>
            <a:r>
              <a:rPr lang="en-US" sz="2400" b="0" dirty="0" smtClean="0">
                <a:solidFill>
                  <a:srgbClr val="1C1C1C"/>
                </a:solidFill>
                <a:latin typeface="Times New Roman" pitchFamily="18" charset="0"/>
              </a:rPr>
              <a:t>Turbine Agitator </a:t>
            </a:r>
            <a:endParaRPr lang="en-US" sz="2400" b="0" dirty="0" smtClean="0">
              <a:solidFill>
                <a:srgbClr val="1C1C1C"/>
              </a:solidFill>
              <a:latin typeface="Times New Roman" pitchFamily="18" charset="0"/>
            </a:endParaRPr>
          </a:p>
          <a:p>
            <a:pPr marL="609600" indent="-609600" eaLnBrk="1" hangingPunct="1">
              <a:buFontTx/>
              <a:buNone/>
            </a:pPr>
            <a:endParaRPr lang="en-US" sz="2400" b="0" dirty="0" smtClean="0">
              <a:solidFill>
                <a:srgbClr val="1C1C1C"/>
              </a:solidFill>
              <a:latin typeface="Times New Roman" pitchFamily="18" charset="0"/>
            </a:endParaRPr>
          </a:p>
          <a:p>
            <a:pPr marL="609600" indent="-609600" eaLnBrk="1" hangingPunct="1">
              <a:buFontTx/>
              <a:buNone/>
            </a:pPr>
            <a:r>
              <a:rPr lang="en-US" sz="2400" b="0" dirty="0" smtClean="0">
                <a:solidFill>
                  <a:srgbClr val="1C1C1C"/>
                </a:solidFill>
                <a:latin typeface="Times New Roman" pitchFamily="18" charset="0"/>
              </a:rPr>
              <a:t>Using the existing conditions for the turbine with a disk as in Example 1 part (a), do as follows:</a:t>
            </a:r>
          </a:p>
          <a:p>
            <a:pPr marL="609600" indent="-609600" eaLnBrk="1" hangingPunct="1">
              <a:buFontTx/>
              <a:buNone/>
            </a:pPr>
            <a:endParaRPr lang="en-US" sz="2400" b="0" dirty="0" smtClean="0">
              <a:solidFill>
                <a:srgbClr val="1C1C1C"/>
              </a:solidFill>
              <a:latin typeface="Times New Roman" pitchFamily="18" charset="0"/>
            </a:endParaRPr>
          </a:p>
          <a:p>
            <a:pPr marL="609600" indent="-609600" eaLnBrk="1" hangingPunct="1">
              <a:buFontTx/>
              <a:buAutoNum type="alphaLcParenR"/>
            </a:pPr>
            <a:r>
              <a:rPr lang="en-US" sz="2400" b="0" dirty="0" smtClean="0">
                <a:solidFill>
                  <a:srgbClr val="1C1C1C"/>
                </a:solidFill>
                <a:latin typeface="Times New Roman" pitchFamily="18" charset="0"/>
              </a:rPr>
              <a:t>Calculate the mixing time</a:t>
            </a:r>
          </a:p>
          <a:p>
            <a:pPr marL="609600" indent="-609600" eaLnBrk="1" hangingPunct="1">
              <a:buFontTx/>
              <a:buAutoNum type="alphaLcParenR"/>
            </a:pPr>
            <a:r>
              <a:rPr lang="en-US" sz="2400" b="0" dirty="0" smtClean="0">
                <a:solidFill>
                  <a:srgbClr val="1C1C1C"/>
                </a:solidFill>
                <a:latin typeface="Times New Roman" pitchFamily="18" charset="0"/>
              </a:rPr>
              <a:t>Calculate the mixing time for a smaller vessel with a similar geometric ratio, where </a:t>
            </a:r>
            <a:r>
              <a:rPr lang="en-US" sz="2400" b="0" i="1" dirty="0" err="1" smtClean="0">
                <a:solidFill>
                  <a:srgbClr val="1C1C1C"/>
                </a:solidFill>
                <a:latin typeface="Times New Roman" pitchFamily="18" charset="0"/>
              </a:rPr>
              <a:t>D</a:t>
            </a:r>
            <a:r>
              <a:rPr lang="en-US" sz="2400" b="0" i="1" baseline="-25000" dirty="0" err="1" smtClean="0">
                <a:solidFill>
                  <a:srgbClr val="1C1C1C"/>
                </a:solidFill>
                <a:latin typeface="Times New Roman" pitchFamily="18" charset="0"/>
              </a:rPr>
              <a:t>t</a:t>
            </a:r>
            <a:r>
              <a:rPr lang="en-US" sz="2400" b="0" dirty="0" smtClean="0">
                <a:solidFill>
                  <a:srgbClr val="1C1C1C"/>
                </a:solidFill>
                <a:latin typeface="Times New Roman" pitchFamily="18" charset="0"/>
              </a:rPr>
              <a:t> is 0.30 m instead of 1.83 m. Do this for the same power per unit volume as used in part (a).</a:t>
            </a:r>
          </a:p>
          <a:p>
            <a:pPr marL="609600" indent="-609600" eaLnBrk="1" hangingPunct="1">
              <a:buFontTx/>
              <a:buAutoNum type="alphaLcParenR"/>
            </a:pPr>
            <a:r>
              <a:rPr lang="en-US" sz="2400" b="0" dirty="0" smtClean="0">
                <a:solidFill>
                  <a:srgbClr val="1C1C1C"/>
                </a:solidFill>
                <a:latin typeface="Times New Roman" pitchFamily="18" charset="0"/>
              </a:rPr>
              <a:t>Using the same mixing time calculated for the smaller vessel in part (b), calculate the new power per unit volume for the larger vessel in part (a).</a:t>
            </a:r>
          </a:p>
        </p:txBody>
      </p:sp>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body" sz="half" idx="1"/>
          </p:nvPr>
        </p:nvSpPr>
        <p:spPr>
          <a:xfrm>
            <a:off x="457200" y="0"/>
            <a:ext cx="8305800" cy="6324600"/>
          </a:xfrm>
        </p:spPr>
        <p:txBody>
          <a:bodyPr/>
          <a:lstStyle/>
          <a:p>
            <a:pPr marL="0" indent="0" eaLnBrk="1" hangingPunct="1">
              <a:buFontTx/>
              <a:buNone/>
            </a:pP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rPr>
              <a:t>Solution</a:t>
            </a:r>
          </a:p>
          <a:p>
            <a:pPr marL="0" indent="0" eaLnBrk="1" hangingPunct="1">
              <a:buFontTx/>
              <a:buNone/>
            </a:pPr>
            <a:r>
              <a:rPr lang="en-US" sz="2400" b="0" dirty="0" smtClean="0">
                <a:solidFill>
                  <a:srgbClr val="1C1C1C"/>
                </a:solidFill>
                <a:latin typeface="Times New Roman" pitchFamily="18" charset="0"/>
              </a:rPr>
              <a:t>In part (a), </a:t>
            </a:r>
            <a:r>
              <a:rPr lang="en-US" sz="2400" b="0" i="1" dirty="0" err="1" smtClean="0">
                <a:solidFill>
                  <a:srgbClr val="1C1C1C"/>
                </a:solidFill>
                <a:latin typeface="Times New Roman" pitchFamily="18" charset="0"/>
              </a:rPr>
              <a:t>D</a:t>
            </a:r>
            <a:r>
              <a:rPr lang="en-US" sz="2400" b="0" i="1" baseline="-25000" dirty="0" err="1" smtClean="0">
                <a:solidFill>
                  <a:srgbClr val="1C1C1C"/>
                </a:solidFill>
                <a:latin typeface="Times New Roman" pitchFamily="18" charset="0"/>
              </a:rPr>
              <a:t>t</a:t>
            </a:r>
            <a:r>
              <a:rPr lang="en-US" sz="2400" b="0" dirty="0" smtClean="0">
                <a:solidFill>
                  <a:srgbClr val="1C1C1C"/>
                </a:solidFill>
                <a:latin typeface="Times New Roman" pitchFamily="18" charset="0"/>
              </a:rPr>
              <a:t> = 1.83 m, </a:t>
            </a:r>
            <a:r>
              <a:rPr lang="en-US" sz="2400" b="0" i="1" dirty="0" err="1" smtClean="0">
                <a:solidFill>
                  <a:srgbClr val="1C1C1C"/>
                </a:solidFill>
                <a:latin typeface="Times New Roman" pitchFamily="18" charset="0"/>
              </a:rPr>
              <a:t>D</a:t>
            </a:r>
            <a:r>
              <a:rPr lang="en-US" sz="2400" b="0" i="1" baseline="-25000" dirty="0" err="1" smtClean="0">
                <a:solidFill>
                  <a:srgbClr val="1C1C1C"/>
                </a:solidFill>
                <a:latin typeface="Times New Roman" pitchFamily="18" charset="0"/>
              </a:rPr>
              <a:t>a</a:t>
            </a:r>
            <a:r>
              <a:rPr lang="en-US" sz="2400" b="0" dirty="0" smtClean="0">
                <a:solidFill>
                  <a:srgbClr val="1C1C1C"/>
                </a:solidFill>
                <a:latin typeface="Times New Roman" pitchFamily="18" charset="0"/>
              </a:rPr>
              <a:t> = 0.61 m, </a:t>
            </a:r>
            <a:r>
              <a:rPr lang="en-US" sz="2400" b="0" i="1" dirty="0" err="1" smtClean="0">
                <a:solidFill>
                  <a:srgbClr val="1C1C1C"/>
                </a:solidFill>
                <a:latin typeface="Times New Roman" pitchFamily="18" charset="0"/>
              </a:rPr>
              <a:t>D</a:t>
            </a:r>
            <a:r>
              <a:rPr lang="en-US" sz="2400" b="0" i="1" baseline="-25000" dirty="0" err="1" smtClean="0">
                <a:solidFill>
                  <a:srgbClr val="1C1C1C"/>
                </a:solidFill>
                <a:latin typeface="Times New Roman" pitchFamily="18" charset="0"/>
              </a:rPr>
              <a:t>t</a:t>
            </a:r>
            <a:r>
              <a:rPr lang="en-US" sz="2400" b="0" dirty="0" smtClean="0">
                <a:solidFill>
                  <a:srgbClr val="1C1C1C"/>
                </a:solidFill>
                <a:latin typeface="Times New Roman" pitchFamily="18" charset="0"/>
              </a:rPr>
              <a:t> = </a:t>
            </a:r>
            <a:r>
              <a:rPr lang="en-US" sz="2400" b="0" i="1" dirty="0" smtClean="0">
                <a:solidFill>
                  <a:srgbClr val="1C1C1C"/>
                </a:solidFill>
                <a:latin typeface="Times New Roman" pitchFamily="18" charset="0"/>
              </a:rPr>
              <a:t>H</a:t>
            </a:r>
            <a:r>
              <a:rPr lang="en-US" sz="2400" b="0" dirty="0" smtClean="0">
                <a:solidFill>
                  <a:srgbClr val="1C1C1C"/>
                </a:solidFill>
                <a:latin typeface="Times New Roman" pitchFamily="18" charset="0"/>
              </a:rPr>
              <a:t>, </a:t>
            </a:r>
            <a:r>
              <a:rPr lang="en-US" sz="2400" b="0" i="1" dirty="0" smtClean="0">
                <a:solidFill>
                  <a:srgbClr val="1C1C1C"/>
                </a:solidFill>
                <a:latin typeface="Times New Roman" pitchFamily="18" charset="0"/>
              </a:rPr>
              <a:t>N = </a:t>
            </a:r>
            <a:r>
              <a:rPr lang="en-US" sz="2400" b="0" dirty="0" smtClean="0">
                <a:solidFill>
                  <a:srgbClr val="1C1C1C"/>
                </a:solidFill>
                <a:latin typeface="Times New Roman" pitchFamily="18" charset="0"/>
              </a:rPr>
              <a:t>90/60 = 1.50 rev/s, </a:t>
            </a:r>
            <a:r>
              <a:rPr lang="el-GR" sz="2400" b="0" i="1" dirty="0" smtClean="0">
                <a:solidFill>
                  <a:srgbClr val="1C1C1C"/>
                </a:solidFill>
                <a:latin typeface="Times New Roman" pitchFamily="18" charset="0"/>
                <a:cs typeface="Times New Roman" pitchFamily="18" charset="0"/>
              </a:rPr>
              <a:t>ρ</a:t>
            </a:r>
            <a:r>
              <a:rPr lang="en-US" sz="2400" b="0" dirty="0" smtClean="0">
                <a:solidFill>
                  <a:srgbClr val="1C1C1C"/>
                </a:solidFill>
                <a:latin typeface="Times New Roman" pitchFamily="18" charset="0"/>
                <a:cs typeface="Times New Roman" pitchFamily="18" charset="0"/>
              </a:rPr>
              <a:t> = 929 kg/m</a:t>
            </a:r>
            <a:r>
              <a:rPr lang="en-US" sz="2400" b="0" baseline="30000" dirty="0" smtClean="0">
                <a:solidFill>
                  <a:srgbClr val="1C1C1C"/>
                </a:solidFill>
                <a:latin typeface="Times New Roman" pitchFamily="18" charset="0"/>
                <a:cs typeface="Times New Roman" pitchFamily="18" charset="0"/>
              </a:rPr>
              <a:t>3</a:t>
            </a:r>
            <a:r>
              <a:rPr lang="en-US" sz="2400" b="0" dirty="0" smtClean="0">
                <a:solidFill>
                  <a:srgbClr val="1C1C1C"/>
                </a:solidFill>
                <a:latin typeface="Times New Roman" pitchFamily="18" charset="0"/>
                <a:cs typeface="Times New Roman" pitchFamily="18" charset="0"/>
              </a:rPr>
              <a:t>,</a:t>
            </a:r>
            <a:r>
              <a:rPr lang="en-US" sz="2400" b="0" dirty="0" smtClean="0">
                <a:solidFill>
                  <a:srgbClr val="1C1C1C"/>
                </a:solidFill>
                <a:latin typeface="Times New Roman" pitchFamily="18" charset="0"/>
              </a:rPr>
              <a:t> </a:t>
            </a:r>
            <a:r>
              <a:rPr lang="en-US" sz="2400" b="0" i="1" dirty="0" smtClean="0">
                <a:solidFill>
                  <a:srgbClr val="1C1C1C"/>
                </a:solidFill>
                <a:latin typeface="Times New Roman" pitchFamily="18" charset="0"/>
                <a:cs typeface="Times New Roman" pitchFamily="18" charset="0"/>
              </a:rPr>
              <a:t>µ </a:t>
            </a:r>
            <a:r>
              <a:rPr lang="en-US" sz="2400" b="0" dirty="0" smtClean="0">
                <a:solidFill>
                  <a:srgbClr val="1C1C1C"/>
                </a:solidFill>
                <a:latin typeface="Times New Roman" pitchFamily="18" charset="0"/>
                <a:cs typeface="Times New Roman" pitchFamily="18" charset="0"/>
              </a:rPr>
              <a:t>= 10 cp = 0.01 </a:t>
            </a:r>
            <a:r>
              <a:rPr lang="en-US" sz="2400" b="0" dirty="0" err="1" smtClean="0">
                <a:solidFill>
                  <a:srgbClr val="1C1C1C"/>
                </a:solidFill>
                <a:latin typeface="Times New Roman" pitchFamily="18" charset="0"/>
                <a:cs typeface="Times New Roman" pitchFamily="18" charset="0"/>
              </a:rPr>
              <a:t>Pa.s</a:t>
            </a:r>
            <a:r>
              <a:rPr lang="en-US" sz="2400" b="0" dirty="0" smtClean="0">
                <a:solidFill>
                  <a:srgbClr val="1C1C1C"/>
                </a:solidFill>
                <a:latin typeface="Times New Roman" pitchFamily="18" charset="0"/>
              </a:rPr>
              <a:t>. From </a:t>
            </a:r>
            <a:r>
              <a:rPr lang="en-US" sz="2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Times New Roman" pitchFamily="18" charset="0"/>
              </a:rPr>
              <a:t>example 1</a:t>
            </a:r>
            <a:r>
              <a:rPr lang="en-US" sz="2400" b="0" dirty="0" smtClean="0">
                <a:solidFill>
                  <a:srgbClr val="1C1C1C"/>
                </a:solidFill>
                <a:latin typeface="Times New Roman" pitchFamily="18" charset="0"/>
              </a:rPr>
              <a:t>, </a:t>
            </a:r>
          </a:p>
          <a:p>
            <a:pPr marL="0" indent="0" eaLnBrk="1" hangingPunct="1">
              <a:buFontTx/>
              <a:buNone/>
            </a:pPr>
            <a:r>
              <a:rPr lang="en-US" sz="2400" b="0" i="1" dirty="0" smtClean="0">
                <a:solidFill>
                  <a:srgbClr val="1C1C1C"/>
                </a:solidFill>
                <a:latin typeface="Times New Roman" pitchFamily="18" charset="0"/>
              </a:rPr>
              <a:t>		, </a:t>
            </a:r>
            <a:r>
              <a:rPr lang="en-US" sz="2400" b="0" i="1" dirty="0" err="1" smtClean="0">
                <a:solidFill>
                  <a:srgbClr val="1C1C1C"/>
                </a:solidFill>
                <a:latin typeface="Times New Roman" pitchFamily="18" charset="0"/>
              </a:rPr>
              <a:t>N</a:t>
            </a:r>
            <a:r>
              <a:rPr lang="en-US" sz="2400" b="0" i="1" baseline="-25000" dirty="0" err="1" smtClean="0">
                <a:solidFill>
                  <a:srgbClr val="1C1C1C"/>
                </a:solidFill>
                <a:latin typeface="Times New Roman" pitchFamily="18" charset="0"/>
              </a:rPr>
              <a:t>p</a:t>
            </a:r>
            <a:r>
              <a:rPr lang="en-US" sz="2400" b="0" dirty="0" smtClean="0">
                <a:solidFill>
                  <a:srgbClr val="1C1C1C"/>
                </a:solidFill>
                <a:latin typeface="Times New Roman" pitchFamily="18" charset="0"/>
              </a:rPr>
              <a:t> = 5, </a:t>
            </a:r>
            <a:r>
              <a:rPr lang="en-US" sz="2400" b="0" i="1" dirty="0" smtClean="0">
                <a:solidFill>
                  <a:srgbClr val="1C1C1C"/>
                </a:solidFill>
                <a:latin typeface="Times New Roman" pitchFamily="18" charset="0"/>
              </a:rPr>
              <a:t>P</a:t>
            </a:r>
            <a:r>
              <a:rPr lang="en-US" sz="2400" b="0" i="1" baseline="-25000" dirty="0" smtClean="0">
                <a:solidFill>
                  <a:srgbClr val="1C1C1C"/>
                </a:solidFill>
                <a:latin typeface="Times New Roman" pitchFamily="18" charset="0"/>
              </a:rPr>
              <a:t>1 </a:t>
            </a:r>
            <a:r>
              <a:rPr lang="en-US" sz="2400" b="0" i="1" dirty="0" smtClean="0">
                <a:solidFill>
                  <a:srgbClr val="1C1C1C"/>
                </a:solidFill>
                <a:latin typeface="Times New Roman" pitchFamily="18" charset="0"/>
              </a:rPr>
              <a:t>=</a:t>
            </a:r>
            <a:r>
              <a:rPr lang="en-US" sz="2400" b="0" dirty="0" smtClean="0">
                <a:solidFill>
                  <a:srgbClr val="1C1C1C"/>
                </a:solidFill>
                <a:latin typeface="Times New Roman" pitchFamily="18" charset="0"/>
              </a:rPr>
              <a:t> 1.324 kW.</a:t>
            </a:r>
            <a:r>
              <a:rPr lang="en-US" sz="2400" b="0" i="1" dirty="0" smtClean="0">
                <a:solidFill>
                  <a:srgbClr val="1C1C1C"/>
                </a:solidFill>
                <a:latin typeface="Times New Roman" pitchFamily="18" charset="0"/>
              </a:rPr>
              <a:t> </a:t>
            </a:r>
            <a:r>
              <a:rPr lang="en-US" sz="2400" b="0" dirty="0" smtClean="0">
                <a:solidFill>
                  <a:srgbClr val="1C1C1C"/>
                </a:solidFill>
                <a:latin typeface="Times New Roman" pitchFamily="18" charset="0"/>
              </a:rPr>
              <a:t>For the tank volume, </a:t>
            </a:r>
          </a:p>
          <a:p>
            <a:pPr marL="0" indent="0" eaLnBrk="1" hangingPunct="1">
              <a:buFontTx/>
              <a:buNone/>
            </a:pPr>
            <a:endParaRPr lang="en-US" sz="2400" b="0" dirty="0" smtClean="0">
              <a:solidFill>
                <a:srgbClr val="1C1C1C"/>
              </a:solidFill>
              <a:latin typeface="Times New Roman" pitchFamily="18" charset="0"/>
            </a:endParaRPr>
          </a:p>
          <a:p>
            <a:pPr marL="0" indent="0" eaLnBrk="1" hangingPunct="1">
              <a:buFontTx/>
              <a:buNone/>
            </a:pPr>
            <a:endParaRPr lang="en-US" sz="2400" b="0" dirty="0" smtClean="0">
              <a:solidFill>
                <a:srgbClr val="1C1C1C"/>
              </a:solidFill>
              <a:latin typeface="Times New Roman" pitchFamily="18" charset="0"/>
            </a:endParaRPr>
          </a:p>
          <a:p>
            <a:pPr marL="0" indent="0" eaLnBrk="1" hangingPunct="1">
              <a:buFontTx/>
              <a:buNone/>
            </a:pPr>
            <a:r>
              <a:rPr lang="en-US" sz="2400" b="0" dirty="0" smtClean="0">
                <a:solidFill>
                  <a:srgbClr val="1C1C1C"/>
                </a:solidFill>
                <a:latin typeface="Times New Roman" pitchFamily="18" charset="0"/>
              </a:rPr>
              <a:t>The power per unit volume is</a:t>
            </a:r>
          </a:p>
          <a:p>
            <a:pPr marL="0" indent="0" eaLnBrk="1" hangingPunct="1">
              <a:buFontTx/>
              <a:buNone/>
            </a:pPr>
            <a:endParaRPr lang="en-US" sz="2400" b="0" dirty="0" smtClean="0">
              <a:solidFill>
                <a:srgbClr val="1C1C1C"/>
              </a:solidFill>
              <a:latin typeface="Times New Roman" pitchFamily="18" charset="0"/>
            </a:endParaRPr>
          </a:p>
          <a:p>
            <a:pPr marL="0" indent="0" eaLnBrk="1" hangingPunct="1">
              <a:buFontTx/>
              <a:buNone/>
            </a:pPr>
            <a:endParaRPr lang="en-US" sz="2400" b="0" dirty="0" smtClean="0">
              <a:solidFill>
                <a:srgbClr val="1C1C1C"/>
              </a:solidFill>
              <a:latin typeface="Times New Roman" pitchFamily="18" charset="0"/>
            </a:endParaRPr>
          </a:p>
          <a:p>
            <a:pPr marL="0" indent="0" eaLnBrk="1" hangingPunct="1">
              <a:buFontTx/>
              <a:buNone/>
            </a:pPr>
            <a:r>
              <a:rPr lang="en-US" sz="2400" b="0" dirty="0" smtClean="0">
                <a:solidFill>
                  <a:srgbClr val="1C1C1C"/>
                </a:solidFill>
                <a:latin typeface="Times New Roman" pitchFamily="18" charset="0"/>
              </a:rPr>
              <a:t>From the Figure 3.4-6 , 		            , </a:t>
            </a:r>
            <a:r>
              <a:rPr lang="en-US" sz="2400" b="0" i="1" dirty="0" smtClean="0">
                <a:solidFill>
                  <a:srgbClr val="1C1C1C"/>
                </a:solidFill>
                <a:latin typeface="Times New Roman" pitchFamily="18" charset="0"/>
              </a:rPr>
              <a:t>f</a:t>
            </a:r>
            <a:r>
              <a:rPr lang="en-US" sz="2400" b="0" i="1" baseline="-25000" dirty="0" smtClean="0">
                <a:solidFill>
                  <a:srgbClr val="1C1C1C"/>
                </a:solidFill>
                <a:latin typeface="Times New Roman" pitchFamily="18" charset="0"/>
              </a:rPr>
              <a:t>t</a:t>
            </a:r>
            <a:r>
              <a:rPr lang="en-US" sz="2400" b="0" dirty="0" smtClean="0">
                <a:solidFill>
                  <a:srgbClr val="1C1C1C"/>
                </a:solidFill>
                <a:latin typeface="Times New Roman" pitchFamily="18" charset="0"/>
              </a:rPr>
              <a:t> = 4.0. Substituting in Eq. </a:t>
            </a:r>
          </a:p>
          <a:p>
            <a:pPr marL="0" indent="0" eaLnBrk="1" hangingPunct="1">
              <a:buFontTx/>
              <a:buNone/>
            </a:pPr>
            <a:endParaRPr lang="en-US" sz="2400" b="0" dirty="0" smtClean="0">
              <a:solidFill>
                <a:srgbClr val="1C1C1C"/>
              </a:solidFill>
              <a:latin typeface="Times New Roman" pitchFamily="18" charset="0"/>
            </a:endParaRPr>
          </a:p>
        </p:txBody>
      </p:sp>
      <p:graphicFrame>
        <p:nvGraphicFramePr>
          <p:cNvPr id="31747" name="Object 8"/>
          <p:cNvGraphicFramePr>
            <a:graphicFrameLocks noChangeAspect="1"/>
          </p:cNvGraphicFramePr>
          <p:nvPr>
            <p:ph sz="quarter" idx="2"/>
          </p:nvPr>
        </p:nvGraphicFramePr>
        <p:xfrm>
          <a:off x="533400" y="1295400"/>
          <a:ext cx="1828800" cy="409575"/>
        </p:xfrm>
        <a:graphic>
          <a:graphicData uri="http://schemas.openxmlformats.org/presentationml/2006/ole">
            <p:oleObj spid="_x0000_s25602" name="Equation" r:id="rId4" imgW="1079032" imgH="241195" progId="Equation.3">
              <p:embed/>
            </p:oleObj>
          </a:graphicData>
        </a:graphic>
      </p:graphicFrame>
      <p:graphicFrame>
        <p:nvGraphicFramePr>
          <p:cNvPr id="31748" name="Object 10"/>
          <p:cNvGraphicFramePr>
            <a:graphicFrameLocks noChangeAspect="1"/>
          </p:cNvGraphicFramePr>
          <p:nvPr>
            <p:ph sz="quarter" idx="3"/>
          </p:nvPr>
        </p:nvGraphicFramePr>
        <p:xfrm>
          <a:off x="3581400" y="3817938"/>
          <a:ext cx="2286000" cy="511175"/>
        </p:xfrm>
        <a:graphic>
          <a:graphicData uri="http://schemas.openxmlformats.org/presentationml/2006/ole">
            <p:oleObj spid="_x0000_s25603" name="Equation" r:id="rId5" imgW="1079032" imgH="241195" progId="Equation.3">
              <p:embed/>
            </p:oleObj>
          </a:graphicData>
        </a:graphic>
      </p:graphicFrame>
      <p:graphicFrame>
        <p:nvGraphicFramePr>
          <p:cNvPr id="31749" name="Object 17"/>
          <p:cNvGraphicFramePr>
            <a:graphicFrameLocks noChangeAspect="1"/>
          </p:cNvGraphicFramePr>
          <p:nvPr/>
        </p:nvGraphicFramePr>
        <p:xfrm>
          <a:off x="2286000" y="4408488"/>
          <a:ext cx="5257800" cy="2449512"/>
        </p:xfrm>
        <a:graphic>
          <a:graphicData uri="http://schemas.openxmlformats.org/presentationml/2006/ole">
            <p:oleObj spid="_x0000_s25604" name="Equation" r:id="rId6" imgW="2590800" imgH="1206500" progId="Equation.3">
              <p:embed/>
            </p:oleObj>
          </a:graphicData>
        </a:graphic>
      </p:graphicFrame>
      <p:graphicFrame>
        <p:nvGraphicFramePr>
          <p:cNvPr id="31750" name="Object 20"/>
          <p:cNvGraphicFramePr>
            <a:graphicFrameLocks noChangeAspect="1"/>
          </p:cNvGraphicFramePr>
          <p:nvPr/>
        </p:nvGraphicFramePr>
        <p:xfrm>
          <a:off x="2514600" y="1744663"/>
          <a:ext cx="3657600" cy="804862"/>
        </p:xfrm>
        <a:graphic>
          <a:graphicData uri="http://schemas.openxmlformats.org/presentationml/2006/ole">
            <p:oleObj spid="_x0000_s25605" name="Equation" r:id="rId7" imgW="1905000" imgH="419100" progId="Equation.3">
              <p:embed/>
            </p:oleObj>
          </a:graphicData>
        </a:graphic>
      </p:graphicFrame>
      <p:graphicFrame>
        <p:nvGraphicFramePr>
          <p:cNvPr id="31751" name="Object 21"/>
          <p:cNvGraphicFramePr>
            <a:graphicFrameLocks noChangeAspect="1"/>
          </p:cNvGraphicFramePr>
          <p:nvPr/>
        </p:nvGraphicFramePr>
        <p:xfrm>
          <a:off x="4354513" y="2667000"/>
          <a:ext cx="3252787" cy="814388"/>
        </p:xfrm>
        <a:graphic>
          <a:graphicData uri="http://schemas.openxmlformats.org/presentationml/2006/ole">
            <p:oleObj spid="_x0000_s25606" name="Equation" r:id="rId8" imgW="1726920" imgH="431640" progId="Equation.3">
              <p:embed/>
            </p:oleObj>
          </a:graphicData>
        </a:graphic>
      </p:graphicFrame>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sz="half" idx="1"/>
          </p:nvPr>
        </p:nvSpPr>
        <p:spPr>
          <a:xfrm>
            <a:off x="304800" y="228600"/>
            <a:ext cx="8534400" cy="5257800"/>
          </a:xfrm>
        </p:spPr>
        <p:txBody>
          <a:bodyPr/>
          <a:lstStyle/>
          <a:p>
            <a:pPr marL="0" indent="0" eaLnBrk="1" hangingPunct="1"/>
            <a:r>
              <a:rPr lang="en-US" sz="2400" b="0" dirty="0" smtClean="0">
                <a:solidFill>
                  <a:srgbClr val="1C1C1C"/>
                </a:solidFill>
                <a:latin typeface="Times New Roman" pitchFamily="18" charset="0"/>
              </a:rPr>
              <a:t>  For part (b)</a:t>
            </a:r>
          </a:p>
          <a:p>
            <a:pPr marL="0" indent="0" eaLnBrk="1" hangingPunct="1"/>
            <a:endParaRPr lang="en-US" sz="2400" b="0" dirty="0" smtClean="0">
              <a:solidFill>
                <a:srgbClr val="1C1C1C"/>
              </a:solidFill>
              <a:latin typeface="Times New Roman" pitchFamily="18" charset="0"/>
            </a:endParaRPr>
          </a:p>
          <a:p>
            <a:pPr marL="0" indent="0" eaLnBrk="1" hangingPunct="1"/>
            <a:endParaRPr lang="en-US" sz="2400" b="0" dirty="0" smtClean="0">
              <a:solidFill>
                <a:srgbClr val="1C1C1C"/>
              </a:solidFill>
              <a:latin typeface="Times New Roman" pitchFamily="18" charset="0"/>
            </a:endParaRPr>
          </a:p>
          <a:p>
            <a:pPr marL="0" indent="0" eaLnBrk="1" hangingPunct="1"/>
            <a:endParaRPr lang="en-US" sz="2400" b="0" dirty="0" smtClean="0">
              <a:solidFill>
                <a:srgbClr val="1C1C1C"/>
              </a:solidFill>
              <a:latin typeface="Times New Roman" pitchFamily="18" charset="0"/>
            </a:endParaRPr>
          </a:p>
          <a:p>
            <a:pPr marL="0" indent="0" eaLnBrk="1" hangingPunct="1"/>
            <a:endParaRPr lang="en-US" sz="2400" b="0" dirty="0" smtClean="0">
              <a:solidFill>
                <a:srgbClr val="1C1C1C"/>
              </a:solidFill>
              <a:latin typeface="Times New Roman" pitchFamily="18" charset="0"/>
            </a:endParaRPr>
          </a:p>
          <a:p>
            <a:pPr marL="0" indent="0" eaLnBrk="1" hangingPunct="1"/>
            <a:endParaRPr lang="en-US" sz="2400" b="0" dirty="0" smtClean="0">
              <a:solidFill>
                <a:srgbClr val="1C1C1C"/>
              </a:solidFill>
              <a:latin typeface="Times New Roman" pitchFamily="18" charset="0"/>
            </a:endParaRPr>
          </a:p>
          <a:p>
            <a:pPr marL="0" indent="0" eaLnBrk="1" hangingPunct="1"/>
            <a:endParaRPr lang="en-US" sz="2400" b="0" dirty="0" smtClean="0">
              <a:solidFill>
                <a:srgbClr val="1C1C1C"/>
              </a:solidFill>
              <a:latin typeface="Times New Roman" pitchFamily="18" charset="0"/>
            </a:endParaRPr>
          </a:p>
          <a:p>
            <a:pPr marL="0" indent="0" eaLnBrk="1" hangingPunct="1"/>
            <a:endParaRPr lang="en-US" sz="2400" b="0" dirty="0" smtClean="0">
              <a:solidFill>
                <a:srgbClr val="1C1C1C"/>
              </a:solidFill>
              <a:latin typeface="Times New Roman" pitchFamily="18" charset="0"/>
            </a:endParaRPr>
          </a:p>
          <a:p>
            <a:pPr marL="0" indent="0" eaLnBrk="1" hangingPunct="1">
              <a:buFontTx/>
              <a:buNone/>
            </a:pPr>
            <a:r>
              <a:rPr lang="en-US" sz="2400" b="0" i="1" dirty="0" smtClean="0">
                <a:solidFill>
                  <a:srgbClr val="1C1C1C"/>
                </a:solidFill>
                <a:latin typeface="Times New Roman" pitchFamily="18" charset="0"/>
              </a:rPr>
              <a:t>   </a:t>
            </a:r>
            <a:endParaRPr lang="en-US" sz="2400" b="0" u="sng" dirty="0" smtClean="0">
              <a:solidFill>
                <a:srgbClr val="1C1C1C"/>
              </a:solidFill>
              <a:latin typeface="Times New Roman" pitchFamily="18" charset="0"/>
            </a:endParaRPr>
          </a:p>
          <a:p>
            <a:pPr marL="0" indent="0" eaLnBrk="1" hangingPunct="1">
              <a:buFontTx/>
              <a:buNone/>
            </a:pPr>
            <a:endParaRPr lang="en-US" sz="2400" b="0" u="sng" dirty="0" smtClean="0">
              <a:solidFill>
                <a:srgbClr val="1C1C1C"/>
              </a:solidFill>
              <a:latin typeface="Times New Roman" pitchFamily="18" charset="0"/>
            </a:endParaRPr>
          </a:p>
          <a:p>
            <a:pPr marL="0" indent="0" eaLnBrk="1" hangingPunct="1">
              <a:buFontTx/>
              <a:buNone/>
            </a:pPr>
            <a:r>
              <a:rPr lang="en-US" sz="2400" b="1" dirty="0" smtClean="0">
                <a:solidFill>
                  <a:schemeClr val="accent3">
                    <a:lumMod val="75000"/>
                  </a:schemeClr>
                </a:solidFill>
                <a:latin typeface="Times New Roman" pitchFamily="18" charset="0"/>
              </a:rPr>
              <a:t>* Mixing time decrease for smaller vessel from 17.30 to 5.73 s.</a:t>
            </a:r>
          </a:p>
        </p:txBody>
      </p:sp>
      <p:graphicFrame>
        <p:nvGraphicFramePr>
          <p:cNvPr id="32771" name="Object 12"/>
          <p:cNvGraphicFramePr>
            <a:graphicFrameLocks noChangeAspect="1"/>
          </p:cNvGraphicFramePr>
          <p:nvPr>
            <p:ph sz="quarter" idx="3"/>
          </p:nvPr>
        </p:nvGraphicFramePr>
        <p:xfrm>
          <a:off x="1238250" y="1066800"/>
          <a:ext cx="3257550" cy="2792843"/>
        </p:xfrm>
        <a:graphic>
          <a:graphicData uri="http://schemas.openxmlformats.org/presentationml/2006/ole">
            <p:oleObj spid="_x0000_s26626" name="Equation" r:id="rId4" imgW="1422360" imgH="1218960" progId="Equation.3">
              <p:embed/>
            </p:oleObj>
          </a:graphicData>
        </a:graphic>
      </p:graphicFrame>
      <p:graphicFrame>
        <p:nvGraphicFramePr>
          <p:cNvPr id="32772" name="Object 21"/>
          <p:cNvGraphicFramePr>
            <a:graphicFrameLocks noChangeAspect="1"/>
          </p:cNvGraphicFramePr>
          <p:nvPr>
            <p:ph sz="quarter" idx="2"/>
          </p:nvPr>
        </p:nvGraphicFramePr>
        <p:xfrm>
          <a:off x="457200" y="762000"/>
          <a:ext cx="4572000" cy="895350"/>
        </p:xfrm>
        <a:graphic>
          <a:graphicData uri="http://schemas.openxmlformats.org/presentationml/2006/ole">
            <p:oleObj spid="_x0000_s26627" name="Equation" r:id="rId5" imgW="0" imgH="0" progId="Equation.3">
              <p:embed/>
            </p:oleObj>
          </a:graphicData>
        </a:graphic>
      </p:graphicFrame>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mining-technology.com/uploads/storefront/solid-liquid/2-solid-liquid.jpg"/>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b="19512"/>
          <a:stretch>
            <a:fillRect/>
          </a:stretch>
        </p:blipFill>
        <p:spPr bwMode="auto">
          <a:xfrm>
            <a:off x="1905000" y="304800"/>
            <a:ext cx="5029199" cy="6172200"/>
          </a:xfrm>
          <a:prstGeom prst="rect">
            <a:avLst/>
          </a:prstGeom>
          <a:noFill/>
          <a:ln>
            <a:noFill/>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381000" y="533400"/>
            <a:ext cx="6934200" cy="4450449"/>
          </a:xfrm>
          <a:prstGeom prst="rect">
            <a:avLst/>
          </a:prstGeom>
          <a:noFill/>
          <a:ln w="9525">
            <a:noFill/>
            <a:miter lim="800000"/>
            <a:headEnd/>
            <a:tailEnd/>
          </a:ln>
          <a:effectLst/>
        </p:spPr>
        <p:txBody>
          <a:bodyPr>
            <a:spAutoFit/>
          </a:bodyPr>
          <a:lstStyle/>
          <a:p>
            <a:pPr eaLnBrk="1" hangingPunct="1">
              <a:spcBef>
                <a:spcPct val="20000"/>
              </a:spcBef>
              <a:buFontTx/>
              <a:buChar char="•"/>
            </a:pPr>
            <a:r>
              <a:rPr lang="en-US" sz="2400" dirty="0" smtClean="0">
                <a:solidFill>
                  <a:srgbClr val="1C1C1C"/>
                </a:solidFill>
                <a:latin typeface="Times New Roman" pitchFamily="18" charset="0"/>
                <a:cs typeface="Times New Roman" pitchFamily="18" charset="0"/>
              </a:rPr>
              <a:t>  For </a:t>
            </a:r>
            <a:r>
              <a:rPr lang="en-US" sz="2400" dirty="0">
                <a:solidFill>
                  <a:srgbClr val="1C1C1C"/>
                </a:solidFill>
                <a:latin typeface="Times New Roman" pitchFamily="18" charset="0"/>
                <a:cs typeface="Times New Roman" pitchFamily="18" charset="0"/>
              </a:rPr>
              <a:t>part (c)</a:t>
            </a:r>
          </a:p>
          <a:p>
            <a:pPr eaLnBrk="1" hangingPunct="1">
              <a:spcBef>
                <a:spcPct val="20000"/>
              </a:spcBef>
            </a:pPr>
            <a:r>
              <a:rPr lang="en-US" sz="2400" i="1" dirty="0" smtClean="0">
                <a:solidFill>
                  <a:srgbClr val="1C1C1C"/>
                </a:solidFill>
              </a:rPr>
              <a:t>     </a:t>
            </a:r>
            <a:r>
              <a:rPr lang="en-US" sz="2400" i="1" dirty="0" smtClean="0">
                <a:solidFill>
                  <a:srgbClr val="1C1C1C"/>
                </a:solidFill>
                <a:latin typeface="Times New Roman" pitchFamily="18" charset="0"/>
                <a:cs typeface="Times New Roman" pitchFamily="18" charset="0"/>
              </a:rPr>
              <a:t>t</a:t>
            </a:r>
            <a:r>
              <a:rPr lang="en-US" sz="2400" i="1" baseline="-25000" dirty="0" smtClean="0">
                <a:solidFill>
                  <a:srgbClr val="1C1C1C"/>
                </a:solidFill>
                <a:latin typeface="Times New Roman" pitchFamily="18" charset="0"/>
                <a:cs typeface="Times New Roman" pitchFamily="18" charset="0"/>
              </a:rPr>
              <a:t>T2</a:t>
            </a:r>
            <a:r>
              <a:rPr lang="en-US" sz="2400" dirty="0" smtClean="0">
                <a:solidFill>
                  <a:srgbClr val="1C1C1C"/>
                </a:solidFill>
                <a:latin typeface="Times New Roman" pitchFamily="18" charset="0"/>
                <a:cs typeface="Times New Roman" pitchFamily="18" charset="0"/>
              </a:rPr>
              <a:t> </a:t>
            </a:r>
            <a:r>
              <a:rPr lang="en-US" sz="2400" dirty="0">
                <a:solidFill>
                  <a:srgbClr val="1C1C1C"/>
                </a:solidFill>
                <a:latin typeface="Times New Roman" pitchFamily="18" charset="0"/>
                <a:cs typeface="Times New Roman" pitchFamily="18" charset="0"/>
              </a:rPr>
              <a:t>= 5.73 s for smaller vessel</a:t>
            </a:r>
          </a:p>
          <a:p>
            <a:pPr eaLnBrk="1" hangingPunct="1">
              <a:spcBef>
                <a:spcPct val="20000"/>
              </a:spcBef>
            </a:pPr>
            <a:r>
              <a:rPr lang="en-US" sz="2400" dirty="0" smtClean="0">
                <a:solidFill>
                  <a:srgbClr val="1C1C1C"/>
                </a:solidFill>
                <a:latin typeface="Times New Roman" pitchFamily="18" charset="0"/>
                <a:cs typeface="Times New Roman" pitchFamily="18" charset="0"/>
              </a:rPr>
              <a:t>     Calculate </a:t>
            </a:r>
            <a:r>
              <a:rPr lang="en-US" sz="2400" dirty="0">
                <a:solidFill>
                  <a:srgbClr val="1C1C1C"/>
                </a:solidFill>
                <a:latin typeface="Times New Roman" pitchFamily="18" charset="0"/>
                <a:cs typeface="Times New Roman" pitchFamily="18" charset="0"/>
              </a:rPr>
              <a:t>the </a:t>
            </a:r>
            <a:r>
              <a:rPr lang="en-US" sz="2400" i="1" dirty="0">
                <a:solidFill>
                  <a:srgbClr val="1C1C1C"/>
                </a:solidFill>
                <a:latin typeface="Times New Roman" pitchFamily="18" charset="0"/>
                <a:cs typeface="Times New Roman" pitchFamily="18" charset="0"/>
              </a:rPr>
              <a:t>P / V </a:t>
            </a:r>
            <a:r>
              <a:rPr lang="en-US" sz="2400" dirty="0">
                <a:solidFill>
                  <a:srgbClr val="1C1C1C"/>
                </a:solidFill>
                <a:latin typeface="Times New Roman" pitchFamily="18" charset="0"/>
                <a:cs typeface="Times New Roman" pitchFamily="18" charset="0"/>
              </a:rPr>
              <a:t>for the larger vessel</a:t>
            </a:r>
          </a:p>
          <a:p>
            <a:pPr eaLnBrk="1" hangingPunct="1">
              <a:spcBef>
                <a:spcPct val="20000"/>
              </a:spcBef>
            </a:pPr>
            <a:endParaRPr lang="en-US" sz="2400" dirty="0">
              <a:solidFill>
                <a:srgbClr val="1C1C1C"/>
              </a:solidFill>
            </a:endParaRPr>
          </a:p>
          <a:p>
            <a:pPr eaLnBrk="1" hangingPunct="1">
              <a:spcBef>
                <a:spcPct val="20000"/>
              </a:spcBef>
            </a:pPr>
            <a:endParaRPr lang="en-US" sz="2400" dirty="0">
              <a:solidFill>
                <a:srgbClr val="1C1C1C"/>
              </a:solidFill>
            </a:endParaRPr>
          </a:p>
          <a:p>
            <a:pPr eaLnBrk="1" hangingPunct="1">
              <a:spcBef>
                <a:spcPct val="20000"/>
              </a:spcBef>
            </a:pPr>
            <a:endParaRPr lang="en-US" sz="2400" dirty="0">
              <a:solidFill>
                <a:srgbClr val="1C1C1C"/>
              </a:solidFill>
            </a:endParaRPr>
          </a:p>
          <a:p>
            <a:pPr eaLnBrk="1" hangingPunct="1">
              <a:spcBef>
                <a:spcPct val="20000"/>
              </a:spcBef>
            </a:pPr>
            <a:endParaRPr lang="en-US" sz="2400" dirty="0">
              <a:solidFill>
                <a:srgbClr val="1C1C1C"/>
              </a:solidFill>
            </a:endParaRPr>
          </a:p>
          <a:p>
            <a:pPr eaLnBrk="1" hangingPunct="1">
              <a:spcBef>
                <a:spcPct val="20000"/>
              </a:spcBef>
              <a:buFontTx/>
              <a:buChar char="•"/>
            </a:pPr>
            <a:endParaRPr lang="en-US" sz="2400" dirty="0">
              <a:solidFill>
                <a:srgbClr val="1C1C1C"/>
              </a:solidFill>
            </a:endParaRPr>
          </a:p>
          <a:p>
            <a:pPr eaLnBrk="1" hangingPunct="1">
              <a:spcBef>
                <a:spcPct val="20000"/>
              </a:spcBef>
              <a:buFontTx/>
              <a:buChar char="•"/>
            </a:pPr>
            <a:endParaRPr lang="en-US" sz="2400" dirty="0">
              <a:solidFill>
                <a:srgbClr val="1C1C1C"/>
              </a:solidFill>
            </a:endParaRPr>
          </a:p>
          <a:p>
            <a:pPr eaLnBrk="1" hangingPunct="1">
              <a:spcBef>
                <a:spcPct val="20000"/>
              </a:spcBef>
              <a:buFontTx/>
              <a:buChar char="•"/>
            </a:pPr>
            <a:endParaRPr lang="en-US" sz="2400" u="sng" dirty="0">
              <a:solidFill>
                <a:srgbClr val="1C1C1C"/>
              </a:solidFill>
            </a:endParaRPr>
          </a:p>
        </p:txBody>
      </p:sp>
      <p:graphicFrame>
        <p:nvGraphicFramePr>
          <p:cNvPr id="33795" name="Object 5"/>
          <p:cNvGraphicFramePr>
            <a:graphicFrameLocks noChangeAspect="1"/>
          </p:cNvGraphicFramePr>
          <p:nvPr>
            <p:ph/>
          </p:nvPr>
        </p:nvGraphicFramePr>
        <p:xfrm>
          <a:off x="1751012" y="1981200"/>
          <a:ext cx="3125787" cy="2812789"/>
        </p:xfrm>
        <a:graphic>
          <a:graphicData uri="http://schemas.openxmlformats.org/presentationml/2006/ole">
            <p:oleObj spid="_x0000_s27650" name="Equation" r:id="rId4" imgW="1396800" imgH="1257120" progId="Equation.3">
              <p:embed/>
            </p:oleObj>
          </a:graphicData>
        </a:graphic>
      </p:graphicFrame>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533400"/>
            <a:ext cx="8229600" cy="1200329"/>
          </a:xfrm>
          <a:prstGeom prst="rect">
            <a:avLst/>
          </a:prstGeom>
        </p:spPr>
        <p:txBody>
          <a:bodyPr wrap="square">
            <a:spAutoFit/>
          </a:body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Turbulent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blending</a:t>
            </a:r>
          </a:p>
          <a:p>
            <a:endPar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a:p>
            <a:r>
              <a:rPr lang="en-US" dirty="0" smtClean="0">
                <a:latin typeface="Arial" pitchFamily="34" charset="0"/>
                <a:cs typeface="Arial" pitchFamily="34" charset="0"/>
              </a:rPr>
              <a:t>The dimensionless blend time </a:t>
            </a:r>
            <a:r>
              <a:rPr lang="en-US" dirty="0" smtClean="0">
                <a:latin typeface="Arial" pitchFamily="34" charset="0"/>
                <a:cs typeface="Arial" pitchFamily="34" charset="0"/>
              </a:rPr>
              <a:t>characteristic </a:t>
            </a:r>
            <a:r>
              <a:rPr lang="en-US" b="1" dirty="0" smtClean="0">
                <a:latin typeface="Arial" pitchFamily="34" charset="0"/>
                <a:cs typeface="Arial" pitchFamily="34" charset="0"/>
              </a:rPr>
              <a:t>(</a:t>
            </a:r>
            <a:r>
              <a:rPr lang="en-US" b="1" i="1" dirty="0" err="1" smtClean="0">
                <a:latin typeface="Arial" pitchFamily="34" charset="0"/>
                <a:cs typeface="Arial" pitchFamily="34" charset="0"/>
              </a:rPr>
              <a:t>Nt</a:t>
            </a:r>
            <a:r>
              <a:rPr lang="en-US" b="1" i="1" baseline="-25000" dirty="0" err="1" smtClean="0">
                <a:latin typeface="Arial" pitchFamily="34" charset="0"/>
                <a:cs typeface="Arial" pitchFamily="34" charset="0"/>
              </a:rPr>
              <a:t>m</a:t>
            </a:r>
            <a:r>
              <a:rPr lang="en-US" b="1" i="1" dirty="0" smtClean="0">
                <a:latin typeface="Arial" pitchFamily="34" charset="0"/>
                <a:cs typeface="Arial" pitchFamily="34" charset="0"/>
              </a:rPr>
              <a:t>) </a:t>
            </a:r>
            <a:r>
              <a:rPr lang="en-US" i="1" dirty="0" smtClean="0">
                <a:latin typeface="Arial" pitchFamily="34" charset="0"/>
                <a:cs typeface="Arial" pitchFamily="34" charset="0"/>
              </a:rPr>
              <a:t>is constant for </a:t>
            </a:r>
            <a:r>
              <a:rPr lang="en-US" i="1" dirty="0" smtClean="0">
                <a:latin typeface="Arial" pitchFamily="34" charset="0"/>
                <a:cs typeface="Arial" pitchFamily="34" charset="0"/>
              </a:rPr>
              <a:t>geometrically</a:t>
            </a:r>
            <a:endParaRPr lang="en-US" i="1" dirty="0" smtClean="0">
              <a:latin typeface="Arial" pitchFamily="34" charset="0"/>
              <a:cs typeface="Arial" pitchFamily="34" charset="0"/>
            </a:endParaRPr>
          </a:p>
          <a:p>
            <a:r>
              <a:rPr lang="en-US" dirty="0" smtClean="0">
                <a:latin typeface="Arial" pitchFamily="34" charset="0"/>
                <a:cs typeface="Arial" pitchFamily="34" charset="0"/>
              </a:rPr>
              <a:t>similar, agitated, baffled </a:t>
            </a:r>
            <a:r>
              <a:rPr lang="en-US" dirty="0" smtClean="0">
                <a:latin typeface="Arial" pitchFamily="34" charset="0"/>
                <a:cs typeface="Arial" pitchFamily="34" charset="0"/>
              </a:rPr>
              <a:t>vessels that </a:t>
            </a:r>
            <a:r>
              <a:rPr lang="en-US" dirty="0" smtClean="0">
                <a:latin typeface="Arial" pitchFamily="34" charset="0"/>
                <a:cs typeface="Arial" pitchFamily="34" charset="0"/>
              </a:rPr>
              <a:t>operate in the </a:t>
            </a:r>
            <a:r>
              <a:rPr lang="en-US" b="1" dirty="0" smtClean="0">
                <a:latin typeface="Arial" pitchFamily="34" charset="0"/>
                <a:cs typeface="Arial" pitchFamily="34" charset="0"/>
              </a:rPr>
              <a:t>turbulent-flow regime</a:t>
            </a:r>
            <a:r>
              <a:rPr lang="en-US" dirty="0" smtClean="0">
                <a:latin typeface="Arial" pitchFamily="34" charset="0"/>
                <a:cs typeface="Arial" pitchFamily="34" charset="0"/>
              </a:rPr>
              <a:t>.</a:t>
            </a:r>
            <a:endParaRPr lang="en-US" dirty="0" smtClean="0">
              <a:latin typeface="Arial" pitchFamily="34" charset="0"/>
              <a:cs typeface="Arial" pitchFamily="34" charset="0"/>
            </a:endParaRPr>
          </a:p>
        </p:txBody>
      </p:sp>
      <p:sp>
        <p:nvSpPr>
          <p:cNvPr id="4" name="Rectangle 3"/>
          <p:cNvSpPr/>
          <p:nvPr/>
        </p:nvSpPr>
        <p:spPr>
          <a:xfrm>
            <a:off x="457200" y="1905000"/>
            <a:ext cx="8077200" cy="2031325"/>
          </a:xfrm>
          <a:prstGeom prst="rect">
            <a:avLst/>
          </a:prstGeom>
        </p:spPr>
        <p:txBody>
          <a:bodyPr wrap="square">
            <a:spAutoFit/>
          </a:bodyPr>
          <a:lstStyle/>
          <a:p>
            <a:r>
              <a:rPr lang="en-US" dirty="0" smtClean="0">
                <a:latin typeface="Arial" pitchFamily="34" charset="0"/>
                <a:cs typeface="Arial" pitchFamily="34" charset="0"/>
              </a:rPr>
              <a:t>The value of </a:t>
            </a:r>
            <a:r>
              <a:rPr lang="en-US" b="1" i="1" dirty="0" err="1" smtClean="0">
                <a:latin typeface="Arial" pitchFamily="34" charset="0"/>
                <a:cs typeface="Arial" pitchFamily="34" charset="0"/>
              </a:rPr>
              <a:t>Nt</a:t>
            </a:r>
            <a:r>
              <a:rPr lang="en-US" b="1" i="1" baseline="-25000" dirty="0" err="1" smtClean="0">
                <a:latin typeface="Arial" pitchFamily="34" charset="0"/>
                <a:cs typeface="Arial" pitchFamily="34" charset="0"/>
              </a:rPr>
              <a:t>m</a:t>
            </a:r>
            <a:r>
              <a:rPr lang="en-US" i="1" dirty="0" smtClean="0">
                <a:latin typeface="Arial" pitchFamily="34" charset="0"/>
                <a:cs typeface="Arial" pitchFamily="34" charset="0"/>
              </a:rPr>
              <a:t> </a:t>
            </a:r>
            <a:r>
              <a:rPr lang="en-US" i="1" dirty="0" smtClean="0">
                <a:latin typeface="Arial" pitchFamily="34" charset="0"/>
                <a:cs typeface="Arial" pitchFamily="34" charset="0"/>
              </a:rPr>
              <a:t>depends </a:t>
            </a:r>
            <a:r>
              <a:rPr lang="en-US" dirty="0" smtClean="0">
                <a:latin typeface="Arial" pitchFamily="34" charset="0"/>
                <a:cs typeface="Arial" pitchFamily="34" charset="0"/>
              </a:rPr>
              <a:t>mainly </a:t>
            </a:r>
            <a:r>
              <a:rPr lang="en-US" dirty="0" smtClean="0">
                <a:latin typeface="Arial" pitchFamily="34" charset="0"/>
                <a:cs typeface="Arial" pitchFamily="34" charset="0"/>
              </a:rPr>
              <a:t>on the type of </a:t>
            </a:r>
            <a:r>
              <a:rPr lang="en-US" dirty="0" smtClean="0">
                <a:latin typeface="Arial" pitchFamily="34" charset="0"/>
                <a:cs typeface="Arial" pitchFamily="34" charset="0"/>
              </a:rPr>
              <a:t>impeller </a:t>
            </a:r>
            <a:r>
              <a:rPr lang="en-US" dirty="0" smtClean="0">
                <a:latin typeface="Arial" pitchFamily="34" charset="0"/>
                <a:cs typeface="Arial" pitchFamily="34" charset="0"/>
              </a:rPr>
              <a:t>and the diameter ratio. </a:t>
            </a:r>
            <a:r>
              <a:rPr lang="en-US" dirty="0" err="1" smtClean="0">
                <a:latin typeface="Arial" pitchFamily="34" charset="0"/>
                <a:cs typeface="Arial" pitchFamily="34" charset="0"/>
              </a:rPr>
              <a:t>Mersmann</a:t>
            </a:r>
            <a:r>
              <a:rPr lang="en-US" dirty="0" smtClean="0">
                <a:latin typeface="Arial" pitchFamily="34" charset="0"/>
                <a:cs typeface="Arial" pitchFamily="34" charset="0"/>
              </a:rPr>
              <a:t> [</a:t>
            </a:r>
            <a:r>
              <a:rPr lang="en-US" i="1" dirty="0" smtClean="0">
                <a:latin typeface="Arial" pitchFamily="34" charset="0"/>
                <a:cs typeface="Arial" pitchFamily="34" charset="0"/>
              </a:rPr>
              <a:t>1</a:t>
            </a:r>
            <a:r>
              <a:rPr lang="en-US" i="1" dirty="0" smtClean="0">
                <a:latin typeface="Arial" pitchFamily="34" charset="0"/>
                <a:cs typeface="Arial" pitchFamily="34" charset="0"/>
              </a:rPr>
              <a:t>] </a:t>
            </a:r>
            <a:r>
              <a:rPr lang="en-US" dirty="0" smtClean="0">
                <a:latin typeface="Arial" pitchFamily="34" charset="0"/>
                <a:cs typeface="Arial" pitchFamily="34" charset="0"/>
              </a:rPr>
              <a:t>evaluated </a:t>
            </a:r>
            <a:r>
              <a:rPr lang="en-US" dirty="0" smtClean="0">
                <a:latin typeface="Arial" pitchFamily="34" charset="0"/>
                <a:cs typeface="Arial" pitchFamily="34" charset="0"/>
              </a:rPr>
              <a:t>the measurement </a:t>
            </a:r>
            <a:r>
              <a:rPr lang="en-US" dirty="0" smtClean="0">
                <a:latin typeface="Arial" pitchFamily="34" charset="0"/>
                <a:cs typeface="Arial" pitchFamily="34" charset="0"/>
              </a:rPr>
              <a:t>results of </a:t>
            </a:r>
            <a:r>
              <a:rPr lang="en-US" dirty="0" smtClean="0">
                <a:latin typeface="Arial" pitchFamily="34" charset="0"/>
                <a:cs typeface="Arial" pitchFamily="34" charset="0"/>
              </a:rPr>
              <a:t>various authors and determined </a:t>
            </a:r>
            <a:r>
              <a:rPr lang="en-US" dirty="0" smtClean="0">
                <a:latin typeface="Arial" pitchFamily="34" charset="0"/>
                <a:cs typeface="Arial" pitchFamily="34" charset="0"/>
              </a:rPr>
              <a:t>a simple </a:t>
            </a:r>
            <a:r>
              <a:rPr lang="en-US" dirty="0" smtClean="0">
                <a:latin typeface="Arial" pitchFamily="34" charset="0"/>
                <a:cs typeface="Arial" pitchFamily="34" charset="0"/>
              </a:rPr>
              <a:t>correlation that </a:t>
            </a:r>
            <a:r>
              <a:rPr lang="en-US" dirty="0" smtClean="0">
                <a:latin typeface="Arial" pitchFamily="34" charset="0"/>
                <a:cs typeface="Arial" pitchFamily="34" charset="0"/>
              </a:rPr>
              <a:t>characterized the </a:t>
            </a:r>
            <a:r>
              <a:rPr lang="en-US" dirty="0" smtClean="0">
                <a:latin typeface="Arial" pitchFamily="34" charset="0"/>
                <a:cs typeface="Arial" pitchFamily="34" charset="0"/>
              </a:rPr>
              <a:t>performance of many mixers, </a:t>
            </a:r>
            <a:r>
              <a:rPr lang="en-US" dirty="0" smtClean="0">
                <a:latin typeface="Arial" pitchFamily="34" charset="0"/>
                <a:cs typeface="Arial" pitchFamily="34" charset="0"/>
              </a:rPr>
              <a:t>with </a:t>
            </a:r>
            <a:r>
              <a:rPr lang="en-US" i="1" dirty="0" smtClean="0">
                <a:latin typeface="Arial" pitchFamily="34" charset="0"/>
                <a:cs typeface="Arial" pitchFamily="34" charset="0"/>
              </a:rPr>
              <a:t>H/</a:t>
            </a:r>
            <a:r>
              <a:rPr lang="en-US" i="1" dirty="0" err="1" smtClean="0">
                <a:latin typeface="Arial" pitchFamily="34" charset="0"/>
                <a:cs typeface="Arial" pitchFamily="34" charset="0"/>
              </a:rPr>
              <a:t>D</a:t>
            </a:r>
            <a:r>
              <a:rPr lang="en-US" i="1" baseline="-25000" dirty="0" err="1" smtClean="0">
                <a:latin typeface="Arial" pitchFamily="34" charset="0"/>
                <a:cs typeface="Arial" pitchFamily="34" charset="0"/>
              </a:rPr>
              <a:t>t</a:t>
            </a:r>
            <a:r>
              <a:rPr lang="en-US" i="1" dirty="0" smtClean="0">
                <a:latin typeface="Arial" pitchFamily="34" charset="0"/>
                <a:cs typeface="Arial" pitchFamily="34" charset="0"/>
              </a:rPr>
              <a:t> </a:t>
            </a:r>
            <a:r>
              <a:rPr lang="en-US" i="1" dirty="0" smtClean="0">
                <a:latin typeface="Arial" pitchFamily="34" charset="0"/>
                <a:cs typeface="Arial" pitchFamily="34" charset="0"/>
              </a:rPr>
              <a:t>= 1 and a single-stage impeller</a:t>
            </a:r>
            <a:r>
              <a:rPr lang="en-US" i="1" dirty="0" smtClean="0">
                <a:latin typeface="Arial" pitchFamily="34" charset="0"/>
                <a:cs typeface="Arial" pitchFamily="34" charset="0"/>
              </a:rPr>
              <a:t>, </a:t>
            </a:r>
            <a:r>
              <a:rPr lang="en-US" dirty="0" smtClean="0">
                <a:latin typeface="Arial" pitchFamily="34" charset="0"/>
                <a:cs typeface="Arial" pitchFamily="34" charset="0"/>
              </a:rPr>
              <a:t>in </a:t>
            </a:r>
            <a:r>
              <a:rPr lang="en-US" dirty="0" smtClean="0">
                <a:latin typeface="Arial" pitchFamily="34" charset="0"/>
                <a:cs typeface="Arial" pitchFamily="34" charset="0"/>
              </a:rPr>
              <a:t>terms of the impeller power </a:t>
            </a:r>
            <a:r>
              <a:rPr lang="en-US" dirty="0" smtClean="0">
                <a:latin typeface="Arial" pitchFamily="34" charset="0"/>
                <a:cs typeface="Arial" pitchFamily="34" charset="0"/>
              </a:rPr>
              <a:t>number and </a:t>
            </a:r>
            <a:r>
              <a:rPr lang="en-US" dirty="0" smtClean="0">
                <a:latin typeface="Arial" pitchFamily="34" charset="0"/>
                <a:cs typeface="Arial" pitchFamily="34" charset="0"/>
              </a:rPr>
              <a:t>ratio of impeller to vessel </a:t>
            </a:r>
            <a:r>
              <a:rPr lang="en-US" dirty="0" smtClean="0">
                <a:latin typeface="Arial" pitchFamily="34" charset="0"/>
                <a:cs typeface="Arial" pitchFamily="34" charset="0"/>
              </a:rPr>
              <a:t>diameter. </a:t>
            </a:r>
            <a:r>
              <a:rPr lang="en-US" dirty="0" smtClean="0">
                <a:latin typeface="Arial" pitchFamily="34" charset="0"/>
                <a:cs typeface="Arial" pitchFamily="34" charset="0"/>
              </a:rPr>
              <a:t>In dimensionless form his equation becomes:</a:t>
            </a:r>
          </a:p>
          <a:p>
            <a:r>
              <a:rPr lang="en-US" dirty="0" smtClean="0">
                <a:latin typeface="Arial" pitchFamily="34" charset="0"/>
                <a:cs typeface="Arial" pitchFamily="34" charset="0"/>
              </a:rPr>
              <a:t> </a:t>
            </a:r>
            <a:endParaRPr lang="en-US" dirty="0">
              <a:latin typeface="Arial" pitchFamily="34" charset="0"/>
              <a:cs typeface="Arial" pitchFamily="34" charset="0"/>
            </a:endParaRPr>
          </a:p>
        </p:txBody>
      </p:sp>
      <p:graphicFrame>
        <p:nvGraphicFramePr>
          <p:cNvPr id="413698" name="Object 2"/>
          <p:cNvGraphicFramePr>
            <a:graphicFrameLocks noChangeAspect="1"/>
          </p:cNvGraphicFramePr>
          <p:nvPr/>
        </p:nvGraphicFramePr>
        <p:xfrm>
          <a:off x="838200" y="3810000"/>
          <a:ext cx="5913437" cy="1219200"/>
        </p:xfrm>
        <a:graphic>
          <a:graphicData uri="http://schemas.openxmlformats.org/presentationml/2006/ole">
            <p:oleObj spid="_x0000_s413698" name="Equation" r:id="rId4" imgW="2463480" imgH="507960" progId="Equation.3">
              <p:embed/>
            </p:oleObj>
          </a:graphicData>
        </a:graphic>
      </p:graphicFrame>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609600" y="457200"/>
            <a:ext cx="7391400" cy="400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2000" b="1" dirty="0" smtClean="0">
                <a:solidFill>
                  <a:srgbClr val="0000FF"/>
                </a:solidFill>
                <a:latin typeface="Arial" pitchFamily="34" charset="0"/>
                <a:cs typeface="Arial" pitchFamily="34" charset="0"/>
              </a:rPr>
              <a:t>Blend time (estimation to within 5% desired concentration):</a:t>
            </a:r>
          </a:p>
        </p:txBody>
      </p:sp>
      <p:graphicFrame>
        <p:nvGraphicFramePr>
          <p:cNvPr id="15" name="Object 14"/>
          <p:cNvGraphicFramePr>
            <a:graphicFrameLocks noChangeAspect="1"/>
          </p:cNvGraphicFramePr>
          <p:nvPr>
            <p:extLst>
              <p:ext uri="{D42A27DB-BD31-4B8C-83A1-F6EECF244321}">
                <p14:modId xmlns="" xmlns:p14="http://schemas.microsoft.com/office/powerpoint/2010/main" val="463774569"/>
              </p:ext>
            </p:extLst>
          </p:nvPr>
        </p:nvGraphicFramePr>
        <p:xfrm>
          <a:off x="1219200" y="1219200"/>
          <a:ext cx="4552048" cy="1219200"/>
        </p:xfrm>
        <a:graphic>
          <a:graphicData uri="http://schemas.openxmlformats.org/presentationml/2006/ole">
            <p:oleObj spid="_x0000_s223238" name="Equation" r:id="rId4" imgW="1892160" imgH="507960" progId="Equation.3">
              <p:embed/>
            </p:oleObj>
          </a:graphicData>
        </a:graphic>
      </p:graphicFrame>
      <p:graphicFrame>
        <p:nvGraphicFramePr>
          <p:cNvPr id="3" name="Object 2"/>
          <p:cNvGraphicFramePr>
            <a:graphicFrameLocks noChangeAspect="1"/>
          </p:cNvGraphicFramePr>
          <p:nvPr>
            <p:extLst>
              <p:ext uri="{D42A27DB-BD31-4B8C-83A1-F6EECF244321}">
                <p14:modId xmlns="" xmlns:p14="http://schemas.microsoft.com/office/powerpoint/2010/main" val="12860339"/>
              </p:ext>
            </p:extLst>
          </p:nvPr>
        </p:nvGraphicFramePr>
        <p:xfrm>
          <a:off x="4237038" y="2713038"/>
          <a:ext cx="2589212" cy="2549525"/>
        </p:xfrm>
        <a:graphic>
          <a:graphicData uri="http://schemas.openxmlformats.org/presentationml/2006/ole">
            <p:oleObj spid="_x0000_s223239" name="Equation" r:id="rId5" imgW="1079280" imgH="1066680" progId="Equation.3">
              <p:embed/>
            </p:oleObj>
          </a:graphicData>
        </a:graphic>
      </p:graphicFrame>
      <p:sp>
        <p:nvSpPr>
          <p:cNvPr id="6" name="Rectangle 5"/>
          <p:cNvSpPr/>
          <p:nvPr/>
        </p:nvSpPr>
        <p:spPr>
          <a:xfrm>
            <a:off x="2438400" y="3581400"/>
            <a:ext cx="1800493" cy="646331"/>
          </a:xfrm>
          <a:prstGeom prst="rect">
            <a:avLst/>
          </a:prstGeom>
          <a:noFill/>
        </p:spPr>
        <p:txBody>
          <a:bodyPr wrap="none" lIns="91440" tIns="45720" rIns="91440" bIns="4572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where: </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Tree>
    <p:extLst>
      <p:ext uri="{BB962C8B-B14F-4D97-AF65-F5344CB8AC3E}">
        <p14:creationId xmlns="" xmlns:p14="http://schemas.microsoft.com/office/powerpoint/2010/main" val="413341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smtClean="0">
                <a:solidFill>
                  <a:srgbClr val="FF0066"/>
                </a:solidFill>
                <a:latin typeface="+mj-lt"/>
              </a:rPr>
              <a:t>Mixing Time</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 name="Rectangle 11"/>
          <p:cNvSpPr>
            <a:spLocks noChangeArrowheads="1"/>
          </p:cNvSpPr>
          <p:nvPr/>
        </p:nvSpPr>
        <p:spPr bwMode="auto">
          <a:xfrm>
            <a:off x="2895600" y="6485185"/>
            <a:ext cx="5943600" cy="308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400" dirty="0" smtClean="0">
                <a:latin typeface="+mj-lt"/>
              </a:rPr>
              <a:t>P.M. Doran, </a:t>
            </a:r>
            <a:r>
              <a:rPr lang="en-US" sz="1400" i="1" dirty="0" smtClean="0">
                <a:latin typeface="+mj-lt"/>
              </a:rPr>
              <a:t>Bioprocess Engineering Principles, </a:t>
            </a:r>
            <a:r>
              <a:rPr lang="en-US" sz="1400" dirty="0" smtClean="0">
                <a:latin typeface="+mj-lt"/>
              </a:rPr>
              <a:t>2</a:t>
            </a:r>
            <a:r>
              <a:rPr lang="en-US" sz="1400" baseline="30000" dirty="0" smtClean="0">
                <a:latin typeface="+mj-lt"/>
              </a:rPr>
              <a:t>nd</a:t>
            </a:r>
            <a:r>
              <a:rPr lang="en-US" sz="1400" dirty="0" smtClean="0">
                <a:latin typeface="+mj-lt"/>
              </a:rPr>
              <a:t> Ed., Academic Press 2012</a:t>
            </a:r>
          </a:p>
        </p:txBody>
      </p:sp>
      <p:pic>
        <p:nvPicPr>
          <p:cNvPr id="17410" name="Picture 2"/>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37071" t="41295" r="6707" b="4914"/>
          <a:stretch/>
        </p:blipFill>
        <p:spPr bwMode="auto">
          <a:xfrm>
            <a:off x="152400" y="533400"/>
            <a:ext cx="8888200" cy="5715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5">
            <a:lum bright="9000"/>
            <a:extLst>
              <a:ext uri="{28A0092B-C50C-407E-A947-70E740481C1C}">
                <a14:useLocalDpi xmlns="" xmlns:a14="http://schemas.microsoft.com/office/drawing/2010/main" val="0"/>
              </a:ext>
            </a:extLst>
          </a:blip>
          <a:srcRect/>
          <a:stretch>
            <a:fillRect/>
          </a:stretch>
        </p:blipFill>
        <p:spPr bwMode="auto">
          <a:xfrm>
            <a:off x="133357" y="653142"/>
            <a:ext cx="4763399" cy="54709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2" name="Object 1"/>
          <p:cNvGraphicFramePr>
            <a:graphicFrameLocks noChangeAspect="1"/>
          </p:cNvGraphicFramePr>
          <p:nvPr>
            <p:extLst>
              <p:ext uri="{D42A27DB-BD31-4B8C-83A1-F6EECF244321}">
                <p14:modId xmlns="" xmlns:p14="http://schemas.microsoft.com/office/powerpoint/2010/main" val="3609861638"/>
              </p:ext>
            </p:extLst>
          </p:nvPr>
        </p:nvGraphicFramePr>
        <p:xfrm>
          <a:off x="5715000" y="4267200"/>
          <a:ext cx="1219200" cy="995903"/>
        </p:xfrm>
        <a:graphic>
          <a:graphicData uri="http://schemas.openxmlformats.org/presentationml/2006/ole">
            <p:oleObj spid="_x0000_s206850" name="Equation" r:id="rId6" imgW="558720" imgH="457200" progId="Equation.3">
              <p:embed/>
            </p:oleObj>
          </a:graphicData>
        </a:graphic>
      </p:graphicFrame>
      <p:sp>
        <p:nvSpPr>
          <p:cNvPr id="10" name="Rectangle 9"/>
          <p:cNvSpPr>
            <a:spLocks noChangeArrowheads="1"/>
          </p:cNvSpPr>
          <p:nvPr/>
        </p:nvSpPr>
        <p:spPr bwMode="auto">
          <a:xfrm>
            <a:off x="5167086" y="5212506"/>
            <a:ext cx="3672114" cy="6469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800" dirty="0" smtClean="0">
                <a:solidFill>
                  <a:srgbClr val="0000FF"/>
                </a:solidFill>
                <a:latin typeface="Comic Sans MS" pitchFamily="66" charset="0"/>
              </a:rPr>
              <a:t>Blend time (estimation to within 10% desired concentration):</a:t>
            </a:r>
          </a:p>
        </p:txBody>
      </p:sp>
    </p:spTree>
    <p:extLst>
      <p:ext uri="{BB962C8B-B14F-4D97-AF65-F5344CB8AC3E}">
        <p14:creationId xmlns="" xmlns:p14="http://schemas.microsoft.com/office/powerpoint/2010/main" val="2939288635"/>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smtClean="0">
                <a:solidFill>
                  <a:srgbClr val="FF0066"/>
                </a:solidFill>
                <a:latin typeface="+mj-lt"/>
              </a:rPr>
              <a:t>Mixing Time</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 name="Rectangle 11"/>
          <p:cNvSpPr>
            <a:spLocks noChangeArrowheads="1"/>
          </p:cNvSpPr>
          <p:nvPr/>
        </p:nvSpPr>
        <p:spPr bwMode="auto">
          <a:xfrm>
            <a:off x="2895600" y="6485185"/>
            <a:ext cx="5943600" cy="308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400" dirty="0" smtClean="0">
                <a:latin typeface="+mj-lt"/>
              </a:rPr>
              <a:t>P.M. Doran, </a:t>
            </a:r>
            <a:r>
              <a:rPr lang="en-US" sz="1400" i="1" dirty="0" smtClean="0">
                <a:latin typeface="+mj-lt"/>
              </a:rPr>
              <a:t>Bioprocess Engineering Principles, </a:t>
            </a:r>
            <a:r>
              <a:rPr lang="en-US" sz="1400" dirty="0" smtClean="0">
                <a:latin typeface="+mj-lt"/>
              </a:rPr>
              <a:t>2</a:t>
            </a:r>
            <a:r>
              <a:rPr lang="en-US" sz="1400" baseline="30000" dirty="0" smtClean="0">
                <a:latin typeface="+mj-lt"/>
              </a:rPr>
              <a:t>nd</a:t>
            </a:r>
            <a:r>
              <a:rPr lang="en-US" sz="1400" dirty="0" smtClean="0">
                <a:latin typeface="+mj-lt"/>
              </a:rPr>
              <a:t> Ed., Academic Press 2012</a:t>
            </a:r>
          </a:p>
        </p:txBody>
      </p:sp>
      <p:graphicFrame>
        <p:nvGraphicFramePr>
          <p:cNvPr id="2" name="Object 1"/>
          <p:cNvGraphicFramePr>
            <a:graphicFrameLocks noChangeAspect="1"/>
          </p:cNvGraphicFramePr>
          <p:nvPr>
            <p:extLst>
              <p:ext uri="{D42A27DB-BD31-4B8C-83A1-F6EECF244321}">
                <p14:modId xmlns="" xmlns:p14="http://schemas.microsoft.com/office/powerpoint/2010/main" val="2567202774"/>
              </p:ext>
            </p:extLst>
          </p:nvPr>
        </p:nvGraphicFramePr>
        <p:xfrm>
          <a:off x="820738" y="1538288"/>
          <a:ext cx="3995737" cy="1266825"/>
        </p:xfrm>
        <a:graphic>
          <a:graphicData uri="http://schemas.openxmlformats.org/presentationml/2006/ole">
            <p:oleObj spid="_x0000_s207874" name="Equation" r:id="rId4" imgW="1638000" imgH="520560" progId="Equation.3">
              <p:embed/>
            </p:oleObj>
          </a:graphicData>
        </a:graphic>
      </p:graphicFrame>
      <p:sp>
        <p:nvSpPr>
          <p:cNvPr id="10" name="Rectangle 9"/>
          <p:cNvSpPr>
            <a:spLocks noChangeArrowheads="1"/>
          </p:cNvSpPr>
          <p:nvPr/>
        </p:nvSpPr>
        <p:spPr bwMode="auto">
          <a:xfrm>
            <a:off x="457200" y="609600"/>
            <a:ext cx="8229600" cy="6469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800" dirty="0" smtClean="0">
                <a:solidFill>
                  <a:srgbClr val="0000FF"/>
                </a:solidFill>
                <a:latin typeface="Comic Sans MS" pitchFamily="66" charset="0"/>
              </a:rPr>
              <a:t>Doran suggests that for turbulent mixing conditions, irrespective of the impeller type, that (baffled vessel, single impeller, H=T):</a:t>
            </a:r>
          </a:p>
        </p:txBody>
      </p:sp>
      <p:sp>
        <p:nvSpPr>
          <p:cNvPr id="11" name="Rectangle 10"/>
          <p:cNvSpPr>
            <a:spLocks noChangeArrowheads="1"/>
          </p:cNvSpPr>
          <p:nvPr/>
        </p:nvSpPr>
        <p:spPr bwMode="auto">
          <a:xfrm>
            <a:off x="533400" y="2895600"/>
            <a:ext cx="8229600" cy="369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800" dirty="0" smtClean="0">
                <a:solidFill>
                  <a:srgbClr val="0000FF"/>
                </a:solidFill>
                <a:latin typeface="Comic Sans MS" pitchFamily="66" charset="0"/>
              </a:rPr>
              <a:t>Verified under aerated conditions also (impeller not flooded) and for:</a:t>
            </a:r>
          </a:p>
        </p:txBody>
      </p:sp>
      <p:graphicFrame>
        <p:nvGraphicFramePr>
          <p:cNvPr id="3" name="Object 2"/>
          <p:cNvGraphicFramePr>
            <a:graphicFrameLocks noChangeAspect="1"/>
          </p:cNvGraphicFramePr>
          <p:nvPr>
            <p:extLst>
              <p:ext uri="{D42A27DB-BD31-4B8C-83A1-F6EECF244321}">
                <p14:modId xmlns="" xmlns:p14="http://schemas.microsoft.com/office/powerpoint/2010/main" val="201930836"/>
              </p:ext>
            </p:extLst>
          </p:nvPr>
        </p:nvGraphicFramePr>
        <p:xfrm>
          <a:off x="1295400" y="3429000"/>
          <a:ext cx="2144967" cy="1522412"/>
        </p:xfrm>
        <a:graphic>
          <a:graphicData uri="http://schemas.openxmlformats.org/presentationml/2006/ole">
            <p:oleObj spid="_x0000_s207875" name="Equation" r:id="rId5" imgW="927000" imgH="660240" progId="Equation.3">
              <p:embed/>
            </p:oleObj>
          </a:graphicData>
        </a:graphic>
      </p:graphicFrame>
    </p:spTree>
    <p:extLst>
      <p:ext uri="{BB962C8B-B14F-4D97-AF65-F5344CB8AC3E}">
        <p14:creationId xmlns="" xmlns:p14="http://schemas.microsoft.com/office/powerpoint/2010/main" val="3228642091"/>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453571" y="457200"/>
            <a:ext cx="7242629" cy="400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2000" b="1" dirty="0" smtClean="0">
                <a:solidFill>
                  <a:srgbClr val="0000FF"/>
                </a:solidFill>
                <a:latin typeface="Arial" pitchFamily="34" charset="0"/>
                <a:cs typeface="Arial" pitchFamily="34" charset="0"/>
              </a:rPr>
              <a:t>Pumping Capacity: discharge flow rate from an impeller:</a:t>
            </a:r>
          </a:p>
        </p:txBody>
      </p:sp>
      <p:graphicFrame>
        <p:nvGraphicFramePr>
          <p:cNvPr id="2" name="Object 1"/>
          <p:cNvGraphicFramePr>
            <a:graphicFrameLocks noChangeAspect="1"/>
          </p:cNvGraphicFramePr>
          <p:nvPr>
            <p:extLst>
              <p:ext uri="{D42A27DB-BD31-4B8C-83A1-F6EECF244321}">
                <p14:modId xmlns="" xmlns:p14="http://schemas.microsoft.com/office/powerpoint/2010/main" val="1567102053"/>
              </p:ext>
            </p:extLst>
          </p:nvPr>
        </p:nvGraphicFramePr>
        <p:xfrm>
          <a:off x="1447800" y="784225"/>
          <a:ext cx="4848225" cy="2547938"/>
        </p:xfrm>
        <a:graphic>
          <a:graphicData uri="http://schemas.openxmlformats.org/presentationml/2006/ole">
            <p:oleObj spid="_x0000_s222210" name="Equation" r:id="rId4" imgW="2273040" imgH="1193760" progId="Equation.3">
              <p:embed/>
            </p:oleObj>
          </a:graphicData>
        </a:graphic>
      </p:graphicFrame>
      <p:sp>
        <p:nvSpPr>
          <p:cNvPr id="8" name="Rectangle 11"/>
          <p:cNvSpPr>
            <a:spLocks noChangeArrowheads="1"/>
          </p:cNvSpPr>
          <p:nvPr/>
        </p:nvSpPr>
        <p:spPr bwMode="auto">
          <a:xfrm>
            <a:off x="518886" y="3564774"/>
            <a:ext cx="3291114" cy="400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2000" b="1" dirty="0" smtClean="0">
                <a:solidFill>
                  <a:srgbClr val="0000FF"/>
                </a:solidFill>
                <a:latin typeface="Arial" pitchFamily="34" charset="0"/>
                <a:cs typeface="Arial" pitchFamily="34" charset="0"/>
              </a:rPr>
              <a:t>Tip Speed of an impeller:</a:t>
            </a:r>
          </a:p>
        </p:txBody>
      </p:sp>
      <p:graphicFrame>
        <p:nvGraphicFramePr>
          <p:cNvPr id="9" name="Object 8"/>
          <p:cNvGraphicFramePr>
            <a:graphicFrameLocks noChangeAspect="1"/>
          </p:cNvGraphicFramePr>
          <p:nvPr>
            <p:extLst>
              <p:ext uri="{D42A27DB-BD31-4B8C-83A1-F6EECF244321}">
                <p14:modId xmlns="" xmlns:p14="http://schemas.microsoft.com/office/powerpoint/2010/main" val="2969773101"/>
              </p:ext>
            </p:extLst>
          </p:nvPr>
        </p:nvGraphicFramePr>
        <p:xfrm>
          <a:off x="4187825" y="3429000"/>
          <a:ext cx="2293938" cy="581025"/>
        </p:xfrm>
        <a:graphic>
          <a:graphicData uri="http://schemas.openxmlformats.org/presentationml/2006/ole">
            <p:oleObj spid="_x0000_s222211" name="Equation" r:id="rId5" imgW="901440" imgH="228600" progId="Equation.3">
              <p:embed/>
            </p:oleObj>
          </a:graphicData>
        </a:graphic>
      </p:graphicFrame>
      <p:sp>
        <p:nvSpPr>
          <p:cNvPr id="10" name="Rectangle 11"/>
          <p:cNvSpPr>
            <a:spLocks noChangeArrowheads="1"/>
          </p:cNvSpPr>
          <p:nvPr/>
        </p:nvSpPr>
        <p:spPr bwMode="auto">
          <a:xfrm>
            <a:off x="533400" y="4648200"/>
            <a:ext cx="3962400" cy="708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2000" b="1" dirty="0" smtClean="0">
                <a:solidFill>
                  <a:srgbClr val="0000FF"/>
                </a:solidFill>
                <a:latin typeface="Arial" pitchFamily="34" charset="0"/>
                <a:cs typeface="Arial" pitchFamily="34" charset="0"/>
              </a:rPr>
              <a:t>Torque: “twist” force acting on  </a:t>
            </a:r>
          </a:p>
          <a:p>
            <a:r>
              <a:rPr lang="en-US" sz="2000" b="1" dirty="0" smtClean="0">
                <a:solidFill>
                  <a:srgbClr val="0000FF"/>
                </a:solidFill>
                <a:latin typeface="Arial" pitchFamily="34" charset="0"/>
                <a:cs typeface="Arial" pitchFamily="34" charset="0"/>
              </a:rPr>
              <a:t>agitator shaft:</a:t>
            </a:r>
          </a:p>
        </p:txBody>
      </p:sp>
      <p:graphicFrame>
        <p:nvGraphicFramePr>
          <p:cNvPr id="11" name="Object 10"/>
          <p:cNvGraphicFramePr>
            <a:graphicFrameLocks noChangeAspect="1"/>
          </p:cNvGraphicFramePr>
          <p:nvPr>
            <p:extLst>
              <p:ext uri="{D42A27DB-BD31-4B8C-83A1-F6EECF244321}">
                <p14:modId xmlns="" xmlns:p14="http://schemas.microsoft.com/office/powerpoint/2010/main" val="1631209887"/>
              </p:ext>
            </p:extLst>
          </p:nvPr>
        </p:nvGraphicFramePr>
        <p:xfrm>
          <a:off x="4454525" y="4405313"/>
          <a:ext cx="4073525" cy="942975"/>
        </p:xfrm>
        <a:graphic>
          <a:graphicData uri="http://schemas.openxmlformats.org/presentationml/2006/ole">
            <p:oleObj spid="_x0000_s222212" name="Equation" r:id="rId6" imgW="1866600" imgH="431640" progId="Equation.3">
              <p:embed/>
            </p:oleObj>
          </a:graphicData>
        </a:graphic>
      </p:graphicFrame>
      <p:sp>
        <p:nvSpPr>
          <p:cNvPr id="12" name="Rectangle 11"/>
          <p:cNvSpPr>
            <a:spLocks noChangeArrowheads="1"/>
          </p:cNvSpPr>
          <p:nvPr/>
        </p:nvSpPr>
        <p:spPr bwMode="auto">
          <a:xfrm>
            <a:off x="685800" y="5943600"/>
            <a:ext cx="3048000" cy="400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2000" b="1" dirty="0" smtClean="0">
                <a:solidFill>
                  <a:srgbClr val="0000FF"/>
                </a:solidFill>
                <a:latin typeface="Arial" pitchFamily="34" charset="0"/>
                <a:cs typeface="Arial" pitchFamily="34" charset="0"/>
              </a:rPr>
              <a:t>Power per unit volume:</a:t>
            </a:r>
          </a:p>
        </p:txBody>
      </p:sp>
      <p:graphicFrame>
        <p:nvGraphicFramePr>
          <p:cNvPr id="13" name="Object 12"/>
          <p:cNvGraphicFramePr>
            <a:graphicFrameLocks noChangeAspect="1"/>
          </p:cNvGraphicFramePr>
          <p:nvPr>
            <p:extLst>
              <p:ext uri="{D42A27DB-BD31-4B8C-83A1-F6EECF244321}">
                <p14:modId xmlns="" xmlns:p14="http://schemas.microsoft.com/office/powerpoint/2010/main" val="861868192"/>
              </p:ext>
            </p:extLst>
          </p:nvPr>
        </p:nvGraphicFramePr>
        <p:xfrm>
          <a:off x="4224338" y="5610225"/>
          <a:ext cx="2844800" cy="1103313"/>
        </p:xfrm>
        <a:graphic>
          <a:graphicData uri="http://schemas.openxmlformats.org/presentationml/2006/ole">
            <p:oleObj spid="_x0000_s222213" name="Equation" r:id="rId7" imgW="1244520" imgH="482400" progId="Equation.3">
              <p:embed/>
            </p:oleObj>
          </a:graphicData>
        </a:graphic>
      </p:graphicFrame>
    </p:spTree>
    <p:extLst>
      <p:ext uri="{BB962C8B-B14F-4D97-AF65-F5344CB8AC3E}">
        <p14:creationId xmlns="" xmlns:p14="http://schemas.microsoft.com/office/powerpoint/2010/main" val="413341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23332"/>
          <a:stretch>
            <a:fillRect/>
          </a:stretch>
        </p:blipFill>
        <p:spPr>
          <a:xfrm>
            <a:off x="1447800" y="1600200"/>
            <a:ext cx="5904309" cy="5024437"/>
          </a:xfrm>
          <a:prstGeom prst="rect">
            <a:avLst/>
          </a:prstGeom>
        </p:spPr>
      </p:pic>
      <p:sp>
        <p:nvSpPr>
          <p:cNvPr id="3" name="Title 2"/>
          <p:cNvSpPr>
            <a:spLocks noGrp="1"/>
          </p:cNvSpPr>
          <p:nvPr>
            <p:ph type="title"/>
          </p:nvPr>
        </p:nvSpPr>
        <p:spPr/>
        <p:txBody>
          <a:bodyPr>
            <a:noAutofit/>
          </a:bodyPr>
          <a:lstStyle/>
          <a:p>
            <a:r>
              <a:rPr lang="en-US" b="1" dirty="0" smtClean="0">
                <a:latin typeface="Arial" pitchFamily="34" charset="0"/>
                <a:cs typeface="Arial" pitchFamily="34" charset="0"/>
              </a:rPr>
              <a:t>Power Consumption</a:t>
            </a:r>
            <a:br>
              <a:rPr lang="en-US" b="1" dirty="0" smtClean="0">
                <a:latin typeface="Arial" pitchFamily="34" charset="0"/>
                <a:cs typeface="Arial" pitchFamily="34" charset="0"/>
              </a:rPr>
            </a:br>
            <a:r>
              <a:rPr lang="en-US" b="1" dirty="0" smtClean="0">
                <a:latin typeface="Arial" pitchFamily="34" charset="0"/>
                <a:cs typeface="Arial" pitchFamily="34" charset="0"/>
              </a:rPr>
              <a:t>in Agitated Vessels</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364923763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1" name="Picture 3"/>
          <p:cNvPicPr>
            <a:picLocks noChangeAspect="1" noChangeArrowheads="1"/>
          </p:cNvPicPr>
          <p:nvPr/>
        </p:nvPicPr>
        <p:blipFill>
          <a:blip r:embed="rId3"/>
          <a:srcRect/>
          <a:stretch>
            <a:fillRect/>
          </a:stretch>
        </p:blipFill>
        <p:spPr bwMode="auto">
          <a:xfrm>
            <a:off x="838199" y="381000"/>
            <a:ext cx="7471833" cy="1524000"/>
          </a:xfrm>
          <a:prstGeom prst="rect">
            <a:avLst/>
          </a:prstGeom>
          <a:noFill/>
          <a:ln w="9525">
            <a:noFill/>
            <a:miter lim="800000"/>
            <a:headEnd/>
            <a:tailEnd/>
          </a:ln>
          <a:effectLst/>
        </p:spPr>
      </p:pic>
      <p:pic>
        <p:nvPicPr>
          <p:cNvPr id="196612" name="Picture 4"/>
          <p:cNvPicPr>
            <a:picLocks noChangeAspect="1" noChangeArrowheads="1"/>
          </p:cNvPicPr>
          <p:nvPr/>
        </p:nvPicPr>
        <p:blipFill>
          <a:blip r:embed="rId4"/>
          <a:srcRect/>
          <a:stretch>
            <a:fillRect/>
          </a:stretch>
        </p:blipFill>
        <p:spPr bwMode="auto">
          <a:xfrm>
            <a:off x="914400" y="2209800"/>
            <a:ext cx="6429375" cy="333375"/>
          </a:xfrm>
          <a:prstGeom prst="rect">
            <a:avLst/>
          </a:prstGeom>
          <a:noFill/>
          <a:ln w="9525">
            <a:noFill/>
            <a:miter lim="800000"/>
            <a:headEnd/>
            <a:tailEnd/>
          </a:ln>
          <a:effectLst/>
        </p:spPr>
      </p:pic>
      <p:pic>
        <p:nvPicPr>
          <p:cNvPr id="196613" name="Picture 5"/>
          <p:cNvPicPr>
            <a:picLocks noChangeAspect="1" noChangeArrowheads="1"/>
          </p:cNvPicPr>
          <p:nvPr/>
        </p:nvPicPr>
        <p:blipFill>
          <a:blip r:embed="rId5"/>
          <a:srcRect/>
          <a:stretch>
            <a:fillRect/>
          </a:stretch>
        </p:blipFill>
        <p:spPr bwMode="auto">
          <a:xfrm>
            <a:off x="838200" y="2743200"/>
            <a:ext cx="5410200" cy="228600"/>
          </a:xfrm>
          <a:prstGeom prst="rect">
            <a:avLst/>
          </a:prstGeom>
          <a:noFill/>
          <a:ln w="9525">
            <a:noFill/>
            <a:miter lim="800000"/>
            <a:headEnd/>
            <a:tailEnd/>
          </a:ln>
          <a:effectLst/>
        </p:spPr>
      </p:pic>
      <p:pic>
        <p:nvPicPr>
          <p:cNvPr id="196614" name="Picture 6"/>
          <p:cNvPicPr>
            <a:picLocks noChangeAspect="1" noChangeArrowheads="1"/>
          </p:cNvPicPr>
          <p:nvPr/>
        </p:nvPicPr>
        <p:blipFill>
          <a:blip r:embed="rId6"/>
          <a:srcRect/>
          <a:stretch>
            <a:fillRect/>
          </a:stretch>
        </p:blipFill>
        <p:spPr bwMode="auto">
          <a:xfrm>
            <a:off x="838200" y="3048000"/>
            <a:ext cx="6410325" cy="409575"/>
          </a:xfrm>
          <a:prstGeom prst="rect">
            <a:avLst/>
          </a:prstGeom>
          <a:noFill/>
          <a:ln w="9525">
            <a:noFill/>
            <a:miter lim="800000"/>
            <a:headEnd/>
            <a:tailEnd/>
          </a:ln>
          <a:effectLst/>
        </p:spPr>
      </p:pic>
      <p:pic>
        <p:nvPicPr>
          <p:cNvPr id="196615" name="Picture 7"/>
          <p:cNvPicPr>
            <a:picLocks noChangeAspect="1" noChangeArrowheads="1"/>
          </p:cNvPicPr>
          <p:nvPr/>
        </p:nvPicPr>
        <p:blipFill>
          <a:blip r:embed="rId7"/>
          <a:srcRect/>
          <a:stretch>
            <a:fillRect/>
          </a:stretch>
        </p:blipFill>
        <p:spPr bwMode="auto">
          <a:xfrm>
            <a:off x="914400" y="3581400"/>
            <a:ext cx="6496050" cy="1247775"/>
          </a:xfrm>
          <a:prstGeom prst="rect">
            <a:avLst/>
          </a:prstGeom>
          <a:noFill/>
          <a:ln w="9525">
            <a:noFill/>
            <a:miter lim="800000"/>
            <a:headEnd/>
            <a:tailEnd/>
          </a:ln>
          <a:effectLst/>
        </p:spPr>
      </p:pic>
      <p:pic>
        <p:nvPicPr>
          <p:cNvPr id="196617" name="Picture 9"/>
          <p:cNvPicPr>
            <a:picLocks noChangeAspect="1" noChangeArrowheads="1"/>
          </p:cNvPicPr>
          <p:nvPr/>
        </p:nvPicPr>
        <p:blipFill>
          <a:blip r:embed="rId8"/>
          <a:srcRect/>
          <a:stretch>
            <a:fillRect/>
          </a:stretch>
        </p:blipFill>
        <p:spPr bwMode="auto">
          <a:xfrm>
            <a:off x="838200" y="5334000"/>
            <a:ext cx="6496050" cy="800100"/>
          </a:xfrm>
          <a:prstGeom prst="rect">
            <a:avLst/>
          </a:prstGeom>
          <a:noFill/>
          <a:ln w="9525">
            <a:noFill/>
            <a:miter lim="800000"/>
            <a:headEnd/>
            <a:tailEnd/>
          </a:ln>
          <a:effectLst/>
        </p:spPr>
      </p:pic>
      <p:pic>
        <p:nvPicPr>
          <p:cNvPr id="196618" name="Picture 10"/>
          <p:cNvPicPr>
            <a:picLocks noChangeAspect="1" noChangeArrowheads="1"/>
          </p:cNvPicPr>
          <p:nvPr/>
        </p:nvPicPr>
        <p:blipFill>
          <a:blip r:embed="rId9"/>
          <a:srcRect/>
          <a:stretch>
            <a:fillRect/>
          </a:stretch>
        </p:blipFill>
        <p:spPr bwMode="auto">
          <a:xfrm>
            <a:off x="914400" y="4953000"/>
            <a:ext cx="6429375" cy="295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3"/>
          <a:srcRect/>
          <a:stretch>
            <a:fillRect/>
          </a:stretch>
        </p:blipFill>
        <p:spPr bwMode="auto">
          <a:xfrm>
            <a:off x="838200" y="533400"/>
            <a:ext cx="2019300" cy="771525"/>
          </a:xfrm>
          <a:prstGeom prst="rect">
            <a:avLst/>
          </a:prstGeom>
          <a:noFill/>
          <a:ln w="9525">
            <a:noFill/>
            <a:miter lim="800000"/>
            <a:headEnd/>
            <a:tailEnd/>
          </a:ln>
          <a:effectLst/>
        </p:spPr>
      </p:pic>
      <p:pic>
        <p:nvPicPr>
          <p:cNvPr id="197635" name="Picture 3"/>
          <p:cNvPicPr>
            <a:picLocks noChangeAspect="1" noChangeArrowheads="1"/>
          </p:cNvPicPr>
          <p:nvPr/>
        </p:nvPicPr>
        <p:blipFill>
          <a:blip r:embed="rId4"/>
          <a:srcRect/>
          <a:stretch>
            <a:fillRect/>
          </a:stretch>
        </p:blipFill>
        <p:spPr bwMode="auto">
          <a:xfrm>
            <a:off x="914400" y="1371600"/>
            <a:ext cx="6438900" cy="400050"/>
          </a:xfrm>
          <a:prstGeom prst="rect">
            <a:avLst/>
          </a:prstGeom>
          <a:noFill/>
          <a:ln w="9525">
            <a:noFill/>
            <a:miter lim="800000"/>
            <a:headEnd/>
            <a:tailEnd/>
          </a:ln>
          <a:effectLst/>
        </p:spPr>
      </p:pic>
      <p:pic>
        <p:nvPicPr>
          <p:cNvPr id="197636" name="Picture 4"/>
          <p:cNvPicPr>
            <a:picLocks noChangeAspect="1" noChangeArrowheads="1"/>
          </p:cNvPicPr>
          <p:nvPr/>
        </p:nvPicPr>
        <p:blipFill>
          <a:blip r:embed="rId5"/>
          <a:srcRect/>
          <a:stretch>
            <a:fillRect/>
          </a:stretch>
        </p:blipFill>
        <p:spPr bwMode="auto">
          <a:xfrm>
            <a:off x="914400" y="1828800"/>
            <a:ext cx="6496050" cy="361950"/>
          </a:xfrm>
          <a:prstGeom prst="rect">
            <a:avLst/>
          </a:prstGeom>
          <a:noFill/>
          <a:ln w="9525">
            <a:noFill/>
            <a:miter lim="800000"/>
            <a:headEnd/>
            <a:tailEnd/>
          </a:ln>
          <a:effectLst/>
        </p:spPr>
      </p:pic>
      <p:pic>
        <p:nvPicPr>
          <p:cNvPr id="197637" name="Picture 5"/>
          <p:cNvPicPr>
            <a:picLocks noChangeAspect="1" noChangeArrowheads="1"/>
          </p:cNvPicPr>
          <p:nvPr/>
        </p:nvPicPr>
        <p:blipFill>
          <a:blip r:embed="rId6"/>
          <a:srcRect/>
          <a:stretch>
            <a:fillRect/>
          </a:stretch>
        </p:blipFill>
        <p:spPr bwMode="auto">
          <a:xfrm>
            <a:off x="914400" y="2743200"/>
            <a:ext cx="6410325" cy="552450"/>
          </a:xfrm>
          <a:prstGeom prst="rect">
            <a:avLst/>
          </a:prstGeom>
          <a:noFill/>
          <a:ln w="9525">
            <a:noFill/>
            <a:miter lim="800000"/>
            <a:headEnd/>
            <a:tailEnd/>
          </a:ln>
          <a:effectLst/>
        </p:spPr>
      </p:pic>
      <p:pic>
        <p:nvPicPr>
          <p:cNvPr id="197638" name="Picture 6"/>
          <p:cNvPicPr>
            <a:picLocks noChangeAspect="1" noChangeArrowheads="1"/>
          </p:cNvPicPr>
          <p:nvPr/>
        </p:nvPicPr>
        <p:blipFill>
          <a:blip r:embed="rId7"/>
          <a:srcRect/>
          <a:stretch>
            <a:fillRect/>
          </a:stretch>
        </p:blipFill>
        <p:spPr bwMode="auto">
          <a:xfrm>
            <a:off x="990600" y="3657600"/>
            <a:ext cx="6419850" cy="1009650"/>
          </a:xfrm>
          <a:prstGeom prst="rect">
            <a:avLst/>
          </a:prstGeom>
          <a:noFill/>
          <a:ln w="9525">
            <a:noFill/>
            <a:miter lim="800000"/>
            <a:headEnd/>
            <a:tailEnd/>
          </a:ln>
          <a:effectLst/>
        </p:spPr>
      </p:pic>
      <p:pic>
        <p:nvPicPr>
          <p:cNvPr id="197639" name="Picture 7"/>
          <p:cNvPicPr>
            <a:picLocks noChangeAspect="1" noChangeArrowheads="1"/>
          </p:cNvPicPr>
          <p:nvPr/>
        </p:nvPicPr>
        <p:blipFill>
          <a:blip r:embed="rId8"/>
          <a:srcRect/>
          <a:stretch>
            <a:fillRect/>
          </a:stretch>
        </p:blipFill>
        <p:spPr bwMode="auto">
          <a:xfrm>
            <a:off x="838200" y="4953000"/>
            <a:ext cx="6505575" cy="923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noChangeArrowheads="1"/>
          </p:cNvPicPr>
          <p:nvPr/>
        </p:nvPicPr>
        <p:blipFill>
          <a:blip r:embed="rId3"/>
          <a:srcRect/>
          <a:stretch>
            <a:fillRect/>
          </a:stretch>
        </p:blipFill>
        <p:spPr bwMode="auto">
          <a:xfrm>
            <a:off x="609600" y="914400"/>
            <a:ext cx="3467100" cy="657225"/>
          </a:xfrm>
          <a:prstGeom prst="rect">
            <a:avLst/>
          </a:prstGeom>
          <a:noFill/>
          <a:ln w="9525">
            <a:noFill/>
            <a:miter lim="800000"/>
            <a:headEnd/>
            <a:tailEnd/>
          </a:ln>
          <a:effectLst/>
        </p:spPr>
      </p:pic>
      <p:pic>
        <p:nvPicPr>
          <p:cNvPr id="3" name="Picture 9"/>
          <p:cNvPicPr>
            <a:picLocks noChangeAspect="1" noChangeArrowheads="1"/>
          </p:cNvPicPr>
          <p:nvPr/>
        </p:nvPicPr>
        <p:blipFill>
          <a:blip r:embed="rId4"/>
          <a:srcRect/>
          <a:stretch>
            <a:fillRect/>
          </a:stretch>
        </p:blipFill>
        <p:spPr bwMode="auto">
          <a:xfrm>
            <a:off x="4800600" y="838200"/>
            <a:ext cx="2609850" cy="2133600"/>
          </a:xfrm>
          <a:prstGeom prst="rect">
            <a:avLst/>
          </a:prstGeom>
          <a:noFill/>
          <a:ln w="9525">
            <a:noFill/>
            <a:miter lim="800000"/>
            <a:headEnd/>
            <a:tailEnd/>
          </a:ln>
          <a:effectLst/>
        </p:spPr>
      </p:pic>
      <p:pic>
        <p:nvPicPr>
          <p:cNvPr id="198658" name="Picture 2"/>
          <p:cNvPicPr>
            <a:picLocks noChangeAspect="1" noChangeArrowheads="1"/>
          </p:cNvPicPr>
          <p:nvPr/>
        </p:nvPicPr>
        <p:blipFill>
          <a:blip r:embed="rId5"/>
          <a:srcRect/>
          <a:stretch>
            <a:fillRect/>
          </a:stretch>
        </p:blipFill>
        <p:spPr bwMode="auto">
          <a:xfrm>
            <a:off x="457200" y="228600"/>
            <a:ext cx="4572000" cy="457200"/>
          </a:xfrm>
          <a:prstGeom prst="rect">
            <a:avLst/>
          </a:prstGeom>
          <a:noFill/>
          <a:ln w="9525">
            <a:noFill/>
            <a:miter lim="800000"/>
            <a:headEnd/>
            <a:tailEnd/>
          </a:ln>
          <a:effectLst/>
        </p:spPr>
      </p:pic>
      <p:pic>
        <p:nvPicPr>
          <p:cNvPr id="198659" name="Picture 3"/>
          <p:cNvPicPr>
            <a:picLocks noChangeAspect="1" noChangeArrowheads="1"/>
          </p:cNvPicPr>
          <p:nvPr/>
        </p:nvPicPr>
        <p:blipFill>
          <a:blip r:embed="rId6"/>
          <a:srcRect/>
          <a:stretch>
            <a:fillRect/>
          </a:stretch>
        </p:blipFill>
        <p:spPr bwMode="auto">
          <a:xfrm>
            <a:off x="838200" y="3124200"/>
            <a:ext cx="3562350" cy="819150"/>
          </a:xfrm>
          <a:prstGeom prst="rect">
            <a:avLst/>
          </a:prstGeom>
          <a:noFill/>
          <a:ln w="9525">
            <a:noFill/>
            <a:miter lim="800000"/>
            <a:headEnd/>
            <a:tailEnd/>
          </a:ln>
          <a:effectLst/>
        </p:spPr>
      </p:pic>
      <p:pic>
        <p:nvPicPr>
          <p:cNvPr id="198660" name="Picture 4"/>
          <p:cNvPicPr>
            <a:picLocks noChangeAspect="1" noChangeArrowheads="1"/>
          </p:cNvPicPr>
          <p:nvPr/>
        </p:nvPicPr>
        <p:blipFill>
          <a:blip r:embed="rId7"/>
          <a:srcRect/>
          <a:stretch>
            <a:fillRect/>
          </a:stretch>
        </p:blipFill>
        <p:spPr bwMode="auto">
          <a:xfrm>
            <a:off x="838200" y="3886200"/>
            <a:ext cx="3295650" cy="714375"/>
          </a:xfrm>
          <a:prstGeom prst="rect">
            <a:avLst/>
          </a:prstGeom>
          <a:noFill/>
          <a:ln w="9525">
            <a:noFill/>
            <a:miter lim="800000"/>
            <a:headEnd/>
            <a:tailEnd/>
          </a:ln>
          <a:effectLst/>
        </p:spPr>
      </p:pic>
      <p:pic>
        <p:nvPicPr>
          <p:cNvPr id="198661" name="Picture 5"/>
          <p:cNvPicPr>
            <a:picLocks noChangeAspect="1" noChangeArrowheads="1"/>
          </p:cNvPicPr>
          <p:nvPr/>
        </p:nvPicPr>
        <p:blipFill>
          <a:blip r:embed="rId8"/>
          <a:srcRect/>
          <a:stretch>
            <a:fillRect/>
          </a:stretch>
        </p:blipFill>
        <p:spPr bwMode="auto">
          <a:xfrm>
            <a:off x="685800" y="4800600"/>
            <a:ext cx="6534150" cy="1457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52860" t="40074" r="22698" b="17048"/>
          <a:stretch/>
        </p:blipFill>
        <p:spPr bwMode="auto">
          <a:xfrm>
            <a:off x="4434114" y="1238713"/>
            <a:ext cx="3414486" cy="42476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5604" name="Picture 4" descr="http://water.me.vccs.edu/math/baffle2.gif">
            <a:hlinkClick r:id="rId4"/>
          </p:cNvPr>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7010400" y="2362200"/>
            <a:ext cx="1847850" cy="2228850"/>
          </a:xfrm>
          <a:prstGeom prst="rect">
            <a:avLst/>
          </a:prstGeom>
          <a:noFill/>
          <a:extLst>
            <a:ext uri="{909E8E84-426E-40DD-AFC4-6F175D3DCCD1}">
              <a14:hiddenFill xmlns="" xmlns:a14="http://schemas.microsoft.com/office/drawing/2010/main">
                <a:solidFill>
                  <a:srgbClr val="FFFFFF"/>
                </a:solidFill>
              </a14:hiddenFill>
            </a:ext>
          </a:extLst>
        </p:spPr>
      </p:pic>
      <p:pic>
        <p:nvPicPr>
          <p:cNvPr id="25606" name="Picture 6" descr="http://ars.els-cdn.com/content/image/1-s2.0-S0261306902000249-gr2.gif"/>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762000" y="990600"/>
            <a:ext cx="2414469" cy="2943888"/>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tangle 11"/>
          <p:cNvSpPr>
            <a:spLocks noChangeArrowheads="1"/>
          </p:cNvSpPr>
          <p:nvPr/>
        </p:nvSpPr>
        <p:spPr bwMode="auto">
          <a:xfrm>
            <a:off x="228600" y="4114800"/>
            <a:ext cx="4038600" cy="2308966"/>
          </a:xfrm>
          <a:prstGeom prst="rect">
            <a:avLst/>
          </a:prstGeom>
          <a:noFill/>
          <a:ln w="952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square" lIns="92075" tIns="46038" rIns="92075" bIns="46038">
            <a:spAutoFit/>
          </a:bodyPr>
          <a:lstStyle/>
          <a:p>
            <a:pPr algn="just"/>
            <a:r>
              <a:rPr lang="en-US" sz="1800" dirty="0" err="1" smtClean="0">
                <a:solidFill>
                  <a:srgbClr val="0000FF"/>
                </a:solidFill>
                <a:latin typeface="+mj-lt"/>
              </a:rPr>
              <a:t>Unbaffled</a:t>
            </a:r>
            <a:r>
              <a:rPr lang="en-US" sz="1800" dirty="0" smtClean="0">
                <a:solidFill>
                  <a:srgbClr val="0000FF"/>
                </a:solidFill>
                <a:latin typeface="+mj-lt"/>
              </a:rPr>
              <a:t> mixing tanks often used:</a:t>
            </a:r>
          </a:p>
          <a:p>
            <a:pPr marL="285750" indent="-285750" algn="just">
              <a:buFont typeface="Arial" pitchFamily="34" charset="0"/>
              <a:buChar char="•"/>
            </a:pPr>
            <a:r>
              <a:rPr lang="en-US" sz="1800" dirty="0" smtClean="0">
                <a:latin typeface="+mj-lt"/>
              </a:rPr>
              <a:t>in transition region</a:t>
            </a:r>
          </a:p>
          <a:p>
            <a:pPr marL="285750" indent="-285750" algn="just">
              <a:buFont typeface="Arial" pitchFamily="34" charset="0"/>
              <a:buChar char="•"/>
            </a:pPr>
            <a:r>
              <a:rPr lang="en-US" sz="1800" dirty="0" smtClean="0">
                <a:latin typeface="+mj-lt"/>
              </a:rPr>
              <a:t>for sticky materials</a:t>
            </a:r>
          </a:p>
          <a:p>
            <a:pPr marL="285750" indent="-285750" algn="just">
              <a:buFont typeface="Arial" pitchFamily="34" charset="0"/>
              <a:buChar char="•"/>
            </a:pPr>
            <a:r>
              <a:rPr lang="en-US" sz="1800" dirty="0" smtClean="0">
                <a:latin typeface="+mj-lt"/>
              </a:rPr>
              <a:t>where perfect cleaning is required</a:t>
            </a:r>
          </a:p>
          <a:p>
            <a:pPr marL="285750" indent="-285750" algn="just">
              <a:buFont typeface="Arial" pitchFamily="34" charset="0"/>
              <a:buChar char="•"/>
            </a:pPr>
            <a:r>
              <a:rPr lang="en-US" sz="1800" dirty="0" smtClean="0">
                <a:latin typeface="+mj-lt"/>
              </a:rPr>
              <a:t>in large tanks where baffle effects are small</a:t>
            </a:r>
          </a:p>
          <a:p>
            <a:pPr marL="285750" indent="-285750" algn="just">
              <a:buFont typeface="Arial" pitchFamily="34" charset="0"/>
              <a:buChar char="•"/>
            </a:pPr>
            <a:r>
              <a:rPr lang="en-US" sz="1800" dirty="0" smtClean="0">
                <a:latin typeface="+mj-lt"/>
              </a:rPr>
              <a:t>processes where it is not clear baffles have an effect on mixing performance</a:t>
            </a:r>
          </a:p>
        </p:txBody>
      </p:sp>
      <p:sp>
        <p:nvSpPr>
          <p:cNvPr id="12" name="Title 11"/>
          <p:cNvSpPr>
            <a:spLocks noGrp="1"/>
          </p:cNvSpPr>
          <p:nvPr>
            <p:ph type="title"/>
          </p:nvPr>
        </p:nvSpPr>
        <p:spPr/>
        <p:txBody>
          <a:bodyPr/>
          <a:lstStyle/>
          <a:p>
            <a:r>
              <a:rPr lang="en-US" b="1" dirty="0" smtClean="0">
                <a:latin typeface="Arial" pitchFamily="34" charset="0"/>
                <a:cs typeface="Arial" pitchFamily="34" charset="0"/>
              </a:rPr>
              <a:t>Baffles</a:t>
            </a:r>
            <a:endParaRPr lang="en-US" dirty="0"/>
          </a:p>
        </p:txBody>
      </p:sp>
    </p:spTree>
    <p:extLst>
      <p:ext uri="{BB962C8B-B14F-4D97-AF65-F5344CB8AC3E}">
        <p14:creationId xmlns="" xmlns:p14="http://schemas.microsoft.com/office/powerpoint/2010/main" val="1876172627"/>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p:cNvPicPr>
            <a:picLocks noChangeAspect="1" noChangeArrowheads="1"/>
          </p:cNvPicPr>
          <p:nvPr/>
        </p:nvPicPr>
        <p:blipFill>
          <a:blip r:embed="rId3"/>
          <a:srcRect/>
          <a:stretch>
            <a:fillRect/>
          </a:stretch>
        </p:blipFill>
        <p:spPr bwMode="auto">
          <a:xfrm>
            <a:off x="387409" y="304800"/>
            <a:ext cx="8379152" cy="2819400"/>
          </a:xfrm>
          <a:prstGeom prst="rect">
            <a:avLst/>
          </a:prstGeom>
          <a:noFill/>
          <a:ln w="9525">
            <a:noFill/>
            <a:miter lim="800000"/>
            <a:headEnd/>
            <a:tailEnd/>
          </a:ln>
          <a:effectLst/>
        </p:spPr>
      </p:pic>
      <p:pic>
        <p:nvPicPr>
          <p:cNvPr id="199683" name="Picture 3"/>
          <p:cNvPicPr>
            <a:picLocks noChangeAspect="1" noChangeArrowheads="1"/>
          </p:cNvPicPr>
          <p:nvPr/>
        </p:nvPicPr>
        <p:blipFill>
          <a:blip r:embed="rId4"/>
          <a:srcRect/>
          <a:stretch>
            <a:fillRect/>
          </a:stretch>
        </p:blipFill>
        <p:spPr bwMode="auto">
          <a:xfrm>
            <a:off x="533400" y="3276600"/>
            <a:ext cx="7307943" cy="504825"/>
          </a:xfrm>
          <a:prstGeom prst="rect">
            <a:avLst/>
          </a:prstGeom>
          <a:noFill/>
          <a:ln w="9525">
            <a:noFill/>
            <a:miter lim="800000"/>
            <a:headEnd/>
            <a:tailEnd/>
          </a:ln>
          <a:effectLst/>
        </p:spPr>
      </p:pic>
      <p:pic>
        <p:nvPicPr>
          <p:cNvPr id="199684" name="Picture 4"/>
          <p:cNvPicPr>
            <a:picLocks noChangeAspect="1" noChangeArrowheads="1"/>
          </p:cNvPicPr>
          <p:nvPr/>
        </p:nvPicPr>
        <p:blipFill>
          <a:blip r:embed="rId5"/>
          <a:srcRect/>
          <a:stretch>
            <a:fillRect/>
          </a:stretch>
        </p:blipFill>
        <p:spPr bwMode="auto">
          <a:xfrm>
            <a:off x="533400" y="4114800"/>
            <a:ext cx="8222166" cy="1066800"/>
          </a:xfrm>
          <a:prstGeom prst="rect">
            <a:avLst/>
          </a:prstGeom>
          <a:noFill/>
          <a:ln w="9525">
            <a:noFill/>
            <a:miter lim="800000"/>
            <a:headEnd/>
            <a:tailEnd/>
          </a:ln>
          <a:effectLst/>
        </p:spPr>
      </p:pic>
      <p:pic>
        <p:nvPicPr>
          <p:cNvPr id="199685" name="Picture 5"/>
          <p:cNvPicPr>
            <a:picLocks noChangeAspect="1" noChangeArrowheads="1"/>
          </p:cNvPicPr>
          <p:nvPr/>
        </p:nvPicPr>
        <p:blipFill>
          <a:blip r:embed="rId6"/>
          <a:srcRect/>
          <a:stretch>
            <a:fillRect/>
          </a:stretch>
        </p:blipFill>
        <p:spPr bwMode="auto">
          <a:xfrm>
            <a:off x="609600" y="5486400"/>
            <a:ext cx="8066314" cy="990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3"/>
          <a:srcRect/>
          <a:stretch>
            <a:fillRect/>
          </a:stretch>
        </p:blipFill>
        <p:spPr bwMode="auto">
          <a:xfrm>
            <a:off x="457200" y="381000"/>
            <a:ext cx="7784757" cy="914400"/>
          </a:xfrm>
          <a:prstGeom prst="rect">
            <a:avLst/>
          </a:prstGeom>
          <a:noFill/>
          <a:ln w="9525">
            <a:noFill/>
            <a:miter lim="800000"/>
            <a:headEnd/>
            <a:tailEnd/>
          </a:ln>
          <a:effectLst/>
        </p:spPr>
      </p:pic>
      <p:pic>
        <p:nvPicPr>
          <p:cNvPr id="200707" name="Picture 3"/>
          <p:cNvPicPr>
            <a:picLocks noChangeAspect="1" noChangeArrowheads="1"/>
          </p:cNvPicPr>
          <p:nvPr/>
        </p:nvPicPr>
        <p:blipFill>
          <a:blip r:embed="rId4"/>
          <a:srcRect/>
          <a:stretch>
            <a:fillRect/>
          </a:stretch>
        </p:blipFill>
        <p:spPr bwMode="auto">
          <a:xfrm>
            <a:off x="381000" y="1676400"/>
            <a:ext cx="7844807" cy="2743200"/>
          </a:xfrm>
          <a:prstGeom prst="rect">
            <a:avLst/>
          </a:prstGeom>
          <a:noFill/>
          <a:ln w="9525">
            <a:noFill/>
            <a:miter lim="800000"/>
            <a:headEnd/>
            <a:tailEnd/>
          </a:ln>
          <a:effectLst/>
        </p:spPr>
      </p:pic>
      <p:pic>
        <p:nvPicPr>
          <p:cNvPr id="200708" name="Picture 4"/>
          <p:cNvPicPr>
            <a:picLocks noChangeAspect="1" noChangeArrowheads="1"/>
          </p:cNvPicPr>
          <p:nvPr/>
        </p:nvPicPr>
        <p:blipFill>
          <a:blip r:embed="rId5"/>
          <a:srcRect/>
          <a:stretch>
            <a:fillRect/>
          </a:stretch>
        </p:blipFill>
        <p:spPr bwMode="auto">
          <a:xfrm>
            <a:off x="457200" y="4724400"/>
            <a:ext cx="8222166" cy="1066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smtClean="0">
                <a:solidFill>
                  <a:srgbClr val="FF0066"/>
                </a:solidFill>
                <a:latin typeface="+mj-lt"/>
              </a:rPr>
              <a:t>Typical Dimensions for Mixing Equipment</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 name="Rectangle 11"/>
          <p:cNvSpPr>
            <a:spLocks noChangeArrowheads="1"/>
          </p:cNvSpPr>
          <p:nvPr/>
        </p:nvSpPr>
        <p:spPr bwMode="auto">
          <a:xfrm>
            <a:off x="3810000" y="6334138"/>
            <a:ext cx="5334001" cy="523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400" dirty="0" smtClean="0">
                <a:latin typeface="+mj-lt"/>
              </a:rPr>
              <a:t>G.B. </a:t>
            </a:r>
            <a:r>
              <a:rPr lang="en-US" sz="1400" dirty="0" err="1" smtClean="0">
                <a:latin typeface="+mj-lt"/>
              </a:rPr>
              <a:t>Tatterson</a:t>
            </a:r>
            <a:r>
              <a:rPr lang="en-US" sz="1400" dirty="0" smtClean="0">
                <a:latin typeface="+mj-lt"/>
              </a:rPr>
              <a:t>., </a:t>
            </a:r>
            <a:r>
              <a:rPr lang="en-US" sz="1400" i="1" dirty="0" smtClean="0">
                <a:latin typeface="+mj-lt"/>
              </a:rPr>
              <a:t>Fluid Mixing and Gas Dispersion in Agitated Tanks</a:t>
            </a:r>
            <a:r>
              <a:rPr lang="en-US" sz="1400" dirty="0" smtClean="0">
                <a:latin typeface="+mj-lt"/>
              </a:rPr>
              <a:t>, McGraw-Hill, 1991</a:t>
            </a:r>
          </a:p>
        </p:txBody>
      </p:sp>
      <p:pic>
        <p:nvPicPr>
          <p:cNvPr id="23554"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6451" t="10885" r="4579" b="27438"/>
          <a:stretch/>
        </p:blipFill>
        <p:spPr bwMode="auto">
          <a:xfrm rot="-60000">
            <a:off x="277617" y="491853"/>
            <a:ext cx="8588765" cy="49934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5233" t="87038" r="4580" b="2476"/>
          <a:stretch/>
        </p:blipFill>
        <p:spPr bwMode="auto">
          <a:xfrm>
            <a:off x="804288" y="5455354"/>
            <a:ext cx="8129088" cy="7926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26936649"/>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smtClean="0">
                <a:solidFill>
                  <a:srgbClr val="FF0066"/>
                </a:solidFill>
                <a:latin typeface="+mj-lt"/>
              </a:rPr>
              <a:t>Typical Dimensions for Mixing Equipment</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 name="Rectangle 11"/>
          <p:cNvSpPr>
            <a:spLocks noChangeArrowheads="1"/>
          </p:cNvSpPr>
          <p:nvPr/>
        </p:nvSpPr>
        <p:spPr bwMode="auto">
          <a:xfrm>
            <a:off x="3810000" y="6334138"/>
            <a:ext cx="5334001" cy="523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400" dirty="0" smtClean="0">
                <a:latin typeface="+mj-lt"/>
              </a:rPr>
              <a:t>G.B. </a:t>
            </a:r>
            <a:r>
              <a:rPr lang="en-US" sz="1400" dirty="0" err="1" smtClean="0">
                <a:latin typeface="+mj-lt"/>
              </a:rPr>
              <a:t>Tatterson</a:t>
            </a:r>
            <a:r>
              <a:rPr lang="en-US" sz="1400" dirty="0" smtClean="0">
                <a:latin typeface="+mj-lt"/>
              </a:rPr>
              <a:t>., </a:t>
            </a:r>
            <a:r>
              <a:rPr lang="en-US" sz="1400" i="1" dirty="0" smtClean="0">
                <a:latin typeface="+mj-lt"/>
              </a:rPr>
              <a:t>Fluid Mixing and Gas Dispersion in Agitated Tanks</a:t>
            </a:r>
            <a:r>
              <a:rPr lang="en-US" sz="1400" dirty="0" smtClean="0">
                <a:latin typeface="+mj-lt"/>
              </a:rPr>
              <a:t>, McGraw-Hill, 1991</a:t>
            </a:r>
          </a:p>
        </p:txBody>
      </p:sp>
      <p:pic>
        <p:nvPicPr>
          <p:cNvPr id="24578"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5233" t="22930" r="4580" b="2476"/>
          <a:stretch/>
        </p:blipFill>
        <p:spPr bwMode="auto">
          <a:xfrm rot="-60000">
            <a:off x="609600" y="457200"/>
            <a:ext cx="8129088" cy="56388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236509490"/>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smtClean="0">
                <a:solidFill>
                  <a:srgbClr val="FF0066"/>
                </a:solidFill>
                <a:latin typeface="+mj-lt"/>
              </a:rPr>
              <a:t>Power Consumption and Scale-up in Mixing</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6" name="Rectangle 11"/>
          <p:cNvSpPr>
            <a:spLocks noChangeArrowheads="1"/>
          </p:cNvSpPr>
          <p:nvPr/>
        </p:nvSpPr>
        <p:spPr bwMode="auto">
          <a:xfrm>
            <a:off x="457200" y="609600"/>
            <a:ext cx="8229600" cy="6469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800" dirty="0" smtClean="0">
                <a:solidFill>
                  <a:srgbClr val="0000FF"/>
                </a:solidFill>
                <a:latin typeface="Comic Sans MS" pitchFamily="66" charset="0"/>
              </a:rPr>
              <a:t>Consider geometry, fluid properties, flow patterns, power, and so on.  Has been considered through dimensional analysis.</a:t>
            </a:r>
          </a:p>
        </p:txBody>
      </p:sp>
      <p:sp>
        <p:nvSpPr>
          <p:cNvPr id="9" name="Rectangle 11"/>
          <p:cNvSpPr>
            <a:spLocks noChangeArrowheads="1"/>
          </p:cNvSpPr>
          <p:nvPr/>
        </p:nvSpPr>
        <p:spPr bwMode="auto">
          <a:xfrm>
            <a:off x="6019800" y="6485185"/>
            <a:ext cx="2971800" cy="308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400" dirty="0" err="1" smtClean="0">
                <a:latin typeface="+mj-lt"/>
              </a:rPr>
              <a:t>Tatterson</a:t>
            </a:r>
            <a:r>
              <a:rPr lang="en-US" sz="1400" dirty="0" smtClean="0">
                <a:latin typeface="+mj-lt"/>
              </a:rPr>
              <a:t> &amp; Colson and Richardson.</a:t>
            </a:r>
          </a:p>
        </p:txBody>
      </p:sp>
      <p:graphicFrame>
        <p:nvGraphicFramePr>
          <p:cNvPr id="2" name="Object 1"/>
          <p:cNvGraphicFramePr>
            <a:graphicFrameLocks noChangeAspect="1"/>
          </p:cNvGraphicFramePr>
          <p:nvPr>
            <p:extLst>
              <p:ext uri="{D42A27DB-BD31-4B8C-83A1-F6EECF244321}">
                <p14:modId xmlns="" xmlns:p14="http://schemas.microsoft.com/office/powerpoint/2010/main" val="204816745"/>
              </p:ext>
            </p:extLst>
          </p:nvPr>
        </p:nvGraphicFramePr>
        <p:xfrm>
          <a:off x="976313" y="1428750"/>
          <a:ext cx="5819702" cy="933450"/>
        </p:xfrm>
        <a:graphic>
          <a:graphicData uri="http://schemas.openxmlformats.org/presentationml/2006/ole">
            <p:oleObj spid="_x0000_s201730" name="Equation" r:id="rId4" imgW="3327120" imgH="533160" progId="Equation.3">
              <p:embed/>
            </p:oleObj>
          </a:graphicData>
        </a:graphic>
      </p:graphicFrame>
      <p:sp>
        <p:nvSpPr>
          <p:cNvPr id="8" name="Rectangle 11"/>
          <p:cNvSpPr>
            <a:spLocks noChangeArrowheads="1"/>
          </p:cNvSpPr>
          <p:nvPr/>
        </p:nvSpPr>
        <p:spPr bwMode="auto">
          <a:xfrm>
            <a:off x="609600" y="2394787"/>
            <a:ext cx="8229600" cy="369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800" dirty="0" smtClean="0">
                <a:solidFill>
                  <a:srgbClr val="0000FF"/>
                </a:solidFill>
                <a:latin typeface="Comic Sans MS" pitchFamily="66" charset="0"/>
              </a:rPr>
              <a:t>With:</a:t>
            </a:r>
          </a:p>
        </p:txBody>
      </p:sp>
      <p:graphicFrame>
        <p:nvGraphicFramePr>
          <p:cNvPr id="4" name="Object 3"/>
          <p:cNvGraphicFramePr>
            <a:graphicFrameLocks noChangeAspect="1"/>
          </p:cNvGraphicFramePr>
          <p:nvPr>
            <p:extLst>
              <p:ext uri="{D42A27DB-BD31-4B8C-83A1-F6EECF244321}">
                <p14:modId xmlns="" xmlns:p14="http://schemas.microsoft.com/office/powerpoint/2010/main" val="2918079429"/>
              </p:ext>
            </p:extLst>
          </p:nvPr>
        </p:nvGraphicFramePr>
        <p:xfrm>
          <a:off x="1371600" y="2746375"/>
          <a:ext cx="3621088" cy="3779838"/>
        </p:xfrm>
        <a:graphic>
          <a:graphicData uri="http://schemas.openxmlformats.org/presentationml/2006/ole">
            <p:oleObj spid="_x0000_s201731" name="Equation" r:id="rId5" imgW="2336760" imgH="2438280" progId="Equation.3">
              <p:embed/>
            </p:oleObj>
          </a:graphicData>
        </a:graphic>
      </p:graphicFrame>
      <p:sp>
        <p:nvSpPr>
          <p:cNvPr id="11" name="Rectangle 11"/>
          <p:cNvSpPr>
            <a:spLocks noChangeArrowheads="1"/>
          </p:cNvSpPr>
          <p:nvPr/>
        </p:nvSpPr>
        <p:spPr bwMode="auto">
          <a:xfrm>
            <a:off x="5286829" y="2420187"/>
            <a:ext cx="3704771" cy="923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pPr algn="just"/>
            <a:r>
              <a:rPr lang="en-US" sz="1800" dirty="0" smtClean="0">
                <a:latin typeface="+mj-lt"/>
              </a:rPr>
              <a:t>For geometrically similar vessels, ratios of all terms to right of the Froude number are negligible.</a:t>
            </a:r>
          </a:p>
        </p:txBody>
      </p:sp>
      <p:sp>
        <p:nvSpPr>
          <p:cNvPr id="12" name="Rectangle 11"/>
          <p:cNvSpPr>
            <a:spLocks noChangeArrowheads="1"/>
          </p:cNvSpPr>
          <p:nvPr/>
        </p:nvSpPr>
        <p:spPr bwMode="auto">
          <a:xfrm>
            <a:off x="5308600" y="3495628"/>
            <a:ext cx="3704771" cy="1477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pPr algn="just"/>
            <a:r>
              <a:rPr lang="en-US" sz="1800" dirty="0" smtClean="0">
                <a:solidFill>
                  <a:srgbClr val="0000FF"/>
                </a:solidFill>
                <a:latin typeface="+mj-lt"/>
              </a:rPr>
              <a:t>The Froude number is only important when significant vortex develops (in </a:t>
            </a:r>
            <a:r>
              <a:rPr lang="en-US" sz="1800" dirty="0" err="1" smtClean="0">
                <a:solidFill>
                  <a:srgbClr val="0000FF"/>
                </a:solidFill>
                <a:latin typeface="+mj-lt"/>
              </a:rPr>
              <a:t>unbaffled</a:t>
            </a:r>
            <a:r>
              <a:rPr lang="en-US" sz="1800" dirty="0" smtClean="0">
                <a:solidFill>
                  <a:srgbClr val="0000FF"/>
                </a:solidFill>
                <a:latin typeface="+mj-lt"/>
              </a:rPr>
              <a:t> tanks); for baffled tanks the </a:t>
            </a:r>
            <a:r>
              <a:rPr lang="en-US" sz="1800" i="1" dirty="0" smtClean="0">
                <a:solidFill>
                  <a:srgbClr val="0000FF"/>
                </a:solidFill>
                <a:latin typeface="+mj-lt"/>
              </a:rPr>
              <a:t>N</a:t>
            </a:r>
            <a:r>
              <a:rPr lang="en-US" sz="1800" i="1" baseline="-25000" dirty="0" smtClean="0">
                <a:solidFill>
                  <a:srgbClr val="0000FF"/>
                </a:solidFill>
                <a:latin typeface="+mj-lt"/>
              </a:rPr>
              <a:t>P</a:t>
            </a:r>
            <a:r>
              <a:rPr lang="en-US" sz="1800" dirty="0" smtClean="0">
                <a:solidFill>
                  <a:srgbClr val="0000FF"/>
                </a:solidFill>
                <a:latin typeface="+mj-lt"/>
              </a:rPr>
              <a:t> does not depend on the Froude number.</a:t>
            </a:r>
          </a:p>
        </p:txBody>
      </p:sp>
    </p:spTree>
    <p:extLst>
      <p:ext uri="{BB962C8B-B14F-4D97-AF65-F5344CB8AC3E}">
        <p14:creationId xmlns="" xmlns:p14="http://schemas.microsoft.com/office/powerpoint/2010/main" val="719253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smtClean="0">
                <a:solidFill>
                  <a:srgbClr val="FF0066"/>
                </a:solidFill>
                <a:latin typeface="+mj-lt"/>
              </a:rPr>
              <a:t>Power Consumption and Scale-up in Mixing</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6" name="Rectangle 11"/>
          <p:cNvSpPr>
            <a:spLocks noChangeArrowheads="1"/>
          </p:cNvSpPr>
          <p:nvPr/>
        </p:nvSpPr>
        <p:spPr bwMode="auto">
          <a:xfrm>
            <a:off x="457200" y="609600"/>
            <a:ext cx="8229600" cy="369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800" dirty="0" smtClean="0">
                <a:solidFill>
                  <a:srgbClr val="0000FF"/>
                </a:solidFill>
                <a:latin typeface="Comic Sans MS" pitchFamily="66" charset="0"/>
              </a:rPr>
              <a:t>Consider low viscosity, </a:t>
            </a:r>
            <a:r>
              <a:rPr lang="en-US" sz="1800" dirty="0" err="1" smtClean="0">
                <a:solidFill>
                  <a:srgbClr val="0000FF"/>
                </a:solidFill>
                <a:latin typeface="Comic Sans MS" pitchFamily="66" charset="0"/>
              </a:rPr>
              <a:t>unbaffled</a:t>
            </a:r>
            <a:r>
              <a:rPr lang="en-US" sz="1800" dirty="0" smtClean="0">
                <a:solidFill>
                  <a:srgbClr val="0000FF"/>
                </a:solidFill>
                <a:latin typeface="Comic Sans MS" pitchFamily="66" charset="0"/>
              </a:rPr>
              <a:t> systems.</a:t>
            </a:r>
          </a:p>
        </p:txBody>
      </p:sp>
      <p:sp>
        <p:nvSpPr>
          <p:cNvPr id="9" name="Rectangle 11"/>
          <p:cNvSpPr>
            <a:spLocks noChangeArrowheads="1"/>
          </p:cNvSpPr>
          <p:nvPr/>
        </p:nvSpPr>
        <p:spPr bwMode="auto">
          <a:xfrm>
            <a:off x="6934200" y="6485185"/>
            <a:ext cx="1905000" cy="308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400" dirty="0" smtClean="0">
                <a:latin typeface="+mj-lt"/>
              </a:rPr>
              <a:t>Colson and Richardson.</a:t>
            </a:r>
          </a:p>
        </p:txBody>
      </p:sp>
      <p:graphicFrame>
        <p:nvGraphicFramePr>
          <p:cNvPr id="2" name="Object 1"/>
          <p:cNvGraphicFramePr>
            <a:graphicFrameLocks noChangeAspect="1"/>
          </p:cNvGraphicFramePr>
          <p:nvPr>
            <p:extLst>
              <p:ext uri="{D42A27DB-BD31-4B8C-83A1-F6EECF244321}">
                <p14:modId xmlns="" xmlns:p14="http://schemas.microsoft.com/office/powerpoint/2010/main" val="3254432773"/>
              </p:ext>
            </p:extLst>
          </p:nvPr>
        </p:nvGraphicFramePr>
        <p:xfrm>
          <a:off x="5410200" y="449042"/>
          <a:ext cx="2617788" cy="787400"/>
        </p:xfrm>
        <a:graphic>
          <a:graphicData uri="http://schemas.openxmlformats.org/presentationml/2006/ole">
            <p:oleObj spid="_x0000_s202754" name="Equation" r:id="rId4" imgW="1688760" imgH="507960" progId="Equation.3">
              <p:embed/>
            </p:oleObj>
          </a:graphicData>
        </a:graphic>
      </p:graphicFrame>
      <p:grpSp>
        <p:nvGrpSpPr>
          <p:cNvPr id="4" name="Group 4"/>
          <p:cNvGrpSpPr/>
          <p:nvPr/>
        </p:nvGrpSpPr>
        <p:grpSpPr>
          <a:xfrm>
            <a:off x="0" y="1295400"/>
            <a:ext cx="9095210" cy="4267200"/>
            <a:chOff x="0" y="1295400"/>
            <a:chExt cx="9095210" cy="4267200"/>
          </a:xfrm>
        </p:grpSpPr>
        <p:pic>
          <p:nvPicPr>
            <p:cNvPr id="5124" name="Picture 4"/>
            <p:cNvPicPr>
              <a:picLocks noChangeAspect="1" noChangeArrowheads="1"/>
            </p:cNvPicPr>
            <p:nvPr/>
          </p:nvPicPr>
          <p:blipFill rotWithShape="1">
            <a:blip r:embed="rId5">
              <a:extLst>
                <a:ext uri="{28A0092B-C50C-407E-A947-70E740481C1C}">
                  <a14:useLocalDpi xmlns="" xmlns:a14="http://schemas.microsoft.com/office/drawing/2010/main" val="0"/>
                </a:ext>
              </a:extLst>
            </a:blip>
            <a:srcRect l="8989" t="39619" r="10657" b="25080"/>
            <a:stretch/>
          </p:blipFill>
          <p:spPr bwMode="auto">
            <a:xfrm>
              <a:off x="38922" y="1295400"/>
              <a:ext cx="9056288" cy="426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0" y="4876800"/>
              <a:ext cx="1676400" cy="685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aphicFrame>
        <p:nvGraphicFramePr>
          <p:cNvPr id="7" name="Object 6"/>
          <p:cNvGraphicFramePr>
            <a:graphicFrameLocks noChangeAspect="1"/>
          </p:cNvGraphicFramePr>
          <p:nvPr>
            <p:extLst>
              <p:ext uri="{D42A27DB-BD31-4B8C-83A1-F6EECF244321}">
                <p14:modId xmlns="" xmlns:p14="http://schemas.microsoft.com/office/powerpoint/2010/main" val="745277425"/>
              </p:ext>
            </p:extLst>
          </p:nvPr>
        </p:nvGraphicFramePr>
        <p:xfrm>
          <a:off x="990600" y="3429000"/>
          <a:ext cx="2676525" cy="374650"/>
        </p:xfrm>
        <a:graphic>
          <a:graphicData uri="http://schemas.openxmlformats.org/presentationml/2006/ole">
            <p:oleObj spid="_x0000_s202755" name="Equation" r:id="rId6" imgW="1726920" imgH="241200" progId="Equation.3">
              <p:embed/>
            </p:oleObj>
          </a:graphicData>
        </a:graphic>
      </p:graphicFrame>
      <p:graphicFrame>
        <p:nvGraphicFramePr>
          <p:cNvPr id="10" name="Object 9"/>
          <p:cNvGraphicFramePr>
            <a:graphicFrameLocks noChangeAspect="1"/>
          </p:cNvGraphicFramePr>
          <p:nvPr>
            <p:extLst>
              <p:ext uri="{D42A27DB-BD31-4B8C-83A1-F6EECF244321}">
                <p14:modId xmlns="" xmlns:p14="http://schemas.microsoft.com/office/powerpoint/2010/main" val="2310119546"/>
              </p:ext>
            </p:extLst>
          </p:nvPr>
        </p:nvGraphicFramePr>
        <p:xfrm>
          <a:off x="958850" y="5799138"/>
          <a:ext cx="1612900" cy="609600"/>
        </p:xfrm>
        <a:graphic>
          <a:graphicData uri="http://schemas.openxmlformats.org/presentationml/2006/ole">
            <p:oleObj spid="_x0000_s202756" name="Equation" r:id="rId7" imgW="1041120" imgH="393480" progId="Equation.3">
              <p:embed/>
            </p:oleObj>
          </a:graphicData>
        </a:graphic>
      </p:graphicFrame>
      <p:graphicFrame>
        <p:nvGraphicFramePr>
          <p:cNvPr id="13" name="Object 12"/>
          <p:cNvGraphicFramePr>
            <a:graphicFrameLocks noChangeAspect="1"/>
          </p:cNvGraphicFramePr>
          <p:nvPr>
            <p:extLst>
              <p:ext uri="{D42A27DB-BD31-4B8C-83A1-F6EECF244321}">
                <p14:modId xmlns="" xmlns:p14="http://schemas.microsoft.com/office/powerpoint/2010/main" val="3515547818"/>
              </p:ext>
            </p:extLst>
          </p:nvPr>
        </p:nvGraphicFramePr>
        <p:xfrm>
          <a:off x="3101975" y="5803900"/>
          <a:ext cx="1631950" cy="609600"/>
        </p:xfrm>
        <a:graphic>
          <a:graphicData uri="http://schemas.openxmlformats.org/presentationml/2006/ole">
            <p:oleObj spid="_x0000_s202757" name="Equation" r:id="rId8" imgW="1054080" imgH="393480" progId="Equation.3">
              <p:embed/>
            </p:oleObj>
          </a:graphicData>
        </a:graphic>
      </p:graphicFrame>
      <p:graphicFrame>
        <p:nvGraphicFramePr>
          <p:cNvPr id="14" name="Object 13"/>
          <p:cNvGraphicFramePr>
            <a:graphicFrameLocks noChangeAspect="1"/>
          </p:cNvGraphicFramePr>
          <p:nvPr>
            <p:extLst>
              <p:ext uri="{D42A27DB-BD31-4B8C-83A1-F6EECF244321}">
                <p14:modId xmlns="" xmlns:p14="http://schemas.microsoft.com/office/powerpoint/2010/main" val="4069449742"/>
              </p:ext>
            </p:extLst>
          </p:nvPr>
        </p:nvGraphicFramePr>
        <p:xfrm>
          <a:off x="5308600" y="5803900"/>
          <a:ext cx="1160463" cy="609600"/>
        </p:xfrm>
        <a:graphic>
          <a:graphicData uri="http://schemas.openxmlformats.org/presentationml/2006/ole">
            <p:oleObj spid="_x0000_s202758" name="Equation" r:id="rId9" imgW="749160" imgH="393480" progId="Equation.3">
              <p:embed/>
            </p:oleObj>
          </a:graphicData>
        </a:graphic>
      </p:graphicFrame>
    </p:spTree>
    <p:extLst>
      <p:ext uri="{BB962C8B-B14F-4D97-AF65-F5344CB8AC3E}">
        <p14:creationId xmlns="" xmlns:p14="http://schemas.microsoft.com/office/powerpoint/2010/main" val="2556783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smtClean="0">
                <a:solidFill>
                  <a:srgbClr val="FF0066"/>
                </a:solidFill>
                <a:latin typeface="+mj-lt"/>
              </a:rPr>
              <a:t>In-Class PS Exercise</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6" name="Rectangle 11"/>
          <p:cNvSpPr>
            <a:spLocks noChangeArrowheads="1"/>
          </p:cNvSpPr>
          <p:nvPr/>
        </p:nvSpPr>
        <p:spPr bwMode="auto">
          <a:xfrm>
            <a:off x="457200" y="609600"/>
            <a:ext cx="8229600" cy="1477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800" dirty="0" smtClean="0">
                <a:solidFill>
                  <a:srgbClr val="0000FF"/>
                </a:solidFill>
                <a:latin typeface="Comic Sans MS" pitchFamily="66" charset="0"/>
              </a:rPr>
              <a:t>Consider a solution of sodium hydroxide with the properties listed below.  It is agitated by a propeller mixer that is 0.5m in diameter in a 2.28m diameter </a:t>
            </a:r>
            <a:r>
              <a:rPr lang="en-US" sz="1800" dirty="0" err="1" smtClean="0">
                <a:solidFill>
                  <a:srgbClr val="0000FF"/>
                </a:solidFill>
                <a:latin typeface="Comic Sans MS" pitchFamily="66" charset="0"/>
              </a:rPr>
              <a:t>unbaffled</a:t>
            </a:r>
            <a:r>
              <a:rPr lang="en-US" sz="1800" dirty="0" smtClean="0">
                <a:solidFill>
                  <a:srgbClr val="0000FF"/>
                </a:solidFill>
                <a:latin typeface="Comic Sans MS" pitchFamily="66" charset="0"/>
              </a:rPr>
              <a:t> tank.  The liquid depth is 2.28m.  The impeller is located 0.5m above the bottom of the tank.  If the propeller is rotated at 2 Hz, what power is required?</a:t>
            </a:r>
          </a:p>
        </p:txBody>
      </p:sp>
      <p:graphicFrame>
        <p:nvGraphicFramePr>
          <p:cNvPr id="4" name="Object 3"/>
          <p:cNvGraphicFramePr>
            <a:graphicFrameLocks noChangeAspect="1"/>
          </p:cNvGraphicFramePr>
          <p:nvPr>
            <p:extLst>
              <p:ext uri="{D42A27DB-BD31-4B8C-83A1-F6EECF244321}">
                <p14:modId xmlns="" xmlns:p14="http://schemas.microsoft.com/office/powerpoint/2010/main" val="19159822"/>
              </p:ext>
            </p:extLst>
          </p:nvPr>
        </p:nvGraphicFramePr>
        <p:xfrm>
          <a:off x="1223963" y="2209800"/>
          <a:ext cx="1693862" cy="788988"/>
        </p:xfrm>
        <a:graphic>
          <a:graphicData uri="http://schemas.openxmlformats.org/presentationml/2006/ole">
            <p:oleObj spid="_x0000_s203778" name="Equation" r:id="rId4" imgW="1091880" imgH="507960" progId="Equation.3">
              <p:embed/>
            </p:oleObj>
          </a:graphicData>
        </a:graphic>
      </p:graphicFrame>
    </p:spTree>
    <p:extLst>
      <p:ext uri="{BB962C8B-B14F-4D97-AF65-F5344CB8AC3E}">
        <p14:creationId xmlns="" xmlns:p14="http://schemas.microsoft.com/office/powerpoint/2010/main" val="2024278182"/>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smtClean="0">
                <a:solidFill>
                  <a:srgbClr val="FF0066"/>
                </a:solidFill>
                <a:latin typeface="+mj-lt"/>
              </a:rPr>
              <a:t>Power Consumption and Scale-up in Mixing</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6" name="Rectangle 11"/>
          <p:cNvSpPr>
            <a:spLocks noChangeArrowheads="1"/>
          </p:cNvSpPr>
          <p:nvPr/>
        </p:nvSpPr>
        <p:spPr bwMode="auto">
          <a:xfrm>
            <a:off x="457200" y="609600"/>
            <a:ext cx="8229600" cy="369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800" dirty="0" smtClean="0">
                <a:solidFill>
                  <a:srgbClr val="0000FF"/>
                </a:solidFill>
                <a:latin typeface="Comic Sans MS" pitchFamily="66" charset="0"/>
              </a:rPr>
              <a:t>Consider low viscosity, baffled systems.</a:t>
            </a:r>
          </a:p>
        </p:txBody>
      </p:sp>
      <p:sp>
        <p:nvSpPr>
          <p:cNvPr id="9" name="Rectangle 11"/>
          <p:cNvSpPr>
            <a:spLocks noChangeArrowheads="1"/>
          </p:cNvSpPr>
          <p:nvPr/>
        </p:nvSpPr>
        <p:spPr bwMode="auto">
          <a:xfrm>
            <a:off x="6934200" y="6485185"/>
            <a:ext cx="1905000" cy="308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400" dirty="0" smtClean="0">
                <a:latin typeface="+mj-lt"/>
              </a:rPr>
              <a:t>Colson and Richardson.</a:t>
            </a:r>
          </a:p>
        </p:txBody>
      </p:sp>
      <p:graphicFrame>
        <p:nvGraphicFramePr>
          <p:cNvPr id="2" name="Object 1"/>
          <p:cNvGraphicFramePr>
            <a:graphicFrameLocks noChangeAspect="1"/>
          </p:cNvGraphicFramePr>
          <p:nvPr>
            <p:extLst>
              <p:ext uri="{D42A27DB-BD31-4B8C-83A1-F6EECF244321}">
                <p14:modId xmlns="" xmlns:p14="http://schemas.microsoft.com/office/powerpoint/2010/main" val="1962971281"/>
              </p:ext>
            </p:extLst>
          </p:nvPr>
        </p:nvGraphicFramePr>
        <p:xfrm>
          <a:off x="5822950" y="449263"/>
          <a:ext cx="1790700" cy="787400"/>
        </p:xfrm>
        <a:graphic>
          <a:graphicData uri="http://schemas.openxmlformats.org/presentationml/2006/ole">
            <p:oleObj spid="_x0000_s204802" name="Equation" r:id="rId4" imgW="1155600" imgH="507960" progId="Equation.3">
              <p:embed/>
            </p:oleObj>
          </a:graphicData>
        </a:graphic>
      </p:graphicFrame>
      <p:grpSp>
        <p:nvGrpSpPr>
          <p:cNvPr id="3" name="Group 3"/>
          <p:cNvGrpSpPr/>
          <p:nvPr/>
        </p:nvGrpSpPr>
        <p:grpSpPr>
          <a:xfrm>
            <a:off x="0" y="1219200"/>
            <a:ext cx="9148264" cy="4191000"/>
            <a:chOff x="0" y="1219200"/>
            <a:chExt cx="9148264" cy="4191000"/>
          </a:xfrm>
        </p:grpSpPr>
        <p:pic>
          <p:nvPicPr>
            <p:cNvPr id="7170" name="Picture 2"/>
            <p:cNvPicPr>
              <a:picLocks noChangeAspect="1" noChangeArrowheads="1"/>
            </p:cNvPicPr>
            <p:nvPr/>
          </p:nvPicPr>
          <p:blipFill rotWithShape="1">
            <a:blip r:embed="rId5">
              <a:extLst>
                <a:ext uri="{28A0092B-C50C-407E-A947-70E740481C1C}">
                  <a14:useLocalDpi xmlns="" xmlns:a14="http://schemas.microsoft.com/office/drawing/2010/main" val="0"/>
                </a:ext>
              </a:extLst>
            </a:blip>
            <a:srcRect l="8580" t="34984" r="9703" b="30032"/>
            <a:stretch/>
          </p:blipFill>
          <p:spPr bwMode="auto">
            <a:xfrm>
              <a:off x="76200" y="1219200"/>
              <a:ext cx="9072064" cy="41655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 name="Rectangle 14"/>
            <p:cNvSpPr/>
            <p:nvPr/>
          </p:nvSpPr>
          <p:spPr bwMode="auto">
            <a:xfrm>
              <a:off x="0" y="4724400"/>
              <a:ext cx="1676400" cy="685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Tree>
    <p:extLst>
      <p:ext uri="{BB962C8B-B14F-4D97-AF65-F5344CB8AC3E}">
        <p14:creationId xmlns="" xmlns:p14="http://schemas.microsoft.com/office/powerpoint/2010/main" val="1298960029"/>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smtClean="0">
                <a:solidFill>
                  <a:srgbClr val="FF0066"/>
                </a:solidFill>
                <a:latin typeface="+mj-lt"/>
              </a:rPr>
              <a:t>Power Consumption and Scale-up in Mixing</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6" name="Rectangle 11"/>
          <p:cNvSpPr>
            <a:spLocks noChangeArrowheads="1"/>
          </p:cNvSpPr>
          <p:nvPr/>
        </p:nvSpPr>
        <p:spPr bwMode="auto">
          <a:xfrm>
            <a:off x="457200" y="457200"/>
            <a:ext cx="8229600" cy="369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800" dirty="0" smtClean="0">
                <a:solidFill>
                  <a:srgbClr val="0000FF"/>
                </a:solidFill>
                <a:latin typeface="Comic Sans MS" pitchFamily="66" charset="0"/>
              </a:rPr>
              <a:t>Consider low viscosity, baffled systems (wall baffles).</a:t>
            </a:r>
          </a:p>
        </p:txBody>
      </p:sp>
      <p:sp>
        <p:nvSpPr>
          <p:cNvPr id="9" name="Rectangle 11"/>
          <p:cNvSpPr>
            <a:spLocks noChangeArrowheads="1"/>
          </p:cNvSpPr>
          <p:nvPr/>
        </p:nvSpPr>
        <p:spPr bwMode="auto">
          <a:xfrm>
            <a:off x="6934200" y="6485185"/>
            <a:ext cx="1905000" cy="308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400" dirty="0" smtClean="0">
                <a:latin typeface="+mj-lt"/>
              </a:rPr>
              <a:t>Colson and Richardson.</a:t>
            </a:r>
          </a:p>
        </p:txBody>
      </p:sp>
      <p:pic>
        <p:nvPicPr>
          <p:cNvPr id="8194"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8501" t="31056" r="19427" b="19310"/>
          <a:stretch/>
        </p:blipFill>
        <p:spPr bwMode="auto">
          <a:xfrm>
            <a:off x="410029" y="759311"/>
            <a:ext cx="8657771" cy="58057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Rectangle 11"/>
          <p:cNvSpPr>
            <a:spLocks noChangeArrowheads="1"/>
          </p:cNvSpPr>
          <p:nvPr/>
        </p:nvSpPr>
        <p:spPr bwMode="auto">
          <a:xfrm>
            <a:off x="76200" y="6300951"/>
            <a:ext cx="4267200" cy="462307"/>
          </a:xfrm>
          <a:prstGeom prst="rect">
            <a:avLst/>
          </a:prstGeom>
          <a:solidFill>
            <a:schemeClr val="bg1"/>
          </a:solidFill>
          <a:ln>
            <a:noFill/>
          </a:ln>
          <a:extLst/>
        </p:spPr>
        <p:txBody>
          <a:bodyPr wrap="square" lIns="92075" tIns="46038" rIns="92075" bIns="46038">
            <a:spAutoFit/>
          </a:bodyPr>
          <a:lstStyle/>
          <a:p>
            <a:pPr algn="just"/>
            <a:r>
              <a:rPr lang="en-US" sz="1200" b="1" dirty="0" smtClean="0">
                <a:solidFill>
                  <a:srgbClr val="0000FF"/>
                </a:solidFill>
                <a:latin typeface="+mj-lt"/>
              </a:rPr>
              <a:t>Figure 10.59 </a:t>
            </a:r>
            <a:r>
              <a:rPr lang="en-US" sz="1200" dirty="0" smtClean="0">
                <a:solidFill>
                  <a:srgbClr val="0000FF"/>
                </a:solidFill>
                <a:latin typeface="+mj-lt"/>
              </a:rPr>
              <a:t>Power correlations for turbine impellers in a tank with 4 baffles. [w, D, impeller width and diameter, respectively.]</a:t>
            </a:r>
            <a:endParaRPr lang="en-US" sz="1200" b="1" dirty="0" smtClean="0">
              <a:solidFill>
                <a:srgbClr val="0000FF"/>
              </a:solidFill>
              <a:latin typeface="+mj-lt"/>
            </a:endParaRPr>
          </a:p>
        </p:txBody>
      </p:sp>
    </p:spTree>
    <p:extLst>
      <p:ext uri="{BB962C8B-B14F-4D97-AF65-F5344CB8AC3E}">
        <p14:creationId xmlns="" xmlns:p14="http://schemas.microsoft.com/office/powerpoint/2010/main" val="353767684"/>
      </p:ext>
    </p:extLst>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smtClean="0">
                <a:solidFill>
                  <a:srgbClr val="FF0066"/>
                </a:solidFill>
                <a:latin typeface="+mj-lt"/>
              </a:rPr>
              <a:t>In-Class PS Exercise</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6" name="Rectangle 11"/>
          <p:cNvSpPr>
            <a:spLocks noChangeArrowheads="1"/>
          </p:cNvSpPr>
          <p:nvPr/>
        </p:nvSpPr>
        <p:spPr bwMode="auto">
          <a:xfrm>
            <a:off x="457200" y="609600"/>
            <a:ext cx="8229600" cy="923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800" dirty="0" smtClean="0">
                <a:solidFill>
                  <a:srgbClr val="0000FF"/>
                </a:solidFill>
                <a:latin typeface="Comic Sans MS" pitchFamily="66" charset="0"/>
              </a:rPr>
              <a:t>Assume you are mixing a small amount of material into water in a standard configuration baffled tank.  The diameter of the pitched blade turbine is 1 m and it is desired to operate at 84 RPM.    Estimate the power required.</a:t>
            </a:r>
          </a:p>
        </p:txBody>
      </p:sp>
    </p:spTree>
    <p:extLst>
      <p:ext uri="{BB962C8B-B14F-4D97-AF65-F5344CB8AC3E}">
        <p14:creationId xmlns="" xmlns:p14="http://schemas.microsoft.com/office/powerpoint/2010/main" val="379731713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b="1" dirty="0" smtClean="0">
                <a:latin typeface="Arial" pitchFamily="34" charset="0"/>
                <a:cs typeface="Arial" pitchFamily="34" charset="0"/>
              </a:rPr>
              <a:t>Baffles</a:t>
            </a:r>
            <a:endParaRPr lang="en-US" dirty="0"/>
          </a:p>
        </p:txBody>
      </p:sp>
      <p:pic>
        <p:nvPicPr>
          <p:cNvPr id="7" name="Picture 3"/>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36968" t="19524" r="36854" b="39152"/>
          <a:stretch/>
        </p:blipFill>
        <p:spPr bwMode="auto">
          <a:xfrm>
            <a:off x="4714738" y="1905000"/>
            <a:ext cx="3309181" cy="41148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45260" t="15673" r="34993" b="56898"/>
          <a:stretch/>
        </p:blipFill>
        <p:spPr bwMode="auto">
          <a:xfrm>
            <a:off x="609600" y="1905000"/>
            <a:ext cx="2971800" cy="395801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876172627"/>
      </p:ext>
    </p:extLst>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smtClean="0">
                <a:solidFill>
                  <a:srgbClr val="FF0066"/>
                </a:solidFill>
                <a:latin typeface="+mj-lt"/>
              </a:rPr>
              <a:t>Power Consumption and Scale-up in Mixing</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6" name="Rectangle 11"/>
          <p:cNvSpPr>
            <a:spLocks noChangeArrowheads="1"/>
          </p:cNvSpPr>
          <p:nvPr/>
        </p:nvSpPr>
        <p:spPr bwMode="auto">
          <a:xfrm>
            <a:off x="457200" y="457200"/>
            <a:ext cx="8229600" cy="369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800" dirty="0" smtClean="0">
                <a:solidFill>
                  <a:srgbClr val="0000FF"/>
                </a:solidFill>
                <a:latin typeface="Comic Sans MS" pitchFamily="66" charset="0"/>
              </a:rPr>
              <a:t>Consider low viscosity, baffled systems (wall baffles).</a:t>
            </a:r>
          </a:p>
        </p:txBody>
      </p:sp>
      <p:sp>
        <p:nvSpPr>
          <p:cNvPr id="9" name="Rectangle 11"/>
          <p:cNvSpPr>
            <a:spLocks noChangeArrowheads="1"/>
          </p:cNvSpPr>
          <p:nvPr/>
        </p:nvSpPr>
        <p:spPr bwMode="auto">
          <a:xfrm>
            <a:off x="2895600" y="6485185"/>
            <a:ext cx="5943600" cy="308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400" dirty="0" smtClean="0">
                <a:latin typeface="+mj-lt"/>
              </a:rPr>
              <a:t>N.P. </a:t>
            </a:r>
            <a:r>
              <a:rPr lang="en-US" sz="1400" dirty="0" err="1" smtClean="0">
                <a:latin typeface="+mj-lt"/>
              </a:rPr>
              <a:t>Cheremisinoff</a:t>
            </a:r>
            <a:r>
              <a:rPr lang="en-US" sz="1400" dirty="0" smtClean="0">
                <a:latin typeface="+mj-lt"/>
              </a:rPr>
              <a:t>, </a:t>
            </a:r>
            <a:r>
              <a:rPr lang="en-US" sz="1400" i="1" dirty="0" smtClean="0">
                <a:latin typeface="+mj-lt"/>
              </a:rPr>
              <a:t>Handbook of Chemical Processing Equipment, B-H, 2000</a:t>
            </a:r>
            <a:endParaRPr lang="en-US" sz="1400" dirty="0" smtClean="0">
              <a:latin typeface="+mj-lt"/>
            </a:endParaRPr>
          </a:p>
        </p:txBody>
      </p:sp>
      <p:pic>
        <p:nvPicPr>
          <p:cNvPr id="2"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20934" t="38458" r="17116" b="12490"/>
          <a:stretch/>
        </p:blipFill>
        <p:spPr bwMode="auto">
          <a:xfrm>
            <a:off x="609600" y="827174"/>
            <a:ext cx="8077200" cy="53636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091688122"/>
      </p:ext>
    </p:extLst>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smtClean="0">
                <a:solidFill>
                  <a:srgbClr val="FF0066"/>
                </a:solidFill>
                <a:latin typeface="+mj-lt"/>
              </a:rPr>
              <a:t>Power Consumption and Scale-up in Mixing</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6" name="Rectangle 11"/>
          <p:cNvSpPr>
            <a:spLocks noChangeArrowheads="1"/>
          </p:cNvSpPr>
          <p:nvPr/>
        </p:nvSpPr>
        <p:spPr bwMode="auto">
          <a:xfrm>
            <a:off x="635000" y="1524000"/>
            <a:ext cx="8229600" cy="3699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800" dirty="0" smtClean="0">
                <a:solidFill>
                  <a:srgbClr val="0000FF"/>
                </a:solidFill>
                <a:latin typeface="Comic Sans MS" pitchFamily="66" charset="0"/>
              </a:rPr>
              <a:t>Propeller pitch:</a:t>
            </a:r>
          </a:p>
        </p:txBody>
      </p:sp>
      <p:pic>
        <p:nvPicPr>
          <p:cNvPr id="9219" name="Picture 3"/>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1018" t="31544" r="10851" b="34228"/>
          <a:stretch/>
        </p:blipFill>
        <p:spPr bwMode="auto">
          <a:xfrm>
            <a:off x="101600" y="3200400"/>
            <a:ext cx="9056914" cy="32602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218" name="Picture 2" descr="http://www.propellerpages.com/content/articles/images/tnl502.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291990" y="642187"/>
            <a:ext cx="3394810" cy="2743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62528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smtClean="0">
                <a:solidFill>
                  <a:srgbClr val="FF0066"/>
                </a:solidFill>
                <a:latin typeface="+mj-lt"/>
              </a:rPr>
              <a:t>Discharge Coefficient</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9" name="Rectangle 11"/>
          <p:cNvSpPr>
            <a:spLocks noChangeArrowheads="1"/>
          </p:cNvSpPr>
          <p:nvPr/>
        </p:nvSpPr>
        <p:spPr bwMode="auto">
          <a:xfrm>
            <a:off x="2895600" y="6485185"/>
            <a:ext cx="5943600" cy="308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400" dirty="0" smtClean="0">
                <a:latin typeface="+mj-lt"/>
              </a:rPr>
              <a:t>N.P. </a:t>
            </a:r>
            <a:r>
              <a:rPr lang="en-US" sz="1400" dirty="0" err="1" smtClean="0">
                <a:latin typeface="+mj-lt"/>
              </a:rPr>
              <a:t>Cheremisinoff</a:t>
            </a:r>
            <a:r>
              <a:rPr lang="en-US" sz="1400" dirty="0" smtClean="0">
                <a:latin typeface="+mj-lt"/>
              </a:rPr>
              <a:t>, </a:t>
            </a:r>
            <a:r>
              <a:rPr lang="en-US" sz="1400" i="1" dirty="0" smtClean="0">
                <a:latin typeface="+mj-lt"/>
              </a:rPr>
              <a:t>Handbook of Chemical Processing Equipment, B-H, 2000</a:t>
            </a:r>
            <a:endParaRPr lang="en-US" sz="1400" dirty="0" smtClean="0">
              <a:latin typeface="+mj-lt"/>
            </a:endParaRPr>
          </a:p>
        </p:txBody>
      </p:sp>
      <p:pic>
        <p:nvPicPr>
          <p:cNvPr id="11266"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21908" t="19011" r="17237" b="34196"/>
          <a:stretch/>
        </p:blipFill>
        <p:spPr bwMode="auto">
          <a:xfrm>
            <a:off x="304800" y="457199"/>
            <a:ext cx="8839200" cy="5699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430665"/>
      </p:ext>
    </p:extLst>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smtClean="0">
                <a:solidFill>
                  <a:srgbClr val="FF0066"/>
                </a:solidFill>
                <a:latin typeface="+mj-lt"/>
              </a:rPr>
              <a:t>In-Class PS Exercise</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6" name="Rectangle 11"/>
          <p:cNvSpPr>
            <a:spLocks noChangeArrowheads="1"/>
          </p:cNvSpPr>
          <p:nvPr/>
        </p:nvSpPr>
        <p:spPr bwMode="auto">
          <a:xfrm>
            <a:off x="457200" y="609600"/>
            <a:ext cx="8305800" cy="923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800" dirty="0" smtClean="0">
                <a:solidFill>
                  <a:srgbClr val="0000FF"/>
                </a:solidFill>
                <a:latin typeface="Comic Sans MS" pitchFamily="66" charset="0"/>
              </a:rPr>
              <a:t>A fermentation broth with properties as given below, is agitated in a 2.7 m</a:t>
            </a:r>
            <a:r>
              <a:rPr lang="en-US" sz="1800" baseline="30000" dirty="0" smtClean="0">
                <a:solidFill>
                  <a:srgbClr val="0000FF"/>
                </a:solidFill>
                <a:latin typeface="Comic Sans MS" pitchFamily="66" charset="0"/>
              </a:rPr>
              <a:t>3</a:t>
            </a:r>
            <a:r>
              <a:rPr lang="en-US" sz="1800" dirty="0" smtClean="0">
                <a:solidFill>
                  <a:srgbClr val="0000FF"/>
                </a:solidFill>
                <a:latin typeface="Comic Sans MS" pitchFamily="66" charset="0"/>
              </a:rPr>
              <a:t> baffled tank using a Rushton turbine with a diameter of 0.5 m and a stirred speed of 1 Hz.  Estimate the mixing time.</a:t>
            </a:r>
          </a:p>
        </p:txBody>
      </p:sp>
      <p:graphicFrame>
        <p:nvGraphicFramePr>
          <p:cNvPr id="4" name="Object 3"/>
          <p:cNvGraphicFramePr>
            <a:graphicFrameLocks noChangeAspect="1"/>
          </p:cNvGraphicFramePr>
          <p:nvPr>
            <p:extLst>
              <p:ext uri="{D42A27DB-BD31-4B8C-83A1-F6EECF244321}">
                <p14:modId xmlns="" xmlns:p14="http://schemas.microsoft.com/office/powerpoint/2010/main" val="1442598756"/>
              </p:ext>
            </p:extLst>
          </p:nvPr>
        </p:nvGraphicFramePr>
        <p:xfrm>
          <a:off x="962025" y="1752600"/>
          <a:ext cx="2848376" cy="1066800"/>
        </p:xfrm>
        <a:graphic>
          <a:graphicData uri="http://schemas.openxmlformats.org/presentationml/2006/ole">
            <p:oleObj spid="_x0000_s208898" name="Equation" r:id="rId4" imgW="1358640" imgH="507960" progId="Equation.3">
              <p:embed/>
            </p:oleObj>
          </a:graphicData>
        </a:graphic>
      </p:graphicFrame>
    </p:spTree>
    <p:extLst>
      <p:ext uri="{BB962C8B-B14F-4D97-AF65-F5344CB8AC3E}">
        <p14:creationId xmlns="" xmlns:p14="http://schemas.microsoft.com/office/powerpoint/2010/main" val="3691057571"/>
      </p:ext>
    </p:ext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smtClean="0">
                <a:solidFill>
                  <a:srgbClr val="FF0066"/>
                </a:solidFill>
                <a:latin typeface="+mj-lt"/>
              </a:rPr>
              <a:t>Additional Plots for Non-Standard Mixing</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6" name="Rectangle 11"/>
          <p:cNvSpPr>
            <a:spLocks noChangeArrowheads="1"/>
          </p:cNvSpPr>
          <p:nvPr/>
        </p:nvSpPr>
        <p:spPr bwMode="auto">
          <a:xfrm>
            <a:off x="2895600" y="6485185"/>
            <a:ext cx="5943600" cy="308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400" dirty="0" smtClean="0">
                <a:latin typeface="+mj-lt"/>
              </a:rPr>
              <a:t>N.P. </a:t>
            </a:r>
            <a:r>
              <a:rPr lang="en-US" sz="1400" dirty="0" err="1" smtClean="0">
                <a:latin typeface="+mj-lt"/>
              </a:rPr>
              <a:t>Cheremisinoff</a:t>
            </a:r>
            <a:r>
              <a:rPr lang="en-US" sz="1400" dirty="0" smtClean="0">
                <a:latin typeface="+mj-lt"/>
              </a:rPr>
              <a:t>, </a:t>
            </a:r>
            <a:r>
              <a:rPr lang="en-US" sz="1400" i="1" dirty="0" smtClean="0">
                <a:latin typeface="+mj-lt"/>
              </a:rPr>
              <a:t>Handbook of Chemical Processing Equipment, B-H, 2000</a:t>
            </a:r>
            <a:endParaRPr lang="en-US" sz="1400" dirty="0" smtClean="0">
              <a:latin typeface="+mj-lt"/>
            </a:endParaRPr>
          </a:p>
        </p:txBody>
      </p:sp>
      <p:pic>
        <p:nvPicPr>
          <p:cNvPr id="12290"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21178" t="28705" r="22471" b="8039"/>
          <a:stretch/>
        </p:blipFill>
        <p:spPr bwMode="auto">
          <a:xfrm>
            <a:off x="762000" y="464441"/>
            <a:ext cx="7797800" cy="60125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606545215"/>
      </p:ext>
    </p:extLst>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smtClean="0">
                <a:solidFill>
                  <a:srgbClr val="FF0066"/>
                </a:solidFill>
                <a:latin typeface="+mj-lt"/>
              </a:rPr>
              <a:t>Additional Plots for Non-Standard Mixing</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6" name="Rectangle 11"/>
          <p:cNvSpPr>
            <a:spLocks noChangeArrowheads="1"/>
          </p:cNvSpPr>
          <p:nvPr/>
        </p:nvSpPr>
        <p:spPr bwMode="auto">
          <a:xfrm>
            <a:off x="2895600" y="6485185"/>
            <a:ext cx="5943600" cy="308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400" dirty="0" smtClean="0">
                <a:latin typeface="+mj-lt"/>
              </a:rPr>
              <a:t>N.P. </a:t>
            </a:r>
            <a:r>
              <a:rPr lang="en-US" sz="1400" dirty="0" err="1" smtClean="0">
                <a:latin typeface="+mj-lt"/>
              </a:rPr>
              <a:t>Cheremisinoff</a:t>
            </a:r>
            <a:r>
              <a:rPr lang="en-US" sz="1400" dirty="0" smtClean="0">
                <a:latin typeface="+mj-lt"/>
              </a:rPr>
              <a:t>, </a:t>
            </a:r>
            <a:r>
              <a:rPr lang="en-US" sz="1400" i="1" dirty="0" smtClean="0">
                <a:latin typeface="+mj-lt"/>
              </a:rPr>
              <a:t>Handbook of Chemical Processing Equipment, B-H, 2000</a:t>
            </a:r>
            <a:endParaRPr lang="en-US" sz="1400" dirty="0" smtClean="0">
              <a:latin typeface="+mj-lt"/>
            </a:endParaRPr>
          </a:p>
        </p:txBody>
      </p:sp>
      <p:pic>
        <p:nvPicPr>
          <p:cNvPr id="13314"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21786" t="24806" r="21497" b="6977"/>
          <a:stretch/>
        </p:blipFill>
        <p:spPr bwMode="auto">
          <a:xfrm>
            <a:off x="876300" y="431800"/>
            <a:ext cx="7391400" cy="61066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322764481"/>
      </p:ext>
    </p:extLst>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smtClean="0">
                <a:solidFill>
                  <a:srgbClr val="FF0066"/>
                </a:solidFill>
                <a:latin typeface="+mj-lt"/>
              </a:rPr>
              <a:t>Additional Plots for Non-Standard Mixing</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6" name="Rectangle 11"/>
          <p:cNvSpPr>
            <a:spLocks noChangeArrowheads="1"/>
          </p:cNvSpPr>
          <p:nvPr/>
        </p:nvSpPr>
        <p:spPr bwMode="auto">
          <a:xfrm>
            <a:off x="2895600" y="6485185"/>
            <a:ext cx="5943600" cy="308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400" dirty="0" smtClean="0">
                <a:latin typeface="+mj-lt"/>
              </a:rPr>
              <a:t>N.P. </a:t>
            </a:r>
            <a:r>
              <a:rPr lang="en-US" sz="1400" dirty="0" err="1" smtClean="0">
                <a:latin typeface="+mj-lt"/>
              </a:rPr>
              <a:t>Cheremisinoff</a:t>
            </a:r>
            <a:r>
              <a:rPr lang="en-US" sz="1400" dirty="0" smtClean="0">
                <a:latin typeface="+mj-lt"/>
              </a:rPr>
              <a:t>, </a:t>
            </a:r>
            <a:r>
              <a:rPr lang="en-US" sz="1400" i="1" dirty="0" smtClean="0">
                <a:latin typeface="+mj-lt"/>
              </a:rPr>
              <a:t>Handbook of Chemical Processing Equipment, B-H, 2000</a:t>
            </a:r>
            <a:endParaRPr lang="en-US" sz="1400" dirty="0" smtClean="0">
              <a:latin typeface="+mj-lt"/>
            </a:endParaRPr>
          </a:p>
        </p:txBody>
      </p:sp>
      <p:pic>
        <p:nvPicPr>
          <p:cNvPr id="14338"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21664" t="14529" r="20280" b="17065"/>
          <a:stretch/>
        </p:blipFill>
        <p:spPr bwMode="auto">
          <a:xfrm>
            <a:off x="1110342" y="439515"/>
            <a:ext cx="7424058" cy="6008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322764481"/>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smtClean="0">
                <a:solidFill>
                  <a:srgbClr val="FF0066"/>
                </a:solidFill>
                <a:latin typeface="+mj-lt"/>
              </a:rPr>
              <a:t>Additional Plots for Non-Standard Mixing</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6" name="Rectangle 11"/>
          <p:cNvSpPr>
            <a:spLocks noChangeArrowheads="1"/>
          </p:cNvSpPr>
          <p:nvPr/>
        </p:nvSpPr>
        <p:spPr bwMode="auto">
          <a:xfrm>
            <a:off x="2895600" y="6485185"/>
            <a:ext cx="5943600" cy="308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400" dirty="0" smtClean="0">
                <a:latin typeface="+mj-lt"/>
              </a:rPr>
              <a:t>N.P. </a:t>
            </a:r>
            <a:r>
              <a:rPr lang="en-US" sz="1400" dirty="0" err="1" smtClean="0">
                <a:latin typeface="+mj-lt"/>
              </a:rPr>
              <a:t>Cheremisinoff</a:t>
            </a:r>
            <a:r>
              <a:rPr lang="en-US" sz="1400" dirty="0" smtClean="0">
                <a:latin typeface="+mj-lt"/>
              </a:rPr>
              <a:t>, </a:t>
            </a:r>
            <a:r>
              <a:rPr lang="en-US" sz="1400" i="1" dirty="0" smtClean="0">
                <a:latin typeface="+mj-lt"/>
              </a:rPr>
              <a:t>Handbook of Chemical Processing Equipment, B-H, 2000</a:t>
            </a:r>
            <a:endParaRPr lang="en-US" sz="1400" dirty="0" smtClean="0">
              <a:latin typeface="+mj-lt"/>
            </a:endParaRPr>
          </a:p>
        </p:txBody>
      </p:sp>
      <p:pic>
        <p:nvPicPr>
          <p:cNvPr id="2"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21056" t="29413" r="19550" b="9635"/>
          <a:stretch/>
        </p:blipFill>
        <p:spPr bwMode="auto">
          <a:xfrm>
            <a:off x="457200" y="442153"/>
            <a:ext cx="8382000" cy="59086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322764481"/>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mtClean="0">
                <a:solidFill>
                  <a:srgbClr val="292929"/>
                </a:solidFill>
              </a:rPr>
              <a:t>Heat Transfer in Agitated Vessel</a:t>
            </a:r>
          </a:p>
        </p:txBody>
      </p:sp>
      <p:sp>
        <p:nvSpPr>
          <p:cNvPr id="34819" name="Rectangle 3"/>
          <p:cNvSpPr>
            <a:spLocks noGrp="1" noChangeArrowheads="1"/>
          </p:cNvSpPr>
          <p:nvPr>
            <p:ph type="body" idx="1"/>
          </p:nvPr>
        </p:nvSpPr>
        <p:spPr>
          <a:xfrm>
            <a:off x="457200" y="1219200"/>
            <a:ext cx="8458200" cy="5257800"/>
          </a:xfrm>
        </p:spPr>
        <p:txBody>
          <a:bodyPr/>
          <a:lstStyle/>
          <a:p>
            <a:pPr eaLnBrk="1" hangingPunct="1"/>
            <a:r>
              <a:rPr lang="en-US" sz="2400" b="0" smtClean="0">
                <a:solidFill>
                  <a:srgbClr val="292929"/>
                </a:solidFill>
                <a:latin typeface="Times New Roman" pitchFamily="18" charset="0"/>
              </a:rPr>
              <a:t>Often it is necessary </a:t>
            </a:r>
            <a:r>
              <a:rPr lang="en-US" sz="2400" b="0" smtClean="0">
                <a:solidFill>
                  <a:srgbClr val="CC3300"/>
                </a:solidFill>
                <a:latin typeface="Times New Roman" pitchFamily="18" charset="0"/>
              </a:rPr>
              <a:t>to cool or heat the contents of the vessel</a:t>
            </a:r>
            <a:r>
              <a:rPr lang="en-US" sz="2400" b="0" smtClean="0">
                <a:solidFill>
                  <a:srgbClr val="292929"/>
                </a:solidFill>
                <a:latin typeface="Times New Roman" pitchFamily="18" charset="0"/>
              </a:rPr>
              <a:t> during agitation.</a:t>
            </a:r>
          </a:p>
          <a:p>
            <a:pPr eaLnBrk="1" hangingPunct="1"/>
            <a:r>
              <a:rPr lang="en-US" sz="2400" b="0" smtClean="0">
                <a:solidFill>
                  <a:srgbClr val="292929"/>
                </a:solidFill>
                <a:latin typeface="Times New Roman" pitchFamily="18" charset="0"/>
              </a:rPr>
              <a:t>This is usually done by heat-transfer surfaces, which may be in the form of:</a:t>
            </a:r>
          </a:p>
          <a:p>
            <a:pPr eaLnBrk="1" hangingPunct="1">
              <a:buFontTx/>
              <a:buNone/>
            </a:pPr>
            <a:r>
              <a:rPr lang="en-US" sz="2400" b="0" smtClean="0">
                <a:solidFill>
                  <a:srgbClr val="292929"/>
                </a:solidFill>
                <a:latin typeface="Times New Roman" pitchFamily="18" charset="0"/>
              </a:rPr>
              <a:t>	1) cooling or heating jackets in the wall of the vessel </a:t>
            </a:r>
          </a:p>
          <a:p>
            <a:pPr eaLnBrk="1" hangingPunct="1">
              <a:buFontTx/>
              <a:buNone/>
            </a:pPr>
            <a:r>
              <a:rPr lang="en-US" sz="2400" b="0" smtClean="0">
                <a:solidFill>
                  <a:srgbClr val="292929"/>
                </a:solidFill>
                <a:latin typeface="Times New Roman" pitchFamily="18" charset="0"/>
              </a:rPr>
              <a:t>	2) coils of pipe immersed in the liquid.</a:t>
            </a:r>
          </a:p>
          <a:p>
            <a:pPr eaLnBrk="1" hangingPunct="1"/>
            <a:endParaRPr lang="en-US" sz="2400" b="0" smtClean="0">
              <a:solidFill>
                <a:srgbClr val="292929"/>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p:cNvPicPr>
            <a:picLocks noChangeAspect="1" noChangeArrowheads="1"/>
          </p:cNvPicPr>
          <p:nvPr/>
        </p:nvPicPr>
        <p:blipFill>
          <a:blip r:embed="rId3">
            <a:lum bright="-2000" contrast="36000"/>
          </a:blip>
          <a:srcRect l="3604"/>
          <a:stretch>
            <a:fillRect/>
          </a:stretch>
        </p:blipFill>
        <p:spPr bwMode="auto">
          <a:xfrm>
            <a:off x="609600" y="838200"/>
            <a:ext cx="8153400" cy="519906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1676400" y="228600"/>
            <a:ext cx="6019800" cy="6400800"/>
          </a:xfrm>
          <a:prstGeom prst="rect">
            <a:avLst/>
          </a:prstGeom>
          <a:noFill/>
          <a:ln>
            <a:noFill/>
          </a:ln>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endParaRPr lang="en-US" smtClean="0"/>
          </a:p>
        </p:txBody>
      </p:sp>
      <p:sp>
        <p:nvSpPr>
          <p:cNvPr id="36867" name="Rectangle 3"/>
          <p:cNvSpPr>
            <a:spLocks noGrp="1" noChangeArrowheads="1"/>
          </p:cNvSpPr>
          <p:nvPr>
            <p:ph type="body" idx="1"/>
          </p:nvPr>
        </p:nvSpPr>
        <p:spPr/>
        <p:txBody>
          <a:bodyPr/>
          <a:lstStyle/>
          <a:p>
            <a:pPr eaLnBrk="1" hangingPunct="1">
              <a:buFontTx/>
              <a:buNone/>
            </a:pPr>
            <a:r>
              <a:rPr lang="en-US" b="0" u="sng" smtClean="0">
                <a:solidFill>
                  <a:srgbClr val="292929"/>
                </a:solidFill>
                <a:latin typeface="Times New Roman" pitchFamily="18" charset="0"/>
              </a:rPr>
              <a:t>Vessel with heating jacket</a:t>
            </a:r>
          </a:p>
          <a:p>
            <a:pPr eaLnBrk="1" hangingPunct="1"/>
            <a:r>
              <a:rPr lang="en-US" sz="2400" b="0" smtClean="0">
                <a:solidFill>
                  <a:srgbClr val="292929"/>
                </a:solidFill>
                <a:latin typeface="Times New Roman" pitchFamily="18" charset="0"/>
              </a:rPr>
              <a:t>When heating, the fluid entering is often steam, which condenses inside the jacket and leaves at the bottom. </a:t>
            </a:r>
          </a:p>
          <a:p>
            <a:pPr eaLnBrk="1" hangingPunct="1"/>
            <a:r>
              <a:rPr lang="en-US" sz="2400" b="0" smtClean="0">
                <a:solidFill>
                  <a:srgbClr val="292929"/>
                </a:solidFill>
                <a:latin typeface="Times New Roman" pitchFamily="18" charset="0"/>
              </a:rPr>
              <a:t>The vessel is equipped with an agitator and in most cases also with baffles (not shown).</a:t>
            </a:r>
          </a:p>
          <a:p>
            <a:pPr eaLnBrk="1" hangingPunct="1"/>
            <a:r>
              <a:rPr lang="en-US" sz="2400" b="0" smtClean="0">
                <a:solidFill>
                  <a:srgbClr val="292929"/>
                </a:solidFill>
                <a:latin typeface="Times New Roman" pitchFamily="18" charset="0"/>
              </a:rPr>
              <a:t>Correlations for the heat-transfer coefficient from the agitated Newtonian liquid inside the vessel to the jacket walls of the vessel have the following form:</a:t>
            </a:r>
          </a:p>
          <a:p>
            <a:pPr eaLnBrk="1" hangingPunct="1"/>
            <a:endParaRPr lang="en-US" sz="2400" b="0" u="sng" smtClean="0">
              <a:solidFill>
                <a:srgbClr val="292929"/>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1"/>
          </p:nvPr>
        </p:nvSpPr>
        <p:spPr>
          <a:xfrm>
            <a:off x="457200" y="1752600"/>
            <a:ext cx="8686800" cy="4724400"/>
          </a:xfrm>
        </p:spPr>
        <p:txBody>
          <a:bodyPr/>
          <a:lstStyle/>
          <a:p>
            <a:pPr eaLnBrk="1" hangingPunct="1">
              <a:buFontTx/>
              <a:buNone/>
            </a:pPr>
            <a:r>
              <a:rPr lang="en-US" sz="2800" b="0" smtClean="0">
                <a:solidFill>
                  <a:srgbClr val="292929"/>
                </a:solidFill>
                <a:latin typeface="Times New Roman" pitchFamily="18" charset="0"/>
              </a:rPr>
              <a:t>	where:</a:t>
            </a:r>
          </a:p>
          <a:p>
            <a:pPr eaLnBrk="1" hangingPunct="1">
              <a:buFontTx/>
              <a:buNone/>
            </a:pPr>
            <a:r>
              <a:rPr lang="en-US" sz="2800" b="0" i="1" smtClean="0">
                <a:solidFill>
                  <a:srgbClr val="292929"/>
                </a:solidFill>
                <a:latin typeface="Times New Roman" pitchFamily="18" charset="0"/>
              </a:rPr>
              <a:t>	h</a:t>
            </a:r>
            <a:r>
              <a:rPr lang="en-US" sz="2800" b="0" smtClean="0">
                <a:solidFill>
                  <a:srgbClr val="292929"/>
                </a:solidFill>
                <a:latin typeface="Times New Roman" pitchFamily="18" charset="0"/>
              </a:rPr>
              <a:t> is the heat-transfer coefficient for the agitated liquid to the inner wall in W/m</a:t>
            </a:r>
            <a:r>
              <a:rPr lang="en-US" sz="2800" b="0" baseline="30000" smtClean="0">
                <a:solidFill>
                  <a:srgbClr val="292929"/>
                </a:solidFill>
                <a:latin typeface="Times New Roman" pitchFamily="18" charset="0"/>
              </a:rPr>
              <a:t>2</a:t>
            </a:r>
            <a:r>
              <a:rPr lang="en-US" sz="2800" b="0" smtClean="0">
                <a:solidFill>
                  <a:srgbClr val="292929"/>
                </a:solidFill>
                <a:latin typeface="Times New Roman" pitchFamily="18" charset="0"/>
              </a:rPr>
              <a:t>.K, </a:t>
            </a:r>
          </a:p>
          <a:p>
            <a:pPr eaLnBrk="1" hangingPunct="1">
              <a:buFontTx/>
              <a:buNone/>
            </a:pPr>
            <a:r>
              <a:rPr lang="en-US" sz="2800" b="0" smtClean="0">
                <a:solidFill>
                  <a:srgbClr val="292929"/>
                </a:solidFill>
                <a:latin typeface="Times New Roman" pitchFamily="18" charset="0"/>
              </a:rPr>
              <a:t>	</a:t>
            </a:r>
            <a:r>
              <a:rPr lang="en-US" sz="2800" b="0" i="1" smtClean="0">
                <a:solidFill>
                  <a:srgbClr val="292929"/>
                </a:solidFill>
                <a:latin typeface="Times New Roman" pitchFamily="18" charset="0"/>
              </a:rPr>
              <a:t>D</a:t>
            </a:r>
            <a:r>
              <a:rPr lang="en-US" sz="2800" b="0" i="1" baseline="-25000" smtClean="0">
                <a:solidFill>
                  <a:srgbClr val="292929"/>
                </a:solidFill>
                <a:latin typeface="Times New Roman" pitchFamily="18" charset="0"/>
              </a:rPr>
              <a:t>t</a:t>
            </a:r>
            <a:r>
              <a:rPr lang="en-US" sz="2800" b="0" smtClean="0">
                <a:solidFill>
                  <a:srgbClr val="292929"/>
                </a:solidFill>
                <a:latin typeface="Times New Roman" pitchFamily="18" charset="0"/>
              </a:rPr>
              <a:t> is the inside diameter of the tank in m, </a:t>
            </a:r>
          </a:p>
          <a:p>
            <a:pPr eaLnBrk="1" hangingPunct="1">
              <a:buFontTx/>
              <a:buNone/>
            </a:pPr>
            <a:r>
              <a:rPr lang="en-US" sz="2800" b="0" smtClean="0">
                <a:solidFill>
                  <a:srgbClr val="292929"/>
                </a:solidFill>
                <a:latin typeface="Times New Roman" pitchFamily="18" charset="0"/>
              </a:rPr>
              <a:t>	</a:t>
            </a:r>
            <a:r>
              <a:rPr lang="en-US" sz="2800" b="0" i="1" smtClean="0">
                <a:solidFill>
                  <a:srgbClr val="292929"/>
                </a:solidFill>
                <a:latin typeface="Times New Roman" pitchFamily="18" charset="0"/>
              </a:rPr>
              <a:t>k</a:t>
            </a:r>
            <a:r>
              <a:rPr lang="en-US" sz="2800" b="0" smtClean="0">
                <a:solidFill>
                  <a:srgbClr val="292929"/>
                </a:solidFill>
                <a:latin typeface="Times New Roman" pitchFamily="18" charset="0"/>
              </a:rPr>
              <a:t> is thermal conductivity in W/m.K, </a:t>
            </a:r>
          </a:p>
          <a:p>
            <a:pPr eaLnBrk="1" hangingPunct="1">
              <a:buFontTx/>
              <a:buNone/>
            </a:pPr>
            <a:r>
              <a:rPr lang="en-US" sz="2800" b="0" smtClean="0">
                <a:solidFill>
                  <a:srgbClr val="292929"/>
                </a:solidFill>
                <a:latin typeface="Times New Roman" pitchFamily="18" charset="0"/>
              </a:rPr>
              <a:t>	</a:t>
            </a:r>
            <a:r>
              <a:rPr lang="en-US" sz="2800" b="0" i="1" smtClean="0">
                <a:solidFill>
                  <a:srgbClr val="292929"/>
                </a:solidFill>
                <a:latin typeface="Times New Roman" pitchFamily="18" charset="0"/>
              </a:rPr>
              <a:t>D</a:t>
            </a:r>
            <a:r>
              <a:rPr lang="en-US" sz="2800" b="0" i="1" baseline="-25000" smtClean="0">
                <a:solidFill>
                  <a:srgbClr val="292929"/>
                </a:solidFill>
                <a:latin typeface="Times New Roman" pitchFamily="18" charset="0"/>
              </a:rPr>
              <a:t>a</a:t>
            </a:r>
            <a:r>
              <a:rPr lang="en-US" sz="2800" b="0" smtClean="0">
                <a:solidFill>
                  <a:srgbClr val="292929"/>
                </a:solidFill>
                <a:latin typeface="Times New Roman" pitchFamily="18" charset="0"/>
              </a:rPr>
              <a:t> is diameter of agitator in m, </a:t>
            </a:r>
          </a:p>
          <a:p>
            <a:pPr eaLnBrk="1" hangingPunct="1">
              <a:buFontTx/>
              <a:buNone/>
            </a:pPr>
            <a:r>
              <a:rPr lang="en-US" sz="2800" b="0" smtClean="0">
                <a:solidFill>
                  <a:srgbClr val="292929"/>
                </a:solidFill>
                <a:latin typeface="Times New Roman" pitchFamily="18" charset="0"/>
              </a:rPr>
              <a:t>	</a:t>
            </a:r>
            <a:r>
              <a:rPr lang="en-US" sz="2800" b="0" i="1" smtClean="0">
                <a:solidFill>
                  <a:srgbClr val="292929"/>
                </a:solidFill>
                <a:latin typeface="Times New Roman" pitchFamily="18" charset="0"/>
              </a:rPr>
              <a:t>N</a:t>
            </a:r>
            <a:r>
              <a:rPr lang="en-US" sz="2800" b="0" smtClean="0">
                <a:solidFill>
                  <a:srgbClr val="292929"/>
                </a:solidFill>
                <a:latin typeface="Times New Roman" pitchFamily="18" charset="0"/>
              </a:rPr>
              <a:t> is rotational speed in revolutions per sec, </a:t>
            </a:r>
          </a:p>
          <a:p>
            <a:pPr eaLnBrk="1" hangingPunct="1">
              <a:buFontTx/>
              <a:buNone/>
            </a:pPr>
            <a:r>
              <a:rPr lang="en-US" sz="2800" b="0" smtClean="0">
                <a:solidFill>
                  <a:srgbClr val="292929"/>
                </a:solidFill>
                <a:latin typeface="Times New Roman" pitchFamily="18" charset="0"/>
              </a:rPr>
              <a:t>	</a:t>
            </a:r>
            <a:r>
              <a:rPr lang="el-GR" sz="2800" b="0" i="1" smtClean="0">
                <a:solidFill>
                  <a:srgbClr val="292929"/>
                </a:solidFill>
                <a:latin typeface="Times New Roman" pitchFamily="18" charset="0"/>
                <a:cs typeface="Times New Roman" pitchFamily="18" charset="0"/>
              </a:rPr>
              <a:t>ρ</a:t>
            </a:r>
            <a:r>
              <a:rPr lang="en-US" sz="2800" b="0" smtClean="0">
                <a:solidFill>
                  <a:srgbClr val="292929"/>
                </a:solidFill>
                <a:latin typeface="Times New Roman" pitchFamily="18" charset="0"/>
              </a:rPr>
              <a:t> is fluid density in kg/m</a:t>
            </a:r>
            <a:r>
              <a:rPr lang="en-US" sz="2800" b="0" baseline="30000" smtClean="0">
                <a:solidFill>
                  <a:srgbClr val="292929"/>
                </a:solidFill>
                <a:latin typeface="Times New Roman" pitchFamily="18" charset="0"/>
              </a:rPr>
              <a:t>3</a:t>
            </a:r>
            <a:r>
              <a:rPr lang="en-US" sz="2800" b="0" smtClean="0">
                <a:solidFill>
                  <a:srgbClr val="292929"/>
                </a:solidFill>
                <a:latin typeface="Times New Roman" pitchFamily="18" charset="0"/>
              </a:rPr>
              <a:t>, </a:t>
            </a:r>
          </a:p>
          <a:p>
            <a:pPr eaLnBrk="1" hangingPunct="1">
              <a:buFontTx/>
              <a:buNone/>
            </a:pPr>
            <a:r>
              <a:rPr lang="en-US" sz="2800" b="0" smtClean="0">
                <a:solidFill>
                  <a:srgbClr val="292929"/>
                </a:solidFill>
                <a:latin typeface="Times New Roman" pitchFamily="18" charset="0"/>
              </a:rPr>
              <a:t>	</a:t>
            </a:r>
            <a:r>
              <a:rPr lang="en-US" sz="2800" b="0" i="1" smtClean="0">
                <a:solidFill>
                  <a:srgbClr val="292929"/>
                </a:solidFill>
                <a:latin typeface="Times New Roman" pitchFamily="18" charset="0"/>
                <a:cs typeface="Times New Roman" pitchFamily="18" charset="0"/>
              </a:rPr>
              <a:t>µ</a:t>
            </a:r>
            <a:r>
              <a:rPr lang="en-US" sz="2800" b="0" smtClean="0">
                <a:solidFill>
                  <a:srgbClr val="292929"/>
                </a:solidFill>
                <a:latin typeface="Times New Roman" pitchFamily="18" charset="0"/>
              </a:rPr>
              <a:t> is liquid viscosity in Pa.s</a:t>
            </a:r>
          </a:p>
        </p:txBody>
      </p:sp>
      <p:pic>
        <p:nvPicPr>
          <p:cNvPr id="37891" name="Picture 4"/>
          <p:cNvPicPr>
            <a:picLocks noChangeAspect="1" noChangeArrowheads="1"/>
          </p:cNvPicPr>
          <p:nvPr/>
        </p:nvPicPr>
        <p:blipFill>
          <a:blip r:embed="rId3"/>
          <a:srcRect r="37500"/>
          <a:stretch>
            <a:fillRect/>
          </a:stretch>
        </p:blipFill>
        <p:spPr bwMode="auto">
          <a:xfrm>
            <a:off x="1295400" y="304800"/>
            <a:ext cx="5715000" cy="12192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3">
            <a:lum bright="26000" contrast="-31000"/>
          </a:blip>
          <a:srcRect/>
          <a:stretch>
            <a:fillRect/>
          </a:stretch>
        </p:blipFill>
        <p:spPr bwMode="auto">
          <a:xfrm>
            <a:off x="0" y="457200"/>
            <a:ext cx="9144000" cy="589597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a:srcRect/>
          <a:stretch>
            <a:fillRect/>
          </a:stretch>
        </p:blipFill>
        <p:spPr bwMode="auto">
          <a:xfrm>
            <a:off x="0" y="990600"/>
            <a:ext cx="9144000" cy="498157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457200" y="304800"/>
            <a:ext cx="8382000" cy="5943600"/>
          </a:xfrm>
        </p:spPr>
        <p:txBody>
          <a:bodyPr>
            <a:normAutofit lnSpcReduction="10000"/>
          </a:bodyPr>
          <a:lstStyle/>
          <a:p>
            <a:pPr eaLnBrk="1" hangingPunct="1">
              <a:buFontTx/>
              <a:buNone/>
            </a:pPr>
            <a:r>
              <a:rPr lang="en-US" sz="2800" b="0" smtClean="0">
                <a:solidFill>
                  <a:srgbClr val="292929"/>
                </a:solidFill>
                <a:latin typeface="Times New Roman" pitchFamily="18" charset="0"/>
              </a:rPr>
              <a:t>EXAMPLE 4.13-1. 	Heat-Transfer Coefficient in 					Agitated Vessel with Jacket</a:t>
            </a:r>
          </a:p>
          <a:p>
            <a:pPr eaLnBrk="1" hangingPunct="1">
              <a:buFontTx/>
              <a:buNone/>
            </a:pPr>
            <a:r>
              <a:rPr lang="en-US" sz="2800" b="0" smtClean="0">
                <a:solidFill>
                  <a:srgbClr val="292929"/>
                </a:solidFill>
                <a:latin typeface="Times New Roman" pitchFamily="18" charset="0"/>
              </a:rPr>
              <a:t>	</a:t>
            </a:r>
          </a:p>
          <a:p>
            <a:pPr eaLnBrk="1" hangingPunct="1">
              <a:buFontTx/>
              <a:buNone/>
            </a:pPr>
            <a:r>
              <a:rPr lang="en-US" sz="2800" b="0" smtClean="0">
                <a:solidFill>
                  <a:srgbClr val="292929"/>
                </a:solidFill>
                <a:latin typeface="Times New Roman" pitchFamily="18" charset="0"/>
              </a:rPr>
              <a:t>	A jacketed 1.83-m-diameter agitated vessel with baffles is being used to heat a liquid which is at 300 K. The agitator is 0.61 m in diameter and is a flat-blade turbine rotating at 100 rpm. Hot water is in the heating jacket. The wall surface temperature is constant at 355.4 K. The liquid has the following bulk physical properties: </a:t>
            </a:r>
            <a:r>
              <a:rPr lang="el-GR" sz="2800" b="0" i="1" smtClean="0">
                <a:solidFill>
                  <a:srgbClr val="292929"/>
                </a:solidFill>
                <a:latin typeface="Times New Roman" pitchFamily="18" charset="0"/>
                <a:cs typeface="Times New Roman" pitchFamily="18" charset="0"/>
              </a:rPr>
              <a:t>ρ</a:t>
            </a:r>
            <a:r>
              <a:rPr lang="en-US" sz="2800" b="0" smtClean="0">
                <a:solidFill>
                  <a:srgbClr val="292929"/>
                </a:solidFill>
                <a:latin typeface="Times New Roman" pitchFamily="18" charset="0"/>
              </a:rPr>
              <a:t> = 961 kg/m</a:t>
            </a:r>
            <a:r>
              <a:rPr lang="en-US" sz="2800" b="0" baseline="30000" smtClean="0">
                <a:solidFill>
                  <a:srgbClr val="292929"/>
                </a:solidFill>
                <a:latin typeface="Times New Roman" pitchFamily="18" charset="0"/>
              </a:rPr>
              <a:t>3</a:t>
            </a:r>
            <a:r>
              <a:rPr lang="en-US" sz="2800" b="0" smtClean="0">
                <a:solidFill>
                  <a:srgbClr val="292929"/>
                </a:solidFill>
                <a:latin typeface="Times New Roman" pitchFamily="18" charset="0"/>
              </a:rPr>
              <a:t>, </a:t>
            </a:r>
            <a:r>
              <a:rPr lang="en-US" sz="2800" b="0" i="1" smtClean="0">
                <a:solidFill>
                  <a:srgbClr val="292929"/>
                </a:solidFill>
                <a:latin typeface="Times New Roman" pitchFamily="18" charset="0"/>
              </a:rPr>
              <a:t>c</a:t>
            </a:r>
            <a:r>
              <a:rPr lang="en-US" sz="2800" b="0" i="1" baseline="-25000" smtClean="0">
                <a:solidFill>
                  <a:srgbClr val="292929"/>
                </a:solidFill>
                <a:latin typeface="Times New Roman" pitchFamily="18" charset="0"/>
              </a:rPr>
              <a:t>p</a:t>
            </a:r>
            <a:r>
              <a:rPr lang="en-US" sz="2800" b="0" smtClean="0">
                <a:solidFill>
                  <a:srgbClr val="292929"/>
                </a:solidFill>
                <a:latin typeface="Times New Roman" pitchFamily="18" charset="0"/>
              </a:rPr>
              <a:t> = 2500 J/kg.K, </a:t>
            </a:r>
            <a:r>
              <a:rPr lang="en-US" sz="2800" b="0" i="1" smtClean="0">
                <a:solidFill>
                  <a:srgbClr val="292929"/>
                </a:solidFill>
                <a:latin typeface="Times New Roman" pitchFamily="18" charset="0"/>
              </a:rPr>
              <a:t>k</a:t>
            </a:r>
            <a:r>
              <a:rPr lang="en-US" sz="2800" b="0" smtClean="0">
                <a:solidFill>
                  <a:srgbClr val="292929"/>
                </a:solidFill>
                <a:latin typeface="Times New Roman" pitchFamily="18" charset="0"/>
              </a:rPr>
              <a:t> = 0.173 W/m.K, and </a:t>
            </a:r>
            <a:r>
              <a:rPr lang="en-US" sz="2800" b="0" i="1" smtClean="0">
                <a:solidFill>
                  <a:srgbClr val="292929"/>
                </a:solidFill>
                <a:latin typeface="Times New Roman" pitchFamily="18" charset="0"/>
                <a:cs typeface="Times New Roman" pitchFamily="18" charset="0"/>
              </a:rPr>
              <a:t>µ</a:t>
            </a:r>
            <a:r>
              <a:rPr lang="en-US" sz="2800" b="0" smtClean="0">
                <a:solidFill>
                  <a:srgbClr val="292929"/>
                </a:solidFill>
                <a:latin typeface="Times New Roman" pitchFamily="18" charset="0"/>
              </a:rPr>
              <a:t> = 1.00 Pa.s at 300 K and 0.084 Pa.s at 355.4 K. Calculate the heat-transfer coefficient to the wall of the jacket.</a:t>
            </a:r>
          </a:p>
          <a:p>
            <a:pPr eaLnBrk="1" hangingPunct="1"/>
            <a:endParaRPr lang="en-US" sz="2800" b="0" smtClean="0">
              <a:solidFill>
                <a:srgbClr val="292929"/>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3"/>
          <a:srcRect/>
          <a:stretch>
            <a:fillRect/>
          </a:stretch>
        </p:blipFill>
        <p:spPr bwMode="auto">
          <a:xfrm>
            <a:off x="0" y="228600"/>
            <a:ext cx="9115425" cy="2424113"/>
          </a:xfrm>
          <a:prstGeom prst="rect">
            <a:avLst/>
          </a:prstGeom>
          <a:noFill/>
          <a:ln w="9525">
            <a:noFill/>
            <a:miter lim="800000"/>
            <a:headEnd/>
            <a:tailEnd/>
          </a:ln>
          <a:effectLst/>
        </p:spPr>
      </p:pic>
      <p:pic>
        <p:nvPicPr>
          <p:cNvPr id="41987" name="Picture 5"/>
          <p:cNvPicPr>
            <a:picLocks noChangeAspect="1" noChangeArrowheads="1"/>
          </p:cNvPicPr>
          <p:nvPr/>
        </p:nvPicPr>
        <p:blipFill>
          <a:blip r:embed="rId4"/>
          <a:srcRect/>
          <a:stretch>
            <a:fillRect/>
          </a:stretch>
        </p:blipFill>
        <p:spPr bwMode="auto">
          <a:xfrm>
            <a:off x="0" y="2819400"/>
            <a:ext cx="9144000" cy="1868488"/>
          </a:xfrm>
          <a:prstGeom prst="rect">
            <a:avLst/>
          </a:prstGeom>
          <a:noFill/>
          <a:ln w="9525">
            <a:noFill/>
            <a:miter lim="800000"/>
            <a:headEnd/>
            <a:tailEnd/>
          </a:ln>
          <a:effectLst/>
        </p:spPr>
      </p:pic>
      <p:pic>
        <p:nvPicPr>
          <p:cNvPr id="41988" name="Picture 6"/>
          <p:cNvPicPr>
            <a:picLocks noChangeAspect="1" noChangeArrowheads="1"/>
          </p:cNvPicPr>
          <p:nvPr/>
        </p:nvPicPr>
        <p:blipFill>
          <a:blip r:embed="rId5"/>
          <a:srcRect/>
          <a:stretch>
            <a:fillRect/>
          </a:stretch>
        </p:blipFill>
        <p:spPr bwMode="auto">
          <a:xfrm>
            <a:off x="0" y="4800600"/>
            <a:ext cx="9144000" cy="188118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3"/>
          <a:srcRect/>
          <a:stretch>
            <a:fillRect/>
          </a:stretch>
        </p:blipFill>
        <p:spPr bwMode="auto">
          <a:xfrm>
            <a:off x="228600" y="1600200"/>
            <a:ext cx="8772525" cy="2033588"/>
          </a:xfrm>
          <a:prstGeom prst="rect">
            <a:avLst/>
          </a:prstGeom>
          <a:noFill/>
          <a:ln w="9525">
            <a:noFill/>
            <a:miter lim="800000"/>
            <a:headEnd/>
            <a:tailEnd/>
          </a:ln>
          <a:effectLst/>
        </p:spPr>
      </p:pic>
      <p:pic>
        <p:nvPicPr>
          <p:cNvPr id="43011" name="Picture 5"/>
          <p:cNvPicPr>
            <a:picLocks noChangeAspect="1" noChangeArrowheads="1"/>
          </p:cNvPicPr>
          <p:nvPr/>
        </p:nvPicPr>
        <p:blipFill>
          <a:blip r:embed="rId4"/>
          <a:srcRect r="35088"/>
          <a:stretch>
            <a:fillRect/>
          </a:stretch>
        </p:blipFill>
        <p:spPr bwMode="auto">
          <a:xfrm>
            <a:off x="1447800" y="228600"/>
            <a:ext cx="5638800" cy="1158875"/>
          </a:xfrm>
          <a:prstGeom prst="rect">
            <a:avLst/>
          </a:prstGeom>
          <a:noFill/>
          <a:ln w="9525">
            <a:noFill/>
            <a:miter lim="800000"/>
            <a:headEnd/>
            <a:tailEnd/>
          </a:ln>
          <a:effectLst/>
        </p:spPr>
      </p:pic>
      <p:pic>
        <p:nvPicPr>
          <p:cNvPr id="43012" name="Picture 6"/>
          <p:cNvPicPr>
            <a:picLocks noChangeAspect="1" noChangeArrowheads="1"/>
          </p:cNvPicPr>
          <p:nvPr/>
        </p:nvPicPr>
        <p:blipFill>
          <a:blip r:embed="rId5"/>
          <a:srcRect/>
          <a:stretch>
            <a:fillRect/>
          </a:stretch>
        </p:blipFill>
        <p:spPr bwMode="auto">
          <a:xfrm>
            <a:off x="228600" y="3790950"/>
            <a:ext cx="8686800" cy="24003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sz="half" idx="1"/>
          </p:nvPr>
        </p:nvSpPr>
        <p:spPr>
          <a:xfrm>
            <a:off x="457200" y="0"/>
            <a:ext cx="8534400" cy="6858000"/>
          </a:xfrm>
        </p:spPr>
        <p:txBody>
          <a:bodyPr/>
          <a:lstStyle/>
          <a:p>
            <a:pPr marL="0" indent="0" eaLnBrk="1" hangingPunct="1">
              <a:lnSpc>
                <a:spcPct val="90000"/>
              </a:lnSpc>
              <a:buFontTx/>
              <a:buNone/>
            </a:pPr>
            <a:r>
              <a:rPr lang="en-US" sz="2800" b="0" u="sng" smtClean="0">
                <a:solidFill>
                  <a:srgbClr val="292929"/>
                </a:solidFill>
                <a:latin typeface="Times New Roman" pitchFamily="18" charset="0"/>
              </a:rPr>
              <a:t>Vessel with heating coil</a:t>
            </a:r>
          </a:p>
          <a:p>
            <a:pPr marL="0" indent="0" eaLnBrk="1" hangingPunct="1">
              <a:lnSpc>
                <a:spcPct val="90000"/>
              </a:lnSpc>
            </a:pPr>
            <a:r>
              <a:rPr lang="en-US" sz="2400" b="0" smtClean="0">
                <a:solidFill>
                  <a:srgbClr val="292929"/>
                </a:solidFill>
                <a:latin typeface="Times New Roman" pitchFamily="18" charset="0"/>
              </a:rPr>
              <a:t>Correlations for the heat-transfer coefficient to the outside surface of the coils in agitated vessel have the following form:</a:t>
            </a:r>
          </a:p>
          <a:p>
            <a:pPr marL="0" indent="0" eaLnBrk="1" hangingPunct="1">
              <a:lnSpc>
                <a:spcPct val="90000"/>
              </a:lnSpc>
              <a:buFontTx/>
              <a:buNone/>
            </a:pPr>
            <a:r>
              <a:rPr lang="en-US" sz="2400" b="0" smtClean="0">
                <a:solidFill>
                  <a:srgbClr val="292929"/>
                </a:solidFill>
                <a:latin typeface="Times New Roman" pitchFamily="18" charset="0"/>
              </a:rPr>
              <a:t>	a) for a paddle agitator</a:t>
            </a:r>
          </a:p>
          <a:p>
            <a:pPr marL="0" indent="0" eaLnBrk="1" hangingPunct="1">
              <a:lnSpc>
                <a:spcPct val="90000"/>
              </a:lnSpc>
              <a:buFontTx/>
              <a:buNone/>
            </a:pPr>
            <a:endParaRPr lang="en-US" sz="2400" b="0" smtClean="0">
              <a:solidFill>
                <a:srgbClr val="292929"/>
              </a:solidFill>
              <a:latin typeface="Times New Roman" pitchFamily="18" charset="0"/>
            </a:endParaRPr>
          </a:p>
          <a:p>
            <a:pPr marL="0" indent="0" eaLnBrk="1" hangingPunct="1">
              <a:lnSpc>
                <a:spcPct val="90000"/>
              </a:lnSpc>
              <a:buFontTx/>
              <a:buNone/>
            </a:pPr>
            <a:endParaRPr lang="en-US" sz="2400" b="0" smtClean="0">
              <a:solidFill>
                <a:srgbClr val="292929"/>
              </a:solidFill>
              <a:latin typeface="Times New Roman" pitchFamily="18" charset="0"/>
            </a:endParaRPr>
          </a:p>
          <a:p>
            <a:pPr marL="0" indent="0" eaLnBrk="1" hangingPunct="1">
              <a:lnSpc>
                <a:spcPct val="90000"/>
              </a:lnSpc>
              <a:buFontTx/>
              <a:buNone/>
            </a:pPr>
            <a:r>
              <a:rPr lang="en-US" sz="2400" b="0" smtClean="0">
                <a:solidFill>
                  <a:srgbClr val="292929"/>
                </a:solidFill>
                <a:latin typeface="Times New Roman" pitchFamily="18" charset="0"/>
              </a:rPr>
              <a:t>	</a:t>
            </a:r>
          </a:p>
          <a:p>
            <a:pPr marL="0" indent="0" eaLnBrk="1" hangingPunct="1">
              <a:lnSpc>
                <a:spcPct val="90000"/>
              </a:lnSpc>
              <a:buFontTx/>
              <a:buNone/>
            </a:pPr>
            <a:endParaRPr lang="en-US" sz="2400" b="0" smtClean="0">
              <a:solidFill>
                <a:srgbClr val="292929"/>
              </a:solidFill>
              <a:latin typeface="Times New Roman" pitchFamily="18" charset="0"/>
            </a:endParaRPr>
          </a:p>
          <a:p>
            <a:pPr marL="0" indent="0" eaLnBrk="1" hangingPunct="1">
              <a:lnSpc>
                <a:spcPct val="90000"/>
              </a:lnSpc>
              <a:buFontTx/>
              <a:buNone/>
            </a:pPr>
            <a:r>
              <a:rPr lang="en-US" sz="2400" b="0" smtClean="0">
                <a:solidFill>
                  <a:srgbClr val="292929"/>
                </a:solidFill>
                <a:latin typeface="Times New Roman" pitchFamily="18" charset="0"/>
              </a:rPr>
              <a:t>	b) for vertical baffle tube with a flat-blade turbine:</a:t>
            </a:r>
          </a:p>
          <a:p>
            <a:pPr marL="0" indent="0" eaLnBrk="1" hangingPunct="1">
              <a:lnSpc>
                <a:spcPct val="90000"/>
              </a:lnSpc>
            </a:pPr>
            <a:endParaRPr lang="en-US" sz="2400" b="0" smtClean="0">
              <a:solidFill>
                <a:srgbClr val="292929"/>
              </a:solidFill>
              <a:latin typeface="Times New Roman" pitchFamily="18" charset="0"/>
            </a:endParaRPr>
          </a:p>
          <a:p>
            <a:pPr marL="0" indent="0" eaLnBrk="1" hangingPunct="1">
              <a:lnSpc>
                <a:spcPct val="90000"/>
              </a:lnSpc>
            </a:pPr>
            <a:endParaRPr lang="en-US" sz="2400" b="0" smtClean="0">
              <a:solidFill>
                <a:srgbClr val="292929"/>
              </a:solidFill>
              <a:latin typeface="Times New Roman" pitchFamily="18" charset="0"/>
            </a:endParaRPr>
          </a:p>
          <a:p>
            <a:pPr marL="0" indent="0" eaLnBrk="1" hangingPunct="1">
              <a:lnSpc>
                <a:spcPct val="90000"/>
              </a:lnSpc>
            </a:pPr>
            <a:endParaRPr lang="en-US" sz="2400" b="0" smtClean="0">
              <a:solidFill>
                <a:srgbClr val="292929"/>
              </a:solidFill>
              <a:latin typeface="Times New Roman" pitchFamily="18" charset="0"/>
            </a:endParaRPr>
          </a:p>
          <a:p>
            <a:pPr marL="0" indent="0" eaLnBrk="1" hangingPunct="1">
              <a:lnSpc>
                <a:spcPct val="90000"/>
              </a:lnSpc>
            </a:pPr>
            <a:endParaRPr lang="en-US" sz="2400" b="0" smtClean="0">
              <a:solidFill>
                <a:srgbClr val="292929"/>
              </a:solidFill>
              <a:latin typeface="Times New Roman" pitchFamily="18" charset="0"/>
            </a:endParaRPr>
          </a:p>
          <a:p>
            <a:pPr marL="0" indent="0" eaLnBrk="1" hangingPunct="1">
              <a:lnSpc>
                <a:spcPct val="90000"/>
              </a:lnSpc>
              <a:buFontTx/>
              <a:buNone/>
            </a:pPr>
            <a:r>
              <a:rPr lang="en-US" sz="2400" b="0" i="1" smtClean="0">
                <a:solidFill>
                  <a:srgbClr val="292929"/>
                </a:solidFill>
                <a:latin typeface="Times New Roman" pitchFamily="18" charset="0"/>
              </a:rPr>
              <a:t>D</a:t>
            </a:r>
            <a:r>
              <a:rPr lang="en-US" sz="2400" b="0" i="1" baseline="-25000" smtClean="0">
                <a:solidFill>
                  <a:srgbClr val="292929"/>
                </a:solidFill>
                <a:latin typeface="Times New Roman" pitchFamily="18" charset="0"/>
              </a:rPr>
              <a:t>o</a:t>
            </a:r>
            <a:r>
              <a:rPr lang="en-US" sz="2400" b="0" smtClean="0">
                <a:solidFill>
                  <a:srgbClr val="292929"/>
                </a:solidFill>
                <a:latin typeface="Times New Roman" pitchFamily="18" charset="0"/>
              </a:rPr>
              <a:t> is outside diameter of the coil tube (in m), </a:t>
            </a:r>
            <a:r>
              <a:rPr lang="en-US" sz="2400" b="0" i="1" smtClean="0">
                <a:solidFill>
                  <a:srgbClr val="292929"/>
                </a:solidFill>
                <a:latin typeface="Times New Roman" pitchFamily="18" charset="0"/>
              </a:rPr>
              <a:t>n</a:t>
            </a:r>
            <a:r>
              <a:rPr lang="en-US" sz="2400" b="0" i="1" baseline="-25000" smtClean="0">
                <a:solidFill>
                  <a:srgbClr val="292929"/>
                </a:solidFill>
                <a:latin typeface="Times New Roman" pitchFamily="18" charset="0"/>
              </a:rPr>
              <a:t>b</a:t>
            </a:r>
            <a:r>
              <a:rPr lang="en-US" sz="2400" b="0" smtClean="0">
                <a:solidFill>
                  <a:srgbClr val="292929"/>
                </a:solidFill>
                <a:latin typeface="Times New Roman" pitchFamily="18" charset="0"/>
              </a:rPr>
              <a:t> is number of vertical baffle tubes and </a:t>
            </a:r>
            <a:r>
              <a:rPr lang="en-US" sz="2400" b="0" i="1" smtClean="0">
                <a:solidFill>
                  <a:srgbClr val="292929"/>
                </a:solidFill>
                <a:latin typeface="Times New Roman" pitchFamily="18" charset="0"/>
                <a:cs typeface="Times New Roman" pitchFamily="18" charset="0"/>
              </a:rPr>
              <a:t>µ</a:t>
            </a:r>
            <a:r>
              <a:rPr lang="en-US" sz="2400" b="0" i="1" baseline="-25000" smtClean="0">
                <a:solidFill>
                  <a:srgbClr val="292929"/>
                </a:solidFill>
                <a:latin typeface="Times New Roman" pitchFamily="18" charset="0"/>
                <a:cs typeface="Times New Roman" pitchFamily="18" charset="0"/>
              </a:rPr>
              <a:t>f</a:t>
            </a:r>
            <a:r>
              <a:rPr lang="en-US" sz="2400" b="0" smtClean="0">
                <a:solidFill>
                  <a:srgbClr val="292929"/>
                </a:solidFill>
                <a:latin typeface="Times New Roman" pitchFamily="18" charset="0"/>
                <a:cs typeface="Times New Roman" pitchFamily="18" charset="0"/>
              </a:rPr>
              <a:t> is the viscosity of the mean film temperature</a:t>
            </a:r>
          </a:p>
        </p:txBody>
      </p:sp>
      <p:graphicFrame>
        <p:nvGraphicFramePr>
          <p:cNvPr id="44035" name="Object 8"/>
          <p:cNvGraphicFramePr>
            <a:graphicFrameLocks noChangeAspect="1"/>
          </p:cNvGraphicFramePr>
          <p:nvPr>
            <p:ph sz="quarter" idx="2"/>
          </p:nvPr>
        </p:nvGraphicFramePr>
        <p:xfrm>
          <a:off x="2057400" y="1752600"/>
          <a:ext cx="6280150" cy="1274763"/>
        </p:xfrm>
        <a:graphic>
          <a:graphicData uri="http://schemas.openxmlformats.org/presentationml/2006/ole">
            <p:oleObj spid="_x0000_s28674" name="Equation" r:id="rId4" imgW="2501900" imgH="508000" progId="Equation.3">
              <p:embed/>
            </p:oleObj>
          </a:graphicData>
        </a:graphic>
      </p:graphicFrame>
      <p:graphicFrame>
        <p:nvGraphicFramePr>
          <p:cNvPr id="44036" name="Object 10"/>
          <p:cNvGraphicFramePr>
            <a:graphicFrameLocks noChangeAspect="1"/>
          </p:cNvGraphicFramePr>
          <p:nvPr>
            <p:ph sz="quarter" idx="3"/>
          </p:nvPr>
        </p:nvGraphicFramePr>
        <p:xfrm>
          <a:off x="1423988" y="3810000"/>
          <a:ext cx="7720012" cy="1243013"/>
        </p:xfrm>
        <a:graphic>
          <a:graphicData uri="http://schemas.openxmlformats.org/presentationml/2006/ole">
            <p:oleObj spid="_x0000_s28675" name="Equation" r:id="rId5" imgW="3390900" imgH="546100" progId="Equation.3">
              <p:embed/>
            </p:oleObj>
          </a:graphicData>
        </a:graphic>
      </p:graphicFrame>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0" name="Picture 2"/>
          <p:cNvPicPr>
            <a:picLocks noChangeAspect="1" noChangeArrowheads="1"/>
          </p:cNvPicPr>
          <p:nvPr/>
        </p:nvPicPr>
        <p:blipFill>
          <a:blip r:embed="rId3"/>
          <a:srcRect/>
          <a:stretch>
            <a:fillRect/>
          </a:stretch>
        </p:blipFill>
        <p:spPr bwMode="auto">
          <a:xfrm>
            <a:off x="838199" y="838200"/>
            <a:ext cx="7938521" cy="3429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6" name="Picture 2"/>
          <p:cNvPicPr>
            <a:picLocks noChangeAspect="1" noChangeArrowheads="1"/>
          </p:cNvPicPr>
          <p:nvPr/>
        </p:nvPicPr>
        <p:blipFill>
          <a:blip r:embed="rId3"/>
          <a:srcRect/>
          <a:stretch>
            <a:fillRect/>
          </a:stretch>
        </p:blipFill>
        <p:spPr bwMode="auto">
          <a:xfrm>
            <a:off x="838200" y="533400"/>
            <a:ext cx="2438400" cy="5975178"/>
          </a:xfrm>
          <a:prstGeom prst="rect">
            <a:avLst/>
          </a:prstGeom>
          <a:noFill/>
          <a:ln w="9525">
            <a:noFill/>
            <a:miter lim="800000"/>
            <a:headEnd/>
            <a:tailEnd/>
          </a:ln>
          <a:effectLst/>
        </p:spPr>
      </p:pic>
      <p:pic>
        <p:nvPicPr>
          <p:cNvPr id="410627" name="Picture 3"/>
          <p:cNvPicPr>
            <a:picLocks noChangeAspect="1" noChangeArrowheads="1"/>
          </p:cNvPicPr>
          <p:nvPr/>
        </p:nvPicPr>
        <p:blipFill>
          <a:blip r:embed="rId4"/>
          <a:srcRect/>
          <a:stretch>
            <a:fillRect/>
          </a:stretch>
        </p:blipFill>
        <p:spPr bwMode="auto">
          <a:xfrm>
            <a:off x="3886200" y="1219200"/>
            <a:ext cx="4452150" cy="39532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p:cNvPicPr>
            <a:picLocks noChangeAspect="1" noChangeArrowheads="1"/>
          </p:cNvPicPr>
          <p:nvPr/>
        </p:nvPicPr>
        <p:blipFill>
          <a:blip r:embed="rId3"/>
          <a:srcRect/>
          <a:stretch>
            <a:fillRect/>
          </a:stretch>
        </p:blipFill>
        <p:spPr bwMode="auto">
          <a:xfrm>
            <a:off x="609600" y="1066800"/>
            <a:ext cx="4124325" cy="3829730"/>
          </a:xfrm>
          <a:prstGeom prst="rect">
            <a:avLst/>
          </a:prstGeom>
          <a:noFill/>
          <a:ln w="9525">
            <a:noFill/>
            <a:miter lim="800000"/>
            <a:headEnd/>
            <a:tailEnd/>
          </a:ln>
          <a:effectLst/>
        </p:spPr>
      </p:pic>
      <p:pic>
        <p:nvPicPr>
          <p:cNvPr id="210947" name="Picture 3"/>
          <p:cNvPicPr>
            <a:picLocks noChangeAspect="1" noChangeArrowheads="1"/>
          </p:cNvPicPr>
          <p:nvPr/>
        </p:nvPicPr>
        <p:blipFill>
          <a:blip r:embed="rId4"/>
          <a:srcRect/>
          <a:stretch>
            <a:fillRect/>
          </a:stretch>
        </p:blipFill>
        <p:spPr bwMode="auto">
          <a:xfrm>
            <a:off x="4800600" y="1066800"/>
            <a:ext cx="4117051" cy="3862388"/>
          </a:xfrm>
          <a:prstGeom prst="rect">
            <a:avLst/>
          </a:prstGeom>
          <a:noFill/>
          <a:ln w="9525">
            <a:noFill/>
            <a:miter lim="800000"/>
            <a:headEnd/>
            <a:tailEnd/>
          </a:ln>
          <a:effectLst/>
        </p:spPr>
      </p:pic>
      <p:sp>
        <p:nvSpPr>
          <p:cNvPr id="4" name="Rectangle 3"/>
          <p:cNvSpPr/>
          <p:nvPr/>
        </p:nvSpPr>
        <p:spPr>
          <a:xfrm>
            <a:off x="533400" y="5105400"/>
            <a:ext cx="8305800" cy="1200329"/>
          </a:xfrm>
          <a:prstGeom prst="rect">
            <a:avLst/>
          </a:prstGeom>
        </p:spPr>
        <p:txBody>
          <a:bodyPr wrap="square">
            <a:spAutoFit/>
          </a:bodyPr>
          <a:lstStyle/>
          <a:p>
            <a:r>
              <a:rPr lang="en-US" b="1" dirty="0" smtClean="0">
                <a:latin typeface="Arial" pitchFamily="34" charset="0"/>
                <a:cs typeface="Arial" pitchFamily="34" charset="0"/>
              </a:rPr>
              <a:t>Agitation in an </a:t>
            </a:r>
            <a:r>
              <a:rPr lang="en-US" b="1" dirty="0" err="1" smtClean="0">
                <a:latin typeface="Arial" pitchFamily="34" charset="0"/>
                <a:cs typeface="Arial" pitchFamily="34" charset="0"/>
              </a:rPr>
              <a:t>unbaffled</a:t>
            </a:r>
            <a:r>
              <a:rPr lang="en-US" b="1" dirty="0" smtClean="0">
                <a:latin typeface="Arial" pitchFamily="34" charset="0"/>
                <a:cs typeface="Arial" pitchFamily="34" charset="0"/>
              </a:rPr>
              <a:t> vessel (left) leads to swirling flow with surface vortex formation and poor solids distribution, while standard baffling (right) with a pitched-blade turbine promotes axial flow that results in good solids distribution.</a:t>
            </a:r>
            <a:endParaRPr lang="en-US"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nvGraphicFramePr>
        <p:xfrm>
          <a:off x="762000" y="3962400"/>
          <a:ext cx="2057400" cy="1228725"/>
        </p:xfrm>
        <a:graphic>
          <a:graphicData uri="http://schemas.openxmlformats.org/drawingml/2006/table">
            <a:tbl>
              <a:tblPr>
                <a:tableStyleId>{5DA37D80-6434-44D0-A028-1B22A696006F}</a:tableStyleId>
              </a:tblPr>
              <a:tblGrid>
                <a:gridCol w="504883"/>
                <a:gridCol w="1178445"/>
                <a:gridCol w="374072"/>
              </a:tblGrid>
              <a:tr h="304800">
                <a:tc>
                  <a:txBody>
                    <a:bodyPr/>
                    <a:lstStyle/>
                    <a:p>
                      <a:pPr algn="ctr" fontAlgn="b"/>
                      <a:r>
                        <a:rPr lang="en-US" sz="1400" b="1" u="none" strike="noStrike" dirty="0">
                          <a:latin typeface="Arial" pitchFamily="34" charset="0"/>
                          <a:cs typeface="Arial" pitchFamily="34" charset="0"/>
                        </a:rPr>
                        <a:t>D</a:t>
                      </a:r>
                      <a:r>
                        <a:rPr lang="en-US" sz="1400" b="1" u="none" strike="noStrike" baseline="-25000" dirty="0">
                          <a:latin typeface="Arial" pitchFamily="34" charset="0"/>
                          <a:cs typeface="Arial" pitchFamily="34" charset="0"/>
                        </a:rPr>
                        <a:t>a1</a:t>
                      </a:r>
                      <a:endParaRPr lang="en-US" sz="1400" b="1" i="0" u="none" strike="noStrike" dirty="0">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dirty="0">
                          <a:latin typeface="Arial" pitchFamily="34" charset="0"/>
                          <a:cs typeface="Arial" pitchFamily="34" charset="0"/>
                        </a:rPr>
                        <a:t>5.00E-02</a:t>
                      </a:r>
                      <a:endParaRPr lang="en-US" sz="1400" b="1" i="0" u="none" strike="noStrike" dirty="0">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m</a:t>
                      </a:r>
                      <a:endParaRPr lang="en-US" sz="1400" b="1" i="0" u="none" strike="noStrike">
                        <a:solidFill>
                          <a:srgbClr val="000000"/>
                        </a:solidFill>
                        <a:latin typeface="Arial" pitchFamily="34" charset="0"/>
                        <a:cs typeface="Arial" pitchFamily="34" charset="0"/>
                      </a:endParaRPr>
                    </a:p>
                  </a:txBody>
                  <a:tcPr marL="0" marR="0" marT="0" marB="0" anchor="b"/>
                </a:tc>
              </a:tr>
              <a:tr h="228600">
                <a:tc>
                  <a:txBody>
                    <a:bodyPr/>
                    <a:lstStyle/>
                    <a:p>
                      <a:pPr algn="ctr" fontAlgn="b"/>
                      <a:r>
                        <a:rPr lang="en-US" sz="1400" b="1" u="none" strike="noStrike" dirty="0">
                          <a:latin typeface="Arial" pitchFamily="34" charset="0"/>
                          <a:cs typeface="Arial" pitchFamily="34" charset="0"/>
                        </a:rPr>
                        <a:t>J</a:t>
                      </a:r>
                      <a:r>
                        <a:rPr lang="en-US" sz="1400" b="1" u="none" strike="noStrike" baseline="-25000" dirty="0">
                          <a:latin typeface="Arial" pitchFamily="34" charset="0"/>
                          <a:cs typeface="Arial" pitchFamily="34" charset="0"/>
                        </a:rPr>
                        <a:t>1</a:t>
                      </a:r>
                      <a:endParaRPr lang="en-US" sz="1400" b="1" i="0" u="none" strike="noStrike" dirty="0">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1.50E-02</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m</a:t>
                      </a:r>
                      <a:endParaRPr lang="en-US" sz="1400" b="1" i="0" u="none" strike="noStrike">
                        <a:solidFill>
                          <a:srgbClr val="000000"/>
                        </a:solidFill>
                        <a:latin typeface="Arial" pitchFamily="34" charset="0"/>
                        <a:cs typeface="Arial" pitchFamily="34" charset="0"/>
                      </a:endParaRPr>
                    </a:p>
                  </a:txBody>
                  <a:tcPr marL="0" marR="0" marT="0" marB="0" anchor="b"/>
                </a:tc>
              </a:tr>
              <a:tr h="238125">
                <a:tc>
                  <a:txBody>
                    <a:bodyPr/>
                    <a:lstStyle/>
                    <a:p>
                      <a:pPr algn="ctr" fontAlgn="b"/>
                      <a:r>
                        <a:rPr lang="en-US" sz="1400" b="1" u="none" strike="noStrike">
                          <a:latin typeface="Arial" pitchFamily="34" charset="0"/>
                          <a:cs typeface="Arial" pitchFamily="34" charset="0"/>
                        </a:rPr>
                        <a:t>H</a:t>
                      </a:r>
                      <a:r>
                        <a:rPr lang="en-US" sz="1400" b="1" u="none" strike="noStrike" baseline="-25000">
                          <a:latin typeface="Arial" pitchFamily="34" charset="0"/>
                          <a:cs typeface="Arial" pitchFamily="34" charset="0"/>
                        </a:rPr>
                        <a:t>1</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1.50E-01</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m</a:t>
                      </a:r>
                      <a:endParaRPr lang="en-US" sz="1400" b="1" i="0" u="none" strike="noStrike">
                        <a:solidFill>
                          <a:srgbClr val="000000"/>
                        </a:solidFill>
                        <a:latin typeface="Arial" pitchFamily="34" charset="0"/>
                        <a:cs typeface="Arial" pitchFamily="34" charset="0"/>
                      </a:endParaRPr>
                    </a:p>
                  </a:txBody>
                  <a:tcPr marL="0" marR="0" marT="0" marB="0" anchor="b"/>
                </a:tc>
              </a:tr>
              <a:tr h="228600">
                <a:tc>
                  <a:txBody>
                    <a:bodyPr/>
                    <a:lstStyle/>
                    <a:p>
                      <a:pPr algn="ctr" fontAlgn="b"/>
                      <a:r>
                        <a:rPr lang="en-US" sz="1400" b="1" u="none" strike="noStrike">
                          <a:latin typeface="Arial" pitchFamily="34" charset="0"/>
                          <a:cs typeface="Arial" pitchFamily="34" charset="0"/>
                        </a:rPr>
                        <a:t>D</a:t>
                      </a:r>
                      <a:r>
                        <a:rPr lang="en-US" sz="1400" b="1" u="none" strike="noStrike" baseline="-25000">
                          <a:latin typeface="Arial" pitchFamily="34" charset="0"/>
                          <a:cs typeface="Arial" pitchFamily="34" charset="0"/>
                        </a:rPr>
                        <a:t>T1</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1.50E-01</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m</a:t>
                      </a:r>
                      <a:endParaRPr lang="en-US" sz="1400" b="1" i="0" u="none" strike="noStrike">
                        <a:solidFill>
                          <a:srgbClr val="000000"/>
                        </a:solidFill>
                        <a:latin typeface="Arial" pitchFamily="34" charset="0"/>
                        <a:cs typeface="Arial" pitchFamily="34" charset="0"/>
                      </a:endParaRPr>
                    </a:p>
                  </a:txBody>
                  <a:tcPr marL="0" marR="0" marT="0" marB="0" anchor="b"/>
                </a:tc>
              </a:tr>
              <a:tr h="228600">
                <a:tc>
                  <a:txBody>
                    <a:bodyPr/>
                    <a:lstStyle/>
                    <a:p>
                      <a:pPr algn="ctr" fontAlgn="b"/>
                      <a:r>
                        <a:rPr lang="en-US" sz="1400" b="1" u="none" strike="noStrike">
                          <a:latin typeface="Arial" pitchFamily="34" charset="0"/>
                          <a:cs typeface="Arial" pitchFamily="34" charset="0"/>
                        </a:rPr>
                        <a:t>E</a:t>
                      </a:r>
                      <a:r>
                        <a:rPr lang="en-US" sz="1400" b="1" u="none" strike="noStrike" baseline="-25000">
                          <a:latin typeface="Arial" pitchFamily="34" charset="0"/>
                          <a:cs typeface="Arial" pitchFamily="34" charset="0"/>
                        </a:rPr>
                        <a:t>1</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dirty="0">
                          <a:latin typeface="Arial" pitchFamily="34" charset="0"/>
                          <a:cs typeface="Arial" pitchFamily="34" charset="0"/>
                        </a:rPr>
                        <a:t>5.00E-02</a:t>
                      </a:r>
                      <a:endParaRPr lang="en-US" sz="1400" b="1" i="0" u="none" strike="noStrike" dirty="0">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dirty="0">
                          <a:latin typeface="Arial" pitchFamily="34" charset="0"/>
                          <a:cs typeface="Arial" pitchFamily="34" charset="0"/>
                        </a:rPr>
                        <a:t>m</a:t>
                      </a:r>
                      <a:endParaRPr lang="en-US" sz="1400" b="1" i="0" u="none" strike="noStrike" dirty="0">
                        <a:solidFill>
                          <a:srgbClr val="000000"/>
                        </a:solidFill>
                        <a:latin typeface="Arial" pitchFamily="34" charset="0"/>
                        <a:cs typeface="Arial" pitchFamily="34" charset="0"/>
                      </a:endParaRPr>
                    </a:p>
                  </a:txBody>
                  <a:tcPr marL="0" marR="0" marT="0" marB="0" anchor="b"/>
                </a:tc>
              </a:tr>
            </a:tbl>
          </a:graphicData>
        </a:graphic>
      </p:graphicFrame>
      <p:graphicFrame>
        <p:nvGraphicFramePr>
          <p:cNvPr id="397318" name="Object 13"/>
          <p:cNvGraphicFramePr>
            <a:graphicFrameLocks noChangeAspect="1"/>
          </p:cNvGraphicFramePr>
          <p:nvPr/>
        </p:nvGraphicFramePr>
        <p:xfrm>
          <a:off x="2819400" y="1752600"/>
          <a:ext cx="3094038" cy="1876425"/>
        </p:xfrm>
        <a:graphic>
          <a:graphicData uri="http://schemas.openxmlformats.org/presentationml/2006/ole">
            <p:oleObj spid="_x0000_s397318" name="Equation" r:id="rId4" imgW="1968480" imgH="1193760" progId="Equation.3">
              <p:embed/>
            </p:oleObj>
          </a:graphicData>
        </a:graphic>
      </p:graphicFrame>
      <p:graphicFrame>
        <p:nvGraphicFramePr>
          <p:cNvPr id="13" name="Table 12"/>
          <p:cNvGraphicFramePr>
            <a:graphicFrameLocks noGrp="1"/>
          </p:cNvGraphicFramePr>
          <p:nvPr/>
        </p:nvGraphicFramePr>
        <p:xfrm>
          <a:off x="5715000" y="3886200"/>
          <a:ext cx="2133600" cy="1228725"/>
        </p:xfrm>
        <a:graphic>
          <a:graphicData uri="http://schemas.openxmlformats.org/drawingml/2006/table">
            <a:tbl>
              <a:tblPr>
                <a:tableStyleId>{5DA37D80-6434-44D0-A028-1B22A696006F}</a:tableStyleId>
              </a:tblPr>
              <a:tblGrid>
                <a:gridCol w="762000"/>
                <a:gridCol w="857250"/>
                <a:gridCol w="514350"/>
              </a:tblGrid>
              <a:tr h="304800">
                <a:tc>
                  <a:txBody>
                    <a:bodyPr/>
                    <a:lstStyle/>
                    <a:p>
                      <a:pPr algn="ctr" fontAlgn="b"/>
                      <a:r>
                        <a:rPr lang="en-US" sz="1400" b="1" u="none" strike="noStrike">
                          <a:latin typeface="Arial" pitchFamily="34" charset="0"/>
                          <a:cs typeface="Arial" pitchFamily="34" charset="0"/>
                        </a:rPr>
                        <a:t>D</a:t>
                      </a:r>
                      <a:r>
                        <a:rPr lang="en-US" sz="1400" b="1" u="none" strike="noStrike" baseline="-25000">
                          <a:latin typeface="Arial" pitchFamily="34" charset="0"/>
                          <a:cs typeface="Arial" pitchFamily="34" charset="0"/>
                        </a:rPr>
                        <a:t>a2</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2.92E-01</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m</a:t>
                      </a:r>
                      <a:endParaRPr lang="en-US" sz="1400" b="1" i="0" u="none" strike="noStrike">
                        <a:solidFill>
                          <a:srgbClr val="000000"/>
                        </a:solidFill>
                        <a:latin typeface="Arial" pitchFamily="34" charset="0"/>
                        <a:cs typeface="Arial" pitchFamily="34" charset="0"/>
                      </a:endParaRPr>
                    </a:p>
                  </a:txBody>
                  <a:tcPr marL="0" marR="0" marT="0" marB="0" anchor="b"/>
                </a:tc>
              </a:tr>
              <a:tr h="228600">
                <a:tc>
                  <a:txBody>
                    <a:bodyPr/>
                    <a:lstStyle/>
                    <a:p>
                      <a:pPr algn="ctr" fontAlgn="b"/>
                      <a:r>
                        <a:rPr lang="en-US" sz="1400" b="1" u="none" strike="noStrike">
                          <a:latin typeface="Arial" pitchFamily="34" charset="0"/>
                          <a:cs typeface="Arial" pitchFamily="34" charset="0"/>
                        </a:rPr>
                        <a:t>J</a:t>
                      </a:r>
                      <a:r>
                        <a:rPr lang="en-US" sz="1400" b="1" u="none" strike="noStrike" baseline="-25000">
                          <a:latin typeface="Arial" pitchFamily="34" charset="0"/>
                          <a:cs typeface="Arial" pitchFamily="34" charset="0"/>
                        </a:rPr>
                        <a:t>2</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8.77E-02</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m</a:t>
                      </a:r>
                      <a:endParaRPr lang="en-US" sz="1400" b="1" i="0" u="none" strike="noStrike">
                        <a:solidFill>
                          <a:srgbClr val="000000"/>
                        </a:solidFill>
                        <a:latin typeface="Arial" pitchFamily="34" charset="0"/>
                        <a:cs typeface="Arial" pitchFamily="34" charset="0"/>
                      </a:endParaRPr>
                    </a:p>
                  </a:txBody>
                  <a:tcPr marL="0" marR="0" marT="0" marB="0" anchor="b"/>
                </a:tc>
              </a:tr>
              <a:tr h="238125">
                <a:tc>
                  <a:txBody>
                    <a:bodyPr/>
                    <a:lstStyle/>
                    <a:p>
                      <a:pPr algn="ctr" fontAlgn="b"/>
                      <a:r>
                        <a:rPr lang="en-US" sz="1400" b="1" u="none" strike="noStrike">
                          <a:latin typeface="Arial" pitchFamily="34" charset="0"/>
                          <a:cs typeface="Arial" pitchFamily="34" charset="0"/>
                        </a:rPr>
                        <a:t>H</a:t>
                      </a:r>
                      <a:r>
                        <a:rPr lang="en-US" sz="1400" b="1" u="none" strike="noStrike" baseline="-25000">
                          <a:latin typeface="Arial" pitchFamily="34" charset="0"/>
                          <a:cs typeface="Arial" pitchFamily="34" charset="0"/>
                        </a:rPr>
                        <a:t>2</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8.77E-01</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m</a:t>
                      </a:r>
                      <a:endParaRPr lang="en-US" sz="1400" b="1" i="0" u="none" strike="noStrike">
                        <a:solidFill>
                          <a:srgbClr val="000000"/>
                        </a:solidFill>
                        <a:latin typeface="Arial" pitchFamily="34" charset="0"/>
                        <a:cs typeface="Arial" pitchFamily="34" charset="0"/>
                      </a:endParaRPr>
                    </a:p>
                  </a:txBody>
                  <a:tcPr marL="0" marR="0" marT="0" marB="0" anchor="b"/>
                </a:tc>
              </a:tr>
              <a:tr h="228600">
                <a:tc>
                  <a:txBody>
                    <a:bodyPr/>
                    <a:lstStyle/>
                    <a:p>
                      <a:pPr algn="ctr" fontAlgn="b"/>
                      <a:r>
                        <a:rPr lang="en-US" sz="1400" b="1" u="none" strike="noStrike">
                          <a:latin typeface="Arial" pitchFamily="34" charset="0"/>
                          <a:cs typeface="Arial" pitchFamily="34" charset="0"/>
                        </a:rPr>
                        <a:t>D</a:t>
                      </a:r>
                      <a:r>
                        <a:rPr lang="en-US" sz="1400" b="1" u="none" strike="noStrike" baseline="-25000">
                          <a:latin typeface="Arial" pitchFamily="34" charset="0"/>
                          <a:cs typeface="Arial" pitchFamily="34" charset="0"/>
                        </a:rPr>
                        <a:t>T2</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8.77E-01</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m</a:t>
                      </a:r>
                      <a:endParaRPr lang="en-US" sz="1400" b="1" i="0" u="none" strike="noStrike">
                        <a:solidFill>
                          <a:srgbClr val="000000"/>
                        </a:solidFill>
                        <a:latin typeface="Arial" pitchFamily="34" charset="0"/>
                        <a:cs typeface="Arial" pitchFamily="34" charset="0"/>
                      </a:endParaRPr>
                    </a:p>
                  </a:txBody>
                  <a:tcPr marL="0" marR="0" marT="0" marB="0" anchor="b"/>
                </a:tc>
              </a:tr>
              <a:tr h="228600">
                <a:tc>
                  <a:txBody>
                    <a:bodyPr/>
                    <a:lstStyle/>
                    <a:p>
                      <a:pPr algn="ctr" fontAlgn="b"/>
                      <a:r>
                        <a:rPr lang="en-US" sz="1400" b="1" u="none" strike="noStrike">
                          <a:latin typeface="Arial" pitchFamily="34" charset="0"/>
                          <a:cs typeface="Arial" pitchFamily="34" charset="0"/>
                        </a:rPr>
                        <a:t>E</a:t>
                      </a:r>
                      <a:r>
                        <a:rPr lang="en-US" sz="1400" b="1" u="none" strike="noStrike" baseline="-25000">
                          <a:latin typeface="Arial" pitchFamily="34" charset="0"/>
                          <a:cs typeface="Arial" pitchFamily="34" charset="0"/>
                        </a:rPr>
                        <a:t>2</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2.92E-01</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dirty="0">
                          <a:latin typeface="Arial" pitchFamily="34" charset="0"/>
                          <a:cs typeface="Arial" pitchFamily="34" charset="0"/>
                        </a:rPr>
                        <a:t>m</a:t>
                      </a:r>
                      <a:endParaRPr lang="en-US" sz="1400" b="1" i="0" u="none" strike="noStrike" dirty="0">
                        <a:solidFill>
                          <a:srgbClr val="000000"/>
                        </a:solidFill>
                        <a:latin typeface="Arial" pitchFamily="34" charset="0"/>
                        <a:cs typeface="Arial" pitchFamily="34" charset="0"/>
                      </a:endParaRPr>
                    </a:p>
                  </a:txBody>
                  <a:tcPr marL="0" marR="0" marT="0" marB="0" anchor="b"/>
                </a:tc>
              </a:tr>
            </a:tbl>
          </a:graphicData>
        </a:graphic>
      </p:graphicFrame>
      <p:sp>
        <p:nvSpPr>
          <p:cNvPr id="14" name="TextBox 13"/>
          <p:cNvSpPr txBox="1"/>
          <p:nvPr/>
        </p:nvSpPr>
        <p:spPr>
          <a:xfrm>
            <a:off x="457200" y="381000"/>
            <a:ext cx="2076209" cy="707886"/>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Solution </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5" name="TextBox 14"/>
          <p:cNvSpPr txBox="1"/>
          <p:nvPr/>
        </p:nvSpPr>
        <p:spPr>
          <a:xfrm>
            <a:off x="457200" y="1524000"/>
            <a:ext cx="697627" cy="707886"/>
          </a:xfrm>
          <a:prstGeom prst="rect">
            <a:avLst/>
          </a:prstGeom>
          <a:noFill/>
          <a:ln>
            <a:solidFill>
              <a:srgbClr val="00B050"/>
            </a:solidFill>
          </a:ln>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6" name="Rounded Rectangle 15"/>
          <p:cNvSpPr/>
          <p:nvPr/>
        </p:nvSpPr>
        <p:spPr>
          <a:xfrm>
            <a:off x="2590800" y="1524000"/>
            <a:ext cx="3429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371600" y="1905000"/>
          <a:ext cx="3416952" cy="3581400"/>
        </p:xfrm>
        <a:graphic>
          <a:graphicData uri="http://schemas.openxmlformats.org/drawingml/2006/table">
            <a:tbl>
              <a:tblPr/>
              <a:tblGrid>
                <a:gridCol w="903999"/>
                <a:gridCol w="812800"/>
                <a:gridCol w="1091143"/>
                <a:gridCol w="609010"/>
              </a:tblGrid>
              <a:tr h="219075">
                <a:tc>
                  <a:txBody>
                    <a:bodyPr/>
                    <a:lstStyle/>
                    <a:p>
                      <a:pPr algn="ctr" fontAlgn="b"/>
                      <a:r>
                        <a:rPr lang="en-US" sz="1400" b="1" i="0" u="none" strike="noStrike" dirty="0">
                          <a:solidFill>
                            <a:srgbClr val="000000"/>
                          </a:solidFill>
                          <a:latin typeface="Arial"/>
                        </a:rPr>
                        <a:t>N (rev/s)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Arial"/>
                        </a:rPr>
                        <a:t>P (J/s)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Arial"/>
                        </a:rPr>
                        <a:t>N</a:t>
                      </a:r>
                      <a:r>
                        <a:rPr lang="en-US" sz="1400" b="1" i="0" u="none" strike="noStrike" baseline="-25000">
                          <a:solidFill>
                            <a:srgbClr val="000000"/>
                          </a:solidFill>
                          <a:latin typeface="Arial"/>
                        </a:rPr>
                        <a:t>Re</a:t>
                      </a:r>
                      <a:endParaRPr lang="en-US" sz="1400" b="1" i="0" u="none" strike="noStrike">
                        <a:solidFill>
                          <a:srgbClr val="000000"/>
                        </a:solidFill>
                        <a:latin typeface="Arial"/>
                      </a:endParaRP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C0504D"/>
                      </a:solidFill>
                      <a:prstDash val="solid"/>
                      <a:round/>
                      <a:headEnd type="none" w="med" len="med"/>
                      <a:tailEnd type="none" w="med" len="med"/>
                    </a:lnB>
                  </a:tcPr>
                </a:tc>
                <a:tc>
                  <a:txBody>
                    <a:bodyPr/>
                    <a:lstStyle/>
                    <a:p>
                      <a:pPr algn="ctr" fontAlgn="b"/>
                      <a:r>
                        <a:rPr lang="en-US" sz="1400" b="1" i="0" u="none" strike="noStrike">
                          <a:solidFill>
                            <a:srgbClr val="000000"/>
                          </a:solidFill>
                          <a:latin typeface="Arial"/>
                        </a:rPr>
                        <a:t>N</a:t>
                      </a:r>
                      <a:r>
                        <a:rPr lang="en-US" sz="1400" b="1" i="0" u="none" strike="noStrike" baseline="-25000">
                          <a:solidFill>
                            <a:srgbClr val="000000"/>
                          </a:solidFill>
                          <a:latin typeface="Arial"/>
                        </a:rPr>
                        <a:t>P</a:t>
                      </a:r>
                      <a:endParaRPr lang="en-US" sz="1400" b="1" i="0" u="none" strike="noStrike">
                        <a:solidFill>
                          <a:srgbClr val="000000"/>
                        </a:solidFill>
                        <a:latin typeface="Arial"/>
                      </a:endParaRPr>
                    </a:p>
                  </a:txBody>
                  <a:tcPr marL="0" marR="0" marT="0" marB="0" anchor="b">
                    <a:lnL>
                      <a:noFill/>
                    </a:lnL>
                    <a:lnR>
                      <a:noFill/>
                    </a:lnR>
                    <a:lnT>
                      <a:noFill/>
                    </a:lnT>
                    <a:lnB w="12700" cap="flat" cmpd="sng" algn="ctr">
                      <a:solidFill>
                        <a:srgbClr val="C0504D"/>
                      </a:solidFill>
                      <a:prstDash val="solid"/>
                      <a:round/>
                      <a:headEnd type="none" w="med" len="med"/>
                      <a:tailEnd type="none" w="med" len="med"/>
                    </a:lnB>
                  </a:tcPr>
                </a:tc>
              </a:tr>
              <a:tr h="304800">
                <a:tc>
                  <a:txBody>
                    <a:bodyPr/>
                    <a:lstStyle/>
                    <a:p>
                      <a:pPr algn="ctr" fontAlgn="b"/>
                      <a:r>
                        <a:rPr lang="en-US" sz="1400" b="1" i="0" u="none" strike="noStrike">
                          <a:solidFill>
                            <a:srgbClr val="000000"/>
                          </a:solidFill>
                          <a:latin typeface="Arial"/>
                        </a:rPr>
                        <a:t>4.00E-03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Arial"/>
                        </a:rPr>
                        <a:t>1.00E-09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400" b="0" i="0" u="none" strike="noStrike">
                          <a:solidFill>
                            <a:srgbClr val="000000"/>
                          </a:solidFill>
                          <a:latin typeface="Arial"/>
                        </a:rPr>
                        <a:t>1.00E+00</a:t>
                      </a:r>
                    </a:p>
                  </a:txBody>
                  <a:tcPr marL="0" marR="0" marT="0" marB="0">
                    <a:lnL w="6350" cap="flat" cmpd="sng" algn="ctr">
                      <a:solidFill>
                        <a:srgbClr val="000000"/>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9050" cap="flat" cmpd="sng" algn="ctr">
                      <a:solidFill>
                        <a:srgbClr val="C0504D"/>
                      </a:solidFill>
                      <a:prstDash val="solid"/>
                      <a:round/>
                      <a:headEnd type="none" w="med" len="med"/>
                      <a:tailEnd type="none" w="med" len="med"/>
                    </a:lnB>
                  </a:tcPr>
                </a:tc>
                <a:tc>
                  <a:txBody>
                    <a:bodyPr/>
                    <a:lstStyle/>
                    <a:p>
                      <a:pPr algn="ctr" rtl="0" fontAlgn="t"/>
                      <a:r>
                        <a:rPr lang="en-US" sz="1400" b="0" i="0" u="none" strike="noStrike">
                          <a:solidFill>
                            <a:srgbClr val="000000"/>
                          </a:solidFill>
                          <a:latin typeface="Arial"/>
                        </a:rPr>
                        <a:t>50</a:t>
                      </a:r>
                    </a:p>
                  </a:txBody>
                  <a:tcPr marL="0" marR="0" marT="0" marB="0">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9050" cap="flat" cmpd="sng" algn="ctr">
                      <a:solidFill>
                        <a:srgbClr val="C0504D"/>
                      </a:solidFill>
                      <a:prstDash val="solid"/>
                      <a:round/>
                      <a:headEnd type="none" w="med" len="med"/>
                      <a:tailEnd type="none" w="med" len="med"/>
                    </a:lnB>
                  </a:tcPr>
                </a:tc>
              </a:tr>
              <a:tr h="314325">
                <a:tc>
                  <a:txBody>
                    <a:bodyPr/>
                    <a:lstStyle/>
                    <a:p>
                      <a:pPr algn="ctr" fontAlgn="b"/>
                      <a:r>
                        <a:rPr lang="en-US" sz="1400" b="1" i="0" u="none" strike="noStrike">
                          <a:solidFill>
                            <a:srgbClr val="000000"/>
                          </a:solidFill>
                          <a:latin typeface="Arial"/>
                        </a:rPr>
                        <a:t>8.00E-03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Arial"/>
                        </a:rPr>
                        <a:t>5.12E-09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400" b="0" i="0" u="none" strike="noStrike">
                          <a:solidFill>
                            <a:srgbClr val="000000"/>
                          </a:solidFill>
                          <a:latin typeface="Arial"/>
                        </a:rPr>
                        <a:t>2.00E+00</a:t>
                      </a:r>
                    </a:p>
                  </a:txBody>
                  <a:tcPr marL="0" marR="0" marT="0" marB="0">
                    <a:lnL w="6350" cap="flat" cmpd="sng" algn="ctr">
                      <a:solidFill>
                        <a:srgbClr val="000000"/>
                      </a:solidFill>
                      <a:prstDash val="solid"/>
                      <a:round/>
                      <a:headEnd type="none" w="med" len="med"/>
                      <a:tailEnd type="none" w="med" len="med"/>
                    </a:lnL>
                    <a:lnR w="12700" cap="flat" cmpd="sng" algn="ctr">
                      <a:solidFill>
                        <a:srgbClr val="C0504D"/>
                      </a:solidFill>
                      <a:prstDash val="solid"/>
                      <a:round/>
                      <a:headEnd type="none" w="med" len="med"/>
                      <a:tailEnd type="none" w="med" len="med"/>
                    </a:lnR>
                    <a:lnT w="1905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F4E9E9"/>
                    </a:solidFill>
                  </a:tcPr>
                </a:tc>
                <a:tc>
                  <a:txBody>
                    <a:bodyPr/>
                    <a:lstStyle/>
                    <a:p>
                      <a:pPr algn="ctr" rtl="0" fontAlgn="t"/>
                      <a:r>
                        <a:rPr lang="en-US" sz="1400" b="0" i="0" u="none" strike="noStrike">
                          <a:solidFill>
                            <a:srgbClr val="000000"/>
                          </a:solidFill>
                          <a:latin typeface="Arial"/>
                        </a:rPr>
                        <a:t>32</a:t>
                      </a:r>
                    </a:p>
                  </a:txBody>
                  <a:tcPr marL="0" marR="0" marT="0" marB="0">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905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F4E9E9"/>
                    </a:solidFill>
                  </a:tcPr>
                </a:tc>
              </a:tr>
              <a:tr h="304800">
                <a:tc>
                  <a:txBody>
                    <a:bodyPr/>
                    <a:lstStyle/>
                    <a:p>
                      <a:pPr algn="ctr" fontAlgn="b"/>
                      <a:r>
                        <a:rPr lang="en-US" sz="1400" b="1" i="0" u="none" strike="noStrike" dirty="0">
                          <a:solidFill>
                            <a:srgbClr val="000000"/>
                          </a:solidFill>
                          <a:latin typeface="Arial"/>
                        </a:rPr>
                        <a:t>2.00E-02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Arial"/>
                        </a:rPr>
                        <a:t>4.25E-08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400" b="0" i="0" u="none" strike="noStrike">
                          <a:solidFill>
                            <a:srgbClr val="000000"/>
                          </a:solidFill>
                          <a:latin typeface="Arial"/>
                        </a:rPr>
                        <a:t>5.00E+00</a:t>
                      </a:r>
                    </a:p>
                  </a:txBody>
                  <a:tcPr marL="0" marR="0" marT="0" marB="0">
                    <a:lnL w="6350" cap="flat" cmpd="sng" algn="ctr">
                      <a:solidFill>
                        <a:srgbClr val="000000"/>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c>
                  <a:txBody>
                    <a:bodyPr/>
                    <a:lstStyle/>
                    <a:p>
                      <a:pPr algn="ctr" rtl="0" fontAlgn="t"/>
                      <a:r>
                        <a:rPr lang="en-US" sz="1400" b="0" i="0" u="none" strike="noStrike">
                          <a:solidFill>
                            <a:srgbClr val="000000"/>
                          </a:solidFill>
                          <a:latin typeface="Arial"/>
                        </a:rPr>
                        <a:t>17</a:t>
                      </a:r>
                    </a:p>
                  </a:txBody>
                  <a:tcPr marL="0" marR="0" marT="0" marB="0">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r>
              <a:tr h="304800">
                <a:tc>
                  <a:txBody>
                    <a:bodyPr/>
                    <a:lstStyle/>
                    <a:p>
                      <a:pPr algn="ctr" fontAlgn="b"/>
                      <a:r>
                        <a:rPr lang="en-US" sz="1400" b="1" i="0" u="none" strike="noStrike">
                          <a:solidFill>
                            <a:srgbClr val="000000"/>
                          </a:solidFill>
                          <a:latin typeface="Arial"/>
                        </a:rPr>
                        <a:t>4.00E-02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Arial"/>
                        </a:rPr>
                        <a:t>1.60E-07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400" b="0" i="0" u="none" strike="noStrike">
                          <a:solidFill>
                            <a:srgbClr val="000000"/>
                          </a:solidFill>
                          <a:latin typeface="Arial"/>
                        </a:rPr>
                        <a:t>1.00E+01</a:t>
                      </a:r>
                    </a:p>
                  </a:txBody>
                  <a:tcPr marL="0" marR="0" marT="0" marB="0">
                    <a:lnL w="6350" cap="flat" cmpd="sng" algn="ctr">
                      <a:solidFill>
                        <a:srgbClr val="000000"/>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F4E9E9"/>
                    </a:solidFill>
                  </a:tcPr>
                </a:tc>
                <a:tc>
                  <a:txBody>
                    <a:bodyPr/>
                    <a:lstStyle/>
                    <a:p>
                      <a:pPr algn="ctr" rtl="0" fontAlgn="t"/>
                      <a:r>
                        <a:rPr lang="en-US" sz="1400" b="0" i="0" u="none" strike="noStrike">
                          <a:solidFill>
                            <a:srgbClr val="000000"/>
                          </a:solidFill>
                          <a:latin typeface="Arial"/>
                        </a:rPr>
                        <a:t>8</a:t>
                      </a:r>
                    </a:p>
                  </a:txBody>
                  <a:tcPr marL="0" marR="0" marT="0" marB="0">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F4E9E9"/>
                    </a:solidFill>
                  </a:tcPr>
                </a:tc>
              </a:tr>
              <a:tr h="304800">
                <a:tc>
                  <a:txBody>
                    <a:bodyPr/>
                    <a:lstStyle/>
                    <a:p>
                      <a:pPr algn="ctr" fontAlgn="b"/>
                      <a:r>
                        <a:rPr lang="en-US" sz="1400" b="1" i="0" u="none" strike="noStrike">
                          <a:solidFill>
                            <a:srgbClr val="000000"/>
                          </a:solidFill>
                          <a:latin typeface="Arial"/>
                        </a:rPr>
                        <a:t>4.00E-01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Arial"/>
                        </a:rPr>
                        <a:t>4.00E-05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400" b="0" i="0" u="none" strike="noStrike">
                          <a:solidFill>
                            <a:srgbClr val="000000"/>
                          </a:solidFill>
                          <a:latin typeface="Arial"/>
                        </a:rPr>
                        <a:t>1.00E+02</a:t>
                      </a:r>
                    </a:p>
                  </a:txBody>
                  <a:tcPr marL="0" marR="0" marT="0" marB="0">
                    <a:lnL w="6350" cap="flat" cmpd="sng" algn="ctr">
                      <a:solidFill>
                        <a:srgbClr val="000000"/>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c>
                  <a:txBody>
                    <a:bodyPr/>
                    <a:lstStyle/>
                    <a:p>
                      <a:pPr algn="ctr" rtl="0" fontAlgn="t"/>
                      <a:r>
                        <a:rPr lang="en-US" sz="1400" b="0" i="0" u="none" strike="noStrike">
                          <a:solidFill>
                            <a:srgbClr val="000000"/>
                          </a:solidFill>
                          <a:latin typeface="Arial"/>
                        </a:rPr>
                        <a:t>2</a:t>
                      </a:r>
                    </a:p>
                  </a:txBody>
                  <a:tcPr marL="0" marR="0" marT="0" marB="0">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r>
              <a:tr h="304800">
                <a:tc>
                  <a:txBody>
                    <a:bodyPr/>
                    <a:lstStyle/>
                    <a:p>
                      <a:pPr algn="ctr" fontAlgn="b"/>
                      <a:r>
                        <a:rPr lang="en-US" sz="1400" b="1" i="0" u="none" strike="noStrike">
                          <a:solidFill>
                            <a:srgbClr val="000000"/>
                          </a:solidFill>
                          <a:latin typeface="Arial"/>
                        </a:rPr>
                        <a:t>1.60E+00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Arial"/>
                        </a:rPr>
                        <a:t>1.28E-03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400" b="0" i="0" u="none" strike="noStrike">
                          <a:solidFill>
                            <a:srgbClr val="000000"/>
                          </a:solidFill>
                          <a:latin typeface="Arial"/>
                        </a:rPr>
                        <a:t>4.00E+02</a:t>
                      </a:r>
                    </a:p>
                  </a:txBody>
                  <a:tcPr marL="0" marR="0" marT="0" marB="0">
                    <a:lnL w="6350" cap="flat" cmpd="sng" algn="ctr">
                      <a:solidFill>
                        <a:srgbClr val="000000"/>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F4E9E9"/>
                    </a:solidFill>
                  </a:tcPr>
                </a:tc>
                <a:tc>
                  <a:txBody>
                    <a:bodyPr/>
                    <a:lstStyle/>
                    <a:p>
                      <a:pPr algn="ctr" rtl="0" fontAlgn="t"/>
                      <a:r>
                        <a:rPr lang="en-US" sz="1400" b="0" i="0" u="none" strike="noStrike">
                          <a:solidFill>
                            <a:srgbClr val="000000"/>
                          </a:solidFill>
                          <a:latin typeface="Arial"/>
                        </a:rPr>
                        <a:t>1</a:t>
                      </a:r>
                    </a:p>
                  </a:txBody>
                  <a:tcPr marL="0" marR="0" marT="0" marB="0">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F4E9E9"/>
                    </a:solidFill>
                  </a:tcPr>
                </a:tc>
              </a:tr>
              <a:tr h="304800">
                <a:tc>
                  <a:txBody>
                    <a:bodyPr/>
                    <a:lstStyle/>
                    <a:p>
                      <a:pPr algn="ctr" fontAlgn="b"/>
                      <a:r>
                        <a:rPr lang="en-US" sz="1400" b="1" i="0" u="none" strike="noStrike">
                          <a:solidFill>
                            <a:srgbClr val="000000"/>
                          </a:solidFill>
                          <a:latin typeface="Arial"/>
                        </a:rPr>
                        <a:t>4.00E+00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Arial"/>
                        </a:rPr>
                        <a:t>1.60E-02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400" b="0" i="0" u="none" strike="noStrike">
                          <a:solidFill>
                            <a:srgbClr val="000000"/>
                          </a:solidFill>
                          <a:latin typeface="Arial"/>
                        </a:rPr>
                        <a:t>1.00E+03</a:t>
                      </a:r>
                    </a:p>
                  </a:txBody>
                  <a:tcPr marL="0" marR="0" marT="0" marB="0">
                    <a:lnL w="6350" cap="flat" cmpd="sng" algn="ctr">
                      <a:solidFill>
                        <a:srgbClr val="000000"/>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c>
                  <a:txBody>
                    <a:bodyPr/>
                    <a:lstStyle/>
                    <a:p>
                      <a:pPr algn="ctr" rtl="0" fontAlgn="t"/>
                      <a:r>
                        <a:rPr lang="en-US" sz="1400" b="0" i="0" u="none" strike="noStrike">
                          <a:solidFill>
                            <a:srgbClr val="000000"/>
                          </a:solidFill>
                          <a:latin typeface="Arial"/>
                        </a:rPr>
                        <a:t>0.8</a:t>
                      </a:r>
                    </a:p>
                  </a:txBody>
                  <a:tcPr marL="0" marR="0" marT="0" marB="0">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r>
              <a:tr h="304800">
                <a:tc>
                  <a:txBody>
                    <a:bodyPr/>
                    <a:lstStyle/>
                    <a:p>
                      <a:pPr algn="ctr" fontAlgn="b"/>
                      <a:r>
                        <a:rPr lang="en-US" sz="1400" b="1" i="0" u="none" strike="noStrike">
                          <a:solidFill>
                            <a:srgbClr val="000000"/>
                          </a:solidFill>
                          <a:latin typeface="Arial"/>
                        </a:rPr>
                        <a:t>1.20E+01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Arial"/>
                        </a:rPr>
                        <a:t>2.70E-01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400" b="0" i="0" u="none" strike="noStrike">
                          <a:solidFill>
                            <a:srgbClr val="000000"/>
                          </a:solidFill>
                          <a:latin typeface="Arial"/>
                        </a:rPr>
                        <a:t>3.00E+03</a:t>
                      </a:r>
                    </a:p>
                  </a:txBody>
                  <a:tcPr marL="0" marR="0" marT="0" marB="0">
                    <a:lnL w="6350" cap="flat" cmpd="sng" algn="ctr">
                      <a:solidFill>
                        <a:srgbClr val="000000"/>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F4E9E9"/>
                    </a:solidFill>
                  </a:tcPr>
                </a:tc>
                <a:tc>
                  <a:txBody>
                    <a:bodyPr/>
                    <a:lstStyle/>
                    <a:p>
                      <a:pPr algn="ctr" rtl="0" fontAlgn="t"/>
                      <a:r>
                        <a:rPr lang="en-US" sz="1400" b="0" i="0" u="none" strike="noStrike">
                          <a:solidFill>
                            <a:srgbClr val="000000"/>
                          </a:solidFill>
                          <a:latin typeface="Arial"/>
                        </a:rPr>
                        <a:t>0.5</a:t>
                      </a:r>
                    </a:p>
                  </a:txBody>
                  <a:tcPr marL="0" marR="0" marT="0" marB="0">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F4E9E9"/>
                    </a:solidFill>
                  </a:tcPr>
                </a:tc>
              </a:tr>
              <a:tr h="304800">
                <a:tc>
                  <a:txBody>
                    <a:bodyPr/>
                    <a:lstStyle/>
                    <a:p>
                      <a:pPr algn="ctr" fontAlgn="b"/>
                      <a:r>
                        <a:rPr lang="en-US" sz="1400" b="1" i="0" u="none" strike="noStrike">
                          <a:solidFill>
                            <a:srgbClr val="000000"/>
                          </a:solidFill>
                          <a:latin typeface="Arial"/>
                        </a:rPr>
                        <a:t>6.00E+01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Arial"/>
                        </a:rPr>
                        <a:t>2.03E+01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400" b="0" i="0" u="none" strike="noStrike">
                          <a:solidFill>
                            <a:srgbClr val="000000"/>
                          </a:solidFill>
                          <a:latin typeface="Arial"/>
                        </a:rPr>
                        <a:t>1.50E+04</a:t>
                      </a:r>
                    </a:p>
                  </a:txBody>
                  <a:tcPr marL="0" marR="0" marT="0" marB="0">
                    <a:lnL w="6350" cap="flat" cmpd="sng" algn="ctr">
                      <a:solidFill>
                        <a:srgbClr val="000000"/>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c>
                  <a:txBody>
                    <a:bodyPr/>
                    <a:lstStyle/>
                    <a:p>
                      <a:pPr algn="ctr" rtl="0" fontAlgn="t"/>
                      <a:r>
                        <a:rPr lang="en-US" sz="1400" b="0" i="0" u="none" strike="noStrike">
                          <a:solidFill>
                            <a:srgbClr val="000000"/>
                          </a:solidFill>
                          <a:latin typeface="Arial"/>
                        </a:rPr>
                        <a:t>0.3</a:t>
                      </a:r>
                    </a:p>
                  </a:txBody>
                  <a:tcPr marL="0" marR="0" marT="0" marB="0">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r>
              <a:tr h="304800">
                <a:tc>
                  <a:txBody>
                    <a:bodyPr/>
                    <a:lstStyle/>
                    <a:p>
                      <a:pPr algn="ctr" fontAlgn="b"/>
                      <a:r>
                        <a:rPr lang="en-US" sz="1400" b="1" i="0" u="none" strike="noStrike">
                          <a:solidFill>
                            <a:srgbClr val="000000"/>
                          </a:solidFill>
                          <a:latin typeface="Arial"/>
                        </a:rPr>
                        <a:t>4.00E+02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Arial"/>
                        </a:rPr>
                        <a:t>4.00E+03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400" b="0" i="0" u="none" strike="noStrike">
                          <a:solidFill>
                            <a:srgbClr val="000000"/>
                          </a:solidFill>
                          <a:latin typeface="Arial"/>
                        </a:rPr>
                        <a:t>1.00E+05</a:t>
                      </a:r>
                    </a:p>
                  </a:txBody>
                  <a:tcPr marL="0" marR="0" marT="0" marB="0">
                    <a:lnL w="6350" cap="flat" cmpd="sng" algn="ctr">
                      <a:solidFill>
                        <a:srgbClr val="000000"/>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F4E9E9"/>
                    </a:solidFill>
                  </a:tcPr>
                </a:tc>
                <a:tc>
                  <a:txBody>
                    <a:bodyPr/>
                    <a:lstStyle/>
                    <a:p>
                      <a:pPr algn="ctr" rtl="0" fontAlgn="t"/>
                      <a:r>
                        <a:rPr lang="en-US" sz="1400" b="0" i="0" u="none" strike="noStrike">
                          <a:solidFill>
                            <a:srgbClr val="000000"/>
                          </a:solidFill>
                          <a:latin typeface="Arial"/>
                        </a:rPr>
                        <a:t>0.2</a:t>
                      </a:r>
                    </a:p>
                  </a:txBody>
                  <a:tcPr marL="0" marR="0" marT="0" marB="0">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F4E9E9"/>
                    </a:solidFill>
                  </a:tcPr>
                </a:tc>
              </a:tr>
              <a:tr h="304800">
                <a:tc>
                  <a:txBody>
                    <a:bodyPr/>
                    <a:lstStyle/>
                    <a:p>
                      <a:pPr algn="ctr" fontAlgn="b"/>
                      <a:r>
                        <a:rPr lang="en-US" sz="1400" b="1" i="0" u="none" strike="noStrike">
                          <a:solidFill>
                            <a:srgbClr val="000000"/>
                          </a:solidFill>
                          <a:latin typeface="Arial"/>
                        </a:rPr>
                        <a:t>4.00E+03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Arial"/>
                        </a:rPr>
                        <a:t>3.20E+06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400" b="0" i="0" u="none" strike="noStrike" dirty="0">
                          <a:solidFill>
                            <a:srgbClr val="000000"/>
                          </a:solidFill>
                          <a:latin typeface="Arial"/>
                        </a:rPr>
                        <a:t>1.00E+06</a:t>
                      </a:r>
                    </a:p>
                  </a:txBody>
                  <a:tcPr marL="0" marR="0" marT="0" marB="0">
                    <a:lnL w="6350" cap="flat" cmpd="sng" algn="ctr">
                      <a:solidFill>
                        <a:srgbClr val="000000"/>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c>
                  <a:txBody>
                    <a:bodyPr/>
                    <a:lstStyle/>
                    <a:p>
                      <a:pPr algn="ctr" rtl="0" fontAlgn="t"/>
                      <a:r>
                        <a:rPr lang="en-US" sz="1400" b="0" i="0" u="none" strike="noStrike" dirty="0">
                          <a:solidFill>
                            <a:srgbClr val="000000"/>
                          </a:solidFill>
                          <a:latin typeface="Arial"/>
                        </a:rPr>
                        <a:t>0.16</a:t>
                      </a:r>
                    </a:p>
                  </a:txBody>
                  <a:tcPr marL="0" marR="0" marT="0" marB="0">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r>
            </a:tbl>
          </a:graphicData>
        </a:graphic>
      </p:graphicFrame>
      <p:graphicFrame>
        <p:nvGraphicFramePr>
          <p:cNvPr id="402436" name="Object 8"/>
          <p:cNvGraphicFramePr>
            <a:graphicFrameLocks noChangeAspect="1"/>
          </p:cNvGraphicFramePr>
          <p:nvPr/>
        </p:nvGraphicFramePr>
        <p:xfrm>
          <a:off x="4495800" y="304800"/>
          <a:ext cx="2274888" cy="1090613"/>
        </p:xfrm>
        <a:graphic>
          <a:graphicData uri="http://schemas.openxmlformats.org/presentationml/2006/ole">
            <p:oleObj spid="_x0000_s402436" name="Equation" r:id="rId4" imgW="888840" imgH="431640" progId="Equation.3">
              <p:embed/>
            </p:oleObj>
          </a:graphicData>
        </a:graphic>
      </p:graphicFrame>
      <p:sp>
        <p:nvSpPr>
          <p:cNvPr id="6" name="TextBox 5"/>
          <p:cNvSpPr txBox="1"/>
          <p:nvPr/>
        </p:nvSpPr>
        <p:spPr>
          <a:xfrm>
            <a:off x="457200" y="457200"/>
            <a:ext cx="720069" cy="707886"/>
          </a:xfrm>
          <a:prstGeom prst="rect">
            <a:avLst/>
          </a:prstGeom>
          <a:noFill/>
          <a:ln>
            <a:solidFill>
              <a:srgbClr val="00B050"/>
            </a:solidFill>
          </a:ln>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1b</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aphicFrame>
        <p:nvGraphicFramePr>
          <p:cNvPr id="402439" name="Object 6"/>
          <p:cNvGraphicFramePr>
            <a:graphicFrameLocks noChangeAspect="1"/>
          </p:cNvGraphicFramePr>
          <p:nvPr/>
        </p:nvGraphicFramePr>
        <p:xfrm>
          <a:off x="1828800" y="381000"/>
          <a:ext cx="2005012" cy="1035050"/>
        </p:xfrm>
        <a:graphic>
          <a:graphicData uri="http://schemas.openxmlformats.org/presentationml/2006/ole">
            <p:oleObj spid="_x0000_s402439" name="Equation" r:id="rId5" imgW="863280" imgH="444240" progId="Equation.3">
              <p:embed/>
            </p:oleObj>
          </a:graphicData>
        </a:graphic>
      </p:graphicFrame>
      <p:graphicFrame>
        <p:nvGraphicFramePr>
          <p:cNvPr id="402441" name="Object 8"/>
          <p:cNvGraphicFramePr>
            <a:graphicFrameLocks noChangeAspect="1"/>
          </p:cNvGraphicFramePr>
          <p:nvPr/>
        </p:nvGraphicFramePr>
        <p:xfrm>
          <a:off x="838200" y="5943600"/>
          <a:ext cx="3932238" cy="609600"/>
        </p:xfrm>
        <a:graphic>
          <a:graphicData uri="http://schemas.openxmlformats.org/presentationml/2006/ole">
            <p:oleObj spid="_x0000_s402441" name="Equation" r:id="rId6" imgW="1536480" imgH="241200" progId="Equation.3">
              <p:embed/>
            </p:oleObj>
          </a:graphicData>
        </a:graphic>
      </p:graphicFrame>
      <p:grpSp>
        <p:nvGrpSpPr>
          <p:cNvPr id="13" name="Group 12"/>
          <p:cNvGrpSpPr/>
          <p:nvPr/>
        </p:nvGrpSpPr>
        <p:grpSpPr>
          <a:xfrm>
            <a:off x="5105400" y="1676400"/>
            <a:ext cx="3643312" cy="4443413"/>
            <a:chOff x="5105400" y="1676400"/>
            <a:chExt cx="3643312" cy="4443413"/>
          </a:xfrm>
        </p:grpSpPr>
        <p:graphicFrame>
          <p:nvGraphicFramePr>
            <p:cNvPr id="402434" name="Object 18"/>
            <p:cNvGraphicFramePr>
              <a:graphicFrameLocks noChangeAspect="1"/>
            </p:cNvGraphicFramePr>
            <p:nvPr/>
          </p:nvGraphicFramePr>
          <p:xfrm>
            <a:off x="5105400" y="5105400"/>
            <a:ext cx="3489325" cy="1014413"/>
          </p:xfrm>
          <a:graphic>
            <a:graphicData uri="http://schemas.openxmlformats.org/presentationml/2006/ole">
              <p:oleObj spid="_x0000_s402434" name="Equation" r:id="rId7" imgW="1612800" imgH="469800" progId="Equation.3">
                <p:embed/>
              </p:oleObj>
            </a:graphicData>
          </a:graphic>
        </p:graphicFrame>
        <p:graphicFrame>
          <p:nvGraphicFramePr>
            <p:cNvPr id="402435" name="Object 6"/>
            <p:cNvGraphicFramePr>
              <a:graphicFrameLocks noChangeAspect="1"/>
            </p:cNvGraphicFramePr>
            <p:nvPr/>
          </p:nvGraphicFramePr>
          <p:xfrm>
            <a:off x="5181600" y="3276600"/>
            <a:ext cx="3567112" cy="1035050"/>
          </p:xfrm>
          <a:graphic>
            <a:graphicData uri="http://schemas.openxmlformats.org/presentationml/2006/ole">
              <p:oleObj spid="_x0000_s402435" name="Equation" r:id="rId8" imgW="1536480" imgH="444240" progId="Equation.3">
                <p:embed/>
              </p:oleObj>
            </a:graphicData>
          </a:graphic>
        </p:graphicFrame>
        <p:graphicFrame>
          <p:nvGraphicFramePr>
            <p:cNvPr id="402437" name="Object 18"/>
            <p:cNvGraphicFramePr>
              <a:graphicFrameLocks noChangeAspect="1"/>
            </p:cNvGraphicFramePr>
            <p:nvPr/>
          </p:nvGraphicFramePr>
          <p:xfrm>
            <a:off x="5791200" y="1676400"/>
            <a:ext cx="1922462" cy="1397000"/>
          </p:xfrm>
          <a:graphic>
            <a:graphicData uri="http://schemas.openxmlformats.org/presentationml/2006/ole">
              <p:oleObj spid="_x0000_s402437" name="Equation" r:id="rId9" imgW="888840" imgH="647640" progId="Equation.3">
                <p:embed/>
              </p:oleObj>
            </a:graphicData>
          </a:graphic>
        </p:graphicFrame>
        <p:graphicFrame>
          <p:nvGraphicFramePr>
            <p:cNvPr id="402440" name="Object 18"/>
            <p:cNvGraphicFramePr>
              <a:graphicFrameLocks noChangeAspect="1"/>
            </p:cNvGraphicFramePr>
            <p:nvPr/>
          </p:nvGraphicFramePr>
          <p:xfrm>
            <a:off x="7239000" y="4419600"/>
            <a:ext cx="1263650" cy="466725"/>
          </p:xfrm>
          <a:graphic>
            <a:graphicData uri="http://schemas.openxmlformats.org/presentationml/2006/ole">
              <p:oleObj spid="_x0000_s402440" name="Equation" r:id="rId10" imgW="583920" imgH="215640" progId="Equation.3">
                <p:embed/>
              </p:oleObj>
            </a:graphicData>
          </a:graphic>
        </p:graphicFrame>
        <p:sp>
          <p:nvSpPr>
            <p:cNvPr id="12" name="TextBox 11"/>
            <p:cNvSpPr txBox="1"/>
            <p:nvPr/>
          </p:nvSpPr>
          <p:spPr>
            <a:xfrm>
              <a:off x="5257800" y="4495800"/>
              <a:ext cx="1877437" cy="369332"/>
            </a:xfrm>
            <a:prstGeom prst="rect">
              <a:avLst/>
            </a:prstGeom>
            <a:noFill/>
            <a:ln>
              <a:solidFill>
                <a:srgbClr val="00B050"/>
              </a:solidFill>
            </a:ln>
          </p:spPr>
          <p:txBody>
            <a:bodyPr wrap="none" rtlCol="0">
              <a:spAutoFit/>
            </a:bodyPr>
            <a:lstStyle/>
            <a:p>
              <a:r>
                <a:rPr lang="en-US" b="1" dirty="0" smtClean="0">
                  <a:solidFill>
                    <a:srgbClr val="00B050"/>
                  </a:solidFill>
                  <a:latin typeface="Arial" pitchFamily="34" charset="0"/>
                  <a:cs typeface="Arial" pitchFamily="34" charset="0"/>
                </a:rPr>
                <a:t>From the graph</a:t>
              </a:r>
              <a:endParaRPr lang="en-US" b="1" dirty="0">
                <a:solidFill>
                  <a:srgbClr val="00B050"/>
                </a:solidFill>
                <a:latin typeface="Arial" pitchFamily="34" charset="0"/>
                <a:cs typeface="Arial" pitchFamily="34" charset="0"/>
              </a:endParaRPr>
            </a:p>
          </p:txBody>
        </p:sp>
      </p:grpSp>
      <p:sp>
        <p:nvSpPr>
          <p:cNvPr id="14" name="Rounded Rectangle 13"/>
          <p:cNvSpPr/>
          <p:nvPr/>
        </p:nvSpPr>
        <p:spPr>
          <a:xfrm>
            <a:off x="4419600" y="304800"/>
            <a:ext cx="25146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752600" y="304800"/>
            <a:ext cx="25146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19098102">
            <a:off x="3107761" y="1373629"/>
            <a:ext cx="457200" cy="582901"/>
          </a:xfrm>
          <a:prstGeom prst="downArrow">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2501898" flipH="1">
            <a:off x="4645735" y="1273730"/>
            <a:ext cx="457200" cy="769993"/>
          </a:xfrm>
          <a:prstGeom prst="downArrow">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2"/>
          <p:cNvPicPr>
            <a:picLocks noChangeAspect="1" noChangeArrowheads="1"/>
          </p:cNvPicPr>
          <p:nvPr/>
        </p:nvPicPr>
        <p:blipFill>
          <a:blip r:embed="rId3"/>
          <a:srcRect/>
          <a:stretch>
            <a:fillRect/>
          </a:stretch>
        </p:blipFill>
        <p:spPr bwMode="auto">
          <a:xfrm>
            <a:off x="1066800" y="762000"/>
            <a:ext cx="7128967" cy="5257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659155" cy="707886"/>
          </a:xfrm>
          <a:prstGeom prst="rect">
            <a:avLst/>
          </a:prstGeom>
          <a:noFill/>
          <a:ln>
            <a:solidFill>
              <a:srgbClr val="00B050"/>
            </a:solidFill>
          </a:ln>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1c</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aphicFrame>
        <p:nvGraphicFramePr>
          <p:cNvPr id="3" name="Object 18"/>
          <p:cNvGraphicFramePr>
            <a:graphicFrameLocks noChangeAspect="1"/>
          </p:cNvGraphicFramePr>
          <p:nvPr/>
        </p:nvGraphicFramePr>
        <p:xfrm>
          <a:off x="1420813" y="1447800"/>
          <a:ext cx="2774950" cy="465138"/>
        </p:xfrm>
        <a:graphic>
          <a:graphicData uri="http://schemas.openxmlformats.org/presentationml/2006/ole">
            <p:oleObj spid="_x0000_s404482" name="Equation" r:id="rId4" imgW="1282680" imgH="215640" progId="Equation.3">
              <p:embed/>
            </p:oleObj>
          </a:graphicData>
        </a:graphic>
      </p:graphicFrame>
      <p:graphicFrame>
        <p:nvGraphicFramePr>
          <p:cNvPr id="4" name="Object 18"/>
          <p:cNvGraphicFramePr>
            <a:graphicFrameLocks noChangeAspect="1"/>
          </p:cNvGraphicFramePr>
          <p:nvPr/>
        </p:nvGraphicFramePr>
        <p:xfrm>
          <a:off x="3733800" y="3505200"/>
          <a:ext cx="1016000" cy="466725"/>
        </p:xfrm>
        <a:graphic>
          <a:graphicData uri="http://schemas.openxmlformats.org/presentationml/2006/ole">
            <p:oleObj spid="_x0000_s404483" name="Equation" r:id="rId5" imgW="469800" imgH="215640" progId="Equation.3">
              <p:embed/>
            </p:oleObj>
          </a:graphicData>
        </a:graphic>
      </p:graphicFrame>
      <p:sp>
        <p:nvSpPr>
          <p:cNvPr id="5" name="TextBox 4"/>
          <p:cNvSpPr txBox="1"/>
          <p:nvPr/>
        </p:nvSpPr>
        <p:spPr>
          <a:xfrm>
            <a:off x="1524000" y="3581400"/>
            <a:ext cx="1877437" cy="369332"/>
          </a:xfrm>
          <a:prstGeom prst="rect">
            <a:avLst/>
          </a:prstGeom>
          <a:noFill/>
          <a:ln>
            <a:solidFill>
              <a:srgbClr val="00B050"/>
            </a:solidFill>
          </a:ln>
        </p:spPr>
        <p:txBody>
          <a:bodyPr wrap="none" rtlCol="0">
            <a:spAutoFit/>
          </a:bodyPr>
          <a:lstStyle/>
          <a:p>
            <a:r>
              <a:rPr lang="en-US" b="1" dirty="0" smtClean="0">
                <a:solidFill>
                  <a:srgbClr val="00B050"/>
                </a:solidFill>
                <a:latin typeface="Arial" pitchFamily="34" charset="0"/>
                <a:cs typeface="Arial" pitchFamily="34" charset="0"/>
              </a:rPr>
              <a:t>From the graph</a:t>
            </a:r>
            <a:endParaRPr lang="en-US" b="1" dirty="0">
              <a:solidFill>
                <a:srgbClr val="00B050"/>
              </a:solidFill>
              <a:latin typeface="Arial" pitchFamily="34" charset="0"/>
              <a:cs typeface="Arial" pitchFamily="34" charset="0"/>
            </a:endParaRPr>
          </a:p>
        </p:txBody>
      </p:sp>
      <p:graphicFrame>
        <p:nvGraphicFramePr>
          <p:cNvPr id="404484" name="Object 4"/>
          <p:cNvGraphicFramePr>
            <a:graphicFrameLocks noChangeAspect="1"/>
          </p:cNvGraphicFramePr>
          <p:nvPr/>
        </p:nvGraphicFramePr>
        <p:xfrm>
          <a:off x="1371600" y="2133600"/>
          <a:ext cx="4040187" cy="1035050"/>
        </p:xfrm>
        <a:graphic>
          <a:graphicData uri="http://schemas.openxmlformats.org/presentationml/2006/ole">
            <p:oleObj spid="_x0000_s404484" name="Equation" r:id="rId6" imgW="1739880" imgH="444240" progId="Equation.3">
              <p:embed/>
            </p:oleObj>
          </a:graphicData>
        </a:graphic>
      </p:graphicFrame>
      <p:graphicFrame>
        <p:nvGraphicFramePr>
          <p:cNvPr id="404485" name="Object 5"/>
          <p:cNvGraphicFramePr>
            <a:graphicFrameLocks noChangeAspect="1"/>
          </p:cNvGraphicFramePr>
          <p:nvPr/>
        </p:nvGraphicFramePr>
        <p:xfrm>
          <a:off x="1371600" y="4343400"/>
          <a:ext cx="4906962" cy="609600"/>
        </p:xfrm>
        <a:graphic>
          <a:graphicData uri="http://schemas.openxmlformats.org/presentationml/2006/ole">
            <p:oleObj spid="_x0000_s404485" name="Equation" r:id="rId7" imgW="1917360" imgH="241200" progId="Equation.3">
              <p:embed/>
            </p:oleObj>
          </a:graphicData>
        </a:graphic>
      </p:graphicFrame>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23273"/>
          <a:stretch>
            <a:fillRect/>
          </a:stretch>
        </p:blipFill>
        <p:spPr>
          <a:xfrm>
            <a:off x="1214953" y="1600200"/>
            <a:ext cx="6925349" cy="5086351"/>
          </a:xfrm>
          <a:prstGeom prst="rect">
            <a:avLst/>
          </a:prstGeom>
        </p:spPr>
      </p:pic>
      <p:sp>
        <p:nvSpPr>
          <p:cNvPr id="3" name="Title 2"/>
          <p:cNvSpPr>
            <a:spLocks noGrp="1"/>
          </p:cNvSpPr>
          <p:nvPr>
            <p:ph type="title"/>
          </p:nvPr>
        </p:nvSpPr>
        <p:spPr/>
        <p:txBody>
          <a:bodyPr>
            <a:normAutofit fontScale="90000"/>
          </a:bodyPr>
          <a:lstStyle/>
          <a:p>
            <a:r>
              <a:rPr lang="en-US" b="1" dirty="0" smtClean="0">
                <a:latin typeface="Arial" pitchFamily="34" charset="0"/>
                <a:cs typeface="Arial" pitchFamily="34" charset="0"/>
              </a:rPr>
              <a:t>Advances in Mixing</a:t>
            </a:r>
            <a:br>
              <a:rPr lang="en-US" b="1" dirty="0" smtClean="0">
                <a:latin typeface="Arial" pitchFamily="34" charset="0"/>
                <a:cs typeface="Arial" pitchFamily="34" charset="0"/>
              </a:rPr>
            </a:br>
            <a:r>
              <a:rPr lang="en-US" b="1" dirty="0" smtClean="0">
                <a:latin typeface="Arial" pitchFamily="34" charset="0"/>
                <a:cs typeface="Arial" pitchFamily="34" charset="0"/>
              </a:rPr>
              <a:t>Technology</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42376171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Mixing Process design </a:t>
            </a:r>
            <a:endParaRPr lang="en-US" dirty="0"/>
          </a:p>
        </p:txBody>
      </p:sp>
      <p:sp>
        <p:nvSpPr>
          <p:cNvPr id="3" name="Content Placeholder 2"/>
          <p:cNvSpPr>
            <a:spLocks noGrp="1"/>
          </p:cNvSpPr>
          <p:nvPr>
            <p:ph idx="1"/>
          </p:nvPr>
        </p:nvSpPr>
        <p:spPr/>
        <p:txBody>
          <a:bodyPr/>
          <a:lstStyle/>
          <a:p>
            <a:r>
              <a:rPr lang="en-US" dirty="0" smtClean="0">
                <a:solidFill>
                  <a:srgbClr val="0000FF"/>
                </a:solidFill>
                <a:latin typeface="Comic Sans MS" pitchFamily="66" charset="0"/>
              </a:rPr>
              <a:t>For design or consideration of mixing process </a:t>
            </a:r>
            <a:r>
              <a:rPr lang="en-US" dirty="0" smtClean="0">
                <a:solidFill>
                  <a:srgbClr val="0000FF"/>
                </a:solidFill>
                <a:latin typeface="Comic Sans MS" pitchFamily="66" charset="0"/>
              </a:rPr>
              <a:t>one should </a:t>
            </a:r>
            <a:r>
              <a:rPr lang="en-US" dirty="0" smtClean="0">
                <a:solidFill>
                  <a:srgbClr val="0000FF"/>
                </a:solidFill>
                <a:latin typeface="Comic Sans MS" pitchFamily="66" charset="0"/>
              </a:rPr>
              <a:t>understand:</a:t>
            </a:r>
          </a:p>
          <a:p>
            <a:pPr marL="860425" lvl="2"/>
            <a:r>
              <a:rPr lang="en-US" sz="2000" dirty="0" smtClean="0">
                <a:solidFill>
                  <a:srgbClr val="0000FF"/>
                </a:solidFill>
                <a:latin typeface="Arial" pitchFamily="34" charset="0"/>
                <a:cs typeface="Arial" pitchFamily="34" charset="0"/>
              </a:rPr>
              <a:t>mechanism of mixing</a:t>
            </a:r>
          </a:p>
          <a:p>
            <a:pPr marL="860425" lvl="2"/>
            <a:r>
              <a:rPr lang="en-US" sz="2000" dirty="0" smtClean="0">
                <a:solidFill>
                  <a:srgbClr val="0000FF"/>
                </a:solidFill>
                <a:latin typeface="Arial" pitchFamily="34" charset="0"/>
                <a:cs typeface="Arial" pitchFamily="34" charset="0"/>
              </a:rPr>
              <a:t>flow patterns</a:t>
            </a:r>
          </a:p>
          <a:p>
            <a:pPr marL="860425" lvl="2"/>
            <a:r>
              <a:rPr lang="en-US" sz="2000" dirty="0" smtClean="0">
                <a:solidFill>
                  <a:srgbClr val="0000FF"/>
                </a:solidFill>
                <a:latin typeface="Arial" pitchFamily="34" charset="0"/>
                <a:cs typeface="Arial" pitchFamily="34" charset="0"/>
              </a:rPr>
              <a:t>types of equipment available</a:t>
            </a:r>
          </a:p>
          <a:p>
            <a:pPr marL="860425" lvl="2"/>
            <a:r>
              <a:rPr lang="en-US" sz="2000" dirty="0" smtClean="0">
                <a:solidFill>
                  <a:srgbClr val="0000FF"/>
                </a:solidFill>
                <a:latin typeface="Arial" pitchFamily="34" charset="0"/>
                <a:cs typeface="Arial" pitchFamily="34" charset="0"/>
              </a:rPr>
              <a:t>power consumption</a:t>
            </a:r>
          </a:p>
          <a:p>
            <a:pPr marL="860425" lvl="2"/>
            <a:r>
              <a:rPr lang="en-US" sz="2000" dirty="0" smtClean="0">
                <a:solidFill>
                  <a:srgbClr val="0000FF"/>
                </a:solidFill>
                <a:latin typeface="Arial" pitchFamily="34" charset="0"/>
                <a:cs typeface="Arial" pitchFamily="34" charset="0"/>
              </a:rPr>
              <a:t>scale-up </a:t>
            </a:r>
            <a:r>
              <a:rPr lang="en-US" sz="2000" dirty="0" smtClean="0">
                <a:solidFill>
                  <a:srgbClr val="0000FF"/>
                </a:solidFill>
                <a:latin typeface="Arial" pitchFamily="34" charset="0"/>
                <a:cs typeface="Arial" pitchFamily="34" charset="0"/>
              </a:rPr>
              <a:t>criteria</a:t>
            </a:r>
          </a:p>
          <a:p>
            <a:pPr marL="860425" lvl="2"/>
            <a:r>
              <a:rPr lang="en-US" sz="2000" dirty="0" smtClean="0">
                <a:solidFill>
                  <a:srgbClr val="0000FF"/>
                </a:solidFill>
                <a:latin typeface="Arial" pitchFamily="34" charset="0"/>
                <a:cs typeface="Arial" pitchFamily="34" charset="0"/>
              </a:rPr>
              <a:t>mixing </a:t>
            </a:r>
            <a:r>
              <a:rPr lang="en-US" sz="2000" dirty="0" smtClean="0">
                <a:solidFill>
                  <a:srgbClr val="0000FF"/>
                </a:solidFill>
                <a:latin typeface="Arial" pitchFamily="34" charset="0"/>
                <a:cs typeface="Arial" pitchFamily="34" charset="0"/>
              </a:rPr>
              <a:t>time/rates</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8600" y="228600"/>
            <a:ext cx="8686800" cy="1143000"/>
          </a:xfrm>
        </p:spPr>
        <p:txBody>
          <a:bodyPr>
            <a:noAutofit/>
          </a:bodyPr>
          <a:lstStyle/>
          <a:p>
            <a:r>
              <a:rPr lang="en-US" b="1" dirty="0" smtClean="0">
                <a:latin typeface="Arial" pitchFamily="34" charset="0"/>
                <a:cs typeface="Arial" pitchFamily="34" charset="0"/>
              </a:rPr>
              <a:t>Devices to produce agitation</a:t>
            </a:r>
          </a:p>
        </p:txBody>
      </p:sp>
      <p:sp>
        <p:nvSpPr>
          <p:cNvPr id="6147" name="Rectangle 3"/>
          <p:cNvSpPr>
            <a:spLocks noGrp="1" noChangeArrowheads="1"/>
          </p:cNvSpPr>
          <p:nvPr>
            <p:ph type="body" idx="1"/>
          </p:nvPr>
        </p:nvSpPr>
        <p:spPr>
          <a:xfrm>
            <a:off x="457200" y="1600201"/>
            <a:ext cx="8229600" cy="2362200"/>
          </a:xfrm>
        </p:spPr>
        <p:txBody>
          <a:bodyPr/>
          <a:lstStyle/>
          <a:p>
            <a:r>
              <a:rPr lang="en-US" sz="2800" b="1" dirty="0" smtClean="0">
                <a:latin typeface="Arial" pitchFamily="34" charset="0"/>
                <a:cs typeface="Arial" pitchFamily="34" charset="0"/>
              </a:rPr>
              <a:t>IMPELLERS</a:t>
            </a:r>
            <a:endParaRPr lang="en-US" sz="2800" b="1" dirty="0" smtClean="0">
              <a:solidFill>
                <a:srgbClr val="292929"/>
              </a:solidFill>
              <a:latin typeface="Times New Roman" pitchFamily="18" charset="0"/>
            </a:endParaRPr>
          </a:p>
          <a:p>
            <a:pPr lvl="1">
              <a:buFont typeface="Wingdings" pitchFamily="2" charset="2"/>
              <a:buChar char="q"/>
            </a:pPr>
            <a:r>
              <a:rPr lang="en-US" sz="2400" b="0" dirty="0" smtClean="0">
                <a:solidFill>
                  <a:srgbClr val="292929"/>
                </a:solidFill>
                <a:latin typeface="Times New Roman" pitchFamily="18" charset="0"/>
              </a:rPr>
              <a:t>Three-blade propeller agitator</a:t>
            </a:r>
          </a:p>
          <a:p>
            <a:pPr lvl="1">
              <a:buFont typeface="Wingdings" pitchFamily="2" charset="2"/>
              <a:buChar char="q"/>
            </a:pPr>
            <a:r>
              <a:rPr lang="en-US" sz="2400" b="0" dirty="0" smtClean="0">
                <a:solidFill>
                  <a:srgbClr val="292929"/>
                </a:solidFill>
                <a:latin typeface="Times New Roman" pitchFamily="18" charset="0"/>
              </a:rPr>
              <a:t>Paddle (</a:t>
            </a:r>
            <a:r>
              <a:rPr lang="en-US" sz="2400" dirty="0" smtClean="0">
                <a:solidFill>
                  <a:srgbClr val="292929"/>
                </a:solidFill>
                <a:latin typeface="Times New Roman" pitchFamily="18" charset="0"/>
              </a:rPr>
              <a:t>Turbine) agitators</a:t>
            </a:r>
            <a:endParaRPr lang="en-US" sz="2400" b="0" dirty="0" smtClean="0">
              <a:solidFill>
                <a:srgbClr val="292929"/>
              </a:solidFill>
              <a:latin typeface="Times New Roman" pitchFamily="18" charset="0"/>
            </a:endParaRPr>
          </a:p>
          <a:p>
            <a:pPr lvl="1">
              <a:buFont typeface="Wingdings" pitchFamily="2" charset="2"/>
              <a:buChar char="q"/>
            </a:pPr>
            <a:r>
              <a:rPr lang="en-US" sz="2400" b="0" dirty="0" smtClean="0">
                <a:solidFill>
                  <a:srgbClr val="292929"/>
                </a:solidFill>
                <a:latin typeface="Times New Roman" pitchFamily="18" charset="0"/>
              </a:rPr>
              <a:t>Helical-ribbon agitators</a:t>
            </a:r>
          </a:p>
          <a:p>
            <a:pPr eaLnBrk="1" hangingPunct="1">
              <a:buFontTx/>
              <a:buNone/>
            </a:pPr>
            <a:endParaRPr lang="en-US" sz="2800" b="0" dirty="0" smtClean="0">
              <a:solidFill>
                <a:srgbClr val="292929"/>
              </a:solidFill>
              <a:latin typeface="Times New Roman" pitchFamily="18" charset="0"/>
            </a:endParaRPr>
          </a:p>
        </p:txBody>
      </p:sp>
      <p:sp>
        <p:nvSpPr>
          <p:cNvPr id="5" name="Content Placeholder 3"/>
          <p:cNvSpPr txBox="1">
            <a:spLocks/>
          </p:cNvSpPr>
          <p:nvPr/>
        </p:nvSpPr>
        <p:spPr>
          <a:xfrm>
            <a:off x="457200" y="3505200"/>
            <a:ext cx="8229600" cy="3048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rgbClr val="00B050"/>
                </a:solidFill>
                <a:effectLst/>
                <a:uLnTx/>
                <a:uFillTx/>
                <a:latin typeface="+mn-lt"/>
                <a:ea typeface="+mn-ea"/>
                <a:cs typeface="+mn-cs"/>
              </a:rPr>
              <a:t>The performance for impeller mixer depends on:</a:t>
            </a:r>
          </a:p>
          <a:p>
            <a:pPr marL="742950" marR="0" lvl="1" indent="-28575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en-US" sz="2800" b="0" i="0" u="none" strike="noStrike" kern="1200" cap="none" spc="0" normalizeH="0" baseline="0" noProof="0" dirty="0" smtClean="0">
                <a:ln>
                  <a:noFill/>
                </a:ln>
                <a:solidFill>
                  <a:schemeClr val="tx2">
                    <a:lumMod val="60000"/>
                    <a:lumOff val="40000"/>
                  </a:schemeClr>
                </a:solidFill>
                <a:effectLst/>
                <a:uLnTx/>
                <a:uFillTx/>
                <a:latin typeface="+mn-lt"/>
                <a:ea typeface="+mn-ea"/>
                <a:cs typeface="+mn-cs"/>
              </a:rPr>
              <a:t>Creation of a current or stream of liquid which penetrate to all point of mixing vessel or tank.</a:t>
            </a:r>
          </a:p>
          <a:p>
            <a:pPr marL="742950" marR="0" lvl="1" indent="-28575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en-US" sz="2800" b="0" i="0" u="none" strike="noStrike" kern="1200" cap="none" spc="0" normalizeH="0" baseline="0" noProof="0" dirty="0" smtClean="0">
                <a:ln>
                  <a:noFill/>
                </a:ln>
                <a:solidFill>
                  <a:schemeClr val="tx2">
                    <a:lumMod val="60000"/>
                    <a:lumOff val="40000"/>
                  </a:schemeClr>
                </a:solidFill>
                <a:effectLst/>
                <a:uLnTx/>
                <a:uFillTx/>
                <a:latin typeface="+mn-lt"/>
                <a:ea typeface="+mn-ea"/>
                <a:cs typeface="+mn-cs"/>
              </a:rPr>
              <a:t>Turbulence movement to carry the current in all places of the tank.</a:t>
            </a:r>
            <a:endParaRPr kumimoji="0" lang="en-US" sz="2800" b="0" i="0" u="none" strike="noStrike" kern="1200" cap="none" spc="0" normalizeH="0" baseline="0" noProof="0" dirty="0">
              <a:ln>
                <a:noFill/>
              </a:ln>
              <a:solidFill>
                <a:schemeClr val="tx2">
                  <a:lumMod val="60000"/>
                  <a:lumOff val="40000"/>
                </a:schemeClr>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lum bright="5000"/>
          </a:blip>
          <a:srcRect/>
          <a:stretch>
            <a:fillRect/>
          </a:stretch>
        </p:blipFill>
        <p:spPr bwMode="auto">
          <a:xfrm>
            <a:off x="685800" y="1371600"/>
            <a:ext cx="8099770" cy="4495800"/>
          </a:xfrm>
          <a:prstGeom prst="rect">
            <a:avLst/>
          </a:prstGeom>
          <a:noFill/>
          <a:ln w="9525">
            <a:noFill/>
            <a:miter lim="800000"/>
            <a:headEnd/>
            <a:tailEnd/>
          </a:ln>
          <a:effectLst/>
        </p:spPr>
      </p:pic>
      <p:sp>
        <p:nvSpPr>
          <p:cNvPr id="6" name="Rectangle 5"/>
          <p:cNvSpPr/>
          <p:nvPr/>
        </p:nvSpPr>
        <p:spPr>
          <a:xfrm>
            <a:off x="5257800" y="5715000"/>
            <a:ext cx="2438400" cy="369332"/>
          </a:xfrm>
          <a:prstGeom prst="rect">
            <a:avLst/>
          </a:prstGeom>
        </p:spPr>
        <p:txBody>
          <a:bodyPr wrap="square">
            <a:spAutoFit/>
          </a:bodyPr>
          <a:lstStyle/>
          <a:p>
            <a:r>
              <a:rPr lang="en-US" b="1" dirty="0" smtClean="0">
                <a:solidFill>
                  <a:srgbClr val="FF0000"/>
                </a:solidFill>
              </a:rPr>
              <a:t>Pitched-blade </a:t>
            </a:r>
            <a:r>
              <a:rPr lang="en-US" b="1" dirty="0">
                <a:solidFill>
                  <a:srgbClr val="FF0000"/>
                </a:solidFill>
              </a:rPr>
              <a:t>turbine</a:t>
            </a:r>
            <a:endParaRPr lang="en-US" dirty="0">
              <a:solidFill>
                <a:srgbClr val="FF0000"/>
              </a:solidFill>
            </a:endParaRPr>
          </a:p>
        </p:txBody>
      </p:sp>
      <p:sp>
        <p:nvSpPr>
          <p:cNvPr id="7" name="Rectangle 6"/>
          <p:cNvSpPr/>
          <p:nvPr/>
        </p:nvSpPr>
        <p:spPr>
          <a:xfrm>
            <a:off x="838200" y="2971800"/>
            <a:ext cx="1828800" cy="646331"/>
          </a:xfrm>
          <a:prstGeom prst="rect">
            <a:avLst/>
          </a:prstGeom>
        </p:spPr>
        <p:txBody>
          <a:bodyPr wrap="square">
            <a:spAutoFit/>
          </a:bodyPr>
          <a:lstStyle/>
          <a:p>
            <a:r>
              <a:rPr lang="en-US" b="1" dirty="0" smtClean="0">
                <a:solidFill>
                  <a:srgbClr val="FF0000"/>
                </a:solidFill>
              </a:rPr>
              <a:t>Three-blade </a:t>
            </a:r>
          </a:p>
          <a:p>
            <a:r>
              <a:rPr lang="en-US" b="1" dirty="0" smtClean="0">
                <a:solidFill>
                  <a:srgbClr val="FF0000"/>
                </a:solidFill>
              </a:rPr>
              <a:t>Marine propeller</a:t>
            </a:r>
            <a:endParaRPr lang="en-US" dirty="0">
              <a:solidFill>
                <a:srgbClr val="FF0000"/>
              </a:solidFill>
            </a:endParaRPr>
          </a:p>
        </p:txBody>
      </p:sp>
      <p:sp>
        <p:nvSpPr>
          <p:cNvPr id="8" name="Rectangle 7"/>
          <p:cNvSpPr/>
          <p:nvPr/>
        </p:nvSpPr>
        <p:spPr>
          <a:xfrm>
            <a:off x="3200400" y="2971800"/>
            <a:ext cx="1676400" cy="646331"/>
          </a:xfrm>
          <a:prstGeom prst="rect">
            <a:avLst/>
          </a:prstGeom>
        </p:spPr>
        <p:txBody>
          <a:bodyPr wrap="square">
            <a:spAutoFit/>
          </a:bodyPr>
          <a:lstStyle/>
          <a:p>
            <a:r>
              <a:rPr lang="en-US" b="1" dirty="0" smtClean="0">
                <a:solidFill>
                  <a:srgbClr val="FF0000"/>
                </a:solidFill>
              </a:rPr>
              <a:t>Straight-blade</a:t>
            </a:r>
          </a:p>
          <a:p>
            <a:r>
              <a:rPr lang="en-US" b="1" dirty="0" smtClean="0">
                <a:solidFill>
                  <a:srgbClr val="FF0000"/>
                </a:solidFill>
              </a:rPr>
              <a:t>turbine</a:t>
            </a:r>
            <a:endParaRPr lang="en-US" b="1" dirty="0">
              <a:solidFill>
                <a:srgbClr val="FF0000"/>
              </a:solidFill>
            </a:endParaRPr>
          </a:p>
        </p:txBody>
      </p:sp>
      <p:sp>
        <p:nvSpPr>
          <p:cNvPr id="9" name="Rectangle 8"/>
          <p:cNvSpPr/>
          <p:nvPr/>
        </p:nvSpPr>
        <p:spPr>
          <a:xfrm>
            <a:off x="6477000" y="3048000"/>
            <a:ext cx="1345240" cy="369332"/>
          </a:xfrm>
          <a:prstGeom prst="rect">
            <a:avLst/>
          </a:prstGeom>
        </p:spPr>
        <p:txBody>
          <a:bodyPr wrap="none">
            <a:spAutoFit/>
          </a:bodyPr>
          <a:lstStyle/>
          <a:p>
            <a:r>
              <a:rPr lang="en-US" b="1" dirty="0" smtClean="0">
                <a:solidFill>
                  <a:srgbClr val="FF0000"/>
                </a:solidFill>
              </a:rPr>
              <a:t>Disk turbine</a:t>
            </a:r>
            <a:endParaRPr lang="en-US" b="1" dirty="0">
              <a:solidFill>
                <a:srgbClr val="FF0000"/>
              </a:solidFill>
            </a:endParaRPr>
          </a:p>
        </p:txBody>
      </p:sp>
      <p:sp>
        <p:nvSpPr>
          <p:cNvPr id="10" name="Rectangle 9"/>
          <p:cNvSpPr/>
          <p:nvPr/>
        </p:nvSpPr>
        <p:spPr>
          <a:xfrm>
            <a:off x="1219200" y="5638800"/>
            <a:ext cx="2936701" cy="369332"/>
          </a:xfrm>
          <a:prstGeom prst="rect">
            <a:avLst/>
          </a:prstGeom>
        </p:spPr>
        <p:txBody>
          <a:bodyPr wrap="none">
            <a:spAutoFit/>
          </a:bodyPr>
          <a:lstStyle/>
          <a:p>
            <a:r>
              <a:rPr lang="en-US" b="1" dirty="0" smtClean="0">
                <a:solidFill>
                  <a:srgbClr val="FF0000"/>
                </a:solidFill>
              </a:rPr>
              <a:t>Concave-blade CD-6 impeller</a:t>
            </a:r>
            <a:endParaRPr lang="en-US" dirty="0">
              <a:solidFill>
                <a:srgbClr val="FF0000"/>
              </a:solidFill>
            </a:endParaRPr>
          </a:p>
        </p:txBody>
      </p:sp>
      <p:sp>
        <p:nvSpPr>
          <p:cNvPr id="13" name="Title 12"/>
          <p:cNvSpPr>
            <a:spLocks noGrp="1"/>
          </p:cNvSpPr>
          <p:nvPr>
            <p:ph type="title"/>
          </p:nvPr>
        </p:nvSpPr>
        <p:spPr>
          <a:xfrm>
            <a:off x="457200" y="228600"/>
            <a:ext cx="8229600" cy="1143000"/>
          </a:xfrm>
        </p:spPr>
        <p:txBody>
          <a:bodyPr>
            <a:normAutofit/>
          </a:bodyPr>
          <a:lstStyle/>
          <a:p>
            <a:r>
              <a:rPr lang="en-US" b="1" dirty="0" smtClean="0">
                <a:latin typeface="Arial" pitchFamily="34" charset="0"/>
                <a:cs typeface="Arial" pitchFamily="34" charset="0"/>
              </a:rPr>
              <a:t>Impellers to produce agitation</a:t>
            </a:r>
            <a:endParaRPr lang="en-US"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8467"/>
          <a:stretch>
            <a:fillRect/>
          </a:stretch>
        </p:blipFill>
        <p:spPr>
          <a:xfrm>
            <a:off x="1290609" y="1371600"/>
            <a:ext cx="6985425" cy="5353051"/>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Impellers</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25746436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5879"/>
          <a:stretch>
            <a:fillRect/>
          </a:stretch>
        </p:blipFill>
        <p:spPr>
          <a:xfrm>
            <a:off x="838200" y="1143000"/>
            <a:ext cx="7772400" cy="5629276"/>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Axial Flow Impellers</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1844840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7740"/>
          <a:stretch>
            <a:fillRect/>
          </a:stretch>
        </p:blipFill>
        <p:spPr>
          <a:xfrm>
            <a:off x="990601" y="1295400"/>
            <a:ext cx="7315200" cy="5447101"/>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Marine Propellers</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4397367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6897"/>
          <a:stretch>
            <a:fillRect/>
          </a:stretch>
        </p:blipFill>
        <p:spPr>
          <a:xfrm>
            <a:off x="575072" y="1143000"/>
            <a:ext cx="8035528" cy="5604616"/>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Pitched Blade Turbine</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21282885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4225"/>
          <a:stretch>
            <a:fillRect/>
          </a:stretch>
        </p:blipFill>
        <p:spPr>
          <a:xfrm>
            <a:off x="990600" y="1066800"/>
            <a:ext cx="7467600" cy="5667376"/>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Hydrofoil Impellers</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41558790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990600" y="533400"/>
            <a:ext cx="7239000" cy="5867400"/>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23111"/>
          <a:stretch>
            <a:fillRect/>
          </a:stretch>
        </p:blipFill>
        <p:spPr>
          <a:xfrm>
            <a:off x="838200" y="1447800"/>
            <a:ext cx="7543800" cy="5064913"/>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Radial Flow Impellers</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28946763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20542"/>
          <a:stretch>
            <a:fillRect/>
          </a:stretch>
        </p:blipFill>
        <p:spPr>
          <a:xfrm>
            <a:off x="990600" y="1295400"/>
            <a:ext cx="7315200" cy="5305426"/>
          </a:xfrm>
          <a:prstGeom prst="rect">
            <a:avLst/>
          </a:prstGeom>
        </p:spPr>
      </p:pic>
      <p:sp>
        <p:nvSpPr>
          <p:cNvPr id="3" name="Title 2"/>
          <p:cNvSpPr>
            <a:spLocks noGrp="1"/>
          </p:cNvSpPr>
          <p:nvPr>
            <p:ph type="title"/>
          </p:nvPr>
        </p:nvSpPr>
        <p:spPr/>
        <p:txBody>
          <a:bodyPr>
            <a:normAutofit fontScale="90000"/>
          </a:bodyPr>
          <a:lstStyle/>
          <a:p>
            <a:r>
              <a:rPr lang="en-US" b="1" dirty="0" err="1" smtClean="0">
                <a:latin typeface="Arial" pitchFamily="34" charset="0"/>
                <a:cs typeface="Arial" pitchFamily="34" charset="0"/>
              </a:rPr>
              <a:t>Rushton</a:t>
            </a:r>
            <a:r>
              <a:rPr lang="en-US" b="1" dirty="0" smtClean="0">
                <a:latin typeface="Arial" pitchFamily="34" charset="0"/>
                <a:cs typeface="Arial" pitchFamily="34" charset="0"/>
              </a:rPr>
              <a:t> Turbine, Smith Impeller</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32485229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Mixing equipments:</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4" name="Content Placeholder 3"/>
          <p:cNvSpPr>
            <a:spLocks noGrp="1"/>
          </p:cNvSpPr>
          <p:nvPr>
            <p:ph idx="1"/>
          </p:nvPr>
        </p:nvSpPr>
        <p:spPr>
          <a:xfrm>
            <a:off x="457200" y="2209800"/>
            <a:ext cx="8229600" cy="31242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Mixers for liquid-liquid, gas and/or solid in liquid (referred as fluid mixing)</a:t>
            </a:r>
          </a:p>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Mixers for solid-solid (powders)</a:t>
            </a:r>
          </a:p>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Mixers for semisolids or pastes</a:t>
            </a: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tails of the flow around turbine blades a) a Rushton turbine, b) a pitched blade impeller, c) a hydrofoil."/>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533400" y="1219200"/>
            <a:ext cx="8001000" cy="3962400"/>
          </a:xfrm>
          <a:prstGeom prst="rect">
            <a:avLst/>
          </a:prstGeom>
          <a:noFill/>
          <a:ln>
            <a:noFill/>
          </a:ln>
        </p:spPr>
      </p:pic>
      <p:sp>
        <p:nvSpPr>
          <p:cNvPr id="3" name="Rectangle 2"/>
          <p:cNvSpPr/>
          <p:nvPr/>
        </p:nvSpPr>
        <p:spPr>
          <a:xfrm>
            <a:off x="914400" y="5562600"/>
            <a:ext cx="7543800" cy="646331"/>
          </a:xfrm>
          <a:prstGeom prst="rect">
            <a:avLst/>
          </a:prstGeom>
        </p:spPr>
        <p:txBody>
          <a:bodyPr wrap="square">
            <a:spAutoFit/>
          </a:bodyPr>
          <a:lstStyle/>
          <a:p>
            <a:r>
              <a:rPr lang="en-US" b="1" dirty="0" smtClean="0">
                <a:latin typeface="Arial" pitchFamily="34" charset="0"/>
                <a:cs typeface="Arial" pitchFamily="34" charset="0"/>
              </a:rPr>
              <a:t>Details of the flow around turbine blades a) a </a:t>
            </a:r>
            <a:r>
              <a:rPr lang="en-US" b="1" dirty="0" err="1" smtClean="0">
                <a:latin typeface="Arial" pitchFamily="34" charset="0"/>
                <a:cs typeface="Arial" pitchFamily="34" charset="0"/>
              </a:rPr>
              <a:t>Rushton</a:t>
            </a:r>
            <a:r>
              <a:rPr lang="en-US" b="1" dirty="0" smtClean="0">
                <a:latin typeface="Arial" pitchFamily="34" charset="0"/>
                <a:cs typeface="Arial" pitchFamily="34" charset="0"/>
              </a:rPr>
              <a:t> turbine, b) a pitched blade impeller, c) a hydrofoil.</a:t>
            </a:r>
            <a:endParaRPr lang="en-US" b="1" dirty="0">
              <a:latin typeface="Arial" pitchFamily="34" charset="0"/>
              <a:cs typeface="Arial" pitchFamily="34" charset="0"/>
            </a:endParaRPr>
          </a:p>
        </p:txBody>
      </p:sp>
      <p:sp>
        <p:nvSpPr>
          <p:cNvPr id="4" name="Title 3"/>
          <p:cNvSpPr>
            <a:spLocks noGrp="1"/>
          </p:cNvSpPr>
          <p:nvPr>
            <p:ph type="title"/>
          </p:nvPr>
        </p:nvSpPr>
        <p:spPr/>
        <p:txBody>
          <a:bodyPr/>
          <a:lstStyle/>
          <a:p>
            <a:r>
              <a:rPr lang="en-US" b="1" dirty="0" smtClean="0">
                <a:latin typeface="Arial" pitchFamily="34" charset="0"/>
                <a:cs typeface="Arial" pitchFamily="34" charset="0"/>
              </a:rPr>
              <a:t>Fluid flow around the blades</a:t>
            </a:r>
            <a:endParaRPr lang="en-US"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20152"/>
          <a:stretch>
            <a:fillRect/>
          </a:stretch>
        </p:blipFill>
        <p:spPr>
          <a:xfrm>
            <a:off x="685801" y="1447800"/>
            <a:ext cx="7467600" cy="5308678"/>
          </a:xfrm>
          <a:prstGeom prst="rect">
            <a:avLst/>
          </a:prstGeom>
        </p:spPr>
      </p:pic>
      <p:sp>
        <p:nvSpPr>
          <p:cNvPr id="3" name="Title 2"/>
          <p:cNvSpPr>
            <a:spLocks noGrp="1"/>
          </p:cNvSpPr>
          <p:nvPr>
            <p:ph type="title"/>
          </p:nvPr>
        </p:nvSpPr>
        <p:spPr/>
        <p:txBody>
          <a:bodyPr>
            <a:normAutofit fontScale="90000"/>
          </a:bodyPr>
          <a:lstStyle/>
          <a:p>
            <a:r>
              <a:rPr lang="en-US" b="1" dirty="0" smtClean="0">
                <a:latin typeface="Arial" pitchFamily="34" charset="0"/>
                <a:cs typeface="Arial" pitchFamily="34" charset="0"/>
              </a:rPr>
              <a:t>Open Blade Turbine, </a:t>
            </a:r>
            <a:br>
              <a:rPr lang="en-US" b="1" dirty="0" smtClean="0">
                <a:latin typeface="Arial" pitchFamily="34" charset="0"/>
                <a:cs typeface="Arial" pitchFamily="34" charset="0"/>
              </a:rPr>
            </a:br>
            <a:r>
              <a:rPr lang="en-US" b="1" dirty="0" smtClean="0">
                <a:latin typeface="Arial" pitchFamily="34" charset="0"/>
                <a:cs typeface="Arial" pitchFamily="34" charset="0"/>
              </a:rPr>
              <a:t>Coil Impeller</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4101438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6063"/>
          <a:stretch>
            <a:fillRect/>
          </a:stretch>
        </p:blipFill>
        <p:spPr>
          <a:xfrm>
            <a:off x="762000" y="1143000"/>
            <a:ext cx="8001000" cy="5619751"/>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Low Clearance Impellers</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42103322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304800" y="228600"/>
            <a:ext cx="4162425" cy="6238875"/>
          </a:xfrm>
          <a:prstGeom prst="rect">
            <a:avLst/>
          </a:prstGeom>
          <a:noFill/>
          <a:ln>
            <a:noFill/>
          </a:ln>
        </p:spPr>
      </p:pic>
      <p:pic>
        <p:nvPicPr>
          <p:cNvPr id="214018" name="Picture 2"/>
          <p:cNvPicPr>
            <a:picLocks noChangeAspect="1" noChangeArrowheads="1"/>
          </p:cNvPicPr>
          <p:nvPr/>
        </p:nvPicPr>
        <p:blipFill>
          <a:blip r:embed="rId4"/>
          <a:srcRect/>
          <a:stretch>
            <a:fillRect/>
          </a:stretch>
        </p:blipFill>
        <p:spPr bwMode="auto">
          <a:xfrm>
            <a:off x="4716145" y="978955"/>
            <a:ext cx="4275455" cy="412644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6058" b="2394"/>
          <a:stretch>
            <a:fillRect/>
          </a:stretch>
        </p:blipFill>
        <p:spPr>
          <a:xfrm>
            <a:off x="685800" y="1143000"/>
            <a:ext cx="7924799" cy="5410200"/>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High Shear Impellers</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30540410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p:cNvPicPr>
            <a:picLocks noChangeAspect="1" noChangeArrowheads="1"/>
          </p:cNvPicPr>
          <p:nvPr/>
        </p:nvPicPr>
        <p:blipFill>
          <a:blip r:embed="rId3"/>
          <a:srcRect/>
          <a:stretch>
            <a:fillRect/>
          </a:stretch>
        </p:blipFill>
        <p:spPr bwMode="auto">
          <a:xfrm>
            <a:off x="228600" y="228600"/>
            <a:ext cx="1861267" cy="3242993"/>
          </a:xfrm>
          <a:prstGeom prst="rect">
            <a:avLst/>
          </a:prstGeom>
          <a:noFill/>
          <a:ln w="9525">
            <a:noFill/>
            <a:miter lim="800000"/>
            <a:headEnd/>
            <a:tailEnd/>
          </a:ln>
          <a:effectLst/>
        </p:spPr>
      </p:pic>
      <p:pic>
        <p:nvPicPr>
          <p:cNvPr id="215043" name="Picture 3"/>
          <p:cNvPicPr>
            <a:picLocks noChangeAspect="1" noChangeArrowheads="1"/>
          </p:cNvPicPr>
          <p:nvPr/>
        </p:nvPicPr>
        <p:blipFill>
          <a:blip r:embed="rId4"/>
          <a:srcRect/>
          <a:stretch>
            <a:fillRect/>
          </a:stretch>
        </p:blipFill>
        <p:spPr bwMode="auto">
          <a:xfrm>
            <a:off x="2112766" y="228600"/>
            <a:ext cx="2325353" cy="3200400"/>
          </a:xfrm>
          <a:prstGeom prst="rect">
            <a:avLst/>
          </a:prstGeom>
          <a:noFill/>
          <a:ln w="9525">
            <a:noFill/>
            <a:miter lim="800000"/>
            <a:headEnd/>
            <a:tailEnd/>
          </a:ln>
          <a:effectLst/>
        </p:spPr>
      </p:pic>
      <p:pic>
        <p:nvPicPr>
          <p:cNvPr id="215044" name="Picture 4"/>
          <p:cNvPicPr>
            <a:picLocks noChangeAspect="1" noChangeArrowheads="1"/>
          </p:cNvPicPr>
          <p:nvPr/>
        </p:nvPicPr>
        <p:blipFill>
          <a:blip r:embed="rId5"/>
          <a:srcRect/>
          <a:stretch>
            <a:fillRect/>
          </a:stretch>
        </p:blipFill>
        <p:spPr bwMode="auto">
          <a:xfrm>
            <a:off x="4419600" y="228600"/>
            <a:ext cx="2282097" cy="3124200"/>
          </a:xfrm>
          <a:prstGeom prst="rect">
            <a:avLst/>
          </a:prstGeom>
          <a:noFill/>
          <a:ln w="9525">
            <a:noFill/>
            <a:miter lim="800000"/>
            <a:headEnd/>
            <a:tailEnd/>
          </a:ln>
          <a:effectLst/>
        </p:spPr>
      </p:pic>
      <p:pic>
        <p:nvPicPr>
          <p:cNvPr id="215045" name="Picture 5"/>
          <p:cNvPicPr>
            <a:picLocks noChangeAspect="1" noChangeArrowheads="1"/>
          </p:cNvPicPr>
          <p:nvPr/>
        </p:nvPicPr>
        <p:blipFill>
          <a:blip r:embed="rId6"/>
          <a:srcRect/>
          <a:stretch>
            <a:fillRect/>
          </a:stretch>
        </p:blipFill>
        <p:spPr bwMode="auto">
          <a:xfrm>
            <a:off x="6705600" y="228600"/>
            <a:ext cx="2278094" cy="2895600"/>
          </a:xfrm>
          <a:prstGeom prst="rect">
            <a:avLst/>
          </a:prstGeom>
          <a:noFill/>
          <a:ln w="9525">
            <a:noFill/>
            <a:miter lim="800000"/>
            <a:headEnd/>
            <a:tailEnd/>
          </a:ln>
          <a:effectLst/>
        </p:spPr>
      </p:pic>
      <p:pic>
        <p:nvPicPr>
          <p:cNvPr id="215046" name="Picture 6"/>
          <p:cNvPicPr>
            <a:picLocks noChangeAspect="1" noChangeArrowheads="1"/>
          </p:cNvPicPr>
          <p:nvPr/>
        </p:nvPicPr>
        <p:blipFill>
          <a:blip r:embed="rId7"/>
          <a:srcRect/>
          <a:stretch>
            <a:fillRect/>
          </a:stretch>
        </p:blipFill>
        <p:spPr bwMode="auto">
          <a:xfrm>
            <a:off x="457200" y="3505200"/>
            <a:ext cx="1528956" cy="3143250"/>
          </a:xfrm>
          <a:prstGeom prst="rect">
            <a:avLst/>
          </a:prstGeom>
          <a:noFill/>
          <a:ln w="9525">
            <a:noFill/>
            <a:miter lim="800000"/>
            <a:headEnd/>
            <a:tailEnd/>
          </a:ln>
          <a:effectLst/>
        </p:spPr>
      </p:pic>
      <p:pic>
        <p:nvPicPr>
          <p:cNvPr id="215047" name="Picture 7"/>
          <p:cNvPicPr>
            <a:picLocks noChangeAspect="1" noChangeArrowheads="1"/>
          </p:cNvPicPr>
          <p:nvPr/>
        </p:nvPicPr>
        <p:blipFill>
          <a:blip r:embed="rId8"/>
          <a:srcRect/>
          <a:stretch>
            <a:fillRect/>
          </a:stretch>
        </p:blipFill>
        <p:spPr bwMode="auto">
          <a:xfrm>
            <a:off x="2667000" y="3429000"/>
            <a:ext cx="1569858" cy="3197591"/>
          </a:xfrm>
          <a:prstGeom prst="rect">
            <a:avLst/>
          </a:prstGeom>
          <a:noFill/>
          <a:ln w="9525">
            <a:noFill/>
            <a:miter lim="800000"/>
            <a:headEnd/>
            <a:tailEnd/>
          </a:ln>
          <a:effectLst/>
        </p:spPr>
      </p:pic>
      <p:sp>
        <p:nvSpPr>
          <p:cNvPr id="10" name="Rectangle 9"/>
          <p:cNvSpPr/>
          <p:nvPr/>
        </p:nvSpPr>
        <p:spPr>
          <a:xfrm rot="16200000">
            <a:off x="-582415" y="4849617"/>
            <a:ext cx="1838965" cy="369332"/>
          </a:xfrm>
          <a:prstGeom prst="rect">
            <a:avLst/>
          </a:prstGeom>
        </p:spPr>
        <p:txBody>
          <a:bodyPr wrap="none">
            <a:spAutoFit/>
          </a:bodyPr>
          <a:lstStyle/>
          <a:p>
            <a:r>
              <a:rPr lang="en-US" b="1" dirty="0" smtClean="0">
                <a:latin typeface="Arial" pitchFamily="34" charset="0"/>
                <a:cs typeface="Arial" pitchFamily="34" charset="0"/>
              </a:rPr>
              <a:t>(1 Outer Flight)</a:t>
            </a:r>
            <a:endParaRPr lang="en-US" dirty="0"/>
          </a:p>
        </p:txBody>
      </p:sp>
      <p:sp>
        <p:nvSpPr>
          <p:cNvPr id="12" name="Rectangle 11"/>
          <p:cNvSpPr/>
          <p:nvPr/>
        </p:nvSpPr>
        <p:spPr>
          <a:xfrm rot="16200000">
            <a:off x="998845" y="4868554"/>
            <a:ext cx="3065263" cy="338554"/>
          </a:xfrm>
          <a:prstGeom prst="rect">
            <a:avLst/>
          </a:prstGeom>
        </p:spPr>
        <p:txBody>
          <a:bodyPr wrap="none">
            <a:spAutoFit/>
          </a:bodyPr>
          <a:lstStyle/>
          <a:p>
            <a:r>
              <a:rPr lang="en-US" sz="1600" b="1" dirty="0" smtClean="0">
                <a:latin typeface="Arial" pitchFamily="34" charset="0"/>
                <a:cs typeface="Arial" pitchFamily="34" charset="0"/>
              </a:rPr>
              <a:t>(1 Inner Flight, 1 Outer Flight)</a:t>
            </a:r>
            <a:endParaRPr lang="en-US" sz="1600" dirty="0">
              <a:latin typeface="Arial" pitchFamily="34" charset="0"/>
              <a:cs typeface="Arial" pitchFamily="34" charset="0"/>
            </a:endParaRPr>
          </a:p>
        </p:txBody>
      </p:sp>
      <p:pic>
        <p:nvPicPr>
          <p:cNvPr id="215048" name="Picture 8"/>
          <p:cNvPicPr>
            <a:picLocks noChangeAspect="1" noChangeArrowheads="1"/>
          </p:cNvPicPr>
          <p:nvPr/>
        </p:nvPicPr>
        <p:blipFill>
          <a:blip r:embed="rId9"/>
          <a:srcRect/>
          <a:stretch>
            <a:fillRect/>
          </a:stretch>
        </p:blipFill>
        <p:spPr bwMode="auto">
          <a:xfrm>
            <a:off x="4953000" y="3505200"/>
            <a:ext cx="1573967" cy="3200400"/>
          </a:xfrm>
          <a:prstGeom prst="rect">
            <a:avLst/>
          </a:prstGeom>
          <a:noFill/>
          <a:ln w="9525">
            <a:noFill/>
            <a:miter lim="800000"/>
            <a:headEnd/>
            <a:tailEnd/>
          </a:ln>
          <a:effectLst/>
        </p:spPr>
      </p:pic>
      <p:pic>
        <p:nvPicPr>
          <p:cNvPr id="215049" name="Picture 9"/>
          <p:cNvPicPr>
            <a:picLocks noChangeAspect="1" noChangeArrowheads="1"/>
          </p:cNvPicPr>
          <p:nvPr/>
        </p:nvPicPr>
        <p:blipFill>
          <a:blip r:embed="rId10"/>
          <a:srcRect/>
          <a:stretch>
            <a:fillRect/>
          </a:stretch>
        </p:blipFill>
        <p:spPr bwMode="auto">
          <a:xfrm>
            <a:off x="7181850" y="3429000"/>
            <a:ext cx="1590178" cy="3257550"/>
          </a:xfrm>
          <a:prstGeom prst="rect">
            <a:avLst/>
          </a:prstGeom>
          <a:noFill/>
          <a:ln w="9525">
            <a:noFill/>
            <a:miter lim="800000"/>
            <a:headEnd/>
            <a:tailEnd/>
          </a:ln>
          <a:effectLst/>
        </p:spPr>
      </p:pic>
      <p:sp>
        <p:nvSpPr>
          <p:cNvPr id="16" name="Rectangle 15"/>
          <p:cNvSpPr/>
          <p:nvPr/>
        </p:nvSpPr>
        <p:spPr>
          <a:xfrm rot="16200000">
            <a:off x="3854656" y="4984544"/>
            <a:ext cx="1773242" cy="338554"/>
          </a:xfrm>
          <a:prstGeom prst="rect">
            <a:avLst/>
          </a:prstGeom>
        </p:spPr>
        <p:txBody>
          <a:bodyPr wrap="none">
            <a:spAutoFit/>
          </a:bodyPr>
          <a:lstStyle/>
          <a:p>
            <a:r>
              <a:rPr lang="en-US" sz="1600" b="1" dirty="0" smtClean="0">
                <a:latin typeface="Arial" pitchFamily="34" charset="0"/>
                <a:cs typeface="Arial" pitchFamily="34" charset="0"/>
              </a:rPr>
              <a:t>(2 Outer Flights)</a:t>
            </a:r>
            <a:endParaRPr lang="en-US" sz="1600" dirty="0">
              <a:latin typeface="Arial" pitchFamily="34" charset="0"/>
              <a:cs typeface="Arial" pitchFamily="34" charset="0"/>
            </a:endParaRPr>
          </a:p>
        </p:txBody>
      </p:sp>
      <p:sp>
        <p:nvSpPr>
          <p:cNvPr id="18" name="Rectangle 17"/>
          <p:cNvSpPr/>
          <p:nvPr/>
        </p:nvSpPr>
        <p:spPr>
          <a:xfrm rot="16200000">
            <a:off x="5380031" y="4754569"/>
            <a:ext cx="3294492" cy="338554"/>
          </a:xfrm>
          <a:prstGeom prst="rect">
            <a:avLst/>
          </a:prstGeom>
        </p:spPr>
        <p:txBody>
          <a:bodyPr wrap="none">
            <a:spAutoFit/>
          </a:bodyPr>
          <a:lstStyle/>
          <a:p>
            <a:r>
              <a:rPr lang="en-US" sz="1600" b="1" dirty="0" smtClean="0">
                <a:latin typeface="Arial" pitchFamily="34" charset="0"/>
                <a:cs typeface="Arial" pitchFamily="34" charset="0"/>
              </a:rPr>
              <a:t>(1 Inner Flight , 2 Outer Flights )</a:t>
            </a:r>
            <a:endParaRPr lang="en-US" sz="1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p:cNvPicPr>
            <a:picLocks noChangeAspect="1" noChangeArrowheads="1"/>
          </p:cNvPicPr>
          <p:nvPr/>
        </p:nvPicPr>
        <p:blipFill>
          <a:blip r:embed="rId3"/>
          <a:srcRect/>
          <a:stretch>
            <a:fillRect/>
          </a:stretch>
        </p:blipFill>
        <p:spPr bwMode="auto">
          <a:xfrm>
            <a:off x="685800" y="115736"/>
            <a:ext cx="2514600" cy="5132540"/>
          </a:xfrm>
          <a:prstGeom prst="rect">
            <a:avLst/>
          </a:prstGeom>
          <a:noFill/>
          <a:ln w="9525">
            <a:noFill/>
            <a:miter lim="800000"/>
            <a:headEnd/>
            <a:tailEnd/>
          </a:ln>
          <a:effectLst/>
        </p:spPr>
      </p:pic>
      <p:pic>
        <p:nvPicPr>
          <p:cNvPr id="216067" name="Picture 3"/>
          <p:cNvPicPr>
            <a:picLocks noChangeAspect="1" noChangeArrowheads="1"/>
          </p:cNvPicPr>
          <p:nvPr/>
        </p:nvPicPr>
        <p:blipFill>
          <a:blip r:embed="rId4"/>
          <a:srcRect/>
          <a:stretch>
            <a:fillRect/>
          </a:stretch>
        </p:blipFill>
        <p:spPr bwMode="auto">
          <a:xfrm>
            <a:off x="5181600" y="152400"/>
            <a:ext cx="2771775" cy="4317785"/>
          </a:xfrm>
          <a:prstGeom prst="rect">
            <a:avLst/>
          </a:prstGeom>
          <a:noFill/>
          <a:ln w="9525">
            <a:noFill/>
            <a:miter lim="800000"/>
            <a:headEnd/>
            <a:tailEnd/>
          </a:ln>
          <a:effectLst/>
        </p:spPr>
      </p:pic>
      <p:sp>
        <p:nvSpPr>
          <p:cNvPr id="5" name="Rectangle 4"/>
          <p:cNvSpPr/>
          <p:nvPr/>
        </p:nvSpPr>
        <p:spPr>
          <a:xfrm>
            <a:off x="304800" y="5334000"/>
            <a:ext cx="3810000" cy="1323439"/>
          </a:xfrm>
          <a:prstGeom prst="rect">
            <a:avLst/>
          </a:prstGeom>
        </p:spPr>
        <p:txBody>
          <a:bodyPr wrap="square">
            <a:spAutoFit/>
          </a:bodyPr>
          <a:lstStyle/>
          <a:p>
            <a:r>
              <a:rPr lang="en-US" sz="1600" dirty="0" smtClean="0">
                <a:latin typeface="Arial" pitchFamily="34" charset="0"/>
                <a:cs typeface="Arial" pitchFamily="34" charset="0"/>
              </a:rPr>
              <a:t>The Elongated Paddle impeller provides a combination of axial upward and radial fluid flow. It, like the Anchor and Helical Impellers, operates in close proximity to the vessel wall.</a:t>
            </a:r>
            <a:endParaRPr lang="en-US" sz="1600" dirty="0">
              <a:latin typeface="Arial" pitchFamily="34" charset="0"/>
              <a:cs typeface="Arial" pitchFamily="34" charset="0"/>
            </a:endParaRPr>
          </a:p>
        </p:txBody>
      </p:sp>
      <p:sp>
        <p:nvSpPr>
          <p:cNvPr id="7" name="Rectangle 6"/>
          <p:cNvSpPr/>
          <p:nvPr/>
        </p:nvSpPr>
        <p:spPr>
          <a:xfrm>
            <a:off x="4572000" y="4572000"/>
            <a:ext cx="4343400" cy="2062103"/>
          </a:xfrm>
          <a:prstGeom prst="rect">
            <a:avLst/>
          </a:prstGeom>
        </p:spPr>
        <p:txBody>
          <a:bodyPr wrap="square">
            <a:spAutoFit/>
          </a:bodyPr>
          <a:lstStyle/>
          <a:p>
            <a:pPr algn="ctr"/>
            <a:r>
              <a:rPr lang="en-US" sz="1600" dirty="0" smtClean="0">
                <a:latin typeface="Arial" pitchFamily="34" charset="0"/>
                <a:cs typeface="Arial" pitchFamily="34" charset="0"/>
              </a:rPr>
              <a:t>The Marine Propeller is an axial flow impeller generally pitched for downward pumping action, however, upward pumping is also available. This impeller provides a high, uniform discharge and therefore is best suited for low viscosity liquid blending applications. </a:t>
            </a:r>
            <a:r>
              <a:rPr lang="en-US" sz="1600" b="1" dirty="0" smtClean="0">
                <a:latin typeface="Arial" pitchFamily="34" charset="0"/>
                <a:cs typeface="Arial" pitchFamily="34" charset="0"/>
              </a:rPr>
              <a:t>*Vessel baffling may be required for optimum performance.</a:t>
            </a:r>
            <a:endParaRPr lang="en-US" sz="1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liquidsyrupmanufacturingplant.com/images/semi%20solid-cream-ointment/agitator_stirrer_323.jpg"/>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304800" y="152400"/>
            <a:ext cx="8610600" cy="6553200"/>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8543"/>
          <a:stretch>
            <a:fillRect/>
          </a:stretch>
        </p:blipFill>
        <p:spPr>
          <a:xfrm>
            <a:off x="533400" y="1371600"/>
            <a:ext cx="7924799" cy="5395912"/>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Impeller Selection</a:t>
            </a:r>
            <a:endParaRPr lang="en-US" dirty="0"/>
          </a:p>
        </p:txBody>
      </p:sp>
    </p:spTree>
    <p:extLst>
      <p:ext uri="{BB962C8B-B14F-4D97-AF65-F5344CB8AC3E}">
        <p14:creationId xmlns="" xmlns:p14="http://schemas.microsoft.com/office/powerpoint/2010/main" val="31123669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rial" pitchFamily="34" charset="0"/>
                <a:cs typeface="Arial" pitchFamily="34" charset="0"/>
              </a:rPr>
              <a:t>Impeller Selection</a:t>
            </a:r>
            <a:endParaRPr lang="en-US" dirty="0"/>
          </a:p>
        </p:txBody>
      </p:sp>
      <p:pic>
        <p:nvPicPr>
          <p:cNvPr id="3"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33591" t="27864" r="30612" b="24390"/>
          <a:stretch/>
        </p:blipFill>
        <p:spPr bwMode="auto">
          <a:xfrm>
            <a:off x="228600" y="2057400"/>
            <a:ext cx="3843037" cy="40375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4267200" y="1981200"/>
            <a:ext cx="4495800" cy="4030744"/>
            <a:chOff x="1359626" y="1104900"/>
            <a:chExt cx="6641374" cy="5059444"/>
          </a:xfrm>
        </p:grpSpPr>
        <p:grpSp>
          <p:nvGrpSpPr>
            <p:cNvPr id="13" name="Group 12"/>
            <p:cNvGrpSpPr/>
            <p:nvPr/>
          </p:nvGrpSpPr>
          <p:grpSpPr>
            <a:xfrm>
              <a:off x="1359626" y="1104900"/>
              <a:ext cx="6641374" cy="5059444"/>
              <a:chOff x="1359626" y="1104900"/>
              <a:chExt cx="6641374" cy="5059444"/>
            </a:xfrm>
          </p:grpSpPr>
          <p:pic>
            <p:nvPicPr>
              <p:cNvPr id="16" name="Picture 2"/>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29407" t="33905" r="26932" b="26095"/>
              <a:stretch/>
            </p:blipFill>
            <p:spPr bwMode="auto">
              <a:xfrm>
                <a:off x="1359626" y="1371600"/>
                <a:ext cx="6641374" cy="4792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7" name="Rectangle 16"/>
              <p:cNvSpPr/>
              <p:nvPr/>
            </p:nvSpPr>
            <p:spPr bwMode="auto">
              <a:xfrm>
                <a:off x="2641600" y="1295400"/>
                <a:ext cx="35814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 name="Rectangle 17"/>
              <p:cNvSpPr/>
              <p:nvPr/>
            </p:nvSpPr>
            <p:spPr bwMode="auto">
              <a:xfrm>
                <a:off x="6223000" y="1104900"/>
                <a:ext cx="482600" cy="381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9" name="Straight Connector 18"/>
              <p:cNvCxnSpPr/>
              <p:nvPr/>
            </p:nvCxnSpPr>
            <p:spPr bwMode="auto">
              <a:xfrm>
                <a:off x="6616700" y="1282700"/>
                <a:ext cx="0" cy="304800"/>
              </a:xfrm>
              <a:prstGeom prst="line">
                <a:avLst/>
              </a:prstGeom>
              <a:solidFill>
                <a:schemeClr val="accent1"/>
              </a:solidFill>
              <a:ln w="60325" cap="flat" cmpd="sng" algn="ctr">
                <a:solidFill>
                  <a:schemeClr val="bg1"/>
                </a:solidFill>
                <a:prstDash val="solid"/>
                <a:round/>
                <a:headEnd type="none" w="med" len="med"/>
                <a:tailEnd type="none" w="med" len="med"/>
              </a:ln>
              <a:effectLst/>
            </p:spPr>
          </p:cxnSp>
          <p:cxnSp>
            <p:nvCxnSpPr>
              <p:cNvPr id="20" name="Straight Connector 19"/>
              <p:cNvCxnSpPr/>
              <p:nvPr/>
            </p:nvCxnSpPr>
            <p:spPr bwMode="auto">
              <a:xfrm>
                <a:off x="6451600" y="1282700"/>
                <a:ext cx="0" cy="304800"/>
              </a:xfrm>
              <a:prstGeom prst="line">
                <a:avLst/>
              </a:prstGeom>
              <a:solidFill>
                <a:schemeClr val="accent1"/>
              </a:solidFill>
              <a:ln w="50800" cap="flat" cmpd="sng" algn="ctr">
                <a:solidFill>
                  <a:schemeClr val="bg1"/>
                </a:solidFill>
                <a:prstDash val="solid"/>
                <a:round/>
                <a:headEnd type="none" w="med" len="med"/>
                <a:tailEnd type="none" w="med" len="med"/>
              </a:ln>
              <a:effectLst/>
            </p:spPr>
          </p:cxnSp>
          <p:cxnSp>
            <p:nvCxnSpPr>
              <p:cNvPr id="21" name="Straight Connector 20"/>
              <p:cNvCxnSpPr/>
              <p:nvPr/>
            </p:nvCxnSpPr>
            <p:spPr bwMode="auto">
              <a:xfrm flipH="1">
                <a:off x="6019800" y="1384300"/>
                <a:ext cx="444500" cy="39370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22" name="Straight Connector 21"/>
              <p:cNvCxnSpPr/>
              <p:nvPr/>
            </p:nvCxnSpPr>
            <p:spPr bwMode="auto">
              <a:xfrm flipH="1">
                <a:off x="6172200" y="1422400"/>
                <a:ext cx="747486"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grpSp>
        <p:sp>
          <p:nvSpPr>
            <p:cNvPr id="14" name="Oval 2"/>
            <p:cNvSpPr/>
            <p:nvPr/>
          </p:nvSpPr>
          <p:spPr bwMode="auto">
            <a:xfrm>
              <a:off x="3581400" y="3962400"/>
              <a:ext cx="1905000" cy="533400"/>
            </a:xfrm>
            <a:prstGeom prst="ellipse">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Oval 14"/>
            <p:cNvSpPr/>
            <p:nvPr/>
          </p:nvSpPr>
          <p:spPr bwMode="auto">
            <a:xfrm>
              <a:off x="3554186" y="2590800"/>
              <a:ext cx="1703614" cy="533400"/>
            </a:xfrm>
            <a:prstGeom prst="ellipse">
              <a:avLst/>
            </a:prstGeom>
            <a:noFill/>
            <a:ln w="28575"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5" name="Picture 3"/>
          <p:cNvPicPr>
            <a:picLocks noChangeAspect="1" noChangeArrowheads="1"/>
          </p:cNvPicPr>
          <p:nvPr/>
        </p:nvPicPr>
        <p:blipFill>
          <a:blip r:embed="rId3"/>
          <a:srcRect/>
          <a:stretch>
            <a:fillRect/>
          </a:stretch>
        </p:blipFill>
        <p:spPr bwMode="auto">
          <a:xfrm>
            <a:off x="1676400" y="1219200"/>
            <a:ext cx="6027522" cy="5334000"/>
          </a:xfrm>
          <a:prstGeom prst="rect">
            <a:avLst/>
          </a:prstGeom>
          <a:noFill/>
          <a:ln w="9525">
            <a:noFill/>
            <a:miter lim="800000"/>
            <a:headEnd/>
            <a:tailEnd/>
          </a:ln>
          <a:effectLst/>
        </p:spPr>
      </p:pic>
      <p:sp>
        <p:nvSpPr>
          <p:cNvPr id="5" name="Title 4"/>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I	Fluid </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mixing </a:t>
            </a: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 xmlns:p14="http://schemas.microsoft.com/office/powerpoint/2010/main" val="19010509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3532"/>
          <a:stretch>
            <a:fillRect/>
          </a:stretch>
        </p:blipFill>
        <p:spPr>
          <a:xfrm>
            <a:off x="838200" y="1140536"/>
            <a:ext cx="7316324" cy="5488864"/>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Side Entering Mixers</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12488781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50170" t="67226" r="15854" b="7655"/>
          <a:stretch/>
        </p:blipFill>
        <p:spPr bwMode="auto">
          <a:xfrm>
            <a:off x="152401" y="1143000"/>
            <a:ext cx="3962400" cy="26609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19839" t="23074" r="36434" b="51674"/>
          <a:stretch/>
        </p:blipFill>
        <p:spPr bwMode="auto">
          <a:xfrm>
            <a:off x="4724400" y="1219200"/>
            <a:ext cx="4274246" cy="21807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rotWithShape="1">
          <a:blip r:embed="rId5">
            <a:extLst>
              <a:ext uri="{28A0092B-C50C-407E-A947-70E740481C1C}">
                <a14:useLocalDpi xmlns="" xmlns:a14="http://schemas.microsoft.com/office/drawing/2010/main" val="0"/>
              </a:ext>
            </a:extLst>
          </a:blip>
          <a:srcRect l="23590" t="53447" r="38205" b="18333"/>
          <a:stretch/>
        </p:blipFill>
        <p:spPr bwMode="auto">
          <a:xfrm>
            <a:off x="4572000" y="3359934"/>
            <a:ext cx="4556125" cy="28223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6">
            <a:extLst>
              <a:ext uri="{28A0092B-C50C-407E-A947-70E740481C1C}">
                <a14:useLocalDpi xmlns="" xmlns:a14="http://schemas.microsoft.com/office/drawing/2010/main" val="0"/>
              </a:ext>
            </a:extLst>
          </a:blip>
          <a:srcRect l="22030" t="39764" r="33303" b="36097"/>
          <a:stretch/>
        </p:blipFill>
        <p:spPr bwMode="auto">
          <a:xfrm>
            <a:off x="381000" y="4114800"/>
            <a:ext cx="3962400" cy="19714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Rectangle 11"/>
          <p:cNvSpPr>
            <a:spLocks noChangeArrowheads="1"/>
          </p:cNvSpPr>
          <p:nvPr/>
        </p:nvSpPr>
        <p:spPr bwMode="auto">
          <a:xfrm>
            <a:off x="457200" y="6019800"/>
            <a:ext cx="3704771" cy="2776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2075" tIns="46038" rIns="92075" bIns="46038">
            <a:spAutoFit/>
          </a:bodyPr>
          <a:lstStyle/>
          <a:p>
            <a:pPr algn="just"/>
            <a:r>
              <a:rPr lang="en-US" sz="1200" b="1" dirty="0" smtClean="0">
                <a:latin typeface="+mj-lt"/>
              </a:rPr>
              <a:t>Flow patterns for side-entering propeller</a:t>
            </a:r>
          </a:p>
        </p:txBody>
      </p:sp>
      <p:sp>
        <p:nvSpPr>
          <p:cNvPr id="13" name="Title 12"/>
          <p:cNvSpPr>
            <a:spLocks noGrp="1"/>
          </p:cNvSpPr>
          <p:nvPr>
            <p:ph type="title"/>
          </p:nvPr>
        </p:nvSpPr>
        <p:spPr/>
        <p:txBody>
          <a:bodyPr/>
          <a:lstStyle/>
          <a:p>
            <a:r>
              <a:rPr lang="en-US" b="1" dirty="0" smtClean="0">
                <a:latin typeface="Arial" pitchFamily="34" charset="0"/>
                <a:cs typeface="Arial" pitchFamily="34" charset="0"/>
              </a:rPr>
              <a:t>Side Entering Mixers</a:t>
            </a:r>
            <a:endParaRPr lang="en-US" dirty="0"/>
          </a:p>
        </p:txBody>
      </p:sp>
    </p:spTree>
    <p:extLst>
      <p:ext uri="{BB962C8B-B14F-4D97-AF65-F5344CB8AC3E}">
        <p14:creationId xmlns="" xmlns:p14="http://schemas.microsoft.com/office/powerpoint/2010/main" val="1023806359"/>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rial" pitchFamily="34" charset="0"/>
                <a:cs typeface="Arial" pitchFamily="34" charset="0"/>
              </a:rPr>
              <a:t>Impeller position</a:t>
            </a:r>
            <a:endParaRPr lang="en-US" b="1" dirty="0">
              <a:latin typeface="Arial" pitchFamily="34" charset="0"/>
              <a:cs typeface="Arial" pitchFamily="34" charset="0"/>
            </a:endParaRPr>
          </a:p>
        </p:txBody>
      </p:sp>
      <p:pic>
        <p:nvPicPr>
          <p:cNvPr id="209922" name="Picture 2"/>
          <p:cNvPicPr>
            <a:picLocks noChangeAspect="1" noChangeArrowheads="1"/>
          </p:cNvPicPr>
          <p:nvPr/>
        </p:nvPicPr>
        <p:blipFill>
          <a:blip r:embed="rId3"/>
          <a:srcRect/>
          <a:stretch>
            <a:fillRect/>
          </a:stretch>
        </p:blipFill>
        <p:spPr bwMode="auto">
          <a:xfrm>
            <a:off x="533400" y="1600200"/>
            <a:ext cx="4019550" cy="4064212"/>
          </a:xfrm>
          <a:prstGeom prst="rect">
            <a:avLst/>
          </a:prstGeom>
          <a:noFill/>
          <a:ln w="9525">
            <a:noFill/>
            <a:miter lim="800000"/>
            <a:headEnd/>
            <a:tailEnd/>
          </a:ln>
          <a:effectLst/>
        </p:spPr>
      </p:pic>
      <p:pic>
        <p:nvPicPr>
          <p:cNvPr id="209923" name="Picture 3"/>
          <p:cNvPicPr>
            <a:picLocks noChangeAspect="1" noChangeArrowheads="1"/>
          </p:cNvPicPr>
          <p:nvPr/>
        </p:nvPicPr>
        <p:blipFill>
          <a:blip r:embed="rId4"/>
          <a:srcRect/>
          <a:stretch>
            <a:fillRect/>
          </a:stretch>
        </p:blipFill>
        <p:spPr bwMode="auto">
          <a:xfrm>
            <a:off x="4724400" y="1735872"/>
            <a:ext cx="4214812" cy="3906411"/>
          </a:xfrm>
          <a:prstGeom prst="rect">
            <a:avLst/>
          </a:prstGeom>
          <a:noFill/>
          <a:ln w="9525">
            <a:noFill/>
            <a:miter lim="800000"/>
            <a:headEnd/>
            <a:tailEnd/>
          </a:ln>
          <a:effectLst/>
        </p:spPr>
      </p:pic>
      <p:sp>
        <p:nvSpPr>
          <p:cNvPr id="6" name="Rectangle 5"/>
          <p:cNvSpPr/>
          <p:nvPr/>
        </p:nvSpPr>
        <p:spPr>
          <a:xfrm>
            <a:off x="609600" y="5791200"/>
            <a:ext cx="8153400" cy="369332"/>
          </a:xfrm>
          <a:prstGeom prst="rect">
            <a:avLst/>
          </a:prstGeom>
        </p:spPr>
        <p:txBody>
          <a:bodyPr wrap="square">
            <a:spAutoFit/>
          </a:bodyPr>
          <a:lstStyle/>
          <a:p>
            <a:r>
              <a:rPr lang="en-US" b="1" dirty="0" smtClean="0">
                <a:latin typeface="Arial" pitchFamily="34" charset="0"/>
                <a:cs typeface="Arial" pitchFamily="34" charset="0"/>
              </a:rPr>
              <a:t>Flow pattern of propellers in an eccentric angle and off-centered position</a:t>
            </a:r>
            <a:endParaRPr lang="en-US"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p:cNvPicPr>
            <a:picLocks noChangeAspect="1" noChangeArrowheads="1"/>
          </p:cNvPicPr>
          <p:nvPr/>
        </p:nvPicPr>
        <p:blipFill>
          <a:blip r:embed="rId3"/>
          <a:srcRect/>
          <a:stretch>
            <a:fillRect/>
          </a:stretch>
        </p:blipFill>
        <p:spPr bwMode="auto">
          <a:xfrm>
            <a:off x="381000" y="838200"/>
            <a:ext cx="4114800" cy="3744469"/>
          </a:xfrm>
          <a:prstGeom prst="rect">
            <a:avLst/>
          </a:prstGeom>
          <a:noFill/>
          <a:ln w="9525">
            <a:noFill/>
            <a:miter lim="800000"/>
            <a:headEnd/>
            <a:tailEnd/>
          </a:ln>
          <a:effectLst/>
        </p:spPr>
      </p:pic>
      <p:pic>
        <p:nvPicPr>
          <p:cNvPr id="211971" name="Picture 3"/>
          <p:cNvPicPr>
            <a:picLocks noChangeAspect="1" noChangeArrowheads="1"/>
          </p:cNvPicPr>
          <p:nvPr/>
        </p:nvPicPr>
        <p:blipFill>
          <a:blip r:embed="rId4"/>
          <a:srcRect/>
          <a:stretch>
            <a:fillRect/>
          </a:stretch>
        </p:blipFill>
        <p:spPr bwMode="auto">
          <a:xfrm>
            <a:off x="4796361" y="838200"/>
            <a:ext cx="4119039" cy="3786187"/>
          </a:xfrm>
          <a:prstGeom prst="rect">
            <a:avLst/>
          </a:prstGeom>
          <a:noFill/>
          <a:ln w="9525">
            <a:noFill/>
            <a:miter lim="800000"/>
            <a:headEnd/>
            <a:tailEnd/>
          </a:ln>
          <a:effectLst/>
        </p:spPr>
      </p:pic>
      <p:sp>
        <p:nvSpPr>
          <p:cNvPr id="5" name="Rectangle 4"/>
          <p:cNvSpPr/>
          <p:nvPr/>
        </p:nvSpPr>
        <p:spPr>
          <a:xfrm>
            <a:off x="609600" y="4953000"/>
            <a:ext cx="8229600" cy="923330"/>
          </a:xfrm>
          <a:prstGeom prst="rect">
            <a:avLst/>
          </a:prstGeom>
        </p:spPr>
        <p:txBody>
          <a:bodyPr wrap="square">
            <a:spAutoFit/>
          </a:bodyPr>
          <a:lstStyle/>
          <a:p>
            <a:r>
              <a:rPr lang="en-US" b="1" dirty="0" smtClean="0">
                <a:latin typeface="Arial" pitchFamily="34" charset="0"/>
                <a:cs typeface="Arial" pitchFamily="34" charset="0"/>
              </a:rPr>
              <a:t>Off-center agitator mounting (left) reduces swirl in </a:t>
            </a:r>
            <a:r>
              <a:rPr lang="en-US" b="1" dirty="0" err="1" smtClean="0">
                <a:latin typeface="Arial" pitchFamily="34" charset="0"/>
                <a:cs typeface="Arial" pitchFamily="34" charset="0"/>
              </a:rPr>
              <a:t>unbaffled</a:t>
            </a:r>
            <a:r>
              <a:rPr lang="en-US" b="1" dirty="0" smtClean="0">
                <a:latin typeface="Arial" pitchFamily="34" charset="0"/>
                <a:cs typeface="Arial" pitchFamily="34" charset="0"/>
              </a:rPr>
              <a:t> vessels, while angled, off-center mounting (right) approximates the flow in fully-baffled vessels</a:t>
            </a:r>
            <a:endParaRPr lang="en-US"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6867" r="4015"/>
          <a:stretch>
            <a:fillRect/>
          </a:stretch>
        </p:blipFill>
        <p:spPr>
          <a:xfrm>
            <a:off x="1066800" y="1219200"/>
            <a:ext cx="7010400" cy="5551462"/>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Portable Mixers</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40162651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5049"/>
          <a:stretch>
            <a:fillRect/>
          </a:stretch>
        </p:blipFill>
        <p:spPr>
          <a:xfrm>
            <a:off x="762000" y="1143000"/>
            <a:ext cx="7592616" cy="5643485"/>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Jet Mixers</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12693405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5259"/>
          <a:stretch>
            <a:fillRect/>
          </a:stretch>
        </p:blipFill>
        <p:spPr>
          <a:xfrm>
            <a:off x="1621631" y="1143000"/>
            <a:ext cx="6582965" cy="5660086"/>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Motionless Mixers</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20037763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p:cNvPicPr>
            <a:picLocks noChangeAspect="1" noChangeArrowheads="1"/>
          </p:cNvPicPr>
          <p:nvPr/>
        </p:nvPicPr>
        <p:blipFill>
          <a:blip r:embed="rId3"/>
          <a:srcRect/>
          <a:stretch>
            <a:fillRect/>
          </a:stretch>
        </p:blipFill>
        <p:spPr bwMode="auto">
          <a:xfrm>
            <a:off x="1219200" y="381000"/>
            <a:ext cx="6284393" cy="4976812"/>
          </a:xfrm>
          <a:prstGeom prst="rect">
            <a:avLst/>
          </a:prstGeom>
          <a:noFill/>
          <a:ln w="9525">
            <a:noFill/>
            <a:miter lim="800000"/>
            <a:headEnd/>
            <a:tailEnd/>
          </a:ln>
          <a:effectLst/>
        </p:spPr>
      </p:pic>
      <p:pic>
        <p:nvPicPr>
          <p:cNvPr id="212995" name="Picture 3"/>
          <p:cNvPicPr>
            <a:picLocks noChangeAspect="1" noChangeArrowheads="1"/>
          </p:cNvPicPr>
          <p:nvPr/>
        </p:nvPicPr>
        <p:blipFill>
          <a:blip r:embed="rId4"/>
          <a:srcRect/>
          <a:stretch>
            <a:fillRect/>
          </a:stretch>
        </p:blipFill>
        <p:spPr bwMode="auto">
          <a:xfrm>
            <a:off x="990600" y="5562600"/>
            <a:ext cx="7318970" cy="8620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foxvalve.com/img/enlarged_photos/liquid_slurry_eductor_main.gif"/>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1143000" y="381000"/>
            <a:ext cx="6629399" cy="5791200"/>
          </a:xfrm>
          <a:prstGeom prst="rect">
            <a:avLst/>
          </a:prstGeom>
          <a:noFill/>
          <a:ln>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loedige.de/fileadmin/_processed_/csm_Graphic_Mech_Fluid_Bed_GB_2012_03_29_5b9c5d0086.jpg"/>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762000" y="838200"/>
            <a:ext cx="7620000" cy="4876800"/>
          </a:xfrm>
          <a:prstGeom prst="rect">
            <a:avLst/>
          </a:prstGeom>
          <a:noFill/>
          <a:ln>
            <a:noFill/>
          </a:ln>
        </p:spPr>
      </p:pic>
      <p:sp>
        <p:nvSpPr>
          <p:cNvPr id="3" name="Rectangle 2"/>
          <p:cNvSpPr/>
          <p:nvPr/>
        </p:nvSpPr>
        <p:spPr>
          <a:xfrm>
            <a:off x="838200" y="5791200"/>
            <a:ext cx="7162800"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err="1">
                <a:latin typeface="Arial" pitchFamily="34" charset="0"/>
                <a:cs typeface="Arial" pitchFamily="34" charset="0"/>
              </a:rPr>
              <a:t>Lödige</a:t>
            </a:r>
            <a:r>
              <a:rPr lang="en-US" dirty="0">
                <a:latin typeface="Arial" pitchFamily="34" charset="0"/>
                <a:cs typeface="Arial" pitchFamily="34" charset="0"/>
              </a:rPr>
              <a:t> systems enable therefore the gentle mixing of sensitive products and the concerted shear introduction into the material</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8600" y="457200"/>
            <a:ext cx="8686800" cy="685800"/>
          </a:xfrm>
        </p:spPr>
        <p:txBody>
          <a:bodyPr>
            <a:noAutofit/>
          </a:bodyPr>
          <a:lstStyle/>
          <a:p>
            <a:pPr eaLnBrk="1" hangingPunct="1"/>
            <a:r>
              <a:rPr lang="en-US" b="1" dirty="0" smtClean="0">
                <a:solidFill>
                  <a:srgbClr val="292929"/>
                </a:solidFill>
                <a:latin typeface="Arial" pitchFamily="34" charset="0"/>
                <a:cs typeface="Arial" pitchFamily="34" charset="0"/>
              </a:rPr>
              <a:t>Fluid mixing applications</a:t>
            </a:r>
          </a:p>
        </p:txBody>
      </p:sp>
      <p:sp>
        <p:nvSpPr>
          <p:cNvPr id="5123" name="Rectangle 3"/>
          <p:cNvSpPr>
            <a:spLocks noGrp="1" noChangeArrowheads="1"/>
          </p:cNvSpPr>
          <p:nvPr>
            <p:ph type="body" idx="1"/>
          </p:nvPr>
        </p:nvSpPr>
        <p:spPr/>
        <p:txBody>
          <a:bodyPr>
            <a:normAutofit fontScale="92500"/>
          </a:bodyPr>
          <a:lstStyle/>
          <a:p>
            <a:pPr eaLnBrk="1" hangingPunct="1">
              <a:lnSpc>
                <a:spcPct val="80000"/>
              </a:lnSpc>
              <a:buFontTx/>
              <a:buNone/>
            </a:pPr>
            <a:r>
              <a:rPr lang="en-US" sz="2800" b="0" dirty="0" smtClean="0">
                <a:solidFill>
                  <a:srgbClr val="292929"/>
                </a:solidFill>
                <a:latin typeface="Times New Roman" pitchFamily="18" charset="0"/>
              </a:rPr>
              <a:t>1. Blending of two miscible liquids, such as ethyl alcohol and water.</a:t>
            </a:r>
          </a:p>
          <a:p>
            <a:pPr eaLnBrk="1" hangingPunct="1">
              <a:lnSpc>
                <a:spcPct val="80000"/>
              </a:lnSpc>
              <a:buFontTx/>
              <a:buNone/>
            </a:pPr>
            <a:r>
              <a:rPr lang="en-US" sz="2800" b="0" dirty="0" smtClean="0">
                <a:solidFill>
                  <a:srgbClr val="292929"/>
                </a:solidFill>
                <a:latin typeface="Times New Roman" pitchFamily="18" charset="0"/>
              </a:rPr>
              <a:t>2. Dissolving solids in liquids, such as salt in water.</a:t>
            </a:r>
          </a:p>
          <a:p>
            <a:pPr eaLnBrk="1" hangingPunct="1">
              <a:lnSpc>
                <a:spcPct val="80000"/>
              </a:lnSpc>
              <a:buFontTx/>
              <a:buNone/>
            </a:pPr>
            <a:r>
              <a:rPr lang="en-US" sz="2800" b="0" dirty="0" smtClean="0">
                <a:solidFill>
                  <a:srgbClr val="292929"/>
                </a:solidFill>
                <a:latin typeface="Times New Roman" pitchFamily="18" charset="0"/>
              </a:rPr>
              <a:t>3. Dispersing a gas in a liquid as fine bubbles, </a:t>
            </a:r>
          </a:p>
          <a:p>
            <a:pPr eaLnBrk="1" hangingPunct="1">
              <a:lnSpc>
                <a:spcPct val="80000"/>
              </a:lnSpc>
              <a:buFontTx/>
              <a:buNone/>
            </a:pPr>
            <a:r>
              <a:rPr lang="en-US" sz="2800" b="0" dirty="0" smtClean="0">
                <a:solidFill>
                  <a:srgbClr val="292929"/>
                </a:solidFill>
                <a:latin typeface="Times New Roman" pitchFamily="18" charset="0"/>
              </a:rPr>
              <a:t>	- such as oxygen from air in a suspension of microorganisms for   fermentation or for the activated sludge process in waste treatment.</a:t>
            </a:r>
          </a:p>
          <a:p>
            <a:pPr eaLnBrk="1" hangingPunct="1">
              <a:lnSpc>
                <a:spcPct val="80000"/>
              </a:lnSpc>
              <a:buFontTx/>
              <a:buNone/>
            </a:pPr>
            <a:r>
              <a:rPr lang="en-US" sz="2800" b="0" dirty="0" smtClean="0">
                <a:solidFill>
                  <a:srgbClr val="292929"/>
                </a:solidFill>
                <a:latin typeface="Times New Roman" pitchFamily="18" charset="0"/>
              </a:rPr>
              <a:t>4. Suspending of fine solid particles in a liquid, </a:t>
            </a:r>
          </a:p>
          <a:p>
            <a:pPr eaLnBrk="1" hangingPunct="1">
              <a:lnSpc>
                <a:spcPct val="80000"/>
              </a:lnSpc>
              <a:buFontTx/>
              <a:buNone/>
            </a:pPr>
            <a:r>
              <a:rPr lang="en-US" sz="2800" b="0" dirty="0" smtClean="0">
                <a:solidFill>
                  <a:srgbClr val="292929"/>
                </a:solidFill>
                <a:latin typeface="Times New Roman" pitchFamily="18" charset="0"/>
              </a:rPr>
              <a:t>	- in the catalytic hydrogenation of a liquid, solid catalyst particles and hydrogen bubbles are dispersed in the liquid.</a:t>
            </a:r>
          </a:p>
          <a:p>
            <a:pPr eaLnBrk="1" hangingPunct="1">
              <a:lnSpc>
                <a:spcPct val="80000"/>
              </a:lnSpc>
              <a:buFontTx/>
              <a:buNone/>
            </a:pPr>
            <a:r>
              <a:rPr lang="en-US" sz="2800" b="0" dirty="0" smtClean="0">
                <a:solidFill>
                  <a:srgbClr val="292929"/>
                </a:solidFill>
                <a:latin typeface="Times New Roman" pitchFamily="18" charset="0"/>
              </a:rPr>
              <a:t>5. Agitation of the fluid to </a:t>
            </a:r>
            <a:r>
              <a:rPr lang="en-US" sz="2800" b="0" dirty="0" smtClean="0">
                <a:solidFill>
                  <a:srgbClr val="CC3300"/>
                </a:solidFill>
                <a:latin typeface="Times New Roman" pitchFamily="18" charset="0"/>
              </a:rPr>
              <a:t>increase heat transfer</a:t>
            </a:r>
            <a:r>
              <a:rPr lang="en-US" sz="2800" b="0" dirty="0" smtClean="0">
                <a:solidFill>
                  <a:srgbClr val="292929"/>
                </a:solidFill>
                <a:latin typeface="Times New Roman" pitchFamily="18" charset="0"/>
              </a:rPr>
              <a:t> between the fluid and a coil or jacket in the vessel wall.</a:t>
            </a:r>
          </a:p>
          <a:p>
            <a:pPr eaLnBrk="1" hangingPunct="1">
              <a:lnSpc>
                <a:spcPct val="80000"/>
              </a:lnSpc>
            </a:pPr>
            <a:endParaRPr lang="en-US" sz="2800" dirty="0" smtClean="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lated image"/>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1757362" y="952500"/>
            <a:ext cx="5629275" cy="4953000"/>
          </a:xfrm>
          <a:prstGeom prst="rect">
            <a:avLst/>
          </a:prstGeom>
          <a:noFill/>
          <a:ln>
            <a:no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9041"/>
          <a:stretch>
            <a:fillRect/>
          </a:stretch>
        </p:blipFill>
        <p:spPr>
          <a:xfrm>
            <a:off x="1805753" y="1371600"/>
            <a:ext cx="6355980" cy="5305426"/>
          </a:xfrm>
          <a:prstGeom prst="rect">
            <a:avLst/>
          </a:prstGeom>
        </p:spPr>
      </p:pic>
      <p:sp>
        <p:nvSpPr>
          <p:cNvPr id="3" name="Title 2"/>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II	Solid-Solid </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Mixing</a:t>
            </a: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endParaRPr>
          </a:p>
        </p:txBody>
      </p:sp>
    </p:spTree>
    <p:extLst>
      <p:ext uri="{BB962C8B-B14F-4D97-AF65-F5344CB8AC3E}">
        <p14:creationId xmlns="" xmlns:p14="http://schemas.microsoft.com/office/powerpoint/2010/main" val="23195763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20671"/>
          <a:stretch>
            <a:fillRect/>
          </a:stretch>
        </p:blipFill>
        <p:spPr>
          <a:xfrm>
            <a:off x="1368739" y="1447800"/>
            <a:ext cx="6657264" cy="5305426"/>
          </a:xfrm>
          <a:prstGeom prst="rect">
            <a:avLst/>
          </a:prstGeom>
        </p:spPr>
      </p:pic>
      <p:sp>
        <p:nvSpPr>
          <p:cNvPr id="3" name="Title 2"/>
          <p:cNvSpPr>
            <a:spLocks noGrp="1"/>
          </p:cNvSpPr>
          <p:nvPr>
            <p:ph type="title"/>
          </p:nvPr>
        </p:nvSpPr>
        <p:spPr/>
        <p:txBody>
          <a:bodyPr>
            <a:normAutofit fontScale="90000"/>
          </a:bodyPr>
          <a:lstStyle/>
          <a:p>
            <a:r>
              <a:rPr lang="en-US" b="1" dirty="0" smtClean="0">
                <a:latin typeface="Arial" pitchFamily="34" charset="0"/>
                <a:cs typeface="Arial" pitchFamily="34" charset="0"/>
              </a:rPr>
              <a:t>Material Properties </a:t>
            </a:r>
            <a:br>
              <a:rPr lang="en-US" b="1" dirty="0" smtClean="0">
                <a:latin typeface="Arial" pitchFamily="34" charset="0"/>
                <a:cs typeface="Arial" pitchFamily="34" charset="0"/>
              </a:rPr>
            </a:br>
            <a:r>
              <a:rPr lang="en-US" b="1" dirty="0" smtClean="0">
                <a:latin typeface="Arial" pitchFamily="34" charset="0"/>
                <a:cs typeface="Arial" pitchFamily="34" charset="0"/>
              </a:rPr>
              <a:t>Affecting Solid Blending</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31527456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21552"/>
          <a:stretch>
            <a:fillRect/>
          </a:stretch>
        </p:blipFill>
        <p:spPr>
          <a:xfrm>
            <a:off x="1250157" y="1600200"/>
            <a:ext cx="6754415" cy="5153025"/>
          </a:xfrm>
          <a:prstGeom prst="rect">
            <a:avLst/>
          </a:prstGeom>
        </p:spPr>
      </p:pic>
      <p:sp>
        <p:nvSpPr>
          <p:cNvPr id="3" name="Title 2"/>
          <p:cNvSpPr>
            <a:spLocks noGrp="1"/>
          </p:cNvSpPr>
          <p:nvPr>
            <p:ph type="title"/>
          </p:nvPr>
        </p:nvSpPr>
        <p:spPr/>
        <p:txBody>
          <a:bodyPr>
            <a:normAutofit fontScale="90000"/>
          </a:bodyPr>
          <a:lstStyle/>
          <a:p>
            <a:r>
              <a:rPr lang="en-US" b="1" dirty="0" smtClean="0">
                <a:latin typeface="Arial" pitchFamily="34" charset="0"/>
                <a:cs typeface="Arial" pitchFamily="34" charset="0"/>
              </a:rPr>
              <a:t>Material Properties </a:t>
            </a:r>
            <a:br>
              <a:rPr lang="en-US" b="1" dirty="0" smtClean="0">
                <a:latin typeface="Arial" pitchFamily="34" charset="0"/>
                <a:cs typeface="Arial" pitchFamily="34" charset="0"/>
              </a:rPr>
            </a:br>
            <a:r>
              <a:rPr lang="en-US" b="1" dirty="0" smtClean="0">
                <a:latin typeface="Arial" pitchFamily="34" charset="0"/>
                <a:cs typeface="Arial" pitchFamily="34" charset="0"/>
              </a:rPr>
              <a:t>Affecting Solid Blending</a:t>
            </a:r>
            <a:endParaRPr lang="en-US" dirty="0"/>
          </a:p>
        </p:txBody>
      </p:sp>
    </p:spTree>
    <p:extLst>
      <p:ext uri="{BB962C8B-B14F-4D97-AF65-F5344CB8AC3E}">
        <p14:creationId xmlns="" xmlns:p14="http://schemas.microsoft.com/office/powerpoint/2010/main" val="17896980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22508"/>
          <a:stretch>
            <a:fillRect/>
          </a:stretch>
        </p:blipFill>
        <p:spPr>
          <a:xfrm>
            <a:off x="1114425" y="1600200"/>
            <a:ext cx="7183040" cy="5214712"/>
          </a:xfrm>
          <a:prstGeom prst="rect">
            <a:avLst/>
          </a:prstGeom>
        </p:spPr>
      </p:pic>
      <p:sp>
        <p:nvSpPr>
          <p:cNvPr id="3" name="Title 2"/>
          <p:cNvSpPr>
            <a:spLocks noGrp="1"/>
          </p:cNvSpPr>
          <p:nvPr>
            <p:ph type="title"/>
          </p:nvPr>
        </p:nvSpPr>
        <p:spPr/>
        <p:txBody>
          <a:bodyPr>
            <a:normAutofit fontScale="90000"/>
          </a:bodyPr>
          <a:lstStyle/>
          <a:p>
            <a:r>
              <a:rPr lang="en-US" b="1" dirty="0" smtClean="0">
                <a:latin typeface="Arial" pitchFamily="34" charset="0"/>
                <a:cs typeface="Arial" pitchFamily="34" charset="0"/>
              </a:rPr>
              <a:t>Material Properties </a:t>
            </a:r>
            <a:br>
              <a:rPr lang="en-US" b="1" dirty="0" smtClean="0">
                <a:latin typeface="Arial" pitchFamily="34" charset="0"/>
                <a:cs typeface="Arial" pitchFamily="34" charset="0"/>
              </a:rPr>
            </a:br>
            <a:r>
              <a:rPr lang="en-US" b="1" dirty="0" smtClean="0">
                <a:latin typeface="Arial" pitchFamily="34" charset="0"/>
                <a:cs typeface="Arial" pitchFamily="34" charset="0"/>
              </a:rPr>
              <a:t>Affecting Solid Blending</a:t>
            </a:r>
            <a:endParaRPr lang="en-US" dirty="0"/>
          </a:p>
        </p:txBody>
      </p:sp>
    </p:spTree>
    <p:extLst>
      <p:ext uri="{BB962C8B-B14F-4D97-AF65-F5344CB8AC3E}">
        <p14:creationId xmlns="" xmlns:p14="http://schemas.microsoft.com/office/powerpoint/2010/main" val="20592431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21389"/>
          <a:stretch>
            <a:fillRect/>
          </a:stretch>
        </p:blipFill>
        <p:spPr>
          <a:xfrm>
            <a:off x="1293019" y="1524000"/>
            <a:ext cx="6832997" cy="5110162"/>
          </a:xfrm>
          <a:prstGeom prst="rect">
            <a:avLst/>
          </a:prstGeom>
        </p:spPr>
      </p:pic>
      <p:sp>
        <p:nvSpPr>
          <p:cNvPr id="3" name="Title 2"/>
          <p:cNvSpPr>
            <a:spLocks noGrp="1"/>
          </p:cNvSpPr>
          <p:nvPr>
            <p:ph type="title"/>
          </p:nvPr>
        </p:nvSpPr>
        <p:spPr/>
        <p:txBody>
          <a:bodyPr>
            <a:normAutofit fontScale="90000"/>
          </a:bodyPr>
          <a:lstStyle/>
          <a:p>
            <a:r>
              <a:rPr lang="en-US" b="1" dirty="0" smtClean="0">
                <a:latin typeface="Arial" pitchFamily="34" charset="0"/>
                <a:cs typeface="Arial" pitchFamily="34" charset="0"/>
              </a:rPr>
              <a:t>Material Properties </a:t>
            </a:r>
            <a:br>
              <a:rPr lang="en-US" b="1" dirty="0" smtClean="0">
                <a:latin typeface="Arial" pitchFamily="34" charset="0"/>
                <a:cs typeface="Arial" pitchFamily="34" charset="0"/>
              </a:rPr>
            </a:br>
            <a:r>
              <a:rPr lang="en-US" b="1" dirty="0" smtClean="0">
                <a:latin typeface="Arial" pitchFamily="34" charset="0"/>
                <a:cs typeface="Arial" pitchFamily="34" charset="0"/>
              </a:rPr>
              <a:t>Affecting Solid Blending</a:t>
            </a:r>
            <a:endParaRPr lang="en-US" dirty="0"/>
          </a:p>
        </p:txBody>
      </p:sp>
    </p:spTree>
    <p:extLst>
      <p:ext uri="{BB962C8B-B14F-4D97-AF65-F5344CB8AC3E}">
        <p14:creationId xmlns="" xmlns:p14="http://schemas.microsoft.com/office/powerpoint/2010/main" val="40613168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21332"/>
          <a:stretch>
            <a:fillRect/>
          </a:stretch>
        </p:blipFill>
        <p:spPr>
          <a:xfrm>
            <a:off x="1350169" y="1524000"/>
            <a:ext cx="6811565" cy="5223866"/>
          </a:xfrm>
          <a:prstGeom prst="rect">
            <a:avLst/>
          </a:prstGeom>
        </p:spPr>
      </p:pic>
      <p:sp>
        <p:nvSpPr>
          <p:cNvPr id="3" name="Title 2"/>
          <p:cNvSpPr>
            <a:spLocks noGrp="1"/>
          </p:cNvSpPr>
          <p:nvPr>
            <p:ph type="title"/>
          </p:nvPr>
        </p:nvSpPr>
        <p:spPr/>
        <p:txBody>
          <a:bodyPr>
            <a:normAutofit fontScale="90000"/>
          </a:bodyPr>
          <a:lstStyle/>
          <a:p>
            <a:r>
              <a:rPr lang="en-US" b="1" dirty="0" smtClean="0">
                <a:latin typeface="Arial" pitchFamily="34" charset="0"/>
                <a:cs typeface="Arial" pitchFamily="34" charset="0"/>
              </a:rPr>
              <a:t>Material Properties </a:t>
            </a:r>
            <a:br>
              <a:rPr lang="en-US" b="1" dirty="0" smtClean="0">
                <a:latin typeface="Arial" pitchFamily="34" charset="0"/>
                <a:cs typeface="Arial" pitchFamily="34" charset="0"/>
              </a:rPr>
            </a:br>
            <a:r>
              <a:rPr lang="en-US" b="1" dirty="0" smtClean="0">
                <a:latin typeface="Arial" pitchFamily="34" charset="0"/>
                <a:cs typeface="Arial" pitchFamily="34" charset="0"/>
              </a:rPr>
              <a:t>Affecting Solid Blending</a:t>
            </a:r>
            <a:endParaRPr lang="en-US" dirty="0"/>
          </a:p>
        </p:txBody>
      </p:sp>
    </p:spTree>
    <p:extLst>
      <p:ext uri="{BB962C8B-B14F-4D97-AF65-F5344CB8AC3E}">
        <p14:creationId xmlns="" xmlns:p14="http://schemas.microsoft.com/office/powerpoint/2010/main" val="9263687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9927"/>
          <a:stretch>
            <a:fillRect/>
          </a:stretch>
        </p:blipFill>
        <p:spPr>
          <a:xfrm>
            <a:off x="1860138" y="1447800"/>
            <a:ext cx="6580202" cy="5324476"/>
          </a:xfrm>
          <a:prstGeom prst="rect">
            <a:avLst/>
          </a:prstGeom>
        </p:spPr>
      </p:pic>
      <p:sp>
        <p:nvSpPr>
          <p:cNvPr id="3" name="Title 2"/>
          <p:cNvSpPr>
            <a:spLocks noGrp="1"/>
          </p:cNvSpPr>
          <p:nvPr>
            <p:ph type="title"/>
          </p:nvPr>
        </p:nvSpPr>
        <p:spPr/>
        <p:txBody>
          <a:bodyPr>
            <a:normAutofit fontScale="90000"/>
          </a:bodyPr>
          <a:lstStyle/>
          <a:p>
            <a:r>
              <a:rPr lang="en-US" b="1" dirty="0" smtClean="0">
                <a:latin typeface="Arial" pitchFamily="34" charset="0"/>
                <a:cs typeface="Arial" pitchFamily="34" charset="0"/>
              </a:rPr>
              <a:t>Structured and Random </a:t>
            </a:r>
            <a:br>
              <a:rPr lang="en-US" b="1" dirty="0" smtClean="0">
                <a:latin typeface="Arial" pitchFamily="34" charset="0"/>
                <a:cs typeface="Arial" pitchFamily="34" charset="0"/>
              </a:rPr>
            </a:br>
            <a:r>
              <a:rPr lang="en-US" b="1" dirty="0" smtClean="0">
                <a:latin typeface="Arial" pitchFamily="34" charset="0"/>
                <a:cs typeface="Arial" pitchFamily="34" charset="0"/>
              </a:rPr>
              <a:t>Blend Structures</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17365380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20280"/>
          <a:stretch>
            <a:fillRect/>
          </a:stretch>
        </p:blipFill>
        <p:spPr>
          <a:xfrm>
            <a:off x="1157288" y="1447800"/>
            <a:ext cx="7333059" cy="5336131"/>
          </a:xfrm>
          <a:prstGeom prst="rect">
            <a:avLst/>
          </a:prstGeom>
        </p:spPr>
      </p:pic>
      <p:sp>
        <p:nvSpPr>
          <p:cNvPr id="3" name="Title 2"/>
          <p:cNvSpPr>
            <a:spLocks noGrp="1"/>
          </p:cNvSpPr>
          <p:nvPr>
            <p:ph type="title"/>
          </p:nvPr>
        </p:nvSpPr>
        <p:spPr/>
        <p:txBody>
          <a:bodyPr>
            <a:normAutofit fontScale="90000"/>
          </a:bodyPr>
          <a:lstStyle/>
          <a:p>
            <a:r>
              <a:rPr lang="en-US" b="1" dirty="0" smtClean="0">
                <a:latin typeface="Arial" pitchFamily="34" charset="0"/>
                <a:cs typeface="Arial" pitchFamily="34" charset="0"/>
              </a:rPr>
              <a:t>Mechanisms of Solid Blending</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12801326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8424"/>
          <a:stretch>
            <a:fillRect/>
          </a:stretch>
        </p:blipFill>
        <p:spPr>
          <a:xfrm>
            <a:off x="1700212" y="1371600"/>
            <a:ext cx="6397228" cy="5338212"/>
          </a:xfrm>
          <a:prstGeom prst="rect">
            <a:avLst/>
          </a:prstGeom>
        </p:spPr>
      </p:pic>
      <p:sp>
        <p:nvSpPr>
          <p:cNvPr id="3" name="Title 2"/>
          <p:cNvSpPr>
            <a:spLocks noGrp="1"/>
          </p:cNvSpPr>
          <p:nvPr>
            <p:ph type="title"/>
          </p:nvPr>
        </p:nvSpPr>
        <p:spPr/>
        <p:txBody>
          <a:bodyPr>
            <a:normAutofit fontScale="90000"/>
          </a:bodyPr>
          <a:lstStyle/>
          <a:p>
            <a:r>
              <a:rPr lang="en-US" b="1" dirty="0" smtClean="0">
                <a:latin typeface="Arial" pitchFamily="34" charset="0"/>
                <a:cs typeface="Arial" pitchFamily="34" charset="0"/>
              </a:rPr>
              <a:t>Mechanisms of Solid Blending</a:t>
            </a:r>
            <a:endParaRPr lang="en-US" dirty="0"/>
          </a:p>
        </p:txBody>
      </p:sp>
    </p:spTree>
    <p:extLst>
      <p:ext uri="{BB962C8B-B14F-4D97-AF65-F5344CB8AC3E}">
        <p14:creationId xmlns="" xmlns:p14="http://schemas.microsoft.com/office/powerpoint/2010/main" val="32575021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22447"/>
          <a:stretch>
            <a:fillRect/>
          </a:stretch>
        </p:blipFill>
        <p:spPr>
          <a:xfrm>
            <a:off x="1219200" y="1371600"/>
            <a:ext cx="7215369" cy="5100637"/>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Blending of miscible liquids</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22441120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22532"/>
          <a:stretch>
            <a:fillRect/>
          </a:stretch>
        </p:blipFill>
        <p:spPr>
          <a:xfrm>
            <a:off x="646510" y="1600200"/>
            <a:ext cx="7850981" cy="5157788"/>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Diffusion Blending</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9529697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8559"/>
          <a:stretch>
            <a:fillRect/>
          </a:stretch>
        </p:blipFill>
        <p:spPr>
          <a:xfrm>
            <a:off x="625078" y="1371600"/>
            <a:ext cx="7893844" cy="5329238"/>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Convection Blending</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22431350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20580"/>
          <a:stretch>
            <a:fillRect/>
          </a:stretch>
        </p:blipFill>
        <p:spPr>
          <a:xfrm>
            <a:off x="646510" y="1447800"/>
            <a:ext cx="7850981" cy="5348288"/>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Shear Blending</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1650051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23149"/>
          <a:stretch>
            <a:fillRect/>
          </a:stretch>
        </p:blipFill>
        <p:spPr>
          <a:xfrm>
            <a:off x="1014412" y="1600200"/>
            <a:ext cx="7518797" cy="5147791"/>
          </a:xfrm>
          <a:prstGeom prst="rect">
            <a:avLst/>
          </a:prstGeom>
        </p:spPr>
      </p:pic>
      <p:sp>
        <p:nvSpPr>
          <p:cNvPr id="3" name="Title 2"/>
          <p:cNvSpPr>
            <a:spLocks noGrp="1"/>
          </p:cNvSpPr>
          <p:nvPr>
            <p:ph type="title"/>
          </p:nvPr>
        </p:nvSpPr>
        <p:spPr/>
        <p:txBody>
          <a:bodyPr>
            <a:normAutofit fontScale="90000"/>
          </a:bodyPr>
          <a:lstStyle/>
          <a:p>
            <a:r>
              <a:rPr lang="en-US" b="1" dirty="0" smtClean="0">
                <a:latin typeface="Arial" pitchFamily="34" charset="0"/>
                <a:cs typeface="Arial" pitchFamily="34" charset="0"/>
              </a:rPr>
              <a:t>Segregation </a:t>
            </a:r>
            <a:br>
              <a:rPr lang="en-US" b="1" dirty="0" smtClean="0">
                <a:latin typeface="Arial" pitchFamily="34" charset="0"/>
                <a:cs typeface="Arial" pitchFamily="34" charset="0"/>
              </a:rPr>
            </a:br>
            <a:r>
              <a:rPr lang="en-US" b="1" dirty="0" smtClean="0">
                <a:latin typeface="Arial" pitchFamily="34" charset="0"/>
                <a:cs typeface="Arial" pitchFamily="34" charset="0"/>
              </a:rPr>
              <a:t>(De-mixing)</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73599700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8135"/>
          <a:stretch>
            <a:fillRect/>
          </a:stretch>
        </p:blipFill>
        <p:spPr>
          <a:xfrm>
            <a:off x="985838" y="1295400"/>
            <a:ext cx="7497365" cy="5448301"/>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Segregation Mechanisms</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34703309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8636"/>
          <a:stretch>
            <a:fillRect/>
          </a:stretch>
        </p:blipFill>
        <p:spPr>
          <a:xfrm>
            <a:off x="1243013" y="1371600"/>
            <a:ext cx="7254477" cy="5392302"/>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Sifting Segregation</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946185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8025"/>
          <a:stretch>
            <a:fillRect/>
          </a:stretch>
        </p:blipFill>
        <p:spPr>
          <a:xfrm>
            <a:off x="1107281" y="1295400"/>
            <a:ext cx="7433072" cy="5433262"/>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Fluidization Segregation</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7161579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21561"/>
          <a:stretch>
            <a:fillRect/>
          </a:stretch>
        </p:blipFill>
        <p:spPr>
          <a:xfrm>
            <a:off x="625078" y="1676400"/>
            <a:ext cx="7893844" cy="4833938"/>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Dusting Segregation</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256035219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8724"/>
          <a:stretch>
            <a:fillRect/>
          </a:stretch>
        </p:blipFill>
        <p:spPr>
          <a:xfrm>
            <a:off x="1085850" y="1295400"/>
            <a:ext cx="7361634" cy="5448301"/>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Minimizing Segregation</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232579884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smtClean="0">
                <a:latin typeface="Arial" pitchFamily="34" charset="0"/>
                <a:cs typeface="Arial" pitchFamily="34" charset="0"/>
              </a:rPr>
              <a:t>Design Practices for</a:t>
            </a:r>
            <a:br>
              <a:rPr lang="en-US" b="1" dirty="0" smtClean="0">
                <a:latin typeface="Arial" pitchFamily="34" charset="0"/>
                <a:cs typeface="Arial" pitchFamily="34" charset="0"/>
              </a:rPr>
            </a:br>
            <a:r>
              <a:rPr lang="en-US" b="1" dirty="0" smtClean="0">
                <a:latin typeface="Arial" pitchFamily="34" charset="0"/>
                <a:cs typeface="Arial" pitchFamily="34" charset="0"/>
              </a:rPr>
              <a:t>minimizing segregation</a:t>
            </a:r>
            <a:endParaRPr lang="en-US" b="1" dirty="0">
              <a:latin typeface="Arial" pitchFamily="34" charset="0"/>
              <a:cs typeface="Arial" pitchFamily="34" charset="0"/>
            </a:endParaRPr>
          </a:p>
        </p:txBody>
      </p:sp>
      <p:pic>
        <p:nvPicPr>
          <p:cNvPr id="194562" name="Picture 2"/>
          <p:cNvPicPr>
            <a:picLocks noChangeAspect="1" noChangeArrowheads="1"/>
          </p:cNvPicPr>
          <p:nvPr/>
        </p:nvPicPr>
        <p:blipFill>
          <a:blip r:embed="rId3"/>
          <a:srcRect/>
          <a:stretch>
            <a:fillRect/>
          </a:stretch>
        </p:blipFill>
        <p:spPr bwMode="auto">
          <a:xfrm>
            <a:off x="1066800" y="1524000"/>
            <a:ext cx="6797887" cy="2819400"/>
          </a:xfrm>
          <a:prstGeom prst="rect">
            <a:avLst/>
          </a:prstGeom>
          <a:noFill/>
          <a:ln w="9525">
            <a:noFill/>
            <a:miter lim="800000"/>
            <a:headEnd/>
            <a:tailEnd/>
          </a:ln>
          <a:effectLst/>
        </p:spPr>
      </p:pic>
      <p:pic>
        <p:nvPicPr>
          <p:cNvPr id="194563" name="Picture 3"/>
          <p:cNvPicPr>
            <a:picLocks noChangeAspect="1" noChangeArrowheads="1"/>
          </p:cNvPicPr>
          <p:nvPr/>
        </p:nvPicPr>
        <p:blipFill>
          <a:blip r:embed="rId4"/>
          <a:srcRect/>
          <a:stretch>
            <a:fillRect/>
          </a:stretch>
        </p:blipFill>
        <p:spPr bwMode="auto">
          <a:xfrm>
            <a:off x="4247920" y="4114800"/>
            <a:ext cx="3246304" cy="2590800"/>
          </a:xfrm>
          <a:prstGeom prst="rect">
            <a:avLst/>
          </a:prstGeom>
          <a:noFill/>
          <a:ln w="9525">
            <a:noFill/>
            <a:miter lim="800000"/>
            <a:headEnd/>
            <a:tailEnd/>
          </a:ln>
          <a:effectLst/>
        </p:spPr>
      </p:pic>
    </p:spTree>
    <p:extLst>
      <p:ext uri="{BB962C8B-B14F-4D97-AF65-F5344CB8AC3E}">
        <p14:creationId xmlns="" xmlns:p14="http://schemas.microsoft.com/office/powerpoint/2010/main" val="24611726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27886"/>
          <a:stretch>
            <a:fillRect/>
          </a:stretch>
        </p:blipFill>
        <p:spPr>
          <a:xfrm>
            <a:off x="685800" y="1676400"/>
            <a:ext cx="7850981" cy="4224338"/>
          </a:xfrm>
          <a:prstGeom prst="rect">
            <a:avLst/>
          </a:prstGeom>
        </p:spPr>
      </p:pic>
      <p:sp>
        <p:nvSpPr>
          <p:cNvPr id="3" name="Title 2"/>
          <p:cNvSpPr>
            <a:spLocks noGrp="1"/>
          </p:cNvSpPr>
          <p:nvPr>
            <p:ph type="title"/>
          </p:nvPr>
        </p:nvSpPr>
        <p:spPr/>
        <p:txBody>
          <a:bodyPr>
            <a:normAutofit fontScale="90000"/>
          </a:bodyPr>
          <a:lstStyle/>
          <a:p>
            <a:r>
              <a:rPr lang="en-US" b="1" dirty="0" smtClean="0">
                <a:latin typeface="Arial" pitchFamily="34" charset="0"/>
                <a:cs typeface="Arial" pitchFamily="34" charset="0"/>
              </a:rPr>
              <a:t>Blending of immiscible liquids</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25758142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22468"/>
          <a:stretch>
            <a:fillRect/>
          </a:stretch>
        </p:blipFill>
        <p:spPr>
          <a:xfrm>
            <a:off x="1550193" y="1676400"/>
            <a:ext cx="6997303" cy="5070587"/>
          </a:xfrm>
          <a:prstGeom prst="rect">
            <a:avLst/>
          </a:prstGeom>
        </p:spPr>
      </p:pic>
      <p:sp>
        <p:nvSpPr>
          <p:cNvPr id="3" name="Title 2"/>
          <p:cNvSpPr>
            <a:spLocks noGrp="1"/>
          </p:cNvSpPr>
          <p:nvPr>
            <p:ph type="title"/>
          </p:nvPr>
        </p:nvSpPr>
        <p:spPr/>
        <p:txBody>
          <a:bodyPr>
            <a:normAutofit fontScale="90000"/>
          </a:bodyPr>
          <a:lstStyle/>
          <a:p>
            <a:r>
              <a:rPr lang="en-US" b="1" dirty="0" smtClean="0">
                <a:latin typeface="Arial" pitchFamily="34" charset="0"/>
                <a:cs typeface="Arial" pitchFamily="34" charset="0"/>
              </a:rPr>
              <a:t>Solid Blending</a:t>
            </a:r>
            <a:br>
              <a:rPr lang="en-US" b="1" dirty="0" smtClean="0">
                <a:latin typeface="Arial" pitchFamily="34" charset="0"/>
                <a:cs typeface="Arial" pitchFamily="34" charset="0"/>
              </a:rPr>
            </a:br>
            <a:r>
              <a:rPr lang="en-US" b="1" dirty="0" smtClean="0">
                <a:latin typeface="Arial" pitchFamily="34" charset="0"/>
                <a:cs typeface="Arial" pitchFamily="34" charset="0"/>
              </a:rPr>
              <a:t>Equipment</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310807293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atin typeface="Arial" pitchFamily="34" charset="0"/>
                <a:cs typeface="Arial" pitchFamily="34" charset="0"/>
              </a:rPr>
              <a:t>Tumbler Blenders</a:t>
            </a:r>
            <a:endParaRPr lang="en-US" b="1" dirty="0">
              <a:latin typeface="Arial" pitchFamily="34" charset="0"/>
              <a:cs typeface="Arial" pitchFamily="34" charset="0"/>
            </a:endParaRPr>
          </a:p>
        </p:txBody>
      </p:sp>
      <p:pic>
        <p:nvPicPr>
          <p:cNvPr id="195586" name="Picture 2"/>
          <p:cNvPicPr>
            <a:picLocks noChangeAspect="1" noChangeArrowheads="1"/>
          </p:cNvPicPr>
          <p:nvPr/>
        </p:nvPicPr>
        <p:blipFill>
          <a:blip r:embed="rId3"/>
          <a:srcRect/>
          <a:stretch>
            <a:fillRect/>
          </a:stretch>
        </p:blipFill>
        <p:spPr bwMode="auto">
          <a:xfrm>
            <a:off x="533400" y="1295400"/>
            <a:ext cx="3657600" cy="5428090"/>
          </a:xfrm>
          <a:prstGeom prst="rect">
            <a:avLst/>
          </a:prstGeom>
          <a:noFill/>
          <a:ln w="9525">
            <a:noFill/>
            <a:miter lim="800000"/>
            <a:headEnd/>
            <a:tailEnd/>
          </a:ln>
          <a:effectLst/>
        </p:spPr>
      </p:pic>
      <p:pic>
        <p:nvPicPr>
          <p:cNvPr id="195587" name="Picture 3"/>
          <p:cNvPicPr>
            <a:picLocks noChangeAspect="1" noChangeArrowheads="1"/>
          </p:cNvPicPr>
          <p:nvPr/>
        </p:nvPicPr>
        <p:blipFill>
          <a:blip r:embed="rId4"/>
          <a:srcRect/>
          <a:stretch>
            <a:fillRect/>
          </a:stretch>
        </p:blipFill>
        <p:spPr bwMode="auto">
          <a:xfrm>
            <a:off x="4648200" y="1295400"/>
            <a:ext cx="4063579" cy="5181600"/>
          </a:xfrm>
          <a:prstGeom prst="rect">
            <a:avLst/>
          </a:prstGeom>
          <a:noFill/>
          <a:ln w="9525">
            <a:noFill/>
            <a:miter lim="800000"/>
            <a:headEnd/>
            <a:tailEnd/>
          </a:ln>
          <a:effectLst/>
        </p:spPr>
      </p:pic>
    </p:spTree>
    <p:extLst>
      <p:ext uri="{BB962C8B-B14F-4D97-AF65-F5344CB8AC3E}">
        <p14:creationId xmlns="" xmlns:p14="http://schemas.microsoft.com/office/powerpoint/2010/main" val="19528874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upload.wikimedia.org/wikipedia/commons/thumb/7/79/V-Blender-Logo.gif/200px-V-Blender-Logo.gif">
            <a:hlinkClick r:id="rId3"/>
          </p:cNvPr>
          <p:cNvPicPr/>
          <p:nvPr/>
        </p:nvPicPr>
        <p:blipFill>
          <a:blip r:embed="rId4">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4191000" y="381000"/>
            <a:ext cx="4533900" cy="2362200"/>
          </a:xfrm>
          <a:prstGeom prst="rect">
            <a:avLst/>
          </a:prstGeom>
          <a:noFill/>
          <a:ln>
            <a:noFill/>
          </a:ln>
        </p:spPr>
      </p:pic>
      <p:sp>
        <p:nvSpPr>
          <p:cNvPr id="105473" name="Rectangle 1"/>
          <p:cNvSpPr>
            <a:spLocks noChangeArrowheads="1"/>
          </p:cNvSpPr>
          <p:nvPr/>
        </p:nvSpPr>
        <p:spPr bwMode="auto">
          <a:xfrm>
            <a:off x="5486400" y="2971800"/>
            <a:ext cx="2286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Industrial V Blender.</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Picture 3" descr="https://upload.wikimedia.org/wikipedia/commons/thumb/4/46/Ribbon-Blender-Logo.gif/200px-Ribbon-Blender-Logo.gif">
            <a:hlinkClick r:id="rId5"/>
          </p:cNvPr>
          <p:cNvPicPr/>
          <p:nvPr/>
        </p:nvPicPr>
        <p:blipFill>
          <a:blip r:embed="rId6">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457200" y="533400"/>
            <a:ext cx="3505200" cy="2738438"/>
          </a:xfrm>
          <a:prstGeom prst="rect">
            <a:avLst/>
          </a:prstGeom>
          <a:noFill/>
          <a:ln>
            <a:noFill/>
          </a:ln>
        </p:spPr>
      </p:pic>
      <p:sp>
        <p:nvSpPr>
          <p:cNvPr id="5" name="Rectangle 4"/>
          <p:cNvSpPr/>
          <p:nvPr/>
        </p:nvSpPr>
        <p:spPr>
          <a:xfrm>
            <a:off x="1219200" y="3276600"/>
            <a:ext cx="2775119" cy="369332"/>
          </a:xfrm>
          <a:prstGeom prst="rect">
            <a:avLst/>
          </a:prstGeom>
        </p:spPr>
        <p:txBody>
          <a:bodyPr wrap="none">
            <a:spAutoFit/>
          </a:bodyPr>
          <a:lstStyle/>
          <a:p>
            <a:r>
              <a:rPr lang="en-US" dirty="0">
                <a:latin typeface="Arial" pitchFamily="34" charset="0"/>
                <a:cs typeface="Arial" pitchFamily="34" charset="0"/>
              </a:rPr>
              <a:t>Industrial Ribbon Blender</a:t>
            </a:r>
          </a:p>
        </p:txBody>
      </p:sp>
      <p:pic>
        <p:nvPicPr>
          <p:cNvPr id="6" name="Picture 5" descr="https://upload.wikimedia.org/wikipedia/commons/thumb/2/24/Double-Cone-Blender-Logo.png/200px-Double-Cone-Blender-Logo.png">
            <a:hlinkClick r:id="rId7"/>
          </p:cNvPr>
          <p:cNvPicPr/>
          <p:nvPr/>
        </p:nvPicPr>
        <p:blipFill>
          <a:blip r:embed="rId8">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533400" y="3962400"/>
            <a:ext cx="3657600" cy="1981200"/>
          </a:xfrm>
          <a:prstGeom prst="rect">
            <a:avLst/>
          </a:prstGeom>
          <a:noFill/>
          <a:ln>
            <a:noFill/>
          </a:ln>
        </p:spPr>
      </p:pic>
      <p:sp>
        <p:nvSpPr>
          <p:cNvPr id="105474" name="Rectangle 2"/>
          <p:cNvSpPr>
            <a:spLocks noChangeArrowheads="1"/>
          </p:cNvSpPr>
          <p:nvPr/>
        </p:nvSpPr>
        <p:spPr bwMode="auto">
          <a:xfrm>
            <a:off x="838200" y="6172200"/>
            <a:ext cx="35814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Industrial Double Cone Blender.</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smtClean="0">
                <a:latin typeface="Arial" pitchFamily="34" charset="0"/>
                <a:cs typeface="Arial" pitchFamily="34" charset="0"/>
              </a:rPr>
              <a:t>Double Cone </a:t>
            </a:r>
            <a:br>
              <a:rPr lang="en-US" b="1" dirty="0" smtClean="0">
                <a:latin typeface="Arial" pitchFamily="34" charset="0"/>
                <a:cs typeface="Arial" pitchFamily="34" charset="0"/>
              </a:rPr>
            </a:br>
            <a:r>
              <a:rPr lang="en-US" b="1" dirty="0" smtClean="0">
                <a:latin typeface="Arial" pitchFamily="34" charset="0"/>
                <a:cs typeface="Arial" pitchFamily="34" charset="0"/>
              </a:rPr>
              <a:t>Blenders</a:t>
            </a:r>
            <a:endParaRPr lang="en-US" b="1" dirty="0">
              <a:latin typeface="Arial" pitchFamily="34" charset="0"/>
              <a:cs typeface="Arial" pitchFamily="34" charset="0"/>
            </a:endParaRPr>
          </a:p>
        </p:txBody>
      </p:sp>
      <p:pic>
        <p:nvPicPr>
          <p:cNvPr id="196610" name="Picture 2"/>
          <p:cNvPicPr>
            <a:picLocks noChangeAspect="1" noChangeArrowheads="1"/>
          </p:cNvPicPr>
          <p:nvPr/>
        </p:nvPicPr>
        <p:blipFill>
          <a:blip r:embed="rId3"/>
          <a:srcRect/>
          <a:stretch>
            <a:fillRect/>
          </a:stretch>
        </p:blipFill>
        <p:spPr bwMode="auto">
          <a:xfrm>
            <a:off x="914400" y="1447800"/>
            <a:ext cx="3276600" cy="5273766"/>
          </a:xfrm>
          <a:prstGeom prst="rect">
            <a:avLst/>
          </a:prstGeom>
          <a:noFill/>
          <a:ln w="9525">
            <a:noFill/>
            <a:miter lim="800000"/>
            <a:headEnd/>
            <a:tailEnd/>
          </a:ln>
          <a:effectLst/>
        </p:spPr>
      </p:pic>
      <p:pic>
        <p:nvPicPr>
          <p:cNvPr id="196611" name="Picture 3"/>
          <p:cNvPicPr>
            <a:picLocks noChangeAspect="1" noChangeArrowheads="1"/>
          </p:cNvPicPr>
          <p:nvPr/>
        </p:nvPicPr>
        <p:blipFill>
          <a:blip r:embed="rId4"/>
          <a:srcRect/>
          <a:stretch>
            <a:fillRect/>
          </a:stretch>
        </p:blipFill>
        <p:spPr bwMode="auto">
          <a:xfrm>
            <a:off x="5105400" y="1752599"/>
            <a:ext cx="3429000" cy="4835137"/>
          </a:xfrm>
          <a:prstGeom prst="rect">
            <a:avLst/>
          </a:prstGeom>
          <a:noFill/>
          <a:ln w="9525">
            <a:noFill/>
            <a:miter lim="800000"/>
            <a:headEnd/>
            <a:tailEnd/>
          </a:ln>
          <a:effectLst/>
        </p:spPr>
      </p:pic>
    </p:spTree>
    <p:extLst>
      <p:ext uri="{BB962C8B-B14F-4D97-AF65-F5344CB8AC3E}">
        <p14:creationId xmlns="" xmlns:p14="http://schemas.microsoft.com/office/powerpoint/2010/main" val="243385851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2009775" y="723900"/>
            <a:ext cx="5124450" cy="5410200"/>
          </a:xfrm>
          <a:prstGeom prst="rect">
            <a:avLst/>
          </a:prstGeom>
          <a:noFill/>
          <a:ln>
            <a:noFill/>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1600200" y="933450"/>
            <a:ext cx="5943600" cy="4991100"/>
          </a:xfrm>
          <a:prstGeom prst="rect">
            <a:avLst/>
          </a:prstGeom>
          <a:noFill/>
          <a:ln>
            <a:noFill/>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6926"/>
          <a:stretch>
            <a:fillRect/>
          </a:stretch>
        </p:blipFill>
        <p:spPr>
          <a:xfrm>
            <a:off x="1528763" y="1219200"/>
            <a:ext cx="6532959" cy="5438776"/>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V Blender</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17846072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1604962" y="1042987"/>
            <a:ext cx="5934075" cy="4772025"/>
          </a:xfrm>
          <a:prstGeom prst="rect">
            <a:avLst/>
          </a:prstGeom>
          <a:noFill/>
          <a:ln>
            <a:noFill/>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1600200" y="852487"/>
            <a:ext cx="5943600" cy="5153025"/>
          </a:xfrm>
          <a:prstGeom prst="rect">
            <a:avLst/>
          </a:prstGeom>
          <a:noFill/>
          <a:ln>
            <a:noFill/>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3240"/>
          <a:stretch>
            <a:fillRect/>
          </a:stretch>
        </p:blipFill>
        <p:spPr>
          <a:xfrm>
            <a:off x="1524000" y="1198048"/>
            <a:ext cx="6994922" cy="5440877"/>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Advantages</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6229775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24813"/>
          <a:stretch>
            <a:fillRect/>
          </a:stretch>
        </p:blipFill>
        <p:spPr>
          <a:xfrm>
            <a:off x="685800" y="1524000"/>
            <a:ext cx="7808119" cy="4776788"/>
          </a:xfrm>
          <a:prstGeom prst="rect">
            <a:avLst/>
          </a:prstGeom>
        </p:spPr>
      </p:pic>
      <p:sp>
        <p:nvSpPr>
          <p:cNvPr id="3" name="Title 2"/>
          <p:cNvSpPr>
            <a:spLocks noGrp="1"/>
          </p:cNvSpPr>
          <p:nvPr>
            <p:ph type="title"/>
          </p:nvPr>
        </p:nvSpPr>
        <p:spPr/>
        <p:txBody>
          <a:bodyPr>
            <a:normAutofit fontScale="90000"/>
          </a:bodyPr>
          <a:lstStyle/>
          <a:p>
            <a:r>
              <a:rPr lang="en-US" b="1" dirty="0" smtClean="0">
                <a:latin typeface="Arial" pitchFamily="34" charset="0"/>
                <a:cs typeface="Arial" pitchFamily="34" charset="0"/>
              </a:rPr>
              <a:t>Blending of immiscible liquids</a:t>
            </a:r>
            <a:endParaRPr lang="en-US" b="1" dirty="0"/>
          </a:p>
        </p:txBody>
      </p:sp>
    </p:spTree>
    <p:extLst>
      <p:ext uri="{BB962C8B-B14F-4D97-AF65-F5344CB8AC3E}">
        <p14:creationId xmlns="" xmlns:p14="http://schemas.microsoft.com/office/powerpoint/2010/main" val="303546262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8882"/>
          <a:stretch>
            <a:fillRect/>
          </a:stretch>
        </p:blipFill>
        <p:spPr>
          <a:xfrm>
            <a:off x="803672" y="1600200"/>
            <a:ext cx="7536656" cy="4767263"/>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Disadvantages</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63290238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atin typeface="Arial" pitchFamily="34" charset="0"/>
                <a:cs typeface="Arial" pitchFamily="34" charset="0"/>
              </a:rPr>
              <a:t>Convective Blenders</a:t>
            </a:r>
            <a:endParaRPr lang="en-US" b="1" dirty="0">
              <a:latin typeface="Arial" pitchFamily="34" charset="0"/>
              <a:cs typeface="Arial" pitchFamily="34" charset="0"/>
            </a:endParaRPr>
          </a:p>
        </p:txBody>
      </p:sp>
      <p:pic>
        <p:nvPicPr>
          <p:cNvPr id="197634" name="Picture 2"/>
          <p:cNvPicPr>
            <a:picLocks noChangeAspect="1" noChangeArrowheads="1"/>
          </p:cNvPicPr>
          <p:nvPr/>
        </p:nvPicPr>
        <p:blipFill>
          <a:blip r:embed="rId3"/>
          <a:srcRect/>
          <a:stretch>
            <a:fillRect/>
          </a:stretch>
        </p:blipFill>
        <p:spPr bwMode="auto">
          <a:xfrm>
            <a:off x="1371600" y="1143000"/>
            <a:ext cx="6515100" cy="5581650"/>
          </a:xfrm>
          <a:prstGeom prst="rect">
            <a:avLst/>
          </a:prstGeom>
          <a:noFill/>
          <a:ln w="9525">
            <a:noFill/>
            <a:miter lim="800000"/>
            <a:headEnd/>
            <a:tailEnd/>
          </a:ln>
          <a:effectLst/>
        </p:spPr>
      </p:pic>
    </p:spTree>
    <p:extLst>
      <p:ext uri="{BB962C8B-B14F-4D97-AF65-F5344CB8AC3E}">
        <p14:creationId xmlns="" xmlns:p14="http://schemas.microsoft.com/office/powerpoint/2010/main" val="25893758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23460"/>
          <a:stretch>
            <a:fillRect/>
          </a:stretch>
        </p:blipFill>
        <p:spPr>
          <a:xfrm>
            <a:off x="953691" y="1828800"/>
            <a:ext cx="7236619" cy="4614863"/>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Convective Blenders</a:t>
            </a:r>
            <a:endParaRPr lang="en-US" dirty="0"/>
          </a:p>
        </p:txBody>
      </p:sp>
    </p:spTree>
    <p:extLst>
      <p:ext uri="{BB962C8B-B14F-4D97-AF65-F5344CB8AC3E}">
        <p14:creationId xmlns="" xmlns:p14="http://schemas.microsoft.com/office/powerpoint/2010/main" val="340604600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smtClean="0">
                <a:latin typeface="Arial" pitchFamily="34" charset="0"/>
                <a:cs typeface="Arial" pitchFamily="34" charset="0"/>
              </a:rPr>
              <a:t>Horizontal Ribbon,</a:t>
            </a:r>
            <a:br>
              <a:rPr lang="en-US" b="1" dirty="0" smtClean="0">
                <a:latin typeface="Arial" pitchFamily="34" charset="0"/>
                <a:cs typeface="Arial" pitchFamily="34" charset="0"/>
              </a:rPr>
            </a:br>
            <a:r>
              <a:rPr lang="en-US" b="1" dirty="0" smtClean="0">
                <a:latin typeface="Arial" pitchFamily="34" charset="0"/>
                <a:cs typeface="Arial" pitchFamily="34" charset="0"/>
              </a:rPr>
              <a:t>Paddle Blender</a:t>
            </a:r>
            <a:endParaRPr lang="en-US" b="1" dirty="0">
              <a:latin typeface="Arial" pitchFamily="34" charset="0"/>
              <a:cs typeface="Arial" pitchFamily="34" charset="0"/>
            </a:endParaRPr>
          </a:p>
        </p:txBody>
      </p:sp>
      <p:pic>
        <p:nvPicPr>
          <p:cNvPr id="198658" name="Picture 2"/>
          <p:cNvPicPr>
            <a:picLocks noChangeAspect="1" noChangeArrowheads="1"/>
          </p:cNvPicPr>
          <p:nvPr/>
        </p:nvPicPr>
        <p:blipFill>
          <a:blip r:embed="rId3"/>
          <a:srcRect/>
          <a:stretch>
            <a:fillRect/>
          </a:stretch>
        </p:blipFill>
        <p:spPr bwMode="auto">
          <a:xfrm>
            <a:off x="1066800" y="1371600"/>
            <a:ext cx="3429000" cy="5280053"/>
          </a:xfrm>
          <a:prstGeom prst="rect">
            <a:avLst/>
          </a:prstGeom>
          <a:noFill/>
          <a:ln w="9525">
            <a:noFill/>
            <a:miter lim="800000"/>
            <a:headEnd/>
            <a:tailEnd/>
          </a:ln>
          <a:effectLst/>
        </p:spPr>
      </p:pic>
      <p:pic>
        <p:nvPicPr>
          <p:cNvPr id="198659" name="Picture 3"/>
          <p:cNvPicPr>
            <a:picLocks noChangeAspect="1" noChangeArrowheads="1"/>
          </p:cNvPicPr>
          <p:nvPr/>
        </p:nvPicPr>
        <p:blipFill>
          <a:blip r:embed="rId4"/>
          <a:srcRect/>
          <a:stretch>
            <a:fillRect/>
          </a:stretch>
        </p:blipFill>
        <p:spPr bwMode="auto">
          <a:xfrm>
            <a:off x="5486400" y="1371600"/>
            <a:ext cx="2657475" cy="2657475"/>
          </a:xfrm>
          <a:prstGeom prst="rect">
            <a:avLst/>
          </a:prstGeom>
          <a:noFill/>
          <a:ln w="9525">
            <a:noFill/>
            <a:miter lim="800000"/>
            <a:headEnd/>
            <a:tailEnd/>
          </a:ln>
          <a:effectLst/>
        </p:spPr>
      </p:pic>
      <p:pic>
        <p:nvPicPr>
          <p:cNvPr id="198660" name="Picture 4"/>
          <p:cNvPicPr>
            <a:picLocks noChangeAspect="1" noChangeArrowheads="1"/>
          </p:cNvPicPr>
          <p:nvPr/>
        </p:nvPicPr>
        <p:blipFill>
          <a:blip r:embed="rId5"/>
          <a:srcRect/>
          <a:stretch>
            <a:fillRect/>
          </a:stretch>
        </p:blipFill>
        <p:spPr bwMode="auto">
          <a:xfrm>
            <a:off x="5486400" y="4038600"/>
            <a:ext cx="2657475" cy="2647950"/>
          </a:xfrm>
          <a:prstGeom prst="rect">
            <a:avLst/>
          </a:prstGeom>
          <a:noFill/>
          <a:ln w="9525">
            <a:noFill/>
            <a:miter lim="800000"/>
            <a:headEnd/>
            <a:tailEnd/>
          </a:ln>
          <a:effectLst/>
        </p:spPr>
      </p:pic>
    </p:spTree>
    <p:extLst>
      <p:ext uri="{BB962C8B-B14F-4D97-AF65-F5344CB8AC3E}">
        <p14:creationId xmlns="" xmlns:p14="http://schemas.microsoft.com/office/powerpoint/2010/main" val="287618556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8626"/>
          <a:stretch>
            <a:fillRect/>
          </a:stretch>
        </p:blipFill>
        <p:spPr>
          <a:xfrm>
            <a:off x="1614487" y="1371600"/>
            <a:ext cx="6240065" cy="5415062"/>
          </a:xfrm>
          <a:prstGeom prst="rect">
            <a:avLst/>
          </a:prstGeom>
        </p:spPr>
      </p:pic>
      <p:sp>
        <p:nvSpPr>
          <p:cNvPr id="3" name="Title 2"/>
          <p:cNvSpPr>
            <a:spLocks noGrp="1"/>
          </p:cNvSpPr>
          <p:nvPr>
            <p:ph type="title"/>
          </p:nvPr>
        </p:nvSpPr>
        <p:spPr/>
        <p:txBody>
          <a:bodyPr>
            <a:normAutofit fontScale="90000"/>
          </a:bodyPr>
          <a:lstStyle/>
          <a:p>
            <a:r>
              <a:rPr lang="en-US" b="1" dirty="0" smtClean="0">
                <a:latin typeface="Arial" pitchFamily="34" charset="0"/>
                <a:cs typeface="Arial" pitchFamily="34" charset="0"/>
              </a:rPr>
              <a:t>Vertical </a:t>
            </a:r>
            <a:br>
              <a:rPr lang="en-US" b="1" dirty="0" smtClean="0">
                <a:latin typeface="Arial" pitchFamily="34" charset="0"/>
                <a:cs typeface="Arial" pitchFamily="34" charset="0"/>
              </a:rPr>
            </a:br>
            <a:r>
              <a:rPr lang="en-US" b="1" dirty="0" smtClean="0">
                <a:latin typeface="Arial" pitchFamily="34" charset="0"/>
                <a:cs typeface="Arial" pitchFamily="34" charset="0"/>
              </a:rPr>
              <a:t>Ribbon Blender</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284217495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2347912" y="128587"/>
            <a:ext cx="4448175" cy="6600825"/>
          </a:xfrm>
          <a:prstGeom prst="rect">
            <a:avLst/>
          </a:prstGeom>
          <a:noFill/>
          <a:ln>
            <a:noFill/>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762000" y="457200"/>
            <a:ext cx="7772400" cy="6019800"/>
          </a:xfrm>
          <a:prstGeom prst="rect">
            <a:avLst/>
          </a:prstGeom>
          <a:noFill/>
          <a:ln>
            <a:noFill/>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2133600" y="52387"/>
            <a:ext cx="5105400" cy="6653213"/>
          </a:xfrm>
          <a:prstGeom prst="rect">
            <a:avLst/>
          </a:prstGeom>
          <a:noFill/>
          <a:ln>
            <a:noFill/>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p:cNvPicPr>
            <a:picLocks noChangeAspect="1" noChangeArrowheads="1"/>
          </p:cNvPicPr>
          <p:nvPr/>
        </p:nvPicPr>
        <p:blipFill>
          <a:blip r:embed="rId3"/>
          <a:srcRect t="3506" b="5344"/>
          <a:stretch>
            <a:fillRect/>
          </a:stretch>
        </p:blipFill>
        <p:spPr bwMode="auto">
          <a:xfrm>
            <a:off x="2148258" y="228600"/>
            <a:ext cx="4633541" cy="634045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9644" r="48566" b="5004"/>
          <a:stretch>
            <a:fillRect/>
          </a:stretch>
        </p:blipFill>
        <p:spPr>
          <a:xfrm>
            <a:off x="1066800" y="1447799"/>
            <a:ext cx="3505200" cy="5117739"/>
          </a:xfrm>
          <a:prstGeom prst="rect">
            <a:avLst/>
          </a:prstGeom>
        </p:spPr>
      </p:pic>
      <p:sp>
        <p:nvSpPr>
          <p:cNvPr id="3" name="Title 2"/>
          <p:cNvSpPr>
            <a:spLocks noGrp="1"/>
          </p:cNvSpPr>
          <p:nvPr>
            <p:ph type="title"/>
          </p:nvPr>
        </p:nvSpPr>
        <p:spPr/>
        <p:txBody>
          <a:bodyPr>
            <a:normAutofit fontScale="90000"/>
          </a:bodyPr>
          <a:lstStyle/>
          <a:p>
            <a:r>
              <a:rPr lang="en-US" b="1" dirty="0" smtClean="0">
                <a:latin typeface="Arial" pitchFamily="34" charset="0"/>
                <a:cs typeface="Arial" pitchFamily="34" charset="0"/>
              </a:rPr>
              <a:t>Vertical Cone </a:t>
            </a:r>
            <a:br>
              <a:rPr lang="en-US" b="1" dirty="0" smtClean="0">
                <a:latin typeface="Arial" pitchFamily="34" charset="0"/>
                <a:cs typeface="Arial" pitchFamily="34" charset="0"/>
              </a:rPr>
            </a:br>
            <a:r>
              <a:rPr lang="en-US" b="1" dirty="0" smtClean="0">
                <a:latin typeface="Arial" pitchFamily="34" charset="0"/>
                <a:cs typeface="Arial" pitchFamily="34" charset="0"/>
              </a:rPr>
              <a:t>Screw Blender</a:t>
            </a:r>
            <a:endParaRPr lang="en-US" b="1" dirty="0">
              <a:latin typeface="Arial" pitchFamily="34" charset="0"/>
              <a:cs typeface="Arial" pitchFamily="34" charset="0"/>
            </a:endParaRPr>
          </a:p>
        </p:txBody>
      </p:sp>
      <p:pic>
        <p:nvPicPr>
          <p:cNvPr id="199682" name="Picture 2"/>
          <p:cNvPicPr>
            <a:picLocks noChangeAspect="1" noChangeArrowheads="1"/>
          </p:cNvPicPr>
          <p:nvPr/>
        </p:nvPicPr>
        <p:blipFill>
          <a:blip r:embed="rId4"/>
          <a:srcRect/>
          <a:stretch>
            <a:fillRect/>
          </a:stretch>
        </p:blipFill>
        <p:spPr bwMode="auto">
          <a:xfrm>
            <a:off x="5257800" y="1523999"/>
            <a:ext cx="2667000" cy="5117067"/>
          </a:xfrm>
          <a:prstGeom prst="rect">
            <a:avLst/>
          </a:prstGeom>
          <a:noFill/>
          <a:ln w="9525">
            <a:noFill/>
            <a:miter lim="800000"/>
            <a:headEnd/>
            <a:tailEnd/>
          </a:ln>
          <a:effectLst/>
        </p:spPr>
      </p:pic>
    </p:spTree>
    <p:extLst>
      <p:ext uri="{BB962C8B-B14F-4D97-AF65-F5344CB8AC3E}">
        <p14:creationId xmlns="" xmlns:p14="http://schemas.microsoft.com/office/powerpoint/2010/main" val="27319497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8665"/>
          <a:stretch>
            <a:fillRect/>
          </a:stretch>
        </p:blipFill>
        <p:spPr>
          <a:xfrm>
            <a:off x="1114425" y="1371600"/>
            <a:ext cx="7190184" cy="5205412"/>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Liquid-gas mixing</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124420977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2624137" y="290512"/>
            <a:ext cx="3895725" cy="6276975"/>
          </a:xfrm>
          <a:prstGeom prst="rect">
            <a:avLst/>
          </a:prstGeom>
          <a:noFill/>
          <a:ln>
            <a:noFill/>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3"/>
          <a:srcRect l="5319" t="1360" r="9574" b="5200"/>
          <a:stretch>
            <a:fillRect/>
          </a:stretch>
        </p:blipFill>
        <p:spPr bwMode="auto">
          <a:xfrm>
            <a:off x="2743200" y="116205"/>
            <a:ext cx="3581400" cy="653605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p:cNvPicPr>
            <a:picLocks noChangeAspect="1" noChangeArrowheads="1"/>
          </p:cNvPicPr>
          <p:nvPr/>
        </p:nvPicPr>
        <p:blipFill>
          <a:blip r:embed="rId3"/>
          <a:srcRect/>
          <a:stretch>
            <a:fillRect/>
          </a:stretch>
        </p:blipFill>
        <p:spPr bwMode="auto">
          <a:xfrm>
            <a:off x="609600" y="457200"/>
            <a:ext cx="1714500" cy="1714500"/>
          </a:xfrm>
          <a:prstGeom prst="rect">
            <a:avLst/>
          </a:prstGeom>
          <a:noFill/>
          <a:ln w="9525">
            <a:noFill/>
            <a:miter lim="800000"/>
            <a:headEnd/>
            <a:tailEnd/>
          </a:ln>
          <a:effectLst/>
        </p:spPr>
      </p:pic>
      <p:pic>
        <p:nvPicPr>
          <p:cNvPr id="218115" name="Picture 3"/>
          <p:cNvPicPr>
            <a:picLocks noChangeAspect="1" noChangeArrowheads="1"/>
          </p:cNvPicPr>
          <p:nvPr/>
        </p:nvPicPr>
        <p:blipFill>
          <a:blip r:embed="rId4"/>
          <a:srcRect/>
          <a:stretch>
            <a:fillRect/>
          </a:stretch>
        </p:blipFill>
        <p:spPr bwMode="auto">
          <a:xfrm>
            <a:off x="3657600" y="457200"/>
            <a:ext cx="1714500" cy="1714500"/>
          </a:xfrm>
          <a:prstGeom prst="rect">
            <a:avLst/>
          </a:prstGeom>
          <a:noFill/>
          <a:ln w="9525">
            <a:noFill/>
            <a:miter lim="800000"/>
            <a:headEnd/>
            <a:tailEnd/>
          </a:ln>
          <a:effectLst/>
        </p:spPr>
      </p:pic>
      <p:pic>
        <p:nvPicPr>
          <p:cNvPr id="218116" name="Picture 4"/>
          <p:cNvPicPr>
            <a:picLocks noChangeAspect="1" noChangeArrowheads="1"/>
          </p:cNvPicPr>
          <p:nvPr/>
        </p:nvPicPr>
        <p:blipFill>
          <a:blip r:embed="rId5"/>
          <a:srcRect/>
          <a:stretch>
            <a:fillRect/>
          </a:stretch>
        </p:blipFill>
        <p:spPr bwMode="auto">
          <a:xfrm>
            <a:off x="6781800" y="381000"/>
            <a:ext cx="1714500" cy="1714500"/>
          </a:xfrm>
          <a:prstGeom prst="rect">
            <a:avLst/>
          </a:prstGeom>
          <a:noFill/>
          <a:ln w="9525">
            <a:noFill/>
            <a:miter lim="800000"/>
            <a:headEnd/>
            <a:tailEnd/>
          </a:ln>
          <a:effectLst/>
        </p:spPr>
      </p:pic>
      <p:sp>
        <p:nvSpPr>
          <p:cNvPr id="5" name="Rectangle 4"/>
          <p:cNvSpPr/>
          <p:nvPr/>
        </p:nvSpPr>
        <p:spPr>
          <a:xfrm>
            <a:off x="304800" y="2438400"/>
            <a:ext cx="2895600" cy="830997"/>
          </a:xfrm>
          <a:prstGeom prst="rect">
            <a:avLst/>
          </a:prstGeom>
        </p:spPr>
        <p:txBody>
          <a:bodyPr wrap="square">
            <a:spAutoFit/>
          </a:bodyPr>
          <a:lstStyle/>
          <a:p>
            <a:r>
              <a:rPr lang="en-US" sz="1600" b="1" dirty="0" smtClean="0">
                <a:latin typeface="Arial" pitchFamily="34" charset="0"/>
                <a:cs typeface="Arial" pitchFamily="34" charset="0"/>
              </a:rPr>
              <a:t>Single screw configuration</a:t>
            </a:r>
          </a:p>
          <a:p>
            <a:r>
              <a:rPr lang="en-US" sz="1600" b="1" dirty="0" smtClean="0">
                <a:latin typeface="Arial" pitchFamily="34" charset="0"/>
                <a:cs typeface="Arial" pitchFamily="34" charset="0"/>
              </a:rPr>
              <a:t>• Standard execution</a:t>
            </a:r>
          </a:p>
          <a:p>
            <a:r>
              <a:rPr lang="en-US" sz="1600" b="1" dirty="0" smtClean="0">
                <a:latin typeface="Arial" pitchFamily="34" charset="0"/>
                <a:cs typeface="Arial" pitchFamily="34" charset="0"/>
              </a:rPr>
              <a:t>• Variety of designs</a:t>
            </a:r>
            <a:endParaRPr lang="en-US" sz="1600" b="1" dirty="0">
              <a:latin typeface="Arial" pitchFamily="34" charset="0"/>
              <a:cs typeface="Arial" pitchFamily="34" charset="0"/>
            </a:endParaRPr>
          </a:p>
        </p:txBody>
      </p:sp>
      <p:sp>
        <p:nvSpPr>
          <p:cNvPr id="6" name="Rectangle 5"/>
          <p:cNvSpPr/>
          <p:nvPr/>
        </p:nvSpPr>
        <p:spPr>
          <a:xfrm>
            <a:off x="3200400" y="2438400"/>
            <a:ext cx="2971800" cy="830997"/>
          </a:xfrm>
          <a:prstGeom prst="rect">
            <a:avLst/>
          </a:prstGeom>
        </p:spPr>
        <p:txBody>
          <a:bodyPr wrap="square">
            <a:spAutoFit/>
          </a:bodyPr>
          <a:lstStyle/>
          <a:p>
            <a:r>
              <a:rPr lang="en-US" sz="1600" b="1" dirty="0" smtClean="0">
                <a:latin typeface="Arial" pitchFamily="34" charset="0"/>
                <a:cs typeface="Arial" pitchFamily="34" charset="0"/>
              </a:rPr>
              <a:t>Double screw configuration</a:t>
            </a:r>
          </a:p>
          <a:p>
            <a:r>
              <a:rPr lang="en-US" sz="1600" b="1" dirty="0" smtClean="0">
                <a:latin typeface="Arial" pitchFamily="34" charset="0"/>
                <a:cs typeface="Arial" pitchFamily="34" charset="0"/>
              </a:rPr>
              <a:t>• Reduced mixing times</a:t>
            </a:r>
          </a:p>
          <a:p>
            <a:r>
              <a:rPr lang="en-US" sz="1600" b="1" dirty="0" smtClean="0">
                <a:latin typeface="Arial" pitchFamily="34" charset="0"/>
                <a:cs typeface="Arial" pitchFamily="34" charset="0"/>
              </a:rPr>
              <a:t>• Improved heat transfer</a:t>
            </a:r>
            <a:endParaRPr lang="en-US" sz="1600" b="1" dirty="0">
              <a:latin typeface="Arial" pitchFamily="34" charset="0"/>
              <a:cs typeface="Arial" pitchFamily="34" charset="0"/>
            </a:endParaRPr>
          </a:p>
        </p:txBody>
      </p:sp>
      <p:sp>
        <p:nvSpPr>
          <p:cNvPr id="7" name="Rectangle 6"/>
          <p:cNvSpPr/>
          <p:nvPr/>
        </p:nvSpPr>
        <p:spPr>
          <a:xfrm>
            <a:off x="6324600" y="2362200"/>
            <a:ext cx="2590800" cy="1323439"/>
          </a:xfrm>
          <a:prstGeom prst="rect">
            <a:avLst/>
          </a:prstGeom>
        </p:spPr>
        <p:txBody>
          <a:bodyPr wrap="square">
            <a:spAutoFit/>
          </a:bodyPr>
          <a:lstStyle/>
          <a:p>
            <a:r>
              <a:rPr lang="en-US" sz="1600" b="1" dirty="0" smtClean="0">
                <a:latin typeface="Arial" pitchFamily="34" charset="0"/>
                <a:cs typeface="Arial" pitchFamily="34" charset="0"/>
              </a:rPr>
              <a:t>Intensifier</a:t>
            </a:r>
          </a:p>
          <a:p>
            <a:r>
              <a:rPr lang="en-US" sz="1600" b="1" dirty="0" smtClean="0">
                <a:latin typeface="Arial" pitchFamily="34" charset="0"/>
                <a:cs typeface="Arial" pitchFamily="34" charset="0"/>
              </a:rPr>
              <a:t>• Provides additional mixing energy</a:t>
            </a:r>
          </a:p>
          <a:p>
            <a:r>
              <a:rPr lang="en-US" sz="1600" b="1" dirty="0" smtClean="0">
                <a:latin typeface="Arial" pitchFamily="34" charset="0"/>
                <a:cs typeface="Arial" pitchFamily="34" charset="0"/>
              </a:rPr>
              <a:t>• Can be combined with liquid spray devices</a:t>
            </a:r>
            <a:endParaRPr lang="en-US" sz="1600" b="1" dirty="0">
              <a:latin typeface="Arial" pitchFamily="34" charset="0"/>
              <a:cs typeface="Arial" pitchFamily="34" charset="0"/>
            </a:endParaRPr>
          </a:p>
        </p:txBody>
      </p:sp>
      <p:pic>
        <p:nvPicPr>
          <p:cNvPr id="218117" name="Picture 5"/>
          <p:cNvPicPr>
            <a:picLocks noChangeAspect="1" noChangeArrowheads="1"/>
          </p:cNvPicPr>
          <p:nvPr/>
        </p:nvPicPr>
        <p:blipFill>
          <a:blip r:embed="rId6"/>
          <a:srcRect/>
          <a:stretch>
            <a:fillRect/>
          </a:stretch>
        </p:blipFill>
        <p:spPr bwMode="auto">
          <a:xfrm>
            <a:off x="457200" y="3810000"/>
            <a:ext cx="2362200" cy="2362200"/>
          </a:xfrm>
          <a:prstGeom prst="rect">
            <a:avLst/>
          </a:prstGeom>
          <a:noFill/>
          <a:ln w="9525">
            <a:noFill/>
            <a:miter lim="800000"/>
            <a:headEnd/>
            <a:tailEnd/>
          </a:ln>
          <a:effectLst/>
        </p:spPr>
      </p:pic>
      <p:pic>
        <p:nvPicPr>
          <p:cNvPr id="218118" name="Picture 6"/>
          <p:cNvPicPr>
            <a:picLocks noChangeAspect="1" noChangeArrowheads="1"/>
          </p:cNvPicPr>
          <p:nvPr/>
        </p:nvPicPr>
        <p:blipFill>
          <a:blip r:embed="rId7"/>
          <a:srcRect/>
          <a:stretch>
            <a:fillRect/>
          </a:stretch>
        </p:blipFill>
        <p:spPr bwMode="auto">
          <a:xfrm>
            <a:off x="3276600" y="3810000"/>
            <a:ext cx="2667000" cy="2667000"/>
          </a:xfrm>
          <a:prstGeom prst="rect">
            <a:avLst/>
          </a:prstGeom>
          <a:noFill/>
          <a:ln w="9525">
            <a:noFill/>
            <a:miter lim="800000"/>
            <a:headEnd/>
            <a:tailEnd/>
          </a:ln>
          <a:effectLst/>
        </p:spPr>
      </p:pic>
      <p:pic>
        <p:nvPicPr>
          <p:cNvPr id="218119" name="Picture 7"/>
          <p:cNvPicPr>
            <a:picLocks noChangeAspect="1" noChangeArrowheads="1"/>
          </p:cNvPicPr>
          <p:nvPr/>
        </p:nvPicPr>
        <p:blipFill>
          <a:blip r:embed="rId8"/>
          <a:srcRect/>
          <a:stretch>
            <a:fillRect/>
          </a:stretch>
        </p:blipFill>
        <p:spPr bwMode="auto">
          <a:xfrm>
            <a:off x="6096000" y="3886200"/>
            <a:ext cx="2514600" cy="2514600"/>
          </a:xfrm>
          <a:prstGeom prst="rect">
            <a:avLst/>
          </a:prstGeom>
          <a:noFill/>
          <a:ln w="9525">
            <a:noFill/>
            <a:miter lim="800000"/>
            <a:headEnd/>
            <a:tailEnd/>
          </a:ln>
          <a:effectLst/>
        </p:spPr>
      </p:pic>
      <p:sp>
        <p:nvSpPr>
          <p:cNvPr id="11" name="Rectangle 10"/>
          <p:cNvSpPr/>
          <p:nvPr/>
        </p:nvSpPr>
        <p:spPr>
          <a:xfrm>
            <a:off x="381000" y="6248400"/>
            <a:ext cx="2682145" cy="338554"/>
          </a:xfrm>
          <a:prstGeom prst="rect">
            <a:avLst/>
          </a:prstGeom>
        </p:spPr>
        <p:txBody>
          <a:bodyPr wrap="none">
            <a:spAutoFit/>
          </a:bodyPr>
          <a:lstStyle/>
          <a:p>
            <a:r>
              <a:rPr lang="en-US" sz="1600" b="1" dirty="0" smtClean="0">
                <a:latin typeface="Arial" pitchFamily="34" charset="0"/>
                <a:cs typeface="Arial" pitchFamily="34" charset="0"/>
              </a:rPr>
              <a:t>Cantilevered (no support)</a:t>
            </a:r>
            <a:endParaRPr lang="en-US" sz="1600" b="1" dirty="0">
              <a:latin typeface="Arial" pitchFamily="34" charset="0"/>
              <a:cs typeface="Arial" pitchFamily="34" charset="0"/>
            </a:endParaRPr>
          </a:p>
        </p:txBody>
      </p:sp>
      <p:sp>
        <p:nvSpPr>
          <p:cNvPr id="12" name="Rectangle 11"/>
          <p:cNvSpPr/>
          <p:nvPr/>
        </p:nvSpPr>
        <p:spPr>
          <a:xfrm>
            <a:off x="3581400" y="6248400"/>
            <a:ext cx="2295821" cy="338554"/>
          </a:xfrm>
          <a:prstGeom prst="rect">
            <a:avLst/>
          </a:prstGeom>
        </p:spPr>
        <p:txBody>
          <a:bodyPr wrap="none">
            <a:spAutoFit/>
          </a:bodyPr>
          <a:lstStyle/>
          <a:p>
            <a:r>
              <a:rPr lang="en-US" sz="1600" b="1" dirty="0" smtClean="0">
                <a:latin typeface="Arial" pitchFamily="34" charset="0"/>
                <a:cs typeface="Arial" pitchFamily="34" charset="0"/>
              </a:rPr>
              <a:t>Radial bottom locator</a:t>
            </a:r>
            <a:endParaRPr lang="en-US" sz="1600" b="1" dirty="0">
              <a:latin typeface="Arial" pitchFamily="34" charset="0"/>
              <a:cs typeface="Arial" pitchFamily="34" charset="0"/>
            </a:endParaRPr>
          </a:p>
        </p:txBody>
      </p:sp>
      <p:sp>
        <p:nvSpPr>
          <p:cNvPr id="13" name="Rectangle 12"/>
          <p:cNvSpPr/>
          <p:nvPr/>
        </p:nvSpPr>
        <p:spPr>
          <a:xfrm>
            <a:off x="6629400" y="6248400"/>
            <a:ext cx="1895071" cy="338554"/>
          </a:xfrm>
          <a:prstGeom prst="rect">
            <a:avLst/>
          </a:prstGeom>
        </p:spPr>
        <p:txBody>
          <a:bodyPr wrap="none">
            <a:spAutoFit/>
          </a:bodyPr>
          <a:lstStyle/>
          <a:p>
            <a:r>
              <a:rPr lang="en-US" sz="1600" b="1" dirty="0" smtClean="0">
                <a:latin typeface="Arial" pitchFamily="34" charset="0"/>
                <a:cs typeface="Arial" pitchFamily="34" charset="0"/>
              </a:rPr>
              <a:t>Ball head bearing</a:t>
            </a:r>
            <a:endParaRPr lang="en-US" sz="16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762000" y="609600"/>
            <a:ext cx="7696200" cy="5791200"/>
          </a:xfrm>
          <a:prstGeom prst="rect">
            <a:avLst/>
          </a:prstGeom>
          <a:noFill/>
          <a:ln>
            <a:noFill/>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latin typeface="Arial" pitchFamily="34" charset="0"/>
                <a:cs typeface="Arial" pitchFamily="34" charset="0"/>
              </a:rPr>
              <a:t>Plow Mixer</a:t>
            </a:r>
            <a:endParaRPr lang="en-US" b="1" dirty="0">
              <a:latin typeface="Arial" pitchFamily="34" charset="0"/>
              <a:cs typeface="Arial" pitchFamily="34" charset="0"/>
            </a:endParaRPr>
          </a:p>
        </p:txBody>
      </p:sp>
      <p:pic>
        <p:nvPicPr>
          <p:cNvPr id="200706" name="Picture 2"/>
          <p:cNvPicPr>
            <a:picLocks noChangeAspect="1" noChangeArrowheads="1"/>
          </p:cNvPicPr>
          <p:nvPr/>
        </p:nvPicPr>
        <p:blipFill>
          <a:blip r:embed="rId3"/>
          <a:srcRect/>
          <a:stretch>
            <a:fillRect/>
          </a:stretch>
        </p:blipFill>
        <p:spPr bwMode="auto">
          <a:xfrm>
            <a:off x="990600" y="1219199"/>
            <a:ext cx="3810000" cy="5405641"/>
          </a:xfrm>
          <a:prstGeom prst="rect">
            <a:avLst/>
          </a:prstGeom>
          <a:noFill/>
          <a:ln w="9525">
            <a:noFill/>
            <a:miter lim="800000"/>
            <a:headEnd/>
            <a:tailEnd/>
          </a:ln>
          <a:effectLst/>
        </p:spPr>
      </p:pic>
      <p:pic>
        <p:nvPicPr>
          <p:cNvPr id="200707" name="Picture 3"/>
          <p:cNvPicPr>
            <a:picLocks noChangeAspect="1" noChangeArrowheads="1"/>
          </p:cNvPicPr>
          <p:nvPr/>
        </p:nvPicPr>
        <p:blipFill>
          <a:blip r:embed="rId4"/>
          <a:srcRect/>
          <a:stretch>
            <a:fillRect/>
          </a:stretch>
        </p:blipFill>
        <p:spPr bwMode="auto">
          <a:xfrm>
            <a:off x="5866390" y="1219200"/>
            <a:ext cx="2706109" cy="5448300"/>
          </a:xfrm>
          <a:prstGeom prst="rect">
            <a:avLst/>
          </a:prstGeom>
          <a:noFill/>
          <a:ln w="9525">
            <a:noFill/>
            <a:miter lim="800000"/>
            <a:headEnd/>
            <a:tailEnd/>
          </a:ln>
          <a:effectLst/>
        </p:spPr>
      </p:pic>
    </p:spTree>
    <p:extLst>
      <p:ext uri="{BB962C8B-B14F-4D97-AF65-F5344CB8AC3E}">
        <p14:creationId xmlns="" xmlns:p14="http://schemas.microsoft.com/office/powerpoint/2010/main" val="306093381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3870"/>
          <a:stretch>
            <a:fillRect/>
          </a:stretch>
        </p:blipFill>
        <p:spPr>
          <a:xfrm>
            <a:off x="1371600" y="1066800"/>
            <a:ext cx="6775847" cy="5710237"/>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Plow Mixer</a:t>
            </a:r>
            <a:endParaRPr lang="en-US" dirty="0"/>
          </a:p>
        </p:txBody>
      </p:sp>
    </p:spTree>
    <p:extLst>
      <p:ext uri="{BB962C8B-B14F-4D97-AF65-F5344CB8AC3E}">
        <p14:creationId xmlns="" xmlns:p14="http://schemas.microsoft.com/office/powerpoint/2010/main" val="418191069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21251"/>
          <a:stretch>
            <a:fillRect/>
          </a:stretch>
        </p:blipFill>
        <p:spPr>
          <a:xfrm>
            <a:off x="1421606" y="1524000"/>
            <a:ext cx="6961584" cy="5167920"/>
          </a:xfrm>
          <a:prstGeom prst="rect">
            <a:avLst/>
          </a:prstGeom>
        </p:spPr>
      </p:pic>
      <p:sp>
        <p:nvSpPr>
          <p:cNvPr id="3" name="Title 2"/>
          <p:cNvSpPr>
            <a:spLocks noGrp="1"/>
          </p:cNvSpPr>
          <p:nvPr>
            <p:ph type="title"/>
          </p:nvPr>
        </p:nvSpPr>
        <p:spPr/>
        <p:txBody>
          <a:bodyPr>
            <a:normAutofit fontScale="90000"/>
          </a:bodyPr>
          <a:lstStyle/>
          <a:p>
            <a:r>
              <a:rPr lang="en-US" b="1" dirty="0" smtClean="0">
                <a:latin typeface="Arial" pitchFamily="34" charset="0"/>
                <a:cs typeface="Arial" pitchFamily="34" charset="0"/>
              </a:rPr>
              <a:t>Twin Shaft</a:t>
            </a:r>
            <a:br>
              <a:rPr lang="en-US" b="1" dirty="0" smtClean="0">
                <a:latin typeface="Arial" pitchFamily="34" charset="0"/>
                <a:cs typeface="Arial" pitchFamily="34" charset="0"/>
              </a:rPr>
            </a:br>
            <a:r>
              <a:rPr lang="en-US" b="1" dirty="0" smtClean="0">
                <a:latin typeface="Arial" pitchFamily="34" charset="0"/>
                <a:cs typeface="Arial" pitchFamily="34" charset="0"/>
              </a:rPr>
              <a:t>Paddle Blender</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189127822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9924"/>
          <a:stretch>
            <a:fillRect/>
          </a:stretch>
        </p:blipFill>
        <p:spPr>
          <a:xfrm>
            <a:off x="1643063" y="1447800"/>
            <a:ext cx="6497240" cy="5302516"/>
          </a:xfrm>
          <a:prstGeom prst="rect">
            <a:avLst/>
          </a:prstGeom>
        </p:spPr>
      </p:pic>
      <p:sp>
        <p:nvSpPr>
          <p:cNvPr id="3" name="Title 2"/>
          <p:cNvSpPr>
            <a:spLocks noGrp="1"/>
          </p:cNvSpPr>
          <p:nvPr>
            <p:ph type="title"/>
          </p:nvPr>
        </p:nvSpPr>
        <p:spPr/>
        <p:txBody>
          <a:bodyPr>
            <a:normAutofit fontScale="90000"/>
          </a:bodyPr>
          <a:lstStyle/>
          <a:p>
            <a:r>
              <a:rPr lang="en-US" b="1" dirty="0" smtClean="0">
                <a:latin typeface="Arial" pitchFamily="34" charset="0"/>
                <a:cs typeface="Arial" pitchFamily="34" charset="0"/>
              </a:rPr>
              <a:t>Twin Shaft</a:t>
            </a:r>
            <a:br>
              <a:rPr lang="en-US" b="1" dirty="0" smtClean="0">
                <a:latin typeface="Arial" pitchFamily="34" charset="0"/>
                <a:cs typeface="Arial" pitchFamily="34" charset="0"/>
              </a:rPr>
            </a:br>
            <a:r>
              <a:rPr lang="en-US" b="1" dirty="0" smtClean="0">
                <a:latin typeface="Arial" pitchFamily="34" charset="0"/>
                <a:cs typeface="Arial" pitchFamily="34" charset="0"/>
              </a:rPr>
              <a:t>Paddle Blender</a:t>
            </a:r>
            <a:endParaRPr lang="en-US" dirty="0"/>
          </a:p>
        </p:txBody>
      </p:sp>
    </p:spTree>
    <p:extLst>
      <p:ext uri="{BB962C8B-B14F-4D97-AF65-F5344CB8AC3E}">
        <p14:creationId xmlns="" xmlns:p14="http://schemas.microsoft.com/office/powerpoint/2010/main" val="115930656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p:cNvPicPr>
            <a:picLocks noChangeAspect="1" noChangeArrowheads="1"/>
          </p:cNvPicPr>
          <p:nvPr/>
        </p:nvPicPr>
        <p:blipFill>
          <a:blip r:embed="rId3"/>
          <a:srcRect/>
          <a:stretch>
            <a:fillRect/>
          </a:stretch>
        </p:blipFill>
        <p:spPr bwMode="auto">
          <a:xfrm>
            <a:off x="2514600" y="225262"/>
            <a:ext cx="4190999" cy="65261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l="9393" t="17245" r="14291"/>
          <a:stretch>
            <a:fillRect/>
          </a:stretch>
        </p:blipFill>
        <p:spPr>
          <a:xfrm>
            <a:off x="2209800" y="1219200"/>
            <a:ext cx="4953000" cy="5514298"/>
          </a:xfrm>
          <a:prstGeom prst="rect">
            <a:avLst/>
          </a:prstGeom>
        </p:spPr>
      </p:pic>
      <p:sp>
        <p:nvSpPr>
          <p:cNvPr id="3" name="Title 2"/>
          <p:cNvSpPr>
            <a:spLocks noGrp="1"/>
          </p:cNvSpPr>
          <p:nvPr>
            <p:ph type="title"/>
          </p:nvPr>
        </p:nvSpPr>
        <p:spPr/>
        <p:txBody>
          <a:bodyPr/>
          <a:lstStyle/>
          <a:p>
            <a:r>
              <a:rPr lang="en-US" b="1" dirty="0" smtClean="0">
                <a:latin typeface="Arial" pitchFamily="34" charset="0"/>
                <a:cs typeface="Arial" pitchFamily="34" charset="0"/>
              </a:rPr>
              <a:t>Selection of Solid Mixer</a:t>
            </a:r>
            <a:endParaRPr lang="en-US" b="1" dirty="0">
              <a:latin typeface="Arial" pitchFamily="34" charset="0"/>
              <a:cs typeface="Arial" pitchFamily="34" charset="0"/>
            </a:endParaRPr>
          </a:p>
        </p:txBody>
      </p:sp>
    </p:spTree>
    <p:extLst>
      <p:ext uri="{BB962C8B-B14F-4D97-AF65-F5344CB8AC3E}">
        <p14:creationId xmlns="" xmlns:p14="http://schemas.microsoft.com/office/powerpoint/2010/main" val="14596012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75656</TotalTime>
  <Words>3893</Words>
  <Application>Microsoft Office PowerPoint</Application>
  <PresentationFormat>On-screen Show (4:3)</PresentationFormat>
  <Paragraphs>832</Paragraphs>
  <Slides>194</Slides>
  <Notes>194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194</vt:i4>
      </vt:variant>
    </vt:vector>
  </HeadingPairs>
  <TitlesOfParts>
    <vt:vector size="197" baseType="lpstr">
      <vt:lpstr>Office Theme</vt:lpstr>
      <vt:lpstr>Equation</vt:lpstr>
      <vt:lpstr>Microsoft Equation 3.0</vt:lpstr>
      <vt:lpstr>Agitation/Mixing</vt:lpstr>
      <vt:lpstr>Mixing Process design </vt:lpstr>
      <vt:lpstr>Mixing equipments:</vt:lpstr>
      <vt:lpstr>I Fluid mixing </vt:lpstr>
      <vt:lpstr>Fluid mixing applications</vt:lpstr>
      <vt:lpstr>Blending of miscible liquids</vt:lpstr>
      <vt:lpstr>Blending of immiscible liquids</vt:lpstr>
      <vt:lpstr>Blending of immiscible liquids</vt:lpstr>
      <vt:lpstr>Liquid-gas mixing</vt:lpstr>
      <vt:lpstr>Liquid-solid mixing</vt:lpstr>
      <vt:lpstr>Fluid motion</vt:lpstr>
      <vt:lpstr>Fluid Mixing Processes</vt:lpstr>
      <vt:lpstr>Agitation Tank</vt:lpstr>
      <vt:lpstr>Slide 14</vt:lpstr>
      <vt:lpstr>Slide 15</vt:lpstr>
      <vt:lpstr>Baffles</vt:lpstr>
      <vt:lpstr>Baffles</vt:lpstr>
      <vt:lpstr>Slide 18</vt:lpstr>
      <vt:lpstr>Slide 19</vt:lpstr>
      <vt:lpstr>Devices to produce agitation</vt:lpstr>
      <vt:lpstr>Impellers to produce agitation</vt:lpstr>
      <vt:lpstr>Impellers</vt:lpstr>
      <vt:lpstr>Axial Flow Impellers</vt:lpstr>
      <vt:lpstr>Marine Propellers</vt:lpstr>
      <vt:lpstr>Pitched Blade Turbine</vt:lpstr>
      <vt:lpstr>Hydrofoil Impellers</vt:lpstr>
      <vt:lpstr>Slide 27</vt:lpstr>
      <vt:lpstr>Radial Flow Impellers</vt:lpstr>
      <vt:lpstr>Rushton Turbine, Smith Impeller</vt:lpstr>
      <vt:lpstr>Fluid flow around the blades</vt:lpstr>
      <vt:lpstr>Open Blade Turbine,  Coil Impeller</vt:lpstr>
      <vt:lpstr>Low Clearance Impellers</vt:lpstr>
      <vt:lpstr>Slide 33</vt:lpstr>
      <vt:lpstr>High Shear Impellers</vt:lpstr>
      <vt:lpstr>Slide 35</vt:lpstr>
      <vt:lpstr>Slide 36</vt:lpstr>
      <vt:lpstr>Slide 37</vt:lpstr>
      <vt:lpstr>Impeller Selection</vt:lpstr>
      <vt:lpstr>Impeller Selection</vt:lpstr>
      <vt:lpstr>Side Entering Mixers</vt:lpstr>
      <vt:lpstr>Side Entering Mixers</vt:lpstr>
      <vt:lpstr>Impeller position</vt:lpstr>
      <vt:lpstr>Slide 43</vt:lpstr>
      <vt:lpstr>Portable Mixers</vt:lpstr>
      <vt:lpstr>Jet Mixers</vt:lpstr>
      <vt:lpstr>Motionless Mixers</vt:lpstr>
      <vt:lpstr>Slide 47</vt:lpstr>
      <vt:lpstr>Slide 48</vt:lpstr>
      <vt:lpstr>Slide 49</vt:lpstr>
      <vt:lpstr>Slide 50</vt:lpstr>
      <vt:lpstr>II Solid-Solid Mixing</vt:lpstr>
      <vt:lpstr>Material Properties  Affecting Solid Blending</vt:lpstr>
      <vt:lpstr>Material Properties  Affecting Solid Blending</vt:lpstr>
      <vt:lpstr>Material Properties  Affecting Solid Blending</vt:lpstr>
      <vt:lpstr>Material Properties  Affecting Solid Blending</vt:lpstr>
      <vt:lpstr>Material Properties  Affecting Solid Blending</vt:lpstr>
      <vt:lpstr>Structured and Random  Blend Structures</vt:lpstr>
      <vt:lpstr>Mechanisms of Solid Blending</vt:lpstr>
      <vt:lpstr>Mechanisms of Solid Blending</vt:lpstr>
      <vt:lpstr>Diffusion Blending</vt:lpstr>
      <vt:lpstr>Convection Blending</vt:lpstr>
      <vt:lpstr>Shear Blending</vt:lpstr>
      <vt:lpstr>Segregation  (De-mixing)</vt:lpstr>
      <vt:lpstr>Segregation Mechanisms</vt:lpstr>
      <vt:lpstr>Sifting Segregation</vt:lpstr>
      <vt:lpstr>Fluidization Segregation</vt:lpstr>
      <vt:lpstr>Dusting Segregation</vt:lpstr>
      <vt:lpstr>Minimizing Segregation</vt:lpstr>
      <vt:lpstr>Design Practices for minimizing segregation</vt:lpstr>
      <vt:lpstr>Solid Blending Equipment</vt:lpstr>
      <vt:lpstr>Tumbler Blenders</vt:lpstr>
      <vt:lpstr>Slide 72</vt:lpstr>
      <vt:lpstr>Double Cone  Blenders</vt:lpstr>
      <vt:lpstr>Slide 74</vt:lpstr>
      <vt:lpstr>Slide 75</vt:lpstr>
      <vt:lpstr>V Blender</vt:lpstr>
      <vt:lpstr>Slide 77</vt:lpstr>
      <vt:lpstr>Slide 78</vt:lpstr>
      <vt:lpstr>Advantages</vt:lpstr>
      <vt:lpstr>Disadvantages</vt:lpstr>
      <vt:lpstr>Convective Blenders</vt:lpstr>
      <vt:lpstr>Convective Blenders</vt:lpstr>
      <vt:lpstr>Horizontal Ribbon, Paddle Blender</vt:lpstr>
      <vt:lpstr>Vertical  Ribbon Blender</vt:lpstr>
      <vt:lpstr>Slide 85</vt:lpstr>
      <vt:lpstr>Slide 86</vt:lpstr>
      <vt:lpstr>Slide 87</vt:lpstr>
      <vt:lpstr>Slide 88</vt:lpstr>
      <vt:lpstr>Vertical Cone  Screw Blender</vt:lpstr>
      <vt:lpstr>Slide 90</vt:lpstr>
      <vt:lpstr>Slide 91</vt:lpstr>
      <vt:lpstr>Slide 92</vt:lpstr>
      <vt:lpstr>Slide 93</vt:lpstr>
      <vt:lpstr>Plow Mixer</vt:lpstr>
      <vt:lpstr>Plow Mixer</vt:lpstr>
      <vt:lpstr>Twin Shaft Paddle Blender</vt:lpstr>
      <vt:lpstr>Twin Shaft Paddle Blender</vt:lpstr>
      <vt:lpstr>Slide 98</vt:lpstr>
      <vt:lpstr>Selection of Solid Mixer</vt:lpstr>
      <vt:lpstr>Silo Blenders</vt:lpstr>
      <vt:lpstr>Gravity Silo Blender</vt:lpstr>
      <vt:lpstr>Mechanical  Silo Blender</vt:lpstr>
      <vt:lpstr>Pneumatic Blender</vt:lpstr>
      <vt:lpstr>III Mixing of High Viscosity Materials and Pastes</vt:lpstr>
      <vt:lpstr>High Viscosity Mixing</vt:lpstr>
      <vt:lpstr>Mixing Mechanisms</vt:lpstr>
      <vt:lpstr>Mixing Challenges</vt:lpstr>
      <vt:lpstr>Viscous Mixing Equipment</vt:lpstr>
      <vt:lpstr>Mixer Design</vt:lpstr>
      <vt:lpstr>Single  Planetary Mixer</vt:lpstr>
      <vt:lpstr>Double  Planetary Mixer</vt:lpstr>
      <vt:lpstr>Double Arm Kneader Mixer</vt:lpstr>
      <vt:lpstr>Double Arm Kneader Mixer</vt:lpstr>
      <vt:lpstr>Pan Muller Mixer</vt:lpstr>
      <vt:lpstr>Single Screw Extruder</vt:lpstr>
      <vt:lpstr>Twin Screw Extruder</vt:lpstr>
      <vt:lpstr>Pug Mills</vt:lpstr>
      <vt:lpstr>Design of fluid mixers</vt:lpstr>
      <vt:lpstr>Experimental approach</vt:lpstr>
      <vt:lpstr>Parameters </vt:lpstr>
      <vt:lpstr>Slide 121</vt:lpstr>
      <vt:lpstr>Scale up, Power &amp; Time of mixing of the large mixer</vt:lpstr>
      <vt:lpstr>Slide 123</vt:lpstr>
      <vt:lpstr>Slide 124</vt:lpstr>
      <vt:lpstr>Slide 125</vt:lpstr>
      <vt:lpstr>Slide 126</vt:lpstr>
      <vt:lpstr>Dimensions of agitated fluid mixer</vt:lpstr>
      <vt:lpstr>Agitated Vessel</vt:lpstr>
      <vt:lpstr>Slide 129</vt:lpstr>
      <vt:lpstr>Slide 130</vt:lpstr>
      <vt:lpstr>Slide 131</vt:lpstr>
      <vt:lpstr>Slide 132</vt:lpstr>
      <vt:lpstr>Slide 133</vt:lpstr>
      <vt:lpstr>Slide 134</vt:lpstr>
      <vt:lpstr>Slide 135</vt:lpstr>
      <vt:lpstr>AGITATOR SCALE UP</vt:lpstr>
      <vt:lpstr>Agitator Scale-Up</vt:lpstr>
      <vt:lpstr>Slide 138</vt:lpstr>
      <vt:lpstr>Slide 139</vt:lpstr>
      <vt:lpstr>Slide 140</vt:lpstr>
      <vt:lpstr>Slide 141</vt:lpstr>
      <vt:lpstr>Slide 142</vt:lpstr>
      <vt:lpstr>Time of mixing</vt:lpstr>
      <vt:lpstr>Mixing Times of Miscible Liquids</vt:lpstr>
      <vt:lpstr>Slide 145</vt:lpstr>
      <vt:lpstr>Slide 146</vt:lpstr>
      <vt:lpstr>Slide 147</vt:lpstr>
      <vt:lpstr>Slide 148</vt:lpstr>
      <vt:lpstr>Slide 149</vt:lpstr>
      <vt:lpstr>Slide 150</vt:lpstr>
      <vt:lpstr>Slide 151</vt:lpstr>
      <vt:lpstr>Slide 152</vt:lpstr>
      <vt:lpstr>Slide 153</vt:lpstr>
      <vt:lpstr>Slide 154</vt:lpstr>
      <vt:lpstr>Slide 155</vt:lpstr>
      <vt:lpstr>Power Consumption in Agitated Vessels</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Heat Transfer in Agitated Vessel</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Advances in Mixing Technology</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Administratr</dc:creator>
  <cp:lastModifiedBy>Administratr</cp:lastModifiedBy>
  <cp:revision>711</cp:revision>
  <dcterms:created xsi:type="dcterms:W3CDTF">2017-05-01T16:52:22Z</dcterms:created>
  <dcterms:modified xsi:type="dcterms:W3CDTF">2019-06-04T15:13:24Z</dcterms:modified>
</cp:coreProperties>
</file>