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574" r:id="rId3"/>
    <p:sldId id="556" r:id="rId4"/>
    <p:sldId id="557" r:id="rId5"/>
    <p:sldId id="558" r:id="rId6"/>
    <p:sldId id="559" r:id="rId7"/>
    <p:sldId id="561" r:id="rId8"/>
    <p:sldId id="560" r:id="rId9"/>
    <p:sldId id="564" r:id="rId10"/>
    <p:sldId id="566" r:id="rId11"/>
    <p:sldId id="568" r:id="rId12"/>
    <p:sldId id="569" r:id="rId13"/>
    <p:sldId id="456" r:id="rId14"/>
    <p:sldId id="465" r:id="rId15"/>
    <p:sldId id="544" r:id="rId16"/>
    <p:sldId id="545" r:id="rId17"/>
    <p:sldId id="466" r:id="rId18"/>
    <p:sldId id="573" r:id="rId19"/>
    <p:sldId id="570" r:id="rId20"/>
    <p:sldId id="571" r:id="rId21"/>
    <p:sldId id="572" r:id="rId22"/>
    <p:sldId id="598" r:id="rId23"/>
    <p:sldId id="596" r:id="rId24"/>
    <p:sldId id="597" r:id="rId25"/>
    <p:sldId id="454" r:id="rId26"/>
    <p:sldId id="359" r:id="rId27"/>
    <p:sldId id="361" r:id="rId28"/>
    <p:sldId id="509" r:id="rId29"/>
    <p:sldId id="487" r:id="rId30"/>
    <p:sldId id="432" r:id="rId31"/>
    <p:sldId id="514" r:id="rId32"/>
    <p:sldId id="546" r:id="rId33"/>
    <p:sldId id="448" r:id="rId34"/>
    <p:sldId id="555" r:id="rId35"/>
    <p:sldId id="472" r:id="rId36"/>
    <p:sldId id="449" r:id="rId37"/>
    <p:sldId id="450" r:id="rId38"/>
    <p:sldId id="473" r:id="rId39"/>
    <p:sldId id="474" r:id="rId40"/>
    <p:sldId id="468" r:id="rId41"/>
    <p:sldId id="362" r:id="rId42"/>
    <p:sldId id="364" r:id="rId43"/>
    <p:sldId id="575" r:id="rId44"/>
    <p:sldId id="599" r:id="rId45"/>
    <p:sldId id="576" r:id="rId46"/>
    <p:sldId id="577" r:id="rId47"/>
    <p:sldId id="593" r:id="rId48"/>
    <p:sldId id="578" r:id="rId49"/>
    <p:sldId id="594" r:id="rId50"/>
    <p:sldId id="590" r:id="rId51"/>
    <p:sldId id="591" r:id="rId52"/>
    <p:sldId id="592" r:id="rId53"/>
    <p:sldId id="579" r:id="rId54"/>
    <p:sldId id="580" r:id="rId55"/>
    <p:sldId id="582" r:id="rId56"/>
    <p:sldId id="584" r:id="rId57"/>
    <p:sldId id="585" r:id="rId58"/>
    <p:sldId id="589" r:id="rId59"/>
    <p:sldId id="59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42" autoAdjust="0"/>
  </p:normalViewPr>
  <p:slideViewPr>
    <p:cSldViewPr>
      <p:cViewPr>
        <p:scale>
          <a:sx n="78" d="100"/>
          <a:sy n="78" d="100"/>
        </p:scale>
        <p:origin x="-270" y="264"/>
      </p:cViewPr>
      <p:guideLst>
        <p:guide orient="horz" pos="2160"/>
        <p:guide pos="2880"/>
      </p:guideLst>
    </p:cSldViewPr>
  </p:slideViewPr>
  <p:notesTextViewPr>
    <p:cViewPr>
      <p:scale>
        <a:sx n="100" d="100"/>
        <a:sy n="100" d="100"/>
      </p:scale>
      <p:origin x="0" y="0"/>
    </p:cViewPr>
  </p:notesTextViewPr>
  <p:sorterViewPr>
    <p:cViewPr>
      <p:scale>
        <a:sx n="95" d="100"/>
        <a:sy n="95" d="100"/>
      </p:scale>
      <p:origin x="0" y="102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C4855-111B-4E05-98CF-A6E0B3AB30CF}" type="datetimeFigureOut">
              <a:rPr lang="en-US" smtClean="0"/>
              <a:pPr/>
              <a:t>3/11/2020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4AD3C5-F511-4AE7-A1C3-DBFCD21DEB93}" type="slidenum">
              <a:rPr lang="en-US" smtClean="0"/>
              <a:pPr/>
              <a:t>‹#›</a:t>
            </a:fld>
            <a:endParaRPr lang="en-US"/>
          </a:p>
        </p:txBody>
      </p:sp>
    </p:spTree>
    <p:extLst>
      <p:ext uri="{BB962C8B-B14F-4D97-AF65-F5344CB8AC3E}">
        <p14:creationId xmlns:p14="http://schemas.microsoft.com/office/powerpoint/2010/main" val="2049906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atterystuff.com/kb/articles/battery-articles/what-the-heck-is-a-nicd-battery.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puremobile.com/cell-phone-batteries" TargetMode="External"/><Relationship Id="rId4" Type="http://schemas.openxmlformats.org/officeDocument/2006/relationships/hyperlink" Target="http://www.ehow.com/list_6943868_uses-nickel-cadmium-battery.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5E4E9C5-7456-4739-8F7E-D4424C4C4EF3}" type="slidenum">
              <a:rPr lang="en-US"/>
              <a:pPr/>
              <a:t>13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hlinkClick r:id="rId3"/>
              </a:rPr>
              <a:t>http://www.batterystuff.com/kb/articles/battery-articles/what-the-heck-is-a-nicd-battery.html</a:t>
            </a:r>
            <a:endParaRPr lang="en-US" smtClean="0"/>
          </a:p>
          <a:p>
            <a:r>
              <a:rPr lang="en-US" smtClean="0">
                <a:hlinkClick r:id="rId4"/>
              </a:rPr>
              <a:t>http://www.ehow.com/list_6943868_uses-nickel-cadmium-battery.html</a:t>
            </a:r>
            <a:endParaRPr lang="en-US" smtClean="0"/>
          </a:p>
          <a:p>
            <a:r>
              <a:rPr lang="en-US" smtClean="0">
                <a:hlinkClick r:id="rId5"/>
              </a:rPr>
              <a:t>http://www.puremobile.com/cell-phone-batteries</a:t>
            </a:r>
            <a:r>
              <a:rPr lang="en-US" smtClean="0"/>
              <a:t> </a:t>
            </a:r>
          </a:p>
          <a:p>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0E32130-F20F-4A3B-A2B3-C380E970FA8D}" type="slidenum">
              <a:rPr lang="en-US" sz="1200" smtClean="0"/>
              <a:pPr/>
              <a:t>23</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42E03AD-23CF-43A6-83AD-48828F2D480E}" type="slidenum">
              <a:rPr lang="en-US"/>
              <a:pPr/>
              <a:t>26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983B8CB-423E-47B7-90D7-F729FF64F6C8}" type="slidenum">
              <a:rPr lang="en-US"/>
              <a:pPr/>
              <a:t>27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2E86DBE-19C5-446D-920E-5F37BA1EBF9A}" type="slidenum">
              <a:rPr lang="en-US"/>
              <a:pPr/>
              <a:t>30</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73B50E5-A9CD-4D91-B279-2689610BBEB3}" type="slidenum">
              <a:rPr lang="en-US"/>
              <a:pPr/>
              <a:t>41</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Sources differ as to exact numbers</a:t>
            </a:r>
          </a:p>
          <a:p>
            <a:pPr eaLnBrk="1" hangingPunct="1"/>
            <a:r>
              <a:rPr lang="en-US" smtClean="0"/>
              <a:t>Density should take packaging into account, not just chemistry</a:t>
            </a:r>
          </a:p>
          <a:p>
            <a:pPr eaLnBrk="1" hangingPunct="1"/>
            <a:r>
              <a:rPr lang="en-US" smtClean="0"/>
              <a:t>Consult product specification sheets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B54C216-BA4E-4664-ABE3-9B8EA8A1DD98}" type="slidenum">
              <a:rPr lang="en-US"/>
              <a:pPr/>
              <a:t>42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85800"/>
          </a:xfrm>
          <a:prstGeom prst="rect">
            <a:avLst/>
          </a:prstGeom>
          <a:solidFill>
            <a:srgbClr val="00B0F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914400"/>
            <a:ext cx="8686800" cy="5211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atterystuff.com/kb/articles/battery-articles/what-the-heck-is-a-nicd-battery.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batterystuff.com/kb/articles/battery-articles/what-the-heck-is-a-nicd-battery.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b="1" dirty="0" smtClean="0">
                <a:solidFill>
                  <a:srgbClr val="FF0000"/>
                </a:solidFill>
              </a:rPr>
              <a:t>BATTERY TECHNOLOGY </a:t>
            </a:r>
            <a:endParaRPr lang="en-US" b="1" dirty="0">
              <a:solidFill>
                <a:srgbClr val="FF0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6172200" y="454038"/>
            <a:ext cx="2667000" cy="2937388"/>
          </a:xfrm>
          <a:prstGeom prst="rect">
            <a:avLst/>
          </a:prstGeom>
          <a:noFill/>
          <a:ln w="9525">
            <a:noFill/>
            <a:miter lim="800000"/>
            <a:headEnd/>
            <a:tailEnd/>
          </a:ln>
          <a:effectLst/>
        </p:spPr>
      </p:pic>
      <p:pic>
        <p:nvPicPr>
          <p:cNvPr id="92161" name="Picture 1"/>
          <p:cNvPicPr>
            <a:picLocks noChangeAspect="1" noChangeArrowheads="1"/>
          </p:cNvPicPr>
          <p:nvPr/>
        </p:nvPicPr>
        <p:blipFill>
          <a:blip r:embed="rId3"/>
          <a:srcRect/>
          <a:stretch>
            <a:fillRect/>
          </a:stretch>
        </p:blipFill>
        <p:spPr bwMode="auto">
          <a:xfrm>
            <a:off x="0" y="228600"/>
            <a:ext cx="5159075" cy="3281172"/>
          </a:xfrm>
          <a:prstGeom prst="rect">
            <a:avLst/>
          </a:prstGeom>
          <a:noFill/>
          <a:ln w="9525">
            <a:noFill/>
            <a:miter lim="800000"/>
            <a:headEnd/>
            <a:tailEnd/>
          </a:ln>
          <a:effectLst/>
        </p:spPr>
      </p:pic>
      <p:pic>
        <p:nvPicPr>
          <p:cNvPr id="92163" name="Picture 3"/>
          <p:cNvPicPr>
            <a:picLocks noChangeAspect="1" noChangeArrowheads="1"/>
          </p:cNvPicPr>
          <p:nvPr/>
        </p:nvPicPr>
        <p:blipFill>
          <a:blip r:embed="rId4"/>
          <a:srcRect/>
          <a:stretch>
            <a:fillRect/>
          </a:stretch>
        </p:blipFill>
        <p:spPr bwMode="auto">
          <a:xfrm>
            <a:off x="0" y="4038600"/>
            <a:ext cx="2468880" cy="2057400"/>
          </a:xfrm>
          <a:prstGeom prst="rect">
            <a:avLst/>
          </a:prstGeom>
          <a:noFill/>
          <a:ln w="9525">
            <a:noFill/>
            <a:miter lim="800000"/>
            <a:headEnd/>
            <a:tailEnd/>
          </a:ln>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4495800"/>
            <a:ext cx="895350" cy="142442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800" y="5562601"/>
            <a:ext cx="1295400" cy="1295400"/>
          </a:xfrm>
          <a:prstGeom prst="rect">
            <a:avLst/>
          </a:prstGeom>
        </p:spPr>
      </p:pic>
      <p:sp>
        <p:nvSpPr>
          <p:cNvPr id="9" name="Rounded Rectangle 8"/>
          <p:cNvSpPr/>
          <p:nvPr/>
        </p:nvSpPr>
        <p:spPr>
          <a:xfrm>
            <a:off x="6705600" y="6172200"/>
            <a:ext cx="2209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Girma</a:t>
            </a:r>
            <a:r>
              <a:rPr lang="en-US" dirty="0" smtClean="0"/>
              <a:t> 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descr="Pink tissue paper"/>
          <p:cNvSpPr txBox="1">
            <a:spLocks noChangeArrowheads="1"/>
          </p:cNvSpPr>
          <p:nvPr/>
        </p:nvSpPr>
        <p:spPr bwMode="auto">
          <a:xfrm>
            <a:off x="3733800" y="5562600"/>
            <a:ext cx="1981200" cy="3667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en-US" altLang="en-US" sz="1800" b="1"/>
              <a:t>alkaline battery</a:t>
            </a:r>
            <a:endParaRPr lang="en-US" altLang="en-US" sz="1800" b="1">
              <a:latin typeface="Times"/>
            </a:endParaRPr>
          </a:p>
        </p:txBody>
      </p:sp>
      <p:pic>
        <p:nvPicPr>
          <p:cNvPr id="512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3733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057400"/>
            <a:ext cx="34480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33400"/>
            <a:ext cx="2693988"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3276600"/>
            <a:ext cx="4724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703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838200"/>
            <a:ext cx="1620838"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b="1839"/>
          <a:stretch>
            <a:fillRect/>
          </a:stretch>
        </p:blipFill>
        <p:spPr bwMode="auto">
          <a:xfrm>
            <a:off x="5638800" y="2286000"/>
            <a:ext cx="3224213"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819400"/>
            <a:ext cx="54102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Text Box 8" descr="Pink tissue paper"/>
          <p:cNvSpPr txBox="1">
            <a:spLocks noChangeArrowheads="1"/>
          </p:cNvSpPr>
          <p:nvPr/>
        </p:nvSpPr>
        <p:spPr bwMode="auto">
          <a:xfrm>
            <a:off x="2895600" y="5638800"/>
            <a:ext cx="1143000" cy="366713"/>
          </a:xfrm>
          <a:prstGeom prst="rect">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en-US" altLang="en-US" sz="1800" b="1"/>
              <a:t>dry cell</a:t>
            </a:r>
            <a:endParaRPr lang="en-US" altLang="en-US" sz="1800" b="1">
              <a:latin typeface="Times"/>
            </a:endParaRPr>
          </a:p>
        </p:txBody>
      </p:sp>
    </p:spTree>
    <p:extLst>
      <p:ext uri="{BB962C8B-B14F-4D97-AF65-F5344CB8AC3E}">
        <p14:creationId xmlns:p14="http://schemas.microsoft.com/office/powerpoint/2010/main" val="2391903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descr="Pink tissue paper"/>
          <p:cNvSpPr txBox="1">
            <a:spLocks noChangeArrowheads="1"/>
          </p:cNvSpPr>
          <p:nvPr/>
        </p:nvSpPr>
        <p:spPr bwMode="auto">
          <a:xfrm>
            <a:off x="2438400" y="5791200"/>
            <a:ext cx="4267200" cy="366713"/>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en-US" altLang="en-US" sz="1800" b="1"/>
              <a:t>mercury and silver (button) batteries</a:t>
            </a:r>
            <a:endParaRPr lang="en-US" altLang="en-US" sz="1800" b="1">
              <a:latin typeface="Times"/>
            </a:endParaRPr>
          </a:p>
        </p:txBody>
      </p:sp>
      <p:pic>
        <p:nvPicPr>
          <p:cNvPr id="542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67000"/>
            <a:ext cx="28956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81000"/>
            <a:ext cx="26511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516188"/>
            <a:ext cx="4724400"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890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dirty="0" smtClean="0"/>
              <a:t>Secondary (Rechargeable) Batteries</a:t>
            </a:r>
          </a:p>
        </p:txBody>
      </p:sp>
      <p:sp>
        <p:nvSpPr>
          <p:cNvPr id="23555" name="Rectangle 3"/>
          <p:cNvSpPr>
            <a:spLocks noGrp="1" noChangeArrowheads="1"/>
          </p:cNvSpPr>
          <p:nvPr>
            <p:ph type="body" idx="1"/>
          </p:nvPr>
        </p:nvSpPr>
        <p:spPr/>
        <p:txBody>
          <a:bodyPr>
            <a:normAutofit/>
          </a:bodyPr>
          <a:lstStyle/>
          <a:p>
            <a:r>
              <a:rPr lang="en-US" sz="2800" dirty="0" smtClean="0"/>
              <a:t>Lead acid</a:t>
            </a:r>
          </a:p>
          <a:p>
            <a:pPr eaLnBrk="1" hangingPunct="1"/>
            <a:r>
              <a:rPr lang="en-US" sz="2800" dirty="0" smtClean="0"/>
              <a:t>Nickel cadmium</a:t>
            </a:r>
          </a:p>
          <a:p>
            <a:pPr eaLnBrk="1" hangingPunct="1"/>
            <a:r>
              <a:rPr lang="en-US" sz="2800" dirty="0" smtClean="0"/>
              <a:t>Nickel metal hydride</a:t>
            </a:r>
          </a:p>
          <a:p>
            <a:pPr eaLnBrk="1" hangingPunct="1"/>
            <a:r>
              <a:rPr lang="en-US" sz="2800" dirty="0" smtClean="0"/>
              <a:t>Lithium ion</a:t>
            </a:r>
          </a:p>
          <a:p>
            <a:pPr eaLnBrk="1" hangingPunct="1"/>
            <a:r>
              <a:rPr lang="en-US" sz="2800" dirty="0" smtClean="0"/>
              <a:t>Lithium ion polymer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Construction of Lead Acid Battery</a:t>
            </a:r>
            <a:br>
              <a:rPr lang="en-US" dirty="0" smtClean="0"/>
            </a:br>
            <a:endParaRPr lang="en-US" dirty="0"/>
          </a:p>
        </p:txBody>
      </p:sp>
      <p:sp>
        <p:nvSpPr>
          <p:cNvPr id="3" name="Content Placeholder 2"/>
          <p:cNvSpPr>
            <a:spLocks noGrp="1"/>
          </p:cNvSpPr>
          <p:nvPr>
            <p:ph idx="1"/>
          </p:nvPr>
        </p:nvSpPr>
        <p:spPr/>
        <p:txBody>
          <a:bodyPr>
            <a:normAutofit fontScale="25000" lnSpcReduction="20000"/>
          </a:bodyPr>
          <a:lstStyle/>
          <a:p>
            <a:pPr marL="514350" indent="-514350">
              <a:buFont typeface="+mj-lt"/>
              <a:buAutoNum type="arabicPeriod"/>
            </a:pPr>
            <a:r>
              <a:rPr lang="en-US" sz="9600" dirty="0" smtClean="0"/>
              <a:t>The </a:t>
            </a:r>
            <a:r>
              <a:rPr lang="en-US" sz="9600" dirty="0" smtClean="0">
                <a:solidFill>
                  <a:srgbClr val="FF0000"/>
                </a:solidFill>
              </a:rPr>
              <a:t>container and the plates </a:t>
            </a:r>
            <a:r>
              <a:rPr lang="en-US" sz="9600" dirty="0" smtClean="0"/>
              <a:t>are the main part of the lead acid battery. The container stores chemical energy which is converted into electrical energy by the help of the plates.</a:t>
            </a:r>
          </a:p>
          <a:p>
            <a:pPr marL="514350" indent="-514350">
              <a:buFont typeface="+mj-lt"/>
              <a:buAutoNum type="arabicPeriod"/>
            </a:pPr>
            <a:endParaRPr lang="en-US" sz="9600" b="1" dirty="0" smtClean="0"/>
          </a:p>
          <a:p>
            <a:pPr marL="514350" indent="-514350">
              <a:buFont typeface="+mj-lt"/>
              <a:buAutoNum type="arabicPeriod"/>
            </a:pPr>
            <a:r>
              <a:rPr lang="en-US" sz="9600" b="1" dirty="0" smtClean="0"/>
              <a:t> </a:t>
            </a:r>
            <a:r>
              <a:rPr lang="en-US" sz="9600" b="1" dirty="0" smtClean="0">
                <a:solidFill>
                  <a:srgbClr val="FF0000"/>
                </a:solidFill>
              </a:rPr>
              <a:t>Active Material </a:t>
            </a:r>
            <a:r>
              <a:rPr lang="en-US" sz="9600" b="1" dirty="0" smtClean="0"/>
              <a:t>Lead peroxide (PbO</a:t>
            </a:r>
            <a:r>
              <a:rPr lang="en-US" sz="9600" b="1" baseline="-25000" dirty="0" smtClean="0"/>
              <a:t>2</a:t>
            </a:r>
            <a:r>
              <a:rPr lang="en-US" sz="9600" b="1" dirty="0" smtClean="0"/>
              <a:t>)</a:t>
            </a:r>
            <a:r>
              <a:rPr lang="en-US" sz="9600" dirty="0" smtClean="0"/>
              <a:t> </a:t>
            </a:r>
            <a:r>
              <a:rPr lang="en-US" sz="9600" b="1" dirty="0" smtClean="0"/>
              <a:t> ,Sponge lead</a:t>
            </a:r>
            <a:r>
              <a:rPr lang="en-US" sz="9600" dirty="0" smtClean="0"/>
              <a:t> ,</a:t>
            </a:r>
            <a:r>
              <a:rPr lang="en-US" sz="9600" b="1" dirty="0" smtClean="0"/>
              <a:t>Dilute Sulfuric Acid (H</a:t>
            </a:r>
            <a:r>
              <a:rPr lang="en-US" sz="9600" b="1" baseline="-25000" dirty="0" smtClean="0"/>
              <a:t>2</a:t>
            </a:r>
            <a:r>
              <a:rPr lang="en-US" sz="9600" b="1" dirty="0" smtClean="0"/>
              <a:t>SO</a:t>
            </a:r>
            <a:r>
              <a:rPr lang="en-US" sz="9600" b="1" baseline="-25000" dirty="0" smtClean="0"/>
              <a:t>4</a:t>
            </a:r>
            <a:r>
              <a:rPr lang="en-US" sz="9600" b="1" dirty="0" smtClean="0"/>
              <a:t>) </a:t>
            </a:r>
          </a:p>
          <a:p>
            <a:pPr marL="514350" indent="-514350">
              <a:buFont typeface="+mj-lt"/>
              <a:buAutoNum type="arabicPeriod"/>
            </a:pPr>
            <a:endParaRPr lang="en-US" sz="9600" b="1" dirty="0" smtClean="0">
              <a:solidFill>
                <a:srgbClr val="FF0000"/>
              </a:solidFill>
            </a:endParaRPr>
          </a:p>
          <a:p>
            <a:pPr marL="514350" indent="-514350">
              <a:buFont typeface="+mj-lt"/>
              <a:buAutoNum type="arabicPeriod"/>
            </a:pPr>
            <a:r>
              <a:rPr lang="en-US" sz="9600" b="1" dirty="0" smtClean="0">
                <a:solidFill>
                  <a:srgbClr val="FF0000"/>
                </a:solidFill>
              </a:rPr>
              <a:t> Separators </a:t>
            </a:r>
            <a:r>
              <a:rPr lang="en-US" sz="9600" b="1" dirty="0" smtClean="0"/>
              <a:t>–</a:t>
            </a:r>
            <a:r>
              <a:rPr lang="en-US" sz="9600" dirty="0" smtClean="0"/>
              <a:t>thin sheets of non-conducting material made up of chemically treated </a:t>
            </a:r>
            <a:r>
              <a:rPr lang="en-US" sz="9600" dirty="0" err="1" smtClean="0"/>
              <a:t>leadwood</a:t>
            </a:r>
            <a:r>
              <a:rPr lang="en-US" sz="9600" dirty="0" smtClean="0"/>
              <a:t>, porous rubbers, or mats of glass </a:t>
            </a:r>
            <a:r>
              <a:rPr lang="en-US" sz="9600" dirty="0" err="1" smtClean="0"/>
              <a:t>fibre</a:t>
            </a:r>
            <a:r>
              <a:rPr lang="en-US" sz="9600" dirty="0" smtClean="0"/>
              <a:t> and are placed between the positive and negative to insulate them from each other.</a:t>
            </a:r>
            <a:br>
              <a:rPr lang="en-US" sz="9600" dirty="0" smtClean="0"/>
            </a:br>
            <a:r>
              <a:rPr lang="en-US" sz="9600" dirty="0" smtClean="0"/>
              <a:t/>
            </a:r>
            <a:br>
              <a:rPr lang="en-US" sz="9600" dirty="0" smtClean="0"/>
            </a:br>
            <a:endParaRPr lang="en-US" sz="9600" b="1" dirty="0" smtClean="0"/>
          </a:p>
          <a:p>
            <a:pPr marL="514350" indent="-514350">
              <a:buFont typeface="+mj-lt"/>
              <a:buAutoNum type="arabicPeriod"/>
            </a:pPr>
            <a:r>
              <a:rPr lang="en-US" sz="9600" b="1" dirty="0" smtClean="0">
                <a:solidFill>
                  <a:srgbClr val="FF0000"/>
                </a:solidFill>
              </a:rPr>
              <a:t>Battery Terminals </a:t>
            </a:r>
            <a:r>
              <a:rPr lang="en-US" sz="9600" b="1" dirty="0" smtClean="0"/>
              <a:t> </a:t>
            </a:r>
            <a:r>
              <a:rPr lang="en-US" sz="9600" dirty="0" smtClean="0"/>
              <a:t>battery has two terminals the positive and the negative. </a:t>
            </a:r>
            <a:endParaRPr lang="en-US" sz="9600" dirty="0" smtClean="0">
              <a:solidFill>
                <a:srgbClr val="FF0000"/>
              </a:solidFill>
            </a:endParaRPr>
          </a:p>
          <a:p>
            <a:pPr marL="514350" indent="-514350">
              <a:buNone/>
            </a:pPr>
            <a:r>
              <a:rPr lang="en-US" sz="9600" dirty="0" smtClean="0"/>
              <a:t/>
            </a:r>
            <a:br>
              <a:rPr lang="en-US" sz="9600" dirty="0" smtClean="0"/>
            </a:br>
            <a:r>
              <a:rPr lang="en-US" sz="4400" dirty="0" smtClean="0"/>
              <a:t/>
            </a:r>
            <a:br>
              <a:rPr lang="en-US" sz="4400"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5943600" y="609600"/>
            <a:ext cx="3200400" cy="2406752"/>
          </a:xfrm>
          <a:prstGeom prst="rect">
            <a:avLst/>
          </a:prstGeom>
          <a:solidFill>
            <a:schemeClr val="bg2"/>
          </a:solidFill>
          <a:ln w="9525">
            <a:noFill/>
            <a:miter lim="800000"/>
            <a:headEnd/>
            <a:tailEnd/>
          </a:ln>
          <a:effectLst/>
        </p:spPr>
      </p:pic>
      <p:sp>
        <p:nvSpPr>
          <p:cNvPr id="6" name="Rectangle 5"/>
          <p:cNvSpPr/>
          <p:nvPr/>
        </p:nvSpPr>
        <p:spPr>
          <a:xfrm>
            <a:off x="2286000" y="5486400"/>
            <a:ext cx="4572000" cy="646331"/>
          </a:xfrm>
          <a:prstGeom prst="rect">
            <a:avLst/>
          </a:prstGeom>
        </p:spPr>
        <p:txBody>
          <a:bodyPr>
            <a:spAutoFit/>
          </a:bodyPr>
          <a:lstStyle/>
          <a:p>
            <a:endParaRPr lang="en-US" dirty="0" smtClean="0"/>
          </a:p>
          <a:p>
            <a:r>
              <a:rPr lang="en-US" dirty="0" smtClean="0"/>
              <a:t> </a:t>
            </a:r>
            <a:r>
              <a:rPr lang="en-US" b="1" i="1" dirty="0" smtClean="0"/>
              <a:t>Typical lead acid battery schematic </a:t>
            </a:r>
            <a:endParaRPr lang="en-US" dirty="0"/>
          </a:p>
        </p:txBody>
      </p:sp>
      <p:pic>
        <p:nvPicPr>
          <p:cNvPr id="1027" name="Picture 3"/>
          <p:cNvPicPr>
            <a:picLocks noChangeAspect="1" noChangeArrowheads="1"/>
          </p:cNvPicPr>
          <p:nvPr/>
        </p:nvPicPr>
        <p:blipFill>
          <a:blip r:embed="rId3"/>
          <a:srcRect/>
          <a:stretch>
            <a:fillRect/>
          </a:stretch>
        </p:blipFill>
        <p:spPr bwMode="auto">
          <a:xfrm>
            <a:off x="0" y="3200400"/>
            <a:ext cx="4329138" cy="2224087"/>
          </a:xfrm>
          <a:prstGeom prst="rect">
            <a:avLst/>
          </a:prstGeom>
          <a:noFill/>
          <a:ln w="9525">
            <a:noFill/>
            <a:miter lim="800000"/>
            <a:headEnd/>
            <a:tailEnd/>
          </a:ln>
          <a:effectLst/>
        </p:spPr>
      </p:pic>
      <p:pic>
        <p:nvPicPr>
          <p:cNvPr id="3" name="Picture 2"/>
          <p:cNvPicPr>
            <a:picLocks noChangeAspect="1" noChangeArrowheads="1"/>
          </p:cNvPicPr>
          <p:nvPr/>
        </p:nvPicPr>
        <p:blipFill>
          <a:blip r:embed="rId4"/>
          <a:srcRect/>
          <a:stretch>
            <a:fillRect/>
          </a:stretch>
        </p:blipFill>
        <p:spPr bwMode="auto">
          <a:xfrm>
            <a:off x="0" y="304800"/>
            <a:ext cx="5514975" cy="28156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Lead Acid Battery</a:t>
            </a:r>
            <a:endParaRPr lang="en-US" dirty="0"/>
          </a:p>
        </p:txBody>
      </p:sp>
      <p:sp>
        <p:nvSpPr>
          <p:cNvPr id="5" name="Rectangle 4"/>
          <p:cNvSpPr/>
          <p:nvPr/>
        </p:nvSpPr>
        <p:spPr>
          <a:xfrm>
            <a:off x="457200" y="1600200"/>
            <a:ext cx="8001000" cy="3785652"/>
          </a:xfrm>
          <a:prstGeom prst="rect">
            <a:avLst/>
          </a:prstGeom>
        </p:spPr>
        <p:txBody>
          <a:bodyPr wrap="square">
            <a:spAutoFit/>
          </a:bodyPr>
          <a:lstStyle/>
          <a:p>
            <a:r>
              <a:rPr lang="pt-BR" sz="2400" b="1" dirty="0" smtClean="0"/>
              <a:t>Anode:</a:t>
            </a:r>
          </a:p>
          <a:p>
            <a:r>
              <a:rPr lang="pt-BR" sz="2400" dirty="0" smtClean="0"/>
              <a:t> Pb        Pb</a:t>
            </a:r>
            <a:r>
              <a:rPr lang="pt-BR" sz="2000" dirty="0" smtClean="0"/>
              <a:t>+2</a:t>
            </a:r>
            <a:r>
              <a:rPr lang="pt-BR" sz="2400" dirty="0" smtClean="0"/>
              <a:t> + 2 e- E°ox = 0.356 V </a:t>
            </a:r>
          </a:p>
          <a:p>
            <a:r>
              <a:rPr lang="en-US" sz="2400" dirty="0" smtClean="0"/>
              <a:t>Pb</a:t>
            </a:r>
            <a:r>
              <a:rPr lang="en-US" sz="2000" dirty="0" smtClean="0"/>
              <a:t>+2</a:t>
            </a:r>
            <a:r>
              <a:rPr lang="en-US" sz="2400" dirty="0" smtClean="0"/>
              <a:t> + SO4 </a:t>
            </a:r>
            <a:r>
              <a:rPr lang="en-US" dirty="0" smtClean="0"/>
              <a:t>-2</a:t>
            </a:r>
            <a:r>
              <a:rPr lang="en-US" sz="2400" dirty="0" smtClean="0"/>
              <a:t>            PbSO4 </a:t>
            </a:r>
          </a:p>
          <a:p>
            <a:r>
              <a:rPr lang="pt-BR" sz="2400" b="1" dirty="0" smtClean="0"/>
              <a:t>Cathode</a:t>
            </a:r>
            <a:r>
              <a:rPr lang="pt-BR" sz="2400" dirty="0" smtClean="0"/>
              <a:t>:</a:t>
            </a:r>
          </a:p>
          <a:p>
            <a:r>
              <a:rPr lang="pt-BR" sz="2400" dirty="0" smtClean="0"/>
              <a:t> PbO2 + 4 H+ + 2 e-                    Pb+2 + H2O E°red = 1.685 V </a:t>
            </a:r>
          </a:p>
          <a:p>
            <a:r>
              <a:rPr lang="en-US" sz="2400" dirty="0" smtClean="0"/>
              <a:t>Pb</a:t>
            </a:r>
            <a:r>
              <a:rPr lang="en-US" sz="2000" dirty="0" smtClean="0"/>
              <a:t>+2</a:t>
            </a:r>
            <a:r>
              <a:rPr lang="en-US" sz="2400" dirty="0" smtClean="0"/>
              <a:t> + SO4</a:t>
            </a:r>
            <a:r>
              <a:rPr lang="en-US" sz="2000" dirty="0" smtClean="0"/>
              <a:t>-2</a:t>
            </a:r>
            <a:r>
              <a:rPr lang="en-US" sz="2400" dirty="0" smtClean="0"/>
              <a:t>            PbSO4 </a:t>
            </a:r>
          </a:p>
          <a:p>
            <a:r>
              <a:rPr lang="pt-BR" sz="2400" b="1" dirty="0" smtClean="0"/>
              <a:t>Overall:</a:t>
            </a:r>
          </a:p>
          <a:p>
            <a:r>
              <a:rPr lang="pt-BR" sz="2400" dirty="0" smtClean="0"/>
              <a:t> Pb + PbO2 + 2 H2SO4           2 PbSO4 + H2O  E°cell = 2.041 V </a:t>
            </a:r>
          </a:p>
          <a:p>
            <a:r>
              <a:rPr lang="en-US" sz="2400" dirty="0" smtClean="0"/>
              <a:t>This is set up in a series of 6 cells in order to make a 12V battery. </a:t>
            </a:r>
            <a:endParaRPr lang="en-US" sz="2400" dirty="0"/>
          </a:p>
        </p:txBody>
      </p:sp>
      <p:cxnSp>
        <p:nvCxnSpPr>
          <p:cNvPr id="9" name="Straight Arrow Connector 8"/>
          <p:cNvCxnSpPr/>
          <p:nvPr/>
        </p:nvCxnSpPr>
        <p:spPr>
          <a:xfrm>
            <a:off x="914400" y="2209800"/>
            <a:ext cx="533400" cy="1588"/>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76600" y="3276600"/>
            <a:ext cx="533400" cy="1588"/>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362200" y="3657600"/>
            <a:ext cx="533400" cy="1588"/>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52800" y="4419600"/>
            <a:ext cx="533400" cy="1588"/>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86000" y="2667000"/>
            <a:ext cx="533400" cy="1588"/>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33400" y="762000"/>
            <a:ext cx="7010400" cy="461665"/>
          </a:xfrm>
          <a:prstGeom prst="rect">
            <a:avLst/>
          </a:prstGeom>
        </p:spPr>
        <p:txBody>
          <a:bodyPr wrap="square">
            <a:spAutoFit/>
          </a:bodyPr>
          <a:lstStyle/>
          <a:p>
            <a:r>
              <a:rPr lang="en-US" sz="2400" dirty="0" smtClean="0"/>
              <a:t>The following reactions occur during discharge... </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dirty="0" smtClean="0"/>
              <a:t/>
            </a:r>
            <a:br>
              <a:rPr lang="en-US" sz="2200" b="1" dirty="0" smtClean="0"/>
            </a:br>
            <a:r>
              <a:rPr lang="en-US" sz="3100" b="1" dirty="0" smtClean="0"/>
              <a:t>Ethiopia locally produced batteries </a:t>
            </a:r>
            <a:r>
              <a:rPr lang="en-US" sz="2200" b="1" dirty="0" smtClean="0"/>
              <a:t> </a:t>
            </a:r>
            <a:br>
              <a:rPr lang="en-US" sz="2200" b="1" dirty="0" smtClean="0"/>
            </a:br>
            <a:endParaRPr lang="en-US" dirty="0"/>
          </a:p>
        </p:txBody>
      </p:sp>
      <p:sp>
        <p:nvSpPr>
          <p:cNvPr id="3" name="Content Placeholder 2"/>
          <p:cNvSpPr>
            <a:spLocks noGrp="1"/>
          </p:cNvSpPr>
          <p:nvPr>
            <p:ph idx="1"/>
          </p:nvPr>
        </p:nvSpPr>
        <p:spPr/>
        <p:txBody>
          <a:bodyPr>
            <a:normAutofit fontScale="62500" lnSpcReduction="20000"/>
          </a:bodyPr>
          <a:lstStyle/>
          <a:p>
            <a:pPr algn="just"/>
            <a:r>
              <a:rPr lang="en-US" b="1" dirty="0" smtClean="0"/>
              <a:t/>
            </a:r>
            <a:br>
              <a:rPr lang="en-US" b="1" dirty="0" smtClean="0"/>
            </a:br>
            <a:r>
              <a:rPr lang="en-US" dirty="0" smtClean="0"/>
              <a:t/>
            </a:r>
            <a:br>
              <a:rPr lang="en-US" dirty="0" smtClean="0"/>
            </a:br>
            <a:r>
              <a:rPr lang="en-US" sz="5100" dirty="0" smtClean="0">
                <a:solidFill>
                  <a:srgbClr val="FF0000"/>
                </a:solidFill>
                <a:latin typeface="Times New Roman" pitchFamily="18" charset="0"/>
                <a:cs typeface="Times New Roman" pitchFamily="18" charset="0"/>
              </a:rPr>
              <a:t>Awash Batteries Plc, </a:t>
            </a:r>
            <a:r>
              <a:rPr lang="en-US" sz="3800" dirty="0" smtClean="0">
                <a:latin typeface="Times New Roman" pitchFamily="18" charset="0"/>
                <a:cs typeface="Times New Roman" pitchFamily="18" charset="0"/>
              </a:rPr>
              <a:t>a local battery manufacturing plant owned and managed by an Indian businessman, </a:t>
            </a:r>
            <a:r>
              <a:rPr lang="en-US" sz="3800" dirty="0" err="1" smtClean="0">
                <a:latin typeface="Times New Roman" pitchFamily="18" charset="0"/>
                <a:cs typeface="Times New Roman" pitchFamily="18" charset="0"/>
              </a:rPr>
              <a:t>Shyam</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Agarwal</a:t>
            </a:r>
            <a:r>
              <a:rPr lang="en-US" sz="3800" dirty="0" smtClean="0">
                <a:latin typeface="Times New Roman" pitchFamily="18" charset="0"/>
                <a:cs typeface="Times New Roman" pitchFamily="18" charset="0"/>
              </a:rPr>
              <a:t>, </a:t>
            </a:r>
            <a:br>
              <a:rPr lang="en-US" sz="3800" dirty="0" smtClean="0">
                <a:latin typeface="Times New Roman" pitchFamily="18" charset="0"/>
                <a:cs typeface="Times New Roman" pitchFamily="18" charset="0"/>
              </a:rPr>
            </a:br>
            <a:r>
              <a:rPr lang="en-US" sz="3800" dirty="0" smtClean="0">
                <a:latin typeface="Times New Roman" pitchFamily="18" charset="0"/>
                <a:cs typeface="Times New Roman" pitchFamily="18" charset="0"/>
              </a:rPr>
              <a:t>Located on the outskirts of </a:t>
            </a:r>
            <a:r>
              <a:rPr lang="en-US" sz="3800" dirty="0" err="1" smtClean="0">
                <a:solidFill>
                  <a:srgbClr val="FF0000"/>
                </a:solidFill>
                <a:latin typeface="Times New Roman" pitchFamily="18" charset="0"/>
                <a:cs typeface="Times New Roman" pitchFamily="18" charset="0"/>
              </a:rPr>
              <a:t>Dukem</a:t>
            </a:r>
            <a:r>
              <a:rPr lang="en-US" sz="3800" dirty="0" smtClean="0">
                <a:latin typeface="Times New Roman" pitchFamily="18" charset="0"/>
                <a:cs typeface="Times New Roman" pitchFamily="18" charset="0"/>
              </a:rPr>
              <a:t>, a town 35 km east of Addis Ababa, the manufacturing plant is established with an initial investment outlay of over 25 million birr, according to </a:t>
            </a:r>
            <a:r>
              <a:rPr lang="en-US" sz="3800" dirty="0" err="1" smtClean="0">
                <a:latin typeface="Times New Roman" pitchFamily="18" charset="0"/>
                <a:cs typeface="Times New Roman" pitchFamily="18" charset="0"/>
              </a:rPr>
              <a:t>Agarwal</a:t>
            </a:r>
            <a:r>
              <a:rPr lang="en-US" sz="3800" dirty="0" smtClean="0">
                <a:latin typeface="Times New Roman" pitchFamily="18" charset="0"/>
                <a:cs typeface="Times New Roman" pitchFamily="18" charset="0"/>
              </a:rPr>
              <a:t>, proprietor and managing director of the company.</a:t>
            </a:r>
          </a:p>
          <a:p>
            <a:pPr algn="just"/>
            <a:r>
              <a:rPr lang="en-US" sz="3800" dirty="0" smtClean="0">
                <a:latin typeface="Times New Roman" pitchFamily="18" charset="0"/>
                <a:cs typeface="Times New Roman" pitchFamily="18" charset="0"/>
              </a:rPr>
              <a:t>Established in </a:t>
            </a:r>
            <a:r>
              <a:rPr lang="en-US" sz="3800" dirty="0" smtClean="0">
                <a:solidFill>
                  <a:srgbClr val="FF0000"/>
                </a:solidFill>
                <a:latin typeface="Times New Roman" pitchFamily="18" charset="0"/>
                <a:cs typeface="Times New Roman" pitchFamily="18" charset="0"/>
              </a:rPr>
              <a:t>January 2008, Awash Batteries </a:t>
            </a:r>
            <a:r>
              <a:rPr lang="en-US" sz="3800" dirty="0" smtClean="0">
                <a:latin typeface="Times New Roman" pitchFamily="18" charset="0"/>
                <a:cs typeface="Times New Roman" pitchFamily="18" charset="0"/>
              </a:rPr>
              <a:t>is the second battery manufacturer locally next to a Chinese firm manufacturing similar products. Prior to both Awash Batteries and the </a:t>
            </a:r>
            <a:r>
              <a:rPr lang="en-US" sz="3800" dirty="0" smtClean="0">
                <a:solidFill>
                  <a:srgbClr val="FF0000"/>
                </a:solidFill>
                <a:latin typeface="Times New Roman" pitchFamily="18" charset="0"/>
                <a:cs typeface="Times New Roman" pitchFamily="18" charset="0"/>
              </a:rPr>
              <a:t>Chinese company, an Italian businessman established what was the first battery manufacturing plant in the country</a:t>
            </a:r>
            <a:r>
              <a:rPr lang="en-US" sz="3800" dirty="0" smtClean="0">
                <a:latin typeface="Times New Roman" pitchFamily="18" charset="0"/>
                <a:cs typeface="Times New Roman" pitchFamily="18" charset="0"/>
              </a:rPr>
              <a:t> only to go out of it in a year's time.</a:t>
            </a:r>
          </a:p>
          <a:p>
            <a:pPr algn="just"/>
            <a:endParaRPr lang="en-US" sz="3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r>
              <a:rPr lang="en-US" b="1" dirty="0" smtClean="0"/>
              <a:t>     Lead/acid </a:t>
            </a:r>
            <a:r>
              <a:rPr lang="en-US" b="1" dirty="0"/>
              <a:t>battery recycling</a:t>
            </a:r>
            <a:endParaRPr lang="en-US" dirty="0"/>
          </a:p>
        </p:txBody>
      </p:sp>
    </p:spTree>
    <p:extLst>
      <p:ext uri="{BB962C8B-B14F-4D97-AF65-F5344CB8AC3E}">
        <p14:creationId xmlns:p14="http://schemas.microsoft.com/office/powerpoint/2010/main" val="1562904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219200" y="192024"/>
            <a:ext cx="7768429" cy="4191000"/>
          </a:xfrm>
          <a:prstGeom prst="rect">
            <a:avLst/>
          </a:prstGeom>
          <a:noFill/>
          <a:ln w="9525">
            <a:noFill/>
            <a:miter lim="800000"/>
            <a:headEnd/>
            <a:tailEnd/>
          </a:ln>
          <a:effectLst/>
        </p:spPr>
      </p:pic>
      <p:sp>
        <p:nvSpPr>
          <p:cNvPr id="5" name="Rectangle 4"/>
          <p:cNvSpPr/>
          <p:nvPr/>
        </p:nvSpPr>
        <p:spPr>
          <a:xfrm>
            <a:off x="304800" y="465820"/>
            <a:ext cx="3266087" cy="369332"/>
          </a:xfrm>
          <a:prstGeom prst="rect">
            <a:avLst/>
          </a:prstGeom>
        </p:spPr>
        <p:txBody>
          <a:bodyPr wrap="none">
            <a:spAutoFit/>
          </a:bodyPr>
          <a:lstStyle/>
          <a:p>
            <a:r>
              <a:rPr lang="en-US" b="1" dirty="0" smtClean="0"/>
              <a:t>Battery c rushing and screenings</a:t>
            </a:r>
            <a:endParaRPr lang="en-US" dirty="0"/>
          </a:p>
        </p:txBody>
      </p:sp>
      <p:sp>
        <p:nvSpPr>
          <p:cNvPr id="3" name="Rectangle 2"/>
          <p:cNvSpPr/>
          <p:nvPr/>
        </p:nvSpPr>
        <p:spPr>
          <a:xfrm>
            <a:off x="-76200" y="4444663"/>
            <a:ext cx="4572000" cy="1200329"/>
          </a:xfrm>
          <a:prstGeom prst="rect">
            <a:avLst/>
          </a:prstGeom>
        </p:spPr>
        <p:txBody>
          <a:bodyPr>
            <a:spAutoFit/>
          </a:bodyPr>
          <a:lstStyle/>
          <a:p>
            <a:r>
              <a:rPr lang="en-US" i="1" dirty="0" err="1" smtClean="0"/>
              <a:t>Batterybreaking</a:t>
            </a:r>
            <a:endParaRPr lang="en-US" dirty="0"/>
          </a:p>
          <a:p>
            <a:r>
              <a:rPr lang="en-US" dirty="0" smtClean="0"/>
              <a:t>The hammer mill reduces the feed size to a maximum of 50mm</a:t>
            </a:r>
            <a:r>
              <a:rPr lang="en-US" dirty="0"/>
              <a:t> </a:t>
            </a:r>
            <a:r>
              <a:rPr lang="en-US" dirty="0" smtClean="0"/>
              <a:t>And deposits it on to a vibrating washing screen</a:t>
            </a:r>
            <a:r>
              <a:rPr lang="en-US" dirty="0"/>
              <a:t>.</a:t>
            </a:r>
          </a:p>
        </p:txBody>
      </p:sp>
      <p:sp>
        <p:nvSpPr>
          <p:cNvPr id="6" name="Rectangle 5"/>
          <p:cNvSpPr/>
          <p:nvPr/>
        </p:nvSpPr>
        <p:spPr>
          <a:xfrm>
            <a:off x="3962400" y="5410200"/>
            <a:ext cx="4572000" cy="1200329"/>
          </a:xfrm>
          <a:prstGeom prst="rect">
            <a:avLst/>
          </a:prstGeom>
        </p:spPr>
        <p:txBody>
          <a:bodyPr>
            <a:spAutoFit/>
          </a:bodyPr>
          <a:lstStyle/>
          <a:p>
            <a:r>
              <a:rPr lang="en-US" dirty="0"/>
              <a:t>The latter has a </a:t>
            </a:r>
            <a:r>
              <a:rPr lang="en-US" dirty="0" smtClean="0"/>
              <a:t>0.8mm mesh </a:t>
            </a:r>
            <a:r>
              <a:rPr lang="en-US" dirty="0"/>
              <a:t>aperture </a:t>
            </a:r>
            <a:r>
              <a:rPr lang="en-US" dirty="0" smtClean="0"/>
              <a:t>that allows the </a:t>
            </a:r>
            <a:r>
              <a:rPr lang="en-US" dirty="0"/>
              <a:t>fine lead paste to pass through and be </a:t>
            </a:r>
            <a:r>
              <a:rPr lang="en-US" dirty="0" smtClean="0"/>
              <a:t>collected </a:t>
            </a:r>
            <a:r>
              <a:rPr lang="en-US" dirty="0"/>
              <a:t>in a stirred tank prior to desulfurization.</a:t>
            </a:r>
          </a:p>
        </p:txBody>
      </p:sp>
    </p:spTree>
    <p:extLst>
      <p:ext uri="{BB962C8B-B14F-4D97-AF65-F5344CB8AC3E}">
        <p14:creationId xmlns:p14="http://schemas.microsoft.com/office/powerpoint/2010/main" val="3070543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endParaRPr lang="en-US" dirty="0"/>
          </a:p>
        </p:txBody>
      </p:sp>
      <p:sp>
        <p:nvSpPr>
          <p:cNvPr id="3" name="Content Placeholder 2"/>
          <p:cNvSpPr>
            <a:spLocks noGrp="1"/>
          </p:cNvSpPr>
          <p:nvPr>
            <p:ph idx="1"/>
          </p:nvPr>
        </p:nvSpPr>
        <p:spPr/>
        <p:txBody>
          <a:bodyPr/>
          <a:lstStyle/>
          <a:p>
            <a:pPr lvl="0"/>
            <a:endParaRPr lang="en-US" dirty="0" smtClean="0"/>
          </a:p>
          <a:p>
            <a:pPr lvl="0"/>
            <a:endParaRPr lang="en-US" dirty="0"/>
          </a:p>
          <a:p>
            <a:pPr lvl="0"/>
            <a:r>
              <a:rPr lang="en-US" sz="3400" dirty="0" smtClean="0"/>
              <a:t>Can </a:t>
            </a:r>
            <a:r>
              <a:rPr lang="en-US" sz="3400" dirty="0"/>
              <a:t>we store copper </a:t>
            </a:r>
            <a:r>
              <a:rPr lang="en-US" sz="3400" dirty="0" err="1"/>
              <a:t>sulphate</a:t>
            </a:r>
            <a:r>
              <a:rPr lang="en-US" sz="3400" dirty="0"/>
              <a:t> in (i)Zinc vessel (ii) Silver vessel? Give reasons</a:t>
            </a:r>
            <a:r>
              <a:rPr lang="en-US" sz="3400" b="1" dirty="0"/>
              <a:t>.</a:t>
            </a:r>
            <a:endParaRPr lang="en-US" sz="3400" dirty="0"/>
          </a:p>
          <a:p>
            <a:r>
              <a:rPr lang="en-US" sz="3400" dirty="0"/>
              <a:t>Given E</a:t>
            </a:r>
            <a:r>
              <a:rPr lang="en-US" sz="3400" baseline="30000" dirty="0"/>
              <a:t>0</a:t>
            </a:r>
            <a:r>
              <a:rPr lang="en-US" sz="3400" dirty="0"/>
              <a:t> Cu</a:t>
            </a:r>
            <a:r>
              <a:rPr lang="en-US" sz="3400" baseline="30000" dirty="0"/>
              <a:t>2+</a:t>
            </a:r>
            <a:r>
              <a:rPr lang="en-US" sz="3400" dirty="0"/>
              <a:t>/Cu = +0.34V, E</a:t>
            </a:r>
            <a:r>
              <a:rPr lang="en-US" sz="3400" baseline="30000" dirty="0"/>
              <a:t>0</a:t>
            </a:r>
            <a:r>
              <a:rPr lang="en-US" sz="3400" dirty="0"/>
              <a:t>Zn</a:t>
            </a:r>
            <a:r>
              <a:rPr lang="en-US" sz="3400" baseline="30000" dirty="0"/>
              <a:t>2+</a:t>
            </a:r>
            <a:r>
              <a:rPr lang="en-US" sz="3400" dirty="0"/>
              <a:t>/Zn= -0.76V) , E</a:t>
            </a:r>
            <a:r>
              <a:rPr lang="en-US" sz="3400" baseline="30000" dirty="0"/>
              <a:t>0</a:t>
            </a:r>
            <a:r>
              <a:rPr lang="en-US" sz="3400" dirty="0"/>
              <a:t>Ag</a:t>
            </a:r>
            <a:r>
              <a:rPr lang="en-US" sz="3400" baseline="30000" dirty="0"/>
              <a:t>+</a:t>
            </a:r>
            <a:r>
              <a:rPr lang="en-US" sz="3400" dirty="0"/>
              <a:t>/Ag = +0.80V</a:t>
            </a:r>
          </a:p>
          <a:p>
            <a:pPr marL="0" indent="0">
              <a:buNone/>
            </a:pPr>
            <a:endParaRPr lang="en-US" dirty="0"/>
          </a:p>
        </p:txBody>
      </p:sp>
    </p:spTree>
    <p:extLst>
      <p:ext uri="{BB962C8B-B14F-4D97-AF65-F5344CB8AC3E}">
        <p14:creationId xmlns:p14="http://schemas.microsoft.com/office/powerpoint/2010/main" val="3711647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752600" y="838200"/>
            <a:ext cx="6818198" cy="4534694"/>
          </a:xfrm>
          <a:prstGeom prst="rect">
            <a:avLst/>
          </a:prstGeom>
          <a:noFill/>
          <a:ln w="9525">
            <a:noFill/>
            <a:miter lim="800000"/>
            <a:headEnd/>
            <a:tailEnd/>
          </a:ln>
          <a:effectLst/>
        </p:spPr>
      </p:pic>
      <p:sp>
        <p:nvSpPr>
          <p:cNvPr id="5" name="Rectangle 4"/>
          <p:cNvSpPr/>
          <p:nvPr/>
        </p:nvSpPr>
        <p:spPr>
          <a:xfrm>
            <a:off x="533400" y="228600"/>
            <a:ext cx="5486400" cy="369332"/>
          </a:xfrm>
          <a:prstGeom prst="rect">
            <a:avLst/>
          </a:prstGeom>
        </p:spPr>
        <p:txBody>
          <a:bodyPr wrap="square">
            <a:spAutoFit/>
          </a:bodyPr>
          <a:lstStyle/>
          <a:p>
            <a:r>
              <a:rPr lang="en-US" b="1" dirty="0" smtClean="0"/>
              <a:t>Hydrodynamic     separation system</a:t>
            </a:r>
            <a:endParaRPr lang="en-US" dirty="0"/>
          </a:p>
        </p:txBody>
      </p:sp>
      <p:sp>
        <p:nvSpPr>
          <p:cNvPr id="6" name="Rectangle 5"/>
          <p:cNvSpPr/>
          <p:nvPr/>
        </p:nvSpPr>
        <p:spPr>
          <a:xfrm>
            <a:off x="228600" y="5393329"/>
            <a:ext cx="8534400" cy="923330"/>
          </a:xfrm>
          <a:prstGeom prst="rect">
            <a:avLst/>
          </a:prstGeom>
        </p:spPr>
        <p:txBody>
          <a:bodyPr wrap="square">
            <a:spAutoFit/>
          </a:bodyPr>
          <a:lstStyle/>
          <a:p>
            <a:r>
              <a:rPr lang="en-US" dirty="0" smtClean="0"/>
              <a:t>Over side from the screen is fed to a hydrodynamic</a:t>
            </a:r>
            <a:r>
              <a:rPr lang="en-US" dirty="0"/>
              <a:t> </a:t>
            </a:r>
            <a:r>
              <a:rPr lang="en-US" dirty="0" smtClean="0"/>
              <a:t>classification system that separates the component part, namely: polypropylene, metallic grids And poles, </a:t>
            </a:r>
            <a:r>
              <a:rPr lang="en-US" dirty="0" err="1" smtClean="0"/>
              <a:t>ebonite,andseparator</a:t>
            </a:r>
            <a:endParaRPr lang="en-US" dirty="0"/>
          </a:p>
        </p:txBody>
      </p:sp>
    </p:spTree>
    <p:extLst>
      <p:ext uri="{BB962C8B-B14F-4D97-AF65-F5344CB8AC3E}">
        <p14:creationId xmlns:p14="http://schemas.microsoft.com/office/powerpoint/2010/main" val="704069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1524000" y="36576"/>
            <a:ext cx="6891338" cy="5165841"/>
          </a:xfrm>
          <a:prstGeom prst="rect">
            <a:avLst/>
          </a:prstGeom>
          <a:noFill/>
          <a:ln w="9525">
            <a:noFill/>
            <a:miter lim="800000"/>
            <a:headEnd/>
            <a:tailEnd/>
          </a:ln>
          <a:effectLst/>
        </p:spPr>
      </p:pic>
      <p:sp>
        <p:nvSpPr>
          <p:cNvPr id="5" name="Rectangle 4"/>
          <p:cNvSpPr/>
          <p:nvPr/>
        </p:nvSpPr>
        <p:spPr>
          <a:xfrm>
            <a:off x="0" y="1828800"/>
            <a:ext cx="2743200" cy="369332"/>
          </a:xfrm>
          <a:prstGeom prst="rect">
            <a:avLst/>
          </a:prstGeom>
        </p:spPr>
        <p:txBody>
          <a:bodyPr wrap="square">
            <a:spAutoFit/>
          </a:bodyPr>
          <a:lstStyle/>
          <a:p>
            <a:r>
              <a:rPr lang="en-US" b="1" dirty="0" smtClean="0"/>
              <a:t>Paste desulfurization</a:t>
            </a:r>
            <a:endParaRPr lang="en-US" dirty="0"/>
          </a:p>
        </p:txBody>
      </p:sp>
      <p:sp>
        <p:nvSpPr>
          <p:cNvPr id="3" name="Rectangle 2"/>
          <p:cNvSpPr/>
          <p:nvPr/>
        </p:nvSpPr>
        <p:spPr>
          <a:xfrm>
            <a:off x="381000" y="4835914"/>
            <a:ext cx="8610600" cy="923330"/>
          </a:xfrm>
          <a:prstGeom prst="rect">
            <a:avLst/>
          </a:prstGeom>
        </p:spPr>
        <p:txBody>
          <a:bodyPr wrap="square">
            <a:spAutoFit/>
          </a:bodyPr>
          <a:lstStyle/>
          <a:p>
            <a:endParaRPr lang="en-US" i="1" dirty="0"/>
          </a:p>
          <a:p>
            <a:r>
              <a:rPr lang="en-US" dirty="0" smtClean="0"/>
              <a:t>The paste slurry that contains lead oxide and lead sulfate is partially dewatered and pumped into the reaction vessels with collected battery acid and</a:t>
            </a:r>
            <a:r>
              <a:rPr lang="en-US" dirty="0"/>
              <a:t> </a:t>
            </a:r>
            <a:r>
              <a:rPr lang="en-US" dirty="0" smtClean="0"/>
              <a:t>Liquid caustic soda</a:t>
            </a:r>
            <a:r>
              <a:rPr lang="en-US" dirty="0"/>
              <a:t>.</a:t>
            </a:r>
          </a:p>
        </p:txBody>
      </p:sp>
    </p:spTree>
    <p:extLst>
      <p:ext uri="{BB962C8B-B14F-4D97-AF65-F5344CB8AC3E}">
        <p14:creationId xmlns:p14="http://schemas.microsoft.com/office/powerpoint/2010/main" val="2940955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8138" y="2065338"/>
            <a:ext cx="3632200"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1"/>
          <p:cNvSpPr>
            <a:spLocks noGrp="1"/>
          </p:cNvSpPr>
          <p:nvPr>
            <p:ph type="title"/>
          </p:nvPr>
        </p:nvSpPr>
        <p:spPr/>
        <p:txBody>
          <a:bodyPr/>
          <a:lstStyle/>
          <a:p>
            <a:r>
              <a:rPr lang="en-US" smtClean="0"/>
              <a:t>Nickel-Cadmium Battery</a:t>
            </a:r>
            <a:endParaRPr lang="en-US" smtClean="0">
              <a:solidFill>
                <a:srgbClr val="FF0000"/>
              </a:solidFill>
            </a:endParaRPr>
          </a:p>
        </p:txBody>
      </p:sp>
      <p:sp>
        <p:nvSpPr>
          <p:cNvPr id="3" name="Content Placeholder 2"/>
          <p:cNvSpPr>
            <a:spLocks noGrp="1"/>
          </p:cNvSpPr>
          <p:nvPr>
            <p:ph idx="1"/>
          </p:nvPr>
        </p:nvSpPr>
        <p:spPr>
          <a:xfrm>
            <a:off x="628650" y="1825625"/>
            <a:ext cx="4954588" cy="4351338"/>
          </a:xfrm>
        </p:spPr>
        <p:txBody>
          <a:bodyPr>
            <a:normAutofit fontScale="70000" lnSpcReduction="20000"/>
          </a:bodyPr>
          <a:lstStyle/>
          <a:p>
            <a:pPr>
              <a:defRPr/>
            </a:pPr>
            <a:r>
              <a:rPr lang="en-US" dirty="0" smtClean="0"/>
              <a:t>Anode: </a:t>
            </a:r>
            <a:r>
              <a:rPr lang="pt-BR" dirty="0" smtClean="0"/>
              <a:t>Cadmium hydroxide, Cd(OH)</a:t>
            </a:r>
            <a:r>
              <a:rPr lang="pt-BR" baseline="-25000" dirty="0" smtClean="0"/>
              <a:t>2</a:t>
            </a:r>
            <a:endParaRPr lang="pt-BR" baseline="-25000" dirty="0"/>
          </a:p>
          <a:p>
            <a:pPr>
              <a:defRPr/>
            </a:pPr>
            <a:r>
              <a:rPr lang="en-US" dirty="0" smtClean="0"/>
              <a:t>Cathode</a:t>
            </a:r>
            <a:r>
              <a:rPr lang="en-US" dirty="0"/>
              <a:t>:</a:t>
            </a:r>
            <a:r>
              <a:rPr lang="en-US" dirty="0" smtClean="0"/>
              <a:t> Nickel hydroxide, Ni(OH)</a:t>
            </a:r>
            <a:r>
              <a:rPr lang="en-US" baseline="-25000" dirty="0" smtClean="0"/>
              <a:t>2</a:t>
            </a:r>
            <a:endParaRPr lang="en-US" baseline="-25000" dirty="0"/>
          </a:p>
          <a:p>
            <a:pPr>
              <a:defRPr/>
            </a:pPr>
            <a:r>
              <a:rPr lang="en-US" dirty="0" smtClean="0"/>
              <a:t>Electrolyte: Potassium hydroxide, KOH</a:t>
            </a:r>
          </a:p>
          <a:p>
            <a:pPr>
              <a:defRPr/>
            </a:pPr>
            <a:endParaRPr lang="en-US" dirty="0"/>
          </a:p>
          <a:p>
            <a:pPr>
              <a:defRPr/>
            </a:pPr>
            <a:r>
              <a:rPr lang="en-US" dirty="0"/>
              <a:t>The half-reactions are:</a:t>
            </a:r>
          </a:p>
          <a:p>
            <a:pPr marL="457200" lvl="1" indent="0">
              <a:buFontTx/>
              <a:buNone/>
              <a:defRPr/>
            </a:pPr>
            <a:r>
              <a:rPr lang="en-US" dirty="0" smtClean="0"/>
              <a:t>Cd+2OH</a:t>
            </a:r>
            <a:r>
              <a:rPr lang="en-US" baseline="30000" dirty="0" smtClean="0"/>
              <a:t>-</a:t>
            </a:r>
            <a:r>
              <a:rPr lang="en-US" dirty="0" smtClean="0"/>
              <a:t> → Cd(OH)</a:t>
            </a:r>
            <a:r>
              <a:rPr lang="en-US" baseline="-25000" dirty="0" smtClean="0"/>
              <a:t>2</a:t>
            </a:r>
            <a:r>
              <a:rPr lang="en-US" dirty="0" smtClean="0"/>
              <a:t>+2e</a:t>
            </a:r>
            <a:r>
              <a:rPr lang="en-US" baseline="30000" dirty="0" smtClean="0"/>
              <a:t>-</a:t>
            </a:r>
            <a:endParaRPr lang="en-US" dirty="0" smtClean="0"/>
          </a:p>
          <a:p>
            <a:pPr marL="457200" lvl="1" indent="0">
              <a:buFontTx/>
              <a:buNone/>
              <a:defRPr/>
            </a:pPr>
            <a:r>
              <a:rPr lang="en-US" dirty="0" smtClean="0"/>
              <a:t>2NiO(OH)+Cd+2e</a:t>
            </a:r>
            <a:r>
              <a:rPr lang="en-US" baseline="30000" dirty="0" smtClean="0"/>
              <a:t>-</a:t>
            </a:r>
            <a:r>
              <a:rPr lang="en-US" dirty="0"/>
              <a:t> </a:t>
            </a:r>
            <a:r>
              <a:rPr lang="en-US" dirty="0" smtClean="0"/>
              <a:t>→2Ni(OH)</a:t>
            </a:r>
            <a:r>
              <a:rPr lang="en-US" baseline="-25000" dirty="0" smtClean="0"/>
              <a:t>2</a:t>
            </a:r>
            <a:r>
              <a:rPr lang="en-US" dirty="0" smtClean="0"/>
              <a:t>+2OH</a:t>
            </a:r>
            <a:r>
              <a:rPr lang="en-US" baseline="30000" dirty="0" smtClean="0"/>
              <a:t>-</a:t>
            </a:r>
          </a:p>
          <a:p>
            <a:pPr>
              <a:defRPr/>
            </a:pPr>
            <a:r>
              <a:rPr lang="en-US" dirty="0" smtClean="0"/>
              <a:t>Overall reaction:</a:t>
            </a:r>
          </a:p>
          <a:p>
            <a:pPr marL="457200" lvl="1" indent="0">
              <a:buFontTx/>
              <a:buNone/>
              <a:defRPr/>
            </a:pPr>
            <a:r>
              <a:rPr lang="en-US" dirty="0" smtClean="0"/>
              <a:t>2NiO(OH) + Cd+2H</a:t>
            </a:r>
            <a:r>
              <a:rPr lang="en-US" baseline="-25000" dirty="0" smtClean="0"/>
              <a:t>2</a:t>
            </a:r>
            <a:r>
              <a:rPr lang="en-US" dirty="0" smtClean="0"/>
              <a:t>O→2Ni(OH)</a:t>
            </a:r>
            <a:r>
              <a:rPr lang="en-US" baseline="-25000" dirty="0" smtClean="0"/>
              <a:t>2</a:t>
            </a:r>
            <a:r>
              <a:rPr lang="en-US" dirty="0" smtClean="0"/>
              <a:t>+Cd(OH)</a:t>
            </a:r>
            <a:r>
              <a:rPr lang="en-US" baseline="-25000" dirty="0" smtClean="0"/>
              <a:t>2</a:t>
            </a:r>
            <a:endParaRPr lang="en-US" dirty="0"/>
          </a:p>
        </p:txBody>
      </p:sp>
      <p:sp>
        <p:nvSpPr>
          <p:cNvPr id="4" name="Slide Number Placeholder 3"/>
          <p:cNvSpPr>
            <a:spLocks noGrp="1"/>
          </p:cNvSpPr>
          <p:nvPr>
            <p:ph type="sldNum" sz="quarter" idx="11"/>
          </p:nvPr>
        </p:nvSpPr>
        <p:spPr>
          <a:xfrm>
            <a:off x="6457950" y="6356350"/>
            <a:ext cx="2057400" cy="365125"/>
          </a:xfrm>
        </p:spPr>
        <p:txBody>
          <a:bodyPr/>
          <a:lstStyle/>
          <a:p>
            <a:pPr>
              <a:defRPr/>
            </a:pPr>
            <a:fld id="{E27DF5E9-8ED0-4F0F-A930-165F449ADE65}" type="slidenum">
              <a:rPr lang="en-US" smtClean="0"/>
              <a:pPr>
                <a:defRPr/>
              </a:pPr>
              <a:t>22</a:t>
            </a:fld>
            <a:endParaRPr lang="en-US"/>
          </a:p>
        </p:txBody>
      </p:sp>
    </p:spTree>
    <p:extLst>
      <p:ext uri="{BB962C8B-B14F-4D97-AF65-F5344CB8AC3E}">
        <p14:creationId xmlns:p14="http://schemas.microsoft.com/office/powerpoint/2010/main" val="3094551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title"/>
          </p:nvPr>
        </p:nvSpPr>
        <p:spPr>
          <a:xfrm>
            <a:off x="685800" y="228600"/>
            <a:ext cx="7772400" cy="1143000"/>
          </a:xfrm>
        </p:spPr>
        <p:txBody>
          <a:bodyPr/>
          <a:lstStyle/>
          <a:p>
            <a:r>
              <a:rPr lang="en-US" smtClean="0"/>
              <a:t>Nickel-Cadmium Battery</a:t>
            </a:r>
          </a:p>
        </p:txBody>
      </p:sp>
      <p:sp>
        <p:nvSpPr>
          <p:cNvPr id="7" name="Content Placeholder 6"/>
          <p:cNvSpPr>
            <a:spLocks noGrp="1"/>
          </p:cNvSpPr>
          <p:nvPr>
            <p:ph idx="1"/>
          </p:nvPr>
        </p:nvSpPr>
        <p:spPr>
          <a:xfrm>
            <a:off x="304800" y="1371600"/>
            <a:ext cx="8382000" cy="4114800"/>
          </a:xfrm>
        </p:spPr>
        <p:txBody>
          <a:bodyPr>
            <a:normAutofit/>
          </a:bodyPr>
          <a:lstStyle/>
          <a:p>
            <a:pPr>
              <a:defRPr/>
            </a:pPr>
            <a:r>
              <a:rPr lang="en-US" sz="2800" dirty="0" smtClean="0"/>
              <a:t>Maintain </a:t>
            </a:r>
            <a:r>
              <a:rPr lang="en-US" sz="2800" dirty="0"/>
              <a:t>a steady voltage of 1.2v per cell </a:t>
            </a:r>
            <a:r>
              <a:rPr lang="en-US" sz="2800" dirty="0" smtClean="0"/>
              <a:t>until completely depleted</a:t>
            </a:r>
          </a:p>
          <a:p>
            <a:pPr>
              <a:defRPr/>
            </a:pPr>
            <a:r>
              <a:rPr lang="en-US" sz="2800" dirty="0" smtClean="0"/>
              <a:t>Have ability </a:t>
            </a:r>
            <a:r>
              <a:rPr lang="en-US" sz="2800" dirty="0"/>
              <a:t>to deliver full power output </a:t>
            </a:r>
            <a:r>
              <a:rPr lang="en-US" sz="2800" dirty="0" smtClean="0"/>
              <a:t>until end </a:t>
            </a:r>
            <a:r>
              <a:rPr lang="en-US" sz="2800" dirty="0"/>
              <a:t>of </a:t>
            </a:r>
            <a:r>
              <a:rPr lang="en-US" sz="2800" dirty="0" smtClean="0"/>
              <a:t>cycle</a:t>
            </a:r>
          </a:p>
          <a:p>
            <a:pPr>
              <a:defRPr/>
            </a:pPr>
            <a:r>
              <a:rPr lang="en-US" sz="2800" dirty="0"/>
              <a:t>Have consistent powerful delivery throughout the entire application</a:t>
            </a:r>
          </a:p>
          <a:p>
            <a:pPr>
              <a:defRPr/>
            </a:pPr>
            <a:r>
              <a:rPr lang="en-US" sz="2800" dirty="0"/>
              <a:t>Very low internal resistance</a:t>
            </a:r>
            <a:endParaRPr lang="en-US" sz="2800" dirty="0">
              <a:hlinkClick r:id="rId3"/>
            </a:endParaRPr>
          </a:p>
          <a:p>
            <a:pPr>
              <a:defRPr/>
            </a:pPr>
            <a:r>
              <a:rPr lang="en-US" sz="2800" dirty="0" smtClean="0"/>
              <a:t>Lower </a:t>
            </a:r>
            <a:r>
              <a:rPr lang="en-US" sz="2800" dirty="0"/>
              <a:t>voltage per </a:t>
            </a:r>
            <a:r>
              <a:rPr lang="en-US" sz="2800" dirty="0" smtClean="0"/>
              <a:t>cell</a:t>
            </a:r>
          </a:p>
          <a:p>
            <a:pPr marL="0" indent="0">
              <a:buFontTx/>
              <a:buNone/>
              <a:defRPr/>
            </a:pPr>
            <a:endParaRPr lang="en-US" dirty="0" smtClean="0"/>
          </a:p>
        </p:txBody>
      </p:sp>
    </p:spTree>
    <p:extLst>
      <p:ext uri="{BB962C8B-B14F-4D97-AF65-F5344CB8AC3E}">
        <p14:creationId xmlns:p14="http://schemas.microsoft.com/office/powerpoint/2010/main" val="3935849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0"/>
            <a:ext cx="7772400" cy="1143000"/>
          </a:xfrm>
        </p:spPr>
        <p:txBody>
          <a:bodyPr/>
          <a:lstStyle/>
          <a:p>
            <a:r>
              <a:rPr lang="en-US" smtClean="0"/>
              <a:t>Nickel-Cadmium Battery</a:t>
            </a:r>
          </a:p>
        </p:txBody>
      </p:sp>
      <p:sp>
        <p:nvSpPr>
          <p:cNvPr id="58371" name="Content Placeholder 2"/>
          <p:cNvSpPr>
            <a:spLocks noGrp="1"/>
          </p:cNvSpPr>
          <p:nvPr>
            <p:ph idx="1"/>
          </p:nvPr>
        </p:nvSpPr>
        <p:spPr>
          <a:xfrm>
            <a:off x="228600" y="1219200"/>
            <a:ext cx="8686800" cy="4724400"/>
          </a:xfrm>
        </p:spPr>
        <p:txBody>
          <a:bodyPr/>
          <a:lstStyle/>
          <a:p>
            <a:r>
              <a:rPr lang="en-US" i="1" dirty="0" smtClean="0"/>
              <a:t>Advantages:</a:t>
            </a:r>
            <a:endParaRPr lang="en-US" sz="2400" dirty="0" smtClean="0"/>
          </a:p>
          <a:p>
            <a:pPr lvl="1"/>
            <a:r>
              <a:rPr lang="en-US" sz="2400" dirty="0" smtClean="0"/>
              <a:t>Operate in a range of temperatures</a:t>
            </a:r>
          </a:p>
          <a:p>
            <a:pPr lvl="1"/>
            <a:r>
              <a:rPr lang="en-US" sz="2400" dirty="0" smtClean="0"/>
              <a:t>Tolerates abuse well and performs well after long periods of storage</a:t>
            </a:r>
          </a:p>
          <a:p>
            <a:pPr lvl="1"/>
            <a:endParaRPr lang="en-US" sz="2400" dirty="0" smtClean="0"/>
          </a:p>
          <a:p>
            <a:r>
              <a:rPr lang="en-US" i="1" dirty="0" smtClean="0"/>
              <a:t>Disadvantages:</a:t>
            </a:r>
            <a:endParaRPr lang="en-US" dirty="0" smtClean="0"/>
          </a:p>
          <a:p>
            <a:pPr lvl="1"/>
            <a:r>
              <a:rPr lang="en-US" sz="2400" dirty="0" smtClean="0"/>
              <a:t>It is three to five times more expensive than lead-acid</a:t>
            </a:r>
          </a:p>
          <a:p>
            <a:pPr lvl="1"/>
            <a:r>
              <a:rPr lang="en-US" sz="2400" dirty="0" smtClean="0"/>
              <a:t>Its materials are toxic and the recycling infrastructure for larger nickel-cadmium batteries is very limited</a:t>
            </a:r>
            <a:endParaRPr lang="en-US" sz="2400" dirty="0" smtClean="0">
              <a:hlinkClick r:id="rId2"/>
            </a:endParaRPr>
          </a:p>
          <a:p>
            <a:endParaRPr lang="en-US" dirty="0" smtClean="0"/>
          </a:p>
        </p:txBody>
      </p:sp>
    </p:spTree>
    <p:extLst>
      <p:ext uri="{BB962C8B-B14F-4D97-AF65-F5344CB8AC3E}">
        <p14:creationId xmlns:p14="http://schemas.microsoft.com/office/powerpoint/2010/main" val="1867727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Lithium Batteries</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dirty="0" smtClean="0"/>
              <a:t>Because lithium metal has a very low density, and because lithium can yield high voltages in batteries, lithium batteries have very high energy to mass ratios (or energy to volume ratios), making them ideal for powering electronic devices.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US" smtClean="0"/>
              <a:t>Lithium Ion Batteries</a:t>
            </a:r>
          </a:p>
        </p:txBody>
      </p:sp>
      <p:sp>
        <p:nvSpPr>
          <p:cNvPr id="37891" name="Rectangle 3"/>
          <p:cNvSpPr>
            <a:spLocks noGrp="1" noChangeArrowheads="1"/>
          </p:cNvSpPr>
          <p:nvPr>
            <p:ph type="body" idx="1"/>
          </p:nvPr>
        </p:nvSpPr>
        <p:spPr>
          <a:xfrm>
            <a:off x="228600" y="914400"/>
            <a:ext cx="8686800" cy="5638800"/>
          </a:xfrm>
        </p:spPr>
        <p:txBody>
          <a:bodyPr>
            <a:normAutofit lnSpcReduction="10000"/>
          </a:bodyPr>
          <a:lstStyle/>
          <a:p>
            <a:pPr eaLnBrk="1" hangingPunct="1"/>
            <a:r>
              <a:rPr lang="en-US" dirty="0" smtClean="0"/>
              <a:t>Chemistry</a:t>
            </a:r>
          </a:p>
          <a:p>
            <a:pPr lvl="1" eaLnBrk="1" hangingPunct="1">
              <a:buFontTx/>
              <a:buNone/>
            </a:pPr>
            <a:r>
              <a:rPr lang="en-US" dirty="0" smtClean="0"/>
              <a:t>Graphite (-), cobalt or manganese (+) </a:t>
            </a:r>
          </a:p>
          <a:p>
            <a:pPr lvl="1" eaLnBrk="1" hangingPunct="1">
              <a:buFontTx/>
              <a:buNone/>
            </a:pPr>
            <a:r>
              <a:rPr lang="en-US" dirty="0" smtClean="0"/>
              <a:t>Non aqueous electrolyte</a:t>
            </a:r>
          </a:p>
          <a:p>
            <a:pPr eaLnBrk="1" hangingPunct="1"/>
            <a:r>
              <a:rPr lang="en-US" dirty="0" smtClean="0"/>
              <a:t>Features</a:t>
            </a:r>
          </a:p>
          <a:p>
            <a:pPr lvl="1" eaLnBrk="1" hangingPunct="1">
              <a:buFontTx/>
              <a:buChar char="+"/>
            </a:pPr>
            <a:r>
              <a:rPr lang="en-US" dirty="0" smtClean="0"/>
              <a:t>40% more capacity than </a:t>
            </a:r>
            <a:r>
              <a:rPr lang="en-US" dirty="0" err="1" smtClean="0"/>
              <a:t>NiCd</a:t>
            </a:r>
            <a:endParaRPr lang="en-US" dirty="0" smtClean="0"/>
          </a:p>
          <a:p>
            <a:pPr lvl="1" eaLnBrk="1" hangingPunct="1">
              <a:buFontTx/>
              <a:buChar char="+"/>
            </a:pPr>
            <a:r>
              <a:rPr lang="en-US" dirty="0" smtClean="0"/>
              <a:t>Self-discharge 50% less than </a:t>
            </a:r>
            <a:r>
              <a:rPr lang="en-US" dirty="0" err="1" smtClean="0"/>
              <a:t>NiCd</a:t>
            </a:r>
            <a:endParaRPr lang="en-US" dirty="0" smtClean="0"/>
          </a:p>
          <a:p>
            <a:pPr lvl="1" eaLnBrk="1" hangingPunct="1"/>
            <a:r>
              <a:rPr lang="en-US" dirty="0" smtClean="0"/>
              <a:t>Expensive</a:t>
            </a:r>
          </a:p>
          <a:p>
            <a:r>
              <a:rPr lang="en-US" b="1" dirty="0" smtClean="0"/>
              <a:t>Cathode (+): Lithium Cobalt Oxide (LiCoO2) </a:t>
            </a:r>
          </a:p>
          <a:p>
            <a:r>
              <a:rPr lang="en-US" b="1" dirty="0" smtClean="0"/>
              <a:t>Anode (-): Lithium graphite (LiC6)</a:t>
            </a:r>
          </a:p>
          <a:p>
            <a:r>
              <a:rPr lang="en-US" b="1" dirty="0" smtClean="0"/>
              <a:t>Electrolyte: Lithium </a:t>
            </a:r>
            <a:r>
              <a:rPr lang="en-US" b="1" dirty="0" err="1" smtClean="0"/>
              <a:t>hexafluorophosphate</a:t>
            </a:r>
            <a:r>
              <a:rPr lang="en-US" b="1" dirty="0" smtClean="0"/>
              <a:t> (LiPF6)</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smtClean="0"/>
              <a:t>Lithium Ion Polymer Batteries</a:t>
            </a:r>
          </a:p>
        </p:txBody>
      </p:sp>
      <p:sp>
        <p:nvSpPr>
          <p:cNvPr id="39939" name="Rectangle 3"/>
          <p:cNvSpPr>
            <a:spLocks noGrp="1" noChangeArrowheads="1"/>
          </p:cNvSpPr>
          <p:nvPr>
            <p:ph type="body" idx="1"/>
          </p:nvPr>
        </p:nvSpPr>
        <p:spPr/>
        <p:txBody>
          <a:bodyPr/>
          <a:lstStyle/>
          <a:p>
            <a:pPr eaLnBrk="1" hangingPunct="1"/>
            <a:r>
              <a:rPr lang="en-US" dirty="0" smtClean="0"/>
              <a:t>Chemistry</a:t>
            </a:r>
          </a:p>
          <a:p>
            <a:pPr lvl="1" eaLnBrk="1" hangingPunct="1">
              <a:buFontTx/>
              <a:buNone/>
            </a:pPr>
            <a:r>
              <a:rPr lang="en-US" dirty="0" smtClean="0"/>
              <a:t>Graphite (-), cobalt or manganese (+)</a:t>
            </a:r>
          </a:p>
          <a:p>
            <a:pPr lvl="1" eaLnBrk="1" hangingPunct="1">
              <a:buFontTx/>
              <a:buNone/>
            </a:pPr>
            <a:r>
              <a:rPr lang="en-US" dirty="0" smtClean="0"/>
              <a:t>Non aqueous electrolyte</a:t>
            </a:r>
          </a:p>
          <a:p>
            <a:pPr eaLnBrk="1" hangingPunct="1"/>
            <a:r>
              <a:rPr lang="en-US" dirty="0" smtClean="0"/>
              <a:t>Features</a:t>
            </a:r>
          </a:p>
          <a:p>
            <a:pPr lvl="1" eaLnBrk="1" hangingPunct="1">
              <a:buFontTx/>
              <a:buChar char="+"/>
            </a:pPr>
            <a:r>
              <a:rPr lang="en-US" dirty="0" smtClean="0"/>
              <a:t>Slim geometry, flexible shape, light weight</a:t>
            </a:r>
          </a:p>
          <a:p>
            <a:pPr lvl="1" eaLnBrk="1" hangingPunct="1">
              <a:buFontTx/>
              <a:buChar char="+"/>
            </a:pPr>
            <a:r>
              <a:rPr lang="en-US" dirty="0" smtClean="0"/>
              <a:t>Potentially lower cost (but currently expensive)</a:t>
            </a:r>
          </a:p>
          <a:p>
            <a:pPr lvl="1" eaLnBrk="1" hangingPunct="1"/>
            <a:r>
              <a:rPr lang="en-US" dirty="0" smtClean="0"/>
              <a:t>Lower energy density, fewer cycles than Li-ion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2209800" y="1447800"/>
            <a:ext cx="6013095" cy="49449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p:cNvPicPr>
            <a:picLocks noGrp="1" noChangeAspect="1" noChangeArrowheads="1"/>
          </p:cNvPicPr>
          <p:nvPr>
            <p:ph idx="1"/>
          </p:nvPr>
        </p:nvPicPr>
        <p:blipFill>
          <a:blip r:embed="rId2"/>
          <a:srcRect/>
          <a:stretch>
            <a:fillRect/>
          </a:stretch>
        </p:blipFill>
        <p:spPr bwMode="auto">
          <a:xfrm>
            <a:off x="304800" y="990600"/>
            <a:ext cx="8489904"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600200" y="2971800"/>
            <a:ext cx="6324600" cy="1524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en-US" sz="3200" dirty="0">
                <a:solidFill>
                  <a:schemeClr val="tx1"/>
                </a:solidFill>
                <a:latin typeface="Arial" pitchFamily="34" charset="0"/>
              </a:rPr>
              <a:t>   Chapter 2 </a:t>
            </a:r>
          </a:p>
          <a:p>
            <a:pPr algn="ctr">
              <a:defRPr/>
            </a:pPr>
            <a:r>
              <a:rPr lang="en-US" sz="3200" dirty="0">
                <a:latin typeface="Arial" pitchFamily="34" charset="0"/>
              </a:rPr>
              <a:t>   </a:t>
            </a:r>
            <a:r>
              <a:rPr lang="en-US" sz="3200" dirty="0">
                <a:solidFill>
                  <a:schemeClr val="tx1"/>
                </a:solidFill>
                <a:latin typeface="Arial" pitchFamily="34" charset="0"/>
              </a:rPr>
              <a:t>Battery technology </a:t>
            </a:r>
          </a:p>
        </p:txBody>
      </p:sp>
    </p:spTree>
    <p:extLst>
      <p:ext uri="{BB962C8B-B14F-4D97-AF65-F5344CB8AC3E}">
        <p14:creationId xmlns:p14="http://schemas.microsoft.com/office/powerpoint/2010/main" val="1557204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r>
              <a:rPr lang="en-US" dirty="0" smtClean="0"/>
              <a:t>Battery Characteristics</a:t>
            </a:r>
          </a:p>
        </p:txBody>
      </p:sp>
      <p:sp>
        <p:nvSpPr>
          <p:cNvPr id="5" name="Content Placeholder 4"/>
          <p:cNvSpPr>
            <a:spLocks noGrp="1"/>
          </p:cNvSpPr>
          <p:nvPr>
            <p:ph sz="half" idx="2"/>
          </p:nvPr>
        </p:nvSpPr>
        <p:spPr>
          <a:xfrm>
            <a:off x="457200" y="838200"/>
            <a:ext cx="4040188" cy="5287963"/>
          </a:xfrm>
        </p:spPr>
        <p:txBody>
          <a:bodyPr>
            <a:normAutofit/>
          </a:bodyPr>
          <a:lstStyle/>
          <a:p>
            <a:r>
              <a:rPr lang="en-US" sz="2800" dirty="0" smtClean="0"/>
              <a:t>Size</a:t>
            </a:r>
          </a:p>
          <a:p>
            <a:pPr lvl="1"/>
            <a:r>
              <a:rPr lang="en-US" dirty="0" smtClean="0"/>
              <a:t>Physical: button, AAA, AA, C, D, ... </a:t>
            </a:r>
          </a:p>
          <a:p>
            <a:pPr lvl="1"/>
            <a:r>
              <a:rPr lang="en-US" dirty="0" smtClean="0"/>
              <a:t>Energy density (watts per kg or cm</a:t>
            </a:r>
            <a:r>
              <a:rPr lang="en-US" baseline="30000" dirty="0" smtClean="0"/>
              <a:t>3</a:t>
            </a:r>
            <a:r>
              <a:rPr lang="en-US" dirty="0" smtClean="0"/>
              <a:t>)</a:t>
            </a:r>
          </a:p>
          <a:p>
            <a:r>
              <a:rPr lang="en-US" sz="2800" dirty="0" smtClean="0"/>
              <a:t>Longevity</a:t>
            </a:r>
          </a:p>
          <a:p>
            <a:pPr lvl="1"/>
            <a:r>
              <a:rPr lang="en-US" dirty="0" smtClean="0"/>
              <a:t>Capacity (Ah, for drain of C/10 at 20</a:t>
            </a:r>
            <a:r>
              <a:rPr lang="en-US" dirty="0" smtClean="0">
                <a:cs typeface="Times New Roman" charset="0"/>
              </a:rPr>
              <a:t>°</a:t>
            </a:r>
            <a:r>
              <a:rPr lang="en-US" dirty="0" smtClean="0"/>
              <a:t>C)</a:t>
            </a:r>
          </a:p>
          <a:p>
            <a:pPr lvl="1"/>
            <a:r>
              <a:rPr lang="en-US" dirty="0" smtClean="0"/>
              <a:t>Number of recharge cycles</a:t>
            </a:r>
          </a:p>
          <a:p>
            <a:r>
              <a:rPr lang="en-US" sz="2800" dirty="0" smtClean="0"/>
              <a:t>Discharge characteristics (voltage drop)</a:t>
            </a:r>
          </a:p>
          <a:p>
            <a:endParaRPr lang="en-US" dirty="0"/>
          </a:p>
        </p:txBody>
      </p:sp>
      <p:sp>
        <p:nvSpPr>
          <p:cNvPr id="6" name="Text Placeholder 5"/>
          <p:cNvSpPr>
            <a:spLocks noGrp="1"/>
          </p:cNvSpPr>
          <p:nvPr>
            <p:ph type="body" sz="quarter" idx="3"/>
          </p:nvPr>
        </p:nvSpPr>
        <p:spPr>
          <a:xfrm>
            <a:off x="4876800" y="685800"/>
            <a:ext cx="4041775" cy="639762"/>
          </a:xfrm>
        </p:spPr>
        <p:txBody>
          <a:bodyPr/>
          <a:lstStyle/>
          <a:p>
            <a:r>
              <a:rPr lang="en-US" dirty="0" smtClean="0"/>
              <a:t>Further Characteristics</a:t>
            </a:r>
            <a:endParaRPr lang="en-US" dirty="0"/>
          </a:p>
        </p:txBody>
      </p:sp>
      <p:sp>
        <p:nvSpPr>
          <p:cNvPr id="7" name="Content Placeholder 6"/>
          <p:cNvSpPr>
            <a:spLocks noGrp="1"/>
          </p:cNvSpPr>
          <p:nvPr>
            <p:ph sz="quarter" idx="4"/>
          </p:nvPr>
        </p:nvSpPr>
        <p:spPr>
          <a:xfrm>
            <a:off x="4645025" y="1371600"/>
            <a:ext cx="4041775" cy="4754563"/>
          </a:xfrm>
        </p:spPr>
        <p:txBody>
          <a:bodyPr/>
          <a:lstStyle/>
          <a:p>
            <a:r>
              <a:rPr lang="en-US" sz="2800" dirty="0" smtClean="0"/>
              <a:t>Cost</a:t>
            </a:r>
          </a:p>
          <a:p>
            <a:r>
              <a:rPr lang="en-US" sz="2800" dirty="0" smtClean="0"/>
              <a:t>Behavioral factors</a:t>
            </a:r>
          </a:p>
          <a:p>
            <a:pPr lvl="1"/>
            <a:r>
              <a:rPr lang="en-US" dirty="0" smtClean="0"/>
              <a:t>Temperature range (storage, operation)</a:t>
            </a:r>
          </a:p>
          <a:p>
            <a:pPr lvl="1"/>
            <a:r>
              <a:rPr lang="en-US" dirty="0" smtClean="0"/>
              <a:t>Self discharge</a:t>
            </a:r>
          </a:p>
          <a:p>
            <a:pPr lvl="1"/>
            <a:r>
              <a:rPr lang="en-US" dirty="0" smtClean="0"/>
              <a:t>Memory effect</a:t>
            </a:r>
          </a:p>
          <a:p>
            <a:r>
              <a:rPr lang="en-US" sz="2800" dirty="0" smtClean="0"/>
              <a:t>Environmental factors</a:t>
            </a:r>
          </a:p>
          <a:p>
            <a:pPr lvl="1"/>
            <a:r>
              <a:rPr lang="en-US" dirty="0" smtClean="0"/>
              <a:t>Leakage, gassing, toxicity</a:t>
            </a:r>
          </a:p>
          <a:p>
            <a:pPr lvl="1"/>
            <a:r>
              <a:rPr lang="en-US" dirty="0" smtClean="0"/>
              <a:t>Shock resistance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Battery performance</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1517197" y="1143000"/>
            <a:ext cx="5893253"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Battery Technical Specifications</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smtClean="0"/>
              <a:t>Specific Energy (</a:t>
            </a:r>
            <a:r>
              <a:rPr lang="en-US" b="1" i="1" dirty="0" err="1" smtClean="0"/>
              <a:t>Wh</a:t>
            </a:r>
            <a:r>
              <a:rPr lang="en-US" b="1" i="1" dirty="0" smtClean="0"/>
              <a:t>/kg) – </a:t>
            </a:r>
          </a:p>
          <a:p>
            <a:pPr algn="just"/>
            <a:r>
              <a:rPr lang="en-US" sz="2600" i="1" dirty="0" smtClean="0"/>
              <a:t>The nominal battery energy per unit mass, sometimes </a:t>
            </a:r>
            <a:r>
              <a:rPr lang="en-US" sz="2600" dirty="0" smtClean="0"/>
              <a:t>referred to as the gravimetric energy density. Specific energy is a characteristic of the battery chemistry and packaging. Along with the energy consumption of the vehicle, it determines the battery weight required to achieve a given electric range.</a:t>
            </a:r>
          </a:p>
          <a:p>
            <a:r>
              <a:rPr lang="en-US" b="1" i="1" dirty="0" smtClean="0"/>
              <a:t>Specific Power (W/kg) </a:t>
            </a:r>
          </a:p>
          <a:p>
            <a:pPr algn="just">
              <a:buNone/>
            </a:pPr>
            <a:r>
              <a:rPr lang="en-US" b="1" i="1" dirty="0" smtClean="0"/>
              <a:t>     </a:t>
            </a:r>
            <a:r>
              <a:rPr lang="en-US" sz="2600" i="1" dirty="0" smtClean="0"/>
              <a:t>The maximum available power per unit mass. Specific power </a:t>
            </a:r>
            <a:r>
              <a:rPr lang="en-US" sz="2600" dirty="0" smtClean="0"/>
              <a:t>is a characteristic of the battery chemistry and packaging. It determines the battery weight required to achieve a given performance target.</a:t>
            </a:r>
            <a:endParaRPr lang="en-US" dirty="0" smtClean="0"/>
          </a:p>
          <a:p>
            <a:r>
              <a:rPr lang="en-US" dirty="0" smtClean="0"/>
              <a:t> </a:t>
            </a:r>
            <a:r>
              <a:rPr lang="en-US" b="1" i="1" dirty="0" smtClean="0"/>
              <a:t>Energy Density (</a:t>
            </a:r>
            <a:r>
              <a:rPr lang="en-US" b="1" i="1" dirty="0" err="1" smtClean="0"/>
              <a:t>Wh</a:t>
            </a:r>
            <a:r>
              <a:rPr lang="en-US" b="1" i="1" dirty="0" smtClean="0"/>
              <a:t>/L) </a:t>
            </a:r>
          </a:p>
          <a:p>
            <a:pPr algn="just">
              <a:buNone/>
            </a:pPr>
            <a:r>
              <a:rPr lang="en-US" sz="2600" dirty="0" smtClean="0"/>
              <a:t>      The nominal battery energy per unit volume, sometimes referred to as the volumetric energy density.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Battery capacity</a:t>
            </a:r>
            <a:endParaRPr lang="en-US" dirty="0"/>
          </a:p>
        </p:txBody>
      </p:sp>
      <p:sp>
        <p:nvSpPr>
          <p:cNvPr id="8" name="Content Placeholder 7"/>
          <p:cNvSpPr>
            <a:spLocks noGrp="1"/>
          </p:cNvSpPr>
          <p:nvPr>
            <p:ph idx="1"/>
          </p:nvPr>
        </p:nvSpPr>
        <p:spPr/>
        <p:txBody>
          <a:bodyPr>
            <a:normAutofit/>
          </a:bodyPr>
          <a:lstStyle/>
          <a:p>
            <a:r>
              <a:rPr lang="en-US" sz="2400" dirty="0" smtClean="0"/>
              <a:t>"Battery capacity" is a measure (typically in Amp-hr) of the charge stored by the battery, and is determined by the mass of active material contained in the battery. </a:t>
            </a:r>
          </a:p>
          <a:p>
            <a:r>
              <a:rPr lang="en-US" sz="2400" dirty="0" smtClean="0">
                <a:solidFill>
                  <a:srgbClr val="FF0000"/>
                </a:solidFill>
              </a:rPr>
              <a:t>The battery capacity represents the maximum amount of energy that can be extracted from the battery under certain specified conditions</a:t>
            </a:r>
          </a:p>
          <a:p>
            <a:r>
              <a:rPr lang="en-US" sz="2400" dirty="0" smtClean="0"/>
              <a:t> However, the actual energy storage capabilities of the battery can vary significantly from the "nominal" rated capacity, as the battery capacity depends strongly on the age and past history of the battery, the charging or discharging regimes of the battery and the temperature.</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Exercises</a:t>
            </a:r>
          </a:p>
          <a:p>
            <a:pPr marL="514350" indent="-514350">
              <a:buAutoNum type="arabicPeriod"/>
            </a:pPr>
            <a:r>
              <a:rPr lang="en-US" dirty="0" smtClean="0"/>
              <a:t>A circuit connected with 600mAh current rating   and related to the load </a:t>
            </a:r>
            <a:r>
              <a:rPr lang="en-US" smtClean="0"/>
              <a:t>of 30mA, </a:t>
            </a:r>
            <a:r>
              <a:rPr lang="en-US" dirty="0" smtClean="0"/>
              <a:t>calculate for how long do you use the battery?</a:t>
            </a:r>
          </a:p>
          <a:p>
            <a:pPr marL="514350" indent="-514350">
              <a:buAutoNum type="arabicPeriod"/>
            </a:pPr>
            <a:r>
              <a:rPr lang="en-US" dirty="0" smtClean="0"/>
              <a:t>Sony lithium NP-FT1 battery pack is a 3.6 V 2.4 </a:t>
            </a:r>
            <a:r>
              <a:rPr lang="en-US" dirty="0" err="1" smtClean="0"/>
              <a:t>Wh</a:t>
            </a:r>
            <a:r>
              <a:rPr lang="en-US" dirty="0" smtClean="0"/>
              <a:t> battery .On the other hand </a:t>
            </a:r>
            <a:r>
              <a:rPr lang="en-US" dirty="0" err="1" smtClean="0"/>
              <a:t>kyocera</a:t>
            </a:r>
            <a:r>
              <a:rPr lang="en-US" dirty="0" smtClean="0"/>
              <a:t> manufactured a 3.6 V 1.55Ah battery TXBAT091. which battery has a larger capacity?</a:t>
            </a:r>
          </a:p>
          <a:p>
            <a:pPr marL="514350" indent="-514350">
              <a:buAutoNum type="arabicPeriod"/>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Peukert’s</a:t>
            </a:r>
            <a:r>
              <a:rPr lang="en-US" dirty="0" smtClean="0"/>
              <a:t> Law</a:t>
            </a:r>
            <a:endParaRPr lang="en-US" dirty="0"/>
          </a:p>
        </p:txBody>
      </p:sp>
      <p:sp>
        <p:nvSpPr>
          <p:cNvPr id="3" name="Content Placeholder 2"/>
          <p:cNvSpPr>
            <a:spLocks noGrp="1"/>
          </p:cNvSpPr>
          <p:nvPr>
            <p:ph idx="1"/>
          </p:nvPr>
        </p:nvSpPr>
        <p:spPr/>
        <p:txBody>
          <a:bodyPr>
            <a:normAutofit/>
          </a:bodyPr>
          <a:lstStyle/>
          <a:p>
            <a:r>
              <a:rPr lang="en-US" sz="2800" dirty="0" err="1" smtClean="0"/>
              <a:t>Peukert’s</a:t>
            </a:r>
            <a:r>
              <a:rPr lang="en-US" sz="2800" dirty="0" smtClean="0"/>
              <a:t> Law describes how battery capacity is affected </a:t>
            </a:r>
            <a:r>
              <a:rPr lang="en-US" sz="2800" dirty="0" smtClean="0">
                <a:solidFill>
                  <a:srgbClr val="FF0000"/>
                </a:solidFill>
              </a:rPr>
              <a:t>by the rate at which the battery is discharged</a:t>
            </a:r>
            <a:r>
              <a:rPr lang="en-US" sz="2800" dirty="0" smtClean="0"/>
              <a:t>. As the discharge rate increases, the battery’s usable capacity decreases.</a:t>
            </a:r>
          </a:p>
          <a:p>
            <a:r>
              <a:rPr lang="en-US" sz="2800" dirty="0" smtClean="0"/>
              <a:t>A typical battery’s capacity is measured by the current that is required to fully discharge in </a:t>
            </a:r>
            <a:r>
              <a:rPr lang="en-US" sz="2800" dirty="0" smtClean="0">
                <a:solidFill>
                  <a:srgbClr val="FF0000"/>
                </a:solidFill>
              </a:rPr>
              <a:t>20 hours</a:t>
            </a:r>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Formula:</a:t>
            </a:r>
            <a:br>
              <a:rPr lang="en-US" b="1" dirty="0" smtClean="0"/>
            </a:br>
            <a:endParaRPr lang="en-US" dirty="0"/>
          </a:p>
        </p:txBody>
      </p:sp>
      <p:sp>
        <p:nvSpPr>
          <p:cNvPr id="3" name="Content Placeholder 2"/>
          <p:cNvSpPr>
            <a:spLocks noGrp="1"/>
          </p:cNvSpPr>
          <p:nvPr>
            <p:ph idx="1"/>
          </p:nvPr>
        </p:nvSpPr>
        <p:spPr/>
        <p:txBody>
          <a:bodyPr>
            <a:normAutofit fontScale="55000" lnSpcReduction="20000"/>
          </a:bodyPr>
          <a:lstStyle/>
          <a:p>
            <a:r>
              <a:rPr lang="en-US" sz="5900" b="1" dirty="0" smtClean="0"/>
              <a:t>Actual Battery Capacity = (C x I) / I</a:t>
            </a:r>
            <a:r>
              <a:rPr lang="en-US" sz="5900" b="1" baseline="30000" dirty="0" smtClean="0"/>
              <a:t>n</a:t>
            </a:r>
            <a:r>
              <a:rPr lang="en-US" sz="5900" b="1" dirty="0" smtClean="0"/>
              <a:t> </a:t>
            </a:r>
          </a:p>
          <a:p>
            <a:endParaRPr lang="en-US" sz="5900" b="1" dirty="0" smtClean="0"/>
          </a:p>
          <a:p>
            <a:r>
              <a:rPr lang="en-US" sz="5900" b="1" dirty="0" err="1" smtClean="0"/>
              <a:t>Peukert's</a:t>
            </a:r>
            <a:r>
              <a:rPr lang="en-US" sz="5900" b="1" dirty="0" smtClean="0"/>
              <a:t> Formula, T = C / I</a:t>
            </a:r>
            <a:r>
              <a:rPr lang="en-US" sz="5900" b="1" baseline="30000" dirty="0" smtClean="0"/>
              <a:t>n</a:t>
            </a:r>
            <a:r>
              <a:rPr lang="en-US" sz="5900" b="1" dirty="0" smtClean="0"/>
              <a:t>    </a:t>
            </a:r>
            <a:r>
              <a:rPr lang="en-US" b="1" dirty="0" smtClean="0"/>
              <a:t>Where,</a:t>
            </a:r>
            <a:r>
              <a:rPr lang="en-US" dirty="0" smtClean="0"/>
              <a:t> </a:t>
            </a:r>
          </a:p>
          <a:p>
            <a:pPr>
              <a:buNone/>
            </a:pPr>
            <a:r>
              <a:rPr lang="en-US" sz="4500" dirty="0" smtClean="0"/>
              <a:t>       C = Rated Battery Capacity the amp-hour capacity</a:t>
            </a:r>
          </a:p>
          <a:p>
            <a:pPr>
              <a:buNone/>
            </a:pPr>
            <a:r>
              <a:rPr lang="en-US" sz="4500" dirty="0" smtClean="0"/>
              <a:t>       I = Rate of Discharge, discharge current in Amperes </a:t>
            </a:r>
          </a:p>
          <a:p>
            <a:pPr>
              <a:buNone/>
            </a:pPr>
            <a:r>
              <a:rPr lang="en-US" sz="4500" dirty="0" smtClean="0"/>
              <a:t>      n = </a:t>
            </a:r>
            <a:r>
              <a:rPr lang="en-US" sz="4500" dirty="0" err="1" smtClean="0"/>
              <a:t>Peukert's</a:t>
            </a:r>
            <a:r>
              <a:rPr lang="en-US" sz="4500" dirty="0" smtClean="0"/>
              <a:t> Number typically 1.1 to 1.3</a:t>
            </a:r>
          </a:p>
          <a:p>
            <a:pPr>
              <a:buNone/>
            </a:pPr>
            <a:r>
              <a:rPr lang="en-US" sz="4500" dirty="0" smtClean="0"/>
              <a:t>      T = Full Discharge Time in hours</a:t>
            </a:r>
          </a:p>
          <a:p>
            <a:pPr>
              <a:buNone/>
            </a:pPr>
            <a:r>
              <a:rPr lang="en-US" sz="5100" b="1" dirty="0" smtClean="0"/>
              <a:t>Example :</a:t>
            </a:r>
          </a:p>
          <a:p>
            <a:r>
              <a:rPr lang="en-US" sz="5100" dirty="0" smtClean="0"/>
              <a:t>The rated battery charge capacity is 250 amp-hours, discharge rate is 20 amps and </a:t>
            </a:r>
            <a:r>
              <a:rPr lang="en-US" sz="5100" dirty="0" err="1" smtClean="0"/>
              <a:t>peukert's</a:t>
            </a:r>
            <a:r>
              <a:rPr lang="en-US" sz="5100" dirty="0" smtClean="0"/>
              <a:t> number is 1.3, what is the actual battery capacity and discharge time.</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Solution :</a:t>
            </a:r>
            <a:endParaRPr lang="en-US" dirty="0"/>
          </a:p>
        </p:txBody>
      </p:sp>
      <p:sp>
        <p:nvSpPr>
          <p:cNvPr id="3" name="Content Placeholder 2"/>
          <p:cNvSpPr>
            <a:spLocks noGrp="1"/>
          </p:cNvSpPr>
          <p:nvPr>
            <p:ph idx="1"/>
          </p:nvPr>
        </p:nvSpPr>
        <p:spPr/>
        <p:txBody>
          <a:bodyPr/>
          <a:lstStyle/>
          <a:p>
            <a:r>
              <a:rPr lang="en-US" dirty="0" smtClean="0"/>
              <a:t>Substitute the given values in the formula,</a:t>
            </a:r>
            <a:br>
              <a:rPr lang="en-US" dirty="0" smtClean="0"/>
            </a:br>
            <a:endParaRPr lang="en-US" sz="2800" dirty="0" smtClean="0"/>
          </a:p>
          <a:p>
            <a:r>
              <a:rPr lang="en-US" sz="2800" b="1" dirty="0" smtClean="0"/>
              <a:t>Actual Battery Capacity Calculation</a:t>
            </a:r>
            <a:r>
              <a:rPr lang="en-US" sz="2800" dirty="0" smtClean="0"/>
              <a:t> </a:t>
            </a:r>
            <a:br>
              <a:rPr lang="en-US" sz="2800" dirty="0" smtClean="0"/>
            </a:br>
            <a:r>
              <a:rPr lang="en-US" sz="2800" dirty="0" smtClean="0"/>
              <a:t>Actual Battery Capacity= (C x I) / I</a:t>
            </a:r>
            <a:r>
              <a:rPr lang="en-US" sz="2800" baseline="30000" dirty="0" smtClean="0"/>
              <a:t>n</a:t>
            </a:r>
            <a:r>
              <a:rPr lang="en-US" sz="2800" dirty="0" smtClean="0"/>
              <a:t>= (250 x 20) / 20</a:t>
            </a:r>
            <a:r>
              <a:rPr lang="en-US" sz="2800" baseline="30000" dirty="0" smtClean="0"/>
              <a:t>1.3</a:t>
            </a:r>
            <a:r>
              <a:rPr lang="en-US" sz="2800" dirty="0" smtClean="0"/>
              <a:t>= 5000 / 49.129121045= 101.772632884</a:t>
            </a:r>
          </a:p>
          <a:p>
            <a:r>
              <a:rPr lang="en-US" sz="2800" b="1" dirty="0" smtClean="0"/>
              <a:t>Full Discharge Time Calculation</a:t>
            </a:r>
            <a:r>
              <a:rPr lang="en-US" sz="2800" dirty="0" smtClean="0"/>
              <a:t> </a:t>
            </a:r>
            <a:br>
              <a:rPr lang="en-US" sz="2800" dirty="0" smtClean="0"/>
            </a:br>
            <a:r>
              <a:rPr lang="en-US" sz="2800" dirty="0" smtClean="0"/>
              <a:t>Full Discharge Time (T)= C / I</a:t>
            </a:r>
            <a:r>
              <a:rPr lang="en-US" sz="2800" baseline="30000" dirty="0" smtClean="0"/>
              <a:t>n</a:t>
            </a:r>
            <a:r>
              <a:rPr lang="en-US" sz="2800" dirty="0" smtClean="0"/>
              <a:t>= 250 / 20</a:t>
            </a:r>
            <a:r>
              <a:rPr lang="en-US" sz="2800" baseline="30000" dirty="0" smtClean="0"/>
              <a:t>1.3</a:t>
            </a:r>
            <a:r>
              <a:rPr lang="en-US" sz="2800" dirty="0" smtClean="0"/>
              <a:t>= 250 / 49.129121045= 5.088631644</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a:r>
            <a:br>
              <a:rPr lang="en-US" b="1" i="1" dirty="0" smtClean="0"/>
            </a:br>
            <a:r>
              <a:rPr lang="en-US" b="1" i="1" dirty="0" smtClean="0"/>
              <a:t>Sample Calculation</a:t>
            </a:r>
            <a:br>
              <a:rPr lang="en-US" b="1" i="1" dirty="0" smtClean="0"/>
            </a:br>
            <a:endParaRPr lang="en-US" dirty="0"/>
          </a:p>
        </p:txBody>
      </p:sp>
      <p:sp>
        <p:nvSpPr>
          <p:cNvPr id="3" name="Content Placeholder 2"/>
          <p:cNvSpPr>
            <a:spLocks noGrp="1"/>
          </p:cNvSpPr>
          <p:nvPr>
            <p:ph idx="1"/>
          </p:nvPr>
        </p:nvSpPr>
        <p:spPr/>
        <p:txBody>
          <a:bodyPr>
            <a:normAutofit/>
          </a:bodyPr>
          <a:lstStyle/>
          <a:p>
            <a:r>
              <a:rPr lang="en-US" sz="2800" dirty="0" smtClean="0"/>
              <a:t>Consider an electric car with ten (12 volt, 75 Ah theoretical capacity, 1.1 </a:t>
            </a:r>
            <a:r>
              <a:rPr lang="en-US" sz="2800" dirty="0" err="1" smtClean="0"/>
              <a:t>Peukert</a:t>
            </a:r>
            <a:r>
              <a:rPr lang="en-US" sz="2800" dirty="0" smtClean="0"/>
              <a:t>) batteries and a 20 hp electric motor that draws 155 amps at 5000 rpm at 120 volts.</a:t>
            </a:r>
          </a:p>
          <a:p>
            <a:r>
              <a:rPr lang="en-US" sz="2800" dirty="0" smtClean="0">
                <a:solidFill>
                  <a:srgbClr val="FF0000"/>
                </a:solidFill>
              </a:rPr>
              <a:t>The 100% discharge time </a:t>
            </a:r>
          </a:p>
          <a:p>
            <a:r>
              <a:rPr lang="en-US" sz="2800" dirty="0" smtClean="0">
                <a:solidFill>
                  <a:srgbClr val="FF0000"/>
                </a:solidFill>
              </a:rPr>
              <a:t>80% discharge time </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As the ten batteries are in series, the current draw is </a:t>
            </a:r>
            <a:r>
              <a:rPr lang="en-US" sz="2800" i="1" dirty="0" smtClean="0"/>
              <a:t>not</a:t>
            </a:r>
            <a:r>
              <a:rPr lang="en-US" sz="2800" dirty="0" smtClean="0"/>
              <a:t> distributed among the batteries: each battery must provide the full 155 amps to feed the motor. </a:t>
            </a:r>
            <a:r>
              <a:rPr lang="en-US" sz="2800" dirty="0" smtClean="0">
                <a:solidFill>
                  <a:srgbClr val="FF0000"/>
                </a:solidFill>
              </a:rPr>
              <a:t>the capacity of a battery at 155 amps, we get 45.2 Ah. </a:t>
            </a:r>
          </a:p>
          <a:p>
            <a:r>
              <a:rPr lang="en-US" sz="2800" dirty="0" smtClean="0"/>
              <a:t>The 100% discharge time will be 45.2 Ah ÷ 155 amps = 0.29 hours, or 17 minutes, so the 80% discharge time will be 14 minutes.</a:t>
            </a:r>
          </a:p>
          <a:p>
            <a:r>
              <a:rPr lang="en-US" sz="2800" dirty="0" smtClean="0"/>
              <a:t> If the car is geared to travel at 60 mph at 5000 rpm (and assuming it can reach 60 mph on only 20 hp, which it probably can), it's range will be 14 miles.</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p:txBody>
          <a:bodyPr/>
          <a:lstStyle/>
          <a:p>
            <a:endParaRPr lang="en-US" smtClean="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54025"/>
            <a:ext cx="2667000"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5159375"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38600"/>
            <a:ext cx="24685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463925"/>
            <a:ext cx="2133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4196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3828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Battery performance characteristics comparison </a:t>
            </a:r>
            <a:endParaRPr lang="en-US" dirty="0"/>
          </a:p>
        </p:txBody>
      </p:sp>
      <p:pic>
        <p:nvPicPr>
          <p:cNvPr id="118786" name="Picture 2"/>
          <p:cNvPicPr>
            <a:picLocks noGrp="1" noChangeAspect="1" noChangeArrowheads="1"/>
          </p:cNvPicPr>
          <p:nvPr>
            <p:ph idx="1"/>
          </p:nvPr>
        </p:nvPicPr>
        <p:blipFill>
          <a:blip r:embed="rId2"/>
          <a:srcRect/>
          <a:stretch>
            <a:fillRect/>
          </a:stretch>
        </p:blipFill>
        <p:spPr bwMode="auto">
          <a:xfrm>
            <a:off x="460634" y="1022596"/>
            <a:ext cx="8226166" cy="53060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en-US" dirty="0" smtClean="0"/>
              <a:t>Battery Capacity</a:t>
            </a:r>
          </a:p>
        </p:txBody>
      </p:sp>
      <p:graphicFrame>
        <p:nvGraphicFramePr>
          <p:cNvPr id="16523" name="Group 139"/>
          <p:cNvGraphicFramePr>
            <a:graphicFrameLocks noGrp="1"/>
          </p:cNvGraphicFramePr>
          <p:nvPr/>
        </p:nvGraphicFramePr>
        <p:xfrm>
          <a:off x="1371600" y="1295400"/>
          <a:ext cx="5791200" cy="4475480"/>
        </p:xfrm>
        <a:graphic>
          <a:graphicData uri="http://schemas.openxmlformats.org/drawingml/2006/table">
            <a:tbl>
              <a:tblPr/>
              <a:tblGrid>
                <a:gridCol w="2514600"/>
                <a:gridCol w="1600200"/>
                <a:gridCol w="1676400"/>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Capacity (</a:t>
                      </a:r>
                      <a:r>
                        <a:rPr kumimoji="0" lang="en-US" sz="2800" b="0" i="0" u="none" strike="noStrike" cap="none" normalizeH="0" baseline="0" dirty="0" err="1" smtClean="0">
                          <a:ln>
                            <a:noFill/>
                          </a:ln>
                          <a:solidFill>
                            <a:schemeClr val="tx1"/>
                          </a:solidFill>
                          <a:effectLst/>
                          <a:latin typeface="Times New Roman" charset="0"/>
                        </a:rPr>
                        <a:t>mAh</a:t>
                      </a:r>
                      <a:r>
                        <a:rPr kumimoji="0" lang="en-US" sz="2800" b="0" i="0" u="none" strike="noStrike" cap="none" normalizeH="0" baseline="0" dirty="0" smtClean="0">
                          <a:ln>
                            <a:noFill/>
                          </a:ln>
                          <a:solidFill>
                            <a:schemeClr val="tx1"/>
                          </a:solidFill>
                          <a:effectLst/>
                          <a:latin typeface="Times New Roman"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Density (Wh/kg)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Alkaline AA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2850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  Rechargeable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1600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NiCd AA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750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charset="0"/>
                        </a:rPr>
                        <a:t>NiMH</a:t>
                      </a:r>
                      <a:r>
                        <a:rPr kumimoji="0" lang="en-US" sz="2800" b="0" i="0" u="none" strike="noStrike" cap="none" normalizeH="0" baseline="0" dirty="0" smtClean="0">
                          <a:ln>
                            <a:noFill/>
                          </a:ln>
                          <a:solidFill>
                            <a:schemeClr val="tx1"/>
                          </a:solidFill>
                          <a:effectLst/>
                          <a:latin typeface="Times New Roman" charset="0"/>
                        </a:rPr>
                        <a:t> AA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charset="0"/>
                        </a:rPr>
                        <a:t>Lithium 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charset="0"/>
                        </a:rPr>
                        <a:t>100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Lead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eaLnBrk="1" hangingPunct="1"/>
            <a:r>
              <a:rPr lang="en-US" dirty="0" smtClean="0"/>
              <a:t>Recharging</a:t>
            </a:r>
          </a:p>
        </p:txBody>
      </p:sp>
      <p:graphicFrame>
        <p:nvGraphicFramePr>
          <p:cNvPr id="18539" name="Group 107"/>
          <p:cNvGraphicFramePr>
            <a:graphicFrameLocks noGrp="1"/>
          </p:cNvGraphicFramePr>
          <p:nvPr/>
        </p:nvGraphicFramePr>
        <p:xfrm>
          <a:off x="838200" y="1697038"/>
          <a:ext cx="7620000" cy="4551680"/>
        </p:xfrm>
        <a:graphic>
          <a:graphicData uri="http://schemas.openxmlformats.org/drawingml/2006/table">
            <a:tbl>
              <a:tblPr/>
              <a:tblGrid>
                <a:gridCol w="1676400"/>
                <a:gridCol w="1600200"/>
                <a:gridCol w="1219200"/>
                <a:gridCol w="1676400"/>
                <a:gridCol w="1447800"/>
              </a:tblGrid>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Cycles (to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Charge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Discharge per 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Cost per kWh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Alkaline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50 (50%)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3-10h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$95.00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charset="0"/>
                        </a:rPr>
                        <a:t>NiCd</a:t>
                      </a:r>
                      <a:endParaRPr kumimoji="0" lang="en-US" sz="2800" b="0" i="0" u="none" strike="noStrike" cap="none" normalizeH="0" baseline="0" dirty="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1h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$7.50</a:t>
                      </a:r>
                      <a:endParaRPr kumimoji="0" lang="en-US" sz="2800" b="0" i="0" u="none" strike="noStrike" cap="none" normalizeH="0" baseline="0" dirty="0" smtClean="0">
                        <a:ln>
                          <a:noFill/>
                        </a:ln>
                        <a:solidFill>
                          <a:schemeClr val="tx1"/>
                        </a:solidFill>
                        <a:effectLst/>
                        <a:latin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NiMH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300-500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2-4h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$18.50</a:t>
                      </a:r>
                      <a:endParaRPr kumimoji="0" lang="en-US" sz="2800" b="0" i="0" u="none" strike="noStrike" cap="none" normalizeH="0" baseline="0" dirty="0" smtClean="0">
                        <a:ln>
                          <a:noFill/>
                        </a:ln>
                        <a:solidFill>
                          <a:schemeClr val="tx1"/>
                        </a:solidFill>
                        <a:effectLst/>
                        <a:latin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Li-ion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500-1000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2-4h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$24.00</a:t>
                      </a:r>
                      <a:endParaRPr kumimoji="0" lang="en-US" sz="2800" b="0" i="0" u="none" strike="noStrike" cap="none" normalizeH="0" baseline="0" smtClean="0">
                        <a:ln>
                          <a:noFill/>
                        </a:ln>
                        <a:solidFill>
                          <a:schemeClr val="tx1"/>
                        </a:solidFill>
                        <a:effectLst/>
                        <a:latin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   Polymer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300-500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2-4h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Lead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200-2000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charset="0"/>
                        </a:rPr>
                        <a:t>8-16h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rPr>
                        <a:t>$8.50</a:t>
                      </a:r>
                      <a:endParaRPr kumimoji="0" lang="en-US" sz="2800" b="0" i="0" u="none" strike="noStrike" cap="none" normalizeH="0" baseline="0" dirty="0" smtClean="0">
                        <a:ln>
                          <a:noFill/>
                        </a:ln>
                        <a:solidFill>
                          <a:schemeClr val="tx1"/>
                        </a:solidFill>
                        <a:effectLst/>
                        <a:latin typeface="Times New Roman" charset="0"/>
                        <a:cs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6019" name="Picture 3"/>
          <p:cNvPicPr>
            <a:picLocks noGrp="1" noChangeAspect="1" noChangeArrowheads="1"/>
          </p:cNvPicPr>
          <p:nvPr>
            <p:ph idx="1"/>
          </p:nvPr>
        </p:nvPicPr>
        <p:blipFill>
          <a:blip r:embed="rId2"/>
          <a:srcRect/>
          <a:stretch>
            <a:fillRect/>
          </a:stretch>
        </p:blipFill>
        <p:spPr bwMode="auto">
          <a:xfrm>
            <a:off x="341376" y="1819912"/>
            <a:ext cx="3773424" cy="3818887"/>
          </a:xfrm>
          <a:prstGeom prst="rect">
            <a:avLst/>
          </a:prstGeom>
          <a:noFill/>
          <a:ln w="9525">
            <a:noFill/>
            <a:miter lim="800000"/>
            <a:headEnd/>
            <a:tailEnd/>
          </a:ln>
          <a:effectLst/>
        </p:spPr>
      </p:pic>
      <p:sp>
        <p:nvSpPr>
          <p:cNvPr id="7" name="Rectangle 6"/>
          <p:cNvSpPr/>
          <p:nvPr/>
        </p:nvSpPr>
        <p:spPr>
          <a:xfrm>
            <a:off x="5105400" y="5638800"/>
            <a:ext cx="1899879" cy="369332"/>
          </a:xfrm>
          <a:prstGeom prst="rect">
            <a:avLst/>
          </a:prstGeom>
        </p:spPr>
        <p:txBody>
          <a:bodyPr wrap="none">
            <a:spAutoFit/>
          </a:bodyPr>
          <a:lstStyle/>
          <a:p>
            <a:r>
              <a:rPr lang="en-US" cap="all" dirty="0" smtClean="0"/>
              <a:t>SOSSINA M. HAILE</a:t>
            </a:r>
            <a:endParaRPr lang="en-US" cap="all" dirty="0"/>
          </a:p>
        </p:txBody>
      </p:sp>
      <p:sp>
        <p:nvSpPr>
          <p:cNvPr id="8" name="Rectangle 7"/>
          <p:cNvSpPr/>
          <p:nvPr/>
        </p:nvSpPr>
        <p:spPr>
          <a:xfrm>
            <a:off x="304800" y="5943600"/>
            <a:ext cx="8001000" cy="369332"/>
          </a:xfrm>
          <a:prstGeom prst="rect">
            <a:avLst/>
          </a:prstGeom>
        </p:spPr>
        <p:txBody>
          <a:bodyPr wrap="square">
            <a:spAutoFit/>
          </a:bodyPr>
          <a:lstStyle/>
          <a:p>
            <a:r>
              <a:rPr lang="en-US" dirty="0" smtClean="0"/>
              <a:t>Chemical Pioneer Award (AIC) 2010, for “establishing new classes of fuel cells…”</a:t>
            </a:r>
            <a:endParaRPr lang="en-US" dirty="0"/>
          </a:p>
        </p:txBody>
      </p:sp>
      <p:sp>
        <p:nvSpPr>
          <p:cNvPr id="9" name="Rectangle 8"/>
          <p:cNvSpPr/>
          <p:nvPr/>
        </p:nvSpPr>
        <p:spPr>
          <a:xfrm>
            <a:off x="5029200" y="2971800"/>
            <a:ext cx="4114800" cy="923330"/>
          </a:xfrm>
          <a:prstGeom prst="rect">
            <a:avLst/>
          </a:prstGeom>
        </p:spPr>
        <p:txBody>
          <a:bodyPr wrap="square">
            <a:spAutoFit/>
          </a:bodyPr>
          <a:lstStyle/>
          <a:p>
            <a:r>
              <a:rPr lang="en-US" dirty="0" smtClean="0"/>
              <a:t>Ph.D. Materials Science and Engineering, Massachusetts Institute of Technology, Cambridge, MA</a:t>
            </a:r>
            <a:endParaRPr lang="en-US" dirty="0"/>
          </a:p>
        </p:txBody>
      </p:sp>
      <p:sp>
        <p:nvSpPr>
          <p:cNvPr id="3" name="Rectangle 2"/>
          <p:cNvSpPr/>
          <p:nvPr/>
        </p:nvSpPr>
        <p:spPr>
          <a:xfrm>
            <a:off x="3326673" y="1066800"/>
            <a:ext cx="1798890" cy="646331"/>
          </a:xfrm>
          <a:prstGeom prst="rect">
            <a:avLst/>
          </a:prstGeom>
        </p:spPr>
        <p:txBody>
          <a:bodyPr wrap="none">
            <a:spAutoFit/>
          </a:bodyPr>
          <a:lstStyle/>
          <a:p>
            <a:r>
              <a:rPr lang="en-US" sz="3600" b="1" dirty="0"/>
              <a:t>Fuel Cell</a:t>
            </a:r>
            <a:endParaRPr lang="en-US" sz="3600" dirty="0"/>
          </a:p>
        </p:txBody>
      </p:sp>
    </p:spTree>
    <p:extLst>
      <p:ext uri="{BB962C8B-B14F-4D97-AF65-F5344CB8AC3E}">
        <p14:creationId xmlns:p14="http://schemas.microsoft.com/office/powerpoint/2010/main" val="2556854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545233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What are Fuel Cells?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smtClean="0"/>
              <a:t>Fuel cells are devices that are able to </a:t>
            </a:r>
            <a:r>
              <a:rPr lang="en-US" dirty="0" smtClean="0">
                <a:solidFill>
                  <a:srgbClr val="FF0000"/>
                </a:solidFill>
              </a:rPr>
              <a:t>continuously convert chemical energy into electrical energy</a:t>
            </a:r>
            <a:r>
              <a:rPr lang="en-US" dirty="0" smtClean="0"/>
              <a:t> through an electrochemical reaction.  </a:t>
            </a:r>
          </a:p>
          <a:p>
            <a:pPr fontAlgn="base"/>
            <a:r>
              <a:rPr lang="en-US" dirty="0" smtClean="0"/>
              <a:t>The system inputs are </a:t>
            </a:r>
            <a:r>
              <a:rPr lang="en-US" dirty="0" smtClean="0">
                <a:solidFill>
                  <a:srgbClr val="FF0000"/>
                </a:solidFill>
              </a:rPr>
              <a:t>a fuel</a:t>
            </a:r>
            <a:r>
              <a:rPr lang="en-US" dirty="0" smtClean="0"/>
              <a:t>, which is usually hydrogen, and an </a:t>
            </a:r>
            <a:r>
              <a:rPr lang="en-US" dirty="0" smtClean="0">
                <a:solidFill>
                  <a:srgbClr val="FF0000"/>
                </a:solidFill>
              </a:rPr>
              <a:t>oxidant</a:t>
            </a:r>
            <a:r>
              <a:rPr lang="en-US" dirty="0" smtClean="0"/>
              <a:t>, typically oxygen (that is in the air).  </a:t>
            </a:r>
          </a:p>
          <a:p>
            <a:pPr fontAlgn="base"/>
            <a:r>
              <a:rPr lang="en-US" dirty="0" smtClean="0"/>
              <a:t>The outputs from the system are DC electricity, water </a:t>
            </a:r>
            <a:r>
              <a:rPr lang="en-US" dirty="0" err="1" smtClean="0"/>
              <a:t>vapour</a:t>
            </a:r>
            <a:r>
              <a:rPr lang="en-US" dirty="0" smtClean="0"/>
              <a:t> and heat. </a:t>
            </a:r>
          </a:p>
          <a:p>
            <a:pPr fontAlgn="base"/>
            <a:r>
              <a:rPr lang="en-US" dirty="0" smtClean="0"/>
              <a:t>Fuel cells will generate electricity continuously provided there is sufficient fuel and available oxidant. </a:t>
            </a:r>
          </a:p>
          <a:p>
            <a:pPr fontAlgn="base"/>
            <a:r>
              <a:rPr lang="en-US" dirty="0" smtClean="0"/>
              <a:t>Fuel cells are able to </a:t>
            </a:r>
            <a:r>
              <a:rPr lang="en-US" dirty="0" err="1" smtClean="0"/>
              <a:t>utilise</a:t>
            </a:r>
            <a:r>
              <a:rPr lang="en-US" dirty="0" smtClean="0"/>
              <a:t> a number of different fuels depending on the fuel cell technology used.  Typical fuels are:</a:t>
            </a:r>
          </a:p>
          <a:p>
            <a:pPr lvl="5" fontAlgn="base">
              <a:buFont typeface="Wingdings" pitchFamily="2" charset="2"/>
              <a:buChar char="ü"/>
            </a:pPr>
            <a:r>
              <a:rPr lang="en-US" dirty="0" smtClean="0"/>
              <a:t>Hydrogen</a:t>
            </a:r>
          </a:p>
          <a:p>
            <a:pPr lvl="5" fontAlgn="base">
              <a:buFont typeface="Wingdings" pitchFamily="2" charset="2"/>
              <a:buChar char="ü"/>
            </a:pPr>
            <a:r>
              <a:rPr lang="en-US" dirty="0" smtClean="0"/>
              <a:t>Methanol</a:t>
            </a:r>
          </a:p>
          <a:p>
            <a:pPr lvl="5" fontAlgn="base">
              <a:buFont typeface="Wingdings" pitchFamily="2" charset="2"/>
              <a:buChar char="ü"/>
            </a:pPr>
            <a:r>
              <a:rPr lang="en-US" dirty="0" smtClean="0"/>
              <a:t>Natural gas</a:t>
            </a:r>
          </a:p>
          <a:p>
            <a:pPr lvl="5" fontAlgn="base">
              <a:buFont typeface="Wingdings" pitchFamily="2" charset="2"/>
              <a:buChar char="ü"/>
            </a:pPr>
            <a:r>
              <a:rPr lang="en-US" dirty="0" smtClean="0"/>
              <a:t> Diesel or petrol</a:t>
            </a:r>
          </a:p>
          <a:p>
            <a:pPr fontAlgn="base"/>
            <a:endParaRPr lang="en-US" dirty="0" smtClean="0"/>
          </a:p>
          <a:p>
            <a:pPr fontAlgn="base">
              <a:buNone/>
            </a:pPr>
            <a:endParaRPr lang="en-US" dirty="0" smtClean="0"/>
          </a:p>
          <a:p>
            <a:endParaRPr lang="en-US" dirty="0"/>
          </a:p>
        </p:txBody>
      </p:sp>
    </p:spTree>
    <p:extLst>
      <p:ext uri="{BB962C8B-B14F-4D97-AF65-F5344CB8AC3E}">
        <p14:creationId xmlns:p14="http://schemas.microsoft.com/office/powerpoint/2010/main" val="37783991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The Need for Fuel Cells</a:t>
            </a:r>
            <a:r>
              <a:rPr lang="en-US" dirty="0" smtClean="0"/>
              <a:t/>
            </a:r>
            <a:br>
              <a:rPr lang="en-US" dirty="0" smtClean="0"/>
            </a:br>
            <a:endParaRPr lang="en-US" dirty="0"/>
          </a:p>
        </p:txBody>
      </p:sp>
      <p:sp>
        <p:nvSpPr>
          <p:cNvPr id="3" name="Content Placeholder 2"/>
          <p:cNvSpPr>
            <a:spLocks noGrp="1"/>
          </p:cNvSpPr>
          <p:nvPr>
            <p:ph idx="1"/>
          </p:nvPr>
        </p:nvSpPr>
        <p:spPr/>
        <p:txBody>
          <a:bodyPr>
            <a:noAutofit/>
          </a:bodyPr>
          <a:lstStyle/>
          <a:p>
            <a:pPr fontAlgn="base"/>
            <a:r>
              <a:rPr lang="en-US" sz="2600" dirty="0" smtClean="0"/>
              <a:t>Interest in fuel cells has been strengthened by the need for </a:t>
            </a:r>
            <a:r>
              <a:rPr lang="en-US" sz="2600" dirty="0" smtClean="0">
                <a:solidFill>
                  <a:srgbClr val="FF0000"/>
                </a:solidFill>
              </a:rPr>
              <a:t>sustainable energy sources. </a:t>
            </a:r>
          </a:p>
          <a:p>
            <a:pPr fontAlgn="base"/>
            <a:r>
              <a:rPr lang="en-US" sz="2600" dirty="0" smtClean="0"/>
              <a:t> Fuel cells are able to produce power </a:t>
            </a:r>
            <a:r>
              <a:rPr lang="en-US" sz="2600" dirty="0" smtClean="0">
                <a:solidFill>
                  <a:srgbClr val="FF0000"/>
                </a:solidFill>
              </a:rPr>
              <a:t>without the high rates of emissions </a:t>
            </a:r>
            <a:r>
              <a:rPr lang="en-US" sz="2600" dirty="0" smtClean="0"/>
              <a:t>that are associated with traditional power sources.  </a:t>
            </a:r>
          </a:p>
          <a:p>
            <a:pPr fontAlgn="base"/>
            <a:r>
              <a:rPr lang="en-US" sz="2600" dirty="0" smtClean="0"/>
              <a:t>Modern fuel cells are able to produce sufficient electricity for remote areas where the normal electricity grid may not be available. </a:t>
            </a:r>
          </a:p>
          <a:p>
            <a:pPr fontAlgn="base"/>
            <a:r>
              <a:rPr lang="en-US" sz="2600" dirty="0" smtClean="0">
                <a:solidFill>
                  <a:srgbClr val="FF0000"/>
                </a:solidFill>
              </a:rPr>
              <a:t>World energy consumption from transport will continue to rise </a:t>
            </a:r>
            <a:r>
              <a:rPr lang="en-US" sz="2600" dirty="0" smtClean="0"/>
              <a:t>(particularly in the Developing World) and it is expected that oil production will plateau and then decline in the decades to come.  </a:t>
            </a:r>
            <a:r>
              <a:rPr lang="en-US" sz="2600" dirty="0" smtClean="0">
                <a:solidFill>
                  <a:srgbClr val="FF0000"/>
                </a:solidFill>
              </a:rPr>
              <a:t>This will create a need for a new energy source for transport, with fuel cells being one attractive option.</a:t>
            </a:r>
          </a:p>
          <a:p>
            <a:endParaRPr lang="en-US" sz="2300" dirty="0"/>
          </a:p>
        </p:txBody>
      </p:sp>
    </p:spTree>
    <p:extLst>
      <p:ext uri="{BB962C8B-B14F-4D97-AF65-F5344CB8AC3E}">
        <p14:creationId xmlns:p14="http://schemas.microsoft.com/office/powerpoint/2010/main" val="3882714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dirty="0"/>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Why </a:t>
            </a:r>
            <a:r>
              <a:rPr lang="en-US" b="1" dirty="0"/>
              <a:t>Fuel Cells? </a:t>
            </a:r>
            <a:endParaRPr lang="en-US" dirty="0"/>
          </a:p>
          <a:p>
            <a:pPr algn="just"/>
            <a:r>
              <a:rPr lang="en-US" dirty="0"/>
              <a:t> A conventional combustion-based power plant typically generates electricity at efficiencies of </a:t>
            </a:r>
            <a:r>
              <a:rPr lang="en-US" dirty="0">
                <a:solidFill>
                  <a:srgbClr val="FF0000"/>
                </a:solidFill>
              </a:rPr>
              <a:t>33 to 35 percen</a:t>
            </a:r>
            <a:r>
              <a:rPr lang="en-US" dirty="0"/>
              <a:t>t, while </a:t>
            </a:r>
            <a:r>
              <a:rPr lang="en-US" dirty="0">
                <a:solidFill>
                  <a:srgbClr val="FF0000"/>
                </a:solidFill>
              </a:rPr>
              <a:t>fuel cell systems can generate electricity at efficiencies up to 60 </a:t>
            </a:r>
            <a:r>
              <a:rPr lang="en-US" dirty="0"/>
              <a:t>percent (</a:t>
            </a:r>
            <a:r>
              <a:rPr lang="en-US" dirty="0" smtClean="0"/>
              <a:t>and </a:t>
            </a:r>
            <a:r>
              <a:rPr lang="en-US" dirty="0"/>
              <a:t>even higher with cogeneration</a:t>
            </a:r>
            <a:r>
              <a:rPr lang="en-US" dirty="0" smtClean="0"/>
              <a:t>).</a:t>
            </a:r>
          </a:p>
          <a:p>
            <a:pPr marL="0" indent="0">
              <a:buNone/>
            </a:pPr>
            <a:endParaRPr lang="en-US" dirty="0"/>
          </a:p>
          <a:p>
            <a:pPr algn="just"/>
            <a:r>
              <a:rPr lang="en-US" dirty="0"/>
              <a:t> The </a:t>
            </a:r>
            <a:r>
              <a:rPr lang="en-US" dirty="0">
                <a:solidFill>
                  <a:srgbClr val="FF0000"/>
                </a:solidFill>
              </a:rPr>
              <a:t>gasoline engine in a conventional car is less than 20% </a:t>
            </a:r>
            <a:r>
              <a:rPr lang="en-US" dirty="0"/>
              <a:t>efficient in converting the chemical energy in gasoline into power that moves the vehicle, under normal driving conditions. Hydrogen </a:t>
            </a:r>
            <a:r>
              <a:rPr lang="en-US" dirty="0">
                <a:solidFill>
                  <a:srgbClr val="FF0000"/>
                </a:solidFill>
              </a:rPr>
              <a:t>fuel cell vehicles, which use electric motors, are much more energy efficient and use 40-60 percent </a:t>
            </a:r>
            <a:r>
              <a:rPr lang="en-US" dirty="0"/>
              <a:t>of </a:t>
            </a:r>
            <a:r>
              <a:rPr lang="en-US" dirty="0" smtClean="0"/>
              <a:t>  </a:t>
            </a:r>
            <a:r>
              <a:rPr lang="en-US" dirty="0"/>
              <a:t>the fuel’s energy — corresponding to more than a 50% reduction in fuel consumption, compared to a conventional vehicle with a gasoline internal combustion engine. </a:t>
            </a:r>
          </a:p>
        </p:txBody>
      </p:sp>
    </p:spTree>
    <p:extLst>
      <p:ext uri="{BB962C8B-B14F-4D97-AF65-F5344CB8AC3E}">
        <p14:creationId xmlns:p14="http://schemas.microsoft.com/office/powerpoint/2010/main" val="786346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Fuel Cell Types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lgn="just" fontAlgn="base">
              <a:buNone/>
            </a:pPr>
            <a:r>
              <a:rPr lang="en-US" dirty="0" smtClean="0"/>
              <a:t>    </a:t>
            </a:r>
            <a:r>
              <a:rPr lang="en-US" sz="2800" dirty="0" smtClean="0"/>
              <a:t>There are many fuel cell types available and they are usually described by the electrolyte that is used. However the six most widely used at present are the:</a:t>
            </a:r>
          </a:p>
          <a:p>
            <a:pPr lvl="2" fontAlgn="base">
              <a:buFont typeface="Wingdings" pitchFamily="2" charset="2"/>
              <a:buChar char="ü"/>
            </a:pPr>
            <a:r>
              <a:rPr lang="en-US" sz="2200" dirty="0" smtClean="0"/>
              <a:t>  Alkaline Fuel Cell (AFC)</a:t>
            </a:r>
          </a:p>
          <a:p>
            <a:pPr lvl="2" fontAlgn="base">
              <a:buFont typeface="Wingdings" pitchFamily="2" charset="2"/>
              <a:buChar char="ü"/>
            </a:pPr>
            <a:r>
              <a:rPr lang="en-US" sz="2200" dirty="0" smtClean="0"/>
              <a:t> Proton Exchange Membrane or (Polymer Electrolyte Membrane) Fuel Cell (PEMFC)</a:t>
            </a:r>
          </a:p>
          <a:p>
            <a:pPr lvl="2" fontAlgn="base">
              <a:buFont typeface="Wingdings" pitchFamily="2" charset="2"/>
              <a:buChar char="ü"/>
            </a:pPr>
            <a:r>
              <a:rPr lang="en-US" sz="2200" dirty="0" smtClean="0"/>
              <a:t>Direct Methanol Fuel Cell (DMFC)</a:t>
            </a:r>
          </a:p>
          <a:p>
            <a:pPr lvl="2" fontAlgn="base">
              <a:buFont typeface="Wingdings" pitchFamily="2" charset="2"/>
              <a:buChar char="ü"/>
            </a:pPr>
            <a:r>
              <a:rPr lang="en-US" sz="2200" dirty="0" smtClean="0"/>
              <a:t> Phosphoric Acid Fuel Cell (PAFC)</a:t>
            </a:r>
          </a:p>
          <a:p>
            <a:pPr lvl="2" fontAlgn="base">
              <a:buFont typeface="Wingdings" pitchFamily="2" charset="2"/>
              <a:buChar char="ü"/>
            </a:pPr>
            <a:r>
              <a:rPr lang="en-US" sz="2200" dirty="0" smtClean="0"/>
              <a:t>Molten Carbonate Fuel Cell (MCFC)</a:t>
            </a:r>
          </a:p>
          <a:p>
            <a:pPr lvl="2" fontAlgn="base">
              <a:buFont typeface="Wingdings" pitchFamily="2" charset="2"/>
              <a:buChar char="ü"/>
            </a:pPr>
            <a:r>
              <a:rPr lang="en-US" sz="2200" dirty="0" smtClean="0"/>
              <a:t> Solid Oxide Fuel Cell (SOFC)</a:t>
            </a:r>
          </a:p>
          <a:p>
            <a:endParaRPr lang="en-US" dirty="0"/>
          </a:p>
        </p:txBody>
      </p:sp>
    </p:spTree>
    <p:extLst>
      <p:ext uri="{BB962C8B-B14F-4D97-AF65-F5344CB8AC3E}">
        <p14:creationId xmlns:p14="http://schemas.microsoft.com/office/powerpoint/2010/main" val="16250008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019300"/>
            <a:ext cx="9045842" cy="420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72" y="381000"/>
            <a:ext cx="83058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211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62000" y="381000"/>
            <a:ext cx="7772400" cy="1143000"/>
          </a:xfrm>
        </p:spPr>
        <p:txBody>
          <a:bodyPr/>
          <a:lstStyle/>
          <a:p>
            <a:r>
              <a:rPr lang="en-US" smtClean="0"/>
              <a:t>Why is this important?</a:t>
            </a:r>
          </a:p>
        </p:txBody>
      </p:sp>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4275" y="1295400"/>
            <a:ext cx="6759575" cy="3697288"/>
          </a:xfrm>
        </p:spPr>
      </p:pic>
      <p:pic>
        <p:nvPicPr>
          <p:cNvPr id="430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257800"/>
            <a:ext cx="26574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5334000"/>
            <a:ext cx="36957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4660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Potential </a:t>
            </a:r>
            <a:r>
              <a:rPr lang="en-US" b="1" dirty="0"/>
              <a:t>Applications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071684"/>
            <a:ext cx="8686800" cy="4897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4666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340674" cy="490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97503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320480"/>
            <a:ext cx="47625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4495800"/>
            <a:ext cx="47434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101" y="609600"/>
            <a:ext cx="29527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081337"/>
            <a:ext cx="16287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33400"/>
            <a:ext cx="4905375"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9485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Fuel Cells</a:t>
            </a:r>
            <a:endParaRPr lang="en-US" dirty="0"/>
          </a:p>
        </p:txBody>
      </p:sp>
      <p:sp>
        <p:nvSpPr>
          <p:cNvPr id="3" name="Content Placeholder 2"/>
          <p:cNvSpPr>
            <a:spLocks noGrp="1"/>
          </p:cNvSpPr>
          <p:nvPr>
            <p:ph sz="half" idx="1"/>
          </p:nvPr>
        </p:nvSpPr>
        <p:spPr>
          <a:xfrm>
            <a:off x="152400" y="1828800"/>
            <a:ext cx="4267200" cy="4724400"/>
          </a:xfrm>
        </p:spPr>
        <p:txBody>
          <a:bodyPr>
            <a:normAutofit fontScale="92500"/>
          </a:bodyPr>
          <a:lstStyle/>
          <a:p>
            <a:pPr>
              <a:buFont typeface="Wingdings" pitchFamily="2" charset="2"/>
              <a:buChar char="ü"/>
            </a:pPr>
            <a:r>
              <a:rPr lang="en-US" sz="2400" dirty="0" smtClean="0"/>
              <a:t>These cells use a </a:t>
            </a:r>
            <a:r>
              <a:rPr lang="en-US" sz="2400" dirty="0" err="1" smtClean="0"/>
              <a:t>perfluorinated</a:t>
            </a:r>
            <a:r>
              <a:rPr lang="en-US" sz="2400" dirty="0" smtClean="0"/>
              <a:t> </a:t>
            </a:r>
            <a:r>
              <a:rPr lang="en-US" sz="2400" dirty="0" err="1" smtClean="0"/>
              <a:t>ionomer</a:t>
            </a:r>
            <a:r>
              <a:rPr lang="en-US" sz="2400" dirty="0" smtClean="0"/>
              <a:t> polymer membrane electrolyte which passes protons from the anode to the cathode</a:t>
            </a:r>
          </a:p>
          <a:p>
            <a:pPr>
              <a:buFont typeface="Wingdings" pitchFamily="2" charset="2"/>
              <a:buChar char="ü"/>
            </a:pPr>
            <a:r>
              <a:rPr lang="en-US" sz="2400" dirty="0" smtClean="0"/>
              <a:t>They operate at a relatively low temperature (70 to 85C), and are especially notable for their rapid start-up time. </a:t>
            </a:r>
          </a:p>
          <a:p>
            <a:pPr>
              <a:buFont typeface="Wingdings" pitchFamily="2" charset="2"/>
              <a:buChar char="ü"/>
            </a:pPr>
            <a:r>
              <a:rPr lang="en-US" sz="2400" dirty="0" smtClean="0"/>
              <a:t>These are being developed for use in transportation applications and for portable and small fuel cells</a:t>
            </a:r>
            <a:r>
              <a:rPr lang="en-US" dirty="0" smtClean="0"/>
              <a:t>.</a:t>
            </a:r>
          </a:p>
        </p:txBody>
      </p:sp>
      <p:sp>
        <p:nvSpPr>
          <p:cNvPr id="5" name="Rectangle 4"/>
          <p:cNvSpPr/>
          <p:nvPr/>
        </p:nvSpPr>
        <p:spPr>
          <a:xfrm>
            <a:off x="457200" y="838200"/>
            <a:ext cx="8305800" cy="461665"/>
          </a:xfrm>
          <a:prstGeom prst="rect">
            <a:avLst/>
          </a:prstGeom>
        </p:spPr>
        <p:txBody>
          <a:bodyPr wrap="square">
            <a:spAutoFit/>
          </a:bodyPr>
          <a:lstStyle/>
          <a:p>
            <a:pPr marL="342900" lvl="0" indent="-342900">
              <a:spcBef>
                <a:spcPct val="20000"/>
              </a:spcBef>
              <a:buFont typeface="Arial" pitchFamily="34" charset="0"/>
              <a:buChar char="•"/>
            </a:pPr>
            <a:r>
              <a:rPr lang="en-US" sz="2400" b="1" dirty="0" smtClean="0">
                <a:solidFill>
                  <a:prstClr val="black"/>
                </a:solidFill>
              </a:rPr>
              <a:t>Proton Exchange Membrane (PEM): </a:t>
            </a:r>
          </a:p>
        </p:txBody>
      </p:sp>
      <p:pic>
        <p:nvPicPr>
          <p:cNvPr id="6" name="Picture 2"/>
          <p:cNvPicPr>
            <a:picLocks noGrp="1" noChangeAspect="1" noChangeArrowheads="1"/>
          </p:cNvPicPr>
          <p:nvPr>
            <p:ph idx="1"/>
          </p:nvPr>
        </p:nvPicPr>
        <p:blipFill>
          <a:blip r:embed="rId2"/>
          <a:srcRect/>
          <a:stretch>
            <a:fillRect/>
          </a:stretch>
        </p:blipFill>
        <p:spPr bwMode="auto">
          <a:xfrm>
            <a:off x="4383098" y="1905000"/>
            <a:ext cx="4724326" cy="3088440"/>
          </a:xfrm>
          <a:prstGeom prst="rect">
            <a:avLst/>
          </a:prstGeom>
          <a:noFill/>
          <a:ln w="9525">
            <a:noFill/>
            <a:miter lim="800000"/>
            <a:headEnd/>
            <a:tailEnd/>
          </a:ln>
          <a:effectLst/>
        </p:spPr>
      </p:pic>
    </p:spTree>
    <p:extLst>
      <p:ext uri="{BB962C8B-B14F-4D97-AF65-F5344CB8AC3E}">
        <p14:creationId xmlns:p14="http://schemas.microsoft.com/office/powerpoint/2010/main" val="40270324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Proton-Exchange Membrane Cell</a:t>
            </a:r>
            <a:endParaRPr lang="en-US" dirty="0"/>
          </a:p>
        </p:txBody>
      </p:sp>
      <p:pic>
        <p:nvPicPr>
          <p:cNvPr id="7" name="Picture 2"/>
          <p:cNvPicPr>
            <a:picLocks noGrp="1" noChangeAspect="1" noChangeArrowheads="1"/>
          </p:cNvPicPr>
          <p:nvPr>
            <p:ph sz="half" idx="1"/>
          </p:nvPr>
        </p:nvPicPr>
        <p:blipFill>
          <a:blip r:embed="rId2"/>
          <a:srcRect/>
          <a:stretch>
            <a:fillRect/>
          </a:stretch>
        </p:blipFill>
        <p:spPr bwMode="auto">
          <a:xfrm>
            <a:off x="-24384" y="685800"/>
            <a:ext cx="4709386" cy="2667000"/>
          </a:xfrm>
          <a:prstGeom prst="rect">
            <a:avLst/>
          </a:prstGeom>
          <a:noFill/>
          <a:ln w="9525">
            <a:noFill/>
            <a:miter lim="800000"/>
            <a:headEnd/>
            <a:tailEnd/>
          </a:ln>
          <a:effectLst/>
        </p:spPr>
      </p:pic>
      <p:sp>
        <p:nvSpPr>
          <p:cNvPr id="5" name="Rectangle 4"/>
          <p:cNvSpPr/>
          <p:nvPr/>
        </p:nvSpPr>
        <p:spPr>
          <a:xfrm>
            <a:off x="762000" y="4114800"/>
            <a:ext cx="7830312" cy="2579168"/>
          </a:xfrm>
          <a:prstGeom prst="rect">
            <a:avLst/>
          </a:prstGeom>
        </p:spPr>
        <p:txBody>
          <a:bodyPr wrap="square">
            <a:spAutoFit/>
          </a:bodyPr>
          <a:lstStyle/>
          <a:p>
            <a:pPr marL="342900" lvl="0" indent="-342900">
              <a:spcBef>
                <a:spcPct val="20000"/>
              </a:spcBef>
              <a:buFont typeface="Arial" pitchFamily="34" charset="0"/>
              <a:buChar char="•"/>
            </a:pPr>
            <a:r>
              <a:rPr lang="pt-BR" sz="2000" b="1" dirty="0">
                <a:solidFill>
                  <a:prstClr val="black"/>
                </a:solidFill>
              </a:rPr>
              <a:t>Anode:</a:t>
            </a:r>
            <a:r>
              <a:rPr lang="pt-BR" sz="1200" b="1" dirty="0">
                <a:solidFill>
                  <a:prstClr val="black"/>
                </a:solidFill>
              </a:rPr>
              <a:t> </a:t>
            </a:r>
          </a:p>
          <a:p>
            <a:pPr marL="342900" lvl="0" indent="-342900">
              <a:spcBef>
                <a:spcPct val="20000"/>
              </a:spcBef>
            </a:pPr>
            <a:r>
              <a:rPr lang="pt-BR" dirty="0">
                <a:solidFill>
                  <a:prstClr val="black"/>
                </a:solidFill>
              </a:rPr>
              <a:t>2 H2(g) → 4 H+(aq) + 4 e−</a:t>
            </a:r>
          </a:p>
          <a:p>
            <a:pPr marL="342900" lvl="0" indent="-342900">
              <a:spcBef>
                <a:spcPct val="20000"/>
              </a:spcBef>
              <a:buFont typeface="Arial" pitchFamily="34" charset="0"/>
              <a:buChar char="•"/>
            </a:pPr>
            <a:r>
              <a:rPr lang="pt-BR" sz="2000" b="1" dirty="0">
                <a:solidFill>
                  <a:prstClr val="black"/>
                </a:solidFill>
              </a:rPr>
              <a:t>Cathode:</a:t>
            </a:r>
          </a:p>
          <a:p>
            <a:pPr marL="342900" lvl="0" indent="-342900">
              <a:spcBef>
                <a:spcPct val="20000"/>
              </a:spcBef>
            </a:pPr>
            <a:r>
              <a:rPr lang="pt-BR" sz="2000" dirty="0">
                <a:solidFill>
                  <a:prstClr val="black"/>
                </a:solidFill>
              </a:rPr>
              <a:t> </a:t>
            </a:r>
            <a:r>
              <a:rPr lang="pt-BR" dirty="0">
                <a:solidFill>
                  <a:prstClr val="black"/>
                </a:solidFill>
              </a:rPr>
              <a:t>O2(g) + 4 H+(aq) + 4 e− → 2 H2O(l</a:t>
            </a:r>
            <a:r>
              <a:rPr lang="pt-BR" dirty="0" smtClean="0">
                <a:solidFill>
                  <a:prstClr val="black"/>
                </a:solidFill>
              </a:rPr>
              <a:t>)</a:t>
            </a:r>
            <a:endParaRPr lang="pt-BR" sz="1400" dirty="0" smtClean="0">
              <a:solidFill>
                <a:prstClr val="black"/>
              </a:solidFill>
            </a:endParaRPr>
          </a:p>
          <a:p>
            <a:pPr marL="342900" lvl="0" indent="-342900">
              <a:spcBef>
                <a:spcPct val="20000"/>
              </a:spcBef>
            </a:pPr>
            <a:r>
              <a:rPr lang="pt-BR" sz="2000" b="1" dirty="0" smtClean="0">
                <a:solidFill>
                  <a:prstClr val="black"/>
                </a:solidFill>
              </a:rPr>
              <a:t>Overall</a:t>
            </a:r>
          </a:p>
          <a:p>
            <a:pPr marL="342900" indent="-342900">
              <a:spcBef>
                <a:spcPct val="20000"/>
              </a:spcBef>
            </a:pPr>
            <a:r>
              <a:rPr lang="pt-BR" sz="2000" dirty="0" smtClean="0">
                <a:solidFill>
                  <a:prstClr val="black"/>
                </a:solidFill>
              </a:rPr>
              <a:t>2 </a:t>
            </a:r>
            <a:r>
              <a:rPr lang="pt-BR" sz="2000" dirty="0">
                <a:solidFill>
                  <a:prstClr val="black"/>
                </a:solidFill>
              </a:rPr>
              <a:t>H2(g) </a:t>
            </a:r>
            <a:r>
              <a:rPr lang="pt-BR" sz="2000" dirty="0" smtClean="0">
                <a:solidFill>
                  <a:prstClr val="black"/>
                </a:solidFill>
              </a:rPr>
              <a:t>+ O2(g</a:t>
            </a:r>
            <a:r>
              <a:rPr lang="pt-BR" sz="2000" dirty="0">
                <a:solidFill>
                  <a:prstClr val="black"/>
                </a:solidFill>
              </a:rPr>
              <a:t>) → 2 H2O(l)</a:t>
            </a:r>
          </a:p>
          <a:p>
            <a:pPr marL="342900" lvl="0" indent="-342900">
              <a:spcBef>
                <a:spcPct val="20000"/>
              </a:spcBef>
            </a:pPr>
            <a:endParaRPr lang="en-US" sz="20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636" y="1066800"/>
            <a:ext cx="4262437" cy="494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0321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342900" lvl="0" indent="-342900">
              <a:lnSpc>
                <a:spcPct val="80000"/>
              </a:lnSpc>
              <a:spcBef>
                <a:spcPct val="20000"/>
              </a:spcBef>
            </a:pPr>
            <a:r>
              <a:rPr lang="en-US" b="1" dirty="0">
                <a:solidFill>
                  <a:prstClr val="black"/>
                </a:solidFill>
              </a:rPr>
              <a:t>Alkaline fuel cell (AFC)</a:t>
            </a:r>
          </a:p>
        </p:txBody>
      </p:sp>
      <p:sp>
        <p:nvSpPr>
          <p:cNvPr id="5" name="Content Placeholder 4"/>
          <p:cNvSpPr>
            <a:spLocks noGrp="1"/>
          </p:cNvSpPr>
          <p:nvPr>
            <p:ph sz="half" idx="1"/>
          </p:nvPr>
        </p:nvSpPr>
        <p:spPr>
          <a:xfrm>
            <a:off x="152400" y="4572000"/>
            <a:ext cx="8382000" cy="1905000"/>
          </a:xfrm>
        </p:spPr>
        <p:txBody>
          <a:bodyPr>
            <a:normAutofit/>
          </a:bodyPr>
          <a:lstStyle/>
          <a:p>
            <a:pPr>
              <a:lnSpc>
                <a:spcPct val="80000"/>
              </a:lnSpc>
            </a:pPr>
            <a:r>
              <a:rPr lang="en-US" sz="2200" dirty="0" smtClean="0"/>
              <a:t>This is one of the oldest designs. It has been used in the U.S. space program since the 1960s. </a:t>
            </a:r>
          </a:p>
          <a:p>
            <a:pPr>
              <a:lnSpc>
                <a:spcPct val="80000"/>
              </a:lnSpc>
            </a:pPr>
            <a:r>
              <a:rPr lang="en-US" sz="2200" dirty="0" smtClean="0"/>
              <a:t>The AFC is very susceptible to contamination, so it requires pure hydrogen and oxygen.</a:t>
            </a:r>
          </a:p>
          <a:p>
            <a:pPr>
              <a:lnSpc>
                <a:spcPct val="80000"/>
              </a:lnSpc>
            </a:pPr>
            <a:r>
              <a:rPr lang="en-US" sz="2200" dirty="0" smtClean="0"/>
              <a:t> It is also very expensive, so this type of fuel cell is unlikely to be commercialized</a:t>
            </a:r>
            <a:r>
              <a:rPr lang="en-US" sz="1800" dirty="0" smtClean="0"/>
              <a:t>.</a:t>
            </a:r>
            <a:endParaRPr lang="en-US" dirty="0" smtClean="0"/>
          </a:p>
          <a:p>
            <a:endParaRPr lang="en-US" dirty="0"/>
          </a:p>
        </p:txBody>
      </p:sp>
      <p:pic>
        <p:nvPicPr>
          <p:cNvPr id="8" name="Picture 2"/>
          <p:cNvPicPr>
            <a:picLocks noGrp="1" noChangeAspect="1" noChangeArrowheads="1"/>
          </p:cNvPicPr>
          <p:nvPr>
            <p:ph idx="1"/>
          </p:nvPr>
        </p:nvPicPr>
        <p:blipFill>
          <a:blip r:embed="rId2"/>
          <a:srcRect/>
          <a:stretch>
            <a:fillRect/>
          </a:stretch>
        </p:blipFill>
        <p:spPr bwMode="auto">
          <a:xfrm>
            <a:off x="-151448" y="609600"/>
            <a:ext cx="5653088" cy="3285362"/>
          </a:xfrm>
          <a:prstGeom prst="rect">
            <a:avLst/>
          </a:prstGeom>
          <a:noFill/>
          <a:ln w="9525">
            <a:noFill/>
            <a:miter lim="800000"/>
            <a:headEnd/>
            <a:tailEnd/>
          </a:ln>
          <a:effectLst/>
        </p:spPr>
      </p:pic>
      <p:sp>
        <p:nvSpPr>
          <p:cNvPr id="2" name="Rectangle 1"/>
          <p:cNvSpPr/>
          <p:nvPr/>
        </p:nvSpPr>
        <p:spPr>
          <a:xfrm>
            <a:off x="5334000" y="747939"/>
            <a:ext cx="3810000" cy="2523768"/>
          </a:xfrm>
          <a:prstGeom prst="rect">
            <a:avLst/>
          </a:prstGeom>
        </p:spPr>
        <p:txBody>
          <a:bodyPr wrap="square">
            <a:spAutoFit/>
          </a:bodyPr>
          <a:lstStyle/>
          <a:p>
            <a:pPr>
              <a:buNone/>
            </a:pPr>
            <a:r>
              <a:rPr lang="en-US" dirty="0"/>
              <a:t>The </a:t>
            </a:r>
            <a:r>
              <a:rPr lang="en-US" b="1" dirty="0"/>
              <a:t>cathode</a:t>
            </a:r>
            <a:r>
              <a:rPr lang="en-US" dirty="0"/>
              <a:t> reaction is the reduction</a:t>
            </a:r>
          </a:p>
          <a:p>
            <a:r>
              <a:rPr lang="pt-BR" sz="1600" b="1" dirty="0"/>
              <a:t>O2(g) + 2 H2O(l) + 4e− → 4 OH−(aq) </a:t>
            </a:r>
            <a:endParaRPr lang="pt-BR" sz="1600" b="1" dirty="0" smtClean="0"/>
          </a:p>
          <a:p>
            <a:endParaRPr lang="pt-BR" b="1" i="1" dirty="0"/>
          </a:p>
          <a:p>
            <a:pPr>
              <a:buNone/>
            </a:pPr>
            <a:r>
              <a:rPr lang="en-US" dirty="0" smtClean="0"/>
              <a:t>the </a:t>
            </a:r>
            <a:r>
              <a:rPr lang="en-US" b="1" dirty="0"/>
              <a:t>anode</a:t>
            </a:r>
            <a:r>
              <a:rPr lang="en-US" dirty="0"/>
              <a:t> reaction is the oxidation</a:t>
            </a:r>
          </a:p>
          <a:p>
            <a:r>
              <a:rPr lang="pt-BR" sz="1600" b="1" dirty="0"/>
              <a:t>H2(g) + 2 OH−(aq) → 2 H2O(l) + 2 e</a:t>
            </a:r>
            <a:r>
              <a:rPr lang="pt-BR" b="1" dirty="0" smtClean="0"/>
              <a:t>−</a:t>
            </a:r>
          </a:p>
          <a:p>
            <a:endParaRPr lang="pt-BR" b="1" dirty="0" smtClean="0"/>
          </a:p>
          <a:p>
            <a:r>
              <a:rPr lang="pt-BR" b="1" dirty="0" smtClean="0"/>
              <a:t>overall</a:t>
            </a:r>
            <a:endParaRPr lang="pt-BR" b="1" dirty="0"/>
          </a:p>
          <a:p>
            <a:pPr>
              <a:buNone/>
            </a:pPr>
            <a:r>
              <a:rPr lang="pt-BR" sz="1600" dirty="0" smtClean="0"/>
              <a:t>2 </a:t>
            </a:r>
            <a:r>
              <a:rPr lang="pt-BR" sz="1600" dirty="0"/>
              <a:t>H2(g) + O2(g) → 2 H2O(l)</a:t>
            </a:r>
          </a:p>
          <a:p>
            <a:pPr>
              <a:buNone/>
            </a:pPr>
            <a:r>
              <a:rPr lang="pt-BR" dirty="0"/>
              <a:t> </a:t>
            </a:r>
            <a:endParaRPr lang="en-US" b="1" dirty="0"/>
          </a:p>
        </p:txBody>
      </p:sp>
    </p:spTree>
    <p:extLst>
      <p:ext uri="{BB962C8B-B14F-4D97-AF65-F5344CB8AC3E}">
        <p14:creationId xmlns:p14="http://schemas.microsoft.com/office/powerpoint/2010/main" val="391753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nSpc>
                <a:spcPct val="80000"/>
              </a:lnSpc>
              <a:spcBef>
                <a:spcPct val="20000"/>
              </a:spcBef>
            </a:pPr>
            <a:r>
              <a:rPr lang="en-US" b="1" dirty="0">
                <a:solidFill>
                  <a:prstClr val="black"/>
                </a:solidFill>
              </a:rPr>
              <a:t>Phosphoric-acid fuel cell (PAFC)</a:t>
            </a:r>
          </a:p>
        </p:txBody>
      </p:sp>
      <p:sp>
        <p:nvSpPr>
          <p:cNvPr id="3" name="Content Placeholder 2"/>
          <p:cNvSpPr>
            <a:spLocks noGrp="1"/>
          </p:cNvSpPr>
          <p:nvPr>
            <p:ph sz="half" idx="1"/>
          </p:nvPr>
        </p:nvSpPr>
        <p:spPr>
          <a:xfrm>
            <a:off x="152400" y="4495800"/>
            <a:ext cx="8763000" cy="2133600"/>
          </a:xfrm>
        </p:spPr>
        <p:txBody>
          <a:bodyPr>
            <a:normAutofit fontScale="25000" lnSpcReduction="20000"/>
          </a:bodyPr>
          <a:lstStyle/>
          <a:p>
            <a:pPr marL="0" indent="0">
              <a:lnSpc>
                <a:spcPct val="80000"/>
              </a:lnSpc>
              <a:buNone/>
            </a:pPr>
            <a:endParaRPr lang="en-US" sz="2000" dirty="0"/>
          </a:p>
          <a:p>
            <a:pPr marL="0" indent="0">
              <a:lnSpc>
                <a:spcPct val="80000"/>
              </a:lnSpc>
              <a:buNone/>
            </a:pPr>
            <a:endParaRPr lang="en-US" sz="2000" dirty="0" smtClean="0"/>
          </a:p>
          <a:p>
            <a:pPr marL="0" indent="0">
              <a:lnSpc>
                <a:spcPct val="80000"/>
              </a:lnSpc>
              <a:buNone/>
            </a:pPr>
            <a:endParaRPr lang="en-US" sz="2000" dirty="0"/>
          </a:p>
          <a:p>
            <a:pPr marL="0" indent="0">
              <a:lnSpc>
                <a:spcPct val="80000"/>
              </a:lnSpc>
              <a:buNone/>
            </a:pPr>
            <a:endParaRPr lang="en-US" sz="2000" dirty="0" smtClean="0"/>
          </a:p>
          <a:p>
            <a:pPr marL="0" indent="0">
              <a:lnSpc>
                <a:spcPct val="80000"/>
              </a:lnSpc>
              <a:buNone/>
            </a:pPr>
            <a:r>
              <a:rPr lang="en-US" sz="2000" dirty="0" smtClean="0"/>
              <a:t> </a:t>
            </a:r>
          </a:p>
          <a:p>
            <a:pPr>
              <a:lnSpc>
                <a:spcPct val="80000"/>
              </a:lnSpc>
              <a:buFont typeface="Wingdings" pitchFamily="2" charset="2"/>
              <a:buChar char="ü"/>
            </a:pPr>
            <a:endParaRPr lang="en-US" sz="2000" dirty="0"/>
          </a:p>
          <a:p>
            <a:pPr>
              <a:lnSpc>
                <a:spcPct val="80000"/>
              </a:lnSpc>
              <a:buFont typeface="Wingdings" pitchFamily="2" charset="2"/>
              <a:buChar char="ü"/>
            </a:pPr>
            <a:r>
              <a:rPr lang="en-US" sz="5600" dirty="0" smtClean="0"/>
              <a:t>  The phosphoric-acid fuel cell has potential for use in small stationary power-generation systems.</a:t>
            </a:r>
          </a:p>
          <a:p>
            <a:pPr>
              <a:lnSpc>
                <a:spcPct val="80000"/>
              </a:lnSpc>
              <a:buFont typeface="Wingdings" pitchFamily="2" charset="2"/>
              <a:buChar char="ü"/>
            </a:pPr>
            <a:r>
              <a:rPr lang="en-US" sz="5600" dirty="0" smtClean="0"/>
              <a:t>     It operates at a higher temperature than PEM fuel cells, so it has a longer warm-up time. This makes it unsuitable for use in cars. </a:t>
            </a:r>
            <a:br>
              <a:rPr lang="en-US" sz="5600" dirty="0" smtClean="0"/>
            </a:br>
            <a:endParaRPr lang="en-US" sz="5600" b="1" dirty="0" smtClean="0"/>
          </a:p>
          <a:p>
            <a:r>
              <a:rPr lang="pt-BR" sz="5600" dirty="0" smtClean="0"/>
              <a:t>Anode: </a:t>
            </a:r>
          </a:p>
          <a:p>
            <a:pPr>
              <a:buNone/>
            </a:pPr>
            <a:r>
              <a:rPr lang="pt-BR" sz="5600" dirty="0" smtClean="0"/>
              <a:t>2 H2(g) → 4 H+(aq) + 4 e−</a:t>
            </a:r>
          </a:p>
          <a:p>
            <a:r>
              <a:rPr lang="pt-BR" sz="5600" dirty="0" smtClean="0"/>
              <a:t>Cathode:</a:t>
            </a:r>
          </a:p>
          <a:p>
            <a:pPr>
              <a:buNone/>
            </a:pPr>
            <a:r>
              <a:rPr lang="pt-BR" sz="5600" dirty="0" smtClean="0"/>
              <a:t> O2(g) + 4 H+(aq) + 4 e− → 2 H2O(l)</a:t>
            </a:r>
            <a:endParaRPr lang="en-US" sz="5600" dirty="0" smtClean="0"/>
          </a:p>
          <a:p>
            <a:pPr>
              <a:lnSpc>
                <a:spcPct val="80000"/>
              </a:lnSpc>
              <a:buNone/>
            </a:pPr>
            <a:r>
              <a:rPr lang="en-US" sz="2000" dirty="0" smtClean="0"/>
              <a:t/>
            </a:r>
            <a:br>
              <a:rPr lang="en-US" sz="2000" dirty="0" smtClean="0"/>
            </a:br>
            <a:endParaRPr lang="en-US" sz="2000" dirty="0" smtClean="0"/>
          </a:p>
          <a:p>
            <a:endParaRPr lang="en-US" sz="1800" dirty="0"/>
          </a:p>
        </p:txBody>
      </p:sp>
      <p:pic>
        <p:nvPicPr>
          <p:cNvPr id="8" name="Picture 2"/>
          <p:cNvPicPr>
            <a:picLocks noGrp="1" noChangeAspect="1" noChangeArrowheads="1"/>
          </p:cNvPicPr>
          <p:nvPr>
            <p:ph sz="half" idx="2"/>
          </p:nvPr>
        </p:nvPicPr>
        <p:blipFill>
          <a:blip r:embed="rId2"/>
          <a:srcRect/>
          <a:stretch>
            <a:fillRect/>
          </a:stretch>
        </p:blipFill>
        <p:spPr bwMode="auto">
          <a:xfrm>
            <a:off x="1066800" y="685800"/>
            <a:ext cx="7044418" cy="3984721"/>
          </a:xfrm>
          <a:prstGeom prst="rect">
            <a:avLst/>
          </a:prstGeom>
          <a:noFill/>
          <a:ln w="9525">
            <a:noFill/>
            <a:miter lim="800000"/>
            <a:headEnd/>
            <a:tailEnd/>
          </a:ln>
          <a:effectLst/>
        </p:spPr>
      </p:pic>
    </p:spTree>
    <p:extLst>
      <p:ext uri="{BB962C8B-B14F-4D97-AF65-F5344CB8AC3E}">
        <p14:creationId xmlns:p14="http://schemas.microsoft.com/office/powerpoint/2010/main" val="5399205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342900" lvl="0" indent="-342900">
              <a:lnSpc>
                <a:spcPct val="80000"/>
              </a:lnSpc>
              <a:spcBef>
                <a:spcPct val="20000"/>
              </a:spcBef>
            </a:pPr>
            <a:r>
              <a:rPr lang="en-US" b="1" dirty="0">
                <a:solidFill>
                  <a:prstClr val="black"/>
                </a:solidFill>
              </a:rPr>
              <a:t>Molten carbonate fuel cell (MCFC)</a:t>
            </a:r>
          </a:p>
        </p:txBody>
      </p:sp>
      <p:sp>
        <p:nvSpPr>
          <p:cNvPr id="3" name="Content Placeholder 2"/>
          <p:cNvSpPr>
            <a:spLocks noGrp="1"/>
          </p:cNvSpPr>
          <p:nvPr>
            <p:ph sz="half" idx="1"/>
          </p:nvPr>
        </p:nvSpPr>
        <p:spPr>
          <a:xfrm>
            <a:off x="66524" y="4495800"/>
            <a:ext cx="8467876" cy="1905000"/>
          </a:xfrm>
        </p:spPr>
        <p:txBody>
          <a:bodyPr>
            <a:normAutofit fontScale="70000" lnSpcReduction="20000"/>
          </a:bodyPr>
          <a:lstStyle/>
          <a:p>
            <a:pPr>
              <a:lnSpc>
                <a:spcPct val="80000"/>
              </a:lnSpc>
              <a:buNone/>
            </a:pPr>
            <a:endParaRPr lang="en-US" b="1" dirty="0" smtClean="0"/>
          </a:p>
          <a:p>
            <a:pPr algn="just">
              <a:lnSpc>
                <a:spcPct val="80000"/>
              </a:lnSpc>
            </a:pPr>
            <a:r>
              <a:rPr lang="en-US" dirty="0" smtClean="0"/>
              <a:t>These fuel cells are also best suited for large stationary power generators. </a:t>
            </a:r>
          </a:p>
          <a:p>
            <a:pPr algn="just">
              <a:lnSpc>
                <a:spcPct val="80000"/>
              </a:lnSpc>
            </a:pPr>
            <a:r>
              <a:rPr lang="en-US" dirty="0" smtClean="0"/>
              <a:t>They operate at 1,112 F (600 C), so they also generate steam that can be used to generate more power. </a:t>
            </a:r>
          </a:p>
          <a:p>
            <a:pPr algn="just">
              <a:lnSpc>
                <a:spcPct val="80000"/>
              </a:lnSpc>
            </a:pPr>
            <a:r>
              <a:rPr lang="en-US" dirty="0" smtClean="0"/>
              <a:t>They have a lower operating temperature than the SOFC, which means they don't need such exotic materials. </a:t>
            </a:r>
          </a:p>
          <a:p>
            <a:pPr algn="just">
              <a:lnSpc>
                <a:spcPct val="80000"/>
              </a:lnSpc>
            </a:pPr>
            <a:r>
              <a:rPr lang="en-US" dirty="0" smtClean="0"/>
              <a:t>This makes the design a little less expensive. </a:t>
            </a:r>
          </a:p>
          <a:p>
            <a:endParaRPr lang="en-US" dirty="0"/>
          </a:p>
        </p:txBody>
      </p:sp>
      <p:sp>
        <p:nvSpPr>
          <p:cNvPr id="7" name="Rectangle 6"/>
          <p:cNvSpPr/>
          <p:nvPr/>
        </p:nvSpPr>
        <p:spPr>
          <a:xfrm>
            <a:off x="533400" y="685800"/>
            <a:ext cx="7924800" cy="445635"/>
          </a:xfrm>
          <a:prstGeom prst="rect">
            <a:avLst/>
          </a:prstGeom>
        </p:spPr>
        <p:txBody>
          <a:bodyPr wrap="square">
            <a:spAutoFit/>
          </a:bodyPr>
          <a:lstStyle/>
          <a:p>
            <a:pPr marL="342900" lvl="0" indent="-342900">
              <a:lnSpc>
                <a:spcPct val="80000"/>
              </a:lnSpc>
              <a:spcBef>
                <a:spcPct val="20000"/>
              </a:spcBef>
              <a:buFont typeface="Arial" pitchFamily="34" charset="0"/>
              <a:buChar char="•"/>
            </a:pPr>
            <a:endParaRPr lang="en-US" sz="2800" b="1" dirty="0" smtClean="0">
              <a:solidFill>
                <a:prstClr val="black"/>
              </a:solidFill>
            </a:endParaRPr>
          </a:p>
        </p:txBody>
      </p:sp>
      <p:pic>
        <p:nvPicPr>
          <p:cNvPr id="6" name="Picture 2"/>
          <p:cNvPicPr>
            <a:picLocks noChangeAspect="1" noChangeArrowheads="1"/>
          </p:cNvPicPr>
          <p:nvPr/>
        </p:nvPicPr>
        <p:blipFill>
          <a:blip r:embed="rId2"/>
          <a:srcRect/>
          <a:stretch>
            <a:fillRect/>
          </a:stretch>
        </p:blipFill>
        <p:spPr bwMode="auto">
          <a:xfrm>
            <a:off x="0" y="1077927"/>
            <a:ext cx="5505752" cy="3150882"/>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1" y="1600200"/>
            <a:ext cx="344714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4041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342900" lvl="0" indent="-342900">
              <a:lnSpc>
                <a:spcPct val="80000"/>
              </a:lnSpc>
              <a:spcBef>
                <a:spcPct val="20000"/>
              </a:spcBef>
            </a:pPr>
            <a:r>
              <a:rPr lang="en-US" b="1" dirty="0">
                <a:solidFill>
                  <a:prstClr val="black"/>
                </a:solidFill>
              </a:rPr>
              <a:t>Solid oxide fuel cell (SOFC)</a:t>
            </a:r>
          </a:p>
        </p:txBody>
      </p:sp>
      <p:sp>
        <p:nvSpPr>
          <p:cNvPr id="3" name="Content Placeholder 2"/>
          <p:cNvSpPr>
            <a:spLocks noGrp="1"/>
          </p:cNvSpPr>
          <p:nvPr>
            <p:ph sz="half" idx="1"/>
          </p:nvPr>
        </p:nvSpPr>
        <p:spPr>
          <a:xfrm>
            <a:off x="76200" y="838200"/>
            <a:ext cx="4191000" cy="4648199"/>
          </a:xfrm>
        </p:spPr>
        <p:txBody>
          <a:bodyPr>
            <a:normAutofit fontScale="85000" lnSpcReduction="20000"/>
          </a:bodyPr>
          <a:lstStyle/>
          <a:p>
            <a:pPr algn="just">
              <a:lnSpc>
                <a:spcPct val="80000"/>
              </a:lnSpc>
            </a:pPr>
            <a:endParaRPr lang="en-US" dirty="0" smtClean="0"/>
          </a:p>
          <a:p>
            <a:pPr algn="just">
              <a:lnSpc>
                <a:spcPct val="80000"/>
              </a:lnSpc>
            </a:pPr>
            <a:endParaRPr lang="en-US" dirty="0"/>
          </a:p>
          <a:p>
            <a:pPr algn="just">
              <a:lnSpc>
                <a:spcPct val="80000"/>
              </a:lnSpc>
            </a:pPr>
            <a:r>
              <a:rPr lang="en-US" dirty="0" smtClean="0"/>
              <a:t>These fuel cells are best suited for large-scale stationary power generators that could provide electricity for factories or towns. </a:t>
            </a:r>
          </a:p>
          <a:p>
            <a:pPr algn="just">
              <a:lnSpc>
                <a:spcPct val="80000"/>
              </a:lnSpc>
            </a:pPr>
            <a:endParaRPr lang="en-US" dirty="0"/>
          </a:p>
          <a:p>
            <a:pPr algn="just">
              <a:lnSpc>
                <a:spcPct val="80000"/>
              </a:lnSpc>
            </a:pPr>
            <a:r>
              <a:rPr lang="en-US" dirty="0" smtClean="0"/>
              <a:t>This type of fuel cell operates at very high temperatures (1,000 C). </a:t>
            </a:r>
          </a:p>
          <a:p>
            <a:pPr marL="0" indent="0" algn="just">
              <a:lnSpc>
                <a:spcPct val="80000"/>
              </a:lnSpc>
              <a:buNone/>
            </a:pPr>
            <a:endParaRPr lang="en-US" dirty="0" smtClean="0"/>
          </a:p>
          <a:p>
            <a:pPr algn="just">
              <a:lnSpc>
                <a:spcPct val="80000"/>
              </a:lnSpc>
            </a:pPr>
            <a:r>
              <a:rPr lang="en-US" dirty="0" smtClean="0"/>
              <a:t>The steam produced by the fuel cell can be channeled into turbines to generate more electricity. This improves the overall efficiency of the system.</a:t>
            </a:r>
            <a:endParaRPr lang="en-US" dirty="0"/>
          </a:p>
        </p:txBody>
      </p:sp>
      <p:pic>
        <p:nvPicPr>
          <p:cNvPr id="5" name="Picture 2"/>
          <p:cNvPicPr>
            <a:picLocks noGrp="1" noChangeAspect="1" noChangeArrowheads="1"/>
          </p:cNvPicPr>
          <p:nvPr>
            <p:ph idx="1"/>
          </p:nvPr>
        </p:nvPicPr>
        <p:blipFill>
          <a:blip r:embed="rId2"/>
          <a:srcRect/>
          <a:stretch>
            <a:fillRect/>
          </a:stretch>
        </p:blipFill>
        <p:spPr bwMode="auto">
          <a:xfrm>
            <a:off x="4871404" y="1056721"/>
            <a:ext cx="4182552" cy="2524679"/>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928" y="3429000"/>
            <a:ext cx="413385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7430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lnSpcReduction="10000"/>
          </a:bodyPr>
          <a:lstStyle/>
          <a:p>
            <a:pPr marL="0" indent="0">
              <a:buNone/>
            </a:pPr>
            <a:r>
              <a:rPr lang="en-US" b="1" dirty="0" smtClean="0"/>
              <a:t>Challenges </a:t>
            </a:r>
            <a:r>
              <a:rPr lang="en-US" b="1" dirty="0"/>
              <a:t>and Research Directions </a:t>
            </a:r>
            <a:endParaRPr lang="en-US" dirty="0"/>
          </a:p>
          <a:p>
            <a:pPr algn="just"/>
            <a:endParaRPr lang="en-US" sz="2400" dirty="0" smtClean="0">
              <a:solidFill>
                <a:srgbClr val="FF0000"/>
              </a:solidFill>
            </a:endParaRPr>
          </a:p>
          <a:p>
            <a:pPr algn="just"/>
            <a:r>
              <a:rPr lang="en-US" sz="2400" dirty="0" smtClean="0">
                <a:solidFill>
                  <a:srgbClr val="FF0000"/>
                </a:solidFill>
              </a:rPr>
              <a:t>Reducing </a:t>
            </a:r>
            <a:r>
              <a:rPr lang="en-US" sz="2400" dirty="0">
                <a:solidFill>
                  <a:srgbClr val="FF0000"/>
                </a:solidFill>
              </a:rPr>
              <a:t>cost and improving durability </a:t>
            </a:r>
            <a:r>
              <a:rPr lang="en-US" sz="2400" dirty="0"/>
              <a:t>are the two most significant challenges to fuel cell commercialization. Fuel cell systems must be cost-competitive with, and perform as well or better than, traditional power technologies over the life of the system</a:t>
            </a:r>
            <a:r>
              <a:rPr lang="en-US" sz="2400"/>
              <a:t>. </a:t>
            </a:r>
            <a:endParaRPr lang="en-US" sz="2400" smtClean="0"/>
          </a:p>
          <a:p>
            <a:pPr marL="0" indent="0" algn="just">
              <a:buNone/>
            </a:pPr>
            <a:endParaRPr lang="en-US" sz="2400" dirty="0"/>
          </a:p>
          <a:p>
            <a:pPr algn="just"/>
            <a:r>
              <a:rPr lang="en-US" sz="2400" dirty="0"/>
              <a:t>Ongoing research is focused on identifying and developing new materials that will reduce the cost and extend the life of fuel cell stack components including membranes, catalysts, bipolar plates, and membrane-electrode assemblies. Low cost, high volume manufacturing processes will also help to make fuel cell systems cost competitive with traditional technologies. </a:t>
            </a:r>
          </a:p>
        </p:txBody>
      </p:sp>
    </p:spTree>
    <p:extLst>
      <p:ext uri="{BB962C8B-B14F-4D97-AF65-F5344CB8AC3E}">
        <p14:creationId xmlns:p14="http://schemas.microsoft.com/office/powerpoint/2010/main" val="169881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609600"/>
            <a:ext cx="7772400" cy="762000"/>
          </a:xfrm>
        </p:spPr>
        <p:txBody>
          <a:bodyPr/>
          <a:lstStyle/>
          <a:p>
            <a:r>
              <a:rPr lang="en-US" smtClean="0"/>
              <a:t> Battery </a:t>
            </a:r>
          </a:p>
        </p:txBody>
      </p:sp>
      <p:sp>
        <p:nvSpPr>
          <p:cNvPr id="44035" name="Content Placeholder 2"/>
          <p:cNvSpPr>
            <a:spLocks noGrp="1"/>
          </p:cNvSpPr>
          <p:nvPr>
            <p:ph idx="1"/>
          </p:nvPr>
        </p:nvSpPr>
        <p:spPr>
          <a:xfrm>
            <a:off x="381000" y="1981200"/>
            <a:ext cx="8382000" cy="4114800"/>
          </a:xfrm>
        </p:spPr>
        <p:txBody>
          <a:bodyPr/>
          <a:lstStyle/>
          <a:p>
            <a:pPr algn="just"/>
            <a:r>
              <a:rPr lang="en-US" smtClean="0"/>
              <a:t>A battery is a source of electrical energy, which is provided by one or more electrochemical cells</a:t>
            </a:r>
          </a:p>
          <a:p>
            <a:pPr algn="just"/>
            <a:r>
              <a:rPr lang="en-US" smtClean="0"/>
              <a:t>In today’s life, batteries play an important part as many household and industrial appliances use batteries as their power source.</a:t>
            </a:r>
          </a:p>
        </p:txBody>
      </p:sp>
    </p:spTree>
    <p:extLst>
      <p:ext uri="{BB962C8B-B14F-4D97-AF65-F5344CB8AC3E}">
        <p14:creationId xmlns:p14="http://schemas.microsoft.com/office/powerpoint/2010/main" val="897821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304800"/>
            <a:ext cx="7772400" cy="1143000"/>
          </a:xfrm>
        </p:spPr>
        <p:txBody>
          <a:bodyPr/>
          <a:lstStyle/>
          <a:p>
            <a:r>
              <a:rPr lang="en-US" sz="3600" smtClean="0"/>
              <a:t>Battery components</a:t>
            </a:r>
          </a:p>
        </p:txBody>
      </p:sp>
      <p:sp>
        <p:nvSpPr>
          <p:cNvPr id="46083" name="Content Placeholder 2"/>
          <p:cNvSpPr>
            <a:spLocks noGrp="1"/>
          </p:cNvSpPr>
          <p:nvPr>
            <p:ph idx="1"/>
          </p:nvPr>
        </p:nvSpPr>
        <p:spPr>
          <a:xfrm>
            <a:off x="228600" y="1524000"/>
            <a:ext cx="8686800" cy="4724400"/>
          </a:xfrm>
        </p:spPr>
        <p:txBody>
          <a:bodyPr>
            <a:normAutofit lnSpcReduction="10000"/>
          </a:bodyPr>
          <a:lstStyle/>
          <a:p>
            <a:r>
              <a:rPr lang="en-US" smtClean="0"/>
              <a:t>Cathode</a:t>
            </a:r>
          </a:p>
          <a:p>
            <a:pPr lvl="1"/>
            <a:r>
              <a:rPr lang="en-US" sz="2400" smtClean="0"/>
              <a:t>Positive terminal </a:t>
            </a:r>
          </a:p>
          <a:p>
            <a:pPr lvl="1"/>
            <a:r>
              <a:rPr lang="en-US" sz="2400" smtClean="0"/>
              <a:t>Chemical reduction occurs (gain electrons)</a:t>
            </a:r>
          </a:p>
          <a:p>
            <a:r>
              <a:rPr lang="en-US" smtClean="0"/>
              <a:t>Anode</a:t>
            </a:r>
          </a:p>
          <a:p>
            <a:pPr lvl="1"/>
            <a:r>
              <a:rPr lang="en-US" sz="2400" smtClean="0"/>
              <a:t>Negative terminal</a:t>
            </a:r>
          </a:p>
          <a:p>
            <a:pPr lvl="1"/>
            <a:r>
              <a:rPr lang="en-US" sz="2400" smtClean="0"/>
              <a:t>Chemical oxidation occurs (lose electrons)</a:t>
            </a:r>
          </a:p>
          <a:p>
            <a:r>
              <a:rPr lang="en-US" smtClean="0"/>
              <a:t>Electrolytes allow: </a:t>
            </a:r>
          </a:p>
          <a:p>
            <a:pPr lvl="1"/>
            <a:r>
              <a:rPr lang="en-US" sz="2400" smtClean="0"/>
              <a:t> Separation of ionic transport and electrical transport</a:t>
            </a:r>
          </a:p>
          <a:p>
            <a:pPr lvl="1"/>
            <a:r>
              <a:rPr lang="en-US" sz="2400" smtClean="0"/>
              <a:t>Ions to move between electrodes and terminals</a:t>
            </a:r>
          </a:p>
          <a:p>
            <a:pPr lvl="1"/>
            <a:r>
              <a:rPr lang="en-US" sz="2400" smtClean="0"/>
              <a:t>Current to flow out of the battery to perform work</a:t>
            </a:r>
            <a:endParaRPr lang="en-US" sz="2400" smtClean="0">
              <a:solidFill>
                <a:srgbClr val="FF0000"/>
              </a:solidFill>
            </a:endParaRPr>
          </a:p>
          <a:p>
            <a:endParaRPr lang="en-US" sz="3600" smtClean="0"/>
          </a:p>
        </p:txBody>
      </p:sp>
    </p:spTree>
    <p:extLst>
      <p:ext uri="{BB962C8B-B14F-4D97-AF65-F5344CB8AC3E}">
        <p14:creationId xmlns:p14="http://schemas.microsoft.com/office/powerpoint/2010/main" val="3653135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62000" y="228600"/>
            <a:ext cx="7772400" cy="609600"/>
          </a:xfrm>
        </p:spPr>
        <p:txBody>
          <a:bodyPr>
            <a:normAutofit fontScale="90000"/>
          </a:bodyPr>
          <a:lstStyle/>
          <a:p>
            <a:r>
              <a:rPr lang="en-US" b="1" dirty="0" smtClean="0"/>
              <a:t/>
            </a:r>
            <a:br>
              <a:rPr lang="en-US" b="1" dirty="0" smtClean="0"/>
            </a:br>
            <a:r>
              <a:rPr lang="en-US" b="1" dirty="0" smtClean="0"/>
              <a:t>types of Batteries</a:t>
            </a:r>
            <a:br>
              <a:rPr lang="en-US" b="1" dirty="0" smtClean="0"/>
            </a:br>
            <a:endParaRPr lang="en-US" dirty="0" smtClean="0"/>
          </a:p>
        </p:txBody>
      </p:sp>
      <p:sp>
        <p:nvSpPr>
          <p:cNvPr id="45059" name="Content Placeholder 2"/>
          <p:cNvSpPr>
            <a:spLocks noGrp="1"/>
          </p:cNvSpPr>
          <p:nvPr>
            <p:ph idx="1"/>
          </p:nvPr>
        </p:nvSpPr>
        <p:spPr>
          <a:xfrm>
            <a:off x="228600" y="1295400"/>
            <a:ext cx="8686800" cy="5181600"/>
          </a:xfrm>
        </p:spPr>
        <p:txBody>
          <a:bodyPr/>
          <a:lstStyle/>
          <a:p>
            <a:pPr>
              <a:buFontTx/>
              <a:buNone/>
            </a:pPr>
            <a:r>
              <a:rPr lang="en-US" sz="2000" smtClean="0"/>
              <a:t>  </a:t>
            </a:r>
            <a:r>
              <a:rPr lang="en-US" sz="2600" smtClean="0"/>
              <a:t>Batteries can be divided into two major categories, </a:t>
            </a:r>
            <a:r>
              <a:rPr lang="en-US" sz="2600" b="1" smtClean="0"/>
              <a:t>primary batteries and secondary batteries.</a:t>
            </a:r>
          </a:p>
          <a:p>
            <a:pPr algn="just"/>
            <a:r>
              <a:rPr lang="en-US" sz="2600" smtClean="0"/>
              <a:t> </a:t>
            </a:r>
            <a:r>
              <a:rPr lang="en-US" sz="2600" b="1" smtClean="0"/>
              <a:t>A primary battery </a:t>
            </a:r>
            <a:r>
              <a:rPr lang="en-US" sz="2600" smtClean="0"/>
              <a:t>is a disposable kind of battery. Once used, it cannot be recharged. </a:t>
            </a:r>
            <a:r>
              <a:rPr lang="en-US" sz="2600" b="1" smtClean="0"/>
              <a:t>Alkaline batteries, Mercury batteries, Silver-Oxide batteries, and Zinc carbon batteries </a:t>
            </a:r>
            <a:r>
              <a:rPr lang="en-US" sz="2600" smtClean="0"/>
              <a:t>are examples of primary batteries</a:t>
            </a:r>
          </a:p>
          <a:p>
            <a:pPr algn="just"/>
            <a:r>
              <a:rPr lang="en-US" sz="2600" smtClean="0"/>
              <a:t> </a:t>
            </a:r>
            <a:r>
              <a:rPr lang="en-US" sz="2600" b="1" smtClean="0"/>
              <a:t>Secondary batteries </a:t>
            </a:r>
            <a:r>
              <a:rPr lang="en-US" sz="2600" smtClean="0"/>
              <a:t>are rechargeable batteries. Once empty, it can be recharged again. This charging and discharging can happen many times depending on the battery type. </a:t>
            </a:r>
            <a:r>
              <a:rPr lang="en-US" sz="2600" b="1" smtClean="0"/>
              <a:t>Lead-Acid batteries and Lithium batteries </a:t>
            </a:r>
            <a:r>
              <a:rPr lang="en-US" sz="2600" smtClean="0"/>
              <a:t>fall into secondary battery's category.</a:t>
            </a:r>
          </a:p>
          <a:p>
            <a:endParaRPr lang="en-US" smtClean="0"/>
          </a:p>
        </p:txBody>
      </p:sp>
    </p:spTree>
    <p:extLst>
      <p:ext uri="{BB962C8B-B14F-4D97-AF65-F5344CB8AC3E}">
        <p14:creationId xmlns:p14="http://schemas.microsoft.com/office/powerpoint/2010/main" val="3130172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Primary Cell</a:t>
            </a:r>
          </a:p>
        </p:txBody>
      </p:sp>
      <p:sp>
        <p:nvSpPr>
          <p:cNvPr id="49155" name="Text Placeholder 2"/>
          <p:cNvSpPr>
            <a:spLocks noGrp="1"/>
          </p:cNvSpPr>
          <p:nvPr>
            <p:ph type="body" idx="1"/>
          </p:nvPr>
        </p:nvSpPr>
        <p:spPr>
          <a:xfrm>
            <a:off x="381000" y="1219200"/>
            <a:ext cx="3868738" cy="823913"/>
          </a:xfrm>
        </p:spPr>
        <p:txBody>
          <a:bodyPr/>
          <a:lstStyle/>
          <a:p>
            <a:r>
              <a:rPr lang="en-US" smtClean="0"/>
              <a:t>Alkaline Battery</a:t>
            </a:r>
          </a:p>
        </p:txBody>
      </p:sp>
      <p:sp>
        <p:nvSpPr>
          <p:cNvPr id="4" name="Content Placeholder 3"/>
          <p:cNvSpPr>
            <a:spLocks noGrp="1"/>
          </p:cNvSpPr>
          <p:nvPr>
            <p:ph sz="half" idx="2"/>
          </p:nvPr>
        </p:nvSpPr>
        <p:spPr>
          <a:xfrm>
            <a:off x="430213" y="2493963"/>
            <a:ext cx="4198937" cy="4227512"/>
          </a:xfrm>
        </p:spPr>
        <p:txBody>
          <a:bodyPr>
            <a:normAutofit fontScale="92500" lnSpcReduction="20000"/>
          </a:bodyPr>
          <a:lstStyle/>
          <a:p>
            <a:pPr>
              <a:defRPr/>
            </a:pPr>
            <a:r>
              <a:rPr lang="en-US" dirty="0" smtClean="0"/>
              <a:t>Zinc powered, </a:t>
            </a:r>
            <a:r>
              <a:rPr lang="en-US" dirty="0"/>
              <a:t>basic </a:t>
            </a:r>
            <a:r>
              <a:rPr lang="en-US" dirty="0" smtClean="0"/>
              <a:t>electrolyte</a:t>
            </a:r>
          </a:p>
          <a:p>
            <a:pPr>
              <a:defRPr/>
            </a:pPr>
            <a:r>
              <a:rPr lang="en-US" dirty="0" smtClean="0"/>
              <a:t>Higher </a:t>
            </a:r>
            <a:r>
              <a:rPr lang="en-US" dirty="0"/>
              <a:t>energy density</a:t>
            </a:r>
          </a:p>
          <a:p>
            <a:pPr>
              <a:defRPr/>
            </a:pPr>
            <a:r>
              <a:rPr lang="en-US" dirty="0" smtClean="0"/>
              <a:t>Functioning </a:t>
            </a:r>
            <a:r>
              <a:rPr lang="en-US" dirty="0"/>
              <a:t>with a more stable chemistry</a:t>
            </a:r>
          </a:p>
          <a:p>
            <a:pPr>
              <a:defRPr/>
            </a:pPr>
            <a:r>
              <a:rPr lang="en-US" dirty="0" smtClean="0"/>
              <a:t>Shelf-life</a:t>
            </a:r>
            <a:r>
              <a:rPr lang="en-US" dirty="0"/>
              <a:t>: </a:t>
            </a:r>
            <a:r>
              <a:rPr lang="en-US" dirty="0" smtClean="0"/>
              <a:t>8 years </a:t>
            </a:r>
            <a:r>
              <a:rPr lang="en-US" dirty="0"/>
              <a:t>because of zinc powder</a:t>
            </a:r>
          </a:p>
          <a:p>
            <a:pPr>
              <a:defRPr/>
            </a:pPr>
            <a:r>
              <a:rPr lang="en-US" dirty="0" smtClean="0"/>
              <a:t>Long </a:t>
            </a:r>
            <a:r>
              <a:rPr lang="en-US" dirty="0"/>
              <a:t>lifetime both on the shelf and better </a:t>
            </a:r>
            <a:r>
              <a:rPr lang="en-US" dirty="0" smtClean="0"/>
              <a:t>performance</a:t>
            </a:r>
          </a:p>
          <a:p>
            <a:pPr>
              <a:defRPr/>
            </a:pPr>
            <a:r>
              <a:rPr lang="en-US" dirty="0" smtClean="0"/>
              <a:t>Can </a:t>
            </a:r>
            <a:r>
              <a:rPr lang="en-US" dirty="0"/>
              <a:t>power all devices high and low </a:t>
            </a:r>
            <a:r>
              <a:rPr lang="en-US" dirty="0" smtClean="0"/>
              <a:t>drains</a:t>
            </a:r>
            <a:endParaRPr lang="en-US" dirty="0"/>
          </a:p>
          <a:p>
            <a:pPr>
              <a:defRPr/>
            </a:pPr>
            <a:r>
              <a:rPr lang="en-US" dirty="0" smtClean="0"/>
              <a:t>Use</a:t>
            </a:r>
            <a:r>
              <a:rPr lang="en-US" dirty="0"/>
              <a:t>:</a:t>
            </a:r>
          </a:p>
          <a:p>
            <a:pPr marL="457200" lvl="1" indent="0">
              <a:buFontTx/>
              <a:buNone/>
              <a:defRPr/>
            </a:pPr>
            <a:r>
              <a:rPr lang="en-US" dirty="0"/>
              <a:t>Digital camera, game </a:t>
            </a:r>
            <a:r>
              <a:rPr lang="en-US" dirty="0" smtClean="0"/>
              <a:t>console, remotes</a:t>
            </a:r>
            <a:endParaRPr lang="en-US" dirty="0"/>
          </a:p>
          <a:p>
            <a:pPr>
              <a:defRPr/>
            </a:pPr>
            <a:endParaRPr lang="en-US" dirty="0"/>
          </a:p>
        </p:txBody>
      </p:sp>
      <p:sp>
        <p:nvSpPr>
          <p:cNvPr id="49157" name="Text Placeholder 4"/>
          <p:cNvSpPr>
            <a:spLocks noGrp="1"/>
          </p:cNvSpPr>
          <p:nvPr>
            <p:ph type="body" sz="quarter" idx="3"/>
          </p:nvPr>
        </p:nvSpPr>
        <p:spPr>
          <a:xfrm>
            <a:off x="4648200" y="1295400"/>
            <a:ext cx="4041775" cy="639763"/>
          </a:xfrm>
        </p:spPr>
        <p:txBody>
          <a:bodyPr/>
          <a:lstStyle/>
          <a:p>
            <a:r>
              <a:rPr lang="en-US" smtClean="0"/>
              <a:t>Zinc-Carbon Battery</a:t>
            </a:r>
          </a:p>
        </p:txBody>
      </p:sp>
      <p:sp>
        <p:nvSpPr>
          <p:cNvPr id="6" name="Content Placeholder 5"/>
          <p:cNvSpPr>
            <a:spLocks noGrp="1"/>
          </p:cNvSpPr>
          <p:nvPr>
            <p:ph sz="quarter" idx="4"/>
          </p:nvPr>
        </p:nvSpPr>
        <p:spPr>
          <a:xfrm>
            <a:off x="4629150" y="2505075"/>
            <a:ext cx="4333875" cy="3852863"/>
          </a:xfrm>
        </p:spPr>
        <p:txBody>
          <a:bodyPr>
            <a:normAutofit fontScale="92500" lnSpcReduction="10000"/>
          </a:bodyPr>
          <a:lstStyle/>
          <a:p>
            <a:pPr>
              <a:defRPr/>
            </a:pPr>
            <a:r>
              <a:rPr lang="en-US" dirty="0" smtClean="0"/>
              <a:t>Zinc body, acidic </a:t>
            </a:r>
            <a:r>
              <a:rPr lang="en-US" dirty="0"/>
              <a:t>electrolyte </a:t>
            </a:r>
            <a:endParaRPr lang="en-US" dirty="0" smtClean="0"/>
          </a:p>
          <a:p>
            <a:pPr>
              <a:defRPr/>
            </a:pPr>
            <a:r>
              <a:rPr lang="en-US" dirty="0" smtClean="0"/>
              <a:t>Case </a:t>
            </a:r>
            <a:r>
              <a:rPr lang="en-US" dirty="0"/>
              <a:t>is part of the anode</a:t>
            </a:r>
          </a:p>
          <a:p>
            <a:pPr>
              <a:defRPr/>
            </a:pPr>
            <a:r>
              <a:rPr lang="en-US" dirty="0" smtClean="0"/>
              <a:t>Zinc </a:t>
            </a:r>
            <a:r>
              <a:rPr lang="en-US" dirty="0"/>
              <a:t>casing slowly eaten away by the acidic electrolyte</a:t>
            </a:r>
          </a:p>
          <a:p>
            <a:pPr>
              <a:defRPr/>
            </a:pPr>
            <a:r>
              <a:rPr lang="en-US" dirty="0" smtClean="0"/>
              <a:t>Cheaper than Alkaline</a:t>
            </a:r>
          </a:p>
          <a:p>
            <a:pPr>
              <a:defRPr/>
            </a:pPr>
            <a:r>
              <a:rPr lang="en-US" dirty="0"/>
              <a:t>Shelf-life: 1-3 years because of metal body</a:t>
            </a:r>
          </a:p>
          <a:p>
            <a:pPr>
              <a:defRPr/>
            </a:pPr>
            <a:r>
              <a:rPr lang="en-US" dirty="0" smtClean="0"/>
              <a:t>Intended </a:t>
            </a:r>
            <a:r>
              <a:rPr lang="en-US" dirty="0"/>
              <a:t>for low-drain devices</a:t>
            </a:r>
          </a:p>
          <a:p>
            <a:pPr>
              <a:defRPr/>
            </a:pPr>
            <a:r>
              <a:rPr lang="en-US" dirty="0" smtClean="0"/>
              <a:t>Use</a:t>
            </a:r>
            <a:r>
              <a:rPr lang="en-US" dirty="0"/>
              <a:t>:</a:t>
            </a:r>
          </a:p>
          <a:p>
            <a:pPr marL="457200" lvl="1" indent="0">
              <a:buFontTx/>
              <a:buNone/>
              <a:defRPr/>
            </a:pPr>
            <a:r>
              <a:rPr lang="en-US" dirty="0" smtClean="0"/>
              <a:t>Kid toys, radios, alarm </a:t>
            </a:r>
            <a:r>
              <a:rPr lang="en-US" dirty="0"/>
              <a:t>clocks </a:t>
            </a:r>
          </a:p>
        </p:txBody>
      </p:sp>
    </p:spTree>
    <p:extLst>
      <p:ext uri="{BB962C8B-B14F-4D97-AF65-F5344CB8AC3E}">
        <p14:creationId xmlns:p14="http://schemas.microsoft.com/office/powerpoint/2010/main" val="1175055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5806</TotalTime>
  <Words>2319</Words>
  <Application>Microsoft Office PowerPoint</Application>
  <PresentationFormat>On-screen Show (4:3)</PresentationFormat>
  <Paragraphs>359</Paragraphs>
  <Slides>59</Slides>
  <Notes>7</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Exercise </vt:lpstr>
      <vt:lpstr>PowerPoint Presentation</vt:lpstr>
      <vt:lpstr>PowerPoint Presentation</vt:lpstr>
      <vt:lpstr>Why is this important?</vt:lpstr>
      <vt:lpstr> Battery </vt:lpstr>
      <vt:lpstr>Battery components</vt:lpstr>
      <vt:lpstr> types of Batteries </vt:lpstr>
      <vt:lpstr>Primary Cell</vt:lpstr>
      <vt:lpstr>PowerPoint Presentation</vt:lpstr>
      <vt:lpstr>PowerPoint Presentation</vt:lpstr>
      <vt:lpstr>PowerPoint Presentation</vt:lpstr>
      <vt:lpstr>Secondary (Rechargeable) Batteries</vt:lpstr>
      <vt:lpstr> Construction of Lead Acid Battery </vt:lpstr>
      <vt:lpstr>PowerPoint Presentation</vt:lpstr>
      <vt:lpstr>Lead Acid Battery</vt:lpstr>
      <vt:lpstr> Ethiopia locally produced batteries   </vt:lpstr>
      <vt:lpstr>PowerPoint Presentation</vt:lpstr>
      <vt:lpstr>PowerPoint Presentation</vt:lpstr>
      <vt:lpstr>PowerPoint Presentation</vt:lpstr>
      <vt:lpstr>PowerPoint Presentation</vt:lpstr>
      <vt:lpstr>Nickel-Cadmium Battery</vt:lpstr>
      <vt:lpstr>Nickel-Cadmium Battery</vt:lpstr>
      <vt:lpstr>Nickel-Cadmium Battery</vt:lpstr>
      <vt:lpstr>  Lithium Batteries  </vt:lpstr>
      <vt:lpstr>Lithium Ion Batteries</vt:lpstr>
      <vt:lpstr>Lithium Ion Polymer Batteries</vt:lpstr>
      <vt:lpstr>PowerPoint Presentation</vt:lpstr>
      <vt:lpstr>PowerPoint Presentation</vt:lpstr>
      <vt:lpstr>Battery Characteristics</vt:lpstr>
      <vt:lpstr>Battery performance</vt:lpstr>
      <vt:lpstr>Battery Technical Specifications</vt:lpstr>
      <vt:lpstr>Battery capacity</vt:lpstr>
      <vt:lpstr>PowerPoint Presentation</vt:lpstr>
      <vt:lpstr>Peukert’s Law</vt:lpstr>
      <vt:lpstr> Formula: </vt:lpstr>
      <vt:lpstr>Solution :</vt:lpstr>
      <vt:lpstr> Sample Calculation </vt:lpstr>
      <vt:lpstr>PowerPoint Presentation</vt:lpstr>
      <vt:lpstr>Battery performance characteristics comparison </vt:lpstr>
      <vt:lpstr>Battery Capacity</vt:lpstr>
      <vt:lpstr>Recharging</vt:lpstr>
      <vt:lpstr>PowerPoint Presentation</vt:lpstr>
      <vt:lpstr>PowerPoint Presentation</vt:lpstr>
      <vt:lpstr> What are Fuel Cells? </vt:lpstr>
      <vt:lpstr> The Need for Fuel Cells </vt:lpstr>
      <vt:lpstr>  </vt:lpstr>
      <vt:lpstr> Fuel Cell Types </vt:lpstr>
      <vt:lpstr>PowerPoint Presentation</vt:lpstr>
      <vt:lpstr>Potential Applications</vt:lpstr>
      <vt:lpstr>PowerPoint Presentation</vt:lpstr>
      <vt:lpstr>PowerPoint Presentation</vt:lpstr>
      <vt:lpstr>Types of Fuel Cells</vt:lpstr>
      <vt:lpstr>Proton-Exchange Membrane Cell</vt:lpstr>
      <vt:lpstr>Alkaline fuel cell (AFC)</vt:lpstr>
      <vt:lpstr>Phosphoric-acid fuel cell (PAFC)</vt:lpstr>
      <vt:lpstr>Molten carbonate fuel cell (MCFC)</vt:lpstr>
      <vt:lpstr>Solid oxide fuel cell (SOFC)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cp:lastModifiedBy>
  <cp:revision>353</cp:revision>
  <dcterms:created xsi:type="dcterms:W3CDTF">2006-08-16T00:00:00Z</dcterms:created>
  <dcterms:modified xsi:type="dcterms:W3CDTF">2020-03-11T18:00:56Z</dcterms:modified>
</cp:coreProperties>
</file>