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sldIdLst>
    <p:sldId id="256" r:id="rId2"/>
    <p:sldId id="279" r:id="rId3"/>
    <p:sldId id="283" r:id="rId4"/>
    <p:sldId id="284" r:id="rId5"/>
    <p:sldId id="281" r:id="rId6"/>
    <p:sldId id="306" r:id="rId7"/>
    <p:sldId id="318" r:id="rId8"/>
    <p:sldId id="316" r:id="rId9"/>
    <p:sldId id="311" r:id="rId10"/>
    <p:sldId id="312" r:id="rId11"/>
    <p:sldId id="313" r:id="rId12"/>
    <p:sldId id="314" r:id="rId13"/>
    <p:sldId id="319" r:id="rId14"/>
    <p:sldId id="365" r:id="rId15"/>
    <p:sldId id="275" r:id="rId16"/>
    <p:sldId id="360" r:id="rId17"/>
    <p:sldId id="361" r:id="rId18"/>
    <p:sldId id="363" r:id="rId19"/>
    <p:sldId id="297" r:id="rId20"/>
    <p:sldId id="299" r:id="rId21"/>
    <p:sldId id="262" r:id="rId22"/>
    <p:sldId id="259" r:id="rId23"/>
    <p:sldId id="368" r:id="rId24"/>
    <p:sldId id="261" r:id="rId25"/>
    <p:sldId id="260" r:id="rId26"/>
    <p:sldId id="369" r:id="rId27"/>
    <p:sldId id="268" r:id="rId28"/>
    <p:sldId id="292" r:id="rId29"/>
    <p:sldId id="366" r:id="rId30"/>
    <p:sldId id="294" r:id="rId31"/>
    <p:sldId id="362" r:id="rId32"/>
    <p:sldId id="285" r:id="rId33"/>
    <p:sldId id="364" r:id="rId34"/>
    <p:sldId id="286" r:id="rId35"/>
    <p:sldId id="304" r:id="rId36"/>
    <p:sldId id="287" r:id="rId37"/>
    <p:sldId id="271" r:id="rId38"/>
    <p:sldId id="289" r:id="rId39"/>
    <p:sldId id="320" r:id="rId40"/>
    <p:sldId id="321" r:id="rId41"/>
    <p:sldId id="322" r:id="rId42"/>
    <p:sldId id="323" r:id="rId43"/>
    <p:sldId id="324" r:id="rId44"/>
    <p:sldId id="325" r:id="rId45"/>
    <p:sldId id="326" r:id="rId46"/>
    <p:sldId id="327" r:id="rId47"/>
    <p:sldId id="328" r:id="rId48"/>
    <p:sldId id="329" r:id="rId49"/>
    <p:sldId id="330" r:id="rId50"/>
    <p:sldId id="331"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 id="347" r:id="rId65"/>
    <p:sldId id="373" r:id="rId66"/>
    <p:sldId id="350" r:id="rId67"/>
    <p:sldId id="351" r:id="rId68"/>
    <p:sldId id="352" r:id="rId69"/>
    <p:sldId id="353" r:id="rId70"/>
    <p:sldId id="354" r:id="rId71"/>
    <p:sldId id="355" r:id="rId72"/>
    <p:sldId id="370" r:id="rId73"/>
    <p:sldId id="371" r:id="rId74"/>
    <p:sldId id="372" r:id="rId75"/>
    <p:sldId id="357" r:id="rId76"/>
    <p:sldId id="358" r:id="rId77"/>
    <p:sldId id="359" r:id="rId78"/>
    <p:sldId id="280"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C6512D-0F1B-4BA1-909E-3649572F3194}" type="datetimeFigureOut">
              <a:rPr lang="en-US" smtClean="0"/>
              <a:pPr/>
              <a:t>5/5/2019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FE6376-46C0-4A3C-9315-5778FB7F6792}" type="slidenum">
              <a:rPr lang="en-US" smtClean="0"/>
              <a:pPr/>
              <a:t>‹#›</a:t>
            </a:fld>
            <a:endParaRPr lang="en-US"/>
          </a:p>
        </p:txBody>
      </p:sp>
    </p:spTree>
    <p:extLst>
      <p:ext uri="{BB962C8B-B14F-4D97-AF65-F5344CB8AC3E}">
        <p14:creationId xmlns:p14="http://schemas.microsoft.com/office/powerpoint/2010/main" val="3252939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3FE6376-46C0-4A3C-9315-5778FB7F6792}"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altLang="en-US"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BC39AA6-A38C-4944-9526-46B1FA6FE0AE}" type="slidenum">
              <a:rPr lang="en-CA" altLang="en-US" smtClean="0"/>
              <a:pPr/>
              <a:t>41</a:t>
            </a:fld>
            <a:endParaRPr lang="en-CA"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D4480B-037D-4C3F-87ED-1CDCC5395BD7}" type="slidenum">
              <a:rPr lang="en-US" smtClean="0"/>
              <a:pPr/>
              <a:t>54</a:t>
            </a:fld>
            <a:endParaRPr lang="en-US"/>
          </a:p>
        </p:txBody>
      </p:sp>
    </p:spTree>
    <p:extLst>
      <p:ext uri="{BB962C8B-B14F-4D97-AF65-F5344CB8AC3E}">
        <p14:creationId xmlns:p14="http://schemas.microsoft.com/office/powerpoint/2010/main" val="328581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CA" altLang="en-US"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8DFA11-D97B-4FCE-BC48-2EA4895BCC3C}" type="slidenum">
              <a:rPr lang="en-CA" altLang="en-US" smtClean="0"/>
              <a:pPr/>
              <a:t>57</a:t>
            </a:fld>
            <a:endParaRPr lang="en-CA"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3E4FD1-1135-4628-865D-823EBE53058B}" type="slidenum">
              <a:rPr lang="en-US"/>
              <a:pPr/>
              <a:t>66</a:t>
            </a:fld>
            <a:endParaRPr lang="en-US"/>
          </a:p>
        </p:txBody>
      </p:sp>
      <p:sp>
        <p:nvSpPr>
          <p:cNvPr id="225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25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2.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picsearch.com/info.cgi?q=pure%20aluminium&amp;id=1wif_vah3evPMJYULa1EgWle7kR79P9cXb0cGLmlBCw&amp;opt=&amp;cols=6&amp;thumbs=18" TargetMode="Externa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7.jpeg"/><Relationship Id="rId4" Type="http://schemas.openxmlformats.org/officeDocument/2006/relationships/hyperlink" Target="http://www.picsearch.com/info.cgi?q=aluminium&amp;id=4g-i316o-e4RyvkxcG9U1c63A5nenKaiwIcXNzCPFIo&amp;start=37&amp;opt=&amp;cols=6&amp;thumbs=18"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file:///C:\Users\mspiess\Documents\CSUC\AgEd\AgEd%20Projects\ToolID%20project\images\Fasteners\screw6.jpg" TargetMode="External"/><Relationship Id="rId7"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Chrome%20Plating%20Process%20-%20www.ChromePlatingUSA.com%20-%20Plating%20Dept.mp4"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www.aesf.org/homeimages/plating.jpg"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file:///C:\Users\mspiess\Documents\CSUC\AgEd\AgEd%20Projects\ToolID%20project\images\Fasteners\Grade%202%20bolt.jpg" TargetMode="External"/><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images.google.com/imgres?imgurl=http://www.gcsescience.com/Electroplating.gif&amp;imgrefurl=http://www.gcsescience.com/ex33.htm&amp;h=235&amp;w=440&amp;sz=9&amp;tbnid=vPwI3bKWl-AJ:&amp;tbnh=65&amp;tbnw=122&amp;hl=en&amp;start=4&amp;prev=/images?q=Electroplating+&amp;hl=en&amp;lr=%252" TargetMode="Externa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00"/>
                </a:solidFill>
              </a:rPr>
              <a:t>Industrial Application </a:t>
            </a:r>
            <a:r>
              <a:rPr lang="en-US" b="1" spc="-5" dirty="0" smtClean="0">
                <a:solidFill>
                  <a:srgbClr val="000000"/>
                </a:solidFill>
              </a:rPr>
              <a:t>of</a:t>
            </a:r>
            <a:r>
              <a:rPr lang="en-US" b="1" spc="-175" dirty="0" smtClean="0">
                <a:solidFill>
                  <a:srgbClr val="000000"/>
                </a:solidFill>
              </a:rPr>
              <a:t> </a:t>
            </a:r>
            <a:r>
              <a:rPr lang="en-US" b="1" spc="-10" dirty="0" smtClean="0">
                <a:solidFill>
                  <a:srgbClr val="000000"/>
                </a:solidFill>
              </a:rPr>
              <a:t>Electrolysis</a:t>
            </a:r>
            <a:r>
              <a:rPr lang="en-US" dirty="0" smtClean="0"/>
              <a:t/>
            </a:r>
            <a:br>
              <a:rPr lang="en-US" dirty="0" smtClean="0"/>
            </a:br>
            <a:r>
              <a:rPr lang="en-US" dirty="0"/>
              <a:t>C</a:t>
            </a:r>
            <a:r>
              <a:rPr lang="en-US" dirty="0" smtClean="0"/>
              <a:t>hapter 3</a:t>
            </a:r>
            <a:br>
              <a:rPr lang="en-US" dirty="0" smtClean="0"/>
            </a:br>
            <a:endParaRPr lang="en-US" dirty="0"/>
          </a:p>
        </p:txBody>
      </p:sp>
      <p:sp>
        <p:nvSpPr>
          <p:cNvPr id="3" name="Content Placeholder 2"/>
          <p:cNvSpPr>
            <a:spLocks noGrp="1"/>
          </p:cNvSpPr>
          <p:nvPr>
            <p:ph idx="1"/>
          </p:nvPr>
        </p:nvSpPr>
        <p:spPr/>
        <p:txBody>
          <a:bodyPr/>
          <a:lstStyle/>
          <a:p>
            <a:pPr>
              <a:buNone/>
            </a:pPr>
            <a:endParaRPr lang="en-US" dirty="0"/>
          </a:p>
        </p:txBody>
      </p:sp>
      <p:pic>
        <p:nvPicPr>
          <p:cNvPr id="8195" name="Picture 3"/>
          <p:cNvPicPr>
            <a:picLocks noChangeAspect="1" noChangeArrowheads="1"/>
          </p:cNvPicPr>
          <p:nvPr/>
        </p:nvPicPr>
        <p:blipFill>
          <a:blip r:embed="rId3"/>
          <a:srcRect/>
          <a:stretch>
            <a:fillRect/>
          </a:stretch>
        </p:blipFill>
        <p:spPr bwMode="auto">
          <a:xfrm>
            <a:off x="381000" y="2438400"/>
            <a:ext cx="3603278" cy="3124200"/>
          </a:xfrm>
          <a:prstGeom prst="rect">
            <a:avLst/>
          </a:prstGeom>
          <a:noFill/>
          <a:ln w="9525">
            <a:noFill/>
            <a:miter lim="800000"/>
            <a:headEnd/>
            <a:tailEnd/>
          </a:ln>
          <a:effectLst/>
        </p:spPr>
      </p:pic>
      <p:pic>
        <p:nvPicPr>
          <p:cNvPr id="8196" name="Picture 4"/>
          <p:cNvPicPr>
            <a:picLocks noChangeAspect="1" noChangeArrowheads="1"/>
          </p:cNvPicPr>
          <p:nvPr/>
        </p:nvPicPr>
        <p:blipFill>
          <a:blip r:embed="rId4"/>
          <a:srcRect/>
          <a:stretch>
            <a:fillRect/>
          </a:stretch>
        </p:blipFill>
        <p:spPr bwMode="auto">
          <a:xfrm>
            <a:off x="5829300" y="3724275"/>
            <a:ext cx="3314700" cy="3133725"/>
          </a:xfrm>
          <a:prstGeom prst="rect">
            <a:avLst/>
          </a:prstGeom>
          <a:noFill/>
          <a:ln w="9525">
            <a:noFill/>
            <a:miter lim="800000"/>
            <a:headEnd/>
            <a:tailEnd/>
          </a:ln>
          <a:effectLst/>
        </p:spPr>
      </p:pic>
      <p:pic>
        <p:nvPicPr>
          <p:cNvPr id="19457" name="Picture 1"/>
          <p:cNvPicPr>
            <a:picLocks noChangeAspect="1" noChangeArrowheads="1"/>
          </p:cNvPicPr>
          <p:nvPr/>
        </p:nvPicPr>
        <p:blipFill>
          <a:blip r:embed="rId5"/>
          <a:srcRect/>
          <a:stretch>
            <a:fillRect/>
          </a:stretch>
        </p:blipFill>
        <p:spPr bwMode="auto">
          <a:xfrm>
            <a:off x="6248400" y="990600"/>
            <a:ext cx="1905000" cy="2726915"/>
          </a:xfrm>
          <a:prstGeom prst="rect">
            <a:avLst/>
          </a:prstGeom>
          <a:noFill/>
          <a:ln w="9525">
            <a:noFill/>
            <a:miter lim="800000"/>
            <a:headEnd/>
            <a:tailEnd/>
          </a:ln>
          <a:effectLst/>
        </p:spPr>
      </p:pic>
      <p:pic>
        <p:nvPicPr>
          <p:cNvPr id="19458" name="Picture 2"/>
          <p:cNvPicPr>
            <a:picLocks noChangeAspect="1" noChangeArrowheads="1"/>
          </p:cNvPicPr>
          <p:nvPr/>
        </p:nvPicPr>
        <p:blipFill>
          <a:blip r:embed="rId6"/>
          <a:srcRect/>
          <a:stretch>
            <a:fillRect/>
          </a:stretch>
        </p:blipFill>
        <p:spPr bwMode="auto">
          <a:xfrm>
            <a:off x="4205909" y="1750002"/>
            <a:ext cx="1623391" cy="1981200"/>
          </a:xfrm>
          <a:prstGeom prst="rect">
            <a:avLst/>
          </a:prstGeom>
          <a:noFill/>
          <a:ln w="9525">
            <a:noFill/>
            <a:miter lim="800000"/>
            <a:headEnd/>
            <a:tailEnd/>
          </a:ln>
          <a:effectLst/>
        </p:spPr>
      </p:pic>
      <p:sp>
        <p:nvSpPr>
          <p:cNvPr id="11" name="Content Placeholder 10"/>
          <p:cNvSpPr>
            <a:spLocks noGrp="1"/>
          </p:cNvSpPr>
          <p:nvPr>
            <p:ph idx="1"/>
          </p:nvPr>
        </p:nvSpPr>
        <p:spPr/>
        <p:txBody>
          <a:bodyPr/>
          <a:lstStyle/>
          <a:p>
            <a:r>
              <a:rPr lang="en-US" dirty="0" smtClean="0"/>
              <a:t>Paul </a:t>
            </a:r>
            <a:r>
              <a:rPr lang="en-US" dirty="0" err="1" smtClean="0"/>
              <a:t>Heroult</a:t>
            </a:r>
            <a:endParaRPr lang="en-US" dirty="0"/>
          </a:p>
        </p:txBody>
      </p:sp>
      <p:sp>
        <p:nvSpPr>
          <p:cNvPr id="9" name="Rounded Rectangle 8"/>
          <p:cNvSpPr>
            <a:spLocks noChangeArrowheads="1"/>
          </p:cNvSpPr>
          <p:nvPr/>
        </p:nvSpPr>
        <p:spPr bwMode="auto">
          <a:xfrm>
            <a:off x="6019800" y="6324600"/>
            <a:ext cx="2895600" cy="533400"/>
          </a:xfrm>
          <a:prstGeom prst="roundRect">
            <a:avLst>
              <a:gd name="adj" fmla="val 16667"/>
            </a:avLst>
          </a:prstGeom>
          <a:solidFill>
            <a:schemeClr val="accent1"/>
          </a:solidFill>
          <a:ln w="9525" algn="ctr">
            <a:solidFill>
              <a:schemeClr val="tx1"/>
            </a:solidFill>
            <a:round/>
            <a:headEnd/>
            <a:tailEnd/>
          </a:ln>
        </p:spPr>
        <p:txBody>
          <a:bodyPr/>
          <a:lstStyle>
            <a:defPPr>
              <a:defRPr lang="en-US"/>
            </a:defPPr>
            <a:lvl1pPr algn="l" rtl="0" eaLnBrk="0" fontAlgn="base" hangingPunct="0">
              <a:spcBef>
                <a:spcPct val="0"/>
              </a:spcBef>
              <a:spcAft>
                <a:spcPct val="0"/>
              </a:spcAft>
              <a:defRPr sz="2000" kern="1200">
                <a:solidFill>
                  <a:schemeClr val="tx1"/>
                </a:solidFill>
                <a:latin typeface="Arial" charset="0"/>
                <a:ea typeface="+mn-ea"/>
                <a:cs typeface="+mn-cs"/>
              </a:defRPr>
            </a:lvl1pPr>
            <a:lvl2pPr marL="457200" algn="l" rtl="0" eaLnBrk="0" fontAlgn="base" hangingPunct="0">
              <a:spcBef>
                <a:spcPct val="0"/>
              </a:spcBef>
              <a:spcAft>
                <a:spcPct val="0"/>
              </a:spcAft>
              <a:defRPr sz="2000" kern="1200">
                <a:solidFill>
                  <a:schemeClr val="tx1"/>
                </a:solidFill>
                <a:latin typeface="Arial" charset="0"/>
                <a:ea typeface="+mn-ea"/>
                <a:cs typeface="+mn-cs"/>
              </a:defRPr>
            </a:lvl2pPr>
            <a:lvl3pPr marL="914400" algn="l" rtl="0" eaLnBrk="0" fontAlgn="base" hangingPunct="0">
              <a:spcBef>
                <a:spcPct val="0"/>
              </a:spcBef>
              <a:spcAft>
                <a:spcPct val="0"/>
              </a:spcAft>
              <a:defRPr sz="2000" kern="1200">
                <a:solidFill>
                  <a:schemeClr val="tx1"/>
                </a:solidFill>
                <a:latin typeface="Arial" charset="0"/>
                <a:ea typeface="+mn-ea"/>
                <a:cs typeface="+mn-cs"/>
              </a:defRPr>
            </a:lvl3pPr>
            <a:lvl4pPr marL="1371600" algn="l" rtl="0" eaLnBrk="0" fontAlgn="base" hangingPunct="0">
              <a:spcBef>
                <a:spcPct val="0"/>
              </a:spcBef>
              <a:spcAft>
                <a:spcPct val="0"/>
              </a:spcAft>
              <a:defRPr sz="2000" kern="1200">
                <a:solidFill>
                  <a:schemeClr val="tx1"/>
                </a:solidFill>
                <a:latin typeface="Arial" charset="0"/>
                <a:ea typeface="+mn-ea"/>
                <a:cs typeface="+mn-cs"/>
              </a:defRPr>
            </a:lvl4pPr>
            <a:lvl5pPr marL="1828800" algn="l" rtl="0" eaLnBrk="0" fontAlgn="base" hangingPunct="0">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r>
              <a:rPr lang="en-US" dirty="0" err="1"/>
              <a:t>Girma</a:t>
            </a:r>
            <a:r>
              <a:rPr lang="en-US" dirty="0"/>
              <a:t> M.</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t>Example</a:t>
            </a:r>
            <a:endParaRPr lang="en-US" dirty="0"/>
          </a:p>
        </p:txBody>
      </p:sp>
      <p:sp>
        <p:nvSpPr>
          <p:cNvPr id="4" name="Content Placeholder 3"/>
          <p:cNvSpPr>
            <a:spLocks noGrp="1" noChangeArrowheads="1"/>
          </p:cNvSpPr>
          <p:nvPr>
            <p:ph sz="half" idx="2"/>
          </p:nvPr>
        </p:nvSpPr>
        <p:spPr bwMode="auto">
          <a:xfrm>
            <a:off x="457200" y="1676400"/>
            <a:ext cx="4040188" cy="1015663"/>
          </a:xfrm>
          <a:prstGeom prst="rect">
            <a:avLst/>
          </a:prstGeom>
          <a:noFill/>
          <a:ln w="9525">
            <a:noFill/>
            <a:miter lim="800000"/>
            <a:headEnd/>
            <a:tailEnd/>
          </a:ln>
          <a:effectLst/>
        </p:spPr>
        <p:txBody>
          <a:bodyPr wrap="square">
            <a:spAutoFit/>
          </a:bodyPr>
          <a:lstStyle/>
          <a:p>
            <a:pPr>
              <a:spcBef>
                <a:spcPct val="50000"/>
              </a:spcBef>
            </a:pPr>
            <a:r>
              <a:rPr lang="en-US" dirty="0">
                <a:solidFill>
                  <a:srgbClr val="000000"/>
                </a:solidFill>
              </a:rPr>
              <a:t>Watt = Volt × Current</a:t>
            </a:r>
            <a:endParaRPr lang="en-US" dirty="0">
              <a:solidFill>
                <a:schemeClr val="tx1"/>
              </a:solidFill>
            </a:endParaRPr>
          </a:p>
          <a:p>
            <a:pPr>
              <a:spcBef>
                <a:spcPct val="50000"/>
              </a:spcBef>
            </a:pPr>
            <a:r>
              <a:rPr lang="en-US" dirty="0">
                <a:solidFill>
                  <a:schemeClr val="tx1"/>
                </a:solidFill>
              </a:rPr>
              <a:t>100 = 110 × Current</a:t>
            </a:r>
          </a:p>
        </p:txBody>
      </p:sp>
      <p:graphicFrame>
        <p:nvGraphicFramePr>
          <p:cNvPr id="6147" name="Object 3"/>
          <p:cNvGraphicFramePr>
            <a:graphicFrameLocks noGrp="1" noChangeAspect="1"/>
          </p:cNvGraphicFramePr>
          <p:nvPr>
            <p:ph sz="quarter" idx="4"/>
          </p:nvPr>
        </p:nvGraphicFramePr>
        <p:xfrm>
          <a:off x="381000" y="3200400"/>
          <a:ext cx="3399183" cy="685800"/>
        </p:xfrm>
        <a:graphic>
          <a:graphicData uri="http://schemas.openxmlformats.org/presentationml/2006/ole">
            <mc:AlternateContent xmlns:mc="http://schemas.openxmlformats.org/markup-compatibility/2006">
              <mc:Choice xmlns:v="urn:schemas-microsoft-com:vml" Requires="v">
                <p:oleObj spid="_x0000_s61822" name="Equation" r:id="rId3" imgW="1447560" imgH="291960" progId="">
                  <p:embed/>
                </p:oleObj>
              </mc:Choice>
              <mc:Fallback>
                <p:oleObj name="Equation" r:id="rId3" imgW="1447560" imgH="2919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200400"/>
                        <a:ext cx="3399183" cy="685800"/>
                      </a:xfrm>
                      <a:prstGeom prst="rect">
                        <a:avLst/>
                      </a:prstGeom>
                      <a:noFill/>
                      <a:ln>
                        <a:noFill/>
                      </a:ln>
                      <a:effectLst/>
                      <a:extLst>
                        <a:ext uri="{909E8E84-426E-40DD-AFC4-6F175D3DCCD1}">
                          <a14:hiddenFill xmlns:a14="http://schemas.microsoft.com/office/drawing/2010/main">
                            <a:solidFill>
                              <a:srgbClr val="993300"/>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5"/>
          <p:cNvSpPr>
            <a:spLocks noChangeArrowheads="1"/>
          </p:cNvSpPr>
          <p:nvPr/>
        </p:nvSpPr>
        <p:spPr bwMode="auto">
          <a:xfrm>
            <a:off x="457200" y="4038600"/>
            <a:ext cx="2862263" cy="366713"/>
          </a:xfrm>
          <a:prstGeom prst="rect">
            <a:avLst/>
          </a:prstGeom>
          <a:noFill/>
          <a:ln w="9525">
            <a:noFill/>
            <a:miter lim="800000"/>
            <a:headEnd/>
            <a:tailEnd/>
          </a:ln>
          <a:effectLst/>
        </p:spPr>
        <p:txBody>
          <a:bodyPr wrap="none">
            <a:spAutoFit/>
          </a:bodyPr>
          <a:lstStyle/>
          <a:p>
            <a:r>
              <a:rPr lang="en-US" dirty="0">
                <a:solidFill>
                  <a:srgbClr val="000000"/>
                </a:solidFill>
              </a:rPr>
              <a:t>But we know, Q = </a:t>
            </a:r>
            <a:r>
              <a:rPr lang="en-US" dirty="0" err="1">
                <a:solidFill>
                  <a:srgbClr val="000000"/>
                </a:solidFill>
              </a:rPr>
              <a:t>i</a:t>
            </a:r>
            <a:r>
              <a:rPr lang="en-US" dirty="0">
                <a:solidFill>
                  <a:srgbClr val="000000"/>
                </a:solidFill>
              </a:rPr>
              <a:t> × t</a:t>
            </a:r>
          </a:p>
        </p:txBody>
      </p:sp>
      <p:graphicFrame>
        <p:nvGraphicFramePr>
          <p:cNvPr id="6148" name="Object 4"/>
          <p:cNvGraphicFramePr>
            <a:graphicFrameLocks noChangeAspect="1"/>
          </p:cNvGraphicFramePr>
          <p:nvPr/>
        </p:nvGraphicFramePr>
        <p:xfrm>
          <a:off x="0" y="4572000"/>
          <a:ext cx="3581400" cy="709613"/>
        </p:xfrm>
        <a:graphic>
          <a:graphicData uri="http://schemas.openxmlformats.org/presentationml/2006/ole">
            <mc:AlternateContent xmlns:mc="http://schemas.openxmlformats.org/markup-compatibility/2006">
              <mc:Choice xmlns:v="urn:schemas-microsoft-com:vml" Requires="v">
                <p:oleObj spid="_x0000_s61823" name="Equation" r:id="rId5" imgW="1473120" imgH="291960" progId="">
                  <p:embed/>
                </p:oleObj>
              </mc:Choice>
              <mc:Fallback>
                <p:oleObj name="Equation" r:id="rId5" imgW="1473120" imgH="291960"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72000"/>
                        <a:ext cx="3581400" cy="709613"/>
                      </a:xfrm>
                      <a:prstGeom prst="rect">
                        <a:avLst/>
                      </a:prstGeom>
                      <a:noFill/>
                      <a:ln>
                        <a:noFill/>
                      </a:ln>
                      <a:effectLst/>
                      <a:extLst>
                        <a:ext uri="{909E8E84-426E-40DD-AFC4-6F175D3DCCD1}">
                          <a14:hiddenFill xmlns:a14="http://schemas.microsoft.com/office/drawing/2010/main">
                            <a:solidFill>
                              <a:srgbClr val="993300"/>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7"/>
          <p:cNvGrpSpPr>
            <a:grpSpLocks/>
          </p:cNvGrpSpPr>
          <p:nvPr/>
        </p:nvGrpSpPr>
        <p:grpSpPr bwMode="auto">
          <a:xfrm>
            <a:off x="457200" y="5638800"/>
            <a:ext cx="6153150" cy="696913"/>
            <a:chOff x="240" y="2608"/>
            <a:chExt cx="3876" cy="439"/>
          </a:xfrm>
        </p:grpSpPr>
        <p:sp>
          <p:nvSpPr>
            <p:cNvPr id="14" name="Rectangle 8"/>
            <p:cNvSpPr>
              <a:spLocks noChangeArrowheads="1"/>
            </p:cNvSpPr>
            <p:nvPr/>
          </p:nvSpPr>
          <p:spPr bwMode="auto">
            <a:xfrm>
              <a:off x="240" y="2716"/>
              <a:ext cx="1853" cy="231"/>
            </a:xfrm>
            <a:prstGeom prst="rect">
              <a:avLst/>
            </a:prstGeom>
            <a:noFill/>
            <a:ln w="9525">
              <a:noFill/>
              <a:miter lim="800000"/>
              <a:headEnd/>
              <a:tailEnd/>
            </a:ln>
            <a:effectLst/>
          </p:spPr>
          <p:txBody>
            <a:bodyPr wrap="none">
              <a:spAutoFit/>
            </a:bodyPr>
            <a:lstStyle/>
            <a:p>
              <a:r>
                <a:rPr lang="en-US" dirty="0">
                  <a:solidFill>
                    <a:srgbClr val="000000"/>
                  </a:solidFill>
                </a:rPr>
                <a:t>Number of equivalent =</a:t>
              </a:r>
            </a:p>
          </p:txBody>
        </p:sp>
        <p:graphicFrame>
          <p:nvGraphicFramePr>
            <p:cNvPr id="15" name="Object 9"/>
            <p:cNvGraphicFramePr>
              <a:graphicFrameLocks noChangeAspect="1"/>
            </p:cNvGraphicFramePr>
            <p:nvPr/>
          </p:nvGraphicFramePr>
          <p:xfrm>
            <a:off x="2112" y="2608"/>
            <a:ext cx="1296" cy="439"/>
          </p:xfrm>
          <a:graphic>
            <a:graphicData uri="http://schemas.openxmlformats.org/presentationml/2006/ole">
              <mc:AlternateContent xmlns:mc="http://schemas.openxmlformats.org/markup-compatibility/2006">
                <mc:Choice xmlns:v="urn:schemas-microsoft-com:vml" Requires="v">
                  <p:oleObj spid="_x0000_s61824" name="Equation" r:id="rId7" imgW="863280" imgH="291960" progId="">
                    <p:embed/>
                  </p:oleObj>
                </mc:Choice>
                <mc:Fallback>
                  <p:oleObj name="Equation" r:id="rId7" imgW="863280" imgH="291960" progId="">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2" y="2608"/>
                          <a:ext cx="1296" cy="439"/>
                        </a:xfrm>
                        <a:prstGeom prst="rect">
                          <a:avLst/>
                        </a:prstGeom>
                        <a:noFill/>
                        <a:ln>
                          <a:noFill/>
                        </a:ln>
                        <a:effectLst/>
                        <a:extLst>
                          <a:ext uri="{909E8E84-426E-40DD-AFC4-6F175D3DCCD1}">
                            <a14:hiddenFill xmlns:a14="http://schemas.microsoft.com/office/drawing/2010/main">
                              <a:solidFill>
                                <a:srgbClr val="993300"/>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Rectangle 10"/>
            <p:cNvSpPr>
              <a:spLocks noChangeArrowheads="1"/>
            </p:cNvSpPr>
            <p:nvPr/>
          </p:nvSpPr>
          <p:spPr bwMode="auto">
            <a:xfrm>
              <a:off x="3360" y="2716"/>
              <a:ext cx="756" cy="231"/>
            </a:xfrm>
            <a:prstGeom prst="rect">
              <a:avLst/>
            </a:prstGeom>
            <a:noFill/>
            <a:ln w="9525">
              <a:noFill/>
              <a:miter lim="800000"/>
              <a:headEnd/>
              <a:tailEnd/>
            </a:ln>
            <a:effectLst/>
          </p:spPr>
          <p:txBody>
            <a:bodyPr wrap="none">
              <a:spAutoFit/>
            </a:bodyPr>
            <a:lstStyle/>
            <a:p>
              <a:r>
                <a:rPr lang="en-US">
                  <a:solidFill>
                    <a:srgbClr val="000000"/>
                  </a:solidFill>
                </a:rPr>
                <a:t> = 0.339</a:t>
              </a:r>
            </a:p>
          </p:txBody>
        </p:sp>
      </p:grpSp>
      <p:sp>
        <p:nvSpPr>
          <p:cNvPr id="17" name="Rectangle 11"/>
          <p:cNvSpPr>
            <a:spLocks noChangeArrowheads="1"/>
          </p:cNvSpPr>
          <p:nvPr/>
        </p:nvSpPr>
        <p:spPr bwMode="auto">
          <a:xfrm>
            <a:off x="5181600" y="2895600"/>
            <a:ext cx="3376613" cy="366713"/>
          </a:xfrm>
          <a:prstGeom prst="rect">
            <a:avLst/>
          </a:prstGeom>
          <a:noFill/>
          <a:ln w="9525">
            <a:noFill/>
            <a:miter lim="800000"/>
            <a:headEnd/>
            <a:tailEnd/>
          </a:ln>
          <a:effectLst/>
        </p:spPr>
        <p:txBody>
          <a:bodyPr wrap="none">
            <a:spAutoFit/>
          </a:bodyPr>
          <a:lstStyle/>
          <a:p>
            <a:r>
              <a:rPr lang="en-US" dirty="0">
                <a:solidFill>
                  <a:srgbClr val="000000"/>
                </a:solidFill>
              </a:rPr>
              <a:t>Mass of cadmium deposited</a:t>
            </a:r>
          </a:p>
        </p:txBody>
      </p:sp>
      <p:grpSp>
        <p:nvGrpSpPr>
          <p:cNvPr id="3" name="Group 12"/>
          <p:cNvGrpSpPr>
            <a:grpSpLocks/>
          </p:cNvGrpSpPr>
          <p:nvPr/>
        </p:nvGrpSpPr>
        <p:grpSpPr bwMode="auto">
          <a:xfrm>
            <a:off x="5029200" y="3886200"/>
            <a:ext cx="3475038" cy="695325"/>
            <a:chOff x="288" y="3354"/>
            <a:chExt cx="2268" cy="486"/>
          </a:xfrm>
        </p:grpSpPr>
        <p:graphicFrame>
          <p:nvGraphicFramePr>
            <p:cNvPr id="19" name="Object 13"/>
            <p:cNvGraphicFramePr>
              <a:graphicFrameLocks noChangeAspect="1"/>
            </p:cNvGraphicFramePr>
            <p:nvPr/>
          </p:nvGraphicFramePr>
          <p:xfrm>
            <a:off x="288" y="3354"/>
            <a:ext cx="1392" cy="486"/>
          </p:xfrm>
          <a:graphic>
            <a:graphicData uri="http://schemas.openxmlformats.org/presentationml/2006/ole">
              <mc:AlternateContent xmlns:mc="http://schemas.openxmlformats.org/markup-compatibility/2006">
                <mc:Choice xmlns:v="urn:schemas-microsoft-com:vml" Requires="v">
                  <p:oleObj spid="_x0000_s61825" name="Equation" r:id="rId9" imgW="838080" imgH="291960" progId="">
                    <p:embed/>
                  </p:oleObj>
                </mc:Choice>
                <mc:Fallback>
                  <p:oleObj name="Equation" r:id="rId9" imgW="838080" imgH="291960" progId="">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 y="3354"/>
                          <a:ext cx="1392" cy="486"/>
                        </a:xfrm>
                        <a:prstGeom prst="rect">
                          <a:avLst/>
                        </a:prstGeom>
                        <a:noFill/>
                        <a:ln>
                          <a:noFill/>
                        </a:ln>
                        <a:effectLst/>
                        <a:extLst>
                          <a:ext uri="{909E8E84-426E-40DD-AFC4-6F175D3DCCD1}">
                            <a14:hiddenFill xmlns:a14="http://schemas.microsoft.com/office/drawing/2010/main">
                              <a:solidFill>
                                <a:srgbClr val="993300"/>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Rectangle 14"/>
            <p:cNvSpPr>
              <a:spLocks noChangeArrowheads="1"/>
            </p:cNvSpPr>
            <p:nvPr/>
          </p:nvSpPr>
          <p:spPr bwMode="auto">
            <a:xfrm>
              <a:off x="1679" y="3478"/>
              <a:ext cx="877" cy="257"/>
            </a:xfrm>
            <a:prstGeom prst="rect">
              <a:avLst/>
            </a:prstGeom>
            <a:noFill/>
            <a:ln w="9525">
              <a:noFill/>
              <a:miter lim="800000"/>
              <a:headEnd/>
              <a:tailEnd/>
            </a:ln>
            <a:effectLst/>
          </p:spPr>
          <p:txBody>
            <a:bodyPr wrap="none">
              <a:spAutoFit/>
            </a:bodyPr>
            <a:lstStyle/>
            <a:p>
              <a:r>
                <a:rPr lang="en-US">
                  <a:solidFill>
                    <a:srgbClr val="000000"/>
                  </a:solidFill>
                </a:rPr>
                <a:t>= 19.06 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0-#ppt_w/2"/>
                                          </p:val>
                                        </p:tav>
                                        <p:tav tm="100000">
                                          <p:val>
                                            <p:strVal val="#ppt_x"/>
                                          </p:val>
                                        </p:tav>
                                      </p:tavLst>
                                    </p:anim>
                                    <p:anim calcmode="lin" valueType="num">
                                      <p:cBhvr additive="base">
                                        <p:cTn id="14" dur="500" fill="hold"/>
                                        <p:tgtEl>
                                          <p:spTgt spid="614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148"/>
                                        </p:tgtEl>
                                        <p:attrNameLst>
                                          <p:attrName>style.visibility</p:attrName>
                                        </p:attrNameLst>
                                      </p:cBhvr>
                                      <p:to>
                                        <p:strVal val="visible"/>
                                      </p:to>
                                    </p:set>
                                    <p:anim calcmode="lin" valueType="num">
                                      <p:cBhvr additive="base">
                                        <p:cTn id="25" dur="500" fill="hold"/>
                                        <p:tgtEl>
                                          <p:spTgt spid="6148"/>
                                        </p:tgtEl>
                                        <p:attrNameLst>
                                          <p:attrName>ppt_x</p:attrName>
                                        </p:attrNameLst>
                                      </p:cBhvr>
                                      <p:tavLst>
                                        <p:tav tm="0">
                                          <p:val>
                                            <p:strVal val="0-#ppt_w/2"/>
                                          </p:val>
                                        </p:tav>
                                        <p:tav tm="100000">
                                          <p:val>
                                            <p:strVal val="#ppt_x"/>
                                          </p:val>
                                        </p:tav>
                                      </p:tavLst>
                                    </p:anim>
                                    <p:anim calcmode="lin" valueType="num">
                                      <p:cBhvr additive="base">
                                        <p:cTn id="26"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0-#ppt_w/2"/>
                                          </p:val>
                                        </p:tav>
                                        <p:tav tm="100000">
                                          <p:val>
                                            <p:strVal val="#ppt_x"/>
                                          </p:val>
                                        </p:tav>
                                      </p:tavLst>
                                    </p:anim>
                                    <p:anim calcmode="lin" valueType="num">
                                      <p:cBhvr additive="base">
                                        <p:cTn id="4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11" grpId="0" autoUpdateAnimBg="0"/>
      <p:bldP spid="1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a:t>
            </a:r>
            <a:endParaRPr lang="en-US" dirty="0"/>
          </a:p>
        </p:txBody>
      </p:sp>
      <p:sp>
        <p:nvSpPr>
          <p:cNvPr id="4" name="Content Placeholder 3"/>
          <p:cNvSpPr>
            <a:spLocks noGrp="1"/>
          </p:cNvSpPr>
          <p:nvPr>
            <p:ph sz="half" idx="2"/>
          </p:nvPr>
        </p:nvSpPr>
        <p:spPr>
          <a:xfrm>
            <a:off x="457200" y="1600200"/>
            <a:ext cx="5715000" cy="4525963"/>
          </a:xfrm>
        </p:spPr>
        <p:txBody>
          <a:bodyPr/>
          <a:lstStyle/>
          <a:p>
            <a:pPr>
              <a:buNone/>
            </a:pPr>
            <a:endParaRPr lang="en-IE" dirty="0" smtClean="0">
              <a:latin typeface="Arial" charset="0"/>
              <a:ea typeface="ＭＳ Ｐゴシック" charset="0"/>
            </a:endParaRPr>
          </a:p>
          <a:p>
            <a:r>
              <a:rPr lang="en-IE" dirty="0" smtClean="0">
                <a:latin typeface="Arial" charset="0"/>
                <a:ea typeface="ＭＳ Ｐゴシック" charset="0"/>
              </a:rPr>
              <a:t>How long will it take to deposit 0.0047 mol of gold by electrolysis of KAuCl</a:t>
            </a:r>
            <a:r>
              <a:rPr lang="en-IE" baseline="-25000" dirty="0" smtClean="0">
                <a:latin typeface="Arial" charset="0"/>
                <a:ea typeface="ＭＳ Ｐゴシック" charset="0"/>
              </a:rPr>
              <a:t>4</a:t>
            </a:r>
            <a:r>
              <a:rPr lang="en-IE" dirty="0" smtClean="0">
                <a:latin typeface="Arial" charset="0"/>
                <a:ea typeface="ＭＳ Ｐゴシック" charset="0"/>
              </a:rPr>
              <a:t> using a constant current of 0.214 A?</a:t>
            </a:r>
          </a:p>
          <a:p>
            <a:endParaRPr lang="en-US" dirty="0"/>
          </a:p>
        </p:txBody>
      </p:sp>
      <p:sp>
        <p:nvSpPr>
          <p:cNvPr id="7" name="Text Box 6"/>
          <p:cNvSpPr txBox="1">
            <a:spLocks noGrp="1" noChangeArrowheads="1"/>
          </p:cNvSpPr>
          <p:nvPr>
            <p:ph sz="quarter" idx="4"/>
          </p:nvPr>
        </p:nvSpPr>
        <p:spPr bwMode="auto">
          <a:xfrm>
            <a:off x="6629400" y="2174875"/>
            <a:ext cx="2057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IE" i="1" dirty="0">
                <a:solidFill>
                  <a:srgbClr val="008000"/>
                </a:solidFill>
                <a:latin typeface="Arial" charset="0"/>
                <a:ea typeface="ＭＳ Ｐゴシック" charset="0"/>
              </a:rPr>
              <a:t>Answer: 106 minutes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a:t>
            </a:r>
            <a:endParaRPr lang="en-US" dirty="0"/>
          </a:p>
        </p:txBody>
      </p:sp>
      <p:sp>
        <p:nvSpPr>
          <p:cNvPr id="4" name="Content Placeholder 3"/>
          <p:cNvSpPr>
            <a:spLocks noGrp="1"/>
          </p:cNvSpPr>
          <p:nvPr>
            <p:ph sz="half" idx="2"/>
          </p:nvPr>
        </p:nvSpPr>
        <p:spPr>
          <a:xfrm>
            <a:off x="457200" y="1295401"/>
            <a:ext cx="5562600" cy="4830762"/>
          </a:xfrm>
        </p:spPr>
        <p:txBody>
          <a:bodyPr/>
          <a:lstStyle/>
          <a:p>
            <a:pPr>
              <a:buNone/>
            </a:pPr>
            <a:endParaRPr lang="en-IE" dirty="0" smtClean="0">
              <a:latin typeface="Arial" charset="0"/>
              <a:ea typeface="ＭＳ Ｐゴシック" charset="0"/>
            </a:endParaRPr>
          </a:p>
          <a:p>
            <a:r>
              <a:rPr lang="en-IE" dirty="0" smtClean="0">
                <a:latin typeface="Arial" charset="0"/>
                <a:ea typeface="ＭＳ Ｐゴシック" charset="0"/>
              </a:rPr>
              <a:t>How much Ca will be produced in an electrolytic cell of molten CaCl</a:t>
            </a:r>
            <a:r>
              <a:rPr lang="en-IE" baseline="-25000" dirty="0" smtClean="0">
                <a:latin typeface="Arial" charset="0"/>
                <a:ea typeface="ＭＳ Ｐゴシック" charset="0"/>
              </a:rPr>
              <a:t>2</a:t>
            </a:r>
            <a:r>
              <a:rPr lang="en-IE" dirty="0" smtClean="0">
                <a:latin typeface="Arial" charset="0"/>
                <a:ea typeface="ＭＳ Ｐゴシック" charset="0"/>
              </a:rPr>
              <a:t> if a current of 0.452 A is passed through the cell for 1.5 hours?</a:t>
            </a:r>
          </a:p>
          <a:p>
            <a:endParaRPr lang="en-US" dirty="0"/>
          </a:p>
        </p:txBody>
      </p:sp>
      <p:sp>
        <p:nvSpPr>
          <p:cNvPr id="6" name="Content Placeholder 5"/>
          <p:cNvSpPr>
            <a:spLocks noGrp="1"/>
          </p:cNvSpPr>
          <p:nvPr>
            <p:ph sz="quarter" idx="4"/>
          </p:nvPr>
        </p:nvSpPr>
        <p:spPr>
          <a:xfrm>
            <a:off x="5943600" y="2174875"/>
            <a:ext cx="2971800" cy="1025525"/>
          </a:xfrm>
        </p:spPr>
        <p:txBody>
          <a:bodyPr/>
          <a:lstStyle/>
          <a:p>
            <a:r>
              <a:rPr lang="en-IE" i="1" dirty="0" smtClean="0">
                <a:solidFill>
                  <a:srgbClr val="008000"/>
                </a:solidFill>
                <a:latin typeface="Arial" charset="0"/>
                <a:ea typeface="ＭＳ Ｐゴシック" charset="0"/>
              </a:rPr>
              <a:t>Answer: 0.5 g Ca</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Quiz 5%</a:t>
            </a:r>
            <a:endParaRPr lang="en-US" dirty="0"/>
          </a:p>
        </p:txBody>
      </p:sp>
      <p:sp>
        <p:nvSpPr>
          <p:cNvPr id="8" name="Content Placeholder 7"/>
          <p:cNvSpPr>
            <a:spLocks noGrp="1"/>
          </p:cNvSpPr>
          <p:nvPr>
            <p:ph idx="1"/>
          </p:nvPr>
        </p:nvSpPr>
        <p:spPr>
          <a:xfrm>
            <a:off x="228600" y="1295400"/>
            <a:ext cx="8763000" cy="4830763"/>
          </a:xfrm>
        </p:spPr>
        <p:txBody>
          <a:bodyPr>
            <a:normAutofit lnSpcReduction="10000"/>
          </a:bodyPr>
          <a:lstStyle/>
          <a:p>
            <a:pPr marL="0" indent="0">
              <a:buNone/>
            </a:pPr>
            <a:endParaRPr lang="en-US" dirty="0"/>
          </a:p>
          <a:p>
            <a:pPr marL="0" indent="0" algn="just">
              <a:buNone/>
            </a:pPr>
            <a:r>
              <a:rPr lang="en-US" dirty="0"/>
              <a:t>Elemental calcium is produced by the electrolysis of molten </a:t>
            </a:r>
            <a:r>
              <a:rPr lang="en-US" sz="2800" dirty="0"/>
              <a:t>CaCl</a:t>
            </a:r>
            <a:r>
              <a:rPr lang="en-US" sz="1800" b="1" dirty="0"/>
              <a:t>2</a:t>
            </a:r>
            <a:r>
              <a:rPr lang="en-US" dirty="0"/>
              <a:t>. </a:t>
            </a:r>
            <a:r>
              <a:rPr lang="en-US" b="1" dirty="0" smtClean="0"/>
              <a:t> </a:t>
            </a:r>
            <a:r>
              <a:rPr lang="en-US" dirty="0"/>
              <a:t>What mass of calcium can be produced by this process if a current of </a:t>
            </a:r>
            <a:r>
              <a:rPr lang="en-US" dirty="0" smtClean="0"/>
              <a:t>750 A </a:t>
            </a:r>
            <a:r>
              <a:rPr lang="en-US" dirty="0"/>
              <a:t>is applied for 48 h? Assume that the electrolytic cell is 68% efficient. </a:t>
            </a:r>
            <a:endParaRPr lang="en-US" dirty="0" smtClean="0"/>
          </a:p>
          <a:p>
            <a:pPr marL="0" indent="0">
              <a:buNone/>
            </a:pPr>
            <a:r>
              <a:rPr lang="en-US" b="1" dirty="0" smtClean="0"/>
              <a:t>GIVEN</a:t>
            </a:r>
            <a:endParaRPr lang="en-US" b="1" dirty="0"/>
          </a:p>
          <a:p>
            <a:pPr marL="0" indent="0">
              <a:buNone/>
            </a:pPr>
            <a:r>
              <a:rPr lang="en-US" dirty="0" smtClean="0"/>
              <a:t>F  = 96,500 C/</a:t>
            </a:r>
            <a:r>
              <a:rPr lang="en-US" dirty="0" err="1" smtClean="0"/>
              <a:t>mol</a:t>
            </a:r>
            <a:endParaRPr lang="en-US" dirty="0" smtClean="0"/>
          </a:p>
          <a:p>
            <a:pPr marL="0" indent="0">
              <a:buNone/>
            </a:pPr>
            <a:r>
              <a:rPr lang="en-US" dirty="0" smtClean="0"/>
              <a:t>Molecular mass Calcium= 40g/</a:t>
            </a:r>
            <a:r>
              <a:rPr lang="en-US" dirty="0" err="1" smtClean="0"/>
              <a:t>mol</a:t>
            </a:r>
            <a:endParaRPr lang="en-US" dirty="0"/>
          </a:p>
        </p:txBody>
      </p:sp>
    </p:spTree>
    <p:extLst>
      <p:ext uri="{BB962C8B-B14F-4D97-AF65-F5344CB8AC3E}">
        <p14:creationId xmlns:p14="http://schemas.microsoft.com/office/powerpoint/2010/main" val="870608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828800"/>
            <a:ext cx="8534400" cy="3970318"/>
          </a:xfrm>
          <a:prstGeom prst="rect">
            <a:avLst/>
          </a:prstGeom>
        </p:spPr>
        <p:txBody>
          <a:bodyPr wrap="square">
            <a:spAutoFit/>
          </a:bodyPr>
          <a:lstStyle/>
          <a:p>
            <a:pPr lvl="0"/>
            <a:r>
              <a:rPr lang="en-US" sz="2800" dirty="0"/>
              <a:t>A particular lead-acid battery delivers a current of 3.50 A for 2.00 minutes at a potential difference of 12.0 V.</a:t>
            </a:r>
          </a:p>
          <a:p>
            <a:pPr marL="514350" lvl="0" indent="-514350">
              <a:buFont typeface="+mj-lt"/>
              <a:buAutoNum type="alphaLcPeriod"/>
            </a:pPr>
            <a:r>
              <a:rPr lang="en-US" sz="2800" dirty="0"/>
              <a:t>What amount, in mole, of PbO</a:t>
            </a:r>
            <a:r>
              <a:rPr lang="en-US" sz="2800" baseline="-25000" dirty="0"/>
              <a:t>2</a:t>
            </a:r>
            <a:r>
              <a:rPr lang="en-US" sz="2800" dirty="0"/>
              <a:t> will be used up within the whole battery of six </a:t>
            </a:r>
            <a:r>
              <a:rPr lang="en-US" sz="2800" dirty="0" smtClean="0"/>
              <a:t>cells?</a:t>
            </a:r>
          </a:p>
          <a:p>
            <a:pPr marL="514350" lvl="0" indent="-514350">
              <a:buFont typeface="+mj-lt"/>
              <a:buAutoNum type="alphaLcPeriod"/>
            </a:pPr>
            <a:r>
              <a:rPr lang="en-US" sz="2800" dirty="0" smtClean="0"/>
              <a:t>What </a:t>
            </a:r>
            <a:r>
              <a:rPr lang="en-US" sz="2800" dirty="0"/>
              <a:t>mass, in gram, of PbSO</a:t>
            </a:r>
            <a:r>
              <a:rPr lang="en-US" sz="2800" baseline="-25000" dirty="0"/>
              <a:t>4</a:t>
            </a:r>
            <a:r>
              <a:rPr lang="en-US" sz="2800" dirty="0"/>
              <a:t> will be deposited in each </a:t>
            </a:r>
            <a:r>
              <a:rPr lang="en-US" sz="2800" b="1" dirty="0"/>
              <a:t>one </a:t>
            </a:r>
            <a:r>
              <a:rPr lang="en-US" sz="2800" dirty="0"/>
              <a:t>of the six </a:t>
            </a:r>
            <a:r>
              <a:rPr lang="en-US" sz="2800" dirty="0" smtClean="0"/>
              <a:t>cells?</a:t>
            </a:r>
          </a:p>
          <a:p>
            <a:pPr marL="514350" lvl="0" indent="-514350">
              <a:buFont typeface="+mj-lt"/>
              <a:buAutoNum type="alphaLcPeriod"/>
            </a:pPr>
            <a:r>
              <a:rPr lang="en-US" sz="2800" dirty="0" smtClean="0"/>
              <a:t>How </a:t>
            </a:r>
            <a:r>
              <a:rPr lang="en-US" sz="2800" dirty="0"/>
              <a:t>much energy, in joule, could be obtained in this situation</a:t>
            </a:r>
            <a:r>
              <a:rPr lang="en-US" sz="2800" dirty="0" smtClean="0"/>
              <a:t>?</a:t>
            </a:r>
          </a:p>
          <a:p>
            <a:pPr lvl="0"/>
            <a:r>
              <a:rPr lang="en-US" sz="2800" b="1" dirty="0" err="1" smtClean="0"/>
              <a:t>Pb</a:t>
            </a:r>
            <a:r>
              <a:rPr lang="en-US" sz="2800" b="1" dirty="0" smtClean="0"/>
              <a:t>=207.2g/</a:t>
            </a:r>
            <a:r>
              <a:rPr lang="en-US" sz="2800" b="1" dirty="0" err="1" smtClean="0"/>
              <a:t>mol</a:t>
            </a:r>
            <a:endParaRPr lang="en-US" sz="2800" b="1" dirty="0"/>
          </a:p>
        </p:txBody>
      </p:sp>
    </p:spTree>
    <p:extLst>
      <p:ext uri="{BB962C8B-B14F-4D97-AF65-F5344CB8AC3E}">
        <p14:creationId xmlns:p14="http://schemas.microsoft.com/office/powerpoint/2010/main" val="1466318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APPLICATION OF ELECTROLYSIS </a:t>
            </a:r>
            <a:endParaRPr lang="en-US" dirty="0"/>
          </a:p>
        </p:txBody>
      </p:sp>
      <p:sp>
        <p:nvSpPr>
          <p:cNvPr id="10" name="Text Placeholder 9"/>
          <p:cNvSpPr>
            <a:spLocks noGrp="1"/>
          </p:cNvSpPr>
          <p:nvPr>
            <p:ph type="body" idx="1"/>
          </p:nvPr>
        </p:nvSpPr>
        <p:spPr>
          <a:xfrm>
            <a:off x="457200" y="1295401"/>
            <a:ext cx="4040188" cy="228599"/>
          </a:xfrm>
        </p:spPr>
        <p:txBody>
          <a:bodyPr>
            <a:normAutofit fontScale="47500" lnSpcReduction="20000"/>
          </a:bodyPr>
          <a:lstStyle/>
          <a:p>
            <a:endParaRPr lang="en-US" dirty="0"/>
          </a:p>
        </p:txBody>
      </p:sp>
      <p:sp>
        <p:nvSpPr>
          <p:cNvPr id="8" name="Content Placeholder 7"/>
          <p:cNvSpPr>
            <a:spLocks noGrp="1"/>
          </p:cNvSpPr>
          <p:nvPr>
            <p:ph sz="half" idx="2"/>
          </p:nvPr>
        </p:nvSpPr>
        <p:spPr>
          <a:xfrm>
            <a:off x="228600" y="1600201"/>
            <a:ext cx="4724400" cy="3581399"/>
          </a:xfrm>
        </p:spPr>
        <p:txBody>
          <a:bodyPr>
            <a:normAutofit fontScale="85000" lnSpcReduction="20000"/>
          </a:bodyPr>
          <a:lstStyle/>
          <a:p>
            <a:pPr>
              <a:buNone/>
            </a:pPr>
            <a:r>
              <a:rPr lang="en-US" b="1" dirty="0" smtClean="0"/>
              <a:t>Electro- metallurgy </a:t>
            </a:r>
          </a:p>
          <a:p>
            <a:pPr>
              <a:buNone/>
            </a:pPr>
            <a:r>
              <a:rPr lang="en-US" dirty="0" smtClean="0"/>
              <a:t>    The metal like sodium ,potassium, magnesium, calcium  </a:t>
            </a:r>
            <a:r>
              <a:rPr lang="en-US" dirty="0" err="1" smtClean="0"/>
              <a:t>aluminium</a:t>
            </a:r>
            <a:r>
              <a:rPr lang="en-US" dirty="0" smtClean="0"/>
              <a:t> are obtained by electrolytes of fused electrolyte </a:t>
            </a:r>
          </a:p>
          <a:p>
            <a:pPr>
              <a:buNone/>
            </a:pPr>
            <a:r>
              <a:rPr lang="en-US" b="1" dirty="0" smtClean="0"/>
              <a:t>Manufacture of non metals </a:t>
            </a:r>
          </a:p>
          <a:p>
            <a:r>
              <a:rPr lang="en-US" dirty="0" smtClean="0"/>
              <a:t>Non metals like </a:t>
            </a:r>
            <a:r>
              <a:rPr lang="en-US" dirty="0" err="1" smtClean="0">
                <a:solidFill>
                  <a:srgbClr val="FF0000"/>
                </a:solidFill>
              </a:rPr>
              <a:t>hydrogen,</a:t>
            </a:r>
            <a:r>
              <a:rPr lang="en-US" dirty="0" err="1" smtClean="0"/>
              <a:t>fluorine,</a:t>
            </a:r>
            <a:r>
              <a:rPr lang="en-US" dirty="0" err="1" smtClean="0">
                <a:solidFill>
                  <a:srgbClr val="FF0000"/>
                </a:solidFill>
              </a:rPr>
              <a:t>chlorine</a:t>
            </a:r>
            <a:r>
              <a:rPr lang="en-US" dirty="0" smtClean="0">
                <a:solidFill>
                  <a:srgbClr val="FF0000"/>
                </a:solidFill>
              </a:rPr>
              <a:t> </a:t>
            </a:r>
            <a:r>
              <a:rPr lang="en-US" dirty="0" smtClean="0"/>
              <a:t>are obtained by electrolysis </a:t>
            </a:r>
          </a:p>
          <a:p>
            <a:pPr>
              <a:buNone/>
            </a:pPr>
            <a:r>
              <a:rPr lang="en-US" b="1" dirty="0" err="1" smtClean="0"/>
              <a:t>Electrorefining</a:t>
            </a:r>
            <a:r>
              <a:rPr lang="en-US" b="1" dirty="0" smtClean="0"/>
              <a:t> of metals</a:t>
            </a:r>
          </a:p>
          <a:p>
            <a:r>
              <a:rPr lang="en-US" dirty="0" smtClean="0"/>
              <a:t>The metals like</a:t>
            </a:r>
            <a:r>
              <a:rPr lang="en-US" dirty="0" smtClean="0">
                <a:solidFill>
                  <a:srgbClr val="FF0000"/>
                </a:solidFill>
              </a:rPr>
              <a:t> copper </a:t>
            </a:r>
            <a:r>
              <a:rPr lang="en-US" dirty="0" smtClean="0"/>
              <a:t>,silver, gold  ,</a:t>
            </a:r>
            <a:r>
              <a:rPr lang="en-US" dirty="0" smtClean="0">
                <a:solidFill>
                  <a:srgbClr val="FF0000"/>
                </a:solidFill>
              </a:rPr>
              <a:t> aluminum </a:t>
            </a:r>
          </a:p>
          <a:p>
            <a:endParaRPr lang="en-US" dirty="0"/>
          </a:p>
        </p:txBody>
      </p:sp>
      <p:sp>
        <p:nvSpPr>
          <p:cNvPr id="11" name="Text Placeholder 10"/>
          <p:cNvSpPr>
            <a:spLocks noGrp="1"/>
          </p:cNvSpPr>
          <p:nvPr>
            <p:ph type="body" sz="quarter" idx="3"/>
          </p:nvPr>
        </p:nvSpPr>
        <p:spPr/>
        <p:txBody>
          <a:bodyPr/>
          <a:lstStyle/>
          <a:p>
            <a:endParaRPr lang="en-US"/>
          </a:p>
        </p:txBody>
      </p:sp>
      <p:sp>
        <p:nvSpPr>
          <p:cNvPr id="12" name="Content Placeholder 11"/>
          <p:cNvSpPr>
            <a:spLocks noGrp="1"/>
          </p:cNvSpPr>
          <p:nvPr>
            <p:ph sz="quarter" idx="4"/>
          </p:nvPr>
        </p:nvSpPr>
        <p:spPr>
          <a:xfrm>
            <a:off x="5029200" y="2174875"/>
            <a:ext cx="4114799" cy="3951288"/>
          </a:xfrm>
        </p:spPr>
        <p:txBody>
          <a:bodyPr/>
          <a:lstStyle/>
          <a:p>
            <a:pPr>
              <a:buNone/>
            </a:pPr>
            <a:r>
              <a:rPr lang="en-US" b="1" dirty="0" smtClean="0"/>
              <a:t>Manufactures of compounds </a:t>
            </a:r>
            <a:r>
              <a:rPr lang="en-US" dirty="0" smtClean="0"/>
              <a:t>like </a:t>
            </a:r>
            <a:r>
              <a:rPr lang="en-US" dirty="0" smtClean="0">
                <a:solidFill>
                  <a:srgbClr val="FF0000"/>
                </a:solidFill>
              </a:rPr>
              <a:t>NaOH</a:t>
            </a:r>
            <a:r>
              <a:rPr lang="en-US" dirty="0" smtClean="0"/>
              <a:t>,KOH,NaCO3,KClO3</a:t>
            </a:r>
          </a:p>
          <a:p>
            <a:r>
              <a:rPr lang="en-US" dirty="0" smtClean="0">
                <a:solidFill>
                  <a:srgbClr val="FF0000"/>
                </a:solidFill>
              </a:rPr>
              <a:t>ELECTROPLATING </a:t>
            </a:r>
          </a:p>
          <a:p>
            <a:endParaRPr lang="en-US" dirty="0"/>
          </a:p>
        </p:txBody>
      </p:sp>
      <p:pic>
        <p:nvPicPr>
          <p:cNvPr id="10242" name="Picture 2"/>
          <p:cNvPicPr>
            <a:picLocks noChangeAspect="1" noChangeArrowheads="1"/>
          </p:cNvPicPr>
          <p:nvPr/>
        </p:nvPicPr>
        <p:blipFill>
          <a:blip r:embed="rId2"/>
          <a:srcRect/>
          <a:stretch>
            <a:fillRect/>
          </a:stretch>
        </p:blipFill>
        <p:spPr bwMode="auto">
          <a:xfrm>
            <a:off x="5791200" y="3386137"/>
            <a:ext cx="2057400" cy="3471863"/>
          </a:xfrm>
          <a:prstGeom prst="rect">
            <a:avLst/>
          </a:prstGeom>
          <a:noFill/>
          <a:ln w="9525">
            <a:noFill/>
            <a:miter lim="800000"/>
            <a:headEnd/>
            <a:tailEnd/>
          </a:ln>
          <a:effectLst/>
        </p:spPr>
      </p:pic>
      <p:pic>
        <p:nvPicPr>
          <p:cNvPr id="10244" name="Picture 4"/>
          <p:cNvPicPr>
            <a:picLocks noChangeAspect="1" noChangeArrowheads="1"/>
          </p:cNvPicPr>
          <p:nvPr/>
        </p:nvPicPr>
        <p:blipFill>
          <a:blip r:embed="rId3"/>
          <a:srcRect/>
          <a:stretch>
            <a:fillRect/>
          </a:stretch>
        </p:blipFill>
        <p:spPr bwMode="auto">
          <a:xfrm>
            <a:off x="2438400" y="4756873"/>
            <a:ext cx="2314575" cy="21011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srcRect/>
          <a:stretch>
            <a:fillRect/>
          </a:stretch>
        </p:blipFill>
        <p:spPr bwMode="auto">
          <a:xfrm>
            <a:off x="228600" y="34636"/>
            <a:ext cx="8706908" cy="6530181"/>
          </a:xfrm>
          <a:prstGeom prst="rect">
            <a:avLst/>
          </a:prstGeom>
          <a:noFill/>
          <a:ln w="9525">
            <a:noFill/>
            <a:miter lim="800000"/>
            <a:headEnd/>
            <a:tailEnd/>
          </a:ln>
          <a:effectLst/>
        </p:spPr>
      </p:pic>
    </p:spTree>
    <p:extLst>
      <p:ext uri="{BB962C8B-B14F-4D97-AF65-F5344CB8AC3E}">
        <p14:creationId xmlns:p14="http://schemas.microsoft.com/office/powerpoint/2010/main" val="1304077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rcRect/>
          <a:stretch>
            <a:fillRect/>
          </a:stretch>
        </p:blipFill>
        <p:spPr bwMode="auto">
          <a:xfrm>
            <a:off x="762000" y="457201"/>
            <a:ext cx="8393357" cy="6237266"/>
          </a:xfrm>
          <a:prstGeom prst="rect">
            <a:avLst/>
          </a:prstGeom>
          <a:noFill/>
          <a:ln w="9525">
            <a:noFill/>
            <a:miter lim="800000"/>
            <a:headEnd/>
            <a:tailEnd/>
          </a:ln>
          <a:effectLst/>
        </p:spPr>
      </p:pic>
    </p:spTree>
    <p:extLst>
      <p:ext uri="{BB962C8B-B14F-4D97-AF65-F5344CB8AC3E}">
        <p14:creationId xmlns:p14="http://schemas.microsoft.com/office/powerpoint/2010/main" val="2560570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srcRect/>
          <a:stretch>
            <a:fillRect/>
          </a:stretch>
        </p:blipFill>
        <p:spPr bwMode="auto">
          <a:xfrm>
            <a:off x="5105400" y="4226267"/>
            <a:ext cx="3134442" cy="2559687"/>
          </a:xfrm>
          <a:prstGeom prst="rect">
            <a:avLst/>
          </a:prstGeom>
          <a:noFill/>
          <a:ln w="9525">
            <a:noFill/>
            <a:miter lim="800000"/>
            <a:headEnd/>
            <a:tailEnd/>
          </a:ln>
          <a:effectLst/>
        </p:spPr>
      </p:pic>
      <p:pic>
        <p:nvPicPr>
          <p:cNvPr id="6" name="Picture 3"/>
          <p:cNvPicPr>
            <a:picLocks noChangeAspect="1" noChangeArrowheads="1"/>
          </p:cNvPicPr>
          <p:nvPr/>
        </p:nvPicPr>
        <p:blipFill>
          <a:blip r:embed="rId3"/>
          <a:srcRect/>
          <a:stretch>
            <a:fillRect/>
          </a:stretch>
        </p:blipFill>
        <p:spPr bwMode="auto">
          <a:xfrm>
            <a:off x="304800" y="4371654"/>
            <a:ext cx="4648200" cy="2534076"/>
          </a:xfrm>
          <a:prstGeom prst="rect">
            <a:avLst/>
          </a:prstGeom>
          <a:noFill/>
          <a:ln w="9525">
            <a:noFill/>
            <a:miter lim="800000"/>
            <a:headEnd/>
            <a:tailEnd/>
          </a:ln>
          <a:effectLst/>
        </p:spPr>
      </p:pic>
      <p:pic>
        <p:nvPicPr>
          <p:cNvPr id="7" name="Picture 2"/>
          <p:cNvPicPr>
            <a:picLocks noChangeAspect="1" noChangeArrowheads="1"/>
          </p:cNvPicPr>
          <p:nvPr/>
        </p:nvPicPr>
        <p:blipFill>
          <a:blip r:embed="rId4"/>
          <a:srcRect/>
          <a:stretch>
            <a:fillRect/>
          </a:stretch>
        </p:blipFill>
        <p:spPr bwMode="auto">
          <a:xfrm>
            <a:off x="34636" y="-20782"/>
            <a:ext cx="7966364" cy="4684096"/>
          </a:xfrm>
          <a:prstGeom prst="rect">
            <a:avLst/>
          </a:prstGeom>
          <a:noFill/>
          <a:ln w="9525">
            <a:noFill/>
            <a:miter lim="800000"/>
            <a:headEnd/>
            <a:tailEnd/>
          </a:ln>
          <a:effectLst/>
        </p:spPr>
      </p:pic>
    </p:spTree>
    <p:extLst>
      <p:ext uri="{BB962C8B-B14F-4D97-AF65-F5344CB8AC3E}">
        <p14:creationId xmlns:p14="http://schemas.microsoft.com/office/powerpoint/2010/main" val="714358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Downs cell the electrolysis of</a:t>
            </a:r>
            <a:br>
              <a:rPr lang="en-US" dirty="0" smtClean="0"/>
            </a:br>
            <a:r>
              <a:rPr lang="en-US" dirty="0" smtClean="0"/>
              <a:t>molten </a:t>
            </a:r>
            <a:r>
              <a:rPr lang="en-US" dirty="0" err="1" smtClean="0"/>
              <a:t>NaCl</a:t>
            </a:r>
            <a:endParaRPr lang="en-US" dirty="0"/>
          </a:p>
        </p:txBody>
      </p:sp>
      <p:pic>
        <p:nvPicPr>
          <p:cNvPr id="39938" name="Picture 2"/>
          <p:cNvPicPr>
            <a:picLocks noGrp="1" noChangeAspect="1" noChangeArrowheads="1"/>
          </p:cNvPicPr>
          <p:nvPr>
            <p:ph idx="1"/>
          </p:nvPr>
        </p:nvPicPr>
        <p:blipFill>
          <a:blip r:embed="rId2"/>
          <a:srcRect/>
          <a:stretch>
            <a:fillRect/>
          </a:stretch>
        </p:blipFill>
        <p:spPr bwMode="auto">
          <a:xfrm>
            <a:off x="1600200" y="1339510"/>
            <a:ext cx="5943600" cy="5047342"/>
          </a:xfrm>
          <a:prstGeom prst="rect">
            <a:avLst/>
          </a:prstGeom>
          <a:noFill/>
          <a:ln w="9525">
            <a:noFill/>
            <a:miter lim="800000"/>
            <a:headEnd/>
            <a:tailEnd/>
          </a:ln>
          <a:effectLst/>
        </p:spPr>
      </p:pic>
      <p:sp>
        <p:nvSpPr>
          <p:cNvPr id="10" name="Rectangle 9"/>
          <p:cNvSpPr/>
          <p:nvPr/>
        </p:nvSpPr>
        <p:spPr>
          <a:xfrm>
            <a:off x="2743200" y="1600200"/>
            <a:ext cx="1295400" cy="646331"/>
          </a:xfrm>
          <a:prstGeom prst="rect">
            <a:avLst/>
          </a:prstGeom>
        </p:spPr>
        <p:txBody>
          <a:bodyPr wrap="square">
            <a:spAutoFit/>
          </a:bodyPr>
          <a:lstStyle/>
          <a:p>
            <a:r>
              <a:rPr lang="en-US" dirty="0" smtClean="0"/>
              <a:t>Inlet for</a:t>
            </a:r>
          </a:p>
          <a:p>
            <a:r>
              <a:rPr lang="en-US" dirty="0" err="1" smtClean="0"/>
              <a:t>NaCl</a:t>
            </a:r>
            <a:endParaRPr lang="en-US" dirty="0"/>
          </a:p>
        </p:txBody>
      </p:sp>
      <p:cxnSp>
        <p:nvCxnSpPr>
          <p:cNvPr id="12" name="Straight Arrow Connector 11"/>
          <p:cNvCxnSpPr/>
          <p:nvPr/>
        </p:nvCxnSpPr>
        <p:spPr>
          <a:xfrm rot="16200000" flipH="1">
            <a:off x="3657600" y="2057400"/>
            <a:ext cx="6096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172200" y="1752600"/>
            <a:ext cx="1095556" cy="369332"/>
          </a:xfrm>
          <a:prstGeom prst="rect">
            <a:avLst/>
          </a:prstGeom>
        </p:spPr>
        <p:txBody>
          <a:bodyPr wrap="none">
            <a:spAutoFit/>
          </a:bodyPr>
          <a:lstStyle/>
          <a:p>
            <a:r>
              <a:rPr lang="en-US" dirty="0" smtClean="0"/>
              <a:t>Cl2 outlet</a:t>
            </a:r>
            <a:endParaRPr lang="en-US" dirty="0"/>
          </a:p>
        </p:txBody>
      </p:sp>
      <p:sp>
        <p:nvSpPr>
          <p:cNvPr id="15" name="Rectangle 14"/>
          <p:cNvSpPr/>
          <p:nvPr/>
        </p:nvSpPr>
        <p:spPr>
          <a:xfrm>
            <a:off x="6629400" y="5029200"/>
            <a:ext cx="974434" cy="369332"/>
          </a:xfrm>
          <a:prstGeom prst="rect">
            <a:avLst/>
          </a:prstGeom>
        </p:spPr>
        <p:txBody>
          <a:bodyPr wrap="none">
            <a:spAutoFit/>
          </a:bodyPr>
          <a:lstStyle/>
          <a:p>
            <a:r>
              <a:rPr lang="en-US" dirty="0" smtClean="0"/>
              <a:t>Cathode</a:t>
            </a:r>
            <a:endParaRPr lang="en-US" dirty="0"/>
          </a:p>
        </p:txBody>
      </p:sp>
      <p:cxnSp>
        <p:nvCxnSpPr>
          <p:cNvPr id="17" name="Straight Arrow Connector 16"/>
          <p:cNvCxnSpPr/>
          <p:nvPr/>
        </p:nvCxnSpPr>
        <p:spPr>
          <a:xfrm rot="10800000">
            <a:off x="5715000" y="4724400"/>
            <a:ext cx="1066800" cy="57733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219200" y="5334000"/>
            <a:ext cx="1061894" cy="369332"/>
          </a:xfrm>
          <a:prstGeom prst="rect">
            <a:avLst/>
          </a:prstGeom>
        </p:spPr>
        <p:txBody>
          <a:bodyPr wrap="none">
            <a:spAutoFit/>
          </a:bodyPr>
          <a:lstStyle/>
          <a:p>
            <a:r>
              <a:rPr lang="en-US" dirty="0" smtClean="0"/>
              <a:t>Na outlet</a:t>
            </a:r>
            <a:endParaRPr lang="en-US" dirty="0"/>
          </a:p>
        </p:txBody>
      </p:sp>
      <p:sp>
        <p:nvSpPr>
          <p:cNvPr id="20" name="Rectangle 19"/>
          <p:cNvSpPr/>
          <p:nvPr/>
        </p:nvSpPr>
        <p:spPr>
          <a:xfrm>
            <a:off x="6553200" y="2514600"/>
            <a:ext cx="1357166" cy="369332"/>
          </a:xfrm>
          <a:prstGeom prst="rect">
            <a:avLst/>
          </a:prstGeom>
        </p:spPr>
        <p:txBody>
          <a:bodyPr wrap="none">
            <a:spAutoFit/>
          </a:bodyPr>
          <a:lstStyle/>
          <a:p>
            <a:r>
              <a:rPr lang="en-US" dirty="0" smtClean="0"/>
              <a:t>Molten </a:t>
            </a:r>
            <a:r>
              <a:rPr lang="en-US" dirty="0" err="1" smtClean="0"/>
              <a:t>NaCl</a:t>
            </a:r>
            <a:endParaRPr lang="en-US" dirty="0"/>
          </a:p>
        </p:txBody>
      </p:sp>
      <p:cxnSp>
        <p:nvCxnSpPr>
          <p:cNvPr id="22" name="Straight Arrow Connector 21"/>
          <p:cNvCxnSpPr/>
          <p:nvPr/>
        </p:nvCxnSpPr>
        <p:spPr>
          <a:xfrm rot="10800000" flipV="1">
            <a:off x="5486400" y="2743200"/>
            <a:ext cx="9906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486400" y="6096000"/>
            <a:ext cx="798617" cy="369332"/>
          </a:xfrm>
          <a:prstGeom prst="rect">
            <a:avLst/>
          </a:prstGeom>
        </p:spPr>
        <p:txBody>
          <a:bodyPr wrap="none">
            <a:spAutoFit/>
          </a:bodyPr>
          <a:lstStyle/>
          <a:p>
            <a:r>
              <a:rPr lang="en-US" dirty="0" smtClean="0"/>
              <a:t>Anode</a:t>
            </a:r>
            <a:endParaRPr lang="en-US" dirty="0"/>
          </a:p>
        </p:txBody>
      </p:sp>
      <p:cxnSp>
        <p:nvCxnSpPr>
          <p:cNvPr id="25" name="Straight Arrow Connector 24"/>
          <p:cNvCxnSpPr/>
          <p:nvPr/>
        </p:nvCxnSpPr>
        <p:spPr>
          <a:xfrm rot="16200000" flipV="1">
            <a:off x="4876800" y="5181600"/>
            <a:ext cx="11430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581400" y="6211669"/>
            <a:ext cx="1524000" cy="646331"/>
          </a:xfrm>
          <a:prstGeom prst="rect">
            <a:avLst/>
          </a:prstGeom>
        </p:spPr>
        <p:txBody>
          <a:bodyPr wrap="square">
            <a:spAutoFit/>
          </a:bodyPr>
          <a:lstStyle/>
          <a:p>
            <a:r>
              <a:rPr lang="en-US" dirty="0" smtClean="0"/>
              <a:t>Power</a:t>
            </a:r>
          </a:p>
          <a:p>
            <a:r>
              <a:rPr lang="en-US" dirty="0" smtClean="0"/>
              <a:t>source</a:t>
            </a:r>
            <a:endParaRPr lang="en-US" dirty="0"/>
          </a:p>
        </p:txBody>
      </p:sp>
      <p:sp>
        <p:nvSpPr>
          <p:cNvPr id="29" name="Rectangle 28"/>
          <p:cNvSpPr/>
          <p:nvPr/>
        </p:nvSpPr>
        <p:spPr>
          <a:xfrm>
            <a:off x="5181600" y="5715000"/>
            <a:ext cx="410690" cy="369332"/>
          </a:xfrm>
          <a:prstGeom prst="rect">
            <a:avLst/>
          </a:prstGeom>
        </p:spPr>
        <p:txBody>
          <a:bodyPr wrap="none">
            <a:spAutoFit/>
          </a:bodyPr>
          <a:lstStyle/>
          <a:p>
            <a:r>
              <a:rPr lang="en-US" i="1" dirty="0" smtClean="0"/>
              <a:t>e–</a:t>
            </a:r>
            <a:endParaRPr lang="en-US" dirty="0"/>
          </a:p>
        </p:txBody>
      </p:sp>
      <p:cxnSp>
        <p:nvCxnSpPr>
          <p:cNvPr id="31" name="Straight Arrow Connector 30"/>
          <p:cNvCxnSpPr/>
          <p:nvPr/>
        </p:nvCxnSpPr>
        <p:spPr>
          <a:xfrm rot="5400000">
            <a:off x="5029200" y="6019800"/>
            <a:ext cx="304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172200" y="1752600"/>
            <a:ext cx="9144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800000">
            <a:off x="2133600" y="5334000"/>
            <a:ext cx="3810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Outline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Electrolytic cell</a:t>
            </a:r>
          </a:p>
          <a:p>
            <a:r>
              <a:rPr lang="en-US" dirty="0" smtClean="0"/>
              <a:t>Application  electrolysis </a:t>
            </a:r>
          </a:p>
          <a:p>
            <a:r>
              <a:rPr lang="en-US" dirty="0" smtClean="0"/>
              <a:t>  </a:t>
            </a:r>
            <a:r>
              <a:rPr lang="en-US" dirty="0" err="1" smtClean="0"/>
              <a:t>elecrosynthesis</a:t>
            </a:r>
            <a:r>
              <a:rPr lang="en-US" dirty="0" smtClean="0"/>
              <a:t> (</a:t>
            </a:r>
            <a:r>
              <a:rPr lang="en-US" dirty="0" err="1" smtClean="0"/>
              <a:t>Chloroalkali</a:t>
            </a:r>
            <a:r>
              <a:rPr lang="en-US" dirty="0" smtClean="0"/>
              <a:t> manufacturing )</a:t>
            </a:r>
          </a:p>
          <a:p>
            <a:r>
              <a:rPr lang="en-US" dirty="0" smtClean="0"/>
              <a:t> Faraday law</a:t>
            </a:r>
          </a:p>
          <a:p>
            <a:r>
              <a:rPr lang="en-US" dirty="0" err="1" smtClean="0"/>
              <a:t>Aluminium</a:t>
            </a:r>
            <a:r>
              <a:rPr lang="en-US" dirty="0" smtClean="0"/>
              <a:t> refining </a:t>
            </a:r>
          </a:p>
          <a:p>
            <a:r>
              <a:rPr lang="en-US" dirty="0" smtClean="0"/>
              <a:t>Copper refining</a:t>
            </a:r>
          </a:p>
          <a:p>
            <a:r>
              <a:rPr lang="en-US" dirty="0" smtClean="0"/>
              <a:t>Electro plating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Downs cell the electrolysis of</a:t>
            </a:r>
            <a:br>
              <a:rPr lang="en-US" dirty="0" smtClean="0"/>
            </a:br>
            <a:r>
              <a:rPr lang="en-US" dirty="0" smtClean="0"/>
              <a:t>molten </a:t>
            </a:r>
            <a:r>
              <a:rPr lang="en-US" dirty="0" err="1" smtClean="0"/>
              <a:t>NaCl</a:t>
            </a:r>
            <a:endParaRPr lang="en-US" dirty="0"/>
          </a:p>
        </p:txBody>
      </p:sp>
      <p:pic>
        <p:nvPicPr>
          <p:cNvPr id="4" name="Picture 4" descr="fig_17_25"/>
          <p:cNvPicPr>
            <a:picLocks noGrp="1" noChangeAspect="1" noChangeArrowheads="1"/>
          </p:cNvPicPr>
          <p:nvPr>
            <p:ph idx="1"/>
          </p:nvPr>
        </p:nvPicPr>
        <p:blipFill>
          <a:blip r:embed="rId2"/>
          <a:srcRect/>
          <a:stretch>
            <a:fillRect/>
          </a:stretch>
        </p:blipFill>
        <p:spPr bwMode="auto">
          <a:xfrm>
            <a:off x="1371600" y="1060240"/>
            <a:ext cx="6553200" cy="5478476"/>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Manufacture of </a:t>
            </a:r>
            <a:r>
              <a:rPr lang="en-US" dirty="0" err="1" smtClean="0"/>
              <a:t>NaOH</a:t>
            </a:r>
            <a:endParaRPr lang="en-US" dirty="0"/>
          </a:p>
        </p:txBody>
      </p:sp>
      <p:sp>
        <p:nvSpPr>
          <p:cNvPr id="3" name="Content Placeholder 2"/>
          <p:cNvSpPr>
            <a:spLocks noGrp="1"/>
          </p:cNvSpPr>
          <p:nvPr>
            <p:ph idx="1"/>
          </p:nvPr>
        </p:nvSpPr>
        <p:spPr/>
        <p:txBody>
          <a:bodyPr>
            <a:normAutofit fontScale="92500" lnSpcReduction="10000"/>
          </a:bodyPr>
          <a:lstStyle/>
          <a:p>
            <a:pPr>
              <a:lnSpc>
                <a:spcPct val="90000"/>
              </a:lnSpc>
            </a:pPr>
            <a:r>
              <a:rPr lang="en-US" sz="3000" dirty="0" smtClean="0"/>
              <a:t>Electrolysis of Brine</a:t>
            </a:r>
          </a:p>
          <a:p>
            <a:pPr>
              <a:lnSpc>
                <a:spcPct val="90000"/>
              </a:lnSpc>
            </a:pPr>
            <a:r>
              <a:rPr lang="en-US" sz="3000" dirty="0" smtClean="0"/>
              <a:t>Chlorine at Anode; Hydrogen along with alkali hydroxide at cathode</a:t>
            </a:r>
          </a:p>
          <a:p>
            <a:pPr>
              <a:lnSpc>
                <a:spcPct val="90000"/>
              </a:lnSpc>
            </a:pPr>
            <a:r>
              <a:rPr lang="en-US" sz="3000" dirty="0" smtClean="0"/>
              <a:t>Three types of cell exist:</a:t>
            </a:r>
          </a:p>
          <a:p>
            <a:pPr lvl="1">
              <a:lnSpc>
                <a:spcPct val="90000"/>
              </a:lnSpc>
            </a:pPr>
            <a:r>
              <a:rPr lang="en-US" sz="3000" dirty="0" smtClean="0"/>
              <a:t>Mercury Cell</a:t>
            </a:r>
          </a:p>
          <a:p>
            <a:pPr lvl="1">
              <a:lnSpc>
                <a:spcPct val="90000"/>
              </a:lnSpc>
            </a:pPr>
            <a:r>
              <a:rPr lang="en-US" sz="3000" dirty="0" smtClean="0"/>
              <a:t>Diaphragm Cell</a:t>
            </a:r>
          </a:p>
          <a:p>
            <a:pPr lvl="1">
              <a:lnSpc>
                <a:spcPct val="90000"/>
              </a:lnSpc>
            </a:pPr>
            <a:r>
              <a:rPr lang="en-US" sz="3000" dirty="0" smtClean="0"/>
              <a:t>Membrane Cell</a:t>
            </a:r>
          </a:p>
          <a:p>
            <a:pPr>
              <a:lnSpc>
                <a:spcPct val="90000"/>
              </a:lnSpc>
            </a:pPr>
            <a:r>
              <a:rPr lang="en-US" sz="3000" dirty="0" smtClean="0"/>
              <a:t>Raw Materials</a:t>
            </a:r>
          </a:p>
          <a:p>
            <a:pPr lvl="1">
              <a:lnSpc>
                <a:spcPct val="90000"/>
              </a:lnSpc>
              <a:buFont typeface="Wingdings" pitchFamily="2" charset="2"/>
              <a:buNone/>
            </a:pPr>
            <a:r>
              <a:rPr lang="en-US" sz="3000" dirty="0" smtClean="0"/>
              <a:t>	1. Brine (</a:t>
            </a:r>
            <a:r>
              <a:rPr lang="en-US" sz="3000" dirty="0" err="1" smtClean="0"/>
              <a:t>NaCl</a:t>
            </a:r>
            <a:r>
              <a:rPr lang="en-US" sz="3000" dirty="0" smtClean="0"/>
              <a:t>) </a:t>
            </a:r>
          </a:p>
          <a:p>
            <a:pPr lvl="1">
              <a:lnSpc>
                <a:spcPct val="90000"/>
              </a:lnSpc>
              <a:buFont typeface="Wingdings" pitchFamily="2" charset="2"/>
              <a:buNone/>
            </a:pPr>
            <a:r>
              <a:rPr lang="en-US" sz="3000" dirty="0" smtClean="0"/>
              <a:t>	2. Electricity</a:t>
            </a:r>
            <a:endParaRPr lang="en-US" sz="3500" dirty="0" smtClean="0"/>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Diaphragm Cells</a:t>
            </a:r>
            <a:endParaRPr lang="en-US" dirty="0"/>
          </a:p>
        </p:txBody>
      </p:sp>
      <p:sp>
        <p:nvSpPr>
          <p:cNvPr id="4" name="Text Placeholder 3"/>
          <p:cNvSpPr>
            <a:spLocks noGrp="1"/>
          </p:cNvSpPr>
          <p:nvPr>
            <p:ph type="body" idx="1"/>
          </p:nvPr>
        </p:nvSpPr>
        <p:spPr/>
        <p:txBody>
          <a:bodyPr/>
          <a:lstStyle/>
          <a:p>
            <a:endParaRPr lang="en-US"/>
          </a:p>
        </p:txBody>
      </p:sp>
      <p:sp>
        <p:nvSpPr>
          <p:cNvPr id="5" name="Content Placeholder 4"/>
          <p:cNvSpPr>
            <a:spLocks noGrp="1"/>
          </p:cNvSpPr>
          <p:nvPr>
            <p:ph sz="half" idx="2"/>
          </p:nvPr>
        </p:nvSpPr>
        <p:spPr/>
        <p:txBody>
          <a:bodyPr/>
          <a:lstStyle/>
          <a:p>
            <a:pPr>
              <a:lnSpc>
                <a:spcPct val="90000"/>
              </a:lnSpc>
            </a:pPr>
            <a:r>
              <a:rPr lang="en-US" dirty="0" smtClean="0"/>
              <a:t>Contain a diaphragm made of asbestos fibers to separate anode from cathode</a:t>
            </a:r>
          </a:p>
          <a:p>
            <a:pPr>
              <a:lnSpc>
                <a:spcPct val="90000"/>
              </a:lnSpc>
            </a:pPr>
            <a:r>
              <a:rPr lang="en-US" dirty="0" smtClean="0"/>
              <a:t>Allows ions to pass through by migration</a:t>
            </a:r>
          </a:p>
          <a:p>
            <a:pPr>
              <a:lnSpc>
                <a:spcPct val="90000"/>
              </a:lnSpc>
            </a:pPr>
            <a:r>
              <a:rPr lang="en-US" dirty="0" smtClean="0">
                <a:solidFill>
                  <a:srgbClr val="FF0000"/>
                </a:solidFill>
              </a:rPr>
              <a:t>Graphite anode</a:t>
            </a:r>
            <a:r>
              <a:rPr lang="en-US" dirty="0" smtClean="0"/>
              <a:t> and </a:t>
            </a:r>
            <a:r>
              <a:rPr lang="en-US" dirty="0" smtClean="0">
                <a:solidFill>
                  <a:srgbClr val="FF0000"/>
                </a:solidFill>
              </a:rPr>
              <a:t>cast iron cathode</a:t>
            </a:r>
          </a:p>
          <a:p>
            <a:endParaRPr lang="en-US" dirty="0"/>
          </a:p>
        </p:txBody>
      </p:sp>
      <p:sp>
        <p:nvSpPr>
          <p:cNvPr id="6" name="Text Placeholder 5"/>
          <p:cNvSpPr>
            <a:spLocks noGrp="1"/>
          </p:cNvSpPr>
          <p:nvPr>
            <p:ph type="body" sz="quarter" idx="3"/>
          </p:nvPr>
        </p:nvSpPr>
        <p:spPr/>
        <p:txBody>
          <a:bodyPr/>
          <a:lstStyle/>
          <a:p>
            <a:endParaRPr lang="en-US"/>
          </a:p>
        </p:txBody>
      </p:sp>
      <p:pic>
        <p:nvPicPr>
          <p:cNvPr id="8" name="Picture 10"/>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4572001" y="2209800"/>
            <a:ext cx="4521198" cy="3614891"/>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927" y="457200"/>
            <a:ext cx="7848600" cy="621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90600" y="0"/>
            <a:ext cx="20574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Diaphragm cell</a:t>
            </a:r>
            <a:endParaRPr lang="en-US" dirty="0">
              <a:solidFill>
                <a:srgbClr val="FF0000"/>
              </a:solidFill>
            </a:endParaRPr>
          </a:p>
        </p:txBody>
      </p:sp>
    </p:spTree>
    <p:extLst>
      <p:ext uri="{BB962C8B-B14F-4D97-AF65-F5344CB8AC3E}">
        <p14:creationId xmlns:p14="http://schemas.microsoft.com/office/powerpoint/2010/main" val="122333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Diaphragm Cells– Advantages &amp; Disadvantages</a:t>
            </a:r>
            <a:endParaRPr lang="en-US" dirty="0"/>
          </a:p>
        </p:txBody>
      </p:sp>
      <p:sp>
        <p:nvSpPr>
          <p:cNvPr id="3" name="Content Placeholder 2"/>
          <p:cNvSpPr>
            <a:spLocks noGrp="1"/>
          </p:cNvSpPr>
          <p:nvPr>
            <p:ph idx="1"/>
          </p:nvPr>
        </p:nvSpPr>
        <p:spPr/>
        <p:txBody>
          <a:bodyPr>
            <a:normAutofit/>
          </a:bodyPr>
          <a:lstStyle/>
          <a:p>
            <a:r>
              <a:rPr lang="en-US" sz="2800" dirty="0" smtClean="0"/>
              <a:t>Major Advantage – Can run on dilute (20%), fairly impure brine</a:t>
            </a:r>
          </a:p>
          <a:p>
            <a:r>
              <a:rPr lang="en-US" sz="2800" dirty="0" smtClean="0"/>
              <a:t>Dilute brine produces </a:t>
            </a:r>
            <a:r>
              <a:rPr lang="en-US" sz="2800" dirty="0" err="1" smtClean="0">
                <a:solidFill>
                  <a:srgbClr val="FF0000"/>
                </a:solidFill>
              </a:rPr>
              <a:t>NaOH</a:t>
            </a:r>
            <a:r>
              <a:rPr lang="en-US" sz="2800" dirty="0" smtClean="0">
                <a:solidFill>
                  <a:srgbClr val="FF0000"/>
                </a:solidFill>
              </a:rPr>
              <a:t> 11% </a:t>
            </a:r>
            <a:r>
              <a:rPr lang="en-US" sz="2800" dirty="0" smtClean="0"/>
              <a:t>(</a:t>
            </a:r>
            <a:r>
              <a:rPr lang="en-US" sz="2800" dirty="0" err="1" smtClean="0"/>
              <a:t>NaCl</a:t>
            </a:r>
            <a:r>
              <a:rPr lang="en-US" sz="2800" dirty="0" smtClean="0"/>
              <a:t> 15%)</a:t>
            </a:r>
          </a:p>
          <a:p>
            <a:r>
              <a:rPr lang="en-US" sz="2800" dirty="0" smtClean="0"/>
              <a:t>Consumes lot of energy for evaporation</a:t>
            </a:r>
          </a:p>
          <a:p>
            <a:r>
              <a:rPr lang="en-US" sz="2800" dirty="0" smtClean="0"/>
              <a:t>For 1 ton of 50% caustic need 2600 kg of water to be evaporated.</a:t>
            </a:r>
          </a:p>
          <a:p>
            <a:r>
              <a:rPr lang="en-US" sz="2800" dirty="0" smtClean="0"/>
              <a:t>Some amount of Chloride ion remains and is highly objectionable to some industries (Rayon)</a:t>
            </a:r>
          </a:p>
          <a:p>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Mercury Cells</a:t>
            </a:r>
            <a:endParaRPr lang="en-US" dirty="0"/>
          </a:p>
        </p:txBody>
      </p:sp>
      <p:sp>
        <p:nvSpPr>
          <p:cNvPr id="5" name="Text Placeholder 4"/>
          <p:cNvSpPr>
            <a:spLocks noGrp="1"/>
          </p:cNvSpPr>
          <p:nvPr>
            <p:ph type="body" idx="1"/>
          </p:nvPr>
        </p:nvSpPr>
        <p:spPr/>
        <p:txBody>
          <a:bodyPr/>
          <a:lstStyle/>
          <a:p>
            <a:endParaRPr lang="en-US"/>
          </a:p>
        </p:txBody>
      </p:sp>
      <p:sp>
        <p:nvSpPr>
          <p:cNvPr id="6" name="Content Placeholder 5"/>
          <p:cNvSpPr>
            <a:spLocks noGrp="1"/>
          </p:cNvSpPr>
          <p:nvPr>
            <p:ph sz="half" idx="2"/>
          </p:nvPr>
        </p:nvSpPr>
        <p:spPr>
          <a:xfrm>
            <a:off x="0" y="2174875"/>
            <a:ext cx="4497388" cy="3951288"/>
          </a:xfrm>
        </p:spPr>
        <p:txBody>
          <a:bodyPr>
            <a:normAutofit fontScale="92500"/>
          </a:bodyPr>
          <a:lstStyle/>
          <a:p>
            <a:r>
              <a:rPr lang="en-US" dirty="0" smtClean="0"/>
              <a:t>Operate differently than the other two</a:t>
            </a:r>
          </a:p>
          <a:p>
            <a:r>
              <a:rPr lang="en-US" sz="2600" dirty="0" smtClean="0">
                <a:solidFill>
                  <a:srgbClr val="FF0000"/>
                </a:solidFill>
              </a:rPr>
              <a:t>Cathode</a:t>
            </a:r>
            <a:r>
              <a:rPr lang="en-US" dirty="0" smtClean="0"/>
              <a:t> is a flowing pool of </a:t>
            </a:r>
            <a:r>
              <a:rPr lang="en-US" sz="2600" dirty="0" smtClean="0">
                <a:solidFill>
                  <a:srgbClr val="FF0000"/>
                </a:solidFill>
              </a:rPr>
              <a:t>mercury</a:t>
            </a:r>
            <a:r>
              <a:rPr lang="en-US" dirty="0" smtClean="0"/>
              <a:t>; </a:t>
            </a:r>
            <a:r>
              <a:rPr lang="en-US" sz="3000" dirty="0" smtClean="0">
                <a:solidFill>
                  <a:srgbClr val="7030A0"/>
                </a:solidFill>
              </a:rPr>
              <a:t>graphite anode</a:t>
            </a:r>
            <a:endParaRPr lang="en-US" dirty="0" smtClean="0">
              <a:solidFill>
                <a:srgbClr val="7030A0"/>
              </a:solidFill>
            </a:endParaRPr>
          </a:p>
          <a:p>
            <a:r>
              <a:rPr lang="en-US" dirty="0" smtClean="0"/>
              <a:t>Electrolysis produces a mercury-sodium alloy (amalgam)</a:t>
            </a:r>
          </a:p>
          <a:p>
            <a:r>
              <a:rPr lang="en-US" dirty="0" smtClean="0"/>
              <a:t>Amalgams is decomposed in a separate vessel as:</a:t>
            </a:r>
          </a:p>
          <a:p>
            <a:r>
              <a:rPr lang="en-US" dirty="0" smtClean="0"/>
              <a:t>2Na.Hg + 2H</a:t>
            </a:r>
            <a:r>
              <a:rPr lang="en-US" baseline="-25000" dirty="0" smtClean="0"/>
              <a:t>2</a:t>
            </a:r>
            <a:r>
              <a:rPr lang="en-US" dirty="0" smtClean="0"/>
              <a:t>O </a:t>
            </a:r>
            <a:r>
              <a:rPr lang="en-US" dirty="0" smtClean="0">
                <a:cs typeface="Times"/>
              </a:rPr>
              <a:t>→ 2 </a:t>
            </a:r>
            <a:r>
              <a:rPr lang="en-US" dirty="0" err="1" smtClean="0">
                <a:cs typeface="Times"/>
              </a:rPr>
              <a:t>NaOH</a:t>
            </a:r>
            <a:r>
              <a:rPr lang="en-US" dirty="0" smtClean="0">
                <a:cs typeface="Times"/>
              </a:rPr>
              <a:t> + H</a:t>
            </a:r>
            <a:r>
              <a:rPr lang="en-US" baseline="-25000" dirty="0" smtClean="0">
                <a:cs typeface="Times"/>
              </a:rPr>
              <a:t>2</a:t>
            </a:r>
            <a:r>
              <a:rPr lang="en-US" dirty="0" smtClean="0">
                <a:cs typeface="Times"/>
              </a:rPr>
              <a:t> + Hg</a:t>
            </a:r>
            <a:endParaRPr lang="en-US" dirty="0" smtClean="0"/>
          </a:p>
          <a:p>
            <a:endParaRPr lang="en-US" dirty="0"/>
          </a:p>
        </p:txBody>
      </p:sp>
      <p:sp>
        <p:nvSpPr>
          <p:cNvPr id="7" name="Text Placeholder 6"/>
          <p:cNvSpPr>
            <a:spLocks noGrp="1"/>
          </p:cNvSpPr>
          <p:nvPr>
            <p:ph type="body" sz="quarter" idx="3"/>
          </p:nvPr>
        </p:nvSpPr>
        <p:spPr/>
        <p:txBody>
          <a:bodyPr/>
          <a:lstStyle/>
          <a:p>
            <a:r>
              <a:rPr lang="en-US" dirty="0" smtClean="0"/>
              <a:t>Mercury Cell</a:t>
            </a:r>
            <a:endParaRPr lang="en-US" dirty="0"/>
          </a:p>
        </p:txBody>
      </p:sp>
      <p:pic>
        <p:nvPicPr>
          <p:cNvPr id="9" name="Picture 6"/>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tretch>
            <a:fillRect/>
          </a:stretch>
        </p:blipFill>
        <p:spPr>
          <a:xfrm>
            <a:off x="4475060" y="2362200"/>
            <a:ext cx="4389782" cy="4038600"/>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1" y="281884"/>
            <a:ext cx="8229600" cy="6412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18872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smtClean="0"/>
              <a:t>Advantages and Disadvantages of Mercury</a:t>
            </a:r>
            <a:endParaRPr lang="en-US" dirty="0"/>
          </a:p>
        </p:txBody>
      </p:sp>
      <p:sp>
        <p:nvSpPr>
          <p:cNvPr id="10" name="Content Placeholder 9"/>
          <p:cNvSpPr>
            <a:spLocks noGrp="1"/>
          </p:cNvSpPr>
          <p:nvPr>
            <p:ph idx="1"/>
          </p:nvPr>
        </p:nvSpPr>
        <p:spPr/>
        <p:txBody>
          <a:bodyPr/>
          <a:lstStyle/>
          <a:p>
            <a:pPr>
              <a:buNone/>
            </a:pPr>
            <a:endParaRPr lang="en-US" dirty="0" smtClean="0">
              <a:solidFill>
                <a:srgbClr val="7030A0"/>
              </a:solidFill>
            </a:endParaRPr>
          </a:p>
          <a:p>
            <a:r>
              <a:rPr lang="en-US" sz="2800" dirty="0" smtClean="0">
                <a:solidFill>
                  <a:srgbClr val="7030A0"/>
                </a:solidFill>
              </a:rPr>
              <a:t>50% </a:t>
            </a:r>
            <a:r>
              <a:rPr lang="en-US" sz="2800" dirty="0" err="1" smtClean="0">
                <a:solidFill>
                  <a:srgbClr val="7030A0"/>
                </a:solidFill>
              </a:rPr>
              <a:t>NaOH</a:t>
            </a:r>
            <a:r>
              <a:rPr lang="en-US" sz="2800" dirty="0" smtClean="0">
                <a:solidFill>
                  <a:srgbClr val="7030A0"/>
                </a:solidFill>
              </a:rPr>
              <a:t> </a:t>
            </a:r>
            <a:r>
              <a:rPr lang="en-US" sz="2800" dirty="0" smtClean="0"/>
              <a:t>is produced with very low salt content (30 </a:t>
            </a:r>
            <a:r>
              <a:rPr lang="en-US" sz="2800" dirty="0" err="1" smtClean="0"/>
              <a:t>ppm</a:t>
            </a:r>
            <a:r>
              <a:rPr lang="en-US" sz="2800" dirty="0" smtClean="0"/>
              <a:t>)</a:t>
            </a:r>
          </a:p>
          <a:p>
            <a:r>
              <a:rPr lang="en-US" sz="2800" dirty="0" smtClean="0"/>
              <a:t>No evaporation needed</a:t>
            </a:r>
          </a:p>
          <a:p>
            <a:r>
              <a:rPr lang="en-US" sz="2800" dirty="0" smtClean="0"/>
              <a:t>Small loss of mercury to environment poses severe problems.</a:t>
            </a:r>
          </a:p>
          <a:p>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Membrane Cells</a:t>
            </a:r>
            <a:endParaRPr lang="en-US" dirty="0"/>
          </a:p>
        </p:txBody>
      </p:sp>
      <p:sp>
        <p:nvSpPr>
          <p:cNvPr id="5" name="Content Placeholder 4"/>
          <p:cNvSpPr>
            <a:spLocks noGrp="1"/>
          </p:cNvSpPr>
          <p:nvPr>
            <p:ph sz="half" idx="2"/>
          </p:nvPr>
        </p:nvSpPr>
        <p:spPr>
          <a:xfrm>
            <a:off x="228600" y="1600200"/>
            <a:ext cx="4268788" cy="4525963"/>
          </a:xfrm>
        </p:spPr>
        <p:txBody>
          <a:bodyPr/>
          <a:lstStyle/>
          <a:p>
            <a:r>
              <a:rPr lang="en-US" dirty="0" smtClean="0"/>
              <a:t>Use </a:t>
            </a:r>
            <a:r>
              <a:rPr lang="en-US" dirty="0" err="1" smtClean="0"/>
              <a:t>semipermeable</a:t>
            </a:r>
            <a:r>
              <a:rPr lang="en-US" dirty="0" smtClean="0"/>
              <a:t> membrane to separate anode and cathode compartments.</a:t>
            </a:r>
          </a:p>
          <a:p>
            <a:r>
              <a:rPr lang="en-US" dirty="0" smtClean="0"/>
              <a:t>Separate compartments by porous chemically active plastic sheets; that allows </a:t>
            </a:r>
            <a:r>
              <a:rPr lang="en-US" dirty="0" smtClean="0">
                <a:solidFill>
                  <a:srgbClr val="FF0000"/>
                </a:solidFill>
              </a:rPr>
              <a:t>sodium ions to pass but reject hydroxyl ions.</a:t>
            </a:r>
          </a:p>
          <a:p>
            <a:endParaRPr lang="en-US" dirty="0"/>
          </a:p>
        </p:txBody>
      </p:sp>
      <p:sp>
        <p:nvSpPr>
          <p:cNvPr id="6" name="Text Placeholder 5"/>
          <p:cNvSpPr>
            <a:spLocks noGrp="1"/>
          </p:cNvSpPr>
          <p:nvPr>
            <p:ph type="body" sz="quarter" idx="3"/>
          </p:nvPr>
        </p:nvSpPr>
        <p:spPr/>
        <p:txBody>
          <a:bodyPr/>
          <a:lstStyle/>
          <a:p>
            <a:endParaRPr lang="en-US"/>
          </a:p>
        </p:txBody>
      </p:sp>
      <p:pic>
        <p:nvPicPr>
          <p:cNvPr id="8" name="Picture 5"/>
          <p:cNvPicPr>
            <a:picLocks noGrp="1" noChangeAspect="1" noChangeArrowheads="1"/>
          </p:cNvPicPr>
          <p:nvPr>
            <p:ph sz="quarter" idx="4"/>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a:xfrm>
            <a:off x="4343400" y="2057400"/>
            <a:ext cx="4725368" cy="3729722"/>
          </a:xfrm>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6238" y="533400"/>
            <a:ext cx="8655594"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934200" y="533400"/>
            <a:ext cx="1600200" cy="914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Membrane cell</a:t>
            </a:r>
            <a:endParaRPr lang="en-US" dirty="0">
              <a:solidFill>
                <a:srgbClr val="FF0000"/>
              </a:solidFill>
            </a:endParaRPr>
          </a:p>
        </p:txBody>
      </p:sp>
    </p:spTree>
    <p:extLst>
      <p:ext uri="{BB962C8B-B14F-4D97-AF65-F5344CB8AC3E}">
        <p14:creationId xmlns:p14="http://schemas.microsoft.com/office/powerpoint/2010/main" val="2641214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Outline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Electrolytic cell</a:t>
            </a:r>
          </a:p>
          <a:p>
            <a:r>
              <a:rPr lang="en-US" dirty="0"/>
              <a:t>Faraday law</a:t>
            </a:r>
          </a:p>
          <a:p>
            <a:pPr marL="0" indent="0">
              <a:buNone/>
            </a:pPr>
            <a:r>
              <a:rPr lang="en-US" dirty="0" smtClean="0"/>
              <a:t>Application  electrolysis </a:t>
            </a:r>
          </a:p>
          <a:p>
            <a:r>
              <a:rPr lang="en-US" dirty="0" smtClean="0"/>
              <a:t>  </a:t>
            </a:r>
            <a:r>
              <a:rPr lang="en-US" dirty="0" err="1" smtClean="0"/>
              <a:t>elecrosynthesis</a:t>
            </a:r>
            <a:r>
              <a:rPr lang="en-US" dirty="0" smtClean="0"/>
              <a:t> (</a:t>
            </a:r>
            <a:r>
              <a:rPr lang="en-US" dirty="0" err="1" smtClean="0"/>
              <a:t>Chloroalkali</a:t>
            </a:r>
            <a:r>
              <a:rPr lang="en-US" dirty="0" smtClean="0"/>
              <a:t> manufacturing )</a:t>
            </a:r>
          </a:p>
          <a:p>
            <a:r>
              <a:rPr lang="en-US" dirty="0" err="1" smtClean="0"/>
              <a:t>Aluminium</a:t>
            </a:r>
            <a:r>
              <a:rPr lang="en-US" dirty="0" smtClean="0"/>
              <a:t> refining </a:t>
            </a:r>
          </a:p>
          <a:p>
            <a:r>
              <a:rPr lang="en-US" dirty="0" smtClean="0"/>
              <a:t>Copper refining</a:t>
            </a:r>
          </a:p>
          <a:p>
            <a:r>
              <a:rPr lang="en-US" dirty="0" smtClean="0"/>
              <a:t>  Electro plating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Membrane Cell</a:t>
            </a:r>
            <a:endParaRPr lang="en-US" dirty="0"/>
          </a:p>
        </p:txBody>
      </p:sp>
      <p:sp>
        <p:nvSpPr>
          <p:cNvPr id="5" name="Text Placeholder 4"/>
          <p:cNvSpPr>
            <a:spLocks noGrp="1"/>
          </p:cNvSpPr>
          <p:nvPr>
            <p:ph type="body" idx="1"/>
          </p:nvPr>
        </p:nvSpPr>
        <p:spPr/>
        <p:txBody>
          <a:bodyPr/>
          <a:lstStyle/>
          <a:p>
            <a:r>
              <a:rPr lang="en-US" dirty="0" smtClean="0"/>
              <a:t>Advantages of Membrane Cell</a:t>
            </a:r>
            <a:endParaRPr lang="en-US" dirty="0"/>
          </a:p>
        </p:txBody>
      </p:sp>
      <p:sp>
        <p:nvSpPr>
          <p:cNvPr id="6" name="Content Placeholder 5"/>
          <p:cNvSpPr>
            <a:spLocks noGrp="1"/>
          </p:cNvSpPr>
          <p:nvPr>
            <p:ph sz="half" idx="2"/>
          </p:nvPr>
        </p:nvSpPr>
        <p:spPr/>
        <p:txBody>
          <a:bodyPr>
            <a:normAutofit fontScale="70000" lnSpcReduction="20000"/>
          </a:bodyPr>
          <a:lstStyle/>
          <a:p>
            <a:pPr>
              <a:lnSpc>
                <a:spcPct val="90000"/>
              </a:lnSpc>
            </a:pPr>
            <a:r>
              <a:rPr lang="en-US" sz="3000" dirty="0" smtClean="0"/>
              <a:t>Because of difficulty and expense of concentration and purification, only large diaphragm cells are feasible</a:t>
            </a:r>
          </a:p>
          <a:p>
            <a:pPr>
              <a:lnSpc>
                <a:spcPct val="90000"/>
              </a:lnSpc>
            </a:pPr>
            <a:r>
              <a:rPr lang="en-US" sz="3000" dirty="0" smtClean="0"/>
              <a:t>Membrane cells produce </a:t>
            </a:r>
            <a:r>
              <a:rPr lang="en-US" sz="3000" dirty="0" err="1" smtClean="0"/>
              <a:t>conc</a:t>
            </a:r>
            <a:r>
              <a:rPr lang="en-US" sz="3000" dirty="0" smtClean="0"/>
              <a:t> </a:t>
            </a:r>
            <a:r>
              <a:rPr lang="en-US" sz="3000" dirty="0" err="1" smtClean="0"/>
              <a:t>NaOH</a:t>
            </a:r>
            <a:endParaRPr lang="en-US" sz="3000" dirty="0" smtClean="0"/>
          </a:p>
          <a:p>
            <a:pPr lvl="2">
              <a:lnSpc>
                <a:spcPct val="90000"/>
              </a:lnSpc>
            </a:pPr>
            <a:r>
              <a:rPr lang="en-US" sz="3000" dirty="0" smtClean="0"/>
              <a:t> considerable saving in energy (Evaporation)</a:t>
            </a:r>
          </a:p>
          <a:p>
            <a:pPr lvl="2">
              <a:lnSpc>
                <a:spcPct val="90000"/>
              </a:lnSpc>
            </a:pPr>
            <a:r>
              <a:rPr lang="en-US" sz="3000" dirty="0" smtClean="0"/>
              <a:t>and saving in freight (operate to the point of caustic use)</a:t>
            </a:r>
          </a:p>
          <a:p>
            <a:pPr>
              <a:lnSpc>
                <a:spcPct val="90000"/>
              </a:lnSpc>
            </a:pPr>
            <a:r>
              <a:rPr lang="en-US" sz="3000" dirty="0" smtClean="0"/>
              <a:t>Small, efficient units may cause a revolution in the distribution of the </a:t>
            </a:r>
            <a:r>
              <a:rPr lang="en-US" sz="3000" dirty="0" err="1" smtClean="0"/>
              <a:t>chlor</a:t>
            </a:r>
            <a:r>
              <a:rPr lang="en-US" sz="3000" dirty="0" smtClean="0"/>
              <a:t>-alkali industry, particularly if efficiencies remain high</a:t>
            </a:r>
          </a:p>
          <a:p>
            <a:endParaRPr lang="en-US" dirty="0"/>
          </a:p>
        </p:txBody>
      </p:sp>
      <p:sp>
        <p:nvSpPr>
          <p:cNvPr id="7" name="Text Placeholder 6"/>
          <p:cNvSpPr>
            <a:spLocks noGrp="1"/>
          </p:cNvSpPr>
          <p:nvPr>
            <p:ph type="body" sz="quarter" idx="3"/>
          </p:nvPr>
        </p:nvSpPr>
        <p:spPr/>
        <p:txBody>
          <a:bodyPr>
            <a:normAutofit fontScale="92500"/>
          </a:bodyPr>
          <a:lstStyle/>
          <a:p>
            <a:r>
              <a:rPr lang="en-US" dirty="0" smtClean="0"/>
              <a:t>Disadvantage of Membrane Cells</a:t>
            </a:r>
            <a:endParaRPr lang="en-US" dirty="0"/>
          </a:p>
        </p:txBody>
      </p:sp>
      <p:sp>
        <p:nvSpPr>
          <p:cNvPr id="8" name="Content Placeholder 7"/>
          <p:cNvSpPr>
            <a:spLocks noGrp="1"/>
          </p:cNvSpPr>
          <p:nvPr>
            <p:ph sz="quarter" idx="4"/>
          </p:nvPr>
        </p:nvSpPr>
        <p:spPr/>
        <p:txBody>
          <a:bodyPr/>
          <a:lstStyle/>
          <a:p>
            <a:r>
              <a:rPr lang="en-US" dirty="0" smtClean="0"/>
              <a:t>Membranes are more readily clogged than diaphragms, so some of savings are lost, </a:t>
            </a:r>
            <a:r>
              <a:rPr lang="en-US" dirty="0" err="1" smtClean="0"/>
              <a:t>bcos</a:t>
            </a:r>
            <a:r>
              <a:rPr lang="en-US" dirty="0" smtClean="0"/>
              <a:t> of necessity to </a:t>
            </a:r>
            <a:r>
              <a:rPr lang="en-US" dirty="0" err="1" smtClean="0"/>
              <a:t>pretreat</a:t>
            </a:r>
            <a:r>
              <a:rPr lang="en-US" dirty="0" smtClean="0"/>
              <a:t> the brine fed in order to remove Ca and Mg before electrolysis</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609601" y="457200"/>
            <a:ext cx="8503708" cy="6377781"/>
          </a:xfrm>
          <a:prstGeom prst="rect">
            <a:avLst/>
          </a:prstGeom>
          <a:noFill/>
          <a:ln w="9525">
            <a:noFill/>
            <a:miter lim="800000"/>
            <a:headEnd/>
            <a:tailEnd/>
          </a:ln>
          <a:effectLst/>
        </p:spPr>
      </p:pic>
    </p:spTree>
    <p:extLst>
      <p:ext uri="{BB962C8B-B14F-4D97-AF65-F5344CB8AC3E}">
        <p14:creationId xmlns:p14="http://schemas.microsoft.com/office/powerpoint/2010/main" val="17159176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Aluminium</a:t>
            </a:r>
            <a:endParaRPr lang="en-US" dirty="0"/>
          </a:p>
        </p:txBody>
      </p:sp>
      <p:sp>
        <p:nvSpPr>
          <p:cNvPr id="8" name="Content Placeholder 7"/>
          <p:cNvSpPr>
            <a:spLocks noGrp="1"/>
          </p:cNvSpPr>
          <p:nvPr>
            <p:ph idx="1"/>
          </p:nvPr>
        </p:nvSpPr>
        <p:spPr>
          <a:xfrm>
            <a:off x="457200" y="1600200"/>
            <a:ext cx="4876800" cy="4525963"/>
          </a:xfrm>
        </p:spPr>
        <p:txBody>
          <a:bodyPr>
            <a:normAutofit fontScale="85000" lnSpcReduction="20000"/>
          </a:bodyPr>
          <a:lstStyle/>
          <a:p>
            <a:r>
              <a:rPr lang="en-GB" dirty="0" smtClean="0"/>
              <a:t>Aluminium is a reactive metal that is found in the ore </a:t>
            </a:r>
            <a:r>
              <a:rPr lang="en-GB" b="1" dirty="0" smtClean="0">
                <a:solidFill>
                  <a:srgbClr val="FF6600"/>
                </a:solidFill>
              </a:rPr>
              <a:t>bauxite</a:t>
            </a:r>
            <a:r>
              <a:rPr lang="en-GB" dirty="0" smtClean="0"/>
              <a:t> combined with oxygen as </a:t>
            </a:r>
            <a:r>
              <a:rPr lang="en-GB" b="1" dirty="0" smtClean="0">
                <a:solidFill>
                  <a:srgbClr val="FF6600"/>
                </a:solidFill>
              </a:rPr>
              <a:t>aluminium oxide</a:t>
            </a:r>
            <a:r>
              <a:rPr lang="en-GB" dirty="0" smtClean="0"/>
              <a:t> (</a:t>
            </a:r>
            <a:r>
              <a:rPr lang="en-GB" b="1" dirty="0" smtClean="0">
                <a:solidFill>
                  <a:srgbClr val="FF6600"/>
                </a:solidFill>
              </a:rPr>
              <a:t>Al</a:t>
            </a:r>
            <a:r>
              <a:rPr lang="en-GB" b="1" baseline="-25000" dirty="0" smtClean="0">
                <a:solidFill>
                  <a:srgbClr val="FF6600"/>
                </a:solidFill>
              </a:rPr>
              <a:t>2</a:t>
            </a:r>
            <a:r>
              <a:rPr lang="en-GB" b="1" dirty="0" smtClean="0">
                <a:solidFill>
                  <a:srgbClr val="FF6600"/>
                </a:solidFill>
              </a:rPr>
              <a:t>O</a:t>
            </a:r>
            <a:r>
              <a:rPr lang="en-GB" b="1" baseline="-25000" dirty="0" smtClean="0">
                <a:solidFill>
                  <a:srgbClr val="FF6600"/>
                </a:solidFill>
              </a:rPr>
              <a:t>3</a:t>
            </a:r>
            <a:r>
              <a:rPr lang="en-GB" dirty="0" smtClean="0">
                <a:solidFill>
                  <a:srgbClr val="010066"/>
                </a:solidFill>
              </a:rPr>
              <a:t>)</a:t>
            </a:r>
            <a:r>
              <a:rPr lang="en-GB" dirty="0" smtClean="0"/>
              <a:t>. Electrolysis breaks down the Al</a:t>
            </a:r>
            <a:r>
              <a:rPr lang="en-GB" baseline="-25000" dirty="0" smtClean="0"/>
              <a:t>2</a:t>
            </a:r>
            <a:r>
              <a:rPr lang="en-GB" dirty="0" smtClean="0"/>
              <a:t>O</a:t>
            </a:r>
            <a:r>
              <a:rPr lang="en-GB" baseline="-25000" dirty="0" smtClean="0"/>
              <a:t>3</a:t>
            </a:r>
            <a:r>
              <a:rPr lang="en-GB" dirty="0" smtClean="0"/>
              <a:t> into  aluminium and oxygen. As the aluminium loses oxygen, </a:t>
            </a:r>
            <a:r>
              <a:rPr lang="en-GB" b="1" dirty="0" smtClean="0">
                <a:solidFill>
                  <a:srgbClr val="FF6600"/>
                </a:solidFill>
              </a:rPr>
              <a:t>reduction</a:t>
            </a:r>
            <a:r>
              <a:rPr lang="en-GB" dirty="0" smtClean="0"/>
              <a:t> takes place.</a:t>
            </a:r>
          </a:p>
          <a:p>
            <a:pPr>
              <a:buFont typeface="Wingdings" pitchFamily="2" charset="2"/>
              <a:buNone/>
            </a:pPr>
            <a:r>
              <a:rPr lang="en-GB" dirty="0" smtClean="0"/>
              <a:t>Ore – bauxite – aluminium oxide </a:t>
            </a:r>
          </a:p>
          <a:p>
            <a:pPr>
              <a:buFont typeface="Wingdings" pitchFamily="2" charset="2"/>
              <a:buNone/>
            </a:pPr>
            <a:r>
              <a:rPr lang="en-GB" dirty="0" smtClean="0"/>
              <a:t>The ore is dissolved in </a:t>
            </a:r>
            <a:r>
              <a:rPr lang="en-GB" dirty="0" err="1" smtClean="0"/>
              <a:t>cryolite</a:t>
            </a:r>
            <a:r>
              <a:rPr lang="en-GB" dirty="0" smtClean="0"/>
              <a:t> to</a:t>
            </a:r>
          </a:p>
          <a:p>
            <a:pPr>
              <a:buFont typeface="Wingdings" pitchFamily="2" charset="2"/>
              <a:buNone/>
            </a:pPr>
            <a:r>
              <a:rPr lang="en-GB" dirty="0" smtClean="0"/>
              <a:t> lower the melting point.</a:t>
            </a:r>
          </a:p>
          <a:p>
            <a:endParaRPr lang="en-GB" dirty="0" smtClean="0"/>
          </a:p>
          <a:p>
            <a:endParaRPr lang="en-US" dirty="0"/>
          </a:p>
        </p:txBody>
      </p:sp>
      <p:pic>
        <p:nvPicPr>
          <p:cNvPr id="10" name="Picture 2" descr="https://www.patana.ac.th/parents/curriculum/chemistry/units/media/LR803803a.jpg"/>
          <p:cNvPicPr>
            <a:picLocks noChangeAspect="1" noChangeArrowheads="1"/>
          </p:cNvPicPr>
          <p:nvPr/>
        </p:nvPicPr>
        <p:blipFill>
          <a:blip r:embed="rId2"/>
          <a:srcRect/>
          <a:stretch>
            <a:fillRect/>
          </a:stretch>
        </p:blipFill>
        <p:spPr bwMode="auto">
          <a:xfrm>
            <a:off x="5638800" y="1905000"/>
            <a:ext cx="2857500" cy="2514600"/>
          </a:xfrm>
          <a:prstGeom prst="rect">
            <a:avLst/>
          </a:prstGeom>
          <a:noFill/>
        </p:spPr>
      </p:pic>
      <p:sp>
        <p:nvSpPr>
          <p:cNvPr id="11" name="Rectangle 10"/>
          <p:cNvSpPr/>
          <p:nvPr/>
        </p:nvSpPr>
        <p:spPr>
          <a:xfrm>
            <a:off x="4572000" y="5380672"/>
            <a:ext cx="4572000" cy="1477328"/>
          </a:xfrm>
          <a:prstGeom prst="rect">
            <a:avLst/>
          </a:prstGeom>
        </p:spPr>
        <p:txBody>
          <a:bodyPr>
            <a:spAutoFit/>
          </a:bodyPr>
          <a:lstStyle/>
          <a:p>
            <a:r>
              <a:rPr lang="en-US" dirty="0" smtClean="0"/>
              <a:t>Bauxite contains SiO</a:t>
            </a:r>
            <a:r>
              <a:rPr lang="en-US" baseline="-25000" dirty="0" smtClean="0"/>
              <a:t>2</a:t>
            </a:r>
            <a:r>
              <a:rPr lang="en-US" dirty="0" smtClean="0"/>
              <a:t>, iron oxides and titanium (IV) oxide as </a:t>
            </a:r>
            <a:r>
              <a:rPr lang="en-US" dirty="0" err="1" smtClean="0"/>
              <a:t>impurities.Bauxite</a:t>
            </a:r>
            <a:r>
              <a:rPr lang="en-US" dirty="0" smtClean="0"/>
              <a:t> is digested with a hot concentrated (45%) solution of sodium hydroxide at about 473-523 K and 35-36 bar pressure.</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1676400"/>
            <a:ext cx="8915400" cy="4038600"/>
          </a:xfrm>
          <a:prstGeom prst="rect">
            <a:avLst/>
          </a:prstGeom>
          <a:noFill/>
          <a:ln w="9525">
            <a:noFill/>
            <a:miter lim="800000"/>
            <a:headEnd/>
            <a:tailEnd/>
          </a:ln>
          <a:effectLst/>
        </p:spPr>
      </p:pic>
    </p:spTree>
    <p:extLst>
      <p:ext uri="{BB962C8B-B14F-4D97-AF65-F5344CB8AC3E}">
        <p14:creationId xmlns:p14="http://schemas.microsoft.com/office/powerpoint/2010/main" val="16801304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Extracting aluminium</a:t>
            </a:r>
            <a:r>
              <a:rPr lang="en-US" dirty="0" smtClean="0"/>
              <a:t/>
            </a:r>
            <a:br>
              <a:rPr lang="en-US" dirty="0" smtClean="0"/>
            </a:br>
            <a:endParaRPr lang="en-US" dirty="0"/>
          </a:p>
        </p:txBody>
      </p:sp>
      <p:sp>
        <p:nvSpPr>
          <p:cNvPr id="3" name="Content Placeholder 2"/>
          <p:cNvSpPr>
            <a:spLocks noGrp="1"/>
          </p:cNvSpPr>
          <p:nvPr>
            <p:ph sz="half" idx="2"/>
          </p:nvPr>
        </p:nvSpPr>
        <p:spPr>
          <a:xfrm>
            <a:off x="457200" y="1066800"/>
            <a:ext cx="4040188" cy="5059363"/>
          </a:xfrm>
        </p:spPr>
        <p:txBody>
          <a:bodyPr>
            <a:normAutofit fontScale="92500" lnSpcReduction="20000"/>
          </a:bodyPr>
          <a:lstStyle/>
          <a:p>
            <a:r>
              <a:rPr lang="en-GB" dirty="0" smtClean="0">
                <a:cs typeface="Arial" charset="0"/>
              </a:rPr>
              <a:t>Aluminium is one of the most useful metals in the world.</a:t>
            </a:r>
          </a:p>
          <a:p>
            <a:pPr>
              <a:buNone/>
            </a:pPr>
            <a:endParaRPr lang="en-GB" dirty="0" smtClean="0">
              <a:cs typeface="Arial" charset="0"/>
            </a:endParaRPr>
          </a:p>
          <a:p>
            <a:r>
              <a:rPr lang="en-GB" dirty="0" smtClean="0">
                <a:cs typeface="Arial" charset="0"/>
              </a:rPr>
              <a:t>Electrolysis is used to extract aluminium from its ore.     Why is it not possible to extract aluminium by   heating its ore with carbon?</a:t>
            </a:r>
            <a:r>
              <a:rPr lang="en-GB" dirty="0" smtClean="0">
                <a:solidFill>
                  <a:srgbClr val="010066"/>
                </a:solidFill>
              </a:rPr>
              <a:t> </a:t>
            </a:r>
          </a:p>
          <a:p>
            <a:endParaRPr lang="en-GB" dirty="0" smtClean="0">
              <a:solidFill>
                <a:srgbClr val="010066"/>
              </a:solidFill>
            </a:endParaRPr>
          </a:p>
          <a:p>
            <a:r>
              <a:rPr lang="en-GB" dirty="0" smtClean="0">
                <a:solidFill>
                  <a:srgbClr val="010066"/>
                </a:solidFill>
              </a:rPr>
              <a:t>Aluminium ore (bauxite) is more reactive than carbon and has a very high melting point (2050</a:t>
            </a:r>
            <a:r>
              <a:rPr lang="en-GB" sz="1000" dirty="0" smtClean="0">
                <a:solidFill>
                  <a:srgbClr val="010066"/>
                </a:solidFill>
              </a:rPr>
              <a:t> </a:t>
            </a:r>
            <a:r>
              <a:rPr lang="en-US" dirty="0" smtClean="0">
                <a:solidFill>
                  <a:srgbClr val="010066"/>
                </a:solidFill>
              </a:rPr>
              <a:t>°</a:t>
            </a:r>
            <a:r>
              <a:rPr lang="en-GB" dirty="0" smtClean="0">
                <a:solidFill>
                  <a:srgbClr val="010066"/>
                </a:solidFill>
              </a:rPr>
              <a:t>C). In electrolysis, the ore is dissolved in a compound called </a:t>
            </a:r>
            <a:r>
              <a:rPr lang="en-GB" b="1" dirty="0" err="1" smtClean="0">
                <a:solidFill>
                  <a:srgbClr val="FF6600"/>
                </a:solidFill>
              </a:rPr>
              <a:t>cryolite</a:t>
            </a:r>
            <a:r>
              <a:rPr lang="en-GB" dirty="0" smtClean="0">
                <a:solidFill>
                  <a:srgbClr val="010066"/>
                </a:solidFill>
              </a:rPr>
              <a:t> (Na</a:t>
            </a:r>
            <a:r>
              <a:rPr lang="en-GB" baseline="-25000" dirty="0" smtClean="0">
                <a:solidFill>
                  <a:srgbClr val="010066"/>
                </a:solidFill>
              </a:rPr>
              <a:t>3</a:t>
            </a:r>
            <a:r>
              <a:rPr lang="en-GB" dirty="0" smtClean="0">
                <a:solidFill>
                  <a:srgbClr val="010066"/>
                </a:solidFill>
              </a:rPr>
              <a:t>AlF</a:t>
            </a:r>
            <a:r>
              <a:rPr lang="en-GB" baseline="-25000" dirty="0" smtClean="0">
                <a:solidFill>
                  <a:srgbClr val="010066"/>
                </a:solidFill>
              </a:rPr>
              <a:t>6</a:t>
            </a:r>
            <a:r>
              <a:rPr lang="en-GB" dirty="0" smtClean="0">
                <a:solidFill>
                  <a:srgbClr val="010066"/>
                </a:solidFill>
              </a:rPr>
              <a:t>), which effectively lowers the melting point to 1,000</a:t>
            </a:r>
            <a:r>
              <a:rPr lang="en-GB" sz="1000" dirty="0" smtClean="0">
                <a:solidFill>
                  <a:srgbClr val="010066"/>
                </a:solidFill>
              </a:rPr>
              <a:t> </a:t>
            </a:r>
            <a:r>
              <a:rPr lang="en-US" dirty="0" smtClean="0">
                <a:solidFill>
                  <a:srgbClr val="010066"/>
                </a:solidFill>
                <a:cs typeface="Arial" charset="0"/>
              </a:rPr>
              <a:t>°</a:t>
            </a:r>
            <a:r>
              <a:rPr lang="en-GB" dirty="0" smtClean="0">
                <a:solidFill>
                  <a:srgbClr val="010066"/>
                </a:solidFill>
              </a:rPr>
              <a:t>C.  </a:t>
            </a:r>
          </a:p>
          <a:p>
            <a:endParaRPr lang="en-GB" dirty="0" smtClean="0">
              <a:solidFill>
                <a:srgbClr val="010066"/>
              </a:solidFill>
            </a:endParaRPr>
          </a:p>
          <a:p>
            <a:endParaRPr lang="en-GB" dirty="0" smtClean="0">
              <a:cs typeface="Arial" charset="0"/>
            </a:endParaRPr>
          </a:p>
          <a:p>
            <a:endParaRPr lang="en-US" dirty="0"/>
          </a:p>
        </p:txBody>
      </p:sp>
      <p:sp>
        <p:nvSpPr>
          <p:cNvPr id="5" name="Text Placeholder 4"/>
          <p:cNvSpPr>
            <a:spLocks noGrp="1"/>
          </p:cNvSpPr>
          <p:nvPr>
            <p:ph type="body" sz="quarter" idx="3"/>
          </p:nvPr>
        </p:nvSpPr>
        <p:spPr/>
        <p:txBody>
          <a:bodyPr/>
          <a:lstStyle/>
          <a:p>
            <a:endParaRPr lang="en-US" dirty="0"/>
          </a:p>
        </p:txBody>
      </p:sp>
      <p:pic>
        <p:nvPicPr>
          <p:cNvPr id="7" name="Picture 10" descr="shutterstock_Gemenacom_60447970_MOD"/>
          <p:cNvPicPr>
            <a:picLocks noGrp="1" noChangeAspect="1" noChangeArrowheads="1"/>
          </p:cNvPicPr>
          <p:nvPr>
            <p:ph sz="quarter" idx="4"/>
          </p:nvPr>
        </p:nvPicPr>
        <p:blipFill>
          <a:blip r:embed="rId2"/>
          <a:srcRect/>
          <a:stretch>
            <a:fillRect/>
          </a:stretch>
        </p:blipFill>
        <p:spPr bwMode="auto">
          <a:xfrm>
            <a:off x="5184179" y="2174875"/>
            <a:ext cx="2963466" cy="395128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2000" dirty="0" smtClean="0"/>
              <a:t>The Hall-</a:t>
            </a:r>
            <a:r>
              <a:rPr lang="en-US" sz="2000" dirty="0" err="1" smtClean="0"/>
              <a:t>Héroult</a:t>
            </a:r>
            <a:r>
              <a:rPr lang="en-US" sz="2000" dirty="0" smtClean="0"/>
              <a:t> process is</a:t>
            </a:r>
            <a:br>
              <a:rPr lang="en-US" sz="2000" dirty="0" smtClean="0"/>
            </a:br>
            <a:r>
              <a:rPr lang="en-US" sz="2000" dirty="0" smtClean="0"/>
              <a:t>used to make aluminum by</a:t>
            </a:r>
            <a:br>
              <a:rPr lang="en-US" sz="2000" dirty="0" smtClean="0"/>
            </a:br>
            <a:r>
              <a:rPr lang="en-US" sz="2000" dirty="0" smtClean="0"/>
              <a:t>the electrolysis of dissolved</a:t>
            </a:r>
            <a:br>
              <a:rPr lang="en-US" sz="2000" dirty="0" smtClean="0"/>
            </a:br>
            <a:r>
              <a:rPr lang="en-US" sz="2000" dirty="0" smtClean="0"/>
              <a:t>alumina, Al2O3.</a:t>
            </a:r>
            <a:endParaRPr lang="en-US" sz="2000" dirty="0"/>
          </a:p>
        </p:txBody>
      </p:sp>
      <p:pic>
        <p:nvPicPr>
          <p:cNvPr id="40962" name="Picture 2"/>
          <p:cNvPicPr>
            <a:picLocks noGrp="1" noChangeAspect="1" noChangeArrowheads="1"/>
          </p:cNvPicPr>
          <p:nvPr>
            <p:ph idx="1"/>
          </p:nvPr>
        </p:nvPicPr>
        <p:blipFill>
          <a:blip r:embed="rId2"/>
          <a:srcRect/>
          <a:stretch>
            <a:fillRect/>
          </a:stretch>
        </p:blipFill>
        <p:spPr bwMode="auto">
          <a:xfrm>
            <a:off x="1295400" y="1994269"/>
            <a:ext cx="6894868" cy="4177931"/>
          </a:xfrm>
          <a:prstGeom prst="rect">
            <a:avLst/>
          </a:prstGeom>
          <a:noFill/>
          <a:ln w="9525">
            <a:noFill/>
            <a:miter lim="800000"/>
            <a:headEnd/>
            <a:tailEnd/>
          </a:ln>
          <a:effectLst/>
        </p:spPr>
      </p:pic>
      <p:sp>
        <p:nvSpPr>
          <p:cNvPr id="10" name="Rectangle 9"/>
          <p:cNvSpPr/>
          <p:nvPr/>
        </p:nvSpPr>
        <p:spPr>
          <a:xfrm>
            <a:off x="7924800" y="2362200"/>
            <a:ext cx="914400" cy="646331"/>
          </a:xfrm>
          <a:prstGeom prst="rect">
            <a:avLst/>
          </a:prstGeom>
        </p:spPr>
        <p:txBody>
          <a:bodyPr wrap="square">
            <a:spAutoFit/>
          </a:bodyPr>
          <a:lstStyle/>
          <a:p>
            <a:r>
              <a:rPr lang="en-US" dirty="0" smtClean="0"/>
              <a:t>Power</a:t>
            </a:r>
          </a:p>
          <a:p>
            <a:r>
              <a:rPr lang="en-US" dirty="0" smtClean="0"/>
              <a:t>source</a:t>
            </a:r>
            <a:endParaRPr lang="en-US" dirty="0"/>
          </a:p>
        </p:txBody>
      </p:sp>
      <p:sp>
        <p:nvSpPr>
          <p:cNvPr id="11" name="Rectangle 10"/>
          <p:cNvSpPr/>
          <p:nvPr/>
        </p:nvSpPr>
        <p:spPr>
          <a:xfrm>
            <a:off x="1066800" y="2286000"/>
            <a:ext cx="1508746" cy="369332"/>
          </a:xfrm>
          <a:prstGeom prst="rect">
            <a:avLst/>
          </a:prstGeom>
        </p:spPr>
        <p:txBody>
          <a:bodyPr wrap="none">
            <a:spAutoFit/>
          </a:bodyPr>
          <a:lstStyle/>
          <a:p>
            <a:r>
              <a:rPr lang="en-US" dirty="0" smtClean="0"/>
              <a:t>Carbon anode</a:t>
            </a:r>
            <a:endParaRPr lang="en-US" dirty="0"/>
          </a:p>
        </p:txBody>
      </p:sp>
      <p:sp>
        <p:nvSpPr>
          <p:cNvPr id="12" name="Rectangle 11"/>
          <p:cNvSpPr/>
          <p:nvPr/>
        </p:nvSpPr>
        <p:spPr>
          <a:xfrm>
            <a:off x="2895600" y="5486400"/>
            <a:ext cx="1679434" cy="369332"/>
          </a:xfrm>
          <a:prstGeom prst="rect">
            <a:avLst/>
          </a:prstGeom>
        </p:spPr>
        <p:txBody>
          <a:bodyPr wrap="none">
            <a:spAutoFit/>
          </a:bodyPr>
          <a:lstStyle/>
          <a:p>
            <a:r>
              <a:rPr lang="en-US" dirty="0" smtClean="0">
                <a:solidFill>
                  <a:schemeClr val="bg1"/>
                </a:solidFill>
              </a:rPr>
              <a:t>Carbon cathode</a:t>
            </a:r>
            <a:endParaRPr lang="en-US" dirty="0">
              <a:solidFill>
                <a:schemeClr val="bg1"/>
              </a:solidFill>
            </a:endParaRPr>
          </a:p>
        </p:txBody>
      </p:sp>
      <p:sp>
        <p:nvSpPr>
          <p:cNvPr id="13" name="Rectangle 12"/>
          <p:cNvSpPr/>
          <p:nvPr/>
        </p:nvSpPr>
        <p:spPr>
          <a:xfrm>
            <a:off x="0" y="3657600"/>
            <a:ext cx="1524000" cy="1477328"/>
          </a:xfrm>
          <a:prstGeom prst="rect">
            <a:avLst/>
          </a:prstGeom>
        </p:spPr>
        <p:txBody>
          <a:bodyPr wrap="square">
            <a:spAutoFit/>
          </a:bodyPr>
          <a:lstStyle/>
          <a:p>
            <a:r>
              <a:rPr lang="en-US" dirty="0" smtClean="0"/>
              <a:t>Solution of</a:t>
            </a:r>
          </a:p>
          <a:p>
            <a:r>
              <a:rPr lang="en-US" dirty="0" smtClean="0"/>
              <a:t>alumina, Al2O3, in</a:t>
            </a:r>
          </a:p>
          <a:p>
            <a:r>
              <a:rPr lang="en-US" dirty="0" err="1" smtClean="0"/>
              <a:t>cryolite</a:t>
            </a:r>
            <a:r>
              <a:rPr lang="en-US" dirty="0" smtClean="0"/>
              <a:t>, Na3AlF6</a:t>
            </a:r>
            <a:endParaRPr lang="en-US" dirty="0"/>
          </a:p>
        </p:txBody>
      </p:sp>
      <p:sp>
        <p:nvSpPr>
          <p:cNvPr id="14" name="Rectangle 13"/>
          <p:cNvSpPr/>
          <p:nvPr/>
        </p:nvSpPr>
        <p:spPr>
          <a:xfrm>
            <a:off x="228600" y="5791200"/>
            <a:ext cx="1828800" cy="646331"/>
          </a:xfrm>
          <a:prstGeom prst="rect">
            <a:avLst/>
          </a:prstGeom>
        </p:spPr>
        <p:txBody>
          <a:bodyPr wrap="square">
            <a:spAutoFit/>
          </a:bodyPr>
          <a:lstStyle/>
          <a:p>
            <a:r>
              <a:rPr lang="en-US" dirty="0" smtClean="0"/>
              <a:t>Molten</a:t>
            </a:r>
          </a:p>
          <a:p>
            <a:r>
              <a:rPr lang="en-US" dirty="0" smtClean="0"/>
              <a:t>aluminum, Al</a:t>
            </a:r>
            <a:endParaRPr lang="en-US" dirty="0"/>
          </a:p>
        </p:txBody>
      </p:sp>
      <p:cxnSp>
        <p:nvCxnSpPr>
          <p:cNvPr id="16" name="Straight Arrow Connector 15"/>
          <p:cNvCxnSpPr/>
          <p:nvPr/>
        </p:nvCxnSpPr>
        <p:spPr>
          <a:xfrm rot="16200000" flipH="1">
            <a:off x="2019300" y="2705100"/>
            <a:ext cx="8382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219200" y="5334000"/>
            <a:ext cx="19812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914400" y="4191000"/>
            <a:ext cx="2209800" cy="381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629400" y="2971800"/>
            <a:ext cx="410690" cy="369332"/>
          </a:xfrm>
          <a:prstGeom prst="rect">
            <a:avLst/>
          </a:prstGeom>
        </p:spPr>
        <p:txBody>
          <a:bodyPr wrap="none">
            <a:spAutoFit/>
          </a:bodyPr>
          <a:lstStyle/>
          <a:p>
            <a:r>
              <a:rPr lang="en-US" i="1" dirty="0" smtClean="0"/>
              <a:t>e–</a:t>
            </a:r>
            <a:endParaRPr lang="en-US" dirty="0"/>
          </a:p>
        </p:txBody>
      </p:sp>
      <p:sp>
        <p:nvSpPr>
          <p:cNvPr id="22" name="Rectangle 21"/>
          <p:cNvSpPr/>
          <p:nvPr/>
        </p:nvSpPr>
        <p:spPr>
          <a:xfrm>
            <a:off x="6553200" y="1981200"/>
            <a:ext cx="486890" cy="369332"/>
          </a:xfrm>
          <a:prstGeom prst="rect">
            <a:avLst/>
          </a:prstGeom>
        </p:spPr>
        <p:txBody>
          <a:bodyPr wrap="square">
            <a:spAutoFit/>
          </a:bodyPr>
          <a:lstStyle/>
          <a:p>
            <a:r>
              <a:rPr lang="en-US" i="1" dirty="0" smtClean="0"/>
              <a:t>e–</a:t>
            </a:r>
            <a:endParaRPr lang="en-US" dirty="0"/>
          </a:p>
        </p:txBody>
      </p:sp>
      <p:cxnSp>
        <p:nvCxnSpPr>
          <p:cNvPr id="24" name="Straight Arrow Connector 23"/>
          <p:cNvCxnSpPr/>
          <p:nvPr/>
        </p:nvCxnSpPr>
        <p:spPr>
          <a:xfrm rot="5400000" flipH="1" flipV="1">
            <a:off x="6964084" y="1875116"/>
            <a:ext cx="1588" cy="36615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Redox</a:t>
            </a:r>
            <a:r>
              <a:rPr lang="en-GB" dirty="0" smtClean="0"/>
              <a:t> equations – aluminium</a:t>
            </a:r>
            <a:endParaRPr lang="en-US" dirty="0"/>
          </a:p>
        </p:txBody>
      </p:sp>
      <p:sp>
        <p:nvSpPr>
          <p:cNvPr id="3" name="Text Placeholder 2"/>
          <p:cNvSpPr>
            <a:spLocks noGrp="1"/>
          </p:cNvSpPr>
          <p:nvPr>
            <p:ph type="body" idx="1"/>
          </p:nvPr>
        </p:nvSpPr>
        <p:spPr/>
        <p:txBody>
          <a:bodyPr/>
          <a:lstStyle/>
          <a:p>
            <a:endParaRPr lang="en-US" dirty="0"/>
          </a:p>
        </p:txBody>
      </p:sp>
      <p:sp>
        <p:nvSpPr>
          <p:cNvPr id="4" name="Content Placeholder 3"/>
          <p:cNvSpPr>
            <a:spLocks noGrp="1"/>
          </p:cNvSpPr>
          <p:nvPr>
            <p:ph sz="half" idx="2"/>
          </p:nvPr>
        </p:nvSpPr>
        <p:spPr>
          <a:xfrm>
            <a:off x="152400" y="2174875"/>
            <a:ext cx="4572000" cy="4225926"/>
          </a:xfrm>
        </p:spPr>
        <p:txBody>
          <a:bodyPr>
            <a:normAutofit lnSpcReduction="10000"/>
          </a:bodyPr>
          <a:lstStyle/>
          <a:p>
            <a:r>
              <a:rPr lang="en-GB" dirty="0" smtClean="0"/>
              <a:t>What processes occur at the electrodes during the electrolysis of</a:t>
            </a:r>
            <a:r>
              <a:rPr lang="en-GB" b="1" dirty="0" smtClean="0"/>
              <a:t> </a:t>
            </a:r>
            <a:r>
              <a:rPr lang="en-GB" dirty="0" smtClean="0"/>
              <a:t>aluminium oxide (</a:t>
            </a:r>
            <a:r>
              <a:rPr lang="en-GB" b="1" dirty="0" smtClean="0"/>
              <a:t>Al</a:t>
            </a:r>
            <a:r>
              <a:rPr lang="en-GB" b="1" baseline="-25000" dirty="0" smtClean="0"/>
              <a:t>2</a:t>
            </a:r>
            <a:r>
              <a:rPr lang="en-GB" b="1" dirty="0" smtClean="0"/>
              <a:t>O</a:t>
            </a:r>
            <a:r>
              <a:rPr lang="en-GB" b="1" baseline="-25000" dirty="0" smtClean="0"/>
              <a:t>3</a:t>
            </a:r>
            <a:r>
              <a:rPr lang="en-GB" dirty="0" smtClean="0"/>
              <a:t>)?</a:t>
            </a:r>
          </a:p>
          <a:p>
            <a:pPr>
              <a:spcBef>
                <a:spcPct val="50000"/>
              </a:spcBef>
            </a:pPr>
            <a:r>
              <a:rPr lang="en-GB" dirty="0" smtClean="0"/>
              <a:t>At the negative electrode:</a:t>
            </a:r>
            <a:r>
              <a:rPr lang="en-US" i="1" dirty="0" smtClean="0"/>
              <a:t>Cathode</a:t>
            </a:r>
            <a:r>
              <a:rPr lang="en-GB" dirty="0" smtClean="0"/>
              <a:t> </a:t>
            </a:r>
          </a:p>
          <a:p>
            <a:pPr>
              <a:buNone/>
            </a:pPr>
            <a:r>
              <a:rPr lang="en-GB" sz="2600" b="1" dirty="0" smtClean="0"/>
              <a:t>   Al</a:t>
            </a:r>
            <a:r>
              <a:rPr lang="en-GB" sz="2600" b="1" baseline="30000" dirty="0" smtClean="0"/>
              <a:t>3+</a:t>
            </a:r>
            <a:r>
              <a:rPr lang="en-GB" sz="2600" b="1" dirty="0" smtClean="0"/>
              <a:t> + 3e</a:t>
            </a:r>
            <a:r>
              <a:rPr lang="en-GB" sz="2600" b="1" baseline="30000" dirty="0" smtClean="0"/>
              <a:t>-</a:t>
            </a:r>
            <a:r>
              <a:rPr lang="en-GB" sz="2600" b="1" dirty="0" smtClean="0"/>
              <a:t>     </a:t>
            </a:r>
            <a:r>
              <a:rPr lang="en-GB" sz="2600" b="1" dirty="0" smtClean="0">
                <a:sym typeface="Symbol" pitchFamily="18" charset="2"/>
              </a:rPr>
              <a:t>Al</a:t>
            </a:r>
            <a:r>
              <a:rPr lang="en-GB" sz="2800" b="1" dirty="0" smtClean="0">
                <a:sym typeface="Symbol" pitchFamily="18" charset="2"/>
              </a:rPr>
              <a:t>   </a:t>
            </a:r>
            <a:r>
              <a:rPr lang="en-GB" b="1" dirty="0" smtClean="0">
                <a:sym typeface="Symbol" pitchFamily="18" charset="2"/>
              </a:rPr>
              <a:t>(reduction)</a:t>
            </a:r>
          </a:p>
          <a:p>
            <a:pPr>
              <a:spcBef>
                <a:spcPct val="50000"/>
              </a:spcBef>
            </a:pPr>
            <a:r>
              <a:rPr lang="en-GB" dirty="0" smtClean="0">
                <a:sym typeface="Symbol" pitchFamily="18" charset="2"/>
              </a:rPr>
              <a:t>At the positive electrode:</a:t>
            </a:r>
            <a:r>
              <a:rPr lang="en-US" i="1" dirty="0" smtClean="0"/>
              <a:t>anode:</a:t>
            </a:r>
            <a:endParaRPr lang="en-GB" dirty="0" smtClean="0">
              <a:sym typeface="Symbol" pitchFamily="18" charset="2"/>
            </a:endParaRPr>
          </a:p>
          <a:p>
            <a:r>
              <a:rPr lang="pt-BR" dirty="0" smtClean="0"/>
              <a:t>C(</a:t>
            </a:r>
            <a:r>
              <a:rPr lang="pt-BR" i="1" dirty="0" smtClean="0"/>
              <a:t>s) + 2 O2-(l)        CO2(g) + 4 e-</a:t>
            </a:r>
            <a:r>
              <a:rPr lang="en-GB" b="1" dirty="0" smtClean="0">
                <a:sym typeface="Symbol" pitchFamily="18" charset="2"/>
              </a:rPr>
              <a:t>(oxidation)</a:t>
            </a:r>
            <a:endParaRPr lang="en-US" dirty="0"/>
          </a:p>
        </p:txBody>
      </p:sp>
      <p:sp>
        <p:nvSpPr>
          <p:cNvPr id="5" name="Text Placeholder 4"/>
          <p:cNvSpPr>
            <a:spLocks noGrp="1"/>
          </p:cNvSpPr>
          <p:nvPr>
            <p:ph type="body" sz="quarter" idx="3"/>
          </p:nvPr>
        </p:nvSpPr>
        <p:spPr>
          <a:xfrm>
            <a:off x="4724400" y="1600200"/>
            <a:ext cx="4041775" cy="533400"/>
          </a:xfrm>
        </p:spPr>
        <p:txBody>
          <a:bodyPr>
            <a:normAutofit fontScale="70000" lnSpcReduction="20000"/>
          </a:bodyPr>
          <a:lstStyle/>
          <a:p>
            <a:r>
              <a:rPr lang="en-GB" dirty="0" smtClean="0">
                <a:solidFill>
                  <a:srgbClr val="010066"/>
                </a:solidFill>
              </a:rPr>
              <a:t>overall equation for this extraction by electrolysis?</a:t>
            </a:r>
            <a:endParaRPr lang="en-US" dirty="0"/>
          </a:p>
        </p:txBody>
      </p:sp>
      <p:sp>
        <p:nvSpPr>
          <p:cNvPr id="8" name="Rectangle 7"/>
          <p:cNvSpPr/>
          <p:nvPr/>
        </p:nvSpPr>
        <p:spPr>
          <a:xfrm>
            <a:off x="4648200" y="2438400"/>
            <a:ext cx="4343400" cy="1061829"/>
          </a:xfrm>
          <a:prstGeom prst="rect">
            <a:avLst/>
          </a:prstGeom>
        </p:spPr>
        <p:txBody>
          <a:bodyPr wrap="square">
            <a:spAutoFit/>
          </a:bodyPr>
          <a:lstStyle/>
          <a:p>
            <a:pPr algn="ctr">
              <a:spcBef>
                <a:spcPct val="50000"/>
              </a:spcBef>
            </a:pPr>
            <a:r>
              <a:rPr lang="en-GB" dirty="0" smtClean="0"/>
              <a:t>aluminium oxide           aluminium + oxygen</a:t>
            </a:r>
          </a:p>
          <a:p>
            <a:pPr algn="ctr">
              <a:spcBef>
                <a:spcPct val="50000"/>
              </a:spcBef>
            </a:pPr>
            <a:r>
              <a:rPr lang="en-GB" dirty="0" smtClean="0"/>
              <a:t>   2</a:t>
            </a:r>
            <a:r>
              <a:rPr lang="en-GB" sz="800" dirty="0" smtClean="0"/>
              <a:t> </a:t>
            </a:r>
            <a:r>
              <a:rPr lang="en-GB" dirty="0" smtClean="0"/>
              <a:t>Al</a:t>
            </a:r>
            <a:r>
              <a:rPr lang="en-GB" baseline="-25000" dirty="0" smtClean="0"/>
              <a:t>2</a:t>
            </a:r>
            <a:r>
              <a:rPr lang="en-GB" dirty="0" smtClean="0"/>
              <a:t>O</a:t>
            </a:r>
            <a:r>
              <a:rPr lang="en-GB" baseline="-25000" dirty="0" smtClean="0"/>
              <a:t>3</a:t>
            </a:r>
            <a:r>
              <a:rPr lang="en-GB" dirty="0" smtClean="0"/>
              <a:t> (l)     </a:t>
            </a:r>
            <a:r>
              <a:rPr lang="en-GB" dirty="0" smtClean="0">
                <a:sym typeface="Symbol" pitchFamily="18" charset="2"/>
              </a:rPr>
              <a:t>   </a:t>
            </a:r>
            <a:r>
              <a:rPr lang="en-GB" dirty="0" smtClean="0"/>
              <a:t>       4</a:t>
            </a:r>
            <a:r>
              <a:rPr lang="en-GB" sz="800" dirty="0" smtClean="0"/>
              <a:t> </a:t>
            </a:r>
            <a:r>
              <a:rPr lang="en-GB" dirty="0" smtClean="0"/>
              <a:t>Al (l) + 3</a:t>
            </a:r>
            <a:r>
              <a:rPr lang="en-GB" sz="800" dirty="0" smtClean="0"/>
              <a:t> </a:t>
            </a:r>
            <a:r>
              <a:rPr lang="en-GB" dirty="0" smtClean="0"/>
              <a:t>O</a:t>
            </a:r>
            <a:r>
              <a:rPr lang="en-GB" baseline="-25000" dirty="0" smtClean="0"/>
              <a:t>2 </a:t>
            </a:r>
            <a:r>
              <a:rPr lang="en-GB" dirty="0" smtClean="0"/>
              <a:t>(g)</a:t>
            </a:r>
          </a:p>
          <a:p>
            <a:endParaRPr lang="en-US" dirty="0"/>
          </a:p>
        </p:txBody>
      </p:sp>
      <p:cxnSp>
        <p:nvCxnSpPr>
          <p:cNvPr id="10" name="Straight Arrow Connector 9"/>
          <p:cNvCxnSpPr/>
          <p:nvPr/>
        </p:nvCxnSpPr>
        <p:spPr>
          <a:xfrm>
            <a:off x="1676400" y="4648200"/>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286000" y="55626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248400" y="30480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324600" y="26670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4" descr="image: diagram showing an electrolysis cell for aluminium extraction. Purified aluminium ore is dissolved in molten cryolite in an electrolysis tank with a steel case."/>
          <p:cNvPicPr>
            <a:picLocks noChangeAspect="1" noChangeArrowheads="1"/>
          </p:cNvPicPr>
          <p:nvPr/>
        </p:nvPicPr>
        <p:blipFill>
          <a:blip r:embed="rId2"/>
          <a:srcRect/>
          <a:stretch>
            <a:fillRect/>
          </a:stretch>
        </p:blipFill>
        <p:spPr bwMode="auto">
          <a:xfrm>
            <a:off x="4724401" y="3276600"/>
            <a:ext cx="4419600" cy="3581400"/>
          </a:xfrm>
          <a:prstGeom prst="rect">
            <a:avLst/>
          </a:prstGeom>
          <a:noFill/>
        </p:spPr>
      </p:pic>
      <p:sp>
        <p:nvSpPr>
          <p:cNvPr id="13" name="Content Placeholder 12"/>
          <p:cNvSpPr>
            <a:spLocks noGrp="1"/>
          </p:cNvSpPr>
          <p:nvPr>
            <p:ph sz="quarter" idx="4"/>
          </p:nvPr>
        </p:nvSpPr>
        <p:spPr>
          <a:xfrm>
            <a:off x="4645025" y="2133600"/>
            <a:ext cx="4041775" cy="3992563"/>
          </a:xfrm>
        </p:spPr>
        <p:txBody>
          <a:bodyPr/>
          <a:lstStyle/>
          <a:p>
            <a:pPr>
              <a:buNone/>
            </a:pPr>
            <a:endParaRPr lang="en-US" dirty="0"/>
          </a:p>
        </p:txBody>
      </p:sp>
      <p:sp>
        <p:nvSpPr>
          <p:cNvPr id="14" name="Rectangle 13"/>
          <p:cNvSpPr/>
          <p:nvPr/>
        </p:nvSpPr>
        <p:spPr>
          <a:xfrm>
            <a:off x="2514600" y="6488668"/>
            <a:ext cx="2518638" cy="369332"/>
          </a:xfrm>
          <a:prstGeom prst="rect">
            <a:avLst/>
          </a:prstGeom>
        </p:spPr>
        <p:txBody>
          <a:bodyPr wrap="square">
            <a:spAutoFit/>
          </a:bodyPr>
          <a:lstStyle/>
          <a:p>
            <a:pPr algn="ctr">
              <a:spcBef>
                <a:spcPct val="50000"/>
              </a:spcBef>
            </a:pPr>
            <a:r>
              <a:rPr lang="en-AU" dirty="0" smtClean="0">
                <a:latin typeface="Arial" charset="0"/>
              </a:rPr>
              <a:t>Diagram of electrolysis</a:t>
            </a:r>
            <a:endParaRPr lang="en-AU" dirty="0">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a:blip r:embed="rId2"/>
          <a:srcRect/>
          <a:stretch>
            <a:fillRect/>
          </a:stretch>
        </p:blipFill>
        <p:spPr bwMode="auto">
          <a:xfrm>
            <a:off x="5791200" y="457200"/>
            <a:ext cx="3352800" cy="4953000"/>
          </a:xfrm>
          <a:prstGeom prst="rect">
            <a:avLst/>
          </a:prstGeom>
          <a:noFill/>
          <a:ln w="9525">
            <a:noFill/>
            <a:miter lim="800000"/>
            <a:headEnd/>
            <a:tailEnd/>
          </a:ln>
          <a:effectLst/>
        </p:spPr>
      </p:pic>
      <p:pic>
        <p:nvPicPr>
          <p:cNvPr id="46082" name="Picture 2"/>
          <p:cNvPicPr>
            <a:picLocks noGrp="1" noChangeAspect="1" noChangeArrowheads="1"/>
          </p:cNvPicPr>
          <p:nvPr>
            <p:ph idx="1"/>
          </p:nvPr>
        </p:nvPicPr>
        <p:blipFill>
          <a:blip r:embed="rId3"/>
          <a:srcRect/>
          <a:stretch>
            <a:fillRect/>
          </a:stretch>
        </p:blipFill>
        <p:spPr bwMode="auto">
          <a:xfrm>
            <a:off x="347662" y="2427287"/>
            <a:ext cx="4991100" cy="28098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Uses of Aluminium</a:t>
            </a:r>
            <a:endParaRPr lang="en-US" dirty="0"/>
          </a:p>
        </p:txBody>
      </p:sp>
      <p:sp>
        <p:nvSpPr>
          <p:cNvPr id="3" name="Content Placeholder 2"/>
          <p:cNvSpPr>
            <a:spLocks noGrp="1"/>
          </p:cNvSpPr>
          <p:nvPr>
            <p:ph sz="half" idx="2"/>
          </p:nvPr>
        </p:nvSpPr>
        <p:spPr>
          <a:xfrm>
            <a:off x="152400" y="1524000"/>
            <a:ext cx="4953000" cy="5181600"/>
          </a:xfrm>
        </p:spPr>
        <p:txBody>
          <a:bodyPr>
            <a:normAutofit fontScale="85000" lnSpcReduction="20000"/>
          </a:bodyPr>
          <a:lstStyle/>
          <a:p>
            <a:pPr>
              <a:lnSpc>
                <a:spcPct val="80000"/>
              </a:lnSpc>
            </a:pPr>
            <a:r>
              <a:rPr lang="en-AU" dirty="0" smtClean="0">
                <a:solidFill>
                  <a:srgbClr val="FF0000"/>
                </a:solidFill>
              </a:rPr>
              <a:t>Low density and strength make it ideal for</a:t>
            </a:r>
          </a:p>
          <a:p>
            <a:pPr>
              <a:lnSpc>
                <a:spcPct val="80000"/>
              </a:lnSpc>
              <a:buFont typeface="Wingdings" pitchFamily="2" charset="2"/>
              <a:buNone/>
            </a:pPr>
            <a:r>
              <a:rPr lang="en-AU" dirty="0" smtClean="0">
                <a:solidFill>
                  <a:srgbClr val="FF0000"/>
                </a:solidFill>
              </a:rPr>
              <a:t>construction of aircraft, lightweight vehicles, and ladders.</a:t>
            </a:r>
          </a:p>
          <a:p>
            <a:pPr>
              <a:lnSpc>
                <a:spcPct val="80000"/>
              </a:lnSpc>
              <a:buFont typeface="Wingdings" pitchFamily="2" charset="2"/>
              <a:buNone/>
            </a:pPr>
            <a:endParaRPr lang="en-AU" dirty="0" smtClean="0">
              <a:solidFill>
                <a:srgbClr val="FF0000"/>
              </a:solidFill>
            </a:endParaRPr>
          </a:p>
          <a:p>
            <a:pPr>
              <a:lnSpc>
                <a:spcPct val="80000"/>
              </a:lnSpc>
            </a:pPr>
            <a:r>
              <a:rPr lang="en-AU" dirty="0" smtClean="0"/>
              <a:t>An alloy of aluminium called duralumin is often used instead of pure aluminium because of its improved properties.</a:t>
            </a:r>
          </a:p>
          <a:p>
            <a:pPr>
              <a:lnSpc>
                <a:spcPct val="80000"/>
              </a:lnSpc>
            </a:pPr>
            <a:endParaRPr lang="en-AU" dirty="0" smtClean="0"/>
          </a:p>
          <a:p>
            <a:pPr>
              <a:lnSpc>
                <a:spcPct val="80000"/>
              </a:lnSpc>
            </a:pPr>
            <a:r>
              <a:rPr lang="en-AU" dirty="0" smtClean="0"/>
              <a:t>Easy shaping and corrosion resistance make it a good material for drink cans and roofing materials.</a:t>
            </a:r>
          </a:p>
          <a:p>
            <a:pPr>
              <a:lnSpc>
                <a:spcPct val="80000"/>
              </a:lnSpc>
            </a:pPr>
            <a:endParaRPr lang="en-AU" dirty="0" smtClean="0"/>
          </a:p>
          <a:p>
            <a:pPr>
              <a:lnSpc>
                <a:spcPct val="80000"/>
              </a:lnSpc>
            </a:pPr>
            <a:r>
              <a:rPr lang="en-AU" dirty="0" smtClean="0"/>
              <a:t>Corrosion resistance and low density leads to its use for greenhouses and window frames.</a:t>
            </a:r>
          </a:p>
          <a:p>
            <a:pPr>
              <a:lnSpc>
                <a:spcPct val="80000"/>
              </a:lnSpc>
            </a:pPr>
            <a:endParaRPr lang="en-AU" dirty="0" smtClean="0"/>
          </a:p>
          <a:p>
            <a:pPr>
              <a:lnSpc>
                <a:spcPct val="80000"/>
              </a:lnSpc>
            </a:pPr>
            <a:r>
              <a:rPr lang="en-AU" dirty="0" smtClean="0"/>
              <a:t>Good conduction of heat leads to its use for boilers, cookers and cookware.</a:t>
            </a:r>
          </a:p>
          <a:p>
            <a:pPr>
              <a:lnSpc>
                <a:spcPct val="80000"/>
              </a:lnSpc>
            </a:pPr>
            <a:endParaRPr lang="en-AU" dirty="0" smtClean="0"/>
          </a:p>
          <a:p>
            <a:pPr>
              <a:lnSpc>
                <a:spcPct val="80000"/>
              </a:lnSpc>
            </a:pPr>
            <a:r>
              <a:rPr lang="en-AU" dirty="0" smtClean="0"/>
              <a:t>Good conduction of electricity leads to its use for overhead power cables hung from pylons (low density gives it an advantage over copper).</a:t>
            </a:r>
          </a:p>
        </p:txBody>
      </p:sp>
      <p:sp>
        <p:nvSpPr>
          <p:cNvPr id="5" name="Text Placeholder 4"/>
          <p:cNvSpPr>
            <a:spLocks noGrp="1"/>
          </p:cNvSpPr>
          <p:nvPr>
            <p:ph type="body" sz="quarter" idx="3"/>
          </p:nvPr>
        </p:nvSpPr>
        <p:spPr/>
        <p:txBody>
          <a:bodyPr/>
          <a:lstStyle/>
          <a:p>
            <a:endParaRPr lang="en-US"/>
          </a:p>
        </p:txBody>
      </p:sp>
      <p:pic>
        <p:nvPicPr>
          <p:cNvPr id="7" name="Picture 4" descr="Click to view image details">
            <a:hlinkClick r:id="rId2"/>
          </p:cNvPr>
          <p:cNvPicPr>
            <a:picLocks noGrp="1" noChangeAspect="1" noChangeArrowheads="1"/>
          </p:cNvPicPr>
          <p:nvPr>
            <p:ph sz="quarter" idx="4"/>
          </p:nvPr>
        </p:nvPicPr>
        <p:blipFill>
          <a:blip r:embed="rId3"/>
          <a:srcRect/>
          <a:stretch>
            <a:fillRect/>
          </a:stretch>
        </p:blipFill>
        <p:spPr bwMode="auto">
          <a:xfrm>
            <a:off x="6096000" y="1295400"/>
            <a:ext cx="2124767" cy="1626775"/>
          </a:xfrm>
          <a:prstGeom prst="rect">
            <a:avLst/>
          </a:prstGeom>
          <a:noFill/>
        </p:spPr>
      </p:pic>
      <p:pic>
        <p:nvPicPr>
          <p:cNvPr id="8" name="Picture 4" descr="Click to view image details">
            <a:hlinkClick r:id="rId4"/>
          </p:cNvPr>
          <p:cNvPicPr>
            <a:picLocks noChangeAspect="1" noChangeArrowheads="1"/>
          </p:cNvPicPr>
          <p:nvPr/>
        </p:nvPicPr>
        <p:blipFill>
          <a:blip r:embed="rId5"/>
          <a:srcRect/>
          <a:stretch>
            <a:fillRect/>
          </a:stretch>
        </p:blipFill>
        <p:spPr bwMode="auto">
          <a:xfrm>
            <a:off x="5257800" y="2971800"/>
            <a:ext cx="1795462" cy="1795463"/>
          </a:xfrm>
          <a:prstGeom prst="rect">
            <a:avLst/>
          </a:prstGeom>
          <a:noFill/>
        </p:spPr>
      </p:pic>
      <p:pic>
        <p:nvPicPr>
          <p:cNvPr id="9" name="Picture 3"/>
          <p:cNvPicPr>
            <a:picLocks noChangeAspect="1" noChangeArrowheads="1"/>
          </p:cNvPicPr>
          <p:nvPr/>
        </p:nvPicPr>
        <p:blipFill>
          <a:blip r:embed="rId6"/>
          <a:srcRect/>
          <a:stretch>
            <a:fillRect/>
          </a:stretch>
        </p:blipFill>
        <p:spPr bwMode="auto">
          <a:xfrm>
            <a:off x="6858000" y="4043795"/>
            <a:ext cx="1905000" cy="28142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r:link="rId3">
            <a:extLst>
              <a:ext uri="{28A0092B-C50C-407E-A947-70E740481C1C}">
                <a14:useLocalDpi xmlns:a14="http://schemas.microsoft.com/office/drawing/2010/main" val="0"/>
              </a:ext>
            </a:extLst>
          </a:blip>
          <a:stretch>
            <a:fillRect/>
          </a:stretch>
        </p:blipFill>
        <p:spPr>
          <a:xfrm>
            <a:off x="5638800" y="838200"/>
            <a:ext cx="2438400" cy="2895600"/>
          </a:xfrm>
          <a:prstGeom prst="rect">
            <a:avLst/>
          </a:prstGeom>
        </p:spPr>
      </p:pic>
      <p:sp>
        <p:nvSpPr>
          <p:cNvPr id="43010" name="AutoShape 2" descr="Electroplating: Copper-Plated Ke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3009" name="Picture 1"/>
          <p:cNvPicPr>
            <a:picLocks noChangeAspect="1" noChangeArrowheads="1"/>
          </p:cNvPicPr>
          <p:nvPr/>
        </p:nvPicPr>
        <p:blipFill>
          <a:blip r:embed="rId4"/>
          <a:srcRect/>
          <a:stretch>
            <a:fillRect/>
          </a:stretch>
        </p:blipFill>
        <p:spPr bwMode="auto">
          <a:xfrm>
            <a:off x="7391400" y="0"/>
            <a:ext cx="1752600" cy="2538869"/>
          </a:xfrm>
          <a:prstGeom prst="rect">
            <a:avLst/>
          </a:prstGeom>
          <a:noFill/>
          <a:ln w="9525">
            <a:noFill/>
            <a:miter lim="800000"/>
            <a:headEnd/>
            <a:tailEnd/>
          </a:ln>
          <a:effectLst/>
        </p:spPr>
      </p:pic>
      <p:sp>
        <p:nvSpPr>
          <p:cNvPr id="45059" name="AutoShape 3" descr="Image result for gold electroplati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060" name="Picture 4"/>
          <p:cNvPicPr>
            <a:picLocks noChangeAspect="1" noChangeArrowheads="1"/>
          </p:cNvPicPr>
          <p:nvPr/>
        </p:nvPicPr>
        <p:blipFill>
          <a:blip r:embed="rId5"/>
          <a:srcRect/>
          <a:stretch>
            <a:fillRect/>
          </a:stretch>
        </p:blipFill>
        <p:spPr bwMode="auto">
          <a:xfrm>
            <a:off x="3224159" y="-42430"/>
            <a:ext cx="2657582" cy="1828800"/>
          </a:xfrm>
          <a:prstGeom prst="rect">
            <a:avLst/>
          </a:prstGeom>
          <a:noFill/>
          <a:ln w="9525">
            <a:noFill/>
            <a:miter lim="800000"/>
            <a:headEnd/>
            <a:tailEnd/>
          </a:ln>
          <a:effectLst/>
        </p:spPr>
      </p:pic>
      <p:sp>
        <p:nvSpPr>
          <p:cNvPr id="11" name="Rounded Rectangle 10"/>
          <p:cNvSpPr/>
          <p:nvPr/>
        </p:nvSpPr>
        <p:spPr>
          <a:xfrm>
            <a:off x="1752600" y="1758661"/>
            <a:ext cx="4724400" cy="1676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rPr>
              <a:t>Chapter 3 part 2 </a:t>
            </a:r>
          </a:p>
          <a:p>
            <a:pPr algn="ctr"/>
            <a:r>
              <a:rPr lang="en-US" sz="3200" b="1" dirty="0" smtClean="0">
                <a:solidFill>
                  <a:srgbClr val="FF0000"/>
                </a:solidFill>
              </a:rPr>
              <a:t>Electro refining Electroplating </a:t>
            </a:r>
            <a:endParaRPr lang="en-US" sz="3200" b="1" dirty="0">
              <a:solidFill>
                <a:srgbClr val="FF0000"/>
              </a:solidFill>
            </a:endParaRPr>
          </a:p>
        </p:txBody>
      </p:sp>
      <p:sp>
        <p:nvSpPr>
          <p:cNvPr id="12" name="Rounded Rectangle 11"/>
          <p:cNvSpPr/>
          <p:nvPr/>
        </p:nvSpPr>
        <p:spPr>
          <a:xfrm>
            <a:off x="4343400" y="6248400"/>
            <a:ext cx="4800600" cy="609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rPr>
              <a:t>Girma</a:t>
            </a:r>
            <a:r>
              <a:rPr lang="en-US" sz="3200" dirty="0" smtClean="0">
                <a:solidFill>
                  <a:srgbClr val="FF0000"/>
                </a:solidFill>
              </a:rPr>
              <a:t> M.</a:t>
            </a:r>
            <a:endParaRPr lang="en-US" sz="3200" dirty="0">
              <a:solidFill>
                <a:srgbClr val="FF0000"/>
              </a:solidFill>
            </a:endParaRPr>
          </a:p>
        </p:txBody>
      </p:sp>
      <p:pic>
        <p:nvPicPr>
          <p:cNvPr id="45057" name="Picture 1"/>
          <p:cNvPicPr>
            <a:picLocks noChangeAspect="1" noChangeArrowheads="1"/>
          </p:cNvPicPr>
          <p:nvPr/>
        </p:nvPicPr>
        <p:blipFill>
          <a:blip r:embed="rId6"/>
          <a:srcRect/>
          <a:stretch>
            <a:fillRect/>
          </a:stretch>
        </p:blipFill>
        <p:spPr bwMode="auto">
          <a:xfrm>
            <a:off x="-52449" y="-51460"/>
            <a:ext cx="2012737" cy="3448050"/>
          </a:xfrm>
          <a:prstGeom prst="rect">
            <a:avLst/>
          </a:prstGeom>
          <a:noFill/>
          <a:ln w="9525">
            <a:noFill/>
            <a:miter lim="800000"/>
            <a:headEnd/>
            <a:tailEnd/>
          </a:ln>
          <a:effectLst/>
        </p:spPr>
      </p:pic>
      <p:pic>
        <p:nvPicPr>
          <p:cNvPr id="45058" name="Picture 2"/>
          <p:cNvPicPr>
            <a:picLocks noChangeAspect="1" noChangeArrowheads="1"/>
          </p:cNvPicPr>
          <p:nvPr/>
        </p:nvPicPr>
        <p:blipFill>
          <a:blip r:embed="rId7"/>
          <a:srcRect/>
          <a:stretch>
            <a:fillRect/>
          </a:stretch>
        </p:blipFill>
        <p:spPr bwMode="auto">
          <a:xfrm>
            <a:off x="0" y="3524250"/>
            <a:ext cx="4552950" cy="3333750"/>
          </a:xfrm>
          <a:prstGeom prst="rect">
            <a:avLst/>
          </a:prstGeom>
          <a:noFill/>
          <a:ln w="9525">
            <a:noFill/>
            <a:miter lim="800000"/>
            <a:headEnd/>
            <a:tailEnd/>
          </a:ln>
          <a:effectLst/>
        </p:spPr>
      </p:pic>
      <p:pic>
        <p:nvPicPr>
          <p:cNvPr id="13" name="Picture 12" descr="cmline0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3400425"/>
            <a:ext cx="3329041" cy="249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6930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solidFill>
                  <a:srgbClr val="FF6600"/>
                </a:solidFill>
              </a:rPr>
              <a:t>Electrolysis </a:t>
            </a:r>
            <a:r>
              <a:rPr lang="en-US" dirty="0" smtClean="0"/>
              <a:t/>
            </a:r>
            <a:br>
              <a:rPr lang="en-US" dirty="0" smtClean="0"/>
            </a:br>
            <a:endParaRPr lang="en-US" dirty="0"/>
          </a:p>
        </p:txBody>
      </p:sp>
      <p:sp>
        <p:nvSpPr>
          <p:cNvPr id="3" name="Content Placeholder 2"/>
          <p:cNvSpPr>
            <a:spLocks noGrp="1"/>
          </p:cNvSpPr>
          <p:nvPr>
            <p:ph idx="1"/>
          </p:nvPr>
        </p:nvSpPr>
        <p:spPr>
          <a:xfrm>
            <a:off x="304800" y="1600200"/>
            <a:ext cx="8534400" cy="4525963"/>
          </a:xfrm>
        </p:spPr>
        <p:txBody>
          <a:bodyPr>
            <a:normAutofit/>
          </a:bodyPr>
          <a:lstStyle/>
          <a:p>
            <a:pPr algn="just"/>
            <a:r>
              <a:rPr lang="en-US" sz="2800" dirty="0"/>
              <a:t>Electrolysis is an electrochemical process in which electrical energy is the driving force of </a:t>
            </a:r>
            <a:r>
              <a:rPr lang="en-US" sz="2800" dirty="0" smtClean="0"/>
              <a:t>chemical reactions</a:t>
            </a:r>
            <a:r>
              <a:rPr lang="en-US" sz="2800" dirty="0"/>
              <a:t>. </a:t>
            </a:r>
            <a:endParaRPr lang="en-US" sz="2800" dirty="0" smtClean="0"/>
          </a:p>
          <a:p>
            <a:pPr algn="just"/>
            <a:r>
              <a:rPr lang="en-US" sz="2800" dirty="0" smtClean="0"/>
              <a:t>Substances </a:t>
            </a:r>
            <a:r>
              <a:rPr lang="en-US" sz="2800" dirty="0"/>
              <a:t>are decomposed, by passing a current through them</a:t>
            </a:r>
            <a:r>
              <a:rPr lang="en-US" dirty="0"/>
              <a: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685800"/>
          </a:xfrm>
        </p:spPr>
        <p:txBody>
          <a:bodyPr>
            <a:normAutofit fontScale="90000"/>
          </a:bodyPr>
          <a:lstStyle/>
          <a:p>
            <a:pPr algn="l"/>
            <a:r>
              <a:rPr lang="en-US" dirty="0" smtClean="0"/>
              <a:t>Outline</a:t>
            </a:r>
            <a:endParaRPr lang="en-US" dirty="0"/>
          </a:p>
        </p:txBody>
      </p:sp>
      <p:sp>
        <p:nvSpPr>
          <p:cNvPr id="6" name="Content Placeholder 5"/>
          <p:cNvSpPr>
            <a:spLocks noGrp="1"/>
          </p:cNvSpPr>
          <p:nvPr>
            <p:ph sz="half" idx="2"/>
          </p:nvPr>
        </p:nvSpPr>
        <p:spPr>
          <a:xfrm>
            <a:off x="75406" y="762000"/>
            <a:ext cx="3887788" cy="3951288"/>
          </a:xfrm>
        </p:spPr>
        <p:txBody>
          <a:bodyPr>
            <a:normAutofit lnSpcReduction="10000"/>
          </a:bodyPr>
          <a:lstStyle/>
          <a:p>
            <a:endParaRPr lang="en-US" dirty="0" smtClean="0">
              <a:solidFill>
                <a:srgbClr val="FF0000"/>
              </a:solidFill>
            </a:endParaRPr>
          </a:p>
          <a:p>
            <a:pPr>
              <a:buFont typeface="Wingdings" pitchFamily="2" charset="2"/>
              <a:buChar char="ü"/>
            </a:pPr>
            <a:r>
              <a:rPr lang="en-US" dirty="0" smtClean="0">
                <a:solidFill>
                  <a:srgbClr val="FF0000"/>
                </a:solidFill>
              </a:rPr>
              <a:t>Water electrolysis </a:t>
            </a:r>
          </a:p>
          <a:p>
            <a:pPr>
              <a:buFont typeface="Wingdings" pitchFamily="2" charset="2"/>
              <a:buChar char="ü"/>
            </a:pPr>
            <a:r>
              <a:rPr lang="en-US" dirty="0" smtClean="0">
                <a:solidFill>
                  <a:srgbClr val="FF0000"/>
                </a:solidFill>
              </a:rPr>
              <a:t>Electro-refining  of copper</a:t>
            </a:r>
          </a:p>
          <a:p>
            <a:pPr>
              <a:buFont typeface="Wingdings" pitchFamily="2" charset="2"/>
              <a:buChar char="ü"/>
            </a:pPr>
            <a:r>
              <a:rPr lang="en-US" dirty="0" smtClean="0">
                <a:solidFill>
                  <a:srgbClr val="FF0000"/>
                </a:solidFill>
              </a:rPr>
              <a:t>What is electroplating</a:t>
            </a:r>
          </a:p>
          <a:p>
            <a:pPr>
              <a:buFont typeface="Wingdings" pitchFamily="2" charset="2"/>
              <a:buChar char="ü"/>
            </a:pPr>
            <a:r>
              <a:rPr lang="en-US" dirty="0" smtClean="0">
                <a:solidFill>
                  <a:srgbClr val="FF0000"/>
                </a:solidFill>
              </a:rPr>
              <a:t>Uses of electroplating</a:t>
            </a:r>
          </a:p>
          <a:p>
            <a:pPr>
              <a:buFont typeface="Wingdings" pitchFamily="2" charset="2"/>
              <a:buChar char="ü"/>
            </a:pPr>
            <a:r>
              <a:rPr lang="en-US" dirty="0" smtClean="0">
                <a:solidFill>
                  <a:srgbClr val="FF0000"/>
                </a:solidFill>
              </a:rPr>
              <a:t> How is electroplating done? </a:t>
            </a:r>
          </a:p>
          <a:p>
            <a:pPr>
              <a:buFont typeface="Wingdings" pitchFamily="2" charset="2"/>
              <a:buChar char="ü"/>
            </a:pPr>
            <a:r>
              <a:rPr lang="en-US" dirty="0" smtClean="0">
                <a:solidFill>
                  <a:srgbClr val="FF0000"/>
                </a:solidFill>
              </a:rPr>
              <a:t>Types of electroplating</a:t>
            </a:r>
          </a:p>
          <a:p>
            <a:pPr>
              <a:buFont typeface="Wingdings" pitchFamily="2" charset="2"/>
              <a:buChar char="ü"/>
            </a:pPr>
            <a:r>
              <a:rPr lang="en-US" dirty="0" smtClean="0">
                <a:solidFill>
                  <a:srgbClr val="FF0000"/>
                </a:solidFill>
              </a:rPr>
              <a:t> Plating Thickness </a:t>
            </a:r>
            <a:r>
              <a:rPr lang="en-US" cap="all" dirty="0" smtClean="0"/>
              <a:t/>
            </a:r>
            <a:br>
              <a:rPr lang="en-US" cap="all" dirty="0" smtClean="0"/>
            </a:br>
            <a:endParaRPr lang="en-US" dirty="0"/>
          </a:p>
        </p:txBody>
      </p:sp>
      <p:pic>
        <p:nvPicPr>
          <p:cNvPr id="9" name="Content Placeholder 3" descr="Aluminum car wheel plated with nickel in a process that saves electricity, natural gas, and water."/>
          <p:cNvPicPr>
            <a:picLocks noGrp="1"/>
          </p:cNvPicPr>
          <p:nvPr>
            <p:ph sz="quarter" idx="4"/>
          </p:nvPr>
        </p:nvPicPr>
        <p:blipFill>
          <a:blip r:embed="rId2"/>
          <a:stretch>
            <a:fillRect/>
          </a:stretch>
        </p:blipFill>
        <p:spPr bwMode="auto">
          <a:xfrm>
            <a:off x="6324600" y="609600"/>
            <a:ext cx="2381250" cy="2381250"/>
          </a:xfrm>
          <a:prstGeom prst="rect">
            <a:avLst/>
          </a:prstGeom>
          <a:noFill/>
          <a:ln w="9525">
            <a:noFill/>
            <a:miter lim="800000"/>
            <a:headEnd/>
            <a:tailEnd/>
          </a:ln>
        </p:spPr>
      </p:pic>
      <p:pic>
        <p:nvPicPr>
          <p:cNvPr id="7" name="Content Placeholder 8" descr="Related image"/>
          <p:cNvPicPr>
            <a:picLocks/>
          </p:cNvPicPr>
          <p:nvPr/>
        </p:nvPicPr>
        <p:blipFill>
          <a:blip r:embed="rId3"/>
          <a:srcRect/>
          <a:stretch>
            <a:fillRect/>
          </a:stretch>
        </p:blipFill>
        <p:spPr bwMode="auto">
          <a:xfrm>
            <a:off x="4419600" y="3200400"/>
            <a:ext cx="4267200" cy="3276600"/>
          </a:xfrm>
          <a:prstGeom prst="rect">
            <a:avLst/>
          </a:prstGeom>
          <a:noFill/>
          <a:ln w="9525">
            <a:noFill/>
            <a:miter lim="800000"/>
            <a:headEnd/>
            <a:tailEnd/>
          </a:ln>
        </p:spPr>
      </p:pic>
    </p:spTree>
    <p:extLst>
      <p:ext uri="{BB962C8B-B14F-4D97-AF65-F5344CB8AC3E}">
        <p14:creationId xmlns:p14="http://schemas.microsoft.com/office/powerpoint/2010/main" val="35221393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0"/>
            <a:ext cx="9144000" cy="889000"/>
          </a:xfrm>
        </p:spPr>
        <p:txBody>
          <a:bodyPr/>
          <a:lstStyle/>
          <a:p>
            <a:r>
              <a:rPr lang="en-CA" altLang="en-US" dirty="0" smtClean="0"/>
              <a:t>Electro refining </a:t>
            </a:r>
          </a:p>
        </p:txBody>
      </p:sp>
      <p:sp>
        <p:nvSpPr>
          <p:cNvPr id="9219" name="Content Placeholder 2"/>
          <p:cNvSpPr>
            <a:spLocks noGrp="1"/>
          </p:cNvSpPr>
          <p:nvPr>
            <p:ph idx="1"/>
          </p:nvPr>
        </p:nvSpPr>
        <p:spPr>
          <a:xfrm>
            <a:off x="76200" y="990600"/>
            <a:ext cx="8382000" cy="5105400"/>
          </a:xfrm>
        </p:spPr>
        <p:txBody>
          <a:bodyPr/>
          <a:lstStyle/>
          <a:p>
            <a:pPr marL="0" indent="0">
              <a:buFontTx/>
              <a:buNone/>
            </a:pPr>
            <a:r>
              <a:rPr lang="en-CA" altLang="en-US" dirty="0" smtClean="0"/>
              <a:t>        It is the electrolytic </a:t>
            </a:r>
            <a:r>
              <a:rPr lang="en-CA" altLang="en-US" b="1" dirty="0" smtClean="0">
                <a:solidFill>
                  <a:srgbClr val="FF0000"/>
                </a:solidFill>
              </a:rPr>
              <a:t>purification</a:t>
            </a:r>
            <a:r>
              <a:rPr lang="en-CA" altLang="en-US" dirty="0" smtClean="0"/>
              <a:t> of a metal. </a:t>
            </a:r>
          </a:p>
          <a:p>
            <a:pPr lvl="1"/>
            <a:r>
              <a:rPr lang="en-CA" altLang="en-US" dirty="0" smtClean="0"/>
              <a:t>The metal of an impure anode is oxidized and then the ions migrate to the pure cathode where they are reduced back to the metal. </a:t>
            </a:r>
          </a:p>
          <a:p>
            <a:pPr lvl="1"/>
            <a:r>
              <a:rPr lang="en-CA" altLang="en-US" dirty="0" smtClean="0"/>
              <a:t>Impurities are left behind </a:t>
            </a:r>
          </a:p>
          <a:p>
            <a:pPr marL="857250" lvl="2" indent="0">
              <a:buFontTx/>
              <a:buNone/>
            </a:pPr>
            <a:r>
              <a:rPr lang="en-CA" altLang="en-US" dirty="0" smtClean="0"/>
              <a:t>(anode mud or slime) </a:t>
            </a:r>
          </a:p>
        </p:txBody>
      </p:sp>
      <p:pic>
        <p:nvPicPr>
          <p:cNvPr id="24581" name="Picture 5" descr=" "/>
          <p:cNvPicPr>
            <a:picLocks noChangeAspect="1" noChangeArrowheads="1"/>
          </p:cNvPicPr>
          <p:nvPr/>
        </p:nvPicPr>
        <p:blipFill>
          <a:blip r:embed="rId3">
            <a:extLst/>
          </a:blip>
          <a:srcRect/>
          <a:stretch>
            <a:fillRect/>
          </a:stretch>
        </p:blipFill>
        <p:spPr bwMode="auto">
          <a:xfrm>
            <a:off x="5410200" y="2819400"/>
            <a:ext cx="3352800" cy="3563817"/>
          </a:xfrm>
          <a:prstGeom prst="rect">
            <a:avLst/>
          </a:prstGeom>
          <a:ln w="88900" cap="sq" cmpd="thickThin">
            <a:solidFill>
              <a:srgbClr val="000000"/>
            </a:solidFill>
            <a:prstDash val="solid"/>
            <a:miter lim="800000"/>
          </a:ln>
          <a:effectLst>
            <a:innerShdw blurRad="76200">
              <a:srgbClr val="000000"/>
            </a:innerShdw>
          </a:effectLst>
          <a:extLst/>
        </p:spPr>
      </p:pic>
    </p:spTree>
    <p:extLst>
      <p:ext uri="{BB962C8B-B14F-4D97-AF65-F5344CB8AC3E}">
        <p14:creationId xmlns:p14="http://schemas.microsoft.com/office/powerpoint/2010/main" val="12641037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a:stretch>
            <a:fillRect/>
          </a:stretch>
        </p:blipFill>
        <p:spPr bwMode="auto">
          <a:xfrm>
            <a:off x="2676160" y="228600"/>
            <a:ext cx="6467839" cy="4343400"/>
          </a:xfrm>
          <a:prstGeom prst="rect">
            <a:avLst/>
          </a:prstGeom>
          <a:noFill/>
          <a:ln w="9525">
            <a:noFill/>
            <a:miter lim="800000"/>
            <a:headEnd/>
            <a:tailEnd/>
          </a:ln>
        </p:spPr>
      </p:pic>
      <p:sp>
        <p:nvSpPr>
          <p:cNvPr id="3" name="Rectangle 2"/>
          <p:cNvSpPr/>
          <p:nvPr/>
        </p:nvSpPr>
        <p:spPr>
          <a:xfrm>
            <a:off x="533400" y="533400"/>
            <a:ext cx="2340705" cy="369332"/>
          </a:xfrm>
          <a:prstGeom prst="rect">
            <a:avLst/>
          </a:prstGeom>
        </p:spPr>
        <p:txBody>
          <a:bodyPr wrap="none">
            <a:spAutoFit/>
          </a:bodyPr>
          <a:lstStyle/>
          <a:p>
            <a:r>
              <a:rPr lang="en-US" kern="10" dirty="0" err="1" smtClean="0">
                <a:ln w="9525">
                  <a:noFill/>
                  <a:round/>
                  <a:headEnd/>
                  <a:tailEnd/>
                </a:ln>
                <a:solidFill>
                  <a:srgbClr val="FF0000"/>
                </a:solidFill>
                <a:latin typeface="Comic Sans MS"/>
              </a:rPr>
              <a:t>bessemer</a:t>
            </a:r>
            <a:r>
              <a:rPr lang="en-US" kern="10" dirty="0" smtClean="0">
                <a:ln w="9525">
                  <a:noFill/>
                  <a:round/>
                  <a:headEnd/>
                  <a:tailEnd/>
                </a:ln>
                <a:solidFill>
                  <a:srgbClr val="FF0000"/>
                </a:solidFill>
                <a:latin typeface="Comic Sans MS"/>
              </a:rPr>
              <a:t> converter</a:t>
            </a:r>
            <a:endParaRPr lang="en-US" dirty="0">
              <a:solidFill>
                <a:srgbClr val="FF0000"/>
              </a:solidFill>
            </a:endParaRPr>
          </a:p>
        </p:txBody>
      </p:sp>
      <p:pic>
        <p:nvPicPr>
          <p:cNvPr id="4" name="Picture 2"/>
          <p:cNvPicPr>
            <a:picLocks noChangeAspect="1" noChangeArrowheads="1"/>
          </p:cNvPicPr>
          <p:nvPr/>
        </p:nvPicPr>
        <p:blipFill>
          <a:blip r:embed="rId3"/>
          <a:srcRect/>
          <a:stretch>
            <a:fillRect/>
          </a:stretch>
        </p:blipFill>
        <p:spPr>
          <a:xfrm>
            <a:off x="1524000" y="4585855"/>
            <a:ext cx="4504002" cy="2209800"/>
          </a:xfrm>
          <a:prstGeom prst="rect">
            <a:avLst/>
          </a:prstGeom>
          <a:noFill/>
        </p:spPr>
      </p:pic>
    </p:spTree>
    <p:extLst>
      <p:ext uri="{BB962C8B-B14F-4D97-AF65-F5344CB8AC3E}">
        <p14:creationId xmlns:p14="http://schemas.microsoft.com/office/powerpoint/2010/main" val="79888732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smtClean="0"/>
              <a:t>Purification of impure copper </a:t>
            </a:r>
            <a:endParaRPr lang="en-US" sz="3600" dirty="0"/>
          </a:p>
        </p:txBody>
      </p:sp>
      <p:sp>
        <p:nvSpPr>
          <p:cNvPr id="2" name="Content Placeholder 1"/>
          <p:cNvSpPr>
            <a:spLocks noGrp="1"/>
          </p:cNvSpPr>
          <p:nvPr>
            <p:ph idx="1"/>
          </p:nvPr>
        </p:nvSpPr>
        <p:spPr/>
        <p:txBody>
          <a:bodyPr/>
          <a:lstStyle/>
          <a:p>
            <a:endParaRPr lang="en-US"/>
          </a:p>
        </p:txBody>
      </p:sp>
      <p:pic>
        <p:nvPicPr>
          <p:cNvPr id="82945" name="Picture 1"/>
          <p:cNvPicPr>
            <a:picLocks noChangeAspect="1" noChangeArrowheads="1"/>
          </p:cNvPicPr>
          <p:nvPr/>
        </p:nvPicPr>
        <p:blipFill>
          <a:blip r:embed="rId2" cstate="print"/>
          <a:srcRect/>
          <a:stretch>
            <a:fillRect/>
          </a:stretch>
        </p:blipFill>
        <p:spPr bwMode="auto">
          <a:xfrm>
            <a:off x="532364" y="1981200"/>
            <a:ext cx="7119176" cy="4038600"/>
          </a:xfrm>
          <a:prstGeom prst="rect">
            <a:avLst/>
          </a:prstGeom>
          <a:noFill/>
          <a:ln w="9525">
            <a:noFill/>
            <a:miter lim="800000"/>
            <a:headEnd/>
            <a:tailEnd/>
          </a:ln>
          <a:effectLst/>
        </p:spPr>
      </p:pic>
    </p:spTree>
    <p:extLst>
      <p:ext uri="{BB962C8B-B14F-4D97-AF65-F5344CB8AC3E}">
        <p14:creationId xmlns:p14="http://schemas.microsoft.com/office/powerpoint/2010/main" val="42918373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Purification of impure copper </a:t>
            </a:r>
            <a:endParaRPr lang="en-US" dirty="0"/>
          </a:p>
        </p:txBody>
      </p:sp>
      <p:pic>
        <p:nvPicPr>
          <p:cNvPr id="104450" name="Picture 2"/>
          <p:cNvPicPr>
            <a:picLocks noGrp="1" noChangeAspect="1" noChangeArrowheads="1"/>
          </p:cNvPicPr>
          <p:nvPr>
            <p:ph idx="1"/>
          </p:nvPr>
        </p:nvPicPr>
        <p:blipFill>
          <a:blip r:embed="rId2"/>
          <a:stretch>
            <a:fillRect/>
          </a:stretch>
        </p:blipFill>
        <p:spPr bwMode="auto">
          <a:xfrm>
            <a:off x="1250192" y="1600200"/>
            <a:ext cx="6643615" cy="4525963"/>
          </a:xfrm>
          <a:prstGeom prst="rect">
            <a:avLst/>
          </a:prstGeom>
          <a:noFill/>
          <a:ln w="9525">
            <a:noFill/>
            <a:miter lim="800000"/>
            <a:headEnd/>
            <a:tailEnd/>
          </a:ln>
          <a:effectLst/>
        </p:spPr>
      </p:pic>
    </p:spTree>
    <p:extLst>
      <p:ext uri="{BB962C8B-B14F-4D97-AF65-F5344CB8AC3E}">
        <p14:creationId xmlns:p14="http://schemas.microsoft.com/office/powerpoint/2010/main" val="25941252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Purification of impure copper </a:t>
            </a:r>
          </a:p>
        </p:txBody>
      </p:sp>
      <p:pic>
        <p:nvPicPr>
          <p:cNvPr id="148482" name="Picture 2"/>
          <p:cNvPicPr>
            <a:picLocks noGrp="1" noChangeAspect="1" noChangeArrowheads="1"/>
          </p:cNvPicPr>
          <p:nvPr>
            <p:ph idx="1"/>
          </p:nvPr>
        </p:nvPicPr>
        <p:blipFill>
          <a:blip r:embed="rId2"/>
          <a:srcRect/>
          <a:stretch>
            <a:fillRect/>
          </a:stretch>
        </p:blipFill>
        <p:spPr bwMode="auto">
          <a:xfrm>
            <a:off x="533400" y="817302"/>
            <a:ext cx="7821868" cy="5308862"/>
          </a:xfrm>
          <a:prstGeom prst="rect">
            <a:avLst/>
          </a:prstGeom>
          <a:noFill/>
          <a:ln w="9525">
            <a:noFill/>
            <a:miter lim="800000"/>
            <a:headEnd/>
            <a:tailEnd/>
          </a:ln>
          <a:effectLst/>
        </p:spPr>
      </p:pic>
    </p:spTree>
    <p:extLst>
      <p:ext uri="{BB962C8B-B14F-4D97-AF65-F5344CB8AC3E}">
        <p14:creationId xmlns:p14="http://schemas.microsoft.com/office/powerpoint/2010/main" val="40859219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066800"/>
            <a:ext cx="3352783" cy="508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35167682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Electroplating</a:t>
            </a:r>
            <a:endParaRPr lang="en-US" dirty="0"/>
          </a:p>
        </p:txBody>
      </p:sp>
      <p:sp>
        <p:nvSpPr>
          <p:cNvPr id="3" name="Content Placeholder 2"/>
          <p:cNvSpPr>
            <a:spLocks noGrp="1"/>
          </p:cNvSpPr>
          <p:nvPr>
            <p:ph sz="half" idx="1"/>
          </p:nvPr>
        </p:nvSpPr>
        <p:spPr/>
        <p:txBody>
          <a:bodyPr>
            <a:normAutofit fontScale="92500" lnSpcReduction="10000"/>
          </a:bodyPr>
          <a:lstStyle/>
          <a:p>
            <a:pPr algn="just">
              <a:buNone/>
            </a:pPr>
            <a:r>
              <a:rPr lang="en-US" sz="2800" dirty="0" smtClean="0"/>
              <a:t>   </a:t>
            </a:r>
            <a:r>
              <a:rPr lang="en-US" sz="2800" dirty="0" smtClean="0">
                <a:hlinkClick r:id="rId2" action="ppaction://hlinkfile"/>
              </a:rPr>
              <a:t>Electroplating</a:t>
            </a:r>
            <a:r>
              <a:rPr lang="en-US" sz="2800" dirty="0" smtClean="0"/>
              <a:t> is the process of applying one or more layers of a metal to a part by passing a positively charged electrical current through a solution containing dissolved metal ions (anode) and a negatively charged electrical current through your part to be plated (cathode).</a:t>
            </a:r>
            <a:endParaRPr lang="en-US" sz="2800" dirty="0"/>
          </a:p>
        </p:txBody>
      </p:sp>
      <p:pic>
        <p:nvPicPr>
          <p:cNvPr id="5" name="Content Placeholder 3"/>
          <p:cNvPicPr>
            <a:picLocks noGrp="1"/>
          </p:cNvPicPr>
          <p:nvPr>
            <p:ph sz="half" idx="2"/>
          </p:nvPr>
        </p:nvPicPr>
        <p:blipFill>
          <a:blip r:embed="rId3"/>
          <a:srcRect/>
          <a:stretch>
            <a:fillRect/>
          </a:stretch>
        </p:blipFill>
        <p:spPr bwMode="auto">
          <a:xfrm>
            <a:off x="4648200" y="1905001"/>
            <a:ext cx="4343400" cy="3557890"/>
          </a:xfrm>
          <a:prstGeom prst="rect">
            <a:avLst/>
          </a:prstGeom>
          <a:noFill/>
          <a:ln w="9525">
            <a:noFill/>
            <a:miter lim="800000"/>
            <a:headEnd/>
            <a:tailEnd/>
          </a:ln>
        </p:spPr>
      </p:pic>
    </p:spTree>
    <p:extLst>
      <p:ext uri="{BB962C8B-B14F-4D97-AF65-F5344CB8AC3E}">
        <p14:creationId xmlns:p14="http://schemas.microsoft.com/office/powerpoint/2010/main" val="4092793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Uses of electroplating</a:t>
            </a:r>
            <a:r>
              <a:rPr lang="en-US" cap="all" dirty="0" smtClean="0"/>
              <a:t/>
            </a:r>
            <a:br>
              <a:rPr lang="en-US" cap="all" dirty="0" smtClean="0"/>
            </a:br>
            <a:endParaRPr lang="en-US" dirty="0"/>
          </a:p>
        </p:txBody>
      </p:sp>
      <p:sp>
        <p:nvSpPr>
          <p:cNvPr id="3" name="Content Placeholder 2"/>
          <p:cNvSpPr>
            <a:spLocks noGrp="1"/>
          </p:cNvSpPr>
          <p:nvPr>
            <p:ph sz="half" idx="2"/>
          </p:nvPr>
        </p:nvSpPr>
        <p:spPr>
          <a:xfrm>
            <a:off x="152400" y="838200"/>
            <a:ext cx="5257800" cy="5562600"/>
          </a:xfrm>
        </p:spPr>
        <p:txBody>
          <a:bodyPr>
            <a:noAutofit/>
          </a:bodyPr>
          <a:lstStyle/>
          <a:p>
            <a:pPr algn="just">
              <a:buFont typeface="Wingdings" pitchFamily="2" charset="2"/>
              <a:buChar char="ü"/>
            </a:pPr>
            <a:endParaRPr lang="en-US" sz="1800" dirty="0" smtClean="0"/>
          </a:p>
          <a:p>
            <a:pPr algn="just">
              <a:buFont typeface="Wingdings" pitchFamily="2" charset="2"/>
              <a:buChar char="ü"/>
            </a:pPr>
            <a:r>
              <a:rPr lang="en-US" sz="2200" dirty="0" smtClean="0"/>
              <a:t>Improving the appearance of the substrate</a:t>
            </a:r>
          </a:p>
          <a:p>
            <a:pPr algn="just">
              <a:buFont typeface="Wingdings" pitchFamily="2" charset="2"/>
              <a:buChar char="ü"/>
            </a:pPr>
            <a:r>
              <a:rPr lang="en-US" sz="2200" dirty="0" smtClean="0"/>
              <a:t>Improving the work piece’s resistance to corrosion. </a:t>
            </a:r>
          </a:p>
          <a:p>
            <a:pPr>
              <a:buFont typeface="Wingdings" pitchFamily="2" charset="2"/>
              <a:buChar char="ü"/>
            </a:pPr>
            <a:r>
              <a:rPr lang="en-US" sz="2200" dirty="0" smtClean="0"/>
              <a:t>Building the thickness of a metal surface</a:t>
            </a:r>
          </a:p>
          <a:p>
            <a:pPr>
              <a:buFont typeface="Wingdings" pitchFamily="2" charset="2"/>
              <a:buChar char="ü"/>
            </a:pPr>
            <a:r>
              <a:rPr lang="en-US" sz="2200" dirty="0" smtClean="0"/>
              <a:t>Increasing wear resistance</a:t>
            </a:r>
          </a:p>
          <a:p>
            <a:pPr>
              <a:buFont typeface="Wingdings" pitchFamily="2" charset="2"/>
              <a:buChar char="ü"/>
            </a:pPr>
            <a:r>
              <a:rPr lang="en-US" sz="2200" dirty="0" smtClean="0"/>
              <a:t>Improving electrical conductivity  such as when plating a copper layer onto an electrical component</a:t>
            </a:r>
          </a:p>
          <a:p>
            <a:pPr>
              <a:buFont typeface="Wingdings" pitchFamily="2" charset="2"/>
              <a:buChar char="ü"/>
            </a:pPr>
            <a:r>
              <a:rPr lang="en-US" sz="2200" dirty="0" smtClean="0"/>
              <a:t>Preparing surfaces for enhanced adhesion prior to painting or e-coating</a:t>
            </a:r>
          </a:p>
          <a:p>
            <a:pPr>
              <a:buFont typeface="Wingdings" pitchFamily="2" charset="2"/>
              <a:buChar char="ü"/>
            </a:pPr>
            <a:r>
              <a:rPr lang="en-US" sz="2200" dirty="0" smtClean="0"/>
              <a:t>Reducing friction</a:t>
            </a:r>
          </a:p>
          <a:p>
            <a:pPr>
              <a:buFont typeface="Wingdings" pitchFamily="2" charset="2"/>
              <a:buChar char="ü"/>
            </a:pPr>
            <a:r>
              <a:rPr lang="en-US" sz="2200" dirty="0" smtClean="0"/>
              <a:t>Protecting against surface abrasions</a:t>
            </a:r>
          </a:p>
          <a:p>
            <a:pPr>
              <a:buFont typeface="Wingdings" pitchFamily="2" charset="2"/>
              <a:buChar char="ü"/>
            </a:pPr>
            <a:r>
              <a:rPr lang="en-US" sz="2200" dirty="0" smtClean="0"/>
              <a:t>Improving surface uniformity</a:t>
            </a:r>
          </a:p>
          <a:p>
            <a:endParaRPr lang="en-US" sz="2000" dirty="0"/>
          </a:p>
        </p:txBody>
      </p:sp>
      <p:pic>
        <p:nvPicPr>
          <p:cNvPr id="96258"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651091" y="990600"/>
            <a:ext cx="3472127"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11209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elated image"/>
          <p:cNvPicPr>
            <a:picLocks noGrp="1"/>
          </p:cNvPicPr>
          <p:nvPr>
            <p:ph idx="1"/>
          </p:nvPr>
        </p:nvPicPr>
        <p:blipFill>
          <a:blip r:embed="rId2"/>
          <a:srcRect/>
          <a:stretch>
            <a:fillRect/>
          </a:stretch>
        </p:blipFill>
        <p:spPr bwMode="auto">
          <a:xfrm>
            <a:off x="1554691" y="914400"/>
            <a:ext cx="6751109" cy="5211763"/>
          </a:xfrm>
          <a:prstGeom prst="rect">
            <a:avLst/>
          </a:prstGeom>
          <a:noFill/>
          <a:ln w="9525">
            <a:noFill/>
            <a:miter lim="800000"/>
            <a:headEnd/>
            <a:tailEnd/>
          </a:ln>
        </p:spPr>
      </p:pic>
    </p:spTree>
    <p:extLst>
      <p:ext uri="{BB962C8B-B14F-4D97-AF65-F5344CB8AC3E}">
        <p14:creationId xmlns:p14="http://schemas.microsoft.com/office/powerpoint/2010/main" val="16453210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chemeClr val="accent2"/>
                </a:solidFill>
                <a:latin typeface="Arial Rounded MT Bold" charset="0"/>
              </a:rPr>
              <a:t>Electrolytic cells</a:t>
            </a:r>
            <a:endParaRPr lang="en-US" dirty="0"/>
          </a:p>
        </p:txBody>
      </p:sp>
      <p:sp>
        <p:nvSpPr>
          <p:cNvPr id="4" name="Text Placeholder 3"/>
          <p:cNvSpPr>
            <a:spLocks noGrp="1"/>
          </p:cNvSpPr>
          <p:nvPr>
            <p:ph type="body" idx="1"/>
          </p:nvPr>
        </p:nvSpPr>
        <p:spPr/>
        <p:txBody>
          <a:bodyPr/>
          <a:lstStyle/>
          <a:p>
            <a:endParaRPr lang="en-US"/>
          </a:p>
        </p:txBody>
      </p:sp>
      <p:sp>
        <p:nvSpPr>
          <p:cNvPr id="3" name="Content Placeholder 2"/>
          <p:cNvSpPr>
            <a:spLocks noGrp="1"/>
          </p:cNvSpPr>
          <p:nvPr>
            <p:ph sz="half" idx="2"/>
          </p:nvPr>
        </p:nvSpPr>
        <p:spPr>
          <a:xfrm>
            <a:off x="228600" y="2174875"/>
            <a:ext cx="4572000" cy="3951288"/>
          </a:xfrm>
        </p:spPr>
        <p:txBody>
          <a:bodyPr/>
          <a:lstStyle/>
          <a:p>
            <a:pPr>
              <a:lnSpc>
                <a:spcPct val="80000"/>
              </a:lnSpc>
            </a:pPr>
            <a:r>
              <a:rPr lang="en-IE" dirty="0" smtClean="0">
                <a:latin typeface="Arial" charset="0"/>
              </a:rPr>
              <a:t>Use an applied voltage to carry out </a:t>
            </a:r>
            <a:r>
              <a:rPr lang="en-IE" dirty="0" err="1" smtClean="0">
                <a:latin typeface="Arial" charset="0"/>
              </a:rPr>
              <a:t>nonspontaneous</a:t>
            </a:r>
            <a:r>
              <a:rPr lang="en-IE" dirty="0" smtClean="0">
                <a:latin typeface="Arial" charset="0"/>
              </a:rPr>
              <a:t> chemical reaction </a:t>
            </a:r>
            <a:r>
              <a:rPr lang="en-IE" dirty="0" smtClean="0">
                <a:latin typeface="Arial" charset="0"/>
                <a:sym typeface="Symbol" pitchFamily="18" charset="2"/>
              </a:rPr>
              <a:t> </a:t>
            </a:r>
            <a:r>
              <a:rPr lang="el-GR" dirty="0" smtClean="0">
                <a:latin typeface="Arial" charset="0"/>
                <a:cs typeface="Arial" charset="0"/>
                <a:sym typeface="Symbol" pitchFamily="18" charset="2"/>
              </a:rPr>
              <a:t>Δ</a:t>
            </a:r>
            <a:r>
              <a:rPr lang="en-IE" dirty="0" smtClean="0">
                <a:latin typeface="Arial" charset="0"/>
                <a:cs typeface="Arial" charset="0"/>
                <a:sym typeface="Symbol" pitchFamily="18" charset="2"/>
              </a:rPr>
              <a:t>G &gt; 0</a:t>
            </a:r>
          </a:p>
          <a:p>
            <a:pPr>
              <a:lnSpc>
                <a:spcPct val="80000"/>
              </a:lnSpc>
            </a:pPr>
            <a:r>
              <a:rPr lang="en-IE" dirty="0" smtClean="0">
                <a:latin typeface="Arial" charset="0"/>
                <a:cs typeface="Arial" charset="0"/>
                <a:sym typeface="Symbol" pitchFamily="18" charset="2"/>
              </a:rPr>
              <a:t>Electric current supplied by an external source</a:t>
            </a:r>
            <a:endParaRPr lang="el-GR" dirty="0" smtClean="0">
              <a:latin typeface="Arial" charset="0"/>
              <a:cs typeface="Arial" charset="0"/>
              <a:sym typeface="Symbol" pitchFamily="18" charset="2"/>
            </a:endParaRPr>
          </a:p>
          <a:p>
            <a:endParaRPr lang="en-US" dirty="0"/>
          </a:p>
        </p:txBody>
      </p:sp>
      <p:sp>
        <p:nvSpPr>
          <p:cNvPr id="5" name="Text Placeholder 4"/>
          <p:cNvSpPr>
            <a:spLocks noGrp="1"/>
          </p:cNvSpPr>
          <p:nvPr>
            <p:ph type="body" sz="quarter" idx="3"/>
          </p:nvPr>
        </p:nvSpPr>
        <p:spPr/>
        <p:txBody>
          <a:bodyPr/>
          <a:lstStyle/>
          <a:p>
            <a:endParaRPr lang="en-US"/>
          </a:p>
        </p:txBody>
      </p:sp>
      <p:grpSp>
        <p:nvGrpSpPr>
          <p:cNvPr id="6" name="Group 12"/>
          <p:cNvGrpSpPr>
            <a:grpSpLocks noGrp="1" noChangeAspect="1"/>
          </p:cNvGrpSpPr>
          <p:nvPr/>
        </p:nvGrpSpPr>
        <p:grpSpPr bwMode="auto">
          <a:xfrm>
            <a:off x="4876800" y="1371600"/>
            <a:ext cx="4041775" cy="3951288"/>
            <a:chOff x="1800" y="1440"/>
            <a:chExt cx="8280" cy="6510"/>
          </a:xfrm>
        </p:grpSpPr>
        <p:sp>
          <p:nvSpPr>
            <p:cNvPr id="8" name="AutoShape 30"/>
            <p:cNvSpPr>
              <a:spLocks noChangeAspect="1" noChangeArrowheads="1" noTextEdit="1"/>
            </p:cNvSpPr>
            <p:nvPr/>
          </p:nvSpPr>
          <p:spPr bwMode="auto">
            <a:xfrm>
              <a:off x="1800" y="1440"/>
              <a:ext cx="8280" cy="6510"/>
            </a:xfrm>
            <a:prstGeom prst="rect">
              <a:avLst/>
            </a:prstGeom>
            <a:solidFill>
              <a:srgbClr val="FFFFFF"/>
            </a:solidFill>
            <a:ln w="0">
              <a:noFill/>
              <a:miter lim="800000"/>
              <a:headEnd/>
              <a:tailEnd/>
            </a:ln>
          </p:spPr>
          <p:txBody>
            <a:bodyPr/>
            <a:lstStyle/>
            <a:p>
              <a:endParaRPr lang="en-US"/>
            </a:p>
          </p:txBody>
        </p:sp>
        <p:sp>
          <p:nvSpPr>
            <p:cNvPr id="9" name="Text Box 29"/>
            <p:cNvSpPr txBox="1">
              <a:spLocks noChangeArrowheads="1"/>
            </p:cNvSpPr>
            <p:nvPr/>
          </p:nvSpPr>
          <p:spPr bwMode="auto">
            <a:xfrm>
              <a:off x="6480" y="6300"/>
              <a:ext cx="1080" cy="540"/>
            </a:xfrm>
            <a:prstGeom prst="rect">
              <a:avLst/>
            </a:prstGeom>
            <a:solidFill>
              <a:srgbClr val="FFFFFF"/>
            </a:solidFill>
            <a:ln w="0">
              <a:noFill/>
              <a:miter lim="800000"/>
              <a:headEnd/>
              <a:tailEnd/>
            </a:ln>
          </p:spPr>
          <p:txBody>
            <a:bodyPr/>
            <a:lstStyle/>
            <a:p>
              <a:r>
                <a:rPr lang="en-GB" sz="1300" dirty="0">
                  <a:ea typeface="SimSun" pitchFamily="2" charset="-122"/>
                </a:rPr>
                <a:t>Na</a:t>
              </a:r>
              <a:r>
                <a:rPr lang="en-GB" sz="1300" baseline="30000" dirty="0">
                  <a:ea typeface="SimSun" pitchFamily="2" charset="-122"/>
                </a:rPr>
                <a:t>+</a:t>
              </a:r>
              <a:r>
                <a:rPr lang="en-GB" sz="1300" dirty="0">
                  <a:ea typeface="SimSun" pitchFamily="2" charset="-122"/>
                </a:rPr>
                <a:t> </a:t>
              </a:r>
              <a:r>
                <a:rPr lang="en-GB" sz="1300" dirty="0">
                  <a:ea typeface="SimSun" pitchFamily="2" charset="-122"/>
                  <a:sym typeface="Symbol" pitchFamily="18" charset="2"/>
                </a:rPr>
                <a:t></a:t>
              </a:r>
            </a:p>
          </p:txBody>
        </p:sp>
        <p:sp>
          <p:nvSpPr>
            <p:cNvPr id="10" name="Text Box 28"/>
            <p:cNvSpPr txBox="1">
              <a:spLocks noChangeArrowheads="1"/>
            </p:cNvSpPr>
            <p:nvPr/>
          </p:nvSpPr>
          <p:spPr bwMode="auto">
            <a:xfrm>
              <a:off x="3240" y="6300"/>
              <a:ext cx="1080" cy="540"/>
            </a:xfrm>
            <a:prstGeom prst="rect">
              <a:avLst/>
            </a:prstGeom>
            <a:solidFill>
              <a:srgbClr val="FFFFFF"/>
            </a:solidFill>
            <a:ln w="0">
              <a:noFill/>
              <a:miter lim="800000"/>
              <a:headEnd/>
              <a:tailEnd/>
            </a:ln>
          </p:spPr>
          <p:txBody>
            <a:bodyPr/>
            <a:lstStyle/>
            <a:p>
              <a:r>
                <a:rPr lang="en-GB" sz="1300" dirty="0">
                  <a:ea typeface="SimSun" pitchFamily="2" charset="-122"/>
                  <a:sym typeface="Symbol" pitchFamily="18" charset="2"/>
                </a:rPr>
                <a:t></a:t>
              </a:r>
              <a:r>
                <a:rPr lang="en-GB" sz="1300" dirty="0">
                  <a:ea typeface="SimSun" pitchFamily="2" charset="-122"/>
                </a:rPr>
                <a:t> </a:t>
              </a:r>
              <a:r>
                <a:rPr lang="en-GB" sz="1300" dirty="0" err="1">
                  <a:ea typeface="SimSun" pitchFamily="2" charset="-122"/>
                </a:rPr>
                <a:t>Cl</a:t>
              </a:r>
              <a:r>
                <a:rPr lang="en-GB" sz="1300" baseline="30000" dirty="0">
                  <a:ea typeface="SimSun" pitchFamily="2" charset="-122"/>
                  <a:sym typeface="Symbol" pitchFamily="18" charset="2"/>
                </a:rPr>
                <a:t>-</a:t>
              </a:r>
              <a:endParaRPr lang="en-GB" sz="1300" dirty="0">
                <a:ea typeface="SimSun" pitchFamily="2" charset="-122"/>
                <a:sym typeface="Symbol" pitchFamily="18" charset="2"/>
              </a:endParaRPr>
            </a:p>
          </p:txBody>
        </p:sp>
        <p:sp>
          <p:nvSpPr>
            <p:cNvPr id="11" name="Text Box 27"/>
            <p:cNvSpPr txBox="1">
              <a:spLocks noChangeArrowheads="1"/>
            </p:cNvSpPr>
            <p:nvPr/>
          </p:nvSpPr>
          <p:spPr bwMode="auto">
            <a:xfrm>
              <a:off x="7020" y="3780"/>
              <a:ext cx="2520" cy="720"/>
            </a:xfrm>
            <a:prstGeom prst="rect">
              <a:avLst/>
            </a:prstGeom>
            <a:solidFill>
              <a:srgbClr val="FFFFFF"/>
            </a:solidFill>
            <a:ln w="0">
              <a:noFill/>
              <a:miter lim="800000"/>
              <a:headEnd/>
              <a:tailEnd/>
            </a:ln>
          </p:spPr>
          <p:txBody>
            <a:bodyPr/>
            <a:lstStyle/>
            <a:p>
              <a:r>
                <a:rPr lang="en-IE" sz="1300" dirty="0">
                  <a:latin typeface="Times New Roman" pitchFamily="18" charset="0"/>
                  <a:ea typeface="SimSun" pitchFamily="2" charset="-122"/>
                </a:rPr>
                <a:t>Anode</a:t>
              </a:r>
              <a:endParaRPr lang="en-US" sz="1200" dirty="0">
                <a:ea typeface="SimSun" pitchFamily="2" charset="-122"/>
              </a:endParaRPr>
            </a:p>
            <a:p>
              <a:pPr eaLnBrk="0" hangingPunct="0"/>
              <a:r>
                <a:rPr lang="en-IE" sz="1300" dirty="0">
                  <a:latin typeface="Times New Roman" pitchFamily="18" charset="0"/>
                  <a:ea typeface="SimSun" pitchFamily="2" charset="-122"/>
                </a:rPr>
                <a:t>e.g. inert Ti</a:t>
              </a:r>
              <a:endParaRPr lang="en-IE" sz="2700" dirty="0">
                <a:latin typeface="Times New Roman" pitchFamily="18" charset="0"/>
                <a:ea typeface="SimSun" pitchFamily="2" charset="-122"/>
              </a:endParaRPr>
            </a:p>
          </p:txBody>
        </p:sp>
        <p:sp>
          <p:nvSpPr>
            <p:cNvPr id="12" name="Text Box 26"/>
            <p:cNvSpPr txBox="1">
              <a:spLocks noChangeArrowheads="1"/>
            </p:cNvSpPr>
            <p:nvPr/>
          </p:nvSpPr>
          <p:spPr bwMode="auto">
            <a:xfrm>
              <a:off x="1980" y="3780"/>
              <a:ext cx="2160" cy="720"/>
            </a:xfrm>
            <a:prstGeom prst="rect">
              <a:avLst/>
            </a:prstGeom>
            <a:solidFill>
              <a:srgbClr val="FFFFFF"/>
            </a:solidFill>
            <a:ln w="0">
              <a:noFill/>
              <a:miter lim="800000"/>
              <a:headEnd/>
              <a:tailEnd/>
            </a:ln>
          </p:spPr>
          <p:txBody>
            <a:bodyPr/>
            <a:lstStyle/>
            <a:p>
              <a:r>
                <a:rPr lang="en-IE" sz="1300" dirty="0">
                  <a:latin typeface="Times New Roman" pitchFamily="18" charset="0"/>
                  <a:ea typeface="SimSun" pitchFamily="2" charset="-122"/>
                </a:rPr>
                <a:t>Cathode</a:t>
              </a:r>
              <a:endParaRPr lang="en-US" sz="1200" dirty="0">
                <a:ea typeface="SimSun" pitchFamily="2" charset="-122"/>
              </a:endParaRPr>
            </a:p>
            <a:p>
              <a:pPr eaLnBrk="0" hangingPunct="0"/>
              <a:r>
                <a:rPr lang="en-IE" sz="1300" dirty="0">
                  <a:latin typeface="Times New Roman" pitchFamily="18" charset="0"/>
                  <a:ea typeface="SimSun" pitchFamily="2" charset="-122"/>
                </a:rPr>
                <a:t>e.g. inert Ti</a:t>
              </a:r>
              <a:endParaRPr lang="en-IE" sz="2700" dirty="0">
                <a:latin typeface="Times New Roman" pitchFamily="18" charset="0"/>
                <a:ea typeface="SimSun" pitchFamily="2" charset="-122"/>
              </a:endParaRPr>
            </a:p>
          </p:txBody>
        </p:sp>
        <p:sp>
          <p:nvSpPr>
            <p:cNvPr id="13" name="Line 25"/>
            <p:cNvSpPr>
              <a:spLocks noChangeShapeType="1"/>
            </p:cNvSpPr>
            <p:nvPr/>
          </p:nvSpPr>
          <p:spPr bwMode="auto">
            <a:xfrm flipV="1">
              <a:off x="2160" y="4680"/>
              <a:ext cx="1" cy="2340"/>
            </a:xfrm>
            <a:prstGeom prst="line">
              <a:avLst/>
            </a:prstGeom>
            <a:noFill/>
            <a:ln w="0">
              <a:solidFill>
                <a:srgbClr val="000000"/>
              </a:solidFill>
              <a:round/>
              <a:headEnd/>
              <a:tailEnd/>
            </a:ln>
          </p:spPr>
          <p:txBody>
            <a:bodyPr/>
            <a:lstStyle/>
            <a:p>
              <a:endParaRPr lang="en-US"/>
            </a:p>
          </p:txBody>
        </p:sp>
        <p:sp>
          <p:nvSpPr>
            <p:cNvPr id="14" name="Rectangle 24"/>
            <p:cNvSpPr>
              <a:spLocks noChangeArrowheads="1"/>
            </p:cNvSpPr>
            <p:nvPr/>
          </p:nvSpPr>
          <p:spPr bwMode="auto">
            <a:xfrm>
              <a:off x="7380" y="4680"/>
              <a:ext cx="720" cy="2160"/>
            </a:xfrm>
            <a:prstGeom prst="rect">
              <a:avLst/>
            </a:prstGeom>
            <a:solidFill>
              <a:srgbClr val="FF0000"/>
            </a:solidFill>
            <a:ln w="0">
              <a:solidFill>
                <a:srgbClr val="000000"/>
              </a:solidFill>
              <a:miter lim="800000"/>
              <a:headEnd/>
              <a:tailEnd/>
            </a:ln>
          </p:spPr>
          <p:txBody>
            <a:bodyPr/>
            <a:lstStyle/>
            <a:p>
              <a:endParaRPr lang="en-US"/>
            </a:p>
          </p:txBody>
        </p:sp>
        <p:sp>
          <p:nvSpPr>
            <p:cNvPr id="15" name="Freeform 23"/>
            <p:cNvSpPr>
              <a:spLocks/>
            </p:cNvSpPr>
            <p:nvPr/>
          </p:nvSpPr>
          <p:spPr bwMode="auto">
            <a:xfrm>
              <a:off x="2660" y="2888"/>
              <a:ext cx="5315" cy="1807"/>
            </a:xfrm>
            <a:custGeom>
              <a:avLst/>
              <a:gdLst>
                <a:gd name="T0" fmla="*/ 205 w 5315"/>
                <a:gd name="T1" fmla="*/ 1762 h 1807"/>
                <a:gd name="T2" fmla="*/ 730 w 5315"/>
                <a:gd name="T3" fmla="*/ 247 h 1807"/>
                <a:gd name="T4" fmla="*/ 4585 w 5315"/>
                <a:gd name="T5" fmla="*/ 277 h 1807"/>
                <a:gd name="T6" fmla="*/ 5110 w 5315"/>
                <a:gd name="T7" fmla="*/ 1807 h 1807"/>
                <a:gd name="T8" fmla="*/ 0 60000 65536"/>
                <a:gd name="T9" fmla="*/ 0 60000 65536"/>
                <a:gd name="T10" fmla="*/ 0 60000 65536"/>
                <a:gd name="T11" fmla="*/ 0 60000 65536"/>
                <a:gd name="T12" fmla="*/ 0 w 5315"/>
                <a:gd name="T13" fmla="*/ 0 h 1807"/>
                <a:gd name="T14" fmla="*/ 5315 w 5315"/>
                <a:gd name="T15" fmla="*/ 1807 h 1807"/>
              </a:gdLst>
              <a:ahLst/>
              <a:cxnLst>
                <a:cxn ang="T8">
                  <a:pos x="T0" y="T1"/>
                </a:cxn>
                <a:cxn ang="T9">
                  <a:pos x="T2" y="T3"/>
                </a:cxn>
                <a:cxn ang="T10">
                  <a:pos x="T4" y="T5"/>
                </a:cxn>
                <a:cxn ang="T11">
                  <a:pos x="T6" y="T7"/>
                </a:cxn>
              </a:cxnLst>
              <a:rect l="T12" t="T13" r="T14" b="T15"/>
              <a:pathLst>
                <a:path w="5315" h="1807">
                  <a:moveTo>
                    <a:pt x="205" y="1762"/>
                  </a:moveTo>
                  <a:cubicBezTo>
                    <a:pt x="292" y="1510"/>
                    <a:pt x="0" y="494"/>
                    <a:pt x="730" y="247"/>
                  </a:cubicBezTo>
                  <a:cubicBezTo>
                    <a:pt x="1460" y="0"/>
                    <a:pt x="3855" y="17"/>
                    <a:pt x="4585" y="277"/>
                  </a:cubicBezTo>
                  <a:cubicBezTo>
                    <a:pt x="5315" y="537"/>
                    <a:pt x="5001" y="1488"/>
                    <a:pt x="5110" y="1807"/>
                  </a:cubicBezTo>
                </a:path>
              </a:pathLst>
            </a:custGeom>
            <a:noFill/>
            <a:ln w="0">
              <a:solidFill>
                <a:srgbClr val="000000"/>
              </a:solidFill>
              <a:round/>
              <a:headEnd/>
              <a:tailEnd/>
            </a:ln>
          </p:spPr>
          <p:txBody>
            <a:bodyPr/>
            <a:lstStyle/>
            <a:p>
              <a:endParaRPr lang="en-US"/>
            </a:p>
          </p:txBody>
        </p:sp>
        <p:sp>
          <p:nvSpPr>
            <p:cNvPr id="16" name="Rectangle 22"/>
            <p:cNvSpPr>
              <a:spLocks noChangeArrowheads="1"/>
            </p:cNvSpPr>
            <p:nvPr/>
          </p:nvSpPr>
          <p:spPr bwMode="auto">
            <a:xfrm>
              <a:off x="2520" y="4500"/>
              <a:ext cx="720" cy="2340"/>
            </a:xfrm>
            <a:prstGeom prst="rect">
              <a:avLst/>
            </a:prstGeom>
            <a:solidFill>
              <a:srgbClr val="3366FF"/>
            </a:solidFill>
            <a:ln w="0">
              <a:solidFill>
                <a:srgbClr val="000000"/>
              </a:solidFill>
              <a:miter lim="800000"/>
              <a:headEnd/>
              <a:tailEnd/>
            </a:ln>
          </p:spPr>
          <p:txBody>
            <a:bodyPr/>
            <a:lstStyle/>
            <a:p>
              <a:endParaRPr lang="en-US"/>
            </a:p>
          </p:txBody>
        </p:sp>
        <p:sp>
          <p:nvSpPr>
            <p:cNvPr id="17" name="Freeform 21"/>
            <p:cNvSpPr>
              <a:spLocks/>
            </p:cNvSpPr>
            <p:nvPr/>
          </p:nvSpPr>
          <p:spPr bwMode="auto">
            <a:xfrm>
              <a:off x="5250" y="6840"/>
              <a:ext cx="3142" cy="930"/>
            </a:xfrm>
            <a:custGeom>
              <a:avLst/>
              <a:gdLst>
                <a:gd name="T0" fmla="*/ 0 w 3142"/>
                <a:gd name="T1" fmla="*/ 930 h 930"/>
                <a:gd name="T2" fmla="*/ 915 w 3142"/>
                <a:gd name="T3" fmla="*/ 930 h 930"/>
                <a:gd name="T4" fmla="*/ 2790 w 3142"/>
                <a:gd name="T5" fmla="*/ 930 h 930"/>
                <a:gd name="T6" fmla="*/ 3030 w 3142"/>
                <a:gd name="T7" fmla="*/ 0 h 930"/>
                <a:gd name="T8" fmla="*/ 0 60000 65536"/>
                <a:gd name="T9" fmla="*/ 0 60000 65536"/>
                <a:gd name="T10" fmla="*/ 0 60000 65536"/>
                <a:gd name="T11" fmla="*/ 0 60000 65536"/>
                <a:gd name="T12" fmla="*/ 0 w 3142"/>
                <a:gd name="T13" fmla="*/ 0 h 930"/>
                <a:gd name="T14" fmla="*/ 3142 w 3142"/>
                <a:gd name="T15" fmla="*/ 930 h 930"/>
              </a:gdLst>
              <a:ahLst/>
              <a:cxnLst>
                <a:cxn ang="T8">
                  <a:pos x="T0" y="T1"/>
                </a:cxn>
                <a:cxn ang="T9">
                  <a:pos x="T2" y="T3"/>
                </a:cxn>
                <a:cxn ang="T10">
                  <a:pos x="T4" y="T5"/>
                </a:cxn>
                <a:cxn ang="T11">
                  <a:pos x="T6" y="T7"/>
                </a:cxn>
              </a:cxnLst>
              <a:rect l="T12" t="T13" r="T14" b="T15"/>
              <a:pathLst>
                <a:path w="3142" h="930">
                  <a:moveTo>
                    <a:pt x="0" y="930"/>
                  </a:moveTo>
                  <a:lnTo>
                    <a:pt x="915" y="930"/>
                  </a:lnTo>
                  <a:lnTo>
                    <a:pt x="2790" y="930"/>
                  </a:lnTo>
                  <a:cubicBezTo>
                    <a:pt x="3142" y="775"/>
                    <a:pt x="2980" y="194"/>
                    <a:pt x="3030" y="0"/>
                  </a:cubicBezTo>
                </a:path>
              </a:pathLst>
            </a:custGeom>
            <a:noFill/>
            <a:ln w="0">
              <a:solidFill>
                <a:srgbClr val="000000"/>
              </a:solidFill>
              <a:round/>
              <a:headEnd/>
              <a:tailEnd/>
            </a:ln>
          </p:spPr>
          <p:txBody>
            <a:bodyPr/>
            <a:lstStyle/>
            <a:p>
              <a:endParaRPr lang="en-US"/>
            </a:p>
          </p:txBody>
        </p:sp>
        <p:sp>
          <p:nvSpPr>
            <p:cNvPr id="18" name="Line 20"/>
            <p:cNvSpPr>
              <a:spLocks noChangeShapeType="1"/>
            </p:cNvSpPr>
            <p:nvPr/>
          </p:nvSpPr>
          <p:spPr bwMode="auto">
            <a:xfrm flipV="1">
              <a:off x="8280" y="4680"/>
              <a:ext cx="1" cy="2340"/>
            </a:xfrm>
            <a:prstGeom prst="line">
              <a:avLst/>
            </a:prstGeom>
            <a:noFill/>
            <a:ln w="0">
              <a:solidFill>
                <a:srgbClr val="000000"/>
              </a:solidFill>
              <a:round/>
              <a:headEnd/>
              <a:tailEnd/>
            </a:ln>
          </p:spPr>
          <p:txBody>
            <a:bodyPr/>
            <a:lstStyle/>
            <a:p>
              <a:endParaRPr lang="en-US"/>
            </a:p>
          </p:txBody>
        </p:sp>
        <p:sp>
          <p:nvSpPr>
            <p:cNvPr id="19" name="Freeform 19"/>
            <p:cNvSpPr>
              <a:spLocks/>
            </p:cNvSpPr>
            <p:nvPr/>
          </p:nvSpPr>
          <p:spPr bwMode="auto">
            <a:xfrm>
              <a:off x="5925" y="6120"/>
              <a:ext cx="2402" cy="172"/>
            </a:xfrm>
            <a:custGeom>
              <a:avLst/>
              <a:gdLst>
                <a:gd name="T0" fmla="*/ 0 w 2402"/>
                <a:gd name="T1" fmla="*/ 135 h 172"/>
                <a:gd name="T2" fmla="*/ 345 w 2402"/>
                <a:gd name="T3" fmla="*/ 135 h 172"/>
                <a:gd name="T4" fmla="*/ 2070 w 2402"/>
                <a:gd name="T5" fmla="*/ 150 h 172"/>
                <a:gd name="T6" fmla="*/ 2340 w 2402"/>
                <a:gd name="T7" fmla="*/ 0 h 172"/>
                <a:gd name="T8" fmla="*/ 0 60000 65536"/>
                <a:gd name="T9" fmla="*/ 0 60000 65536"/>
                <a:gd name="T10" fmla="*/ 0 60000 65536"/>
                <a:gd name="T11" fmla="*/ 0 60000 65536"/>
                <a:gd name="T12" fmla="*/ 0 w 2402"/>
                <a:gd name="T13" fmla="*/ 0 h 172"/>
                <a:gd name="T14" fmla="*/ 2402 w 2402"/>
                <a:gd name="T15" fmla="*/ 172 h 172"/>
              </a:gdLst>
              <a:ahLst/>
              <a:cxnLst>
                <a:cxn ang="T8">
                  <a:pos x="T0" y="T1"/>
                </a:cxn>
                <a:cxn ang="T9">
                  <a:pos x="T2" y="T3"/>
                </a:cxn>
                <a:cxn ang="T10">
                  <a:pos x="T4" y="T5"/>
                </a:cxn>
                <a:cxn ang="T11">
                  <a:pos x="T6" y="T7"/>
                </a:cxn>
              </a:cxnLst>
              <a:rect l="T12" t="T13" r="T14" b="T15"/>
              <a:pathLst>
                <a:path w="2402" h="172">
                  <a:moveTo>
                    <a:pt x="0" y="135"/>
                  </a:moveTo>
                  <a:cubicBezTo>
                    <a:pt x="57" y="140"/>
                    <a:pt x="0" y="132"/>
                    <a:pt x="345" y="135"/>
                  </a:cubicBezTo>
                  <a:cubicBezTo>
                    <a:pt x="690" y="138"/>
                    <a:pt x="1738" y="172"/>
                    <a:pt x="2070" y="150"/>
                  </a:cubicBezTo>
                  <a:cubicBezTo>
                    <a:pt x="2402" y="128"/>
                    <a:pt x="2284" y="31"/>
                    <a:pt x="2340" y="0"/>
                  </a:cubicBezTo>
                </a:path>
              </a:pathLst>
            </a:custGeom>
            <a:noFill/>
            <a:ln w="0">
              <a:solidFill>
                <a:srgbClr val="000000"/>
              </a:solidFill>
              <a:round/>
              <a:headEnd/>
              <a:tailEnd/>
            </a:ln>
          </p:spPr>
          <p:txBody>
            <a:bodyPr/>
            <a:lstStyle/>
            <a:p>
              <a:endParaRPr lang="en-US"/>
            </a:p>
          </p:txBody>
        </p:sp>
        <p:sp>
          <p:nvSpPr>
            <p:cNvPr id="20" name="Freeform 18"/>
            <p:cNvSpPr>
              <a:spLocks/>
            </p:cNvSpPr>
            <p:nvPr/>
          </p:nvSpPr>
          <p:spPr bwMode="auto">
            <a:xfrm>
              <a:off x="2160" y="6120"/>
              <a:ext cx="3795" cy="160"/>
            </a:xfrm>
            <a:custGeom>
              <a:avLst/>
              <a:gdLst>
                <a:gd name="T0" fmla="*/ 48 w 3795"/>
                <a:gd name="T1" fmla="*/ 0 h 160"/>
                <a:gd name="T2" fmla="*/ 335 w 3795"/>
                <a:gd name="T3" fmla="*/ 135 h 160"/>
                <a:gd name="T4" fmla="*/ 2060 w 3795"/>
                <a:gd name="T5" fmla="*/ 150 h 160"/>
                <a:gd name="T6" fmla="*/ 3795 w 3795"/>
                <a:gd name="T7" fmla="*/ 150 h 160"/>
                <a:gd name="T8" fmla="*/ 0 60000 65536"/>
                <a:gd name="T9" fmla="*/ 0 60000 65536"/>
                <a:gd name="T10" fmla="*/ 0 60000 65536"/>
                <a:gd name="T11" fmla="*/ 0 60000 65536"/>
                <a:gd name="T12" fmla="*/ 0 w 3795"/>
                <a:gd name="T13" fmla="*/ 0 h 160"/>
                <a:gd name="T14" fmla="*/ 3795 w 3795"/>
                <a:gd name="T15" fmla="*/ 160 h 160"/>
              </a:gdLst>
              <a:ahLst/>
              <a:cxnLst>
                <a:cxn ang="T8">
                  <a:pos x="T0" y="T1"/>
                </a:cxn>
                <a:cxn ang="T9">
                  <a:pos x="T2" y="T3"/>
                </a:cxn>
                <a:cxn ang="T10">
                  <a:pos x="T4" y="T5"/>
                </a:cxn>
                <a:cxn ang="T11">
                  <a:pos x="T6" y="T7"/>
                </a:cxn>
              </a:cxnLst>
              <a:rect l="T12" t="T13" r="T14" b="T15"/>
              <a:pathLst>
                <a:path w="3795" h="160">
                  <a:moveTo>
                    <a:pt x="48" y="0"/>
                  </a:moveTo>
                  <a:cubicBezTo>
                    <a:pt x="96" y="22"/>
                    <a:pt x="0" y="110"/>
                    <a:pt x="335" y="135"/>
                  </a:cubicBezTo>
                  <a:cubicBezTo>
                    <a:pt x="670" y="160"/>
                    <a:pt x="1483" y="148"/>
                    <a:pt x="2060" y="150"/>
                  </a:cubicBezTo>
                  <a:lnTo>
                    <a:pt x="3795" y="150"/>
                  </a:lnTo>
                </a:path>
              </a:pathLst>
            </a:custGeom>
            <a:noFill/>
            <a:ln w="0">
              <a:solidFill>
                <a:srgbClr val="000000"/>
              </a:solidFill>
              <a:round/>
              <a:headEnd/>
              <a:tailEnd/>
            </a:ln>
          </p:spPr>
          <p:txBody>
            <a:bodyPr/>
            <a:lstStyle/>
            <a:p>
              <a:endParaRPr lang="en-US"/>
            </a:p>
          </p:txBody>
        </p:sp>
        <p:sp>
          <p:nvSpPr>
            <p:cNvPr id="21" name="Text Box 17"/>
            <p:cNvSpPr txBox="1">
              <a:spLocks noChangeArrowheads="1"/>
            </p:cNvSpPr>
            <p:nvPr/>
          </p:nvSpPr>
          <p:spPr bwMode="auto">
            <a:xfrm>
              <a:off x="4140" y="7020"/>
              <a:ext cx="1980" cy="720"/>
            </a:xfrm>
            <a:prstGeom prst="rect">
              <a:avLst/>
            </a:prstGeom>
            <a:solidFill>
              <a:srgbClr val="FFFFFF"/>
            </a:solidFill>
            <a:ln w="0">
              <a:solidFill>
                <a:srgbClr val="FFFFFF"/>
              </a:solidFill>
              <a:miter lim="800000"/>
              <a:headEnd/>
              <a:tailEnd/>
            </a:ln>
          </p:spPr>
          <p:txBody>
            <a:bodyPr/>
            <a:lstStyle/>
            <a:p>
              <a:pPr algn="ctr"/>
              <a:r>
                <a:rPr lang="en-IE" sz="1100" dirty="0">
                  <a:ea typeface="SimSun" pitchFamily="2" charset="-122"/>
                </a:rPr>
                <a:t>Electrolyte, e.g. </a:t>
              </a:r>
              <a:r>
                <a:rPr lang="en-IE" sz="1100" dirty="0" err="1">
                  <a:ea typeface="SimSun" pitchFamily="2" charset="-122"/>
                </a:rPr>
                <a:t>NaCl</a:t>
              </a:r>
              <a:endParaRPr lang="en-IE" sz="2700" dirty="0">
                <a:latin typeface="Times New Roman" pitchFamily="18" charset="0"/>
                <a:ea typeface="SimSun" pitchFamily="2" charset="-122"/>
              </a:endParaRPr>
            </a:p>
          </p:txBody>
        </p:sp>
        <p:sp>
          <p:nvSpPr>
            <p:cNvPr id="22" name="Freeform 16"/>
            <p:cNvSpPr>
              <a:spLocks/>
            </p:cNvSpPr>
            <p:nvPr/>
          </p:nvSpPr>
          <p:spPr bwMode="auto">
            <a:xfrm>
              <a:off x="2115" y="6990"/>
              <a:ext cx="3210" cy="795"/>
            </a:xfrm>
            <a:custGeom>
              <a:avLst/>
              <a:gdLst>
                <a:gd name="T0" fmla="*/ 30 w 3210"/>
                <a:gd name="T1" fmla="*/ 0 h 795"/>
                <a:gd name="T2" fmla="*/ 345 w 3210"/>
                <a:gd name="T3" fmla="*/ 750 h 795"/>
                <a:gd name="T4" fmla="*/ 2100 w 3210"/>
                <a:gd name="T5" fmla="*/ 780 h 795"/>
                <a:gd name="T6" fmla="*/ 3210 w 3210"/>
                <a:gd name="T7" fmla="*/ 795 h 795"/>
                <a:gd name="T8" fmla="*/ 0 60000 65536"/>
                <a:gd name="T9" fmla="*/ 0 60000 65536"/>
                <a:gd name="T10" fmla="*/ 0 60000 65536"/>
                <a:gd name="T11" fmla="*/ 0 60000 65536"/>
                <a:gd name="T12" fmla="*/ 0 w 3210"/>
                <a:gd name="T13" fmla="*/ 0 h 795"/>
                <a:gd name="T14" fmla="*/ 3210 w 3210"/>
                <a:gd name="T15" fmla="*/ 795 h 795"/>
              </a:gdLst>
              <a:ahLst/>
              <a:cxnLst>
                <a:cxn ang="T8">
                  <a:pos x="T0" y="T1"/>
                </a:cxn>
                <a:cxn ang="T9">
                  <a:pos x="T2" y="T3"/>
                </a:cxn>
                <a:cxn ang="T10">
                  <a:pos x="T4" y="T5"/>
                </a:cxn>
                <a:cxn ang="T11">
                  <a:pos x="T6" y="T7"/>
                </a:cxn>
              </a:cxnLst>
              <a:rect l="T12" t="T13" r="T14" b="T15"/>
              <a:pathLst>
                <a:path w="3210" h="795">
                  <a:moveTo>
                    <a:pt x="30" y="0"/>
                  </a:moveTo>
                  <a:cubicBezTo>
                    <a:pt x="83" y="125"/>
                    <a:pt x="0" y="620"/>
                    <a:pt x="345" y="750"/>
                  </a:cubicBezTo>
                  <a:lnTo>
                    <a:pt x="2100" y="780"/>
                  </a:lnTo>
                  <a:lnTo>
                    <a:pt x="3210" y="795"/>
                  </a:lnTo>
                </a:path>
              </a:pathLst>
            </a:custGeom>
            <a:noFill/>
            <a:ln w="0">
              <a:solidFill>
                <a:srgbClr val="000000"/>
              </a:solidFill>
              <a:round/>
              <a:headEnd/>
              <a:tailEnd/>
            </a:ln>
          </p:spPr>
          <p:txBody>
            <a:bodyPr/>
            <a:lstStyle/>
            <a:p>
              <a:endParaRPr lang="en-US"/>
            </a:p>
          </p:txBody>
        </p:sp>
        <p:sp>
          <p:nvSpPr>
            <p:cNvPr id="23" name="Text Box 15"/>
            <p:cNvSpPr txBox="1">
              <a:spLocks noChangeArrowheads="1"/>
            </p:cNvSpPr>
            <p:nvPr/>
          </p:nvSpPr>
          <p:spPr bwMode="auto">
            <a:xfrm>
              <a:off x="2700" y="4680"/>
              <a:ext cx="540" cy="540"/>
            </a:xfrm>
            <a:prstGeom prst="rect">
              <a:avLst/>
            </a:prstGeom>
            <a:solidFill>
              <a:srgbClr val="3366FF"/>
            </a:solidFill>
            <a:ln w="0">
              <a:noFill/>
              <a:miter lim="800000"/>
              <a:headEnd/>
              <a:tailEnd/>
            </a:ln>
          </p:spPr>
          <p:txBody>
            <a:bodyPr/>
            <a:lstStyle/>
            <a:p>
              <a:r>
                <a:rPr lang="en-IE" sz="2000" b="1" dirty="0">
                  <a:latin typeface="Times New Roman" pitchFamily="18" charset="0"/>
                  <a:ea typeface="SimSun" pitchFamily="2" charset="-122"/>
                </a:rPr>
                <a:t>+</a:t>
              </a:r>
              <a:endParaRPr lang="en-IE" sz="2700" dirty="0">
                <a:latin typeface="Times New Roman" pitchFamily="18" charset="0"/>
                <a:ea typeface="SimSun" pitchFamily="2" charset="-122"/>
              </a:endParaRPr>
            </a:p>
          </p:txBody>
        </p:sp>
        <p:sp>
          <p:nvSpPr>
            <p:cNvPr id="24" name="Text Box 14"/>
            <p:cNvSpPr txBox="1">
              <a:spLocks noChangeArrowheads="1"/>
            </p:cNvSpPr>
            <p:nvPr/>
          </p:nvSpPr>
          <p:spPr bwMode="auto">
            <a:xfrm>
              <a:off x="7560" y="4860"/>
              <a:ext cx="540" cy="540"/>
            </a:xfrm>
            <a:prstGeom prst="rect">
              <a:avLst/>
            </a:prstGeom>
            <a:solidFill>
              <a:srgbClr val="FF0000"/>
            </a:solidFill>
            <a:ln w="0">
              <a:noFill/>
              <a:miter lim="800000"/>
              <a:headEnd/>
              <a:tailEnd/>
            </a:ln>
          </p:spPr>
          <p:txBody>
            <a:bodyPr/>
            <a:lstStyle/>
            <a:p>
              <a:r>
                <a:rPr lang="en-IE" sz="2000" b="1" dirty="0">
                  <a:latin typeface="Times New Roman" pitchFamily="18" charset="0"/>
                  <a:ea typeface="SimSun" pitchFamily="2" charset="-122"/>
                </a:rPr>
                <a:t>-</a:t>
              </a:r>
              <a:endParaRPr lang="en-IE" sz="2700" dirty="0">
                <a:latin typeface="Times New Roman" pitchFamily="18" charset="0"/>
                <a:ea typeface="SimSun" pitchFamily="2" charset="-122"/>
              </a:endParaRPr>
            </a:p>
          </p:txBody>
        </p:sp>
        <p:sp>
          <p:nvSpPr>
            <p:cNvPr id="25" name="Text Box 13"/>
            <p:cNvSpPr txBox="1">
              <a:spLocks noChangeArrowheads="1"/>
            </p:cNvSpPr>
            <p:nvPr/>
          </p:nvSpPr>
          <p:spPr bwMode="auto">
            <a:xfrm>
              <a:off x="4680" y="2700"/>
              <a:ext cx="1647" cy="1125"/>
            </a:xfrm>
            <a:prstGeom prst="rect">
              <a:avLst/>
            </a:prstGeom>
            <a:solidFill>
              <a:srgbClr val="FFFFFF"/>
            </a:solidFill>
            <a:ln w="0">
              <a:solidFill>
                <a:srgbClr val="000000"/>
              </a:solidFill>
              <a:miter lim="800000"/>
              <a:headEnd/>
              <a:tailEnd/>
            </a:ln>
          </p:spPr>
          <p:txBody>
            <a:bodyPr/>
            <a:lstStyle/>
            <a:p>
              <a:r>
                <a:rPr lang="en-IE" sz="1100" dirty="0">
                  <a:ea typeface="SimSun" pitchFamily="2" charset="-122"/>
                </a:rPr>
                <a:t>Power</a:t>
              </a:r>
              <a:endParaRPr lang="en-US" sz="1200" dirty="0">
                <a:ea typeface="SimSun" pitchFamily="2" charset="-122"/>
              </a:endParaRPr>
            </a:p>
            <a:p>
              <a:pPr eaLnBrk="0" hangingPunct="0"/>
              <a:r>
                <a:rPr lang="en-IE" sz="1100" dirty="0">
                  <a:ea typeface="SimSun" pitchFamily="2" charset="-122"/>
                </a:rPr>
                <a:t>Supply</a:t>
              </a:r>
              <a:endParaRPr lang="en-IE" sz="2700" dirty="0">
                <a:latin typeface="Times New Roman" pitchFamily="18" charset="0"/>
                <a:ea typeface="SimSun" pitchFamily="2" charset="-122"/>
              </a:endParaRPr>
            </a:p>
          </p:txBody>
        </p:sp>
      </p:grpSp>
      <p:sp>
        <p:nvSpPr>
          <p:cNvPr id="26" name="Rectangle 25"/>
          <p:cNvSpPr/>
          <p:nvPr/>
        </p:nvSpPr>
        <p:spPr>
          <a:xfrm>
            <a:off x="381000" y="4724400"/>
            <a:ext cx="5029200" cy="1015663"/>
          </a:xfrm>
          <a:prstGeom prst="rect">
            <a:avLst/>
          </a:prstGeom>
        </p:spPr>
        <p:txBody>
          <a:bodyPr wrap="square">
            <a:spAutoFit/>
          </a:bodyPr>
          <a:lstStyle/>
          <a:p>
            <a:pPr marL="382059" indent="-382059">
              <a:spcBef>
                <a:spcPct val="20000"/>
              </a:spcBef>
              <a:buFontTx/>
              <a:buChar char="•"/>
            </a:pPr>
            <a:r>
              <a:rPr lang="en-IE" sz="2000" b="1" dirty="0" smtClean="0">
                <a:cs typeface="Arial" charset="0"/>
                <a:sym typeface="Symbol" pitchFamily="18" charset="2"/>
              </a:rPr>
              <a:t>External source must provide a greater potential than that for the spontaneous  reverse reaction</a:t>
            </a:r>
            <a:endParaRPr lang="en-IE" sz="2000" b="1" dirty="0">
              <a:cs typeface="Arial" charset="0"/>
              <a:sym typeface="Symbol" pitchFamily="18" charset="2"/>
            </a:endParaRPr>
          </a:p>
        </p:txBody>
      </p:sp>
      <p:sp>
        <p:nvSpPr>
          <p:cNvPr id="27" name="Rectangle 26"/>
          <p:cNvSpPr/>
          <p:nvPr/>
        </p:nvSpPr>
        <p:spPr>
          <a:xfrm>
            <a:off x="381000" y="5638800"/>
            <a:ext cx="8458200" cy="830997"/>
          </a:xfrm>
          <a:prstGeom prst="rect">
            <a:avLst/>
          </a:prstGeom>
        </p:spPr>
        <p:txBody>
          <a:bodyPr wrap="square">
            <a:spAutoFit/>
          </a:bodyPr>
          <a:lstStyle/>
          <a:p>
            <a:pPr marL="382059" indent="-382059">
              <a:spcBef>
                <a:spcPct val="20000"/>
              </a:spcBef>
              <a:buFontTx/>
              <a:buChar char="•"/>
            </a:pPr>
            <a:r>
              <a:rPr lang="en-IE" sz="2400" b="1" dirty="0" smtClean="0">
                <a:solidFill>
                  <a:schemeClr val="accent1"/>
                </a:solidFill>
                <a:cs typeface="Arial" charset="0"/>
                <a:sym typeface="Symbol" pitchFamily="18" charset="2"/>
              </a:rPr>
              <a:t>Electrolysis</a:t>
            </a:r>
            <a:r>
              <a:rPr lang="en-IE" sz="2400" b="1" dirty="0" smtClean="0">
                <a:cs typeface="Arial" charset="0"/>
                <a:sym typeface="Symbol" pitchFamily="18" charset="2"/>
              </a:rPr>
              <a:t> = process in which electrical energy is used to cause a non-spontaneous chemical reaction to occur</a:t>
            </a:r>
            <a:endParaRPr lang="en-IE" sz="2400" b="1" dirty="0">
              <a:cs typeface="Arial" charset="0"/>
              <a:sym typeface="Symbol" pitchFamily="18" charset="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 for electro plating process</a:t>
            </a:r>
            <a:endParaRPr lang="en-US" dirty="0"/>
          </a:p>
        </p:txBody>
      </p:sp>
      <p:pic>
        <p:nvPicPr>
          <p:cNvPr id="1026" name="Picture 2"/>
          <p:cNvPicPr>
            <a:picLocks noGrp="1" noChangeAspect="1" noChangeArrowheads="1"/>
          </p:cNvPicPr>
          <p:nvPr>
            <p:ph idx="1"/>
          </p:nvPr>
        </p:nvPicPr>
        <p:blipFill>
          <a:blip r:embed="rId2"/>
          <a:stretch>
            <a:fillRect/>
          </a:stretch>
        </p:blipFill>
        <p:spPr bwMode="auto">
          <a:xfrm>
            <a:off x="1279547" y="1600200"/>
            <a:ext cx="6584905" cy="4525963"/>
          </a:xfrm>
          <a:prstGeom prst="rect">
            <a:avLst/>
          </a:prstGeom>
          <a:noFill/>
          <a:ln w="9525">
            <a:noFill/>
            <a:miter lim="800000"/>
            <a:headEnd/>
            <a:tailEnd/>
          </a:ln>
          <a:effectLst/>
        </p:spPr>
      </p:pic>
    </p:spTree>
    <p:extLst>
      <p:ext uri="{BB962C8B-B14F-4D97-AF65-F5344CB8AC3E}">
        <p14:creationId xmlns:p14="http://schemas.microsoft.com/office/powerpoint/2010/main" val="9669144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How is electroplating done?</a:t>
            </a:r>
            <a:endParaRPr lang="en-US" dirty="0"/>
          </a:p>
        </p:txBody>
      </p:sp>
      <p:sp>
        <p:nvSpPr>
          <p:cNvPr id="3" name="Content Placeholder 2"/>
          <p:cNvSpPr>
            <a:spLocks noGrp="1"/>
          </p:cNvSpPr>
          <p:nvPr>
            <p:ph idx="1"/>
          </p:nvPr>
        </p:nvSpPr>
        <p:spPr>
          <a:xfrm>
            <a:off x="152400" y="990601"/>
            <a:ext cx="8763000" cy="5638799"/>
          </a:xfrm>
        </p:spPr>
        <p:txBody>
          <a:bodyPr>
            <a:normAutofit fontScale="70000" lnSpcReduction="20000"/>
          </a:bodyPr>
          <a:lstStyle/>
          <a:p>
            <a:pPr algn="just">
              <a:buFont typeface="Wingdings" pitchFamily="2" charset="2"/>
              <a:buChar char="ü"/>
            </a:pPr>
            <a:r>
              <a:rPr lang="en-US" dirty="0" smtClean="0"/>
              <a:t>Electroplating is done in a liquid solution called an electrolyte (</a:t>
            </a:r>
            <a:r>
              <a:rPr lang="en-US" dirty="0" err="1" smtClean="0"/>
              <a:t>fig.a</a:t>
            </a:r>
            <a:r>
              <a:rPr lang="en-US" dirty="0" smtClean="0"/>
              <a:t>), also known as a </a:t>
            </a:r>
            <a:r>
              <a:rPr lang="en-US" dirty="0" smtClean="0">
                <a:solidFill>
                  <a:srgbClr val="FF0000"/>
                </a:solidFill>
              </a:rPr>
              <a:t>"plating bath". </a:t>
            </a:r>
            <a:r>
              <a:rPr lang="en-US" dirty="0" smtClean="0"/>
              <a:t>The plating bath is a specially designed chemical bath that has the desired metal (i.e. silver, gold) dissolved as microscopic atoms (positive charged ions) suspended in solution. </a:t>
            </a:r>
          </a:p>
          <a:p>
            <a:pPr algn="just">
              <a:buFont typeface="Wingdings" pitchFamily="2" charset="2"/>
              <a:buChar char="ü"/>
            </a:pPr>
            <a:endParaRPr lang="en-US" dirty="0" smtClean="0"/>
          </a:p>
          <a:p>
            <a:pPr algn="just">
              <a:buFont typeface="Wingdings" pitchFamily="2" charset="2"/>
              <a:buChar char="ü"/>
            </a:pPr>
            <a:r>
              <a:rPr lang="en-US" dirty="0" smtClean="0"/>
              <a:t>The plating bath solution serves as a conductive medium and utilizes a low </a:t>
            </a:r>
            <a:r>
              <a:rPr lang="en-US" dirty="0" err="1" smtClean="0"/>
              <a:t>d.c</a:t>
            </a:r>
            <a:r>
              <a:rPr lang="en-US" dirty="0" smtClean="0"/>
              <a:t>. voltage (direct current). The object that is to be plated is submerged into the plating bath and a low voltage d. c. current is applied to the bath. </a:t>
            </a:r>
          </a:p>
          <a:p>
            <a:pPr algn="just">
              <a:buFont typeface="Wingdings" pitchFamily="2" charset="2"/>
              <a:buChar char="ü"/>
            </a:pPr>
            <a:endParaRPr lang="en-US" dirty="0" smtClean="0"/>
          </a:p>
          <a:p>
            <a:pPr algn="just">
              <a:buFont typeface="Wingdings" pitchFamily="2" charset="2"/>
              <a:buChar char="ü"/>
            </a:pPr>
            <a:r>
              <a:rPr lang="en-US" dirty="0" smtClean="0"/>
              <a:t>Generally located at the center of the plating bath, </a:t>
            </a:r>
            <a:r>
              <a:rPr lang="en-US" dirty="0" smtClean="0">
                <a:solidFill>
                  <a:srgbClr val="FF0000"/>
                </a:solidFill>
              </a:rPr>
              <a:t>the object that is to be plated acts as a negatively charged cathode </a:t>
            </a:r>
            <a:r>
              <a:rPr lang="en-US" dirty="0" smtClean="0"/>
              <a:t>(fig. b). The positively charged anodes (fig. c) that will complete the </a:t>
            </a:r>
            <a:r>
              <a:rPr lang="en-US" dirty="0" err="1" smtClean="0"/>
              <a:t>d.c</a:t>
            </a:r>
            <a:r>
              <a:rPr lang="en-US" dirty="0" smtClean="0"/>
              <a:t>. circuit are carefully positioned at the edges of the plating tank.</a:t>
            </a:r>
          </a:p>
          <a:p>
            <a:pPr algn="just">
              <a:buNone/>
            </a:pPr>
            <a:endParaRPr lang="en-US" dirty="0" smtClean="0"/>
          </a:p>
          <a:p>
            <a:pPr algn="just">
              <a:buFont typeface="Wingdings" pitchFamily="2" charset="2"/>
              <a:buChar char="ü"/>
            </a:pPr>
            <a:r>
              <a:rPr lang="en-US" dirty="0" smtClean="0"/>
              <a:t> A power source known as a </a:t>
            </a:r>
            <a:r>
              <a:rPr lang="en-US" dirty="0" smtClean="0">
                <a:solidFill>
                  <a:srgbClr val="FF0000"/>
                </a:solidFill>
              </a:rPr>
              <a:t>rectifier</a:t>
            </a:r>
            <a:r>
              <a:rPr lang="en-US" dirty="0" smtClean="0"/>
              <a:t> (fig. d.) is used to convert </a:t>
            </a:r>
            <a:r>
              <a:rPr lang="en-US" dirty="0" err="1" smtClean="0"/>
              <a:t>a.c</a:t>
            </a:r>
            <a:r>
              <a:rPr lang="en-US" dirty="0" smtClean="0"/>
              <a:t>. power to a carefully regulated low voltage </a:t>
            </a:r>
            <a:r>
              <a:rPr lang="en-US" dirty="0" err="1" smtClean="0"/>
              <a:t>d.c</a:t>
            </a:r>
            <a:r>
              <a:rPr lang="en-US" dirty="0" smtClean="0"/>
              <a:t>. current.</a:t>
            </a:r>
          </a:p>
          <a:p>
            <a:endParaRPr lang="en-US" dirty="0"/>
          </a:p>
        </p:txBody>
      </p:sp>
    </p:spTree>
    <p:extLst>
      <p:ext uri="{BB962C8B-B14F-4D97-AF65-F5344CB8AC3E}">
        <p14:creationId xmlns:p14="http://schemas.microsoft.com/office/powerpoint/2010/main" val="9701077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Diagram electroplating process</a:t>
            </a:r>
            <a:endParaRPr lang="en-US" dirty="0"/>
          </a:p>
        </p:txBody>
      </p:sp>
      <p:pic>
        <p:nvPicPr>
          <p:cNvPr id="102402" name="Picture 2"/>
          <p:cNvPicPr>
            <a:picLocks noGrp="1" noChangeAspect="1" noChangeArrowheads="1"/>
          </p:cNvPicPr>
          <p:nvPr>
            <p:ph idx="1"/>
          </p:nvPr>
        </p:nvPicPr>
        <p:blipFill>
          <a:blip r:embed="rId2"/>
          <a:stretch>
            <a:fillRect/>
          </a:stretch>
        </p:blipFill>
        <p:spPr bwMode="auto">
          <a:xfrm>
            <a:off x="381000" y="1371600"/>
            <a:ext cx="8585639" cy="4810919"/>
          </a:xfrm>
          <a:prstGeom prst="rect">
            <a:avLst/>
          </a:prstGeom>
          <a:noFill/>
          <a:ln w="9525">
            <a:noFill/>
            <a:miter lim="800000"/>
            <a:headEnd/>
            <a:tailEnd/>
          </a:ln>
          <a:effectLst/>
        </p:spPr>
      </p:pic>
    </p:spTree>
    <p:extLst>
      <p:ext uri="{BB962C8B-B14F-4D97-AF65-F5344CB8AC3E}">
        <p14:creationId xmlns:p14="http://schemas.microsoft.com/office/powerpoint/2010/main" val="15466085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Electroplating Bath</a:t>
            </a:r>
            <a:endParaRPr lang="en-US" dirty="0"/>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a:srcRect/>
          <a:stretch>
            <a:fillRect/>
          </a:stretch>
        </p:blipFill>
        <p:spPr bwMode="auto">
          <a:xfrm>
            <a:off x="1066801" y="1279404"/>
            <a:ext cx="7051150" cy="5197596"/>
          </a:xfrm>
          <a:prstGeom prst="rect">
            <a:avLst/>
          </a:prstGeom>
          <a:noFill/>
          <a:ln w="9525">
            <a:noFill/>
            <a:miter lim="800000"/>
            <a:headEnd/>
            <a:tailEnd/>
          </a:ln>
          <a:effectLst/>
        </p:spPr>
      </p:pic>
    </p:spTree>
    <p:extLst>
      <p:ext uri="{BB962C8B-B14F-4D97-AF65-F5344CB8AC3E}">
        <p14:creationId xmlns:p14="http://schemas.microsoft.com/office/powerpoint/2010/main" val="37905885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dirty="0" smtClean="0"/>
              <a:t>Which materials  are used in the electroplating process?</a:t>
            </a:r>
            <a:r>
              <a:rPr lang="en-US" cap="all" dirty="0" smtClean="0"/>
              <a:t/>
            </a:r>
            <a:br>
              <a:rPr lang="en-US" cap="all" dirty="0" smtClean="0"/>
            </a:br>
            <a:endParaRPr lang="en-US" dirty="0"/>
          </a:p>
        </p:txBody>
      </p:sp>
      <p:sp>
        <p:nvSpPr>
          <p:cNvPr id="3" name="Content Placeholder 2"/>
          <p:cNvSpPr>
            <a:spLocks noGrp="1"/>
          </p:cNvSpPr>
          <p:nvPr>
            <p:ph sz="half" idx="1"/>
          </p:nvPr>
        </p:nvSpPr>
        <p:spPr>
          <a:xfrm>
            <a:off x="-4948" y="1143000"/>
            <a:ext cx="3505200" cy="4525963"/>
          </a:xfrm>
        </p:spPr>
        <p:txBody>
          <a:bodyPr>
            <a:normAutofit fontScale="70000" lnSpcReduction="20000"/>
          </a:bodyPr>
          <a:lstStyle/>
          <a:p>
            <a:pPr algn="just"/>
            <a:endParaRPr lang="en-US" sz="2800" dirty="0" smtClean="0"/>
          </a:p>
          <a:p>
            <a:pPr algn="just">
              <a:buFont typeface="Wingdings" pitchFamily="2" charset="2"/>
              <a:buChar char="ü"/>
            </a:pPr>
            <a:r>
              <a:rPr lang="en-US" sz="2800" dirty="0" smtClean="0"/>
              <a:t>Metals commonly used in electroplating include zinc, copper and tin, as well as precious metals such as gold, silver and palladium. </a:t>
            </a:r>
          </a:p>
          <a:p>
            <a:pPr algn="just">
              <a:buFont typeface="Wingdings" pitchFamily="2" charset="2"/>
              <a:buChar char="ü"/>
            </a:pPr>
            <a:r>
              <a:rPr lang="en-US" sz="2800" dirty="0" smtClean="0"/>
              <a:t>Plating can occur with individual metals or in various combinations (alloys) that can provide additional value to the electroplating process. </a:t>
            </a:r>
          </a:p>
          <a:p>
            <a:pPr algn="just">
              <a:buFont typeface="Wingdings" pitchFamily="2" charset="2"/>
              <a:buChar char="ü"/>
            </a:pPr>
            <a:r>
              <a:rPr lang="en-US" sz="2800" dirty="0" smtClean="0"/>
              <a:t>Price, substrate composition and desired result are key factors when determining the most appropriate electroplating process.</a:t>
            </a:r>
          </a:p>
          <a:p>
            <a:endParaRPr lang="en-US" dirty="0"/>
          </a:p>
        </p:txBody>
      </p:sp>
      <p:sp>
        <p:nvSpPr>
          <p:cNvPr id="4" name="Content Placeholder 3"/>
          <p:cNvSpPr>
            <a:spLocks noGrp="1"/>
          </p:cNvSpPr>
          <p:nvPr>
            <p:ph sz="half" idx="2"/>
          </p:nvPr>
        </p:nvSpPr>
        <p:spPr>
          <a:xfrm>
            <a:off x="5410200" y="1600200"/>
            <a:ext cx="3581400" cy="4525963"/>
          </a:xfrm>
        </p:spPr>
        <p:txBody>
          <a:bodyPr>
            <a:normAutofit fontScale="70000" lnSpcReduction="20000"/>
          </a:bodyPr>
          <a:lstStyle/>
          <a:p>
            <a:pPr algn="just">
              <a:buFont typeface="Wingdings" pitchFamily="2" charset="2"/>
              <a:buChar char="ü"/>
            </a:pPr>
            <a:r>
              <a:rPr lang="en-US" dirty="0"/>
              <a:t>Even though any material can be electroplated, the applications are normally limited to </a:t>
            </a:r>
            <a:r>
              <a:rPr lang="en-US" dirty="0">
                <a:solidFill>
                  <a:srgbClr val="FF0000"/>
                </a:solidFill>
              </a:rPr>
              <a:t>metals and some specific plastics. </a:t>
            </a:r>
          </a:p>
          <a:p>
            <a:pPr algn="just">
              <a:buFont typeface="Wingdings" pitchFamily="2" charset="2"/>
              <a:buChar char="ü"/>
            </a:pPr>
            <a:r>
              <a:rPr lang="en-US" dirty="0"/>
              <a:t>Commonly used electroplated plastics are acrylonitrile butadiene styrene (ABS), chlorinated polyethylene (PEC), ABS/polycarbonate, </a:t>
            </a:r>
            <a:r>
              <a:rPr lang="en-US" dirty="0" err="1"/>
              <a:t>Polyphenylene</a:t>
            </a:r>
            <a:r>
              <a:rPr lang="en-US" dirty="0"/>
              <a:t> oxide, </a:t>
            </a:r>
            <a:r>
              <a:rPr lang="en-US" dirty="0" err="1"/>
              <a:t>polysulfone</a:t>
            </a:r>
            <a:r>
              <a:rPr lang="en-US" dirty="0"/>
              <a:t>, polypropylene, nylon, polyester, </a:t>
            </a:r>
            <a:r>
              <a:rPr lang="en-US" dirty="0" err="1"/>
              <a:t>polyacetal</a:t>
            </a:r>
            <a:r>
              <a:rPr lang="en-US" dirty="0"/>
              <a:t>, polystyrene and polycarbonate.</a:t>
            </a:r>
          </a:p>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5538" y="1066800"/>
            <a:ext cx="1811337" cy="526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46358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Rectangle 6"/>
          <p:cNvSpPr>
            <a:spLocks noGrp="1" noChangeArrowheads="1"/>
          </p:cNvSpPr>
          <p:nvPr>
            <p:ph type="title"/>
          </p:nvPr>
        </p:nvSpPr>
        <p:spPr>
          <a:xfrm>
            <a:off x="0" y="0"/>
            <a:ext cx="9144000" cy="1143000"/>
          </a:xfrm>
        </p:spPr>
        <p:txBody>
          <a:bodyPr/>
          <a:lstStyle/>
          <a:p>
            <a:r>
              <a:rPr lang="en-US" dirty="0" smtClean="0"/>
              <a:t>Examples of Electroplating</a:t>
            </a:r>
            <a:endParaRPr lang="en-US" dirty="0"/>
          </a:p>
        </p:txBody>
      </p:sp>
      <p:pic>
        <p:nvPicPr>
          <p:cNvPr id="10245" name="Picture 5" descr="plating7">
            <a:hlinkClick r:id="rId2"/>
          </p:cNvPr>
          <p:cNvPicPr>
            <a:picLocks noGrp="1" noChangeAspect="1" noChangeArrowheads="1"/>
          </p:cNvPicPr>
          <p:nvPr>
            <p:ph idx="1"/>
          </p:nvPr>
        </p:nvPicPr>
        <p:blipFill>
          <a:blip r:embed="rId3"/>
          <a:srcRect/>
          <a:stretch>
            <a:fillRect/>
          </a:stretch>
        </p:blipFill>
        <p:spPr>
          <a:xfrm>
            <a:off x="304800" y="2057400"/>
            <a:ext cx="6248400" cy="4853087"/>
          </a:xfrm>
          <a:noFill/>
          <a:ln/>
        </p:spPr>
      </p:pic>
      <p:sp>
        <p:nvSpPr>
          <p:cNvPr id="2" name="Rectangle 1"/>
          <p:cNvSpPr/>
          <p:nvPr/>
        </p:nvSpPr>
        <p:spPr>
          <a:xfrm>
            <a:off x="609600" y="1295399"/>
            <a:ext cx="3898055" cy="584775"/>
          </a:xfrm>
          <a:prstGeom prst="rect">
            <a:avLst/>
          </a:prstGeom>
        </p:spPr>
        <p:txBody>
          <a:bodyPr wrap="none">
            <a:spAutoFit/>
          </a:bodyPr>
          <a:lstStyle/>
          <a:p>
            <a:r>
              <a:rPr lang="en-US" sz="3200" dirty="0"/>
              <a:t>Copper electroplating </a:t>
            </a:r>
          </a:p>
        </p:txBody>
      </p:sp>
    </p:spTree>
    <p:extLst>
      <p:ext uri="{BB962C8B-B14F-4D97-AF65-F5344CB8AC3E}">
        <p14:creationId xmlns:p14="http://schemas.microsoft.com/office/powerpoint/2010/main" val="38650293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Copper electroplating </a:t>
            </a:r>
          </a:p>
        </p:txBody>
      </p:sp>
      <p:sp>
        <p:nvSpPr>
          <p:cNvPr id="6" name="Content Placeholder 5"/>
          <p:cNvSpPr>
            <a:spLocks noGrp="1"/>
          </p:cNvSpPr>
          <p:nvPr>
            <p:ph sz="quarter" idx="4"/>
          </p:nvPr>
        </p:nvSpPr>
        <p:spPr>
          <a:xfrm>
            <a:off x="4038600" y="990600"/>
            <a:ext cx="5105401" cy="4983163"/>
          </a:xfrm>
        </p:spPr>
        <p:txBody>
          <a:bodyPr>
            <a:normAutofit fontScale="92500" lnSpcReduction="10000"/>
          </a:bodyPr>
          <a:lstStyle/>
          <a:p>
            <a:r>
              <a:rPr lang="en-US" sz="2600" u="sng" dirty="0"/>
              <a:t>Electroplating copper</a:t>
            </a:r>
            <a:r>
              <a:rPr lang="en-US" sz="2600" dirty="0"/>
              <a:t> can be extremely valuable in applications such as the </a:t>
            </a:r>
            <a:r>
              <a:rPr lang="en-US" sz="2600" b="1" dirty="0"/>
              <a:t>manufacturing of electronic parts and components</a:t>
            </a:r>
            <a:r>
              <a:rPr lang="en-US" sz="2600" dirty="0"/>
              <a:t>, as well as products used in the aerospace and defense </a:t>
            </a:r>
            <a:r>
              <a:rPr lang="en-US" sz="2600" dirty="0" smtClean="0"/>
              <a:t>industries.</a:t>
            </a:r>
          </a:p>
          <a:p>
            <a:r>
              <a:rPr lang="en-US" sz="2600" b="1" dirty="0" smtClean="0"/>
              <a:t>Copper </a:t>
            </a:r>
            <a:r>
              <a:rPr lang="en-US" sz="2600" b="1" dirty="0"/>
              <a:t>is also widely used for plating on plastics and other non-metallic surfaces. </a:t>
            </a:r>
            <a:endParaRPr lang="en-US" sz="2600" b="1" dirty="0" smtClean="0"/>
          </a:p>
          <a:p>
            <a:r>
              <a:rPr lang="en-US" sz="2600" dirty="0" smtClean="0"/>
              <a:t>Key </a:t>
            </a:r>
            <a:r>
              <a:rPr lang="en-US" sz="2600" dirty="0"/>
              <a:t>copper electroplating benefits include excellent corrosion protection, high thickness build and heat treatment stop-off.</a:t>
            </a:r>
          </a:p>
          <a:p>
            <a:endParaRPr lang="en-US" sz="2600" dirty="0" smtClean="0"/>
          </a:p>
          <a:p>
            <a:endParaRPr lang="en-US" dirty="0"/>
          </a:p>
          <a:p>
            <a:endParaRPr lang="en-US" dirty="0"/>
          </a:p>
        </p:txBody>
      </p:sp>
      <p:pic>
        <p:nvPicPr>
          <p:cNvPr id="7" name="Content Placeholder 6" descr="https://www.sharrettsplating.com/images/copper-electroplating.jpg"/>
          <p:cNvPicPr>
            <a:picLocks noGrp="1"/>
          </p:cNvPicPr>
          <p:nvPr>
            <p:ph sz="half" idx="2"/>
          </p:nvPr>
        </p:nvPicPr>
        <p:blipFill>
          <a:blip r:embed="rId2"/>
          <a:srcRect/>
          <a:stretch>
            <a:fillRect/>
          </a:stretch>
        </p:blipFill>
        <p:spPr bwMode="auto">
          <a:xfrm>
            <a:off x="0" y="3124200"/>
            <a:ext cx="4267200" cy="2286000"/>
          </a:xfrm>
          <a:prstGeom prst="rect">
            <a:avLst/>
          </a:prstGeom>
          <a:noFill/>
          <a:ln w="9525">
            <a:noFill/>
            <a:miter lim="800000"/>
            <a:headEnd/>
            <a:tailEnd/>
          </a:ln>
        </p:spPr>
      </p:pic>
    </p:spTree>
    <p:extLst>
      <p:ext uri="{BB962C8B-B14F-4D97-AF65-F5344CB8AC3E}">
        <p14:creationId xmlns:p14="http://schemas.microsoft.com/office/powerpoint/2010/main" val="23870912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76200"/>
            <a:ext cx="9144000" cy="914400"/>
          </a:xfrm>
        </p:spPr>
        <p:txBody>
          <a:bodyPr/>
          <a:lstStyle/>
          <a:p>
            <a:r>
              <a:rPr lang="en-CA" altLang="en-US" dirty="0" smtClean="0"/>
              <a:t>Zinc electroplating</a:t>
            </a:r>
          </a:p>
        </p:txBody>
      </p:sp>
      <p:sp>
        <p:nvSpPr>
          <p:cNvPr id="8195" name="Content Placeholder 2"/>
          <p:cNvSpPr>
            <a:spLocks noGrp="1"/>
          </p:cNvSpPr>
          <p:nvPr>
            <p:ph idx="1"/>
          </p:nvPr>
        </p:nvSpPr>
        <p:spPr>
          <a:xfrm>
            <a:off x="228600" y="787400"/>
            <a:ext cx="8686800" cy="5308600"/>
          </a:xfrm>
        </p:spPr>
        <p:txBody>
          <a:bodyPr/>
          <a:lstStyle/>
          <a:p>
            <a:endParaRPr lang="en-CA" altLang="en-US" sz="2000" dirty="0" smtClean="0"/>
          </a:p>
          <a:p>
            <a:pPr>
              <a:buFont typeface="Wingdings" pitchFamily="2" charset="2"/>
              <a:buChar char="ü"/>
            </a:pPr>
            <a:r>
              <a:rPr lang="en-CA" altLang="en-US" sz="2400" dirty="0" smtClean="0"/>
              <a:t>cost-effective</a:t>
            </a:r>
          </a:p>
          <a:p>
            <a:pPr>
              <a:buFont typeface="Wingdings" pitchFamily="2" charset="2"/>
              <a:buChar char="ü"/>
            </a:pPr>
            <a:r>
              <a:rPr lang="en-CA" altLang="en-US" sz="2400" dirty="0" smtClean="0"/>
              <a:t>a protective coating to metallic substances such as nuts, bolts, fasteners, automotive parts, and many other hardware items. </a:t>
            </a:r>
          </a:p>
          <a:p>
            <a:pPr>
              <a:buFont typeface="Wingdings" pitchFamily="2" charset="2"/>
              <a:buChar char="ü"/>
            </a:pPr>
            <a:r>
              <a:rPr lang="en-CA" altLang="en-US" sz="2400" dirty="0" smtClean="0"/>
              <a:t>the use of zinc also improves the overall appearance of the metals, by giving them a variety of colors, a clean look, brightness, and a nice glowing shine.</a:t>
            </a:r>
          </a:p>
        </p:txBody>
      </p:sp>
      <p:pic>
        <p:nvPicPr>
          <p:cNvPr id="8196" name="Picture 2"/>
          <p:cNvPicPr>
            <a:picLocks noChangeAspect="1" noChangeArrowheads="1"/>
          </p:cNvPicPr>
          <p:nvPr/>
        </p:nvPicPr>
        <p:blipFill>
          <a:blip r:embed="rId3"/>
          <a:srcRect/>
          <a:stretch>
            <a:fillRect/>
          </a:stretch>
        </p:blipFill>
        <p:spPr bwMode="auto">
          <a:xfrm>
            <a:off x="304800" y="3566160"/>
            <a:ext cx="3429000" cy="3291840"/>
          </a:xfrm>
          <a:prstGeom prst="rect">
            <a:avLst/>
          </a:prstGeom>
          <a:noFill/>
          <a:ln w="9525">
            <a:noFill/>
            <a:miter lim="800000"/>
            <a:headEnd/>
            <a:tailEnd/>
          </a:ln>
        </p:spPr>
      </p:pic>
      <p:pic>
        <p:nvPicPr>
          <p:cNvPr id="8" name="Picture 7"/>
          <p:cNvPicPr>
            <a:picLocks/>
          </p:cNvPicPr>
          <p:nvPr/>
        </p:nvPicPr>
        <p:blipFill>
          <a:blip r:embed="rId4" r:link="rId5">
            <a:extLst>
              <a:ext uri="{28A0092B-C50C-407E-A947-70E740481C1C}">
                <a14:useLocalDpi xmlns:a14="http://schemas.microsoft.com/office/drawing/2010/main" val="0"/>
              </a:ext>
            </a:extLst>
          </a:blip>
          <a:stretch>
            <a:fillRect/>
          </a:stretch>
        </p:blipFill>
        <p:spPr>
          <a:xfrm>
            <a:off x="4648200" y="3657600"/>
            <a:ext cx="4191000" cy="3048000"/>
          </a:xfrm>
          <a:prstGeom prst="rect">
            <a:avLst/>
          </a:prstGeom>
        </p:spPr>
      </p:pic>
      <p:sp>
        <p:nvSpPr>
          <p:cNvPr id="11" name="Rectangle 10"/>
          <p:cNvSpPr/>
          <p:nvPr/>
        </p:nvSpPr>
        <p:spPr>
          <a:xfrm>
            <a:off x="7543800" y="3733800"/>
            <a:ext cx="1353319" cy="369332"/>
          </a:xfrm>
          <a:prstGeom prst="rect">
            <a:avLst/>
          </a:prstGeom>
        </p:spPr>
        <p:txBody>
          <a:bodyPr wrap="none">
            <a:spAutoFit/>
          </a:bodyPr>
          <a:lstStyle/>
          <a:p>
            <a:r>
              <a:rPr lang="en-US" dirty="0" smtClean="0">
                <a:effectLst>
                  <a:prstShdw prst="shdw14" dist="35921" dir="2700000">
                    <a:scrgbClr r="0" g="0" b="0">
                      <a:alpha val="43000"/>
                    </a:scrgbClr>
                  </a:prstShdw>
                </a:effectLst>
              </a:rPr>
              <a:t>Grade 8 Bolt</a:t>
            </a:r>
            <a:endParaRPr lang="en-US" dirty="0">
              <a:effectLst>
                <a:prstShdw prst="shdw14" dist="35921" dir="2700000">
                  <a:scrgbClr r="0" g="0" b="0">
                    <a:alpha val="43000"/>
                  </a:scrgbClr>
                </a:prstShdw>
              </a:effectLst>
            </a:endParaRPr>
          </a:p>
        </p:txBody>
      </p:sp>
    </p:spTree>
    <p:extLst>
      <p:ext uri="{BB962C8B-B14F-4D97-AF65-F5344CB8AC3E}">
        <p14:creationId xmlns:p14="http://schemas.microsoft.com/office/powerpoint/2010/main" val="40580967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How Zinc Electroplating Is Applied</a:t>
            </a:r>
            <a:endParaRPr lang="en-US" sz="4000" dirty="0"/>
          </a:p>
        </p:txBody>
      </p:sp>
      <p:sp>
        <p:nvSpPr>
          <p:cNvPr id="3" name="Content Placeholder 2"/>
          <p:cNvSpPr>
            <a:spLocks noGrp="1"/>
          </p:cNvSpPr>
          <p:nvPr>
            <p:ph sz="half" idx="1"/>
          </p:nvPr>
        </p:nvSpPr>
        <p:spPr>
          <a:xfrm>
            <a:off x="152400" y="1066800"/>
            <a:ext cx="4343400" cy="4525963"/>
          </a:xfrm>
        </p:spPr>
        <p:txBody>
          <a:bodyPr>
            <a:normAutofit fontScale="32500" lnSpcReduction="20000"/>
          </a:bodyPr>
          <a:lstStyle/>
          <a:p>
            <a:pPr>
              <a:buNone/>
            </a:pPr>
            <a:endParaRPr lang="en-US" dirty="0" smtClean="0"/>
          </a:p>
          <a:p>
            <a:pPr algn="just">
              <a:buFont typeface="Wingdings" pitchFamily="2" charset="2"/>
              <a:buChar char="ü"/>
            </a:pPr>
            <a:r>
              <a:rPr lang="en-US" dirty="0" smtClean="0"/>
              <a:t>    </a:t>
            </a:r>
            <a:r>
              <a:rPr lang="en-US" sz="6000" dirty="0" smtClean="0"/>
              <a:t>Zinc electroplating is a method of depositing zinc metal on the surface of another metal, such as steel, by immersing the fasteners in an appropriate plating bath and applying electrical current. </a:t>
            </a:r>
          </a:p>
          <a:p>
            <a:pPr algn="just">
              <a:buFont typeface="Wingdings" pitchFamily="2" charset="2"/>
              <a:buChar char="ü"/>
            </a:pPr>
            <a:r>
              <a:rPr lang="en-US" sz="6000" dirty="0" smtClean="0"/>
              <a:t>    Zinc travels through the electrolytic bath from the zinc anodes and attaches to the surface of the fastener. </a:t>
            </a:r>
          </a:p>
          <a:p>
            <a:pPr algn="just">
              <a:buFont typeface="Wingdings" pitchFamily="2" charset="2"/>
              <a:buChar char="ü"/>
            </a:pPr>
            <a:r>
              <a:rPr lang="en-US" sz="6000" dirty="0" smtClean="0"/>
              <a:t>   The thickness of zinc plating depends on the time spent in the plating bath, the amount of current, and the chemical composition of the bath.</a:t>
            </a:r>
            <a:endParaRPr lang="en-US" sz="6000" dirty="0"/>
          </a:p>
        </p:txBody>
      </p:sp>
      <p:sp>
        <p:nvSpPr>
          <p:cNvPr id="4" name="Content Placeholder 3"/>
          <p:cNvSpPr>
            <a:spLocks noGrp="1"/>
          </p:cNvSpPr>
          <p:nvPr>
            <p:ph sz="half" idx="2"/>
          </p:nvPr>
        </p:nvSpPr>
        <p:spPr>
          <a:xfrm>
            <a:off x="4648200" y="1143000"/>
            <a:ext cx="4267200" cy="4525963"/>
          </a:xfrm>
        </p:spPr>
        <p:txBody>
          <a:bodyPr>
            <a:normAutofit fontScale="32500" lnSpcReduction="20000"/>
          </a:bodyPr>
          <a:lstStyle/>
          <a:p>
            <a:r>
              <a:rPr lang="en-US" sz="6200" b="1" dirty="0"/>
              <a:t>Zinc Electroplating provides corrosion resistance by acting as a barrier and sacrificial coating. </a:t>
            </a:r>
          </a:p>
          <a:p>
            <a:r>
              <a:rPr lang="en-US" sz="6200" dirty="0"/>
              <a:t> Zinc is more electrochemically reactive than steel, so when exposed to a corrosive environment, the zinc plating corrodes sacrificially, delaying rust formation  even after portions of bare steel are exposed.</a:t>
            </a:r>
          </a:p>
          <a:p>
            <a:endParaRPr lang="en-US" dirty="0"/>
          </a:p>
        </p:txBody>
      </p:sp>
      <p:pic>
        <p:nvPicPr>
          <p:cNvPr id="5" name="Picture 2"/>
          <p:cNvPicPr>
            <a:picLocks noChangeAspect="1" noChangeArrowheads="1"/>
          </p:cNvPicPr>
          <p:nvPr/>
        </p:nvPicPr>
        <p:blipFill>
          <a:blip r:embed="rId2"/>
          <a:srcRect/>
          <a:stretch>
            <a:fillRect/>
          </a:stretch>
        </p:blipFill>
        <p:spPr bwMode="auto">
          <a:xfrm>
            <a:off x="5638800" y="3962400"/>
            <a:ext cx="2133600" cy="2133600"/>
          </a:xfrm>
          <a:prstGeom prst="rect">
            <a:avLst/>
          </a:prstGeom>
          <a:noFill/>
          <a:ln w="9525">
            <a:noFill/>
            <a:miter lim="800000"/>
            <a:headEnd/>
            <a:tailEnd/>
          </a:ln>
          <a:effectLst/>
        </p:spPr>
      </p:pic>
    </p:spTree>
    <p:extLst>
      <p:ext uri="{BB962C8B-B14F-4D97-AF65-F5344CB8AC3E}">
        <p14:creationId xmlns:p14="http://schemas.microsoft.com/office/powerpoint/2010/main" val="27958230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smtClean="0"/>
              <a:t>Silver plating</a:t>
            </a:r>
            <a:endParaRPr lang="en-US" dirty="0"/>
          </a:p>
        </p:txBody>
      </p:sp>
      <p:sp>
        <p:nvSpPr>
          <p:cNvPr id="3" name="Content Placeholder 2"/>
          <p:cNvSpPr>
            <a:spLocks noGrp="1"/>
          </p:cNvSpPr>
          <p:nvPr>
            <p:ph idx="1"/>
          </p:nvPr>
        </p:nvSpPr>
        <p:spPr>
          <a:xfrm>
            <a:off x="304800" y="990600"/>
            <a:ext cx="8534400" cy="5410200"/>
          </a:xfrm>
        </p:spPr>
        <p:txBody>
          <a:bodyPr>
            <a:noAutofit/>
          </a:bodyPr>
          <a:lstStyle/>
          <a:p>
            <a:pPr>
              <a:buFont typeface="Wingdings" pitchFamily="2" charset="2"/>
              <a:buChar char="ü"/>
            </a:pPr>
            <a:r>
              <a:rPr lang="en-US" sz="2250" dirty="0" smtClean="0"/>
              <a:t>In silver plating, the </a:t>
            </a:r>
            <a:r>
              <a:rPr lang="en-US" sz="2250" dirty="0" smtClean="0">
                <a:solidFill>
                  <a:srgbClr val="FF0000"/>
                </a:solidFill>
              </a:rPr>
              <a:t>object to be plated </a:t>
            </a:r>
            <a:r>
              <a:rPr lang="en-US" sz="2250" dirty="0" smtClean="0"/>
              <a:t>(e.g., a spoon) is made from </a:t>
            </a:r>
            <a:r>
              <a:rPr lang="en-US" sz="2250" dirty="0" smtClean="0">
                <a:solidFill>
                  <a:srgbClr val="FF0000"/>
                </a:solidFill>
              </a:rPr>
              <a:t>the cathode of an electrolytic cell</a:t>
            </a:r>
            <a:r>
              <a:rPr lang="en-US" sz="2250" dirty="0" smtClean="0"/>
              <a:t>.</a:t>
            </a:r>
          </a:p>
          <a:p>
            <a:pPr>
              <a:buFont typeface="Wingdings" pitchFamily="2" charset="2"/>
              <a:buChar char="ü"/>
            </a:pPr>
            <a:r>
              <a:rPr lang="en-US" sz="2250" dirty="0" smtClean="0"/>
              <a:t> </a:t>
            </a:r>
            <a:r>
              <a:rPr lang="en-US" sz="2250" dirty="0" smtClean="0">
                <a:solidFill>
                  <a:srgbClr val="FF0000"/>
                </a:solidFill>
              </a:rPr>
              <a:t>The anode is a bar of silver metal</a:t>
            </a:r>
            <a:r>
              <a:rPr lang="en-US" sz="2250" dirty="0" smtClean="0"/>
              <a:t>, and </a:t>
            </a:r>
            <a:r>
              <a:rPr lang="en-US" sz="2250" dirty="0" smtClean="0">
                <a:solidFill>
                  <a:srgbClr val="FF0000"/>
                </a:solidFill>
              </a:rPr>
              <a:t>the electrolyte</a:t>
            </a:r>
            <a:r>
              <a:rPr lang="en-US" sz="2250" dirty="0" smtClean="0"/>
              <a:t> (the liquid in between the electrodes) is a solution of </a:t>
            </a:r>
            <a:r>
              <a:rPr lang="en-US" sz="2250" dirty="0" smtClean="0">
                <a:solidFill>
                  <a:srgbClr val="FF0000"/>
                </a:solidFill>
              </a:rPr>
              <a:t>silver cyanide, </a:t>
            </a:r>
            <a:r>
              <a:rPr lang="en-US" sz="2250" dirty="0" err="1" smtClean="0">
                <a:solidFill>
                  <a:srgbClr val="FF0000"/>
                </a:solidFill>
              </a:rPr>
              <a:t>AgCN</a:t>
            </a:r>
            <a:r>
              <a:rPr lang="en-US" sz="2250" dirty="0" smtClean="0">
                <a:solidFill>
                  <a:srgbClr val="FF0000"/>
                </a:solidFill>
              </a:rPr>
              <a:t>, </a:t>
            </a:r>
            <a:r>
              <a:rPr lang="en-US" sz="2250" dirty="0" smtClean="0"/>
              <a:t>in water. </a:t>
            </a:r>
          </a:p>
          <a:p>
            <a:pPr algn="just">
              <a:buFont typeface="Wingdings" pitchFamily="2" charset="2"/>
              <a:buChar char="ü"/>
            </a:pPr>
            <a:r>
              <a:rPr lang="en-US" sz="2250" dirty="0" smtClean="0"/>
              <a:t>When a direct current is passed through the cell, positive silver ions (Ag</a:t>
            </a:r>
            <a:r>
              <a:rPr lang="en-US" sz="2250" baseline="30000" dirty="0" smtClean="0"/>
              <a:t>+</a:t>
            </a:r>
            <a:r>
              <a:rPr lang="en-US" sz="2250" dirty="0" smtClean="0"/>
              <a:t>) from the silver cyanide migrate to the negative anode (the spoon), where they are neutralized by electrons and stick to the spoon as silver metal. Meanwhile, the silver anode bar gives up electrons to become silver ions:</a:t>
            </a:r>
          </a:p>
          <a:p>
            <a:pPr algn="just">
              <a:buFont typeface="Wingdings" pitchFamily="2" charset="2"/>
              <a:buChar char="ü"/>
            </a:pPr>
            <a:r>
              <a:rPr lang="en-US" sz="2250" dirty="0" smtClean="0"/>
              <a:t>Thus, the anode bar gradually dissolves to replenish the silver ions in the solution. The net result is that silver metal has been transferred from the anode to the cathode, in this case the spoon. This process continues until the desired coating thickness is built up on the spoon-usually only a few thousandths of an inch-or until the silver bar has completely dissolved.</a:t>
            </a:r>
          </a:p>
          <a:p>
            <a:pPr>
              <a:buNone/>
            </a:pPr>
            <a:r>
              <a:rPr lang="en-US" sz="2200" dirty="0" smtClean="0"/>
              <a:t/>
            </a:r>
            <a:br>
              <a:rPr lang="en-US" sz="2200" dirty="0" smtClean="0"/>
            </a:br>
            <a:endParaRPr lang="en-US" sz="2200" dirty="0"/>
          </a:p>
        </p:txBody>
      </p:sp>
    </p:spTree>
    <p:extLst>
      <p:ext uri="{BB962C8B-B14F-4D97-AF65-F5344CB8AC3E}">
        <p14:creationId xmlns:p14="http://schemas.microsoft.com/office/powerpoint/2010/main" val="2651022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dirty="0" smtClean="0">
                <a:solidFill>
                  <a:srgbClr val="000099"/>
                </a:solidFill>
              </a:rPr>
              <a:t>Faraday’s law</a:t>
            </a:r>
            <a:endParaRPr lang="en-US" dirty="0"/>
          </a:p>
        </p:txBody>
      </p:sp>
      <p:sp>
        <p:nvSpPr>
          <p:cNvPr id="3" name="Content Placeholder 2"/>
          <p:cNvSpPr>
            <a:spLocks noGrp="1"/>
          </p:cNvSpPr>
          <p:nvPr>
            <p:ph sz="half" idx="2"/>
          </p:nvPr>
        </p:nvSpPr>
        <p:spPr>
          <a:xfrm>
            <a:off x="381000" y="1219200"/>
            <a:ext cx="5486400" cy="5475288"/>
          </a:xfrm>
        </p:spPr>
        <p:txBody>
          <a:bodyPr>
            <a:normAutofit/>
          </a:bodyPr>
          <a:lstStyle/>
          <a:p>
            <a:pPr marL="0" indent="0">
              <a:buNone/>
            </a:pPr>
            <a:r>
              <a:rPr lang="en-US" dirty="0" smtClean="0"/>
              <a:t>Faraday’s </a:t>
            </a:r>
            <a:r>
              <a:rPr lang="en-US" dirty="0"/>
              <a:t>first law states that the mass of metal deposited at the electrode of an electrolytic cell is directly proportional to the electrical charge passed through the cell. </a:t>
            </a:r>
            <a:endParaRPr lang="en-US" dirty="0" smtClean="0"/>
          </a:p>
          <a:p>
            <a:r>
              <a:rPr lang="en-US" dirty="0" smtClean="0"/>
              <a:t>Charge </a:t>
            </a:r>
            <a:r>
              <a:rPr lang="en-US" dirty="0"/>
              <a:t>(coulombs) = current (amps) X time (seconds) =&gt; Q = I X t</a:t>
            </a:r>
            <a:r>
              <a:rPr lang="en-US" b="1" dirty="0" smtClean="0">
                <a:solidFill>
                  <a:srgbClr val="006600"/>
                </a:solidFill>
              </a:rPr>
              <a:t>.)</a:t>
            </a:r>
          </a:p>
          <a:p>
            <a:r>
              <a:rPr lang="en-US" dirty="0"/>
              <a:t>The mass of element produced is proportional to the equivalent weight of </a:t>
            </a:r>
            <a:r>
              <a:rPr lang="en-US" dirty="0" smtClean="0"/>
              <a:t>the  element</a:t>
            </a:r>
            <a:r>
              <a:rPr lang="en-US" dirty="0"/>
              <a:t>.</a:t>
            </a:r>
            <a:endParaRPr lang="en-US" b="1" dirty="0" smtClean="0">
              <a:solidFill>
                <a:srgbClr val="006600"/>
              </a:solidFill>
            </a:endParaRPr>
          </a:p>
          <a:p>
            <a:endParaRPr lang="en-US" dirty="0"/>
          </a:p>
        </p:txBody>
      </p:sp>
      <p:pic>
        <p:nvPicPr>
          <p:cNvPr id="1030" name="Picture 6"/>
          <p:cNvPicPr>
            <a:picLocks noChangeAspect="1" noChangeArrowheads="1"/>
          </p:cNvPicPr>
          <p:nvPr/>
        </p:nvPicPr>
        <p:blipFill>
          <a:blip r:embed="rId2"/>
          <a:srcRect/>
          <a:stretch>
            <a:fillRect/>
          </a:stretch>
        </p:blipFill>
        <p:spPr bwMode="auto">
          <a:xfrm>
            <a:off x="6400800" y="304800"/>
            <a:ext cx="2438400" cy="3471385"/>
          </a:xfrm>
          <a:prstGeom prst="rect">
            <a:avLst/>
          </a:prstGeom>
          <a:noFill/>
          <a:ln w="9525">
            <a:noFill/>
            <a:miter lim="800000"/>
            <a:headEnd/>
            <a:tailEnd/>
          </a:ln>
          <a:effectLst/>
        </p:spPr>
      </p:pic>
      <p:sp>
        <p:nvSpPr>
          <p:cNvPr id="7" name="Rectangle 6"/>
          <p:cNvSpPr/>
          <p:nvPr/>
        </p:nvSpPr>
        <p:spPr>
          <a:xfrm>
            <a:off x="304800" y="5181600"/>
            <a:ext cx="4572000" cy="1631216"/>
          </a:xfrm>
          <a:prstGeom prst="rect">
            <a:avLst/>
          </a:prstGeom>
        </p:spPr>
        <p:txBody>
          <a:bodyPr>
            <a:spAutoFit/>
          </a:bodyPr>
          <a:lstStyle/>
          <a:p>
            <a:r>
              <a:rPr lang="en-US" dirty="0"/>
              <a:t>To produce </a:t>
            </a:r>
            <a:r>
              <a:rPr lang="en-US" i="1" dirty="0"/>
              <a:t>w </a:t>
            </a:r>
            <a:r>
              <a:rPr lang="en-US" dirty="0"/>
              <a:t>grams or (</a:t>
            </a:r>
            <a:r>
              <a:rPr lang="en-US" i="1" dirty="0"/>
              <a:t>w</a:t>
            </a:r>
            <a:r>
              <a:rPr lang="en-US" dirty="0"/>
              <a:t>/</a:t>
            </a:r>
            <a:r>
              <a:rPr lang="en-US" i="1" dirty="0"/>
              <a:t>E</a:t>
            </a:r>
            <a:r>
              <a:rPr lang="en-US" dirty="0"/>
              <a:t>) equivalents of an element by electrolysis, we need</a:t>
            </a:r>
          </a:p>
          <a:p>
            <a:r>
              <a:rPr lang="en-US" dirty="0"/>
              <a:t>(</a:t>
            </a:r>
            <a:r>
              <a:rPr lang="en-US" i="1" dirty="0"/>
              <a:t>w</a:t>
            </a:r>
            <a:r>
              <a:rPr lang="en-US" dirty="0"/>
              <a:t>/</a:t>
            </a:r>
            <a:r>
              <a:rPr lang="en-US" i="1" dirty="0"/>
              <a:t>E</a:t>
            </a:r>
            <a:r>
              <a:rPr lang="en-US" dirty="0"/>
              <a:t>) × </a:t>
            </a:r>
            <a:r>
              <a:rPr lang="en-US" i="1" dirty="0"/>
              <a:t>F </a:t>
            </a:r>
            <a:r>
              <a:rPr lang="en-US" dirty="0"/>
              <a:t>Coulombs of charge to pass through the solution. Mathematically,</a:t>
            </a:r>
          </a:p>
          <a:p>
            <a:r>
              <a:rPr lang="en-US" sz="2800" b="1" i="1" dirty="0"/>
              <a:t>Q </a:t>
            </a:r>
            <a:r>
              <a:rPr lang="en-US" sz="2800" b="1" dirty="0"/>
              <a:t>= </a:t>
            </a:r>
            <a:r>
              <a:rPr lang="en-US" sz="2800" b="1" i="1" dirty="0"/>
              <a:t>It </a:t>
            </a:r>
            <a:r>
              <a:rPr lang="en-US" sz="2800" b="1" dirty="0"/>
              <a:t>= (</a:t>
            </a:r>
            <a:r>
              <a:rPr lang="en-US" sz="2800" b="1" i="1" dirty="0"/>
              <a:t>w</a:t>
            </a:r>
            <a:r>
              <a:rPr lang="en-US" sz="2800" b="1" dirty="0"/>
              <a:t>/</a:t>
            </a:r>
            <a:r>
              <a:rPr lang="en-US" sz="2800" b="1" i="1" dirty="0"/>
              <a:t>E</a:t>
            </a:r>
            <a:r>
              <a:rPr lang="en-US" sz="2800" b="1" dirty="0"/>
              <a:t>)</a:t>
            </a:r>
            <a:r>
              <a:rPr lang="en-US" sz="2800" b="1" i="1" dirty="0"/>
              <a:t>F.</a:t>
            </a:r>
            <a:endParaRPr lang="en-US" sz="2800" b="1" dirty="0"/>
          </a:p>
        </p:txBody>
      </p:sp>
      <p:sp>
        <p:nvSpPr>
          <p:cNvPr id="8" name="Rectangle 7"/>
          <p:cNvSpPr/>
          <p:nvPr/>
        </p:nvSpPr>
        <p:spPr>
          <a:xfrm>
            <a:off x="6781800" y="4996934"/>
            <a:ext cx="981359" cy="369332"/>
          </a:xfrm>
          <a:prstGeom prst="rect">
            <a:avLst/>
          </a:prstGeom>
        </p:spPr>
        <p:txBody>
          <a:bodyPr wrap="none">
            <a:spAutoFit/>
          </a:bodyPr>
          <a:lstStyle/>
          <a:p>
            <a:r>
              <a:rPr lang="en-US" i="1" dirty="0"/>
              <a:t>E </a:t>
            </a:r>
            <a:r>
              <a:rPr lang="en-US" dirty="0"/>
              <a:t>= </a:t>
            </a:r>
            <a:r>
              <a:rPr lang="en-US" i="1" dirty="0"/>
              <a:t>M</a:t>
            </a:r>
            <a:r>
              <a:rPr lang="en-US" dirty="0"/>
              <a:t>/</a:t>
            </a:r>
            <a:r>
              <a:rPr lang="en-US" i="1" dirty="0"/>
              <a:t>n.</a:t>
            </a:r>
            <a:endParaRPr lang="en-US" dirty="0"/>
          </a:p>
        </p:txBody>
      </p:sp>
      <p:sp>
        <p:nvSpPr>
          <p:cNvPr id="9" name="Rectangle 8"/>
          <p:cNvSpPr/>
          <p:nvPr/>
        </p:nvSpPr>
        <p:spPr>
          <a:xfrm>
            <a:off x="5722888" y="5567157"/>
            <a:ext cx="2117824" cy="369332"/>
          </a:xfrm>
          <a:prstGeom prst="rect">
            <a:avLst/>
          </a:prstGeom>
        </p:spPr>
        <p:txBody>
          <a:bodyPr wrap="none">
            <a:spAutoFit/>
          </a:bodyPr>
          <a:lstStyle/>
          <a:p>
            <a:r>
              <a:rPr lang="en-US" dirty="0"/>
              <a:t>equivalent weights </a:t>
            </a:r>
            <a:r>
              <a:rPr lang="en-US" i="1" dirty="0"/>
              <a:t>E</a:t>
            </a:r>
            <a:endParaRPr lang="en-US" dirty="0"/>
          </a:p>
        </p:txBody>
      </p:sp>
      <p:sp>
        <p:nvSpPr>
          <p:cNvPr id="11" name="Rectangle 10"/>
          <p:cNvSpPr/>
          <p:nvPr/>
        </p:nvSpPr>
        <p:spPr>
          <a:xfrm>
            <a:off x="5216564" y="5936489"/>
            <a:ext cx="3130472" cy="369332"/>
          </a:xfrm>
          <a:prstGeom prst="rect">
            <a:avLst/>
          </a:prstGeom>
        </p:spPr>
        <p:txBody>
          <a:bodyPr wrap="none">
            <a:spAutoFit/>
          </a:bodyPr>
          <a:lstStyle/>
          <a:p>
            <a:r>
              <a:rPr lang="en-US" dirty="0"/>
              <a:t>number of moles of electrons </a:t>
            </a:r>
            <a:r>
              <a:rPr lang="en-US" i="1" dirty="0"/>
              <a:t>n</a:t>
            </a:r>
            <a:endParaRPr lang="en-US" dirty="0"/>
          </a:p>
        </p:txBody>
      </p:sp>
      <p:sp>
        <p:nvSpPr>
          <p:cNvPr id="15" name="Rectangle 14"/>
          <p:cNvSpPr/>
          <p:nvPr/>
        </p:nvSpPr>
        <p:spPr>
          <a:xfrm>
            <a:off x="6400800" y="6349755"/>
            <a:ext cx="971804" cy="369332"/>
          </a:xfrm>
          <a:prstGeom prst="rect">
            <a:avLst/>
          </a:prstGeom>
        </p:spPr>
        <p:txBody>
          <a:bodyPr wrap="none">
            <a:spAutoFit/>
          </a:bodyPr>
          <a:lstStyle/>
          <a:p>
            <a:r>
              <a:rPr lang="en-US" i="1" dirty="0"/>
              <a:t>w </a:t>
            </a:r>
            <a:r>
              <a:rPr lang="en-US" dirty="0"/>
              <a:t>grams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p:txBody>
          <a:bodyPr>
            <a:normAutofit/>
          </a:bodyPr>
          <a:lstStyle/>
          <a:p>
            <a:r>
              <a:rPr lang="en-US" sz="3600" dirty="0" err="1" smtClean="0"/>
              <a:t>Siliver</a:t>
            </a:r>
            <a:r>
              <a:rPr lang="en-US" sz="3600" dirty="0" smtClean="0"/>
              <a:t> Plating</a:t>
            </a:r>
            <a:endParaRPr lang="en-US" sz="3600" dirty="0"/>
          </a:p>
        </p:txBody>
      </p:sp>
      <p:pic>
        <p:nvPicPr>
          <p:cNvPr id="19461" name="Picture 5" descr="Electroplating Ag on">
            <a:hlinkClick r:id="rId2"/>
          </p:cNvPr>
          <p:cNvPicPr>
            <a:picLocks noGrp="1" noChangeAspect="1" noChangeArrowheads="1"/>
          </p:cNvPicPr>
          <p:nvPr>
            <p:ph sz="half" idx="2"/>
          </p:nvPr>
        </p:nvPicPr>
        <p:blipFill>
          <a:blip r:embed="rId3"/>
          <a:stretch>
            <a:fillRect/>
          </a:stretch>
        </p:blipFill>
        <p:spPr>
          <a:xfrm>
            <a:off x="4800600" y="2743200"/>
            <a:ext cx="4040188" cy="2157828"/>
          </a:xfrm>
          <a:ln/>
        </p:spPr>
      </p:pic>
      <p:sp>
        <p:nvSpPr>
          <p:cNvPr id="7" name="Content Placeholder 6"/>
          <p:cNvSpPr>
            <a:spLocks noGrp="1"/>
          </p:cNvSpPr>
          <p:nvPr>
            <p:ph sz="quarter" idx="4"/>
          </p:nvPr>
        </p:nvSpPr>
        <p:spPr>
          <a:xfrm>
            <a:off x="4645025" y="1600200"/>
            <a:ext cx="4194175" cy="4525963"/>
          </a:xfrm>
        </p:spPr>
        <p:txBody>
          <a:bodyPr/>
          <a:lstStyle/>
          <a:p>
            <a:endParaRPr lang="en-US" dirty="0"/>
          </a:p>
        </p:txBody>
      </p:sp>
      <p:sp>
        <p:nvSpPr>
          <p:cNvPr id="19464" name="Text Box 8"/>
          <p:cNvSpPr txBox="1">
            <a:spLocks noChangeArrowheads="1"/>
          </p:cNvSpPr>
          <p:nvPr/>
        </p:nvSpPr>
        <p:spPr bwMode="auto">
          <a:xfrm>
            <a:off x="457200" y="304800"/>
            <a:ext cx="8077200" cy="584775"/>
          </a:xfrm>
          <a:prstGeom prst="rect">
            <a:avLst/>
          </a:prstGeom>
          <a:noFill/>
          <a:ln w="50800">
            <a:noFill/>
            <a:miter lim="800000"/>
            <a:headEnd/>
            <a:tailEnd/>
          </a:ln>
          <a:effectLst/>
        </p:spPr>
        <p:txBody>
          <a:bodyPr>
            <a:spAutoFit/>
          </a:bodyPr>
          <a:lstStyle/>
          <a:p>
            <a:endParaRPr lang="en-US" sz="3200" dirty="0"/>
          </a:p>
        </p:txBody>
      </p:sp>
      <p:sp>
        <p:nvSpPr>
          <p:cNvPr id="8" name="Rectangle 7"/>
          <p:cNvSpPr/>
          <p:nvPr/>
        </p:nvSpPr>
        <p:spPr>
          <a:xfrm>
            <a:off x="304800" y="1676400"/>
            <a:ext cx="3962400" cy="3108543"/>
          </a:xfrm>
          <a:prstGeom prst="rect">
            <a:avLst/>
          </a:prstGeom>
        </p:spPr>
        <p:txBody>
          <a:bodyPr wrap="square">
            <a:spAutoFit/>
          </a:bodyPr>
          <a:lstStyle/>
          <a:p>
            <a:pPr lvl="0"/>
            <a:r>
              <a:rPr lang="en-US" sz="2800" dirty="0" smtClean="0">
                <a:solidFill>
                  <a:prstClr val="black"/>
                </a:solidFill>
              </a:rPr>
              <a:t>Cathode = object to be plated.</a:t>
            </a:r>
          </a:p>
          <a:p>
            <a:pPr lvl="0"/>
            <a:r>
              <a:rPr lang="en-US" sz="2800" dirty="0" smtClean="0">
                <a:solidFill>
                  <a:prstClr val="black"/>
                </a:solidFill>
              </a:rPr>
              <a:t>Anode is made of metal that you want to plate on object.</a:t>
            </a:r>
          </a:p>
          <a:p>
            <a:pPr lvl="0"/>
            <a:r>
              <a:rPr lang="en-US" sz="2800" dirty="0" smtClean="0">
                <a:solidFill>
                  <a:prstClr val="black"/>
                </a:solidFill>
              </a:rPr>
              <a:t>Solution contains ions of plating metal.</a:t>
            </a:r>
            <a:endParaRPr lang="en-US" sz="2800" dirty="0">
              <a:solidFill>
                <a:prstClr val="black"/>
              </a:solidFill>
            </a:endParaRPr>
          </a:p>
        </p:txBody>
      </p:sp>
    </p:spTree>
    <p:extLst>
      <p:ext uri="{BB962C8B-B14F-4D97-AF65-F5344CB8AC3E}">
        <p14:creationId xmlns:p14="http://schemas.microsoft.com/office/powerpoint/2010/main" val="7035147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Silver plating</a:t>
            </a:r>
          </a:p>
        </p:txBody>
      </p:sp>
      <p:sp>
        <p:nvSpPr>
          <p:cNvPr id="6" name="Content Placeholder 5"/>
          <p:cNvSpPr>
            <a:spLocks noGrp="1"/>
          </p:cNvSpPr>
          <p:nvPr>
            <p:ph sz="quarter" idx="4"/>
          </p:nvPr>
        </p:nvSpPr>
        <p:spPr>
          <a:xfrm>
            <a:off x="4645025" y="1981200"/>
            <a:ext cx="4270375" cy="4144963"/>
          </a:xfrm>
        </p:spPr>
        <p:txBody>
          <a:bodyPr>
            <a:normAutofit fontScale="92500" lnSpcReduction="10000"/>
          </a:bodyPr>
          <a:lstStyle/>
          <a:p>
            <a:r>
              <a:rPr lang="en-US" dirty="0"/>
              <a:t>Silver is another precious metal that can be used in a wide range of plating applications. Silver offers the advantage of being somewhat less expensive than gold or platinum, while still offering important benefits. Because of its remarkable ability to conduct electricity and heat, implementing a silver electroplating solution has gained widespread use in the manufacturing of solar panels.</a:t>
            </a:r>
          </a:p>
          <a:p>
            <a:endParaRPr lang="en-US" dirty="0"/>
          </a:p>
        </p:txBody>
      </p:sp>
      <p:pic>
        <p:nvPicPr>
          <p:cNvPr id="7" name="Content Placeholder 6" descr="https://www.sharrettsplating.com/images/silver-electroplating.jpg"/>
          <p:cNvPicPr>
            <a:picLocks noGrp="1"/>
          </p:cNvPicPr>
          <p:nvPr>
            <p:ph sz="half" idx="2"/>
          </p:nvPr>
        </p:nvPicPr>
        <p:blipFill>
          <a:blip r:embed="rId2"/>
          <a:srcRect/>
          <a:stretch>
            <a:fillRect/>
          </a:stretch>
        </p:blipFill>
        <p:spPr bwMode="auto">
          <a:xfrm>
            <a:off x="228600" y="2057400"/>
            <a:ext cx="4343400" cy="2672523"/>
          </a:xfrm>
          <a:prstGeom prst="rect">
            <a:avLst/>
          </a:prstGeom>
          <a:noFill/>
          <a:ln w="9525">
            <a:noFill/>
            <a:miter lim="800000"/>
            <a:headEnd/>
            <a:tailEnd/>
          </a:ln>
        </p:spPr>
      </p:pic>
    </p:spTree>
    <p:extLst>
      <p:ext uri="{BB962C8B-B14F-4D97-AF65-F5344CB8AC3E}">
        <p14:creationId xmlns:p14="http://schemas.microsoft.com/office/powerpoint/2010/main" val="3743723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Silver plating</a:t>
            </a:r>
            <a:endParaRPr lang="en-US" dirty="0"/>
          </a:p>
        </p:txBody>
      </p:sp>
      <p:pic>
        <p:nvPicPr>
          <p:cNvPr id="4" name="Picture 1"/>
          <p:cNvPicPr>
            <a:picLocks noGrp="1" noChangeAspect="1" noChangeArrowheads="1"/>
          </p:cNvPicPr>
          <p:nvPr>
            <p:ph idx="1"/>
          </p:nvPr>
        </p:nvPicPr>
        <p:blipFill>
          <a:blip r:embed="rId2"/>
          <a:srcRect/>
          <a:stretch>
            <a:fillRect/>
          </a:stretch>
        </p:blipFill>
        <p:spPr bwMode="auto">
          <a:xfrm>
            <a:off x="3276600" y="2332037"/>
            <a:ext cx="3394472" cy="4525963"/>
          </a:xfrm>
          <a:prstGeom prst="rect">
            <a:avLst/>
          </a:prstGeom>
          <a:noFill/>
          <a:ln w="9525">
            <a:noFill/>
            <a:miter lim="800000"/>
            <a:headEnd/>
            <a:tailEnd/>
          </a:ln>
          <a:effectLst/>
        </p:spPr>
      </p:pic>
      <p:pic>
        <p:nvPicPr>
          <p:cNvPr id="5" name="Picture 4" descr="Image result for electroplating spoon with silver"/>
          <p:cNvPicPr/>
          <p:nvPr/>
        </p:nvPicPr>
        <p:blipFill>
          <a:blip r:embed="rId3"/>
          <a:srcRect/>
          <a:stretch>
            <a:fillRect/>
          </a:stretch>
        </p:blipFill>
        <p:spPr bwMode="auto">
          <a:xfrm>
            <a:off x="228600" y="1066800"/>
            <a:ext cx="2743200" cy="2895600"/>
          </a:xfrm>
          <a:prstGeom prst="rect">
            <a:avLst/>
          </a:prstGeom>
          <a:noFill/>
          <a:ln w="9525">
            <a:noFill/>
            <a:miter lim="800000"/>
            <a:headEnd/>
            <a:tailEnd/>
          </a:ln>
        </p:spPr>
      </p:pic>
      <p:pic>
        <p:nvPicPr>
          <p:cNvPr id="6" name="Picture 2" descr="Image result for electroplating silver"/>
          <p:cNvPicPr>
            <a:picLocks noChangeAspect="1" noChangeArrowheads="1"/>
          </p:cNvPicPr>
          <p:nvPr/>
        </p:nvPicPr>
        <p:blipFill>
          <a:blip r:embed="rId4"/>
          <a:srcRect/>
          <a:stretch>
            <a:fillRect/>
          </a:stretch>
        </p:blipFill>
        <p:spPr bwMode="auto">
          <a:xfrm>
            <a:off x="6352034" y="838200"/>
            <a:ext cx="2791966" cy="1523999"/>
          </a:xfrm>
          <a:prstGeom prst="rect">
            <a:avLst/>
          </a:prstGeom>
          <a:noFill/>
        </p:spPr>
      </p:pic>
      <p:pic>
        <p:nvPicPr>
          <p:cNvPr id="101378" name="Picture 2"/>
          <p:cNvPicPr>
            <a:picLocks noChangeAspect="1" noChangeArrowheads="1"/>
          </p:cNvPicPr>
          <p:nvPr/>
        </p:nvPicPr>
        <p:blipFill>
          <a:blip r:embed="rId5" cstate="print"/>
          <a:srcRect/>
          <a:stretch>
            <a:fillRect/>
          </a:stretch>
        </p:blipFill>
        <p:spPr bwMode="auto">
          <a:xfrm>
            <a:off x="7086600" y="2362200"/>
            <a:ext cx="2057400" cy="2057400"/>
          </a:xfrm>
          <a:prstGeom prst="rect">
            <a:avLst/>
          </a:prstGeom>
          <a:noFill/>
          <a:ln w="9525">
            <a:noFill/>
            <a:miter lim="800000"/>
            <a:headEnd/>
            <a:tailEnd/>
          </a:ln>
          <a:effectLst/>
        </p:spPr>
      </p:pic>
      <p:pic>
        <p:nvPicPr>
          <p:cNvPr id="7" name="Picture 1"/>
          <p:cNvPicPr>
            <a:picLocks noChangeAspect="1" noChangeArrowheads="1"/>
          </p:cNvPicPr>
          <p:nvPr/>
        </p:nvPicPr>
        <p:blipFill>
          <a:blip r:embed="rId6"/>
          <a:srcRect/>
          <a:stretch>
            <a:fillRect/>
          </a:stretch>
        </p:blipFill>
        <p:spPr bwMode="auto">
          <a:xfrm>
            <a:off x="0" y="3962400"/>
            <a:ext cx="2959662" cy="2895600"/>
          </a:xfrm>
          <a:prstGeom prst="rect">
            <a:avLst/>
          </a:prstGeom>
          <a:noFill/>
          <a:ln w="9525">
            <a:noFill/>
            <a:miter lim="800000"/>
            <a:headEnd/>
            <a:tailEnd/>
          </a:ln>
          <a:effectLst/>
        </p:spPr>
      </p:pic>
    </p:spTree>
    <p:extLst>
      <p:ext uri="{BB962C8B-B14F-4D97-AF65-F5344CB8AC3E}">
        <p14:creationId xmlns:p14="http://schemas.microsoft.com/office/powerpoint/2010/main" val="13522303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Siliver</a:t>
            </a:r>
            <a:r>
              <a:rPr lang="en-US" dirty="0" smtClean="0"/>
              <a:t> Plating</a:t>
            </a:r>
            <a:endParaRPr lang="en-US" dirty="0"/>
          </a:p>
        </p:txBody>
      </p:sp>
      <p:pic>
        <p:nvPicPr>
          <p:cNvPr id="90114" name="Picture 2"/>
          <p:cNvPicPr>
            <a:picLocks noGrp="1" noChangeAspect="1" noChangeArrowheads="1"/>
          </p:cNvPicPr>
          <p:nvPr>
            <p:ph idx="1"/>
          </p:nvPr>
        </p:nvPicPr>
        <p:blipFill>
          <a:blip r:embed="rId2"/>
          <a:srcRect/>
          <a:stretch>
            <a:fillRect/>
          </a:stretch>
        </p:blipFill>
        <p:spPr bwMode="auto">
          <a:xfrm>
            <a:off x="1066801" y="990601"/>
            <a:ext cx="6477000" cy="4830612"/>
          </a:xfrm>
          <a:prstGeom prst="rect">
            <a:avLst/>
          </a:prstGeom>
          <a:noFill/>
          <a:ln w="9525">
            <a:noFill/>
            <a:miter lim="800000"/>
            <a:headEnd/>
            <a:tailEnd/>
          </a:ln>
          <a:effectLst/>
        </p:spPr>
      </p:pic>
    </p:spTree>
    <p:extLst>
      <p:ext uri="{BB962C8B-B14F-4D97-AF65-F5344CB8AC3E}">
        <p14:creationId xmlns:p14="http://schemas.microsoft.com/office/powerpoint/2010/main" val="23725251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Factors that impact the final plating</a:t>
            </a:r>
            <a:endParaRPr lang="en-US" dirty="0"/>
          </a:p>
        </p:txBody>
      </p:sp>
      <p:pic>
        <p:nvPicPr>
          <p:cNvPr id="102402" name="Picture 2"/>
          <p:cNvPicPr>
            <a:picLocks noGrp="1" noChangeAspect="1" noChangeArrowheads="1"/>
          </p:cNvPicPr>
          <p:nvPr>
            <p:ph idx="1"/>
          </p:nvPr>
        </p:nvPicPr>
        <p:blipFill>
          <a:blip r:embed="rId2"/>
          <a:srcRect/>
          <a:stretch>
            <a:fillRect/>
          </a:stretch>
        </p:blipFill>
        <p:spPr bwMode="auto">
          <a:xfrm>
            <a:off x="685800" y="1219200"/>
            <a:ext cx="7568440" cy="4633473"/>
          </a:xfrm>
          <a:prstGeom prst="rect">
            <a:avLst/>
          </a:prstGeom>
          <a:noFill/>
          <a:ln w="9525">
            <a:noFill/>
            <a:miter lim="800000"/>
            <a:headEnd/>
            <a:tailEnd/>
          </a:ln>
          <a:effectLst/>
        </p:spPr>
      </p:pic>
    </p:spTree>
    <p:extLst>
      <p:ext uri="{BB962C8B-B14F-4D97-AF65-F5344CB8AC3E}">
        <p14:creationId xmlns:p14="http://schemas.microsoft.com/office/powerpoint/2010/main" val="390316789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smtClean="0"/>
              <a:t>Types of plating </a:t>
            </a:r>
            <a:endParaRPr lang="en-US" dirty="0"/>
          </a:p>
        </p:txBody>
      </p:sp>
      <p:sp>
        <p:nvSpPr>
          <p:cNvPr id="3" name="Content Placeholder 2"/>
          <p:cNvSpPr>
            <a:spLocks noGrp="1"/>
          </p:cNvSpPr>
          <p:nvPr>
            <p:ph sz="half" idx="1"/>
          </p:nvPr>
        </p:nvSpPr>
        <p:spPr/>
        <p:txBody>
          <a:bodyPr>
            <a:normAutofit fontScale="62500" lnSpcReduction="20000"/>
          </a:bodyPr>
          <a:lstStyle/>
          <a:p>
            <a:pPr>
              <a:buNone/>
            </a:pPr>
            <a:endParaRPr lang="en-US" dirty="0" smtClean="0"/>
          </a:p>
          <a:p>
            <a:pPr algn="just">
              <a:buNone/>
            </a:pPr>
            <a:r>
              <a:rPr lang="en-US" dirty="0" smtClean="0"/>
              <a:t>1. </a:t>
            </a:r>
            <a:r>
              <a:rPr lang="en-US" sz="3000" b="1" dirty="0" smtClean="0"/>
              <a:t>Barrel plating: </a:t>
            </a:r>
            <a:r>
              <a:rPr lang="en-US" sz="3000" dirty="0" smtClean="0"/>
              <a:t>This is performed in rotating barrels that are oriented either horizontally or at an oblique angle (35degree). Many small parts are processed in </a:t>
            </a:r>
            <a:r>
              <a:rPr lang="en-US" sz="3000" dirty="0" smtClean="0">
                <a:solidFill>
                  <a:srgbClr val="FF0000"/>
                </a:solidFill>
              </a:rPr>
              <a:t>a batch.</a:t>
            </a:r>
          </a:p>
          <a:p>
            <a:pPr algn="just">
              <a:buNone/>
            </a:pPr>
            <a:r>
              <a:rPr lang="en-US" sz="3000" dirty="0" smtClean="0"/>
              <a:t>2. </a:t>
            </a:r>
            <a:r>
              <a:rPr lang="en-US" sz="3000" b="1" dirty="0" smtClean="0"/>
              <a:t>Rack plating: </a:t>
            </a:r>
            <a:r>
              <a:rPr lang="en-US" sz="3000" dirty="0" smtClean="0"/>
              <a:t>This is used for</a:t>
            </a:r>
            <a:r>
              <a:rPr lang="en-US" sz="3000" dirty="0" smtClean="0">
                <a:solidFill>
                  <a:srgbClr val="FF0000"/>
                </a:solidFill>
              </a:rPr>
              <a:t> parts </a:t>
            </a:r>
            <a:r>
              <a:rPr lang="en-US" sz="3000" dirty="0" smtClean="0"/>
              <a:t>which are </a:t>
            </a:r>
            <a:r>
              <a:rPr lang="en-US" sz="3000" dirty="0" smtClean="0">
                <a:solidFill>
                  <a:srgbClr val="FF0000"/>
                </a:solidFill>
              </a:rPr>
              <a:t>large, heavy and complex</a:t>
            </a:r>
            <a:r>
              <a:rPr lang="en-US" sz="3000" dirty="0" smtClean="0"/>
              <a:t> enough for barrel plating. Racks are fabricated into suitable shapes for holding the parts and conducting the current to them.</a:t>
            </a:r>
          </a:p>
          <a:p>
            <a:pPr algn="just">
              <a:buNone/>
            </a:pPr>
            <a:r>
              <a:rPr lang="en-US" sz="3000" dirty="0" smtClean="0"/>
              <a:t>3. </a:t>
            </a:r>
            <a:r>
              <a:rPr lang="en-US" sz="3000" b="1" dirty="0" smtClean="0"/>
              <a:t>Strip plating: </a:t>
            </a:r>
            <a:r>
              <a:rPr lang="en-US" sz="3000" dirty="0" smtClean="0"/>
              <a:t>This method is preferred w</a:t>
            </a:r>
            <a:r>
              <a:rPr lang="en-US" sz="3000" dirty="0" smtClean="0">
                <a:solidFill>
                  <a:srgbClr val="FF0000"/>
                </a:solidFill>
              </a:rPr>
              <a:t>hen high production is required</a:t>
            </a:r>
            <a:r>
              <a:rPr lang="en-US" sz="3000" dirty="0" smtClean="0"/>
              <a:t>. The work consists of </a:t>
            </a:r>
            <a:r>
              <a:rPr lang="en-US" sz="3000" dirty="0" smtClean="0">
                <a:solidFill>
                  <a:srgbClr val="FF0000"/>
                </a:solidFill>
              </a:rPr>
              <a:t>a continuous </a:t>
            </a:r>
            <a:r>
              <a:rPr lang="en-US" sz="3000" dirty="0" smtClean="0"/>
              <a:t>strip that is pulled through the plating solution by means of a take-up reel.</a:t>
            </a:r>
            <a:endParaRPr lang="en-US" sz="3000" dirty="0"/>
          </a:p>
        </p:txBody>
      </p:sp>
      <p:pic>
        <p:nvPicPr>
          <p:cNvPr id="12" name="Content Placeholder 4"/>
          <p:cNvPicPr>
            <a:picLocks noChangeAspect="1" noChangeArrowheads="1"/>
          </p:cNvPicPr>
          <p:nvPr/>
        </p:nvPicPr>
        <p:blipFill>
          <a:blip r:embed="rId2"/>
          <a:srcRect/>
          <a:stretch>
            <a:fillRect/>
          </a:stretch>
        </p:blipFill>
        <p:spPr bwMode="auto">
          <a:xfrm>
            <a:off x="6172200" y="914400"/>
            <a:ext cx="2514600" cy="1852175"/>
          </a:xfrm>
          <a:prstGeom prst="rect">
            <a:avLst/>
          </a:prstGeom>
          <a:noFill/>
          <a:ln w="9525">
            <a:noFill/>
            <a:miter lim="800000"/>
            <a:headEnd/>
            <a:tailEnd/>
          </a:ln>
          <a:effectLst/>
        </p:spPr>
      </p:pic>
      <p:pic>
        <p:nvPicPr>
          <p:cNvPr id="17" name="Picture 2"/>
          <p:cNvPicPr>
            <a:picLocks noGrp="1" noChangeAspect="1" noChangeArrowheads="1"/>
          </p:cNvPicPr>
          <p:nvPr>
            <p:ph sz="half" idx="2"/>
          </p:nvPr>
        </p:nvPicPr>
        <p:blipFill>
          <a:blip r:embed="rId3"/>
          <a:srcRect/>
          <a:stretch>
            <a:fillRect/>
          </a:stretch>
        </p:blipFill>
        <p:spPr bwMode="auto">
          <a:xfrm flipH="1">
            <a:off x="4791075" y="3505200"/>
            <a:ext cx="3895725" cy="2505075"/>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4781550" y="3048001"/>
            <a:ext cx="4190999" cy="3048000"/>
          </a:xfrm>
          <a:prstGeom prst="rect">
            <a:avLst/>
          </a:prstGeom>
          <a:noFill/>
          <a:ln w="9525">
            <a:noFill/>
            <a:miter lim="800000"/>
            <a:headEnd/>
            <a:tailEnd/>
          </a:ln>
          <a:effectLst/>
        </p:spPr>
      </p:pic>
    </p:spTree>
    <p:extLst>
      <p:ext uri="{BB962C8B-B14F-4D97-AF65-F5344CB8AC3E}">
        <p14:creationId xmlns:p14="http://schemas.microsoft.com/office/powerpoint/2010/main" val="14328729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0"/>
            <a:ext cx="9144000" cy="762000"/>
          </a:xfrm>
        </p:spPr>
        <p:txBody>
          <a:bodyPr/>
          <a:lstStyle/>
          <a:p>
            <a:r>
              <a:rPr lang="en-US" sz="3600" dirty="0"/>
              <a:t>Amount of Deposition (cont.)</a:t>
            </a:r>
          </a:p>
        </p:txBody>
      </p:sp>
      <p:sp>
        <p:nvSpPr>
          <p:cNvPr id="21507" name="Text Box 3"/>
          <p:cNvSpPr txBox="1">
            <a:spLocks noChangeArrowheads="1"/>
          </p:cNvSpPr>
          <p:nvPr/>
        </p:nvSpPr>
        <p:spPr bwMode="auto">
          <a:xfrm>
            <a:off x="3429000" y="762000"/>
            <a:ext cx="4800600" cy="523220"/>
          </a:xfrm>
          <a:prstGeom prst="rect">
            <a:avLst/>
          </a:prstGeom>
          <a:noFill/>
          <a:ln w="9525">
            <a:noFill/>
            <a:miter lim="800000"/>
            <a:headEnd/>
            <a:tailEnd/>
          </a:ln>
        </p:spPr>
        <p:txBody>
          <a:bodyPr wrap="square">
            <a:spAutoFit/>
          </a:bodyPr>
          <a:lstStyle/>
          <a:p>
            <a:r>
              <a:rPr lang="en-US" sz="2800" b="1" dirty="0">
                <a:ea typeface="ＭＳ Ｐゴシック" pitchFamily="-80" charset="-128"/>
              </a:rPr>
              <a:t># moles of atoms = It/</a:t>
            </a:r>
            <a:r>
              <a:rPr lang="en-US" sz="2800" b="1" dirty="0" err="1">
                <a:ea typeface="ＭＳ Ｐゴシック" pitchFamily="-80" charset="-128"/>
              </a:rPr>
              <a:t>Fz</a:t>
            </a:r>
            <a:r>
              <a:rPr lang="en-US" sz="2800" b="1" baseline="-25000" dirty="0">
                <a:ea typeface="ＭＳ Ｐゴシック" pitchFamily="-80" charset="-128"/>
              </a:rPr>
              <a:t> </a:t>
            </a:r>
          </a:p>
        </p:txBody>
      </p:sp>
      <p:sp>
        <p:nvSpPr>
          <p:cNvPr id="21508" name="Text Box 4"/>
          <p:cNvSpPr txBox="1">
            <a:spLocks noChangeArrowheads="1"/>
          </p:cNvSpPr>
          <p:nvPr/>
        </p:nvSpPr>
        <p:spPr bwMode="auto">
          <a:xfrm>
            <a:off x="2590800" y="1462088"/>
            <a:ext cx="6011646" cy="523220"/>
          </a:xfrm>
          <a:prstGeom prst="rect">
            <a:avLst/>
          </a:prstGeom>
          <a:noFill/>
          <a:ln w="9525">
            <a:noFill/>
            <a:miter lim="800000"/>
            <a:headEnd/>
            <a:tailEnd/>
          </a:ln>
        </p:spPr>
        <p:txBody>
          <a:bodyPr wrap="none">
            <a:spAutoFit/>
          </a:bodyPr>
          <a:lstStyle/>
          <a:p>
            <a:r>
              <a:rPr lang="en-US" sz="2800" b="1" dirty="0">
                <a:ea typeface="ＭＳ Ｐゴシック" pitchFamily="-80" charset="-128"/>
              </a:rPr>
              <a:t>m = mass = (It/</a:t>
            </a:r>
            <a:r>
              <a:rPr lang="en-US" sz="2800" b="1" dirty="0" err="1">
                <a:ea typeface="ＭＳ Ｐゴシック" pitchFamily="-80" charset="-128"/>
              </a:rPr>
              <a:t>Fz</a:t>
            </a:r>
            <a:r>
              <a:rPr lang="en-US" sz="2800" b="1" dirty="0">
                <a:ea typeface="ＭＳ Ｐゴシック" pitchFamily="-80" charset="-128"/>
              </a:rPr>
              <a:t>)(gram atomic weight)</a:t>
            </a:r>
            <a:endParaRPr lang="en-US" sz="2800" b="1" baseline="-25000" dirty="0">
              <a:ea typeface="ＭＳ Ｐゴシック" pitchFamily="-80" charset="-128"/>
            </a:endParaRPr>
          </a:p>
        </p:txBody>
      </p:sp>
      <p:sp>
        <p:nvSpPr>
          <p:cNvPr id="21509" name="Text Box 5"/>
          <p:cNvSpPr txBox="1">
            <a:spLocks noChangeArrowheads="1"/>
          </p:cNvSpPr>
          <p:nvPr/>
        </p:nvSpPr>
        <p:spPr bwMode="auto">
          <a:xfrm>
            <a:off x="381000" y="3048000"/>
            <a:ext cx="8458200" cy="523220"/>
          </a:xfrm>
          <a:prstGeom prst="rect">
            <a:avLst/>
          </a:prstGeom>
          <a:noFill/>
          <a:ln w="9525">
            <a:noFill/>
            <a:miter lim="800000"/>
            <a:headEnd/>
            <a:tailEnd/>
          </a:ln>
        </p:spPr>
        <p:txBody>
          <a:bodyPr wrap="square">
            <a:spAutoFit/>
          </a:bodyPr>
          <a:lstStyle/>
          <a:p>
            <a:r>
              <a:rPr lang="en-US" sz="2800" b="1" dirty="0">
                <a:ea typeface="ＭＳ Ｐゴシック" pitchFamily="-80" charset="-128"/>
              </a:rPr>
              <a:t>t = film thickness = (mass)/(density </a:t>
            </a:r>
            <a:r>
              <a:rPr lang="en-US" b="1" dirty="0">
                <a:ea typeface="ＭＳ Ｐゴシック" pitchFamily="-80" charset="-128"/>
              </a:rPr>
              <a:t>•</a:t>
            </a:r>
            <a:r>
              <a:rPr lang="en-US" sz="2800" b="1" dirty="0">
                <a:ea typeface="ＭＳ Ｐゴシック" pitchFamily="-80" charset="-128"/>
              </a:rPr>
              <a:t> area) = m/(</a:t>
            </a:r>
            <a:r>
              <a:rPr lang="en-US" sz="2800" b="1" dirty="0">
                <a:latin typeface="Symbol" pitchFamily="-80" charset="2"/>
                <a:ea typeface="ＭＳ Ｐゴシック" pitchFamily="-80" charset="-128"/>
                <a:sym typeface="Symbol" pitchFamily="-80" charset="2"/>
              </a:rPr>
              <a:t></a:t>
            </a:r>
            <a:r>
              <a:rPr lang="en-US" sz="2800" b="1" dirty="0">
                <a:ea typeface="ＭＳ Ｐゴシック" pitchFamily="-80" charset="-128"/>
              </a:rPr>
              <a:t>A)</a:t>
            </a:r>
            <a:endParaRPr lang="en-US" sz="2800" b="1" baseline="-25000" dirty="0">
              <a:ea typeface="ＭＳ Ｐゴシック" pitchFamily="-80" charset="-128"/>
            </a:endParaRPr>
          </a:p>
        </p:txBody>
      </p:sp>
      <p:sp>
        <p:nvSpPr>
          <p:cNvPr id="21510" name="Text Box 6"/>
          <p:cNvSpPr txBox="1">
            <a:spLocks noChangeArrowheads="1"/>
          </p:cNvSpPr>
          <p:nvPr/>
        </p:nvSpPr>
        <p:spPr bwMode="auto">
          <a:xfrm>
            <a:off x="5562600" y="2209800"/>
            <a:ext cx="3352800" cy="400110"/>
          </a:xfrm>
          <a:prstGeom prst="rect">
            <a:avLst/>
          </a:prstGeom>
          <a:noFill/>
          <a:ln w="9525">
            <a:noFill/>
            <a:miter lim="800000"/>
            <a:headEnd/>
            <a:tailEnd/>
          </a:ln>
        </p:spPr>
        <p:txBody>
          <a:bodyPr wrap="square">
            <a:spAutoFit/>
          </a:bodyPr>
          <a:lstStyle/>
          <a:p>
            <a:r>
              <a:rPr lang="en-US" sz="2000" dirty="0">
                <a:solidFill>
                  <a:srgbClr val="0024A7"/>
                </a:solidFill>
                <a:latin typeface="Arial" charset="0"/>
                <a:ea typeface="ＭＳ Ｐゴシック" pitchFamily="-80" charset="-128"/>
              </a:rPr>
              <a:t>e.g.,  </a:t>
            </a:r>
            <a:r>
              <a:rPr lang="en-US" sz="2000" dirty="0" err="1">
                <a:solidFill>
                  <a:srgbClr val="0024A7"/>
                </a:solidFill>
                <a:latin typeface="Arial" charset="0"/>
                <a:ea typeface="ＭＳ Ｐゴシック" pitchFamily="-80" charset="-128"/>
              </a:rPr>
              <a:t>AW</a:t>
            </a:r>
            <a:r>
              <a:rPr lang="en-US" sz="2000" baseline="-25000" dirty="0" err="1">
                <a:solidFill>
                  <a:srgbClr val="0024A7"/>
                </a:solidFill>
                <a:latin typeface="Arial" charset="0"/>
                <a:ea typeface="ＭＳ Ｐゴシック" pitchFamily="-80" charset="-128"/>
              </a:rPr>
              <a:t>Cu</a:t>
            </a:r>
            <a:r>
              <a:rPr lang="en-US" sz="2000" dirty="0">
                <a:solidFill>
                  <a:srgbClr val="0024A7"/>
                </a:solidFill>
                <a:latin typeface="Arial" charset="0"/>
                <a:ea typeface="ＭＳ Ｐゴシック" pitchFamily="-80" charset="-128"/>
              </a:rPr>
              <a:t> = 63.55 g/mole </a:t>
            </a:r>
          </a:p>
        </p:txBody>
      </p:sp>
      <p:sp>
        <p:nvSpPr>
          <p:cNvPr id="21511" name="Rectangle 7"/>
          <p:cNvSpPr>
            <a:spLocks noChangeArrowheads="1"/>
          </p:cNvSpPr>
          <p:nvPr/>
        </p:nvSpPr>
        <p:spPr bwMode="auto">
          <a:xfrm>
            <a:off x="304800" y="1676400"/>
            <a:ext cx="304800" cy="1143000"/>
          </a:xfrm>
          <a:prstGeom prst="rect">
            <a:avLst/>
          </a:prstGeom>
          <a:solidFill>
            <a:srgbClr val="FF6600"/>
          </a:solidFill>
          <a:ln w="9525">
            <a:solidFill>
              <a:schemeClr val="tx1"/>
            </a:solidFill>
            <a:miter lim="800000"/>
            <a:headEnd/>
            <a:tailEnd/>
          </a:ln>
        </p:spPr>
        <p:txBody>
          <a:bodyPr wrap="none" anchor="ctr"/>
          <a:lstStyle/>
          <a:p>
            <a:endParaRPr lang="en-US"/>
          </a:p>
        </p:txBody>
      </p:sp>
      <p:sp>
        <p:nvSpPr>
          <p:cNvPr id="21512" name="Line 8"/>
          <p:cNvSpPr>
            <a:spLocks noChangeShapeType="1"/>
          </p:cNvSpPr>
          <p:nvPr/>
        </p:nvSpPr>
        <p:spPr bwMode="auto">
          <a:xfrm>
            <a:off x="457200" y="1066800"/>
            <a:ext cx="0" cy="609600"/>
          </a:xfrm>
          <a:prstGeom prst="line">
            <a:avLst/>
          </a:prstGeom>
          <a:noFill/>
          <a:ln w="9525">
            <a:solidFill>
              <a:schemeClr val="tx1"/>
            </a:solidFill>
            <a:round/>
            <a:headEnd/>
            <a:tailEnd/>
          </a:ln>
        </p:spPr>
        <p:txBody>
          <a:bodyPr wrap="none" anchor="ctr"/>
          <a:lstStyle/>
          <a:p>
            <a:endParaRPr lang="en-US"/>
          </a:p>
        </p:txBody>
      </p:sp>
      <p:sp>
        <p:nvSpPr>
          <p:cNvPr id="21513" name="Oval 9"/>
          <p:cNvSpPr>
            <a:spLocks noChangeArrowheads="1"/>
          </p:cNvSpPr>
          <p:nvPr/>
        </p:nvSpPr>
        <p:spPr bwMode="auto">
          <a:xfrm>
            <a:off x="685800" y="2209800"/>
            <a:ext cx="381000" cy="381000"/>
          </a:xfrm>
          <a:prstGeom prst="ellipse">
            <a:avLst/>
          </a:prstGeom>
          <a:solidFill>
            <a:srgbClr val="FF6600"/>
          </a:solidFill>
          <a:ln w="9525">
            <a:solidFill>
              <a:schemeClr val="tx1"/>
            </a:solidFill>
            <a:round/>
            <a:headEnd/>
            <a:tailEnd/>
          </a:ln>
        </p:spPr>
        <p:txBody>
          <a:bodyPr wrap="none" anchor="ctr"/>
          <a:lstStyle/>
          <a:p>
            <a:pPr algn="ctr"/>
            <a:r>
              <a:rPr lang="en-US" sz="1400">
                <a:latin typeface="Arial" charset="0"/>
                <a:ea typeface="ＭＳ Ｐゴシック" pitchFamily="-80" charset="-128"/>
              </a:rPr>
              <a:t>Cu</a:t>
            </a:r>
            <a:r>
              <a:rPr lang="en-US" sz="1400" baseline="30000">
                <a:latin typeface="Arial" charset="0"/>
                <a:ea typeface="ＭＳ Ｐゴシック" pitchFamily="-80" charset="-128"/>
              </a:rPr>
              <a:t>2+</a:t>
            </a:r>
            <a:endParaRPr lang="en-US" sz="1400">
              <a:latin typeface="Arial" charset="0"/>
              <a:ea typeface="ＭＳ Ｐゴシック" pitchFamily="-80" charset="-128"/>
            </a:endParaRPr>
          </a:p>
        </p:txBody>
      </p:sp>
      <p:sp>
        <p:nvSpPr>
          <p:cNvPr id="21514" name="Text Box 10"/>
          <p:cNvSpPr txBox="1">
            <a:spLocks noChangeArrowheads="1"/>
          </p:cNvSpPr>
          <p:nvPr/>
        </p:nvSpPr>
        <p:spPr bwMode="auto">
          <a:xfrm>
            <a:off x="417513" y="1219200"/>
            <a:ext cx="420687" cy="304800"/>
          </a:xfrm>
          <a:prstGeom prst="rect">
            <a:avLst/>
          </a:prstGeom>
          <a:noFill/>
          <a:ln w="9525">
            <a:noFill/>
            <a:miter lim="800000"/>
            <a:headEnd/>
            <a:tailEnd/>
          </a:ln>
        </p:spPr>
        <p:txBody>
          <a:bodyPr wrap="none">
            <a:spAutoFit/>
          </a:bodyPr>
          <a:lstStyle/>
          <a:p>
            <a:r>
              <a:rPr lang="en-US" sz="1400">
                <a:latin typeface="Arial" charset="0"/>
                <a:ea typeface="ＭＳ Ｐゴシック" pitchFamily="-80" charset="-128"/>
              </a:rPr>
              <a:t>2e</a:t>
            </a:r>
            <a:r>
              <a:rPr lang="en-US" sz="1400" baseline="30000">
                <a:latin typeface="Arial" charset="0"/>
                <a:ea typeface="ＭＳ Ｐゴシック" pitchFamily="-80" charset="-128"/>
              </a:rPr>
              <a:t>-</a:t>
            </a:r>
            <a:endParaRPr lang="en-US" sz="1400">
              <a:latin typeface="Arial" charset="0"/>
              <a:ea typeface="ＭＳ Ｐゴシック" pitchFamily="-80" charset="-128"/>
            </a:endParaRPr>
          </a:p>
        </p:txBody>
      </p:sp>
      <p:sp>
        <p:nvSpPr>
          <p:cNvPr id="21515" name="Line 11"/>
          <p:cNvSpPr>
            <a:spLocks noChangeShapeType="1"/>
          </p:cNvSpPr>
          <p:nvPr/>
        </p:nvSpPr>
        <p:spPr bwMode="auto">
          <a:xfrm>
            <a:off x="457200" y="1295400"/>
            <a:ext cx="0" cy="228600"/>
          </a:xfrm>
          <a:prstGeom prst="line">
            <a:avLst/>
          </a:prstGeom>
          <a:noFill/>
          <a:ln w="9525">
            <a:solidFill>
              <a:schemeClr val="tx1"/>
            </a:solidFill>
            <a:round/>
            <a:headEnd/>
            <a:tailEnd type="triangle" w="med" len="med"/>
          </a:ln>
        </p:spPr>
        <p:txBody>
          <a:bodyPr wrap="none" anchor="ctr"/>
          <a:lstStyle/>
          <a:p>
            <a:endParaRPr lang="en-US"/>
          </a:p>
        </p:txBody>
      </p:sp>
      <p:sp>
        <p:nvSpPr>
          <p:cNvPr id="21516" name="Line 12"/>
          <p:cNvSpPr>
            <a:spLocks noChangeShapeType="1"/>
          </p:cNvSpPr>
          <p:nvPr/>
        </p:nvSpPr>
        <p:spPr bwMode="auto">
          <a:xfrm>
            <a:off x="457200" y="1066800"/>
            <a:ext cx="533400" cy="0"/>
          </a:xfrm>
          <a:prstGeom prst="line">
            <a:avLst/>
          </a:prstGeom>
          <a:noFill/>
          <a:ln w="9525">
            <a:solidFill>
              <a:schemeClr val="tx1"/>
            </a:solidFill>
            <a:round/>
            <a:headEnd/>
            <a:tailEnd/>
          </a:ln>
        </p:spPr>
        <p:txBody>
          <a:bodyPr wrap="none" anchor="ctr"/>
          <a:lstStyle/>
          <a:p>
            <a:endParaRPr lang="en-US"/>
          </a:p>
        </p:txBody>
      </p:sp>
      <p:sp>
        <p:nvSpPr>
          <p:cNvPr id="21517" name="Oval 13"/>
          <p:cNvSpPr>
            <a:spLocks noChangeArrowheads="1"/>
          </p:cNvSpPr>
          <p:nvPr/>
        </p:nvSpPr>
        <p:spPr bwMode="auto">
          <a:xfrm>
            <a:off x="990600" y="723900"/>
            <a:ext cx="685800" cy="685800"/>
          </a:xfrm>
          <a:prstGeom prst="ellipse">
            <a:avLst/>
          </a:prstGeom>
          <a:solidFill>
            <a:schemeClr val="bg1"/>
          </a:solidFill>
          <a:ln w="9525">
            <a:solidFill>
              <a:schemeClr val="tx1"/>
            </a:solidFill>
            <a:round/>
            <a:headEnd/>
            <a:tailEnd/>
          </a:ln>
        </p:spPr>
        <p:txBody>
          <a:bodyPr wrap="none" anchor="ctr"/>
          <a:lstStyle/>
          <a:p>
            <a:endParaRPr lang="en-US"/>
          </a:p>
        </p:txBody>
      </p:sp>
      <p:sp>
        <p:nvSpPr>
          <p:cNvPr id="21518" name="Line 14"/>
          <p:cNvSpPr>
            <a:spLocks noChangeShapeType="1"/>
          </p:cNvSpPr>
          <p:nvPr/>
        </p:nvSpPr>
        <p:spPr bwMode="auto">
          <a:xfrm>
            <a:off x="1676400" y="1066800"/>
            <a:ext cx="228600" cy="0"/>
          </a:xfrm>
          <a:prstGeom prst="line">
            <a:avLst/>
          </a:prstGeom>
          <a:noFill/>
          <a:ln w="9525">
            <a:solidFill>
              <a:schemeClr val="tx1"/>
            </a:solidFill>
            <a:round/>
            <a:headEnd/>
            <a:tailEnd/>
          </a:ln>
        </p:spPr>
        <p:txBody>
          <a:bodyPr wrap="none" anchor="ctr"/>
          <a:lstStyle/>
          <a:p>
            <a:endParaRPr lang="en-US"/>
          </a:p>
        </p:txBody>
      </p:sp>
      <p:sp>
        <p:nvSpPr>
          <p:cNvPr id="21519" name="Freeform 15"/>
          <p:cNvSpPr>
            <a:spLocks/>
          </p:cNvSpPr>
          <p:nvPr/>
        </p:nvSpPr>
        <p:spPr bwMode="auto">
          <a:xfrm>
            <a:off x="1143000" y="850900"/>
            <a:ext cx="381000" cy="76200"/>
          </a:xfrm>
          <a:custGeom>
            <a:avLst/>
            <a:gdLst/>
            <a:ahLst/>
            <a:cxnLst>
              <a:cxn ang="0">
                <a:pos x="0" y="48"/>
              </a:cxn>
              <a:cxn ang="0">
                <a:pos x="144" y="0"/>
              </a:cxn>
              <a:cxn ang="0">
                <a:pos x="336" y="48"/>
              </a:cxn>
            </a:cxnLst>
            <a:rect l="0" t="0" r="r" b="b"/>
            <a:pathLst>
              <a:path w="336" h="48">
                <a:moveTo>
                  <a:pt x="0" y="48"/>
                </a:moveTo>
                <a:cubicBezTo>
                  <a:pt x="44" y="24"/>
                  <a:pt x="88" y="0"/>
                  <a:pt x="144" y="0"/>
                </a:cubicBezTo>
                <a:cubicBezTo>
                  <a:pt x="200" y="0"/>
                  <a:pt x="268" y="24"/>
                  <a:pt x="336" y="48"/>
                </a:cubicBezTo>
              </a:path>
            </a:pathLst>
          </a:custGeom>
          <a:noFill/>
          <a:ln w="9525">
            <a:solidFill>
              <a:schemeClr val="tx1"/>
            </a:solidFill>
            <a:round/>
            <a:headEnd/>
            <a:tailEnd/>
          </a:ln>
        </p:spPr>
        <p:txBody>
          <a:bodyPr wrap="none" anchor="ctr"/>
          <a:lstStyle/>
          <a:p>
            <a:endParaRPr lang="en-US"/>
          </a:p>
        </p:txBody>
      </p:sp>
      <p:sp>
        <p:nvSpPr>
          <p:cNvPr id="21520" name="Line 16"/>
          <p:cNvSpPr>
            <a:spLocks noChangeShapeType="1"/>
          </p:cNvSpPr>
          <p:nvPr/>
        </p:nvSpPr>
        <p:spPr bwMode="auto">
          <a:xfrm flipV="1">
            <a:off x="1295400" y="914400"/>
            <a:ext cx="76200" cy="304800"/>
          </a:xfrm>
          <a:prstGeom prst="line">
            <a:avLst/>
          </a:prstGeom>
          <a:noFill/>
          <a:ln w="9525">
            <a:solidFill>
              <a:schemeClr val="tx1"/>
            </a:solidFill>
            <a:round/>
            <a:headEnd/>
            <a:tailEnd/>
          </a:ln>
        </p:spPr>
        <p:txBody>
          <a:bodyPr wrap="none" anchor="ctr"/>
          <a:lstStyle/>
          <a:p>
            <a:endParaRPr lang="en-US"/>
          </a:p>
        </p:txBody>
      </p:sp>
      <p:sp>
        <p:nvSpPr>
          <p:cNvPr id="21521" name="Text Box 17"/>
          <p:cNvSpPr txBox="1">
            <a:spLocks noChangeArrowheads="1"/>
          </p:cNvSpPr>
          <p:nvPr/>
        </p:nvSpPr>
        <p:spPr bwMode="auto">
          <a:xfrm>
            <a:off x="838200" y="1371600"/>
            <a:ext cx="1120775" cy="336550"/>
          </a:xfrm>
          <a:prstGeom prst="rect">
            <a:avLst/>
          </a:prstGeom>
          <a:noFill/>
          <a:ln w="9525">
            <a:noFill/>
            <a:miter lim="800000"/>
            <a:headEnd/>
            <a:tailEnd/>
          </a:ln>
        </p:spPr>
        <p:txBody>
          <a:bodyPr>
            <a:spAutoFit/>
          </a:bodyPr>
          <a:lstStyle/>
          <a:p>
            <a:pPr>
              <a:spcBef>
                <a:spcPct val="50000"/>
              </a:spcBef>
            </a:pPr>
            <a:r>
              <a:rPr lang="en-US" sz="1600">
                <a:latin typeface="Arial" charset="0"/>
                <a:ea typeface="ＭＳ Ｐゴシック" pitchFamily="-80" charset="-128"/>
              </a:rPr>
              <a:t>ammeter</a:t>
            </a:r>
          </a:p>
        </p:txBody>
      </p:sp>
      <p:sp>
        <p:nvSpPr>
          <p:cNvPr id="21522" name="Line 18"/>
          <p:cNvSpPr>
            <a:spLocks noChangeShapeType="1"/>
          </p:cNvSpPr>
          <p:nvPr/>
        </p:nvSpPr>
        <p:spPr bwMode="auto">
          <a:xfrm>
            <a:off x="533400" y="1066800"/>
            <a:ext cx="304800" cy="0"/>
          </a:xfrm>
          <a:prstGeom prst="line">
            <a:avLst/>
          </a:prstGeom>
          <a:noFill/>
          <a:ln w="9525">
            <a:solidFill>
              <a:schemeClr val="tx1"/>
            </a:solidFill>
            <a:round/>
            <a:headEnd/>
            <a:tailEnd type="triangle" w="med" len="med"/>
          </a:ln>
        </p:spPr>
        <p:txBody>
          <a:bodyPr wrap="none" anchor="ctr"/>
          <a:lstStyle/>
          <a:p>
            <a:endParaRPr lang="en-US"/>
          </a:p>
        </p:txBody>
      </p:sp>
      <p:sp>
        <p:nvSpPr>
          <p:cNvPr id="21523" name="Text Box 19"/>
          <p:cNvSpPr txBox="1">
            <a:spLocks noChangeArrowheads="1"/>
          </p:cNvSpPr>
          <p:nvPr/>
        </p:nvSpPr>
        <p:spPr bwMode="auto">
          <a:xfrm>
            <a:off x="533400" y="685800"/>
            <a:ext cx="285750" cy="457200"/>
          </a:xfrm>
          <a:prstGeom prst="rect">
            <a:avLst/>
          </a:prstGeom>
          <a:noFill/>
          <a:ln w="9525">
            <a:noFill/>
            <a:miter lim="800000"/>
            <a:headEnd/>
            <a:tailEnd/>
          </a:ln>
        </p:spPr>
        <p:txBody>
          <a:bodyPr wrap="none">
            <a:spAutoFit/>
          </a:bodyPr>
          <a:lstStyle/>
          <a:p>
            <a:r>
              <a:rPr lang="en-US">
                <a:ea typeface="ＭＳ Ｐゴシック" pitchFamily="-80" charset="-128"/>
              </a:rPr>
              <a:t>I</a:t>
            </a:r>
          </a:p>
        </p:txBody>
      </p:sp>
      <p:sp>
        <p:nvSpPr>
          <p:cNvPr id="21524" name="Rectangle 20"/>
          <p:cNvSpPr>
            <a:spLocks noChangeArrowheads="1"/>
          </p:cNvSpPr>
          <p:nvPr/>
        </p:nvSpPr>
        <p:spPr bwMode="auto">
          <a:xfrm>
            <a:off x="304800" y="1676400"/>
            <a:ext cx="228600" cy="1143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525" name="Text Box 21"/>
          <p:cNvSpPr txBox="1">
            <a:spLocks noChangeArrowheads="1"/>
          </p:cNvSpPr>
          <p:nvPr/>
        </p:nvSpPr>
        <p:spPr bwMode="auto">
          <a:xfrm>
            <a:off x="381000" y="4178300"/>
            <a:ext cx="8397875" cy="646331"/>
          </a:xfrm>
          <a:prstGeom prst="rect">
            <a:avLst/>
          </a:prstGeom>
          <a:noFill/>
          <a:ln w="9525">
            <a:noFill/>
            <a:miter lim="800000"/>
            <a:headEnd/>
            <a:tailEnd/>
          </a:ln>
        </p:spPr>
        <p:txBody>
          <a:bodyPr>
            <a:spAutoFit/>
          </a:bodyPr>
          <a:lstStyle/>
          <a:p>
            <a:r>
              <a:rPr lang="en-US" dirty="0">
                <a:latin typeface="Arial" charset="0"/>
                <a:ea typeface="ＭＳ Ｐゴシック" pitchFamily="-80" charset="-128"/>
              </a:rPr>
              <a:t>Note that these equations assume 100% current efficiency (CE) - that is, assuming that all of the electrons are used for converting metal ions. </a:t>
            </a:r>
          </a:p>
        </p:txBody>
      </p:sp>
    </p:spTree>
    <p:extLst>
      <p:ext uri="{BB962C8B-B14F-4D97-AF65-F5344CB8AC3E}">
        <p14:creationId xmlns:p14="http://schemas.microsoft.com/office/powerpoint/2010/main" val="16362886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a:xfrm>
            <a:off x="228600" y="1600200"/>
            <a:ext cx="8763000" cy="4525963"/>
          </a:xfrm>
        </p:spPr>
        <p:txBody>
          <a:bodyPr>
            <a:normAutofit/>
          </a:bodyPr>
          <a:lstStyle/>
          <a:p>
            <a:pPr marL="0" indent="0" algn="just">
              <a:buNone/>
            </a:pPr>
            <a:r>
              <a:rPr lang="en-US" sz="2600" dirty="0"/>
              <a:t>You work for a company and your boss asks you to mass produce Zinc metal from Zn(NO</a:t>
            </a:r>
            <a:r>
              <a:rPr lang="en-US" sz="2600" baseline="-25000" dirty="0"/>
              <a:t>3</a:t>
            </a:r>
            <a:r>
              <a:rPr lang="en-US" sz="2600" dirty="0"/>
              <a:t>)</a:t>
            </a:r>
            <a:r>
              <a:rPr lang="en-US" sz="2600" baseline="-25000" dirty="0"/>
              <a:t>2</a:t>
            </a:r>
            <a:r>
              <a:rPr lang="en-US" sz="2600" dirty="0"/>
              <a:t>.  While running the reaction at a current of 3.4 amps, you bump your head and fall into a coma. When you wake up, you return to your job and realize that your reaction never stopped running (no one at your job likes you so they didn’t even notice you were gone). </a:t>
            </a:r>
            <a:endParaRPr lang="en-US" sz="2600" dirty="0" smtClean="0"/>
          </a:p>
          <a:p>
            <a:pPr marL="0" indent="0" algn="just">
              <a:buNone/>
            </a:pPr>
            <a:r>
              <a:rPr lang="en-US" sz="2600" dirty="0" smtClean="0"/>
              <a:t>You </a:t>
            </a:r>
            <a:r>
              <a:rPr lang="en-US" sz="2600" dirty="0"/>
              <a:t>measure 4.2 x 10</a:t>
            </a:r>
            <a:r>
              <a:rPr lang="en-US" sz="2600" baseline="30000" dirty="0"/>
              <a:t>8</a:t>
            </a:r>
            <a:r>
              <a:rPr lang="en-US" sz="2600" dirty="0"/>
              <a:t> kg Zinc metal. For how long were you in a coma?</a:t>
            </a:r>
          </a:p>
          <a:p>
            <a:endParaRPr lang="en-US" dirty="0"/>
          </a:p>
          <a:p>
            <a:r>
              <a:rPr lang="en-US" dirty="0"/>
              <a:t>Use electroplating formula:</a:t>
            </a:r>
          </a:p>
          <a:p>
            <a:endParaRPr lang="en-US" dirty="0"/>
          </a:p>
        </p:txBody>
      </p:sp>
    </p:spTree>
    <p:extLst>
      <p:ext uri="{BB962C8B-B14F-4D97-AF65-F5344CB8AC3E}">
        <p14:creationId xmlns:p14="http://schemas.microsoft.com/office/powerpoint/2010/main" val="37393452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Use electroplating formula:</a:t>
            </a:r>
          </a:p>
          <a:p>
            <a:r>
              <a:rPr lang="en-US" dirty="0" smtClean="0"/>
              <a:t>It/</a:t>
            </a:r>
            <a:r>
              <a:rPr lang="en-US" dirty="0" err="1" smtClean="0"/>
              <a:t>nF</a:t>
            </a:r>
            <a:r>
              <a:rPr lang="en-US" dirty="0" smtClean="0"/>
              <a:t> </a:t>
            </a:r>
            <a:r>
              <a:rPr lang="en-US" dirty="0"/>
              <a:t>= moles plated.</a:t>
            </a:r>
          </a:p>
          <a:p>
            <a:r>
              <a:rPr lang="en-US" dirty="0" err="1"/>
              <a:t>Ans</a:t>
            </a:r>
            <a:r>
              <a:rPr lang="en-US" dirty="0"/>
              <a:t>: 11.56 million years</a:t>
            </a:r>
          </a:p>
          <a:p>
            <a:endParaRPr lang="en-US" dirty="0"/>
          </a:p>
        </p:txBody>
      </p:sp>
    </p:spTree>
    <p:extLst>
      <p:ext uri="{BB962C8B-B14F-4D97-AF65-F5344CB8AC3E}">
        <p14:creationId xmlns:p14="http://schemas.microsoft.com/office/powerpoint/2010/main" val="30979163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a:xfrm>
            <a:off x="228600" y="1600200"/>
            <a:ext cx="8686800" cy="4525963"/>
          </a:xfrm>
        </p:spPr>
        <p:txBody>
          <a:bodyPr>
            <a:normAutofit/>
          </a:bodyPr>
          <a:lstStyle/>
          <a:p>
            <a:pPr algn="just"/>
            <a:r>
              <a:rPr lang="en-US" sz="2800" dirty="0" smtClean="0"/>
              <a:t>A metal cup of surface area 200 cm</a:t>
            </a:r>
            <a:r>
              <a:rPr lang="en-US" sz="2800" baseline="30000" dirty="0" smtClean="0"/>
              <a:t>2</a:t>
            </a:r>
            <a:r>
              <a:rPr lang="en-US" sz="2800" dirty="0" smtClean="0"/>
              <a:t> needs to be electroplated with silver to a thickness of 0.200 mm. The density of silver is 1.05 x 10</a:t>
            </a:r>
            <a:r>
              <a:rPr lang="en-US" sz="2800" baseline="30000" dirty="0" smtClean="0"/>
              <a:t>4</a:t>
            </a:r>
            <a:r>
              <a:rPr lang="en-US" sz="2800" dirty="0" smtClean="0"/>
              <a:t> kg m¯</a:t>
            </a:r>
            <a:r>
              <a:rPr lang="en-US" sz="2800" baseline="30000" dirty="0" smtClean="0"/>
              <a:t>3</a:t>
            </a:r>
            <a:r>
              <a:rPr lang="en-US" sz="2800" dirty="0" smtClean="0"/>
              <a:t>. How long does the cup need to be in the electrolytic tank if a current of 12.5 A is being used?</a:t>
            </a:r>
          </a:p>
          <a:p>
            <a:pPr marL="0" indent="0">
              <a:buNone/>
            </a:pPr>
            <a:r>
              <a:rPr lang="en-US" dirty="0" smtClean="0"/>
              <a:t>      </a:t>
            </a:r>
            <a:r>
              <a:rPr lang="en-US" b="1" dirty="0" smtClean="0"/>
              <a:t>Ag 107.8 g/</a:t>
            </a:r>
            <a:r>
              <a:rPr lang="en-US" b="1" dirty="0" err="1" smtClean="0"/>
              <a:t>mol</a:t>
            </a:r>
            <a:endParaRPr lang="en-US" b="1" dirty="0" smtClean="0"/>
          </a:p>
          <a:p>
            <a:pPr marL="0" indent="0">
              <a:buNone/>
            </a:pPr>
            <a:r>
              <a:rPr lang="en-US" b="1" dirty="0"/>
              <a:t> </a:t>
            </a:r>
            <a:r>
              <a:rPr lang="en-US" b="1" dirty="0" smtClean="0"/>
              <a:t>       </a:t>
            </a:r>
            <a:endParaRPr lang="en-US" b="1" dirty="0"/>
          </a:p>
        </p:txBody>
      </p:sp>
    </p:spTree>
    <p:extLst>
      <p:ext uri="{BB962C8B-B14F-4D97-AF65-F5344CB8AC3E}">
        <p14:creationId xmlns:p14="http://schemas.microsoft.com/office/powerpoint/2010/main" val="1321609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b="1" dirty="0" smtClean="0"/>
              <a:t>Faraday’s second law of electrolysis</a:t>
            </a:r>
            <a:endParaRPr lang="en-US" dirty="0"/>
          </a:p>
        </p:txBody>
      </p:sp>
      <p:pic>
        <p:nvPicPr>
          <p:cNvPr id="62466" name="Picture 2"/>
          <p:cNvPicPr>
            <a:picLocks noGrp="1" noChangeAspect="1" noChangeArrowheads="1"/>
          </p:cNvPicPr>
          <p:nvPr>
            <p:ph idx="1"/>
          </p:nvPr>
        </p:nvPicPr>
        <p:blipFill>
          <a:blip r:embed="rId2"/>
          <a:srcRect/>
          <a:stretch>
            <a:fillRect/>
          </a:stretch>
        </p:blipFill>
        <p:spPr bwMode="auto">
          <a:xfrm>
            <a:off x="990600" y="1752600"/>
            <a:ext cx="6553200" cy="2996978"/>
          </a:xfrm>
          <a:prstGeom prst="rect">
            <a:avLst/>
          </a:prstGeom>
          <a:noFill/>
          <a:ln w="9525">
            <a:noFill/>
            <a:miter lim="800000"/>
            <a:headEnd/>
            <a:tailEnd/>
          </a:ln>
          <a:effectLst/>
        </p:spPr>
      </p:pic>
      <p:pic>
        <p:nvPicPr>
          <p:cNvPr id="62467" name="Picture 3"/>
          <p:cNvPicPr>
            <a:picLocks noChangeAspect="1" noChangeArrowheads="1"/>
          </p:cNvPicPr>
          <p:nvPr/>
        </p:nvPicPr>
        <p:blipFill>
          <a:blip r:embed="rId3"/>
          <a:srcRect/>
          <a:stretch>
            <a:fillRect/>
          </a:stretch>
        </p:blipFill>
        <p:spPr bwMode="auto">
          <a:xfrm>
            <a:off x="1752600" y="5562600"/>
            <a:ext cx="6342953" cy="542925"/>
          </a:xfrm>
          <a:prstGeom prst="rect">
            <a:avLst/>
          </a:prstGeom>
          <a:noFill/>
          <a:ln w="9525">
            <a:noFill/>
            <a:miter lim="800000"/>
            <a:headEnd/>
            <a:tailEnd/>
          </a:ln>
          <a:effectLst/>
        </p:spPr>
      </p:pic>
    </p:spTree>
    <p:extLst>
      <p:ext uri="{BB962C8B-B14F-4D97-AF65-F5344CB8AC3E}">
        <p14:creationId xmlns:p14="http://schemas.microsoft.com/office/powerpoint/2010/main" val="14469044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381000"/>
          </a:xfrm>
        </p:spPr>
        <p:txBody>
          <a:bodyPr>
            <a:normAutofit fontScale="90000"/>
          </a:bodyPr>
          <a:lstStyle/>
          <a:p>
            <a:r>
              <a:rPr lang="en-US" b="1" dirty="0" smtClean="0"/>
              <a:t/>
            </a:r>
            <a:br>
              <a:rPr lang="en-US" b="1" dirty="0" smtClean="0"/>
            </a:br>
            <a:r>
              <a:rPr lang="en-US" b="1" dirty="0" smtClean="0"/>
              <a:t>Solution:</a:t>
            </a:r>
            <a:r>
              <a:rPr lang="en-US" dirty="0" smtClean="0"/>
              <a:t/>
            </a:r>
            <a:br>
              <a:rPr lang="en-US" dirty="0" smtClean="0"/>
            </a:br>
            <a:endParaRPr lang="en-US" dirty="0"/>
          </a:p>
        </p:txBody>
      </p:sp>
      <p:sp>
        <p:nvSpPr>
          <p:cNvPr id="3" name="Content Placeholder 2"/>
          <p:cNvSpPr>
            <a:spLocks noGrp="1"/>
          </p:cNvSpPr>
          <p:nvPr>
            <p:ph idx="1"/>
          </p:nvPr>
        </p:nvSpPr>
        <p:spPr>
          <a:xfrm>
            <a:off x="152400" y="990600"/>
            <a:ext cx="8839200" cy="5562600"/>
          </a:xfrm>
        </p:spPr>
        <p:txBody>
          <a:bodyPr>
            <a:normAutofit/>
          </a:bodyPr>
          <a:lstStyle/>
          <a:p>
            <a:pPr>
              <a:buNone/>
            </a:pPr>
            <a:r>
              <a:rPr lang="en-US" dirty="0" smtClean="0"/>
              <a:t> </a:t>
            </a:r>
            <a:r>
              <a:rPr lang="en-US" sz="2800" dirty="0" smtClean="0">
                <a:solidFill>
                  <a:srgbClr val="FF0000"/>
                </a:solidFill>
              </a:rPr>
              <a:t>Determine the volume of silver that gets electroplated</a:t>
            </a:r>
            <a:r>
              <a:rPr lang="en-US" sz="2800" dirty="0" smtClean="0"/>
              <a:t>:</a:t>
            </a:r>
          </a:p>
          <a:p>
            <a:pPr>
              <a:buNone/>
            </a:pPr>
            <a:r>
              <a:rPr lang="en-US" sz="2800" dirty="0" smtClean="0"/>
              <a:t>First, convert values to m:(200. cm</a:t>
            </a:r>
            <a:r>
              <a:rPr lang="en-US" sz="2800" baseline="30000" dirty="0" smtClean="0"/>
              <a:t>2</a:t>
            </a:r>
            <a:r>
              <a:rPr lang="en-US" sz="2800" dirty="0" smtClean="0"/>
              <a:t>) (1 m</a:t>
            </a:r>
            <a:r>
              <a:rPr lang="en-US" sz="2800" baseline="30000" dirty="0" smtClean="0"/>
              <a:t>2</a:t>
            </a:r>
            <a:r>
              <a:rPr lang="en-US" sz="2800" dirty="0" smtClean="0"/>
              <a:t> / 100</a:t>
            </a:r>
            <a:r>
              <a:rPr lang="en-US" sz="2800" baseline="30000" dirty="0" smtClean="0"/>
              <a:t>2</a:t>
            </a:r>
            <a:r>
              <a:rPr lang="en-US" sz="2800" dirty="0" smtClean="0"/>
              <a:t> cm</a:t>
            </a:r>
            <a:r>
              <a:rPr lang="en-US" sz="2800" baseline="30000" dirty="0" smtClean="0"/>
              <a:t>2</a:t>
            </a:r>
            <a:r>
              <a:rPr lang="en-US" sz="2800" dirty="0" smtClean="0"/>
              <a:t>) = 0.0200 m</a:t>
            </a:r>
            <a:r>
              <a:rPr lang="en-US" sz="2800" baseline="30000" dirty="0" smtClean="0"/>
              <a:t>2</a:t>
            </a:r>
            <a:r>
              <a:rPr lang="en-US" sz="2800" dirty="0" smtClean="0"/>
              <a:t> </a:t>
            </a:r>
            <a:br>
              <a:rPr lang="en-US" sz="2800" dirty="0" smtClean="0"/>
            </a:br>
            <a:r>
              <a:rPr lang="en-US" sz="2800" dirty="0" smtClean="0"/>
              <a:t>(0.200 mm) (1 m / 1000 mm) = 0.000200 m</a:t>
            </a:r>
          </a:p>
          <a:p>
            <a:pPr>
              <a:buNone/>
            </a:pPr>
            <a:r>
              <a:rPr lang="en-US" sz="2800" dirty="0" smtClean="0"/>
              <a:t>     (0.0200 m</a:t>
            </a:r>
            <a:r>
              <a:rPr lang="en-US" sz="2800" baseline="30000" dirty="0" smtClean="0"/>
              <a:t>2</a:t>
            </a:r>
            <a:r>
              <a:rPr lang="en-US" sz="2800" dirty="0" smtClean="0"/>
              <a:t>) (0.000200 m) = </a:t>
            </a:r>
            <a:r>
              <a:rPr lang="en-US" sz="2800" dirty="0" smtClean="0">
                <a:solidFill>
                  <a:srgbClr val="FF0000"/>
                </a:solidFill>
              </a:rPr>
              <a:t>0.000004m</a:t>
            </a:r>
            <a:r>
              <a:rPr lang="en-US" sz="2800" baseline="30000" dirty="0" smtClean="0">
                <a:solidFill>
                  <a:srgbClr val="FF0000"/>
                </a:solidFill>
              </a:rPr>
              <a:t>3</a:t>
            </a:r>
          </a:p>
          <a:p>
            <a:pPr>
              <a:buNone/>
            </a:pPr>
            <a:endParaRPr lang="en-US" sz="2800" dirty="0" smtClean="0">
              <a:solidFill>
                <a:srgbClr val="FF0000"/>
              </a:solidFill>
            </a:endParaRPr>
          </a:p>
          <a:p>
            <a:pPr>
              <a:buNone/>
            </a:pPr>
            <a:r>
              <a:rPr lang="en-US" sz="2800" dirty="0" smtClean="0">
                <a:solidFill>
                  <a:srgbClr val="FF0000"/>
                </a:solidFill>
              </a:rPr>
              <a:t>Determine the mass, then the moles of silver:</a:t>
            </a:r>
          </a:p>
          <a:p>
            <a:pPr>
              <a:buNone/>
            </a:pPr>
            <a:r>
              <a:rPr lang="en-US" sz="2800" dirty="0" smtClean="0"/>
              <a:t> Mass= (0.000004 m</a:t>
            </a:r>
            <a:r>
              <a:rPr lang="en-US" sz="2800" baseline="30000" dirty="0" smtClean="0"/>
              <a:t>3</a:t>
            </a:r>
            <a:r>
              <a:rPr lang="en-US" sz="2800" dirty="0" smtClean="0"/>
              <a:t>) (1.05 x 10</a:t>
            </a:r>
            <a:r>
              <a:rPr lang="en-US" sz="2800" baseline="30000" dirty="0" smtClean="0"/>
              <a:t>4</a:t>
            </a:r>
            <a:r>
              <a:rPr lang="en-US" sz="2800" dirty="0" smtClean="0"/>
              <a:t> kg m¯</a:t>
            </a:r>
            <a:r>
              <a:rPr lang="en-US" sz="2800" baseline="30000" dirty="0" smtClean="0"/>
              <a:t>3</a:t>
            </a:r>
            <a:r>
              <a:rPr lang="en-US" sz="2800" dirty="0" smtClean="0"/>
              <a:t>) = 0.0420 g</a:t>
            </a:r>
          </a:p>
          <a:p>
            <a:pPr>
              <a:buNone/>
            </a:pPr>
            <a:r>
              <a:rPr lang="en-US" sz="2800" dirty="0" smtClean="0"/>
              <a:t>Mole=0.0420 g / 107.8682 g/mol = </a:t>
            </a:r>
            <a:r>
              <a:rPr lang="en-US" sz="2800" dirty="0" smtClean="0">
                <a:solidFill>
                  <a:srgbClr val="FF0000"/>
                </a:solidFill>
              </a:rPr>
              <a:t>0.00039 mol</a:t>
            </a:r>
          </a:p>
          <a:p>
            <a:pPr>
              <a:buNone/>
            </a:pPr>
            <a:endParaRPr lang="en-US" dirty="0" smtClean="0"/>
          </a:p>
          <a:p>
            <a:endParaRPr lang="en-US" dirty="0"/>
          </a:p>
        </p:txBody>
      </p:sp>
    </p:spTree>
    <p:extLst>
      <p:ext uri="{BB962C8B-B14F-4D97-AF65-F5344CB8AC3E}">
        <p14:creationId xmlns:p14="http://schemas.microsoft.com/office/powerpoint/2010/main" val="3075128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Solution</a:t>
            </a:r>
            <a:endParaRPr lang="en-US" dirty="0"/>
          </a:p>
        </p:txBody>
      </p:sp>
      <p:sp>
        <p:nvSpPr>
          <p:cNvPr id="3" name="Content Placeholder 2"/>
          <p:cNvSpPr>
            <a:spLocks noGrp="1"/>
          </p:cNvSpPr>
          <p:nvPr>
            <p:ph idx="1"/>
          </p:nvPr>
        </p:nvSpPr>
        <p:spPr>
          <a:xfrm>
            <a:off x="228600" y="990600"/>
            <a:ext cx="8686800" cy="5486400"/>
          </a:xfrm>
        </p:spPr>
        <p:txBody>
          <a:bodyPr>
            <a:normAutofit/>
          </a:bodyPr>
          <a:lstStyle/>
          <a:p>
            <a:pPr>
              <a:buNone/>
            </a:pPr>
            <a:r>
              <a:rPr lang="en-US" sz="2800" dirty="0" smtClean="0"/>
              <a:t>(1.79 x 10¯</a:t>
            </a:r>
            <a:r>
              <a:rPr lang="en-US" sz="2800" baseline="30000" dirty="0" smtClean="0"/>
              <a:t>25</a:t>
            </a:r>
            <a:r>
              <a:rPr lang="en-US" sz="2800" dirty="0" smtClean="0"/>
              <a:t> kg) (1000 g / kg) (6.022 x 10</a:t>
            </a:r>
            <a:r>
              <a:rPr lang="en-US" sz="2800" baseline="30000" dirty="0" smtClean="0"/>
              <a:t>23</a:t>
            </a:r>
            <a:r>
              <a:rPr lang="en-US" sz="2800" dirty="0" smtClean="0"/>
              <a:t> mol¯</a:t>
            </a:r>
            <a:r>
              <a:rPr lang="en-US" sz="2800" baseline="30000" dirty="0" smtClean="0"/>
              <a:t>1</a:t>
            </a:r>
            <a:r>
              <a:rPr lang="en-US" sz="2800" dirty="0" smtClean="0"/>
              <a:t>) = 107.79 g/mol) Moles of electrons required:</a:t>
            </a:r>
          </a:p>
          <a:p>
            <a:pPr>
              <a:buNone/>
            </a:pPr>
            <a:r>
              <a:rPr lang="en-US" sz="2800" dirty="0" smtClean="0"/>
              <a:t>Ag</a:t>
            </a:r>
            <a:r>
              <a:rPr lang="en-US" sz="2800" baseline="30000" dirty="0" smtClean="0"/>
              <a:t>+</a:t>
            </a:r>
            <a:r>
              <a:rPr lang="en-US" sz="2800" dirty="0" smtClean="0"/>
              <a:t>(</a:t>
            </a:r>
            <a:r>
              <a:rPr lang="en-US" sz="2800" dirty="0" err="1" smtClean="0"/>
              <a:t>aq</a:t>
            </a:r>
            <a:r>
              <a:rPr lang="en-US" sz="2800" dirty="0" smtClean="0"/>
              <a:t>) + e¯ ---&gt; Ag(s)0.00039 mol of Ag</a:t>
            </a:r>
            <a:r>
              <a:rPr lang="en-US" sz="2800" baseline="30000" dirty="0" smtClean="0"/>
              <a:t>+</a:t>
            </a:r>
            <a:r>
              <a:rPr lang="en-US" sz="2800" dirty="0" smtClean="0"/>
              <a:t> plated out requires 0.000389364 mol of electrons</a:t>
            </a:r>
          </a:p>
          <a:p>
            <a:pPr>
              <a:buNone/>
            </a:pPr>
            <a:r>
              <a:rPr lang="en-US" sz="2800" dirty="0" smtClean="0">
                <a:solidFill>
                  <a:srgbClr val="FF0000"/>
                </a:solidFill>
              </a:rPr>
              <a:t> </a:t>
            </a:r>
          </a:p>
          <a:p>
            <a:pPr>
              <a:buNone/>
            </a:pPr>
            <a:r>
              <a:rPr lang="en-US" sz="2800" dirty="0" smtClean="0">
                <a:solidFill>
                  <a:srgbClr val="FF0000"/>
                </a:solidFill>
              </a:rPr>
              <a:t>Determine Coulombs of charge that was </a:t>
            </a:r>
            <a:r>
              <a:rPr lang="en-US" sz="2800" dirty="0" err="1" smtClean="0">
                <a:solidFill>
                  <a:srgbClr val="FF0000"/>
                </a:solidFill>
              </a:rPr>
              <a:t>transfered</a:t>
            </a:r>
            <a:r>
              <a:rPr lang="en-US" sz="2800" dirty="0" smtClean="0">
                <a:solidFill>
                  <a:srgbClr val="FF0000"/>
                </a:solidFill>
              </a:rPr>
              <a:t>:</a:t>
            </a:r>
          </a:p>
          <a:p>
            <a:pPr>
              <a:buNone/>
            </a:pPr>
            <a:r>
              <a:rPr lang="en-US" sz="2800" dirty="0" smtClean="0"/>
              <a:t>(0.000389364 mol) (96485 C/mol) = 37.56778 C</a:t>
            </a:r>
          </a:p>
          <a:p>
            <a:pPr>
              <a:buNone/>
            </a:pPr>
            <a:r>
              <a:rPr lang="en-US" sz="2800" dirty="0" smtClean="0"/>
              <a:t> </a:t>
            </a:r>
          </a:p>
          <a:p>
            <a:pPr>
              <a:buNone/>
            </a:pPr>
            <a:r>
              <a:rPr lang="en-US" sz="2800" dirty="0" smtClean="0">
                <a:solidFill>
                  <a:srgbClr val="FF0000"/>
                </a:solidFill>
              </a:rPr>
              <a:t>Determine time required to transfer charge:</a:t>
            </a:r>
          </a:p>
          <a:p>
            <a:pPr>
              <a:buNone/>
            </a:pPr>
            <a:r>
              <a:rPr lang="en-US" sz="2800" dirty="0" smtClean="0"/>
              <a:t>12.5 A = 12.5 C/s37.56778 C / 12.5 C/s = 3.00 s</a:t>
            </a:r>
          </a:p>
          <a:p>
            <a:endParaRPr lang="en-US" sz="2800" dirty="0"/>
          </a:p>
        </p:txBody>
      </p:sp>
    </p:spTree>
    <p:extLst>
      <p:ext uri="{BB962C8B-B14F-4D97-AF65-F5344CB8AC3E}">
        <p14:creationId xmlns:p14="http://schemas.microsoft.com/office/powerpoint/2010/main" val="26376933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Exercise </a:t>
            </a:r>
            <a:endParaRPr lang="en-US" dirty="0"/>
          </a:p>
        </p:txBody>
      </p:sp>
      <p:sp>
        <p:nvSpPr>
          <p:cNvPr id="6" name="Content Placeholder 5"/>
          <p:cNvSpPr>
            <a:spLocks noGrp="1"/>
          </p:cNvSpPr>
          <p:nvPr>
            <p:ph idx="1"/>
          </p:nvPr>
        </p:nvSpPr>
        <p:spPr>
          <a:xfrm>
            <a:off x="457200" y="1600200"/>
            <a:ext cx="8382000" cy="4525963"/>
          </a:xfrm>
        </p:spPr>
        <p:txBody>
          <a:bodyPr/>
          <a:lstStyle/>
          <a:p>
            <a:pPr marL="0" indent="0">
              <a:buNone/>
            </a:pPr>
            <a:r>
              <a:rPr lang="en-US" dirty="0"/>
              <a:t>C</a:t>
            </a:r>
            <a:r>
              <a:rPr lang="en-US" dirty="0" smtClean="0"/>
              <a:t>alculate </a:t>
            </a:r>
            <a:r>
              <a:rPr lang="en-US" dirty="0"/>
              <a:t>the time required for plating 1 </a:t>
            </a:r>
            <a:r>
              <a:rPr lang="en-US" dirty="0" err="1"/>
              <a:t>μm</a:t>
            </a:r>
            <a:r>
              <a:rPr lang="en-US" dirty="0"/>
              <a:t> (micron </a:t>
            </a:r>
            <a:r>
              <a:rPr lang="en-US" dirty="0" smtClean="0"/>
              <a:t>meter)thickness </a:t>
            </a:r>
            <a:r>
              <a:rPr lang="en-US" dirty="0"/>
              <a:t>of nickel on an area of 1 dm2. (The current density applied is 5 A / dm2</a:t>
            </a:r>
            <a:r>
              <a:rPr lang="en-US" dirty="0" smtClean="0"/>
              <a:t>).</a:t>
            </a:r>
          </a:p>
          <a:p>
            <a:pPr marL="800100" lvl="2" indent="0">
              <a:buNone/>
            </a:pPr>
            <a:r>
              <a:rPr lang="en-US" sz="2800" b="1" dirty="0" smtClean="0"/>
              <a:t>Density </a:t>
            </a:r>
            <a:r>
              <a:rPr lang="en-US" sz="2800" b="1" dirty="0"/>
              <a:t>of the </a:t>
            </a:r>
            <a:r>
              <a:rPr lang="en-US" sz="2800" b="1" dirty="0" smtClean="0"/>
              <a:t>nickel </a:t>
            </a:r>
            <a:r>
              <a:rPr lang="en-US" sz="2800" b="1" dirty="0"/>
              <a:t>is </a:t>
            </a:r>
            <a:r>
              <a:rPr lang="en-US" sz="2800" b="1" dirty="0" smtClean="0"/>
              <a:t>8.907g/cm3</a:t>
            </a:r>
          </a:p>
          <a:p>
            <a:pPr marL="800100" lvl="2" indent="0">
              <a:buNone/>
            </a:pPr>
            <a:r>
              <a:rPr lang="en-US" sz="2800" b="1" dirty="0" smtClean="0"/>
              <a:t>Molecular mass nickel 58.69 g/</a:t>
            </a:r>
            <a:r>
              <a:rPr lang="en-US" sz="2800" b="1" dirty="0" err="1" smtClean="0"/>
              <a:t>mol</a:t>
            </a:r>
            <a:endParaRPr lang="en-US" sz="2800" b="1" dirty="0"/>
          </a:p>
        </p:txBody>
      </p:sp>
    </p:spTree>
    <p:extLst>
      <p:ext uri="{BB962C8B-B14F-4D97-AF65-F5344CB8AC3E}">
        <p14:creationId xmlns:p14="http://schemas.microsoft.com/office/powerpoint/2010/main" val="34623089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9067800" cy="6477000"/>
          </a:xfrm>
        </p:spPr>
        <p:txBody>
          <a:bodyPr>
            <a:normAutofit fontScale="85000" lnSpcReduction="20000"/>
          </a:bodyPr>
          <a:lstStyle/>
          <a:p>
            <a:pPr marL="0" indent="0" algn="just">
              <a:buNone/>
            </a:pPr>
            <a:r>
              <a:rPr lang="en-US" sz="3000" b="1" dirty="0"/>
              <a:t>Container used has volume of 400L.Rectifier </a:t>
            </a:r>
            <a:r>
              <a:rPr lang="en-US" sz="3000" b="1" dirty="0" smtClean="0"/>
              <a:t>input was </a:t>
            </a:r>
            <a:r>
              <a:rPr lang="en-US" sz="3000" b="1" dirty="0"/>
              <a:t>440V and rectifier output was 0-30V (DC), </a:t>
            </a:r>
            <a:r>
              <a:rPr lang="en-US" sz="3000" b="1" dirty="0" smtClean="0"/>
              <a:t>0-300A. Electroplating </a:t>
            </a:r>
            <a:r>
              <a:rPr lang="en-US" sz="3000" b="1" dirty="0"/>
              <a:t>was performed for cylindrical and </a:t>
            </a:r>
            <a:r>
              <a:rPr lang="en-US" sz="3000" b="1" dirty="0" smtClean="0"/>
              <a:t>plate</a:t>
            </a:r>
            <a:r>
              <a:rPr lang="en-US" sz="3000" b="1" dirty="0"/>
              <a:t> work-pieces placed at center </a:t>
            </a:r>
            <a:r>
              <a:rPr lang="en-US" sz="3000" b="1" dirty="0" smtClean="0"/>
              <a:t>for </a:t>
            </a:r>
            <a:r>
              <a:rPr lang="en-US" sz="3000" b="1" dirty="0"/>
              <a:t>10 </a:t>
            </a:r>
            <a:r>
              <a:rPr lang="en-US" sz="3000" b="1" dirty="0" smtClean="0"/>
              <a:t>minutes. </a:t>
            </a:r>
            <a:r>
              <a:rPr lang="en-US" sz="3000" b="1" dirty="0"/>
              <a:t>Electroplated work-pieces were washed with water </a:t>
            </a:r>
            <a:r>
              <a:rPr lang="en-US" sz="3000" b="1" dirty="0" smtClean="0"/>
              <a:t>and dipped </a:t>
            </a:r>
            <a:r>
              <a:rPr lang="en-US" sz="3000" b="1" dirty="0"/>
              <a:t>in Nitric Acid and later dried to neutralize </a:t>
            </a:r>
            <a:r>
              <a:rPr lang="en-US" sz="3000" b="1" dirty="0" smtClean="0"/>
              <a:t>the acidic </a:t>
            </a:r>
            <a:r>
              <a:rPr lang="en-US" sz="3000" b="1" dirty="0"/>
              <a:t>zinc on the surface and to give a shiny </a:t>
            </a:r>
            <a:r>
              <a:rPr lang="en-US" sz="3000" b="1" dirty="0" smtClean="0"/>
              <a:t>surface. </a:t>
            </a:r>
            <a:endParaRPr lang="en-US" sz="3000" b="1" dirty="0" smtClean="0"/>
          </a:p>
          <a:p>
            <a:pPr marL="0" indent="0" algn="just">
              <a:buNone/>
            </a:pPr>
            <a:endParaRPr lang="en-US" sz="3000" b="1" dirty="0" smtClean="0"/>
          </a:p>
          <a:p>
            <a:pPr marL="0" indent="0" algn="just">
              <a:buNone/>
            </a:pPr>
            <a:r>
              <a:rPr lang="en-US" sz="3000" dirty="0" smtClean="0"/>
              <a:t>Initial </a:t>
            </a:r>
            <a:r>
              <a:rPr lang="en-US" sz="3000" dirty="0"/>
              <a:t>dimensions (all </a:t>
            </a:r>
            <a:r>
              <a:rPr lang="en-US" sz="3000" dirty="0" smtClean="0"/>
              <a:t>in mm</a:t>
            </a:r>
            <a:r>
              <a:rPr lang="en-US" sz="3000" dirty="0"/>
              <a:t>) of plate are L=50.44, W=24.33, T=4 and </a:t>
            </a:r>
            <a:r>
              <a:rPr lang="en-US" sz="3000" dirty="0" smtClean="0"/>
              <a:t>of cylinder </a:t>
            </a:r>
            <a:r>
              <a:rPr lang="en-US" sz="3000" dirty="0"/>
              <a:t>are L=69.38 and </a:t>
            </a:r>
            <a:r>
              <a:rPr lang="en-US" sz="3000" dirty="0" smtClean="0"/>
              <a:t>D=22.36</a:t>
            </a:r>
          </a:p>
          <a:p>
            <a:pPr marL="0" indent="0" algn="just">
              <a:buNone/>
            </a:pPr>
            <a:endParaRPr lang="en-US" sz="2400" b="1" dirty="0" smtClean="0"/>
          </a:p>
          <a:p>
            <a:pPr marL="0" indent="0">
              <a:buNone/>
            </a:pPr>
            <a:r>
              <a:rPr lang="en-US" sz="3000" b="1" dirty="0" smtClean="0">
                <a:solidFill>
                  <a:srgbClr val="FF0000"/>
                </a:solidFill>
              </a:rPr>
              <a:t>Calculate </a:t>
            </a:r>
            <a:r>
              <a:rPr lang="en-US" sz="3000" b="1" dirty="0" smtClean="0">
                <a:solidFill>
                  <a:srgbClr val="FF0000"/>
                </a:solidFill>
              </a:rPr>
              <a:t>coating thickness</a:t>
            </a:r>
            <a:r>
              <a:rPr lang="en-US" sz="3000" b="1" dirty="0">
                <a:solidFill>
                  <a:srgbClr val="FF0000"/>
                </a:solidFill>
              </a:rPr>
              <a:t> </a:t>
            </a:r>
            <a:r>
              <a:rPr lang="en-US" sz="3000" b="1" dirty="0" smtClean="0">
                <a:solidFill>
                  <a:srgbClr val="FF0000"/>
                </a:solidFill>
              </a:rPr>
              <a:t> </a:t>
            </a:r>
            <a:r>
              <a:rPr lang="en-US" sz="3000" b="1" dirty="0">
                <a:solidFill>
                  <a:srgbClr val="FF0000"/>
                </a:solidFill>
              </a:rPr>
              <a:t>(</a:t>
            </a:r>
            <a:r>
              <a:rPr lang="en-US" sz="3000" b="1" dirty="0" err="1">
                <a:solidFill>
                  <a:srgbClr val="FF0000"/>
                </a:solidFill>
              </a:rPr>
              <a:t>μm</a:t>
            </a:r>
            <a:r>
              <a:rPr lang="en-US" sz="3000" b="1" dirty="0">
                <a:solidFill>
                  <a:srgbClr val="FF0000"/>
                </a:solidFill>
              </a:rPr>
              <a:t>) and coating weight (g) for </a:t>
            </a:r>
            <a:r>
              <a:rPr lang="en-US" sz="3000" b="1" dirty="0" smtClean="0">
                <a:solidFill>
                  <a:srgbClr val="FF0000"/>
                </a:solidFill>
              </a:rPr>
              <a:t>plate and cylinder</a:t>
            </a:r>
            <a:endParaRPr lang="en-US" sz="3000" b="1" dirty="0">
              <a:solidFill>
                <a:srgbClr val="FF0000"/>
              </a:solidFill>
            </a:endParaRPr>
          </a:p>
          <a:p>
            <a:pPr marL="400050" lvl="1" indent="0">
              <a:buNone/>
            </a:pPr>
            <a:r>
              <a:rPr lang="en-US" sz="2600" b="1" dirty="0" smtClean="0">
                <a:solidFill>
                  <a:srgbClr val="FF0000"/>
                </a:solidFill>
              </a:rPr>
              <a:t>Information </a:t>
            </a:r>
            <a:r>
              <a:rPr lang="en-US" sz="2600" b="1" dirty="0">
                <a:solidFill>
                  <a:srgbClr val="FF0000"/>
                </a:solidFill>
              </a:rPr>
              <a:t>about </a:t>
            </a:r>
            <a:r>
              <a:rPr lang="en-US" sz="2600" b="1" dirty="0" smtClean="0">
                <a:solidFill>
                  <a:srgbClr val="FF0000"/>
                </a:solidFill>
              </a:rPr>
              <a:t>electrolyte</a:t>
            </a:r>
          </a:p>
          <a:p>
            <a:pPr lvl="1"/>
            <a:r>
              <a:rPr lang="en-US" sz="2600" dirty="0" smtClean="0">
                <a:solidFill>
                  <a:srgbClr val="FF0000"/>
                </a:solidFill>
              </a:rPr>
              <a:t>Electrolyte Acidic Zinc </a:t>
            </a:r>
            <a:r>
              <a:rPr lang="en-US" sz="2600" dirty="0" err="1" smtClean="0">
                <a:solidFill>
                  <a:srgbClr val="FF0000"/>
                </a:solidFill>
              </a:rPr>
              <a:t>Sulphate</a:t>
            </a:r>
            <a:endParaRPr lang="en-US" sz="2600" dirty="0" smtClean="0">
              <a:solidFill>
                <a:srgbClr val="FF0000"/>
              </a:solidFill>
            </a:endParaRPr>
          </a:p>
          <a:p>
            <a:pPr lvl="1"/>
            <a:r>
              <a:rPr lang="en-US" sz="2600" dirty="0" err="1" smtClean="0">
                <a:solidFill>
                  <a:srgbClr val="FF0000"/>
                </a:solidFill>
              </a:rPr>
              <a:t>Ph</a:t>
            </a:r>
            <a:r>
              <a:rPr lang="en-US" sz="2600" dirty="0" smtClean="0">
                <a:solidFill>
                  <a:srgbClr val="FF0000"/>
                </a:solidFill>
              </a:rPr>
              <a:t> </a:t>
            </a:r>
            <a:r>
              <a:rPr lang="en-US" sz="2600" dirty="0">
                <a:solidFill>
                  <a:srgbClr val="FF0000"/>
                </a:solidFill>
              </a:rPr>
              <a:t>of electrolyte 5</a:t>
            </a:r>
          </a:p>
          <a:p>
            <a:pPr lvl="1"/>
            <a:r>
              <a:rPr lang="en-US" sz="2600" dirty="0">
                <a:solidFill>
                  <a:srgbClr val="FF0000"/>
                </a:solidFill>
              </a:rPr>
              <a:t>Conductivity </a:t>
            </a:r>
            <a:r>
              <a:rPr lang="en-US" sz="2600" dirty="0" smtClean="0">
                <a:solidFill>
                  <a:srgbClr val="FF0000"/>
                </a:solidFill>
              </a:rPr>
              <a:t>6.5</a:t>
            </a:r>
            <a:r>
              <a:rPr lang="el-GR" sz="2600" dirty="0" smtClean="0">
                <a:solidFill>
                  <a:srgbClr val="FF0000"/>
                </a:solidFill>
              </a:rPr>
              <a:t>σ</a:t>
            </a:r>
            <a:r>
              <a:rPr lang="en-US" sz="2600" dirty="0" smtClean="0">
                <a:solidFill>
                  <a:srgbClr val="FF0000"/>
                </a:solidFill>
              </a:rPr>
              <a:t> </a:t>
            </a:r>
            <a:r>
              <a:rPr lang="en-US" sz="2600" dirty="0">
                <a:solidFill>
                  <a:srgbClr val="FF0000"/>
                </a:solidFill>
              </a:rPr>
              <a:t>/m</a:t>
            </a:r>
          </a:p>
          <a:p>
            <a:pPr marL="800100" lvl="2" indent="0">
              <a:buNone/>
            </a:pPr>
            <a:r>
              <a:rPr lang="en-US" sz="2600" dirty="0">
                <a:solidFill>
                  <a:srgbClr val="FF0000"/>
                </a:solidFill>
              </a:rPr>
              <a:t>Temperature </a:t>
            </a:r>
            <a:r>
              <a:rPr lang="en-US" sz="2600" dirty="0" smtClean="0">
                <a:solidFill>
                  <a:srgbClr val="FF0000"/>
                </a:solidFill>
              </a:rPr>
              <a:t>30oC</a:t>
            </a:r>
          </a:p>
          <a:p>
            <a:pPr marL="800100" lvl="2" indent="0">
              <a:buNone/>
            </a:pPr>
            <a:r>
              <a:rPr lang="en-US" sz="2600" dirty="0" smtClean="0">
                <a:solidFill>
                  <a:srgbClr val="FF0000"/>
                </a:solidFill>
              </a:rPr>
              <a:t>Current  </a:t>
            </a:r>
            <a:r>
              <a:rPr lang="en-US" sz="2600" dirty="0">
                <a:solidFill>
                  <a:srgbClr val="FF0000"/>
                </a:solidFill>
              </a:rPr>
              <a:t>100A</a:t>
            </a:r>
          </a:p>
          <a:p>
            <a:pPr marL="800100" lvl="2" indent="0">
              <a:buNone/>
            </a:pPr>
            <a:r>
              <a:rPr lang="en-US" sz="2600" dirty="0">
                <a:solidFill>
                  <a:srgbClr val="FF0000"/>
                </a:solidFill>
              </a:rPr>
              <a:t>Density </a:t>
            </a:r>
            <a:r>
              <a:rPr lang="en-US" sz="2600" dirty="0" smtClean="0">
                <a:solidFill>
                  <a:srgbClr val="FF0000"/>
                </a:solidFill>
              </a:rPr>
              <a:t>7.13g/m3 molecular mass 65.38 g/</a:t>
            </a:r>
            <a:r>
              <a:rPr lang="en-US" sz="2600" dirty="0" err="1" smtClean="0">
                <a:solidFill>
                  <a:srgbClr val="FF0000"/>
                </a:solidFill>
              </a:rPr>
              <a:t>mol</a:t>
            </a:r>
            <a:endParaRPr lang="en-US" sz="2600" dirty="0">
              <a:solidFill>
                <a:srgbClr val="FF0000"/>
              </a:solidFill>
            </a:endParaRPr>
          </a:p>
          <a:p>
            <a:pPr lvl="1"/>
            <a:endParaRPr lang="en-US" sz="1800" dirty="0"/>
          </a:p>
        </p:txBody>
      </p:sp>
    </p:spTree>
    <p:extLst>
      <p:ext uri="{BB962C8B-B14F-4D97-AF65-F5344CB8AC3E}">
        <p14:creationId xmlns:p14="http://schemas.microsoft.com/office/powerpoint/2010/main" val="32040589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709" y="0"/>
            <a:ext cx="9144000" cy="990600"/>
          </a:xfrm>
        </p:spPr>
        <p:txBody>
          <a:bodyPr>
            <a:normAutofit fontScale="90000"/>
          </a:bodyPr>
          <a:lstStyle/>
          <a:p>
            <a:r>
              <a:rPr lang="en-US" b="1" dirty="0" smtClean="0"/>
              <a:t/>
            </a:r>
            <a:br>
              <a:rPr lang="en-US" b="1" dirty="0" smtClean="0"/>
            </a:br>
            <a:r>
              <a:rPr lang="en-US" b="1" dirty="0" smtClean="0"/>
              <a:t>Production Rate</a:t>
            </a:r>
            <a:r>
              <a:rPr lang="en-US" b="1" dirty="0"/>
              <a:t/>
            </a:r>
            <a:br>
              <a:rPr lang="en-US" b="1" dirty="0"/>
            </a:br>
            <a:endParaRPr lang="en-US" dirty="0"/>
          </a:p>
        </p:txBody>
      </p:sp>
      <p:sp>
        <p:nvSpPr>
          <p:cNvPr id="5" name="Content Placeholder 4"/>
          <p:cNvSpPr>
            <a:spLocks noGrp="1"/>
          </p:cNvSpPr>
          <p:nvPr>
            <p:ph sz="half" idx="2"/>
          </p:nvPr>
        </p:nvSpPr>
        <p:spPr>
          <a:xfrm>
            <a:off x="4648200" y="3352800"/>
            <a:ext cx="4038600" cy="3048000"/>
          </a:xfrm>
        </p:spPr>
        <p:txBody>
          <a:bodyPr>
            <a:normAutofit fontScale="92500" lnSpcReduction="10000"/>
          </a:bodyPr>
          <a:lstStyle/>
          <a:p>
            <a:pPr marL="0" indent="0">
              <a:buNone/>
            </a:pPr>
            <a:endParaRPr lang="en-US" sz="1600" dirty="0" smtClean="0"/>
          </a:p>
          <a:p>
            <a:pPr marL="0" indent="0">
              <a:buNone/>
            </a:pPr>
            <a:r>
              <a:rPr lang="en-US" sz="1600" dirty="0" smtClean="0"/>
              <a:t>where E= </a:t>
            </a:r>
            <a:r>
              <a:rPr lang="en-US" sz="1600" dirty="0"/>
              <a:t>Current efficiency</a:t>
            </a:r>
          </a:p>
          <a:p>
            <a:r>
              <a:rPr lang="en-US" sz="1600" dirty="0"/>
              <a:t>I = Current (A)</a:t>
            </a:r>
          </a:p>
          <a:p>
            <a:r>
              <a:rPr lang="en-US" sz="1600" dirty="0" smtClean="0"/>
              <a:t>Aw= </a:t>
            </a:r>
            <a:r>
              <a:rPr lang="en-US" sz="1600" dirty="0"/>
              <a:t>Atomic weight or molar mass (g/</a:t>
            </a:r>
            <a:r>
              <a:rPr lang="en-US" sz="1600" dirty="0" err="1"/>
              <a:t>mol</a:t>
            </a:r>
            <a:r>
              <a:rPr lang="en-US" sz="1600" dirty="0"/>
              <a:t>)</a:t>
            </a:r>
          </a:p>
          <a:p>
            <a:r>
              <a:rPr lang="en-US" sz="1600" dirty="0" smtClean="0"/>
              <a:t>t= </a:t>
            </a:r>
            <a:r>
              <a:rPr lang="en-US" sz="1600" dirty="0"/>
              <a:t>Time (s)</a:t>
            </a:r>
          </a:p>
          <a:p>
            <a:r>
              <a:rPr lang="en-US" sz="1600" dirty="0"/>
              <a:t>Z</a:t>
            </a:r>
            <a:r>
              <a:rPr lang="en-US" sz="1600" dirty="0" smtClean="0"/>
              <a:t>= </a:t>
            </a:r>
            <a:r>
              <a:rPr lang="en-US" sz="1600" dirty="0"/>
              <a:t>Valence</a:t>
            </a:r>
          </a:p>
          <a:p>
            <a:r>
              <a:rPr lang="en-US" sz="1600" dirty="0"/>
              <a:t>F = 96, 500 C/</a:t>
            </a:r>
            <a:r>
              <a:rPr lang="en-US" sz="1600" dirty="0" err="1"/>
              <a:t>mol</a:t>
            </a:r>
            <a:r>
              <a:rPr lang="en-US" sz="1600" dirty="0"/>
              <a:t> (= A.s/</a:t>
            </a:r>
            <a:r>
              <a:rPr lang="en-US" sz="1600" dirty="0" err="1"/>
              <a:t>mol</a:t>
            </a:r>
            <a:r>
              <a:rPr lang="en-US" sz="1600" dirty="0"/>
              <a:t> = J/</a:t>
            </a:r>
            <a:r>
              <a:rPr lang="en-US" sz="1600" dirty="0" err="1"/>
              <a:t>mol.V</a:t>
            </a:r>
            <a:r>
              <a:rPr lang="en-US" sz="1600" dirty="0"/>
              <a:t>)</a:t>
            </a:r>
          </a:p>
          <a:p>
            <a:r>
              <a:rPr lang="en-US" sz="1600" dirty="0" smtClean="0"/>
              <a:t>As= </a:t>
            </a:r>
            <a:r>
              <a:rPr lang="en-US" sz="1600" dirty="0"/>
              <a:t>Total cathode surface area</a:t>
            </a:r>
          </a:p>
          <a:p>
            <a:r>
              <a:rPr lang="en-US" sz="1600" dirty="0"/>
              <a:t>N = Number of cathodes</a:t>
            </a:r>
          </a:p>
          <a:p>
            <a:r>
              <a:rPr lang="en-US" sz="1600" dirty="0"/>
              <a:t>A</a:t>
            </a:r>
            <a:r>
              <a:rPr lang="en-US" sz="1600" dirty="0" smtClean="0"/>
              <a:t>c= </a:t>
            </a:r>
            <a:r>
              <a:rPr lang="en-US" sz="1600" dirty="0"/>
              <a:t>Cathode surface area</a:t>
            </a:r>
          </a:p>
          <a:p>
            <a:r>
              <a:rPr lang="en-US" sz="1600" dirty="0"/>
              <a:t>Conventional</a:t>
            </a:r>
          </a:p>
        </p:txBody>
      </p:sp>
      <p:sp>
        <p:nvSpPr>
          <p:cNvPr id="6" name="Rectangle 5"/>
          <p:cNvSpPr/>
          <p:nvPr/>
        </p:nvSpPr>
        <p:spPr>
          <a:xfrm>
            <a:off x="152400" y="1750046"/>
            <a:ext cx="3733800" cy="2677656"/>
          </a:xfrm>
          <a:prstGeom prst="rect">
            <a:avLst/>
          </a:prstGeom>
        </p:spPr>
        <p:txBody>
          <a:bodyPr wrap="square">
            <a:spAutoFit/>
          </a:bodyPr>
          <a:lstStyle/>
          <a:p>
            <a:r>
              <a:rPr lang="en-US" sz="2400" dirty="0" smtClean="0"/>
              <a:t>Actual </a:t>
            </a:r>
            <a:r>
              <a:rPr lang="en-US" sz="2400" dirty="0"/>
              <a:t>electrochemical cells do not operate at 100% efficiency because </a:t>
            </a:r>
            <a:r>
              <a:rPr lang="en-US" sz="2400" dirty="0" smtClean="0"/>
              <a:t>of </a:t>
            </a:r>
            <a:r>
              <a:rPr lang="en-US" sz="2400" b="1" dirty="0" smtClean="0"/>
              <a:t>imperfections in </a:t>
            </a:r>
            <a:r>
              <a:rPr lang="en-US" sz="2400" b="1" dirty="0"/>
              <a:t>the wiring system and possible contaminants or impurities in </a:t>
            </a:r>
            <a:r>
              <a:rPr lang="en-US" sz="2400" b="1" dirty="0" smtClean="0"/>
              <a:t>the electrolyte</a:t>
            </a:r>
            <a:r>
              <a:rPr lang="en-US" sz="2400" b="1" dirty="0"/>
              <a:t>. </a:t>
            </a:r>
            <a:endParaRPr lang="en-US" sz="2400" b="1" dirty="0" smtClean="0"/>
          </a:p>
        </p:txBody>
      </p:sp>
      <p:pic>
        <p:nvPicPr>
          <p:cNvPr id="952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914400"/>
            <a:ext cx="2990850"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0500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Production Rate</a:t>
            </a:r>
            <a:endParaRPr lang="en-US" dirty="0"/>
          </a:p>
        </p:txBody>
      </p:sp>
      <p:sp>
        <p:nvSpPr>
          <p:cNvPr id="3" name="Content Placeholder 2"/>
          <p:cNvSpPr>
            <a:spLocks noGrp="1"/>
          </p:cNvSpPr>
          <p:nvPr>
            <p:ph sz="half" idx="1"/>
          </p:nvPr>
        </p:nvSpPr>
        <p:spPr>
          <a:xfrm>
            <a:off x="166254" y="838200"/>
            <a:ext cx="4038600" cy="5410200"/>
          </a:xfrm>
        </p:spPr>
        <p:txBody>
          <a:bodyPr>
            <a:normAutofit/>
          </a:bodyPr>
          <a:lstStyle/>
          <a:p>
            <a:endParaRPr lang="en-US" dirty="0" smtClean="0"/>
          </a:p>
          <a:p>
            <a:r>
              <a:rPr lang="en-US" dirty="0" smtClean="0"/>
              <a:t>Another </a:t>
            </a:r>
            <a:r>
              <a:rPr lang="en-US" dirty="0"/>
              <a:t>important parameter for assessing the performance of an </a:t>
            </a:r>
            <a:r>
              <a:rPr lang="en-US" dirty="0" err="1" smtClean="0"/>
              <a:t>electrowinning</a:t>
            </a:r>
            <a:r>
              <a:rPr lang="en-US" dirty="0"/>
              <a:t> </a:t>
            </a:r>
            <a:r>
              <a:rPr lang="en-US" dirty="0" smtClean="0"/>
              <a:t>cell </a:t>
            </a:r>
            <a:r>
              <a:rPr lang="en-US" dirty="0"/>
              <a:t>is </a:t>
            </a:r>
            <a:r>
              <a:rPr lang="en-US" b="1" dirty="0"/>
              <a:t>the production rate</a:t>
            </a:r>
            <a:r>
              <a:rPr lang="en-US" dirty="0"/>
              <a:t>, which is defined </a:t>
            </a:r>
            <a:r>
              <a:rPr lang="en-US" dirty="0" smtClean="0"/>
              <a:t>by</a:t>
            </a:r>
          </a:p>
          <a:p>
            <a:endParaRPr lang="en-US" dirty="0"/>
          </a:p>
        </p:txBody>
      </p:sp>
      <p:sp>
        <p:nvSpPr>
          <p:cNvPr id="4" name="Content Placeholder 3"/>
          <p:cNvSpPr>
            <a:spLocks noGrp="1"/>
          </p:cNvSpPr>
          <p:nvPr>
            <p:ph sz="half" idx="2"/>
          </p:nvPr>
        </p:nvSpPr>
        <p:spPr>
          <a:xfrm>
            <a:off x="4114800" y="1143000"/>
            <a:ext cx="5029200" cy="5105400"/>
          </a:xfrm>
        </p:spPr>
        <p:txBody>
          <a:bodyPr>
            <a:normAutofit/>
          </a:bodyPr>
          <a:lstStyle/>
          <a:p>
            <a:r>
              <a:rPr lang="en-US" dirty="0"/>
              <a:t>In order to analyze an </a:t>
            </a:r>
            <a:r>
              <a:rPr lang="en-US" dirty="0" err="1"/>
              <a:t>electrowinning</a:t>
            </a:r>
            <a:r>
              <a:rPr lang="en-US" dirty="0"/>
              <a:t> cells from economical point of view, </a:t>
            </a:r>
            <a:r>
              <a:rPr lang="en-US" dirty="0" smtClean="0"/>
              <a:t>the </a:t>
            </a:r>
            <a:r>
              <a:rPr lang="en-US" b="1" dirty="0" smtClean="0"/>
              <a:t>power </a:t>
            </a:r>
            <a:r>
              <a:rPr lang="en-US" b="1" dirty="0"/>
              <a:t>and the energy consumption </a:t>
            </a:r>
            <a:r>
              <a:rPr lang="en-US" dirty="0"/>
              <a:t>needed to operate the cell are, </a:t>
            </a:r>
            <a:r>
              <a:rPr lang="en-US" dirty="0" smtClean="0"/>
              <a:t>respectively</a:t>
            </a:r>
          </a:p>
          <a:p>
            <a:endParaRPr lang="en-US" dirty="0"/>
          </a:p>
          <a:p>
            <a:endParaRPr lang="en-US" dirty="0"/>
          </a:p>
        </p:txBody>
      </p:sp>
      <p:pic>
        <p:nvPicPr>
          <p:cNvPr id="962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314825"/>
            <a:ext cx="2895601"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962400"/>
            <a:ext cx="2362200" cy="1124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20757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a:t>
            </a:r>
            <a:endParaRPr lang="en-US" dirty="0"/>
          </a:p>
        </p:txBody>
      </p:sp>
      <p:sp>
        <p:nvSpPr>
          <p:cNvPr id="3" name="Content Placeholder 2"/>
          <p:cNvSpPr>
            <a:spLocks noGrp="1"/>
          </p:cNvSpPr>
          <p:nvPr>
            <p:ph idx="1"/>
          </p:nvPr>
        </p:nvSpPr>
        <p:spPr/>
        <p:txBody>
          <a:bodyPr>
            <a:normAutofit/>
          </a:bodyPr>
          <a:lstStyle/>
          <a:p>
            <a:r>
              <a:rPr lang="en-US" sz="2800" dirty="0"/>
              <a:t>An </a:t>
            </a:r>
            <a:r>
              <a:rPr lang="en-US" sz="2800" dirty="0" err="1"/>
              <a:t>electrowinning</a:t>
            </a:r>
            <a:r>
              <a:rPr lang="en-US" sz="2800" dirty="0"/>
              <a:t> cell produces 10 Kg/h of nickel </a:t>
            </a:r>
            <a:r>
              <a:rPr lang="en-US" sz="2800" dirty="0" smtClean="0"/>
              <a:t>at a </a:t>
            </a:r>
            <a:r>
              <a:rPr lang="en-US" sz="2800" dirty="0"/>
              <a:t>current efficiency of 80%. The cell contains 20 cathodes and </a:t>
            </a:r>
            <a:r>
              <a:rPr lang="en-US" sz="2800" dirty="0" smtClean="0"/>
              <a:t>operates at </a:t>
            </a:r>
            <a:r>
              <a:rPr lang="en-US" sz="2800" dirty="0"/>
              <a:t>a current of </a:t>
            </a:r>
            <a:r>
              <a:rPr lang="en-US" sz="2800" dirty="0" smtClean="0"/>
              <a:t> 215 A/m2and </a:t>
            </a:r>
            <a:r>
              <a:rPr lang="en-US" sz="2800" dirty="0"/>
              <a:t>a potential of 2 V. </a:t>
            </a:r>
            <a:endParaRPr lang="en-US" sz="2800" dirty="0" smtClean="0"/>
          </a:p>
          <a:p>
            <a:r>
              <a:rPr lang="en-US" sz="2800" dirty="0" smtClean="0"/>
              <a:t>Determine  </a:t>
            </a:r>
            <a:r>
              <a:rPr lang="en-US" sz="2800" dirty="0"/>
              <a:t>the </a:t>
            </a:r>
            <a:r>
              <a:rPr lang="en-US" sz="2800" dirty="0" smtClean="0"/>
              <a:t>energy consumption</a:t>
            </a:r>
            <a:r>
              <a:rPr lang="en-US" dirty="0"/>
              <a:t>.</a:t>
            </a:r>
            <a:endParaRPr lang="en-US" dirty="0" smtClean="0"/>
          </a:p>
        </p:txBody>
      </p:sp>
    </p:spTree>
    <p:extLst>
      <p:ext uri="{BB962C8B-B14F-4D97-AF65-F5344CB8AC3E}">
        <p14:creationId xmlns:p14="http://schemas.microsoft.com/office/powerpoint/2010/main" val="28786416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Production Rate</a:t>
            </a:r>
            <a:endParaRPr lang="en-US" dirty="0"/>
          </a:p>
        </p:txBody>
      </p:sp>
      <p:pic>
        <p:nvPicPr>
          <p:cNvPr id="972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828800"/>
            <a:ext cx="555307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438400"/>
            <a:ext cx="39719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418" y="3228975"/>
            <a:ext cx="35909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9418" y="5029200"/>
            <a:ext cx="48863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14400" y="4267200"/>
            <a:ext cx="2110193" cy="369332"/>
          </a:xfrm>
          <a:prstGeom prst="rect">
            <a:avLst/>
          </a:prstGeom>
        </p:spPr>
        <p:txBody>
          <a:bodyPr wrap="none">
            <a:spAutoFit/>
          </a:bodyPr>
          <a:lstStyle/>
          <a:p>
            <a:r>
              <a:rPr lang="en-US" dirty="0"/>
              <a:t>energy consumption</a:t>
            </a:r>
          </a:p>
        </p:txBody>
      </p:sp>
    </p:spTree>
    <p:extLst>
      <p:ext uri="{BB962C8B-B14F-4D97-AF65-F5344CB8AC3E}">
        <p14:creationId xmlns:p14="http://schemas.microsoft.com/office/powerpoint/2010/main" val="42814660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Project content</a:t>
            </a:r>
            <a:br>
              <a:rPr lang="en-US" dirty="0" smtClean="0"/>
            </a:br>
            <a:endParaRPr lang="en-US" dirty="0"/>
          </a:p>
        </p:txBody>
      </p:sp>
      <p:sp>
        <p:nvSpPr>
          <p:cNvPr id="3" name="Content Placeholder 2"/>
          <p:cNvSpPr>
            <a:spLocks noGrp="1"/>
          </p:cNvSpPr>
          <p:nvPr>
            <p:ph idx="1"/>
          </p:nvPr>
        </p:nvSpPr>
        <p:spPr/>
        <p:txBody>
          <a:bodyPr>
            <a:normAutofit fontScale="55000" lnSpcReduction="20000"/>
          </a:bodyPr>
          <a:lstStyle/>
          <a:p>
            <a:r>
              <a:rPr lang="en-US" sz="4500" dirty="0" smtClean="0"/>
              <a:t>Introduction</a:t>
            </a:r>
          </a:p>
          <a:p>
            <a:r>
              <a:rPr lang="en-US" sz="4500" dirty="0" smtClean="0"/>
              <a:t>Raw materials availability</a:t>
            </a:r>
          </a:p>
          <a:p>
            <a:pPr>
              <a:buNone/>
            </a:pPr>
            <a:r>
              <a:rPr lang="en-US" sz="4500" dirty="0" smtClean="0"/>
              <a:t>                Annual world production </a:t>
            </a:r>
          </a:p>
          <a:p>
            <a:pPr>
              <a:buNone/>
            </a:pPr>
            <a:r>
              <a:rPr lang="en-US" sz="4500" dirty="0" smtClean="0"/>
              <a:t>                Ethiopia production </a:t>
            </a:r>
          </a:p>
          <a:p>
            <a:r>
              <a:rPr lang="en-US" sz="4500" dirty="0" smtClean="0"/>
              <a:t>Processing technology/technologies</a:t>
            </a:r>
          </a:p>
          <a:p>
            <a:pPr>
              <a:buNone/>
            </a:pPr>
            <a:r>
              <a:rPr lang="en-US" sz="4500" dirty="0" smtClean="0"/>
              <a:t>               Process description /process flow sheet</a:t>
            </a:r>
          </a:p>
          <a:p>
            <a:pPr>
              <a:buNone/>
            </a:pPr>
            <a:r>
              <a:rPr lang="en-US" sz="4500" dirty="0" smtClean="0"/>
              <a:t>               Unit Operations and Chemical Conversions</a:t>
            </a:r>
          </a:p>
          <a:p>
            <a:r>
              <a:rPr lang="en-US" sz="4500" dirty="0" smtClean="0"/>
              <a:t>Material /energy balance </a:t>
            </a:r>
          </a:p>
          <a:p>
            <a:r>
              <a:rPr lang="en-US" sz="4500" dirty="0" smtClean="0"/>
              <a:t>Conclusion </a:t>
            </a:r>
          </a:p>
          <a:p>
            <a:r>
              <a:rPr lang="en-US" sz="4500" dirty="0" smtClean="0"/>
              <a:t>References</a:t>
            </a:r>
          </a:p>
          <a:p>
            <a:pPr>
              <a:buNone/>
            </a:pPr>
            <a:endParaRPr lang="en-US" dirty="0" smtClean="0"/>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381000"/>
            <a:ext cx="4040188" cy="639762"/>
          </a:xfrm>
        </p:spPr>
        <p:txBody>
          <a:bodyPr/>
          <a:lstStyle/>
          <a:p>
            <a:r>
              <a:rPr lang="en-US" dirty="0"/>
              <a:t>Example 1 </a:t>
            </a:r>
          </a:p>
        </p:txBody>
      </p:sp>
      <p:sp>
        <p:nvSpPr>
          <p:cNvPr id="4" name="Content Placeholder 3"/>
          <p:cNvSpPr>
            <a:spLocks noGrp="1"/>
          </p:cNvSpPr>
          <p:nvPr>
            <p:ph sz="half" idx="2"/>
          </p:nvPr>
        </p:nvSpPr>
        <p:spPr>
          <a:xfrm>
            <a:off x="228600" y="1371601"/>
            <a:ext cx="8534400" cy="2362199"/>
          </a:xfrm>
        </p:spPr>
        <p:txBody>
          <a:bodyPr>
            <a:normAutofit/>
          </a:bodyPr>
          <a:lstStyle/>
          <a:p>
            <a:endParaRPr lang="en-US" dirty="0"/>
          </a:p>
          <a:p>
            <a:r>
              <a:rPr lang="en-US" dirty="0" smtClean="0"/>
              <a:t>At </a:t>
            </a:r>
            <a:r>
              <a:rPr lang="en-US" dirty="0"/>
              <a:t>the cathode of an electrolytic cell silver metal is deposited according to the half equation Ag+(</a:t>
            </a:r>
            <a:r>
              <a:rPr lang="en-US" dirty="0" err="1"/>
              <a:t>aq</a:t>
            </a:r>
            <a:r>
              <a:rPr lang="en-US" dirty="0"/>
              <a:t>) + e =&gt; Ag(s). A steady current of 20.0 Amps was applied for 30.0 minutes. What mass of silver was deposited? </a:t>
            </a:r>
          </a:p>
        </p:txBody>
      </p:sp>
      <p:pic>
        <p:nvPicPr>
          <p:cNvPr id="62466"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638800" y="3581400"/>
            <a:ext cx="2624886" cy="2940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9538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a:t>
            </a:r>
            <a:endParaRPr lang="en-US" dirty="0"/>
          </a:p>
        </p:txBody>
      </p:sp>
      <p:sp>
        <p:nvSpPr>
          <p:cNvPr id="3" name="Content Placeholder 2"/>
          <p:cNvSpPr>
            <a:spLocks noGrp="1"/>
          </p:cNvSpPr>
          <p:nvPr>
            <p:ph idx="1"/>
          </p:nvPr>
        </p:nvSpPr>
        <p:spPr>
          <a:xfrm>
            <a:off x="228600" y="1600200"/>
            <a:ext cx="8686800" cy="4525963"/>
          </a:xfrm>
        </p:spPr>
        <p:txBody>
          <a:bodyPr>
            <a:normAutofit/>
          </a:bodyPr>
          <a:lstStyle/>
          <a:p>
            <a:pPr marL="0" indent="0">
              <a:buNone/>
            </a:pPr>
            <a:r>
              <a:rPr lang="en-US" sz="2800" dirty="0" smtClean="0"/>
              <a:t>A 100 W, 110 V incandescent lamp is connected in series with an electrolyte cell containing cadmium </a:t>
            </a:r>
            <a:r>
              <a:rPr lang="en-US" sz="2800" dirty="0" err="1" smtClean="0"/>
              <a:t>sulphate</a:t>
            </a:r>
            <a:r>
              <a:rPr lang="en-US" sz="2800" dirty="0" smtClean="0"/>
              <a:t> solution. What mass of cadmium will be deposited by the current flowing for 10 hr? </a:t>
            </a:r>
            <a:br>
              <a:rPr lang="en-US" sz="2800" dirty="0" smtClean="0"/>
            </a:br>
            <a:r>
              <a:rPr lang="en-US" sz="2800" dirty="0" smtClean="0"/>
              <a:t>(atomic mass of  Cd = 112.4 g)</a:t>
            </a:r>
          </a:p>
          <a:p>
            <a:endParaRPr lang="en-US"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2248</TotalTime>
  <Words>3150</Words>
  <Application>Microsoft Office PowerPoint</Application>
  <PresentationFormat>On-screen Show (4:3)</PresentationFormat>
  <Paragraphs>384</Paragraphs>
  <Slides>78</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0" baseType="lpstr">
      <vt:lpstr>Office Theme</vt:lpstr>
      <vt:lpstr>Equation</vt:lpstr>
      <vt:lpstr>Industrial Application of Electrolysis Chapter 3 </vt:lpstr>
      <vt:lpstr>Outline  </vt:lpstr>
      <vt:lpstr>Outline  </vt:lpstr>
      <vt:lpstr>Electrolysis  </vt:lpstr>
      <vt:lpstr>Electrolytic cells</vt:lpstr>
      <vt:lpstr>Faraday’s law</vt:lpstr>
      <vt:lpstr>Faraday’s second law of electrolysis</vt:lpstr>
      <vt:lpstr>PowerPoint Presentation</vt:lpstr>
      <vt:lpstr>Example</vt:lpstr>
      <vt:lpstr>Example</vt:lpstr>
      <vt:lpstr>Example</vt:lpstr>
      <vt:lpstr>Example</vt:lpstr>
      <vt:lpstr>Quiz 5%</vt:lpstr>
      <vt:lpstr>PowerPoint Presentation</vt:lpstr>
      <vt:lpstr>APPLICATION OF ELECTROLYSIS </vt:lpstr>
      <vt:lpstr>PowerPoint Presentation</vt:lpstr>
      <vt:lpstr>PowerPoint Presentation</vt:lpstr>
      <vt:lpstr>PowerPoint Presentation</vt:lpstr>
      <vt:lpstr>Downs cell the electrolysis of molten NaCl</vt:lpstr>
      <vt:lpstr>Downs cell the electrolysis of molten NaCl</vt:lpstr>
      <vt:lpstr>Manufacture of NaOH</vt:lpstr>
      <vt:lpstr>Diaphragm Cells</vt:lpstr>
      <vt:lpstr>PowerPoint Presentation</vt:lpstr>
      <vt:lpstr>Diaphragm Cells– Advantages &amp; Disadvantages</vt:lpstr>
      <vt:lpstr>Mercury Cells</vt:lpstr>
      <vt:lpstr>PowerPoint Presentation</vt:lpstr>
      <vt:lpstr>Advantages and Disadvantages of Mercury</vt:lpstr>
      <vt:lpstr>Membrane Cells</vt:lpstr>
      <vt:lpstr>PowerPoint Presentation</vt:lpstr>
      <vt:lpstr>Membrane Cell</vt:lpstr>
      <vt:lpstr>PowerPoint Presentation</vt:lpstr>
      <vt:lpstr>Aluminium</vt:lpstr>
      <vt:lpstr>PowerPoint Presentation</vt:lpstr>
      <vt:lpstr>Extracting aluminium </vt:lpstr>
      <vt:lpstr>The Hall-Héroult process is used to make aluminum by the electrolysis of dissolved alumina, Al2O3.</vt:lpstr>
      <vt:lpstr>Redox equations – aluminium</vt:lpstr>
      <vt:lpstr>PowerPoint Presentation</vt:lpstr>
      <vt:lpstr>Uses of Aluminium</vt:lpstr>
      <vt:lpstr>PowerPoint Presentation</vt:lpstr>
      <vt:lpstr>Outline</vt:lpstr>
      <vt:lpstr>Electro refining </vt:lpstr>
      <vt:lpstr>PowerPoint Presentation</vt:lpstr>
      <vt:lpstr>Purification of impure copper </vt:lpstr>
      <vt:lpstr>Purification of impure copper </vt:lpstr>
      <vt:lpstr>Purification of impure copper </vt:lpstr>
      <vt:lpstr>PowerPoint Presentation</vt:lpstr>
      <vt:lpstr>Electroplating</vt:lpstr>
      <vt:lpstr> Uses of electroplating </vt:lpstr>
      <vt:lpstr>PowerPoint Presentation</vt:lpstr>
      <vt:lpstr>Setup for electro plating process</vt:lpstr>
      <vt:lpstr>How is electroplating done?</vt:lpstr>
      <vt:lpstr>Diagram electroplating process</vt:lpstr>
      <vt:lpstr>Electroplating Bath</vt:lpstr>
      <vt:lpstr> Which materials  are used in the electroplating process? </vt:lpstr>
      <vt:lpstr>Examples of Electroplating</vt:lpstr>
      <vt:lpstr>Copper electroplating </vt:lpstr>
      <vt:lpstr>Zinc electroplating</vt:lpstr>
      <vt:lpstr>How Zinc Electroplating Is Applied</vt:lpstr>
      <vt:lpstr>Silver plating</vt:lpstr>
      <vt:lpstr>Siliver Plating</vt:lpstr>
      <vt:lpstr>Silver plating</vt:lpstr>
      <vt:lpstr>Silver plating</vt:lpstr>
      <vt:lpstr>Siliver Plating</vt:lpstr>
      <vt:lpstr>Factors that impact the final plating</vt:lpstr>
      <vt:lpstr>Types of plating </vt:lpstr>
      <vt:lpstr>Amount of Deposition (cont.)</vt:lpstr>
      <vt:lpstr>Example</vt:lpstr>
      <vt:lpstr>PowerPoint Presentation</vt:lpstr>
      <vt:lpstr>Example</vt:lpstr>
      <vt:lpstr> Solution: </vt:lpstr>
      <vt:lpstr>Solution</vt:lpstr>
      <vt:lpstr>Exercise </vt:lpstr>
      <vt:lpstr>PowerPoint Presentation</vt:lpstr>
      <vt:lpstr> Production Rate </vt:lpstr>
      <vt:lpstr>Production Rate</vt:lpstr>
      <vt:lpstr>Examples</vt:lpstr>
      <vt:lpstr>Production Rate</vt:lpstr>
      <vt:lpstr>Project content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G</cp:lastModifiedBy>
  <cp:revision>173</cp:revision>
  <dcterms:created xsi:type="dcterms:W3CDTF">2006-08-16T00:00:00Z</dcterms:created>
  <dcterms:modified xsi:type="dcterms:W3CDTF">2019-05-06T06:24:47Z</dcterms:modified>
</cp:coreProperties>
</file>