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4" d="100"/>
          <a:sy n="64" d="100"/>
        </p:scale>
        <p:origin x="-2394" y="-12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13B9D4-6F00-4FA7-BB0B-EB6572E3DFD1}"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607BC-7D82-45D2-BF33-EFB83BD2DCD5}" type="slidenum">
              <a:rPr lang="en-US" smtClean="0"/>
              <a:t>‹#›</a:t>
            </a:fld>
            <a:endParaRPr lang="en-US"/>
          </a:p>
        </p:txBody>
      </p:sp>
    </p:spTree>
    <p:extLst>
      <p:ext uri="{BB962C8B-B14F-4D97-AF65-F5344CB8AC3E}">
        <p14:creationId xmlns:p14="http://schemas.microsoft.com/office/powerpoint/2010/main" val="2083676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6770073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48076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21170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9342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295898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56483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927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208103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177371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77494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6D6A6C4-BA3B-4774-8644-1D9AEDE5EADA}" type="datetimeFigureOut">
              <a:rPr lang="en-US" smtClean="0"/>
              <a:t>5/2/2020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0F15466-73A2-4FE5-B74A-8DD2A9FEC1BB}" type="slidenum">
              <a:rPr lang="en-US" smtClean="0"/>
              <a:t>‹#›</a:t>
            </a:fld>
            <a:endParaRPr lang="en-US"/>
          </a:p>
        </p:txBody>
      </p:sp>
    </p:spTree>
    <p:extLst>
      <p:ext uri="{BB962C8B-B14F-4D97-AF65-F5344CB8AC3E}">
        <p14:creationId xmlns:p14="http://schemas.microsoft.com/office/powerpoint/2010/main" val="317109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39838"/>
            <a:ext cx="11887200" cy="1325563"/>
          </a:xfrm>
          <a:prstGeom prst="rect">
            <a:avLst/>
          </a:prstGeom>
          <a:solidFill>
            <a:schemeClr val="accent5">
              <a:lumMod val="50000"/>
            </a:schemeClr>
          </a:solidFill>
          <a:ln>
            <a:solidFill>
              <a:srgbClr val="002060"/>
            </a:solidFill>
          </a:ln>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52400" y="1587086"/>
            <a:ext cx="11887200" cy="4351338"/>
          </a:xfrm>
          <a:prstGeom prst="rect">
            <a:avLst/>
          </a:prstGeom>
          <a:ln>
            <a:solidFill>
              <a:srgbClr val="002060"/>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52400" y="6060109"/>
            <a:ext cx="11887200" cy="60815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b="1" dirty="0" smtClean="0">
                <a:latin typeface="Century Gothic" panose="020B0502020202020204" pitchFamily="34" charset="0"/>
              </a:rPr>
              <a:t>Addis Ababa University</a:t>
            </a:r>
          </a:p>
          <a:p>
            <a:pPr algn="l"/>
            <a:r>
              <a:rPr lang="en-US" b="1" dirty="0" smtClean="0">
                <a:latin typeface="Century Gothic" panose="020B0502020202020204" pitchFamily="34" charset="0"/>
              </a:rPr>
              <a:t>AAiT</a:t>
            </a:r>
            <a:endParaRPr lang="en-US" b="1" dirty="0">
              <a:latin typeface="Century Gothic" panose="020B0502020202020204" pitchFamily="34" charset="0"/>
            </a:endParaRPr>
          </a:p>
        </p:txBody>
      </p:sp>
      <p:pic>
        <p:nvPicPr>
          <p:cNvPr id="8" name="Picture 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893946" y="6025628"/>
            <a:ext cx="593391" cy="677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userDrawn="1"/>
        </p:nvCxnSpPr>
        <p:spPr>
          <a:xfrm>
            <a:off x="3670852" y="6109253"/>
            <a:ext cx="0" cy="51397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3854368" y="6214139"/>
            <a:ext cx="4640275" cy="369332"/>
          </a:xfrm>
          <a:prstGeom prst="rect">
            <a:avLst/>
          </a:prstGeom>
        </p:spPr>
        <p:txBody>
          <a:bodyPr wrap="square">
            <a:spAutoFit/>
          </a:bodyPr>
          <a:lstStyle/>
          <a:p>
            <a:pPr algn="l"/>
            <a:r>
              <a:rPr lang="en-US" b="1" dirty="0" smtClean="0">
                <a:solidFill>
                  <a:srgbClr val="FFFF00"/>
                </a:solidFill>
                <a:latin typeface="Century Gothic" panose="020B0502020202020204" pitchFamily="34" charset="0"/>
              </a:rPr>
              <a:t>School of Chemical and Bio Engineering</a:t>
            </a:r>
            <a:endParaRPr lang="en-US" b="1" dirty="0">
              <a:solidFill>
                <a:srgbClr val="FFFF00"/>
              </a:solidFill>
              <a:latin typeface="Century Gothic" panose="020B0502020202020204" pitchFamily="34" charset="0"/>
            </a:endParaRPr>
          </a:p>
        </p:txBody>
      </p:sp>
      <p:cxnSp>
        <p:nvCxnSpPr>
          <p:cNvPr id="12" name="Straight Connector 11"/>
          <p:cNvCxnSpPr/>
          <p:nvPr userDrawn="1"/>
        </p:nvCxnSpPr>
        <p:spPr>
          <a:xfrm>
            <a:off x="8527773" y="6109253"/>
            <a:ext cx="0" cy="51397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8678158" y="6174383"/>
            <a:ext cx="3021496" cy="369332"/>
          </a:xfrm>
          <a:prstGeom prst="rect">
            <a:avLst/>
          </a:prstGeom>
        </p:spPr>
        <p:txBody>
          <a:bodyPr wrap="square">
            <a:spAutoFit/>
          </a:bodyPr>
          <a:lstStyle/>
          <a:p>
            <a:pPr algn="l"/>
            <a:r>
              <a:rPr lang="en-US" b="1" dirty="0" smtClean="0">
                <a:solidFill>
                  <a:srgbClr val="FFFF00"/>
                </a:solidFill>
                <a:latin typeface="Century Gothic" panose="020B0502020202020204" pitchFamily="34" charset="0"/>
              </a:rPr>
              <a:t>Shimelis</a:t>
            </a:r>
            <a:r>
              <a:rPr lang="en-US" b="1" baseline="0" dirty="0" smtClean="0">
                <a:solidFill>
                  <a:srgbClr val="FFFF00"/>
                </a:solidFill>
                <a:latin typeface="Century Gothic" panose="020B0502020202020204" pitchFamily="34" charset="0"/>
              </a:rPr>
              <a:t> Kebede (Ph.D.)</a:t>
            </a:r>
            <a:endParaRPr lang="en-US" b="1"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1758119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b="1" kern="1200">
          <a:solidFill>
            <a:schemeClr val="bg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q"/>
        <a:defRPr sz="30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800" kern="1200">
          <a:solidFill>
            <a:schemeClr val="tx1"/>
          </a:solidFill>
          <a:latin typeface="Trebuchet MS" panose="020B0603020202020204" pitchFamily="34"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v"/>
        <a:defRPr sz="2600" kern="1200">
          <a:solidFill>
            <a:schemeClr val="tx1"/>
          </a:solidFill>
          <a:latin typeface="Trebuchet MS" panose="020B0603020202020204" pitchFamily="34"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ü"/>
        <a:defRPr sz="2400" kern="1200">
          <a:solidFill>
            <a:schemeClr val="tx1"/>
          </a:solidFill>
          <a:latin typeface="Trebuchet MS"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2200" kern="1200">
          <a:solidFill>
            <a:schemeClr val="tx1"/>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Process integration and optimization</a:t>
            </a:r>
            <a:endParaRPr lang="en-US" dirty="0"/>
          </a:p>
        </p:txBody>
      </p:sp>
      <p:sp>
        <p:nvSpPr>
          <p:cNvPr id="3" name="Subtitle 2"/>
          <p:cNvSpPr>
            <a:spLocks noGrp="1"/>
          </p:cNvSpPr>
          <p:nvPr>
            <p:ph type="subTitle" idx="1"/>
          </p:nvPr>
        </p:nvSpPr>
        <p:spPr/>
        <p:txBody>
          <a:bodyPr/>
          <a:lstStyle/>
          <a:p>
            <a:r>
              <a:rPr lang="en-US" dirty="0" smtClean="0"/>
              <a:t>Lecture one:</a:t>
            </a:r>
            <a:r>
              <a:rPr lang="en-US" b="1" dirty="0" smtClean="0"/>
              <a:t> Introduction to Optimization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3495" y="4020670"/>
            <a:ext cx="1325009" cy="1060263"/>
          </a:xfrm>
          <a:prstGeom prst="rect">
            <a:avLst/>
          </a:prstGeom>
        </p:spPr>
      </p:pic>
    </p:spTree>
    <p:extLst>
      <p:ext uri="{BB962C8B-B14F-4D97-AF65-F5344CB8AC3E}">
        <p14:creationId xmlns:p14="http://schemas.microsoft.com/office/powerpoint/2010/main" val="1870889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Times New Roman" panose="02020603050405020304" pitchFamily="18" charset="0"/>
              </a:rPr>
              <a:t>Optimisation</a:t>
            </a:r>
            <a:endParaRPr lang="en-US" dirty="0"/>
          </a:p>
        </p:txBody>
      </p:sp>
      <p:sp>
        <p:nvSpPr>
          <p:cNvPr id="3" name="Content Placeholder 2"/>
          <p:cNvSpPr>
            <a:spLocks noGrp="1"/>
          </p:cNvSpPr>
          <p:nvPr>
            <p:ph idx="1"/>
          </p:nvPr>
        </p:nvSpPr>
        <p:spPr/>
        <p:txBody>
          <a:bodyPr/>
          <a:lstStyle/>
          <a:p>
            <a:pPr algn="just">
              <a:spcBef>
                <a:spcPct val="50000"/>
              </a:spcBef>
            </a:pPr>
            <a:r>
              <a:rPr lang="en-GB" b="1" i="1" dirty="0">
                <a:solidFill>
                  <a:srgbClr val="D60093"/>
                </a:solidFill>
                <a:cs typeface="Times New Roman" panose="02020603050405020304" pitchFamily="18" charset="0"/>
              </a:rPr>
              <a:t>Static optimisation</a:t>
            </a:r>
            <a:r>
              <a:rPr lang="en-GB" dirty="0">
                <a:cs typeface="Times New Roman" panose="02020603050405020304" pitchFamily="18" charset="0"/>
              </a:rPr>
              <a:t>:  variables have numerical values, </a:t>
            </a:r>
            <a:r>
              <a:rPr lang="en-GB" dirty="0">
                <a:solidFill>
                  <a:srgbClr val="FF0000"/>
                </a:solidFill>
                <a:cs typeface="Times New Roman" panose="02020603050405020304" pitchFamily="18" charset="0"/>
              </a:rPr>
              <a:t>fixed </a:t>
            </a:r>
            <a:r>
              <a:rPr lang="en-GB" dirty="0">
                <a:cs typeface="Times New Roman" panose="02020603050405020304" pitchFamily="18" charset="0"/>
              </a:rPr>
              <a:t>with respect to </a:t>
            </a:r>
            <a:r>
              <a:rPr lang="en-GB" dirty="0">
                <a:solidFill>
                  <a:srgbClr val="FF0000"/>
                </a:solidFill>
                <a:cs typeface="Times New Roman" panose="02020603050405020304" pitchFamily="18" charset="0"/>
              </a:rPr>
              <a:t>time</a:t>
            </a:r>
            <a:r>
              <a:rPr lang="en-GB" dirty="0">
                <a:cs typeface="Times New Roman" panose="02020603050405020304" pitchFamily="18" charset="0"/>
              </a:rPr>
              <a:t>.</a:t>
            </a:r>
          </a:p>
          <a:p>
            <a:pPr algn="just">
              <a:spcBef>
                <a:spcPct val="50000"/>
              </a:spcBef>
            </a:pPr>
            <a:endParaRPr lang="en-GB" dirty="0">
              <a:cs typeface="Times New Roman" panose="02020603050405020304" pitchFamily="18" charset="0"/>
            </a:endParaRPr>
          </a:p>
          <a:p>
            <a:pPr marL="0" indent="0" algn="just">
              <a:spcBef>
                <a:spcPct val="50000"/>
              </a:spcBef>
              <a:buNone/>
            </a:pPr>
            <a:endParaRPr lang="en-GB" dirty="0">
              <a:cs typeface="Times New Roman" panose="02020603050405020304" pitchFamily="18" charset="0"/>
            </a:endParaRPr>
          </a:p>
          <a:p>
            <a:pPr algn="just">
              <a:spcBef>
                <a:spcPct val="50000"/>
              </a:spcBef>
            </a:pPr>
            <a:r>
              <a:rPr lang="en-GB" b="1" i="1" dirty="0">
                <a:solidFill>
                  <a:srgbClr val="D60093"/>
                </a:solidFill>
                <a:cs typeface="Times New Roman" panose="02020603050405020304" pitchFamily="18" charset="0"/>
              </a:rPr>
              <a:t>Dynamic optimisation</a:t>
            </a:r>
            <a:r>
              <a:rPr lang="en-GB" dirty="0">
                <a:cs typeface="Times New Roman" panose="02020603050405020304" pitchFamily="18" charset="0"/>
              </a:rPr>
              <a:t>: variables are </a:t>
            </a:r>
            <a:r>
              <a:rPr lang="en-GB" dirty="0">
                <a:solidFill>
                  <a:srgbClr val="FF0000"/>
                </a:solidFill>
                <a:cs typeface="Times New Roman" panose="02020603050405020304" pitchFamily="18" charset="0"/>
              </a:rPr>
              <a:t>functions</a:t>
            </a:r>
            <a:r>
              <a:rPr lang="en-GB" dirty="0">
                <a:cs typeface="Times New Roman" panose="02020603050405020304" pitchFamily="18" charset="0"/>
              </a:rPr>
              <a:t> of </a:t>
            </a:r>
            <a:r>
              <a:rPr lang="en-GB" dirty="0">
                <a:solidFill>
                  <a:srgbClr val="FF0000"/>
                </a:solidFill>
                <a:cs typeface="Times New Roman" panose="02020603050405020304" pitchFamily="18" charset="0"/>
              </a:rPr>
              <a:t>time</a:t>
            </a:r>
            <a:r>
              <a:rPr lang="en-GB" dirty="0">
                <a:cs typeface="Times New Roman" panose="02020603050405020304" pitchFamily="18" charset="0"/>
              </a:rPr>
              <a:t>.</a:t>
            </a:r>
            <a:endParaRPr lang="en-GB" dirty="0"/>
          </a:p>
          <a:p>
            <a:pPr marL="0" indent="0" algn="just">
              <a:buNone/>
            </a:pPr>
            <a:endParaRPr lang="en-US" dirty="0"/>
          </a:p>
        </p:txBody>
      </p:sp>
    </p:spTree>
    <p:extLst>
      <p:ext uri="{BB962C8B-B14F-4D97-AF65-F5344CB8AC3E}">
        <p14:creationId xmlns:p14="http://schemas.microsoft.com/office/powerpoint/2010/main" val="2471253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Essential Features</a:t>
            </a:r>
            <a:endParaRPr lang="en-US" dirty="0"/>
          </a:p>
        </p:txBody>
      </p:sp>
      <p:sp>
        <p:nvSpPr>
          <p:cNvPr id="3" name="Content Placeholder 2"/>
          <p:cNvSpPr>
            <a:spLocks noGrp="1"/>
          </p:cNvSpPr>
          <p:nvPr>
            <p:ph idx="1"/>
          </p:nvPr>
        </p:nvSpPr>
        <p:spPr/>
        <p:txBody>
          <a:bodyPr/>
          <a:lstStyle/>
          <a:p>
            <a:r>
              <a:rPr lang="en-GB" dirty="0" smtClean="0"/>
              <a:t>Every optimisation problem contains three essential categories:</a:t>
            </a:r>
          </a:p>
          <a:p>
            <a:endParaRPr lang="en-GB" dirty="0" smtClean="0"/>
          </a:p>
          <a:p>
            <a:pPr marL="0" indent="0">
              <a:buNone/>
            </a:pPr>
            <a:r>
              <a:rPr lang="en-GB" dirty="0" smtClean="0">
                <a:solidFill>
                  <a:srgbClr val="FF0000"/>
                </a:solidFill>
              </a:rPr>
              <a:t>1.        At least one objective function to be optimised</a:t>
            </a:r>
          </a:p>
          <a:p>
            <a:pPr marL="0" indent="0">
              <a:buNone/>
            </a:pPr>
            <a:r>
              <a:rPr lang="en-GB" dirty="0" smtClean="0">
                <a:solidFill>
                  <a:srgbClr val="FF0000"/>
                </a:solidFill>
              </a:rPr>
              <a:t>2.        Equality constraints</a:t>
            </a:r>
          </a:p>
          <a:p>
            <a:pPr marL="0" indent="0">
              <a:buNone/>
            </a:pPr>
            <a:r>
              <a:rPr lang="en-GB" dirty="0" smtClean="0">
                <a:solidFill>
                  <a:srgbClr val="FF0000"/>
                </a:solidFill>
              </a:rPr>
              <a:t>3.        Inequality constraints</a:t>
            </a:r>
          </a:p>
          <a:p>
            <a:endParaRPr lang="en-US" dirty="0"/>
          </a:p>
        </p:txBody>
      </p:sp>
    </p:spTree>
    <p:extLst>
      <p:ext uri="{BB962C8B-B14F-4D97-AF65-F5344CB8AC3E}">
        <p14:creationId xmlns:p14="http://schemas.microsoft.com/office/powerpoint/2010/main" val="708066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spcBef>
                <a:spcPct val="50000"/>
              </a:spcBef>
            </a:pPr>
            <a:r>
              <a:rPr lang="en-GB" sz="3200" dirty="0">
                <a:cs typeface="Times New Roman" panose="02020603050405020304" pitchFamily="18" charset="0"/>
              </a:rPr>
              <a:t>By a </a:t>
            </a:r>
            <a:r>
              <a:rPr lang="en-GB" sz="3200" dirty="0">
                <a:solidFill>
                  <a:srgbClr val="FF0000"/>
                </a:solidFill>
                <a:cs typeface="Times New Roman" panose="02020603050405020304" pitchFamily="18" charset="0"/>
              </a:rPr>
              <a:t>feasible solution </a:t>
            </a:r>
            <a:r>
              <a:rPr lang="en-GB" sz="3200" dirty="0">
                <a:cs typeface="Times New Roman" panose="02020603050405020304" pitchFamily="18" charset="0"/>
              </a:rPr>
              <a:t>we mean a </a:t>
            </a:r>
            <a:r>
              <a:rPr lang="en-GB" sz="3200" dirty="0">
                <a:solidFill>
                  <a:srgbClr val="FF0000"/>
                </a:solidFill>
                <a:cs typeface="Times New Roman" panose="02020603050405020304" pitchFamily="18" charset="0"/>
              </a:rPr>
              <a:t>set of variables </a:t>
            </a:r>
            <a:r>
              <a:rPr lang="en-GB" sz="3200" dirty="0">
                <a:cs typeface="Times New Roman" panose="02020603050405020304" pitchFamily="18" charset="0"/>
              </a:rPr>
              <a:t>which satisfy categories 2 and 3. The region of </a:t>
            </a:r>
            <a:r>
              <a:rPr lang="en-GB" sz="3200" dirty="0">
                <a:solidFill>
                  <a:srgbClr val="FF0000"/>
                </a:solidFill>
                <a:cs typeface="Times New Roman" panose="02020603050405020304" pitchFamily="18" charset="0"/>
              </a:rPr>
              <a:t>feasible solutions </a:t>
            </a:r>
            <a:r>
              <a:rPr lang="en-GB" sz="3200" dirty="0">
                <a:cs typeface="Times New Roman" panose="02020603050405020304" pitchFamily="18" charset="0"/>
              </a:rPr>
              <a:t>is called the </a:t>
            </a:r>
            <a:r>
              <a:rPr lang="en-GB" sz="3200" dirty="0">
                <a:solidFill>
                  <a:srgbClr val="D60093"/>
                </a:solidFill>
                <a:cs typeface="Times New Roman" panose="02020603050405020304" pitchFamily="18" charset="0"/>
              </a:rPr>
              <a:t>feasible region</a:t>
            </a:r>
            <a:r>
              <a:rPr lang="en-GB" sz="3200" dirty="0">
                <a:cs typeface="Times New Roman" panose="02020603050405020304" pitchFamily="18" charset="0"/>
              </a:rPr>
              <a:t>.</a:t>
            </a:r>
            <a:r>
              <a:rPr lang="en-GB" sz="3200" dirty="0"/>
              <a:t> </a:t>
            </a:r>
          </a:p>
        </p:txBody>
      </p:sp>
      <p:pic>
        <p:nvPicPr>
          <p:cNvPr id="28" name="Picture 27"/>
          <p:cNvPicPr>
            <a:picLocks noChangeAspect="1"/>
          </p:cNvPicPr>
          <p:nvPr/>
        </p:nvPicPr>
        <p:blipFill>
          <a:blip r:embed="rId2"/>
          <a:stretch>
            <a:fillRect/>
          </a:stretch>
        </p:blipFill>
        <p:spPr>
          <a:xfrm>
            <a:off x="6293224" y="2682701"/>
            <a:ext cx="5229785" cy="3171611"/>
          </a:xfrm>
          <a:prstGeom prst="rect">
            <a:avLst/>
          </a:prstGeom>
          <a:ln>
            <a:solidFill>
              <a:schemeClr val="accent1">
                <a:lumMod val="50000"/>
              </a:schemeClr>
            </a:solidFill>
          </a:ln>
        </p:spPr>
      </p:pic>
    </p:spTree>
    <p:extLst>
      <p:ext uri="{BB962C8B-B14F-4D97-AF65-F5344CB8AC3E}">
        <p14:creationId xmlns:p14="http://schemas.microsoft.com/office/powerpoint/2010/main" val="7728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lgn="just" eaLnBrk="0" hangingPunct="0"/>
            <a:r>
              <a:rPr lang="en-GB" sz="3200" dirty="0"/>
              <a:t>An </a:t>
            </a:r>
            <a:r>
              <a:rPr lang="en-GB" sz="3200" dirty="0">
                <a:solidFill>
                  <a:srgbClr val="FF0000"/>
                </a:solidFill>
              </a:rPr>
              <a:t>optimal solution </a:t>
            </a:r>
            <a:r>
              <a:rPr lang="en-GB" sz="3200" dirty="0"/>
              <a:t>is a set of values of the variables that are contained in the </a:t>
            </a:r>
            <a:r>
              <a:rPr lang="en-GB" sz="3200" dirty="0">
                <a:solidFill>
                  <a:srgbClr val="FF0000"/>
                </a:solidFill>
              </a:rPr>
              <a:t>feasible region </a:t>
            </a:r>
            <a:r>
              <a:rPr lang="en-GB" sz="3200" dirty="0"/>
              <a:t>and also provide the </a:t>
            </a:r>
            <a:r>
              <a:rPr lang="en-GB" sz="3200" b="1" dirty="0">
                <a:solidFill>
                  <a:srgbClr val="FF0000"/>
                </a:solidFill>
              </a:rPr>
              <a:t>best value </a:t>
            </a:r>
            <a:r>
              <a:rPr lang="en-GB" sz="3200" dirty="0"/>
              <a:t>of the objective function in category 1.</a:t>
            </a:r>
          </a:p>
          <a:p>
            <a:pPr algn="just" eaLnBrk="0" hangingPunct="0"/>
            <a:endParaRPr lang="en-GB" sz="3200" dirty="0"/>
          </a:p>
          <a:p>
            <a:pPr algn="just" eaLnBrk="0" hangingPunct="0"/>
            <a:r>
              <a:rPr lang="en-GB" sz="3200" dirty="0"/>
              <a:t>For a meaningful optimisation problem the model needs to be </a:t>
            </a:r>
            <a:r>
              <a:rPr lang="en-GB" sz="3200" i="1" dirty="0">
                <a:solidFill>
                  <a:srgbClr val="D60093"/>
                </a:solidFill>
              </a:rPr>
              <a:t>underdetermined</a:t>
            </a:r>
            <a:r>
              <a:rPr lang="en-GB" sz="3200" dirty="0"/>
              <a:t>.</a:t>
            </a:r>
          </a:p>
        </p:txBody>
      </p:sp>
      <p:pic>
        <p:nvPicPr>
          <p:cNvPr id="4" name="Picture 2" descr="http://www.staffeld.com/Resources/Pictures/Puzzl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2600" y="4165856"/>
            <a:ext cx="1772568" cy="177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221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Optimization and Chemical Engineering</a:t>
            </a:r>
          </a:p>
        </p:txBody>
      </p:sp>
      <p:sp>
        <p:nvSpPr>
          <p:cNvPr id="3" name="Content Placeholder 2"/>
          <p:cNvSpPr>
            <a:spLocks noGrp="1"/>
          </p:cNvSpPr>
          <p:nvPr>
            <p:ph idx="1"/>
          </p:nvPr>
        </p:nvSpPr>
        <p:spPr/>
        <p:txBody>
          <a:bodyPr/>
          <a:lstStyle/>
          <a:p>
            <a:r>
              <a:rPr lang="en-GB" dirty="0" smtClean="0"/>
              <a:t>Optimization is important for process </a:t>
            </a:r>
            <a:r>
              <a:rPr lang="en-GB" dirty="0" smtClean="0">
                <a:solidFill>
                  <a:srgbClr val="FF0000"/>
                </a:solidFill>
              </a:rPr>
              <a:t>modelling</a:t>
            </a:r>
            <a:r>
              <a:rPr lang="en-GB" dirty="0" smtClean="0"/>
              <a:t>, </a:t>
            </a:r>
            <a:r>
              <a:rPr lang="en-GB" dirty="0" smtClean="0">
                <a:solidFill>
                  <a:srgbClr val="FF0000"/>
                </a:solidFill>
              </a:rPr>
              <a:t>synthesis</a:t>
            </a:r>
            <a:r>
              <a:rPr lang="en-GB" dirty="0" smtClean="0"/>
              <a:t>, </a:t>
            </a:r>
            <a:r>
              <a:rPr lang="en-GB" dirty="0" smtClean="0">
                <a:solidFill>
                  <a:srgbClr val="FF0000"/>
                </a:solidFill>
              </a:rPr>
              <a:t>design</a:t>
            </a:r>
            <a:r>
              <a:rPr lang="en-GB" dirty="0" smtClean="0"/>
              <a:t>, </a:t>
            </a:r>
            <a:r>
              <a:rPr lang="en-GB" dirty="0" smtClean="0">
                <a:solidFill>
                  <a:srgbClr val="FF0000"/>
                </a:solidFill>
              </a:rPr>
              <a:t>operation</a:t>
            </a:r>
            <a:r>
              <a:rPr lang="en-GB" dirty="0" smtClean="0"/>
              <a:t> and </a:t>
            </a:r>
            <a:r>
              <a:rPr lang="en-GB" dirty="0" smtClean="0">
                <a:solidFill>
                  <a:srgbClr val="FF0000"/>
                </a:solidFill>
              </a:rPr>
              <a:t>retroﬁtting</a:t>
            </a:r>
            <a:r>
              <a:rPr lang="en-GB" dirty="0" smtClean="0"/>
              <a:t> of chemical, petrochemical, pharmaceutical, energy and related processes. </a:t>
            </a:r>
          </a:p>
          <a:p>
            <a:pPr marL="0" indent="0">
              <a:buNone/>
            </a:pPr>
            <a:endParaRPr lang="en-GB" dirty="0" smtClean="0"/>
          </a:p>
          <a:p>
            <a:r>
              <a:rPr lang="en-GB" dirty="0" smtClean="0"/>
              <a:t>Chemical engineers need to optimize the design and operating conditions of industrial process systems to </a:t>
            </a:r>
            <a:r>
              <a:rPr lang="en-GB" dirty="0" smtClean="0">
                <a:solidFill>
                  <a:srgbClr val="FF0000"/>
                </a:solidFill>
              </a:rPr>
              <a:t>improve </a:t>
            </a:r>
            <a:r>
              <a:rPr lang="en-GB" dirty="0" smtClean="0"/>
              <a:t>their </a:t>
            </a:r>
            <a:r>
              <a:rPr lang="en-GB" dirty="0" smtClean="0">
                <a:solidFill>
                  <a:srgbClr val="FF0000"/>
                </a:solidFill>
              </a:rPr>
              <a:t>performance</a:t>
            </a:r>
            <a:r>
              <a:rPr lang="en-GB" dirty="0" smtClean="0"/>
              <a:t>, </a:t>
            </a:r>
            <a:r>
              <a:rPr lang="en-GB" dirty="0" smtClean="0">
                <a:solidFill>
                  <a:srgbClr val="FF0000"/>
                </a:solidFill>
              </a:rPr>
              <a:t>costs</a:t>
            </a:r>
            <a:r>
              <a:rPr lang="en-GB" dirty="0" smtClean="0"/>
              <a:t>, </a:t>
            </a:r>
            <a:r>
              <a:rPr lang="en-GB" dirty="0" smtClean="0">
                <a:solidFill>
                  <a:srgbClr val="FF0000"/>
                </a:solidFill>
              </a:rPr>
              <a:t>proﬁtability</a:t>
            </a:r>
            <a:r>
              <a:rPr lang="en-GB" dirty="0" smtClean="0"/>
              <a:t>, </a:t>
            </a:r>
            <a:r>
              <a:rPr lang="en-GB" dirty="0" smtClean="0">
                <a:solidFill>
                  <a:srgbClr val="FF0000"/>
                </a:solidFill>
              </a:rPr>
              <a:t>safety</a:t>
            </a:r>
            <a:r>
              <a:rPr lang="en-GB" dirty="0" smtClean="0"/>
              <a:t> and </a:t>
            </a:r>
            <a:r>
              <a:rPr lang="en-GB" dirty="0" smtClean="0">
                <a:solidFill>
                  <a:srgbClr val="FF0000"/>
                </a:solidFill>
              </a:rPr>
              <a:t>reliability</a:t>
            </a:r>
            <a:r>
              <a:rPr lang="en-GB" dirty="0" smtClean="0"/>
              <a:t>. </a:t>
            </a:r>
          </a:p>
          <a:p>
            <a:endParaRPr lang="en-US" dirty="0"/>
          </a:p>
        </p:txBody>
      </p:sp>
    </p:spTree>
    <p:extLst>
      <p:ext uri="{BB962C8B-B14F-4D97-AF65-F5344CB8AC3E}">
        <p14:creationId xmlns:p14="http://schemas.microsoft.com/office/powerpoint/2010/main" val="2111367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 and Chemical Engineering</a:t>
            </a:r>
            <a:endParaRPr lang="en-US" dirty="0"/>
          </a:p>
        </p:txBody>
      </p:sp>
      <p:sp>
        <p:nvSpPr>
          <p:cNvPr id="3" name="Content Placeholder 2"/>
          <p:cNvSpPr>
            <a:spLocks noGrp="1"/>
          </p:cNvSpPr>
          <p:nvPr>
            <p:ph idx="1"/>
          </p:nvPr>
        </p:nvSpPr>
        <p:spPr/>
        <p:txBody>
          <a:bodyPr/>
          <a:lstStyle/>
          <a:p>
            <a:r>
              <a:rPr lang="en-GB" dirty="0" smtClean="0"/>
              <a:t>Process system optimization is </a:t>
            </a:r>
            <a:r>
              <a:rPr lang="en-GB" dirty="0" smtClean="0">
                <a:solidFill>
                  <a:srgbClr val="FF0000"/>
                </a:solidFill>
              </a:rPr>
              <a:t>challenging</a:t>
            </a:r>
            <a:r>
              <a:rPr lang="en-GB" dirty="0" smtClean="0"/>
              <a:t> because chemical engineering application problems are often </a:t>
            </a:r>
            <a:r>
              <a:rPr lang="en-GB" dirty="0" smtClean="0">
                <a:solidFill>
                  <a:srgbClr val="FF0000"/>
                </a:solidFill>
              </a:rPr>
              <a:t>complex</a:t>
            </a:r>
            <a:r>
              <a:rPr lang="en-GB" dirty="0" smtClean="0"/>
              <a:t>, </a:t>
            </a:r>
            <a:r>
              <a:rPr lang="en-GB" dirty="0" smtClean="0">
                <a:solidFill>
                  <a:srgbClr val="FF0000"/>
                </a:solidFill>
              </a:rPr>
              <a:t>nonlinear</a:t>
            </a:r>
            <a:r>
              <a:rPr lang="en-GB" dirty="0" smtClean="0"/>
              <a:t> and </a:t>
            </a:r>
            <a:r>
              <a:rPr lang="en-GB" dirty="0" smtClean="0">
                <a:solidFill>
                  <a:srgbClr val="FF0000"/>
                </a:solidFill>
              </a:rPr>
              <a:t>large</a:t>
            </a:r>
            <a:r>
              <a:rPr lang="en-GB" dirty="0" smtClean="0"/>
              <a:t>, have both </a:t>
            </a:r>
            <a:r>
              <a:rPr lang="en-GB" dirty="0" smtClean="0">
                <a:solidFill>
                  <a:srgbClr val="FF0000"/>
                </a:solidFill>
              </a:rPr>
              <a:t>equality</a:t>
            </a:r>
            <a:r>
              <a:rPr lang="en-GB" dirty="0" smtClean="0"/>
              <a:t> and </a:t>
            </a:r>
            <a:r>
              <a:rPr lang="en-GB" dirty="0" smtClean="0">
                <a:solidFill>
                  <a:srgbClr val="FF0000"/>
                </a:solidFill>
              </a:rPr>
              <a:t>inequality constraints</a:t>
            </a:r>
            <a:r>
              <a:rPr lang="en-GB" dirty="0" smtClean="0"/>
              <a:t> and/or involve both </a:t>
            </a:r>
            <a:r>
              <a:rPr lang="en-GB" dirty="0" smtClean="0">
                <a:solidFill>
                  <a:srgbClr val="FF0000"/>
                </a:solidFill>
              </a:rPr>
              <a:t>continuous</a:t>
            </a:r>
            <a:r>
              <a:rPr lang="en-GB" dirty="0" smtClean="0"/>
              <a:t> and </a:t>
            </a:r>
            <a:r>
              <a:rPr lang="en-GB" dirty="0" smtClean="0">
                <a:solidFill>
                  <a:srgbClr val="FF0000"/>
                </a:solidFill>
              </a:rPr>
              <a:t>discrete decision variables</a:t>
            </a:r>
            <a:r>
              <a:rPr lang="en-GB" dirty="0" smtClean="0"/>
              <a:t>. </a:t>
            </a:r>
          </a:p>
          <a:p>
            <a:r>
              <a:rPr lang="en-GB" dirty="0" smtClean="0"/>
              <a:t>The mathematical </a:t>
            </a:r>
            <a:r>
              <a:rPr lang="en-GB" dirty="0" smtClean="0">
                <a:solidFill>
                  <a:srgbClr val="FF0000"/>
                </a:solidFill>
              </a:rPr>
              <a:t>relationships</a:t>
            </a:r>
            <a:r>
              <a:rPr lang="en-GB" dirty="0" smtClean="0"/>
              <a:t> among the objective to be optimized  and  constraints and decision variables establish the </a:t>
            </a:r>
            <a:r>
              <a:rPr lang="en-GB" dirty="0" smtClean="0">
                <a:solidFill>
                  <a:srgbClr val="FF0000"/>
                </a:solidFill>
              </a:rPr>
              <a:t>difﬁculty</a:t>
            </a:r>
            <a:r>
              <a:rPr lang="en-GB" dirty="0" smtClean="0"/>
              <a:t> and </a:t>
            </a:r>
            <a:r>
              <a:rPr lang="en-GB" dirty="0" smtClean="0">
                <a:solidFill>
                  <a:srgbClr val="FF0000"/>
                </a:solidFill>
              </a:rPr>
              <a:t>complexity</a:t>
            </a:r>
            <a:r>
              <a:rPr lang="en-GB" dirty="0" smtClean="0"/>
              <a:t> of the optimization problem , as well as the optimization method that should be used for its solution. </a:t>
            </a:r>
          </a:p>
          <a:p>
            <a:endParaRPr lang="en-US" dirty="0"/>
          </a:p>
        </p:txBody>
      </p:sp>
    </p:spTree>
    <p:extLst>
      <p:ext uri="{BB962C8B-B14F-4D97-AF65-F5344CB8AC3E}">
        <p14:creationId xmlns:p14="http://schemas.microsoft.com/office/powerpoint/2010/main" val="941682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Optimization Applications</a:t>
            </a:r>
          </a:p>
        </p:txBody>
      </p:sp>
      <p:sp>
        <p:nvSpPr>
          <p:cNvPr id="3" name="Content Placeholder 2"/>
          <p:cNvSpPr>
            <a:spLocks noGrp="1"/>
          </p:cNvSpPr>
          <p:nvPr>
            <p:ph idx="1"/>
          </p:nvPr>
        </p:nvSpPr>
        <p:spPr/>
        <p:txBody>
          <a:bodyPr>
            <a:normAutofit/>
          </a:bodyPr>
          <a:lstStyle/>
          <a:p>
            <a:r>
              <a:rPr lang="en-GB" dirty="0" smtClean="0"/>
              <a:t>Examples of optimization in a chemical plant:</a:t>
            </a:r>
          </a:p>
          <a:p>
            <a:pPr marL="0" indent="0">
              <a:buNone/>
            </a:pPr>
            <a:endParaRPr lang="en-GB" dirty="0" smtClean="0"/>
          </a:p>
          <a:p>
            <a:pPr lvl="1"/>
            <a:r>
              <a:rPr lang="en-GB" dirty="0" smtClean="0"/>
              <a:t>At what temperature to run a reactor? </a:t>
            </a:r>
          </a:p>
          <a:p>
            <a:pPr lvl="1"/>
            <a:r>
              <a:rPr lang="en-GB" dirty="0" smtClean="0"/>
              <a:t>When to regenerate/change reactor catalyst? </a:t>
            </a:r>
          </a:p>
          <a:p>
            <a:pPr lvl="1"/>
            <a:r>
              <a:rPr lang="en-GB" dirty="0" smtClean="0"/>
              <a:t>What distillation reflux ratio for desired purity?</a:t>
            </a:r>
          </a:p>
          <a:p>
            <a:pPr lvl="1"/>
            <a:r>
              <a:rPr lang="en-GB" dirty="0" smtClean="0"/>
              <a:t>What pipe diameter for a piping network?</a:t>
            </a:r>
          </a:p>
          <a:p>
            <a:pPr marL="0" indent="0">
              <a:buNone/>
            </a:pPr>
            <a:endParaRPr lang="en-GB" dirty="0" smtClean="0"/>
          </a:p>
          <a:p>
            <a:r>
              <a:rPr lang="en-GB" dirty="0" smtClean="0"/>
              <a:t>Optimization can be used to determine the </a:t>
            </a:r>
            <a:r>
              <a:rPr lang="en-GB" dirty="0" smtClean="0">
                <a:solidFill>
                  <a:srgbClr val="FF0000"/>
                </a:solidFill>
              </a:rPr>
              <a:t>best answer </a:t>
            </a:r>
            <a:r>
              <a:rPr lang="en-GB" dirty="0" smtClean="0"/>
              <a:t>to each of these questions</a:t>
            </a:r>
          </a:p>
          <a:p>
            <a:endParaRPr lang="en-US" dirty="0"/>
          </a:p>
        </p:txBody>
      </p:sp>
    </p:spTree>
    <p:extLst>
      <p:ext uri="{BB962C8B-B14F-4D97-AF65-F5344CB8AC3E}">
        <p14:creationId xmlns:p14="http://schemas.microsoft.com/office/powerpoint/2010/main" val="1204236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Optimization</a:t>
            </a:r>
          </a:p>
        </p:txBody>
      </p:sp>
      <p:sp>
        <p:nvSpPr>
          <p:cNvPr id="3" name="Content Placeholder 2"/>
          <p:cNvSpPr>
            <a:spLocks noGrp="1"/>
          </p:cNvSpPr>
          <p:nvPr>
            <p:ph idx="1"/>
          </p:nvPr>
        </p:nvSpPr>
        <p:spPr/>
        <p:txBody>
          <a:bodyPr/>
          <a:lstStyle/>
          <a:p>
            <a:r>
              <a:rPr lang="en-GB" dirty="0" smtClean="0"/>
              <a:t>Able to systematically determine the </a:t>
            </a:r>
            <a:r>
              <a:rPr lang="en-GB" dirty="0" smtClean="0">
                <a:solidFill>
                  <a:srgbClr val="FF0000"/>
                </a:solidFill>
              </a:rPr>
              <a:t>best solution</a:t>
            </a:r>
          </a:p>
          <a:p>
            <a:r>
              <a:rPr lang="en-GB" dirty="0" smtClean="0"/>
              <a:t>Model created for optimization can be used for </a:t>
            </a:r>
            <a:r>
              <a:rPr lang="en-GB" dirty="0" smtClean="0">
                <a:solidFill>
                  <a:srgbClr val="FF0000"/>
                </a:solidFill>
              </a:rPr>
              <a:t>other applications</a:t>
            </a:r>
          </a:p>
          <a:p>
            <a:r>
              <a:rPr lang="en-GB" dirty="0" smtClean="0"/>
              <a:t>Insights gained during optimization process may identify changes that can be made to </a:t>
            </a:r>
            <a:r>
              <a:rPr lang="en-GB" dirty="0" smtClean="0">
                <a:solidFill>
                  <a:srgbClr val="FF0000"/>
                </a:solidFill>
              </a:rPr>
              <a:t>improve performance</a:t>
            </a:r>
          </a:p>
          <a:p>
            <a:pPr marL="0" indent="0">
              <a:buNone/>
            </a:pPr>
            <a:endParaRPr lang="en-US" dirty="0"/>
          </a:p>
        </p:txBody>
      </p:sp>
    </p:spTree>
    <p:extLst>
      <p:ext uri="{BB962C8B-B14F-4D97-AF65-F5344CB8AC3E}">
        <p14:creationId xmlns:p14="http://schemas.microsoft.com/office/powerpoint/2010/main" val="4273777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Optimization Requirements</a:t>
            </a:r>
          </a:p>
        </p:txBody>
      </p:sp>
      <p:sp>
        <p:nvSpPr>
          <p:cNvPr id="3" name="Content Placeholder 2"/>
          <p:cNvSpPr>
            <a:spLocks noGrp="1"/>
          </p:cNvSpPr>
          <p:nvPr>
            <p:ph idx="1"/>
          </p:nvPr>
        </p:nvSpPr>
        <p:spPr/>
        <p:txBody>
          <a:bodyPr/>
          <a:lstStyle/>
          <a:p>
            <a:r>
              <a:rPr lang="en-GB" dirty="0" smtClean="0"/>
              <a:t>A clear understanding of what is needed to be optimized.</a:t>
            </a:r>
          </a:p>
          <a:p>
            <a:pPr lvl="1"/>
            <a:r>
              <a:rPr lang="en-GB" dirty="0" smtClean="0">
                <a:solidFill>
                  <a:srgbClr val="FF0000"/>
                </a:solidFill>
              </a:rPr>
              <a:t>Ex: minimize cost or maximize product quality?</a:t>
            </a:r>
          </a:p>
          <a:p>
            <a:r>
              <a:rPr lang="en-GB" dirty="0" smtClean="0"/>
              <a:t>A clear understanding of the constraints on the optimization.</a:t>
            </a:r>
          </a:p>
          <a:p>
            <a:pPr lvl="1"/>
            <a:r>
              <a:rPr lang="en-GB" dirty="0" smtClean="0">
                <a:solidFill>
                  <a:srgbClr val="FF0000"/>
                </a:solidFill>
              </a:rPr>
              <a:t>Ex: safety concerns, customer requirements, budget limits, etc.</a:t>
            </a:r>
          </a:p>
          <a:p>
            <a:r>
              <a:rPr lang="en-GB" dirty="0" smtClean="0"/>
              <a:t>A way to represent these mathematically (i.e. a model)</a:t>
            </a:r>
          </a:p>
          <a:p>
            <a:endParaRPr lang="en-US" dirty="0"/>
          </a:p>
        </p:txBody>
      </p:sp>
    </p:spTree>
    <p:extLst>
      <p:ext uri="{BB962C8B-B14F-4D97-AF65-F5344CB8AC3E}">
        <p14:creationId xmlns:p14="http://schemas.microsoft.com/office/powerpoint/2010/main" val="4245843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Definitions</a:t>
            </a:r>
          </a:p>
        </p:txBody>
      </p:sp>
      <p:sp>
        <p:nvSpPr>
          <p:cNvPr id="3" name="Content Placeholder 2"/>
          <p:cNvSpPr>
            <a:spLocks noGrp="1"/>
          </p:cNvSpPr>
          <p:nvPr>
            <p:ph idx="1"/>
          </p:nvPr>
        </p:nvSpPr>
        <p:spPr/>
        <p:txBody>
          <a:bodyPr/>
          <a:lstStyle/>
          <a:p>
            <a:r>
              <a:rPr lang="en-GB" dirty="0" smtClean="0">
                <a:solidFill>
                  <a:srgbClr val="FF0000"/>
                </a:solidFill>
              </a:rPr>
              <a:t>Minimum</a:t>
            </a:r>
            <a:r>
              <a:rPr lang="en-GB" dirty="0" smtClean="0"/>
              <a:t>: A point where the objective function does not decrease when the variable(s) are changed some amount.</a:t>
            </a:r>
          </a:p>
          <a:p>
            <a:r>
              <a:rPr lang="en-GB" dirty="0" smtClean="0">
                <a:solidFill>
                  <a:srgbClr val="FF0000"/>
                </a:solidFill>
              </a:rPr>
              <a:t>Maximum</a:t>
            </a:r>
            <a:r>
              <a:rPr lang="en-GB" dirty="0" smtClean="0"/>
              <a:t>: A point where the objective function does not increase when the variable(s) are changed some amount.</a:t>
            </a:r>
          </a:p>
          <a:p>
            <a:endParaRPr lang="en-US" dirty="0"/>
          </a:p>
        </p:txBody>
      </p:sp>
      <p:grpSp>
        <p:nvGrpSpPr>
          <p:cNvPr id="4" name="Group 3"/>
          <p:cNvGrpSpPr/>
          <p:nvPr/>
        </p:nvGrpSpPr>
        <p:grpSpPr>
          <a:xfrm>
            <a:off x="894011" y="3884806"/>
            <a:ext cx="1724891" cy="1596979"/>
            <a:chOff x="651964" y="4247877"/>
            <a:chExt cx="1724891" cy="1596979"/>
          </a:xfrm>
        </p:grpSpPr>
        <p:grpSp>
          <p:nvGrpSpPr>
            <p:cNvPr id="5" name="Group 4"/>
            <p:cNvGrpSpPr/>
            <p:nvPr/>
          </p:nvGrpSpPr>
          <p:grpSpPr>
            <a:xfrm>
              <a:off x="755079" y="5158236"/>
              <a:ext cx="1349376" cy="686620"/>
              <a:chOff x="4414838" y="5318125"/>
              <a:chExt cx="1349376" cy="400050"/>
            </a:xfrm>
          </p:grpSpPr>
          <p:sp>
            <p:nvSpPr>
              <p:cNvPr id="7" name="Freeform 7"/>
              <p:cNvSpPr>
                <a:spLocks/>
              </p:cNvSpPr>
              <p:nvPr/>
            </p:nvSpPr>
            <p:spPr bwMode="auto">
              <a:xfrm>
                <a:off x="4414838" y="5337175"/>
                <a:ext cx="406400" cy="381000"/>
              </a:xfrm>
              <a:custGeom>
                <a:avLst/>
                <a:gdLst>
                  <a:gd name="T0" fmla="*/ 16 w 256"/>
                  <a:gd name="T1" fmla="*/ 0 h 240"/>
                  <a:gd name="T2" fmla="*/ 16 w 256"/>
                  <a:gd name="T3" fmla="*/ 48 h 240"/>
                  <a:gd name="T4" fmla="*/ 112 w 256"/>
                  <a:gd name="T5" fmla="*/ 144 h 240"/>
                  <a:gd name="T6" fmla="*/ 160 w 256"/>
                  <a:gd name="T7" fmla="*/ 192 h 240"/>
                  <a:gd name="T8" fmla="*/ 256 w 256"/>
                  <a:gd name="T9" fmla="*/ 240 h 240"/>
                </a:gdLst>
                <a:ahLst/>
                <a:cxnLst>
                  <a:cxn ang="0">
                    <a:pos x="T0" y="T1"/>
                  </a:cxn>
                  <a:cxn ang="0">
                    <a:pos x="T2" y="T3"/>
                  </a:cxn>
                  <a:cxn ang="0">
                    <a:pos x="T4" y="T5"/>
                  </a:cxn>
                  <a:cxn ang="0">
                    <a:pos x="T6" y="T7"/>
                  </a:cxn>
                  <a:cxn ang="0">
                    <a:pos x="T8" y="T9"/>
                  </a:cxn>
                </a:cxnLst>
                <a:rect l="0" t="0" r="r" b="b"/>
                <a:pathLst>
                  <a:path w="256" h="240">
                    <a:moveTo>
                      <a:pt x="16" y="0"/>
                    </a:moveTo>
                    <a:cubicBezTo>
                      <a:pt x="8" y="12"/>
                      <a:pt x="0" y="24"/>
                      <a:pt x="16" y="48"/>
                    </a:cubicBezTo>
                    <a:cubicBezTo>
                      <a:pt x="32" y="72"/>
                      <a:pt x="88" y="120"/>
                      <a:pt x="112" y="144"/>
                    </a:cubicBezTo>
                    <a:cubicBezTo>
                      <a:pt x="136" y="168"/>
                      <a:pt x="136" y="176"/>
                      <a:pt x="160" y="192"/>
                    </a:cubicBezTo>
                    <a:cubicBezTo>
                      <a:pt x="184" y="208"/>
                      <a:pt x="220" y="224"/>
                      <a:pt x="256" y="240"/>
                    </a:cubicBezTo>
                  </a:path>
                </a:pathLst>
              </a:custGeom>
              <a:noFill/>
              <a:ln w="57150" cap="flat" cmpd="sng">
                <a:solidFill>
                  <a:schemeClr val="tx1"/>
                </a:solidFill>
                <a:prstDash val="solid"/>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5259389" y="5318125"/>
                <a:ext cx="504825" cy="400050"/>
              </a:xfrm>
              <a:custGeom>
                <a:avLst/>
                <a:gdLst>
                  <a:gd name="T0" fmla="*/ 318 w 318"/>
                  <a:gd name="T1" fmla="*/ 0 h 252"/>
                  <a:gd name="T2" fmla="*/ 306 w 318"/>
                  <a:gd name="T3" fmla="*/ 45 h 252"/>
                  <a:gd name="T4" fmla="*/ 252 w 318"/>
                  <a:gd name="T5" fmla="*/ 141 h 252"/>
                  <a:gd name="T6" fmla="*/ 168 w 318"/>
                  <a:gd name="T7" fmla="*/ 201 h 252"/>
                  <a:gd name="T8" fmla="*/ 120 w 318"/>
                  <a:gd name="T9" fmla="*/ 237 h 252"/>
                  <a:gd name="T10" fmla="*/ 63 w 318"/>
                  <a:gd name="T11" fmla="*/ 249 h 252"/>
                  <a:gd name="T12" fmla="*/ 27 w 318"/>
                  <a:gd name="T13" fmla="*/ 252 h 252"/>
                  <a:gd name="T14" fmla="*/ 0 w 318"/>
                  <a:gd name="T15" fmla="*/ 252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8" h="252">
                    <a:moveTo>
                      <a:pt x="318" y="0"/>
                    </a:moveTo>
                    <a:cubicBezTo>
                      <a:pt x="317" y="11"/>
                      <a:pt x="317" y="22"/>
                      <a:pt x="306" y="45"/>
                    </a:cubicBezTo>
                    <a:cubicBezTo>
                      <a:pt x="295" y="68"/>
                      <a:pt x="275" y="115"/>
                      <a:pt x="252" y="141"/>
                    </a:cubicBezTo>
                    <a:cubicBezTo>
                      <a:pt x="229" y="167"/>
                      <a:pt x="190" y="185"/>
                      <a:pt x="168" y="201"/>
                    </a:cubicBezTo>
                    <a:cubicBezTo>
                      <a:pt x="146" y="217"/>
                      <a:pt x="137" y="229"/>
                      <a:pt x="120" y="237"/>
                    </a:cubicBezTo>
                    <a:cubicBezTo>
                      <a:pt x="103" y="245"/>
                      <a:pt x="78" y="247"/>
                      <a:pt x="63" y="249"/>
                    </a:cubicBezTo>
                    <a:cubicBezTo>
                      <a:pt x="48" y="251"/>
                      <a:pt x="37" y="252"/>
                      <a:pt x="27" y="252"/>
                    </a:cubicBezTo>
                    <a:cubicBezTo>
                      <a:pt x="17" y="252"/>
                      <a:pt x="8" y="252"/>
                      <a:pt x="0" y="252"/>
                    </a:cubicBezTo>
                  </a:path>
                </a:pathLst>
              </a:custGeom>
              <a:noFill/>
              <a:ln w="57150" cap="flat" cmpd="sng">
                <a:solidFill>
                  <a:schemeClr val="tx1"/>
                </a:solidFill>
                <a:prstDash val="solid"/>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9"/>
              <p:cNvSpPr>
                <a:spLocks noChangeShapeType="1"/>
              </p:cNvSpPr>
              <p:nvPr/>
            </p:nvSpPr>
            <p:spPr bwMode="auto">
              <a:xfrm>
                <a:off x="4821239" y="5718175"/>
                <a:ext cx="560387"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 name="Rectangle 5"/>
            <p:cNvSpPr/>
            <p:nvPr/>
          </p:nvSpPr>
          <p:spPr>
            <a:xfrm>
              <a:off x="651964" y="4247877"/>
              <a:ext cx="1724891" cy="526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entury Gothic" panose="020B0502020202020204" pitchFamily="34" charset="0"/>
                </a:rPr>
                <a:t>Minimum</a:t>
              </a:r>
              <a:r>
                <a:rPr lang="en-US" dirty="0">
                  <a:latin typeface="Century Gothic" panose="020B0502020202020204" pitchFamily="34" charset="0"/>
                </a:rPr>
                <a:t>	</a:t>
              </a:r>
              <a:endParaRPr lang="en-US" dirty="0"/>
            </a:p>
          </p:txBody>
        </p:sp>
      </p:grpSp>
      <p:grpSp>
        <p:nvGrpSpPr>
          <p:cNvPr id="10" name="Group 9"/>
          <p:cNvGrpSpPr/>
          <p:nvPr/>
        </p:nvGrpSpPr>
        <p:grpSpPr>
          <a:xfrm>
            <a:off x="8780627" y="3884806"/>
            <a:ext cx="1924919" cy="1733261"/>
            <a:chOff x="8350321" y="4158385"/>
            <a:chExt cx="1924919" cy="1733261"/>
          </a:xfrm>
        </p:grpSpPr>
        <p:grpSp>
          <p:nvGrpSpPr>
            <p:cNvPr id="11" name="Group 4"/>
            <p:cNvGrpSpPr>
              <a:grpSpLocks/>
            </p:cNvGrpSpPr>
            <p:nvPr/>
          </p:nvGrpSpPr>
          <p:grpSpPr bwMode="auto">
            <a:xfrm>
              <a:off x="8774039" y="5154758"/>
              <a:ext cx="1170060" cy="736888"/>
              <a:chOff x="5086" y="3302"/>
              <a:chExt cx="430" cy="283"/>
            </a:xfrm>
          </p:grpSpPr>
          <p:sp>
            <p:nvSpPr>
              <p:cNvPr id="13" name="Freeform 5"/>
              <p:cNvSpPr>
                <a:spLocks/>
              </p:cNvSpPr>
              <p:nvPr/>
            </p:nvSpPr>
            <p:spPr bwMode="auto">
              <a:xfrm>
                <a:off x="5086" y="3302"/>
                <a:ext cx="430" cy="268"/>
              </a:xfrm>
              <a:custGeom>
                <a:avLst/>
                <a:gdLst>
                  <a:gd name="T0" fmla="*/ 0 w 430"/>
                  <a:gd name="T1" fmla="*/ 8 h 268"/>
                  <a:gd name="T2" fmla="*/ 73 w 430"/>
                  <a:gd name="T3" fmla="*/ 146 h 268"/>
                  <a:gd name="T4" fmla="*/ 170 w 430"/>
                  <a:gd name="T5" fmla="*/ 235 h 268"/>
                  <a:gd name="T6" fmla="*/ 252 w 430"/>
                  <a:gd name="T7" fmla="*/ 267 h 268"/>
                  <a:gd name="T8" fmla="*/ 349 w 430"/>
                  <a:gd name="T9" fmla="*/ 227 h 268"/>
                  <a:gd name="T10" fmla="*/ 414 w 430"/>
                  <a:gd name="T11" fmla="*/ 105 h 268"/>
                  <a:gd name="T12" fmla="*/ 430 w 430"/>
                  <a:gd name="T13" fmla="*/ 0 h 268"/>
                </a:gdLst>
                <a:ahLst/>
                <a:cxnLst>
                  <a:cxn ang="0">
                    <a:pos x="T0" y="T1"/>
                  </a:cxn>
                  <a:cxn ang="0">
                    <a:pos x="T2" y="T3"/>
                  </a:cxn>
                  <a:cxn ang="0">
                    <a:pos x="T4" y="T5"/>
                  </a:cxn>
                  <a:cxn ang="0">
                    <a:pos x="T6" y="T7"/>
                  </a:cxn>
                  <a:cxn ang="0">
                    <a:pos x="T8" y="T9"/>
                  </a:cxn>
                  <a:cxn ang="0">
                    <a:pos x="T10" y="T11"/>
                  </a:cxn>
                  <a:cxn ang="0">
                    <a:pos x="T12" y="T13"/>
                  </a:cxn>
                </a:cxnLst>
                <a:rect l="0" t="0" r="r" b="b"/>
                <a:pathLst>
                  <a:path w="430" h="268">
                    <a:moveTo>
                      <a:pt x="0" y="8"/>
                    </a:moveTo>
                    <a:cubicBezTo>
                      <a:pt x="22" y="58"/>
                      <a:pt x="45" y="108"/>
                      <a:pt x="73" y="146"/>
                    </a:cubicBezTo>
                    <a:cubicBezTo>
                      <a:pt x="101" y="184"/>
                      <a:pt x="140" y="215"/>
                      <a:pt x="170" y="235"/>
                    </a:cubicBezTo>
                    <a:cubicBezTo>
                      <a:pt x="200" y="255"/>
                      <a:pt x="222" y="268"/>
                      <a:pt x="252" y="267"/>
                    </a:cubicBezTo>
                    <a:cubicBezTo>
                      <a:pt x="282" y="266"/>
                      <a:pt x="322" y="254"/>
                      <a:pt x="349" y="227"/>
                    </a:cubicBezTo>
                    <a:cubicBezTo>
                      <a:pt x="376" y="200"/>
                      <a:pt x="401" y="143"/>
                      <a:pt x="414" y="105"/>
                    </a:cubicBezTo>
                    <a:cubicBezTo>
                      <a:pt x="427" y="67"/>
                      <a:pt x="428" y="33"/>
                      <a:pt x="430" y="0"/>
                    </a:cubicBezTo>
                  </a:path>
                </a:pathLst>
              </a:custGeom>
              <a:noFill/>
              <a:ln w="57150" cap="flat" cmpd="sng">
                <a:solidFill>
                  <a:schemeClr val="tx1"/>
                </a:solidFill>
                <a:prstDash val="solid"/>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Oval 6"/>
              <p:cNvSpPr>
                <a:spLocks noChangeArrowheads="1"/>
              </p:cNvSpPr>
              <p:nvPr/>
            </p:nvSpPr>
            <p:spPr bwMode="auto">
              <a:xfrm>
                <a:off x="5321" y="3556"/>
                <a:ext cx="29" cy="29"/>
              </a:xfrm>
              <a:prstGeom prst="ellipse">
                <a:avLst/>
              </a:prstGeom>
              <a:solidFill>
                <a:srgbClr val="FF0000"/>
              </a:solidFill>
              <a:ln w="571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 name="Rectangle 11"/>
            <p:cNvSpPr/>
            <p:nvPr/>
          </p:nvSpPr>
          <p:spPr>
            <a:xfrm>
              <a:off x="8350321" y="4158385"/>
              <a:ext cx="1924919" cy="526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u="sng">
                  <a:latin typeface="Century Gothic" panose="020B0502020202020204" pitchFamily="34" charset="0"/>
                </a:rPr>
                <a:t>Strict</a:t>
              </a:r>
              <a:r>
                <a:rPr lang="en-US">
                  <a:latin typeface="Century Gothic" panose="020B0502020202020204" pitchFamily="34" charset="0"/>
                </a:rPr>
                <a:t> minimum:</a:t>
              </a:r>
              <a:endParaRPr lang="en-US" dirty="0">
                <a:latin typeface="Century Gothic" panose="020B0502020202020204" pitchFamily="34" charset="0"/>
              </a:endParaRPr>
            </a:p>
          </p:txBody>
        </p:sp>
      </p:grpSp>
    </p:spTree>
    <p:extLst>
      <p:ext uri="{BB962C8B-B14F-4D97-AF65-F5344CB8AC3E}">
        <p14:creationId xmlns:p14="http://schemas.microsoft.com/office/powerpoint/2010/main" val="705222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a:t>
            </a:r>
            <a:endParaRPr lang="en-US" dirty="0"/>
          </a:p>
        </p:txBody>
      </p:sp>
      <p:sp>
        <p:nvSpPr>
          <p:cNvPr id="3" name="Content Placeholder 2"/>
          <p:cNvSpPr>
            <a:spLocks noGrp="1"/>
          </p:cNvSpPr>
          <p:nvPr>
            <p:ph idx="1"/>
          </p:nvPr>
        </p:nvSpPr>
        <p:spPr/>
        <p:txBody>
          <a:bodyPr>
            <a:normAutofit/>
          </a:bodyPr>
          <a:lstStyle/>
          <a:p>
            <a:r>
              <a:rPr lang="en-GB" sz="2600" i="1" dirty="0" smtClean="0"/>
              <a:t>Optimization is a </a:t>
            </a:r>
            <a:r>
              <a:rPr lang="en-GB" sz="2600" i="1" dirty="0" smtClean="0">
                <a:solidFill>
                  <a:srgbClr val="FF0000"/>
                </a:solidFill>
              </a:rPr>
              <a:t>mathematical process </a:t>
            </a:r>
            <a:r>
              <a:rPr lang="en-GB" sz="2600" i="1" dirty="0" smtClean="0"/>
              <a:t>of obtaining the minimum (or maximum) value of a function subject to some given </a:t>
            </a:r>
            <a:r>
              <a:rPr lang="en-GB" sz="2600" i="1" dirty="0" smtClean="0">
                <a:solidFill>
                  <a:srgbClr val="FF0000"/>
                </a:solidFill>
              </a:rPr>
              <a:t>constraints</a:t>
            </a:r>
            <a:r>
              <a:rPr lang="en-GB" sz="2600" i="1" dirty="0" smtClean="0"/>
              <a:t>.</a:t>
            </a:r>
          </a:p>
          <a:p>
            <a:r>
              <a:rPr lang="en-GB" sz="2600" i="1" dirty="0" smtClean="0"/>
              <a:t>Or A </a:t>
            </a:r>
            <a:r>
              <a:rPr lang="en-GB" sz="2600" i="1" dirty="0" smtClean="0">
                <a:solidFill>
                  <a:srgbClr val="FF0000"/>
                </a:solidFill>
              </a:rPr>
              <a:t>mathematical technique </a:t>
            </a:r>
            <a:r>
              <a:rPr lang="en-GB" sz="2600" i="1" dirty="0" smtClean="0"/>
              <a:t>to find out the </a:t>
            </a:r>
            <a:r>
              <a:rPr lang="en-GB" sz="2600" i="1" dirty="0" smtClean="0">
                <a:solidFill>
                  <a:srgbClr val="FF0000"/>
                </a:solidFill>
              </a:rPr>
              <a:t>best possible </a:t>
            </a:r>
            <a:r>
              <a:rPr lang="en-GB" sz="2600" i="1" dirty="0" smtClean="0"/>
              <a:t>solution</a:t>
            </a:r>
          </a:p>
          <a:p>
            <a:r>
              <a:rPr lang="en-GB" sz="2600" i="1" dirty="0" smtClean="0"/>
              <a:t>You have a </a:t>
            </a:r>
            <a:r>
              <a:rPr lang="en-GB" sz="2600" i="1" dirty="0" smtClean="0">
                <a:solidFill>
                  <a:srgbClr val="FF0000"/>
                </a:solidFill>
              </a:rPr>
              <a:t>process</a:t>
            </a:r>
            <a:r>
              <a:rPr lang="en-GB" sz="2600" i="1" dirty="0" smtClean="0"/>
              <a:t> that can be represented by a </a:t>
            </a:r>
            <a:r>
              <a:rPr lang="en-GB" sz="2600" i="1" dirty="0" smtClean="0">
                <a:solidFill>
                  <a:srgbClr val="FF0000"/>
                </a:solidFill>
              </a:rPr>
              <a:t>mathematical model</a:t>
            </a:r>
            <a:r>
              <a:rPr lang="en-GB" sz="2600" i="1" dirty="0" smtClean="0"/>
              <a:t>. </a:t>
            </a:r>
          </a:p>
          <a:p>
            <a:r>
              <a:rPr lang="en-GB" sz="2600" i="1" dirty="0" smtClean="0"/>
              <a:t>You also have a </a:t>
            </a:r>
            <a:r>
              <a:rPr lang="en-GB" sz="2600" i="1" dirty="0" smtClean="0">
                <a:solidFill>
                  <a:srgbClr val="FF0000"/>
                </a:solidFill>
              </a:rPr>
              <a:t>performance criterion </a:t>
            </a:r>
            <a:r>
              <a:rPr lang="en-GB" sz="2600" i="1" dirty="0" smtClean="0"/>
              <a:t>such as minimum cost. The goal of optimisation is to find the values of the variables in the process that yield the best value of the performance criterion.</a:t>
            </a:r>
          </a:p>
          <a:p>
            <a:r>
              <a:rPr lang="en-GB" sz="2600" i="1" dirty="0" smtClean="0"/>
              <a:t>Optimization involves </a:t>
            </a:r>
            <a:r>
              <a:rPr lang="en-GB" sz="2600" i="1" dirty="0" smtClean="0">
                <a:solidFill>
                  <a:srgbClr val="FF0000"/>
                </a:solidFill>
              </a:rPr>
              <a:t>searching</a:t>
            </a:r>
            <a:r>
              <a:rPr lang="en-GB" sz="2600" i="1" dirty="0" smtClean="0"/>
              <a:t> for either the </a:t>
            </a:r>
            <a:r>
              <a:rPr lang="en-GB" sz="2600" i="1" dirty="0" smtClean="0">
                <a:solidFill>
                  <a:srgbClr val="FF0000"/>
                </a:solidFill>
              </a:rPr>
              <a:t>minimum</a:t>
            </a:r>
            <a:r>
              <a:rPr lang="en-GB" sz="2600" i="1" dirty="0" smtClean="0"/>
              <a:t> or the </a:t>
            </a:r>
            <a:r>
              <a:rPr lang="en-GB" sz="2600" i="1" dirty="0" smtClean="0">
                <a:solidFill>
                  <a:srgbClr val="FF0000"/>
                </a:solidFill>
              </a:rPr>
              <a:t>maximum</a:t>
            </a:r>
          </a:p>
          <a:p>
            <a:pPr marL="0" indent="0">
              <a:buNone/>
            </a:pPr>
            <a:endParaRPr lang="en-US" sz="2600" i="1" dirty="0"/>
          </a:p>
        </p:txBody>
      </p:sp>
    </p:spTree>
    <p:extLst>
      <p:ext uri="{BB962C8B-B14F-4D97-AF65-F5344CB8AC3E}">
        <p14:creationId xmlns:p14="http://schemas.microsoft.com/office/powerpoint/2010/main" val="1085106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Minimization Vs Maximization</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3785017" y="1707776"/>
            <a:ext cx="4758908" cy="4194135"/>
          </a:xfrm>
          <a:prstGeom prst="rect">
            <a:avLst/>
          </a:prstGeom>
        </p:spPr>
      </p:pic>
    </p:spTree>
    <p:extLst>
      <p:ext uri="{BB962C8B-B14F-4D97-AF65-F5344CB8AC3E}">
        <p14:creationId xmlns:p14="http://schemas.microsoft.com/office/powerpoint/2010/main" val="1090814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Mathematical Description</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a:hlinkClick r:id="" action="ppaction://ole?verb=0"/>
          </p:cNvPr>
          <p:cNvGraphicFramePr>
            <a:graphicFrameLocks/>
          </p:cNvGraphicFramePr>
          <p:nvPr>
            <p:extLst>
              <p:ext uri="{D42A27DB-BD31-4B8C-83A1-F6EECF244321}">
                <p14:modId xmlns:p14="http://schemas.microsoft.com/office/powerpoint/2010/main" val="263716723"/>
              </p:ext>
            </p:extLst>
          </p:nvPr>
        </p:nvGraphicFramePr>
        <p:xfrm>
          <a:off x="927100" y="1681163"/>
          <a:ext cx="10099675" cy="4100512"/>
        </p:xfrm>
        <a:graphic>
          <a:graphicData uri="http://schemas.openxmlformats.org/presentationml/2006/ole">
            <mc:AlternateContent xmlns:mc="http://schemas.openxmlformats.org/markup-compatibility/2006">
              <mc:Choice xmlns:v="urn:schemas-microsoft-com:vml" Requires="v">
                <p:oleObj spid="_x0000_s1052" name="Equation" r:id="rId3" imgW="4863960" imgH="1790640" progId="Equation.DSMT4">
                  <p:embed/>
                </p:oleObj>
              </mc:Choice>
              <mc:Fallback>
                <p:oleObj name="Equation" r:id="rId3" imgW="4863960" imgH="1790640" progId="Equation.DSMT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100" y="1681163"/>
                        <a:ext cx="10099675" cy="4100512"/>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279241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Steps Used To Solve Optimisation Problems</a:t>
            </a:r>
            <a:endParaRPr lang="en-US" dirty="0"/>
          </a:p>
        </p:txBody>
      </p:sp>
      <p:sp>
        <p:nvSpPr>
          <p:cNvPr id="3" name="Content Placeholder 2"/>
          <p:cNvSpPr>
            <a:spLocks noGrp="1"/>
          </p:cNvSpPr>
          <p:nvPr>
            <p:ph idx="1"/>
          </p:nvPr>
        </p:nvSpPr>
        <p:spPr/>
        <p:txBody>
          <a:bodyPr/>
          <a:lstStyle/>
          <a:p>
            <a:pPr>
              <a:spcBef>
                <a:spcPct val="50000"/>
              </a:spcBef>
              <a:buFontTx/>
              <a:buAutoNum type="arabicPeriod"/>
            </a:pPr>
            <a:r>
              <a:rPr lang="en-GB" sz="3200" dirty="0">
                <a:cs typeface="Times New Roman" panose="02020603050405020304" pitchFamily="18" charset="0"/>
              </a:rPr>
              <a:t>Analyse the process in order to </a:t>
            </a:r>
            <a:r>
              <a:rPr lang="en-GB" sz="3200" dirty="0">
                <a:solidFill>
                  <a:srgbClr val="D60093"/>
                </a:solidFill>
                <a:cs typeface="Times New Roman" panose="02020603050405020304" pitchFamily="18" charset="0"/>
              </a:rPr>
              <a:t>make a list of all the variables</a:t>
            </a:r>
            <a:r>
              <a:rPr lang="en-GB" sz="3200" dirty="0">
                <a:cs typeface="Times New Roman" panose="02020603050405020304" pitchFamily="18" charset="0"/>
              </a:rPr>
              <a:t>.</a:t>
            </a:r>
          </a:p>
          <a:p>
            <a:pPr>
              <a:spcBef>
                <a:spcPct val="50000"/>
              </a:spcBef>
              <a:buFontTx/>
              <a:buAutoNum type="arabicPeriod"/>
            </a:pPr>
            <a:r>
              <a:rPr lang="en-GB" sz="3200" dirty="0">
                <a:cs typeface="Times New Roman" panose="02020603050405020304" pitchFamily="18" charset="0"/>
              </a:rPr>
              <a:t>Determine the optimisation </a:t>
            </a:r>
            <a:r>
              <a:rPr lang="en-GB" sz="3200" dirty="0">
                <a:solidFill>
                  <a:srgbClr val="D60093"/>
                </a:solidFill>
                <a:cs typeface="Times New Roman" panose="02020603050405020304" pitchFamily="18" charset="0"/>
              </a:rPr>
              <a:t>criterion</a:t>
            </a:r>
            <a:r>
              <a:rPr lang="en-GB" sz="3200" dirty="0">
                <a:cs typeface="Times New Roman" panose="02020603050405020304" pitchFamily="18" charset="0"/>
              </a:rPr>
              <a:t> and </a:t>
            </a:r>
            <a:r>
              <a:rPr lang="en-GB" sz="3200" dirty="0">
                <a:solidFill>
                  <a:srgbClr val="D60093"/>
                </a:solidFill>
                <a:cs typeface="Times New Roman" panose="02020603050405020304" pitchFamily="18" charset="0"/>
              </a:rPr>
              <a:t>specify the objective function</a:t>
            </a:r>
            <a:r>
              <a:rPr lang="en-GB" sz="3200" dirty="0">
                <a:cs typeface="Times New Roman" panose="02020603050405020304" pitchFamily="18" charset="0"/>
              </a:rPr>
              <a:t>.</a:t>
            </a:r>
          </a:p>
          <a:p>
            <a:pPr>
              <a:spcBef>
                <a:spcPct val="50000"/>
              </a:spcBef>
              <a:buFontTx/>
              <a:buAutoNum type="arabicPeriod"/>
            </a:pPr>
            <a:r>
              <a:rPr lang="en-GB" sz="3200" dirty="0">
                <a:solidFill>
                  <a:srgbClr val="D60093"/>
                </a:solidFill>
                <a:cs typeface="Times New Roman" panose="02020603050405020304" pitchFamily="18" charset="0"/>
              </a:rPr>
              <a:t>Develop the mathematical</a:t>
            </a:r>
            <a:r>
              <a:rPr lang="en-GB" sz="3200" dirty="0">
                <a:cs typeface="Times New Roman" panose="02020603050405020304" pitchFamily="18" charset="0"/>
              </a:rPr>
              <a:t> model of the </a:t>
            </a:r>
            <a:r>
              <a:rPr lang="en-GB" sz="3200" dirty="0">
                <a:solidFill>
                  <a:srgbClr val="D60093"/>
                </a:solidFill>
                <a:cs typeface="Times New Roman" panose="02020603050405020304" pitchFamily="18" charset="0"/>
              </a:rPr>
              <a:t>process</a:t>
            </a:r>
            <a:r>
              <a:rPr lang="en-GB" sz="3200" dirty="0">
                <a:cs typeface="Times New Roman" panose="02020603050405020304" pitchFamily="18" charset="0"/>
              </a:rPr>
              <a:t> to define the </a:t>
            </a:r>
            <a:r>
              <a:rPr lang="en-GB" sz="3200" dirty="0">
                <a:solidFill>
                  <a:srgbClr val="D60093"/>
                </a:solidFill>
                <a:cs typeface="Times New Roman" panose="02020603050405020304" pitchFamily="18" charset="0"/>
              </a:rPr>
              <a:t>equality</a:t>
            </a:r>
            <a:r>
              <a:rPr lang="en-GB" sz="3200" dirty="0">
                <a:cs typeface="Times New Roman" panose="02020603050405020304" pitchFamily="18" charset="0"/>
              </a:rPr>
              <a:t> and </a:t>
            </a:r>
            <a:r>
              <a:rPr lang="en-GB" sz="3200" dirty="0">
                <a:solidFill>
                  <a:srgbClr val="D60093"/>
                </a:solidFill>
                <a:cs typeface="Times New Roman" panose="02020603050405020304" pitchFamily="18" charset="0"/>
              </a:rPr>
              <a:t>inequality</a:t>
            </a:r>
            <a:r>
              <a:rPr lang="en-GB" sz="3200" dirty="0">
                <a:cs typeface="Times New Roman" panose="02020603050405020304" pitchFamily="18" charset="0"/>
              </a:rPr>
              <a:t> </a:t>
            </a:r>
            <a:r>
              <a:rPr lang="en-GB" sz="3200" dirty="0">
                <a:solidFill>
                  <a:srgbClr val="D60093"/>
                </a:solidFill>
                <a:cs typeface="Times New Roman" panose="02020603050405020304" pitchFamily="18" charset="0"/>
              </a:rPr>
              <a:t>constraints</a:t>
            </a:r>
            <a:r>
              <a:rPr lang="en-GB" sz="3200" dirty="0">
                <a:cs typeface="Times New Roman" panose="02020603050405020304" pitchFamily="18" charset="0"/>
              </a:rPr>
              <a:t>. Identify the independent and dependent variables to obtain the number of </a:t>
            </a:r>
            <a:r>
              <a:rPr lang="en-GB" sz="3200" dirty="0">
                <a:solidFill>
                  <a:srgbClr val="D60093"/>
                </a:solidFill>
                <a:cs typeface="Times New Roman" panose="02020603050405020304" pitchFamily="18" charset="0"/>
              </a:rPr>
              <a:t>degrees of freedom</a:t>
            </a:r>
            <a:r>
              <a:rPr lang="en-GB" sz="3200" dirty="0">
                <a:cs typeface="Times New Roman" panose="02020603050405020304" pitchFamily="18" charset="0"/>
              </a:rPr>
              <a:t>.</a:t>
            </a:r>
          </a:p>
          <a:p>
            <a:endParaRPr lang="en-US" dirty="0"/>
          </a:p>
        </p:txBody>
      </p:sp>
    </p:spTree>
    <p:extLst>
      <p:ext uri="{BB962C8B-B14F-4D97-AF65-F5344CB8AC3E}">
        <p14:creationId xmlns:p14="http://schemas.microsoft.com/office/powerpoint/2010/main" val="1407749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Steps Used To Solve Optimisation Problems</a:t>
            </a:r>
            <a:endParaRPr lang="en-US" dirty="0"/>
          </a:p>
        </p:txBody>
      </p:sp>
      <p:sp>
        <p:nvSpPr>
          <p:cNvPr id="3" name="Content Placeholder 2"/>
          <p:cNvSpPr>
            <a:spLocks noGrp="1"/>
          </p:cNvSpPr>
          <p:nvPr>
            <p:ph idx="1"/>
          </p:nvPr>
        </p:nvSpPr>
        <p:spPr/>
        <p:txBody>
          <a:bodyPr/>
          <a:lstStyle/>
          <a:p>
            <a:pPr>
              <a:spcBef>
                <a:spcPct val="50000"/>
              </a:spcBef>
              <a:buFontTx/>
              <a:buAutoNum type="arabicPeriod"/>
            </a:pPr>
            <a:r>
              <a:rPr lang="en-GB" sz="3200" dirty="0">
                <a:cs typeface="Times New Roman" panose="02020603050405020304" pitchFamily="18" charset="0"/>
              </a:rPr>
              <a:t>If the problem formulation is too large or complex </a:t>
            </a:r>
            <a:r>
              <a:rPr lang="en-GB" sz="3200" dirty="0">
                <a:solidFill>
                  <a:srgbClr val="D60093"/>
                </a:solidFill>
                <a:cs typeface="Times New Roman" panose="02020603050405020304" pitchFamily="18" charset="0"/>
              </a:rPr>
              <a:t>simplify</a:t>
            </a:r>
            <a:r>
              <a:rPr lang="en-GB" sz="3200" dirty="0">
                <a:cs typeface="Times New Roman" panose="02020603050405020304" pitchFamily="18" charset="0"/>
              </a:rPr>
              <a:t> it </a:t>
            </a:r>
            <a:r>
              <a:rPr lang="en-GB" sz="3200" dirty="0">
                <a:solidFill>
                  <a:srgbClr val="D60093"/>
                </a:solidFill>
                <a:cs typeface="Times New Roman" panose="02020603050405020304" pitchFamily="18" charset="0"/>
              </a:rPr>
              <a:t>if possible</a:t>
            </a:r>
            <a:r>
              <a:rPr lang="en-GB" sz="3200" dirty="0">
                <a:cs typeface="Times New Roman" panose="02020603050405020304" pitchFamily="18" charset="0"/>
              </a:rPr>
              <a:t>.</a:t>
            </a:r>
          </a:p>
          <a:p>
            <a:pPr>
              <a:spcBef>
                <a:spcPct val="50000"/>
              </a:spcBef>
              <a:buFontTx/>
              <a:buAutoNum type="arabicPeriod"/>
            </a:pPr>
            <a:r>
              <a:rPr lang="en-GB" sz="3200" dirty="0">
                <a:solidFill>
                  <a:srgbClr val="D60093"/>
                </a:solidFill>
                <a:cs typeface="Times New Roman" panose="02020603050405020304" pitchFamily="18" charset="0"/>
              </a:rPr>
              <a:t>Apply a suitable optimisation technique</a:t>
            </a:r>
            <a:r>
              <a:rPr lang="en-GB" sz="3200" dirty="0">
                <a:cs typeface="Times New Roman" panose="02020603050405020304" pitchFamily="18" charset="0"/>
              </a:rPr>
              <a:t>.</a:t>
            </a:r>
          </a:p>
          <a:p>
            <a:pPr>
              <a:spcBef>
                <a:spcPct val="50000"/>
              </a:spcBef>
              <a:buFontTx/>
              <a:buAutoNum type="arabicPeriod"/>
            </a:pPr>
            <a:r>
              <a:rPr lang="en-GB" sz="3200" dirty="0">
                <a:solidFill>
                  <a:srgbClr val="D60093"/>
                </a:solidFill>
                <a:cs typeface="Times New Roman" panose="02020603050405020304" pitchFamily="18" charset="0"/>
              </a:rPr>
              <a:t>Check the result</a:t>
            </a:r>
            <a:r>
              <a:rPr lang="en-GB" sz="3200" dirty="0">
                <a:cs typeface="Times New Roman" panose="02020603050405020304" pitchFamily="18" charset="0"/>
              </a:rPr>
              <a:t> and examine it’s sensitivity to changes in model parameters and assumptions.</a:t>
            </a:r>
            <a:endParaRPr lang="en-GB" sz="3200" dirty="0"/>
          </a:p>
        </p:txBody>
      </p:sp>
    </p:spTree>
    <p:extLst>
      <p:ext uri="{BB962C8B-B14F-4D97-AF65-F5344CB8AC3E}">
        <p14:creationId xmlns:p14="http://schemas.microsoft.com/office/powerpoint/2010/main" val="2837125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a:t>
            </a:r>
            <a:r>
              <a:rPr lang="en-US" dirty="0" smtClean="0"/>
              <a:t>Example </a:t>
            </a:r>
            <a:r>
              <a:rPr lang="en-US" dirty="0"/>
              <a:t>1</a:t>
            </a:r>
          </a:p>
        </p:txBody>
      </p:sp>
      <p:sp>
        <p:nvSpPr>
          <p:cNvPr id="3" name="Content Placeholder 2"/>
          <p:cNvSpPr>
            <a:spLocks noGrp="1"/>
          </p:cNvSpPr>
          <p:nvPr>
            <p:ph idx="1"/>
          </p:nvPr>
        </p:nvSpPr>
        <p:spPr/>
        <p:txBody>
          <a:bodyPr/>
          <a:lstStyle/>
          <a:p>
            <a:r>
              <a:rPr lang="en-GB" dirty="0" smtClean="0"/>
              <a:t>A chemical plant makes urea and ammonium nitrate.  The net profits are $1000 and $1500/ton produced respectively.  Both chemicals are made in two steps – reaction and drying.  The number of hours necessary for each product is given below:</a:t>
            </a:r>
          </a:p>
          <a:p>
            <a:endParaRPr lang="en-US" dirty="0"/>
          </a:p>
        </p:txBody>
      </p:sp>
      <p:graphicFrame>
        <p:nvGraphicFramePr>
          <p:cNvPr id="4" name="Group 4"/>
          <p:cNvGraphicFramePr>
            <a:graphicFrameLocks noGrp="1"/>
          </p:cNvGraphicFramePr>
          <p:nvPr>
            <p:extLst>
              <p:ext uri="{D42A27DB-BD31-4B8C-83A1-F6EECF244321}">
                <p14:modId xmlns:p14="http://schemas.microsoft.com/office/powerpoint/2010/main" val="2670184888"/>
              </p:ext>
            </p:extLst>
          </p:nvPr>
        </p:nvGraphicFramePr>
        <p:xfrm>
          <a:off x="1921504" y="3820458"/>
          <a:ext cx="8001000" cy="1574801"/>
        </p:xfrm>
        <a:graphic>
          <a:graphicData uri="http://schemas.openxmlformats.org/drawingml/2006/table">
            <a:tbl>
              <a:tblPr/>
              <a:tblGrid>
                <a:gridCol w="2667000"/>
                <a:gridCol w="2667000"/>
                <a:gridCol w="2667000"/>
              </a:tblGrid>
              <a:tr h="5254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entury Gothic" panose="020B0502020202020204" pitchFamily="34" charset="0"/>
                        </a:rPr>
                        <a:t>Step/Chemical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entury Gothic" panose="020B0502020202020204" pitchFamily="34" charset="0"/>
                        </a:rPr>
                        <a:t>Urea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entury Gothic" panose="020B0502020202020204" pitchFamily="34" charset="0"/>
                        </a:rPr>
                        <a:t>Ammonium Nitrate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entury Gothic" panose="020B0502020202020204" pitchFamily="34" charset="0"/>
                        </a:rPr>
                        <a:t>Reaction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entury Gothic" panose="020B050202020202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entury Gothic" panose="020B0502020202020204"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entury Gothic" panose="020B0502020202020204" pitchFamily="34" charset="0"/>
                        </a:rPr>
                        <a:t>Drying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entury Gothic" panose="020B050202020202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entury Gothic" panose="020B0502020202020204"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30941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GB" dirty="0" smtClean="0"/>
              <a:t>The reaction step is available for a total of 80 hours per week and the drying step is available for 60 hours per week.</a:t>
            </a:r>
          </a:p>
          <a:p>
            <a:pPr marL="0" indent="0">
              <a:buNone/>
            </a:pPr>
            <a:r>
              <a:rPr lang="en-GB" dirty="0" smtClean="0"/>
              <a:t>  </a:t>
            </a:r>
          </a:p>
          <a:p>
            <a:r>
              <a:rPr lang="en-GB" dirty="0" smtClean="0"/>
              <a:t>There are 75 tons of raw material available.  Each ton produced of either product requires 4 tons of raw material.  </a:t>
            </a:r>
          </a:p>
          <a:p>
            <a:endParaRPr lang="en-GB" dirty="0" smtClean="0"/>
          </a:p>
          <a:p>
            <a:r>
              <a:rPr lang="en-GB" dirty="0" smtClean="0"/>
              <a:t> What is the production rate of each chemical that will maximize  the net profit of the plant?</a:t>
            </a:r>
          </a:p>
          <a:p>
            <a:endParaRPr lang="en-US" dirty="0"/>
          </a:p>
        </p:txBody>
      </p:sp>
    </p:spTree>
    <p:extLst>
      <p:ext uri="{BB962C8B-B14F-4D97-AF65-F5344CB8AC3E}">
        <p14:creationId xmlns:p14="http://schemas.microsoft.com/office/powerpoint/2010/main" val="6310144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a:t>Objective Function:</a:t>
            </a:r>
          </a:p>
          <a:p>
            <a:pPr>
              <a:buFontTx/>
              <a:buNone/>
            </a:pPr>
            <a:r>
              <a:rPr lang="en-US" dirty="0"/>
              <a:t>  We want to maximize the net profit.  Net Profit = Revenue – Cost.  Let x</a:t>
            </a:r>
            <a:r>
              <a:rPr lang="en-US" baseline="-25000" dirty="0"/>
              <a:t>1</a:t>
            </a:r>
            <a:r>
              <a:rPr lang="en-US" dirty="0"/>
              <a:t> = tons of urea produced per week &amp; x</a:t>
            </a:r>
            <a:r>
              <a:rPr lang="en-US" baseline="-25000" dirty="0"/>
              <a:t>2</a:t>
            </a:r>
            <a:r>
              <a:rPr lang="en-US" dirty="0"/>
              <a:t> = tons of ammonium nitrate produced per week.  Revenue = 1000x</a:t>
            </a:r>
            <a:r>
              <a:rPr lang="en-US" baseline="-25000" dirty="0"/>
              <a:t>1</a:t>
            </a:r>
            <a:r>
              <a:rPr lang="en-US" dirty="0"/>
              <a:t> + 1500x</a:t>
            </a:r>
            <a:r>
              <a:rPr lang="en-US" baseline="-25000" dirty="0"/>
              <a:t>2</a:t>
            </a:r>
            <a:r>
              <a:rPr lang="en-US" dirty="0"/>
              <a:t>.  There is no data given for costs, so assume Cost = 0.</a:t>
            </a:r>
          </a:p>
          <a:p>
            <a:pPr>
              <a:buFontTx/>
              <a:buNone/>
            </a:pPr>
            <a:endParaRPr lang="en-US" dirty="0"/>
          </a:p>
          <a:p>
            <a:pPr>
              <a:buFontTx/>
              <a:buNone/>
            </a:pPr>
            <a:r>
              <a:rPr lang="en-US" dirty="0"/>
              <a:t> So the objective function is:</a:t>
            </a:r>
          </a:p>
          <a:p>
            <a:pPr>
              <a:buFontTx/>
              <a:buNone/>
            </a:pPr>
            <a:endParaRPr lang="en-US" dirty="0"/>
          </a:p>
          <a:p>
            <a:pPr algn="ctr">
              <a:buFontTx/>
              <a:buNone/>
            </a:pPr>
            <a:r>
              <a:rPr lang="en-US" dirty="0"/>
              <a:t>Maximize </a:t>
            </a:r>
            <a:r>
              <a:rPr lang="en-US" b="1" dirty="0"/>
              <a:t>1000x</a:t>
            </a:r>
            <a:r>
              <a:rPr lang="en-US" b="1" baseline="-25000" dirty="0"/>
              <a:t>1</a:t>
            </a:r>
            <a:r>
              <a:rPr lang="en-US" b="1" dirty="0"/>
              <a:t> + 1500x</a:t>
            </a:r>
            <a:r>
              <a:rPr lang="en-US" b="1" baseline="-25000" dirty="0"/>
              <a:t>2</a:t>
            </a:r>
            <a:endParaRPr lang="en-US" b="1" dirty="0"/>
          </a:p>
        </p:txBody>
      </p:sp>
    </p:spTree>
    <p:extLst>
      <p:ext uri="{BB962C8B-B14F-4D97-AF65-F5344CB8AC3E}">
        <p14:creationId xmlns:p14="http://schemas.microsoft.com/office/powerpoint/2010/main" val="8848993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b="1" dirty="0"/>
              <a:t>Constraints:</a:t>
            </a:r>
          </a:p>
          <a:p>
            <a:pPr>
              <a:buNone/>
            </a:pPr>
            <a:r>
              <a:rPr lang="en-US" dirty="0"/>
              <a:t>  We are given that the reaction step is available for 80 </a:t>
            </a:r>
            <a:r>
              <a:rPr lang="en-US" dirty="0" err="1"/>
              <a:t>hrs</a:t>
            </a:r>
            <a:r>
              <a:rPr lang="en-US" dirty="0"/>
              <a:t>/week.  So, the combined reaction times required for each product cannot exceed this amount.  </a:t>
            </a:r>
          </a:p>
          <a:p>
            <a:pPr>
              <a:buNone/>
            </a:pPr>
            <a:r>
              <a:rPr lang="en-US" dirty="0">
                <a:cs typeface="Arial" panose="020B0604020202020204" pitchFamily="34" charset="0"/>
              </a:rPr>
              <a:t>  The table says the each ton of urea produced requires 4 hours of reaction and each ton of ammonium nitrate produced requires 2 hours of reaction.  This gives the constraint:</a:t>
            </a:r>
          </a:p>
          <a:p>
            <a:pPr>
              <a:buNone/>
            </a:pPr>
            <a:endParaRPr lang="en-US" dirty="0">
              <a:cs typeface="Arial" panose="020B0604020202020204" pitchFamily="34" charset="0"/>
            </a:endParaRPr>
          </a:p>
          <a:p>
            <a:pPr algn="ctr">
              <a:buNone/>
            </a:pPr>
            <a:r>
              <a:rPr lang="en-US" b="1" dirty="0"/>
              <a:t>4x</a:t>
            </a:r>
            <a:r>
              <a:rPr lang="en-US" b="1" baseline="-25000" dirty="0"/>
              <a:t>1</a:t>
            </a:r>
            <a:r>
              <a:rPr lang="en-US" b="1" dirty="0"/>
              <a:t> + 2x</a:t>
            </a:r>
            <a:r>
              <a:rPr lang="en-US" b="1" baseline="-25000" dirty="0"/>
              <a:t>2</a:t>
            </a:r>
            <a:r>
              <a:rPr lang="en-US" b="1" dirty="0"/>
              <a:t> </a:t>
            </a:r>
            <a:r>
              <a:rPr lang="en-US" b="1" dirty="0">
                <a:cs typeface="Arial" panose="020B0604020202020204" pitchFamily="34" charset="0"/>
              </a:rPr>
              <a:t>≤ 80</a:t>
            </a:r>
          </a:p>
        </p:txBody>
      </p:sp>
    </p:spTree>
    <p:extLst>
      <p:ext uri="{BB962C8B-B14F-4D97-AF65-F5344CB8AC3E}">
        <p14:creationId xmlns:p14="http://schemas.microsoft.com/office/powerpoint/2010/main" val="262214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lgn="just">
              <a:buFontTx/>
              <a:buNone/>
            </a:pPr>
            <a:r>
              <a:rPr lang="en-US" dirty="0" smtClean="0"/>
              <a:t>  We </a:t>
            </a:r>
            <a:r>
              <a:rPr lang="en-US" dirty="0"/>
              <a:t>are also given that the drying step is available for 60 </a:t>
            </a:r>
            <a:r>
              <a:rPr lang="en-US" dirty="0" err="1"/>
              <a:t>hrs</a:t>
            </a:r>
            <a:r>
              <a:rPr lang="en-US" dirty="0"/>
              <a:t>/wk. The table says that urea requires 2 </a:t>
            </a:r>
            <a:r>
              <a:rPr lang="en-US" dirty="0" err="1"/>
              <a:t>hrs</a:t>
            </a:r>
            <a:r>
              <a:rPr lang="en-US" dirty="0"/>
              <a:t>/ton produced and ammonium nitrate requires 5 </a:t>
            </a:r>
            <a:r>
              <a:rPr lang="en-US" dirty="0" err="1"/>
              <a:t>hrs</a:t>
            </a:r>
            <a:r>
              <a:rPr lang="en-US" dirty="0"/>
              <a:t>/ton produced.  So, we end up with the following constraint:</a:t>
            </a:r>
          </a:p>
          <a:p>
            <a:pPr algn="just">
              <a:buFontTx/>
              <a:buNone/>
            </a:pPr>
            <a:endParaRPr lang="en-US" dirty="0"/>
          </a:p>
          <a:p>
            <a:pPr algn="just">
              <a:buFontTx/>
              <a:buNone/>
            </a:pPr>
            <a:r>
              <a:rPr lang="en-US" b="1" dirty="0"/>
              <a:t>                                2x</a:t>
            </a:r>
            <a:r>
              <a:rPr lang="en-US" b="1" baseline="-25000" dirty="0"/>
              <a:t>1</a:t>
            </a:r>
            <a:r>
              <a:rPr lang="en-US" b="1" dirty="0"/>
              <a:t> + 5x</a:t>
            </a:r>
            <a:r>
              <a:rPr lang="en-US" b="1" baseline="-25000" dirty="0"/>
              <a:t>2</a:t>
            </a:r>
            <a:r>
              <a:rPr lang="en-US" b="1" dirty="0"/>
              <a:t> </a:t>
            </a:r>
            <a:r>
              <a:rPr lang="en-US" b="1" dirty="0">
                <a:cs typeface="Arial" panose="020B0604020202020204" pitchFamily="34" charset="0"/>
              </a:rPr>
              <a:t>≤ 60 </a:t>
            </a:r>
          </a:p>
          <a:p>
            <a:endParaRPr lang="en-US" dirty="0"/>
          </a:p>
        </p:txBody>
      </p:sp>
    </p:spTree>
    <p:extLst>
      <p:ext uri="{BB962C8B-B14F-4D97-AF65-F5344CB8AC3E}">
        <p14:creationId xmlns:p14="http://schemas.microsoft.com/office/powerpoint/2010/main" val="3848679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lgn="just">
              <a:buFontTx/>
              <a:buNone/>
            </a:pPr>
            <a:r>
              <a:rPr lang="en-US" dirty="0" smtClean="0"/>
              <a:t>  We </a:t>
            </a:r>
            <a:r>
              <a:rPr lang="en-US" dirty="0"/>
              <a:t>are given that the supply of raw material is 75 tons/week and each ton of urea or ammonium nitrate produced requires 4 tons of raw material.  This gives our final constraint:</a:t>
            </a:r>
          </a:p>
          <a:p>
            <a:pPr algn="just">
              <a:buFontTx/>
              <a:buNone/>
            </a:pPr>
            <a:r>
              <a:rPr lang="en-US" dirty="0"/>
              <a:t>                  </a:t>
            </a:r>
          </a:p>
          <a:p>
            <a:pPr algn="just">
              <a:buFontTx/>
              <a:buNone/>
            </a:pPr>
            <a:r>
              <a:rPr lang="en-US" dirty="0"/>
              <a:t>                               </a:t>
            </a:r>
            <a:r>
              <a:rPr lang="en-US" b="1" dirty="0"/>
              <a:t>4x</a:t>
            </a:r>
            <a:r>
              <a:rPr lang="en-US" b="1" baseline="-25000" dirty="0"/>
              <a:t>1</a:t>
            </a:r>
            <a:r>
              <a:rPr lang="en-US" b="1" dirty="0"/>
              <a:t> + 4x</a:t>
            </a:r>
            <a:r>
              <a:rPr lang="en-US" b="1" baseline="-25000" dirty="0"/>
              <a:t>2</a:t>
            </a:r>
            <a:r>
              <a:rPr lang="en-US" b="1" dirty="0"/>
              <a:t> </a:t>
            </a:r>
            <a:r>
              <a:rPr lang="en-US" b="1" dirty="0">
                <a:cs typeface="Arial" panose="020B0604020202020204" pitchFamily="34" charset="0"/>
              </a:rPr>
              <a:t>≤ 75</a:t>
            </a:r>
          </a:p>
        </p:txBody>
      </p:sp>
    </p:spTree>
    <p:extLst>
      <p:ext uri="{BB962C8B-B14F-4D97-AF65-F5344CB8AC3E}">
        <p14:creationId xmlns:p14="http://schemas.microsoft.com/office/powerpoint/2010/main" val="2145305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OPTIMIZE?</a:t>
            </a:r>
          </a:p>
        </p:txBody>
      </p:sp>
      <p:sp>
        <p:nvSpPr>
          <p:cNvPr id="3" name="Content Placeholder 2"/>
          <p:cNvSpPr>
            <a:spLocks noGrp="1"/>
          </p:cNvSpPr>
          <p:nvPr>
            <p:ph idx="1"/>
          </p:nvPr>
        </p:nvSpPr>
        <p:spPr/>
        <p:txBody>
          <a:bodyPr>
            <a:normAutofit fontScale="92500" lnSpcReduction="20000"/>
          </a:bodyPr>
          <a:lstStyle/>
          <a:p>
            <a:r>
              <a:rPr lang="en-GB" dirty="0" smtClean="0"/>
              <a:t>Improved yields, reduced pollutants</a:t>
            </a:r>
            <a:br>
              <a:rPr lang="en-GB" dirty="0" smtClean="0"/>
            </a:br>
            <a:endParaRPr lang="en-GB" dirty="0" smtClean="0"/>
          </a:p>
          <a:p>
            <a:r>
              <a:rPr lang="en-GB" dirty="0" smtClean="0"/>
              <a:t>Reduced energy consumption</a:t>
            </a:r>
            <a:br>
              <a:rPr lang="en-GB" dirty="0" smtClean="0"/>
            </a:br>
            <a:endParaRPr lang="en-GB" dirty="0" smtClean="0"/>
          </a:p>
          <a:p>
            <a:r>
              <a:rPr lang="en-GB" dirty="0" smtClean="0"/>
              <a:t>Higher processing rates</a:t>
            </a:r>
            <a:br>
              <a:rPr lang="en-GB" dirty="0" smtClean="0"/>
            </a:br>
            <a:endParaRPr lang="en-GB" dirty="0" smtClean="0"/>
          </a:p>
          <a:p>
            <a:r>
              <a:rPr lang="en-GB" dirty="0" smtClean="0"/>
              <a:t>Reduced maintenance, fewer shutdowns</a:t>
            </a:r>
            <a:br>
              <a:rPr lang="en-GB" dirty="0" smtClean="0"/>
            </a:br>
            <a:endParaRPr lang="en-GB" dirty="0" smtClean="0"/>
          </a:p>
          <a:p>
            <a:r>
              <a:rPr lang="en-GB" dirty="0" smtClean="0"/>
              <a:t>Better understanding of process (simulation)</a:t>
            </a:r>
          </a:p>
          <a:p>
            <a:endParaRPr lang="en-GB" dirty="0" smtClean="0"/>
          </a:p>
          <a:p>
            <a:pPr marL="0" indent="0">
              <a:buNone/>
            </a:pPr>
            <a:r>
              <a:rPr lang="en-GB" dirty="0" smtClean="0"/>
              <a:t>But there are always positive and negative factors to be weighed</a:t>
            </a:r>
          </a:p>
          <a:p>
            <a:endParaRPr lang="en-US" dirty="0"/>
          </a:p>
        </p:txBody>
      </p:sp>
    </p:spTree>
    <p:extLst>
      <p:ext uri="{BB962C8B-B14F-4D97-AF65-F5344CB8AC3E}">
        <p14:creationId xmlns:p14="http://schemas.microsoft.com/office/powerpoint/2010/main" val="109755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buFontTx/>
              <a:buNone/>
            </a:pPr>
            <a:r>
              <a:rPr lang="en-US" dirty="0" smtClean="0"/>
              <a:t>  Finally</a:t>
            </a:r>
            <a:r>
              <a:rPr lang="en-US" dirty="0"/>
              <a:t>, to ensure a realistic result, it is always prudent to include non-negativity constraints for the variables where applicable.</a:t>
            </a:r>
          </a:p>
          <a:p>
            <a:pPr>
              <a:buFontTx/>
              <a:buNone/>
            </a:pPr>
            <a:r>
              <a:rPr lang="en-US" dirty="0"/>
              <a:t>  Here, we should not have negative production rates, so we include the two constraints</a:t>
            </a:r>
          </a:p>
          <a:p>
            <a:pPr>
              <a:buFontTx/>
              <a:buNone/>
            </a:pPr>
            <a:endParaRPr lang="en-US" dirty="0"/>
          </a:p>
          <a:p>
            <a:pPr algn="ctr">
              <a:buFontTx/>
              <a:buNone/>
            </a:pPr>
            <a:r>
              <a:rPr lang="en-US" b="1" dirty="0"/>
              <a:t>x</a:t>
            </a:r>
            <a:r>
              <a:rPr lang="en-US" b="1" baseline="-25000" dirty="0"/>
              <a:t>1</a:t>
            </a:r>
            <a:r>
              <a:rPr lang="en-US" b="1" dirty="0"/>
              <a:t> </a:t>
            </a:r>
            <a:r>
              <a:rPr lang="en-US" b="1" dirty="0">
                <a:cs typeface="Arial" panose="020B0604020202020204" pitchFamily="34" charset="0"/>
              </a:rPr>
              <a:t>≥ 0 &amp; x</a:t>
            </a:r>
            <a:r>
              <a:rPr lang="en-US" b="1" baseline="-25000" dirty="0">
                <a:cs typeface="Arial" panose="020B0604020202020204" pitchFamily="34" charset="0"/>
              </a:rPr>
              <a:t>2</a:t>
            </a:r>
            <a:r>
              <a:rPr lang="en-US" b="1" dirty="0">
                <a:cs typeface="Arial" panose="020B0604020202020204" pitchFamily="34" charset="0"/>
              </a:rPr>
              <a:t> ≥ 0</a:t>
            </a:r>
          </a:p>
        </p:txBody>
      </p:sp>
    </p:spTree>
    <p:extLst>
      <p:ext uri="{BB962C8B-B14F-4D97-AF65-F5344CB8AC3E}">
        <p14:creationId xmlns:p14="http://schemas.microsoft.com/office/powerpoint/2010/main" val="14558881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buFontTx/>
              <a:buNone/>
            </a:pPr>
            <a:r>
              <a:rPr lang="en-US" dirty="0"/>
              <a:t>So, we have the following problem:</a:t>
            </a:r>
          </a:p>
          <a:p>
            <a:pPr>
              <a:buFontTx/>
              <a:buNone/>
            </a:pPr>
            <a:endParaRPr lang="en-US" dirty="0"/>
          </a:p>
          <a:p>
            <a:pPr>
              <a:buFontTx/>
              <a:buNone/>
            </a:pPr>
            <a:r>
              <a:rPr lang="en-US" b="1" dirty="0"/>
              <a:t>Maximize</a:t>
            </a:r>
            <a:r>
              <a:rPr lang="en-US" dirty="0"/>
              <a:t> 1000x</a:t>
            </a:r>
            <a:r>
              <a:rPr lang="en-US" baseline="-25000" dirty="0"/>
              <a:t>1</a:t>
            </a:r>
            <a:r>
              <a:rPr lang="en-US" dirty="0"/>
              <a:t> + 1500x</a:t>
            </a:r>
            <a:r>
              <a:rPr lang="en-US" baseline="-25000" dirty="0"/>
              <a:t>2</a:t>
            </a:r>
          </a:p>
          <a:p>
            <a:pPr>
              <a:buFontTx/>
              <a:buNone/>
            </a:pPr>
            <a:endParaRPr lang="en-US" dirty="0"/>
          </a:p>
          <a:p>
            <a:pPr>
              <a:buFontTx/>
              <a:buNone/>
            </a:pPr>
            <a:r>
              <a:rPr lang="en-US" b="1" dirty="0"/>
              <a:t>Subject to:</a:t>
            </a:r>
            <a:r>
              <a:rPr lang="en-US" dirty="0"/>
              <a:t>	4x</a:t>
            </a:r>
            <a:r>
              <a:rPr lang="en-US" baseline="-25000" dirty="0"/>
              <a:t>1</a:t>
            </a:r>
            <a:r>
              <a:rPr lang="en-US" dirty="0"/>
              <a:t> + 2x</a:t>
            </a:r>
            <a:r>
              <a:rPr lang="en-US" baseline="-25000" dirty="0"/>
              <a:t>2</a:t>
            </a:r>
            <a:r>
              <a:rPr lang="en-US" dirty="0"/>
              <a:t> </a:t>
            </a:r>
            <a:r>
              <a:rPr lang="en-US" dirty="0">
                <a:cs typeface="Arial" panose="020B0604020202020204" pitchFamily="34" charset="0"/>
              </a:rPr>
              <a:t>≤ 80</a:t>
            </a:r>
          </a:p>
          <a:p>
            <a:pPr>
              <a:buFontTx/>
              <a:buNone/>
            </a:pPr>
            <a:r>
              <a:rPr lang="en-US" dirty="0"/>
              <a:t>				2x</a:t>
            </a:r>
            <a:r>
              <a:rPr lang="en-US" baseline="-25000" dirty="0"/>
              <a:t>1</a:t>
            </a:r>
            <a:r>
              <a:rPr lang="en-US" dirty="0"/>
              <a:t> + 5x</a:t>
            </a:r>
            <a:r>
              <a:rPr lang="en-US" baseline="-25000" dirty="0"/>
              <a:t>2</a:t>
            </a:r>
            <a:r>
              <a:rPr lang="en-US" dirty="0"/>
              <a:t> </a:t>
            </a:r>
            <a:r>
              <a:rPr lang="en-US" dirty="0">
                <a:cs typeface="Arial" panose="020B0604020202020204" pitchFamily="34" charset="0"/>
              </a:rPr>
              <a:t>≤ 60 </a:t>
            </a:r>
          </a:p>
          <a:p>
            <a:pPr>
              <a:buFontTx/>
              <a:buNone/>
            </a:pPr>
            <a:r>
              <a:rPr lang="en-US" dirty="0"/>
              <a:t>				4x</a:t>
            </a:r>
            <a:r>
              <a:rPr lang="en-US" baseline="-25000" dirty="0"/>
              <a:t>1</a:t>
            </a:r>
            <a:r>
              <a:rPr lang="en-US" dirty="0"/>
              <a:t> + 4x</a:t>
            </a:r>
            <a:r>
              <a:rPr lang="en-US" baseline="-25000" dirty="0"/>
              <a:t>2</a:t>
            </a:r>
            <a:r>
              <a:rPr lang="en-US" dirty="0"/>
              <a:t> </a:t>
            </a:r>
            <a:r>
              <a:rPr lang="en-US" dirty="0">
                <a:cs typeface="Arial" panose="020B0604020202020204" pitchFamily="34" charset="0"/>
              </a:rPr>
              <a:t>≤ 75</a:t>
            </a:r>
          </a:p>
          <a:p>
            <a:pPr>
              <a:buFontTx/>
              <a:buNone/>
            </a:pPr>
            <a:r>
              <a:rPr lang="en-US" dirty="0"/>
              <a:t>				x</a:t>
            </a:r>
            <a:r>
              <a:rPr lang="en-US" baseline="-25000" dirty="0"/>
              <a:t>1</a:t>
            </a:r>
            <a:r>
              <a:rPr lang="en-US" dirty="0"/>
              <a:t>,</a:t>
            </a:r>
            <a:r>
              <a:rPr lang="en-US" dirty="0">
                <a:cs typeface="Arial" panose="020B0604020202020204" pitchFamily="34" charset="0"/>
              </a:rPr>
              <a:t> x</a:t>
            </a:r>
            <a:r>
              <a:rPr lang="en-US" baseline="-25000" dirty="0">
                <a:cs typeface="Arial" panose="020B0604020202020204" pitchFamily="34" charset="0"/>
              </a:rPr>
              <a:t>2</a:t>
            </a:r>
            <a:r>
              <a:rPr lang="en-US" dirty="0">
                <a:cs typeface="Arial" panose="020B0604020202020204" pitchFamily="34" charset="0"/>
              </a:rPr>
              <a:t> ≥ 0</a:t>
            </a:r>
          </a:p>
          <a:p>
            <a:pPr>
              <a:buFontTx/>
              <a:buNone/>
            </a:pPr>
            <a:r>
              <a:rPr lang="en-US" dirty="0" smtClean="0"/>
              <a:t> When </a:t>
            </a:r>
            <a:r>
              <a:rPr lang="en-US" dirty="0"/>
              <a:t>solved, this has an optimal answer of x</a:t>
            </a:r>
            <a:r>
              <a:rPr lang="en-US" baseline="-25000" dirty="0"/>
              <a:t>1</a:t>
            </a:r>
            <a:r>
              <a:rPr lang="en-US" dirty="0"/>
              <a:t> = 11.25 tons/</a:t>
            </a:r>
            <a:r>
              <a:rPr lang="en-US" dirty="0" err="1"/>
              <a:t>wk</a:t>
            </a:r>
            <a:r>
              <a:rPr lang="en-US" dirty="0"/>
              <a:t> &amp; x</a:t>
            </a:r>
            <a:r>
              <a:rPr lang="en-US" baseline="-25000" dirty="0"/>
              <a:t>2</a:t>
            </a:r>
            <a:r>
              <a:rPr lang="en-US" dirty="0"/>
              <a:t> = 7.5 tons/</a:t>
            </a:r>
            <a:r>
              <a:rPr lang="en-US" dirty="0" err="1"/>
              <a:t>wk</a:t>
            </a:r>
            <a:endParaRPr lang="en-US" dirty="0"/>
          </a:p>
          <a:p>
            <a:pPr marL="0" indent="0">
              <a:buNone/>
            </a:pPr>
            <a:endParaRPr lang="en-US" dirty="0"/>
          </a:p>
        </p:txBody>
      </p:sp>
      <p:sp>
        <p:nvSpPr>
          <p:cNvPr id="4" name="Text Box 4"/>
          <p:cNvSpPr txBox="1">
            <a:spLocks noChangeArrowheads="1"/>
          </p:cNvSpPr>
          <p:nvPr/>
        </p:nvSpPr>
        <p:spPr bwMode="auto">
          <a:xfrm>
            <a:off x="5679141" y="3046598"/>
            <a:ext cx="312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solidFill>
                  <a:srgbClr val="FF0000"/>
                </a:solidFill>
              </a:rPr>
              <a:t>Constraint 1</a:t>
            </a:r>
          </a:p>
        </p:txBody>
      </p:sp>
      <p:sp>
        <p:nvSpPr>
          <p:cNvPr id="5" name="Text Box 5"/>
          <p:cNvSpPr txBox="1">
            <a:spLocks noChangeArrowheads="1"/>
          </p:cNvSpPr>
          <p:nvPr/>
        </p:nvSpPr>
        <p:spPr bwMode="auto">
          <a:xfrm>
            <a:off x="5679141" y="3565711"/>
            <a:ext cx="312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solidFill>
                  <a:srgbClr val="0066FF"/>
                </a:solidFill>
              </a:rPr>
              <a:t>Constraint 2</a:t>
            </a:r>
          </a:p>
        </p:txBody>
      </p:sp>
      <p:sp>
        <p:nvSpPr>
          <p:cNvPr id="6" name="Text Box 6"/>
          <p:cNvSpPr txBox="1">
            <a:spLocks noChangeArrowheads="1"/>
          </p:cNvSpPr>
          <p:nvPr/>
        </p:nvSpPr>
        <p:spPr bwMode="auto">
          <a:xfrm>
            <a:off x="5679141" y="4114987"/>
            <a:ext cx="312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solidFill>
                  <a:srgbClr val="00CC00"/>
                </a:solidFill>
              </a:rPr>
              <a:t>Constraint 3</a:t>
            </a:r>
          </a:p>
        </p:txBody>
      </p:sp>
    </p:spTree>
    <p:extLst>
      <p:ext uri="{BB962C8B-B14F-4D97-AF65-F5344CB8AC3E}">
        <p14:creationId xmlns:p14="http://schemas.microsoft.com/office/powerpoint/2010/main" val="32008595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 of Example 1</a:t>
            </a:r>
          </a:p>
        </p:txBody>
      </p:sp>
      <p:sp>
        <p:nvSpPr>
          <p:cNvPr id="3" name="Content Placeholder 2"/>
          <p:cNvSpPr>
            <a:spLocks noGrp="1"/>
          </p:cNvSpPr>
          <p:nvPr>
            <p:ph idx="1"/>
          </p:nvPr>
        </p:nvSpPr>
        <p:spPr/>
        <p:txBody>
          <a:bodyPr>
            <a:normAutofit fontScale="92500"/>
          </a:bodyPr>
          <a:lstStyle/>
          <a:p>
            <a:endParaRPr lang="en-US" dirty="0" smtClean="0"/>
          </a:p>
          <a:p>
            <a:endParaRPr lang="en-US" dirty="0"/>
          </a:p>
          <a:p>
            <a:endParaRPr lang="en-US" dirty="0" smtClean="0"/>
          </a:p>
          <a:p>
            <a:endParaRPr lang="en-US" dirty="0"/>
          </a:p>
          <a:p>
            <a:endParaRPr lang="en-US" dirty="0" smtClean="0"/>
          </a:p>
          <a:p>
            <a:r>
              <a:rPr lang="en-GB" dirty="0" smtClean="0"/>
              <a:t>The grey area is called the </a:t>
            </a:r>
            <a:r>
              <a:rPr lang="en-GB" dirty="0" smtClean="0">
                <a:solidFill>
                  <a:srgbClr val="FF0000"/>
                </a:solidFill>
              </a:rPr>
              <a:t>feasible region </a:t>
            </a:r>
            <a:r>
              <a:rPr lang="en-GB" dirty="0" smtClean="0"/>
              <a:t>and you can see that the optimum point is at the </a:t>
            </a:r>
            <a:r>
              <a:rPr lang="en-GB" dirty="0" smtClean="0">
                <a:solidFill>
                  <a:srgbClr val="FF0000"/>
                </a:solidFill>
              </a:rPr>
              <a:t>intersections of constraints 2 &amp; 3</a:t>
            </a:r>
            <a:r>
              <a:rPr lang="en-GB" dirty="0" smtClean="0"/>
              <a:t>.</a:t>
            </a:r>
          </a:p>
          <a:p>
            <a:r>
              <a:rPr lang="en-GB" dirty="0" smtClean="0"/>
              <a:t>   Since we are maximizing, we went in the direction of the profit      vector</a:t>
            </a:r>
          </a:p>
          <a:p>
            <a:endParaRPr lang="en-US" dirty="0"/>
          </a:p>
        </p:txBody>
      </p:sp>
      <p:pic>
        <p:nvPicPr>
          <p:cNvPr id="4" name="Picture 3"/>
          <p:cNvPicPr>
            <a:picLocks noChangeAspect="1"/>
          </p:cNvPicPr>
          <p:nvPr/>
        </p:nvPicPr>
        <p:blipFill>
          <a:blip r:embed="rId2"/>
          <a:stretch>
            <a:fillRect/>
          </a:stretch>
        </p:blipFill>
        <p:spPr>
          <a:xfrm>
            <a:off x="1990590" y="1621403"/>
            <a:ext cx="6953385" cy="2627868"/>
          </a:xfrm>
          <a:prstGeom prst="rect">
            <a:avLst/>
          </a:prstGeom>
        </p:spPr>
      </p:pic>
    </p:spTree>
    <p:extLst>
      <p:ext uri="{BB962C8B-B14F-4D97-AF65-F5344CB8AC3E}">
        <p14:creationId xmlns:p14="http://schemas.microsoft.com/office/powerpoint/2010/main" val="10163683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Example 2</a:t>
            </a:r>
          </a:p>
        </p:txBody>
      </p:sp>
      <p:sp>
        <p:nvSpPr>
          <p:cNvPr id="3" name="Content Placeholder 2"/>
          <p:cNvSpPr>
            <a:spLocks noGrp="1"/>
          </p:cNvSpPr>
          <p:nvPr>
            <p:ph idx="1"/>
          </p:nvPr>
        </p:nvSpPr>
        <p:spPr/>
        <p:txBody>
          <a:bodyPr/>
          <a:lstStyle/>
          <a:p>
            <a:r>
              <a:rPr lang="en-GB" dirty="0" smtClean="0"/>
              <a:t>A company has three plants that produce ethanol and four customers they must deliver ethanol to. The following table gives the delivery costs per ton of ethanol from the plants to the customers.  </a:t>
            </a:r>
          </a:p>
          <a:p>
            <a:r>
              <a:rPr lang="en-GB" dirty="0" smtClean="0"/>
              <a:t>  (A dash in the table indicates that a certain plant cannot deliver to a certain customer.) </a:t>
            </a:r>
          </a:p>
          <a:p>
            <a:endParaRPr lang="en-US" dirty="0"/>
          </a:p>
        </p:txBody>
      </p:sp>
      <p:graphicFrame>
        <p:nvGraphicFramePr>
          <p:cNvPr id="4" name="Group 4"/>
          <p:cNvGraphicFramePr>
            <a:graphicFrameLocks noGrp="1"/>
          </p:cNvGraphicFramePr>
          <p:nvPr>
            <p:extLst>
              <p:ext uri="{D42A27DB-BD31-4B8C-83A1-F6EECF244321}">
                <p14:modId xmlns:p14="http://schemas.microsoft.com/office/powerpoint/2010/main" val="1022441649"/>
              </p:ext>
            </p:extLst>
          </p:nvPr>
        </p:nvGraphicFramePr>
        <p:xfrm>
          <a:off x="1940248" y="4246784"/>
          <a:ext cx="8305800" cy="1691640"/>
        </p:xfrm>
        <a:graphic>
          <a:graphicData uri="http://schemas.openxmlformats.org/drawingml/2006/table">
            <a:tbl>
              <a:tblPr/>
              <a:tblGrid>
                <a:gridCol w="2438400"/>
                <a:gridCol w="1466850"/>
                <a:gridCol w="1466850"/>
                <a:gridCol w="1466850"/>
                <a:gridCol w="1466850"/>
              </a:tblGrid>
              <a:tr h="36232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Plant/Customer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C</a:t>
                      </a:r>
                      <a:r>
                        <a:rPr kumimoji="0" lang="en-US" sz="2000" b="0" i="0" u="none" strike="noStrike" cap="none" normalizeH="0" baseline="-25000" smtClean="0">
                          <a:ln>
                            <a:noFill/>
                          </a:ln>
                          <a:solidFill>
                            <a:schemeClr val="tx1"/>
                          </a:solidFill>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C</a:t>
                      </a:r>
                      <a:r>
                        <a:rPr kumimoji="0" lang="en-US" sz="2000" b="0" i="0" u="none" strike="noStrike" cap="none" normalizeH="0" baseline="-25000" smtClean="0">
                          <a:ln>
                            <a:noFill/>
                          </a:ln>
                          <a:solidFill>
                            <a:schemeClr val="tx1"/>
                          </a:solidFill>
                          <a:effectLst/>
                          <a:latin typeface="Arial" panose="020B060402020202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C</a:t>
                      </a:r>
                      <a:r>
                        <a:rPr kumimoji="0" lang="en-US" sz="2000" b="0" i="0" u="none" strike="noStrike" cap="none" normalizeH="0" baseline="-2500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C</a:t>
                      </a:r>
                      <a:r>
                        <a:rPr kumimoji="0" lang="en-US" sz="2000" b="0" i="0" u="none" strike="noStrike" cap="none" normalizeH="0" baseline="-25000" smtClean="0">
                          <a:ln>
                            <a:noFill/>
                          </a:ln>
                          <a:solidFill>
                            <a:schemeClr val="tx1"/>
                          </a:solidFill>
                          <a:effectLst/>
                          <a:latin typeface="Arial" panose="020B0604020202020204"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P</a:t>
                      </a:r>
                      <a:r>
                        <a:rPr kumimoji="0" lang="en-US" sz="2000" b="0" i="0" u="none" strike="noStrike" cap="none" normalizeH="0" baseline="-2500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132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103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P</a:t>
                      </a:r>
                      <a:r>
                        <a:rPr kumimoji="0" lang="en-US" sz="2000" b="0" i="0" u="none" strike="noStrike" cap="none" normalizeH="0" baseline="-25000" smtClean="0">
                          <a:ln>
                            <a:noFill/>
                          </a:ln>
                          <a:solidFill>
                            <a:schemeClr val="tx1"/>
                          </a:solidFill>
                          <a:effectLst/>
                          <a:latin typeface="Arial" panose="020B060402020202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P</a:t>
                      </a:r>
                      <a:r>
                        <a:rPr kumimoji="0" lang="en-US" sz="2000" b="0" i="0" u="none" strike="noStrike" cap="none" normalizeH="0" baseline="-2500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106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anose="020B0604020202020204" pitchFamily="34"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98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87876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smtClean="0"/>
              <a:t>The three plants P1, P2, &amp; P3 produce 135, 56, and 93 tons/year, respectively.  The four customers, C1, C2, C3, &amp; C4 require 62, 83, 39, and 91 tons/year, respectively.  </a:t>
            </a:r>
          </a:p>
          <a:p>
            <a:endParaRPr lang="en-GB" dirty="0" smtClean="0"/>
          </a:p>
          <a:p>
            <a:r>
              <a:rPr lang="en-GB" dirty="0" smtClean="0"/>
              <a:t>  Determine the transportation scheme that will result in the lowest cost.</a:t>
            </a:r>
          </a:p>
          <a:p>
            <a:endParaRPr lang="en-US" dirty="0"/>
          </a:p>
        </p:txBody>
      </p:sp>
    </p:spTree>
    <p:extLst>
      <p:ext uri="{BB962C8B-B14F-4D97-AF65-F5344CB8AC3E}">
        <p14:creationId xmlns:p14="http://schemas.microsoft.com/office/powerpoint/2010/main" val="3418830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b="1" dirty="0" smtClean="0"/>
              <a:t>Objective Function:</a:t>
            </a:r>
          </a:p>
          <a:p>
            <a:endParaRPr lang="en-GB" dirty="0" smtClean="0"/>
          </a:p>
          <a:p>
            <a:pPr marL="0" indent="0">
              <a:buNone/>
            </a:pPr>
            <a:r>
              <a:rPr lang="en-GB" dirty="0" smtClean="0"/>
              <a:t>We want to get the lowest cost, so we want to minimize the cost.  The cost will be the costs given in the table times the amount transferred from each plant to each customer.  Many of the amounts will be zero, but we must include them all because we don’t know which ones we will use. </a:t>
            </a:r>
            <a:endParaRPr lang="en-US" dirty="0"/>
          </a:p>
        </p:txBody>
      </p:sp>
    </p:spTree>
    <p:extLst>
      <p:ext uri="{BB962C8B-B14F-4D97-AF65-F5344CB8AC3E}">
        <p14:creationId xmlns:p14="http://schemas.microsoft.com/office/powerpoint/2010/main" val="16187578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smtClean="0"/>
              <a:t>Let </a:t>
            </a:r>
            <a:r>
              <a:rPr lang="en-GB" dirty="0" err="1" smtClean="0"/>
              <a:t>xij</a:t>
            </a:r>
            <a:r>
              <a:rPr lang="en-GB" dirty="0" smtClean="0"/>
              <a:t> be the amount (tons/year) of ethanol transferred from plant Pi to customer </a:t>
            </a:r>
            <a:r>
              <a:rPr lang="en-GB" dirty="0" err="1" smtClean="0"/>
              <a:t>Cj</a:t>
            </a:r>
            <a:r>
              <a:rPr lang="en-GB" dirty="0" smtClean="0"/>
              <a:t>.  So, x21 is the amount of ethanol sent from plant P2 to customer C1.  We will leave out combinations the table says is impossible (like x12).  So, the objective function is:</a:t>
            </a:r>
          </a:p>
          <a:p>
            <a:endParaRPr lang="en-GB" dirty="0" smtClean="0"/>
          </a:p>
          <a:p>
            <a:r>
              <a:rPr lang="en-GB" dirty="0" smtClean="0"/>
              <a:t> </a:t>
            </a:r>
            <a:r>
              <a:rPr lang="en-US" b="1" dirty="0"/>
              <a:t>Minimize </a:t>
            </a:r>
            <a:r>
              <a:rPr lang="en-US" dirty="0"/>
              <a:t>132 x</a:t>
            </a:r>
            <a:r>
              <a:rPr lang="en-US" baseline="-25000" dirty="0"/>
              <a:t>11</a:t>
            </a:r>
            <a:r>
              <a:rPr lang="en-US" dirty="0"/>
              <a:t> + 97 x</a:t>
            </a:r>
            <a:r>
              <a:rPr lang="en-US" baseline="-25000" dirty="0"/>
              <a:t>13</a:t>
            </a:r>
            <a:r>
              <a:rPr lang="en-US" dirty="0"/>
              <a:t> + 103 x</a:t>
            </a:r>
            <a:r>
              <a:rPr lang="en-US" baseline="-25000" dirty="0"/>
              <a:t>14</a:t>
            </a:r>
            <a:r>
              <a:rPr lang="en-US" dirty="0"/>
              <a:t> + 84 x</a:t>
            </a:r>
            <a:r>
              <a:rPr lang="en-US" baseline="-25000" dirty="0"/>
              <a:t>21</a:t>
            </a:r>
            <a:r>
              <a:rPr lang="en-US" dirty="0"/>
              <a:t> + 91 x</a:t>
            </a:r>
            <a:r>
              <a:rPr lang="en-US" baseline="-25000" dirty="0"/>
              <a:t>22</a:t>
            </a:r>
            <a:r>
              <a:rPr lang="en-US" dirty="0"/>
              <a:t> + 106 x</a:t>
            </a:r>
            <a:r>
              <a:rPr lang="en-US" baseline="-25000" dirty="0"/>
              <a:t>31</a:t>
            </a:r>
            <a:r>
              <a:rPr lang="en-US" dirty="0"/>
              <a:t> + 89 x</a:t>
            </a:r>
            <a:r>
              <a:rPr lang="en-US" baseline="-25000" dirty="0"/>
              <a:t>32</a:t>
            </a:r>
            <a:r>
              <a:rPr lang="en-US" dirty="0"/>
              <a:t> + 100 x</a:t>
            </a:r>
            <a:r>
              <a:rPr lang="en-US" baseline="-25000" dirty="0"/>
              <a:t>33</a:t>
            </a:r>
            <a:r>
              <a:rPr lang="en-US" dirty="0"/>
              <a:t> + 98 x</a:t>
            </a:r>
            <a:r>
              <a:rPr lang="en-US" baseline="-25000" dirty="0"/>
              <a:t>34</a:t>
            </a:r>
            <a:r>
              <a:rPr lang="en-US" dirty="0"/>
              <a:t>.</a:t>
            </a:r>
          </a:p>
        </p:txBody>
      </p:sp>
    </p:spTree>
    <p:extLst>
      <p:ext uri="{BB962C8B-B14F-4D97-AF65-F5344CB8AC3E}">
        <p14:creationId xmlns:p14="http://schemas.microsoft.com/office/powerpoint/2010/main" val="5576657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GB" b="1" dirty="0" smtClean="0"/>
              <a:t>Constraints:</a:t>
            </a:r>
          </a:p>
          <a:p>
            <a:pPr marL="0" indent="0">
              <a:buNone/>
            </a:pPr>
            <a:r>
              <a:rPr lang="en-GB" dirty="0" smtClean="0"/>
              <a:t>The ethanol plants cannot produce more ethanol than their capacity limitations.  The ethanol each plant produces is the sum of the ethanol it sends to the customers.  So, for plant P1, the limit is 135 tons/year and the constraint is:</a:t>
            </a:r>
          </a:p>
          <a:p>
            <a:pPr marL="0" indent="0">
              <a:buNone/>
            </a:pPr>
            <a:endParaRPr lang="en-GB" dirty="0" smtClean="0"/>
          </a:p>
          <a:p>
            <a:pPr marL="0" indent="0" algn="ctr">
              <a:buNone/>
            </a:pPr>
            <a:r>
              <a:rPr lang="en-US" b="1" dirty="0"/>
              <a:t>x</a:t>
            </a:r>
            <a:r>
              <a:rPr lang="en-US" b="1" baseline="-25000" dirty="0"/>
              <a:t>11</a:t>
            </a:r>
            <a:r>
              <a:rPr lang="en-US" b="1" dirty="0"/>
              <a:t> + x</a:t>
            </a:r>
            <a:r>
              <a:rPr lang="en-US" b="1" baseline="-25000" dirty="0"/>
              <a:t>13</a:t>
            </a:r>
            <a:r>
              <a:rPr lang="en-US" b="1" dirty="0"/>
              <a:t> + x</a:t>
            </a:r>
            <a:r>
              <a:rPr lang="en-US" b="1" baseline="-25000" dirty="0"/>
              <a:t>14</a:t>
            </a:r>
            <a:r>
              <a:rPr lang="en-US" b="1" dirty="0"/>
              <a:t> </a:t>
            </a:r>
            <a:r>
              <a:rPr lang="en-US" b="1" dirty="0">
                <a:cs typeface="Arial" panose="020B0604020202020204" pitchFamily="34" charset="0"/>
              </a:rPr>
              <a:t>≤ 135  </a:t>
            </a:r>
            <a:endParaRPr lang="en-US" b="1" dirty="0" smtClean="0">
              <a:cs typeface="Arial" panose="020B0604020202020204" pitchFamily="34" charset="0"/>
            </a:endParaRPr>
          </a:p>
          <a:p>
            <a:pPr marL="0" indent="0">
              <a:buNone/>
            </a:pPr>
            <a:endParaRPr lang="en-US" dirty="0">
              <a:cs typeface="Arial" panose="020B0604020202020204" pitchFamily="34" charset="0"/>
            </a:endParaRPr>
          </a:p>
          <a:p>
            <a:r>
              <a:rPr lang="en-US" sz="2800" dirty="0"/>
              <a:t>Since it can send ethanol to customers C</a:t>
            </a:r>
            <a:r>
              <a:rPr lang="en-US" sz="2800" baseline="-25000" dirty="0"/>
              <a:t>1</a:t>
            </a:r>
            <a:r>
              <a:rPr lang="en-US" sz="2800" dirty="0"/>
              <a:t>, C</a:t>
            </a:r>
            <a:r>
              <a:rPr lang="en-US" sz="2800" baseline="-25000" dirty="0"/>
              <a:t>2</a:t>
            </a:r>
            <a:r>
              <a:rPr lang="en-US" sz="2800" dirty="0"/>
              <a:t>, &amp; C</a:t>
            </a:r>
            <a:r>
              <a:rPr lang="en-US" sz="2800" baseline="-25000" dirty="0"/>
              <a:t>4</a:t>
            </a:r>
            <a:r>
              <a:rPr lang="en-US" sz="2800" dirty="0"/>
              <a:t>.</a:t>
            </a:r>
          </a:p>
          <a:p>
            <a:pPr marL="0" indent="0">
              <a:buNone/>
            </a:pPr>
            <a:endParaRPr lang="en-GB" dirty="0" smtClean="0"/>
          </a:p>
        </p:txBody>
      </p:sp>
    </p:spTree>
    <p:extLst>
      <p:ext uri="{BB962C8B-B14F-4D97-AF65-F5344CB8AC3E}">
        <p14:creationId xmlns:p14="http://schemas.microsoft.com/office/powerpoint/2010/main" val="6951234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r>
              <a:rPr lang="en-US" dirty="0" smtClean="0"/>
              <a:t>  For </a:t>
            </a:r>
            <a:r>
              <a:rPr lang="en-US" dirty="0"/>
              <a:t>plants P</a:t>
            </a:r>
            <a:r>
              <a:rPr lang="en-US" baseline="-25000" dirty="0"/>
              <a:t>2</a:t>
            </a:r>
            <a:r>
              <a:rPr lang="en-US" dirty="0"/>
              <a:t> &amp; P</a:t>
            </a:r>
            <a:r>
              <a:rPr lang="en-US" baseline="-25000" dirty="0"/>
              <a:t>3</a:t>
            </a:r>
            <a:r>
              <a:rPr lang="en-US" dirty="0"/>
              <a:t>, the limits are 56 and 93 tons/year, so their constraints are:</a:t>
            </a:r>
          </a:p>
          <a:p>
            <a:pPr algn="ctr">
              <a:buFontTx/>
              <a:buNone/>
            </a:pPr>
            <a:r>
              <a:rPr lang="en-US" b="1" dirty="0"/>
              <a:t>x</a:t>
            </a:r>
            <a:r>
              <a:rPr lang="en-US" b="1" baseline="-25000" dirty="0"/>
              <a:t>21</a:t>
            </a:r>
            <a:r>
              <a:rPr lang="en-US" b="1" dirty="0"/>
              <a:t> + x</a:t>
            </a:r>
            <a:r>
              <a:rPr lang="en-US" b="1" baseline="-25000" dirty="0"/>
              <a:t>22</a:t>
            </a:r>
            <a:r>
              <a:rPr lang="en-US" b="1" dirty="0"/>
              <a:t> </a:t>
            </a:r>
            <a:r>
              <a:rPr lang="en-US" b="1" dirty="0">
                <a:cs typeface="Arial" panose="020B0604020202020204" pitchFamily="34" charset="0"/>
              </a:rPr>
              <a:t>≤ 56 </a:t>
            </a:r>
          </a:p>
          <a:p>
            <a:pPr algn="ctr">
              <a:buFontTx/>
              <a:buNone/>
            </a:pPr>
            <a:r>
              <a:rPr lang="en-US" b="1" dirty="0">
                <a:cs typeface="Arial" panose="020B0604020202020204" pitchFamily="34" charset="0"/>
              </a:rPr>
              <a:t>x</a:t>
            </a:r>
            <a:r>
              <a:rPr lang="en-US" b="1" baseline="-25000" dirty="0">
                <a:cs typeface="Arial" panose="020B0604020202020204" pitchFamily="34" charset="0"/>
              </a:rPr>
              <a:t>31</a:t>
            </a:r>
            <a:r>
              <a:rPr lang="en-US" b="1" dirty="0">
                <a:cs typeface="Arial" panose="020B0604020202020204" pitchFamily="34" charset="0"/>
              </a:rPr>
              <a:t> + x</a:t>
            </a:r>
            <a:r>
              <a:rPr lang="en-US" b="1" baseline="-25000" dirty="0">
                <a:cs typeface="Arial" panose="020B0604020202020204" pitchFamily="34" charset="0"/>
              </a:rPr>
              <a:t>32</a:t>
            </a:r>
            <a:r>
              <a:rPr lang="en-US" b="1" dirty="0">
                <a:cs typeface="Arial" panose="020B0604020202020204" pitchFamily="34" charset="0"/>
              </a:rPr>
              <a:t> + x</a:t>
            </a:r>
            <a:r>
              <a:rPr lang="en-US" b="1" baseline="-25000" dirty="0">
                <a:cs typeface="Arial" panose="020B0604020202020204" pitchFamily="34" charset="0"/>
              </a:rPr>
              <a:t>33</a:t>
            </a:r>
            <a:r>
              <a:rPr lang="en-US" b="1" dirty="0">
                <a:cs typeface="Arial" panose="020B0604020202020204" pitchFamily="34" charset="0"/>
              </a:rPr>
              <a:t> + x</a:t>
            </a:r>
            <a:r>
              <a:rPr lang="en-US" b="1" baseline="-25000" dirty="0">
                <a:cs typeface="Arial" panose="020B0604020202020204" pitchFamily="34" charset="0"/>
              </a:rPr>
              <a:t>34</a:t>
            </a:r>
            <a:r>
              <a:rPr lang="en-US" b="1" dirty="0">
                <a:cs typeface="Arial" panose="020B0604020202020204" pitchFamily="34" charset="0"/>
              </a:rPr>
              <a:t> ≤ 93</a:t>
            </a:r>
          </a:p>
          <a:p>
            <a:pPr>
              <a:buFontTx/>
              <a:buNone/>
            </a:pPr>
            <a:endParaRPr lang="en-US" dirty="0">
              <a:cs typeface="Arial" panose="020B0604020202020204" pitchFamily="34" charset="0"/>
            </a:endParaRPr>
          </a:p>
          <a:p>
            <a:pPr>
              <a:buFontTx/>
              <a:buNone/>
            </a:pPr>
            <a:r>
              <a:rPr lang="en-US" dirty="0">
                <a:cs typeface="Arial" panose="020B0604020202020204" pitchFamily="34" charset="0"/>
              </a:rPr>
              <a:t>   The ≤ sign is used because the plants may produce less than or even up to their limits, but they cannot produce more than the limit.</a:t>
            </a:r>
          </a:p>
        </p:txBody>
      </p:sp>
    </p:spTree>
    <p:extLst>
      <p:ext uri="{BB962C8B-B14F-4D97-AF65-F5344CB8AC3E}">
        <p14:creationId xmlns:p14="http://schemas.microsoft.com/office/powerpoint/2010/main" val="4161877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buFontTx/>
              <a:buNone/>
            </a:pPr>
            <a:r>
              <a:rPr lang="en-US" dirty="0" smtClean="0"/>
              <a:t>  Also</a:t>
            </a:r>
            <a:r>
              <a:rPr lang="en-US" dirty="0"/>
              <a:t>, each of the customers have ethanol requirements that must be met.  For example, customer C</a:t>
            </a:r>
            <a:r>
              <a:rPr lang="en-US" baseline="-25000" dirty="0"/>
              <a:t>1</a:t>
            </a:r>
            <a:r>
              <a:rPr lang="en-US" dirty="0"/>
              <a:t> must receive at least 62 tons/year from either plant P</a:t>
            </a:r>
            <a:r>
              <a:rPr lang="en-US" baseline="-25000" dirty="0"/>
              <a:t>1</a:t>
            </a:r>
            <a:r>
              <a:rPr lang="en-US" dirty="0"/>
              <a:t>, P</a:t>
            </a:r>
            <a:r>
              <a:rPr lang="en-US" baseline="-25000" dirty="0"/>
              <a:t>2</a:t>
            </a:r>
            <a:r>
              <a:rPr lang="en-US" dirty="0"/>
              <a:t>, P</a:t>
            </a:r>
            <a:r>
              <a:rPr lang="en-US" baseline="-25000" dirty="0"/>
              <a:t>3</a:t>
            </a:r>
            <a:r>
              <a:rPr lang="en-US" dirty="0"/>
              <a:t>, or a combination of the three.  So, the customer constraint for C</a:t>
            </a:r>
            <a:r>
              <a:rPr lang="en-US" baseline="-25000" dirty="0"/>
              <a:t>1</a:t>
            </a:r>
            <a:r>
              <a:rPr lang="en-US" dirty="0"/>
              <a:t> is:</a:t>
            </a:r>
          </a:p>
          <a:p>
            <a:pPr algn="just">
              <a:buFontTx/>
              <a:buNone/>
            </a:pPr>
            <a:r>
              <a:rPr lang="en-US" dirty="0"/>
              <a:t>                        </a:t>
            </a:r>
          </a:p>
          <a:p>
            <a:pPr algn="just">
              <a:buFontTx/>
              <a:buNone/>
            </a:pPr>
            <a:r>
              <a:rPr lang="en-US" dirty="0"/>
              <a:t>                                        </a:t>
            </a:r>
            <a:r>
              <a:rPr lang="en-US" b="1" dirty="0"/>
              <a:t>x</a:t>
            </a:r>
            <a:r>
              <a:rPr lang="en-US" b="1" baseline="-25000" dirty="0"/>
              <a:t>11</a:t>
            </a:r>
            <a:r>
              <a:rPr lang="en-US" b="1" dirty="0"/>
              <a:t> + x</a:t>
            </a:r>
            <a:r>
              <a:rPr lang="en-US" b="1" baseline="-25000" dirty="0"/>
              <a:t>21</a:t>
            </a:r>
            <a:r>
              <a:rPr lang="en-US" b="1" dirty="0"/>
              <a:t> + x</a:t>
            </a:r>
            <a:r>
              <a:rPr lang="en-US" b="1" baseline="-25000" dirty="0"/>
              <a:t>31</a:t>
            </a:r>
            <a:r>
              <a:rPr lang="en-US" b="1" dirty="0"/>
              <a:t> </a:t>
            </a:r>
            <a:r>
              <a:rPr lang="en-US" b="1" dirty="0">
                <a:cs typeface="Arial" panose="020B0604020202020204" pitchFamily="34" charset="0"/>
              </a:rPr>
              <a:t>≥ 62</a:t>
            </a:r>
          </a:p>
          <a:p>
            <a:endParaRPr lang="en-US" dirty="0" smtClean="0"/>
          </a:p>
          <a:p>
            <a:r>
              <a:rPr lang="en-US" sz="2800" dirty="0"/>
              <a:t>Since it can receive ethanol from plants P</a:t>
            </a:r>
            <a:r>
              <a:rPr lang="en-US" sz="2800" baseline="-25000" dirty="0"/>
              <a:t>1</a:t>
            </a:r>
            <a:r>
              <a:rPr lang="en-US" sz="2800" dirty="0"/>
              <a:t>, P</a:t>
            </a:r>
            <a:r>
              <a:rPr lang="en-US" sz="2800" baseline="-25000" dirty="0"/>
              <a:t>2</a:t>
            </a:r>
            <a:r>
              <a:rPr lang="en-US" sz="2800" dirty="0"/>
              <a:t>, &amp; P</a:t>
            </a:r>
            <a:r>
              <a:rPr lang="en-US" sz="2800" baseline="-25000" dirty="0"/>
              <a:t>3</a:t>
            </a:r>
            <a:r>
              <a:rPr lang="en-US" sz="2800" dirty="0"/>
              <a:t>.</a:t>
            </a:r>
          </a:p>
          <a:p>
            <a:pPr marL="0" indent="0">
              <a:buNone/>
            </a:pPr>
            <a:endParaRPr lang="en-US" dirty="0"/>
          </a:p>
        </p:txBody>
      </p:sp>
    </p:spTree>
    <p:extLst>
      <p:ext uri="{BB962C8B-B14F-4D97-AF65-F5344CB8AC3E}">
        <p14:creationId xmlns:p14="http://schemas.microsoft.com/office/powerpoint/2010/main" val="10378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Times New Roman" panose="02020603050405020304" pitchFamily="18" charset="0"/>
              </a:rPr>
              <a:t>INGREDIENTS </a:t>
            </a:r>
            <a:r>
              <a:rPr lang="en-GB" dirty="0">
                <a:cs typeface="Times New Roman" panose="02020603050405020304" pitchFamily="18" charset="0"/>
              </a:rPr>
              <a:t>OF AN OPTIMISATION </a:t>
            </a:r>
            <a:r>
              <a:rPr lang="en-GB" dirty="0" smtClean="0">
                <a:cs typeface="Times New Roman" panose="02020603050405020304" pitchFamily="18" charset="0"/>
              </a:rPr>
              <a:t>PROBLEM</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The following are the requirements for the application of optimization problems:-</a:t>
            </a:r>
          </a:p>
          <a:p>
            <a:pPr lvl="1">
              <a:lnSpc>
                <a:spcPct val="150000"/>
              </a:lnSpc>
            </a:pPr>
            <a:r>
              <a:rPr lang="en-GB" dirty="0" smtClean="0"/>
              <a:t> The design or decision variables</a:t>
            </a:r>
          </a:p>
          <a:p>
            <a:pPr lvl="2">
              <a:lnSpc>
                <a:spcPct val="150000"/>
              </a:lnSpc>
            </a:pPr>
            <a:r>
              <a:rPr lang="en-GB" dirty="0">
                <a:solidFill>
                  <a:srgbClr val="00B050"/>
                </a:solidFill>
              </a:rPr>
              <a:t>the variables within a model that one can control </a:t>
            </a:r>
            <a:endParaRPr lang="en-GB" dirty="0" smtClean="0"/>
          </a:p>
          <a:p>
            <a:pPr lvl="1">
              <a:lnSpc>
                <a:spcPct val="150000"/>
              </a:lnSpc>
            </a:pPr>
            <a:r>
              <a:rPr lang="en-GB" dirty="0" smtClean="0"/>
              <a:t> The constraints (Performance criterion)</a:t>
            </a:r>
          </a:p>
          <a:p>
            <a:pPr lvl="2">
              <a:lnSpc>
                <a:spcPct val="150000"/>
              </a:lnSpc>
            </a:pPr>
            <a:r>
              <a:rPr lang="en-GB" dirty="0" smtClean="0">
                <a:solidFill>
                  <a:srgbClr val="00B050"/>
                </a:solidFill>
              </a:rPr>
              <a:t>The</a:t>
            </a:r>
            <a:r>
              <a:rPr lang="en-GB" dirty="0">
                <a:solidFill>
                  <a:srgbClr val="00B050"/>
                </a:solidFill>
              </a:rPr>
              <a:t> </a:t>
            </a:r>
            <a:r>
              <a:rPr lang="en-GB" dirty="0" smtClean="0">
                <a:solidFill>
                  <a:srgbClr val="00B050"/>
                </a:solidFill>
              </a:rPr>
              <a:t>limit </a:t>
            </a:r>
            <a:r>
              <a:rPr lang="en-GB" dirty="0">
                <a:solidFill>
                  <a:srgbClr val="00B050"/>
                </a:solidFill>
              </a:rPr>
              <a:t>of any variable</a:t>
            </a:r>
            <a:r>
              <a:rPr lang="en-GB" dirty="0"/>
              <a:t> </a:t>
            </a:r>
            <a:endParaRPr lang="en-GB" dirty="0" smtClean="0"/>
          </a:p>
          <a:p>
            <a:pPr lvl="1">
              <a:lnSpc>
                <a:spcPct val="150000"/>
              </a:lnSpc>
            </a:pPr>
            <a:r>
              <a:rPr lang="en-GB" dirty="0" smtClean="0"/>
              <a:t> The objective function (</a:t>
            </a:r>
            <a:r>
              <a:rPr lang="en-US" dirty="0" smtClean="0"/>
              <a:t>cost function)</a:t>
            </a:r>
          </a:p>
          <a:p>
            <a:pPr lvl="2">
              <a:lnSpc>
                <a:spcPct val="150000"/>
              </a:lnSpc>
            </a:pPr>
            <a:r>
              <a:rPr lang="en-GB" dirty="0">
                <a:solidFill>
                  <a:srgbClr val="00B050"/>
                </a:solidFill>
              </a:rPr>
              <a:t>the mathematical </a:t>
            </a:r>
            <a:r>
              <a:rPr lang="en-GB" dirty="0" smtClean="0">
                <a:solidFill>
                  <a:srgbClr val="00B050"/>
                </a:solidFill>
              </a:rPr>
              <a:t>expression that </a:t>
            </a:r>
            <a:r>
              <a:rPr lang="en-GB" dirty="0">
                <a:solidFill>
                  <a:srgbClr val="00B050"/>
                </a:solidFill>
              </a:rPr>
              <a:t>we need to optimize </a:t>
            </a:r>
            <a:endParaRPr lang="en-GB" dirty="0" smtClean="0">
              <a:solidFill>
                <a:srgbClr val="00B050"/>
              </a:solidFill>
            </a:endParaRPr>
          </a:p>
          <a:p>
            <a:pPr lvl="1">
              <a:lnSpc>
                <a:spcPct val="150000"/>
              </a:lnSpc>
            </a:pPr>
            <a:r>
              <a:rPr lang="en-GB" dirty="0" smtClean="0"/>
              <a:t> Process model </a:t>
            </a:r>
          </a:p>
          <a:p>
            <a:pPr lvl="2">
              <a:lnSpc>
                <a:spcPct val="150000"/>
              </a:lnSpc>
            </a:pPr>
            <a:r>
              <a:rPr lang="en-GB" dirty="0" smtClean="0">
                <a:solidFill>
                  <a:srgbClr val="00B050"/>
                </a:solidFill>
              </a:rPr>
              <a:t>Process Mathematical presentation</a:t>
            </a:r>
          </a:p>
          <a:p>
            <a:endParaRPr lang="en-US" dirty="0"/>
          </a:p>
        </p:txBody>
      </p:sp>
    </p:spTree>
    <p:extLst>
      <p:ext uri="{BB962C8B-B14F-4D97-AF65-F5344CB8AC3E}">
        <p14:creationId xmlns:p14="http://schemas.microsoft.com/office/powerpoint/2010/main" val="5546920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The </a:t>
            </a:r>
            <a:r>
              <a:rPr lang="en-US" dirty="0"/>
              <a:t>requirements for customers C</a:t>
            </a:r>
            <a:r>
              <a:rPr lang="en-US" baseline="-25000" dirty="0"/>
              <a:t>2</a:t>
            </a:r>
            <a:r>
              <a:rPr lang="en-US" dirty="0"/>
              <a:t>, C</a:t>
            </a:r>
            <a:r>
              <a:rPr lang="en-US" baseline="-25000" dirty="0"/>
              <a:t>3</a:t>
            </a:r>
            <a:r>
              <a:rPr lang="en-US" dirty="0"/>
              <a:t>, &amp; C</a:t>
            </a:r>
            <a:r>
              <a:rPr lang="en-US" baseline="-25000" dirty="0"/>
              <a:t>4</a:t>
            </a:r>
            <a:r>
              <a:rPr lang="en-US" dirty="0"/>
              <a:t> are 83, 39, &amp; 91 tons/year so their constraints are:</a:t>
            </a:r>
          </a:p>
          <a:p>
            <a:pPr>
              <a:buNone/>
            </a:pPr>
            <a:endParaRPr lang="en-US" dirty="0"/>
          </a:p>
          <a:p>
            <a:pPr algn="ctr">
              <a:buNone/>
            </a:pPr>
            <a:r>
              <a:rPr lang="en-US" b="1" dirty="0"/>
              <a:t>x</a:t>
            </a:r>
            <a:r>
              <a:rPr lang="en-US" b="1" baseline="-25000" dirty="0"/>
              <a:t>22</a:t>
            </a:r>
            <a:r>
              <a:rPr lang="en-US" b="1" dirty="0"/>
              <a:t> + x</a:t>
            </a:r>
            <a:r>
              <a:rPr lang="en-US" b="1" baseline="-25000" dirty="0"/>
              <a:t>32</a:t>
            </a:r>
            <a:r>
              <a:rPr lang="en-US" b="1" dirty="0"/>
              <a:t> </a:t>
            </a:r>
            <a:r>
              <a:rPr lang="en-US" b="1" dirty="0">
                <a:cs typeface="Arial" panose="020B0604020202020204" pitchFamily="34" charset="0"/>
              </a:rPr>
              <a:t>≥ 83</a:t>
            </a:r>
          </a:p>
          <a:p>
            <a:pPr algn="ctr">
              <a:buNone/>
            </a:pPr>
            <a:r>
              <a:rPr lang="en-US" b="1" dirty="0">
                <a:cs typeface="Arial" panose="020B0604020202020204" pitchFamily="34" charset="0"/>
              </a:rPr>
              <a:t>x</a:t>
            </a:r>
            <a:r>
              <a:rPr lang="en-US" b="1" baseline="-25000" dirty="0">
                <a:cs typeface="Arial" panose="020B0604020202020204" pitchFamily="34" charset="0"/>
              </a:rPr>
              <a:t>13</a:t>
            </a:r>
            <a:r>
              <a:rPr lang="en-US" b="1" dirty="0">
                <a:cs typeface="Arial" panose="020B0604020202020204" pitchFamily="34" charset="0"/>
              </a:rPr>
              <a:t> + x</a:t>
            </a:r>
            <a:r>
              <a:rPr lang="en-US" b="1" baseline="-25000" dirty="0">
                <a:cs typeface="Arial" panose="020B0604020202020204" pitchFamily="34" charset="0"/>
              </a:rPr>
              <a:t>33</a:t>
            </a:r>
            <a:r>
              <a:rPr lang="en-US" b="1" dirty="0">
                <a:cs typeface="Arial" panose="020B0604020202020204" pitchFamily="34" charset="0"/>
              </a:rPr>
              <a:t> ≥ 39</a:t>
            </a:r>
          </a:p>
          <a:p>
            <a:pPr algn="ctr">
              <a:buNone/>
            </a:pPr>
            <a:r>
              <a:rPr lang="en-US" b="1" dirty="0">
                <a:cs typeface="Arial" panose="020B0604020202020204" pitchFamily="34" charset="0"/>
              </a:rPr>
              <a:t>x</a:t>
            </a:r>
            <a:r>
              <a:rPr lang="en-US" b="1" baseline="-25000" dirty="0">
                <a:cs typeface="Arial" panose="020B0604020202020204" pitchFamily="34" charset="0"/>
              </a:rPr>
              <a:t>14</a:t>
            </a:r>
            <a:r>
              <a:rPr lang="en-US" b="1" dirty="0">
                <a:cs typeface="Arial" panose="020B0604020202020204" pitchFamily="34" charset="0"/>
              </a:rPr>
              <a:t> + x</a:t>
            </a:r>
            <a:r>
              <a:rPr lang="en-US" b="1" baseline="-25000" dirty="0">
                <a:cs typeface="Arial" panose="020B0604020202020204" pitchFamily="34" charset="0"/>
              </a:rPr>
              <a:t>34</a:t>
            </a:r>
            <a:r>
              <a:rPr lang="en-US" b="1" dirty="0">
                <a:cs typeface="Arial" panose="020B0604020202020204" pitchFamily="34" charset="0"/>
              </a:rPr>
              <a:t> ≥ 91</a:t>
            </a:r>
          </a:p>
          <a:p>
            <a:pPr algn="ctr">
              <a:buNone/>
            </a:pPr>
            <a:endParaRPr lang="en-US" dirty="0">
              <a:cs typeface="Arial" panose="020B0604020202020204" pitchFamily="34" charset="0"/>
            </a:endParaRPr>
          </a:p>
          <a:p>
            <a:pPr>
              <a:buNone/>
            </a:pPr>
            <a:r>
              <a:rPr lang="en-US" dirty="0"/>
              <a:t>  The </a:t>
            </a:r>
            <a:r>
              <a:rPr lang="en-US" dirty="0">
                <a:cs typeface="Arial" panose="020B0604020202020204" pitchFamily="34" charset="0"/>
              </a:rPr>
              <a:t>≥ sign is used because it’s alright if the customers receive extra ethanol, but they must receive at least their minimum requirements.</a:t>
            </a:r>
          </a:p>
        </p:txBody>
      </p:sp>
    </p:spTree>
    <p:extLst>
      <p:ext uri="{BB962C8B-B14F-4D97-AF65-F5344CB8AC3E}">
        <p14:creationId xmlns:p14="http://schemas.microsoft.com/office/powerpoint/2010/main" val="23954011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a:t>If the customers had to receive </a:t>
            </a:r>
            <a:r>
              <a:rPr lang="en-US" dirty="0">
                <a:solidFill>
                  <a:srgbClr val="FF0000"/>
                </a:solidFill>
              </a:rPr>
              <a:t>exactly</a:t>
            </a:r>
            <a:r>
              <a:rPr lang="en-US" dirty="0"/>
              <a:t> their specified amount of ethanol, we would use equality </a:t>
            </a:r>
            <a:r>
              <a:rPr lang="en-US" dirty="0" smtClean="0"/>
              <a:t>constraints</a:t>
            </a:r>
          </a:p>
          <a:p>
            <a:pPr marL="0" indent="0" algn="just">
              <a:buNone/>
            </a:pPr>
            <a:endParaRPr lang="en-US" dirty="0"/>
          </a:p>
          <a:p>
            <a:pPr algn="just"/>
            <a:r>
              <a:rPr lang="en-US" dirty="0"/>
              <a:t>However, that is not stated for this problem, so we will leave them as inequality constraints</a:t>
            </a:r>
          </a:p>
          <a:p>
            <a:endParaRPr lang="en-US" dirty="0"/>
          </a:p>
        </p:txBody>
      </p:sp>
    </p:spTree>
    <p:extLst>
      <p:ext uri="{BB962C8B-B14F-4D97-AF65-F5344CB8AC3E}">
        <p14:creationId xmlns:p14="http://schemas.microsoft.com/office/powerpoint/2010/main" val="28344835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buFontTx/>
              <a:buNone/>
            </a:pPr>
            <a:r>
              <a:rPr lang="en-US" dirty="0" smtClean="0"/>
              <a:t>  As </a:t>
            </a:r>
            <a:r>
              <a:rPr lang="en-US" dirty="0"/>
              <a:t>in the last example, non-negativity constraints are </a:t>
            </a:r>
            <a:r>
              <a:rPr lang="en-US" dirty="0" smtClean="0"/>
              <a:t>needed because </a:t>
            </a:r>
            <a:r>
              <a:rPr lang="en-US" dirty="0"/>
              <a:t>we cannot have a negative amount of ethanol transferred.</a:t>
            </a:r>
          </a:p>
          <a:p>
            <a:pPr algn="just">
              <a:buFontTx/>
              <a:buNone/>
            </a:pPr>
            <a:endParaRPr lang="en-US" dirty="0"/>
          </a:p>
          <a:p>
            <a:pPr algn="just">
              <a:buFontTx/>
              <a:buNone/>
            </a:pPr>
            <a:endParaRPr lang="en-US" dirty="0"/>
          </a:p>
          <a:p>
            <a:pPr algn="just">
              <a:buFontTx/>
              <a:buNone/>
            </a:pPr>
            <a:r>
              <a:rPr lang="en-US" dirty="0"/>
              <a:t>                     </a:t>
            </a:r>
            <a:r>
              <a:rPr lang="en-US" b="1" dirty="0"/>
              <a:t>x</a:t>
            </a:r>
            <a:r>
              <a:rPr lang="en-US" b="1" baseline="-25000" dirty="0"/>
              <a:t>11</a:t>
            </a:r>
            <a:r>
              <a:rPr lang="en-US" b="1" dirty="0"/>
              <a:t>, x</a:t>
            </a:r>
            <a:r>
              <a:rPr lang="en-US" b="1" baseline="-25000" dirty="0"/>
              <a:t>13</a:t>
            </a:r>
            <a:r>
              <a:rPr lang="en-US" b="1" dirty="0"/>
              <a:t>, x</a:t>
            </a:r>
            <a:r>
              <a:rPr lang="en-US" b="1" baseline="-25000" dirty="0"/>
              <a:t>14</a:t>
            </a:r>
            <a:r>
              <a:rPr lang="en-US" b="1" dirty="0"/>
              <a:t>, x</a:t>
            </a:r>
            <a:r>
              <a:rPr lang="en-US" b="1" baseline="-25000" dirty="0"/>
              <a:t>21</a:t>
            </a:r>
            <a:r>
              <a:rPr lang="en-US" b="1" dirty="0"/>
              <a:t>, x</a:t>
            </a:r>
            <a:r>
              <a:rPr lang="en-US" b="1" baseline="-25000" dirty="0"/>
              <a:t>22</a:t>
            </a:r>
            <a:r>
              <a:rPr lang="en-US" b="1" dirty="0"/>
              <a:t>, x</a:t>
            </a:r>
            <a:r>
              <a:rPr lang="en-US" b="1" baseline="-25000" dirty="0"/>
              <a:t>31</a:t>
            </a:r>
            <a:r>
              <a:rPr lang="en-US" b="1" dirty="0"/>
              <a:t>, x</a:t>
            </a:r>
            <a:r>
              <a:rPr lang="en-US" b="1" baseline="-25000" dirty="0"/>
              <a:t>32</a:t>
            </a:r>
            <a:r>
              <a:rPr lang="en-US" b="1" dirty="0"/>
              <a:t>, x</a:t>
            </a:r>
            <a:r>
              <a:rPr lang="en-US" b="1" baseline="-25000" dirty="0"/>
              <a:t>33</a:t>
            </a:r>
            <a:r>
              <a:rPr lang="en-US" b="1" dirty="0"/>
              <a:t>, x</a:t>
            </a:r>
            <a:r>
              <a:rPr lang="en-US" b="1" baseline="-25000" dirty="0"/>
              <a:t>34</a:t>
            </a:r>
            <a:r>
              <a:rPr lang="en-US" b="1" dirty="0"/>
              <a:t> </a:t>
            </a:r>
            <a:r>
              <a:rPr lang="en-US" b="1" dirty="0">
                <a:cs typeface="Arial" panose="020B0604020202020204" pitchFamily="34" charset="0"/>
              </a:rPr>
              <a:t>≥ 0</a:t>
            </a:r>
          </a:p>
        </p:txBody>
      </p:sp>
    </p:spTree>
    <p:extLst>
      <p:ext uri="{BB962C8B-B14F-4D97-AF65-F5344CB8AC3E}">
        <p14:creationId xmlns:p14="http://schemas.microsoft.com/office/powerpoint/2010/main" val="18985297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r>
              <a:rPr lang="en-US" dirty="0"/>
              <a:t>The problem is:</a:t>
            </a:r>
          </a:p>
          <a:p>
            <a:pPr>
              <a:buFontTx/>
              <a:buNone/>
            </a:pPr>
            <a:r>
              <a:rPr lang="en-US" b="1" dirty="0"/>
              <a:t>Minimize </a:t>
            </a:r>
            <a:r>
              <a:rPr lang="en-US" dirty="0"/>
              <a:t>	132 x</a:t>
            </a:r>
            <a:r>
              <a:rPr lang="en-US" baseline="-25000" dirty="0"/>
              <a:t>11</a:t>
            </a:r>
            <a:r>
              <a:rPr lang="en-US" dirty="0"/>
              <a:t> + 97 x</a:t>
            </a:r>
            <a:r>
              <a:rPr lang="en-US" baseline="-25000" dirty="0"/>
              <a:t>13</a:t>
            </a:r>
            <a:r>
              <a:rPr lang="en-US" dirty="0"/>
              <a:t> + 103 x</a:t>
            </a:r>
            <a:r>
              <a:rPr lang="en-US" baseline="-25000" dirty="0"/>
              <a:t>14</a:t>
            </a:r>
            <a:r>
              <a:rPr lang="en-US" dirty="0"/>
              <a:t> + 84 x</a:t>
            </a:r>
            <a:r>
              <a:rPr lang="en-US" baseline="-25000" dirty="0"/>
              <a:t>21</a:t>
            </a:r>
            <a:r>
              <a:rPr lang="en-US" dirty="0"/>
              <a:t> + </a:t>
            </a:r>
            <a:r>
              <a:rPr lang="en-US" dirty="0" smtClean="0"/>
              <a:t>91 </a:t>
            </a:r>
            <a:r>
              <a:rPr lang="en-US" dirty="0"/>
              <a:t>x</a:t>
            </a:r>
            <a:r>
              <a:rPr lang="en-US" baseline="-25000" dirty="0"/>
              <a:t>22</a:t>
            </a:r>
            <a:r>
              <a:rPr lang="en-US" dirty="0"/>
              <a:t> + 106 x</a:t>
            </a:r>
            <a:r>
              <a:rPr lang="en-US" baseline="-25000" dirty="0"/>
              <a:t>31</a:t>
            </a:r>
            <a:r>
              <a:rPr lang="en-US" dirty="0"/>
              <a:t> + 89 x</a:t>
            </a:r>
            <a:r>
              <a:rPr lang="en-US" baseline="-25000" dirty="0"/>
              <a:t>32</a:t>
            </a:r>
            <a:r>
              <a:rPr lang="en-US" dirty="0"/>
              <a:t> + 100 x</a:t>
            </a:r>
            <a:r>
              <a:rPr lang="en-US" baseline="-25000" dirty="0"/>
              <a:t>33</a:t>
            </a:r>
            <a:r>
              <a:rPr lang="en-US" dirty="0"/>
              <a:t> + </a:t>
            </a:r>
            <a:r>
              <a:rPr lang="en-US" dirty="0" smtClean="0"/>
              <a:t>98 </a:t>
            </a:r>
            <a:r>
              <a:rPr lang="en-US" dirty="0"/>
              <a:t>x</a:t>
            </a:r>
            <a:r>
              <a:rPr lang="en-US" baseline="-25000" dirty="0"/>
              <a:t>34</a:t>
            </a:r>
          </a:p>
          <a:p>
            <a:pPr>
              <a:buFontTx/>
              <a:buNone/>
            </a:pPr>
            <a:endParaRPr lang="en-US" dirty="0"/>
          </a:p>
          <a:p>
            <a:pPr>
              <a:buNone/>
            </a:pPr>
            <a:r>
              <a:rPr lang="en-US" b="1" dirty="0"/>
              <a:t>Subject to:</a:t>
            </a:r>
            <a:r>
              <a:rPr lang="en-US" dirty="0"/>
              <a:t>	x</a:t>
            </a:r>
            <a:r>
              <a:rPr lang="en-US" baseline="-25000" dirty="0"/>
              <a:t>11</a:t>
            </a:r>
            <a:r>
              <a:rPr lang="en-US" dirty="0"/>
              <a:t>+ x</a:t>
            </a:r>
            <a:r>
              <a:rPr lang="en-US" baseline="-25000" dirty="0"/>
              <a:t>13</a:t>
            </a:r>
            <a:r>
              <a:rPr lang="en-US" dirty="0"/>
              <a:t> + x</a:t>
            </a:r>
            <a:r>
              <a:rPr lang="en-US" baseline="-25000" dirty="0"/>
              <a:t>14</a:t>
            </a:r>
            <a:r>
              <a:rPr lang="en-US" dirty="0"/>
              <a:t> </a:t>
            </a:r>
            <a:r>
              <a:rPr lang="en-US" dirty="0">
                <a:cs typeface="Arial" panose="020B0604020202020204" pitchFamily="34" charset="0"/>
              </a:rPr>
              <a:t>≤ 135  </a:t>
            </a:r>
          </a:p>
          <a:p>
            <a:pPr>
              <a:buNone/>
            </a:pPr>
            <a:r>
              <a:rPr lang="en-US" dirty="0"/>
              <a:t>				x</a:t>
            </a:r>
            <a:r>
              <a:rPr lang="en-US" baseline="-25000" dirty="0"/>
              <a:t>21</a:t>
            </a:r>
            <a:r>
              <a:rPr lang="en-US" dirty="0"/>
              <a:t> + x</a:t>
            </a:r>
            <a:r>
              <a:rPr lang="en-US" baseline="-25000" dirty="0"/>
              <a:t>22</a:t>
            </a:r>
            <a:r>
              <a:rPr lang="en-US" dirty="0"/>
              <a:t>   </a:t>
            </a:r>
            <a:r>
              <a:rPr lang="en-US" dirty="0">
                <a:cs typeface="Arial" panose="020B0604020202020204" pitchFamily="34" charset="0"/>
              </a:rPr>
              <a:t>≤ 56 </a:t>
            </a:r>
          </a:p>
          <a:p>
            <a:pPr>
              <a:buNone/>
            </a:pPr>
            <a:r>
              <a:rPr lang="en-US" dirty="0">
                <a:cs typeface="Arial" panose="020B0604020202020204" pitchFamily="34" charset="0"/>
              </a:rPr>
              <a:t>				x</a:t>
            </a:r>
            <a:r>
              <a:rPr lang="en-US" baseline="-25000" dirty="0">
                <a:cs typeface="Arial" panose="020B0604020202020204" pitchFamily="34" charset="0"/>
              </a:rPr>
              <a:t>31</a:t>
            </a:r>
            <a:r>
              <a:rPr lang="en-US" dirty="0">
                <a:cs typeface="Arial" panose="020B0604020202020204" pitchFamily="34" charset="0"/>
              </a:rPr>
              <a:t> + x</a:t>
            </a:r>
            <a:r>
              <a:rPr lang="en-US" baseline="-25000" dirty="0">
                <a:cs typeface="Arial" panose="020B0604020202020204" pitchFamily="34" charset="0"/>
              </a:rPr>
              <a:t>32</a:t>
            </a:r>
            <a:r>
              <a:rPr lang="en-US" dirty="0">
                <a:cs typeface="Arial" panose="020B0604020202020204" pitchFamily="34" charset="0"/>
              </a:rPr>
              <a:t> + x</a:t>
            </a:r>
            <a:r>
              <a:rPr lang="en-US" baseline="-25000" dirty="0">
                <a:cs typeface="Arial" panose="020B0604020202020204" pitchFamily="34" charset="0"/>
              </a:rPr>
              <a:t>33</a:t>
            </a:r>
            <a:r>
              <a:rPr lang="en-US" dirty="0">
                <a:cs typeface="Arial" panose="020B0604020202020204" pitchFamily="34" charset="0"/>
              </a:rPr>
              <a:t> + x</a:t>
            </a:r>
            <a:r>
              <a:rPr lang="en-US" baseline="-25000" dirty="0">
                <a:cs typeface="Arial" panose="020B0604020202020204" pitchFamily="34" charset="0"/>
              </a:rPr>
              <a:t>34</a:t>
            </a:r>
            <a:r>
              <a:rPr lang="en-US" dirty="0">
                <a:cs typeface="Arial" panose="020B0604020202020204" pitchFamily="34" charset="0"/>
              </a:rPr>
              <a:t> ≤ 93</a:t>
            </a:r>
          </a:p>
        </p:txBody>
      </p:sp>
    </p:spTree>
    <p:extLst>
      <p:ext uri="{BB962C8B-B14F-4D97-AF65-F5344CB8AC3E}">
        <p14:creationId xmlns:p14="http://schemas.microsoft.com/office/powerpoint/2010/main" val="32737252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nSpc>
                <a:spcPct val="80000"/>
              </a:lnSpc>
              <a:buFontTx/>
              <a:buNone/>
            </a:pPr>
            <a:r>
              <a:rPr lang="en-US" dirty="0"/>
              <a:t>x</a:t>
            </a:r>
            <a:r>
              <a:rPr lang="en-US" baseline="-25000" dirty="0"/>
              <a:t>11</a:t>
            </a:r>
            <a:r>
              <a:rPr lang="en-US" dirty="0"/>
              <a:t> + x</a:t>
            </a:r>
            <a:r>
              <a:rPr lang="en-US" baseline="-25000" dirty="0"/>
              <a:t>21</a:t>
            </a:r>
            <a:r>
              <a:rPr lang="en-US" dirty="0"/>
              <a:t> + x</a:t>
            </a:r>
            <a:r>
              <a:rPr lang="en-US" baseline="-25000" dirty="0"/>
              <a:t>31</a:t>
            </a:r>
            <a:r>
              <a:rPr lang="en-US" dirty="0"/>
              <a:t>  </a:t>
            </a:r>
            <a:r>
              <a:rPr lang="en-US" dirty="0">
                <a:cs typeface="Arial" panose="020B0604020202020204" pitchFamily="34" charset="0"/>
              </a:rPr>
              <a:t>≥ 62</a:t>
            </a:r>
          </a:p>
          <a:p>
            <a:pPr>
              <a:lnSpc>
                <a:spcPct val="80000"/>
              </a:lnSpc>
              <a:buFontTx/>
              <a:buNone/>
            </a:pPr>
            <a:r>
              <a:rPr lang="en-US" dirty="0"/>
              <a:t>				         x</a:t>
            </a:r>
            <a:r>
              <a:rPr lang="en-US" baseline="-25000" dirty="0"/>
              <a:t>22</a:t>
            </a:r>
            <a:r>
              <a:rPr lang="en-US" dirty="0"/>
              <a:t> + x</a:t>
            </a:r>
            <a:r>
              <a:rPr lang="en-US" baseline="-25000" dirty="0"/>
              <a:t>32 </a:t>
            </a:r>
            <a:r>
              <a:rPr lang="en-US" dirty="0"/>
              <a:t> </a:t>
            </a:r>
            <a:r>
              <a:rPr lang="en-US" dirty="0">
                <a:cs typeface="Arial" panose="020B0604020202020204" pitchFamily="34" charset="0"/>
              </a:rPr>
              <a:t>≥ 83</a:t>
            </a:r>
          </a:p>
          <a:p>
            <a:pPr>
              <a:lnSpc>
                <a:spcPct val="80000"/>
              </a:lnSpc>
              <a:buFontTx/>
              <a:buNone/>
            </a:pPr>
            <a:r>
              <a:rPr lang="en-US" dirty="0">
                <a:cs typeface="Arial" panose="020B0604020202020204" pitchFamily="34" charset="0"/>
              </a:rPr>
              <a:t>				</a:t>
            </a:r>
            <a:r>
              <a:rPr lang="en-US" dirty="0" smtClean="0">
                <a:cs typeface="Arial" panose="020B0604020202020204" pitchFamily="34" charset="0"/>
              </a:rPr>
              <a:t>	x</a:t>
            </a:r>
            <a:r>
              <a:rPr lang="en-US" baseline="-25000" dirty="0" smtClean="0">
                <a:cs typeface="Arial" panose="020B0604020202020204" pitchFamily="34" charset="0"/>
              </a:rPr>
              <a:t>13</a:t>
            </a:r>
            <a:r>
              <a:rPr lang="en-US" dirty="0" smtClean="0">
                <a:cs typeface="Arial" panose="020B0604020202020204" pitchFamily="34" charset="0"/>
              </a:rPr>
              <a:t>+ </a:t>
            </a:r>
            <a:r>
              <a:rPr lang="en-US" dirty="0">
                <a:cs typeface="Arial" panose="020B0604020202020204" pitchFamily="34" charset="0"/>
              </a:rPr>
              <a:t>x</a:t>
            </a:r>
            <a:r>
              <a:rPr lang="en-US" baseline="-25000" dirty="0">
                <a:cs typeface="Arial" panose="020B0604020202020204" pitchFamily="34" charset="0"/>
              </a:rPr>
              <a:t>33</a:t>
            </a:r>
            <a:r>
              <a:rPr lang="en-US" dirty="0">
                <a:cs typeface="Arial" panose="020B0604020202020204" pitchFamily="34" charset="0"/>
              </a:rPr>
              <a:t>  ≥ 39</a:t>
            </a:r>
          </a:p>
          <a:p>
            <a:pPr>
              <a:lnSpc>
                <a:spcPct val="80000"/>
              </a:lnSpc>
              <a:buFontTx/>
              <a:buNone/>
            </a:pPr>
            <a:r>
              <a:rPr lang="en-US" dirty="0">
                <a:cs typeface="Arial" panose="020B0604020202020204" pitchFamily="34" charset="0"/>
              </a:rPr>
              <a:t>				</a:t>
            </a:r>
            <a:r>
              <a:rPr lang="en-US" dirty="0" smtClean="0">
                <a:cs typeface="Arial" panose="020B0604020202020204" pitchFamily="34" charset="0"/>
              </a:rPr>
              <a:t>	x</a:t>
            </a:r>
            <a:r>
              <a:rPr lang="en-US" baseline="-25000" dirty="0" smtClean="0">
                <a:cs typeface="Arial" panose="020B0604020202020204" pitchFamily="34" charset="0"/>
              </a:rPr>
              <a:t>14</a:t>
            </a:r>
            <a:r>
              <a:rPr lang="en-US" dirty="0" smtClean="0">
                <a:cs typeface="Arial" panose="020B0604020202020204" pitchFamily="34" charset="0"/>
              </a:rPr>
              <a:t> + </a:t>
            </a:r>
            <a:r>
              <a:rPr lang="en-US" dirty="0">
                <a:cs typeface="Arial" panose="020B0604020202020204" pitchFamily="34" charset="0"/>
              </a:rPr>
              <a:t>x</a:t>
            </a:r>
            <a:r>
              <a:rPr lang="en-US" baseline="-25000" dirty="0">
                <a:cs typeface="Arial" panose="020B0604020202020204" pitchFamily="34" charset="0"/>
              </a:rPr>
              <a:t>34</a:t>
            </a:r>
            <a:r>
              <a:rPr lang="en-US" dirty="0">
                <a:cs typeface="Arial" panose="020B0604020202020204" pitchFamily="34" charset="0"/>
              </a:rPr>
              <a:t>  ≥ 91</a:t>
            </a:r>
          </a:p>
          <a:p>
            <a:pPr>
              <a:buFontTx/>
              <a:buNone/>
            </a:pPr>
            <a:r>
              <a:rPr lang="en-US" dirty="0"/>
              <a:t>And:  x</a:t>
            </a:r>
            <a:r>
              <a:rPr lang="en-US" baseline="-25000" dirty="0"/>
              <a:t>11</a:t>
            </a:r>
            <a:r>
              <a:rPr lang="en-US" dirty="0"/>
              <a:t>, x</a:t>
            </a:r>
            <a:r>
              <a:rPr lang="en-US" baseline="-25000" dirty="0"/>
              <a:t>13</a:t>
            </a:r>
            <a:r>
              <a:rPr lang="en-US" dirty="0"/>
              <a:t>, x</a:t>
            </a:r>
            <a:r>
              <a:rPr lang="en-US" baseline="-25000" dirty="0"/>
              <a:t>14</a:t>
            </a:r>
            <a:r>
              <a:rPr lang="en-US" dirty="0"/>
              <a:t>, x</a:t>
            </a:r>
            <a:r>
              <a:rPr lang="en-US" baseline="-25000" dirty="0"/>
              <a:t>21</a:t>
            </a:r>
            <a:r>
              <a:rPr lang="en-US" dirty="0"/>
              <a:t>, x</a:t>
            </a:r>
            <a:r>
              <a:rPr lang="en-US" baseline="-25000" dirty="0"/>
              <a:t>22</a:t>
            </a:r>
            <a:r>
              <a:rPr lang="en-US" dirty="0"/>
              <a:t>, x</a:t>
            </a:r>
            <a:r>
              <a:rPr lang="en-US" baseline="-25000" dirty="0"/>
              <a:t>31</a:t>
            </a:r>
            <a:r>
              <a:rPr lang="en-US" dirty="0"/>
              <a:t>, x</a:t>
            </a:r>
            <a:r>
              <a:rPr lang="en-US" baseline="-25000" dirty="0"/>
              <a:t>32</a:t>
            </a:r>
            <a:r>
              <a:rPr lang="en-US" dirty="0"/>
              <a:t>, x</a:t>
            </a:r>
            <a:r>
              <a:rPr lang="en-US" baseline="-25000" dirty="0"/>
              <a:t>33</a:t>
            </a:r>
            <a:r>
              <a:rPr lang="en-US" dirty="0"/>
              <a:t>, x</a:t>
            </a:r>
            <a:r>
              <a:rPr lang="en-US" baseline="-25000" dirty="0"/>
              <a:t>34</a:t>
            </a:r>
            <a:r>
              <a:rPr lang="en-US" dirty="0"/>
              <a:t> </a:t>
            </a:r>
            <a:r>
              <a:rPr lang="en-US" dirty="0">
                <a:cs typeface="Arial" panose="020B0604020202020204" pitchFamily="34" charset="0"/>
              </a:rPr>
              <a:t>≥ 0</a:t>
            </a:r>
          </a:p>
          <a:p>
            <a:pPr algn="ctr">
              <a:buFontTx/>
              <a:buNone/>
            </a:pPr>
            <a:r>
              <a:rPr lang="en-US" dirty="0" smtClean="0"/>
              <a:t>The </a:t>
            </a:r>
            <a:r>
              <a:rPr lang="en-US" dirty="0"/>
              <a:t>optimum result is:</a:t>
            </a:r>
          </a:p>
        </p:txBody>
      </p:sp>
      <p:graphicFrame>
        <p:nvGraphicFramePr>
          <p:cNvPr id="4" name="Group 96"/>
          <p:cNvGraphicFramePr>
            <a:graphicFrameLocks noGrp="1"/>
          </p:cNvGraphicFramePr>
          <p:nvPr>
            <p:extLst>
              <p:ext uri="{D42A27DB-BD31-4B8C-83A1-F6EECF244321}">
                <p14:modId xmlns:p14="http://schemas.microsoft.com/office/powerpoint/2010/main" val="3388187529"/>
              </p:ext>
            </p:extLst>
          </p:nvPr>
        </p:nvGraphicFramePr>
        <p:xfrm>
          <a:off x="1815354" y="4735660"/>
          <a:ext cx="8601075" cy="1041400"/>
        </p:xfrm>
        <a:graphic>
          <a:graphicData uri="http://schemas.openxmlformats.org/drawingml/2006/table">
            <a:tbl>
              <a:tblPr/>
              <a:tblGrid>
                <a:gridCol w="955675"/>
                <a:gridCol w="955675"/>
                <a:gridCol w="955675"/>
                <a:gridCol w="955675"/>
                <a:gridCol w="955675"/>
                <a:gridCol w="955675"/>
                <a:gridCol w="955675"/>
                <a:gridCol w="955675"/>
                <a:gridCol w="955675"/>
              </a:tblGrid>
              <a:tr h="520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r>
                        <a:rPr kumimoji="0" lang="en-US" sz="1800" b="0" i="0" u="none" strike="noStrike" cap="none" normalizeH="0" baseline="-25000" dirty="0" smtClean="0">
                          <a:ln>
                            <a:noFill/>
                          </a:ln>
                          <a:solidFill>
                            <a:schemeClr val="tx1"/>
                          </a:solidFill>
                          <a:effectLst/>
                          <a:latin typeface="Times New Roman" panose="02020603050405020304" pitchFamily="18" charset="0"/>
                        </a:rPr>
                        <a:t>11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31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r>
                        <a:rPr kumimoji="0" lang="en-US" sz="1800" b="0" i="0" u="none" strike="noStrike" cap="none" normalizeH="0" baseline="-25000" smtClean="0">
                          <a:ln>
                            <a:noFill/>
                          </a:ln>
                          <a:solidFill>
                            <a:schemeClr val="tx1"/>
                          </a:solidFill>
                          <a:effectLst/>
                          <a:latin typeface="Times New Roman" panose="02020603050405020304" pitchFamily="18" charset="0"/>
                        </a:rPr>
                        <a:t>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r>
                        <a:rPr kumimoji="0" lang="en-US" sz="1800" b="0" i="0" u="none" strike="noStrike" cap="none" normalizeH="0" baseline="-25000" dirty="0" smtClean="0">
                          <a:ln>
                            <a:noFill/>
                          </a:ln>
                          <a:solidFill>
                            <a:schemeClr val="tx1"/>
                          </a:solidFill>
                          <a:effectLst/>
                          <a:latin typeface="Times New Roman" panose="02020603050405020304" pitchFamily="18" charset="0"/>
                        </a:rPr>
                        <a:t>34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87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56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66292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a:t>Unlike the previous example, we cannot find the optimum point graphically because we have more than 2 variables</a:t>
            </a:r>
          </a:p>
          <a:p>
            <a:pPr algn="just"/>
            <a:endParaRPr lang="en-US" dirty="0"/>
          </a:p>
          <a:p>
            <a:pPr algn="just"/>
            <a:r>
              <a:rPr lang="en-US" dirty="0"/>
              <a:t>This illustrates the power of </a:t>
            </a:r>
            <a:r>
              <a:rPr lang="en-US" b="1" dirty="0">
                <a:solidFill>
                  <a:srgbClr val="FF0000"/>
                </a:solidFill>
              </a:rPr>
              <a:t>mathematical optimization</a:t>
            </a:r>
          </a:p>
          <a:p>
            <a:endParaRPr lang="en-US" dirty="0"/>
          </a:p>
        </p:txBody>
      </p:sp>
    </p:spTree>
    <p:extLst>
      <p:ext uri="{BB962C8B-B14F-4D97-AF65-F5344CB8AC3E}">
        <p14:creationId xmlns:p14="http://schemas.microsoft.com/office/powerpoint/2010/main" val="28990683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optimization techniques</a:t>
            </a:r>
          </a:p>
        </p:txBody>
      </p:sp>
      <p:sp>
        <p:nvSpPr>
          <p:cNvPr id="3" name="Content Placeholder 2"/>
          <p:cNvSpPr>
            <a:spLocks noGrp="1"/>
          </p:cNvSpPr>
          <p:nvPr>
            <p:ph idx="1"/>
          </p:nvPr>
        </p:nvSpPr>
        <p:spPr/>
        <p:txBody>
          <a:bodyPr/>
          <a:lstStyle/>
          <a:p>
            <a:pPr marL="0" indent="0">
              <a:buNone/>
            </a:pPr>
            <a:r>
              <a:rPr lang="en-US" dirty="0"/>
              <a:t>Classification based on presence/absence of constraint</a:t>
            </a:r>
          </a:p>
          <a:p>
            <a:pPr marL="0" indent="0">
              <a:buNone/>
            </a:pPr>
            <a:endParaRPr lang="en-US" dirty="0"/>
          </a:p>
          <a:p>
            <a:pPr>
              <a:buFont typeface="Wingdings" panose="05000000000000000000" pitchFamily="2" charset="2"/>
              <a:buChar char="ü"/>
            </a:pPr>
            <a:r>
              <a:rPr lang="en-US" b="1" dirty="0">
                <a:solidFill>
                  <a:srgbClr val="002060"/>
                </a:solidFill>
              </a:rPr>
              <a:t>Constraint optimization problems: which are subjected to one or more constraint.</a:t>
            </a:r>
          </a:p>
          <a:p>
            <a:pPr marL="0" indent="0">
              <a:buNone/>
            </a:pPr>
            <a:endParaRPr lang="en-US" b="1" dirty="0">
              <a:solidFill>
                <a:srgbClr val="002060"/>
              </a:solidFill>
            </a:endParaRPr>
          </a:p>
          <a:p>
            <a:pPr>
              <a:buFont typeface="Wingdings" panose="05000000000000000000" pitchFamily="2" charset="2"/>
              <a:buChar char="ü"/>
            </a:pPr>
            <a:r>
              <a:rPr lang="en-US" b="1" dirty="0">
                <a:solidFill>
                  <a:srgbClr val="002060"/>
                </a:solidFill>
              </a:rPr>
              <a:t>Unconstraint optimization: in which no constraint exist</a:t>
            </a:r>
          </a:p>
        </p:txBody>
      </p:sp>
    </p:spTree>
    <p:extLst>
      <p:ext uri="{BB962C8B-B14F-4D97-AF65-F5344CB8AC3E}">
        <p14:creationId xmlns:p14="http://schemas.microsoft.com/office/powerpoint/2010/main" val="4137521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based on the nature of the equation involved:</a:t>
            </a:r>
          </a:p>
        </p:txBody>
      </p:sp>
      <p:sp>
        <p:nvSpPr>
          <p:cNvPr id="3" name="Content Placeholder 2"/>
          <p:cNvSpPr>
            <a:spLocks noGrp="1"/>
          </p:cNvSpPr>
          <p:nvPr>
            <p:ph idx="1"/>
          </p:nvPr>
        </p:nvSpPr>
        <p:spPr/>
        <p:txBody>
          <a:bodyPr/>
          <a:lstStyle/>
          <a:p>
            <a:pPr>
              <a:lnSpc>
                <a:spcPct val="200000"/>
              </a:lnSpc>
            </a:pPr>
            <a:r>
              <a:rPr lang="en-US" b="1" dirty="0" smtClean="0"/>
              <a:t>Linear programing (LP)</a:t>
            </a:r>
          </a:p>
          <a:p>
            <a:pPr>
              <a:lnSpc>
                <a:spcPct val="200000"/>
              </a:lnSpc>
            </a:pPr>
            <a:r>
              <a:rPr lang="en-US" b="1" dirty="0" smtClean="0"/>
              <a:t>Nonlinear programing (NLP)</a:t>
            </a:r>
          </a:p>
          <a:p>
            <a:pPr>
              <a:lnSpc>
                <a:spcPct val="200000"/>
              </a:lnSpc>
            </a:pPr>
            <a:r>
              <a:rPr lang="en-US" b="1" dirty="0" smtClean="0"/>
              <a:t>Quadratic programing (QP)</a:t>
            </a:r>
          </a:p>
          <a:p>
            <a:endParaRPr lang="en-US" dirty="0"/>
          </a:p>
        </p:txBody>
      </p:sp>
    </p:spTree>
    <p:extLst>
      <p:ext uri="{BB962C8B-B14F-4D97-AF65-F5344CB8AC3E}">
        <p14:creationId xmlns:p14="http://schemas.microsoft.com/office/powerpoint/2010/main" val="33479131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based on the nature of decision variables:</a:t>
            </a:r>
          </a:p>
        </p:txBody>
      </p:sp>
      <p:sp>
        <p:nvSpPr>
          <p:cNvPr id="3" name="Content Placeholder 2"/>
          <p:cNvSpPr>
            <a:spLocks noGrp="1"/>
          </p:cNvSpPr>
          <p:nvPr>
            <p:ph idx="1"/>
          </p:nvPr>
        </p:nvSpPr>
        <p:spPr/>
        <p:txBody>
          <a:bodyPr/>
          <a:lstStyle/>
          <a:p>
            <a:pPr>
              <a:lnSpc>
                <a:spcPct val="200000"/>
              </a:lnSpc>
            </a:pPr>
            <a:r>
              <a:rPr lang="en-US" b="1" dirty="0" smtClean="0"/>
              <a:t>Continuous optimization</a:t>
            </a:r>
          </a:p>
          <a:p>
            <a:pPr>
              <a:lnSpc>
                <a:spcPct val="200000"/>
              </a:lnSpc>
            </a:pPr>
            <a:r>
              <a:rPr lang="en-US" b="1" dirty="0" smtClean="0"/>
              <a:t>Integer programing (IP)</a:t>
            </a:r>
          </a:p>
          <a:p>
            <a:pPr>
              <a:lnSpc>
                <a:spcPct val="200000"/>
              </a:lnSpc>
            </a:pPr>
            <a:r>
              <a:rPr lang="en-US" b="1" dirty="0" smtClean="0"/>
              <a:t>Mixed integer linear programing (MILP)</a:t>
            </a:r>
          </a:p>
          <a:p>
            <a:pPr>
              <a:lnSpc>
                <a:spcPct val="200000"/>
              </a:lnSpc>
            </a:pPr>
            <a:r>
              <a:rPr lang="en-US" b="1" dirty="0" smtClean="0"/>
              <a:t>Mixed integer nonlinear programing (MINLP)</a:t>
            </a:r>
          </a:p>
          <a:p>
            <a:endParaRPr lang="en-US" dirty="0"/>
          </a:p>
        </p:txBody>
      </p:sp>
    </p:spTree>
    <p:extLst>
      <p:ext uri="{BB962C8B-B14F-4D97-AF65-F5344CB8AC3E}">
        <p14:creationId xmlns:p14="http://schemas.microsoft.com/office/powerpoint/2010/main" val="3320593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based on search space:</a:t>
            </a:r>
          </a:p>
        </p:txBody>
      </p:sp>
      <p:sp>
        <p:nvSpPr>
          <p:cNvPr id="3" name="Content Placeholder 2"/>
          <p:cNvSpPr>
            <a:spLocks noGrp="1"/>
          </p:cNvSpPr>
          <p:nvPr>
            <p:ph idx="1"/>
          </p:nvPr>
        </p:nvSpPr>
        <p:spPr/>
        <p:txBody>
          <a:bodyPr/>
          <a:lstStyle/>
          <a:p>
            <a:pPr>
              <a:lnSpc>
                <a:spcPct val="200000"/>
              </a:lnSpc>
            </a:pPr>
            <a:r>
              <a:rPr lang="en-GB" b="1" dirty="0" smtClean="0"/>
              <a:t>Local search methods</a:t>
            </a:r>
          </a:p>
          <a:p>
            <a:pPr>
              <a:lnSpc>
                <a:spcPct val="200000"/>
              </a:lnSpc>
            </a:pPr>
            <a:r>
              <a:rPr lang="en-GB" b="1" dirty="0" smtClean="0"/>
              <a:t>Global search methods</a:t>
            </a:r>
          </a:p>
          <a:p>
            <a:endParaRPr lang="en-US" dirty="0"/>
          </a:p>
        </p:txBody>
      </p:sp>
    </p:spTree>
    <p:extLst>
      <p:ext uri="{BB962C8B-B14F-4D97-AF65-F5344CB8AC3E}">
        <p14:creationId xmlns:p14="http://schemas.microsoft.com/office/powerpoint/2010/main" val="143382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criterion (constraints)</a:t>
            </a:r>
            <a:endParaRPr lang="en-US" dirty="0"/>
          </a:p>
        </p:txBody>
      </p:sp>
      <p:sp>
        <p:nvSpPr>
          <p:cNvPr id="3" name="Content Placeholder 2"/>
          <p:cNvSpPr>
            <a:spLocks noGrp="1"/>
          </p:cNvSpPr>
          <p:nvPr>
            <p:ph idx="1"/>
          </p:nvPr>
        </p:nvSpPr>
        <p:spPr/>
        <p:txBody>
          <a:bodyPr>
            <a:normAutofit lnSpcReduction="10000"/>
          </a:bodyPr>
          <a:lstStyle/>
          <a:p>
            <a:r>
              <a:rPr lang="en-GB" dirty="0" smtClean="0">
                <a:solidFill>
                  <a:srgbClr val="FF0000"/>
                </a:solidFill>
              </a:rPr>
              <a:t>Constraints are limitations on the values of decision variables</a:t>
            </a:r>
            <a:r>
              <a:rPr lang="en-GB" dirty="0" smtClean="0"/>
              <a:t>. These may be </a:t>
            </a:r>
            <a:r>
              <a:rPr lang="en-GB" dirty="0" smtClean="0">
                <a:solidFill>
                  <a:srgbClr val="FF0000"/>
                </a:solidFill>
              </a:rPr>
              <a:t>linear</a:t>
            </a:r>
            <a:r>
              <a:rPr lang="en-GB" dirty="0" smtClean="0"/>
              <a:t> or </a:t>
            </a:r>
            <a:r>
              <a:rPr lang="en-GB" dirty="0" smtClean="0">
                <a:solidFill>
                  <a:srgbClr val="FF0000"/>
                </a:solidFill>
              </a:rPr>
              <a:t>nonlinear</a:t>
            </a:r>
            <a:r>
              <a:rPr lang="en-GB" dirty="0" smtClean="0"/>
              <a:t>, and they may involve more than one decision variable.</a:t>
            </a:r>
          </a:p>
          <a:p>
            <a:r>
              <a:rPr lang="en-GB" dirty="0" smtClean="0"/>
              <a:t>When a constraint is written as an </a:t>
            </a:r>
            <a:r>
              <a:rPr lang="en-GB" dirty="0" smtClean="0">
                <a:solidFill>
                  <a:srgbClr val="FF0000"/>
                </a:solidFill>
              </a:rPr>
              <a:t>equality</a:t>
            </a:r>
            <a:r>
              <a:rPr lang="en-GB" dirty="0" smtClean="0"/>
              <a:t> involving two or more decision variables, it is called an </a:t>
            </a:r>
            <a:r>
              <a:rPr lang="en-GB" dirty="0" smtClean="0">
                <a:solidFill>
                  <a:srgbClr val="FF0000"/>
                </a:solidFill>
              </a:rPr>
              <a:t>equality constraint</a:t>
            </a:r>
            <a:r>
              <a:rPr lang="en-GB" dirty="0" smtClean="0"/>
              <a:t>.</a:t>
            </a:r>
          </a:p>
          <a:p>
            <a:pPr marL="0" indent="0">
              <a:buNone/>
            </a:pPr>
            <a:endParaRPr lang="en-GB" dirty="0" smtClean="0"/>
          </a:p>
          <a:p>
            <a:pPr lvl="1"/>
            <a:r>
              <a:rPr lang="en-GB" i="1" dirty="0" smtClean="0">
                <a:solidFill>
                  <a:schemeClr val="accent5">
                    <a:lumMod val="75000"/>
                  </a:schemeClr>
                </a:solidFill>
              </a:rPr>
              <a:t>For example, a reaction may require a specific oxygen concentration in the combined feed to the reactor. The mole balance on the oxygen in the reactor feed is an equality constraint.</a:t>
            </a:r>
          </a:p>
        </p:txBody>
      </p:sp>
    </p:spTree>
    <p:extLst>
      <p:ext uri="{BB962C8B-B14F-4D97-AF65-F5344CB8AC3E}">
        <p14:creationId xmlns:p14="http://schemas.microsoft.com/office/powerpoint/2010/main" val="22208389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based on the number of objective function:</a:t>
            </a:r>
          </a:p>
        </p:txBody>
      </p:sp>
      <p:sp>
        <p:nvSpPr>
          <p:cNvPr id="3" name="Content Placeholder 2"/>
          <p:cNvSpPr>
            <a:spLocks noGrp="1"/>
          </p:cNvSpPr>
          <p:nvPr>
            <p:ph idx="1"/>
          </p:nvPr>
        </p:nvSpPr>
        <p:spPr/>
        <p:txBody>
          <a:bodyPr/>
          <a:lstStyle/>
          <a:p>
            <a:pPr>
              <a:lnSpc>
                <a:spcPct val="200000"/>
              </a:lnSpc>
            </a:pPr>
            <a:r>
              <a:rPr lang="en-GB" b="1" dirty="0" smtClean="0"/>
              <a:t>Single objective optimization</a:t>
            </a:r>
          </a:p>
          <a:p>
            <a:pPr>
              <a:lnSpc>
                <a:spcPct val="200000"/>
              </a:lnSpc>
            </a:pPr>
            <a:r>
              <a:rPr lang="en-GB" b="1" dirty="0" smtClean="0"/>
              <a:t>Multi-objective optimization</a:t>
            </a:r>
          </a:p>
          <a:p>
            <a:endParaRPr lang="en-US" dirty="0"/>
          </a:p>
        </p:txBody>
      </p:sp>
    </p:spTree>
    <p:extLst>
      <p:ext uri="{BB962C8B-B14F-4D97-AF65-F5344CB8AC3E}">
        <p14:creationId xmlns:p14="http://schemas.microsoft.com/office/powerpoint/2010/main" val="31993833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classification</a:t>
            </a:r>
          </a:p>
        </p:txBody>
      </p:sp>
      <p:sp>
        <p:nvSpPr>
          <p:cNvPr id="3" name="Content Placeholder 2"/>
          <p:cNvSpPr>
            <a:spLocks noGrp="1"/>
          </p:cNvSpPr>
          <p:nvPr>
            <p:ph idx="1"/>
          </p:nvPr>
        </p:nvSpPr>
        <p:spPr/>
        <p:txBody>
          <a:bodyPr/>
          <a:lstStyle/>
          <a:p>
            <a:pPr>
              <a:lnSpc>
                <a:spcPct val="200000"/>
              </a:lnSpc>
            </a:pPr>
            <a:r>
              <a:rPr lang="en-US" b="1" dirty="0" smtClean="0"/>
              <a:t>Deterministic optimization</a:t>
            </a:r>
          </a:p>
          <a:p>
            <a:pPr>
              <a:lnSpc>
                <a:spcPct val="200000"/>
              </a:lnSpc>
            </a:pPr>
            <a:r>
              <a:rPr lang="en-US" b="1" dirty="0" smtClean="0"/>
              <a:t>Stochastic optimization</a:t>
            </a:r>
          </a:p>
          <a:p>
            <a:endParaRPr lang="en-US" dirty="0"/>
          </a:p>
        </p:txBody>
      </p:sp>
    </p:spTree>
    <p:extLst>
      <p:ext uri="{BB962C8B-B14F-4D97-AF65-F5344CB8AC3E}">
        <p14:creationId xmlns:p14="http://schemas.microsoft.com/office/powerpoint/2010/main" val="35020577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407823" y="2977925"/>
            <a:ext cx="8932965" cy="1569660"/>
          </a:xfrm>
          <a:prstGeom prst="rect">
            <a:avLst/>
          </a:prstGeom>
          <a:noFill/>
        </p:spPr>
        <p:txBody>
          <a:bodyPr wrap="square" lIns="91440" tIns="45720" rIns="91440" bIns="45720">
            <a:spAutoFit/>
          </a:bodyPr>
          <a:lstStyle/>
          <a:p>
            <a:pPr algn="ctr"/>
            <a:r>
              <a:rPr lang="en-US" sz="9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End Lecture one</a:t>
            </a:r>
            <a:endParaRPr lang="en-US" sz="9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77214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criterion (constraints)</a:t>
            </a:r>
            <a:endParaRPr lang="en-US" dirty="0"/>
          </a:p>
        </p:txBody>
      </p:sp>
      <p:sp>
        <p:nvSpPr>
          <p:cNvPr id="3" name="Content Placeholder 2"/>
          <p:cNvSpPr>
            <a:spLocks noGrp="1"/>
          </p:cNvSpPr>
          <p:nvPr>
            <p:ph idx="1"/>
          </p:nvPr>
        </p:nvSpPr>
        <p:spPr/>
        <p:txBody>
          <a:bodyPr/>
          <a:lstStyle/>
          <a:p>
            <a:r>
              <a:rPr lang="en-GB" dirty="0" smtClean="0"/>
              <a:t>When a constraint is written as an </a:t>
            </a:r>
            <a:r>
              <a:rPr lang="en-GB" dirty="0" smtClean="0">
                <a:solidFill>
                  <a:srgbClr val="FF0000"/>
                </a:solidFill>
              </a:rPr>
              <a:t>inequality</a:t>
            </a:r>
            <a:r>
              <a:rPr lang="en-GB" dirty="0" smtClean="0"/>
              <a:t> involving one or more decision variables, it is called an </a:t>
            </a:r>
            <a:r>
              <a:rPr lang="en-GB" dirty="0" smtClean="0">
                <a:solidFill>
                  <a:srgbClr val="FF0000"/>
                </a:solidFill>
              </a:rPr>
              <a:t>inequality constraint</a:t>
            </a:r>
            <a:r>
              <a:rPr lang="en-GB" dirty="0" smtClean="0"/>
              <a:t>.</a:t>
            </a:r>
          </a:p>
          <a:p>
            <a:pPr marL="0" indent="0">
              <a:buNone/>
            </a:pPr>
            <a:endParaRPr lang="en-GB" dirty="0" smtClean="0"/>
          </a:p>
          <a:p>
            <a:pPr lvl="1"/>
            <a:r>
              <a:rPr lang="en-GB" i="1" dirty="0" smtClean="0">
                <a:solidFill>
                  <a:schemeClr val="accent5">
                    <a:lumMod val="75000"/>
                  </a:schemeClr>
                </a:solidFill>
              </a:rPr>
              <a:t>For example, the catalyst may operate effectively only below 400°C, or below 20 </a:t>
            </a:r>
            <a:r>
              <a:rPr lang="en-GB" i="1" dirty="0" err="1" smtClean="0">
                <a:solidFill>
                  <a:schemeClr val="accent5">
                    <a:lumMod val="75000"/>
                  </a:schemeClr>
                </a:solidFill>
              </a:rPr>
              <a:t>MPa</a:t>
            </a:r>
            <a:r>
              <a:rPr lang="en-GB" i="1" dirty="0" smtClean="0">
                <a:solidFill>
                  <a:schemeClr val="accent5">
                    <a:lumMod val="75000"/>
                  </a:schemeClr>
                </a:solidFill>
              </a:rPr>
              <a:t>.</a:t>
            </a:r>
          </a:p>
          <a:p>
            <a:endParaRPr lang="en-US" dirty="0"/>
          </a:p>
        </p:txBody>
      </p:sp>
    </p:spTree>
    <p:extLst>
      <p:ext uri="{BB962C8B-B14F-4D97-AF65-F5344CB8AC3E}">
        <p14:creationId xmlns:p14="http://schemas.microsoft.com/office/powerpoint/2010/main" val="2693527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criterion (constraints)</a:t>
            </a:r>
            <a:endParaRPr lang="en-US" dirty="0"/>
          </a:p>
        </p:txBody>
      </p:sp>
      <p:sp>
        <p:nvSpPr>
          <p:cNvPr id="3" name="Content Placeholder 2"/>
          <p:cNvSpPr>
            <a:spLocks noGrp="1"/>
          </p:cNvSpPr>
          <p:nvPr>
            <p:ph idx="1"/>
          </p:nvPr>
        </p:nvSpPr>
        <p:spPr/>
        <p:txBody>
          <a:bodyPr/>
          <a:lstStyle/>
          <a:p>
            <a:r>
              <a:rPr lang="en-GB" dirty="0" smtClean="0"/>
              <a:t>An equality constraint effectively </a:t>
            </a:r>
            <a:r>
              <a:rPr lang="en-GB" dirty="0" smtClean="0">
                <a:solidFill>
                  <a:srgbClr val="FF0000"/>
                </a:solidFill>
              </a:rPr>
              <a:t>reduces</a:t>
            </a:r>
            <a:r>
              <a:rPr lang="en-GB" dirty="0" smtClean="0"/>
              <a:t> the </a:t>
            </a:r>
            <a:r>
              <a:rPr lang="en-GB" dirty="0" smtClean="0">
                <a:solidFill>
                  <a:srgbClr val="FF0000"/>
                </a:solidFill>
              </a:rPr>
              <a:t>dimensionality</a:t>
            </a:r>
            <a:r>
              <a:rPr lang="en-GB" dirty="0" smtClean="0"/>
              <a:t> (</a:t>
            </a:r>
            <a:r>
              <a:rPr lang="en-GB" dirty="0" smtClean="0">
                <a:solidFill>
                  <a:srgbClr val="FF0000"/>
                </a:solidFill>
              </a:rPr>
              <a:t>the number of truly independent decision variables</a:t>
            </a:r>
            <a:r>
              <a:rPr lang="en-GB" dirty="0" smtClean="0"/>
              <a:t>) of the optimization problem. </a:t>
            </a:r>
          </a:p>
          <a:p>
            <a:endParaRPr lang="en-US" dirty="0" smtClean="0"/>
          </a:p>
          <a:p>
            <a:r>
              <a:rPr lang="en-GB" dirty="0" smtClean="0"/>
              <a:t>Inequality constraints </a:t>
            </a:r>
            <a:r>
              <a:rPr lang="en-GB" dirty="0" smtClean="0">
                <a:solidFill>
                  <a:srgbClr val="FF0000"/>
                </a:solidFill>
              </a:rPr>
              <a:t>reduce</a:t>
            </a:r>
            <a:r>
              <a:rPr lang="en-GB" dirty="0" smtClean="0"/>
              <a:t> (and often bound) the search space of the decision variables.</a:t>
            </a:r>
          </a:p>
          <a:p>
            <a:endParaRPr lang="en-US" dirty="0"/>
          </a:p>
        </p:txBody>
      </p:sp>
    </p:spTree>
    <p:extLst>
      <p:ext uri="{BB962C8B-B14F-4D97-AF65-F5344CB8AC3E}">
        <p14:creationId xmlns:p14="http://schemas.microsoft.com/office/powerpoint/2010/main" val="297687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or model (The objective function) (cost function)</a:t>
            </a:r>
            <a:endParaRPr lang="en-US" dirty="0"/>
          </a:p>
        </p:txBody>
      </p:sp>
      <p:sp>
        <p:nvSpPr>
          <p:cNvPr id="3" name="Content Placeholder 2"/>
          <p:cNvSpPr>
            <a:spLocks noGrp="1"/>
          </p:cNvSpPr>
          <p:nvPr>
            <p:ph idx="1"/>
          </p:nvPr>
        </p:nvSpPr>
        <p:spPr/>
        <p:txBody>
          <a:bodyPr/>
          <a:lstStyle/>
          <a:p>
            <a:r>
              <a:rPr lang="en-GB" dirty="0" smtClean="0"/>
              <a:t>An </a:t>
            </a:r>
            <a:r>
              <a:rPr lang="en-GB" dirty="0" smtClean="0">
                <a:solidFill>
                  <a:srgbClr val="FF0000"/>
                </a:solidFill>
              </a:rPr>
              <a:t>objective  function is a mathematical function that, for the best values of the decision variables</a:t>
            </a:r>
            <a:r>
              <a:rPr lang="en-GB" dirty="0" smtClean="0"/>
              <a:t>, reaches a minimum (or a maximum). Thus, the objective function is the measure of value or goodness for the optimization problem. </a:t>
            </a:r>
          </a:p>
          <a:p>
            <a:r>
              <a:rPr lang="en-GB" dirty="0" smtClean="0"/>
              <a:t>If it is a profit, one searches for its maximum. </a:t>
            </a:r>
          </a:p>
          <a:p>
            <a:r>
              <a:rPr lang="en-GB" dirty="0" smtClean="0"/>
              <a:t>If it is a cost, one searches for its minimum. </a:t>
            </a:r>
          </a:p>
          <a:p>
            <a:r>
              <a:rPr lang="en-GB" dirty="0" smtClean="0"/>
              <a:t>There may be </a:t>
            </a:r>
            <a:r>
              <a:rPr lang="en-GB" dirty="0" smtClean="0">
                <a:solidFill>
                  <a:srgbClr val="FF0000"/>
                </a:solidFill>
              </a:rPr>
              <a:t>more than one objective function </a:t>
            </a:r>
            <a:r>
              <a:rPr lang="en-GB" dirty="0" smtClean="0"/>
              <a:t>for a given optimization problem.</a:t>
            </a:r>
          </a:p>
          <a:p>
            <a:endParaRPr lang="en-US" dirty="0"/>
          </a:p>
        </p:txBody>
      </p:sp>
    </p:spTree>
    <p:extLst>
      <p:ext uri="{BB962C8B-B14F-4D97-AF65-F5344CB8AC3E}">
        <p14:creationId xmlns:p14="http://schemas.microsoft.com/office/powerpoint/2010/main" val="462132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Times New Roman" panose="02020603050405020304" pitchFamily="18" charset="0"/>
              </a:rPr>
              <a:t>Some typical performance criteria:</a:t>
            </a:r>
            <a:endParaRPr lang="en-US" dirty="0"/>
          </a:p>
        </p:txBody>
      </p:sp>
      <p:sp>
        <p:nvSpPr>
          <p:cNvPr id="3" name="Content Placeholder 2"/>
          <p:cNvSpPr>
            <a:spLocks noGrp="1"/>
          </p:cNvSpPr>
          <p:nvPr>
            <p:ph idx="1"/>
          </p:nvPr>
        </p:nvSpPr>
        <p:spPr/>
        <p:txBody>
          <a:bodyPr>
            <a:normAutofit lnSpcReduction="10000"/>
          </a:bodyPr>
          <a:lstStyle/>
          <a:p>
            <a:r>
              <a:rPr lang="en-GB" dirty="0" smtClean="0"/>
              <a:t> Maximum profit</a:t>
            </a:r>
          </a:p>
          <a:p>
            <a:r>
              <a:rPr lang="en-GB" dirty="0" smtClean="0"/>
              <a:t> Minimum cost</a:t>
            </a:r>
          </a:p>
          <a:p>
            <a:r>
              <a:rPr lang="en-GB" dirty="0" smtClean="0"/>
              <a:t> Minimum effort</a:t>
            </a:r>
          </a:p>
          <a:p>
            <a:r>
              <a:rPr lang="en-GB" dirty="0" smtClean="0"/>
              <a:t> Minimum error</a:t>
            </a:r>
          </a:p>
          <a:p>
            <a:r>
              <a:rPr lang="en-GB" dirty="0" smtClean="0"/>
              <a:t> Minimum waste</a:t>
            </a:r>
          </a:p>
          <a:p>
            <a:r>
              <a:rPr lang="en-GB" dirty="0" smtClean="0"/>
              <a:t> Maximum throughput</a:t>
            </a:r>
          </a:p>
          <a:p>
            <a:r>
              <a:rPr lang="en-GB" dirty="0" smtClean="0"/>
              <a:t>  Best product quality</a:t>
            </a:r>
          </a:p>
          <a:p>
            <a:pPr marL="0" indent="0">
              <a:buNone/>
            </a:pPr>
            <a:r>
              <a:rPr lang="en-GB" dirty="0" smtClean="0">
                <a:solidFill>
                  <a:srgbClr val="FF0000"/>
                </a:solidFill>
              </a:rPr>
              <a:t>Note the need to express the performance criterion in mathematical form.</a:t>
            </a:r>
            <a:endParaRPr lang="en-GB" dirty="0">
              <a:solidFill>
                <a:srgbClr val="FF0000"/>
              </a:solidFill>
            </a:endParaRPr>
          </a:p>
        </p:txBody>
      </p:sp>
    </p:spTree>
    <p:extLst>
      <p:ext uri="{BB962C8B-B14F-4D97-AF65-F5344CB8AC3E}">
        <p14:creationId xmlns:p14="http://schemas.microsoft.com/office/powerpoint/2010/main" val="3074416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2325</Words>
  <Application>Microsoft Office PowerPoint</Application>
  <PresentationFormat>Custom</PresentationFormat>
  <Paragraphs>308</Paragraphs>
  <Slides>52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Office Theme</vt:lpstr>
      <vt:lpstr>Equation</vt:lpstr>
      <vt:lpstr>Process integration and optimization</vt:lpstr>
      <vt:lpstr>OPTIMIZATION</vt:lpstr>
      <vt:lpstr>WHY OPTIMIZE?</vt:lpstr>
      <vt:lpstr>INGREDIENTS OF AN OPTIMISATION PROBLEM</vt:lpstr>
      <vt:lpstr>Performance criterion (constraints)</vt:lpstr>
      <vt:lpstr>Performance criterion (constraints)</vt:lpstr>
      <vt:lpstr>Performance criterion (constraints)</vt:lpstr>
      <vt:lpstr>Process or model (The objective function) (cost function)</vt:lpstr>
      <vt:lpstr>Some typical performance criteria:</vt:lpstr>
      <vt:lpstr>Optimisation</vt:lpstr>
      <vt:lpstr>Essential Features</vt:lpstr>
      <vt:lpstr>Cont…</vt:lpstr>
      <vt:lpstr>Cont…</vt:lpstr>
      <vt:lpstr>Optimization and Chemical Engineering</vt:lpstr>
      <vt:lpstr>Optimization and Chemical Engineering</vt:lpstr>
      <vt:lpstr>Optimization Applications</vt:lpstr>
      <vt:lpstr>Benefits of Optimization</vt:lpstr>
      <vt:lpstr>Optimization Requirements</vt:lpstr>
      <vt:lpstr>More Definitions</vt:lpstr>
      <vt:lpstr>Minimization Vs Maximization</vt:lpstr>
      <vt:lpstr>Mathematical Description</vt:lpstr>
      <vt:lpstr>Steps Used To Solve Optimisation Problems</vt:lpstr>
      <vt:lpstr>Steps Used To Solve Optimisation Problems</vt:lpstr>
      <vt:lpstr>Modeling Example 1</vt:lpstr>
      <vt:lpstr>Cont…</vt:lpstr>
      <vt:lpstr>Cont…</vt:lpstr>
      <vt:lpstr>Cont…</vt:lpstr>
      <vt:lpstr>Cont…</vt:lpstr>
      <vt:lpstr>Cont…</vt:lpstr>
      <vt:lpstr>Cont…</vt:lpstr>
      <vt:lpstr>Cont…</vt:lpstr>
      <vt:lpstr>Graph of Example 1</vt:lpstr>
      <vt:lpstr>Modeling Example 2</vt:lpstr>
      <vt:lpstr>Cont..</vt:lpstr>
      <vt:lpstr>Cont..</vt:lpstr>
      <vt:lpstr>Cont..</vt:lpstr>
      <vt:lpstr>Cont..</vt:lpstr>
      <vt:lpstr>Cont..</vt:lpstr>
      <vt:lpstr>Cont..</vt:lpstr>
      <vt:lpstr>Cont..</vt:lpstr>
      <vt:lpstr>Cont..</vt:lpstr>
      <vt:lpstr>Cont..</vt:lpstr>
      <vt:lpstr>Cont..</vt:lpstr>
      <vt:lpstr>Cont..</vt:lpstr>
      <vt:lpstr>Cont..</vt:lpstr>
      <vt:lpstr>Classification of optimization techniques</vt:lpstr>
      <vt:lpstr>Classification based on the nature of the equation involved:</vt:lpstr>
      <vt:lpstr>Classification based on the nature of decision variables:</vt:lpstr>
      <vt:lpstr>Classification based on search space:</vt:lpstr>
      <vt:lpstr>Classification based on the number of objective function:</vt:lpstr>
      <vt:lpstr>Another classification</vt:lpstr>
      <vt:lpstr>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Shimelis Kebede</dc:creator>
  <cp:lastModifiedBy>User</cp:lastModifiedBy>
  <cp:revision>37</cp:revision>
  <dcterms:created xsi:type="dcterms:W3CDTF">2020-02-19T20:10:19Z</dcterms:created>
  <dcterms:modified xsi:type="dcterms:W3CDTF">2020-05-02T13:20:35Z</dcterms:modified>
</cp:coreProperties>
</file>