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2394" y="-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39838"/>
            <a:ext cx="11887200" cy="13255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060109"/>
            <a:ext cx="11887200" cy="60815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Addis Ababa University</a:t>
            </a:r>
          </a:p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AAiT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946" y="6025628"/>
            <a:ext cx="593391" cy="67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670852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4368" y="6214139"/>
            <a:ext cx="4640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School of Chemical and Bio Engineering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527773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78158" y="6174383"/>
            <a:ext cx="3021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Shimelis</a:t>
            </a:r>
            <a:r>
              <a:rPr lang="en-US" b="1" baseline="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 Kebede (Ph.D.)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1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q"/>
        <a:defRPr sz="3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integration and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Two:</a:t>
            </a:r>
            <a:r>
              <a:rPr lang="en-US" b="1" dirty="0" smtClean="0"/>
              <a:t> Application of optimization in Chemical Engineering Problems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Reactor Design: Series Reaction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49" y="1778281"/>
            <a:ext cx="1674895" cy="3968947"/>
          </a:xfrm>
          <a:ln>
            <a:noFill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3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1111" y="1811757"/>
                <a:ext cx="12884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1" y="1811757"/>
                <a:ext cx="128843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74" r="-4245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945" y="2631792"/>
                <a:ext cx="1963102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𝑹𝑻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45" y="2631792"/>
                <a:ext cx="1963102" cy="319318"/>
              </a:xfrm>
              <a:prstGeom prst="rect">
                <a:avLst/>
              </a:prstGeom>
              <a:blipFill rotWithShape="0">
                <a:blip r:embed="rId4"/>
                <a:stretch>
                  <a:fillRect l="-1553" t="-7692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0594" y="2241219"/>
                <a:ext cx="1963102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𝑹𝑻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94" y="2241219"/>
                <a:ext cx="1963102" cy="319318"/>
              </a:xfrm>
              <a:prstGeom prst="rect">
                <a:avLst/>
              </a:prstGeom>
              <a:blipFill rotWithShape="0">
                <a:blip r:embed="rId5"/>
                <a:stretch>
                  <a:fillRect l="-1863" t="-7692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1111" y="3703702"/>
                <a:ext cx="22762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𝑴𝒂𝒕𝒆𝒓𝒊𝒂𝒍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𝑩𝒂𝒍𝒂𝒏𝒄𝒆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1" y="3703702"/>
                <a:ext cx="2276264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406" r="-267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1111" y="5286996"/>
                <a:ext cx="20903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𝑬𝒏𝒆𝒓𝒈𝒚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𝑩𝒂𝒍𝒂𝒏𝒄𝒆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1" y="5286996"/>
                <a:ext cx="2090316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790" r="-2915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8214" y="3552440"/>
                <a:ext cx="2318263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14" y="3552440"/>
                <a:ext cx="2318263" cy="58458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98214" y="4312432"/>
                <a:ext cx="1468031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14" y="4312432"/>
                <a:ext cx="1468031" cy="58458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67429" y="2783256"/>
                <a:ext cx="1448795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429" y="2783256"/>
                <a:ext cx="1448795" cy="58458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253877" y="5148593"/>
                <a:ext cx="6611618" cy="892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𝒅𝑻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𝑼𝑨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  <a:p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877" y="5148593"/>
                <a:ext cx="6611618" cy="89236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19913" y="2609229"/>
            <a:ext cx="31242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98214" y="1663622"/>
                <a:ext cx="4572214" cy="539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𝑯𝒐𝒘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𝒕𝒐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𝒎𝒂𝒙𝒊𝒎𝒊𝒛𝒆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en-US" sz="3200" b="1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en-US" sz="3200" b="1" dirty="0" smtClean="0"/>
                  <a:t>)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14" y="1663622"/>
                <a:ext cx="4572214" cy="539058"/>
              </a:xfrm>
              <a:prstGeom prst="rect">
                <a:avLst/>
              </a:prstGeom>
              <a:blipFill rotWithShape="0">
                <a:blip r:embed="rId13"/>
                <a:stretch>
                  <a:fillRect t="-22727" r="-4533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21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Reactor: Parallel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look at a reactant, which can form a desire product D, and an undesired side-product U in parallel reactions.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Undesired side-product usually needed to be separated</a:t>
            </a:r>
          </a:p>
          <a:p>
            <a:r>
              <a:rPr lang="en-US" dirty="0" smtClean="0"/>
              <a:t>Higher conversion to D will reduce separation cost, but increase the cost of reactor. What is the optimal conversion?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129592" y="2780208"/>
            <a:ext cx="2340112" cy="1089768"/>
            <a:chOff x="555120" y="2655516"/>
            <a:chExt cx="2340112" cy="1089768"/>
          </a:xfrm>
          <a:solidFill>
            <a:schemeClr val="accent2"/>
          </a:solidFill>
        </p:grpSpPr>
        <p:cxnSp>
          <p:nvCxnSpPr>
            <p:cNvPr id="5" name="Straight Arrow Connector 4"/>
            <p:cNvCxnSpPr/>
            <p:nvPr/>
          </p:nvCxnSpPr>
          <p:spPr>
            <a:xfrm flipV="1">
              <a:off x="872836" y="2840182"/>
              <a:ext cx="1634837" cy="429491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886690" y="3325091"/>
              <a:ext cx="1676400" cy="235527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507673" y="2655516"/>
              <a:ext cx="356188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Century Gothic" panose="020B0502020202020204" pitchFamily="34" charset="0"/>
                </a:rPr>
                <a:t>D</a:t>
              </a:r>
              <a:endParaRPr lang="en-US" b="1" dirty="0"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63090" y="3375952"/>
              <a:ext cx="332142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Century Gothic" panose="020B0502020202020204" pitchFamily="34" charset="0"/>
                </a:rPr>
                <a:t>U</a:t>
              </a:r>
              <a:endParaRPr lang="en-US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5120" y="3098953"/>
              <a:ext cx="356188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Century Gothic" panose="020B0502020202020204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757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Reactor: Parallel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752" y="1771649"/>
            <a:ext cx="7654582" cy="383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6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77" y="1578953"/>
            <a:ext cx="11900423" cy="43651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Refinery Blending Problem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42381"/>
              </p:ext>
            </p:extLst>
          </p:nvPr>
        </p:nvGraphicFramePr>
        <p:xfrm>
          <a:off x="623454" y="2943939"/>
          <a:ext cx="11014364" cy="22238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53591"/>
                <a:gridCol w="2753591"/>
                <a:gridCol w="2753591"/>
                <a:gridCol w="2753591"/>
              </a:tblGrid>
              <a:tr h="36960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Raw Oil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Octane Number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Price ($/liter)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Availability (Kilo Liter)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60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90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99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354862"/>
              </p:ext>
            </p:extLst>
          </p:nvPr>
        </p:nvGraphicFramePr>
        <p:xfrm>
          <a:off x="568037" y="1629065"/>
          <a:ext cx="1105592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5309"/>
                <a:gridCol w="3685309"/>
                <a:gridCol w="36853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Petrol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Type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Octane Number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Price ($/liter)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Premium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93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Regular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2618" y="5167746"/>
            <a:ext cx="8465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entury Gothic" panose="020B0502020202020204" pitchFamily="34" charset="0"/>
              </a:rPr>
              <a:t>How much of “Premium Petrol” and how much of “”Regular Petrol” </a:t>
            </a:r>
          </a:p>
          <a:p>
            <a:r>
              <a:rPr lang="en-US" sz="2000" b="1" dirty="0" smtClean="0">
                <a:latin typeface="Century Gothic" panose="020B0502020202020204" pitchFamily="34" charset="0"/>
              </a:rPr>
              <a:t>should be produced to maximize the profit?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5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3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Prepare a food mix so that daily requirement is satisfied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How much </a:t>
            </a:r>
            <a:r>
              <a:rPr lang="en-US" sz="3200" dirty="0" err="1" smtClean="0"/>
              <a:t>gm</a:t>
            </a:r>
            <a:r>
              <a:rPr lang="en-US" sz="3200" dirty="0" smtClean="0"/>
              <a:t> of Oat and Corn should be fed to minimize the cost?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 Problem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139471"/>
              </p:ext>
            </p:extLst>
          </p:nvPr>
        </p:nvGraphicFramePr>
        <p:xfrm>
          <a:off x="387928" y="2238664"/>
          <a:ext cx="11360725" cy="20218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272145"/>
                <a:gridCol w="2272145"/>
                <a:gridCol w="2272145"/>
                <a:gridCol w="2272145"/>
                <a:gridCol w="22721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Feed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Calories (per 100 g)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Minerals (unit</a:t>
                      </a:r>
                      <a:r>
                        <a:rPr lang="en-US" baseline="0" dirty="0" smtClean="0"/>
                        <a:t> per 100g</a:t>
                      </a:r>
                      <a:r>
                        <a:rPr lang="en-US" dirty="0" smtClean="0"/>
                        <a:t>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Vitamin (unit</a:t>
                      </a:r>
                      <a:r>
                        <a:rPr lang="en-US" baseline="0" dirty="0" smtClean="0"/>
                        <a:t> per 100g</a:t>
                      </a:r>
                      <a:r>
                        <a:rPr lang="en-US" dirty="0" smtClean="0"/>
                        <a:t>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 ($</a:t>
                      </a:r>
                      <a:r>
                        <a:rPr lang="en-US" baseline="0" dirty="0" smtClean="0"/>
                        <a:t>per 100g</a:t>
                      </a:r>
                      <a:r>
                        <a:rPr lang="en-US" dirty="0" smtClean="0"/>
                        <a:t>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Oat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Corn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Daily Minimum requirement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90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Regression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Redlich- </a:t>
                </a:r>
                <a:r>
                  <a:rPr lang="en-US" dirty="0" err="1" smtClean="0"/>
                  <a:t>Kwong</a:t>
                </a:r>
                <a:r>
                  <a:rPr lang="en-US" dirty="0" smtClean="0"/>
                  <a:t> equation: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f>
                              <m:fPr>
                                <m:type m:val="skw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From a series of available experimental P-V-T data for a particular gas, find the unknown constant a and b by nonlinear regression for that gas.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73" t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355714"/>
              </p:ext>
            </p:extLst>
          </p:nvPr>
        </p:nvGraphicFramePr>
        <p:xfrm>
          <a:off x="1094509" y="3853162"/>
          <a:ext cx="9698184" cy="18529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4546"/>
                <a:gridCol w="2424546"/>
                <a:gridCol w="2424546"/>
                <a:gridCol w="2424546"/>
              </a:tblGrid>
              <a:tr h="36960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Expt.No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T (K)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v (cc/g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Century Gothic" panose="020B0502020202020204" pitchFamily="34" charset="0"/>
                        </a:rPr>
                        <a:t>mol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P (</a:t>
                      </a:r>
                      <a:r>
                        <a:rPr lang="en-US" dirty="0" err="1" smtClean="0">
                          <a:latin typeface="Century Gothic" panose="020B0502020202020204" pitchFamily="34" charset="0"/>
                        </a:rPr>
                        <a:t>atm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273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325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373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600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N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370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5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Material Balance Reconciliation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flow rates entering and leaving a process are measured periodically.</a:t>
            </a:r>
          </a:p>
          <a:p>
            <a:r>
              <a:rPr lang="en-US" dirty="0" smtClean="0"/>
              <a:t>Determine the best value for stream A in kg/h from the three hourly measurements of B and 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0303" y="3205595"/>
            <a:ext cx="46767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4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of Dynamic Systems: Optimal Control Problem/Dynamic Optimization: Optimal Reactor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well-mixed batch reactor where species A and B react to form a product C.</a:t>
            </a:r>
          </a:p>
          <a:p>
            <a:r>
              <a:rPr lang="en-US" dirty="0" smtClean="0"/>
              <a:t>The reaction is depends on the reactor temperature which can be varied with time.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59" y="3578089"/>
            <a:ext cx="2438400" cy="1943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5671" y="5452808"/>
                <a:ext cx="292092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𝑏𝐵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𝑐𝐶</m:t>
                      </m:r>
                    </m:oMath>
                  </m:oMathPara>
                </a14:m>
                <a:endParaRPr lang="en-US" sz="36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71" y="5452808"/>
                <a:ext cx="2920928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62178" y="3895123"/>
                <a:ext cx="8271803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What should be the temperature profile </a:t>
                </a:r>
                <a:r>
                  <a:rPr lang="en-US" sz="280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(temperature vs time function) which maximize the product concentration at the final time </a:t>
                </a:r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178" y="3895123"/>
                <a:ext cx="8271803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1474" t="-4846" r="-2727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8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of Dynamic Systems: Optimal Control Problem/Dynamic Optimization: </a:t>
            </a:r>
            <a:r>
              <a:rPr lang="en-US" dirty="0" smtClean="0"/>
              <a:t>Batch Distillation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Maximize the production of distillate of a desired purity over a fixed time duration by controlling the distillate production arte with time.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535" y="2495307"/>
            <a:ext cx="3263066" cy="338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07823" y="2977925"/>
            <a:ext cx="893296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End Lecture Two</a:t>
            </a:r>
            <a:endParaRPr lang="en-US" sz="9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895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previous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Definition of optimization</a:t>
            </a:r>
          </a:p>
          <a:p>
            <a:r>
              <a:rPr lang="en-US" b="1" dirty="0" smtClean="0"/>
              <a:t>Purpose of optimization</a:t>
            </a:r>
          </a:p>
          <a:p>
            <a:r>
              <a:rPr lang="en-US" b="1" dirty="0" smtClean="0"/>
              <a:t>Components of optimization (Objective function and constraints)</a:t>
            </a:r>
          </a:p>
          <a:p>
            <a:r>
              <a:rPr lang="en-US" b="1" dirty="0" smtClean="0"/>
              <a:t>Types of optimization (static and dynamic)</a:t>
            </a:r>
          </a:p>
          <a:p>
            <a:r>
              <a:rPr lang="en-US" b="1" dirty="0" smtClean="0"/>
              <a:t>Essential feature of optimization</a:t>
            </a:r>
          </a:p>
          <a:p>
            <a:r>
              <a:rPr lang="en-US" b="1" dirty="0"/>
              <a:t>Optimization and Chemical </a:t>
            </a:r>
            <a:r>
              <a:rPr lang="en-US" b="1" dirty="0" smtClean="0"/>
              <a:t>Engineering (</a:t>
            </a:r>
            <a:r>
              <a:rPr lang="en-GB" b="1" dirty="0"/>
              <a:t>process </a:t>
            </a:r>
            <a:r>
              <a:rPr lang="en-GB" b="1" dirty="0" err="1">
                <a:solidFill>
                  <a:srgbClr val="FF0000"/>
                </a:solidFill>
              </a:rPr>
              <a:t>modeling</a:t>
            </a:r>
            <a:r>
              <a:rPr lang="en-GB" b="1" dirty="0"/>
              <a:t>, </a:t>
            </a:r>
            <a:r>
              <a:rPr lang="en-GB" b="1" dirty="0">
                <a:solidFill>
                  <a:srgbClr val="FF0000"/>
                </a:solidFill>
              </a:rPr>
              <a:t>synthesis</a:t>
            </a:r>
            <a:r>
              <a:rPr lang="en-GB" b="1" dirty="0"/>
              <a:t>, </a:t>
            </a:r>
            <a:r>
              <a:rPr lang="en-GB" b="1" dirty="0">
                <a:solidFill>
                  <a:srgbClr val="FF0000"/>
                </a:solidFill>
              </a:rPr>
              <a:t>design</a:t>
            </a:r>
            <a:r>
              <a:rPr lang="en-GB" b="1" dirty="0"/>
              <a:t>, </a:t>
            </a:r>
            <a:r>
              <a:rPr lang="en-GB" b="1" dirty="0">
                <a:solidFill>
                  <a:srgbClr val="FF0000"/>
                </a:solidFill>
              </a:rPr>
              <a:t>operation</a:t>
            </a:r>
            <a:r>
              <a:rPr lang="en-GB" b="1" dirty="0"/>
              <a:t> and </a:t>
            </a:r>
            <a:r>
              <a:rPr lang="en-GB" b="1" dirty="0">
                <a:solidFill>
                  <a:srgbClr val="FF0000"/>
                </a:solidFill>
              </a:rPr>
              <a:t>retroﬁtting</a:t>
            </a:r>
            <a:r>
              <a:rPr lang="en-GB" b="1" dirty="0"/>
              <a:t> of </a:t>
            </a:r>
            <a:r>
              <a:rPr lang="en-GB" b="1" dirty="0" smtClean="0"/>
              <a:t>chemical process</a:t>
            </a:r>
            <a:r>
              <a:rPr lang="en-US" b="1" dirty="0" smtClean="0"/>
              <a:t>)</a:t>
            </a:r>
          </a:p>
          <a:p>
            <a:r>
              <a:rPr lang="en-US" b="1" dirty="0"/>
              <a:t>Benefits of </a:t>
            </a:r>
            <a:r>
              <a:rPr lang="en-US" b="1" dirty="0" smtClean="0"/>
              <a:t>Optimization</a:t>
            </a:r>
          </a:p>
          <a:p>
            <a:r>
              <a:rPr lang="en-GB" b="1" dirty="0"/>
              <a:t>Steps Used To Solve Optimisation </a:t>
            </a:r>
            <a:r>
              <a:rPr lang="en-GB" b="1" dirty="0" smtClean="0"/>
              <a:t>Problems</a:t>
            </a:r>
          </a:p>
          <a:p>
            <a:r>
              <a:rPr lang="en-US" b="1" dirty="0"/>
              <a:t>Modeling </a:t>
            </a:r>
            <a:r>
              <a:rPr lang="en-US" b="1" dirty="0" smtClean="0"/>
              <a:t>Example</a:t>
            </a:r>
          </a:p>
          <a:p>
            <a:r>
              <a:rPr lang="en-US" b="1" dirty="0"/>
              <a:t>Classification of optimization techniques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optimization in 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optimization finds application of </a:t>
            </a:r>
            <a:r>
              <a:rPr lang="en-US" dirty="0" smtClean="0">
                <a:solidFill>
                  <a:srgbClr val="FF0000"/>
                </a:solidFill>
              </a:rPr>
              <a:t>all branches </a:t>
            </a:r>
            <a:r>
              <a:rPr lang="en-US" dirty="0" smtClean="0"/>
              <a:t>of Engineering. The </a:t>
            </a:r>
            <a:r>
              <a:rPr lang="en-US" dirty="0" smtClean="0">
                <a:solidFill>
                  <a:srgbClr val="FF0000"/>
                </a:solidFill>
              </a:rPr>
              <a:t>areas</a:t>
            </a:r>
            <a:r>
              <a:rPr lang="en-US" dirty="0" smtClean="0"/>
              <a:t> of application may be broadly divided as follow: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Design of system components or entire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Planning and analysis of existing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Engineering analysis and data reduction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Control of dynamic system: optimal control/dynamic optimization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227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design of process tank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 tank which will hold 500 L of liquid. Height=[7 12]m, Radius =[3 7]m.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345" y="1997612"/>
            <a:ext cx="4963896" cy="3815019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277772" y="2491839"/>
            <a:ext cx="3052690" cy="3277772"/>
            <a:chOff x="1758461" y="2660652"/>
            <a:chExt cx="3052690" cy="3277772"/>
          </a:xfrm>
        </p:grpSpPr>
        <p:grpSp>
          <p:nvGrpSpPr>
            <p:cNvPr id="15" name="Group 14"/>
            <p:cNvGrpSpPr/>
            <p:nvPr/>
          </p:nvGrpSpPr>
          <p:grpSpPr>
            <a:xfrm>
              <a:off x="1758461" y="2660652"/>
              <a:ext cx="3052690" cy="3277772"/>
              <a:chOff x="2082018" y="2532185"/>
              <a:chExt cx="3052690" cy="327777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024554" y="2897945"/>
                <a:ext cx="2110154" cy="25462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024554" y="2532185"/>
                <a:ext cx="2110154" cy="7315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024554" y="5078437"/>
                <a:ext cx="2110154" cy="7315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644726" y="2757268"/>
                <a:ext cx="0" cy="2686929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2082018" y="3762755"/>
                <a:ext cx="3798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h</a:t>
                </a:r>
                <a:endParaRPr lang="en-US" sz="24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495820" y="5046765"/>
                <a:ext cx="3798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r</a:t>
                </a:r>
                <a:endParaRPr lang="en-US" sz="2400" b="1" dirty="0"/>
              </a:p>
            </p:txBody>
          </p:sp>
        </p:grpSp>
        <p:cxnSp>
          <p:nvCxnSpPr>
            <p:cNvPr id="12" name="Straight Arrow Connector 11"/>
            <p:cNvCxnSpPr>
              <a:stCxn id="8" idx="2"/>
            </p:cNvCxnSpPr>
            <p:nvPr/>
          </p:nvCxnSpPr>
          <p:spPr>
            <a:xfrm>
              <a:off x="2700997" y="5572664"/>
              <a:ext cx="105507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18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design of process tank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dimensions for the cylindrical tank will use the least amount of material?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can minimize the material by minimizing the area,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insulation thickness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186" y="3593836"/>
            <a:ext cx="2338924" cy="2432232"/>
          </a:xfrm>
          <a:ln>
            <a:noFill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3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610" y="1762505"/>
            <a:ext cx="3619500" cy="20002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09490" y="1869929"/>
            <a:ext cx="70057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Economic Criteria</a:t>
            </a:r>
          </a:p>
          <a:p>
            <a:endParaRPr lang="en-US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Century Gothic" panose="020B0502020202020204" pitchFamily="34" charset="0"/>
              </a:rPr>
              <a:t>The addition of insulation should </a:t>
            </a:r>
            <a:r>
              <a:rPr lang="en-US" sz="2400" b="1" dirty="0">
                <a:latin typeface="Century Gothic" panose="020B0502020202020204" pitchFamily="34" charset="0"/>
              </a:rPr>
              <a:t>s</a:t>
            </a:r>
            <a:r>
              <a:rPr lang="en-US" sz="2400" b="1" dirty="0" smtClean="0">
                <a:latin typeface="Century Gothic" panose="020B0502020202020204" pitchFamily="34" charset="0"/>
              </a:rPr>
              <a:t>ave money thorough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reduction</a:t>
            </a:r>
            <a:r>
              <a:rPr lang="en-US" sz="2400" b="1" dirty="0" smtClean="0">
                <a:latin typeface="Century Gothic" panose="020B0502020202020204" pitchFamily="34" charset="0"/>
              </a:rPr>
              <a:t> of heat losses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Century Gothic" panose="020B0502020202020204" pitchFamily="34" charset="0"/>
              </a:rPr>
              <a:t>But insulation material can be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expensive</a:t>
            </a:r>
          </a:p>
          <a:p>
            <a:endParaRPr lang="en-US" sz="2400" b="1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Century Gothic" panose="020B0502020202020204" pitchFamily="34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optimal</a:t>
            </a:r>
            <a:r>
              <a:rPr lang="en-US" sz="2400" b="1" dirty="0" smtClean="0">
                <a:latin typeface="Century Gothic" panose="020B0502020202020204" pitchFamily="34" charset="0"/>
              </a:rPr>
              <a:t> amount of insulation needed can be determined by an optimization Techniques. 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8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insulation thickness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206" y="1719439"/>
            <a:ext cx="7019778" cy="4086631"/>
          </a:xfrm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3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critical insulation thickness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Technical </a:t>
            </a:r>
            <a:r>
              <a:rPr lang="en-US" b="1" dirty="0">
                <a:solidFill>
                  <a:srgbClr val="FF0000"/>
                </a:solidFill>
              </a:rPr>
              <a:t>Criteria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697" y="2162745"/>
            <a:ext cx="5242315" cy="36078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915" y="1901189"/>
            <a:ext cx="5166601" cy="34163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81812" y="162556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2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critical insulation thickness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conduction resistance </a:t>
            </a:r>
            <a:r>
              <a:rPr lang="en-US" sz="3200" dirty="0" smtClean="0"/>
              <a:t>(first term) </a:t>
            </a:r>
            <a:r>
              <a:rPr lang="en-US" sz="3200" dirty="0" smtClean="0">
                <a:solidFill>
                  <a:srgbClr val="FF0000"/>
                </a:solidFill>
              </a:rPr>
              <a:t>increases</a:t>
            </a:r>
            <a:r>
              <a:rPr lang="en-US" sz="3200" dirty="0" smtClean="0"/>
              <a:t> with the </a:t>
            </a:r>
            <a:r>
              <a:rPr lang="en-US" sz="3200" dirty="0" smtClean="0">
                <a:solidFill>
                  <a:srgbClr val="FF0000"/>
                </a:solidFill>
              </a:rPr>
              <a:t>addition of insulation</a:t>
            </a:r>
            <a:r>
              <a:rPr lang="en-US" sz="3200" dirty="0" smtClean="0"/>
              <a:t>. But the </a:t>
            </a:r>
            <a:r>
              <a:rPr lang="en-US" sz="3200" dirty="0" smtClean="0">
                <a:solidFill>
                  <a:srgbClr val="FF0000"/>
                </a:solidFill>
              </a:rPr>
              <a:t>convection resistance </a:t>
            </a:r>
            <a:r>
              <a:rPr lang="en-US" sz="3200" dirty="0" smtClean="0"/>
              <a:t>(second term) </a:t>
            </a:r>
            <a:r>
              <a:rPr lang="en-US" sz="3200" dirty="0" smtClean="0">
                <a:solidFill>
                  <a:srgbClr val="FF0000"/>
                </a:solidFill>
              </a:rPr>
              <a:t>decreases</a:t>
            </a:r>
            <a:r>
              <a:rPr lang="en-US" sz="3200" dirty="0" smtClean="0"/>
              <a:t> due to </a:t>
            </a:r>
            <a:r>
              <a:rPr lang="en-US" sz="3200" dirty="0" smtClean="0">
                <a:solidFill>
                  <a:srgbClr val="FF0000"/>
                </a:solidFill>
              </a:rPr>
              <a:t>increasing</a:t>
            </a:r>
            <a:r>
              <a:rPr lang="en-US" sz="3200" dirty="0" smtClean="0"/>
              <a:t> outer surface </a:t>
            </a:r>
            <a:r>
              <a:rPr lang="en-US" sz="3200" dirty="0" smtClean="0">
                <a:solidFill>
                  <a:srgbClr val="FF0000"/>
                </a:solidFill>
              </a:rPr>
              <a:t>area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23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iT SC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AiT SCBE" id="{3A107F67-54C9-4B91-8173-BB2DCD5506DF}" vid="{DBACF193-781E-4B8C-BE4A-64F39CAB5A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AAiT SCBE</Template>
  <TotalTime>12848</TotalTime>
  <Words>882</Words>
  <Application>Microsoft Office PowerPoint</Application>
  <PresentationFormat>Custom</PresentationFormat>
  <Paragraphs>160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AAiT SCBE</vt:lpstr>
      <vt:lpstr>Process integration and optimization</vt:lpstr>
      <vt:lpstr>Beyond previous lecture</vt:lpstr>
      <vt:lpstr>Application of optimization in  Engineering</vt:lpstr>
      <vt:lpstr>Optimal design of process tank</vt:lpstr>
      <vt:lpstr>Optimal design of process tank</vt:lpstr>
      <vt:lpstr>Optimal insulation thickness</vt:lpstr>
      <vt:lpstr>Optimal insulation thickness</vt:lpstr>
      <vt:lpstr>The critical insulation thickness</vt:lpstr>
      <vt:lpstr>The critical insulation thickness</vt:lpstr>
      <vt:lpstr>Chemical Reactor Design: Series Reaction</vt:lpstr>
      <vt:lpstr>Chemical Reactor: Parallel Reaction</vt:lpstr>
      <vt:lpstr>Chemical Reactor: Parallel Reaction</vt:lpstr>
      <vt:lpstr>Refinery Blending Problem</vt:lpstr>
      <vt:lpstr>Diet Problem</vt:lpstr>
      <vt:lpstr>Nonlinear Regression</vt:lpstr>
      <vt:lpstr>The Material Balance Reconciliation </vt:lpstr>
      <vt:lpstr>Control of Dynamic Systems: Optimal Control Problem/Dynamic Optimization: Optimal Reactor Temperature</vt:lpstr>
      <vt:lpstr>Control of Dynamic Systems: Optimal Control Problem/Dynamic Optimization: Batch Distillation Column</vt:lpstr>
      <vt:lpstr>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integration and optimization</dc:title>
  <dc:creator>Shimelis Kebede</dc:creator>
  <cp:lastModifiedBy>User</cp:lastModifiedBy>
  <cp:revision>32</cp:revision>
  <dcterms:created xsi:type="dcterms:W3CDTF">2020-02-20T19:53:58Z</dcterms:created>
  <dcterms:modified xsi:type="dcterms:W3CDTF">2020-05-02T13:21:33Z</dcterms:modified>
</cp:coreProperties>
</file>