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7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61" d="100"/>
          <a:sy n="61" d="100"/>
        </p:scale>
        <p:origin x="-2298" y="-1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8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3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39838"/>
            <a:ext cx="11887200" cy="13255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060109"/>
            <a:ext cx="11887200" cy="60815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Addis Ababa University</a:t>
            </a:r>
          </a:p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AAiT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946" y="6025628"/>
            <a:ext cx="593391" cy="67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670852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4368" y="6214139"/>
            <a:ext cx="4640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School of Chemical and Bio Engineering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527773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78158" y="6174383"/>
            <a:ext cx="3021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Shimelis</a:t>
            </a:r>
            <a:r>
              <a:rPr lang="en-US" b="1" baseline="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 Kebede (Ph.D.)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1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q"/>
        <a:defRPr sz="3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integration and optimization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three:</a:t>
            </a:r>
            <a:r>
              <a:rPr lang="en-US" b="1" dirty="0" smtClean="0"/>
              <a:t> Optimization Problem Formulation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Process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hap 2-fig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3"/>
          <a:stretch>
            <a:fillRect/>
          </a:stretch>
        </p:blipFill>
        <p:spPr bwMode="auto">
          <a:xfrm>
            <a:off x="3323771" y="1720140"/>
            <a:ext cx="5133447" cy="412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01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Reaction Optimization: Theoretical Mode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3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2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1111" y="1811757"/>
                <a:ext cx="12884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1" y="1811757"/>
                <a:ext cx="1288430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3774" r="-4245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0945" y="2631792"/>
                <a:ext cx="1972720" cy="319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sub>
                      </m:sSub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𝑹𝑻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45" y="2631792"/>
                <a:ext cx="1972720" cy="319318"/>
              </a:xfrm>
              <a:prstGeom prst="rect">
                <a:avLst/>
              </a:prstGeom>
              <a:blipFill rotWithShape="0">
                <a:blip r:embed="rId3"/>
                <a:stretch>
                  <a:fillRect l="-1235" t="-7692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0594" y="2241219"/>
                <a:ext cx="1963102" cy="319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𝑹𝑻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94" y="2241219"/>
                <a:ext cx="1963102" cy="319318"/>
              </a:xfrm>
              <a:prstGeom prst="rect">
                <a:avLst/>
              </a:prstGeom>
              <a:blipFill rotWithShape="0">
                <a:blip r:embed="rId4"/>
                <a:stretch>
                  <a:fillRect l="-1863" t="-7692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1111" y="3703702"/>
                <a:ext cx="22762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𝑴𝒂𝒕𝒆𝒓𝒊𝒂𝒍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𝑩𝒂𝒍𝒂𝒏𝒄𝒆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1" y="3703702"/>
                <a:ext cx="227626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406" r="-267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1111" y="5286996"/>
                <a:ext cx="20903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𝑬𝒏𝒆𝒓𝒈𝒚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𝑩𝒂𝒍𝒂𝒏𝒄𝒆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11" y="5286996"/>
                <a:ext cx="2090316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790" r="-2915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8214" y="3552440"/>
                <a:ext cx="2318263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14" y="3552440"/>
                <a:ext cx="2318263" cy="5845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98214" y="4312432"/>
                <a:ext cx="1468031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14" y="4312432"/>
                <a:ext cx="1468031" cy="58458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67429" y="2783256"/>
                <a:ext cx="1674817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429" y="2783256"/>
                <a:ext cx="1674817" cy="58458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253877" y="5148593"/>
                <a:ext cx="6611618" cy="892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𝒅𝑻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𝑼𝑨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  <a:p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877" y="5148593"/>
                <a:ext cx="6611618" cy="8923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98214" y="1663622"/>
                <a:ext cx="4572214" cy="539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𝑯𝒐𝒘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𝒕𝒐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𝒎𝒂𝒙𝒊𝒎𝒊𝒛𝒆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en-US" sz="3200" b="1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sub>
                    </m:sSub>
                  </m:oMath>
                </a14:m>
                <a:r>
                  <a:rPr lang="en-US" sz="3200" b="1" dirty="0" smtClean="0"/>
                  <a:t>)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214" y="1663622"/>
                <a:ext cx="4572214" cy="539058"/>
              </a:xfrm>
              <a:prstGeom prst="rect">
                <a:avLst/>
              </a:prstGeom>
              <a:blipFill rotWithShape="0">
                <a:blip r:embed="rId11"/>
                <a:stretch>
                  <a:fillRect t="-22727" r="-4533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26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Model: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hap 2-fig 1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49"/>
          <a:stretch/>
        </p:blipFill>
        <p:spPr bwMode="auto">
          <a:xfrm>
            <a:off x="7072379" y="1712684"/>
            <a:ext cx="4494481" cy="409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78" y="2667380"/>
            <a:ext cx="611505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3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Degrees of Freedom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degree of freedom analysis gives us the </a:t>
            </a:r>
            <a:r>
              <a:rPr lang="en-US" dirty="0" smtClean="0">
                <a:solidFill>
                  <a:srgbClr val="FF0000"/>
                </a:solidFill>
              </a:rPr>
              <a:t>number of decision variables </a:t>
            </a:r>
            <a:r>
              <a:rPr lang="en-US" dirty="0" smtClean="0"/>
              <a:t>that can be </a:t>
            </a:r>
            <a:r>
              <a:rPr lang="en-US" dirty="0" smtClean="0">
                <a:solidFill>
                  <a:srgbClr val="FF0000"/>
                </a:solidFill>
              </a:rPr>
              <a:t>changed during optimization </a:t>
            </a:r>
            <a:r>
              <a:rPr lang="en-US" dirty="0" smtClean="0"/>
              <a:t>process to obtain the optimal solution.</a:t>
            </a:r>
          </a:p>
          <a:p>
            <a:r>
              <a:rPr lang="en-US" dirty="0" smtClean="0"/>
              <a:t>Degrees  of freedom, DOF=(No. of variables)-(No. of linearly independent Variables)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If DOF=0,unique solution exists. No optimization is possible.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DOF&gt;0,under-determined system. Infinite solutions exists. Optimization possible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If DOC&lt;0,over-determined system. No solution exists. Least square analysis possible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Degrees of Freedom </a:t>
            </a:r>
            <a:r>
              <a:rPr lang="en-US" dirty="0" smtClean="0"/>
              <a:t>Analysis: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How many variables are there?</a:t>
            </a:r>
          </a:p>
          <a:p>
            <a:r>
              <a:rPr lang="en-US" dirty="0"/>
              <a:t>How many independent variables are there?</a:t>
            </a:r>
          </a:p>
          <a:p>
            <a:r>
              <a:rPr lang="en-US" dirty="0"/>
              <a:t>What are the DOF?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11" y="1778973"/>
            <a:ext cx="10913978" cy="216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2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Degrees of Freedom </a:t>
            </a:r>
            <a:r>
              <a:rPr lang="en-US" dirty="0" smtClean="0"/>
              <a:t>Analysis: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many variables are there?</a:t>
            </a:r>
          </a:p>
          <a:p>
            <a:r>
              <a:rPr lang="en-US" dirty="0" smtClean="0"/>
              <a:t>How many independent variables are there?</a:t>
            </a:r>
          </a:p>
          <a:p>
            <a:r>
              <a:rPr lang="en-US" dirty="0" smtClean="0"/>
              <a:t>What are the DOF?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953" y="1709740"/>
            <a:ext cx="5351233" cy="244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7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Degrees of Freedom Analysis: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00CC"/>
                </a:solidFill>
              </a:rPr>
              <a:t>A Product Mix </a:t>
            </a:r>
            <a:r>
              <a:rPr lang="en-US" altLang="en-US" b="1" dirty="0" smtClean="0">
                <a:solidFill>
                  <a:srgbClr val="0000CC"/>
                </a:solidFill>
              </a:rPr>
              <a:t>Problem 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8" y="1765527"/>
            <a:ext cx="5200650" cy="3152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0268" y="1765527"/>
            <a:ext cx="6410325" cy="1276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7726" y="3341914"/>
            <a:ext cx="2543175" cy="4381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827486" y="4504164"/>
            <a:ext cx="60676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If we specify: F</a:t>
            </a:r>
            <a:r>
              <a:rPr lang="en-GB" sz="2400" b="1" baseline="-25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,V,</a:t>
            </a:r>
            <a:r>
              <a:rPr lang="el-G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ρ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,k we have 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three variables (X</a:t>
            </a:r>
            <a:r>
              <a:rPr lang="en-US" sz="2400" b="1" baseline="-25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,X</a:t>
            </a:r>
            <a:r>
              <a:rPr lang="en-US" sz="2400" b="1" baseline="-25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,F</a:t>
            </a:r>
            <a:r>
              <a:rPr lang="en-US" sz="2400" b="1" baseline="-25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 and 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equation are all linearly independent.</a:t>
            </a:r>
            <a:endParaRPr lang="en-US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1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Continuity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Optimization (</a:t>
            </a:r>
            <a:r>
              <a:rPr lang="en-GB" b="1" dirty="0">
                <a:solidFill>
                  <a:srgbClr val="FF0000"/>
                </a:solidFill>
              </a:rPr>
              <a:t>A</a:t>
            </a:r>
            <a:r>
              <a:rPr lang="en-GB" b="1" dirty="0" smtClean="0">
                <a:solidFill>
                  <a:srgbClr val="FF0000"/>
                </a:solidFill>
              </a:rPr>
              <a:t>nalytical</a:t>
            </a:r>
            <a:r>
              <a:rPr lang="en-GB" dirty="0" smtClean="0"/>
              <a:t> </a:t>
            </a:r>
            <a:r>
              <a:rPr lang="en-GB" dirty="0"/>
              <a:t>or </a:t>
            </a:r>
            <a:r>
              <a:rPr lang="en-GB" b="1" dirty="0">
                <a:solidFill>
                  <a:srgbClr val="FF0000"/>
                </a:solidFill>
              </a:rPr>
              <a:t>N</a:t>
            </a:r>
            <a:r>
              <a:rPr lang="en-GB" b="1" dirty="0" smtClean="0">
                <a:solidFill>
                  <a:srgbClr val="FF0000"/>
                </a:solidFill>
              </a:rPr>
              <a:t>umerical</a:t>
            </a:r>
            <a:r>
              <a:rPr lang="en-GB" dirty="0"/>
              <a:t>)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it preferable and more convenient to work with </a:t>
            </a:r>
            <a:r>
              <a:rPr lang="en-GB" b="1" dirty="0">
                <a:solidFill>
                  <a:srgbClr val="FF0000"/>
                </a:solidFill>
              </a:rPr>
              <a:t>continuous</a:t>
            </a:r>
            <a:r>
              <a:rPr lang="en-GB" dirty="0"/>
              <a:t> functions of one or more variables than with functions containing </a:t>
            </a:r>
            <a:r>
              <a:rPr lang="en-GB" b="1" dirty="0">
                <a:solidFill>
                  <a:srgbClr val="FF0000"/>
                </a:solidFill>
              </a:rPr>
              <a:t>discontinuities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Functions having </a:t>
            </a:r>
            <a:r>
              <a:rPr lang="en-GB" b="1" dirty="0">
                <a:solidFill>
                  <a:srgbClr val="FF0000"/>
                </a:solidFill>
              </a:rPr>
              <a:t>continuous </a:t>
            </a:r>
            <a:r>
              <a:rPr lang="en-GB" b="1" dirty="0" smtClean="0">
                <a:solidFill>
                  <a:srgbClr val="FF0000"/>
                </a:solidFill>
              </a:rPr>
              <a:t>derivatives</a:t>
            </a:r>
            <a:r>
              <a:rPr lang="en-GB" b="1" dirty="0" smtClean="0"/>
              <a:t> </a:t>
            </a:r>
            <a:r>
              <a:rPr lang="en-GB" dirty="0" smtClean="0"/>
              <a:t>are </a:t>
            </a:r>
            <a:r>
              <a:rPr lang="en-GB" dirty="0"/>
              <a:t>also </a:t>
            </a:r>
            <a:r>
              <a:rPr lang="en-GB" b="1" dirty="0">
                <a:solidFill>
                  <a:srgbClr val="FF0000"/>
                </a:solidFill>
              </a:rPr>
              <a:t>preferred</a:t>
            </a:r>
            <a:r>
              <a:rPr lang="en-GB" dirty="0"/>
              <a:t>.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4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property of continuity. </a:t>
            </a:r>
            <a:r>
              <a:rPr lang="en-GB" b="1" dirty="0"/>
              <a:t>A </a:t>
            </a:r>
            <a:r>
              <a:rPr lang="en-GB" dirty="0"/>
              <a:t>function of a single variable </a:t>
            </a:r>
            <a:r>
              <a:rPr lang="en-GB" i="1" dirty="0"/>
              <a:t>x</a:t>
            </a:r>
            <a:r>
              <a:rPr lang="en-GB" dirty="0"/>
              <a:t> is continuous at a point x</a:t>
            </a:r>
            <a:r>
              <a:rPr lang="en-GB" baseline="-25000" dirty="0"/>
              <a:t>o</a:t>
            </a:r>
            <a:r>
              <a:rPr lang="en-GB" dirty="0"/>
              <a:t> if 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b="1" dirty="0"/>
              <a:t>If f(x) is continuous at every point in region R, then f(x) is said to be </a:t>
            </a:r>
            <a:r>
              <a:rPr lang="en-GB" b="1" dirty="0" smtClean="0"/>
              <a:t>continuous throughout </a:t>
            </a:r>
            <a:r>
              <a:rPr lang="en-GB" b="1" dirty="0"/>
              <a:t>R.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310" y="2533575"/>
            <a:ext cx="2220526" cy="1935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743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313" y="1819655"/>
            <a:ext cx="817495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77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previous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Application of optimization in  </a:t>
            </a:r>
            <a:r>
              <a:rPr lang="en-US" b="1" dirty="0" smtClean="0"/>
              <a:t>Engineering</a:t>
            </a:r>
          </a:p>
          <a:p>
            <a:r>
              <a:rPr lang="en-US" b="1" dirty="0"/>
              <a:t>Optimal design of process </a:t>
            </a:r>
            <a:r>
              <a:rPr lang="en-US" b="1" dirty="0" smtClean="0"/>
              <a:t>tank</a:t>
            </a:r>
          </a:p>
          <a:p>
            <a:r>
              <a:rPr lang="en-US" b="1" dirty="0"/>
              <a:t>Optimal insulation </a:t>
            </a:r>
            <a:r>
              <a:rPr lang="en-US" b="1" dirty="0" smtClean="0"/>
              <a:t>thickness</a:t>
            </a:r>
          </a:p>
          <a:p>
            <a:r>
              <a:rPr lang="en-US" b="1" dirty="0"/>
              <a:t>The critical insulation </a:t>
            </a:r>
            <a:r>
              <a:rPr lang="en-US" b="1" dirty="0" smtClean="0"/>
              <a:t>thickness</a:t>
            </a:r>
          </a:p>
          <a:p>
            <a:r>
              <a:rPr lang="en-US" b="1" dirty="0"/>
              <a:t>Chemical Reactor Design: Series </a:t>
            </a:r>
            <a:r>
              <a:rPr lang="en-US" b="1" dirty="0" smtClean="0"/>
              <a:t>Reaction</a:t>
            </a:r>
          </a:p>
          <a:p>
            <a:r>
              <a:rPr lang="en-US" b="1" dirty="0"/>
              <a:t>Chemical Reactor: Parallel </a:t>
            </a:r>
            <a:r>
              <a:rPr lang="en-US" b="1" dirty="0" smtClean="0"/>
              <a:t>Reaction</a:t>
            </a:r>
          </a:p>
          <a:p>
            <a:r>
              <a:rPr lang="en-US" b="1" dirty="0"/>
              <a:t>Refinery Blending </a:t>
            </a:r>
            <a:r>
              <a:rPr lang="en-US" b="1" dirty="0" smtClean="0"/>
              <a:t>Problem</a:t>
            </a:r>
          </a:p>
          <a:p>
            <a:r>
              <a:rPr lang="en-US" b="1" dirty="0"/>
              <a:t>Diet </a:t>
            </a:r>
            <a:r>
              <a:rPr lang="en-US" b="1" dirty="0" smtClean="0"/>
              <a:t>Problem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1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Case </a:t>
            </a:r>
            <a:r>
              <a:rPr lang="en-GB" b="1" dirty="0"/>
              <a:t>A </a:t>
            </a:r>
            <a:r>
              <a:rPr lang="en-GB" dirty="0"/>
              <a:t>shows a discontinuous function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For </a:t>
            </a:r>
            <a:r>
              <a:rPr lang="en-GB" b="1" dirty="0"/>
              <a:t>case B</a:t>
            </a:r>
            <a:r>
              <a:rPr lang="en-GB" dirty="0"/>
              <a:t>, the function of x has a "kink" in it, but f(x) does satisfy the property of continuity. However, f'(x) = df(x)/dx does not.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Therefore, the function in </a:t>
            </a:r>
            <a:r>
              <a:rPr lang="en-GB" b="1" dirty="0"/>
              <a:t>case B </a:t>
            </a:r>
            <a:r>
              <a:rPr lang="en-GB" dirty="0"/>
              <a:t>is continuous but not continuously differentiable.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8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 of functions for continuity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 following functions continuous?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lphaLcParenBoth"/>
            </a:pPr>
            <a:r>
              <a:rPr lang="en-US" dirty="0" smtClean="0"/>
              <a:t>f(x)=1/x;</a:t>
            </a:r>
          </a:p>
          <a:p>
            <a:pPr marL="514350" indent="-514350">
              <a:buAutoNum type="alphaLcParenBoth"/>
            </a:pPr>
            <a:r>
              <a:rPr lang="en-US" dirty="0"/>
              <a:t> </a:t>
            </a:r>
            <a:r>
              <a:rPr lang="en-US" dirty="0" smtClean="0"/>
              <a:t>f(x)=</a:t>
            </a:r>
            <a:r>
              <a:rPr lang="en-US" dirty="0" err="1" smtClean="0"/>
              <a:t>lnx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each case specify the range of x for which f(x) and f’(x) are continuous.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 </a:t>
            </a:r>
            <a:r>
              <a:rPr lang="en-GB" dirty="0"/>
              <a:t>discontinuity in a function may or may not cause difficulty in optimization. </a:t>
            </a:r>
          </a:p>
          <a:p>
            <a:r>
              <a:rPr lang="en-GB" dirty="0"/>
              <a:t>In case </a:t>
            </a:r>
            <a:r>
              <a:rPr lang="en-GB" b="1" dirty="0"/>
              <a:t>A</a:t>
            </a:r>
            <a:r>
              <a:rPr lang="en-GB" dirty="0"/>
              <a:t>, the maximum occurs reasonably far from the discontinuity which may or may not be encountered in the search for the optimum.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case B, if a method of optimization that does not use derivatives is employed, then the "kink“ in </a:t>
            </a:r>
            <a:r>
              <a:rPr lang="en-GB" b="1" i="1" dirty="0"/>
              <a:t>f(x) </a:t>
            </a:r>
            <a:r>
              <a:rPr lang="en-GB" dirty="0"/>
              <a:t>is probably unimportant, but methods employing derivatives might fail, because the derivative becomes undefined at the discontinuity and has different signs on each side of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14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i="1" dirty="0"/>
              <a:t>discrete  (</a:t>
            </a:r>
            <a:r>
              <a:rPr lang="en-GB" dirty="0"/>
              <a:t>cost per unit diameter of pipe, the cost per unit area for heat exchanger surface or </a:t>
            </a:r>
            <a:r>
              <a:rPr lang="en-GB" dirty="0" err="1"/>
              <a:t>or</a:t>
            </a:r>
            <a:r>
              <a:rPr lang="en-GB" dirty="0"/>
              <a:t> the insulation cost considered as installed cost as a function of the pipe diameter </a:t>
            </a:r>
            <a:r>
              <a:rPr lang="en-US" b="1" i="1" dirty="0"/>
              <a:t>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98" y="3198853"/>
            <a:ext cx="3629271" cy="273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184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 be approximated as a continuous function</a:t>
            </a:r>
            <a:br>
              <a:rPr lang="en-GB" dirty="0"/>
            </a:br>
            <a:r>
              <a:rPr lang="en-GB" dirty="0"/>
              <a:t>because of the relatively small differences in available pipe diameters (</a:t>
            </a:r>
            <a:r>
              <a:rPr lang="en-US" dirty="0"/>
              <a:t>by interpolation</a:t>
            </a:r>
            <a:r>
              <a:rPr lang="en-GB" dirty="0" smtClean="0"/>
              <a:t>).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linear interpolation is used, then the extended function usually has </a:t>
            </a:r>
            <a:r>
              <a:rPr lang="en-GB" b="1" dirty="0"/>
              <a:t>discontinuous derivatives </a:t>
            </a:r>
            <a:r>
              <a:rPr lang="en-GB" dirty="0"/>
              <a:t>at each of the original diameters (can cause problems for derivative-based optimizers )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5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346" y="1955925"/>
            <a:ext cx="5272767" cy="382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89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b="1" dirty="0"/>
              <a:t> </a:t>
            </a:r>
            <a:r>
              <a:rPr lang="en-GB" dirty="0"/>
              <a:t>remedy is to interpolate with quadratic </a:t>
            </a:r>
            <a:r>
              <a:rPr lang="en-GB" dirty="0" smtClean="0"/>
              <a:t>or cubic </a:t>
            </a:r>
            <a:r>
              <a:rPr lang="en-GB" dirty="0"/>
              <a:t>functions chosen so that their first derivatives are continuous at the </a:t>
            </a:r>
            <a:r>
              <a:rPr lang="en-GB" dirty="0" smtClean="0"/>
              <a:t>break points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Once the optimum value of the diameter is obtained for the continuous function, the discretely valued diameter nearest to the optimum that is commercially available can be selected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6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07823" y="2977925"/>
            <a:ext cx="985526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End Lecture </a:t>
            </a:r>
            <a:r>
              <a:rPr lang="en-US" sz="96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Three</a:t>
            </a:r>
            <a:endParaRPr lang="en-US" sz="9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705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previous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Nonlinear Regression</a:t>
            </a:r>
          </a:p>
          <a:p>
            <a:r>
              <a:rPr lang="en-US" b="1" dirty="0"/>
              <a:t>The Material Balance Reconciliation </a:t>
            </a:r>
          </a:p>
          <a:p>
            <a:r>
              <a:rPr lang="en-US" b="1" dirty="0" smtClean="0"/>
              <a:t>Control </a:t>
            </a:r>
            <a:r>
              <a:rPr lang="en-US" b="1" dirty="0"/>
              <a:t>of Dynamic Systems: Optimal Control Problem/Dynamic Optimization: Optimal Reactor </a:t>
            </a:r>
            <a:r>
              <a:rPr lang="en-US" b="1" dirty="0" smtClean="0"/>
              <a:t>Temperature</a:t>
            </a:r>
          </a:p>
          <a:p>
            <a:r>
              <a:rPr lang="en-US" b="1" dirty="0"/>
              <a:t>Control of Dynamic Systems: Optimal Control Problem/Dynamic Optimization: Batch Distillation Column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1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Models for Optimization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Optimization requires use of mathematical techniques for maximizing or minimizing of objective function.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With advent of computers, optimization have become part of computer-aided design activities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Getting a valid, accurate model of the process is an important step in optimization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Models for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60" y="2253042"/>
            <a:ext cx="4743450" cy="3019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2777" y="1948241"/>
            <a:ext cx="52482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Models for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an optimization problem, </a:t>
            </a:r>
            <a:r>
              <a:rPr lang="en-US" dirty="0" smtClean="0">
                <a:solidFill>
                  <a:srgbClr val="FF0000"/>
                </a:solidFill>
              </a:rPr>
              <a:t>constraints</a:t>
            </a:r>
            <a:r>
              <a:rPr lang="en-US" dirty="0" smtClean="0"/>
              <a:t> arises because the process  must describe the </a:t>
            </a:r>
            <a:r>
              <a:rPr lang="en-US" dirty="0" smtClean="0">
                <a:solidFill>
                  <a:srgbClr val="FF0000"/>
                </a:solidFill>
              </a:rPr>
              <a:t>physical bounds </a:t>
            </a:r>
            <a:r>
              <a:rPr lang="en-US" dirty="0" smtClean="0"/>
              <a:t>on the design variables, </a:t>
            </a:r>
            <a:r>
              <a:rPr lang="en-US" dirty="0" smtClean="0">
                <a:solidFill>
                  <a:srgbClr val="FF0000"/>
                </a:solidFill>
              </a:rPr>
              <a:t>empirical relations among design variables</a:t>
            </a:r>
            <a:r>
              <a:rPr lang="en-US" dirty="0" smtClean="0"/>
              <a:t>, and physical laws that apply to a specific problem.</a:t>
            </a:r>
          </a:p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en-US" dirty="0" smtClean="0"/>
              <a:t>To optimize a process, we need a </a:t>
            </a:r>
            <a:r>
              <a:rPr lang="en-US" dirty="0" smtClean="0">
                <a:solidFill>
                  <a:srgbClr val="FF0000"/>
                </a:solidFill>
              </a:rPr>
              <a:t>process model </a:t>
            </a:r>
            <a:r>
              <a:rPr lang="en-US" dirty="0" smtClean="0"/>
              <a:t>to formulate the objective function, </a:t>
            </a:r>
            <a:r>
              <a:rPr lang="en-US" dirty="0" smtClean="0">
                <a:solidFill>
                  <a:srgbClr val="FF0000"/>
                </a:solidFill>
              </a:rPr>
              <a:t>equality</a:t>
            </a:r>
            <a:r>
              <a:rPr lang="en-US" dirty="0" smtClean="0"/>
              <a:t>  constraints, and </a:t>
            </a:r>
            <a:r>
              <a:rPr lang="en-US" dirty="0" smtClean="0">
                <a:solidFill>
                  <a:srgbClr val="FF0000"/>
                </a:solidFill>
              </a:rPr>
              <a:t>inequality</a:t>
            </a:r>
            <a:r>
              <a:rPr lang="en-US" dirty="0" smtClean="0"/>
              <a:t> constraints.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Models for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process model is a </a:t>
            </a:r>
            <a:r>
              <a:rPr lang="en-US" dirty="0" smtClean="0">
                <a:solidFill>
                  <a:srgbClr val="FF0000"/>
                </a:solidFill>
              </a:rPr>
              <a:t>set of equations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rgbClr val="FF0000"/>
                </a:solidFill>
              </a:rPr>
              <a:t>imitates reality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cannot incorporate </a:t>
            </a:r>
            <a:r>
              <a:rPr lang="en-US" dirty="0" smtClean="0"/>
              <a:t>all features of the </a:t>
            </a:r>
            <a:r>
              <a:rPr lang="en-US" dirty="0" smtClean="0">
                <a:solidFill>
                  <a:srgbClr val="FF0000"/>
                </a:solidFill>
              </a:rPr>
              <a:t>real process</a:t>
            </a:r>
            <a:r>
              <a:rPr lang="en-US" dirty="0" smtClean="0"/>
              <a:t>. However, reasonably accurate model </a:t>
            </a:r>
            <a:r>
              <a:rPr lang="en-US" dirty="0" smtClean="0">
                <a:solidFill>
                  <a:srgbClr val="FF0000"/>
                </a:solidFill>
              </a:rPr>
              <a:t>saves</a:t>
            </a:r>
            <a:r>
              <a:rPr lang="en-US" dirty="0" smtClean="0"/>
              <a:t> us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money</a:t>
            </a:r>
            <a:r>
              <a:rPr lang="en-US" dirty="0" smtClean="0"/>
              <a:t> as we can avoid repetitive experimentation and measurements.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Remember:</a:t>
            </a:r>
            <a:r>
              <a:rPr lang="en-US" dirty="0" smtClean="0"/>
              <a:t> </a:t>
            </a:r>
            <a:r>
              <a:rPr lang="en-US" b="1" dirty="0" smtClean="0"/>
              <a:t>Quality of optimal solution depends on accuracy of the process model used.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633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Process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Broadly two types</a:t>
            </a:r>
          </a:p>
          <a:p>
            <a:r>
              <a:rPr lang="en-US" dirty="0" smtClean="0"/>
              <a:t>Model based on </a:t>
            </a:r>
            <a:r>
              <a:rPr lang="en-US" b="1" dirty="0" smtClean="0">
                <a:solidFill>
                  <a:srgbClr val="FF0000"/>
                </a:solidFill>
              </a:rPr>
              <a:t>physical theory </a:t>
            </a:r>
            <a:r>
              <a:rPr lang="en-US" dirty="0" smtClean="0"/>
              <a:t>(Uses physical, chemical laws .First principle based model)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Model based on </a:t>
            </a:r>
            <a:r>
              <a:rPr lang="en-US" b="1" dirty="0" smtClean="0">
                <a:solidFill>
                  <a:srgbClr val="FF0000"/>
                </a:solidFill>
              </a:rPr>
              <a:t>strictly empirical description </a:t>
            </a:r>
            <a:r>
              <a:rPr lang="en-US" dirty="0" smtClean="0"/>
              <a:t>(Black box models, data based models)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Process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There are many additional ways to classify mathematical models</a:t>
            </a:r>
          </a:p>
          <a:p>
            <a:r>
              <a:rPr lang="en-GB" dirty="0"/>
              <a:t>For our purposes it is most satisfactory to first consider grouping the models into opposite pairs: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deterministic		vs.	probabilistic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linear			vs.	nonlinear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steady state		vs.	non-steady state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lumped parameter	vs.	distributed</a:t>
            </a:r>
          </a:p>
        </p:txBody>
      </p:sp>
    </p:spTree>
    <p:extLst>
      <p:ext uri="{BB962C8B-B14F-4D97-AF65-F5344CB8AC3E}">
        <p14:creationId xmlns:p14="http://schemas.microsoft.com/office/powerpoint/2010/main" val="8512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iT SCB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AiT SCBE" id="{3A107F67-54C9-4B91-8173-BB2DCD5506DF}" vid="{DBACF193-781E-4B8C-BE4A-64F39CAB5A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AAiT SCBE</Template>
  <TotalTime>5667</TotalTime>
  <Words>1054</Words>
  <Application>Microsoft Office PowerPoint</Application>
  <PresentationFormat>Custom</PresentationFormat>
  <Paragraphs>130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AAiT SCBE</vt:lpstr>
      <vt:lpstr>Process integration and optimization</vt:lpstr>
      <vt:lpstr>Beyond previous lecture</vt:lpstr>
      <vt:lpstr>Beyond previous lecture</vt:lpstr>
      <vt:lpstr>Process Models for Optimization </vt:lpstr>
      <vt:lpstr>Process Models for Optimization</vt:lpstr>
      <vt:lpstr>Process Models for Optimization</vt:lpstr>
      <vt:lpstr>Process Models for Optimization</vt:lpstr>
      <vt:lpstr>Classification of Process Models</vt:lpstr>
      <vt:lpstr>Classification of Process Models</vt:lpstr>
      <vt:lpstr>Classification of Process Models</vt:lpstr>
      <vt:lpstr>Series Reaction Optimization: Theoretical Mode</vt:lpstr>
      <vt:lpstr>Empirical Model: Regression</vt:lpstr>
      <vt:lpstr>The Degrees of Freedom Analysis</vt:lpstr>
      <vt:lpstr>The Degrees of Freedom Analysis: Example</vt:lpstr>
      <vt:lpstr>The Degrees of Freedom Analysis: Example</vt:lpstr>
      <vt:lpstr>The Degrees of Freedom Analysis: Example</vt:lpstr>
      <vt:lpstr>Continuity of functions</vt:lpstr>
      <vt:lpstr>Cont..</vt:lpstr>
      <vt:lpstr>Cases</vt:lpstr>
      <vt:lpstr>Cont..</vt:lpstr>
      <vt:lpstr>Analysis of functions for continuity</vt:lpstr>
      <vt:lpstr>Summery</vt:lpstr>
      <vt:lpstr>Summery</vt:lpstr>
      <vt:lpstr>Objective functions</vt:lpstr>
      <vt:lpstr>Cont…</vt:lpstr>
      <vt:lpstr>Cont…</vt:lpstr>
      <vt:lpstr>Cont…</vt:lpstr>
      <vt:lpstr>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integration and optimization</dc:title>
  <dc:creator>Shimelis Kebede</dc:creator>
  <cp:lastModifiedBy>User</cp:lastModifiedBy>
  <cp:revision>38</cp:revision>
  <dcterms:created xsi:type="dcterms:W3CDTF">2020-02-24T19:21:38Z</dcterms:created>
  <dcterms:modified xsi:type="dcterms:W3CDTF">2020-05-02T13:21:05Z</dcterms:modified>
</cp:coreProperties>
</file>