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08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39838"/>
            <a:ext cx="11887200" cy="13255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060109"/>
            <a:ext cx="11887200" cy="60815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Addis Ababa University</a:t>
            </a:r>
          </a:p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AAiT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946" y="6025628"/>
            <a:ext cx="593391" cy="67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670852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4368" y="6214139"/>
            <a:ext cx="4640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School of Chemical and Bio Engineering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527773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78158" y="6174383"/>
            <a:ext cx="3021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Shimelis</a:t>
            </a:r>
            <a:r>
              <a:rPr lang="en-US" b="1" baseline="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 Kebede (Ph.D.)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1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q"/>
        <a:defRPr sz="3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integration and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Four: </a:t>
            </a:r>
            <a:r>
              <a:rPr lang="en-US" b="1" dirty="0" smtClean="0"/>
              <a:t>Optimization Problem Formation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85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Transportation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 the total shipping cost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851415"/>
              </p:ext>
            </p:extLst>
          </p:nvPr>
        </p:nvGraphicFramePr>
        <p:xfrm>
          <a:off x="1319306" y="2212290"/>
          <a:ext cx="812800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659"/>
                <a:gridCol w="965627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Factory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Warehouse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A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B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C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D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Supply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Total supply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200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16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Demand 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90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120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160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Total Demand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450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03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transportation problem: Matrix Notation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1791080"/>
            <a:ext cx="946785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61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Problem Formulation: Least square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Consider two Cases</a:t>
            </a:r>
            <a:endParaRPr lang="en-US" b="1" dirty="0"/>
          </a:p>
          <a:p>
            <a:r>
              <a:rPr lang="en-US" sz="2000" dirty="0" smtClean="0"/>
              <a:t>Experimental data exhibited a significant degree of scatter. How to drive a single curve (or line) that represents the general trend of data?</a:t>
            </a:r>
          </a:p>
          <a:p>
            <a:r>
              <a:rPr lang="en-US" sz="2000" dirty="0" smtClean="0"/>
              <a:t>Experiment data may be very precise. How to pass a curve or a series of curves through each of the point?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" y="3591780"/>
            <a:ext cx="2096225" cy="2103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674" y="3591780"/>
            <a:ext cx="2115948" cy="21031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4377" y="3591780"/>
            <a:ext cx="2103120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292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Linearization of Nonlinear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14" y="1959347"/>
            <a:ext cx="4297774" cy="2774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6153" y="1959347"/>
            <a:ext cx="3697940" cy="27599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43255" y="1959347"/>
            <a:ext cx="33473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exponential equation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52275" y="2700886"/>
                <a:ext cx="2495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𝐥𝐧𝐲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𝐥𝐧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n-US" sz="2400" b="1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275" y="2700886"/>
                <a:ext cx="249574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956" b="-37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8547" y="3762755"/>
                <a:ext cx="19336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𝐨</m:t>
                          </m:r>
                        </m:sub>
                      </m:sSub>
                      <m:r>
                        <a:rPr lang="en-US" sz="2400" b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2400" b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547" y="3762755"/>
                <a:ext cx="193360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3459" r="-1258" b="-29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28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previous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Process Model for Optimization </a:t>
            </a:r>
          </a:p>
          <a:p>
            <a:r>
              <a:rPr lang="en-US" b="1" dirty="0"/>
              <a:t>Classification of Process Models</a:t>
            </a:r>
          </a:p>
          <a:p>
            <a:r>
              <a:rPr lang="en-US" b="1" dirty="0"/>
              <a:t>Series Reaction Optimization: Theoretical Mode</a:t>
            </a:r>
          </a:p>
          <a:p>
            <a:r>
              <a:rPr lang="en-US" b="1" dirty="0"/>
              <a:t>Empirical Model: Regression</a:t>
            </a:r>
          </a:p>
          <a:p>
            <a:r>
              <a:rPr lang="en-US" b="1" dirty="0"/>
              <a:t>The Degrees of Freedom Analysis</a:t>
            </a:r>
          </a:p>
          <a:p>
            <a:r>
              <a:rPr lang="en-US" b="1" dirty="0"/>
              <a:t>The Degrees of Freedom Analysis: Example</a:t>
            </a:r>
          </a:p>
          <a:p>
            <a:r>
              <a:rPr lang="en-US" b="1" dirty="0"/>
              <a:t>Continuity of functions</a:t>
            </a:r>
          </a:p>
          <a:p>
            <a:r>
              <a:rPr lang="en-GB" b="1" dirty="0"/>
              <a:t>Analysis of functions for continuity</a:t>
            </a:r>
          </a:p>
          <a:p>
            <a:r>
              <a:rPr lang="en-US" b="1" dirty="0"/>
              <a:t>Objective functions (</a:t>
            </a:r>
            <a:r>
              <a:rPr lang="en-US" b="1" i="1" dirty="0"/>
              <a:t>discrete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67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Problem 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Given a design Vector: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,….,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An objective function, f(x)</a:t>
                </a:r>
              </a:p>
              <a:p>
                <a:r>
                  <a:rPr lang="en-US" dirty="0" smtClean="0"/>
                  <a:t>A set of inequality constraints, g(x)≥0</a:t>
                </a:r>
              </a:p>
              <a:p>
                <a:r>
                  <a:rPr lang="en-US" dirty="0"/>
                  <a:t>A set of equality constraints, </a:t>
                </a:r>
                <a:r>
                  <a:rPr lang="en-US" dirty="0" smtClean="0"/>
                  <a:t>h(x)=0</a:t>
                </a:r>
              </a:p>
              <a:p>
                <a:endParaRPr lang="en-US" dirty="0"/>
              </a:p>
              <a:p>
                <a:r>
                  <a:rPr lang="en-US" dirty="0" smtClean="0"/>
                  <a:t>The general problem statement: </a:t>
                </a:r>
                <a:endParaRPr lang="en-US" b="0" i="0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𝐦𝐢𝐧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	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𝐒𝐮𝐛𝐣𝐞𝐜𝐭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𝐭𝐨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g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𝑈𝐵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0" dirty="0" smtClean="0"/>
              </a:p>
              <a:p>
                <a:endParaRPr lang="en-US" b="0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20" t="-4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76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 the Problem: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 manufacturer produces the chemical Q from two raw material:R</a:t>
            </a:r>
            <a:r>
              <a:rPr lang="en-US" baseline="-25000" dirty="0" smtClean="0"/>
              <a:t>1</a:t>
            </a:r>
            <a:r>
              <a:rPr lang="en-US" dirty="0" smtClean="0"/>
              <a:t> and R</a:t>
            </a:r>
            <a:r>
              <a:rPr lang="en-US" baseline="-25000" dirty="0"/>
              <a:t>2</a:t>
            </a:r>
            <a:r>
              <a:rPr lang="en-US" dirty="0" smtClean="0"/>
              <a:t>. cost of R</a:t>
            </a:r>
            <a:r>
              <a:rPr lang="en-US" baseline="-25000" dirty="0"/>
              <a:t>1</a:t>
            </a:r>
            <a:r>
              <a:rPr lang="en-US" dirty="0" smtClean="0"/>
              <a:t> is $100/kg and cost of R</a:t>
            </a:r>
            <a:r>
              <a:rPr lang="en-US" baseline="-25000" dirty="0"/>
              <a:t>2</a:t>
            </a:r>
            <a:r>
              <a:rPr lang="en-US" dirty="0" smtClean="0"/>
              <a:t>  is $50/kg. Determine the amount of each raw material required to minimize the cost of product Q/kg.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A cylindrical can with volume at least Vo is to be designed in such a way as to minimize the total cost of the material in box of 12 cans, arranged in a way 3x4 pattern.</a:t>
            </a:r>
          </a:p>
          <a:p>
            <a:r>
              <a:rPr lang="en-US" sz="2600" dirty="0" smtClean="0"/>
              <a:t>The cost is proportional to surface area of cans and box. It is given as </a:t>
            </a:r>
          </a:p>
          <a:p>
            <a:pPr marL="0" indent="0" algn="ctr">
              <a:buNone/>
            </a:pPr>
            <a:r>
              <a:rPr lang="en-US" sz="2600" b="1" dirty="0" smtClean="0"/>
              <a:t>Cost=c</a:t>
            </a:r>
            <a:r>
              <a:rPr lang="en-US" sz="2600" b="1" baseline="-25000" dirty="0" smtClean="0"/>
              <a:t>1</a:t>
            </a:r>
            <a:r>
              <a:rPr lang="en-US" sz="2600" b="1" dirty="0" smtClean="0"/>
              <a:t>S</a:t>
            </a:r>
            <a:r>
              <a:rPr lang="en-US" sz="2600" b="1" baseline="-25000" dirty="0"/>
              <a:t>1</a:t>
            </a:r>
            <a:r>
              <a:rPr lang="en-US" sz="2600" b="1" dirty="0" smtClean="0"/>
              <a:t>+c</a:t>
            </a:r>
            <a:r>
              <a:rPr lang="en-US" sz="2600" b="1" baseline="-25000" dirty="0"/>
              <a:t>2</a:t>
            </a:r>
            <a:r>
              <a:rPr lang="en-US" sz="2600" b="1" dirty="0" smtClean="0"/>
              <a:t>S</a:t>
            </a:r>
            <a:r>
              <a:rPr lang="en-US" sz="2600" b="1" baseline="-25000" dirty="0"/>
              <a:t>2</a:t>
            </a:r>
          </a:p>
          <a:p>
            <a:pPr marL="0" indent="0">
              <a:buNone/>
            </a:pPr>
            <a:r>
              <a:rPr lang="en-US" sz="2600" dirty="0" smtClean="0"/>
              <a:t>Where </a:t>
            </a:r>
            <a:r>
              <a:rPr lang="en-US" sz="2600" b="1" dirty="0" smtClean="0"/>
              <a:t>S</a:t>
            </a:r>
            <a:r>
              <a:rPr lang="en-US" sz="2600" b="1" baseline="-25000" dirty="0" smtClean="0"/>
              <a:t>1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is the surface area of the 12 cans and </a:t>
            </a:r>
            <a:r>
              <a:rPr lang="en-US" sz="2600" b="1" dirty="0" smtClean="0"/>
              <a:t>S</a:t>
            </a:r>
            <a:r>
              <a:rPr lang="en-US" sz="2600" b="1" baseline="-25000" dirty="0" smtClean="0"/>
              <a:t>2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is the surface area of the box.</a:t>
            </a:r>
          </a:p>
          <a:p>
            <a:pPr marL="0" indent="0">
              <a:buNone/>
            </a:pPr>
            <a:r>
              <a:rPr lang="en-US" sz="2600" dirty="0"/>
              <a:t>The </a:t>
            </a:r>
            <a:r>
              <a:rPr lang="en-US" sz="2600" dirty="0" smtClean="0"/>
              <a:t>constant coefficient </a:t>
            </a:r>
            <a:r>
              <a:rPr lang="en-US" sz="2600" baseline="-25000" dirty="0" smtClean="0"/>
              <a:t> </a:t>
            </a:r>
            <a:r>
              <a:rPr lang="en-US" sz="2600" b="1" dirty="0" smtClean="0"/>
              <a:t>c</a:t>
            </a:r>
            <a:r>
              <a:rPr lang="en-US" sz="2600" b="1" baseline="-25000" dirty="0" smtClean="0"/>
              <a:t>1</a:t>
            </a:r>
            <a:r>
              <a:rPr lang="en-US" sz="2600" baseline="-25000" dirty="0" smtClean="0"/>
              <a:t> </a:t>
            </a:r>
            <a:r>
              <a:rPr lang="en-US" sz="2600" dirty="0"/>
              <a:t>and</a:t>
            </a:r>
            <a:r>
              <a:rPr lang="en-US" sz="2600" baseline="-25000" dirty="0" smtClean="0"/>
              <a:t> </a:t>
            </a:r>
            <a:r>
              <a:rPr lang="en-US" sz="2600" b="1" dirty="0" smtClean="0"/>
              <a:t>c</a:t>
            </a:r>
            <a:r>
              <a:rPr lang="en-US" sz="2600" b="1" baseline="-25000" dirty="0" smtClean="0"/>
              <a:t>2</a:t>
            </a:r>
            <a:r>
              <a:rPr lang="en-US" sz="2600" baseline="-25000" dirty="0" smtClean="0"/>
              <a:t> </a:t>
            </a:r>
            <a:r>
              <a:rPr lang="en-US" sz="2600" dirty="0"/>
              <a:t>are positive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Another constraint is that no dimension of the </a:t>
            </a:r>
          </a:p>
          <a:p>
            <a:pPr marL="0" indent="0">
              <a:buNone/>
            </a:pPr>
            <a:r>
              <a:rPr lang="en-US" sz="2600" dirty="0" smtClean="0"/>
              <a:t>box can exceed a given value </a:t>
            </a:r>
            <a:r>
              <a:rPr lang="en-US" sz="2600" b="1" dirty="0" smtClean="0"/>
              <a:t>D</a:t>
            </a:r>
            <a:r>
              <a:rPr lang="en-US" sz="2600" b="1" baseline="-25000" dirty="0"/>
              <a:t>o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4" t="9446" r="6839" b="4697"/>
          <a:stretch/>
        </p:blipFill>
        <p:spPr>
          <a:xfrm>
            <a:off x="8858053" y="3813789"/>
            <a:ext cx="3047076" cy="2111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Design of a Can: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food company decides to produce two new soft-drinks: </a:t>
            </a:r>
            <a:r>
              <a:rPr lang="en-US" sz="2400" b="1" dirty="0" smtClean="0"/>
              <a:t>Drink-1</a:t>
            </a:r>
            <a:r>
              <a:rPr lang="en-US" sz="2400" dirty="0" smtClean="0"/>
              <a:t> and </a:t>
            </a:r>
            <a:r>
              <a:rPr lang="en-US" sz="2400" b="1" dirty="0" smtClean="0"/>
              <a:t>Drink-2</a:t>
            </a:r>
            <a:r>
              <a:rPr lang="en-US" sz="2400" dirty="0" smtClean="0"/>
              <a:t>. The Company has three plants.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Unit profit for </a:t>
            </a:r>
            <a:r>
              <a:rPr lang="en-US" sz="2400" b="1" dirty="0" smtClean="0"/>
              <a:t>Drink-1</a:t>
            </a:r>
            <a:r>
              <a:rPr lang="en-US" sz="2400" dirty="0" smtClean="0"/>
              <a:t> is $ 3 and unit profit for </a:t>
            </a:r>
            <a:r>
              <a:rPr lang="en-US" sz="2400" b="1" dirty="0" smtClean="0"/>
              <a:t>Drink-2</a:t>
            </a:r>
            <a:r>
              <a:rPr lang="en-US" sz="2400" dirty="0" smtClean="0"/>
              <a:t> is $ 5. How many of each item should be produced to maximize the profit.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24396"/>
              </p:ext>
            </p:extLst>
          </p:nvPr>
        </p:nvGraphicFramePr>
        <p:xfrm>
          <a:off x="2300942" y="2400549"/>
          <a:ext cx="7878484" cy="235063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9621"/>
                <a:gridCol w="1969621"/>
                <a:gridCol w="1969621"/>
                <a:gridCol w="1969621"/>
              </a:tblGrid>
              <a:tr h="613274"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Production time needed for each unit produced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613274">
                <a:tc>
                  <a:txBody>
                    <a:bodyPr/>
                    <a:lstStyle/>
                    <a:p>
                      <a:r>
                        <a:rPr lang="en-US" dirty="0" smtClean="0"/>
                        <a:t>Plant</a:t>
                      </a:r>
                      <a:endParaRPr lang="en-US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Drink-1</a:t>
                      </a:r>
                      <a:endParaRPr lang="en-US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Drink-2</a:t>
                      </a:r>
                      <a:endParaRPr lang="en-US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/week</a:t>
                      </a:r>
                      <a:endParaRPr lang="en-US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553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 hour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hour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553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 hour</a:t>
                      </a:r>
                      <a:endParaRPr lang="en-US" dirty="0" smtClean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hour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553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 hour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 hour</a:t>
                      </a:r>
                      <a:endParaRPr lang="en-US" dirty="0" smtClean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hour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2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on Product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A fertilizer manufacturing company produces two types of fertilizer: Type A:has high phosphorus content, Type B:having low phosphorous content.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What should be the daily production schedule (tons of A and B produced) to maximized the profit?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63083"/>
              </p:ext>
            </p:extLst>
          </p:nvPr>
        </p:nvGraphicFramePr>
        <p:xfrm>
          <a:off x="2354729" y="2454337"/>
          <a:ext cx="8128000" cy="2225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Raw Material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Tons</a:t>
                      </a:r>
                      <a:r>
                        <a:rPr lang="en-US" sz="1600" baseline="0" dirty="0" smtClean="0"/>
                        <a:t> required per ton of fertilizer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Maximum availability per day, ton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Type-A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Type-B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Urea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Potash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Rock Phosphate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</a:t>
                      </a:r>
                      <a:r>
                        <a:rPr lang="en-US" sz="1600" baseline="0" dirty="0" smtClean="0"/>
                        <a:t> Profit per ton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78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transportation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transportation problem, we wish to find the minimum cost distribution of a given commodity from a group (</a:t>
            </a:r>
            <a:r>
              <a:rPr lang="en-US" dirty="0" err="1" smtClean="0"/>
              <a:t>i</a:t>
            </a:r>
            <a:r>
              <a:rPr lang="en-US" dirty="0" smtClean="0"/>
              <a:t>=1,…,m) of supply centers (sources) to a group (j=1,….,n) of receiving centers (destinations).</a:t>
            </a:r>
          </a:p>
          <a:p>
            <a:r>
              <a:rPr lang="en-US" dirty="0" smtClean="0"/>
              <a:t>Each source has a certain supply 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dirty="0" smtClean="0"/>
              <a:t>).Each destination has a certain demand 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j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cost of shipping from a source to a destination is directly proportional to the number of units shipped.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transport network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889475" y="2159884"/>
            <a:ext cx="826994" cy="3538405"/>
            <a:chOff x="1230569" y="2348143"/>
            <a:chExt cx="826994" cy="3538405"/>
          </a:xfrm>
        </p:grpSpPr>
        <p:sp>
          <p:nvSpPr>
            <p:cNvPr id="4" name="Oval 3"/>
            <p:cNvSpPr/>
            <p:nvPr/>
          </p:nvSpPr>
          <p:spPr>
            <a:xfrm>
              <a:off x="1230569" y="2348143"/>
              <a:ext cx="820270" cy="64545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230569" y="3312458"/>
              <a:ext cx="820270" cy="64545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237293" y="5241089"/>
              <a:ext cx="820270" cy="645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6241" y="4137838"/>
              <a:ext cx="2423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</a:p>
            <a:p>
              <a:r>
                <a:rPr lang="en-US" dirty="0" smtClean="0"/>
                <a:t>.</a:t>
              </a:r>
            </a:p>
            <a:p>
              <a:r>
                <a:rPr lang="en-US" dirty="0"/>
                <a:t>.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549982" y="2297947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Supply s</a:t>
            </a:r>
            <a:r>
              <a:rPr lang="en-US" baseline="-25000" dirty="0" smtClean="0">
                <a:latin typeface="Century Gothic" panose="020B0502020202020204" pitchFamily="34" charset="0"/>
              </a:rPr>
              <a:t>1</a:t>
            </a:r>
            <a:endParaRPr lang="en-US" baseline="-25000" dirty="0"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9982" y="3193474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Supply s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9981" y="5190893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Supply </a:t>
            </a:r>
            <a:r>
              <a:rPr lang="en-US" dirty="0" err="1" smtClean="0">
                <a:latin typeface="Century Gothic" panose="020B0502020202020204" pitchFamily="34" charset="0"/>
              </a:rPr>
              <a:t>s</a:t>
            </a:r>
            <a:r>
              <a:rPr lang="en-US" baseline="-25000" dirty="0" err="1">
                <a:latin typeface="Century Gothic" panose="020B0502020202020204" pitchFamily="34" charset="0"/>
              </a:rPr>
              <a:t>m</a:t>
            </a:r>
            <a:endParaRPr lang="en-US" baseline="-25000" dirty="0">
              <a:latin typeface="Century Gothic" panose="020B0502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338941" y="2066923"/>
            <a:ext cx="826994" cy="3538405"/>
            <a:chOff x="1230569" y="2348143"/>
            <a:chExt cx="826994" cy="3538405"/>
          </a:xfrm>
        </p:grpSpPr>
        <p:sp>
          <p:nvSpPr>
            <p:cNvPr id="14" name="Oval 13"/>
            <p:cNvSpPr/>
            <p:nvPr/>
          </p:nvSpPr>
          <p:spPr>
            <a:xfrm>
              <a:off x="1230569" y="2348143"/>
              <a:ext cx="820270" cy="645459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230569" y="3312458"/>
              <a:ext cx="820270" cy="645459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237293" y="5241089"/>
              <a:ext cx="820270" cy="64545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26241" y="4137838"/>
              <a:ext cx="2423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</a:p>
            <a:p>
              <a:r>
                <a:rPr lang="en-US" dirty="0" smtClean="0"/>
                <a:t>.</a:t>
              </a:r>
            </a:p>
            <a:p>
              <a:r>
                <a:rPr lang="en-US" dirty="0"/>
                <a:t>.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622082" y="1606322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Sources</a:t>
            </a:r>
            <a:endParaRPr lang="en-US" b="1" baseline="-25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67025" y="1616229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Destination</a:t>
            </a:r>
            <a:endParaRPr lang="en-US" b="1" baseline="-25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03637" y="2204986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Demand d1</a:t>
            </a:r>
            <a:endParaRPr lang="en-US" baseline="-25000" dirty="0">
              <a:latin typeface="Century Gothic" panose="020B0502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03636" y="3169301"/>
            <a:ext cx="1500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Demand D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24475" y="5052830"/>
            <a:ext cx="151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Demand </a:t>
            </a:r>
            <a:r>
              <a:rPr lang="en-US" dirty="0" err="1" smtClean="0">
                <a:latin typeface="Century Gothic" panose="020B0502020202020204" pitchFamily="34" charset="0"/>
              </a:rPr>
              <a:t>D</a:t>
            </a:r>
            <a:r>
              <a:rPr lang="en-US" baseline="-25000" dirty="0" err="1">
                <a:latin typeface="Century Gothic" panose="020B0502020202020204" pitchFamily="34" charset="0"/>
              </a:rPr>
              <a:t>n</a:t>
            </a:r>
            <a:endParaRPr lang="en-US" baseline="-25000" dirty="0">
              <a:latin typeface="Century Gothic" panose="020B0502020202020204" pitchFamily="34" charset="0"/>
            </a:endParaRPr>
          </a:p>
        </p:txBody>
      </p:sp>
      <p:cxnSp>
        <p:nvCxnSpPr>
          <p:cNvPr id="24" name="Straight Arrow Connector 23"/>
          <p:cNvCxnSpPr>
            <a:endCxn id="14" idx="2"/>
          </p:cNvCxnSpPr>
          <p:nvPr/>
        </p:nvCxnSpPr>
        <p:spPr>
          <a:xfrm flipV="1">
            <a:off x="2716469" y="2389653"/>
            <a:ext cx="2622472" cy="2985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6"/>
            <a:endCxn id="15" idx="2"/>
          </p:cNvCxnSpPr>
          <p:nvPr/>
        </p:nvCxnSpPr>
        <p:spPr>
          <a:xfrm flipV="1">
            <a:off x="2716469" y="3353968"/>
            <a:ext cx="2622472" cy="2021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6"/>
            <a:endCxn id="16" idx="2"/>
          </p:cNvCxnSpPr>
          <p:nvPr/>
        </p:nvCxnSpPr>
        <p:spPr>
          <a:xfrm flipV="1">
            <a:off x="2716469" y="5282599"/>
            <a:ext cx="2629196" cy="92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6"/>
            <a:endCxn id="14" idx="2"/>
          </p:cNvCxnSpPr>
          <p:nvPr/>
        </p:nvCxnSpPr>
        <p:spPr>
          <a:xfrm flipV="1">
            <a:off x="2709745" y="2389653"/>
            <a:ext cx="2629196" cy="1057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5" idx="2"/>
          </p:cNvCxnSpPr>
          <p:nvPr/>
        </p:nvCxnSpPr>
        <p:spPr>
          <a:xfrm flipV="1">
            <a:off x="2716469" y="3353968"/>
            <a:ext cx="2622472" cy="75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6" idx="2"/>
          </p:cNvCxnSpPr>
          <p:nvPr/>
        </p:nvCxnSpPr>
        <p:spPr>
          <a:xfrm>
            <a:off x="2716469" y="3446928"/>
            <a:ext cx="2629196" cy="1835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" idx="6"/>
            <a:endCxn id="14" idx="2"/>
          </p:cNvCxnSpPr>
          <p:nvPr/>
        </p:nvCxnSpPr>
        <p:spPr>
          <a:xfrm flipV="1">
            <a:off x="2709745" y="2389653"/>
            <a:ext cx="2629196" cy="92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5" idx="2"/>
          </p:cNvCxnSpPr>
          <p:nvPr/>
        </p:nvCxnSpPr>
        <p:spPr>
          <a:xfrm>
            <a:off x="2716469" y="2461919"/>
            <a:ext cx="2622472" cy="892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6" idx="2"/>
          </p:cNvCxnSpPr>
          <p:nvPr/>
        </p:nvCxnSpPr>
        <p:spPr>
          <a:xfrm>
            <a:off x="2716469" y="2468374"/>
            <a:ext cx="2629196" cy="2814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760408" y="4558760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entury Gothic" panose="020B0502020202020204" pitchFamily="34" charset="0"/>
              </a:rPr>
              <a:t>X</a:t>
            </a:r>
            <a:r>
              <a:rPr lang="en-US" baseline="-25000" dirty="0" err="1" smtClean="0">
                <a:latin typeface="Century Gothic" panose="020B0502020202020204" pitchFamily="34" charset="0"/>
              </a:rPr>
              <a:t>ij</a:t>
            </a:r>
            <a:endParaRPr lang="en-US" baseline="-25000" dirty="0">
              <a:latin typeface="Century Gothic" panose="020B0502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636095" y="5359058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entury Gothic" panose="020B0502020202020204" pitchFamily="34" charset="0"/>
              </a:rPr>
              <a:t>Costs</a:t>
            </a:r>
            <a:r>
              <a:rPr lang="en-US" baseline="-25000" dirty="0" err="1" smtClean="0">
                <a:latin typeface="Century Gothic" panose="020B0502020202020204" pitchFamily="34" charset="0"/>
              </a:rPr>
              <a:t>ij</a:t>
            </a:r>
            <a:endParaRPr lang="en-US" baseline="-25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iT SC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AiT SCBE" id="{3A107F67-54C9-4B91-8173-BB2DCD5506DF}" vid="{DBACF193-781E-4B8C-BE4A-64F39CAB5A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AAiT SCBE</Template>
  <TotalTime>709</TotalTime>
  <Words>699</Words>
  <Application>Microsoft Office PowerPoint</Application>
  <PresentationFormat>Custom</PresentationFormat>
  <Paragraphs>164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AAiT SCBE</vt:lpstr>
      <vt:lpstr>Process integration and optimization</vt:lpstr>
      <vt:lpstr>Beyond previous lecture</vt:lpstr>
      <vt:lpstr>General Problem Formation</vt:lpstr>
      <vt:lpstr>Understand the Problem: Example</vt:lpstr>
      <vt:lpstr>Optimal Design of a Can: The Problem</vt:lpstr>
      <vt:lpstr>Product Mix</vt:lpstr>
      <vt:lpstr>Another Example on Product Mix</vt:lpstr>
      <vt:lpstr>The transportation problem</vt:lpstr>
      <vt:lpstr>A simple transport network representation</vt:lpstr>
      <vt:lpstr>The Transportation Problem</vt:lpstr>
      <vt:lpstr>The transportation problem: Matrix Notation </vt:lpstr>
      <vt:lpstr>Optimization Problem Formulation: Least square Regression</vt:lpstr>
      <vt:lpstr>Linearization of Nonlinear Relationship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integration and optimization</dc:title>
  <dc:creator>Shimelis Kebede</dc:creator>
  <cp:lastModifiedBy>User</cp:lastModifiedBy>
  <cp:revision>29</cp:revision>
  <dcterms:created xsi:type="dcterms:W3CDTF">2020-03-02T10:31:04Z</dcterms:created>
  <dcterms:modified xsi:type="dcterms:W3CDTF">2020-05-02T13:22:24Z</dcterms:modified>
</cp:coreProperties>
</file>