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0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4" d="100"/>
          <a:sy n="64" d="100"/>
        </p:scale>
        <p:origin x="-2394" y="-12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798FD-2186-4E27-B76B-039C62056460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DF6C4-9252-4BB3-A9BF-08275D354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759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fld id="{A50E898C-CA7E-4506-9D3C-49E137D7CEC6}" type="slidenum">
              <a:rPr lang="en-GB" sz="1200">
                <a:solidFill>
                  <a:srgbClr val="000000"/>
                </a:solidFill>
              </a:rPr>
              <a:pPr/>
              <a:t>15</a:t>
            </a:fld>
            <a:endParaRPr lang="en-GB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930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fld id="{8DFFF0CA-F55D-4468-AE7E-D68F572FEAB9}" type="slidenum">
              <a:rPr lang="en-GB" sz="1200">
                <a:solidFill>
                  <a:srgbClr val="000000"/>
                </a:solidFill>
              </a:rPr>
              <a:pPr/>
              <a:t>16</a:t>
            </a:fld>
            <a:endParaRPr lang="en-GB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048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fld id="{38249480-CE70-4ABC-A9B5-FC127CB782E1}" type="slidenum">
              <a:rPr lang="en-GB" sz="1200">
                <a:solidFill>
                  <a:srgbClr val="000000"/>
                </a:solidFill>
              </a:rPr>
              <a:pPr/>
              <a:t>17</a:t>
            </a:fld>
            <a:endParaRPr lang="en-GB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41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fld id="{3DF99E40-077D-4F2F-85E2-9496CB33852C}" type="slidenum">
              <a:rPr lang="en-GB" sz="1200">
                <a:solidFill>
                  <a:srgbClr val="000000"/>
                </a:solidFill>
              </a:rPr>
              <a:pPr/>
              <a:t>18</a:t>
            </a:fld>
            <a:endParaRPr lang="en-GB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9739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fld id="{187A73C7-613C-4ABF-A4C9-31E963050CAC}" type="slidenum">
              <a:rPr lang="en-GB" sz="1200">
                <a:solidFill>
                  <a:srgbClr val="000000"/>
                </a:solidFill>
              </a:rPr>
              <a:pPr/>
              <a:t>19</a:t>
            </a:fld>
            <a:endParaRPr lang="en-GB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647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fld id="{631C024C-06D2-4253-B82A-9F10E5C389B7}" type="slidenum">
              <a:rPr lang="en-GB" sz="1200">
                <a:solidFill>
                  <a:srgbClr val="000000"/>
                </a:solidFill>
              </a:rPr>
              <a:pPr/>
              <a:t>20</a:t>
            </a:fld>
            <a:endParaRPr lang="en-GB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3247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fld id="{D65D6A99-EB54-4C92-A48F-9B03EBF7638C}" type="slidenum">
              <a:rPr lang="en-GB" sz="1200">
                <a:solidFill>
                  <a:srgbClr val="000000"/>
                </a:solidFill>
              </a:rPr>
              <a:pPr/>
              <a:t>21</a:t>
            </a:fld>
            <a:endParaRPr lang="en-GB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1612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defTabSz="474663"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defTabSz="4746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50888" algn="l"/>
                <a:tab pos="1501775" algn="l"/>
                <a:tab pos="2252663" algn="l"/>
                <a:tab pos="3003550" algn="l"/>
                <a:tab pos="3754438" algn="l"/>
              </a:tabLst>
              <a:defRPr sz="3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fld id="{7A0E244A-D67C-4861-B897-6F8FDC869289}" type="slidenum">
              <a:rPr lang="en-GB" sz="1200">
                <a:solidFill>
                  <a:srgbClr val="000000"/>
                </a:solidFill>
              </a:rPr>
              <a:pPr/>
              <a:t>22</a:t>
            </a:fld>
            <a:endParaRPr lang="en-GB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59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007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69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703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34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84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833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034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11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4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6A6C4-BA3B-4774-8644-1D9AEDE5EADA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F15466-73A2-4FE5-B74A-8DD2A9FEC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09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139838"/>
            <a:ext cx="11887200" cy="132556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587086"/>
            <a:ext cx="11887200" cy="43513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6060109"/>
            <a:ext cx="11887200" cy="60815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b="1" dirty="0" smtClean="0">
                <a:latin typeface="Century Gothic" panose="020B0502020202020204" pitchFamily="34" charset="0"/>
              </a:rPr>
              <a:t>Addis Ababa University</a:t>
            </a:r>
          </a:p>
          <a:p>
            <a:pPr algn="l"/>
            <a:r>
              <a:rPr lang="en-US" b="1" dirty="0" smtClean="0">
                <a:latin typeface="Century Gothic" panose="020B0502020202020204" pitchFamily="34" charset="0"/>
              </a:rPr>
              <a:t>AAiT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3946" y="6025628"/>
            <a:ext cx="593391" cy="67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670852" y="6109253"/>
            <a:ext cx="0" cy="513974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54368" y="6214139"/>
            <a:ext cx="46402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School of Chemical and Bio Engineering</a:t>
            </a:r>
            <a:endParaRPr lang="en-US" b="1" dirty="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8527773" y="6109253"/>
            <a:ext cx="0" cy="513974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678158" y="6174383"/>
            <a:ext cx="3021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Shimelis</a:t>
            </a:r>
            <a:r>
              <a:rPr lang="en-US" b="1" baseline="0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 Kebede (Ph.D.)</a:t>
            </a:r>
            <a:endParaRPr lang="en-US" b="1" dirty="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119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q"/>
        <a:defRPr sz="3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v"/>
        <a:defRPr sz="26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ü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4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18.png"/><Relationship Id="rId10" Type="http://schemas.openxmlformats.org/officeDocument/2006/relationships/image" Target="../media/image25.png"/><Relationship Id="rId4" Type="http://schemas.openxmlformats.org/officeDocument/2006/relationships/image" Target="../media/image17.png"/><Relationship Id="rId9" Type="http://schemas.openxmlformats.org/officeDocument/2006/relationships/image" Target="../media/image2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Process integration and optimization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five:</a:t>
            </a:r>
            <a:r>
              <a:rPr lang="en-US" b="1" dirty="0"/>
              <a:t> </a:t>
            </a:r>
            <a:r>
              <a:rPr lang="en-US" dirty="0"/>
              <a:t>Non-linear Programming</a:t>
            </a:r>
          </a:p>
        </p:txBody>
      </p:sp>
    </p:spTree>
    <p:extLst>
      <p:ext uri="{BB962C8B-B14F-4D97-AF65-F5344CB8AC3E}">
        <p14:creationId xmlns:p14="http://schemas.microsoft.com/office/powerpoint/2010/main" val="3009587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15153" y="228600"/>
            <a:ext cx="11846859" cy="9144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4000" dirty="0">
                <a:ea typeface="ＭＳ Ｐゴシック" pitchFamily="34" charset="-128"/>
              </a:rPr>
              <a:t>Types of Nonlinear Programming  problems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153" y="1313330"/>
            <a:ext cx="11846859" cy="460337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3333CC"/>
                </a:solidFill>
                <a:ea typeface="ＭＳ Ｐゴシック" pitchFamily="34" charset="-128"/>
              </a:rPr>
              <a:t>Separable programming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>
                <a:solidFill>
                  <a:srgbClr val="000000"/>
                </a:solidFill>
                <a:ea typeface="ＭＳ Ｐゴシック" pitchFamily="34" charset="-128"/>
              </a:rPr>
              <a:t>A special case of convex programming when </a:t>
            </a:r>
            <a:r>
              <a:rPr lang="en-US" altLang="en-US">
                <a:solidFill>
                  <a:schemeClr val="accent2"/>
                </a:solidFill>
                <a:ea typeface="ＭＳ Ｐゴシック" pitchFamily="34" charset="-128"/>
              </a:rPr>
              <a:t>f</a:t>
            </a:r>
            <a:r>
              <a:rPr lang="en-US" altLang="en-US">
                <a:solidFill>
                  <a:srgbClr val="000000"/>
                </a:solidFill>
                <a:ea typeface="ＭＳ Ｐゴシック" pitchFamily="34" charset="-128"/>
              </a:rPr>
              <a:t> and </a:t>
            </a:r>
            <a:r>
              <a:rPr lang="en-US" altLang="en-US">
                <a:solidFill>
                  <a:schemeClr val="accent2"/>
                </a:solidFill>
                <a:ea typeface="ＭＳ Ｐゴシック" pitchFamily="34" charset="-128"/>
              </a:rPr>
              <a:t>g</a:t>
            </a:r>
            <a:r>
              <a:rPr lang="en-US" altLang="en-US" baseline="-25000">
                <a:solidFill>
                  <a:schemeClr val="accent2"/>
                </a:solidFill>
                <a:ea typeface="ＭＳ Ｐゴシック" pitchFamily="34" charset="-128"/>
              </a:rPr>
              <a:t>i</a:t>
            </a:r>
            <a:r>
              <a:rPr lang="en-US" altLang="en-US">
                <a:solidFill>
                  <a:schemeClr val="accent2"/>
                </a:solidFill>
                <a:ea typeface="ＭＳ Ｐゴシック" pitchFamily="34" charset="-128"/>
              </a:rPr>
              <a:t> </a:t>
            </a:r>
            <a:r>
              <a:rPr lang="en-US" altLang="en-US">
                <a:solidFill>
                  <a:srgbClr val="000000"/>
                </a:solidFill>
                <a:ea typeface="ＭＳ Ｐゴシック" pitchFamily="34" charset="-128"/>
              </a:rPr>
              <a:t>are separable functions. In a separable function each term involves just a single variable.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>
                <a:solidFill>
                  <a:srgbClr val="000000"/>
                </a:solidFill>
                <a:ea typeface="ＭＳ Ｐゴシック" pitchFamily="34" charset="-128"/>
              </a:rPr>
              <a:t>E.g., </a:t>
            </a:r>
            <a:r>
              <a:rPr lang="en-US" altLang="en-US">
                <a:solidFill>
                  <a:schemeClr val="accent2"/>
                </a:solidFill>
                <a:ea typeface="ＭＳ Ｐゴシック" pitchFamily="34" charset="-128"/>
              </a:rPr>
              <a:t>f(x</a:t>
            </a:r>
            <a:r>
              <a:rPr lang="en-US" altLang="en-US" baseline="-25000">
                <a:solidFill>
                  <a:schemeClr val="accent2"/>
                </a:solidFill>
                <a:ea typeface="ＭＳ Ｐゴシック" pitchFamily="34" charset="-128"/>
              </a:rPr>
              <a:t>1</a:t>
            </a:r>
            <a:r>
              <a:rPr lang="en-US" altLang="en-US">
                <a:solidFill>
                  <a:schemeClr val="accent2"/>
                </a:solidFill>
                <a:ea typeface="ＭＳ Ｐゴシック" pitchFamily="34" charset="-128"/>
              </a:rPr>
              <a:t>, x</a:t>
            </a:r>
            <a:r>
              <a:rPr lang="en-US" altLang="en-US" baseline="-25000">
                <a:solidFill>
                  <a:schemeClr val="accent2"/>
                </a:solidFill>
                <a:ea typeface="ＭＳ Ｐゴシック" pitchFamily="34" charset="-128"/>
              </a:rPr>
              <a:t>2</a:t>
            </a:r>
            <a:r>
              <a:rPr lang="en-US" altLang="en-US">
                <a:solidFill>
                  <a:schemeClr val="accent2"/>
                </a:solidFill>
                <a:ea typeface="ＭＳ Ｐゴシック" pitchFamily="34" charset="-128"/>
              </a:rPr>
              <a:t>) = x</a:t>
            </a:r>
            <a:r>
              <a:rPr lang="en-US" altLang="en-US" baseline="-25000">
                <a:solidFill>
                  <a:schemeClr val="accent2"/>
                </a:solidFill>
                <a:ea typeface="ＭＳ Ｐゴシック" pitchFamily="34" charset="-128"/>
              </a:rPr>
              <a:t>1</a:t>
            </a:r>
            <a:r>
              <a:rPr lang="en-US" altLang="en-US" baseline="30000">
                <a:solidFill>
                  <a:schemeClr val="accent2"/>
                </a:solidFill>
                <a:ea typeface="ＭＳ Ｐゴシック" pitchFamily="34" charset="-128"/>
              </a:rPr>
              <a:t>2 </a:t>
            </a:r>
            <a:r>
              <a:rPr lang="en-US" altLang="en-US">
                <a:solidFill>
                  <a:schemeClr val="accent2"/>
                </a:solidFill>
                <a:ea typeface="ＭＳ Ｐゴシック" pitchFamily="34" charset="-128"/>
              </a:rPr>
              <a:t>+ 2x</a:t>
            </a:r>
            <a:r>
              <a:rPr lang="en-US" altLang="en-US" baseline="-25000">
                <a:solidFill>
                  <a:schemeClr val="accent2"/>
                </a:solidFill>
                <a:ea typeface="ＭＳ Ｐゴシック" pitchFamily="34" charset="-128"/>
              </a:rPr>
              <a:t>1</a:t>
            </a:r>
            <a:r>
              <a:rPr lang="en-US" altLang="en-US">
                <a:solidFill>
                  <a:schemeClr val="accent2"/>
                </a:solidFill>
                <a:ea typeface="ＭＳ Ｐゴシック" pitchFamily="34" charset="-128"/>
              </a:rPr>
              <a:t>- 4x</a:t>
            </a:r>
            <a:r>
              <a:rPr lang="en-US" altLang="en-US" baseline="-25000">
                <a:solidFill>
                  <a:schemeClr val="accent2"/>
                </a:solidFill>
                <a:ea typeface="ＭＳ Ｐゴシック" pitchFamily="34" charset="-128"/>
              </a:rPr>
              <a:t>2</a:t>
            </a:r>
            <a:r>
              <a:rPr lang="en-US" altLang="en-US" baseline="30000">
                <a:solidFill>
                  <a:schemeClr val="accent2"/>
                </a:solidFill>
                <a:ea typeface="ＭＳ Ｐゴシック" pitchFamily="34" charset="-128"/>
              </a:rPr>
              <a:t>2 </a:t>
            </a:r>
            <a:r>
              <a:rPr lang="en-US" altLang="en-US">
                <a:solidFill>
                  <a:schemeClr val="accent2"/>
                </a:solidFill>
                <a:ea typeface="ＭＳ Ｐゴシック" pitchFamily="34" charset="-128"/>
              </a:rPr>
              <a:t>+ 3x</a:t>
            </a:r>
            <a:r>
              <a:rPr lang="en-US" altLang="en-US" baseline="-25000">
                <a:solidFill>
                  <a:schemeClr val="accent2"/>
                </a:solidFill>
                <a:ea typeface="ＭＳ Ｐゴシック" pitchFamily="34" charset="-128"/>
              </a:rPr>
              <a:t>2</a:t>
            </a:r>
            <a:r>
              <a:rPr lang="en-US" altLang="en-US">
                <a:solidFill>
                  <a:schemeClr val="accent2"/>
                </a:solidFill>
                <a:ea typeface="ＭＳ Ｐゴシック" pitchFamily="34" charset="-128"/>
              </a:rPr>
              <a:t>,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>
              <a:solidFill>
                <a:schemeClr val="accent2"/>
              </a:solidFill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>
                <a:ea typeface="ＭＳ Ｐゴシック" pitchFamily="34" charset="-128"/>
              </a:rPr>
              <a:t>Can be closely approximated by a linear programming problem.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0288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4811" y="228600"/>
            <a:ext cx="11752729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ea typeface="ＭＳ Ｐゴシック" pitchFamily="34" charset="-128"/>
              </a:rPr>
              <a:t>Types of Nonlinear Programming  problems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4810" y="1340224"/>
            <a:ext cx="11752729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3333CC"/>
                </a:solidFill>
                <a:ea typeface="ＭＳ Ｐゴシック" pitchFamily="34" charset="-128"/>
              </a:rPr>
              <a:t>Nonconvex programming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>
                <a:solidFill>
                  <a:srgbClr val="000000"/>
                </a:solidFill>
                <a:ea typeface="ＭＳ Ｐゴシック" pitchFamily="34" charset="-128"/>
              </a:rPr>
              <a:t>Even if we are successful in finding a local maximum, there is no assurance that it also will be a global maximum.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>
                <a:solidFill>
                  <a:srgbClr val="000000"/>
                </a:solidFill>
                <a:ea typeface="ＭＳ Ｐゴシック" pitchFamily="34" charset="-128"/>
              </a:rPr>
              <a:t>In some special cases (Geometric programming, Fractional programming), the problem can be reduced to an equivalent convex programming problem.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017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DIRECT SUBSTITUTION</a:t>
            </a:r>
            <a:r>
              <a:rPr lang="en-US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647" y="1439262"/>
            <a:ext cx="9879106" cy="27808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7732" y="4019210"/>
            <a:ext cx="6220118" cy="181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621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GB" dirty="0"/>
              <a:t>The constraint in the original problem has now been eliminated, and f(x</a:t>
            </a:r>
            <a:r>
              <a:rPr lang="en-GB" baseline="-25000" dirty="0"/>
              <a:t>2</a:t>
            </a:r>
            <a:r>
              <a:rPr lang="en-GB" dirty="0"/>
              <a:t>) is an unconstrained function with 1 degree of freedom (one independent variable). Using constraints to eliminate variables is the main idea of the generalized reduced gradient method, </a:t>
            </a:r>
          </a:p>
          <a:p>
            <a:r>
              <a:rPr lang="en-GB" dirty="0"/>
              <a:t>We can now minimize the objective function , by setting the first derivative off equal to zero, and solving for the optimal value of x</a:t>
            </a:r>
            <a:r>
              <a:rPr lang="en-GB" baseline="-25000" dirty="0"/>
              <a:t>2</a:t>
            </a:r>
            <a:r>
              <a:rPr lang="en-GB" dirty="0"/>
              <a:t>: 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202" y="1961323"/>
            <a:ext cx="4491246" cy="5963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5547794"/>
            <a:ext cx="5662604" cy="985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479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805" y="232775"/>
            <a:ext cx="5267325" cy="39338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319127" y="4361552"/>
            <a:ext cx="71826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Graphical representation of a function of two variables reduced to a function of one variable by direct substitution. The unconstrained minimum is at (0,0), the center of the contours.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0818" y="5995372"/>
            <a:ext cx="714292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-Roman"/>
              </a:rPr>
              <a:t>Once x</a:t>
            </a:r>
            <a:r>
              <a:rPr lang="en-GB" baseline="-25000" dirty="0">
                <a:solidFill>
                  <a:srgbClr val="000000"/>
                </a:solidFill>
                <a:latin typeface="Times-Roman"/>
              </a:rPr>
              <a:t>2</a:t>
            </a:r>
            <a:r>
              <a:rPr lang="en-GB" dirty="0">
                <a:solidFill>
                  <a:srgbClr val="000000"/>
                </a:solidFill>
                <a:latin typeface="Times-Roman"/>
              </a:rPr>
              <a:t>* is obtained, then, </a:t>
            </a:r>
            <a:r>
              <a:rPr lang="en-GB" sz="2000" dirty="0">
                <a:solidFill>
                  <a:srgbClr val="000000"/>
                </a:solidFill>
                <a:latin typeface="Times-Roman"/>
              </a:rPr>
              <a:t>x</a:t>
            </a:r>
            <a:r>
              <a:rPr lang="en-GB" sz="2000" baseline="-25000" dirty="0">
                <a:solidFill>
                  <a:srgbClr val="000000"/>
                </a:solidFill>
                <a:latin typeface="Times-Roman"/>
              </a:rPr>
              <a:t>1</a:t>
            </a:r>
            <a:r>
              <a:rPr lang="en-GB" sz="2000" dirty="0">
                <a:solidFill>
                  <a:srgbClr val="000000"/>
                </a:solidFill>
                <a:latin typeface="Times-Roman"/>
              </a:rPr>
              <a:t>*</a:t>
            </a:r>
            <a:r>
              <a:rPr lang="en-GB" sz="2000" b="1" i="0" dirty="0">
                <a:solidFill>
                  <a:srgbClr val="000000"/>
                </a:solidFill>
                <a:effectLst/>
                <a:latin typeface="Courier-Bold"/>
              </a:rPr>
              <a:t> </a:t>
            </a:r>
            <a:r>
              <a:rPr lang="en-GB" dirty="0">
                <a:solidFill>
                  <a:srgbClr val="000000"/>
                </a:solidFill>
                <a:latin typeface="Times-Roman"/>
              </a:rPr>
              <a:t>can be directly obtained via the constraint</a:t>
            </a:r>
            <a:r>
              <a:rPr lang="en-GB" dirty="0"/>
              <a:t> </a:t>
            </a:r>
            <a:br>
              <a:rPr lang="en-GB" dirty="0"/>
            </a:b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9610" y="3225405"/>
            <a:ext cx="3397112" cy="919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1152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0850" y="1694001"/>
            <a:ext cx="569436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6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3733800"/>
            <a:ext cx="8628063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own Arrow 5"/>
          <p:cNvSpPr/>
          <p:nvPr/>
        </p:nvSpPr>
        <p:spPr bwMode="auto">
          <a:xfrm>
            <a:off x="5410200" y="2667000"/>
            <a:ext cx="1295400" cy="838200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bg2">
                <a:lumMod val="20000"/>
                <a:lumOff val="8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48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44444E-6 L -0.00503 -0.52778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386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-26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695" y="723900"/>
            <a:ext cx="8628063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905000"/>
            <a:ext cx="1371600" cy="248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4267200" y="2209800"/>
            <a:ext cx="838200" cy="838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87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1" y="1828800"/>
            <a:ext cx="6424613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7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1" y="2209801"/>
            <a:ext cx="1279525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7077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352800"/>
            <a:ext cx="1320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462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87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387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387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48148E-6 L -0.31164 -0.11967 " pathEditMode="relative" rAng="0" ptsTypes="AA">
                                      <p:cBhvr>
                                        <p:cTn id="17" dur="500" fill="hold"/>
                                        <p:tgtEl>
                                          <p:spTgt spid="387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90" y="-5995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19" dur="500" fill="hold"/>
                                        <p:tgtEl>
                                          <p:spTgt spid="387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76316"/>
            <a:ext cx="8628063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Box 6"/>
          <p:cNvSpPr txBox="1">
            <a:spLocks noChangeArrowheads="1"/>
          </p:cNvSpPr>
          <p:nvPr/>
        </p:nvSpPr>
        <p:spPr bwMode="auto">
          <a:xfrm>
            <a:off x="2438400" y="1981201"/>
            <a:ext cx="7010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Test whether the stationary point corresponds to a minimum 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1" y="1066801"/>
            <a:ext cx="1279525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990600"/>
            <a:ext cx="1320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809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8507" y="3152865"/>
            <a:ext cx="49466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886200" y="5105401"/>
            <a:ext cx="4114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positive definite</a:t>
            </a:r>
          </a:p>
        </p:txBody>
      </p:sp>
      <p:pic>
        <p:nvPicPr>
          <p:cNvPr id="388099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1" y="4800600"/>
            <a:ext cx="5781675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3902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88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88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1" y="76200"/>
            <a:ext cx="8628063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1" y="1066801"/>
            <a:ext cx="1279525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990600"/>
            <a:ext cx="1320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1" y="2438400"/>
            <a:ext cx="35464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25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014" y="2590800"/>
            <a:ext cx="466725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26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209800"/>
            <a:ext cx="793750" cy="179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27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419600"/>
            <a:ext cx="12573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28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1" y="4343401"/>
            <a:ext cx="5675313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90" name="Rectangle 15"/>
          <p:cNvSpPr>
            <a:spLocks noChangeArrowheads="1"/>
          </p:cNvSpPr>
          <p:nvPr/>
        </p:nvSpPr>
        <p:spPr bwMode="auto">
          <a:xfrm>
            <a:off x="4495800" y="4038600"/>
            <a:ext cx="533400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Rectangle 16"/>
          <p:cNvSpPr>
            <a:spLocks noChangeArrowheads="1"/>
          </p:cNvSpPr>
          <p:nvPr/>
        </p:nvSpPr>
        <p:spPr bwMode="auto">
          <a:xfrm>
            <a:off x="8915400" y="4038600"/>
            <a:ext cx="533400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33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89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89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89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156" y="1828800"/>
            <a:ext cx="48656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1" y="3429000"/>
            <a:ext cx="68103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771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11111E-6 L -0.00573 -0.45417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-2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problems involving minimization (or maximization) of a nonlinear objective function subject to linear or nonlinear constraints:</a:t>
            </a:r>
          </a:p>
          <a:p>
            <a:r>
              <a:rPr lang="en-US" dirty="0"/>
              <a:t>If a model has one or more nonlinear equations (objective or constraint) then the model is nonlinear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 The inequality constraints can be transformed into equality constraints, so we focus first on problems involving only equality constraints.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331" y="3264332"/>
            <a:ext cx="5821255" cy="1473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1832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78744"/>
            <a:ext cx="68103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1" y="1828800"/>
            <a:ext cx="430847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343400"/>
            <a:ext cx="54546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091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14" y="278744"/>
            <a:ext cx="68103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600200"/>
            <a:ext cx="6180138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11019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	</a:t>
            </a: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225" y="209551"/>
            <a:ext cx="68103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1447800"/>
            <a:ext cx="45878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276600"/>
            <a:ext cx="43767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TextBox 6"/>
          <p:cNvSpPr txBox="1">
            <a:spLocks noChangeArrowheads="1"/>
          </p:cNvSpPr>
          <p:nvPr/>
        </p:nvSpPr>
        <p:spPr bwMode="auto">
          <a:xfrm>
            <a:off x="7543800" y="1371601"/>
            <a:ext cx="1828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positive definite</a:t>
            </a:r>
          </a:p>
        </p:txBody>
      </p:sp>
      <p:sp>
        <p:nvSpPr>
          <p:cNvPr id="24583" name="TextBox 7"/>
          <p:cNvSpPr txBox="1">
            <a:spLocks noChangeArrowheads="1"/>
          </p:cNvSpPr>
          <p:nvPr/>
        </p:nvSpPr>
        <p:spPr bwMode="auto">
          <a:xfrm>
            <a:off x="7620000" y="3275014"/>
            <a:ext cx="1828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negative definite</a:t>
            </a:r>
          </a:p>
        </p:txBody>
      </p:sp>
      <p:sp>
        <p:nvSpPr>
          <p:cNvPr id="24584" name="TextBox 8"/>
          <p:cNvSpPr txBox="1">
            <a:spLocks noChangeArrowheads="1"/>
          </p:cNvSpPr>
          <p:nvPr/>
        </p:nvSpPr>
        <p:spPr bwMode="auto">
          <a:xfrm>
            <a:off x="1143000" y="228601"/>
            <a:ext cx="1828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defTabSz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max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362200" y="3048000"/>
            <a:ext cx="4800600" cy="18288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93220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5181600"/>
            <a:ext cx="29019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510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93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Karush–Kuhn–Tucker 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774" y="1534076"/>
            <a:ext cx="11900452" cy="50323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the </a:t>
            </a:r>
            <a:r>
              <a:rPr lang="en-GB" b="1" dirty="0"/>
              <a:t>Karush–Kuhn–Tucker (KKT) conditions</a:t>
            </a:r>
            <a:r>
              <a:rPr lang="en-GB" dirty="0"/>
              <a:t>, also known as the </a:t>
            </a:r>
            <a:r>
              <a:rPr lang="en-GB" b="1" dirty="0"/>
              <a:t>Kuhn–Tucker conditions</a:t>
            </a:r>
            <a:r>
              <a:rPr lang="en-GB" dirty="0"/>
              <a:t>, are first-order necessary conditions for a solution in nonlinear programming to be optimal, provided that some regularity conditions are satisfied.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Allowing inequality constraints, the KKT approach to nonlinear programming generalizes the method of Lagrange multipliers, which allows only equality constraints. </a:t>
            </a:r>
          </a:p>
        </p:txBody>
      </p:sp>
    </p:spTree>
    <p:extLst>
      <p:ext uri="{BB962C8B-B14F-4D97-AF65-F5344CB8AC3E}">
        <p14:creationId xmlns:p14="http://schemas.microsoft.com/office/powerpoint/2010/main" val="18694877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Karush–Kuhn–Tucker 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774" y="1534076"/>
            <a:ext cx="11900452" cy="50323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The </a:t>
            </a:r>
            <a:r>
              <a:rPr lang="en-GB" dirty="0"/>
              <a:t>system of equations and inequalities corresponding to the KKT conditions is usually not solved directly, except in the few special cases where a closed-form solution can be derived analytically. In general, many optimization algorithms can be interpreted as methods for numerically solving the KKT system of equations and inequalities.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872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 of Nonlinear Programming (NLP)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Difficult to solve</a:t>
            </a:r>
          </a:p>
          <a:p>
            <a:r>
              <a:rPr lang="en-US" sz="3600" dirty="0"/>
              <a:t>Optimal solutions are not necessarily at corner points</a:t>
            </a:r>
          </a:p>
          <a:p>
            <a:r>
              <a:rPr lang="en-US" sz="3600" dirty="0"/>
              <a:t>There are both local and global optimal solutions</a:t>
            </a:r>
          </a:p>
          <a:p>
            <a:r>
              <a:rPr lang="en-US" sz="3600" dirty="0"/>
              <a:t>Solution may depend on starting point</a:t>
            </a:r>
          </a:p>
          <a:p>
            <a:r>
              <a:rPr lang="en-US" sz="3600" dirty="0"/>
              <a:t>Starting point is usually arbitrary</a:t>
            </a:r>
          </a:p>
        </p:txBody>
      </p:sp>
    </p:spTree>
    <p:extLst>
      <p:ext uri="{BB962C8B-B14F-4D97-AF65-F5344CB8AC3E}">
        <p14:creationId xmlns:p14="http://schemas.microsoft.com/office/powerpoint/2010/main" val="1363216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268940" y="134470"/>
            <a:ext cx="11268636" cy="685800"/>
          </a:xfrm>
        </p:spPr>
        <p:txBody>
          <a:bodyPr/>
          <a:lstStyle/>
          <a:p>
            <a:r>
              <a:rPr lang="en-US" altLang="en-US" sz="3200" dirty="0">
                <a:ea typeface="ＭＳ Ｐゴシック" pitchFamily="34" charset="-128"/>
              </a:rPr>
              <a:t>Graphical illustration of nonlinear programs</a:t>
            </a:r>
          </a:p>
        </p:txBody>
      </p:sp>
      <p:pic>
        <p:nvPicPr>
          <p:cNvPr id="7171" name="Content Placeholder 3" descr="graph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405" r="-19405"/>
          <a:stretch>
            <a:fillRect/>
          </a:stretch>
        </p:blipFill>
        <p:spPr>
          <a:xfrm>
            <a:off x="1869140" y="1066800"/>
            <a:ext cx="8798859" cy="4800600"/>
          </a:xfrm>
        </p:spPr>
      </p:pic>
      <p:sp>
        <p:nvSpPr>
          <p:cNvPr id="7172" name="Title 1"/>
          <p:cNvSpPr txBox="1">
            <a:spLocks/>
          </p:cNvSpPr>
          <p:nvPr/>
        </p:nvSpPr>
        <p:spPr bwMode="auto">
          <a:xfrm>
            <a:off x="1752600" y="5943600"/>
            <a:ext cx="8915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2800">
                <a:solidFill>
                  <a:schemeClr val="tx2"/>
                </a:solidFill>
                <a:cs typeface="Arial" charset="0"/>
              </a:rPr>
              <a:t>An example with nonlinear constraints when the optimal solution is </a:t>
            </a:r>
            <a:r>
              <a:rPr lang="en-US" altLang="en-US" sz="2800" b="1">
                <a:solidFill>
                  <a:schemeClr val="tx2"/>
                </a:solidFill>
                <a:cs typeface="Arial" charset="0"/>
              </a:rPr>
              <a:t>not</a:t>
            </a:r>
            <a:r>
              <a:rPr lang="en-US" altLang="en-US" sz="2800">
                <a:solidFill>
                  <a:schemeClr val="tx2"/>
                </a:solidFill>
                <a:cs typeface="Arial" charset="0"/>
              </a:rPr>
              <a:t> a corner point feasible solution.</a:t>
            </a:r>
          </a:p>
        </p:txBody>
      </p:sp>
    </p:spTree>
    <p:extLst>
      <p:ext uri="{BB962C8B-B14F-4D97-AF65-F5344CB8AC3E}">
        <p14:creationId xmlns:p14="http://schemas.microsoft.com/office/powerpoint/2010/main" val="2259973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Content Placeholder 3" descr="graph1a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226" r="-8226"/>
          <a:stretch>
            <a:fillRect/>
          </a:stretch>
        </p:blipFill>
        <p:spPr>
          <a:xfrm>
            <a:off x="1752601" y="838200"/>
            <a:ext cx="8780463" cy="4648200"/>
          </a:xfrm>
        </p:spPr>
      </p:pic>
      <p:sp>
        <p:nvSpPr>
          <p:cNvPr id="8195" name="Title 1"/>
          <p:cNvSpPr txBox="1">
            <a:spLocks/>
          </p:cNvSpPr>
          <p:nvPr/>
        </p:nvSpPr>
        <p:spPr bwMode="auto">
          <a:xfrm>
            <a:off x="152400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>
                <a:solidFill>
                  <a:srgbClr val="663300"/>
                </a:solidFill>
                <a:latin typeface="Comic Sans MS" pitchFamily="66" charset="0"/>
                <a:cs typeface="Arial" charset="0"/>
              </a:rPr>
              <a:t>Graphical illustration of nonlinear programs</a:t>
            </a:r>
          </a:p>
        </p:txBody>
      </p:sp>
      <p:sp>
        <p:nvSpPr>
          <p:cNvPr id="8196" name="Title 1"/>
          <p:cNvSpPr txBox="1">
            <a:spLocks/>
          </p:cNvSpPr>
          <p:nvPr/>
        </p:nvSpPr>
        <p:spPr bwMode="auto">
          <a:xfrm>
            <a:off x="1752600" y="5715000"/>
            <a:ext cx="8915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2800">
                <a:solidFill>
                  <a:schemeClr val="tx2"/>
                </a:solidFill>
                <a:cs typeface="Arial" charset="0"/>
              </a:rPr>
              <a:t>An example with linear constraints but nonlinear objective function when the optimal solution is </a:t>
            </a:r>
            <a:r>
              <a:rPr lang="en-US" altLang="en-US" sz="2800" b="1">
                <a:solidFill>
                  <a:schemeClr val="tx2"/>
                </a:solidFill>
                <a:cs typeface="Arial" charset="0"/>
              </a:rPr>
              <a:t>not</a:t>
            </a:r>
            <a:r>
              <a:rPr lang="en-US" altLang="en-US" sz="2800">
                <a:solidFill>
                  <a:schemeClr val="tx2"/>
                </a:solidFill>
                <a:cs typeface="Arial" charset="0"/>
              </a:rPr>
              <a:t> a corner point feasible solution.</a:t>
            </a:r>
          </a:p>
        </p:txBody>
      </p:sp>
    </p:spTree>
    <p:extLst>
      <p:ext uri="{BB962C8B-B14F-4D97-AF65-F5344CB8AC3E}">
        <p14:creationId xmlns:p14="http://schemas.microsoft.com/office/powerpoint/2010/main" val="1352596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Content Placeholder 3" descr="grpah3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8429" r="-58429"/>
          <a:stretch>
            <a:fillRect/>
          </a:stretch>
        </p:blipFill>
        <p:spPr>
          <a:xfrm>
            <a:off x="1524000" y="990600"/>
            <a:ext cx="9436100" cy="4800600"/>
          </a:xfrm>
        </p:spPr>
      </p:pic>
      <p:sp>
        <p:nvSpPr>
          <p:cNvPr id="9219" name="Title 1"/>
          <p:cNvSpPr txBox="1">
            <a:spLocks/>
          </p:cNvSpPr>
          <p:nvPr/>
        </p:nvSpPr>
        <p:spPr bwMode="auto">
          <a:xfrm>
            <a:off x="152400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>
                <a:solidFill>
                  <a:srgbClr val="663300"/>
                </a:solidFill>
                <a:latin typeface="Comic Sans MS" pitchFamily="66" charset="0"/>
                <a:cs typeface="Arial" charset="0"/>
              </a:rPr>
              <a:t>Graphical illustration of nonlinear programs</a:t>
            </a:r>
          </a:p>
        </p:txBody>
      </p:sp>
      <p:sp>
        <p:nvSpPr>
          <p:cNvPr id="9220" name="Title 1"/>
          <p:cNvSpPr txBox="1">
            <a:spLocks/>
          </p:cNvSpPr>
          <p:nvPr/>
        </p:nvSpPr>
        <p:spPr bwMode="auto">
          <a:xfrm>
            <a:off x="1752600" y="6019800"/>
            <a:ext cx="8915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2800">
                <a:solidFill>
                  <a:schemeClr val="tx2"/>
                </a:solidFill>
                <a:cs typeface="Arial" charset="0"/>
              </a:rPr>
              <a:t>An example when the optimal solution is </a:t>
            </a:r>
            <a:r>
              <a:rPr lang="en-US" altLang="en-US" sz="2800" b="1">
                <a:solidFill>
                  <a:schemeClr val="tx2"/>
                </a:solidFill>
                <a:cs typeface="Arial" charset="0"/>
              </a:rPr>
              <a:t>inside </a:t>
            </a:r>
            <a:r>
              <a:rPr lang="en-US" altLang="en-US" sz="2800">
                <a:solidFill>
                  <a:schemeClr val="tx2"/>
                </a:solidFill>
                <a:cs typeface="Arial" charset="0"/>
              </a:rPr>
              <a:t>the boundary of the feasible region.</a:t>
            </a:r>
          </a:p>
        </p:txBody>
      </p:sp>
    </p:spTree>
    <p:extLst>
      <p:ext uri="{BB962C8B-B14F-4D97-AF65-F5344CB8AC3E}">
        <p14:creationId xmlns:p14="http://schemas.microsoft.com/office/powerpoint/2010/main" val="4169225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Content Placeholder 3" descr="graph4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776" r="-32776"/>
          <a:stretch>
            <a:fillRect/>
          </a:stretch>
        </p:blipFill>
        <p:spPr>
          <a:xfrm>
            <a:off x="1524001" y="685800"/>
            <a:ext cx="9212263" cy="4876800"/>
          </a:xfrm>
        </p:spPr>
      </p:pic>
      <p:sp>
        <p:nvSpPr>
          <p:cNvPr id="10243" name="Title 1"/>
          <p:cNvSpPr txBox="1">
            <a:spLocks/>
          </p:cNvSpPr>
          <p:nvPr/>
        </p:nvSpPr>
        <p:spPr bwMode="auto">
          <a:xfrm>
            <a:off x="152400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>
                <a:solidFill>
                  <a:srgbClr val="663300"/>
                </a:solidFill>
                <a:latin typeface="Comic Sans MS" pitchFamily="66" charset="0"/>
                <a:cs typeface="Arial" charset="0"/>
              </a:rPr>
              <a:t>Graphical illustration of nonlinear programs</a:t>
            </a:r>
          </a:p>
        </p:txBody>
      </p:sp>
      <p:sp>
        <p:nvSpPr>
          <p:cNvPr id="10244" name="Title 1"/>
          <p:cNvSpPr txBox="1">
            <a:spLocks/>
          </p:cNvSpPr>
          <p:nvPr/>
        </p:nvSpPr>
        <p:spPr bwMode="auto">
          <a:xfrm>
            <a:off x="1752600" y="5791200"/>
            <a:ext cx="8915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2800">
                <a:solidFill>
                  <a:schemeClr val="tx2"/>
                </a:solidFill>
                <a:cs typeface="Arial" charset="0"/>
              </a:rPr>
              <a:t>An example when a local maximum is </a:t>
            </a:r>
            <a:r>
              <a:rPr lang="en-US" altLang="en-US" sz="2800" b="1">
                <a:solidFill>
                  <a:schemeClr val="tx2"/>
                </a:solidFill>
                <a:cs typeface="Arial" charset="0"/>
              </a:rPr>
              <a:t>not</a:t>
            </a:r>
            <a:r>
              <a:rPr lang="en-US" altLang="en-US" sz="2800">
                <a:solidFill>
                  <a:schemeClr val="tx2"/>
                </a:solidFill>
                <a:cs typeface="Arial" charset="0"/>
              </a:rPr>
              <a:t> a global maximum (the feasible region is </a:t>
            </a:r>
            <a:r>
              <a:rPr lang="en-US" altLang="en-US" sz="2800" b="1">
                <a:solidFill>
                  <a:schemeClr val="tx2"/>
                </a:solidFill>
                <a:cs typeface="Arial" charset="0"/>
              </a:rPr>
              <a:t>not</a:t>
            </a:r>
            <a:r>
              <a:rPr lang="en-US" altLang="en-US" sz="2800">
                <a:solidFill>
                  <a:schemeClr val="tx2"/>
                </a:solidFill>
                <a:cs typeface="Arial" charset="0"/>
              </a:rPr>
              <a:t> a convex set).</a:t>
            </a:r>
          </a:p>
        </p:txBody>
      </p:sp>
    </p:spTree>
    <p:extLst>
      <p:ext uri="{BB962C8B-B14F-4D97-AF65-F5344CB8AC3E}">
        <p14:creationId xmlns:p14="http://schemas.microsoft.com/office/powerpoint/2010/main" val="1368995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5153" y="228600"/>
            <a:ext cx="11712388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ea typeface="ＭＳ Ｐゴシック" pitchFamily="34" charset="-128"/>
              </a:rPr>
              <a:t>Types of Nonlinear Programming  problems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153" y="1586753"/>
            <a:ext cx="11712388" cy="418203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chemeClr val="accent2"/>
                </a:solidFill>
                <a:ea typeface="ＭＳ Ｐゴシック" pitchFamily="34" charset="-128"/>
              </a:rPr>
              <a:t>Unconstrained optimization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i="1" dirty="0">
                <a:solidFill>
                  <a:schemeClr val="accent2"/>
                </a:solidFill>
                <a:ea typeface="ＭＳ Ｐゴシック" pitchFamily="34" charset="-128"/>
              </a:rPr>
              <a:t>			min</a:t>
            </a:r>
            <a:r>
              <a:rPr lang="en-US" altLang="en-US" sz="2400" dirty="0">
                <a:ea typeface="ＭＳ Ｐゴシック" pitchFamily="34" charset="-128"/>
              </a:rPr>
              <a:t> or </a:t>
            </a:r>
            <a:r>
              <a:rPr lang="en-US" altLang="en-US" sz="2400" i="1" dirty="0">
                <a:solidFill>
                  <a:schemeClr val="accent2"/>
                </a:solidFill>
                <a:ea typeface="ＭＳ Ｐゴシック" pitchFamily="34" charset="-128"/>
              </a:rPr>
              <a:t>max</a:t>
            </a:r>
            <a:r>
              <a:rPr lang="en-US" altLang="en-US" sz="2400" dirty="0">
                <a:ea typeface="ＭＳ Ｐゴシック" pitchFamily="34" charset="-128"/>
              </a:rPr>
              <a:t> </a:t>
            </a:r>
            <a:r>
              <a:rPr lang="en-US" altLang="en-US" sz="2400" dirty="0">
                <a:solidFill>
                  <a:schemeClr val="accent2"/>
                </a:solidFill>
                <a:ea typeface="ＭＳ Ｐゴシック" pitchFamily="34" charset="-128"/>
              </a:rPr>
              <a:t>f(x</a:t>
            </a:r>
            <a:r>
              <a:rPr lang="en-US" altLang="en-US" sz="2400" baseline="-25000" dirty="0">
                <a:solidFill>
                  <a:schemeClr val="accent2"/>
                </a:solidFill>
                <a:ea typeface="ＭＳ Ｐゴシック" pitchFamily="34" charset="-128"/>
              </a:rPr>
              <a:t>1</a:t>
            </a:r>
            <a:r>
              <a:rPr lang="en-US" altLang="en-US" sz="2400" dirty="0">
                <a:solidFill>
                  <a:schemeClr val="accent2"/>
                </a:solidFill>
                <a:ea typeface="ＭＳ Ｐゴシック" pitchFamily="34" charset="-128"/>
              </a:rPr>
              <a:t>,…,</a:t>
            </a:r>
            <a:r>
              <a:rPr lang="en-US" altLang="en-US" sz="2400" dirty="0" err="1">
                <a:solidFill>
                  <a:schemeClr val="accent2"/>
                </a:solidFill>
                <a:ea typeface="ＭＳ Ｐゴシック" pitchFamily="34" charset="-128"/>
              </a:rPr>
              <a:t>x</a:t>
            </a:r>
            <a:r>
              <a:rPr lang="en-US" altLang="en-US" sz="2400" baseline="-25000" dirty="0" err="1">
                <a:solidFill>
                  <a:schemeClr val="accent2"/>
                </a:solidFill>
                <a:ea typeface="ＭＳ Ｐゴシック" pitchFamily="34" charset="-128"/>
              </a:rPr>
              <a:t>n</a:t>
            </a:r>
            <a:r>
              <a:rPr lang="en-US" altLang="en-US" sz="2400" dirty="0">
                <a:solidFill>
                  <a:schemeClr val="accent2"/>
                </a:solidFill>
                <a:ea typeface="ＭＳ Ｐゴシック" pitchFamily="34" charset="-128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ea typeface="ＭＳ Ｐゴシック" pitchFamily="34" charset="-128"/>
              </a:rPr>
              <a:t>	No functional constraints.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3333CC"/>
                </a:solidFill>
                <a:ea typeface="ＭＳ Ｐゴシック" pitchFamily="34" charset="-128"/>
              </a:rPr>
              <a:t>Linearly constrained optimization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 sz="2000" dirty="0">
                <a:solidFill>
                  <a:srgbClr val="000000"/>
                </a:solidFill>
                <a:ea typeface="ＭＳ Ｐゴシック" pitchFamily="34" charset="-128"/>
              </a:rPr>
              <a:t>Objective function nonlinear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 sz="2000" dirty="0">
                <a:solidFill>
                  <a:srgbClr val="000000"/>
                </a:solidFill>
                <a:ea typeface="ＭＳ Ｐゴシック" pitchFamily="34" charset="-128"/>
              </a:rPr>
              <a:t>Functional constraints linear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ea typeface="ＭＳ Ｐゴシック" pitchFamily="34" charset="-128"/>
              </a:rPr>
              <a:t>Extensions of simplex method can be applied.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3333CC"/>
                </a:solidFill>
                <a:ea typeface="ＭＳ Ｐゴシック" pitchFamily="34" charset="-128"/>
              </a:rPr>
              <a:t>Quadratic programming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ea typeface="ＭＳ Ｐゴシック" pitchFamily="34" charset="-128"/>
              </a:rPr>
              <a:t>	Special case of linearly constrained optimization when the objective function is quadratic</a:t>
            </a:r>
            <a:r>
              <a:rPr lang="en-US" altLang="en-US" sz="2400" dirty="0" smtClean="0">
                <a:solidFill>
                  <a:srgbClr val="000000"/>
                </a:solidFill>
                <a:ea typeface="ＭＳ Ｐゴシック" pitchFamily="34" charset="-128"/>
              </a:rPr>
              <a:t>.</a:t>
            </a:r>
            <a:endParaRPr lang="en-US" altLang="en-US" sz="24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159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88259" y="282388"/>
            <a:ext cx="11577917" cy="9144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4000" dirty="0">
                <a:ea typeface="ＭＳ Ｐゴシック" pitchFamily="34" charset="-128"/>
              </a:rPr>
              <a:t>Types of Nonlinear Programming  problems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259" y="1394012"/>
            <a:ext cx="11577917" cy="415962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3333CC"/>
                </a:solidFill>
                <a:ea typeface="ＭＳ Ｐゴシック" pitchFamily="34" charset="-128"/>
              </a:rPr>
              <a:t>Convex programming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>
                <a:solidFill>
                  <a:srgbClr val="000000"/>
                </a:solidFill>
                <a:ea typeface="ＭＳ Ｐゴシック" pitchFamily="34" charset="-128"/>
              </a:rPr>
              <a:t>Objective function </a:t>
            </a:r>
            <a:r>
              <a:rPr lang="en-US" altLang="en-US">
                <a:solidFill>
                  <a:schemeClr val="accent2"/>
                </a:solidFill>
                <a:ea typeface="ＭＳ Ｐゴシック" pitchFamily="34" charset="-128"/>
              </a:rPr>
              <a:t>f</a:t>
            </a:r>
            <a:r>
              <a:rPr lang="en-US" altLang="en-US">
                <a:solidFill>
                  <a:srgbClr val="000000"/>
                </a:solidFill>
                <a:ea typeface="ＭＳ Ｐゴシック" pitchFamily="34" charset="-128"/>
              </a:rPr>
              <a:t> is concave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>
                <a:solidFill>
                  <a:srgbClr val="000000"/>
                </a:solidFill>
                <a:ea typeface="ＭＳ Ｐゴシック" pitchFamily="34" charset="-128"/>
              </a:rPr>
              <a:t>Each </a:t>
            </a:r>
            <a:r>
              <a:rPr lang="en-US" altLang="en-US">
                <a:solidFill>
                  <a:schemeClr val="accent2"/>
                </a:solidFill>
                <a:ea typeface="ＭＳ Ｐゴシック" pitchFamily="34" charset="-128"/>
              </a:rPr>
              <a:t>g</a:t>
            </a:r>
            <a:r>
              <a:rPr lang="en-US" altLang="en-US" baseline="-25000">
                <a:solidFill>
                  <a:schemeClr val="accent2"/>
                </a:solidFill>
                <a:ea typeface="ＭＳ Ｐゴシック" pitchFamily="34" charset="-128"/>
              </a:rPr>
              <a:t>i</a:t>
            </a:r>
            <a:r>
              <a:rPr lang="en-US" altLang="en-US">
                <a:solidFill>
                  <a:schemeClr val="accent2"/>
                </a:solidFill>
                <a:ea typeface="ＭＳ Ｐゴシック" pitchFamily="34" charset="-128"/>
              </a:rPr>
              <a:t> </a:t>
            </a:r>
            <a:r>
              <a:rPr lang="en-US" altLang="en-US">
                <a:solidFill>
                  <a:srgbClr val="000000"/>
                </a:solidFill>
                <a:ea typeface="ＭＳ Ｐゴシック" pitchFamily="34" charset="-128"/>
              </a:rPr>
              <a:t>is convex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en-US" altLang="en-US">
                <a:solidFill>
                  <a:srgbClr val="000000"/>
                </a:solidFill>
                <a:ea typeface="ＭＳ Ｐゴシック" pitchFamily="34" charset="-128"/>
              </a:rPr>
              <a:t>Covers a broad class of problems.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en-US" altLang="en-US">
                <a:solidFill>
                  <a:srgbClr val="000000"/>
                </a:solidFill>
                <a:ea typeface="ＭＳ Ｐゴシック" pitchFamily="34" charset="-128"/>
              </a:rPr>
              <a:t>A local maximum is a global maximum.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355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theme/theme1.xml><?xml version="1.0" encoding="utf-8"?>
<a:theme xmlns:a="http://schemas.openxmlformats.org/drawingml/2006/main" name="AAiT SCB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AiT SCBE" id="{3A107F67-54C9-4B91-8173-BB2DCD5506DF}" vid="{DBACF193-781E-4B8C-BE4A-64F39CAB5A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AAiT SCBE</Template>
  <TotalTime>8</TotalTime>
  <Words>533</Words>
  <Application>Microsoft Office PowerPoint</Application>
  <PresentationFormat>Custom</PresentationFormat>
  <Paragraphs>89</Paragraphs>
  <Slides>24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AAiT SCBE</vt:lpstr>
      <vt:lpstr>Process integration and optimization</vt:lpstr>
      <vt:lpstr>Introduction</vt:lpstr>
      <vt:lpstr>Characteristics of Nonlinear Programming (NLP) Models</vt:lpstr>
      <vt:lpstr>Graphical illustration of nonlinear programs</vt:lpstr>
      <vt:lpstr>PowerPoint Presentation</vt:lpstr>
      <vt:lpstr>PowerPoint Presentation</vt:lpstr>
      <vt:lpstr>PowerPoint Presentation</vt:lpstr>
      <vt:lpstr>Types of Nonlinear Programming  problems</vt:lpstr>
      <vt:lpstr>Types of Nonlinear Programming  problems</vt:lpstr>
      <vt:lpstr>Types of Nonlinear Programming  problems</vt:lpstr>
      <vt:lpstr>Types of Nonlinear Programming  problems</vt:lpstr>
      <vt:lpstr>DIRECT SUBSTITUTION </vt:lpstr>
      <vt:lpstr>Cont..</vt:lpstr>
      <vt:lpstr>PowerPoint Presentation</vt:lpstr>
      <vt:lpstr>Example</vt:lpstr>
      <vt:lpstr>PowerPoint Presentation</vt:lpstr>
      <vt:lpstr>PowerPoint Presentation</vt:lpstr>
      <vt:lpstr>PowerPoint Presentation</vt:lpstr>
      <vt:lpstr>Example</vt:lpstr>
      <vt:lpstr>PowerPoint Presentation</vt:lpstr>
      <vt:lpstr>PowerPoint Presentation</vt:lpstr>
      <vt:lpstr>  </vt:lpstr>
      <vt:lpstr>Karush–Kuhn–Tucker conditions</vt:lpstr>
      <vt:lpstr>Karush–Kuhn–Tucker conditions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integration and optimization</dc:title>
  <dc:creator>Shimelis Kebede</dc:creator>
  <cp:lastModifiedBy>User</cp:lastModifiedBy>
  <cp:revision>2</cp:revision>
  <dcterms:created xsi:type="dcterms:W3CDTF">2020-05-02T08:57:19Z</dcterms:created>
  <dcterms:modified xsi:type="dcterms:W3CDTF">2020-05-02T13:21:55Z</dcterms:modified>
</cp:coreProperties>
</file>