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8" r:id="rId3"/>
    <p:sldId id="259" r:id="rId4"/>
    <p:sldId id="289" r:id="rId5"/>
    <p:sldId id="286" r:id="rId6"/>
    <p:sldId id="283" r:id="rId7"/>
    <p:sldId id="284" r:id="rId8"/>
    <p:sldId id="282" r:id="rId9"/>
    <p:sldId id="277" r:id="rId10"/>
    <p:sldId id="278" r:id="rId11"/>
    <p:sldId id="279" r:id="rId12"/>
    <p:sldId id="280" r:id="rId13"/>
    <p:sldId id="281" r:id="rId14"/>
    <p:sldId id="273" r:id="rId15"/>
    <p:sldId id="274" r:id="rId16"/>
    <p:sldId id="275" r:id="rId17"/>
    <p:sldId id="288" r:id="rId18"/>
    <p:sldId id="276" r:id="rId19"/>
    <p:sldId id="268" r:id="rId20"/>
    <p:sldId id="269" r:id="rId21"/>
    <p:sldId id="290" r:id="rId22"/>
    <p:sldId id="270" r:id="rId23"/>
    <p:sldId id="271" r:id="rId24"/>
    <p:sldId id="272" r:id="rId25"/>
    <p:sldId id="260" r:id="rId26"/>
    <p:sldId id="261" r:id="rId27"/>
    <p:sldId id="262" r:id="rId28"/>
    <p:sldId id="263" r:id="rId29"/>
    <p:sldId id="264" r:id="rId30"/>
    <p:sldId id="287" r:id="rId31"/>
    <p:sldId id="265" r:id="rId32"/>
    <p:sldId id="26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5" autoAdjust="0"/>
    <p:restoredTop sz="94660"/>
  </p:normalViewPr>
  <p:slideViewPr>
    <p:cSldViewPr snapToGrid="0">
      <p:cViewPr varScale="1">
        <p:scale>
          <a:sx n="73" d="100"/>
          <a:sy n="73" d="100"/>
        </p:scale>
        <p:origin x="-54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F7ECE-55AE-436D-8B74-083DA14A4F70}" type="datetimeFigureOut">
              <a:rPr lang="en-US" smtClean="0"/>
              <a:pPr/>
              <a:t>04-Dec-19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F5056D-D695-49F2-984A-9C140AD3F35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4" name="Picture 1"/>
          <p:cNvPicPr>
            <a:picLocks noChangeAspect="1"/>
          </p:cNvPicPr>
          <p:nvPr/>
        </p:nvPicPr>
        <p:blipFill>
          <a:blip r:embed="rId4" cstate="print"/>
          <a:srcRect/>
          <a:stretch>
            <a:fillRect/>
          </a:stretch>
        </p:blipFill>
        <p:spPr bwMode="auto">
          <a:xfrm>
            <a:off x="0" y="0"/>
            <a:ext cx="12192000" cy="1752600"/>
          </a:xfrm>
          <a:prstGeom prst="rect">
            <a:avLst/>
          </a:prstGeom>
          <a:noFill/>
          <a:ln w="9525">
            <a:noFill/>
            <a:miter lim="800000"/>
            <a:headEnd/>
            <a:tailEnd/>
          </a:ln>
        </p:spPr>
      </p:pic>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9"/>
          <p:cNvSpPr>
            <a:spLocks noGrp="1"/>
          </p:cNvSpPr>
          <p:nvPr>
            <p:ph type="dt" sz="half" idx="10"/>
          </p:nvPr>
        </p:nvSpPr>
        <p:spPr/>
        <p:txBody>
          <a:bodyPr/>
          <a:lstStyle>
            <a:lvl1pPr>
              <a:defRPr/>
            </a:lvl1pPr>
          </a:lstStyle>
          <a:p>
            <a:fld id="{5480427D-94CB-4E99-99BE-1ACB218F8833}" type="datetime1">
              <a:rPr lang="en-US" smtClean="0"/>
              <a:pPr/>
              <a:t>04-Dec-19</a:t>
            </a:fld>
            <a:endParaRPr lang="en-US"/>
          </a:p>
        </p:txBody>
      </p:sp>
      <p:sp>
        <p:nvSpPr>
          <p:cNvPr id="6" name="Footer Placeholder 18"/>
          <p:cNvSpPr>
            <a:spLocks noGrp="1"/>
          </p:cNvSpPr>
          <p:nvPr>
            <p:ph type="ftr" sz="quarter" idx="11"/>
          </p:nvPr>
        </p:nvSpPr>
        <p:spPr/>
        <p:txBody>
          <a:bodyPr/>
          <a:lstStyle>
            <a:lvl1pPr>
              <a:defRPr/>
            </a:lvl1pPr>
          </a:lstStyle>
          <a:p>
            <a:r>
              <a:rPr lang="en-US" smtClean="0"/>
              <a:t>AAU-SIS - 2019 </a:t>
            </a:r>
            <a:endParaRPr lang="en-US"/>
          </a:p>
        </p:txBody>
      </p:sp>
      <p:sp>
        <p:nvSpPr>
          <p:cNvPr id="7" name="Slide Number Placeholder 26"/>
          <p:cNvSpPr>
            <a:spLocks noGrp="1"/>
          </p:cNvSpPr>
          <p:nvPr>
            <p:ph type="sldNum" sz="quarter" idx="12"/>
          </p:nvPr>
        </p:nvSpPr>
        <p:spPr/>
        <p:txBody>
          <a:bodyPr/>
          <a:lstStyle>
            <a:lvl1pPr>
              <a:defRPr>
                <a:solidFill>
                  <a:srgbClr val="D1EAEE"/>
                </a:solidFill>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163230363"/>
      </p:ext>
    </p:extLst>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4F1070DF-224F-40A9-A342-C40D32686642}" type="datetime1">
              <a:rPr lang="en-US" smtClean="0"/>
              <a:pPr/>
              <a:t>04-Dec-19</a:t>
            </a:fld>
            <a:endParaRPr lang="en-US"/>
          </a:p>
        </p:txBody>
      </p:sp>
      <p:sp>
        <p:nvSpPr>
          <p:cNvPr id="5" name="Footer Placeholder 21"/>
          <p:cNvSpPr>
            <a:spLocks noGrp="1"/>
          </p:cNvSpPr>
          <p:nvPr>
            <p:ph type="ftr" sz="quarter" idx="11"/>
          </p:nvPr>
        </p:nvSpPr>
        <p:spPr/>
        <p:txBody>
          <a:bodyPr/>
          <a:lstStyle>
            <a:lvl1pPr>
              <a:defRPr/>
            </a:lvl1pPr>
          </a:lstStyle>
          <a:p>
            <a:r>
              <a:rPr lang="en-US" smtClean="0"/>
              <a:t>AAU-SIS - 2019 </a:t>
            </a:r>
            <a:endParaRPr lang="en-US"/>
          </a:p>
        </p:txBody>
      </p:sp>
      <p:sp>
        <p:nvSpPr>
          <p:cNvPr id="6" name="Slide Number Placeholder 17"/>
          <p:cNvSpPr>
            <a:spLocks noGrp="1"/>
          </p:cNvSpPr>
          <p:nvPr>
            <p:ph type="sldNum" sz="quarter" idx="12"/>
          </p:nvPr>
        </p:nvSpPr>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1481826593"/>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B8E9C18A-1BD6-4040-815F-9E043DBDF306}" type="datetime1">
              <a:rPr lang="en-US" smtClean="0"/>
              <a:pPr/>
              <a:t>04-Dec-19</a:t>
            </a:fld>
            <a:endParaRPr lang="en-US"/>
          </a:p>
        </p:txBody>
      </p:sp>
      <p:sp>
        <p:nvSpPr>
          <p:cNvPr id="5" name="Footer Placeholder 21"/>
          <p:cNvSpPr>
            <a:spLocks noGrp="1"/>
          </p:cNvSpPr>
          <p:nvPr>
            <p:ph type="ftr" sz="quarter" idx="11"/>
          </p:nvPr>
        </p:nvSpPr>
        <p:spPr/>
        <p:txBody>
          <a:bodyPr/>
          <a:lstStyle>
            <a:lvl1pPr>
              <a:defRPr/>
            </a:lvl1pPr>
          </a:lstStyle>
          <a:p>
            <a:r>
              <a:rPr lang="en-US" smtClean="0"/>
              <a:t>AAU-SIS - 2019 </a:t>
            </a:r>
            <a:endParaRPr lang="en-US"/>
          </a:p>
        </p:txBody>
      </p:sp>
      <p:sp>
        <p:nvSpPr>
          <p:cNvPr id="6" name="Slide Number Placeholder 17"/>
          <p:cNvSpPr>
            <a:spLocks noGrp="1"/>
          </p:cNvSpPr>
          <p:nvPr>
            <p:ph type="sldNum" sz="quarter" idx="12"/>
          </p:nvPr>
        </p:nvSpPr>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3684590849"/>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274638"/>
            <a:ext cx="1076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1200" y="1600201"/>
            <a:ext cx="5334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48400" y="1600201"/>
            <a:ext cx="5334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E60D2B9D-C8AE-4585-ADE7-5A75D72F87A0}" type="datetime1">
              <a:rPr lang="en-US" smtClean="0"/>
              <a:pPr/>
              <a:t>04-Dec-19</a:t>
            </a:fld>
            <a:endParaRPr lang="en-US"/>
          </a:p>
        </p:txBody>
      </p:sp>
      <p:sp>
        <p:nvSpPr>
          <p:cNvPr id="6" name="Footer Placeholder 21"/>
          <p:cNvSpPr>
            <a:spLocks noGrp="1"/>
          </p:cNvSpPr>
          <p:nvPr>
            <p:ph type="ftr" sz="quarter" idx="11"/>
          </p:nvPr>
        </p:nvSpPr>
        <p:spPr/>
        <p:txBody>
          <a:bodyPr/>
          <a:lstStyle>
            <a:lvl1pPr>
              <a:defRPr/>
            </a:lvl1pPr>
          </a:lstStyle>
          <a:p>
            <a:r>
              <a:rPr lang="en-US" smtClean="0"/>
              <a:t>AAU-SIS - 2019 </a:t>
            </a:r>
            <a:endParaRPr lang="en-US"/>
          </a:p>
        </p:txBody>
      </p:sp>
      <p:sp>
        <p:nvSpPr>
          <p:cNvPr id="7" name="Slide Number Placeholder 17"/>
          <p:cNvSpPr>
            <a:spLocks noGrp="1"/>
          </p:cNvSpPr>
          <p:nvPr>
            <p:ph type="sldNum" sz="quarter" idx="12"/>
          </p:nvPr>
        </p:nvSpPr>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341757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CB5000FA-BAB5-488C-B4B9-F0388FA4215F}" type="datetime1">
              <a:rPr lang="en-US" smtClean="0"/>
              <a:pPr/>
              <a:t>04-Dec-19</a:t>
            </a:fld>
            <a:endParaRPr lang="en-US"/>
          </a:p>
        </p:txBody>
      </p:sp>
      <p:sp>
        <p:nvSpPr>
          <p:cNvPr id="5" name="Footer Placeholder 21"/>
          <p:cNvSpPr>
            <a:spLocks noGrp="1"/>
          </p:cNvSpPr>
          <p:nvPr>
            <p:ph type="ftr" sz="quarter" idx="11"/>
          </p:nvPr>
        </p:nvSpPr>
        <p:spPr/>
        <p:txBody>
          <a:bodyPr/>
          <a:lstStyle>
            <a:lvl1pPr>
              <a:defRPr/>
            </a:lvl1pPr>
          </a:lstStyle>
          <a:p>
            <a:r>
              <a:rPr lang="en-US" smtClean="0"/>
              <a:t>AAU-SIS - 2019 </a:t>
            </a:r>
            <a:endParaRPr lang="en-US"/>
          </a:p>
        </p:txBody>
      </p:sp>
      <p:sp>
        <p:nvSpPr>
          <p:cNvPr id="6" name="Slide Number Placeholder 17"/>
          <p:cNvSpPr>
            <a:spLocks noGrp="1"/>
          </p:cNvSpPr>
          <p:nvPr>
            <p:ph type="sldNum" sz="quarter" idx="12"/>
          </p:nvPr>
        </p:nvSpPr>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3673115285"/>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4" name="Picture 1"/>
          <p:cNvPicPr>
            <a:picLocks noChangeAspect="1"/>
          </p:cNvPicPr>
          <p:nvPr/>
        </p:nvPicPr>
        <p:blipFill>
          <a:blip r:embed="rId4" cstate="print"/>
          <a:srcRect/>
          <a:stretch>
            <a:fillRect/>
          </a:stretch>
        </p:blipFill>
        <p:spPr bwMode="auto">
          <a:xfrm>
            <a:off x="0" y="0"/>
            <a:ext cx="12192000" cy="1752600"/>
          </a:xfrm>
          <a:prstGeom prst="rect">
            <a:avLst/>
          </a:prstGeom>
          <a:noFill/>
          <a:ln w="9525">
            <a:noFill/>
            <a:miter lim="800000"/>
            <a:headEnd/>
            <a:tailEnd/>
          </a:ln>
        </p:spPr>
      </p:pic>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E2E44DB-09DA-43C7-8699-630D4BAFE958}" type="datetime1">
              <a:rPr lang="en-US" smtClean="0"/>
              <a:pPr/>
              <a:t>04-Dec-19</a:t>
            </a:fld>
            <a:endParaRPr lang="en-US"/>
          </a:p>
        </p:txBody>
      </p:sp>
      <p:sp>
        <p:nvSpPr>
          <p:cNvPr id="6" name="Footer Placeholder 4"/>
          <p:cNvSpPr>
            <a:spLocks noGrp="1"/>
          </p:cNvSpPr>
          <p:nvPr>
            <p:ph type="ftr" sz="quarter" idx="11"/>
          </p:nvPr>
        </p:nvSpPr>
        <p:spPr/>
        <p:txBody>
          <a:bodyPr/>
          <a:lstStyle>
            <a:lvl1pPr>
              <a:defRPr/>
            </a:lvl1pPr>
          </a:lstStyle>
          <a:p>
            <a:r>
              <a:rPr lang="en-US" smtClean="0"/>
              <a:t>AAU-SIS - 2019 </a:t>
            </a:r>
            <a:endParaRPr lang="en-US"/>
          </a:p>
        </p:txBody>
      </p:sp>
      <p:sp>
        <p:nvSpPr>
          <p:cNvPr id="7" name="Slide Number Placeholder 5"/>
          <p:cNvSpPr>
            <a:spLocks noGrp="1"/>
          </p:cNvSpPr>
          <p:nvPr>
            <p:ph type="sldNum" sz="quarter" idx="12"/>
          </p:nvPr>
        </p:nvSpPr>
        <p:spPr/>
        <p:txBody>
          <a:bodyPr/>
          <a:lstStyle>
            <a:lvl1pPr>
              <a:defRPr>
                <a:solidFill>
                  <a:srgbClr val="D1EAEE"/>
                </a:solidFill>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1110818699"/>
      </p:ext>
    </p:extLst>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9A9F88D9-BE64-4D3A-9A66-FA83C5BE0CAD}" type="datetime1">
              <a:rPr lang="en-US" smtClean="0"/>
              <a:pPr/>
              <a:t>04-Dec-19</a:t>
            </a:fld>
            <a:endParaRPr lang="en-US"/>
          </a:p>
        </p:txBody>
      </p:sp>
      <p:sp>
        <p:nvSpPr>
          <p:cNvPr id="6" name="Footer Placeholder 21"/>
          <p:cNvSpPr>
            <a:spLocks noGrp="1"/>
          </p:cNvSpPr>
          <p:nvPr>
            <p:ph type="ftr" sz="quarter" idx="11"/>
          </p:nvPr>
        </p:nvSpPr>
        <p:spPr/>
        <p:txBody>
          <a:bodyPr/>
          <a:lstStyle>
            <a:lvl1pPr>
              <a:defRPr/>
            </a:lvl1pPr>
          </a:lstStyle>
          <a:p>
            <a:r>
              <a:rPr lang="en-US" smtClean="0"/>
              <a:t>AAU-SIS - 2019 </a:t>
            </a:r>
            <a:endParaRPr lang="en-US"/>
          </a:p>
        </p:txBody>
      </p:sp>
      <p:sp>
        <p:nvSpPr>
          <p:cNvPr id="7" name="Slide Number Placeholder 17"/>
          <p:cNvSpPr>
            <a:spLocks noGrp="1"/>
          </p:cNvSpPr>
          <p:nvPr>
            <p:ph type="sldNum" sz="quarter" idx="12"/>
          </p:nvPr>
        </p:nvSpPr>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74625986"/>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fld id="{432C32A1-96F9-4633-B916-2693472C9C27}" type="datetime1">
              <a:rPr lang="en-US" smtClean="0"/>
              <a:pPr/>
              <a:t>04-Dec-19</a:t>
            </a:fld>
            <a:endParaRPr lang="en-US"/>
          </a:p>
        </p:txBody>
      </p:sp>
      <p:sp>
        <p:nvSpPr>
          <p:cNvPr id="8" name="Footer Placeholder 21"/>
          <p:cNvSpPr>
            <a:spLocks noGrp="1"/>
          </p:cNvSpPr>
          <p:nvPr>
            <p:ph type="ftr" sz="quarter" idx="11"/>
          </p:nvPr>
        </p:nvSpPr>
        <p:spPr/>
        <p:txBody>
          <a:bodyPr/>
          <a:lstStyle>
            <a:lvl1pPr>
              <a:defRPr/>
            </a:lvl1pPr>
          </a:lstStyle>
          <a:p>
            <a:r>
              <a:rPr lang="en-US" smtClean="0"/>
              <a:t>AAU-SIS - 2019 </a:t>
            </a:r>
            <a:endParaRPr lang="en-US"/>
          </a:p>
        </p:txBody>
      </p:sp>
      <p:sp>
        <p:nvSpPr>
          <p:cNvPr id="9" name="Slide Number Placeholder 17"/>
          <p:cNvSpPr>
            <a:spLocks noGrp="1"/>
          </p:cNvSpPr>
          <p:nvPr>
            <p:ph type="sldNum" sz="quarter" idx="12"/>
          </p:nvPr>
        </p:nvSpPr>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3328733913"/>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E410051B-8631-44F8-A5BF-F700063D6B71}" type="datetime1">
              <a:rPr lang="en-US" smtClean="0"/>
              <a:pPr/>
              <a:t>04-Dec-19</a:t>
            </a:fld>
            <a:endParaRPr lang="en-US"/>
          </a:p>
        </p:txBody>
      </p:sp>
      <p:sp>
        <p:nvSpPr>
          <p:cNvPr id="4" name="Footer Placeholder 21"/>
          <p:cNvSpPr>
            <a:spLocks noGrp="1"/>
          </p:cNvSpPr>
          <p:nvPr>
            <p:ph type="ftr" sz="quarter" idx="11"/>
          </p:nvPr>
        </p:nvSpPr>
        <p:spPr/>
        <p:txBody>
          <a:bodyPr/>
          <a:lstStyle>
            <a:lvl1pPr>
              <a:defRPr/>
            </a:lvl1pPr>
          </a:lstStyle>
          <a:p>
            <a:r>
              <a:rPr lang="en-US" smtClean="0"/>
              <a:t>AAU-SIS - 2019 </a:t>
            </a:r>
            <a:endParaRPr lang="en-US"/>
          </a:p>
        </p:txBody>
      </p:sp>
      <p:sp>
        <p:nvSpPr>
          <p:cNvPr id="5" name="Slide Number Placeholder 17"/>
          <p:cNvSpPr>
            <a:spLocks noGrp="1"/>
          </p:cNvSpPr>
          <p:nvPr>
            <p:ph type="sldNum" sz="quarter" idx="12"/>
          </p:nvPr>
        </p:nvSpPr>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3637319659"/>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26546760-0F29-4B49-ABAC-059287060E04}" type="datetime1">
              <a:rPr lang="en-US" smtClean="0"/>
              <a:pPr/>
              <a:t>04-Dec-19</a:t>
            </a:fld>
            <a:endParaRPr lang="en-US"/>
          </a:p>
        </p:txBody>
      </p:sp>
      <p:sp>
        <p:nvSpPr>
          <p:cNvPr id="3" name="Footer Placeholder 21"/>
          <p:cNvSpPr>
            <a:spLocks noGrp="1"/>
          </p:cNvSpPr>
          <p:nvPr>
            <p:ph type="ftr" sz="quarter" idx="11"/>
          </p:nvPr>
        </p:nvSpPr>
        <p:spPr/>
        <p:txBody>
          <a:bodyPr/>
          <a:lstStyle>
            <a:lvl1pPr>
              <a:defRPr/>
            </a:lvl1pPr>
          </a:lstStyle>
          <a:p>
            <a:r>
              <a:rPr lang="en-US" smtClean="0"/>
              <a:t>AAU-SIS - 2019 </a:t>
            </a:r>
            <a:endParaRPr lang="en-US"/>
          </a:p>
        </p:txBody>
      </p:sp>
      <p:sp>
        <p:nvSpPr>
          <p:cNvPr id="4" name="Slide Number Placeholder 17"/>
          <p:cNvSpPr>
            <a:spLocks noGrp="1"/>
          </p:cNvSpPr>
          <p:nvPr>
            <p:ph type="sldNum" sz="quarter" idx="12"/>
          </p:nvPr>
        </p:nvSpPr>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2026398698"/>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623A3E95-DE6A-4AAF-8996-D0A4DABC5E79}" type="datetime1">
              <a:rPr lang="en-US" smtClean="0"/>
              <a:pPr/>
              <a:t>04-Dec-19</a:t>
            </a:fld>
            <a:endParaRPr lang="en-US"/>
          </a:p>
        </p:txBody>
      </p:sp>
      <p:sp>
        <p:nvSpPr>
          <p:cNvPr id="6" name="Footer Placeholder 21"/>
          <p:cNvSpPr>
            <a:spLocks noGrp="1"/>
          </p:cNvSpPr>
          <p:nvPr>
            <p:ph type="ftr" sz="quarter" idx="11"/>
          </p:nvPr>
        </p:nvSpPr>
        <p:spPr/>
        <p:txBody>
          <a:bodyPr/>
          <a:lstStyle>
            <a:lvl1pPr>
              <a:defRPr/>
            </a:lvl1pPr>
          </a:lstStyle>
          <a:p>
            <a:r>
              <a:rPr lang="en-US" smtClean="0"/>
              <a:t>AAU-SIS - 2019 </a:t>
            </a:r>
            <a:endParaRPr lang="en-US"/>
          </a:p>
        </p:txBody>
      </p:sp>
      <p:sp>
        <p:nvSpPr>
          <p:cNvPr id="7" name="Slide Number Placeholder 17"/>
          <p:cNvSpPr>
            <a:spLocks noGrp="1"/>
          </p:cNvSpPr>
          <p:nvPr>
            <p:ph type="sldNum" sz="quarter" idx="12"/>
          </p:nvPr>
        </p:nvSpPr>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1142685227"/>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24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24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fld id="{4E7FDAC4-826B-4E26-9D69-C4925B861071}" type="datetime1">
              <a:rPr lang="en-US" smtClean="0"/>
              <a:pPr/>
              <a:t>04-Dec-19</a:t>
            </a:fld>
            <a:endParaRPr lang="en-US"/>
          </a:p>
        </p:txBody>
      </p:sp>
      <p:sp>
        <p:nvSpPr>
          <p:cNvPr id="10" name="Footer Placeholder 5"/>
          <p:cNvSpPr>
            <a:spLocks noGrp="1"/>
          </p:cNvSpPr>
          <p:nvPr>
            <p:ph type="ftr" sz="quarter" idx="11"/>
          </p:nvPr>
        </p:nvSpPr>
        <p:spPr/>
        <p:txBody>
          <a:bodyPr/>
          <a:lstStyle>
            <a:lvl1pPr>
              <a:defRPr/>
            </a:lvl1pPr>
          </a:lstStyle>
          <a:p>
            <a:r>
              <a:rPr lang="en-US" smtClean="0"/>
              <a:t>AAU-SIS - 2019 </a:t>
            </a:r>
            <a:endParaRPr lang="en-US"/>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1C9DF104-096C-441F-9E6D-1133EE87D161}" type="slidenum">
              <a:rPr lang="en-US" smtClean="0"/>
              <a:pPr/>
              <a:t>‹#›</a:t>
            </a:fld>
            <a:endParaRPr lang="en-US"/>
          </a:p>
        </p:txBody>
      </p:sp>
    </p:spTree>
    <p:extLst>
      <p:ext uri="{BB962C8B-B14F-4D97-AF65-F5344CB8AC3E}">
        <p14:creationId xmlns="" xmlns:p14="http://schemas.microsoft.com/office/powerpoint/2010/main" val="1601484542"/>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24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sz="2400">
              <a:solidFill>
                <a:prstClr val="black"/>
              </a:solidFill>
            </a:endParaRPr>
          </a:p>
        </p:txBody>
      </p:sp>
      <p:sp>
        <p:nvSpPr>
          <p:cNvPr id="15364" name="Title Placeholder 8"/>
          <p:cNvSpPr>
            <a:spLocks noGrp="1"/>
          </p:cNvSpPr>
          <p:nvPr>
            <p:ph type="title"/>
          </p:nvPr>
        </p:nvSpPr>
        <p:spPr bwMode="auto">
          <a:xfrm>
            <a:off x="609600" y="704850"/>
            <a:ext cx="109728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ltLang="en-US" smtClean="0"/>
              <a:t>Click to edit Master title style</a:t>
            </a:r>
            <a:endParaRPr lang="en-US" altLang="en-US"/>
          </a:p>
        </p:txBody>
      </p:sp>
      <p:sp>
        <p:nvSpPr>
          <p:cNvPr id="15365" name="Text Placeholder 29"/>
          <p:cNvSpPr>
            <a:spLocks noGrp="1"/>
          </p:cNvSpPr>
          <p:nvPr>
            <p:ph type="body" idx="1"/>
          </p:nvPr>
        </p:nvSpPr>
        <p:spPr bwMode="auto">
          <a:xfrm>
            <a:off x="609600" y="1935164"/>
            <a:ext cx="109728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C82C23F-4022-47B8-AAE6-3AC1C4A249CE}" type="datetime1">
              <a:rPr lang="en-US" smtClean="0"/>
              <a:pPr/>
              <a:t>04-Dec-19</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AAU-SIS - 2019 </a:t>
            </a:r>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fld id="{1C9DF104-096C-441F-9E6D-1133EE87D161}" type="slidenum">
              <a:rPr lang="en-US" smtClean="0"/>
              <a:pPr/>
              <a:t>‹#›</a:t>
            </a:fld>
            <a:endParaRPr lang="en-US"/>
          </a:p>
        </p:txBody>
      </p:sp>
      <p:grpSp>
        <p:nvGrpSpPr>
          <p:cNvPr id="2"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prstClr val="black"/>
                </a:solidFill>
                <a:latin typeface="Times New Roman" pitchFamily="18"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prstClr val="black"/>
                </a:solidFill>
                <a:latin typeface="Times New Roman" pitchFamily="18" charset="0"/>
              </a:endParaRPr>
            </a:p>
          </p:txBody>
        </p:sp>
      </p:grpSp>
    </p:spTree>
    <p:extLst>
      <p:ext uri="{BB962C8B-B14F-4D97-AF65-F5344CB8AC3E}">
        <p14:creationId xmlns="" xmlns:p14="http://schemas.microsoft.com/office/powerpoint/2010/main" val="3629418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wipe/>
  </p:transition>
  <p:hf hdr="0" ftr="0" dt="0"/>
  <p:txStyles>
    <p:titleStyle>
      <a:lvl1pPr algn="l" rtl="0" eaLnBrk="1" fontAlgn="base" hangingPunct="1">
        <a:spcBef>
          <a:spcPct val="0"/>
        </a:spcBef>
        <a:spcAft>
          <a:spcPct val="0"/>
        </a:spcAft>
        <a:defRPr sz="5000" kern="1200">
          <a:solidFill>
            <a:schemeClr val="tx2"/>
          </a:solidFill>
          <a:latin typeface="+mj-lt"/>
          <a:ea typeface="+mj-ea"/>
          <a:cs typeface="+mj-cs"/>
        </a:defRPr>
      </a:lvl1pPr>
      <a:lvl2pPr algn="l" rtl="0" eaLnBrk="1" fontAlgn="base" hangingPunct="1">
        <a:spcBef>
          <a:spcPct val="0"/>
        </a:spcBef>
        <a:spcAft>
          <a:spcPct val="0"/>
        </a:spcAft>
        <a:defRPr sz="5000">
          <a:solidFill>
            <a:schemeClr val="tx2"/>
          </a:solidFill>
          <a:latin typeface="Calibri" pitchFamily="34" charset="0"/>
        </a:defRPr>
      </a:lvl2pPr>
      <a:lvl3pPr algn="l" rtl="0" eaLnBrk="1" fontAlgn="base" hangingPunct="1">
        <a:spcBef>
          <a:spcPct val="0"/>
        </a:spcBef>
        <a:spcAft>
          <a:spcPct val="0"/>
        </a:spcAft>
        <a:defRPr sz="5000">
          <a:solidFill>
            <a:schemeClr val="tx2"/>
          </a:solidFill>
          <a:latin typeface="Calibri" pitchFamily="34" charset="0"/>
        </a:defRPr>
      </a:lvl3pPr>
      <a:lvl4pPr algn="l" rtl="0" eaLnBrk="1" fontAlgn="base" hangingPunct="1">
        <a:spcBef>
          <a:spcPct val="0"/>
        </a:spcBef>
        <a:spcAft>
          <a:spcPct val="0"/>
        </a:spcAft>
        <a:defRPr sz="5000">
          <a:solidFill>
            <a:schemeClr val="tx2"/>
          </a:solidFill>
          <a:latin typeface="Calibri" pitchFamily="34" charset="0"/>
        </a:defRPr>
      </a:lvl4pPr>
      <a:lvl5pPr algn="l" rtl="0" eaLnBrk="1" fontAlgn="base" hangingPunct="1">
        <a:spcBef>
          <a:spcPct val="0"/>
        </a:spcBef>
        <a:spcAft>
          <a:spcPct val="0"/>
        </a:spcAft>
        <a:defRPr sz="5000">
          <a:solidFill>
            <a:schemeClr val="tx2"/>
          </a:solidFill>
          <a:latin typeface="Calibri" pitchFamily="34"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eaLnBrk="1" fontAlgn="base" hangingPunct="1">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355448"/>
            <a:ext cx="10468864" cy="1082233"/>
          </a:xfrm>
        </p:spPr>
        <p:txBody>
          <a:bodyPr>
            <a:noAutofit/>
          </a:bodyPr>
          <a:lstStyle/>
          <a:p>
            <a:pPr algn="ctr"/>
            <a:r>
              <a:rPr lang="en-US" sz="6000" dirty="0">
                <a:solidFill>
                  <a:schemeClr val="bg1"/>
                </a:solidFill>
              </a:rPr>
              <a:t>Introduction to Data Science </a:t>
            </a:r>
          </a:p>
        </p:txBody>
      </p:sp>
      <p:sp>
        <p:nvSpPr>
          <p:cNvPr id="3" name="Subtitle 2"/>
          <p:cNvSpPr>
            <a:spLocks noGrp="1"/>
          </p:cNvSpPr>
          <p:nvPr>
            <p:ph type="subTitle" idx="1"/>
          </p:nvPr>
        </p:nvSpPr>
        <p:spPr>
          <a:xfrm>
            <a:off x="1524000" y="4004841"/>
            <a:ext cx="9144000" cy="879676"/>
          </a:xfrm>
        </p:spPr>
        <p:txBody>
          <a:bodyPr>
            <a:normAutofit/>
          </a:bodyPr>
          <a:lstStyle/>
          <a:p>
            <a:pPr algn="ctr"/>
            <a:r>
              <a:rPr lang="en-US" sz="4400" dirty="0" smtClean="0"/>
              <a:t>Chapter Two</a:t>
            </a:r>
            <a:endParaRPr lang="en-US" sz="4400" dirty="0"/>
          </a:p>
        </p:txBody>
      </p:sp>
      <p:sp>
        <p:nvSpPr>
          <p:cNvPr id="6" name="Slide Number Placeholder 5"/>
          <p:cNvSpPr>
            <a:spLocks noGrp="1"/>
          </p:cNvSpPr>
          <p:nvPr>
            <p:ph type="sldNum" sz="quarter" idx="12"/>
          </p:nvPr>
        </p:nvSpPr>
        <p:spPr/>
        <p:txBody>
          <a:bodyPr/>
          <a:lstStyle/>
          <a:p>
            <a:fld id="{1C9DF104-096C-441F-9E6D-1133EE87D161}" type="slidenum">
              <a:rPr lang="en-US" smtClean="0"/>
              <a:pPr/>
              <a:t>1</a:t>
            </a:fld>
            <a:endParaRPr lang="en-US"/>
          </a:p>
        </p:txBody>
      </p:sp>
    </p:spTree>
    <p:extLst>
      <p:ext uri="{BB962C8B-B14F-4D97-AF65-F5344CB8AC3E}">
        <p14:creationId xmlns="" xmlns:p14="http://schemas.microsoft.com/office/powerpoint/2010/main" val="129744290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98900"/>
            <a:ext cx="10515600" cy="549275"/>
          </a:xfrm>
        </p:spPr>
        <p:txBody>
          <a:bodyPr>
            <a:noAutofit/>
          </a:bodyPr>
          <a:lstStyle/>
          <a:p>
            <a:pPr lvl="1" algn="l" rtl="0">
              <a:lnSpc>
                <a:spcPct val="90000"/>
              </a:lnSpc>
              <a:spcBef>
                <a:spcPct val="0"/>
              </a:spcBef>
            </a:pPr>
            <a:r>
              <a:rPr lang="en-US" sz="2800" b="1" dirty="0"/>
              <a:t/>
            </a:r>
            <a:br>
              <a:rPr lang="en-US" sz="2800" b="1" dirty="0"/>
            </a:br>
            <a:r>
              <a:rPr lang="en-US" sz="2800" b="1" dirty="0" smtClean="0"/>
              <a:t>Data types/structure – based on analysis of data</a:t>
            </a:r>
            <a:endParaRPr lang="en-US" sz="2800" b="1" dirty="0"/>
          </a:p>
        </p:txBody>
      </p:sp>
      <p:sp>
        <p:nvSpPr>
          <p:cNvPr id="3" name="Content Placeholder 2"/>
          <p:cNvSpPr>
            <a:spLocks noGrp="1"/>
          </p:cNvSpPr>
          <p:nvPr>
            <p:ph idx="1"/>
          </p:nvPr>
        </p:nvSpPr>
        <p:spPr>
          <a:xfrm>
            <a:off x="838200" y="891251"/>
            <a:ext cx="10515600" cy="5285712"/>
          </a:xfrm>
        </p:spPr>
        <p:txBody>
          <a:bodyPr>
            <a:normAutofit fontScale="85000" lnSpcReduction="20000"/>
          </a:bodyPr>
          <a:lstStyle/>
          <a:p>
            <a:r>
              <a:rPr lang="en-US" b="1" dirty="0"/>
              <a:t>Structured Data, unstructured data, </a:t>
            </a:r>
            <a:r>
              <a:rPr lang="en-US" b="1" dirty="0" smtClean="0"/>
              <a:t>semi-structured data, and metadata</a:t>
            </a:r>
            <a:endParaRPr lang="en-US" b="1" dirty="0"/>
          </a:p>
          <a:p>
            <a:endParaRPr lang="en-US" b="1" dirty="0" smtClean="0"/>
          </a:p>
          <a:p>
            <a:pPr marL="0" indent="0">
              <a:buNone/>
            </a:pPr>
            <a:r>
              <a:rPr lang="en-US" b="1" dirty="0" smtClean="0"/>
              <a:t>Structured </a:t>
            </a:r>
            <a:r>
              <a:rPr lang="en-US" b="1" dirty="0"/>
              <a:t>Data</a:t>
            </a:r>
            <a:endParaRPr lang="en-US" dirty="0"/>
          </a:p>
          <a:p>
            <a:r>
              <a:rPr lang="en-US" dirty="0"/>
              <a:t>Structured data is data that adheres to a pre-defined data model and is therefore straightforward to analyze. </a:t>
            </a:r>
          </a:p>
          <a:p>
            <a:r>
              <a:rPr lang="en-US" dirty="0"/>
              <a:t>Structured data conforms to a tabular format with relationship between the different rows and columns. </a:t>
            </a:r>
            <a:r>
              <a:rPr lang="en-US" dirty="0" smtClean="0"/>
              <a:t>Common examples are Excel </a:t>
            </a:r>
            <a:r>
              <a:rPr lang="en-US" dirty="0"/>
              <a:t>files or SQL databases. </a:t>
            </a:r>
          </a:p>
          <a:p>
            <a:r>
              <a:rPr lang="en-US" dirty="0"/>
              <a:t>Each of these have structured rows and columns that can be sorted.</a:t>
            </a:r>
          </a:p>
          <a:p>
            <a:r>
              <a:rPr lang="en-US" dirty="0"/>
              <a:t>Structured data depends on the existence of a data model – a model of how data can be stored, processed and accessed. </a:t>
            </a:r>
          </a:p>
          <a:p>
            <a:r>
              <a:rPr lang="en-US" dirty="0"/>
              <a:t>Because of a data model, each field is discrete and can be accesses separately or jointly along with data from other fields. </a:t>
            </a:r>
          </a:p>
          <a:p>
            <a:r>
              <a:rPr lang="en-US" dirty="0"/>
              <a:t>This makes structured data extremely powerful: it is possible to quickly aggregate data from various locations in the database.</a:t>
            </a:r>
          </a:p>
          <a:p>
            <a:r>
              <a:rPr lang="en-US" dirty="0"/>
              <a:t>Structured data is considered the most ‘traditional’ form of data storage, since the earliest versions of database management systems (DBMS) were able to store, process and access structured data.</a:t>
            </a:r>
          </a:p>
          <a:p>
            <a:endParaRPr lang="en-US" dirty="0"/>
          </a:p>
        </p:txBody>
      </p:sp>
      <p:sp>
        <p:nvSpPr>
          <p:cNvPr id="5" name="Slide Number Placeholder 4"/>
          <p:cNvSpPr>
            <a:spLocks noGrp="1"/>
          </p:cNvSpPr>
          <p:nvPr>
            <p:ph type="sldNum" sz="quarter" idx="12"/>
          </p:nvPr>
        </p:nvSpPr>
        <p:spPr/>
        <p:txBody>
          <a:bodyPr/>
          <a:lstStyle/>
          <a:p>
            <a:fld id="{1C9DF104-096C-441F-9E6D-1133EE87D161}" type="slidenum">
              <a:rPr lang="en-US" smtClean="0"/>
              <a:pPr/>
              <a:t>10</a:t>
            </a:fld>
            <a:endParaRPr lang="en-US"/>
          </a:p>
        </p:txBody>
      </p:sp>
    </p:spTree>
    <p:extLst>
      <p:ext uri="{BB962C8B-B14F-4D97-AF65-F5344CB8AC3E}">
        <p14:creationId xmlns="" xmlns:p14="http://schemas.microsoft.com/office/powerpoint/2010/main" val="222897551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340"/>
            <a:ext cx="10515600" cy="6230355"/>
          </a:xfrm>
        </p:spPr>
        <p:txBody>
          <a:bodyPr>
            <a:normAutofit fontScale="85000" lnSpcReduction="20000"/>
          </a:bodyPr>
          <a:lstStyle/>
          <a:p>
            <a:pPr marL="0" indent="0">
              <a:buNone/>
            </a:pPr>
            <a:r>
              <a:rPr lang="en-US" b="1" dirty="0"/>
              <a:t>Unstructured Data</a:t>
            </a:r>
            <a:endParaRPr lang="en-US" dirty="0"/>
          </a:p>
          <a:p>
            <a:r>
              <a:rPr lang="en-US" dirty="0"/>
              <a:t>Unstructured data is information that either does not have a predefined data model or is not organized in a pre-defined manner. </a:t>
            </a:r>
            <a:endParaRPr lang="en-US" dirty="0" smtClean="0"/>
          </a:p>
          <a:p>
            <a:r>
              <a:rPr lang="en-US" dirty="0" smtClean="0"/>
              <a:t>It is without </a:t>
            </a:r>
            <a:r>
              <a:rPr lang="en-US" dirty="0"/>
              <a:t>proper formatting and alignment</a:t>
            </a:r>
          </a:p>
          <a:p>
            <a:r>
              <a:rPr lang="en-US" dirty="0"/>
              <a:t>Unstructured information is typically text-heavy, but may contain data such as dates, numbers, and facts as well. </a:t>
            </a:r>
          </a:p>
          <a:p>
            <a:r>
              <a:rPr lang="en-US" dirty="0"/>
              <a:t>This results in irregularities and ambiguities that make it difficult to understand using traditional programs as compared to data stored in structured databases. </a:t>
            </a:r>
            <a:endParaRPr lang="en-US" dirty="0" smtClean="0"/>
          </a:p>
          <a:p>
            <a:pPr lvl="1"/>
            <a:r>
              <a:rPr lang="en-US" dirty="0" smtClean="0"/>
              <a:t>Common examples include: audio</a:t>
            </a:r>
            <a:r>
              <a:rPr lang="en-US" dirty="0"/>
              <a:t>, video files or No-SQL databases.</a:t>
            </a:r>
          </a:p>
          <a:p>
            <a:r>
              <a:rPr lang="en-US" dirty="0"/>
              <a:t>The ability to store and process unstructured data has greatly grown in recent years, with many new technologies and tools coming to the market that are able to store specialized types of unstructured data. </a:t>
            </a:r>
            <a:r>
              <a:rPr lang="en-US" dirty="0" smtClean="0"/>
              <a:t>For example:</a:t>
            </a:r>
          </a:p>
          <a:p>
            <a:pPr lvl="1"/>
            <a:r>
              <a:rPr lang="en-US" dirty="0" err="1" smtClean="0"/>
              <a:t>MongoDB</a:t>
            </a:r>
            <a:r>
              <a:rPr lang="en-US" dirty="0" smtClean="0"/>
              <a:t> is </a:t>
            </a:r>
            <a:r>
              <a:rPr lang="en-US" dirty="0"/>
              <a:t>optimized to store documents. </a:t>
            </a:r>
            <a:endParaRPr lang="en-US" dirty="0" smtClean="0"/>
          </a:p>
          <a:p>
            <a:pPr lvl="1"/>
            <a:r>
              <a:rPr lang="en-US" dirty="0" smtClean="0"/>
              <a:t>Apache Graph - is </a:t>
            </a:r>
            <a:r>
              <a:rPr lang="en-US" dirty="0"/>
              <a:t>optimized for storing relationships between nodes.</a:t>
            </a:r>
          </a:p>
          <a:p>
            <a:r>
              <a:rPr lang="en-US" dirty="0"/>
              <a:t>The ability to analyze unstructured data is especially relevant in the context of Big Data, since a large part of data in organizations is unstructured. Think about pictures, videos or PDF documents. </a:t>
            </a:r>
          </a:p>
          <a:p>
            <a:r>
              <a:rPr lang="en-US" dirty="0"/>
              <a:t>The ability to extract value from unstructured data is one of main drivers behind the quick growth of Big Data.</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11</a:t>
            </a:fld>
            <a:endParaRPr lang="en-US"/>
          </a:p>
        </p:txBody>
      </p:sp>
    </p:spTree>
    <p:extLst>
      <p:ext uri="{BB962C8B-B14F-4D97-AF65-F5344CB8AC3E}">
        <p14:creationId xmlns="" xmlns:p14="http://schemas.microsoft.com/office/powerpoint/2010/main" val="307530517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4091"/>
            <a:ext cx="10515600" cy="5852872"/>
          </a:xfrm>
        </p:spPr>
        <p:txBody>
          <a:bodyPr>
            <a:normAutofit lnSpcReduction="10000"/>
          </a:bodyPr>
          <a:lstStyle/>
          <a:p>
            <a:pPr marL="0" indent="0">
              <a:buNone/>
            </a:pPr>
            <a:r>
              <a:rPr lang="en-US" b="1" dirty="0"/>
              <a:t>Semi-structured Data</a:t>
            </a:r>
            <a:endParaRPr lang="en-US" dirty="0"/>
          </a:p>
          <a:p>
            <a:r>
              <a:rPr lang="en-US" dirty="0"/>
              <a:t>Semi-structured data is a form of structured data that does not conform with the formal structure of data models associated with relational databases or other forms of data tables, </a:t>
            </a:r>
          </a:p>
          <a:p>
            <a:r>
              <a:rPr lang="en-US" dirty="0"/>
              <a:t>but nonetheless contain tags or other markers to separate semantic elements and enforce hierarchies of records and fields within the data</a:t>
            </a:r>
            <a:r>
              <a:rPr lang="en-US" dirty="0" smtClean="0"/>
              <a:t>. Therefore</a:t>
            </a:r>
            <a:r>
              <a:rPr lang="en-US" dirty="0"/>
              <a:t>, it is also known as self-describing structure. </a:t>
            </a:r>
          </a:p>
          <a:p>
            <a:r>
              <a:rPr lang="en-US" dirty="0" smtClean="0"/>
              <a:t>Fore example: JSON </a:t>
            </a:r>
            <a:r>
              <a:rPr lang="en-US" dirty="0"/>
              <a:t>and XML are forms of semi-structured data.</a:t>
            </a:r>
          </a:p>
          <a:p>
            <a:r>
              <a:rPr lang="en-US" dirty="0"/>
              <a:t>The reason that this third category exists (between structured and unstructured data) is because semi-structured data is considerably easier to analyze than unstructured data. </a:t>
            </a:r>
          </a:p>
          <a:p>
            <a:r>
              <a:rPr lang="en-US" dirty="0"/>
              <a:t>Many Big Data solutions and tools have the ability to ‘read’ and process either JSON or XML. This reduces the complexity to analyze structured data, compared to unstructured data.</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12</a:t>
            </a:fld>
            <a:endParaRPr lang="en-US"/>
          </a:p>
        </p:txBody>
      </p:sp>
    </p:spTree>
    <p:extLst>
      <p:ext uri="{BB962C8B-B14F-4D97-AF65-F5344CB8AC3E}">
        <p14:creationId xmlns="" xmlns:p14="http://schemas.microsoft.com/office/powerpoint/2010/main" val="583018390"/>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241"/>
            <a:ext cx="10515600" cy="5829722"/>
          </a:xfrm>
        </p:spPr>
        <p:txBody>
          <a:bodyPr>
            <a:normAutofit/>
          </a:bodyPr>
          <a:lstStyle/>
          <a:p>
            <a:pPr marL="0" indent="0">
              <a:buNone/>
            </a:pPr>
            <a:r>
              <a:rPr lang="en-US" b="1" dirty="0"/>
              <a:t>Metadata – Data about Data</a:t>
            </a:r>
            <a:endParaRPr lang="en-US" dirty="0"/>
          </a:p>
          <a:p>
            <a:r>
              <a:rPr lang="en-US" dirty="0"/>
              <a:t>A last category of data type is metadata. From a technical point of view, this is not a separate data structure, but it is one of the most important elements for Big Data analysis and big data solutions. </a:t>
            </a:r>
          </a:p>
          <a:p>
            <a:r>
              <a:rPr lang="en-US" dirty="0"/>
              <a:t>Metadata is data about data. </a:t>
            </a:r>
          </a:p>
          <a:p>
            <a:r>
              <a:rPr lang="en-US" dirty="0"/>
              <a:t>It provides additional information about a specific set of data.</a:t>
            </a:r>
          </a:p>
          <a:p>
            <a:r>
              <a:rPr lang="en-US" dirty="0"/>
              <a:t>In a set of photographs, for example, metadata could describe when and where the photos were taken. The metadata then provides fields for dates and locations which, by themselves, can be considered structured data. </a:t>
            </a:r>
          </a:p>
          <a:p>
            <a:r>
              <a:rPr lang="en-US" dirty="0"/>
              <a:t>Because of this reason, metadata is frequently used by Big Data solutions for initial analysis.</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13</a:t>
            </a:fld>
            <a:endParaRPr lang="en-US"/>
          </a:p>
        </p:txBody>
      </p:sp>
    </p:spTree>
    <p:extLst>
      <p:ext uri="{BB962C8B-B14F-4D97-AF65-F5344CB8AC3E}">
        <p14:creationId xmlns="" xmlns:p14="http://schemas.microsoft.com/office/powerpoint/2010/main" val="2702784260"/>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8656"/>
            <a:ext cx="10515600" cy="5378307"/>
          </a:xfrm>
        </p:spPr>
        <p:txBody>
          <a:bodyPr/>
          <a:lstStyle/>
          <a:p>
            <a:r>
              <a:rPr lang="en-US" dirty="0" smtClean="0"/>
              <a:t>The </a:t>
            </a:r>
            <a:r>
              <a:rPr lang="en-US" dirty="0"/>
              <a:t>Data Value Chain is introduced to describe the information flow within a big data system as a series of steps needed to generate value and useful insights from data. </a:t>
            </a:r>
          </a:p>
          <a:p>
            <a:r>
              <a:rPr lang="en-US" dirty="0"/>
              <a:t>The Big Data Value Chain identifies the following key high-level activities:</a:t>
            </a:r>
          </a:p>
          <a:p>
            <a:endParaRPr lang="en-US" dirty="0"/>
          </a:p>
        </p:txBody>
      </p:sp>
      <p:sp>
        <p:nvSpPr>
          <p:cNvPr id="4" name="Title 1"/>
          <p:cNvSpPr txBox="1">
            <a:spLocks/>
          </p:cNvSpPr>
          <p:nvPr/>
        </p:nvSpPr>
        <p:spPr>
          <a:xfrm>
            <a:off x="838200" y="110475"/>
            <a:ext cx="10515600" cy="5492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lvl="1">
              <a:lnSpc>
                <a:spcPct val="90000"/>
              </a:lnSpc>
              <a:spcBef>
                <a:spcPct val="0"/>
              </a:spcBef>
            </a:pPr>
            <a:r>
              <a:rPr lang="en-US" sz="2400" b="1" dirty="0" smtClean="0"/>
              <a:t>2.2 Data </a:t>
            </a:r>
            <a:r>
              <a:rPr lang="en-US" sz="2400" b="1" dirty="0"/>
              <a:t>value Chain</a:t>
            </a:r>
            <a:endParaRPr lang="en-US" sz="2400" b="1" kern="0" dirty="0">
              <a:solidFill>
                <a:sysClr val="windowText" lastClr="000000"/>
              </a:solidFill>
            </a:endParaRPr>
          </a:p>
        </p:txBody>
      </p:sp>
      <p:sp>
        <p:nvSpPr>
          <p:cNvPr id="5" name="Slide Number Placeholder 4"/>
          <p:cNvSpPr>
            <a:spLocks noGrp="1"/>
          </p:cNvSpPr>
          <p:nvPr>
            <p:ph type="sldNum" sz="quarter" idx="12"/>
          </p:nvPr>
        </p:nvSpPr>
        <p:spPr/>
        <p:txBody>
          <a:bodyPr/>
          <a:lstStyle/>
          <a:p>
            <a:fld id="{1C9DF104-096C-441F-9E6D-1133EE87D161}" type="slidenum">
              <a:rPr lang="en-US" smtClean="0"/>
              <a:pPr/>
              <a:t>14</a:t>
            </a:fld>
            <a:endParaRPr lang="en-US"/>
          </a:p>
        </p:txBody>
      </p:sp>
    </p:spTree>
    <p:extLst>
      <p:ext uri="{BB962C8B-B14F-4D97-AF65-F5344CB8AC3E}">
        <p14:creationId xmlns="" xmlns:p14="http://schemas.microsoft.com/office/powerpoint/2010/main" val="446789045"/>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3068"/>
            <a:ext cx="10515600" cy="6400800"/>
          </a:xfrm>
        </p:spPr>
        <p:txBody>
          <a:bodyPr>
            <a:normAutofit fontScale="92500" lnSpcReduction="20000"/>
          </a:bodyPr>
          <a:lstStyle/>
          <a:p>
            <a:pPr marL="0" indent="0" latinLnBrk="1">
              <a:buNone/>
            </a:pPr>
            <a:r>
              <a:rPr lang="en-US" b="1" dirty="0"/>
              <a:t>Data Acquisition</a:t>
            </a:r>
            <a:endParaRPr lang="en-US" dirty="0"/>
          </a:p>
          <a:p>
            <a:r>
              <a:rPr lang="en-US" dirty="0"/>
              <a:t>It is the process of gathering, filtering, and cleaning data before it is put in a data warehouse or any other storage solution on which data analysis can be carried out. </a:t>
            </a:r>
          </a:p>
          <a:p>
            <a:r>
              <a:rPr lang="en-US" dirty="0"/>
              <a:t>Data acquisition is one of the major big data challenges in terms of infrastructure requirements. </a:t>
            </a:r>
          </a:p>
          <a:p>
            <a:r>
              <a:rPr lang="en-US" dirty="0"/>
              <a:t>The infrastructure required to support the acquisition of big data must deliver low, predictable latency in both capturing data and in executing queries; be able to handle very high transaction volumes, often in a distributed environment; and support flexible and dynamic data structures.  </a:t>
            </a:r>
          </a:p>
          <a:p>
            <a:pPr marL="0" indent="0" latinLnBrk="1">
              <a:buNone/>
            </a:pPr>
            <a:r>
              <a:rPr lang="en-US" dirty="0"/>
              <a:t>  </a:t>
            </a:r>
            <a:endParaRPr lang="en-US" dirty="0" smtClean="0"/>
          </a:p>
          <a:p>
            <a:pPr marL="0" indent="0" latinLnBrk="1">
              <a:buNone/>
            </a:pPr>
            <a:r>
              <a:rPr lang="en-US" b="1" dirty="0" smtClean="0"/>
              <a:t>Data Analysis</a:t>
            </a:r>
            <a:endParaRPr lang="en-US" dirty="0" smtClean="0"/>
          </a:p>
          <a:p>
            <a:r>
              <a:rPr lang="en-US" dirty="0" smtClean="0"/>
              <a:t>It </a:t>
            </a:r>
            <a:r>
              <a:rPr lang="en-US" dirty="0"/>
              <a:t>is concerned with making the raw data acquired amenable to use in decision-making as well as domain-specific usage. </a:t>
            </a:r>
          </a:p>
          <a:p>
            <a:r>
              <a:rPr lang="en-US" dirty="0"/>
              <a:t>Data analysis involves exploring, transforming, and modelling data with the goal of highlighting relevant data, synthesizing and extracting useful hidden information with high potential from a business point of view. </a:t>
            </a:r>
          </a:p>
          <a:p>
            <a:r>
              <a:rPr lang="en-US" dirty="0"/>
              <a:t>Related areas include data mining, business intelligence, and machine </a:t>
            </a:r>
            <a:r>
              <a:rPr lang="en-US" dirty="0" smtClean="0"/>
              <a:t>learning (covered in Chapter  4).</a:t>
            </a:r>
            <a:endParaRPr lang="en-US" dirty="0"/>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15</a:t>
            </a:fld>
            <a:endParaRPr lang="en-US"/>
          </a:p>
        </p:txBody>
      </p:sp>
    </p:spTree>
    <p:extLst>
      <p:ext uri="{BB962C8B-B14F-4D97-AF65-F5344CB8AC3E}">
        <p14:creationId xmlns="" xmlns:p14="http://schemas.microsoft.com/office/powerpoint/2010/main" val="1553639689"/>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8344"/>
            <a:ext cx="10515600" cy="6435524"/>
          </a:xfrm>
        </p:spPr>
        <p:txBody>
          <a:bodyPr>
            <a:normAutofit/>
          </a:bodyPr>
          <a:lstStyle/>
          <a:p>
            <a:pPr marL="0" indent="0" latinLnBrk="1">
              <a:buNone/>
            </a:pPr>
            <a:r>
              <a:rPr lang="en-US" b="1" dirty="0"/>
              <a:t>Data </a:t>
            </a:r>
            <a:r>
              <a:rPr lang="en-US" b="1" dirty="0" err="1"/>
              <a:t>Curation</a:t>
            </a:r>
            <a:endParaRPr lang="en-US" dirty="0"/>
          </a:p>
          <a:p>
            <a:r>
              <a:rPr lang="en-US" dirty="0"/>
              <a:t>It is the active management of data over its life cycle to ensure it meets the necessary data quality requirements for its effective usage. </a:t>
            </a:r>
          </a:p>
          <a:p>
            <a:r>
              <a:rPr lang="en-US" dirty="0"/>
              <a:t>Data </a:t>
            </a:r>
            <a:r>
              <a:rPr lang="en-US" dirty="0" err="1"/>
              <a:t>curation</a:t>
            </a:r>
            <a:r>
              <a:rPr lang="en-US" dirty="0"/>
              <a:t> processes can be categorized into different activities such as content creation, selection, classification, transformation, validation, and preservation. </a:t>
            </a:r>
          </a:p>
          <a:p>
            <a:r>
              <a:rPr lang="en-US" dirty="0"/>
              <a:t>Data </a:t>
            </a:r>
            <a:r>
              <a:rPr lang="en-US" dirty="0" err="1"/>
              <a:t>curation</a:t>
            </a:r>
            <a:r>
              <a:rPr lang="en-US" dirty="0"/>
              <a:t> is performed by expert curators that are responsible for improving the accessibility and quality of data. </a:t>
            </a:r>
          </a:p>
          <a:p>
            <a:r>
              <a:rPr lang="en-US" dirty="0"/>
              <a:t>Data curators (also known as scientific curators, or data annotators) hold the responsibility of ensuring that data are trustworthy, discoverable, accessible, reusable, and fit their purpose. </a:t>
            </a:r>
          </a:p>
          <a:p>
            <a:r>
              <a:rPr lang="en-US" dirty="0"/>
              <a:t>A key trend for the </a:t>
            </a:r>
            <a:r>
              <a:rPr lang="en-US" dirty="0" err="1"/>
              <a:t>curation</a:t>
            </a:r>
            <a:r>
              <a:rPr lang="en-US" dirty="0"/>
              <a:t> of big data utilizes community and crowd sourcing approaches.  </a:t>
            </a:r>
          </a:p>
        </p:txBody>
      </p:sp>
      <p:sp>
        <p:nvSpPr>
          <p:cNvPr id="4" name="Slide Number Placeholder 3"/>
          <p:cNvSpPr>
            <a:spLocks noGrp="1"/>
          </p:cNvSpPr>
          <p:nvPr>
            <p:ph type="sldNum" sz="quarter" idx="12"/>
          </p:nvPr>
        </p:nvSpPr>
        <p:spPr/>
        <p:txBody>
          <a:bodyPr/>
          <a:lstStyle/>
          <a:p>
            <a:fld id="{1C9DF104-096C-441F-9E6D-1133EE87D161}" type="slidenum">
              <a:rPr lang="en-US" smtClean="0"/>
              <a:pPr/>
              <a:t>16</a:t>
            </a:fld>
            <a:endParaRPr lang="en-US"/>
          </a:p>
        </p:txBody>
      </p:sp>
    </p:spTree>
    <p:extLst>
      <p:ext uri="{BB962C8B-B14F-4D97-AF65-F5344CB8AC3E}">
        <p14:creationId xmlns="" xmlns:p14="http://schemas.microsoft.com/office/powerpoint/2010/main" val="4177392496"/>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838200" y="208344"/>
            <a:ext cx="10515600" cy="64355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73050" indent="-273050" algn="l" rtl="0" eaLnBrk="1" fontAlgn="base" hangingPunct="1">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latinLnBrk="1">
              <a:buFont typeface="Wingdings 2" pitchFamily="18" charset="2"/>
              <a:buNone/>
            </a:pPr>
            <a:r>
              <a:rPr lang="en-US" dirty="0" smtClean="0"/>
              <a:t> </a:t>
            </a:r>
          </a:p>
          <a:p>
            <a:pPr marL="0" indent="0" latinLnBrk="1">
              <a:buFont typeface="Wingdings 2" pitchFamily="18" charset="2"/>
              <a:buNone/>
            </a:pPr>
            <a:r>
              <a:rPr lang="en-US" dirty="0" smtClean="0"/>
              <a:t> </a:t>
            </a:r>
            <a:r>
              <a:rPr lang="en-US" b="1" dirty="0" smtClean="0"/>
              <a:t>Data Storage</a:t>
            </a:r>
            <a:endParaRPr lang="en-US" dirty="0" smtClean="0"/>
          </a:p>
          <a:p>
            <a:r>
              <a:rPr lang="en-US" dirty="0" smtClean="0"/>
              <a:t>It is the persistence and management of data in a scalable way that satisfies the needs of applications that require fast access to the data.</a:t>
            </a:r>
          </a:p>
          <a:p>
            <a:r>
              <a:rPr lang="en-US" dirty="0" smtClean="0"/>
              <a:t> Relational Database Management Systems (RDBMS) have been the main, and almost unique, solution to the storage paradigm for nearly 40 years. </a:t>
            </a:r>
          </a:p>
          <a:p>
            <a:r>
              <a:rPr lang="en-US" dirty="0" smtClean="0"/>
              <a:t>However, the ACID (Atomicity, Consistency, Isolation, and Durability) properties that guarantee database transactions lack flexibility with regard to schema changes and the performance and fault tolerance when data volumes and complexity grow, making them unsuitable for big data scenarios. </a:t>
            </a:r>
          </a:p>
          <a:p>
            <a:r>
              <a:rPr lang="en-US" dirty="0" err="1" smtClean="0"/>
              <a:t>NoSQL</a:t>
            </a:r>
            <a:r>
              <a:rPr lang="en-US" dirty="0" smtClean="0"/>
              <a:t> technologies have been designed with the scalability goal in mind and present a wide range of solutions based on alternative data models.  </a:t>
            </a:r>
          </a:p>
          <a:p>
            <a:endParaRPr lang="en-US" dirty="0"/>
          </a:p>
        </p:txBody>
      </p:sp>
      <p:sp>
        <p:nvSpPr>
          <p:cNvPr id="3" name="Slide Number Placeholder 2"/>
          <p:cNvSpPr>
            <a:spLocks noGrp="1"/>
          </p:cNvSpPr>
          <p:nvPr>
            <p:ph type="sldNum" sz="quarter" idx="12"/>
          </p:nvPr>
        </p:nvSpPr>
        <p:spPr/>
        <p:txBody>
          <a:bodyPr/>
          <a:lstStyle/>
          <a:p>
            <a:fld id="{1C9DF104-096C-441F-9E6D-1133EE87D161}" type="slidenum">
              <a:rPr lang="en-US" smtClean="0"/>
              <a:pPr/>
              <a:t>17</a:t>
            </a:fld>
            <a:endParaRPr lang="en-US"/>
          </a:p>
        </p:txBody>
      </p:sp>
    </p:spTree>
    <p:extLst>
      <p:ext uri="{BB962C8B-B14F-4D97-AF65-F5344CB8AC3E}">
        <p14:creationId xmlns="" xmlns:p14="http://schemas.microsoft.com/office/powerpoint/2010/main" val="2807828083"/>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0942"/>
            <a:ext cx="10515600" cy="5876021"/>
          </a:xfrm>
        </p:spPr>
        <p:txBody>
          <a:bodyPr/>
          <a:lstStyle/>
          <a:p>
            <a:pPr marL="0" indent="0" latinLnBrk="1">
              <a:buNone/>
            </a:pPr>
            <a:r>
              <a:rPr lang="en-US" b="1" dirty="0"/>
              <a:t>Data Usage</a:t>
            </a:r>
            <a:endParaRPr lang="en-US" dirty="0"/>
          </a:p>
          <a:p>
            <a:r>
              <a:rPr lang="en-US" dirty="0"/>
              <a:t>It covers the data-driven business activities that need access to data, its analysis, and the tools needed to integrate the data analysis within the business activity. </a:t>
            </a:r>
          </a:p>
          <a:p>
            <a:r>
              <a:rPr lang="en-US" dirty="0"/>
              <a:t>Data usage in business decision-making can enhance competitiveness through reduction of costs, increased added value, or any other parameter that can be measured against existing performance criteria</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18</a:t>
            </a:fld>
            <a:endParaRPr lang="en-US"/>
          </a:p>
        </p:txBody>
      </p:sp>
    </p:spTree>
    <p:extLst>
      <p:ext uri="{BB962C8B-B14F-4D97-AF65-F5344CB8AC3E}">
        <p14:creationId xmlns="" xmlns:p14="http://schemas.microsoft.com/office/powerpoint/2010/main" val="4033234196"/>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777"/>
            <a:ext cx="10515600" cy="445106"/>
          </a:xfrm>
        </p:spPr>
        <p:txBody>
          <a:bodyPr>
            <a:noAutofit/>
          </a:bodyPr>
          <a:lstStyle/>
          <a:p>
            <a:pPr lvl="1" algn="l" rtl="0">
              <a:lnSpc>
                <a:spcPct val="90000"/>
              </a:lnSpc>
              <a:spcBef>
                <a:spcPct val="0"/>
              </a:spcBef>
            </a:pPr>
            <a:r>
              <a:rPr lang="en-US" sz="2000" b="1" dirty="0" smtClean="0"/>
              <a:t/>
            </a:r>
            <a:br>
              <a:rPr lang="en-US" sz="2000" b="1" dirty="0" smtClean="0"/>
            </a:br>
            <a:r>
              <a:rPr lang="en-US" sz="2000" b="1" dirty="0" smtClean="0"/>
              <a:t>2.3 Basic concepts of big data </a:t>
            </a:r>
            <a:br>
              <a:rPr lang="en-US" sz="2000" b="1" dirty="0" smtClean="0"/>
            </a:br>
            <a:endParaRPr lang="en-US" sz="2000" b="1" dirty="0"/>
          </a:p>
        </p:txBody>
      </p:sp>
      <p:sp>
        <p:nvSpPr>
          <p:cNvPr id="3" name="Content Placeholder 2"/>
          <p:cNvSpPr>
            <a:spLocks noGrp="1"/>
          </p:cNvSpPr>
          <p:nvPr>
            <p:ph idx="1"/>
          </p:nvPr>
        </p:nvSpPr>
        <p:spPr>
          <a:xfrm>
            <a:off x="838200" y="752354"/>
            <a:ext cx="10515600" cy="5798917"/>
          </a:xfrm>
        </p:spPr>
        <p:txBody>
          <a:bodyPr>
            <a:normAutofit fontScale="77500" lnSpcReduction="20000"/>
          </a:bodyPr>
          <a:lstStyle/>
          <a:p>
            <a:r>
              <a:rPr lang="en-US" dirty="0" smtClean="0"/>
              <a:t>Big </a:t>
            </a:r>
            <a:r>
              <a:rPr lang="en-US" dirty="0"/>
              <a:t>data is a blanket term for the non-traditional strategies and technologies needed to gather, organize, process, and gather insights from large datasets. </a:t>
            </a:r>
          </a:p>
          <a:p>
            <a:r>
              <a:rPr lang="en-US" dirty="0"/>
              <a:t>While the problem of working with data that exceeds the computing power or storage of a single computer is not new, the pervasiveness, scale, and value of this type of computing has greatly expanded in recent years.</a:t>
            </a:r>
          </a:p>
          <a:p>
            <a:r>
              <a:rPr lang="en-US" dirty="0"/>
              <a:t>In this section, we will talk about big data on a fundamental level and define common concepts you might come across. </a:t>
            </a:r>
            <a:endParaRPr lang="en-US" dirty="0" smtClean="0"/>
          </a:p>
          <a:p>
            <a:r>
              <a:rPr lang="en-US" dirty="0" smtClean="0"/>
              <a:t>We </a:t>
            </a:r>
            <a:r>
              <a:rPr lang="en-US" dirty="0"/>
              <a:t>will also take a high-level look at some of the processes and technologies currently being used in this space.</a:t>
            </a:r>
          </a:p>
          <a:p>
            <a:pPr marL="0" indent="0">
              <a:buNone/>
            </a:pPr>
            <a:r>
              <a:rPr lang="en-US" b="1" dirty="0"/>
              <a:t>What Is Big Data?</a:t>
            </a:r>
            <a:endParaRPr lang="en-US" sz="2000" dirty="0"/>
          </a:p>
          <a:p>
            <a:r>
              <a:rPr lang="en-US" dirty="0"/>
              <a:t>An exact definition of “big data” is difficult to nail down because projects, vendors, practitioners, and business professionals use it quite differently. With that in mind, generally speaking, big data is</a:t>
            </a:r>
            <a:r>
              <a:rPr lang="en-US" dirty="0" smtClean="0"/>
              <a:t>: </a:t>
            </a:r>
          </a:p>
          <a:p>
            <a:pPr marL="914400" lvl="1" indent="-457200">
              <a:buFont typeface="+mj-lt"/>
              <a:buAutoNum type="arabicPeriod"/>
            </a:pPr>
            <a:r>
              <a:rPr lang="en-US" dirty="0" smtClean="0"/>
              <a:t>large datasets </a:t>
            </a:r>
          </a:p>
          <a:p>
            <a:pPr marL="914400" lvl="1" indent="-457200">
              <a:buFont typeface="+mj-lt"/>
              <a:buAutoNum type="arabicPeriod"/>
            </a:pPr>
            <a:r>
              <a:rPr lang="en-US" dirty="0" smtClean="0"/>
              <a:t>the </a:t>
            </a:r>
            <a:r>
              <a:rPr lang="en-US" dirty="0"/>
              <a:t>category of computing strategies and technologies that are used to handle large datasets</a:t>
            </a:r>
          </a:p>
          <a:p>
            <a:r>
              <a:rPr lang="en-US" dirty="0"/>
              <a:t>In this context, “large dataset” means a dataset too large to reasonably process or store with traditional tooling or on a single computer. </a:t>
            </a:r>
          </a:p>
          <a:p>
            <a:r>
              <a:rPr lang="en-US" dirty="0"/>
              <a:t>This means that the common scale of big datasets is constantly shifting and may vary significantly from organization to organization.</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19</a:t>
            </a:fld>
            <a:endParaRPr lang="en-US"/>
          </a:p>
        </p:txBody>
      </p:sp>
    </p:spTree>
    <p:extLst>
      <p:ext uri="{BB962C8B-B14F-4D97-AF65-F5344CB8AC3E}">
        <p14:creationId xmlns="" xmlns:p14="http://schemas.microsoft.com/office/powerpoint/2010/main" val="262150304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48271544"/>
              </p:ext>
            </p:extLst>
          </p:nvPr>
        </p:nvGraphicFramePr>
        <p:xfrm>
          <a:off x="0" y="-1"/>
          <a:ext cx="12192000" cy="6412375"/>
        </p:xfrm>
        <a:graphic>
          <a:graphicData uri="http://schemas.openxmlformats.org/drawingml/2006/table">
            <a:tbl>
              <a:tblPr firstRow="1" bandRow="1">
                <a:tableStyleId>{5C22544A-7EE6-4342-B048-85BDC9FD1C3A}</a:tableStyleId>
              </a:tblPr>
              <a:tblGrid>
                <a:gridCol w="10638482"/>
                <a:gridCol w="1553518"/>
              </a:tblGrid>
              <a:tr h="1039654">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tx1"/>
                          </a:solidFill>
                          <a:latin typeface="+mn-lt"/>
                          <a:ea typeface="+mn-ea"/>
                          <a:cs typeface="+mn-cs"/>
                        </a:rPr>
                        <a:t>2. Introduction to Data Science</a:t>
                      </a:r>
                      <a:endParaRPr lang="en-US" sz="2800" b="1" kern="1200" dirty="0">
                        <a:solidFill>
                          <a:schemeClr val="tx1"/>
                        </a:solidFill>
                        <a:latin typeface="+mn-lt"/>
                        <a:ea typeface="+mn-ea"/>
                        <a:cs typeface="+mn-cs"/>
                      </a:endParaRPr>
                    </a:p>
                  </a:txBody>
                  <a:tcPr/>
                </a:tc>
                <a:tc hMerge="1">
                  <a:txBody>
                    <a:bodyPr/>
                    <a:lstStyle/>
                    <a:p>
                      <a:endParaRPr lang="en-US" dirty="0">
                        <a:solidFill>
                          <a:schemeClr val="tx1"/>
                        </a:solidFill>
                      </a:endParaRPr>
                    </a:p>
                  </a:txBody>
                  <a:tcPr/>
                </a:tc>
              </a:tr>
              <a:tr h="5372721">
                <a:tc>
                  <a:txBody>
                    <a:bodyPr/>
                    <a:lstStyle/>
                    <a:p>
                      <a:pPr marL="0" indent="0">
                        <a:buFont typeface="Wingdings" panose="05000000000000000000" pitchFamily="2" charset="2"/>
                        <a:buNone/>
                      </a:pPr>
                      <a:r>
                        <a:rPr lang="en-US" sz="2800" dirty="0" smtClean="0">
                          <a:solidFill>
                            <a:schemeClr val="tx1"/>
                          </a:solidFill>
                        </a:rPr>
                        <a:t>Topics Covered</a:t>
                      </a:r>
                    </a:p>
                    <a:p>
                      <a:pPr marL="285750" indent="-285750">
                        <a:buFont typeface="Wingdings" panose="05000000000000000000" pitchFamily="2" charset="2"/>
                        <a:buChar char="§"/>
                      </a:pPr>
                      <a:r>
                        <a:rPr lang="en-US" sz="2800" dirty="0" smtClean="0">
                          <a:solidFill>
                            <a:schemeClr val="tx1"/>
                          </a:solidFill>
                        </a:rPr>
                        <a:t>Overview for Data Science</a:t>
                      </a:r>
                    </a:p>
                    <a:p>
                      <a:pPr marL="742950" lvl="1" indent="-285750">
                        <a:buFont typeface="Wingdings" panose="05000000000000000000" pitchFamily="2" charset="2"/>
                        <a:buChar char="§"/>
                      </a:pPr>
                      <a:r>
                        <a:rPr lang="en-US" sz="2800" dirty="0" smtClean="0">
                          <a:solidFill>
                            <a:schemeClr val="tx1"/>
                          </a:solidFill>
                        </a:rPr>
                        <a:t>Definition of data and information </a:t>
                      </a:r>
                    </a:p>
                    <a:p>
                      <a:pPr marL="742950" lvl="1" indent="-285750">
                        <a:buFont typeface="Wingdings" panose="05000000000000000000" pitchFamily="2" charset="2"/>
                        <a:buChar char="§"/>
                      </a:pPr>
                      <a:r>
                        <a:rPr lang="en-US" sz="2800" dirty="0" smtClean="0">
                          <a:solidFill>
                            <a:schemeClr val="tx1"/>
                          </a:solidFill>
                        </a:rPr>
                        <a:t>Data types and representation </a:t>
                      </a:r>
                    </a:p>
                    <a:p>
                      <a:pPr marL="285750" lvl="0" indent="-285750">
                        <a:buFont typeface="Wingdings" panose="05000000000000000000" pitchFamily="2" charset="2"/>
                        <a:buChar char="§"/>
                      </a:pPr>
                      <a:r>
                        <a:rPr lang="en-US" sz="2800" dirty="0" smtClean="0">
                          <a:solidFill>
                            <a:schemeClr val="tx1"/>
                          </a:solidFill>
                        </a:rPr>
                        <a:t>Data Value Chain </a:t>
                      </a:r>
                    </a:p>
                    <a:p>
                      <a:pPr marL="742950" lvl="1" indent="-285750">
                        <a:buFont typeface="Wingdings" panose="05000000000000000000" pitchFamily="2" charset="2"/>
                        <a:buChar char="§"/>
                      </a:pPr>
                      <a:r>
                        <a:rPr lang="en-US" sz="2800" dirty="0" smtClean="0">
                          <a:solidFill>
                            <a:schemeClr val="tx1"/>
                          </a:solidFill>
                        </a:rPr>
                        <a:t>Data Acquisition  </a:t>
                      </a:r>
                    </a:p>
                    <a:p>
                      <a:pPr marL="742950" lvl="1" indent="-285750">
                        <a:buFont typeface="Wingdings" panose="05000000000000000000" pitchFamily="2" charset="2"/>
                        <a:buChar char="§"/>
                      </a:pPr>
                      <a:r>
                        <a:rPr lang="en-US" sz="2800" dirty="0" smtClean="0">
                          <a:solidFill>
                            <a:schemeClr val="tx1"/>
                          </a:solidFill>
                        </a:rPr>
                        <a:t>Data Analysis  </a:t>
                      </a:r>
                    </a:p>
                    <a:p>
                      <a:pPr marL="742950" lvl="1" indent="-285750">
                        <a:buFont typeface="Wingdings" panose="05000000000000000000" pitchFamily="2" charset="2"/>
                        <a:buChar char="§"/>
                      </a:pPr>
                      <a:r>
                        <a:rPr lang="en-US" sz="2800" dirty="0" smtClean="0">
                          <a:solidFill>
                            <a:schemeClr val="tx1"/>
                          </a:solidFill>
                        </a:rPr>
                        <a:t>Data Curating </a:t>
                      </a:r>
                    </a:p>
                    <a:p>
                      <a:pPr marL="742950" lvl="1" indent="-285750">
                        <a:buFont typeface="Wingdings" panose="05000000000000000000" pitchFamily="2" charset="2"/>
                        <a:buChar char="§"/>
                      </a:pPr>
                      <a:r>
                        <a:rPr lang="en-US" sz="2800" dirty="0" smtClean="0">
                          <a:solidFill>
                            <a:schemeClr val="tx1"/>
                          </a:solidFill>
                        </a:rPr>
                        <a:t>Data Storage  </a:t>
                      </a:r>
                    </a:p>
                    <a:p>
                      <a:pPr marL="742950" lvl="1" indent="-285750">
                        <a:buFont typeface="Wingdings" panose="05000000000000000000" pitchFamily="2" charset="2"/>
                        <a:buChar char="§"/>
                      </a:pPr>
                      <a:r>
                        <a:rPr lang="en-US" sz="2800" dirty="0" smtClean="0">
                          <a:solidFill>
                            <a:schemeClr val="tx1"/>
                          </a:solidFill>
                        </a:rPr>
                        <a:t>Data Usage </a:t>
                      </a:r>
                    </a:p>
                    <a:p>
                      <a:pPr marL="285750" lvl="0" indent="-285750">
                        <a:buFont typeface="Wingdings" panose="05000000000000000000" pitchFamily="2" charset="2"/>
                        <a:buChar char="§"/>
                      </a:pPr>
                      <a:r>
                        <a:rPr lang="en-US" sz="2800" dirty="0" smtClean="0">
                          <a:solidFill>
                            <a:schemeClr val="tx1"/>
                          </a:solidFill>
                        </a:rPr>
                        <a:t>Basic concepts of Big data </a:t>
                      </a:r>
                      <a:endParaRPr lang="en-US" sz="2800" dirty="0">
                        <a:solidFill>
                          <a:schemeClr val="tx1"/>
                        </a:solidFill>
                      </a:endParaRPr>
                    </a:p>
                  </a:txBody>
                  <a:tcPr/>
                </a:tc>
                <a:tc>
                  <a:txBody>
                    <a:bodyPr/>
                    <a:lstStyle/>
                    <a:p>
                      <a:r>
                        <a:rPr lang="en-US" sz="2800" dirty="0" smtClean="0">
                          <a:solidFill>
                            <a:schemeClr val="tx1"/>
                          </a:solidFill>
                        </a:rPr>
                        <a:t>3-4</a:t>
                      </a:r>
                    </a:p>
                    <a:p>
                      <a:endParaRPr lang="en-US" sz="2800" dirty="0">
                        <a:solidFill>
                          <a:schemeClr val="tx1"/>
                        </a:solidFill>
                      </a:endParaRPr>
                    </a:p>
                  </a:txBody>
                  <a:tcPr/>
                </a:tc>
              </a:tr>
            </a:tbl>
          </a:graphicData>
        </a:graphic>
      </p:graphicFrame>
      <p:sp>
        <p:nvSpPr>
          <p:cNvPr id="3" name="Slide Number Placeholder 2"/>
          <p:cNvSpPr>
            <a:spLocks noGrp="1"/>
          </p:cNvSpPr>
          <p:nvPr>
            <p:ph type="sldNum" sz="quarter" idx="12"/>
          </p:nvPr>
        </p:nvSpPr>
        <p:spPr/>
        <p:txBody>
          <a:bodyPr/>
          <a:lstStyle/>
          <a:p>
            <a:fld id="{1C9DF104-096C-441F-9E6D-1133EE87D161}" type="slidenum">
              <a:rPr lang="en-US" smtClean="0"/>
              <a:pPr/>
              <a:t>2</a:t>
            </a:fld>
            <a:endParaRPr lang="en-US"/>
          </a:p>
        </p:txBody>
      </p:sp>
    </p:spTree>
    <p:extLst>
      <p:ext uri="{BB962C8B-B14F-4D97-AF65-F5344CB8AC3E}">
        <p14:creationId xmlns="" xmlns:p14="http://schemas.microsoft.com/office/powerpoint/2010/main" val="2544334276"/>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333"/>
            <a:ext cx="10515600" cy="722895"/>
          </a:xfrm>
        </p:spPr>
        <p:txBody>
          <a:bodyPr>
            <a:noAutofit/>
          </a:bodyPr>
          <a:lstStyle/>
          <a:p>
            <a:r>
              <a:rPr lang="en-US" sz="3200" b="1" dirty="0" smtClean="0"/>
              <a:t/>
            </a:r>
            <a:br>
              <a:rPr lang="en-US" sz="3200" b="1" dirty="0" smtClean="0"/>
            </a:br>
            <a:r>
              <a:rPr lang="en-US" sz="3200" b="1" dirty="0" smtClean="0"/>
              <a:t>Why </a:t>
            </a:r>
            <a:r>
              <a:rPr lang="en-US" sz="3200" b="1" dirty="0"/>
              <a:t>Are Big Data Systems Different</a:t>
            </a:r>
            <a:r>
              <a:rPr lang="en-US" sz="3200" b="1" dirty="0" smtClean="0"/>
              <a:t>?</a:t>
            </a:r>
            <a:endParaRPr lang="en-US" sz="3200" dirty="0"/>
          </a:p>
        </p:txBody>
      </p:sp>
      <p:sp>
        <p:nvSpPr>
          <p:cNvPr id="3" name="Content Placeholder 2"/>
          <p:cNvSpPr>
            <a:spLocks noGrp="1"/>
          </p:cNvSpPr>
          <p:nvPr>
            <p:ph idx="1"/>
          </p:nvPr>
        </p:nvSpPr>
        <p:spPr>
          <a:xfrm>
            <a:off x="745603" y="899650"/>
            <a:ext cx="10515600" cy="5535874"/>
          </a:xfrm>
        </p:spPr>
        <p:txBody>
          <a:bodyPr>
            <a:normAutofit/>
          </a:bodyPr>
          <a:lstStyle/>
          <a:p>
            <a:pPr algn="just"/>
            <a:r>
              <a:rPr lang="en-US" dirty="0" smtClean="0"/>
              <a:t>The </a:t>
            </a:r>
            <a:r>
              <a:rPr lang="en-US" dirty="0"/>
              <a:t>basic requirements for working with big data are the same as the requirements for working with datasets of any size. </a:t>
            </a:r>
          </a:p>
          <a:p>
            <a:pPr algn="just"/>
            <a:r>
              <a:rPr lang="en-US" dirty="0"/>
              <a:t>However, the massive scale, the speed of ingesting and processing, and the characteristics of the data that must be dealt with at each stage of the process present significant new challenges when designing solutions. </a:t>
            </a:r>
            <a:endParaRPr lang="en-US" dirty="0" smtClean="0"/>
          </a:p>
          <a:p>
            <a:pPr algn="just"/>
            <a:r>
              <a:rPr lang="en-US" dirty="0" smtClean="0"/>
              <a:t>The </a:t>
            </a:r>
            <a:r>
              <a:rPr lang="en-US" dirty="0"/>
              <a:t>goal of most big data systems is to surface insights and connections from large volumes of heterogeneous data that would not be possible using conventional methods.</a:t>
            </a:r>
          </a:p>
          <a:p>
            <a:pPr algn="just"/>
            <a:r>
              <a:rPr lang="en-US" dirty="0"/>
              <a:t>In 2001, Gartner’s Doug Laney first presented what became known as the “three </a:t>
            </a:r>
            <a:r>
              <a:rPr lang="en-US" dirty="0" err="1"/>
              <a:t>Vs</a:t>
            </a:r>
            <a:r>
              <a:rPr lang="en-US" dirty="0"/>
              <a:t> of big data” to describe some of the characteristics that make big data different from other data processing:</a:t>
            </a:r>
          </a:p>
          <a:p>
            <a:pPr algn="just"/>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20</a:t>
            </a:fld>
            <a:endParaRPr lang="en-US"/>
          </a:p>
        </p:txBody>
      </p:sp>
    </p:spTree>
    <p:extLst>
      <p:ext uri="{BB962C8B-B14F-4D97-AF65-F5344CB8AC3E}">
        <p14:creationId xmlns="" xmlns:p14="http://schemas.microsoft.com/office/powerpoint/2010/main" val="1851509805"/>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C9DF104-096C-441F-9E6D-1133EE87D161}" type="slidenum">
              <a:rPr lang="en-US" smtClean="0"/>
              <a:pPr/>
              <a:t>21</a:t>
            </a:fld>
            <a:endParaRPr lang="en-US"/>
          </a:p>
        </p:txBody>
      </p:sp>
      <p:pic>
        <p:nvPicPr>
          <p:cNvPr id="1026" name="Picture 2"/>
          <p:cNvPicPr>
            <a:picLocks noChangeAspect="1" noChangeArrowheads="1"/>
          </p:cNvPicPr>
          <p:nvPr/>
        </p:nvPicPr>
        <p:blipFill>
          <a:blip r:embed="rId2"/>
          <a:srcRect/>
          <a:stretch>
            <a:fillRect/>
          </a:stretch>
        </p:blipFill>
        <p:spPr bwMode="auto">
          <a:xfrm>
            <a:off x="1332413" y="1306289"/>
            <a:ext cx="9431382" cy="4553087"/>
          </a:xfrm>
          <a:prstGeom prst="rect">
            <a:avLst/>
          </a:prstGeom>
          <a:noFill/>
          <a:ln w="9525">
            <a:noFill/>
            <a:miter lim="800000"/>
            <a:headEnd/>
            <a:tailEnd/>
          </a:ln>
          <a:effectLst/>
        </p:spPr>
      </p:pic>
      <p:sp>
        <p:nvSpPr>
          <p:cNvPr id="6" name="TextBox 5"/>
          <p:cNvSpPr txBox="1"/>
          <p:nvPr/>
        </p:nvSpPr>
        <p:spPr>
          <a:xfrm>
            <a:off x="1423839" y="809895"/>
            <a:ext cx="3069623" cy="369332"/>
          </a:xfrm>
          <a:prstGeom prst="rect">
            <a:avLst/>
          </a:prstGeom>
          <a:noFill/>
        </p:spPr>
        <p:txBody>
          <a:bodyPr wrap="none" rtlCol="0">
            <a:spAutoFit/>
          </a:bodyPr>
          <a:lstStyle/>
          <a:p>
            <a:r>
              <a:rPr lang="en-US" b="1" dirty="0" smtClean="0">
                <a:solidFill>
                  <a:srgbClr val="FF0000"/>
                </a:solidFill>
              </a:rPr>
              <a:t>Characteristics of Big Data</a:t>
            </a:r>
            <a:endParaRPr lang="en-US" b="1" dirty="0">
              <a:solidFill>
                <a:srgbClr val="FF0000"/>
              </a:solidFill>
            </a:endParaRPr>
          </a:p>
        </p:txBody>
      </p:sp>
    </p:spTree>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56777"/>
            <a:ext cx="10515600" cy="445106"/>
          </a:xfrm>
        </p:spPr>
        <p:txBody>
          <a:bodyPr>
            <a:noAutofit/>
          </a:bodyPr>
          <a:lstStyle/>
          <a:p>
            <a:pPr lvl="1" algn="l" rtl="0">
              <a:lnSpc>
                <a:spcPct val="90000"/>
              </a:lnSpc>
              <a:spcBef>
                <a:spcPct val="0"/>
              </a:spcBef>
            </a:pPr>
            <a:r>
              <a:rPr lang="en-US" sz="2000" b="1" dirty="0"/>
              <a:t/>
            </a:r>
            <a:br>
              <a:rPr lang="en-US" sz="2000" b="1" dirty="0"/>
            </a:br>
            <a:r>
              <a:rPr lang="en-US" sz="2000" b="1" dirty="0" smtClean="0"/>
              <a:t>Characteristics of Big </a:t>
            </a:r>
            <a:r>
              <a:rPr lang="en-US" sz="2000" b="1" dirty="0"/>
              <a:t>D</a:t>
            </a:r>
            <a:r>
              <a:rPr lang="en-US" sz="2000" b="1" dirty="0" smtClean="0"/>
              <a:t>ata – 3V’s</a:t>
            </a:r>
            <a:br>
              <a:rPr lang="en-US" sz="2000" b="1" dirty="0" smtClean="0"/>
            </a:br>
            <a:endParaRPr lang="en-US" sz="2000" b="1" dirty="0"/>
          </a:p>
        </p:txBody>
      </p:sp>
      <p:sp>
        <p:nvSpPr>
          <p:cNvPr id="3" name="Content Placeholder 2"/>
          <p:cNvSpPr>
            <a:spLocks noGrp="1"/>
          </p:cNvSpPr>
          <p:nvPr>
            <p:ph idx="1"/>
          </p:nvPr>
        </p:nvSpPr>
        <p:spPr>
          <a:xfrm>
            <a:off x="838200" y="636614"/>
            <a:ext cx="10515600" cy="5887596"/>
          </a:xfrm>
        </p:spPr>
        <p:txBody>
          <a:bodyPr>
            <a:normAutofit fontScale="70000" lnSpcReduction="20000"/>
          </a:bodyPr>
          <a:lstStyle/>
          <a:p>
            <a:pPr marL="0" indent="0">
              <a:buNone/>
            </a:pPr>
            <a:r>
              <a:rPr lang="en-US" b="1" dirty="0"/>
              <a:t>Volume</a:t>
            </a:r>
            <a:endParaRPr lang="en-US" dirty="0"/>
          </a:p>
          <a:p>
            <a:r>
              <a:rPr lang="en-US" dirty="0"/>
              <a:t>The sheer scale of the information processed helps define big data systems. </a:t>
            </a:r>
            <a:endParaRPr lang="en-US" dirty="0" smtClean="0"/>
          </a:p>
          <a:p>
            <a:r>
              <a:rPr lang="en-US" dirty="0" smtClean="0"/>
              <a:t>These </a:t>
            </a:r>
            <a:r>
              <a:rPr lang="en-US" dirty="0"/>
              <a:t>datasets can be orders of magnitude larger than traditional datasets, which demands more thought at each stage of the processing and storage life cycle.</a:t>
            </a:r>
          </a:p>
          <a:p>
            <a:r>
              <a:rPr lang="en-US" dirty="0"/>
              <a:t>Often, because the work requirements exceed the capabilities of a single computer, this becomes a challenge of pooling, allocating, and coordinating resources from groups of computers. </a:t>
            </a:r>
            <a:endParaRPr lang="en-US" dirty="0" smtClean="0"/>
          </a:p>
          <a:p>
            <a:r>
              <a:rPr lang="en-US" dirty="0" smtClean="0"/>
              <a:t>Cluster </a:t>
            </a:r>
            <a:r>
              <a:rPr lang="en-US" dirty="0"/>
              <a:t>management and algorithms capable of breaking tasks into smaller pieces become increasingly important.</a:t>
            </a:r>
          </a:p>
          <a:p>
            <a:endParaRPr lang="en-US" b="1" dirty="0" smtClean="0"/>
          </a:p>
          <a:p>
            <a:pPr marL="0" indent="0">
              <a:buNone/>
            </a:pPr>
            <a:r>
              <a:rPr lang="en-US" b="1" dirty="0" smtClean="0"/>
              <a:t>Velocity</a:t>
            </a:r>
            <a:endParaRPr lang="en-US" dirty="0"/>
          </a:p>
          <a:p>
            <a:r>
              <a:rPr lang="en-US" dirty="0"/>
              <a:t>Another way in which big data differs significantly from other data systems is the speed that information moves through the system. </a:t>
            </a:r>
            <a:endParaRPr lang="en-US" dirty="0" smtClean="0"/>
          </a:p>
          <a:p>
            <a:r>
              <a:rPr lang="en-US" dirty="0" smtClean="0"/>
              <a:t>Data </a:t>
            </a:r>
            <a:r>
              <a:rPr lang="en-US" dirty="0"/>
              <a:t>is frequently flowing into the system from multiple sources and is often expected to be processed in real time to gain insights and update the current understanding of the system.</a:t>
            </a:r>
          </a:p>
          <a:p>
            <a:r>
              <a:rPr lang="en-US" dirty="0"/>
              <a:t>This focus on near instant feedback has driven many big data practitioners away from a batch-oriented approach and closer to a real-time streaming system. </a:t>
            </a:r>
            <a:endParaRPr lang="en-US" dirty="0" smtClean="0"/>
          </a:p>
          <a:p>
            <a:r>
              <a:rPr lang="en-US" dirty="0" smtClean="0"/>
              <a:t>Data </a:t>
            </a:r>
            <a:r>
              <a:rPr lang="en-US" dirty="0"/>
              <a:t>is constantly being added, massaged, processed, and analyzed in order to keep up with the influx of new information and to surface valuable information early when it is most relevant. </a:t>
            </a:r>
            <a:endParaRPr lang="en-US" dirty="0" smtClean="0"/>
          </a:p>
          <a:p>
            <a:r>
              <a:rPr lang="en-US" dirty="0" smtClean="0"/>
              <a:t>These </a:t>
            </a:r>
            <a:r>
              <a:rPr lang="en-US" dirty="0"/>
              <a:t>ideas require robust systems with highly available components to guard against failures along the data pipeline.</a:t>
            </a:r>
          </a:p>
          <a:p>
            <a:endParaRPr lang="en-US" dirty="0"/>
          </a:p>
        </p:txBody>
      </p:sp>
      <p:sp>
        <p:nvSpPr>
          <p:cNvPr id="5" name="Slide Number Placeholder 4"/>
          <p:cNvSpPr>
            <a:spLocks noGrp="1"/>
          </p:cNvSpPr>
          <p:nvPr>
            <p:ph type="sldNum" sz="quarter" idx="12"/>
          </p:nvPr>
        </p:nvSpPr>
        <p:spPr/>
        <p:txBody>
          <a:bodyPr/>
          <a:lstStyle/>
          <a:p>
            <a:fld id="{1C9DF104-096C-441F-9E6D-1133EE87D161}" type="slidenum">
              <a:rPr lang="en-US" smtClean="0"/>
              <a:pPr/>
              <a:t>22</a:t>
            </a:fld>
            <a:endParaRPr lang="en-US"/>
          </a:p>
        </p:txBody>
      </p:sp>
    </p:spTree>
    <p:extLst>
      <p:ext uri="{BB962C8B-B14F-4D97-AF65-F5344CB8AC3E}">
        <p14:creationId xmlns="" xmlns:p14="http://schemas.microsoft.com/office/powerpoint/2010/main" val="2003125420"/>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9367"/>
            <a:ext cx="10515600" cy="5887596"/>
          </a:xfrm>
        </p:spPr>
        <p:txBody>
          <a:bodyPr>
            <a:normAutofit fontScale="92500" lnSpcReduction="10000"/>
          </a:bodyPr>
          <a:lstStyle/>
          <a:p>
            <a:pPr marL="0" indent="0">
              <a:buNone/>
            </a:pPr>
            <a:r>
              <a:rPr lang="en-US" b="1" dirty="0"/>
              <a:t>Variety</a:t>
            </a:r>
            <a:endParaRPr lang="en-US" dirty="0"/>
          </a:p>
          <a:p>
            <a:r>
              <a:rPr lang="en-US" dirty="0"/>
              <a:t>Big data problems are often unique because of the wide range of both the sources being processed and their relative quality.</a:t>
            </a:r>
          </a:p>
          <a:p>
            <a:r>
              <a:rPr lang="en-US" dirty="0"/>
              <a:t>Data can be ingested from internal systems like application and server logs, from social media feeds and other external APIs, from physical device sensors, and from other providers. </a:t>
            </a:r>
            <a:endParaRPr lang="en-US" dirty="0" smtClean="0"/>
          </a:p>
          <a:p>
            <a:r>
              <a:rPr lang="en-US" dirty="0" smtClean="0"/>
              <a:t>Big </a:t>
            </a:r>
            <a:r>
              <a:rPr lang="en-US" dirty="0"/>
              <a:t>data seeks to handle potentially useful data regardless of where it’s coming from by consolidating all information into a single system.</a:t>
            </a:r>
          </a:p>
          <a:p>
            <a:r>
              <a:rPr lang="en-US" dirty="0"/>
              <a:t>The formats and types of media can vary significantly as well. Rich media like images, video files, and audio recordings are ingested alongside text files, structured logs, etc. </a:t>
            </a:r>
            <a:endParaRPr lang="en-US" dirty="0" smtClean="0"/>
          </a:p>
          <a:p>
            <a:r>
              <a:rPr lang="en-US" dirty="0" smtClean="0"/>
              <a:t>While </a:t>
            </a:r>
            <a:r>
              <a:rPr lang="en-US" dirty="0"/>
              <a:t>more traditional data processing systems might expect data to enter the pipeline already labeled, formatted, and organized, big data systems usually accept and store data closer to its raw state. </a:t>
            </a:r>
            <a:endParaRPr lang="en-US" dirty="0" smtClean="0"/>
          </a:p>
          <a:p>
            <a:r>
              <a:rPr lang="en-US" dirty="0" smtClean="0"/>
              <a:t>Ideally</a:t>
            </a:r>
            <a:r>
              <a:rPr lang="en-US" dirty="0"/>
              <a:t>, any transformations or changes to the raw data will happen in memory at the time of processing.</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23</a:t>
            </a:fld>
            <a:endParaRPr lang="en-US"/>
          </a:p>
        </p:txBody>
      </p:sp>
    </p:spTree>
    <p:extLst>
      <p:ext uri="{BB962C8B-B14F-4D97-AF65-F5344CB8AC3E}">
        <p14:creationId xmlns="" xmlns:p14="http://schemas.microsoft.com/office/powerpoint/2010/main" val="3457538461"/>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56777"/>
            <a:ext cx="10515600" cy="445106"/>
          </a:xfrm>
        </p:spPr>
        <p:txBody>
          <a:bodyPr>
            <a:noAutofit/>
          </a:bodyPr>
          <a:lstStyle/>
          <a:p>
            <a:r>
              <a:rPr lang="en-US" sz="3200" b="1" dirty="0"/>
              <a:t>Other Characteristics of Big data – 6V’s</a:t>
            </a:r>
            <a:endParaRPr lang="en-US" sz="3200" dirty="0"/>
          </a:p>
        </p:txBody>
      </p:sp>
      <p:sp>
        <p:nvSpPr>
          <p:cNvPr id="3" name="Content Placeholder 2"/>
          <p:cNvSpPr>
            <a:spLocks noGrp="1"/>
          </p:cNvSpPr>
          <p:nvPr>
            <p:ph idx="1"/>
          </p:nvPr>
        </p:nvSpPr>
        <p:spPr>
          <a:xfrm>
            <a:off x="838200" y="763931"/>
            <a:ext cx="10515600" cy="5887596"/>
          </a:xfrm>
        </p:spPr>
        <p:txBody>
          <a:bodyPr>
            <a:normAutofit/>
          </a:bodyPr>
          <a:lstStyle/>
          <a:p>
            <a:r>
              <a:rPr lang="en-US" dirty="0" smtClean="0"/>
              <a:t>Various </a:t>
            </a:r>
            <a:r>
              <a:rPr lang="en-US" dirty="0"/>
              <a:t>individuals and organizations have suggested expanding the original </a:t>
            </a:r>
            <a:r>
              <a:rPr lang="en-US" dirty="0" smtClean="0"/>
              <a:t>3Vs</a:t>
            </a:r>
            <a:r>
              <a:rPr lang="en-US" dirty="0"/>
              <a:t>, </a:t>
            </a:r>
            <a:r>
              <a:rPr lang="en-US" dirty="0" smtClean="0"/>
              <a:t>which tended </a:t>
            </a:r>
            <a:r>
              <a:rPr lang="en-US" dirty="0"/>
              <a:t>to describe challenges rather than qualities of big data. </a:t>
            </a:r>
            <a:r>
              <a:rPr lang="en-US" dirty="0" smtClean="0"/>
              <a:t>The additions include:</a:t>
            </a:r>
          </a:p>
          <a:p>
            <a:pPr lvl="0"/>
            <a:r>
              <a:rPr lang="en-US" b="1" dirty="0" smtClean="0"/>
              <a:t>Veracity</a:t>
            </a:r>
            <a:r>
              <a:rPr lang="en-US" dirty="0"/>
              <a:t>: The variety of sources and the complexity of the processing can lead to challenges in evaluating the quality of the data (and consequently, the quality of the resulting analysis)</a:t>
            </a:r>
          </a:p>
          <a:p>
            <a:pPr lvl="0"/>
            <a:r>
              <a:rPr lang="en-US" b="1" dirty="0"/>
              <a:t>Variability</a:t>
            </a:r>
            <a:r>
              <a:rPr lang="en-US" dirty="0"/>
              <a:t>: Variation in the data leads to wide variation in quality. Additional resources may be needed to identify, process, or filter low quality data to make it more useful.</a:t>
            </a:r>
          </a:p>
          <a:p>
            <a:r>
              <a:rPr lang="en-US" b="1" dirty="0"/>
              <a:t>Value</a:t>
            </a:r>
            <a:r>
              <a:rPr lang="en-US" dirty="0"/>
              <a:t>: The ultimate challenge of big data is delivering value. Sometimes, the systems and processes in place are complex enough that using the data and extracting actual value can become </a:t>
            </a:r>
            <a:r>
              <a:rPr lang="en-US" dirty="0" smtClean="0"/>
              <a:t>difficult.</a:t>
            </a:r>
            <a:endParaRPr lang="en-US" dirty="0"/>
          </a:p>
        </p:txBody>
      </p:sp>
      <p:sp>
        <p:nvSpPr>
          <p:cNvPr id="5" name="Slide Number Placeholder 4"/>
          <p:cNvSpPr>
            <a:spLocks noGrp="1"/>
          </p:cNvSpPr>
          <p:nvPr>
            <p:ph type="sldNum" sz="quarter" idx="12"/>
          </p:nvPr>
        </p:nvSpPr>
        <p:spPr/>
        <p:txBody>
          <a:bodyPr/>
          <a:lstStyle/>
          <a:p>
            <a:fld id="{1C9DF104-096C-441F-9E6D-1133EE87D161}" type="slidenum">
              <a:rPr lang="en-US" smtClean="0"/>
              <a:pPr/>
              <a:t>24</a:t>
            </a:fld>
            <a:endParaRPr lang="en-US"/>
          </a:p>
        </p:txBody>
      </p:sp>
    </p:spTree>
    <p:extLst>
      <p:ext uri="{BB962C8B-B14F-4D97-AF65-F5344CB8AC3E}">
        <p14:creationId xmlns="" xmlns:p14="http://schemas.microsoft.com/office/powerpoint/2010/main" val="22799137"/>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330"/>
            <a:ext cx="10515600" cy="711322"/>
          </a:xfrm>
        </p:spPr>
        <p:txBody>
          <a:bodyPr>
            <a:noAutofit/>
          </a:bodyPr>
          <a:lstStyle/>
          <a:p>
            <a:pPr lvl="0"/>
            <a:r>
              <a:rPr lang="en-US" sz="3200" b="1" dirty="0" smtClean="0"/>
              <a:t>Big </a:t>
            </a:r>
            <a:r>
              <a:rPr lang="en-US" sz="3200" b="1" dirty="0"/>
              <a:t>Data Life Cycle </a:t>
            </a:r>
            <a:r>
              <a:rPr lang="en-US" sz="2800" b="1" dirty="0" smtClean="0"/>
              <a:t>– </a:t>
            </a:r>
            <a:r>
              <a:rPr lang="en-US" sz="2400" b="1" i="1" dirty="0" smtClean="0"/>
              <a:t>ingesting, persisting, commuting &amp; </a:t>
            </a:r>
            <a:r>
              <a:rPr lang="en-US" sz="2400" b="1" i="1" dirty="0" err="1" smtClean="0"/>
              <a:t>analysing</a:t>
            </a:r>
            <a:r>
              <a:rPr lang="en-US" sz="2400" b="1" i="1" dirty="0" smtClean="0"/>
              <a:t>, and visualizing</a:t>
            </a:r>
            <a:endParaRPr lang="en-US" sz="2400" i="1" dirty="0"/>
          </a:p>
        </p:txBody>
      </p:sp>
      <p:sp>
        <p:nvSpPr>
          <p:cNvPr id="3" name="Content Placeholder 2"/>
          <p:cNvSpPr>
            <a:spLocks noGrp="1"/>
          </p:cNvSpPr>
          <p:nvPr>
            <p:ph idx="1"/>
          </p:nvPr>
        </p:nvSpPr>
        <p:spPr>
          <a:xfrm>
            <a:off x="838200" y="937556"/>
            <a:ext cx="10515600" cy="5482482"/>
          </a:xfrm>
        </p:spPr>
        <p:txBody>
          <a:bodyPr>
            <a:normAutofit fontScale="92500"/>
          </a:bodyPr>
          <a:lstStyle/>
          <a:p>
            <a:r>
              <a:rPr lang="en-US" dirty="0" smtClean="0"/>
              <a:t>So </a:t>
            </a:r>
            <a:r>
              <a:rPr lang="en-US" dirty="0"/>
              <a:t>how is data actually processed </a:t>
            </a:r>
            <a:r>
              <a:rPr lang="en-US" dirty="0" smtClean="0"/>
              <a:t>with </a:t>
            </a:r>
            <a:r>
              <a:rPr lang="en-US" dirty="0"/>
              <a:t>a big data system? </a:t>
            </a:r>
            <a:endParaRPr lang="en-US" dirty="0" smtClean="0"/>
          </a:p>
          <a:p>
            <a:r>
              <a:rPr lang="en-US" dirty="0" smtClean="0"/>
              <a:t>While </a:t>
            </a:r>
            <a:r>
              <a:rPr lang="en-US" dirty="0"/>
              <a:t>approaches to implementation differ, there are some commonalities in the strategies and software that we can talk about generally. </a:t>
            </a:r>
            <a:endParaRPr lang="en-US" dirty="0" smtClean="0"/>
          </a:p>
          <a:p>
            <a:r>
              <a:rPr lang="en-US" dirty="0" smtClean="0"/>
              <a:t>Therefore, the widely adopted steps are presented below ( note it might </a:t>
            </a:r>
            <a:r>
              <a:rPr lang="en-US" dirty="0"/>
              <a:t>not be true in all </a:t>
            </a:r>
            <a:r>
              <a:rPr lang="en-US" dirty="0" smtClean="0"/>
              <a:t>cases).</a:t>
            </a:r>
            <a:endParaRPr lang="en-US" dirty="0"/>
          </a:p>
          <a:p>
            <a:r>
              <a:rPr lang="en-US" dirty="0"/>
              <a:t>The general categories of activities involved with big data processing are:</a:t>
            </a:r>
          </a:p>
          <a:p>
            <a:pPr lvl="1"/>
            <a:r>
              <a:rPr lang="en-US" i="1" dirty="0"/>
              <a:t>Ingesting data into the system</a:t>
            </a:r>
          </a:p>
          <a:p>
            <a:pPr lvl="1"/>
            <a:r>
              <a:rPr lang="en-US" i="1" dirty="0"/>
              <a:t>Persisting the data in storage</a:t>
            </a:r>
          </a:p>
          <a:p>
            <a:pPr lvl="1"/>
            <a:r>
              <a:rPr lang="en-US" i="1" dirty="0"/>
              <a:t>Computing and Analyzing data</a:t>
            </a:r>
          </a:p>
          <a:p>
            <a:pPr lvl="1"/>
            <a:r>
              <a:rPr lang="en-US" i="1" dirty="0"/>
              <a:t>Visualizing the </a:t>
            </a:r>
            <a:r>
              <a:rPr lang="en-US" i="1" dirty="0" smtClean="0"/>
              <a:t>results </a:t>
            </a:r>
          </a:p>
          <a:p>
            <a:r>
              <a:rPr lang="en-US" dirty="0" smtClean="0"/>
              <a:t>Before discussing these steps, understanding of clustered computing - an </a:t>
            </a:r>
            <a:r>
              <a:rPr lang="en-US" dirty="0"/>
              <a:t>important strategy employed by most big data </a:t>
            </a:r>
            <a:r>
              <a:rPr lang="en-US" dirty="0" smtClean="0"/>
              <a:t>solutions is important. </a:t>
            </a:r>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25</a:t>
            </a:fld>
            <a:endParaRPr lang="en-US"/>
          </a:p>
        </p:txBody>
      </p:sp>
    </p:spTree>
    <p:extLst>
      <p:ext uri="{BB962C8B-B14F-4D97-AF65-F5344CB8AC3E}">
        <p14:creationId xmlns="" xmlns:p14="http://schemas.microsoft.com/office/powerpoint/2010/main" val="617500688"/>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482"/>
            <a:ext cx="10515600" cy="468252"/>
          </a:xfrm>
        </p:spPr>
        <p:txBody>
          <a:bodyPr>
            <a:noAutofit/>
          </a:bodyPr>
          <a:lstStyle/>
          <a:p>
            <a:r>
              <a:rPr lang="en-US" sz="2800" b="1" dirty="0"/>
              <a:t>Clustered </a:t>
            </a:r>
            <a:r>
              <a:rPr lang="en-US" sz="2800" b="1" dirty="0" smtClean="0"/>
              <a:t>Computing</a:t>
            </a:r>
            <a:endParaRPr lang="en-US" sz="2800" dirty="0"/>
          </a:p>
        </p:txBody>
      </p:sp>
      <p:sp>
        <p:nvSpPr>
          <p:cNvPr id="3" name="Content Placeholder 2"/>
          <p:cNvSpPr>
            <a:spLocks noGrp="1"/>
          </p:cNvSpPr>
          <p:nvPr>
            <p:ph idx="1"/>
          </p:nvPr>
        </p:nvSpPr>
        <p:spPr>
          <a:xfrm>
            <a:off x="838200" y="648184"/>
            <a:ext cx="10515600" cy="5903089"/>
          </a:xfrm>
        </p:spPr>
        <p:txBody>
          <a:bodyPr>
            <a:normAutofit fontScale="70000" lnSpcReduction="20000"/>
          </a:bodyPr>
          <a:lstStyle/>
          <a:p>
            <a:r>
              <a:rPr lang="en-US" dirty="0"/>
              <a:t>Setting up a computing cluster is often the foundation for technology used in each of the life cycle stages.</a:t>
            </a:r>
          </a:p>
          <a:p>
            <a:r>
              <a:rPr lang="en-US" dirty="0" smtClean="0"/>
              <a:t>Because </a:t>
            </a:r>
            <a:r>
              <a:rPr lang="en-US" dirty="0"/>
              <a:t>of the </a:t>
            </a:r>
            <a:r>
              <a:rPr lang="en-US" dirty="0" smtClean="0">
                <a:solidFill>
                  <a:srgbClr val="FF0000"/>
                </a:solidFill>
              </a:rPr>
              <a:t>quantities </a:t>
            </a:r>
            <a:r>
              <a:rPr lang="en-US" dirty="0" smtClean="0"/>
              <a:t>of </a:t>
            </a:r>
            <a:r>
              <a:rPr lang="en-US" dirty="0"/>
              <a:t>big data, individual computers are often inadequate for handling the data at most stages. </a:t>
            </a:r>
            <a:endParaRPr lang="en-US" dirty="0" smtClean="0"/>
          </a:p>
          <a:p>
            <a:r>
              <a:rPr lang="en-US" dirty="0" smtClean="0"/>
              <a:t>Therefore, to address </a:t>
            </a:r>
            <a:r>
              <a:rPr lang="en-US" dirty="0"/>
              <a:t>the high storage and computational needs of big data, computer clusters are a better fit.</a:t>
            </a:r>
          </a:p>
          <a:p>
            <a:r>
              <a:rPr lang="en-US" dirty="0"/>
              <a:t>Big data clustering software combines the resources of many smaller machines, </a:t>
            </a:r>
            <a:r>
              <a:rPr lang="en-US" dirty="0" smtClean="0"/>
              <a:t>to </a:t>
            </a:r>
            <a:r>
              <a:rPr lang="en-US" dirty="0"/>
              <a:t>provide a number of benefits:</a:t>
            </a:r>
          </a:p>
          <a:p>
            <a:pPr lvl="0"/>
            <a:r>
              <a:rPr lang="en-US" b="1" dirty="0"/>
              <a:t>Resource Pooling</a:t>
            </a:r>
            <a:r>
              <a:rPr lang="en-US" dirty="0"/>
              <a:t>: Combining the available storage space to hold data is a clear benefit, but CPU and memory pooling is also extremely important. Processing large datasets requires large amounts </a:t>
            </a:r>
            <a:r>
              <a:rPr lang="en-US" dirty="0" smtClean="0"/>
              <a:t>these three resources</a:t>
            </a:r>
            <a:r>
              <a:rPr lang="en-US" dirty="0"/>
              <a:t>.</a:t>
            </a:r>
          </a:p>
          <a:p>
            <a:pPr lvl="0"/>
            <a:r>
              <a:rPr lang="en-US" b="1" dirty="0"/>
              <a:t>High Availability</a:t>
            </a:r>
            <a:r>
              <a:rPr lang="en-US" dirty="0"/>
              <a:t>: Clusters can provide varying levels of fault tolerance and availability guarantees to prevent hardware or software failures from affecting access to data and processing. This becomes increasingly important as we continue to emphasize the importance of real-time analytics.</a:t>
            </a:r>
          </a:p>
          <a:p>
            <a:pPr lvl="0"/>
            <a:r>
              <a:rPr lang="en-US" b="1" dirty="0"/>
              <a:t>Easy Scalability</a:t>
            </a:r>
            <a:r>
              <a:rPr lang="en-US" dirty="0"/>
              <a:t>: Clusters make it easy to scale horizontally by adding additional machines to the group. This means the system can react to changes in resource requirements without expanding the physical resources on a machine.</a:t>
            </a:r>
          </a:p>
          <a:p>
            <a:r>
              <a:rPr lang="en-US" dirty="0"/>
              <a:t>Using clusters requires a solution for managing cluster membership, coordinating resource sharing, and scheduling actual work on individual nodes. </a:t>
            </a:r>
            <a:r>
              <a:rPr lang="en-US" dirty="0" smtClean="0"/>
              <a:t>Solution for cluster </a:t>
            </a:r>
            <a:r>
              <a:rPr lang="en-US" dirty="0"/>
              <a:t>membership and resource </a:t>
            </a:r>
            <a:r>
              <a:rPr lang="en-US" dirty="0" smtClean="0"/>
              <a:t>allocation include:</a:t>
            </a:r>
          </a:p>
          <a:p>
            <a:pPr lvl="1"/>
            <a:r>
              <a:rPr lang="en-US" dirty="0" smtClean="0"/>
              <a:t>software </a:t>
            </a:r>
            <a:r>
              <a:rPr lang="en-US" dirty="0"/>
              <a:t>like </a:t>
            </a:r>
            <a:r>
              <a:rPr lang="en-US" dirty="0" err="1"/>
              <a:t>Hadoop’s</a:t>
            </a:r>
            <a:r>
              <a:rPr lang="en-US" dirty="0"/>
              <a:t> YARN (which stands for Yet Another Resource Negotiator) or Apache </a:t>
            </a:r>
            <a:r>
              <a:rPr lang="en-US" dirty="0" err="1"/>
              <a:t>Mesos</a:t>
            </a:r>
            <a:r>
              <a:rPr lang="en-US" dirty="0"/>
              <a:t>.</a:t>
            </a:r>
          </a:p>
          <a:p>
            <a:r>
              <a:rPr lang="en-US" dirty="0"/>
              <a:t>The assembled computing cluster often acts as a foundation which other software interfaces with to process the data. The machines involved in the computing cluster are also typically involved with the management of a distributed storage </a:t>
            </a:r>
            <a:r>
              <a:rPr lang="en-US" dirty="0" smtClean="0"/>
              <a:t>system (</a:t>
            </a:r>
            <a:r>
              <a:rPr lang="en-US" i="1" dirty="0" smtClean="0"/>
              <a:t>discuss in data persistence).</a:t>
            </a:r>
            <a:endParaRPr lang="en-US" i="1" dirty="0"/>
          </a:p>
          <a:p>
            <a:endParaRPr lang="en-US" i="1"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26</a:t>
            </a:fld>
            <a:endParaRPr lang="en-US"/>
          </a:p>
        </p:txBody>
      </p:sp>
    </p:spTree>
    <p:extLst>
      <p:ext uri="{BB962C8B-B14F-4D97-AF65-F5344CB8AC3E}">
        <p14:creationId xmlns="" xmlns:p14="http://schemas.microsoft.com/office/powerpoint/2010/main" val="2423408553"/>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631"/>
            <a:ext cx="10515600" cy="769194"/>
          </a:xfrm>
        </p:spPr>
        <p:txBody>
          <a:bodyPr>
            <a:noAutofit/>
          </a:bodyPr>
          <a:lstStyle/>
          <a:p>
            <a:r>
              <a:rPr lang="en-US" sz="3200" b="1" dirty="0" smtClean="0"/>
              <a:t/>
            </a:r>
            <a:br>
              <a:rPr lang="en-US" sz="3200" b="1" dirty="0" smtClean="0"/>
            </a:br>
            <a:r>
              <a:rPr lang="en-US" sz="3200" b="1" dirty="0"/>
              <a:t/>
            </a:r>
            <a:br>
              <a:rPr lang="en-US" sz="3200" b="1" dirty="0"/>
            </a:br>
            <a:r>
              <a:rPr lang="en-US" sz="3200" b="1" dirty="0" smtClean="0"/>
              <a:t>Step 1: Ingesting </a:t>
            </a:r>
            <a:r>
              <a:rPr lang="en-US" sz="3200" b="1" dirty="0"/>
              <a:t>Data into the </a:t>
            </a:r>
            <a:r>
              <a:rPr lang="en-US" sz="3200" b="1" dirty="0" smtClean="0"/>
              <a:t>System</a:t>
            </a:r>
            <a:endParaRPr lang="en-US" sz="3200" dirty="0"/>
          </a:p>
        </p:txBody>
      </p:sp>
      <p:sp>
        <p:nvSpPr>
          <p:cNvPr id="3" name="Content Placeholder 2"/>
          <p:cNvSpPr>
            <a:spLocks noGrp="1"/>
          </p:cNvSpPr>
          <p:nvPr>
            <p:ph idx="1"/>
          </p:nvPr>
        </p:nvSpPr>
        <p:spPr>
          <a:xfrm>
            <a:off x="838200" y="902825"/>
            <a:ext cx="10515600" cy="5717894"/>
          </a:xfrm>
        </p:spPr>
        <p:txBody>
          <a:bodyPr>
            <a:normAutofit fontScale="70000" lnSpcReduction="20000"/>
          </a:bodyPr>
          <a:lstStyle/>
          <a:p>
            <a:r>
              <a:rPr lang="en-US" dirty="0" smtClean="0"/>
              <a:t>Data </a:t>
            </a:r>
            <a:r>
              <a:rPr lang="en-US" dirty="0"/>
              <a:t>ingestion is the process of taking raw data and adding it to the system. </a:t>
            </a:r>
            <a:endParaRPr lang="en-US" dirty="0" smtClean="0"/>
          </a:p>
          <a:p>
            <a:r>
              <a:rPr lang="en-US" dirty="0" smtClean="0"/>
              <a:t>Complexity </a:t>
            </a:r>
            <a:r>
              <a:rPr lang="en-US" dirty="0"/>
              <a:t>of this operation depends </a:t>
            </a:r>
            <a:r>
              <a:rPr lang="en-US" dirty="0" smtClean="0"/>
              <a:t>- heavily </a:t>
            </a:r>
            <a:r>
              <a:rPr lang="en-US" dirty="0"/>
              <a:t>on the format and quality of the data sources and how far the data is from the desired state prior to processing.</a:t>
            </a:r>
          </a:p>
          <a:p>
            <a:r>
              <a:rPr lang="en-US" dirty="0" smtClean="0"/>
              <a:t>Dedicated ingestion </a:t>
            </a:r>
            <a:r>
              <a:rPr lang="en-US" dirty="0"/>
              <a:t>tools </a:t>
            </a:r>
            <a:r>
              <a:rPr lang="en-US" dirty="0" smtClean="0"/>
              <a:t>that can add data to </a:t>
            </a:r>
            <a:r>
              <a:rPr lang="en-US" dirty="0"/>
              <a:t>a big data system </a:t>
            </a:r>
            <a:r>
              <a:rPr lang="en-US" dirty="0" smtClean="0"/>
              <a:t>are. </a:t>
            </a:r>
          </a:p>
          <a:p>
            <a:pPr lvl="1"/>
            <a:r>
              <a:rPr lang="en-US" b="1" dirty="0" smtClean="0"/>
              <a:t>Apache </a:t>
            </a:r>
            <a:r>
              <a:rPr lang="en-US" b="1" dirty="0" err="1" smtClean="0"/>
              <a:t>Sqoop</a:t>
            </a:r>
            <a:r>
              <a:rPr lang="en-US" b="1" dirty="0" smtClean="0"/>
              <a:t> </a:t>
            </a:r>
            <a:r>
              <a:rPr lang="en-US" dirty="0" smtClean="0"/>
              <a:t>– technologies that</a:t>
            </a:r>
            <a:r>
              <a:rPr lang="en-US" dirty="0"/>
              <a:t> can take existing data from relational databases and add it to a big data system. </a:t>
            </a:r>
            <a:endParaRPr lang="en-US" dirty="0" smtClean="0"/>
          </a:p>
          <a:p>
            <a:pPr lvl="1"/>
            <a:r>
              <a:rPr lang="en-US" dirty="0" smtClean="0"/>
              <a:t>Similarly</a:t>
            </a:r>
            <a:r>
              <a:rPr lang="en-US" dirty="0"/>
              <a:t>, </a:t>
            </a:r>
            <a:r>
              <a:rPr lang="en-US" b="1" dirty="0"/>
              <a:t>Apache Flume and Apache </a:t>
            </a:r>
            <a:r>
              <a:rPr lang="en-US" b="1" dirty="0" err="1"/>
              <a:t>Chukwa</a:t>
            </a:r>
            <a:r>
              <a:rPr lang="en-US" dirty="0"/>
              <a:t> are projects designed to aggregate and import application and server logs. </a:t>
            </a:r>
            <a:endParaRPr lang="en-US" dirty="0" smtClean="0"/>
          </a:p>
          <a:p>
            <a:pPr lvl="1"/>
            <a:r>
              <a:rPr lang="en-US" dirty="0" smtClean="0"/>
              <a:t>Queuing </a:t>
            </a:r>
            <a:r>
              <a:rPr lang="en-US" dirty="0"/>
              <a:t>systems like </a:t>
            </a:r>
            <a:r>
              <a:rPr lang="en-US" b="1" dirty="0"/>
              <a:t>Apache Kafka</a:t>
            </a:r>
            <a:r>
              <a:rPr lang="en-US" dirty="0"/>
              <a:t> can also be used as an interface between various data generators and a big data system. </a:t>
            </a:r>
            <a:endParaRPr lang="en-US" dirty="0" smtClean="0"/>
          </a:p>
          <a:p>
            <a:pPr lvl="1"/>
            <a:r>
              <a:rPr lang="en-US" dirty="0" smtClean="0"/>
              <a:t>Ingestion </a:t>
            </a:r>
            <a:r>
              <a:rPr lang="en-US" dirty="0"/>
              <a:t>frameworks like </a:t>
            </a:r>
            <a:r>
              <a:rPr lang="en-US" b="1" dirty="0" err="1"/>
              <a:t>Gobblin</a:t>
            </a:r>
            <a:r>
              <a:rPr lang="en-US" dirty="0"/>
              <a:t> can help to aggregate and normalize the output of these tools at the end of the ingestion pipeline.</a:t>
            </a:r>
          </a:p>
          <a:p>
            <a:r>
              <a:rPr lang="en-US" dirty="0" smtClean="0"/>
              <a:t>In the ingestion process - some </a:t>
            </a:r>
            <a:r>
              <a:rPr lang="en-US" dirty="0"/>
              <a:t>level of analysis, sorting, and labelling usually takes place</a:t>
            </a:r>
            <a:r>
              <a:rPr lang="en-US" dirty="0" smtClean="0"/>
              <a:t>.</a:t>
            </a:r>
          </a:p>
          <a:p>
            <a:pPr lvl="1"/>
            <a:r>
              <a:rPr lang="en-US" dirty="0" smtClean="0"/>
              <a:t>This </a:t>
            </a:r>
            <a:r>
              <a:rPr lang="en-US" dirty="0"/>
              <a:t>process is sometimes called </a:t>
            </a:r>
            <a:r>
              <a:rPr lang="en-US" dirty="0" smtClean="0"/>
              <a:t>ETL (stands </a:t>
            </a:r>
            <a:r>
              <a:rPr lang="en-US" dirty="0"/>
              <a:t>for extract, transform, and </a:t>
            </a:r>
            <a:r>
              <a:rPr lang="en-US" dirty="0" smtClean="0"/>
              <a:t>load). </a:t>
            </a:r>
          </a:p>
          <a:p>
            <a:r>
              <a:rPr lang="en-US" dirty="0" smtClean="0"/>
              <a:t>While </a:t>
            </a:r>
            <a:r>
              <a:rPr lang="en-US" dirty="0"/>
              <a:t>this term conventionally refers to legacy data warehousing processes, some of the same concepts apply to data entering the big data system. </a:t>
            </a:r>
            <a:endParaRPr lang="en-US" dirty="0" smtClean="0"/>
          </a:p>
          <a:p>
            <a:r>
              <a:rPr lang="en-US" dirty="0" smtClean="0"/>
              <a:t>Typical </a:t>
            </a:r>
            <a:r>
              <a:rPr lang="en-US" dirty="0"/>
              <a:t>operations might include modifying the incoming data to format it, categorizing and labelling data, filtering out unneeded or bad data, or potentially validating that it adheres to certain requirements.</a:t>
            </a:r>
          </a:p>
          <a:p>
            <a:r>
              <a:rPr lang="en-US" dirty="0"/>
              <a:t>With those capabilities in mind, ideally, the captured data should be kept as raw as possible for greater flexibility further on down the pipeline.</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27</a:t>
            </a:fld>
            <a:endParaRPr lang="en-US"/>
          </a:p>
        </p:txBody>
      </p:sp>
    </p:spTree>
    <p:extLst>
      <p:ext uri="{BB962C8B-B14F-4D97-AF65-F5344CB8AC3E}">
        <p14:creationId xmlns="" xmlns:p14="http://schemas.microsoft.com/office/powerpoint/2010/main" val="4123292919"/>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4101"/>
            <a:ext cx="10515600" cy="549274"/>
          </a:xfrm>
        </p:spPr>
        <p:txBody>
          <a:bodyPr>
            <a:noAutofit/>
          </a:bodyPr>
          <a:lstStyle/>
          <a:p>
            <a:r>
              <a:rPr lang="en-US" sz="3200" b="1" dirty="0" smtClean="0"/>
              <a:t/>
            </a:r>
            <a:br>
              <a:rPr lang="en-US" sz="3200" b="1" dirty="0" smtClean="0"/>
            </a:br>
            <a:r>
              <a:rPr lang="en-US" sz="3200" b="1" dirty="0" smtClean="0"/>
              <a:t>Step 2: Persisting </a:t>
            </a:r>
            <a:r>
              <a:rPr lang="en-US" sz="3200" b="1" dirty="0"/>
              <a:t>the Data in </a:t>
            </a:r>
            <a:r>
              <a:rPr lang="en-US" sz="3200" b="1" dirty="0" smtClean="0"/>
              <a:t>Storage</a:t>
            </a:r>
            <a:endParaRPr lang="en-US" sz="3200" dirty="0"/>
          </a:p>
        </p:txBody>
      </p:sp>
      <p:sp>
        <p:nvSpPr>
          <p:cNvPr id="3" name="Content Placeholder 2"/>
          <p:cNvSpPr>
            <a:spLocks noGrp="1"/>
          </p:cNvSpPr>
          <p:nvPr>
            <p:ph idx="1"/>
          </p:nvPr>
        </p:nvSpPr>
        <p:spPr>
          <a:xfrm>
            <a:off x="838200" y="1076447"/>
            <a:ext cx="10515600" cy="5146816"/>
          </a:xfrm>
        </p:spPr>
        <p:txBody>
          <a:bodyPr>
            <a:normAutofit fontScale="77500" lnSpcReduction="20000"/>
          </a:bodyPr>
          <a:lstStyle/>
          <a:p>
            <a:r>
              <a:rPr lang="en-US" dirty="0" smtClean="0"/>
              <a:t>The </a:t>
            </a:r>
            <a:r>
              <a:rPr lang="en-US" dirty="0"/>
              <a:t>ingestion processes typically hand the data off to the components that manage storage, so that it can be reliably persisted to disk. </a:t>
            </a:r>
            <a:endParaRPr lang="en-US" dirty="0" smtClean="0"/>
          </a:p>
          <a:p>
            <a:r>
              <a:rPr lang="en-US" dirty="0" smtClean="0"/>
              <a:t>Although looks simple </a:t>
            </a:r>
            <a:r>
              <a:rPr lang="en-US" dirty="0"/>
              <a:t>operation, the volume of incoming data, the requirements for availability, and the distributed computing layer make more complex storage systems necessary.</a:t>
            </a:r>
          </a:p>
          <a:p>
            <a:r>
              <a:rPr lang="en-US" dirty="0"/>
              <a:t>This usually means leveraging a distributed file system for raw data storage. </a:t>
            </a:r>
            <a:endParaRPr lang="en-US" dirty="0" smtClean="0"/>
          </a:p>
          <a:p>
            <a:r>
              <a:rPr lang="en-US" dirty="0" smtClean="0"/>
              <a:t>Solutions </a:t>
            </a:r>
            <a:r>
              <a:rPr lang="en-US" dirty="0"/>
              <a:t>like Apache </a:t>
            </a:r>
            <a:r>
              <a:rPr lang="en-US" dirty="0" err="1"/>
              <a:t>Hadoop’s</a:t>
            </a:r>
            <a:r>
              <a:rPr lang="en-US" dirty="0"/>
              <a:t> HDFS </a:t>
            </a:r>
            <a:r>
              <a:rPr lang="en-US" dirty="0" err="1"/>
              <a:t>filesystem</a:t>
            </a:r>
            <a:r>
              <a:rPr lang="en-US" dirty="0"/>
              <a:t> allow large quantities of data to be written across multiple nodes in the cluster. </a:t>
            </a:r>
            <a:endParaRPr lang="en-US" dirty="0" smtClean="0"/>
          </a:p>
          <a:p>
            <a:r>
              <a:rPr lang="en-US" dirty="0" smtClean="0"/>
              <a:t>This </a:t>
            </a:r>
            <a:r>
              <a:rPr lang="en-US" dirty="0"/>
              <a:t>ensures that the data can be accessed by compute resources, can be loaded into the cluster’s RAM for in-memory operations, and can gracefully handle component failures. </a:t>
            </a:r>
            <a:endParaRPr lang="en-US" dirty="0" smtClean="0"/>
          </a:p>
          <a:p>
            <a:r>
              <a:rPr lang="en-US" dirty="0" smtClean="0"/>
              <a:t>Other </a:t>
            </a:r>
            <a:r>
              <a:rPr lang="en-US" dirty="0"/>
              <a:t>distributed </a:t>
            </a:r>
            <a:r>
              <a:rPr lang="en-US" dirty="0" err="1"/>
              <a:t>filesystems</a:t>
            </a:r>
            <a:r>
              <a:rPr lang="en-US" dirty="0"/>
              <a:t> can be used in place of HDFS including </a:t>
            </a:r>
            <a:r>
              <a:rPr lang="en-US" dirty="0" err="1"/>
              <a:t>Ceph</a:t>
            </a:r>
            <a:r>
              <a:rPr lang="en-US" dirty="0"/>
              <a:t> and </a:t>
            </a:r>
            <a:r>
              <a:rPr lang="en-US" dirty="0" err="1"/>
              <a:t>GlusterFS</a:t>
            </a:r>
            <a:r>
              <a:rPr lang="en-US" dirty="0"/>
              <a:t>.</a:t>
            </a:r>
          </a:p>
          <a:p>
            <a:r>
              <a:rPr lang="en-US" dirty="0"/>
              <a:t>Data can also be imported into other distributed systems for more structured access. </a:t>
            </a:r>
            <a:endParaRPr lang="en-US" dirty="0" smtClean="0"/>
          </a:p>
          <a:p>
            <a:r>
              <a:rPr lang="en-US" dirty="0" smtClean="0"/>
              <a:t>Distributed </a:t>
            </a:r>
            <a:r>
              <a:rPr lang="en-US" dirty="0"/>
              <a:t>databases, especially </a:t>
            </a:r>
            <a:r>
              <a:rPr lang="en-US" dirty="0" err="1"/>
              <a:t>NoSQL</a:t>
            </a:r>
            <a:r>
              <a:rPr lang="en-US" dirty="0"/>
              <a:t> databases, are well-suited for this role because they are often designed with the same fault tolerant considerations and can handle heterogeneous data. </a:t>
            </a:r>
            <a:endParaRPr lang="en-US" dirty="0" smtClean="0"/>
          </a:p>
          <a:p>
            <a:r>
              <a:rPr lang="en-US" dirty="0" smtClean="0"/>
              <a:t>Many different </a:t>
            </a:r>
            <a:r>
              <a:rPr lang="en-US" dirty="0"/>
              <a:t>types of distributed </a:t>
            </a:r>
            <a:r>
              <a:rPr lang="en-US" dirty="0" smtClean="0"/>
              <a:t>databases available to </a:t>
            </a:r>
            <a:r>
              <a:rPr lang="en-US" dirty="0"/>
              <a:t>choose from depending on how you want to organize and present the data.  </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28</a:t>
            </a:fld>
            <a:endParaRPr lang="en-US"/>
          </a:p>
        </p:txBody>
      </p:sp>
    </p:spTree>
    <p:extLst>
      <p:ext uri="{BB962C8B-B14F-4D97-AF65-F5344CB8AC3E}">
        <p14:creationId xmlns="" xmlns:p14="http://schemas.microsoft.com/office/powerpoint/2010/main" val="3084667517"/>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329"/>
            <a:ext cx="10515600" cy="468253"/>
          </a:xfrm>
        </p:spPr>
        <p:txBody>
          <a:bodyPr>
            <a:noAutofit/>
          </a:bodyPr>
          <a:lstStyle/>
          <a:p>
            <a:r>
              <a:rPr lang="en-US" sz="3200" b="1" dirty="0" smtClean="0"/>
              <a:t/>
            </a:r>
            <a:br>
              <a:rPr lang="en-US" sz="3200" b="1" dirty="0" smtClean="0"/>
            </a:br>
            <a:r>
              <a:rPr lang="en-US" sz="3200" b="1" dirty="0" smtClean="0"/>
              <a:t>Step 3: Computing </a:t>
            </a:r>
            <a:r>
              <a:rPr lang="en-US" sz="3200" b="1" dirty="0"/>
              <a:t>and Analyzing </a:t>
            </a:r>
            <a:r>
              <a:rPr lang="en-US" sz="3200" b="1" dirty="0" smtClean="0"/>
              <a:t>Data</a:t>
            </a:r>
            <a:endParaRPr lang="en-US" sz="3200" dirty="0"/>
          </a:p>
        </p:txBody>
      </p:sp>
      <p:sp>
        <p:nvSpPr>
          <p:cNvPr id="3" name="Content Placeholder 2"/>
          <p:cNvSpPr>
            <a:spLocks noGrp="1"/>
          </p:cNvSpPr>
          <p:nvPr>
            <p:ph idx="1"/>
          </p:nvPr>
        </p:nvSpPr>
        <p:spPr>
          <a:xfrm>
            <a:off x="838200" y="590306"/>
            <a:ext cx="10515600" cy="6053561"/>
          </a:xfrm>
        </p:spPr>
        <p:txBody>
          <a:bodyPr>
            <a:noAutofit/>
          </a:bodyPr>
          <a:lstStyle/>
          <a:p>
            <a:r>
              <a:rPr lang="en-US" sz="2000" dirty="0" smtClean="0"/>
              <a:t>Once </a:t>
            </a:r>
            <a:r>
              <a:rPr lang="en-US" sz="2000" dirty="0"/>
              <a:t>the data is available, the system can begin processing the data to surface actual information. </a:t>
            </a:r>
            <a:endParaRPr lang="en-US" sz="2000" dirty="0" smtClean="0"/>
          </a:p>
          <a:p>
            <a:r>
              <a:rPr lang="en-US" sz="2000" dirty="0" smtClean="0"/>
              <a:t>The </a:t>
            </a:r>
            <a:r>
              <a:rPr lang="en-US" sz="2000" dirty="0"/>
              <a:t>computation layer is perhaps the most diverse part of the </a:t>
            </a:r>
            <a:r>
              <a:rPr lang="en-US" sz="2000" dirty="0" smtClean="0"/>
              <a:t>system.</a:t>
            </a:r>
          </a:p>
          <a:p>
            <a:pPr lvl="1"/>
            <a:r>
              <a:rPr lang="en-US" sz="1800" dirty="0" smtClean="0"/>
              <a:t>the </a:t>
            </a:r>
            <a:r>
              <a:rPr lang="en-US" sz="1800" dirty="0"/>
              <a:t>requirements and best approach can vary significantly depending on what type of insights desired. </a:t>
            </a:r>
            <a:endParaRPr lang="en-US" sz="1800" dirty="0" smtClean="0"/>
          </a:p>
          <a:p>
            <a:r>
              <a:rPr lang="en-US" sz="2000" dirty="0" smtClean="0"/>
              <a:t>Data </a:t>
            </a:r>
            <a:r>
              <a:rPr lang="en-US" sz="2000" dirty="0"/>
              <a:t>is often processed </a:t>
            </a:r>
            <a:r>
              <a:rPr lang="en-US" sz="2000" dirty="0" smtClean="0"/>
              <a:t>repeatedly - either </a:t>
            </a:r>
            <a:r>
              <a:rPr lang="en-US" sz="2000" dirty="0"/>
              <a:t>iteratively by a single tool or by using a number of tools to surface different types of insights.</a:t>
            </a:r>
          </a:p>
          <a:p>
            <a:r>
              <a:rPr lang="en-US" sz="2000" b="1" dirty="0" smtClean="0"/>
              <a:t>Two main method of processing: Batch and Real-time</a:t>
            </a:r>
          </a:p>
          <a:p>
            <a:r>
              <a:rPr lang="en-US" sz="2000" b="1" dirty="0" smtClean="0"/>
              <a:t>Batch </a:t>
            </a:r>
            <a:r>
              <a:rPr lang="en-US" sz="2000" b="1" dirty="0"/>
              <a:t>processing</a:t>
            </a:r>
            <a:r>
              <a:rPr lang="en-US" sz="2000" dirty="0"/>
              <a:t> is one method of computing over a large dataset. </a:t>
            </a:r>
            <a:endParaRPr lang="en-US" sz="2000" dirty="0" smtClean="0"/>
          </a:p>
          <a:p>
            <a:r>
              <a:rPr lang="en-US" sz="2000" dirty="0" smtClean="0"/>
              <a:t>The </a:t>
            </a:r>
            <a:r>
              <a:rPr lang="en-US" sz="2000" dirty="0"/>
              <a:t>process </a:t>
            </a:r>
            <a:r>
              <a:rPr lang="en-US" sz="2000" dirty="0" smtClean="0"/>
              <a:t>involves: breaking </a:t>
            </a:r>
            <a:r>
              <a:rPr lang="en-US" sz="2000" dirty="0"/>
              <a:t>work up into smaller pieces, scheduling each piece on an individual machine, reshuffling the data based on the intermediate results, and then calculating and assembling the final result. </a:t>
            </a:r>
            <a:endParaRPr lang="en-US" sz="2000" dirty="0" smtClean="0"/>
          </a:p>
          <a:p>
            <a:r>
              <a:rPr lang="en-US" sz="2000" dirty="0" smtClean="0"/>
              <a:t>These </a:t>
            </a:r>
            <a:r>
              <a:rPr lang="en-US" sz="2000" dirty="0"/>
              <a:t>steps are often </a:t>
            </a:r>
            <a:r>
              <a:rPr lang="en-US" sz="2000" dirty="0" smtClean="0"/>
              <a:t>referred: splitting</a:t>
            </a:r>
            <a:r>
              <a:rPr lang="en-US" sz="2000" dirty="0"/>
              <a:t>, mapping, shuffling, reducing, and assembling, or collectively as a distributed map reduce algorithm. </a:t>
            </a:r>
            <a:r>
              <a:rPr lang="en-US" sz="2000" dirty="0" smtClean="0"/>
              <a:t>This </a:t>
            </a:r>
            <a:r>
              <a:rPr lang="en-US" sz="2000" dirty="0"/>
              <a:t>is the strategy used by Apache </a:t>
            </a:r>
            <a:r>
              <a:rPr lang="en-US" sz="2000" dirty="0" err="1"/>
              <a:t>Hadoop’s</a:t>
            </a:r>
            <a:r>
              <a:rPr lang="en-US" sz="2000" dirty="0"/>
              <a:t> </a:t>
            </a:r>
            <a:r>
              <a:rPr lang="en-US" sz="2000" dirty="0" err="1"/>
              <a:t>MapReduce</a:t>
            </a:r>
            <a:r>
              <a:rPr lang="en-US" sz="2000" dirty="0"/>
              <a:t>. </a:t>
            </a:r>
            <a:endParaRPr lang="en-US" sz="2000" dirty="0" smtClean="0"/>
          </a:p>
          <a:p>
            <a:r>
              <a:rPr lang="en-US" sz="2000" dirty="0" smtClean="0"/>
              <a:t>Batch </a:t>
            </a:r>
            <a:r>
              <a:rPr lang="en-US" sz="2000" dirty="0"/>
              <a:t>processing is most useful when dealing with very large datasets that require quite a bit of computation</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29</a:t>
            </a:fld>
            <a:endParaRPr lang="en-US"/>
          </a:p>
        </p:txBody>
      </p:sp>
    </p:spTree>
    <p:extLst>
      <p:ext uri="{BB962C8B-B14F-4D97-AF65-F5344CB8AC3E}">
        <p14:creationId xmlns="" xmlns:p14="http://schemas.microsoft.com/office/powerpoint/2010/main" val="203961608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45200"/>
            <a:ext cx="10515600" cy="433533"/>
          </a:xfrm>
        </p:spPr>
        <p:txBody>
          <a:bodyPr>
            <a:normAutofit fontScale="90000"/>
          </a:bodyPr>
          <a:lstStyle/>
          <a:p>
            <a:pPr lvl="1"/>
            <a:r>
              <a:rPr lang="en-US" b="1" dirty="0" smtClean="0"/>
              <a:t>2.1 Overview of Data Science  </a:t>
            </a:r>
            <a:endParaRPr lang="en-US" b="1" dirty="0"/>
          </a:p>
        </p:txBody>
      </p:sp>
      <p:sp>
        <p:nvSpPr>
          <p:cNvPr id="3" name="Content Placeholder 2"/>
          <p:cNvSpPr>
            <a:spLocks noGrp="1"/>
          </p:cNvSpPr>
          <p:nvPr>
            <p:ph idx="1"/>
          </p:nvPr>
        </p:nvSpPr>
        <p:spPr>
          <a:xfrm>
            <a:off x="838200" y="810234"/>
            <a:ext cx="10278291" cy="5000264"/>
          </a:xfrm>
        </p:spPr>
        <p:txBody>
          <a:bodyPr>
            <a:normAutofit/>
          </a:bodyPr>
          <a:lstStyle/>
          <a:p>
            <a:r>
              <a:rPr lang="en-US" dirty="0" smtClean="0"/>
              <a:t>Data </a:t>
            </a:r>
            <a:r>
              <a:rPr lang="en-US" dirty="0"/>
              <a:t>science is a multi-disciplinary field that uses scientific methods, processes, algorithms and systems to extract knowledge and insights from structured, semi structured and unstructured data.</a:t>
            </a:r>
            <a:r>
              <a:rPr lang="en-US" sz="2400" dirty="0"/>
              <a:t> </a:t>
            </a:r>
            <a:endParaRPr lang="en-US" sz="2400" dirty="0" smtClean="0"/>
          </a:p>
          <a:p>
            <a:endParaRPr lang="en-US" sz="2400" dirty="0"/>
          </a:p>
          <a:p>
            <a:r>
              <a:rPr lang="en-US" dirty="0"/>
              <a:t>Data science continues to evolve as one of the most promising and in-demand career paths for skilled professionals. </a:t>
            </a:r>
            <a:endParaRPr lang="en-US" dirty="0" smtClean="0"/>
          </a:p>
          <a:p>
            <a:endParaRPr lang="en-US" sz="2400" dirty="0"/>
          </a:p>
          <a:p>
            <a:r>
              <a:rPr lang="en-US" dirty="0"/>
              <a:t>Today, successful data professionals understand that they must advance past </a:t>
            </a:r>
            <a:r>
              <a:rPr lang="en-US" dirty="0" smtClean="0"/>
              <a:t>traditional </a:t>
            </a:r>
            <a:r>
              <a:rPr lang="en-US" dirty="0"/>
              <a:t>skills of analyzing large amounts of data, data mining, and programming skills. </a:t>
            </a:r>
          </a:p>
        </p:txBody>
      </p:sp>
      <p:sp>
        <p:nvSpPr>
          <p:cNvPr id="5" name="Slide Number Placeholder 4"/>
          <p:cNvSpPr>
            <a:spLocks noGrp="1"/>
          </p:cNvSpPr>
          <p:nvPr>
            <p:ph type="sldNum" sz="quarter" idx="12"/>
          </p:nvPr>
        </p:nvSpPr>
        <p:spPr/>
        <p:txBody>
          <a:bodyPr/>
          <a:lstStyle/>
          <a:p>
            <a:fld id="{1C9DF104-096C-441F-9E6D-1133EE87D161}" type="slidenum">
              <a:rPr lang="en-US" smtClean="0"/>
              <a:pPr/>
              <a:t>3</a:t>
            </a:fld>
            <a:endParaRPr lang="en-US"/>
          </a:p>
        </p:txBody>
      </p:sp>
    </p:spTree>
    <p:extLst>
      <p:ext uri="{BB962C8B-B14F-4D97-AF65-F5344CB8AC3E}">
        <p14:creationId xmlns="" xmlns:p14="http://schemas.microsoft.com/office/powerpoint/2010/main" val="1568471181"/>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1884"/>
            <a:ext cx="10972800" cy="5960962"/>
          </a:xfrm>
        </p:spPr>
        <p:txBody>
          <a:bodyPr/>
          <a:lstStyle/>
          <a:p>
            <a:r>
              <a:rPr lang="en-US" sz="1800" b="1" dirty="0"/>
              <a:t>Real-time processing  </a:t>
            </a:r>
            <a:r>
              <a:rPr lang="en-US" sz="1800" dirty="0"/>
              <a:t>- While batch processing is a good fit for certain types of data and computation, other workloads require more real-time processing.</a:t>
            </a:r>
          </a:p>
          <a:p>
            <a:r>
              <a:rPr lang="en-US" sz="1800" dirty="0"/>
              <a:t>Real-time processing demands that information be processed and made ready immediately and requires the system to react as new information becomes available. </a:t>
            </a:r>
          </a:p>
          <a:p>
            <a:pPr lvl="1"/>
            <a:r>
              <a:rPr lang="en-US" sz="1600" dirty="0"/>
              <a:t>One way of achieving this is stream processing, which operates on a continuous stream of data composed of individual items. </a:t>
            </a:r>
          </a:p>
          <a:p>
            <a:r>
              <a:rPr lang="en-US" sz="1800" dirty="0"/>
              <a:t>Another common characteristic of real-time processors is in-memory computing, which works with representations of the data in the cluster’s memory to avoid having to write back to disk.</a:t>
            </a:r>
          </a:p>
          <a:p>
            <a:r>
              <a:rPr lang="en-US" sz="1800" dirty="0"/>
              <a:t>Apache Storm, Apache </a:t>
            </a:r>
            <a:r>
              <a:rPr lang="en-US" sz="1800" dirty="0" err="1"/>
              <a:t>Flink</a:t>
            </a:r>
            <a:r>
              <a:rPr lang="en-US" sz="1800" dirty="0"/>
              <a:t>, and Apache Spark provide different ways of achieving real-time or near real-time processing. </a:t>
            </a:r>
          </a:p>
          <a:p>
            <a:r>
              <a:rPr lang="en-US" sz="1800" dirty="0"/>
              <a:t>There are trade-offs with each of these technologies, which can affect which approach is best for any individual problem. </a:t>
            </a:r>
          </a:p>
          <a:p>
            <a:r>
              <a:rPr lang="en-US" sz="1800" dirty="0"/>
              <a:t>In general, real-time processing is best suited for analyzing smaller chunks of data that are changing or being added to the system rapidly.</a:t>
            </a:r>
          </a:p>
          <a:p>
            <a:r>
              <a:rPr lang="en-US" sz="1800" dirty="0"/>
              <a:t>The above examples represent computational frameworks. However, there are many other ways of computing over or analyzing data within a big data system. These tools frequently plug into the above frameworks and provide additional interfaces for interacting with the underlying layers.(see more on the module</a:t>
            </a:r>
            <a:r>
              <a:rPr lang="en-US" sz="1800" dirty="0" smtClean="0"/>
              <a:t>).</a:t>
            </a:r>
            <a:endParaRPr lang="en-US" sz="3200"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30</a:t>
            </a:fld>
            <a:endParaRPr lang="en-US"/>
          </a:p>
        </p:txBody>
      </p:sp>
    </p:spTree>
    <p:extLst>
      <p:ext uri="{BB962C8B-B14F-4D97-AF65-F5344CB8AC3E}">
        <p14:creationId xmlns="" xmlns:p14="http://schemas.microsoft.com/office/powerpoint/2010/main" val="3981084749"/>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779"/>
            <a:ext cx="10515600" cy="526127"/>
          </a:xfrm>
        </p:spPr>
        <p:txBody>
          <a:bodyPr>
            <a:noAutofit/>
          </a:bodyPr>
          <a:lstStyle/>
          <a:p>
            <a:r>
              <a:rPr lang="en-US" sz="2800" b="1" dirty="0" smtClean="0"/>
              <a:t/>
            </a:r>
            <a:br>
              <a:rPr lang="en-US" sz="2800" b="1" dirty="0" smtClean="0"/>
            </a:br>
            <a:r>
              <a:rPr lang="en-US" sz="2800" b="1" dirty="0" smtClean="0"/>
              <a:t>Step 4: Visualizing </a:t>
            </a:r>
            <a:r>
              <a:rPr lang="en-US" sz="2800" b="1" dirty="0"/>
              <a:t>the </a:t>
            </a:r>
            <a:r>
              <a:rPr lang="en-US" sz="2800" b="1" dirty="0" smtClean="0"/>
              <a:t>Results</a:t>
            </a:r>
            <a:endParaRPr lang="en-US" sz="2800" dirty="0"/>
          </a:p>
        </p:txBody>
      </p:sp>
      <p:sp>
        <p:nvSpPr>
          <p:cNvPr id="3" name="Content Placeholder 2"/>
          <p:cNvSpPr>
            <a:spLocks noGrp="1"/>
          </p:cNvSpPr>
          <p:nvPr>
            <p:ph idx="1"/>
          </p:nvPr>
        </p:nvSpPr>
        <p:spPr>
          <a:xfrm>
            <a:off x="838200" y="844951"/>
            <a:ext cx="10515600" cy="5648446"/>
          </a:xfrm>
        </p:spPr>
        <p:txBody>
          <a:bodyPr>
            <a:normAutofit fontScale="77500" lnSpcReduction="20000"/>
          </a:bodyPr>
          <a:lstStyle/>
          <a:p>
            <a:r>
              <a:rPr lang="en-US" dirty="0" smtClean="0"/>
              <a:t>Due </a:t>
            </a:r>
            <a:r>
              <a:rPr lang="en-US" dirty="0"/>
              <a:t>to the type of information being processed in big data systems, recognizing trends or changes in data over time is often more important than the values themselves. </a:t>
            </a:r>
            <a:endParaRPr lang="en-US" dirty="0" smtClean="0"/>
          </a:p>
          <a:p>
            <a:r>
              <a:rPr lang="en-US" dirty="0" smtClean="0"/>
              <a:t>Visualizing </a:t>
            </a:r>
            <a:r>
              <a:rPr lang="en-US" dirty="0"/>
              <a:t>data is one of the most useful ways to spot trends and make sense of a large number of data points.</a:t>
            </a:r>
          </a:p>
          <a:p>
            <a:r>
              <a:rPr lang="en-US" dirty="0"/>
              <a:t>Real-time processing is frequently used to visualize application and server metrics. The data changes frequently and large deltas in the metrics typically indicate significant impacts on the health of the systems or organization. </a:t>
            </a:r>
            <a:endParaRPr lang="en-US" dirty="0" smtClean="0"/>
          </a:p>
          <a:p>
            <a:r>
              <a:rPr lang="en-US" dirty="0" smtClean="0"/>
              <a:t>Projects like</a:t>
            </a:r>
            <a:r>
              <a:rPr lang="en-US" dirty="0"/>
              <a:t> Prometheus can be useful for processing the data streams as a time-series database and visualizing that information.</a:t>
            </a:r>
          </a:p>
          <a:p>
            <a:r>
              <a:rPr lang="en-US" dirty="0"/>
              <a:t>Elastic Stack </a:t>
            </a:r>
            <a:r>
              <a:rPr lang="en-US" dirty="0" smtClean="0"/>
              <a:t>– is one </a:t>
            </a:r>
            <a:r>
              <a:rPr lang="en-US" dirty="0"/>
              <a:t>popular way of visualizing </a:t>
            </a:r>
            <a:r>
              <a:rPr lang="en-US" dirty="0" smtClean="0"/>
              <a:t>data, </a:t>
            </a:r>
            <a:r>
              <a:rPr lang="en-US" dirty="0"/>
              <a:t>formerly known as the ELK stack. </a:t>
            </a:r>
            <a:endParaRPr lang="en-US" dirty="0" smtClean="0"/>
          </a:p>
          <a:p>
            <a:r>
              <a:rPr lang="en-US" dirty="0" smtClean="0"/>
              <a:t>Composed </a:t>
            </a:r>
            <a:r>
              <a:rPr lang="en-US" dirty="0"/>
              <a:t>of </a:t>
            </a:r>
            <a:r>
              <a:rPr lang="en-US" dirty="0" err="1"/>
              <a:t>Logstash</a:t>
            </a:r>
            <a:r>
              <a:rPr lang="en-US" dirty="0"/>
              <a:t> for data collection, </a:t>
            </a:r>
            <a:r>
              <a:rPr lang="en-US" dirty="0" err="1"/>
              <a:t>Elasticsearch</a:t>
            </a:r>
            <a:r>
              <a:rPr lang="en-US" dirty="0"/>
              <a:t> for indexing data, and </a:t>
            </a:r>
            <a:r>
              <a:rPr lang="en-US" dirty="0" err="1"/>
              <a:t>Kibana</a:t>
            </a:r>
            <a:r>
              <a:rPr lang="en-US" dirty="0"/>
              <a:t> for visualization, the Elastic stack can be used with big data systems to visually interface with the results of calculations or raw metrics. </a:t>
            </a:r>
            <a:endParaRPr lang="en-US" dirty="0" smtClean="0"/>
          </a:p>
          <a:p>
            <a:r>
              <a:rPr lang="en-US" dirty="0" smtClean="0"/>
              <a:t>A </a:t>
            </a:r>
            <a:r>
              <a:rPr lang="en-US" dirty="0"/>
              <a:t>similar stack can be achieved using Apache </a:t>
            </a:r>
            <a:r>
              <a:rPr lang="en-US" dirty="0" err="1"/>
              <a:t>Solr</a:t>
            </a:r>
            <a:r>
              <a:rPr lang="en-US" dirty="0"/>
              <a:t> for indexing and a </a:t>
            </a:r>
            <a:r>
              <a:rPr lang="en-US" dirty="0" err="1"/>
              <a:t>Kibana</a:t>
            </a:r>
            <a:r>
              <a:rPr lang="en-US" dirty="0"/>
              <a:t> fork called Banana for visualization. The stack created by these is called Silk.</a:t>
            </a:r>
          </a:p>
          <a:p>
            <a:r>
              <a:rPr lang="en-US" dirty="0"/>
              <a:t>Another visualization technology typically used for interactive data science work is a data “notebook”. </a:t>
            </a:r>
            <a:endParaRPr lang="en-US" dirty="0" smtClean="0"/>
          </a:p>
          <a:p>
            <a:r>
              <a:rPr lang="en-US" dirty="0" smtClean="0"/>
              <a:t>These </a:t>
            </a:r>
            <a:r>
              <a:rPr lang="en-US" dirty="0"/>
              <a:t>projects allow for interactive exploration and visualization of the data in a format conducive to sharing, presenting, or collaborating. Popular examples of this type of visualization interface are </a:t>
            </a:r>
            <a:r>
              <a:rPr lang="en-US" dirty="0" err="1"/>
              <a:t>Jupyter</a:t>
            </a:r>
            <a:r>
              <a:rPr lang="en-US" dirty="0"/>
              <a:t> Notebook and Apache Zeppelin.</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31</a:t>
            </a:fld>
            <a:endParaRPr lang="en-US"/>
          </a:p>
        </p:txBody>
      </p:sp>
    </p:spTree>
    <p:extLst>
      <p:ext uri="{BB962C8B-B14F-4D97-AF65-F5344CB8AC3E}">
        <p14:creationId xmlns="" xmlns:p14="http://schemas.microsoft.com/office/powerpoint/2010/main" val="1052419087"/>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36052"/>
            <a:ext cx="10515600" cy="1325563"/>
          </a:xfrm>
        </p:spPr>
        <p:txBody>
          <a:bodyPr/>
          <a:lstStyle/>
          <a:p>
            <a:pPr algn="ctr"/>
            <a:r>
              <a:rPr lang="en-US" b="1" i="1" dirty="0" smtClean="0"/>
              <a:t>End of Data Science!!!</a:t>
            </a:r>
            <a:endParaRPr lang="en-US" b="1" i="1" dirty="0"/>
          </a:p>
        </p:txBody>
      </p:sp>
      <p:sp>
        <p:nvSpPr>
          <p:cNvPr id="3" name="Slide Number Placeholder 2"/>
          <p:cNvSpPr>
            <a:spLocks noGrp="1"/>
          </p:cNvSpPr>
          <p:nvPr>
            <p:ph type="sldNum" sz="quarter" idx="12"/>
          </p:nvPr>
        </p:nvSpPr>
        <p:spPr/>
        <p:txBody>
          <a:bodyPr/>
          <a:lstStyle/>
          <a:p>
            <a:fld id="{1C9DF104-096C-441F-9E6D-1133EE87D161}" type="slidenum">
              <a:rPr lang="en-US" smtClean="0"/>
              <a:pPr/>
              <a:t>32</a:t>
            </a:fld>
            <a:endParaRPr lang="en-US"/>
          </a:p>
        </p:txBody>
      </p:sp>
    </p:spTree>
    <p:extLst>
      <p:ext uri="{BB962C8B-B14F-4D97-AF65-F5344CB8AC3E}">
        <p14:creationId xmlns="" xmlns:p14="http://schemas.microsoft.com/office/powerpoint/2010/main" val="187885087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838200" y="613458"/>
            <a:ext cx="10515600" cy="58799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73050" indent="-273050" algn="l" rtl="0" eaLnBrk="1" fontAlgn="base" hangingPunct="1">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US" dirty="0" smtClean="0"/>
              <a:t>In order to uncover useful intelligence for their organizations, data scientists must master the full spectrum of the data science life cycle and possess a level of flexibility and understanding to maximize returns at each phase of the process. </a:t>
            </a:r>
            <a:endParaRPr lang="en-US" sz="2400" dirty="0" smtClean="0"/>
          </a:p>
          <a:p>
            <a:r>
              <a:rPr lang="en-US" dirty="0" smtClean="0"/>
              <a:t>Data scientists need to be curious and result-oriented, with exceptional industry-specific knowledge and communication skills that allow them to explain highly technical results to their non-technical counterparts. </a:t>
            </a:r>
            <a:endParaRPr lang="en-US" sz="2400" dirty="0" smtClean="0"/>
          </a:p>
          <a:p>
            <a:r>
              <a:rPr lang="en-US" dirty="0" smtClean="0"/>
              <a:t>Data science need a strong quantitative background in statistics and linear algebra as well as programming knowledge with focuses in data warehousing, mining, and modeling to build and analyze algorithms. </a:t>
            </a:r>
            <a:endParaRPr lang="en-US" sz="2400" dirty="0" smtClean="0"/>
          </a:p>
          <a:p>
            <a:r>
              <a:rPr lang="en-US" dirty="0" smtClean="0"/>
              <a:t>This chapter cover basic definitions of data and information, data types and representation, data value change and basic concepts of big data. </a:t>
            </a:r>
            <a:endParaRPr lang="en-US" sz="2400" dirty="0" smtClean="0"/>
          </a:p>
          <a:p>
            <a:endParaRPr lang="en-US" dirty="0"/>
          </a:p>
        </p:txBody>
      </p:sp>
      <p:sp>
        <p:nvSpPr>
          <p:cNvPr id="3" name="Slide Number Placeholder 2"/>
          <p:cNvSpPr>
            <a:spLocks noGrp="1"/>
          </p:cNvSpPr>
          <p:nvPr>
            <p:ph type="sldNum" sz="quarter" idx="12"/>
          </p:nvPr>
        </p:nvSpPr>
        <p:spPr/>
        <p:txBody>
          <a:bodyPr/>
          <a:lstStyle/>
          <a:p>
            <a:fld id="{1C9DF104-096C-441F-9E6D-1133EE87D161}" type="slidenum">
              <a:rPr lang="en-US" smtClean="0"/>
              <a:pPr/>
              <a:t>4</a:t>
            </a:fld>
            <a:endParaRPr lang="en-US"/>
          </a:p>
        </p:txBody>
      </p:sp>
    </p:spTree>
    <p:extLst>
      <p:ext uri="{BB962C8B-B14F-4D97-AF65-F5344CB8AC3E}">
        <p14:creationId xmlns="" xmlns:p14="http://schemas.microsoft.com/office/powerpoint/2010/main" val="290205521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45200"/>
            <a:ext cx="10515600" cy="433533"/>
          </a:xfrm>
        </p:spPr>
        <p:txBody>
          <a:bodyPr>
            <a:normAutofit fontScale="90000"/>
          </a:bodyPr>
          <a:lstStyle/>
          <a:p>
            <a:pPr lvl="1"/>
            <a:r>
              <a:rPr lang="en-US" b="1" dirty="0" smtClean="0"/>
              <a:t/>
            </a:r>
            <a:br>
              <a:rPr lang="en-US" b="1" dirty="0" smtClean="0"/>
            </a:br>
            <a:r>
              <a:rPr lang="en-US" b="1" dirty="0" smtClean="0"/>
              <a:t>2.1.1 Definition of data and information </a:t>
            </a:r>
            <a:r>
              <a:rPr lang="en-US" dirty="0" smtClean="0"/>
              <a:t/>
            </a:r>
            <a:br>
              <a:rPr lang="en-US" dirty="0" smtClean="0"/>
            </a:br>
            <a:endParaRPr lang="en-US" b="1" dirty="0"/>
          </a:p>
        </p:txBody>
      </p:sp>
      <p:sp>
        <p:nvSpPr>
          <p:cNvPr id="3" name="Content Placeholder 2"/>
          <p:cNvSpPr>
            <a:spLocks noGrp="1"/>
          </p:cNvSpPr>
          <p:nvPr>
            <p:ph idx="1"/>
          </p:nvPr>
        </p:nvSpPr>
        <p:spPr>
          <a:xfrm>
            <a:off x="838200" y="578733"/>
            <a:ext cx="10515600" cy="5598230"/>
          </a:xfrm>
        </p:spPr>
        <p:txBody>
          <a:bodyPr/>
          <a:lstStyle/>
          <a:p>
            <a:pPr marL="0" indent="0">
              <a:buNone/>
            </a:pPr>
            <a:r>
              <a:rPr lang="en-US" b="1" dirty="0" smtClean="0"/>
              <a:t>What </a:t>
            </a:r>
            <a:r>
              <a:rPr lang="en-US" b="1" dirty="0"/>
              <a:t>is data?</a:t>
            </a:r>
            <a:endParaRPr lang="en-US" sz="2000" dirty="0"/>
          </a:p>
          <a:p>
            <a:r>
              <a:rPr lang="en-US" dirty="0"/>
              <a:t>Data can be defined as a representation of facts, concepts, or instructions in a formalized manner, which should be suitable for communication, interpretation, or processing by human or electronic machine.</a:t>
            </a:r>
            <a:endParaRPr lang="en-US" sz="2400" dirty="0"/>
          </a:p>
          <a:p>
            <a:r>
              <a:rPr lang="en-US" dirty="0"/>
              <a:t>Data is represented with the help of characters such as alphabets (A-Z, a-z), digits (0-9) or special characters (+,-,/,*,&lt;,&gt;,= etc.)</a:t>
            </a:r>
            <a:endParaRPr lang="en-US" sz="2400" dirty="0"/>
          </a:p>
          <a:p>
            <a:endParaRPr lang="en-US" dirty="0"/>
          </a:p>
        </p:txBody>
      </p:sp>
      <p:sp>
        <p:nvSpPr>
          <p:cNvPr id="5" name="Slide Number Placeholder 4"/>
          <p:cNvSpPr>
            <a:spLocks noGrp="1"/>
          </p:cNvSpPr>
          <p:nvPr>
            <p:ph type="sldNum" sz="quarter" idx="12"/>
          </p:nvPr>
        </p:nvSpPr>
        <p:spPr/>
        <p:txBody>
          <a:bodyPr/>
          <a:lstStyle/>
          <a:p>
            <a:fld id="{1C9DF104-096C-441F-9E6D-1133EE87D161}" type="slidenum">
              <a:rPr lang="en-US" smtClean="0"/>
              <a:pPr/>
              <a:t>5</a:t>
            </a:fld>
            <a:endParaRPr lang="en-US"/>
          </a:p>
        </p:txBody>
      </p:sp>
    </p:spTree>
    <p:extLst>
      <p:ext uri="{BB962C8B-B14F-4D97-AF65-F5344CB8AC3E}">
        <p14:creationId xmlns="" xmlns:p14="http://schemas.microsoft.com/office/powerpoint/2010/main" val="148767595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6770"/>
            <a:ext cx="10515600" cy="6331352"/>
          </a:xfrm>
        </p:spPr>
        <p:txBody>
          <a:bodyPr>
            <a:normAutofit/>
          </a:bodyPr>
          <a:lstStyle/>
          <a:p>
            <a:pPr marL="0" indent="0">
              <a:buNone/>
            </a:pPr>
            <a:r>
              <a:rPr lang="en-US" b="1" dirty="0"/>
              <a:t>What is Information?</a:t>
            </a:r>
            <a:endParaRPr lang="en-US" dirty="0"/>
          </a:p>
          <a:p>
            <a:r>
              <a:rPr lang="en-US" dirty="0"/>
              <a:t>Information is organized or classified data, which has some meaningful values for the receiver. Information is the processed data on which decisions and actions are based.</a:t>
            </a:r>
          </a:p>
          <a:p>
            <a:r>
              <a:rPr lang="en-US" dirty="0"/>
              <a:t>Information is a data that has been processed into a form that is meaningful to recipient and is of real or perceived value in the current or the prospective action or decision of recipient.</a:t>
            </a:r>
          </a:p>
          <a:p>
            <a:r>
              <a:rPr lang="en-US" dirty="0"/>
              <a:t>For the decision to be meaningful, the processed data must qualify for the following characteristics −</a:t>
            </a:r>
          </a:p>
          <a:p>
            <a:pPr lvl="1"/>
            <a:r>
              <a:rPr lang="en-US" dirty="0"/>
              <a:t>Timely − Information should be available when required.</a:t>
            </a:r>
          </a:p>
          <a:p>
            <a:pPr lvl="1"/>
            <a:r>
              <a:rPr lang="en-US" dirty="0"/>
              <a:t>Accuracy − Information should be accurate.</a:t>
            </a:r>
          </a:p>
          <a:p>
            <a:pPr lvl="1"/>
            <a:r>
              <a:rPr lang="en-US" dirty="0"/>
              <a:t>Completeness − Information should be complete.</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6</a:t>
            </a:fld>
            <a:endParaRPr lang="en-US"/>
          </a:p>
        </p:txBody>
      </p:sp>
    </p:spTree>
    <p:extLst>
      <p:ext uri="{BB962C8B-B14F-4D97-AF65-F5344CB8AC3E}">
        <p14:creationId xmlns="" xmlns:p14="http://schemas.microsoft.com/office/powerpoint/2010/main" val="251167599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380104474"/>
              </p:ext>
            </p:extLst>
          </p:nvPr>
        </p:nvGraphicFramePr>
        <p:xfrm>
          <a:off x="-3" y="0"/>
          <a:ext cx="12192002" cy="6641667"/>
        </p:xfrm>
        <a:graphic>
          <a:graphicData uri="http://schemas.openxmlformats.org/drawingml/2006/table">
            <a:tbl>
              <a:tblPr firstRow="1" firstCol="1" bandRow="1">
                <a:tableStyleId>{5C22544A-7EE6-4342-B048-85BDC9FD1C3A}</a:tableStyleId>
              </a:tblPr>
              <a:tblGrid>
                <a:gridCol w="6096001"/>
                <a:gridCol w="6096001"/>
              </a:tblGrid>
              <a:tr h="480031">
                <a:tc gridSpan="2">
                  <a:txBody>
                    <a:bodyPr/>
                    <a:lstStyle/>
                    <a:p>
                      <a:pPr marL="0" marR="0" algn="ctr">
                        <a:lnSpc>
                          <a:spcPct val="115000"/>
                        </a:lnSpc>
                        <a:spcBef>
                          <a:spcPts val="0"/>
                        </a:spcBef>
                        <a:spcAft>
                          <a:spcPts val="1000"/>
                        </a:spcAft>
                      </a:pPr>
                      <a:r>
                        <a:rPr lang="en-US" sz="2400" dirty="0" smtClean="0">
                          <a:effectLst/>
                        </a:rPr>
                        <a:t>Summery: Data </a:t>
                      </a:r>
                      <a:r>
                        <a:rPr lang="en-US" sz="2400" dirty="0">
                          <a:effectLst/>
                        </a:rPr>
                        <a:t>Vs. Information</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r>
              <a:tr h="912951">
                <a:tc>
                  <a:txBody>
                    <a:bodyPr/>
                    <a:lstStyle/>
                    <a:p>
                      <a:pPr marL="0" marR="0" algn="ctr">
                        <a:lnSpc>
                          <a:spcPct val="115000"/>
                        </a:lnSpc>
                        <a:spcBef>
                          <a:spcPts val="0"/>
                        </a:spcBef>
                        <a:spcAft>
                          <a:spcPts val="1000"/>
                        </a:spcAft>
                      </a:pPr>
                      <a:r>
                        <a:rPr lang="en-US" sz="2400">
                          <a:effectLst/>
                        </a:rPr>
                        <a:t>Data</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1000"/>
                        </a:spcAft>
                      </a:pPr>
                      <a:r>
                        <a:rPr lang="en-US" sz="2400">
                          <a:effectLst/>
                        </a:rPr>
                        <a:t>Information</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989929">
                <a:tc>
                  <a:txBody>
                    <a:bodyPr/>
                    <a:lstStyle/>
                    <a:p>
                      <a:pPr marL="0" marR="0" algn="just">
                        <a:lnSpc>
                          <a:spcPct val="115000"/>
                        </a:lnSpc>
                        <a:spcBef>
                          <a:spcPts val="0"/>
                        </a:spcBef>
                        <a:spcAft>
                          <a:spcPts val="1000"/>
                        </a:spcAft>
                      </a:pPr>
                      <a:r>
                        <a:rPr lang="en-US" sz="2400">
                          <a:effectLst/>
                        </a:rPr>
                        <a:t>Described as unprocessed or raw facts and figures</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2400">
                          <a:effectLst/>
                        </a:rPr>
                        <a:t>Described as processed data</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80031">
                <a:tc>
                  <a:txBody>
                    <a:bodyPr/>
                    <a:lstStyle/>
                    <a:p>
                      <a:pPr marL="0" marR="0" algn="just">
                        <a:lnSpc>
                          <a:spcPct val="115000"/>
                        </a:lnSpc>
                        <a:spcBef>
                          <a:spcPts val="0"/>
                        </a:spcBef>
                        <a:spcAft>
                          <a:spcPts val="1000"/>
                        </a:spcAft>
                      </a:pPr>
                      <a:r>
                        <a:rPr lang="en-US" sz="2400">
                          <a:effectLst/>
                        </a:rPr>
                        <a:t>Cannot help in decision making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2400">
                          <a:effectLst/>
                        </a:rPr>
                        <a:t>Can help in decision making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1499826">
                <a:tc>
                  <a:txBody>
                    <a:bodyPr/>
                    <a:lstStyle/>
                    <a:p>
                      <a:pPr marL="0" marR="0" algn="just">
                        <a:lnSpc>
                          <a:spcPct val="115000"/>
                        </a:lnSpc>
                        <a:spcBef>
                          <a:spcPts val="0"/>
                        </a:spcBef>
                        <a:spcAft>
                          <a:spcPts val="1000"/>
                        </a:spcAft>
                      </a:pPr>
                      <a:r>
                        <a:rPr lang="en-US" sz="2400">
                          <a:effectLst/>
                        </a:rPr>
                        <a:t>Raw material that can be organized, structured, and interpreted to create useful information systems.</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2400">
                          <a:effectLst/>
                        </a:rPr>
                        <a:t>Interpreted data; created from organized, structured, and processed data in a particular context.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1798868">
                <a:tc>
                  <a:txBody>
                    <a:bodyPr/>
                    <a:lstStyle/>
                    <a:p>
                      <a:pPr marL="0" marR="0" algn="just">
                        <a:lnSpc>
                          <a:spcPct val="115000"/>
                        </a:lnSpc>
                        <a:spcBef>
                          <a:spcPts val="0"/>
                        </a:spcBef>
                        <a:spcAft>
                          <a:spcPts val="1000"/>
                        </a:spcAft>
                      </a:pPr>
                      <a:r>
                        <a:rPr lang="en-US" sz="2400">
                          <a:effectLst/>
                        </a:rPr>
                        <a:t>‘groups of non-random’ symbols in the form of text, images, and voice representing quantities, action and objects'.</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2400" dirty="0">
                          <a:effectLst/>
                        </a:rPr>
                        <a:t>Processed data in the form of text, images, and voice representing quantities, action and objects'.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80031">
                <a:tc>
                  <a:txBody>
                    <a:bodyPr/>
                    <a:lstStyle/>
                    <a:p>
                      <a:pPr marL="0" marR="0" algn="just">
                        <a:lnSpc>
                          <a:spcPct val="115000"/>
                        </a:lnSpc>
                        <a:spcBef>
                          <a:spcPts val="0"/>
                        </a:spcBef>
                        <a:spcAft>
                          <a:spcPts val="1000"/>
                        </a:spcAft>
                      </a:pPr>
                      <a:r>
                        <a:rPr lang="en-US" sz="2400">
                          <a:effectLst/>
                        </a:rPr>
                        <a:t>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1000"/>
                        </a:spcAft>
                      </a:pPr>
                      <a:r>
                        <a:rPr lang="en-US" sz="2400" dirty="0">
                          <a:effectLst/>
                        </a:rPr>
                        <a:t>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1C9DF104-096C-441F-9E6D-1133EE87D161}" type="slidenum">
              <a:rPr lang="en-US" smtClean="0"/>
              <a:pPr/>
              <a:t>7</a:t>
            </a:fld>
            <a:endParaRPr lang="en-US"/>
          </a:p>
        </p:txBody>
      </p:sp>
    </p:spTree>
    <p:extLst>
      <p:ext uri="{BB962C8B-B14F-4D97-AF65-F5344CB8AC3E}">
        <p14:creationId xmlns="" xmlns:p14="http://schemas.microsoft.com/office/powerpoint/2010/main" val="32601205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56775"/>
            <a:ext cx="10515600" cy="259915"/>
          </a:xfrm>
        </p:spPr>
        <p:txBody>
          <a:bodyPr>
            <a:noAutofit/>
          </a:bodyPr>
          <a:lstStyle/>
          <a:p>
            <a:r>
              <a:rPr lang="en-US" sz="2800" b="1" dirty="0"/>
              <a:t>Data Processing Cycle</a:t>
            </a:r>
            <a:endParaRPr lang="en-US" sz="2800" dirty="0"/>
          </a:p>
        </p:txBody>
      </p:sp>
      <p:sp>
        <p:nvSpPr>
          <p:cNvPr id="3" name="Content Placeholder 2"/>
          <p:cNvSpPr>
            <a:spLocks noGrp="1"/>
          </p:cNvSpPr>
          <p:nvPr>
            <p:ph idx="1"/>
          </p:nvPr>
        </p:nvSpPr>
        <p:spPr>
          <a:xfrm>
            <a:off x="838200" y="706055"/>
            <a:ext cx="10515600" cy="6018833"/>
          </a:xfrm>
        </p:spPr>
        <p:txBody>
          <a:bodyPr>
            <a:normAutofit/>
          </a:bodyPr>
          <a:lstStyle/>
          <a:p>
            <a:r>
              <a:rPr lang="en-US" sz="2000" dirty="0" smtClean="0"/>
              <a:t>Data </a:t>
            </a:r>
            <a:r>
              <a:rPr lang="en-US" sz="2000" dirty="0"/>
              <a:t>processing is the re-structuring or re-ordering of data by people or machine to increase their usefulness and add values for a particular purpose.</a:t>
            </a:r>
          </a:p>
          <a:p>
            <a:r>
              <a:rPr lang="en-US" sz="2000" dirty="0"/>
              <a:t>Data processing consists of the following basic steps - input, processing, and output</a:t>
            </a:r>
            <a:r>
              <a:rPr lang="en-US" sz="2000" dirty="0" smtClean="0"/>
              <a:t>. These </a:t>
            </a:r>
            <a:r>
              <a:rPr lang="en-US" sz="2000" dirty="0"/>
              <a:t>three steps constitute the data processing cycle.</a:t>
            </a:r>
          </a:p>
          <a:p>
            <a:pPr lvl="0"/>
            <a:r>
              <a:rPr lang="en-US" sz="2000" b="1" dirty="0"/>
              <a:t>Input step </a:t>
            </a:r>
            <a:r>
              <a:rPr lang="en-US" sz="2000" dirty="0"/>
              <a:t> − the input data is prepared in some convenient form for processing. </a:t>
            </a:r>
          </a:p>
          <a:p>
            <a:r>
              <a:rPr lang="en-US" sz="2000" dirty="0"/>
              <a:t>The form depends on the processing machine. </a:t>
            </a:r>
          </a:p>
          <a:p>
            <a:r>
              <a:rPr lang="en-US" sz="2000" dirty="0"/>
              <a:t>For example - when electronic computers are used – input medium options include magnetic disks, tapes, and so on.</a:t>
            </a:r>
          </a:p>
          <a:p>
            <a:pPr lvl="0"/>
            <a:r>
              <a:rPr lang="en-US" sz="2000" b="1" dirty="0"/>
              <a:t>Processing step </a:t>
            </a:r>
            <a:r>
              <a:rPr lang="en-US" sz="2000" dirty="0"/>
              <a:t>− the input data is changed to produce data in a more useful form. </a:t>
            </a:r>
          </a:p>
          <a:p>
            <a:r>
              <a:rPr lang="en-US" sz="2000" dirty="0"/>
              <a:t>For example - pay-checks can be calculated from the time cards, or a summary of sales for the month can be calculated from the sales orders.</a:t>
            </a:r>
          </a:p>
          <a:p>
            <a:pPr lvl="0"/>
            <a:r>
              <a:rPr lang="en-US" sz="2000" b="1" dirty="0"/>
              <a:t>Output step</a:t>
            </a:r>
            <a:r>
              <a:rPr lang="en-US" sz="2000" dirty="0"/>
              <a:t> − the result of the proceeding processing step is collected. </a:t>
            </a:r>
          </a:p>
          <a:p>
            <a:r>
              <a:rPr lang="en-US" sz="2000" dirty="0"/>
              <a:t>The particular form of the output data depends on the use of the data.</a:t>
            </a:r>
          </a:p>
          <a:p>
            <a:r>
              <a:rPr lang="en-US" sz="2000" dirty="0"/>
              <a:t>For example - output data may be pay-checks for employees.</a:t>
            </a:r>
          </a:p>
          <a:p>
            <a:endParaRPr lang="en-US" sz="2000" dirty="0"/>
          </a:p>
        </p:txBody>
      </p:sp>
      <p:sp>
        <p:nvSpPr>
          <p:cNvPr id="5" name="Slide Number Placeholder 4"/>
          <p:cNvSpPr>
            <a:spLocks noGrp="1"/>
          </p:cNvSpPr>
          <p:nvPr>
            <p:ph type="sldNum" sz="quarter" idx="12"/>
          </p:nvPr>
        </p:nvSpPr>
        <p:spPr/>
        <p:txBody>
          <a:bodyPr/>
          <a:lstStyle/>
          <a:p>
            <a:fld id="{1C9DF104-096C-441F-9E6D-1133EE87D161}" type="slidenum">
              <a:rPr lang="en-US" smtClean="0"/>
              <a:pPr/>
              <a:t>8</a:t>
            </a:fld>
            <a:endParaRPr lang="en-US"/>
          </a:p>
        </p:txBody>
      </p:sp>
    </p:spTree>
    <p:extLst>
      <p:ext uri="{BB962C8B-B14F-4D97-AF65-F5344CB8AC3E}">
        <p14:creationId xmlns="" xmlns:p14="http://schemas.microsoft.com/office/powerpoint/2010/main" val="293771616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750"/>
            <a:ext cx="10515600" cy="549275"/>
          </a:xfrm>
        </p:spPr>
        <p:txBody>
          <a:bodyPr>
            <a:noAutofit/>
          </a:bodyPr>
          <a:lstStyle/>
          <a:p>
            <a:pPr lvl="1" algn="l" rtl="0">
              <a:lnSpc>
                <a:spcPct val="90000"/>
              </a:lnSpc>
              <a:spcBef>
                <a:spcPct val="0"/>
              </a:spcBef>
            </a:pPr>
            <a:r>
              <a:rPr lang="en-US" sz="2400" b="1" dirty="0"/>
              <a:t/>
            </a:r>
            <a:br>
              <a:rPr lang="en-US" sz="2400" b="1" dirty="0"/>
            </a:br>
            <a:r>
              <a:rPr lang="en-US" sz="2400" b="1" dirty="0" smtClean="0"/>
              <a:t/>
            </a:r>
            <a:br>
              <a:rPr lang="en-US" sz="2400" b="1" dirty="0" smtClean="0"/>
            </a:br>
            <a:r>
              <a:rPr lang="en-US" sz="2400" b="1" dirty="0"/>
              <a:t/>
            </a:r>
            <a:br>
              <a:rPr lang="en-US" sz="2400" b="1" dirty="0"/>
            </a:br>
            <a:r>
              <a:rPr lang="en-US" sz="2400" b="1" dirty="0" smtClean="0"/>
              <a:t/>
            </a:r>
            <a:br>
              <a:rPr lang="en-US" sz="2400" b="1" dirty="0" smtClean="0"/>
            </a:br>
            <a:r>
              <a:rPr lang="en-US" sz="2400" b="1" dirty="0"/>
              <a:t/>
            </a:r>
            <a:br>
              <a:rPr lang="en-US" sz="2400" b="1" dirty="0"/>
            </a:br>
            <a:r>
              <a:rPr lang="en-US" sz="2400" b="1" dirty="0" smtClean="0"/>
              <a:t/>
            </a:r>
            <a:br>
              <a:rPr lang="en-US" sz="2400" b="1" dirty="0" smtClean="0"/>
            </a:br>
            <a:r>
              <a:rPr lang="en-US" sz="2400" b="1" dirty="0"/>
              <a:t/>
            </a:r>
            <a:br>
              <a:rPr lang="en-US" sz="2400" b="1" dirty="0"/>
            </a:br>
            <a:r>
              <a:rPr lang="en-US" sz="2400" b="1" dirty="0" smtClean="0"/>
              <a:t/>
            </a:r>
            <a:br>
              <a:rPr lang="en-US" sz="2400" b="1" dirty="0" smtClean="0"/>
            </a:br>
            <a:r>
              <a:rPr lang="en-US" sz="2400" b="1" dirty="0" smtClean="0"/>
              <a:t>2.1.2 Data types and its representation – based on programming language</a:t>
            </a:r>
            <a:endParaRPr lang="en-US" sz="2400" b="1" dirty="0"/>
          </a:p>
        </p:txBody>
      </p:sp>
      <p:sp>
        <p:nvSpPr>
          <p:cNvPr id="3" name="Content Placeholder 2"/>
          <p:cNvSpPr>
            <a:spLocks noGrp="1"/>
          </p:cNvSpPr>
          <p:nvPr>
            <p:ph idx="1"/>
          </p:nvPr>
        </p:nvSpPr>
        <p:spPr>
          <a:xfrm>
            <a:off x="838200" y="798650"/>
            <a:ext cx="10515600" cy="5447763"/>
          </a:xfrm>
        </p:spPr>
        <p:txBody>
          <a:bodyPr>
            <a:normAutofit fontScale="92500" lnSpcReduction="20000"/>
          </a:bodyPr>
          <a:lstStyle/>
          <a:p>
            <a:r>
              <a:rPr lang="en-US" dirty="0" smtClean="0"/>
              <a:t>Data </a:t>
            </a:r>
            <a:r>
              <a:rPr lang="en-US" dirty="0"/>
              <a:t>type or simply type is an attribute of data which tells the compiler or interpreter how the programmer intends to use the data. </a:t>
            </a:r>
          </a:p>
          <a:p>
            <a:r>
              <a:rPr lang="en-US" dirty="0"/>
              <a:t>Almost all programming languages explicitly include the notion of data type. Common data types include:</a:t>
            </a:r>
          </a:p>
          <a:p>
            <a:pPr lvl="1"/>
            <a:r>
              <a:rPr lang="en-US" dirty="0"/>
              <a:t>Integers </a:t>
            </a:r>
          </a:p>
          <a:p>
            <a:pPr lvl="1"/>
            <a:r>
              <a:rPr lang="en-US" dirty="0"/>
              <a:t>Booleans</a:t>
            </a:r>
          </a:p>
          <a:p>
            <a:pPr lvl="1"/>
            <a:r>
              <a:rPr lang="en-US" dirty="0"/>
              <a:t>Characters</a:t>
            </a:r>
          </a:p>
          <a:p>
            <a:pPr lvl="1"/>
            <a:r>
              <a:rPr lang="en-US" dirty="0"/>
              <a:t>floating-point numbers</a:t>
            </a:r>
          </a:p>
          <a:p>
            <a:pPr lvl="1"/>
            <a:r>
              <a:rPr lang="en-US" dirty="0"/>
              <a:t>alphanumeric strings</a:t>
            </a:r>
          </a:p>
          <a:p>
            <a:r>
              <a:rPr lang="en-US" dirty="0"/>
              <a:t>A data type constrains the values that an expression, such as a variable or a function, might take. </a:t>
            </a:r>
          </a:p>
          <a:p>
            <a:r>
              <a:rPr lang="en-US" dirty="0"/>
              <a:t>This data type defines the operations that can be done on the data, the meaning of the data, and the way values of that type can be stored. </a:t>
            </a:r>
          </a:p>
          <a:p>
            <a:r>
              <a:rPr lang="en-US" dirty="0"/>
              <a:t>On other hand, for the analysis of data, </a:t>
            </a:r>
            <a:r>
              <a:rPr lang="en-US" dirty="0" smtClean="0"/>
              <a:t>there </a:t>
            </a:r>
            <a:r>
              <a:rPr lang="en-US" dirty="0"/>
              <a:t>are three common types of data types or structures: Structured data, unstructured data, and semi-structured data.</a:t>
            </a:r>
          </a:p>
          <a:p>
            <a:endParaRPr lang="en-US" dirty="0"/>
          </a:p>
        </p:txBody>
      </p:sp>
      <p:sp>
        <p:nvSpPr>
          <p:cNvPr id="4" name="Slide Number Placeholder 3"/>
          <p:cNvSpPr>
            <a:spLocks noGrp="1"/>
          </p:cNvSpPr>
          <p:nvPr>
            <p:ph type="sldNum" sz="quarter" idx="12"/>
          </p:nvPr>
        </p:nvSpPr>
        <p:spPr/>
        <p:txBody>
          <a:bodyPr/>
          <a:lstStyle/>
          <a:p>
            <a:fld id="{1C9DF104-096C-441F-9E6D-1133EE87D161}" type="slidenum">
              <a:rPr lang="en-US" smtClean="0"/>
              <a:pPr/>
              <a:t>9</a:t>
            </a:fld>
            <a:endParaRPr lang="en-US"/>
          </a:p>
        </p:txBody>
      </p:sp>
    </p:spTree>
    <p:extLst>
      <p:ext uri="{BB962C8B-B14F-4D97-AF65-F5344CB8AC3E}">
        <p14:creationId xmlns="" xmlns:p14="http://schemas.microsoft.com/office/powerpoint/2010/main" val="3243095370"/>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Chapter 1 - Intro to Emerging Technologies</Template>
  <TotalTime>554</TotalTime>
  <Words>2894</Words>
  <Application>Microsoft Office PowerPoint</Application>
  <PresentationFormat>Custom</PresentationFormat>
  <Paragraphs>279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Introduction to Data Science </vt:lpstr>
      <vt:lpstr>Slide 2</vt:lpstr>
      <vt:lpstr>2.1 Overview of Data Science  </vt:lpstr>
      <vt:lpstr>Slide 4</vt:lpstr>
      <vt:lpstr> 2.1.1 Definition of data and information  </vt:lpstr>
      <vt:lpstr>Slide 6</vt:lpstr>
      <vt:lpstr>Slide 7</vt:lpstr>
      <vt:lpstr>Data Processing Cycle</vt:lpstr>
      <vt:lpstr>        2.1.2 Data types and its representation – based on programming language</vt:lpstr>
      <vt:lpstr> Data types/structure – based on analysis of data</vt:lpstr>
      <vt:lpstr>Slide 11</vt:lpstr>
      <vt:lpstr>Slide 12</vt:lpstr>
      <vt:lpstr>Slide 13</vt:lpstr>
      <vt:lpstr>Slide 14</vt:lpstr>
      <vt:lpstr>Slide 15</vt:lpstr>
      <vt:lpstr>Slide 16</vt:lpstr>
      <vt:lpstr>Slide 17</vt:lpstr>
      <vt:lpstr>Slide 18</vt:lpstr>
      <vt:lpstr> 2.3 Basic concepts of big data  </vt:lpstr>
      <vt:lpstr> Why Are Big Data Systems Different?</vt:lpstr>
      <vt:lpstr>Slide 21</vt:lpstr>
      <vt:lpstr> Characteristics of Big Data – 3V’s </vt:lpstr>
      <vt:lpstr>Slide 23</vt:lpstr>
      <vt:lpstr>Other Characteristics of Big data – 6V’s</vt:lpstr>
      <vt:lpstr>Big Data Life Cycle – ingesting, persisting, commuting &amp; analysing, and visualizing</vt:lpstr>
      <vt:lpstr>Clustered Computing</vt:lpstr>
      <vt:lpstr>  Step 1: Ingesting Data into the System</vt:lpstr>
      <vt:lpstr> Step 2: Persisting the Data in Storage</vt:lpstr>
      <vt:lpstr> Step 3: Computing and Analyzing Data</vt:lpstr>
      <vt:lpstr>Slide 30</vt:lpstr>
      <vt:lpstr> Step 4: Visualizing the Results</vt:lpstr>
      <vt:lpstr>End of Data Science!!!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Teshome Alemu</dc:creator>
  <cp:lastModifiedBy>hp</cp:lastModifiedBy>
  <cp:revision>163</cp:revision>
  <dcterms:created xsi:type="dcterms:W3CDTF">2019-10-23T14:29:01Z</dcterms:created>
  <dcterms:modified xsi:type="dcterms:W3CDTF">2019-12-04T19:07:55Z</dcterms:modified>
</cp:coreProperties>
</file>