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30"/>
  </p:notesMasterIdLst>
  <p:sldIdLst>
    <p:sldId id="257" r:id="rId2"/>
    <p:sldId id="258" r:id="rId3"/>
    <p:sldId id="259" r:id="rId4"/>
    <p:sldId id="301" r:id="rId5"/>
    <p:sldId id="260" r:id="rId6"/>
    <p:sldId id="300" r:id="rId7"/>
    <p:sldId id="262" r:id="rId8"/>
    <p:sldId id="302" r:id="rId9"/>
    <p:sldId id="298" r:id="rId10"/>
    <p:sldId id="299" r:id="rId11"/>
    <p:sldId id="303" r:id="rId12"/>
    <p:sldId id="286" r:id="rId13"/>
    <p:sldId id="304" r:id="rId14"/>
    <p:sldId id="263" r:id="rId15"/>
    <p:sldId id="264" r:id="rId16"/>
    <p:sldId id="265" r:id="rId17"/>
    <p:sldId id="266" r:id="rId18"/>
    <p:sldId id="267" r:id="rId19"/>
    <p:sldId id="287" r:id="rId20"/>
    <p:sldId id="288" r:id="rId21"/>
    <p:sldId id="269" r:id="rId22"/>
    <p:sldId id="289" r:id="rId23"/>
    <p:sldId id="291" r:id="rId24"/>
    <p:sldId id="292" r:id="rId25"/>
    <p:sldId id="293" r:id="rId26"/>
    <p:sldId id="296" r:id="rId27"/>
    <p:sldId id="294" r:id="rId28"/>
    <p:sldId id="29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3300"/>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8D5FCE-8CD1-40E0-928A-4C760F4E3B06}" type="datetimeFigureOut">
              <a:rPr lang="en-US" smtClean="0"/>
              <a:pPr/>
              <a:t>10-Dec-19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FC41EF-81F2-4F6E-BE2E-3D737A02919A}" type="slidenum">
              <a:rPr lang="en-US" smtClean="0"/>
              <a:pPr/>
              <a:t>‹#›</a:t>
            </a:fld>
            <a:endParaRPr lang="en-US"/>
          </a:p>
        </p:txBody>
      </p:sp>
    </p:spTree>
    <p:extLst>
      <p:ext uri="{BB962C8B-B14F-4D97-AF65-F5344CB8AC3E}">
        <p14:creationId xmlns:p14="http://schemas.microsoft.com/office/powerpoint/2010/main" xmlns="" val="696040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721981F-6CA1-40B5-89FA-B0C201E0B7EC}" type="datetime1">
              <a:rPr lang="en-US" smtClean="0"/>
              <a:pPr/>
              <a:t>10-Dec-19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D052BCC-206A-43AA-AD18-95F55FD845A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EFF8F6-D932-4078-BE9A-D2643797CC32}" type="datetime1">
              <a:rPr lang="en-US" smtClean="0"/>
              <a:pPr/>
              <a:t>10-Dec-19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52BCC-206A-43AA-AD18-95F55FD845A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C922DF-E756-453E-A382-B38CCA5FAC4D}" type="datetime1">
              <a:rPr lang="en-US" smtClean="0"/>
              <a:pPr/>
              <a:t>10-Dec-19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52BCC-206A-43AA-AD18-95F55FD845A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73711E-4FC6-4F9D-8FA4-14839E95B153}" type="datetime1">
              <a:rPr lang="en-US" smtClean="0"/>
              <a:pPr/>
              <a:t>10-Dec-19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52BCC-206A-43AA-AD18-95F55FD845A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F96368D-CB16-4454-AFA4-85EB460C1133}" type="datetime1">
              <a:rPr lang="en-US" smtClean="0"/>
              <a:pPr/>
              <a:t>10-Dec-19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52BCC-206A-43AA-AD18-95F55FD845A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9680C25-F2EB-44FE-A4FE-DBBE47350050}" type="datetime1">
              <a:rPr lang="en-US" smtClean="0"/>
              <a:pPr/>
              <a:t>10-Dec-19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052BCC-206A-43AA-AD18-95F55FD845A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503C4C0-F0FA-42A1-8FDC-42D76FF575C3}" type="datetime1">
              <a:rPr lang="en-US" smtClean="0"/>
              <a:pPr/>
              <a:t>10-Dec-19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052BCC-206A-43AA-AD18-95F55FD845A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E664650-A889-4500-8383-302FE1D3F3D5}" type="datetime1">
              <a:rPr lang="en-US" smtClean="0"/>
              <a:pPr/>
              <a:t>10-Dec-19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052BCC-206A-43AA-AD18-95F55FD845A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02B6B0-35BE-45E5-9F4C-F8EFD30D5970}" type="datetime1">
              <a:rPr lang="en-US" smtClean="0"/>
              <a:pPr/>
              <a:t>10-Dec-19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052BCC-206A-43AA-AD18-95F55FD845A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74E4BB0-A3D1-4446-A5BC-4B8C37AA9188}" type="datetime1">
              <a:rPr lang="en-US" smtClean="0"/>
              <a:pPr/>
              <a:t>10-Dec-19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052BCC-206A-43AA-AD18-95F55FD845A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CF91C40-6BEB-4FEE-ADF6-E89A43D5AE5E}" type="datetime1">
              <a:rPr lang="en-US" smtClean="0"/>
              <a:pPr/>
              <a:t>10-Dec-19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D052BCC-206A-43AA-AD18-95F55FD845A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5D55F40-7020-4D79-B44B-839DA956849E}" type="datetime1">
              <a:rPr lang="en-US" smtClean="0"/>
              <a:pPr/>
              <a:t>10-Dec-19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D052BCC-206A-43AA-AD18-95F55FD845A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5867400" cy="627888"/>
          </a:xfrm>
        </p:spPr>
        <p:txBody>
          <a:bodyPr>
            <a:normAutofit fontScale="90000"/>
          </a:bodyPr>
          <a:lstStyle/>
          <a:p>
            <a:r>
              <a:rPr lang="en-US" sz="4000" b="1" dirty="0" smtClean="0">
                <a:solidFill>
                  <a:srgbClr val="FF0000"/>
                </a:solidFill>
              </a:rPr>
              <a:t>What is Artificial Intelligence?</a:t>
            </a:r>
            <a:endParaRPr lang="en-US" sz="4000" b="1" dirty="0">
              <a:solidFill>
                <a:srgbClr val="FF0000"/>
              </a:solidFill>
            </a:endParaRPr>
          </a:p>
        </p:txBody>
      </p:sp>
      <p:sp>
        <p:nvSpPr>
          <p:cNvPr id="3" name="Content Placeholder 2"/>
          <p:cNvSpPr>
            <a:spLocks noGrp="1"/>
          </p:cNvSpPr>
          <p:nvPr>
            <p:ph idx="1"/>
          </p:nvPr>
        </p:nvSpPr>
        <p:spPr>
          <a:xfrm>
            <a:off x="228600" y="2316480"/>
            <a:ext cx="8534400" cy="4389120"/>
          </a:xfrm>
        </p:spPr>
        <p:txBody>
          <a:bodyPr>
            <a:normAutofit fontScale="92500" lnSpcReduction="10000"/>
          </a:bodyPr>
          <a:lstStyle/>
          <a:p>
            <a:pPr algn="just"/>
            <a:r>
              <a:rPr lang="en-US" i="1" dirty="0" smtClean="0"/>
              <a:t>“is </a:t>
            </a:r>
            <a:r>
              <a:rPr lang="en-US" i="1" dirty="0"/>
              <a:t>it possible to build a machine that </a:t>
            </a:r>
            <a:r>
              <a:rPr lang="en-US" i="1" dirty="0" smtClean="0"/>
              <a:t>has intelligence</a:t>
            </a:r>
            <a:r>
              <a:rPr lang="en-US" i="1" dirty="0"/>
              <a:t>, specifically a human level of </a:t>
            </a:r>
            <a:r>
              <a:rPr lang="en-US" i="1" dirty="0" smtClean="0"/>
              <a:t>intelligence?”</a:t>
            </a:r>
          </a:p>
          <a:p>
            <a:pPr algn="just"/>
            <a:r>
              <a:rPr lang="en-US" dirty="0" smtClean="0"/>
              <a:t>Artificial Intelligence is </a:t>
            </a:r>
          </a:p>
          <a:p>
            <a:pPr lvl="1" algn="just"/>
            <a:r>
              <a:rPr lang="en-US" dirty="0" smtClean="0"/>
              <a:t>“The </a:t>
            </a:r>
            <a:r>
              <a:rPr lang="en-US" dirty="0"/>
              <a:t>science and engineering of making intelligent machines, especially intelligent computer </a:t>
            </a:r>
            <a:r>
              <a:rPr lang="en-US" dirty="0" smtClean="0"/>
              <a:t>programs.”</a:t>
            </a:r>
          </a:p>
          <a:p>
            <a:pPr lvl="1" algn="just"/>
            <a:r>
              <a:rPr lang="en-US" dirty="0" smtClean="0"/>
              <a:t>“About </a:t>
            </a:r>
            <a:r>
              <a:rPr lang="en-US" b="1" i="1" dirty="0"/>
              <a:t>algorithms</a:t>
            </a:r>
            <a:r>
              <a:rPr lang="en-US" dirty="0"/>
              <a:t> enabled by constraints exposed by </a:t>
            </a:r>
            <a:r>
              <a:rPr lang="en-US" b="1" i="1" dirty="0"/>
              <a:t>representations</a:t>
            </a:r>
            <a:r>
              <a:rPr lang="en-US" dirty="0"/>
              <a:t> that support </a:t>
            </a:r>
            <a:r>
              <a:rPr lang="en-US" b="1" i="1" dirty="0"/>
              <a:t>models</a:t>
            </a:r>
            <a:r>
              <a:rPr lang="en-US" dirty="0"/>
              <a:t> targeted at </a:t>
            </a:r>
            <a:r>
              <a:rPr lang="en-US" b="1" i="1" dirty="0"/>
              <a:t>thinking</a:t>
            </a:r>
            <a:r>
              <a:rPr lang="en-US" dirty="0"/>
              <a:t>, </a:t>
            </a:r>
            <a:r>
              <a:rPr lang="en-US" b="1" i="1" dirty="0"/>
              <a:t>perception</a:t>
            </a:r>
            <a:r>
              <a:rPr lang="en-US" dirty="0"/>
              <a:t> and </a:t>
            </a:r>
            <a:r>
              <a:rPr lang="en-US" b="1" i="1" dirty="0" smtClean="0"/>
              <a:t>action.”</a:t>
            </a:r>
            <a:endParaRPr lang="en-US" dirty="0"/>
          </a:p>
          <a:p>
            <a:pPr lvl="1" algn="just"/>
            <a:r>
              <a:rPr lang="en-US" dirty="0" smtClean="0"/>
              <a:t>“The </a:t>
            </a:r>
            <a:r>
              <a:rPr lang="en-US" dirty="0"/>
              <a:t>theory and development of computer systems able to perform tasks normally requiring human intelligence, such as visual perception, speech recognition, decision-making, and translation between languages. </a:t>
            </a:r>
            <a:r>
              <a:rPr lang="en-US" dirty="0" smtClean="0"/>
              <a:t>“</a:t>
            </a:r>
          </a:p>
          <a:p>
            <a:pPr algn="just"/>
            <a:endParaRPr lang="en-US" dirty="0" smtClean="0"/>
          </a:p>
        </p:txBody>
      </p:sp>
      <p:sp>
        <p:nvSpPr>
          <p:cNvPr id="4" name="Slide Number Placeholder 3"/>
          <p:cNvSpPr>
            <a:spLocks noGrp="1"/>
          </p:cNvSpPr>
          <p:nvPr>
            <p:ph type="sldNum" sz="quarter" idx="12"/>
          </p:nvPr>
        </p:nvSpPr>
        <p:spPr/>
        <p:txBody>
          <a:bodyPr/>
          <a:lstStyle/>
          <a:p>
            <a:fld id="{0D052BCC-206A-43AA-AD18-95F55FD845A4}" type="slidenum">
              <a:rPr lang="en-US" smtClean="0"/>
              <a:pPr/>
              <a:t>1</a:t>
            </a:fld>
            <a:endParaRPr lang="en-US"/>
          </a:p>
        </p:txBody>
      </p:sp>
      <p:sp>
        <p:nvSpPr>
          <p:cNvPr id="25602" name="AutoShape 2" descr="Image result for artificial intelligen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4" name="AutoShape 4" descr="Image result for artificial intelligen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6" name="AutoShape 6" descr="Image result for artificial intelligen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07" name="Picture 7"/>
          <p:cNvPicPr>
            <a:picLocks noChangeAspect="1" noChangeArrowheads="1"/>
          </p:cNvPicPr>
          <p:nvPr/>
        </p:nvPicPr>
        <p:blipFill>
          <a:blip r:embed="rId2"/>
          <a:srcRect/>
          <a:stretch>
            <a:fillRect/>
          </a:stretch>
        </p:blipFill>
        <p:spPr bwMode="auto">
          <a:xfrm>
            <a:off x="6096000" y="228600"/>
            <a:ext cx="2895600" cy="1981200"/>
          </a:xfrm>
          <a:prstGeom prst="rect">
            <a:avLst/>
          </a:prstGeom>
          <a:noFill/>
          <a:ln w="9525">
            <a:noFill/>
            <a:miter lim="800000"/>
            <a:headEnd/>
            <a:tailEnd/>
          </a:ln>
          <a:effectLst/>
        </p:spPr>
      </p:pic>
    </p:spTree>
    <p:extLst>
      <p:ext uri="{BB962C8B-B14F-4D97-AF65-F5344CB8AC3E}">
        <p14:creationId xmlns:p14="http://schemas.microsoft.com/office/powerpoint/2010/main" xmlns="" val="2194638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447800" cy="936523"/>
          </a:xfrm>
        </p:spPr>
        <p:txBody>
          <a:bodyPr>
            <a:normAutofit/>
          </a:bodyPr>
          <a:lstStyle/>
          <a:p>
            <a:r>
              <a:rPr lang="en-US" sz="3600" b="1" dirty="0" smtClean="0">
                <a:solidFill>
                  <a:srgbClr val="FF0000"/>
                </a:solidFill>
              </a:rPr>
              <a:t>Cont’d</a:t>
            </a:r>
            <a:endParaRPr lang="en-US" sz="3600" b="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793649112"/>
              </p:ext>
            </p:extLst>
          </p:nvPr>
        </p:nvGraphicFramePr>
        <p:xfrm>
          <a:off x="457200" y="853440"/>
          <a:ext cx="8229600" cy="5852160"/>
        </p:xfrm>
        <a:graphic>
          <a:graphicData uri="http://schemas.openxmlformats.org/drawingml/2006/table">
            <a:tbl>
              <a:tblPr firstRow="1" bandRow="1">
                <a:tableStyleId>{5940675A-B579-460E-94D1-54222C63F5DA}</a:tableStyleId>
              </a:tblPr>
              <a:tblGrid>
                <a:gridCol w="2057400">
                  <a:extLst>
                    <a:ext uri="{9D8B030D-6E8A-4147-A177-3AD203B41FA5}">
                      <a16:colId xmlns:a16="http://schemas.microsoft.com/office/drawing/2014/main" xmlns="" val="20000"/>
                    </a:ext>
                  </a:extLst>
                </a:gridCol>
                <a:gridCol w="6172200">
                  <a:extLst>
                    <a:ext uri="{9D8B030D-6E8A-4147-A177-3AD203B41FA5}">
                      <a16:colId xmlns:a16="http://schemas.microsoft.com/office/drawing/2014/main" xmlns="" val="20001"/>
                    </a:ext>
                  </a:extLst>
                </a:gridCol>
              </a:tblGrid>
              <a:tr h="914400">
                <a:tc rowSpan="4">
                  <a:txBody>
                    <a:bodyPr/>
                    <a:lstStyle/>
                    <a:p>
                      <a:r>
                        <a:rPr lang="en-US" dirty="0" smtClean="0"/>
                        <a:t>1993–2011 </a:t>
                      </a:r>
                      <a:endParaRPr lang="en-US"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tx1"/>
                          </a:solidFill>
                          <a:effectLst/>
                          <a:latin typeface="+mn-lt"/>
                          <a:ea typeface="+mn-ea"/>
                          <a:cs typeface="+mn-cs"/>
                        </a:rPr>
                        <a:t>Optimism about AI returns and increases. New successes are marked with the help of increased computational power and AI becomes data-driven.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716280">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tx1"/>
                          </a:solidFill>
                          <a:effectLst/>
                          <a:latin typeface="+mn-lt"/>
                          <a:ea typeface="+mn-ea"/>
                          <a:cs typeface="+mn-cs"/>
                        </a:rPr>
                        <a:t>In 1997, IBM’s </a:t>
                      </a:r>
                      <a:r>
                        <a:rPr kumimoji="0" lang="en-US" sz="1800" kern="1200" dirty="0" err="1" smtClean="0">
                          <a:solidFill>
                            <a:schemeClr val="tx1"/>
                          </a:solidFill>
                          <a:effectLst/>
                          <a:latin typeface="+mn-lt"/>
                          <a:ea typeface="+mn-ea"/>
                          <a:cs typeface="+mn-cs"/>
                        </a:rPr>
                        <a:t>DeepBlue</a:t>
                      </a:r>
                      <a:r>
                        <a:rPr kumimoji="0" lang="en-US" sz="1800" kern="1200" dirty="0" smtClean="0">
                          <a:solidFill>
                            <a:schemeClr val="tx1"/>
                          </a:solidFill>
                          <a:effectLst/>
                          <a:latin typeface="+mn-lt"/>
                          <a:ea typeface="+mn-ea"/>
                          <a:cs typeface="+mn-cs"/>
                        </a:rPr>
                        <a:t> beats world champion Gary Kasparov at chess.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807720">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tx1"/>
                          </a:solidFill>
                          <a:effectLst/>
                          <a:latin typeface="+mn-lt"/>
                          <a:ea typeface="+mn-ea"/>
                          <a:cs typeface="+mn-cs"/>
                        </a:rPr>
                        <a:t>In 2002, Amazon uses automated systems to provide recommendations.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762000">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tx1"/>
                          </a:solidFill>
                          <a:effectLst/>
                          <a:latin typeface="+mn-lt"/>
                          <a:ea typeface="+mn-ea"/>
                          <a:cs typeface="+mn-cs"/>
                        </a:rPr>
                        <a:t>In 2011, Apple releases </a:t>
                      </a:r>
                      <a:r>
                        <a:rPr kumimoji="0" lang="en-US" sz="1800" kern="1200" dirty="0" err="1" smtClean="0">
                          <a:solidFill>
                            <a:schemeClr val="tx1"/>
                          </a:solidFill>
                          <a:effectLst/>
                          <a:latin typeface="+mn-lt"/>
                          <a:ea typeface="+mn-ea"/>
                          <a:cs typeface="+mn-cs"/>
                        </a:rPr>
                        <a:t>Siri</a:t>
                      </a:r>
                      <a:r>
                        <a:rPr kumimoji="0" lang="en-US" sz="1800" kern="1200" dirty="0" smtClean="0">
                          <a:solidFill>
                            <a:schemeClr val="tx1"/>
                          </a:solidFill>
                          <a:effectLst/>
                          <a:latin typeface="+mn-lt"/>
                          <a:ea typeface="+mn-ea"/>
                          <a:cs typeface="+mn-cs"/>
                        </a:rPr>
                        <a:t> and IBM Watson beats two human champions at the TV quiz Jeopardy.</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442884">
                <a:tc rowSpan="2">
                  <a:txBody>
                    <a:bodyPr/>
                    <a:lstStyle/>
                    <a:p>
                      <a:r>
                        <a:rPr kumimoji="0" lang="en-US" sz="1800" kern="1200" dirty="0" smtClean="0">
                          <a:solidFill>
                            <a:schemeClr val="tx1"/>
                          </a:solidFill>
                          <a:effectLst/>
                          <a:latin typeface="+mn-lt"/>
                          <a:ea typeface="+mn-ea"/>
                          <a:cs typeface="+mn-cs"/>
                        </a:rPr>
                        <a:t>2012–today </a:t>
                      </a:r>
                      <a:endParaRPr lang="en-US" dirty="0"/>
                    </a:p>
                  </a:txBody>
                  <a:tcPr>
                    <a:lnR w="12700" cap="flat" cmpd="sng" algn="ctr">
                      <a:solidFill>
                        <a:schemeClr val="tx1"/>
                      </a:solidFill>
                      <a:prstDash val="solid"/>
                      <a:round/>
                      <a:headEnd type="none" w="med" len="med"/>
                      <a:tailEnd type="none" w="med" len="med"/>
                    </a:lnR>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tx1"/>
                          </a:solidFill>
                          <a:effectLst/>
                          <a:latin typeface="+mn-lt"/>
                          <a:ea typeface="+mn-ea"/>
                          <a:cs typeface="+mn-cs"/>
                        </a:rPr>
                        <a:t>Increased availability of data, connectedness and computational power allow for breakthroughs in machine learning, mainly in neural networks and deep learning, heralding a new era of increased funding and optimism about the AI potential.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1117436">
                <a:tc vMerge="1">
                  <a:txBody>
                    <a:bodyPr/>
                    <a:lstStyle/>
                    <a:p>
                      <a:endParaRPr lang="en-US"/>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tx1"/>
                          </a:solidFill>
                          <a:effectLst/>
                          <a:latin typeface="+mn-lt"/>
                          <a:ea typeface="+mn-ea"/>
                          <a:cs typeface="+mn-cs"/>
                        </a:rPr>
                        <a:t>In 2012, Google driverless cars navigate autonomously and in 2016 Google </a:t>
                      </a:r>
                      <a:r>
                        <a:rPr kumimoji="0" lang="en-US" sz="1800" kern="1200" dirty="0" err="1" smtClean="0">
                          <a:solidFill>
                            <a:schemeClr val="tx1"/>
                          </a:solidFill>
                          <a:effectLst/>
                          <a:latin typeface="+mn-lt"/>
                          <a:ea typeface="+mn-ea"/>
                          <a:cs typeface="+mn-cs"/>
                        </a:rPr>
                        <a:t>AlphaGo</a:t>
                      </a:r>
                      <a:r>
                        <a:rPr kumimoji="0" lang="en-US" sz="1800" kern="1200" dirty="0" smtClean="0">
                          <a:solidFill>
                            <a:schemeClr val="tx1"/>
                          </a:solidFill>
                          <a:effectLst/>
                          <a:latin typeface="+mn-lt"/>
                          <a:ea typeface="+mn-ea"/>
                          <a:cs typeface="+mn-cs"/>
                        </a:rPr>
                        <a:t> beats a world champion in the complicated board game Go.</a:t>
                      </a:r>
                    </a:p>
                    <a:p>
                      <a:pPr algn="just"/>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5"/>
                  </a:ext>
                </a:extLst>
              </a:tr>
            </a:tbl>
          </a:graphicData>
        </a:graphic>
      </p:graphicFrame>
      <p:sp>
        <p:nvSpPr>
          <p:cNvPr id="3" name="Slide Number Placeholder 2"/>
          <p:cNvSpPr>
            <a:spLocks noGrp="1"/>
          </p:cNvSpPr>
          <p:nvPr>
            <p:ph type="sldNum" sz="quarter" idx="12"/>
          </p:nvPr>
        </p:nvSpPr>
        <p:spPr/>
        <p:txBody>
          <a:bodyPr/>
          <a:lstStyle/>
          <a:p>
            <a:fld id="{0D052BCC-206A-43AA-AD18-95F55FD845A4}" type="slidenum">
              <a:rPr lang="en-US" smtClean="0"/>
              <a:pPr/>
              <a:t>10</a:t>
            </a:fld>
            <a:endParaRPr lang="en-US"/>
          </a:p>
        </p:txBody>
      </p:sp>
    </p:spTree>
    <p:extLst>
      <p:ext uri="{BB962C8B-B14F-4D97-AF65-F5344CB8AC3E}">
        <p14:creationId xmlns:p14="http://schemas.microsoft.com/office/powerpoint/2010/main" xmlns="" val="1868830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052BCC-206A-43AA-AD18-95F55FD845A4}" type="slidenum">
              <a:rPr lang="en-US" smtClean="0"/>
              <a:pPr/>
              <a:t>11</a:t>
            </a:fld>
            <a:endParaRPr lang="en-US"/>
          </a:p>
        </p:txBody>
      </p:sp>
      <p:pic>
        <p:nvPicPr>
          <p:cNvPr id="2050" name="Picture 2"/>
          <p:cNvPicPr>
            <a:picLocks noChangeAspect="1" noChangeArrowheads="1"/>
          </p:cNvPicPr>
          <p:nvPr/>
        </p:nvPicPr>
        <p:blipFill>
          <a:blip r:embed="rId2"/>
          <a:srcRect/>
          <a:stretch>
            <a:fillRect/>
          </a:stretch>
        </p:blipFill>
        <p:spPr bwMode="auto">
          <a:xfrm>
            <a:off x="381000" y="1304925"/>
            <a:ext cx="8305800" cy="4714875"/>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5867400" cy="551688"/>
          </a:xfrm>
        </p:spPr>
        <p:txBody>
          <a:bodyPr>
            <a:normAutofit fontScale="90000"/>
          </a:bodyPr>
          <a:lstStyle/>
          <a:p>
            <a:r>
              <a:rPr lang="en-US" sz="3600" b="1" dirty="0" smtClean="0">
                <a:solidFill>
                  <a:srgbClr val="FF0000"/>
                </a:solidFill>
              </a:rPr>
              <a:t>Types of Artificial Intelligence(AI)</a:t>
            </a:r>
            <a:endParaRPr lang="en-US" sz="3600" b="1" dirty="0">
              <a:solidFill>
                <a:srgbClr val="FF0000"/>
              </a:solidFill>
            </a:endParaRPr>
          </a:p>
        </p:txBody>
      </p:sp>
      <p:sp>
        <p:nvSpPr>
          <p:cNvPr id="3" name="Content Placeholder 2"/>
          <p:cNvSpPr>
            <a:spLocks noGrp="1"/>
          </p:cNvSpPr>
          <p:nvPr>
            <p:ph idx="1"/>
          </p:nvPr>
        </p:nvSpPr>
        <p:spPr>
          <a:xfrm>
            <a:off x="381000" y="1600200"/>
            <a:ext cx="8229600" cy="3352800"/>
          </a:xfrm>
        </p:spPr>
        <p:txBody>
          <a:bodyPr/>
          <a:lstStyle/>
          <a:p>
            <a:pPr marL="0" indent="0" algn="just">
              <a:buNone/>
            </a:pPr>
            <a:r>
              <a:rPr lang="en-US" dirty="0" smtClean="0"/>
              <a:t>Based on the level of intelligence embedded into a machine AI is divided into three.</a:t>
            </a:r>
          </a:p>
          <a:p>
            <a:pPr marL="514350" indent="-514350" algn="just">
              <a:buFont typeface="+mj-lt"/>
              <a:buAutoNum type="arabicPeriod"/>
            </a:pPr>
            <a:r>
              <a:rPr lang="en-US" b="1" dirty="0" smtClean="0">
                <a:solidFill>
                  <a:srgbClr val="000099"/>
                </a:solidFill>
              </a:rPr>
              <a:t>Artificial Narrow Intelligence (Weak AI or Narrow AI</a:t>
            </a:r>
          </a:p>
          <a:p>
            <a:pPr marL="514350" indent="-514350" algn="just">
              <a:buFont typeface="+mj-lt"/>
              <a:buAutoNum type="arabicPeriod"/>
            </a:pPr>
            <a:r>
              <a:rPr lang="en-US" b="1" dirty="0" smtClean="0">
                <a:solidFill>
                  <a:srgbClr val="000099"/>
                </a:solidFill>
              </a:rPr>
              <a:t>Artificial </a:t>
            </a:r>
            <a:r>
              <a:rPr lang="en-US" b="1" dirty="0">
                <a:solidFill>
                  <a:srgbClr val="000099"/>
                </a:solidFill>
              </a:rPr>
              <a:t>General Intelligence (General AI or Strong AI</a:t>
            </a:r>
            <a:r>
              <a:rPr lang="en-US" b="1" dirty="0" smtClean="0">
                <a:solidFill>
                  <a:srgbClr val="000099"/>
                </a:solidFill>
              </a:rPr>
              <a:t>)</a:t>
            </a:r>
          </a:p>
          <a:p>
            <a:pPr marL="514350" indent="-514350" algn="just">
              <a:buFont typeface="+mj-lt"/>
              <a:buAutoNum type="arabicPeriod"/>
            </a:pPr>
            <a:r>
              <a:rPr lang="en-US" b="1" dirty="0">
                <a:solidFill>
                  <a:srgbClr val="000099"/>
                </a:solidFill>
              </a:rPr>
              <a:t>Artificial Super Intelligence (Super AI)</a:t>
            </a:r>
            <a:endParaRPr lang="en-US" dirty="0">
              <a:solidFill>
                <a:srgbClr val="000099"/>
              </a:solidFill>
            </a:endParaRPr>
          </a:p>
        </p:txBody>
      </p:sp>
      <p:sp>
        <p:nvSpPr>
          <p:cNvPr id="4" name="Slide Number Placeholder 3"/>
          <p:cNvSpPr>
            <a:spLocks noGrp="1"/>
          </p:cNvSpPr>
          <p:nvPr>
            <p:ph type="sldNum" sz="quarter" idx="12"/>
          </p:nvPr>
        </p:nvSpPr>
        <p:spPr/>
        <p:txBody>
          <a:bodyPr/>
          <a:lstStyle/>
          <a:p>
            <a:fld id="{0D052BCC-206A-43AA-AD18-95F55FD845A4}" type="slidenum">
              <a:rPr lang="en-US" smtClean="0"/>
              <a:pPr/>
              <a:t>12</a:t>
            </a:fld>
            <a:endParaRPr lang="en-US"/>
          </a:p>
        </p:txBody>
      </p:sp>
    </p:spTree>
    <p:extLst>
      <p:ext uri="{BB962C8B-B14F-4D97-AF65-F5344CB8AC3E}">
        <p14:creationId xmlns:p14="http://schemas.microsoft.com/office/powerpoint/2010/main" xmlns="" val="166985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052BCC-206A-43AA-AD18-95F55FD845A4}" type="slidenum">
              <a:rPr lang="en-US" smtClean="0"/>
              <a:pPr/>
              <a:t>13</a:t>
            </a:fld>
            <a:endParaRPr lang="en-US"/>
          </a:p>
        </p:txBody>
      </p:sp>
      <p:pic>
        <p:nvPicPr>
          <p:cNvPr id="3074" name="Picture 2"/>
          <p:cNvPicPr>
            <a:picLocks noChangeAspect="1" noChangeArrowheads="1"/>
          </p:cNvPicPr>
          <p:nvPr/>
        </p:nvPicPr>
        <p:blipFill>
          <a:blip r:embed="rId2"/>
          <a:srcRect/>
          <a:stretch>
            <a:fillRect/>
          </a:stretch>
        </p:blipFill>
        <p:spPr bwMode="auto">
          <a:xfrm>
            <a:off x="457200" y="914400"/>
            <a:ext cx="8153400" cy="51816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1524000" cy="627888"/>
          </a:xfrm>
        </p:spPr>
        <p:txBody>
          <a:bodyPr>
            <a:normAutofit/>
          </a:bodyPr>
          <a:lstStyle/>
          <a:p>
            <a:r>
              <a:rPr lang="en-US" sz="3600" b="1" dirty="0" smtClean="0">
                <a:solidFill>
                  <a:srgbClr val="FF0000"/>
                </a:solidFill>
              </a:rPr>
              <a:t>Cont’d</a:t>
            </a:r>
            <a:endParaRPr lang="en-US" sz="3600" b="1" dirty="0">
              <a:solidFill>
                <a:srgbClr val="FF0000"/>
              </a:solidFill>
            </a:endParaRPr>
          </a:p>
        </p:txBody>
      </p:sp>
      <p:sp>
        <p:nvSpPr>
          <p:cNvPr id="3" name="Content Placeholder 2"/>
          <p:cNvSpPr>
            <a:spLocks noGrp="1"/>
          </p:cNvSpPr>
          <p:nvPr>
            <p:ph idx="1"/>
          </p:nvPr>
        </p:nvSpPr>
        <p:spPr>
          <a:xfrm>
            <a:off x="457200" y="1935480"/>
            <a:ext cx="8229600" cy="4389120"/>
          </a:xfrm>
        </p:spPr>
        <p:txBody>
          <a:bodyPr>
            <a:normAutofit fontScale="92500" lnSpcReduction="10000"/>
          </a:bodyPr>
          <a:lstStyle/>
          <a:p>
            <a:pPr marL="0" indent="0" algn="just">
              <a:buNone/>
            </a:pPr>
            <a:r>
              <a:rPr lang="en-US" b="1" dirty="0" smtClean="0">
                <a:solidFill>
                  <a:srgbClr val="000099"/>
                </a:solidFill>
              </a:rPr>
              <a:t>1.  Artificial Narrow Intelligence (Weak AI or Narrow AI)</a:t>
            </a:r>
          </a:p>
          <a:p>
            <a:pPr marL="880110" lvl="1" indent="-514350" algn="just"/>
            <a:r>
              <a:rPr lang="en-US" dirty="0" smtClean="0"/>
              <a:t>A </a:t>
            </a:r>
            <a:r>
              <a:rPr lang="en-US" dirty="0"/>
              <a:t>type of AI which is able to perform a dedicated task with intelligence</a:t>
            </a:r>
            <a:r>
              <a:rPr lang="en-US" dirty="0" smtClean="0"/>
              <a:t>.</a:t>
            </a:r>
          </a:p>
          <a:p>
            <a:pPr marL="880110" lvl="1" indent="-514350" algn="just"/>
            <a:r>
              <a:rPr lang="en-US" dirty="0" smtClean="0"/>
              <a:t>The most </a:t>
            </a:r>
            <a:r>
              <a:rPr lang="en-US" dirty="0"/>
              <a:t>common and currently </a:t>
            </a:r>
            <a:r>
              <a:rPr lang="en-US" dirty="0" smtClean="0"/>
              <a:t>available.</a:t>
            </a:r>
          </a:p>
          <a:p>
            <a:pPr marL="880110" lvl="1" indent="-514350" algn="just"/>
            <a:r>
              <a:rPr lang="en-US" dirty="0" smtClean="0"/>
              <a:t>It is </a:t>
            </a:r>
            <a:r>
              <a:rPr lang="en-US" dirty="0"/>
              <a:t>only trained for one specific </a:t>
            </a:r>
            <a:r>
              <a:rPr lang="en-US" dirty="0" smtClean="0"/>
              <a:t>task, </a:t>
            </a:r>
            <a:r>
              <a:rPr lang="en-US" dirty="0"/>
              <a:t>cannot perform beyond its field or limitations</a:t>
            </a:r>
            <a:endParaRPr lang="en-US" dirty="0" smtClean="0"/>
          </a:p>
          <a:p>
            <a:pPr marL="365760" lvl="1" indent="0" algn="just">
              <a:buNone/>
            </a:pPr>
            <a:r>
              <a:rPr lang="en-US" b="1" dirty="0" smtClean="0">
                <a:solidFill>
                  <a:srgbClr val="FF3300"/>
                </a:solidFill>
              </a:rPr>
              <a:t>Example of narrow AI</a:t>
            </a:r>
          </a:p>
          <a:p>
            <a:pPr lvl="1"/>
            <a:r>
              <a:rPr lang="en-US" dirty="0"/>
              <a:t>Playing chess, </a:t>
            </a:r>
          </a:p>
          <a:p>
            <a:pPr lvl="1"/>
            <a:r>
              <a:rPr lang="en-US" dirty="0"/>
              <a:t>Purchasing suggestions on e-commerce site, </a:t>
            </a:r>
          </a:p>
          <a:p>
            <a:pPr lvl="1"/>
            <a:r>
              <a:rPr lang="en-US" dirty="0"/>
              <a:t>Self-driving cars, </a:t>
            </a:r>
          </a:p>
          <a:p>
            <a:pPr lvl="1"/>
            <a:r>
              <a:rPr lang="en-US" dirty="0"/>
              <a:t>Speech recognition, and </a:t>
            </a:r>
          </a:p>
          <a:p>
            <a:pPr lvl="1"/>
            <a:r>
              <a:rPr lang="en-US" dirty="0"/>
              <a:t>Image recognition.</a:t>
            </a:r>
          </a:p>
          <a:p>
            <a:pPr marL="708660" lvl="1" indent="-342900" algn="just"/>
            <a:endParaRPr lang="en-US" b="1" dirty="0" smtClean="0"/>
          </a:p>
        </p:txBody>
      </p:sp>
      <p:sp>
        <p:nvSpPr>
          <p:cNvPr id="4" name="Slide Number Placeholder 3"/>
          <p:cNvSpPr>
            <a:spLocks noGrp="1"/>
          </p:cNvSpPr>
          <p:nvPr>
            <p:ph type="sldNum" sz="quarter" idx="12"/>
          </p:nvPr>
        </p:nvSpPr>
        <p:spPr/>
        <p:txBody>
          <a:bodyPr/>
          <a:lstStyle/>
          <a:p>
            <a:fld id="{0D052BCC-206A-43AA-AD18-95F55FD845A4}" type="slidenum">
              <a:rPr lang="en-US" smtClean="0"/>
              <a:pPr/>
              <a:t>14</a:t>
            </a:fld>
            <a:endParaRPr lang="en-US"/>
          </a:p>
        </p:txBody>
      </p:sp>
      <p:pic>
        <p:nvPicPr>
          <p:cNvPr id="16385" name="Picture 1"/>
          <p:cNvPicPr>
            <a:picLocks noChangeAspect="1" noChangeArrowheads="1"/>
          </p:cNvPicPr>
          <p:nvPr/>
        </p:nvPicPr>
        <p:blipFill>
          <a:blip r:embed="rId2"/>
          <a:srcRect/>
          <a:stretch>
            <a:fillRect/>
          </a:stretch>
        </p:blipFill>
        <p:spPr bwMode="auto">
          <a:xfrm>
            <a:off x="6400800" y="0"/>
            <a:ext cx="2476500" cy="1847850"/>
          </a:xfrm>
          <a:prstGeom prst="rect">
            <a:avLst/>
          </a:prstGeom>
          <a:noFill/>
          <a:ln w="9525">
            <a:noFill/>
            <a:miter lim="800000"/>
            <a:headEnd/>
            <a:tailEnd/>
          </a:ln>
          <a:effectLst/>
        </p:spPr>
      </p:pic>
    </p:spTree>
    <p:extLst>
      <p:ext uri="{BB962C8B-B14F-4D97-AF65-F5344CB8AC3E}">
        <p14:creationId xmlns:p14="http://schemas.microsoft.com/office/powerpoint/2010/main" xmlns="" val="3287761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1600200" cy="627888"/>
          </a:xfrm>
        </p:spPr>
        <p:txBody>
          <a:bodyPr>
            <a:normAutofit/>
          </a:bodyPr>
          <a:lstStyle/>
          <a:p>
            <a:r>
              <a:rPr lang="en-US" sz="3600" b="1" dirty="0">
                <a:solidFill>
                  <a:srgbClr val="FF0000"/>
                </a:solidFill>
              </a:rPr>
              <a:t>Cont’d</a:t>
            </a:r>
          </a:p>
        </p:txBody>
      </p:sp>
      <p:sp>
        <p:nvSpPr>
          <p:cNvPr id="3" name="Content Placeholder 2"/>
          <p:cNvSpPr>
            <a:spLocks noGrp="1"/>
          </p:cNvSpPr>
          <p:nvPr>
            <p:ph idx="1"/>
          </p:nvPr>
        </p:nvSpPr>
        <p:spPr>
          <a:xfrm>
            <a:off x="533400" y="3352800"/>
            <a:ext cx="8229600" cy="2971800"/>
          </a:xfrm>
        </p:spPr>
        <p:txBody>
          <a:bodyPr>
            <a:normAutofit/>
          </a:bodyPr>
          <a:lstStyle/>
          <a:p>
            <a:pPr marL="0" indent="0" algn="just">
              <a:buNone/>
            </a:pPr>
            <a:r>
              <a:rPr lang="en-US" b="1" dirty="0" smtClean="0">
                <a:solidFill>
                  <a:srgbClr val="000099"/>
                </a:solidFill>
              </a:rPr>
              <a:t>2. Artificial </a:t>
            </a:r>
            <a:r>
              <a:rPr lang="en-US" b="1" dirty="0">
                <a:solidFill>
                  <a:srgbClr val="000099"/>
                </a:solidFill>
              </a:rPr>
              <a:t>General Intelligence (General AI or Strong AI</a:t>
            </a:r>
            <a:r>
              <a:rPr lang="en-US" b="1" dirty="0" smtClean="0">
                <a:solidFill>
                  <a:srgbClr val="000099"/>
                </a:solidFill>
              </a:rPr>
              <a:t>)</a:t>
            </a:r>
          </a:p>
          <a:p>
            <a:pPr marL="880110" lvl="1" indent="-514350" algn="just"/>
            <a:r>
              <a:rPr lang="en-US" dirty="0"/>
              <a:t>a type of intelligence which could perform any intellectual task with efficiency like a human. </a:t>
            </a:r>
            <a:endParaRPr lang="en-US" dirty="0" smtClean="0"/>
          </a:p>
          <a:p>
            <a:pPr marL="880110" lvl="1" indent="-514350" algn="just"/>
            <a:r>
              <a:rPr lang="en-US" dirty="0" smtClean="0"/>
              <a:t>The idea is to </a:t>
            </a:r>
            <a:r>
              <a:rPr lang="en-US" dirty="0"/>
              <a:t>make </a:t>
            </a:r>
            <a:r>
              <a:rPr lang="en-US" dirty="0" smtClean="0"/>
              <a:t>a </a:t>
            </a:r>
            <a:r>
              <a:rPr lang="en-US" dirty="0"/>
              <a:t>system which could be smarter and think like a human by its </a:t>
            </a:r>
            <a:r>
              <a:rPr lang="en-US" dirty="0" smtClean="0"/>
              <a:t>own.</a:t>
            </a:r>
          </a:p>
          <a:p>
            <a:pPr marL="880110" lvl="1" indent="-514350" algn="just"/>
            <a:r>
              <a:rPr lang="en-US" dirty="0" smtClean="0"/>
              <a:t>General </a:t>
            </a:r>
            <a:r>
              <a:rPr lang="en-US" dirty="0"/>
              <a:t>AI systems </a:t>
            </a:r>
            <a:r>
              <a:rPr lang="en-US" dirty="0" smtClean="0"/>
              <a:t>are </a:t>
            </a:r>
            <a:r>
              <a:rPr lang="en-US" dirty="0"/>
              <a:t>still under </a:t>
            </a:r>
            <a:r>
              <a:rPr lang="en-US" dirty="0" smtClean="0"/>
              <a:t>research.</a:t>
            </a:r>
            <a:endParaRPr lang="en-US" b="1" dirty="0"/>
          </a:p>
          <a:p>
            <a:endParaRPr lang="en-US" dirty="0"/>
          </a:p>
        </p:txBody>
      </p:sp>
      <p:sp>
        <p:nvSpPr>
          <p:cNvPr id="4" name="Slide Number Placeholder 3"/>
          <p:cNvSpPr>
            <a:spLocks noGrp="1"/>
          </p:cNvSpPr>
          <p:nvPr>
            <p:ph type="sldNum" sz="quarter" idx="12"/>
          </p:nvPr>
        </p:nvSpPr>
        <p:spPr/>
        <p:txBody>
          <a:bodyPr/>
          <a:lstStyle/>
          <a:p>
            <a:fld id="{0D052BCC-206A-43AA-AD18-95F55FD845A4}" type="slidenum">
              <a:rPr lang="en-US" smtClean="0"/>
              <a:pPr/>
              <a:t>15</a:t>
            </a:fld>
            <a:endParaRPr lang="en-US"/>
          </a:p>
        </p:txBody>
      </p:sp>
      <p:pic>
        <p:nvPicPr>
          <p:cNvPr id="15361" name="Picture 1"/>
          <p:cNvPicPr>
            <a:picLocks noChangeAspect="1" noChangeArrowheads="1"/>
          </p:cNvPicPr>
          <p:nvPr/>
        </p:nvPicPr>
        <p:blipFill>
          <a:blip r:embed="rId2"/>
          <a:srcRect/>
          <a:stretch>
            <a:fillRect/>
          </a:stretch>
        </p:blipFill>
        <p:spPr bwMode="auto">
          <a:xfrm>
            <a:off x="5029200" y="457200"/>
            <a:ext cx="3638550" cy="2590800"/>
          </a:xfrm>
          <a:prstGeom prst="rect">
            <a:avLst/>
          </a:prstGeom>
          <a:noFill/>
          <a:ln w="9525">
            <a:noFill/>
            <a:miter lim="800000"/>
            <a:headEnd/>
            <a:tailEnd/>
          </a:ln>
          <a:effectLst/>
        </p:spPr>
      </p:pic>
    </p:spTree>
    <p:extLst>
      <p:ext uri="{BB962C8B-B14F-4D97-AF65-F5344CB8AC3E}">
        <p14:creationId xmlns:p14="http://schemas.microsoft.com/office/powerpoint/2010/main" xmlns="" val="573486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1524000" cy="551688"/>
          </a:xfrm>
        </p:spPr>
        <p:txBody>
          <a:bodyPr>
            <a:normAutofit fontScale="90000"/>
          </a:bodyPr>
          <a:lstStyle/>
          <a:p>
            <a:r>
              <a:rPr lang="en-US" sz="3600" b="1" dirty="0" smtClean="0">
                <a:solidFill>
                  <a:srgbClr val="FF0000"/>
                </a:solidFill>
              </a:rPr>
              <a:t>Cont’d</a:t>
            </a:r>
            <a:endParaRPr lang="en-US" sz="3600" b="1" dirty="0">
              <a:solidFill>
                <a:srgbClr val="FF0000"/>
              </a:solidFill>
            </a:endParaRPr>
          </a:p>
        </p:txBody>
      </p:sp>
      <p:sp>
        <p:nvSpPr>
          <p:cNvPr id="3" name="Content Placeholder 2"/>
          <p:cNvSpPr>
            <a:spLocks noGrp="1"/>
          </p:cNvSpPr>
          <p:nvPr>
            <p:ph idx="1"/>
          </p:nvPr>
        </p:nvSpPr>
        <p:spPr>
          <a:xfrm>
            <a:off x="457200" y="2209800"/>
            <a:ext cx="8229600" cy="4389120"/>
          </a:xfrm>
        </p:spPr>
        <p:txBody>
          <a:bodyPr>
            <a:normAutofit lnSpcReduction="10000"/>
          </a:bodyPr>
          <a:lstStyle/>
          <a:p>
            <a:pPr marL="0" indent="0" algn="just">
              <a:buNone/>
            </a:pPr>
            <a:r>
              <a:rPr lang="en-US" b="1" dirty="0" smtClean="0">
                <a:solidFill>
                  <a:srgbClr val="000099"/>
                </a:solidFill>
              </a:rPr>
              <a:t>3.  Artificial </a:t>
            </a:r>
            <a:r>
              <a:rPr lang="en-US" b="1" dirty="0">
                <a:solidFill>
                  <a:srgbClr val="000099"/>
                </a:solidFill>
              </a:rPr>
              <a:t>Super Intelligence (Super AI)</a:t>
            </a:r>
          </a:p>
          <a:p>
            <a:pPr marL="880110" lvl="1" indent="-514350" algn="just"/>
            <a:r>
              <a:rPr lang="en-US" dirty="0"/>
              <a:t>a level of Intelligence of Systems at which machines could surpass human intelligence, and can perform any task better than human with cognitive properties.</a:t>
            </a:r>
          </a:p>
          <a:p>
            <a:pPr marL="880110" lvl="1" indent="-514350" algn="just"/>
            <a:r>
              <a:rPr lang="en-US" dirty="0"/>
              <a:t>an outcome of general AI.</a:t>
            </a:r>
          </a:p>
          <a:p>
            <a:pPr marL="880110" lvl="1" indent="-514350" algn="just"/>
            <a:r>
              <a:rPr lang="en-US" dirty="0" smtClean="0"/>
              <a:t>Characteristics </a:t>
            </a:r>
            <a:r>
              <a:rPr lang="en-US" dirty="0"/>
              <a:t>of strong AI include </a:t>
            </a:r>
            <a:r>
              <a:rPr lang="en-US" b="1" dirty="0"/>
              <a:t>the ability to think</a:t>
            </a:r>
            <a:r>
              <a:rPr lang="en-US" dirty="0"/>
              <a:t>, </a:t>
            </a:r>
            <a:r>
              <a:rPr lang="en-US" b="1" dirty="0"/>
              <a:t>to reason</a:t>
            </a:r>
            <a:r>
              <a:rPr lang="en-US" dirty="0"/>
              <a:t>, </a:t>
            </a:r>
            <a:r>
              <a:rPr lang="en-US" b="1" dirty="0"/>
              <a:t>solve the puzzle</a:t>
            </a:r>
            <a:r>
              <a:rPr lang="en-US" dirty="0"/>
              <a:t>, </a:t>
            </a:r>
            <a:r>
              <a:rPr lang="en-US" b="1" dirty="0"/>
              <a:t>make judgments</a:t>
            </a:r>
            <a:r>
              <a:rPr lang="en-US" dirty="0"/>
              <a:t>, </a:t>
            </a:r>
            <a:r>
              <a:rPr lang="en-US" b="1" dirty="0"/>
              <a:t>plan</a:t>
            </a:r>
            <a:r>
              <a:rPr lang="en-US" dirty="0"/>
              <a:t>, </a:t>
            </a:r>
            <a:r>
              <a:rPr lang="en-US" b="1" dirty="0"/>
              <a:t>learn</a:t>
            </a:r>
            <a:r>
              <a:rPr lang="en-US" dirty="0"/>
              <a:t>, and </a:t>
            </a:r>
            <a:r>
              <a:rPr lang="en-US" b="1" dirty="0"/>
              <a:t>communicate</a:t>
            </a:r>
            <a:r>
              <a:rPr lang="en-US" dirty="0"/>
              <a:t> by its </a:t>
            </a:r>
            <a:r>
              <a:rPr lang="en-US" dirty="0" smtClean="0"/>
              <a:t>own.</a:t>
            </a:r>
          </a:p>
          <a:p>
            <a:pPr marL="880110" lvl="1" indent="-514350" algn="just"/>
            <a:r>
              <a:rPr lang="en-US" dirty="0"/>
              <a:t>Development of such systems in real is still world changing </a:t>
            </a:r>
            <a:r>
              <a:rPr lang="en-US" dirty="0" smtClean="0"/>
              <a:t>task.</a:t>
            </a:r>
            <a:endParaRPr lang="en-US" b="1" dirty="0"/>
          </a:p>
          <a:p>
            <a:endParaRPr lang="en-US" dirty="0"/>
          </a:p>
        </p:txBody>
      </p:sp>
      <p:sp>
        <p:nvSpPr>
          <p:cNvPr id="4" name="Slide Number Placeholder 3"/>
          <p:cNvSpPr>
            <a:spLocks noGrp="1"/>
          </p:cNvSpPr>
          <p:nvPr>
            <p:ph type="sldNum" sz="quarter" idx="12"/>
          </p:nvPr>
        </p:nvSpPr>
        <p:spPr/>
        <p:txBody>
          <a:bodyPr/>
          <a:lstStyle/>
          <a:p>
            <a:fld id="{0D052BCC-206A-43AA-AD18-95F55FD845A4}" type="slidenum">
              <a:rPr lang="en-US" smtClean="0"/>
              <a:pPr/>
              <a:t>16</a:t>
            </a:fld>
            <a:endParaRPr lang="en-US"/>
          </a:p>
        </p:txBody>
      </p:sp>
      <p:pic>
        <p:nvPicPr>
          <p:cNvPr id="14337" name="Picture 1"/>
          <p:cNvPicPr>
            <a:picLocks noChangeAspect="1" noChangeArrowheads="1"/>
          </p:cNvPicPr>
          <p:nvPr/>
        </p:nvPicPr>
        <p:blipFill>
          <a:blip r:embed="rId2"/>
          <a:srcRect/>
          <a:stretch>
            <a:fillRect/>
          </a:stretch>
        </p:blipFill>
        <p:spPr bwMode="auto">
          <a:xfrm>
            <a:off x="4800600" y="152400"/>
            <a:ext cx="3962400" cy="2057400"/>
          </a:xfrm>
          <a:prstGeom prst="rect">
            <a:avLst/>
          </a:prstGeom>
          <a:noFill/>
          <a:ln w="9525">
            <a:noFill/>
            <a:miter lim="800000"/>
            <a:headEnd/>
            <a:tailEnd/>
          </a:ln>
          <a:effectLst/>
        </p:spPr>
      </p:pic>
    </p:spTree>
    <p:extLst>
      <p:ext uri="{BB962C8B-B14F-4D97-AF65-F5344CB8AC3E}">
        <p14:creationId xmlns:p14="http://schemas.microsoft.com/office/powerpoint/2010/main" xmlns="" val="1471833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905000" cy="551688"/>
          </a:xfrm>
        </p:spPr>
        <p:txBody>
          <a:bodyPr>
            <a:normAutofit fontScale="90000"/>
          </a:bodyPr>
          <a:lstStyle/>
          <a:p>
            <a:r>
              <a:rPr lang="en-US" sz="3600" b="1" dirty="0">
                <a:solidFill>
                  <a:srgbClr val="C00000"/>
                </a:solidFill>
              </a:rPr>
              <a:t>Cont’d</a:t>
            </a:r>
          </a:p>
        </p:txBody>
      </p:sp>
      <p:sp>
        <p:nvSpPr>
          <p:cNvPr id="3" name="Content Placeholder 2"/>
          <p:cNvSpPr>
            <a:spLocks noGrp="1"/>
          </p:cNvSpPr>
          <p:nvPr>
            <p:ph idx="1"/>
          </p:nvPr>
        </p:nvSpPr>
        <p:spPr>
          <a:xfrm>
            <a:off x="457200" y="762000"/>
            <a:ext cx="8229600" cy="3276600"/>
          </a:xfrm>
        </p:spPr>
        <p:txBody>
          <a:bodyPr/>
          <a:lstStyle/>
          <a:p>
            <a:r>
              <a:rPr lang="en-US" dirty="0"/>
              <a:t>B</a:t>
            </a:r>
            <a:r>
              <a:rPr lang="en-US" dirty="0" smtClean="0"/>
              <a:t>ased </a:t>
            </a:r>
            <a:r>
              <a:rPr lang="en-US" dirty="0"/>
              <a:t>on </a:t>
            </a:r>
            <a:r>
              <a:rPr lang="en-US" dirty="0" smtClean="0"/>
              <a:t>capabilities</a:t>
            </a:r>
          </a:p>
          <a:p>
            <a:pPr marL="850392" lvl="1" indent="-457200" algn="just">
              <a:buFont typeface="+mj-lt"/>
              <a:buAutoNum type="arabicPeriod"/>
            </a:pPr>
            <a:r>
              <a:rPr lang="en-US" b="1" dirty="0">
                <a:solidFill>
                  <a:srgbClr val="000099"/>
                </a:solidFill>
              </a:rPr>
              <a:t>Reactive Machines</a:t>
            </a:r>
            <a:r>
              <a:rPr lang="en-US" dirty="0">
                <a:solidFill>
                  <a:srgbClr val="000099"/>
                </a:solidFill>
              </a:rPr>
              <a:t>:</a:t>
            </a:r>
            <a:r>
              <a:rPr lang="en-US" dirty="0"/>
              <a:t> Purely reactive machines are the most basic types of Artificial Intelligence. Such AI systems do not store memories or past experiences for future actions. These machines only focus on current scenarios and react on it as per possible best action. </a:t>
            </a:r>
            <a:endParaRPr lang="en-US" dirty="0" smtClean="0"/>
          </a:p>
          <a:p>
            <a:pPr lvl="1" algn="just"/>
            <a:r>
              <a:rPr lang="en-US" dirty="0" smtClean="0"/>
              <a:t>IBM's </a:t>
            </a:r>
            <a:r>
              <a:rPr lang="en-US" dirty="0">
                <a:solidFill>
                  <a:srgbClr val="000099"/>
                </a:solidFill>
              </a:rPr>
              <a:t>Deep Blue</a:t>
            </a:r>
            <a:r>
              <a:rPr lang="en-US" dirty="0"/>
              <a:t> system </a:t>
            </a:r>
            <a:r>
              <a:rPr lang="en-US" dirty="0" smtClean="0"/>
              <a:t>and </a:t>
            </a:r>
            <a:r>
              <a:rPr lang="en-US" dirty="0" smtClean="0">
                <a:solidFill>
                  <a:srgbClr val="006600"/>
                </a:solidFill>
              </a:rPr>
              <a:t>Google’s </a:t>
            </a:r>
            <a:r>
              <a:rPr lang="en-US" dirty="0" err="1" smtClean="0">
                <a:solidFill>
                  <a:srgbClr val="006600"/>
                </a:solidFill>
              </a:rPr>
              <a:t>AlphaGo</a:t>
            </a:r>
            <a:r>
              <a:rPr lang="en-US" dirty="0" smtClean="0"/>
              <a:t> is </a:t>
            </a:r>
            <a:r>
              <a:rPr lang="en-US" dirty="0"/>
              <a:t>an example of reactive machines. </a:t>
            </a:r>
          </a:p>
        </p:txBody>
      </p:sp>
      <p:sp>
        <p:nvSpPr>
          <p:cNvPr id="4" name="Slide Number Placeholder 3"/>
          <p:cNvSpPr>
            <a:spLocks noGrp="1"/>
          </p:cNvSpPr>
          <p:nvPr>
            <p:ph type="sldNum" sz="quarter" idx="12"/>
          </p:nvPr>
        </p:nvSpPr>
        <p:spPr/>
        <p:txBody>
          <a:bodyPr/>
          <a:lstStyle/>
          <a:p>
            <a:fld id="{0D052BCC-206A-43AA-AD18-95F55FD845A4}" type="slidenum">
              <a:rPr lang="en-US" smtClean="0"/>
              <a:pPr/>
              <a:t>17</a:t>
            </a:fld>
            <a:endParaRPr lang="en-US"/>
          </a:p>
        </p:txBody>
      </p:sp>
      <p:pic>
        <p:nvPicPr>
          <p:cNvPr id="13313" name="Picture 1"/>
          <p:cNvPicPr>
            <a:picLocks noChangeAspect="1" noChangeArrowheads="1"/>
          </p:cNvPicPr>
          <p:nvPr/>
        </p:nvPicPr>
        <p:blipFill>
          <a:blip r:embed="rId2"/>
          <a:srcRect/>
          <a:stretch>
            <a:fillRect/>
          </a:stretch>
        </p:blipFill>
        <p:spPr bwMode="auto">
          <a:xfrm>
            <a:off x="1371600" y="4038600"/>
            <a:ext cx="1981200" cy="2314575"/>
          </a:xfrm>
          <a:prstGeom prst="rect">
            <a:avLst/>
          </a:prstGeom>
          <a:noFill/>
          <a:ln w="9525">
            <a:noFill/>
            <a:miter lim="800000"/>
            <a:headEnd/>
            <a:tailEnd/>
          </a:ln>
          <a:effectLst/>
        </p:spPr>
      </p:pic>
      <p:sp>
        <p:nvSpPr>
          <p:cNvPr id="6" name="TextBox 5"/>
          <p:cNvSpPr txBox="1"/>
          <p:nvPr/>
        </p:nvSpPr>
        <p:spPr>
          <a:xfrm>
            <a:off x="685800" y="6400800"/>
            <a:ext cx="4191000" cy="369332"/>
          </a:xfrm>
          <a:prstGeom prst="rect">
            <a:avLst/>
          </a:prstGeom>
          <a:noFill/>
        </p:spPr>
        <p:txBody>
          <a:bodyPr wrap="square" rtlCol="0">
            <a:spAutoFit/>
          </a:bodyPr>
          <a:lstStyle/>
          <a:p>
            <a:r>
              <a:rPr lang="en-US" b="1" dirty="0" smtClean="0">
                <a:solidFill>
                  <a:srgbClr val="FF0000"/>
                </a:solidFill>
              </a:rPr>
              <a:t>IBM Deep Blue Super Computer</a:t>
            </a:r>
            <a:endParaRPr lang="en-US" b="1" dirty="0">
              <a:solidFill>
                <a:srgbClr val="FF0000"/>
              </a:solidFill>
            </a:endParaRPr>
          </a:p>
        </p:txBody>
      </p:sp>
      <p:pic>
        <p:nvPicPr>
          <p:cNvPr id="13314" name="Picture 2"/>
          <p:cNvPicPr>
            <a:picLocks noChangeAspect="1" noChangeArrowheads="1"/>
          </p:cNvPicPr>
          <p:nvPr/>
        </p:nvPicPr>
        <p:blipFill>
          <a:blip r:embed="rId3"/>
          <a:srcRect/>
          <a:stretch>
            <a:fillRect/>
          </a:stretch>
        </p:blipFill>
        <p:spPr bwMode="auto">
          <a:xfrm>
            <a:off x="4724400" y="4038600"/>
            <a:ext cx="3200400" cy="1828800"/>
          </a:xfrm>
          <a:prstGeom prst="rect">
            <a:avLst/>
          </a:prstGeom>
          <a:noFill/>
          <a:ln w="9525">
            <a:noFill/>
            <a:miter lim="800000"/>
            <a:headEnd/>
            <a:tailEnd/>
          </a:ln>
          <a:effectLst/>
        </p:spPr>
      </p:pic>
      <p:sp>
        <p:nvSpPr>
          <p:cNvPr id="8" name="TextBox 7"/>
          <p:cNvSpPr txBox="1"/>
          <p:nvPr/>
        </p:nvSpPr>
        <p:spPr>
          <a:xfrm>
            <a:off x="5334000" y="6324600"/>
            <a:ext cx="2133600" cy="369332"/>
          </a:xfrm>
          <a:prstGeom prst="rect">
            <a:avLst/>
          </a:prstGeom>
          <a:noFill/>
        </p:spPr>
        <p:txBody>
          <a:bodyPr wrap="square" rtlCol="0">
            <a:spAutoFit/>
          </a:bodyPr>
          <a:lstStyle/>
          <a:p>
            <a:r>
              <a:rPr lang="en-US" b="1" dirty="0" smtClean="0">
                <a:solidFill>
                  <a:srgbClr val="000099"/>
                </a:solidFill>
              </a:rPr>
              <a:t>Google Alpha Go</a:t>
            </a:r>
            <a:endParaRPr lang="en-US" b="1" dirty="0">
              <a:solidFill>
                <a:srgbClr val="000099"/>
              </a:solidFill>
            </a:endParaRPr>
          </a:p>
        </p:txBody>
      </p:sp>
    </p:spTree>
    <p:extLst>
      <p:ext uri="{BB962C8B-B14F-4D97-AF65-F5344CB8AC3E}">
        <p14:creationId xmlns:p14="http://schemas.microsoft.com/office/powerpoint/2010/main" xmlns="" val="3183188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1828800" cy="551688"/>
          </a:xfrm>
        </p:spPr>
        <p:txBody>
          <a:bodyPr>
            <a:normAutofit fontScale="90000"/>
          </a:bodyPr>
          <a:lstStyle/>
          <a:p>
            <a:pPr algn="just"/>
            <a:r>
              <a:rPr lang="en-US" sz="3600" b="1" dirty="0">
                <a:solidFill>
                  <a:srgbClr val="C00000"/>
                </a:solidFill>
              </a:rPr>
              <a:t>Cont’d</a:t>
            </a:r>
          </a:p>
        </p:txBody>
      </p:sp>
      <p:sp>
        <p:nvSpPr>
          <p:cNvPr id="3" name="Content Placeholder 2"/>
          <p:cNvSpPr>
            <a:spLocks noGrp="1"/>
          </p:cNvSpPr>
          <p:nvPr>
            <p:ph idx="1"/>
          </p:nvPr>
        </p:nvSpPr>
        <p:spPr>
          <a:xfrm>
            <a:off x="457200" y="1447800"/>
            <a:ext cx="8229600" cy="3200400"/>
          </a:xfrm>
        </p:spPr>
        <p:txBody>
          <a:bodyPr/>
          <a:lstStyle/>
          <a:p>
            <a:pPr marL="393192" lvl="1" indent="0" algn="just">
              <a:buNone/>
            </a:pPr>
            <a:r>
              <a:rPr lang="en-US" dirty="0" smtClean="0">
                <a:solidFill>
                  <a:srgbClr val="000099"/>
                </a:solidFill>
              </a:rPr>
              <a:t>2. </a:t>
            </a:r>
            <a:r>
              <a:rPr lang="en-US" b="1" dirty="0" smtClean="0">
                <a:solidFill>
                  <a:srgbClr val="000099"/>
                </a:solidFill>
              </a:rPr>
              <a:t>Limited </a:t>
            </a:r>
            <a:r>
              <a:rPr lang="en-US" b="1" dirty="0">
                <a:solidFill>
                  <a:srgbClr val="000099"/>
                </a:solidFill>
              </a:rPr>
              <a:t>Memory</a:t>
            </a:r>
            <a:r>
              <a:rPr lang="en-US" dirty="0">
                <a:solidFill>
                  <a:srgbClr val="000099"/>
                </a:solidFill>
              </a:rPr>
              <a:t>:</a:t>
            </a:r>
            <a:r>
              <a:rPr lang="en-US" dirty="0"/>
              <a:t> Limited memory machines can store past experiences or some data for a short period of time. These machines can use stored data for a limited time period only. </a:t>
            </a:r>
            <a:endParaRPr lang="en-US" dirty="0" smtClean="0"/>
          </a:p>
          <a:p>
            <a:pPr lvl="1" algn="just"/>
            <a:r>
              <a:rPr lang="en-US" dirty="0" smtClean="0"/>
              <a:t>Self-driving </a:t>
            </a:r>
            <a:r>
              <a:rPr lang="en-US" dirty="0"/>
              <a:t>cars are one of the best examples of Limited Memory systems. These cars can store recent speed of nearby cars, the distance of other cars, speed limit, and other information to navigate the road. </a:t>
            </a:r>
          </a:p>
          <a:p>
            <a:pPr marL="393192" lvl="1" indent="0" algn="just">
              <a:buNone/>
            </a:pPr>
            <a:endParaRPr lang="en-US" dirty="0"/>
          </a:p>
        </p:txBody>
      </p:sp>
      <p:sp>
        <p:nvSpPr>
          <p:cNvPr id="4" name="Slide Number Placeholder 3"/>
          <p:cNvSpPr>
            <a:spLocks noGrp="1"/>
          </p:cNvSpPr>
          <p:nvPr>
            <p:ph type="sldNum" sz="quarter" idx="12"/>
          </p:nvPr>
        </p:nvSpPr>
        <p:spPr/>
        <p:txBody>
          <a:bodyPr/>
          <a:lstStyle/>
          <a:p>
            <a:fld id="{0D052BCC-206A-43AA-AD18-95F55FD845A4}" type="slidenum">
              <a:rPr lang="en-US" smtClean="0"/>
              <a:pPr/>
              <a:t>18</a:t>
            </a:fld>
            <a:endParaRPr lang="en-US"/>
          </a:p>
        </p:txBody>
      </p:sp>
    </p:spTree>
    <p:extLst>
      <p:ext uri="{BB962C8B-B14F-4D97-AF65-F5344CB8AC3E}">
        <p14:creationId xmlns:p14="http://schemas.microsoft.com/office/powerpoint/2010/main" xmlns="" val="1093091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C00000"/>
                </a:solidFill>
              </a:rPr>
              <a:t>Cont’d</a:t>
            </a:r>
          </a:p>
        </p:txBody>
      </p:sp>
      <p:sp>
        <p:nvSpPr>
          <p:cNvPr id="3" name="Content Placeholder 2"/>
          <p:cNvSpPr>
            <a:spLocks noGrp="1"/>
          </p:cNvSpPr>
          <p:nvPr>
            <p:ph idx="1"/>
          </p:nvPr>
        </p:nvSpPr>
        <p:spPr>
          <a:xfrm>
            <a:off x="457200" y="1935480"/>
            <a:ext cx="8229600" cy="3474720"/>
          </a:xfrm>
        </p:spPr>
        <p:txBody>
          <a:bodyPr/>
          <a:lstStyle/>
          <a:p>
            <a:pPr marL="393192" lvl="1" indent="0" algn="just">
              <a:buNone/>
            </a:pPr>
            <a:r>
              <a:rPr lang="en-US" b="1" dirty="0" smtClean="0">
                <a:solidFill>
                  <a:srgbClr val="000099"/>
                </a:solidFill>
              </a:rPr>
              <a:t>3. Theory </a:t>
            </a:r>
            <a:r>
              <a:rPr lang="en-US" b="1" dirty="0">
                <a:solidFill>
                  <a:srgbClr val="000099"/>
                </a:solidFill>
              </a:rPr>
              <a:t>of Mind</a:t>
            </a:r>
            <a:r>
              <a:rPr lang="en-US" dirty="0">
                <a:solidFill>
                  <a:srgbClr val="000099"/>
                </a:solidFill>
              </a:rPr>
              <a:t>: </a:t>
            </a:r>
            <a:r>
              <a:rPr lang="en-US" dirty="0"/>
              <a:t>Theory of Mind AI should understand the human emotions, people, beliefs, and be able to interact socially like humans. This type of AI machines are still not developed, but researchers are making lots of efforts and improvement for developing such AI machines. </a:t>
            </a:r>
            <a:endParaRPr lang="en-US" dirty="0" smtClean="0"/>
          </a:p>
          <a:p>
            <a:pPr lvl="1" algn="just"/>
            <a:r>
              <a:rPr lang="en-US" b="1" i="1" dirty="0" smtClean="0">
                <a:solidFill>
                  <a:srgbClr val="FF3300"/>
                </a:solidFill>
              </a:rPr>
              <a:t>Sophia</a:t>
            </a:r>
            <a:r>
              <a:rPr lang="en-US" dirty="0" smtClean="0"/>
              <a:t> </a:t>
            </a:r>
            <a:r>
              <a:rPr lang="en-US" dirty="0"/>
              <a:t>– the humanoid robot is one example of such effort where a number of young </a:t>
            </a:r>
            <a:r>
              <a:rPr lang="en-US" dirty="0" smtClean="0"/>
              <a:t>Ethiopians </a:t>
            </a:r>
            <a:r>
              <a:rPr lang="en-US" dirty="0"/>
              <a:t>have contributed on the development.[</a:t>
            </a:r>
          </a:p>
        </p:txBody>
      </p:sp>
      <p:sp>
        <p:nvSpPr>
          <p:cNvPr id="4" name="Slide Number Placeholder 3"/>
          <p:cNvSpPr>
            <a:spLocks noGrp="1"/>
          </p:cNvSpPr>
          <p:nvPr>
            <p:ph type="sldNum" sz="quarter" idx="12"/>
          </p:nvPr>
        </p:nvSpPr>
        <p:spPr/>
        <p:txBody>
          <a:bodyPr/>
          <a:lstStyle/>
          <a:p>
            <a:fld id="{0D052BCC-206A-43AA-AD18-95F55FD845A4}" type="slidenum">
              <a:rPr lang="en-US" smtClean="0"/>
              <a:pPr/>
              <a:t>19</a:t>
            </a:fld>
            <a:endParaRPr lang="en-US"/>
          </a:p>
        </p:txBody>
      </p:sp>
    </p:spTree>
    <p:extLst>
      <p:ext uri="{BB962C8B-B14F-4D97-AF65-F5344CB8AC3E}">
        <p14:creationId xmlns:p14="http://schemas.microsoft.com/office/powerpoint/2010/main" xmlns="" val="422098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810000" cy="838200"/>
          </a:xfrm>
        </p:spPr>
        <p:txBody>
          <a:bodyPr>
            <a:normAutofit/>
          </a:bodyPr>
          <a:lstStyle/>
          <a:p>
            <a:r>
              <a:rPr lang="en-US" sz="3600" dirty="0" smtClean="0">
                <a:solidFill>
                  <a:srgbClr val="FF0000"/>
                </a:solidFill>
              </a:rPr>
              <a:t>Cont’d</a:t>
            </a:r>
            <a:endParaRPr lang="en-US" sz="3600" dirty="0">
              <a:solidFill>
                <a:srgbClr val="FF0000"/>
              </a:solidFill>
            </a:endParaRPr>
          </a:p>
        </p:txBody>
      </p:sp>
      <p:sp>
        <p:nvSpPr>
          <p:cNvPr id="3" name="Content Placeholder 2"/>
          <p:cNvSpPr>
            <a:spLocks noGrp="1"/>
          </p:cNvSpPr>
          <p:nvPr>
            <p:ph idx="1"/>
          </p:nvPr>
        </p:nvSpPr>
        <p:spPr>
          <a:xfrm>
            <a:off x="457200" y="1524000"/>
            <a:ext cx="8229600" cy="2712720"/>
          </a:xfrm>
        </p:spPr>
        <p:txBody>
          <a:bodyPr>
            <a:normAutofit/>
          </a:bodyPr>
          <a:lstStyle/>
          <a:p>
            <a:pPr algn="just"/>
            <a:r>
              <a:rPr lang="en-US" dirty="0"/>
              <a:t>AI is the creation of a computer program that can learn to think and function on its own, kind of like robots that don’t need to be told what to do all the time</a:t>
            </a:r>
            <a:r>
              <a:rPr lang="en-US" dirty="0" smtClean="0"/>
              <a:t>.</a:t>
            </a:r>
          </a:p>
          <a:p>
            <a:pPr algn="just"/>
            <a:r>
              <a:rPr lang="en-US" dirty="0"/>
              <a:t>M</a:t>
            </a:r>
            <a:r>
              <a:rPr lang="en-US" dirty="0" smtClean="0"/>
              <a:t>ost   </a:t>
            </a:r>
            <a:r>
              <a:rPr lang="en-US" dirty="0"/>
              <a:t>advanced  AI  systems  use  machine  learning   technology   to   analyze   current  conditions  and  learn  from  </a:t>
            </a:r>
            <a:r>
              <a:rPr lang="en-US" dirty="0" smtClean="0"/>
              <a:t>experience.</a:t>
            </a:r>
          </a:p>
          <a:p>
            <a:pPr algn="just"/>
            <a:endParaRPr lang="en-US" dirty="0"/>
          </a:p>
        </p:txBody>
      </p:sp>
      <p:sp>
        <p:nvSpPr>
          <p:cNvPr id="4" name="Slide Number Placeholder 3"/>
          <p:cNvSpPr>
            <a:spLocks noGrp="1"/>
          </p:cNvSpPr>
          <p:nvPr>
            <p:ph type="sldNum" sz="quarter" idx="12"/>
          </p:nvPr>
        </p:nvSpPr>
        <p:spPr/>
        <p:txBody>
          <a:bodyPr/>
          <a:lstStyle/>
          <a:p>
            <a:fld id="{0D052BCC-206A-43AA-AD18-95F55FD845A4}" type="slidenum">
              <a:rPr lang="en-US" smtClean="0"/>
              <a:pPr/>
              <a:t>2</a:t>
            </a:fld>
            <a:endParaRPr lang="en-US"/>
          </a:p>
        </p:txBody>
      </p:sp>
    </p:spTree>
    <p:extLst>
      <p:ext uri="{BB962C8B-B14F-4D97-AF65-F5344CB8AC3E}">
        <p14:creationId xmlns:p14="http://schemas.microsoft.com/office/powerpoint/2010/main" xmlns="" val="3673957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2209800" cy="627888"/>
          </a:xfrm>
        </p:spPr>
        <p:txBody>
          <a:bodyPr>
            <a:normAutofit/>
          </a:bodyPr>
          <a:lstStyle/>
          <a:p>
            <a:r>
              <a:rPr lang="en-US" sz="3600" b="1" dirty="0">
                <a:solidFill>
                  <a:srgbClr val="C00000"/>
                </a:solidFill>
              </a:rPr>
              <a:t>Cont’d</a:t>
            </a:r>
          </a:p>
        </p:txBody>
      </p:sp>
      <p:sp>
        <p:nvSpPr>
          <p:cNvPr id="3" name="Content Placeholder 2"/>
          <p:cNvSpPr>
            <a:spLocks noGrp="1"/>
          </p:cNvSpPr>
          <p:nvPr>
            <p:ph idx="1"/>
          </p:nvPr>
        </p:nvSpPr>
        <p:spPr>
          <a:xfrm>
            <a:off x="457200" y="1935480"/>
            <a:ext cx="8229600" cy="2788920"/>
          </a:xfrm>
        </p:spPr>
        <p:txBody>
          <a:bodyPr/>
          <a:lstStyle/>
          <a:p>
            <a:pPr marL="393192" lvl="1" indent="0" algn="just">
              <a:buNone/>
            </a:pPr>
            <a:r>
              <a:rPr lang="en-US" b="1" dirty="0" smtClean="0">
                <a:solidFill>
                  <a:srgbClr val="000099"/>
                </a:solidFill>
              </a:rPr>
              <a:t>4. Self–Awareness</a:t>
            </a:r>
            <a:r>
              <a:rPr lang="en-US" dirty="0">
                <a:solidFill>
                  <a:srgbClr val="000099"/>
                </a:solidFill>
              </a:rPr>
              <a:t>: </a:t>
            </a:r>
            <a:r>
              <a:rPr lang="en-US" dirty="0"/>
              <a:t>Self-awareness AI is the future of Artificial Intelligence. These machines will be super intelligent, and will have their own consciousness, sentiments, and self-awareness. These machines will be smarter than human mind. </a:t>
            </a:r>
            <a:endParaRPr lang="en-US" dirty="0" smtClean="0"/>
          </a:p>
          <a:p>
            <a:pPr lvl="1" algn="just"/>
            <a:r>
              <a:rPr lang="en-US" dirty="0" smtClean="0"/>
              <a:t>Self-Awareness </a:t>
            </a:r>
            <a:r>
              <a:rPr lang="en-US" dirty="0"/>
              <a:t>AI does not exist in reality still and it is a hypothetical concept.</a:t>
            </a:r>
          </a:p>
          <a:p>
            <a:endParaRPr lang="en-US" dirty="0"/>
          </a:p>
        </p:txBody>
      </p:sp>
      <p:sp>
        <p:nvSpPr>
          <p:cNvPr id="4" name="Slide Number Placeholder 3"/>
          <p:cNvSpPr>
            <a:spLocks noGrp="1"/>
          </p:cNvSpPr>
          <p:nvPr>
            <p:ph type="sldNum" sz="quarter" idx="12"/>
          </p:nvPr>
        </p:nvSpPr>
        <p:spPr/>
        <p:txBody>
          <a:bodyPr/>
          <a:lstStyle/>
          <a:p>
            <a:fld id="{0D052BCC-206A-43AA-AD18-95F55FD845A4}" type="slidenum">
              <a:rPr lang="en-US" smtClean="0"/>
              <a:pPr/>
              <a:t>20</a:t>
            </a:fld>
            <a:endParaRPr lang="en-US"/>
          </a:p>
        </p:txBody>
      </p:sp>
    </p:spTree>
    <p:extLst>
      <p:ext uri="{BB962C8B-B14F-4D97-AF65-F5344CB8AC3E}">
        <p14:creationId xmlns:p14="http://schemas.microsoft.com/office/powerpoint/2010/main" xmlns="" val="483202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6019800" cy="819912"/>
          </a:xfrm>
        </p:spPr>
        <p:txBody>
          <a:bodyPr>
            <a:normAutofit fontScale="90000"/>
          </a:bodyPr>
          <a:lstStyle/>
          <a:p>
            <a:pPr lvl="1" algn="ctr" rtl="0">
              <a:spcBef>
                <a:spcPct val="0"/>
              </a:spcBef>
            </a:pPr>
            <a:r>
              <a:rPr lang="en-US" sz="4000" b="1" kern="1200" dirty="0">
                <a:solidFill>
                  <a:srgbClr val="FF0000"/>
                </a:solidFill>
                <a:latin typeface="+mj-lt"/>
                <a:ea typeface="+mj-ea"/>
                <a:cs typeface="+mj-cs"/>
              </a:rPr>
              <a:t>Applications</a:t>
            </a:r>
            <a:r>
              <a:rPr lang="en-US" sz="4000" b="1" dirty="0" smtClean="0">
                <a:solidFill>
                  <a:srgbClr val="FF0000"/>
                </a:solidFill>
              </a:rPr>
              <a:t> </a:t>
            </a:r>
            <a:r>
              <a:rPr lang="en-US" sz="4000" b="1" kern="1200" dirty="0">
                <a:solidFill>
                  <a:srgbClr val="FF0000"/>
                </a:solidFill>
                <a:latin typeface="+mj-lt"/>
                <a:ea typeface="+mj-ea"/>
                <a:cs typeface="+mj-cs"/>
              </a:rPr>
              <a:t>of AI</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lgn="just"/>
            <a:r>
              <a:rPr lang="en-US" dirty="0" smtClean="0"/>
              <a:t>Currently, </a:t>
            </a:r>
            <a:r>
              <a:rPr lang="en-US" dirty="0"/>
              <a:t>AI is being applied across several </a:t>
            </a:r>
            <a:r>
              <a:rPr lang="en-US" dirty="0" smtClean="0"/>
              <a:t>industries. But we cannot </a:t>
            </a:r>
            <a:r>
              <a:rPr lang="en-US" dirty="0"/>
              <a:t>say that AI is replacing humans but it is certainly making the work of human beings more </a:t>
            </a:r>
            <a:r>
              <a:rPr lang="en-US" dirty="0" smtClean="0"/>
              <a:t>efficient.</a:t>
            </a:r>
          </a:p>
          <a:p>
            <a:pPr marL="514350" indent="-514350">
              <a:buFont typeface="+mj-lt"/>
              <a:buAutoNum type="arabicPeriod"/>
            </a:pPr>
            <a:r>
              <a:rPr lang="en-US" b="1" dirty="0" smtClean="0">
                <a:solidFill>
                  <a:srgbClr val="000099"/>
                </a:solidFill>
              </a:rPr>
              <a:t>Agriculture</a:t>
            </a:r>
          </a:p>
          <a:p>
            <a:pPr marL="0" indent="0" algn="just">
              <a:buNone/>
            </a:pPr>
            <a:r>
              <a:rPr lang="en-US" dirty="0" smtClean="0"/>
              <a:t>AI technologies are being used to </a:t>
            </a:r>
            <a:r>
              <a:rPr lang="en-US" i="1" dirty="0" smtClean="0"/>
              <a:t>yield </a:t>
            </a:r>
            <a:r>
              <a:rPr lang="en-US" i="1" dirty="0"/>
              <a:t>healthier crops</a:t>
            </a:r>
            <a:r>
              <a:rPr lang="en-US" dirty="0"/>
              <a:t>, </a:t>
            </a:r>
            <a:r>
              <a:rPr lang="en-US" i="1" dirty="0"/>
              <a:t>control pests</a:t>
            </a:r>
            <a:r>
              <a:rPr lang="en-US" dirty="0"/>
              <a:t>, </a:t>
            </a:r>
            <a:r>
              <a:rPr lang="en-US" i="1" dirty="0"/>
              <a:t>monitor soil and growing conditions</a:t>
            </a:r>
            <a:r>
              <a:rPr lang="en-US" dirty="0"/>
              <a:t>, </a:t>
            </a:r>
            <a:r>
              <a:rPr lang="en-US" i="1" dirty="0"/>
              <a:t>organize data for farmers</a:t>
            </a:r>
            <a:r>
              <a:rPr lang="en-US" dirty="0"/>
              <a:t>, </a:t>
            </a:r>
            <a:r>
              <a:rPr lang="en-US" i="1" dirty="0"/>
              <a:t>help with workload</a:t>
            </a:r>
            <a:r>
              <a:rPr lang="en-US" dirty="0"/>
              <a:t>, and improve a wide range of agriculture-related tasks in the entire food supply </a:t>
            </a:r>
            <a:r>
              <a:rPr lang="en-US" dirty="0" smtClean="0"/>
              <a:t>chain.</a:t>
            </a:r>
            <a:endParaRPr lang="en-US" dirty="0"/>
          </a:p>
          <a:p>
            <a:pPr marL="365760" lvl="1" indent="0">
              <a:buNone/>
            </a:pPr>
            <a:endParaRPr lang="en-US" dirty="0"/>
          </a:p>
          <a:p>
            <a:pPr marL="880110" lvl="1"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0D052BCC-206A-43AA-AD18-95F55FD845A4}" type="slidenum">
              <a:rPr lang="en-US" smtClean="0"/>
              <a:pPr/>
              <a:t>21</a:t>
            </a:fld>
            <a:endParaRPr lang="en-US"/>
          </a:p>
        </p:txBody>
      </p:sp>
    </p:spTree>
    <p:extLst>
      <p:ext uri="{BB962C8B-B14F-4D97-AF65-F5344CB8AC3E}">
        <p14:creationId xmlns:p14="http://schemas.microsoft.com/office/powerpoint/2010/main" xmlns="" val="2814851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2286000" cy="856488"/>
          </a:xfrm>
        </p:spPr>
        <p:txBody>
          <a:bodyPr>
            <a:normAutofit/>
          </a:bodyPr>
          <a:lstStyle/>
          <a:p>
            <a:r>
              <a:rPr lang="en-US" sz="3600" b="1" dirty="0" smtClean="0">
                <a:solidFill>
                  <a:srgbClr val="FF0000"/>
                </a:solidFill>
              </a:rPr>
              <a:t>Cont’d</a:t>
            </a:r>
            <a:endParaRPr lang="en-US" sz="3600" b="1" dirty="0">
              <a:solidFill>
                <a:srgbClr val="FF0000"/>
              </a:solidFill>
            </a:endParaRPr>
          </a:p>
        </p:txBody>
      </p:sp>
      <p:sp>
        <p:nvSpPr>
          <p:cNvPr id="3" name="Content Placeholder 2"/>
          <p:cNvSpPr>
            <a:spLocks noGrp="1"/>
          </p:cNvSpPr>
          <p:nvPr>
            <p:ph idx="1"/>
          </p:nvPr>
        </p:nvSpPr>
        <p:spPr>
          <a:xfrm>
            <a:off x="457200" y="2316480"/>
            <a:ext cx="8229600" cy="4008120"/>
          </a:xfrm>
        </p:spPr>
        <p:txBody>
          <a:bodyPr/>
          <a:lstStyle/>
          <a:p>
            <a:pPr marL="274320" lvl="1" indent="-274320" algn="just">
              <a:buClr>
                <a:schemeClr val="accent3"/>
              </a:buClr>
              <a:buSzPct val="95000"/>
            </a:pPr>
            <a:r>
              <a:rPr lang="en-US" b="1" dirty="0">
                <a:solidFill>
                  <a:srgbClr val="FF3300"/>
                </a:solidFill>
              </a:rPr>
              <a:t>Agricultural Robots</a:t>
            </a:r>
            <a:r>
              <a:rPr lang="en-US" dirty="0">
                <a:solidFill>
                  <a:srgbClr val="FF3300"/>
                </a:solidFill>
              </a:rPr>
              <a:t> </a:t>
            </a:r>
            <a:endParaRPr lang="en-US" dirty="0" smtClean="0">
              <a:solidFill>
                <a:srgbClr val="FF3300"/>
              </a:solidFill>
            </a:endParaRPr>
          </a:p>
          <a:p>
            <a:pPr algn="just"/>
            <a:r>
              <a:rPr lang="en-US" dirty="0" smtClean="0"/>
              <a:t>Companies </a:t>
            </a:r>
            <a:r>
              <a:rPr lang="en-US" dirty="0"/>
              <a:t>are developing and programming autonomous robots to handle essential agricultural tasks such as harvesting crops at a higher volume and faster pace than human laborers</a:t>
            </a:r>
            <a:r>
              <a:rPr lang="en-US" dirty="0" smtClean="0"/>
              <a:t>.</a:t>
            </a:r>
          </a:p>
          <a:p>
            <a:pPr algn="just"/>
            <a:r>
              <a:rPr lang="en-US" dirty="0" smtClean="0"/>
              <a:t>Examples of AI applications in the agriculture sector.</a:t>
            </a:r>
          </a:p>
          <a:p>
            <a:pPr lvl="1" algn="just"/>
            <a:r>
              <a:rPr lang="en-US" b="1" dirty="0">
                <a:solidFill>
                  <a:srgbClr val="006600"/>
                </a:solidFill>
              </a:rPr>
              <a:t>See &amp; Spray </a:t>
            </a:r>
            <a:r>
              <a:rPr lang="en-US" b="1" dirty="0" smtClean="0">
                <a:solidFill>
                  <a:srgbClr val="006600"/>
                </a:solidFill>
              </a:rPr>
              <a:t>Robot</a:t>
            </a:r>
          </a:p>
          <a:p>
            <a:pPr lvl="1" algn="just"/>
            <a:r>
              <a:rPr lang="en-US" b="1" dirty="0" smtClean="0">
                <a:solidFill>
                  <a:srgbClr val="006600"/>
                </a:solidFill>
              </a:rPr>
              <a:t>Harvest </a:t>
            </a:r>
            <a:r>
              <a:rPr lang="en-US" b="1" dirty="0">
                <a:solidFill>
                  <a:srgbClr val="006600"/>
                </a:solidFill>
              </a:rPr>
              <a:t>CROO Robotics</a:t>
            </a:r>
            <a:r>
              <a:rPr lang="en-US" dirty="0">
                <a:solidFill>
                  <a:srgbClr val="006600"/>
                </a:solidFill>
              </a:rPr>
              <a:t> </a:t>
            </a:r>
            <a:endParaRPr lang="en-US" dirty="0" smtClean="0">
              <a:solidFill>
                <a:srgbClr val="006600"/>
              </a:solidFill>
            </a:endParaRPr>
          </a:p>
          <a:p>
            <a:pPr lvl="1" algn="just"/>
            <a:r>
              <a:rPr lang="en-US" b="1" dirty="0">
                <a:solidFill>
                  <a:srgbClr val="006600"/>
                </a:solidFill>
              </a:rPr>
              <a:t>Crop and Soil Monitoring</a:t>
            </a:r>
            <a:r>
              <a:rPr lang="en-US" dirty="0"/>
              <a:t> </a:t>
            </a:r>
          </a:p>
        </p:txBody>
      </p:sp>
      <p:sp>
        <p:nvSpPr>
          <p:cNvPr id="4" name="Slide Number Placeholder 3"/>
          <p:cNvSpPr>
            <a:spLocks noGrp="1"/>
          </p:cNvSpPr>
          <p:nvPr>
            <p:ph type="sldNum" sz="quarter" idx="12"/>
          </p:nvPr>
        </p:nvSpPr>
        <p:spPr/>
        <p:txBody>
          <a:bodyPr/>
          <a:lstStyle/>
          <a:p>
            <a:fld id="{0D052BCC-206A-43AA-AD18-95F55FD845A4}" type="slidenum">
              <a:rPr lang="en-US" smtClean="0"/>
              <a:pPr/>
              <a:t>22</a:t>
            </a:fld>
            <a:endParaRPr lang="en-US"/>
          </a:p>
        </p:txBody>
      </p:sp>
      <p:pic>
        <p:nvPicPr>
          <p:cNvPr id="8193" name="Picture 1"/>
          <p:cNvPicPr>
            <a:picLocks noChangeAspect="1" noChangeArrowheads="1"/>
          </p:cNvPicPr>
          <p:nvPr/>
        </p:nvPicPr>
        <p:blipFill>
          <a:blip r:embed="rId2"/>
          <a:srcRect/>
          <a:stretch>
            <a:fillRect/>
          </a:stretch>
        </p:blipFill>
        <p:spPr bwMode="auto">
          <a:xfrm>
            <a:off x="4114800" y="228600"/>
            <a:ext cx="5029200" cy="2286000"/>
          </a:xfrm>
          <a:prstGeom prst="rect">
            <a:avLst/>
          </a:prstGeom>
          <a:noFill/>
          <a:ln w="9525">
            <a:noFill/>
            <a:miter lim="800000"/>
            <a:headEnd/>
            <a:tailEnd/>
          </a:ln>
          <a:effectLst/>
        </p:spPr>
      </p:pic>
    </p:spTree>
    <p:extLst>
      <p:ext uri="{BB962C8B-B14F-4D97-AF65-F5344CB8AC3E}">
        <p14:creationId xmlns:p14="http://schemas.microsoft.com/office/powerpoint/2010/main" xmlns="" val="2361963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1905000" cy="704088"/>
          </a:xfrm>
        </p:spPr>
        <p:txBody>
          <a:bodyPr>
            <a:normAutofit/>
          </a:bodyPr>
          <a:lstStyle/>
          <a:p>
            <a:r>
              <a:rPr lang="en-US" sz="3600" b="1" dirty="0" smtClean="0">
                <a:solidFill>
                  <a:srgbClr val="FF0000"/>
                </a:solidFill>
              </a:rPr>
              <a:t>Cont’d</a:t>
            </a:r>
            <a:endParaRPr lang="en-US" sz="3600" b="1" dirty="0">
              <a:solidFill>
                <a:srgbClr val="FF0000"/>
              </a:solidFill>
            </a:endParaRPr>
          </a:p>
        </p:txBody>
      </p:sp>
      <p:sp>
        <p:nvSpPr>
          <p:cNvPr id="3" name="Content Placeholder 2"/>
          <p:cNvSpPr>
            <a:spLocks noGrp="1"/>
          </p:cNvSpPr>
          <p:nvPr>
            <p:ph idx="1"/>
          </p:nvPr>
        </p:nvSpPr>
        <p:spPr>
          <a:xfrm>
            <a:off x="457200" y="2362200"/>
            <a:ext cx="8229600" cy="3962400"/>
          </a:xfrm>
        </p:spPr>
        <p:txBody>
          <a:bodyPr/>
          <a:lstStyle/>
          <a:p>
            <a:pPr marL="0" indent="0">
              <a:buNone/>
            </a:pPr>
            <a:r>
              <a:rPr lang="en-US" dirty="0" smtClean="0">
                <a:solidFill>
                  <a:srgbClr val="000099"/>
                </a:solidFill>
              </a:rPr>
              <a:t>2. </a:t>
            </a:r>
            <a:r>
              <a:rPr lang="en-US" b="1" dirty="0" smtClean="0">
                <a:solidFill>
                  <a:srgbClr val="000099"/>
                </a:solidFill>
              </a:rPr>
              <a:t>Health</a:t>
            </a:r>
          </a:p>
          <a:p>
            <a:pPr algn="just"/>
            <a:r>
              <a:rPr lang="en-US" dirty="0"/>
              <a:t>AI applications are revolutionizing how the health sector works to reduce spending and improve patient </a:t>
            </a:r>
            <a:r>
              <a:rPr lang="en-US" dirty="0" smtClean="0"/>
              <a:t>outcomes.</a:t>
            </a:r>
          </a:p>
          <a:p>
            <a:pPr algn="just"/>
            <a:r>
              <a:rPr lang="en-US" dirty="0"/>
              <a:t>Companies are applying machine learning to make better and faster diagnoses than humans. </a:t>
            </a:r>
            <a:endParaRPr lang="en-US" dirty="0" smtClean="0"/>
          </a:p>
          <a:p>
            <a:pPr lvl="1" algn="just"/>
            <a:r>
              <a:rPr lang="en-US" dirty="0" smtClean="0"/>
              <a:t>One </a:t>
            </a:r>
            <a:r>
              <a:rPr lang="en-US" dirty="0"/>
              <a:t>of the best known healthcare technologies is IBM Watson. </a:t>
            </a:r>
            <a:endParaRPr lang="en-US" dirty="0" smtClean="0"/>
          </a:p>
          <a:p>
            <a:pPr lvl="1" algn="just"/>
            <a:r>
              <a:rPr lang="en-US" dirty="0"/>
              <a:t>Other AI applications include </a:t>
            </a:r>
            <a:r>
              <a:rPr lang="en-US" dirty="0" err="1" smtClean="0"/>
              <a:t>chatbots</a:t>
            </a:r>
            <a:r>
              <a:rPr lang="en-US" dirty="0" smtClean="0"/>
              <a:t>.</a:t>
            </a:r>
          </a:p>
          <a:p>
            <a:pPr algn="just"/>
            <a:endParaRPr lang="en-US" b="1" dirty="0"/>
          </a:p>
          <a:p>
            <a:endParaRPr lang="en-US" dirty="0"/>
          </a:p>
        </p:txBody>
      </p:sp>
      <p:sp>
        <p:nvSpPr>
          <p:cNvPr id="4" name="Slide Number Placeholder 3"/>
          <p:cNvSpPr>
            <a:spLocks noGrp="1"/>
          </p:cNvSpPr>
          <p:nvPr>
            <p:ph type="sldNum" sz="quarter" idx="12"/>
          </p:nvPr>
        </p:nvSpPr>
        <p:spPr/>
        <p:txBody>
          <a:bodyPr/>
          <a:lstStyle/>
          <a:p>
            <a:fld id="{0D052BCC-206A-43AA-AD18-95F55FD845A4}" type="slidenum">
              <a:rPr lang="en-US" smtClean="0"/>
              <a:pPr/>
              <a:t>23</a:t>
            </a:fld>
            <a:endParaRPr lang="en-US"/>
          </a:p>
        </p:txBody>
      </p:sp>
      <p:pic>
        <p:nvPicPr>
          <p:cNvPr id="7169" name="Picture 1"/>
          <p:cNvPicPr>
            <a:picLocks noChangeAspect="1" noChangeArrowheads="1"/>
          </p:cNvPicPr>
          <p:nvPr/>
        </p:nvPicPr>
        <p:blipFill>
          <a:blip r:embed="rId2"/>
          <a:srcRect/>
          <a:stretch>
            <a:fillRect/>
          </a:stretch>
        </p:blipFill>
        <p:spPr bwMode="auto">
          <a:xfrm>
            <a:off x="4800600" y="123825"/>
            <a:ext cx="4191000" cy="2314575"/>
          </a:xfrm>
          <a:prstGeom prst="rect">
            <a:avLst/>
          </a:prstGeom>
          <a:noFill/>
          <a:ln w="9525">
            <a:noFill/>
            <a:miter lim="800000"/>
            <a:headEnd/>
            <a:tailEnd/>
          </a:ln>
          <a:effectLst/>
        </p:spPr>
      </p:pic>
    </p:spTree>
    <p:extLst>
      <p:ext uri="{BB962C8B-B14F-4D97-AF65-F5344CB8AC3E}">
        <p14:creationId xmlns:p14="http://schemas.microsoft.com/office/powerpoint/2010/main" xmlns="" val="1369701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1447800" cy="627888"/>
          </a:xfrm>
        </p:spPr>
        <p:txBody>
          <a:bodyPr>
            <a:normAutofit/>
          </a:bodyPr>
          <a:lstStyle/>
          <a:p>
            <a:r>
              <a:rPr lang="en-US" sz="3600" b="1" dirty="0">
                <a:solidFill>
                  <a:srgbClr val="FF0000"/>
                </a:solidFill>
              </a:rPr>
              <a:t>Cont’d</a:t>
            </a:r>
          </a:p>
        </p:txBody>
      </p:sp>
      <p:sp>
        <p:nvSpPr>
          <p:cNvPr id="3" name="Content Placeholder 2"/>
          <p:cNvSpPr>
            <a:spLocks noGrp="1"/>
          </p:cNvSpPr>
          <p:nvPr>
            <p:ph idx="1"/>
          </p:nvPr>
        </p:nvSpPr>
        <p:spPr/>
        <p:txBody>
          <a:bodyPr>
            <a:normAutofit lnSpcReduction="10000"/>
          </a:bodyPr>
          <a:lstStyle/>
          <a:p>
            <a:r>
              <a:rPr lang="en-US" b="1" dirty="0" smtClean="0">
                <a:solidFill>
                  <a:srgbClr val="FF3300"/>
                </a:solidFill>
              </a:rPr>
              <a:t>Personal </a:t>
            </a:r>
            <a:r>
              <a:rPr lang="en-US" b="1" dirty="0">
                <a:solidFill>
                  <a:srgbClr val="FF3300"/>
                </a:solidFill>
              </a:rPr>
              <a:t>Health Virtual </a:t>
            </a:r>
            <a:r>
              <a:rPr lang="en-US" b="1" dirty="0" smtClean="0">
                <a:solidFill>
                  <a:srgbClr val="FF3300"/>
                </a:solidFill>
              </a:rPr>
              <a:t>Assistant</a:t>
            </a:r>
          </a:p>
          <a:p>
            <a:pPr marL="0" indent="0">
              <a:buNone/>
            </a:pPr>
            <a:r>
              <a:rPr lang="en-US" dirty="0" smtClean="0"/>
              <a:t>Examples of </a:t>
            </a:r>
            <a:r>
              <a:rPr lang="en-US" dirty="0"/>
              <a:t>AI applications in </a:t>
            </a:r>
            <a:r>
              <a:rPr lang="en-US" dirty="0" smtClean="0"/>
              <a:t>the health sector.</a:t>
            </a:r>
          </a:p>
          <a:p>
            <a:pPr lvl="1"/>
            <a:r>
              <a:rPr lang="en-US" b="1" dirty="0">
                <a:solidFill>
                  <a:srgbClr val="002060"/>
                </a:solidFill>
              </a:rPr>
              <a:t>Dip.io</a:t>
            </a:r>
            <a:r>
              <a:rPr lang="en-US" dirty="0">
                <a:solidFill>
                  <a:srgbClr val="002060"/>
                </a:solidFill>
              </a:rPr>
              <a:t> </a:t>
            </a:r>
            <a:endParaRPr lang="en-US" dirty="0" smtClean="0">
              <a:solidFill>
                <a:srgbClr val="002060"/>
              </a:solidFill>
            </a:endParaRPr>
          </a:p>
          <a:p>
            <a:pPr lvl="1"/>
            <a:r>
              <a:rPr lang="en-US" b="1" dirty="0">
                <a:solidFill>
                  <a:srgbClr val="002060"/>
                </a:solidFill>
              </a:rPr>
              <a:t>Apple </a:t>
            </a:r>
            <a:r>
              <a:rPr lang="en-US" b="1" dirty="0" smtClean="0">
                <a:solidFill>
                  <a:srgbClr val="002060"/>
                </a:solidFill>
              </a:rPr>
              <a:t>Watch</a:t>
            </a:r>
          </a:p>
          <a:p>
            <a:pPr lvl="1"/>
            <a:r>
              <a:rPr lang="en-US" b="1" dirty="0">
                <a:solidFill>
                  <a:srgbClr val="002060"/>
                </a:solidFill>
              </a:rPr>
              <a:t>Medical Imaging Analysis </a:t>
            </a:r>
            <a:endParaRPr lang="en-US" b="1" dirty="0" smtClean="0">
              <a:solidFill>
                <a:srgbClr val="002060"/>
              </a:solidFill>
            </a:endParaRPr>
          </a:p>
          <a:p>
            <a:pPr lvl="1"/>
            <a:r>
              <a:rPr lang="en-US" b="1" dirty="0">
                <a:solidFill>
                  <a:srgbClr val="002060"/>
                </a:solidFill>
              </a:rPr>
              <a:t>IBM Watson</a:t>
            </a:r>
            <a:r>
              <a:rPr lang="en-US" dirty="0">
                <a:solidFill>
                  <a:srgbClr val="002060"/>
                </a:solidFill>
              </a:rPr>
              <a:t> </a:t>
            </a:r>
            <a:r>
              <a:rPr lang="en-US" dirty="0" smtClean="0">
                <a:solidFill>
                  <a:srgbClr val="002060"/>
                </a:solidFill>
              </a:rPr>
              <a:t>a</a:t>
            </a:r>
            <a:r>
              <a:rPr lang="en-US" b="1" dirty="0" smtClean="0">
                <a:solidFill>
                  <a:srgbClr val="002060"/>
                </a:solidFill>
              </a:rPr>
              <a:t>nalysis</a:t>
            </a:r>
          </a:p>
          <a:p>
            <a:pPr lvl="1"/>
            <a:r>
              <a:rPr lang="en-US" b="1" dirty="0" err="1">
                <a:solidFill>
                  <a:srgbClr val="002060"/>
                </a:solidFill>
              </a:rPr>
              <a:t>IDx</a:t>
            </a:r>
            <a:r>
              <a:rPr lang="en-US" dirty="0">
                <a:solidFill>
                  <a:srgbClr val="002060"/>
                </a:solidFill>
              </a:rPr>
              <a:t> </a:t>
            </a:r>
            <a:r>
              <a:rPr lang="en-US" dirty="0" smtClean="0">
                <a:solidFill>
                  <a:srgbClr val="002060"/>
                </a:solidFill>
              </a:rPr>
              <a:t>software</a:t>
            </a:r>
          </a:p>
          <a:p>
            <a:pPr lvl="1"/>
            <a:r>
              <a:rPr lang="en-US" b="1" dirty="0">
                <a:solidFill>
                  <a:srgbClr val="002060"/>
                </a:solidFill>
              </a:rPr>
              <a:t>Precision </a:t>
            </a:r>
            <a:r>
              <a:rPr lang="en-US" b="1" dirty="0" smtClean="0">
                <a:solidFill>
                  <a:srgbClr val="002060"/>
                </a:solidFill>
              </a:rPr>
              <a:t>Medicine</a:t>
            </a:r>
          </a:p>
          <a:p>
            <a:pPr lvl="1"/>
            <a:r>
              <a:rPr lang="en-US" b="1" dirty="0">
                <a:solidFill>
                  <a:srgbClr val="002060"/>
                </a:solidFill>
              </a:rPr>
              <a:t>Healthcare Bots</a:t>
            </a:r>
            <a:endParaRPr lang="en-US" dirty="0" smtClean="0">
              <a:solidFill>
                <a:srgbClr val="002060"/>
              </a:solidFill>
            </a:endParaRPr>
          </a:p>
          <a:p>
            <a:pPr lvl="1"/>
            <a:r>
              <a:rPr lang="en-US" b="1" dirty="0">
                <a:solidFill>
                  <a:srgbClr val="002060"/>
                </a:solidFill>
              </a:rPr>
              <a:t>Operational applications of AI</a:t>
            </a:r>
            <a:endParaRPr lang="en-US" dirty="0">
              <a:solidFill>
                <a:srgbClr val="002060"/>
              </a:solidFill>
            </a:endParaRPr>
          </a:p>
        </p:txBody>
      </p:sp>
      <p:sp>
        <p:nvSpPr>
          <p:cNvPr id="4" name="Slide Number Placeholder 3"/>
          <p:cNvSpPr>
            <a:spLocks noGrp="1"/>
          </p:cNvSpPr>
          <p:nvPr>
            <p:ph type="sldNum" sz="quarter" idx="12"/>
          </p:nvPr>
        </p:nvSpPr>
        <p:spPr/>
        <p:txBody>
          <a:bodyPr/>
          <a:lstStyle/>
          <a:p>
            <a:fld id="{0D052BCC-206A-43AA-AD18-95F55FD845A4}" type="slidenum">
              <a:rPr lang="en-US" smtClean="0"/>
              <a:pPr/>
              <a:t>24</a:t>
            </a:fld>
            <a:endParaRPr lang="en-US"/>
          </a:p>
        </p:txBody>
      </p:sp>
    </p:spTree>
    <p:extLst>
      <p:ext uri="{BB962C8B-B14F-4D97-AF65-F5344CB8AC3E}">
        <p14:creationId xmlns:p14="http://schemas.microsoft.com/office/powerpoint/2010/main" xmlns="" val="536238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1524000" cy="627888"/>
          </a:xfrm>
        </p:spPr>
        <p:txBody>
          <a:bodyPr>
            <a:normAutofit/>
          </a:bodyPr>
          <a:lstStyle/>
          <a:p>
            <a:r>
              <a:rPr lang="en-US" sz="3600" b="1" dirty="0">
                <a:solidFill>
                  <a:srgbClr val="FF0000"/>
                </a:solidFill>
              </a:rPr>
              <a:t>Cont’d</a:t>
            </a:r>
          </a:p>
        </p:txBody>
      </p:sp>
      <p:sp>
        <p:nvSpPr>
          <p:cNvPr id="3" name="Content Placeholder 2"/>
          <p:cNvSpPr>
            <a:spLocks noGrp="1"/>
          </p:cNvSpPr>
          <p:nvPr>
            <p:ph idx="1"/>
          </p:nvPr>
        </p:nvSpPr>
        <p:spPr>
          <a:xfrm>
            <a:off x="457200" y="1935480"/>
            <a:ext cx="8229600" cy="3855720"/>
          </a:xfrm>
        </p:spPr>
        <p:txBody>
          <a:bodyPr>
            <a:normAutofit/>
          </a:bodyPr>
          <a:lstStyle/>
          <a:p>
            <a:pPr marL="0" indent="0">
              <a:buNone/>
            </a:pPr>
            <a:r>
              <a:rPr lang="en-US" b="1" dirty="0" smtClean="0">
                <a:solidFill>
                  <a:srgbClr val="000099"/>
                </a:solidFill>
              </a:rPr>
              <a:t>3. </a:t>
            </a:r>
            <a:r>
              <a:rPr lang="en-US" b="1" dirty="0">
                <a:solidFill>
                  <a:srgbClr val="000099"/>
                </a:solidFill>
              </a:rPr>
              <a:t>Business (Emerging market</a:t>
            </a:r>
            <a:r>
              <a:rPr lang="en-US" b="1" dirty="0" smtClean="0">
                <a:solidFill>
                  <a:srgbClr val="000099"/>
                </a:solidFill>
              </a:rPr>
              <a:t>)</a:t>
            </a:r>
          </a:p>
          <a:p>
            <a:pPr algn="just"/>
            <a:r>
              <a:rPr lang="en-US" dirty="0"/>
              <a:t>Artificial Intelligence has enormous potential to augment human intelligence and to radically alter how we access products and services, gather information, make products, and interact. </a:t>
            </a:r>
          </a:p>
          <a:p>
            <a:pPr algn="just"/>
            <a:r>
              <a:rPr lang="en-US" dirty="0" smtClean="0"/>
              <a:t>In </a:t>
            </a:r>
            <a:r>
              <a:rPr lang="en-US" dirty="0"/>
              <a:t>emerging markets, AI offers an opportunity to lower costs and barriers to entry for businesses and deliver innovative business models that can leapfrog traditional solutions and reach the underserved. </a:t>
            </a:r>
          </a:p>
        </p:txBody>
      </p:sp>
      <p:sp>
        <p:nvSpPr>
          <p:cNvPr id="4" name="Slide Number Placeholder 3"/>
          <p:cNvSpPr>
            <a:spLocks noGrp="1"/>
          </p:cNvSpPr>
          <p:nvPr>
            <p:ph type="sldNum" sz="quarter" idx="12"/>
          </p:nvPr>
        </p:nvSpPr>
        <p:spPr/>
        <p:txBody>
          <a:bodyPr/>
          <a:lstStyle/>
          <a:p>
            <a:fld id="{0D052BCC-206A-43AA-AD18-95F55FD845A4}" type="slidenum">
              <a:rPr lang="en-US" smtClean="0"/>
              <a:pPr/>
              <a:t>25</a:t>
            </a:fld>
            <a:endParaRPr lang="en-US"/>
          </a:p>
        </p:txBody>
      </p:sp>
      <p:pic>
        <p:nvPicPr>
          <p:cNvPr id="5121" name="Picture 1"/>
          <p:cNvPicPr>
            <a:picLocks noChangeAspect="1" noChangeArrowheads="1"/>
          </p:cNvPicPr>
          <p:nvPr/>
        </p:nvPicPr>
        <p:blipFill>
          <a:blip r:embed="rId2"/>
          <a:srcRect/>
          <a:stretch>
            <a:fillRect/>
          </a:stretch>
        </p:blipFill>
        <p:spPr bwMode="auto">
          <a:xfrm>
            <a:off x="5334000" y="76200"/>
            <a:ext cx="3657600" cy="2286000"/>
          </a:xfrm>
          <a:prstGeom prst="rect">
            <a:avLst/>
          </a:prstGeom>
          <a:noFill/>
          <a:ln w="9525">
            <a:noFill/>
            <a:miter lim="800000"/>
            <a:headEnd/>
            <a:tailEnd/>
          </a:ln>
          <a:effectLst/>
        </p:spPr>
      </p:pic>
    </p:spTree>
    <p:extLst>
      <p:ext uri="{BB962C8B-B14F-4D97-AF65-F5344CB8AC3E}">
        <p14:creationId xmlns:p14="http://schemas.microsoft.com/office/powerpoint/2010/main" xmlns="" val="978116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1600200" cy="627888"/>
          </a:xfrm>
        </p:spPr>
        <p:txBody>
          <a:bodyPr>
            <a:normAutofit/>
          </a:bodyPr>
          <a:lstStyle/>
          <a:p>
            <a:r>
              <a:rPr lang="en-US" sz="3600" b="1" dirty="0">
                <a:solidFill>
                  <a:srgbClr val="FF0000"/>
                </a:solidFill>
              </a:rPr>
              <a:t>Cont’d</a:t>
            </a:r>
          </a:p>
        </p:txBody>
      </p:sp>
      <p:sp>
        <p:nvSpPr>
          <p:cNvPr id="3" name="Content Placeholder 2"/>
          <p:cNvSpPr>
            <a:spLocks noGrp="1"/>
          </p:cNvSpPr>
          <p:nvPr>
            <p:ph idx="1"/>
          </p:nvPr>
        </p:nvSpPr>
        <p:spPr/>
        <p:txBody>
          <a:bodyPr>
            <a:normAutofit lnSpcReduction="10000"/>
          </a:bodyPr>
          <a:lstStyle/>
          <a:p>
            <a:pPr marL="0" indent="0">
              <a:buNone/>
            </a:pPr>
            <a:r>
              <a:rPr lang="en-US" dirty="0">
                <a:solidFill>
                  <a:srgbClr val="000099"/>
                </a:solidFill>
              </a:rPr>
              <a:t>Examples of AI applications in the Business sector.</a:t>
            </a:r>
          </a:p>
          <a:p>
            <a:r>
              <a:rPr lang="en-US" b="1" dirty="0">
                <a:solidFill>
                  <a:srgbClr val="FF3300"/>
                </a:solidFill>
              </a:rPr>
              <a:t>Improve Customer Services</a:t>
            </a:r>
          </a:p>
          <a:p>
            <a:r>
              <a:rPr lang="en-US" b="1" dirty="0">
                <a:solidFill>
                  <a:srgbClr val="FF3300"/>
                </a:solidFill>
              </a:rPr>
              <a:t>Automate Workloads</a:t>
            </a:r>
          </a:p>
          <a:p>
            <a:r>
              <a:rPr lang="en-US" b="1" dirty="0">
                <a:solidFill>
                  <a:srgbClr val="FF3300"/>
                </a:solidFill>
              </a:rPr>
              <a:t>Optimize Logistics</a:t>
            </a:r>
          </a:p>
          <a:p>
            <a:r>
              <a:rPr lang="en-US" b="1" dirty="0">
                <a:solidFill>
                  <a:srgbClr val="FF3300"/>
                </a:solidFill>
              </a:rPr>
              <a:t>Increase Manufacturing Output and Efficiency</a:t>
            </a:r>
          </a:p>
          <a:p>
            <a:r>
              <a:rPr lang="en-US" b="1" dirty="0">
                <a:solidFill>
                  <a:srgbClr val="FF3300"/>
                </a:solidFill>
              </a:rPr>
              <a:t>Prevent Outages</a:t>
            </a:r>
            <a:endParaRPr lang="en-US" dirty="0">
              <a:solidFill>
                <a:srgbClr val="FF3300"/>
              </a:solidFill>
            </a:endParaRPr>
          </a:p>
          <a:p>
            <a:r>
              <a:rPr lang="en-US" b="1" dirty="0">
                <a:solidFill>
                  <a:srgbClr val="FF3300"/>
                </a:solidFill>
              </a:rPr>
              <a:t>Predict Performance</a:t>
            </a:r>
          </a:p>
          <a:p>
            <a:r>
              <a:rPr lang="en-US" b="1" dirty="0">
                <a:solidFill>
                  <a:srgbClr val="FF3300"/>
                </a:solidFill>
              </a:rPr>
              <a:t>Predict Behavior</a:t>
            </a:r>
            <a:endParaRPr lang="en-US" dirty="0">
              <a:solidFill>
                <a:srgbClr val="FF3300"/>
              </a:solidFill>
            </a:endParaRPr>
          </a:p>
          <a:p>
            <a:r>
              <a:rPr lang="en-US" b="1" dirty="0">
                <a:solidFill>
                  <a:srgbClr val="FF3300"/>
                </a:solidFill>
              </a:rPr>
              <a:t>Manage and Analyze Data</a:t>
            </a:r>
          </a:p>
          <a:p>
            <a:r>
              <a:rPr lang="en-US" b="1" dirty="0">
                <a:solidFill>
                  <a:srgbClr val="FF3300"/>
                </a:solidFill>
              </a:rPr>
              <a:t>Improve Marketing and Advertising</a:t>
            </a:r>
            <a:endParaRPr lang="en-US" dirty="0">
              <a:solidFill>
                <a:srgbClr val="FF3300"/>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0D052BCC-206A-43AA-AD18-95F55FD845A4}" type="slidenum">
              <a:rPr lang="en-US" smtClean="0"/>
              <a:pPr/>
              <a:t>26</a:t>
            </a:fld>
            <a:endParaRPr lang="en-US"/>
          </a:p>
        </p:txBody>
      </p:sp>
    </p:spTree>
    <p:extLst>
      <p:ext uri="{BB962C8B-B14F-4D97-AF65-F5344CB8AC3E}">
        <p14:creationId xmlns:p14="http://schemas.microsoft.com/office/powerpoint/2010/main" xmlns="" val="2831852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1524000" cy="627888"/>
          </a:xfrm>
        </p:spPr>
        <p:txBody>
          <a:bodyPr>
            <a:normAutofit/>
          </a:bodyPr>
          <a:lstStyle/>
          <a:p>
            <a:r>
              <a:rPr lang="en-US" sz="3600" b="1" dirty="0">
                <a:solidFill>
                  <a:srgbClr val="FF0000"/>
                </a:solidFill>
              </a:rPr>
              <a:t>Cont’d</a:t>
            </a:r>
          </a:p>
        </p:txBody>
      </p:sp>
      <p:sp>
        <p:nvSpPr>
          <p:cNvPr id="3" name="Content Placeholder 2"/>
          <p:cNvSpPr>
            <a:spLocks noGrp="1"/>
          </p:cNvSpPr>
          <p:nvPr>
            <p:ph idx="1"/>
          </p:nvPr>
        </p:nvSpPr>
        <p:spPr>
          <a:xfrm>
            <a:off x="457200" y="2286000"/>
            <a:ext cx="8229600" cy="3505200"/>
          </a:xfrm>
        </p:spPr>
        <p:txBody>
          <a:bodyPr>
            <a:normAutofit/>
          </a:bodyPr>
          <a:lstStyle/>
          <a:p>
            <a:pPr marL="0" indent="0">
              <a:buNone/>
            </a:pPr>
            <a:r>
              <a:rPr lang="en-US" dirty="0" smtClean="0">
                <a:solidFill>
                  <a:srgbClr val="000099"/>
                </a:solidFill>
              </a:rPr>
              <a:t>4. </a:t>
            </a:r>
            <a:r>
              <a:rPr lang="en-US" b="1" dirty="0" smtClean="0">
                <a:solidFill>
                  <a:srgbClr val="000099"/>
                </a:solidFill>
              </a:rPr>
              <a:t>Education </a:t>
            </a:r>
          </a:p>
          <a:p>
            <a:pPr marL="0" indent="0">
              <a:buNone/>
            </a:pPr>
            <a:r>
              <a:rPr lang="en-US" dirty="0"/>
              <a:t>The increasing adoption of the AI technology for various applications in the education </a:t>
            </a:r>
            <a:r>
              <a:rPr lang="en-US" dirty="0" smtClean="0"/>
              <a:t>sector.</a:t>
            </a:r>
          </a:p>
          <a:p>
            <a:pPr marL="0" indent="0">
              <a:buNone/>
            </a:pPr>
            <a:r>
              <a:rPr lang="en-US" dirty="0"/>
              <a:t>AI can automate grading, giving educators more time, and can also assess students and adapt to their needs, helping them work at their own pace. AI tutors can provide additional support to students, ensuring they stay on track.</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0D052BCC-206A-43AA-AD18-95F55FD845A4}" type="slidenum">
              <a:rPr lang="en-US" smtClean="0"/>
              <a:pPr/>
              <a:t>27</a:t>
            </a:fld>
            <a:endParaRPr lang="en-US"/>
          </a:p>
        </p:txBody>
      </p:sp>
      <p:pic>
        <p:nvPicPr>
          <p:cNvPr id="3073" name="Picture 1"/>
          <p:cNvPicPr>
            <a:picLocks noChangeAspect="1" noChangeArrowheads="1"/>
          </p:cNvPicPr>
          <p:nvPr/>
        </p:nvPicPr>
        <p:blipFill>
          <a:blip r:embed="rId2"/>
          <a:srcRect/>
          <a:stretch>
            <a:fillRect/>
          </a:stretch>
        </p:blipFill>
        <p:spPr bwMode="auto">
          <a:xfrm>
            <a:off x="5410200" y="304800"/>
            <a:ext cx="3276600" cy="2133600"/>
          </a:xfrm>
          <a:prstGeom prst="rect">
            <a:avLst/>
          </a:prstGeom>
          <a:noFill/>
          <a:ln w="9525">
            <a:noFill/>
            <a:miter lim="800000"/>
            <a:headEnd/>
            <a:tailEnd/>
          </a:ln>
          <a:effectLst/>
        </p:spPr>
      </p:pic>
    </p:spTree>
    <p:extLst>
      <p:ext uri="{BB962C8B-B14F-4D97-AF65-F5344CB8AC3E}">
        <p14:creationId xmlns:p14="http://schemas.microsoft.com/office/powerpoint/2010/main" xmlns="" val="1754576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1524000" cy="627888"/>
          </a:xfrm>
        </p:spPr>
        <p:txBody>
          <a:bodyPr>
            <a:normAutofit/>
          </a:bodyPr>
          <a:lstStyle/>
          <a:p>
            <a:r>
              <a:rPr lang="en-US" sz="3600" b="1" dirty="0">
                <a:solidFill>
                  <a:srgbClr val="FF0000"/>
                </a:solidFill>
              </a:rPr>
              <a:t>Cont’d</a:t>
            </a:r>
          </a:p>
        </p:txBody>
      </p:sp>
      <p:sp>
        <p:nvSpPr>
          <p:cNvPr id="3" name="Content Placeholder 2"/>
          <p:cNvSpPr>
            <a:spLocks noGrp="1"/>
          </p:cNvSpPr>
          <p:nvPr>
            <p:ph idx="1"/>
          </p:nvPr>
        </p:nvSpPr>
        <p:spPr/>
        <p:txBody>
          <a:bodyPr/>
          <a:lstStyle/>
          <a:p>
            <a:pPr marL="0" indent="0">
              <a:buNone/>
            </a:pPr>
            <a:r>
              <a:rPr lang="en-US" dirty="0">
                <a:solidFill>
                  <a:srgbClr val="FF3300"/>
                </a:solidFill>
              </a:rPr>
              <a:t>Examples of AI applications in the Education sector.</a:t>
            </a:r>
          </a:p>
          <a:p>
            <a:r>
              <a:rPr lang="en-US" b="1" dirty="0">
                <a:solidFill>
                  <a:srgbClr val="000099"/>
                </a:solidFill>
              </a:rPr>
              <a:t>Administrative Tasks Automation</a:t>
            </a:r>
          </a:p>
          <a:p>
            <a:r>
              <a:rPr lang="en-US" b="1" dirty="0">
                <a:solidFill>
                  <a:srgbClr val="000099"/>
                </a:solidFill>
              </a:rPr>
              <a:t>Smart Content</a:t>
            </a:r>
          </a:p>
          <a:p>
            <a:r>
              <a:rPr lang="en-US" b="1" dirty="0">
                <a:solidFill>
                  <a:srgbClr val="000099"/>
                </a:solidFill>
              </a:rPr>
              <a:t>Smart Tutors and Personalization</a:t>
            </a:r>
          </a:p>
          <a:p>
            <a:r>
              <a:rPr lang="en-US" b="1" dirty="0">
                <a:solidFill>
                  <a:srgbClr val="000099"/>
                </a:solidFill>
              </a:rPr>
              <a:t>Virtual Lectures and Learning Environment</a:t>
            </a:r>
          </a:p>
          <a:p>
            <a:r>
              <a:rPr lang="en-US" b="1" dirty="0">
                <a:solidFill>
                  <a:srgbClr val="000099"/>
                </a:solidFill>
              </a:rPr>
              <a:t>Teachers’ Support</a:t>
            </a:r>
          </a:p>
          <a:p>
            <a:r>
              <a:rPr lang="en-US" b="1" dirty="0">
                <a:solidFill>
                  <a:srgbClr val="000099"/>
                </a:solidFill>
              </a:rPr>
              <a:t>Students’ Communication</a:t>
            </a:r>
            <a:endParaRPr lang="en-US" dirty="0">
              <a:solidFill>
                <a:srgbClr val="000099"/>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0D052BCC-206A-43AA-AD18-95F55FD845A4}" type="slidenum">
              <a:rPr lang="en-US" smtClean="0"/>
              <a:pPr/>
              <a:t>28</a:t>
            </a:fld>
            <a:endParaRPr lang="en-US"/>
          </a:p>
        </p:txBody>
      </p:sp>
    </p:spTree>
    <p:extLst>
      <p:ext uri="{BB962C8B-B14F-4D97-AF65-F5344CB8AC3E}">
        <p14:creationId xmlns:p14="http://schemas.microsoft.com/office/powerpoint/2010/main" xmlns="" val="3815917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a:xfrm>
            <a:off x="457200" y="1935480"/>
            <a:ext cx="8229600" cy="4617720"/>
          </a:xfrm>
        </p:spPr>
        <p:txBody>
          <a:bodyPr>
            <a:normAutofit lnSpcReduction="10000"/>
          </a:bodyPr>
          <a:lstStyle/>
          <a:p>
            <a:r>
              <a:rPr lang="en-US" b="1" dirty="0"/>
              <a:t>Examples</a:t>
            </a:r>
            <a:r>
              <a:rPr lang="en-US" dirty="0"/>
              <a:t> of technologies that uses AI</a:t>
            </a:r>
          </a:p>
          <a:p>
            <a:pPr lvl="1"/>
            <a:r>
              <a:rPr lang="en-US" dirty="0"/>
              <a:t>Machine Learning</a:t>
            </a:r>
          </a:p>
          <a:p>
            <a:pPr lvl="1"/>
            <a:r>
              <a:rPr lang="en-US" dirty="0"/>
              <a:t>Robotics</a:t>
            </a:r>
          </a:p>
          <a:p>
            <a:pPr lvl="1"/>
            <a:r>
              <a:rPr lang="en-US" dirty="0"/>
              <a:t>Machine Automation</a:t>
            </a:r>
          </a:p>
          <a:p>
            <a:pPr lvl="1"/>
            <a:r>
              <a:rPr lang="en-US" dirty="0"/>
              <a:t>Virtual Reality</a:t>
            </a:r>
          </a:p>
          <a:p>
            <a:pPr lvl="1"/>
            <a:r>
              <a:rPr lang="en-US" dirty="0"/>
              <a:t>Cloud Computing</a:t>
            </a:r>
          </a:p>
          <a:p>
            <a:pPr lvl="1"/>
            <a:r>
              <a:rPr lang="en-US" dirty="0"/>
              <a:t>Augmented Reality </a:t>
            </a:r>
          </a:p>
          <a:p>
            <a:pPr lvl="1"/>
            <a:r>
              <a:rPr lang="en-US" dirty="0"/>
              <a:t>Neural Networks</a:t>
            </a:r>
          </a:p>
          <a:p>
            <a:pPr lvl="1"/>
            <a:r>
              <a:rPr lang="en-US" dirty="0"/>
              <a:t>Big Data</a:t>
            </a:r>
          </a:p>
          <a:p>
            <a:pPr lvl="1"/>
            <a:r>
              <a:rPr lang="en-US" dirty="0"/>
              <a:t>Internet of Things</a:t>
            </a:r>
          </a:p>
          <a:p>
            <a:pPr lvl="1"/>
            <a:r>
              <a:rPr lang="en-US" dirty="0"/>
              <a:t>Computer Vision</a:t>
            </a:r>
          </a:p>
          <a:p>
            <a:endParaRPr lang="en-US" dirty="0"/>
          </a:p>
        </p:txBody>
      </p:sp>
      <p:sp>
        <p:nvSpPr>
          <p:cNvPr id="4" name="Slide Number Placeholder 3"/>
          <p:cNvSpPr>
            <a:spLocks noGrp="1"/>
          </p:cNvSpPr>
          <p:nvPr>
            <p:ph type="sldNum" sz="quarter" idx="12"/>
          </p:nvPr>
        </p:nvSpPr>
        <p:spPr/>
        <p:txBody>
          <a:bodyPr/>
          <a:lstStyle/>
          <a:p>
            <a:fld id="{0D052BCC-206A-43AA-AD18-95F55FD845A4}" type="slidenum">
              <a:rPr lang="en-US" smtClean="0"/>
              <a:pPr/>
              <a:t>3</a:t>
            </a:fld>
            <a:endParaRPr lang="en-US"/>
          </a:p>
        </p:txBody>
      </p:sp>
    </p:spTree>
    <p:extLst>
      <p:ext uri="{BB962C8B-B14F-4D97-AF65-F5344CB8AC3E}">
        <p14:creationId xmlns:p14="http://schemas.microsoft.com/office/powerpoint/2010/main" xmlns="" val="395899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052BCC-206A-43AA-AD18-95F55FD845A4}" type="slidenum">
              <a:rPr lang="en-US" smtClean="0"/>
              <a:pPr/>
              <a:t>4</a:t>
            </a:fld>
            <a:endParaRPr lang="en-US"/>
          </a:p>
        </p:txBody>
      </p:sp>
      <p:pic>
        <p:nvPicPr>
          <p:cNvPr id="40962" name="Picture 2"/>
          <p:cNvPicPr>
            <a:picLocks noChangeAspect="1" noChangeArrowheads="1"/>
          </p:cNvPicPr>
          <p:nvPr/>
        </p:nvPicPr>
        <p:blipFill>
          <a:blip r:embed="rId2"/>
          <a:srcRect/>
          <a:stretch>
            <a:fillRect/>
          </a:stretch>
        </p:blipFill>
        <p:spPr bwMode="auto">
          <a:xfrm>
            <a:off x="1676400" y="1447800"/>
            <a:ext cx="5967412" cy="5019675"/>
          </a:xfrm>
          <a:prstGeom prst="rect">
            <a:avLst/>
          </a:prstGeom>
          <a:noFill/>
          <a:ln w="9525">
            <a:noFill/>
            <a:miter lim="800000"/>
            <a:headEnd/>
            <a:tailEnd/>
          </a:ln>
          <a:effectLst/>
        </p:spPr>
      </p:pic>
      <p:sp>
        <p:nvSpPr>
          <p:cNvPr id="6" name="Rectangle 5"/>
          <p:cNvSpPr/>
          <p:nvPr/>
        </p:nvSpPr>
        <p:spPr>
          <a:xfrm>
            <a:off x="381000" y="838200"/>
            <a:ext cx="7281673" cy="523220"/>
          </a:xfrm>
          <a:prstGeom prst="rect">
            <a:avLst/>
          </a:prstGeom>
        </p:spPr>
        <p:txBody>
          <a:bodyPr wrap="none">
            <a:spAutoFit/>
          </a:bodyPr>
          <a:lstStyle/>
          <a:p>
            <a:r>
              <a:rPr lang="en-US" sz="2800" b="1" dirty="0" smtClean="0">
                <a:solidFill>
                  <a:srgbClr val="FF0000"/>
                </a:solidFill>
              </a:rPr>
              <a:t>Artificial Intelligence is multidisciplinary </a:t>
            </a:r>
            <a:endParaRPr lang="en-US" sz="2800" b="1"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27888"/>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sz="4000" b="1" dirty="0" smtClean="0">
                <a:solidFill>
                  <a:srgbClr val="7030A0"/>
                </a:solidFill>
              </a:rPr>
              <a:t>Components </a:t>
            </a:r>
            <a:r>
              <a:rPr lang="en-US" sz="4000" b="1" dirty="0">
                <a:solidFill>
                  <a:srgbClr val="7030A0"/>
                </a:solidFill>
              </a:rPr>
              <a:t>of AI </a:t>
            </a:r>
            <a:r>
              <a:rPr lang="en-US" sz="4000" b="1" dirty="0" smtClean="0">
                <a:solidFill>
                  <a:srgbClr val="7030A0"/>
                </a:solidFill>
              </a:rPr>
              <a:t>system</a:t>
            </a:r>
            <a:endParaRPr lang="en-US" sz="4000" b="1" dirty="0">
              <a:solidFill>
                <a:srgbClr val="7030A0"/>
              </a:solidFill>
            </a:endParaRPr>
          </a:p>
        </p:txBody>
      </p:sp>
      <p:sp>
        <p:nvSpPr>
          <p:cNvPr id="3" name="Content Placeholder 2"/>
          <p:cNvSpPr>
            <a:spLocks noGrp="1"/>
          </p:cNvSpPr>
          <p:nvPr>
            <p:ph idx="1"/>
          </p:nvPr>
        </p:nvSpPr>
        <p:spPr>
          <a:xfrm>
            <a:off x="457200" y="1752600"/>
            <a:ext cx="8229600" cy="4389120"/>
          </a:xfrm>
        </p:spPr>
        <p:txBody>
          <a:bodyPr>
            <a:normAutofit lnSpcReduction="10000"/>
          </a:bodyPr>
          <a:lstStyle/>
          <a:p>
            <a:pPr marL="514350" lvl="0" indent="-514350" algn="just">
              <a:buFont typeface="+mj-lt"/>
              <a:buAutoNum type="arabicPeriod"/>
            </a:pPr>
            <a:r>
              <a:rPr lang="en-US" b="1" dirty="0" smtClean="0">
                <a:solidFill>
                  <a:srgbClr val="FF0000"/>
                </a:solidFill>
              </a:rPr>
              <a:t>Applications</a:t>
            </a:r>
            <a:r>
              <a:rPr lang="en-US" dirty="0">
                <a:solidFill>
                  <a:srgbClr val="FF0000"/>
                </a:solidFill>
              </a:rPr>
              <a:t>:</a:t>
            </a:r>
            <a:r>
              <a:rPr lang="en-US" dirty="0"/>
              <a:t> Image recognition, Speech recognition, </a:t>
            </a:r>
            <a:r>
              <a:rPr lang="en-US" dirty="0" err="1"/>
              <a:t>Chatbots</a:t>
            </a:r>
            <a:r>
              <a:rPr lang="en-US" dirty="0"/>
              <a:t>, Natural language generation, and Sentiment analysis.</a:t>
            </a:r>
          </a:p>
          <a:p>
            <a:pPr marL="514350" lvl="0" indent="-514350" algn="just">
              <a:buFont typeface="+mj-lt"/>
              <a:buAutoNum type="arabicPeriod"/>
            </a:pPr>
            <a:r>
              <a:rPr lang="en-US" b="1" dirty="0">
                <a:solidFill>
                  <a:srgbClr val="FF0000"/>
                </a:solidFill>
              </a:rPr>
              <a:t>Types of Models</a:t>
            </a:r>
            <a:r>
              <a:rPr lang="en-US" dirty="0"/>
              <a:t>: Deep learning, Machine learning, and Neural Networks.</a:t>
            </a:r>
          </a:p>
          <a:p>
            <a:pPr marL="514350" lvl="0" indent="-514350" algn="just">
              <a:buFont typeface="+mj-lt"/>
              <a:buAutoNum type="arabicPeriod"/>
            </a:pPr>
            <a:r>
              <a:rPr lang="en-US" b="1" dirty="0">
                <a:solidFill>
                  <a:srgbClr val="FF0000"/>
                </a:solidFill>
              </a:rPr>
              <a:t>Software/Hardware for training and running models</a:t>
            </a:r>
            <a:r>
              <a:rPr lang="en-US" dirty="0">
                <a:solidFill>
                  <a:srgbClr val="FF0000"/>
                </a:solidFill>
              </a:rPr>
              <a:t>:</a:t>
            </a:r>
            <a:r>
              <a:rPr lang="en-US" dirty="0"/>
              <a:t> Graphic Processing Units (GPUs), Parallel processing tools (like Spark), Cloud data storage and computer platforms</a:t>
            </a:r>
            <a:r>
              <a:rPr lang="en-US" dirty="0" smtClean="0"/>
              <a:t>.</a:t>
            </a:r>
          </a:p>
          <a:p>
            <a:pPr marL="514350" indent="-514350" algn="just">
              <a:buFont typeface="+mj-lt"/>
              <a:buAutoNum type="arabicPeriod"/>
            </a:pPr>
            <a:r>
              <a:rPr lang="en-US" b="1" dirty="0" smtClean="0">
                <a:solidFill>
                  <a:srgbClr val="FF0000"/>
                </a:solidFill>
              </a:rPr>
              <a:t>Programming languages for building models</a:t>
            </a:r>
            <a:r>
              <a:rPr lang="en-US" dirty="0" smtClean="0">
                <a:solidFill>
                  <a:srgbClr val="FF0000"/>
                </a:solidFill>
              </a:rPr>
              <a:t>: </a:t>
            </a:r>
            <a:r>
              <a:rPr lang="en-US" dirty="0" smtClean="0"/>
              <a:t>Python, </a:t>
            </a:r>
            <a:r>
              <a:rPr lang="en-US" dirty="0" err="1" smtClean="0"/>
              <a:t>TensorFlow</a:t>
            </a:r>
            <a:r>
              <a:rPr lang="en-US" dirty="0" smtClean="0"/>
              <a:t>, Java, and C/C</a:t>
            </a:r>
            <a:r>
              <a:rPr lang="en-US" baseline="30000" dirty="0" smtClean="0"/>
              <a:t>++</a:t>
            </a:r>
            <a:r>
              <a:rPr lang="en-US" dirty="0" smtClean="0"/>
              <a:t>, etc.</a:t>
            </a:r>
          </a:p>
          <a:p>
            <a:pPr marL="514350" lvl="0" indent="-514350" algn="just">
              <a:buFont typeface="+mj-lt"/>
              <a:buAutoNum type="arabicPeriod"/>
            </a:pPr>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0D052BCC-206A-43AA-AD18-95F55FD845A4}" type="slidenum">
              <a:rPr lang="en-US" smtClean="0"/>
              <a:pPr/>
              <a:t>5</a:t>
            </a:fld>
            <a:endParaRPr lang="en-US"/>
          </a:p>
        </p:txBody>
      </p:sp>
    </p:spTree>
    <p:extLst>
      <p:ext uri="{BB962C8B-B14F-4D97-AF65-F5344CB8AC3E}">
        <p14:creationId xmlns:p14="http://schemas.microsoft.com/office/powerpoint/2010/main" xmlns="" val="4141036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052BCC-206A-43AA-AD18-95F55FD845A4}" type="slidenum">
              <a:rPr lang="en-US" smtClean="0"/>
              <a:pPr/>
              <a:t>6</a:t>
            </a:fld>
            <a:endParaRPr lang="en-US"/>
          </a:p>
        </p:txBody>
      </p:sp>
      <p:pic>
        <p:nvPicPr>
          <p:cNvPr id="1026" name="Picture 2"/>
          <p:cNvPicPr>
            <a:picLocks noChangeAspect="1" noChangeArrowheads="1"/>
          </p:cNvPicPr>
          <p:nvPr/>
        </p:nvPicPr>
        <p:blipFill>
          <a:blip r:embed="rId2"/>
          <a:srcRect/>
          <a:stretch>
            <a:fillRect/>
          </a:stretch>
        </p:blipFill>
        <p:spPr bwMode="auto">
          <a:xfrm>
            <a:off x="2252663" y="1514475"/>
            <a:ext cx="4638675" cy="4657725"/>
          </a:xfrm>
          <a:prstGeom prst="rect">
            <a:avLst/>
          </a:prstGeom>
          <a:noFill/>
          <a:ln w="9525">
            <a:noFill/>
            <a:miter lim="800000"/>
            <a:headEnd/>
            <a:tailEnd/>
          </a:ln>
          <a:effectLst/>
        </p:spPr>
      </p:pic>
      <p:sp>
        <p:nvSpPr>
          <p:cNvPr id="6" name="Rectangle 5"/>
          <p:cNvSpPr/>
          <p:nvPr/>
        </p:nvSpPr>
        <p:spPr>
          <a:xfrm>
            <a:off x="457200" y="926068"/>
            <a:ext cx="8305800" cy="369332"/>
          </a:xfrm>
          <a:prstGeom prst="rect">
            <a:avLst/>
          </a:prstGeom>
        </p:spPr>
        <p:txBody>
          <a:bodyPr wrap="square">
            <a:spAutoFit/>
          </a:bodyPr>
          <a:lstStyle/>
          <a:p>
            <a:r>
              <a:rPr lang="en-US" b="1" i="1" dirty="0" smtClean="0">
                <a:solidFill>
                  <a:srgbClr val="FF0000"/>
                </a:solidFill>
              </a:rPr>
              <a:t>Artificial Intelligence (AI), Machine Learning (ML) and Deep Learning (DL) </a:t>
            </a:r>
            <a:endParaRPr lang="en-US" b="1"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6705600" cy="627888"/>
          </a:xfrm>
        </p:spPr>
        <p:txBody>
          <a:bodyPr>
            <a:normAutofit/>
          </a:bodyPr>
          <a:lstStyle/>
          <a:p>
            <a:r>
              <a:rPr lang="en-US" sz="3600" b="1" dirty="0" smtClean="0">
                <a:solidFill>
                  <a:srgbClr val="FF0000"/>
                </a:solidFill>
              </a:rPr>
              <a:t>History of Artificial Intelligence (AI)</a:t>
            </a:r>
            <a:endParaRPr lang="en-US" sz="3600" b="1" dirty="0">
              <a:solidFill>
                <a:srgbClr val="FF0000"/>
              </a:solidFill>
            </a:endParaRPr>
          </a:p>
        </p:txBody>
      </p:sp>
      <p:sp>
        <p:nvSpPr>
          <p:cNvPr id="3" name="Content Placeholder 2"/>
          <p:cNvSpPr>
            <a:spLocks noGrp="1"/>
          </p:cNvSpPr>
          <p:nvPr>
            <p:ph idx="1"/>
          </p:nvPr>
        </p:nvSpPr>
        <p:spPr/>
        <p:txBody>
          <a:bodyPr>
            <a:normAutofit/>
          </a:bodyPr>
          <a:lstStyle/>
          <a:p>
            <a:pPr marL="282575" indent="-282575">
              <a:defRPr/>
            </a:pPr>
            <a:r>
              <a:rPr lang="en-US" sz="2800" dirty="0"/>
              <a:t>Formally initiated in 1956 and the name </a:t>
            </a:r>
            <a:r>
              <a:rPr lang="en-US" sz="2800" b="1" dirty="0">
                <a:solidFill>
                  <a:srgbClr val="002060"/>
                </a:solidFill>
              </a:rPr>
              <a:t>AI</a:t>
            </a:r>
            <a:r>
              <a:rPr lang="en-US" sz="2800" dirty="0"/>
              <a:t> was coined by </a:t>
            </a:r>
            <a:r>
              <a:rPr lang="en-US" sz="2800" b="1" dirty="0">
                <a:solidFill>
                  <a:srgbClr val="002060"/>
                </a:solidFill>
              </a:rPr>
              <a:t>John McCarthy</a:t>
            </a:r>
            <a:r>
              <a:rPr lang="en-US" sz="2800" dirty="0"/>
              <a:t>.</a:t>
            </a:r>
          </a:p>
          <a:p>
            <a:pPr marL="282575" lvl="4" indent="-282575">
              <a:defRPr/>
            </a:pPr>
            <a:endParaRPr lang="en-US" sz="1050" dirty="0"/>
          </a:p>
          <a:p>
            <a:pPr marL="282575" indent="-282575">
              <a:defRPr/>
            </a:pPr>
            <a:r>
              <a:rPr lang="en-US" sz="2800" dirty="0"/>
              <a:t>The advent of general purpose computers provided a vehicle for creating artificially intelligent entities.</a:t>
            </a:r>
          </a:p>
          <a:p>
            <a:pPr marL="631825" lvl="1" indent="-165100">
              <a:defRPr/>
            </a:pPr>
            <a:r>
              <a:rPr lang="en-US" dirty="0"/>
              <a:t>Used for solving general-purpose problems</a:t>
            </a:r>
          </a:p>
          <a:p>
            <a:pPr lvl="4">
              <a:defRPr/>
            </a:pPr>
            <a:endParaRPr lang="en-US" sz="1800" dirty="0"/>
          </a:p>
          <a:p>
            <a:pPr marL="282575" indent="-282575">
              <a:defRPr/>
            </a:pPr>
            <a:r>
              <a:rPr lang="en-US" sz="2800" dirty="0"/>
              <a:t>Which one is preferred? </a:t>
            </a:r>
          </a:p>
          <a:p>
            <a:pPr marL="685800" lvl="1" indent="-228600">
              <a:defRPr/>
            </a:pPr>
            <a:r>
              <a:rPr lang="en-US" dirty="0"/>
              <a:t>General purpose problem solving systems</a:t>
            </a:r>
          </a:p>
          <a:p>
            <a:pPr marL="685800" lvl="1" indent="-228600">
              <a:defRPr/>
            </a:pPr>
            <a:r>
              <a:rPr lang="en-US" dirty="0"/>
              <a:t>Domain specific systems</a:t>
            </a:r>
          </a:p>
        </p:txBody>
      </p:sp>
      <p:sp>
        <p:nvSpPr>
          <p:cNvPr id="4" name="Slide Number Placeholder 3"/>
          <p:cNvSpPr>
            <a:spLocks noGrp="1"/>
          </p:cNvSpPr>
          <p:nvPr>
            <p:ph type="sldNum" sz="quarter" idx="12"/>
          </p:nvPr>
        </p:nvSpPr>
        <p:spPr/>
        <p:txBody>
          <a:bodyPr/>
          <a:lstStyle/>
          <a:p>
            <a:fld id="{0D052BCC-206A-43AA-AD18-95F55FD845A4}" type="slidenum">
              <a:rPr lang="en-US" smtClean="0"/>
              <a:pPr/>
              <a:t>7</a:t>
            </a:fld>
            <a:endParaRPr lang="en-US"/>
          </a:p>
        </p:txBody>
      </p:sp>
    </p:spTree>
    <p:extLst>
      <p:ext uri="{BB962C8B-B14F-4D97-AF65-F5344CB8AC3E}">
        <p14:creationId xmlns:p14="http://schemas.microsoft.com/office/powerpoint/2010/main" xmlns="" val="2805004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052BCC-206A-43AA-AD18-95F55FD845A4}" type="slidenum">
              <a:rPr lang="en-US" smtClean="0"/>
              <a:pPr/>
              <a:t>8</a:t>
            </a:fld>
            <a:endParaRPr lang="en-US"/>
          </a:p>
        </p:txBody>
      </p:sp>
      <p:pic>
        <p:nvPicPr>
          <p:cNvPr id="1026" name="Picture 2"/>
          <p:cNvPicPr>
            <a:picLocks noChangeAspect="1" noChangeArrowheads="1"/>
          </p:cNvPicPr>
          <p:nvPr/>
        </p:nvPicPr>
        <p:blipFill>
          <a:blip r:embed="rId2"/>
          <a:srcRect/>
          <a:stretch>
            <a:fillRect/>
          </a:stretch>
        </p:blipFill>
        <p:spPr bwMode="auto">
          <a:xfrm>
            <a:off x="228600" y="304800"/>
            <a:ext cx="8686800" cy="6096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2514600" cy="533400"/>
          </a:xfrm>
        </p:spPr>
        <p:txBody>
          <a:bodyPr>
            <a:noAutofit/>
          </a:bodyPr>
          <a:lstStyle/>
          <a:p>
            <a:r>
              <a:rPr lang="en-US" sz="3600" b="1" dirty="0" smtClean="0">
                <a:solidFill>
                  <a:srgbClr val="FF0000"/>
                </a:solidFill>
              </a:rPr>
              <a:t>Cont’d</a:t>
            </a:r>
            <a:endParaRPr lang="en-US" sz="3600" b="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853994412"/>
              </p:ext>
            </p:extLst>
          </p:nvPr>
        </p:nvGraphicFramePr>
        <p:xfrm>
          <a:off x="457200" y="990600"/>
          <a:ext cx="8229600" cy="5217160"/>
        </p:xfrm>
        <a:graphic>
          <a:graphicData uri="http://schemas.openxmlformats.org/drawingml/2006/table">
            <a:tbl>
              <a:tblPr firstRow="1" bandRow="1">
                <a:tableStyleId>{5940675A-B579-460E-94D1-54222C63F5DA}</a:tableStyleId>
              </a:tblPr>
              <a:tblGrid>
                <a:gridCol w="2057400">
                  <a:extLst>
                    <a:ext uri="{9D8B030D-6E8A-4147-A177-3AD203B41FA5}">
                      <a16:colId xmlns:a16="http://schemas.microsoft.com/office/drawing/2014/main" xmlns="" val="20000"/>
                    </a:ext>
                  </a:extLst>
                </a:gridCol>
                <a:gridCol w="6172200">
                  <a:extLst>
                    <a:ext uri="{9D8B030D-6E8A-4147-A177-3AD203B41FA5}">
                      <a16:colId xmlns:a16="http://schemas.microsoft.com/office/drawing/2014/main" xmlns="" val="20001"/>
                    </a:ext>
                  </a:extLst>
                </a:gridCol>
              </a:tblGrid>
              <a:tr h="370840">
                <a:tc>
                  <a:txBody>
                    <a:bodyPr/>
                    <a:lstStyle/>
                    <a:p>
                      <a:r>
                        <a:rPr lang="en-US" b="1" dirty="0" smtClean="0"/>
                        <a:t>Year</a:t>
                      </a:r>
                      <a:endParaRPr lang="en-US" b="1" dirty="0"/>
                    </a:p>
                  </a:txBody>
                  <a:tcPr/>
                </a:tc>
                <a:tc>
                  <a:txBody>
                    <a:bodyPr/>
                    <a:lstStyle/>
                    <a:p>
                      <a:r>
                        <a:rPr lang="en-US" b="1" dirty="0" smtClean="0"/>
                        <a:t>Description</a:t>
                      </a:r>
                      <a:endParaRPr lang="en-US" b="1" dirty="0"/>
                    </a:p>
                  </a:txBody>
                  <a:tcPr/>
                </a:tc>
                <a:extLst>
                  <a:ext uri="{0D108BD9-81ED-4DB2-BD59-A6C34878D82A}">
                    <a16:rowId xmlns:a16="http://schemas.microsoft.com/office/drawing/2014/main" xmlns="" val="10000"/>
                  </a:ext>
                </a:extLst>
              </a:tr>
              <a:tr h="370840">
                <a:tc>
                  <a:txBody>
                    <a:bodyPr/>
                    <a:lstStyle/>
                    <a:p>
                      <a:r>
                        <a:rPr kumimoji="0" lang="en-US" sz="1800" kern="1200" dirty="0" smtClean="0">
                          <a:solidFill>
                            <a:schemeClr val="tx1"/>
                          </a:solidFill>
                          <a:effectLst/>
                          <a:latin typeface="+mn-lt"/>
                          <a:ea typeface="+mn-ea"/>
                          <a:cs typeface="+mn-cs"/>
                        </a:rPr>
                        <a:t>1956 </a:t>
                      </a:r>
                      <a:endParaRPr lang="en-US" dirty="0"/>
                    </a:p>
                  </a:txBody>
                  <a:tcPr/>
                </a:tc>
                <a:tc>
                  <a:txBody>
                    <a:bodyPr/>
                    <a:lstStyle/>
                    <a:p>
                      <a:pPr algn="just"/>
                      <a:r>
                        <a:rPr kumimoji="0" lang="en-US" sz="1800" kern="1200" dirty="0" smtClean="0">
                          <a:solidFill>
                            <a:schemeClr val="tx1"/>
                          </a:solidFill>
                          <a:effectLst/>
                          <a:latin typeface="+mn-lt"/>
                          <a:ea typeface="+mn-ea"/>
                          <a:cs typeface="+mn-cs"/>
                        </a:rPr>
                        <a:t>The term “artificial intelligence” is coined by John </a:t>
                      </a:r>
                      <a:r>
                        <a:rPr kumimoji="0" lang="en-US" sz="1800" kern="1200" dirty="0" err="1" smtClean="0">
                          <a:solidFill>
                            <a:schemeClr val="tx1"/>
                          </a:solidFill>
                          <a:effectLst/>
                          <a:latin typeface="+mn-lt"/>
                          <a:ea typeface="+mn-ea"/>
                          <a:cs typeface="+mn-cs"/>
                        </a:rPr>
                        <a:t>McCharty</a:t>
                      </a:r>
                      <a:r>
                        <a:rPr kumimoji="0" lang="en-US" sz="1800" kern="1200" dirty="0" smtClean="0">
                          <a:solidFill>
                            <a:schemeClr val="tx1"/>
                          </a:solidFill>
                          <a:effectLst/>
                          <a:latin typeface="+mn-lt"/>
                          <a:ea typeface="+mn-ea"/>
                          <a:cs typeface="+mn-cs"/>
                        </a:rPr>
                        <a:t> at a Dartmouth conference and AI is founded as an academic discipline</a:t>
                      </a:r>
                      <a:endParaRPr lang="en-US" dirty="0"/>
                    </a:p>
                  </a:txBody>
                  <a:tcPr/>
                </a:tc>
                <a:extLst>
                  <a:ext uri="{0D108BD9-81ED-4DB2-BD59-A6C34878D82A}">
                    <a16:rowId xmlns:a16="http://schemas.microsoft.com/office/drawing/2014/main" xmlns="" val="10001"/>
                  </a:ext>
                </a:extLst>
              </a:tr>
              <a:tr h="370840">
                <a:tc>
                  <a:txBody>
                    <a:bodyPr/>
                    <a:lstStyle/>
                    <a:p>
                      <a:r>
                        <a:rPr kumimoji="0" lang="en-US" sz="1800" kern="1200" dirty="0" smtClean="0">
                          <a:solidFill>
                            <a:schemeClr val="tx1"/>
                          </a:solidFill>
                          <a:effectLst/>
                          <a:latin typeface="+mn-lt"/>
                          <a:ea typeface="+mn-ea"/>
                          <a:cs typeface="+mn-cs"/>
                        </a:rPr>
                        <a:t>1956–1974</a:t>
                      </a:r>
                      <a:endParaRPr lang="en-US"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tx1"/>
                          </a:solidFill>
                          <a:effectLst/>
                          <a:latin typeface="+mn-lt"/>
                          <a:ea typeface="+mn-ea"/>
                          <a:cs typeface="+mn-cs"/>
                        </a:rPr>
                        <a:t>The golden years of AI enjoy government funding in promising, logic-based problem-solving approaches.</a:t>
                      </a:r>
                    </a:p>
                  </a:txBody>
                  <a:tcPr/>
                </a:tc>
                <a:extLst>
                  <a:ext uri="{0D108BD9-81ED-4DB2-BD59-A6C34878D82A}">
                    <a16:rowId xmlns:a16="http://schemas.microsoft.com/office/drawing/2014/main" xmlns="" val="10002"/>
                  </a:ext>
                </a:extLst>
              </a:tr>
              <a:tr h="370840">
                <a:tc>
                  <a:txBody>
                    <a:bodyPr/>
                    <a:lstStyle/>
                    <a:p>
                      <a:r>
                        <a:rPr kumimoji="0" lang="en-US" sz="1800" kern="1200" dirty="0" smtClean="0">
                          <a:solidFill>
                            <a:schemeClr val="tx1"/>
                          </a:solidFill>
                          <a:effectLst/>
                          <a:latin typeface="+mn-lt"/>
                          <a:ea typeface="+mn-ea"/>
                          <a:cs typeface="+mn-cs"/>
                        </a:rPr>
                        <a:t>1974–1980</a:t>
                      </a:r>
                      <a:endParaRPr lang="en-US" dirty="0"/>
                    </a:p>
                  </a:txBody>
                  <a:tcPr/>
                </a:tc>
                <a:tc>
                  <a:txBody>
                    <a:bodyPr/>
                    <a:lstStyle/>
                    <a:p>
                      <a:pPr algn="just"/>
                      <a:r>
                        <a:rPr kumimoji="0" lang="en-US" sz="1800" kern="1200" dirty="0" smtClean="0">
                          <a:solidFill>
                            <a:schemeClr val="tx1"/>
                          </a:solidFill>
                          <a:effectLst/>
                          <a:latin typeface="+mn-lt"/>
                          <a:ea typeface="+mn-ea"/>
                          <a:cs typeface="+mn-cs"/>
                        </a:rPr>
                        <a:t>Overly high expectations coupled with the limited capacities of AI programs leads to the first “AI winter”, with reduced funding and interest in AI research.</a:t>
                      </a:r>
                      <a:endParaRPr lang="en-US" dirty="0"/>
                    </a:p>
                  </a:txBody>
                  <a:tcPr/>
                </a:tc>
                <a:extLst>
                  <a:ext uri="{0D108BD9-81ED-4DB2-BD59-A6C34878D82A}">
                    <a16:rowId xmlns:a16="http://schemas.microsoft.com/office/drawing/2014/main" xmlns="" val="10003"/>
                  </a:ext>
                </a:extLst>
              </a:tr>
              <a:tr h="370840">
                <a:tc>
                  <a:txBody>
                    <a:bodyPr/>
                    <a:lstStyle/>
                    <a:p>
                      <a:r>
                        <a:rPr kumimoji="0" lang="en-US" sz="1800" kern="1200" dirty="0" smtClean="0">
                          <a:solidFill>
                            <a:schemeClr val="tx1"/>
                          </a:solidFill>
                          <a:effectLst/>
                          <a:latin typeface="+mn-lt"/>
                          <a:ea typeface="+mn-ea"/>
                          <a:cs typeface="+mn-cs"/>
                        </a:rPr>
                        <a:t>1980–1987 </a:t>
                      </a:r>
                      <a:endParaRPr lang="en-US"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tx1"/>
                          </a:solidFill>
                          <a:effectLst/>
                          <a:latin typeface="+mn-lt"/>
                          <a:ea typeface="+mn-ea"/>
                          <a:cs typeface="+mn-cs"/>
                        </a:rPr>
                        <a:t>The rise of knowledge-based expert systems brings new successes and a change in the focus of research and funding toward this form of AI.</a:t>
                      </a:r>
                    </a:p>
                  </a:txBody>
                  <a:tcPr/>
                </a:tc>
                <a:extLst>
                  <a:ext uri="{0D108BD9-81ED-4DB2-BD59-A6C34878D82A}">
                    <a16:rowId xmlns:a16="http://schemas.microsoft.com/office/drawing/2014/main" xmlns="" val="10004"/>
                  </a:ext>
                </a:extLst>
              </a:tr>
              <a:tr h="370840">
                <a:tc>
                  <a:txBody>
                    <a:bodyPr/>
                    <a:lstStyle/>
                    <a:p>
                      <a:r>
                        <a:rPr kumimoji="0" lang="en-US" sz="1800" kern="1200" dirty="0" smtClean="0">
                          <a:solidFill>
                            <a:schemeClr val="tx1"/>
                          </a:solidFill>
                          <a:effectLst/>
                          <a:latin typeface="+mn-lt"/>
                          <a:ea typeface="+mn-ea"/>
                          <a:cs typeface="+mn-cs"/>
                        </a:rPr>
                        <a:t>1987–1993 </a:t>
                      </a:r>
                      <a:endParaRPr lang="en-US"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tx1"/>
                          </a:solidFill>
                          <a:effectLst/>
                          <a:latin typeface="+mn-lt"/>
                          <a:ea typeface="+mn-ea"/>
                          <a:cs typeface="+mn-cs"/>
                        </a:rPr>
                        <a:t>The second “AI winter” starts with the sudden collapse of the specialized hardware industry in 1987. The AI hype brings with it negative perceptions by governments and investors, as expert systems show their limitations and prove expensive to update and maintain. </a:t>
                      </a:r>
                    </a:p>
                  </a:txBody>
                  <a:tcPr/>
                </a:tc>
                <a:extLst>
                  <a:ext uri="{0D108BD9-81ED-4DB2-BD59-A6C34878D82A}">
                    <a16:rowId xmlns:a16="http://schemas.microsoft.com/office/drawing/2014/main" xmlns="" val="10005"/>
                  </a:ext>
                </a:extLst>
              </a:tr>
            </a:tbl>
          </a:graphicData>
        </a:graphic>
      </p:graphicFrame>
      <p:sp>
        <p:nvSpPr>
          <p:cNvPr id="3" name="Slide Number Placeholder 2"/>
          <p:cNvSpPr>
            <a:spLocks noGrp="1"/>
          </p:cNvSpPr>
          <p:nvPr>
            <p:ph type="sldNum" sz="quarter" idx="12"/>
          </p:nvPr>
        </p:nvSpPr>
        <p:spPr/>
        <p:txBody>
          <a:bodyPr/>
          <a:lstStyle/>
          <a:p>
            <a:fld id="{0D052BCC-206A-43AA-AD18-95F55FD845A4}" type="slidenum">
              <a:rPr lang="en-US" smtClean="0"/>
              <a:pPr/>
              <a:t>9</a:t>
            </a:fld>
            <a:endParaRPr lang="en-US"/>
          </a:p>
        </p:txBody>
      </p:sp>
    </p:spTree>
    <p:extLst>
      <p:ext uri="{BB962C8B-B14F-4D97-AF65-F5344CB8AC3E}">
        <p14:creationId xmlns:p14="http://schemas.microsoft.com/office/powerpoint/2010/main" xmlns="" val="6551864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464</TotalTime>
  <Words>1587</Words>
  <Application>Microsoft Office PowerPoint</Application>
  <PresentationFormat>On-screen Show (4:3)</PresentationFormat>
  <Paragraphs>185</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Flow</vt:lpstr>
      <vt:lpstr>What is Artificial Intelligence?</vt:lpstr>
      <vt:lpstr>Cont’d</vt:lpstr>
      <vt:lpstr>Cont’d</vt:lpstr>
      <vt:lpstr>Slide 4</vt:lpstr>
      <vt:lpstr>             Components of AI system</vt:lpstr>
      <vt:lpstr>Slide 6</vt:lpstr>
      <vt:lpstr>History of Artificial Intelligence (AI)</vt:lpstr>
      <vt:lpstr>Slide 8</vt:lpstr>
      <vt:lpstr>Cont’d</vt:lpstr>
      <vt:lpstr>Cont’d</vt:lpstr>
      <vt:lpstr>Slide 11</vt:lpstr>
      <vt:lpstr>Types of Artificial Intelligence(AI)</vt:lpstr>
      <vt:lpstr>Slide 13</vt:lpstr>
      <vt:lpstr>Cont’d</vt:lpstr>
      <vt:lpstr>Cont’d</vt:lpstr>
      <vt:lpstr>Cont’d</vt:lpstr>
      <vt:lpstr>Cont’d</vt:lpstr>
      <vt:lpstr>Cont’d</vt:lpstr>
      <vt:lpstr>Cont’d</vt:lpstr>
      <vt:lpstr>Cont’d</vt:lpstr>
      <vt:lpstr>Applications of AI </vt:lpstr>
      <vt:lpstr>Cont’d</vt:lpstr>
      <vt:lpstr>Cont’d</vt:lpstr>
      <vt:lpstr>Cont’d</vt:lpstr>
      <vt:lpstr>Cont’d</vt:lpstr>
      <vt:lpstr>Cont’d</vt:lpstr>
      <vt:lpstr>Cont’d</vt:lpstr>
      <vt:lpstr>Cont’d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Three</dc:title>
  <dc:creator>sel-am</dc:creator>
  <cp:lastModifiedBy>hp</cp:lastModifiedBy>
  <cp:revision>180</cp:revision>
  <dcterms:created xsi:type="dcterms:W3CDTF">2019-10-26T17:13:48Z</dcterms:created>
  <dcterms:modified xsi:type="dcterms:W3CDTF">2019-12-10T20:31:06Z</dcterms:modified>
</cp:coreProperties>
</file>