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PT Sans Narrow"/>
      <p:regular r:id="rId37"/>
      <p:bold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TSansNarrow-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PTSansNarrow-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622146a21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622146a2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622146a21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622146a21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622146a21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622146a21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622146a21_1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622146a21_1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622146a21_1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622146a21_1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622146a21_1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622146a21_1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622146a21_1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622146a21_1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622146a21_1_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622146a21_1_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622146a21_1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622146a21_1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7622146a21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622146a21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622146a2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622146a2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622146a21_1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622146a21_1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622146a21_1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622146a21_1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622146a21_1_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622146a21_1_9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622146a21_1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622146a21_1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622146a21_1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622146a21_1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7622146a21_1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622146a21_1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622146a21_1_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622146a21_1_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622146a21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622146a2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622146a21_1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622146a21_1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622146a21_1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622146a21_1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622146a2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622146a2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622146a21_1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622146a21_1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622146a21_1_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622146a21_1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622146a2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622146a2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622146a2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622146a2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622146a2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622146a2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622146a2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622146a2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622146a2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622146a2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622146a21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622146a21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Chapter Four</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Internet of Things(IoT)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Mode in IoT</a:t>
            </a:r>
            <a:endParaRPr/>
          </a:p>
        </p:txBody>
      </p:sp>
      <p:sp>
        <p:nvSpPr>
          <p:cNvPr id="122" name="Google Shape;122;p22"/>
          <p:cNvSpPr txBox="1"/>
          <p:nvPr>
            <p:ph idx="1" type="body"/>
          </p:nvPr>
        </p:nvSpPr>
        <p:spPr>
          <a:xfrm>
            <a:off x="311700" y="1266325"/>
            <a:ext cx="8520600" cy="37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between devices and the Internet or to a gateway includes many different models</a:t>
            </a:r>
            <a:endParaRPr/>
          </a:p>
          <a:p>
            <a:pPr indent="0" lvl="0" marL="457200" rtl="0" algn="l">
              <a:spcBef>
                <a:spcPts val="1600"/>
              </a:spcBef>
              <a:spcAft>
                <a:spcPts val="0"/>
              </a:spcAft>
              <a:buNone/>
            </a:pPr>
            <a:r>
              <a:rPr lang="en"/>
              <a:t>Direct Ethernet or Wi-Fi connectivity using TCP or UDP </a:t>
            </a:r>
            <a:endParaRPr/>
          </a:p>
          <a:p>
            <a:pPr indent="0" lvl="0" marL="457200" rtl="0" algn="l">
              <a:spcBef>
                <a:spcPts val="1600"/>
              </a:spcBef>
              <a:spcAft>
                <a:spcPts val="0"/>
              </a:spcAft>
              <a:buNone/>
            </a:pPr>
            <a:r>
              <a:rPr lang="en"/>
              <a:t>Bluetooth Low Energy(BLE)</a:t>
            </a:r>
            <a:endParaRPr/>
          </a:p>
          <a:p>
            <a:pPr indent="0" lvl="0" marL="457200" rtl="0" algn="l">
              <a:spcBef>
                <a:spcPts val="1600"/>
              </a:spcBef>
              <a:spcAft>
                <a:spcPts val="0"/>
              </a:spcAft>
              <a:buNone/>
            </a:pPr>
            <a:r>
              <a:rPr lang="en"/>
              <a:t>Near Field Communication (NFC)</a:t>
            </a:r>
            <a:endParaRPr/>
          </a:p>
          <a:p>
            <a:pPr indent="0" lvl="0" marL="457200" rtl="0" algn="l">
              <a:spcBef>
                <a:spcPts val="1600"/>
              </a:spcBef>
              <a:spcAft>
                <a:spcPts val="0"/>
              </a:spcAft>
              <a:buNone/>
            </a:pPr>
            <a:r>
              <a:rPr lang="en"/>
              <a:t>Zigbee or other mesh radio networks</a:t>
            </a:r>
            <a:endParaRPr/>
          </a:p>
          <a:p>
            <a:pPr indent="0" lvl="0" marL="457200" rtl="0" algn="l">
              <a:spcBef>
                <a:spcPts val="1600"/>
              </a:spcBef>
              <a:spcAft>
                <a:spcPts val="0"/>
              </a:spcAft>
              <a:buNone/>
            </a:pPr>
            <a:r>
              <a:rPr lang="en"/>
              <a:t>SRF and point-to-point radio links</a:t>
            </a:r>
            <a:endParaRPr/>
          </a:p>
          <a:p>
            <a:pPr indent="0" lvl="0" marL="457200" rtl="0" algn="l">
              <a:spcBef>
                <a:spcPts val="1600"/>
              </a:spcBef>
              <a:spcAft>
                <a:spcPts val="0"/>
              </a:spcAft>
              <a:buNone/>
            </a:pPr>
            <a:r>
              <a:rPr lang="en"/>
              <a:t>UART or serial lines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3" name="Google Shape;123;p22"/>
          <p:cNvPicPr preferRelativeResize="0"/>
          <p:nvPr/>
        </p:nvPicPr>
        <p:blipFill>
          <a:blip r:embed="rId3">
            <a:alphaModFix/>
          </a:blip>
          <a:stretch>
            <a:fillRect/>
          </a:stretch>
        </p:blipFill>
        <p:spPr>
          <a:xfrm>
            <a:off x="5849003" y="2571750"/>
            <a:ext cx="2574222" cy="234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wo major modes of connectivity</a:t>
            </a:r>
            <a:endParaRPr/>
          </a:p>
        </p:txBody>
      </p:sp>
      <p:pic>
        <p:nvPicPr>
          <p:cNvPr id="129" name="Google Shape;129;p23"/>
          <p:cNvPicPr preferRelativeResize="0"/>
          <p:nvPr/>
        </p:nvPicPr>
        <p:blipFill rotWithShape="1">
          <a:blip r:embed="rId3">
            <a:alphaModFix/>
          </a:blip>
          <a:srcRect b="0" l="0" r="0" t="0"/>
          <a:stretch/>
        </p:blipFill>
        <p:spPr>
          <a:xfrm>
            <a:off x="544575" y="1302925"/>
            <a:ext cx="5591400" cy="363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network requirements</a:t>
            </a:r>
            <a:endParaRPr/>
          </a:p>
        </p:txBody>
      </p:sp>
      <p:sp>
        <p:nvSpPr>
          <p:cNvPr id="135" name="Google Shape;135;p24"/>
          <p:cNvSpPr txBox="1"/>
          <p:nvPr>
            <p:ph idx="1" type="body"/>
          </p:nvPr>
        </p:nvSpPr>
        <p:spPr>
          <a:xfrm>
            <a:off x="311700" y="1266325"/>
            <a:ext cx="8520600" cy="366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ability to connect large numbers of heterogeneous IoT elements</a:t>
            </a:r>
            <a:endParaRPr/>
          </a:p>
          <a:p>
            <a:pPr indent="0" lvl="0" marL="0" rtl="0" algn="l">
              <a:spcBef>
                <a:spcPts val="1600"/>
              </a:spcBef>
              <a:spcAft>
                <a:spcPts val="0"/>
              </a:spcAft>
              <a:buNone/>
            </a:pPr>
            <a:r>
              <a:rPr lang="en"/>
              <a:t>High reliability</a:t>
            </a:r>
            <a:endParaRPr/>
          </a:p>
          <a:p>
            <a:pPr indent="0" lvl="0" marL="0" rtl="0" algn="l">
              <a:spcBef>
                <a:spcPts val="1600"/>
              </a:spcBef>
              <a:spcAft>
                <a:spcPts val="0"/>
              </a:spcAft>
              <a:buNone/>
            </a:pPr>
            <a:r>
              <a:rPr lang="en"/>
              <a:t>Real-time awareness with low latency</a:t>
            </a:r>
            <a:endParaRPr/>
          </a:p>
          <a:p>
            <a:pPr indent="0" lvl="0" marL="0" rtl="0" algn="l">
              <a:spcBef>
                <a:spcPts val="1600"/>
              </a:spcBef>
              <a:spcAft>
                <a:spcPts val="0"/>
              </a:spcAft>
              <a:buNone/>
            </a:pPr>
            <a:r>
              <a:rPr lang="en"/>
              <a:t>Ability to secure all traffic flows</a:t>
            </a:r>
            <a:endParaRPr/>
          </a:p>
          <a:p>
            <a:pPr indent="0" lvl="0" marL="0" rtl="0" algn="l">
              <a:spcBef>
                <a:spcPts val="1600"/>
              </a:spcBef>
              <a:spcAft>
                <a:spcPts val="0"/>
              </a:spcAft>
              <a:buNone/>
            </a:pPr>
            <a:r>
              <a:rPr lang="en"/>
              <a:t>Programmability for application customization</a:t>
            </a:r>
            <a:endParaRPr/>
          </a:p>
          <a:p>
            <a:pPr indent="0" lvl="0" marL="0" rtl="0" algn="l">
              <a:spcBef>
                <a:spcPts val="1600"/>
              </a:spcBef>
              <a:spcAft>
                <a:spcPts val="0"/>
              </a:spcAft>
              <a:buNone/>
            </a:pPr>
            <a:r>
              <a:rPr lang="en"/>
              <a:t>Traffic monitoring and management at the device level</a:t>
            </a:r>
            <a:endParaRPr/>
          </a:p>
          <a:p>
            <a:pPr indent="0" lvl="0" marL="0" rtl="0" algn="l">
              <a:spcBef>
                <a:spcPts val="1600"/>
              </a:spcBef>
              <a:spcAft>
                <a:spcPts val="0"/>
              </a:spcAft>
              <a:buNone/>
            </a:pPr>
            <a:r>
              <a:rPr lang="en"/>
              <a:t>Low-cost connectivity for a large number of devices/sensors</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IoT</a:t>
            </a:r>
            <a:endParaRPr/>
          </a:p>
        </p:txBody>
      </p:sp>
      <p:sp>
        <p:nvSpPr>
          <p:cNvPr id="141" name="Google Shape;141;p25"/>
          <p:cNvSpPr txBox="1"/>
          <p:nvPr>
            <p:ph idx="1" type="body"/>
          </p:nvPr>
        </p:nvSpPr>
        <p:spPr>
          <a:xfrm>
            <a:off x="311700" y="1266325"/>
            <a:ext cx="8520600" cy="37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term “The Internet of Things” (IoT) was coined by Kevin Ashton in a presentation to Proctor &amp; Gamble in 1999. </a:t>
            </a:r>
            <a:endParaRPr/>
          </a:p>
          <a:p>
            <a:pPr indent="0" lvl="0" marL="457200" rtl="0" algn="l">
              <a:spcBef>
                <a:spcPts val="1600"/>
              </a:spcBef>
              <a:spcAft>
                <a:spcPts val="0"/>
              </a:spcAft>
              <a:buNone/>
            </a:pPr>
            <a:r>
              <a:rPr lang="en"/>
              <a:t>He is a co-founder of MIT’s Auto-ID Lab. </a:t>
            </a:r>
            <a:endParaRPr/>
          </a:p>
          <a:p>
            <a:pPr indent="0" lvl="0" marL="457200" rtl="0" algn="l">
              <a:spcBef>
                <a:spcPts val="1600"/>
              </a:spcBef>
              <a:spcAft>
                <a:spcPts val="0"/>
              </a:spcAft>
              <a:buNone/>
            </a:pPr>
            <a:r>
              <a:rPr lang="en"/>
              <a:t>He pioneered RFID (used in bar code detector) for the supply-chain management domain.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IoT</a:t>
            </a:r>
            <a:endParaRPr/>
          </a:p>
        </p:txBody>
      </p:sp>
      <p:sp>
        <p:nvSpPr>
          <p:cNvPr id="147" name="Google Shape;147;p26"/>
          <p:cNvSpPr txBox="1"/>
          <p:nvPr>
            <p:ph idx="1" type="body"/>
          </p:nvPr>
        </p:nvSpPr>
        <p:spPr>
          <a:xfrm>
            <a:off x="311700" y="1266325"/>
            <a:ext cx="55818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internet appliance, for example, was a Coke vending machine at Carnegie Mellon University in the early 1980s.</a:t>
            </a:r>
            <a:endParaRPr/>
          </a:p>
          <a:p>
            <a:pPr indent="0" lvl="0" marL="457200" rtl="0" algn="l">
              <a:spcBef>
                <a:spcPts val="1600"/>
              </a:spcBef>
              <a:spcAft>
                <a:spcPts val="1600"/>
              </a:spcAft>
              <a:buNone/>
            </a:pPr>
            <a:r>
              <a:rPr lang="en"/>
              <a:t>Using the web, programmers has determined whether there is  cold drink or not </a:t>
            </a:r>
            <a:endParaRPr/>
          </a:p>
        </p:txBody>
      </p:sp>
      <p:pic>
        <p:nvPicPr>
          <p:cNvPr id="148" name="Google Shape;148;p26"/>
          <p:cNvPicPr preferRelativeResize="0"/>
          <p:nvPr/>
        </p:nvPicPr>
        <p:blipFill>
          <a:blip r:embed="rId3">
            <a:alphaModFix/>
          </a:blip>
          <a:stretch>
            <a:fillRect/>
          </a:stretch>
        </p:blipFill>
        <p:spPr>
          <a:xfrm>
            <a:off x="6109973" y="1367225"/>
            <a:ext cx="2124151" cy="3776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IoT</a:t>
            </a:r>
            <a:endParaRPr/>
          </a:p>
          <a:p>
            <a:pPr indent="0" lvl="0" marL="0" rtl="0" algn="l">
              <a:spcBef>
                <a:spcPts val="0"/>
              </a:spcBef>
              <a:spcAft>
                <a:spcPts val="0"/>
              </a:spcAft>
              <a:buNone/>
            </a:pPr>
            <a:r>
              <a:t/>
            </a:r>
            <a:endParaRPr/>
          </a:p>
        </p:txBody>
      </p:sp>
      <p:sp>
        <p:nvSpPr>
          <p:cNvPr id="154" name="Google Shape;154;p27"/>
          <p:cNvSpPr txBox="1"/>
          <p:nvPr>
            <p:ph idx="1" type="body"/>
          </p:nvPr>
        </p:nvSpPr>
        <p:spPr>
          <a:xfrm>
            <a:off x="311700" y="1266325"/>
            <a:ext cx="8520600" cy="37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has evolved from the convergence of</a:t>
            </a:r>
            <a:endParaRPr/>
          </a:p>
          <a:p>
            <a:pPr indent="0" lvl="0" marL="457200" rtl="0" algn="l">
              <a:lnSpc>
                <a:spcPct val="100000"/>
              </a:lnSpc>
              <a:spcBef>
                <a:spcPts val="1600"/>
              </a:spcBef>
              <a:spcAft>
                <a:spcPts val="0"/>
              </a:spcAft>
              <a:buNone/>
            </a:pPr>
            <a:r>
              <a:rPr lang="en"/>
              <a:t>wireless technologies, </a:t>
            </a:r>
            <a:endParaRPr/>
          </a:p>
          <a:p>
            <a:pPr indent="0" lvl="0" marL="457200" rtl="0" algn="l">
              <a:lnSpc>
                <a:spcPct val="100000"/>
              </a:lnSpc>
              <a:spcBef>
                <a:spcPts val="1600"/>
              </a:spcBef>
              <a:spcAft>
                <a:spcPts val="0"/>
              </a:spcAft>
              <a:buNone/>
            </a:pPr>
            <a:r>
              <a:rPr lang="en"/>
              <a:t>microelectromechanical systems (MEMS), </a:t>
            </a:r>
            <a:endParaRPr/>
          </a:p>
          <a:p>
            <a:pPr indent="0" lvl="0" marL="457200" rtl="0" algn="l">
              <a:lnSpc>
                <a:spcPct val="100000"/>
              </a:lnSpc>
              <a:spcBef>
                <a:spcPts val="1600"/>
              </a:spcBef>
              <a:spcAft>
                <a:spcPts val="0"/>
              </a:spcAft>
              <a:buNone/>
            </a:pPr>
            <a:r>
              <a:rPr lang="en"/>
              <a:t>microservices and </a:t>
            </a:r>
            <a:endParaRPr/>
          </a:p>
          <a:p>
            <a:pPr indent="0" lvl="0" marL="457200" rtl="0" algn="l">
              <a:lnSpc>
                <a:spcPct val="100000"/>
              </a:lnSpc>
              <a:spcBef>
                <a:spcPts val="1600"/>
              </a:spcBef>
              <a:spcAft>
                <a:spcPts val="0"/>
              </a:spcAft>
              <a:buNone/>
            </a:pPr>
            <a:r>
              <a:rPr lang="en"/>
              <a:t>the Internet. </a:t>
            </a:r>
            <a:endParaRPr/>
          </a:p>
          <a:p>
            <a:pPr indent="0" lvl="0" marL="0" rtl="0" algn="l">
              <a:spcBef>
                <a:spcPts val="1600"/>
              </a:spcBef>
              <a:spcAft>
                <a:spcPts val="0"/>
              </a:spcAft>
              <a:buNone/>
            </a:pPr>
            <a:r>
              <a:rPr lang="en"/>
              <a:t>The convergence has helped tear down the silos between operational technology (OT) and information technology (IT) </a:t>
            </a:r>
            <a:endParaRPr/>
          </a:p>
          <a:p>
            <a:pPr indent="0" lvl="0" marL="0" rtl="0" algn="l">
              <a:spcBef>
                <a:spcPts val="1600"/>
              </a:spcBef>
              <a:spcAft>
                <a:spcPts val="0"/>
              </a:spcAft>
              <a:buNone/>
            </a:pPr>
            <a:r>
              <a:rPr lang="en">
                <a:solidFill>
                  <a:schemeClr val="accent1"/>
                </a:solidFill>
              </a:rPr>
              <a:t>IoT evolved from machine-to-machine (M2M) communication</a:t>
            </a:r>
            <a:endParaRPr>
              <a:solidFill>
                <a:schemeClr val="accent1"/>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IoT Works</a:t>
            </a:r>
            <a:endParaRPr/>
          </a:p>
        </p:txBody>
      </p:sp>
      <p:sp>
        <p:nvSpPr>
          <p:cNvPr id="160" name="Google Shape;160;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Stage 1 (Sensors/Actuators)</a:t>
            </a:r>
            <a:r>
              <a:rPr lang="en"/>
              <a:t> : A thing in the context of “Internet of Things”, should be equipped with sensors and actuators thus giving the ability to emit, accept and process signals</a:t>
            </a:r>
            <a:endParaRPr/>
          </a:p>
          <a:p>
            <a:pPr indent="0" lvl="0" marL="0" rtl="0" algn="l">
              <a:spcBef>
                <a:spcPts val="1600"/>
              </a:spcBef>
              <a:spcAft>
                <a:spcPts val="0"/>
              </a:spcAft>
              <a:buNone/>
            </a:pPr>
            <a:r>
              <a:rPr b="1" lang="en"/>
              <a:t>Stage 2 (Data Acquisition Systems)</a:t>
            </a:r>
            <a:r>
              <a:rPr lang="en"/>
              <a:t>: The data from the sensors starts in analogue form which needs to be aggregated and converted into digital streams for further processing.	</a:t>
            </a:r>
            <a:endParaRPr/>
          </a:p>
          <a:p>
            <a:pPr indent="0" lvl="0" marL="457200" rtl="0" algn="l">
              <a:spcBef>
                <a:spcPts val="1600"/>
              </a:spcBef>
              <a:spcAft>
                <a:spcPts val="0"/>
              </a:spcAft>
              <a:buNone/>
            </a:pPr>
            <a:r>
              <a:rPr lang="en"/>
              <a:t>This stage performs these data aggregation and conversion functions</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IoT Works</a:t>
            </a:r>
            <a:endParaRPr/>
          </a:p>
          <a:p>
            <a:pPr indent="0" lvl="0" marL="0" rtl="0" algn="l">
              <a:spcBef>
                <a:spcPts val="0"/>
              </a:spcBef>
              <a:spcAft>
                <a:spcPts val="0"/>
              </a:spcAft>
              <a:buNone/>
            </a:pPr>
            <a:r>
              <a:t/>
            </a:r>
            <a:endParaRPr/>
          </a:p>
        </p:txBody>
      </p:sp>
      <p:sp>
        <p:nvSpPr>
          <p:cNvPr id="166" name="Google Shape;166;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Stage 3 (Edge Analytics):</a:t>
            </a:r>
            <a:r>
              <a:rPr lang="en"/>
              <a:t> Once IoT data has been digitized and aggregated, it may require further processing before it enters the data center, this is where Edge Analytics comes in</a:t>
            </a:r>
            <a:endParaRPr/>
          </a:p>
          <a:p>
            <a:pPr indent="0" lvl="0" marL="0" rtl="0" algn="l">
              <a:spcBef>
                <a:spcPts val="1600"/>
              </a:spcBef>
              <a:spcAft>
                <a:spcPts val="0"/>
              </a:spcAft>
              <a:buNone/>
            </a:pPr>
            <a:r>
              <a:rPr b="1" lang="en"/>
              <a:t>Stage 4 (Cloud Analytics): </a:t>
            </a:r>
            <a:endParaRPr b="1"/>
          </a:p>
          <a:p>
            <a:pPr indent="0" lvl="0" marL="0" rtl="0" algn="l">
              <a:spcBef>
                <a:spcPts val="1600"/>
              </a:spcBef>
              <a:spcAft>
                <a:spcPts val="0"/>
              </a:spcAft>
              <a:buNone/>
            </a:pPr>
            <a:r>
              <a:rPr lang="en"/>
              <a:t>Data that needs more in-depth processing gets forwarded to physical data centers or cloud-based systems.</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IoT Works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2" name="Google Shape;172;p30"/>
          <p:cNvPicPr preferRelativeResize="0"/>
          <p:nvPr/>
        </p:nvPicPr>
        <p:blipFill rotWithShape="1">
          <a:blip r:embed="rId3">
            <a:alphaModFix/>
          </a:blip>
          <a:srcRect b="3781" l="0" r="0" t="0"/>
          <a:stretch/>
        </p:blipFill>
        <p:spPr>
          <a:xfrm>
            <a:off x="379650" y="1326650"/>
            <a:ext cx="8202949" cy="3465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IoT Works(Layered</a:t>
            </a:r>
            <a:r>
              <a:rPr lang="en"/>
              <a:t> Architecture)</a:t>
            </a:r>
            <a:endParaRPr/>
          </a:p>
        </p:txBody>
      </p:sp>
      <p:pic>
        <p:nvPicPr>
          <p:cNvPr id="178" name="Google Shape;178;p31"/>
          <p:cNvPicPr preferRelativeResize="0"/>
          <p:nvPr/>
        </p:nvPicPr>
        <p:blipFill>
          <a:blip r:embed="rId3">
            <a:alphaModFix/>
          </a:blip>
          <a:stretch>
            <a:fillRect/>
          </a:stretch>
        </p:blipFill>
        <p:spPr>
          <a:xfrm>
            <a:off x="447825" y="1213925"/>
            <a:ext cx="7013650" cy="36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outcomes</a:t>
            </a:r>
            <a:endParaRPr/>
          </a:p>
          <a:p>
            <a:pPr indent="0" lvl="0" marL="0" rtl="0" algn="l">
              <a:spcBef>
                <a:spcPts val="0"/>
              </a:spcBef>
              <a:spcAft>
                <a:spcPts val="0"/>
              </a:spcAft>
              <a:buNone/>
            </a:pPr>
            <a:r>
              <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a:t>After completing this lesson you should be able to </a:t>
            </a:r>
            <a:endParaRPr/>
          </a:p>
          <a:p>
            <a:pPr indent="0" lvl="0" marL="0" rtl="0" algn="l">
              <a:lnSpc>
                <a:spcPct val="70000"/>
              </a:lnSpc>
              <a:spcBef>
                <a:spcPts val="0"/>
              </a:spcBef>
              <a:spcAft>
                <a:spcPts val="0"/>
              </a:spcAft>
              <a:buNone/>
            </a:pPr>
            <a:r>
              <a:t/>
            </a:r>
            <a:endParaRPr/>
          </a:p>
          <a:p>
            <a:pPr indent="0" lvl="0" marL="457200" rtl="0" algn="l">
              <a:lnSpc>
                <a:spcPct val="70000"/>
              </a:lnSpc>
              <a:spcBef>
                <a:spcPts val="0"/>
              </a:spcBef>
              <a:spcAft>
                <a:spcPts val="0"/>
              </a:spcAft>
              <a:buNone/>
            </a:pPr>
            <a:r>
              <a:rPr lang="en"/>
              <a:t>Understand the idea of IoT</a:t>
            </a:r>
            <a:endParaRPr/>
          </a:p>
          <a:p>
            <a:pPr indent="0" lvl="0" marL="457200" rtl="0" algn="l">
              <a:lnSpc>
                <a:spcPct val="70000"/>
              </a:lnSpc>
              <a:spcBef>
                <a:spcPts val="0"/>
              </a:spcBef>
              <a:spcAft>
                <a:spcPts val="0"/>
              </a:spcAft>
              <a:buNone/>
            </a:pPr>
            <a:r>
              <a:t/>
            </a:r>
            <a:endParaRPr/>
          </a:p>
          <a:p>
            <a:pPr indent="0" lvl="0" marL="457200" rtl="0" algn="l">
              <a:lnSpc>
                <a:spcPct val="70000"/>
              </a:lnSpc>
              <a:spcBef>
                <a:spcPts val="1000"/>
              </a:spcBef>
              <a:spcAft>
                <a:spcPts val="0"/>
              </a:spcAft>
              <a:buNone/>
            </a:pPr>
            <a:r>
              <a:rPr lang="en"/>
              <a:t>List advantages and c</a:t>
            </a:r>
            <a:r>
              <a:rPr lang="en"/>
              <a:t>hallenges</a:t>
            </a:r>
            <a:r>
              <a:rPr lang="en"/>
              <a:t> of IoT</a:t>
            </a:r>
            <a:endParaRPr/>
          </a:p>
          <a:p>
            <a:pPr indent="0" lvl="0" marL="457200" rtl="0" algn="l">
              <a:lnSpc>
                <a:spcPct val="70000"/>
              </a:lnSpc>
              <a:spcBef>
                <a:spcPts val="1000"/>
              </a:spcBef>
              <a:spcAft>
                <a:spcPts val="0"/>
              </a:spcAft>
              <a:buNone/>
            </a:pPr>
            <a:r>
              <a:t/>
            </a:r>
            <a:endParaRPr/>
          </a:p>
          <a:p>
            <a:pPr indent="0" lvl="0" marL="457200" rtl="0" algn="l">
              <a:lnSpc>
                <a:spcPct val="70000"/>
              </a:lnSpc>
              <a:spcBef>
                <a:spcPts val="1000"/>
              </a:spcBef>
              <a:spcAft>
                <a:spcPts val="0"/>
              </a:spcAft>
              <a:buNone/>
            </a:pPr>
            <a:r>
              <a:rPr lang="en"/>
              <a:t>Explain How IoT works </a:t>
            </a:r>
            <a:endParaRPr/>
          </a:p>
          <a:p>
            <a:pPr indent="0" lvl="0" marL="457200" rtl="0" algn="l">
              <a:lnSpc>
                <a:spcPct val="70000"/>
              </a:lnSpc>
              <a:spcBef>
                <a:spcPts val="1000"/>
              </a:spcBef>
              <a:spcAft>
                <a:spcPts val="0"/>
              </a:spcAft>
              <a:buNone/>
            </a:pPr>
            <a:r>
              <a:t/>
            </a:r>
            <a:endParaRPr/>
          </a:p>
          <a:p>
            <a:pPr indent="0" lvl="0" marL="457200" rtl="0" algn="l">
              <a:lnSpc>
                <a:spcPct val="70000"/>
              </a:lnSpc>
              <a:spcBef>
                <a:spcPts val="1000"/>
              </a:spcBef>
              <a:spcAft>
                <a:spcPts val="0"/>
              </a:spcAft>
              <a:buNone/>
            </a:pPr>
            <a:r>
              <a:rPr lang="en"/>
              <a:t>List the application of IoT Across </a:t>
            </a:r>
            <a:r>
              <a:rPr lang="en"/>
              <a:t>different</a:t>
            </a:r>
            <a:r>
              <a:rPr lang="en"/>
              <a:t> Application Domains</a:t>
            </a:r>
            <a:endParaRPr/>
          </a:p>
          <a:p>
            <a:pPr indent="0" lvl="0" marL="457200" rtl="0" algn="l">
              <a:lnSpc>
                <a:spcPct val="70000"/>
              </a:lnSpc>
              <a:spcBef>
                <a:spcPts val="1000"/>
              </a:spcBef>
              <a:spcAft>
                <a:spcPts val="0"/>
              </a:spcAft>
              <a:buNone/>
            </a:pPr>
            <a:r>
              <a:t/>
            </a:r>
            <a:endParaRPr/>
          </a:p>
          <a:p>
            <a:pPr indent="0" lvl="0" marL="457200" rtl="0" algn="l">
              <a:lnSpc>
                <a:spcPct val="70000"/>
              </a:lnSpc>
              <a:spcBef>
                <a:spcPts val="1000"/>
              </a:spcBef>
              <a:spcAft>
                <a:spcPts val="0"/>
              </a:spcAft>
              <a:buNone/>
            </a:pPr>
            <a:r>
              <a:rPr lang="en"/>
              <a:t>List IoT Tools and Application Development Platforms</a:t>
            </a:r>
            <a:endParaRPr/>
          </a:p>
          <a:p>
            <a:pPr indent="0" lvl="0" marL="914400" rtl="0" algn="l">
              <a:lnSpc>
                <a:spcPct val="70000"/>
              </a:lnSpc>
              <a:spcBef>
                <a:spcPts val="800"/>
              </a:spcBef>
              <a:spcAft>
                <a:spcPts val="0"/>
              </a:spcAft>
              <a:buNone/>
            </a:pPr>
            <a:r>
              <a:t/>
            </a:r>
            <a:endParaRPr sz="3200">
              <a:solidFill>
                <a:srgbClr val="514A40"/>
              </a:solidFill>
              <a:latin typeface="Cambria"/>
              <a:ea typeface="Cambria"/>
              <a:cs typeface="Cambria"/>
              <a:sym typeface="Cambria"/>
            </a:endParaRPr>
          </a:p>
          <a:p>
            <a:pPr indent="0" lvl="0" marL="0" rtl="0" algn="l">
              <a:spcBef>
                <a:spcPts val="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IoT important?</a:t>
            </a:r>
            <a:endParaRPr/>
          </a:p>
          <a:p>
            <a:pPr indent="0" lvl="0" marL="0" rtl="0" algn="l">
              <a:spcBef>
                <a:spcPts val="0"/>
              </a:spcBef>
              <a:spcAft>
                <a:spcPts val="0"/>
              </a:spcAft>
              <a:buNone/>
            </a:pPr>
            <a:r>
              <a:t/>
            </a:r>
            <a:endParaRPr/>
          </a:p>
        </p:txBody>
      </p:sp>
      <p:sp>
        <p:nvSpPr>
          <p:cNvPr id="184" name="Google Shape;184;p32"/>
          <p:cNvSpPr txBox="1"/>
          <p:nvPr>
            <p:ph idx="1" type="body"/>
          </p:nvPr>
        </p:nvSpPr>
        <p:spPr>
          <a:xfrm>
            <a:off x="311700" y="1266325"/>
            <a:ext cx="81648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Touches every industry, including healthcare, finance, retail, and manufacturing</a:t>
            </a:r>
            <a:endParaRPr/>
          </a:p>
          <a:p>
            <a:pPr indent="0" lvl="0" marL="0" rtl="0" algn="l">
              <a:spcBef>
                <a:spcPts val="1600"/>
              </a:spcBef>
              <a:spcAft>
                <a:spcPts val="0"/>
              </a:spcAft>
              <a:buNone/>
            </a:pPr>
            <a:r>
              <a:rPr lang="en">
                <a:solidFill>
                  <a:schemeClr val="accent1"/>
                </a:solidFill>
              </a:rPr>
              <a:t>Helps people live and work smarter</a:t>
            </a:r>
            <a:endParaRPr>
              <a:solidFill>
                <a:schemeClr val="accent1"/>
              </a:solidFill>
            </a:endParaRPr>
          </a:p>
          <a:p>
            <a:pPr indent="0" lvl="0" marL="457200" rtl="0" algn="l">
              <a:spcBef>
                <a:spcPts val="1600"/>
              </a:spcBef>
              <a:spcAft>
                <a:spcPts val="0"/>
              </a:spcAft>
              <a:buNone/>
            </a:pPr>
            <a:r>
              <a:rPr lang="en"/>
              <a:t>Smart homes, smart, cities, smart kitchen…</a:t>
            </a:r>
            <a:endParaRPr/>
          </a:p>
          <a:p>
            <a:pPr indent="0" lvl="0" marL="457200" rtl="0" algn="l">
              <a:spcBef>
                <a:spcPts val="1600"/>
              </a:spcBef>
              <a:spcAft>
                <a:spcPts val="0"/>
              </a:spcAft>
              <a:buNone/>
            </a:pPr>
            <a:r>
              <a:rPr lang="en"/>
              <a:t>Smart cities help citizens reduce waste and energy consumption</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IoT important?</a:t>
            </a:r>
            <a:endParaRPr/>
          </a:p>
          <a:p>
            <a:pPr indent="0" lvl="0" marL="0" rtl="0" algn="l">
              <a:spcBef>
                <a:spcPts val="0"/>
              </a:spcBef>
              <a:spcAft>
                <a:spcPts val="0"/>
              </a:spcAft>
              <a:buNone/>
            </a:pPr>
            <a:r>
              <a:t/>
            </a:r>
            <a:endParaRPr/>
          </a:p>
        </p:txBody>
      </p:sp>
      <p:sp>
        <p:nvSpPr>
          <p:cNvPr id="190" name="Google Shape;190;p33"/>
          <p:cNvSpPr txBox="1"/>
          <p:nvPr>
            <p:ph idx="1" type="body"/>
          </p:nvPr>
        </p:nvSpPr>
        <p:spPr>
          <a:xfrm>
            <a:off x="311700" y="1266325"/>
            <a:ext cx="8028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Provides businesses with a real-time look into how their companies’ systems really work</a:t>
            </a:r>
            <a:endParaRPr>
              <a:solidFill>
                <a:schemeClr val="accent1"/>
              </a:solidFill>
            </a:endParaRPr>
          </a:p>
          <a:p>
            <a:pPr indent="0" lvl="0" marL="457200" rtl="0" algn="l">
              <a:spcBef>
                <a:spcPts val="1600"/>
              </a:spcBef>
              <a:spcAft>
                <a:spcPts val="0"/>
              </a:spcAft>
              <a:buNone/>
            </a:pPr>
            <a:r>
              <a:rPr lang="en"/>
              <a:t>Delivering insights into everything from the performance of machines to supply chain and logistics operations</a:t>
            </a:r>
            <a:endParaRPr/>
          </a:p>
          <a:p>
            <a:pPr indent="0" lvl="0" marL="457200" rtl="0" algn="l">
              <a:spcBef>
                <a:spcPts val="1600"/>
              </a:spcBef>
              <a:spcAft>
                <a:spcPts val="0"/>
              </a:spcAft>
              <a:buNone/>
            </a:pPr>
            <a:r>
              <a:rPr lang="en"/>
              <a:t>Connected sensors are even used in farming to help monitor crop and cattle yields and predict growth patterns</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Across Application Domains</a:t>
            </a:r>
            <a:endParaRPr/>
          </a:p>
        </p:txBody>
      </p:sp>
      <p:sp>
        <p:nvSpPr>
          <p:cNvPr id="196" name="Google Shape;196;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numerous real-world applications of the internet of things</a:t>
            </a:r>
            <a:endParaRPr/>
          </a:p>
          <a:p>
            <a:pPr indent="0" lvl="0" marL="457200" rtl="0" algn="l">
              <a:spcBef>
                <a:spcPts val="1600"/>
              </a:spcBef>
              <a:spcAft>
                <a:spcPts val="0"/>
              </a:spcAft>
              <a:buNone/>
            </a:pPr>
            <a:r>
              <a:rPr lang="en"/>
              <a:t>Consumer IoT and Enterprise IoT </a:t>
            </a:r>
            <a:endParaRPr/>
          </a:p>
          <a:p>
            <a:pPr indent="0" lvl="0" marL="457200" rtl="0" algn="l">
              <a:spcBef>
                <a:spcPts val="1600"/>
              </a:spcBef>
              <a:spcAft>
                <a:spcPts val="1600"/>
              </a:spcAft>
              <a:buNone/>
            </a:pPr>
            <a:r>
              <a:rPr lang="en"/>
              <a:t>Manufacturing  and Industrial IoT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Applications - Smart Homes</a:t>
            </a:r>
            <a:endParaRPr/>
          </a:p>
          <a:p>
            <a:pPr indent="0" lvl="0" marL="0" rtl="0" algn="l">
              <a:spcBef>
                <a:spcPts val="0"/>
              </a:spcBef>
              <a:spcAft>
                <a:spcPts val="0"/>
              </a:spcAft>
              <a:buNone/>
            </a:pPr>
            <a:r>
              <a:t/>
            </a:r>
            <a:endParaRPr/>
          </a:p>
        </p:txBody>
      </p:sp>
      <p:pic>
        <p:nvPicPr>
          <p:cNvPr id="202" name="Google Shape;202;p35"/>
          <p:cNvPicPr preferRelativeResize="0"/>
          <p:nvPr/>
        </p:nvPicPr>
        <p:blipFill>
          <a:blip r:embed="rId3">
            <a:alphaModFix/>
          </a:blip>
          <a:stretch>
            <a:fillRect/>
          </a:stretch>
        </p:blipFill>
        <p:spPr>
          <a:xfrm>
            <a:off x="409950" y="1152425"/>
            <a:ext cx="8031373" cy="3686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Applications - Smart City</a:t>
            </a:r>
            <a:endParaRPr/>
          </a:p>
          <a:p>
            <a:pPr indent="0" lvl="0" marL="0" rtl="0" algn="l">
              <a:spcBef>
                <a:spcPts val="0"/>
              </a:spcBef>
              <a:spcAft>
                <a:spcPts val="0"/>
              </a:spcAft>
              <a:buNone/>
            </a:pPr>
            <a:r>
              <a:t/>
            </a:r>
            <a:endParaRPr/>
          </a:p>
        </p:txBody>
      </p:sp>
      <p:pic>
        <p:nvPicPr>
          <p:cNvPr id="208" name="Google Shape;208;p36"/>
          <p:cNvPicPr preferRelativeResize="0"/>
          <p:nvPr/>
        </p:nvPicPr>
        <p:blipFill>
          <a:blip r:embed="rId3">
            <a:alphaModFix/>
          </a:blip>
          <a:stretch>
            <a:fillRect/>
          </a:stretch>
        </p:blipFill>
        <p:spPr>
          <a:xfrm>
            <a:off x="478125" y="1266950"/>
            <a:ext cx="6871347" cy="36862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Applications - Smart Farming</a:t>
            </a:r>
            <a:endParaRPr/>
          </a:p>
          <a:p>
            <a:pPr indent="0" lvl="0" marL="0" rtl="0" algn="l">
              <a:spcBef>
                <a:spcPts val="0"/>
              </a:spcBef>
              <a:spcAft>
                <a:spcPts val="0"/>
              </a:spcAft>
              <a:buNone/>
            </a:pPr>
            <a:r>
              <a:t/>
            </a:r>
            <a:endParaRPr/>
          </a:p>
        </p:txBody>
      </p:sp>
      <p:pic>
        <p:nvPicPr>
          <p:cNvPr id="214" name="Google Shape;214;p37"/>
          <p:cNvPicPr preferRelativeResize="0"/>
          <p:nvPr/>
        </p:nvPicPr>
        <p:blipFill>
          <a:blip r:embed="rId3">
            <a:alphaModFix/>
          </a:blip>
          <a:stretch>
            <a:fillRect/>
          </a:stretch>
        </p:blipFill>
        <p:spPr>
          <a:xfrm>
            <a:off x="425100" y="1191200"/>
            <a:ext cx="6143790" cy="3686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Applications - Health Care</a:t>
            </a:r>
            <a:endParaRPr/>
          </a:p>
          <a:p>
            <a:pPr indent="0" lvl="0" marL="0" rtl="0" algn="l">
              <a:spcBef>
                <a:spcPts val="0"/>
              </a:spcBef>
              <a:spcAft>
                <a:spcPts val="0"/>
              </a:spcAft>
              <a:buNone/>
            </a:pPr>
            <a:r>
              <a:t/>
            </a:r>
            <a:endParaRPr/>
          </a:p>
        </p:txBody>
      </p:sp>
      <p:pic>
        <p:nvPicPr>
          <p:cNvPr id="220" name="Google Shape;220;p38"/>
          <p:cNvPicPr preferRelativeResize="0"/>
          <p:nvPr/>
        </p:nvPicPr>
        <p:blipFill>
          <a:blip r:embed="rId3">
            <a:alphaModFix/>
          </a:blip>
          <a:stretch>
            <a:fillRect/>
          </a:stretch>
        </p:blipFill>
        <p:spPr>
          <a:xfrm>
            <a:off x="311700" y="1297475"/>
            <a:ext cx="8581701" cy="3542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Tools and Application Development Platforms</a:t>
            </a:r>
            <a:endParaRPr/>
          </a:p>
          <a:p>
            <a:pPr indent="0" lvl="0" marL="0" rtl="0" algn="l">
              <a:spcBef>
                <a:spcPts val="0"/>
              </a:spcBef>
              <a:spcAft>
                <a:spcPts val="0"/>
              </a:spcAft>
              <a:buNone/>
            </a:pPr>
            <a:r>
              <a:t/>
            </a:r>
            <a:endParaRPr/>
          </a:p>
        </p:txBody>
      </p:sp>
      <p:sp>
        <p:nvSpPr>
          <p:cNvPr id="226" name="Google Shape;226;p39"/>
          <p:cNvSpPr txBox="1"/>
          <p:nvPr>
            <p:ph idx="1" type="body"/>
          </p:nvPr>
        </p:nvSpPr>
        <p:spPr>
          <a:xfrm>
            <a:off x="311700" y="1266325"/>
            <a:ext cx="87480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Cloud IoT Tools</a:t>
            </a:r>
            <a:r>
              <a:rPr lang="en"/>
              <a:t> : Google Cloud IoT, Microsoft Azure IoT Suite, SAP, Salesforce IoT, Oracle Internet of Things, Cisco IoT Cloud Connect, Bosch IoT Suite, IBM Watson Internet of Things, ThingWorx IoT Platform, Huawei Cloud Core</a:t>
            </a:r>
            <a:endParaRPr/>
          </a:p>
          <a:p>
            <a:pPr indent="0" lvl="0" marL="0" rtl="0" algn="l">
              <a:spcBef>
                <a:spcPts val="1600"/>
              </a:spcBef>
              <a:spcAft>
                <a:spcPts val="0"/>
              </a:spcAft>
              <a:buNone/>
            </a:pPr>
            <a:r>
              <a:rPr b="1" lang="en"/>
              <a:t>IoT Development Platforms: </a:t>
            </a:r>
            <a:r>
              <a:rPr lang="en"/>
              <a:t>Tessel 2, Eclipse IoT, Arduino, PlatformIO, Kimono Create, IBM Watson, Raspbian (Raspberry Pi), OpenSCADA, Node-RED, Device Hive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IoT Challenges</a:t>
            </a:r>
            <a:endParaRPr/>
          </a:p>
          <a:p>
            <a:pPr indent="0" lvl="0" marL="0" rtl="0" algn="l">
              <a:spcBef>
                <a:spcPts val="0"/>
              </a:spcBef>
              <a:spcAft>
                <a:spcPts val="0"/>
              </a:spcAft>
              <a:buNone/>
            </a:pPr>
            <a:r>
              <a:t/>
            </a:r>
            <a:endParaRPr/>
          </a:p>
        </p:txBody>
      </p:sp>
      <p:sp>
        <p:nvSpPr>
          <p:cNvPr id="232" name="Google Shape;232;p4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Privacy and Security</a:t>
            </a:r>
            <a:r>
              <a:rPr lang="en"/>
              <a:t> ( refer to the security issues at different Layers of IOT)</a:t>
            </a:r>
            <a:endParaRPr/>
          </a:p>
          <a:p>
            <a:pPr indent="0" lvl="0" marL="457200" rtl="0" algn="l">
              <a:spcBef>
                <a:spcPts val="1600"/>
              </a:spcBef>
              <a:spcAft>
                <a:spcPts val="0"/>
              </a:spcAft>
              <a:buNone/>
            </a:pPr>
            <a:r>
              <a:rPr lang="en"/>
              <a:t>Trust and quality of-information in shared information models</a:t>
            </a:r>
            <a:endParaRPr/>
          </a:p>
          <a:p>
            <a:pPr indent="0" lvl="0" marL="457200" rtl="0" algn="l">
              <a:spcBef>
                <a:spcPts val="1600"/>
              </a:spcBef>
              <a:spcAft>
                <a:spcPts val="0"/>
              </a:spcAft>
              <a:buNone/>
            </a:pPr>
            <a:r>
              <a:rPr lang="en"/>
              <a:t>Secure exchange of data between IoT devices and consumers of their information</a:t>
            </a:r>
            <a:endParaRPr/>
          </a:p>
          <a:p>
            <a:pPr indent="0" lvl="0" marL="457200" rtl="0" algn="l">
              <a:spcBef>
                <a:spcPts val="1600"/>
              </a:spcBef>
              <a:spcAft>
                <a:spcPts val="0"/>
              </a:spcAft>
              <a:buNone/>
            </a:pPr>
            <a:r>
              <a:rPr lang="en"/>
              <a:t>Protection mechanisms for vulnerable devices</a:t>
            </a:r>
            <a:endParaRPr/>
          </a:p>
          <a:p>
            <a:pPr indent="0" lvl="0" marL="0" rtl="0" algn="l">
              <a:spcBef>
                <a:spcPts val="1600"/>
              </a:spcBef>
              <a:spcAft>
                <a:spcPts val="0"/>
              </a:spcAft>
              <a:buNone/>
            </a:pPr>
            <a:r>
              <a:rPr b="1" lang="en"/>
              <a:t>Cost versus Usability</a:t>
            </a:r>
            <a:r>
              <a:rPr lang="en"/>
              <a:t>: reduction in cost of devices and mechanism to use devices is expected</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IoT Challenges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8" name="Google Shape;238;p4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Interoperability</a:t>
            </a:r>
            <a:r>
              <a:rPr lang="en"/>
              <a:t> : With numerous sources of data and heterogeneous devices, the use of standard interfaces between these diverse entities becomes important</a:t>
            </a:r>
            <a:endParaRPr/>
          </a:p>
          <a:p>
            <a:pPr indent="0" lvl="0" marL="0" rtl="0" algn="l">
              <a:spcBef>
                <a:spcPts val="1600"/>
              </a:spcBef>
              <a:spcAft>
                <a:spcPts val="0"/>
              </a:spcAft>
              <a:buNone/>
            </a:pPr>
            <a:r>
              <a:rPr b="1" lang="en"/>
              <a:t>Data Management: </a:t>
            </a:r>
            <a:r>
              <a:rPr lang="en"/>
              <a:t>the volume of the generated data and the processes involved in the handling of those data become critical</a:t>
            </a:r>
            <a:endParaRPr/>
          </a:p>
          <a:p>
            <a:pPr indent="0" lvl="0" marL="0" rtl="0" algn="l">
              <a:spcBef>
                <a:spcPts val="1600"/>
              </a:spcBef>
              <a:spcAft>
                <a:spcPts val="0"/>
              </a:spcAft>
              <a:buNone/>
            </a:pPr>
            <a:r>
              <a:rPr b="1" lang="en"/>
              <a:t>Device Energy Consumption Level : </a:t>
            </a:r>
            <a:r>
              <a:rPr lang="en"/>
              <a:t>How to interconnect “things” in an interoperable way while taking into account the energy constraints  </a:t>
            </a:r>
            <a:endParaRPr/>
          </a:p>
          <a:p>
            <a:pPr indent="0" lvl="0" marL="457200" rtl="0" algn="l">
              <a:spcBef>
                <a:spcPts val="1600"/>
              </a:spcBef>
              <a:spcAft>
                <a:spcPts val="0"/>
              </a:spcAft>
              <a:buNone/>
            </a:pPr>
            <a:r>
              <a:rPr lang="en"/>
              <a:t> Communication between devices takes the most energy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IoT</a:t>
            </a:r>
            <a:endParaRPr/>
          </a:p>
        </p:txBody>
      </p:sp>
      <p:sp>
        <p:nvSpPr>
          <p:cNvPr id="79" name="Google Shape;79;p15"/>
          <p:cNvSpPr txBox="1"/>
          <p:nvPr>
            <p:ph idx="1" type="body"/>
          </p:nvPr>
        </p:nvSpPr>
        <p:spPr>
          <a:xfrm>
            <a:off x="311700" y="1266325"/>
            <a:ext cx="8907300" cy="3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Internet of Things (IoT) is a network of devices which can sense, accumulate and transfer data over the internet without any human intervention.</a:t>
            </a:r>
            <a:endParaRPr sz="1400"/>
          </a:p>
          <a:p>
            <a:pPr indent="0" lvl="0" marL="0" rtl="0" algn="just">
              <a:lnSpc>
                <a:spcPct val="70000"/>
              </a:lnSpc>
              <a:spcBef>
                <a:spcPts val="1600"/>
              </a:spcBef>
              <a:spcAft>
                <a:spcPts val="0"/>
              </a:spcAft>
              <a:buNone/>
            </a:pPr>
            <a:r>
              <a:rPr b="1" lang="en" sz="1400">
                <a:solidFill>
                  <a:srgbClr val="514A40"/>
                </a:solidFill>
              </a:rPr>
              <a:t>IoT= </a:t>
            </a:r>
            <a:r>
              <a:rPr b="1" lang="en" sz="1400">
                <a:solidFill>
                  <a:srgbClr val="0000FF"/>
                </a:solidFill>
              </a:rPr>
              <a:t>Services</a:t>
            </a:r>
            <a:r>
              <a:rPr b="1" lang="en" sz="1400">
                <a:solidFill>
                  <a:srgbClr val="514A40"/>
                </a:solidFill>
              </a:rPr>
              <a:t> + </a:t>
            </a:r>
            <a:r>
              <a:rPr b="1" lang="en" sz="1400">
                <a:solidFill>
                  <a:srgbClr val="980000"/>
                </a:solidFill>
              </a:rPr>
              <a:t>Data </a:t>
            </a:r>
            <a:r>
              <a:rPr b="1" lang="en" sz="1400">
                <a:solidFill>
                  <a:srgbClr val="514A40"/>
                </a:solidFill>
              </a:rPr>
              <a:t>+ </a:t>
            </a:r>
            <a:r>
              <a:rPr b="1" lang="en" sz="1400">
                <a:solidFill>
                  <a:schemeClr val="accent2"/>
                </a:solidFill>
              </a:rPr>
              <a:t>Networks</a:t>
            </a:r>
            <a:r>
              <a:rPr b="1" lang="en" sz="1400">
                <a:solidFill>
                  <a:srgbClr val="514A40"/>
                </a:solidFill>
              </a:rPr>
              <a:t> + Sensors</a:t>
            </a:r>
            <a:endParaRPr b="1" sz="1400">
              <a:solidFill>
                <a:srgbClr val="514A40"/>
              </a:solidFill>
            </a:endParaRPr>
          </a:p>
          <a:p>
            <a:pPr indent="0" lvl="0" marL="0" rtl="0" algn="just">
              <a:lnSpc>
                <a:spcPct val="70000"/>
              </a:lnSpc>
              <a:spcBef>
                <a:spcPts val="1800"/>
              </a:spcBef>
              <a:spcAft>
                <a:spcPts val="0"/>
              </a:spcAft>
              <a:buNone/>
            </a:pPr>
            <a:r>
              <a:rPr lang="en" sz="1400">
                <a:solidFill>
                  <a:srgbClr val="514A40"/>
                </a:solidFill>
              </a:rPr>
              <a:t>A </a:t>
            </a:r>
            <a:r>
              <a:rPr b="1" lang="en" sz="1400">
                <a:solidFill>
                  <a:srgbClr val="FF0000"/>
                </a:solidFill>
              </a:rPr>
              <a:t>thing</a:t>
            </a:r>
            <a:r>
              <a:rPr lang="en" sz="1400">
                <a:solidFill>
                  <a:srgbClr val="514A40"/>
                </a:solidFill>
              </a:rPr>
              <a:t> in the internet of things can be  </a:t>
            </a:r>
            <a:endParaRPr sz="1400">
              <a:solidFill>
                <a:srgbClr val="514A40"/>
              </a:solidFill>
            </a:endParaRPr>
          </a:p>
          <a:p>
            <a:pPr indent="0" lvl="0" marL="0" rtl="0" algn="just">
              <a:lnSpc>
                <a:spcPct val="70000"/>
              </a:lnSpc>
              <a:spcBef>
                <a:spcPts val="1800"/>
              </a:spcBef>
              <a:spcAft>
                <a:spcPts val="0"/>
              </a:spcAft>
              <a:buNone/>
            </a:pPr>
            <a:r>
              <a:rPr b="1" lang="en" sz="1400">
                <a:solidFill>
                  <a:srgbClr val="514A40"/>
                </a:solidFill>
              </a:rPr>
              <a:t>       natural or man-made </a:t>
            </a:r>
            <a:r>
              <a:rPr lang="en" sz="1400">
                <a:solidFill>
                  <a:srgbClr val="514A40"/>
                </a:solidFill>
              </a:rPr>
              <a:t>object </a:t>
            </a:r>
            <a:endParaRPr sz="1400">
              <a:solidFill>
                <a:srgbClr val="514A40"/>
              </a:solidFill>
            </a:endParaRPr>
          </a:p>
          <a:p>
            <a:pPr indent="0" lvl="0" marL="0" rtl="0" algn="just">
              <a:lnSpc>
                <a:spcPct val="70000"/>
              </a:lnSpc>
              <a:spcBef>
                <a:spcPts val="1800"/>
              </a:spcBef>
              <a:spcAft>
                <a:spcPts val="0"/>
              </a:spcAft>
              <a:buNone/>
            </a:pPr>
            <a:r>
              <a:rPr lang="en" sz="1400">
                <a:solidFill>
                  <a:srgbClr val="514A40"/>
                </a:solidFill>
              </a:rPr>
              <a:t>       </a:t>
            </a:r>
            <a:r>
              <a:rPr b="1" lang="en" sz="1400">
                <a:solidFill>
                  <a:srgbClr val="00B050"/>
                </a:solidFill>
              </a:rPr>
              <a:t>assigned a Unique IP address</a:t>
            </a:r>
            <a:r>
              <a:rPr lang="en" sz="1400">
                <a:solidFill>
                  <a:srgbClr val="514A40"/>
                </a:solidFill>
              </a:rPr>
              <a:t> </a:t>
            </a:r>
            <a:endParaRPr sz="1400">
              <a:solidFill>
                <a:srgbClr val="514A40"/>
              </a:solidFill>
            </a:endParaRPr>
          </a:p>
          <a:p>
            <a:pPr indent="0" lvl="0" marL="0" rtl="0" algn="just">
              <a:lnSpc>
                <a:spcPct val="70000"/>
              </a:lnSpc>
              <a:spcBef>
                <a:spcPts val="1800"/>
              </a:spcBef>
              <a:spcAft>
                <a:spcPts val="0"/>
              </a:spcAft>
              <a:buNone/>
            </a:pPr>
            <a:r>
              <a:rPr lang="en" sz="1400">
                <a:solidFill>
                  <a:srgbClr val="514A40"/>
                </a:solidFill>
              </a:rPr>
              <a:t>  able to </a:t>
            </a:r>
            <a:r>
              <a:rPr b="1" i="1" lang="en" sz="1400">
                <a:solidFill>
                  <a:srgbClr val="514A40"/>
                </a:solidFill>
              </a:rPr>
              <a:t>transfer data over a network</a:t>
            </a:r>
            <a:endParaRPr sz="1400">
              <a:solidFill>
                <a:srgbClr val="514A40"/>
              </a:solidFill>
            </a:endParaRPr>
          </a:p>
          <a:p>
            <a:pPr indent="0" lvl="0" marL="0" rtl="0" algn="l">
              <a:spcBef>
                <a:spcPts val="0"/>
              </a:spcBef>
              <a:spcAft>
                <a:spcPts val="1600"/>
              </a:spcAft>
              <a:buNone/>
            </a:pPr>
            <a:r>
              <a:t/>
            </a:r>
            <a:endParaRPr sz="1400"/>
          </a:p>
        </p:txBody>
      </p:sp>
      <p:pic>
        <p:nvPicPr>
          <p:cNvPr id="80" name="Google Shape;80;p15"/>
          <p:cNvPicPr preferRelativeResize="0"/>
          <p:nvPr/>
        </p:nvPicPr>
        <p:blipFill>
          <a:blip r:embed="rId3">
            <a:alphaModFix/>
          </a:blip>
          <a:stretch>
            <a:fillRect/>
          </a:stretch>
        </p:blipFill>
        <p:spPr>
          <a:xfrm>
            <a:off x="4174725" y="1782575"/>
            <a:ext cx="4969275" cy="2929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Pros and Cons of IoT </a:t>
            </a:r>
            <a:endParaRPr/>
          </a:p>
        </p:txBody>
      </p:sp>
      <p:sp>
        <p:nvSpPr>
          <p:cNvPr id="244" name="Google Shape;244;p4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Advantage</a:t>
            </a:r>
            <a:endParaRPr b="1"/>
          </a:p>
          <a:p>
            <a:pPr indent="0" lvl="0" marL="457200" rtl="0" algn="l">
              <a:spcBef>
                <a:spcPts val="1600"/>
              </a:spcBef>
              <a:spcAft>
                <a:spcPts val="0"/>
              </a:spcAft>
              <a:buNone/>
            </a:pPr>
            <a:r>
              <a:rPr lang="en"/>
              <a:t>Improved(active)  Customer Engagement</a:t>
            </a:r>
            <a:endParaRPr/>
          </a:p>
          <a:p>
            <a:pPr indent="0" lvl="0" marL="457200" rtl="0" algn="l">
              <a:spcBef>
                <a:spcPts val="1600"/>
              </a:spcBef>
              <a:spcAft>
                <a:spcPts val="0"/>
              </a:spcAft>
              <a:buNone/>
            </a:pPr>
            <a:r>
              <a:rPr lang="en"/>
              <a:t>Technology Optimization</a:t>
            </a:r>
            <a:endParaRPr/>
          </a:p>
          <a:p>
            <a:pPr indent="0" lvl="0" marL="457200" rtl="0" algn="l">
              <a:spcBef>
                <a:spcPts val="1600"/>
              </a:spcBef>
              <a:spcAft>
                <a:spcPts val="0"/>
              </a:spcAft>
              <a:buNone/>
            </a:pPr>
            <a:r>
              <a:rPr lang="en"/>
              <a:t>Reduced Waste</a:t>
            </a:r>
            <a:endParaRPr/>
          </a:p>
          <a:p>
            <a:pPr indent="0" lvl="0" marL="457200" rtl="0" algn="l">
              <a:spcBef>
                <a:spcPts val="1600"/>
              </a:spcBef>
              <a:spcAft>
                <a:spcPts val="0"/>
              </a:spcAft>
              <a:buNone/>
            </a:pPr>
            <a:r>
              <a:rPr lang="en"/>
              <a:t>Enhanced Data Collection(sensors do that)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Pros and Cons of IoT </a:t>
            </a:r>
            <a:endParaRPr/>
          </a:p>
          <a:p>
            <a:pPr indent="0" lvl="0" marL="0" rtl="0" algn="l">
              <a:spcBef>
                <a:spcPts val="0"/>
              </a:spcBef>
              <a:spcAft>
                <a:spcPts val="0"/>
              </a:spcAft>
              <a:buNone/>
            </a:pPr>
            <a:r>
              <a:t/>
            </a:r>
            <a:endParaRPr/>
          </a:p>
        </p:txBody>
      </p:sp>
      <p:sp>
        <p:nvSpPr>
          <p:cNvPr id="250" name="Google Shape;250;p4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Disadvantages</a:t>
            </a:r>
            <a:endParaRPr b="1"/>
          </a:p>
          <a:p>
            <a:pPr indent="0" lvl="0" marL="457200" rtl="0" algn="l">
              <a:spcBef>
                <a:spcPts val="1600"/>
              </a:spcBef>
              <a:spcAft>
                <a:spcPts val="0"/>
              </a:spcAft>
              <a:buNone/>
            </a:pPr>
            <a:r>
              <a:rPr lang="en"/>
              <a:t>Increased Security Concern( more devices and more info created and shared)</a:t>
            </a:r>
            <a:endParaRPr/>
          </a:p>
          <a:p>
            <a:pPr indent="0" lvl="0" marL="457200" rtl="0" algn="l">
              <a:spcBef>
                <a:spcPts val="1600"/>
              </a:spcBef>
              <a:spcAft>
                <a:spcPts val="0"/>
              </a:spcAft>
              <a:buNone/>
            </a:pPr>
            <a:r>
              <a:rPr lang="en"/>
              <a:t>Big Data Management issue( handling huge numbers)</a:t>
            </a:r>
            <a:endParaRPr/>
          </a:p>
          <a:p>
            <a:pPr indent="0" lvl="0" marL="457200" rtl="0" algn="l">
              <a:spcBef>
                <a:spcPts val="1600"/>
              </a:spcBef>
              <a:spcAft>
                <a:spcPts val="0"/>
              </a:spcAft>
              <a:buNone/>
            </a:pPr>
            <a:r>
              <a:rPr lang="en"/>
              <a:t>The higher chance of system corruption (if there is a bug in any part of the system)</a:t>
            </a:r>
            <a:endParaRPr/>
          </a:p>
          <a:p>
            <a:pPr indent="0" lvl="0" marL="457200" rtl="0" algn="l">
              <a:spcBef>
                <a:spcPts val="1600"/>
              </a:spcBef>
              <a:spcAft>
                <a:spcPts val="0"/>
              </a:spcAft>
              <a:buNone/>
            </a:pPr>
            <a:r>
              <a:rPr lang="en"/>
              <a:t>Device Interoperability( multiple, different device vendors with no accepted standard)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IoT</a:t>
            </a:r>
            <a:endParaRPr/>
          </a:p>
          <a:p>
            <a:pPr indent="0" lvl="0" marL="0" rtl="0" algn="l">
              <a:spcBef>
                <a:spcPts val="0"/>
              </a:spcBef>
              <a:spcAft>
                <a:spcPts val="0"/>
              </a:spcAft>
              <a:buNone/>
            </a:pPr>
            <a:r>
              <a:t/>
            </a:r>
            <a:endParaRPr/>
          </a:p>
        </p:txBody>
      </p:sp>
      <p:sp>
        <p:nvSpPr>
          <p:cNvPr id="86" name="Google Shape;86;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According to the Gartner report, by 2020 connected devices across all technologies will reach 20.6 billion. </a:t>
            </a:r>
            <a:endParaRPr/>
          </a:p>
          <a:p>
            <a:pPr indent="0" lvl="0" marL="0" rtl="0" algn="l">
              <a:spcBef>
                <a:spcPts val="1600"/>
              </a:spcBef>
              <a:spcAft>
                <a:spcPts val="0"/>
              </a:spcAft>
              <a:buNone/>
            </a:pPr>
            <a:r>
              <a:rPr lang="en"/>
              <a:t>And by 2025, we will have 41.6 billion connected IoT devices</a:t>
            </a:r>
            <a:endParaRPr/>
          </a:p>
          <a:p>
            <a:pPr indent="0" lvl="0" marL="0" rtl="0" algn="l">
              <a:spcBef>
                <a:spcPts val="1600"/>
              </a:spcBef>
              <a:spcAft>
                <a:spcPts val="0"/>
              </a:spcAft>
              <a:buNone/>
            </a:pPr>
            <a:r>
              <a:rPr lang="en"/>
              <a:t>The number of IoT devices surpassed the global human  population in 2010.</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a:t>
            </a:r>
            <a:r>
              <a:rPr lang="en"/>
              <a:t> from International Bodies </a:t>
            </a:r>
            <a:endParaRPr/>
          </a:p>
        </p:txBody>
      </p:sp>
      <p:sp>
        <p:nvSpPr>
          <p:cNvPr id="92" name="Google Shape;92;p17"/>
          <p:cNvSpPr txBox="1"/>
          <p:nvPr>
            <p:ph idx="1" type="body"/>
          </p:nvPr>
        </p:nvSpPr>
        <p:spPr>
          <a:xfrm>
            <a:off x="311700" y="1152425"/>
            <a:ext cx="8626800" cy="3911700"/>
          </a:xfrm>
          <a:prstGeom prst="rect">
            <a:avLst/>
          </a:prstGeom>
        </p:spPr>
        <p:txBody>
          <a:bodyPr anchorCtr="0" anchor="t" bIns="91425" lIns="91425" spcFirstLastPara="1" rIns="91425" wrap="square" tIns="91425">
            <a:noAutofit/>
          </a:bodyPr>
          <a:lstStyle/>
          <a:p>
            <a:pPr indent="0" lvl="0" marL="0" rtl="0" algn="just">
              <a:lnSpc>
                <a:spcPct val="150000"/>
              </a:lnSpc>
              <a:spcBef>
                <a:spcPts val="1000"/>
              </a:spcBef>
              <a:spcAft>
                <a:spcPts val="0"/>
              </a:spcAft>
              <a:buNone/>
            </a:pPr>
            <a:r>
              <a:rPr b="1" lang="en">
                <a:solidFill>
                  <a:srgbClr val="514A40"/>
                </a:solidFill>
              </a:rPr>
              <a:t>Internet Architecture </a:t>
            </a:r>
            <a:r>
              <a:rPr b="1" lang="en">
                <a:solidFill>
                  <a:srgbClr val="514A40"/>
                </a:solidFill>
              </a:rPr>
              <a:t>Board</a:t>
            </a:r>
            <a:r>
              <a:rPr b="1" lang="en">
                <a:solidFill>
                  <a:srgbClr val="514A40"/>
                </a:solidFill>
              </a:rPr>
              <a:t> (IAB): </a:t>
            </a:r>
            <a:r>
              <a:rPr lang="en">
                <a:solidFill>
                  <a:srgbClr val="514A40"/>
                </a:solidFill>
              </a:rPr>
              <a:t>The networking of smart objects, meaning a huge number of devices intelligently communicating in the presence of internet protocol that cannot be directly operated by human beings but exist as components in buildings, vehicles or the environment</a:t>
            </a:r>
            <a:endParaRPr>
              <a:solidFill>
                <a:srgbClr val="514A40"/>
              </a:solidFill>
            </a:endParaRPr>
          </a:p>
          <a:p>
            <a:pPr indent="0" lvl="0" marL="0" rtl="0" algn="just">
              <a:lnSpc>
                <a:spcPct val="150000"/>
              </a:lnSpc>
              <a:spcBef>
                <a:spcPts val="1000"/>
              </a:spcBef>
              <a:spcAft>
                <a:spcPts val="0"/>
              </a:spcAft>
              <a:buNone/>
            </a:pPr>
            <a:r>
              <a:rPr b="1" lang="en">
                <a:solidFill>
                  <a:srgbClr val="514A40"/>
                </a:solidFill>
              </a:rPr>
              <a:t>Internet Engineering Task Force (IETF):</a:t>
            </a:r>
            <a:r>
              <a:rPr lang="en">
                <a:solidFill>
                  <a:srgbClr val="514A40"/>
                </a:solidFill>
              </a:rPr>
              <a:t> The networking of smart objects in which smart objects have some constraints such as limited bandwidth, power, and processing accessibility for achieving interoperability among smart objects</a:t>
            </a:r>
            <a:endParaRPr>
              <a:solidFill>
                <a:srgbClr val="514A40"/>
              </a:solidFill>
            </a:endParaRPr>
          </a:p>
          <a:p>
            <a:pPr indent="0" lvl="0" marL="0" rtl="0" algn="just">
              <a:lnSpc>
                <a:spcPct val="115000"/>
              </a:lnSpc>
              <a:spcBef>
                <a:spcPts val="1000"/>
              </a:spcBef>
              <a:spcAft>
                <a:spcPts val="0"/>
              </a:spcAft>
              <a:buNone/>
            </a:pPr>
            <a:r>
              <a:t/>
            </a:r>
            <a:endParaRPr>
              <a:solidFill>
                <a:srgbClr val="514A40"/>
              </a:solidFill>
            </a:endParaRPr>
          </a:p>
          <a:p>
            <a:pPr indent="0" lvl="0" marL="0" rtl="0" algn="just">
              <a:lnSpc>
                <a:spcPct val="80000"/>
              </a:lnSpc>
              <a:spcBef>
                <a:spcPts val="1000"/>
              </a:spcBef>
              <a:spcAft>
                <a:spcPts val="0"/>
              </a:spcAft>
              <a:buNone/>
            </a:pPr>
            <a:r>
              <a:t/>
            </a:r>
            <a:endParaRPr>
              <a:solidFill>
                <a:srgbClr val="514A40"/>
              </a:solidFill>
            </a:endParaRPr>
          </a:p>
          <a:p>
            <a:pPr indent="0" lvl="0" marL="0" rtl="0" algn="l">
              <a:spcBef>
                <a:spcPts val="0"/>
              </a:spcBef>
              <a:spcAft>
                <a:spcPts val="1600"/>
              </a:spcAft>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 from International Bodies </a:t>
            </a:r>
            <a:endParaRPr/>
          </a:p>
        </p:txBody>
      </p:sp>
      <p:sp>
        <p:nvSpPr>
          <p:cNvPr id="98" name="Google Shape;98;p18"/>
          <p:cNvSpPr txBox="1"/>
          <p:nvPr>
            <p:ph idx="1" type="body"/>
          </p:nvPr>
        </p:nvSpPr>
        <p:spPr>
          <a:xfrm>
            <a:off x="311700" y="1152425"/>
            <a:ext cx="8626800" cy="3911700"/>
          </a:xfrm>
          <a:prstGeom prst="rect">
            <a:avLst/>
          </a:prstGeom>
        </p:spPr>
        <p:txBody>
          <a:bodyPr anchorCtr="0" anchor="t" bIns="91425" lIns="91425" spcFirstLastPara="1" rIns="91425" wrap="square" tIns="91425">
            <a:noAutofit/>
          </a:bodyPr>
          <a:lstStyle/>
          <a:p>
            <a:pPr indent="0" lvl="0" marL="0" rtl="0" algn="just">
              <a:lnSpc>
                <a:spcPct val="150000"/>
              </a:lnSpc>
              <a:spcBef>
                <a:spcPts val="1000"/>
              </a:spcBef>
              <a:spcAft>
                <a:spcPts val="0"/>
              </a:spcAft>
              <a:buNone/>
            </a:pPr>
            <a:r>
              <a:rPr b="1" lang="en">
                <a:solidFill>
                  <a:srgbClr val="514A40"/>
                </a:solidFill>
              </a:rPr>
              <a:t>IEEE Communications</a:t>
            </a:r>
            <a:r>
              <a:rPr lang="en">
                <a:solidFill>
                  <a:srgbClr val="514A40"/>
                </a:solidFill>
              </a:rPr>
              <a:t>: A framework of all things that have a representation in the presence of the internet in such a way that new applications and services enable the interaction in the physical and virtual world in the form of Machine-to-Machine (M2M) communication in the cloud</a:t>
            </a:r>
            <a:endParaRPr>
              <a:solidFill>
                <a:srgbClr val="514A40"/>
              </a:solidFill>
            </a:endParaRPr>
          </a:p>
          <a:p>
            <a:pPr indent="0" lvl="0" marL="0" rtl="0" algn="just">
              <a:lnSpc>
                <a:spcPct val="80000"/>
              </a:lnSpc>
              <a:spcBef>
                <a:spcPts val="1000"/>
              </a:spcBef>
              <a:spcAft>
                <a:spcPts val="0"/>
              </a:spcAft>
              <a:buNone/>
            </a:pPr>
            <a:r>
              <a:t/>
            </a:r>
            <a:endParaRPr>
              <a:solidFill>
                <a:srgbClr val="514A40"/>
              </a:solidFill>
            </a:endParaRPr>
          </a:p>
          <a:p>
            <a:pPr indent="0" lvl="0" marL="0" rtl="0" algn="l">
              <a:spcBef>
                <a:spcPts val="0"/>
              </a:spcBef>
              <a:spcAft>
                <a:spcPts val="160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IoT Include </a:t>
            </a:r>
            <a:endParaRPr/>
          </a:p>
        </p:txBody>
      </p:sp>
      <p:sp>
        <p:nvSpPr>
          <p:cNvPr id="104" name="Google Shape;104;p19"/>
          <p:cNvSpPr txBox="1"/>
          <p:nvPr>
            <p:ph idx="1" type="body"/>
          </p:nvPr>
        </p:nvSpPr>
        <p:spPr>
          <a:xfrm>
            <a:off x="311700" y="1266325"/>
            <a:ext cx="8520600" cy="3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includes many different systems, including</a:t>
            </a:r>
            <a:endParaRPr/>
          </a:p>
          <a:p>
            <a:pPr indent="0" lvl="0" marL="457200" rtl="0" algn="l">
              <a:spcBef>
                <a:spcPts val="1600"/>
              </a:spcBef>
              <a:spcAft>
                <a:spcPts val="0"/>
              </a:spcAft>
              <a:buNone/>
            </a:pPr>
            <a:r>
              <a:rPr lang="en">
                <a:solidFill>
                  <a:srgbClr val="0000FF"/>
                </a:solidFill>
              </a:rPr>
              <a:t>Internet-connected cars</a:t>
            </a:r>
            <a:endParaRPr>
              <a:solidFill>
                <a:srgbClr val="0000FF"/>
              </a:solidFill>
            </a:endParaRPr>
          </a:p>
          <a:p>
            <a:pPr indent="0" lvl="0" marL="457200" rtl="0" algn="l">
              <a:spcBef>
                <a:spcPts val="1600"/>
              </a:spcBef>
              <a:spcAft>
                <a:spcPts val="0"/>
              </a:spcAft>
              <a:buNone/>
            </a:pPr>
            <a:r>
              <a:rPr lang="en">
                <a:solidFill>
                  <a:schemeClr val="accent1"/>
                </a:solidFill>
              </a:rPr>
              <a:t>wearable devices including health and fitness monitoring devices, </a:t>
            </a:r>
            <a:r>
              <a:rPr lang="en">
                <a:solidFill>
                  <a:schemeClr val="accent2"/>
                </a:solidFill>
              </a:rPr>
              <a:t>watches, and even human implanted devices;</a:t>
            </a:r>
            <a:endParaRPr>
              <a:solidFill>
                <a:schemeClr val="accent2"/>
              </a:solidFill>
            </a:endParaRPr>
          </a:p>
          <a:p>
            <a:pPr indent="0" lvl="0" marL="457200" rtl="0" algn="l">
              <a:spcBef>
                <a:spcPts val="1600"/>
              </a:spcBef>
              <a:spcAft>
                <a:spcPts val="0"/>
              </a:spcAft>
              <a:buNone/>
            </a:pPr>
            <a:r>
              <a:rPr lang="en">
                <a:solidFill>
                  <a:schemeClr val="accent2"/>
                </a:solidFill>
              </a:rPr>
              <a:t>S</a:t>
            </a:r>
            <a:r>
              <a:rPr lang="en">
                <a:solidFill>
                  <a:schemeClr val="accent2"/>
                </a:solidFill>
              </a:rPr>
              <a:t>martphones, </a:t>
            </a:r>
            <a:r>
              <a:rPr lang="en">
                <a:solidFill>
                  <a:schemeClr val="accent2"/>
                </a:solidFill>
              </a:rPr>
              <a:t>smart meters and smart objects;</a:t>
            </a:r>
            <a:endParaRPr>
              <a:solidFill>
                <a:schemeClr val="accent2"/>
              </a:solidFill>
            </a:endParaRPr>
          </a:p>
          <a:p>
            <a:pPr indent="0" lvl="0" marL="457200" rtl="0" algn="l">
              <a:spcBef>
                <a:spcPts val="1600"/>
              </a:spcBef>
              <a:spcAft>
                <a:spcPts val="0"/>
              </a:spcAft>
              <a:buNone/>
            </a:pPr>
            <a:r>
              <a:rPr lang="en">
                <a:solidFill>
                  <a:schemeClr val="accent5"/>
                </a:solidFill>
              </a:rPr>
              <a:t>home automation systems and lighting controls;</a:t>
            </a:r>
            <a:endParaRPr>
              <a:solidFill>
                <a:schemeClr val="accent5"/>
              </a:solidFill>
            </a:endParaRPr>
          </a:p>
          <a:p>
            <a:pPr indent="0" lvl="0" marL="457200" rtl="0" algn="l">
              <a:spcBef>
                <a:spcPts val="1600"/>
              </a:spcBef>
              <a:spcAft>
                <a:spcPts val="0"/>
              </a:spcAft>
              <a:buNone/>
            </a:pPr>
            <a:r>
              <a:rPr lang="en">
                <a:solidFill>
                  <a:schemeClr val="lt2"/>
                </a:solidFill>
              </a:rPr>
              <a:t>wireless sensor networks that measure weather, flood defenses, tides and more</a:t>
            </a:r>
            <a:endParaRPr>
              <a:solidFill>
                <a:schemeClr val="lt2"/>
              </a:solidFill>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Enablers </a:t>
            </a:r>
            <a:endParaRPr/>
          </a:p>
        </p:txBody>
      </p:sp>
      <p:sp>
        <p:nvSpPr>
          <p:cNvPr id="110" name="Google Shape;110;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IoT four key technological enablers are: - </a:t>
            </a:r>
            <a:endParaRPr/>
          </a:p>
          <a:p>
            <a:pPr indent="0" lvl="0" marL="457200" rtl="0" algn="l">
              <a:spcBef>
                <a:spcPts val="1600"/>
              </a:spcBef>
              <a:spcAft>
                <a:spcPts val="0"/>
              </a:spcAft>
              <a:buNone/>
            </a:pPr>
            <a:r>
              <a:rPr lang="en">
                <a:solidFill>
                  <a:srgbClr val="0000FF"/>
                </a:solidFill>
              </a:rPr>
              <a:t>RFID technology used for tagging the things</a:t>
            </a:r>
            <a:endParaRPr>
              <a:solidFill>
                <a:srgbClr val="0000FF"/>
              </a:solidFill>
            </a:endParaRPr>
          </a:p>
          <a:p>
            <a:pPr indent="0" lvl="0" marL="457200" rtl="0" algn="l">
              <a:spcBef>
                <a:spcPts val="1600"/>
              </a:spcBef>
              <a:spcAft>
                <a:spcPts val="0"/>
              </a:spcAft>
              <a:buNone/>
            </a:pPr>
            <a:r>
              <a:rPr lang="en">
                <a:solidFill>
                  <a:schemeClr val="accent2"/>
                </a:solidFill>
              </a:rPr>
              <a:t>Sensor technology used for sensing the things</a:t>
            </a:r>
            <a:endParaRPr>
              <a:solidFill>
                <a:schemeClr val="accent2"/>
              </a:solidFill>
            </a:endParaRPr>
          </a:p>
          <a:p>
            <a:pPr indent="0" lvl="0" marL="457200" rtl="0" algn="l">
              <a:spcBef>
                <a:spcPts val="1600"/>
              </a:spcBef>
              <a:spcAft>
                <a:spcPts val="0"/>
              </a:spcAft>
              <a:buNone/>
            </a:pPr>
            <a:r>
              <a:rPr lang="en"/>
              <a:t>Smart technology used for thinking the things</a:t>
            </a:r>
            <a:endParaRPr/>
          </a:p>
          <a:p>
            <a:pPr indent="0" lvl="0" marL="457200" rtl="0" algn="l">
              <a:spcBef>
                <a:spcPts val="1600"/>
              </a:spcBef>
              <a:spcAft>
                <a:spcPts val="0"/>
              </a:spcAft>
              <a:buNone/>
            </a:pPr>
            <a:r>
              <a:rPr lang="en">
                <a:solidFill>
                  <a:schemeClr val="accent1"/>
                </a:solidFill>
              </a:rPr>
              <a:t>Nanotechnology used for shrinking the things</a:t>
            </a:r>
            <a:endParaRPr>
              <a:solidFill>
                <a:schemeClr val="accent1"/>
              </a:solidFill>
            </a:endParaRPr>
          </a:p>
          <a:p>
            <a:pPr indent="0" lvl="0" marL="0" rtl="0" algn="l">
              <a:lnSpc>
                <a:spcPct val="115000"/>
              </a:lnSpc>
              <a:spcBef>
                <a:spcPts val="1600"/>
              </a:spcBef>
              <a:spcAft>
                <a:spcPts val="0"/>
              </a:spcAft>
              <a:buNone/>
            </a:pPr>
            <a:r>
              <a:rPr b="1" lang="en"/>
              <a:t>Communication technologies:</a:t>
            </a:r>
            <a:r>
              <a:rPr lang="en"/>
              <a:t> Wireless sensor networks, sensor networks , 2G/3G/4G,GSM,GPRS,RFID, WI-FI, GPS, etc. </a:t>
            </a:r>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Components of IoT</a:t>
            </a:r>
            <a:endParaRPr/>
          </a:p>
        </p:txBody>
      </p:sp>
      <p:sp>
        <p:nvSpPr>
          <p:cNvPr id="116" name="Google Shape;116;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four main components of an IoT system</a:t>
            </a:r>
            <a:endParaRPr/>
          </a:p>
          <a:p>
            <a:pPr indent="0" lvl="0" marL="457200" rtl="0" algn="l">
              <a:spcBef>
                <a:spcPts val="1600"/>
              </a:spcBef>
              <a:spcAft>
                <a:spcPts val="0"/>
              </a:spcAft>
              <a:buNone/>
            </a:pPr>
            <a:r>
              <a:rPr b="1" lang="en"/>
              <a:t>The Thing itself</a:t>
            </a:r>
            <a:r>
              <a:rPr lang="en"/>
              <a:t> (that is, the device)</a:t>
            </a:r>
            <a:endParaRPr/>
          </a:p>
          <a:p>
            <a:pPr indent="0" lvl="0" marL="457200" rtl="0" algn="l">
              <a:spcBef>
                <a:spcPts val="1600"/>
              </a:spcBef>
              <a:spcAft>
                <a:spcPts val="0"/>
              </a:spcAft>
              <a:buNone/>
            </a:pPr>
            <a:r>
              <a:rPr b="1" lang="en"/>
              <a:t>The local network</a:t>
            </a:r>
            <a:r>
              <a:rPr lang="en"/>
              <a:t> (this can include a gateway, which translates proprietary communication protocols to Internet Protocol).</a:t>
            </a:r>
            <a:endParaRPr/>
          </a:p>
          <a:p>
            <a:pPr indent="0" lvl="0" marL="457200" rtl="0" algn="l">
              <a:spcBef>
                <a:spcPts val="1600"/>
              </a:spcBef>
              <a:spcAft>
                <a:spcPts val="0"/>
              </a:spcAft>
              <a:buNone/>
            </a:pPr>
            <a:r>
              <a:rPr b="1" lang="en"/>
              <a:t>The Internet</a:t>
            </a:r>
            <a:r>
              <a:rPr lang="en"/>
              <a:t> ( the Global Network)</a:t>
            </a:r>
            <a:endParaRPr/>
          </a:p>
          <a:p>
            <a:pPr indent="0" lvl="0" marL="457200" rtl="0" algn="l">
              <a:spcBef>
                <a:spcPts val="1600"/>
              </a:spcBef>
              <a:spcAft>
                <a:spcPts val="1600"/>
              </a:spcAft>
              <a:buNone/>
            </a:pPr>
            <a:r>
              <a:rPr b="1" lang="en"/>
              <a:t>Back-end services</a:t>
            </a:r>
            <a:r>
              <a:rPr lang="en"/>
              <a:t> (enterprise data systems, or PCs and mobile devices).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