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2" r:id="rId17"/>
    <p:sldId id="287" r:id="rId18"/>
    <p:sldId id="288" r:id="rId19"/>
    <p:sldId id="289" r:id="rId20"/>
    <p:sldId id="290" r:id="rId21"/>
    <p:sldId id="291" r:id="rId22"/>
    <p:sldId id="271" r:id="rId23"/>
    <p:sldId id="292" r:id="rId24"/>
    <p:sldId id="293" r:id="rId25"/>
  </p:sldIdLst>
  <p:sldSz cx="9144000" cy="5143500" type="screen16x9"/>
  <p:notesSz cx="6858000" cy="9144000"/>
  <p:embeddedFontLst>
    <p:embeddedFont>
      <p:font typeface="PT Sans Narrow" charset="0"/>
      <p:regular r:id="rId27"/>
      <p:bold r:id="rId28"/>
    </p:embeddedFont>
    <p:embeddedFont>
      <p:font typeface="Open Sans" charset="0"/>
      <p:regular r:id="rId29"/>
      <p:bold r:id="rId30"/>
      <p:italic r:id="rId31"/>
      <p:boldItalic r:id="rId32"/>
    </p:embeddedFont>
    <p:embeddedFont>
      <p:font typeface="Cambria" pitchFamily="18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622146a21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622146a21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622146a21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622146a21_1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622146a21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622146a21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622146a21_1_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622146a21_1_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622146a21_1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622146a21_1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622146a21_1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622146a21_1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622146a21_1_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622146a21_1_9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622146a21_1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622146a21_1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622146a21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622146a21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622146a21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622146a21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622146a21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622146a21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622146a21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622146a21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622146a2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622146a2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622146a21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622146a21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622146a21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622146a21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622146a21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622146a21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Chapter </a:t>
            </a:r>
            <a:r>
              <a:rPr lang="en" dirty="0" smtClean="0"/>
              <a:t>Five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smtClean="0"/>
              <a:t>Augmented Reality (AR)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1730596" y="266349"/>
            <a:ext cx="549001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 smtClean="0"/>
              <a:t>Mixed Reality in Engineering and Medicine </a:t>
            </a:r>
            <a:endParaRPr sz="240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834" y="1106213"/>
            <a:ext cx="3809835" cy="25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0734" y="1114096"/>
            <a:ext cx="3788486" cy="257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644631" cy="5744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400" b="0" dirty="0" smtClean="0"/>
              <a:t>Mixed Reality in Entertainment </a:t>
            </a:r>
            <a:endParaRPr sz="2400" b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006" y="1156137"/>
            <a:ext cx="7430815" cy="31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 smtClean="0"/>
              <a:t>The architecture of AR Systems </a:t>
            </a:r>
            <a:endParaRPr sz="2800"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311700" y="1192755"/>
            <a:ext cx="8520600" cy="3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dirty="0" smtClean="0"/>
              <a:t>The first Augmented Reality Systems (ARS) were usually designed with a basis on THREE  main blocks: </a:t>
            </a:r>
          </a:p>
          <a:p>
            <a:pPr marL="0" lv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</a:rPr>
              <a:t>(1) Infrastructure Tracker Unit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	(2) Processing Unit 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	(3) Visual Unit.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Tracker Unit </a:t>
            </a:r>
            <a:r>
              <a:rPr lang="en-US" dirty="0" smtClean="0"/>
              <a:t>: Collecting data from the real world, sending them to the Processing Unit .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Processing Unit </a:t>
            </a:r>
            <a:r>
              <a:rPr lang="en-US" dirty="0" smtClean="0"/>
              <a:t>: Mix up the virtual content with the real content and sent the result to the Video Out module of the Visual Unit .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Visual Unit  </a:t>
            </a:r>
            <a:r>
              <a:rPr lang="en-US" dirty="0" smtClean="0"/>
              <a:t>: Visualize the content.</a:t>
            </a:r>
            <a:endParaRPr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/>
              <a:t>Contd</a:t>
            </a:r>
            <a:r>
              <a:rPr lang="en-US" sz="2400" dirty="0" smtClean="0"/>
              <a:t>….</a:t>
            </a:r>
            <a:endParaRPr sz="2400"/>
          </a:p>
        </p:txBody>
      </p:sp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xfrm>
            <a:off x="311699" y="1234795"/>
            <a:ext cx="8327803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The Visual Unit can be classified into two types of system, depending on the followed visualization technology: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1. Video see-through</a:t>
            </a:r>
            <a:r>
              <a:rPr lang="en-US" dirty="0" smtClean="0"/>
              <a:t>: It uses a Head-Mounted Display (HMD) that employs a video-mixing and displays the merged images on a closed-view HMD.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2. Optical see-through</a:t>
            </a:r>
            <a:r>
              <a:rPr lang="en-US" dirty="0" smtClean="0"/>
              <a:t>: It uses an HMD that employs optical combiners to merge the images within an open-view HMD. </a:t>
            </a:r>
          </a:p>
          <a:p>
            <a:endParaRPr lang="en-US" dirty="0" smtClean="0"/>
          </a:p>
          <a:p>
            <a:r>
              <a:rPr lang="en-US" dirty="0" smtClean="0"/>
              <a:t>HMDs are currently the dominant display technology in the AR field.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311700" y="19278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dirty="0" smtClean="0"/>
              <a:t>Augmented Reality Systems (ARS) standard architecture</a:t>
            </a:r>
            <a:endParaRPr sz="20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069" y="903890"/>
            <a:ext cx="7062952" cy="411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>
            <a:spLocks noGrp="1"/>
          </p:cNvSpPr>
          <p:nvPr>
            <p:ph type="title"/>
          </p:nvPr>
        </p:nvSpPr>
        <p:spPr>
          <a:xfrm>
            <a:off x="311700" y="360945"/>
            <a:ext cx="6078590" cy="4798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 smtClean="0"/>
              <a:t>Applications of AR Systems</a:t>
            </a:r>
            <a:endParaRPr sz="2400"/>
          </a:p>
        </p:txBody>
      </p:sp>
      <p:sp>
        <p:nvSpPr>
          <p:cNvPr id="154" name="Google Shape;154;p27"/>
          <p:cNvSpPr txBox="1">
            <a:spLocks noGrp="1"/>
          </p:cNvSpPr>
          <p:nvPr>
            <p:ph type="body" idx="1"/>
          </p:nvPr>
        </p:nvSpPr>
        <p:spPr>
          <a:xfrm>
            <a:off x="290679" y="856427"/>
            <a:ext cx="8348824" cy="4234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AR In education :</a:t>
            </a:r>
            <a:r>
              <a:rPr lang="en" dirty="0" smtClean="0"/>
              <a:t> </a:t>
            </a:r>
            <a:endParaRPr/>
          </a:p>
          <a:p>
            <a:r>
              <a:rPr lang="en-US" i="1" dirty="0" smtClean="0">
                <a:solidFill>
                  <a:srgbClr val="002060"/>
                </a:solidFill>
              </a:rPr>
              <a:t>Affordable learning </a:t>
            </a:r>
            <a:r>
              <a:rPr lang="en-US" i="1" dirty="0" smtClean="0">
                <a:solidFill>
                  <a:srgbClr val="002060"/>
                </a:solidFill>
              </a:rPr>
              <a:t>materials </a:t>
            </a:r>
          </a:p>
          <a:p>
            <a:pPr>
              <a:buNone/>
            </a:pPr>
            <a:r>
              <a:rPr lang="en-US" dirty="0" smtClean="0"/>
              <a:t>	Posters</a:t>
            </a:r>
            <a:r>
              <a:rPr lang="en-US" dirty="0" smtClean="0"/>
              <a:t>, digital illustrations, physical models, prototypes are very expensive and </a:t>
            </a:r>
            <a:r>
              <a:rPr lang="en-US" dirty="0" smtClean="0"/>
              <a:t>impossible </a:t>
            </a:r>
            <a:r>
              <a:rPr lang="en-US" dirty="0" smtClean="0"/>
              <a:t>for schools to </a:t>
            </a:r>
            <a:r>
              <a:rPr lang="en-US" dirty="0" smtClean="0"/>
              <a:t>purchase.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AR </a:t>
            </a:r>
            <a:r>
              <a:rPr lang="en-US" dirty="0" smtClean="0"/>
              <a:t>technology allows for avoiding investments in physical materials. </a:t>
            </a:r>
          </a:p>
          <a:p>
            <a:pPr>
              <a:buNone/>
            </a:pPr>
            <a:r>
              <a:rPr lang="en-US" i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i="1" dirty="0" smtClean="0">
                <a:solidFill>
                  <a:srgbClr val="002060"/>
                </a:solidFill>
              </a:rPr>
              <a:t>Interactive lessons </a:t>
            </a:r>
          </a:p>
          <a:p>
            <a:pPr>
              <a:buNone/>
            </a:pPr>
            <a:r>
              <a:rPr lang="en-US" dirty="0" smtClean="0"/>
              <a:t>	when </a:t>
            </a:r>
            <a:r>
              <a:rPr lang="en-US" dirty="0" smtClean="0"/>
              <a:t>AR technology is used in classrooms, students can view models on their own </a:t>
            </a:r>
            <a:r>
              <a:rPr lang="en-US" dirty="0" smtClean="0"/>
              <a:t>smart phones </a:t>
            </a:r>
            <a:r>
              <a:rPr lang="en-US" dirty="0" smtClean="0"/>
              <a:t>and get a better idea of the concepts they are studying.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That </a:t>
            </a:r>
            <a:r>
              <a:rPr lang="en-US" dirty="0" smtClean="0"/>
              <a:t>increases engagements and reinforces the learning. </a:t>
            </a:r>
          </a:p>
          <a:p>
            <a:endParaRPr lang="en-US" b="1" i="1" dirty="0" smtClean="0">
              <a:solidFill>
                <a:srgbClr val="00206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b="1" i="1" dirty="0" smtClean="0">
              <a:solidFill>
                <a:srgbClr val="FF0000"/>
              </a:solidFill>
            </a:endParaRP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830893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2400" dirty="0" smtClean="0"/>
              <a:t>Applications of AR</a:t>
            </a:r>
            <a:endParaRPr sz="240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11700" y="877454"/>
            <a:ext cx="8520600" cy="4224005"/>
          </a:xfrm>
        </p:spPr>
        <p:txBody>
          <a:bodyPr/>
          <a:lstStyle/>
          <a:p>
            <a:r>
              <a:rPr lang="en-US" i="1" dirty="0" smtClean="0">
                <a:solidFill>
                  <a:srgbClr val="002060"/>
                </a:solidFill>
              </a:rPr>
              <a:t>Higher engagement </a:t>
            </a:r>
            <a:endParaRPr lang="en-US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/>
              <a:t>	when </a:t>
            </a:r>
            <a:r>
              <a:rPr lang="en-US" dirty="0" smtClean="0"/>
              <a:t>teachers integrate augmented reality into their lectures, they attract the attention of their students and make lessons more effective.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When </a:t>
            </a:r>
            <a:r>
              <a:rPr lang="en-US" dirty="0" smtClean="0"/>
              <a:t>students are interested, it is much easier to make them work more productively. </a:t>
            </a:r>
          </a:p>
          <a:p>
            <a:pPr>
              <a:buNone/>
            </a:pPr>
            <a:endParaRPr lang="en-US" i="1" dirty="0" smtClean="0">
              <a:solidFill>
                <a:srgbClr val="002060"/>
              </a:solidFill>
            </a:endParaRPr>
          </a:p>
          <a:p>
            <a:r>
              <a:rPr lang="en-US" i="1" dirty="0" smtClean="0">
                <a:solidFill>
                  <a:srgbClr val="002060"/>
                </a:solidFill>
              </a:rPr>
              <a:t>Higher retention </a:t>
            </a:r>
            <a:endParaRPr lang="en-US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/>
              <a:t>	Using </a:t>
            </a:r>
            <a:r>
              <a:rPr lang="en-US" dirty="0" smtClean="0"/>
              <a:t>the AR app, students can get access to augmented models that represent any real objects from a famous monument or work of art to a molecule. </a:t>
            </a:r>
          </a:p>
          <a:p>
            <a:r>
              <a:rPr lang="en-US" dirty="0" smtClean="0"/>
              <a:t>with </a:t>
            </a:r>
            <a:r>
              <a:rPr lang="en-US" dirty="0" smtClean="0"/>
              <a:t>AR technology, students use different senses and retain more knowledge for a long time. </a:t>
            </a:r>
          </a:p>
          <a:p>
            <a:endParaRPr lang="en-US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4796328" cy="395803"/>
          </a:xfrm>
        </p:spPr>
        <p:txBody>
          <a:bodyPr/>
          <a:lstStyle/>
          <a:p>
            <a:r>
              <a:rPr lang="en" sz="2400" dirty="0" smtClean="0"/>
              <a:t>Applications of AR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2060"/>
                </a:solidFill>
              </a:rPr>
              <a:t>Boost intellectual </a:t>
            </a:r>
            <a:r>
              <a:rPr lang="en-US" i="1" dirty="0" smtClean="0">
                <a:solidFill>
                  <a:srgbClr val="002060"/>
                </a:solidFill>
              </a:rPr>
              <a:t>curiosity</a:t>
            </a:r>
          </a:p>
          <a:p>
            <a:pPr>
              <a:buNone/>
            </a:pPr>
            <a:r>
              <a:rPr lang="en-US" dirty="0" smtClean="0"/>
              <a:t>	Augmented </a:t>
            </a:r>
            <a:r>
              <a:rPr lang="en-US" dirty="0" smtClean="0"/>
              <a:t>reality makes students more excited about learning certain subjects. 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Modern </a:t>
            </a:r>
            <a:r>
              <a:rPr lang="en-US" dirty="0" smtClean="0"/>
              <a:t>students were born in a digital era so they will always be excited with innovative technologies that can help them learn new ideas and develop their critical thinking skills. </a:t>
            </a:r>
          </a:p>
          <a:p>
            <a:pPr>
              <a:buNone/>
            </a:pPr>
            <a:r>
              <a:rPr lang="en-US" i="1" dirty="0" smtClean="0">
                <a:solidFill>
                  <a:srgbClr val="002060"/>
                </a:solidFill>
              </a:rPr>
              <a:t> </a:t>
            </a:r>
            <a:endParaRPr lang="en-US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2400" dirty="0" smtClean="0"/>
              <a:t>Applications of AR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AR In Medicine :</a:t>
            </a:r>
          </a:p>
          <a:p>
            <a:r>
              <a:rPr lang="en-US" i="1" dirty="0" smtClean="0">
                <a:solidFill>
                  <a:srgbClr val="002060"/>
                </a:solidFill>
              </a:rPr>
              <a:t>Describing </a:t>
            </a:r>
            <a:r>
              <a:rPr lang="en-US" i="1" dirty="0" smtClean="0">
                <a:solidFill>
                  <a:srgbClr val="002060"/>
                </a:solidFill>
              </a:rPr>
              <a:t>symptoms</a:t>
            </a:r>
          </a:p>
          <a:p>
            <a:pPr>
              <a:buNone/>
            </a:pPr>
            <a:r>
              <a:rPr lang="en-US" dirty="0" smtClean="0"/>
              <a:t>	when </a:t>
            </a:r>
            <a:r>
              <a:rPr lang="en-US" dirty="0" smtClean="0"/>
              <a:t>it was hard to describe to the doctor what was bothering </a:t>
            </a:r>
            <a:r>
              <a:rPr lang="en-US" dirty="0" smtClean="0"/>
              <a:t>you.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Medical </a:t>
            </a:r>
            <a:r>
              <a:rPr lang="en-US" dirty="0" smtClean="0"/>
              <a:t>app </a:t>
            </a:r>
            <a:r>
              <a:rPr lang="en-US" dirty="0" err="1" smtClean="0"/>
              <a:t>AyeDecide</a:t>
            </a:r>
            <a:r>
              <a:rPr lang="en-US" dirty="0" smtClean="0"/>
              <a:t> is using augmented reality to show the simulation of the vision, harmed by the different diseases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It </a:t>
            </a:r>
            <a:r>
              <a:rPr lang="en-US" dirty="0" smtClean="0"/>
              <a:t>helps patients to understand their conditions and describe correctly their symptoms. </a:t>
            </a:r>
          </a:p>
          <a:p>
            <a:pPr>
              <a:buNone/>
            </a:pPr>
            <a:endParaRPr lang="en-US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140235"/>
            <a:ext cx="2347417" cy="707400"/>
          </a:xfrm>
        </p:spPr>
        <p:txBody>
          <a:bodyPr/>
          <a:lstStyle/>
          <a:p>
            <a:r>
              <a:rPr lang="en" sz="2400" dirty="0" smtClean="0"/>
              <a:t>Applications of AR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604194"/>
            <a:ext cx="8520600" cy="4283116"/>
          </a:xfrm>
        </p:spPr>
        <p:txBody>
          <a:bodyPr/>
          <a:lstStyle/>
          <a:p>
            <a:r>
              <a:rPr lang="en-US" i="1" dirty="0" smtClean="0">
                <a:solidFill>
                  <a:srgbClr val="002060"/>
                </a:solidFill>
              </a:rPr>
              <a:t>Nursing </a:t>
            </a:r>
            <a:r>
              <a:rPr lang="en-US" i="1" dirty="0" smtClean="0">
                <a:solidFill>
                  <a:srgbClr val="002060"/>
                </a:solidFill>
              </a:rPr>
              <a:t>care</a:t>
            </a:r>
          </a:p>
          <a:p>
            <a:pPr>
              <a:buNone/>
            </a:pPr>
            <a:r>
              <a:rPr lang="en-US" dirty="0" smtClean="0"/>
              <a:t>	About </a:t>
            </a:r>
            <a:r>
              <a:rPr lang="en-US" dirty="0" smtClean="0"/>
              <a:t>40% of the first intravenous injections fail, and this ratio is even higher in the case of children and elderly patients.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The </a:t>
            </a:r>
            <a:r>
              <a:rPr lang="en-US" dirty="0" err="1" smtClean="0"/>
              <a:t>AccuVein</a:t>
            </a:r>
            <a:r>
              <a:rPr lang="en-US" dirty="0" smtClean="0"/>
              <a:t> uses augmented reality to cope with this negative statistic. </a:t>
            </a:r>
          </a:p>
          <a:p>
            <a:pPr>
              <a:buNone/>
            </a:pPr>
            <a:r>
              <a:rPr lang="en-US" i="1" dirty="0" smtClean="0">
                <a:solidFill>
                  <a:srgbClr val="002060"/>
                </a:solidFill>
              </a:rPr>
              <a:t> </a:t>
            </a:r>
            <a:endParaRPr lang="en-US" i="1" dirty="0" smtClean="0">
              <a:solidFill>
                <a:srgbClr val="002060"/>
              </a:solidFill>
            </a:endParaRPr>
          </a:p>
          <a:p>
            <a:r>
              <a:rPr lang="en-US" i="1" dirty="0" smtClean="0">
                <a:solidFill>
                  <a:srgbClr val="002060"/>
                </a:solidFill>
              </a:rPr>
              <a:t>Surgery </a:t>
            </a:r>
            <a:endParaRPr lang="en-US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/>
              <a:t>	In </a:t>
            </a:r>
            <a:r>
              <a:rPr lang="en-US" dirty="0" smtClean="0"/>
              <a:t>no sphere augmented reality does not have such practical application as in the medicine, especially in surgery, where it literally helps to save lives.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Three-dimensional </a:t>
            </a:r>
            <a:r>
              <a:rPr lang="en-US" dirty="0" smtClean="0"/>
              <a:t>reconstructions of organs or tumors will help surgeons become more efficient at surgery operations. </a:t>
            </a:r>
          </a:p>
          <a:p>
            <a:pPr>
              <a:buNone/>
            </a:pPr>
            <a:endParaRPr lang="en-US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outcomes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7171666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After completing this lesson you should be able to 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endParaRPr lang="en-US" dirty="0" smtClean="0"/>
          </a:p>
          <a:p>
            <a:r>
              <a:rPr lang="en-US" dirty="0" smtClean="0"/>
              <a:t>Explain augmented reality </a:t>
            </a:r>
          </a:p>
          <a:p>
            <a:r>
              <a:rPr lang="en-US" dirty="0" smtClean="0"/>
              <a:t>Explain the features of augmented reality </a:t>
            </a:r>
          </a:p>
          <a:p>
            <a:r>
              <a:rPr lang="en-US" dirty="0" smtClean="0"/>
              <a:t>Explain the difference between AR, VR, and MR </a:t>
            </a:r>
          </a:p>
          <a:p>
            <a:r>
              <a:rPr lang="en-US" dirty="0" smtClean="0"/>
              <a:t>Explain the architecture of augmented reality systems </a:t>
            </a:r>
          </a:p>
          <a:p>
            <a:r>
              <a:rPr lang="en-US" dirty="0" smtClean="0"/>
              <a:t>Describe the application areas of augmented reality </a:t>
            </a:r>
          </a:p>
          <a:p>
            <a:pPr marL="91440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3200">
              <a:solidFill>
                <a:srgbClr val="514A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45335"/>
            <a:ext cx="2809872" cy="707400"/>
          </a:xfrm>
        </p:spPr>
        <p:txBody>
          <a:bodyPr/>
          <a:lstStyle/>
          <a:p>
            <a:r>
              <a:rPr lang="en" sz="2400" dirty="0" smtClean="0"/>
              <a:t>Applications of AR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930004"/>
            <a:ext cx="8520600" cy="3768119"/>
          </a:xfrm>
        </p:spPr>
        <p:txBody>
          <a:bodyPr/>
          <a:lstStyle/>
          <a:p>
            <a:r>
              <a:rPr lang="en-US" i="1" dirty="0" smtClean="0">
                <a:solidFill>
                  <a:srgbClr val="002060"/>
                </a:solidFill>
              </a:rPr>
              <a:t>Ultrasounds </a:t>
            </a:r>
            <a:endParaRPr lang="en-US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/>
              <a:t>	A </a:t>
            </a:r>
            <a:r>
              <a:rPr lang="en-US" dirty="0" smtClean="0"/>
              <a:t>few AR software companies developed handy ultrasound scanner, which with the help of smart glasses works as a traditional one. </a:t>
            </a:r>
          </a:p>
          <a:p>
            <a:endParaRPr lang="en-US" i="1" dirty="0" smtClean="0">
              <a:solidFill>
                <a:srgbClr val="002060"/>
              </a:solidFill>
            </a:endParaRPr>
          </a:p>
          <a:p>
            <a:r>
              <a:rPr lang="en-US" i="1" dirty="0" smtClean="0">
                <a:solidFill>
                  <a:srgbClr val="002060"/>
                </a:solidFill>
              </a:rPr>
              <a:t>Diabetes </a:t>
            </a:r>
            <a:r>
              <a:rPr lang="en-US" i="1" dirty="0" smtClean="0">
                <a:solidFill>
                  <a:srgbClr val="002060"/>
                </a:solidFill>
              </a:rPr>
              <a:t>management </a:t>
            </a:r>
            <a:endParaRPr lang="en-US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/>
              <a:t>	In </a:t>
            </a:r>
            <a:r>
              <a:rPr lang="en-US" dirty="0" smtClean="0"/>
              <a:t>2017, the number of people struggle with diabetes reached up to 425 million adults worldwide.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</a:t>
            </a:r>
            <a:endParaRPr lang="en-US" dirty="0" smtClean="0"/>
          </a:p>
          <a:p>
            <a:r>
              <a:rPr lang="en-US" dirty="0" smtClean="0"/>
              <a:t>In 2014, Google revealed the plans for creating a smart contact lens (Google </a:t>
            </a:r>
            <a:r>
              <a:rPr lang="en-US" dirty="0" smtClean="0"/>
              <a:t> 92  Contact </a:t>
            </a:r>
            <a:r>
              <a:rPr lang="en-US" dirty="0" smtClean="0"/>
              <a:t>Lens), in which the main function will be to measure the glucose levels in the tears.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i="1" dirty="0" smtClean="0">
              <a:solidFill>
                <a:srgbClr val="00206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2400" dirty="0" smtClean="0"/>
              <a:t>Applications of AR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2060"/>
                </a:solidFill>
              </a:rPr>
              <a:t>Navigation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The </a:t>
            </a:r>
            <a:r>
              <a:rPr lang="en-US" dirty="0" smtClean="0"/>
              <a:t>using AR in navigation apps has already become a “traditional” way.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AR </a:t>
            </a:r>
            <a:r>
              <a:rPr lang="en-US" dirty="0" smtClean="0"/>
              <a:t>can be useful to provide information about the nearest hospitals.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42099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Applications of AR</a:t>
            </a:r>
            <a:endParaRPr sz="2400"/>
          </a:p>
        </p:txBody>
      </p:sp>
      <p:sp>
        <p:nvSpPr>
          <p:cNvPr id="160" name="Google Shape;160;p28"/>
          <p:cNvSpPr txBox="1">
            <a:spLocks noGrp="1"/>
          </p:cNvSpPr>
          <p:nvPr>
            <p:ph type="body" idx="1"/>
          </p:nvPr>
        </p:nvSpPr>
        <p:spPr>
          <a:xfrm>
            <a:off x="311700" y="1072055"/>
            <a:ext cx="8520600" cy="34969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AR In Entertainment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i="1" dirty="0" smtClean="0">
                <a:solidFill>
                  <a:srgbClr val="002060"/>
                </a:solidFill>
              </a:rPr>
              <a:t>AR </a:t>
            </a:r>
            <a:r>
              <a:rPr lang="en-US" i="1" dirty="0" smtClean="0">
                <a:solidFill>
                  <a:srgbClr val="002060"/>
                </a:solidFill>
              </a:rPr>
              <a:t>in games 	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The </a:t>
            </a:r>
            <a:r>
              <a:rPr lang="en-US" dirty="0" smtClean="0"/>
              <a:t>AR games were praised for increasing physical activity in people – you actually have to move around to find your </a:t>
            </a:r>
            <a:r>
              <a:rPr lang="en-US" dirty="0" smtClean="0"/>
              <a:t>target,  Ex: Pokémon Go. </a:t>
            </a:r>
            <a:endParaRPr lang="en-US" dirty="0" smtClean="0"/>
          </a:p>
          <a:p>
            <a:pPr>
              <a:buNone/>
            </a:pPr>
            <a:endParaRPr lang="en-US" i="1" dirty="0" smtClean="0">
              <a:solidFill>
                <a:srgbClr val="002060"/>
              </a:solidFill>
            </a:endParaRPr>
          </a:p>
          <a:p>
            <a:r>
              <a:rPr lang="en-US" i="1" dirty="0" smtClean="0">
                <a:solidFill>
                  <a:srgbClr val="002060"/>
                </a:solidFill>
              </a:rPr>
              <a:t>AR </a:t>
            </a:r>
            <a:r>
              <a:rPr lang="en-US" i="1" dirty="0" smtClean="0">
                <a:solidFill>
                  <a:srgbClr val="002060"/>
                </a:solidFill>
              </a:rPr>
              <a:t>in music </a:t>
            </a:r>
            <a:endParaRPr lang="en-US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/>
              <a:t>	Augmented </a:t>
            </a:r>
            <a:r>
              <a:rPr lang="en-US" dirty="0" smtClean="0"/>
              <a:t>reality can </a:t>
            </a:r>
            <a:r>
              <a:rPr lang="en-US" dirty="0" smtClean="0"/>
              <a:t>providing </a:t>
            </a:r>
            <a:r>
              <a:rPr lang="en-US" dirty="0" smtClean="0"/>
              <a:t>complete information on the track or its </a:t>
            </a:r>
            <a:r>
              <a:rPr lang="en-US" dirty="0" smtClean="0"/>
              <a:t>performer including   the </a:t>
            </a:r>
            <a:r>
              <a:rPr lang="en-US" dirty="0" smtClean="0"/>
              <a:t>performers’ bios, the lyrics of the song, the making of the recording or the music video. </a:t>
            </a:r>
          </a:p>
          <a:p>
            <a:pPr>
              <a:buNone/>
            </a:pPr>
            <a:r>
              <a:rPr lang="en-US" dirty="0" smtClean="0"/>
              <a:t>. </a:t>
            </a:r>
            <a:endParaRPr lang="en-US" dirty="0" smtClean="0"/>
          </a:p>
          <a:p>
            <a:pPr>
              <a:buNone/>
            </a:pPr>
            <a:endParaRPr lang="en-US" i="1" dirty="0" smtClean="0">
              <a:solidFill>
                <a:srgbClr val="00206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pPr marL="0" lvl="0" indent="0">
              <a:buNone/>
            </a:pP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2400" dirty="0" smtClean="0"/>
              <a:t>Applications of AR</a:t>
            </a:r>
            <a:endParaRPr lang="en-US" sz="240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2060"/>
                </a:solidFill>
              </a:rPr>
              <a:t>AR on </a:t>
            </a:r>
            <a:r>
              <a:rPr lang="en-US" i="1" dirty="0" smtClean="0">
                <a:solidFill>
                  <a:srgbClr val="002060"/>
                </a:solidFill>
              </a:rPr>
              <a:t>TV</a:t>
            </a:r>
          </a:p>
          <a:p>
            <a:pPr>
              <a:buNone/>
            </a:pPr>
            <a:r>
              <a:rPr lang="en-US" dirty="0" smtClean="0"/>
              <a:t>	One </a:t>
            </a:r>
            <a:r>
              <a:rPr lang="en-US" dirty="0" smtClean="0"/>
              <a:t>way of integrating augmented reality in television is adding supplementary information to what is going on the TV screen – such as match scores, betting options, and the like. </a:t>
            </a:r>
          </a:p>
          <a:p>
            <a:pPr>
              <a:buNone/>
            </a:pPr>
            <a:r>
              <a:rPr lang="en-US" i="1" dirty="0" smtClean="0">
                <a:solidFill>
                  <a:srgbClr val="002060"/>
                </a:solidFill>
              </a:rPr>
              <a:t> </a:t>
            </a:r>
            <a:endParaRPr lang="en-US" i="1" dirty="0" smtClean="0">
              <a:solidFill>
                <a:srgbClr val="002060"/>
              </a:solidFill>
            </a:endParaRPr>
          </a:p>
          <a:p>
            <a:r>
              <a:rPr lang="en-US" i="1" dirty="0" smtClean="0">
                <a:solidFill>
                  <a:srgbClr val="002060"/>
                </a:solidFill>
              </a:rPr>
              <a:t>AR in </a:t>
            </a:r>
            <a:r>
              <a:rPr lang="en-US" i="1" dirty="0" err="1" smtClean="0">
                <a:solidFill>
                  <a:srgbClr val="002060"/>
                </a:solidFill>
              </a:rPr>
              <a:t>eSports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endParaRPr lang="en-US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/>
              <a:t>	Augmented </a:t>
            </a:r>
            <a:r>
              <a:rPr lang="en-US" dirty="0" smtClean="0"/>
              <a:t>reality turns </a:t>
            </a:r>
            <a:r>
              <a:rPr lang="en-US" dirty="0" err="1" smtClean="0"/>
              <a:t>eSports</a:t>
            </a:r>
            <a:r>
              <a:rPr lang="en-US" dirty="0" smtClean="0"/>
              <a:t> shows into interactive experiences allowing the watchers to become participants. </a:t>
            </a:r>
          </a:p>
          <a:p>
            <a:endParaRPr lang="en-US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2400" dirty="0" smtClean="0"/>
              <a:t>Applications of AR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2060"/>
                </a:solidFill>
              </a:rPr>
              <a:t>AR in the theater </a:t>
            </a:r>
          </a:p>
          <a:p>
            <a:pPr>
              <a:buNone/>
            </a:pPr>
            <a:r>
              <a:rPr lang="en-US" dirty="0" smtClean="0"/>
              <a:t>	Augmented </a:t>
            </a:r>
            <a:r>
              <a:rPr lang="en-US" dirty="0" smtClean="0"/>
              <a:t>reality can serve not only for entertainment purposes but also for the purposes of accessibility. </a:t>
            </a: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The </a:t>
            </a:r>
            <a:r>
              <a:rPr lang="en-US" dirty="0" smtClean="0"/>
              <a:t>possibility to overlay virtual objects over the real environment can be used, for example, for subtitling in various theater shows.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Now</a:t>
            </a:r>
            <a:r>
              <a:rPr lang="en-US" dirty="0" smtClean="0"/>
              <a:t>, many theaters use LED displays either to provide subtitles for translation or to assist hearing-impaired visitors. </a:t>
            </a:r>
          </a:p>
          <a:p>
            <a:endParaRPr lang="en-US" i="1" dirty="0" smtClean="0">
              <a:solidFill>
                <a:srgbClr val="00206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Overview of </a:t>
            </a:r>
            <a:r>
              <a:rPr lang="en" dirty="0" smtClean="0"/>
              <a:t>AR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311700" y="1266324"/>
            <a:ext cx="8520600" cy="36209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 smtClean="0"/>
              <a:t> The fundamental idea of AR is to combine, or mix, the view of the real environment with additional, virtual content that is presented through computer graphics.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/>
            <a:r>
              <a:rPr lang="en-US" dirty="0" smtClean="0"/>
              <a:t> Augmented reality (AR) is a form of emerging technology that allows users to overlay computer-generated content in the real world. AR refers to a live view of a physical real-world environment whose elements are merged with augmented computer-generated images creating a mixed reality. 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Augmented reality is the integration of digital information with the user's environment in real-time.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b="0" dirty="0" smtClean="0"/>
              <a:t>Virtual reality (VR), Augmented Reality (AR) </a:t>
            </a:r>
            <a:r>
              <a:rPr lang="en-US" sz="2000" b="0" dirty="0" err="1" smtClean="0"/>
              <a:t>vs</a:t>
            </a:r>
            <a:r>
              <a:rPr lang="en-US" sz="2000" b="0" dirty="0" smtClean="0"/>
              <a:t> Mixed reality (MR) </a:t>
            </a:r>
            <a:r>
              <a:rPr lang="en" sz="2000" b="0" dirty="0" smtClean="0"/>
              <a:t>verview </a:t>
            </a:r>
            <a:r>
              <a:rPr lang="en" sz="2000" b="0" dirty="0"/>
              <a:t>of </a:t>
            </a:r>
            <a:r>
              <a:rPr lang="en" sz="2000" b="0" dirty="0" smtClean="0"/>
              <a:t>AR</a:t>
            </a:r>
            <a:endParaRPr sz="2000" b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" y="1423155"/>
            <a:ext cx="80962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smtClean="0"/>
              <a:t>Virtual Reality (VR) </a:t>
            </a: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311700" y="1152425"/>
            <a:ext cx="8626800" cy="32724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VR is fully immersive, which tricks your senses into thinking you’re in a different environment or world apart from the real world.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Using a head-mounted display (HMD) or headset, you’ll experience a computer-generated world of imagery and sounds in which you can manipulate objects and move around using </a:t>
            </a:r>
            <a:r>
              <a:rPr lang="en-US" dirty="0" err="1" smtClean="0"/>
              <a:t>haptic</a:t>
            </a:r>
            <a:r>
              <a:rPr lang="en-US" dirty="0" smtClean="0"/>
              <a:t> controllers while tethered to a console or PC.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It is also called a computer-simulated reality.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276865"/>
            <a:ext cx="8520600" cy="5639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b="0" dirty="0" smtClean="0"/>
              <a:t>Example of Immersive Technology 	VR Case that Inserts a Smartphone </a:t>
            </a:r>
            <a:r>
              <a:rPr lang="en" sz="2400" b="0" dirty="0" smtClean="0"/>
              <a:t> </a:t>
            </a:r>
            <a:endParaRPr sz="2400" b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216" y="1135771"/>
            <a:ext cx="3666797" cy="215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4884" y="924909"/>
            <a:ext cx="3586654" cy="200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71279" y="3022710"/>
            <a:ext cx="3320776" cy="190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975003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 smtClean="0"/>
              <a:t>Augmented Reality (AR) </a:t>
            </a:r>
            <a:endParaRPr sz="2400"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290680" y="1014077"/>
            <a:ext cx="8520600" cy="3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 smtClean="0"/>
              <a:t> In AR, users see and interact with the real world while digital content is added to it. If you own a modern smart phone, you can easily download an AR app and try this technology.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/>
            <a:r>
              <a:rPr lang="en-US" dirty="0" smtClean="0"/>
              <a:t> There’s a different way to experience augmented reality, though – with special AR headsets, such as Google Glass, where digital content is displayed on a tiny screen in front of a user’s eye. </a:t>
            </a:r>
          </a:p>
          <a:p>
            <a:pPr marL="0" indent="0"/>
            <a:endParaRPr lang="en-US" dirty="0" smtClean="0">
              <a:solidFill>
                <a:schemeClr val="accent2"/>
              </a:solidFill>
            </a:endParaRPr>
          </a:p>
          <a:p>
            <a:pPr marL="0" indent="0"/>
            <a:r>
              <a:rPr lang="en-US" dirty="0" smtClean="0"/>
              <a:t>AR adds digital elements to a live view often by using the camera on a smart phone. Examples of augmented reality experiences include </a:t>
            </a:r>
            <a:r>
              <a:rPr lang="en-US" dirty="0" err="1" smtClean="0"/>
              <a:t>Snapchat</a:t>
            </a:r>
            <a:r>
              <a:rPr lang="en-US" dirty="0" smtClean="0"/>
              <a:t> lenses and the game </a:t>
            </a:r>
            <a:r>
              <a:rPr lang="en-US" dirty="0" err="1" smtClean="0"/>
              <a:t>Pokemon</a:t>
            </a:r>
            <a:r>
              <a:rPr lang="en-US" dirty="0" smtClean="0"/>
              <a:t> Go. 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b="0" dirty="0" smtClean="0"/>
              <a:t>Direct and Indirect Augmentation of Objects</a:t>
            </a:r>
            <a:endParaRPr sz="2800" b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303" y="1535800"/>
            <a:ext cx="3465621" cy="230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59280" y="1539434"/>
            <a:ext cx="3539392" cy="230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smtClean="0"/>
              <a:t>Mixed Reality (MR) </a:t>
            </a:r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 smtClean="0"/>
              <a:t> Mixed Reality (MR), sometimes referred to as hybrid reality, is the merging of real and virtual worlds to produce new environments and visualizations where physical and digital objects co-exist and interact in real-time. 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In mixed reality, you interact with and manipulate both physical and virtual items and environments, using next-generation sensing and imaging technologies.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625</Words>
  <PresentationFormat>On-screen Show (16:9)</PresentationFormat>
  <Paragraphs>147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PT Sans Narrow</vt:lpstr>
      <vt:lpstr>Open Sans</vt:lpstr>
      <vt:lpstr>Cambria</vt:lpstr>
      <vt:lpstr>Tropic</vt:lpstr>
      <vt:lpstr>Chapter Five</vt:lpstr>
      <vt:lpstr>Learning outcomes </vt:lpstr>
      <vt:lpstr>Overview of AR </vt:lpstr>
      <vt:lpstr>Virtual reality (VR), Augmented Reality (AR) vs Mixed reality (MR) verview of AR</vt:lpstr>
      <vt:lpstr>Virtual Reality (VR) </vt:lpstr>
      <vt:lpstr>Example of Immersive Technology  VR Case that Inserts a Smartphone  </vt:lpstr>
      <vt:lpstr>Augmented Reality (AR) </vt:lpstr>
      <vt:lpstr>Direct and Indirect Augmentation of Objects</vt:lpstr>
      <vt:lpstr>Mixed Reality (MR) </vt:lpstr>
      <vt:lpstr>Mixed Reality in Engineering and Medicine </vt:lpstr>
      <vt:lpstr>Mixed Reality in Entertainment </vt:lpstr>
      <vt:lpstr>The architecture of AR Systems </vt:lpstr>
      <vt:lpstr>Contd….</vt:lpstr>
      <vt:lpstr>Augmented Reality Systems (ARS) standard architecture</vt:lpstr>
      <vt:lpstr>Applications of AR Systems</vt:lpstr>
      <vt:lpstr>Applications of AR</vt:lpstr>
      <vt:lpstr>Applications of AR</vt:lpstr>
      <vt:lpstr>Applications of AR</vt:lpstr>
      <vt:lpstr>Applications of AR</vt:lpstr>
      <vt:lpstr>Applications of AR</vt:lpstr>
      <vt:lpstr>Applications of AR</vt:lpstr>
      <vt:lpstr>Applications of AR</vt:lpstr>
      <vt:lpstr>Applications of AR</vt:lpstr>
      <vt:lpstr>Applications of 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Five</dc:title>
  <cp:lastModifiedBy>hp</cp:lastModifiedBy>
  <cp:revision>32</cp:revision>
  <dcterms:modified xsi:type="dcterms:W3CDTF">2020-01-09T21:42:01Z</dcterms:modified>
</cp:coreProperties>
</file>